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0" r:id="rId1"/>
  </p:sldMasterIdLst>
  <p:notesMasterIdLst>
    <p:notesMasterId r:id="rId41"/>
  </p:notesMasterIdLst>
  <p:sldIdLst>
    <p:sldId id="256" r:id="rId2"/>
    <p:sldId id="259" r:id="rId3"/>
    <p:sldId id="292" r:id="rId4"/>
    <p:sldId id="293" r:id="rId5"/>
    <p:sldId id="283" r:id="rId6"/>
    <p:sldId id="284" r:id="rId7"/>
    <p:sldId id="285" r:id="rId8"/>
    <p:sldId id="286" r:id="rId9"/>
    <p:sldId id="287" r:id="rId10"/>
    <p:sldId id="288" r:id="rId11"/>
    <p:sldId id="289" r:id="rId12"/>
    <p:sldId id="290" r:id="rId13"/>
    <p:sldId id="291" r:id="rId14"/>
    <p:sldId id="263" r:id="rId15"/>
    <p:sldId id="264" r:id="rId16"/>
    <p:sldId id="265" r:id="rId17"/>
    <p:sldId id="266" r:id="rId18"/>
    <p:sldId id="267" r:id="rId19"/>
    <p:sldId id="268" r:id="rId20"/>
    <p:sldId id="269" r:id="rId21"/>
    <p:sldId id="270" r:id="rId22"/>
    <p:sldId id="271" r:id="rId23"/>
    <p:sldId id="294" r:id="rId24"/>
    <p:sldId id="295" r:id="rId25"/>
    <p:sldId id="272" r:id="rId26"/>
    <p:sldId id="273" r:id="rId27"/>
    <p:sldId id="274" r:id="rId28"/>
    <p:sldId id="275" r:id="rId29"/>
    <p:sldId id="296" r:id="rId30"/>
    <p:sldId id="298" r:id="rId31"/>
    <p:sldId id="299" r:id="rId32"/>
    <p:sldId id="300" r:id="rId33"/>
    <p:sldId id="301" r:id="rId34"/>
    <p:sldId id="297" r:id="rId35"/>
    <p:sldId id="277" r:id="rId36"/>
    <p:sldId id="278" r:id="rId37"/>
    <p:sldId id="280" r:id="rId38"/>
    <p:sldId id="279" r:id="rId39"/>
    <p:sldId id="281" r:id="rId4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51EBC1-D29B-426E-B443-06A30068AF5C}" type="datetimeFigureOut">
              <a:rPr lang="el-GR" smtClean="0"/>
              <a:pPr/>
              <a:t>15/4/2024</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76BA3B-71B6-442F-90F3-FC5DFB2DDE7A}"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bwMode="auto">
          <a:xfrm>
            <a:off x="1298575" y="801688"/>
            <a:ext cx="4260850" cy="3195637"/>
          </a:xfrm>
          <a:prstGeom prst="rect">
            <a:avLst/>
          </a:prstGeom>
          <a:noFill/>
          <a:ln w="12700">
            <a:solidFill>
              <a:srgbClr val="000000"/>
            </a:solidFill>
            <a:miter lim="800000"/>
            <a:headEnd/>
            <a:tailEnd/>
          </a:ln>
        </p:spPr>
      </p:sp>
      <p:sp>
        <p:nvSpPr>
          <p:cNvPr id="34819" name="Rectangle 3"/>
          <p:cNvSpPr>
            <a:spLocks noGrp="1" noChangeArrowheads="1"/>
          </p:cNvSpPr>
          <p:nvPr>
            <p:ph type="body" idx="1"/>
          </p:nvPr>
        </p:nvSpPr>
        <p:spPr bwMode="auto">
          <a:xfrm>
            <a:off x="913761" y="4346430"/>
            <a:ext cx="5030478" cy="3850028"/>
          </a:xfrm>
          <a:prstGeom prst="rect">
            <a:avLst/>
          </a:prstGeom>
          <a:noFill/>
          <a:ln w="12700">
            <a:miter lim="800000"/>
            <a:headEnd/>
            <a:tailEnd/>
          </a:ln>
        </p:spPr>
        <p:txBody>
          <a:bodyPr lIns="90488" tIns="44450" rIns="90488" bIns="44450"/>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fld id="{1CB7F870-BAFD-49F2-8A66-76A3FCD4B3FF}" type="datetimeFigureOut">
              <a:rPr lang="el-GR" smtClean="0"/>
              <a:pPr/>
              <a:t>15/4/2024</a:t>
            </a:fld>
            <a:endParaRPr lang="el-G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fld id="{404C0907-CAC6-4A48-BC90-7586624DA6B1}"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1CB7F870-BAFD-49F2-8A66-76A3FCD4B3FF}" type="datetimeFigureOut">
              <a:rPr lang="el-GR" smtClean="0"/>
              <a:pPr/>
              <a:t>15/4/2024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404C0907-CAC6-4A48-BC90-7586624DA6B1}"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1CB7F870-BAFD-49F2-8A66-76A3FCD4B3FF}" type="datetimeFigureOut">
              <a:rPr lang="el-GR" smtClean="0"/>
              <a:pPr/>
              <a:t>15/4/2024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404C0907-CAC6-4A48-BC90-7586624DA6B1}" type="slidenum">
              <a:rPr lang="el-GR" smtClean="0"/>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2950" y="609600"/>
            <a:ext cx="8416925" cy="1143000"/>
          </a:xfrm>
        </p:spPr>
        <p:txBody>
          <a:bodyPr/>
          <a:lstStyle/>
          <a:p>
            <a:r>
              <a:rPr lang="en-US" smtClean="0"/>
              <a:t>Click to edit Master title style</a:t>
            </a:r>
            <a:endParaRPr lang="en-GB"/>
          </a:p>
        </p:txBody>
      </p:sp>
      <p:sp>
        <p:nvSpPr>
          <p:cNvPr id="3" name="ClipArt Placeholder 2"/>
          <p:cNvSpPr>
            <a:spLocks noGrp="1"/>
          </p:cNvSpPr>
          <p:nvPr>
            <p:ph type="clipArt" sz="half" idx="1"/>
          </p:nvPr>
        </p:nvSpPr>
        <p:spPr>
          <a:xfrm>
            <a:off x="742950" y="1981200"/>
            <a:ext cx="4132263" cy="4114800"/>
          </a:xfrm>
        </p:spPr>
        <p:txBody>
          <a:bodyPr>
            <a:normAutofit/>
          </a:bodyPr>
          <a:lstStyle/>
          <a:p>
            <a:pPr lvl="0"/>
            <a:endParaRPr lang="en-GB" noProof="0"/>
          </a:p>
        </p:txBody>
      </p:sp>
      <p:sp>
        <p:nvSpPr>
          <p:cNvPr id="4" name="Text Placeholder 3"/>
          <p:cNvSpPr>
            <a:spLocks noGrp="1"/>
          </p:cNvSpPr>
          <p:nvPr>
            <p:ph type="body" sz="half" idx="2"/>
          </p:nvPr>
        </p:nvSpPr>
        <p:spPr>
          <a:xfrm>
            <a:off x="5027613" y="1981200"/>
            <a:ext cx="4132262"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1CB7F870-BAFD-49F2-8A66-76A3FCD4B3FF}" type="datetimeFigureOut">
              <a:rPr lang="el-GR" smtClean="0"/>
              <a:pPr/>
              <a:t>15/4/2024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404C0907-CAC6-4A48-BC90-7586624DA6B1}" type="slidenum">
              <a:rPr lang="el-GR" smtClean="0"/>
              <a:pPr/>
              <a:t>‹#›</a:t>
            </a:fld>
            <a:endParaRPr lang="el-G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1CB7F870-BAFD-49F2-8A66-76A3FCD4B3FF}" type="datetimeFigureOut">
              <a:rPr lang="el-GR" smtClean="0"/>
              <a:pPr/>
              <a:t>15/4/2024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404C0907-CAC6-4A48-BC90-7586624DA6B1}" type="slidenum">
              <a:rPr lang="el-GR" smtClean="0"/>
              <a:pPr/>
              <a:t>‹#›</a:t>
            </a:fld>
            <a:endParaRPr lang="el-G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1CB7F870-BAFD-49F2-8A66-76A3FCD4B3FF}" type="datetimeFigureOut">
              <a:rPr lang="el-GR" smtClean="0"/>
              <a:pPr/>
              <a:t>15/4/2024</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404C0907-CAC6-4A48-BC90-7586624DA6B1}" type="slidenum">
              <a:rPr lang="el-GR" smtClean="0"/>
              <a:pPr/>
              <a:t>‹#›</a:t>
            </a:fld>
            <a:endParaRPr lang="el-G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1CB7F870-BAFD-49F2-8A66-76A3FCD4B3FF}" type="datetimeFigureOut">
              <a:rPr lang="el-GR" smtClean="0"/>
              <a:pPr/>
              <a:t>15/4/2024</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404C0907-CAC6-4A48-BC90-7586624DA6B1}"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fld id="{1CB7F870-BAFD-49F2-8A66-76A3FCD4B3FF}" type="datetimeFigureOut">
              <a:rPr lang="el-GR" smtClean="0"/>
              <a:pPr/>
              <a:t>15/4/2024</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404C0907-CAC6-4A48-BC90-7586624DA6B1}" type="slidenum">
              <a:rPr lang="el-GR" smtClean="0"/>
              <a:pPr/>
              <a:t>‹#›</a:t>
            </a:fld>
            <a:endParaRPr lang="el-G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1CB7F870-BAFD-49F2-8A66-76A3FCD4B3FF}" type="datetimeFigureOut">
              <a:rPr lang="el-GR" smtClean="0"/>
              <a:pPr/>
              <a:t>15/4/2024</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404C0907-CAC6-4A48-BC90-7586624DA6B1}"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fld id="{1CB7F870-BAFD-49F2-8A66-76A3FCD4B3FF}" type="datetimeFigureOut">
              <a:rPr lang="el-GR" smtClean="0"/>
              <a:pPr/>
              <a:t>15/4/2024</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404C0907-CAC6-4A48-BC90-7586624DA6B1}"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fld id="{1CB7F870-BAFD-49F2-8A66-76A3FCD4B3FF}" type="datetimeFigureOut">
              <a:rPr lang="el-GR" smtClean="0"/>
              <a:pPr/>
              <a:t>15/4/2024</a:t>
            </a:fld>
            <a:endParaRPr lang="el-G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fld id="{404C0907-CAC6-4A48-BC90-7586624DA6B1}" type="slidenum">
              <a:rPr lang="el-GR" smtClean="0"/>
              <a:pPr/>
              <a:t>‹#›</a:t>
            </a:fld>
            <a:endParaRPr lang="el-G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 Ορθογώνιο τρίγωνο"/>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 Ορθογώνιο τρίγωνο"/>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CB7F870-BAFD-49F2-8A66-76A3FCD4B3FF}" type="datetimeFigureOut">
              <a:rPr lang="el-GR" smtClean="0"/>
              <a:pPr/>
              <a:t>15/4/2024</a:t>
            </a:fld>
            <a:endParaRPr lang="el-G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04C0907-CAC6-4A48-BC90-7586624DA6B1}"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72"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357158" y="2214554"/>
            <a:ext cx="8429684" cy="4286280"/>
          </a:xfrm>
        </p:spPr>
        <p:txBody>
          <a:bodyPr/>
          <a:lstStyle/>
          <a:p>
            <a:endParaRPr lang="el-GR" dirty="0"/>
          </a:p>
          <a:p>
            <a:r>
              <a:rPr lang="el-GR" dirty="0"/>
              <a:t> Διοίκηση γνώσης &amp; οργανισμοί που μαθαίνουν</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6"/>
          <p:cNvSpPr>
            <a:spLocks noGrp="1" noChangeArrowheads="1"/>
          </p:cNvSpPr>
          <p:nvPr>
            <p:ph idx="1"/>
          </p:nvPr>
        </p:nvSpPr>
        <p:spPr>
          <a:xfrm>
            <a:off x="323850" y="1905000"/>
            <a:ext cx="8569325" cy="4619625"/>
          </a:xfrm>
        </p:spPr>
        <p:txBody>
          <a:bodyPr>
            <a:normAutofit lnSpcReduction="10000"/>
          </a:bodyPr>
          <a:lstStyle/>
          <a:p>
            <a:pPr eaLnBrk="1" hangingPunct="1">
              <a:buFontTx/>
              <a:buNone/>
              <a:defRPr/>
            </a:pPr>
            <a:r>
              <a:rPr lang="el-GR" sz="2800" smtClean="0"/>
              <a:t>Οι 4 διαδοχικές μορφές μετασχηματισμού της γνώσης, η οποία μπορεί να παράγεται σε ατομικό, ομαδικό, οργανωσιακό και δια-οργανωσιακό επίπεδο, μέσα από την αλληλεπίδραση άρρητης και ρητής γνώσης είναι:</a:t>
            </a:r>
            <a:endParaRPr lang="en-US" sz="2800" smtClean="0"/>
          </a:p>
          <a:p>
            <a:pPr eaLnBrk="1" hangingPunct="1">
              <a:defRPr/>
            </a:pPr>
            <a:endParaRPr lang="el-GR" sz="2800" smtClean="0"/>
          </a:p>
          <a:p>
            <a:pPr lvl="1" eaLnBrk="1" hangingPunct="1">
              <a:defRPr/>
            </a:pPr>
            <a:r>
              <a:rPr lang="el-GR" sz="2400" smtClean="0"/>
              <a:t>Η κοινωνικοποίηση</a:t>
            </a:r>
          </a:p>
          <a:p>
            <a:pPr lvl="1" eaLnBrk="1" hangingPunct="1">
              <a:defRPr/>
            </a:pPr>
            <a:r>
              <a:rPr lang="el-GR" sz="2400" smtClean="0"/>
              <a:t>Η εξωτερίκευση</a:t>
            </a:r>
          </a:p>
          <a:p>
            <a:pPr lvl="1" eaLnBrk="1" hangingPunct="1">
              <a:defRPr/>
            </a:pPr>
            <a:r>
              <a:rPr lang="el-GR" sz="2400" smtClean="0"/>
              <a:t>Ο συνδυασμός</a:t>
            </a:r>
          </a:p>
          <a:p>
            <a:pPr lvl="1" eaLnBrk="1" hangingPunct="1">
              <a:defRPr/>
            </a:pPr>
            <a:r>
              <a:rPr lang="el-GR" sz="2400" smtClean="0"/>
              <a:t>Η εσωτερίκευση.</a:t>
            </a:r>
          </a:p>
        </p:txBody>
      </p:sp>
      <p:sp>
        <p:nvSpPr>
          <p:cNvPr id="9218" name="Rectangle 2"/>
          <p:cNvSpPr>
            <a:spLocks noGrp="1" noChangeArrowheads="1"/>
          </p:cNvSpPr>
          <p:nvPr>
            <p:ph type="title"/>
          </p:nvPr>
        </p:nvSpPr>
        <p:spPr>
          <a:xfrm>
            <a:off x="457200" y="292100"/>
            <a:ext cx="8229600" cy="1265238"/>
          </a:xfrm>
        </p:spPr>
        <p:txBody>
          <a:bodyPr>
            <a:normAutofit/>
          </a:bodyPr>
          <a:lstStyle/>
          <a:p>
            <a:pPr eaLnBrk="1" hangingPunct="1">
              <a:defRPr/>
            </a:pPr>
            <a:r>
              <a:rPr lang="el-GR" sz="3600" smtClean="0"/>
              <a:t>Δημιουργία γνώσης το μοντέλο SECI , (</a:t>
            </a:r>
            <a:r>
              <a:rPr lang="en-US" sz="3600" smtClean="0"/>
              <a:t>Nonaka and Toyama</a:t>
            </a:r>
            <a:r>
              <a:rPr lang="el-GR" sz="3600" smtClean="0"/>
              <a:t>, 2003)</a:t>
            </a:r>
            <a:r>
              <a:rPr lang="el-GR" sz="4000" smtClean="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468313" y="2276475"/>
            <a:ext cx="8218487" cy="4692650"/>
          </a:xfrm>
        </p:spPr>
        <p:txBody>
          <a:bodyPr/>
          <a:lstStyle/>
          <a:p>
            <a:pPr eaLnBrk="1" hangingPunct="1">
              <a:defRPr/>
            </a:pPr>
            <a:r>
              <a:rPr lang="el-GR" sz="2800" b="1" smtClean="0"/>
              <a:t>Δημιουργία αξίας  μέσο γνώσης</a:t>
            </a:r>
            <a:r>
              <a:rPr lang="el-GR" sz="2800" smtClean="0"/>
              <a:t> </a:t>
            </a:r>
          </a:p>
          <a:p>
            <a:pPr eaLnBrk="1" hangingPunct="1">
              <a:defRPr/>
            </a:pPr>
            <a:endParaRPr lang="el-GR" sz="2800" smtClean="0"/>
          </a:p>
          <a:p>
            <a:pPr eaLnBrk="1" hangingPunct="1">
              <a:defRPr/>
            </a:pPr>
            <a:r>
              <a:rPr lang="el-GR" sz="2800" b="1" smtClean="0"/>
              <a:t>Προσέλκυση/Δημιουργία, κωδικοποίηση, πρόσβαση, μεταφορά, μοίρασμα</a:t>
            </a:r>
            <a:endParaRPr lang="el-GR" sz="2800" smtClean="0"/>
          </a:p>
          <a:p>
            <a:pPr eaLnBrk="1" hangingPunct="1">
              <a:defRPr/>
            </a:pPr>
            <a:endParaRPr lang="el-GR" sz="2800" smtClean="0"/>
          </a:p>
          <a:p>
            <a:pPr eaLnBrk="1" hangingPunct="1">
              <a:defRPr/>
            </a:pPr>
            <a:r>
              <a:rPr lang="el-GR" sz="2800" b="1" smtClean="0"/>
              <a:t>Εφαρμογή και μέτρηση</a:t>
            </a:r>
            <a:r>
              <a:rPr lang="el-GR" smtClean="0"/>
              <a:t> </a:t>
            </a:r>
          </a:p>
          <a:p>
            <a:pPr eaLnBrk="1" hangingPunct="1">
              <a:defRPr/>
            </a:pPr>
            <a:endParaRPr lang="el-GR" smtClean="0"/>
          </a:p>
        </p:txBody>
      </p:sp>
      <p:sp>
        <p:nvSpPr>
          <p:cNvPr id="10242" name="Rectangle 2"/>
          <p:cNvSpPr>
            <a:spLocks noGrp="1" noChangeArrowheads="1"/>
          </p:cNvSpPr>
          <p:nvPr>
            <p:ph type="title"/>
          </p:nvPr>
        </p:nvSpPr>
        <p:spPr/>
        <p:txBody>
          <a:bodyPr>
            <a:normAutofit fontScale="90000"/>
          </a:bodyPr>
          <a:lstStyle/>
          <a:p>
            <a:pPr eaLnBrk="1" hangingPunct="1">
              <a:defRPr/>
            </a:pPr>
            <a:r>
              <a:rPr lang="el-GR" sz="4000" b="1" smtClean="0"/>
              <a:t>Διαδικασίες – πρακτικές</a:t>
            </a:r>
            <a:r>
              <a:rPr lang="el-GR" sz="4000" smtClean="0"/>
              <a:t>  Διαχείρισης Γνώσης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ChangeArrowheads="1"/>
          </p:cNvSpPr>
          <p:nvPr/>
        </p:nvSpPr>
        <p:spPr bwMode="auto">
          <a:xfrm>
            <a:off x="1619250" y="273050"/>
            <a:ext cx="6445250" cy="396875"/>
          </a:xfrm>
          <a:prstGeom prst="rect">
            <a:avLst/>
          </a:prstGeom>
          <a:noFill/>
          <a:ln w="9525">
            <a:noFill/>
            <a:miter lim="800000"/>
            <a:headEnd/>
            <a:tailEnd/>
          </a:ln>
        </p:spPr>
        <p:txBody>
          <a:bodyPr wrap="none" anchor="ctr">
            <a:spAutoFit/>
          </a:bodyPr>
          <a:lstStyle/>
          <a:p>
            <a:pPr algn="just"/>
            <a:r>
              <a:rPr lang="el-GR" sz="2000">
                <a:latin typeface="Arial" charset="0"/>
                <a:cs typeface="Times New Roman" pitchFamily="18" charset="0"/>
              </a:rPr>
              <a:t>Τα στάδια εξέλιξης ενός οργανισμού διαχείρισης της γνώσης</a:t>
            </a:r>
            <a:endParaRPr lang="el-GR" sz="2000">
              <a:latin typeface="Arial" charset="0"/>
            </a:endParaRPr>
          </a:p>
        </p:txBody>
      </p:sp>
      <p:graphicFrame>
        <p:nvGraphicFramePr>
          <p:cNvPr id="11383" name="Group 119"/>
          <p:cNvGraphicFramePr>
            <a:graphicFrameLocks noGrp="1"/>
          </p:cNvGraphicFramePr>
          <p:nvPr/>
        </p:nvGraphicFramePr>
        <p:xfrm>
          <a:off x="468313" y="981075"/>
          <a:ext cx="8351837" cy="5543551"/>
        </p:xfrm>
        <a:graphic>
          <a:graphicData uri="http://schemas.openxmlformats.org/drawingml/2006/table">
            <a:tbl>
              <a:tblPr/>
              <a:tblGrid>
                <a:gridCol w="962025"/>
                <a:gridCol w="2887662"/>
                <a:gridCol w="4502150"/>
              </a:tblGrid>
              <a:tr h="8429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latin typeface="Times New Roman" pitchFamily="18" charset="0"/>
                          <a:cs typeface="Times New Roman" pitchFamily="18" charset="0"/>
                        </a:rPr>
                        <a:t>Στάδιο</a:t>
                      </a:r>
                      <a:endParaRPr kumimoji="0" lang="el-GR"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latin typeface="Times New Roman" pitchFamily="18" charset="0"/>
                          <a:cs typeface="Times New Roman" pitchFamily="18" charset="0"/>
                        </a:rPr>
                        <a:t>Όνομα σταδίου</a:t>
                      </a:r>
                      <a:endParaRPr kumimoji="0" lang="el-GR"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smtClean="0">
                          <a:ln>
                            <a:noFill/>
                          </a:ln>
                          <a:solidFill>
                            <a:schemeClr val="tx1"/>
                          </a:solidFill>
                          <a:effectLst/>
                          <a:latin typeface="Times New Roman" pitchFamily="18" charset="0"/>
                          <a:cs typeface="Times New Roman" pitchFamily="18" charset="0"/>
                        </a:rPr>
                        <a:t>Χαρακτηριστικά</a:t>
                      </a:r>
                      <a:endParaRPr kumimoji="0" lang="el-GR"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429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l-GR"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Χαοτικό</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(K – chaotic)</a:t>
                      </a:r>
                      <a:endParaRPr kumimoji="0" lang="el-GR"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 typeface="Symbol" pitchFamily="18" charset="2"/>
                        <a:buChar char=""/>
                        <a:tabLst>
                          <a:tab pos="228600" algn="l"/>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Δε γνωρίζει την έννοια</a:t>
                      </a:r>
                    </a:p>
                    <a:p>
                      <a:pPr marL="0" marR="0" lvl="0" indent="0" algn="just" defTabSz="914400" rtl="0" eaLnBrk="0" fontAlgn="base" latinLnBrk="0" hangingPunct="0">
                        <a:lnSpc>
                          <a:spcPct val="100000"/>
                        </a:lnSpc>
                        <a:spcBef>
                          <a:spcPct val="0"/>
                        </a:spcBef>
                        <a:spcAft>
                          <a:spcPct val="0"/>
                        </a:spcAft>
                        <a:buClrTx/>
                        <a:buSzTx/>
                        <a:buFont typeface="Symbol" pitchFamily="18" charset="2"/>
                        <a:buChar char=""/>
                        <a:tabLst>
                          <a:tab pos="228600" algn="l"/>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Δεν επεξεργάζεται την πληροφορία</a:t>
                      </a:r>
                    </a:p>
                    <a:p>
                      <a:pPr marL="0" marR="0" lvl="0" indent="0" algn="just" defTabSz="914400" rtl="0" eaLnBrk="0" fontAlgn="base" latinLnBrk="0" hangingPunct="0">
                        <a:lnSpc>
                          <a:spcPct val="100000"/>
                        </a:lnSpc>
                        <a:spcBef>
                          <a:spcPct val="0"/>
                        </a:spcBef>
                        <a:spcAft>
                          <a:spcPct val="0"/>
                        </a:spcAft>
                        <a:buClrTx/>
                        <a:buSzTx/>
                        <a:buFont typeface="Symbol" pitchFamily="18" charset="2"/>
                        <a:buChar char=""/>
                        <a:tabLst>
                          <a:tab pos="228600" algn="l"/>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Δε διαχέει την πληροφορία</a:t>
                      </a:r>
                      <a:endParaRPr kumimoji="0" lang="el-GR"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23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l-GR"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Ενημέρωσης</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(K – aware)</a:t>
                      </a:r>
                      <a:endParaRPr kumimoji="0" lang="el-GR"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 typeface="Symbol" pitchFamily="18" charset="2"/>
                        <a:buChar char=""/>
                        <a:tabLst>
                          <a:tab pos="228600" algn="l"/>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Αντίληψη ανάγκης ΔΓ</a:t>
                      </a:r>
                    </a:p>
                    <a:p>
                      <a:pPr marL="0" marR="0" lvl="0" indent="0" algn="just" defTabSz="914400" rtl="0" eaLnBrk="0" fontAlgn="base" latinLnBrk="0" hangingPunct="0">
                        <a:lnSpc>
                          <a:spcPct val="100000"/>
                        </a:lnSpc>
                        <a:spcBef>
                          <a:spcPct val="0"/>
                        </a:spcBef>
                        <a:spcAft>
                          <a:spcPct val="0"/>
                        </a:spcAft>
                        <a:buClrTx/>
                        <a:buSzTx/>
                        <a:buFont typeface="Symbol" pitchFamily="18" charset="2"/>
                        <a:buChar char=""/>
                        <a:tabLst>
                          <a:tab pos="228600" algn="l"/>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Μερικές διαδικασίες ΔΓ</a:t>
                      </a:r>
                    </a:p>
                    <a:p>
                      <a:pPr marL="0" marR="0" lvl="0" indent="0" algn="just" defTabSz="914400" rtl="0" eaLnBrk="0" fontAlgn="base" latinLnBrk="0" hangingPunct="0">
                        <a:lnSpc>
                          <a:spcPct val="100000"/>
                        </a:lnSpc>
                        <a:spcBef>
                          <a:spcPct val="0"/>
                        </a:spcBef>
                        <a:spcAft>
                          <a:spcPct val="0"/>
                        </a:spcAft>
                        <a:buClrTx/>
                        <a:buSzTx/>
                        <a:buFont typeface="Symbol" pitchFamily="18" charset="2"/>
                        <a:buChar char=""/>
                        <a:tabLst>
                          <a:tab pos="228600" algn="l"/>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Τεχνολογία</a:t>
                      </a:r>
                    </a:p>
                    <a:p>
                      <a:pPr marL="0" marR="0" lvl="0" indent="0" algn="just" defTabSz="914400" rtl="0" eaLnBrk="0" fontAlgn="base" latinLnBrk="0" hangingPunct="0">
                        <a:lnSpc>
                          <a:spcPct val="100000"/>
                        </a:lnSpc>
                        <a:spcBef>
                          <a:spcPct val="0"/>
                        </a:spcBef>
                        <a:spcAft>
                          <a:spcPct val="0"/>
                        </a:spcAft>
                        <a:buClrTx/>
                        <a:buSzTx/>
                        <a:buFont typeface="Symbol" pitchFamily="18" charset="2"/>
                        <a:buChar char=""/>
                        <a:tabLst>
                          <a:tab pos="228600" algn="l"/>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Η ανάγκη διάχυσης της πληροφορίας γίνεται αντιληπτή</a:t>
                      </a:r>
                      <a:endParaRPr kumimoji="0" lang="el-GR"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44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el-GR"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Διευκόλυνσης</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(K-enabled)</a:t>
                      </a:r>
                      <a:endParaRPr kumimoji="0" lang="el-GR"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 typeface="Symbol" pitchFamily="18" charset="2"/>
                        <a:buChar char=""/>
                        <a:tabLst>
                          <a:tab pos="228600" algn="l"/>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Τα οφέλη της ΔΓ ξεκάθαρα</a:t>
                      </a:r>
                    </a:p>
                    <a:p>
                      <a:pPr marL="0" marR="0" lvl="0" indent="0" algn="just" defTabSz="914400" rtl="0" eaLnBrk="0" fontAlgn="base" latinLnBrk="0" hangingPunct="0">
                        <a:lnSpc>
                          <a:spcPct val="100000"/>
                        </a:lnSpc>
                        <a:spcBef>
                          <a:spcPct val="0"/>
                        </a:spcBef>
                        <a:spcAft>
                          <a:spcPct val="0"/>
                        </a:spcAft>
                        <a:buClrTx/>
                        <a:buSzTx/>
                        <a:buFont typeface="Symbol" pitchFamily="18" charset="2"/>
                        <a:buChar char=""/>
                        <a:tabLst>
                          <a:tab pos="228600" algn="l"/>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Θέματα κουλτούρας και τεχνολογίας</a:t>
                      </a:r>
                    </a:p>
                    <a:p>
                      <a:pPr marL="0" marR="0" lvl="0" indent="0" algn="just" defTabSz="914400" rtl="0" eaLnBrk="0" fontAlgn="base" latinLnBrk="0" hangingPunct="0">
                        <a:lnSpc>
                          <a:spcPct val="100000"/>
                        </a:lnSpc>
                        <a:spcBef>
                          <a:spcPct val="0"/>
                        </a:spcBef>
                        <a:spcAft>
                          <a:spcPct val="0"/>
                        </a:spcAft>
                        <a:buClrTx/>
                        <a:buSzTx/>
                        <a:buFont typeface="Symbol" pitchFamily="18" charset="2"/>
                        <a:buChar char=""/>
                        <a:tabLst>
                          <a:tab pos="228600" algn="l"/>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Υιοθέτηση στάνταρτ</a:t>
                      </a:r>
                      <a:endParaRPr kumimoji="0" lang="el-GR"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44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el-GR"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Διοίκηση γνώσης</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(K- managed)</a:t>
                      </a:r>
                      <a:endParaRPr kumimoji="0" lang="el-GR"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 typeface="Symbol" pitchFamily="18" charset="2"/>
                        <a:buChar char=""/>
                        <a:tabLst>
                          <a:tab pos="228600" algn="l"/>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Τα θέματα του 3</a:t>
                      </a:r>
                      <a:r>
                        <a:rPr kumimoji="0" lang="el-GR" sz="1600" b="0" i="0" u="none" strike="noStrike" cap="none" normalizeH="0" baseline="30000" smtClean="0">
                          <a:ln>
                            <a:noFill/>
                          </a:ln>
                          <a:solidFill>
                            <a:schemeClr val="tx1"/>
                          </a:solidFill>
                          <a:effectLst/>
                          <a:latin typeface="Times New Roman" pitchFamily="18" charset="0"/>
                          <a:cs typeface="Times New Roman" pitchFamily="18" charset="0"/>
                        </a:rPr>
                        <a:t>ου</a:t>
                      </a: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 σταδίου έχουν λυθεί</a:t>
                      </a:r>
                    </a:p>
                    <a:p>
                      <a:pPr marL="0" marR="0" lvl="0" indent="0" algn="just" defTabSz="914400" rtl="0" eaLnBrk="0" fontAlgn="base" latinLnBrk="0" hangingPunct="0">
                        <a:lnSpc>
                          <a:spcPct val="100000"/>
                        </a:lnSpc>
                        <a:spcBef>
                          <a:spcPct val="0"/>
                        </a:spcBef>
                        <a:spcAft>
                          <a:spcPct val="0"/>
                        </a:spcAft>
                        <a:buClrTx/>
                        <a:buSzTx/>
                        <a:buFont typeface="Symbol" pitchFamily="18" charset="2"/>
                        <a:buChar char=""/>
                        <a:tabLst>
                          <a:tab pos="228600" algn="l"/>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Ενσωμάτωση πλαισίων</a:t>
                      </a:r>
                    </a:p>
                    <a:p>
                      <a:pPr marL="0" marR="0" lvl="0" indent="0" algn="just" defTabSz="914400" rtl="0" eaLnBrk="0" fontAlgn="base" latinLnBrk="0" hangingPunct="0">
                        <a:lnSpc>
                          <a:spcPct val="100000"/>
                        </a:lnSpc>
                        <a:spcBef>
                          <a:spcPct val="0"/>
                        </a:spcBef>
                        <a:spcAft>
                          <a:spcPct val="0"/>
                        </a:spcAft>
                        <a:buClrTx/>
                        <a:buSzTx/>
                        <a:buFont typeface="Symbol" pitchFamily="18" charset="2"/>
                        <a:buChar char=""/>
                        <a:tabLst>
                          <a:tab pos="228600" algn="l"/>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Τα οφέλη γίνονται αντιληπτά</a:t>
                      </a:r>
                      <a:endParaRPr kumimoji="0" lang="el-GR"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44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l-GR"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Επικέντρωσης στη γνώση</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(K – centric)</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 typeface="Symbol" pitchFamily="18" charset="2"/>
                        <a:buChar char=""/>
                        <a:tabLst>
                          <a:tab pos="228600" algn="l"/>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Η ΔΓ γίνεται μέρος της αποστολής</a:t>
                      </a:r>
                    </a:p>
                    <a:p>
                      <a:pPr marL="0" marR="0" lvl="0" indent="0" algn="just" defTabSz="914400" rtl="0" eaLnBrk="0" fontAlgn="base" latinLnBrk="0" hangingPunct="0">
                        <a:lnSpc>
                          <a:spcPct val="100000"/>
                        </a:lnSpc>
                        <a:spcBef>
                          <a:spcPct val="0"/>
                        </a:spcBef>
                        <a:spcAft>
                          <a:spcPct val="0"/>
                        </a:spcAft>
                        <a:buClrTx/>
                        <a:buSzTx/>
                        <a:buFont typeface="Symbol" pitchFamily="18" charset="2"/>
                        <a:buChar char=""/>
                        <a:tabLst>
                          <a:tab pos="228600" algn="l"/>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Η ΔΓ ενσωματώνεται στην κουλτούρα</a:t>
                      </a:r>
                    </a:p>
                    <a:p>
                      <a:pPr marL="0" marR="0" lvl="0" indent="0" algn="just" defTabSz="914400" rtl="0" eaLnBrk="0" fontAlgn="base" latinLnBrk="0" hangingPunct="0">
                        <a:lnSpc>
                          <a:spcPct val="100000"/>
                        </a:lnSpc>
                        <a:spcBef>
                          <a:spcPct val="0"/>
                        </a:spcBef>
                        <a:spcAft>
                          <a:spcPct val="0"/>
                        </a:spcAft>
                        <a:buClrTx/>
                        <a:buSzTx/>
                        <a:buFont typeface="Symbol" pitchFamily="18" charset="2"/>
                        <a:buChar char=""/>
                        <a:tabLst>
                          <a:tab pos="228600" algn="l"/>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Η γνώση κεφαλαιοποιείται</a:t>
                      </a:r>
                      <a:endParaRPr kumimoji="0" lang="el-GR"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ChangeArrowheads="1"/>
          </p:cNvSpPr>
          <p:nvPr/>
        </p:nvSpPr>
        <p:spPr bwMode="auto">
          <a:xfrm>
            <a:off x="971550" y="211138"/>
            <a:ext cx="7129463" cy="581025"/>
          </a:xfrm>
          <a:prstGeom prst="rect">
            <a:avLst/>
          </a:prstGeom>
          <a:noFill/>
          <a:ln w="9525">
            <a:noFill/>
            <a:miter lim="800000"/>
            <a:headEnd/>
            <a:tailEnd/>
          </a:ln>
        </p:spPr>
        <p:txBody>
          <a:bodyPr anchor="ctr">
            <a:spAutoFit/>
          </a:bodyPr>
          <a:lstStyle/>
          <a:p>
            <a:pPr algn="just"/>
            <a:r>
              <a:rPr lang="el-GR" sz="1200">
                <a:latin typeface="Arial" charset="0"/>
                <a:cs typeface="Times New Roman" pitchFamily="18" charset="0"/>
              </a:rPr>
              <a:t> </a:t>
            </a:r>
            <a:r>
              <a:rPr lang="el-GR" sz="1600">
                <a:latin typeface="Times New Roman" pitchFamily="18" charset="0"/>
                <a:cs typeface="Times New Roman" pitchFamily="18" charset="0"/>
              </a:rPr>
              <a:t>Το νέο και το παλιό υπόδειγμα της διοίκησης των επιχειρήσεων</a:t>
            </a:r>
            <a:r>
              <a:rPr lang="el-GR" sz="1600">
                <a:latin typeface="Times New Roman" pitchFamily="18" charset="0"/>
              </a:rPr>
              <a:t> αναφορικά με την διαχείριση Γνώσης </a:t>
            </a:r>
          </a:p>
        </p:txBody>
      </p:sp>
      <p:graphicFrame>
        <p:nvGraphicFramePr>
          <p:cNvPr id="12441" name="Group 153"/>
          <p:cNvGraphicFramePr>
            <a:graphicFrameLocks noGrp="1"/>
          </p:cNvGraphicFramePr>
          <p:nvPr/>
        </p:nvGraphicFramePr>
        <p:xfrm>
          <a:off x="323850" y="796925"/>
          <a:ext cx="8569325" cy="5928362"/>
        </p:xfrm>
        <a:graphic>
          <a:graphicData uri="http://schemas.openxmlformats.org/drawingml/2006/table">
            <a:tbl>
              <a:tblPr/>
              <a:tblGrid>
                <a:gridCol w="4614863"/>
                <a:gridCol w="3954462"/>
              </a:tblGrid>
              <a:tr h="4794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smtClean="0">
                          <a:ln>
                            <a:noFill/>
                          </a:ln>
                          <a:solidFill>
                            <a:schemeClr val="tx1"/>
                          </a:solidFill>
                          <a:effectLst/>
                          <a:latin typeface="Times New Roman" pitchFamily="18" charset="0"/>
                          <a:cs typeface="Times New Roman" pitchFamily="18" charset="0"/>
                        </a:rPr>
                        <a:t>ΝΕΟ </a:t>
                      </a: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ΥΠΟΔΕΙΓΜΑ</a:t>
                      </a:r>
                      <a:endParaRPr kumimoji="0" lang="en-US" sz="1800" b="1"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8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ΠΑΛΙΟ ΥΠΟΔΕΙΓΜΑ</a:t>
                      </a:r>
                      <a:endParaRPr kumimoji="0" lang="en-US" sz="1800" b="1"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8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73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Οργανωσιακή μάθηση</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Οργανωσικαή πειθαρχία</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73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Ενάρετοι </a:t>
                      </a: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(virtuous) </a:t>
                      </a: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κύκλοι</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Αμείλικτοι </a:t>
                      </a: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(vicious) </a:t>
                      </a: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κύκλοι </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73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Προσαρμοστικότητα, ευελιξία</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Έλλειψη ευελιξίας</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73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Ηγέτες -δάσκαλοι</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Μάνατζερ (administrative)</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Ανοιχτή επικοινωνία</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Διαστρεβλωμένη </a:t>
                      </a: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 επικοινωνία</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6683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Η ανάπτυξη των προϊόντων στηρίζεται στις </a:t>
                      </a: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core competencies</a:t>
                      </a:r>
                      <a:endParaRPr kumimoji="0" lang="en-US"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Οι στρατηγικές μονάδες (</a:t>
                      </a: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SBUs</a:t>
                      </a: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 είναι υπεύθυνες για την ανάπτυξη τους προϊόντος </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6683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Οι στρατηγικές μαθησιακές δεξιότητες είναι ευρέως διαδεδομένες</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Η στρατηγική μάθηση πραγματοποιείται στην κορυφή της επιχείρησης</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47625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Τα μέλη της επιχείρησης αντιμετωπίζονται καλοπροαίρετα ως έμπιστα</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Τα μέλη της επιχείρησης αντιμετωπίζονται ως μη έμπιστα</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6683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Τα περισσότερα μέλη της επιχείρησης εξουσιοδοτούνται κι ενδυναμώνονται</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Τα περισσότερα μέλη της επιχείρησης δεν εξουσιοδοτούνται και δεν ενδυναμώνονται</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86042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Η άρρητη γνώση όλων των μελών της επιχείρησης είναι ο πιο σημαντικός παράγοντας επιτυχίας και η δημιουργικότητα είναι προνόμιο </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Η άρρητη γνώση των περισσότερων μελών της επιχείρησης πειθαρχούνται από τους προίστάμενους.</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413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chemeClr val="tx1"/>
                          </a:solidFill>
                          <a:effectLst/>
                          <a:latin typeface="Times New Roman" pitchFamily="18" charset="0"/>
                          <a:cs typeface="Times New Roman" pitchFamily="18" charset="0"/>
                        </a:rPr>
                        <a:t>Πηγή : </a:t>
                      </a: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Clegg et al. (1996)</a:t>
                      </a:r>
                      <a:endParaRPr kumimoji="0" lang="en-US" sz="18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8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l-G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8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a:t>Η διοίκηση της γνώσης περιλαμβάνει τη συλλογή </a:t>
            </a:r>
            <a:r>
              <a:rPr lang="el-GR" dirty="0" smtClean="0"/>
              <a:t>πληροφοριών</a:t>
            </a:r>
            <a:r>
              <a:rPr lang="en-US" dirty="0" smtClean="0"/>
              <a:t> </a:t>
            </a:r>
            <a:r>
              <a:rPr lang="el-GR" dirty="0" smtClean="0"/>
              <a:t>και εμπειριών</a:t>
            </a:r>
            <a:r>
              <a:rPr lang="en-US" dirty="0" smtClean="0"/>
              <a:t> </a:t>
            </a:r>
            <a:r>
              <a:rPr lang="el-GR" dirty="0" smtClean="0"/>
              <a:t>του </a:t>
            </a:r>
            <a:r>
              <a:rPr lang="el-GR" dirty="0"/>
              <a:t>οργανισμού έτσι ώστε να γίνει μέρος της τεχνογνωσίας και της εξειδίκευσης, με τρόπο που να μπορεί να </a:t>
            </a:r>
            <a:r>
              <a:rPr lang="el-GR" dirty="0" err="1"/>
              <a:t>συσσωρευθεί</a:t>
            </a:r>
            <a:r>
              <a:rPr lang="el-GR" dirty="0"/>
              <a:t>, </a:t>
            </a:r>
            <a:r>
              <a:rPr lang="el-GR" dirty="0" smtClean="0"/>
              <a:t>διαμοιραστεί</a:t>
            </a:r>
            <a:r>
              <a:rPr lang="en-US" dirty="0" smtClean="0"/>
              <a:t> </a:t>
            </a:r>
            <a:r>
              <a:rPr lang="el-GR" dirty="0" smtClean="0"/>
              <a:t>και αξιοποιηθεί</a:t>
            </a:r>
            <a:r>
              <a:rPr lang="en-US" dirty="0" smtClean="0"/>
              <a:t> </a:t>
            </a:r>
            <a:r>
              <a:rPr lang="el-GR" dirty="0" smtClean="0"/>
              <a:t>από </a:t>
            </a:r>
            <a:r>
              <a:rPr lang="el-GR" dirty="0"/>
              <a:t>τους ικανούς εργαζόμενους στην προσπάθεια </a:t>
            </a:r>
            <a:r>
              <a:rPr lang="el-GR" dirty="0" smtClean="0"/>
              <a:t>μεγιστοποίησης</a:t>
            </a:r>
            <a:r>
              <a:rPr lang="en-US" dirty="0" smtClean="0"/>
              <a:t> </a:t>
            </a:r>
            <a:r>
              <a:rPr lang="el-GR" dirty="0" smtClean="0"/>
              <a:t>των ωφελειών</a:t>
            </a:r>
            <a:r>
              <a:rPr lang="en-US" dirty="0" smtClean="0"/>
              <a:t> </a:t>
            </a:r>
            <a:r>
              <a:rPr lang="el-GR" dirty="0" smtClean="0"/>
              <a:t>για </a:t>
            </a:r>
            <a:r>
              <a:rPr lang="el-GR" dirty="0"/>
              <a:t>τον οργανισμό </a:t>
            </a:r>
          </a:p>
        </p:txBody>
      </p:sp>
      <p:sp>
        <p:nvSpPr>
          <p:cNvPr id="2" name="1 - Τίτλος"/>
          <p:cNvSpPr>
            <a:spLocks noGrp="1"/>
          </p:cNvSpPr>
          <p:nvPr>
            <p:ph type="title"/>
          </p:nvPr>
        </p:nvSpPr>
        <p:spPr>
          <a:xfrm>
            <a:off x="457200" y="274638"/>
            <a:ext cx="8401080" cy="1143000"/>
          </a:xfrm>
        </p:spPr>
        <p:txBody>
          <a:bodyPr>
            <a:normAutofit fontScale="90000"/>
          </a:bodyPr>
          <a:lstStyle/>
          <a:p>
            <a:r>
              <a:rPr lang="el-GR" dirty="0"/>
              <a:t>Διοίκηση της γνώσης</a:t>
            </a:r>
            <a:br>
              <a:rPr lang="el-GR" dirty="0"/>
            </a:b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0034" y="1928802"/>
            <a:ext cx="8229600" cy="4525963"/>
          </a:xfrm>
        </p:spPr>
        <p:txBody>
          <a:bodyPr/>
          <a:lstStyle/>
          <a:p>
            <a:r>
              <a:rPr lang="el-GR" b="1" dirty="0"/>
              <a:t>Η διοίκηση της γνώσης:</a:t>
            </a:r>
          </a:p>
          <a:p>
            <a:pPr lvl="1"/>
            <a:r>
              <a:rPr lang="el-GR" b="1" dirty="0" smtClean="0"/>
              <a:t>υποστηρίζει </a:t>
            </a:r>
            <a:r>
              <a:rPr lang="el-GR" b="1" dirty="0"/>
              <a:t>την  </a:t>
            </a:r>
            <a:r>
              <a:rPr lang="el-GR" b="1" dirty="0" smtClean="0"/>
              <a:t>βραχυπρόθεσμη</a:t>
            </a:r>
            <a:r>
              <a:rPr lang="en-US" b="1" dirty="0" smtClean="0"/>
              <a:t> </a:t>
            </a:r>
            <a:r>
              <a:rPr lang="el-GR" b="1" dirty="0" smtClean="0"/>
              <a:t>επιχειρηματική </a:t>
            </a:r>
            <a:r>
              <a:rPr lang="el-GR" b="1" dirty="0"/>
              <a:t>λειτουργία </a:t>
            </a:r>
          </a:p>
          <a:p>
            <a:pPr lvl="1"/>
            <a:r>
              <a:rPr lang="el-GR" dirty="0" err="1"/>
              <a:t></a:t>
            </a:r>
            <a:r>
              <a:rPr lang="el-GR" b="1" dirty="0" err="1"/>
              <a:t>διευκολύνει</a:t>
            </a:r>
            <a:r>
              <a:rPr lang="el-GR" b="1" dirty="0"/>
              <a:t> την υλοποίηση των </a:t>
            </a:r>
            <a:r>
              <a:rPr lang="el-GR" b="1" dirty="0" smtClean="0"/>
              <a:t>μακροχρόνιων</a:t>
            </a:r>
            <a:r>
              <a:rPr lang="en-US" b="1" dirty="0" smtClean="0"/>
              <a:t> </a:t>
            </a:r>
            <a:r>
              <a:rPr lang="el-GR" b="1" dirty="0" smtClean="0"/>
              <a:t>στρατηγικών </a:t>
            </a:r>
            <a:r>
              <a:rPr lang="el-GR" b="1" dirty="0"/>
              <a:t>στόχων </a:t>
            </a:r>
          </a:p>
          <a:p>
            <a:endParaRPr lang="el-GR" dirty="0"/>
          </a:p>
        </p:txBody>
      </p:sp>
      <p:sp>
        <p:nvSpPr>
          <p:cNvPr id="2" name="1 - Τίτλος"/>
          <p:cNvSpPr>
            <a:spLocks noGrp="1"/>
          </p:cNvSpPr>
          <p:nvPr>
            <p:ph type="title"/>
          </p:nvPr>
        </p:nvSpPr>
        <p:spPr/>
        <p:txBody>
          <a:bodyPr>
            <a:normAutofit fontScale="90000"/>
          </a:bodyPr>
          <a:lstStyle/>
          <a:p>
            <a:r>
              <a:rPr lang="el-GR" dirty="0"/>
              <a:t>Ο ρόλος της διοίκησης της γνώσης</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71472" y="2000240"/>
            <a:ext cx="8229600" cy="4525963"/>
          </a:xfrm>
        </p:spPr>
        <p:txBody>
          <a:bodyPr>
            <a:normAutofit fontScale="92500" lnSpcReduction="10000"/>
          </a:bodyPr>
          <a:lstStyle/>
          <a:p>
            <a:r>
              <a:rPr lang="el-GR" dirty="0"/>
              <a:t>Είναι στρατηγική εφόσον υποστηρίζει σε λειτουργικό επίπεδο διαδικασίες όπως:</a:t>
            </a:r>
          </a:p>
          <a:p>
            <a:r>
              <a:rPr lang="el-GR" dirty="0" smtClean="0"/>
              <a:t>τη </a:t>
            </a:r>
            <a:r>
              <a:rPr lang="el-GR" dirty="0"/>
              <a:t>δημιουργία</a:t>
            </a:r>
          </a:p>
          <a:p>
            <a:r>
              <a:rPr lang="el-GR" dirty="0" smtClean="0"/>
              <a:t>τη </a:t>
            </a:r>
            <a:r>
              <a:rPr lang="el-GR" dirty="0"/>
              <a:t>συγκέντρωση</a:t>
            </a:r>
          </a:p>
          <a:p>
            <a:r>
              <a:rPr lang="el-GR" dirty="0" smtClean="0"/>
              <a:t>την  </a:t>
            </a:r>
            <a:r>
              <a:rPr lang="el-GR" dirty="0"/>
              <a:t>κατανομή</a:t>
            </a:r>
          </a:p>
          <a:p>
            <a:r>
              <a:rPr lang="el-GR" dirty="0" smtClean="0"/>
              <a:t>τη  </a:t>
            </a:r>
            <a:r>
              <a:rPr lang="el-GR" dirty="0"/>
              <a:t>διάχυση </a:t>
            </a:r>
          </a:p>
          <a:p>
            <a:r>
              <a:rPr lang="el-GR" dirty="0" smtClean="0"/>
              <a:t>την </a:t>
            </a:r>
            <a:r>
              <a:rPr lang="el-GR" dirty="0"/>
              <a:t>αξιοποίηση </a:t>
            </a:r>
          </a:p>
          <a:p>
            <a:r>
              <a:rPr lang="el-GR" dirty="0" smtClean="0"/>
              <a:t>την </a:t>
            </a:r>
            <a:r>
              <a:rPr lang="el-GR" dirty="0"/>
              <a:t>πρόσβαση </a:t>
            </a:r>
          </a:p>
          <a:p>
            <a:r>
              <a:rPr lang="el-GR" dirty="0" smtClean="0"/>
              <a:t>την </a:t>
            </a:r>
            <a:r>
              <a:rPr lang="el-GR" dirty="0"/>
              <a:t>προστασία</a:t>
            </a:r>
          </a:p>
          <a:p>
            <a:r>
              <a:rPr lang="el-GR" dirty="0" smtClean="0"/>
              <a:t>την </a:t>
            </a:r>
            <a:r>
              <a:rPr lang="el-GR" dirty="0"/>
              <a:t>αναπαραγωγή </a:t>
            </a:r>
          </a:p>
          <a:p>
            <a:pPr>
              <a:buNone/>
            </a:pPr>
            <a:r>
              <a:rPr lang="el-GR" dirty="0" smtClean="0"/>
              <a:t>της </a:t>
            </a:r>
            <a:r>
              <a:rPr lang="el-GR" dirty="0"/>
              <a:t>γνώσης.</a:t>
            </a:r>
          </a:p>
        </p:txBody>
      </p:sp>
      <p:sp>
        <p:nvSpPr>
          <p:cNvPr id="2" name="1 - Τίτλος"/>
          <p:cNvSpPr>
            <a:spLocks noGrp="1"/>
          </p:cNvSpPr>
          <p:nvPr>
            <p:ph type="title"/>
          </p:nvPr>
        </p:nvSpPr>
        <p:spPr/>
        <p:txBody>
          <a:bodyPr>
            <a:normAutofit fontScale="90000"/>
          </a:bodyPr>
          <a:lstStyle/>
          <a:p>
            <a:r>
              <a:rPr lang="el-GR" dirty="0"/>
              <a:t>Στρατηγική θεώρηση της διοίκησης της γνώσης</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0034" y="1785926"/>
            <a:ext cx="8229600" cy="4525963"/>
          </a:xfrm>
        </p:spPr>
        <p:txBody>
          <a:bodyPr>
            <a:normAutofit fontScale="85000" lnSpcReduction="20000"/>
          </a:bodyPr>
          <a:lstStyle/>
          <a:p>
            <a:r>
              <a:rPr lang="el-GR" b="1" dirty="0"/>
              <a:t>Άνθρωποι</a:t>
            </a:r>
          </a:p>
          <a:p>
            <a:r>
              <a:rPr lang="el-GR" dirty="0" smtClean="0"/>
              <a:t>Ομάδες </a:t>
            </a:r>
            <a:r>
              <a:rPr lang="el-GR" dirty="0"/>
              <a:t>γνώσης -</a:t>
            </a:r>
            <a:r>
              <a:rPr lang="el-GR" dirty="0" err="1"/>
              <a:t>πολυεπιστημονικές</a:t>
            </a:r>
            <a:r>
              <a:rPr lang="el-GR" dirty="0"/>
              <a:t>, </a:t>
            </a:r>
            <a:r>
              <a:rPr lang="el-GR" dirty="0" err="1"/>
              <a:t>διαλειτουργικές</a:t>
            </a:r>
            <a:endParaRPr lang="el-GR" dirty="0"/>
          </a:p>
          <a:p>
            <a:r>
              <a:rPr lang="el-GR" dirty="0" smtClean="0"/>
              <a:t>Οργανισμός </a:t>
            </a:r>
            <a:r>
              <a:rPr lang="el-GR" dirty="0"/>
              <a:t>που μαθαίνει -ανάπτυξη προσωπικού / ομάδας / οργάνωσης</a:t>
            </a:r>
          </a:p>
          <a:p>
            <a:r>
              <a:rPr lang="el-GR" dirty="0" smtClean="0"/>
              <a:t>Εταιρικές </a:t>
            </a:r>
            <a:r>
              <a:rPr lang="el-GR" dirty="0"/>
              <a:t>Πρωτοβουλίες -Υπεύθυνος Γνώσης</a:t>
            </a:r>
          </a:p>
          <a:p>
            <a:endParaRPr lang="el-GR" dirty="0"/>
          </a:p>
          <a:p>
            <a:r>
              <a:rPr lang="el-GR" b="1" dirty="0"/>
              <a:t>Συστήματα</a:t>
            </a:r>
          </a:p>
          <a:p>
            <a:r>
              <a:rPr lang="el-GR" dirty="0" smtClean="0"/>
              <a:t>Βάσεις </a:t>
            </a:r>
            <a:r>
              <a:rPr lang="el-GR" dirty="0"/>
              <a:t>δεδομένων γνώσεων -εμπειρογνώμονες, βέλτιστες πρακτικές</a:t>
            </a:r>
          </a:p>
          <a:p>
            <a:r>
              <a:rPr lang="el-GR" dirty="0" smtClean="0"/>
              <a:t>Κέντρα </a:t>
            </a:r>
            <a:r>
              <a:rPr lang="el-GR" dirty="0"/>
              <a:t>γνώσης -κόμβοι της γνώσης</a:t>
            </a:r>
          </a:p>
          <a:p>
            <a:r>
              <a:rPr lang="el-GR" dirty="0" smtClean="0"/>
              <a:t>Υποδομή </a:t>
            </a:r>
            <a:r>
              <a:rPr lang="el-GR" dirty="0"/>
              <a:t>τεχνολογίας –Εσωτερικά δίκτυα , Διαχείριση εγγράφων</a:t>
            </a:r>
          </a:p>
          <a:p>
            <a:endParaRPr lang="el-GR" dirty="0"/>
          </a:p>
        </p:txBody>
      </p:sp>
      <p:sp>
        <p:nvSpPr>
          <p:cNvPr id="2" name="1 - Τίτλος"/>
          <p:cNvSpPr>
            <a:spLocks noGrp="1"/>
          </p:cNvSpPr>
          <p:nvPr>
            <p:ph type="title"/>
          </p:nvPr>
        </p:nvSpPr>
        <p:spPr/>
        <p:txBody>
          <a:bodyPr>
            <a:normAutofit fontScale="90000"/>
          </a:bodyPr>
          <a:lstStyle/>
          <a:p>
            <a:r>
              <a:rPr lang="el-GR" dirty="0"/>
              <a:t>Άτομα και συστήματα στη διαχείριση της γνώσης</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endParaRPr lang="el-GR" dirty="0"/>
          </a:p>
          <a:p>
            <a:r>
              <a:rPr lang="el-GR" dirty="0"/>
              <a:t>Δημιουργία γνώσης</a:t>
            </a:r>
          </a:p>
          <a:p>
            <a:r>
              <a:rPr lang="el-GR" dirty="0" smtClean="0"/>
              <a:t>Ανάπτυξη </a:t>
            </a:r>
            <a:r>
              <a:rPr lang="el-GR" dirty="0"/>
              <a:t>γνώσης (συνδυασμός ρητής και άρρητης γνώσης)</a:t>
            </a:r>
          </a:p>
          <a:p>
            <a:r>
              <a:rPr lang="el-GR" dirty="0" smtClean="0"/>
              <a:t>Διάχυση </a:t>
            </a:r>
            <a:r>
              <a:rPr lang="el-GR" dirty="0"/>
              <a:t>γνώσης</a:t>
            </a:r>
          </a:p>
          <a:p>
            <a:r>
              <a:rPr lang="el-GR" dirty="0" smtClean="0"/>
              <a:t>Αξιοποίηση </a:t>
            </a:r>
            <a:r>
              <a:rPr lang="el-GR" dirty="0"/>
              <a:t>γνώσης </a:t>
            </a:r>
          </a:p>
          <a:p>
            <a:endParaRPr lang="el-GR" dirty="0"/>
          </a:p>
        </p:txBody>
      </p:sp>
      <p:sp>
        <p:nvSpPr>
          <p:cNvPr id="2" name="1 - Τίτλος"/>
          <p:cNvSpPr>
            <a:spLocks noGrp="1"/>
          </p:cNvSpPr>
          <p:nvPr>
            <p:ph type="title"/>
          </p:nvPr>
        </p:nvSpPr>
        <p:spPr/>
        <p:txBody>
          <a:bodyPr/>
          <a:lstStyle/>
          <a:p>
            <a:r>
              <a:rPr lang="el-GR" dirty="0"/>
              <a:t>Ο κύκλος της γνώσης</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0034" y="1857364"/>
            <a:ext cx="8229600" cy="4525963"/>
          </a:xfrm>
        </p:spPr>
        <p:txBody>
          <a:bodyPr>
            <a:normAutofit fontScale="85000" lnSpcReduction="20000"/>
          </a:bodyPr>
          <a:lstStyle/>
          <a:p>
            <a:endParaRPr lang="el-GR" dirty="0"/>
          </a:p>
          <a:p>
            <a:r>
              <a:rPr lang="el-GR" dirty="0"/>
              <a:t>Επίλυση του προβλήματος της δαπάνης περισσότερου χρόνου για την εξεύρεση πληροφοριών από </a:t>
            </a:r>
            <a:r>
              <a:rPr lang="el-GR" dirty="0" err="1"/>
              <a:t>ό,τι</a:t>
            </a:r>
            <a:r>
              <a:rPr lang="el-GR" dirty="0"/>
              <a:t> πραγματικά χρειάζεται</a:t>
            </a:r>
          </a:p>
          <a:p>
            <a:r>
              <a:rPr lang="el-GR" dirty="0" smtClean="0"/>
              <a:t>Αύξηση </a:t>
            </a:r>
            <a:r>
              <a:rPr lang="el-GR" dirty="0"/>
              <a:t>της ορθότητας και σχετικότητας των πληροφοριών (τυποποίησης των διαδικασιών συλλογής και  επεξεργασίας, ενισχύοντας την αποτελεσματικότητα λήψης αποφάσεων) </a:t>
            </a:r>
          </a:p>
          <a:p>
            <a:r>
              <a:rPr lang="el-GR" dirty="0" smtClean="0"/>
              <a:t>Διατήρηση </a:t>
            </a:r>
            <a:r>
              <a:rPr lang="el-GR" dirty="0"/>
              <a:t>της γνώσης όσων αποχωρούν από τον οργανισμό</a:t>
            </a:r>
          </a:p>
          <a:p>
            <a:r>
              <a:rPr lang="el-GR" dirty="0" smtClean="0"/>
              <a:t>Ανάλωση </a:t>
            </a:r>
            <a:r>
              <a:rPr lang="el-GR" dirty="0"/>
              <a:t>μόνο στη δημιουργία νέας γνώσης (όχι "</a:t>
            </a:r>
            <a:r>
              <a:rPr lang="el-GR" dirty="0" err="1"/>
              <a:t>επανεφεύρεσητου</a:t>
            </a:r>
            <a:r>
              <a:rPr lang="el-GR" dirty="0"/>
              <a:t> τροχού»)</a:t>
            </a:r>
          </a:p>
          <a:p>
            <a:r>
              <a:rPr lang="el-GR" dirty="0" smtClean="0"/>
              <a:t>Αύξηση </a:t>
            </a:r>
            <a:r>
              <a:rPr lang="el-GR" dirty="0"/>
              <a:t>της πρόσβασης των εργαζομένων σε συγκεκριμένες πληροφορίες που χρειάζονται</a:t>
            </a:r>
          </a:p>
          <a:p>
            <a:endParaRPr lang="el-GR" dirty="0"/>
          </a:p>
        </p:txBody>
      </p:sp>
      <p:sp>
        <p:nvSpPr>
          <p:cNvPr id="2" name="1 - Τίτλος"/>
          <p:cNvSpPr>
            <a:spLocks noGrp="1"/>
          </p:cNvSpPr>
          <p:nvPr>
            <p:ph type="title"/>
          </p:nvPr>
        </p:nvSpPr>
        <p:spPr/>
        <p:txBody>
          <a:bodyPr>
            <a:normAutofit fontScale="90000"/>
          </a:bodyPr>
          <a:lstStyle/>
          <a:p>
            <a:r>
              <a:rPr lang="el-GR" dirty="0"/>
              <a:t>Συνεισφορά της διοίκησης της γνώσης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1556792"/>
            <a:ext cx="8229600" cy="4525963"/>
          </a:xfrm>
        </p:spPr>
        <p:txBody>
          <a:bodyPr/>
          <a:lstStyle/>
          <a:p>
            <a:r>
              <a:rPr lang="el-GR" dirty="0"/>
              <a:t>Γνώση είναι οι πληροφορίες που έχουν υποβληθεί σε επεξεργασία</a:t>
            </a:r>
            <a:r>
              <a:rPr lang="el-GR" dirty="0" smtClean="0"/>
              <a:t>.</a:t>
            </a:r>
            <a:endParaRPr lang="en-US" dirty="0" smtClean="0"/>
          </a:p>
          <a:p>
            <a:endParaRPr lang="el-GR" dirty="0"/>
          </a:p>
          <a:p>
            <a:r>
              <a:rPr lang="el-GR" dirty="0"/>
              <a:t>Αν οι πληροφορίες είναι δεδομένα με νόημα, τότε η γνώση είναι πληροφορία με επεξεργασία.</a:t>
            </a:r>
          </a:p>
        </p:txBody>
      </p:sp>
      <p:sp>
        <p:nvSpPr>
          <p:cNvPr id="2" name="1 - Τίτλος"/>
          <p:cNvSpPr>
            <a:spLocks noGrp="1"/>
          </p:cNvSpPr>
          <p:nvPr>
            <p:ph type="title"/>
          </p:nvPr>
        </p:nvSpPr>
        <p:spPr/>
        <p:txBody>
          <a:bodyPr/>
          <a:lstStyle/>
          <a:p>
            <a:r>
              <a:rPr lang="el-GR" dirty="0"/>
              <a:t>Γνώση</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10000"/>
          </a:bodyPr>
          <a:lstStyle/>
          <a:p>
            <a:endParaRPr lang="el-GR" dirty="0"/>
          </a:p>
          <a:p>
            <a:r>
              <a:rPr lang="el-GR" dirty="0"/>
              <a:t>Ενισχύει την καινοτομία ενθαρρύνοντας την ελεύθερη ροή ιδεών</a:t>
            </a:r>
          </a:p>
          <a:p>
            <a:r>
              <a:rPr lang="el-GR" dirty="0" smtClean="0"/>
              <a:t>Βελτιώνει </a:t>
            </a:r>
            <a:r>
              <a:rPr lang="el-GR" dirty="0"/>
              <a:t>την εξυπηρέτηση των «πελατών», </a:t>
            </a:r>
            <a:r>
              <a:rPr lang="el-GR" dirty="0" err="1" smtClean="0"/>
              <a:t>εξορθολογίζοντας</a:t>
            </a:r>
            <a:r>
              <a:rPr lang="en-US" dirty="0" smtClean="0"/>
              <a:t> </a:t>
            </a:r>
            <a:r>
              <a:rPr lang="el-GR" dirty="0" smtClean="0"/>
              <a:t>το </a:t>
            </a:r>
            <a:r>
              <a:rPr lang="el-GR" dirty="0"/>
              <a:t>χρόνο απόκρισης</a:t>
            </a:r>
          </a:p>
          <a:p>
            <a:r>
              <a:rPr lang="el-GR" dirty="0" smtClean="0"/>
              <a:t>Βελτιώνει </a:t>
            </a:r>
            <a:r>
              <a:rPr lang="el-GR" dirty="0"/>
              <a:t>τα ποσοστά διατήρησης των εργαζομένων, αναγνωρίζοντας την αξία των </a:t>
            </a:r>
            <a:r>
              <a:rPr lang="el-GR" dirty="0" smtClean="0"/>
              <a:t>γνώσεών</a:t>
            </a:r>
            <a:r>
              <a:rPr lang="en-US" dirty="0" smtClean="0"/>
              <a:t> </a:t>
            </a:r>
            <a:r>
              <a:rPr lang="el-GR" dirty="0" smtClean="0"/>
              <a:t>τους </a:t>
            </a:r>
            <a:r>
              <a:rPr lang="el-GR" dirty="0"/>
              <a:t>και ανταμείβοντας τους για αυτό</a:t>
            </a:r>
          </a:p>
          <a:p>
            <a:r>
              <a:rPr lang="el-GR" dirty="0" smtClean="0"/>
              <a:t>Βελτιώστε </a:t>
            </a:r>
            <a:r>
              <a:rPr lang="el-GR" dirty="0"/>
              <a:t>τις </a:t>
            </a:r>
            <a:r>
              <a:rPr lang="el-GR" dirty="0" err="1" smtClean="0"/>
              <a:t>οργανωσιακές</a:t>
            </a:r>
            <a:r>
              <a:rPr lang="en-US" dirty="0" smtClean="0"/>
              <a:t> </a:t>
            </a:r>
            <a:r>
              <a:rPr lang="el-GR" dirty="0" smtClean="0"/>
              <a:t>λειτουργίες</a:t>
            </a:r>
            <a:endParaRPr lang="el-GR" dirty="0"/>
          </a:p>
          <a:p>
            <a:r>
              <a:rPr lang="el-GR" dirty="0" smtClean="0"/>
              <a:t>Ενισχύει </a:t>
            </a:r>
            <a:r>
              <a:rPr lang="el-GR" dirty="0"/>
              <a:t>την αποδοτικότητα του συστήματος</a:t>
            </a:r>
          </a:p>
          <a:p>
            <a:endParaRPr lang="el-GR" dirty="0"/>
          </a:p>
        </p:txBody>
      </p:sp>
      <p:sp>
        <p:nvSpPr>
          <p:cNvPr id="2" name="1 - Τίτλος"/>
          <p:cNvSpPr>
            <a:spLocks noGrp="1"/>
          </p:cNvSpPr>
          <p:nvPr>
            <p:ph type="title"/>
          </p:nvPr>
        </p:nvSpPr>
        <p:spPr/>
        <p:txBody>
          <a:bodyPr>
            <a:normAutofit fontScale="90000"/>
          </a:bodyPr>
          <a:lstStyle/>
          <a:p>
            <a:r>
              <a:rPr lang="el-GR" dirty="0"/>
              <a:t>Πρόσθετα οφέλη της διοίκησης της γνώσης</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endParaRPr lang="el-GR" dirty="0"/>
          </a:p>
          <a:p>
            <a:r>
              <a:rPr lang="el-GR" dirty="0"/>
              <a:t>Παλαιά εξίσωση της γνώσης:</a:t>
            </a:r>
          </a:p>
          <a:p>
            <a:pPr lvl="1"/>
            <a:r>
              <a:rPr lang="el-GR" dirty="0" smtClean="0"/>
              <a:t>"</a:t>
            </a:r>
            <a:r>
              <a:rPr lang="el-GR" dirty="0"/>
              <a:t>Γνώση = Δύναμη (επομένως συσσωρεύστε τη).</a:t>
            </a:r>
          </a:p>
          <a:p>
            <a:r>
              <a:rPr lang="el-GR" dirty="0" smtClean="0"/>
              <a:t>Νέα </a:t>
            </a:r>
            <a:r>
              <a:rPr lang="el-GR" dirty="0"/>
              <a:t>εξίσωση γνώσης:</a:t>
            </a:r>
          </a:p>
          <a:p>
            <a:pPr lvl="1"/>
            <a:r>
              <a:rPr lang="el-GR" dirty="0" smtClean="0"/>
              <a:t>"</a:t>
            </a:r>
            <a:r>
              <a:rPr lang="el-GR" dirty="0"/>
              <a:t>Γνώση = Δύναμη (επομένως μοιραστείτε και πολλαπλασιάστε τη)</a:t>
            </a:r>
          </a:p>
          <a:p>
            <a:endParaRPr lang="el-GR" dirty="0"/>
          </a:p>
        </p:txBody>
      </p:sp>
      <p:sp>
        <p:nvSpPr>
          <p:cNvPr id="2" name="1 - Τίτλος"/>
          <p:cNvSpPr>
            <a:spLocks noGrp="1"/>
          </p:cNvSpPr>
          <p:nvPr>
            <p:ph type="title"/>
          </p:nvPr>
        </p:nvSpPr>
        <p:spPr/>
        <p:txBody>
          <a:bodyPr/>
          <a:lstStyle/>
          <a:p>
            <a:r>
              <a:rPr lang="el-GR" dirty="0"/>
              <a:t>Η θεώρηση της γνώσης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214554"/>
            <a:ext cx="8229600" cy="3911609"/>
          </a:xfrm>
        </p:spPr>
        <p:txBody>
          <a:bodyPr/>
          <a:lstStyle/>
          <a:p>
            <a:r>
              <a:rPr lang="el-GR" dirty="0"/>
              <a:t>“Ο μέσος εργαζόμενος της  γνώσης ξοδεύει το ένα τέταρτο της ημέρας του αναζητώντας πληροφορίες.”</a:t>
            </a:r>
          </a:p>
          <a:p>
            <a:r>
              <a:rPr lang="en-US" i="1" dirty="0" err="1"/>
              <a:t>Kontzer</a:t>
            </a:r>
            <a:r>
              <a:rPr lang="en-US" i="1" dirty="0"/>
              <a:t>, 2003, p. 2</a:t>
            </a:r>
            <a:endParaRPr lang="el-GR" dirty="0"/>
          </a:p>
        </p:txBody>
      </p:sp>
      <p:sp>
        <p:nvSpPr>
          <p:cNvPr id="2" name="1 - Τίτλος"/>
          <p:cNvSpPr>
            <a:spLocks noGrp="1"/>
          </p:cNvSpPr>
          <p:nvPr>
            <p:ph type="title"/>
          </p:nvPr>
        </p:nvSpPr>
        <p:spPr/>
        <p:txBody>
          <a:bodyPr/>
          <a:lstStyle/>
          <a:p>
            <a:endParaRPr lang="el-G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5"/>
          <p:cNvSpPr>
            <a:spLocks noGrp="1" noChangeArrowheads="1"/>
          </p:cNvSpPr>
          <p:nvPr>
            <p:ph idx="1"/>
          </p:nvPr>
        </p:nvSpPr>
        <p:spPr>
          <a:xfrm>
            <a:off x="250825" y="1628775"/>
            <a:ext cx="8785225" cy="4968875"/>
          </a:xfrm>
        </p:spPr>
        <p:txBody>
          <a:bodyPr/>
          <a:lstStyle/>
          <a:p>
            <a:pPr eaLnBrk="1" hangingPunct="1">
              <a:lnSpc>
                <a:spcPct val="90000"/>
              </a:lnSpc>
              <a:defRPr/>
            </a:pPr>
            <a:r>
              <a:rPr lang="el-GR" smtClean="0">
                <a:effectLst/>
              </a:rPr>
              <a:t>The layout of profound knowledge appears in four parts, all related to each other: </a:t>
            </a:r>
            <a:endParaRPr lang="en-US" smtClean="0">
              <a:effectLst/>
            </a:endParaRPr>
          </a:p>
          <a:p>
            <a:pPr eaLnBrk="1" hangingPunct="1">
              <a:lnSpc>
                <a:spcPct val="90000"/>
              </a:lnSpc>
              <a:defRPr/>
            </a:pPr>
            <a:endParaRPr lang="el-GR" smtClean="0">
              <a:effectLst/>
            </a:endParaRPr>
          </a:p>
          <a:p>
            <a:pPr lvl="1" eaLnBrk="1" hangingPunct="1">
              <a:lnSpc>
                <a:spcPct val="90000"/>
              </a:lnSpc>
              <a:defRPr/>
            </a:pPr>
            <a:r>
              <a:rPr lang="el-GR" smtClean="0">
                <a:solidFill>
                  <a:schemeClr val="hlink"/>
                </a:solidFill>
                <a:effectLst/>
              </a:rPr>
              <a:t>Appreciation for a system </a:t>
            </a:r>
            <a:endParaRPr lang="en-US" smtClean="0">
              <a:solidFill>
                <a:schemeClr val="hlink"/>
              </a:solidFill>
              <a:effectLst/>
            </a:endParaRPr>
          </a:p>
          <a:p>
            <a:pPr lvl="1" eaLnBrk="1" hangingPunct="1">
              <a:lnSpc>
                <a:spcPct val="90000"/>
              </a:lnSpc>
              <a:defRPr/>
            </a:pPr>
            <a:endParaRPr lang="el-GR" smtClean="0">
              <a:solidFill>
                <a:schemeClr val="hlink"/>
              </a:solidFill>
              <a:effectLst/>
            </a:endParaRPr>
          </a:p>
          <a:p>
            <a:pPr lvl="1" eaLnBrk="1" hangingPunct="1">
              <a:lnSpc>
                <a:spcPct val="90000"/>
              </a:lnSpc>
              <a:defRPr/>
            </a:pPr>
            <a:r>
              <a:rPr lang="el-GR" smtClean="0">
                <a:solidFill>
                  <a:schemeClr val="hlink"/>
                </a:solidFill>
                <a:effectLst/>
              </a:rPr>
              <a:t>Knowledge about variation </a:t>
            </a:r>
            <a:endParaRPr lang="en-US" smtClean="0">
              <a:solidFill>
                <a:schemeClr val="hlink"/>
              </a:solidFill>
              <a:effectLst/>
            </a:endParaRPr>
          </a:p>
          <a:p>
            <a:pPr lvl="1" eaLnBrk="1" hangingPunct="1">
              <a:lnSpc>
                <a:spcPct val="90000"/>
              </a:lnSpc>
              <a:defRPr/>
            </a:pPr>
            <a:endParaRPr lang="el-GR" smtClean="0">
              <a:solidFill>
                <a:schemeClr val="hlink"/>
              </a:solidFill>
              <a:effectLst/>
            </a:endParaRPr>
          </a:p>
          <a:p>
            <a:pPr lvl="1" eaLnBrk="1" hangingPunct="1">
              <a:lnSpc>
                <a:spcPct val="90000"/>
              </a:lnSpc>
              <a:defRPr/>
            </a:pPr>
            <a:r>
              <a:rPr lang="el-GR" smtClean="0">
                <a:solidFill>
                  <a:schemeClr val="hlink"/>
                </a:solidFill>
                <a:effectLst/>
              </a:rPr>
              <a:t>Theory of knowledge </a:t>
            </a:r>
            <a:endParaRPr lang="en-US" smtClean="0">
              <a:solidFill>
                <a:schemeClr val="hlink"/>
              </a:solidFill>
              <a:effectLst/>
            </a:endParaRPr>
          </a:p>
          <a:p>
            <a:pPr lvl="1" eaLnBrk="1" hangingPunct="1">
              <a:lnSpc>
                <a:spcPct val="90000"/>
              </a:lnSpc>
              <a:defRPr/>
            </a:pPr>
            <a:endParaRPr lang="el-GR" smtClean="0">
              <a:solidFill>
                <a:schemeClr val="hlink"/>
              </a:solidFill>
              <a:effectLst/>
            </a:endParaRPr>
          </a:p>
          <a:p>
            <a:pPr lvl="1" eaLnBrk="1" hangingPunct="1">
              <a:lnSpc>
                <a:spcPct val="90000"/>
              </a:lnSpc>
              <a:defRPr/>
            </a:pPr>
            <a:r>
              <a:rPr lang="el-GR" smtClean="0">
                <a:solidFill>
                  <a:schemeClr val="hlink"/>
                </a:solidFill>
                <a:effectLst/>
              </a:rPr>
              <a:t>Psychology</a:t>
            </a:r>
            <a:r>
              <a:rPr lang="el-GR" sz="3200" smtClean="0">
                <a:solidFill>
                  <a:schemeClr val="accent1"/>
                </a:solidFill>
              </a:rPr>
              <a:t> </a:t>
            </a:r>
          </a:p>
          <a:p>
            <a:pPr eaLnBrk="1" hangingPunct="1">
              <a:lnSpc>
                <a:spcPct val="90000"/>
              </a:lnSpc>
              <a:defRPr/>
            </a:pPr>
            <a:endParaRPr lang="en-US" smtClean="0">
              <a:solidFill>
                <a:schemeClr val="accent1"/>
              </a:solidFill>
              <a:effectLst/>
            </a:endParaRPr>
          </a:p>
        </p:txBody>
      </p:sp>
      <p:sp>
        <p:nvSpPr>
          <p:cNvPr id="19458" name="Rectangle 4"/>
          <p:cNvSpPr>
            <a:spLocks noGrp="1" noChangeArrowheads="1"/>
          </p:cNvSpPr>
          <p:nvPr>
            <p:ph type="title"/>
          </p:nvPr>
        </p:nvSpPr>
        <p:spPr>
          <a:noFill/>
        </p:spPr>
        <p:txBody>
          <a:bodyPr/>
          <a:lstStyle/>
          <a:p>
            <a:pPr algn="ctr" eaLnBrk="1" hangingPunct="1"/>
            <a:r>
              <a:rPr lang="en-US" smtClean="0">
                <a:effectLst/>
              </a:rPr>
              <a:t>Deming Profound Knowledge</a:t>
            </a:r>
            <a:endParaRPr lang="el-GR" smtClean="0">
              <a:effectLs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0" y="1412875"/>
            <a:ext cx="9144000" cy="5256213"/>
          </a:xfrm>
        </p:spPr>
        <p:txBody>
          <a:bodyPr/>
          <a:lstStyle/>
          <a:p>
            <a:pPr eaLnBrk="1" hangingPunct="1">
              <a:lnSpc>
                <a:spcPct val="80000"/>
              </a:lnSpc>
              <a:buFontTx/>
              <a:buNone/>
              <a:defRPr/>
            </a:pPr>
            <a:r>
              <a:rPr lang="en-US" sz="2400" smtClean="0">
                <a:effectLst/>
              </a:rPr>
              <a:t>    </a:t>
            </a:r>
            <a:r>
              <a:rPr lang="el-GR" sz="2400" smtClean="0">
                <a:effectLst/>
              </a:rPr>
              <a:t>Once the individual understands the system of profound knowledge, he will apply its principles in every kind of relationship with other people. </a:t>
            </a:r>
            <a:endParaRPr lang="en-US" sz="2400" smtClean="0">
              <a:effectLst/>
            </a:endParaRPr>
          </a:p>
          <a:p>
            <a:pPr eaLnBrk="1" hangingPunct="1">
              <a:lnSpc>
                <a:spcPct val="80000"/>
              </a:lnSpc>
              <a:buFontTx/>
              <a:buNone/>
              <a:defRPr/>
            </a:pPr>
            <a:r>
              <a:rPr lang="en-US" sz="2400" smtClean="0">
                <a:effectLst/>
              </a:rPr>
              <a:t>    </a:t>
            </a:r>
          </a:p>
          <a:p>
            <a:pPr eaLnBrk="1" hangingPunct="1">
              <a:lnSpc>
                <a:spcPct val="80000"/>
              </a:lnSpc>
              <a:buFontTx/>
              <a:buNone/>
              <a:defRPr/>
            </a:pPr>
            <a:r>
              <a:rPr lang="en-US" sz="2400" smtClean="0">
                <a:effectLst/>
              </a:rPr>
              <a:t>    </a:t>
            </a:r>
            <a:r>
              <a:rPr lang="el-GR" sz="2400" smtClean="0">
                <a:effectLst/>
              </a:rPr>
              <a:t>He will have a basis for judgment of his own decisions and for transformation of the organizations that he bel</a:t>
            </a:r>
            <a:r>
              <a:rPr lang="en-US" sz="2400" smtClean="0">
                <a:effectLst/>
              </a:rPr>
              <a:t> </a:t>
            </a:r>
            <a:r>
              <a:rPr lang="el-GR" sz="2400" smtClean="0">
                <a:effectLst/>
              </a:rPr>
              <a:t>ongs to. </a:t>
            </a:r>
            <a:r>
              <a:rPr lang="el-GR" sz="2400" b="1" smtClean="0">
                <a:effectLst/>
              </a:rPr>
              <a:t>The individual, once transformed</a:t>
            </a:r>
            <a:r>
              <a:rPr lang="el-GR" sz="2400" smtClean="0">
                <a:effectLst/>
              </a:rPr>
              <a:t>, will: </a:t>
            </a:r>
            <a:endParaRPr lang="en-US" sz="2400" smtClean="0">
              <a:effectLst/>
            </a:endParaRPr>
          </a:p>
          <a:p>
            <a:pPr eaLnBrk="1" hangingPunct="1">
              <a:lnSpc>
                <a:spcPct val="80000"/>
              </a:lnSpc>
              <a:buFontTx/>
              <a:buNone/>
              <a:defRPr/>
            </a:pPr>
            <a:endParaRPr lang="el-GR" sz="2400" smtClean="0">
              <a:effectLst/>
            </a:endParaRPr>
          </a:p>
          <a:p>
            <a:pPr lvl="1" eaLnBrk="1" hangingPunct="1">
              <a:lnSpc>
                <a:spcPct val="80000"/>
              </a:lnSpc>
              <a:defRPr/>
            </a:pPr>
            <a:r>
              <a:rPr lang="el-GR" sz="2000" smtClean="0">
                <a:effectLst/>
              </a:rPr>
              <a:t>Set an example </a:t>
            </a:r>
            <a:endParaRPr lang="en-US" sz="2000" smtClean="0">
              <a:effectLst/>
            </a:endParaRPr>
          </a:p>
          <a:p>
            <a:pPr lvl="1" eaLnBrk="1" hangingPunct="1">
              <a:lnSpc>
                <a:spcPct val="80000"/>
              </a:lnSpc>
              <a:defRPr/>
            </a:pPr>
            <a:endParaRPr lang="el-GR" sz="2000" smtClean="0">
              <a:effectLst/>
            </a:endParaRPr>
          </a:p>
          <a:p>
            <a:pPr lvl="1" eaLnBrk="1" hangingPunct="1">
              <a:lnSpc>
                <a:spcPct val="80000"/>
              </a:lnSpc>
              <a:defRPr/>
            </a:pPr>
            <a:r>
              <a:rPr lang="el-GR" sz="2000" smtClean="0">
                <a:effectLst/>
              </a:rPr>
              <a:t>Be a good listener, but will not compromise </a:t>
            </a:r>
            <a:endParaRPr lang="en-US" sz="2000" smtClean="0">
              <a:effectLst/>
            </a:endParaRPr>
          </a:p>
          <a:p>
            <a:pPr lvl="1" eaLnBrk="1" hangingPunct="1">
              <a:lnSpc>
                <a:spcPct val="80000"/>
              </a:lnSpc>
              <a:defRPr/>
            </a:pPr>
            <a:endParaRPr lang="el-GR" sz="2000" smtClean="0">
              <a:effectLst/>
            </a:endParaRPr>
          </a:p>
          <a:p>
            <a:pPr lvl="1" eaLnBrk="1" hangingPunct="1">
              <a:lnSpc>
                <a:spcPct val="80000"/>
              </a:lnSpc>
              <a:defRPr/>
            </a:pPr>
            <a:r>
              <a:rPr lang="el-GR" sz="2000" smtClean="0">
                <a:effectLst/>
              </a:rPr>
              <a:t>Continually teach other people </a:t>
            </a:r>
            <a:endParaRPr lang="en-US" sz="2000" smtClean="0">
              <a:effectLst/>
            </a:endParaRPr>
          </a:p>
          <a:p>
            <a:pPr lvl="1" eaLnBrk="1" hangingPunct="1">
              <a:lnSpc>
                <a:spcPct val="80000"/>
              </a:lnSpc>
              <a:defRPr/>
            </a:pPr>
            <a:endParaRPr lang="el-GR" sz="2000" smtClean="0">
              <a:effectLst/>
            </a:endParaRPr>
          </a:p>
          <a:p>
            <a:pPr lvl="1" eaLnBrk="1" hangingPunct="1">
              <a:lnSpc>
                <a:spcPct val="80000"/>
              </a:lnSpc>
              <a:defRPr/>
            </a:pPr>
            <a:r>
              <a:rPr lang="el-GR" sz="2000" smtClean="0">
                <a:effectLst/>
              </a:rPr>
              <a:t>Help people to pull away from their current practice and beliefs and move into the new philosophy without a feeling of guilt about the past </a:t>
            </a:r>
          </a:p>
          <a:p>
            <a:pPr eaLnBrk="1" hangingPunct="1">
              <a:lnSpc>
                <a:spcPct val="80000"/>
              </a:lnSpc>
              <a:defRPr/>
            </a:pPr>
            <a:endParaRPr lang="en-US" sz="2400" smtClean="0">
              <a:effectLst/>
            </a:endParaRPr>
          </a:p>
          <a:p>
            <a:pPr eaLnBrk="1" hangingPunct="1">
              <a:lnSpc>
                <a:spcPct val="80000"/>
              </a:lnSpc>
              <a:defRPr/>
            </a:pPr>
            <a:endParaRPr lang="el-GR" sz="2400" smtClean="0"/>
          </a:p>
        </p:txBody>
      </p:sp>
      <p:sp>
        <p:nvSpPr>
          <p:cNvPr id="21506" name="Rectangle 2"/>
          <p:cNvSpPr>
            <a:spLocks noGrp="1" noChangeArrowheads="1"/>
          </p:cNvSpPr>
          <p:nvPr>
            <p:ph type="title"/>
          </p:nvPr>
        </p:nvSpPr>
        <p:spPr>
          <a:xfrm>
            <a:off x="457200" y="292100"/>
            <a:ext cx="8229600" cy="904875"/>
          </a:xfrm>
        </p:spPr>
        <p:txBody>
          <a:bodyPr/>
          <a:lstStyle/>
          <a:p>
            <a:pPr eaLnBrk="1" hangingPunct="1">
              <a:defRPr/>
            </a:pPr>
            <a:r>
              <a:rPr lang="en-US" smtClean="0"/>
              <a:t>Deming’s Profound Knowledge</a:t>
            </a:r>
            <a:endParaRPr lang="el-GR"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20000"/>
          </a:bodyPr>
          <a:lstStyle/>
          <a:p>
            <a:r>
              <a:rPr lang="el-GR" dirty="0"/>
              <a:t>Η στρατηγική διαχείρισης της γνώσης πρέπει </a:t>
            </a:r>
            <a:r>
              <a:rPr lang="el-GR" dirty="0" smtClean="0"/>
              <a:t>να</a:t>
            </a:r>
          </a:p>
          <a:p>
            <a:endParaRPr lang="el-GR" dirty="0"/>
          </a:p>
          <a:p>
            <a:pPr lvl="1"/>
            <a:r>
              <a:rPr lang="el-GR" dirty="0" smtClean="0"/>
              <a:t>Αντικατοπτρίζει </a:t>
            </a:r>
            <a:r>
              <a:rPr lang="el-GR" dirty="0"/>
              <a:t>τους στόχους της ανώτατης διοίκησης</a:t>
            </a:r>
          </a:p>
          <a:p>
            <a:pPr lvl="1"/>
            <a:r>
              <a:rPr lang="el-GR" dirty="0" smtClean="0"/>
              <a:t>Ευθυγραμμίζεται με</a:t>
            </a:r>
            <a:r>
              <a:rPr lang="el-GR" dirty="0"/>
              <a:t>:</a:t>
            </a:r>
          </a:p>
          <a:p>
            <a:pPr lvl="2"/>
            <a:r>
              <a:rPr lang="el-GR" dirty="0" smtClean="0"/>
              <a:t>τις  </a:t>
            </a:r>
            <a:r>
              <a:rPr lang="el-GR" dirty="0"/>
              <a:t>προσδοκίες των πελατών</a:t>
            </a:r>
          </a:p>
          <a:p>
            <a:pPr lvl="2"/>
            <a:r>
              <a:rPr lang="el-GR" dirty="0" smtClean="0"/>
              <a:t>τα </a:t>
            </a:r>
            <a:r>
              <a:rPr lang="el-GR" dirty="0"/>
              <a:t>στρατηγικά πλεονεκτήματα</a:t>
            </a:r>
          </a:p>
          <a:p>
            <a:pPr lvl="2"/>
            <a:r>
              <a:rPr lang="el-GR" dirty="0" smtClean="0"/>
              <a:t>τις </a:t>
            </a:r>
            <a:r>
              <a:rPr lang="el-GR" dirty="0"/>
              <a:t>περιβαλλοντικές τάσεις</a:t>
            </a:r>
          </a:p>
          <a:p>
            <a:pPr lvl="2"/>
            <a:r>
              <a:rPr lang="el-GR" dirty="0" smtClean="0"/>
              <a:t>την </a:t>
            </a:r>
            <a:r>
              <a:rPr lang="el-GR" dirty="0"/>
              <a:t>οργανωτική δομή</a:t>
            </a:r>
          </a:p>
          <a:p>
            <a:r>
              <a:rPr lang="el-GR" dirty="0" smtClean="0"/>
              <a:t>αντιμετωπίζει </a:t>
            </a:r>
            <a:r>
              <a:rPr lang="el-GR" dirty="0"/>
              <a:t>τους τελικούς χρήστες ως πελάτες </a:t>
            </a:r>
          </a:p>
          <a:p>
            <a:r>
              <a:rPr lang="el-GR" dirty="0" smtClean="0"/>
              <a:t>περιλαμβάνει </a:t>
            </a:r>
            <a:r>
              <a:rPr lang="el-GR" dirty="0"/>
              <a:t>κίνητρα και να υποστηρίζεται από τη διοίκηση</a:t>
            </a:r>
          </a:p>
          <a:p>
            <a:endParaRPr lang="el-GR" dirty="0"/>
          </a:p>
        </p:txBody>
      </p:sp>
      <p:sp>
        <p:nvSpPr>
          <p:cNvPr id="2" name="1 - Τίτλος"/>
          <p:cNvSpPr>
            <a:spLocks noGrp="1"/>
          </p:cNvSpPr>
          <p:nvPr>
            <p:ph type="title"/>
          </p:nvPr>
        </p:nvSpPr>
        <p:spPr/>
        <p:txBody>
          <a:bodyPr/>
          <a:lstStyle/>
          <a:p>
            <a:r>
              <a:rPr lang="el-GR" dirty="0"/>
              <a:t>Καλές πρακτικές</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857496"/>
            <a:ext cx="8229600" cy="1143000"/>
          </a:xfrm>
        </p:spPr>
        <p:txBody>
          <a:bodyPr/>
          <a:lstStyle/>
          <a:p>
            <a:r>
              <a:rPr lang="el-GR" b="1" dirty="0"/>
              <a:t>Ο οργανισμός που μαθαίνει</a:t>
            </a: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b="1" i="1" dirty="0"/>
              <a:t>ΕΑΝ Ο ΡΥΘΜΟΣ ΤΗΣ ΑΛΛΑΓΗΣ ΣΤΟ ΕΞΩΤΕΡΙΚΟ ΠΕΡΙΒΑΛΛΟΝ ΥΠΕΡΒΑΙΝΕΙ ΤΟ ΡΥΘΜΟ ΤΗΣ ΑΛΛΑΓΗΣ ΣΤΟ ΕΣΩΤΕΡΙΚΟ, ΤΟ ΤΕΛΟΣ ΕΙΝΑΙ ΟΡΑΤΟ…</a:t>
            </a:r>
          </a:p>
          <a:p>
            <a:r>
              <a:rPr lang="en-US" b="1" i="1" dirty="0"/>
              <a:t>-JACK WELCH</a:t>
            </a:r>
            <a:endParaRPr lang="el-GR" dirty="0"/>
          </a:p>
        </p:txBody>
      </p:sp>
      <p:sp>
        <p:nvSpPr>
          <p:cNvPr id="2" name="1 - Τίτλος"/>
          <p:cNvSpPr>
            <a:spLocks noGrp="1"/>
          </p:cNvSpPr>
          <p:nvPr>
            <p:ph type="title"/>
          </p:nvPr>
        </p:nvSpPr>
        <p:spPr/>
        <p:txBody>
          <a:bodyPr/>
          <a:lstStyle/>
          <a:p>
            <a:endParaRPr lang="el-G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b="1" dirty="0"/>
              <a:t>ΜΑΘΗΣΗ:</a:t>
            </a:r>
          </a:p>
          <a:p>
            <a:r>
              <a:rPr lang="el-GR" dirty="0"/>
              <a:t>Οποιαδήποτε σχετικά μόνιμη αλλαγή στη συμπεριφορά που συμβαίνει ως αποτέλεσμα της εμπειρίας.</a:t>
            </a:r>
          </a:p>
          <a:p>
            <a:r>
              <a:rPr lang="el-GR" b="1" dirty="0"/>
              <a:t>ΟΡΓΑΝΙΣΜΟΣ ΠΟΥ ΜΑΘΑΙΝΕΙ:</a:t>
            </a:r>
          </a:p>
          <a:p>
            <a:r>
              <a:rPr lang="el-GR" dirty="0"/>
              <a:t>Ένας οργανισμός που έχει αναπτύξει τη συνεχή ικανότητα προσαρμογής και αλλαγής.</a:t>
            </a:r>
          </a:p>
        </p:txBody>
      </p:sp>
      <p:sp>
        <p:nvSpPr>
          <p:cNvPr id="2" name="1 - Τίτλος"/>
          <p:cNvSpPr>
            <a:spLocks noGrp="1"/>
          </p:cNvSpPr>
          <p:nvPr>
            <p:ph type="title"/>
          </p:nvPr>
        </p:nvSpPr>
        <p:spPr/>
        <p:txBody>
          <a:bodyPr/>
          <a:lstStyle/>
          <a:p>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a:xfrm>
            <a:off x="468313" y="2133600"/>
            <a:ext cx="8675687" cy="4724400"/>
          </a:xfrm>
        </p:spPr>
        <p:txBody>
          <a:bodyPr>
            <a:normAutofit lnSpcReduction="10000"/>
          </a:bodyPr>
          <a:lstStyle/>
          <a:p>
            <a:pPr eaLnBrk="1" hangingPunct="1">
              <a:lnSpc>
                <a:spcPct val="80000"/>
              </a:lnSpc>
              <a:defRPr/>
            </a:pPr>
            <a:r>
              <a:rPr lang="el-GR" sz="2000" smtClean="0"/>
              <a:t>Ο </a:t>
            </a:r>
            <a:r>
              <a:rPr lang="en-US" sz="2400" smtClean="0"/>
              <a:t>Miller</a:t>
            </a:r>
            <a:r>
              <a:rPr lang="el-GR" sz="2400" smtClean="0"/>
              <a:t> (1996) </a:t>
            </a:r>
            <a:r>
              <a:rPr lang="el-GR" sz="2400" b="1" u="sng" smtClean="0"/>
              <a:t>ορίζει την οργανωσιακή μάθηση ως την απόκτηση γνώσης από τα άτομα και τις ομάδες, οι οποίοι είναι πρόθυμοι να την εφαρμόσουν στην εργασία τους για τη λήψη αποφάσεων και την επιρροή των άλλων, έτσι ώστε να επιτευχθεί η αποστολή του οργανισμού. </a:t>
            </a:r>
            <a:endParaRPr lang="en-US" sz="2400" b="1" u="sng" smtClean="0"/>
          </a:p>
          <a:p>
            <a:pPr eaLnBrk="1" hangingPunct="1">
              <a:lnSpc>
                <a:spcPct val="80000"/>
              </a:lnSpc>
              <a:defRPr/>
            </a:pPr>
            <a:endParaRPr lang="en-US" sz="2400" b="1" u="sng" smtClean="0"/>
          </a:p>
          <a:p>
            <a:pPr eaLnBrk="1" hangingPunct="1">
              <a:lnSpc>
                <a:spcPct val="80000"/>
              </a:lnSpc>
              <a:defRPr/>
            </a:pPr>
            <a:r>
              <a:rPr lang="el-GR" sz="2400" smtClean="0"/>
              <a:t>Είναι χαρακτηριστικό ενός προσαρμόσιμου οργανισμού, δηλαδή ενός οργανισμού ο οποίος είναι ικανός να διαισθανθεί τις αλλαγές μέσω σημαδιών τόσο από το εσωτερικό, όσο και από το εξωτερικό περιβάλλον και να προσαρμοστεί αναλόγως.  Άλλωστε γι’ αυτό, η μάθηση είναι ένα στοιχείο-κλειδί για την ανάπτυξη και διατήρηση ανταγωνιστικού πλεονεκτήματος (</a:t>
            </a:r>
            <a:r>
              <a:rPr lang="en-US" sz="2400" smtClean="0"/>
              <a:t>Armstrong </a:t>
            </a:r>
            <a:r>
              <a:rPr lang="el-GR" sz="2400" smtClean="0"/>
              <a:t>και </a:t>
            </a:r>
            <a:r>
              <a:rPr lang="en-US" sz="2400" smtClean="0"/>
              <a:t>Foley</a:t>
            </a:r>
            <a:r>
              <a:rPr lang="el-GR" sz="2400" smtClean="0"/>
              <a:t>, 2003; </a:t>
            </a:r>
            <a:r>
              <a:rPr lang="en-US" sz="2400" smtClean="0"/>
              <a:t>Nonaka</a:t>
            </a:r>
            <a:r>
              <a:rPr lang="el-GR" sz="2400" smtClean="0"/>
              <a:t>, 1991; </a:t>
            </a:r>
            <a:r>
              <a:rPr lang="en-US" sz="2400" smtClean="0"/>
              <a:t>Senge</a:t>
            </a:r>
            <a:r>
              <a:rPr lang="el-GR" sz="2400" smtClean="0"/>
              <a:t>,1990). </a:t>
            </a:r>
          </a:p>
        </p:txBody>
      </p:sp>
      <p:sp>
        <p:nvSpPr>
          <p:cNvPr id="30722" name="Rectangle 2"/>
          <p:cNvSpPr>
            <a:spLocks noGrp="1" noChangeArrowheads="1"/>
          </p:cNvSpPr>
          <p:nvPr>
            <p:ph type="title"/>
          </p:nvPr>
        </p:nvSpPr>
        <p:spPr>
          <a:xfrm>
            <a:off x="457200" y="292100"/>
            <a:ext cx="8507413" cy="1384300"/>
          </a:xfrm>
        </p:spPr>
        <p:txBody>
          <a:bodyPr/>
          <a:lstStyle/>
          <a:p>
            <a:pPr eaLnBrk="1" hangingPunct="1">
              <a:defRPr/>
            </a:pPr>
            <a:r>
              <a:rPr lang="el-GR" sz="3600" smtClean="0"/>
              <a:t>Οργανωσιακή Μάθηση –</a:t>
            </a:r>
            <a:r>
              <a:rPr lang="en-US" sz="3600" smtClean="0"/>
              <a:t>Organizational Learning</a:t>
            </a:r>
            <a:endParaRPr lang="el-GR" sz="36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71472" y="1928802"/>
            <a:ext cx="8229600" cy="4525963"/>
          </a:xfrm>
        </p:spPr>
        <p:txBody>
          <a:bodyPr>
            <a:normAutofit/>
          </a:bodyPr>
          <a:lstStyle/>
          <a:p>
            <a:r>
              <a:rPr lang="el-GR" b="1" dirty="0"/>
              <a:t>Κρίσιμα χαρακτηριστικά της γνώσης:</a:t>
            </a:r>
          </a:p>
          <a:p>
            <a:pPr lvl="1"/>
            <a:r>
              <a:rPr lang="el-GR" b="1" dirty="0" smtClean="0"/>
              <a:t>Κωδικοποίηση </a:t>
            </a:r>
            <a:endParaRPr lang="el-GR" b="1" dirty="0"/>
          </a:p>
          <a:p>
            <a:pPr lvl="1"/>
            <a:r>
              <a:rPr lang="el-GR" b="1" dirty="0" smtClean="0"/>
              <a:t>Διάχυση</a:t>
            </a:r>
            <a:endParaRPr lang="el-GR" b="1" dirty="0"/>
          </a:p>
          <a:p>
            <a:endParaRPr lang="el-GR" dirty="0"/>
          </a:p>
          <a:p>
            <a:r>
              <a:rPr lang="el-GR" b="1" dirty="0"/>
              <a:t>Προκύπτουν τέσσερις τύποι γνώσης: </a:t>
            </a:r>
          </a:p>
          <a:p>
            <a:pPr lvl="1"/>
            <a:r>
              <a:rPr lang="el-GR" b="1" dirty="0" smtClean="0"/>
              <a:t>Ιδιόκτητη </a:t>
            </a:r>
            <a:endParaRPr lang="el-GR" b="1" dirty="0"/>
          </a:p>
          <a:p>
            <a:pPr lvl="1"/>
            <a:r>
              <a:rPr lang="el-GR" b="1" dirty="0" smtClean="0"/>
              <a:t>Προσωπική</a:t>
            </a:r>
            <a:endParaRPr lang="el-GR" b="1" dirty="0"/>
          </a:p>
          <a:p>
            <a:pPr lvl="1"/>
            <a:r>
              <a:rPr lang="el-GR" b="1" dirty="0" smtClean="0"/>
              <a:t>Δημόσια</a:t>
            </a:r>
            <a:endParaRPr lang="el-GR" b="1" dirty="0"/>
          </a:p>
          <a:p>
            <a:pPr lvl="1"/>
            <a:r>
              <a:rPr lang="el-GR" b="1" dirty="0" smtClean="0"/>
              <a:t>Κοινή </a:t>
            </a:r>
            <a:r>
              <a:rPr lang="el-GR" b="1" dirty="0"/>
              <a:t>Λογική</a:t>
            </a:r>
          </a:p>
          <a:p>
            <a:endParaRPr lang="el-GR" dirty="0"/>
          </a:p>
        </p:txBody>
      </p:sp>
      <p:sp>
        <p:nvSpPr>
          <p:cNvPr id="2" name="1 - Τίτλος"/>
          <p:cNvSpPr>
            <a:spLocks noGrp="1"/>
          </p:cNvSpPr>
          <p:nvPr>
            <p:ph type="title"/>
          </p:nvPr>
        </p:nvSpPr>
        <p:spPr/>
        <p:txBody>
          <a:bodyPr>
            <a:normAutofit fontScale="90000"/>
          </a:bodyPr>
          <a:lstStyle/>
          <a:p>
            <a:r>
              <a:rPr lang="el-GR" dirty="0"/>
              <a:t>Γενικός ορισμός της γνώσης (</a:t>
            </a:r>
            <a:r>
              <a:rPr lang="el-GR" dirty="0" err="1"/>
              <a:t>Boisot</a:t>
            </a:r>
            <a:r>
              <a:rPr lang="el-GR" dirty="0"/>
              <a:t>, 1987)</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323850" y="1700213"/>
            <a:ext cx="8640763" cy="5157787"/>
          </a:xfrm>
        </p:spPr>
        <p:txBody>
          <a:bodyPr>
            <a:normAutofit lnSpcReduction="10000"/>
          </a:bodyPr>
          <a:lstStyle/>
          <a:p>
            <a:pPr eaLnBrk="1" hangingPunct="1">
              <a:lnSpc>
                <a:spcPct val="80000"/>
              </a:lnSpc>
              <a:defRPr/>
            </a:pPr>
            <a:endParaRPr lang="el-GR" sz="1200" smtClean="0"/>
          </a:p>
          <a:p>
            <a:pPr eaLnBrk="1" hangingPunct="1">
              <a:lnSpc>
                <a:spcPct val="80000"/>
              </a:lnSpc>
              <a:buFontTx/>
              <a:buNone/>
              <a:defRPr/>
            </a:pPr>
            <a:r>
              <a:rPr lang="en-US" sz="1200" smtClean="0"/>
              <a:t>    </a:t>
            </a:r>
            <a:r>
              <a:rPr lang="el-GR" sz="1800" smtClean="0"/>
              <a:t>Το στυλ μάθησης καθορίζεται από τον τρόπο με τον οποίο συλλέγουμε πληροφορίες, τις ταξινομούμε και παίρνουμε αποφάσεις.  Το στυλ μάθησης σας γενικά αποτελείται απο τέσσερις ικανότητες Συνήθως όμως η μια από αυτές είναι η πιο ισχυρή και κυριαρχεί πάνω στις άλλες. </a:t>
            </a:r>
            <a:endParaRPr lang="en-US" sz="1800" smtClean="0"/>
          </a:p>
          <a:p>
            <a:pPr eaLnBrk="1" hangingPunct="1">
              <a:lnSpc>
                <a:spcPct val="80000"/>
              </a:lnSpc>
              <a:buFontTx/>
              <a:buNone/>
              <a:defRPr/>
            </a:pPr>
            <a:endParaRPr lang="el-GR" sz="1800" b="1" smtClean="0"/>
          </a:p>
          <a:p>
            <a:pPr eaLnBrk="1" hangingPunct="1">
              <a:lnSpc>
                <a:spcPct val="80000"/>
              </a:lnSpc>
              <a:buFontTx/>
              <a:buNone/>
              <a:defRPr/>
            </a:pPr>
            <a:r>
              <a:rPr lang="el-GR" sz="1800" b="1" smtClean="0"/>
              <a:t>Αισθήματα</a:t>
            </a:r>
            <a:r>
              <a:rPr lang="el-GR" sz="1800" smtClean="0"/>
              <a:t> Συναισθήματα και αισθήματα μας οδηγούν στην απόφαση που θα πάρουμε και για το πως θα πορευτούμε. Τοποθετούμαστε και συμμετέχουμε με συναισθηματικό τρόπο σε όλες τις φάσεις της δουλειάς μας. </a:t>
            </a:r>
            <a:endParaRPr lang="en-US" sz="1800" smtClean="0"/>
          </a:p>
          <a:p>
            <a:pPr eaLnBrk="1" hangingPunct="1">
              <a:lnSpc>
                <a:spcPct val="80000"/>
              </a:lnSpc>
              <a:buFontTx/>
              <a:buNone/>
              <a:defRPr/>
            </a:pPr>
            <a:endParaRPr lang="en-US" sz="1800" smtClean="0"/>
          </a:p>
          <a:p>
            <a:pPr eaLnBrk="1" hangingPunct="1">
              <a:lnSpc>
                <a:spcPct val="80000"/>
              </a:lnSpc>
              <a:buFontTx/>
              <a:buNone/>
              <a:defRPr/>
            </a:pPr>
            <a:r>
              <a:rPr lang="el-GR" sz="1800" b="1" smtClean="0"/>
              <a:t>Φαντασία </a:t>
            </a:r>
            <a:r>
              <a:rPr lang="el-GR" sz="1800" smtClean="0"/>
              <a:t> Χρησιμοποιούμε την φαντασία και την διαίσθηση μας καθώς παρατηρούμε και εκτελούμε εργασίες ή όταν σκεφτόμαστε πράγματα.  Προτιμάτε να σκέφτεστε και να γράφετε τις ιδέες σας. Αντιδράτε στις ιδέες των άλλων.</a:t>
            </a:r>
            <a:endParaRPr lang="en-US" sz="1800" smtClean="0"/>
          </a:p>
          <a:p>
            <a:pPr eaLnBrk="1" hangingPunct="1">
              <a:lnSpc>
                <a:spcPct val="80000"/>
              </a:lnSpc>
              <a:buFontTx/>
              <a:buNone/>
              <a:defRPr/>
            </a:pPr>
            <a:endParaRPr lang="en-US" sz="1800" smtClean="0"/>
          </a:p>
          <a:p>
            <a:pPr eaLnBrk="1" hangingPunct="1">
              <a:lnSpc>
                <a:spcPct val="80000"/>
              </a:lnSpc>
              <a:buFontTx/>
              <a:buNone/>
              <a:defRPr/>
            </a:pPr>
            <a:r>
              <a:rPr lang="el-GR" sz="1800" b="1" smtClean="0"/>
              <a:t>Σκέψη</a:t>
            </a:r>
            <a:r>
              <a:rPr lang="el-GR" sz="1800" smtClean="0"/>
              <a:t> Αναλύεται τις ιδέες σας , τις τοποθετείτε ξεχωριστά και μετά τις βάζετε ξανά σε μια λογική σειρά. Χρησιμοποιείτε  πληροφορίες και σύμβολα για να σχεδιάσετε μοντέλα. </a:t>
            </a:r>
            <a:endParaRPr lang="en-US" sz="1800" smtClean="0"/>
          </a:p>
          <a:p>
            <a:pPr eaLnBrk="1" hangingPunct="1">
              <a:lnSpc>
                <a:spcPct val="80000"/>
              </a:lnSpc>
              <a:buFontTx/>
              <a:buNone/>
              <a:defRPr/>
            </a:pPr>
            <a:endParaRPr lang="en-US" sz="1800" smtClean="0"/>
          </a:p>
          <a:p>
            <a:pPr eaLnBrk="1" hangingPunct="1">
              <a:lnSpc>
                <a:spcPct val="80000"/>
              </a:lnSpc>
              <a:buFontTx/>
              <a:buNone/>
              <a:defRPr/>
            </a:pPr>
            <a:r>
              <a:rPr lang="el-GR" sz="1800" b="1" smtClean="0"/>
              <a:t>Πράξη </a:t>
            </a:r>
            <a:r>
              <a:rPr lang="el-GR" sz="1800" smtClean="0"/>
              <a:t>Μαθαίνετε μέσα από το πείραμα να λύνετε προβλήματα. Θέλετε να μαθαίνετε κατά την διάρκεια εκτέλεσης. </a:t>
            </a:r>
          </a:p>
        </p:txBody>
      </p:sp>
      <p:sp>
        <p:nvSpPr>
          <p:cNvPr id="27650" name="Rectangle 2"/>
          <p:cNvSpPr>
            <a:spLocks noGrp="1" noChangeArrowheads="1"/>
          </p:cNvSpPr>
          <p:nvPr>
            <p:ph type="title"/>
          </p:nvPr>
        </p:nvSpPr>
        <p:spPr>
          <a:xfrm>
            <a:off x="457200" y="292100"/>
            <a:ext cx="8686800" cy="1384300"/>
          </a:xfrm>
        </p:spPr>
        <p:txBody>
          <a:bodyPr/>
          <a:lstStyle/>
          <a:p>
            <a:pPr eaLnBrk="1" hangingPunct="1">
              <a:defRPr/>
            </a:pPr>
            <a:r>
              <a:rPr lang="el-GR" smtClean="0"/>
              <a:t>Στυλ Μάθησης - Learning Styles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457200" y="1905000"/>
            <a:ext cx="8229600" cy="4764088"/>
          </a:xfrm>
        </p:spPr>
        <p:txBody>
          <a:bodyPr>
            <a:normAutofit fontScale="92500"/>
          </a:bodyPr>
          <a:lstStyle/>
          <a:p>
            <a:pPr eaLnBrk="1" hangingPunct="1">
              <a:lnSpc>
                <a:spcPct val="80000"/>
              </a:lnSpc>
              <a:buFontTx/>
              <a:buNone/>
              <a:defRPr/>
            </a:pPr>
            <a:r>
              <a:rPr lang="el-GR" sz="2400" b="1" smtClean="0"/>
              <a:t>Μάθηση με ενθουσιασμό - Enthusiastic learners</a:t>
            </a:r>
            <a:r>
              <a:rPr lang="el-GR" sz="2400" smtClean="0"/>
              <a:t> </a:t>
            </a:r>
          </a:p>
          <a:p>
            <a:pPr eaLnBrk="1" hangingPunct="1">
              <a:lnSpc>
                <a:spcPct val="80000"/>
              </a:lnSpc>
              <a:buFontTx/>
              <a:buNone/>
              <a:defRPr/>
            </a:pPr>
            <a:r>
              <a:rPr lang="el-GR" sz="2400" smtClean="0"/>
              <a:t>Άτομα τα οποία είναι ενεργά και συμμετέχουν στην εκτέλεση και χρησιμοποιούν τα αισθήματα σαν οδηγό. </a:t>
            </a:r>
            <a:endParaRPr lang="el-GR" sz="2400" b="1" smtClean="0"/>
          </a:p>
          <a:p>
            <a:pPr eaLnBrk="1" hangingPunct="1">
              <a:lnSpc>
                <a:spcPct val="80000"/>
              </a:lnSpc>
              <a:buFontTx/>
              <a:buNone/>
              <a:defRPr/>
            </a:pPr>
            <a:r>
              <a:rPr lang="el-GR" sz="2400" b="1" smtClean="0"/>
              <a:t>Μάθηση με φαντασία - Imaginative learners</a:t>
            </a:r>
            <a:r>
              <a:rPr lang="el-GR" sz="2400" smtClean="0"/>
              <a:t> </a:t>
            </a:r>
          </a:p>
          <a:p>
            <a:pPr eaLnBrk="1" hangingPunct="1">
              <a:lnSpc>
                <a:spcPct val="80000"/>
              </a:lnSpc>
              <a:buFontTx/>
              <a:buNone/>
              <a:defRPr/>
            </a:pPr>
            <a:r>
              <a:rPr lang="el-GR" sz="2400" smtClean="0"/>
              <a:t>Άτομα που στηρίζονται στην διαίσθηση υπερβολικά, αλλά όμως αρέσκονται να παρατηρούν πριν εκτελέσουν ένα έργο ή άρουν μια απόφαση. </a:t>
            </a:r>
            <a:endParaRPr lang="el-GR" sz="2400" b="1" smtClean="0"/>
          </a:p>
          <a:p>
            <a:pPr eaLnBrk="1" hangingPunct="1">
              <a:lnSpc>
                <a:spcPct val="80000"/>
              </a:lnSpc>
              <a:buFontTx/>
              <a:buNone/>
              <a:defRPr/>
            </a:pPr>
            <a:r>
              <a:rPr lang="el-GR" sz="2400" b="1" smtClean="0"/>
              <a:t>Πρακτική Μάθηση - Practical learners</a:t>
            </a:r>
            <a:r>
              <a:rPr lang="el-GR" sz="2400" smtClean="0"/>
              <a:t> </a:t>
            </a:r>
          </a:p>
          <a:p>
            <a:pPr eaLnBrk="1" hangingPunct="1">
              <a:lnSpc>
                <a:spcPct val="80000"/>
              </a:lnSpc>
              <a:buFontTx/>
              <a:buNone/>
              <a:defRPr/>
            </a:pPr>
            <a:r>
              <a:rPr lang="el-GR" sz="2400" smtClean="0"/>
              <a:t>Άτομα τα οποία είναι και σκεπτόμενα αλλά και ενεργοί στην επίλυση προβλημάτων. </a:t>
            </a:r>
            <a:endParaRPr lang="el-GR" sz="2400" b="1" smtClean="0"/>
          </a:p>
          <a:p>
            <a:pPr eaLnBrk="1" hangingPunct="1">
              <a:lnSpc>
                <a:spcPct val="80000"/>
              </a:lnSpc>
              <a:buFontTx/>
              <a:buNone/>
              <a:defRPr/>
            </a:pPr>
            <a:r>
              <a:rPr lang="el-GR" sz="2400" b="1" smtClean="0"/>
              <a:t>Λογική Μάθηση - Logical learners</a:t>
            </a:r>
            <a:r>
              <a:rPr lang="el-GR" sz="2400" smtClean="0"/>
              <a:t> </a:t>
            </a:r>
          </a:p>
          <a:p>
            <a:pPr eaLnBrk="1" hangingPunct="1">
              <a:lnSpc>
                <a:spcPct val="80000"/>
              </a:lnSpc>
              <a:buFontTx/>
              <a:buNone/>
              <a:defRPr/>
            </a:pPr>
            <a:r>
              <a:rPr lang="el-GR" sz="2400" smtClean="0"/>
              <a:t>Άτομα τα οποία είναι προσεκτικά, λογικά, με προκαθορισμένους τρόπους και τα οποία είναι επιρρεπή στην αποδοχή και υλοποίηση νέων ιδεών. </a:t>
            </a:r>
          </a:p>
        </p:txBody>
      </p:sp>
      <p:sp>
        <p:nvSpPr>
          <p:cNvPr id="28674" name="Rectangle 2"/>
          <p:cNvSpPr>
            <a:spLocks noGrp="1" noChangeArrowheads="1"/>
          </p:cNvSpPr>
          <p:nvPr>
            <p:ph type="title"/>
          </p:nvPr>
        </p:nvSpPr>
        <p:spPr/>
        <p:txBody>
          <a:bodyPr>
            <a:normAutofit fontScale="90000"/>
          </a:bodyPr>
          <a:lstStyle/>
          <a:p>
            <a:pPr eaLnBrk="1" hangingPunct="1">
              <a:defRPr/>
            </a:pPr>
            <a:r>
              <a:rPr lang="el-GR" smtClean="0"/>
              <a:t>Στυλ Μάθησης - Learning Styles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468313" y="2349500"/>
            <a:ext cx="8229600" cy="2460625"/>
          </a:xfrm>
        </p:spPr>
        <p:txBody>
          <a:bodyPr>
            <a:normAutofit/>
          </a:bodyPr>
          <a:lstStyle/>
          <a:p>
            <a:pPr eaLnBrk="1" hangingPunct="1">
              <a:buFontTx/>
              <a:buNone/>
              <a:defRPr/>
            </a:pPr>
            <a:r>
              <a:rPr lang="en-US" smtClean="0"/>
              <a:t>  </a:t>
            </a:r>
            <a:r>
              <a:rPr lang="el-GR" smtClean="0"/>
              <a:t>Άτομα με διαφορετικά στυλ μάθησης βλέπουν την διαδικασία μάθησης διαφορετικά. Όλοι χρησιμοποιούμε αυτά τα τέσσερα στυλ μάθησης αλλά κάθε άτομο τα προσαρμόζει ανάλογα.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83"/>
          <p:cNvSpPr txBox="1">
            <a:spLocks noChangeArrowheads="1"/>
          </p:cNvSpPr>
          <p:nvPr/>
        </p:nvSpPr>
        <p:spPr bwMode="auto">
          <a:xfrm>
            <a:off x="3563938" y="1628775"/>
            <a:ext cx="1285875" cy="590550"/>
          </a:xfrm>
          <a:prstGeom prst="rect">
            <a:avLst/>
          </a:prstGeom>
          <a:solidFill>
            <a:srgbClr val="FFFFFF"/>
          </a:solidFill>
          <a:ln w="9525">
            <a:solidFill>
              <a:srgbClr val="000000"/>
            </a:solidFill>
            <a:miter lim="800000"/>
            <a:headEnd/>
            <a:tailEnd/>
          </a:ln>
        </p:spPr>
        <p:txBody>
          <a:bodyPr/>
          <a:lstStyle/>
          <a:p>
            <a:pPr algn="ctr"/>
            <a:r>
              <a:rPr lang="el-GR" sz="1200" b="1">
                <a:solidFill>
                  <a:srgbClr val="000000"/>
                </a:solidFill>
                <a:latin typeface="Times New Roman" pitchFamily="18" charset="0"/>
              </a:rPr>
              <a:t>Διαδικασία</a:t>
            </a:r>
            <a:endParaRPr lang="en-US" sz="1200" b="1">
              <a:solidFill>
                <a:srgbClr val="000000"/>
              </a:solidFill>
              <a:latin typeface="Times New Roman" pitchFamily="18" charset="0"/>
            </a:endParaRPr>
          </a:p>
          <a:p>
            <a:pPr algn="ctr"/>
            <a:r>
              <a:rPr lang="en-US" sz="1200" b="1">
                <a:solidFill>
                  <a:srgbClr val="000000"/>
                </a:solidFill>
                <a:latin typeface="Times New Roman" pitchFamily="18" charset="0"/>
              </a:rPr>
              <a:t>Process</a:t>
            </a:r>
          </a:p>
          <a:p>
            <a:endParaRPr lang="el-GR" b="1">
              <a:solidFill>
                <a:srgbClr val="000000"/>
              </a:solidFill>
            </a:endParaRPr>
          </a:p>
        </p:txBody>
      </p:sp>
      <p:sp>
        <p:nvSpPr>
          <p:cNvPr id="29699" name="Text Box 84"/>
          <p:cNvSpPr txBox="1">
            <a:spLocks noChangeArrowheads="1"/>
          </p:cNvSpPr>
          <p:nvPr/>
        </p:nvSpPr>
        <p:spPr bwMode="auto">
          <a:xfrm>
            <a:off x="5940425" y="3500438"/>
            <a:ext cx="866775" cy="609600"/>
          </a:xfrm>
          <a:prstGeom prst="rect">
            <a:avLst/>
          </a:prstGeom>
          <a:solidFill>
            <a:srgbClr val="FFFFFF"/>
          </a:solidFill>
          <a:ln w="9525">
            <a:solidFill>
              <a:srgbClr val="000000"/>
            </a:solidFill>
            <a:miter lim="800000"/>
            <a:headEnd/>
            <a:tailEnd/>
          </a:ln>
        </p:spPr>
        <p:txBody>
          <a:bodyPr/>
          <a:lstStyle/>
          <a:p>
            <a:pPr algn="ctr"/>
            <a:r>
              <a:rPr lang="el-GR" sz="1200" b="1">
                <a:solidFill>
                  <a:srgbClr val="000000"/>
                </a:solidFill>
                <a:latin typeface="Times New Roman" pitchFamily="18" charset="0"/>
              </a:rPr>
              <a:t>Πρακτική</a:t>
            </a:r>
            <a:endParaRPr lang="en-US" sz="1200" b="1">
              <a:solidFill>
                <a:srgbClr val="000000"/>
              </a:solidFill>
              <a:latin typeface="Times New Roman" pitchFamily="18" charset="0"/>
            </a:endParaRPr>
          </a:p>
          <a:p>
            <a:pPr algn="ctr"/>
            <a:r>
              <a:rPr lang="en-US" sz="1200" b="1">
                <a:solidFill>
                  <a:srgbClr val="000000"/>
                </a:solidFill>
                <a:latin typeface="Times New Roman" pitchFamily="18" charset="0"/>
              </a:rPr>
              <a:t>Practice</a:t>
            </a:r>
            <a:endParaRPr lang="el-GR" b="1">
              <a:solidFill>
                <a:srgbClr val="000000"/>
              </a:solidFill>
            </a:endParaRPr>
          </a:p>
        </p:txBody>
      </p:sp>
      <p:sp>
        <p:nvSpPr>
          <p:cNvPr id="29700" name="Text Box 85"/>
          <p:cNvSpPr txBox="1">
            <a:spLocks noChangeArrowheads="1"/>
          </p:cNvSpPr>
          <p:nvPr/>
        </p:nvSpPr>
        <p:spPr bwMode="auto">
          <a:xfrm>
            <a:off x="1835150" y="3500438"/>
            <a:ext cx="866775" cy="571500"/>
          </a:xfrm>
          <a:prstGeom prst="rect">
            <a:avLst/>
          </a:prstGeom>
          <a:solidFill>
            <a:srgbClr val="FFFFFF"/>
          </a:solidFill>
          <a:ln w="9525">
            <a:solidFill>
              <a:srgbClr val="000000"/>
            </a:solidFill>
            <a:miter lim="800000"/>
            <a:headEnd/>
            <a:tailEnd/>
          </a:ln>
        </p:spPr>
        <p:txBody>
          <a:bodyPr/>
          <a:lstStyle/>
          <a:p>
            <a:pPr algn="ctr"/>
            <a:r>
              <a:rPr lang="el-GR" sz="1200" b="1">
                <a:solidFill>
                  <a:srgbClr val="000000"/>
                </a:solidFill>
                <a:latin typeface="Times New Roman" pitchFamily="18" charset="0"/>
              </a:rPr>
              <a:t>Θεωρία</a:t>
            </a:r>
            <a:endParaRPr lang="en-US" sz="1200" b="1">
              <a:solidFill>
                <a:srgbClr val="000000"/>
              </a:solidFill>
              <a:latin typeface="Times New Roman" pitchFamily="18" charset="0"/>
            </a:endParaRPr>
          </a:p>
          <a:p>
            <a:pPr algn="ctr"/>
            <a:r>
              <a:rPr lang="en-US" sz="1200" b="1">
                <a:solidFill>
                  <a:srgbClr val="000000"/>
                </a:solidFill>
                <a:latin typeface="Times New Roman" pitchFamily="18" charset="0"/>
              </a:rPr>
              <a:t>Theory</a:t>
            </a:r>
            <a:endParaRPr lang="el-GR" b="1">
              <a:solidFill>
                <a:srgbClr val="000000"/>
              </a:solidFill>
            </a:endParaRPr>
          </a:p>
        </p:txBody>
      </p:sp>
      <p:sp>
        <p:nvSpPr>
          <p:cNvPr id="29701" name="Text Box 86"/>
          <p:cNvSpPr txBox="1">
            <a:spLocks noChangeArrowheads="1"/>
          </p:cNvSpPr>
          <p:nvPr/>
        </p:nvSpPr>
        <p:spPr bwMode="auto">
          <a:xfrm>
            <a:off x="3563938" y="5373688"/>
            <a:ext cx="1439862" cy="581025"/>
          </a:xfrm>
          <a:prstGeom prst="rect">
            <a:avLst/>
          </a:prstGeom>
          <a:solidFill>
            <a:srgbClr val="FFFFFF"/>
          </a:solidFill>
          <a:ln w="9525">
            <a:solidFill>
              <a:srgbClr val="000000"/>
            </a:solidFill>
            <a:miter lim="800000"/>
            <a:headEnd/>
            <a:tailEnd/>
          </a:ln>
        </p:spPr>
        <p:txBody>
          <a:bodyPr/>
          <a:lstStyle/>
          <a:p>
            <a:pPr algn="ctr"/>
            <a:r>
              <a:rPr lang="el-GR" sz="1200" b="1">
                <a:solidFill>
                  <a:srgbClr val="000000"/>
                </a:solidFill>
                <a:latin typeface="Times New Roman" pitchFamily="18" charset="0"/>
              </a:rPr>
              <a:t>Περιεχόμενο</a:t>
            </a:r>
          </a:p>
          <a:p>
            <a:pPr algn="ctr"/>
            <a:r>
              <a:rPr lang="en-US" sz="1200" b="1">
                <a:solidFill>
                  <a:srgbClr val="000000"/>
                </a:solidFill>
                <a:latin typeface="Times New Roman" pitchFamily="18" charset="0"/>
              </a:rPr>
              <a:t>Content</a:t>
            </a:r>
            <a:endParaRPr lang="el-GR" b="1">
              <a:solidFill>
                <a:srgbClr val="000000"/>
              </a:solidFill>
            </a:endParaRPr>
          </a:p>
        </p:txBody>
      </p:sp>
      <p:sp>
        <p:nvSpPr>
          <p:cNvPr id="29702" name="Line 87"/>
          <p:cNvSpPr>
            <a:spLocks noChangeShapeType="1"/>
          </p:cNvSpPr>
          <p:nvPr/>
        </p:nvSpPr>
        <p:spPr bwMode="auto">
          <a:xfrm>
            <a:off x="4211638" y="2205038"/>
            <a:ext cx="0" cy="3168650"/>
          </a:xfrm>
          <a:prstGeom prst="line">
            <a:avLst/>
          </a:prstGeom>
          <a:noFill/>
          <a:ln w="9525">
            <a:solidFill>
              <a:schemeClr val="tx1"/>
            </a:solidFill>
            <a:round/>
            <a:headEnd/>
            <a:tailEnd type="triangle" w="med" len="med"/>
          </a:ln>
        </p:spPr>
        <p:txBody>
          <a:bodyPr/>
          <a:lstStyle/>
          <a:p>
            <a:endParaRPr lang="el-GR"/>
          </a:p>
        </p:txBody>
      </p:sp>
      <p:sp>
        <p:nvSpPr>
          <p:cNvPr id="29703" name="Line 88"/>
          <p:cNvSpPr>
            <a:spLocks noChangeShapeType="1"/>
          </p:cNvSpPr>
          <p:nvPr/>
        </p:nvSpPr>
        <p:spPr bwMode="auto">
          <a:xfrm>
            <a:off x="2700338" y="3789363"/>
            <a:ext cx="3311525" cy="0"/>
          </a:xfrm>
          <a:prstGeom prst="line">
            <a:avLst/>
          </a:prstGeom>
          <a:noFill/>
          <a:ln w="9525">
            <a:solidFill>
              <a:schemeClr val="tx1"/>
            </a:solidFill>
            <a:round/>
            <a:headEnd/>
            <a:tailEnd type="triangle" w="med" len="med"/>
          </a:ln>
        </p:spPr>
        <p:txBody>
          <a:bodyPr/>
          <a:lstStyle/>
          <a:p>
            <a:endParaRPr lang="el-GR"/>
          </a:p>
        </p:txBody>
      </p:sp>
      <p:sp>
        <p:nvSpPr>
          <p:cNvPr id="29704" name="Rectangle 90"/>
          <p:cNvSpPr>
            <a:spLocks noChangeArrowheads="1"/>
          </p:cNvSpPr>
          <p:nvPr/>
        </p:nvSpPr>
        <p:spPr bwMode="auto">
          <a:xfrm>
            <a:off x="531813" y="2868613"/>
            <a:ext cx="9144000" cy="0"/>
          </a:xfrm>
          <a:prstGeom prst="rect">
            <a:avLst/>
          </a:prstGeom>
          <a:noFill/>
          <a:ln w="9525">
            <a:noFill/>
            <a:miter lim="800000"/>
            <a:headEnd/>
            <a:tailEnd/>
          </a:ln>
        </p:spPr>
        <p:txBody>
          <a:bodyPr wrap="none" anchor="ctr">
            <a:spAutoFit/>
          </a:bodyPr>
          <a:lstStyle/>
          <a:p>
            <a:endParaRPr lang="el-GR"/>
          </a:p>
        </p:txBody>
      </p:sp>
      <p:sp>
        <p:nvSpPr>
          <p:cNvPr id="29705" name="Rectangle 91"/>
          <p:cNvSpPr>
            <a:spLocks noChangeArrowheads="1"/>
          </p:cNvSpPr>
          <p:nvPr/>
        </p:nvSpPr>
        <p:spPr bwMode="auto">
          <a:xfrm>
            <a:off x="2195513" y="2606675"/>
            <a:ext cx="1720850" cy="609600"/>
          </a:xfrm>
          <a:prstGeom prst="rect">
            <a:avLst/>
          </a:prstGeom>
          <a:noFill/>
          <a:ln w="9525">
            <a:noFill/>
            <a:miter lim="800000"/>
            <a:headEnd/>
            <a:tailEnd/>
          </a:ln>
        </p:spPr>
        <p:txBody>
          <a:bodyPr wrap="none" anchor="ctr">
            <a:spAutoFit/>
          </a:bodyPr>
          <a:lstStyle/>
          <a:p>
            <a:endParaRPr lang="el-GR" sz="1000">
              <a:latin typeface="Times New Roman" pitchFamily="18" charset="0"/>
              <a:cs typeface="Times New Roman" pitchFamily="18" charset="0"/>
            </a:endParaRPr>
          </a:p>
          <a:p>
            <a:pPr eaLnBrk="0" hangingPunct="0"/>
            <a:r>
              <a:rPr lang="el-GR" sz="1200">
                <a:latin typeface="Times New Roman" pitchFamily="18" charset="0"/>
                <a:cs typeface="Times New Roman" pitchFamily="18" charset="0"/>
              </a:rPr>
              <a:t>Οργανωσιακή μάθηση</a:t>
            </a:r>
            <a:endParaRPr lang="en-US" sz="1200">
              <a:latin typeface="Times New Roman" pitchFamily="18" charset="0"/>
              <a:ea typeface="Calibri" pitchFamily="34" charset="0"/>
              <a:cs typeface="Times New Roman" pitchFamily="18" charset="0"/>
            </a:endParaRPr>
          </a:p>
          <a:p>
            <a:pPr eaLnBrk="0" hangingPunct="0"/>
            <a:r>
              <a:rPr lang="en-US" sz="1200">
                <a:latin typeface="Times New Roman" pitchFamily="18" charset="0"/>
                <a:ea typeface="Calibri" pitchFamily="34" charset="0"/>
                <a:cs typeface="Times New Roman" pitchFamily="18" charset="0"/>
              </a:rPr>
              <a:t>Organizational Learning</a:t>
            </a:r>
            <a:r>
              <a:rPr lang="el-GR" sz="900"/>
              <a:t> </a:t>
            </a:r>
            <a:endParaRPr lang="el-GR">
              <a:latin typeface="Arial" charset="0"/>
            </a:endParaRPr>
          </a:p>
        </p:txBody>
      </p:sp>
      <p:sp>
        <p:nvSpPr>
          <p:cNvPr id="29706" name="Rectangle 93"/>
          <p:cNvSpPr>
            <a:spLocks noChangeArrowheads="1"/>
          </p:cNvSpPr>
          <p:nvPr/>
        </p:nvSpPr>
        <p:spPr bwMode="auto">
          <a:xfrm>
            <a:off x="0" y="2849563"/>
            <a:ext cx="9144000" cy="0"/>
          </a:xfrm>
          <a:prstGeom prst="rect">
            <a:avLst/>
          </a:prstGeom>
          <a:noFill/>
          <a:ln w="9525">
            <a:noFill/>
            <a:miter lim="800000"/>
            <a:headEnd/>
            <a:tailEnd/>
          </a:ln>
        </p:spPr>
        <p:txBody>
          <a:bodyPr wrap="none" anchor="ctr">
            <a:spAutoFit/>
          </a:bodyPr>
          <a:lstStyle/>
          <a:p>
            <a:endParaRPr lang="el-GR"/>
          </a:p>
        </p:txBody>
      </p:sp>
      <p:sp>
        <p:nvSpPr>
          <p:cNvPr id="29707" name="Rectangle 94"/>
          <p:cNvSpPr>
            <a:spLocks noChangeArrowheads="1"/>
          </p:cNvSpPr>
          <p:nvPr/>
        </p:nvSpPr>
        <p:spPr bwMode="auto">
          <a:xfrm>
            <a:off x="4643438" y="2606675"/>
            <a:ext cx="1620837" cy="609600"/>
          </a:xfrm>
          <a:prstGeom prst="rect">
            <a:avLst/>
          </a:prstGeom>
          <a:noFill/>
          <a:ln w="9525">
            <a:noFill/>
            <a:miter lim="800000"/>
            <a:headEnd/>
            <a:tailEnd/>
          </a:ln>
        </p:spPr>
        <p:txBody>
          <a:bodyPr wrap="none" anchor="ctr">
            <a:spAutoFit/>
          </a:bodyPr>
          <a:lstStyle/>
          <a:p>
            <a:endParaRPr lang="el-GR" sz="1000">
              <a:latin typeface="Times New Roman" pitchFamily="18" charset="0"/>
              <a:cs typeface="Times New Roman" pitchFamily="18" charset="0"/>
            </a:endParaRPr>
          </a:p>
          <a:p>
            <a:pPr eaLnBrk="0" hangingPunct="0"/>
            <a:r>
              <a:rPr lang="el-GR" sz="1200">
                <a:latin typeface="Times New Roman" pitchFamily="18" charset="0"/>
                <a:cs typeface="Times New Roman" pitchFamily="18" charset="0"/>
              </a:rPr>
              <a:t>Οργανισμός Μάθησης</a:t>
            </a:r>
            <a:endParaRPr lang="en-US" sz="1200">
              <a:latin typeface="Times New Roman" pitchFamily="18" charset="0"/>
              <a:ea typeface="Calibri" pitchFamily="34" charset="0"/>
              <a:cs typeface="Times New Roman" pitchFamily="18" charset="0"/>
            </a:endParaRPr>
          </a:p>
          <a:p>
            <a:pPr eaLnBrk="0" hangingPunct="0"/>
            <a:r>
              <a:rPr lang="en-US" sz="1200">
                <a:latin typeface="Times New Roman" pitchFamily="18" charset="0"/>
                <a:ea typeface="Calibri" pitchFamily="34" charset="0"/>
                <a:cs typeface="Times New Roman" pitchFamily="18" charset="0"/>
              </a:rPr>
              <a:t>Learning Organization</a:t>
            </a:r>
            <a:r>
              <a:rPr lang="el-GR" sz="1200"/>
              <a:t> </a:t>
            </a:r>
            <a:endParaRPr lang="el-GR" sz="1200">
              <a:latin typeface="Arial" charset="0"/>
            </a:endParaRPr>
          </a:p>
        </p:txBody>
      </p:sp>
      <p:sp>
        <p:nvSpPr>
          <p:cNvPr id="29708" name="Rectangle 95"/>
          <p:cNvSpPr>
            <a:spLocks noChangeArrowheads="1"/>
          </p:cNvSpPr>
          <p:nvPr/>
        </p:nvSpPr>
        <p:spPr bwMode="auto">
          <a:xfrm>
            <a:off x="1908175" y="4365625"/>
            <a:ext cx="1906588" cy="549275"/>
          </a:xfrm>
          <a:prstGeom prst="rect">
            <a:avLst/>
          </a:prstGeom>
          <a:noFill/>
          <a:ln w="9525">
            <a:noFill/>
            <a:miter lim="800000"/>
            <a:headEnd/>
            <a:tailEnd/>
          </a:ln>
        </p:spPr>
        <p:txBody>
          <a:bodyPr wrap="none" anchor="ctr">
            <a:spAutoFit/>
          </a:bodyPr>
          <a:lstStyle/>
          <a:p>
            <a:pPr algn="ctr"/>
            <a:r>
              <a:rPr lang="el-GR" sz="1200">
                <a:latin typeface="Times New Roman" pitchFamily="18" charset="0"/>
              </a:rPr>
              <a:t>Οργανωσιακή Γνώση</a:t>
            </a:r>
            <a:endParaRPr lang="en-US" sz="1200">
              <a:latin typeface="Times New Roman" pitchFamily="18" charset="0"/>
            </a:endParaRPr>
          </a:p>
          <a:p>
            <a:pPr algn="ctr"/>
            <a:r>
              <a:rPr lang="en-US" sz="1200">
                <a:latin typeface="Times New Roman" pitchFamily="18" charset="0"/>
              </a:rPr>
              <a:t>Organizational Knowledge</a:t>
            </a:r>
            <a:r>
              <a:rPr lang="el-GR"/>
              <a:t> </a:t>
            </a:r>
          </a:p>
        </p:txBody>
      </p:sp>
      <p:sp>
        <p:nvSpPr>
          <p:cNvPr id="29709" name="Rectangle 96"/>
          <p:cNvSpPr>
            <a:spLocks noChangeArrowheads="1"/>
          </p:cNvSpPr>
          <p:nvPr/>
        </p:nvSpPr>
        <p:spPr bwMode="auto">
          <a:xfrm>
            <a:off x="4826000" y="4338638"/>
            <a:ext cx="1795463" cy="549275"/>
          </a:xfrm>
          <a:prstGeom prst="rect">
            <a:avLst/>
          </a:prstGeom>
          <a:noFill/>
          <a:ln w="9525">
            <a:noFill/>
            <a:miter lim="800000"/>
            <a:headEnd/>
            <a:tailEnd/>
          </a:ln>
        </p:spPr>
        <p:txBody>
          <a:bodyPr wrap="none" anchor="ctr">
            <a:spAutoFit/>
          </a:bodyPr>
          <a:lstStyle/>
          <a:p>
            <a:pPr algn="ctr"/>
            <a:r>
              <a:rPr lang="el-GR" sz="1200">
                <a:latin typeface="Times New Roman" pitchFamily="18" charset="0"/>
              </a:rPr>
              <a:t>Διαχείριση Γνώσης</a:t>
            </a:r>
            <a:endParaRPr lang="en-US" sz="1200">
              <a:latin typeface="Times New Roman" pitchFamily="18" charset="0"/>
            </a:endParaRPr>
          </a:p>
          <a:p>
            <a:pPr algn="ctr"/>
            <a:r>
              <a:rPr lang="en-US" sz="1200">
                <a:latin typeface="Times New Roman" pitchFamily="18" charset="0"/>
              </a:rPr>
              <a:t>Knowledge Management</a:t>
            </a:r>
            <a:r>
              <a:rPr lang="el-GR"/>
              <a:t> </a:t>
            </a:r>
          </a:p>
        </p:txBody>
      </p:sp>
      <p:sp>
        <p:nvSpPr>
          <p:cNvPr id="29710" name="Rectangle 97"/>
          <p:cNvSpPr>
            <a:spLocks noChangeArrowheads="1"/>
          </p:cNvSpPr>
          <p:nvPr/>
        </p:nvSpPr>
        <p:spPr bwMode="auto">
          <a:xfrm>
            <a:off x="539750" y="404813"/>
            <a:ext cx="8604250" cy="641350"/>
          </a:xfrm>
          <a:prstGeom prst="rect">
            <a:avLst/>
          </a:prstGeom>
          <a:noFill/>
          <a:ln w="9525">
            <a:noFill/>
            <a:miter lim="800000"/>
            <a:headEnd/>
            <a:tailEnd/>
          </a:ln>
        </p:spPr>
        <p:txBody>
          <a:bodyPr anchor="ctr">
            <a:spAutoFit/>
          </a:bodyPr>
          <a:lstStyle/>
          <a:p>
            <a:r>
              <a:rPr lang="el-GR" b="1"/>
              <a:t>Σχήμα : </a:t>
            </a:r>
            <a:r>
              <a:rPr lang="el-GR"/>
              <a:t>Η σχέση της οργανωσιακής μάθησης, της οργανωσιακής γνώσης, της διαχείρισης γνώσης και οργανισμού μάθησης (</a:t>
            </a:r>
            <a:r>
              <a:rPr lang="en-US"/>
              <a:t>Easterby</a:t>
            </a:r>
            <a:r>
              <a:rPr lang="el-GR"/>
              <a:t>-</a:t>
            </a:r>
            <a:r>
              <a:rPr lang="en-US"/>
              <a:t>Smith</a:t>
            </a:r>
            <a:r>
              <a:rPr lang="el-GR"/>
              <a:t> και </a:t>
            </a:r>
            <a:r>
              <a:rPr lang="en-US"/>
              <a:t>Lyles</a:t>
            </a:r>
            <a:r>
              <a:rPr lang="el-GR"/>
              <a:t>, 2003).</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323850" y="1905000"/>
            <a:ext cx="8640763" cy="4764088"/>
          </a:xfrm>
        </p:spPr>
        <p:txBody>
          <a:bodyPr>
            <a:normAutofit fontScale="92500"/>
          </a:bodyPr>
          <a:lstStyle/>
          <a:p>
            <a:pPr eaLnBrk="1" hangingPunct="1">
              <a:lnSpc>
                <a:spcPct val="90000"/>
              </a:lnSpc>
              <a:defRPr/>
            </a:pPr>
            <a:r>
              <a:rPr lang="el-GR" sz="2800" smtClean="0"/>
              <a:t>Η οργανωσιακή μάθηση αντιπροσωπεύει μια δυναμική συνέργεια ανάμεσα σε άτομα, δράσεις, σύμβολα και διαδικασίες μέσα σε έναν οργανισμό (</a:t>
            </a:r>
            <a:r>
              <a:rPr lang="en-US" sz="2800" smtClean="0"/>
              <a:t>Schwandt </a:t>
            </a:r>
            <a:r>
              <a:rPr lang="el-GR" sz="2800" smtClean="0"/>
              <a:t>και </a:t>
            </a:r>
            <a:r>
              <a:rPr lang="en-US" sz="2800" smtClean="0"/>
              <a:t>Marquardt</a:t>
            </a:r>
            <a:r>
              <a:rPr lang="el-GR" sz="2800" smtClean="0"/>
              <a:t>, 2000). </a:t>
            </a:r>
            <a:endParaRPr lang="en-US" sz="2800" smtClean="0"/>
          </a:p>
          <a:p>
            <a:pPr eaLnBrk="1" hangingPunct="1">
              <a:lnSpc>
                <a:spcPct val="90000"/>
              </a:lnSpc>
              <a:defRPr/>
            </a:pPr>
            <a:endParaRPr lang="en-US" sz="2800" smtClean="0"/>
          </a:p>
          <a:p>
            <a:pPr eaLnBrk="1" hangingPunct="1">
              <a:lnSpc>
                <a:spcPct val="90000"/>
              </a:lnSpc>
              <a:defRPr/>
            </a:pPr>
            <a:r>
              <a:rPr lang="el-GR" sz="2800" smtClean="0"/>
              <a:t>Ο </a:t>
            </a:r>
            <a:r>
              <a:rPr lang="en-US" sz="2800" smtClean="0"/>
              <a:t>Senge</a:t>
            </a:r>
            <a:r>
              <a:rPr lang="el-GR" sz="2800" smtClean="0"/>
              <a:t> (1990) περιγράφει τον οργανισμό που μαθαίνει, ως έναν οργανισμό, στον οποίο τα άτομα συνεχώς διευρύνουν την ικανότητα να δημιουργούν αποτελέσματα που πραγματικά επιθυμούν και ο οργανισμός να δημιουργεί το μέλλον του. Σε αυτόν τον οργανισμό, τα άτομα μαθαίνουν συνεχώς να μαθαίνουν. </a:t>
            </a:r>
          </a:p>
        </p:txBody>
      </p:sp>
      <p:sp>
        <p:nvSpPr>
          <p:cNvPr id="31746" name="Rectangle 2"/>
          <p:cNvSpPr>
            <a:spLocks noGrp="1" noChangeArrowheads="1"/>
          </p:cNvSpPr>
          <p:nvPr>
            <p:ph type="title"/>
          </p:nvPr>
        </p:nvSpPr>
        <p:spPr>
          <a:xfrm>
            <a:off x="457200" y="292100"/>
            <a:ext cx="8435975" cy="1384300"/>
          </a:xfrm>
        </p:spPr>
        <p:txBody>
          <a:bodyPr>
            <a:normAutofit fontScale="90000"/>
          </a:bodyPr>
          <a:lstStyle/>
          <a:p>
            <a:pPr eaLnBrk="1" hangingPunct="1">
              <a:defRPr/>
            </a:pPr>
            <a:r>
              <a:rPr lang="el-GR" sz="4000" smtClean="0"/>
              <a:t>Οργανισμός</a:t>
            </a:r>
            <a:r>
              <a:rPr lang="en-US" sz="4000" smtClean="0"/>
              <a:t> </a:t>
            </a:r>
            <a:r>
              <a:rPr lang="el-GR" sz="4000" smtClean="0"/>
              <a:t>μάθησης</a:t>
            </a:r>
            <a:r>
              <a:rPr lang="en-US" sz="4000" smtClean="0"/>
              <a:t> (Learning Organization- L.O.)</a:t>
            </a:r>
            <a:r>
              <a:rPr lang="el-GR" sz="4000" smtClean="0"/>
              <a:t/>
            </a:r>
            <a:br>
              <a:rPr lang="el-GR" sz="4000" smtClean="0"/>
            </a:br>
            <a:endParaRPr lang="el-GR" sz="400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20000"/>
          </a:bodyPr>
          <a:lstStyle/>
          <a:p>
            <a:endParaRPr lang="el-GR" dirty="0"/>
          </a:p>
          <a:p>
            <a:r>
              <a:rPr lang="el-GR" dirty="0"/>
              <a:t>Υπάρχει κοινό όραμα στο οποίο συμφωνούν όλα τα μέλη του οργανισμού.</a:t>
            </a:r>
          </a:p>
          <a:p>
            <a:r>
              <a:rPr lang="el-GR" dirty="0" err="1"/>
              <a:t>Τα</a:t>
            </a:r>
            <a:r>
              <a:rPr lang="el-GR" dirty="0"/>
              <a:t> άτομα απομακρύνονται από τους παλιούς τρόπους σκέψης τους και τις συνήθεις </a:t>
            </a:r>
            <a:r>
              <a:rPr lang="el-GR" dirty="0" smtClean="0"/>
              <a:t>ρουτίνες</a:t>
            </a:r>
            <a:r>
              <a:rPr lang="en-US" dirty="0" smtClean="0"/>
              <a:t> </a:t>
            </a:r>
            <a:r>
              <a:rPr lang="el-GR" dirty="0" smtClean="0"/>
              <a:t>που </a:t>
            </a:r>
            <a:r>
              <a:rPr lang="el-GR" dirty="0"/>
              <a:t>χρησιμοποιούν για την επίλυση προβλημάτων ή για να κάνουν τη δουλειά τους.</a:t>
            </a:r>
          </a:p>
          <a:p>
            <a:r>
              <a:rPr lang="el-GR" dirty="0" err="1"/>
              <a:t>Τα</a:t>
            </a:r>
            <a:r>
              <a:rPr lang="el-GR" dirty="0"/>
              <a:t> άτομα σκέφτονται όλες τις </a:t>
            </a:r>
            <a:r>
              <a:rPr lang="el-GR" dirty="0" err="1" smtClean="0"/>
              <a:t>οργανωσιακές</a:t>
            </a:r>
            <a:r>
              <a:rPr lang="en-US" dirty="0" smtClean="0"/>
              <a:t> </a:t>
            </a:r>
            <a:r>
              <a:rPr lang="el-GR" dirty="0" smtClean="0"/>
              <a:t>διαδικασίες</a:t>
            </a:r>
            <a:r>
              <a:rPr lang="el-GR" dirty="0"/>
              <a:t>, τις δραστηριότητες, τις λειτουργίες και τις αλληλεπιδράσεις τους με το περιβάλλον ως μέρος ενός συστήματος αλληλεξαρτήσεων.</a:t>
            </a:r>
          </a:p>
          <a:p>
            <a:endParaRPr lang="el-GR" dirty="0"/>
          </a:p>
        </p:txBody>
      </p:sp>
      <p:sp>
        <p:nvSpPr>
          <p:cNvPr id="2" name="1 - Τίτλος"/>
          <p:cNvSpPr>
            <a:spLocks noGrp="1"/>
          </p:cNvSpPr>
          <p:nvPr>
            <p:ph type="title"/>
          </p:nvPr>
        </p:nvSpPr>
        <p:spPr/>
        <p:txBody>
          <a:bodyPr>
            <a:normAutofit fontScale="90000"/>
          </a:bodyPr>
          <a:lstStyle/>
          <a:p>
            <a:r>
              <a:rPr lang="el-GR" dirty="0"/>
              <a:t>Χαρακτηριστικά ενός οργανισμού που μαθαίνει (1/2)</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endParaRPr lang="el-GR" dirty="0"/>
          </a:p>
          <a:p>
            <a:r>
              <a:rPr lang="el-GR" dirty="0"/>
              <a:t>Τα άτομα επικοινωνούν ανοιχτά μεταξύ τους (σε κάθετο και οριζόντιο επίπεδο), χωρίς φόβο κριτικής ή τιμωρίας.</a:t>
            </a:r>
          </a:p>
          <a:p>
            <a:r>
              <a:rPr lang="el-GR" dirty="0" err="1"/>
              <a:t>Οι</a:t>
            </a:r>
            <a:r>
              <a:rPr lang="el-GR" dirty="0"/>
              <a:t> άνθρωποι υποβαθμίζουν το προσωπικό τους συμφέρον και τα επιμέρους συμφέροντα του οργανισμού, προκειμένου να συνεργαστούν για να επιτύχουν το κοινό όραμα του οργανισμού.</a:t>
            </a:r>
          </a:p>
          <a:p>
            <a:endParaRPr lang="el-GR" dirty="0"/>
          </a:p>
        </p:txBody>
      </p:sp>
      <p:sp>
        <p:nvSpPr>
          <p:cNvPr id="2" name="1 - Τίτλος"/>
          <p:cNvSpPr>
            <a:spLocks noGrp="1"/>
          </p:cNvSpPr>
          <p:nvPr>
            <p:ph type="title"/>
          </p:nvPr>
        </p:nvSpPr>
        <p:spPr>
          <a:xfrm>
            <a:off x="428596" y="785794"/>
            <a:ext cx="8229600" cy="1143000"/>
          </a:xfrm>
        </p:spPr>
        <p:txBody>
          <a:bodyPr>
            <a:normAutofit fontScale="90000"/>
          </a:bodyPr>
          <a:lstStyle/>
          <a:p>
            <a:r>
              <a:rPr lang="el-GR" dirty="0"/>
              <a:t>Χαρακτηριστικά ενός οργανισμού που μαθαίνει (2/2)</a:t>
            </a:r>
            <a:br>
              <a:rPr lang="el-GR" dirty="0"/>
            </a:br>
            <a:r>
              <a:rPr lang="el-GR" dirty="0"/>
              <a:t></a:t>
            </a:r>
            <a:br>
              <a:rPr lang="el-GR" dirty="0"/>
            </a:br>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Organizational Learning Process | Download Scientific Diagram"/>
          <p:cNvPicPr>
            <a:picLocks noChangeAspect="1" noChangeArrowheads="1"/>
          </p:cNvPicPr>
          <p:nvPr/>
        </p:nvPicPr>
        <p:blipFill>
          <a:blip r:embed="rId2" cstate="print"/>
          <a:srcRect/>
          <a:stretch>
            <a:fillRect/>
          </a:stretch>
        </p:blipFill>
        <p:spPr bwMode="auto">
          <a:xfrm>
            <a:off x="142844" y="428604"/>
            <a:ext cx="8072494" cy="6215082"/>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600200"/>
            <a:ext cx="8401080" cy="4525963"/>
          </a:xfrm>
        </p:spPr>
        <p:txBody>
          <a:bodyPr>
            <a:normAutofit fontScale="92500" lnSpcReduction="20000"/>
          </a:bodyPr>
          <a:lstStyle/>
          <a:p>
            <a:endParaRPr lang="el-GR" dirty="0"/>
          </a:p>
          <a:p>
            <a:endParaRPr lang="el-GR" dirty="0"/>
          </a:p>
          <a:p>
            <a:r>
              <a:rPr lang="el-GR" dirty="0" smtClean="0"/>
              <a:t>Σύμφωνα</a:t>
            </a:r>
            <a:r>
              <a:rPr lang="en-US" dirty="0" smtClean="0"/>
              <a:t> </a:t>
            </a:r>
            <a:r>
              <a:rPr lang="el-GR" dirty="0" smtClean="0"/>
              <a:t>με</a:t>
            </a:r>
            <a:r>
              <a:rPr lang="en-US" dirty="0" smtClean="0"/>
              <a:t> </a:t>
            </a:r>
            <a:r>
              <a:rPr lang="el-GR" dirty="0" smtClean="0"/>
              <a:t>τη</a:t>
            </a:r>
            <a:r>
              <a:rPr lang="en-US" dirty="0" smtClean="0"/>
              <a:t> </a:t>
            </a:r>
            <a:r>
              <a:rPr lang="el-GR" dirty="0" smtClean="0"/>
              <a:t>θεωρία</a:t>
            </a:r>
            <a:r>
              <a:rPr lang="en-US" dirty="0" smtClean="0"/>
              <a:t> </a:t>
            </a:r>
            <a:r>
              <a:rPr lang="el-GR" dirty="0" smtClean="0"/>
              <a:t>της</a:t>
            </a:r>
            <a:r>
              <a:rPr lang="en-US" dirty="0" smtClean="0"/>
              <a:t> </a:t>
            </a:r>
            <a:r>
              <a:rPr lang="el-GR" b="1" i="1" dirty="0" smtClean="0"/>
              <a:t>οργανωσιακής</a:t>
            </a:r>
            <a:r>
              <a:rPr lang="en-US" b="1" i="1" dirty="0" smtClean="0"/>
              <a:t> </a:t>
            </a:r>
            <a:r>
              <a:rPr lang="el-GR" b="1" i="1" dirty="0" err="1" smtClean="0"/>
              <a:t>ανάπτυξης,ένας</a:t>
            </a:r>
            <a:r>
              <a:rPr lang="en-US" b="1" i="1" dirty="0" smtClean="0"/>
              <a:t> </a:t>
            </a:r>
            <a:r>
              <a:rPr lang="el-GR" b="1" i="1" dirty="0" smtClean="0"/>
              <a:t>οργανισμός</a:t>
            </a:r>
            <a:r>
              <a:rPr lang="en-US" b="1" i="1" dirty="0" smtClean="0"/>
              <a:t> </a:t>
            </a:r>
            <a:r>
              <a:rPr lang="el-GR" b="1" i="1" dirty="0" smtClean="0"/>
              <a:t>που</a:t>
            </a:r>
            <a:r>
              <a:rPr lang="en-US" b="1" i="1" dirty="0" smtClean="0"/>
              <a:t> </a:t>
            </a:r>
            <a:r>
              <a:rPr lang="el-GR" b="1" i="1" dirty="0" err="1" smtClean="0"/>
              <a:t>μαθαίνει,προσαρμόζεται</a:t>
            </a:r>
            <a:r>
              <a:rPr lang="en-US" b="1" i="1" dirty="0" smtClean="0"/>
              <a:t>. </a:t>
            </a:r>
            <a:r>
              <a:rPr lang="el-GR" b="1" i="1" dirty="0" smtClean="0"/>
              <a:t>Η</a:t>
            </a:r>
            <a:r>
              <a:rPr lang="en-US" b="1" i="1" dirty="0" smtClean="0"/>
              <a:t> </a:t>
            </a:r>
            <a:r>
              <a:rPr lang="el-GR" b="1" i="1" dirty="0" smtClean="0"/>
              <a:t>αξιοποίηση</a:t>
            </a:r>
            <a:r>
              <a:rPr lang="en-US" b="1" i="1" dirty="0" smtClean="0"/>
              <a:t> </a:t>
            </a:r>
            <a:r>
              <a:rPr lang="el-GR" b="1" i="1" dirty="0" smtClean="0"/>
              <a:t>της</a:t>
            </a:r>
            <a:r>
              <a:rPr lang="en-US" b="1" i="1" dirty="0" smtClean="0"/>
              <a:t> </a:t>
            </a:r>
            <a:r>
              <a:rPr lang="el-GR" b="1" i="1" dirty="0" smtClean="0"/>
              <a:t>γνώσης</a:t>
            </a:r>
            <a:r>
              <a:rPr lang="en-US" b="1" i="1" dirty="0" smtClean="0"/>
              <a:t> </a:t>
            </a:r>
            <a:r>
              <a:rPr lang="el-GR" b="1" i="1" dirty="0" smtClean="0"/>
              <a:t>μπορεί</a:t>
            </a:r>
            <a:r>
              <a:rPr lang="en-US" b="1" i="1" dirty="0" smtClean="0"/>
              <a:t> </a:t>
            </a:r>
            <a:r>
              <a:rPr lang="el-GR" b="1" i="1" dirty="0" smtClean="0"/>
              <a:t>να</a:t>
            </a:r>
            <a:r>
              <a:rPr lang="en-US" b="1" i="1" dirty="0" smtClean="0"/>
              <a:t> </a:t>
            </a:r>
            <a:r>
              <a:rPr lang="el-GR" b="1" i="1" dirty="0" smtClean="0"/>
              <a:t>οδηγήσει</a:t>
            </a:r>
            <a:r>
              <a:rPr lang="en-US" b="1" i="1" dirty="0" smtClean="0"/>
              <a:t> </a:t>
            </a:r>
            <a:r>
              <a:rPr lang="el-GR" b="1" i="1" dirty="0" smtClean="0"/>
              <a:t>σε</a:t>
            </a:r>
            <a:r>
              <a:rPr lang="en-US" b="1" i="1" dirty="0" smtClean="0"/>
              <a:t> </a:t>
            </a:r>
            <a:r>
              <a:rPr lang="el-GR" b="1" i="1" dirty="0" smtClean="0"/>
              <a:t>αλλαγές</a:t>
            </a:r>
            <a:r>
              <a:rPr lang="el-GR" b="1" i="1" dirty="0"/>
              <a:t>…</a:t>
            </a:r>
          </a:p>
          <a:p>
            <a:r>
              <a:rPr lang="el-GR" dirty="0" smtClean="0"/>
              <a:t>Κομβικός </a:t>
            </a:r>
            <a:r>
              <a:rPr lang="el-GR" dirty="0"/>
              <a:t>ο ρόλος:</a:t>
            </a:r>
          </a:p>
          <a:p>
            <a:r>
              <a:rPr lang="el-GR" baseline="0" dirty="0" err="1" smtClean="0"/>
              <a:t></a:t>
            </a:r>
            <a:r>
              <a:rPr lang="el-GR" dirty="0" err="1"/>
              <a:t>Της</a:t>
            </a:r>
            <a:r>
              <a:rPr lang="el-GR" dirty="0"/>
              <a:t> διοίκησης</a:t>
            </a:r>
          </a:p>
          <a:p>
            <a:r>
              <a:rPr lang="el-GR" baseline="0" dirty="0" err="1" smtClean="0"/>
              <a:t></a:t>
            </a:r>
            <a:r>
              <a:rPr lang="el-GR" dirty="0" err="1"/>
              <a:t>Των</a:t>
            </a:r>
            <a:r>
              <a:rPr lang="el-GR" dirty="0"/>
              <a:t> χαρακτηριστικών του οργανισμού</a:t>
            </a:r>
          </a:p>
          <a:p>
            <a:r>
              <a:rPr lang="el-GR" baseline="0" dirty="0" err="1" smtClean="0"/>
              <a:t></a:t>
            </a:r>
            <a:r>
              <a:rPr lang="el-GR" dirty="0" err="1"/>
              <a:t>Της</a:t>
            </a:r>
            <a:r>
              <a:rPr lang="el-GR" dirty="0"/>
              <a:t> </a:t>
            </a:r>
            <a:r>
              <a:rPr lang="el-GR" dirty="0" err="1" smtClean="0"/>
              <a:t>οργανωσιακή</a:t>
            </a:r>
            <a:r>
              <a:rPr lang="en-US" dirty="0" smtClean="0"/>
              <a:t> </a:t>
            </a:r>
            <a:r>
              <a:rPr lang="el-GR" dirty="0" err="1" smtClean="0"/>
              <a:t>ςκουλτούρας</a:t>
            </a:r>
            <a:endParaRPr lang="el-GR" dirty="0"/>
          </a:p>
          <a:p>
            <a:r>
              <a:rPr lang="el-GR" baseline="0" dirty="0" err="1" smtClean="0"/>
              <a:t></a:t>
            </a:r>
            <a:r>
              <a:rPr lang="el-GR" dirty="0" err="1"/>
              <a:t>Των</a:t>
            </a:r>
            <a:r>
              <a:rPr lang="el-GR" dirty="0"/>
              <a:t> «πελατών» και του εξωτερικού περιβάλλοντος</a:t>
            </a:r>
          </a:p>
          <a:p>
            <a:endParaRPr lang="el-GR" dirty="0"/>
          </a:p>
        </p:txBody>
      </p:sp>
      <p:sp>
        <p:nvSpPr>
          <p:cNvPr id="2" name="1 - Τίτλος"/>
          <p:cNvSpPr>
            <a:spLocks noGrp="1"/>
          </p:cNvSpPr>
          <p:nvPr>
            <p:ph type="title"/>
          </p:nvPr>
        </p:nvSpPr>
        <p:spPr>
          <a:xfrm>
            <a:off x="357158" y="142852"/>
            <a:ext cx="8229600" cy="1143000"/>
          </a:xfrm>
        </p:spPr>
        <p:txBody>
          <a:bodyPr>
            <a:normAutofit fontScale="90000"/>
          </a:bodyPr>
          <a:lstStyle/>
          <a:p>
            <a:r>
              <a:rPr lang="el-GR" dirty="0"/>
              <a:t/>
            </a:r>
            <a:br>
              <a:rPr lang="el-GR" dirty="0"/>
            </a:br>
            <a:r>
              <a:rPr lang="el-GR" dirty="0"/>
              <a:t>Οργανισμός που μαθαίνει, γνώση &amp; αλλαγή</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4"/>
          <p:cNvSpPr>
            <a:spLocks noGrp="1" noChangeArrowheads="1"/>
          </p:cNvSpPr>
          <p:nvPr>
            <p:ph type="title"/>
          </p:nvPr>
        </p:nvSpPr>
        <p:spPr>
          <a:xfrm>
            <a:off x="250825" y="476250"/>
            <a:ext cx="8424863" cy="1120775"/>
          </a:xfrm>
          <a:solidFill>
            <a:schemeClr val="accent1">
              <a:lumMod val="60000"/>
              <a:lumOff val="40000"/>
            </a:schemeClr>
          </a:solidFill>
        </p:spPr>
        <p:txBody>
          <a:bodyPr>
            <a:normAutofit fontScale="90000"/>
          </a:bodyPr>
          <a:lstStyle/>
          <a:p>
            <a:pPr algn="ctr" eaLnBrk="1" hangingPunct="1">
              <a:defRPr/>
            </a:pPr>
            <a:r>
              <a:rPr lang="en-GB" sz="4000" dirty="0" smtClean="0"/>
              <a:t>Learning organization </a:t>
            </a:r>
            <a:br>
              <a:rPr lang="en-GB" sz="4000" dirty="0" smtClean="0"/>
            </a:br>
            <a:r>
              <a:rPr lang="en-GB" sz="4000" dirty="0" err="1" smtClean="0"/>
              <a:t>Senge</a:t>
            </a:r>
            <a:r>
              <a:rPr lang="en-GB" sz="4000" dirty="0" smtClean="0"/>
              <a:t> versus Garvin </a:t>
            </a:r>
          </a:p>
        </p:txBody>
      </p:sp>
      <p:sp>
        <p:nvSpPr>
          <p:cNvPr id="27651" name="Text Box 8"/>
          <p:cNvSpPr txBox="1">
            <a:spLocks noChangeArrowheads="1"/>
          </p:cNvSpPr>
          <p:nvPr/>
        </p:nvSpPr>
        <p:spPr bwMode="auto">
          <a:xfrm>
            <a:off x="290513" y="5884863"/>
            <a:ext cx="8458200" cy="366712"/>
          </a:xfrm>
          <a:prstGeom prst="rect">
            <a:avLst/>
          </a:prstGeom>
          <a:noFill/>
          <a:ln w="9525">
            <a:noFill/>
            <a:miter lim="800000"/>
            <a:headEnd/>
            <a:tailEnd/>
          </a:ln>
        </p:spPr>
        <p:txBody>
          <a:bodyPr>
            <a:spAutoFit/>
          </a:bodyPr>
          <a:lstStyle/>
          <a:p>
            <a:pPr eaLnBrk="1" hangingPunct="1"/>
            <a:r>
              <a:rPr lang="en-US" altLang="en-US" sz="1200">
                <a:solidFill>
                  <a:srgbClr val="000000"/>
                </a:solidFill>
                <a:latin typeface="Arial" pitchFamily="34" charset="0"/>
              </a:rPr>
              <a:t>Figure 6.1</a:t>
            </a:r>
            <a:r>
              <a:rPr lang="en-US" altLang="en-US" sz="1800">
                <a:solidFill>
                  <a:srgbClr val="000000"/>
                </a:solidFill>
                <a:latin typeface="Arial" pitchFamily="34" charset="0"/>
              </a:rPr>
              <a:t>  The learning organisation (Garvin 1993; Senge 1990)</a:t>
            </a:r>
          </a:p>
        </p:txBody>
      </p:sp>
      <p:pic>
        <p:nvPicPr>
          <p:cNvPr id="27652" name="Picture 9" descr="M06NF001"/>
          <p:cNvPicPr>
            <a:picLocks noChangeAspect="1" noChangeArrowheads="1"/>
          </p:cNvPicPr>
          <p:nvPr/>
        </p:nvPicPr>
        <p:blipFill>
          <a:blip r:embed="rId3" cstate="print"/>
          <a:srcRect/>
          <a:stretch>
            <a:fillRect/>
          </a:stretch>
        </p:blipFill>
        <p:spPr bwMode="auto">
          <a:xfrm>
            <a:off x="323850" y="1844675"/>
            <a:ext cx="8342313" cy="3340100"/>
          </a:xfrm>
          <a:prstGeom prst="rect">
            <a:avLst/>
          </a:prstGeom>
          <a:noFill/>
          <a:ln w="9525">
            <a:noFill/>
            <a:miter lim="800000"/>
            <a:headEnd/>
            <a:tailEnd/>
          </a:ln>
        </p:spPr>
      </p:pic>
      <p:sp>
        <p:nvSpPr>
          <p:cNvPr id="5" name="4 - Ορθογώνιο"/>
          <p:cNvSpPr/>
          <p:nvPr/>
        </p:nvSpPr>
        <p:spPr>
          <a:xfrm>
            <a:off x="3643313" y="6357938"/>
            <a:ext cx="5214937" cy="3571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Tree>
  </p:cSld>
  <p:clrMapOvr>
    <a:masterClrMapping/>
  </p:clrMapOvr>
  <p:transition spd="slow">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1772816"/>
            <a:ext cx="8229600" cy="4525963"/>
          </a:xfrm>
        </p:spPr>
        <p:txBody>
          <a:bodyPr/>
          <a:lstStyle/>
          <a:p>
            <a:endParaRPr lang="el-GR" dirty="0"/>
          </a:p>
          <a:p>
            <a:r>
              <a:rPr lang="el-GR" b="1" dirty="0"/>
              <a:t>Ρητή γνώση (</a:t>
            </a:r>
            <a:r>
              <a:rPr lang="el-GR" b="1" dirty="0" err="1"/>
              <a:t>explicit</a:t>
            </a:r>
            <a:r>
              <a:rPr lang="el-GR" b="1" dirty="0"/>
              <a:t>)-</a:t>
            </a:r>
            <a:r>
              <a:rPr lang="el-GR" b="1" dirty="0" err="1"/>
              <a:t>ό,τι</a:t>
            </a:r>
            <a:r>
              <a:rPr lang="el-GR" b="1" dirty="0"/>
              <a:t> μπορεί να τεκμηριωθεί, ανακληθεί και κωδικοποιηθεί, συχνά με τη χρήση της τεχνολογίας (π.χ. εγχειρίδια</a:t>
            </a:r>
            <a:r>
              <a:rPr lang="el-GR" b="1" dirty="0" smtClean="0"/>
              <a:t>)</a:t>
            </a:r>
          </a:p>
          <a:p>
            <a:endParaRPr lang="el-GR" b="1" dirty="0"/>
          </a:p>
          <a:p>
            <a:r>
              <a:rPr lang="el-GR" b="1" dirty="0" smtClean="0"/>
              <a:t>Άρρητη </a:t>
            </a:r>
            <a:r>
              <a:rPr lang="el-GR" b="1" dirty="0"/>
              <a:t>γνώση (</a:t>
            </a:r>
            <a:r>
              <a:rPr lang="el-GR" b="1" dirty="0" err="1"/>
              <a:t>tacit</a:t>
            </a:r>
            <a:r>
              <a:rPr lang="el-GR" b="1" dirty="0"/>
              <a:t>) –</a:t>
            </a:r>
            <a:r>
              <a:rPr lang="el-GR" b="1" dirty="0" err="1"/>
              <a:t>ό,τι</a:t>
            </a:r>
            <a:r>
              <a:rPr lang="el-GR" b="1" dirty="0"/>
              <a:t> υπάρχει στο μυαλό των μελών του οργανισμού</a:t>
            </a:r>
          </a:p>
          <a:p>
            <a:endParaRPr lang="el-GR" dirty="0"/>
          </a:p>
        </p:txBody>
      </p:sp>
      <p:sp>
        <p:nvSpPr>
          <p:cNvPr id="2" name="1 - Τίτλος"/>
          <p:cNvSpPr>
            <a:spLocks noGrp="1"/>
          </p:cNvSpPr>
          <p:nvPr>
            <p:ph type="title"/>
          </p:nvPr>
        </p:nvSpPr>
        <p:spPr>
          <a:xfrm>
            <a:off x="467544" y="332656"/>
            <a:ext cx="8229600" cy="1143000"/>
          </a:xfrm>
        </p:spPr>
        <p:txBody>
          <a:bodyPr>
            <a:normAutofit fontScale="90000"/>
          </a:bodyPr>
          <a:lstStyle/>
          <a:p>
            <a:r>
              <a:rPr lang="el-GR" dirty="0" err="1"/>
              <a:t>Οργανωσιακόςορισμός</a:t>
            </a:r>
            <a:r>
              <a:rPr lang="el-GR" dirty="0"/>
              <a:t> της γνώσης (</a:t>
            </a:r>
            <a:r>
              <a:rPr lang="el-GR" dirty="0" err="1"/>
              <a:t>Nonaka</a:t>
            </a:r>
            <a:r>
              <a:rPr lang="el-GR" dirty="0"/>
              <a:t> </a:t>
            </a:r>
            <a:r>
              <a:rPr lang="el-GR" dirty="0" err="1"/>
              <a:t>and</a:t>
            </a:r>
            <a:r>
              <a:rPr lang="el-GR" dirty="0"/>
              <a:t> </a:t>
            </a:r>
            <a:r>
              <a:rPr lang="el-GR" dirty="0" err="1"/>
              <a:t>Takeuchi</a:t>
            </a:r>
            <a:r>
              <a:rPr lang="el-GR" dirty="0"/>
              <a:t>, 1994, 1995)</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250825" y="1628775"/>
            <a:ext cx="8785225" cy="5113338"/>
          </a:xfrm>
        </p:spPr>
        <p:txBody>
          <a:bodyPr/>
          <a:lstStyle/>
          <a:p>
            <a:pPr eaLnBrk="1" hangingPunct="1">
              <a:lnSpc>
                <a:spcPct val="90000"/>
              </a:lnSpc>
              <a:defRPr/>
            </a:pPr>
            <a:r>
              <a:rPr lang="el-GR" sz="2800" smtClean="0"/>
              <a:t>Η </a:t>
            </a:r>
            <a:r>
              <a:rPr lang="el-GR" sz="2800" b="1" u="sng" smtClean="0">
                <a:solidFill>
                  <a:schemeClr val="hlink"/>
                </a:solidFill>
              </a:rPr>
              <a:t>ρητή</a:t>
            </a:r>
            <a:r>
              <a:rPr lang="el-GR" sz="2800" smtClean="0"/>
              <a:t> (explicit) γνώση περιλαμβάνει τεχνικά ή ακαδημαϊκά δεδομένα (know-what), τα οποία μπορούν </a:t>
            </a:r>
          </a:p>
          <a:p>
            <a:pPr lvl="1" eaLnBrk="1" hangingPunct="1">
              <a:lnSpc>
                <a:spcPct val="90000"/>
              </a:lnSpc>
              <a:defRPr/>
            </a:pPr>
            <a:r>
              <a:rPr lang="el-GR" sz="2400" smtClean="0"/>
              <a:t>να διατυπωθούν σε επίσημη γλώσσα (εγχειρίδια, πατέντες, λογότυπους, μαθηματικούς τύπους) </a:t>
            </a:r>
          </a:p>
          <a:p>
            <a:pPr lvl="1" eaLnBrk="1" hangingPunct="1">
              <a:lnSpc>
                <a:spcPct val="90000"/>
              </a:lnSpc>
              <a:defRPr/>
            </a:pPr>
            <a:r>
              <a:rPr lang="el-GR" sz="2400" smtClean="0"/>
              <a:t>να κωδικοποιηθούν, </a:t>
            </a:r>
          </a:p>
          <a:p>
            <a:pPr lvl="1" eaLnBrk="1" hangingPunct="1">
              <a:lnSpc>
                <a:spcPct val="90000"/>
              </a:lnSpc>
              <a:defRPr/>
            </a:pPr>
            <a:r>
              <a:rPr lang="el-GR" sz="2400" smtClean="0"/>
              <a:t>να αποθηκευτούν (ηλεκτρονικά ή έντυπα μέσα) </a:t>
            </a:r>
          </a:p>
          <a:p>
            <a:pPr lvl="1" eaLnBrk="1" hangingPunct="1">
              <a:lnSpc>
                <a:spcPct val="90000"/>
              </a:lnSpc>
              <a:defRPr/>
            </a:pPr>
            <a:r>
              <a:rPr lang="el-GR" sz="2400" smtClean="0"/>
              <a:t>να διανεμηθούν (μέσο ποιοτικό, αξιόπιστων και ταχύτατων συστημάτων ΙΤ), </a:t>
            </a:r>
          </a:p>
          <a:p>
            <a:pPr lvl="1" eaLnBrk="1" hangingPunct="1">
              <a:lnSpc>
                <a:spcPct val="90000"/>
              </a:lnSpc>
              <a:defRPr/>
            </a:pPr>
            <a:r>
              <a:rPr lang="el-GR" sz="2400" smtClean="0"/>
              <a:t>να ενσωματωθούν μέσα στην επιχείρηση και </a:t>
            </a:r>
          </a:p>
          <a:p>
            <a:pPr lvl="1" eaLnBrk="1" hangingPunct="1">
              <a:lnSpc>
                <a:spcPct val="90000"/>
              </a:lnSpc>
              <a:defRPr/>
            </a:pPr>
            <a:r>
              <a:rPr lang="el-GR" sz="2400" smtClean="0"/>
              <a:t>να χρησιμοποιηθούν για την επίλυση παρόμοιων προβλημάτων ή για την μεταφορά σημαντικής και με δυνατότητα επαναχρησιμοποίησης γνώσης </a:t>
            </a:r>
          </a:p>
        </p:txBody>
      </p:sp>
      <p:sp>
        <p:nvSpPr>
          <p:cNvPr id="18434" name="Rectangle 2"/>
          <p:cNvSpPr>
            <a:spLocks noGrp="1" noChangeArrowheads="1"/>
          </p:cNvSpPr>
          <p:nvPr>
            <p:ph type="title"/>
          </p:nvPr>
        </p:nvSpPr>
        <p:spPr/>
        <p:txBody>
          <a:bodyPr/>
          <a:lstStyle/>
          <a:p>
            <a:pPr eaLnBrk="1" hangingPunct="1">
              <a:defRPr/>
            </a:pPr>
            <a:r>
              <a:rPr lang="el-GR" b="1" smtClean="0"/>
              <a:t>Μορφές γνώσης</a:t>
            </a:r>
            <a:r>
              <a:rPr lang="el-GR" smtClean="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a:xfrm>
            <a:off x="457200" y="1905000"/>
            <a:ext cx="8218488" cy="4619625"/>
          </a:xfrm>
        </p:spPr>
        <p:txBody>
          <a:bodyPr>
            <a:normAutofit lnSpcReduction="10000"/>
          </a:bodyPr>
          <a:lstStyle/>
          <a:p>
            <a:pPr eaLnBrk="1" hangingPunct="1">
              <a:defRPr/>
            </a:pPr>
            <a:r>
              <a:rPr lang="el-GR" sz="2800" smtClean="0"/>
              <a:t>Η </a:t>
            </a:r>
            <a:r>
              <a:rPr lang="el-GR" sz="2800" smtClean="0">
                <a:solidFill>
                  <a:schemeClr val="hlink"/>
                </a:solidFill>
              </a:rPr>
              <a:t>άρρητη</a:t>
            </a:r>
            <a:r>
              <a:rPr lang="el-GR" sz="2800" smtClean="0"/>
              <a:t> (</a:t>
            </a:r>
            <a:r>
              <a:rPr lang="en-US" sz="2800" smtClean="0"/>
              <a:t>ta</a:t>
            </a:r>
            <a:r>
              <a:rPr lang="el-GR" sz="2800" smtClean="0"/>
              <a:t>cit) γνώση αποτελείται από τη νοοτροπία, τη νοημοσύνη, τις αξίες, τις αντιλήψεις και τις πεποιθήσεις των υπαλλήλων </a:t>
            </a:r>
            <a:endParaRPr lang="en-US" sz="2800" smtClean="0"/>
          </a:p>
          <a:p>
            <a:pPr eaLnBrk="1" hangingPunct="1">
              <a:defRPr/>
            </a:pPr>
            <a:endParaRPr lang="en-US" sz="2800" smtClean="0"/>
          </a:p>
          <a:p>
            <a:pPr eaLnBrk="1" hangingPunct="1">
              <a:defRPr/>
            </a:pPr>
            <a:r>
              <a:rPr lang="el-GR" sz="2800" smtClean="0"/>
              <a:t>Στους περισσότερους οργανισμούς η άρρητη γνώση σπάνια μοιράζεται ή μεταδίδεται. </a:t>
            </a:r>
            <a:endParaRPr lang="en-US" sz="2800" smtClean="0"/>
          </a:p>
          <a:p>
            <a:pPr eaLnBrk="1" hangingPunct="1">
              <a:defRPr/>
            </a:pPr>
            <a:endParaRPr lang="en-US" sz="2800" smtClean="0"/>
          </a:p>
          <a:p>
            <a:pPr eaLnBrk="1" hangingPunct="1">
              <a:defRPr/>
            </a:pPr>
            <a:r>
              <a:rPr lang="el-GR" sz="2800" smtClean="0"/>
              <a:t>Η άρρητη γνώση εμπεριέχεται επίσης στην κουλτούρα της επιχείρησης </a:t>
            </a:r>
          </a:p>
        </p:txBody>
      </p:sp>
      <p:sp>
        <p:nvSpPr>
          <p:cNvPr id="19458" name="Rectangle 2"/>
          <p:cNvSpPr>
            <a:spLocks noGrp="1" noChangeArrowheads="1"/>
          </p:cNvSpPr>
          <p:nvPr>
            <p:ph type="title"/>
          </p:nvPr>
        </p:nvSpPr>
        <p:spPr/>
        <p:txBody>
          <a:bodyPr/>
          <a:lstStyle/>
          <a:p>
            <a:pPr eaLnBrk="1" hangingPunct="1">
              <a:defRPr/>
            </a:pPr>
            <a:r>
              <a:rPr lang="el-GR" b="1" smtClean="0"/>
              <a:t>Μορφές γνώσης</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11188" y="333375"/>
            <a:ext cx="7772400" cy="1431925"/>
          </a:xfrm>
        </p:spPr>
        <p:txBody>
          <a:bodyPr>
            <a:normAutofit fontScale="90000"/>
          </a:bodyPr>
          <a:lstStyle/>
          <a:p>
            <a:pPr eaLnBrk="1" hangingPunct="1"/>
            <a:r>
              <a:rPr lang="el-GR" smtClean="0">
                <a:solidFill>
                  <a:schemeClr val="tx1"/>
                </a:solidFill>
                <a:effectLst/>
              </a:rPr>
              <a:t>Αλυσίδα ροής της γνώσης (</a:t>
            </a:r>
            <a:r>
              <a:rPr lang="en-US" smtClean="0">
                <a:solidFill>
                  <a:schemeClr val="tx1"/>
                </a:solidFill>
                <a:effectLst/>
              </a:rPr>
              <a:t>Kakabadse et</a:t>
            </a:r>
            <a:r>
              <a:rPr lang="el-GR" smtClean="0">
                <a:solidFill>
                  <a:schemeClr val="tx1"/>
                </a:solidFill>
                <a:effectLst/>
              </a:rPr>
              <a:t>. </a:t>
            </a:r>
            <a:r>
              <a:rPr lang="en-US" smtClean="0">
                <a:solidFill>
                  <a:schemeClr val="tx1"/>
                </a:solidFill>
                <a:effectLst/>
              </a:rPr>
              <a:t>al</a:t>
            </a:r>
            <a:r>
              <a:rPr lang="el-GR" smtClean="0">
                <a:solidFill>
                  <a:schemeClr val="tx1"/>
                </a:solidFill>
                <a:effectLst/>
              </a:rPr>
              <a:t>., 2003</a:t>
            </a:r>
          </a:p>
        </p:txBody>
      </p:sp>
      <p:sp>
        <p:nvSpPr>
          <p:cNvPr id="6147" name="Rectangle 33"/>
          <p:cNvSpPr>
            <a:spLocks noChangeArrowheads="1"/>
          </p:cNvSpPr>
          <p:nvPr/>
        </p:nvSpPr>
        <p:spPr bwMode="auto">
          <a:xfrm>
            <a:off x="2032000" y="2743200"/>
            <a:ext cx="184150" cy="915988"/>
          </a:xfrm>
          <a:prstGeom prst="rect">
            <a:avLst/>
          </a:prstGeom>
          <a:noFill/>
          <a:ln w="9525">
            <a:noFill/>
            <a:miter lim="800000"/>
            <a:headEnd/>
            <a:tailEnd/>
          </a:ln>
        </p:spPr>
        <p:txBody>
          <a:bodyPr wrap="none" anchor="ctr">
            <a:spAutoFit/>
          </a:bodyPr>
          <a:lstStyle/>
          <a:p>
            <a:r>
              <a:rPr lang="el-GR">
                <a:latin typeface="Arial" charset="0"/>
              </a:rPr>
              <a:t/>
            </a:r>
            <a:br>
              <a:rPr lang="el-GR">
                <a:latin typeface="Arial" charset="0"/>
              </a:rPr>
            </a:br>
            <a:endParaRPr lang="el-GR">
              <a:latin typeface="Arial" charset="0"/>
            </a:endParaRPr>
          </a:p>
          <a:p>
            <a:pPr eaLnBrk="0" hangingPunct="0"/>
            <a:endParaRPr lang="el-GR">
              <a:latin typeface="Arial" charset="0"/>
            </a:endParaRPr>
          </a:p>
        </p:txBody>
      </p:sp>
      <p:sp>
        <p:nvSpPr>
          <p:cNvPr id="6148" name="Rectangle 34"/>
          <p:cNvSpPr>
            <a:spLocks noChangeArrowheads="1"/>
          </p:cNvSpPr>
          <p:nvPr/>
        </p:nvSpPr>
        <p:spPr bwMode="auto">
          <a:xfrm>
            <a:off x="0" y="3371850"/>
            <a:ext cx="9036050" cy="701675"/>
          </a:xfrm>
          <a:prstGeom prst="rect">
            <a:avLst/>
          </a:prstGeom>
          <a:noFill/>
          <a:ln w="9525">
            <a:noFill/>
            <a:miter lim="800000"/>
            <a:headEnd/>
            <a:tailEnd/>
          </a:ln>
        </p:spPr>
        <p:txBody>
          <a:bodyPr anchor="ctr">
            <a:spAutoFit/>
          </a:bodyPr>
          <a:lstStyle/>
          <a:p>
            <a:r>
              <a:rPr lang="el-GR" sz="2000">
                <a:latin typeface="Arial" charset="0"/>
                <a:cs typeface="Times New Roman" pitchFamily="18" charset="0"/>
              </a:rPr>
              <a:t>  </a:t>
            </a:r>
            <a:r>
              <a:rPr lang="el-GR" sz="2800">
                <a:latin typeface="Arial" charset="0"/>
                <a:cs typeface="Times New Roman" pitchFamily="18" charset="0"/>
              </a:rPr>
              <a:t>Δεδομένα  </a:t>
            </a:r>
            <a:r>
              <a:rPr lang="en-US" sz="2800">
                <a:latin typeface="Arial" charset="0"/>
                <a:cs typeface="Times New Roman" pitchFamily="18" charset="0"/>
              </a:rPr>
              <a:t>--</a:t>
            </a:r>
            <a:r>
              <a:rPr lang="el-GR" sz="2800">
                <a:latin typeface="Arial" charset="0"/>
                <a:cs typeface="Times New Roman" pitchFamily="18" charset="0"/>
              </a:rPr>
              <a:t> Πληροφορία</a:t>
            </a:r>
            <a:r>
              <a:rPr lang="en-US" sz="2800">
                <a:latin typeface="Arial" charset="0"/>
                <a:cs typeface="Times New Roman" pitchFamily="18" charset="0"/>
              </a:rPr>
              <a:t>  --</a:t>
            </a:r>
            <a:r>
              <a:rPr lang="el-GR" sz="2800">
                <a:latin typeface="Arial" charset="0"/>
                <a:cs typeface="Times New Roman" pitchFamily="18" charset="0"/>
              </a:rPr>
              <a:t> Κατανόηση </a:t>
            </a:r>
            <a:r>
              <a:rPr lang="en-US" sz="2800">
                <a:latin typeface="Arial" charset="0"/>
                <a:cs typeface="Times New Roman" pitchFamily="18" charset="0"/>
              </a:rPr>
              <a:t>--</a:t>
            </a:r>
            <a:r>
              <a:rPr lang="el-GR" sz="2800">
                <a:latin typeface="Arial" charset="0"/>
                <a:cs typeface="Times New Roman" pitchFamily="18" charset="0"/>
              </a:rPr>
              <a:t>Δράση</a:t>
            </a:r>
            <a:r>
              <a:rPr lang="en-US" sz="2800">
                <a:latin typeface="Arial" charset="0"/>
                <a:cs typeface="Times New Roman" pitchFamily="18" charset="0"/>
              </a:rPr>
              <a:t> --</a:t>
            </a:r>
            <a:r>
              <a:rPr lang="el-GR" sz="2800">
                <a:latin typeface="Arial" charset="0"/>
                <a:cs typeface="Times New Roman" pitchFamily="18" charset="0"/>
              </a:rPr>
              <a:t>  Σοφία</a:t>
            </a:r>
            <a:endParaRPr lang="el-GR" sz="2800">
              <a:latin typeface="Arial" charset="0"/>
            </a:endParaRPr>
          </a:p>
          <a:p>
            <a:pPr eaLnBrk="0" hangingPunct="0"/>
            <a:r>
              <a:rPr lang="el-GR" sz="1200">
                <a:latin typeface="Arial" charset="0"/>
                <a:cs typeface="Times New Roman" pitchFamily="18" charset="0"/>
              </a:rPr>
              <a:t>                                                         </a:t>
            </a:r>
            <a:endParaRPr lang="el-GR">
              <a:latin typeface="Arial" charset="0"/>
            </a:endParaRPr>
          </a:p>
        </p:txBody>
      </p:sp>
      <p:sp>
        <p:nvSpPr>
          <p:cNvPr id="6149" name="Rectangle 35"/>
          <p:cNvSpPr>
            <a:spLocks noChangeArrowheads="1"/>
          </p:cNvSpPr>
          <p:nvPr/>
        </p:nvSpPr>
        <p:spPr bwMode="auto">
          <a:xfrm>
            <a:off x="2032000" y="4391025"/>
            <a:ext cx="1098550" cy="274638"/>
          </a:xfrm>
          <a:prstGeom prst="rect">
            <a:avLst/>
          </a:prstGeom>
          <a:noFill/>
          <a:ln w="9525">
            <a:noFill/>
            <a:miter lim="800000"/>
            <a:headEnd/>
            <a:tailEnd/>
          </a:ln>
        </p:spPr>
        <p:txBody>
          <a:bodyPr wrap="none" anchor="ctr">
            <a:spAutoFit/>
          </a:bodyPr>
          <a:lstStyle/>
          <a:p>
            <a:pPr algn="just"/>
            <a:r>
              <a:rPr lang="el-GR" sz="1200">
                <a:latin typeface="Arial" charset="0"/>
                <a:cs typeface="Times New Roman" pitchFamily="18" charset="0"/>
              </a:rPr>
              <a:t>	</a:t>
            </a:r>
            <a:endParaRPr lang="el-GR">
              <a:latin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4"/>
          <p:cNvSpPr>
            <a:spLocks noChangeArrowheads="1"/>
          </p:cNvSpPr>
          <p:nvPr/>
        </p:nvSpPr>
        <p:spPr bwMode="auto">
          <a:xfrm>
            <a:off x="755650" y="447675"/>
            <a:ext cx="7272338" cy="1066800"/>
          </a:xfrm>
          <a:prstGeom prst="rect">
            <a:avLst/>
          </a:prstGeom>
          <a:noFill/>
          <a:ln w="9525">
            <a:noFill/>
            <a:miter lim="800000"/>
            <a:headEnd/>
            <a:tailEnd/>
          </a:ln>
        </p:spPr>
        <p:txBody>
          <a:bodyPr anchor="ctr">
            <a:spAutoFit/>
          </a:bodyPr>
          <a:lstStyle/>
          <a:p>
            <a:pPr algn="just"/>
            <a:r>
              <a:rPr lang="el-GR" sz="3200">
                <a:latin typeface="Arial" charset="0"/>
                <a:cs typeface="Times New Roman" pitchFamily="18" charset="0"/>
              </a:rPr>
              <a:t>Σχέσεις μεταξύ των βαθμίδων γνώσης (</a:t>
            </a:r>
            <a:r>
              <a:rPr lang="en-US" sz="3200">
                <a:latin typeface="Arial" charset="0"/>
                <a:cs typeface="Times New Roman" pitchFamily="18" charset="0"/>
              </a:rPr>
              <a:t>Kakabadse et</a:t>
            </a:r>
            <a:r>
              <a:rPr lang="el-GR" sz="3200">
                <a:latin typeface="Arial" charset="0"/>
                <a:cs typeface="Times New Roman" pitchFamily="18" charset="0"/>
              </a:rPr>
              <a:t>. </a:t>
            </a:r>
            <a:r>
              <a:rPr lang="en-US" sz="3200">
                <a:latin typeface="Arial" charset="0"/>
                <a:cs typeface="Times New Roman" pitchFamily="18" charset="0"/>
              </a:rPr>
              <a:t>al</a:t>
            </a:r>
            <a:r>
              <a:rPr lang="el-GR" sz="3200">
                <a:latin typeface="Arial" charset="0"/>
                <a:cs typeface="Times New Roman" pitchFamily="18" charset="0"/>
              </a:rPr>
              <a:t>., 2003).</a:t>
            </a:r>
            <a:endParaRPr lang="el-GR" sz="3200">
              <a:latin typeface="Arial" charset="0"/>
            </a:endParaRPr>
          </a:p>
        </p:txBody>
      </p:sp>
      <p:graphicFrame>
        <p:nvGraphicFramePr>
          <p:cNvPr id="7367" name="Group 199"/>
          <p:cNvGraphicFramePr>
            <a:graphicFrameLocks noGrp="1"/>
          </p:cNvGraphicFramePr>
          <p:nvPr/>
        </p:nvGraphicFramePr>
        <p:xfrm>
          <a:off x="468313" y="2133600"/>
          <a:ext cx="8232775" cy="4535489"/>
        </p:xfrm>
        <a:graphic>
          <a:graphicData uri="http://schemas.openxmlformats.org/drawingml/2006/table">
            <a:tbl>
              <a:tblPr/>
              <a:tblGrid>
                <a:gridCol w="1471612"/>
                <a:gridCol w="1454150"/>
                <a:gridCol w="1370013"/>
                <a:gridCol w="1198562"/>
                <a:gridCol w="1539875"/>
                <a:gridCol w="1198563"/>
              </a:tblGrid>
              <a:tr h="8588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l-GR"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6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Δεδομένα</a:t>
                      </a:r>
                      <a:endParaRPr kumimoji="0" lang="el-GR" sz="16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Πληροφορία</a:t>
                      </a:r>
                      <a:endParaRPr kumimoji="0" lang="el-GR" sz="16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Κατανόηση</a:t>
                      </a:r>
                      <a:endParaRPr kumimoji="0" lang="el-GR"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Γνώση</a:t>
                      </a:r>
                      <a:endParaRPr kumimoji="0" lang="el-GR" sz="16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Δράση</a:t>
                      </a:r>
                      <a:endParaRPr kumimoji="0" lang="el-GR"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Συλλογισμός</a:t>
                      </a:r>
                      <a:endParaRPr kumimoji="0" lang="el-GR" sz="16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Σοφία</a:t>
                      </a:r>
                      <a:endParaRPr kumimoji="0" lang="el-GR" sz="16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207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Περιεχόμενο</a:t>
                      </a:r>
                      <a:endParaRPr kumimoji="0" lang="el-GR" sz="16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Γεγονότα</a:t>
                      </a:r>
                      <a:endParaRPr kumimoji="0" lang="el-G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Τάσεις</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Ειδικό</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Δέσμευση στην πορεία δράσεις</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Εμπειρία</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10985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Παράγοντας</a:t>
                      </a:r>
                      <a:endParaRPr kumimoji="0" lang="el-GR"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γνώσης</a:t>
                      </a:r>
                      <a:endParaRPr kumimoji="0" lang="el-GR" sz="16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Παρατήρηση ρητή</a:t>
                      </a:r>
                      <a:endParaRPr kumimoji="0" lang="el-G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Αξιολόγηση</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ρητή</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Μάθηση </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Ρητή - άρρητη</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Συλλογισμός και ολοκλήρωση τρόπου σκέψης</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Κατανόηση</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10985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Παράγοντας περιεχομένου</a:t>
                      </a:r>
                      <a:endParaRPr kumimoji="0" lang="el-GR" sz="16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Χωρίς</a:t>
                      </a:r>
                      <a:endParaRPr kumimoji="0" lang="el-G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Μεγάλο</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Νόημα</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Βάθος κατανόησης</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Δυνατότητα δράσης μέσα από αντίληψη</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858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Αξία</a:t>
                      </a:r>
                      <a:endParaRPr kumimoji="0" lang="el-GR" sz="16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Δομήσιμος</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λίθος </a:t>
                      </a:r>
                      <a:endParaRPr kumimoji="0" lang="el-GR" sz="1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Μείωση αβεβαιότητας</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Νέος τρόπος </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αντίληψης</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Θέληση για δράση</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Οδηγός δράσης</a:t>
                      </a:r>
                      <a:endParaRPr kumimoji="0" lang="el-GR" sz="1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215" name="Rectangle 200"/>
          <p:cNvSpPr>
            <a:spLocks noChangeArrowheads="1"/>
          </p:cNvSpPr>
          <p:nvPr/>
        </p:nvSpPr>
        <p:spPr bwMode="auto">
          <a:xfrm>
            <a:off x="0" y="5011738"/>
            <a:ext cx="9144000" cy="0"/>
          </a:xfrm>
          <a:prstGeom prst="rect">
            <a:avLst/>
          </a:prstGeom>
          <a:noFill/>
          <a:ln w="9525">
            <a:noFill/>
            <a:miter lim="800000"/>
            <a:headEnd/>
            <a:tailEnd/>
          </a:ln>
        </p:spPr>
        <p:txBody>
          <a:bodyPr wrap="none" anchor="ctr">
            <a:spAutoFit/>
          </a:bodyPr>
          <a:lstStyle/>
          <a:p>
            <a:endParaRPr lang="el-GR">
              <a:latin typeface="Arial"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l-GR" smtClean="0">
                <a:solidFill>
                  <a:schemeClr val="tx1"/>
                </a:solidFill>
                <a:effectLst/>
              </a:rPr>
              <a:t>Η αποτύπωση της γνώσης</a:t>
            </a:r>
          </a:p>
        </p:txBody>
      </p:sp>
      <p:sp>
        <p:nvSpPr>
          <p:cNvPr id="8195" name="Text Box 4"/>
          <p:cNvSpPr txBox="1">
            <a:spLocks noChangeArrowheads="1"/>
          </p:cNvSpPr>
          <p:nvPr/>
        </p:nvSpPr>
        <p:spPr bwMode="auto">
          <a:xfrm>
            <a:off x="1331640" y="2997200"/>
            <a:ext cx="1656035" cy="2879725"/>
          </a:xfrm>
          <a:prstGeom prst="rect">
            <a:avLst/>
          </a:prstGeom>
          <a:solidFill>
            <a:srgbClr val="FFFFFF"/>
          </a:solidFill>
          <a:ln w="9525">
            <a:noFill/>
            <a:miter lim="800000"/>
            <a:headEnd/>
            <a:tailEnd/>
          </a:ln>
        </p:spPr>
        <p:txBody>
          <a:bodyPr/>
          <a:lstStyle/>
          <a:p>
            <a:r>
              <a:rPr lang="el-GR" sz="1600" b="1" dirty="0">
                <a:solidFill>
                  <a:srgbClr val="FF0000"/>
                </a:solidFill>
                <a:latin typeface="Arial" charset="0"/>
                <a:cs typeface="Times New Roman" pitchFamily="18" charset="0"/>
              </a:rPr>
              <a:t>Εξαρτώμενη από το άτομο</a:t>
            </a:r>
            <a:endParaRPr lang="en-US" sz="1600" b="1" dirty="0">
              <a:solidFill>
                <a:srgbClr val="FF0000"/>
              </a:solidFill>
              <a:latin typeface="Arial" charset="0"/>
              <a:cs typeface="Times New Roman" pitchFamily="18" charset="0"/>
            </a:endParaRPr>
          </a:p>
          <a:p>
            <a:endParaRPr lang="en-US" sz="900" b="1" dirty="0">
              <a:solidFill>
                <a:srgbClr val="FF0000"/>
              </a:solidFill>
              <a:latin typeface="Arial" charset="0"/>
            </a:endParaRPr>
          </a:p>
          <a:p>
            <a:endParaRPr lang="en-US" sz="900" b="1" dirty="0">
              <a:solidFill>
                <a:srgbClr val="FF0000"/>
              </a:solidFill>
              <a:latin typeface="Arial" charset="0"/>
            </a:endParaRPr>
          </a:p>
          <a:p>
            <a:endParaRPr lang="en-US" sz="900" b="1" dirty="0">
              <a:solidFill>
                <a:srgbClr val="FF0000"/>
              </a:solidFill>
              <a:latin typeface="Arial" charset="0"/>
            </a:endParaRPr>
          </a:p>
          <a:p>
            <a:endParaRPr lang="en-US" sz="900" b="1" dirty="0">
              <a:solidFill>
                <a:srgbClr val="FF0000"/>
              </a:solidFill>
              <a:latin typeface="Arial" charset="0"/>
            </a:endParaRPr>
          </a:p>
          <a:p>
            <a:endParaRPr lang="en-US" sz="900" b="1" dirty="0">
              <a:solidFill>
                <a:srgbClr val="FF0000"/>
              </a:solidFill>
              <a:latin typeface="Arial" charset="0"/>
            </a:endParaRPr>
          </a:p>
          <a:p>
            <a:endParaRPr lang="en-US" sz="900" b="1" dirty="0">
              <a:solidFill>
                <a:srgbClr val="FF0000"/>
              </a:solidFill>
              <a:latin typeface="Arial" charset="0"/>
            </a:endParaRPr>
          </a:p>
          <a:p>
            <a:endParaRPr lang="en-US" sz="900" b="1" dirty="0">
              <a:solidFill>
                <a:srgbClr val="FF0000"/>
              </a:solidFill>
              <a:latin typeface="Arial" charset="0"/>
            </a:endParaRPr>
          </a:p>
          <a:p>
            <a:endParaRPr lang="en-US" sz="900" b="1" dirty="0">
              <a:solidFill>
                <a:srgbClr val="FF0000"/>
              </a:solidFill>
              <a:latin typeface="Arial" charset="0"/>
            </a:endParaRPr>
          </a:p>
          <a:p>
            <a:endParaRPr lang="el-GR" sz="900" b="1" dirty="0">
              <a:solidFill>
                <a:srgbClr val="FF0000"/>
              </a:solidFill>
              <a:latin typeface="Arial" charset="0"/>
            </a:endParaRPr>
          </a:p>
          <a:p>
            <a:pPr eaLnBrk="0" hangingPunct="0"/>
            <a:r>
              <a:rPr lang="el-GR" sz="1600" b="1" dirty="0">
                <a:solidFill>
                  <a:srgbClr val="FF0000"/>
                </a:solidFill>
                <a:latin typeface="Arial" charset="0"/>
                <a:cs typeface="Times New Roman" pitchFamily="18" charset="0"/>
              </a:rPr>
              <a:t>Εξαρτώμενη από</a:t>
            </a:r>
            <a:r>
              <a:rPr lang="en-US" sz="1600" b="1" dirty="0">
                <a:solidFill>
                  <a:srgbClr val="FF0000"/>
                </a:solidFill>
                <a:latin typeface="Arial" charset="0"/>
              </a:rPr>
              <a:t> </a:t>
            </a:r>
            <a:r>
              <a:rPr lang="el-GR" sz="1600" b="1" dirty="0">
                <a:solidFill>
                  <a:srgbClr val="FF0000"/>
                </a:solidFill>
                <a:latin typeface="Arial" charset="0"/>
                <a:cs typeface="Times New Roman" pitchFamily="18" charset="0"/>
              </a:rPr>
              <a:t>ομάδα ή επιχείρηση</a:t>
            </a:r>
            <a:endParaRPr lang="el-GR" sz="1600" b="1" dirty="0">
              <a:solidFill>
                <a:srgbClr val="FF0000"/>
              </a:solidFill>
              <a:latin typeface="Arial" charset="0"/>
            </a:endParaRPr>
          </a:p>
          <a:p>
            <a:pPr eaLnBrk="0" hangingPunct="0"/>
            <a:endParaRPr lang="el-GR" sz="1600" dirty="0">
              <a:latin typeface="Arial" charset="0"/>
            </a:endParaRPr>
          </a:p>
        </p:txBody>
      </p:sp>
      <p:sp>
        <p:nvSpPr>
          <p:cNvPr id="8196" name="Rectangle 6"/>
          <p:cNvSpPr>
            <a:spLocks noChangeArrowheads="1"/>
          </p:cNvSpPr>
          <p:nvPr/>
        </p:nvSpPr>
        <p:spPr bwMode="auto">
          <a:xfrm>
            <a:off x="1031875" y="2481263"/>
            <a:ext cx="6167438" cy="641350"/>
          </a:xfrm>
          <a:prstGeom prst="rect">
            <a:avLst/>
          </a:prstGeom>
          <a:noFill/>
          <a:ln w="9525">
            <a:noFill/>
            <a:miter lim="800000"/>
            <a:headEnd/>
            <a:tailEnd/>
          </a:ln>
        </p:spPr>
        <p:txBody>
          <a:bodyPr wrap="none" anchor="ctr">
            <a:spAutoFit/>
          </a:bodyPr>
          <a:lstStyle/>
          <a:p>
            <a:r>
              <a:rPr lang="el-GR">
                <a:latin typeface="Arial" charset="0"/>
              </a:rPr>
              <a:t>			Άρρητη         		Ρητή</a:t>
            </a:r>
          </a:p>
          <a:p>
            <a:pPr eaLnBrk="0" hangingPunct="0"/>
            <a:endParaRPr lang="el-GR">
              <a:latin typeface="Arial" charset="0"/>
            </a:endParaRPr>
          </a:p>
        </p:txBody>
      </p:sp>
      <p:graphicFrame>
        <p:nvGraphicFramePr>
          <p:cNvPr id="8227" name="Group 35"/>
          <p:cNvGraphicFramePr>
            <a:graphicFrameLocks noGrp="1"/>
          </p:cNvGraphicFramePr>
          <p:nvPr/>
        </p:nvGraphicFramePr>
        <p:xfrm>
          <a:off x="3276600" y="2924175"/>
          <a:ext cx="4751388" cy="2906713"/>
        </p:xfrm>
        <a:graphic>
          <a:graphicData uri="http://schemas.openxmlformats.org/drawingml/2006/table">
            <a:tbl>
              <a:tblPr/>
              <a:tblGrid>
                <a:gridCol w="2254250"/>
                <a:gridCol w="2497138"/>
              </a:tblGrid>
              <a:tr h="165735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smtClean="0">
                          <a:ln>
                            <a:noFill/>
                          </a:ln>
                          <a:solidFill>
                            <a:schemeClr val="hlink"/>
                          </a:solidFill>
                          <a:effectLst/>
                          <a:latin typeface="Times New Roman" pitchFamily="18" charset="0"/>
                          <a:cs typeface="Times New Roman" pitchFamily="18" charset="0"/>
                        </a:rPr>
                        <a:t>- Προσωπική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smtClean="0">
                          <a:ln>
                            <a:noFill/>
                          </a:ln>
                          <a:solidFill>
                            <a:schemeClr val="hlink"/>
                          </a:solidFill>
                          <a:effectLst/>
                          <a:latin typeface="Times New Roman" pitchFamily="18" charset="0"/>
                          <a:cs typeface="Times New Roman" pitchFamily="18" charset="0"/>
                        </a:rPr>
                        <a:t>- Αυτο-υποκινούμενη</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smtClean="0">
                          <a:ln>
                            <a:noFill/>
                          </a:ln>
                          <a:solidFill>
                            <a:schemeClr val="hlink"/>
                          </a:solidFill>
                          <a:effectLst/>
                          <a:latin typeface="Times New Roman" pitchFamily="18" charset="0"/>
                          <a:cs typeface="Times New Roman" pitchFamily="18" charset="0"/>
                        </a:rPr>
                        <a:t>   δημιουργικότητα</a:t>
                      </a:r>
                      <a:endParaRPr kumimoji="0" lang="el-GR" sz="1600" b="0" i="0" u="none" strike="noStrike" cap="none" normalizeH="0" baseline="0" smtClean="0">
                        <a:ln>
                          <a:noFill/>
                        </a:ln>
                        <a:solidFill>
                          <a:schemeClr val="hlink"/>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Char char="-"/>
                        <a:tabLst>
                          <a:tab pos="228600" algn="l"/>
                        </a:tabLst>
                      </a:pPr>
                      <a:r>
                        <a:rPr kumimoji="0" lang="el-GR" sz="1600" b="0" i="0" u="none" strike="noStrike" cap="none" normalizeH="0" baseline="0" smtClean="0">
                          <a:ln>
                            <a:noFill/>
                          </a:ln>
                          <a:solidFill>
                            <a:schemeClr val="hlink"/>
                          </a:solidFill>
                          <a:effectLst/>
                          <a:latin typeface="Times New Roman" pitchFamily="18" charset="0"/>
                          <a:cs typeface="Times New Roman" pitchFamily="18" charset="0"/>
                        </a:rPr>
                        <a:t>Γνώση του</a:t>
                      </a: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l-GR" sz="1600" b="0" i="0" u="none" strike="noStrike" cap="none" normalizeH="0" baseline="0" smtClean="0">
                          <a:ln>
                            <a:noFill/>
                          </a:ln>
                          <a:solidFill>
                            <a:schemeClr val="hlink"/>
                          </a:solidFill>
                          <a:effectLst/>
                          <a:latin typeface="Times New Roman" pitchFamily="18" charset="0"/>
                          <a:cs typeface="Times New Roman" pitchFamily="18" charset="0"/>
                        </a:rPr>
                        <a:t>  Πως, τι, γιατί</a:t>
                      </a:r>
                      <a:endParaRPr kumimoji="0" lang="el-GR" sz="1600" b="0" i="0" u="none" strike="noStrike" cap="none" normalizeH="0" baseline="0" smtClean="0">
                        <a:ln>
                          <a:noFill/>
                        </a:ln>
                        <a:solidFill>
                          <a:schemeClr val="hlink"/>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49363">
                <a:tc>
                  <a:txBody>
                    <a:bodyPr/>
                    <a:lstStyle/>
                    <a:p>
                      <a:pPr marL="0" marR="0" lvl="0" indent="0" algn="just" defTabSz="914400" rtl="0" eaLnBrk="1" fontAlgn="base" latinLnBrk="0" hangingPunct="1">
                        <a:lnSpc>
                          <a:spcPct val="100000"/>
                        </a:lnSpc>
                        <a:spcBef>
                          <a:spcPct val="0"/>
                        </a:spcBef>
                        <a:spcAft>
                          <a:spcPct val="0"/>
                        </a:spcAft>
                        <a:buClrTx/>
                        <a:buSzTx/>
                        <a:buFontTx/>
                        <a:buChar char="-"/>
                        <a:tabLst>
                          <a:tab pos="228600" algn="l"/>
                        </a:tabLst>
                      </a:pPr>
                      <a:r>
                        <a:rPr kumimoji="0" lang="el-GR" sz="1600" b="0" i="0" u="none" strike="noStrike" cap="none" normalizeH="0" baseline="0" smtClean="0">
                          <a:ln>
                            <a:noFill/>
                          </a:ln>
                          <a:solidFill>
                            <a:schemeClr val="hlink"/>
                          </a:solidFill>
                          <a:effectLst/>
                          <a:latin typeface="Times New Roman" pitchFamily="18" charset="0"/>
                          <a:cs typeface="Times New Roman" pitchFamily="18" charset="0"/>
                        </a:rPr>
                        <a:t>Κουλτούρα</a:t>
                      </a: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el-GR" sz="1600" b="0" i="0" u="none" strike="noStrike" cap="none" normalizeH="0" baseline="0" smtClean="0">
                          <a:ln>
                            <a:noFill/>
                          </a:ln>
                          <a:solidFill>
                            <a:schemeClr val="hlink"/>
                          </a:solidFill>
                          <a:effectLst/>
                          <a:latin typeface="Times New Roman" pitchFamily="18" charset="0"/>
                          <a:cs typeface="Times New Roman" pitchFamily="18" charset="0"/>
                        </a:rPr>
                        <a:t>Επιχείρηση </a:t>
                      </a: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l-GR" sz="1600" b="0" i="0" u="none" strike="noStrike" cap="none" normalizeH="0" baseline="0" smtClean="0">
                          <a:ln>
                            <a:noFill/>
                          </a:ln>
                          <a:solidFill>
                            <a:schemeClr val="hlink"/>
                          </a:solidFill>
                          <a:effectLst/>
                          <a:latin typeface="Times New Roman" pitchFamily="18" charset="0"/>
                          <a:cs typeface="Times New Roman" pitchFamily="18" charset="0"/>
                        </a:rPr>
                        <a:t>π.χ. αιτιώδη ασάφεια </a:t>
                      </a:r>
                      <a:endParaRPr kumimoji="0" lang="el-GR" sz="1600" b="0" i="0" u="none" strike="noStrike" cap="none" normalizeH="0" baseline="0" smtClean="0">
                        <a:ln>
                          <a:noFill/>
                        </a:ln>
                        <a:solidFill>
                          <a:schemeClr val="hlink"/>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smtClean="0">
                          <a:ln>
                            <a:noFill/>
                          </a:ln>
                          <a:solidFill>
                            <a:schemeClr val="hlink"/>
                          </a:solidFill>
                          <a:effectLst/>
                          <a:latin typeface="Times New Roman" pitchFamily="18" charset="0"/>
                          <a:cs typeface="Times New Roman" pitchFamily="18" charset="0"/>
                        </a:rPr>
                        <a:t>- Νομικώς κατοχυρωμένα</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smtClean="0">
                          <a:ln>
                            <a:noFill/>
                          </a:ln>
                          <a:solidFill>
                            <a:schemeClr val="hlink"/>
                          </a:solidFill>
                          <a:effectLst/>
                          <a:latin typeface="Times New Roman" pitchFamily="18" charset="0"/>
                          <a:cs typeface="Times New Roman" pitchFamily="18" charset="0"/>
                        </a:rPr>
                        <a:t>   περιουσιακά στοιχεία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smtClean="0">
                          <a:ln>
                            <a:noFill/>
                          </a:ln>
                          <a:solidFill>
                            <a:schemeClr val="hlink"/>
                          </a:solidFill>
                          <a:effectLst/>
                          <a:latin typeface="Times New Roman" pitchFamily="18" charset="0"/>
                          <a:cs typeface="Times New Roman" pitchFamily="18" charset="0"/>
                        </a:rPr>
                        <a:t> π.χ. πατέντες, σήμα</a:t>
                      </a:r>
                      <a:endParaRPr kumimoji="0" lang="el-GR" sz="1600" b="0" i="0" u="none" strike="noStrike" cap="none" normalizeH="0" baseline="0" smtClean="0">
                        <a:ln>
                          <a:noFill/>
                        </a:ln>
                        <a:solidFill>
                          <a:schemeClr val="hlink"/>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251</TotalTime>
  <Words>2050</Words>
  <Application>Microsoft Office PowerPoint</Application>
  <PresentationFormat>Προβολή στην οθόνη (4:3)</PresentationFormat>
  <Paragraphs>338</Paragraphs>
  <Slides>39</Slides>
  <Notes>1</Notes>
  <HiddenSlides>1</HiddenSlides>
  <MMClips>0</MMClips>
  <ScaleCrop>false</ScaleCrop>
  <HeadingPairs>
    <vt:vector size="4" baseType="variant">
      <vt:variant>
        <vt:lpstr>Θέμα</vt:lpstr>
      </vt:variant>
      <vt:variant>
        <vt:i4>1</vt:i4>
      </vt:variant>
      <vt:variant>
        <vt:lpstr>Τίτλοι διαφανειών</vt:lpstr>
      </vt:variant>
      <vt:variant>
        <vt:i4>39</vt:i4>
      </vt:variant>
    </vt:vector>
  </HeadingPairs>
  <TitlesOfParts>
    <vt:vector size="40" baseType="lpstr">
      <vt:lpstr>Συγκέντρωση</vt:lpstr>
      <vt:lpstr>Διαφάνεια 1</vt:lpstr>
      <vt:lpstr>Γνώση</vt:lpstr>
      <vt:lpstr>Γενικός ορισμός της γνώσης (Boisot, 1987)</vt:lpstr>
      <vt:lpstr>Οργανωσιακόςορισμός της γνώσης (Nonaka and Takeuchi, 1994, 1995)</vt:lpstr>
      <vt:lpstr>Μορφές γνώσης </vt:lpstr>
      <vt:lpstr>Μορφές γνώσης</vt:lpstr>
      <vt:lpstr>Αλυσίδα ροής της γνώσης (Kakabadse et. al., 2003</vt:lpstr>
      <vt:lpstr>Διαφάνεια 8</vt:lpstr>
      <vt:lpstr>Η αποτύπωση της γνώσης</vt:lpstr>
      <vt:lpstr>Δημιουργία γνώσης το μοντέλο SECI , (Nonaka and Toyama, 2003) </vt:lpstr>
      <vt:lpstr>Διαδικασίες – πρακτικές  Διαχείρισης Γνώσης </vt:lpstr>
      <vt:lpstr>Διαφάνεια 12</vt:lpstr>
      <vt:lpstr>Διαφάνεια 13</vt:lpstr>
      <vt:lpstr>Διοίκηση της γνώσης </vt:lpstr>
      <vt:lpstr>Ο ρόλος της διοίκησης της γνώσης</vt:lpstr>
      <vt:lpstr>Στρατηγική θεώρηση της διοίκησης της γνώσης</vt:lpstr>
      <vt:lpstr>Άτομα και συστήματα στη διαχείριση της γνώσης</vt:lpstr>
      <vt:lpstr>Ο κύκλος της γνώσης</vt:lpstr>
      <vt:lpstr>Συνεισφορά της διοίκησης της γνώσης</vt:lpstr>
      <vt:lpstr>Πρόσθετα οφέλη της διοίκησης της γνώσης</vt:lpstr>
      <vt:lpstr>Η θεώρηση της γνώσης …</vt:lpstr>
      <vt:lpstr>Διαφάνεια 22</vt:lpstr>
      <vt:lpstr>Deming Profound Knowledge</vt:lpstr>
      <vt:lpstr>Deming’s Profound Knowledge</vt:lpstr>
      <vt:lpstr>Καλές πρακτικές</vt:lpstr>
      <vt:lpstr>Ο οργανισμός που μαθαίνει</vt:lpstr>
      <vt:lpstr>Διαφάνεια 27</vt:lpstr>
      <vt:lpstr>Διαφάνεια 28</vt:lpstr>
      <vt:lpstr>Οργανωσιακή Μάθηση –Organizational Learning</vt:lpstr>
      <vt:lpstr>Στυλ Μάθησης - Learning Styles</vt:lpstr>
      <vt:lpstr>Στυλ Μάθησης - Learning Styles</vt:lpstr>
      <vt:lpstr>Διαφάνεια 32</vt:lpstr>
      <vt:lpstr>Διαφάνεια 33</vt:lpstr>
      <vt:lpstr>Οργανισμός μάθησης (Learning Organization- L.O.) </vt:lpstr>
      <vt:lpstr>Χαρακτηριστικά ενός οργανισμού που μαθαίνει (1/2)</vt:lpstr>
      <vt:lpstr>Χαρακτηριστικά ενός οργανισμού που μαθαίνει (2/2)  </vt:lpstr>
      <vt:lpstr>Διαφάνεια 37</vt:lpstr>
      <vt:lpstr> Οργανισμός που μαθαίνει, γνώση &amp; αλλαγή</vt:lpstr>
      <vt:lpstr>Learning organization  Senge versus Garvin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19</cp:revision>
  <dcterms:created xsi:type="dcterms:W3CDTF">2023-05-04T07:54:57Z</dcterms:created>
  <dcterms:modified xsi:type="dcterms:W3CDTF">2024-04-15T07:50:18Z</dcterms:modified>
</cp:coreProperties>
</file>