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7"/>
  </p:notesMasterIdLst>
  <p:sldIdLst>
    <p:sldId id="256" r:id="rId2"/>
    <p:sldId id="257" r:id="rId3"/>
    <p:sldId id="258" r:id="rId4"/>
    <p:sldId id="263" r:id="rId5"/>
    <p:sldId id="259" r:id="rId6"/>
    <p:sldId id="293" r:id="rId7"/>
    <p:sldId id="294" r:id="rId8"/>
    <p:sldId id="295" r:id="rId9"/>
    <p:sldId id="260" r:id="rId10"/>
    <p:sldId id="264" r:id="rId11"/>
    <p:sldId id="265" r:id="rId12"/>
    <p:sldId id="266" r:id="rId13"/>
    <p:sldId id="302" r:id="rId14"/>
    <p:sldId id="280" r:id="rId15"/>
    <p:sldId id="300" r:id="rId16"/>
    <p:sldId id="304" r:id="rId17"/>
    <p:sldId id="313" r:id="rId18"/>
    <p:sldId id="305" r:id="rId19"/>
    <p:sldId id="288" r:id="rId20"/>
    <p:sldId id="307" r:id="rId21"/>
    <p:sldId id="308" r:id="rId22"/>
    <p:sldId id="309" r:id="rId23"/>
    <p:sldId id="310" r:id="rId24"/>
    <p:sldId id="311" r:id="rId25"/>
    <p:sldId id="314"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114" y="-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E3E331-2F04-44A5-A970-BA453F9A8050}" type="datetimeFigureOut">
              <a:rPr lang="el-GR" smtClean="0"/>
              <a:pPr/>
              <a:t>13/5/2020</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AB3D7-6997-4944-9EB7-88FF19221937}" type="slidenum">
              <a:rPr lang="el-GR" smtClean="0"/>
              <a:pPr/>
              <a:t>‹#›</a:t>
            </a:fld>
            <a:endParaRPr lang="el-GR" dirty="0"/>
          </a:p>
        </p:txBody>
      </p:sp>
    </p:spTree>
    <p:extLst>
      <p:ext uri="{BB962C8B-B14F-4D97-AF65-F5344CB8AC3E}">
        <p14:creationId xmlns="" xmlns:p14="http://schemas.microsoft.com/office/powerpoint/2010/main" val="127904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Στρογγυλεμένο ορθογώνιο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Στρογγυλεμένο ορθογώνιο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Τίτλο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Στυλ κύριου τίτλου</a:t>
            </a:r>
            <a:endParaRPr kumimoji="0" lang="en-US"/>
          </a:p>
        </p:txBody>
      </p:sp>
      <p:sp>
        <p:nvSpPr>
          <p:cNvPr id="20" name="Υπότιτλο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Στυλ κύριου υπότιτλου</a:t>
            </a:r>
            <a:endParaRPr kumimoji="0" lang="en-US"/>
          </a:p>
        </p:txBody>
      </p:sp>
      <p:sp>
        <p:nvSpPr>
          <p:cNvPr id="19" name="Θέση ημερομηνίας 18"/>
          <p:cNvSpPr>
            <a:spLocks noGrp="1"/>
          </p:cNvSpPr>
          <p:nvPr>
            <p:ph type="dt" sz="half" idx="10"/>
          </p:nvPr>
        </p:nvSpPr>
        <p:spPr/>
        <p:txBody>
          <a:bodyPr/>
          <a:lstStyle>
            <a:extLst/>
          </a:lstStyle>
          <a:p>
            <a:fld id="{A62D0BE8-0D80-421D-BD96-991C0D16AD47}" type="datetimeFigureOut">
              <a:rPr lang="el-GR" smtClean="0"/>
              <a:pPr/>
              <a:t>13/5/2020</a:t>
            </a:fld>
            <a:endParaRPr lang="el-GR" dirty="0"/>
          </a:p>
        </p:txBody>
      </p:sp>
      <p:sp>
        <p:nvSpPr>
          <p:cNvPr id="8" name="Θέση υποσέλιδου 7"/>
          <p:cNvSpPr>
            <a:spLocks noGrp="1"/>
          </p:cNvSpPr>
          <p:nvPr>
            <p:ph type="ftr" sz="quarter" idx="11"/>
          </p:nvPr>
        </p:nvSpPr>
        <p:spPr/>
        <p:txBody>
          <a:bodyPr/>
          <a:lstStyle>
            <a:extLst/>
          </a:lstStyle>
          <a:p>
            <a:endParaRPr lang="el-GR" dirty="0"/>
          </a:p>
        </p:txBody>
      </p:sp>
      <p:sp>
        <p:nvSpPr>
          <p:cNvPr id="11" name="Θέση αριθμού διαφάνειας 10"/>
          <p:cNvSpPr>
            <a:spLocks noGrp="1"/>
          </p:cNvSpPr>
          <p:nvPr>
            <p:ph type="sldNum" sz="quarter" idx="12"/>
          </p:nvPr>
        </p:nvSpPr>
        <p:spPr/>
        <p:txBody>
          <a:bodyPr/>
          <a:lstStyle>
            <a:extLst/>
          </a:lstStyle>
          <a:p>
            <a:fld id="{9F28BC98-DDAA-475E-922D-818248E3961E}"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A62D0BE8-0D80-421D-BD96-991C0D16AD47}" type="datetimeFigureOut">
              <a:rPr lang="el-GR" smtClean="0"/>
              <a:pPr/>
              <a:t>13/5/2020</a:t>
            </a:fld>
            <a:endParaRPr lang="el-GR" dirty="0"/>
          </a:p>
        </p:txBody>
      </p:sp>
      <p:sp>
        <p:nvSpPr>
          <p:cNvPr id="5" name="Θέση υποσέλιδου 4"/>
          <p:cNvSpPr>
            <a:spLocks noGrp="1"/>
          </p:cNvSpPr>
          <p:nvPr>
            <p:ph type="ftr" sz="quarter" idx="11"/>
          </p:nvPr>
        </p:nvSpPr>
        <p:spPr/>
        <p:txBody>
          <a:bodyPr/>
          <a:lstStyle>
            <a:extLst/>
          </a:lstStyle>
          <a:p>
            <a:endParaRPr lang="el-GR" dirty="0"/>
          </a:p>
        </p:txBody>
      </p:sp>
      <p:sp>
        <p:nvSpPr>
          <p:cNvPr id="6" name="Θέση αριθμού διαφάνειας 5"/>
          <p:cNvSpPr>
            <a:spLocks noGrp="1"/>
          </p:cNvSpPr>
          <p:nvPr>
            <p:ph type="sldNum" sz="quarter" idx="12"/>
          </p:nvPr>
        </p:nvSpPr>
        <p:spPr/>
        <p:txBody>
          <a:bodyPr/>
          <a:lstStyle>
            <a:extLst/>
          </a:lstStyle>
          <a:p>
            <a:fld id="{9F28BC98-DDAA-475E-922D-818248E3961E}"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533404"/>
            <a:ext cx="1981200" cy="5257799"/>
          </a:xfrm>
        </p:spPr>
        <p:txBody>
          <a:bodyPr vert="eaVert"/>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A62D0BE8-0D80-421D-BD96-991C0D16AD47}" type="datetimeFigureOut">
              <a:rPr lang="el-GR" smtClean="0"/>
              <a:pPr/>
              <a:t>13/5/2020</a:t>
            </a:fld>
            <a:endParaRPr lang="el-GR" dirty="0"/>
          </a:p>
        </p:txBody>
      </p:sp>
      <p:sp>
        <p:nvSpPr>
          <p:cNvPr id="5" name="Θέση υποσέλιδου 4"/>
          <p:cNvSpPr>
            <a:spLocks noGrp="1"/>
          </p:cNvSpPr>
          <p:nvPr>
            <p:ph type="ftr" sz="quarter" idx="11"/>
          </p:nvPr>
        </p:nvSpPr>
        <p:spPr/>
        <p:txBody>
          <a:bodyPr/>
          <a:lstStyle>
            <a:extLst/>
          </a:lstStyle>
          <a:p>
            <a:endParaRPr lang="el-GR" dirty="0"/>
          </a:p>
        </p:txBody>
      </p:sp>
      <p:sp>
        <p:nvSpPr>
          <p:cNvPr id="6" name="Θέση αριθμού διαφάνειας 5"/>
          <p:cNvSpPr>
            <a:spLocks noGrp="1"/>
          </p:cNvSpPr>
          <p:nvPr>
            <p:ph type="sldNum" sz="quarter" idx="12"/>
          </p:nvPr>
        </p:nvSpPr>
        <p:spPr/>
        <p:txBody>
          <a:bodyPr/>
          <a:lstStyle>
            <a:extLst/>
          </a:lstStyle>
          <a:p>
            <a:fld id="{9F28BC98-DDAA-475E-922D-818248E3961E}"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idx="1"/>
          </p:nvPr>
        </p:nvSpPr>
        <p:spPr>
          <a:xfrm>
            <a:off x="502920" y="530352"/>
            <a:ext cx="8183880" cy="4187952"/>
          </a:xfrm>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A62D0BE8-0D80-421D-BD96-991C0D16AD47}" type="datetimeFigureOut">
              <a:rPr lang="el-GR" smtClean="0"/>
              <a:pPr/>
              <a:t>13/5/2020</a:t>
            </a:fld>
            <a:endParaRPr lang="el-GR" dirty="0"/>
          </a:p>
        </p:txBody>
      </p:sp>
      <p:sp>
        <p:nvSpPr>
          <p:cNvPr id="5" name="Θέση υποσέλιδου 4"/>
          <p:cNvSpPr>
            <a:spLocks noGrp="1"/>
          </p:cNvSpPr>
          <p:nvPr>
            <p:ph type="ftr" sz="quarter" idx="11"/>
          </p:nvPr>
        </p:nvSpPr>
        <p:spPr/>
        <p:txBody>
          <a:bodyPr/>
          <a:lstStyle>
            <a:extLst/>
          </a:lstStyle>
          <a:p>
            <a:endParaRPr lang="el-GR" dirty="0"/>
          </a:p>
        </p:txBody>
      </p:sp>
      <p:sp>
        <p:nvSpPr>
          <p:cNvPr id="6" name="Θέση αριθμού διαφάνειας 5"/>
          <p:cNvSpPr>
            <a:spLocks noGrp="1"/>
          </p:cNvSpPr>
          <p:nvPr>
            <p:ph type="sldNum" sz="quarter" idx="12"/>
          </p:nvPr>
        </p:nvSpPr>
        <p:spPr/>
        <p:txBody>
          <a:bodyPr/>
          <a:lstStyle>
            <a:extLst/>
          </a:lstStyle>
          <a:p>
            <a:fld id="{9F28BC98-DDAA-475E-922D-818248E3961E}"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Στρογγυλεμένο ορθογώνιο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Στρογγυλεμένο ορθογώνιο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Τίτλο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extLst/>
          </a:lstStyle>
          <a:p>
            <a:fld id="{A62D0BE8-0D80-421D-BD96-991C0D16AD47}" type="datetimeFigureOut">
              <a:rPr lang="el-GR" smtClean="0"/>
              <a:pPr/>
              <a:t>13/5/2020</a:t>
            </a:fld>
            <a:endParaRPr lang="el-GR" dirty="0"/>
          </a:p>
        </p:txBody>
      </p:sp>
      <p:sp>
        <p:nvSpPr>
          <p:cNvPr id="5" name="Θέση υποσέλιδου 4"/>
          <p:cNvSpPr>
            <a:spLocks noGrp="1"/>
          </p:cNvSpPr>
          <p:nvPr>
            <p:ph type="ftr" sz="quarter" idx="11"/>
          </p:nvPr>
        </p:nvSpPr>
        <p:spPr/>
        <p:txBody>
          <a:bodyPr/>
          <a:lstStyle>
            <a:extLst/>
          </a:lstStyle>
          <a:p>
            <a:endParaRPr lang="el-GR" dirty="0"/>
          </a:p>
        </p:txBody>
      </p:sp>
      <p:sp>
        <p:nvSpPr>
          <p:cNvPr id="6" name="Θέση αριθμού διαφάνειας 5"/>
          <p:cNvSpPr>
            <a:spLocks noGrp="1"/>
          </p:cNvSpPr>
          <p:nvPr>
            <p:ph type="sldNum" sz="quarter" idx="12"/>
          </p:nvPr>
        </p:nvSpPr>
        <p:spPr/>
        <p:txBody>
          <a:bodyPr/>
          <a:lstStyle>
            <a:extLst/>
          </a:lstStyle>
          <a:p>
            <a:fld id="{9F28BC98-DDAA-475E-922D-818248E3961E}"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A62D0BE8-0D80-421D-BD96-991C0D16AD47}" type="datetimeFigureOut">
              <a:rPr lang="el-GR" smtClean="0"/>
              <a:pPr/>
              <a:t>13/5/2020</a:t>
            </a:fld>
            <a:endParaRPr lang="el-GR" dirty="0"/>
          </a:p>
        </p:txBody>
      </p:sp>
      <p:sp>
        <p:nvSpPr>
          <p:cNvPr id="6" name="Θέση υποσέλιδου 5"/>
          <p:cNvSpPr>
            <a:spLocks noGrp="1"/>
          </p:cNvSpPr>
          <p:nvPr>
            <p:ph type="ftr" sz="quarter" idx="11"/>
          </p:nvPr>
        </p:nvSpPr>
        <p:spPr/>
        <p:txBody>
          <a:bodyPr/>
          <a:lstStyle>
            <a:extLst/>
          </a:lstStyle>
          <a:p>
            <a:endParaRPr lang="el-GR" dirty="0"/>
          </a:p>
        </p:txBody>
      </p:sp>
      <p:sp>
        <p:nvSpPr>
          <p:cNvPr id="7" name="Θέση αριθμού διαφάνειας 6"/>
          <p:cNvSpPr>
            <a:spLocks noGrp="1"/>
          </p:cNvSpPr>
          <p:nvPr>
            <p:ph type="sldNum" sz="quarter" idx="12"/>
          </p:nvPr>
        </p:nvSpPr>
        <p:spPr/>
        <p:txBody>
          <a:bodyPr/>
          <a:lstStyle>
            <a:extLst/>
          </a:lstStyle>
          <a:p>
            <a:fld id="{9F28BC98-DDAA-475E-922D-818248E3961E}"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nchor="b"/>
          <a:lstStyle>
            <a:lvl1pPr>
              <a:defRPr b="1"/>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extLst/>
          </a:lstStyle>
          <a:p>
            <a:fld id="{A62D0BE8-0D80-421D-BD96-991C0D16AD47}" type="datetimeFigureOut">
              <a:rPr lang="el-GR" smtClean="0"/>
              <a:pPr/>
              <a:t>13/5/2020</a:t>
            </a:fld>
            <a:endParaRPr lang="el-GR" dirty="0"/>
          </a:p>
        </p:txBody>
      </p:sp>
      <p:sp>
        <p:nvSpPr>
          <p:cNvPr id="8" name="Θέση υποσέλιδου 7"/>
          <p:cNvSpPr>
            <a:spLocks noGrp="1"/>
          </p:cNvSpPr>
          <p:nvPr>
            <p:ph type="ftr" sz="quarter" idx="11"/>
          </p:nvPr>
        </p:nvSpPr>
        <p:spPr/>
        <p:txBody>
          <a:bodyPr/>
          <a:lstStyle>
            <a:extLst/>
          </a:lstStyle>
          <a:p>
            <a:endParaRPr lang="el-GR" dirty="0"/>
          </a:p>
        </p:txBody>
      </p:sp>
      <p:sp>
        <p:nvSpPr>
          <p:cNvPr id="9" name="Θέση αριθμού διαφάνειας 8"/>
          <p:cNvSpPr>
            <a:spLocks noGrp="1"/>
          </p:cNvSpPr>
          <p:nvPr>
            <p:ph type="sldNum" sz="quarter" idx="12"/>
          </p:nvPr>
        </p:nvSpPr>
        <p:spPr/>
        <p:txBody>
          <a:bodyPr/>
          <a:lstStyle>
            <a:extLst/>
          </a:lstStyle>
          <a:p>
            <a:fld id="{9F28BC98-DDAA-475E-922D-818248E3961E}"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extLst/>
          </a:lstStyle>
          <a:p>
            <a:fld id="{A62D0BE8-0D80-421D-BD96-991C0D16AD47}" type="datetimeFigureOut">
              <a:rPr lang="el-GR" smtClean="0"/>
              <a:pPr/>
              <a:t>13/5/2020</a:t>
            </a:fld>
            <a:endParaRPr lang="el-GR" dirty="0"/>
          </a:p>
        </p:txBody>
      </p:sp>
      <p:sp>
        <p:nvSpPr>
          <p:cNvPr id="4" name="Θέση υποσέλιδου 3"/>
          <p:cNvSpPr>
            <a:spLocks noGrp="1"/>
          </p:cNvSpPr>
          <p:nvPr>
            <p:ph type="ftr" sz="quarter" idx="11"/>
          </p:nvPr>
        </p:nvSpPr>
        <p:spPr/>
        <p:txBody>
          <a:bodyPr/>
          <a:lstStyle>
            <a:extLst/>
          </a:lstStyle>
          <a:p>
            <a:endParaRPr lang="el-GR" dirty="0"/>
          </a:p>
        </p:txBody>
      </p:sp>
      <p:sp>
        <p:nvSpPr>
          <p:cNvPr id="5" name="Θέση αριθμού διαφάνειας 4"/>
          <p:cNvSpPr>
            <a:spLocks noGrp="1"/>
          </p:cNvSpPr>
          <p:nvPr>
            <p:ph type="sldNum" sz="quarter" idx="12"/>
          </p:nvPr>
        </p:nvSpPr>
        <p:spPr/>
        <p:txBody>
          <a:bodyPr/>
          <a:lstStyle>
            <a:extLst/>
          </a:lstStyle>
          <a:p>
            <a:fld id="{9F28BC98-DDAA-475E-922D-818248E3961E}"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Στρογγυλεμένο ορθογώνιο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Θέση ημερομηνίας 1"/>
          <p:cNvSpPr>
            <a:spLocks noGrp="1"/>
          </p:cNvSpPr>
          <p:nvPr>
            <p:ph type="dt" sz="half" idx="10"/>
          </p:nvPr>
        </p:nvSpPr>
        <p:spPr/>
        <p:txBody>
          <a:bodyPr/>
          <a:lstStyle>
            <a:extLst/>
          </a:lstStyle>
          <a:p>
            <a:fld id="{A62D0BE8-0D80-421D-BD96-991C0D16AD47}" type="datetimeFigureOut">
              <a:rPr lang="el-GR" smtClean="0"/>
              <a:pPr/>
              <a:t>13/5/2020</a:t>
            </a:fld>
            <a:endParaRPr lang="el-GR" dirty="0"/>
          </a:p>
        </p:txBody>
      </p:sp>
      <p:sp>
        <p:nvSpPr>
          <p:cNvPr id="3" name="Θέση υποσέλιδου 2"/>
          <p:cNvSpPr>
            <a:spLocks noGrp="1"/>
          </p:cNvSpPr>
          <p:nvPr>
            <p:ph type="ftr" sz="quarter" idx="11"/>
          </p:nvPr>
        </p:nvSpPr>
        <p:spPr/>
        <p:txBody>
          <a:bodyPr/>
          <a:lstStyle>
            <a:extLst/>
          </a:lstStyle>
          <a:p>
            <a:endParaRPr lang="el-GR" dirty="0"/>
          </a:p>
        </p:txBody>
      </p:sp>
      <p:sp>
        <p:nvSpPr>
          <p:cNvPr id="4" name="Θέση αριθμού διαφάνειας 3"/>
          <p:cNvSpPr>
            <a:spLocks noGrp="1"/>
          </p:cNvSpPr>
          <p:nvPr>
            <p:ph type="sldNum" sz="quarter" idx="12"/>
          </p:nvPr>
        </p:nvSpPr>
        <p:spPr/>
        <p:txBody>
          <a:bodyPr/>
          <a:lstStyle>
            <a:extLst/>
          </a:lstStyle>
          <a:p>
            <a:fld id="{9F28BC98-DDAA-475E-922D-818248E3961E}"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A62D0BE8-0D80-421D-BD96-991C0D16AD47}" type="datetimeFigureOut">
              <a:rPr lang="el-GR" smtClean="0"/>
              <a:pPr/>
              <a:t>13/5/2020</a:t>
            </a:fld>
            <a:endParaRPr lang="el-GR" dirty="0"/>
          </a:p>
        </p:txBody>
      </p:sp>
      <p:sp>
        <p:nvSpPr>
          <p:cNvPr id="6" name="Θέση υποσέλιδου 5"/>
          <p:cNvSpPr>
            <a:spLocks noGrp="1"/>
          </p:cNvSpPr>
          <p:nvPr>
            <p:ph type="ftr" sz="quarter" idx="11"/>
          </p:nvPr>
        </p:nvSpPr>
        <p:spPr/>
        <p:txBody>
          <a:bodyPr/>
          <a:lstStyle>
            <a:extLst/>
          </a:lstStyle>
          <a:p>
            <a:endParaRPr lang="el-GR" dirty="0"/>
          </a:p>
        </p:txBody>
      </p:sp>
      <p:sp>
        <p:nvSpPr>
          <p:cNvPr id="7" name="Θέση αριθμού διαφάνειας 6"/>
          <p:cNvSpPr>
            <a:spLocks noGrp="1"/>
          </p:cNvSpPr>
          <p:nvPr>
            <p:ph type="sldNum" sz="quarter" idx="12"/>
          </p:nvPr>
        </p:nvSpPr>
        <p:spPr/>
        <p:txBody>
          <a:bodyPr/>
          <a:lstStyle>
            <a:extLst/>
          </a:lstStyle>
          <a:p>
            <a:fld id="{9F28BC98-DDAA-475E-922D-818248E3961E}"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Στρογγυλεμένο ορθογώνιο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Στρογγύλεμα μίας γωνίας ορθογωνίου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Τίτλο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Στυλ κύριου τίτλου</a:t>
            </a:r>
            <a:endParaRPr kumimoji="0" lang="en-US"/>
          </a:p>
        </p:txBody>
      </p:sp>
      <p:sp>
        <p:nvSpPr>
          <p:cNvPr id="4" name="Θέση κειμένου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A62D0BE8-0D80-421D-BD96-991C0D16AD47}" type="datetimeFigureOut">
              <a:rPr lang="el-GR" smtClean="0"/>
              <a:pPr/>
              <a:t>13/5/2020</a:t>
            </a:fld>
            <a:endParaRPr lang="el-GR" dirty="0"/>
          </a:p>
        </p:txBody>
      </p:sp>
      <p:sp>
        <p:nvSpPr>
          <p:cNvPr id="6" name="Θέση υποσέλιδου 5"/>
          <p:cNvSpPr>
            <a:spLocks noGrp="1"/>
          </p:cNvSpPr>
          <p:nvPr>
            <p:ph type="ftr" sz="quarter" idx="11"/>
          </p:nvPr>
        </p:nvSpPr>
        <p:spPr/>
        <p:txBody>
          <a:bodyPr/>
          <a:lstStyle>
            <a:extLst/>
          </a:lstStyle>
          <a:p>
            <a:endParaRPr lang="el-GR" dirty="0"/>
          </a:p>
        </p:txBody>
      </p:sp>
      <p:sp>
        <p:nvSpPr>
          <p:cNvPr id="7" name="Θέση αριθμού διαφάνειας 6"/>
          <p:cNvSpPr>
            <a:spLocks noGrp="1"/>
          </p:cNvSpPr>
          <p:nvPr>
            <p:ph type="sldNum" sz="quarter" idx="12"/>
          </p:nvPr>
        </p:nvSpPr>
        <p:spPr/>
        <p:txBody>
          <a:bodyPr/>
          <a:lstStyle>
            <a:extLst/>
          </a:lstStyle>
          <a:p>
            <a:fld id="{9F28BC98-DDAA-475E-922D-818248E3961E}" type="slidenum">
              <a:rPr lang="el-GR" smtClean="0"/>
              <a:pPr/>
              <a:t>‹#›</a:t>
            </a:fld>
            <a:endParaRPr lang="el-GR" dirty="0"/>
          </a:p>
        </p:txBody>
      </p:sp>
      <p:sp>
        <p:nvSpPr>
          <p:cNvPr id="3" name="Θέση εικόνας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dirty="0"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Στρογγυλεμένο ορθογώνιο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Στρογγυλεμένο ορθογώνιο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Θέση τίτλου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Στυλ κύριου τίτλου</a:t>
            </a:r>
            <a:endParaRPr kumimoji="0" lang="en-US"/>
          </a:p>
        </p:txBody>
      </p:sp>
      <p:sp>
        <p:nvSpPr>
          <p:cNvPr id="4" name="Θέση κειμένου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Θέση ημερομηνίας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62D0BE8-0D80-421D-BD96-991C0D16AD47}" type="datetimeFigureOut">
              <a:rPr lang="el-GR" smtClean="0"/>
              <a:pPr/>
              <a:t>13/5/2020</a:t>
            </a:fld>
            <a:endParaRPr lang="el-GR" dirty="0"/>
          </a:p>
        </p:txBody>
      </p:sp>
      <p:sp>
        <p:nvSpPr>
          <p:cNvPr id="18" name="Θέση υποσέλιδου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dirty="0"/>
          </a:p>
        </p:txBody>
      </p:sp>
      <p:sp>
        <p:nvSpPr>
          <p:cNvPr id="5" name="Θέση αριθμού διαφάνειας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F28BC98-DDAA-475E-922D-818248E3961E}"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l-GR" dirty="0" smtClean="0">
                <a:latin typeface="Times New Roman" panose="02020603050405020304" pitchFamily="18" charset="0"/>
                <a:cs typeface="Times New Roman" panose="02020603050405020304" pitchFamily="18" charset="0"/>
              </a:rPr>
              <a:t>Η ΕΝΕΡΓΕΙΑΚΗ ΠΟΛΙΤΙΚΗ ΤΗΣ ΕΥΡΩΠΑΪΚΗΣ ΕΝΩΣΗΣ</a:t>
            </a:r>
            <a:endParaRPr lang="el-GR" dirty="0">
              <a:latin typeface="Times New Roman" panose="02020603050405020304" pitchFamily="18" charset="0"/>
              <a:cs typeface="Times New Roman" panose="02020603050405020304" pitchFamily="18" charset="0"/>
            </a:endParaRPr>
          </a:p>
        </p:txBody>
      </p:sp>
      <p:sp>
        <p:nvSpPr>
          <p:cNvPr id="3" name="Υπότιτλος 2"/>
          <p:cNvSpPr>
            <a:spLocks noGrp="1"/>
          </p:cNvSpPr>
          <p:nvPr>
            <p:ph type="subTitle" idx="1"/>
          </p:nvPr>
        </p:nvSpPr>
        <p:spPr>
          <a:xfrm>
            <a:off x="1371600" y="3886200"/>
            <a:ext cx="6400800" cy="2063080"/>
          </a:xfrm>
        </p:spPr>
        <p:txBody>
          <a:bodyPr>
            <a:normAutofit/>
          </a:bodyPr>
          <a:lstStyle/>
          <a:p>
            <a:endParaRPr lang="el-G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94457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txBody>
          <a:bodyPr>
            <a:normAutofit fontScale="90000"/>
          </a:bodyPr>
          <a:lstStyle/>
          <a:p>
            <a:r>
              <a:rPr lang="el-GR" sz="4000" dirty="0" smtClean="0">
                <a:latin typeface="Times New Roman" panose="02020603050405020304" pitchFamily="18" charset="0"/>
                <a:cs typeface="Times New Roman" panose="02020603050405020304" pitchFamily="18" charset="0"/>
              </a:rPr>
              <a:t>ΔΙΕΥΡΩΠΑΪΚΑ ΔΙΚΤΥΑ ΕΝΕΡΓΕΙΑΣ</a:t>
            </a:r>
            <a:endParaRPr lang="el-GR" sz="40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1340768"/>
            <a:ext cx="8229600" cy="4785395"/>
          </a:xfrm>
        </p:spPr>
        <p:txBody>
          <a:bodyPr>
            <a:normAutofit/>
          </a:bodyPr>
          <a:lstStyle/>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Η δημιουργία τους είναι απαραίτητη για τον </a:t>
            </a:r>
            <a:r>
              <a:rPr lang="el-GR" sz="2000" b="1" dirty="0" smtClean="0">
                <a:latin typeface="Times New Roman" panose="02020603050405020304" pitchFamily="18" charset="0"/>
                <a:cs typeface="Times New Roman" panose="02020603050405020304" pitchFamily="18" charset="0"/>
              </a:rPr>
              <a:t>εφοδιασμό</a:t>
            </a:r>
            <a:r>
              <a:rPr lang="el-GR" sz="2000" dirty="0" smtClean="0">
                <a:latin typeface="Times New Roman" panose="02020603050405020304" pitchFamily="18" charset="0"/>
                <a:cs typeface="Times New Roman" panose="02020603050405020304" pitchFamily="18" charset="0"/>
              </a:rPr>
              <a:t> της Ε.Ε. με φθηνή και ασφαλή ενέργεια και την εξασφάλιση περισσότερων επιλογών στους καταναλωτές, λόγω της διαφοροποίησης των ενεργειακών πηγών.</a:t>
            </a:r>
          </a:p>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Επιπλέον, η πρόσβαση στα ΔΕΔ-Ε </a:t>
            </a:r>
            <a:r>
              <a:rPr lang="el-GR" sz="2000" b="1" dirty="0" smtClean="0">
                <a:latin typeface="Times New Roman" panose="02020603050405020304" pitchFamily="18" charset="0"/>
                <a:cs typeface="Times New Roman" panose="02020603050405020304" pitchFamily="18" charset="0"/>
              </a:rPr>
              <a:t>καταπολεμά την απομόνωση </a:t>
            </a:r>
            <a:r>
              <a:rPr lang="el-GR" sz="2000" dirty="0" smtClean="0">
                <a:latin typeface="Times New Roman" panose="02020603050405020304" pitchFamily="18" charset="0"/>
                <a:cs typeface="Times New Roman" panose="02020603050405020304" pitchFamily="18" charset="0"/>
              </a:rPr>
              <a:t>και την </a:t>
            </a:r>
            <a:r>
              <a:rPr lang="el-GR" sz="2000" b="1" dirty="0" smtClean="0">
                <a:latin typeface="Times New Roman" panose="02020603050405020304" pitchFamily="18" charset="0"/>
                <a:cs typeface="Times New Roman" panose="02020603050405020304" pitchFamily="18" charset="0"/>
              </a:rPr>
              <a:t>καθυστερημένη ανάπτυξη</a:t>
            </a:r>
            <a:r>
              <a:rPr lang="el-GR" sz="2000" dirty="0" smtClean="0">
                <a:latin typeface="Times New Roman" panose="02020603050405020304" pitchFamily="18" charset="0"/>
                <a:cs typeface="Times New Roman" panose="02020603050405020304" pitchFamily="18" charset="0"/>
              </a:rPr>
              <a:t> μειονεκτικών περιοχών (πχ νησιών), ενισχύοντας την </a:t>
            </a:r>
            <a:r>
              <a:rPr lang="el-GR" sz="2000" b="1" dirty="0" smtClean="0">
                <a:latin typeface="Times New Roman" panose="02020603050405020304" pitchFamily="18" charset="0"/>
                <a:cs typeface="Times New Roman" panose="02020603050405020304" pitchFamily="18" charset="0"/>
              </a:rPr>
              <a:t>εδαφική συνοχή </a:t>
            </a:r>
            <a:r>
              <a:rPr lang="el-GR" sz="2000" dirty="0" smtClean="0">
                <a:latin typeface="Times New Roman" panose="02020603050405020304" pitchFamily="18" charset="0"/>
                <a:cs typeface="Times New Roman" panose="02020603050405020304" pitchFamily="18" charset="0"/>
              </a:rPr>
              <a:t>της Ε.Ε.</a:t>
            </a:r>
          </a:p>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Παράλληλα, η διασύνδεση των ΔΕΔ-Ε ενισχύει τη </a:t>
            </a:r>
            <a:r>
              <a:rPr lang="el-GR" sz="2000" b="1" dirty="0" smtClean="0">
                <a:latin typeface="Times New Roman" panose="02020603050405020304" pitchFamily="18" charset="0"/>
                <a:cs typeface="Times New Roman" panose="02020603050405020304" pitchFamily="18" charset="0"/>
              </a:rPr>
              <a:t>βιώσιμη ανάπτυξη</a:t>
            </a:r>
            <a:r>
              <a:rPr lang="el-GR" sz="2000" dirty="0" smtClean="0">
                <a:latin typeface="Times New Roman" panose="02020603050405020304" pitchFamily="18" charset="0"/>
                <a:cs typeface="Times New Roman" panose="02020603050405020304" pitchFamily="18" charset="0"/>
              </a:rPr>
              <a:t>, μέσω της χρήσης αποδοτικότερων τεχνολογιών οι οποίες περιορίζουν τις απώλειες και μειώνουν τους περιβαλλοντικούς κινδύνους που συνδέονται με τη μεταφορά και διανομή ενέργειας.</a:t>
            </a:r>
          </a:p>
          <a:p>
            <a:pPr>
              <a:buFont typeface="Wingdings" panose="05000000000000000000" pitchFamily="2" charset="2"/>
              <a:buChar char="Ø"/>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8937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txBody>
          <a:bodyPr>
            <a:normAutofit/>
          </a:bodyPr>
          <a:lstStyle/>
          <a:p>
            <a:r>
              <a:rPr lang="el-GR" sz="3600" dirty="0">
                <a:solidFill>
                  <a:prstClr val="black"/>
                </a:solidFill>
                <a:latin typeface="Times New Roman" panose="02020603050405020304" pitchFamily="18" charset="0"/>
                <a:cs typeface="Times New Roman" panose="02020603050405020304" pitchFamily="18" charset="0"/>
              </a:rPr>
              <a:t>ΔΙΕΥΡΩΠΑΪΚΑ ΔΙΚΤΥΑ ΕΝΕΡΓΕΙΑΣ</a:t>
            </a:r>
            <a:endParaRPr lang="el-GR" sz="40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1124744"/>
            <a:ext cx="8229600" cy="5001419"/>
          </a:xfrm>
        </p:spPr>
        <p:txBody>
          <a:bodyPr>
            <a:normAutofit/>
          </a:bodyPr>
          <a:lstStyle/>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Οι άξονες δράσης της Κοινότητας στον τομέα των ΔΕΔ-Ε είναι</a:t>
            </a:r>
            <a:r>
              <a:rPr lang="en-US" sz="2000" dirty="0" smtClean="0">
                <a:latin typeface="Times New Roman" panose="02020603050405020304" pitchFamily="18" charset="0"/>
                <a:cs typeface="Times New Roman" panose="02020603050405020304" pitchFamily="18" charset="0"/>
              </a:rPr>
              <a:t>:</a:t>
            </a:r>
            <a:endParaRPr lang="el-GR" sz="1600" dirty="0" smtClean="0">
              <a:latin typeface="Times New Roman" panose="02020603050405020304" pitchFamily="18" charset="0"/>
              <a:cs typeface="Times New Roman" panose="02020603050405020304" pitchFamily="18" charset="0"/>
            </a:endParaRPr>
          </a:p>
          <a:p>
            <a:pPr marL="857250" lvl="1" indent="-400050">
              <a:buFont typeface="+mj-lt"/>
              <a:buAutoNum type="romanLcPeriod"/>
            </a:pPr>
            <a:r>
              <a:rPr lang="el-GR" sz="2000" dirty="0" smtClean="0">
                <a:latin typeface="Times New Roman" panose="02020603050405020304" pitchFamily="18" charset="0"/>
                <a:cs typeface="Times New Roman" panose="02020603050405020304" pitchFamily="18" charset="0"/>
              </a:rPr>
              <a:t>Ο προσδιορισμός των έργων κοινού ενδιαφέροντος και έργων προτεραιότητας</a:t>
            </a:r>
          </a:p>
          <a:p>
            <a:pPr marL="1257300" lvl="2" indent="-400050"/>
            <a:r>
              <a:rPr lang="el-GR" sz="2000" dirty="0" smtClean="0">
                <a:latin typeface="Times New Roman" panose="02020603050405020304" pitchFamily="18" charset="0"/>
                <a:cs typeface="Times New Roman" panose="02020603050405020304" pitchFamily="18" charset="0"/>
              </a:rPr>
              <a:t>Τα </a:t>
            </a:r>
            <a:r>
              <a:rPr lang="el-GR" sz="2000" b="1" dirty="0" smtClean="0">
                <a:latin typeface="Times New Roman" panose="02020603050405020304" pitchFamily="18" charset="0"/>
                <a:cs typeface="Times New Roman" panose="02020603050405020304" pitchFamily="18" charset="0"/>
              </a:rPr>
              <a:t>έργα κοινού ενδιαφέροντος </a:t>
            </a:r>
            <a:r>
              <a:rPr lang="el-GR" sz="2000" dirty="0" smtClean="0">
                <a:latin typeface="Times New Roman" panose="02020603050405020304" pitchFamily="18" charset="0"/>
                <a:cs typeface="Times New Roman" panose="02020603050405020304" pitchFamily="18" charset="0"/>
              </a:rPr>
              <a:t>αφορούν δίκτυα ηλεκτρικής ενέργειας και αερίου, τα οποία π</a:t>
            </a:r>
            <a:r>
              <a:rPr lang="el-GR" sz="2000" dirty="0">
                <a:latin typeface="Times New Roman" panose="02020603050405020304" pitchFamily="18" charset="0"/>
                <a:cs typeface="Times New Roman" panose="02020603050405020304" pitchFamily="18" charset="0"/>
              </a:rPr>
              <a:t>ρ</a:t>
            </a:r>
            <a:r>
              <a:rPr lang="el-GR" sz="2000" dirty="0" smtClean="0">
                <a:latin typeface="Times New Roman" panose="02020603050405020304" pitchFamily="18" charset="0"/>
                <a:cs typeface="Times New Roman" panose="02020603050405020304" pitchFamily="18" charset="0"/>
              </a:rPr>
              <a:t>έπει να έχουν προοπτικές οικονομικής βιωσιμότητας</a:t>
            </a:r>
          </a:p>
          <a:p>
            <a:pPr marL="1257300" lvl="2" indent="-400050"/>
            <a:r>
              <a:rPr lang="el-GR" sz="2000" dirty="0" smtClean="0">
                <a:latin typeface="Times New Roman" panose="02020603050405020304" pitchFamily="18" charset="0"/>
                <a:cs typeface="Times New Roman" panose="02020603050405020304" pitchFamily="18" charset="0"/>
              </a:rPr>
              <a:t>Τα </a:t>
            </a:r>
            <a:r>
              <a:rPr lang="el-GR" sz="2000" b="1" dirty="0" smtClean="0">
                <a:latin typeface="Times New Roman" panose="02020603050405020304" pitchFamily="18" charset="0"/>
                <a:cs typeface="Times New Roman" panose="02020603050405020304" pitchFamily="18" charset="0"/>
              </a:rPr>
              <a:t>έργα προτεραιότητας </a:t>
            </a:r>
            <a:r>
              <a:rPr lang="el-GR" sz="2000" dirty="0" smtClean="0">
                <a:latin typeface="Times New Roman" panose="02020603050405020304" pitchFamily="18" charset="0"/>
                <a:cs typeface="Times New Roman" panose="02020603050405020304" pitchFamily="18" charset="0"/>
              </a:rPr>
              <a:t>είναι έργα κοινού ενδιαφέροντος που έχουν σημαντική επίδραση στην καλή λειτουργία της εσωτερικής αγοράς, της ασφάλειας εφοδιασμού και της αξιοποίησης των ανανεώσιμων πηγών ενέργειας</a:t>
            </a:r>
          </a:p>
          <a:p>
            <a:pPr marL="1257300" lvl="2" indent="-400050"/>
            <a:r>
              <a:rPr lang="el-GR" sz="2000" dirty="0" smtClean="0">
                <a:latin typeface="Times New Roman" panose="02020603050405020304" pitchFamily="18" charset="0"/>
                <a:cs typeface="Times New Roman" panose="02020603050405020304" pitchFamily="18" charset="0"/>
              </a:rPr>
              <a:t>Τα </a:t>
            </a:r>
            <a:r>
              <a:rPr lang="el-GR" sz="2000" b="1" dirty="0" smtClean="0">
                <a:latin typeface="Times New Roman" panose="02020603050405020304" pitchFamily="18" charset="0"/>
                <a:cs typeface="Times New Roman" panose="02020603050405020304" pitchFamily="18" charset="0"/>
              </a:rPr>
              <a:t>έργα ευρωπαϊκού ενδιαφέροντος</a:t>
            </a:r>
            <a:r>
              <a:rPr lang="el-GR" sz="2000" dirty="0" smtClean="0">
                <a:latin typeface="Times New Roman" panose="02020603050405020304" pitchFamily="18" charset="0"/>
                <a:cs typeface="Times New Roman" panose="02020603050405020304" pitchFamily="18" charset="0"/>
              </a:rPr>
              <a:t>, που είναι έργα προτεραιότητας με διασυνοριακό χαρακτήρα</a:t>
            </a:r>
          </a:p>
          <a:p>
            <a:pPr marL="457200" lvl="1" indent="0">
              <a:buNone/>
            </a:pPr>
            <a:endParaRPr lang="el-GR"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94123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p:spPr>
        <p:txBody>
          <a:bodyPr>
            <a:normAutofit/>
          </a:bodyPr>
          <a:lstStyle/>
          <a:p>
            <a:r>
              <a:rPr lang="el-GR" sz="3600" dirty="0">
                <a:solidFill>
                  <a:prstClr val="black"/>
                </a:solidFill>
                <a:latin typeface="Times New Roman" panose="02020603050405020304" pitchFamily="18" charset="0"/>
                <a:cs typeface="Times New Roman" panose="02020603050405020304" pitchFamily="18" charset="0"/>
              </a:rPr>
              <a:t>ΔΙΕΥΡΩΠΑΪΚΑ ΔΙΚΤΥΑ ΕΝΕΡΓΕΙΑΣ</a:t>
            </a:r>
            <a:endParaRPr lang="el-GR" sz="40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         </a:t>
            </a: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ii.      </a:t>
            </a:r>
            <a:r>
              <a:rPr lang="el-GR" sz="2000" dirty="0" smtClean="0">
                <a:latin typeface="Times New Roman" panose="02020603050405020304" pitchFamily="18" charset="0"/>
                <a:cs typeface="Times New Roman" panose="02020603050405020304" pitchFamily="18" charset="0"/>
              </a:rPr>
              <a:t>Η διαμόρφωση ευνοϊκότερου πλαισίου για την ανάπτυξη των                                                    δικτύων αυτών. Αυτή επιτυγχάνεται με</a:t>
            </a:r>
            <a:r>
              <a:rPr lang="en-US" sz="2000" dirty="0" smtClean="0">
                <a:latin typeface="Times New Roman" panose="02020603050405020304" pitchFamily="18" charset="0"/>
                <a:cs typeface="Times New Roman" panose="02020603050405020304" pitchFamily="18" charset="0"/>
              </a:rPr>
              <a:t>:</a:t>
            </a:r>
            <a:endParaRPr lang="el-GR" sz="2000" dirty="0" smtClean="0">
              <a:latin typeface="Times New Roman" panose="02020603050405020304" pitchFamily="18" charset="0"/>
              <a:cs typeface="Times New Roman" panose="02020603050405020304" pitchFamily="18" charset="0"/>
            </a:endParaRPr>
          </a:p>
          <a:p>
            <a:pPr marL="685800" lvl="1">
              <a:buFont typeface="Arial" panose="020B0604020202020204" pitchFamily="34" charset="0"/>
              <a:buChar char="•"/>
            </a:pPr>
            <a:r>
              <a:rPr lang="el-GR" sz="2000" dirty="0" smtClean="0">
                <a:latin typeface="Times New Roman" panose="02020603050405020304" pitchFamily="18" charset="0"/>
                <a:cs typeface="Times New Roman" panose="02020603050405020304" pitchFamily="18" charset="0"/>
              </a:rPr>
              <a:t>Τεχνική συνεργασία μεταξύ των αρμόδιων φορέων</a:t>
            </a:r>
          </a:p>
          <a:p>
            <a:pPr marL="685800" lvl="1">
              <a:buFont typeface="Arial" panose="020B0604020202020204" pitchFamily="34" charset="0"/>
              <a:buChar char="•"/>
            </a:pPr>
            <a:r>
              <a:rPr lang="el-GR" sz="2000" dirty="0" smtClean="0">
                <a:latin typeface="Times New Roman" panose="02020603050405020304" pitchFamily="18" charset="0"/>
                <a:cs typeface="Times New Roman" panose="02020603050405020304" pitchFamily="18" charset="0"/>
              </a:rPr>
              <a:t>Διευκόλυνση της ολοκλήρωσης των διαδικασιών χορήγησης αδειών, ώστε να αποφευχθούν καθυστερήσεις</a:t>
            </a:r>
          </a:p>
          <a:p>
            <a:pPr marL="685800" lvl="1">
              <a:buFont typeface="Arial" panose="020B0604020202020204" pitchFamily="34" charset="0"/>
              <a:buChar char="•"/>
            </a:pPr>
            <a:r>
              <a:rPr lang="el-GR" sz="2000" dirty="0" smtClean="0">
                <a:latin typeface="Times New Roman" panose="02020603050405020304" pitchFamily="18" charset="0"/>
                <a:cs typeface="Times New Roman" panose="02020603050405020304" pitchFamily="18" charset="0"/>
              </a:rPr>
              <a:t>Παροχή ενίσχυσης από τα Κοινοτικά Ταμεία</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25319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5373216"/>
            <a:ext cx="8183880" cy="373792"/>
          </a:xfrm>
        </p:spPr>
        <p:txBody>
          <a:bodyPr>
            <a:noAutofit/>
          </a:bodyPr>
          <a:lstStyle/>
          <a:p>
            <a:r>
              <a:rPr lang="el-GR" sz="2400" b="0" dirty="0" smtClean="0">
                <a:effectLst/>
                <a:latin typeface="Times New Roman" panose="02020603050405020304" pitchFamily="18" charset="0"/>
                <a:cs typeface="Times New Roman" panose="02020603050405020304" pitchFamily="18" charset="0"/>
              </a:rPr>
              <a:t>Εισαγωγές φυσικού αερίου</a:t>
            </a:r>
            <a:endParaRPr lang="el-GR" sz="2400" b="0" dirty="0">
              <a:effectLst/>
              <a:latin typeface="Times New Roman" panose="02020603050405020304" pitchFamily="18" charset="0"/>
              <a:cs typeface="Times New Roman" panose="02020603050405020304" pitchFamily="18"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850910" y="530225"/>
            <a:ext cx="5488218" cy="4482951"/>
          </a:xfrm>
        </p:spPr>
      </p:pic>
    </p:spTree>
    <p:extLst>
      <p:ext uri="{BB962C8B-B14F-4D97-AF65-F5344CB8AC3E}">
        <p14:creationId xmlns="" xmlns:p14="http://schemas.microsoft.com/office/powerpoint/2010/main" val="2979368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latin typeface="Times New Roman" panose="02020603050405020304" pitchFamily="18" charset="0"/>
                <a:cs typeface="Times New Roman" panose="02020603050405020304" pitchFamily="18" charset="0"/>
              </a:rPr>
              <a:t>Ο ΕΝΕΡΓΕΙΑΚΟΣ ΕΦΟΔΙΑΣΜΟΣ</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fontScale="70000" lnSpcReduction="20000"/>
          </a:bodyPr>
          <a:lstStyle/>
          <a:p>
            <a:pPr>
              <a:buFont typeface="Wingdings" panose="05000000000000000000" pitchFamily="2" charset="2"/>
              <a:buChar char="Ø"/>
            </a:pPr>
            <a:r>
              <a:rPr lang="el-GR" dirty="0" smtClean="0">
                <a:latin typeface="Times New Roman" panose="02020603050405020304" pitchFamily="18" charset="0"/>
                <a:cs typeface="Times New Roman" panose="02020603050405020304" pitchFamily="18" charset="0"/>
              </a:rPr>
              <a:t>Ο ενεργειακός εφοδιασμός αποτελεί το δεύτερο πυλώνα της ευρωπαϊκής ενεργειακής πολιτικής. Ο </a:t>
            </a:r>
            <a:r>
              <a:rPr lang="el-GR" u="sng" dirty="0" smtClean="0">
                <a:latin typeface="Times New Roman" panose="02020603050405020304" pitchFamily="18" charset="0"/>
                <a:cs typeface="Times New Roman" panose="02020603050405020304" pitchFamily="18" charset="0"/>
              </a:rPr>
              <a:t>σκοπός</a:t>
            </a:r>
            <a:r>
              <a:rPr lang="el-GR" dirty="0" smtClean="0">
                <a:latin typeface="Times New Roman" panose="02020603050405020304" pitchFamily="18" charset="0"/>
                <a:cs typeface="Times New Roman" panose="02020603050405020304" pitchFamily="18" charset="0"/>
              </a:rPr>
              <a:t> του εφοδιασμού είναι η μια ευρωπαϊκή κοινότητα η οποία θα είναι ανεξάρτητη στον ενεργειακό τομέα, δεν θα εξαρτάται δηλαδή από έναν προμηθευτή αλλά θα έχει τη δυνατότητα επιλογής μεταξύ πολλών, θα γίνεται ορθολογιστική κατανάλωση της ενέργειας, θα υπάρχουν νέα κοιτάσματα και ταυτόχρονα θα υπάρξει στροφή στις ανανεώσιμες πηγές ενέργειας. Μέχρι τις αρχές της δεκαετίας του 1950, η ενεργειακή οικονομία της κοινότητας βασιζόταν κυρίως στον άνθρακα ως πρωταρχική πηγή ενέργειας. Με την μετατόπιση όμως της ζήτησης προς το πετρέλαιο και τη βενζίνη τα οποία εισάγονταν αποκλειστικά από τρίτες χώρες, οι χώρες της κοινότητας δε μπορούσαν να είναι ενεργειακά ανεξάρτητες. Η προτεραιότητα λοιπόν του ενεργειακού εφοδιασμού είναι η μείωση της ευπάθειας της Ε.Ε έναντι των εισαγωγών ενεργειακών πόρων, των ενεργειακών κρίσεων, των διακοπών του εφοδιασμού και της αβεβαιότητας στους μελλοντικούς εφοδιασμούς.</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77049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1538" y="919163"/>
            <a:ext cx="7400925" cy="5019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24362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5517232"/>
            <a:ext cx="8183880" cy="517808"/>
          </a:xfrm>
        </p:spPr>
        <p:txBody>
          <a:bodyPr>
            <a:normAutofit/>
          </a:bodyPr>
          <a:lstStyle/>
          <a:p>
            <a:r>
              <a:rPr lang="el-GR" sz="2400" b="0" dirty="0" smtClean="0">
                <a:effectLst/>
                <a:latin typeface="Times New Roman" panose="02020603050405020304" pitchFamily="18" charset="0"/>
                <a:cs typeface="Times New Roman" panose="02020603050405020304" pitchFamily="18" charset="0"/>
              </a:rPr>
              <a:t>Αγωγός ΤΑΡ</a:t>
            </a:r>
            <a:endParaRPr lang="el-GR" sz="2400" b="0" dirty="0">
              <a:effectLst/>
              <a:latin typeface="Times New Roman" panose="02020603050405020304" pitchFamily="18" charset="0"/>
              <a:cs typeface="Times New Roman" panose="02020603050405020304" pitchFamily="18"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71600" y="1268760"/>
            <a:ext cx="7272808" cy="3240359"/>
          </a:xfrm>
        </p:spPr>
      </p:pic>
    </p:spTree>
    <p:extLst>
      <p:ext uri="{BB962C8B-B14F-4D97-AF65-F5344CB8AC3E}">
        <p14:creationId xmlns="" xmlns:p14="http://schemas.microsoft.com/office/powerpoint/2010/main" val="2237411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5445224"/>
            <a:ext cx="8183880" cy="589816"/>
          </a:xfrm>
        </p:spPr>
        <p:txBody>
          <a:bodyPr>
            <a:normAutofit/>
          </a:bodyPr>
          <a:lstStyle/>
          <a:p>
            <a:r>
              <a:rPr lang="el-GR" sz="2400" b="0" dirty="0" smtClean="0">
                <a:effectLst/>
                <a:latin typeface="Times New Roman" panose="02020603050405020304" pitchFamily="18" charset="0"/>
                <a:cs typeface="Times New Roman" panose="02020603050405020304" pitchFamily="18" charset="0"/>
              </a:rPr>
              <a:t>Εισαγωγές Φυσικού Αερίου</a:t>
            </a:r>
            <a:endParaRPr lang="el-GR" sz="2400" b="0" dirty="0">
              <a:effectLst/>
              <a:latin typeface="Times New Roman" panose="02020603050405020304" pitchFamily="18" charset="0"/>
              <a:cs typeface="Times New Roman" panose="02020603050405020304" pitchFamily="18"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71600" y="530225"/>
            <a:ext cx="7128792" cy="4770983"/>
          </a:xfrm>
        </p:spPr>
      </p:pic>
    </p:spTree>
    <p:extLst>
      <p:ext uri="{BB962C8B-B14F-4D97-AF65-F5344CB8AC3E}">
        <p14:creationId xmlns="" xmlns:p14="http://schemas.microsoft.com/office/powerpoint/2010/main" val="113364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5229200"/>
            <a:ext cx="8183880" cy="805840"/>
          </a:xfrm>
        </p:spPr>
        <p:txBody>
          <a:bodyPr>
            <a:normAutofit fontScale="90000"/>
          </a:bodyPr>
          <a:lstStyle/>
          <a:p>
            <a:r>
              <a:rPr lang="el-GR" sz="2400" b="0" dirty="0" smtClean="0">
                <a:effectLst/>
                <a:latin typeface="Times New Roman" panose="02020603050405020304" pitchFamily="18" charset="0"/>
                <a:cs typeface="Times New Roman" panose="02020603050405020304" pitchFamily="18" charset="0"/>
              </a:rPr>
              <a:t>Μερίδιο των ανανεώσιμων πηγών ενέργειας στην παραγωγή ηλεκτρικής ενέργειας</a:t>
            </a:r>
            <a:endParaRPr lang="el-GR" sz="2400" b="0" dirty="0">
              <a:effectLst/>
              <a:latin typeface="Times New Roman" panose="02020603050405020304" pitchFamily="18" charset="0"/>
              <a:cs typeface="Times New Roman" panose="02020603050405020304" pitchFamily="18"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83568" y="990600"/>
            <a:ext cx="7848872" cy="4022576"/>
          </a:xfrm>
        </p:spPr>
      </p:pic>
    </p:spTree>
    <p:extLst>
      <p:ext uri="{BB962C8B-B14F-4D97-AF65-F5344CB8AC3E}">
        <p14:creationId xmlns="" xmlns:p14="http://schemas.microsoft.com/office/powerpoint/2010/main" val="2774053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latin typeface="Times New Roman" panose="02020603050405020304" pitchFamily="18" charset="0"/>
                <a:cs typeface="Times New Roman" panose="02020603050405020304" pitchFamily="18" charset="0"/>
              </a:rPr>
              <a:t>ΝΕΕΣ ΤΕΧΝΟΛΟΓΙΕΣ ΚΑΙ ΝΕΕΣ ΠΗΓΕΣ ΕΝΕΡΓΕΙΑΣ</a:t>
            </a:r>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Η Επιτροπή πρότεινε να θεσπίσει η Ε.Ε ένα νομικά υποχρεωτικό στόχο της τάξης του 20% για το μερίδιο των ανανεώσιμων πηγών στην κατανάλωση της ενέργειας για το έτος 2020, καθώς επίσης και ένα νέο νομοθετικό πλαίσιο για την προώθηση και τη χρησιμοποίηση των ανανεώσιμων πηγών ενέργειας. Για να γίνει εφικτός αυτός ο στόχος όμως θα πρέπει να σημειωθεί σημαντική πρόοδος στους τομείς της ηλεκτρικής ενέργειας, δηλαδή να αυξηθεί το ποσοστό παραγωγής της από ανανεώσιμες πηγές ενέργειας και από ορυκτά καύσιμα που δεσμεύουν και αποθηκεύουν το επιβλαβές για το περιβάλλον διοξείδιο του άνθρακα, να αυξηθεί η παραγωγή ενέργειας μέσω των βιοκαυσίμων τα  οποία μέχρι το έτος 2020 θα πρέπει να καλύπτουν το 10% των καυσίμων που προορίζονται για οχήματα και τα συστήματα θέρμανσης και ψύξης.</a:t>
            </a:r>
          </a:p>
        </p:txBody>
      </p:sp>
    </p:spTree>
    <p:extLst>
      <p:ext uri="{BB962C8B-B14F-4D97-AF65-F5344CB8AC3E}">
        <p14:creationId xmlns="" xmlns:p14="http://schemas.microsoft.com/office/powerpoint/2010/main" val="1127013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Times New Roman" panose="02020603050405020304" pitchFamily="18" charset="0"/>
                <a:cs typeface="Times New Roman" panose="02020603050405020304" pitchFamily="18" charset="0"/>
              </a:rPr>
              <a:t>ΕΙΣΑΓΩΓΗ</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lnSpcReduction="10000"/>
          </a:bodyPr>
          <a:lstStyle/>
          <a:p>
            <a:pPr>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Το ενεργειακό ζήτημα της Ευρώπης αποτελεί μία από τις σημαντικότερες προκλήσεις στον 21ο αιώνα. Οι μορφές ενέργειας που χρησιμοποιούνται σήμερα βασίζονται κατά 93% σε παραδοσιακές μορφές ενέργειας των οποίων η εξόρυξη και η καύση εξαντλούν τους φυσικούς πόρους, μολύνουν το περιβάλλον και ευθύνονται για την υπερθέρμανση και τις υπόλοιπες κλιματικές αλλαγές. Το υπόλοιπο 7% αποτελούν τις ανανεώσιμες πηγές ενέργειας, των οποίων το ποσοστό θα πρέπει να αυξηθεί σημαντικά τα επόμενα χρόνια</a:t>
            </a:r>
            <a:r>
              <a:rPr lang="el-GR"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Οι ευρωπαίοι ηγέτες συμφώνησαν στις 9 Μαρτίου 2007 να εντάξουν την Ευρώπη ως σύνολο στη διεθνή Συνθήκη του Κιότο για την προστασία του περιβάλλοντος, θέτοντας στόχους τόσο για την καταπολέμηση της υπερθέρμανσης του πλανήτη, όσο και για την ενθάρρυνση των ανανεώσιμων πηγών ενέργειας και την αύξηση της συμμετοχής τους σε 20% επί του συνολικού ενεργειακού πακέτου μέχρι το έτος 2020. </a:t>
            </a:r>
          </a:p>
        </p:txBody>
      </p:sp>
    </p:spTree>
    <p:extLst>
      <p:ext uri="{BB962C8B-B14F-4D97-AF65-F5344CB8AC3E}">
        <p14:creationId xmlns="" xmlns:p14="http://schemas.microsoft.com/office/powerpoint/2010/main" val="1061269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47664" y="530225"/>
            <a:ext cx="6048672" cy="5203031"/>
          </a:xfrm>
        </p:spPr>
      </p:pic>
    </p:spTree>
    <p:extLst>
      <p:ext uri="{BB962C8B-B14F-4D97-AF65-F5344CB8AC3E}">
        <p14:creationId xmlns="" xmlns:p14="http://schemas.microsoft.com/office/powerpoint/2010/main" val="2257899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5517232"/>
            <a:ext cx="8183880" cy="517808"/>
          </a:xfrm>
        </p:spPr>
        <p:txBody>
          <a:bodyPr>
            <a:normAutofit/>
          </a:bodyPr>
          <a:lstStyle/>
          <a:p>
            <a:r>
              <a:rPr lang="el-GR" sz="2400" b="0" dirty="0" smtClean="0">
                <a:effectLst/>
                <a:latin typeface="Times New Roman" panose="02020603050405020304" pitchFamily="18" charset="0"/>
                <a:cs typeface="Times New Roman" panose="02020603050405020304" pitchFamily="18" charset="0"/>
              </a:rPr>
              <a:t>Παραγωγή Ενέργειας βάση πηγών (2014)</a:t>
            </a:r>
            <a:endParaRPr lang="el-GR" sz="2400" b="0" dirty="0">
              <a:effectLst/>
              <a:latin typeface="Times New Roman" panose="02020603050405020304" pitchFamily="18" charset="0"/>
              <a:cs typeface="Times New Roman" panose="02020603050405020304" pitchFamily="18"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79713" y="692696"/>
            <a:ext cx="5184576" cy="4536503"/>
          </a:xfrm>
        </p:spPr>
      </p:pic>
    </p:spTree>
    <p:extLst>
      <p:ext uri="{BB962C8B-B14F-4D97-AF65-F5344CB8AC3E}">
        <p14:creationId xmlns="" xmlns:p14="http://schemas.microsoft.com/office/powerpoint/2010/main" val="854152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5517232"/>
            <a:ext cx="8183880" cy="517808"/>
          </a:xfrm>
        </p:spPr>
        <p:txBody>
          <a:bodyPr>
            <a:normAutofit/>
          </a:bodyPr>
          <a:lstStyle/>
          <a:p>
            <a:r>
              <a:rPr lang="el-GR" sz="2400" b="0" dirty="0" smtClean="0">
                <a:effectLst/>
                <a:latin typeface="Times New Roman" panose="02020603050405020304" pitchFamily="18" charset="0"/>
                <a:cs typeface="Times New Roman" panose="02020603050405020304" pitchFamily="18" charset="0"/>
              </a:rPr>
              <a:t>Κατανάλωση Ενέργειας κατά κλάδο (1990-2012)</a:t>
            </a:r>
            <a:endParaRPr lang="el-GR" sz="2400" b="0" dirty="0">
              <a:effectLst/>
              <a:latin typeface="Times New Roman" panose="02020603050405020304" pitchFamily="18" charset="0"/>
              <a:cs typeface="Times New Roman" panose="02020603050405020304" pitchFamily="18" charset="0"/>
            </a:endParaRPr>
          </a:p>
        </p:txBody>
      </p:sp>
      <p:pic>
        <p:nvPicPr>
          <p:cNvPr id="5" name="Θέση περιεχομένου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15617" y="530225"/>
            <a:ext cx="6912768" cy="4698975"/>
          </a:xfrm>
        </p:spPr>
      </p:pic>
    </p:spTree>
    <p:extLst>
      <p:ext uri="{BB962C8B-B14F-4D97-AF65-F5344CB8AC3E}">
        <p14:creationId xmlns="" xmlns:p14="http://schemas.microsoft.com/office/powerpoint/2010/main" val="2923445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5373216"/>
            <a:ext cx="8183880" cy="661824"/>
          </a:xfrm>
        </p:spPr>
        <p:txBody>
          <a:bodyPr>
            <a:normAutofit/>
          </a:bodyPr>
          <a:lstStyle/>
          <a:p>
            <a:r>
              <a:rPr lang="el-GR" sz="2400" b="0" dirty="0" smtClean="0">
                <a:effectLst/>
                <a:latin typeface="Times New Roman" panose="02020603050405020304" pitchFamily="18" charset="0"/>
                <a:cs typeface="Times New Roman" panose="02020603050405020304" pitchFamily="18" charset="0"/>
              </a:rPr>
              <a:t>Κατανάλωση Ενέργειας κατά κλάδο (2013)</a:t>
            </a:r>
            <a:endParaRPr lang="el-GR" sz="2400" b="0" dirty="0">
              <a:effectLst/>
              <a:latin typeface="Times New Roman" panose="02020603050405020304" pitchFamily="18" charset="0"/>
              <a:cs typeface="Times New Roman" panose="02020603050405020304" pitchFamily="18"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39552" y="764704"/>
            <a:ext cx="7992887" cy="4392488"/>
          </a:xfrm>
        </p:spPr>
      </p:pic>
    </p:spTree>
    <p:extLst>
      <p:ext uri="{BB962C8B-B14F-4D97-AF65-F5344CB8AC3E}">
        <p14:creationId xmlns="" xmlns:p14="http://schemas.microsoft.com/office/powerpoint/2010/main" val="3028619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0" dirty="0" smtClean="0">
                <a:effectLst/>
                <a:latin typeface="Times New Roman" panose="02020603050405020304" pitchFamily="18" charset="0"/>
                <a:cs typeface="Times New Roman" panose="02020603050405020304" pitchFamily="18" charset="0"/>
              </a:rPr>
              <a:t>Ακαθάριστη Κατανάλωση στην ΕΕ-28, (1990-2013) (ως ποσοστό επί της συνολικής κατανάλωσης)</a:t>
            </a:r>
            <a:endParaRPr lang="el-GR" sz="2400" b="0" dirty="0">
              <a:effectLst/>
              <a:latin typeface="Times New Roman" panose="02020603050405020304" pitchFamily="18" charset="0"/>
              <a:cs typeface="Times New Roman" panose="02020603050405020304" pitchFamily="18"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83568" y="764705"/>
            <a:ext cx="7776863" cy="4032448"/>
          </a:xfrm>
        </p:spPr>
      </p:pic>
    </p:spTree>
    <p:extLst>
      <p:ext uri="{BB962C8B-B14F-4D97-AF65-F5344CB8AC3E}">
        <p14:creationId xmlns="" xmlns:p14="http://schemas.microsoft.com/office/powerpoint/2010/main" val="293698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5301208"/>
            <a:ext cx="8183880" cy="733832"/>
          </a:xfrm>
        </p:spPr>
        <p:txBody>
          <a:bodyPr>
            <a:normAutofit fontScale="90000"/>
          </a:bodyPr>
          <a:lstStyle/>
          <a:p>
            <a:r>
              <a:rPr lang="el-GR" sz="2400" b="0" dirty="0" smtClean="0">
                <a:effectLst/>
                <a:latin typeface="Times New Roman" panose="02020603050405020304" pitchFamily="18" charset="0"/>
                <a:cs typeface="Times New Roman" panose="02020603050405020304" pitchFamily="18" charset="0"/>
              </a:rPr>
              <a:t>Μερίδιο των άνθρακα, λιγνίτη, πετρέλαιο και φυσικό αέριο στη συνολική κατανάλωση ενέργειας  (2011)</a:t>
            </a:r>
            <a:endParaRPr lang="el-GR" sz="2400" b="0" dirty="0">
              <a:effectLst/>
              <a:latin typeface="Times New Roman" panose="02020603050405020304" pitchFamily="18" charset="0"/>
              <a:cs typeface="Times New Roman" panose="02020603050405020304" pitchFamily="18"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11560" y="908720"/>
            <a:ext cx="7920880" cy="4176464"/>
          </a:xfrm>
        </p:spPr>
      </p:pic>
    </p:spTree>
    <p:extLst>
      <p:ext uri="{BB962C8B-B14F-4D97-AF65-F5344CB8AC3E}">
        <p14:creationId xmlns="" xmlns:p14="http://schemas.microsoft.com/office/powerpoint/2010/main" val="52090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txBody>
          <a:bodyPr/>
          <a:lstStyle/>
          <a:p>
            <a:r>
              <a:rPr lang="el-GR" dirty="0" smtClean="0">
                <a:latin typeface="Times New Roman" panose="02020603050405020304" pitchFamily="18" charset="0"/>
                <a:cs typeface="Times New Roman" panose="02020603050405020304" pitchFamily="18" charset="0"/>
              </a:rPr>
              <a:t>ΙΣΤΟΡΙΚΗ </a:t>
            </a:r>
            <a:r>
              <a:rPr lang="el-GR" sz="4000" dirty="0" smtClean="0">
                <a:latin typeface="Times New Roman" panose="02020603050405020304" pitchFamily="18" charset="0"/>
                <a:cs typeface="Times New Roman" panose="02020603050405020304" pitchFamily="18" charset="0"/>
              </a:rPr>
              <a:t>ΑΝΑΔΡΟΜΗ</a:t>
            </a:r>
            <a:endParaRPr lang="el-GR" sz="40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1268760"/>
            <a:ext cx="8229600" cy="4857403"/>
          </a:xfrm>
        </p:spPr>
        <p:txBody>
          <a:bodyPr>
            <a:normAutofit fontScale="92500" lnSpcReduction="10000"/>
          </a:bodyPr>
          <a:lstStyle/>
          <a:p>
            <a:pPr algn="just">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Οι Ευρωπαίοι ηγέτες είχαν πάντοτε στραμμένο το ενδιαφέρον τους στην εξασφάλιση της ενεργειακής επάρκειας της Κοινότητας. Αυτό γίνεται απολύτως αντιληπτό από το γεγονός ότι οι δύο από τις τρεις πρώτες συνθήκες της Ευρωπαϊκής Ολοκλήρωσης ήταν αφιερωμένες στην ενέργεια</a:t>
            </a:r>
            <a:r>
              <a:rPr lang="en-US" sz="2000" dirty="0" smtClean="0">
                <a:latin typeface="Times New Roman" panose="02020603050405020304" pitchFamily="18" charset="0"/>
                <a:cs typeface="Times New Roman" panose="02020603050405020304" pitchFamily="18" charset="0"/>
              </a:rPr>
              <a:t>: </a:t>
            </a:r>
            <a:r>
              <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η Συνθήκη της Ευρωπαϊκής Κοινότητας Άνθρακα και Χάλυβα (ΕΚΑΧ) και η Συνθήκη της Ευρωπαϊκής Κοινότητας Ατομικής Ενέργειας (ΕΚΑΕ)</a:t>
            </a:r>
            <a:r>
              <a:rPr lang="el-GR" sz="2000" dirty="0" smtClean="0">
                <a:latin typeface="Times New Roman" panose="02020603050405020304" pitchFamily="18" charset="0"/>
                <a:cs typeface="Times New Roman" panose="02020603050405020304" pitchFamily="18" charset="0"/>
              </a:rPr>
              <a:t>. Την εποχή της ίδρυσης της ΕΟΚ οι ενεργειακές ανάγκες των κρατών-μελών καλύπτονταν κατά </a:t>
            </a:r>
            <a:r>
              <a:rPr lang="el-GR" sz="2000" b="1" dirty="0" smtClean="0">
                <a:latin typeface="Times New Roman" panose="02020603050405020304" pitchFamily="18" charset="0"/>
                <a:cs typeface="Times New Roman" panose="02020603050405020304" pitchFamily="18" charset="0"/>
              </a:rPr>
              <a:t>65%</a:t>
            </a:r>
            <a:r>
              <a:rPr lang="el-GR" sz="2000" dirty="0" smtClean="0">
                <a:latin typeface="Times New Roman" panose="02020603050405020304" pitchFamily="18" charset="0"/>
                <a:cs typeface="Times New Roman" panose="02020603050405020304" pitchFamily="18" charset="0"/>
              </a:rPr>
              <a:t> από τον άνθρακα (κυρίαρχη πηγή ενέργειας). Όσον αφορά την πυρηνική ενέργεια , αποτελούσε μια υποσχόμενη πηγή η οποία όμως έκρυβε και αρκετούς κινδύνους. Με τις Συνθήκες ΕΚΑΧ και ΕΚΑΕ οι Ευρωπαίοι ηγέτες στόχευαν στη ρύθμιση της τότε παρούσης και μελλοντικής παραγωγής και αγοράς.</a:t>
            </a:r>
          </a:p>
          <a:p>
            <a:pPr algn="just">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Σύντομα όμως η χρήση του πετρελαίου άρχισε να αυξάνεται και να υποκαθιστά τον άνθρακα και το ουράνιο ως στρατηγικό ενεργειακό καύσιμο. Το πετρέλαιο ήταν φθηνό, εύχρηστο, σε αφθονία και ελαστικό στις ανάγκες της ζήτησης. Παράλληλα η χρήση του είχε ως συνέπεια την ολοένα και μεγαλύτερη εξάρτηση της Κοινότητας από το εξωτερικό.</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49644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txBody>
          <a:bodyPr>
            <a:normAutofit/>
          </a:bodyPr>
          <a:lstStyle/>
          <a:p>
            <a:r>
              <a:rPr lang="el-GR" sz="4000" dirty="0" smtClean="0">
                <a:latin typeface="Times New Roman" panose="02020603050405020304" pitchFamily="18" charset="0"/>
                <a:cs typeface="Times New Roman" panose="02020603050405020304" pitchFamily="18" charset="0"/>
              </a:rPr>
              <a:t>ΙΣΤΟΡΙΚΗ ΑΝΑΔΡΟΜΗ</a:t>
            </a:r>
            <a:endParaRPr lang="el-GR" sz="40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1196752"/>
            <a:ext cx="8229600" cy="4929411"/>
          </a:xfrm>
        </p:spPr>
        <p:txBody>
          <a:bodyPr>
            <a:normAutofit/>
          </a:bodyPr>
          <a:lstStyle/>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Μέχρι τη πετρελαϊκή κρίση του 1973 η εξόρυξή του, η μεταφορά και η διανομή του γινόταν από τις πετρελαϊκές εταιρείες (τις λεγόμενες 7 Αδελφές). Από τις αρχές όμως του 1970 και ιδίως μετά τη κρίση του 1973, οι πετρελαιοπαραγωγές χώρες αναθεώρησαν την στάση τους και αύξησαν το μερίδιο συμμετοχής τους στις πετρελαϊκές εταιρείες. Η τιμή του πετρελαίου εκτοξεύθηκε από τα 2,5$ το βαρέλι το 1972, στα 11$ το 1975 και τα 36$ το1980, μετά τη κρίση στο Ιράν.</a:t>
            </a:r>
          </a:p>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Το αποτέλεσμα για τους Ευρωπαίους ήταν το ισοζύγιο τρεχουσών συναλλαγών να γίνει </a:t>
            </a:r>
            <a:r>
              <a:rPr lang="el-GR" sz="2000" b="1" dirty="0" smtClean="0">
                <a:latin typeface="Times New Roman" panose="02020603050405020304" pitchFamily="18" charset="0"/>
                <a:cs typeface="Times New Roman" panose="02020603050405020304" pitchFamily="18" charset="0"/>
              </a:rPr>
              <a:t>ελλειμματικό</a:t>
            </a:r>
            <a:r>
              <a:rPr lang="el-GR" sz="2000" dirty="0" smtClean="0">
                <a:latin typeface="Times New Roman" panose="02020603050405020304" pitchFamily="18" charset="0"/>
                <a:cs typeface="Times New Roman" panose="02020603050405020304" pitchFamily="18" charset="0"/>
              </a:rPr>
              <a:t>, ο πληθωρισμός και η ανεργία να πάρουν την ανιούσα και η Ευρώπη να γνωρίσει βαθιά ύφεση. Δυστυχώς ακόμα και μετά από αυτή τη κρίση οι Ευρωπαίοι δεν έδειξαν διατεθειμένοι να διαπραγματευτούν από κοινού τους όρους του εφοδιασμού τους, αλλά προτίμησαν να διατηρήσουν τη λογική του </a:t>
            </a:r>
            <a:r>
              <a:rPr lang="el-GR" sz="2000" i="1" dirty="0" smtClean="0">
                <a:latin typeface="Times New Roman" panose="02020603050405020304" pitchFamily="18" charset="0"/>
                <a:cs typeface="Times New Roman" panose="02020603050405020304" pitchFamily="18" charset="0"/>
              </a:rPr>
              <a:t>«ο καθένας μόνος του», </a:t>
            </a:r>
            <a:r>
              <a:rPr lang="el-GR" sz="2000" dirty="0" smtClean="0">
                <a:latin typeface="Times New Roman" panose="02020603050405020304" pitchFamily="18" charset="0"/>
                <a:cs typeface="Times New Roman" panose="02020603050405020304" pitchFamily="18" charset="0"/>
              </a:rPr>
              <a:t>διατηρώντας έτσι τα εθνικά μονοπώλια και τους κανόνες τους.</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6809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latin typeface="Times New Roman" panose="02020603050405020304" pitchFamily="18" charset="0"/>
                <a:cs typeface="Times New Roman" panose="02020603050405020304" pitchFamily="18" charset="0"/>
              </a:rPr>
              <a:t>ΕΥΡΩΠΑΪΚΗ ΕΝΕΡΓΕΙΑΚΗ ΣΤΡΑΤΗΓΙΚΗ</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fontScale="92500" lnSpcReduction="10000"/>
          </a:bodyPr>
          <a:lstStyle/>
          <a:p>
            <a:pPr>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Οι ευρωπαϊκές αγορές ενέργειας αντιμετωπίζουν διάφορα προβλήματα όπως την κλιματική απειλή, την αργή πρόοδο στην ενεργειακή αποδοτικότητα και τη χρήση ανανεώσιμων πηγών ενέργειας, την ανάγκη για επενδύσεις σε ενεργειακές υποδομές και την ανάγκη για διαφάνεια. Υπάρχουν επιπλέον προκλήσεις στον ενεργειακό εφοδιασμό. Γι’ αυτούς  τους λόγους η Επιτροπή ανακοίνωσε τρεις βασικούς στόχους της </a:t>
            </a:r>
            <a:r>
              <a:rPr lang="el-GR" sz="2000" dirty="0" smtClean="0">
                <a:latin typeface="Times New Roman" panose="02020603050405020304" pitchFamily="18" charset="0"/>
                <a:cs typeface="Times New Roman" panose="02020603050405020304" pitchFamily="18" charset="0"/>
              </a:rPr>
              <a:t>ευρωπαϊκής </a:t>
            </a:r>
            <a:r>
              <a:rPr lang="el-GR" sz="2000" dirty="0">
                <a:latin typeface="Times New Roman" panose="02020603050405020304" pitchFamily="18" charset="0"/>
                <a:cs typeface="Times New Roman" panose="02020603050405020304" pitchFamily="18" charset="0"/>
              </a:rPr>
              <a:t>ενεργειακής πολιτικής. Αυτοί είναι οι εξής</a:t>
            </a:r>
            <a:r>
              <a:rPr lang="el-GR" sz="2000" dirty="0" smtClean="0">
                <a:latin typeface="Times New Roman" panose="02020603050405020304" pitchFamily="18" charset="0"/>
                <a:cs typeface="Times New Roman" panose="02020603050405020304" pitchFamily="18" charset="0"/>
              </a:rPr>
              <a:t>:</a:t>
            </a:r>
          </a:p>
          <a:p>
            <a:pPr marL="804672" lvl="1" indent="-457200">
              <a:buFont typeface="+mj-lt"/>
              <a:buAutoNum type="arabicParenR"/>
            </a:pPr>
            <a:r>
              <a:rPr lang="el-GR" sz="2000" dirty="0" smtClean="0">
                <a:latin typeface="Times New Roman" panose="02020603050405020304" pitchFamily="18" charset="0"/>
                <a:cs typeface="Times New Roman" panose="02020603050405020304" pitchFamily="18" charset="0"/>
              </a:rPr>
              <a:t>Η </a:t>
            </a:r>
            <a:r>
              <a:rPr lang="el-GR" sz="2000" dirty="0">
                <a:latin typeface="Times New Roman" panose="02020603050405020304" pitchFamily="18" charset="0"/>
                <a:cs typeface="Times New Roman" panose="02020603050405020304" pitchFamily="18" charset="0"/>
              </a:rPr>
              <a:t>καταπολέμηση της κλιματικής αλλαγής.</a:t>
            </a:r>
          </a:p>
          <a:p>
            <a:pPr marL="804672" lvl="1" indent="-457200">
              <a:buFont typeface="+mj-lt"/>
              <a:buAutoNum type="arabicParenR"/>
            </a:pPr>
            <a:r>
              <a:rPr lang="el-GR" sz="2000" dirty="0" smtClean="0">
                <a:latin typeface="Times New Roman" panose="02020603050405020304" pitchFamily="18" charset="0"/>
                <a:cs typeface="Times New Roman" panose="02020603050405020304" pitchFamily="18" charset="0"/>
              </a:rPr>
              <a:t>Η </a:t>
            </a:r>
            <a:r>
              <a:rPr lang="el-GR" sz="2000" dirty="0">
                <a:latin typeface="Times New Roman" panose="02020603050405020304" pitchFamily="18" charset="0"/>
                <a:cs typeface="Times New Roman" panose="02020603050405020304" pitchFamily="18" charset="0"/>
              </a:rPr>
              <a:t>προώθηση της απασχόλησης και της ανάπτυξης. </a:t>
            </a:r>
          </a:p>
          <a:p>
            <a:pPr marL="804672" lvl="1" indent="-457200">
              <a:buFont typeface="+mj-lt"/>
              <a:buAutoNum type="arabicParenR"/>
            </a:pPr>
            <a:r>
              <a:rPr lang="el-GR" sz="2000" dirty="0" smtClean="0">
                <a:latin typeface="Times New Roman" panose="02020603050405020304" pitchFamily="18" charset="0"/>
                <a:cs typeface="Times New Roman" panose="02020603050405020304" pitchFamily="18" charset="0"/>
              </a:rPr>
              <a:t>Ο </a:t>
            </a:r>
            <a:r>
              <a:rPr lang="el-GR" sz="2000" dirty="0">
                <a:latin typeface="Times New Roman" panose="02020603050405020304" pitchFamily="18" charset="0"/>
                <a:cs typeface="Times New Roman" panose="02020603050405020304" pitchFamily="18" charset="0"/>
              </a:rPr>
              <a:t>περιορισμός της εξωτερικής εξάρτησης της Ε.Ε από τις εισαγωγές πετρελαίου και αερίου.</a:t>
            </a:r>
          </a:p>
          <a:p>
            <a:pPr marL="347472" lvl="1" indent="0">
              <a:buNone/>
            </a:pPr>
            <a:r>
              <a:rPr lang="el-GR" sz="2000" dirty="0">
                <a:latin typeface="Times New Roman" panose="02020603050405020304" pitchFamily="18" charset="0"/>
                <a:cs typeface="Times New Roman" panose="02020603050405020304" pitchFamily="18" charset="0"/>
              </a:rPr>
              <a:t>Ο κεντρικός λοιπόν στόχος που εγκρίθηκε και από το Ευρωπαϊκό Συμβούλιο το 2007 είναι η μείωση της εκπομπής αερίων του θερμοκηπίου από την κατανάλωση ενέργειας κατά 20% έως το έτος 202</a:t>
            </a:r>
            <a:r>
              <a:rPr lang="el-GR" sz="1600" dirty="0">
                <a:latin typeface="Times New Roman" panose="02020603050405020304" pitchFamily="18" charset="0"/>
                <a:cs typeface="Times New Roman" panose="02020603050405020304" pitchFamily="18" charset="0"/>
              </a:rPr>
              <a:t>0. </a:t>
            </a:r>
          </a:p>
          <a:p>
            <a:pPr>
              <a:buFont typeface="Wingdings" panose="05000000000000000000" pitchFamily="2" charset="2"/>
              <a:buChar char="Ø"/>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88819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txBody>
          <a:bodyPr>
            <a:normAutofit fontScale="90000"/>
          </a:bodyPr>
          <a:lstStyle/>
          <a:p>
            <a:r>
              <a:rPr lang="el-GR" sz="4000" dirty="0" smtClean="0">
                <a:latin typeface="Times New Roman" panose="02020603050405020304" pitchFamily="18" charset="0"/>
                <a:cs typeface="Times New Roman" panose="02020603050405020304" pitchFamily="18" charset="0"/>
              </a:rPr>
              <a:t>ΕΥΡΩΠΑΪΚΟΣ ΧΑΡΤΗΣ ΕΝΕΡΓΕΙΑΣ</a:t>
            </a:r>
            <a:endParaRPr lang="el-GR" sz="40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1196752"/>
            <a:ext cx="8229600" cy="4929411"/>
          </a:xfrm>
        </p:spPr>
        <p:txBody>
          <a:bodyPr>
            <a:normAutofit lnSpcReduction="10000"/>
          </a:bodyPr>
          <a:lstStyle/>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Ο </a:t>
            </a:r>
            <a:r>
              <a:rPr lang="el-GR" sz="2000" b="1" dirty="0" smtClean="0">
                <a:latin typeface="Times New Roman" panose="02020603050405020304" pitchFamily="18" charset="0"/>
                <a:cs typeface="Times New Roman" panose="02020603050405020304" pitchFamily="18" charset="0"/>
              </a:rPr>
              <a:t>Ευρωπαϊκός Χάρτης Ενέργειας </a:t>
            </a:r>
            <a:r>
              <a:rPr lang="el-GR" sz="2000" dirty="0" smtClean="0">
                <a:latin typeface="Times New Roman" panose="02020603050405020304" pitchFamily="18" charset="0"/>
                <a:cs typeface="Times New Roman" panose="02020603050405020304" pitchFamily="18" charset="0"/>
              </a:rPr>
              <a:t>που υπογράφηκε στις 17 Δεκεμβρίου 1991 στη Χάγη από σχεδόν όλα τα ευρωπαϊκά κράτη, την Ευρωπαϊκά Κοινότητα, τις Η.Π.Α., τον Καναδά και την Ιαπωνία, ενισχύει τη βιομηχανική συνεργασία μεταξύ τους. Η εφαρμογή του Χάρτη προβλέπεται από τη </a:t>
            </a:r>
            <a:r>
              <a:rPr lang="el-GR" sz="2000" b="1" dirty="0" smtClean="0">
                <a:latin typeface="Times New Roman" panose="02020603050405020304" pitchFamily="18" charset="0"/>
                <a:cs typeface="Times New Roman" panose="02020603050405020304" pitchFamily="18" charset="0"/>
              </a:rPr>
              <a:t>Συνθήκη για τον Ευρωπαϊκό Ενεργειακό Χάρτη</a:t>
            </a:r>
            <a:r>
              <a:rPr lang="el-GR" sz="2000" dirty="0" smtClean="0">
                <a:latin typeface="Times New Roman" panose="02020603050405020304" pitchFamily="18" charset="0"/>
                <a:cs typeface="Times New Roman" panose="02020603050405020304" pitchFamily="18" charset="0"/>
              </a:rPr>
              <a:t>, που υπογράφηκε στις 17 Δεκεμβρίου του 1994.</a:t>
            </a:r>
          </a:p>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Οι υπογράφοντες το Χάρτη έχουν ως στόχο τη συνεργασία στον ενεργειακό τομέα, μέσω της προστασίας των επενδύσεων, της ελεύθερης εμπορίας ενεργειακών υλών και προϊόντων, της διαμετακόμισης και της επίλυσης των όποιων διαφορών προκύπτουν.</a:t>
            </a:r>
          </a:p>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Ως προς τις </a:t>
            </a:r>
            <a:r>
              <a:rPr lang="el-GR" sz="2000" b="1" u="sng" dirty="0" smtClean="0">
                <a:latin typeface="Times New Roman" panose="02020603050405020304" pitchFamily="18" charset="0"/>
                <a:cs typeface="Times New Roman" panose="02020603050405020304" pitchFamily="18" charset="0"/>
              </a:rPr>
              <a:t>επενδύσεις</a:t>
            </a:r>
            <a:r>
              <a:rPr lang="el-GR" sz="2000" dirty="0" smtClean="0">
                <a:latin typeface="Times New Roman" panose="02020603050405020304" pitchFamily="18" charset="0"/>
                <a:cs typeface="Times New Roman" panose="02020603050405020304" pitchFamily="18" charset="0"/>
              </a:rPr>
              <a:t>, οι συμβαλλόμενοι οφείλουν να διαμορφώσουν ευνοϊκές και διαφανείς συνθήκες για τους ξένους επενδυτές (ίση μεταχείριση με τους εγχώριους)</a:t>
            </a:r>
          </a:p>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Όσον αφορά την </a:t>
            </a:r>
            <a:r>
              <a:rPr lang="el-GR" sz="2000" b="1" u="sng" dirty="0" smtClean="0">
                <a:latin typeface="Times New Roman" panose="02020603050405020304" pitchFamily="18" charset="0"/>
                <a:cs typeface="Times New Roman" panose="02020603050405020304" pitchFamily="18" charset="0"/>
              </a:rPr>
              <a:t>εμπορία</a:t>
            </a:r>
            <a:r>
              <a:rPr lang="el-GR" sz="2000" dirty="0" smtClean="0">
                <a:latin typeface="Times New Roman" panose="02020603050405020304" pitchFamily="18" charset="0"/>
                <a:cs typeface="Times New Roman" panose="02020603050405020304" pitchFamily="18" charset="0"/>
              </a:rPr>
              <a:t> υλών και προϊόντων ενέργειας, είναι υποχρεωτική η εφαρμογή των διατάξεων της </a:t>
            </a:r>
            <a:r>
              <a:rPr lang="en-US" sz="2000" dirty="0" smtClean="0">
                <a:latin typeface="Times New Roman" panose="02020603050405020304" pitchFamily="18" charset="0"/>
                <a:cs typeface="Times New Roman" panose="02020603050405020304" pitchFamily="18" charset="0"/>
              </a:rPr>
              <a:t>GATT</a:t>
            </a:r>
            <a:r>
              <a:rPr lang="el-GR" sz="2000" dirty="0" smtClean="0">
                <a:latin typeface="Times New Roman" panose="02020603050405020304" pitchFamily="18" charset="0"/>
                <a:cs typeface="Times New Roman" panose="02020603050405020304" pitchFamily="18" charset="0"/>
              </a:rPr>
              <a:t> (ακόμη και αν οι υπογράφοντες δεν είναι μέλη της)</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07301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600" dirty="0">
                <a:solidFill>
                  <a:prstClr val="black"/>
                </a:solidFill>
                <a:latin typeface="Times New Roman" panose="02020603050405020304" pitchFamily="18" charset="0"/>
                <a:cs typeface="Times New Roman" panose="02020603050405020304" pitchFamily="18" charset="0"/>
              </a:rPr>
              <a:t>ΕΥΡΩΠΑΪΚΟΣ ΧΑΡΤΗΣ ΕΝΕΡΓΕΙΑΣ</a:t>
            </a:r>
            <a:endParaRPr lang="el-GR" sz="40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1196752"/>
            <a:ext cx="8229600" cy="4929411"/>
          </a:xfrm>
        </p:spPr>
        <p:txBody>
          <a:bodyPr>
            <a:normAutofit/>
          </a:bodyPr>
          <a:lstStyle/>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Αναφορικά με τη </a:t>
            </a:r>
            <a:r>
              <a:rPr lang="el-GR" sz="2000" b="1" u="sng" dirty="0" smtClean="0">
                <a:latin typeface="Times New Roman" panose="02020603050405020304" pitchFamily="18" charset="0"/>
                <a:cs typeface="Times New Roman" panose="02020603050405020304" pitchFamily="18" charset="0"/>
              </a:rPr>
              <a:t>διαμετακόμιση</a:t>
            </a:r>
            <a:r>
              <a:rPr lang="el-GR" sz="2000" dirty="0" smtClean="0">
                <a:latin typeface="Times New Roman" panose="02020603050405020304" pitchFamily="18" charset="0"/>
                <a:cs typeface="Times New Roman" panose="02020603050405020304" pitchFamily="18" charset="0"/>
              </a:rPr>
              <a:t>, εφαρμόζεται η αρχή της ελεύθερης διαμετακόμισης των συγκεκριμένων προϊόντων, χωρίς διακρίσεις ως προς την καταγωγή, το προορισμό και την ιδιοκτησία τους και χωρίς οι παραπάνω διακρίσεις να επηρεάζουν τη διαμόρφωση τιμών.</a:t>
            </a:r>
          </a:p>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Οι υπογεγραμμένοι διασφαλίζουν την ορθή λειτουργία του </a:t>
            </a:r>
            <a:r>
              <a:rPr lang="el-GR" sz="2000" b="1" u="sng" dirty="0" smtClean="0">
                <a:latin typeface="Times New Roman" panose="02020603050405020304" pitchFamily="18" charset="0"/>
                <a:cs typeface="Times New Roman" panose="02020603050405020304" pitchFamily="18" charset="0"/>
              </a:rPr>
              <a:t>ανταγωνισμού</a:t>
            </a:r>
            <a:r>
              <a:rPr lang="el-GR" sz="2000" dirty="0" smtClean="0">
                <a:latin typeface="Times New Roman" panose="02020603050405020304" pitchFamily="18" charset="0"/>
                <a:cs typeface="Times New Roman" panose="02020603050405020304" pitchFamily="18" charset="0"/>
              </a:rPr>
              <a:t>, καταπολεμώντας τις όποιες στρεβλώσεις και δημιουργούν </a:t>
            </a:r>
            <a:r>
              <a:rPr lang="el-GR" sz="2000" i="1" dirty="0" smtClean="0">
                <a:latin typeface="Times New Roman" panose="02020603050405020304" pitchFamily="18" charset="0"/>
                <a:cs typeface="Times New Roman" panose="02020603050405020304" pitchFamily="18" charset="0"/>
              </a:rPr>
              <a:t>γραφείο πληροφόρησης</a:t>
            </a:r>
            <a:r>
              <a:rPr lang="el-GR" sz="2000" dirty="0" smtClean="0">
                <a:latin typeface="Times New Roman" panose="02020603050405020304" pitchFamily="18" charset="0"/>
                <a:cs typeface="Times New Roman" panose="02020603050405020304" pitchFamily="18" charset="0"/>
              </a:rPr>
              <a:t> σχετικά με τους νόμους, κανονισμούς και διοικητικά μέτρα που αφορούν τις ενεργειακές ύλες και προϊόντα, ενισχύοντας έτσι τη </a:t>
            </a:r>
            <a:r>
              <a:rPr lang="el-GR" sz="2000" b="1" u="sng" dirty="0" smtClean="0">
                <a:latin typeface="Times New Roman" panose="02020603050405020304" pitchFamily="18" charset="0"/>
                <a:cs typeface="Times New Roman" panose="02020603050405020304" pitchFamily="18" charset="0"/>
              </a:rPr>
              <a:t>διαφάνεια</a:t>
            </a:r>
            <a:r>
              <a:rPr lang="el-GR" sz="20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Τα μέρη που συμμετέχουν στον Ευρωπαϊκό Χάρτη Ενέργειας ασκούν </a:t>
            </a:r>
            <a:r>
              <a:rPr lang="el-GR" sz="2000" b="1" u="sng" dirty="0" smtClean="0">
                <a:latin typeface="Times New Roman" panose="02020603050405020304" pitchFamily="18" charset="0"/>
                <a:cs typeface="Times New Roman" panose="02020603050405020304" pitchFamily="18" charset="0"/>
              </a:rPr>
              <a:t>κυριαρχία</a:t>
            </a:r>
            <a:r>
              <a:rPr lang="el-GR" sz="2000" dirty="0" smtClean="0">
                <a:latin typeface="Times New Roman" panose="02020603050405020304" pitchFamily="18" charset="0"/>
                <a:cs typeface="Times New Roman" panose="02020603050405020304" pitchFamily="18" charset="0"/>
              </a:rPr>
              <a:t> στους ενεργειακούς τους πόρους και αποφασίζουν για τις περιοχές στις οποίες σκοπεύουν να διεξάγουν έρευνες και να προχωρήσουν σε εκμετάλλευση κοιτασμάτων.</a:t>
            </a:r>
          </a:p>
          <a:p>
            <a:pPr>
              <a:buFont typeface="Wingdings" panose="05000000000000000000" pitchFamily="2" charset="2"/>
              <a:buChar char="Ø"/>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7393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solidFill>
                  <a:prstClr val="black"/>
                </a:solidFill>
                <a:latin typeface="Times New Roman" panose="02020603050405020304" pitchFamily="18" charset="0"/>
                <a:cs typeface="Times New Roman" panose="02020603050405020304" pitchFamily="18" charset="0"/>
              </a:rPr>
              <a:t>ΕΥΡΩΠΑΪΚΟΣ ΧΑΡΤΗΣ ΕΝΕΡΓΕΙΑΣ</a:t>
            </a:r>
            <a:endParaRPr lang="el-GR" sz="40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Παράλληλα, τα αντισυμβαλλόμενα κράτη-μέλη έχουν συμφωνήσει ώστε η οικονομική δραστηριότητα στον ενεργειακό τομέα να μη λειτουργεί με τρόπο επιβλαβή για τον </a:t>
            </a:r>
            <a:r>
              <a:rPr lang="el-GR" sz="2000" b="1" u="sng" dirty="0" smtClean="0">
                <a:latin typeface="Times New Roman" panose="02020603050405020304" pitchFamily="18" charset="0"/>
                <a:cs typeface="Times New Roman" panose="02020603050405020304" pitchFamily="18" charset="0"/>
              </a:rPr>
              <a:t>περιβάλλον</a:t>
            </a:r>
            <a:r>
              <a:rPr lang="el-GR" sz="2000" dirty="0" smtClean="0">
                <a:latin typeface="Times New Roman" panose="02020603050405020304" pitchFamily="18" charset="0"/>
                <a:cs typeface="Times New Roman" panose="02020603050405020304" pitchFamily="18" charset="0"/>
              </a:rPr>
              <a:t>, καθότι σε αντίθετη περίπτωση ισχύει η αρχή του «ο ρυπαίνων πληρώνει». </a:t>
            </a:r>
          </a:p>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Τέλος, όσον αφορά τη </a:t>
            </a:r>
            <a:r>
              <a:rPr lang="el-GR" sz="2000" b="1" u="sng" dirty="0" smtClean="0">
                <a:latin typeface="Times New Roman" panose="02020603050405020304" pitchFamily="18" charset="0"/>
                <a:cs typeface="Times New Roman" panose="02020603050405020304" pitchFamily="18" charset="0"/>
              </a:rPr>
              <a:t>φορολογία</a:t>
            </a:r>
            <a:r>
              <a:rPr lang="el-GR" sz="2000" dirty="0" smtClean="0">
                <a:latin typeface="Times New Roman" panose="02020603050405020304" pitchFamily="18" charset="0"/>
                <a:cs typeface="Times New Roman" panose="02020603050405020304" pitchFamily="18" charset="0"/>
              </a:rPr>
              <a:t>, η Συνθήκη δε δημιουργεί νέο δίκαιο και η άμεση φορολόγηση διέπεται από την εθνική νομοθεσία ή από διμερείς συμβάσεις.</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96673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dirty="0" smtClean="0">
                <a:latin typeface="Times New Roman" panose="02020603050405020304" pitchFamily="18" charset="0"/>
                <a:cs typeface="Times New Roman" panose="02020603050405020304" pitchFamily="18" charset="0"/>
              </a:rPr>
              <a:t>ΕΣΩΤΕΡΙΚΗ ΑΓΟΡΑ ΕΝΕΡΓΕΙΑΣ</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57200" y="1124744"/>
            <a:ext cx="8229600" cy="5001419"/>
          </a:xfrm>
        </p:spPr>
        <p:txBody>
          <a:bodyPr>
            <a:normAutofit lnSpcReduction="10000"/>
          </a:bodyPr>
          <a:lstStyle/>
          <a:p>
            <a:pPr>
              <a:buFont typeface="Wingdings" panose="05000000000000000000" pitchFamily="2" charset="2"/>
              <a:buChar char="Ø"/>
            </a:pPr>
            <a:r>
              <a:rPr lang="el-GR" sz="2000" dirty="0" smtClean="0">
                <a:latin typeface="Times New Roman" panose="02020603050405020304" pitchFamily="18" charset="0"/>
                <a:cs typeface="Times New Roman" panose="02020603050405020304" pitchFamily="18" charset="0"/>
              </a:rPr>
              <a:t>Ουσιαστικά πρόκειται για τη σύσταση μίας εσωτερικής αγοράς για τα προϊόντα και τις υπηρεσίες του ενεργειακού τομέα, μέσω της εξάλειψης των εμποδίων που δημιουργούν δημόσια και ιδιωτικά συμφέροντα, ούτως ώστε να δοθεί η δυνατότητα στους καταναλωτές να έχουν πρόσβαση σε αυτά σε ανταγωνιστικές τιμές. Για την επίτευξή της χρειάζεται να δοθεί βαρύτητα στους παρακάτω τομείς</a:t>
            </a:r>
            <a:r>
              <a:rPr lang="en-US" sz="2000" dirty="0" smtClean="0">
                <a:latin typeface="Times New Roman" panose="02020603050405020304" pitchFamily="18" charset="0"/>
                <a:cs typeface="Times New Roman" panose="02020603050405020304" pitchFamily="18" charset="0"/>
              </a:rPr>
              <a:t>:</a:t>
            </a:r>
          </a:p>
          <a:p>
            <a:pPr marL="971550" lvl="1" indent="-514350">
              <a:buFont typeface="+mj-lt"/>
              <a:buAutoNum type="romanLcPeriod"/>
            </a:pPr>
            <a:r>
              <a:rPr lang="el-GR" sz="2000" dirty="0" smtClean="0">
                <a:latin typeface="Times New Roman" panose="02020603050405020304" pitchFamily="18" charset="0"/>
                <a:cs typeface="Times New Roman" panose="02020603050405020304" pitchFamily="18" charset="0"/>
              </a:rPr>
              <a:t>Ύπαρξη φορολογικής εναρμόνισης στους ειδικούς φόρους κατανάλωσης (σύγκλιση συντελεστών)</a:t>
            </a:r>
          </a:p>
          <a:p>
            <a:pPr marL="971550" lvl="1" indent="-514350">
              <a:buFont typeface="+mj-lt"/>
              <a:buAutoNum type="romanLcPeriod"/>
            </a:pPr>
            <a:r>
              <a:rPr lang="el-GR" sz="2000" dirty="0" smtClean="0">
                <a:latin typeface="Times New Roman" panose="02020603050405020304" pitchFamily="18" charset="0"/>
                <a:cs typeface="Times New Roman" panose="02020603050405020304" pitchFamily="18" charset="0"/>
              </a:rPr>
              <a:t>Προσαρμογή των συμβάσεων του δημοσίου ώστε να επιδρούν θετικά στον τομέα της ενέργειας, όπου είναι δυνατό</a:t>
            </a:r>
          </a:p>
          <a:p>
            <a:pPr marL="971550" lvl="1" indent="-514350">
              <a:buFont typeface="+mj-lt"/>
              <a:buAutoNum type="romanLcPeriod"/>
            </a:pPr>
            <a:r>
              <a:rPr lang="el-GR" sz="2000" dirty="0" smtClean="0">
                <a:latin typeface="Times New Roman" panose="02020603050405020304" pitchFamily="18" charset="0"/>
                <a:cs typeface="Times New Roman" panose="02020603050405020304" pitchFamily="18" charset="0"/>
              </a:rPr>
              <a:t>Εισαγωγή του ανταγωνισμού όπου υπάρχουν κρατικά μονοπώλια (για ολοκλήρωση αγοράς και ανταγωνιστικότητα οικονομίας της ΕΕ)</a:t>
            </a:r>
          </a:p>
          <a:p>
            <a:pPr marL="971550" lvl="1" indent="-514350">
              <a:buFont typeface="+mj-lt"/>
              <a:buAutoNum type="romanLcPeriod"/>
            </a:pPr>
            <a:r>
              <a:rPr lang="el-GR" sz="2000" dirty="0" smtClean="0">
                <a:latin typeface="Times New Roman" panose="02020603050405020304" pitchFamily="18" charset="0"/>
                <a:cs typeface="Times New Roman" panose="02020603050405020304" pitchFamily="18" charset="0"/>
              </a:rPr>
              <a:t>Εφαρμογή του Ευρωπαϊκού Δικαίου της </a:t>
            </a:r>
            <a:r>
              <a:rPr lang="el-GR" sz="2000" dirty="0">
                <a:latin typeface="Times New Roman" panose="02020603050405020304" pitchFamily="18" charset="0"/>
                <a:cs typeface="Times New Roman" panose="02020603050405020304" pitchFamily="18" charset="0"/>
              </a:rPr>
              <a:t>ε</a:t>
            </a:r>
            <a:r>
              <a:rPr lang="el-GR" sz="2000" dirty="0" smtClean="0">
                <a:latin typeface="Times New Roman" panose="02020603050405020304" pitchFamily="18" charset="0"/>
                <a:cs typeface="Times New Roman" panose="02020603050405020304" pitchFamily="18" charset="0"/>
              </a:rPr>
              <a:t>σωτερικής αγοράς στον ενεργειακό τομέα (ίδιων διατάξεων για ελεύθερη κυκλοφορία αγαθών, υπηρεσιών, για τα μονοπώλια κλπ)</a:t>
            </a:r>
          </a:p>
          <a:p>
            <a:pPr marL="971550" lvl="1" indent="-514350">
              <a:buFont typeface="+mj-lt"/>
              <a:buAutoNum type="romanLcPeriod"/>
            </a:pPr>
            <a:r>
              <a:rPr lang="el-GR" sz="2000" dirty="0" smtClean="0">
                <a:latin typeface="Times New Roman" panose="02020603050405020304" pitchFamily="18" charset="0"/>
                <a:cs typeface="Times New Roman" panose="02020603050405020304" pitchFamily="18" charset="0"/>
              </a:rPr>
              <a:t>Η δημιουργία Διευρωπαϊκών Δικτύων Ενέργειας </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47339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744</TotalTime>
  <Words>1681</Words>
  <Application>Microsoft Office PowerPoint</Application>
  <PresentationFormat>Προβολή στην οθόνη (4:3)</PresentationFormat>
  <Paragraphs>66</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Άποψη</vt:lpstr>
      <vt:lpstr> Η ΕΝΕΡΓΕΙΑΚΗ ΠΟΛΙΤΙΚΗ ΤΗΣ ΕΥΡΩΠΑΪΚΗΣ ΕΝΩΣΗΣ</vt:lpstr>
      <vt:lpstr>ΕΙΣΑΓΩΓΗ</vt:lpstr>
      <vt:lpstr>ΙΣΤΟΡΙΚΗ ΑΝΑΔΡΟΜΗ</vt:lpstr>
      <vt:lpstr>ΙΣΤΟΡΙΚΗ ΑΝΑΔΡΟΜΗ</vt:lpstr>
      <vt:lpstr>ΕΥΡΩΠΑΪΚΗ ΕΝΕΡΓΕΙΑΚΗ ΣΤΡΑΤΗΓΙΚΗ</vt:lpstr>
      <vt:lpstr>ΕΥΡΩΠΑΪΚΟΣ ΧΑΡΤΗΣ ΕΝΕΡΓΕΙΑΣ</vt:lpstr>
      <vt:lpstr>ΕΥΡΩΠΑΪΚΟΣ ΧΑΡΤΗΣ ΕΝΕΡΓΕΙΑΣ</vt:lpstr>
      <vt:lpstr>ΕΥΡΩΠΑΪΚΟΣ ΧΑΡΤΗΣ ΕΝΕΡΓΕΙΑΣ</vt:lpstr>
      <vt:lpstr>ΕΣΩΤΕΡΙΚΗ ΑΓΟΡΑ ΕΝΕΡΓΕΙΑΣ</vt:lpstr>
      <vt:lpstr>ΔΙΕΥΡΩΠΑΪΚΑ ΔΙΚΤΥΑ ΕΝΕΡΓΕΙΑΣ</vt:lpstr>
      <vt:lpstr>ΔΙΕΥΡΩΠΑΪΚΑ ΔΙΚΤΥΑ ΕΝΕΡΓΕΙΑΣ</vt:lpstr>
      <vt:lpstr>ΔΙΕΥΡΩΠΑΪΚΑ ΔΙΚΤΥΑ ΕΝΕΡΓΕΙΑΣ</vt:lpstr>
      <vt:lpstr>Εισαγωγές φυσικού αερίου</vt:lpstr>
      <vt:lpstr>Ο ΕΝΕΡΓΕΙΑΚΟΣ ΕΦΟΔΙΑΣΜΟΣ</vt:lpstr>
      <vt:lpstr>Διαφάνεια 15</vt:lpstr>
      <vt:lpstr>Αγωγός ΤΑΡ</vt:lpstr>
      <vt:lpstr>Εισαγωγές Φυσικού Αερίου</vt:lpstr>
      <vt:lpstr>Μερίδιο των ανανεώσιμων πηγών ενέργειας στην παραγωγή ηλεκτρικής ενέργειας</vt:lpstr>
      <vt:lpstr>ΝΕΕΣ ΤΕΧΝΟΛΟΓΙΕΣ ΚΑΙ ΝΕΕΣ ΠΗΓΕΣ ΕΝΕΡΓΕΙΑΣ</vt:lpstr>
      <vt:lpstr>Διαφάνεια 20</vt:lpstr>
      <vt:lpstr>Παραγωγή Ενέργειας βάση πηγών (2014)</vt:lpstr>
      <vt:lpstr>Κατανάλωση Ενέργειας κατά κλάδο (1990-2012)</vt:lpstr>
      <vt:lpstr>Κατανάλωση Ενέργειας κατά κλάδο (2013)</vt:lpstr>
      <vt:lpstr>Ακαθάριστη Κατανάλωση στην ΕΕ-28, (1990-2013) (ως ποσοστό επί της συνολικής κατανάλωσης)</vt:lpstr>
      <vt:lpstr>Μερίδιο των άνθρακα, λιγνίτη, πετρέλαιο και φυσικό αέριο στη συνολική κατανάλωση ενέργειας  (2011)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ΕΝΕΡΓΕΙΑΚΗ ΠΟΛΙΤΙΚΗ ΤΗΣ ΕΕ</dc:title>
  <dc:creator>User</dc:creator>
  <cp:lastModifiedBy>Χρήστης των Windows</cp:lastModifiedBy>
  <cp:revision>98</cp:revision>
  <dcterms:created xsi:type="dcterms:W3CDTF">2015-06-14T09:32:56Z</dcterms:created>
  <dcterms:modified xsi:type="dcterms:W3CDTF">2020-05-13T11:44:40Z</dcterms:modified>
</cp:coreProperties>
</file>