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0"/>
  </p:notesMasterIdLst>
  <p:sldIdLst>
    <p:sldId id="256" r:id="rId2"/>
    <p:sldId id="276" r:id="rId3"/>
    <p:sldId id="277" r:id="rId4"/>
    <p:sldId id="272" r:id="rId5"/>
    <p:sldId id="273" r:id="rId6"/>
    <p:sldId id="274" r:id="rId7"/>
    <p:sldId id="275" r:id="rId8"/>
    <p:sldId id="278" r:id="rId9"/>
    <p:sldId id="280" r:id="rId10"/>
    <p:sldId id="284" r:id="rId11"/>
    <p:sldId id="283" r:id="rId12"/>
    <p:sldId id="288" r:id="rId13"/>
    <p:sldId id="289" r:id="rId14"/>
    <p:sldId id="297" r:id="rId15"/>
    <p:sldId id="298" r:id="rId16"/>
    <p:sldId id="293" r:id="rId17"/>
    <p:sldId id="294" r:id="rId18"/>
    <p:sldId id="296" r:id="rId19"/>
  </p:sldIdLst>
  <p:sldSz cx="9144000" cy="5143500" type="screen16x9"/>
  <p:notesSz cx="6858000" cy="9144000"/>
  <p:defaultTextStyle>
    <a:lvl1pPr marL="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el-G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21" autoAdjust="0"/>
  </p:normalViewPr>
  <p:slideViewPr>
    <p:cSldViewPr>
      <p:cViewPr varScale="1">
        <p:scale>
          <a:sx n="103" d="100"/>
          <a:sy n="103" d="100"/>
        </p:scale>
        <p:origin x="-734" y="-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l-GR" sz="1200"/>
            </a:lvl1pPr>
            <a:extLst/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l-GR" sz="1200"/>
            </a:lvl1pPr>
            <a:extLst/>
          </a:lstStyle>
          <a:p>
            <a:fld id="{A8ADFD5B-A66C-449C-B6E8-FB716D07777D}" type="datetimeFigureOut">
              <a:rPr/>
              <a:pPr/>
              <a:t>30/6/2006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l-GR"/>
              <a:t>Κάντε κλικ για επεξεργασία των στυλ υποδείγματος κειμένου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l-GR" sz="1200"/>
            </a:lvl1pPr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l-GR" sz="1200"/>
            </a:lvl1pPr>
            <a:extLst/>
          </a:lstStyle>
          <a:p>
            <a:fld id="{CA5D3BF3-D352-46FC-8343-31F56E6730EA}" type="slidenum">
              <a:rPr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el-G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480F3-22CF-45FE-B8FE-8AC6BEDD1A96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06BCB5-06BF-463D-B502-61A92E483F73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l-G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l-GR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l-GR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l-G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el-GR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el-GR" smtClean="0"/>
              <a:t>Κάντε κλικ για να επεξεργαστείτε τον υπότιτλο του υποδείγματος</a:t>
            </a:r>
            <a:endParaRPr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el-GR"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kumimoji="0" lang="el-GR">
                <a:solidFill>
                  <a:srgbClr val="FFFFFF"/>
                </a:solidFill>
              </a:rPr>
              <a:pPr algn="ctr"/>
              <a:t>7/9/2022</a:t>
            </a:fld>
            <a:endParaRPr kumimoji="0" lang="el-GR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 eaLnBrk="1" latinLnBrk="0" hangingPunct="1">
              <a:defRPr kumimoji="0" lang="el-GR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el-GR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 eaLnBrk="1" latinLnBrk="0" hangingPunct="1">
              <a:defRPr kumimoji="0" lang="el-GR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kumimoji="0" lang="el-GR">
                <a:solidFill>
                  <a:schemeClr val="tx2"/>
                </a:solidFill>
              </a:rPr>
              <a:pPr/>
              <a:t>‹#›</a:t>
            </a:fld>
            <a:endParaRPr kumimoji="0" lang="el-GR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 eaLnBrk="1" latinLnBrk="0" hangingPunct="1">
              <a:defRPr kumimoji="0" lang="el-GR" cap="all" baseline="0"/>
            </a:lvl1pPr>
            <a:extLst/>
          </a:lstStyle>
          <a:p>
            <a:pPr eaLnBrk="1" latinLnBrk="0" hangingPunct="1"/>
            <a:r>
              <a:rPr lang="el-GR" smtClean="0"/>
              <a:t>Kλικ για επεξεργασία του τίτλου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2F922-49A9-4FC0-B374-15D387FB3A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/>
              <a:pPr/>
              <a:t>30/6/2006</a:t>
            </a:fld>
            <a:endParaRPr kumimoji="0" lang="el-GR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el-GR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el-GR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 eaLnBrk="1" latinLnBrk="0" hangingPunct="1">
              <a:buNone/>
              <a:defRPr kumimoji="0" lang="el-GR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el-GR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el-GR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el-GR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el-GR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l-GR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l-GR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l-GR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el-GR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el-GR"/>
              <a:t>Κάντε κλικ για επεξεργασία του στυλ του τίτλου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rPr/>
              <a:pPr/>
              <a:t>30/6/2006</a:t>
            </a:fld>
            <a:endParaRPr kumimoji="0"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 eaLnBrk="1" latinLnBrk="0" hangingPunct="1">
              <a:defRPr kumimoji="0" lang="el-GR"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el-GR" sz="2400" b="1">
                <a:solidFill>
                  <a:srgbClr val="FFFFFF"/>
                </a:solidFill>
              </a:rPr>
              <a:pPr algn="ctr"/>
              <a:t>‹#›</a:t>
            </a:fld>
            <a:endParaRPr kumimoji="0" lang="el-GR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30/6/2006</a:t>
            </a:fld>
            <a:endParaRPr kumimoji="0"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el-GR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 eaLnBrk="1" latinLnBrk="0" hangingPunct="1">
              <a:defRPr kumimoji="0" lang="el-GR"/>
            </a:lvl1pPr>
            <a:extLst/>
          </a:lstStyle>
          <a:p>
            <a:pPr eaLnBrk="1" latinLnBrk="0" hangingPunct="1"/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30/6/2006</a:t>
            </a:fld>
            <a:endParaRPr kumimoji="0"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el-GR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el-G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el-GR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el-GR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rPr/>
              <a:pPr/>
              <a:t>30/6/2006</a:t>
            </a:fld>
            <a:endParaRPr kumimoji="0"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el-GR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el-GR">
                <a:solidFill>
                  <a:srgbClr val="FFFFFF"/>
                </a:solidFill>
              </a:rPr>
              <a:pPr/>
              <a:t>‹#›</a:t>
            </a:fld>
            <a:endParaRPr kumimoji="0" lang="el-GR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rPr/>
              <a:pPr/>
              <a:t>30/6/2006</a:t>
            </a:fld>
            <a:endParaRPr kumimoji="0"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 eaLnBrk="1" latinLnBrk="0" hangingPunct="1">
              <a:defRPr kumimoji="0" lang="el-GR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kumimoji="0" lang="el-GR">
                <a:solidFill>
                  <a:schemeClr val="tx2"/>
                </a:solidFill>
              </a:rPr>
              <a:pPr/>
              <a:t>‹#›</a:t>
            </a:fld>
            <a:endParaRPr kumimoji="0" lang="el-GR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 eaLnBrk="1" latinLnBrk="0" hangingPunct="1">
              <a:buNone/>
              <a:defRPr kumimoji="0" lang="el-GR" sz="4200" b="0"/>
            </a:lvl1pPr>
            <a:extLst/>
          </a:lstStyle>
          <a:p>
            <a:pPr eaLnBrk="1" latinLnBrk="0" hangingPunct="1"/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rPr/>
              <a:pPr/>
              <a:t>30/6/2006</a:t>
            </a:fld>
            <a:endParaRPr kumimoji="0"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el-GR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el-GR">
                <a:solidFill>
                  <a:srgbClr val="FFFFFF"/>
                </a:solidFill>
              </a:rPr>
              <a:pPr/>
              <a:t>‹#›</a:t>
            </a:fld>
            <a:endParaRPr kumimoji="0" lang="el-GR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el-GR" sz="1800"/>
            </a:lvl1pPr>
            <a:lvl2pPr eaLnBrk="1" latinLnBrk="0" hangingPunct="1">
              <a:buNone/>
              <a:defRPr kumimoji="0" lang="el-GR" sz="1200"/>
            </a:lvl2pPr>
            <a:lvl3pPr eaLnBrk="1" latinLnBrk="0" hangingPunct="1">
              <a:buNone/>
              <a:defRPr kumimoji="0" lang="el-GR" sz="1000"/>
            </a:lvl3pPr>
            <a:lvl4pPr eaLnBrk="1" latinLnBrk="0" hangingPunct="1">
              <a:buNone/>
              <a:defRPr kumimoji="0" lang="el-GR" sz="900"/>
            </a:lvl4pPr>
            <a:lvl5pPr eaLnBrk="1" latinLnBrk="0" hangingPunct="1">
              <a:buNone/>
              <a:defRPr kumimoji="0" lang="el-GR" sz="9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el-GR"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el-GR" sz="1700"/>
            </a:lvl1pPr>
            <a:lvl2pPr eaLnBrk="1" latinLnBrk="0" hangingPunct="1">
              <a:buFontTx/>
              <a:buNone/>
              <a:defRPr kumimoji="0" lang="el-GR" sz="1200"/>
            </a:lvl2pPr>
            <a:lvl3pPr eaLnBrk="1" latinLnBrk="0" hangingPunct="1">
              <a:buFontTx/>
              <a:buNone/>
              <a:defRPr kumimoji="0" lang="el-GR" sz="1000"/>
            </a:lvl3pPr>
            <a:lvl4pPr eaLnBrk="1" latinLnBrk="0" hangingPunct="1">
              <a:buFontTx/>
              <a:buNone/>
              <a:defRPr kumimoji="0" lang="el-GR" sz="900"/>
            </a:lvl4pPr>
            <a:lvl5pPr eaLnBrk="1" latinLnBrk="0" hangingPunct="1">
              <a:buFontTx/>
              <a:buNone/>
              <a:defRPr kumimoji="0" lang="el-GR" sz="9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l-GR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l-GR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el-GR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r>
              <a:rPr lang="el-GR" smtClean="0"/>
              <a:t>Kλικ για επεξεργασία του τίτλου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l-GR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30/6/2006</a:t>
            </a:fld>
            <a:endParaRPr kumimoji="0"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 eaLnBrk="1" latinLnBrk="0" hangingPunct="1">
              <a:defRPr kumimoji="0" lang="el-GR" sz="2800"/>
            </a:lvl1pPr>
            <a:extLst/>
          </a:lstStyle>
          <a:p>
            <a:pPr algn="ctr"/>
            <a:fld id="{8F82E0A0-C266-4798-8C8F-B9F91E9DA37E}" type="slidenum">
              <a:rPr kumimoji="0" lang="el-GR" sz="2800" b="1">
                <a:solidFill>
                  <a:srgbClr val="FFFFFF"/>
                </a:solidFill>
              </a:rPr>
              <a:pPr algn="ctr"/>
              <a:t>‹#›</a:t>
            </a:fld>
            <a:endParaRPr kumimoji="0" lang="el-GR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kumimoji="0"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el-GR"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/>
              <a:pPr/>
              <a:t>30/6/2006</a:t>
            </a:fld>
            <a:endParaRPr kumimoji="0" lang="el-GR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el-GR"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el-GR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l-GR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l-GR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el-GR"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el-GR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el-GR" sz="1400" b="1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el-GR" smtClean="0"/>
              <a:t>Kλικ για επεξεργασία του τίτλου</a:t>
            </a:r>
            <a:endParaRPr kumimoji="0"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</p:sldLayoutIdLst>
  <p:txStyles>
    <p:titleStyle>
      <a:lvl1pPr algn="l" rtl="0" eaLnBrk="1" latinLnBrk="0" hangingPunct="1">
        <a:spcBef>
          <a:spcPct val="0"/>
        </a:spcBef>
        <a:buNone/>
        <a:defRPr kumimoji="0" lang="el-GR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el-GR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el-GR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el-GR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el-G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el-G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el-GR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el-GR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el-GR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el-GR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el-G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el-G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el-G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el-G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el-G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el-G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el-G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el-G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el-GR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971600" y="2355726"/>
            <a:ext cx="7776864" cy="1462286"/>
          </a:xfrm>
        </p:spPr>
        <p:txBody>
          <a:bodyPr>
            <a:normAutofit/>
          </a:bodyPr>
          <a:lstStyle>
            <a:extLst/>
          </a:lstStyle>
          <a:p>
            <a:r>
              <a:rPr lang="en-US" dirty="0" smtClean="0"/>
              <a:t>Using the methodological tool of SWOT ANALYSIS </a:t>
            </a:r>
            <a:endParaRPr lang="el-GR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>
          <a:xfrm>
            <a:off x="251520" y="0"/>
            <a:ext cx="8424936" cy="895028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en-US" dirty="0" smtClean="0"/>
              <a:t>Professor Christos </a:t>
            </a:r>
            <a:r>
              <a:rPr lang="en-US" dirty="0" err="1" smtClean="0"/>
              <a:t>Nikas</a:t>
            </a:r>
            <a:endParaRPr lang="el-GR" dirty="0"/>
          </a:p>
        </p:txBody>
      </p:sp>
      <p:pic>
        <p:nvPicPr>
          <p:cNvPr id="6" name="3 - Θέση περιεχομένου" descr="swot_analysis0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" y="0"/>
            <a:ext cx="2483767" cy="2372784"/>
          </a:xfrm>
          <a:prstGeom prst="rect">
            <a:avLst/>
          </a:prstGeom>
        </p:spPr>
      </p:pic>
      <p:sp>
        <p:nvSpPr>
          <p:cNvPr id="7" name="6 - TextBox"/>
          <p:cNvSpPr txBox="1"/>
          <p:nvPr/>
        </p:nvSpPr>
        <p:spPr>
          <a:xfrm>
            <a:off x="0" y="465998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2627784" y="4587974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endParaRPr lang="el-GR" b="1" dirty="0"/>
          </a:p>
        </p:txBody>
      </p:sp>
      <p:pic>
        <p:nvPicPr>
          <p:cNvPr id="9" name="Εικόνα 4">
            <a:extLst>
              <a:ext uri="{FF2B5EF4-FFF2-40B4-BE49-F238E27FC236}">
                <a16:creationId xmlns="" xmlns:a16="http://schemas.microsoft.com/office/drawing/2014/main" id="{A8215B6B-62B7-F834-AC2C-8614B9D9091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5265846"/>
            <a:ext cx="4267200" cy="7317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sz="half" idx="4294967295"/>
          </p:nvPr>
        </p:nvSpPr>
        <p:spPr>
          <a:xfrm>
            <a:off x="609600" y="1352552"/>
            <a:ext cx="7994848" cy="345144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SWOT or TOWS analysis </a:t>
            </a:r>
            <a:r>
              <a:rPr lang="el-GR" dirty="0" smtClean="0"/>
              <a:t> </a:t>
            </a:r>
            <a:r>
              <a:rPr lang="en-US" dirty="0" smtClean="0"/>
              <a:t>is an important tool for the comprehension of the strategic choices you have answering the following questions</a:t>
            </a:r>
            <a:r>
              <a:rPr lang="el-GR" dirty="0" smtClean="0"/>
              <a:t>: </a:t>
            </a:r>
            <a:endParaRPr lang="en-US" dirty="0" smtClean="0"/>
          </a:p>
          <a:p>
            <a:r>
              <a:rPr lang="en-US" dirty="0" smtClean="0"/>
              <a:t>How to take advantage of your strengths?</a:t>
            </a:r>
          </a:p>
          <a:p>
            <a:r>
              <a:rPr lang="en-US" dirty="0" smtClean="0"/>
              <a:t>How to limit or get around your weaknesses?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l-GR" dirty="0" smtClean="0"/>
              <a:t> </a:t>
            </a:r>
            <a:r>
              <a:rPr lang="en-US" dirty="0" smtClean="0"/>
              <a:t>How to exploit the opportunities?</a:t>
            </a:r>
          </a:p>
          <a:p>
            <a:r>
              <a:rPr lang="el-GR" dirty="0" smtClean="0"/>
              <a:t> </a:t>
            </a:r>
            <a:r>
              <a:rPr lang="en-US" dirty="0" smtClean="0"/>
              <a:t>How to manage the threats?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899592" y="267495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 </a:t>
            </a:r>
            <a:r>
              <a:rPr lang="el-GR" sz="2400" b="1" dirty="0" smtClean="0"/>
              <a:t>Β</a:t>
            </a:r>
            <a:r>
              <a:rPr lang="en-US" sz="2400" b="1" dirty="0" smtClean="0"/>
              <a:t>ASIC QUESTIONS FOR THE SUCCESSFUL USE OF THE METHOD</a:t>
            </a:r>
            <a:r>
              <a:rPr lang="el-GR" sz="2400" b="1" dirty="0" smtClean="0"/>
              <a:t> 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872"/>
            <a:ext cx="8534400" cy="4381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n-US" sz="3100" dirty="0" smtClean="0"/>
              <a:t>The S</a:t>
            </a:r>
            <a:r>
              <a:rPr lang="el-GR" sz="3100" dirty="0" smtClean="0"/>
              <a:t>WOT</a:t>
            </a:r>
            <a:r>
              <a:rPr lang="en-US" sz="3100" dirty="0" smtClean="0"/>
              <a:t> matrix</a:t>
            </a:r>
            <a:r>
              <a:rPr lang="el-GR" sz="3100" dirty="0" smtClean="0"/>
              <a:t>/ – </a:t>
            </a:r>
            <a:r>
              <a:rPr lang="en-US" sz="3100" dirty="0" smtClean="0"/>
              <a:t>Forming </a:t>
            </a:r>
            <a:r>
              <a:rPr lang="el-GR" sz="3100" dirty="0" smtClean="0"/>
              <a:t>4 </a:t>
            </a:r>
            <a:r>
              <a:rPr lang="en-US" sz="3100" dirty="0" smtClean="0"/>
              <a:t>types of strategies</a:t>
            </a:r>
            <a:endParaRPr lang="el-GR" dirty="0"/>
          </a:p>
        </p:txBody>
      </p:sp>
      <p:graphicFrame>
        <p:nvGraphicFramePr>
          <p:cNvPr id="4" name="Group 123"/>
          <p:cNvGraphicFramePr>
            <a:graphicFrameLocks/>
          </p:cNvGraphicFramePr>
          <p:nvPr/>
        </p:nvGraphicFramePr>
        <p:xfrm>
          <a:off x="467544" y="483518"/>
          <a:ext cx="8352928" cy="4071997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953323"/>
                <a:gridCol w="1143483"/>
                <a:gridCol w="3111390"/>
                <a:gridCol w="3144732"/>
              </a:tblGrid>
              <a:tr h="137663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External Environment</a:t>
                      </a:r>
                      <a:endParaRPr kumimoji="0" lang="el-GR" sz="150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T="34290" marB="34290" vert="vert" horzOverflow="overflow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</a:t>
                      </a:r>
                      <a:r>
                        <a:rPr kumimoji="0" lang="en-US" sz="15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r>
                        <a:rPr kumimoji="0" lang="en-US" sz="15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Threats</a:t>
                      </a:r>
                      <a:r>
                        <a:rPr kumimoji="0" lang="el-GR" sz="1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l-GR" sz="15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vert="vert" horzOverflow="overflow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u="sng" kern="1200" baseline="0" dirty="0" smtClean="0"/>
                        <a:t>Cautious Strategies</a:t>
                      </a:r>
                      <a:r>
                        <a:rPr kumimoji="0" lang="el-GR" sz="1400" u="sng" kern="1200" baseline="0" dirty="0" smtClean="0"/>
                        <a:t>  (</a:t>
                      </a:r>
                      <a:r>
                        <a:rPr kumimoji="0" lang="en-US" sz="1400" u="sng" kern="1200" baseline="0" dirty="0" smtClean="0"/>
                        <a:t>S-T</a:t>
                      </a:r>
                      <a:r>
                        <a:rPr kumimoji="0" lang="el-GR" sz="1400" u="sng" kern="1200" baseline="0" dirty="0" smtClean="0"/>
                        <a:t>)</a:t>
                      </a:r>
                      <a:endParaRPr kumimoji="0" lang="en-US" sz="1400" u="sng" kern="1200" baseline="0" dirty="0" smtClean="0"/>
                    </a:p>
                    <a:p>
                      <a:r>
                        <a:rPr kumimoji="0" lang="en-US" sz="1400" kern="1200" baseline="0" dirty="0" smtClean="0"/>
                        <a:t>Taking advantage of the strong elements in order to avoid or reduce the threats.</a:t>
                      </a:r>
                      <a:endParaRPr kumimoji="0" lang="el-G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horzOverflow="overflow"/>
                </a:tc>
                <a:tc>
                  <a:txBody>
                    <a:bodyPr/>
                    <a:lstStyle/>
                    <a:p>
                      <a:r>
                        <a:rPr kumimoji="0" lang="en-US" sz="1400" u="sng" kern="1200" baseline="0" dirty="0" smtClean="0"/>
                        <a:t>Defensive Strategies (W-T)</a:t>
                      </a:r>
                    </a:p>
                    <a:p>
                      <a:r>
                        <a:rPr kumimoji="0" lang="en-US" sz="1400" kern="1200" baseline="0" dirty="0" smtClean="0"/>
                        <a:t>Defensive tactics in order to limit the weak elements and avoid threats.</a:t>
                      </a:r>
                      <a:endParaRPr kumimoji="0" lang="el-G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horzOverflow="overflow"/>
                </a:tc>
              </a:tr>
              <a:tr h="168159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5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</a:t>
                      </a:r>
                      <a:r>
                        <a:rPr kumimoji="0" lang="en-US" sz="15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Opportunities</a:t>
                      </a:r>
                      <a:endParaRPr kumimoji="0" lang="el-G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vert="vert" horzOverflow="overflow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u="sng" kern="1200" baseline="0" dirty="0" smtClean="0"/>
                        <a:t>Dynamic Strategies</a:t>
                      </a:r>
                      <a:r>
                        <a:rPr kumimoji="0" lang="el-GR" sz="1600" u="sng" kern="1200" baseline="0" dirty="0" smtClean="0"/>
                        <a:t>  (</a:t>
                      </a:r>
                      <a:r>
                        <a:rPr kumimoji="0" lang="en-US" sz="1600" u="sng" kern="1200" baseline="0" dirty="0" smtClean="0"/>
                        <a:t>S-O</a:t>
                      </a:r>
                      <a:r>
                        <a:rPr kumimoji="0" lang="el-GR" sz="1600" u="sng" kern="1200" baseline="0" dirty="0" smtClean="0"/>
                        <a:t>)</a:t>
                      </a:r>
                      <a:endParaRPr kumimoji="0" lang="en-US" sz="1600" u="sng" kern="1200" baseline="0" dirty="0" smtClean="0"/>
                    </a:p>
                    <a:p>
                      <a:r>
                        <a:rPr kumimoji="0" lang="en-US" sz="1600" kern="1200" baseline="0" dirty="0" smtClean="0"/>
                        <a:t>Taking advantage of the strong elements in order to exploit the opportunities. </a:t>
                      </a:r>
                      <a:r>
                        <a:rPr kumimoji="0" lang="el-GR" sz="1600" kern="1200" baseline="0" dirty="0" smtClean="0"/>
                        <a:t>	</a:t>
                      </a:r>
                      <a:endParaRPr kumimoji="0" lang="el-G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horzOverflow="overflow"/>
                </a:tc>
                <a:tc>
                  <a:txBody>
                    <a:bodyPr/>
                    <a:lstStyle/>
                    <a:p>
                      <a:r>
                        <a:rPr kumimoji="0" lang="en-US" sz="1400" u="sng" kern="1200" baseline="0" dirty="0" smtClean="0"/>
                        <a:t>Careful Adjustments and Improvements  (W-O</a:t>
                      </a:r>
                      <a:r>
                        <a:rPr kumimoji="0" lang="el-GR" sz="1400" u="sng" kern="1200" baseline="0" dirty="0" smtClean="0"/>
                        <a:t>)</a:t>
                      </a:r>
                      <a:endParaRPr kumimoji="0" lang="en-US" sz="1400" u="sng" kern="1200" baseline="0" dirty="0" smtClean="0"/>
                    </a:p>
                    <a:p>
                      <a:r>
                        <a:rPr kumimoji="0" lang="en-US" sz="1400" kern="1200" baseline="0" dirty="0" smtClean="0"/>
                        <a:t>Improving the weak elements who prevent the exploitation of the opportunities. </a:t>
                      </a:r>
                      <a:r>
                        <a:rPr kumimoji="0" lang="el-GR" sz="1800" kern="1200" baseline="0" dirty="0" smtClean="0"/>
                        <a:t>	</a:t>
                      </a:r>
                      <a:endParaRPr kumimoji="0" lang="el-G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 horzOverflow="overflow"/>
                </a:tc>
              </a:tr>
              <a:tr h="45597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34290" marB="34290" horzOverflow="overflow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STRENGTHS</a:t>
                      </a:r>
                      <a:endParaRPr kumimoji="0" lang="el-G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34290" marB="34290" horzOverflow="overflow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WEAKNESSES</a:t>
                      </a:r>
                      <a:r>
                        <a:rPr kumimoji="0" lang="el-GR" sz="15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l-G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34290" marB="34290" horzOverflow="overflow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57784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u="none" strike="noStrike" cap="none" spc="300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l-GR" sz="1400" b="1" i="0" u="none" strike="noStrike" cap="none" spc="3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34290" marB="34290" horzOverflow="overflow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1 - Τίτλος"/>
          <p:cNvSpPr txBox="1">
            <a:spLocks/>
          </p:cNvSpPr>
          <p:nvPr/>
        </p:nvSpPr>
        <p:spPr>
          <a:xfrm>
            <a:off x="323850" y="4407694"/>
            <a:ext cx="8534400" cy="57388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rmAutofit fontScale="37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4400" dirty="0"/>
              <a:t/>
            </a:r>
            <a:br>
              <a:rPr lang="el-GR" sz="4400" dirty="0"/>
            </a:br>
            <a:endParaRPr lang="el-GR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itchFamily="18" charset="0"/>
              </a:rPr>
              <a:t>Exercise</a:t>
            </a:r>
            <a:r>
              <a:rPr lang="el-GR" dirty="0" smtClean="0">
                <a:latin typeface="Bookman Old Style" pitchFamily="18" charset="0"/>
              </a:rPr>
              <a:t>: </a:t>
            </a:r>
            <a:r>
              <a:rPr lang="en-US" dirty="0" smtClean="0"/>
              <a:t>SWOT Analysis</a:t>
            </a:r>
            <a:endParaRPr lang="el-GR" dirty="0" smtClean="0">
              <a:latin typeface="Bookman Old Style" pitchFamily="18" charset="0"/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You are asked to construct the SWOT Analysis table and convert it to a TOWS one. Also to form the 4 strategies matrix. </a:t>
            </a:r>
            <a:r>
              <a:rPr dirty="0" smtClean="0"/>
              <a:t> </a:t>
            </a: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3 - TextBox"/>
          <p:cNvSpPr txBox="1">
            <a:spLocks noChangeArrowheads="1"/>
          </p:cNvSpPr>
          <p:nvPr/>
        </p:nvSpPr>
        <p:spPr bwMode="auto">
          <a:xfrm>
            <a:off x="827088" y="339328"/>
            <a:ext cx="7632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A Case study on a </a:t>
            </a:r>
            <a:r>
              <a:rPr lang="en-US" sz="2400" dirty="0" smtClean="0">
                <a:latin typeface="Tw Cen MT" pitchFamily="34" charset="0"/>
              </a:rPr>
              <a:t>SWOT Analysis: A Health Division</a:t>
            </a:r>
            <a:r>
              <a:rPr lang="el-GR" sz="2400" dirty="0" smtClean="0">
                <a:latin typeface="Calibri" pitchFamily="34" charset="0"/>
              </a:rPr>
              <a:t>   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323528" y="915566"/>
            <a:ext cx="4826000" cy="369331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 </a:t>
            </a:r>
            <a:endParaRPr lang="el-GR" b="1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Development of new </a:t>
            </a:r>
            <a:r>
              <a:rPr lang="en-US" dirty="0" err="1" smtClean="0"/>
              <a:t>technologiesbon</a:t>
            </a:r>
            <a:r>
              <a:rPr lang="en-US" dirty="0" smtClean="0"/>
              <a:t> health services provision.</a:t>
            </a:r>
            <a:endParaRPr lang="el-GR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Fund approval for the hiring of doctors and pharmacists.</a:t>
            </a:r>
            <a:endParaRPr lang="el-GR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Good manager-employees relations.</a:t>
            </a:r>
            <a:endParaRPr lang="el-GR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Flexibility in the job description of new employees and the management of non-programmed work loads. </a:t>
            </a:r>
            <a:endParaRPr lang="el-GR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/>
              <a:t> </a:t>
            </a:r>
            <a:r>
              <a:rPr lang="en-US" dirty="0" smtClean="0"/>
              <a:t>Ability to hire additional </a:t>
            </a:r>
            <a:r>
              <a:rPr lang="en-US" dirty="0" err="1" smtClean="0"/>
              <a:t>labour</a:t>
            </a:r>
            <a:r>
              <a:rPr lang="en-US" dirty="0" smtClean="0"/>
              <a:t> through </a:t>
            </a:r>
            <a:r>
              <a:rPr lang="en-US" dirty="0" err="1" smtClean="0"/>
              <a:t>subsidised</a:t>
            </a:r>
            <a:r>
              <a:rPr lang="en-US" dirty="0" smtClean="0"/>
              <a:t> employment schemes for unemployed people. </a:t>
            </a:r>
            <a:endParaRPr lang="el-GR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 Complexity of </a:t>
            </a:r>
            <a:r>
              <a:rPr lang="en-US" dirty="0" err="1" smtClean="0"/>
              <a:t>organisational</a:t>
            </a:r>
            <a:r>
              <a:rPr lang="en-US" dirty="0" smtClean="0"/>
              <a:t> structure.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5292726" y="987029"/>
            <a:ext cx="3851275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/>
              <a:t>  </a:t>
            </a:r>
            <a:r>
              <a:rPr lang="en-US" dirty="0" smtClean="0"/>
              <a:t>Focusing on </a:t>
            </a:r>
            <a:r>
              <a:rPr lang="en-US" dirty="0" err="1" smtClean="0"/>
              <a:t>computerised</a:t>
            </a:r>
            <a:r>
              <a:rPr lang="en-US" dirty="0" smtClean="0"/>
              <a:t> applications. </a:t>
            </a:r>
            <a:r>
              <a:rPr lang="el-GR" dirty="0" smtClean="0"/>
              <a:t> </a:t>
            </a:r>
            <a:endParaRPr lang="el-GR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The fiscal policy limits the hiring of new </a:t>
            </a:r>
            <a:r>
              <a:rPr lang="en-US" dirty="0" err="1" smtClean="0"/>
              <a:t>labour</a:t>
            </a:r>
            <a:r>
              <a:rPr lang="en-US" dirty="0" smtClean="0"/>
              <a:t> force. </a:t>
            </a:r>
            <a:endParaRPr lang="el-GR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Differences in the work culture. </a:t>
            </a:r>
            <a:endParaRPr lang="el-GR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Danger of shortages in skilled personnel due to retirement. </a:t>
            </a:r>
            <a:endParaRPr lang="en-US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Successful established co-operation and informal practices for the task implementation.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Internal advantages-Opportunities of the external environment</a:t>
            </a:r>
          </a:p>
          <a:p>
            <a:r>
              <a:rPr lang="en-US" dirty="0" smtClean="0"/>
              <a:t>Full exploitation of the internal advantages for the effective exploitation of the opportunities offered by the external environment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Internal weaknesses - </a:t>
            </a:r>
            <a:r>
              <a:rPr lang="en-US" dirty="0" smtClean="0"/>
              <a:t>Opportunities of the external </a:t>
            </a:r>
            <a:r>
              <a:rPr lang="en-US" dirty="0" smtClean="0"/>
              <a:t>environment</a:t>
            </a:r>
          </a:p>
          <a:p>
            <a:r>
              <a:rPr lang="en-US" dirty="0" smtClean="0"/>
              <a:t>Emphasis on the actions dealing with internal weaknesses and in particular those which are obstacles for the exploitation of the </a:t>
            </a:r>
            <a:r>
              <a:rPr lang="en-US" dirty="0" smtClean="0"/>
              <a:t>Opportunities of the external environment</a:t>
            </a:r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Internal </a:t>
            </a:r>
            <a:r>
              <a:rPr lang="en-US" dirty="0" smtClean="0"/>
              <a:t>advantages-threats of </a:t>
            </a:r>
            <a:r>
              <a:rPr lang="en-US" dirty="0" smtClean="0"/>
              <a:t>the external </a:t>
            </a:r>
            <a:r>
              <a:rPr lang="en-US" dirty="0" smtClean="0"/>
              <a:t>environment</a:t>
            </a:r>
          </a:p>
          <a:p>
            <a:r>
              <a:rPr lang="en-US" dirty="0" smtClean="0"/>
              <a:t>Emphasis on the actions aiming at further supporting and exploiting internal advantages and particularly those which can be effectively used to deal with external threats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Internal weaknesses </a:t>
            </a:r>
            <a:r>
              <a:rPr lang="en-US" dirty="0" smtClean="0"/>
              <a:t>– Threats of </a:t>
            </a:r>
            <a:r>
              <a:rPr lang="en-US" dirty="0" smtClean="0"/>
              <a:t>the external </a:t>
            </a:r>
            <a:r>
              <a:rPr lang="en-US" dirty="0" smtClean="0"/>
              <a:t>environment</a:t>
            </a:r>
          </a:p>
          <a:p>
            <a:r>
              <a:rPr lang="en-US" dirty="0" smtClean="0"/>
              <a:t>Emphasis on actions aiming at eliminating or reducing internal weaknesses, particularly those increasing due to the negative operation of the factors of external threats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0735"/>
            <a:ext cx="9144000" cy="573881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Times New Roman" pitchFamily="18" charset="0"/>
              </a:rPr>
              <a:t>Stages of the SWOT analysis</a:t>
            </a:r>
            <a:endParaRPr lang="el-GR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9" y="844154"/>
            <a:ext cx="8281291" cy="4083844"/>
          </a:xfrm>
        </p:spPr>
        <p:txBody>
          <a:bodyPr>
            <a:normAutofit/>
          </a:bodyPr>
          <a:lstStyle/>
          <a:p>
            <a:pPr marL="609600" indent="-609600" algn="just" eaLnBrk="1" hangingPunct="1">
              <a:buFontTx/>
              <a:buAutoNum type="arabicPeriod"/>
              <a:defRPr/>
            </a:pPr>
            <a:r>
              <a:rPr lang="en-US" altLang="zh-CN" sz="2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Investgation</a:t>
            </a:r>
            <a:r>
              <a:rPr lang="en-US" altLang="zh-CN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 of the environment of the development plan, the intervention, the action or the policy.</a:t>
            </a:r>
            <a:endParaRPr lang="en-US" altLang="zh-CN" sz="2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宋体" pitchFamily="2" charset="-122"/>
              <a:cs typeface="Times New Roman" pitchFamily="18" charset="0"/>
            </a:endParaRPr>
          </a:p>
          <a:p>
            <a:pPr marL="609600" indent="-609600" algn="just" eaLnBrk="1" hangingPunct="1">
              <a:buFontTx/>
              <a:buAutoNum type="arabicPeriod"/>
              <a:defRPr/>
            </a:pPr>
            <a:r>
              <a:rPr lang="en-US" altLang="zh-CN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Internal analysis of the advantages and the weaknesses.</a:t>
            </a:r>
            <a:endParaRPr lang="en-US" altLang="zh-CN" sz="2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宋体" pitchFamily="2" charset="-122"/>
            </a:endParaRPr>
          </a:p>
          <a:p>
            <a:pPr marL="609600" indent="-609600" algn="just" eaLnBrk="1" hangingPunct="1">
              <a:buFontTx/>
              <a:buAutoNum type="arabicPeriod"/>
              <a:defRPr/>
            </a:pPr>
            <a:r>
              <a:rPr lang="en-US" altLang="zh-CN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External analysis of the opportunities and the threats. </a:t>
            </a:r>
          </a:p>
          <a:p>
            <a:pPr marL="609600" indent="-609600" algn="just" eaLnBrk="1" hangingPunct="1">
              <a:buFontTx/>
              <a:buAutoNum type="arabicPeriod"/>
              <a:defRPr/>
            </a:pPr>
            <a:r>
              <a:rPr lang="en-US" altLang="zh-CN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Investigation of the possible actions. </a:t>
            </a:r>
          </a:p>
          <a:p>
            <a:pPr marL="609600" indent="-609600" algn="just" eaLnBrk="1" hangingPunct="1">
              <a:buFontTx/>
              <a:buAutoNum type="arabicPeriod"/>
              <a:defRPr/>
            </a:pPr>
            <a:r>
              <a:rPr lang="en-US" altLang="zh-CN" sz="2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Categorisation</a:t>
            </a:r>
            <a:r>
              <a:rPr lang="en-US" altLang="zh-CN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 of the possible actions. </a:t>
            </a:r>
            <a:r>
              <a:rPr lang="el-GR" altLang="zh-CN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 </a:t>
            </a:r>
            <a:endParaRPr lang="en-US" altLang="zh-CN" sz="2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Times New Roman" pitchFamily="18" charset="0"/>
            </a:endParaRPr>
          </a:p>
          <a:p>
            <a:pPr marL="609600" indent="-609600" algn="just" eaLnBrk="1" hangingPunct="1">
              <a:buFontTx/>
              <a:buAutoNum type="arabicPeriod"/>
              <a:defRPr/>
            </a:pPr>
            <a:r>
              <a:rPr lang="en-US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Writing down and </a:t>
            </a:r>
            <a:r>
              <a:rPr lang="en-US" sz="2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categorising</a:t>
            </a:r>
            <a:r>
              <a:rPr lang="en-US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 of the local actors to those benefiting from the actions (and thus support them) and those losing (and thus object</a:t>
            </a:r>
            <a:r>
              <a:rPr lang="en-US" sz="22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). </a:t>
            </a:r>
            <a:r>
              <a:rPr lang="el-GR" sz="22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 </a:t>
            </a:r>
            <a:endParaRPr lang="el-GR" sz="2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5047"/>
            <a:ext cx="9144000" cy="681038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Times New Roman" pitchFamily="18" charset="0"/>
              </a:rPr>
              <a:t>«</a:t>
            </a:r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Times New Roman" pitchFamily="18" charset="0"/>
              </a:rPr>
              <a:t>Weaknesses</a:t>
            </a:r>
            <a:r>
              <a:rPr lang="el-G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Times New Roman" pitchFamily="18" charset="0"/>
              </a:rPr>
              <a:t>» </a:t>
            </a:r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Times New Roman" pitchFamily="18" charset="0"/>
              </a:rPr>
              <a:t>of the SWOT analysis</a:t>
            </a:r>
            <a:endParaRPr lang="el-GR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1" y="951310"/>
            <a:ext cx="8352729" cy="3780680"/>
          </a:xfrm>
        </p:spPr>
        <p:txBody>
          <a:bodyPr>
            <a:normAutofit/>
          </a:bodyPr>
          <a:lstStyle/>
          <a:p>
            <a:pPr marL="609600" indent="-609600" algn="just" eaLnBrk="1" hangingPunct="1">
              <a:buFontTx/>
              <a:buAutoNum type="arabicPeriod"/>
              <a:defRPr/>
            </a:pPr>
            <a:endParaRPr lang="el-GR" sz="2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 eaLnBrk="1" hangingPunct="1">
              <a:buFontTx/>
              <a:buAutoNum type="arabicPeriod"/>
              <a:defRPr/>
            </a:pPr>
            <a:endParaRPr lang="en-US" sz="2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 focuses on the space and not the </a:t>
            </a:r>
            <a:r>
              <a:rPr lang="en-US" sz="2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organisation</a:t>
            </a:r>
            <a:r>
              <a:rPr lang="en-US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undertaking the </a:t>
            </a:r>
            <a:r>
              <a:rPr lang="el-GR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SWOT analysis</a:t>
            </a:r>
            <a:r>
              <a:rPr lang="el-GR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r>
              <a:rPr lang="en-US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l-GR" sz="2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buNone/>
              <a:defRPr/>
            </a:pPr>
            <a:endParaRPr lang="el-GR" sz="2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 lacks an objective statement of the </a:t>
            </a:r>
            <a:r>
              <a:rPr lang="en-US" sz="2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plqnning</a:t>
            </a:r>
            <a:r>
              <a:rPr lang="el-GR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el-GR" sz="2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 involves a long list of factors without assessing their usefulness. </a:t>
            </a:r>
            <a:r>
              <a:rPr lang="el-GR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609600" indent="-609600" algn="just" eaLnBrk="1" hangingPunct="1">
              <a:buFontTx/>
              <a:buNone/>
              <a:defRPr/>
            </a:pPr>
            <a:endParaRPr lang="el-GR" sz="2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95263"/>
            <a:ext cx="8229600" cy="78938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Times New Roman" pitchFamily="18" charset="0"/>
              </a:rPr>
              <a:t>Advantages</a:t>
            </a:r>
            <a:r>
              <a:rPr lang="el-GR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Times New Roman" pitchFamily="18" charset="0"/>
              </a:rPr>
              <a:t>: 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11189" y="1006079"/>
            <a:ext cx="7921625" cy="3801665"/>
          </a:xfrm>
        </p:spPr>
        <p:txBody>
          <a:bodyPr>
            <a:normAutofit fontScale="92500"/>
          </a:bodyPr>
          <a:lstStyle/>
          <a:p>
            <a:pPr algn="just" eaLnBrk="1" hangingPunct="1">
              <a:defRPr/>
            </a:pPr>
            <a:endParaRPr lang="el-GR" sz="2200" b="1" u="sng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en-US" sz="22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The strongest advantage of the SWOT analysis</a:t>
            </a:r>
            <a:r>
              <a:rPr lang="en-US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: it helps the exposure of the relationship of the program or project implemented with the area and the environment of implementation. 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endParaRPr lang="el-GR" sz="2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en-US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It allows the comparison between the factors of the internal and the external environment</a:t>
            </a:r>
            <a:r>
              <a:rPr lang="el-GR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l-GR" sz="2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en-US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It is a simple and popular technique that can be applied in all the stages of the designing of a policy</a:t>
            </a:r>
            <a:r>
              <a:rPr lang="el-GR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l-GR" dirty="0" smtClean="0"/>
              <a:t>SWOT </a:t>
            </a:r>
            <a:r>
              <a:rPr lang="en-US" dirty="0" smtClean="0"/>
              <a:t>analysis is a general tool of designing and </a:t>
            </a:r>
            <a:r>
              <a:rPr lang="en-US" dirty="0" err="1" smtClean="0"/>
              <a:t>organising</a:t>
            </a:r>
            <a:r>
              <a:rPr lang="en-US" dirty="0" smtClean="0"/>
              <a:t> a comprehensive decision making framework for an institution, a firm a geographic area, a public policy etc.</a:t>
            </a:r>
            <a:endParaRPr lang="el-GR" dirty="0" smtClean="0"/>
          </a:p>
          <a:p>
            <a:r>
              <a:rPr lang="en-US" dirty="0" smtClean="0"/>
              <a:t>A very common method widely used in business administration for more than 50 years.</a:t>
            </a:r>
            <a:endParaRPr lang="el-GR" dirty="0" smtClean="0"/>
          </a:p>
          <a:p>
            <a:r>
              <a:rPr lang="en-US" dirty="0" smtClean="0"/>
              <a:t>A tool for programming the activities of the public sector.</a:t>
            </a:r>
            <a:r>
              <a:rPr lang="el-GR" dirty="0" smtClean="0"/>
              <a:t> </a:t>
            </a:r>
          </a:p>
          <a:p>
            <a:r>
              <a:rPr lang="en-US" dirty="0" smtClean="0"/>
              <a:t>A tool for reaching decisions of </a:t>
            </a:r>
            <a:r>
              <a:rPr lang="en-US" dirty="0" err="1" smtClean="0"/>
              <a:t>statial</a:t>
            </a:r>
            <a:r>
              <a:rPr lang="en-US" dirty="0" smtClean="0"/>
              <a:t> planning.</a:t>
            </a:r>
            <a:endParaRPr lang="el-GR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844154"/>
          </a:xfrm>
          <a:prstGeom prst="rect">
            <a:avLst/>
          </a:prstGeom>
        </p:spPr>
        <p:txBody>
          <a:bodyPr vert="horz" anchor="b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What is the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j-ea"/>
                <a:cs typeface="Times New Roman" pitchFamily="18" charset="0"/>
              </a:rPr>
              <a:t>SWOT analysis?</a:t>
            </a:r>
            <a:endParaRPr kumimoji="0" lang="el-G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 Black" pitchFamily="34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23478"/>
            <a:ext cx="8153400" cy="100584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Applications-uses of the SWOT analysis</a:t>
            </a:r>
            <a:endParaRPr lang="el-GR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Countries</a:t>
            </a:r>
            <a:r>
              <a:rPr lang="el-GR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</a:p>
          <a:p>
            <a:pPr algn="just"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Firms</a:t>
            </a:r>
            <a:endParaRPr lang="el-GR" sz="3200" b="1" dirty="0" smtClean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algn="just"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Public Institutions</a:t>
            </a:r>
            <a:r>
              <a:rPr lang="el-GR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</a:p>
          <a:p>
            <a:pPr algn="just"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Academic Institutions</a:t>
            </a:r>
            <a:endParaRPr lang="el-GR" sz="3200" b="1" dirty="0" smtClean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algn="just"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Local Government</a:t>
            </a:r>
            <a:endParaRPr lang="el-GR" sz="3200" b="1" dirty="0" smtClean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Product Promotion</a:t>
            </a:r>
            <a:endParaRPr lang="el-GR" dirty="0" smtClean="0"/>
          </a:p>
          <a:p>
            <a:r>
              <a:rPr lang="en-US" dirty="0" smtClean="0"/>
              <a:t>Enterprise Planning</a:t>
            </a:r>
            <a:r>
              <a:rPr lang="el-GR" dirty="0" smtClean="0"/>
              <a:t> </a:t>
            </a:r>
          </a:p>
          <a:p>
            <a:r>
              <a:rPr lang="en-US" dirty="0" smtClean="0"/>
              <a:t>Strategic Planning</a:t>
            </a:r>
            <a:r>
              <a:rPr lang="el-GR" dirty="0" smtClean="0"/>
              <a:t> </a:t>
            </a:r>
          </a:p>
          <a:p>
            <a:r>
              <a:rPr lang="en-US" dirty="0" smtClean="0"/>
              <a:t>Urban and Development Planning</a:t>
            </a:r>
            <a:r>
              <a:rPr lang="el-GR" dirty="0" smtClean="0"/>
              <a:t>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4415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What is the </a:t>
            </a:r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Times New Roman" pitchFamily="18" charset="0"/>
              </a:rPr>
              <a:t>SWOT analysis?</a:t>
            </a:r>
            <a:endParaRPr lang="el-GR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275160"/>
            <a:ext cx="7602538" cy="3386138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None/>
              <a:defRPr/>
            </a:pPr>
            <a:r>
              <a:rPr lang="el-GR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A way to </a:t>
            </a:r>
            <a:r>
              <a:rPr lang="en-US" sz="2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organise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analyse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data on the basis of a two-way analysis</a:t>
            </a:r>
            <a:endParaRPr lang="en-US" sz="24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Times New Roman" pitchFamily="18" charset="0"/>
              </a:rPr>
              <a:t>	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Times New Roman" pitchFamily="18" charset="0"/>
              </a:rPr>
              <a:t>	1. </a:t>
            </a:r>
            <a:r>
              <a:rPr lang="el-GR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Times New Roman" pitchFamily="18" charset="0"/>
              </a:rPr>
              <a:t>internal analysis (advantages and disadvantages –strengths and weaknesses)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Times New Roman" pitchFamily="18" charset="0"/>
              </a:rPr>
              <a:t>     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Times New Roman" pitchFamily="18" charset="0"/>
              </a:rPr>
              <a:t>2. </a:t>
            </a: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Times New Roman" pitchFamily="18" charset="0"/>
              </a:rPr>
              <a:t>external influences (threats</a:t>
            </a: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Times New Roman" pitchFamily="18" charset="0"/>
              </a:rPr>
              <a:t> –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Times New Roman" pitchFamily="18" charset="0"/>
              </a:rPr>
              <a:t> opportunities</a:t>
            </a: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Times New Roman" pitchFamily="18" charset="0"/>
              </a:rPr>
              <a:t>).</a:t>
            </a: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609600" indent="-609600" algn="just" eaLnBrk="1" hangingPunct="1">
              <a:buFontTx/>
              <a:buNone/>
              <a:defRPr/>
            </a:pPr>
            <a:endParaRPr lang="en-US" sz="24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AutoShape 4" descr="owl"/>
          <p:cNvSpPr>
            <a:spLocks noChangeAspect="1" noChangeArrowheads="1"/>
          </p:cNvSpPr>
          <p:nvPr/>
        </p:nvSpPr>
        <p:spPr bwMode="auto">
          <a:xfrm>
            <a:off x="4419600" y="245745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771550"/>
            <a:ext cx="7992888" cy="4018335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n-US" sz="2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n-US" sz="2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Strengths: </a:t>
            </a:r>
            <a:r>
              <a:rPr lang="en-US" sz="2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Advantages, forces and sources or the capacities an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organisation</a:t>
            </a:r>
            <a:r>
              <a:rPr lang="en-US" sz="2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 can use effectively in order to achieve it’s targets. In the case of planning the advantages, the local forces as the appear at present in various sectors.</a:t>
            </a:r>
            <a:endParaRPr lang="el-GR" altLang="zh-CN" sz="2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l-GR" altLang="zh-CN" sz="2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  <a:defRPr/>
            </a:pPr>
            <a:r>
              <a:rPr lang="en-US" altLang="zh-CN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宋体" pitchFamily="2" charset="-122"/>
                <a:cs typeface="Times New Roman" pitchFamily="18" charset="0"/>
              </a:rPr>
              <a:t>Weaknesses: </a:t>
            </a:r>
            <a:r>
              <a:rPr lang="en-US" sz="2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Weak points, constraints, errors or shortages in the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organisation</a:t>
            </a:r>
            <a:r>
              <a:rPr lang="en-US" sz="2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 who are an obstacle to the achievements of it’s targets. In the case of planning </a:t>
            </a:r>
            <a:r>
              <a:rPr lang="en-US" sz="22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disadvantages or weaknesses of an area or a sector as the appear at present in various sectors.</a:t>
            </a:r>
            <a:endParaRPr lang="el-GR" altLang="zh-CN" sz="2200" b="1" dirty="0" smtClean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l-GR" sz="2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endParaRPr lang="el-GR" sz="2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l-GR" sz="2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10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Times New Roman" pitchFamily="18" charset="0"/>
              </a:rPr>
              <a:t>What is the SWOT analysis?</a:t>
            </a:r>
            <a:endParaRPr lang="el-GR" sz="32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Times New Roman" pitchFamily="18" charset="0"/>
            </a:endParaRPr>
          </a:p>
        </p:txBody>
      </p:sp>
      <p:sp>
        <p:nvSpPr>
          <p:cNvPr id="5124" name="3 - TextBox"/>
          <p:cNvSpPr txBox="1">
            <a:spLocks noChangeArrowheads="1"/>
          </p:cNvSpPr>
          <p:nvPr/>
        </p:nvSpPr>
        <p:spPr bwMode="auto">
          <a:xfrm rot="-5400000">
            <a:off x="-1236464" y="2799756"/>
            <a:ext cx="3725465" cy="461962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PAST</a:t>
            </a:r>
            <a:r>
              <a:rPr lang="el-GR" sz="2400" dirty="0" smtClean="0"/>
              <a:t> 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  <p:bldP spid="337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389" y="789385"/>
            <a:ext cx="8569325" cy="4192190"/>
          </a:xfrm>
        </p:spPr>
        <p:txBody>
          <a:bodyPr>
            <a:normAutofit fontScale="85000"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n-US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n-US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  <a:defRPr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Opportunities: </a:t>
            </a: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Any positive circumstances in the (external) environment of the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organisation</a:t>
            </a: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. In the case of planning factors or developments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e.g</a:t>
            </a: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political, economic and technological changes that could, if exploited, facilitate the implementation of the policy. </a:t>
            </a:r>
            <a:r>
              <a:rPr lang="el-GR" sz="28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κής</a:t>
            </a:r>
            <a:r>
              <a:rPr lang="el-GR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  <a:defRPr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Threats: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el-GR" altLang="zh-CN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Α</a:t>
            </a:r>
            <a:r>
              <a:rPr lang="en-US" altLang="zh-CN" sz="28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ny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unfavorable situation in the(external) </a:t>
            </a:r>
            <a:r>
              <a:rPr lang="en-US" altLang="zh-CN" sz="28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envoronment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of the </a:t>
            </a:r>
            <a:r>
              <a:rPr lang="en-US" altLang="zh-CN" sz="28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organisation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that could be potentially </a:t>
            </a:r>
            <a:r>
              <a:rPr lang="en-US" altLang="zh-CN" sz="28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harmfull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for it’s strategy. </a:t>
            </a: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In the case of planning, potential barriers in the course of implementation. </a:t>
            </a:r>
            <a:endParaRPr lang="el-GR" sz="280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-182166"/>
            <a:ext cx="8229600" cy="85725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What is the SWOT analysis? </a:t>
            </a:r>
            <a:endParaRPr lang="el-GR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Times New Roman" pitchFamily="18" charset="0"/>
            </a:endParaRPr>
          </a:p>
        </p:txBody>
      </p:sp>
      <p:sp>
        <p:nvSpPr>
          <p:cNvPr id="6148" name="4 - TextBox"/>
          <p:cNvSpPr txBox="1">
            <a:spLocks noChangeArrowheads="1"/>
          </p:cNvSpPr>
          <p:nvPr/>
        </p:nvSpPr>
        <p:spPr bwMode="auto">
          <a:xfrm rot="-5400000">
            <a:off x="-1452959" y="2530079"/>
            <a:ext cx="3726656" cy="461962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FUTURE</a:t>
            </a:r>
            <a:r>
              <a:rPr lang="el-GR" sz="2400" dirty="0" smtClean="0"/>
              <a:t> 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946" name="Rectangle 2" descr="Canvas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229600" cy="857250"/>
          </a:xfrm>
        </p:spPr>
        <p:txBody>
          <a:bodyPr>
            <a:normAutofit/>
          </a:bodyPr>
          <a:lstStyle/>
          <a:p>
            <a:r>
              <a:rPr lang="el-GR" dirty="0" smtClean="0"/>
              <a:t> </a:t>
            </a:r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What is the SWOT analysis? </a:t>
            </a:r>
            <a:endParaRPr lang="en-US" dirty="0"/>
          </a:p>
        </p:txBody>
      </p:sp>
      <p:pic>
        <p:nvPicPr>
          <p:cNvPr id="2002964" name="Picture 20" descr="SWOT Ch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9163" y="1057275"/>
            <a:ext cx="4000500" cy="2083594"/>
          </a:xfrm>
          <a:prstGeom prst="rect">
            <a:avLst/>
          </a:prstGeom>
          <a:noFill/>
        </p:spPr>
      </p:pic>
      <p:sp>
        <p:nvSpPr>
          <p:cNvPr id="2002968" name="Line 24"/>
          <p:cNvSpPr>
            <a:spLocks noChangeShapeType="1"/>
          </p:cNvSpPr>
          <p:nvPr/>
        </p:nvSpPr>
        <p:spPr bwMode="auto">
          <a:xfrm>
            <a:off x="0" y="2093119"/>
            <a:ext cx="9144000" cy="0"/>
          </a:xfrm>
          <a:prstGeom prst="line">
            <a:avLst/>
          </a:prstGeom>
          <a:noFill/>
          <a:ln w="9525">
            <a:solidFill>
              <a:srgbClr val="A5002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002971" name="Text Box 27"/>
          <p:cNvSpPr txBox="1">
            <a:spLocks noChangeArrowheads="1"/>
          </p:cNvSpPr>
          <p:nvPr/>
        </p:nvSpPr>
        <p:spPr bwMode="auto">
          <a:xfrm>
            <a:off x="179514" y="2246711"/>
            <a:ext cx="3827339" cy="107721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C0C0C0"/>
            </a:outerShdw>
          </a:effectLst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Arial Narrow" pitchFamily="34" charset="0"/>
              </a:rPr>
              <a:t>Analysis of the External Environment: market trends, social trends, institutional framework, economic or other crisis, technological developments.</a:t>
            </a:r>
            <a:r>
              <a:rPr lang="el-GR" sz="1600" dirty="0" smtClean="0">
                <a:latin typeface="Arial Narrow" pitchFamily="34" charset="0"/>
              </a:rPr>
              <a:t> </a:t>
            </a:r>
            <a:endParaRPr lang="en-US" sz="1600" dirty="0">
              <a:latin typeface="Arial Narrow" pitchFamily="34" charset="0"/>
            </a:endParaRPr>
          </a:p>
        </p:txBody>
      </p:sp>
      <p:sp>
        <p:nvSpPr>
          <p:cNvPr id="2002972" name="AutoShape 28"/>
          <p:cNvSpPr>
            <a:spLocks noChangeArrowheads="1"/>
          </p:cNvSpPr>
          <p:nvPr/>
        </p:nvSpPr>
        <p:spPr bwMode="auto">
          <a:xfrm rot="5400000">
            <a:off x="4208463" y="1441847"/>
            <a:ext cx="228600" cy="228600"/>
          </a:xfrm>
          <a:prstGeom prst="triangle">
            <a:avLst>
              <a:gd name="adj" fmla="val 50000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02973" name="Text Box 29"/>
          <p:cNvSpPr txBox="1">
            <a:spLocks noChangeArrowheads="1"/>
          </p:cNvSpPr>
          <p:nvPr/>
        </p:nvSpPr>
        <p:spPr bwMode="auto">
          <a:xfrm>
            <a:off x="179514" y="1282305"/>
            <a:ext cx="3778127" cy="83099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C0C0C0"/>
            </a:outerShdw>
          </a:effectLst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Arial Narrow" pitchFamily="34" charset="0"/>
              </a:rPr>
              <a:t>Analysis of the Internal Environment: resources, structure, demographic elements, cultural elements, </a:t>
            </a:r>
            <a:r>
              <a:rPr lang="en-US" sz="1600" dirty="0" err="1" smtClean="0">
                <a:latin typeface="Arial Narrow" pitchFamily="34" charset="0"/>
              </a:rPr>
              <a:t>cooperations</a:t>
            </a:r>
            <a:r>
              <a:rPr lang="en-US" sz="1600" dirty="0" smtClean="0">
                <a:latin typeface="Arial Narrow" pitchFamily="34" charset="0"/>
              </a:rPr>
              <a:t> / joint actions.. </a:t>
            </a:r>
            <a:endParaRPr lang="en-US" sz="1600" dirty="0">
              <a:latin typeface="Arial Narrow" pitchFamily="34" charset="0"/>
            </a:endParaRPr>
          </a:p>
        </p:txBody>
      </p:sp>
      <p:sp>
        <p:nvSpPr>
          <p:cNvPr id="2002974" name="AutoShape 30"/>
          <p:cNvSpPr>
            <a:spLocks noChangeArrowheads="1"/>
          </p:cNvSpPr>
          <p:nvPr/>
        </p:nvSpPr>
        <p:spPr bwMode="auto">
          <a:xfrm rot="5400000">
            <a:off x="4254500" y="2455069"/>
            <a:ext cx="228600" cy="228600"/>
          </a:xfrm>
          <a:prstGeom prst="triangle">
            <a:avLst>
              <a:gd name="adj" fmla="val 50000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Aims of the </a:t>
            </a:r>
            <a:r>
              <a:rPr lang="en-US" dirty="0" smtClean="0"/>
              <a:t>SWOT ANALYSIS</a:t>
            </a:r>
            <a:endParaRPr lang="el-GR" dirty="0" smtClean="0">
              <a:latin typeface="Calibri" pitchFamily="34" charset="0"/>
            </a:endParaRPr>
          </a:p>
        </p:txBody>
      </p:sp>
      <p:sp>
        <p:nvSpPr>
          <p:cNvPr id="62467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755576" y="1440656"/>
            <a:ext cx="8229600" cy="3702844"/>
          </a:xfrm>
        </p:spPr>
        <p:txBody>
          <a:bodyPr/>
          <a:lstStyle/>
          <a:p>
            <a:r>
              <a:rPr lang="en-US" dirty="0" smtClean="0"/>
              <a:t>Gathering of the basic conclusions of the analysis of the internal and the external environment.</a:t>
            </a:r>
            <a:r>
              <a:rPr lang="el-GR" dirty="0" smtClean="0"/>
              <a:t> </a:t>
            </a:r>
          </a:p>
          <a:p>
            <a:r>
              <a:rPr lang="en-US" dirty="0" smtClean="0"/>
              <a:t>Conclusion synthesis so that the </a:t>
            </a:r>
            <a:r>
              <a:rPr lang="en-US" dirty="0" err="1" smtClean="0"/>
              <a:t>organisation</a:t>
            </a:r>
            <a:r>
              <a:rPr lang="en-US" dirty="0" smtClean="0"/>
              <a:t> gets the full picture.</a:t>
            </a:r>
            <a:endParaRPr lang="el-GR" dirty="0" smtClean="0"/>
          </a:p>
          <a:p>
            <a:r>
              <a:rPr lang="en-US" dirty="0" smtClean="0"/>
              <a:t>Deriving basic proposals.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alibri" pitchFamily="34" charset="0"/>
              </a:rPr>
              <a:t> </a:t>
            </a:r>
            <a:r>
              <a:rPr lang="en-US" dirty="0" smtClean="0"/>
              <a:t>SWOT or TOWS Analysis </a:t>
            </a:r>
            <a:endParaRPr lang="el-GR" dirty="0" smtClean="0">
              <a:latin typeface="Calibr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4294967295"/>
          </p:nvPr>
        </p:nvSpPr>
        <p:spPr>
          <a:xfrm>
            <a:off x="609600" y="1352550"/>
            <a:ext cx="3886200" cy="3268266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TOWS Analysis is a variation of the SWOT Analysis. TOWS and SWOT </a:t>
            </a:r>
            <a:r>
              <a:rPr dirty="0" smtClean="0"/>
              <a:t> </a:t>
            </a:r>
            <a:r>
              <a:rPr lang="en-US" dirty="0" smtClean="0"/>
              <a:t>are the abbreviations of the same words Strengths, Weaknesses, Opportunities and Threats in a different order.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4294967295"/>
          </p:nvPr>
        </p:nvSpPr>
        <p:spPr>
          <a:xfrm>
            <a:off x="4845050" y="1352550"/>
            <a:ext cx="3886200" cy="3268266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dirty="0" smtClean="0"/>
              <a:t> Τ= </a:t>
            </a:r>
            <a:r>
              <a:rPr lang="en-US" dirty="0" smtClean="0"/>
              <a:t>threats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O=Opportunities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W= Weaknesses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S= Strengths.</a:t>
            </a:r>
            <a:endParaRPr dirty="0" smtClean="0"/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dirty="0" smtClean="0"/>
              <a:t> 	</a:t>
            </a:r>
            <a:r>
              <a:rPr lang="en-US" dirty="0" smtClean="0"/>
              <a:t>TOWS </a:t>
            </a:r>
            <a:r>
              <a:rPr dirty="0" smtClean="0"/>
              <a:t> </a:t>
            </a:r>
            <a:r>
              <a:rPr lang="en-US" dirty="0" smtClean="0"/>
              <a:t>gives emphasis to the external environment whereas SWOT</a:t>
            </a:r>
            <a:r>
              <a:rPr dirty="0" smtClean="0"/>
              <a:t> </a:t>
            </a:r>
            <a:r>
              <a:rPr lang="en-US" dirty="0" smtClean="0"/>
              <a:t>to the internal one.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1037</Words>
  <Application>Microsoft Office PowerPoint</Application>
  <PresentationFormat>Προβολή στην οθόνη (16:9)</PresentationFormat>
  <Paragraphs>126</Paragraphs>
  <Slides>18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WidescreenPresentation</vt:lpstr>
      <vt:lpstr>Using the methodological tool of SWOT ANALYSIS </vt:lpstr>
      <vt:lpstr>Διαφάνεια 2</vt:lpstr>
      <vt:lpstr>Applications-uses of the SWOT analysis</vt:lpstr>
      <vt:lpstr> What is the SWOT analysis?</vt:lpstr>
      <vt:lpstr> What is the SWOT analysis?</vt:lpstr>
      <vt:lpstr>  What is the SWOT analysis? </vt:lpstr>
      <vt:lpstr> What is the SWOT analysis? </vt:lpstr>
      <vt:lpstr> Aims of the SWOT ANALYSIS</vt:lpstr>
      <vt:lpstr> SWOT or TOWS Analysis </vt:lpstr>
      <vt:lpstr>  </vt:lpstr>
      <vt:lpstr>  The SWOT matrix/ – Forming 4 types of strategies</vt:lpstr>
      <vt:lpstr>Exercise: SWOT Analysis</vt:lpstr>
      <vt:lpstr>Διαφάνεια 13</vt:lpstr>
      <vt:lpstr>Διαφάνεια 14</vt:lpstr>
      <vt:lpstr>Διαφάνεια 15</vt:lpstr>
      <vt:lpstr>Stages of the SWOT analysis</vt:lpstr>
      <vt:lpstr>«Weaknesses» of the SWOT analysis</vt:lpstr>
      <vt:lpstr>Advantages: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2012-10-11T17:57:08Z</dcterms:created>
  <dcterms:modified xsi:type="dcterms:W3CDTF">2022-09-07T08:39:31Z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1032</vt:i4>
  </property>
  <property fmtid="{D5CDD505-2E9C-101B-9397-08002B2CF9AE}" pid="3" name="_Version">
    <vt:lpwstr>12.0.4518</vt:lpwstr>
  </property>
</Properties>
</file>