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8" r:id="rId3"/>
    <p:sldId id="259" r:id="rId4"/>
    <p:sldId id="386" r:id="rId5"/>
    <p:sldId id="330" r:id="rId6"/>
    <p:sldId id="363" r:id="rId7"/>
    <p:sldId id="367" r:id="rId8"/>
    <p:sldId id="385" r:id="rId9"/>
    <p:sldId id="368" r:id="rId10"/>
    <p:sldId id="369" r:id="rId11"/>
    <p:sldId id="370" r:id="rId12"/>
    <p:sldId id="388" r:id="rId13"/>
    <p:sldId id="291" r:id="rId14"/>
    <p:sldId id="332" r:id="rId15"/>
    <p:sldId id="333" r:id="rId16"/>
    <p:sldId id="334" r:id="rId17"/>
    <p:sldId id="335" r:id="rId18"/>
    <p:sldId id="387" r:id="rId19"/>
    <p:sldId id="266" r:id="rId20"/>
    <p:sldId id="337" r:id="rId21"/>
    <p:sldId id="342" r:id="rId22"/>
    <p:sldId id="344" r:id="rId23"/>
    <p:sldId id="267" r:id="rId24"/>
    <p:sldId id="355" r:id="rId25"/>
    <p:sldId id="359" r:id="rId26"/>
    <p:sldId id="379" r:id="rId27"/>
    <p:sldId id="380" r:id="rId28"/>
    <p:sldId id="381" r:id="rId29"/>
    <p:sldId id="3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B1F"/>
    <a:srgbClr val="182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35"/>
    <p:restoredTop sz="94643"/>
  </p:normalViewPr>
  <p:slideViewPr>
    <p:cSldViewPr snapToGrid="0" snapToObjects="1">
      <p:cViewPr varScale="1">
        <p:scale>
          <a:sx n="78" d="100"/>
          <a:sy n="78" d="100"/>
        </p:scale>
        <p:origin x="10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606BA-D6F8-7B4A-85FB-7D2C30FCBDD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634CD-C043-3F44-B5E6-9E1B6AE4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7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34CD-C043-3F44-B5E6-9E1B6AE4D7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1827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1737360"/>
            <a:ext cx="3657600" cy="3509963"/>
          </a:xfrm>
          <a:noFill/>
          <a:ln>
            <a:noFill/>
          </a:ln>
        </p:spPr>
        <p:txBody>
          <a:bodyPr lIns="0" anchor="t" anchorCtr="0">
            <a:normAutofit/>
          </a:bodyPr>
          <a:lstStyle>
            <a:lvl1pPr algn="ctr">
              <a:defRPr sz="3600" b="0" i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00" y="0"/>
            <a:ext cx="3657600" cy="1655762"/>
          </a:xfrm>
          <a:ln>
            <a:noFill/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543800" cy="4698810"/>
          </a:xfrm>
        </p:spPr>
        <p:txBody>
          <a:bodyPr/>
          <a:lstStyle>
            <a:lvl1pPr>
              <a:buClr>
                <a:srgbClr val="873B1F"/>
              </a:buClr>
              <a:defRPr sz="2000"/>
            </a:lvl1pPr>
            <a:lvl2pPr marL="457200" indent="-228600">
              <a:buFont typeface=".AppleSystemUIFont" charset="-120"/>
              <a:buChar char="–"/>
              <a:defRPr sz="1800"/>
            </a:lvl2pPr>
            <a:lvl3pPr>
              <a:buClr>
                <a:srgbClr val="873B1F"/>
              </a:buClr>
              <a:defRPr sz="1600"/>
            </a:lvl3pPr>
            <a:lvl4pPr marL="915988" indent="-228600">
              <a:buFont typeface=".AppleSystemUIFont" charset="-120"/>
              <a:buChar char="–"/>
              <a:defRPr sz="1400"/>
            </a:lvl4pPr>
            <a:lvl5pPr>
              <a:buClr>
                <a:srgbClr val="873B1F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5799" y="6495275"/>
            <a:ext cx="743886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© 2017 Wessex Press, Inc. Principles of Business Forecasting 2e (Ord, Fildes, Kourentzes) • Chapter 3: Forecasting Non-Seasonal Series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599" y="6495275"/>
            <a:ext cx="41147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rgbClr val="18275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BB7F014-2DB4-4D49-99B4-59FA1294E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solidFill>
            <a:srgbClr val="182752"/>
          </a:solidFill>
        </p:spPr>
        <p:txBody>
          <a:bodyPr vert="horz" lIns="45720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81328"/>
            <a:ext cx="7886700" cy="46988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170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87388" indent="-230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9159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146175" indent="-230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tiff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Forecasting </a:t>
            </a:r>
            <a:br>
              <a:rPr lang="en-US" dirty="0"/>
            </a:br>
            <a:r>
              <a:rPr lang="en-US" dirty="0"/>
              <a:t>Non-Seasonal Series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</p:txBody>
      </p:sp>
    </p:spTree>
    <p:extLst>
      <p:ext uri="{BB962C8B-B14F-4D97-AF65-F5344CB8AC3E}">
        <p14:creationId xmlns:p14="http://schemas.microsoft.com/office/powerpoint/2010/main" val="5712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Forecasting Purely Seasonal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873B1F"/>
                </a:solidFill>
              </a:rPr>
              <a:t>Monthly Temperatures in Boulder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4: Seasonal Series: Forecasting and Decomposition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1918798"/>
            <a:ext cx="7543800" cy="3276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73B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5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61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4113" indent="-1154113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182752"/>
                </a:solidFill>
              </a:rPr>
              <a:t>Figure 4.2	</a:t>
            </a:r>
            <a:r>
              <a:rPr lang="en-US" sz="1600" b="1" dirty="0">
                <a:solidFill>
                  <a:srgbClr val="873B1F"/>
                </a:solidFill>
              </a:rPr>
              <a:t>Monthly Average Temperatures (In Degrees Fahrenheit) </a:t>
            </a:r>
            <a:br>
              <a:rPr lang="en-US" sz="1600" b="1" dirty="0">
                <a:solidFill>
                  <a:srgbClr val="873B1F"/>
                </a:solidFill>
              </a:rPr>
            </a:br>
            <a:r>
              <a:rPr lang="en-US" sz="1600" b="1" dirty="0">
                <a:solidFill>
                  <a:srgbClr val="873B1F"/>
                </a:solidFill>
              </a:rPr>
              <a:t>in Boulder, CO, 1991–2015</a:t>
            </a:r>
            <a:endParaRPr lang="en-US" sz="1600" dirty="0">
              <a:solidFill>
                <a:srgbClr val="873B1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2561582"/>
            <a:ext cx="5858076" cy="36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Forecasting Purely Seasonal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543800" cy="375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873B1F"/>
                </a:solidFill>
              </a:rPr>
              <a:t>Plot of Seasonal Patterns for Boulder Data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4: Seasonal Series: Forecasting and Decomposition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799" y="1856423"/>
            <a:ext cx="8064661" cy="5966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73B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5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61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4113" indent="-1154113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182752"/>
                </a:solidFill>
              </a:rPr>
              <a:t>Figure 4.3	</a:t>
            </a:r>
            <a:r>
              <a:rPr lang="en-US" sz="1600" b="1" dirty="0">
                <a:solidFill>
                  <a:srgbClr val="873B1F"/>
                </a:solidFill>
              </a:rPr>
              <a:t>Seasonal Plot of Average Temperatures (In Degrees Fahrenheit) in Boulder, CO </a:t>
            </a:r>
            <a:r>
              <a:rPr lang="en-US" sz="1600" i="1" dirty="0">
                <a:solidFill>
                  <a:srgbClr val="873B1F"/>
                </a:solidFill>
              </a:rPr>
              <a:t>(2012–2015, plotted against month, partitioned by year)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8" y="2453094"/>
            <a:ext cx="5960486" cy="373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1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A886-C2C0-453F-B2BD-9F3F0EE7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8DD97-9B07-41B9-A929-1C654577F6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3: Forecasting Non-Seasonal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B3582-C56E-420B-9233-4B15371BD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2FBA3B-F0A6-4E61-B752-E2A21EB41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48" y="1538503"/>
            <a:ext cx="8497530" cy="446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62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 Extrapolative Methods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543800" cy="4698810"/>
          </a:xfrm>
        </p:spPr>
        <p:txBody>
          <a:bodyPr/>
          <a:lstStyle/>
          <a:p>
            <a:pPr marL="7937" indent="0">
              <a:lnSpc>
                <a:spcPts val="2000"/>
              </a:lnSpc>
              <a:spcBef>
                <a:spcPts val="2200"/>
              </a:spcBef>
              <a:buNone/>
            </a:pPr>
            <a:endParaRPr lang="en-US" b="1" dirty="0">
              <a:solidFill>
                <a:srgbClr val="873B1F"/>
              </a:solidFill>
            </a:endParaRPr>
          </a:p>
          <a:p>
            <a:pPr marL="7937" indent="0">
              <a:lnSpc>
                <a:spcPts val="2000"/>
              </a:lnSpc>
              <a:spcBef>
                <a:spcPts val="2200"/>
              </a:spcBef>
              <a:buNone/>
            </a:pPr>
            <a:r>
              <a:rPr lang="en-US" b="1" dirty="0">
                <a:solidFill>
                  <a:srgbClr val="873B1F"/>
                </a:solidFill>
              </a:rPr>
              <a:t>Locally Constant Forecasts</a:t>
            </a:r>
          </a:p>
          <a:p>
            <a:pPr>
              <a:spcBef>
                <a:spcPts val="1600"/>
              </a:spcBef>
            </a:pPr>
            <a:r>
              <a:rPr lang="en-US" sz="1800" dirty="0"/>
              <a:t>A series is </a:t>
            </a:r>
            <a:r>
              <a:rPr lang="en-US" sz="1800" b="1" dirty="0">
                <a:solidFill>
                  <a:srgbClr val="873B1F"/>
                </a:solidFill>
              </a:rPr>
              <a:t>locally constant </a:t>
            </a:r>
            <a:r>
              <a:rPr lang="en-US" sz="1800" dirty="0"/>
              <a:t>if the mean level changes gradually over time but there is no reason to expect a systematic increase or decrease in the future. The forecast function is:</a:t>
            </a:r>
          </a:p>
          <a:p>
            <a:pPr>
              <a:spcBef>
                <a:spcPts val="1600"/>
              </a:spcBef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That is, the plot showing future forecasts is a horizontal line. When a new observation becomes available, the constant is updated.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3: Forecasting Non-Seasonal Series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F4293-B1AF-421E-93DD-79F0A3F8E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3546987"/>
            <a:ext cx="7679007" cy="103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63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 Extrapolative Methods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543800" cy="326207"/>
          </a:xfrm>
        </p:spPr>
        <p:txBody>
          <a:bodyPr/>
          <a:lstStyle/>
          <a:p>
            <a:pPr marL="7937" indent="0">
              <a:lnSpc>
                <a:spcPts val="2000"/>
              </a:lnSpc>
              <a:spcBef>
                <a:spcPts val="2200"/>
              </a:spcBef>
              <a:buNone/>
            </a:pPr>
            <a:r>
              <a:rPr lang="en-US" b="1" dirty="0">
                <a:solidFill>
                  <a:srgbClr val="873B1F"/>
                </a:solidFill>
              </a:rPr>
              <a:t>Locally Constant Forecasts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3: Forecasting Non-Seasonal Series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880011"/>
            <a:ext cx="7543800" cy="5920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73B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5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61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1875" indent="-1031875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182752"/>
                </a:solidFill>
              </a:rPr>
              <a:t>Figure 3.4	</a:t>
            </a:r>
            <a:r>
              <a:rPr lang="en-US" sz="1600" b="1">
                <a:solidFill>
                  <a:srgbClr val="873B1F"/>
                </a:solidFill>
              </a:rPr>
              <a:t>Time Series Plot for Weekly Sales for WFJ for the First 26 Weeks, Compared with the Average</a:t>
            </a:r>
            <a:endParaRPr lang="en-US" sz="1600" dirty="0">
              <a:solidFill>
                <a:srgbClr val="873B1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2514600"/>
            <a:ext cx="6193972" cy="37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27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 Extrapolative Methods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658309"/>
            <a:ext cx="7543800" cy="4698810"/>
          </a:xfrm>
        </p:spPr>
        <p:txBody>
          <a:bodyPr/>
          <a:lstStyle/>
          <a:p>
            <a:pPr marL="7937" indent="0">
              <a:lnSpc>
                <a:spcPts val="2000"/>
              </a:lnSpc>
              <a:spcBef>
                <a:spcPts val="2200"/>
              </a:spcBef>
              <a:buNone/>
            </a:pPr>
            <a:endParaRPr lang="en-US" b="1" dirty="0">
              <a:solidFill>
                <a:srgbClr val="873B1F"/>
              </a:solidFill>
            </a:endParaRPr>
          </a:p>
          <a:p>
            <a:pPr marL="7937" indent="0">
              <a:lnSpc>
                <a:spcPts val="2000"/>
              </a:lnSpc>
              <a:spcBef>
                <a:spcPts val="2200"/>
              </a:spcBef>
              <a:buNone/>
            </a:pPr>
            <a:r>
              <a:rPr lang="en-US" b="1" dirty="0">
                <a:solidFill>
                  <a:srgbClr val="873B1F"/>
                </a:solidFill>
              </a:rPr>
              <a:t>Use of Moving Averages</a:t>
            </a:r>
          </a:p>
          <a:p>
            <a:pPr>
              <a:spcBef>
                <a:spcPts val="1600"/>
              </a:spcBef>
            </a:pPr>
            <a:r>
              <a:rPr lang="en-US" sz="1800" dirty="0"/>
              <a:t>The moving average of order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/>
              <a:t> evaluated at time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1800" dirty="0"/>
              <a:t>is denoted by:</a:t>
            </a:r>
          </a:p>
          <a:p>
            <a:pPr>
              <a:spcBef>
                <a:spcPts val="1600"/>
              </a:spcBef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At each point in time, we drop the oldest observation and add a new one.</a:t>
            </a:r>
          </a:p>
          <a:p>
            <a:r>
              <a:rPr lang="en-US" sz="1800" dirty="0"/>
              <a:t>Large values of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/>
              <a:t> produce smoother plots but are slower to adapt to changes.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3: Forecasting Non-Seasonal Series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241FE-C9F3-4A9D-9287-DF8EE27F6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68627"/>
            <a:ext cx="6894003" cy="93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78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8" y="2260746"/>
            <a:ext cx="5823859" cy="3963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 Extrapolative Methods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543800" cy="4698810"/>
          </a:xfrm>
        </p:spPr>
        <p:txBody>
          <a:bodyPr/>
          <a:lstStyle/>
          <a:p>
            <a:pPr marL="7937" indent="0">
              <a:lnSpc>
                <a:spcPts val="2000"/>
              </a:lnSpc>
              <a:spcBef>
                <a:spcPts val="2200"/>
              </a:spcBef>
              <a:buNone/>
            </a:pPr>
            <a:r>
              <a:rPr lang="en-US" b="1" dirty="0">
                <a:solidFill>
                  <a:srgbClr val="873B1F"/>
                </a:solidFill>
              </a:rPr>
              <a:t>Calculation of Moving Averages</a:t>
            </a:r>
            <a:endParaRPr lang="en-US" sz="1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3: Forecasting Non-Seasonal Series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799" y="1980026"/>
            <a:ext cx="7543800" cy="3276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73B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5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61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1875" indent="-1031875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182752"/>
                </a:solidFill>
              </a:rPr>
              <a:t>Table 3.2	</a:t>
            </a:r>
            <a:r>
              <a:rPr lang="en-US" sz="1600" b="1" dirty="0">
                <a:solidFill>
                  <a:srgbClr val="873B1F"/>
                </a:solidFill>
              </a:rPr>
              <a:t>Calculation of Moving Averages for WFJ Sales</a:t>
            </a:r>
            <a:endParaRPr lang="en-US" sz="1600" dirty="0">
              <a:solidFill>
                <a:srgbClr val="873B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2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8" y="2569027"/>
            <a:ext cx="6843396" cy="37255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 Extrapolative Methods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543800" cy="4698810"/>
          </a:xfrm>
        </p:spPr>
        <p:txBody>
          <a:bodyPr/>
          <a:lstStyle/>
          <a:p>
            <a:pPr marL="7937" indent="0">
              <a:lnSpc>
                <a:spcPts val="2000"/>
              </a:lnSpc>
              <a:spcBef>
                <a:spcPts val="2200"/>
              </a:spcBef>
              <a:buNone/>
            </a:pPr>
            <a:r>
              <a:rPr lang="en-US" b="1" dirty="0">
                <a:solidFill>
                  <a:srgbClr val="873B1F"/>
                </a:solidFill>
              </a:rPr>
              <a:t>Use of Moving Averages</a:t>
            </a:r>
            <a:endParaRPr lang="en-US" sz="1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3: Forecasting Non-Seasonal Series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1960526"/>
            <a:ext cx="7543800" cy="512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73B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5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61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0938" indent="-1150938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182752"/>
                </a:solidFill>
              </a:rPr>
              <a:t>Figure 3.5</a:t>
            </a:r>
            <a:r>
              <a:rPr lang="en-US" sz="1600" b="1">
                <a:solidFill>
                  <a:srgbClr val="182752"/>
                </a:solidFill>
              </a:rPr>
              <a:t>	</a:t>
            </a:r>
            <a:r>
              <a:rPr lang="en-US" sz="1600" b="1">
                <a:solidFill>
                  <a:srgbClr val="873B1F"/>
                </a:solidFill>
              </a:rPr>
              <a:t>WFJ Sales for First 26 Weeks, with Moving Averages of </a:t>
            </a:r>
            <a:br>
              <a:rPr lang="en-US" sz="1600" b="1">
                <a:solidFill>
                  <a:srgbClr val="873B1F"/>
                </a:solidFill>
              </a:rPr>
            </a:br>
            <a:r>
              <a:rPr lang="en-US" sz="1600" b="1">
                <a:solidFill>
                  <a:srgbClr val="873B1F"/>
                </a:solidFill>
              </a:rPr>
              <a:t>Lengths 3 and 7</a:t>
            </a:r>
            <a:endParaRPr lang="en-US" sz="1600" dirty="0">
              <a:solidFill>
                <a:srgbClr val="873B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02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F3E8F-5591-4D0B-99CC-B6B163C1D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 Extrapolative Methods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09F6A-0CFF-4B11-A317-91EAFE2E10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3: Forecasting Non-Seasonal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F73F3-2851-449D-8D64-548BD241C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D4734-90F2-4DD8-A9DE-3CD33184B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304" y="1344063"/>
            <a:ext cx="6853391" cy="39030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75ECCA-4E5C-47F2-A916-A1C0AE01A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610" y="5448177"/>
            <a:ext cx="5999246" cy="53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10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Simple Exponential Smoothing (SES)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333" y="1343524"/>
            <a:ext cx="7543800" cy="4698810"/>
          </a:xfrm>
        </p:spPr>
        <p:txBody>
          <a:bodyPr>
            <a:normAutofit/>
          </a:bodyPr>
          <a:lstStyle/>
          <a:p>
            <a:r>
              <a:rPr lang="en-US" sz="1800" dirty="0">
                <a:cs typeface="Times New Roman" pitchFamily="18" charset="0"/>
              </a:rPr>
              <a:t>Simple (or Single) Exponential Smoothing follows the same general idea but makes a smooth transition from one period to the next.</a:t>
            </a:r>
          </a:p>
          <a:p>
            <a:r>
              <a:rPr lang="en-US" sz="1800" dirty="0">
                <a:cs typeface="Times New Roman" pitchFamily="18" charset="0"/>
              </a:rPr>
              <a:t>We select a smoothing constant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en-US" sz="1800" dirty="0">
                <a:cs typeface="Times New Roman" pitchFamily="18" charset="0"/>
              </a:rPr>
              <a:t>, such that 0&lt;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en-US" sz="1800" dirty="0">
                <a:cs typeface="Times New Roman" pitchFamily="18" charset="0"/>
              </a:rPr>
              <a:t>&lt;1 making for a partial adjustment.</a:t>
            </a:r>
          </a:p>
          <a:p>
            <a:endParaRPr lang="en-US" sz="1800" dirty="0"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3: Forecasting Non-Seasonal Series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B2F119-590E-492B-A485-3EFE3BF5A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75" y="2558383"/>
            <a:ext cx="7552649" cy="693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4FAC77-B23F-4621-8B32-96F063EE0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3327555"/>
            <a:ext cx="6367235" cy="10120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183FD0-F710-4F84-9A01-410369656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45" y="4386410"/>
            <a:ext cx="46386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6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Forecasting Non-Seasonal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677863">
              <a:buNone/>
            </a:pPr>
            <a:r>
              <a:rPr lang="en-US" dirty="0"/>
              <a:t>3.1	Method or Model?</a:t>
            </a:r>
          </a:p>
          <a:p>
            <a:pPr marL="685800" indent="-677863">
              <a:buNone/>
            </a:pPr>
            <a:r>
              <a:rPr lang="en-US" dirty="0"/>
              <a:t>3.2	Extrapolative Methods</a:t>
            </a:r>
          </a:p>
          <a:p>
            <a:pPr marL="685800" indent="-677863">
              <a:buNone/>
            </a:pPr>
            <a:r>
              <a:rPr lang="en-US" dirty="0"/>
              <a:t>3.3	Simple Exponential Smoothing</a:t>
            </a:r>
          </a:p>
          <a:p>
            <a:pPr marL="685800" indent="-677863">
              <a:buNone/>
            </a:pPr>
            <a:r>
              <a:rPr lang="en-US" dirty="0"/>
              <a:t>3.4	Linear Exponential Smoothing</a:t>
            </a:r>
          </a:p>
          <a:p>
            <a:pPr marL="685800" indent="-677863">
              <a:buNone/>
            </a:pPr>
            <a:r>
              <a:rPr lang="en-US" dirty="0"/>
              <a:t>3.5	Exponential Smoothing with a Damped Trend</a:t>
            </a:r>
          </a:p>
          <a:p>
            <a:pPr marL="685800" indent="-677863">
              <a:buNone/>
            </a:pPr>
            <a:r>
              <a:rPr lang="en-US" dirty="0"/>
              <a:t>3.6	Other Approaches to Trend Forecasting</a:t>
            </a:r>
          </a:p>
          <a:p>
            <a:pPr marL="685800" indent="-677863">
              <a:buNone/>
            </a:pPr>
            <a:r>
              <a:rPr lang="en-US" dirty="0"/>
              <a:t>3.7	The Use of Transformations</a:t>
            </a:r>
          </a:p>
          <a:p>
            <a:pPr marL="685800" indent="-677863">
              <a:buNone/>
            </a:pPr>
            <a:r>
              <a:rPr lang="en-US" dirty="0"/>
              <a:t>3.8	Prediction Intervals</a:t>
            </a:r>
          </a:p>
          <a:p>
            <a:pPr marL="685800" indent="-677863">
              <a:buNone/>
            </a:pPr>
            <a:r>
              <a:rPr lang="en-US" dirty="0"/>
              <a:t>3.9	Method Selection</a:t>
            </a:r>
          </a:p>
          <a:p>
            <a:pPr marL="685800" indent="-677863">
              <a:buNone/>
            </a:pPr>
            <a:r>
              <a:rPr lang="en-US" dirty="0"/>
              <a:t>3.10	Principles of Extrapolative Methods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3: Forecasting Non-Seasonal Series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18" y="3436938"/>
            <a:ext cx="219456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56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Simple Exponential Smoothing</a:t>
            </a:r>
            <a:r>
              <a:rPr lang="el-GR" dirty="0"/>
              <a:t> </a:t>
            </a:r>
            <a:r>
              <a:rPr lang="en-US" dirty="0"/>
              <a:t>(SES)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3: Forecasting Non-Seasonal Series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E762F2-2365-469F-8879-E48737526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1"/>
            <a:ext cx="5121360" cy="2796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24E5C7-BFE5-42B5-8DA8-567887E7A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370" y="3939203"/>
            <a:ext cx="4691850" cy="25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28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Simple Exponential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873B1F"/>
                </a:solidFill>
              </a:rPr>
              <a:t>Exponential Smoothing Macro – An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3: Forecasting Non-Seasonal Series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2017930"/>
            <a:ext cx="7543800" cy="512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73B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5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61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0938" indent="-1150938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>
                <a:solidFill>
                  <a:srgbClr val="182752"/>
                </a:solidFill>
              </a:rPr>
              <a:t>Figure 3.7</a:t>
            </a:r>
            <a:r>
              <a:rPr lang="en-US" sz="1600" b="1" dirty="0">
                <a:solidFill>
                  <a:srgbClr val="182752"/>
                </a:solidFill>
              </a:rPr>
              <a:t>	</a:t>
            </a:r>
            <a:r>
              <a:rPr lang="en-US" sz="1600" b="1" dirty="0">
                <a:solidFill>
                  <a:srgbClr val="873B1F"/>
                </a:solidFill>
              </a:rPr>
              <a:t>SES Forecasts for WFJ Sales: The Effects </a:t>
            </a:r>
            <a:r>
              <a:rPr lang="en-US" sz="1600" b="1">
                <a:solidFill>
                  <a:srgbClr val="873B1F"/>
                </a:solidFill>
              </a:rPr>
              <a:t>of </a:t>
            </a:r>
            <a:br>
              <a:rPr lang="en-US" sz="1600" b="1">
                <a:solidFill>
                  <a:srgbClr val="873B1F"/>
                </a:solidFill>
              </a:rPr>
            </a:br>
            <a:r>
              <a:rPr lang="en-US" sz="1600" b="1">
                <a:solidFill>
                  <a:srgbClr val="873B1F"/>
                </a:solidFill>
              </a:rPr>
              <a:t>Different Smoothing Constants</a:t>
            </a:r>
            <a:endParaRPr lang="en-US" sz="1600" dirty="0">
              <a:solidFill>
                <a:srgbClr val="873B1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2655161"/>
            <a:ext cx="6851651" cy="321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16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Simple Exponential Smoothing –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3: Forecasting Non-Seasonal Series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0868" y="2430139"/>
            <a:ext cx="7543800" cy="512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73B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5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61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1875" indent="-1031875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182752"/>
                </a:solidFill>
              </a:rPr>
              <a:t>Table 3.5	</a:t>
            </a:r>
            <a:r>
              <a:rPr lang="en-US" sz="1600" b="1" dirty="0">
                <a:solidFill>
                  <a:srgbClr val="873B1F"/>
                </a:solidFill>
              </a:rPr>
              <a:t>Summary Error Measures for One-Step-Ahead Forecasts of </a:t>
            </a:r>
            <a:br>
              <a:rPr lang="en-US" sz="1600" b="1" dirty="0">
                <a:solidFill>
                  <a:srgbClr val="873B1F"/>
                </a:solidFill>
              </a:rPr>
            </a:br>
            <a:r>
              <a:rPr lang="en-US" sz="1600" b="1" dirty="0">
                <a:solidFill>
                  <a:srgbClr val="873B1F"/>
                </a:solidFill>
              </a:rPr>
              <a:t>WFJ Sales Data </a:t>
            </a:r>
            <a:r>
              <a:rPr lang="en-US" sz="1600" i="1" dirty="0">
                <a:solidFill>
                  <a:srgbClr val="873B1F"/>
                </a:solidFill>
              </a:rPr>
              <a:t>(Hold-out sample, weeks 27–62)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46" y="3383721"/>
            <a:ext cx="7832374" cy="17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19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 Holt’s Linear Exponential Smoothing (Double)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3: Forecasting Non-Seasonal Series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255186"/>
            <a:ext cx="7543800" cy="4525963"/>
          </a:xfrm>
        </p:spPr>
        <p:txBody>
          <a:bodyPr>
            <a:normAutofit/>
          </a:bodyPr>
          <a:lstStyle/>
          <a:p>
            <a:r>
              <a:rPr lang="en-US" sz="1800" dirty="0"/>
              <a:t>When a time series has a long-term trend (e.g. increases in GDP or sales) the forecasting method must accommodate such features. There are two main approaches:</a:t>
            </a:r>
          </a:p>
          <a:p>
            <a:pPr lvl="1">
              <a:spcBef>
                <a:spcPts val="1000"/>
              </a:spcBef>
              <a:buFont typeface=".AppleSystemUIFont" charset="-120"/>
              <a:buChar char="–"/>
            </a:pPr>
            <a:r>
              <a:rPr lang="en-US" sz="1600" dirty="0"/>
              <a:t>Convert the series to rates of change (growth rates, either absolute or percentage) then predict the rate of change, OR</a:t>
            </a:r>
          </a:p>
          <a:p>
            <a:pPr lvl="1">
              <a:spcBef>
                <a:spcPts val="1000"/>
              </a:spcBef>
              <a:buFont typeface=".AppleSystemUIFont" charset="-120"/>
              <a:buChar char="–"/>
            </a:pPr>
            <a:r>
              <a:rPr lang="en-US" sz="1600" dirty="0"/>
              <a:t>Develop forecasting methods that account for trends.</a:t>
            </a:r>
          </a:p>
          <a:p>
            <a:pPr>
              <a:spcBef>
                <a:spcPts val="2200"/>
              </a:spcBef>
            </a:pPr>
            <a:r>
              <a:rPr lang="en-US" sz="1800" dirty="0"/>
              <a:t>The method that accounts for trends directly is known as Linear Exponential Smoothing (LES) or as Holt’s Method.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EC110D-D39E-4E18-B71A-03841BF20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15" y="3787360"/>
            <a:ext cx="7861453" cy="1567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5F66BA-3434-4208-B739-7D5A655E4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830" y="5529695"/>
            <a:ext cx="5916838" cy="72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73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 Holt’s Linear Exponential Smoothing (Double)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3: Forecasting Non-Seasonal Series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799" y="1501648"/>
            <a:ext cx="75438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4200"/>
              </a:spcBef>
              <a:buNone/>
            </a:pPr>
            <a:r>
              <a:rPr lang="en-US" b="1" dirty="0">
                <a:solidFill>
                  <a:srgbClr val="873B1F"/>
                </a:solidFill>
              </a:rPr>
              <a:t>Netflix Example</a:t>
            </a:r>
            <a:endParaRPr lang="en-US" b="1" i="1" dirty="0">
              <a:solidFill>
                <a:srgbClr val="873B1F"/>
              </a:solidFill>
              <a:sym typeface="Symbol" pitchFamily="18" charset="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5798" y="5434486"/>
            <a:ext cx="7438869" cy="430887"/>
          </a:xfrm>
          <a:prstGeom prst="rect">
            <a:avLst/>
          </a:prstGeom>
          <a:solidFill>
            <a:srgbClr val="873B1F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04753" tIns="91440" rIns="104753" bIns="91440" anchor="ctr" anchorCtr="0">
            <a:spAutoFit/>
          </a:bodyPr>
          <a:lstStyle/>
          <a:p>
            <a:pPr algn="ctr" defTabSz="1047750" eaLnBrk="0" hangingPunct="0">
              <a:spcBef>
                <a:spcPts val="600"/>
              </a:spcBef>
            </a:pPr>
            <a:r>
              <a:rPr lang="en-GB" sz="1600" u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When there is a trend, single exponential smoothing lags behind the data.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797" y="2001148"/>
            <a:ext cx="7882164" cy="7795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73B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5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61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8888" indent="-1258888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182752"/>
                </a:solidFill>
              </a:rPr>
              <a:t>Figure 3.11	</a:t>
            </a:r>
            <a:r>
              <a:rPr lang="en-US" sz="1600" b="1" dirty="0">
                <a:solidFill>
                  <a:srgbClr val="873B1F"/>
                </a:solidFill>
              </a:rPr>
              <a:t>Netflix Revenues and One-Step-Ahead Forecasts for </a:t>
            </a:r>
            <a:br>
              <a:rPr lang="en-US" sz="1600" b="1" dirty="0">
                <a:solidFill>
                  <a:srgbClr val="873B1F"/>
                </a:solidFill>
              </a:rPr>
            </a:br>
            <a:r>
              <a:rPr lang="en-US" sz="1600" b="1" dirty="0">
                <a:solidFill>
                  <a:srgbClr val="873B1F"/>
                </a:solidFill>
              </a:rPr>
              <a:t>Observations 53–64 from (A) Single Exponential Smoothing </a:t>
            </a:r>
            <a:br>
              <a:rPr lang="en-US" sz="1600" b="1" dirty="0">
                <a:solidFill>
                  <a:srgbClr val="873B1F"/>
                </a:solidFill>
              </a:rPr>
            </a:br>
            <a:r>
              <a:rPr lang="en-US" sz="1600" b="1" dirty="0">
                <a:solidFill>
                  <a:srgbClr val="873B1F"/>
                </a:solidFill>
              </a:rPr>
              <a:t>and (B) Linear Exponential Smoothing</a:t>
            </a:r>
            <a:endParaRPr lang="en-US" sz="1600" i="1" dirty="0">
              <a:solidFill>
                <a:srgbClr val="873B1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7" y="2885352"/>
            <a:ext cx="7882164" cy="219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16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3.5 Exponential Smoothing with a Damped Trend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3: Forecasting Non-Seasonal Series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76037" y="1426601"/>
            <a:ext cx="75438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4200"/>
              </a:spcBef>
              <a:buNone/>
            </a:pPr>
            <a:r>
              <a:rPr lang="en-US" b="1" dirty="0">
                <a:solidFill>
                  <a:srgbClr val="873B1F"/>
                </a:solidFill>
              </a:rPr>
              <a:t>Choice of Method: Possible Trend Patterns</a:t>
            </a:r>
            <a:endParaRPr lang="en-US" b="1" i="1" dirty="0">
              <a:solidFill>
                <a:srgbClr val="873B1F"/>
              </a:solidFill>
              <a:sym typeface="Symbol" pitchFamily="18" charset="2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799" y="1975742"/>
            <a:ext cx="7882164" cy="549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73B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5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61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8888" indent="-1258888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182752"/>
                </a:solidFill>
              </a:rPr>
              <a:t>Figure 3.12	</a:t>
            </a:r>
            <a:r>
              <a:rPr lang="en-US" sz="1600" b="1" dirty="0">
                <a:solidFill>
                  <a:srgbClr val="873B1F"/>
                </a:solidFill>
              </a:rPr>
              <a:t>Possible Trend Patterns Showing Trend/No Trend </a:t>
            </a:r>
            <a:br>
              <a:rPr lang="en-US" sz="1600" b="1" dirty="0">
                <a:solidFill>
                  <a:srgbClr val="873B1F"/>
                </a:solidFill>
              </a:rPr>
            </a:br>
            <a:r>
              <a:rPr lang="en-US" sz="1600" b="1" dirty="0">
                <a:solidFill>
                  <a:srgbClr val="873B1F"/>
                </a:solidFill>
              </a:rPr>
              <a:t>and Additive/Multiplicative Trend</a:t>
            </a:r>
            <a:endParaRPr lang="en-US" sz="1600" i="1" dirty="0">
              <a:solidFill>
                <a:srgbClr val="873B1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2602183"/>
            <a:ext cx="5636343" cy="36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38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4.5 The Census X-13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600"/>
              </a:spcBef>
            </a:pPr>
            <a:r>
              <a:rPr lang="en-US" sz="1600" b="1" dirty="0">
                <a:solidFill>
                  <a:srgbClr val="873B1F"/>
                </a:solidFill>
              </a:rPr>
              <a:t>Step 1: </a:t>
            </a:r>
            <a:r>
              <a:rPr lang="en-US" sz="1600" dirty="0"/>
              <a:t>The time series is first adjusted to take into account any anomalous observations</a:t>
            </a:r>
          </a:p>
          <a:p>
            <a:pPr marL="460375" indent="-195263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.AppleSystemUIFont" charset="-120"/>
              <a:buChar char="–"/>
            </a:pPr>
            <a:r>
              <a:rPr lang="en-US" sz="1600" dirty="0"/>
              <a:t>create an initial time series model. Anomalous observations can then be identified and appropriate adjustments made to the data.</a:t>
            </a:r>
          </a:p>
          <a:p>
            <a:pPr>
              <a:spcBef>
                <a:spcPts val="1600"/>
              </a:spcBef>
            </a:pPr>
            <a:r>
              <a:rPr lang="en-US" sz="1600" b="1" dirty="0">
                <a:solidFill>
                  <a:srgbClr val="873B1F"/>
                </a:solidFill>
              </a:rPr>
              <a:t>Step 2: </a:t>
            </a:r>
            <a:r>
              <a:rPr lang="en-US" sz="1600" dirty="0"/>
              <a:t>The multiplicative (or additive) version of seasonal adjustment is applied to the series</a:t>
            </a:r>
          </a:p>
          <a:p>
            <a:pPr marL="460375" indent="-195263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.AppleSystemUIFont" charset="-120"/>
              <a:buChar char="–"/>
            </a:pPr>
            <a:r>
              <a:rPr lang="en-US" sz="1600" dirty="0"/>
              <a:t>preliminary seasonal factors are estimated by taking a moving average</a:t>
            </a:r>
          </a:p>
          <a:p>
            <a:pPr>
              <a:spcBef>
                <a:spcPts val="1600"/>
              </a:spcBef>
            </a:pPr>
            <a:r>
              <a:rPr lang="en-US" sz="1600" b="1" dirty="0">
                <a:solidFill>
                  <a:srgbClr val="873B1F"/>
                </a:solidFill>
              </a:rPr>
              <a:t>Step 3: </a:t>
            </a:r>
            <a:r>
              <a:rPr lang="en-US" sz="1600" dirty="0"/>
              <a:t>An initial set of seasonal adjustments</a:t>
            </a:r>
          </a:p>
          <a:p>
            <a:pPr marL="460375" indent="-195263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.AppleSystemUIFont" charset="-120"/>
              <a:buChar char="–"/>
            </a:pPr>
            <a:r>
              <a:rPr lang="en-US" sz="1600" dirty="0"/>
              <a:t>applied as in Table 4.4, but using more complex moving averages</a:t>
            </a:r>
          </a:p>
          <a:p>
            <a:pPr>
              <a:spcBef>
                <a:spcPts val="1600"/>
              </a:spcBef>
            </a:pPr>
            <a:r>
              <a:rPr lang="en-US" sz="1600" b="1" dirty="0">
                <a:solidFill>
                  <a:srgbClr val="873B1F"/>
                </a:solidFill>
              </a:rPr>
              <a:t>Step 4: </a:t>
            </a:r>
            <a:r>
              <a:rPr lang="en-US" sz="1600" dirty="0"/>
              <a:t>The series is extended (using ARIMA) so that moving averages can be computed for each time period up to the end of the series, using the seasonally adjusted data.</a:t>
            </a:r>
          </a:p>
          <a:p>
            <a:pPr marL="460375" indent="-195263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.AppleSystemUIFont" charset="-120"/>
              <a:buChar char="–"/>
            </a:pPr>
            <a:r>
              <a:rPr lang="en-US" sz="1600" dirty="0"/>
              <a:t>resulting in a revised estimate of the trend and seasonal factors</a:t>
            </a:r>
          </a:p>
          <a:p>
            <a:pPr>
              <a:spcBef>
                <a:spcPts val="1600"/>
              </a:spcBef>
            </a:pPr>
            <a:r>
              <a:rPr lang="en-US" sz="1600" b="1" dirty="0">
                <a:solidFill>
                  <a:srgbClr val="873B1F"/>
                </a:solidFill>
              </a:rPr>
              <a:t>Step 5: </a:t>
            </a:r>
            <a:r>
              <a:rPr lang="en-US" sz="1600" dirty="0"/>
              <a:t>A final round of detrending is applied, and the error term is then estimated by dividing the observation by the trend and seasonal factors, to complete the decomposition.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4: Seasonal Series: Forecasting and Decomposition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23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4.6 The Holt-Winters Seasonal Smoothing Methods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4: Seasonal Series: Forecasting and Decomposition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D5FAC0-F7B8-46BB-9CA3-7BD281DC4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80" y="1500187"/>
            <a:ext cx="6192633" cy="43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76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4.6 The Holt-Winters Seasonal Smoothing Methods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4: Seasonal Series: Forecasting and Decomposition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9D89B9-9DA4-4E34-9CC6-D19BAA91E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93" y="1460489"/>
            <a:ext cx="6658578" cy="431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55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4.10 Prediction Intervals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543800" cy="4698810"/>
          </a:xfrm>
        </p:spPr>
        <p:txBody>
          <a:bodyPr>
            <a:normAutofit/>
          </a:bodyPr>
          <a:lstStyle/>
          <a:p>
            <a:r>
              <a:rPr lang="en-US" sz="1800" dirty="0"/>
              <a:t>As before, we can define a prediction interval using the normal distribution as: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4: Seasonal Series: Forecasting and Decomposition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20272" y="1998050"/>
          <a:ext cx="2669248" cy="409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800" imgH="241300" progId="">
                  <p:embed/>
                </p:oleObj>
              </mc:Choice>
              <mc:Fallback>
                <p:oleObj name="Equation" r:id="rId2" imgW="1574800" imgH="241300" progId="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272" y="1998050"/>
                        <a:ext cx="2669248" cy="4094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685800" y="3420801"/>
                <a:ext cx="7543800" cy="266493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873B1F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457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.AppleSystemUIFont" charset="-120"/>
                  <a:buChar char="–"/>
                  <a:tabLst/>
                  <a:defRPr sz="1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6873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16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915988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.AppleSystemUIFont" charset="-120"/>
                  <a:buChar char="–"/>
                  <a:tabLst/>
                  <a:defRPr sz="14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11461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12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54113" indent="-1154113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600" b="1" dirty="0">
                    <a:solidFill>
                      <a:srgbClr val="182752"/>
                    </a:solidFill>
                  </a:rPr>
                  <a:t>Table 4.10	</a:t>
                </a:r>
                <a:r>
                  <a:rPr lang="en-US" sz="1600" b="1" dirty="0">
                    <a:solidFill>
                      <a:srgbClr val="873B1F"/>
                    </a:solidFill>
                  </a:rPr>
                  <a:t>One-Step-Ahead Prediction Intervals for Quarterly </a:t>
                </a:r>
                <a:r>
                  <a:rPr lang="en-US" sz="1600" b="1" dirty="0" err="1">
                    <a:solidFill>
                      <a:srgbClr val="873B1F"/>
                    </a:solidFill>
                  </a:rPr>
                  <a:t>Autos_index</a:t>
                </a:r>
                <a:r>
                  <a:rPr lang="en-US" sz="1600" b="1" dirty="0">
                    <a:solidFill>
                      <a:srgbClr val="873B1F"/>
                    </a:solidFill>
                  </a:rPr>
                  <a:t> for 2015 [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873B1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𝜶</m:t>
                    </m:r>
                  </m:oMath>
                </a14:m>
                <a:r>
                  <a:rPr lang="en-US" sz="1600" b="1" dirty="0">
                    <a:solidFill>
                      <a:srgbClr val="873B1F"/>
                    </a:solidFill>
                  </a:rPr>
                  <a:t> = 0.93,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873B1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</m:oMath>
                </a14:m>
                <a:r>
                  <a:rPr lang="en-US" sz="1600" b="1" dirty="0">
                    <a:solidFill>
                      <a:srgbClr val="873B1F"/>
                    </a:solidFill>
                  </a:rPr>
                  <a:t> = 0.26]</a:t>
                </a:r>
                <a:endParaRPr lang="en-US" sz="1600" i="1" dirty="0">
                  <a:solidFill>
                    <a:srgbClr val="873B1F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420801"/>
                <a:ext cx="7543800" cy="266493"/>
              </a:xfrm>
              <a:prstGeom prst="rect">
                <a:avLst/>
              </a:prstGeom>
              <a:blipFill>
                <a:blip r:embed="rId4"/>
                <a:stretch>
                  <a:fillRect l="-1698" t="-22727" b="-1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95" y="3952009"/>
            <a:ext cx="7543801" cy="11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1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Method or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34950" indent="-234950">
                  <a:spcBef>
                    <a:spcPts val="2200"/>
                  </a:spcBef>
                </a:pPr>
                <a:r>
                  <a:rPr lang="en-US" sz="1800" dirty="0"/>
                  <a:t>A </a:t>
                </a:r>
                <a:r>
                  <a:rPr lang="en-US" sz="1800" b="1" dirty="0">
                    <a:solidFill>
                      <a:srgbClr val="873B1F"/>
                    </a:solidFill>
                  </a:rPr>
                  <a:t>forecast function </a:t>
                </a:r>
                <a:r>
                  <a:rPr lang="en-US" sz="1800" dirty="0"/>
                  <a:t>is an equation for calculating the forecasts over the forecast horizon.</a:t>
                </a:r>
              </a:p>
              <a:p>
                <a:pPr marL="234950" indent="-234950"/>
                <a:r>
                  <a:rPr lang="en-US" sz="1800" dirty="0"/>
                  <a:t>A </a:t>
                </a:r>
                <a:r>
                  <a:rPr lang="en-US" sz="1800" b="1" dirty="0">
                    <a:solidFill>
                      <a:srgbClr val="873B1F"/>
                    </a:solidFill>
                  </a:rPr>
                  <a:t>forecasting method </a:t>
                </a:r>
                <a:r>
                  <a:rPr lang="en-US" sz="1800" dirty="0"/>
                  <a:t>is a (numerical) procedure for generating a forecast. It involves the direct use of a forecast function. When such methods are not based upon an underlying statistical model, they are termed </a:t>
                </a:r>
                <a:r>
                  <a:rPr lang="en-US" sz="1800" i="1" dirty="0"/>
                  <a:t>heuristic</a:t>
                </a:r>
                <a:r>
                  <a:rPr lang="en-US" sz="1800" dirty="0"/>
                  <a:t>.</a:t>
                </a:r>
              </a:p>
              <a:p>
                <a:pPr marL="461963" indent="-225425">
                  <a:buClr>
                    <a:schemeClr val="tx1"/>
                  </a:buClr>
                  <a:buFont typeface=".AppleSystemUIFont" charset="-120"/>
                  <a:buChar char="–"/>
                </a:pPr>
                <a:r>
                  <a:rPr lang="en-US" sz="1800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234950" indent="-234950"/>
                <a:r>
                  <a:rPr lang="en-US" sz="1800" dirty="0"/>
                  <a:t>A </a:t>
                </a:r>
                <a:r>
                  <a:rPr lang="en-US" sz="1800" b="1" dirty="0">
                    <a:solidFill>
                      <a:srgbClr val="873B1F"/>
                    </a:solidFill>
                  </a:rPr>
                  <a:t>statistical (forecasting) model </a:t>
                </a:r>
                <a:r>
                  <a:rPr lang="en-US" sz="1800" dirty="0"/>
                  <a:t>is a statistical description of the data generating process. The forecasting function is then derived from the statistical model.</a:t>
                </a:r>
              </a:p>
              <a:p>
                <a:pPr marL="461963" indent="-225425">
                  <a:buClr>
                    <a:schemeClr val="tx1"/>
                  </a:buClr>
                  <a:buFont typeface=".AppleSystemUIFont" charset="-120"/>
                  <a:buChar char="–"/>
                </a:pPr>
                <a:r>
                  <a:rPr lang="en-US" sz="1800" dirty="0"/>
                  <a:t>A statistical model is a necessary foundation for the construction of prediction intervals,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spcBef>
                    <a:spcPts val="1100"/>
                  </a:spcBef>
                </a:pPr>
                <a:r>
                  <a:rPr lang="en-US" dirty="0"/>
                  <a:t>Plus assumptions about the distribution of the random error term.</a:t>
                </a:r>
              </a:p>
              <a:p>
                <a:pPr lvl="1">
                  <a:spcBef>
                    <a:spcPts val="1100"/>
                  </a:spcBef>
                </a:pPr>
                <a:r>
                  <a:rPr lang="en-US" dirty="0"/>
                  <a:t>The estimated model is used to generate the forecast function, along with the framework to make statements about model uncertainty.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78" t="-2205" r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3: Forecasting Non-Seasonal Series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6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C6CC0-97AB-441A-ACD7-AF101CCC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 Extrapolative Methods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CC34D-C127-44C5-8B1F-854F1C2754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3: Forecasting Non-Seasonal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0F264-3C29-4B42-87AA-5004E7F2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874E42-ADCF-4F66-9B94-5DD845E7B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20" y="1399787"/>
            <a:ext cx="4566631" cy="4906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774337-633C-4CE7-901C-FB4E18987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992" y="1504563"/>
            <a:ext cx="350557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7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 Extrapolative 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3: Forecasting Non-Seasonal Series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4837" y="1416558"/>
            <a:ext cx="7543800" cy="5140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73B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5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61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1875" indent="-1031875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182752"/>
                </a:solidFill>
              </a:rPr>
              <a:t>Figure 3.2	</a:t>
            </a:r>
            <a:r>
              <a:rPr lang="en-US" sz="1600" b="1" dirty="0">
                <a:solidFill>
                  <a:srgbClr val="873B1F"/>
                </a:solidFill>
              </a:rPr>
              <a:t>Plot of Actual Sales for Periods 1–12 and </a:t>
            </a:r>
            <a:r>
              <a:rPr lang="en-US" sz="1600" b="1">
                <a:solidFill>
                  <a:srgbClr val="873B1F"/>
                </a:solidFill>
              </a:rPr>
              <a:t>a </a:t>
            </a:r>
            <a:br>
              <a:rPr lang="en-US" sz="1600" b="1">
                <a:solidFill>
                  <a:srgbClr val="873B1F"/>
                </a:solidFill>
              </a:rPr>
            </a:br>
            <a:r>
              <a:rPr lang="en-US" sz="1600" b="1">
                <a:solidFill>
                  <a:srgbClr val="873B1F"/>
                </a:solidFill>
              </a:rPr>
              <a:t>Range </a:t>
            </a:r>
            <a:r>
              <a:rPr lang="en-US" sz="1600" b="1" dirty="0">
                <a:solidFill>
                  <a:srgbClr val="873B1F"/>
                </a:solidFill>
              </a:rPr>
              <a:t>of Possible Values </a:t>
            </a:r>
            <a:r>
              <a:rPr lang="en-US" sz="1600" b="1">
                <a:solidFill>
                  <a:srgbClr val="873B1F"/>
                </a:solidFill>
              </a:rPr>
              <a:t>for Periods 13–20</a:t>
            </a:r>
            <a:endParaRPr lang="en-US" sz="1600" dirty="0">
              <a:solidFill>
                <a:srgbClr val="873B1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85" y="2418842"/>
            <a:ext cx="55753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9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Components of a Time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538" y="1677974"/>
            <a:ext cx="7543800" cy="4698810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  <a:defRPr/>
            </a:pPr>
            <a:r>
              <a:rPr lang="en-US" sz="1800" dirty="0"/>
              <a:t>A time series is said to have a </a:t>
            </a:r>
            <a:r>
              <a:rPr lang="en-US" sz="1800" i="1" dirty="0"/>
              <a:t>seasonal</a:t>
            </a:r>
            <a:r>
              <a:rPr lang="en-US" sz="1800" dirty="0"/>
              <a:t> component if it displays a recurrent pattern with a fixed and known duration (e.g. months of the year, days of the week).</a:t>
            </a:r>
          </a:p>
          <a:p>
            <a:pPr>
              <a:spcBef>
                <a:spcPts val="1600"/>
              </a:spcBef>
              <a:defRPr/>
            </a:pPr>
            <a:r>
              <a:rPr lang="en-US" sz="1800" dirty="0"/>
              <a:t>A time series is said to have a </a:t>
            </a:r>
            <a:r>
              <a:rPr lang="en-US" sz="1800" i="1" dirty="0"/>
              <a:t>cyclical</a:t>
            </a:r>
            <a:r>
              <a:rPr lang="en-US" sz="1800" dirty="0"/>
              <a:t> component if it displays somewhat regular fluctuations about the trend but those fluctuations have a random periodicity albeit with a constant mean period length (e.g. a business cycle).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sz="1800" dirty="0"/>
              <a:t>Define T = Trend + Cycle, S = Seasonal, E = Error </a:t>
            </a:r>
          </a:p>
          <a:p>
            <a:pPr marL="460375" indent="-225425">
              <a:spcBef>
                <a:spcPts val="1600"/>
              </a:spcBef>
            </a:pPr>
            <a:r>
              <a:rPr lang="en-US" sz="1800" dirty="0"/>
              <a:t>Additive model: </a:t>
            </a:r>
            <a:r>
              <a:rPr lang="en-US" sz="1800" i="1" dirty="0"/>
              <a:t>Y = T + S + E</a:t>
            </a:r>
            <a:endParaRPr lang="en-US" sz="1800" dirty="0"/>
          </a:p>
          <a:p>
            <a:pPr marL="460375" indent="-225425">
              <a:spcBef>
                <a:spcPts val="1600"/>
              </a:spcBef>
            </a:pPr>
            <a:r>
              <a:rPr lang="en-US" sz="1800" dirty="0"/>
              <a:t>Multiplicative model: </a:t>
            </a:r>
            <a:r>
              <a:rPr lang="en-US" sz="1800" i="1" dirty="0"/>
              <a:t>Y = TSE</a:t>
            </a:r>
            <a:r>
              <a:rPr lang="en-US" sz="1800" dirty="0"/>
              <a:t>		</a:t>
            </a:r>
          </a:p>
          <a:p>
            <a:pPr marL="460375" indent="-225425">
              <a:spcBef>
                <a:spcPts val="1600"/>
              </a:spcBef>
            </a:pPr>
            <a:r>
              <a:rPr lang="en-US" sz="1800" dirty="0"/>
              <a:t>Mixed additive-multiplicative model: </a:t>
            </a:r>
            <a:r>
              <a:rPr lang="en-US" sz="1800" i="1" dirty="0"/>
              <a:t>Y = TS + E</a:t>
            </a:r>
            <a:endParaRPr lang="en-US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4: Seasonal Series: Forecasting and Decomposition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67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Components of a Time Series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4: Seasonal Series: Forecasting and Decomposition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799" y="1461861"/>
            <a:ext cx="7543800" cy="3276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73B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5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61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1875" indent="-1031875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182752"/>
                </a:solidFill>
              </a:rPr>
              <a:t>Figure 4.1	</a:t>
            </a:r>
            <a:r>
              <a:rPr lang="en-US" sz="1600" b="1" dirty="0">
                <a:solidFill>
                  <a:srgbClr val="873B1F"/>
                </a:solidFill>
              </a:rPr>
              <a:t>The Components of a Time Series</a:t>
            </a:r>
            <a:endParaRPr lang="en-US" sz="1600" dirty="0">
              <a:solidFill>
                <a:srgbClr val="873B1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914036"/>
            <a:ext cx="6826885" cy="42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3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B2220-E51B-431D-9BAD-17AE2CE5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30AFA-370B-4039-9688-966590FEB6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3: Forecasting Non-Seasonal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8ED3A5-5343-4832-B42C-7F77D2BDF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809954-ABBE-43BF-B53C-28477BC2F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3" y="1143001"/>
            <a:ext cx="8514735" cy="52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0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Components of a Time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600"/>
              </a:spcBef>
              <a:defRPr/>
            </a:pPr>
            <a:r>
              <a:rPr lang="en-US" sz="1800" dirty="0"/>
              <a:t>A time series is said to have a </a:t>
            </a:r>
            <a:r>
              <a:rPr lang="en-US" sz="1800" i="1" dirty="0"/>
              <a:t>cyclical</a:t>
            </a:r>
            <a:r>
              <a:rPr lang="en-US" sz="1800" dirty="0"/>
              <a:t> component if it displays somewhat regular fluctuations about the trend. The series below has 20 peaks in 100 observations so the mean periodicity is about 5.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4: Seasonal Series: Forecasting and Decomposition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1C3618A-47D3-47C5-AA29-6213911D5D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0294" y="2501275"/>
          <a:ext cx="5354811" cy="321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562318" imgH="2743081" progId="Excel.Sheet.12">
                  <p:embed/>
                </p:oleObj>
              </mc:Choice>
              <mc:Fallback>
                <p:oleObj name="Worksheet" r:id="rId2" imgW="4562318" imgH="2743081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1C3618A-47D3-47C5-AA29-6213911D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80294" y="2501275"/>
                        <a:ext cx="5354811" cy="3219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4997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2193</TotalTime>
  <Words>1984</Words>
  <Application>Microsoft Office PowerPoint</Application>
  <PresentationFormat>On-screen Show (4:3)</PresentationFormat>
  <Paragraphs>162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.AppleSystemUIFont</vt:lpstr>
      <vt:lpstr>Arial</vt:lpstr>
      <vt:lpstr>Calibri</vt:lpstr>
      <vt:lpstr>Cambria Math</vt:lpstr>
      <vt:lpstr>Times New Roman</vt:lpstr>
      <vt:lpstr>Office Theme</vt:lpstr>
      <vt:lpstr>Equation</vt:lpstr>
      <vt:lpstr>Worksheet</vt:lpstr>
      <vt:lpstr>Forecasting  Non-Seasonal Series</vt:lpstr>
      <vt:lpstr>Forecasting Non-Seasonal Series</vt:lpstr>
      <vt:lpstr>3.1 Method or Model?</vt:lpstr>
      <vt:lpstr>3.2 Extrapolative Methods</vt:lpstr>
      <vt:lpstr>3.2 Extrapolative Methods</vt:lpstr>
      <vt:lpstr>4.1 Components of a Time Series</vt:lpstr>
      <vt:lpstr>4.1 Components of a Time Series</vt:lpstr>
      <vt:lpstr>PowerPoint Presentation</vt:lpstr>
      <vt:lpstr>4.1 Components of a Time Series</vt:lpstr>
      <vt:lpstr>4.2 Forecasting Purely Seasonal Series</vt:lpstr>
      <vt:lpstr>4.2 Forecasting Purely Seasonal Series</vt:lpstr>
      <vt:lpstr>PowerPoint Presentation</vt:lpstr>
      <vt:lpstr>3.2 Extrapolative Methods</vt:lpstr>
      <vt:lpstr>3.2 Extrapolative Methods</vt:lpstr>
      <vt:lpstr>3.2 Extrapolative Methods</vt:lpstr>
      <vt:lpstr>3.2 Extrapolative Methods</vt:lpstr>
      <vt:lpstr>3.2 Extrapolative Methods</vt:lpstr>
      <vt:lpstr>3.2 Extrapolative Methods</vt:lpstr>
      <vt:lpstr>3.3 Simple Exponential Smoothing (SES)</vt:lpstr>
      <vt:lpstr>3.3 Simple Exponential Smoothing (SES)</vt:lpstr>
      <vt:lpstr>3.3 Simple Exponential Smoothing</vt:lpstr>
      <vt:lpstr>3.3 Simple Exponential Smoothing – Example</vt:lpstr>
      <vt:lpstr>3.4 Holt’s Linear Exponential Smoothing (Double)</vt:lpstr>
      <vt:lpstr>3.4 Holt’s Linear Exponential Smoothing (Double)</vt:lpstr>
      <vt:lpstr>3.5 Exponential Smoothing with a Damped Trend</vt:lpstr>
      <vt:lpstr>4.5 The Census X-13 Decomposition</vt:lpstr>
      <vt:lpstr>4.6 The Holt-Winters Seasonal Smoothing Methods</vt:lpstr>
      <vt:lpstr>4.6 The Holt-Winters Seasonal Smoothing Methods</vt:lpstr>
      <vt:lpstr>4.10 Prediction Intervals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Botelho</dc:creator>
  <cp:lastModifiedBy>Theologos Dergiades</cp:lastModifiedBy>
  <cp:revision>114</cp:revision>
  <dcterms:created xsi:type="dcterms:W3CDTF">2017-08-05T17:51:38Z</dcterms:created>
  <dcterms:modified xsi:type="dcterms:W3CDTF">2023-04-27T12:49:21Z</dcterms:modified>
</cp:coreProperties>
</file>