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86130-3E8D-4CC7-AB37-01EFF838E7FC}"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4A2BE1-B889-4679-A508-933ABF734C0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F64A2BE1-B889-4679-A508-933ABF734C03}"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EEF86B-DFCD-42AB-99C3-F60A04A4690A}"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71A87DD-ED07-4253-9455-4A34589AF6B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EF86B-DFCD-42AB-99C3-F60A04A4690A}"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EF86B-DFCD-42AB-99C3-F60A04A4690A}"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EF86B-DFCD-42AB-99C3-F60A04A4690A}"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EEF86B-DFCD-42AB-99C3-F60A04A4690A}"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71A87DD-ED07-4253-9455-4A34589AF6B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EEF86B-DFCD-42AB-99C3-F60A04A4690A}"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EEF86B-DFCD-42AB-99C3-F60A04A4690A}"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EEF86B-DFCD-42AB-99C3-F60A04A4690A}"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EF86B-DFCD-42AB-99C3-F60A04A4690A}"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EEF86B-DFCD-42AB-99C3-F60A04A4690A}"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71A87DD-ED07-4253-9455-4A34589AF6B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EEF86B-DFCD-42AB-99C3-F60A04A4690A}"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71A87DD-ED07-4253-9455-4A34589AF6BB}"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EEF86B-DFCD-42AB-99C3-F60A04A4690A}"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1A87DD-ED07-4253-9455-4A34589AF6BB}"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	</a:t>
            </a:r>
            <a:br>
              <a:rPr lang="el-GR" dirty="0" smtClean="0"/>
            </a:br>
            <a:r>
              <a:rPr lang="el-GR" dirty="0" smtClean="0"/>
              <a:t> </a:t>
            </a:r>
            <a:br>
              <a:rPr lang="el-GR" dirty="0" smtClean="0"/>
            </a:br>
            <a:r>
              <a:rPr lang="el-GR" dirty="0" smtClean="0"/>
              <a:t> </a:t>
            </a:r>
            <a:br>
              <a:rPr lang="el-GR" dirty="0" smtClean="0"/>
            </a:br>
            <a:r>
              <a:rPr lang="el-GR" b="1" dirty="0" smtClean="0"/>
              <a:t/>
            </a:r>
            <a:br>
              <a:rPr lang="el-GR" b="1" dirty="0" smtClean="0"/>
            </a:br>
            <a:r>
              <a:rPr lang="el-GR" dirty="0" smtClean="0"/>
              <a:t/>
            </a:r>
            <a:br>
              <a:rPr lang="el-GR" dirty="0" smtClean="0"/>
            </a:br>
            <a:endParaRPr lang="el-GR" dirty="0"/>
          </a:p>
        </p:txBody>
      </p:sp>
      <p:sp>
        <p:nvSpPr>
          <p:cNvPr id="3" name="Subtitle 2"/>
          <p:cNvSpPr>
            <a:spLocks noGrp="1"/>
          </p:cNvSpPr>
          <p:nvPr>
            <p:ph type="subTitle" idx="1"/>
          </p:nvPr>
        </p:nvSpPr>
        <p:spPr/>
        <p:txBody>
          <a:bodyPr>
            <a:noAutofit/>
          </a:bodyPr>
          <a:lstStyle/>
          <a:p>
            <a:pPr algn="ctr"/>
            <a:r>
              <a:rPr lang="el-GR" sz="4000" b="1" dirty="0" smtClean="0"/>
              <a:t>Η Θεωρία των Διεθνών Μετακινήσεων Κεφαλαίου</a:t>
            </a:r>
            <a:br>
              <a:rPr lang="el-GR" sz="4000" b="1" dirty="0" smtClean="0"/>
            </a:b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568952" cy="7109639"/>
          </a:xfrm>
          <a:prstGeom prst="rect">
            <a:avLst/>
          </a:prstGeom>
        </p:spPr>
        <p:txBody>
          <a:bodyPr wrap="square">
            <a:spAutoFit/>
          </a:bodyPr>
          <a:lstStyle/>
          <a:p>
            <a:r>
              <a:rPr lang="el-GR" sz="2400" dirty="0" smtClean="0"/>
              <a:t>Αυτές οι δεσπόζουσες θεωρητικές προσεγγίσεις δεν είναι απόλυ</a:t>
            </a:r>
            <a:r>
              <a:rPr lang="en-US" sz="2400" dirty="0" smtClean="0"/>
              <a:t>-</a:t>
            </a:r>
            <a:r>
              <a:rPr lang="el-GR" sz="2400" dirty="0" smtClean="0"/>
              <a:t>τες ή απόλυτα πλήρεις. Καλύπτουν, ωστόσο, τους περισσότερους από τους πρακτικούς λόγους για τους οποίους οι επιχειρήσεις επενδύουν στο εξωτερικό, όπως παραδείγματος χάριν, η πρόσβα-ση στις αγορές, το κόστος εργασίας, η εγγύτητα στις πρώτες ύλες, πιο «χαλαρή» προσέγγιση στο περιβάλλον, και οπωσδή-ποτε διάφορα ευνοϊκά φορολογικά κίνητρα.</a:t>
            </a:r>
            <a:br>
              <a:rPr lang="el-GR" sz="2400" dirty="0" smtClean="0"/>
            </a:br>
            <a:r>
              <a:rPr lang="el-GR" sz="2400" dirty="0" smtClean="0"/>
              <a:t>Οι λόγοι που ωθούν τις επιχειρήσεις να επεκτείνουν τις παραγω-γικές τους δραστηριότητες στις διεθνείς αγορές, αναδεικνύονται μέσα από τη συνεχή επιδίωξη και την επίμονη προσπάθειά τους να βελτιώσουν την ανταγωνιστικότητά τους και να αυξήσουν τις πωλήσεις και τα κέρδη τους και συνοψίζονται ως εξής:</a:t>
            </a:r>
            <a:endParaRPr lang="en-US" sz="2400" dirty="0" smtClean="0"/>
          </a:p>
          <a:p>
            <a:pPr marL="342900" indent="-342900">
              <a:buAutoNum type="arabicPeriod"/>
            </a:pPr>
            <a:r>
              <a:rPr lang="el-GR" sz="2400" dirty="0" smtClean="0"/>
              <a:t>Ο κορεσμός της εγχώριας αγοράς.</a:t>
            </a:r>
            <a:endParaRPr lang="en-US" sz="2400" dirty="0" smtClean="0"/>
          </a:p>
          <a:p>
            <a:pPr marL="342900" indent="-342900">
              <a:buAutoNum type="arabicPeriod"/>
            </a:pPr>
            <a:r>
              <a:rPr lang="el-GR" sz="2400" dirty="0" smtClean="0"/>
              <a:t>Η εντατικοποίηση του ανταγωνισμού στην τοπική αγορά. </a:t>
            </a:r>
            <a:endParaRPr lang="en-US" sz="2400" dirty="0" smtClean="0"/>
          </a:p>
          <a:p>
            <a:pPr marL="342900" indent="-342900">
              <a:buAutoNum type="arabicPeriod"/>
            </a:pPr>
            <a:r>
              <a:rPr lang="el-GR" sz="2400" dirty="0" smtClean="0"/>
              <a:t>Η μείωση του κόστους παραγωγής.</a:t>
            </a:r>
            <a:endParaRPr lang="en-US" sz="2400" dirty="0" smtClean="0"/>
          </a:p>
          <a:p>
            <a:pPr marL="342900" indent="-342900">
              <a:buAutoNum type="arabicPeriod"/>
            </a:pPr>
            <a:r>
              <a:rPr lang="el-GR" sz="2400" dirty="0" smtClean="0"/>
              <a:t>Η εκμετάλλευση πρώτων υλών.</a:t>
            </a:r>
            <a:endParaRPr lang="en-US" sz="2400" dirty="0" smtClean="0"/>
          </a:p>
          <a:p>
            <a:pPr marL="342900" indent="-342900">
              <a:buAutoNum type="arabicPeriod"/>
            </a:pPr>
            <a:r>
              <a:rPr lang="el-GR" sz="2400" dirty="0" smtClean="0"/>
              <a:t>Η στρατηγική θέση της χώρας και η πρόσβαση σε νέες αγορές.</a:t>
            </a:r>
            <a:endParaRPr lang="en-US" sz="2400" dirty="0" smtClean="0"/>
          </a:p>
          <a:p>
            <a:r>
              <a:rPr lang="el-GR" sz="2400" dirty="0" smtClean="0"/>
              <a:t/>
            </a:r>
            <a:br>
              <a:rPr lang="el-GR" sz="2400" dirty="0" smtClean="0"/>
            </a:b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79"/>
            <a:ext cx="8496944" cy="5632311"/>
          </a:xfrm>
          <a:prstGeom prst="rect">
            <a:avLst/>
          </a:prstGeom>
        </p:spPr>
        <p:txBody>
          <a:bodyPr wrap="square">
            <a:spAutoFit/>
          </a:bodyPr>
          <a:lstStyle/>
          <a:p>
            <a:r>
              <a:rPr lang="el-GR" sz="2400" dirty="0" smtClean="0"/>
              <a:t>Στα πιθανά αρνητικά αποτελέσματα των πολυεθνικών συμπεριλαμβάνουμε αυτά στο ισοζύγιο πληρωμών που οφείλονται, παραδείγματος χάριν, σε μία αύξηση στην εισαγωγή των προϊόντων από αυτά τα υποκαταστήματα και στις πληρωμές των μερισμάτων και των δικαιωμάτων στο εξωτερικό. Επίσης, ο αντίκτυπος των πολυεθνικών επιχειρήσεων στο ανταγωνιστικό περιβάλλον είναι ένα κρίσιμο θέμα. Οι πολυεθνικές μπορεί να έχουν ευρύτερα τεχνολογικά οφέλη μέσω των αποτελεσμάτων διάχυσής τους, θα μπορούσαν επίσης να αποθαρρύνουν την ανάπτυξη της σοβαρής τεχνογνωσίας από τις τοπικές εταιρείες και τα ιδρύματα, σε βάρος της αύξησης της εσωτερικής παραγωγής και της εθνικής οικονομίας. Εάν αποτύχουν να παραγάγουν επαρκείς και αποτελεσματικούς συνδέσμους με την τοπική οικονομία, οι πολυεθνικές θα έχουν λιγότερα ευεργετικά αποτελέσματα και μπορεί, τελικά, να είναι επιβλαβείς.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0840"/>
            <a:ext cx="8568952" cy="3046988"/>
          </a:xfrm>
          <a:prstGeom prst="rect">
            <a:avLst/>
          </a:prstGeom>
        </p:spPr>
        <p:txBody>
          <a:bodyPr wrap="square">
            <a:spAutoFit/>
          </a:bodyPr>
          <a:lstStyle/>
          <a:p>
            <a:r>
              <a:rPr lang="el-GR" sz="2400" dirty="0" smtClean="0"/>
              <a:t>Μια άλλη αρνητική επίπτωση αναφέρεται στη μεταφορά τιμολόγησης (transfer pricing), η οποία, μεταξύ άλλων, μειώνει τα φορολογικά έσοδα που πηγαίνουν στις κυβερνήσεις των φιλοξενούντων χωρών, καθώς οι πολυεθνικές επιδιώκουν να εμφανίζουν (πλασματικά) μικρά κέρδη ή και ζημίες στις χώρες όπου η φορολογία είναι υψηλή, προκειμένου να φορολογηθούν τα κέρδη τους σε χώρες με χαμηλή φορολογία, τους λεγόμενους «φορολογικούς παραδείσους».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443841"/>
            <a:ext cx="8424936" cy="3970318"/>
          </a:xfrm>
          <a:prstGeom prst="rect">
            <a:avLst/>
          </a:prstGeom>
        </p:spPr>
        <p:txBody>
          <a:bodyPr wrap="square">
            <a:spAutoFit/>
          </a:bodyPr>
          <a:lstStyle/>
          <a:p>
            <a:r>
              <a:rPr lang="el-GR" sz="2400" b="1" dirty="0" smtClean="0"/>
              <a:t>Περιεχόμενα Κεφαλαίου</a:t>
            </a:r>
            <a:br>
              <a:rPr lang="el-GR" sz="2400" b="1" dirty="0" smtClean="0"/>
            </a:br>
            <a:r>
              <a:rPr lang="el-GR" sz="2400" dirty="0" smtClean="0"/>
              <a:t>• Η Ανάπτυξη της Διεθνούς Επιχειρηματικής Δραστηριότητας</a:t>
            </a:r>
            <a:br>
              <a:rPr lang="el-GR" sz="2400" dirty="0" smtClean="0"/>
            </a:br>
            <a:r>
              <a:rPr lang="el-GR" sz="2400" dirty="0" smtClean="0"/>
              <a:t>• Τρόποι Άσκησης της Διεθνούς Επιχειρηματικής </a:t>
            </a:r>
            <a:endParaRPr lang="en-US" sz="2400" dirty="0" smtClean="0"/>
          </a:p>
          <a:p>
            <a:r>
              <a:rPr lang="en-US" sz="2400" dirty="0" smtClean="0"/>
              <a:t>   </a:t>
            </a:r>
            <a:r>
              <a:rPr lang="el-GR" sz="2400" dirty="0" smtClean="0"/>
              <a:t>Δραστηριότητας και Ανάλυση των Πλεονεκτημάτων και </a:t>
            </a:r>
            <a:endParaRPr lang="en-US" sz="2400" dirty="0" smtClean="0"/>
          </a:p>
          <a:p>
            <a:r>
              <a:rPr lang="en-US" sz="2400" dirty="0" smtClean="0"/>
              <a:t>   </a:t>
            </a:r>
            <a:r>
              <a:rPr lang="el-GR" sz="2400" dirty="0" smtClean="0"/>
              <a:t>Μειονεκτημάτων</a:t>
            </a:r>
            <a:br>
              <a:rPr lang="el-GR" sz="2400" dirty="0" smtClean="0"/>
            </a:br>
            <a:r>
              <a:rPr lang="el-GR" sz="2400" dirty="0" smtClean="0"/>
              <a:t>• Το Διεθνές Επιχειρηματικό Περιβάλλον και οι Παράγοντες που </a:t>
            </a:r>
            <a:endParaRPr lang="en-US" sz="2400" dirty="0" smtClean="0"/>
          </a:p>
          <a:p>
            <a:r>
              <a:rPr lang="en-US" sz="2400" dirty="0" smtClean="0"/>
              <a:t>   </a:t>
            </a:r>
            <a:r>
              <a:rPr lang="el-GR" sz="2400" dirty="0" smtClean="0"/>
              <a:t>Επηρεάζουν τη Διεθνή Επιχειρηματική Δραστηριότητα</a:t>
            </a:r>
            <a:br>
              <a:rPr lang="el-GR" sz="2400" dirty="0" smtClean="0"/>
            </a:br>
            <a:r>
              <a:rPr lang="el-GR" sz="2400" dirty="0" smtClean="0"/>
              <a:t>• Οι Πολυεθνικές Επιχειρήσεις: Χαρακτηριστικά, </a:t>
            </a:r>
            <a:endParaRPr lang="en-US" sz="2400" dirty="0" smtClean="0"/>
          </a:p>
          <a:p>
            <a:r>
              <a:rPr lang="en-US" sz="2400" dirty="0" smtClean="0"/>
              <a:t>   </a:t>
            </a:r>
            <a:r>
              <a:rPr lang="el-GR" sz="2400" dirty="0" smtClean="0"/>
              <a:t>Πλεονεκτήματα και Μειονεκτήματα</a:t>
            </a:r>
            <a:r>
              <a:rPr lang="el-GR" dirty="0" smtClean="0"/>
              <a:t> </a:t>
            </a:r>
            <a:br>
              <a:rPr lang="el-GR" dirty="0" smtClean="0"/>
            </a:br>
            <a:r>
              <a:rPr lang="el-GR" dirty="0" smtClean="0"/>
              <a:t>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424936" cy="6001643"/>
          </a:xfrm>
          <a:prstGeom prst="rect">
            <a:avLst/>
          </a:prstGeom>
        </p:spPr>
        <p:txBody>
          <a:bodyPr wrap="square">
            <a:spAutoFit/>
          </a:bodyPr>
          <a:lstStyle/>
          <a:p>
            <a:r>
              <a:rPr lang="el-GR" sz="2400" dirty="0" smtClean="0"/>
              <a:t>Στην περίοδο μετά το τέλος του Β΄ Παγκοσμίου Πολέμου πολλές επιχειρήσεις επιχείρησαν να επεκταθούν διεθνώς, επιδιώκοντας οφέλη όπως:</a:t>
            </a:r>
            <a:br>
              <a:rPr lang="el-GR" sz="2400" dirty="0" smtClean="0"/>
            </a:br>
            <a:r>
              <a:rPr lang="el-GR" sz="2400" dirty="0" smtClean="0"/>
              <a:t>• Η εκμετάλλευση του ανταγωνιστικού πλεονεκτήματος</a:t>
            </a:r>
            <a:br>
              <a:rPr lang="el-GR" sz="2400" dirty="0" smtClean="0"/>
            </a:br>
            <a:r>
              <a:rPr lang="el-GR" sz="2400" dirty="0" smtClean="0"/>
              <a:t>• Η αύξηση των πωλήσεων</a:t>
            </a:r>
            <a:br>
              <a:rPr lang="el-GR" sz="2400" dirty="0" smtClean="0"/>
            </a:br>
            <a:r>
              <a:rPr lang="el-GR" sz="2400" dirty="0" smtClean="0"/>
              <a:t>• Ο πολλαπλασιασμός της ισχύος τους</a:t>
            </a:r>
            <a:br>
              <a:rPr lang="el-GR" sz="2400" dirty="0" smtClean="0"/>
            </a:br>
            <a:r>
              <a:rPr lang="el-GR" sz="2400" dirty="0" smtClean="0"/>
              <a:t>• Η απόκτηση ανταγωνιστικού πλεονεκτήματος</a:t>
            </a:r>
            <a:br>
              <a:rPr lang="el-GR" sz="2400" dirty="0" smtClean="0"/>
            </a:br>
            <a:r>
              <a:rPr lang="el-GR" sz="2400" dirty="0" smtClean="0"/>
              <a:t>• Οι φορολογικές ελαφρύνσεις</a:t>
            </a:r>
            <a:br>
              <a:rPr lang="el-GR" sz="2400" dirty="0" smtClean="0"/>
            </a:br>
            <a:r>
              <a:rPr lang="el-GR" sz="2400" dirty="0" smtClean="0"/>
              <a:t>• Η επιμήκυνση της ζωής των προϊόντων</a:t>
            </a:r>
            <a:br>
              <a:rPr lang="el-GR" sz="2400" dirty="0" smtClean="0"/>
            </a:br>
            <a:r>
              <a:rPr lang="el-GR" sz="2400" dirty="0" smtClean="0"/>
              <a:t>• Η αύξηση των κερδών</a:t>
            </a:r>
            <a:br>
              <a:rPr lang="el-GR" sz="2400" dirty="0" smtClean="0"/>
            </a:br>
            <a:r>
              <a:rPr lang="el-GR" sz="2400" dirty="0" smtClean="0"/>
              <a:t>Από τη στιγμή που μία επιχείρηση αποφασίσει να στοχεύσει σε μία συγκεκριμένη χώρα ή χώρες, θα πρέπει να αποφασίσει ποια είναι η καλύτερη μέθοδος εισόδου. Οι επιλογές που έχει είναι: η έμμεση εξαγωγή, η άμεση εξαγωγή, η εκχώρηση δικαιωμάτων, η μικτή επιχείρηση (κοινοπραξία) και η άμεση επένδυση. </a:t>
            </a:r>
            <a:br>
              <a:rPr lang="el-GR" sz="2400" dirty="0" smtClean="0"/>
            </a:b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36712"/>
            <a:ext cx="8712968" cy="6555641"/>
          </a:xfrm>
          <a:prstGeom prst="rect">
            <a:avLst/>
          </a:prstGeom>
        </p:spPr>
        <p:txBody>
          <a:bodyPr wrap="square">
            <a:spAutoFit/>
          </a:bodyPr>
          <a:lstStyle/>
          <a:p>
            <a:r>
              <a:rPr lang="el-GR" sz="2400" dirty="0" smtClean="0"/>
              <a:t>Κάθε επιτυχημένη στρατηγική προϋποθέτει περισσότερη δέσμευ</a:t>
            </a:r>
            <a:r>
              <a:rPr lang="en-US" sz="2400" dirty="0" smtClean="0"/>
              <a:t>-</a:t>
            </a:r>
            <a:r>
              <a:rPr lang="el-GR" sz="2400" dirty="0" smtClean="0"/>
              <a:t>ση, κίνδυνο, έλεγχο και δυνατότητες κέρδους.</a:t>
            </a:r>
            <a:endParaRPr lang="en-US" sz="2400" dirty="0" smtClean="0"/>
          </a:p>
          <a:p>
            <a:r>
              <a:rPr lang="el-GR" sz="2400" dirty="0" smtClean="0"/>
              <a:t>Ο συνήθης τρόπος που (αρχικά τουλάχιστον) ασχολείται μια επιχείρηση με μια ξένη αγορά είναι μέσω των εξαγωγών. Οι επιχειρήσεις συνήθως ξεκινούν με έμμεσες εξαγωγές, δηλαδή κινούνται μέσω ανεξάρτητων και ενδιάμεσων φορέων της αγοράς και στη συνέχεια μπορούν να περάσουν σε άμεσες. Η διαφορά άμεσων και έμμεσων εξαγωγών έγκειται στο εξής:</a:t>
            </a:r>
            <a:br>
              <a:rPr lang="el-GR" sz="2400" dirty="0" smtClean="0"/>
            </a:br>
            <a:r>
              <a:rPr lang="el-GR" sz="2400" dirty="0" smtClean="0"/>
              <a:t>Στις άμεσες εξαγωγές οι επιχειρήσεις τελικά αναλαμβάνουν να διεκπεραιώσουν μόνες τους τις εξαγωγές τους. Η επένδυση και ο κίνδυνος είναι κάπως μεγαλύτερος, αλλά μεγαλύτερη είναι και η πιθανή απόδοση.</a:t>
            </a:r>
            <a:endParaRPr lang="en-US" sz="2400" dirty="0" smtClean="0"/>
          </a:p>
          <a:p>
            <a:r>
              <a:rPr lang="el-GR" sz="2400" dirty="0" smtClean="0"/>
              <a:t>Στις έμμεσες εξαγωγές η διεκπεραίωση ανατίθεται σε κάποιον τρίτο. Ο κίνδυνος και η απαιτούμενη δαπάνη είναι πιθανά μικρότερα σε σχέση με την άμεση εξαγωγή, αλλά η απόδοση είναι πολύ μικρότερη.</a:t>
            </a:r>
            <a:br>
              <a:rPr lang="el-GR" sz="2400" dirty="0" smtClean="0"/>
            </a:br>
            <a:r>
              <a:rPr lang="el-GR" dirty="0" smtClean="0"/>
              <a:t/>
            </a:r>
            <a:br>
              <a:rPr lang="el-GR" dirty="0" smtClean="0"/>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5"/>
            <a:ext cx="8424936" cy="6370975"/>
          </a:xfrm>
          <a:prstGeom prst="rect">
            <a:avLst/>
          </a:prstGeom>
        </p:spPr>
        <p:txBody>
          <a:bodyPr wrap="square">
            <a:spAutoFit/>
          </a:bodyPr>
          <a:lstStyle/>
          <a:p>
            <a:r>
              <a:rPr lang="el-GR" sz="2400" dirty="0" smtClean="0"/>
              <a:t>Η εκχώρηση άδειας είναι ένας απλός τρόπος για να εισχωρήσει μια εταιρεία στην αγορά μιας ξένης χώρας. Ο εκχωρών την άδεια έρχεται σε μια συμφωνία με τον χρήστη της άδειας στην ξένη αγορά, προσφέροντάς του το δικαίωμα της χρήσης μιας διαδικασίας παραγωγής, ενός εμπορικού σήματος, μιας ευρεσι</a:t>
            </a:r>
            <a:r>
              <a:rPr lang="en-US" sz="2400" dirty="0" smtClean="0"/>
              <a:t>-</a:t>
            </a:r>
            <a:r>
              <a:rPr lang="el-GR" sz="2400" dirty="0" smtClean="0"/>
              <a:t>τεχνίας, ενός εμπορικού μυστικού ή κάποιου άλλου αντικειμέ</a:t>
            </a:r>
            <a:r>
              <a:rPr lang="en-US" sz="2400" dirty="0" smtClean="0"/>
              <a:t>-</a:t>
            </a:r>
            <a:r>
              <a:rPr lang="el-GR" sz="2400" dirty="0" smtClean="0"/>
              <a:t>νου αξίας έναντι κάποιας αμοιβής ή δικαιωμάτων. Ο εκχωρών την άδεια εξασφαλίζει την είσοδο στην αγορά με μικρό κίνδυνο. Ο κάτοχος της άδειας αποκτάει εμπειρία παραγωγής ή ένα πολύ γνωστό προϊόν ή όνομα χωρίς να χρειάζεται να ξεκινήσει από το μηδέν. </a:t>
            </a:r>
            <a:r>
              <a:rPr lang="en-US" sz="2400" dirty="0" smtClean="0"/>
              <a:t>H</a:t>
            </a:r>
            <a:r>
              <a:rPr lang="el-GR" sz="2400" dirty="0" smtClean="0"/>
              <a:t> εκχώρηση άδειας μπορεί να πάρει τη μορφή της συμ</a:t>
            </a:r>
            <a:r>
              <a:rPr lang="en-US" sz="2400" dirty="0" smtClean="0"/>
              <a:t>-</a:t>
            </a:r>
            <a:r>
              <a:rPr lang="el-GR" sz="2400" dirty="0" smtClean="0"/>
              <a:t>φωνίας παραχώρησης δικαιωμάτων εκμετάλλευσης (</a:t>
            </a:r>
            <a:r>
              <a:rPr lang="en-US" sz="2400" dirty="0" smtClean="0"/>
              <a:t>Licensing Agreement</a:t>
            </a:r>
            <a:r>
              <a:rPr lang="el-GR" sz="2400" dirty="0" smtClean="0"/>
              <a:t>) όπου δίνεται η άδεια παραγωγής ενός προϊόντος ή υπηρεσίας και της εμπορικής επωνυμίας ή του σήματός του σε μια ξένη επιχείρηση με αντάλλαγμα ένα προκαθορισμένο ποσό ή ποσοστό επί των πωλήσεων. </a:t>
            </a:r>
            <a:br>
              <a:rPr lang="el-GR" sz="2400" dirty="0" smtClean="0"/>
            </a:b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568952" cy="5262979"/>
          </a:xfrm>
          <a:prstGeom prst="rect">
            <a:avLst/>
          </a:prstGeom>
        </p:spPr>
        <p:txBody>
          <a:bodyPr wrap="square">
            <a:spAutoFit/>
          </a:bodyPr>
          <a:lstStyle/>
          <a:p>
            <a:r>
              <a:rPr lang="el-GR" sz="2400" dirty="0" smtClean="0"/>
              <a:t>Μπορεί επίσης να πάρει τη μορφή της</a:t>
            </a:r>
            <a:r>
              <a:rPr lang="el-GR" sz="2400" i="1" dirty="0" smtClean="0"/>
              <a:t> </a:t>
            </a:r>
            <a:r>
              <a:rPr lang="el-GR" sz="2400" dirty="0" smtClean="0"/>
              <a:t>συμφωνίας διεθνούς δικαιόχρησης (</a:t>
            </a:r>
            <a:r>
              <a:rPr lang="en-US" sz="2400" dirty="0" smtClean="0"/>
              <a:t>Franchising Agreement</a:t>
            </a:r>
            <a:r>
              <a:rPr lang="el-GR" sz="2400" dirty="0" smtClean="0"/>
              <a:t>), όπου, επιπλέον όσων ισχύουν για τη συμφωνία παραχώρησης δικαιωμάτων, η μητρική επιχείρηση αναλαμβάνει να προμηθεύει στον ανάδοχο προϊόντα, εξοπλισμό, τεχνογνωσία κ.λπ. </a:t>
            </a:r>
            <a:endParaRPr lang="en-US" sz="2400" dirty="0" smtClean="0"/>
          </a:p>
          <a:p>
            <a:r>
              <a:rPr lang="el-GR" sz="2400" dirty="0" smtClean="0"/>
              <a:t>Οι εταιρείες μπορούν να εισέλθουν σε ξένες αγορές και με άλλους τρόπους. Μια εταιρεία μπορεί να πουλήσει ένα συμβόλαιο μάνατζμεντ στο οποίο προσφέρεται να αναλάβει το μάνατζμεντ της εταιρείας έναντι κάποιας αμοιβής. Σε αυτή την περίπτωση, η εταιρεία εξάγει μια υπηρεσία αντί για κάποιο προϊόν.</a:t>
            </a:r>
            <a:endParaRPr lang="en-US" sz="2400" dirty="0" smtClean="0"/>
          </a:p>
          <a:p>
            <a:r>
              <a:rPr lang="el-GR" sz="2400" dirty="0" smtClean="0"/>
              <a:t>Το συμβόλαιο μάνατζμεντ είναι μια μέθοδος εισόδου σε μια ξένη αγορά με μικρό κίνδυνο και αποδίδει εισόδημα από την αρχή. </a:t>
            </a:r>
            <a:br>
              <a:rPr lang="el-GR" sz="2400" dirty="0" smtClean="0"/>
            </a:b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640960" cy="7253655"/>
          </a:xfrm>
          <a:prstGeom prst="rect">
            <a:avLst/>
          </a:prstGeom>
        </p:spPr>
        <p:txBody>
          <a:bodyPr wrap="square">
            <a:spAutoFit/>
          </a:bodyPr>
          <a:lstStyle/>
          <a:p>
            <a:r>
              <a:rPr lang="el-GR" sz="2400" dirty="0" smtClean="0"/>
              <a:t>Όσον αφορά τις Ξένες Άμεσες Επενδύσεις (ΞΑΕ) είναι σημαντικό να σημειωθεί πρώτα το κριτήριο που χρησιμοποιείται στη διάκριση μεταξύ των ΞΑΕ και του αντίστοιχου χαρτοφυλακίου τους και άλλων τύπων ξένων επενδύσεων. Ο Διεθνής Οργανισμός Εμπορίου επισημαίνει ότι οι «Ξένες άμεσες επενδύσεις εμφανίζονται όταν ένας επενδυτής που βρίσκεται σε μία χώρα (εν προκειμένω στην χώρα καταγωγής του) αποκτά ένα εταιρικό περιουσιακό στοιχείο σε μία άλλη χώρα (χώρα υποδοχής) </a:t>
            </a:r>
            <a:r>
              <a:rPr lang="el-GR" sz="2400" i="1" dirty="0" smtClean="0"/>
              <a:t>με την πρόθεση να διαχειριστεί το συγκεκριμένο περιουσιακό στοιχείο</a:t>
            </a:r>
            <a:r>
              <a:rPr lang="el-GR" sz="2400" dirty="0" smtClean="0"/>
              <a:t>. Η διαχειριστική διάσταση αποτελεί το κριτήριο που διακρίνει τις ΞΑΕ από την επένδυση χαρτοφυλακίων σε ξένες μετοχές, ομόλογα και άλλα χρηματοοικονομικά προϊόντα.»</a:t>
            </a:r>
            <a:endParaRPr lang="en-US" sz="2400" dirty="0" smtClean="0"/>
          </a:p>
          <a:p>
            <a:r>
              <a:rPr lang="el-GR" sz="2400" dirty="0" smtClean="0"/>
              <a:t>Στις μικτές επιχειρήσεις (</a:t>
            </a:r>
            <a:r>
              <a:rPr lang="en-US" sz="2400" dirty="0" smtClean="0"/>
              <a:t>joint ventures</a:t>
            </a:r>
            <a:r>
              <a:rPr lang="el-GR" sz="2400" dirty="0" smtClean="0"/>
              <a:t>), κάποιοι ξένοι επενδυτές συνεργάζονται με τοπικούς επενδυτές για να δημιουργήσουν μια νέα εταιρεία στην οποία έχουν κοινή ιδιοκτησία και έλεγχο. Ο σχηματισμός μιας μικτής εταιρίας μπορεί να είναι απαραίτητος ή επιθυμητός για οικονομικούς ή πολιτικούς λόγους. </a:t>
            </a:r>
            <a:br>
              <a:rPr lang="el-GR" sz="2400" dirty="0" smtClean="0"/>
            </a:br>
            <a:r>
              <a:rPr lang="el-GR" sz="2400" dirty="0" smtClean="0"/>
              <a:t/>
            </a:r>
            <a:br>
              <a:rPr lang="el-GR" sz="2400" dirty="0" smtClean="0"/>
            </a:b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712968" cy="6863998"/>
          </a:xfrm>
          <a:prstGeom prst="rect">
            <a:avLst/>
          </a:prstGeom>
        </p:spPr>
        <p:txBody>
          <a:bodyPr wrap="square">
            <a:spAutoFit/>
          </a:bodyPr>
          <a:lstStyle/>
          <a:p>
            <a:r>
              <a:rPr lang="el-GR" sz="2400" dirty="0" smtClean="0"/>
              <a:t>Η ξένη επιχείρηση μπορεί να μην διαθέτει τους απαραίτητους οικονομικούς πόρους, τις δυνάμεις ή το κατάλληλο μάνατζμεντ για να αναλάβει μόνη της την επιχείρηση ή η ξένη κυβέρνηση μπορεί να θέτει σαν προϋπόθεση για την είσοδο στην αγορά τη δημιουργία μιας κοινοπραξίας.</a:t>
            </a:r>
            <a:endParaRPr lang="en-US" sz="2400" dirty="0" smtClean="0"/>
          </a:p>
          <a:p>
            <a:r>
              <a:rPr lang="el-GR" sz="2400" dirty="0" smtClean="0"/>
              <a:t>Οι ΞΑΕ περιλαμβάνουν τρία συστατικά:</a:t>
            </a:r>
            <a:br>
              <a:rPr lang="el-GR" sz="2400" dirty="0" smtClean="0"/>
            </a:br>
            <a:r>
              <a:rPr lang="el-GR" sz="2400" dirty="0" smtClean="0"/>
              <a:t>α) Νέο κεφάλαιο από τη μητρική εταιρεία της χώρας προέλευσης της προς τη θυγατρική εταιρεία στη φιλοξενούσα χώρα υποδοχής.</a:t>
            </a:r>
            <a:br>
              <a:rPr lang="el-GR" sz="2400" dirty="0" smtClean="0"/>
            </a:br>
            <a:r>
              <a:rPr lang="el-GR" sz="2400" dirty="0" smtClean="0"/>
              <a:t>β) Επαναεπενδυμένα κέρδη της θυγατρικής εταιρείας, και </a:t>
            </a:r>
            <a:br>
              <a:rPr lang="el-GR" sz="2400" dirty="0" smtClean="0"/>
            </a:br>
            <a:r>
              <a:rPr lang="el-GR" sz="2400" dirty="0" smtClean="0"/>
              <a:t>γ) Μακροχρόνια και βραχυπρόθεσμα καθαρά δάνεια από τη μητρική εταιρεία προς την</a:t>
            </a:r>
            <a:r>
              <a:rPr lang="en-US" sz="2400" dirty="0" smtClean="0"/>
              <a:t> </a:t>
            </a:r>
            <a:r>
              <a:rPr lang="el-GR" sz="2400" dirty="0" smtClean="0"/>
              <a:t>αντίστοιχη θυγατρική.</a:t>
            </a:r>
            <a:br>
              <a:rPr lang="el-GR" sz="2400" dirty="0" smtClean="0"/>
            </a:br>
            <a:r>
              <a:rPr lang="el-GR" sz="2400" dirty="0" smtClean="0"/>
              <a:t>Αναφορικά με τους παράγοντες που επηρεάζουν τις ΞΑΕ, αναφέ</a:t>
            </a:r>
            <a:r>
              <a:rPr lang="en-US" sz="2400" dirty="0" smtClean="0"/>
              <a:t>-</a:t>
            </a:r>
            <a:r>
              <a:rPr lang="el-GR" sz="2400" dirty="0" smtClean="0"/>
              <a:t>ρονται τρεις προσεγγίσεις που εστιάζουν σε διαφορετικές ομάδες επιδιωκόμενων πλεονεκτημάτων και συγκεκριμένα</a:t>
            </a:r>
            <a:r>
              <a:rPr lang="en-US" sz="2400" dirty="0" smtClean="0"/>
              <a:t>:</a:t>
            </a:r>
          </a:p>
          <a:p>
            <a:r>
              <a:rPr lang="el-GR" sz="2400" dirty="0" smtClean="0"/>
              <a:t> α) Τα πλεονεκτήματα ιδιοκτησίας </a:t>
            </a:r>
            <a:endParaRPr lang="en-US" sz="2400" dirty="0" smtClean="0"/>
          </a:p>
          <a:p>
            <a:r>
              <a:rPr lang="el-GR" sz="2400" dirty="0" smtClean="0"/>
              <a:t>β) Τα πλεονεκτήματα τοποθεσίας και </a:t>
            </a:r>
            <a:endParaRPr lang="en-US" sz="2400" dirty="0" smtClean="0"/>
          </a:p>
          <a:p>
            <a:r>
              <a:rPr lang="el-GR" sz="2400" dirty="0" smtClean="0"/>
              <a:t>γ) Τα πλεονεκτήματα εσωτερικοποίησης.</a:t>
            </a:r>
            <a:r>
              <a:rPr lang="el-GR" dirty="0" smtClean="0"/>
              <a:t> </a:t>
            </a:r>
            <a:br>
              <a:rPr lang="el-GR" dirty="0" smtClean="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120049"/>
            <a:ext cx="4572000" cy="15327273"/>
          </a:xfrm>
          <a:prstGeom prst="rect">
            <a:avLst/>
          </a:prstGeom>
        </p:spPr>
        <p:txBody>
          <a:bodyPr>
            <a:spAutoFit/>
          </a:bodyPr>
          <a:lstStyle/>
          <a:p>
            <a:r>
              <a:rPr lang="el-GR" dirty="0" smtClean="0"/>
              <a:t>Στα πιθανά κέρδη από τη λειτουργία των πολυεθνικών επιχειρήσεων περιλαμβάνονται: ¶</a:t>
            </a:r>
            <a:br>
              <a:rPr lang="el-GR" dirty="0" smtClean="0"/>
            </a:br>
            <a:r>
              <a:rPr lang="el-GR" dirty="0" smtClean="0"/>
              <a:t>• η μεταφορά τεχνολογίας στις χώρες υποδοχής.¶</a:t>
            </a:r>
            <a:br>
              <a:rPr lang="el-GR" dirty="0" smtClean="0"/>
            </a:br>
            <a:r>
              <a:rPr lang="el-GR" dirty="0" smtClean="0"/>
              <a:t>• η αυξανόμενη παραγωγική αποδοτικότητα λόγω του ανταγωνισμού.¶</a:t>
            </a:r>
            <a:br>
              <a:rPr lang="el-GR" dirty="0" smtClean="0"/>
            </a:br>
            <a:r>
              <a:rPr lang="el-GR" dirty="0" smtClean="0"/>
              <a:t>• η βελτίωση στην ποιότητα των παραγόντων της παραγωγής¶ οφέλη στο ισοζύγιο πληρωμών μέσω της εισροής επενδυτικών κεφαλαίων και αυξήσεων στις εξαγωγές. </a:t>
            </a:r>
            <a:br>
              <a:rPr lang="el-GR" dirty="0" smtClean="0"/>
            </a:br>
            <a:r>
              <a:rPr lang="el-GR" dirty="0" smtClean="0"/>
              <a:t>• αυξήσεις στην αποταμίευση, την επένδυση, το ΑΕΠ και την απασχόληση.</a:t>
            </a:r>
            <a:br>
              <a:rPr lang="el-GR" dirty="0" smtClean="0"/>
            </a:br>
            <a:r>
              <a:rPr lang="el-GR" dirty="0" smtClean="0"/>
              <a:t>• η βελτίωση της ποιότητας του εργατικού δυναμικού.</a:t>
            </a:r>
            <a:br>
              <a:rPr lang="el-GR" dirty="0" smtClean="0"/>
            </a:br>
            <a:r>
              <a:rPr lang="el-GR" dirty="0" smtClean="0"/>
              <a:t>• τέλος, οι καταναλωτές μπορούν να ωφεληθούν και από τις χαμηλότερες τιμές και την καλύτερη ποιότητα των προϊόντων.</a:t>
            </a:r>
            <a:br>
              <a:rPr lang="el-GR" dirty="0" smtClean="0"/>
            </a:br>
            <a:r>
              <a:rPr lang="el-GR" dirty="0" smtClean="0"/>
              <a:t>Στα ¶πιθανά αρνητικά αποτελέσματα των πολυεθνικών συμπεριλαμβάνουμε αυτά στο ισοζύγιο πληρωμών που οφείλονται, παραδείγματος χάριν, σε μία αύξηση στην εισαγωγή των προϊόντων από αυτά τα υποκαταστήματα και στις πληρωμές των μερισμάτων και των δικαιωμάτων στο εξωτερικό. Επίσης, ¶¶ο αντίκτυπος των πολυεθνικών επιχειρήσεων στο ανταγωνιστικό περιβάλλον είναι ένα κρίσιμο θέμα. Οι πολυεθνικές μπορεί να έχουν ευρύτερα τεχνολογικά οφέλη μέσω των αποτελεσμάτων διάχυσής τους, θα μπορούσαν επίσης να αποθαρρύνουν την ανάπτυξη της σοβαρής τεχνογνωσίας από τις τοπικές εταιρείες και τα ιδρύματα, σε βάρος της αύξησης της εσωτερικής παραγωγής και της εθνικής οικονομίας. ¶Εάν αποτύχουν να παραγάγουν επαρκείς και αποτελεσματικούς συνδέσμους με την τοπική οικονομία, οι πολυεθνικές θα έχουν λιγότερα ευεργετικά αποτελέσματα και μπορεί, τελικά, να είναι επιβλαβείς. </a:t>
            </a:r>
            <a:br>
              <a:rPr lang="el-GR" dirty="0" smtClean="0"/>
            </a:br>
            <a:r>
              <a:rPr lang="el-GR" dirty="0" smtClean="0"/>
              <a:t>Μια άλλη αρνητική επίπτωση αναφέρεται στη ¶μεταφορά τιμολόγησης (transfer pricing), η οποία, μεταξύ άλλων, μειώνει τα φορολογικά έσοδα που πηγαίνουν στις κυβερνήσεις των φιλοξενούντων χωρών, καθώς οι πολυεθνικές επιδιώκουν να εμφανίζουν (πλασματικά) μικρά κέρδη ή και ζημίες στις χώρες όπου η φορολογία είναι υψηλή, προκειμένου να φορολογηθούν τα κέρδη τους σε χώρες με χαμηλή φορολογία, τους λεγόμενους «φορολογικούς παραδείσους».</a:t>
            </a:r>
            <a:br>
              <a:rPr lang="el-GR" dirty="0" smtClean="0"/>
            </a:br>
            <a:r>
              <a:rPr lang="el-GR" dirty="0" smtClean="0"/>
              <a:t> </a:t>
            </a:r>
            <a:br>
              <a:rPr lang="el-GR" dirty="0" smtClean="0"/>
            </a:br>
            <a:endParaRPr lang="el-GR" dirty="0"/>
          </a:p>
        </p:txBody>
      </p:sp>
      <p:sp>
        <p:nvSpPr>
          <p:cNvPr id="3" name="Rectangle 2"/>
          <p:cNvSpPr/>
          <p:nvPr/>
        </p:nvSpPr>
        <p:spPr>
          <a:xfrm>
            <a:off x="251520" y="548680"/>
            <a:ext cx="8640960" cy="6924973"/>
          </a:xfrm>
          <a:prstGeom prst="rect">
            <a:avLst/>
          </a:prstGeom>
        </p:spPr>
        <p:txBody>
          <a:bodyPr wrap="square">
            <a:spAutoFit/>
          </a:bodyPr>
          <a:lstStyle/>
          <a:p>
            <a:pPr marL="342900" indent="-342900"/>
            <a:r>
              <a:rPr lang="en-US" sz="2400" dirty="0" smtClean="0"/>
              <a:t>6. </a:t>
            </a:r>
            <a:r>
              <a:rPr lang="el-GR" sz="2400" dirty="0" smtClean="0"/>
              <a:t>Η πρόσβαση σε υψηλή τεχνολογία</a:t>
            </a:r>
            <a:endParaRPr lang="en-US" sz="2400" dirty="0" smtClean="0"/>
          </a:p>
          <a:p>
            <a:pPr marL="342900" indent="-342900"/>
            <a:r>
              <a:rPr lang="en-US" sz="2400" dirty="0" smtClean="0"/>
              <a:t>7. </a:t>
            </a:r>
            <a:r>
              <a:rPr lang="el-GR" sz="2400" dirty="0" smtClean="0"/>
              <a:t>Το μέγεθος και οι προοπτικές της τοπικής αγοράς.</a:t>
            </a:r>
            <a:endParaRPr lang="en-US" sz="2400" dirty="0" smtClean="0"/>
          </a:p>
          <a:p>
            <a:pPr marL="342900" indent="-342900"/>
            <a:r>
              <a:rPr lang="en-US" sz="2400" dirty="0" smtClean="0"/>
              <a:t>8. </a:t>
            </a:r>
            <a:r>
              <a:rPr lang="el-GR" sz="2400" dirty="0" smtClean="0"/>
              <a:t>Η αποφυγή των εμποδίων και των περιορισμών στις εξαγωγές.</a:t>
            </a:r>
            <a:endParaRPr lang="en-US" sz="2400" dirty="0" smtClean="0"/>
          </a:p>
          <a:p>
            <a:pPr marL="342900" indent="-342900"/>
            <a:r>
              <a:rPr lang="en-US" sz="2400" dirty="0" smtClean="0"/>
              <a:t>9. </a:t>
            </a:r>
            <a:r>
              <a:rPr lang="el-GR" sz="2400" dirty="0" smtClean="0"/>
              <a:t>Η εξυπηρέτηση πελατών. </a:t>
            </a:r>
            <a:endParaRPr lang="en-US" sz="2400" dirty="0" smtClean="0"/>
          </a:p>
          <a:p>
            <a:pPr marL="342900" indent="-342900"/>
            <a:r>
              <a:rPr lang="en-US" sz="2400" dirty="0" smtClean="0"/>
              <a:t>10. </a:t>
            </a:r>
            <a:r>
              <a:rPr lang="el-GR" sz="2400" dirty="0" smtClean="0"/>
              <a:t>Αντεπίθεση στον ανταγωνισμό. </a:t>
            </a:r>
            <a:endParaRPr lang="en-US" sz="2400" dirty="0" smtClean="0"/>
          </a:p>
          <a:p>
            <a:r>
              <a:rPr lang="el-GR" sz="2400" dirty="0" smtClean="0"/>
              <a:t>Στα πιθανά κέρδη από τη λειτουργία των πολυεθνικών επιχειρήσεων περιλαμβάνονται: </a:t>
            </a:r>
          </a:p>
          <a:p>
            <a:r>
              <a:rPr lang="el-GR" sz="2400" dirty="0" smtClean="0"/>
              <a:t>• η μεταφορά τεχνολογίας στις χώρες υποδοχής.</a:t>
            </a:r>
          </a:p>
          <a:p>
            <a:r>
              <a:rPr lang="el-GR" sz="2400" dirty="0" smtClean="0"/>
              <a:t>• η αυξανόμενη παραγωγική αποδοτικότητα λόγω του </a:t>
            </a:r>
            <a:endParaRPr lang="en-US" sz="2400" dirty="0" smtClean="0"/>
          </a:p>
          <a:p>
            <a:r>
              <a:rPr lang="en-US" sz="2400" dirty="0" smtClean="0"/>
              <a:t>   </a:t>
            </a:r>
            <a:r>
              <a:rPr lang="el-GR" sz="2400" dirty="0" smtClean="0"/>
              <a:t>ανταγωνισμού.</a:t>
            </a:r>
          </a:p>
          <a:p>
            <a:r>
              <a:rPr lang="el-GR" sz="2400" dirty="0" smtClean="0"/>
              <a:t>• η βελτίωση στην ποιότητα των παραγόντων της παραγωγής </a:t>
            </a:r>
            <a:endParaRPr lang="en-US" sz="2400" dirty="0" smtClean="0"/>
          </a:p>
          <a:p>
            <a:r>
              <a:rPr lang="en-US" sz="2400" dirty="0" smtClean="0"/>
              <a:t>   </a:t>
            </a:r>
            <a:r>
              <a:rPr lang="el-GR" sz="2400" dirty="0" smtClean="0"/>
              <a:t>οφέλη στο ισοζύγιο πληρωμών μέσω της εισροής επενδυτικών </a:t>
            </a:r>
            <a:endParaRPr lang="en-US" sz="2400" dirty="0" smtClean="0"/>
          </a:p>
          <a:p>
            <a:r>
              <a:rPr lang="en-US" sz="2400" dirty="0" smtClean="0"/>
              <a:t>   </a:t>
            </a:r>
            <a:r>
              <a:rPr lang="el-GR" sz="2400" dirty="0" smtClean="0"/>
              <a:t>κεφαλαίων και αυξήσεων στις εξαγωγές. </a:t>
            </a:r>
          </a:p>
          <a:p>
            <a:r>
              <a:rPr lang="el-GR" sz="2400" dirty="0" smtClean="0"/>
              <a:t>• αυξήσεις στην αποταμίευση, την επένδυση, το ΑΕΠ και την </a:t>
            </a:r>
            <a:endParaRPr lang="en-US" sz="2400" dirty="0" smtClean="0"/>
          </a:p>
          <a:p>
            <a:r>
              <a:rPr lang="en-US" sz="2400" dirty="0" smtClean="0"/>
              <a:t>   </a:t>
            </a:r>
            <a:r>
              <a:rPr lang="el-GR" sz="2400" dirty="0" smtClean="0"/>
              <a:t>απασχόληση. </a:t>
            </a:r>
            <a:endParaRPr lang="en-US" sz="2400" dirty="0" smtClean="0"/>
          </a:p>
          <a:p>
            <a:r>
              <a:rPr lang="el-GR" sz="2400" dirty="0" smtClean="0"/>
              <a:t>• η βελτίωση της ποιότητας του εργατικού δυναμικού.</a:t>
            </a:r>
          </a:p>
          <a:p>
            <a:r>
              <a:rPr lang="el-GR" sz="2400" dirty="0" smtClean="0"/>
              <a:t>• τέλος, χαμηλότερες τιμές και την καλύτερη ποιότητα προϊόντων.</a:t>
            </a:r>
          </a:p>
          <a:p>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980</Words>
  <Application>Microsoft Office PowerPoint</Application>
  <PresentationFormat>Προβολή στην οθόνη (4:3)</PresentationFormat>
  <Paragraphs>50</Paragraphs>
  <Slides>12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Ο„Ο‰Ξ½ Ξ”ΞΉΞµΞΈΞ½ΟΞ½ ΞΞµΟ„Ξ±ΞΊΞΉΞ½Ξ®ΟƒΞµΟ‰Ξ½ ΞΞµΟ†Ξ±Ξ»Ξ±Ξ―ΞΏΟ…   Β  Β   Ξ£Ο„ΞΉΟ‚ Ξ­ΞΌΞΌΞµΟƒΞµΟ‚ ΞµΞΎΞ±Ξ³Ο‰Ξ³Ξ­Ο‚ Ξ· Ξ΄ΞΉΞµΞΊΟ€ΞµΟΞ±Ξ―Ο‰ΟƒΞ· Ξ±Ξ½Ξ±Ο„Ξ―ΞΈΞµΟ„Ξ±ΞΉ ΟƒΞµ ΞΊΞ¬Ο€ΞΏΞΉΞΏΞ½ Ο„ΟΞ―Ο„ΞΏ. Ξ ΞΊΞ―Ξ½Ξ΄Ο…Ξ½ΞΏΟ‚ ΞΊΞ±ΞΉ Ξ· Ξ±Ο€Ξ±ΞΉΟ„ΞΏΟΞΌΞµΞ½Ξ· Ξ΄Ξ±Ο€Ξ¬Ξ½Ξ· ΞµΞ―Ξ½Ξ±ΞΉ Ο€ΞΉΞΈΞ±Ξ½Ξ¬ ΞΌΞΉΞΊΟΟΟ„ΞµΟΞ± ΟƒΞµ ΟƒΟ‡Ξ­ΟƒΞ· ΞΌΞµ Ο„Ξ·Ξ½ Ξ¬ΞΌΞµΟƒΞ· ΞµΞΎΞ±Ξ³Ο‰Ξ³Ξ®, Ξ±Ξ»Ξ»Ξ¬ Ξ· Ξ±Ο€ΟΞ΄ΞΏΟƒΞ· ΞµΞ―Ξ½Ξ±ΞΉ Ο€ΞΏΞ»Ο ΞΌΞΉΞΊΟΟΟ„ΞµΟΞ·. Ξ— ΞµΞΊΟ‡ΟΟΞ·ΟƒΞ· Ξ¬Ξ΄ΞµΞΉΞ±Ο‚ ΞµΞ―Ξ½Ξ±ΞΉ Ξ­Ξ½Ξ±Ο‚ Ξ±Ο€Ξ»ΟΟ‚ Ο„ΟΟΟ€ΞΏΟ‚ Ξ³ΞΉΞ± Ξ½Ξ± ΞµΞΉΟƒΟ‡Ο‰ΟΞ®ΟƒΞµΞΉ ΞΌΞΉΞ± ΞµΟ„Ξ±ΞΉΟΞµΞ―Ξ± ΟƒΟ„Ξ·Ξ½ Ξ±Ξ³ΞΏΟΞ¬ ΞΌΞΉΞ±Ο‚ ΞΎΞ­Ξ½Ξ·Ο‚ Ο‡ΟΟΞ±Ο‚. Ξ ΞµΞΊΟ‡Ο‰ΟΟΞ½ Ο„Ξ·Ξ½ Ξ¬Ξ΄ΞµΞΉΞ± Ξ­ΟΟ‡ΞµΟ„Ξ±ΞΉ ΟƒΞµ ΞΌΞΉΞ± ΟƒΟ…ΞΌΟ†Ο‰Ξ½Ξ―Ξ± ΞΌΞµ Ο„ΞΏΞ½ Ο‡ΟΞ®ΟƒΟ„Ξ· Ο„Ξ·Ο‚ Ξ¬Ξ΄ΞµΞΉΞ±Ο‚ ΟƒΟ„Ξ·Ξ½ ΞΎΞ­Ξ½Ξ· Ξ±Ξ³ΞΏΟΞ¬, Ο€ΟΞΏΟƒΟ†Ξ­ΟΞΏΞ½Ο„Ξ¬Ο‚ Ο„ΞΏΟ… Ο„ΞΏ Ξ΄ΞΉΞΊΞ±Ξ―Ο‰ΞΌΞ± Ο„Ξ·Ο‚ Ο‡ΟΞ®ΟƒΞ·Ο‚ ΞΌΞΉΞ±Ο‚ Ξ΄ΞΉΞ±Ξ΄ΞΉΞΊΞ±ΟƒΞ―Ξ±Ο‚ Ο€Ξ±ΟΞ±Ξ³Ο‰Ξ³Ξ®Ο‚, ΞµΞ½ΟΟ‚ ΞµΞΌΟ€ΞΏΟΞΉΞΊΞΏΟ ΟƒΞ®ΞΌΞ±Ο„ΞΏΟ‚, ΞΌΞΉΞ±Ο‚ ΞµΟ…ΟΞµΟƒΞΉΟ„ΞµΟ‡Ξ½Ξ―Ξ±Ο‚, ΞµΞ½ΟΟ‚ ΞµΞΌΟ€ΞΏΟΞΉΞΊΞΏΟ ΞΌΟ…ΟƒΟ„ΞΉΞΊΞΏΟ Ξ® ΞΊΞ¬Ο€ΞΏΞΉΞΏΟ… Ξ¬Ξ»Ξ»ΞΏΟ… Ξ±Ξ½Ο„ΞΉΞΊΞµΞΉΞΌΞ­Ξ½ΞΏΟ… Ξ±ΞΎΞ―Ξ±Ο‚ Ξ­Ξ½Ξ±Ξ½Ο„ΞΉ ΞΊΞ¬Ο€ΞΏΞΉΞ±Ο‚ Ξ±ΞΌΞΏΞΉΞ²Ξ®Ο‚ Ξ® Ξ΄ΞΉΞΊΞ±ΞΉΟ‰ΞΌΞ¬Ο„Ο‰Ξ½. Ξ ΞµΞΊΟ‡Ο‰ΟΟΞ½ Ο„Ξ·Ξ½ Ξ¬Ξ΄ΞµΞΉΞ± ΞµΞΎΞ±ΟƒΟ†Ξ±Ξ»Ξ―Ξ¶ΞµΞΉ Ο„Ξ·Ξ½ ΞµΞ―ΟƒΞΏΞ΄ΞΏ ΟƒΟ„Ξ·Ξ½ Ξ±Ξ³ΞΏΟΞ¬ ΞΌΞµ ΞΌΞΉΞΊΟΟ ΞΊΞ―Ξ½Ξ΄Ο…Ξ½ΞΏ. Ξ ΞΊΞ¬Ο„ΞΏΟ‡ΞΏΟ‚ Ο„Ξ·Ο‚ Ξ¬Ξ΄ΞµΞΉΞ±Ο‚ Ξ±Ο€ΞΏΞΊΟ„Ξ¬ΞµΞΉ ΞµΞΌΟ€ΞµΞΉΟΞ―Ξ± Ο€Ξ±ΟΞ±Ξ³Ο‰Ξ³Ξ®Ο‚ Ξ® Ξ­Ξ½Ξ± Ο€ΞΏΞ»Ο Ξ³Ξ½Ο‰ΟƒΟ„Ο Ο€ΟΞΏΟΟΞ½ Ξ® ΟΞ½ΞΏΞΌΞ± Ο‡Ο‰ΟΞ―Ο‚ Ξ½Ξ± Ο‡ΟΞµΞΉΞ¬Ξ¶ΞµΟ„Ξ±ΞΉ Ξ½Ξ± ΞΎΞµΞΊΞΉΞ½Ξ®ΟƒΞµΞΉ Ξ±Ο€Ο Ο„ΞΏ ΞΌΞ·Ξ΄Ξ­Ξ½. H ΞµΞΊΟ‡ΟΟΞ·ΟƒΞ· Ξ¬Ξ΄ΞµΞΉΞ±Ο‚ ΞΌΟ€ΞΏΟΞµΞ― Ξ½Ξ± Ο€Ξ¬ΟΞµΞΉ Ο„Ξ· ΞΌΞΏΟΟ†Ξ® Ο„Ξ·Ο‚ ΟƒΟ…ΞΌΟ†Ο‰Ξ½Ξ―Ξ±Ο‚ Ο€Ξ±ΟΞ±Ο‡ΟΟΞ·ΟƒΞ·Ο‚ Ξ΄ΞΉΞΊΞ±ΞΉΟ‰ΞΌΞ¬Ο„Ο‰Ξ½ ΞµΞΊΞΌΞµΟ„Ξ¬Ξ»Ξ»ΞµΟ…ΟƒΞ·Ο‚ (Licensing Agreement) ΟΟ€ΞΏΟ… Ξ΄Ξ―Ξ½ΞµΟ„Ξ±ΞΉ Ξ· Ξ¬Ξ΄ΞµΞΉΞ± Ο€Ξ±ΟΞ±Ξ³Ο‰Ξ³Ξ®Ο‚ ΞµΞ½ΟΟ‚ Ο€ΟΞΏΟΟΞ½Ο„ΞΏΟ‚ Ξ® Ο…Ο€Ξ·ΟΞµΟƒΞ―Ξ±Ο‚ ΞΊΞ±ΞΉ Ο„Ξ·Ο‚ ΞµΞΌΟ€ΞΏΟΞΉΞΊΞ®Ο‚ ΞµΟ€Ο‰Ξ½Ο…ΞΌΞ―Ξ±Ο‚ Ξ® Ο„ΞΏΟ… ΟƒΞ®ΞΌΞ±Ο„ΟΟ‚ Ο„ΞΏΟ… ΟƒΞµ ΞΌΞΉΞ± ΞΎΞ­Ξ½Ξ· ΞµΟ€ΞΉΟ‡ΞµΞ―ΟΞ·ΟƒΞ· ΞΌΞµ Ξ±Ξ½Ο„Ξ¬Ξ»Ξ»Ξ±Ξ³ΞΌΞ± Ξ­Ξ½Ξ± Ο€ΟΞΏΞΊΞ±ΞΈΞΏΟΞΉΟƒΞΌΞ­Ξ½ΞΏ Ο€ΞΏΟƒΟ Ξ® Ο€ΞΏΟƒΞΏΟƒΟ„Ο ΞµΟ€Ξ― Ο„Ο‰Ξ½ Ο€Ο‰Ξ»Ξ®ΟƒΞµ</dc:title>
  <dc:creator>Ελένη</dc:creator>
  <cp:lastModifiedBy>Χρήστης των Windows</cp:lastModifiedBy>
  <cp:revision>11</cp:revision>
  <dcterms:created xsi:type="dcterms:W3CDTF">2013-07-01T14:56:12Z</dcterms:created>
  <dcterms:modified xsi:type="dcterms:W3CDTF">2021-08-14T11:16:12Z</dcterms:modified>
</cp:coreProperties>
</file>