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8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4" r:id="rId21"/>
    <p:sldId id="285" r:id="rId22"/>
    <p:sldId id="286" r:id="rId23"/>
    <p:sldId id="287" r:id="rId24"/>
    <p:sldId id="288" r:id="rId25"/>
    <p:sldId id="295" r:id="rId26"/>
    <p:sldId id="318" r:id="rId27"/>
    <p:sldId id="298" r:id="rId28"/>
    <p:sldId id="299" r:id="rId29"/>
    <p:sldId id="300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37D0C-42A5-45A0-833F-E5FC1F2E2B2F}" type="datetimeFigureOut">
              <a:rPr lang="el-GR" smtClean="0"/>
              <a:pPr/>
              <a:t>5/9/2022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4110C-1761-48D7-AA03-5271AFFD8C3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8874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It might be useful to really stress that production must precede consumption, that producers are not “our enemies.”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E248D3-3938-4575-AAA7-7E54F200E8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This formally defines MC.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B624FB-FE2C-418E-BA3F-3C1BDB636B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FC are the costs of the fixed input (capital). VC are the costs of the variable input (raw materials, labor). They add up to total costs.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D5CFF4-4A29-4E7B-A7A6-5B9146C117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Emphasize that FC stay the same no matter what the output level is, including zero output.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BDC575-7881-44B4-8AAE-50C32342DA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If nothing is produced, no raw materials or labor are needed, so VC = 0 when output = 0.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VC rise fast during start-up (when MPP is rising). VC rise more slowly during the middle or production range.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VC again rise fast as maximum capacity to produce is approached (MPP goes negative).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D877F-84E4-4447-AFDD-D9A0BF02D5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Cost per unit produced is the preferred measure for the production manager. For each level of q, divide q into FC, VC, and TC to get the variables on the slide.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It would not be difficult to create an in-class exercise requiring students to actually do this.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4DE00B-A54D-4D94-9D5D-A0F9CB7F84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Discuss the general shapes of the three curves. AFC continuously decreases with increasing q.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AVC falls at low output, hits a minimum, then rises as q increases.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ATC is the sum of AFC and AVC. So it falls at low levels of q as q increases, hits its minimum, then rises along with AVC at higher levels of q.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At low levels of q, ATC is dominated by AFC. At high levels of q, ATC is dominated by AVC.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8E4ED9-441D-49BD-813F-DACD8D186CB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Summarizes the previous slide.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9B4AA-3FC9-4B36-839A-A22776983D1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This point is the production manager’s dream: to produce at minimum average cost.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It is also the economist’s dream, since at this point production occurs at the minimum consumption of resources (i.e., efficiently).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749911-5A79-4ECD-91D8-EC39B0359A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Time to drive the MC curve through the ATC curve at its minimum point.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You could use GPA as an example of the MC - ATC relationship. 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If you have a B average (equivalent to ATC), and you make a C in the next class (equivalent to MC below ATC), your GPA goes down.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If you have a B average (equivalent to ATC), and you make an A in the next class (equivalent to MC above ATC), your GPA goes up.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AAD189-9C9B-438A-9547-D18495EA8C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The owners decide whether to acquire fixed assets in a start-up or an expansion.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Also the owners decide whether to close and dispose of fixed assets.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Thus in the long run, all costs become variable as fixed costs can be increased or decreased.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6B2DFF-7B8F-44DE-9530-9AC00C1B913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Right away, we introduce the decisions a firm has to make: What mix of resources will I use? How much of each?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What happens if I increase one resource but not the other?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FCF865-0B9E-4F56-B7F4-5314A62D21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Here are three plants, of different sizes. As size grows, the AVC drops. 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Sculpting the three plants for outputs that don’t overlap gives us a look at long-run ATC.</a:t>
            </a:r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05D9E-6869-432E-AF6B-F8659073A6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Now expand the possibilities of plant size, and the long-run ATC curve smoothes out.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Its MC curve intersects the long-run ATC at its minimum point.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45BC82-4530-4772-9C0C-88DF3C4C3C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Costs fall as size increases due to economies of scale.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In many cases, efficiencies can be obtained in a larger facility than in a smaller one.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Each type of production tends to have its “ideal size” where economies of scale have been achieved.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Each was probably found by trial and error. This is the reason why many retail outlets are the same size, many supermarkets are the same size, etc.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C73FF-2A3C-4537-8514-5A66F76427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If a plant is built that is larger than the ideal size, costs rise.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There are many examples of diseconomies of scale in government bureaucracies.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123968-4AE8-4947-8D62-A25D3EDB660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Possible discussion: Is profit a good thing? Or should a firm operate only to serve the needs of society?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D52B2F-474B-47EF-8B92-CDB74AD585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Implicit costs are difficult for some students to grasp.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You could build a picture where a commuter, tired of the rat race, is considering quitting her job and opening a business.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What would she have to give up to do this? Obviously her day job. Maybe some savings that are earning interest. Maybe some assets she owns, like a building that she could lease. It wouldn’t be too hard to calculate the opportunity costs of lost salary and redeployment of assets as implicit costs of starting a business.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785DB-C671-4E82-98CE-5C0402D333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Economists want to see the receivers of a good (the customers) pay exactly the cost of the resources used in producing that good.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If they pay more, economic profit exists. 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If they pay less, economic losses exist. 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If they pay exactly that amount, no economic profits exist, but the resources we cited as implicit costs are paid for. 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This is normal profit.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A545F0-7D39-4299-96F5-8415B646A5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A prospective businessperson should do homework before jumping in. 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If this person can’t see a return of more than the normal profit (what those assets are earning now), then the decision to start the business should be “no.”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Obviously there is uncertainty, and the risk factor needs to be included in the calculation.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462B29-EB60-4996-A5A3-41B7836624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This figure serves as a good introduction to the next few chapters.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E4DFC8-F469-4E06-A1A2-404A2BDB4D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This is the first, and simplest to describe, market structure.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E09F61-4D52-4930-9770-6486ABEE6D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Point out diminishing marginal returns setting in as more workers are added to the fixed amount of capital.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22CC50-ADE2-41DD-9DAF-01A154EE57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Example: An egg rancher takes his eggs to a central location where they are cleaned and graded. 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He is one of many farmers to do so. On the way into the facility, the current buying price is posted. 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It doesn’t matter how many eggs he has; that’s the price. So quantity can be higher or lower, but the price is the same.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Sketch that out on a graph, and the perceived demand curve is horizontal.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B47C86-B045-4CD4-B238-B591F055B7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Example: T-shirts sell for $5 at dozens of shops all over the boardwalk.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You insist on $10 for your shirts. What will the customers do?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Also, you would sell for $4 only if you wanted to get home early since you can sell all you have for $5.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D29A3C-916C-4F59-A869-2647CB3515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Remember, this is the simple case.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There is no quality difference or price difference between competitors.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The only question left is “How many to produce?”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F22ECB-75B6-4E1C-9A98-0C01572106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You could point out the break-even point </a:t>
            </a:r>
            <a:r>
              <a:rPr lang="en-US" i="1"/>
              <a:t>f</a:t>
            </a:r>
            <a:r>
              <a:rPr lang="en-US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You could point out that if you produce too much, costs will eat you up (point </a:t>
            </a:r>
            <a:r>
              <a:rPr lang="en-US" i="1"/>
              <a:t>g</a:t>
            </a:r>
            <a:r>
              <a:rPr lang="en-US"/>
              <a:t>).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Somewhere between points </a:t>
            </a:r>
            <a:r>
              <a:rPr lang="en-US" i="1"/>
              <a:t>f </a:t>
            </a:r>
            <a:r>
              <a:rPr lang="en-US"/>
              <a:t>and </a:t>
            </a:r>
            <a:r>
              <a:rPr lang="en-US" i="1"/>
              <a:t>g</a:t>
            </a:r>
            <a:r>
              <a:rPr lang="en-US"/>
              <a:t>, profits maximize.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It is difficult to identify point </a:t>
            </a:r>
            <a:r>
              <a:rPr lang="en-US" i="1"/>
              <a:t>h</a:t>
            </a:r>
            <a:r>
              <a:rPr lang="en-US"/>
              <a:t> as that point.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985530-5DA5-415B-8B60-76058BA3B9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On this graph, it is much easier to find the profit-maximizing quantity.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Profits grow as long as we produce those units where MR=P=MC.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At the intersection of MR=P and MC, profits cease to be added.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If we go beyond that point, MR=P &lt; MC, and we make a loss on each unit we produce.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Clearly profits max out when we reach the intersection.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5FE7E2-CDA0-4AFA-92CF-CFABD1828F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If a firm finds itself producing where MR=P &lt; MC, it should cut back production, getting rid of those units on which it is losing money. Profits will rise.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7FCA3F-182A-4498-9350-95FC135BE7F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Summary slide.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1B9E9F-FBF6-427B-A24F-943CC03847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Here is a good way to contrast some decisions a firm faces.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Produce at the lowest cost per unit (point </a:t>
            </a:r>
            <a:r>
              <a:rPr lang="en-US" i="1"/>
              <a:t>a</a:t>
            </a:r>
            <a:r>
              <a:rPr lang="en-US"/>
              <a:t>)?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Produce at maximum revenue (point </a:t>
            </a:r>
            <a:r>
              <a:rPr lang="en-US" i="1"/>
              <a:t>c</a:t>
            </a:r>
            <a:r>
              <a:rPr lang="en-US"/>
              <a:t>)?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Produce at maximum profit (point </a:t>
            </a:r>
            <a:r>
              <a:rPr lang="en-US" i="1"/>
              <a:t>b</a:t>
            </a:r>
            <a:r>
              <a:rPr lang="en-US"/>
              <a:t>)?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57170C-4B7B-4143-BC63-234464E67E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Firms make losses sometimes.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Most react by either boosting sales (if possible) or reducing costs. 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Their intention is to get back to profitability.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However, at times the best decision is to shut down.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No production eliminates VC; only FC remain.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5A0B4D-E24F-45E2-B904-48B63D7C2E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As price falls, what was a profit becomes a loss.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P falling below ATC generates a loss.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If P falls below AVC, it is time to shut down.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ED2E8-C1D1-4829-933D-5FC2B6D7FB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It might be useful to point out the parallel between MPP and MU.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“Anytime you put a variable amount of something into a fixed-size facility, diminishing returns occur.”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Pizza into a fixed-size stomach; workers into a fixed-size workplace.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AF5B64-FA06-4AC7-9769-8D80AE95F5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Now we are in the long run.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The investment decision concerns paying for fixed inputs and incurring FC.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Shutdown is short-run in that it can be reversed.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Closing a factory and selling its assets is a long-run decision.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Same for opening a factory.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674E1-74DF-4F8C-84A1-F2C0F00C61A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This is a review of the law of supply and the determinants of supply.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E524DE-4D3E-4B46-9347-B5BF972624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The MC curve relates to how much quantity the firm will produce at any given price.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Thus it is the firm’s supply curve (above the AVC minimum; shut down if below).</a:t>
            </a:r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2F8B58-B5AC-4C4D-B639-49F08AA459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If supply shifts right, the firm’s MC shifts right, and vice versa.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04F7E-CB86-4C7A-B9D9-EC92AE1D0E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“Let’s raise taxes on business.”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Which tax gets raised or lowered is significant.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Want more production? Lower payroll taxes and profit taxes.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Want less production? Well …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C7FCC0-9C06-44B3-B0CF-952493867B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At the third worker, MPP stops increasing and will decrease with added workers. 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Total output continues to increase, but at a decreasing rate, as shown by diminishing MPP.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2491A-DAD1-4790-98F4-92F6F2B461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This formalizes the definition.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Now might be the time to discuss when MPP goes negative and total output (utility) begins to decrease.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Too many workers get in each other’s way and retard production.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Too many slices of pizza make the consumer feel sick.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EBE085-9E54-4394-8C39-8EB669E276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The bulk of the remainder of this chapter is concerned about costs of production.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We know that the ATC has a minimum point. That’s where the production manager would like to be.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The other decision makers in the firm have different ideas.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The owner will prevail and will try to maximize profit.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80A140-AD91-4895-962A-B551787828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As MPP falls, the added output per added worker decreases. Assume each worker costs the same to hire.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Then as MPP falls, MC (the added cost to produce more output) rises. 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The reverse is true at the start-up: MPP rises and MC falls.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891521-A467-4726-8B8C-5613C4B0F60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Summarizes the previous slide.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061823-DA4D-471A-AC52-E462165114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2D11D-D55D-4D5B-9407-4987F7BA9957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40892-2FBD-48F7-B232-2E856F6DA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29CB2-7C19-4CF1-A9D8-18F9838F0C82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73329-3BC0-4989-BC50-1C488DFF6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AFF95-DAEA-4735-8EF6-73C34404C64E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E596E-41E4-4088-B19E-D1FBCFBCE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AF5AC-6A03-49B9-81DC-510E754B0C27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33F8E-7E9D-4E5D-B9A9-6548FF0FC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92921-60FB-442E-A61F-B1305448F979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07EC9-5A89-4348-823E-FCAE663CE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2E8AB-73A0-48B2-95F2-B561E5DAF867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EB256-29A5-490F-884F-7B1E9E9D8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C785-AFB2-49E1-9909-56EFCC1B8D97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7D388-0D3A-46DC-863F-A8098E22F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713FD-02C7-4C55-9ABB-470F7C033F46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48641-31A2-4210-85BA-25DA09A81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3EE07-AD25-4A6C-B159-775AF65C809E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F6D04-2933-4A73-957B-D5DF24274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037-120D-447A-978F-8A5921FA1942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FC8E-F8A8-47B3-B55B-2713F22B7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B955-988A-46BC-80B4-AF480D2DC813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45A34-55EC-4BF8-BD6A-BB3996F0B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  <a:endParaRPr lang="en-US" dirty="0"/>
          </a:p>
        </p:txBody>
      </p:sp>
      <p:sp>
        <p:nvSpPr>
          <p:cNvPr id="4099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4BB37C7-ED78-4DEF-A9A8-F509D92809B1}" type="datetimeFigureOut">
              <a:rPr lang="en-US" smtClean="0"/>
              <a:pPr>
                <a:defRPr/>
              </a:pPr>
              <a:t>9/5/2022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74583E9-3E4E-4EB9-AA83-362B696505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5562600" cy="1470025"/>
          </a:xfrm>
        </p:spPr>
        <p:txBody>
          <a:bodyPr/>
          <a:lstStyle/>
          <a:p>
            <a:pPr eaLnBrk="1" hangingPunct="1"/>
            <a:r>
              <a:rPr lang="en-US" sz="3600" b="1" dirty="0"/>
              <a:t>BUSINESS ECONOMICS</a:t>
            </a:r>
            <a:r>
              <a:rPr lang="el-GR" sz="3600" dirty="0"/>
              <a:t/>
            </a:r>
            <a:br>
              <a:rPr lang="el-GR" sz="3600" dirty="0"/>
            </a:br>
            <a:r>
              <a:rPr lang="en-US" sz="3600" dirty="0"/>
              <a:t>The Theory of the Firm</a:t>
            </a:r>
          </a:p>
        </p:txBody>
      </p:sp>
      <p:sp>
        <p:nvSpPr>
          <p:cNvPr id="5123" name="1 - Τίτλος"/>
          <p:cNvSpPr txBox="1">
            <a:spLocks/>
          </p:cNvSpPr>
          <p:nvPr/>
        </p:nvSpPr>
        <p:spPr bwMode="auto">
          <a:xfrm>
            <a:off x="228600" y="1828800"/>
            <a:ext cx="586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dirty="0">
              <a:solidFill>
                <a:srgbClr val="E46C0A"/>
              </a:solidFill>
              <a:latin typeface="Times New Roman" pitchFamily="18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25" name="1 - Τίτλος"/>
          <p:cNvSpPr txBox="1">
            <a:spLocks/>
          </p:cNvSpPr>
          <p:nvPr/>
        </p:nvSpPr>
        <p:spPr bwMode="auto">
          <a:xfrm>
            <a:off x="228600" y="3810000"/>
            <a:ext cx="304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Professor Christos </a:t>
            </a:r>
            <a:r>
              <a:rPr lang="en-US" sz="2800" dirty="0" err="1">
                <a:solidFill>
                  <a:srgbClr val="E46C0A"/>
                </a:solidFill>
                <a:latin typeface="Times New Roman" pitchFamily="18" charset="0"/>
              </a:rPr>
              <a:t>Nikas</a:t>
            </a:r>
            <a:endParaRPr lang="en-US" sz="2800" dirty="0">
              <a:solidFill>
                <a:srgbClr val="E46C0A"/>
              </a:solidFill>
              <a:latin typeface="Times New Roman" pitchFamily="18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B2D44DF8-E647-EA0D-6FFB-F523A58BEF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5221810"/>
            <a:ext cx="4572000" cy="874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382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Resource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MPP decreases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added workers,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we continue to pay the added workers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but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we get less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added product with each added worker.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Therefore, the cost per added product increases as MPP declines.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Marginal cost (MC): 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the increase in total cost associated with a one-unit increase in production.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E80B06E2-BEDA-F8C0-6FB2-310EA20B67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096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Marginal Cost (MC)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971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MPP decreases, MC must increase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vice versa.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For any production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with fixed capital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the MC curve will fall at low levels of production but will rise sharply at higher levels when diminishing marginal returns set in.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1828800"/>
            <a:ext cx="472440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		         Change in total cost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Marginal cost (MC)  =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                                               Change in output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495800" y="2330450"/>
            <a:ext cx="2133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92DFD4EF-5B59-3A27-35FF-2FD353891C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62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581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Total cost (TC):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market value of all resources used to produce a good or service.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Fixed cost (FC):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costs of production that don’t change when the rate of output is altered.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Variable cost (VC):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costs of production that change when the rate of output is altered.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5334000"/>
            <a:ext cx="44196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    Total Costs = Fixed costs + Variable costs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             TC       =       FC           +           VC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97DB3CE3-37E3-2DE5-364C-AF0DBD2DA2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Fixed Costs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10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Payments for the fixed inputs.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Includes the cost of basic plants and equipment.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Must be paid even if output is zero.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Do not increase as output increases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81F32478-070A-D8B7-27BB-5F9F5AC112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Variable Costs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Payments for the variable inputs.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Include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costs of labor and raw materials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At zero output, these costs are zero.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As output increases, variable costs increase rapidly at first, then more slowly, and finally very fast as the firm approaches maximum capacity.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B3782A94-D6D0-BCB3-D0B2-C823A1B458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Average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Average total cost (ATC):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total cost divided by the quantity of output in a given time period.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ATC = TC / q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Average fixed costs (AFC):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total fixed cost divided by the quantity of output in a given time period.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AFC = FC / q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Average variable cost (AVC):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total variable cost divided by the quantity of output in a given time period.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AVC = VC / q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629FD2CB-CB38-5DC1-5549-EDCB2EB753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858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Average Costs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703388"/>
            <a:ext cx="5029200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DFDBE0D0-469A-2353-2D2B-704249AEB75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Characteristics of the Cost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Falling AFC: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as output increases, AFC decreases rapidly. Any increase in output will lower AFC.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U-shaped AVC: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AVC decreases at first, hits a minimum, and then rises as output increases (as a result of diminishing returns).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U-shaped ATC: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at low output, falling AFC dominates and ATC decreases. As output increases, rising AVC begins to dominate. ATC hits a minimum, then begins to rise.</a:t>
            </a: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67E18FD6-2376-4005-D6F3-0B389BBDC9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Minimum Average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3276600" cy="4572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output at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which ATC switches from being dominated by AFC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to being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dominated by rising AVC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is the point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where average costs are minimal.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It is at this output where the firm can produce at the lowest cost per unit...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… and where the firm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minimizes the amount of resources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being used.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However, this amount of 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output is not necessarily the output where profit is maximized.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057400"/>
            <a:ext cx="495300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ED9846F5-1F6D-5E72-D1E4-4A2457F8F8A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Marginal Cost (MC)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3581400" cy="4419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Diminishing returns in production cause MC to increase as output increases.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After a brief drop in MC at low output, MC rises rapidly as output increases.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As MC rises, it intersects ATC at its minimum point.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ATC decreases when MC&lt;ATC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ATC increases when MC&gt;ATC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752600"/>
            <a:ext cx="49530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B12C0E5C-AE54-4A25-F048-5DB484C479F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Costs of Production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Before anyone can consume to satisfy wants and needs,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goods and services must be produced.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Producers are profit-seeking, so they aim to produce a salable product at the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lowest cost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resources used.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Many times this means producing overseas.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cs typeface="Times New Roman" pitchFamily="18" charset="0"/>
              </a:rPr>
              <a:t>However, costs are not the only consideration.</a:t>
            </a:r>
            <a:endParaRPr lang="el-GR" sz="2800" dirty="0"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cs typeface="Times New Roman" pitchFamily="18" charset="0"/>
              </a:rPr>
              <a:t>Productivity is also important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>
                <a:cs typeface="Times New Roman" pitchFamily="18" charset="0"/>
              </a:rPr>
              <a:t>Paying $10 an hour to typist A who types 90 words a minute is a lot cheaper than paying $2 an hour to typist B who types 10 words a minute.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F668558B-2C18-2E77-17D3-15678E75E3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Long-Run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short run is characterized by fixed costs.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 the short run, the plants and equipment are fixed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objective is to make the best use of those fixed inputs while making the production decision.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the long run, we can change the plants and equipment.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Long run: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 period of time long enough for all inputs to be varied.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There are no fixed costs in the long run.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All costs are variable.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42A93941-5A8E-2CDF-FAC3-A01F9C2C36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Long-Run Average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39624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In the long run, a firm can build a plant of any desired size.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As plant size gets larger, each plant’s ATC curve has a lower minimum point.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In this case, building a larger plant would lower production costs.</a:t>
            </a: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8138" y="2133600"/>
            <a:ext cx="491966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6D2B4AF1-34BA-470F-46AE-C622A0BFE71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3527483" y="3244334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Long-Run Average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57600" cy="4343400"/>
          </a:xfrm>
        </p:spPr>
        <p:txBody>
          <a:bodyPr/>
          <a:lstStyle/>
          <a:p>
            <a:r>
              <a:rPr lang="en-US" sz="2700" dirty="0">
                <a:latin typeface="Cambria" pitchFamily="18" charset="0"/>
              </a:rPr>
              <a:t>There are unlimited options.</a:t>
            </a:r>
          </a:p>
          <a:p>
            <a:r>
              <a:rPr lang="en-US" sz="2700" b="1" dirty="0">
                <a:latin typeface="Cambria" pitchFamily="18" charset="0"/>
              </a:rPr>
              <a:t>One option delivers the lowest ATC</a:t>
            </a:r>
            <a:r>
              <a:rPr lang="en-US" sz="2700" dirty="0">
                <a:latin typeface="Cambria" pitchFamily="18" charset="0"/>
              </a:rPr>
              <a:t>. </a:t>
            </a:r>
          </a:p>
          <a:p>
            <a:r>
              <a:rPr lang="en-US" sz="2700" dirty="0">
                <a:latin typeface="Cambria" pitchFamily="18" charset="0"/>
              </a:rPr>
              <a:t>It is at this point where the long-run marginal cost curve intersects the long-run average total cost curve.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209800"/>
            <a:ext cx="50863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670181C2-6C92-80FA-C766-779AE0A01DA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Economies of Scale</a:t>
            </a:r>
          </a:p>
        </p:txBody>
      </p:sp>
      <p:sp>
        <p:nvSpPr>
          <p:cNvPr id="33795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7338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Economies of scale: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reductions in minimum average costs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that come through increases in the size (scale) of plants and equipment.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Larger plants reduce minimum average costs.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Greater efficiency may come from</a:t>
            </a:r>
          </a:p>
          <a:p>
            <a:pPr lvl="2"/>
            <a:r>
              <a:rPr lang="en-US" b="1" dirty="0">
                <a:latin typeface="Times New Roman" pitchFamily="18" charset="0"/>
                <a:cs typeface="Times New Roman" pitchFamily="18" charset="0"/>
              </a:rPr>
              <a:t>Specialization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vs. multifunction workers.</a:t>
            </a:r>
          </a:p>
          <a:p>
            <a:pPr lvl="2"/>
            <a:r>
              <a:rPr lang="en-US" b="1" dirty="0">
                <a:latin typeface="Times New Roman" pitchFamily="18" charset="0"/>
                <a:cs typeface="Times New Roman" pitchFamily="18" charset="0"/>
              </a:rPr>
              <a:t>Mass production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vs. small batch mode production.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611506FF-68C8-EE6D-DECD-9A16A9D699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Diseconomies of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4267200" cy="4495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If the plant size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gets too big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however,  long-run average costs begin to rise, creating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diseconomies of scale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Operating efficiency may be reduced.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Worker alienation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may increase.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Rigid corporate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structures emerge.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Off-site management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may be unresponsive.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Bigger isn’t always better.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pic>
        <p:nvPicPr>
          <p:cNvPr id="49156" name="Picture 4" descr="http://4.bp.blogspot.com/-bT1y_Fne3fs/T18CgNP0OJI/AAAAAAAAAf0/rtBgirNRkEg/s1600/Long+run+Average+Total+Cost+cur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133600"/>
            <a:ext cx="4648200" cy="4038600"/>
          </a:xfrm>
          <a:prstGeom prst="rect">
            <a:avLst/>
          </a:prstGeom>
          <a:noFill/>
        </p:spPr>
      </p:pic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25D314E5-48BB-4E42-0561-CC18B623353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8382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Profit Motive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expectation of profit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basic incentive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produce.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Profit: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difference between total revenue and total cost.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profit motive encourages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firms to produce the goods and services that consumers desire, at prices they are willing to pay.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What will happen to a firm if it produces goods that no consumers want or are willing to pay for?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3F2B3AC4-4C82-73B5-9D3B-800A833994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n-US" sz="4000" b="1" dirty="0"/>
              <a:t>Economic vs. Accounting Profits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200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Economists include all costs in economic costs, both implicit costs (like opportunity cost) and explicit costs.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Accountants include only explicit costs.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Profit equals total revenue minus total costs.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Economic profit, then, is smaller than accounting profit because more costs are subtracted: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5410200"/>
            <a:ext cx="69342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Economic profit      =    Total revenue   –  Explicit costs   –   Implicit costs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Accounting profit   =    Total revenue   –  Explicit costs only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Economic profit      =    Accounting profit   –   Implicit costs</a:t>
            </a: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48C0431D-40E9-9B7A-A37C-A768911876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8382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Normal Profit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Normal profit: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opportunity cost of capital.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owner could have invested these resources elsewhere. If the opportunity cost is a lost return of 10%, then the owner will expect at least a 10% return in this business, preferably higher.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Normal profit is equivalent to an implicit cost.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is earned if economic profit is zero, which, maybe surprisingly, is the typical case.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 productive activity reaps an economic profit only if it earns more than its opportunity cost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70B14CC2-24AD-311E-1523-FB470D0416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Entrepreneurship and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entrepreneur will go into business only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if the prospect of earning more is greater than the alternative use of resources.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owner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expects a return of more than a normal profit.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There is no guarantee of profit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Thus the owner is willing to undertake the risk of suffering economic losses.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inducement to face this risk is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potential for economic profit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88CBEB49-6D8C-D820-0530-C2BBCF77F6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Market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19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Market structure: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number and relative size of firms in an industry.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market structures range from monopoly at one extreme to perfect competition at the other extreme.  Most real-world firms are along the continuum of imperfect competition.</a:t>
            </a: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6858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766EC3A3-DECC-6E87-85FC-8732B2FC66B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Production Function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/>
          <a:lstStyle/>
          <a:p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Production function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technological relation-ship expressing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maximum quantity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a good attainable from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different combinations of factor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inputs.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other words,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how much can we produce with the land, labor, and capital available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 will consider 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land to be a fixed amount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So we can vary only the labor and the capital.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cs typeface="Times New Roman" pitchFamily="18" charset="0"/>
              </a:rPr>
              <a:t>In order for labor to produce, it needs </a:t>
            </a:r>
            <a:r>
              <a:rPr lang="en-US" sz="2400" b="1" dirty="0">
                <a:cs typeface="Times New Roman" pitchFamily="18" charset="0"/>
              </a:rPr>
              <a:t>land and capital</a:t>
            </a:r>
            <a:r>
              <a:rPr lang="en-US" sz="2400" dirty="0">
                <a:cs typeface="Times New Roman" pitchFamily="18" charset="0"/>
              </a:rPr>
              <a:t>. With neither, production is zero.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cs typeface="Times New Roman" pitchFamily="18" charset="0"/>
              </a:rPr>
              <a:t>With fixed land and capital, adding more labor will increase production</a:t>
            </a:r>
            <a:r>
              <a:rPr lang="en-US" sz="2400" dirty="0">
                <a:cs typeface="Times New Roman" pitchFamily="18" charset="0"/>
              </a:rPr>
              <a:t>.</a:t>
            </a: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1C65E32D-011D-A86C-5EA6-3B6A513D3C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Perfect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Characteristics: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Many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firms compete for consumer purchases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products of each firm are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identical.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Low entry barriers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make it easy to get into the business.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No firm has any market power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thus they cannot manipulate the price. They are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price takers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Each firm’s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output is small relative to the total market amount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96C9E337-3007-ABE7-7BA7-1F6688ABF0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Market Demand vs. Firm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181600"/>
            <a:ext cx="8839200" cy="1143000"/>
          </a:xfrm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Although the entire market has a typical downward-sloping demand curve, the individual firm 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perceives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its demand curve to be horizontal.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52600"/>
            <a:ext cx="7315200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A754B4E2-EEB4-6CDE-D2FB-52C1F0E67A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Firm’s Demand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Why horizontal?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firm is 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price taker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It will charge only the market price.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If it raises its price, nobody will buy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If it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lowers its price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it will sell out, but it can do that at the market price.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It can sell increased quantities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 the market price.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If you draw a line for any quantity at the market price, the line will be horizontal.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4B00DD81-915E-575B-B5B7-B47351EE0B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Production Decision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no pricing decisions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Firms take the market price.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There are no quality decisions since all products are identical.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only decision left is how much to produce.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This is the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production decision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66F842FB-D69D-7D75-1353-19A133B2521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08038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The Production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0386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A firm’s goal is to maximize profits, not revenues.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Profit equals total revenue (price x quantity) minus total costs.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The goal is to find the output that maximizes profits.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Is </a:t>
            </a:r>
            <a:r>
              <a:rPr lang="en-US" b="1" i="1" dirty="0">
                <a:solidFill>
                  <a:schemeClr val="tx2"/>
                </a:solidFill>
                <a:latin typeface="Cambria" pitchFamily="18" charset="0"/>
              </a:rPr>
              <a:t>h</a:t>
            </a:r>
            <a:r>
              <a:rPr lang="en-US" dirty="0">
                <a:latin typeface="Cambria" pitchFamily="18" charset="0"/>
              </a:rPr>
              <a:t> that output?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4325" y="2022475"/>
            <a:ext cx="4791075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B1E08D9C-B10D-B92E-C2E2-AC6857370D8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The Production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3733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Cambria" pitchFamily="18" charset="0"/>
              </a:rPr>
              <a:t>Never produce a unit of output that yields less revenue than it costs.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  <a:latin typeface="Cambria" pitchFamily="18" charset="0"/>
              </a:rPr>
              <a:t>Marginal revenue (MR) </a:t>
            </a:r>
            <a:r>
              <a:rPr lang="en-US" b="1" dirty="0">
                <a:latin typeface="Cambria" pitchFamily="18" charset="0"/>
              </a:rPr>
              <a:t>is equal to price, </a:t>
            </a:r>
            <a:r>
              <a:rPr lang="en-US" dirty="0">
                <a:latin typeface="Cambria" pitchFamily="18" charset="0"/>
              </a:rPr>
              <a:t>the added amount received from selling one more unit</a:t>
            </a:r>
            <a:r>
              <a:rPr lang="en-US" u="sng" dirty="0">
                <a:latin typeface="Cambria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5410200"/>
            <a:ext cx="3505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dirty="0">
                <a:latin typeface="Times New Roman" pitchFamily="18" charset="0"/>
              </a:rPr>
              <a:t>	</a:t>
            </a:r>
          </a:p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MR  =</a:t>
            </a:r>
            <a:r>
              <a:rPr lang="en-US" dirty="0">
                <a:latin typeface="Times New Roman" pitchFamily="18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Change in total revenue               	  Change in output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71600" y="5791200"/>
            <a:ext cx="24384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587" y="1828800"/>
            <a:ext cx="4824413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0342C2CF-1797-CF6B-9BDA-959E0081775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The Production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648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As output increases, 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marginal cost (MC) </a:t>
            </a:r>
            <a:r>
              <a:rPr lang="en-US" dirty="0">
                <a:latin typeface="Cambria" pitchFamily="18" charset="0"/>
              </a:rPr>
              <a:t>increases, squeezing the profit from the added units.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Compare P to MC: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Cambria" pitchFamily="18" charset="0"/>
              </a:rPr>
              <a:t>If P&gt;MC, we add to profit by selling that one.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Cambria" pitchFamily="18" charset="0"/>
              </a:rPr>
              <a:t>If P&lt;MC, we make a loss by selling that one.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Cambria" pitchFamily="18" charset="0"/>
              </a:rPr>
              <a:t>If P=MC, we make no profit or loss on that one.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078038"/>
            <a:ext cx="4824413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D33A0BB4-0936-F78A-C74F-94BE1DF475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Profit Maximization Rule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For perfectly competitive firms,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If P &gt; MC, increase output and profits will grow.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If P &lt; MC, decrease output and losses will go away.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If P = MC, produce this output because it is the quantity at which profits are maximized.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Profit maximization rule: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Produce at that rate of output where marginal revenue (MR = P) equals marginal cost (MC).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493DFA7C-791D-9E59-8562-FA60262D71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8080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Cambria" pitchFamily="18" charset="0"/>
              </a:rPr>
              <a:t>Graphical Look at Profit Maximization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798638"/>
            <a:ext cx="4038600" cy="4525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Here we relate ATC and MC to P=MR.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To maximize profits, choose the quantity  related to  </a:t>
            </a:r>
            <a:r>
              <a:rPr lang="en-US" b="1" dirty="0">
                <a:latin typeface="Cambria" pitchFamily="18" charset="0"/>
              </a:rPr>
              <a:t>point </a:t>
            </a:r>
            <a:r>
              <a:rPr lang="en-US" b="1" i="1" dirty="0">
                <a:solidFill>
                  <a:schemeClr val="tx2"/>
                </a:solidFill>
                <a:latin typeface="Cambria" pitchFamily="18" charset="0"/>
              </a:rPr>
              <a:t>b</a:t>
            </a:r>
            <a:r>
              <a:rPr lang="en-US" b="1" dirty="0">
                <a:latin typeface="Cambria" pitchFamily="18" charset="0"/>
              </a:rPr>
              <a:t>. </a:t>
            </a:r>
            <a:r>
              <a:rPr lang="en-US" dirty="0">
                <a:latin typeface="Cambria" pitchFamily="18" charset="0"/>
              </a:rPr>
              <a:t>That is where MR=MC.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mbria" pitchFamily="18" charset="0"/>
              </a:rPr>
              <a:t>Note that it is not the same as maximum </a:t>
            </a:r>
            <a:r>
              <a:rPr lang="en-US" i="1" dirty="0">
                <a:latin typeface="Cambria" pitchFamily="18" charset="0"/>
              </a:rPr>
              <a:t>profit per unit (</a:t>
            </a:r>
            <a:r>
              <a:rPr lang="en-US" dirty="0">
                <a:latin typeface="Cambria" pitchFamily="18" charset="0"/>
              </a:rPr>
              <a:t>point</a:t>
            </a:r>
            <a:r>
              <a:rPr lang="en-US" i="1" dirty="0">
                <a:latin typeface="Cambria" pitchFamily="18" charset="0"/>
              </a:rPr>
              <a:t> </a:t>
            </a:r>
            <a:r>
              <a:rPr lang="en-US" i="1" dirty="0">
                <a:solidFill>
                  <a:schemeClr val="tx2"/>
                </a:solidFill>
                <a:latin typeface="Cambria" pitchFamily="18" charset="0"/>
              </a:rPr>
              <a:t>a</a:t>
            </a:r>
            <a:r>
              <a:rPr lang="en-US" dirty="0">
                <a:latin typeface="Cambria" pitchFamily="18" charset="0"/>
              </a:rPr>
              <a:t>) or maximum revenues (point </a:t>
            </a:r>
            <a:r>
              <a:rPr lang="en-US" i="1" dirty="0">
                <a:solidFill>
                  <a:schemeClr val="tx2"/>
                </a:solidFill>
                <a:latin typeface="Cambria" pitchFamily="18" charset="0"/>
              </a:rPr>
              <a:t>c</a:t>
            </a:r>
            <a:r>
              <a:rPr lang="en-US" dirty="0">
                <a:latin typeface="Cambria" pitchFamily="18" charset="0"/>
              </a:rPr>
              <a:t>).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905000"/>
            <a:ext cx="47720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D71E0C11-C588-9F7F-1BCB-0134235C551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Shutdown Decision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Shutting down the firm does not eliminate all costs.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Fixed costs must be paid even if all output ceases.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If a firm makes losses,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it cannot pay all its fixed costs and its variable costs.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The firm will lose less by shutting down (output=0)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if losses from continuing production exceed fixed costs.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AB7C990D-3C15-855C-A831-448276988C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Production Function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05000"/>
            <a:ext cx="3581400" cy="4191000"/>
          </a:xfrm>
        </p:spPr>
        <p:txBody>
          <a:bodyPr/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productivity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of any factor of production (e.g., labor) depends on the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amount of other resources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(e.g., capital) available to it.</a:t>
            </a:r>
          </a:p>
          <a:p>
            <a:pPr lvl="1"/>
            <a:endParaRPr lang="en-US" dirty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049463"/>
            <a:ext cx="5105400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95250F38-A4CE-1810-475E-12D0B92597D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Shutdown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876800"/>
            <a:ext cx="8839200" cy="152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Always set P=MR=MC to maximize profits or minimize losses.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If prices fall below ATC, a loss is made.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firm should not shut down until the price falls below AVC. When this happens 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firm can’t pay its labor and suppliers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so shutting down is the best option.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79248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4FA1712F-15B2-B5C6-19E2-3E0FA2A9606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Investment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Investment decision: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decision to build, buy, or lease plants and equipment or to enter or exit an industry.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shutdown decision is a short-run decision.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Investment decisions are long-run.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Fixed costs are the owners’ investment in the business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They must generate enough revenue to recoup the investment.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Investment will occur if the anticipated (economic) profits are large enough to compensate for the effort and risk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BEC59AE4-FEEA-9A8C-4265-A9313FDFC1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Determinants of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producer will increase output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only if profits are increasing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Conversely, a producer will decrease output if profits are decreasing.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Each of these determinants affects a producer’s willingness and ability to supply a product: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price of factor inputs.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Technology.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Expectations.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Taxes and subsidies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27FA7306-8CDB-633B-00D1-307B7C72AC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Short-Run Supply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supply curve shows the quantity a producer is willing to supply at each price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profit maximization rule leads us to the short-run supply curve.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At each price, the producer sets output where MR=MC.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producer resets this output when price changes.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Raise the price, produce more.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Lower the price, produce less.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marginal cost curve is the firm’s short-run supply curve. (and it meets the demand curve – Price curve to the point of equilibrium)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B6E6AAE6-A6C7-9D0D-7743-4D6ED98300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Supply Shifts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If any determinant of supply changes, the supply curve shifts.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A change that lowers costs will cause the supply curve to shift right.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A change that raises costs will cause the supply curve to shift left.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C642B2C8-4028-0EDB-0F79-BBD0F359EA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Tax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Raising property taxes.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Fixed costs and total costs rise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but MC does not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So there is no change in the production decision.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Raising payroll taxes.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Variable costs and total costs rise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but MC rises also.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MC curve will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shift upward to the left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production output will be decreased.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Raising profit taxes.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Neither fixed nor variable costs are changed. But owners receive less return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may reduce investment in new business.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06C19CAC-A846-65C0-7AB0-8442B75951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144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Production Function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386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Note that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when capital is fixed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as labor increases,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output increases but ultimately at a slower rate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Ultimately output maxes out and begins to decline.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The measure of this added output as labor increases is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marginal physical product (MPP).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E4578E68-9CB1-8A80-2A67-8E5671C566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Marginal Physical Product (MPP)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819275"/>
            <a:ext cx="62484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750A39FF-E06F-11E1-A639-FB72191B992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Diminishing Marginal Returns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Law of diminishing returns: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marginal physical product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a variable input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declines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as more of it is employed with 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given quantity of other (fixed) inputs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Added output begins to decrease and ultimately goes negative as more and more workers are added with no increase in capital.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CACDAE91-8761-67A0-4436-B6097ABE4F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Resource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sales manager wants to maximize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sales revenue.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production manager wants to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minimize production costs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business owner wants, instead,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to maximize profit.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There is no reason to expect these three goals to occur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at the same output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5AC77D7A-0BDE-D0E1-1650-BC4B6295E3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Resource Costs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95463"/>
            <a:ext cx="7467600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</a:rPr>
              <a:t>Business Economics</a:t>
            </a:r>
            <a:endParaRPr lang="el-GR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l-GR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4876800" y="228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E46C0A"/>
                </a:solidFill>
                <a:latin typeface="Times New Roman" pitchFamily="18" charset="0"/>
              </a:rPr>
              <a:t>The Theory of the Firm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67160A40-B0F8-0A13-EAEB-0ADBA79F1A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228600"/>
            <a:ext cx="4183117" cy="73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4709</Words>
  <Application>Microsoft Office PowerPoint</Application>
  <PresentationFormat>Προβολή στην οθόνη (4:3)</PresentationFormat>
  <Paragraphs>468</Paragraphs>
  <Slides>45</Slides>
  <Notes>44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46" baseType="lpstr">
      <vt:lpstr>Θέμα του Office</vt:lpstr>
      <vt:lpstr>BUSINESS ECONOMICS The Theory of the Firm</vt:lpstr>
      <vt:lpstr>The Costs of Production</vt:lpstr>
      <vt:lpstr>The Production Function</vt:lpstr>
      <vt:lpstr>The Production Function</vt:lpstr>
      <vt:lpstr>The Production Function</vt:lpstr>
      <vt:lpstr>Marginal Physical Product (MPP)</vt:lpstr>
      <vt:lpstr>Diminishing Marginal Returns</vt:lpstr>
      <vt:lpstr>Resource Costs</vt:lpstr>
      <vt:lpstr>Resource Costs</vt:lpstr>
      <vt:lpstr>Resource Costs</vt:lpstr>
      <vt:lpstr>Marginal Cost (MC)</vt:lpstr>
      <vt:lpstr>Costs</vt:lpstr>
      <vt:lpstr>Fixed Costs</vt:lpstr>
      <vt:lpstr>Variable Costs</vt:lpstr>
      <vt:lpstr>Average Costs</vt:lpstr>
      <vt:lpstr>Average Costs</vt:lpstr>
      <vt:lpstr>Characteristics of the Cost Curves</vt:lpstr>
      <vt:lpstr>Minimum Average Cost</vt:lpstr>
      <vt:lpstr>Marginal Cost (MC)</vt:lpstr>
      <vt:lpstr>Long-Run Costs</vt:lpstr>
      <vt:lpstr>Long-Run Average Costs</vt:lpstr>
      <vt:lpstr>Long-Run Average Costs</vt:lpstr>
      <vt:lpstr>Economies of Scale</vt:lpstr>
      <vt:lpstr>Diseconomies of Scale</vt:lpstr>
      <vt:lpstr>The Profit Motive</vt:lpstr>
      <vt:lpstr>Economic vs. Accounting Profits</vt:lpstr>
      <vt:lpstr>Normal Profit</vt:lpstr>
      <vt:lpstr>Entrepreneurship and Risk</vt:lpstr>
      <vt:lpstr>Market Structure</vt:lpstr>
      <vt:lpstr>Perfect Competition</vt:lpstr>
      <vt:lpstr>Market Demand vs. Firm Demand</vt:lpstr>
      <vt:lpstr>A Firm’s Demand Curve</vt:lpstr>
      <vt:lpstr>The Production Decision</vt:lpstr>
      <vt:lpstr>The Production Decision</vt:lpstr>
      <vt:lpstr>The Production Decision</vt:lpstr>
      <vt:lpstr>The Production Decision</vt:lpstr>
      <vt:lpstr>Profit Maximization Rule</vt:lpstr>
      <vt:lpstr>Graphical Look at Profit Maximization</vt:lpstr>
      <vt:lpstr>The Shutdown Decision</vt:lpstr>
      <vt:lpstr>The Shutdown Decision</vt:lpstr>
      <vt:lpstr>The Investment Decision</vt:lpstr>
      <vt:lpstr>Determinants of Supply</vt:lpstr>
      <vt:lpstr>The Short-Run Supply Curve</vt:lpstr>
      <vt:lpstr>Supply Shifts</vt:lpstr>
      <vt:lpstr>Tax Effects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tzitzi</dc:creator>
  <cp:lastModifiedBy>Χρήστης των Windows</cp:lastModifiedBy>
  <cp:revision>100</cp:revision>
  <dcterms:created xsi:type="dcterms:W3CDTF">2010-06-11T10:29:42Z</dcterms:created>
  <dcterms:modified xsi:type="dcterms:W3CDTF">2022-09-05T14:29:12Z</dcterms:modified>
</cp:coreProperties>
</file>