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5" r:id="rId7"/>
    <p:sldId id="262" r:id="rId8"/>
    <p:sldId id="263" r:id="rId9"/>
    <p:sldId id="264" r:id="rId10"/>
    <p:sldId id="267" r:id="rId11"/>
    <p:sldId id="268"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EF11AE9-485F-4914-81DD-069177C7B8B0}" type="datetimeFigureOut">
              <a:rPr lang="el-GR" smtClean="0"/>
              <a:pPr/>
              <a:t>8/8/2021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17A2E9D-D56A-4227-B984-485AD4A67DF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F11AE9-485F-4914-81DD-069177C7B8B0}" type="datetimeFigureOut">
              <a:rPr lang="el-GR" smtClean="0"/>
              <a:pPr/>
              <a:t>8/8/2021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7A2E9D-D56A-4227-B984-485AD4A67DF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n-US" dirty="0"/>
              <a:t>The asylum seekers as potential immigrants: The case of the OECD countries </a:t>
            </a:r>
            <a:r>
              <a:rPr lang="el-GR" dirty="0"/>
              <a:t/>
            </a:r>
            <a:br>
              <a:rPr lang="el-GR" dirty="0"/>
            </a:br>
            <a:r>
              <a:rPr lang="en-US" dirty="0"/>
              <a:t> </a:t>
            </a:r>
            <a:r>
              <a:rPr lang="el-GR" dirty="0"/>
              <a:t/>
            </a:r>
            <a:br>
              <a:rPr lang="el-GR" dirty="0"/>
            </a:br>
            <a:endParaRPr lang="el-GR" dirty="0"/>
          </a:p>
        </p:txBody>
      </p:sp>
      <p:sp>
        <p:nvSpPr>
          <p:cNvPr id="3" name="2 - Υπότιτλος"/>
          <p:cNvSpPr>
            <a:spLocks noGrp="1"/>
          </p:cNvSpPr>
          <p:nvPr>
            <p:ph type="subTitle" idx="1"/>
          </p:nvPr>
        </p:nvSpPr>
        <p:spPr/>
        <p:txBody>
          <a:bodyPr/>
          <a:lstStyle/>
          <a:p>
            <a:r>
              <a:rPr lang="en-US" b="1" dirty="0" smtClean="0"/>
              <a:t>Prof.  Christos </a:t>
            </a:r>
            <a:r>
              <a:rPr lang="en-US" b="1" dirty="0" err="1" smtClean="0"/>
              <a:t>Nikas</a:t>
            </a:r>
            <a:r>
              <a:rPr lang="en-US" dirty="0" smtClean="0"/>
              <a:t>, University of Macedonia, Thessaloniki </a:t>
            </a:r>
            <a:r>
              <a:rPr lang="el-GR" dirty="0" smtClean="0"/>
              <a:t/>
            </a:r>
            <a:br>
              <a:rPr lang="el-GR" dirty="0" smtClean="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Countries attracting migrants and countries needing migrants</a:t>
            </a:r>
            <a:endParaRPr lang="el-GR" dirty="0"/>
          </a:p>
        </p:txBody>
      </p:sp>
      <p:pic>
        <p:nvPicPr>
          <p:cNvPr id="4" name="Picture 2"/>
          <p:cNvPicPr>
            <a:picLocks noGrp="1" noChangeAspect="1" noChangeArrowheads="1"/>
          </p:cNvPicPr>
          <p:nvPr>
            <p:ph idx="1"/>
          </p:nvPr>
        </p:nvPicPr>
        <p:blipFill>
          <a:blip r:embed="rId2" cstate="print"/>
          <a:srcRect l="55721" t="39178" r="5981" b="7910"/>
          <a:stretch>
            <a:fillRect/>
          </a:stretch>
        </p:blipFill>
        <p:spPr bwMode="auto">
          <a:xfrm>
            <a:off x="2388633" y="1600200"/>
            <a:ext cx="4366734" cy="452596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ontex"/>
          <p:cNvPicPr>
            <a:picLocks noChangeAspect="1" noChangeArrowheads="1"/>
          </p:cNvPicPr>
          <p:nvPr/>
        </p:nvPicPr>
        <p:blipFill>
          <a:blip r:embed="rId2" cstate="print"/>
          <a:srcRect/>
          <a:stretch>
            <a:fillRect/>
          </a:stretch>
        </p:blipFill>
        <p:spPr bwMode="auto">
          <a:xfrm>
            <a:off x="467544" y="836712"/>
            <a:ext cx="8382000" cy="470535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dirty="0" smtClean="0"/>
              <a:t>The asylum seekers as potential immigrants: The case of the OECD countries</a:t>
            </a:r>
            <a:endParaRPr lang="el-GR" sz="1800" dirty="0"/>
          </a:p>
        </p:txBody>
      </p:sp>
      <p:sp>
        <p:nvSpPr>
          <p:cNvPr id="3" name="2 - Θέση περιεχομένου"/>
          <p:cNvSpPr>
            <a:spLocks noGrp="1"/>
          </p:cNvSpPr>
          <p:nvPr>
            <p:ph idx="1"/>
          </p:nvPr>
        </p:nvSpPr>
        <p:spPr/>
        <p:txBody>
          <a:bodyPr>
            <a:normAutofit lnSpcReduction="10000"/>
          </a:bodyPr>
          <a:lstStyle/>
          <a:p>
            <a:pPr>
              <a:buNone/>
            </a:pPr>
            <a:r>
              <a:rPr lang="en-US" b="1" dirty="0" smtClean="0"/>
              <a:t>Conclusions</a:t>
            </a:r>
          </a:p>
          <a:p>
            <a:r>
              <a:rPr lang="en-US" dirty="0" smtClean="0"/>
              <a:t>The European countries were caught by surprise.</a:t>
            </a:r>
          </a:p>
          <a:p>
            <a:r>
              <a:rPr lang="en-US" dirty="0" smtClean="0"/>
              <a:t>It has been dealt with as a national rather than a European problem.</a:t>
            </a:r>
          </a:p>
          <a:p>
            <a:r>
              <a:rPr lang="en-US" dirty="0" smtClean="0"/>
              <a:t>Need for policy </a:t>
            </a:r>
            <a:r>
              <a:rPr lang="en-US" dirty="0" err="1" smtClean="0"/>
              <a:t>harmonisation</a:t>
            </a:r>
            <a:r>
              <a:rPr lang="en-US" dirty="0" smtClean="0"/>
              <a:t> and cooperation.</a:t>
            </a:r>
          </a:p>
          <a:p>
            <a:r>
              <a:rPr lang="en-US" dirty="0" smtClean="0"/>
              <a:t>The ultimate target should be a Common </a:t>
            </a:r>
            <a:r>
              <a:rPr lang="en-US" smtClean="0"/>
              <a:t>EU Policy.  </a:t>
            </a:r>
            <a:endParaRPr lang="en-US" dirty="0" smtClean="0"/>
          </a:p>
          <a:p>
            <a:pPr>
              <a:buNone/>
            </a:pPr>
            <a:endParaRPr lang="el-G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400" dirty="0" smtClean="0"/>
              <a:t>The asylum seekers as potential immigrants: The case of the OECD countries</a:t>
            </a:r>
            <a:endParaRPr lang="el-GR" sz="1400" dirty="0"/>
          </a:p>
        </p:txBody>
      </p:sp>
      <p:sp>
        <p:nvSpPr>
          <p:cNvPr id="3" name="2 - Θέση περιεχομένου"/>
          <p:cNvSpPr>
            <a:spLocks noGrp="1"/>
          </p:cNvSpPr>
          <p:nvPr>
            <p:ph idx="1"/>
          </p:nvPr>
        </p:nvSpPr>
        <p:spPr>
          <a:xfrm>
            <a:off x="251520" y="1196752"/>
            <a:ext cx="8640960" cy="4929411"/>
          </a:xfrm>
        </p:spPr>
        <p:txBody>
          <a:bodyPr>
            <a:normAutofit fontScale="92500"/>
          </a:bodyPr>
          <a:lstStyle/>
          <a:p>
            <a:pPr>
              <a:buNone/>
            </a:pPr>
            <a:r>
              <a:rPr lang="en-US" b="1" dirty="0" smtClean="0"/>
              <a:t>Introduction</a:t>
            </a:r>
          </a:p>
          <a:p>
            <a:pPr>
              <a:buNone/>
            </a:pPr>
            <a:r>
              <a:rPr lang="en-US" dirty="0" smtClean="0"/>
              <a:t>	The refugee issue is one of the hottest European countries are facing in the last few years. Besides the political, socioeconomic and other implications on the one hand and the humanitarian elements on the other, the main  concern is that a considerable number of the refugees will not leave after the problems in their countries are resolved. In such a case refugees will simply evolve to long-duration or even permanent immigrants</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a:bodyPr>
          <a:lstStyle/>
          <a:p>
            <a:r>
              <a:rPr lang="en-US" sz="1400" dirty="0" smtClean="0"/>
              <a:t>The asylum seekers as potential immigrants: The case of the OECD countries</a:t>
            </a:r>
            <a:endParaRPr lang="el-GR" sz="1400" dirty="0"/>
          </a:p>
        </p:txBody>
      </p:sp>
      <p:sp>
        <p:nvSpPr>
          <p:cNvPr id="3" name="2 - Θέση περιεχομένου"/>
          <p:cNvSpPr>
            <a:spLocks noGrp="1"/>
          </p:cNvSpPr>
          <p:nvPr>
            <p:ph idx="1"/>
          </p:nvPr>
        </p:nvSpPr>
        <p:spPr>
          <a:xfrm>
            <a:off x="179512" y="1196752"/>
            <a:ext cx="8784976" cy="5544616"/>
          </a:xfrm>
        </p:spPr>
        <p:txBody>
          <a:bodyPr>
            <a:normAutofit fontScale="85000" lnSpcReduction="10000"/>
          </a:bodyPr>
          <a:lstStyle/>
          <a:p>
            <a:pPr>
              <a:buNone/>
            </a:pPr>
            <a:r>
              <a:rPr lang="en-US" b="1" dirty="0" smtClean="0"/>
              <a:t>The transformation process</a:t>
            </a:r>
          </a:p>
          <a:p>
            <a:pPr>
              <a:buNone/>
            </a:pPr>
            <a:r>
              <a:rPr lang="en-US" dirty="0" smtClean="0"/>
              <a:t>	Refugees like emigrants are pushed by their country of origin and pulled by the country of destination. The difference is that economic factors predominate in the case of migration whereas political, environmental and others in the case of refugee flows. </a:t>
            </a:r>
          </a:p>
          <a:p>
            <a:pPr>
              <a:buNone/>
            </a:pPr>
            <a:r>
              <a:rPr lang="en-US" dirty="0" smtClean="0"/>
              <a:t>	After finding a safe new country refugees may consider permanent stay as a better solution than eventual repatriation especially when they are escorted by their families and problems in the homeland remain unsolved for a long period of time. </a:t>
            </a:r>
          </a:p>
          <a:p>
            <a:pPr>
              <a:buNone/>
            </a:pPr>
            <a:r>
              <a:rPr lang="en-US" dirty="0" smtClean="0"/>
              <a:t>	The next step is to look for a job and better living conditions. In such a case the refugee status is simply used instead of a stay or/and work permit.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400" dirty="0" smtClean="0"/>
              <a:t>The asylum seekers as potential immigrants: The case of the OECD countries</a:t>
            </a:r>
            <a:endParaRPr lang="el-GR" sz="1400" dirty="0"/>
          </a:p>
        </p:txBody>
      </p:sp>
      <p:sp>
        <p:nvSpPr>
          <p:cNvPr id="3" name="2 - Θέση περιεχομένου"/>
          <p:cNvSpPr>
            <a:spLocks noGrp="1"/>
          </p:cNvSpPr>
          <p:nvPr>
            <p:ph idx="1"/>
          </p:nvPr>
        </p:nvSpPr>
        <p:spPr>
          <a:xfrm>
            <a:off x="179512" y="1196752"/>
            <a:ext cx="8712968" cy="5256584"/>
          </a:xfrm>
        </p:spPr>
        <p:txBody>
          <a:bodyPr>
            <a:normAutofit fontScale="92500" lnSpcReduction="10000"/>
          </a:bodyPr>
          <a:lstStyle/>
          <a:p>
            <a:pPr>
              <a:buNone/>
            </a:pPr>
            <a:r>
              <a:rPr lang="en-US" b="1" dirty="0" smtClean="0"/>
              <a:t>Evidence</a:t>
            </a:r>
          </a:p>
          <a:p>
            <a:pPr>
              <a:buNone/>
            </a:pPr>
            <a:r>
              <a:rPr lang="en-US" dirty="0" smtClean="0"/>
              <a:t>	There are cases of refugees eventually returning to their homeland by the time things settled down there the most notable being the one of the Hungarians and the </a:t>
            </a:r>
            <a:r>
              <a:rPr lang="en-US" dirty="0" err="1" smtClean="0"/>
              <a:t>Chechoslovakians</a:t>
            </a:r>
            <a:r>
              <a:rPr lang="en-US" dirty="0" smtClean="0"/>
              <a:t> who left their countries in the 1950s and 1960s respectively and returned when they were pardoned by the Communist regimes.</a:t>
            </a:r>
          </a:p>
          <a:p>
            <a:pPr>
              <a:buNone/>
            </a:pPr>
            <a:r>
              <a:rPr lang="en-US" dirty="0" smtClean="0"/>
              <a:t>	There is also however the case of the </a:t>
            </a:r>
            <a:r>
              <a:rPr lang="en-US" dirty="0" err="1" smtClean="0"/>
              <a:t>Kosovars</a:t>
            </a:r>
            <a:r>
              <a:rPr lang="en-US" dirty="0" smtClean="0"/>
              <a:t> who (in some European countries) did not return to Kosovo after the end of the war in the 1990s declaring Albanian nationality.</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400" dirty="0" smtClean="0"/>
              <a:t>The asylum seekers as potential immigrants: The case of the OECD countries</a:t>
            </a:r>
            <a:endParaRPr lang="el-GR" sz="1400" dirty="0"/>
          </a:p>
        </p:txBody>
      </p:sp>
      <p:sp>
        <p:nvSpPr>
          <p:cNvPr id="3" name="2 - Θέση περιεχομένου"/>
          <p:cNvSpPr>
            <a:spLocks noGrp="1"/>
          </p:cNvSpPr>
          <p:nvPr>
            <p:ph idx="1"/>
          </p:nvPr>
        </p:nvSpPr>
        <p:spPr/>
        <p:txBody>
          <a:bodyPr/>
          <a:lstStyle/>
          <a:p>
            <a:pPr>
              <a:buNone/>
            </a:pPr>
            <a:r>
              <a:rPr lang="en-US" dirty="0" smtClean="0"/>
              <a:t>	The most notorious case worldwide however is the “Mariel Boat Lift” in 1980 when president Carter pressed Fidel Castro to release 10.000 Cuban political prisoners to whom he granted asylum. At the end of the day 150.000 Cubans moved to Miami. Very few of them (if any) returned to Cuba.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dirty="0" smtClean="0"/>
              <a:t>The asylum seekers as potential immigrants: The case of the OECD countries</a:t>
            </a:r>
            <a:endParaRPr lang="el-GR" sz="1800" dirty="0"/>
          </a:p>
        </p:txBody>
      </p:sp>
      <p:sp>
        <p:nvSpPr>
          <p:cNvPr id="3" name="2 - Θέση περιεχομένου"/>
          <p:cNvSpPr>
            <a:spLocks noGrp="1"/>
          </p:cNvSpPr>
          <p:nvPr>
            <p:ph idx="1"/>
          </p:nvPr>
        </p:nvSpPr>
        <p:spPr>
          <a:xfrm>
            <a:off x="251520" y="1268760"/>
            <a:ext cx="8712968" cy="4857403"/>
          </a:xfrm>
        </p:spPr>
        <p:txBody>
          <a:bodyPr>
            <a:normAutofit fontScale="92500" lnSpcReduction="20000"/>
          </a:bodyPr>
          <a:lstStyle/>
          <a:p>
            <a:pPr>
              <a:buNone/>
            </a:pPr>
            <a:r>
              <a:rPr lang="en-US" b="1" dirty="0" smtClean="0"/>
              <a:t>	The countries of origin</a:t>
            </a:r>
          </a:p>
          <a:p>
            <a:pPr>
              <a:buNone/>
            </a:pPr>
            <a:r>
              <a:rPr lang="en-US" dirty="0" smtClean="0"/>
              <a:t>	64% of the asylum seekers in Europe come from three countries: Syria, </a:t>
            </a:r>
            <a:r>
              <a:rPr lang="en-US" dirty="0" err="1" smtClean="0"/>
              <a:t>Afganistan</a:t>
            </a:r>
            <a:r>
              <a:rPr lang="en-US" dirty="0" smtClean="0"/>
              <a:t> and Iraq. Regarding the situation in these countries and their perspectives for recovery and repatriation, one could highlight:</a:t>
            </a:r>
          </a:p>
          <a:p>
            <a:r>
              <a:rPr lang="en-US" dirty="0" smtClean="0"/>
              <a:t>Syria: </a:t>
            </a:r>
            <a:r>
              <a:rPr lang="en-US" i="1" dirty="0" smtClean="0"/>
              <a:t>bellum </a:t>
            </a:r>
            <a:r>
              <a:rPr lang="en-US" i="1" dirty="0" err="1" smtClean="0"/>
              <a:t>omnium</a:t>
            </a:r>
            <a:r>
              <a:rPr lang="en-US" i="1" dirty="0" smtClean="0"/>
              <a:t> contra </a:t>
            </a:r>
            <a:r>
              <a:rPr lang="en-US" i="1" dirty="0" err="1" smtClean="0"/>
              <a:t>omnes</a:t>
            </a:r>
            <a:r>
              <a:rPr lang="en-US" i="1" dirty="0" smtClean="0"/>
              <a:t> </a:t>
            </a:r>
            <a:r>
              <a:rPr lang="en-US" dirty="0" smtClean="0"/>
              <a:t>on top of an environmental disaster</a:t>
            </a:r>
          </a:p>
          <a:p>
            <a:r>
              <a:rPr lang="en-US" dirty="0" err="1" smtClean="0"/>
              <a:t>Afganistan</a:t>
            </a:r>
            <a:r>
              <a:rPr lang="en-US" dirty="0" smtClean="0"/>
              <a:t>: at war since 9/11, no visible termination</a:t>
            </a:r>
          </a:p>
          <a:p>
            <a:r>
              <a:rPr lang="en-US" dirty="0" smtClean="0"/>
              <a:t>Iraq: </a:t>
            </a:r>
            <a:r>
              <a:rPr lang="en-US" i="1" dirty="0" err="1" smtClean="0"/>
              <a:t>Dividenda</a:t>
            </a:r>
            <a:r>
              <a:rPr lang="en-US" i="1" dirty="0" smtClean="0"/>
              <a:t> est. </a:t>
            </a:r>
            <a:endParaRPr lang="en-US" i="1" baseline="30000" dirty="0" smtClean="0"/>
          </a:p>
          <a:p>
            <a:pPr>
              <a:buNone/>
            </a:pPr>
            <a:r>
              <a:rPr lang="en-US" baseline="30000" dirty="0" smtClean="0"/>
              <a:t>       </a:t>
            </a:r>
            <a:r>
              <a:rPr lang="en-US" dirty="0" smtClean="0"/>
              <a:t>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400" dirty="0" smtClean="0"/>
              <a:t>The asylum seekers as potential immigrants: The case of the OECD countries</a:t>
            </a:r>
            <a:endParaRPr lang="el-GR" sz="1400" dirty="0"/>
          </a:p>
        </p:txBody>
      </p:sp>
      <p:sp>
        <p:nvSpPr>
          <p:cNvPr id="3" name="2 - Θέση περιεχομένου"/>
          <p:cNvSpPr>
            <a:spLocks noGrp="1"/>
          </p:cNvSpPr>
          <p:nvPr>
            <p:ph idx="1"/>
          </p:nvPr>
        </p:nvSpPr>
        <p:spPr/>
        <p:txBody>
          <a:bodyPr/>
          <a:lstStyle/>
          <a:p>
            <a:pPr>
              <a:buNone/>
            </a:pPr>
            <a:r>
              <a:rPr lang="en-US" b="1" dirty="0" smtClean="0"/>
              <a:t>Asylum seekers in Europe</a:t>
            </a:r>
          </a:p>
          <a:p>
            <a:pPr>
              <a:buNone/>
            </a:pPr>
            <a:r>
              <a:rPr lang="en-US" dirty="0" smtClean="0"/>
              <a:t>The three basic elements to </a:t>
            </a:r>
            <a:r>
              <a:rPr lang="en-US" dirty="0" err="1" smtClean="0"/>
              <a:t>analyse</a:t>
            </a:r>
            <a:r>
              <a:rPr lang="en-US" dirty="0" smtClean="0"/>
              <a:t> are:</a:t>
            </a:r>
          </a:p>
          <a:p>
            <a:r>
              <a:rPr lang="en-US" dirty="0" smtClean="0"/>
              <a:t>Recent trends</a:t>
            </a:r>
          </a:p>
          <a:p>
            <a:r>
              <a:rPr lang="en-US" dirty="0" smtClean="0"/>
              <a:t>The uneven distribution between European countries</a:t>
            </a:r>
          </a:p>
          <a:p>
            <a:r>
              <a:rPr lang="en-US" dirty="0" smtClean="0"/>
              <a:t>The origin and the present status of the asylum seekers.</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400" dirty="0" smtClean="0"/>
              <a:t>The asylum seekers as potential immigrants: The case of the OECD countries</a:t>
            </a:r>
            <a:endParaRPr lang="el-GR" sz="1400" dirty="0"/>
          </a:p>
        </p:txBody>
      </p:sp>
      <p:sp>
        <p:nvSpPr>
          <p:cNvPr id="3" name="2 - Θέση περιεχομένου"/>
          <p:cNvSpPr>
            <a:spLocks noGrp="1"/>
          </p:cNvSpPr>
          <p:nvPr>
            <p:ph idx="1"/>
          </p:nvPr>
        </p:nvSpPr>
        <p:spPr>
          <a:xfrm>
            <a:off x="457200" y="1196752"/>
            <a:ext cx="8229600" cy="4929411"/>
          </a:xfrm>
        </p:spPr>
        <p:txBody>
          <a:bodyPr>
            <a:normAutofit lnSpcReduction="10000"/>
          </a:bodyPr>
          <a:lstStyle/>
          <a:p>
            <a:pPr>
              <a:buNone/>
            </a:pPr>
            <a:r>
              <a:rPr lang="en-US" b="1" dirty="0" smtClean="0"/>
              <a:t>Emigrants in Europe</a:t>
            </a:r>
          </a:p>
          <a:p>
            <a:pPr>
              <a:buNone/>
            </a:pPr>
            <a:r>
              <a:rPr lang="en-US" dirty="0" smtClean="0"/>
              <a:t>The four basic elements to </a:t>
            </a:r>
            <a:r>
              <a:rPr lang="en-US" dirty="0" err="1" smtClean="0"/>
              <a:t>analyse</a:t>
            </a:r>
            <a:r>
              <a:rPr lang="en-US" dirty="0" smtClean="0"/>
              <a:t> are:</a:t>
            </a:r>
          </a:p>
          <a:p>
            <a:r>
              <a:rPr lang="en-US" dirty="0" smtClean="0"/>
              <a:t>The percentage of foreign born population in Europe</a:t>
            </a:r>
          </a:p>
          <a:p>
            <a:r>
              <a:rPr lang="en-US" dirty="0" smtClean="0"/>
              <a:t>The origin of the emigrants</a:t>
            </a:r>
          </a:p>
          <a:p>
            <a:r>
              <a:rPr lang="en-US" dirty="0" smtClean="0"/>
              <a:t>The evolution of the bulk of emigrants in Europe after the economic crisis</a:t>
            </a:r>
          </a:p>
          <a:p>
            <a:r>
              <a:rPr lang="en-US" dirty="0" smtClean="0"/>
              <a:t>The most expanding emigration populations in Europe</a:t>
            </a:r>
          </a:p>
          <a:p>
            <a:pPr>
              <a:buNone/>
            </a:pPr>
            <a:endParaRPr lang="en-US" b="1" dirty="0" smtClean="0"/>
          </a:p>
          <a:p>
            <a:pPr>
              <a:buNone/>
            </a:pPr>
            <a:endParaRPr lang="el-GR"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dirty="0" smtClean="0"/>
              <a:t>The asylum seekers as potential immigrants: The case of the OECD countries</a:t>
            </a:r>
            <a:endParaRPr lang="el-GR" sz="1800" dirty="0"/>
          </a:p>
        </p:txBody>
      </p:sp>
      <p:sp>
        <p:nvSpPr>
          <p:cNvPr id="3" name="2 - Θέση περιεχομένου"/>
          <p:cNvSpPr>
            <a:spLocks noGrp="1"/>
          </p:cNvSpPr>
          <p:nvPr>
            <p:ph idx="1"/>
          </p:nvPr>
        </p:nvSpPr>
        <p:spPr>
          <a:xfrm>
            <a:off x="457200" y="1196752"/>
            <a:ext cx="8229600" cy="4929411"/>
          </a:xfrm>
        </p:spPr>
        <p:txBody>
          <a:bodyPr/>
          <a:lstStyle/>
          <a:p>
            <a:pPr>
              <a:buNone/>
            </a:pPr>
            <a:r>
              <a:rPr lang="en-US" b="1" dirty="0" smtClean="0"/>
              <a:t>Why Europe? Why Germany?</a:t>
            </a:r>
            <a:endParaRPr lang="en-US" dirty="0" smtClean="0"/>
          </a:p>
          <a:p>
            <a:r>
              <a:rPr lang="en-US" dirty="0" smtClean="0"/>
              <a:t>Refugee friendly asylum provision legislation.</a:t>
            </a:r>
          </a:p>
          <a:p>
            <a:r>
              <a:rPr lang="en-US" dirty="0" err="1" smtClean="0"/>
              <a:t>Organised</a:t>
            </a:r>
            <a:r>
              <a:rPr lang="en-US" dirty="0" smtClean="0"/>
              <a:t> to generous welfare states in the European North compared to the South.</a:t>
            </a:r>
          </a:p>
          <a:p>
            <a:r>
              <a:rPr lang="en-US" dirty="0" smtClean="0"/>
              <a:t>Existing social networks.</a:t>
            </a:r>
          </a:p>
          <a:p>
            <a:r>
              <a:rPr lang="en-US" dirty="0" smtClean="0"/>
              <a:t>Latent pull forces emerging by factors such as the ageing of the population.</a:t>
            </a:r>
          </a:p>
          <a:p>
            <a:r>
              <a:rPr lang="en-US" dirty="0" smtClean="0"/>
              <a:t>Economic opportunity for upgrading.</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316</Words>
  <Application>Microsoft Office PowerPoint</Application>
  <PresentationFormat>Προβολή στην οθόνη (4:3)</PresentationFormat>
  <Paragraphs>50</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The asylum seekers as potential immigrants: The case of the OECD countries    </vt:lpstr>
      <vt:lpstr>The asylum seekers as potential immigrants: The case of the OECD countries</vt:lpstr>
      <vt:lpstr>The asylum seekers as potential immigrants: The case of the OECD countries</vt:lpstr>
      <vt:lpstr>The asylum seekers as potential immigrants: The case of the OECD countries</vt:lpstr>
      <vt:lpstr>The asylum seekers as potential immigrants: The case of the OECD countries</vt:lpstr>
      <vt:lpstr>The asylum seekers as potential immigrants: The case of the OECD countries</vt:lpstr>
      <vt:lpstr>The asylum seekers as potential immigrants: The case of the OECD countries</vt:lpstr>
      <vt:lpstr>The asylum seekers as potential immigrants: The case of the OECD countries</vt:lpstr>
      <vt:lpstr>The asylum seekers as potential immigrants: The case of the OECD countries</vt:lpstr>
      <vt:lpstr>Countries attracting migrants and countries needing migrants</vt:lpstr>
      <vt:lpstr>Διαφάνεια 11</vt:lpstr>
      <vt:lpstr>The asylum seekers as potential immigrants: The case of the OECD countries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asylum seekers as potential immigrants: The case of the OECD countries</dc:title>
  <dc:creator>Χρήστης των Windows</dc:creator>
  <cp:lastModifiedBy>Χρήστης των Windows</cp:lastModifiedBy>
  <cp:revision>23</cp:revision>
  <dcterms:created xsi:type="dcterms:W3CDTF">2018-08-28T17:59:12Z</dcterms:created>
  <dcterms:modified xsi:type="dcterms:W3CDTF">2021-08-08T14:09:08Z</dcterms:modified>
</cp:coreProperties>
</file>