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261" r:id="rId3"/>
    <p:sldId id="310" r:id="rId4"/>
    <p:sldId id="286" r:id="rId5"/>
    <p:sldId id="287" r:id="rId6"/>
    <p:sldId id="288" r:id="rId7"/>
    <p:sldId id="289" r:id="rId8"/>
    <p:sldId id="258" r:id="rId9"/>
    <p:sldId id="292" r:id="rId10"/>
    <p:sldId id="293" r:id="rId11"/>
    <p:sldId id="294" r:id="rId12"/>
    <p:sldId id="268" r:id="rId13"/>
    <p:sldId id="265" r:id="rId14"/>
    <p:sldId id="295" r:id="rId15"/>
    <p:sldId id="267" r:id="rId16"/>
    <p:sldId id="262" r:id="rId17"/>
    <p:sldId id="263" r:id="rId18"/>
    <p:sldId id="264" r:id="rId19"/>
    <p:sldId id="277" r:id="rId20"/>
    <p:sldId id="279" r:id="rId21"/>
    <p:sldId id="278" r:id="rId22"/>
    <p:sldId id="280" r:id="rId23"/>
    <p:sldId id="284" r:id="rId24"/>
    <p:sldId id="282" r:id="rId25"/>
    <p:sldId id="270" r:id="rId26"/>
    <p:sldId id="271" r:id="rId27"/>
    <p:sldId id="272" r:id="rId28"/>
    <p:sldId id="273" r:id="rId29"/>
    <p:sldId id="274" r:id="rId30"/>
    <p:sldId id="281" r:id="rId31"/>
    <p:sldId id="283" r:id="rId32"/>
    <p:sldId id="296" r:id="rId33"/>
    <p:sldId id="297" r:id="rId34"/>
    <p:sldId id="300" r:id="rId35"/>
    <p:sldId id="301" r:id="rId36"/>
    <p:sldId id="298" r:id="rId37"/>
    <p:sldId id="299" r:id="rId38"/>
    <p:sldId id="306" r:id="rId39"/>
    <p:sldId id="291" r:id="rId40"/>
    <p:sldId id="302" r:id="rId41"/>
    <p:sldId id="303" r:id="rId42"/>
    <p:sldId id="304" r:id="rId43"/>
    <p:sldId id="305" r:id="rId44"/>
    <p:sldId id="312" r:id="rId4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4"/>
    <p:restoredTop sz="95897"/>
  </p:normalViewPr>
  <p:slideViewPr>
    <p:cSldViewPr snapToGrid="0" snapToObjects="1">
      <p:cViewPr varScale="1">
        <p:scale>
          <a:sx n="129" d="100"/>
          <a:sy n="129" d="100"/>
        </p:scale>
        <p:origin x="3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AF72D-8126-F446-9F8A-009FDE2EE730}" type="datetimeFigureOut">
              <a:rPr lang="el-GR" smtClean="0"/>
              <a:t>19/11/24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l-GR"/>
              <a:t>Επεξεργασία στυλ υποδείγματος κειμένου
Δεύτερου επιπέδου
Τρίτου επιπέδου
Τέταρτου επιπέδου
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57419-75E9-7B44-8EC3-7866940A8A6F}" type="slidenum">
              <a:rPr lang="el-GR" smtClean="0"/>
              <a:t>‹#›</a:t>
            </a:fld>
            <a:endParaRPr lang="el-GR"/>
          </a:p>
        </p:txBody>
      </p:sp>
    </p:spTree>
    <p:extLst>
      <p:ext uri="{BB962C8B-B14F-4D97-AF65-F5344CB8AC3E}">
        <p14:creationId xmlns:p14="http://schemas.microsoft.com/office/powerpoint/2010/main" val="870168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εικόνας διαφάνειας 1">
            <a:extLst>
              <a:ext uri="{FF2B5EF4-FFF2-40B4-BE49-F238E27FC236}">
                <a16:creationId xmlns:a16="http://schemas.microsoft.com/office/drawing/2014/main" id="{89E962DC-937B-1F47-8950-DD476974773C}"/>
              </a:ext>
            </a:extLst>
          </p:cNvPr>
          <p:cNvSpPr>
            <a:spLocks noGrp="1" noRot="1" noChangeAspect="1" noTextEdit="1"/>
          </p:cNvSpPr>
          <p:nvPr>
            <p:ph type="sldImg"/>
          </p:nvPr>
        </p:nvSpPr>
        <p:spPr>
          <a:ln/>
        </p:spPr>
      </p:sp>
      <p:sp>
        <p:nvSpPr>
          <p:cNvPr id="7171" name="Θέση σημειώσεων 2">
            <a:extLst>
              <a:ext uri="{FF2B5EF4-FFF2-40B4-BE49-F238E27FC236}">
                <a16:creationId xmlns:a16="http://schemas.microsoft.com/office/drawing/2014/main" id="{1093CCED-9BA1-DF48-81E6-7479BD2D0921}"/>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altLang="el-GR">
              <a:latin typeface="Calibri" panose="020F0502020204030204" pitchFamily="34" charset="0"/>
            </a:endParaRPr>
          </a:p>
        </p:txBody>
      </p:sp>
      <p:sp>
        <p:nvSpPr>
          <p:cNvPr id="7172" name="Θέση αριθμού διαφάνειας 3">
            <a:extLst>
              <a:ext uri="{FF2B5EF4-FFF2-40B4-BE49-F238E27FC236}">
                <a16:creationId xmlns:a16="http://schemas.microsoft.com/office/drawing/2014/main" id="{400AA95E-145B-D249-A7F4-0D0635712BE6}"/>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AD7AD988-02D4-194F-B5EE-02033EC6A935}" type="slidenum">
              <a:rPr lang="el-GR" altLang="el-GR" sz="1200">
                <a:solidFill>
                  <a:srgbClr val="000000"/>
                </a:solidFill>
              </a:rPr>
              <a:pPr algn="r" eaLnBrk="1" hangingPunct="1"/>
              <a:t>5</a:t>
            </a:fld>
            <a:endParaRPr lang="el-GR" altLang="el-GR" sz="1200">
              <a:solidFill>
                <a:srgbClr val="000000"/>
              </a:solidFill>
            </a:endParaRPr>
          </a:p>
        </p:txBody>
      </p:sp>
    </p:spTree>
    <p:extLst>
      <p:ext uri="{BB962C8B-B14F-4D97-AF65-F5344CB8AC3E}">
        <p14:creationId xmlns:p14="http://schemas.microsoft.com/office/powerpoint/2010/main" val="128669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709222-3A07-A540-B5D7-430F863FE32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32FF7B9-6631-0C4B-B1B2-4E1952405B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1119E50-98A3-7344-804C-B7EFB30A5267}"/>
              </a:ext>
            </a:extLst>
          </p:cNvPr>
          <p:cNvSpPr>
            <a:spLocks noGrp="1"/>
          </p:cNvSpPr>
          <p:nvPr>
            <p:ph type="dt" sz="half" idx="10"/>
          </p:nvPr>
        </p:nvSpPr>
        <p:spPr/>
        <p:txBody>
          <a:bodyPr/>
          <a:lstStyle/>
          <a:p>
            <a:fld id="{6332C0DA-C48F-6840-8F87-D627D8DD778E}" type="datetimeFigureOut">
              <a:rPr lang="el-GR" smtClean="0"/>
              <a:t>19/11/24</a:t>
            </a:fld>
            <a:endParaRPr lang="el-GR"/>
          </a:p>
        </p:txBody>
      </p:sp>
      <p:sp>
        <p:nvSpPr>
          <p:cNvPr id="5" name="Θέση υποσέλιδου 4">
            <a:extLst>
              <a:ext uri="{FF2B5EF4-FFF2-40B4-BE49-F238E27FC236}">
                <a16:creationId xmlns:a16="http://schemas.microsoft.com/office/drawing/2014/main" id="{69975341-221F-FB4B-8FF3-CBE3759EB13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8456538-8684-0C47-ABA3-7E6F10D67BC7}"/>
              </a:ext>
            </a:extLst>
          </p:cNvPr>
          <p:cNvSpPr>
            <a:spLocks noGrp="1"/>
          </p:cNvSpPr>
          <p:nvPr>
            <p:ph type="sldNum" sz="quarter" idx="12"/>
          </p:nvPr>
        </p:nvSpPr>
        <p:spPr/>
        <p:txBody>
          <a:bodyPr/>
          <a:lstStyle/>
          <a:p>
            <a:fld id="{9C77C6DE-12C8-574F-BDA6-A609CE958E1F}" type="slidenum">
              <a:rPr lang="el-GR" smtClean="0"/>
              <a:t>‹#›</a:t>
            </a:fld>
            <a:endParaRPr lang="el-GR"/>
          </a:p>
        </p:txBody>
      </p:sp>
    </p:spTree>
    <p:extLst>
      <p:ext uri="{BB962C8B-B14F-4D97-AF65-F5344CB8AC3E}">
        <p14:creationId xmlns:p14="http://schemas.microsoft.com/office/powerpoint/2010/main" val="65157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D02920-1113-8748-9F65-E202BF5FFF2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FEA2299-B409-C34A-BDDF-576AEEC4A0EC}"/>
              </a:ext>
            </a:extLst>
          </p:cNvPr>
          <p:cNvSpPr>
            <a:spLocks noGrp="1"/>
          </p:cNvSpPr>
          <p:nvPr>
            <p:ph type="body" orient="vert" idx="1"/>
          </p:nvPr>
        </p:nvSpPr>
        <p:spPr/>
        <p:txBody>
          <a:bodyPr vert="eaVert"/>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ημερομηνίας 3">
            <a:extLst>
              <a:ext uri="{FF2B5EF4-FFF2-40B4-BE49-F238E27FC236}">
                <a16:creationId xmlns:a16="http://schemas.microsoft.com/office/drawing/2014/main" id="{B9CCAC69-3387-3D46-8DCC-53BD3361BB34}"/>
              </a:ext>
            </a:extLst>
          </p:cNvPr>
          <p:cNvSpPr>
            <a:spLocks noGrp="1"/>
          </p:cNvSpPr>
          <p:nvPr>
            <p:ph type="dt" sz="half" idx="10"/>
          </p:nvPr>
        </p:nvSpPr>
        <p:spPr/>
        <p:txBody>
          <a:bodyPr/>
          <a:lstStyle/>
          <a:p>
            <a:fld id="{6332C0DA-C48F-6840-8F87-D627D8DD778E}" type="datetimeFigureOut">
              <a:rPr lang="el-GR" smtClean="0"/>
              <a:t>19/11/24</a:t>
            </a:fld>
            <a:endParaRPr lang="el-GR"/>
          </a:p>
        </p:txBody>
      </p:sp>
      <p:sp>
        <p:nvSpPr>
          <p:cNvPr id="5" name="Θέση υποσέλιδου 4">
            <a:extLst>
              <a:ext uri="{FF2B5EF4-FFF2-40B4-BE49-F238E27FC236}">
                <a16:creationId xmlns:a16="http://schemas.microsoft.com/office/drawing/2014/main" id="{BC86B891-1B42-2347-8856-215366588B0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A697E55-C450-8148-B2F3-F20844734359}"/>
              </a:ext>
            </a:extLst>
          </p:cNvPr>
          <p:cNvSpPr>
            <a:spLocks noGrp="1"/>
          </p:cNvSpPr>
          <p:nvPr>
            <p:ph type="sldNum" sz="quarter" idx="12"/>
          </p:nvPr>
        </p:nvSpPr>
        <p:spPr/>
        <p:txBody>
          <a:bodyPr/>
          <a:lstStyle/>
          <a:p>
            <a:fld id="{9C77C6DE-12C8-574F-BDA6-A609CE958E1F}" type="slidenum">
              <a:rPr lang="el-GR" smtClean="0"/>
              <a:t>‹#›</a:t>
            </a:fld>
            <a:endParaRPr lang="el-GR"/>
          </a:p>
        </p:txBody>
      </p:sp>
    </p:spTree>
    <p:extLst>
      <p:ext uri="{BB962C8B-B14F-4D97-AF65-F5344CB8AC3E}">
        <p14:creationId xmlns:p14="http://schemas.microsoft.com/office/powerpoint/2010/main" val="238135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0883E04-EE2E-A54D-8325-1F52CB7CFA9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7A7B2EB-7AFD-F24C-B668-D7696A7A022D}"/>
              </a:ext>
            </a:extLst>
          </p:cNvPr>
          <p:cNvSpPr>
            <a:spLocks noGrp="1"/>
          </p:cNvSpPr>
          <p:nvPr>
            <p:ph type="body" orient="vert" idx="1"/>
          </p:nvPr>
        </p:nvSpPr>
        <p:spPr>
          <a:xfrm>
            <a:off x="838200" y="365125"/>
            <a:ext cx="7734300" cy="5811838"/>
          </a:xfrm>
        </p:spPr>
        <p:txBody>
          <a:bodyPr vert="eaVert"/>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ημερομηνίας 3">
            <a:extLst>
              <a:ext uri="{FF2B5EF4-FFF2-40B4-BE49-F238E27FC236}">
                <a16:creationId xmlns:a16="http://schemas.microsoft.com/office/drawing/2014/main" id="{430913E2-303F-6842-ABE8-13A52FF4D550}"/>
              </a:ext>
            </a:extLst>
          </p:cNvPr>
          <p:cNvSpPr>
            <a:spLocks noGrp="1"/>
          </p:cNvSpPr>
          <p:nvPr>
            <p:ph type="dt" sz="half" idx="10"/>
          </p:nvPr>
        </p:nvSpPr>
        <p:spPr/>
        <p:txBody>
          <a:bodyPr/>
          <a:lstStyle/>
          <a:p>
            <a:fld id="{6332C0DA-C48F-6840-8F87-D627D8DD778E}" type="datetimeFigureOut">
              <a:rPr lang="el-GR" smtClean="0"/>
              <a:t>19/11/24</a:t>
            </a:fld>
            <a:endParaRPr lang="el-GR"/>
          </a:p>
        </p:txBody>
      </p:sp>
      <p:sp>
        <p:nvSpPr>
          <p:cNvPr id="5" name="Θέση υποσέλιδου 4">
            <a:extLst>
              <a:ext uri="{FF2B5EF4-FFF2-40B4-BE49-F238E27FC236}">
                <a16:creationId xmlns:a16="http://schemas.microsoft.com/office/drawing/2014/main" id="{47429F8A-A0E0-1B4B-89EA-053166F8093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D72960E-2145-734D-985B-7AD0BE9FD519}"/>
              </a:ext>
            </a:extLst>
          </p:cNvPr>
          <p:cNvSpPr>
            <a:spLocks noGrp="1"/>
          </p:cNvSpPr>
          <p:nvPr>
            <p:ph type="sldNum" sz="quarter" idx="12"/>
          </p:nvPr>
        </p:nvSpPr>
        <p:spPr/>
        <p:txBody>
          <a:bodyPr/>
          <a:lstStyle/>
          <a:p>
            <a:fld id="{9C77C6DE-12C8-574F-BDA6-A609CE958E1F}" type="slidenum">
              <a:rPr lang="el-GR" smtClean="0"/>
              <a:t>‹#›</a:t>
            </a:fld>
            <a:endParaRPr lang="el-GR"/>
          </a:p>
        </p:txBody>
      </p:sp>
    </p:spTree>
    <p:extLst>
      <p:ext uri="{BB962C8B-B14F-4D97-AF65-F5344CB8AC3E}">
        <p14:creationId xmlns:p14="http://schemas.microsoft.com/office/powerpoint/2010/main" val="338851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A4DC1C-D703-7F41-9BD0-A70817F4A01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8F69662-D1A8-344A-A224-743DC97C514B}"/>
              </a:ext>
            </a:extLst>
          </p:cNvPr>
          <p:cNvSpPr>
            <a:spLocks noGrp="1"/>
          </p:cNvSpPr>
          <p:nvPr>
            <p:ph idx="1"/>
          </p:nvPr>
        </p:nvSpPr>
        <p:spPr/>
        <p:txBody>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ημερομηνίας 3">
            <a:extLst>
              <a:ext uri="{FF2B5EF4-FFF2-40B4-BE49-F238E27FC236}">
                <a16:creationId xmlns:a16="http://schemas.microsoft.com/office/drawing/2014/main" id="{15012F76-E67F-224B-9051-52C0F59C08AF}"/>
              </a:ext>
            </a:extLst>
          </p:cNvPr>
          <p:cNvSpPr>
            <a:spLocks noGrp="1"/>
          </p:cNvSpPr>
          <p:nvPr>
            <p:ph type="dt" sz="half" idx="10"/>
          </p:nvPr>
        </p:nvSpPr>
        <p:spPr/>
        <p:txBody>
          <a:bodyPr/>
          <a:lstStyle/>
          <a:p>
            <a:fld id="{6332C0DA-C48F-6840-8F87-D627D8DD778E}" type="datetimeFigureOut">
              <a:rPr lang="el-GR" smtClean="0"/>
              <a:t>19/11/24</a:t>
            </a:fld>
            <a:endParaRPr lang="el-GR"/>
          </a:p>
        </p:txBody>
      </p:sp>
      <p:sp>
        <p:nvSpPr>
          <p:cNvPr id="5" name="Θέση υποσέλιδου 4">
            <a:extLst>
              <a:ext uri="{FF2B5EF4-FFF2-40B4-BE49-F238E27FC236}">
                <a16:creationId xmlns:a16="http://schemas.microsoft.com/office/drawing/2014/main" id="{92F62BD4-E0A8-0946-8D22-71BF0A36005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B414E4F-159E-BF48-AB87-EEE8A7819715}"/>
              </a:ext>
            </a:extLst>
          </p:cNvPr>
          <p:cNvSpPr>
            <a:spLocks noGrp="1"/>
          </p:cNvSpPr>
          <p:nvPr>
            <p:ph type="sldNum" sz="quarter" idx="12"/>
          </p:nvPr>
        </p:nvSpPr>
        <p:spPr/>
        <p:txBody>
          <a:bodyPr/>
          <a:lstStyle/>
          <a:p>
            <a:fld id="{9C77C6DE-12C8-574F-BDA6-A609CE958E1F}" type="slidenum">
              <a:rPr lang="el-GR" smtClean="0"/>
              <a:t>‹#›</a:t>
            </a:fld>
            <a:endParaRPr lang="el-GR"/>
          </a:p>
        </p:txBody>
      </p:sp>
    </p:spTree>
    <p:extLst>
      <p:ext uri="{BB962C8B-B14F-4D97-AF65-F5344CB8AC3E}">
        <p14:creationId xmlns:p14="http://schemas.microsoft.com/office/powerpoint/2010/main" val="328044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37A1C0-FF79-9B41-B610-2F79040860E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D2CBB48-D391-0A4E-8E69-FF6421FAE4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ημερομηνίας 3">
            <a:extLst>
              <a:ext uri="{FF2B5EF4-FFF2-40B4-BE49-F238E27FC236}">
                <a16:creationId xmlns:a16="http://schemas.microsoft.com/office/drawing/2014/main" id="{19C64FF9-BBCB-D94B-9392-9B7F645AF0A4}"/>
              </a:ext>
            </a:extLst>
          </p:cNvPr>
          <p:cNvSpPr>
            <a:spLocks noGrp="1"/>
          </p:cNvSpPr>
          <p:nvPr>
            <p:ph type="dt" sz="half" idx="10"/>
          </p:nvPr>
        </p:nvSpPr>
        <p:spPr/>
        <p:txBody>
          <a:bodyPr/>
          <a:lstStyle/>
          <a:p>
            <a:fld id="{6332C0DA-C48F-6840-8F87-D627D8DD778E}" type="datetimeFigureOut">
              <a:rPr lang="el-GR" smtClean="0"/>
              <a:t>19/11/24</a:t>
            </a:fld>
            <a:endParaRPr lang="el-GR"/>
          </a:p>
        </p:txBody>
      </p:sp>
      <p:sp>
        <p:nvSpPr>
          <p:cNvPr id="5" name="Θέση υποσέλιδου 4">
            <a:extLst>
              <a:ext uri="{FF2B5EF4-FFF2-40B4-BE49-F238E27FC236}">
                <a16:creationId xmlns:a16="http://schemas.microsoft.com/office/drawing/2014/main" id="{6ED73387-C712-CC4C-9552-E63E689E50D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01055E5-0543-854D-849A-C57BD3A143F9}"/>
              </a:ext>
            </a:extLst>
          </p:cNvPr>
          <p:cNvSpPr>
            <a:spLocks noGrp="1"/>
          </p:cNvSpPr>
          <p:nvPr>
            <p:ph type="sldNum" sz="quarter" idx="12"/>
          </p:nvPr>
        </p:nvSpPr>
        <p:spPr/>
        <p:txBody>
          <a:bodyPr/>
          <a:lstStyle/>
          <a:p>
            <a:fld id="{9C77C6DE-12C8-574F-BDA6-A609CE958E1F}" type="slidenum">
              <a:rPr lang="el-GR" smtClean="0"/>
              <a:t>‹#›</a:t>
            </a:fld>
            <a:endParaRPr lang="el-GR"/>
          </a:p>
        </p:txBody>
      </p:sp>
    </p:spTree>
    <p:extLst>
      <p:ext uri="{BB962C8B-B14F-4D97-AF65-F5344CB8AC3E}">
        <p14:creationId xmlns:p14="http://schemas.microsoft.com/office/powerpoint/2010/main" val="237610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89DE1A-F37E-B643-A817-7750102A465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8DCB38-4B95-C349-8F19-D26B780E9240}"/>
              </a:ext>
            </a:extLst>
          </p:cNvPr>
          <p:cNvSpPr>
            <a:spLocks noGrp="1"/>
          </p:cNvSpPr>
          <p:nvPr>
            <p:ph sz="half" idx="1"/>
          </p:nvPr>
        </p:nvSpPr>
        <p:spPr>
          <a:xfrm>
            <a:off x="838200" y="1825625"/>
            <a:ext cx="5181600" cy="4351338"/>
          </a:xfrm>
        </p:spPr>
        <p:txBody>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περιεχομένου 3">
            <a:extLst>
              <a:ext uri="{FF2B5EF4-FFF2-40B4-BE49-F238E27FC236}">
                <a16:creationId xmlns:a16="http://schemas.microsoft.com/office/drawing/2014/main" id="{7E0D35B7-66CB-6B4C-BC2B-DB71823F0204}"/>
              </a:ext>
            </a:extLst>
          </p:cNvPr>
          <p:cNvSpPr>
            <a:spLocks noGrp="1"/>
          </p:cNvSpPr>
          <p:nvPr>
            <p:ph sz="half" idx="2"/>
          </p:nvPr>
        </p:nvSpPr>
        <p:spPr>
          <a:xfrm>
            <a:off x="6172200" y="1825625"/>
            <a:ext cx="5181600" cy="4351338"/>
          </a:xfrm>
        </p:spPr>
        <p:txBody>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5" name="Θέση ημερομηνίας 4">
            <a:extLst>
              <a:ext uri="{FF2B5EF4-FFF2-40B4-BE49-F238E27FC236}">
                <a16:creationId xmlns:a16="http://schemas.microsoft.com/office/drawing/2014/main" id="{351697F4-4695-AD4D-B847-0A0B656E6FD2}"/>
              </a:ext>
            </a:extLst>
          </p:cNvPr>
          <p:cNvSpPr>
            <a:spLocks noGrp="1"/>
          </p:cNvSpPr>
          <p:nvPr>
            <p:ph type="dt" sz="half" idx="10"/>
          </p:nvPr>
        </p:nvSpPr>
        <p:spPr/>
        <p:txBody>
          <a:bodyPr/>
          <a:lstStyle/>
          <a:p>
            <a:fld id="{6332C0DA-C48F-6840-8F87-D627D8DD778E}" type="datetimeFigureOut">
              <a:rPr lang="el-GR" smtClean="0"/>
              <a:t>19/11/24</a:t>
            </a:fld>
            <a:endParaRPr lang="el-GR"/>
          </a:p>
        </p:txBody>
      </p:sp>
      <p:sp>
        <p:nvSpPr>
          <p:cNvPr id="6" name="Θέση υποσέλιδου 5">
            <a:extLst>
              <a:ext uri="{FF2B5EF4-FFF2-40B4-BE49-F238E27FC236}">
                <a16:creationId xmlns:a16="http://schemas.microsoft.com/office/drawing/2014/main" id="{8D021399-D5ED-7A45-9B40-0A0C9B2BB0D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026FA9B-A5F4-004B-9E8E-D85B06803541}"/>
              </a:ext>
            </a:extLst>
          </p:cNvPr>
          <p:cNvSpPr>
            <a:spLocks noGrp="1"/>
          </p:cNvSpPr>
          <p:nvPr>
            <p:ph type="sldNum" sz="quarter" idx="12"/>
          </p:nvPr>
        </p:nvSpPr>
        <p:spPr/>
        <p:txBody>
          <a:bodyPr/>
          <a:lstStyle/>
          <a:p>
            <a:fld id="{9C77C6DE-12C8-574F-BDA6-A609CE958E1F}" type="slidenum">
              <a:rPr lang="el-GR" smtClean="0"/>
              <a:t>‹#›</a:t>
            </a:fld>
            <a:endParaRPr lang="el-GR"/>
          </a:p>
        </p:txBody>
      </p:sp>
    </p:spTree>
    <p:extLst>
      <p:ext uri="{BB962C8B-B14F-4D97-AF65-F5344CB8AC3E}">
        <p14:creationId xmlns:p14="http://schemas.microsoft.com/office/powerpoint/2010/main" val="28580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90A24E-717B-8A49-86E2-76C213C06D0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BA2940F-14CA-C646-BDF0-09CC729EB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περιεχομένου 3">
            <a:extLst>
              <a:ext uri="{FF2B5EF4-FFF2-40B4-BE49-F238E27FC236}">
                <a16:creationId xmlns:a16="http://schemas.microsoft.com/office/drawing/2014/main" id="{07E8425D-15C8-A44E-8258-4575EBA0BDD4}"/>
              </a:ext>
            </a:extLst>
          </p:cNvPr>
          <p:cNvSpPr>
            <a:spLocks noGrp="1"/>
          </p:cNvSpPr>
          <p:nvPr>
            <p:ph sz="half" idx="2"/>
          </p:nvPr>
        </p:nvSpPr>
        <p:spPr>
          <a:xfrm>
            <a:off x="839788" y="2505075"/>
            <a:ext cx="5157787" cy="3684588"/>
          </a:xfrm>
        </p:spPr>
        <p:txBody>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5" name="Θέση κειμένου 4">
            <a:extLst>
              <a:ext uri="{FF2B5EF4-FFF2-40B4-BE49-F238E27FC236}">
                <a16:creationId xmlns:a16="http://schemas.microsoft.com/office/drawing/2014/main" id="{0FF22ED3-F091-C44A-96CC-7EF14B2A3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6" name="Θέση περιεχομένου 5">
            <a:extLst>
              <a:ext uri="{FF2B5EF4-FFF2-40B4-BE49-F238E27FC236}">
                <a16:creationId xmlns:a16="http://schemas.microsoft.com/office/drawing/2014/main" id="{F8EE89EA-3AA7-7242-BDA0-B058155D2860}"/>
              </a:ext>
            </a:extLst>
          </p:cNvPr>
          <p:cNvSpPr>
            <a:spLocks noGrp="1"/>
          </p:cNvSpPr>
          <p:nvPr>
            <p:ph sz="quarter" idx="4"/>
          </p:nvPr>
        </p:nvSpPr>
        <p:spPr>
          <a:xfrm>
            <a:off x="6172200" y="2505075"/>
            <a:ext cx="5183188" cy="3684588"/>
          </a:xfrm>
        </p:spPr>
        <p:txBody>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7" name="Θέση ημερομηνίας 6">
            <a:extLst>
              <a:ext uri="{FF2B5EF4-FFF2-40B4-BE49-F238E27FC236}">
                <a16:creationId xmlns:a16="http://schemas.microsoft.com/office/drawing/2014/main" id="{BB8A528F-DB40-5C43-986A-85A0F103E11F}"/>
              </a:ext>
            </a:extLst>
          </p:cNvPr>
          <p:cNvSpPr>
            <a:spLocks noGrp="1"/>
          </p:cNvSpPr>
          <p:nvPr>
            <p:ph type="dt" sz="half" idx="10"/>
          </p:nvPr>
        </p:nvSpPr>
        <p:spPr/>
        <p:txBody>
          <a:bodyPr/>
          <a:lstStyle/>
          <a:p>
            <a:fld id="{6332C0DA-C48F-6840-8F87-D627D8DD778E}" type="datetimeFigureOut">
              <a:rPr lang="el-GR" smtClean="0"/>
              <a:t>19/11/24</a:t>
            </a:fld>
            <a:endParaRPr lang="el-GR"/>
          </a:p>
        </p:txBody>
      </p:sp>
      <p:sp>
        <p:nvSpPr>
          <p:cNvPr id="8" name="Θέση υποσέλιδου 7">
            <a:extLst>
              <a:ext uri="{FF2B5EF4-FFF2-40B4-BE49-F238E27FC236}">
                <a16:creationId xmlns:a16="http://schemas.microsoft.com/office/drawing/2014/main" id="{D1F8C8C3-56C7-544D-8257-DBF8323C552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4B10A39-CAA3-6F46-9126-10D9D9177759}"/>
              </a:ext>
            </a:extLst>
          </p:cNvPr>
          <p:cNvSpPr>
            <a:spLocks noGrp="1"/>
          </p:cNvSpPr>
          <p:nvPr>
            <p:ph type="sldNum" sz="quarter" idx="12"/>
          </p:nvPr>
        </p:nvSpPr>
        <p:spPr/>
        <p:txBody>
          <a:bodyPr/>
          <a:lstStyle/>
          <a:p>
            <a:fld id="{9C77C6DE-12C8-574F-BDA6-A609CE958E1F}" type="slidenum">
              <a:rPr lang="el-GR" smtClean="0"/>
              <a:t>‹#›</a:t>
            </a:fld>
            <a:endParaRPr lang="el-GR"/>
          </a:p>
        </p:txBody>
      </p:sp>
    </p:spTree>
    <p:extLst>
      <p:ext uri="{BB962C8B-B14F-4D97-AF65-F5344CB8AC3E}">
        <p14:creationId xmlns:p14="http://schemas.microsoft.com/office/powerpoint/2010/main" val="358098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8F721-B19C-8E40-9F78-80AC83EDD0E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CD4958D-7829-FB4C-B012-904866890E68}"/>
              </a:ext>
            </a:extLst>
          </p:cNvPr>
          <p:cNvSpPr>
            <a:spLocks noGrp="1"/>
          </p:cNvSpPr>
          <p:nvPr>
            <p:ph type="dt" sz="half" idx="10"/>
          </p:nvPr>
        </p:nvSpPr>
        <p:spPr/>
        <p:txBody>
          <a:bodyPr/>
          <a:lstStyle/>
          <a:p>
            <a:fld id="{6332C0DA-C48F-6840-8F87-D627D8DD778E}" type="datetimeFigureOut">
              <a:rPr lang="el-GR" smtClean="0"/>
              <a:t>19/11/24</a:t>
            </a:fld>
            <a:endParaRPr lang="el-GR"/>
          </a:p>
        </p:txBody>
      </p:sp>
      <p:sp>
        <p:nvSpPr>
          <p:cNvPr id="4" name="Θέση υποσέλιδου 3">
            <a:extLst>
              <a:ext uri="{FF2B5EF4-FFF2-40B4-BE49-F238E27FC236}">
                <a16:creationId xmlns:a16="http://schemas.microsoft.com/office/drawing/2014/main" id="{780E4EA7-759B-DB4F-AF59-F011D5D1F96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3E8D1A2-9CF9-264B-AD67-0A32A4A0F6A3}"/>
              </a:ext>
            </a:extLst>
          </p:cNvPr>
          <p:cNvSpPr>
            <a:spLocks noGrp="1"/>
          </p:cNvSpPr>
          <p:nvPr>
            <p:ph type="sldNum" sz="quarter" idx="12"/>
          </p:nvPr>
        </p:nvSpPr>
        <p:spPr/>
        <p:txBody>
          <a:bodyPr/>
          <a:lstStyle/>
          <a:p>
            <a:fld id="{9C77C6DE-12C8-574F-BDA6-A609CE958E1F}" type="slidenum">
              <a:rPr lang="el-GR" smtClean="0"/>
              <a:t>‹#›</a:t>
            </a:fld>
            <a:endParaRPr lang="el-GR"/>
          </a:p>
        </p:txBody>
      </p:sp>
    </p:spTree>
    <p:extLst>
      <p:ext uri="{BB962C8B-B14F-4D97-AF65-F5344CB8AC3E}">
        <p14:creationId xmlns:p14="http://schemas.microsoft.com/office/powerpoint/2010/main" val="257356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A4552F2-0EA6-8E40-B63A-A9795BFB5869}"/>
              </a:ext>
            </a:extLst>
          </p:cNvPr>
          <p:cNvSpPr>
            <a:spLocks noGrp="1"/>
          </p:cNvSpPr>
          <p:nvPr>
            <p:ph type="dt" sz="half" idx="10"/>
          </p:nvPr>
        </p:nvSpPr>
        <p:spPr/>
        <p:txBody>
          <a:bodyPr/>
          <a:lstStyle/>
          <a:p>
            <a:fld id="{6332C0DA-C48F-6840-8F87-D627D8DD778E}" type="datetimeFigureOut">
              <a:rPr lang="el-GR" smtClean="0"/>
              <a:t>19/11/24</a:t>
            </a:fld>
            <a:endParaRPr lang="el-GR"/>
          </a:p>
        </p:txBody>
      </p:sp>
      <p:sp>
        <p:nvSpPr>
          <p:cNvPr id="3" name="Θέση υποσέλιδου 2">
            <a:extLst>
              <a:ext uri="{FF2B5EF4-FFF2-40B4-BE49-F238E27FC236}">
                <a16:creationId xmlns:a16="http://schemas.microsoft.com/office/drawing/2014/main" id="{04C9A536-0E5F-5048-BD66-6F96E84E422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73BD094-16A6-C94C-BE38-96FE0F3D7A3A}"/>
              </a:ext>
            </a:extLst>
          </p:cNvPr>
          <p:cNvSpPr>
            <a:spLocks noGrp="1"/>
          </p:cNvSpPr>
          <p:nvPr>
            <p:ph type="sldNum" sz="quarter" idx="12"/>
          </p:nvPr>
        </p:nvSpPr>
        <p:spPr/>
        <p:txBody>
          <a:bodyPr/>
          <a:lstStyle/>
          <a:p>
            <a:fld id="{9C77C6DE-12C8-574F-BDA6-A609CE958E1F}" type="slidenum">
              <a:rPr lang="el-GR" smtClean="0"/>
              <a:t>‹#›</a:t>
            </a:fld>
            <a:endParaRPr lang="el-GR"/>
          </a:p>
        </p:txBody>
      </p:sp>
    </p:spTree>
    <p:extLst>
      <p:ext uri="{BB962C8B-B14F-4D97-AF65-F5344CB8AC3E}">
        <p14:creationId xmlns:p14="http://schemas.microsoft.com/office/powerpoint/2010/main" val="289180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BCEED6-35F5-B44F-A491-1041FD5098E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EBAD7A9-FD70-A342-BD16-0F332CDFA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κειμένου 3">
            <a:extLst>
              <a:ext uri="{FF2B5EF4-FFF2-40B4-BE49-F238E27FC236}">
                <a16:creationId xmlns:a16="http://schemas.microsoft.com/office/drawing/2014/main" id="{BE786560-EA99-CE41-8800-1075AE8F7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5" name="Θέση ημερομηνίας 4">
            <a:extLst>
              <a:ext uri="{FF2B5EF4-FFF2-40B4-BE49-F238E27FC236}">
                <a16:creationId xmlns:a16="http://schemas.microsoft.com/office/drawing/2014/main" id="{F07C96B1-A663-E54A-BB83-9FBF0999A96F}"/>
              </a:ext>
            </a:extLst>
          </p:cNvPr>
          <p:cNvSpPr>
            <a:spLocks noGrp="1"/>
          </p:cNvSpPr>
          <p:nvPr>
            <p:ph type="dt" sz="half" idx="10"/>
          </p:nvPr>
        </p:nvSpPr>
        <p:spPr/>
        <p:txBody>
          <a:bodyPr/>
          <a:lstStyle/>
          <a:p>
            <a:fld id="{6332C0DA-C48F-6840-8F87-D627D8DD778E}" type="datetimeFigureOut">
              <a:rPr lang="el-GR" smtClean="0"/>
              <a:t>19/11/24</a:t>
            </a:fld>
            <a:endParaRPr lang="el-GR"/>
          </a:p>
        </p:txBody>
      </p:sp>
      <p:sp>
        <p:nvSpPr>
          <p:cNvPr id="6" name="Θέση υποσέλιδου 5">
            <a:extLst>
              <a:ext uri="{FF2B5EF4-FFF2-40B4-BE49-F238E27FC236}">
                <a16:creationId xmlns:a16="http://schemas.microsoft.com/office/drawing/2014/main" id="{794F16FF-A363-884E-9D55-DF497A23D23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2E0109D-E495-FF48-AA50-A07CF868B5EA}"/>
              </a:ext>
            </a:extLst>
          </p:cNvPr>
          <p:cNvSpPr>
            <a:spLocks noGrp="1"/>
          </p:cNvSpPr>
          <p:nvPr>
            <p:ph type="sldNum" sz="quarter" idx="12"/>
          </p:nvPr>
        </p:nvSpPr>
        <p:spPr/>
        <p:txBody>
          <a:bodyPr/>
          <a:lstStyle/>
          <a:p>
            <a:fld id="{9C77C6DE-12C8-574F-BDA6-A609CE958E1F}" type="slidenum">
              <a:rPr lang="el-GR" smtClean="0"/>
              <a:t>‹#›</a:t>
            </a:fld>
            <a:endParaRPr lang="el-GR"/>
          </a:p>
        </p:txBody>
      </p:sp>
    </p:spTree>
    <p:extLst>
      <p:ext uri="{BB962C8B-B14F-4D97-AF65-F5344CB8AC3E}">
        <p14:creationId xmlns:p14="http://schemas.microsoft.com/office/powerpoint/2010/main" val="280949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ED5172-A42B-094B-9942-BA4FCB6DDFD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C1CEB92-0A5B-1543-9AD9-65D4A666D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2A0AA6B-F539-9341-A881-799416DFD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5" name="Θέση ημερομηνίας 4">
            <a:extLst>
              <a:ext uri="{FF2B5EF4-FFF2-40B4-BE49-F238E27FC236}">
                <a16:creationId xmlns:a16="http://schemas.microsoft.com/office/drawing/2014/main" id="{7BA0EB54-94CE-2140-B805-61E05D8909FC}"/>
              </a:ext>
            </a:extLst>
          </p:cNvPr>
          <p:cNvSpPr>
            <a:spLocks noGrp="1"/>
          </p:cNvSpPr>
          <p:nvPr>
            <p:ph type="dt" sz="half" idx="10"/>
          </p:nvPr>
        </p:nvSpPr>
        <p:spPr/>
        <p:txBody>
          <a:bodyPr/>
          <a:lstStyle/>
          <a:p>
            <a:fld id="{6332C0DA-C48F-6840-8F87-D627D8DD778E}" type="datetimeFigureOut">
              <a:rPr lang="el-GR" smtClean="0"/>
              <a:t>19/11/24</a:t>
            </a:fld>
            <a:endParaRPr lang="el-GR"/>
          </a:p>
        </p:txBody>
      </p:sp>
      <p:sp>
        <p:nvSpPr>
          <p:cNvPr id="6" name="Θέση υποσέλιδου 5">
            <a:extLst>
              <a:ext uri="{FF2B5EF4-FFF2-40B4-BE49-F238E27FC236}">
                <a16:creationId xmlns:a16="http://schemas.microsoft.com/office/drawing/2014/main" id="{EEB15EBD-E595-1A49-B215-A4D6D5B5159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9AE69E5-3E0E-0A4A-9668-14F353A59793}"/>
              </a:ext>
            </a:extLst>
          </p:cNvPr>
          <p:cNvSpPr>
            <a:spLocks noGrp="1"/>
          </p:cNvSpPr>
          <p:nvPr>
            <p:ph type="sldNum" sz="quarter" idx="12"/>
          </p:nvPr>
        </p:nvSpPr>
        <p:spPr/>
        <p:txBody>
          <a:bodyPr/>
          <a:lstStyle/>
          <a:p>
            <a:fld id="{9C77C6DE-12C8-574F-BDA6-A609CE958E1F}" type="slidenum">
              <a:rPr lang="el-GR" smtClean="0"/>
              <a:t>‹#›</a:t>
            </a:fld>
            <a:endParaRPr lang="el-GR"/>
          </a:p>
        </p:txBody>
      </p:sp>
    </p:spTree>
    <p:extLst>
      <p:ext uri="{BB962C8B-B14F-4D97-AF65-F5344CB8AC3E}">
        <p14:creationId xmlns:p14="http://schemas.microsoft.com/office/powerpoint/2010/main" val="50511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C9DBA94-C9DD-914F-8D6B-48B421814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B9E42E7-DC94-4143-B6D9-A836E8634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ημερομηνίας 3">
            <a:extLst>
              <a:ext uri="{FF2B5EF4-FFF2-40B4-BE49-F238E27FC236}">
                <a16:creationId xmlns:a16="http://schemas.microsoft.com/office/drawing/2014/main" id="{84F0A773-F49C-4C4F-A3F7-5A8DD797FB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2C0DA-C48F-6840-8F87-D627D8DD778E}" type="datetimeFigureOut">
              <a:rPr lang="el-GR" smtClean="0"/>
              <a:t>19/11/24</a:t>
            </a:fld>
            <a:endParaRPr lang="el-GR"/>
          </a:p>
        </p:txBody>
      </p:sp>
      <p:sp>
        <p:nvSpPr>
          <p:cNvPr id="5" name="Θέση υποσέλιδου 4">
            <a:extLst>
              <a:ext uri="{FF2B5EF4-FFF2-40B4-BE49-F238E27FC236}">
                <a16:creationId xmlns:a16="http://schemas.microsoft.com/office/drawing/2014/main" id="{30FB4BB0-DCEE-EC42-BE58-0466070AC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33209FE-D30E-D442-9673-89D7AE405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7C6DE-12C8-574F-BDA6-A609CE958E1F}" type="slidenum">
              <a:rPr lang="el-GR" smtClean="0"/>
              <a:t>‹#›</a:t>
            </a:fld>
            <a:endParaRPr lang="el-GR"/>
          </a:p>
        </p:txBody>
      </p:sp>
    </p:spTree>
    <p:extLst>
      <p:ext uri="{BB962C8B-B14F-4D97-AF65-F5344CB8AC3E}">
        <p14:creationId xmlns:p14="http://schemas.microsoft.com/office/powerpoint/2010/main" val="200125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hyperlink" Target="https://picum.org/mission-vision-working-principle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8" Type="http://schemas.openxmlformats.org/officeDocument/2006/relationships/hyperlink" Target="https://www.slideserve.com/mari/what-is-anthropology" TargetMode="External"/><Relationship Id="rId3" Type="http://schemas.openxmlformats.org/officeDocument/2006/relationships/hyperlink" Target="https://www.middleeasteye.net/opinion/israel-support-built-on-holocaust-own-genocide-destroying-it" TargetMode="External"/><Relationship Id="rId7" Type="http://schemas.openxmlformats.org/officeDocument/2006/relationships/hyperlink" Target="https://www.coolanthropology.com/ask-a-cool-anthropologist/what-is-the-difference-between-anthropology-and-sociology/" TargetMode="External"/><Relationship Id="rId2" Type="http://schemas.openxmlformats.org/officeDocument/2006/relationships/hyperlink" Target="https://www.jointdatacenter.org/literature_review/global-trends-forced-displacement-in-2023/#:~:text=By%20the%20end%20of%202023,seekers%2C%20and%2068.3%20million%20IDPs" TargetMode="External"/><Relationship Id="rId1" Type="http://schemas.openxmlformats.org/officeDocument/2006/relationships/slideLayout" Target="../slideLayouts/slideLayout2.xml"/><Relationship Id="rId6" Type="http://schemas.openxmlformats.org/officeDocument/2006/relationships/hyperlink" Target="https://sites.manchester.ac.uk/anthropology-of-aid/the-issues/professions-of-doing-good/2022-2023-hegemonic-representations-and-aid-workers/" TargetMode="External"/><Relationship Id="rId5" Type="http://schemas.openxmlformats.org/officeDocument/2006/relationships/hyperlink" Target="https://onlineacademiccommunity.uvic.ca/globalsouthpolitics/2018/08/08/global-south-what-does-it-mean-and-why-use-the-term/" TargetMode="External"/><Relationship Id="rId4" Type="http://schemas.openxmlformats.org/officeDocument/2006/relationships/hyperlink" Target="https://moderndiplomacy.eu/2024/05/14/the-failure-of-the-international-community-to-the-palestinian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icum.org/Documents/WordsMatter/Words_Matter_Terminology_FINAL_March2017.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F1713F7-3279-CC4D-B9F5-4C83B6CFF27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9">
            <a:extLst>
              <a:ext uri="{FF2B5EF4-FFF2-40B4-BE49-F238E27FC236}">
                <a16:creationId xmlns:a16="http://schemas.microsoft.com/office/drawing/2014/main" id="{73928BE3-BBB7-7F44-81E4-257BAD3FB810}"/>
              </a:ext>
            </a:extLst>
          </p:cNvPr>
          <p:cNvSpPr>
            <a:spLocks noMove="1" noResize="1"/>
          </p:cNvSpPr>
          <p:nvPr/>
        </p:nvSpPr>
        <p:spPr>
          <a:xfrm>
            <a:off x="0" y="0"/>
            <a:ext cx="12191996" cy="6858000"/>
          </a:xfrm>
          <a:prstGeom prst="rect">
            <a:avLst/>
          </a:prstGeom>
          <a:solidFill>
            <a:srgbClr val="FBE5D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1">
            <a:extLst>
              <a:ext uri="{FF2B5EF4-FFF2-40B4-BE49-F238E27FC236}">
                <a16:creationId xmlns:a16="http://schemas.microsoft.com/office/drawing/2014/main" id="{1C8E8125-B6A4-5D4D-ABB3-D9BA4B77A2A6}"/>
              </a:ext>
            </a:extLst>
          </p:cNvPr>
          <p:cNvSpPr>
            <a:spLocks noMove="1" noResize="1"/>
          </p:cNvSpPr>
          <p:nvPr/>
        </p:nvSpPr>
        <p:spPr>
          <a:xfrm>
            <a:off x="685800" y="685800"/>
            <a:ext cx="10820396" cy="54864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Τίτλος 1">
            <a:extLst>
              <a:ext uri="{FF2B5EF4-FFF2-40B4-BE49-F238E27FC236}">
                <a16:creationId xmlns:a16="http://schemas.microsoft.com/office/drawing/2014/main" id="{244D3099-5BB7-CB46-89E9-AFED0DF91DDE}"/>
              </a:ext>
            </a:extLst>
          </p:cNvPr>
          <p:cNvSpPr txBox="1">
            <a:spLocks noGrp="1"/>
          </p:cNvSpPr>
          <p:nvPr>
            <p:ph type="ctrTitle"/>
          </p:nvPr>
        </p:nvSpPr>
        <p:spPr>
          <a:xfrm>
            <a:off x="2659532" y="2085792"/>
            <a:ext cx="6884892" cy="1496653"/>
          </a:xfrm>
        </p:spPr>
        <p:txBody>
          <a:bodyPr/>
          <a:lstStyle/>
          <a:p>
            <a:pPr lvl="0"/>
            <a:r>
              <a:rPr lang="en-US" sz="3200">
                <a:solidFill>
                  <a:srgbClr val="595959"/>
                </a:solidFill>
              </a:rPr>
              <a:t>Protection of refugees and migrants </a:t>
            </a:r>
            <a:br>
              <a:rPr lang="en-US" sz="3200">
                <a:solidFill>
                  <a:srgbClr val="595959"/>
                </a:solidFill>
              </a:rPr>
            </a:br>
            <a:endParaRPr lang="el-GR" sz="3200">
              <a:solidFill>
                <a:srgbClr val="595959"/>
              </a:solidFill>
            </a:endParaRPr>
          </a:p>
        </p:txBody>
      </p:sp>
      <p:sp>
        <p:nvSpPr>
          <p:cNvPr id="6" name="Υπότιτλος 2">
            <a:extLst>
              <a:ext uri="{FF2B5EF4-FFF2-40B4-BE49-F238E27FC236}">
                <a16:creationId xmlns:a16="http://schemas.microsoft.com/office/drawing/2014/main" id="{132813C9-FB9A-294A-94E2-5B586D407780}"/>
              </a:ext>
            </a:extLst>
          </p:cNvPr>
          <p:cNvSpPr txBox="1">
            <a:spLocks noGrp="1"/>
          </p:cNvSpPr>
          <p:nvPr>
            <p:ph type="subTitle" idx="1"/>
          </p:nvPr>
        </p:nvSpPr>
        <p:spPr>
          <a:xfrm>
            <a:off x="3047996" y="3948059"/>
            <a:ext cx="6096003" cy="830138"/>
          </a:xfrm>
        </p:spPr>
        <p:txBody>
          <a:bodyPr>
            <a:normAutofit fontScale="85000" lnSpcReduction="20000"/>
          </a:bodyPr>
          <a:lstStyle/>
          <a:p>
            <a:pPr lvl="0"/>
            <a:r>
              <a:rPr lang="en-US" sz="1600" dirty="0">
                <a:solidFill>
                  <a:srgbClr val="595959"/>
                </a:solidFill>
              </a:rPr>
              <a:t>UOM</a:t>
            </a:r>
          </a:p>
          <a:p>
            <a:pPr lvl="0"/>
            <a:r>
              <a:rPr lang="en-US" sz="1600" dirty="0">
                <a:solidFill>
                  <a:srgbClr val="595959"/>
                </a:solidFill>
              </a:rPr>
              <a:t>Department of Balkan, Slavic and Oriental Studies</a:t>
            </a:r>
          </a:p>
          <a:p>
            <a:pPr lvl="0"/>
            <a:r>
              <a:rPr lang="en-US" sz="1600" dirty="0">
                <a:solidFill>
                  <a:srgbClr val="595959"/>
                </a:solidFill>
              </a:rPr>
              <a:t>1</a:t>
            </a:r>
            <a:r>
              <a:rPr lang="en-US" sz="1600" baseline="30000" dirty="0">
                <a:solidFill>
                  <a:srgbClr val="595959"/>
                </a:solidFill>
              </a:rPr>
              <a:t>st</a:t>
            </a:r>
            <a:r>
              <a:rPr lang="en-US" sz="1600" dirty="0">
                <a:solidFill>
                  <a:srgbClr val="595959"/>
                </a:solidFill>
              </a:rPr>
              <a:t> lecture </a:t>
            </a:r>
            <a:endParaRPr lang="el-GR" sz="1600" dirty="0">
              <a:solidFill>
                <a:srgbClr val="595959"/>
              </a:solidFill>
            </a:endParaRPr>
          </a:p>
        </p:txBody>
      </p:sp>
    </p:spTree>
    <p:extLst>
      <p:ext uri="{BB962C8B-B14F-4D97-AF65-F5344CB8AC3E}">
        <p14:creationId xmlns:p14="http://schemas.microsoft.com/office/powerpoint/2010/main" val="3438633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60E308-0705-B9FD-F68F-24D8604F3BEA}"/>
              </a:ext>
            </a:extLst>
          </p:cNvPr>
          <p:cNvSpPr>
            <a:spLocks noGrp="1"/>
          </p:cNvSpPr>
          <p:nvPr>
            <p:ph type="title"/>
          </p:nvPr>
        </p:nvSpPr>
        <p:spPr>
          <a:xfrm>
            <a:off x="1245072" y="1289765"/>
            <a:ext cx="3651101" cy="4270963"/>
          </a:xfrm>
        </p:spPr>
        <p:txBody>
          <a:bodyPr anchor="ctr">
            <a:normAutofit/>
          </a:bodyPr>
          <a:lstStyle/>
          <a:p>
            <a:pPr algn="ctr"/>
            <a:r>
              <a:rPr lang="en-US" sz="4800" dirty="0"/>
              <a:t>Anthropology</a:t>
            </a:r>
            <a:r>
              <a:rPr lang="en-US" sz="4800" dirty="0">
                <a:solidFill>
                  <a:srgbClr val="FFFFFF"/>
                </a:solidFill>
              </a:rPr>
              <a:t> and sociology</a:t>
            </a:r>
            <a:endParaRPr lang="el-GR" sz="4800" dirty="0">
              <a:solidFill>
                <a:srgbClr val="FFFFFF"/>
              </a:solidFill>
            </a:endParaRPr>
          </a:p>
        </p:txBody>
      </p:sp>
      <p:sp>
        <p:nvSpPr>
          <p:cNvPr id="3" name="Θέση περιεχομένου 2">
            <a:extLst>
              <a:ext uri="{FF2B5EF4-FFF2-40B4-BE49-F238E27FC236}">
                <a16:creationId xmlns:a16="http://schemas.microsoft.com/office/drawing/2014/main" id="{881ED4DF-2BBC-4285-DE66-4A45DC44BC84}"/>
              </a:ext>
            </a:extLst>
          </p:cNvPr>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rPr>
              <a:t>Both share common grounds: Object of the study (race, gender,); theoretical and methodological overlap.  </a:t>
            </a:r>
          </a:p>
          <a:p>
            <a:r>
              <a:rPr lang="en-US" sz="2000" dirty="0">
                <a:solidFill>
                  <a:schemeClr val="tx1">
                    <a:alpha val="80000"/>
                  </a:schemeClr>
                </a:solidFill>
              </a:rPr>
              <a:t>Example that illustrates the difference – Student that cannot travel in order to attend a conference because her birth certificate did not have a name officially printed on it. </a:t>
            </a:r>
          </a:p>
        </p:txBody>
      </p:sp>
    </p:spTree>
    <p:extLst>
      <p:ext uri="{BB962C8B-B14F-4D97-AF65-F5344CB8AC3E}">
        <p14:creationId xmlns:p14="http://schemas.microsoft.com/office/powerpoint/2010/main" val="808359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BEB9E5C-E292-1A93-0BC7-62A0C065B670}"/>
              </a:ext>
            </a:extLst>
          </p:cNvPr>
          <p:cNvSpPr>
            <a:spLocks noGrp="1"/>
          </p:cNvSpPr>
          <p:nvPr>
            <p:ph idx="1"/>
          </p:nvPr>
        </p:nvSpPr>
        <p:spPr>
          <a:xfrm>
            <a:off x="2241754" y="2308124"/>
            <a:ext cx="7720781" cy="3673576"/>
          </a:xfrm>
        </p:spPr>
        <p:txBody>
          <a:bodyPr>
            <a:normAutofit/>
          </a:bodyPr>
          <a:lstStyle/>
          <a:p>
            <a:pPr marL="0" indent="0">
              <a:buNone/>
            </a:pPr>
            <a:r>
              <a:rPr lang="en-US" sz="2000" b="1" dirty="0"/>
              <a:t>Anthropologist</a:t>
            </a:r>
            <a:r>
              <a:rPr lang="en-US" sz="2000" dirty="0"/>
              <a:t>: </a:t>
            </a:r>
            <a:r>
              <a:rPr lang="en-US" sz="2000" i="1" dirty="0"/>
              <a:t>I thought it was so interesting that a name meant so much in our culture- that not having an official name in the United States meant that you did not have an identity.</a:t>
            </a:r>
            <a:endParaRPr lang="en-US" sz="2000" dirty="0"/>
          </a:p>
          <a:p>
            <a:pPr marL="0" indent="0">
              <a:buNone/>
            </a:pPr>
            <a:r>
              <a:rPr lang="en-US" sz="2000" b="1" dirty="0"/>
              <a:t>Sociologist</a:t>
            </a:r>
            <a:r>
              <a:rPr lang="en-US" sz="2000" dirty="0"/>
              <a:t>: </a:t>
            </a:r>
            <a:r>
              <a:rPr lang="en-US" sz="2000" i="1" dirty="0"/>
              <a:t>I thought about the structures that perpetuate the economic inequalities related to race and class, and how these were playing out in our institutions’ inability to help the student get another certificate or bypass the strict laws and travel with the group.</a:t>
            </a:r>
          </a:p>
          <a:p>
            <a:pPr marL="0" indent="0">
              <a:buNone/>
            </a:pPr>
            <a:r>
              <a:rPr lang="en-US" sz="2000" i="1" dirty="0"/>
              <a:t> </a:t>
            </a:r>
            <a:r>
              <a:rPr lang="en-US" sz="2000" dirty="0"/>
              <a:t>Common grounds but different vantage points</a:t>
            </a:r>
          </a:p>
          <a:p>
            <a:pPr marL="0" indent="0">
              <a:buNone/>
            </a:pPr>
            <a:endParaRPr lang="en-US" sz="2000" dirty="0"/>
          </a:p>
          <a:p>
            <a:pPr marL="0" indent="0">
              <a:buNone/>
            </a:pPr>
            <a:endParaRPr lang="en-US" sz="2000" dirty="0"/>
          </a:p>
          <a:p>
            <a:pPr marL="0" indent="0">
              <a:buNone/>
            </a:pPr>
            <a:endParaRPr lang="el-GR" sz="2000" dirty="0"/>
          </a:p>
        </p:txBody>
      </p:sp>
    </p:spTree>
    <p:extLst>
      <p:ext uri="{BB962C8B-B14F-4D97-AF65-F5344CB8AC3E}">
        <p14:creationId xmlns:p14="http://schemas.microsoft.com/office/powerpoint/2010/main" val="175570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4C8BA6-FEB4-A83A-35E9-5606B0C8D068}"/>
              </a:ext>
            </a:extLst>
          </p:cNvPr>
          <p:cNvSpPr>
            <a:spLocks noGrp="1"/>
          </p:cNvSpPr>
          <p:nvPr>
            <p:ph idx="1"/>
          </p:nvPr>
        </p:nvSpPr>
        <p:spPr>
          <a:xfrm>
            <a:off x="2241754" y="2308124"/>
            <a:ext cx="7720781" cy="3673576"/>
          </a:xfrm>
        </p:spPr>
        <p:txBody>
          <a:bodyPr>
            <a:normAutofit/>
          </a:bodyPr>
          <a:lstStyle/>
          <a:p>
            <a:r>
              <a:rPr lang="en-US" sz="2000" dirty="0"/>
              <a:t>A </a:t>
            </a:r>
            <a:r>
              <a:rPr lang="en-US" sz="2000" b="1" dirty="0"/>
              <a:t>holistic approach </a:t>
            </a:r>
            <a:r>
              <a:rPr lang="en-US" sz="2000" dirty="0"/>
              <a:t>through time and around the world-  a part cannot be understood separately from the whole and that different parts of society and culture are interrelated; they interact and depend upon one another. Without an understanding of the whole, the understanding of any part will be insufficient</a:t>
            </a:r>
          </a:p>
          <a:p>
            <a:r>
              <a:rPr lang="en-US" sz="2000" b="1" dirty="0"/>
              <a:t>Material, social and symbolic </a:t>
            </a:r>
            <a:r>
              <a:rPr lang="en-US" sz="2000" dirty="0"/>
              <a:t>dimensions of human action </a:t>
            </a:r>
          </a:p>
          <a:p>
            <a:r>
              <a:rPr lang="en-US" sz="2000" b="1" dirty="0"/>
              <a:t>Comparing for understanding </a:t>
            </a:r>
            <a:r>
              <a:rPr lang="en-US" sz="2000" dirty="0"/>
              <a:t>- </a:t>
            </a:r>
            <a:r>
              <a:rPr lang="en-US" sz="2000" i="1" dirty="0"/>
              <a:t>Whatever social institutions, practices or belief systems you claim must be universal, the anthropologist will find a counterexample, some society or culture, which thinks or does things differently, and which still functions </a:t>
            </a:r>
            <a:r>
              <a:rPr lang="en-US" sz="2000" dirty="0"/>
              <a:t>(Persson-</a:t>
            </a:r>
            <a:r>
              <a:rPr lang="en-US" sz="2000" dirty="0" err="1"/>
              <a:t>Fischier</a:t>
            </a:r>
            <a:r>
              <a:rPr lang="en-US" sz="2000" dirty="0"/>
              <a:t>). </a:t>
            </a:r>
            <a:endParaRPr lang="el-GR" sz="2000" dirty="0"/>
          </a:p>
        </p:txBody>
      </p:sp>
    </p:spTree>
    <p:extLst>
      <p:ext uri="{BB962C8B-B14F-4D97-AF65-F5344CB8AC3E}">
        <p14:creationId xmlns:p14="http://schemas.microsoft.com/office/powerpoint/2010/main" val="314150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D777925-C1C9-893A-C5A3-AD1AA4A8E115}"/>
              </a:ext>
            </a:extLst>
          </p:cNvPr>
          <p:cNvPicPr>
            <a:picLocks noChangeAspect="1"/>
          </p:cNvPicPr>
          <p:nvPr/>
        </p:nvPicPr>
        <p:blipFill>
          <a:blip r:embed="rId2"/>
          <a:stretch>
            <a:fillRect/>
          </a:stretch>
        </p:blipFill>
        <p:spPr>
          <a:xfrm>
            <a:off x="787114" y="1442690"/>
            <a:ext cx="6449549" cy="3901977"/>
          </a:xfrm>
          <a:prstGeom prst="rect">
            <a:avLst/>
          </a:prstGeom>
        </p:spPr>
      </p:pic>
      <p:sp>
        <p:nvSpPr>
          <p:cNvPr id="3" name="Θέση περιεχομένου 2">
            <a:extLst>
              <a:ext uri="{FF2B5EF4-FFF2-40B4-BE49-F238E27FC236}">
                <a16:creationId xmlns:a16="http://schemas.microsoft.com/office/drawing/2014/main" id="{F826A110-90D1-4541-1B59-249564806CA8}"/>
              </a:ext>
            </a:extLst>
          </p:cNvPr>
          <p:cNvSpPr>
            <a:spLocks noGrp="1"/>
          </p:cNvSpPr>
          <p:nvPr>
            <p:ph idx="1"/>
          </p:nvPr>
        </p:nvSpPr>
        <p:spPr>
          <a:xfrm>
            <a:off x="7910285" y="2533476"/>
            <a:ext cx="3443514" cy="3447832"/>
          </a:xfrm>
        </p:spPr>
        <p:txBody>
          <a:bodyPr anchor="t">
            <a:normAutofit/>
          </a:bodyPr>
          <a:lstStyle/>
          <a:p>
            <a:pPr marL="0" indent="0">
              <a:buNone/>
            </a:pPr>
            <a:r>
              <a:rPr lang="en-US" sz="2000" dirty="0"/>
              <a:t>Mainly qualitative methods </a:t>
            </a:r>
          </a:p>
          <a:p>
            <a:pPr marL="0" indent="0">
              <a:buNone/>
            </a:pPr>
            <a:endParaRPr lang="en-US" sz="2000" dirty="0"/>
          </a:p>
          <a:p>
            <a:pPr marL="0" indent="0">
              <a:buNone/>
            </a:pPr>
            <a:endParaRPr lang="el-GR" sz="2000" dirty="0"/>
          </a:p>
        </p:txBody>
      </p:sp>
    </p:spTree>
    <p:extLst>
      <p:ext uri="{BB962C8B-B14F-4D97-AF65-F5344CB8AC3E}">
        <p14:creationId xmlns:p14="http://schemas.microsoft.com/office/powerpoint/2010/main" val="1154304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descr="Εικόνα που περιέχει κείμενο, καρτούν, σκίτσο/σχέδιο, ρουχισμός&#10;&#10;Περιγραφή που δημιουργήθηκε αυτόματα">
            <a:extLst>
              <a:ext uri="{FF2B5EF4-FFF2-40B4-BE49-F238E27FC236}">
                <a16:creationId xmlns:a16="http://schemas.microsoft.com/office/drawing/2014/main" id="{1ACE4A56-BC3A-7B51-4CFD-ECF1BDF71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741308"/>
            <a:ext cx="5294716" cy="3375381"/>
          </a:xfrm>
          <a:prstGeom prst="rect">
            <a:avLst/>
          </a:prstGeom>
        </p:spPr>
      </p:pic>
      <p:pic>
        <p:nvPicPr>
          <p:cNvPr id="5" name="Θέση περιεχομένου 4" descr="Εικόνα που περιέχει κείμενο, βιβλίο, εικονογράφηση, τέχνη&#10;&#10;Περιγραφή που δημιουργήθηκε αυτόματα">
            <a:extLst>
              <a:ext uri="{FF2B5EF4-FFF2-40B4-BE49-F238E27FC236}">
                <a16:creationId xmlns:a16="http://schemas.microsoft.com/office/drawing/2014/main" id="{1928ECAD-A791-6BF5-3AB3-982CC8BF0FED}"/>
              </a:ext>
            </a:extLst>
          </p:cNvPr>
          <p:cNvPicPr>
            <a:picLocks noChangeAspect="1"/>
          </p:cNvPicPr>
          <p:nvPr/>
        </p:nvPicPr>
        <p:blipFill rotWithShape="1">
          <a:blip r:embed="rId3">
            <a:extLst>
              <a:ext uri="{28A0092B-C50C-407E-A947-70E740481C1C}">
                <a14:useLocalDpi xmlns:a14="http://schemas.microsoft.com/office/drawing/2010/main" val="0"/>
              </a:ext>
            </a:extLst>
          </a:blip>
          <a:srcRect l="2918" r="2104"/>
          <a:stretch/>
        </p:blipFill>
        <p:spPr>
          <a:xfrm>
            <a:off x="6253817" y="1338497"/>
            <a:ext cx="5294715" cy="4181006"/>
          </a:xfrm>
          <a:prstGeom prst="rect">
            <a:avLst/>
          </a:prstGeom>
        </p:spPr>
      </p:pic>
    </p:spTree>
    <p:extLst>
      <p:ext uri="{BB962C8B-B14F-4D97-AF65-F5344CB8AC3E}">
        <p14:creationId xmlns:p14="http://schemas.microsoft.com/office/powerpoint/2010/main" val="985272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A92F464-461A-FD8B-4992-0FB6659EE445}"/>
              </a:ext>
            </a:extLst>
          </p:cNvPr>
          <p:cNvSpPr>
            <a:spLocks noGrp="1"/>
          </p:cNvSpPr>
          <p:nvPr>
            <p:ph idx="1"/>
          </p:nvPr>
        </p:nvSpPr>
        <p:spPr>
          <a:xfrm>
            <a:off x="2241754" y="2308124"/>
            <a:ext cx="7720781" cy="3673576"/>
          </a:xfrm>
        </p:spPr>
        <p:txBody>
          <a:bodyPr>
            <a:normAutofit/>
          </a:bodyPr>
          <a:lstStyle/>
          <a:p>
            <a:pPr marL="0" indent="0">
              <a:buNone/>
            </a:pPr>
            <a:r>
              <a:rPr lang="en-US" sz="2000" dirty="0"/>
              <a:t>Methodological relativism - when trying to understand another individual or community, temporarily leave our own norms behind and refrain from judging according to our standards </a:t>
            </a:r>
          </a:p>
          <a:p>
            <a:pPr marL="0" indent="0">
              <a:buNone/>
            </a:pPr>
            <a:endParaRPr lang="en-US" sz="2000" dirty="0"/>
          </a:p>
          <a:p>
            <a:pPr marL="0" indent="0">
              <a:buNone/>
            </a:pPr>
            <a:r>
              <a:rPr lang="en-US" sz="2000" b="0" i="1" dirty="0">
                <a:effectLst/>
              </a:rPr>
              <a:t>The aim is to “understand,” and not necessarily to “fix,” although we do have an ethical obligation to put our data and energy into addressing injustice </a:t>
            </a:r>
          </a:p>
          <a:p>
            <a:pPr marL="0" indent="0">
              <a:buNone/>
            </a:pPr>
            <a:r>
              <a:rPr lang="en-US" sz="2000" b="0" dirty="0">
                <a:effectLst/>
              </a:rPr>
              <a:t>(Kristina Brains)</a:t>
            </a:r>
            <a:endParaRPr lang="en-US" sz="2000" dirty="0"/>
          </a:p>
          <a:p>
            <a:pPr marL="0" indent="0">
              <a:buNone/>
            </a:pPr>
            <a:endParaRPr lang="el-GR" sz="2000" dirty="0"/>
          </a:p>
        </p:txBody>
      </p:sp>
    </p:spTree>
    <p:extLst>
      <p:ext uri="{BB962C8B-B14F-4D97-AF65-F5344CB8AC3E}">
        <p14:creationId xmlns:p14="http://schemas.microsoft.com/office/powerpoint/2010/main" val="96548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κείμενο, βιβλίο, κολάζ, Δημοσίευση&#10;&#10;Περιγραφή που δημιουργήθηκε αυτόματα">
            <a:extLst>
              <a:ext uri="{FF2B5EF4-FFF2-40B4-BE49-F238E27FC236}">
                <a16:creationId xmlns:a16="http://schemas.microsoft.com/office/drawing/2014/main" id="{9328242A-AA80-29D7-34F9-8282252D0F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753" r="1" b="7972"/>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3118950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κείμενο, κολάζ, στιγμιότυπο οθόνης, φωτομοντάζ&#10;&#10;Περιγραφή που δημιουργήθηκε αυτόματα">
            <a:extLst>
              <a:ext uri="{FF2B5EF4-FFF2-40B4-BE49-F238E27FC236}">
                <a16:creationId xmlns:a16="http://schemas.microsoft.com/office/drawing/2014/main" id="{A1AA35FF-09E8-AC63-3BDD-18BEE7E5BA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50" y="180976"/>
            <a:ext cx="9544050" cy="6511818"/>
          </a:xfrm>
        </p:spPr>
      </p:pic>
    </p:spTree>
    <p:extLst>
      <p:ext uri="{BB962C8B-B14F-4D97-AF65-F5344CB8AC3E}">
        <p14:creationId xmlns:p14="http://schemas.microsoft.com/office/powerpoint/2010/main" val="135590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385E2A-D53B-9846-700C-AF5AE032BD6C}"/>
              </a:ext>
            </a:extLst>
          </p:cNvPr>
          <p:cNvSpPr>
            <a:spLocks noGrp="1"/>
          </p:cNvSpPr>
          <p:nvPr>
            <p:ph type="title"/>
          </p:nvPr>
        </p:nvSpPr>
        <p:spPr>
          <a:xfrm>
            <a:off x="1188069" y="381935"/>
            <a:ext cx="4008583" cy="5974414"/>
          </a:xfrm>
        </p:spPr>
        <p:txBody>
          <a:bodyPr anchor="ctr">
            <a:normAutofit/>
          </a:bodyPr>
          <a:lstStyle/>
          <a:p>
            <a:r>
              <a:rPr lang="en-US" dirty="0"/>
              <a:t>Dominant representations of humanitarian aid </a:t>
            </a:r>
            <a:r>
              <a:rPr lang="en-US" sz="2800" dirty="0"/>
              <a:t>(Chika Watanabe, on the exhibition)</a:t>
            </a:r>
            <a:endParaRPr lang="el-GR" sz="2800" dirty="0"/>
          </a:p>
        </p:txBody>
      </p:sp>
      <p:sp>
        <p:nvSpPr>
          <p:cNvPr id="3" name="Θέση περιεχομένου 2">
            <a:extLst>
              <a:ext uri="{FF2B5EF4-FFF2-40B4-BE49-F238E27FC236}">
                <a16:creationId xmlns:a16="http://schemas.microsoft.com/office/drawing/2014/main" id="{189071E0-6389-BFCA-EB0D-692B62B2683C}"/>
              </a:ext>
            </a:extLst>
          </p:cNvPr>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rPr>
              <a:t>In the first picture – representations of aid givers: ‘desirable development’; international aid workers; poverty and underdevelopment in the global south.</a:t>
            </a:r>
          </a:p>
          <a:p>
            <a:r>
              <a:rPr lang="en-US" sz="2000" dirty="0">
                <a:solidFill>
                  <a:schemeClr val="tx1">
                    <a:alpha val="80000"/>
                  </a:schemeClr>
                </a:solidFill>
              </a:rPr>
              <a:t>In the second picture – representations of aid receivers: aid recipients; local aid workers; media coverage of humanitarian intervention.</a:t>
            </a:r>
            <a:endParaRPr lang="el-GR" sz="2000" dirty="0">
              <a:solidFill>
                <a:schemeClr val="tx1">
                  <a:alpha val="80000"/>
                </a:schemeClr>
              </a:solidFill>
            </a:endParaRPr>
          </a:p>
          <a:p>
            <a:r>
              <a:rPr lang="en-US" sz="2000" dirty="0">
                <a:solidFill>
                  <a:schemeClr val="tx1">
                    <a:alpha val="80000"/>
                  </a:schemeClr>
                </a:solidFill>
              </a:rPr>
              <a:t>The contrast of the two presents the inequalities and disparities that the hierarchical structure generates.</a:t>
            </a:r>
            <a:endParaRPr lang="el-GR" sz="2000" dirty="0">
              <a:solidFill>
                <a:schemeClr val="tx1">
                  <a:alpha val="80000"/>
                </a:schemeClr>
              </a:solidFill>
            </a:endParaRPr>
          </a:p>
        </p:txBody>
      </p:sp>
    </p:spTree>
    <p:extLst>
      <p:ext uri="{BB962C8B-B14F-4D97-AF65-F5344CB8AC3E}">
        <p14:creationId xmlns:p14="http://schemas.microsoft.com/office/powerpoint/2010/main" val="2340490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5F5C002-D823-B839-979B-6F6F9561741F}"/>
              </a:ext>
            </a:extLst>
          </p:cNvPr>
          <p:cNvSpPr>
            <a:spLocks noGrp="1"/>
          </p:cNvSpPr>
          <p:nvPr>
            <p:ph idx="1"/>
          </p:nvPr>
        </p:nvSpPr>
        <p:spPr>
          <a:xfrm>
            <a:off x="803775" y="2598947"/>
            <a:ext cx="10550025" cy="3677348"/>
          </a:xfrm>
        </p:spPr>
        <p:txBody>
          <a:bodyPr anchor="t">
            <a:normAutofit/>
          </a:bodyPr>
          <a:lstStyle/>
          <a:p>
            <a:r>
              <a:rPr lang="en-US" sz="2000" b="0" i="0" dirty="0">
                <a:solidFill>
                  <a:schemeClr val="tx1">
                    <a:alpha val="80000"/>
                  </a:schemeClr>
                </a:solidFill>
                <a:effectLst/>
              </a:rPr>
              <a:t>Representations of aid givers, aid receivers, and what constitutes “development” and “underdevelopment” draw heavily upon ideas of ‘the West and the Rest’  (Hall, 1992).</a:t>
            </a:r>
          </a:p>
          <a:p>
            <a:r>
              <a:rPr lang="en-US" sz="2000" b="0" i="0" dirty="0">
                <a:solidFill>
                  <a:schemeClr val="tx1">
                    <a:alpha val="80000"/>
                  </a:schemeClr>
                </a:solidFill>
                <a:effectLst/>
              </a:rPr>
              <a:t>These representations rarely align with the applied practice of everyday humanitarian work.</a:t>
            </a:r>
          </a:p>
          <a:p>
            <a:r>
              <a:rPr lang="en-US" sz="2000" dirty="0">
                <a:solidFill>
                  <a:schemeClr val="tx1">
                    <a:alpha val="80000"/>
                  </a:schemeClr>
                </a:solidFill>
              </a:rPr>
              <a:t>H</a:t>
            </a:r>
            <a:r>
              <a:rPr lang="en-US" sz="2000" b="0" i="0" dirty="0">
                <a:solidFill>
                  <a:schemeClr val="tx1">
                    <a:alpha val="80000"/>
                  </a:schemeClr>
                </a:solidFill>
                <a:effectLst/>
              </a:rPr>
              <a:t>umanitarian aid programmes </a:t>
            </a:r>
            <a:r>
              <a:rPr lang="en-US" sz="2000" b="1" i="0" dirty="0">
                <a:solidFill>
                  <a:schemeClr val="tx1">
                    <a:alpha val="80000"/>
                  </a:schemeClr>
                </a:solidFill>
                <a:effectLst/>
              </a:rPr>
              <a:t>often perpetuate </a:t>
            </a:r>
            <a:r>
              <a:rPr lang="en-US" sz="2000" b="0" i="0" dirty="0">
                <a:solidFill>
                  <a:schemeClr val="tx1">
                    <a:alpha val="80000"/>
                  </a:schemeClr>
                </a:solidFill>
                <a:effectLst/>
              </a:rPr>
              <a:t>existing and ‘dominant power structures’ at the expense of those they advertise to be helping.</a:t>
            </a:r>
          </a:p>
          <a:p>
            <a:r>
              <a:rPr lang="en-US" sz="2000" dirty="0">
                <a:solidFill>
                  <a:schemeClr val="tx1">
                    <a:alpha val="80000"/>
                  </a:schemeClr>
                </a:solidFill>
              </a:rPr>
              <a:t>H</a:t>
            </a:r>
            <a:r>
              <a:rPr lang="en-US" sz="2000" b="0" i="0" dirty="0">
                <a:solidFill>
                  <a:schemeClr val="tx1">
                    <a:alpha val="80000"/>
                  </a:schemeClr>
                </a:solidFill>
                <a:effectLst/>
              </a:rPr>
              <a:t>umanitarian projects may achieve their ‘political effects’, whether they help or not.</a:t>
            </a:r>
          </a:p>
          <a:p>
            <a:r>
              <a:rPr lang="en-US" sz="2000" b="0" i="0" dirty="0">
                <a:solidFill>
                  <a:schemeClr val="tx1">
                    <a:alpha val="80000"/>
                  </a:schemeClr>
                </a:solidFill>
                <a:effectLst/>
              </a:rPr>
              <a:t>Ethnographic research indicates that ‘foreign’ (international) workers often feel distressed by structural constraints imposed upon them by aid organisations (bureaucratic management and imperatives).</a:t>
            </a:r>
          </a:p>
          <a:p>
            <a:endParaRPr lang="en-US" sz="2000" dirty="0">
              <a:solidFill>
                <a:schemeClr val="tx1">
                  <a:alpha val="80000"/>
                </a:schemeClr>
              </a:solidFill>
              <a:latin typeface="Open Sans" panose="020B0606030504020204" pitchFamily="34" charset="0"/>
            </a:endParaRPr>
          </a:p>
          <a:p>
            <a:endParaRPr lang="en-US" sz="2000" b="0" i="0" dirty="0">
              <a:solidFill>
                <a:schemeClr val="tx1">
                  <a:alpha val="80000"/>
                </a:schemeClr>
              </a:solidFill>
              <a:effectLst/>
              <a:latin typeface="Open Sans" panose="020B0606030504020204" pitchFamily="34" charset="0"/>
            </a:endParaRPr>
          </a:p>
          <a:p>
            <a:endParaRPr lang="el-GR" sz="2000" dirty="0">
              <a:solidFill>
                <a:schemeClr val="tx1">
                  <a:alpha val="80000"/>
                </a:schemeClr>
              </a:solidFill>
            </a:endParaRPr>
          </a:p>
        </p:txBody>
      </p:sp>
    </p:spTree>
    <p:extLst>
      <p:ext uri="{BB962C8B-B14F-4D97-AF65-F5344CB8AC3E}">
        <p14:creationId xmlns:p14="http://schemas.microsoft.com/office/powerpoint/2010/main" val="339111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58B4D434-B302-4C4D-BF69-67139B6967BE}"/>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9">
            <a:extLst>
              <a:ext uri="{FF2B5EF4-FFF2-40B4-BE49-F238E27FC236}">
                <a16:creationId xmlns:a16="http://schemas.microsoft.com/office/drawing/2014/main" id="{BBDE7065-F2B4-364B-9871-0E36BB33D7DB}"/>
              </a:ext>
            </a:extLst>
          </p:cNvPr>
          <p:cNvSpPr>
            <a:spLocks noMove="1" noResize="1"/>
          </p:cNvSpPr>
          <p:nvPr/>
        </p:nvSpPr>
        <p:spPr>
          <a:xfrm>
            <a:off x="0" y="0"/>
            <a:ext cx="12191996" cy="6858000"/>
          </a:xfrm>
          <a:prstGeom prst="rect">
            <a:avLst/>
          </a:prstGeom>
          <a:solidFill>
            <a:srgbClr val="FBE5D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31">
            <a:extLst>
              <a:ext uri="{FF2B5EF4-FFF2-40B4-BE49-F238E27FC236}">
                <a16:creationId xmlns:a16="http://schemas.microsoft.com/office/drawing/2014/main" id="{371852E1-28D0-6A47-9502-C895033555D1}"/>
              </a:ext>
            </a:extLst>
          </p:cNvPr>
          <p:cNvSpPr>
            <a:spLocks noMove="1" noResize="1"/>
          </p:cNvSpPr>
          <p:nvPr/>
        </p:nvSpPr>
        <p:spPr>
          <a:xfrm>
            <a:off x="685800" y="685800"/>
            <a:ext cx="10820396" cy="54864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Τίτλος 1">
            <a:extLst>
              <a:ext uri="{FF2B5EF4-FFF2-40B4-BE49-F238E27FC236}">
                <a16:creationId xmlns:a16="http://schemas.microsoft.com/office/drawing/2014/main" id="{A64EAD75-A91E-394A-8169-E7AF0CA66C22}"/>
              </a:ext>
            </a:extLst>
          </p:cNvPr>
          <p:cNvSpPr txBox="1">
            <a:spLocks noGrp="1"/>
          </p:cNvSpPr>
          <p:nvPr>
            <p:ph type="title"/>
          </p:nvPr>
        </p:nvSpPr>
        <p:spPr>
          <a:xfrm>
            <a:off x="2659532" y="2085792"/>
            <a:ext cx="6884892" cy="1496653"/>
          </a:xfrm>
        </p:spPr>
        <p:txBody>
          <a:bodyPr anchor="b" anchorCtr="1"/>
          <a:lstStyle/>
          <a:p>
            <a:pPr lvl="0" algn="ctr"/>
            <a:r>
              <a:rPr lang="en-US" sz="3200">
                <a:solidFill>
                  <a:srgbClr val="595959"/>
                </a:solidFill>
              </a:rPr>
              <a:t>What makes a refugee and what makes a migrant?</a:t>
            </a:r>
          </a:p>
        </p:txBody>
      </p:sp>
    </p:spTree>
    <p:extLst>
      <p:ext uri="{BB962C8B-B14F-4D97-AF65-F5344CB8AC3E}">
        <p14:creationId xmlns:p14="http://schemas.microsoft.com/office/powerpoint/2010/main" val="445296521"/>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6C4C08-DE54-3C3B-24E8-60DB8613D3D7}"/>
              </a:ext>
            </a:extLst>
          </p:cNvPr>
          <p:cNvSpPr>
            <a:spLocks noGrp="1"/>
          </p:cNvSpPr>
          <p:nvPr>
            <p:ph type="title"/>
          </p:nvPr>
        </p:nvSpPr>
        <p:spPr>
          <a:xfrm>
            <a:off x="803775" y="1106007"/>
            <a:ext cx="10550025" cy="1182927"/>
          </a:xfrm>
        </p:spPr>
        <p:txBody>
          <a:bodyPr anchor="b">
            <a:normAutofit/>
          </a:bodyPr>
          <a:lstStyle/>
          <a:p>
            <a:r>
              <a:rPr lang="en-US" sz="5600"/>
              <a:t>Aid worker  -  Aid recipient</a:t>
            </a:r>
            <a:endParaRPr lang="el-GR" sz="5600"/>
          </a:p>
        </p:txBody>
      </p:sp>
      <p:sp>
        <p:nvSpPr>
          <p:cNvPr id="3" name="Θέση περιεχομένου 2">
            <a:extLst>
              <a:ext uri="{FF2B5EF4-FFF2-40B4-BE49-F238E27FC236}">
                <a16:creationId xmlns:a16="http://schemas.microsoft.com/office/drawing/2014/main" id="{0ADAFEF5-0E9E-F607-605A-C947476B48A9}"/>
              </a:ext>
            </a:extLst>
          </p:cNvPr>
          <p:cNvSpPr>
            <a:spLocks noGrp="1"/>
          </p:cNvSpPr>
          <p:nvPr>
            <p:ph idx="1"/>
          </p:nvPr>
        </p:nvSpPr>
        <p:spPr>
          <a:xfrm>
            <a:off x="803775" y="2598947"/>
            <a:ext cx="10550025" cy="3677348"/>
          </a:xfrm>
        </p:spPr>
        <p:txBody>
          <a:bodyPr anchor="t">
            <a:normAutofit/>
          </a:bodyPr>
          <a:lstStyle/>
          <a:p>
            <a:r>
              <a:rPr lang="en-US" sz="2400" dirty="0">
                <a:solidFill>
                  <a:schemeClr val="tx1">
                    <a:alpha val="80000"/>
                  </a:schemeClr>
                </a:solidFill>
              </a:rPr>
              <a:t>Example of refugee camps: human’s ‘biology’ is prioritised over their ‘biography’.</a:t>
            </a:r>
          </a:p>
          <a:p>
            <a:r>
              <a:rPr lang="en-US" sz="2400" dirty="0">
                <a:solidFill>
                  <a:schemeClr val="tx1">
                    <a:alpha val="80000"/>
                  </a:schemeClr>
                </a:solidFill>
              </a:rPr>
              <a:t>The meaning of humanitarian work is reduced to the bare minimum of keeping survivors alive as opposed to being attentive to their individual needs and requirements.</a:t>
            </a:r>
          </a:p>
          <a:p>
            <a:r>
              <a:rPr lang="en-US" sz="2400" dirty="0">
                <a:solidFill>
                  <a:schemeClr val="tx1">
                    <a:alpha val="80000"/>
                  </a:schemeClr>
                </a:solidFill>
              </a:rPr>
              <a:t>Holistic approach to the involvement of both foreign and local workers in aid projects may assist in giving voice to and mitigating the effects of overlooked inequalities both within and without humanitarian organisations</a:t>
            </a:r>
          </a:p>
          <a:p>
            <a:endParaRPr lang="el-GR" sz="2000" dirty="0">
              <a:solidFill>
                <a:schemeClr val="tx1">
                  <a:alpha val="80000"/>
                </a:schemeClr>
              </a:solidFill>
            </a:endParaRPr>
          </a:p>
        </p:txBody>
      </p:sp>
    </p:spTree>
    <p:extLst>
      <p:ext uri="{BB962C8B-B14F-4D97-AF65-F5344CB8AC3E}">
        <p14:creationId xmlns:p14="http://schemas.microsoft.com/office/powerpoint/2010/main" val="2275401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4D7A5A-345D-1E9C-CDF1-500DD81E5705}"/>
              </a:ext>
            </a:extLst>
          </p:cNvPr>
          <p:cNvSpPr>
            <a:spLocks noGrp="1"/>
          </p:cNvSpPr>
          <p:nvPr>
            <p:ph type="title"/>
          </p:nvPr>
        </p:nvSpPr>
        <p:spPr>
          <a:xfrm>
            <a:off x="803775" y="1106007"/>
            <a:ext cx="10550025" cy="1182927"/>
          </a:xfrm>
        </p:spPr>
        <p:txBody>
          <a:bodyPr anchor="b">
            <a:normAutofit/>
          </a:bodyPr>
          <a:lstStyle/>
          <a:p>
            <a:r>
              <a:rPr lang="en-US" sz="5600"/>
              <a:t>Local aid workers</a:t>
            </a:r>
            <a:endParaRPr lang="el-GR" sz="5600"/>
          </a:p>
        </p:txBody>
      </p:sp>
      <p:sp>
        <p:nvSpPr>
          <p:cNvPr id="3" name="Θέση περιεχομένου 2">
            <a:extLst>
              <a:ext uri="{FF2B5EF4-FFF2-40B4-BE49-F238E27FC236}">
                <a16:creationId xmlns:a16="http://schemas.microsoft.com/office/drawing/2014/main" id="{3F8DC7EA-8BCD-FB9D-4732-F45B501FA543}"/>
              </a:ext>
            </a:extLst>
          </p:cNvPr>
          <p:cNvSpPr>
            <a:spLocks noGrp="1"/>
          </p:cNvSpPr>
          <p:nvPr>
            <p:ph idx="1"/>
          </p:nvPr>
        </p:nvSpPr>
        <p:spPr>
          <a:xfrm>
            <a:off x="803775" y="2598947"/>
            <a:ext cx="10550025" cy="3677348"/>
          </a:xfrm>
        </p:spPr>
        <p:txBody>
          <a:bodyPr anchor="t">
            <a:normAutofit/>
          </a:bodyPr>
          <a:lstStyle/>
          <a:p>
            <a:r>
              <a:rPr lang="en-US" dirty="0">
                <a:solidFill>
                  <a:schemeClr val="tx1">
                    <a:alpha val="80000"/>
                  </a:schemeClr>
                </a:solidFill>
                <a:latin typeface="Calibri" panose="020F0502020204030204" pitchFamily="34" charset="0"/>
                <a:cs typeface="Calibri" panose="020F0502020204030204" pitchFamily="34" charset="0"/>
              </a:rPr>
              <a:t>L</a:t>
            </a:r>
            <a:r>
              <a:rPr lang="en-US" b="0" i="0" dirty="0">
                <a:solidFill>
                  <a:schemeClr val="tx1">
                    <a:alpha val="80000"/>
                  </a:schemeClr>
                </a:solidFill>
                <a:effectLst/>
                <a:latin typeface="Calibri" panose="020F0502020204030204" pitchFamily="34" charset="0"/>
                <a:cs typeface="Calibri" panose="020F0502020204030204" pitchFamily="34" charset="0"/>
              </a:rPr>
              <a:t>ocal aid workers are typically afforded fewer privileges and less pay than foreign workers.</a:t>
            </a:r>
          </a:p>
          <a:p>
            <a:r>
              <a:rPr lang="en-US" dirty="0">
                <a:solidFill>
                  <a:schemeClr val="tx1">
                    <a:alpha val="80000"/>
                  </a:schemeClr>
                </a:solidFill>
                <a:latin typeface="Calibri" panose="020F0502020204030204" pitchFamily="34" charset="0"/>
                <a:cs typeface="Calibri" panose="020F0502020204030204" pitchFamily="34" charset="0"/>
              </a:rPr>
              <a:t>L</a:t>
            </a:r>
            <a:r>
              <a:rPr lang="en-US" b="0" i="0" dirty="0">
                <a:solidFill>
                  <a:schemeClr val="tx1">
                    <a:alpha val="80000"/>
                  </a:schemeClr>
                </a:solidFill>
                <a:effectLst/>
                <a:latin typeface="Calibri" panose="020F0502020204030204" pitchFamily="34" charset="0"/>
                <a:cs typeface="Calibri" panose="020F0502020204030204" pitchFamily="34" charset="0"/>
              </a:rPr>
              <a:t>ocal aid workers</a:t>
            </a:r>
            <a:r>
              <a:rPr lang="en-US" dirty="0">
                <a:solidFill>
                  <a:schemeClr val="tx1">
                    <a:alpha val="80000"/>
                  </a:schemeClr>
                </a:solidFill>
                <a:latin typeface="Calibri" panose="020F0502020204030204" pitchFamily="34" charset="0"/>
                <a:cs typeface="Calibri" panose="020F0502020204030204" pitchFamily="34" charset="0"/>
              </a:rPr>
              <a:t> </a:t>
            </a:r>
            <a:r>
              <a:rPr lang="en-US" b="0" i="0" dirty="0">
                <a:solidFill>
                  <a:schemeClr val="tx1">
                    <a:alpha val="80000"/>
                  </a:schemeClr>
                </a:solidFill>
                <a:effectLst/>
                <a:latin typeface="Calibri" panose="020F0502020204030204" pitchFamily="34" charset="0"/>
                <a:cs typeface="Calibri" panose="020F0502020204030204" pitchFamily="34" charset="0"/>
              </a:rPr>
              <a:t>are subject to more screening and hold less decision-making power.</a:t>
            </a:r>
            <a:endParaRPr lang="en-US" dirty="0">
              <a:solidFill>
                <a:schemeClr val="tx1">
                  <a:alpha val="80000"/>
                </a:schemeClr>
              </a:solidFill>
              <a:latin typeface="Calibri" panose="020F0502020204030204" pitchFamily="34" charset="0"/>
              <a:cs typeface="Calibri" panose="020F0502020204030204" pitchFamily="34" charset="0"/>
            </a:endParaRPr>
          </a:p>
          <a:p>
            <a:r>
              <a:rPr lang="en-US" dirty="0">
                <a:solidFill>
                  <a:schemeClr val="tx1">
                    <a:alpha val="80000"/>
                  </a:schemeClr>
                </a:solidFill>
                <a:latin typeface="Calibri" panose="020F0502020204030204" pitchFamily="34" charset="0"/>
                <a:cs typeface="Calibri" panose="020F0502020204030204" pitchFamily="34" charset="0"/>
              </a:rPr>
              <a:t>L</a:t>
            </a:r>
            <a:r>
              <a:rPr lang="en-US" b="0" i="0" dirty="0">
                <a:solidFill>
                  <a:schemeClr val="tx1">
                    <a:alpha val="80000"/>
                  </a:schemeClr>
                </a:solidFill>
                <a:effectLst/>
                <a:latin typeface="Calibri" panose="020F0502020204030204" pitchFamily="34" charset="0"/>
                <a:cs typeface="Calibri" panose="020F0502020204030204" pitchFamily="34" charset="0"/>
              </a:rPr>
              <a:t>ocal aid workers have to navigate the gap between the ‘ideal worlds’ and ‘social realities’ of aid work. </a:t>
            </a:r>
          </a:p>
          <a:p>
            <a:endParaRPr lang="el-GR" sz="2000" dirty="0">
              <a:solidFill>
                <a:schemeClr val="tx1">
                  <a:alpha val="80000"/>
                </a:schemeClr>
              </a:solidFill>
            </a:endParaRPr>
          </a:p>
        </p:txBody>
      </p:sp>
    </p:spTree>
    <p:extLst>
      <p:ext uri="{BB962C8B-B14F-4D97-AF65-F5344CB8AC3E}">
        <p14:creationId xmlns:p14="http://schemas.microsoft.com/office/powerpoint/2010/main" val="43791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9190AA-0E08-6659-C169-68316534041A}"/>
              </a:ext>
            </a:extLst>
          </p:cNvPr>
          <p:cNvSpPr>
            <a:spLocks noGrp="1"/>
          </p:cNvSpPr>
          <p:nvPr>
            <p:ph type="title"/>
          </p:nvPr>
        </p:nvSpPr>
        <p:spPr>
          <a:xfrm>
            <a:off x="838200" y="1336390"/>
            <a:ext cx="6155988" cy="1182927"/>
          </a:xfrm>
        </p:spPr>
        <p:txBody>
          <a:bodyPr anchor="b">
            <a:normAutofit/>
          </a:bodyPr>
          <a:lstStyle/>
          <a:p>
            <a:r>
              <a:rPr lang="en-US" sz="3900"/>
              <a:t>From global south to global souths…</a:t>
            </a:r>
            <a:endParaRPr lang="el-GR" sz="3900"/>
          </a:p>
        </p:txBody>
      </p:sp>
      <p:sp>
        <p:nvSpPr>
          <p:cNvPr id="23" name="Content Placeholder 8">
            <a:extLst>
              <a:ext uri="{FF2B5EF4-FFF2-40B4-BE49-F238E27FC236}">
                <a16:creationId xmlns:a16="http://schemas.microsoft.com/office/drawing/2014/main" id="{5D4FB282-3607-3698-B301-7EDB672A0179}"/>
              </a:ext>
            </a:extLst>
          </p:cNvPr>
          <p:cNvSpPr>
            <a:spLocks noGrp="1"/>
          </p:cNvSpPr>
          <p:nvPr>
            <p:ph idx="1"/>
          </p:nvPr>
        </p:nvSpPr>
        <p:spPr>
          <a:xfrm>
            <a:off x="771525" y="2600331"/>
            <a:ext cx="6324600" cy="3819511"/>
          </a:xfrm>
        </p:spPr>
        <p:txBody>
          <a:bodyPr anchor="t">
            <a:noAutofit/>
          </a:bodyPr>
          <a:lstStyle/>
          <a:p>
            <a:r>
              <a:rPr lang="en-US" sz="1800" b="0" i="0" dirty="0">
                <a:solidFill>
                  <a:schemeClr val="tx1">
                    <a:alpha val="80000"/>
                  </a:schemeClr>
                </a:solidFill>
                <a:effectLst/>
                <a:cs typeface="Calibri" panose="020F0502020204030204" pitchFamily="34" charset="0"/>
              </a:rPr>
              <a:t>Countries classified by the World Bank as low or middle income that are located in Africa, Asia, Oceania, Latin America and the Caribbean – descriptive definition, </a:t>
            </a:r>
            <a:r>
              <a:rPr lang="en-US" sz="1800" dirty="0">
                <a:solidFill>
                  <a:schemeClr val="tx1">
                    <a:alpha val="80000"/>
                  </a:schemeClr>
                </a:solidFill>
                <a:cs typeface="Calibri" panose="020F0502020204030204" pitchFamily="34" charset="0"/>
              </a:rPr>
              <a:t>that, like its predecessors (periphery; less-developed, developing, underdeveloped; third world) it lumps together very diverse economic, social and political experiences and positions into one all-encompassing category.</a:t>
            </a:r>
          </a:p>
          <a:p>
            <a:r>
              <a:rPr lang="en-US" sz="1800" dirty="0">
                <a:solidFill>
                  <a:schemeClr val="tx1">
                    <a:alpha val="80000"/>
                  </a:schemeClr>
                </a:solidFill>
                <a:cs typeface="Calibri" panose="020F0502020204030204" pitchFamily="34" charset="0"/>
              </a:rPr>
              <a:t>“Spaces and peoples negatively impacted by globalisation”, including dominated peoples and poorer regions within wealthier countries.</a:t>
            </a:r>
          </a:p>
          <a:p>
            <a:r>
              <a:rPr lang="en-US" sz="1800" b="0" i="0" dirty="0">
                <a:solidFill>
                  <a:schemeClr val="tx1">
                    <a:alpha val="80000"/>
                  </a:schemeClr>
                </a:solidFill>
                <a:effectLst/>
              </a:rPr>
              <a:t> </a:t>
            </a:r>
            <a:r>
              <a:rPr lang="en-US" sz="1800" b="0" i="0" dirty="0">
                <a:solidFill>
                  <a:schemeClr val="tx1">
                    <a:alpha val="80000"/>
                  </a:schemeClr>
                </a:solidFill>
                <a:effectLst/>
                <a:cs typeface="Calibri" panose="020F0502020204030204" pitchFamily="34" charset="0"/>
              </a:rPr>
              <a:t>A tr</a:t>
            </a:r>
            <a:r>
              <a:rPr lang="en-US" sz="1800" dirty="0">
                <a:solidFill>
                  <a:schemeClr val="tx1">
                    <a:alpha val="80000"/>
                  </a:schemeClr>
                </a:solidFill>
                <a:cs typeface="Calibri" panose="020F0502020204030204" pitchFamily="34" charset="0"/>
              </a:rPr>
              <a:t>ansnational political subjectivity and subaltern resistance under contemporary capitalist globalisation – </a:t>
            </a:r>
            <a:r>
              <a:rPr lang="en-US" sz="1800" i="1" dirty="0">
                <a:solidFill>
                  <a:schemeClr val="tx1">
                    <a:alpha val="80000"/>
                  </a:schemeClr>
                </a:solidFill>
                <a:cs typeface="Calibri" panose="020F0502020204030204" pitchFamily="34" charset="0"/>
              </a:rPr>
              <a:t>There are Souths in the geographic North and Norths in the geographic South </a:t>
            </a:r>
            <a:r>
              <a:rPr lang="en-US" sz="1800" dirty="0">
                <a:solidFill>
                  <a:schemeClr val="tx1">
                    <a:alpha val="80000"/>
                  </a:schemeClr>
                </a:solidFill>
                <a:cs typeface="Calibri" panose="020F0502020204030204" pitchFamily="34" charset="0"/>
              </a:rPr>
              <a:t>(Mahler, 2018).</a:t>
            </a:r>
          </a:p>
        </p:txBody>
      </p:sp>
      <p:pic>
        <p:nvPicPr>
          <p:cNvPr id="5" name="Θέση περιεχομένου 4" descr="Εικόνα που περιέχει χάρτης, Κόσμος/Παγκόσμιο, Γη&#10;&#10;Περιγραφή που δημιουργήθηκε αυτόματα">
            <a:extLst>
              <a:ext uri="{FF2B5EF4-FFF2-40B4-BE49-F238E27FC236}">
                <a16:creationId xmlns:a16="http://schemas.microsoft.com/office/drawing/2014/main" id="{CD91D18F-E476-C42A-EAD0-ABE14291EFB6}"/>
              </a:ext>
            </a:extLst>
          </p:cNvPr>
          <p:cNvPicPr>
            <a:picLocks noChangeAspect="1"/>
          </p:cNvPicPr>
          <p:nvPr/>
        </p:nvPicPr>
        <p:blipFill rotWithShape="1">
          <a:blip r:embed="rId2">
            <a:extLst>
              <a:ext uri="{28A0092B-C50C-407E-A947-70E740481C1C}">
                <a14:useLocalDpi xmlns:a14="http://schemas.microsoft.com/office/drawing/2010/main" val="0"/>
              </a:ext>
            </a:extLst>
          </a:blip>
          <a:srcRect l="6688" r="2202" b="1"/>
          <a:stretch/>
        </p:blipFill>
        <p:spPr>
          <a:xfrm>
            <a:off x="7572653" y="2757096"/>
            <a:ext cx="3548404" cy="1995981"/>
          </a:xfrm>
          <a:prstGeom prst="rect">
            <a:avLst/>
          </a:prstGeom>
        </p:spPr>
      </p:pic>
    </p:spTree>
    <p:extLst>
      <p:ext uri="{BB962C8B-B14F-4D97-AF65-F5344CB8AC3E}">
        <p14:creationId xmlns:p14="http://schemas.microsoft.com/office/powerpoint/2010/main" val="3606513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9E17C2A1-8A6F-BD44-A1B9-C878702099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79" y="-1"/>
            <a:ext cx="5880294" cy="4365917"/>
          </a:xfrm>
        </p:spPr>
      </p:pic>
      <p:pic>
        <p:nvPicPr>
          <p:cNvPr id="6" name="Εικόνα 5">
            <a:extLst>
              <a:ext uri="{FF2B5EF4-FFF2-40B4-BE49-F238E27FC236}">
                <a16:creationId xmlns:a16="http://schemas.microsoft.com/office/drawing/2014/main" id="{508E0A25-E8BF-D648-AC0F-A27D985EF4C6}"/>
              </a:ext>
            </a:extLst>
          </p:cNvPr>
          <p:cNvPicPr>
            <a:picLocks noChangeAspect="1"/>
          </p:cNvPicPr>
          <p:nvPr/>
        </p:nvPicPr>
        <p:blipFill>
          <a:blip r:embed="rId3"/>
          <a:stretch>
            <a:fillRect/>
          </a:stretch>
        </p:blipFill>
        <p:spPr>
          <a:xfrm>
            <a:off x="5697416" y="2284993"/>
            <a:ext cx="6598076" cy="4573007"/>
          </a:xfrm>
          <a:prstGeom prst="rect">
            <a:avLst/>
          </a:prstGeom>
        </p:spPr>
      </p:pic>
    </p:spTree>
    <p:extLst>
      <p:ext uri="{BB962C8B-B14F-4D97-AF65-F5344CB8AC3E}">
        <p14:creationId xmlns:p14="http://schemas.microsoft.com/office/powerpoint/2010/main" val="2716275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7D5B33-196D-184D-B67C-1EA2E1A71EFC}"/>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a:t>Defining the South </a:t>
            </a:r>
            <a:r>
              <a:rPr lang="en-US" sz="2000" dirty="0"/>
              <a:t>(</a:t>
            </a:r>
            <a:r>
              <a:rPr lang="en-US" sz="2000" dirty="0" err="1"/>
              <a:t>Pacitto,Fiddian-Qasmiyeh</a:t>
            </a:r>
            <a:r>
              <a:rPr lang="en-US" sz="2000" dirty="0"/>
              <a:t>/ </a:t>
            </a:r>
            <a:r>
              <a:rPr lang="en-US" sz="2000" dirty="0">
                <a:highlight>
                  <a:srgbClr val="FFFF00"/>
                </a:highlight>
              </a:rPr>
              <a:t>see pdf </a:t>
            </a:r>
            <a:r>
              <a:rPr lang="en-US" sz="2000" dirty="0" err="1">
                <a:highlight>
                  <a:srgbClr val="FFFF00"/>
                </a:highlight>
              </a:rPr>
              <a:t>south_south_humanitarianism</a:t>
            </a:r>
            <a:r>
              <a:rPr lang="en-US" sz="2000" dirty="0"/>
              <a:t>)</a:t>
            </a:r>
            <a:endParaRPr lang="el-GR" sz="2000" dirty="0"/>
          </a:p>
        </p:txBody>
      </p:sp>
      <p:sp>
        <p:nvSpPr>
          <p:cNvPr id="3" name="Θέση περιεχομένου 2">
            <a:extLst>
              <a:ext uri="{FF2B5EF4-FFF2-40B4-BE49-F238E27FC236}">
                <a16:creationId xmlns:a16="http://schemas.microsoft.com/office/drawing/2014/main" id="{45BB0677-BAAE-3B43-BE43-D085DF02C29A}"/>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a:bodyPr>
          <a:lstStyle/>
          <a:p>
            <a:r>
              <a:rPr lang="en-US" dirty="0"/>
              <a:t>Oppositional categorizations such as North/South, West/East, Developed/Developing, do not reflect the complexity and diversity of the world.</a:t>
            </a:r>
          </a:p>
          <a:p>
            <a:r>
              <a:rPr lang="en-US" dirty="0"/>
              <a:t>McEwan suggests to use Global North and Global South as a metaphorical, rather than geographical distinction. </a:t>
            </a:r>
          </a:p>
          <a:p>
            <a:r>
              <a:rPr lang="en-US" dirty="0"/>
              <a:t>When analyzing how countries respond in humanitarian situations, it's important to look at their overall global position. This means considering political, geographical, social, and economic factors that help explain their actions. This approach helps counter the oversimplified North/South divide and promotes a better understanding of the complexities of South-South relations and the diversity within the "global South."</a:t>
            </a:r>
            <a:endParaRPr lang="el-GR" dirty="0"/>
          </a:p>
        </p:txBody>
      </p:sp>
    </p:spTree>
    <p:extLst>
      <p:ext uri="{BB962C8B-B14F-4D97-AF65-F5344CB8AC3E}">
        <p14:creationId xmlns:p14="http://schemas.microsoft.com/office/powerpoint/2010/main" val="2042793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9BC8B1-06BA-EE94-8232-3FA157E591A0}"/>
              </a:ext>
            </a:extLst>
          </p:cNvPr>
          <p:cNvSpPr>
            <a:spLocks noGrp="1"/>
          </p:cNvSpPr>
          <p:nvPr>
            <p:ph type="title"/>
          </p:nvPr>
        </p:nvSpPr>
        <p:spPr>
          <a:xfrm>
            <a:off x="876691" y="301843"/>
            <a:ext cx="10477109" cy="1003532"/>
          </a:xfrm>
        </p:spPr>
        <p:txBody>
          <a:bodyPr anchor="ctr">
            <a:normAutofit/>
          </a:bodyPr>
          <a:lstStyle/>
          <a:p>
            <a:r>
              <a:rPr lang="en-US" sz="3200">
                <a:solidFill>
                  <a:srgbClr val="FFFFFF"/>
                </a:solidFill>
              </a:rPr>
              <a:t>On humanitarianism – an introduction</a:t>
            </a:r>
            <a:endParaRPr lang="el-GR" sz="3200">
              <a:solidFill>
                <a:srgbClr val="FFFFFF"/>
              </a:solidFill>
            </a:endParaRPr>
          </a:p>
        </p:txBody>
      </p:sp>
      <p:sp>
        <p:nvSpPr>
          <p:cNvPr id="3" name="Θέση περιεχομένου 2">
            <a:extLst>
              <a:ext uri="{FF2B5EF4-FFF2-40B4-BE49-F238E27FC236}">
                <a16:creationId xmlns:a16="http://schemas.microsoft.com/office/drawing/2014/main" id="{6AE54A9C-0711-7E40-50BF-9D7C0CCE3F98}"/>
              </a:ext>
            </a:extLst>
          </p:cNvPr>
          <p:cNvSpPr>
            <a:spLocks noGrp="1"/>
          </p:cNvSpPr>
          <p:nvPr>
            <p:ph idx="1"/>
          </p:nvPr>
        </p:nvSpPr>
        <p:spPr>
          <a:xfrm>
            <a:off x="2241754" y="2308124"/>
            <a:ext cx="7720781" cy="3673576"/>
          </a:xfrm>
        </p:spPr>
        <p:txBody>
          <a:bodyPr>
            <a:normAutofit/>
          </a:bodyPr>
          <a:lstStyle/>
          <a:p>
            <a:pPr>
              <a:spcAft>
                <a:spcPts val="800"/>
              </a:spcAft>
            </a:pPr>
            <a:r>
              <a:rPr lang="en-US" sz="2000" dirty="0"/>
              <a:t>Since the mid 19</a:t>
            </a:r>
            <a:r>
              <a:rPr lang="en-US" sz="2000" baseline="30000" dirty="0"/>
              <a:t>th</a:t>
            </a:r>
            <a:r>
              <a:rPr lang="en-US" sz="2000" dirty="0"/>
              <a:t> humanitarian intervention was increasingly become the dominant instrument framing protection, aid and democratization at the global level</a:t>
            </a:r>
          </a:p>
          <a:p>
            <a:pPr>
              <a:spcAft>
                <a:spcPts val="800"/>
              </a:spcAft>
            </a:pPr>
            <a:r>
              <a:rPr lang="en-US" sz="2000" dirty="0"/>
              <a:t>This process accelerated after WWII and in the wake of the Cold War – when the stability of the nation state was loosing ground, making room for new forms of sovereignty (private and humanitarian)</a:t>
            </a:r>
            <a:endParaRPr lang="el-GR" sz="2000" dirty="0"/>
          </a:p>
        </p:txBody>
      </p:sp>
    </p:spTree>
    <p:extLst>
      <p:ext uri="{BB962C8B-B14F-4D97-AF65-F5344CB8AC3E}">
        <p14:creationId xmlns:p14="http://schemas.microsoft.com/office/powerpoint/2010/main" val="1758748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C6542D6-7C26-6778-7D5D-D4E526438E4A}"/>
              </a:ext>
            </a:extLst>
          </p:cNvPr>
          <p:cNvSpPr>
            <a:spLocks noGrp="1"/>
          </p:cNvSpPr>
          <p:nvPr>
            <p:ph idx="1"/>
          </p:nvPr>
        </p:nvSpPr>
        <p:spPr>
          <a:xfrm>
            <a:off x="2241754" y="2308124"/>
            <a:ext cx="7720781" cy="3673576"/>
          </a:xfrm>
        </p:spPr>
        <p:txBody>
          <a:bodyPr>
            <a:normAutofit/>
          </a:bodyPr>
          <a:lstStyle/>
          <a:p>
            <a:pPr>
              <a:spcAft>
                <a:spcPts val="800"/>
              </a:spcAft>
            </a:pPr>
            <a:r>
              <a:rPr lang="en-US" sz="2000"/>
              <a:t>Suffix ‘ism’ – a set of beliefs, practices, categories, discourses and procedures</a:t>
            </a:r>
          </a:p>
          <a:p>
            <a:pPr>
              <a:spcAft>
                <a:spcPts val="800"/>
              </a:spcAft>
            </a:pPr>
            <a:r>
              <a:rPr lang="en-US" sz="2000"/>
              <a:t>Humanitarianism may be seen as an ethos, as a political mode of controlling territories and lives and governing international relations</a:t>
            </a:r>
          </a:p>
          <a:p>
            <a:pPr>
              <a:spcAft>
                <a:spcPts val="800"/>
              </a:spcAft>
            </a:pPr>
            <a:r>
              <a:rPr lang="en-US" sz="2000"/>
              <a:t>Humanitarianism consists of theories and practices, ideologies and contradictions, movements </a:t>
            </a:r>
            <a:r>
              <a:rPr lang="el-GR" sz="2000"/>
              <a:t>for change and conservatism</a:t>
            </a:r>
            <a:endParaRPr lang="en-US" sz="2000"/>
          </a:p>
        </p:txBody>
      </p:sp>
    </p:spTree>
    <p:extLst>
      <p:ext uri="{BB962C8B-B14F-4D97-AF65-F5344CB8AC3E}">
        <p14:creationId xmlns:p14="http://schemas.microsoft.com/office/powerpoint/2010/main" val="1058206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AD3340-A4E5-F607-AC08-E8552ADCF7DD}"/>
              </a:ext>
            </a:extLst>
          </p:cNvPr>
          <p:cNvSpPr>
            <a:spLocks noGrp="1"/>
          </p:cNvSpPr>
          <p:nvPr>
            <p:ph type="title"/>
          </p:nvPr>
        </p:nvSpPr>
        <p:spPr>
          <a:xfrm>
            <a:off x="7720781" y="1320127"/>
            <a:ext cx="3633019" cy="3049920"/>
          </a:xfrm>
        </p:spPr>
        <p:txBody>
          <a:bodyPr vert="horz" lIns="91440" tIns="45720" rIns="91440" bIns="45720" rtlCol="0" anchor="t">
            <a:normAutofit/>
          </a:bodyPr>
          <a:lstStyle/>
          <a:p>
            <a:r>
              <a:rPr lang="en-US" sz="3600" kern="1200">
                <a:solidFill>
                  <a:schemeClr val="tx1"/>
                </a:solidFill>
                <a:latin typeface="+mj-lt"/>
                <a:ea typeface="+mj-ea"/>
                <a:cs typeface="+mj-cs"/>
              </a:rPr>
              <a:t>The universe of humanitarianism : Humanitarianism keywords/ Table of contents</a:t>
            </a:r>
          </a:p>
        </p:txBody>
      </p:sp>
      <p:pic>
        <p:nvPicPr>
          <p:cNvPr id="5" name="Θέση περιεχομένου 4" descr="Εικόνα που περιέχει κείμενο, στιγμιότυπο οθόνης, γραμματοσειρά, άλγεβρα&#10;&#10;Περιγραφή που δημιουργήθηκε αυτόματα">
            <a:extLst>
              <a:ext uri="{FF2B5EF4-FFF2-40B4-BE49-F238E27FC236}">
                <a16:creationId xmlns:a16="http://schemas.microsoft.com/office/drawing/2014/main" id="{A4E28145-B3C0-4B03-F64B-861C888C99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7749" y="755166"/>
            <a:ext cx="4309057" cy="5176044"/>
          </a:xfrm>
          <a:prstGeom prst="rect">
            <a:avLst/>
          </a:prstGeom>
        </p:spPr>
      </p:pic>
    </p:spTree>
    <p:extLst>
      <p:ext uri="{BB962C8B-B14F-4D97-AF65-F5344CB8AC3E}">
        <p14:creationId xmlns:p14="http://schemas.microsoft.com/office/powerpoint/2010/main" val="741129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38A95C58-FD88-3849-9962-560E37C02FDE}"/>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885504" y="484632"/>
            <a:ext cx="3768790" cy="5888737"/>
          </a:xfrm>
          <a:prstGeom prst="rect">
            <a:avLst/>
          </a:prstGeom>
        </p:spPr>
      </p:pic>
      <p:pic>
        <p:nvPicPr>
          <p:cNvPr id="10" name="Εικόνα 9">
            <a:extLst>
              <a:ext uri="{FF2B5EF4-FFF2-40B4-BE49-F238E27FC236}">
                <a16:creationId xmlns:a16="http://schemas.microsoft.com/office/drawing/2014/main" id="{01E60A2D-C2D1-4E14-8EAA-CE0F44B142F7}"/>
              </a:ext>
            </a:extLst>
          </p:cNvPr>
          <p:cNvPicPr>
            <a:picLocks noChangeAspect="1"/>
          </p:cNvPicPr>
          <p:nvPr/>
        </p:nvPicPr>
        <p:blipFill>
          <a:blip r:embed="rId3"/>
          <a:stretch>
            <a:fillRect/>
          </a:stretch>
        </p:blipFill>
        <p:spPr>
          <a:xfrm>
            <a:off x="4976029" y="484632"/>
            <a:ext cx="4284056" cy="5888737"/>
          </a:xfrm>
          <a:prstGeom prst="rect">
            <a:avLst/>
          </a:prstGeom>
        </p:spPr>
      </p:pic>
    </p:spTree>
    <p:extLst>
      <p:ext uri="{BB962C8B-B14F-4D97-AF65-F5344CB8AC3E}">
        <p14:creationId xmlns:p14="http://schemas.microsoft.com/office/powerpoint/2010/main" val="1116175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F287D10C-2432-C022-722F-4F64EED979DF}"/>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020616" y="643466"/>
            <a:ext cx="4540418" cy="5571066"/>
          </a:xfrm>
          <a:prstGeom prst="rect">
            <a:avLst/>
          </a:prstGeom>
        </p:spPr>
      </p:pic>
      <p:pic>
        <p:nvPicPr>
          <p:cNvPr id="7" name="Θέση περιεχομένου 6" descr="Εικόνα που περιέχει κείμενο, στιγμιότυπο οθόνης, γραμματοσειρά&#10;&#10;Περιγραφή που δημιουργήθηκε αυτόματα">
            <a:extLst>
              <a:ext uri="{FF2B5EF4-FFF2-40B4-BE49-F238E27FC236}">
                <a16:creationId xmlns:a16="http://schemas.microsoft.com/office/drawing/2014/main" id="{DB348B6D-710D-4317-370B-4C58163C08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50746" y="643467"/>
            <a:ext cx="3300857" cy="5571066"/>
          </a:xfrm>
          <a:prstGeom prst="rect">
            <a:avLst/>
          </a:prstGeom>
        </p:spPr>
      </p:pic>
    </p:spTree>
    <p:extLst>
      <p:ext uri="{BB962C8B-B14F-4D97-AF65-F5344CB8AC3E}">
        <p14:creationId xmlns:p14="http://schemas.microsoft.com/office/powerpoint/2010/main" val="153835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436032-15C6-7747-B05C-0FF444A8EA73}"/>
              </a:ext>
            </a:extLst>
          </p:cNvPr>
          <p:cNvSpPr>
            <a:spLocks noGrp="1"/>
          </p:cNvSpPr>
          <p:nvPr>
            <p:ph type="title"/>
          </p:nvPr>
        </p:nvSpPr>
        <p:spPr/>
        <p:txBody>
          <a:bodyPr/>
          <a:lstStyle/>
          <a:p>
            <a:r>
              <a:rPr lang="en-US" dirty="0"/>
              <a:t>Numbers and facts UNHCR</a:t>
            </a:r>
            <a:endParaRPr lang="el-GR" dirty="0"/>
          </a:p>
        </p:txBody>
      </p:sp>
      <p:sp>
        <p:nvSpPr>
          <p:cNvPr id="3" name="Θέση περιεχομένου 2">
            <a:extLst>
              <a:ext uri="{FF2B5EF4-FFF2-40B4-BE49-F238E27FC236}">
                <a16:creationId xmlns:a16="http://schemas.microsoft.com/office/drawing/2014/main" id="{78603A67-40E6-4E41-BA68-73B1CAC8BBC6}"/>
              </a:ext>
            </a:extLst>
          </p:cNvPr>
          <p:cNvSpPr>
            <a:spLocks noGrp="1"/>
          </p:cNvSpPr>
          <p:nvPr>
            <p:ph idx="1"/>
          </p:nvPr>
        </p:nvSpPr>
        <p:spPr/>
        <p:txBody>
          <a:bodyPr>
            <a:normAutofit fontScale="77500" lnSpcReduction="20000"/>
          </a:bodyPr>
          <a:lstStyle/>
          <a:p>
            <a:pPr fontAlgn="base"/>
            <a:r>
              <a:rPr lang="en-US" b="1" dirty="0"/>
              <a:t>73 percent of refugees under UNHCR’s mandate originate from just five countries</a:t>
            </a:r>
            <a:r>
              <a:rPr lang="en-US" dirty="0"/>
              <a:t>. The largest numbers of refugees were from Afghanistan (6.4 million), Syria (6.4 million), Venezuela (6.1 million), Ukraine (6.0 million), and Sudan (1.5 million).</a:t>
            </a:r>
          </a:p>
          <a:p>
            <a:pPr fontAlgn="base"/>
            <a:r>
              <a:rPr lang="en-US" b="1" dirty="0"/>
              <a:t>Most refugees are in low- and middle-income countries, mainly in countries neighboring their own</a:t>
            </a:r>
            <a:r>
              <a:rPr lang="en-US" dirty="0"/>
              <a:t>. Low- and middle-income countries hosted 75 percent of the world’s refugees and other people in need of international protection, while the Least Developed Countries provided asylum to 21 percent of the total. 69 percent of refugees and other people in need of international protection were hosted in neighboring countries at the end of 2023.</a:t>
            </a:r>
          </a:p>
          <a:p>
            <a:pPr fontAlgn="base"/>
            <a:r>
              <a:rPr lang="en-US" b="1" dirty="0"/>
              <a:t>The global number of IDPs increased by 10 percent to 68.3 million people at the end of 2023</a:t>
            </a:r>
            <a:r>
              <a:rPr lang="en-US" dirty="0"/>
              <a:t>, accounting for 58 percent of all forcibly displaced people. The largest numbers of IDPs were in Sudan (9.1 million), Syria (7.2 million), Colombia (6.9 million), the Democratic Republic of the Congo (6.7 million), and Yemen (4.5 million). Additionally, there were 7.7 million IDPs who remained displaced due to disasters at the end of 2023.</a:t>
            </a:r>
          </a:p>
          <a:p>
            <a:pPr fontAlgn="base"/>
            <a:endParaRPr lang="en-US" dirty="0"/>
          </a:p>
          <a:p>
            <a:pPr fontAlgn="base"/>
            <a:endParaRPr lang="en-US" dirty="0"/>
          </a:p>
        </p:txBody>
      </p:sp>
    </p:spTree>
    <p:extLst>
      <p:ext uri="{BB962C8B-B14F-4D97-AF65-F5344CB8AC3E}">
        <p14:creationId xmlns:p14="http://schemas.microsoft.com/office/powerpoint/2010/main" val="2241480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7A0ED8-A6A8-8E44-BAB2-AF20C21ECAB9}"/>
              </a:ext>
            </a:extLst>
          </p:cNvPr>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a:t>Crisis</a:t>
            </a:r>
            <a:endParaRPr lang="el-GR" dirty="0"/>
          </a:p>
        </p:txBody>
      </p:sp>
      <p:sp>
        <p:nvSpPr>
          <p:cNvPr id="3" name="Θέση περιεχομένου 2">
            <a:extLst>
              <a:ext uri="{FF2B5EF4-FFF2-40B4-BE49-F238E27FC236}">
                <a16:creationId xmlns:a16="http://schemas.microsoft.com/office/drawing/2014/main" id="{CEF96F1E-449D-A741-BDEF-0163CEE0D940}"/>
              </a:ext>
            </a:extLst>
          </p:cNvPr>
          <p:cNvSpPr>
            <a:spLocks noGrp="1"/>
          </p:cNvSpPr>
          <p:nvPr>
            <p:ph idx="1"/>
          </p:nvPr>
        </p:nvSpPr>
        <p: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77500" lnSpcReduction="20000"/>
          </a:bodyPr>
          <a:lstStyle/>
          <a:p>
            <a:r>
              <a:rPr lang="en-US" dirty="0"/>
              <a:t>It is seen as a disruption to an assumed state of normality. An exceptional, extraordinary situation.</a:t>
            </a:r>
          </a:p>
          <a:p>
            <a:r>
              <a:rPr lang="en-US" dirty="0"/>
              <a:t> It seems to be linked to a particular historical moment within the sequence of events.</a:t>
            </a:r>
          </a:p>
          <a:p>
            <a:r>
              <a:rPr lang="en-US" dirty="0">
                <a:highlight>
                  <a:srgbClr val="FF00FF"/>
                </a:highlight>
              </a:rPr>
              <a:t>Example</a:t>
            </a:r>
            <a:r>
              <a:rPr lang="en-US" dirty="0"/>
              <a:t> : The European Commission has emphasized that the Syrian conflict (2011/12) has resulted in one of “the worst humanitarian crises since World War II.” However, it was not until over 1 million displaced people arrived on Europe’s shores in 2015 that this label was applied, prompting the European Union to provide humanitarian aid and establish an extensive humanitarian infrastructure: Year 2015 is known as an exceptional moment in history. </a:t>
            </a:r>
          </a:p>
          <a:p>
            <a:r>
              <a:rPr lang="en-US" dirty="0"/>
              <a:t>The humanitarian crisis framework depoliticizes suffering, providing it with a moral basis. This narrative redirects focus from the political and economic roots of the crisis to emotions of pity and compassion. The logic of crisis-thinking lays the foundation for the typical next step: the response of humanitarian actors.</a:t>
            </a:r>
          </a:p>
          <a:p>
            <a:r>
              <a:rPr lang="en-US" dirty="0"/>
              <a:t>What about undefined or chronic crisis? Can you think of any example?</a:t>
            </a:r>
            <a:endParaRPr lang="el-GR" dirty="0"/>
          </a:p>
        </p:txBody>
      </p:sp>
    </p:spTree>
    <p:extLst>
      <p:ext uri="{BB962C8B-B14F-4D97-AF65-F5344CB8AC3E}">
        <p14:creationId xmlns:p14="http://schemas.microsoft.com/office/powerpoint/2010/main" val="3030084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E3D23C-39F9-1943-9ECA-4660DAC88AF4}"/>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a:t>Activity</a:t>
            </a:r>
            <a:endParaRPr lang="el-GR" dirty="0"/>
          </a:p>
        </p:txBody>
      </p:sp>
      <p:sp>
        <p:nvSpPr>
          <p:cNvPr id="3" name="Θέση περιεχομένου 2">
            <a:extLst>
              <a:ext uri="{FF2B5EF4-FFF2-40B4-BE49-F238E27FC236}">
                <a16:creationId xmlns:a16="http://schemas.microsoft.com/office/drawing/2014/main" id="{9E5DB2BE-E663-9B4B-BE1B-A55A7CD7303C}"/>
              </a:ext>
            </a:extLst>
          </p:cNvPr>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a:solidFill>
                  <a:schemeClr val="tx1">
                    <a:alpha val="80000"/>
                  </a:schemeClr>
                </a:solidFill>
              </a:rPr>
              <a:t>Search for articles or posts where you can find the keyword crisis. Reflect on the use of the word in the specific articles according to what you have read. </a:t>
            </a:r>
          </a:p>
          <a:p>
            <a:r>
              <a:rPr lang="en-US" dirty="0">
                <a:solidFill>
                  <a:schemeClr val="tx1">
                    <a:alpha val="80000"/>
                  </a:schemeClr>
                </a:solidFill>
              </a:rPr>
              <a:t>https://</a:t>
            </a:r>
            <a:r>
              <a:rPr lang="en-US" dirty="0" err="1">
                <a:solidFill>
                  <a:schemeClr val="tx1">
                    <a:alpha val="80000"/>
                  </a:schemeClr>
                </a:solidFill>
              </a:rPr>
              <a:t>brill.com</a:t>
            </a:r>
            <a:r>
              <a:rPr lang="en-US" dirty="0">
                <a:solidFill>
                  <a:schemeClr val="tx1">
                    <a:alpha val="80000"/>
                  </a:schemeClr>
                </a:solidFill>
              </a:rPr>
              <a:t>/display/book/9789004431140/BP000018.xml</a:t>
            </a:r>
          </a:p>
          <a:p>
            <a:endParaRPr lang="el-GR" dirty="0"/>
          </a:p>
        </p:txBody>
      </p:sp>
    </p:spTree>
    <p:extLst>
      <p:ext uri="{BB962C8B-B14F-4D97-AF65-F5344CB8AC3E}">
        <p14:creationId xmlns:p14="http://schemas.microsoft.com/office/powerpoint/2010/main" val="3256994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118EAD4D-FB47-CB4B-9961-5F58DD7BC565}"/>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45">
            <a:extLst>
              <a:ext uri="{FF2B5EF4-FFF2-40B4-BE49-F238E27FC236}">
                <a16:creationId xmlns:a16="http://schemas.microsoft.com/office/drawing/2014/main" id="{63EF46FE-D7FF-FC4E-BB57-5618EFE9D570}"/>
              </a:ext>
            </a:extLst>
          </p:cNvPr>
          <p:cNvSpPr>
            <a:spLocks noMove="1" noResize="1"/>
          </p:cNvSpPr>
          <p:nvPr/>
        </p:nvSpPr>
        <p:spPr>
          <a:xfrm>
            <a:off x="685800" y="685800"/>
            <a:ext cx="10820396" cy="1758574"/>
          </a:xfrm>
          <a:prstGeom prst="rect">
            <a:avLst/>
          </a:prstGeom>
          <a:solidFill>
            <a:srgbClr val="FBE5D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Τίτλος 1">
            <a:extLst>
              <a:ext uri="{FF2B5EF4-FFF2-40B4-BE49-F238E27FC236}">
                <a16:creationId xmlns:a16="http://schemas.microsoft.com/office/drawing/2014/main" id="{49A64424-2B79-1F4E-A44E-BD418EC46E96}"/>
              </a:ext>
            </a:extLst>
          </p:cNvPr>
          <p:cNvSpPr txBox="1">
            <a:spLocks noGrp="1"/>
          </p:cNvSpPr>
          <p:nvPr>
            <p:ph type="title"/>
          </p:nvPr>
        </p:nvSpPr>
        <p:spPr>
          <a:xfrm>
            <a:off x="1616055" y="1070149"/>
            <a:ext cx="8959894" cy="1004834"/>
          </a:xfrm>
        </p:spPr>
        <p:txBody>
          <a:bodyPr anchorCtr="1"/>
          <a:lstStyle/>
          <a:p>
            <a:pPr lvl="0" algn="ctr"/>
            <a:r>
              <a:rPr lang="en-US" sz="3200">
                <a:solidFill>
                  <a:srgbClr val="595959"/>
                </a:solidFill>
              </a:rPr>
              <a:t>Course presentation</a:t>
            </a:r>
            <a:endParaRPr lang="el-GR" sz="3200">
              <a:solidFill>
                <a:srgbClr val="595959"/>
              </a:solidFill>
            </a:endParaRPr>
          </a:p>
        </p:txBody>
      </p:sp>
      <p:sp>
        <p:nvSpPr>
          <p:cNvPr id="5" name="Rectangle 47">
            <a:extLst>
              <a:ext uri="{FF2B5EF4-FFF2-40B4-BE49-F238E27FC236}">
                <a16:creationId xmlns:a16="http://schemas.microsoft.com/office/drawing/2014/main" id="{CA89570C-9AB4-7D49-9B1B-DDCBDD556BD6}"/>
              </a:ext>
            </a:extLst>
          </p:cNvPr>
          <p:cNvSpPr>
            <a:spLocks noMove="1" noResize="1"/>
          </p:cNvSpPr>
          <p:nvPr/>
        </p:nvSpPr>
        <p:spPr>
          <a:xfrm>
            <a:off x="682014" y="2444374"/>
            <a:ext cx="10824182" cy="3727825"/>
          </a:xfrm>
          <a:prstGeom prst="rect">
            <a:avLst/>
          </a:prstGeom>
          <a:solidFill>
            <a:srgbClr val="FBE5D6">
              <a:alpha val="5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Θέση περιεχομένου 2">
            <a:extLst>
              <a:ext uri="{FF2B5EF4-FFF2-40B4-BE49-F238E27FC236}">
                <a16:creationId xmlns:a16="http://schemas.microsoft.com/office/drawing/2014/main" id="{5B788118-2476-D243-AC01-6EA77FC785F5}"/>
              </a:ext>
            </a:extLst>
          </p:cNvPr>
          <p:cNvSpPr txBox="1">
            <a:spLocks noGrp="1"/>
          </p:cNvSpPr>
          <p:nvPr>
            <p:ph idx="1"/>
          </p:nvPr>
        </p:nvSpPr>
        <p:spPr>
          <a:xfrm>
            <a:off x="1616055" y="2768318"/>
            <a:ext cx="8959894" cy="2828540"/>
          </a:xfrm>
        </p:spPr>
        <p:txBody>
          <a:bodyPr/>
          <a:lstStyle/>
          <a:p>
            <a:pPr lvl="0"/>
            <a:r>
              <a:rPr lang="en-US" sz="1900">
                <a:solidFill>
                  <a:srgbClr val="595959"/>
                </a:solidFill>
                <a:latin typeface="Calibri" pitchFamily="34"/>
              </a:rPr>
              <a:t>Critically present and discuss the way protection of refugees and migrants is conceived, designed and implemented mainly in the current period, based however in a brief historical perspective</a:t>
            </a:r>
          </a:p>
          <a:p>
            <a:pPr lvl="0"/>
            <a:r>
              <a:rPr lang="en-US" sz="1900">
                <a:solidFill>
                  <a:srgbClr val="595959"/>
                </a:solidFill>
                <a:latin typeface="Calibri" pitchFamily="34"/>
              </a:rPr>
              <a:t>The different sections will discuss the different stakeholders that take part in the field of migration and asylum and the way their interventions have evolved </a:t>
            </a:r>
          </a:p>
          <a:p>
            <a:pPr lvl="0"/>
            <a:r>
              <a:rPr lang="en-US" sz="1900">
                <a:solidFill>
                  <a:srgbClr val="595959"/>
                </a:solidFill>
                <a:latin typeface="Calibri" pitchFamily="34"/>
              </a:rPr>
              <a:t>Critical approach of the distinction between refugees and migrants, and this aspect will be developed based in different key periods</a:t>
            </a:r>
          </a:p>
          <a:p>
            <a:pPr lvl="0"/>
            <a:r>
              <a:rPr lang="en-US" sz="1900">
                <a:solidFill>
                  <a:srgbClr val="595959"/>
                </a:solidFill>
                <a:latin typeface="Calibri" pitchFamily="34"/>
              </a:rPr>
              <a:t>Reflect on the use of terms and categories and the importance “words” have to the reality of refugees, migrants and the hosting societies</a:t>
            </a:r>
            <a:endParaRPr lang="el-GR" sz="1900">
              <a:solidFill>
                <a:srgbClr val="595959"/>
              </a:solidFill>
            </a:endParaRPr>
          </a:p>
        </p:txBody>
      </p:sp>
    </p:spTree>
    <p:extLst>
      <p:ext uri="{BB962C8B-B14F-4D97-AF65-F5344CB8AC3E}">
        <p14:creationId xmlns:p14="http://schemas.microsoft.com/office/powerpoint/2010/main" val="2538534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4AA02642-83AB-6E46-9228-5C4B7E773A3C}"/>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Τίτλος 1">
            <a:extLst>
              <a:ext uri="{FF2B5EF4-FFF2-40B4-BE49-F238E27FC236}">
                <a16:creationId xmlns:a16="http://schemas.microsoft.com/office/drawing/2014/main" id="{5E69CAA6-5D14-B144-BACA-DF298187F8E4}"/>
              </a:ext>
            </a:extLst>
          </p:cNvPr>
          <p:cNvSpPr txBox="1">
            <a:spLocks noGrp="1"/>
          </p:cNvSpPr>
          <p:nvPr>
            <p:ph type="title"/>
          </p:nvPr>
        </p:nvSpPr>
        <p:spPr>
          <a:xfrm>
            <a:off x="7380405" y="743443"/>
            <a:ext cx="3973388" cy="3692027"/>
          </a:xfrm>
        </p:spPr>
        <p:txBody>
          <a:bodyPr anchor="b"/>
          <a:lstStyle/>
          <a:p>
            <a:pPr lvl="0"/>
            <a:r>
              <a:rPr lang="en-US" sz="1300" b="1"/>
              <a:t>First section: mobility and borders – people always move </a:t>
            </a:r>
            <a:br>
              <a:rPr lang="en-US" sz="1300"/>
            </a:br>
            <a:br>
              <a:rPr lang="en-US" sz="1300"/>
            </a:br>
            <a:r>
              <a:rPr lang="en-US" sz="1300"/>
              <a:t>- borders do not divide the world, the enable or disable the channeling of mobility</a:t>
            </a:r>
            <a:br>
              <a:rPr lang="en-US" sz="1300"/>
            </a:br>
            <a:r>
              <a:rPr lang="en-US" sz="1300"/>
              <a:t>- mobility must be seen together with the periods of settlement</a:t>
            </a:r>
            <a:br>
              <a:rPr lang="en-US" sz="1300"/>
            </a:br>
            <a:r>
              <a:rPr lang="en-US" sz="1300"/>
              <a:t>“migratory process as a sequence of movements that are linked to each other by periods of settlement in spaces of relationships” (de Sans, 2004)</a:t>
            </a:r>
            <a:br>
              <a:rPr lang="en-US" sz="1300"/>
            </a:br>
            <a:r>
              <a:rPr lang="en-US" sz="1300"/>
              <a:t>- forced and voluntary mobility : a critical scrutiny of existing categories</a:t>
            </a:r>
            <a:br>
              <a:rPr lang="en-US" sz="1300"/>
            </a:br>
            <a:r>
              <a:rPr lang="en-US" sz="1300"/>
              <a:t>- The emergence of Human Rights. Are human rights universal?</a:t>
            </a:r>
            <a:br>
              <a:rPr lang="en-US" sz="1300"/>
            </a:br>
            <a:r>
              <a:rPr lang="en-US" sz="1300"/>
              <a:t>- Refugeeness is historically, socially and legally constructed</a:t>
            </a:r>
            <a:br>
              <a:rPr lang="en-US" sz="1300"/>
            </a:br>
            <a:r>
              <a:rPr lang="en-US" sz="1300"/>
              <a:t>- The adventures of the Geneva Convention</a:t>
            </a:r>
            <a:br>
              <a:rPr lang="en-US" sz="1300"/>
            </a:br>
            <a:endParaRPr lang="en-US" sz="1300"/>
          </a:p>
        </p:txBody>
      </p:sp>
      <p:pic>
        <p:nvPicPr>
          <p:cNvPr id="4" name="Picture 4">
            <a:extLst>
              <a:ext uri="{FF2B5EF4-FFF2-40B4-BE49-F238E27FC236}">
                <a16:creationId xmlns:a16="http://schemas.microsoft.com/office/drawing/2014/main" id="{5480A647-282A-5642-80BF-FFEAF5EAE6CA}"/>
              </a:ext>
            </a:extLst>
          </p:cNvPr>
          <p:cNvPicPr>
            <a:picLocks noChangeAspect="1"/>
          </p:cNvPicPr>
          <p:nvPr/>
        </p:nvPicPr>
        <p:blipFill>
          <a:blip r:embed="rId2"/>
          <a:srcRect l="23961" r="14859"/>
          <a:stretch>
            <a:fillRect/>
          </a:stretch>
        </p:blipFill>
        <p:spPr>
          <a:xfrm>
            <a:off x="18" y="9"/>
            <a:ext cx="6992883" cy="6857990"/>
          </a:xfrm>
          <a:prstGeom prst="rect">
            <a:avLst/>
          </a:prstGeom>
          <a:noFill/>
          <a:ln cap="flat">
            <a:noFill/>
          </a:ln>
        </p:spPr>
      </p:pic>
    </p:spTree>
    <p:extLst>
      <p:ext uri="{BB962C8B-B14F-4D97-AF65-F5344CB8AC3E}">
        <p14:creationId xmlns:p14="http://schemas.microsoft.com/office/powerpoint/2010/main" val="258484977"/>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4">
            <a:extLst>
              <a:ext uri="{FF2B5EF4-FFF2-40B4-BE49-F238E27FC236}">
                <a16:creationId xmlns:a16="http://schemas.microsoft.com/office/drawing/2014/main" id="{36CC0003-2479-0C44-9708-7D061B091DD5}"/>
              </a:ext>
            </a:extLst>
          </p:cNvPr>
          <p:cNvSpPr>
            <a:spLocks noMove="1" noResize="1"/>
          </p:cNvSpPr>
          <p:nvPr/>
        </p:nvSpPr>
        <p:spPr bwMode="auto">
          <a:xfrm>
            <a:off x="0" y="0"/>
            <a:ext cx="12188825"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11267" name="Τίτλος 1">
            <a:extLst>
              <a:ext uri="{FF2B5EF4-FFF2-40B4-BE49-F238E27FC236}">
                <a16:creationId xmlns:a16="http://schemas.microsoft.com/office/drawing/2014/main" id="{BE106C01-A71B-AE40-BA8E-DF8C6EDEEBF2}"/>
              </a:ext>
            </a:extLst>
          </p:cNvPr>
          <p:cNvSpPr txBox="1">
            <a:spLocks noGrp="1"/>
          </p:cNvSpPr>
          <p:nvPr>
            <p:ph type="title"/>
          </p:nvPr>
        </p:nvSpPr>
        <p:spPr/>
        <p:txBody>
          <a:bodyPr/>
          <a:lstStyle/>
          <a:p>
            <a:pPr eaLnBrk="1" hangingPunct="1"/>
            <a:r>
              <a:rPr lang="en-US" altLang="el-GR" sz="5400">
                <a:latin typeface="Calibri Light" panose="020F0502020204030204" pitchFamily="34" charset="0"/>
              </a:rPr>
              <a:t>Sections</a:t>
            </a:r>
            <a:endParaRPr altLang="el-GR" sz="5400">
              <a:latin typeface="Calibri Light" panose="020F0502020204030204" pitchFamily="34" charset="0"/>
            </a:endParaRPr>
          </a:p>
        </p:txBody>
      </p:sp>
      <p:sp>
        <p:nvSpPr>
          <p:cNvPr id="11268" name="sketch line">
            <a:extLst>
              <a:ext uri="{FF2B5EF4-FFF2-40B4-BE49-F238E27FC236}">
                <a16:creationId xmlns:a16="http://schemas.microsoft.com/office/drawing/2014/main" id="{B815A2D8-FED4-4144-A517-410B7CCA162F}"/>
              </a:ext>
            </a:extLst>
          </p:cNvPr>
          <p:cNvSpPr>
            <a:spLocks noMove="1" noResize="1"/>
          </p:cNvSpPr>
          <p:nvPr/>
        </p:nvSpPr>
        <p:spPr bwMode="auto">
          <a:xfrm>
            <a:off x="668338" y="1677988"/>
            <a:ext cx="10855325" cy="17462"/>
          </a:xfrm>
          <a:prstGeom prst="rect">
            <a:avLst/>
          </a:prstGeom>
          <a:solidFill>
            <a:srgbClr val="ED7D31"/>
          </a:solidFill>
          <a:ln w="41276" cap="rnd">
            <a:solidFill>
              <a:srgbClr val="ED7D31"/>
            </a:solidFill>
            <a:round/>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11269" name="Θέση περιεχομένου 2">
            <a:extLst>
              <a:ext uri="{FF2B5EF4-FFF2-40B4-BE49-F238E27FC236}">
                <a16:creationId xmlns:a16="http://schemas.microsoft.com/office/drawing/2014/main" id="{6C1D1516-6001-1745-B638-255E06E2E8D5}"/>
              </a:ext>
            </a:extLst>
          </p:cNvPr>
          <p:cNvSpPr txBox="1">
            <a:spLocks noGrp="1"/>
          </p:cNvSpPr>
          <p:nvPr>
            <p:ph idx="1"/>
          </p:nvPr>
        </p:nvSpPr>
        <p:spPr>
          <a:xfrm>
            <a:off x="838200" y="1928813"/>
            <a:ext cx="10515600" cy="4252912"/>
          </a:xfrm>
        </p:spPr>
        <p:txBody>
          <a:bodyPr/>
          <a:lstStyle/>
          <a:p>
            <a:pPr eaLnBrk="1" hangingPunct="1"/>
            <a:r>
              <a:rPr lang="en-US" altLang="el-GR" sz="2200" dirty="0">
                <a:latin typeface="Calibri" panose="020F0502020204030204" pitchFamily="34" charset="0"/>
                <a:cs typeface="Times New Roman" panose="02020603050405020304" pitchFamily="18" charset="0"/>
              </a:rPr>
              <a:t>A presentation of Elis Island in order to begin understanding reception/ On place-space, a methodological and more analytical discussion/ historical facts about international migration / text of Arendt “We refugees”</a:t>
            </a:r>
          </a:p>
          <a:p>
            <a:pPr eaLnBrk="1" hangingPunct="1"/>
            <a:r>
              <a:rPr lang="en-US" altLang="el-GR" sz="2200" dirty="0">
                <a:latin typeface="Calibri" panose="020F0502020204030204" pitchFamily="34" charset="0"/>
                <a:cs typeface="Times New Roman" panose="02020603050405020304" pitchFamily="18" charset="0"/>
              </a:rPr>
              <a:t>Colonialism, nation-state and forced mobility</a:t>
            </a:r>
          </a:p>
          <a:p>
            <a:pPr eaLnBrk="1" hangingPunct="1"/>
            <a:r>
              <a:rPr lang="en-US" altLang="el-GR" sz="2200" dirty="0" err="1">
                <a:latin typeface="Calibri" panose="020F0502020204030204" pitchFamily="34" charset="0"/>
                <a:cs typeface="Times New Roman" panose="02020603050405020304" pitchFamily="18" charset="0"/>
              </a:rPr>
              <a:t>Refugeedom</a:t>
            </a:r>
            <a:r>
              <a:rPr lang="en-US" altLang="el-GR" sz="2200" dirty="0">
                <a:latin typeface="Calibri" panose="020F0502020204030204" pitchFamily="34" charset="0"/>
                <a:cs typeface="Times New Roman" panose="02020603050405020304" pitchFamily="18" charset="0"/>
              </a:rPr>
              <a:t> (</a:t>
            </a:r>
            <a:r>
              <a:rPr lang="en-US" altLang="el-GR" sz="2200" dirty="0" err="1">
                <a:latin typeface="Calibri" panose="020F0502020204030204" pitchFamily="34" charset="0"/>
                <a:cs typeface="Times New Roman" panose="02020603050405020304" pitchFamily="18" charset="0"/>
              </a:rPr>
              <a:t>Gatrell</a:t>
            </a:r>
            <a:r>
              <a:rPr lang="en-US" altLang="el-GR" sz="2200" dirty="0">
                <a:latin typeface="Calibri" panose="020F0502020204030204" pitchFamily="34" charset="0"/>
                <a:cs typeface="Times New Roman" panose="02020603050405020304" pitchFamily="18" charset="0"/>
              </a:rPr>
              <a:t>)/ Representing refugees throughout photos/ The emergence of human rights/ The legal and social construction of the refugee </a:t>
            </a:r>
          </a:p>
          <a:p>
            <a:pPr eaLnBrk="1" hangingPunct="1"/>
            <a:r>
              <a:rPr lang="en-US" altLang="el-GR" sz="2200" dirty="0">
                <a:latin typeface="Calibri" panose="020F0502020204030204" pitchFamily="34" charset="0"/>
                <a:cs typeface="Times New Roman" panose="02020603050405020304" pitchFamily="18" charset="0"/>
              </a:rPr>
              <a:t>The European border regime/ Transit migration/ Case studies </a:t>
            </a:r>
          </a:p>
          <a:p>
            <a:pPr eaLnBrk="1" hangingPunct="1"/>
            <a:r>
              <a:rPr lang="en-US" altLang="el-GR" sz="2200" dirty="0">
                <a:latin typeface="Calibri" panose="020F0502020204030204" pitchFamily="34" charset="0"/>
                <a:cs typeface="Times New Roman" panose="02020603050405020304" pitchFamily="18" charset="0"/>
              </a:rPr>
              <a:t>Gender and migration/ Intersectionality</a:t>
            </a:r>
            <a:endParaRPr altLang="el-GR" sz="2200" dirty="0">
              <a:latin typeface="Calibri" panose="020F0502020204030204" pitchFamily="34" charset="0"/>
              <a:cs typeface="Times New Roman" panose="02020603050405020304" pitchFamily="18" charset="0"/>
            </a:endParaRPr>
          </a:p>
          <a:p>
            <a:pPr eaLnBrk="1" hangingPunct="1"/>
            <a:endParaRPr altLang="el-GR" sz="2200" dirty="0">
              <a:latin typeface="Calibri" panose="020F0502020204030204" pitchFamily="34" charset="0"/>
              <a:cs typeface="Times New Roman" panose="02020603050405020304" pitchFamily="18" charset="0"/>
            </a:endParaRPr>
          </a:p>
          <a:p>
            <a:pPr eaLnBrk="1" hangingPunct="1"/>
            <a:endParaRPr altLang="el-GR" sz="2200" dirty="0">
              <a:latin typeface="Calibri" panose="020F0502020204030204" pitchFamily="34" charset="0"/>
              <a:cs typeface="Times New Roman" panose="02020603050405020304" pitchFamily="18" charset="0"/>
            </a:endParaRPr>
          </a:p>
          <a:p>
            <a:pPr eaLnBrk="1" hangingPunct="1"/>
            <a:endParaRPr altLang="el-GR" sz="2200" dirty="0">
              <a:latin typeface="Calibri" panose="020F0502020204030204" pitchFamily="34" charset="0"/>
              <a:cs typeface="Times New Roman" panose="02020603050405020304" pitchFamily="18" charset="0"/>
            </a:endParaRPr>
          </a:p>
          <a:p>
            <a:pPr eaLnBrk="1" hangingPunct="1"/>
            <a:endParaRPr altLang="el-GR" sz="2200" dirty="0">
              <a:latin typeface="Calibri" panose="020F0502020204030204" pitchFamily="34" charset="0"/>
              <a:cs typeface="Times New Roman" panose="02020603050405020304" pitchFamily="18" charset="0"/>
            </a:endParaRPr>
          </a:p>
          <a:p>
            <a:pPr eaLnBrk="1" hangingPunct="1"/>
            <a:endParaRPr altLang="el-GR" sz="2200" dirty="0">
              <a:latin typeface="Calibri" panose="020F0502020204030204" pitchFamily="34" charset="0"/>
            </a:endParaRPr>
          </a:p>
        </p:txBody>
      </p:sp>
    </p:spTree>
    <p:extLst>
      <p:ext uri="{BB962C8B-B14F-4D97-AF65-F5344CB8AC3E}">
        <p14:creationId xmlns:p14="http://schemas.microsoft.com/office/powerpoint/2010/main" val="97748437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a:extLst>
              <a:ext uri="{FF2B5EF4-FFF2-40B4-BE49-F238E27FC236}">
                <a16:creationId xmlns:a16="http://schemas.microsoft.com/office/drawing/2014/main" id="{20CD846A-E1CF-754C-B184-93BD4B6DB631}"/>
              </a:ext>
            </a:extLst>
          </p:cNvPr>
          <p:cNvSpPr txBox="1">
            <a:spLocks noGrp="1"/>
          </p:cNvSpPr>
          <p:nvPr>
            <p:ph type="title"/>
          </p:nvPr>
        </p:nvSpPr>
        <p:spPr/>
        <p:txBody>
          <a:bodyPr/>
          <a:lstStyle/>
          <a:p>
            <a:pPr eaLnBrk="1" hangingPunct="1"/>
            <a:r>
              <a:rPr lang="en-US" altLang="el-GR">
                <a:latin typeface="Calibri Light" panose="020F0502020204030204" pitchFamily="34" charset="0"/>
              </a:rPr>
              <a:t>Sections</a:t>
            </a:r>
            <a:endParaRPr altLang="el-GR">
              <a:latin typeface="Calibri Light" panose="020F0502020204030204" pitchFamily="34" charset="0"/>
            </a:endParaRPr>
          </a:p>
        </p:txBody>
      </p:sp>
      <p:sp>
        <p:nvSpPr>
          <p:cNvPr id="12291" name="Θέση περιεχομένου 2">
            <a:extLst>
              <a:ext uri="{FF2B5EF4-FFF2-40B4-BE49-F238E27FC236}">
                <a16:creationId xmlns:a16="http://schemas.microsoft.com/office/drawing/2014/main" id="{7CACFBB3-ABA0-D941-A3F6-7E8F89EEB8EA}"/>
              </a:ext>
            </a:extLst>
          </p:cNvPr>
          <p:cNvSpPr txBox="1">
            <a:spLocks noGrp="1"/>
          </p:cNvSpPr>
          <p:nvPr>
            <p:ph idx="1"/>
          </p:nvPr>
        </p:nvSpPr>
        <p:spPr/>
        <p:txBody>
          <a:bodyPr/>
          <a:lstStyle/>
          <a:p>
            <a:pPr eaLnBrk="1" hangingPunct="1">
              <a:lnSpc>
                <a:spcPct val="80000"/>
              </a:lnSpc>
            </a:pPr>
            <a:r>
              <a:rPr lang="en-US" altLang="el-GR" sz="2200" dirty="0">
                <a:latin typeface="Calibri" panose="020F0502020204030204" pitchFamily="34" charset="0"/>
                <a:cs typeface="Times New Roman" panose="02020603050405020304" pitchFamily="18" charset="0"/>
              </a:rPr>
              <a:t>Asylum and migration basic definitions/ non-</a:t>
            </a:r>
            <a:r>
              <a:rPr lang="en-US" altLang="el-GR" sz="2200" dirty="0" err="1">
                <a:latin typeface="Calibri" panose="020F0502020204030204" pitchFamily="34" charset="0"/>
                <a:cs typeface="Times New Roman" panose="02020603050405020304" pitchFamily="18" charset="0"/>
              </a:rPr>
              <a:t>refoulement</a:t>
            </a:r>
            <a:r>
              <a:rPr lang="en-US" altLang="el-GR" sz="2200" dirty="0">
                <a:latin typeface="Calibri" panose="020F0502020204030204" pitchFamily="34" charset="0"/>
                <a:cs typeface="Times New Roman" panose="02020603050405020304" pitchFamily="18" charset="0"/>
              </a:rPr>
              <a:t>/ push backs at the borders/ The discussion on refugees and migrant’s rights and citizenship and naturalization/ Different examples </a:t>
            </a:r>
            <a:endParaRPr altLang="el-GR" sz="2200" dirty="0">
              <a:latin typeface="Calibri" panose="020F0502020204030204" pitchFamily="34" charset="0"/>
              <a:cs typeface="Times New Roman" panose="02020603050405020304" pitchFamily="18" charset="0"/>
            </a:endParaRPr>
          </a:p>
          <a:p>
            <a:pPr eaLnBrk="1" hangingPunct="1">
              <a:lnSpc>
                <a:spcPct val="80000"/>
              </a:lnSpc>
            </a:pPr>
            <a:r>
              <a:rPr lang="en-US" altLang="el-GR" sz="2200" dirty="0">
                <a:latin typeface="Calibri" panose="020F0502020204030204" pitchFamily="34" charset="0"/>
                <a:cs typeface="Times New Roman" panose="02020603050405020304" pitchFamily="18" charset="0"/>
              </a:rPr>
              <a:t>Critically discuss the use of the term crisis/ the era before and during 2015/ Documentary “Feeling of a home”</a:t>
            </a:r>
          </a:p>
          <a:p>
            <a:pPr eaLnBrk="1" hangingPunct="1">
              <a:lnSpc>
                <a:spcPct val="80000"/>
              </a:lnSpc>
            </a:pPr>
            <a:r>
              <a:rPr lang="en-US" altLang="el-GR" sz="2200" dirty="0">
                <a:latin typeface="Calibri" panose="020F0502020204030204" pitchFamily="34" charset="0"/>
                <a:cs typeface="Times New Roman" panose="02020603050405020304" pitchFamily="18" charset="0"/>
              </a:rPr>
              <a:t>The post 2015 era/ Safe country of origin/ Safe third country/ European Agenda on Migration/ Hotspots</a:t>
            </a:r>
          </a:p>
          <a:p>
            <a:pPr eaLnBrk="1" hangingPunct="1">
              <a:lnSpc>
                <a:spcPct val="80000"/>
              </a:lnSpc>
            </a:pPr>
            <a:r>
              <a:rPr lang="en-US" altLang="el-GR" sz="2200" dirty="0">
                <a:latin typeface="Calibri" panose="020F0502020204030204" pitchFamily="34" charset="0"/>
                <a:cs typeface="Times New Roman" panose="02020603050405020304" pitchFamily="18" charset="0"/>
              </a:rPr>
              <a:t>Camps and “</a:t>
            </a:r>
            <a:r>
              <a:rPr lang="en-US" altLang="el-GR" sz="2200" dirty="0" err="1">
                <a:latin typeface="Calibri" panose="020F0502020204030204" pitchFamily="34" charset="0"/>
                <a:cs typeface="Times New Roman" panose="02020603050405020304" pitchFamily="18" charset="0"/>
              </a:rPr>
              <a:t>campization</a:t>
            </a:r>
            <a:r>
              <a:rPr lang="en-US" altLang="el-GR" sz="2200" dirty="0">
                <a:latin typeface="Calibri" panose="020F0502020204030204" pitchFamily="34" charset="0"/>
                <a:cs typeface="Times New Roman" panose="02020603050405020304" pitchFamily="18" charset="0"/>
              </a:rPr>
              <a:t>” and forms of non-collective housing, formal, informal, institutional, grassroots</a:t>
            </a:r>
          </a:p>
          <a:p>
            <a:pPr eaLnBrk="1" hangingPunct="1">
              <a:lnSpc>
                <a:spcPct val="80000"/>
              </a:lnSpc>
            </a:pPr>
            <a:r>
              <a:rPr lang="en-US" altLang="el-GR" sz="2200" dirty="0" err="1">
                <a:latin typeface="Calibri" panose="020F0502020204030204" pitchFamily="34" charset="0"/>
                <a:cs typeface="Times New Roman" panose="02020603050405020304" pitchFamily="18" charset="0"/>
              </a:rPr>
              <a:t>NGOisation</a:t>
            </a:r>
            <a:r>
              <a:rPr lang="en-US" altLang="el-GR" sz="2200" dirty="0">
                <a:latin typeface="Calibri" panose="020F0502020204030204" pitchFamily="34" charset="0"/>
                <a:cs typeface="Times New Roman" panose="02020603050405020304" pitchFamily="18" charset="0"/>
              </a:rPr>
              <a:t> of migration/ “Pop-up” governance </a:t>
            </a:r>
            <a:endParaRPr altLang="el-GR" sz="2200" dirty="0">
              <a:latin typeface="Calibri" panose="020F0502020204030204" pitchFamily="34" charset="0"/>
              <a:cs typeface="Times New Roman" panose="02020603050405020304" pitchFamily="18" charset="0"/>
            </a:endParaRPr>
          </a:p>
          <a:p>
            <a:pPr eaLnBrk="1" hangingPunct="1">
              <a:lnSpc>
                <a:spcPct val="80000"/>
              </a:lnSpc>
            </a:pPr>
            <a:r>
              <a:rPr lang="en-US" altLang="el-GR" sz="2200" dirty="0">
                <a:latin typeface="Calibri" panose="020F0502020204030204" pitchFamily="34" charset="0"/>
                <a:cs typeface="Times New Roman" panose="02020603050405020304" pitchFamily="18" charset="0"/>
              </a:rPr>
              <a:t>On humanitarianism and humanitarian governance </a:t>
            </a:r>
            <a:endParaRPr altLang="el-GR" sz="2200" dirty="0">
              <a:latin typeface="Calibri" panose="020F0502020204030204" pitchFamily="34" charset="0"/>
              <a:cs typeface="Times New Roman" panose="02020603050405020304" pitchFamily="18" charset="0"/>
            </a:endParaRPr>
          </a:p>
          <a:p>
            <a:pPr eaLnBrk="1" hangingPunct="1">
              <a:lnSpc>
                <a:spcPct val="80000"/>
              </a:lnSpc>
            </a:pPr>
            <a:r>
              <a:rPr lang="en-US" altLang="el-GR" sz="2200" dirty="0">
                <a:latin typeface="Calibri" panose="020F0502020204030204" pitchFamily="34" charset="0"/>
                <a:cs typeface="Times New Roman" panose="02020603050405020304" pitchFamily="18" charset="0"/>
              </a:rPr>
              <a:t>A reflective discussion on the basic aspects that this course covered – presentations</a:t>
            </a:r>
            <a:endParaRPr altLang="el-GR" sz="2200" dirty="0">
              <a:latin typeface="Calibri" panose="020F0502020204030204" pitchFamily="34" charset="0"/>
              <a:cs typeface="Times New Roman" panose="02020603050405020304" pitchFamily="18" charset="0"/>
            </a:endParaRPr>
          </a:p>
          <a:p>
            <a:pPr eaLnBrk="1" hangingPunct="1">
              <a:lnSpc>
                <a:spcPct val="80000"/>
              </a:lnSpc>
            </a:pPr>
            <a:endParaRPr altLang="el-GR" sz="2200" dirty="0">
              <a:latin typeface="Calibri" panose="020F0502020204030204" pitchFamily="34" charset="0"/>
              <a:cs typeface="Times New Roman" panose="02020603050405020304" pitchFamily="18" charset="0"/>
            </a:endParaRPr>
          </a:p>
          <a:p>
            <a:pPr eaLnBrk="1" hangingPunct="1">
              <a:lnSpc>
                <a:spcPct val="80000"/>
              </a:lnSpc>
            </a:pPr>
            <a:endParaRPr altLang="el-GR" sz="2200" dirty="0">
              <a:latin typeface="Calibri" panose="020F0502020204030204" pitchFamily="34" charset="0"/>
              <a:cs typeface="Times New Roman" panose="02020603050405020304" pitchFamily="18" charset="0"/>
            </a:endParaRPr>
          </a:p>
          <a:p>
            <a:pPr eaLnBrk="1" hangingPunct="1">
              <a:lnSpc>
                <a:spcPct val="80000"/>
              </a:lnSpc>
            </a:pPr>
            <a:endParaRPr altLang="el-GR" dirty="0">
              <a:latin typeface="Calibri" panose="020F0502020204030204" pitchFamily="34" charset="0"/>
            </a:endParaRPr>
          </a:p>
        </p:txBody>
      </p:sp>
    </p:spTree>
    <p:extLst>
      <p:ext uri="{BB962C8B-B14F-4D97-AF65-F5344CB8AC3E}">
        <p14:creationId xmlns:p14="http://schemas.microsoft.com/office/powerpoint/2010/main" val="197744180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1">
            <a:extLst>
              <a:ext uri="{FF2B5EF4-FFF2-40B4-BE49-F238E27FC236}">
                <a16:creationId xmlns:a16="http://schemas.microsoft.com/office/drawing/2014/main" id="{1A77CADF-7C58-074E-A24B-02DDFB9096A1}"/>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33">
            <a:extLst>
              <a:ext uri="{FF2B5EF4-FFF2-40B4-BE49-F238E27FC236}">
                <a16:creationId xmlns:a16="http://schemas.microsoft.com/office/drawing/2014/main" id="{2589B1EF-FF06-404A-AE0F-A4F02119BE0D}"/>
              </a:ext>
            </a:extLst>
          </p:cNvPr>
          <p:cNvSpPr>
            <a:spLocks noMove="1" noResize="1"/>
          </p:cNvSpPr>
          <p:nvPr/>
        </p:nvSpPr>
        <p:spPr>
          <a:xfrm>
            <a:off x="0" y="0"/>
            <a:ext cx="12191996" cy="6858000"/>
          </a:xfrm>
          <a:prstGeom prst="rect">
            <a:avLst/>
          </a:prstGeom>
          <a:solidFill>
            <a:srgbClr val="FBE5D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35">
            <a:extLst>
              <a:ext uri="{FF2B5EF4-FFF2-40B4-BE49-F238E27FC236}">
                <a16:creationId xmlns:a16="http://schemas.microsoft.com/office/drawing/2014/main" id="{8D7F41A5-CF52-4D4F-8E81-C17AB4421A7C}"/>
              </a:ext>
            </a:extLst>
          </p:cNvPr>
          <p:cNvSpPr>
            <a:spLocks noMove="1" noResize="1"/>
          </p:cNvSpPr>
          <p:nvPr/>
        </p:nvSpPr>
        <p:spPr>
          <a:xfrm>
            <a:off x="685800" y="685800"/>
            <a:ext cx="10820396" cy="54864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Τίτλος 1">
            <a:extLst>
              <a:ext uri="{FF2B5EF4-FFF2-40B4-BE49-F238E27FC236}">
                <a16:creationId xmlns:a16="http://schemas.microsoft.com/office/drawing/2014/main" id="{760ED2CD-6454-1C4B-912E-05B0501B3494}"/>
              </a:ext>
            </a:extLst>
          </p:cNvPr>
          <p:cNvSpPr txBox="1">
            <a:spLocks noGrp="1"/>
          </p:cNvSpPr>
          <p:nvPr>
            <p:ph type="title"/>
          </p:nvPr>
        </p:nvSpPr>
        <p:spPr>
          <a:xfrm>
            <a:off x="2659532" y="2085792"/>
            <a:ext cx="6884892" cy="1496653"/>
          </a:xfrm>
        </p:spPr>
        <p:txBody>
          <a:bodyPr anchor="b" anchorCtr="1"/>
          <a:lstStyle/>
          <a:p>
            <a:pPr lvl="0" algn="ctr"/>
            <a:r>
              <a:rPr lang="en-US" sz="3200">
                <a:solidFill>
                  <a:srgbClr val="595959"/>
                </a:solidFill>
              </a:rPr>
              <a:t>Second section: migrant protection, gender intersectionality and racism </a:t>
            </a:r>
            <a:br>
              <a:rPr lang="en-US" sz="3200">
                <a:solidFill>
                  <a:srgbClr val="595959"/>
                </a:solidFill>
              </a:rPr>
            </a:br>
            <a:endParaRPr lang="en-US" sz="3200">
              <a:solidFill>
                <a:srgbClr val="595959"/>
              </a:solidFill>
            </a:endParaRPr>
          </a:p>
        </p:txBody>
      </p:sp>
    </p:spTree>
    <p:extLst>
      <p:ext uri="{BB962C8B-B14F-4D97-AF65-F5344CB8AC3E}">
        <p14:creationId xmlns:p14="http://schemas.microsoft.com/office/powerpoint/2010/main" val="60756655"/>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3">
            <a:extLst>
              <a:ext uri="{FF2B5EF4-FFF2-40B4-BE49-F238E27FC236}">
                <a16:creationId xmlns:a16="http://schemas.microsoft.com/office/drawing/2014/main" id="{21D63903-DAB6-BE42-A6A5-5F480E39306D}"/>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35">
            <a:extLst>
              <a:ext uri="{FF2B5EF4-FFF2-40B4-BE49-F238E27FC236}">
                <a16:creationId xmlns:a16="http://schemas.microsoft.com/office/drawing/2014/main" id="{C854BE80-BADD-B54C-82D0-AC2B538370AA}"/>
              </a:ext>
            </a:extLst>
          </p:cNvPr>
          <p:cNvSpPr>
            <a:spLocks noMove="1" noResize="1"/>
          </p:cNvSpPr>
          <p:nvPr/>
        </p:nvSpPr>
        <p:spPr>
          <a:xfrm>
            <a:off x="0" y="0"/>
            <a:ext cx="6096003" cy="6865470"/>
          </a:xfrm>
          <a:prstGeom prst="rect">
            <a:avLst/>
          </a:prstGeom>
          <a:solidFill>
            <a:srgbClr val="FBE5D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Τίτλος 1">
            <a:extLst>
              <a:ext uri="{FF2B5EF4-FFF2-40B4-BE49-F238E27FC236}">
                <a16:creationId xmlns:a16="http://schemas.microsoft.com/office/drawing/2014/main" id="{47E3C576-9FBE-F54A-AEBC-BF161117750D}"/>
              </a:ext>
            </a:extLst>
          </p:cNvPr>
          <p:cNvSpPr txBox="1">
            <a:spLocks noGrp="1"/>
          </p:cNvSpPr>
          <p:nvPr>
            <p:ph type="title"/>
          </p:nvPr>
        </p:nvSpPr>
        <p:spPr>
          <a:xfrm>
            <a:off x="871441" y="685800"/>
            <a:ext cx="4353120" cy="1474662"/>
          </a:xfrm>
        </p:spPr>
        <p:txBody>
          <a:bodyPr anchor="b" anchorCtr="1"/>
          <a:lstStyle/>
          <a:p>
            <a:pPr lvl="0" algn="ctr"/>
            <a:r>
              <a:rPr lang="en-US" sz="2000">
                <a:solidFill>
                  <a:srgbClr val="595959"/>
                </a:solidFill>
              </a:rPr>
              <a:t>Third section: transit migration, emergence of cams and the border regime</a:t>
            </a:r>
            <a:br>
              <a:rPr lang="en-US" sz="2000">
                <a:solidFill>
                  <a:srgbClr val="595959"/>
                </a:solidFill>
              </a:rPr>
            </a:br>
            <a:br>
              <a:rPr lang="en-US" sz="2000">
                <a:solidFill>
                  <a:srgbClr val="595959"/>
                </a:solidFill>
              </a:rPr>
            </a:br>
            <a:r>
              <a:rPr lang="en-US" sz="2000">
                <a:solidFill>
                  <a:srgbClr val="595959"/>
                </a:solidFill>
              </a:rPr>
              <a:t> </a:t>
            </a:r>
            <a:endParaRPr lang="el-GR" sz="2000">
              <a:solidFill>
                <a:srgbClr val="595959"/>
              </a:solidFill>
            </a:endParaRPr>
          </a:p>
        </p:txBody>
      </p:sp>
      <p:sp>
        <p:nvSpPr>
          <p:cNvPr id="5" name="Θέση περιεχομένου 2">
            <a:extLst>
              <a:ext uri="{FF2B5EF4-FFF2-40B4-BE49-F238E27FC236}">
                <a16:creationId xmlns:a16="http://schemas.microsoft.com/office/drawing/2014/main" id="{F6C1A4D8-A2E8-4C4C-9384-B75E065906DC}"/>
              </a:ext>
            </a:extLst>
          </p:cNvPr>
          <p:cNvSpPr txBox="1">
            <a:spLocks noGrp="1"/>
          </p:cNvSpPr>
          <p:nvPr>
            <p:ph idx="1"/>
          </p:nvPr>
        </p:nvSpPr>
        <p:spPr>
          <a:xfrm>
            <a:off x="871441" y="2447336"/>
            <a:ext cx="4353120" cy="3770436"/>
          </a:xfrm>
        </p:spPr>
        <p:txBody>
          <a:bodyPr/>
          <a:lstStyle/>
          <a:p>
            <a:pPr marL="0" lvl="0" indent="0">
              <a:buNone/>
            </a:pPr>
            <a:r>
              <a:rPr lang="en-US" sz="2000" dirty="0">
                <a:solidFill>
                  <a:srgbClr val="595959"/>
                </a:solidFill>
              </a:rPr>
              <a:t>Transit migration is a construction that occurs during the 90s</a:t>
            </a:r>
          </a:p>
          <a:p>
            <a:pPr marL="0" lvl="0" indent="0">
              <a:buNone/>
            </a:pPr>
            <a:r>
              <a:rPr lang="en-US" sz="2000" dirty="0">
                <a:solidFill>
                  <a:srgbClr val="595959"/>
                </a:solidFill>
              </a:rPr>
              <a:t>Self constructed and strategic refugee camps emerge</a:t>
            </a:r>
          </a:p>
          <a:p>
            <a:pPr marL="0" lvl="0" indent="0">
              <a:buNone/>
            </a:pPr>
            <a:r>
              <a:rPr lang="en-US" sz="2000" dirty="0">
                <a:solidFill>
                  <a:srgbClr val="595959"/>
                </a:solidFill>
              </a:rPr>
              <a:t>The border regime establishes and evolves. The CEAS and its new reform. </a:t>
            </a:r>
          </a:p>
          <a:p>
            <a:pPr marL="0" lvl="0" indent="0">
              <a:buNone/>
            </a:pPr>
            <a:endParaRPr lang="en-US" sz="2000" dirty="0">
              <a:solidFill>
                <a:srgbClr val="595959"/>
              </a:solidFill>
            </a:endParaRPr>
          </a:p>
          <a:p>
            <a:pPr marL="0" lvl="0" indent="0">
              <a:buNone/>
            </a:pPr>
            <a:endParaRPr lang="el-GR" sz="2000" dirty="0">
              <a:solidFill>
                <a:srgbClr val="595959"/>
              </a:solidFill>
            </a:endParaRPr>
          </a:p>
        </p:txBody>
      </p:sp>
      <p:pic>
        <p:nvPicPr>
          <p:cNvPr id="6" name="Picture 13">
            <a:extLst>
              <a:ext uri="{FF2B5EF4-FFF2-40B4-BE49-F238E27FC236}">
                <a16:creationId xmlns:a16="http://schemas.microsoft.com/office/drawing/2014/main" id="{0B081390-17DF-2946-822C-C2330400809E}"/>
              </a:ext>
            </a:extLst>
          </p:cNvPr>
          <p:cNvPicPr>
            <a:picLocks noChangeAspect="1"/>
          </p:cNvPicPr>
          <p:nvPr/>
        </p:nvPicPr>
        <p:blipFill>
          <a:blip r:embed="rId2"/>
          <a:srcRect l="19380" r="19380"/>
          <a:stretch>
            <a:fillRect/>
          </a:stretch>
        </p:blipFill>
        <p:spPr>
          <a:xfrm>
            <a:off x="6998369" y="685800"/>
            <a:ext cx="4363919" cy="5531973"/>
          </a:xfrm>
          <a:prstGeom prst="rect">
            <a:avLst/>
          </a:prstGeom>
          <a:noFill/>
          <a:ln cap="flat">
            <a:noFill/>
          </a:ln>
        </p:spPr>
      </p:pic>
    </p:spTree>
    <p:extLst>
      <p:ext uri="{BB962C8B-B14F-4D97-AF65-F5344CB8AC3E}">
        <p14:creationId xmlns:p14="http://schemas.microsoft.com/office/powerpoint/2010/main" val="38306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3">
            <a:extLst>
              <a:ext uri="{FF2B5EF4-FFF2-40B4-BE49-F238E27FC236}">
                <a16:creationId xmlns:a16="http://schemas.microsoft.com/office/drawing/2014/main" id="{2C089CBC-2112-0E43-8FA6-5AEFC1B7FDCF}"/>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13">
            <a:extLst>
              <a:ext uri="{FF2B5EF4-FFF2-40B4-BE49-F238E27FC236}">
                <a16:creationId xmlns:a16="http://schemas.microsoft.com/office/drawing/2014/main" id="{9F1D1EB5-2E9F-B740-9153-4DAA4EEF1819}"/>
              </a:ext>
            </a:extLst>
          </p:cNvPr>
          <p:cNvPicPr>
            <a:picLocks noChangeAspect="1"/>
          </p:cNvPicPr>
          <p:nvPr/>
        </p:nvPicPr>
        <p:blipFill>
          <a:blip r:embed="rId2"/>
          <a:srcRect l="6385" r="5506"/>
          <a:stretch>
            <a:fillRect/>
          </a:stretch>
        </p:blipFill>
        <p:spPr>
          <a:xfrm>
            <a:off x="0" y="9"/>
            <a:ext cx="9669642" cy="6857990"/>
          </a:xfrm>
          <a:prstGeom prst="rect">
            <a:avLst/>
          </a:prstGeom>
          <a:noFill/>
          <a:ln cap="flat">
            <a:noFill/>
          </a:ln>
        </p:spPr>
      </p:pic>
      <p:sp>
        <p:nvSpPr>
          <p:cNvPr id="4" name="Rectangle 35">
            <a:extLst>
              <a:ext uri="{FF2B5EF4-FFF2-40B4-BE49-F238E27FC236}">
                <a16:creationId xmlns:a16="http://schemas.microsoft.com/office/drawing/2014/main" id="{5D63050B-3670-C24D-B4BA-9D2AB1914BF8}"/>
              </a:ext>
            </a:extLst>
          </p:cNvPr>
          <p:cNvSpPr>
            <a:spLocks noMove="1" noResize="1"/>
          </p:cNvSpPr>
          <p:nvPr/>
        </p:nvSpPr>
        <p:spPr>
          <a:xfrm flipH="1">
            <a:off x="5125019" y="0"/>
            <a:ext cx="7066976" cy="6858000"/>
          </a:xfrm>
          <a:prstGeom prst="rect">
            <a:avLst/>
          </a:prstGeom>
          <a:gradFill>
            <a:gsLst>
              <a:gs pos="0">
                <a:srgbClr val="FFFFFF">
                  <a:alpha val="0"/>
                </a:srgbClr>
              </a:gs>
              <a:gs pos="100000">
                <a:srgbClr val="FFFFFF">
                  <a:alpha val="38000"/>
                </a:srgbClr>
              </a:gs>
            </a:gsLst>
            <a:lin ang="10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Τίτλος 1">
            <a:extLst>
              <a:ext uri="{FF2B5EF4-FFF2-40B4-BE49-F238E27FC236}">
                <a16:creationId xmlns:a16="http://schemas.microsoft.com/office/drawing/2014/main" id="{0EA61DF9-58A4-A04C-9BE2-58DE83B059EE}"/>
              </a:ext>
            </a:extLst>
          </p:cNvPr>
          <p:cNvSpPr txBox="1">
            <a:spLocks noGrp="1"/>
          </p:cNvSpPr>
          <p:nvPr>
            <p:ph type="title"/>
          </p:nvPr>
        </p:nvSpPr>
        <p:spPr>
          <a:xfrm>
            <a:off x="7531611" y="365129"/>
            <a:ext cx="3822191" cy="1899912"/>
          </a:xfrm>
        </p:spPr>
        <p:txBody>
          <a:bodyPr/>
          <a:lstStyle/>
          <a:p>
            <a:pPr lvl="0"/>
            <a:r>
              <a:rPr lang="en-US" sz="4000"/>
              <a:t>The post 2015 era until nowadays</a:t>
            </a:r>
            <a:endParaRPr lang="el-GR" sz="4000"/>
          </a:p>
        </p:txBody>
      </p:sp>
      <p:sp>
        <p:nvSpPr>
          <p:cNvPr id="6" name="Θέση περιεχομένου 2">
            <a:extLst>
              <a:ext uri="{FF2B5EF4-FFF2-40B4-BE49-F238E27FC236}">
                <a16:creationId xmlns:a16="http://schemas.microsoft.com/office/drawing/2014/main" id="{E76F2D04-F544-8A40-BCAD-C741133D2435}"/>
              </a:ext>
            </a:extLst>
          </p:cNvPr>
          <p:cNvSpPr txBox="1">
            <a:spLocks noGrp="1"/>
          </p:cNvSpPr>
          <p:nvPr>
            <p:ph idx="1"/>
          </p:nvPr>
        </p:nvSpPr>
        <p:spPr>
          <a:xfrm>
            <a:off x="7531611" y="2434196"/>
            <a:ext cx="3822191" cy="3742758"/>
          </a:xfrm>
        </p:spPr>
        <p:txBody>
          <a:bodyPr/>
          <a:lstStyle/>
          <a:p>
            <a:pPr lvl="0"/>
            <a:r>
              <a:rPr lang="en-US" sz="2000"/>
              <a:t>Is this a “crisis”? This is not a crisis</a:t>
            </a:r>
          </a:p>
          <a:p>
            <a:pPr lvl="0"/>
            <a:r>
              <a:rPr lang="en-US" sz="2000"/>
              <a:t>The role of IOs, NGOs and other stakeholders in the refugee and migrant situation</a:t>
            </a:r>
          </a:p>
          <a:p>
            <a:pPr lvl="0"/>
            <a:r>
              <a:rPr lang="en-US" sz="2000"/>
              <a:t>The late evolutions in the Common Asylum System (CEAS)</a:t>
            </a:r>
          </a:p>
          <a:p>
            <a:pPr lvl="0"/>
            <a:endParaRPr lang="el-GR" sz="2000"/>
          </a:p>
        </p:txBody>
      </p:sp>
    </p:spTree>
    <p:extLst>
      <p:ext uri="{BB962C8B-B14F-4D97-AF65-F5344CB8AC3E}">
        <p14:creationId xmlns:p14="http://schemas.microsoft.com/office/powerpoint/2010/main" val="1788802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8">
            <a:extLst>
              <a:ext uri="{FF2B5EF4-FFF2-40B4-BE49-F238E27FC236}">
                <a16:creationId xmlns:a16="http://schemas.microsoft.com/office/drawing/2014/main" id="{233E6DF6-8CC9-F54A-B5F8-92E4095029FC}"/>
              </a:ext>
            </a:extLst>
          </p:cNvPr>
          <p:cNvSpPr>
            <a:spLocks noMove="1" noResize="1"/>
          </p:cNvSpPr>
          <p:nvPr/>
        </p:nvSpPr>
        <p:spPr bwMode="auto">
          <a:xfrm>
            <a:off x="1588" y="0"/>
            <a:ext cx="12188825"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pic>
        <p:nvPicPr>
          <p:cNvPr id="13315" name="Content Placeholder 2">
            <a:extLst>
              <a:ext uri="{FF2B5EF4-FFF2-40B4-BE49-F238E27FC236}">
                <a16:creationId xmlns:a16="http://schemas.microsoft.com/office/drawing/2014/main" id="{93697B13-74EE-E54D-94F1-C177873C91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097" r="7439" b="-2"/>
          <a:stretch>
            <a:fillRect/>
          </a:stretch>
        </p:blipFill>
        <p:spPr>
          <a:xfrm>
            <a:off x="838200" y="557213"/>
            <a:ext cx="3462338" cy="5751512"/>
          </a:xfrm>
        </p:spPr>
      </p:pic>
      <p:pic>
        <p:nvPicPr>
          <p:cNvPr id="13316" name="Picture 4" descr="Persepolis (2007) - IMDb">
            <a:extLst>
              <a:ext uri="{FF2B5EF4-FFF2-40B4-BE49-F238E27FC236}">
                <a16:creationId xmlns:a16="http://schemas.microsoft.com/office/drawing/2014/main" id="{7C9C41A8-24E1-634C-AC01-9B02F79A153C}"/>
              </a:ext>
            </a:extLst>
          </p:cNvPr>
          <p:cNvPicPr>
            <a:picLocks noChangeAspect="1"/>
          </p:cNvPicPr>
          <p:nvPr/>
        </p:nvPicPr>
        <p:blipFill>
          <a:blip r:embed="rId3">
            <a:extLst>
              <a:ext uri="{28A0092B-C50C-407E-A947-70E740481C1C}">
                <a14:useLocalDpi xmlns:a14="http://schemas.microsoft.com/office/drawing/2010/main" val="0"/>
              </a:ext>
            </a:extLst>
          </a:blip>
          <a:srcRect l="9412" r="5714" b="-2"/>
          <a:stretch>
            <a:fillRect/>
          </a:stretch>
        </p:blipFill>
        <p:spPr bwMode="auto">
          <a:xfrm>
            <a:off x="4459288" y="557213"/>
            <a:ext cx="3295650"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a:extLst>
              <a:ext uri="{FF2B5EF4-FFF2-40B4-BE49-F238E27FC236}">
                <a16:creationId xmlns:a16="http://schemas.microsoft.com/office/drawing/2014/main" id="{056C7B33-3285-674A-9CB0-7E9F71557AF1}"/>
              </a:ext>
            </a:extLst>
          </p:cNvPr>
          <p:cNvPicPr>
            <a:picLocks noChangeAspect="1"/>
          </p:cNvPicPr>
          <p:nvPr/>
        </p:nvPicPr>
        <p:blipFill>
          <a:blip r:embed="rId4">
            <a:extLst>
              <a:ext uri="{28A0092B-C50C-407E-A947-70E740481C1C}">
                <a14:useLocalDpi xmlns:a14="http://schemas.microsoft.com/office/drawing/2010/main" val="0"/>
              </a:ext>
            </a:extLst>
          </a:blip>
          <a:srcRect l="3729" r="16527" b="-3"/>
          <a:stretch>
            <a:fillRect/>
          </a:stretch>
        </p:blipFill>
        <p:spPr bwMode="auto">
          <a:xfrm>
            <a:off x="7913688" y="557213"/>
            <a:ext cx="3440112"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5187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D931FE2D-E0DB-244B-8E6E-A1B90E007E60}"/>
              </a:ext>
            </a:extLst>
          </p:cNvPr>
          <p:cNvSpPr>
            <a:spLocks noMove="1" noResize="1"/>
          </p:cNvSpPr>
          <p:nvPr/>
        </p:nvSpPr>
        <p:spPr bwMode="auto">
          <a:xfrm>
            <a:off x="0" y="0"/>
            <a:ext cx="12188825"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5123" name="Τίτλος 1">
            <a:extLst>
              <a:ext uri="{FF2B5EF4-FFF2-40B4-BE49-F238E27FC236}">
                <a16:creationId xmlns:a16="http://schemas.microsoft.com/office/drawing/2014/main" id="{1478F653-DE7C-3643-B562-EC421F21D1F0}"/>
              </a:ext>
            </a:extLst>
          </p:cNvPr>
          <p:cNvSpPr txBox="1">
            <a:spLocks noGrp="1"/>
          </p:cNvSpPr>
          <p:nvPr>
            <p:ph type="title"/>
          </p:nvPr>
        </p:nvSpPr>
        <p:spPr/>
        <p:txBody>
          <a:bodyPr>
            <a:normAutofit/>
          </a:bodyPr>
          <a:lstStyle/>
          <a:p>
            <a:pPr eaLnBrk="1" hangingPunct="1"/>
            <a:r>
              <a:rPr lang="en-US" altLang="el-GR" sz="5400" dirty="0">
                <a:latin typeface="Calibri Light" panose="020F0502020204030204" pitchFamily="34" charset="0"/>
              </a:rPr>
              <a:t>Not “illegal”- undocumented </a:t>
            </a:r>
            <a:r>
              <a:rPr lang="en-US" altLang="el-GR" sz="5400" dirty="0">
                <a:latin typeface="Calibri Light" panose="020F0502020204030204" pitchFamily="34" charset="0"/>
                <a:hlinkClick r:id="rId2"/>
              </a:rPr>
              <a:t>Picum</a:t>
            </a:r>
            <a:r>
              <a:rPr lang="en-US" altLang="el-GR" sz="2700" dirty="0">
                <a:highlight>
                  <a:srgbClr val="FFFF00"/>
                </a:highlight>
                <a:latin typeface="Calibri Light" panose="020F0502020204030204" pitchFamily="34" charset="0"/>
              </a:rPr>
              <a:t>(see pdf words matter)</a:t>
            </a:r>
            <a:endParaRPr altLang="el-GR" sz="2700" dirty="0">
              <a:highlight>
                <a:srgbClr val="FFFF00"/>
              </a:highlight>
              <a:latin typeface="Calibri Light" panose="020F0502020204030204" pitchFamily="34" charset="0"/>
            </a:endParaRPr>
          </a:p>
        </p:txBody>
      </p:sp>
      <p:sp>
        <p:nvSpPr>
          <p:cNvPr id="5124" name="sketch line">
            <a:extLst>
              <a:ext uri="{FF2B5EF4-FFF2-40B4-BE49-F238E27FC236}">
                <a16:creationId xmlns:a16="http://schemas.microsoft.com/office/drawing/2014/main" id="{4827D848-1F35-5143-9743-559F5F021BC1}"/>
              </a:ext>
            </a:extLst>
          </p:cNvPr>
          <p:cNvSpPr>
            <a:spLocks noMove="1" noResize="1"/>
          </p:cNvSpPr>
          <p:nvPr/>
        </p:nvSpPr>
        <p:spPr bwMode="auto">
          <a:xfrm>
            <a:off x="668338" y="1677988"/>
            <a:ext cx="10855325" cy="17462"/>
          </a:xfrm>
          <a:prstGeom prst="rect">
            <a:avLst/>
          </a:prstGeom>
          <a:solidFill>
            <a:srgbClr val="ED7D31"/>
          </a:solidFill>
          <a:ln w="41276" cap="rnd">
            <a:solidFill>
              <a:srgbClr val="ED7D31"/>
            </a:solidFill>
            <a:round/>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5125" name="Θέση περιεχομένου 2">
            <a:extLst>
              <a:ext uri="{FF2B5EF4-FFF2-40B4-BE49-F238E27FC236}">
                <a16:creationId xmlns:a16="http://schemas.microsoft.com/office/drawing/2014/main" id="{434265DD-EEC0-AB4C-96F0-DEADAA8756AF}"/>
              </a:ext>
            </a:extLst>
          </p:cNvPr>
          <p:cNvSpPr txBox="1">
            <a:spLocks noGrp="1"/>
          </p:cNvSpPr>
          <p:nvPr>
            <p:ph idx="1"/>
          </p:nvPr>
        </p:nvSpPr>
        <p:spPr>
          <a:xfrm>
            <a:off x="838200" y="1928813"/>
            <a:ext cx="10515600" cy="4252912"/>
          </a:xfrm>
        </p:spPr>
        <p:txBody>
          <a:bodyPr/>
          <a:lstStyle/>
          <a:p>
            <a:pPr eaLnBrk="1" hangingPunct="1"/>
            <a:r>
              <a:rPr lang="en-US" altLang="el-GR" sz="2200" dirty="0">
                <a:latin typeface="Calibri" panose="020F0502020204030204" pitchFamily="34" charset="0"/>
                <a:cs typeface="Calibri" panose="020F0502020204030204" pitchFamily="34" charset="0"/>
              </a:rPr>
              <a:t>‘Illegality’ as a form of status has been deliberately assigned to undocumented migrants to justify a category of people who are undeserving of rights.</a:t>
            </a:r>
          </a:p>
          <a:p>
            <a:pPr eaLnBrk="1" hangingPunct="1"/>
            <a:r>
              <a:rPr lang="en-US" altLang="el-GR" sz="2200" dirty="0">
                <a:latin typeface="Calibri" panose="020F0502020204030204" pitchFamily="34" charset="0"/>
                <a:cs typeface="Calibri" panose="020F0502020204030204" pitchFamily="34" charset="0"/>
              </a:rPr>
              <a:t>Language shapes people’s perceptions. Discriminatory language in reference to undocumented migrants leads to perceptions and actions which negatively impact the daily realities of people.</a:t>
            </a:r>
          </a:p>
          <a:p>
            <a:pPr eaLnBrk="1" hangingPunct="1"/>
            <a:r>
              <a:rPr lang="en-US" altLang="el-GR" sz="2200" dirty="0">
                <a:latin typeface="Calibri" panose="020F0502020204030204" pitchFamily="34" charset="0"/>
                <a:cs typeface="Calibri" panose="020F0502020204030204" pitchFamily="34" charset="0"/>
              </a:rPr>
              <a:t>Irregular entry’ and never ‘illegal entry’ to describe people who cross the borders without required documentation.</a:t>
            </a:r>
          </a:p>
          <a:p>
            <a:pPr eaLnBrk="1" hangingPunct="1"/>
            <a:r>
              <a:rPr lang="en-US" altLang="el-GR" sz="2200" dirty="0">
                <a:highlight>
                  <a:srgbClr val="008080"/>
                </a:highlight>
                <a:latin typeface="Calibri" panose="020F0502020204030204" pitchFamily="34" charset="0"/>
                <a:cs typeface="Calibri" panose="020F0502020204030204" pitchFamily="34" charset="0"/>
              </a:rPr>
              <a:t>Everyone has a right to seek protection, but the term ‘illegal entry’ automatically implies that certain people have no right to seek protection.</a:t>
            </a:r>
            <a:endParaRPr altLang="el-GR" sz="2200" dirty="0">
              <a:highlight>
                <a:srgbClr val="00808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8948134"/>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118">
            <a:extLst>
              <a:ext uri="{FF2B5EF4-FFF2-40B4-BE49-F238E27FC236}">
                <a16:creationId xmlns:a16="http://schemas.microsoft.com/office/drawing/2014/main" id="{1B1D20F5-9B79-4D49-859D-551C5C60BA4C}"/>
              </a:ext>
            </a:extLst>
          </p:cNvPr>
          <p:cNvSpPr>
            <a:spLocks noMove="1" noResize="1"/>
          </p:cNvSpPr>
          <p:nvPr/>
        </p:nvSpPr>
        <p:spPr bwMode="auto">
          <a:xfrm>
            <a:off x="0" y="0"/>
            <a:ext cx="12192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grpSp>
        <p:nvGrpSpPr>
          <p:cNvPr id="14339" name="Group 3120">
            <a:extLst>
              <a:ext uri="{FF2B5EF4-FFF2-40B4-BE49-F238E27FC236}">
                <a16:creationId xmlns:a16="http://schemas.microsoft.com/office/drawing/2014/main" id="{D975310B-8BF7-BD45-8D75-361472BA2FC2}"/>
              </a:ext>
            </a:extLst>
          </p:cNvPr>
          <p:cNvGrpSpPr>
            <a:grpSpLocks/>
          </p:cNvGrpSpPr>
          <p:nvPr/>
        </p:nvGrpSpPr>
        <p:grpSpPr bwMode="auto">
          <a:xfrm>
            <a:off x="534988" y="700088"/>
            <a:ext cx="3552825" cy="5156200"/>
            <a:chOff x="534777" y="699561"/>
            <a:chExt cx="3553129" cy="5156201"/>
          </a:xfrm>
        </p:grpSpPr>
        <p:sp>
          <p:nvSpPr>
            <p:cNvPr id="14349" name="Rectangle 3121">
              <a:extLst>
                <a:ext uri="{FF2B5EF4-FFF2-40B4-BE49-F238E27FC236}">
                  <a16:creationId xmlns:a16="http://schemas.microsoft.com/office/drawing/2014/main" id="{32893975-F47F-8740-B4E7-A01327289B26}"/>
                </a:ext>
              </a:extLst>
            </p:cNvPr>
            <p:cNvSpPr>
              <a:spLocks noChangeArrowheads="1"/>
            </p:cNvSpPr>
            <p:nvPr/>
          </p:nvSpPr>
          <p:spPr bwMode="auto">
            <a:xfrm>
              <a:off x="534777" y="699561"/>
              <a:ext cx="3553129" cy="5156201"/>
            </a:xfrm>
            <a:prstGeom prst="rect">
              <a:avLst/>
            </a:prstGeom>
            <a:gradFill rotWithShape="0">
              <a:gsLst>
                <a:gs pos="0">
                  <a:srgbClr val="000001"/>
                </a:gs>
                <a:gs pos="100000">
                  <a:srgbClr val="191919"/>
                </a:gs>
              </a:gsLst>
              <a:lin ang="5400000"/>
            </a:gradFill>
            <a:ln>
              <a:noFill/>
            </a:ln>
            <a:effectLst>
              <a:outerShdw dist="190503" dir="4740048" algn="tl"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14350" name="Rectangle 3122">
              <a:extLst>
                <a:ext uri="{FF2B5EF4-FFF2-40B4-BE49-F238E27FC236}">
                  <a16:creationId xmlns:a16="http://schemas.microsoft.com/office/drawing/2014/main" id="{36620F3D-23D2-E14A-8EAA-BD325E3CBEAC}"/>
                </a:ext>
              </a:extLst>
            </p:cNvPr>
            <p:cNvSpPr>
              <a:spLocks noChangeArrowheads="1"/>
            </p:cNvSpPr>
            <p:nvPr/>
          </p:nvSpPr>
          <p:spPr bwMode="auto">
            <a:xfrm>
              <a:off x="534777" y="719431"/>
              <a:ext cx="3553129" cy="5126894"/>
            </a:xfrm>
            <a:prstGeom prst="rect">
              <a:avLst/>
            </a:prstGeom>
            <a:gradFill rotWithShape="0">
              <a:gsLst>
                <a:gs pos="0">
                  <a:srgbClr val="DADADA"/>
                </a:gs>
                <a:gs pos="100000">
                  <a:srgbClr val="FFFFFE"/>
                </a:gs>
              </a:gsLst>
              <a:lin ang="16200000"/>
            </a:gradFill>
            <a:ln w="76196">
              <a:solidFill>
                <a:srgbClr val="191919"/>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grpSp>
      <p:pic>
        <p:nvPicPr>
          <p:cNvPr id="14340" name="Picture 2">
            <a:extLst>
              <a:ext uri="{FF2B5EF4-FFF2-40B4-BE49-F238E27FC236}">
                <a16:creationId xmlns:a16="http://schemas.microsoft.com/office/drawing/2014/main" id="{3A13E902-B92B-0643-8A3B-7FC8693F81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 b="5937"/>
          <a:stretch>
            <a:fillRect/>
          </a:stretch>
        </p:blipFill>
        <p:spPr>
          <a:xfrm>
            <a:off x="706438" y="1016000"/>
            <a:ext cx="3209925" cy="4522788"/>
          </a:xfrm>
        </p:spPr>
      </p:pic>
      <p:grpSp>
        <p:nvGrpSpPr>
          <p:cNvPr id="14341" name="Group 3124">
            <a:extLst>
              <a:ext uri="{FF2B5EF4-FFF2-40B4-BE49-F238E27FC236}">
                <a16:creationId xmlns:a16="http://schemas.microsoft.com/office/drawing/2014/main" id="{AFA47F5E-04A5-6A44-A820-454B3C41370B}"/>
              </a:ext>
            </a:extLst>
          </p:cNvPr>
          <p:cNvGrpSpPr>
            <a:grpSpLocks/>
          </p:cNvGrpSpPr>
          <p:nvPr/>
        </p:nvGrpSpPr>
        <p:grpSpPr bwMode="auto">
          <a:xfrm>
            <a:off x="4319588" y="700088"/>
            <a:ext cx="3552825" cy="5156200"/>
            <a:chOff x="4319433" y="699561"/>
            <a:chExt cx="3553129" cy="5156201"/>
          </a:xfrm>
        </p:grpSpPr>
        <p:sp>
          <p:nvSpPr>
            <p:cNvPr id="14347" name="Rectangle 3125">
              <a:extLst>
                <a:ext uri="{FF2B5EF4-FFF2-40B4-BE49-F238E27FC236}">
                  <a16:creationId xmlns:a16="http://schemas.microsoft.com/office/drawing/2014/main" id="{C1996758-B478-8048-B48D-B04B1A6993B8}"/>
                </a:ext>
              </a:extLst>
            </p:cNvPr>
            <p:cNvSpPr>
              <a:spLocks noChangeArrowheads="1"/>
            </p:cNvSpPr>
            <p:nvPr/>
          </p:nvSpPr>
          <p:spPr bwMode="auto">
            <a:xfrm>
              <a:off x="4319433" y="699561"/>
              <a:ext cx="3553129" cy="5156201"/>
            </a:xfrm>
            <a:prstGeom prst="rect">
              <a:avLst/>
            </a:prstGeom>
            <a:gradFill rotWithShape="0">
              <a:gsLst>
                <a:gs pos="0">
                  <a:srgbClr val="000001"/>
                </a:gs>
                <a:gs pos="100000">
                  <a:srgbClr val="191919"/>
                </a:gs>
              </a:gsLst>
              <a:lin ang="5400000"/>
            </a:gradFill>
            <a:ln>
              <a:noFill/>
            </a:ln>
            <a:effectLst>
              <a:outerShdw dist="190503" dir="4740048" algn="tl"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14348" name="Rectangle 3126">
              <a:extLst>
                <a:ext uri="{FF2B5EF4-FFF2-40B4-BE49-F238E27FC236}">
                  <a16:creationId xmlns:a16="http://schemas.microsoft.com/office/drawing/2014/main" id="{06304F72-3E02-8344-A61D-5C807B3E3E99}"/>
                </a:ext>
              </a:extLst>
            </p:cNvPr>
            <p:cNvSpPr>
              <a:spLocks noChangeArrowheads="1"/>
            </p:cNvSpPr>
            <p:nvPr/>
          </p:nvSpPr>
          <p:spPr bwMode="auto">
            <a:xfrm>
              <a:off x="4319433" y="719431"/>
              <a:ext cx="3553129" cy="5126894"/>
            </a:xfrm>
            <a:prstGeom prst="rect">
              <a:avLst/>
            </a:prstGeom>
            <a:gradFill rotWithShape="0">
              <a:gsLst>
                <a:gs pos="0">
                  <a:srgbClr val="DADADA"/>
                </a:gs>
                <a:gs pos="100000">
                  <a:srgbClr val="FFFFFE"/>
                </a:gs>
              </a:gsLst>
              <a:lin ang="16200000"/>
            </a:gradFill>
            <a:ln w="76196">
              <a:solidFill>
                <a:srgbClr val="191919"/>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grpSp>
      <p:pic>
        <p:nvPicPr>
          <p:cNvPr id="14342" name="Picture 4">
            <a:extLst>
              <a:ext uri="{FF2B5EF4-FFF2-40B4-BE49-F238E27FC236}">
                <a16:creationId xmlns:a16="http://schemas.microsoft.com/office/drawing/2014/main" id="{AA7F892D-7180-5849-BF26-A55F2231319A}"/>
              </a:ext>
            </a:extLst>
          </p:cNvPr>
          <p:cNvPicPr>
            <a:picLocks noChangeAspect="1"/>
          </p:cNvPicPr>
          <p:nvPr/>
        </p:nvPicPr>
        <p:blipFill>
          <a:blip r:embed="rId3">
            <a:extLst>
              <a:ext uri="{28A0092B-C50C-407E-A947-70E740481C1C}">
                <a14:useLocalDpi xmlns:a14="http://schemas.microsoft.com/office/drawing/2010/main" val="0"/>
              </a:ext>
            </a:extLst>
          </a:blip>
          <a:srcRect t="6021"/>
          <a:stretch>
            <a:fillRect/>
          </a:stretch>
        </p:blipFill>
        <p:spPr bwMode="auto">
          <a:xfrm>
            <a:off x="4487863" y="1017588"/>
            <a:ext cx="3208337"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3" name="Group 3128">
            <a:extLst>
              <a:ext uri="{FF2B5EF4-FFF2-40B4-BE49-F238E27FC236}">
                <a16:creationId xmlns:a16="http://schemas.microsoft.com/office/drawing/2014/main" id="{F71169B5-C963-D042-B65F-CDCCC80FE340}"/>
              </a:ext>
            </a:extLst>
          </p:cNvPr>
          <p:cNvGrpSpPr>
            <a:grpSpLocks/>
          </p:cNvGrpSpPr>
          <p:nvPr/>
        </p:nvGrpSpPr>
        <p:grpSpPr bwMode="auto">
          <a:xfrm>
            <a:off x="8104188" y="700088"/>
            <a:ext cx="3552825" cy="5156200"/>
            <a:chOff x="8104089" y="699561"/>
            <a:chExt cx="3553129" cy="5156201"/>
          </a:xfrm>
        </p:grpSpPr>
        <p:sp>
          <p:nvSpPr>
            <p:cNvPr id="14345" name="Rectangle 3129">
              <a:extLst>
                <a:ext uri="{FF2B5EF4-FFF2-40B4-BE49-F238E27FC236}">
                  <a16:creationId xmlns:a16="http://schemas.microsoft.com/office/drawing/2014/main" id="{CF26CF1C-07CC-A140-98BA-281A99E18B52}"/>
                </a:ext>
              </a:extLst>
            </p:cNvPr>
            <p:cNvSpPr>
              <a:spLocks noChangeArrowheads="1"/>
            </p:cNvSpPr>
            <p:nvPr/>
          </p:nvSpPr>
          <p:spPr bwMode="auto">
            <a:xfrm>
              <a:off x="8104089" y="699561"/>
              <a:ext cx="3553129" cy="5156201"/>
            </a:xfrm>
            <a:prstGeom prst="rect">
              <a:avLst/>
            </a:prstGeom>
            <a:gradFill rotWithShape="0">
              <a:gsLst>
                <a:gs pos="0">
                  <a:srgbClr val="000001"/>
                </a:gs>
                <a:gs pos="100000">
                  <a:srgbClr val="191919"/>
                </a:gs>
              </a:gsLst>
              <a:lin ang="5400000"/>
            </a:gradFill>
            <a:ln>
              <a:noFill/>
            </a:ln>
            <a:effectLst>
              <a:outerShdw dist="190503" dir="4740048" algn="tl"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14346" name="Rectangle 3130">
              <a:extLst>
                <a:ext uri="{FF2B5EF4-FFF2-40B4-BE49-F238E27FC236}">
                  <a16:creationId xmlns:a16="http://schemas.microsoft.com/office/drawing/2014/main" id="{EDEFC032-5BDF-664D-AABD-66370B2993FF}"/>
                </a:ext>
              </a:extLst>
            </p:cNvPr>
            <p:cNvSpPr>
              <a:spLocks noChangeArrowheads="1"/>
            </p:cNvSpPr>
            <p:nvPr/>
          </p:nvSpPr>
          <p:spPr bwMode="auto">
            <a:xfrm>
              <a:off x="8104089" y="719431"/>
              <a:ext cx="3553129" cy="5126894"/>
            </a:xfrm>
            <a:prstGeom prst="rect">
              <a:avLst/>
            </a:prstGeom>
            <a:gradFill rotWithShape="0">
              <a:gsLst>
                <a:gs pos="0">
                  <a:srgbClr val="DADADA"/>
                </a:gs>
                <a:gs pos="100000">
                  <a:srgbClr val="FFFFFE"/>
                </a:gs>
              </a:gsLst>
              <a:lin ang="16200000"/>
            </a:gradFill>
            <a:ln w="76196">
              <a:solidFill>
                <a:srgbClr val="191919"/>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grpSp>
      <p:pic>
        <p:nvPicPr>
          <p:cNvPr id="14344" name="Picture 6">
            <a:extLst>
              <a:ext uri="{FF2B5EF4-FFF2-40B4-BE49-F238E27FC236}">
                <a16:creationId xmlns:a16="http://schemas.microsoft.com/office/drawing/2014/main" id="{7253607E-BECA-6C49-8D4E-1345DE0319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638" y="873125"/>
            <a:ext cx="3209925"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96819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140">
            <a:extLst>
              <a:ext uri="{FF2B5EF4-FFF2-40B4-BE49-F238E27FC236}">
                <a16:creationId xmlns:a16="http://schemas.microsoft.com/office/drawing/2014/main" id="{D7DF68F5-C3A4-204E-8E5D-E713151F7E73}"/>
              </a:ext>
            </a:extLst>
          </p:cNvPr>
          <p:cNvSpPr>
            <a:spLocks noMove="1" noResize="1"/>
          </p:cNvSpPr>
          <p:nvPr/>
        </p:nvSpPr>
        <p:spPr bwMode="auto">
          <a:xfrm>
            <a:off x="0" y="0"/>
            <a:ext cx="12192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grpSp>
        <p:nvGrpSpPr>
          <p:cNvPr id="15363" name="Group 4142">
            <a:extLst>
              <a:ext uri="{FF2B5EF4-FFF2-40B4-BE49-F238E27FC236}">
                <a16:creationId xmlns:a16="http://schemas.microsoft.com/office/drawing/2014/main" id="{F32514DE-FB49-7D49-B599-7E0EE85B1CD4}"/>
              </a:ext>
            </a:extLst>
          </p:cNvPr>
          <p:cNvGrpSpPr>
            <a:grpSpLocks/>
          </p:cNvGrpSpPr>
          <p:nvPr/>
        </p:nvGrpSpPr>
        <p:grpSpPr bwMode="auto">
          <a:xfrm>
            <a:off x="534988" y="700088"/>
            <a:ext cx="3552825" cy="5156200"/>
            <a:chOff x="534777" y="699561"/>
            <a:chExt cx="3553129" cy="5156201"/>
          </a:xfrm>
        </p:grpSpPr>
        <p:sp>
          <p:nvSpPr>
            <p:cNvPr id="15373" name="Rectangle 4143">
              <a:extLst>
                <a:ext uri="{FF2B5EF4-FFF2-40B4-BE49-F238E27FC236}">
                  <a16:creationId xmlns:a16="http://schemas.microsoft.com/office/drawing/2014/main" id="{BF90B489-3EF1-E440-8BAE-23A66D05E1A8}"/>
                </a:ext>
              </a:extLst>
            </p:cNvPr>
            <p:cNvSpPr>
              <a:spLocks noChangeArrowheads="1"/>
            </p:cNvSpPr>
            <p:nvPr/>
          </p:nvSpPr>
          <p:spPr bwMode="auto">
            <a:xfrm>
              <a:off x="534777" y="699561"/>
              <a:ext cx="3553129" cy="5156201"/>
            </a:xfrm>
            <a:prstGeom prst="rect">
              <a:avLst/>
            </a:prstGeom>
            <a:gradFill rotWithShape="0">
              <a:gsLst>
                <a:gs pos="0">
                  <a:srgbClr val="000001"/>
                </a:gs>
                <a:gs pos="100000">
                  <a:srgbClr val="191919"/>
                </a:gs>
              </a:gsLst>
              <a:lin ang="5400000"/>
            </a:gradFill>
            <a:ln>
              <a:noFill/>
            </a:ln>
            <a:effectLst>
              <a:outerShdw dist="190503" dir="4740048" algn="tl"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15374" name="Rectangle 4144">
              <a:extLst>
                <a:ext uri="{FF2B5EF4-FFF2-40B4-BE49-F238E27FC236}">
                  <a16:creationId xmlns:a16="http://schemas.microsoft.com/office/drawing/2014/main" id="{61D8445E-DC4B-F741-9918-3708FD79ABA1}"/>
                </a:ext>
              </a:extLst>
            </p:cNvPr>
            <p:cNvSpPr>
              <a:spLocks noChangeArrowheads="1"/>
            </p:cNvSpPr>
            <p:nvPr/>
          </p:nvSpPr>
          <p:spPr bwMode="auto">
            <a:xfrm>
              <a:off x="534777" y="719431"/>
              <a:ext cx="3553129" cy="5126894"/>
            </a:xfrm>
            <a:prstGeom prst="rect">
              <a:avLst/>
            </a:prstGeom>
            <a:gradFill rotWithShape="0">
              <a:gsLst>
                <a:gs pos="0">
                  <a:srgbClr val="DADADA"/>
                </a:gs>
                <a:gs pos="100000">
                  <a:srgbClr val="FFFFFE"/>
                </a:gs>
              </a:gsLst>
              <a:lin ang="16200000"/>
            </a:gradFill>
            <a:ln w="76196">
              <a:solidFill>
                <a:srgbClr val="191919"/>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grpSp>
      <p:pic>
        <p:nvPicPr>
          <p:cNvPr id="15364" name="Picture 6">
            <a:extLst>
              <a:ext uri="{FF2B5EF4-FFF2-40B4-BE49-F238E27FC236}">
                <a16:creationId xmlns:a16="http://schemas.microsoft.com/office/drawing/2014/main" id="{47133F86-EF72-C741-880D-4C32B1E2A9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025" y="873125"/>
            <a:ext cx="32067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5" name="Group 4146">
            <a:extLst>
              <a:ext uri="{FF2B5EF4-FFF2-40B4-BE49-F238E27FC236}">
                <a16:creationId xmlns:a16="http://schemas.microsoft.com/office/drawing/2014/main" id="{CB161602-FFC6-E146-A5E2-841AA91126BB}"/>
              </a:ext>
            </a:extLst>
          </p:cNvPr>
          <p:cNvGrpSpPr>
            <a:grpSpLocks/>
          </p:cNvGrpSpPr>
          <p:nvPr/>
        </p:nvGrpSpPr>
        <p:grpSpPr bwMode="auto">
          <a:xfrm>
            <a:off x="4319588" y="700088"/>
            <a:ext cx="3552825" cy="5156200"/>
            <a:chOff x="4319433" y="699561"/>
            <a:chExt cx="3553129" cy="5156201"/>
          </a:xfrm>
        </p:grpSpPr>
        <p:sp>
          <p:nvSpPr>
            <p:cNvPr id="15371" name="Rectangle 4147">
              <a:extLst>
                <a:ext uri="{FF2B5EF4-FFF2-40B4-BE49-F238E27FC236}">
                  <a16:creationId xmlns:a16="http://schemas.microsoft.com/office/drawing/2014/main" id="{FEBFE445-B6BE-3745-9735-E4A98F2EFF71}"/>
                </a:ext>
              </a:extLst>
            </p:cNvPr>
            <p:cNvSpPr>
              <a:spLocks noChangeArrowheads="1"/>
            </p:cNvSpPr>
            <p:nvPr/>
          </p:nvSpPr>
          <p:spPr bwMode="auto">
            <a:xfrm>
              <a:off x="4319433" y="699561"/>
              <a:ext cx="3553129" cy="5156201"/>
            </a:xfrm>
            <a:prstGeom prst="rect">
              <a:avLst/>
            </a:prstGeom>
            <a:gradFill rotWithShape="0">
              <a:gsLst>
                <a:gs pos="0">
                  <a:srgbClr val="000001"/>
                </a:gs>
                <a:gs pos="100000">
                  <a:srgbClr val="191919"/>
                </a:gs>
              </a:gsLst>
              <a:lin ang="5400000"/>
            </a:gradFill>
            <a:ln>
              <a:noFill/>
            </a:ln>
            <a:effectLst>
              <a:outerShdw dist="190503" dir="4740048" algn="tl"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15372" name="Rectangle 4148">
              <a:extLst>
                <a:ext uri="{FF2B5EF4-FFF2-40B4-BE49-F238E27FC236}">
                  <a16:creationId xmlns:a16="http://schemas.microsoft.com/office/drawing/2014/main" id="{F11ACFBA-AB09-D54D-93C7-464809366AD5}"/>
                </a:ext>
              </a:extLst>
            </p:cNvPr>
            <p:cNvSpPr>
              <a:spLocks noChangeArrowheads="1"/>
            </p:cNvSpPr>
            <p:nvPr/>
          </p:nvSpPr>
          <p:spPr bwMode="auto">
            <a:xfrm>
              <a:off x="4319433" y="719431"/>
              <a:ext cx="3553129" cy="5126894"/>
            </a:xfrm>
            <a:prstGeom prst="rect">
              <a:avLst/>
            </a:prstGeom>
            <a:gradFill rotWithShape="0">
              <a:gsLst>
                <a:gs pos="0">
                  <a:srgbClr val="DADADA"/>
                </a:gs>
                <a:gs pos="100000">
                  <a:srgbClr val="FFFFFE"/>
                </a:gs>
              </a:gsLst>
              <a:lin ang="16200000"/>
            </a:gradFill>
            <a:ln w="76196">
              <a:solidFill>
                <a:srgbClr val="191919"/>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grpSp>
      <p:pic>
        <p:nvPicPr>
          <p:cNvPr id="15366" name="Picture 4">
            <a:extLst>
              <a:ext uri="{FF2B5EF4-FFF2-40B4-BE49-F238E27FC236}">
                <a16:creationId xmlns:a16="http://schemas.microsoft.com/office/drawing/2014/main" id="{E7C089E3-78EA-7645-8583-225DCA55D6F3}"/>
              </a:ext>
            </a:extLst>
          </p:cNvPr>
          <p:cNvPicPr>
            <a:picLocks noChangeAspect="1"/>
          </p:cNvPicPr>
          <p:nvPr/>
        </p:nvPicPr>
        <p:blipFill>
          <a:blip r:embed="rId3">
            <a:extLst>
              <a:ext uri="{28A0092B-C50C-407E-A947-70E740481C1C}">
                <a14:useLocalDpi xmlns:a14="http://schemas.microsoft.com/office/drawing/2010/main" val="0"/>
              </a:ext>
            </a:extLst>
          </a:blip>
          <a:srcRect t="5936" r="2" b="2"/>
          <a:stretch>
            <a:fillRect/>
          </a:stretch>
        </p:blipFill>
        <p:spPr bwMode="auto">
          <a:xfrm>
            <a:off x="4487863" y="1016000"/>
            <a:ext cx="3208337"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Group 4150">
            <a:extLst>
              <a:ext uri="{FF2B5EF4-FFF2-40B4-BE49-F238E27FC236}">
                <a16:creationId xmlns:a16="http://schemas.microsoft.com/office/drawing/2014/main" id="{4579998B-705A-C24F-A14B-348DDA0D93A9}"/>
              </a:ext>
            </a:extLst>
          </p:cNvPr>
          <p:cNvGrpSpPr>
            <a:grpSpLocks/>
          </p:cNvGrpSpPr>
          <p:nvPr/>
        </p:nvGrpSpPr>
        <p:grpSpPr bwMode="auto">
          <a:xfrm>
            <a:off x="8104188" y="700088"/>
            <a:ext cx="3552825" cy="5156200"/>
            <a:chOff x="8104089" y="699561"/>
            <a:chExt cx="3553129" cy="5156201"/>
          </a:xfrm>
        </p:grpSpPr>
        <p:sp>
          <p:nvSpPr>
            <p:cNvPr id="15369" name="Rectangle 4151">
              <a:extLst>
                <a:ext uri="{FF2B5EF4-FFF2-40B4-BE49-F238E27FC236}">
                  <a16:creationId xmlns:a16="http://schemas.microsoft.com/office/drawing/2014/main" id="{23B621B2-69FF-7544-875B-A6FCBC1DFC9A}"/>
                </a:ext>
              </a:extLst>
            </p:cNvPr>
            <p:cNvSpPr>
              <a:spLocks noChangeArrowheads="1"/>
            </p:cNvSpPr>
            <p:nvPr/>
          </p:nvSpPr>
          <p:spPr bwMode="auto">
            <a:xfrm>
              <a:off x="8104089" y="699561"/>
              <a:ext cx="3553129" cy="5156201"/>
            </a:xfrm>
            <a:prstGeom prst="rect">
              <a:avLst/>
            </a:prstGeom>
            <a:gradFill rotWithShape="0">
              <a:gsLst>
                <a:gs pos="0">
                  <a:srgbClr val="000001"/>
                </a:gs>
                <a:gs pos="100000">
                  <a:srgbClr val="191919"/>
                </a:gs>
              </a:gsLst>
              <a:lin ang="5400000"/>
            </a:gradFill>
            <a:ln>
              <a:noFill/>
            </a:ln>
            <a:effectLst>
              <a:outerShdw dist="190503" dir="4740048" algn="tl"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15370" name="Rectangle 4152">
              <a:extLst>
                <a:ext uri="{FF2B5EF4-FFF2-40B4-BE49-F238E27FC236}">
                  <a16:creationId xmlns:a16="http://schemas.microsoft.com/office/drawing/2014/main" id="{2D70748A-C248-1447-8F12-0A234CC911ED}"/>
                </a:ext>
              </a:extLst>
            </p:cNvPr>
            <p:cNvSpPr>
              <a:spLocks noChangeArrowheads="1"/>
            </p:cNvSpPr>
            <p:nvPr/>
          </p:nvSpPr>
          <p:spPr bwMode="auto">
            <a:xfrm>
              <a:off x="8104089" y="719431"/>
              <a:ext cx="3553129" cy="5126894"/>
            </a:xfrm>
            <a:prstGeom prst="rect">
              <a:avLst/>
            </a:prstGeom>
            <a:gradFill rotWithShape="0">
              <a:gsLst>
                <a:gs pos="0">
                  <a:srgbClr val="DADADA"/>
                </a:gs>
                <a:gs pos="100000">
                  <a:srgbClr val="FFFFFE"/>
                </a:gs>
              </a:gsLst>
              <a:lin ang="16200000"/>
            </a:gradFill>
            <a:ln w="76196">
              <a:solidFill>
                <a:srgbClr val="191919"/>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grpSp>
      <p:pic>
        <p:nvPicPr>
          <p:cNvPr id="15368" name="Picture 2">
            <a:extLst>
              <a:ext uri="{FF2B5EF4-FFF2-40B4-BE49-F238E27FC236}">
                <a16:creationId xmlns:a16="http://schemas.microsoft.com/office/drawing/2014/main" id="{06A3A75A-4AA4-964B-87BA-6B1422151B9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b="6021"/>
          <a:stretch>
            <a:fillRect/>
          </a:stretch>
        </p:blipFill>
        <p:spPr>
          <a:xfrm>
            <a:off x="8275638" y="1017588"/>
            <a:ext cx="3209925" cy="4519612"/>
          </a:xfrm>
        </p:spPr>
      </p:pic>
    </p:spTree>
    <p:extLst>
      <p:ext uri="{BB962C8B-B14F-4D97-AF65-F5344CB8AC3E}">
        <p14:creationId xmlns:p14="http://schemas.microsoft.com/office/powerpoint/2010/main" val="317861091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175">
            <a:extLst>
              <a:ext uri="{FF2B5EF4-FFF2-40B4-BE49-F238E27FC236}">
                <a16:creationId xmlns:a16="http://schemas.microsoft.com/office/drawing/2014/main" id="{0542D28A-5285-D049-A3C4-AFD109B6561E}"/>
              </a:ext>
            </a:extLst>
          </p:cNvPr>
          <p:cNvSpPr>
            <a:spLocks noMove="1" noResize="1"/>
          </p:cNvSpPr>
          <p:nvPr/>
        </p:nvSpPr>
        <p:spPr bwMode="auto">
          <a:xfrm>
            <a:off x="0" y="0"/>
            <a:ext cx="12192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grpSp>
        <p:nvGrpSpPr>
          <p:cNvPr id="16387" name="Group 5177">
            <a:extLst>
              <a:ext uri="{FF2B5EF4-FFF2-40B4-BE49-F238E27FC236}">
                <a16:creationId xmlns:a16="http://schemas.microsoft.com/office/drawing/2014/main" id="{3CB9FC63-4A2B-7644-8089-28D408BEC4F3}"/>
              </a:ext>
            </a:extLst>
          </p:cNvPr>
          <p:cNvGrpSpPr>
            <a:grpSpLocks/>
          </p:cNvGrpSpPr>
          <p:nvPr/>
        </p:nvGrpSpPr>
        <p:grpSpPr bwMode="auto">
          <a:xfrm>
            <a:off x="534988" y="700088"/>
            <a:ext cx="3552825" cy="5156200"/>
            <a:chOff x="534777" y="699561"/>
            <a:chExt cx="3553129" cy="5156201"/>
          </a:xfrm>
        </p:grpSpPr>
        <p:sp>
          <p:nvSpPr>
            <p:cNvPr id="16397" name="Rectangle 5178">
              <a:extLst>
                <a:ext uri="{FF2B5EF4-FFF2-40B4-BE49-F238E27FC236}">
                  <a16:creationId xmlns:a16="http://schemas.microsoft.com/office/drawing/2014/main" id="{2AF99D78-0A7A-284B-8C60-E12737DF291F}"/>
                </a:ext>
              </a:extLst>
            </p:cNvPr>
            <p:cNvSpPr>
              <a:spLocks noChangeArrowheads="1"/>
            </p:cNvSpPr>
            <p:nvPr/>
          </p:nvSpPr>
          <p:spPr bwMode="auto">
            <a:xfrm>
              <a:off x="534777" y="699561"/>
              <a:ext cx="3553129" cy="5156201"/>
            </a:xfrm>
            <a:prstGeom prst="rect">
              <a:avLst/>
            </a:prstGeom>
            <a:gradFill rotWithShape="0">
              <a:gsLst>
                <a:gs pos="0">
                  <a:srgbClr val="000001"/>
                </a:gs>
                <a:gs pos="100000">
                  <a:srgbClr val="191919"/>
                </a:gs>
              </a:gsLst>
              <a:lin ang="5400000"/>
            </a:gradFill>
            <a:ln>
              <a:noFill/>
            </a:ln>
            <a:effectLst>
              <a:outerShdw dist="190503" dir="4740048" algn="tl"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16398" name="Rectangle 5179">
              <a:extLst>
                <a:ext uri="{FF2B5EF4-FFF2-40B4-BE49-F238E27FC236}">
                  <a16:creationId xmlns:a16="http://schemas.microsoft.com/office/drawing/2014/main" id="{667D484F-B35C-3C43-A794-D6933F2B2B62}"/>
                </a:ext>
              </a:extLst>
            </p:cNvPr>
            <p:cNvSpPr>
              <a:spLocks noChangeArrowheads="1"/>
            </p:cNvSpPr>
            <p:nvPr/>
          </p:nvSpPr>
          <p:spPr bwMode="auto">
            <a:xfrm>
              <a:off x="534777" y="719431"/>
              <a:ext cx="3553129" cy="5126894"/>
            </a:xfrm>
            <a:prstGeom prst="rect">
              <a:avLst/>
            </a:prstGeom>
            <a:gradFill rotWithShape="0">
              <a:gsLst>
                <a:gs pos="0">
                  <a:srgbClr val="DADADA"/>
                </a:gs>
                <a:gs pos="100000">
                  <a:srgbClr val="FFFFFE"/>
                </a:gs>
              </a:gsLst>
              <a:lin ang="16200000"/>
            </a:gradFill>
            <a:ln w="76196">
              <a:solidFill>
                <a:srgbClr val="191919"/>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grpSp>
      <p:pic>
        <p:nvPicPr>
          <p:cNvPr id="16388" name="Picture 4">
            <a:extLst>
              <a:ext uri="{FF2B5EF4-FFF2-40B4-BE49-F238E27FC236}">
                <a16:creationId xmlns:a16="http://schemas.microsoft.com/office/drawing/2014/main" id="{87D44028-7AFD-BC41-B8B1-A07428A9C0D3}"/>
              </a:ext>
            </a:extLst>
          </p:cNvPr>
          <p:cNvPicPr>
            <a:picLocks noChangeAspect="1"/>
          </p:cNvPicPr>
          <p:nvPr/>
        </p:nvPicPr>
        <p:blipFill>
          <a:blip r:embed="rId2">
            <a:extLst>
              <a:ext uri="{28A0092B-C50C-407E-A947-70E740481C1C}">
                <a14:useLocalDpi xmlns:a14="http://schemas.microsoft.com/office/drawing/2010/main" val="0"/>
              </a:ext>
            </a:extLst>
          </a:blip>
          <a:srcRect r="2" b="5937"/>
          <a:stretch>
            <a:fillRect/>
          </a:stretch>
        </p:blipFill>
        <p:spPr bwMode="auto">
          <a:xfrm>
            <a:off x="706438" y="1016000"/>
            <a:ext cx="32099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Group 5181">
            <a:extLst>
              <a:ext uri="{FF2B5EF4-FFF2-40B4-BE49-F238E27FC236}">
                <a16:creationId xmlns:a16="http://schemas.microsoft.com/office/drawing/2014/main" id="{1C55CA78-AA6A-EC48-A766-1CB56CC6557F}"/>
              </a:ext>
            </a:extLst>
          </p:cNvPr>
          <p:cNvGrpSpPr>
            <a:grpSpLocks/>
          </p:cNvGrpSpPr>
          <p:nvPr/>
        </p:nvGrpSpPr>
        <p:grpSpPr bwMode="auto">
          <a:xfrm>
            <a:off x="4319588" y="700088"/>
            <a:ext cx="3552825" cy="5156200"/>
            <a:chOff x="4319433" y="699561"/>
            <a:chExt cx="3553129" cy="5156201"/>
          </a:xfrm>
        </p:grpSpPr>
        <p:sp>
          <p:nvSpPr>
            <p:cNvPr id="16395" name="Rectangle 5182">
              <a:extLst>
                <a:ext uri="{FF2B5EF4-FFF2-40B4-BE49-F238E27FC236}">
                  <a16:creationId xmlns:a16="http://schemas.microsoft.com/office/drawing/2014/main" id="{09A64F09-15D3-D74C-A0E1-02B00BEAB9D2}"/>
                </a:ext>
              </a:extLst>
            </p:cNvPr>
            <p:cNvSpPr>
              <a:spLocks noChangeArrowheads="1"/>
            </p:cNvSpPr>
            <p:nvPr/>
          </p:nvSpPr>
          <p:spPr bwMode="auto">
            <a:xfrm>
              <a:off x="4319433" y="699561"/>
              <a:ext cx="3553129" cy="5156201"/>
            </a:xfrm>
            <a:prstGeom prst="rect">
              <a:avLst/>
            </a:prstGeom>
            <a:gradFill rotWithShape="0">
              <a:gsLst>
                <a:gs pos="0">
                  <a:srgbClr val="000001"/>
                </a:gs>
                <a:gs pos="100000">
                  <a:srgbClr val="191919"/>
                </a:gs>
              </a:gsLst>
              <a:lin ang="5400000"/>
            </a:gradFill>
            <a:ln>
              <a:noFill/>
            </a:ln>
            <a:effectLst>
              <a:outerShdw dist="190503" dir="4740048" algn="tl"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16396" name="Rectangle 5183">
              <a:extLst>
                <a:ext uri="{FF2B5EF4-FFF2-40B4-BE49-F238E27FC236}">
                  <a16:creationId xmlns:a16="http://schemas.microsoft.com/office/drawing/2014/main" id="{59288987-F76D-094E-BA32-92AC7BA3866E}"/>
                </a:ext>
              </a:extLst>
            </p:cNvPr>
            <p:cNvSpPr>
              <a:spLocks noChangeArrowheads="1"/>
            </p:cNvSpPr>
            <p:nvPr/>
          </p:nvSpPr>
          <p:spPr bwMode="auto">
            <a:xfrm>
              <a:off x="4319433" y="719431"/>
              <a:ext cx="3553129" cy="5126894"/>
            </a:xfrm>
            <a:prstGeom prst="rect">
              <a:avLst/>
            </a:prstGeom>
            <a:gradFill rotWithShape="0">
              <a:gsLst>
                <a:gs pos="0">
                  <a:srgbClr val="DADADA"/>
                </a:gs>
                <a:gs pos="100000">
                  <a:srgbClr val="FFFFFE"/>
                </a:gs>
              </a:gsLst>
              <a:lin ang="16200000"/>
            </a:gradFill>
            <a:ln w="76196">
              <a:solidFill>
                <a:srgbClr val="191919"/>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grpSp>
      <p:pic>
        <p:nvPicPr>
          <p:cNvPr id="16390" name="Picture 2">
            <a:extLst>
              <a:ext uri="{FF2B5EF4-FFF2-40B4-BE49-F238E27FC236}">
                <a16:creationId xmlns:a16="http://schemas.microsoft.com/office/drawing/2014/main" id="{AABE6B6C-2669-2142-BAC0-F74CF9D7B9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6021"/>
          <a:stretch>
            <a:fillRect/>
          </a:stretch>
        </p:blipFill>
        <p:spPr>
          <a:xfrm>
            <a:off x="4487863" y="1017588"/>
            <a:ext cx="3208337" cy="4519612"/>
          </a:xfrm>
        </p:spPr>
      </p:pic>
      <p:grpSp>
        <p:nvGrpSpPr>
          <p:cNvPr id="16391" name="Group 5185">
            <a:extLst>
              <a:ext uri="{FF2B5EF4-FFF2-40B4-BE49-F238E27FC236}">
                <a16:creationId xmlns:a16="http://schemas.microsoft.com/office/drawing/2014/main" id="{F54C3B11-5C93-604F-AEFD-14CF779064D3}"/>
              </a:ext>
            </a:extLst>
          </p:cNvPr>
          <p:cNvGrpSpPr>
            <a:grpSpLocks/>
          </p:cNvGrpSpPr>
          <p:nvPr/>
        </p:nvGrpSpPr>
        <p:grpSpPr bwMode="auto">
          <a:xfrm>
            <a:off x="8104188" y="700088"/>
            <a:ext cx="3552825" cy="5156200"/>
            <a:chOff x="8104089" y="699561"/>
            <a:chExt cx="3553129" cy="5156201"/>
          </a:xfrm>
        </p:grpSpPr>
        <p:sp>
          <p:nvSpPr>
            <p:cNvPr id="16393" name="Rectangle 5186">
              <a:extLst>
                <a:ext uri="{FF2B5EF4-FFF2-40B4-BE49-F238E27FC236}">
                  <a16:creationId xmlns:a16="http://schemas.microsoft.com/office/drawing/2014/main" id="{819A2C70-910E-2E42-801B-76093890FBD9}"/>
                </a:ext>
              </a:extLst>
            </p:cNvPr>
            <p:cNvSpPr>
              <a:spLocks noChangeArrowheads="1"/>
            </p:cNvSpPr>
            <p:nvPr/>
          </p:nvSpPr>
          <p:spPr bwMode="auto">
            <a:xfrm>
              <a:off x="8104089" y="699561"/>
              <a:ext cx="3553129" cy="5156201"/>
            </a:xfrm>
            <a:prstGeom prst="rect">
              <a:avLst/>
            </a:prstGeom>
            <a:gradFill rotWithShape="0">
              <a:gsLst>
                <a:gs pos="0">
                  <a:srgbClr val="000001"/>
                </a:gs>
                <a:gs pos="100000">
                  <a:srgbClr val="191919"/>
                </a:gs>
              </a:gsLst>
              <a:lin ang="5400000"/>
            </a:gradFill>
            <a:ln>
              <a:noFill/>
            </a:ln>
            <a:effectLst>
              <a:outerShdw dist="190503" dir="4740048" algn="tl"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sp>
          <p:nvSpPr>
            <p:cNvPr id="16394" name="Rectangle 5187">
              <a:extLst>
                <a:ext uri="{FF2B5EF4-FFF2-40B4-BE49-F238E27FC236}">
                  <a16:creationId xmlns:a16="http://schemas.microsoft.com/office/drawing/2014/main" id="{6EE57769-1224-6E4B-BF9F-EC15AD6A6B73}"/>
                </a:ext>
              </a:extLst>
            </p:cNvPr>
            <p:cNvSpPr>
              <a:spLocks noChangeArrowheads="1"/>
            </p:cNvSpPr>
            <p:nvPr/>
          </p:nvSpPr>
          <p:spPr bwMode="auto">
            <a:xfrm>
              <a:off x="8104089" y="719431"/>
              <a:ext cx="3553129" cy="5126894"/>
            </a:xfrm>
            <a:prstGeom prst="rect">
              <a:avLst/>
            </a:prstGeom>
            <a:gradFill rotWithShape="0">
              <a:gsLst>
                <a:gs pos="0">
                  <a:srgbClr val="DADADA"/>
                </a:gs>
                <a:gs pos="100000">
                  <a:srgbClr val="FFFFFE"/>
                </a:gs>
              </a:gsLst>
              <a:lin ang="16200000"/>
            </a:gradFill>
            <a:ln w="76196">
              <a:solidFill>
                <a:srgbClr val="191919"/>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endParaRPr lang="el-GR" altLang="el-GR" sz="1800">
                <a:solidFill>
                  <a:srgbClr val="FFFFFF"/>
                </a:solidFill>
              </a:endParaRPr>
            </a:p>
          </p:txBody>
        </p:sp>
      </p:grpSp>
      <p:pic>
        <p:nvPicPr>
          <p:cNvPr id="16392" name="Picture 6">
            <a:extLst>
              <a:ext uri="{FF2B5EF4-FFF2-40B4-BE49-F238E27FC236}">
                <a16:creationId xmlns:a16="http://schemas.microsoft.com/office/drawing/2014/main" id="{2EF93F13-AA1C-4149-814B-02A90901D3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638" y="873125"/>
            <a:ext cx="3209925"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325039"/>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FEE84B34-8030-7644-8A82-6E48738E313A}"/>
              </a:ext>
            </a:extLst>
          </p:cNvPr>
          <p:cNvPicPr>
            <a:picLocks noChangeAspect="1"/>
          </p:cNvPicPr>
          <p:nvPr/>
        </p:nvPicPr>
        <p:blipFill>
          <a:blip r:embed="rId2">
            <a:extLst>
              <a:ext uri="{28A0092B-C50C-407E-A947-70E740481C1C}">
                <a14:useLocalDpi xmlns:a14="http://schemas.microsoft.com/office/drawing/2010/main" val="0"/>
              </a:ext>
            </a:extLst>
          </a:blip>
          <a:srcRect t="30853" r="3" b="3"/>
          <a:stretch>
            <a:fillRect/>
          </a:stretch>
        </p:blipFill>
        <p:spPr bwMode="auto">
          <a:xfrm>
            <a:off x="484188" y="1604963"/>
            <a:ext cx="3517900"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1" name="Straight Connector 6166">
            <a:extLst>
              <a:ext uri="{FF2B5EF4-FFF2-40B4-BE49-F238E27FC236}">
                <a16:creationId xmlns:a16="http://schemas.microsoft.com/office/drawing/2014/main" id="{1212697C-B43A-B347-AAA2-9A0EBCA7DE9C}"/>
              </a:ext>
            </a:extLst>
          </p:cNvPr>
          <p:cNvCxnSpPr>
            <a:cxnSpLocks noMove="1" noResize="1"/>
          </p:cNvCxnSpPr>
          <p:nvPr/>
        </p:nvCxnSpPr>
        <p:spPr bwMode="auto">
          <a:xfrm>
            <a:off x="4165600" y="1573213"/>
            <a:ext cx="0" cy="3711575"/>
          </a:xfrm>
          <a:prstGeom prst="straightConnector1">
            <a:avLst/>
          </a:prstGeom>
          <a:noFill/>
          <a:ln w="19046">
            <a:solidFill>
              <a:srgbClr val="7F7F7F"/>
            </a:solidFill>
            <a:miter lim="800000"/>
            <a:headEnd/>
            <a:tailEnd/>
          </a:ln>
          <a:extLst>
            <a:ext uri="{909E8E84-426E-40DD-AFC4-6F175D3DCCD1}">
              <a14:hiddenFill xmlns:a14="http://schemas.microsoft.com/office/drawing/2010/main">
                <a:noFill/>
              </a14:hiddenFill>
            </a:ext>
          </a:extLst>
        </p:spPr>
      </p:cxnSp>
      <p:pic>
        <p:nvPicPr>
          <p:cNvPr id="17412" name="Picture 6">
            <a:extLst>
              <a:ext uri="{FF2B5EF4-FFF2-40B4-BE49-F238E27FC236}">
                <a16:creationId xmlns:a16="http://schemas.microsoft.com/office/drawing/2014/main" id="{D2C41980-4BDB-E54F-B54C-ADE20D1349B3}"/>
              </a:ext>
            </a:extLst>
          </p:cNvPr>
          <p:cNvPicPr>
            <a:picLocks noChangeAspect="1"/>
          </p:cNvPicPr>
          <p:nvPr/>
        </p:nvPicPr>
        <p:blipFill>
          <a:blip r:embed="rId3">
            <a:extLst>
              <a:ext uri="{28A0092B-C50C-407E-A947-70E740481C1C}">
                <a14:useLocalDpi xmlns:a14="http://schemas.microsoft.com/office/drawing/2010/main" val="0"/>
              </a:ext>
            </a:extLst>
          </a:blip>
          <a:srcRect l="3465"/>
          <a:stretch>
            <a:fillRect/>
          </a:stretch>
        </p:blipFill>
        <p:spPr bwMode="auto">
          <a:xfrm>
            <a:off x="4310063" y="1593850"/>
            <a:ext cx="3538537"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3" name="Straight Connector 6168">
            <a:extLst>
              <a:ext uri="{FF2B5EF4-FFF2-40B4-BE49-F238E27FC236}">
                <a16:creationId xmlns:a16="http://schemas.microsoft.com/office/drawing/2014/main" id="{62D446C9-5024-3D4D-A135-5E86C35C6EEE}"/>
              </a:ext>
            </a:extLst>
          </p:cNvPr>
          <p:cNvCxnSpPr>
            <a:cxnSpLocks noMove="1" noResize="1"/>
          </p:cNvCxnSpPr>
          <p:nvPr/>
        </p:nvCxnSpPr>
        <p:spPr bwMode="auto">
          <a:xfrm>
            <a:off x="7996238" y="1573213"/>
            <a:ext cx="0" cy="3711575"/>
          </a:xfrm>
          <a:prstGeom prst="straightConnector1">
            <a:avLst/>
          </a:prstGeom>
          <a:noFill/>
          <a:ln w="19046">
            <a:solidFill>
              <a:srgbClr val="7F7F7F"/>
            </a:solidFill>
            <a:miter lim="800000"/>
            <a:headEnd/>
            <a:tailEnd/>
          </a:ln>
          <a:extLst>
            <a:ext uri="{909E8E84-426E-40DD-AFC4-6F175D3DCCD1}">
              <a14:hiddenFill xmlns:a14="http://schemas.microsoft.com/office/drawing/2010/main">
                <a:noFill/>
              </a14:hiddenFill>
            </a:ext>
          </a:extLst>
        </p:spPr>
      </p:cxnSp>
      <p:pic>
        <p:nvPicPr>
          <p:cNvPr id="17414" name="Picture 2">
            <a:extLst>
              <a:ext uri="{FF2B5EF4-FFF2-40B4-BE49-F238E27FC236}">
                <a16:creationId xmlns:a16="http://schemas.microsoft.com/office/drawing/2014/main" id="{DEE94C5D-5CC4-A24D-82A0-75166D48B24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r="1291"/>
          <a:stretch>
            <a:fillRect/>
          </a:stretch>
        </p:blipFill>
        <p:spPr>
          <a:xfrm>
            <a:off x="8162925" y="1604963"/>
            <a:ext cx="3516313" cy="3643312"/>
          </a:xfrm>
        </p:spPr>
      </p:pic>
    </p:spTree>
    <p:extLst>
      <p:ext uri="{BB962C8B-B14F-4D97-AF65-F5344CB8AC3E}">
        <p14:creationId xmlns:p14="http://schemas.microsoft.com/office/powerpoint/2010/main" val="207768627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5D26E0-AB12-E646-ABFA-E7FA69A399DA}"/>
              </a:ext>
            </a:extLst>
          </p:cNvPr>
          <p:cNvSpPr>
            <a:spLocks noGrp="1"/>
          </p:cNvSpPr>
          <p:nvPr>
            <p:ph type="title"/>
          </p:nvPr>
        </p:nvSpPr>
        <p:spPr/>
        <p:txBody>
          <a:bodyPr/>
          <a:lstStyle/>
          <a:p>
            <a:r>
              <a:rPr lang="en-US" dirty="0"/>
              <a:t>Sources </a:t>
            </a:r>
            <a:endParaRPr lang="el-GR" dirty="0"/>
          </a:p>
        </p:txBody>
      </p:sp>
      <p:sp>
        <p:nvSpPr>
          <p:cNvPr id="3" name="Θέση περιεχομένου 2">
            <a:extLst>
              <a:ext uri="{FF2B5EF4-FFF2-40B4-BE49-F238E27FC236}">
                <a16:creationId xmlns:a16="http://schemas.microsoft.com/office/drawing/2014/main" id="{D3C9DFBF-DCC6-FB49-9554-54F9C1A29901}"/>
              </a:ext>
            </a:extLst>
          </p:cNvPr>
          <p:cNvSpPr>
            <a:spLocks noGrp="1"/>
          </p:cNvSpPr>
          <p:nvPr>
            <p:ph idx="1"/>
          </p:nvPr>
        </p:nvSpPr>
        <p:spPr/>
        <p:txBody>
          <a:bodyPr>
            <a:normAutofit fontScale="62500" lnSpcReduction="20000"/>
          </a:bodyPr>
          <a:lstStyle/>
          <a:p>
            <a:r>
              <a:rPr lang="en-US" dirty="0"/>
              <a:t>UNHCR, Joint Data Centre on Forced Displacement (2024), Global Trends: Forced Displacement in 2023 </a:t>
            </a:r>
            <a:r>
              <a:rPr lang="en-US" dirty="0">
                <a:hlinkClick r:id="rId2"/>
              </a:rPr>
              <a:t>https://www.jointdatacenter.org/literature_review/global-trends-forced-displacement-in-2023/#:~:text=By%20the%20end%20of%202023,seekers%2C%20and%2068.3%20million%20IDPs</a:t>
            </a:r>
            <a:endParaRPr lang="en-US" dirty="0"/>
          </a:p>
          <a:p>
            <a:r>
              <a:rPr lang="en-US" dirty="0"/>
              <a:t>Middle East Eye, Joseph </a:t>
            </a:r>
            <a:r>
              <a:rPr lang="en-US" dirty="0" err="1"/>
              <a:t>Massad</a:t>
            </a:r>
            <a:r>
              <a:rPr lang="en-US" dirty="0"/>
              <a:t> (2024), Israel’s legitimacy was built on the Holocaust. Now its own genocide is destroying it. </a:t>
            </a:r>
            <a:r>
              <a:rPr lang="en-US" dirty="0">
                <a:hlinkClick r:id="rId3"/>
              </a:rPr>
              <a:t>https://www.middleeasteye.net/opinion/israel-support-built-on-holocaust-own-genocide-destroying-it</a:t>
            </a:r>
            <a:r>
              <a:rPr lang="en-US" dirty="0"/>
              <a:t> </a:t>
            </a:r>
          </a:p>
          <a:p>
            <a:r>
              <a:rPr lang="en-US" dirty="0"/>
              <a:t>Modern Diplomacy, </a:t>
            </a:r>
            <a:r>
              <a:rPr lang="en-US" dirty="0" err="1"/>
              <a:t>Mariamme</a:t>
            </a:r>
            <a:r>
              <a:rPr lang="en-US" dirty="0"/>
              <a:t> Latif </a:t>
            </a:r>
            <a:r>
              <a:rPr lang="en-US" dirty="0" err="1"/>
              <a:t>Estafan</a:t>
            </a:r>
            <a:r>
              <a:rPr lang="en-US" dirty="0"/>
              <a:t> (2024), The failure of the international community to the Palestinians. </a:t>
            </a:r>
            <a:r>
              <a:rPr lang="en-US" dirty="0">
                <a:hlinkClick r:id="rId4"/>
              </a:rPr>
              <a:t>https://moderndiplomacy.eu/2024/05/14/the-failure-of-the-international-community-to-the-palestinians/</a:t>
            </a:r>
            <a:r>
              <a:rPr lang="en-US" dirty="0"/>
              <a:t> </a:t>
            </a:r>
          </a:p>
          <a:p>
            <a:r>
              <a:rPr lang="en-US" dirty="0"/>
              <a:t>Global South: what does it mean and why you use the term. </a:t>
            </a:r>
            <a:r>
              <a:rPr lang="en-US" dirty="0">
                <a:hlinkClick r:id="rId5"/>
              </a:rPr>
              <a:t>https://onlineacademiccommunity.uvic.ca/globalsouthpolitics/2018/08/08/global-south-what-does-it-mean-and-why-use-the-term/</a:t>
            </a:r>
            <a:r>
              <a:rPr lang="en-US" dirty="0"/>
              <a:t> </a:t>
            </a:r>
          </a:p>
          <a:p>
            <a:r>
              <a:rPr lang="en-US" dirty="0"/>
              <a:t>Hegemonic Representations and Aid Workers (2022-2023)    </a:t>
            </a:r>
            <a:r>
              <a:rPr lang="en-US" dirty="0">
                <a:hlinkClick r:id="rId6"/>
              </a:rPr>
              <a:t>https://sites.manchester.ac.uk/anthropology-of-aid/the-issues/professions-of-doing-good/2022-2023-hegemonic-representations-and-aid-workers/</a:t>
            </a:r>
            <a:r>
              <a:rPr lang="en-US" dirty="0"/>
              <a:t> </a:t>
            </a:r>
          </a:p>
          <a:p>
            <a:r>
              <a:rPr lang="en-US" dirty="0"/>
              <a:t> Cool Anthropology, What is the difference between anthropology and sociology </a:t>
            </a:r>
            <a:r>
              <a:rPr lang="en-US" dirty="0">
                <a:hlinkClick r:id="rId7"/>
              </a:rPr>
              <a:t>https://www.coolanthropology.com/ask-a-cool-anthropologist/what-is-the-difference-between-anthropology-and-sociology/</a:t>
            </a:r>
            <a:r>
              <a:rPr lang="en-US" dirty="0"/>
              <a:t>  </a:t>
            </a:r>
          </a:p>
          <a:p>
            <a:r>
              <a:rPr lang="en-US" dirty="0"/>
              <a:t>What is anthropology (slide presentation) </a:t>
            </a:r>
            <a:r>
              <a:rPr lang="en-US" dirty="0">
                <a:hlinkClick r:id="rId8"/>
              </a:rPr>
              <a:t>https://www.slideserve.com/mari/what-is-anthropology</a:t>
            </a:r>
            <a:r>
              <a:rPr lang="en-US" dirty="0"/>
              <a:t> </a:t>
            </a:r>
          </a:p>
          <a:p>
            <a:endParaRPr lang="en-US" dirty="0"/>
          </a:p>
          <a:p>
            <a:endParaRPr lang="el-GR" dirty="0"/>
          </a:p>
        </p:txBody>
      </p:sp>
    </p:spTree>
    <p:extLst>
      <p:ext uri="{BB962C8B-B14F-4D97-AF65-F5344CB8AC3E}">
        <p14:creationId xmlns:p14="http://schemas.microsoft.com/office/powerpoint/2010/main" val="20322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a:extLst>
              <a:ext uri="{FF2B5EF4-FFF2-40B4-BE49-F238E27FC236}">
                <a16:creationId xmlns:a16="http://schemas.microsoft.com/office/drawing/2014/main" id="{C2CA7E2C-32E3-3147-98E0-DB2A623C5F91}"/>
              </a:ext>
            </a:extLst>
          </p:cNvPr>
          <p:cNvSpPr txBox="1">
            <a:spLocks noGrp="1"/>
          </p:cNvSpPr>
          <p:nvPr>
            <p:ph type="title"/>
          </p:nvPr>
        </p:nvSpPr>
        <p:spPr/>
        <p:txBody>
          <a:bodyPr/>
          <a:lstStyle/>
          <a:p>
            <a:pPr eaLnBrk="1" hangingPunct="1"/>
            <a:r>
              <a:rPr lang="en-US" altLang="el-GR">
                <a:latin typeface="Calibri Light" panose="020F0502020204030204" pitchFamily="34" charset="0"/>
              </a:rPr>
              <a:t>Why not illegal ? </a:t>
            </a:r>
            <a:r>
              <a:rPr lang="en-US" altLang="el-GR">
                <a:latin typeface="Calibri Light" panose="020F0502020204030204" pitchFamily="34" charset="0"/>
                <a:hlinkClick r:id="rId3"/>
              </a:rPr>
              <a:t>PICUM</a:t>
            </a:r>
            <a:r>
              <a:rPr lang="en-US" altLang="el-GR">
                <a:latin typeface="Calibri Light" panose="020F0502020204030204" pitchFamily="34" charset="0"/>
              </a:rPr>
              <a:t> </a:t>
            </a:r>
            <a:br>
              <a:rPr lang="en-US" altLang="el-GR">
                <a:latin typeface="Calibri Light" panose="020F0502020204030204" pitchFamily="34" charset="0"/>
              </a:rPr>
            </a:br>
            <a:r>
              <a:rPr lang="en-US" altLang="el-GR" b="1">
                <a:latin typeface="Calibri Light" panose="020F0502020204030204" pitchFamily="34" charset="0"/>
              </a:rPr>
              <a:t>Inaccurate</a:t>
            </a:r>
            <a:endParaRPr altLang="el-GR" b="1">
              <a:latin typeface="Calibri Light" panose="020F0502020204030204" pitchFamily="34" charset="0"/>
            </a:endParaRPr>
          </a:p>
        </p:txBody>
      </p:sp>
      <p:grpSp>
        <p:nvGrpSpPr>
          <p:cNvPr id="6147" name="Θέση περιεχομένου 2">
            <a:extLst>
              <a:ext uri="{FF2B5EF4-FFF2-40B4-BE49-F238E27FC236}">
                <a16:creationId xmlns:a16="http://schemas.microsoft.com/office/drawing/2014/main" id="{DBFBA8F2-7E3F-FC4A-B743-015DBDD44338}"/>
              </a:ext>
            </a:extLst>
          </p:cNvPr>
          <p:cNvGrpSpPr>
            <a:grpSpLocks/>
          </p:cNvGrpSpPr>
          <p:nvPr/>
        </p:nvGrpSpPr>
        <p:grpSpPr bwMode="auto">
          <a:xfrm>
            <a:off x="838200" y="1831975"/>
            <a:ext cx="10515600" cy="4338638"/>
            <a:chOff x="838203" y="1831972"/>
            <a:chExt cx="10515600" cy="4338636"/>
          </a:xfrm>
        </p:grpSpPr>
        <p:sp>
          <p:nvSpPr>
            <p:cNvPr id="6148" name="Freeform 3">
              <a:extLst>
                <a:ext uri="{FF2B5EF4-FFF2-40B4-BE49-F238E27FC236}">
                  <a16:creationId xmlns:a16="http://schemas.microsoft.com/office/drawing/2014/main" id="{59C9C807-A004-044B-98E6-06EA4970EB38}"/>
                </a:ext>
              </a:extLst>
            </p:cNvPr>
            <p:cNvSpPr>
              <a:spLocks/>
            </p:cNvSpPr>
            <p:nvPr/>
          </p:nvSpPr>
          <p:spPr bwMode="auto">
            <a:xfrm>
              <a:off x="838203" y="1831972"/>
              <a:ext cx="10515600" cy="791678"/>
            </a:xfrm>
            <a:custGeom>
              <a:avLst/>
              <a:gdLst>
                <a:gd name="T0" fmla="*/ 5257800 w 10515600"/>
                <a:gd name="T1" fmla="*/ 0 h 791505"/>
                <a:gd name="T2" fmla="*/ 10515600 w 10515600"/>
                <a:gd name="T3" fmla="*/ 396013 h 791505"/>
                <a:gd name="T4" fmla="*/ 5257800 w 10515600"/>
                <a:gd name="T5" fmla="*/ 792024 h 791505"/>
                <a:gd name="T6" fmla="*/ 0 w 10515600"/>
                <a:gd name="T7" fmla="*/ 396013 h 791505"/>
                <a:gd name="T8" fmla="*/ 5257800 w 10515600"/>
                <a:gd name="T9" fmla="*/ 0 h 791505"/>
                <a:gd name="T10" fmla="*/ 10515600 w 10515600"/>
                <a:gd name="T11" fmla="*/ 396012 h 791505"/>
                <a:gd name="T12" fmla="*/ 5257800 w 10515600"/>
                <a:gd name="T13" fmla="*/ 792023 h 791505"/>
                <a:gd name="T14" fmla="*/ 0 w 10515600"/>
                <a:gd name="T15" fmla="*/ 396012 h 791505"/>
                <a:gd name="T16" fmla="*/ 0 w 10515600"/>
                <a:gd name="T17" fmla="*/ 132007 h 791505"/>
                <a:gd name="T18" fmla="*/ 131920 w 10515600"/>
                <a:gd name="T19" fmla="*/ 0 h 791505"/>
                <a:gd name="T20" fmla="*/ 10383680 w 10515600"/>
                <a:gd name="T21" fmla="*/ 0 h 791505"/>
                <a:gd name="T22" fmla="*/ 10515600 w 10515600"/>
                <a:gd name="T23" fmla="*/ 132007 h 791505"/>
                <a:gd name="T24" fmla="*/ 10515600 w 10515600"/>
                <a:gd name="T25" fmla="*/ 660016 h 791505"/>
                <a:gd name="T26" fmla="*/ 10383680 w 10515600"/>
                <a:gd name="T27" fmla="*/ 792023 h 791505"/>
                <a:gd name="T28" fmla="*/ 131920 w 10515600"/>
                <a:gd name="T29" fmla="*/ 792023 h 791505"/>
                <a:gd name="T30" fmla="*/ 0 w 10515600"/>
                <a:gd name="T31" fmla="*/ 660016 h 791505"/>
                <a:gd name="T32" fmla="*/ 0 w 10515600"/>
                <a:gd name="T33" fmla="*/ 132007 h 79150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15600"/>
                <a:gd name="T52" fmla="*/ 0 h 791505"/>
                <a:gd name="T53" fmla="*/ 10515600 w 10515600"/>
                <a:gd name="T54" fmla="*/ 791505 h 791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15600" h="791505">
                  <a:moveTo>
                    <a:pt x="0" y="131920"/>
                  </a:moveTo>
                  <a:cubicBezTo>
                    <a:pt x="0" y="59063"/>
                    <a:pt x="59063" y="0"/>
                    <a:pt x="131920" y="0"/>
                  </a:cubicBezTo>
                  <a:lnTo>
                    <a:pt x="10383680" y="0"/>
                  </a:lnTo>
                  <a:cubicBezTo>
                    <a:pt x="10456537" y="0"/>
                    <a:pt x="10515600" y="59063"/>
                    <a:pt x="10515600" y="131920"/>
                  </a:cubicBezTo>
                  <a:lnTo>
                    <a:pt x="10515600" y="659585"/>
                  </a:lnTo>
                  <a:cubicBezTo>
                    <a:pt x="10515600" y="732442"/>
                    <a:pt x="10456537" y="791505"/>
                    <a:pt x="10383680" y="791505"/>
                  </a:cubicBezTo>
                  <a:lnTo>
                    <a:pt x="131920" y="791505"/>
                  </a:lnTo>
                  <a:cubicBezTo>
                    <a:pt x="59063" y="791505"/>
                    <a:pt x="0" y="732442"/>
                    <a:pt x="0" y="659585"/>
                  </a:cubicBezTo>
                  <a:lnTo>
                    <a:pt x="0" y="131920"/>
                  </a:lnTo>
                  <a:close/>
                </a:path>
              </a:pathLst>
            </a:custGeom>
            <a:solidFill>
              <a:srgbClr val="4472C4"/>
            </a:solidFill>
            <a:ln w="12701">
              <a:solidFill>
                <a:srgbClr val="FFFFFF"/>
              </a:solidFill>
              <a:miter lim="800000"/>
              <a:headEnd/>
              <a:tailEnd/>
            </a:ln>
          </p:spPr>
          <p:txBody>
            <a:bodyPr lIns="164372" tIns="164372" rIns="164372" bIns="164372" anchor="ctr"/>
            <a:lstStyle>
              <a:lvl1pPr defTabSz="146685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14668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146685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1400"/>
                </a:spcAft>
                <a:buSzTx/>
                <a:buFontTx/>
                <a:buNone/>
              </a:pPr>
              <a:r>
                <a:rPr lang="en-US" altLang="el-GR" sz="3300">
                  <a:solidFill>
                    <a:srgbClr val="FFFFFF"/>
                  </a:solidFill>
                </a:rPr>
                <a:t>Legally incorrect</a:t>
              </a:r>
            </a:p>
          </p:txBody>
        </p:sp>
        <p:sp>
          <p:nvSpPr>
            <p:cNvPr id="6149" name="Freeform 4">
              <a:extLst>
                <a:ext uri="{FF2B5EF4-FFF2-40B4-BE49-F238E27FC236}">
                  <a16:creationId xmlns:a16="http://schemas.microsoft.com/office/drawing/2014/main" id="{B63C5732-7890-BB4A-A2CC-62FFB42A7E6E}"/>
                </a:ext>
              </a:extLst>
            </p:cNvPr>
            <p:cNvSpPr>
              <a:spLocks/>
            </p:cNvSpPr>
            <p:nvPr/>
          </p:nvSpPr>
          <p:spPr bwMode="auto">
            <a:xfrm>
              <a:off x="838203" y="2718721"/>
              <a:ext cx="10515600" cy="791678"/>
            </a:xfrm>
            <a:custGeom>
              <a:avLst/>
              <a:gdLst>
                <a:gd name="T0" fmla="*/ 5257800 w 10515600"/>
                <a:gd name="T1" fmla="*/ 0 h 791505"/>
                <a:gd name="T2" fmla="*/ 10515600 w 10515600"/>
                <a:gd name="T3" fmla="*/ 396013 h 791505"/>
                <a:gd name="T4" fmla="*/ 5257800 w 10515600"/>
                <a:gd name="T5" fmla="*/ 792024 h 791505"/>
                <a:gd name="T6" fmla="*/ 0 w 10515600"/>
                <a:gd name="T7" fmla="*/ 396013 h 791505"/>
                <a:gd name="T8" fmla="*/ 5257800 w 10515600"/>
                <a:gd name="T9" fmla="*/ 0 h 791505"/>
                <a:gd name="T10" fmla="*/ 10515600 w 10515600"/>
                <a:gd name="T11" fmla="*/ 396012 h 791505"/>
                <a:gd name="T12" fmla="*/ 5257800 w 10515600"/>
                <a:gd name="T13" fmla="*/ 792023 h 791505"/>
                <a:gd name="T14" fmla="*/ 0 w 10515600"/>
                <a:gd name="T15" fmla="*/ 396012 h 791505"/>
                <a:gd name="T16" fmla="*/ 0 w 10515600"/>
                <a:gd name="T17" fmla="*/ 132007 h 791505"/>
                <a:gd name="T18" fmla="*/ 131920 w 10515600"/>
                <a:gd name="T19" fmla="*/ 0 h 791505"/>
                <a:gd name="T20" fmla="*/ 10383680 w 10515600"/>
                <a:gd name="T21" fmla="*/ 0 h 791505"/>
                <a:gd name="T22" fmla="*/ 10515600 w 10515600"/>
                <a:gd name="T23" fmla="*/ 132007 h 791505"/>
                <a:gd name="T24" fmla="*/ 10515600 w 10515600"/>
                <a:gd name="T25" fmla="*/ 660016 h 791505"/>
                <a:gd name="T26" fmla="*/ 10383680 w 10515600"/>
                <a:gd name="T27" fmla="*/ 792023 h 791505"/>
                <a:gd name="T28" fmla="*/ 131920 w 10515600"/>
                <a:gd name="T29" fmla="*/ 792023 h 791505"/>
                <a:gd name="T30" fmla="*/ 0 w 10515600"/>
                <a:gd name="T31" fmla="*/ 660016 h 791505"/>
                <a:gd name="T32" fmla="*/ 0 w 10515600"/>
                <a:gd name="T33" fmla="*/ 132007 h 79150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15600"/>
                <a:gd name="T52" fmla="*/ 0 h 791505"/>
                <a:gd name="T53" fmla="*/ 10515600 w 10515600"/>
                <a:gd name="T54" fmla="*/ 791505 h 791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15600" h="791505">
                  <a:moveTo>
                    <a:pt x="0" y="131920"/>
                  </a:moveTo>
                  <a:cubicBezTo>
                    <a:pt x="0" y="59063"/>
                    <a:pt x="59063" y="0"/>
                    <a:pt x="131920" y="0"/>
                  </a:cubicBezTo>
                  <a:lnTo>
                    <a:pt x="10383680" y="0"/>
                  </a:lnTo>
                  <a:cubicBezTo>
                    <a:pt x="10456537" y="0"/>
                    <a:pt x="10515600" y="59063"/>
                    <a:pt x="10515600" y="131920"/>
                  </a:cubicBezTo>
                  <a:lnTo>
                    <a:pt x="10515600" y="659585"/>
                  </a:lnTo>
                  <a:cubicBezTo>
                    <a:pt x="10515600" y="732442"/>
                    <a:pt x="10456537" y="791505"/>
                    <a:pt x="10383680" y="791505"/>
                  </a:cubicBezTo>
                  <a:lnTo>
                    <a:pt x="131920" y="791505"/>
                  </a:lnTo>
                  <a:cubicBezTo>
                    <a:pt x="59063" y="791505"/>
                    <a:pt x="0" y="732442"/>
                    <a:pt x="0" y="659585"/>
                  </a:cubicBezTo>
                  <a:lnTo>
                    <a:pt x="0" y="131920"/>
                  </a:lnTo>
                  <a:close/>
                </a:path>
              </a:pathLst>
            </a:custGeom>
            <a:solidFill>
              <a:srgbClr val="4472C4"/>
            </a:solidFill>
            <a:ln w="12701">
              <a:solidFill>
                <a:srgbClr val="FFFFFF"/>
              </a:solidFill>
              <a:miter lim="800000"/>
              <a:headEnd/>
              <a:tailEnd/>
            </a:ln>
          </p:spPr>
          <p:txBody>
            <a:bodyPr lIns="164372" tIns="164372" rIns="164372" bIns="164372" anchor="ctr"/>
            <a:lstStyle>
              <a:lvl1pPr defTabSz="146685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14668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146685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1400"/>
                </a:spcAft>
                <a:buSzTx/>
                <a:buFontTx/>
                <a:buNone/>
              </a:pPr>
              <a:r>
                <a:rPr lang="en-US" altLang="el-GR" sz="3300">
                  <a:solidFill>
                    <a:srgbClr val="FFFFFF"/>
                  </a:solidFill>
                </a:rPr>
                <a:t>Misleading</a:t>
              </a:r>
            </a:p>
          </p:txBody>
        </p:sp>
        <p:sp>
          <p:nvSpPr>
            <p:cNvPr id="6150" name="Freeform 5">
              <a:extLst>
                <a:ext uri="{FF2B5EF4-FFF2-40B4-BE49-F238E27FC236}">
                  <a16:creationId xmlns:a16="http://schemas.microsoft.com/office/drawing/2014/main" id="{B097E096-5776-424A-A327-A236B089D813}"/>
                </a:ext>
              </a:extLst>
            </p:cNvPr>
            <p:cNvSpPr>
              <a:spLocks/>
            </p:cNvSpPr>
            <p:nvPr/>
          </p:nvSpPr>
          <p:spPr bwMode="auto">
            <a:xfrm>
              <a:off x="838203" y="3605460"/>
              <a:ext cx="10515600" cy="791678"/>
            </a:xfrm>
            <a:custGeom>
              <a:avLst/>
              <a:gdLst>
                <a:gd name="T0" fmla="*/ 5257800 w 10515600"/>
                <a:gd name="T1" fmla="*/ 0 h 791505"/>
                <a:gd name="T2" fmla="*/ 10515600 w 10515600"/>
                <a:gd name="T3" fmla="*/ 396013 h 791505"/>
                <a:gd name="T4" fmla="*/ 5257800 w 10515600"/>
                <a:gd name="T5" fmla="*/ 792024 h 791505"/>
                <a:gd name="T6" fmla="*/ 0 w 10515600"/>
                <a:gd name="T7" fmla="*/ 396013 h 791505"/>
                <a:gd name="T8" fmla="*/ 5257800 w 10515600"/>
                <a:gd name="T9" fmla="*/ 0 h 791505"/>
                <a:gd name="T10" fmla="*/ 10515600 w 10515600"/>
                <a:gd name="T11" fmla="*/ 396012 h 791505"/>
                <a:gd name="T12" fmla="*/ 5257800 w 10515600"/>
                <a:gd name="T13" fmla="*/ 792023 h 791505"/>
                <a:gd name="T14" fmla="*/ 0 w 10515600"/>
                <a:gd name="T15" fmla="*/ 396012 h 791505"/>
                <a:gd name="T16" fmla="*/ 0 w 10515600"/>
                <a:gd name="T17" fmla="*/ 132007 h 791505"/>
                <a:gd name="T18" fmla="*/ 131920 w 10515600"/>
                <a:gd name="T19" fmla="*/ 0 h 791505"/>
                <a:gd name="T20" fmla="*/ 10383680 w 10515600"/>
                <a:gd name="T21" fmla="*/ 0 h 791505"/>
                <a:gd name="T22" fmla="*/ 10515600 w 10515600"/>
                <a:gd name="T23" fmla="*/ 132007 h 791505"/>
                <a:gd name="T24" fmla="*/ 10515600 w 10515600"/>
                <a:gd name="T25" fmla="*/ 660016 h 791505"/>
                <a:gd name="T26" fmla="*/ 10383680 w 10515600"/>
                <a:gd name="T27" fmla="*/ 792023 h 791505"/>
                <a:gd name="T28" fmla="*/ 131920 w 10515600"/>
                <a:gd name="T29" fmla="*/ 792023 h 791505"/>
                <a:gd name="T30" fmla="*/ 0 w 10515600"/>
                <a:gd name="T31" fmla="*/ 660016 h 791505"/>
                <a:gd name="T32" fmla="*/ 0 w 10515600"/>
                <a:gd name="T33" fmla="*/ 132007 h 79150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15600"/>
                <a:gd name="T52" fmla="*/ 0 h 791505"/>
                <a:gd name="T53" fmla="*/ 10515600 w 10515600"/>
                <a:gd name="T54" fmla="*/ 791505 h 791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15600" h="791505">
                  <a:moveTo>
                    <a:pt x="0" y="131920"/>
                  </a:moveTo>
                  <a:cubicBezTo>
                    <a:pt x="0" y="59063"/>
                    <a:pt x="59063" y="0"/>
                    <a:pt x="131920" y="0"/>
                  </a:cubicBezTo>
                  <a:lnTo>
                    <a:pt x="10383680" y="0"/>
                  </a:lnTo>
                  <a:cubicBezTo>
                    <a:pt x="10456537" y="0"/>
                    <a:pt x="10515600" y="59063"/>
                    <a:pt x="10515600" y="131920"/>
                  </a:cubicBezTo>
                  <a:lnTo>
                    <a:pt x="10515600" y="659585"/>
                  </a:lnTo>
                  <a:cubicBezTo>
                    <a:pt x="10515600" y="732442"/>
                    <a:pt x="10456537" y="791505"/>
                    <a:pt x="10383680" y="791505"/>
                  </a:cubicBezTo>
                  <a:lnTo>
                    <a:pt x="131920" y="791505"/>
                  </a:lnTo>
                  <a:cubicBezTo>
                    <a:pt x="59063" y="791505"/>
                    <a:pt x="0" y="732442"/>
                    <a:pt x="0" y="659585"/>
                  </a:cubicBezTo>
                  <a:lnTo>
                    <a:pt x="0" y="131920"/>
                  </a:lnTo>
                  <a:close/>
                </a:path>
              </a:pathLst>
            </a:custGeom>
            <a:solidFill>
              <a:srgbClr val="4472C4"/>
            </a:solidFill>
            <a:ln w="12701">
              <a:solidFill>
                <a:srgbClr val="FFFFFF"/>
              </a:solidFill>
              <a:miter lim="800000"/>
              <a:headEnd/>
              <a:tailEnd/>
            </a:ln>
          </p:spPr>
          <p:txBody>
            <a:bodyPr lIns="164372" tIns="164372" rIns="164372" bIns="164372" anchor="ctr"/>
            <a:lstStyle>
              <a:lvl1pPr defTabSz="146685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14668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146685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1400"/>
                </a:spcAft>
                <a:buSzTx/>
                <a:buFontTx/>
                <a:buNone/>
              </a:pPr>
              <a:r>
                <a:rPr lang="en-US" altLang="el-GR" sz="3300">
                  <a:solidFill>
                    <a:srgbClr val="FFFFFF"/>
                  </a:solidFill>
                </a:rPr>
                <a:t>Ignores international legal obligations</a:t>
              </a:r>
            </a:p>
          </p:txBody>
        </p:sp>
        <p:sp>
          <p:nvSpPr>
            <p:cNvPr id="6151" name="Freeform 6">
              <a:extLst>
                <a:ext uri="{FF2B5EF4-FFF2-40B4-BE49-F238E27FC236}">
                  <a16:creationId xmlns:a16="http://schemas.microsoft.com/office/drawing/2014/main" id="{F4357FAE-54F3-B34F-B70A-8C0550868ABE}"/>
                </a:ext>
              </a:extLst>
            </p:cNvPr>
            <p:cNvSpPr>
              <a:spLocks/>
            </p:cNvSpPr>
            <p:nvPr/>
          </p:nvSpPr>
          <p:spPr bwMode="auto">
            <a:xfrm>
              <a:off x="838203" y="4492191"/>
              <a:ext cx="10515600" cy="791678"/>
            </a:xfrm>
            <a:custGeom>
              <a:avLst/>
              <a:gdLst>
                <a:gd name="T0" fmla="*/ 5257800 w 10515600"/>
                <a:gd name="T1" fmla="*/ 0 h 791505"/>
                <a:gd name="T2" fmla="*/ 10515600 w 10515600"/>
                <a:gd name="T3" fmla="*/ 396013 h 791505"/>
                <a:gd name="T4" fmla="*/ 5257800 w 10515600"/>
                <a:gd name="T5" fmla="*/ 792024 h 791505"/>
                <a:gd name="T6" fmla="*/ 0 w 10515600"/>
                <a:gd name="T7" fmla="*/ 396013 h 791505"/>
                <a:gd name="T8" fmla="*/ 5257800 w 10515600"/>
                <a:gd name="T9" fmla="*/ 0 h 791505"/>
                <a:gd name="T10" fmla="*/ 10515600 w 10515600"/>
                <a:gd name="T11" fmla="*/ 396012 h 791505"/>
                <a:gd name="T12" fmla="*/ 5257800 w 10515600"/>
                <a:gd name="T13" fmla="*/ 792023 h 791505"/>
                <a:gd name="T14" fmla="*/ 0 w 10515600"/>
                <a:gd name="T15" fmla="*/ 396012 h 791505"/>
                <a:gd name="T16" fmla="*/ 0 w 10515600"/>
                <a:gd name="T17" fmla="*/ 132007 h 791505"/>
                <a:gd name="T18" fmla="*/ 131920 w 10515600"/>
                <a:gd name="T19" fmla="*/ 0 h 791505"/>
                <a:gd name="T20" fmla="*/ 10383680 w 10515600"/>
                <a:gd name="T21" fmla="*/ 0 h 791505"/>
                <a:gd name="T22" fmla="*/ 10515600 w 10515600"/>
                <a:gd name="T23" fmla="*/ 132007 h 791505"/>
                <a:gd name="T24" fmla="*/ 10515600 w 10515600"/>
                <a:gd name="T25" fmla="*/ 660016 h 791505"/>
                <a:gd name="T26" fmla="*/ 10383680 w 10515600"/>
                <a:gd name="T27" fmla="*/ 792023 h 791505"/>
                <a:gd name="T28" fmla="*/ 131920 w 10515600"/>
                <a:gd name="T29" fmla="*/ 792023 h 791505"/>
                <a:gd name="T30" fmla="*/ 0 w 10515600"/>
                <a:gd name="T31" fmla="*/ 660016 h 791505"/>
                <a:gd name="T32" fmla="*/ 0 w 10515600"/>
                <a:gd name="T33" fmla="*/ 132007 h 79150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15600"/>
                <a:gd name="T52" fmla="*/ 0 h 791505"/>
                <a:gd name="T53" fmla="*/ 10515600 w 10515600"/>
                <a:gd name="T54" fmla="*/ 791505 h 791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15600" h="791505">
                  <a:moveTo>
                    <a:pt x="0" y="131920"/>
                  </a:moveTo>
                  <a:cubicBezTo>
                    <a:pt x="0" y="59063"/>
                    <a:pt x="59063" y="0"/>
                    <a:pt x="131920" y="0"/>
                  </a:cubicBezTo>
                  <a:lnTo>
                    <a:pt x="10383680" y="0"/>
                  </a:lnTo>
                  <a:cubicBezTo>
                    <a:pt x="10456537" y="0"/>
                    <a:pt x="10515600" y="59063"/>
                    <a:pt x="10515600" y="131920"/>
                  </a:cubicBezTo>
                  <a:lnTo>
                    <a:pt x="10515600" y="659585"/>
                  </a:lnTo>
                  <a:cubicBezTo>
                    <a:pt x="10515600" y="732442"/>
                    <a:pt x="10456537" y="791505"/>
                    <a:pt x="10383680" y="791505"/>
                  </a:cubicBezTo>
                  <a:lnTo>
                    <a:pt x="131920" y="791505"/>
                  </a:lnTo>
                  <a:cubicBezTo>
                    <a:pt x="59063" y="791505"/>
                    <a:pt x="0" y="732442"/>
                    <a:pt x="0" y="659585"/>
                  </a:cubicBezTo>
                  <a:lnTo>
                    <a:pt x="0" y="131920"/>
                  </a:lnTo>
                  <a:close/>
                </a:path>
              </a:pathLst>
            </a:custGeom>
            <a:solidFill>
              <a:srgbClr val="4472C4"/>
            </a:solidFill>
            <a:ln w="12701">
              <a:solidFill>
                <a:srgbClr val="FFFFFF"/>
              </a:solidFill>
              <a:miter lim="800000"/>
              <a:headEnd/>
              <a:tailEnd/>
            </a:ln>
          </p:spPr>
          <p:txBody>
            <a:bodyPr lIns="164372" tIns="164372" rIns="164372" bIns="164372" anchor="ctr"/>
            <a:lstStyle>
              <a:lvl1pPr defTabSz="146685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14668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146685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1400"/>
                </a:spcAft>
                <a:buSzTx/>
                <a:buFontTx/>
                <a:buNone/>
              </a:pPr>
              <a:r>
                <a:rPr lang="en-US" altLang="el-GR" sz="3300">
                  <a:solidFill>
                    <a:srgbClr val="FFFFFF"/>
                  </a:solidFill>
                </a:rPr>
                <a:t>Violates principle of due process</a:t>
              </a:r>
            </a:p>
          </p:txBody>
        </p:sp>
        <p:sp>
          <p:nvSpPr>
            <p:cNvPr id="6152" name="Freeform 7">
              <a:extLst>
                <a:ext uri="{FF2B5EF4-FFF2-40B4-BE49-F238E27FC236}">
                  <a16:creationId xmlns:a16="http://schemas.microsoft.com/office/drawing/2014/main" id="{D138ED8F-0B12-9444-AAFB-6CF5216D4E8C}"/>
                </a:ext>
              </a:extLst>
            </p:cNvPr>
            <p:cNvSpPr>
              <a:spLocks/>
            </p:cNvSpPr>
            <p:nvPr/>
          </p:nvSpPr>
          <p:spPr bwMode="auto">
            <a:xfrm>
              <a:off x="838203" y="5378930"/>
              <a:ext cx="10515600" cy="791678"/>
            </a:xfrm>
            <a:custGeom>
              <a:avLst/>
              <a:gdLst>
                <a:gd name="T0" fmla="*/ 5257800 w 10515600"/>
                <a:gd name="T1" fmla="*/ 0 h 791505"/>
                <a:gd name="T2" fmla="*/ 10515600 w 10515600"/>
                <a:gd name="T3" fmla="*/ 396013 h 791505"/>
                <a:gd name="T4" fmla="*/ 5257800 w 10515600"/>
                <a:gd name="T5" fmla="*/ 792024 h 791505"/>
                <a:gd name="T6" fmla="*/ 0 w 10515600"/>
                <a:gd name="T7" fmla="*/ 396013 h 791505"/>
                <a:gd name="T8" fmla="*/ 5257800 w 10515600"/>
                <a:gd name="T9" fmla="*/ 0 h 791505"/>
                <a:gd name="T10" fmla="*/ 10515600 w 10515600"/>
                <a:gd name="T11" fmla="*/ 396012 h 791505"/>
                <a:gd name="T12" fmla="*/ 5257800 w 10515600"/>
                <a:gd name="T13" fmla="*/ 792023 h 791505"/>
                <a:gd name="T14" fmla="*/ 0 w 10515600"/>
                <a:gd name="T15" fmla="*/ 396012 h 791505"/>
                <a:gd name="T16" fmla="*/ 0 w 10515600"/>
                <a:gd name="T17" fmla="*/ 132007 h 791505"/>
                <a:gd name="T18" fmla="*/ 131920 w 10515600"/>
                <a:gd name="T19" fmla="*/ 0 h 791505"/>
                <a:gd name="T20" fmla="*/ 10383680 w 10515600"/>
                <a:gd name="T21" fmla="*/ 0 h 791505"/>
                <a:gd name="T22" fmla="*/ 10515600 w 10515600"/>
                <a:gd name="T23" fmla="*/ 132007 h 791505"/>
                <a:gd name="T24" fmla="*/ 10515600 w 10515600"/>
                <a:gd name="T25" fmla="*/ 660016 h 791505"/>
                <a:gd name="T26" fmla="*/ 10383680 w 10515600"/>
                <a:gd name="T27" fmla="*/ 792023 h 791505"/>
                <a:gd name="T28" fmla="*/ 131920 w 10515600"/>
                <a:gd name="T29" fmla="*/ 792023 h 791505"/>
                <a:gd name="T30" fmla="*/ 0 w 10515600"/>
                <a:gd name="T31" fmla="*/ 660016 h 791505"/>
                <a:gd name="T32" fmla="*/ 0 w 10515600"/>
                <a:gd name="T33" fmla="*/ 132007 h 79150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15600"/>
                <a:gd name="T52" fmla="*/ 0 h 791505"/>
                <a:gd name="T53" fmla="*/ 10515600 w 10515600"/>
                <a:gd name="T54" fmla="*/ 791505 h 791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15600" h="791505">
                  <a:moveTo>
                    <a:pt x="0" y="131920"/>
                  </a:moveTo>
                  <a:cubicBezTo>
                    <a:pt x="0" y="59063"/>
                    <a:pt x="59063" y="0"/>
                    <a:pt x="131920" y="0"/>
                  </a:cubicBezTo>
                  <a:lnTo>
                    <a:pt x="10383680" y="0"/>
                  </a:lnTo>
                  <a:cubicBezTo>
                    <a:pt x="10456537" y="0"/>
                    <a:pt x="10515600" y="59063"/>
                    <a:pt x="10515600" y="131920"/>
                  </a:cubicBezTo>
                  <a:lnTo>
                    <a:pt x="10515600" y="659585"/>
                  </a:lnTo>
                  <a:cubicBezTo>
                    <a:pt x="10515600" y="732442"/>
                    <a:pt x="10456537" y="791505"/>
                    <a:pt x="10383680" y="791505"/>
                  </a:cubicBezTo>
                  <a:lnTo>
                    <a:pt x="131920" y="791505"/>
                  </a:lnTo>
                  <a:cubicBezTo>
                    <a:pt x="59063" y="791505"/>
                    <a:pt x="0" y="732442"/>
                    <a:pt x="0" y="659585"/>
                  </a:cubicBezTo>
                  <a:lnTo>
                    <a:pt x="0" y="131920"/>
                  </a:lnTo>
                  <a:close/>
                </a:path>
              </a:pathLst>
            </a:custGeom>
            <a:solidFill>
              <a:srgbClr val="4472C4"/>
            </a:solidFill>
            <a:ln w="12701">
              <a:solidFill>
                <a:srgbClr val="FFFFFF"/>
              </a:solidFill>
              <a:miter lim="800000"/>
              <a:headEnd/>
              <a:tailEnd/>
            </a:ln>
          </p:spPr>
          <p:txBody>
            <a:bodyPr lIns="164372" tIns="164372" rIns="164372" bIns="164372" anchor="ctr"/>
            <a:lstStyle>
              <a:lvl1pPr defTabSz="146685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14668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146685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1400"/>
                </a:spcAft>
                <a:buSzTx/>
                <a:buFontTx/>
                <a:buNone/>
              </a:pPr>
              <a:r>
                <a:rPr lang="en-US" altLang="el-GR" sz="3300">
                  <a:solidFill>
                    <a:srgbClr val="FFFFFF"/>
                  </a:solidFill>
                </a:rPr>
                <a:t>Inaccurate to describe people arriving at the borders</a:t>
              </a:r>
            </a:p>
          </p:txBody>
        </p:sp>
      </p:grpSp>
    </p:spTree>
    <p:extLst>
      <p:ext uri="{BB962C8B-B14F-4D97-AF65-F5344CB8AC3E}">
        <p14:creationId xmlns:p14="http://schemas.microsoft.com/office/powerpoint/2010/main" val="21706582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7F133C0A-5E91-D745-8A95-B669F7B7C361}"/>
              </a:ext>
            </a:extLst>
          </p:cNvPr>
          <p:cNvSpPr txBox="1">
            <a:spLocks noGrp="1"/>
          </p:cNvSpPr>
          <p:nvPr>
            <p:ph type="title"/>
          </p:nvPr>
        </p:nvSpPr>
        <p:spPr/>
        <p:txBody>
          <a:bodyPr/>
          <a:lstStyle/>
          <a:p>
            <a:pPr eaLnBrk="1" hangingPunct="1"/>
            <a:r>
              <a:rPr lang="en-US" altLang="el-GR">
                <a:latin typeface="Calibri Light" panose="020F0502020204030204" pitchFamily="34" charset="0"/>
              </a:rPr>
              <a:t>Why not illegal ? </a:t>
            </a:r>
            <a:br>
              <a:rPr lang="en-US" altLang="el-GR">
                <a:latin typeface="Calibri Light" panose="020F0502020204030204" pitchFamily="34" charset="0"/>
              </a:rPr>
            </a:br>
            <a:r>
              <a:rPr lang="en-US" altLang="el-GR" b="1">
                <a:latin typeface="Calibri Light" panose="020F0502020204030204" pitchFamily="34" charset="0"/>
              </a:rPr>
              <a:t>Harmful</a:t>
            </a:r>
            <a:endParaRPr altLang="el-GR" b="1">
              <a:latin typeface="Calibri Light" panose="020F0502020204030204" pitchFamily="34" charset="0"/>
            </a:endParaRPr>
          </a:p>
        </p:txBody>
      </p:sp>
      <p:grpSp>
        <p:nvGrpSpPr>
          <p:cNvPr id="8195" name="Θέση περιεχομένου 2">
            <a:extLst>
              <a:ext uri="{FF2B5EF4-FFF2-40B4-BE49-F238E27FC236}">
                <a16:creationId xmlns:a16="http://schemas.microsoft.com/office/drawing/2014/main" id="{7F481F7E-8D9E-6849-B16B-C53EBCAA41FD}"/>
              </a:ext>
            </a:extLst>
          </p:cNvPr>
          <p:cNvGrpSpPr>
            <a:grpSpLocks/>
          </p:cNvGrpSpPr>
          <p:nvPr/>
        </p:nvGrpSpPr>
        <p:grpSpPr bwMode="auto">
          <a:xfrm>
            <a:off x="838200" y="1831975"/>
            <a:ext cx="10515600" cy="4338638"/>
            <a:chOff x="838203" y="1831972"/>
            <a:chExt cx="10515600" cy="4338636"/>
          </a:xfrm>
        </p:grpSpPr>
        <p:sp>
          <p:nvSpPr>
            <p:cNvPr id="8196" name="Freeform 3">
              <a:extLst>
                <a:ext uri="{FF2B5EF4-FFF2-40B4-BE49-F238E27FC236}">
                  <a16:creationId xmlns:a16="http://schemas.microsoft.com/office/drawing/2014/main" id="{CFD1F1A6-7BB0-A84E-BAA7-3A5041AA1104}"/>
                </a:ext>
              </a:extLst>
            </p:cNvPr>
            <p:cNvSpPr>
              <a:spLocks/>
            </p:cNvSpPr>
            <p:nvPr/>
          </p:nvSpPr>
          <p:spPr bwMode="auto">
            <a:xfrm>
              <a:off x="838203" y="1831972"/>
              <a:ext cx="10515600" cy="791678"/>
            </a:xfrm>
            <a:custGeom>
              <a:avLst/>
              <a:gdLst>
                <a:gd name="T0" fmla="*/ 5257800 w 10515600"/>
                <a:gd name="T1" fmla="*/ 0 h 791505"/>
                <a:gd name="T2" fmla="*/ 10515600 w 10515600"/>
                <a:gd name="T3" fmla="*/ 396013 h 791505"/>
                <a:gd name="T4" fmla="*/ 5257800 w 10515600"/>
                <a:gd name="T5" fmla="*/ 792024 h 791505"/>
                <a:gd name="T6" fmla="*/ 0 w 10515600"/>
                <a:gd name="T7" fmla="*/ 396013 h 791505"/>
                <a:gd name="T8" fmla="*/ 5257800 w 10515600"/>
                <a:gd name="T9" fmla="*/ 0 h 791505"/>
                <a:gd name="T10" fmla="*/ 10515600 w 10515600"/>
                <a:gd name="T11" fmla="*/ 396012 h 791505"/>
                <a:gd name="T12" fmla="*/ 5257800 w 10515600"/>
                <a:gd name="T13" fmla="*/ 792023 h 791505"/>
                <a:gd name="T14" fmla="*/ 0 w 10515600"/>
                <a:gd name="T15" fmla="*/ 396012 h 791505"/>
                <a:gd name="T16" fmla="*/ 0 w 10515600"/>
                <a:gd name="T17" fmla="*/ 132007 h 791505"/>
                <a:gd name="T18" fmla="*/ 131920 w 10515600"/>
                <a:gd name="T19" fmla="*/ 0 h 791505"/>
                <a:gd name="T20" fmla="*/ 10383680 w 10515600"/>
                <a:gd name="T21" fmla="*/ 0 h 791505"/>
                <a:gd name="T22" fmla="*/ 10515600 w 10515600"/>
                <a:gd name="T23" fmla="*/ 132007 h 791505"/>
                <a:gd name="T24" fmla="*/ 10515600 w 10515600"/>
                <a:gd name="T25" fmla="*/ 660016 h 791505"/>
                <a:gd name="T26" fmla="*/ 10383680 w 10515600"/>
                <a:gd name="T27" fmla="*/ 792023 h 791505"/>
                <a:gd name="T28" fmla="*/ 131920 w 10515600"/>
                <a:gd name="T29" fmla="*/ 792023 h 791505"/>
                <a:gd name="T30" fmla="*/ 0 w 10515600"/>
                <a:gd name="T31" fmla="*/ 660016 h 791505"/>
                <a:gd name="T32" fmla="*/ 0 w 10515600"/>
                <a:gd name="T33" fmla="*/ 132007 h 79150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15600"/>
                <a:gd name="T52" fmla="*/ 0 h 791505"/>
                <a:gd name="T53" fmla="*/ 10515600 w 10515600"/>
                <a:gd name="T54" fmla="*/ 791505 h 791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15600" h="791505">
                  <a:moveTo>
                    <a:pt x="0" y="131920"/>
                  </a:moveTo>
                  <a:cubicBezTo>
                    <a:pt x="0" y="59063"/>
                    <a:pt x="59063" y="0"/>
                    <a:pt x="131920" y="0"/>
                  </a:cubicBezTo>
                  <a:lnTo>
                    <a:pt x="10383680" y="0"/>
                  </a:lnTo>
                  <a:cubicBezTo>
                    <a:pt x="10456537" y="0"/>
                    <a:pt x="10515600" y="59063"/>
                    <a:pt x="10515600" y="131920"/>
                  </a:cubicBezTo>
                  <a:lnTo>
                    <a:pt x="10515600" y="659585"/>
                  </a:lnTo>
                  <a:cubicBezTo>
                    <a:pt x="10515600" y="732442"/>
                    <a:pt x="10456537" y="791505"/>
                    <a:pt x="10383680" y="791505"/>
                  </a:cubicBezTo>
                  <a:lnTo>
                    <a:pt x="131920" y="791505"/>
                  </a:lnTo>
                  <a:cubicBezTo>
                    <a:pt x="59063" y="791505"/>
                    <a:pt x="0" y="732442"/>
                    <a:pt x="0" y="659585"/>
                  </a:cubicBezTo>
                  <a:lnTo>
                    <a:pt x="0" y="131920"/>
                  </a:lnTo>
                  <a:close/>
                </a:path>
              </a:pathLst>
            </a:custGeom>
            <a:solidFill>
              <a:srgbClr val="4472C4"/>
            </a:solidFill>
            <a:ln w="12701">
              <a:solidFill>
                <a:srgbClr val="FFFFFF"/>
              </a:solidFill>
              <a:miter lim="800000"/>
              <a:headEnd/>
              <a:tailEnd/>
            </a:ln>
          </p:spPr>
          <p:txBody>
            <a:bodyPr lIns="164372" tIns="164372" rIns="164372" bIns="164372" anchor="ctr"/>
            <a:lstStyle>
              <a:lvl1pPr defTabSz="146685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14668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146685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1400"/>
                </a:spcAft>
                <a:buSzTx/>
                <a:buFontTx/>
                <a:buNone/>
              </a:pPr>
              <a:r>
                <a:rPr lang="en-US" altLang="el-GR" sz="3300">
                  <a:solidFill>
                    <a:srgbClr val="FFFFFF"/>
                  </a:solidFill>
                </a:rPr>
                <a:t>Dehumanising</a:t>
              </a:r>
            </a:p>
          </p:txBody>
        </p:sp>
        <p:sp>
          <p:nvSpPr>
            <p:cNvPr id="8197" name="Freeform 4">
              <a:extLst>
                <a:ext uri="{FF2B5EF4-FFF2-40B4-BE49-F238E27FC236}">
                  <a16:creationId xmlns:a16="http://schemas.microsoft.com/office/drawing/2014/main" id="{BFB6888B-3724-8246-9B1D-18D4044A5750}"/>
                </a:ext>
              </a:extLst>
            </p:cNvPr>
            <p:cNvSpPr>
              <a:spLocks/>
            </p:cNvSpPr>
            <p:nvPr/>
          </p:nvSpPr>
          <p:spPr bwMode="auto">
            <a:xfrm>
              <a:off x="838203" y="2718721"/>
              <a:ext cx="10515600" cy="791678"/>
            </a:xfrm>
            <a:custGeom>
              <a:avLst/>
              <a:gdLst>
                <a:gd name="T0" fmla="*/ 5257800 w 10515600"/>
                <a:gd name="T1" fmla="*/ 0 h 791505"/>
                <a:gd name="T2" fmla="*/ 10515600 w 10515600"/>
                <a:gd name="T3" fmla="*/ 396013 h 791505"/>
                <a:gd name="T4" fmla="*/ 5257800 w 10515600"/>
                <a:gd name="T5" fmla="*/ 792024 h 791505"/>
                <a:gd name="T6" fmla="*/ 0 w 10515600"/>
                <a:gd name="T7" fmla="*/ 396013 h 791505"/>
                <a:gd name="T8" fmla="*/ 5257800 w 10515600"/>
                <a:gd name="T9" fmla="*/ 0 h 791505"/>
                <a:gd name="T10" fmla="*/ 10515600 w 10515600"/>
                <a:gd name="T11" fmla="*/ 396012 h 791505"/>
                <a:gd name="T12" fmla="*/ 5257800 w 10515600"/>
                <a:gd name="T13" fmla="*/ 792023 h 791505"/>
                <a:gd name="T14" fmla="*/ 0 w 10515600"/>
                <a:gd name="T15" fmla="*/ 396012 h 791505"/>
                <a:gd name="T16" fmla="*/ 0 w 10515600"/>
                <a:gd name="T17" fmla="*/ 132007 h 791505"/>
                <a:gd name="T18" fmla="*/ 131920 w 10515600"/>
                <a:gd name="T19" fmla="*/ 0 h 791505"/>
                <a:gd name="T20" fmla="*/ 10383680 w 10515600"/>
                <a:gd name="T21" fmla="*/ 0 h 791505"/>
                <a:gd name="T22" fmla="*/ 10515600 w 10515600"/>
                <a:gd name="T23" fmla="*/ 132007 h 791505"/>
                <a:gd name="T24" fmla="*/ 10515600 w 10515600"/>
                <a:gd name="T25" fmla="*/ 660016 h 791505"/>
                <a:gd name="T26" fmla="*/ 10383680 w 10515600"/>
                <a:gd name="T27" fmla="*/ 792023 h 791505"/>
                <a:gd name="T28" fmla="*/ 131920 w 10515600"/>
                <a:gd name="T29" fmla="*/ 792023 h 791505"/>
                <a:gd name="T30" fmla="*/ 0 w 10515600"/>
                <a:gd name="T31" fmla="*/ 660016 h 791505"/>
                <a:gd name="T32" fmla="*/ 0 w 10515600"/>
                <a:gd name="T33" fmla="*/ 132007 h 79150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15600"/>
                <a:gd name="T52" fmla="*/ 0 h 791505"/>
                <a:gd name="T53" fmla="*/ 10515600 w 10515600"/>
                <a:gd name="T54" fmla="*/ 791505 h 791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15600" h="791505">
                  <a:moveTo>
                    <a:pt x="0" y="131920"/>
                  </a:moveTo>
                  <a:cubicBezTo>
                    <a:pt x="0" y="59063"/>
                    <a:pt x="59063" y="0"/>
                    <a:pt x="131920" y="0"/>
                  </a:cubicBezTo>
                  <a:lnTo>
                    <a:pt x="10383680" y="0"/>
                  </a:lnTo>
                  <a:cubicBezTo>
                    <a:pt x="10456537" y="0"/>
                    <a:pt x="10515600" y="59063"/>
                    <a:pt x="10515600" y="131920"/>
                  </a:cubicBezTo>
                  <a:lnTo>
                    <a:pt x="10515600" y="659585"/>
                  </a:lnTo>
                  <a:cubicBezTo>
                    <a:pt x="10515600" y="732442"/>
                    <a:pt x="10456537" y="791505"/>
                    <a:pt x="10383680" y="791505"/>
                  </a:cubicBezTo>
                  <a:lnTo>
                    <a:pt x="131920" y="791505"/>
                  </a:lnTo>
                  <a:cubicBezTo>
                    <a:pt x="59063" y="791505"/>
                    <a:pt x="0" y="732442"/>
                    <a:pt x="0" y="659585"/>
                  </a:cubicBezTo>
                  <a:lnTo>
                    <a:pt x="0" y="131920"/>
                  </a:lnTo>
                  <a:close/>
                </a:path>
              </a:pathLst>
            </a:custGeom>
            <a:solidFill>
              <a:srgbClr val="4472C4"/>
            </a:solidFill>
            <a:ln w="12701">
              <a:solidFill>
                <a:srgbClr val="FFFFFF"/>
              </a:solidFill>
              <a:miter lim="800000"/>
              <a:headEnd/>
              <a:tailEnd/>
            </a:ln>
          </p:spPr>
          <p:txBody>
            <a:bodyPr lIns="164372" tIns="164372" rIns="164372" bIns="164372" anchor="ctr"/>
            <a:lstStyle>
              <a:lvl1pPr defTabSz="146685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14668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146685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1400"/>
                </a:spcAft>
                <a:buSzTx/>
                <a:buFontTx/>
                <a:buNone/>
              </a:pPr>
              <a:r>
                <a:rPr lang="en-US" altLang="el-GR" sz="3300">
                  <a:solidFill>
                    <a:srgbClr val="FFFFFF"/>
                  </a:solidFill>
                </a:rPr>
                <a:t>Criminalising </a:t>
              </a:r>
            </a:p>
          </p:txBody>
        </p:sp>
        <p:sp>
          <p:nvSpPr>
            <p:cNvPr id="8198" name="Freeform 5">
              <a:extLst>
                <a:ext uri="{FF2B5EF4-FFF2-40B4-BE49-F238E27FC236}">
                  <a16:creationId xmlns:a16="http://schemas.microsoft.com/office/drawing/2014/main" id="{5596F37D-11E4-924A-B3D8-08D720E69B64}"/>
                </a:ext>
              </a:extLst>
            </p:cNvPr>
            <p:cNvSpPr>
              <a:spLocks/>
            </p:cNvSpPr>
            <p:nvPr/>
          </p:nvSpPr>
          <p:spPr bwMode="auto">
            <a:xfrm>
              <a:off x="838203" y="3605460"/>
              <a:ext cx="10515600" cy="791678"/>
            </a:xfrm>
            <a:custGeom>
              <a:avLst/>
              <a:gdLst>
                <a:gd name="T0" fmla="*/ 5257800 w 10515600"/>
                <a:gd name="T1" fmla="*/ 0 h 791505"/>
                <a:gd name="T2" fmla="*/ 10515600 w 10515600"/>
                <a:gd name="T3" fmla="*/ 396013 h 791505"/>
                <a:gd name="T4" fmla="*/ 5257800 w 10515600"/>
                <a:gd name="T5" fmla="*/ 792024 h 791505"/>
                <a:gd name="T6" fmla="*/ 0 w 10515600"/>
                <a:gd name="T7" fmla="*/ 396013 h 791505"/>
                <a:gd name="T8" fmla="*/ 5257800 w 10515600"/>
                <a:gd name="T9" fmla="*/ 0 h 791505"/>
                <a:gd name="T10" fmla="*/ 10515600 w 10515600"/>
                <a:gd name="T11" fmla="*/ 396012 h 791505"/>
                <a:gd name="T12" fmla="*/ 5257800 w 10515600"/>
                <a:gd name="T13" fmla="*/ 792023 h 791505"/>
                <a:gd name="T14" fmla="*/ 0 w 10515600"/>
                <a:gd name="T15" fmla="*/ 396012 h 791505"/>
                <a:gd name="T16" fmla="*/ 0 w 10515600"/>
                <a:gd name="T17" fmla="*/ 132007 h 791505"/>
                <a:gd name="T18" fmla="*/ 131920 w 10515600"/>
                <a:gd name="T19" fmla="*/ 0 h 791505"/>
                <a:gd name="T20" fmla="*/ 10383680 w 10515600"/>
                <a:gd name="T21" fmla="*/ 0 h 791505"/>
                <a:gd name="T22" fmla="*/ 10515600 w 10515600"/>
                <a:gd name="T23" fmla="*/ 132007 h 791505"/>
                <a:gd name="T24" fmla="*/ 10515600 w 10515600"/>
                <a:gd name="T25" fmla="*/ 660016 h 791505"/>
                <a:gd name="T26" fmla="*/ 10383680 w 10515600"/>
                <a:gd name="T27" fmla="*/ 792023 h 791505"/>
                <a:gd name="T28" fmla="*/ 131920 w 10515600"/>
                <a:gd name="T29" fmla="*/ 792023 h 791505"/>
                <a:gd name="T30" fmla="*/ 0 w 10515600"/>
                <a:gd name="T31" fmla="*/ 660016 h 791505"/>
                <a:gd name="T32" fmla="*/ 0 w 10515600"/>
                <a:gd name="T33" fmla="*/ 132007 h 79150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15600"/>
                <a:gd name="T52" fmla="*/ 0 h 791505"/>
                <a:gd name="T53" fmla="*/ 10515600 w 10515600"/>
                <a:gd name="T54" fmla="*/ 791505 h 791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15600" h="791505">
                  <a:moveTo>
                    <a:pt x="0" y="131920"/>
                  </a:moveTo>
                  <a:cubicBezTo>
                    <a:pt x="0" y="59063"/>
                    <a:pt x="59063" y="0"/>
                    <a:pt x="131920" y="0"/>
                  </a:cubicBezTo>
                  <a:lnTo>
                    <a:pt x="10383680" y="0"/>
                  </a:lnTo>
                  <a:cubicBezTo>
                    <a:pt x="10456537" y="0"/>
                    <a:pt x="10515600" y="59063"/>
                    <a:pt x="10515600" y="131920"/>
                  </a:cubicBezTo>
                  <a:lnTo>
                    <a:pt x="10515600" y="659585"/>
                  </a:lnTo>
                  <a:cubicBezTo>
                    <a:pt x="10515600" y="732442"/>
                    <a:pt x="10456537" y="791505"/>
                    <a:pt x="10383680" y="791505"/>
                  </a:cubicBezTo>
                  <a:lnTo>
                    <a:pt x="131920" y="791505"/>
                  </a:lnTo>
                  <a:cubicBezTo>
                    <a:pt x="59063" y="791505"/>
                    <a:pt x="0" y="732442"/>
                    <a:pt x="0" y="659585"/>
                  </a:cubicBezTo>
                  <a:lnTo>
                    <a:pt x="0" y="131920"/>
                  </a:lnTo>
                  <a:close/>
                </a:path>
              </a:pathLst>
            </a:custGeom>
            <a:solidFill>
              <a:srgbClr val="4472C4"/>
            </a:solidFill>
            <a:ln w="12701">
              <a:solidFill>
                <a:srgbClr val="FFFFFF"/>
              </a:solidFill>
              <a:miter lim="800000"/>
              <a:headEnd/>
              <a:tailEnd/>
            </a:ln>
          </p:spPr>
          <p:txBody>
            <a:bodyPr lIns="164372" tIns="164372" rIns="164372" bIns="164372" anchor="ctr"/>
            <a:lstStyle>
              <a:lvl1pPr defTabSz="146685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14668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146685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1400"/>
                </a:spcAft>
                <a:buSzTx/>
                <a:buFontTx/>
                <a:buNone/>
              </a:pPr>
              <a:r>
                <a:rPr lang="en-US" altLang="el-GR" sz="3300">
                  <a:solidFill>
                    <a:srgbClr val="FFFFFF"/>
                  </a:solidFill>
                </a:rPr>
                <a:t>Prevent fair debate</a:t>
              </a:r>
            </a:p>
          </p:txBody>
        </p:sp>
        <p:sp>
          <p:nvSpPr>
            <p:cNvPr id="8199" name="Freeform 6">
              <a:extLst>
                <a:ext uri="{FF2B5EF4-FFF2-40B4-BE49-F238E27FC236}">
                  <a16:creationId xmlns:a16="http://schemas.microsoft.com/office/drawing/2014/main" id="{7B433591-2A2D-7144-AB62-B8B63F0540C5}"/>
                </a:ext>
              </a:extLst>
            </p:cNvPr>
            <p:cNvSpPr>
              <a:spLocks/>
            </p:cNvSpPr>
            <p:nvPr/>
          </p:nvSpPr>
          <p:spPr bwMode="auto">
            <a:xfrm>
              <a:off x="838203" y="4492191"/>
              <a:ext cx="10515600" cy="791678"/>
            </a:xfrm>
            <a:custGeom>
              <a:avLst/>
              <a:gdLst>
                <a:gd name="T0" fmla="*/ 5257800 w 10515600"/>
                <a:gd name="T1" fmla="*/ 0 h 791505"/>
                <a:gd name="T2" fmla="*/ 10515600 w 10515600"/>
                <a:gd name="T3" fmla="*/ 396013 h 791505"/>
                <a:gd name="T4" fmla="*/ 5257800 w 10515600"/>
                <a:gd name="T5" fmla="*/ 792024 h 791505"/>
                <a:gd name="T6" fmla="*/ 0 w 10515600"/>
                <a:gd name="T7" fmla="*/ 396013 h 791505"/>
                <a:gd name="T8" fmla="*/ 5257800 w 10515600"/>
                <a:gd name="T9" fmla="*/ 0 h 791505"/>
                <a:gd name="T10" fmla="*/ 10515600 w 10515600"/>
                <a:gd name="T11" fmla="*/ 396012 h 791505"/>
                <a:gd name="T12" fmla="*/ 5257800 w 10515600"/>
                <a:gd name="T13" fmla="*/ 792023 h 791505"/>
                <a:gd name="T14" fmla="*/ 0 w 10515600"/>
                <a:gd name="T15" fmla="*/ 396012 h 791505"/>
                <a:gd name="T16" fmla="*/ 0 w 10515600"/>
                <a:gd name="T17" fmla="*/ 132007 h 791505"/>
                <a:gd name="T18" fmla="*/ 131920 w 10515600"/>
                <a:gd name="T19" fmla="*/ 0 h 791505"/>
                <a:gd name="T20" fmla="*/ 10383680 w 10515600"/>
                <a:gd name="T21" fmla="*/ 0 h 791505"/>
                <a:gd name="T22" fmla="*/ 10515600 w 10515600"/>
                <a:gd name="T23" fmla="*/ 132007 h 791505"/>
                <a:gd name="T24" fmla="*/ 10515600 w 10515600"/>
                <a:gd name="T25" fmla="*/ 660016 h 791505"/>
                <a:gd name="T26" fmla="*/ 10383680 w 10515600"/>
                <a:gd name="T27" fmla="*/ 792023 h 791505"/>
                <a:gd name="T28" fmla="*/ 131920 w 10515600"/>
                <a:gd name="T29" fmla="*/ 792023 h 791505"/>
                <a:gd name="T30" fmla="*/ 0 w 10515600"/>
                <a:gd name="T31" fmla="*/ 660016 h 791505"/>
                <a:gd name="T32" fmla="*/ 0 w 10515600"/>
                <a:gd name="T33" fmla="*/ 132007 h 79150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15600"/>
                <a:gd name="T52" fmla="*/ 0 h 791505"/>
                <a:gd name="T53" fmla="*/ 10515600 w 10515600"/>
                <a:gd name="T54" fmla="*/ 791505 h 791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15600" h="791505">
                  <a:moveTo>
                    <a:pt x="0" y="131920"/>
                  </a:moveTo>
                  <a:cubicBezTo>
                    <a:pt x="0" y="59063"/>
                    <a:pt x="59063" y="0"/>
                    <a:pt x="131920" y="0"/>
                  </a:cubicBezTo>
                  <a:lnTo>
                    <a:pt x="10383680" y="0"/>
                  </a:lnTo>
                  <a:cubicBezTo>
                    <a:pt x="10456537" y="0"/>
                    <a:pt x="10515600" y="59063"/>
                    <a:pt x="10515600" y="131920"/>
                  </a:cubicBezTo>
                  <a:lnTo>
                    <a:pt x="10515600" y="659585"/>
                  </a:lnTo>
                  <a:cubicBezTo>
                    <a:pt x="10515600" y="732442"/>
                    <a:pt x="10456537" y="791505"/>
                    <a:pt x="10383680" y="791505"/>
                  </a:cubicBezTo>
                  <a:lnTo>
                    <a:pt x="131920" y="791505"/>
                  </a:lnTo>
                  <a:cubicBezTo>
                    <a:pt x="59063" y="791505"/>
                    <a:pt x="0" y="732442"/>
                    <a:pt x="0" y="659585"/>
                  </a:cubicBezTo>
                  <a:lnTo>
                    <a:pt x="0" y="131920"/>
                  </a:lnTo>
                  <a:close/>
                </a:path>
              </a:pathLst>
            </a:custGeom>
            <a:solidFill>
              <a:srgbClr val="4472C4"/>
            </a:solidFill>
            <a:ln w="12701">
              <a:solidFill>
                <a:srgbClr val="FFFFFF"/>
              </a:solidFill>
              <a:miter lim="800000"/>
              <a:headEnd/>
              <a:tailEnd/>
            </a:ln>
          </p:spPr>
          <p:txBody>
            <a:bodyPr lIns="164372" tIns="164372" rIns="164372" bIns="164372" anchor="ctr"/>
            <a:lstStyle>
              <a:lvl1pPr defTabSz="146685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14668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146685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1400"/>
                </a:spcAft>
                <a:buSzTx/>
                <a:buFontTx/>
                <a:buNone/>
              </a:pPr>
              <a:r>
                <a:rPr lang="en-US" altLang="el-GR" sz="3300">
                  <a:solidFill>
                    <a:srgbClr val="FFFFFF"/>
                  </a:solidFill>
                </a:rPr>
                <a:t>Threatens solidarity and costs lives</a:t>
              </a:r>
            </a:p>
          </p:txBody>
        </p:sp>
        <p:sp>
          <p:nvSpPr>
            <p:cNvPr id="8200" name="Freeform 7">
              <a:extLst>
                <a:ext uri="{FF2B5EF4-FFF2-40B4-BE49-F238E27FC236}">
                  <a16:creationId xmlns:a16="http://schemas.microsoft.com/office/drawing/2014/main" id="{F4C90EE6-E0AA-1B44-834C-2038F7753834}"/>
                </a:ext>
              </a:extLst>
            </p:cNvPr>
            <p:cNvSpPr>
              <a:spLocks/>
            </p:cNvSpPr>
            <p:nvPr/>
          </p:nvSpPr>
          <p:spPr bwMode="auto">
            <a:xfrm>
              <a:off x="838203" y="5378930"/>
              <a:ext cx="10515600" cy="791678"/>
            </a:xfrm>
            <a:custGeom>
              <a:avLst/>
              <a:gdLst>
                <a:gd name="T0" fmla="*/ 5257800 w 10515600"/>
                <a:gd name="T1" fmla="*/ 0 h 791505"/>
                <a:gd name="T2" fmla="*/ 10515600 w 10515600"/>
                <a:gd name="T3" fmla="*/ 396013 h 791505"/>
                <a:gd name="T4" fmla="*/ 5257800 w 10515600"/>
                <a:gd name="T5" fmla="*/ 792024 h 791505"/>
                <a:gd name="T6" fmla="*/ 0 w 10515600"/>
                <a:gd name="T7" fmla="*/ 396013 h 791505"/>
                <a:gd name="T8" fmla="*/ 5257800 w 10515600"/>
                <a:gd name="T9" fmla="*/ 0 h 791505"/>
                <a:gd name="T10" fmla="*/ 10515600 w 10515600"/>
                <a:gd name="T11" fmla="*/ 396012 h 791505"/>
                <a:gd name="T12" fmla="*/ 5257800 w 10515600"/>
                <a:gd name="T13" fmla="*/ 792023 h 791505"/>
                <a:gd name="T14" fmla="*/ 0 w 10515600"/>
                <a:gd name="T15" fmla="*/ 396012 h 791505"/>
                <a:gd name="T16" fmla="*/ 0 w 10515600"/>
                <a:gd name="T17" fmla="*/ 132007 h 791505"/>
                <a:gd name="T18" fmla="*/ 131920 w 10515600"/>
                <a:gd name="T19" fmla="*/ 0 h 791505"/>
                <a:gd name="T20" fmla="*/ 10383680 w 10515600"/>
                <a:gd name="T21" fmla="*/ 0 h 791505"/>
                <a:gd name="T22" fmla="*/ 10515600 w 10515600"/>
                <a:gd name="T23" fmla="*/ 132007 h 791505"/>
                <a:gd name="T24" fmla="*/ 10515600 w 10515600"/>
                <a:gd name="T25" fmla="*/ 660016 h 791505"/>
                <a:gd name="T26" fmla="*/ 10383680 w 10515600"/>
                <a:gd name="T27" fmla="*/ 792023 h 791505"/>
                <a:gd name="T28" fmla="*/ 131920 w 10515600"/>
                <a:gd name="T29" fmla="*/ 792023 h 791505"/>
                <a:gd name="T30" fmla="*/ 0 w 10515600"/>
                <a:gd name="T31" fmla="*/ 660016 h 791505"/>
                <a:gd name="T32" fmla="*/ 0 w 10515600"/>
                <a:gd name="T33" fmla="*/ 132007 h 79150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15600"/>
                <a:gd name="T52" fmla="*/ 0 h 791505"/>
                <a:gd name="T53" fmla="*/ 10515600 w 10515600"/>
                <a:gd name="T54" fmla="*/ 791505 h 791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15600" h="791505">
                  <a:moveTo>
                    <a:pt x="0" y="131920"/>
                  </a:moveTo>
                  <a:cubicBezTo>
                    <a:pt x="0" y="59063"/>
                    <a:pt x="59063" y="0"/>
                    <a:pt x="131920" y="0"/>
                  </a:cubicBezTo>
                  <a:lnTo>
                    <a:pt x="10383680" y="0"/>
                  </a:lnTo>
                  <a:cubicBezTo>
                    <a:pt x="10456537" y="0"/>
                    <a:pt x="10515600" y="59063"/>
                    <a:pt x="10515600" y="131920"/>
                  </a:cubicBezTo>
                  <a:lnTo>
                    <a:pt x="10515600" y="659585"/>
                  </a:lnTo>
                  <a:cubicBezTo>
                    <a:pt x="10515600" y="732442"/>
                    <a:pt x="10456537" y="791505"/>
                    <a:pt x="10383680" y="791505"/>
                  </a:cubicBezTo>
                  <a:lnTo>
                    <a:pt x="131920" y="791505"/>
                  </a:lnTo>
                  <a:cubicBezTo>
                    <a:pt x="59063" y="791505"/>
                    <a:pt x="0" y="732442"/>
                    <a:pt x="0" y="659585"/>
                  </a:cubicBezTo>
                  <a:lnTo>
                    <a:pt x="0" y="131920"/>
                  </a:lnTo>
                  <a:close/>
                </a:path>
              </a:pathLst>
            </a:custGeom>
            <a:solidFill>
              <a:srgbClr val="4472C4"/>
            </a:solidFill>
            <a:ln w="12701">
              <a:solidFill>
                <a:srgbClr val="FFFFFF"/>
              </a:solidFill>
              <a:miter lim="800000"/>
              <a:headEnd/>
              <a:tailEnd/>
            </a:ln>
          </p:spPr>
          <p:txBody>
            <a:bodyPr lIns="164372" tIns="164372" rIns="164372" bIns="164372" anchor="ctr"/>
            <a:lstStyle>
              <a:lvl1pPr defTabSz="146685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14668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146685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146685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146685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1400"/>
                </a:spcAft>
                <a:buSzTx/>
                <a:buFontTx/>
                <a:buNone/>
              </a:pPr>
              <a:r>
                <a:rPr lang="en-US" altLang="el-GR" sz="3300">
                  <a:solidFill>
                    <a:srgbClr val="FFFFFF"/>
                  </a:solidFill>
                </a:rPr>
                <a:t>Undermines social cohesion</a:t>
              </a:r>
            </a:p>
          </p:txBody>
        </p:sp>
      </p:grpSp>
    </p:spTree>
    <p:extLst>
      <p:ext uri="{BB962C8B-B14F-4D97-AF65-F5344CB8AC3E}">
        <p14:creationId xmlns:p14="http://schemas.microsoft.com/office/powerpoint/2010/main" val="275026754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a:extLst>
              <a:ext uri="{FF2B5EF4-FFF2-40B4-BE49-F238E27FC236}">
                <a16:creationId xmlns:a16="http://schemas.microsoft.com/office/drawing/2014/main" id="{87F46BC3-6E51-5F45-B9A0-EF51BE66D3DC}"/>
              </a:ext>
            </a:extLst>
          </p:cNvPr>
          <p:cNvSpPr txBox="1">
            <a:spLocks noGrp="1"/>
          </p:cNvSpPr>
          <p:nvPr>
            <p:ph type="title"/>
          </p:nvPr>
        </p:nvSpPr>
        <p:spPr>
          <a:xfrm>
            <a:off x="525463" y="620713"/>
            <a:ext cx="3806825" cy="5503862"/>
          </a:xfrm>
        </p:spPr>
        <p:txBody>
          <a:bodyPr/>
          <a:lstStyle/>
          <a:p>
            <a:pPr eaLnBrk="1" hangingPunct="1"/>
            <a:r>
              <a:rPr lang="en-US" altLang="el-GR" sz="6000">
                <a:solidFill>
                  <a:srgbClr val="5B9BD5"/>
                </a:solidFill>
                <a:latin typeface="Calibri Light" panose="020F0502020204030204" pitchFamily="34" charset="0"/>
              </a:rPr>
              <a:t>Why not illegal ?</a:t>
            </a:r>
            <a:br>
              <a:rPr lang="en-US" altLang="el-GR" sz="6000">
                <a:solidFill>
                  <a:srgbClr val="5B9BD5"/>
                </a:solidFill>
                <a:latin typeface="Calibri Light" panose="020F0502020204030204" pitchFamily="34" charset="0"/>
              </a:rPr>
            </a:br>
            <a:r>
              <a:rPr lang="en-US" altLang="el-GR" sz="6000" b="1">
                <a:solidFill>
                  <a:srgbClr val="5B9BD5"/>
                </a:solidFill>
                <a:latin typeface="Calibri Light" panose="020F0502020204030204" pitchFamily="34" charset="0"/>
              </a:rPr>
              <a:t>Against Europe’s values </a:t>
            </a:r>
            <a:r>
              <a:rPr lang="en-US" altLang="el-GR" sz="6000">
                <a:solidFill>
                  <a:srgbClr val="5B9BD5"/>
                </a:solidFill>
                <a:latin typeface="Calibri Light" panose="020F0502020204030204" pitchFamily="34" charset="0"/>
              </a:rPr>
              <a:t> </a:t>
            </a:r>
            <a:endParaRPr altLang="el-GR" sz="6000">
              <a:solidFill>
                <a:srgbClr val="5B9BD5"/>
              </a:solidFill>
              <a:latin typeface="Calibri Light" panose="020F0502020204030204" pitchFamily="34" charset="0"/>
            </a:endParaRPr>
          </a:p>
        </p:txBody>
      </p:sp>
      <p:grpSp>
        <p:nvGrpSpPr>
          <p:cNvPr id="9219" name="Θέση περιεχομένου 2">
            <a:extLst>
              <a:ext uri="{FF2B5EF4-FFF2-40B4-BE49-F238E27FC236}">
                <a16:creationId xmlns:a16="http://schemas.microsoft.com/office/drawing/2014/main" id="{7937888E-4B6E-684B-96EE-A0A039DAB938}"/>
              </a:ext>
            </a:extLst>
          </p:cNvPr>
          <p:cNvGrpSpPr>
            <a:grpSpLocks/>
          </p:cNvGrpSpPr>
          <p:nvPr/>
        </p:nvGrpSpPr>
        <p:grpSpPr bwMode="auto">
          <a:xfrm>
            <a:off x="5092700" y="847725"/>
            <a:ext cx="6264275" cy="5051425"/>
            <a:chOff x="5092695" y="847721"/>
            <a:chExt cx="6264270" cy="5051429"/>
          </a:xfrm>
        </p:grpSpPr>
        <p:sp>
          <p:nvSpPr>
            <p:cNvPr id="9220" name="Freeform 3">
              <a:extLst>
                <a:ext uri="{FF2B5EF4-FFF2-40B4-BE49-F238E27FC236}">
                  <a16:creationId xmlns:a16="http://schemas.microsoft.com/office/drawing/2014/main" id="{66BF7F61-C322-E445-954D-828FF8B8F58C}"/>
                </a:ext>
              </a:extLst>
            </p:cNvPr>
            <p:cNvSpPr>
              <a:spLocks/>
            </p:cNvSpPr>
            <p:nvPr/>
          </p:nvSpPr>
          <p:spPr bwMode="auto">
            <a:xfrm>
              <a:off x="5092695" y="847721"/>
              <a:ext cx="6264270" cy="1559006"/>
            </a:xfrm>
            <a:custGeom>
              <a:avLst/>
              <a:gdLst>
                <a:gd name="T0" fmla="*/ 3132765 w 6263640"/>
                <a:gd name="T1" fmla="*/ 0 h 1559025"/>
                <a:gd name="T2" fmla="*/ 6265530 w 6263640"/>
                <a:gd name="T3" fmla="*/ 779485 h 1559025"/>
                <a:gd name="T4" fmla="*/ 3132765 w 6263640"/>
                <a:gd name="T5" fmla="*/ 1558968 h 1559025"/>
                <a:gd name="T6" fmla="*/ 0 w 6263640"/>
                <a:gd name="T7" fmla="*/ 779485 h 1559025"/>
                <a:gd name="T8" fmla="*/ 3132765 w 6263640"/>
                <a:gd name="T9" fmla="*/ 0 h 1559025"/>
                <a:gd name="T10" fmla="*/ 6265530 w 6263640"/>
                <a:gd name="T11" fmla="*/ 779485 h 1559025"/>
                <a:gd name="T12" fmla="*/ 3132765 w 6263640"/>
                <a:gd name="T13" fmla="*/ 1558967 h 1559025"/>
                <a:gd name="T14" fmla="*/ 0 w 6263640"/>
                <a:gd name="T15" fmla="*/ 779485 h 1559025"/>
                <a:gd name="T16" fmla="*/ 0 w 6263640"/>
                <a:gd name="T17" fmla="*/ 259834 h 1559025"/>
                <a:gd name="T18" fmla="*/ 259921 w 6263640"/>
                <a:gd name="T19" fmla="*/ 0 h 1559025"/>
                <a:gd name="T20" fmla="*/ 6005609 w 6263640"/>
                <a:gd name="T21" fmla="*/ 0 h 1559025"/>
                <a:gd name="T22" fmla="*/ 6265530 w 6263640"/>
                <a:gd name="T23" fmla="*/ 259834 h 1559025"/>
                <a:gd name="T24" fmla="*/ 6265530 w 6263640"/>
                <a:gd name="T25" fmla="*/ 1299133 h 1559025"/>
                <a:gd name="T26" fmla="*/ 6005609 w 6263640"/>
                <a:gd name="T27" fmla="*/ 1558967 h 1559025"/>
                <a:gd name="T28" fmla="*/ 259921 w 6263640"/>
                <a:gd name="T29" fmla="*/ 1558967 h 1559025"/>
                <a:gd name="T30" fmla="*/ 0 w 6263640"/>
                <a:gd name="T31" fmla="*/ 1299133 h 1559025"/>
                <a:gd name="T32" fmla="*/ 0 w 6263640"/>
                <a:gd name="T33" fmla="*/ 259834 h 155902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63640"/>
                <a:gd name="T52" fmla="*/ 0 h 1559025"/>
                <a:gd name="T53" fmla="*/ 6263640 w 6263640"/>
                <a:gd name="T54" fmla="*/ 1559025 h 15590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63640" h="1559025">
                  <a:moveTo>
                    <a:pt x="0" y="259843"/>
                  </a:moveTo>
                  <a:cubicBezTo>
                    <a:pt x="0" y="116336"/>
                    <a:pt x="116336" y="0"/>
                    <a:pt x="259843" y="0"/>
                  </a:cubicBezTo>
                  <a:lnTo>
                    <a:pt x="6003797" y="0"/>
                  </a:lnTo>
                  <a:cubicBezTo>
                    <a:pt x="6147304" y="0"/>
                    <a:pt x="6263640" y="116336"/>
                    <a:pt x="6263640" y="259843"/>
                  </a:cubicBezTo>
                  <a:lnTo>
                    <a:pt x="6263640" y="1299182"/>
                  </a:lnTo>
                  <a:cubicBezTo>
                    <a:pt x="6263640" y="1442689"/>
                    <a:pt x="6147304" y="1559025"/>
                    <a:pt x="6003797" y="1559025"/>
                  </a:cubicBezTo>
                  <a:lnTo>
                    <a:pt x="259843" y="1559025"/>
                  </a:lnTo>
                  <a:cubicBezTo>
                    <a:pt x="116336" y="1559025"/>
                    <a:pt x="0" y="1442689"/>
                    <a:pt x="0" y="1299182"/>
                  </a:cubicBezTo>
                  <a:lnTo>
                    <a:pt x="0" y="259843"/>
                  </a:lnTo>
                  <a:close/>
                </a:path>
              </a:pathLst>
            </a:custGeom>
            <a:solidFill>
              <a:srgbClr val="5B9BD5"/>
            </a:solidFill>
            <a:ln w="12701">
              <a:solidFill>
                <a:srgbClr val="FFFFFF"/>
              </a:solidFill>
              <a:miter lim="800000"/>
              <a:headEnd/>
              <a:tailEnd/>
            </a:ln>
          </p:spPr>
          <p:txBody>
            <a:bodyPr lIns="323752" tIns="323752" rIns="323752" bIns="323752" anchor="ctr"/>
            <a:lstStyle>
              <a:lvl1pPr defTabSz="2887663">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2887663">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2887663">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2887663">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2887663">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2887663"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2887663"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2887663"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2887663"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2700"/>
                </a:spcAft>
                <a:buSzTx/>
                <a:buFontTx/>
                <a:buNone/>
              </a:pPr>
              <a:r>
                <a:rPr lang="en-US" altLang="el-GR" sz="6500">
                  <a:solidFill>
                    <a:srgbClr val="FFFFFF"/>
                  </a:solidFill>
                </a:rPr>
                <a:t>Discriminatory</a:t>
              </a:r>
            </a:p>
          </p:txBody>
        </p:sp>
        <p:sp>
          <p:nvSpPr>
            <p:cNvPr id="9221" name="Freeform 4">
              <a:extLst>
                <a:ext uri="{FF2B5EF4-FFF2-40B4-BE49-F238E27FC236}">
                  <a16:creationId xmlns:a16="http://schemas.microsoft.com/office/drawing/2014/main" id="{C92E3FF3-E010-914C-AC76-AF2297EB7CB0}"/>
                </a:ext>
              </a:extLst>
            </p:cNvPr>
            <p:cNvSpPr>
              <a:spLocks/>
            </p:cNvSpPr>
            <p:nvPr/>
          </p:nvSpPr>
          <p:spPr bwMode="auto">
            <a:xfrm>
              <a:off x="5092695" y="2593933"/>
              <a:ext cx="6264270" cy="1559006"/>
            </a:xfrm>
            <a:custGeom>
              <a:avLst/>
              <a:gdLst>
                <a:gd name="T0" fmla="*/ 3132765 w 6263640"/>
                <a:gd name="T1" fmla="*/ 0 h 1559025"/>
                <a:gd name="T2" fmla="*/ 6265530 w 6263640"/>
                <a:gd name="T3" fmla="*/ 779485 h 1559025"/>
                <a:gd name="T4" fmla="*/ 3132765 w 6263640"/>
                <a:gd name="T5" fmla="*/ 1558968 h 1559025"/>
                <a:gd name="T6" fmla="*/ 0 w 6263640"/>
                <a:gd name="T7" fmla="*/ 779485 h 1559025"/>
                <a:gd name="T8" fmla="*/ 3132765 w 6263640"/>
                <a:gd name="T9" fmla="*/ 0 h 1559025"/>
                <a:gd name="T10" fmla="*/ 6265530 w 6263640"/>
                <a:gd name="T11" fmla="*/ 779485 h 1559025"/>
                <a:gd name="T12" fmla="*/ 3132765 w 6263640"/>
                <a:gd name="T13" fmla="*/ 1558967 h 1559025"/>
                <a:gd name="T14" fmla="*/ 0 w 6263640"/>
                <a:gd name="T15" fmla="*/ 779485 h 1559025"/>
                <a:gd name="T16" fmla="*/ 0 w 6263640"/>
                <a:gd name="T17" fmla="*/ 259834 h 1559025"/>
                <a:gd name="T18" fmla="*/ 259921 w 6263640"/>
                <a:gd name="T19" fmla="*/ 0 h 1559025"/>
                <a:gd name="T20" fmla="*/ 6005609 w 6263640"/>
                <a:gd name="T21" fmla="*/ 0 h 1559025"/>
                <a:gd name="T22" fmla="*/ 6265530 w 6263640"/>
                <a:gd name="T23" fmla="*/ 259834 h 1559025"/>
                <a:gd name="T24" fmla="*/ 6265530 w 6263640"/>
                <a:gd name="T25" fmla="*/ 1299133 h 1559025"/>
                <a:gd name="T26" fmla="*/ 6005609 w 6263640"/>
                <a:gd name="T27" fmla="*/ 1558967 h 1559025"/>
                <a:gd name="T28" fmla="*/ 259921 w 6263640"/>
                <a:gd name="T29" fmla="*/ 1558967 h 1559025"/>
                <a:gd name="T30" fmla="*/ 0 w 6263640"/>
                <a:gd name="T31" fmla="*/ 1299133 h 1559025"/>
                <a:gd name="T32" fmla="*/ 0 w 6263640"/>
                <a:gd name="T33" fmla="*/ 259834 h 155902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63640"/>
                <a:gd name="T52" fmla="*/ 0 h 1559025"/>
                <a:gd name="T53" fmla="*/ 6263640 w 6263640"/>
                <a:gd name="T54" fmla="*/ 1559025 h 15590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63640" h="1559025">
                  <a:moveTo>
                    <a:pt x="0" y="259843"/>
                  </a:moveTo>
                  <a:cubicBezTo>
                    <a:pt x="0" y="116336"/>
                    <a:pt x="116336" y="0"/>
                    <a:pt x="259843" y="0"/>
                  </a:cubicBezTo>
                  <a:lnTo>
                    <a:pt x="6003797" y="0"/>
                  </a:lnTo>
                  <a:cubicBezTo>
                    <a:pt x="6147304" y="0"/>
                    <a:pt x="6263640" y="116336"/>
                    <a:pt x="6263640" y="259843"/>
                  </a:cubicBezTo>
                  <a:lnTo>
                    <a:pt x="6263640" y="1299182"/>
                  </a:lnTo>
                  <a:cubicBezTo>
                    <a:pt x="6263640" y="1442689"/>
                    <a:pt x="6147304" y="1559025"/>
                    <a:pt x="6003797" y="1559025"/>
                  </a:cubicBezTo>
                  <a:lnTo>
                    <a:pt x="259843" y="1559025"/>
                  </a:lnTo>
                  <a:cubicBezTo>
                    <a:pt x="116336" y="1559025"/>
                    <a:pt x="0" y="1442689"/>
                    <a:pt x="0" y="1299182"/>
                  </a:cubicBezTo>
                  <a:lnTo>
                    <a:pt x="0" y="259843"/>
                  </a:lnTo>
                  <a:close/>
                </a:path>
              </a:pathLst>
            </a:custGeom>
            <a:solidFill>
              <a:srgbClr val="4DC58D"/>
            </a:solidFill>
            <a:ln w="12701">
              <a:solidFill>
                <a:srgbClr val="FFFFFF"/>
              </a:solidFill>
              <a:miter lim="800000"/>
              <a:headEnd/>
              <a:tailEnd/>
            </a:ln>
          </p:spPr>
          <p:txBody>
            <a:bodyPr lIns="323752" tIns="323752" rIns="323752" bIns="323752" anchor="ctr"/>
            <a:lstStyle>
              <a:lvl1pPr defTabSz="2887663">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2887663">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2887663">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2887663">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2887663">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2887663"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2887663"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2887663"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2887663"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2700"/>
                </a:spcAft>
                <a:buSzTx/>
                <a:buFontTx/>
                <a:buNone/>
              </a:pPr>
              <a:r>
                <a:rPr lang="en-US" altLang="el-GR" sz="6500">
                  <a:solidFill>
                    <a:srgbClr val="FFFFFF"/>
                  </a:solidFill>
                </a:rPr>
                <a:t>Oppressive</a:t>
              </a:r>
            </a:p>
          </p:txBody>
        </p:sp>
        <p:sp>
          <p:nvSpPr>
            <p:cNvPr id="9222" name="Freeform 5">
              <a:extLst>
                <a:ext uri="{FF2B5EF4-FFF2-40B4-BE49-F238E27FC236}">
                  <a16:creationId xmlns:a16="http://schemas.microsoft.com/office/drawing/2014/main" id="{7651087C-B573-8A45-8262-9CBB71B1CDA4}"/>
                </a:ext>
              </a:extLst>
            </p:cNvPr>
            <p:cNvSpPr>
              <a:spLocks/>
            </p:cNvSpPr>
            <p:nvPr/>
          </p:nvSpPr>
          <p:spPr bwMode="auto">
            <a:xfrm>
              <a:off x="5092695" y="4340144"/>
              <a:ext cx="6264270" cy="1559006"/>
            </a:xfrm>
            <a:custGeom>
              <a:avLst/>
              <a:gdLst>
                <a:gd name="T0" fmla="*/ 3132765 w 6263640"/>
                <a:gd name="T1" fmla="*/ 0 h 1559025"/>
                <a:gd name="T2" fmla="*/ 6265530 w 6263640"/>
                <a:gd name="T3" fmla="*/ 779485 h 1559025"/>
                <a:gd name="T4" fmla="*/ 3132765 w 6263640"/>
                <a:gd name="T5" fmla="*/ 1558968 h 1559025"/>
                <a:gd name="T6" fmla="*/ 0 w 6263640"/>
                <a:gd name="T7" fmla="*/ 779485 h 1559025"/>
                <a:gd name="T8" fmla="*/ 3132765 w 6263640"/>
                <a:gd name="T9" fmla="*/ 0 h 1559025"/>
                <a:gd name="T10" fmla="*/ 6265530 w 6263640"/>
                <a:gd name="T11" fmla="*/ 779485 h 1559025"/>
                <a:gd name="T12" fmla="*/ 3132765 w 6263640"/>
                <a:gd name="T13" fmla="*/ 1558967 h 1559025"/>
                <a:gd name="T14" fmla="*/ 0 w 6263640"/>
                <a:gd name="T15" fmla="*/ 779485 h 1559025"/>
                <a:gd name="T16" fmla="*/ 0 w 6263640"/>
                <a:gd name="T17" fmla="*/ 259834 h 1559025"/>
                <a:gd name="T18" fmla="*/ 259921 w 6263640"/>
                <a:gd name="T19" fmla="*/ 0 h 1559025"/>
                <a:gd name="T20" fmla="*/ 6005609 w 6263640"/>
                <a:gd name="T21" fmla="*/ 0 h 1559025"/>
                <a:gd name="T22" fmla="*/ 6265530 w 6263640"/>
                <a:gd name="T23" fmla="*/ 259834 h 1559025"/>
                <a:gd name="T24" fmla="*/ 6265530 w 6263640"/>
                <a:gd name="T25" fmla="*/ 1299133 h 1559025"/>
                <a:gd name="T26" fmla="*/ 6005609 w 6263640"/>
                <a:gd name="T27" fmla="*/ 1558967 h 1559025"/>
                <a:gd name="T28" fmla="*/ 259921 w 6263640"/>
                <a:gd name="T29" fmla="*/ 1558967 h 1559025"/>
                <a:gd name="T30" fmla="*/ 0 w 6263640"/>
                <a:gd name="T31" fmla="*/ 1299133 h 1559025"/>
                <a:gd name="T32" fmla="*/ 0 w 6263640"/>
                <a:gd name="T33" fmla="*/ 259834 h 1559025"/>
                <a:gd name="T34" fmla="*/ 17694720 60000 65536"/>
                <a:gd name="T35" fmla="*/ 0 60000 65536"/>
                <a:gd name="T36" fmla="*/ 5898240 60000 65536"/>
                <a:gd name="T37" fmla="*/ 11796480 60000 65536"/>
                <a:gd name="T38" fmla="*/ 17694720 60000 65536"/>
                <a:gd name="T39" fmla="*/ 0 60000 65536"/>
                <a:gd name="T40" fmla="*/ 5898240 60000 65536"/>
                <a:gd name="T41" fmla="*/ 1179648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63640"/>
                <a:gd name="T52" fmla="*/ 0 h 1559025"/>
                <a:gd name="T53" fmla="*/ 6263640 w 6263640"/>
                <a:gd name="T54" fmla="*/ 1559025 h 15590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63640" h="1559025">
                  <a:moveTo>
                    <a:pt x="0" y="259843"/>
                  </a:moveTo>
                  <a:cubicBezTo>
                    <a:pt x="0" y="116336"/>
                    <a:pt x="116336" y="0"/>
                    <a:pt x="259843" y="0"/>
                  </a:cubicBezTo>
                  <a:lnTo>
                    <a:pt x="6003797" y="0"/>
                  </a:lnTo>
                  <a:cubicBezTo>
                    <a:pt x="6147304" y="0"/>
                    <a:pt x="6263640" y="116336"/>
                    <a:pt x="6263640" y="259843"/>
                  </a:cubicBezTo>
                  <a:lnTo>
                    <a:pt x="6263640" y="1299182"/>
                  </a:lnTo>
                  <a:cubicBezTo>
                    <a:pt x="6263640" y="1442689"/>
                    <a:pt x="6147304" y="1559025"/>
                    <a:pt x="6003797" y="1559025"/>
                  </a:cubicBezTo>
                  <a:lnTo>
                    <a:pt x="259843" y="1559025"/>
                  </a:lnTo>
                  <a:cubicBezTo>
                    <a:pt x="116336" y="1559025"/>
                    <a:pt x="0" y="1442689"/>
                    <a:pt x="0" y="1299182"/>
                  </a:cubicBezTo>
                  <a:lnTo>
                    <a:pt x="0" y="259843"/>
                  </a:lnTo>
                  <a:close/>
                </a:path>
              </a:pathLst>
            </a:custGeom>
            <a:solidFill>
              <a:srgbClr val="70AD47"/>
            </a:solidFill>
            <a:ln w="12701">
              <a:solidFill>
                <a:srgbClr val="FFFFFF"/>
              </a:solidFill>
              <a:miter lim="800000"/>
              <a:headEnd/>
              <a:tailEnd/>
            </a:ln>
          </p:spPr>
          <p:txBody>
            <a:bodyPr lIns="323752" tIns="323752" rIns="323752" bIns="323752" anchor="ctr"/>
            <a:lstStyle>
              <a:lvl1pPr defTabSz="2887663">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defTabSz="2887663">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defTabSz="2887663">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defTabSz="2887663">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defTabSz="2887663">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defTabSz="2887663"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defTabSz="2887663"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defTabSz="2887663"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defTabSz="2887663"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ct val="0"/>
                </a:spcBef>
                <a:spcAft>
                  <a:spcPts val="2700"/>
                </a:spcAft>
                <a:buSzTx/>
                <a:buFontTx/>
                <a:buNone/>
              </a:pPr>
              <a:r>
                <a:rPr lang="en-US" altLang="el-GR" sz="6500">
                  <a:solidFill>
                    <a:srgbClr val="FFFFFF"/>
                  </a:solidFill>
                </a:rPr>
                <a:t>Outdated </a:t>
              </a:r>
            </a:p>
          </p:txBody>
        </p:sp>
      </p:grpSp>
    </p:spTree>
    <p:extLst>
      <p:ext uri="{BB962C8B-B14F-4D97-AF65-F5344CB8AC3E}">
        <p14:creationId xmlns:p14="http://schemas.microsoft.com/office/powerpoint/2010/main" val="13177110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CF81A73C-5DE6-6F41-9DEB-2D58061ABBA9}"/>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13">
            <a:extLst>
              <a:ext uri="{FF2B5EF4-FFF2-40B4-BE49-F238E27FC236}">
                <a16:creationId xmlns:a16="http://schemas.microsoft.com/office/drawing/2014/main" id="{583FA715-15E5-BB40-B95B-34A9722CA8BF}"/>
              </a:ext>
            </a:extLst>
          </p:cNvPr>
          <p:cNvPicPr>
            <a:picLocks noChangeAspect="1"/>
          </p:cNvPicPr>
          <p:nvPr/>
        </p:nvPicPr>
        <p:blipFill>
          <a:blip r:embed="rId2"/>
          <a:srcRect l="22858" r="22857" b="-1"/>
          <a:stretch>
            <a:fillRect/>
          </a:stretch>
        </p:blipFill>
        <p:spPr>
          <a:xfrm>
            <a:off x="0" y="9"/>
            <a:ext cx="9669642" cy="6857990"/>
          </a:xfrm>
          <a:prstGeom prst="rect">
            <a:avLst/>
          </a:prstGeom>
          <a:noFill/>
          <a:ln cap="flat">
            <a:noFill/>
          </a:ln>
        </p:spPr>
      </p:pic>
      <p:sp>
        <p:nvSpPr>
          <p:cNvPr id="4" name="Rectangle 28">
            <a:extLst>
              <a:ext uri="{FF2B5EF4-FFF2-40B4-BE49-F238E27FC236}">
                <a16:creationId xmlns:a16="http://schemas.microsoft.com/office/drawing/2014/main" id="{DE4E7502-729D-8147-A963-F77E9CCB63CF}"/>
              </a:ext>
            </a:extLst>
          </p:cNvPr>
          <p:cNvSpPr>
            <a:spLocks noMove="1" noResize="1"/>
          </p:cNvSpPr>
          <p:nvPr/>
        </p:nvSpPr>
        <p:spPr>
          <a:xfrm flipH="1">
            <a:off x="5125019" y="0"/>
            <a:ext cx="7066976" cy="6858000"/>
          </a:xfrm>
          <a:prstGeom prst="rect">
            <a:avLst/>
          </a:prstGeom>
          <a:gradFill>
            <a:gsLst>
              <a:gs pos="0">
                <a:srgbClr val="FFFFFF">
                  <a:alpha val="0"/>
                </a:srgbClr>
              </a:gs>
              <a:gs pos="100000">
                <a:srgbClr val="FFFFFF">
                  <a:alpha val="38000"/>
                </a:srgbClr>
              </a:gs>
            </a:gsLst>
            <a:lin ang="10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Τίτλος 1">
            <a:extLst>
              <a:ext uri="{FF2B5EF4-FFF2-40B4-BE49-F238E27FC236}">
                <a16:creationId xmlns:a16="http://schemas.microsoft.com/office/drawing/2014/main" id="{CD0E2720-91A3-9B42-9E87-1E9C047F5603}"/>
              </a:ext>
            </a:extLst>
          </p:cNvPr>
          <p:cNvSpPr txBox="1">
            <a:spLocks noGrp="1"/>
          </p:cNvSpPr>
          <p:nvPr>
            <p:ph type="title"/>
          </p:nvPr>
        </p:nvSpPr>
        <p:spPr>
          <a:xfrm>
            <a:off x="7531611" y="365129"/>
            <a:ext cx="3822191" cy="1899912"/>
          </a:xfrm>
        </p:spPr>
        <p:txBody>
          <a:bodyPr/>
          <a:lstStyle/>
          <a:p>
            <a:pPr lvl="0"/>
            <a:r>
              <a:rPr lang="en-US" sz="3700"/>
              <a:t>Migration studies an interdisciplinary field</a:t>
            </a:r>
            <a:endParaRPr lang="el-GR" sz="3700"/>
          </a:p>
        </p:txBody>
      </p:sp>
      <p:sp>
        <p:nvSpPr>
          <p:cNvPr id="6" name="Θέση περιεχομένου 2">
            <a:extLst>
              <a:ext uri="{FF2B5EF4-FFF2-40B4-BE49-F238E27FC236}">
                <a16:creationId xmlns:a16="http://schemas.microsoft.com/office/drawing/2014/main" id="{5E9424F4-C752-C84B-94F7-0433C68C9512}"/>
              </a:ext>
            </a:extLst>
          </p:cNvPr>
          <p:cNvSpPr txBox="1">
            <a:spLocks noGrp="1"/>
          </p:cNvSpPr>
          <p:nvPr>
            <p:ph idx="1"/>
          </p:nvPr>
        </p:nvSpPr>
        <p:spPr>
          <a:xfrm>
            <a:off x="7531611" y="2434196"/>
            <a:ext cx="3822191" cy="3742758"/>
          </a:xfrm>
        </p:spPr>
        <p:txBody>
          <a:bodyPr/>
          <a:lstStyle/>
          <a:p>
            <a:pPr lvl="0"/>
            <a:r>
              <a:rPr lang="en-US" sz="2000" dirty="0"/>
              <a:t>History (comparativeness)</a:t>
            </a:r>
          </a:p>
          <a:p>
            <a:pPr lvl="0"/>
            <a:r>
              <a:rPr lang="en-US" sz="2000" dirty="0"/>
              <a:t>Sociology and </a:t>
            </a:r>
            <a:r>
              <a:rPr lang="en-US" sz="2000" dirty="0">
                <a:highlight>
                  <a:srgbClr val="00FF00"/>
                </a:highlight>
              </a:rPr>
              <a:t>social Anthropology (migration as a phenomenon – reveals the norms and values of societies)</a:t>
            </a:r>
          </a:p>
          <a:p>
            <a:pPr lvl="0"/>
            <a:r>
              <a:rPr lang="en-US" sz="2000" dirty="0"/>
              <a:t>Human Geography (space and place)</a:t>
            </a:r>
          </a:p>
          <a:p>
            <a:pPr lvl="0"/>
            <a:r>
              <a:rPr lang="en-US" sz="2000" dirty="0"/>
              <a:t>Political Science (policies and practices)</a:t>
            </a:r>
          </a:p>
          <a:p>
            <a:pPr lvl="0"/>
            <a:endParaRPr lang="en-US" sz="2000" dirty="0"/>
          </a:p>
          <a:p>
            <a:pPr lvl="0"/>
            <a:endParaRPr lang="el-GR" sz="2000" dirty="0"/>
          </a:p>
        </p:txBody>
      </p:sp>
    </p:spTree>
    <p:extLst>
      <p:ext uri="{BB962C8B-B14F-4D97-AF65-F5344CB8AC3E}">
        <p14:creationId xmlns:p14="http://schemas.microsoft.com/office/powerpoint/2010/main" val="117155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B82F6E-40CA-3C4A-F880-0F83A657058A}"/>
              </a:ext>
            </a:extLst>
          </p:cNvPr>
          <p:cNvSpPr>
            <a:spLocks noGrp="1"/>
          </p:cNvSpPr>
          <p:nvPr>
            <p:ph type="title"/>
          </p:nvPr>
        </p:nvSpPr>
        <p:spPr>
          <a:xfrm>
            <a:off x="1188069" y="381935"/>
            <a:ext cx="4008583" cy="5974414"/>
          </a:xfrm>
        </p:spPr>
        <p:txBody>
          <a:bodyPr anchor="ctr">
            <a:normAutofit/>
          </a:bodyPr>
          <a:lstStyle/>
          <a:p>
            <a:r>
              <a:rPr lang="en-US" sz="5600" dirty="0"/>
              <a:t>On anthropology</a:t>
            </a:r>
            <a:endParaRPr lang="el-GR" sz="5600" dirty="0"/>
          </a:p>
        </p:txBody>
      </p:sp>
      <p:sp>
        <p:nvSpPr>
          <p:cNvPr id="3" name="Θέση περιεχομένου 2">
            <a:extLst>
              <a:ext uri="{FF2B5EF4-FFF2-40B4-BE49-F238E27FC236}">
                <a16:creationId xmlns:a16="http://schemas.microsoft.com/office/drawing/2014/main" id="{28A1BD5B-E066-7D69-EF59-A8DF7BB4C115}"/>
              </a:ext>
            </a:extLst>
          </p:cNvPr>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rPr>
              <a:t>The study of human beings – the branches that study the social and cultural constructions of human groups : cultural anthropology (ethnology), social anthropology</a:t>
            </a:r>
          </a:p>
          <a:p>
            <a:r>
              <a:rPr lang="en-US" sz="2000" dirty="0">
                <a:solidFill>
                  <a:schemeClr val="tx1">
                    <a:alpha val="80000"/>
                  </a:schemeClr>
                </a:solidFill>
              </a:rPr>
              <a:t>Other disciplines also study human beings. Anthropology focuses on groups of people and what interactions take place between people in such groups</a:t>
            </a:r>
          </a:p>
          <a:p>
            <a:endParaRPr lang="en-US" sz="2000" dirty="0">
              <a:solidFill>
                <a:schemeClr val="tx1">
                  <a:alpha val="80000"/>
                </a:schemeClr>
              </a:solidFill>
            </a:endParaRPr>
          </a:p>
          <a:p>
            <a:endParaRPr lang="el-GR" sz="2000" dirty="0">
              <a:solidFill>
                <a:schemeClr val="tx1">
                  <a:alpha val="80000"/>
                </a:schemeClr>
              </a:solidFill>
            </a:endParaRPr>
          </a:p>
        </p:txBody>
      </p:sp>
    </p:spTree>
    <p:extLst>
      <p:ext uri="{BB962C8B-B14F-4D97-AF65-F5344CB8AC3E}">
        <p14:creationId xmlns:p14="http://schemas.microsoft.com/office/powerpoint/2010/main" val="86714269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2242</Words>
  <Application>Microsoft Macintosh PowerPoint</Application>
  <PresentationFormat>Ευρεία οθόνη</PresentationFormat>
  <Paragraphs>137</Paragraphs>
  <Slides>44</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44</vt:i4>
      </vt:variant>
    </vt:vector>
  </HeadingPairs>
  <TitlesOfParts>
    <vt:vector size="50" baseType="lpstr">
      <vt:lpstr>Arial</vt:lpstr>
      <vt:lpstr>Calibri</vt:lpstr>
      <vt:lpstr>Calibri Light</vt:lpstr>
      <vt:lpstr>Open Sans</vt:lpstr>
      <vt:lpstr>Times New Roman</vt:lpstr>
      <vt:lpstr>Θέμα του Office</vt:lpstr>
      <vt:lpstr>Protection of refugees and migrants  </vt:lpstr>
      <vt:lpstr>What makes a refugee and what makes a migrant?</vt:lpstr>
      <vt:lpstr>Numbers and facts UNHCR</vt:lpstr>
      <vt:lpstr>Not “illegal”- undocumented Picum(see pdf words matter)</vt:lpstr>
      <vt:lpstr>Why not illegal ? PICUM  Inaccurate</vt:lpstr>
      <vt:lpstr>Why not illegal ?  Harmful</vt:lpstr>
      <vt:lpstr>Why not illegal ? Against Europe’s values  </vt:lpstr>
      <vt:lpstr>Migration studies an interdisciplinary field</vt:lpstr>
      <vt:lpstr>On anthropology</vt:lpstr>
      <vt:lpstr>Anthropology and sociology</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Dominant representations of humanitarian aid (Chika Watanabe, on the exhibition)</vt:lpstr>
      <vt:lpstr>Παρουσίαση του PowerPoint</vt:lpstr>
      <vt:lpstr>Aid worker  -  Aid recipient</vt:lpstr>
      <vt:lpstr>Local aid workers</vt:lpstr>
      <vt:lpstr>From global south to global souths…</vt:lpstr>
      <vt:lpstr>Παρουσίαση του PowerPoint</vt:lpstr>
      <vt:lpstr>Defining the South (Pacitto,Fiddian-Qasmiyeh/ see pdf south_south_humanitarianism)</vt:lpstr>
      <vt:lpstr>On humanitarianism – an introduction</vt:lpstr>
      <vt:lpstr>Παρουσίαση του PowerPoint</vt:lpstr>
      <vt:lpstr>The universe of humanitarianism : Humanitarianism keywords/ Table of contents</vt:lpstr>
      <vt:lpstr>Παρουσίαση του PowerPoint</vt:lpstr>
      <vt:lpstr>Παρουσίαση του PowerPoint</vt:lpstr>
      <vt:lpstr>Crisis</vt:lpstr>
      <vt:lpstr>Activity</vt:lpstr>
      <vt:lpstr>Course presentation</vt:lpstr>
      <vt:lpstr>First section: mobility and borders – people always move   - borders do not divide the world, the enable or disable the channeling of mobility - mobility must be seen together with the periods of settlement “migratory process as a sequence of movements that are linked to each other by periods of settlement in spaces of relationships” (de Sans, 2004) - forced and voluntary mobility : a critical scrutiny of existing categories - The emergence of Human Rights. Are human rights universal? - Refugeeness is historically, socially and legally constructed - The adventures of the Geneva Convention </vt:lpstr>
      <vt:lpstr>Sections</vt:lpstr>
      <vt:lpstr>Sections</vt:lpstr>
      <vt:lpstr>Second section: migrant protection, gender intersectionality and racism  </vt:lpstr>
      <vt:lpstr>Third section: transit migration, emergence of cams and the border regime   </vt:lpstr>
      <vt:lpstr>The post 2015 era until nowadays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Protection of refugees and migrants  </dc:title>
  <dc:creator>Microsoft Office User</dc:creator>
  <cp:lastModifiedBy>Microsoft Office User</cp:lastModifiedBy>
  <cp:revision>10</cp:revision>
  <dcterms:created xsi:type="dcterms:W3CDTF">2024-10-25T00:06:28Z</dcterms:created>
  <dcterms:modified xsi:type="dcterms:W3CDTF">2024-11-19T15:36:26Z</dcterms:modified>
</cp:coreProperties>
</file>