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70" r:id="rId11"/>
    <p:sldId id="265" r:id="rId12"/>
    <p:sldId id="271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55818A-5A2D-4EA3-90D2-A9420B2FF979}" type="datetimeFigureOut">
              <a:rPr lang="el-GR" smtClean="0"/>
              <a:pPr/>
              <a:t>14/10/2019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F1A127-9B97-4012-8087-C9A3413075C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efreedictionary.com/contain" TargetMode="External"/><Relationship Id="rId13" Type="http://schemas.openxmlformats.org/officeDocument/2006/relationships/hyperlink" Target="https://el.thefreedictionary.com/%ce%b1%cf%80%ce%bf%cf%84%ce%b5%ce%bb%ce%bf%cf%8d%ce%bc%ce%b1%ce%b9+%ce%b1%cf%80%cf%8c" TargetMode="External"/><Relationship Id="rId3" Type="http://schemas.openxmlformats.org/officeDocument/2006/relationships/hyperlink" Target="https://www.thefreedictionary.com/lie+in" TargetMode="External"/><Relationship Id="rId7" Type="http://schemas.openxmlformats.org/officeDocument/2006/relationships/hyperlink" Target="https://legal-dictionary.thefreedictionary.com/be+made+up+of" TargetMode="External"/><Relationship Id="rId12" Type="http://schemas.openxmlformats.org/officeDocument/2006/relationships/hyperlink" Target="https://legal-dictionary.thefreedictionary.com/be+composed+of" TargetMode="External"/><Relationship Id="rId17" Type="http://schemas.openxmlformats.org/officeDocument/2006/relationships/hyperlink" Target="https://www.thefreedictionary.com/consist" TargetMode="External"/><Relationship Id="rId2" Type="http://schemas.openxmlformats.org/officeDocument/2006/relationships/hyperlink" Target="https://www.thefreedictionary.com/include" TargetMode="External"/><Relationship Id="rId16" Type="http://schemas.openxmlformats.org/officeDocument/2006/relationships/hyperlink" Target="https://el.thefreedictionary.com/%cf%83%cf%85%ce%bd%ce%bf%cf%87%ce%a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thefreedictionary.com/subsist" TargetMode="External"/><Relationship Id="rId11" Type="http://schemas.openxmlformats.org/officeDocument/2006/relationships/hyperlink" Target="https://www.thefreedictionary.com/comprise" TargetMode="External"/><Relationship Id="rId5" Type="http://schemas.openxmlformats.org/officeDocument/2006/relationships/hyperlink" Target="https://idioms.thefreedictionary.com/reside+in" TargetMode="External"/><Relationship Id="rId15" Type="http://schemas.openxmlformats.org/officeDocument/2006/relationships/hyperlink" Target="https://el.thefreedictionary.com/%cf%83%cf%84%ce%b1%ce%b8%ce%b5%cf%81%cf%8c%cf%84%ce%b7%cf%84%ce%b1" TargetMode="External"/><Relationship Id="rId10" Type="http://schemas.openxmlformats.org/officeDocument/2006/relationships/hyperlink" Target="https://idioms.thefreedictionary.com/amount+to" TargetMode="External"/><Relationship Id="rId4" Type="http://schemas.openxmlformats.org/officeDocument/2006/relationships/hyperlink" Target="https://www.thefreedictionary.com/involve" TargetMode="External"/><Relationship Id="rId9" Type="http://schemas.openxmlformats.org/officeDocument/2006/relationships/hyperlink" Target="https://www.thefreedictionary.com/incorporate" TargetMode="External"/><Relationship Id="rId14" Type="http://schemas.openxmlformats.org/officeDocument/2006/relationships/hyperlink" Target="https://el.thefreedictionary.com/%cf%80%cf%85%ce%ba%ce%bd%cf%8c%cf%84%ce%b7%cf%84%ce%b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dreference.com/engr/constitute" TargetMode="External"/><Relationship Id="rId3" Type="http://schemas.openxmlformats.org/officeDocument/2006/relationships/hyperlink" Target="http://www.wordreference.com/engr/establish" TargetMode="External"/><Relationship Id="rId7" Type="http://schemas.openxmlformats.org/officeDocument/2006/relationships/hyperlink" Target="http://www.wordreference.com/engr/organize" TargetMode="External"/><Relationship Id="rId2" Type="http://schemas.openxmlformats.org/officeDocument/2006/relationships/hyperlink" Target="http://www.wordreference.com/conj/EnVerbs.aspx?v=constitut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wordreference.com/engr/set%20up" TargetMode="External"/><Relationship Id="rId5" Type="http://schemas.openxmlformats.org/officeDocument/2006/relationships/hyperlink" Target="http://www.wordreference.com/engr/create" TargetMode="External"/><Relationship Id="rId4" Type="http://schemas.openxmlformats.org/officeDocument/2006/relationships/hyperlink" Target="http://www.wordreference.com/engr/develo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dreference.com/" TargetMode="External"/><Relationship Id="rId2" Type="http://schemas.openxmlformats.org/officeDocument/2006/relationships/hyperlink" Target="https://www.thefreedictionary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iate.europa.eu/" TargetMode="External"/><Relationship Id="rId4" Type="http://schemas.openxmlformats.org/officeDocument/2006/relationships/hyperlink" Target="https://glosbe.com/en/e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 WORD LIST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1a</a:t>
            </a:r>
            <a:endParaRPr lang="el-G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780928"/>
            <a:ext cx="806489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GROUP 1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He did an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analysis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the way children learn language for his Master's thesis.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He was arrested for drunk driving because he had drunk more than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legal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limit of alcohol.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culture of the United States is quite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similar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 that of Canada.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Canadian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economy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is largely based on natural resources.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Environmental pollution seems to be an important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factor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in the increase in cancers all over the world.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apartment will be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available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on June first.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young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popstar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became famous while still in high school after winning a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contract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with a major record label.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Your continued lateness for class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indicates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 me that you are not really a very serious student.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Living in Berlin during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period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when the Berlin Wall was torn down was an unforgettable experience.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Some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research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into second language learning suggests that oral fluency may increase with moderate amounts of alcohol.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1b</a:t>
            </a:r>
            <a:endParaRPr lang="el-GR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3212976"/>
            <a:ext cx="8280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approached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benefits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create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environment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finance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individual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legislation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policy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respond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1b</a:t>
            </a:r>
            <a:endParaRPr lang="el-GR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23528" y="2811125"/>
            <a:ext cx="79208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One of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benefits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studying English in Victoria is that you have the opportunity to speak English outside of class.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cat slowly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approached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the bush where the mouse was hiding.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 department store spokesman says that their new outlet will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create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more than 75 permanent jobs in the city.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government recently passed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legislation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which prohibits tobacco advertising at sporting events.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There are many things you can do in your everyday life to help protect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environment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such as recycling or riding a bicycle.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source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the river is somewhere in the mountains.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You must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respond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 our offer within 30 days or it will be withdrawn.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government has announced a special program to help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finance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new small businesses.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It is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policy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our government that no one should be without food or shelter.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oldest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individual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 win a medal in the Olympics was Oscar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Swahn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, who won a silver medal in shooting at the age of 72.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1c</a:t>
            </a:r>
            <a:endParaRPr lang="el-GR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2852936"/>
            <a:ext cx="849694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old woman couldn't speak English, so her grandchildren had to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interpret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for her.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For very young children,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concept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truth and lies are not very clear.	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 English Language Program at the University of Victoria was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established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in May of 1987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 Our society supposedly believes in the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principle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equality for all.	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We will need to examine a lot more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data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before we can make any conclusions.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They want to build a new shopping mall in an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area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which is presently forest.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Smoking is a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major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cause of cancer.	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Doctors are as yet unsure what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role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diet plays in the development of the disease.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Coca-Cola has a secret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formula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for its beverage that is only known to few people.	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 don't know what you mean. Can you be a bit more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specific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about what problems your car is having?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el-GR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9512" y="2636912"/>
            <a:ext cx="81369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obtained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 final mark of just over 80%.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2. If I can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assist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you in any way, please let me know.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3. We have to give her a lot of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credit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for our success.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4. The government is looking for a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site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on which to build a new school in this area.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5. The _______________ reason he has done so well at school is that he works incredibly hard.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6. Firemen had to evacuate the elderly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residents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a local nursing home after smoke was seen coming from one of the rooms.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7. If you want to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achieve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real progress in your speaking skills, you need to speak English as often as possible while you are here.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8. The English Program has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instituted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many changes over the years in an attempt to provide an increasingly better program.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9. The results of the poll have now been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computed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and will be distributed to the news media this afternoon.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10. Every employee's work performance will be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evaluated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on a yearly basis.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el-GR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2760023"/>
            <a:ext cx="84249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1. She won awards in both the best female vocalist, and best album of the year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categories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2. In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culture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Japan, people bow to each other when they meet.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3. Steven Spielberg announced the release of his newest film,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featuring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Tom Cruise, at the film festival.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4. Did you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purchase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anything of value while you were travelling in the U.S.?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5. Before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investing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in a new dictionary, look up a couple of words in a few different ones so you can see which one has the clearest definitions.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6. In this course we will be teaching you a number of different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strategies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which will help you learn to read more quickly in English.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7. ESL students in this program are encouraged to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participate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in as many activities as possible in order to get to know people, and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practise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speaking English.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8. Karla had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acquired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 bit of an English accent after living in London for 5 years.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9. If you are giving a speech, remember that if you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conclude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five minutes early, your audience will be quite happy, but if you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conclude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five minutes late, they may be angry or impatient.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10. Canada is a country which is rich in natural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resources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such as fish, and clean water.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el-GR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8" y="2636912"/>
            <a:ext cx="792088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1. We will use the first week of classes to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assess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your speaking ability.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2. The test will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consist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a series of true or false questions and two essay questions.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3. Nick's job as a salesman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involves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 lot of travelling around the province.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4. The traditional family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structure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has undergone a great many changes in the last few decades, due to the increase in the divorce rate.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5. 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function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the heart is to pump blood throughout the body.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6. The grammar notes appear in the back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section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the book.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7. His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estimation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for the renovations to our house was $2,250.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8. Attention passengers on flight 514 to Honolulu. Please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proceed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to gate 33 where your plane is now boarding.		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9. It can be quite difficult to clearly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define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abstract ideas such as love or friendship.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10. I don't think hitting children is a very effective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method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of teaching them anything.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</a:t>
            </a: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905398"/>
          </a:xfrm>
        </p:spPr>
        <p:txBody>
          <a:bodyPr>
            <a:normAutofit lnSpcReduction="10000"/>
          </a:bodyPr>
          <a:lstStyle/>
          <a:p>
            <a:r>
              <a:rPr lang="el-GR" sz="2000" b="1" i="1" dirty="0" smtClean="0">
                <a:solidFill>
                  <a:schemeClr val="tx1"/>
                </a:solidFill>
                <a:latin typeface="+mj-lt"/>
              </a:rPr>
              <a:t>ρ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εξακριβώνω ή ορίζω το μέγεθος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"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εκτιμώ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": 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he assessed the damage at one million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l-GR" sz="2000" dirty="0" err="1" smtClean="0">
                <a:solidFill>
                  <a:schemeClr val="tx1"/>
                </a:solidFill>
                <a:latin typeface="+mj-lt"/>
              </a:rPr>
              <a:t>εξετίμησε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 τη ζημιά σε ένα εκατομμύριο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καθορίζω την αξία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αποτιμώ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the house was assessed by an expert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η αξία του σπιτιού καθορίστηκε από εμπειρογνώμονα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(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για φόρους κτλ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.:)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καταλογίζω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προσδιορίζω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"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βεβαιώνω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": </a:t>
            </a:r>
            <a:r>
              <a:rPr lang="en-US" sz="2000" i="1" dirty="0" err="1" smtClean="0">
                <a:solidFill>
                  <a:schemeClr val="tx1"/>
                </a:solidFill>
                <a:latin typeface="+mj-lt"/>
              </a:rPr>
              <a:t>assesed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 tax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βεβαιωθείς φόρος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υπολογίζω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he assessed the possibilities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υπολόγισε τις πιθανότητες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# </a:t>
            </a:r>
            <a:r>
              <a:rPr lang="el-GR" sz="2000" b="1" i="1" dirty="0" smtClean="0">
                <a:solidFill>
                  <a:schemeClr val="tx1"/>
                </a:solidFill>
                <a:latin typeface="+mj-lt"/>
              </a:rPr>
              <a:t>ΦΡ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assess a fine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νομ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ορίζω πρόστιμο</a:t>
            </a:r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DERIVATIVES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Assessment (n.)</a:t>
            </a:r>
          </a:p>
          <a:p>
            <a:endParaRPr lang="el-GR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consist</a:t>
            </a: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310062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 be made up or composed: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New York City consists of five boroughs.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See Usage Note at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"/>
              </a:rPr>
              <a:t>include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2. 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 have a basis; reside or lie: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 beauty of the </a:t>
            </a:r>
            <a:r>
              <a:rPr lang="en-US" sz="1700" i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artist's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style consists in its simplicity.</a:t>
            </a:r>
            <a:endParaRPr lang="en-US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3. 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 be compatible; accord: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 information consists with her account.</a:t>
            </a:r>
            <a:endParaRPr lang="en-US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700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Thesaurus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consist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in something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3"/>
              </a:rPr>
              <a:t>lie in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4"/>
              </a:rPr>
              <a:t>involve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5"/>
              </a:rPr>
              <a:t>reside in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be expressed by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6"/>
              </a:rPr>
              <a:t>subsist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be found </a:t>
            </a:r>
            <a:r>
              <a:rPr lang="en-US" sz="17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contained in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His work as </a:t>
            </a:r>
            <a:r>
              <a:rPr lang="en-US" sz="17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aconsultant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consists in advising foreign companies.</a:t>
            </a:r>
            <a:endParaRPr lang="en-US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consist of something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7"/>
              </a:rPr>
              <a:t>be made up of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"/>
              </a:rPr>
              <a:t>include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8"/>
              </a:rPr>
              <a:t>contain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9"/>
              </a:rPr>
              <a:t>incorporate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0"/>
              </a:rPr>
              <a:t>amount to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1"/>
              </a:rPr>
              <a:t>comprise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2"/>
              </a:rPr>
              <a:t>be composed of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My diet consisted almost exclusively of fruit.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Translation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verb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with 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to be composed or made up.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house consists of six </a:t>
            </a:r>
            <a:r>
              <a:rPr lang="en-US" sz="17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rooms.</a:t>
            </a:r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3"/>
              </a:rPr>
              <a:t>αποτελούμαι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3"/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3"/>
              </a:rPr>
              <a:t>από</a:t>
            </a:r>
            <a:endParaRPr lang="en-US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conˈsistency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17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noun</a:t>
            </a:r>
            <a:r>
              <a:rPr lang="en-US" sz="17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US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degree of thickness or firmness. </a:t>
            </a:r>
            <a:r>
              <a:rPr lang="en-US" sz="17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the consistency of </a:t>
            </a:r>
            <a:r>
              <a:rPr lang="en-US" sz="17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dough.</a:t>
            </a:r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4"/>
              </a:rPr>
              <a:t>πυκνότητα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5"/>
              </a:rPr>
              <a:t>σταθερότητα</a:t>
            </a:r>
            <a:r>
              <a:rPr lang="en-US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17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6"/>
              </a:rPr>
              <a:t>συνοχή</a:t>
            </a:r>
            <a:endParaRPr lang="en-US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16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17"/>
              </a:rPr>
              <a:t>https://www.thefreedictionary.com/consist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l-GR" sz="1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constitute</a:t>
            </a: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905398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[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sth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</a:t>
            </a:r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" tooltip="conjugate constitute"/>
              </a:rPr>
              <a:t>⇒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20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vtr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(form, be)</a:t>
            </a:r>
            <a:r>
              <a:rPr lang="el-GR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συνιστώ </a:t>
            </a:r>
            <a:endParaRPr lang="en-US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l-GR" sz="20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ρ μ</a:t>
            </a:r>
            <a:r>
              <a:rPr lang="el-GR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 απαρτίζω, αποτελώ </a:t>
            </a:r>
            <a:endParaRPr lang="en-US" sz="2000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states that constitute this country each have their own culture. 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Το κάθε ένα κρατίδιο που απαρτίζει αυτή τη χώρα έχει τον δικό του πολιτισμό. </a:t>
            </a:r>
          </a:p>
          <a:p>
            <a:pPr fontAlgn="t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Synonyms: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3"/>
              </a:rPr>
              <a:t>establish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4"/>
              </a:rPr>
              <a:t>develop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5"/>
              </a:rPr>
              <a:t>create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6"/>
              </a:rPr>
              <a:t>set up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7"/>
              </a:rPr>
              <a:t>organize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 </a:t>
            </a:r>
          </a:p>
          <a:p>
            <a:pPr fontAlgn="t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Collocations: 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(does not) constitute [approval, acceptance, an endorsement], enough [votes, members] to constitute a majority, constitutes a [threat, violation, failure]</a:t>
            </a:r>
          </a:p>
          <a:p>
            <a:pPr fontAlgn="t"/>
            <a:endParaRPr lang="en-US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r" fontAlgn="t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8"/>
              </a:rPr>
              <a:t>http://www.wordreference.com/engr/constitute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l-GR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estimate</a:t>
            </a: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329334"/>
          </a:xfrm>
        </p:spPr>
        <p:txBody>
          <a:bodyPr>
            <a:normAutofit/>
          </a:bodyPr>
          <a:lstStyle/>
          <a:p>
            <a:r>
              <a:rPr lang="el-GR" sz="2000" b="1" i="1" dirty="0" smtClean="0">
                <a:solidFill>
                  <a:schemeClr val="tx1"/>
                </a:solidFill>
                <a:latin typeface="+mj-lt"/>
              </a:rPr>
              <a:t>ρ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εκτιμώ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υπολογίζω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it is estimated that..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εκτιμάται ότι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..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we estimate the cost to be..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υπολογίζουμε ότι το κόστος θα είναι.. </a:t>
            </a:r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j-lt"/>
              </a:rPr>
              <a:t># προϋπολογίζω: 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I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asked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three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contractors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to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estimate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repair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roof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 ζήτησα από τρεις εργολάβους να υποβάλουν προϋπολογισμό για την επισκευή της στέγης</a:t>
            </a:r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DERIVATIVES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Estimation (n.)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Estimate (n.)</a:t>
            </a:r>
          </a:p>
          <a:p>
            <a:endParaRPr lang="el-GR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689374"/>
          </a:xfrm>
        </p:spPr>
        <p:txBody>
          <a:bodyPr>
            <a:normAutofit lnSpcReduction="10000"/>
          </a:bodyPr>
          <a:lstStyle/>
          <a:p>
            <a:r>
              <a:rPr lang="el-GR" sz="2000" b="1" i="1" dirty="0" err="1" smtClean="0">
                <a:solidFill>
                  <a:schemeClr val="tx1"/>
                </a:solidFill>
                <a:latin typeface="+mj-lt"/>
              </a:rPr>
              <a:t>ουσ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ένα από τα μέρη στα οποία διαιρείται ή τέμνεται κάτι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τμήμα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section of a road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τμήμα οδού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sections of an orange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φέτες πορτοκαλιού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τομέας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section head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err="1" smtClean="0">
                <a:solidFill>
                  <a:schemeClr val="tx1"/>
                </a:solidFill>
                <a:latin typeface="+mj-lt"/>
              </a:rPr>
              <a:t>τομεάρχης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μηχ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διατομή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cross-section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εγκάρσια διατομή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τυπ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1.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αυτοτελές κείμενο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κεφάλαιο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in section two we read..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στο κεφάλαιο δύο διαβάζουμε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2.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παράγραφος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sections and subsections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παράγραφοι και υποπαράγραφοι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section mark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τυπ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σημείο παραγράφου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περιοχή πόλης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συνοικία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business section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εμπορική συνοικία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# </a:t>
            </a:r>
            <a:r>
              <a:rPr lang="el-GR" sz="2000" b="1" i="1" dirty="0" smtClean="0">
                <a:solidFill>
                  <a:schemeClr val="tx1"/>
                </a:solidFill>
                <a:latin typeface="+mj-lt"/>
              </a:rPr>
              <a:t>ΦΡ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sports section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τυπ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αθλητικές σελίδες</a:t>
            </a:r>
            <a:endParaRPr lang="el-GR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</a:t>
            </a:r>
            <a:r>
              <a:rPr lang="el-GR" sz="4400" dirty="0" smtClean="0"/>
              <a:t/>
            </a:r>
            <a:br>
              <a:rPr lang="el-GR" sz="4400" dirty="0" smtClean="0"/>
            </a:br>
            <a:endParaRPr lang="el-G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689374"/>
          </a:xfrm>
        </p:spPr>
        <p:txBody>
          <a:bodyPr>
            <a:normAutofit/>
          </a:bodyPr>
          <a:lstStyle/>
          <a:p>
            <a:r>
              <a:rPr lang="el-GR" sz="2000" b="1" i="1" dirty="0" err="1" smtClean="0">
                <a:solidFill>
                  <a:schemeClr val="tx1"/>
                </a:solidFill>
                <a:latin typeface="+mj-lt"/>
              </a:rPr>
              <a:t>ουσ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τομέας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sector head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err="1" smtClean="0">
                <a:solidFill>
                  <a:schemeClr val="tx1"/>
                </a:solidFill>
                <a:latin typeface="+mj-lt"/>
              </a:rPr>
              <a:t>τομεάρχης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sector of a circle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τομέας κύκλου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sector of </a:t>
            </a:r>
            <a:r>
              <a:rPr lang="en-US" sz="2000" i="1" dirty="0" err="1" smtClean="0">
                <a:solidFill>
                  <a:schemeClr val="tx1"/>
                </a:solidFill>
                <a:latin typeface="+mj-lt"/>
              </a:rPr>
              <a:t>defence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τομέας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εθνικής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άμυνας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private sector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οικον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ιδιωτικός τομέας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§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public sector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err="1" smtClean="0">
                <a:solidFill>
                  <a:schemeClr val="tx1"/>
                </a:solidFill>
                <a:latin typeface="+mj-lt"/>
              </a:rPr>
              <a:t>οικον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δημόσιος τομέας</a:t>
            </a:r>
            <a:endParaRPr lang="el-GR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 references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8252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https://www.thefreedictionary.com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http://www.wordreference.com/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https://glosbe.com/en/el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Europa.eu/</a:t>
            </a:r>
            <a:r>
              <a:rPr lang="en-US" dirty="0" err="1" smtClean="0">
                <a:solidFill>
                  <a:schemeClr val="tx1"/>
                </a:solidFill>
              </a:rPr>
              <a:t>iatediff</a:t>
            </a:r>
            <a:r>
              <a:rPr lang="en-US" dirty="0" smtClean="0">
                <a:solidFill>
                  <a:schemeClr val="tx1"/>
                </a:solidFill>
              </a:rPr>
              <a:t> (currently unavailable)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u="sng" dirty="0" smtClean="0">
                <a:solidFill>
                  <a:schemeClr val="tx1"/>
                </a:solidFill>
                <a:hlinkClick r:id="rId5"/>
              </a:rPr>
              <a:t>IATE - The EU's multilingual term base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u="sng" dirty="0" smtClean="0">
                <a:solidFill>
                  <a:schemeClr val="tx1"/>
                </a:solidFill>
                <a:hlinkClick r:id="rId5"/>
              </a:rPr>
              <a:t>https://iate.europa.eu/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The terminology database of the European Union.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1a</a:t>
            </a:r>
            <a:endParaRPr lang="el-G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642704"/>
            <a:ext cx="80648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GROUP 1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analysis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available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contract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economy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factor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indicates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legal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period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research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en-US" sz="2000" b="1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similar</a:t>
            </a:r>
            <a:r>
              <a:rPr lang="en-US" sz="20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</TotalTime>
  <Words>494</Words>
  <Application>Microsoft Office PowerPoint</Application>
  <PresentationFormat>Προβολή στην οθόνη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Δικαιοσύνη</vt:lpstr>
      <vt:lpstr>ACADEMIC WORD LIST </vt:lpstr>
      <vt:lpstr>assess</vt:lpstr>
      <vt:lpstr>consist</vt:lpstr>
      <vt:lpstr>constitute</vt:lpstr>
      <vt:lpstr>estimate</vt:lpstr>
      <vt:lpstr>Section </vt:lpstr>
      <vt:lpstr>  Sector </vt:lpstr>
      <vt:lpstr>Vocabulary references</vt:lpstr>
      <vt:lpstr>GROUP 1a</vt:lpstr>
      <vt:lpstr>GROUP 1a</vt:lpstr>
      <vt:lpstr>GROUP 1b</vt:lpstr>
      <vt:lpstr>GROUP 1b</vt:lpstr>
      <vt:lpstr>GROUP 1c</vt:lpstr>
      <vt:lpstr>GROUP 2</vt:lpstr>
      <vt:lpstr>GROUP 2</vt:lpstr>
      <vt:lpstr>GROUP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WORD LIST</dc:title>
  <dc:creator>irispd</dc:creator>
  <cp:lastModifiedBy>irispd</cp:lastModifiedBy>
  <cp:revision>5</cp:revision>
  <dcterms:created xsi:type="dcterms:W3CDTF">2018-10-19T06:34:48Z</dcterms:created>
  <dcterms:modified xsi:type="dcterms:W3CDTF">2019-10-14T08:35:06Z</dcterms:modified>
</cp:coreProperties>
</file>