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4441" r:id="rId1"/>
  </p:sldMasterIdLst>
  <p:notesMasterIdLst>
    <p:notesMasterId r:id="rId44"/>
  </p:notesMasterIdLst>
  <p:handoutMasterIdLst>
    <p:handoutMasterId r:id="rId45"/>
  </p:handoutMasterIdLst>
  <p:sldIdLst>
    <p:sldId id="256" r:id="rId2"/>
    <p:sldId id="485" r:id="rId3"/>
    <p:sldId id="481" r:id="rId4"/>
    <p:sldId id="482" r:id="rId5"/>
    <p:sldId id="488" r:id="rId6"/>
    <p:sldId id="489" r:id="rId7"/>
    <p:sldId id="505" r:id="rId8"/>
    <p:sldId id="462" r:id="rId9"/>
    <p:sldId id="465" r:id="rId10"/>
    <p:sldId id="509" r:id="rId11"/>
    <p:sldId id="510" r:id="rId12"/>
    <p:sldId id="506" r:id="rId13"/>
    <p:sldId id="511" r:id="rId14"/>
    <p:sldId id="513" r:id="rId15"/>
    <p:sldId id="514" r:id="rId16"/>
    <p:sldId id="504" r:id="rId17"/>
    <p:sldId id="490" r:id="rId18"/>
    <p:sldId id="502" r:id="rId19"/>
    <p:sldId id="463" r:id="rId20"/>
    <p:sldId id="524" r:id="rId21"/>
    <p:sldId id="440" r:id="rId22"/>
    <p:sldId id="512" r:id="rId23"/>
    <p:sldId id="507" r:id="rId24"/>
    <p:sldId id="516" r:id="rId25"/>
    <p:sldId id="261" r:id="rId26"/>
    <p:sldId id="262" r:id="rId27"/>
    <p:sldId id="265" r:id="rId28"/>
    <p:sldId id="268" r:id="rId29"/>
    <p:sldId id="272" r:id="rId30"/>
    <p:sldId id="287" r:id="rId31"/>
    <p:sldId id="523" r:id="rId32"/>
    <p:sldId id="508" r:id="rId33"/>
    <p:sldId id="518" r:id="rId34"/>
    <p:sldId id="519" r:id="rId35"/>
    <p:sldId id="517" r:id="rId36"/>
    <p:sldId id="520" r:id="rId37"/>
    <p:sldId id="521" r:id="rId38"/>
    <p:sldId id="522" r:id="rId39"/>
    <p:sldId id="515" r:id="rId40"/>
    <p:sldId id="436" r:id="rId41"/>
    <p:sldId id="441" r:id="rId42"/>
    <p:sldId id="279" r:id="rId43"/>
  </p:sldIdLst>
  <p:sldSz cx="12192000" cy="6858000"/>
  <p:notesSz cx="7104063" cy="10234613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5E2E7"/>
    <a:srgbClr val="E9E6EB"/>
    <a:srgbClr val="FFFFFF"/>
    <a:srgbClr val="5677A5"/>
    <a:srgbClr val="5D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 autoAdjust="0"/>
    <p:restoredTop sz="94599" autoAdjust="0"/>
  </p:normalViewPr>
  <p:slideViewPr>
    <p:cSldViewPr snapToGrid="0" snapToObjects="1">
      <p:cViewPr varScale="1">
        <p:scale>
          <a:sx n="88" d="100"/>
          <a:sy n="88" d="100"/>
        </p:scale>
        <p:origin x="-437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A9AF76D-A47D-0245-8A93-998EE97634F5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C6E2BF6-DD0F-BD49-8FB6-3327E878A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8005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B1349DB-BB8F-7242-8E9B-257AD46B5986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00FFE86-A552-314A-A3E8-7BC648A2A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93486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D71A2A-8A66-004B-8F0E-2C7F13490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16C643-AFD1-A046-ACEF-8BA59BA50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86921A-C379-714E-A7D5-0414FEF9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DA2A6-9A45-B64F-8C10-E128573EF804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701ABC-7C48-7742-8859-E53DAECF9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662C9C-995D-A247-BFFA-A9DA4535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29844957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D42AEC-F267-F54C-8F99-AD343B59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94B62C-FA4C-D343-ABC5-092243D99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151D5-FD5A-794F-B2EB-4E98AA22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868CA-BF13-2745-81B8-459FB4660075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51B4E9-7150-B242-8D3C-80F9BCBA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EA46C3-1BDA-6A42-A4C8-B29C0106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E7BB-EEB9-6846-A74D-A5E6899BD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1463271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C04CA7-80CB-6946-85AB-9E66545E5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251ABE-4E3C-4245-93A8-7A079AA2C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95629B-5104-EC47-9D14-EFBC0898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B8A3-855C-D74C-884C-F1F022B9BBF3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D67923-A5A2-B445-9FFA-1EB9A92A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066A68-2D7C-064D-9E9C-B0A9DC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E7BB-EEB9-6846-A74D-A5E6899BD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3642548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7C719-7744-F040-A659-546663238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E93AD7-F0F9-CE49-A64E-C58615DE4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65A345-B376-7F4F-85BC-02B9067BB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0F95-4180-534C-A5D4-C50121D9D808}" type="datetime1">
              <a:rPr lang="en-US" smtClean="0"/>
              <a:pPr/>
              <a:t>11/9/2024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4D97E-9943-E745-89B9-7549642A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8D56C5-5C2C-FB41-BA76-EA4D3163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PORT SENIOR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2614778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7F4FDF-E389-DE4B-8DAB-E16BD59F2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82F9B4-5A8B-8341-AABD-5B218E1F0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AE80F4-6FEB-9C4F-ABE5-6950F78B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1DE4D-5368-3B4B-AA91-DF8822439D80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BCEE4-5ACA-E840-BB3C-5AEDFC57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FD6FB4-582B-3A4C-B7FF-97E216A6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8444704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7A9C0C-44FE-1E48-AE25-C70ACE2DA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E8F847-9CE3-174A-8786-B5F445871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4BEAFC0-6A8F-9C42-A702-D143E6938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5570CB-0A54-CF42-A1CC-FD504986F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EA59-6A75-A34A-A00D-FCD4449FC671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6F2069-912E-AB4C-91FE-54337F47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BF2A62-9894-A442-AD1C-0B8A63709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E7BB-EEB9-6846-A74D-A5E6899BD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899885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1EB12-AA86-D342-8697-320E4E46B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CE19DB-7479-644F-B491-0D753C27D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8108D6-1793-3542-A256-E59071AD7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FFA85B7-156C-0245-945F-A9ADF5F41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BC0786-E948-2545-AC93-0B619F419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66A84F-F9EF-8A4A-8092-56005D82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7992-4539-A547-ADE9-F0BD9E4D5B8E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059BEB-03A3-FC4D-AE1E-6D89B586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425C401-B5E4-4241-9EEE-9F022771F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79452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5E7FE9-E04D-CE47-A65E-3C2492437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AD48D4-CA86-9049-9E20-33FFD31E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4DEF-0654-7C46-ADCF-EC027434906E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7188F1-12E2-7049-9FAE-9B726457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EDE064-F874-F24A-8103-A341D53A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E7BB-EEB9-6846-A74D-A5E6899BD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0113816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A0B1EB2-27E5-054C-8A17-C9D1D717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F0BD-1627-0A40-BFB6-DB235B505BCC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BAAF5C-B7D0-924F-A85F-3AF513AC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71B03-F3C4-BD4D-8A71-FDD781F2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E7BB-EEB9-6846-A74D-A5E6899BD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8711590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6B5C9-28A1-FA4D-B01B-D5A6D30C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28657D-AA23-2646-A225-A31008EE9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914DCE-46BE-2F40-A2DC-5E96C4425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C20AA5-1DF8-C944-A05D-F56E140F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C9D3-67A9-8140-80F9-E6E1FEF8FB23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13A8EC-3C5E-0346-A6A1-C3E3B06F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9CBFD2-C05E-AB43-86AF-A993AC03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31368072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771052-7C04-8244-A2D9-D26857D6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76D778-F03E-4544-B6AB-CF4B0A845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BB0343-0D67-214C-AD09-D6124B2A7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BC8240-4832-094B-8420-ED6722E6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77C0-FD6A-344B-BE84-A654AFA7BD3C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6231F8-3032-0443-9E88-737472C28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BA852E-DE7F-084D-A56B-8660D04D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E7BB-EEB9-6846-A74D-A5E6899BD2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7751644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412C99-8492-D54F-86B7-7CE176CF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2EB9AF-FAB3-544B-A92E-E1F483824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308B47-65C7-4345-86EC-BD8712417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A7992-4539-A547-ADE9-F0BD9E4D5B8E}" type="datetime1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657A1E-0067-194A-81FA-74A4F1EF4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GIMI Port Senior Management – </a:t>
            </a:r>
            <a:r>
              <a:rPr lang="en-US" dirty="0" err="1"/>
              <a:t>Theofanis-Boile</a:t>
            </a:r>
            <a:r>
              <a:rPr lang="en-US" dirty="0"/>
              <a:t>, June 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815ED5-FC71-4A42-B596-8858C7B9B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724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ransition spd="slow">
    <p:pull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boile@unipi.gr" TargetMode="External"/><Relationship Id="rId2" Type="http://schemas.openxmlformats.org/officeDocument/2006/relationships/hyperlink" Target="mailto:stheofanis@theofanis.e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3346177D-ADC4-4968-B747-5CFCD390B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8570" y="489508"/>
            <a:ext cx="6692827" cy="16675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Global Terminal Operators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Structure </a:t>
            </a:r>
            <a:r>
              <a:rPr lang="en-US" sz="2800" b="1" dirty="0"/>
              <a:t>-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Functions - Markets &amp; Strategies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355450-B635-2D0F-9E32-4DCFC14A4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38" y="140788"/>
            <a:ext cx="3192250" cy="194772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5039EB75-2331-EC4E-929C-70D51EDBA10C}"/>
              </a:ext>
            </a:extLst>
          </p:cNvPr>
          <p:cNvSpPr txBox="1">
            <a:spLocks/>
          </p:cNvSpPr>
          <p:nvPr/>
        </p:nvSpPr>
        <p:spPr>
          <a:xfrm>
            <a:off x="5596502" y="2405894"/>
            <a:ext cx="5754896" cy="3197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algn="l"/>
            <a:r>
              <a:rPr lang="en-US" b="1" dirty="0"/>
              <a:t>Dr. Sotirios Theofanis &amp; Prof. Maria Boile</a:t>
            </a:r>
          </a:p>
          <a:p>
            <a:pPr algn="l"/>
            <a:r>
              <a:rPr lang="en-US" sz="2000" b="1" dirty="0"/>
              <a:t>Invited Lecture</a:t>
            </a:r>
          </a:p>
          <a:p>
            <a:pPr algn="l"/>
            <a:r>
              <a:rPr lang="en-US" sz="2000" b="1" dirty="0"/>
              <a:t>University of Macedonia</a:t>
            </a:r>
          </a:p>
          <a:p>
            <a:pPr algn="l"/>
            <a:r>
              <a:rPr lang="en-US" sz="2000" b="1" dirty="0"/>
              <a:t>Nov. 9, 2024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844A943-BF79-4FEA-ABB1-3BD54D2366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437CC72-F4A8-4DC3-AFAB-D22C482C81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30310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134904"/>
            <a:ext cx="9388070" cy="648072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Global Terminal Operators –  Global Traffic Share (2023) – 2 / TOTAL THROUGHPUT</a:t>
            </a:r>
            <a:endParaRPr lang="el-GR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519110" y="6523880"/>
            <a:ext cx="1578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A196F"/>
                </a:solidFill>
              </a:rPr>
              <a:t>Source: </a:t>
            </a:r>
            <a:r>
              <a:rPr lang="en-US" sz="1200" b="1" dirty="0" err="1">
                <a:solidFill>
                  <a:srgbClr val="2A196F"/>
                </a:solidFill>
              </a:rPr>
              <a:t>Drewry</a:t>
            </a:r>
            <a:r>
              <a:rPr lang="en-US" sz="1200" b="1" dirty="0">
                <a:solidFill>
                  <a:srgbClr val="2A196F"/>
                </a:solidFill>
              </a:rPr>
              <a:t>, 2024 </a:t>
            </a:r>
            <a:endParaRPr lang="el-GR" sz="1200" b="1" dirty="0">
              <a:solidFill>
                <a:srgbClr val="2A196F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1B755F-B0B3-4AF0-8A30-9C7AA14FD9F1}"/>
              </a:ext>
            </a:extLst>
          </p:cNvPr>
          <p:cNvSpPr txBox="1"/>
          <p:nvPr/>
        </p:nvSpPr>
        <p:spPr>
          <a:xfrm>
            <a:off x="29673" y="6429720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AC8C0E0-E1B9-151D-D3AD-8F3A133DA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461" y="844817"/>
            <a:ext cx="6436223" cy="56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16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2" y="241302"/>
            <a:ext cx="10096274" cy="54212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GROWTH OF MAJOR GTOs – 2023 RESULTS / TOTAL THROUGHPUT</a:t>
            </a:r>
            <a:endParaRPr lang="el-GR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641304" y="6373838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2024</a:t>
            </a:r>
            <a:endParaRPr lang="el-GR" sz="135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0CE13B-5F3E-40AB-BAD9-648641F1FB8D}"/>
              </a:ext>
            </a:extLst>
          </p:cNvPr>
          <p:cNvSpPr txBox="1"/>
          <p:nvPr/>
        </p:nvSpPr>
        <p:spPr>
          <a:xfrm>
            <a:off x="122218" y="6426289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972B97-3085-6429-32F9-36E60A0B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820" y="1046584"/>
            <a:ext cx="6032426" cy="548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95912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2" y="9760"/>
            <a:ext cx="9195288" cy="994172"/>
          </a:xfrm>
        </p:spPr>
        <p:txBody>
          <a:bodyPr>
            <a:normAutofit/>
          </a:bodyPr>
          <a:lstStyle/>
          <a:p>
            <a:r>
              <a:rPr lang="en-US" sz="3600" b="1" dirty="0"/>
              <a:t>EVOLUTION OF MAJOR GTOs</a:t>
            </a:r>
            <a:endParaRPr lang="el-GR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641304" y="6373838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2024</a:t>
            </a:r>
            <a:endParaRPr lang="el-GR" sz="135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0CE13B-5F3E-40AB-BAD9-648641F1FB8D}"/>
              </a:ext>
            </a:extLst>
          </p:cNvPr>
          <p:cNvSpPr txBox="1"/>
          <p:nvPr/>
        </p:nvSpPr>
        <p:spPr>
          <a:xfrm>
            <a:off x="122218" y="6426289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84B05788-313E-DC29-7AA1-7A3A0A67D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55077"/>
            <a:ext cx="12208799" cy="458823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8DA585-C083-6243-300C-BBB19FA1D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322" y="5268927"/>
            <a:ext cx="3692658" cy="986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7D5C02-A1BA-E712-5DE2-5DB89488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17" y="5312771"/>
            <a:ext cx="5673687" cy="9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783675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1" y="9760"/>
            <a:ext cx="10848355" cy="99417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EVOLUTION OF MAJOR GTOs –EQUITY ADJUSTED THROUGHPUTS</a:t>
            </a:r>
            <a:endParaRPr lang="el-GR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641304" y="6373838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2024</a:t>
            </a:r>
            <a:endParaRPr lang="el-GR" sz="135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0CE13B-5F3E-40AB-BAD9-648641F1FB8D}"/>
              </a:ext>
            </a:extLst>
          </p:cNvPr>
          <p:cNvSpPr txBox="1"/>
          <p:nvPr/>
        </p:nvSpPr>
        <p:spPr>
          <a:xfrm>
            <a:off x="122218" y="6426289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CD0644-F28E-5E43-A061-0E8E62FCA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19" y="822419"/>
            <a:ext cx="10970330" cy="518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4961502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1" y="9760"/>
            <a:ext cx="10848355" cy="994172"/>
          </a:xfrm>
        </p:spPr>
        <p:txBody>
          <a:bodyPr>
            <a:normAutofit/>
          </a:bodyPr>
          <a:lstStyle/>
          <a:p>
            <a:r>
              <a:rPr lang="en-US" sz="3600" b="1" dirty="0"/>
              <a:t>GTOs – OWNERSHIP STRUCTURE</a:t>
            </a:r>
            <a:endParaRPr lang="el-GR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641304" y="6373838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2024</a:t>
            </a:r>
            <a:endParaRPr lang="el-GR" sz="135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0CE13B-5F3E-40AB-BAD9-648641F1FB8D}"/>
              </a:ext>
            </a:extLst>
          </p:cNvPr>
          <p:cNvSpPr txBox="1"/>
          <p:nvPr/>
        </p:nvSpPr>
        <p:spPr>
          <a:xfrm>
            <a:off x="122218" y="6426289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E06E0D-74E9-BBB2-D9E5-01F6CDE44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91" y="908989"/>
            <a:ext cx="11196759" cy="52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9311985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1" y="9760"/>
            <a:ext cx="10848355" cy="994172"/>
          </a:xfrm>
        </p:spPr>
        <p:txBody>
          <a:bodyPr>
            <a:normAutofit/>
          </a:bodyPr>
          <a:lstStyle/>
          <a:p>
            <a:r>
              <a:rPr lang="en-US" sz="3600" b="1" dirty="0"/>
              <a:t>GTOs – CAPACITY OUTLOOK</a:t>
            </a:r>
            <a:endParaRPr lang="el-GR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641304" y="6373838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2024</a:t>
            </a:r>
            <a:endParaRPr lang="el-GR" sz="135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0CE13B-5F3E-40AB-BAD9-648641F1FB8D}"/>
              </a:ext>
            </a:extLst>
          </p:cNvPr>
          <p:cNvSpPr txBox="1"/>
          <p:nvPr/>
        </p:nvSpPr>
        <p:spPr>
          <a:xfrm>
            <a:off x="122218" y="6426289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A8946E-DC05-2DF9-E1F2-DF83E5A75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80" y="854883"/>
            <a:ext cx="11566597" cy="55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1227641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848" y="0"/>
            <a:ext cx="7886700" cy="994172"/>
          </a:xfrm>
        </p:spPr>
        <p:txBody>
          <a:bodyPr/>
          <a:lstStyle/>
          <a:p>
            <a:r>
              <a:rPr lang="en-US" sz="3600" b="1" dirty="0"/>
              <a:t>NATURE OF GTOs / ITOs</a:t>
            </a:r>
            <a:endParaRPr lang="el-GR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873962" y="6332688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2019</a:t>
            </a:r>
            <a:endParaRPr lang="el-GR" sz="135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244" y="803889"/>
            <a:ext cx="7342253" cy="5597865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8921739" y="5861168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E3FE42-979C-4F12-8655-4D1854C574E5}"/>
              </a:ext>
            </a:extLst>
          </p:cNvPr>
          <p:cNvSpPr txBox="1"/>
          <p:nvPr/>
        </p:nvSpPr>
        <p:spPr>
          <a:xfrm>
            <a:off x="318073" y="6378584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188177295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814" y="171451"/>
            <a:ext cx="9422536" cy="994172"/>
          </a:xfrm>
        </p:spPr>
        <p:txBody>
          <a:bodyPr>
            <a:noAutofit/>
          </a:bodyPr>
          <a:lstStyle/>
          <a:p>
            <a:r>
              <a:rPr lang="en-US" sz="3600" b="1" dirty="0"/>
              <a:t>STRATEGIC AIMS &amp; TARGETS OF GTOs / ITOs</a:t>
            </a:r>
            <a:endParaRPr lang="el-GR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279761" y="6523191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2019</a:t>
            </a:r>
            <a:endParaRPr lang="el-GR" sz="135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588" y="1076720"/>
            <a:ext cx="10535946" cy="5210455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xmlns="" val="711994190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919" y="-12072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STRENGTHS &amp; WEAKNESSES OF GTOs / ITOs</a:t>
            </a:r>
            <a:endParaRPr lang="el-GR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330913" y="6447748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2019</a:t>
            </a:r>
            <a:endParaRPr lang="el-GR" sz="135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462" y="640787"/>
            <a:ext cx="7401618" cy="5668031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5558BE-4164-42D6-9842-7BCF348DD0A5}"/>
              </a:ext>
            </a:extLst>
          </p:cNvPr>
          <p:cNvSpPr txBox="1"/>
          <p:nvPr/>
        </p:nvSpPr>
        <p:spPr>
          <a:xfrm>
            <a:off x="0" y="6480900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608748282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730" y="-29015"/>
            <a:ext cx="11833094" cy="1325563"/>
          </a:xfrm>
        </p:spPr>
        <p:txBody>
          <a:bodyPr/>
          <a:lstStyle/>
          <a:p>
            <a:r>
              <a:rPr lang="en-US" sz="3200" b="1" dirty="0"/>
              <a:t>EVOLUTION OF GLOBAL CONTAINER PORT TRAFFIC – NATURE OF GTOs</a:t>
            </a:r>
            <a:endParaRPr lang="el-GR" sz="32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14020"/>
            <a:ext cx="12083802" cy="4834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97434" y="6488668"/>
            <a:ext cx="218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A196F"/>
                </a:solidFill>
              </a:rPr>
              <a:t>Source: </a:t>
            </a:r>
            <a:r>
              <a:rPr lang="en-US" dirty="0" err="1">
                <a:solidFill>
                  <a:srgbClr val="2A196F"/>
                </a:solidFill>
              </a:rPr>
              <a:t>Drewry</a:t>
            </a:r>
            <a:r>
              <a:rPr lang="en-US" dirty="0">
                <a:solidFill>
                  <a:srgbClr val="2A196F"/>
                </a:solidFill>
              </a:rPr>
              <a:t>, 2019</a:t>
            </a:r>
            <a:endParaRPr lang="el-GR" dirty="0">
              <a:solidFill>
                <a:srgbClr val="2A196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23343B6-6365-42DF-B286-033940A0D7C9}"/>
              </a:ext>
            </a:extLst>
          </p:cNvPr>
          <p:cNvSpPr txBox="1"/>
          <p:nvPr/>
        </p:nvSpPr>
        <p:spPr>
          <a:xfrm>
            <a:off x="252469" y="6304002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49150003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Global Terminal Operators (GTO)-International Terminal Operators (ITO)</a:t>
            </a:r>
            <a:endParaRPr lang="el-G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Terminal Operating Companies active in more than one country / region</a:t>
            </a:r>
          </a:p>
          <a:p>
            <a:r>
              <a:rPr lang="en-US" dirty="0"/>
              <a:t>Origin: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Traditional Stevedoring Entities </a:t>
            </a:r>
            <a:r>
              <a:rPr lang="en-US" dirty="0"/>
              <a:t>(e.g. PSA, HPH, ICTSI)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Sister Companies of Major Shipping Lines </a:t>
            </a:r>
            <a:r>
              <a:rPr lang="en-US" dirty="0"/>
              <a:t>(</a:t>
            </a:r>
            <a:r>
              <a:rPr lang="en-US" dirty="0" err="1"/>
              <a:t>e.g.APMT</a:t>
            </a:r>
            <a:r>
              <a:rPr lang="en-US" dirty="0"/>
              <a:t>, </a:t>
            </a:r>
            <a:r>
              <a:rPr lang="en-US" dirty="0" err="1"/>
              <a:t>Cosco</a:t>
            </a:r>
            <a:r>
              <a:rPr lang="en-US" dirty="0"/>
              <a:t> Pacific)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Sovereign Funds or Other Financial Holdings </a:t>
            </a:r>
            <a:r>
              <a:rPr lang="en-US" dirty="0"/>
              <a:t>(e.g. Dubai Port World – DPW, </a:t>
            </a:r>
            <a:r>
              <a:rPr lang="en-US" dirty="0" err="1"/>
              <a:t>Maquarie</a:t>
            </a:r>
            <a:r>
              <a:rPr lang="en-US" dirty="0"/>
              <a:t> Pension Fund, Ports of America)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Hybrids</a:t>
            </a:r>
            <a:r>
              <a:rPr lang="en-US" dirty="0"/>
              <a:t> (e.g. Terminal Investment Limited – TIL)</a:t>
            </a:r>
            <a:endParaRPr lang="el-GR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xmlns="" val="37210196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730" y="-29015"/>
            <a:ext cx="12024270" cy="1325563"/>
          </a:xfrm>
        </p:spPr>
        <p:txBody>
          <a:bodyPr/>
          <a:lstStyle/>
          <a:p>
            <a:r>
              <a:rPr lang="en-US" sz="3200" b="1" dirty="0"/>
              <a:t>PSA: THE NETWORK APPROACH &amp; THE VERTICAL INTEGRATION ELEMENT</a:t>
            </a:r>
            <a:endParaRPr lang="el-GR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897434" y="6488668"/>
            <a:ext cx="187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A196F"/>
                </a:solidFill>
              </a:rPr>
              <a:t>Source: PSA, 2023</a:t>
            </a:r>
            <a:endParaRPr lang="el-GR" dirty="0">
              <a:solidFill>
                <a:srgbClr val="2A196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23343B6-6365-42DF-B286-033940A0D7C9}"/>
              </a:ext>
            </a:extLst>
          </p:cNvPr>
          <p:cNvSpPr txBox="1"/>
          <p:nvPr/>
        </p:nvSpPr>
        <p:spPr>
          <a:xfrm>
            <a:off x="252469" y="6304002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B838AE8-E205-F780-AAA8-210DC1176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367" y="1041922"/>
            <a:ext cx="9197550" cy="5135041"/>
          </a:xfrm>
        </p:spPr>
      </p:pic>
    </p:spTree>
    <p:extLst>
      <p:ext uri="{BB962C8B-B14F-4D97-AF65-F5344CB8AC3E}">
        <p14:creationId xmlns:p14="http://schemas.microsoft.com/office/powerpoint/2010/main" xmlns="" val="1832067810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75" y="46343"/>
            <a:ext cx="11340723" cy="1143000"/>
          </a:xfrm>
        </p:spPr>
        <p:txBody>
          <a:bodyPr/>
          <a:lstStyle/>
          <a:p>
            <a:r>
              <a:rPr lang="en-US" sz="3600" b="1" dirty="0"/>
              <a:t>Global  Terminal Operators Growth Path – Markets &amp; Geographical Scope</a:t>
            </a:r>
            <a:endParaRPr lang="el-G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096500" y="6604084"/>
            <a:ext cx="2040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Drewry</a:t>
            </a:r>
            <a:r>
              <a:rPr lang="en-US" sz="1050" dirty="0"/>
              <a:t> Consultants, 2017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2523" y="1188183"/>
            <a:ext cx="6476549" cy="5143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9F1912-70FF-491C-990D-59670F75AD4E}"/>
              </a:ext>
            </a:extLst>
          </p:cNvPr>
          <p:cNvSpPr txBox="1"/>
          <p:nvPr/>
        </p:nvSpPr>
        <p:spPr>
          <a:xfrm>
            <a:off x="869959" y="6442325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583280761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75" y="46343"/>
            <a:ext cx="11865557" cy="813950"/>
          </a:xfrm>
        </p:spPr>
        <p:txBody>
          <a:bodyPr/>
          <a:lstStyle/>
          <a:p>
            <a:r>
              <a:rPr lang="en-US" sz="3600" b="1" dirty="0"/>
              <a:t>Global  Terminal Operators Growth Path – Geographic Diversity</a:t>
            </a:r>
            <a:endParaRPr lang="el-G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096500" y="6604084"/>
            <a:ext cx="2040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Drewry</a:t>
            </a:r>
            <a:r>
              <a:rPr lang="en-US" sz="1050" dirty="0"/>
              <a:t> Consultants, 2024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9F1912-70FF-491C-990D-59670F75AD4E}"/>
              </a:ext>
            </a:extLst>
          </p:cNvPr>
          <p:cNvSpPr txBox="1"/>
          <p:nvPr/>
        </p:nvSpPr>
        <p:spPr>
          <a:xfrm>
            <a:off x="869959" y="6442325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A2940F23-83E0-4F77-4E51-ECD7C877B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697" y="748723"/>
            <a:ext cx="11619809" cy="5484347"/>
          </a:xfrm>
        </p:spPr>
      </p:pic>
    </p:spTree>
    <p:extLst>
      <p:ext uri="{BB962C8B-B14F-4D97-AF65-F5344CB8AC3E}">
        <p14:creationId xmlns:p14="http://schemas.microsoft.com/office/powerpoint/2010/main" xmlns="" val="2468165864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6" y="-12161"/>
            <a:ext cx="12044109" cy="829169"/>
          </a:xfrm>
        </p:spPr>
        <p:txBody>
          <a:bodyPr/>
          <a:lstStyle/>
          <a:p>
            <a:r>
              <a:rPr lang="en-US" sz="3600" b="1" dirty="0"/>
              <a:t>Global Container Terminal Revenue</a:t>
            </a:r>
            <a:endParaRPr lang="el-G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78153" y="5904837"/>
            <a:ext cx="2040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Drewry</a:t>
            </a:r>
            <a:r>
              <a:rPr lang="en-US" sz="1050" dirty="0"/>
              <a:t> Consultants, 2024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5FA20040-74C2-0401-C27E-800DE75EF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00" y="817008"/>
            <a:ext cx="8991889" cy="4829107"/>
          </a:xfrm>
        </p:spPr>
      </p:pic>
    </p:spTree>
    <p:extLst>
      <p:ext uri="{BB962C8B-B14F-4D97-AF65-F5344CB8AC3E}">
        <p14:creationId xmlns:p14="http://schemas.microsoft.com/office/powerpoint/2010/main" xmlns="" val="1330387602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8776F-5F39-8F4C-9AC4-4AAA072B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56" y="2528850"/>
            <a:ext cx="10515600" cy="10854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GTO EVOLUTION PATHWAY </a:t>
            </a:r>
            <a:br>
              <a:rPr lang="en-US" b="1" dirty="0"/>
            </a:br>
            <a:r>
              <a:rPr lang="en-US" b="1" dirty="0"/>
              <a:t>THE CASE OF DUBAI PORT WORLD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F42133-44AA-614B-9302-23502038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64FD-0E53-D94D-8D7B-2E0774CBDDC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EEE85B-6BD0-FBB0-DB56-4EE85A1F41A3}"/>
              </a:ext>
            </a:extLst>
          </p:cNvPr>
          <p:cNvSpPr txBox="1"/>
          <p:nvPr/>
        </p:nvSpPr>
        <p:spPr>
          <a:xfrm>
            <a:off x="8056459" y="6277763"/>
            <a:ext cx="240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DP World, 2021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507050631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31063" y="479149"/>
            <a:ext cx="9987242" cy="3064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90"/>
              </a:spcBef>
              <a:tabLst>
                <a:tab pos="968375" algn="l"/>
                <a:tab pos="2024380" algn="l"/>
                <a:tab pos="2925445" algn="l"/>
                <a:tab pos="4638675" algn="l"/>
                <a:tab pos="6385560" algn="l"/>
              </a:tabLst>
            </a:pPr>
            <a:r>
              <a:rPr sz="2000" b="1" spc="180" dirty="0"/>
              <a:t>F</a:t>
            </a:r>
            <a:r>
              <a:rPr sz="2000" b="1" spc="170" dirty="0"/>
              <a:t>R</a:t>
            </a:r>
            <a:r>
              <a:rPr sz="2000" b="1" spc="180" dirty="0"/>
              <a:t>O</a:t>
            </a:r>
            <a:r>
              <a:rPr sz="2000" b="1" spc="-10" dirty="0"/>
              <a:t>M</a:t>
            </a:r>
            <a:r>
              <a:rPr sz="2000" b="1" dirty="0"/>
              <a:t>	</a:t>
            </a:r>
            <a:r>
              <a:rPr sz="2000" b="1" spc="195" dirty="0"/>
              <a:t>L</a:t>
            </a:r>
            <a:r>
              <a:rPr sz="2000" b="1" spc="180" dirty="0"/>
              <a:t>O</a:t>
            </a:r>
            <a:r>
              <a:rPr sz="2000" b="1" spc="170" dirty="0"/>
              <a:t>C</a:t>
            </a:r>
            <a:r>
              <a:rPr sz="2000" b="1" spc="180" dirty="0"/>
              <a:t>A</a:t>
            </a:r>
            <a:r>
              <a:rPr sz="2000" b="1" spc="-5" dirty="0"/>
              <a:t>L</a:t>
            </a:r>
            <a:r>
              <a:rPr sz="2000" b="1" dirty="0"/>
              <a:t>	</a:t>
            </a:r>
            <a:r>
              <a:rPr sz="2000" b="1" spc="190" dirty="0"/>
              <a:t>P</a:t>
            </a:r>
            <a:r>
              <a:rPr sz="2000" b="1" spc="180" dirty="0"/>
              <a:t>O</a:t>
            </a:r>
            <a:r>
              <a:rPr sz="2000" b="1" spc="170" dirty="0"/>
              <a:t>R</a:t>
            </a:r>
            <a:r>
              <a:rPr sz="2000" b="1" spc="-5" dirty="0"/>
              <a:t>T</a:t>
            </a:r>
            <a:r>
              <a:rPr sz="2000" b="1" dirty="0"/>
              <a:t>	</a:t>
            </a:r>
            <a:r>
              <a:rPr sz="2000" b="1" spc="180" dirty="0"/>
              <a:t>O</a:t>
            </a:r>
            <a:r>
              <a:rPr sz="2000" b="1" spc="190" dirty="0"/>
              <a:t>P</a:t>
            </a:r>
            <a:r>
              <a:rPr sz="2000" b="1" spc="180" dirty="0"/>
              <a:t>E</a:t>
            </a:r>
            <a:r>
              <a:rPr sz="2000" b="1" spc="170" dirty="0"/>
              <a:t>R</a:t>
            </a:r>
            <a:r>
              <a:rPr sz="2000" b="1" spc="180" dirty="0"/>
              <a:t>ATO</a:t>
            </a:r>
            <a:r>
              <a:rPr sz="2000" b="1" spc="-10" dirty="0"/>
              <a:t>R</a:t>
            </a:r>
            <a:r>
              <a:rPr sz="2000" b="1" dirty="0"/>
              <a:t>	</a:t>
            </a:r>
            <a:r>
              <a:rPr sz="2000" b="1" spc="185" dirty="0"/>
              <a:t>T</a:t>
            </a:r>
            <a:r>
              <a:rPr sz="2000" b="1" spc="-10" dirty="0"/>
              <a:t>O</a:t>
            </a:r>
            <a:r>
              <a:rPr sz="2000" b="1" dirty="0"/>
              <a:t> </a:t>
            </a:r>
            <a:r>
              <a:rPr sz="2000" b="1" spc="-190" dirty="0"/>
              <a:t> </a:t>
            </a:r>
            <a:r>
              <a:rPr sz="2000" b="1" spc="190" dirty="0"/>
              <a:t>S</a:t>
            </a:r>
            <a:r>
              <a:rPr sz="2000" b="1" spc="170" dirty="0"/>
              <a:t>U</a:t>
            </a:r>
            <a:r>
              <a:rPr sz="2000" b="1" spc="195" dirty="0"/>
              <a:t>PPL</a:t>
            </a:r>
            <a:r>
              <a:rPr sz="2000" b="1" spc="-10" dirty="0"/>
              <a:t>Y</a:t>
            </a:r>
            <a:r>
              <a:rPr sz="2000" b="1" dirty="0"/>
              <a:t>	</a:t>
            </a:r>
            <a:r>
              <a:rPr sz="2000" b="1" spc="170" dirty="0"/>
              <a:t>C</a:t>
            </a:r>
            <a:r>
              <a:rPr sz="2000" b="1" spc="165" dirty="0"/>
              <a:t>H</a:t>
            </a:r>
            <a:r>
              <a:rPr sz="2000" b="1" spc="180" dirty="0"/>
              <a:t>AI</a:t>
            </a:r>
            <a:r>
              <a:rPr sz="2000" b="1" spc="-10" dirty="0"/>
              <a:t>N</a:t>
            </a:r>
            <a:r>
              <a:rPr lang="en-US" sz="2000" b="1" dirty="0"/>
              <a:t>  </a:t>
            </a:r>
            <a:r>
              <a:rPr sz="2000" b="1" spc="160" dirty="0"/>
              <a:t>SOLUTIONS</a:t>
            </a:r>
            <a:r>
              <a:rPr lang="en-US" sz="2000" b="1" spc="160" dirty="0"/>
              <a:t>  </a:t>
            </a:r>
            <a:r>
              <a:rPr sz="2000" b="1" spc="155" dirty="0"/>
              <a:t>PROVIDER</a:t>
            </a:r>
            <a:endParaRPr sz="2000" b="1" dirty="0"/>
          </a:p>
        </p:txBody>
      </p:sp>
      <p:grpSp>
        <p:nvGrpSpPr>
          <p:cNvPr id="18" name="object 18"/>
          <p:cNvGrpSpPr/>
          <p:nvPr/>
        </p:nvGrpSpPr>
        <p:grpSpPr>
          <a:xfrm>
            <a:off x="578929" y="2107578"/>
            <a:ext cx="11046460" cy="3693160"/>
            <a:chOff x="578929" y="2107578"/>
            <a:chExt cx="11046460" cy="369316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598" y="2107578"/>
              <a:ext cx="10967476" cy="369049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35634" y="2113533"/>
              <a:ext cx="10920730" cy="3635375"/>
            </a:xfrm>
            <a:custGeom>
              <a:avLst/>
              <a:gdLst/>
              <a:ahLst/>
              <a:cxnLst/>
              <a:rect l="l" t="t" r="r" b="b"/>
              <a:pathLst>
                <a:path w="10920730" h="3635375">
                  <a:moveTo>
                    <a:pt x="10806270" y="36224"/>
                  </a:moveTo>
                  <a:lnTo>
                    <a:pt x="0" y="3599065"/>
                  </a:lnTo>
                  <a:lnTo>
                    <a:pt x="11938" y="3635248"/>
                  </a:lnTo>
                  <a:lnTo>
                    <a:pt x="10818170" y="72432"/>
                  </a:lnTo>
                  <a:lnTo>
                    <a:pt x="10806270" y="36224"/>
                  </a:lnTo>
                  <a:close/>
                </a:path>
                <a:path w="10920730" h="3635375">
                  <a:moveTo>
                    <a:pt x="10908963" y="30225"/>
                  </a:moveTo>
                  <a:lnTo>
                    <a:pt x="10824464" y="30225"/>
                  </a:lnTo>
                  <a:lnTo>
                    <a:pt x="10836402" y="66420"/>
                  </a:lnTo>
                  <a:lnTo>
                    <a:pt x="10818170" y="72432"/>
                  </a:lnTo>
                  <a:lnTo>
                    <a:pt x="10830052" y="108585"/>
                  </a:lnTo>
                  <a:lnTo>
                    <a:pt x="10908963" y="30225"/>
                  </a:lnTo>
                  <a:close/>
                </a:path>
                <a:path w="10920730" h="3635375">
                  <a:moveTo>
                    <a:pt x="10824464" y="30225"/>
                  </a:moveTo>
                  <a:lnTo>
                    <a:pt x="10806270" y="36224"/>
                  </a:lnTo>
                  <a:lnTo>
                    <a:pt x="10818170" y="72432"/>
                  </a:lnTo>
                  <a:lnTo>
                    <a:pt x="10836402" y="66420"/>
                  </a:lnTo>
                  <a:lnTo>
                    <a:pt x="10824464" y="30225"/>
                  </a:lnTo>
                  <a:close/>
                </a:path>
                <a:path w="10920730" h="3635375">
                  <a:moveTo>
                    <a:pt x="10794365" y="0"/>
                  </a:moveTo>
                  <a:lnTo>
                    <a:pt x="10806270" y="36224"/>
                  </a:lnTo>
                  <a:lnTo>
                    <a:pt x="10824464" y="30225"/>
                  </a:lnTo>
                  <a:lnTo>
                    <a:pt x="10908963" y="30225"/>
                  </a:lnTo>
                  <a:lnTo>
                    <a:pt x="10920730" y="18541"/>
                  </a:lnTo>
                  <a:lnTo>
                    <a:pt x="10794365" y="0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3691" y="5530595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29">
                  <a:moveTo>
                    <a:pt x="188976" y="0"/>
                  </a:moveTo>
                  <a:lnTo>
                    <a:pt x="138738" y="4736"/>
                  </a:lnTo>
                  <a:lnTo>
                    <a:pt x="93596" y="18101"/>
                  </a:lnTo>
                  <a:lnTo>
                    <a:pt x="55349" y="38833"/>
                  </a:lnTo>
                  <a:lnTo>
                    <a:pt x="25800" y="65667"/>
                  </a:lnTo>
                  <a:lnTo>
                    <a:pt x="0" y="132587"/>
                  </a:lnTo>
                  <a:lnTo>
                    <a:pt x="6750" y="167835"/>
                  </a:lnTo>
                  <a:lnTo>
                    <a:pt x="55349" y="226342"/>
                  </a:lnTo>
                  <a:lnTo>
                    <a:pt x="93596" y="247074"/>
                  </a:lnTo>
                  <a:lnTo>
                    <a:pt x="138738" y="260439"/>
                  </a:lnTo>
                  <a:lnTo>
                    <a:pt x="188976" y="265175"/>
                  </a:lnTo>
                  <a:lnTo>
                    <a:pt x="239213" y="260439"/>
                  </a:lnTo>
                  <a:lnTo>
                    <a:pt x="284355" y="247074"/>
                  </a:lnTo>
                  <a:lnTo>
                    <a:pt x="322602" y="226342"/>
                  </a:lnTo>
                  <a:lnTo>
                    <a:pt x="352151" y="199508"/>
                  </a:lnTo>
                  <a:lnTo>
                    <a:pt x="377952" y="132587"/>
                  </a:lnTo>
                  <a:lnTo>
                    <a:pt x="371201" y="97340"/>
                  </a:lnTo>
                  <a:lnTo>
                    <a:pt x="322602" y="38833"/>
                  </a:lnTo>
                  <a:lnTo>
                    <a:pt x="284355" y="18101"/>
                  </a:lnTo>
                  <a:lnTo>
                    <a:pt x="239213" y="4736"/>
                  </a:lnTo>
                  <a:lnTo>
                    <a:pt x="188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3691" y="5530595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29">
                  <a:moveTo>
                    <a:pt x="0" y="132587"/>
                  </a:moveTo>
                  <a:lnTo>
                    <a:pt x="25800" y="65667"/>
                  </a:lnTo>
                  <a:lnTo>
                    <a:pt x="55349" y="38833"/>
                  </a:lnTo>
                  <a:lnTo>
                    <a:pt x="93596" y="18101"/>
                  </a:lnTo>
                  <a:lnTo>
                    <a:pt x="138738" y="4736"/>
                  </a:lnTo>
                  <a:lnTo>
                    <a:pt x="188976" y="0"/>
                  </a:lnTo>
                  <a:lnTo>
                    <a:pt x="239213" y="4736"/>
                  </a:lnTo>
                  <a:lnTo>
                    <a:pt x="284355" y="18101"/>
                  </a:lnTo>
                  <a:lnTo>
                    <a:pt x="322602" y="38833"/>
                  </a:lnTo>
                  <a:lnTo>
                    <a:pt x="352151" y="65667"/>
                  </a:lnTo>
                  <a:lnTo>
                    <a:pt x="377952" y="132587"/>
                  </a:lnTo>
                  <a:lnTo>
                    <a:pt x="371201" y="167835"/>
                  </a:lnTo>
                  <a:lnTo>
                    <a:pt x="322602" y="226342"/>
                  </a:lnTo>
                  <a:lnTo>
                    <a:pt x="284355" y="247074"/>
                  </a:lnTo>
                  <a:lnTo>
                    <a:pt x="239213" y="260439"/>
                  </a:lnTo>
                  <a:lnTo>
                    <a:pt x="188976" y="265175"/>
                  </a:lnTo>
                  <a:lnTo>
                    <a:pt x="138738" y="260439"/>
                  </a:lnTo>
                  <a:lnTo>
                    <a:pt x="93596" y="247074"/>
                  </a:lnTo>
                  <a:lnTo>
                    <a:pt x="55349" y="226342"/>
                  </a:lnTo>
                  <a:lnTo>
                    <a:pt x="25800" y="199508"/>
                  </a:lnTo>
                  <a:lnTo>
                    <a:pt x="0" y="132587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649" y="5603305"/>
              <a:ext cx="201557" cy="13250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23772" y="5356859"/>
              <a:ext cx="381000" cy="262255"/>
            </a:xfrm>
            <a:custGeom>
              <a:avLst/>
              <a:gdLst/>
              <a:ahLst/>
              <a:cxnLst/>
              <a:rect l="l" t="t" r="r" b="b"/>
              <a:pathLst>
                <a:path w="381000" h="262254">
                  <a:moveTo>
                    <a:pt x="190500" y="0"/>
                  </a:moveTo>
                  <a:lnTo>
                    <a:pt x="139876" y="4681"/>
                  </a:lnTo>
                  <a:lnTo>
                    <a:pt x="94375" y="17892"/>
                  </a:lnTo>
                  <a:lnTo>
                    <a:pt x="55816" y="38385"/>
                  </a:lnTo>
                  <a:lnTo>
                    <a:pt x="26020" y="64911"/>
                  </a:lnTo>
                  <a:lnTo>
                    <a:pt x="0" y="131063"/>
                  </a:lnTo>
                  <a:lnTo>
                    <a:pt x="6808" y="165907"/>
                  </a:lnTo>
                  <a:lnTo>
                    <a:pt x="55816" y="223742"/>
                  </a:lnTo>
                  <a:lnTo>
                    <a:pt x="94375" y="244235"/>
                  </a:lnTo>
                  <a:lnTo>
                    <a:pt x="139876" y="257446"/>
                  </a:lnTo>
                  <a:lnTo>
                    <a:pt x="190500" y="262127"/>
                  </a:lnTo>
                  <a:lnTo>
                    <a:pt x="241123" y="257446"/>
                  </a:lnTo>
                  <a:lnTo>
                    <a:pt x="286624" y="244235"/>
                  </a:lnTo>
                  <a:lnTo>
                    <a:pt x="325183" y="223742"/>
                  </a:lnTo>
                  <a:lnTo>
                    <a:pt x="354979" y="197216"/>
                  </a:lnTo>
                  <a:lnTo>
                    <a:pt x="381000" y="131063"/>
                  </a:lnTo>
                  <a:lnTo>
                    <a:pt x="374191" y="96220"/>
                  </a:lnTo>
                  <a:lnTo>
                    <a:pt x="325183" y="38385"/>
                  </a:lnTo>
                  <a:lnTo>
                    <a:pt x="286624" y="17892"/>
                  </a:lnTo>
                  <a:lnTo>
                    <a:pt x="241123" y="4681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23772" y="5356859"/>
              <a:ext cx="381000" cy="262255"/>
            </a:xfrm>
            <a:custGeom>
              <a:avLst/>
              <a:gdLst/>
              <a:ahLst/>
              <a:cxnLst/>
              <a:rect l="l" t="t" r="r" b="b"/>
              <a:pathLst>
                <a:path w="381000" h="262254">
                  <a:moveTo>
                    <a:pt x="0" y="131063"/>
                  </a:moveTo>
                  <a:lnTo>
                    <a:pt x="26020" y="64911"/>
                  </a:lnTo>
                  <a:lnTo>
                    <a:pt x="55816" y="38385"/>
                  </a:lnTo>
                  <a:lnTo>
                    <a:pt x="94375" y="17892"/>
                  </a:lnTo>
                  <a:lnTo>
                    <a:pt x="139876" y="4681"/>
                  </a:lnTo>
                  <a:lnTo>
                    <a:pt x="190500" y="0"/>
                  </a:lnTo>
                  <a:lnTo>
                    <a:pt x="241123" y="4681"/>
                  </a:lnTo>
                  <a:lnTo>
                    <a:pt x="286624" y="17892"/>
                  </a:lnTo>
                  <a:lnTo>
                    <a:pt x="325183" y="38385"/>
                  </a:lnTo>
                  <a:lnTo>
                    <a:pt x="354979" y="64911"/>
                  </a:lnTo>
                  <a:lnTo>
                    <a:pt x="381000" y="131063"/>
                  </a:lnTo>
                  <a:lnTo>
                    <a:pt x="374191" y="165907"/>
                  </a:lnTo>
                  <a:lnTo>
                    <a:pt x="325183" y="223742"/>
                  </a:lnTo>
                  <a:lnTo>
                    <a:pt x="286624" y="244235"/>
                  </a:lnTo>
                  <a:lnTo>
                    <a:pt x="241123" y="257446"/>
                  </a:lnTo>
                  <a:lnTo>
                    <a:pt x="190500" y="262127"/>
                  </a:lnTo>
                  <a:lnTo>
                    <a:pt x="139876" y="257446"/>
                  </a:lnTo>
                  <a:lnTo>
                    <a:pt x="94375" y="244235"/>
                  </a:lnTo>
                  <a:lnTo>
                    <a:pt x="55816" y="223742"/>
                  </a:lnTo>
                  <a:lnTo>
                    <a:pt x="26020" y="197216"/>
                  </a:lnTo>
                  <a:lnTo>
                    <a:pt x="0" y="131063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2777" y="5429569"/>
              <a:ext cx="201557" cy="13250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866900" y="5128259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60" h="265429">
                  <a:moveTo>
                    <a:pt x="188975" y="0"/>
                  </a:moveTo>
                  <a:lnTo>
                    <a:pt x="138729" y="4732"/>
                  </a:lnTo>
                  <a:lnTo>
                    <a:pt x="93584" y="18090"/>
                  </a:lnTo>
                  <a:lnTo>
                    <a:pt x="55340" y="38814"/>
                  </a:lnTo>
                  <a:lnTo>
                    <a:pt x="25795" y="65644"/>
                  </a:lnTo>
                  <a:lnTo>
                    <a:pt x="0" y="132587"/>
                  </a:lnTo>
                  <a:lnTo>
                    <a:pt x="6748" y="167853"/>
                  </a:lnTo>
                  <a:lnTo>
                    <a:pt x="55340" y="226361"/>
                  </a:lnTo>
                  <a:lnTo>
                    <a:pt x="93584" y="247085"/>
                  </a:lnTo>
                  <a:lnTo>
                    <a:pt x="138729" y="260443"/>
                  </a:lnTo>
                  <a:lnTo>
                    <a:pt x="188975" y="265175"/>
                  </a:lnTo>
                  <a:lnTo>
                    <a:pt x="239222" y="260443"/>
                  </a:lnTo>
                  <a:lnTo>
                    <a:pt x="284367" y="247085"/>
                  </a:lnTo>
                  <a:lnTo>
                    <a:pt x="322611" y="226361"/>
                  </a:lnTo>
                  <a:lnTo>
                    <a:pt x="352156" y="199531"/>
                  </a:lnTo>
                  <a:lnTo>
                    <a:pt x="377951" y="132587"/>
                  </a:lnTo>
                  <a:lnTo>
                    <a:pt x="371203" y="97322"/>
                  </a:lnTo>
                  <a:lnTo>
                    <a:pt x="322611" y="38814"/>
                  </a:lnTo>
                  <a:lnTo>
                    <a:pt x="284367" y="18090"/>
                  </a:lnTo>
                  <a:lnTo>
                    <a:pt x="239222" y="4732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66900" y="5128259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60" h="265429">
                  <a:moveTo>
                    <a:pt x="0" y="132587"/>
                  </a:moveTo>
                  <a:lnTo>
                    <a:pt x="25795" y="65644"/>
                  </a:lnTo>
                  <a:lnTo>
                    <a:pt x="55340" y="38814"/>
                  </a:lnTo>
                  <a:lnTo>
                    <a:pt x="93584" y="18090"/>
                  </a:lnTo>
                  <a:lnTo>
                    <a:pt x="138729" y="4732"/>
                  </a:lnTo>
                  <a:lnTo>
                    <a:pt x="188975" y="0"/>
                  </a:lnTo>
                  <a:lnTo>
                    <a:pt x="239222" y="4732"/>
                  </a:lnTo>
                  <a:lnTo>
                    <a:pt x="284367" y="18090"/>
                  </a:lnTo>
                  <a:lnTo>
                    <a:pt x="322611" y="38814"/>
                  </a:lnTo>
                  <a:lnTo>
                    <a:pt x="352156" y="65644"/>
                  </a:lnTo>
                  <a:lnTo>
                    <a:pt x="377951" y="132587"/>
                  </a:lnTo>
                  <a:lnTo>
                    <a:pt x="371203" y="167853"/>
                  </a:lnTo>
                  <a:lnTo>
                    <a:pt x="322611" y="226361"/>
                  </a:lnTo>
                  <a:lnTo>
                    <a:pt x="284367" y="247085"/>
                  </a:lnTo>
                  <a:lnTo>
                    <a:pt x="239222" y="260443"/>
                  </a:lnTo>
                  <a:lnTo>
                    <a:pt x="188975" y="265175"/>
                  </a:lnTo>
                  <a:lnTo>
                    <a:pt x="138729" y="260443"/>
                  </a:lnTo>
                  <a:lnTo>
                    <a:pt x="93584" y="247085"/>
                  </a:lnTo>
                  <a:lnTo>
                    <a:pt x="55340" y="226361"/>
                  </a:lnTo>
                  <a:lnTo>
                    <a:pt x="25795" y="199531"/>
                  </a:lnTo>
                  <a:lnTo>
                    <a:pt x="0" y="132587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8527" y="5181600"/>
              <a:ext cx="256032" cy="14935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510027" y="4920995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60" h="265429">
                  <a:moveTo>
                    <a:pt x="188976" y="0"/>
                  </a:moveTo>
                  <a:lnTo>
                    <a:pt x="138729" y="4732"/>
                  </a:lnTo>
                  <a:lnTo>
                    <a:pt x="93584" y="18090"/>
                  </a:lnTo>
                  <a:lnTo>
                    <a:pt x="55340" y="38814"/>
                  </a:lnTo>
                  <a:lnTo>
                    <a:pt x="25795" y="65644"/>
                  </a:lnTo>
                  <a:lnTo>
                    <a:pt x="0" y="132587"/>
                  </a:lnTo>
                  <a:lnTo>
                    <a:pt x="6748" y="167853"/>
                  </a:lnTo>
                  <a:lnTo>
                    <a:pt x="55340" y="226361"/>
                  </a:lnTo>
                  <a:lnTo>
                    <a:pt x="93584" y="247085"/>
                  </a:lnTo>
                  <a:lnTo>
                    <a:pt x="138729" y="260443"/>
                  </a:lnTo>
                  <a:lnTo>
                    <a:pt x="188976" y="265175"/>
                  </a:lnTo>
                  <a:lnTo>
                    <a:pt x="239222" y="260443"/>
                  </a:lnTo>
                  <a:lnTo>
                    <a:pt x="284367" y="247085"/>
                  </a:lnTo>
                  <a:lnTo>
                    <a:pt x="322611" y="226361"/>
                  </a:lnTo>
                  <a:lnTo>
                    <a:pt x="352156" y="199531"/>
                  </a:lnTo>
                  <a:lnTo>
                    <a:pt x="377952" y="132587"/>
                  </a:lnTo>
                  <a:lnTo>
                    <a:pt x="371203" y="97322"/>
                  </a:lnTo>
                  <a:lnTo>
                    <a:pt x="322611" y="38814"/>
                  </a:lnTo>
                  <a:lnTo>
                    <a:pt x="284367" y="18090"/>
                  </a:lnTo>
                  <a:lnTo>
                    <a:pt x="239222" y="4732"/>
                  </a:lnTo>
                  <a:lnTo>
                    <a:pt x="188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10027" y="4920995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60" h="265429">
                  <a:moveTo>
                    <a:pt x="0" y="132587"/>
                  </a:moveTo>
                  <a:lnTo>
                    <a:pt x="25795" y="65644"/>
                  </a:lnTo>
                  <a:lnTo>
                    <a:pt x="55340" y="38814"/>
                  </a:lnTo>
                  <a:lnTo>
                    <a:pt x="93584" y="18090"/>
                  </a:lnTo>
                  <a:lnTo>
                    <a:pt x="138729" y="4732"/>
                  </a:lnTo>
                  <a:lnTo>
                    <a:pt x="188976" y="0"/>
                  </a:lnTo>
                  <a:lnTo>
                    <a:pt x="239222" y="4732"/>
                  </a:lnTo>
                  <a:lnTo>
                    <a:pt x="284367" y="18090"/>
                  </a:lnTo>
                  <a:lnTo>
                    <a:pt x="322611" y="38814"/>
                  </a:lnTo>
                  <a:lnTo>
                    <a:pt x="352156" y="65644"/>
                  </a:lnTo>
                  <a:lnTo>
                    <a:pt x="377952" y="132587"/>
                  </a:lnTo>
                  <a:lnTo>
                    <a:pt x="371203" y="167853"/>
                  </a:lnTo>
                  <a:lnTo>
                    <a:pt x="322611" y="226361"/>
                  </a:lnTo>
                  <a:lnTo>
                    <a:pt x="284367" y="247085"/>
                  </a:lnTo>
                  <a:lnTo>
                    <a:pt x="239222" y="260443"/>
                  </a:lnTo>
                  <a:lnTo>
                    <a:pt x="188976" y="265175"/>
                  </a:lnTo>
                  <a:lnTo>
                    <a:pt x="138729" y="260443"/>
                  </a:lnTo>
                  <a:lnTo>
                    <a:pt x="93584" y="247085"/>
                  </a:lnTo>
                  <a:lnTo>
                    <a:pt x="55340" y="226361"/>
                  </a:lnTo>
                  <a:lnTo>
                    <a:pt x="25795" y="199531"/>
                  </a:lnTo>
                  <a:lnTo>
                    <a:pt x="0" y="132587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5985" y="4993705"/>
              <a:ext cx="201557" cy="13250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153156" y="4710683"/>
              <a:ext cx="378460" cy="262255"/>
            </a:xfrm>
            <a:custGeom>
              <a:avLst/>
              <a:gdLst/>
              <a:ahLst/>
              <a:cxnLst/>
              <a:rect l="l" t="t" r="r" b="b"/>
              <a:pathLst>
                <a:path w="378460" h="262254">
                  <a:moveTo>
                    <a:pt x="188976" y="0"/>
                  </a:moveTo>
                  <a:lnTo>
                    <a:pt x="138729" y="4681"/>
                  </a:lnTo>
                  <a:lnTo>
                    <a:pt x="93584" y="17892"/>
                  </a:lnTo>
                  <a:lnTo>
                    <a:pt x="55340" y="38385"/>
                  </a:lnTo>
                  <a:lnTo>
                    <a:pt x="25795" y="64911"/>
                  </a:lnTo>
                  <a:lnTo>
                    <a:pt x="0" y="131064"/>
                  </a:lnTo>
                  <a:lnTo>
                    <a:pt x="6748" y="165907"/>
                  </a:lnTo>
                  <a:lnTo>
                    <a:pt x="55340" y="223742"/>
                  </a:lnTo>
                  <a:lnTo>
                    <a:pt x="93584" y="244235"/>
                  </a:lnTo>
                  <a:lnTo>
                    <a:pt x="138729" y="257446"/>
                  </a:lnTo>
                  <a:lnTo>
                    <a:pt x="188976" y="262128"/>
                  </a:lnTo>
                  <a:lnTo>
                    <a:pt x="239222" y="257446"/>
                  </a:lnTo>
                  <a:lnTo>
                    <a:pt x="284367" y="244235"/>
                  </a:lnTo>
                  <a:lnTo>
                    <a:pt x="322611" y="223742"/>
                  </a:lnTo>
                  <a:lnTo>
                    <a:pt x="352156" y="197216"/>
                  </a:lnTo>
                  <a:lnTo>
                    <a:pt x="377952" y="131064"/>
                  </a:lnTo>
                  <a:lnTo>
                    <a:pt x="371203" y="96220"/>
                  </a:lnTo>
                  <a:lnTo>
                    <a:pt x="322611" y="38385"/>
                  </a:lnTo>
                  <a:lnTo>
                    <a:pt x="284367" y="17892"/>
                  </a:lnTo>
                  <a:lnTo>
                    <a:pt x="239222" y="4681"/>
                  </a:lnTo>
                  <a:lnTo>
                    <a:pt x="188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153156" y="4710683"/>
              <a:ext cx="378460" cy="262255"/>
            </a:xfrm>
            <a:custGeom>
              <a:avLst/>
              <a:gdLst/>
              <a:ahLst/>
              <a:cxnLst/>
              <a:rect l="l" t="t" r="r" b="b"/>
              <a:pathLst>
                <a:path w="378460" h="262254">
                  <a:moveTo>
                    <a:pt x="0" y="131064"/>
                  </a:moveTo>
                  <a:lnTo>
                    <a:pt x="25795" y="64911"/>
                  </a:lnTo>
                  <a:lnTo>
                    <a:pt x="55340" y="38385"/>
                  </a:lnTo>
                  <a:lnTo>
                    <a:pt x="93584" y="17892"/>
                  </a:lnTo>
                  <a:lnTo>
                    <a:pt x="138729" y="4681"/>
                  </a:lnTo>
                  <a:lnTo>
                    <a:pt x="188976" y="0"/>
                  </a:lnTo>
                  <a:lnTo>
                    <a:pt x="239222" y="4681"/>
                  </a:lnTo>
                  <a:lnTo>
                    <a:pt x="284367" y="17892"/>
                  </a:lnTo>
                  <a:lnTo>
                    <a:pt x="322611" y="38385"/>
                  </a:lnTo>
                  <a:lnTo>
                    <a:pt x="352156" y="64911"/>
                  </a:lnTo>
                  <a:lnTo>
                    <a:pt x="377952" y="131064"/>
                  </a:lnTo>
                  <a:lnTo>
                    <a:pt x="371203" y="165907"/>
                  </a:lnTo>
                  <a:lnTo>
                    <a:pt x="322611" y="223742"/>
                  </a:lnTo>
                  <a:lnTo>
                    <a:pt x="284367" y="244235"/>
                  </a:lnTo>
                  <a:lnTo>
                    <a:pt x="239222" y="257446"/>
                  </a:lnTo>
                  <a:lnTo>
                    <a:pt x="188976" y="262128"/>
                  </a:lnTo>
                  <a:lnTo>
                    <a:pt x="138729" y="257446"/>
                  </a:lnTo>
                  <a:lnTo>
                    <a:pt x="93584" y="244235"/>
                  </a:lnTo>
                  <a:lnTo>
                    <a:pt x="55340" y="223742"/>
                  </a:lnTo>
                  <a:lnTo>
                    <a:pt x="25795" y="197216"/>
                  </a:lnTo>
                  <a:lnTo>
                    <a:pt x="0" y="131064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49113" y="4780345"/>
              <a:ext cx="201557" cy="13250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793236" y="4503419"/>
              <a:ext cx="381000" cy="265430"/>
            </a:xfrm>
            <a:custGeom>
              <a:avLst/>
              <a:gdLst/>
              <a:ahLst/>
              <a:cxnLst/>
              <a:rect l="l" t="t" r="r" b="b"/>
              <a:pathLst>
                <a:path w="381000" h="265429">
                  <a:moveTo>
                    <a:pt x="190500" y="0"/>
                  </a:moveTo>
                  <a:lnTo>
                    <a:pt x="139876" y="4732"/>
                  </a:lnTo>
                  <a:lnTo>
                    <a:pt x="94375" y="18090"/>
                  </a:lnTo>
                  <a:lnTo>
                    <a:pt x="55816" y="38814"/>
                  </a:lnTo>
                  <a:lnTo>
                    <a:pt x="26020" y="65644"/>
                  </a:lnTo>
                  <a:lnTo>
                    <a:pt x="0" y="132587"/>
                  </a:lnTo>
                  <a:lnTo>
                    <a:pt x="6808" y="167853"/>
                  </a:lnTo>
                  <a:lnTo>
                    <a:pt x="55816" y="226361"/>
                  </a:lnTo>
                  <a:lnTo>
                    <a:pt x="94375" y="247085"/>
                  </a:lnTo>
                  <a:lnTo>
                    <a:pt x="139876" y="260443"/>
                  </a:lnTo>
                  <a:lnTo>
                    <a:pt x="190500" y="265175"/>
                  </a:lnTo>
                  <a:lnTo>
                    <a:pt x="241123" y="260443"/>
                  </a:lnTo>
                  <a:lnTo>
                    <a:pt x="286624" y="247085"/>
                  </a:lnTo>
                  <a:lnTo>
                    <a:pt x="325183" y="226361"/>
                  </a:lnTo>
                  <a:lnTo>
                    <a:pt x="354979" y="199531"/>
                  </a:lnTo>
                  <a:lnTo>
                    <a:pt x="381000" y="132587"/>
                  </a:lnTo>
                  <a:lnTo>
                    <a:pt x="374191" y="97322"/>
                  </a:lnTo>
                  <a:lnTo>
                    <a:pt x="325183" y="38814"/>
                  </a:lnTo>
                  <a:lnTo>
                    <a:pt x="286624" y="18090"/>
                  </a:lnTo>
                  <a:lnTo>
                    <a:pt x="241123" y="4732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93236" y="4503419"/>
              <a:ext cx="381000" cy="265430"/>
            </a:xfrm>
            <a:custGeom>
              <a:avLst/>
              <a:gdLst/>
              <a:ahLst/>
              <a:cxnLst/>
              <a:rect l="l" t="t" r="r" b="b"/>
              <a:pathLst>
                <a:path w="381000" h="265429">
                  <a:moveTo>
                    <a:pt x="0" y="132587"/>
                  </a:moveTo>
                  <a:lnTo>
                    <a:pt x="26020" y="65644"/>
                  </a:lnTo>
                  <a:lnTo>
                    <a:pt x="55816" y="38814"/>
                  </a:lnTo>
                  <a:lnTo>
                    <a:pt x="94375" y="18090"/>
                  </a:lnTo>
                  <a:lnTo>
                    <a:pt x="139876" y="4732"/>
                  </a:lnTo>
                  <a:lnTo>
                    <a:pt x="190500" y="0"/>
                  </a:lnTo>
                  <a:lnTo>
                    <a:pt x="241123" y="4732"/>
                  </a:lnTo>
                  <a:lnTo>
                    <a:pt x="286624" y="18090"/>
                  </a:lnTo>
                  <a:lnTo>
                    <a:pt x="325183" y="38814"/>
                  </a:lnTo>
                  <a:lnTo>
                    <a:pt x="354979" y="65644"/>
                  </a:lnTo>
                  <a:lnTo>
                    <a:pt x="381000" y="132587"/>
                  </a:lnTo>
                  <a:lnTo>
                    <a:pt x="374191" y="167853"/>
                  </a:lnTo>
                  <a:lnTo>
                    <a:pt x="325183" y="226361"/>
                  </a:lnTo>
                  <a:lnTo>
                    <a:pt x="286624" y="247085"/>
                  </a:lnTo>
                  <a:lnTo>
                    <a:pt x="241123" y="260443"/>
                  </a:lnTo>
                  <a:lnTo>
                    <a:pt x="190500" y="265175"/>
                  </a:lnTo>
                  <a:lnTo>
                    <a:pt x="139876" y="260443"/>
                  </a:lnTo>
                  <a:lnTo>
                    <a:pt x="94375" y="247085"/>
                  </a:lnTo>
                  <a:lnTo>
                    <a:pt x="55816" y="226361"/>
                  </a:lnTo>
                  <a:lnTo>
                    <a:pt x="26020" y="199531"/>
                  </a:lnTo>
                  <a:lnTo>
                    <a:pt x="0" y="132587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92241" y="4576129"/>
              <a:ext cx="201557" cy="13250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436363" y="4271772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60" h="265429">
                  <a:moveTo>
                    <a:pt x="188975" y="0"/>
                  </a:moveTo>
                  <a:lnTo>
                    <a:pt x="138729" y="4732"/>
                  </a:lnTo>
                  <a:lnTo>
                    <a:pt x="93584" y="18090"/>
                  </a:lnTo>
                  <a:lnTo>
                    <a:pt x="55340" y="38814"/>
                  </a:lnTo>
                  <a:lnTo>
                    <a:pt x="25795" y="65644"/>
                  </a:lnTo>
                  <a:lnTo>
                    <a:pt x="0" y="132587"/>
                  </a:lnTo>
                  <a:lnTo>
                    <a:pt x="6748" y="167853"/>
                  </a:lnTo>
                  <a:lnTo>
                    <a:pt x="55340" y="226361"/>
                  </a:lnTo>
                  <a:lnTo>
                    <a:pt x="93584" y="247085"/>
                  </a:lnTo>
                  <a:lnTo>
                    <a:pt x="138729" y="260443"/>
                  </a:lnTo>
                  <a:lnTo>
                    <a:pt x="188975" y="265175"/>
                  </a:lnTo>
                  <a:lnTo>
                    <a:pt x="239222" y="260443"/>
                  </a:lnTo>
                  <a:lnTo>
                    <a:pt x="284367" y="247085"/>
                  </a:lnTo>
                  <a:lnTo>
                    <a:pt x="322611" y="226361"/>
                  </a:lnTo>
                  <a:lnTo>
                    <a:pt x="352156" y="199531"/>
                  </a:lnTo>
                  <a:lnTo>
                    <a:pt x="377951" y="132587"/>
                  </a:lnTo>
                  <a:lnTo>
                    <a:pt x="371203" y="97322"/>
                  </a:lnTo>
                  <a:lnTo>
                    <a:pt x="322611" y="38814"/>
                  </a:lnTo>
                  <a:lnTo>
                    <a:pt x="284367" y="18090"/>
                  </a:lnTo>
                  <a:lnTo>
                    <a:pt x="239222" y="4732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436363" y="4271772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60" h="265429">
                  <a:moveTo>
                    <a:pt x="0" y="132587"/>
                  </a:moveTo>
                  <a:lnTo>
                    <a:pt x="25795" y="65644"/>
                  </a:lnTo>
                  <a:lnTo>
                    <a:pt x="55340" y="38814"/>
                  </a:lnTo>
                  <a:lnTo>
                    <a:pt x="93584" y="18090"/>
                  </a:lnTo>
                  <a:lnTo>
                    <a:pt x="138729" y="4732"/>
                  </a:lnTo>
                  <a:lnTo>
                    <a:pt x="188975" y="0"/>
                  </a:lnTo>
                  <a:lnTo>
                    <a:pt x="239222" y="4732"/>
                  </a:lnTo>
                  <a:lnTo>
                    <a:pt x="284367" y="18090"/>
                  </a:lnTo>
                  <a:lnTo>
                    <a:pt x="322611" y="38814"/>
                  </a:lnTo>
                  <a:lnTo>
                    <a:pt x="352156" y="65644"/>
                  </a:lnTo>
                  <a:lnTo>
                    <a:pt x="377951" y="132587"/>
                  </a:lnTo>
                  <a:lnTo>
                    <a:pt x="371203" y="167853"/>
                  </a:lnTo>
                  <a:lnTo>
                    <a:pt x="322611" y="226361"/>
                  </a:lnTo>
                  <a:lnTo>
                    <a:pt x="284367" y="247085"/>
                  </a:lnTo>
                  <a:lnTo>
                    <a:pt x="239222" y="260443"/>
                  </a:lnTo>
                  <a:lnTo>
                    <a:pt x="188975" y="265175"/>
                  </a:lnTo>
                  <a:lnTo>
                    <a:pt x="138729" y="260443"/>
                  </a:lnTo>
                  <a:lnTo>
                    <a:pt x="93584" y="247085"/>
                  </a:lnTo>
                  <a:lnTo>
                    <a:pt x="55340" y="226361"/>
                  </a:lnTo>
                  <a:lnTo>
                    <a:pt x="25795" y="199531"/>
                  </a:lnTo>
                  <a:lnTo>
                    <a:pt x="0" y="132587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82800" y="4315967"/>
              <a:ext cx="278175" cy="19811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722620" y="3875531"/>
              <a:ext cx="378460" cy="262255"/>
            </a:xfrm>
            <a:custGeom>
              <a:avLst/>
              <a:gdLst/>
              <a:ahLst/>
              <a:cxnLst/>
              <a:rect l="l" t="t" r="r" b="b"/>
              <a:pathLst>
                <a:path w="378460" h="262254">
                  <a:moveTo>
                    <a:pt x="188975" y="0"/>
                  </a:moveTo>
                  <a:lnTo>
                    <a:pt x="138729" y="4681"/>
                  </a:lnTo>
                  <a:lnTo>
                    <a:pt x="93584" y="17892"/>
                  </a:lnTo>
                  <a:lnTo>
                    <a:pt x="55340" y="38385"/>
                  </a:lnTo>
                  <a:lnTo>
                    <a:pt x="25795" y="64911"/>
                  </a:lnTo>
                  <a:lnTo>
                    <a:pt x="0" y="131064"/>
                  </a:lnTo>
                  <a:lnTo>
                    <a:pt x="6748" y="165907"/>
                  </a:lnTo>
                  <a:lnTo>
                    <a:pt x="55340" y="223742"/>
                  </a:lnTo>
                  <a:lnTo>
                    <a:pt x="93584" y="244235"/>
                  </a:lnTo>
                  <a:lnTo>
                    <a:pt x="138729" y="257446"/>
                  </a:lnTo>
                  <a:lnTo>
                    <a:pt x="188975" y="262128"/>
                  </a:lnTo>
                  <a:lnTo>
                    <a:pt x="239222" y="257446"/>
                  </a:lnTo>
                  <a:lnTo>
                    <a:pt x="284367" y="244235"/>
                  </a:lnTo>
                  <a:lnTo>
                    <a:pt x="322611" y="223742"/>
                  </a:lnTo>
                  <a:lnTo>
                    <a:pt x="352156" y="197216"/>
                  </a:lnTo>
                  <a:lnTo>
                    <a:pt x="377951" y="131064"/>
                  </a:lnTo>
                  <a:lnTo>
                    <a:pt x="371203" y="96220"/>
                  </a:lnTo>
                  <a:lnTo>
                    <a:pt x="322611" y="38385"/>
                  </a:lnTo>
                  <a:lnTo>
                    <a:pt x="284367" y="17892"/>
                  </a:lnTo>
                  <a:lnTo>
                    <a:pt x="239222" y="4681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722620" y="3875531"/>
              <a:ext cx="378460" cy="262255"/>
            </a:xfrm>
            <a:custGeom>
              <a:avLst/>
              <a:gdLst/>
              <a:ahLst/>
              <a:cxnLst/>
              <a:rect l="l" t="t" r="r" b="b"/>
              <a:pathLst>
                <a:path w="378460" h="262254">
                  <a:moveTo>
                    <a:pt x="0" y="131064"/>
                  </a:moveTo>
                  <a:lnTo>
                    <a:pt x="25795" y="64911"/>
                  </a:lnTo>
                  <a:lnTo>
                    <a:pt x="55340" y="38385"/>
                  </a:lnTo>
                  <a:lnTo>
                    <a:pt x="93584" y="17892"/>
                  </a:lnTo>
                  <a:lnTo>
                    <a:pt x="138729" y="4681"/>
                  </a:lnTo>
                  <a:lnTo>
                    <a:pt x="188975" y="0"/>
                  </a:lnTo>
                  <a:lnTo>
                    <a:pt x="239222" y="4681"/>
                  </a:lnTo>
                  <a:lnTo>
                    <a:pt x="284367" y="17892"/>
                  </a:lnTo>
                  <a:lnTo>
                    <a:pt x="322611" y="38385"/>
                  </a:lnTo>
                  <a:lnTo>
                    <a:pt x="352156" y="64911"/>
                  </a:lnTo>
                  <a:lnTo>
                    <a:pt x="377951" y="131064"/>
                  </a:lnTo>
                  <a:lnTo>
                    <a:pt x="371203" y="165907"/>
                  </a:lnTo>
                  <a:lnTo>
                    <a:pt x="322611" y="223742"/>
                  </a:lnTo>
                  <a:lnTo>
                    <a:pt x="284367" y="244235"/>
                  </a:lnTo>
                  <a:lnTo>
                    <a:pt x="239222" y="257446"/>
                  </a:lnTo>
                  <a:lnTo>
                    <a:pt x="188975" y="262128"/>
                  </a:lnTo>
                  <a:lnTo>
                    <a:pt x="138729" y="257446"/>
                  </a:lnTo>
                  <a:lnTo>
                    <a:pt x="93584" y="244235"/>
                  </a:lnTo>
                  <a:lnTo>
                    <a:pt x="55340" y="223742"/>
                  </a:lnTo>
                  <a:lnTo>
                    <a:pt x="25795" y="197216"/>
                  </a:lnTo>
                  <a:lnTo>
                    <a:pt x="0" y="131064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18577" y="3945193"/>
              <a:ext cx="201557" cy="13250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079491" y="4091939"/>
              <a:ext cx="378460" cy="262255"/>
            </a:xfrm>
            <a:custGeom>
              <a:avLst/>
              <a:gdLst/>
              <a:ahLst/>
              <a:cxnLst/>
              <a:rect l="l" t="t" r="r" b="b"/>
              <a:pathLst>
                <a:path w="378460" h="262254">
                  <a:moveTo>
                    <a:pt x="188975" y="0"/>
                  </a:moveTo>
                  <a:lnTo>
                    <a:pt x="138729" y="4681"/>
                  </a:lnTo>
                  <a:lnTo>
                    <a:pt x="93584" y="17892"/>
                  </a:lnTo>
                  <a:lnTo>
                    <a:pt x="55340" y="38385"/>
                  </a:lnTo>
                  <a:lnTo>
                    <a:pt x="25795" y="64911"/>
                  </a:lnTo>
                  <a:lnTo>
                    <a:pt x="0" y="131064"/>
                  </a:lnTo>
                  <a:lnTo>
                    <a:pt x="6748" y="165907"/>
                  </a:lnTo>
                  <a:lnTo>
                    <a:pt x="55340" y="223742"/>
                  </a:lnTo>
                  <a:lnTo>
                    <a:pt x="93584" y="244235"/>
                  </a:lnTo>
                  <a:lnTo>
                    <a:pt x="138729" y="257446"/>
                  </a:lnTo>
                  <a:lnTo>
                    <a:pt x="188975" y="262128"/>
                  </a:lnTo>
                  <a:lnTo>
                    <a:pt x="239222" y="257446"/>
                  </a:lnTo>
                  <a:lnTo>
                    <a:pt x="284367" y="244235"/>
                  </a:lnTo>
                  <a:lnTo>
                    <a:pt x="322611" y="223742"/>
                  </a:lnTo>
                  <a:lnTo>
                    <a:pt x="352156" y="197216"/>
                  </a:lnTo>
                  <a:lnTo>
                    <a:pt x="377952" y="131064"/>
                  </a:lnTo>
                  <a:lnTo>
                    <a:pt x="371203" y="96220"/>
                  </a:lnTo>
                  <a:lnTo>
                    <a:pt x="322611" y="38385"/>
                  </a:lnTo>
                  <a:lnTo>
                    <a:pt x="284367" y="17892"/>
                  </a:lnTo>
                  <a:lnTo>
                    <a:pt x="239222" y="4681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079491" y="4091939"/>
              <a:ext cx="378460" cy="262255"/>
            </a:xfrm>
            <a:custGeom>
              <a:avLst/>
              <a:gdLst/>
              <a:ahLst/>
              <a:cxnLst/>
              <a:rect l="l" t="t" r="r" b="b"/>
              <a:pathLst>
                <a:path w="378460" h="262254">
                  <a:moveTo>
                    <a:pt x="0" y="131064"/>
                  </a:moveTo>
                  <a:lnTo>
                    <a:pt x="25795" y="64911"/>
                  </a:lnTo>
                  <a:lnTo>
                    <a:pt x="55340" y="38385"/>
                  </a:lnTo>
                  <a:lnTo>
                    <a:pt x="93584" y="17892"/>
                  </a:lnTo>
                  <a:lnTo>
                    <a:pt x="138729" y="4681"/>
                  </a:lnTo>
                  <a:lnTo>
                    <a:pt x="188975" y="0"/>
                  </a:lnTo>
                  <a:lnTo>
                    <a:pt x="239222" y="4681"/>
                  </a:lnTo>
                  <a:lnTo>
                    <a:pt x="284367" y="17892"/>
                  </a:lnTo>
                  <a:lnTo>
                    <a:pt x="322611" y="38385"/>
                  </a:lnTo>
                  <a:lnTo>
                    <a:pt x="352156" y="64911"/>
                  </a:lnTo>
                  <a:lnTo>
                    <a:pt x="377952" y="131064"/>
                  </a:lnTo>
                  <a:lnTo>
                    <a:pt x="371203" y="165907"/>
                  </a:lnTo>
                  <a:lnTo>
                    <a:pt x="322611" y="223742"/>
                  </a:lnTo>
                  <a:lnTo>
                    <a:pt x="284367" y="244235"/>
                  </a:lnTo>
                  <a:lnTo>
                    <a:pt x="239222" y="257446"/>
                  </a:lnTo>
                  <a:lnTo>
                    <a:pt x="188975" y="262128"/>
                  </a:lnTo>
                  <a:lnTo>
                    <a:pt x="138729" y="257446"/>
                  </a:lnTo>
                  <a:lnTo>
                    <a:pt x="93584" y="244235"/>
                  </a:lnTo>
                  <a:lnTo>
                    <a:pt x="55340" y="223742"/>
                  </a:lnTo>
                  <a:lnTo>
                    <a:pt x="25795" y="197216"/>
                  </a:lnTo>
                  <a:lnTo>
                    <a:pt x="0" y="131064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132832" y="4225670"/>
              <a:ext cx="283845" cy="85090"/>
            </a:xfrm>
            <a:custGeom>
              <a:avLst/>
              <a:gdLst/>
              <a:ahLst/>
              <a:cxnLst/>
              <a:rect l="l" t="t" r="r" b="b"/>
              <a:pathLst>
                <a:path w="283845" h="85089">
                  <a:moveTo>
                    <a:pt x="211953" y="58864"/>
                  </a:moveTo>
                  <a:lnTo>
                    <a:pt x="57213" y="58864"/>
                  </a:lnTo>
                  <a:lnTo>
                    <a:pt x="66452" y="59701"/>
                  </a:lnTo>
                  <a:lnTo>
                    <a:pt x="75691" y="62610"/>
                  </a:lnTo>
                  <a:lnTo>
                    <a:pt x="87624" y="67270"/>
                  </a:lnTo>
                  <a:lnTo>
                    <a:pt x="124967" y="80771"/>
                  </a:lnTo>
                  <a:lnTo>
                    <a:pt x="135818" y="84216"/>
                  </a:lnTo>
                  <a:lnTo>
                    <a:pt x="147002" y="84994"/>
                  </a:lnTo>
                  <a:lnTo>
                    <a:pt x="158186" y="83343"/>
                  </a:lnTo>
                  <a:lnTo>
                    <a:pt x="169037" y="79501"/>
                  </a:lnTo>
                  <a:lnTo>
                    <a:pt x="194079" y="67587"/>
                  </a:lnTo>
                  <a:lnTo>
                    <a:pt x="211953" y="58864"/>
                  </a:lnTo>
                  <a:close/>
                </a:path>
                <a:path w="283845" h="85089">
                  <a:moveTo>
                    <a:pt x="70199" y="0"/>
                  </a:moveTo>
                  <a:lnTo>
                    <a:pt x="29035" y="9382"/>
                  </a:lnTo>
                  <a:lnTo>
                    <a:pt x="5333" y="17017"/>
                  </a:lnTo>
                  <a:lnTo>
                    <a:pt x="0" y="18414"/>
                  </a:lnTo>
                  <a:lnTo>
                    <a:pt x="0" y="19684"/>
                  </a:lnTo>
                  <a:lnTo>
                    <a:pt x="1777" y="22224"/>
                  </a:lnTo>
                  <a:lnTo>
                    <a:pt x="5705" y="28864"/>
                  </a:lnTo>
                  <a:lnTo>
                    <a:pt x="13752" y="41782"/>
                  </a:lnTo>
                  <a:lnTo>
                    <a:pt x="17652" y="48259"/>
                  </a:lnTo>
                  <a:lnTo>
                    <a:pt x="21081" y="54736"/>
                  </a:lnTo>
                  <a:lnTo>
                    <a:pt x="26415" y="61213"/>
                  </a:lnTo>
                  <a:lnTo>
                    <a:pt x="29971" y="69087"/>
                  </a:lnTo>
                  <a:lnTo>
                    <a:pt x="33400" y="66420"/>
                  </a:lnTo>
                  <a:lnTo>
                    <a:pt x="36956" y="65150"/>
                  </a:lnTo>
                  <a:lnTo>
                    <a:pt x="38734" y="63880"/>
                  </a:lnTo>
                  <a:lnTo>
                    <a:pt x="47974" y="60217"/>
                  </a:lnTo>
                  <a:lnTo>
                    <a:pt x="57213" y="58864"/>
                  </a:lnTo>
                  <a:lnTo>
                    <a:pt x="211953" y="58864"/>
                  </a:lnTo>
                  <a:lnTo>
                    <a:pt x="220390" y="54736"/>
                  </a:lnTo>
                  <a:lnTo>
                    <a:pt x="128523" y="54736"/>
                  </a:lnTo>
                  <a:lnTo>
                    <a:pt x="119616" y="53822"/>
                  </a:lnTo>
                  <a:lnTo>
                    <a:pt x="111363" y="51323"/>
                  </a:lnTo>
                  <a:lnTo>
                    <a:pt x="103753" y="47611"/>
                  </a:lnTo>
                  <a:lnTo>
                    <a:pt x="96773" y="43052"/>
                  </a:lnTo>
                  <a:lnTo>
                    <a:pt x="95122" y="43052"/>
                  </a:lnTo>
                  <a:lnTo>
                    <a:pt x="95122" y="41782"/>
                  </a:lnTo>
                  <a:lnTo>
                    <a:pt x="93344" y="40512"/>
                  </a:lnTo>
                  <a:lnTo>
                    <a:pt x="95122" y="40512"/>
                  </a:lnTo>
                  <a:lnTo>
                    <a:pt x="95122" y="39115"/>
                  </a:lnTo>
                  <a:lnTo>
                    <a:pt x="195452" y="39115"/>
                  </a:lnTo>
                  <a:lnTo>
                    <a:pt x="195452" y="35305"/>
                  </a:lnTo>
                  <a:lnTo>
                    <a:pt x="193675" y="32638"/>
                  </a:lnTo>
                  <a:lnTo>
                    <a:pt x="190118" y="31368"/>
                  </a:lnTo>
                  <a:lnTo>
                    <a:pt x="176021" y="31368"/>
                  </a:lnTo>
                  <a:lnTo>
                    <a:pt x="170814" y="30098"/>
                  </a:lnTo>
                  <a:lnTo>
                    <a:pt x="123023" y="21847"/>
                  </a:lnTo>
                  <a:lnTo>
                    <a:pt x="103878" y="12279"/>
                  </a:lnTo>
                  <a:lnTo>
                    <a:pt x="98287" y="9382"/>
                  </a:lnTo>
                  <a:lnTo>
                    <a:pt x="92575" y="6818"/>
                  </a:lnTo>
                  <a:lnTo>
                    <a:pt x="86232" y="4063"/>
                  </a:lnTo>
                  <a:lnTo>
                    <a:pt x="78299" y="1115"/>
                  </a:lnTo>
                  <a:lnTo>
                    <a:pt x="70199" y="0"/>
                  </a:lnTo>
                  <a:close/>
                </a:path>
                <a:path w="283845" h="85089">
                  <a:moveTo>
                    <a:pt x="200659" y="5333"/>
                  </a:moveTo>
                  <a:lnTo>
                    <a:pt x="199008" y="5333"/>
                  </a:lnTo>
                  <a:lnTo>
                    <a:pt x="189777" y="8485"/>
                  </a:lnTo>
                  <a:lnTo>
                    <a:pt x="180689" y="11874"/>
                  </a:lnTo>
                  <a:lnTo>
                    <a:pt x="163702" y="18414"/>
                  </a:lnTo>
                  <a:lnTo>
                    <a:pt x="163702" y="19684"/>
                  </a:lnTo>
                  <a:lnTo>
                    <a:pt x="170348" y="20439"/>
                  </a:lnTo>
                  <a:lnTo>
                    <a:pt x="183544" y="21470"/>
                  </a:lnTo>
                  <a:lnTo>
                    <a:pt x="190118" y="22224"/>
                  </a:lnTo>
                  <a:lnTo>
                    <a:pt x="197230" y="22224"/>
                  </a:lnTo>
                  <a:lnTo>
                    <a:pt x="204215" y="24891"/>
                  </a:lnTo>
                  <a:lnTo>
                    <a:pt x="207771" y="31368"/>
                  </a:lnTo>
                  <a:lnTo>
                    <a:pt x="208861" y="39572"/>
                  </a:lnTo>
                  <a:lnTo>
                    <a:pt x="204866" y="46323"/>
                  </a:lnTo>
                  <a:lnTo>
                    <a:pt x="196609" y="51121"/>
                  </a:lnTo>
                  <a:lnTo>
                    <a:pt x="184912" y="53466"/>
                  </a:lnTo>
                  <a:lnTo>
                    <a:pt x="170636" y="54022"/>
                  </a:lnTo>
                  <a:lnTo>
                    <a:pt x="142799" y="54181"/>
                  </a:lnTo>
                  <a:lnTo>
                    <a:pt x="128523" y="54736"/>
                  </a:lnTo>
                  <a:lnTo>
                    <a:pt x="220390" y="54736"/>
                  </a:lnTo>
                  <a:lnTo>
                    <a:pt x="272922" y="28701"/>
                  </a:lnTo>
                  <a:lnTo>
                    <a:pt x="276478" y="26161"/>
                  </a:lnTo>
                  <a:lnTo>
                    <a:pt x="279907" y="23494"/>
                  </a:lnTo>
                  <a:lnTo>
                    <a:pt x="283463" y="19684"/>
                  </a:lnTo>
                  <a:lnTo>
                    <a:pt x="283463" y="14477"/>
                  </a:lnTo>
                  <a:lnTo>
                    <a:pt x="246506" y="14477"/>
                  </a:lnTo>
                  <a:lnTo>
                    <a:pt x="246506" y="11810"/>
                  </a:lnTo>
                  <a:lnTo>
                    <a:pt x="246073" y="10540"/>
                  </a:lnTo>
                  <a:lnTo>
                    <a:pt x="211327" y="10540"/>
                  </a:lnTo>
                  <a:lnTo>
                    <a:pt x="207771" y="8000"/>
                  </a:lnTo>
                  <a:lnTo>
                    <a:pt x="204215" y="6603"/>
                  </a:lnTo>
                  <a:lnTo>
                    <a:pt x="200659" y="5333"/>
                  </a:lnTo>
                  <a:close/>
                </a:path>
                <a:path w="283845" h="85089">
                  <a:moveTo>
                    <a:pt x="195452" y="39115"/>
                  </a:moveTo>
                  <a:lnTo>
                    <a:pt x="95122" y="39115"/>
                  </a:lnTo>
                  <a:lnTo>
                    <a:pt x="98551" y="40512"/>
                  </a:lnTo>
                  <a:lnTo>
                    <a:pt x="102107" y="40512"/>
                  </a:lnTo>
                  <a:lnTo>
                    <a:pt x="105663" y="41782"/>
                  </a:lnTo>
                  <a:lnTo>
                    <a:pt x="110870" y="41782"/>
                  </a:lnTo>
                  <a:lnTo>
                    <a:pt x="121538" y="44322"/>
                  </a:lnTo>
                  <a:lnTo>
                    <a:pt x="181355" y="44322"/>
                  </a:lnTo>
                  <a:lnTo>
                    <a:pt x="186689" y="43052"/>
                  </a:lnTo>
                  <a:lnTo>
                    <a:pt x="190118" y="43052"/>
                  </a:lnTo>
                  <a:lnTo>
                    <a:pt x="193675" y="41782"/>
                  </a:lnTo>
                  <a:lnTo>
                    <a:pt x="195452" y="39115"/>
                  </a:lnTo>
                  <a:close/>
                </a:path>
                <a:path w="283845" h="85089">
                  <a:moveTo>
                    <a:pt x="272922" y="10540"/>
                  </a:moveTo>
                  <a:lnTo>
                    <a:pt x="269366" y="10540"/>
                  </a:lnTo>
                  <a:lnTo>
                    <a:pt x="264159" y="11810"/>
                  </a:lnTo>
                  <a:lnTo>
                    <a:pt x="260603" y="11810"/>
                  </a:lnTo>
                  <a:lnTo>
                    <a:pt x="257047" y="13207"/>
                  </a:lnTo>
                  <a:lnTo>
                    <a:pt x="253491" y="13207"/>
                  </a:lnTo>
                  <a:lnTo>
                    <a:pt x="250062" y="14477"/>
                  </a:lnTo>
                  <a:lnTo>
                    <a:pt x="283463" y="14477"/>
                  </a:lnTo>
                  <a:lnTo>
                    <a:pt x="276478" y="11810"/>
                  </a:lnTo>
                  <a:lnTo>
                    <a:pt x="272922" y="10540"/>
                  </a:lnTo>
                  <a:close/>
                </a:path>
                <a:path w="283845" h="85089">
                  <a:moveTo>
                    <a:pt x="239394" y="5333"/>
                  </a:moveTo>
                  <a:lnTo>
                    <a:pt x="234187" y="6603"/>
                  </a:lnTo>
                  <a:lnTo>
                    <a:pt x="228853" y="6603"/>
                  </a:lnTo>
                  <a:lnTo>
                    <a:pt x="223646" y="8000"/>
                  </a:lnTo>
                  <a:lnTo>
                    <a:pt x="220090" y="9270"/>
                  </a:lnTo>
                  <a:lnTo>
                    <a:pt x="214756" y="10540"/>
                  </a:lnTo>
                  <a:lnTo>
                    <a:pt x="246073" y="10540"/>
                  </a:lnTo>
                  <a:lnTo>
                    <a:pt x="244728" y="6603"/>
                  </a:lnTo>
                  <a:lnTo>
                    <a:pt x="239394" y="5333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18176" y="4148327"/>
              <a:ext cx="155448" cy="8229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362700" y="3646931"/>
              <a:ext cx="381000" cy="262255"/>
            </a:xfrm>
            <a:custGeom>
              <a:avLst/>
              <a:gdLst/>
              <a:ahLst/>
              <a:cxnLst/>
              <a:rect l="l" t="t" r="r" b="b"/>
              <a:pathLst>
                <a:path w="381000" h="262254">
                  <a:moveTo>
                    <a:pt x="190500" y="0"/>
                  </a:moveTo>
                  <a:lnTo>
                    <a:pt x="139876" y="4681"/>
                  </a:lnTo>
                  <a:lnTo>
                    <a:pt x="94375" y="17892"/>
                  </a:lnTo>
                  <a:lnTo>
                    <a:pt x="55816" y="38385"/>
                  </a:lnTo>
                  <a:lnTo>
                    <a:pt x="26020" y="64911"/>
                  </a:lnTo>
                  <a:lnTo>
                    <a:pt x="0" y="131064"/>
                  </a:lnTo>
                  <a:lnTo>
                    <a:pt x="6808" y="165907"/>
                  </a:lnTo>
                  <a:lnTo>
                    <a:pt x="55816" y="223742"/>
                  </a:lnTo>
                  <a:lnTo>
                    <a:pt x="94375" y="244235"/>
                  </a:lnTo>
                  <a:lnTo>
                    <a:pt x="139876" y="257446"/>
                  </a:lnTo>
                  <a:lnTo>
                    <a:pt x="190500" y="262128"/>
                  </a:lnTo>
                  <a:lnTo>
                    <a:pt x="241123" y="257446"/>
                  </a:lnTo>
                  <a:lnTo>
                    <a:pt x="286624" y="244235"/>
                  </a:lnTo>
                  <a:lnTo>
                    <a:pt x="325183" y="223742"/>
                  </a:lnTo>
                  <a:lnTo>
                    <a:pt x="354979" y="197216"/>
                  </a:lnTo>
                  <a:lnTo>
                    <a:pt x="381000" y="131064"/>
                  </a:lnTo>
                  <a:lnTo>
                    <a:pt x="374191" y="96220"/>
                  </a:lnTo>
                  <a:lnTo>
                    <a:pt x="325183" y="38385"/>
                  </a:lnTo>
                  <a:lnTo>
                    <a:pt x="286624" y="17892"/>
                  </a:lnTo>
                  <a:lnTo>
                    <a:pt x="241123" y="4681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362700" y="3646931"/>
              <a:ext cx="381000" cy="262255"/>
            </a:xfrm>
            <a:custGeom>
              <a:avLst/>
              <a:gdLst/>
              <a:ahLst/>
              <a:cxnLst/>
              <a:rect l="l" t="t" r="r" b="b"/>
              <a:pathLst>
                <a:path w="381000" h="262254">
                  <a:moveTo>
                    <a:pt x="0" y="131064"/>
                  </a:moveTo>
                  <a:lnTo>
                    <a:pt x="26020" y="64911"/>
                  </a:lnTo>
                  <a:lnTo>
                    <a:pt x="55816" y="38385"/>
                  </a:lnTo>
                  <a:lnTo>
                    <a:pt x="94375" y="17892"/>
                  </a:lnTo>
                  <a:lnTo>
                    <a:pt x="139876" y="4681"/>
                  </a:lnTo>
                  <a:lnTo>
                    <a:pt x="190500" y="0"/>
                  </a:lnTo>
                  <a:lnTo>
                    <a:pt x="241123" y="4681"/>
                  </a:lnTo>
                  <a:lnTo>
                    <a:pt x="286624" y="17892"/>
                  </a:lnTo>
                  <a:lnTo>
                    <a:pt x="325183" y="38385"/>
                  </a:lnTo>
                  <a:lnTo>
                    <a:pt x="354979" y="64911"/>
                  </a:lnTo>
                  <a:lnTo>
                    <a:pt x="381000" y="131064"/>
                  </a:lnTo>
                  <a:lnTo>
                    <a:pt x="374191" y="165907"/>
                  </a:lnTo>
                  <a:lnTo>
                    <a:pt x="325183" y="223742"/>
                  </a:lnTo>
                  <a:lnTo>
                    <a:pt x="286624" y="244235"/>
                  </a:lnTo>
                  <a:lnTo>
                    <a:pt x="241123" y="257446"/>
                  </a:lnTo>
                  <a:lnTo>
                    <a:pt x="190500" y="262128"/>
                  </a:lnTo>
                  <a:lnTo>
                    <a:pt x="139876" y="257446"/>
                  </a:lnTo>
                  <a:lnTo>
                    <a:pt x="94375" y="244235"/>
                  </a:lnTo>
                  <a:lnTo>
                    <a:pt x="55816" y="223742"/>
                  </a:lnTo>
                  <a:lnTo>
                    <a:pt x="26020" y="197216"/>
                  </a:lnTo>
                  <a:lnTo>
                    <a:pt x="0" y="131064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1705" y="3716593"/>
              <a:ext cx="201557" cy="13250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7005827" y="3418331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29">
                  <a:moveTo>
                    <a:pt x="188975" y="0"/>
                  </a:moveTo>
                  <a:lnTo>
                    <a:pt x="138729" y="4732"/>
                  </a:lnTo>
                  <a:lnTo>
                    <a:pt x="93584" y="18090"/>
                  </a:lnTo>
                  <a:lnTo>
                    <a:pt x="55340" y="38814"/>
                  </a:lnTo>
                  <a:lnTo>
                    <a:pt x="25795" y="65644"/>
                  </a:lnTo>
                  <a:lnTo>
                    <a:pt x="0" y="132587"/>
                  </a:lnTo>
                  <a:lnTo>
                    <a:pt x="6748" y="167853"/>
                  </a:lnTo>
                  <a:lnTo>
                    <a:pt x="55340" y="226361"/>
                  </a:lnTo>
                  <a:lnTo>
                    <a:pt x="93584" y="247085"/>
                  </a:lnTo>
                  <a:lnTo>
                    <a:pt x="138729" y="260443"/>
                  </a:lnTo>
                  <a:lnTo>
                    <a:pt x="188975" y="265175"/>
                  </a:lnTo>
                  <a:lnTo>
                    <a:pt x="239222" y="260443"/>
                  </a:lnTo>
                  <a:lnTo>
                    <a:pt x="284367" y="247085"/>
                  </a:lnTo>
                  <a:lnTo>
                    <a:pt x="322611" y="226361"/>
                  </a:lnTo>
                  <a:lnTo>
                    <a:pt x="352156" y="199531"/>
                  </a:lnTo>
                  <a:lnTo>
                    <a:pt x="377951" y="132587"/>
                  </a:lnTo>
                  <a:lnTo>
                    <a:pt x="371203" y="97322"/>
                  </a:lnTo>
                  <a:lnTo>
                    <a:pt x="322611" y="38814"/>
                  </a:lnTo>
                  <a:lnTo>
                    <a:pt x="284367" y="18090"/>
                  </a:lnTo>
                  <a:lnTo>
                    <a:pt x="239222" y="4732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005827" y="3418331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29">
                  <a:moveTo>
                    <a:pt x="0" y="132587"/>
                  </a:moveTo>
                  <a:lnTo>
                    <a:pt x="25795" y="65644"/>
                  </a:lnTo>
                  <a:lnTo>
                    <a:pt x="55340" y="38814"/>
                  </a:lnTo>
                  <a:lnTo>
                    <a:pt x="93584" y="18090"/>
                  </a:lnTo>
                  <a:lnTo>
                    <a:pt x="138729" y="4732"/>
                  </a:lnTo>
                  <a:lnTo>
                    <a:pt x="188975" y="0"/>
                  </a:lnTo>
                  <a:lnTo>
                    <a:pt x="239222" y="4732"/>
                  </a:lnTo>
                  <a:lnTo>
                    <a:pt x="284367" y="18090"/>
                  </a:lnTo>
                  <a:lnTo>
                    <a:pt x="322611" y="38814"/>
                  </a:lnTo>
                  <a:lnTo>
                    <a:pt x="352156" y="65644"/>
                  </a:lnTo>
                  <a:lnTo>
                    <a:pt x="377951" y="132587"/>
                  </a:lnTo>
                  <a:lnTo>
                    <a:pt x="371203" y="167853"/>
                  </a:lnTo>
                  <a:lnTo>
                    <a:pt x="322611" y="226361"/>
                  </a:lnTo>
                  <a:lnTo>
                    <a:pt x="284367" y="247085"/>
                  </a:lnTo>
                  <a:lnTo>
                    <a:pt x="239222" y="260443"/>
                  </a:lnTo>
                  <a:lnTo>
                    <a:pt x="188975" y="265175"/>
                  </a:lnTo>
                  <a:lnTo>
                    <a:pt x="138729" y="260443"/>
                  </a:lnTo>
                  <a:lnTo>
                    <a:pt x="93584" y="247085"/>
                  </a:lnTo>
                  <a:lnTo>
                    <a:pt x="55340" y="226361"/>
                  </a:lnTo>
                  <a:lnTo>
                    <a:pt x="25795" y="199531"/>
                  </a:lnTo>
                  <a:lnTo>
                    <a:pt x="0" y="132587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52264" y="3462527"/>
              <a:ext cx="278175" cy="19812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648956" y="3229355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29">
                  <a:moveTo>
                    <a:pt x="188975" y="0"/>
                  </a:moveTo>
                  <a:lnTo>
                    <a:pt x="138729" y="4732"/>
                  </a:lnTo>
                  <a:lnTo>
                    <a:pt x="93584" y="18090"/>
                  </a:lnTo>
                  <a:lnTo>
                    <a:pt x="55340" y="38814"/>
                  </a:lnTo>
                  <a:lnTo>
                    <a:pt x="25795" y="65644"/>
                  </a:lnTo>
                  <a:lnTo>
                    <a:pt x="0" y="132588"/>
                  </a:lnTo>
                  <a:lnTo>
                    <a:pt x="6748" y="167853"/>
                  </a:lnTo>
                  <a:lnTo>
                    <a:pt x="55340" y="226361"/>
                  </a:lnTo>
                  <a:lnTo>
                    <a:pt x="93584" y="247085"/>
                  </a:lnTo>
                  <a:lnTo>
                    <a:pt x="138729" y="260443"/>
                  </a:lnTo>
                  <a:lnTo>
                    <a:pt x="188975" y="265176"/>
                  </a:lnTo>
                  <a:lnTo>
                    <a:pt x="239222" y="260443"/>
                  </a:lnTo>
                  <a:lnTo>
                    <a:pt x="284367" y="247085"/>
                  </a:lnTo>
                  <a:lnTo>
                    <a:pt x="322611" y="226361"/>
                  </a:lnTo>
                  <a:lnTo>
                    <a:pt x="352156" y="199531"/>
                  </a:lnTo>
                  <a:lnTo>
                    <a:pt x="377951" y="132588"/>
                  </a:lnTo>
                  <a:lnTo>
                    <a:pt x="371203" y="97322"/>
                  </a:lnTo>
                  <a:lnTo>
                    <a:pt x="322611" y="38814"/>
                  </a:lnTo>
                  <a:lnTo>
                    <a:pt x="284367" y="18090"/>
                  </a:lnTo>
                  <a:lnTo>
                    <a:pt x="239222" y="4732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648956" y="3229355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29">
                  <a:moveTo>
                    <a:pt x="0" y="132588"/>
                  </a:moveTo>
                  <a:lnTo>
                    <a:pt x="25795" y="65644"/>
                  </a:lnTo>
                  <a:lnTo>
                    <a:pt x="55340" y="38814"/>
                  </a:lnTo>
                  <a:lnTo>
                    <a:pt x="93584" y="18090"/>
                  </a:lnTo>
                  <a:lnTo>
                    <a:pt x="138729" y="4732"/>
                  </a:lnTo>
                  <a:lnTo>
                    <a:pt x="188975" y="0"/>
                  </a:lnTo>
                  <a:lnTo>
                    <a:pt x="239222" y="4732"/>
                  </a:lnTo>
                  <a:lnTo>
                    <a:pt x="284367" y="18090"/>
                  </a:lnTo>
                  <a:lnTo>
                    <a:pt x="322611" y="38814"/>
                  </a:lnTo>
                  <a:lnTo>
                    <a:pt x="352156" y="65644"/>
                  </a:lnTo>
                  <a:lnTo>
                    <a:pt x="377951" y="132588"/>
                  </a:lnTo>
                  <a:lnTo>
                    <a:pt x="371203" y="167853"/>
                  </a:lnTo>
                  <a:lnTo>
                    <a:pt x="322611" y="226361"/>
                  </a:lnTo>
                  <a:lnTo>
                    <a:pt x="284367" y="247085"/>
                  </a:lnTo>
                  <a:lnTo>
                    <a:pt x="239222" y="260443"/>
                  </a:lnTo>
                  <a:lnTo>
                    <a:pt x="188975" y="265176"/>
                  </a:lnTo>
                  <a:lnTo>
                    <a:pt x="138729" y="260443"/>
                  </a:lnTo>
                  <a:lnTo>
                    <a:pt x="93584" y="247085"/>
                  </a:lnTo>
                  <a:lnTo>
                    <a:pt x="55340" y="226361"/>
                  </a:lnTo>
                  <a:lnTo>
                    <a:pt x="25795" y="199531"/>
                  </a:lnTo>
                  <a:lnTo>
                    <a:pt x="0" y="132588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95392" y="3273551"/>
              <a:ext cx="278175" cy="198120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292084" y="3009899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29">
                  <a:moveTo>
                    <a:pt x="188975" y="0"/>
                  </a:moveTo>
                  <a:lnTo>
                    <a:pt x="138729" y="4732"/>
                  </a:lnTo>
                  <a:lnTo>
                    <a:pt x="93584" y="18090"/>
                  </a:lnTo>
                  <a:lnTo>
                    <a:pt x="55340" y="38814"/>
                  </a:lnTo>
                  <a:lnTo>
                    <a:pt x="25795" y="65644"/>
                  </a:lnTo>
                  <a:lnTo>
                    <a:pt x="0" y="132587"/>
                  </a:lnTo>
                  <a:lnTo>
                    <a:pt x="6748" y="167853"/>
                  </a:lnTo>
                  <a:lnTo>
                    <a:pt x="55340" y="226361"/>
                  </a:lnTo>
                  <a:lnTo>
                    <a:pt x="93584" y="247085"/>
                  </a:lnTo>
                  <a:lnTo>
                    <a:pt x="138729" y="260443"/>
                  </a:lnTo>
                  <a:lnTo>
                    <a:pt x="188975" y="265175"/>
                  </a:lnTo>
                  <a:lnTo>
                    <a:pt x="239222" y="260443"/>
                  </a:lnTo>
                  <a:lnTo>
                    <a:pt x="284367" y="247085"/>
                  </a:lnTo>
                  <a:lnTo>
                    <a:pt x="322611" y="226361"/>
                  </a:lnTo>
                  <a:lnTo>
                    <a:pt x="352156" y="199531"/>
                  </a:lnTo>
                  <a:lnTo>
                    <a:pt x="377951" y="132587"/>
                  </a:lnTo>
                  <a:lnTo>
                    <a:pt x="371203" y="97322"/>
                  </a:lnTo>
                  <a:lnTo>
                    <a:pt x="322611" y="38814"/>
                  </a:lnTo>
                  <a:lnTo>
                    <a:pt x="284367" y="18090"/>
                  </a:lnTo>
                  <a:lnTo>
                    <a:pt x="239222" y="4732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292084" y="3009899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29">
                  <a:moveTo>
                    <a:pt x="0" y="132587"/>
                  </a:moveTo>
                  <a:lnTo>
                    <a:pt x="25795" y="65644"/>
                  </a:lnTo>
                  <a:lnTo>
                    <a:pt x="55340" y="38814"/>
                  </a:lnTo>
                  <a:lnTo>
                    <a:pt x="93584" y="18090"/>
                  </a:lnTo>
                  <a:lnTo>
                    <a:pt x="138729" y="4732"/>
                  </a:lnTo>
                  <a:lnTo>
                    <a:pt x="188975" y="0"/>
                  </a:lnTo>
                  <a:lnTo>
                    <a:pt x="239222" y="4732"/>
                  </a:lnTo>
                  <a:lnTo>
                    <a:pt x="284367" y="18090"/>
                  </a:lnTo>
                  <a:lnTo>
                    <a:pt x="322611" y="38814"/>
                  </a:lnTo>
                  <a:lnTo>
                    <a:pt x="352156" y="65644"/>
                  </a:lnTo>
                  <a:lnTo>
                    <a:pt x="377951" y="132587"/>
                  </a:lnTo>
                  <a:lnTo>
                    <a:pt x="371203" y="167853"/>
                  </a:lnTo>
                  <a:lnTo>
                    <a:pt x="322611" y="226361"/>
                  </a:lnTo>
                  <a:lnTo>
                    <a:pt x="284367" y="247085"/>
                  </a:lnTo>
                  <a:lnTo>
                    <a:pt x="239222" y="260443"/>
                  </a:lnTo>
                  <a:lnTo>
                    <a:pt x="188975" y="265175"/>
                  </a:lnTo>
                  <a:lnTo>
                    <a:pt x="138729" y="260443"/>
                  </a:lnTo>
                  <a:lnTo>
                    <a:pt x="93584" y="247085"/>
                  </a:lnTo>
                  <a:lnTo>
                    <a:pt x="55340" y="226361"/>
                  </a:lnTo>
                  <a:lnTo>
                    <a:pt x="25795" y="199531"/>
                  </a:lnTo>
                  <a:lnTo>
                    <a:pt x="0" y="132587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5618" y="3054095"/>
              <a:ext cx="281076" cy="198119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932163" y="2796539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30">
                  <a:moveTo>
                    <a:pt x="188975" y="0"/>
                  </a:moveTo>
                  <a:lnTo>
                    <a:pt x="138729" y="4732"/>
                  </a:lnTo>
                  <a:lnTo>
                    <a:pt x="93584" y="18090"/>
                  </a:lnTo>
                  <a:lnTo>
                    <a:pt x="55340" y="38814"/>
                  </a:lnTo>
                  <a:lnTo>
                    <a:pt x="25795" y="65644"/>
                  </a:lnTo>
                  <a:lnTo>
                    <a:pt x="0" y="132587"/>
                  </a:lnTo>
                  <a:lnTo>
                    <a:pt x="6748" y="167853"/>
                  </a:lnTo>
                  <a:lnTo>
                    <a:pt x="55340" y="226361"/>
                  </a:lnTo>
                  <a:lnTo>
                    <a:pt x="93584" y="247085"/>
                  </a:lnTo>
                  <a:lnTo>
                    <a:pt x="138729" y="260443"/>
                  </a:lnTo>
                  <a:lnTo>
                    <a:pt x="188975" y="265175"/>
                  </a:lnTo>
                  <a:lnTo>
                    <a:pt x="239222" y="260443"/>
                  </a:lnTo>
                  <a:lnTo>
                    <a:pt x="284367" y="247085"/>
                  </a:lnTo>
                  <a:lnTo>
                    <a:pt x="322611" y="226361"/>
                  </a:lnTo>
                  <a:lnTo>
                    <a:pt x="352156" y="199531"/>
                  </a:lnTo>
                  <a:lnTo>
                    <a:pt x="377951" y="132587"/>
                  </a:lnTo>
                  <a:lnTo>
                    <a:pt x="371203" y="97322"/>
                  </a:lnTo>
                  <a:lnTo>
                    <a:pt x="322611" y="38814"/>
                  </a:lnTo>
                  <a:lnTo>
                    <a:pt x="284367" y="18090"/>
                  </a:lnTo>
                  <a:lnTo>
                    <a:pt x="239222" y="4732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932163" y="2796539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30">
                  <a:moveTo>
                    <a:pt x="0" y="132587"/>
                  </a:moveTo>
                  <a:lnTo>
                    <a:pt x="25795" y="65644"/>
                  </a:lnTo>
                  <a:lnTo>
                    <a:pt x="55340" y="38814"/>
                  </a:lnTo>
                  <a:lnTo>
                    <a:pt x="93584" y="18090"/>
                  </a:lnTo>
                  <a:lnTo>
                    <a:pt x="138729" y="4732"/>
                  </a:lnTo>
                  <a:lnTo>
                    <a:pt x="188975" y="0"/>
                  </a:lnTo>
                  <a:lnTo>
                    <a:pt x="239222" y="4732"/>
                  </a:lnTo>
                  <a:lnTo>
                    <a:pt x="284367" y="18090"/>
                  </a:lnTo>
                  <a:lnTo>
                    <a:pt x="322611" y="38814"/>
                  </a:lnTo>
                  <a:lnTo>
                    <a:pt x="352156" y="65644"/>
                  </a:lnTo>
                  <a:lnTo>
                    <a:pt x="377951" y="132587"/>
                  </a:lnTo>
                  <a:lnTo>
                    <a:pt x="371203" y="167853"/>
                  </a:lnTo>
                  <a:lnTo>
                    <a:pt x="322611" y="226361"/>
                  </a:lnTo>
                  <a:lnTo>
                    <a:pt x="284367" y="247085"/>
                  </a:lnTo>
                  <a:lnTo>
                    <a:pt x="239222" y="260443"/>
                  </a:lnTo>
                  <a:lnTo>
                    <a:pt x="188975" y="265175"/>
                  </a:lnTo>
                  <a:lnTo>
                    <a:pt x="138729" y="260443"/>
                  </a:lnTo>
                  <a:lnTo>
                    <a:pt x="93584" y="247085"/>
                  </a:lnTo>
                  <a:lnTo>
                    <a:pt x="55340" y="226361"/>
                  </a:lnTo>
                  <a:lnTo>
                    <a:pt x="25795" y="199531"/>
                  </a:lnTo>
                  <a:lnTo>
                    <a:pt x="0" y="132587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78747" y="2840735"/>
              <a:ext cx="278028" cy="198119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9575291" y="2580131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30">
                  <a:moveTo>
                    <a:pt x="188975" y="0"/>
                  </a:moveTo>
                  <a:lnTo>
                    <a:pt x="138729" y="4732"/>
                  </a:lnTo>
                  <a:lnTo>
                    <a:pt x="93584" y="18090"/>
                  </a:lnTo>
                  <a:lnTo>
                    <a:pt x="55340" y="38814"/>
                  </a:lnTo>
                  <a:lnTo>
                    <a:pt x="25795" y="65644"/>
                  </a:lnTo>
                  <a:lnTo>
                    <a:pt x="0" y="132587"/>
                  </a:lnTo>
                  <a:lnTo>
                    <a:pt x="6748" y="167853"/>
                  </a:lnTo>
                  <a:lnTo>
                    <a:pt x="55340" y="226361"/>
                  </a:lnTo>
                  <a:lnTo>
                    <a:pt x="93584" y="247085"/>
                  </a:lnTo>
                  <a:lnTo>
                    <a:pt x="138729" y="260443"/>
                  </a:lnTo>
                  <a:lnTo>
                    <a:pt x="188975" y="265175"/>
                  </a:lnTo>
                  <a:lnTo>
                    <a:pt x="239222" y="260443"/>
                  </a:lnTo>
                  <a:lnTo>
                    <a:pt x="284367" y="247085"/>
                  </a:lnTo>
                  <a:lnTo>
                    <a:pt x="322611" y="226361"/>
                  </a:lnTo>
                  <a:lnTo>
                    <a:pt x="352156" y="199531"/>
                  </a:lnTo>
                  <a:lnTo>
                    <a:pt x="377951" y="132587"/>
                  </a:lnTo>
                  <a:lnTo>
                    <a:pt x="371203" y="97322"/>
                  </a:lnTo>
                  <a:lnTo>
                    <a:pt x="322611" y="38814"/>
                  </a:lnTo>
                  <a:lnTo>
                    <a:pt x="284367" y="18090"/>
                  </a:lnTo>
                  <a:lnTo>
                    <a:pt x="239222" y="4732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575291" y="2580131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30">
                  <a:moveTo>
                    <a:pt x="0" y="132587"/>
                  </a:moveTo>
                  <a:lnTo>
                    <a:pt x="25795" y="65644"/>
                  </a:lnTo>
                  <a:lnTo>
                    <a:pt x="55340" y="38814"/>
                  </a:lnTo>
                  <a:lnTo>
                    <a:pt x="93584" y="18090"/>
                  </a:lnTo>
                  <a:lnTo>
                    <a:pt x="138729" y="4732"/>
                  </a:lnTo>
                  <a:lnTo>
                    <a:pt x="188975" y="0"/>
                  </a:lnTo>
                  <a:lnTo>
                    <a:pt x="239222" y="4732"/>
                  </a:lnTo>
                  <a:lnTo>
                    <a:pt x="284367" y="18090"/>
                  </a:lnTo>
                  <a:lnTo>
                    <a:pt x="322611" y="38814"/>
                  </a:lnTo>
                  <a:lnTo>
                    <a:pt x="352156" y="65644"/>
                  </a:lnTo>
                  <a:lnTo>
                    <a:pt x="377951" y="132587"/>
                  </a:lnTo>
                  <a:lnTo>
                    <a:pt x="371203" y="167853"/>
                  </a:lnTo>
                  <a:lnTo>
                    <a:pt x="322611" y="226361"/>
                  </a:lnTo>
                  <a:lnTo>
                    <a:pt x="284367" y="247085"/>
                  </a:lnTo>
                  <a:lnTo>
                    <a:pt x="239222" y="260443"/>
                  </a:lnTo>
                  <a:lnTo>
                    <a:pt x="188975" y="265175"/>
                  </a:lnTo>
                  <a:lnTo>
                    <a:pt x="138729" y="260443"/>
                  </a:lnTo>
                  <a:lnTo>
                    <a:pt x="93584" y="247085"/>
                  </a:lnTo>
                  <a:lnTo>
                    <a:pt x="55340" y="226361"/>
                  </a:lnTo>
                  <a:lnTo>
                    <a:pt x="25795" y="199531"/>
                  </a:lnTo>
                  <a:lnTo>
                    <a:pt x="0" y="132587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21728" y="2624327"/>
              <a:ext cx="278175" cy="19812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0556748" y="2287523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30">
                  <a:moveTo>
                    <a:pt x="188975" y="0"/>
                  </a:moveTo>
                  <a:lnTo>
                    <a:pt x="138729" y="4732"/>
                  </a:lnTo>
                  <a:lnTo>
                    <a:pt x="93584" y="18090"/>
                  </a:lnTo>
                  <a:lnTo>
                    <a:pt x="55340" y="38814"/>
                  </a:lnTo>
                  <a:lnTo>
                    <a:pt x="25795" y="65644"/>
                  </a:lnTo>
                  <a:lnTo>
                    <a:pt x="0" y="132587"/>
                  </a:lnTo>
                  <a:lnTo>
                    <a:pt x="6748" y="167853"/>
                  </a:lnTo>
                  <a:lnTo>
                    <a:pt x="55340" y="226361"/>
                  </a:lnTo>
                  <a:lnTo>
                    <a:pt x="93584" y="247085"/>
                  </a:lnTo>
                  <a:lnTo>
                    <a:pt x="138729" y="260443"/>
                  </a:lnTo>
                  <a:lnTo>
                    <a:pt x="188975" y="265175"/>
                  </a:lnTo>
                  <a:lnTo>
                    <a:pt x="239222" y="260443"/>
                  </a:lnTo>
                  <a:lnTo>
                    <a:pt x="284367" y="247085"/>
                  </a:lnTo>
                  <a:lnTo>
                    <a:pt x="322611" y="226361"/>
                  </a:lnTo>
                  <a:lnTo>
                    <a:pt x="352156" y="199531"/>
                  </a:lnTo>
                  <a:lnTo>
                    <a:pt x="377951" y="132587"/>
                  </a:lnTo>
                  <a:lnTo>
                    <a:pt x="371203" y="97322"/>
                  </a:lnTo>
                  <a:lnTo>
                    <a:pt x="322611" y="38814"/>
                  </a:lnTo>
                  <a:lnTo>
                    <a:pt x="284367" y="18090"/>
                  </a:lnTo>
                  <a:lnTo>
                    <a:pt x="239222" y="4732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556748" y="2287523"/>
              <a:ext cx="378460" cy="265430"/>
            </a:xfrm>
            <a:custGeom>
              <a:avLst/>
              <a:gdLst/>
              <a:ahLst/>
              <a:cxnLst/>
              <a:rect l="l" t="t" r="r" b="b"/>
              <a:pathLst>
                <a:path w="378459" h="265430">
                  <a:moveTo>
                    <a:pt x="0" y="132587"/>
                  </a:moveTo>
                  <a:lnTo>
                    <a:pt x="25795" y="65644"/>
                  </a:lnTo>
                  <a:lnTo>
                    <a:pt x="55340" y="38814"/>
                  </a:lnTo>
                  <a:lnTo>
                    <a:pt x="93584" y="18090"/>
                  </a:lnTo>
                  <a:lnTo>
                    <a:pt x="138729" y="4732"/>
                  </a:lnTo>
                  <a:lnTo>
                    <a:pt x="188975" y="0"/>
                  </a:lnTo>
                  <a:lnTo>
                    <a:pt x="239222" y="4732"/>
                  </a:lnTo>
                  <a:lnTo>
                    <a:pt x="284367" y="18090"/>
                  </a:lnTo>
                  <a:lnTo>
                    <a:pt x="322611" y="38814"/>
                  </a:lnTo>
                  <a:lnTo>
                    <a:pt x="352156" y="65644"/>
                  </a:lnTo>
                  <a:lnTo>
                    <a:pt x="377951" y="132587"/>
                  </a:lnTo>
                  <a:lnTo>
                    <a:pt x="371203" y="167853"/>
                  </a:lnTo>
                  <a:lnTo>
                    <a:pt x="322611" y="226361"/>
                  </a:lnTo>
                  <a:lnTo>
                    <a:pt x="284367" y="247085"/>
                  </a:lnTo>
                  <a:lnTo>
                    <a:pt x="239222" y="260443"/>
                  </a:lnTo>
                  <a:lnTo>
                    <a:pt x="188975" y="265175"/>
                  </a:lnTo>
                  <a:lnTo>
                    <a:pt x="138729" y="260443"/>
                  </a:lnTo>
                  <a:lnTo>
                    <a:pt x="93584" y="247085"/>
                  </a:lnTo>
                  <a:lnTo>
                    <a:pt x="55340" y="226361"/>
                  </a:lnTo>
                  <a:lnTo>
                    <a:pt x="25795" y="199531"/>
                  </a:lnTo>
                  <a:lnTo>
                    <a:pt x="0" y="132587"/>
                  </a:lnTo>
                  <a:close/>
                </a:path>
              </a:pathLst>
            </a:custGeom>
            <a:ln w="9525">
              <a:solidFill>
                <a:srgbClr val="0057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610087" y="2421254"/>
              <a:ext cx="283845" cy="85090"/>
            </a:xfrm>
            <a:custGeom>
              <a:avLst/>
              <a:gdLst/>
              <a:ahLst/>
              <a:cxnLst/>
              <a:rect l="l" t="t" r="r" b="b"/>
              <a:pathLst>
                <a:path w="283845" h="85089">
                  <a:moveTo>
                    <a:pt x="211953" y="58864"/>
                  </a:moveTo>
                  <a:lnTo>
                    <a:pt x="57213" y="58864"/>
                  </a:lnTo>
                  <a:lnTo>
                    <a:pt x="66452" y="59701"/>
                  </a:lnTo>
                  <a:lnTo>
                    <a:pt x="75691" y="62611"/>
                  </a:lnTo>
                  <a:lnTo>
                    <a:pt x="87624" y="67270"/>
                  </a:lnTo>
                  <a:lnTo>
                    <a:pt x="124967" y="80772"/>
                  </a:lnTo>
                  <a:lnTo>
                    <a:pt x="135818" y="84216"/>
                  </a:lnTo>
                  <a:lnTo>
                    <a:pt x="147002" y="84994"/>
                  </a:lnTo>
                  <a:lnTo>
                    <a:pt x="158186" y="83343"/>
                  </a:lnTo>
                  <a:lnTo>
                    <a:pt x="169036" y="79502"/>
                  </a:lnTo>
                  <a:lnTo>
                    <a:pt x="194079" y="67587"/>
                  </a:lnTo>
                  <a:lnTo>
                    <a:pt x="211953" y="58864"/>
                  </a:lnTo>
                  <a:close/>
                </a:path>
                <a:path w="283845" h="85089">
                  <a:moveTo>
                    <a:pt x="70199" y="0"/>
                  </a:moveTo>
                  <a:lnTo>
                    <a:pt x="29035" y="9382"/>
                  </a:lnTo>
                  <a:lnTo>
                    <a:pt x="5333" y="17018"/>
                  </a:lnTo>
                  <a:lnTo>
                    <a:pt x="0" y="18415"/>
                  </a:lnTo>
                  <a:lnTo>
                    <a:pt x="0" y="19685"/>
                  </a:lnTo>
                  <a:lnTo>
                    <a:pt x="1777" y="22225"/>
                  </a:lnTo>
                  <a:lnTo>
                    <a:pt x="5705" y="28864"/>
                  </a:lnTo>
                  <a:lnTo>
                    <a:pt x="13752" y="41783"/>
                  </a:lnTo>
                  <a:lnTo>
                    <a:pt x="17652" y="48260"/>
                  </a:lnTo>
                  <a:lnTo>
                    <a:pt x="21081" y="54737"/>
                  </a:lnTo>
                  <a:lnTo>
                    <a:pt x="26415" y="61214"/>
                  </a:lnTo>
                  <a:lnTo>
                    <a:pt x="29971" y="69087"/>
                  </a:lnTo>
                  <a:lnTo>
                    <a:pt x="33400" y="66421"/>
                  </a:lnTo>
                  <a:lnTo>
                    <a:pt x="36956" y="65150"/>
                  </a:lnTo>
                  <a:lnTo>
                    <a:pt x="38734" y="63881"/>
                  </a:lnTo>
                  <a:lnTo>
                    <a:pt x="47974" y="60217"/>
                  </a:lnTo>
                  <a:lnTo>
                    <a:pt x="57213" y="58864"/>
                  </a:lnTo>
                  <a:lnTo>
                    <a:pt x="211953" y="58864"/>
                  </a:lnTo>
                  <a:lnTo>
                    <a:pt x="220390" y="54737"/>
                  </a:lnTo>
                  <a:lnTo>
                    <a:pt x="128523" y="54737"/>
                  </a:lnTo>
                  <a:lnTo>
                    <a:pt x="119616" y="53822"/>
                  </a:lnTo>
                  <a:lnTo>
                    <a:pt x="111363" y="51323"/>
                  </a:lnTo>
                  <a:lnTo>
                    <a:pt x="103753" y="47611"/>
                  </a:lnTo>
                  <a:lnTo>
                    <a:pt x="96773" y="43053"/>
                  </a:lnTo>
                  <a:lnTo>
                    <a:pt x="95122" y="43053"/>
                  </a:lnTo>
                  <a:lnTo>
                    <a:pt x="95122" y="41783"/>
                  </a:lnTo>
                  <a:lnTo>
                    <a:pt x="93344" y="40512"/>
                  </a:lnTo>
                  <a:lnTo>
                    <a:pt x="95122" y="40512"/>
                  </a:lnTo>
                  <a:lnTo>
                    <a:pt x="95122" y="39116"/>
                  </a:lnTo>
                  <a:lnTo>
                    <a:pt x="195452" y="39116"/>
                  </a:lnTo>
                  <a:lnTo>
                    <a:pt x="195452" y="35306"/>
                  </a:lnTo>
                  <a:lnTo>
                    <a:pt x="193675" y="32639"/>
                  </a:lnTo>
                  <a:lnTo>
                    <a:pt x="190118" y="31369"/>
                  </a:lnTo>
                  <a:lnTo>
                    <a:pt x="176021" y="31369"/>
                  </a:lnTo>
                  <a:lnTo>
                    <a:pt x="170814" y="30099"/>
                  </a:lnTo>
                  <a:lnTo>
                    <a:pt x="123023" y="21847"/>
                  </a:lnTo>
                  <a:lnTo>
                    <a:pt x="103878" y="12279"/>
                  </a:lnTo>
                  <a:lnTo>
                    <a:pt x="98287" y="9382"/>
                  </a:lnTo>
                  <a:lnTo>
                    <a:pt x="92575" y="6818"/>
                  </a:lnTo>
                  <a:lnTo>
                    <a:pt x="86232" y="4064"/>
                  </a:lnTo>
                  <a:lnTo>
                    <a:pt x="78299" y="1115"/>
                  </a:lnTo>
                  <a:lnTo>
                    <a:pt x="70199" y="0"/>
                  </a:lnTo>
                  <a:close/>
                </a:path>
                <a:path w="283845" h="85089">
                  <a:moveTo>
                    <a:pt x="200659" y="5334"/>
                  </a:moveTo>
                  <a:lnTo>
                    <a:pt x="199008" y="5334"/>
                  </a:lnTo>
                  <a:lnTo>
                    <a:pt x="189777" y="8485"/>
                  </a:lnTo>
                  <a:lnTo>
                    <a:pt x="180689" y="11874"/>
                  </a:lnTo>
                  <a:lnTo>
                    <a:pt x="163702" y="18415"/>
                  </a:lnTo>
                  <a:lnTo>
                    <a:pt x="163702" y="19685"/>
                  </a:lnTo>
                  <a:lnTo>
                    <a:pt x="170348" y="20439"/>
                  </a:lnTo>
                  <a:lnTo>
                    <a:pt x="183544" y="21470"/>
                  </a:lnTo>
                  <a:lnTo>
                    <a:pt x="190118" y="22225"/>
                  </a:lnTo>
                  <a:lnTo>
                    <a:pt x="197230" y="22225"/>
                  </a:lnTo>
                  <a:lnTo>
                    <a:pt x="204215" y="24892"/>
                  </a:lnTo>
                  <a:lnTo>
                    <a:pt x="207771" y="31369"/>
                  </a:lnTo>
                  <a:lnTo>
                    <a:pt x="208861" y="39572"/>
                  </a:lnTo>
                  <a:lnTo>
                    <a:pt x="204866" y="46323"/>
                  </a:lnTo>
                  <a:lnTo>
                    <a:pt x="196609" y="51121"/>
                  </a:lnTo>
                  <a:lnTo>
                    <a:pt x="184911" y="53467"/>
                  </a:lnTo>
                  <a:lnTo>
                    <a:pt x="170636" y="54022"/>
                  </a:lnTo>
                  <a:lnTo>
                    <a:pt x="142799" y="54181"/>
                  </a:lnTo>
                  <a:lnTo>
                    <a:pt x="128523" y="54737"/>
                  </a:lnTo>
                  <a:lnTo>
                    <a:pt x="220390" y="54737"/>
                  </a:lnTo>
                  <a:lnTo>
                    <a:pt x="272922" y="28702"/>
                  </a:lnTo>
                  <a:lnTo>
                    <a:pt x="276478" y="26162"/>
                  </a:lnTo>
                  <a:lnTo>
                    <a:pt x="279907" y="23495"/>
                  </a:lnTo>
                  <a:lnTo>
                    <a:pt x="283463" y="19685"/>
                  </a:lnTo>
                  <a:lnTo>
                    <a:pt x="283463" y="14478"/>
                  </a:lnTo>
                  <a:lnTo>
                    <a:pt x="246506" y="14478"/>
                  </a:lnTo>
                  <a:lnTo>
                    <a:pt x="246506" y="11811"/>
                  </a:lnTo>
                  <a:lnTo>
                    <a:pt x="246073" y="10541"/>
                  </a:lnTo>
                  <a:lnTo>
                    <a:pt x="211327" y="10541"/>
                  </a:lnTo>
                  <a:lnTo>
                    <a:pt x="207771" y="8000"/>
                  </a:lnTo>
                  <a:lnTo>
                    <a:pt x="204215" y="6604"/>
                  </a:lnTo>
                  <a:lnTo>
                    <a:pt x="200659" y="5334"/>
                  </a:lnTo>
                  <a:close/>
                </a:path>
                <a:path w="283845" h="85089">
                  <a:moveTo>
                    <a:pt x="195452" y="39116"/>
                  </a:moveTo>
                  <a:lnTo>
                    <a:pt x="95122" y="39116"/>
                  </a:lnTo>
                  <a:lnTo>
                    <a:pt x="98551" y="40512"/>
                  </a:lnTo>
                  <a:lnTo>
                    <a:pt x="102107" y="40512"/>
                  </a:lnTo>
                  <a:lnTo>
                    <a:pt x="105663" y="41783"/>
                  </a:lnTo>
                  <a:lnTo>
                    <a:pt x="110870" y="41783"/>
                  </a:lnTo>
                  <a:lnTo>
                    <a:pt x="121538" y="44323"/>
                  </a:lnTo>
                  <a:lnTo>
                    <a:pt x="181355" y="44323"/>
                  </a:lnTo>
                  <a:lnTo>
                    <a:pt x="186689" y="43053"/>
                  </a:lnTo>
                  <a:lnTo>
                    <a:pt x="190118" y="43053"/>
                  </a:lnTo>
                  <a:lnTo>
                    <a:pt x="193675" y="41783"/>
                  </a:lnTo>
                  <a:lnTo>
                    <a:pt x="195452" y="39116"/>
                  </a:lnTo>
                  <a:close/>
                </a:path>
                <a:path w="283845" h="85089">
                  <a:moveTo>
                    <a:pt x="272922" y="10541"/>
                  </a:moveTo>
                  <a:lnTo>
                    <a:pt x="269366" y="10541"/>
                  </a:lnTo>
                  <a:lnTo>
                    <a:pt x="264032" y="11811"/>
                  </a:lnTo>
                  <a:lnTo>
                    <a:pt x="260603" y="11811"/>
                  </a:lnTo>
                  <a:lnTo>
                    <a:pt x="257047" y="13208"/>
                  </a:lnTo>
                  <a:lnTo>
                    <a:pt x="253491" y="13208"/>
                  </a:lnTo>
                  <a:lnTo>
                    <a:pt x="250062" y="14478"/>
                  </a:lnTo>
                  <a:lnTo>
                    <a:pt x="283463" y="14478"/>
                  </a:lnTo>
                  <a:lnTo>
                    <a:pt x="276478" y="11811"/>
                  </a:lnTo>
                  <a:lnTo>
                    <a:pt x="272922" y="10541"/>
                  </a:lnTo>
                  <a:close/>
                </a:path>
                <a:path w="283845" h="85089">
                  <a:moveTo>
                    <a:pt x="239394" y="5334"/>
                  </a:moveTo>
                  <a:lnTo>
                    <a:pt x="234187" y="6604"/>
                  </a:lnTo>
                  <a:lnTo>
                    <a:pt x="228853" y="6604"/>
                  </a:lnTo>
                  <a:lnTo>
                    <a:pt x="223646" y="8000"/>
                  </a:lnTo>
                  <a:lnTo>
                    <a:pt x="220090" y="9271"/>
                  </a:lnTo>
                  <a:lnTo>
                    <a:pt x="214756" y="10541"/>
                  </a:lnTo>
                  <a:lnTo>
                    <a:pt x="246073" y="10541"/>
                  </a:lnTo>
                  <a:lnTo>
                    <a:pt x="244728" y="6604"/>
                  </a:lnTo>
                  <a:lnTo>
                    <a:pt x="239394" y="5334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95432" y="2343911"/>
              <a:ext cx="158496" cy="82296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9884663" y="2935223"/>
              <a:ext cx="1740535" cy="131445"/>
            </a:xfrm>
            <a:custGeom>
              <a:avLst/>
              <a:gdLst/>
              <a:ahLst/>
              <a:cxnLst/>
              <a:rect l="l" t="t" r="r" b="b"/>
              <a:pathLst>
                <a:path w="1740534" h="131444">
                  <a:moveTo>
                    <a:pt x="1740407" y="0"/>
                  </a:moveTo>
                  <a:lnTo>
                    <a:pt x="0" y="0"/>
                  </a:lnTo>
                  <a:lnTo>
                    <a:pt x="0" y="131063"/>
                  </a:lnTo>
                  <a:lnTo>
                    <a:pt x="1740407" y="131063"/>
                  </a:lnTo>
                  <a:lnTo>
                    <a:pt x="1740407" y="0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54639" y="2948050"/>
              <a:ext cx="329183" cy="10667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728960" y="2948050"/>
              <a:ext cx="393192" cy="106679"/>
            </a:xfrm>
            <a:prstGeom prst="rect">
              <a:avLst/>
            </a:prstGeom>
          </p:spPr>
        </p:pic>
      </p:grpSp>
      <p:sp>
        <p:nvSpPr>
          <p:cNvPr id="74" name="object 74"/>
          <p:cNvSpPr/>
          <p:nvPr/>
        </p:nvSpPr>
        <p:spPr>
          <a:xfrm>
            <a:off x="548640" y="1493519"/>
            <a:ext cx="1819910" cy="381000"/>
          </a:xfrm>
          <a:custGeom>
            <a:avLst/>
            <a:gdLst/>
            <a:ahLst/>
            <a:cxnLst/>
            <a:rect l="l" t="t" r="r" b="b"/>
            <a:pathLst>
              <a:path w="1819910" h="381000">
                <a:moveTo>
                  <a:pt x="1629155" y="0"/>
                </a:moveTo>
                <a:lnTo>
                  <a:pt x="0" y="0"/>
                </a:lnTo>
                <a:lnTo>
                  <a:pt x="190500" y="190500"/>
                </a:lnTo>
                <a:lnTo>
                  <a:pt x="0" y="381000"/>
                </a:lnTo>
                <a:lnTo>
                  <a:pt x="1629155" y="381000"/>
                </a:lnTo>
                <a:lnTo>
                  <a:pt x="1819655" y="190500"/>
                </a:lnTo>
                <a:lnTo>
                  <a:pt x="1629155" y="0"/>
                </a:lnTo>
                <a:close/>
              </a:path>
            </a:pathLst>
          </a:custGeom>
          <a:solidFill>
            <a:srgbClr val="1A9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803554" y="1487916"/>
            <a:ext cx="131191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1050" b="1" spc="-5" dirty="0">
                <a:solidFill>
                  <a:srgbClr val="FFFFFF"/>
                </a:solidFill>
                <a:latin typeface="Tahoma"/>
                <a:cs typeface="Tahoma"/>
              </a:rPr>
              <a:t>Local</a:t>
            </a:r>
            <a:r>
              <a:rPr sz="105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b="1" dirty="0">
                <a:solidFill>
                  <a:srgbClr val="FFFFFF"/>
                </a:solidFill>
                <a:latin typeface="Tahoma"/>
                <a:cs typeface="Tahoma"/>
              </a:rPr>
              <a:t>port</a:t>
            </a:r>
            <a:r>
              <a:rPr sz="105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b="1" spc="-5" dirty="0">
                <a:solidFill>
                  <a:srgbClr val="FFFFFF"/>
                </a:solidFill>
                <a:latin typeface="Tahoma"/>
                <a:cs typeface="Tahoma"/>
              </a:rPr>
              <a:t>operator</a:t>
            </a:r>
            <a:endParaRPr sz="105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050" b="1" dirty="0">
                <a:solidFill>
                  <a:srgbClr val="FFFFFF"/>
                </a:solidFill>
                <a:latin typeface="Tahoma"/>
                <a:cs typeface="Tahoma"/>
              </a:rPr>
              <a:t>1972</a:t>
            </a:r>
            <a:r>
              <a:rPr sz="105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b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05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b="1" dirty="0">
                <a:solidFill>
                  <a:srgbClr val="FFFFFF"/>
                </a:solidFill>
                <a:latin typeface="Tahoma"/>
                <a:cs typeface="Tahoma"/>
              </a:rPr>
              <a:t>1998</a:t>
            </a:r>
            <a:endParaRPr sz="1050" dirty="0">
              <a:latin typeface="Tahoma"/>
              <a:cs typeface="Tahoma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362200" y="1493519"/>
            <a:ext cx="1972310" cy="384175"/>
          </a:xfrm>
          <a:custGeom>
            <a:avLst/>
            <a:gdLst/>
            <a:ahLst/>
            <a:cxnLst/>
            <a:rect l="l" t="t" r="r" b="b"/>
            <a:pathLst>
              <a:path w="1972310" h="384175">
                <a:moveTo>
                  <a:pt x="1780032" y="0"/>
                </a:moveTo>
                <a:lnTo>
                  <a:pt x="0" y="0"/>
                </a:lnTo>
                <a:lnTo>
                  <a:pt x="192024" y="192024"/>
                </a:lnTo>
                <a:lnTo>
                  <a:pt x="0" y="384047"/>
                </a:lnTo>
                <a:lnTo>
                  <a:pt x="1780032" y="384047"/>
                </a:lnTo>
                <a:lnTo>
                  <a:pt x="1972055" y="192024"/>
                </a:lnTo>
                <a:lnTo>
                  <a:pt x="1780032" y="0"/>
                </a:lnTo>
                <a:close/>
              </a:path>
            </a:pathLst>
          </a:custGeom>
          <a:solidFill>
            <a:srgbClr val="1A9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2610104" y="1498906"/>
            <a:ext cx="1482090" cy="36195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1000" b="1" spc="1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000" b="1" spc="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00" b="1" spc="-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000" b="1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000" b="1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al</a:t>
            </a:r>
            <a:r>
              <a:rPr sz="10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ort</a:t>
            </a:r>
            <a:r>
              <a:rPr sz="1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000" b="1" spc="-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000" b="1" spc="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000" b="1" spc="5" dirty="0">
                <a:solidFill>
                  <a:srgbClr val="FFFFFF"/>
                </a:solidFill>
                <a:latin typeface="Tahoma"/>
                <a:cs typeface="Tahoma"/>
              </a:rPr>
              <a:t>1999</a:t>
            </a:r>
            <a:r>
              <a:rPr sz="10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0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Tahoma"/>
                <a:cs typeface="Tahoma"/>
              </a:rPr>
              <a:t>2004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334255" y="1493519"/>
            <a:ext cx="4511040" cy="365760"/>
          </a:xfrm>
          <a:custGeom>
            <a:avLst/>
            <a:gdLst/>
            <a:ahLst/>
            <a:cxnLst/>
            <a:rect l="l" t="t" r="r" b="b"/>
            <a:pathLst>
              <a:path w="4511040" h="365760">
                <a:moveTo>
                  <a:pt x="4328160" y="0"/>
                </a:moveTo>
                <a:lnTo>
                  <a:pt x="0" y="0"/>
                </a:lnTo>
                <a:lnTo>
                  <a:pt x="182880" y="182879"/>
                </a:lnTo>
                <a:lnTo>
                  <a:pt x="0" y="365759"/>
                </a:lnTo>
                <a:lnTo>
                  <a:pt x="4328160" y="365759"/>
                </a:lnTo>
                <a:lnTo>
                  <a:pt x="4511040" y="182879"/>
                </a:lnTo>
                <a:lnTo>
                  <a:pt x="4328160" y="0"/>
                </a:lnTo>
                <a:close/>
              </a:path>
            </a:pathLst>
          </a:custGeom>
          <a:solidFill>
            <a:srgbClr val="1A9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5929629" y="1490928"/>
            <a:ext cx="13239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1780" marR="5080" indent="-259079">
              <a:lnSpc>
                <a:spcPct val="110000"/>
              </a:lnSpc>
              <a:spcBef>
                <a:spcPts val="95"/>
              </a:spcBef>
            </a:pP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Global</a:t>
            </a:r>
            <a:r>
              <a:rPr sz="10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Tahoma"/>
                <a:cs typeface="Tahoma"/>
              </a:rPr>
              <a:t>port</a:t>
            </a:r>
            <a:r>
              <a:rPr sz="1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Tahoma"/>
                <a:cs typeface="Tahoma"/>
              </a:rPr>
              <a:t>operator </a:t>
            </a:r>
            <a:r>
              <a:rPr sz="1000" b="1" spc="-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5" dirty="0">
                <a:solidFill>
                  <a:srgbClr val="FFFFFF"/>
                </a:solidFill>
                <a:latin typeface="Tahoma"/>
                <a:cs typeface="Tahoma"/>
              </a:rPr>
              <a:t>2005</a:t>
            </a:r>
            <a:r>
              <a:rPr sz="10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0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Tahoma"/>
                <a:cs typeface="Tahoma"/>
              </a:rPr>
              <a:t>2017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836152" y="1493519"/>
            <a:ext cx="2771140" cy="381000"/>
          </a:xfrm>
          <a:custGeom>
            <a:avLst/>
            <a:gdLst/>
            <a:ahLst/>
            <a:cxnLst/>
            <a:rect l="l" t="t" r="r" b="b"/>
            <a:pathLst>
              <a:path w="2771140" h="381000">
                <a:moveTo>
                  <a:pt x="2580131" y="0"/>
                </a:moveTo>
                <a:lnTo>
                  <a:pt x="0" y="0"/>
                </a:lnTo>
                <a:lnTo>
                  <a:pt x="190500" y="190500"/>
                </a:lnTo>
                <a:lnTo>
                  <a:pt x="0" y="381000"/>
                </a:lnTo>
                <a:lnTo>
                  <a:pt x="2580131" y="381000"/>
                </a:lnTo>
                <a:lnTo>
                  <a:pt x="2770631" y="190500"/>
                </a:lnTo>
                <a:lnTo>
                  <a:pt x="2580131" y="0"/>
                </a:lnTo>
                <a:close/>
              </a:path>
            </a:pathLst>
          </a:custGeom>
          <a:solidFill>
            <a:srgbClr val="1A9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9308718" y="1510308"/>
            <a:ext cx="1831339" cy="33147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900" b="1" dirty="0">
                <a:solidFill>
                  <a:srgbClr val="FFFFFF"/>
                </a:solidFill>
                <a:latin typeface="Tahoma"/>
                <a:cs typeface="Tahoma"/>
              </a:rPr>
              <a:t>Supply</a:t>
            </a:r>
            <a:r>
              <a:rPr sz="9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FFFFFF"/>
                </a:solidFill>
                <a:latin typeface="Tahoma"/>
                <a:cs typeface="Tahoma"/>
              </a:rPr>
              <a:t>chain</a:t>
            </a:r>
            <a:r>
              <a:rPr sz="9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Tahoma"/>
                <a:cs typeface="Tahoma"/>
              </a:rPr>
              <a:t>solutions</a:t>
            </a:r>
            <a:r>
              <a:rPr sz="9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FFFFFF"/>
                </a:solidFill>
                <a:latin typeface="Tahoma"/>
                <a:cs typeface="Tahoma"/>
              </a:rPr>
              <a:t>provider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900" b="1" dirty="0">
                <a:solidFill>
                  <a:srgbClr val="FFFFFF"/>
                </a:solidFill>
                <a:latin typeface="Tahoma"/>
                <a:cs typeface="Tahoma"/>
              </a:rPr>
              <a:t>2018</a:t>
            </a:r>
            <a:r>
              <a:rPr sz="9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9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5" dirty="0">
                <a:solidFill>
                  <a:srgbClr val="FFFFFF"/>
                </a:solidFill>
                <a:latin typeface="Tahoma"/>
                <a:cs typeface="Tahoma"/>
              </a:rPr>
              <a:t>present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879838" y="3076117"/>
            <a:ext cx="17449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6350" indent="-88900">
              <a:lnSpc>
                <a:spcPct val="110000"/>
              </a:lnSpc>
              <a:spcBef>
                <a:spcPts val="100"/>
              </a:spcBef>
              <a:buFont typeface="Arial MT"/>
              <a:buChar char="•"/>
              <a:tabLst>
                <a:tab pos="101600" algn="l"/>
                <a:tab pos="351155" algn="l"/>
                <a:tab pos="744220" algn="l"/>
                <a:tab pos="1155700" algn="l"/>
                <a:tab pos="1497330" algn="l"/>
              </a:tabLst>
            </a:pPr>
            <a:r>
              <a:rPr sz="800" spc="-20" dirty="0">
                <a:solidFill>
                  <a:srgbClr val="57585B"/>
                </a:solidFill>
                <a:latin typeface="Tahoma"/>
                <a:cs typeface="Tahoma"/>
              </a:rPr>
              <a:t>D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P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	</a:t>
            </a:r>
            <a:r>
              <a:rPr sz="800" spc="15" dirty="0">
                <a:solidFill>
                  <a:srgbClr val="57585B"/>
                </a:solidFill>
                <a:latin typeface="Tahoma"/>
                <a:cs typeface="Tahoma"/>
              </a:rPr>
              <a:t>W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or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l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d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	</a:t>
            </a:r>
            <a:r>
              <a:rPr sz="800" spc="10" dirty="0">
                <a:solidFill>
                  <a:srgbClr val="57585B"/>
                </a:solidFill>
                <a:latin typeface="Tahoma"/>
                <a:cs typeface="Tahoma"/>
              </a:rPr>
              <a:t>d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e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lis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t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s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	</a:t>
            </a:r>
            <a:r>
              <a:rPr sz="800" spc="5" dirty="0">
                <a:solidFill>
                  <a:srgbClr val="57585B"/>
                </a:solidFill>
                <a:latin typeface="Tahoma"/>
                <a:cs typeface="Tahoma"/>
              </a:rPr>
              <a:t>f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rom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	s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t</a:t>
            </a:r>
            <a:r>
              <a:rPr sz="800" spc="15" dirty="0">
                <a:solidFill>
                  <a:srgbClr val="57585B"/>
                </a:solidFill>
                <a:latin typeface="Tahoma"/>
                <a:cs typeface="Tahoma"/>
              </a:rPr>
              <a:t>o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c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k 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exchange</a:t>
            </a:r>
            <a:endParaRPr sz="800">
              <a:latin typeface="Tahoma"/>
              <a:cs typeface="Tahoma"/>
            </a:endParaRPr>
          </a:p>
          <a:p>
            <a:pPr marL="100965" marR="5080" indent="-88900">
              <a:lnSpc>
                <a:spcPct val="110000"/>
              </a:lnSpc>
              <a:buFont typeface="Arial MT"/>
              <a:buChar char="•"/>
              <a:tabLst>
                <a:tab pos="101600" algn="l"/>
              </a:tabLst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Unifeeder</a:t>
            </a:r>
            <a:r>
              <a:rPr sz="800" spc="1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acquired</a:t>
            </a:r>
            <a:r>
              <a:rPr sz="800" spc="1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</a:t>
            </a:r>
            <a:r>
              <a:rPr sz="800" spc="9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77%</a:t>
            </a:r>
            <a:r>
              <a:rPr sz="800" spc="1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stake</a:t>
            </a:r>
            <a:r>
              <a:rPr sz="800" spc="9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5" dirty="0">
                <a:solidFill>
                  <a:srgbClr val="57585B"/>
                </a:solidFill>
                <a:latin typeface="Tahoma"/>
                <a:cs typeface="Tahoma"/>
              </a:rPr>
              <a:t>in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Feedertech</a:t>
            </a:r>
            <a:r>
              <a:rPr sz="800" spc="8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Group</a:t>
            </a:r>
            <a:endParaRPr sz="800">
              <a:latin typeface="Tahoma"/>
              <a:cs typeface="Tahoma"/>
            </a:endParaRPr>
          </a:p>
          <a:p>
            <a:pPr marL="100965" indent="-8890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101600" algn="l"/>
                <a:tab pos="720090" algn="l"/>
                <a:tab pos="1231900" algn="l"/>
              </a:tabLst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Unifeeder	acquire	Transworld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9968230" y="3747058"/>
            <a:ext cx="1657985" cy="399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0400"/>
              </a:lnSpc>
              <a:spcBef>
                <a:spcPts val="95"/>
              </a:spcBef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Feeders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FZCO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&amp;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 Avana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Logistek 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Limited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 (India)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600" dirty="0">
                <a:solidFill>
                  <a:srgbClr val="57585B"/>
                </a:solidFill>
                <a:latin typeface="Tahoma"/>
                <a:cs typeface="Tahoma"/>
              </a:rPr>
              <a:t>(acquisition</a:t>
            </a:r>
            <a:r>
              <a:rPr sz="600" spc="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600" spc="-5" dirty="0">
                <a:solidFill>
                  <a:srgbClr val="57585B"/>
                </a:solidFill>
                <a:latin typeface="Tahoma"/>
                <a:cs typeface="Tahoma"/>
              </a:rPr>
              <a:t>expected</a:t>
            </a:r>
            <a:r>
              <a:rPr sz="6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600" spc="-10" dirty="0">
                <a:solidFill>
                  <a:srgbClr val="57585B"/>
                </a:solidFill>
                <a:latin typeface="Tahoma"/>
                <a:cs typeface="Tahoma"/>
              </a:rPr>
              <a:t>to </a:t>
            </a:r>
            <a:r>
              <a:rPr sz="600" spc="-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600" dirty="0">
                <a:solidFill>
                  <a:srgbClr val="57585B"/>
                </a:solidFill>
                <a:latin typeface="Tahoma"/>
                <a:cs typeface="Tahoma"/>
              </a:rPr>
              <a:t>close</a:t>
            </a:r>
            <a:r>
              <a:rPr sz="600" spc="-3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600" dirty="0">
                <a:solidFill>
                  <a:srgbClr val="57585B"/>
                </a:solidFill>
                <a:latin typeface="Tahoma"/>
                <a:cs typeface="Tahoma"/>
              </a:rPr>
              <a:t>in</a:t>
            </a:r>
            <a:r>
              <a:rPr sz="600" spc="-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600" dirty="0">
                <a:solidFill>
                  <a:srgbClr val="57585B"/>
                </a:solidFill>
                <a:latin typeface="Tahoma"/>
                <a:cs typeface="Tahoma"/>
              </a:rPr>
              <a:t>Q2</a:t>
            </a:r>
            <a:r>
              <a:rPr sz="600" spc="-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600" dirty="0">
                <a:solidFill>
                  <a:srgbClr val="57585B"/>
                </a:solidFill>
                <a:latin typeface="Tahoma"/>
                <a:cs typeface="Tahoma"/>
              </a:rPr>
              <a:t>2021)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9879838" y="4116211"/>
            <a:ext cx="1743075" cy="29337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00965" indent="-88900">
              <a:lnSpc>
                <a:spcPct val="100000"/>
              </a:lnSpc>
              <a:spcBef>
                <a:spcPts val="195"/>
              </a:spcBef>
              <a:buFont typeface="Arial MT"/>
              <a:buChar char="•"/>
              <a:tabLst>
                <a:tab pos="101600" algn="l"/>
              </a:tabLst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DP</a:t>
            </a:r>
            <a:r>
              <a:rPr sz="800" spc="59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World</a:t>
            </a:r>
            <a:r>
              <a:rPr sz="800" spc="6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joins</a:t>
            </a:r>
            <a:r>
              <a:rPr sz="800" spc="6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Dubai’s</a:t>
            </a:r>
            <a:r>
              <a:rPr sz="800" spc="6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World</a:t>
            </a:r>
            <a:endParaRPr sz="800">
              <a:latin typeface="Tahoma"/>
              <a:cs typeface="Tahoma"/>
            </a:endParaRPr>
          </a:p>
          <a:p>
            <a:pPr marL="100965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Logistics</a:t>
            </a:r>
            <a:r>
              <a:rPr sz="800" spc="3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Passport</a:t>
            </a:r>
            <a:r>
              <a:rPr sz="800" spc="3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initiative</a:t>
            </a:r>
            <a:endParaRPr sz="800">
              <a:latin typeface="Tahoma"/>
              <a:cs typeface="Tahom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879838" y="4388438"/>
            <a:ext cx="1745614" cy="6451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00965" marR="5080" indent="-88900" algn="just">
              <a:lnSpc>
                <a:spcPct val="110400"/>
              </a:lnSpc>
              <a:spcBef>
                <a:spcPts val="65"/>
              </a:spcBef>
              <a:buFont typeface="Arial MT"/>
              <a:buChar char="•"/>
              <a:tabLst>
                <a:tab pos="101600" algn="l"/>
              </a:tabLst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Acquisition of 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syncreon </a:t>
            </a:r>
            <a:r>
              <a:rPr sz="700" spc="-5" dirty="0">
                <a:solidFill>
                  <a:srgbClr val="57585B"/>
                </a:solidFill>
                <a:latin typeface="Tahoma"/>
                <a:cs typeface="Tahoma"/>
              </a:rPr>
              <a:t>(expected </a:t>
            </a:r>
            <a:r>
              <a:rPr sz="700" dirty="0">
                <a:solidFill>
                  <a:srgbClr val="57585B"/>
                </a:solidFill>
                <a:latin typeface="Tahoma"/>
                <a:cs typeface="Tahoma"/>
              </a:rPr>
              <a:t>to </a:t>
            </a:r>
            <a:r>
              <a:rPr sz="700" spc="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57585B"/>
                </a:solidFill>
                <a:latin typeface="Tahoma"/>
                <a:cs typeface="Tahoma"/>
              </a:rPr>
              <a:t>close</a:t>
            </a:r>
            <a:r>
              <a:rPr sz="700" spc="-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57585B"/>
                </a:solidFill>
                <a:latin typeface="Tahoma"/>
                <a:cs typeface="Tahoma"/>
              </a:rPr>
              <a:t>in</a:t>
            </a:r>
            <a:r>
              <a:rPr sz="700" spc="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57585B"/>
                </a:solidFill>
                <a:latin typeface="Tahoma"/>
                <a:cs typeface="Tahoma"/>
              </a:rPr>
              <a:t>H2 </a:t>
            </a:r>
            <a:r>
              <a:rPr sz="700" spc="-5" dirty="0">
                <a:solidFill>
                  <a:srgbClr val="57585B"/>
                </a:solidFill>
                <a:latin typeface="Tahoma"/>
                <a:cs typeface="Tahoma"/>
              </a:rPr>
              <a:t>2021)</a:t>
            </a:r>
            <a:endParaRPr sz="700">
              <a:latin typeface="Tahoma"/>
              <a:cs typeface="Tahoma"/>
            </a:endParaRPr>
          </a:p>
          <a:p>
            <a:pPr marL="100965" marR="8255" indent="-88900" algn="just">
              <a:lnSpc>
                <a:spcPts val="940"/>
              </a:lnSpc>
              <a:spcBef>
                <a:spcPts val="140"/>
              </a:spcBef>
              <a:buFont typeface="Arial MT"/>
              <a:buChar char="•"/>
              <a:tabLst>
                <a:tab pos="101600" algn="l"/>
              </a:tabLst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Offer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to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acquire Imperial Logistics 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57585B"/>
                </a:solidFill>
                <a:latin typeface="Tahoma"/>
                <a:cs typeface="Tahoma"/>
              </a:rPr>
              <a:t>(acquisition </a:t>
            </a:r>
            <a:r>
              <a:rPr sz="700" spc="-10" dirty="0">
                <a:solidFill>
                  <a:srgbClr val="57585B"/>
                </a:solidFill>
                <a:latin typeface="Tahoma"/>
                <a:cs typeface="Tahoma"/>
              </a:rPr>
              <a:t>expected </a:t>
            </a:r>
            <a:r>
              <a:rPr sz="700" dirty="0">
                <a:solidFill>
                  <a:srgbClr val="57585B"/>
                </a:solidFill>
                <a:latin typeface="Tahoma"/>
                <a:cs typeface="Tahoma"/>
              </a:rPr>
              <a:t>to </a:t>
            </a:r>
            <a:r>
              <a:rPr sz="700" spc="-5" dirty="0">
                <a:solidFill>
                  <a:srgbClr val="57585B"/>
                </a:solidFill>
                <a:latin typeface="Tahoma"/>
                <a:cs typeface="Tahoma"/>
              </a:rPr>
              <a:t>close </a:t>
            </a:r>
            <a:r>
              <a:rPr sz="700" dirty="0">
                <a:solidFill>
                  <a:srgbClr val="57585B"/>
                </a:solidFill>
                <a:latin typeface="Tahoma"/>
                <a:cs typeface="Tahoma"/>
              </a:rPr>
              <a:t>in Q4 </a:t>
            </a:r>
            <a:r>
              <a:rPr sz="700" spc="-5" dirty="0">
                <a:solidFill>
                  <a:srgbClr val="57585B"/>
                </a:solidFill>
                <a:latin typeface="Tahoma"/>
                <a:cs typeface="Tahoma"/>
              </a:rPr>
              <a:t>2021 </a:t>
            </a:r>
            <a:r>
              <a:rPr sz="700" spc="-204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57585B"/>
                </a:solidFill>
                <a:latin typeface="Tahoma"/>
                <a:cs typeface="Tahoma"/>
              </a:rPr>
              <a:t>or</a:t>
            </a:r>
            <a:r>
              <a:rPr sz="700" spc="-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57585B"/>
                </a:solidFill>
                <a:latin typeface="Tahoma"/>
                <a:cs typeface="Tahoma"/>
              </a:rPr>
              <a:t>Q1</a:t>
            </a:r>
            <a:r>
              <a:rPr sz="700" spc="2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rgbClr val="57585B"/>
                </a:solidFill>
                <a:latin typeface="Tahoma"/>
                <a:cs typeface="Tahoma"/>
              </a:rPr>
              <a:t>2022)</a:t>
            </a:r>
            <a:endParaRPr sz="700">
              <a:latin typeface="Tahoma"/>
              <a:cs typeface="Tahoma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8363711" y="1938527"/>
            <a:ext cx="2194560" cy="134620"/>
            <a:chOff x="8363711" y="1938527"/>
            <a:chExt cx="2194560" cy="134620"/>
          </a:xfrm>
        </p:grpSpPr>
        <p:sp>
          <p:nvSpPr>
            <p:cNvPr id="87" name="object 87"/>
            <p:cNvSpPr/>
            <p:nvPr/>
          </p:nvSpPr>
          <p:spPr>
            <a:xfrm>
              <a:off x="8363711" y="1938527"/>
              <a:ext cx="2194560" cy="134620"/>
            </a:xfrm>
            <a:custGeom>
              <a:avLst/>
              <a:gdLst/>
              <a:ahLst/>
              <a:cxnLst/>
              <a:rect l="l" t="t" r="r" b="b"/>
              <a:pathLst>
                <a:path w="2194559" h="134619">
                  <a:moveTo>
                    <a:pt x="2194559" y="0"/>
                  </a:moveTo>
                  <a:lnTo>
                    <a:pt x="0" y="0"/>
                  </a:lnTo>
                  <a:lnTo>
                    <a:pt x="0" y="134112"/>
                  </a:lnTo>
                  <a:lnTo>
                    <a:pt x="2194559" y="134112"/>
                  </a:lnTo>
                  <a:lnTo>
                    <a:pt x="2194559" y="0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338436" y="1952878"/>
              <a:ext cx="304800" cy="106679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8366886" y="2071547"/>
            <a:ext cx="2197735" cy="427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Acquisition</a:t>
            </a:r>
            <a:r>
              <a:rPr sz="800" spc="3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of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Topaz</a:t>
            </a:r>
            <a:r>
              <a:rPr sz="800" spc="4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Energy</a:t>
            </a:r>
            <a:r>
              <a:rPr sz="80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and</a:t>
            </a:r>
            <a:r>
              <a:rPr sz="80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Marine</a:t>
            </a:r>
            <a:r>
              <a:rPr sz="800" spc="5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Limited,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</a:t>
            </a:r>
            <a:r>
              <a:rPr sz="800" spc="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leading</a:t>
            </a:r>
            <a:r>
              <a:rPr sz="800" spc="6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international</a:t>
            </a:r>
            <a:r>
              <a:rPr sz="800" spc="9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marine</a:t>
            </a:r>
            <a:r>
              <a:rPr sz="800" spc="6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logistics</a:t>
            </a:r>
            <a:r>
              <a:rPr sz="800" spc="2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services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and</a:t>
            </a:r>
            <a:r>
              <a:rPr sz="800" spc="3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solutions</a:t>
            </a:r>
            <a:r>
              <a:rPr sz="800" spc="4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company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8269223" y="3441191"/>
            <a:ext cx="1564005" cy="131445"/>
            <a:chOff x="8269223" y="3441191"/>
            <a:chExt cx="1564005" cy="131445"/>
          </a:xfrm>
        </p:grpSpPr>
        <p:sp>
          <p:nvSpPr>
            <p:cNvPr id="91" name="object 91"/>
            <p:cNvSpPr/>
            <p:nvPr/>
          </p:nvSpPr>
          <p:spPr>
            <a:xfrm>
              <a:off x="8269223" y="3441191"/>
              <a:ext cx="1564005" cy="131445"/>
            </a:xfrm>
            <a:custGeom>
              <a:avLst/>
              <a:gdLst/>
              <a:ahLst/>
              <a:cxnLst/>
              <a:rect l="l" t="t" r="r" b="b"/>
              <a:pathLst>
                <a:path w="1564004" h="131445">
                  <a:moveTo>
                    <a:pt x="1563624" y="0"/>
                  </a:moveTo>
                  <a:lnTo>
                    <a:pt x="0" y="0"/>
                  </a:lnTo>
                  <a:lnTo>
                    <a:pt x="0" y="131063"/>
                  </a:lnTo>
                  <a:lnTo>
                    <a:pt x="1563624" y="131063"/>
                  </a:lnTo>
                  <a:lnTo>
                    <a:pt x="1563624" y="0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30639" y="3454349"/>
              <a:ext cx="305180" cy="106984"/>
            </a:xfrm>
            <a:prstGeom prst="rect">
              <a:avLst/>
            </a:prstGeom>
          </p:spPr>
        </p:pic>
      </p:grpSp>
      <p:sp>
        <p:nvSpPr>
          <p:cNvPr id="93" name="object 93"/>
          <p:cNvSpPr txBox="1"/>
          <p:nvPr/>
        </p:nvSpPr>
        <p:spPr>
          <a:xfrm>
            <a:off x="8248015" y="3574212"/>
            <a:ext cx="1487805" cy="150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128270" indent="-88900">
              <a:lnSpc>
                <a:spcPct val="110000"/>
              </a:lnSpc>
              <a:spcBef>
                <a:spcPts val="100"/>
              </a:spcBef>
              <a:buFont typeface="Arial MT"/>
              <a:buChar char="•"/>
              <a:tabLst>
                <a:tab pos="101600" algn="l"/>
              </a:tabLst>
            </a:pP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Dubai</a:t>
            </a:r>
            <a:r>
              <a:rPr sz="800" spc="4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Maritime</a:t>
            </a:r>
            <a:r>
              <a:rPr sz="800" spc="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City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and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Drydocks</a:t>
            </a:r>
            <a:r>
              <a:rPr sz="800" spc="5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World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acquisitions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(UAE)</a:t>
            </a:r>
            <a:endParaRPr sz="800">
              <a:latin typeface="Tahoma"/>
              <a:cs typeface="Tahoma"/>
            </a:endParaRPr>
          </a:p>
          <a:p>
            <a:pPr marL="100965" marR="100330" indent="-88900" algn="just">
              <a:lnSpc>
                <a:spcPct val="110000"/>
              </a:lnSpc>
              <a:buFont typeface="Arial MT"/>
              <a:buChar char="•"/>
              <a:tabLst>
                <a:tab pos="101600" algn="l"/>
              </a:tabLst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Created investment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platform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with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NIIF</a:t>
            </a:r>
            <a:r>
              <a:rPr sz="800" spc="2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to</a:t>
            </a:r>
            <a:r>
              <a:rPr sz="800" spc="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invest</a:t>
            </a:r>
            <a:r>
              <a:rPr sz="80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up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to</a:t>
            </a:r>
            <a:endParaRPr sz="800">
              <a:latin typeface="Tahoma"/>
              <a:cs typeface="Tahoma"/>
            </a:endParaRPr>
          </a:p>
          <a:p>
            <a:pPr marL="100965" marR="5080" algn="just">
              <a:lnSpc>
                <a:spcPct val="110000"/>
              </a:lnSpc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USD 3bn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in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ports,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logistics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and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related</a:t>
            </a:r>
            <a:r>
              <a:rPr sz="800" spc="5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sectors</a:t>
            </a:r>
            <a:r>
              <a:rPr sz="80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in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India</a:t>
            </a:r>
            <a:endParaRPr sz="800">
              <a:latin typeface="Tahoma"/>
              <a:cs typeface="Tahoma"/>
            </a:endParaRPr>
          </a:p>
          <a:p>
            <a:pPr marL="100965" marR="238760" indent="-88900" algn="just">
              <a:lnSpc>
                <a:spcPct val="110000"/>
              </a:lnSpc>
              <a:buFont typeface="Arial MT"/>
              <a:buChar char="•"/>
              <a:tabLst>
                <a:tab pos="101600" algn="l"/>
              </a:tabLst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Acquisition of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Continental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Warehousing Corporation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(India)</a:t>
            </a:r>
            <a:endParaRPr sz="800">
              <a:latin typeface="Tahoma"/>
              <a:cs typeface="Tahoma"/>
            </a:endParaRPr>
          </a:p>
          <a:p>
            <a:pPr marL="100965" indent="-8890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01600" algn="l"/>
              </a:tabLst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Acquisition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of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Unifeeder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7717535" y="2535935"/>
            <a:ext cx="1247140" cy="134620"/>
            <a:chOff x="7717535" y="2535935"/>
            <a:chExt cx="1247140" cy="134620"/>
          </a:xfrm>
        </p:grpSpPr>
        <p:sp>
          <p:nvSpPr>
            <p:cNvPr id="95" name="object 95"/>
            <p:cNvSpPr/>
            <p:nvPr/>
          </p:nvSpPr>
          <p:spPr>
            <a:xfrm>
              <a:off x="7717535" y="2535935"/>
              <a:ext cx="1247140" cy="134620"/>
            </a:xfrm>
            <a:custGeom>
              <a:avLst/>
              <a:gdLst/>
              <a:ahLst/>
              <a:cxnLst/>
              <a:rect l="l" t="t" r="r" b="b"/>
              <a:pathLst>
                <a:path w="1247140" h="134619">
                  <a:moveTo>
                    <a:pt x="1246631" y="0"/>
                  </a:moveTo>
                  <a:lnTo>
                    <a:pt x="0" y="0"/>
                  </a:lnTo>
                  <a:lnTo>
                    <a:pt x="0" y="134112"/>
                  </a:lnTo>
                  <a:lnTo>
                    <a:pt x="1246631" y="134112"/>
                  </a:lnTo>
                  <a:lnTo>
                    <a:pt x="1246631" y="0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21344" y="2549397"/>
              <a:ext cx="304800" cy="106679"/>
            </a:xfrm>
            <a:prstGeom prst="rect">
              <a:avLst/>
            </a:prstGeom>
          </p:spPr>
        </p:pic>
      </p:grpSp>
      <p:sp>
        <p:nvSpPr>
          <p:cNvPr id="97" name="object 97"/>
          <p:cNvSpPr txBox="1"/>
          <p:nvPr/>
        </p:nvSpPr>
        <p:spPr>
          <a:xfrm>
            <a:off x="7736840" y="2665526"/>
            <a:ext cx="1203325" cy="427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Consolidated</a:t>
            </a:r>
            <a:r>
              <a:rPr sz="800" spc="4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DP</a:t>
            </a:r>
            <a:r>
              <a:rPr sz="800" spc="1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World 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Santos</a:t>
            </a:r>
            <a:r>
              <a:rPr sz="800" spc="5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(Brazil)</a:t>
            </a:r>
            <a:r>
              <a:rPr sz="800" spc="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with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100%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ownership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7293864" y="3965447"/>
            <a:ext cx="917575" cy="131445"/>
            <a:chOff x="7293864" y="3965447"/>
            <a:chExt cx="917575" cy="131445"/>
          </a:xfrm>
        </p:grpSpPr>
        <p:sp>
          <p:nvSpPr>
            <p:cNvPr id="99" name="object 99"/>
            <p:cNvSpPr/>
            <p:nvPr/>
          </p:nvSpPr>
          <p:spPr>
            <a:xfrm>
              <a:off x="7293864" y="3965447"/>
              <a:ext cx="917575" cy="131445"/>
            </a:xfrm>
            <a:custGeom>
              <a:avLst/>
              <a:gdLst/>
              <a:ahLst/>
              <a:cxnLst/>
              <a:rect l="l" t="t" r="r" b="b"/>
              <a:pathLst>
                <a:path w="917575" h="131445">
                  <a:moveTo>
                    <a:pt x="917448" y="0"/>
                  </a:moveTo>
                  <a:lnTo>
                    <a:pt x="0" y="0"/>
                  </a:lnTo>
                  <a:lnTo>
                    <a:pt x="0" y="131063"/>
                  </a:lnTo>
                  <a:lnTo>
                    <a:pt x="917448" y="131063"/>
                  </a:lnTo>
                  <a:lnTo>
                    <a:pt x="917448" y="0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31557" y="3978909"/>
              <a:ext cx="304800" cy="106680"/>
            </a:xfrm>
            <a:prstGeom prst="rect">
              <a:avLst/>
            </a:prstGeom>
          </p:spPr>
        </p:pic>
      </p:grpSp>
      <p:sp>
        <p:nvSpPr>
          <p:cNvPr id="101" name="object 101"/>
          <p:cNvSpPr txBox="1"/>
          <p:nvPr/>
        </p:nvSpPr>
        <p:spPr>
          <a:xfrm>
            <a:off x="7282942" y="4098817"/>
            <a:ext cx="879475" cy="563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5"/>
              </a:spcBef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Consolidated</a:t>
            </a:r>
            <a:r>
              <a:rPr sz="800" spc="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stake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in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Pusan</a:t>
            </a:r>
            <a:r>
              <a:rPr sz="80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Newport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(South</a:t>
            </a:r>
            <a:r>
              <a:rPr sz="800" spc="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Korea)</a:t>
            </a:r>
            <a:r>
              <a:rPr sz="80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with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66%</a:t>
            </a:r>
            <a:r>
              <a:rPr sz="800" spc="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ownership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6675119" y="2880360"/>
            <a:ext cx="1039494" cy="131445"/>
            <a:chOff x="6675119" y="2880360"/>
            <a:chExt cx="1039494" cy="131445"/>
          </a:xfrm>
        </p:grpSpPr>
        <p:sp>
          <p:nvSpPr>
            <p:cNvPr id="103" name="object 103"/>
            <p:cNvSpPr/>
            <p:nvPr/>
          </p:nvSpPr>
          <p:spPr>
            <a:xfrm>
              <a:off x="6675119" y="2880360"/>
              <a:ext cx="1039494" cy="131445"/>
            </a:xfrm>
            <a:custGeom>
              <a:avLst/>
              <a:gdLst/>
              <a:ahLst/>
              <a:cxnLst/>
              <a:rect l="l" t="t" r="r" b="b"/>
              <a:pathLst>
                <a:path w="1039495" h="131444">
                  <a:moveTo>
                    <a:pt x="1039368" y="0"/>
                  </a:moveTo>
                  <a:lnTo>
                    <a:pt x="0" y="0"/>
                  </a:lnTo>
                  <a:lnTo>
                    <a:pt x="0" y="131063"/>
                  </a:lnTo>
                  <a:lnTo>
                    <a:pt x="1039368" y="131063"/>
                  </a:lnTo>
                  <a:lnTo>
                    <a:pt x="1039368" y="0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74153" y="2893136"/>
              <a:ext cx="304800" cy="106984"/>
            </a:xfrm>
            <a:prstGeom prst="rect">
              <a:avLst/>
            </a:prstGeom>
          </p:spPr>
        </p:pic>
      </p:grpSp>
      <p:sp>
        <p:nvSpPr>
          <p:cNvPr id="105" name="object 105"/>
          <p:cNvSpPr txBox="1"/>
          <p:nvPr/>
        </p:nvSpPr>
        <p:spPr>
          <a:xfrm>
            <a:off x="6663055" y="3009919"/>
            <a:ext cx="800735" cy="4292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10200"/>
              </a:lnSpc>
              <a:spcBef>
                <a:spcPts val="105"/>
              </a:spcBef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Economics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Zones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World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FZE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(EZW)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acquired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6022847" y="4230623"/>
            <a:ext cx="1039494" cy="131445"/>
            <a:chOff x="6022847" y="4230623"/>
            <a:chExt cx="1039494" cy="131445"/>
          </a:xfrm>
        </p:grpSpPr>
        <p:sp>
          <p:nvSpPr>
            <p:cNvPr id="107" name="object 107"/>
            <p:cNvSpPr/>
            <p:nvPr/>
          </p:nvSpPr>
          <p:spPr>
            <a:xfrm>
              <a:off x="6022847" y="4230623"/>
              <a:ext cx="1039494" cy="131445"/>
            </a:xfrm>
            <a:custGeom>
              <a:avLst/>
              <a:gdLst/>
              <a:ahLst/>
              <a:cxnLst/>
              <a:rect l="l" t="t" r="r" b="b"/>
              <a:pathLst>
                <a:path w="1039495" h="131445">
                  <a:moveTo>
                    <a:pt x="1039368" y="0"/>
                  </a:moveTo>
                  <a:lnTo>
                    <a:pt x="0" y="0"/>
                  </a:lnTo>
                  <a:lnTo>
                    <a:pt x="0" y="131063"/>
                  </a:lnTo>
                  <a:lnTo>
                    <a:pt x="1039368" y="131063"/>
                  </a:lnTo>
                  <a:lnTo>
                    <a:pt x="1039368" y="0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421500" y="4244593"/>
              <a:ext cx="305180" cy="106680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6034278" y="4358437"/>
            <a:ext cx="10598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5415">
              <a:lnSpc>
                <a:spcPct val="110000"/>
              </a:lnSpc>
              <a:spcBef>
                <a:spcPts val="100"/>
              </a:spcBef>
            </a:pP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Opening</a:t>
            </a:r>
            <a:r>
              <a:rPr sz="80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of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Jebel</a:t>
            </a:r>
            <a:r>
              <a:rPr sz="800" spc="2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Ali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Terminal</a:t>
            </a:r>
            <a:r>
              <a:rPr sz="800" spc="5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3</a:t>
            </a:r>
            <a:r>
              <a:rPr sz="800" spc="-3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(UAE),</a:t>
            </a:r>
            <a:endParaRPr sz="800">
              <a:latin typeface="Tahoma"/>
              <a:cs typeface="Tahoma"/>
            </a:endParaRPr>
          </a:p>
          <a:p>
            <a:pPr marL="12700" marR="5080">
              <a:lnSpc>
                <a:spcPct val="110100"/>
              </a:lnSpc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one</a:t>
            </a:r>
            <a:r>
              <a:rPr sz="800" spc="1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of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the</a:t>
            </a:r>
            <a:r>
              <a:rPr sz="800" spc="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largest</a:t>
            </a:r>
            <a:r>
              <a:rPr sz="800" spc="2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semi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automated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facilities 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in </a:t>
            </a:r>
            <a:r>
              <a:rPr sz="800" spc="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the</a:t>
            </a:r>
            <a:r>
              <a:rPr sz="800" spc="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world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5391911" y="3072383"/>
            <a:ext cx="1039494" cy="131445"/>
            <a:chOff x="5391911" y="3072383"/>
            <a:chExt cx="1039494" cy="131445"/>
          </a:xfrm>
        </p:grpSpPr>
        <p:sp>
          <p:nvSpPr>
            <p:cNvPr id="111" name="object 111"/>
            <p:cNvSpPr/>
            <p:nvPr/>
          </p:nvSpPr>
          <p:spPr>
            <a:xfrm>
              <a:off x="5391911" y="3072383"/>
              <a:ext cx="1039494" cy="131445"/>
            </a:xfrm>
            <a:custGeom>
              <a:avLst/>
              <a:gdLst/>
              <a:ahLst/>
              <a:cxnLst/>
              <a:rect l="l" t="t" r="r" b="b"/>
              <a:pathLst>
                <a:path w="1039495" h="131444">
                  <a:moveTo>
                    <a:pt x="1039367" y="0"/>
                  </a:moveTo>
                  <a:lnTo>
                    <a:pt x="0" y="0"/>
                  </a:lnTo>
                  <a:lnTo>
                    <a:pt x="0" y="131063"/>
                  </a:lnTo>
                  <a:lnTo>
                    <a:pt x="1039367" y="131063"/>
                  </a:lnTo>
                  <a:lnTo>
                    <a:pt x="1039367" y="0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90945" y="3085845"/>
              <a:ext cx="304800" cy="106679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5391150" y="3205149"/>
            <a:ext cx="974725" cy="428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Opening</a:t>
            </a:r>
            <a:r>
              <a:rPr sz="800" spc="4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of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London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Gateway</a:t>
            </a:r>
            <a:r>
              <a:rPr sz="800" spc="5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(UK)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deep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sea</a:t>
            </a:r>
            <a:r>
              <a:rPr sz="800" spc="1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port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and</a:t>
            </a:r>
            <a:r>
              <a:rPr sz="800" spc="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logistics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391150" y="3621404"/>
            <a:ext cx="21907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pa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rk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4751832" y="4605528"/>
            <a:ext cx="1039494" cy="134620"/>
          </a:xfrm>
          <a:custGeom>
            <a:avLst/>
            <a:gdLst/>
            <a:ahLst/>
            <a:cxnLst/>
            <a:rect l="l" t="t" r="r" b="b"/>
            <a:pathLst>
              <a:path w="1039495" h="134620">
                <a:moveTo>
                  <a:pt x="1039367" y="0"/>
                </a:moveTo>
                <a:lnTo>
                  <a:pt x="0" y="0"/>
                </a:lnTo>
                <a:lnTo>
                  <a:pt x="0" y="134112"/>
                </a:lnTo>
                <a:lnTo>
                  <a:pt x="1039367" y="134112"/>
                </a:lnTo>
                <a:lnTo>
                  <a:pt x="1039367" y="0"/>
                </a:lnTo>
                <a:close/>
              </a:path>
            </a:pathLst>
          </a:custGeom>
          <a:solidFill>
            <a:srgbClr val="005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5143627" y="4607433"/>
            <a:ext cx="25717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5" dirty="0">
                <a:solidFill>
                  <a:srgbClr val="FFFFFF"/>
                </a:solidFill>
                <a:latin typeface="Tahoma"/>
                <a:cs typeface="Tahoma"/>
              </a:rPr>
              <a:t>2007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4747640" y="4743215"/>
            <a:ext cx="793750" cy="2946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DP</a:t>
            </a:r>
            <a:r>
              <a:rPr sz="800" spc="-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World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lists</a:t>
            </a:r>
            <a:r>
              <a:rPr sz="800" spc="-2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on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Nasdaq</a:t>
            </a:r>
            <a:r>
              <a:rPr sz="800" spc="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Dubai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3462528" y="5071871"/>
            <a:ext cx="1039494" cy="134620"/>
          </a:xfrm>
          <a:custGeom>
            <a:avLst/>
            <a:gdLst/>
            <a:ahLst/>
            <a:cxnLst/>
            <a:rect l="l" t="t" r="r" b="b"/>
            <a:pathLst>
              <a:path w="1039495" h="134620">
                <a:moveTo>
                  <a:pt x="1039368" y="0"/>
                </a:moveTo>
                <a:lnTo>
                  <a:pt x="0" y="0"/>
                </a:lnTo>
                <a:lnTo>
                  <a:pt x="0" y="134111"/>
                </a:lnTo>
                <a:lnTo>
                  <a:pt x="1039368" y="134111"/>
                </a:lnTo>
                <a:lnTo>
                  <a:pt x="1039368" y="0"/>
                </a:lnTo>
                <a:close/>
              </a:path>
            </a:pathLst>
          </a:custGeom>
          <a:solidFill>
            <a:srgbClr val="005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3717163" y="5073522"/>
            <a:ext cx="52895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5" dirty="0">
                <a:solidFill>
                  <a:srgbClr val="FFFFFF"/>
                </a:solidFill>
                <a:latin typeface="Tahoma"/>
                <a:cs typeface="Tahoma"/>
              </a:rPr>
              <a:t>2002-2004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459607" y="5196001"/>
            <a:ext cx="1022350" cy="561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Concessions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 won in 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Visakhpatnam</a:t>
            </a:r>
            <a:r>
              <a:rPr sz="800" spc="5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(India),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Constanta</a:t>
            </a:r>
            <a:r>
              <a:rPr sz="80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(Romania)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and</a:t>
            </a:r>
            <a:r>
              <a:rPr sz="800" spc="2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Cochin</a:t>
            </a:r>
            <a:r>
              <a:rPr sz="800" spc="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(India)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2179320" y="5462015"/>
            <a:ext cx="1039494" cy="134620"/>
          </a:xfrm>
          <a:custGeom>
            <a:avLst/>
            <a:gdLst/>
            <a:ahLst/>
            <a:cxnLst/>
            <a:rect l="l" t="t" r="r" b="b"/>
            <a:pathLst>
              <a:path w="1039494" h="134620">
                <a:moveTo>
                  <a:pt x="1039368" y="0"/>
                </a:moveTo>
                <a:lnTo>
                  <a:pt x="0" y="0"/>
                </a:lnTo>
                <a:lnTo>
                  <a:pt x="0" y="134112"/>
                </a:lnTo>
                <a:lnTo>
                  <a:pt x="1039368" y="134112"/>
                </a:lnTo>
                <a:lnTo>
                  <a:pt x="1039368" y="0"/>
                </a:lnTo>
                <a:close/>
              </a:path>
            </a:pathLst>
          </a:custGeom>
          <a:solidFill>
            <a:srgbClr val="005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2570479" y="5462777"/>
            <a:ext cx="25717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5" dirty="0">
                <a:solidFill>
                  <a:srgbClr val="FFFFFF"/>
                </a:solidFill>
                <a:latin typeface="Tahoma"/>
                <a:cs typeface="Tahoma"/>
              </a:rPr>
              <a:t>1999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2181860" y="5595315"/>
            <a:ext cx="797560" cy="427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Dubai</a:t>
            </a:r>
            <a:r>
              <a:rPr sz="80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Ports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International</a:t>
            </a:r>
            <a:r>
              <a:rPr sz="800" spc="4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FZE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(DPI)</a:t>
            </a:r>
            <a:r>
              <a:rPr sz="800" spc="3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formed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146047" y="5681471"/>
            <a:ext cx="810895" cy="134620"/>
          </a:xfrm>
          <a:custGeom>
            <a:avLst/>
            <a:gdLst/>
            <a:ahLst/>
            <a:cxnLst/>
            <a:rect l="l" t="t" r="r" b="b"/>
            <a:pathLst>
              <a:path w="810894" h="134620">
                <a:moveTo>
                  <a:pt x="810767" y="0"/>
                </a:moveTo>
                <a:lnTo>
                  <a:pt x="0" y="0"/>
                </a:lnTo>
                <a:lnTo>
                  <a:pt x="0" y="134111"/>
                </a:lnTo>
                <a:lnTo>
                  <a:pt x="810767" y="134111"/>
                </a:lnTo>
                <a:lnTo>
                  <a:pt x="810767" y="0"/>
                </a:lnTo>
                <a:close/>
              </a:path>
            </a:pathLst>
          </a:custGeom>
          <a:solidFill>
            <a:srgbClr val="005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>
            <a:off x="1423161" y="5683707"/>
            <a:ext cx="25717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5" dirty="0">
                <a:solidFill>
                  <a:srgbClr val="FFFFFF"/>
                </a:solidFill>
                <a:latin typeface="Tahoma"/>
                <a:cs typeface="Tahoma"/>
              </a:rPr>
              <a:t>1979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118412" y="5801055"/>
            <a:ext cx="773430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Opening</a:t>
            </a:r>
            <a:r>
              <a:rPr sz="800" spc="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of</a:t>
            </a:r>
            <a:r>
              <a:rPr sz="800" spc="-2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Jebel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Ali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Port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542544" y="4983479"/>
            <a:ext cx="722630" cy="131445"/>
          </a:xfrm>
          <a:prstGeom prst="rect">
            <a:avLst/>
          </a:prstGeom>
          <a:solidFill>
            <a:srgbClr val="0057A6"/>
          </a:solidFill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700" b="1" spc="5" dirty="0">
                <a:solidFill>
                  <a:srgbClr val="FFFFFF"/>
                </a:solidFill>
                <a:latin typeface="Tahoma"/>
                <a:cs typeface="Tahoma"/>
              </a:rPr>
              <a:t>1972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540816" y="5113375"/>
            <a:ext cx="692785" cy="275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300"/>
              </a:lnSpc>
              <a:spcBef>
                <a:spcPts val="100"/>
              </a:spcBef>
            </a:pP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Development</a:t>
            </a:r>
            <a:r>
              <a:rPr sz="750" spc="1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7585B"/>
                </a:solidFill>
                <a:latin typeface="Tahoma"/>
                <a:cs typeface="Tahoma"/>
              </a:rPr>
              <a:t>of </a:t>
            </a:r>
            <a:r>
              <a:rPr sz="750" spc="-2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Port</a:t>
            </a:r>
            <a:r>
              <a:rPr sz="75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Rashid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414272" y="4498847"/>
            <a:ext cx="1271270" cy="134620"/>
          </a:xfrm>
          <a:custGeom>
            <a:avLst/>
            <a:gdLst/>
            <a:ahLst/>
            <a:cxnLst/>
            <a:rect l="l" t="t" r="r" b="b"/>
            <a:pathLst>
              <a:path w="1271270" h="134620">
                <a:moveTo>
                  <a:pt x="1271016" y="0"/>
                </a:moveTo>
                <a:lnTo>
                  <a:pt x="0" y="0"/>
                </a:lnTo>
                <a:lnTo>
                  <a:pt x="0" y="134112"/>
                </a:lnTo>
                <a:lnTo>
                  <a:pt x="1271016" y="134112"/>
                </a:lnTo>
                <a:lnTo>
                  <a:pt x="1271016" y="0"/>
                </a:lnTo>
                <a:close/>
              </a:path>
            </a:pathLst>
          </a:custGeom>
          <a:solidFill>
            <a:srgbClr val="005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1920620" y="4499228"/>
            <a:ext cx="25717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5" dirty="0">
                <a:solidFill>
                  <a:srgbClr val="FFFFFF"/>
                </a:solidFill>
                <a:latin typeface="Tahoma"/>
                <a:cs typeface="Tahoma"/>
              </a:rPr>
              <a:t>1991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394205" y="4632212"/>
            <a:ext cx="1138555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0100"/>
              </a:lnSpc>
              <a:spcBef>
                <a:spcPts val="95"/>
              </a:spcBef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Port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Rashid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and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Jebel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Ali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combine, creating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Dubai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Ports</a:t>
            </a:r>
            <a:r>
              <a:rPr sz="800" spc="1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Authority</a:t>
            </a:r>
            <a:r>
              <a:rPr sz="800" spc="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(DPA)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2703576" y="3340607"/>
            <a:ext cx="2569845" cy="899160"/>
          </a:xfrm>
          <a:custGeom>
            <a:avLst/>
            <a:gdLst/>
            <a:ahLst/>
            <a:cxnLst/>
            <a:rect l="l" t="t" r="r" b="b"/>
            <a:pathLst>
              <a:path w="2569845" h="899160">
                <a:moveTo>
                  <a:pt x="1267968" y="768096"/>
                </a:moveTo>
                <a:lnTo>
                  <a:pt x="0" y="768096"/>
                </a:lnTo>
                <a:lnTo>
                  <a:pt x="0" y="899160"/>
                </a:lnTo>
                <a:lnTo>
                  <a:pt x="1267968" y="899160"/>
                </a:lnTo>
                <a:lnTo>
                  <a:pt x="1267968" y="768096"/>
                </a:lnTo>
                <a:close/>
              </a:path>
              <a:path w="2569845" h="899160">
                <a:moveTo>
                  <a:pt x="2569464" y="0"/>
                </a:moveTo>
                <a:lnTo>
                  <a:pt x="996696" y="0"/>
                </a:lnTo>
                <a:lnTo>
                  <a:pt x="996696" y="134112"/>
                </a:lnTo>
                <a:lnTo>
                  <a:pt x="2569464" y="134112"/>
                </a:lnTo>
                <a:lnTo>
                  <a:pt x="2569464" y="0"/>
                </a:lnTo>
                <a:close/>
              </a:path>
            </a:pathLst>
          </a:custGeom>
          <a:solidFill>
            <a:srgbClr val="0057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4221860" y="3340988"/>
            <a:ext cx="52832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5" dirty="0">
                <a:solidFill>
                  <a:srgbClr val="FFFFFF"/>
                </a:solidFill>
                <a:latin typeface="Tahoma"/>
                <a:cs typeface="Tahoma"/>
              </a:rPr>
              <a:t>2005-2006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3698240" y="3470884"/>
            <a:ext cx="136715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5080" indent="-88900">
              <a:lnSpc>
                <a:spcPct val="109300"/>
              </a:lnSpc>
              <a:spcBef>
                <a:spcPts val="100"/>
              </a:spcBef>
              <a:buFont typeface="Arial MT"/>
              <a:buChar char="•"/>
              <a:tabLst>
                <a:tab pos="101600" algn="l"/>
              </a:tabLst>
            </a:pP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CSX</a:t>
            </a:r>
            <a:r>
              <a:rPr sz="750" spc="-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World</a:t>
            </a:r>
            <a:r>
              <a:rPr sz="750" spc="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Terminals</a:t>
            </a:r>
            <a:r>
              <a:rPr sz="750" spc="4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and</a:t>
            </a:r>
            <a:r>
              <a:rPr sz="750" spc="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The </a:t>
            </a:r>
            <a:r>
              <a:rPr sz="750" spc="-22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Peninsular</a:t>
            </a:r>
            <a:r>
              <a:rPr sz="750" spc="5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5" dirty="0">
                <a:solidFill>
                  <a:srgbClr val="57585B"/>
                </a:solidFill>
                <a:latin typeface="Tahoma"/>
                <a:cs typeface="Tahoma"/>
              </a:rPr>
              <a:t>&amp;</a:t>
            </a:r>
            <a:r>
              <a:rPr sz="750" spc="-3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Oriental</a:t>
            </a:r>
            <a:r>
              <a:rPr sz="750" spc="6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5" dirty="0">
                <a:solidFill>
                  <a:srgbClr val="57585B"/>
                </a:solidFill>
                <a:latin typeface="Tahoma"/>
                <a:cs typeface="Tahoma"/>
              </a:rPr>
              <a:t>Steam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 Navigation</a:t>
            </a:r>
            <a:r>
              <a:rPr sz="75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Company</a:t>
            </a:r>
            <a:r>
              <a:rPr sz="750" spc="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(P&amp;O)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3786632" y="3860419"/>
            <a:ext cx="37655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15" dirty="0">
                <a:solidFill>
                  <a:srgbClr val="57585B"/>
                </a:solidFill>
                <a:latin typeface="Tahoma"/>
                <a:cs typeface="Tahoma"/>
              </a:rPr>
              <a:t>ac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q</a:t>
            </a:r>
            <a:r>
              <a:rPr sz="750" spc="-15" dirty="0">
                <a:solidFill>
                  <a:srgbClr val="57585B"/>
                </a:solidFill>
                <a:latin typeface="Tahoma"/>
                <a:cs typeface="Tahoma"/>
              </a:rPr>
              <a:t>u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ir</a:t>
            </a:r>
            <a:r>
              <a:rPr sz="750" spc="-15" dirty="0">
                <a:solidFill>
                  <a:srgbClr val="57585B"/>
                </a:solidFill>
                <a:latin typeface="Tahoma"/>
                <a:cs typeface="Tahoma"/>
              </a:rPr>
              <a:t>e</a:t>
            </a:r>
            <a:r>
              <a:rPr sz="750" spc="-5" dirty="0">
                <a:solidFill>
                  <a:srgbClr val="57585B"/>
                </a:solidFill>
                <a:latin typeface="Tahoma"/>
                <a:cs typeface="Tahoma"/>
              </a:rPr>
              <a:t>d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3698240" y="3985386"/>
            <a:ext cx="160718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0965" indent="-88900">
              <a:lnSpc>
                <a:spcPct val="100000"/>
              </a:lnSpc>
              <a:spcBef>
                <a:spcPts val="90"/>
              </a:spcBef>
              <a:buFont typeface="Arial MT"/>
              <a:buChar char="•"/>
              <a:tabLst>
                <a:tab pos="101600" algn="l"/>
              </a:tabLst>
            </a:pP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Global</a:t>
            </a:r>
            <a:r>
              <a:rPr sz="750" spc="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network</a:t>
            </a:r>
            <a:r>
              <a:rPr sz="750" spc="6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and</a:t>
            </a:r>
            <a:r>
              <a:rPr sz="750" spc="-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market</a:t>
            </a:r>
            <a:r>
              <a:rPr sz="750" spc="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position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2690622" y="4091377"/>
            <a:ext cx="1511935" cy="56769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531495">
              <a:lnSpc>
                <a:spcPct val="100000"/>
              </a:lnSpc>
              <a:spcBef>
                <a:spcPts val="245"/>
              </a:spcBef>
              <a:tabLst>
                <a:tab pos="1108075" algn="l"/>
              </a:tabLst>
            </a:pPr>
            <a:r>
              <a:rPr sz="1050" b="1" spc="7" baseline="3968" dirty="0">
                <a:solidFill>
                  <a:srgbClr val="FFFFFF"/>
                </a:solidFill>
                <a:latin typeface="Tahoma"/>
                <a:cs typeface="Tahoma"/>
              </a:rPr>
              <a:t>200</a:t>
            </a:r>
            <a:r>
              <a:rPr sz="1050" b="1" spc="15" baseline="3968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050" b="1" baseline="3968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i</a:t>
            </a:r>
            <a:r>
              <a:rPr sz="750" spc="-15" dirty="0">
                <a:solidFill>
                  <a:srgbClr val="57585B"/>
                </a:solidFill>
                <a:latin typeface="Tahoma"/>
                <a:cs typeface="Tahoma"/>
              </a:rPr>
              <a:t>nc</a:t>
            </a:r>
            <a:r>
              <a:rPr sz="750" spc="-10" dirty="0">
                <a:solidFill>
                  <a:srgbClr val="57585B"/>
                </a:solidFill>
                <a:latin typeface="Tahoma"/>
                <a:cs typeface="Tahoma"/>
              </a:rPr>
              <a:t>r</a:t>
            </a:r>
            <a:r>
              <a:rPr sz="750" spc="-15" dirty="0">
                <a:solidFill>
                  <a:srgbClr val="57585B"/>
                </a:solidFill>
                <a:latin typeface="Tahoma"/>
                <a:cs typeface="Tahoma"/>
              </a:rPr>
              <a:t>ea</a:t>
            </a:r>
            <a:r>
              <a:rPr sz="750" spc="-5" dirty="0">
                <a:solidFill>
                  <a:srgbClr val="57585B"/>
                </a:solidFill>
                <a:latin typeface="Tahoma"/>
                <a:cs typeface="Tahoma"/>
              </a:rPr>
              <a:t>s</a:t>
            </a:r>
            <a:r>
              <a:rPr sz="750" spc="-15" dirty="0">
                <a:solidFill>
                  <a:srgbClr val="57585B"/>
                </a:solidFill>
                <a:latin typeface="Tahoma"/>
                <a:cs typeface="Tahoma"/>
              </a:rPr>
              <a:t>e</a:t>
            </a:r>
            <a:r>
              <a:rPr sz="750" spc="-5" dirty="0">
                <a:solidFill>
                  <a:srgbClr val="57585B"/>
                </a:solidFill>
                <a:latin typeface="Tahoma"/>
                <a:cs typeface="Tahoma"/>
              </a:rPr>
              <a:t>d</a:t>
            </a:r>
            <a:endParaRPr sz="750">
              <a:latin typeface="Tahoma"/>
              <a:cs typeface="Tahoma"/>
            </a:endParaRPr>
          </a:p>
          <a:p>
            <a:pPr marL="12700" marR="306705">
              <a:lnSpc>
                <a:spcPct val="110100"/>
              </a:lnSpc>
              <a:spcBef>
                <a:spcPts val="55"/>
              </a:spcBef>
            </a:pP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Concession</a:t>
            </a:r>
            <a:r>
              <a:rPr sz="800" spc="5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won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in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Jeddah </a:t>
            </a:r>
            <a:r>
              <a:rPr sz="800" spc="-23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(KSA)</a:t>
            </a:r>
            <a:r>
              <a:rPr sz="800" spc="4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and</a:t>
            </a:r>
            <a:r>
              <a:rPr sz="800" spc="3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Doraleh 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(Djibouti)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138" name="object 138"/>
          <p:cNvGrpSpPr/>
          <p:nvPr/>
        </p:nvGrpSpPr>
        <p:grpSpPr>
          <a:xfrm>
            <a:off x="5732627" y="5626608"/>
            <a:ext cx="1656080" cy="204470"/>
            <a:chOff x="5732627" y="5626608"/>
            <a:chExt cx="1656080" cy="204470"/>
          </a:xfrm>
        </p:grpSpPr>
        <p:pic>
          <p:nvPicPr>
            <p:cNvPr id="139" name="object 1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32627" y="5632704"/>
              <a:ext cx="278028" cy="198120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7031736" y="5722547"/>
              <a:ext cx="356870" cy="108585"/>
            </a:xfrm>
            <a:custGeom>
              <a:avLst/>
              <a:gdLst/>
              <a:ahLst/>
              <a:cxnLst/>
              <a:rect l="l" t="t" r="r" b="b"/>
              <a:pathLst>
                <a:path w="356870" h="108585">
                  <a:moveTo>
                    <a:pt x="266698" y="75041"/>
                  </a:moveTo>
                  <a:lnTo>
                    <a:pt x="72009" y="75041"/>
                  </a:lnTo>
                  <a:lnTo>
                    <a:pt x="83629" y="76105"/>
                  </a:lnTo>
                  <a:lnTo>
                    <a:pt x="95250" y="79816"/>
                  </a:lnTo>
                  <a:lnTo>
                    <a:pt x="110237" y="85776"/>
                  </a:lnTo>
                  <a:lnTo>
                    <a:pt x="157225" y="103031"/>
                  </a:lnTo>
                  <a:lnTo>
                    <a:pt x="170896" y="107436"/>
                  </a:lnTo>
                  <a:lnTo>
                    <a:pt x="184959" y="108419"/>
                  </a:lnTo>
                  <a:lnTo>
                    <a:pt x="198999" y="106293"/>
                  </a:lnTo>
                  <a:lnTo>
                    <a:pt x="212598" y="101368"/>
                  </a:lnTo>
                  <a:lnTo>
                    <a:pt x="244165" y="86184"/>
                  </a:lnTo>
                  <a:lnTo>
                    <a:pt x="266698" y="75041"/>
                  </a:lnTo>
                  <a:close/>
                </a:path>
                <a:path w="356870" h="108585">
                  <a:moveTo>
                    <a:pt x="88312" y="0"/>
                  </a:moveTo>
                  <a:lnTo>
                    <a:pt x="36512" y="12026"/>
                  </a:lnTo>
                  <a:lnTo>
                    <a:pt x="6604" y="21764"/>
                  </a:lnTo>
                  <a:lnTo>
                    <a:pt x="0" y="23428"/>
                  </a:lnTo>
                  <a:lnTo>
                    <a:pt x="0" y="25079"/>
                  </a:lnTo>
                  <a:lnTo>
                    <a:pt x="2159" y="28406"/>
                  </a:lnTo>
                  <a:lnTo>
                    <a:pt x="7185" y="36852"/>
                  </a:lnTo>
                  <a:lnTo>
                    <a:pt x="17232" y="53273"/>
                  </a:lnTo>
                  <a:lnTo>
                    <a:pt x="25786" y="67812"/>
                  </a:lnTo>
                  <a:lnTo>
                    <a:pt x="29892" y="74214"/>
                  </a:lnTo>
                  <a:lnTo>
                    <a:pt x="33974" y="80927"/>
                  </a:lnTo>
                  <a:lnTo>
                    <a:pt x="37592" y="88109"/>
                  </a:lnTo>
                  <a:lnTo>
                    <a:pt x="42037" y="84794"/>
                  </a:lnTo>
                  <a:lnTo>
                    <a:pt x="46482" y="83131"/>
                  </a:lnTo>
                  <a:lnTo>
                    <a:pt x="48768" y="81467"/>
                  </a:lnTo>
                  <a:lnTo>
                    <a:pt x="60388" y="76776"/>
                  </a:lnTo>
                  <a:lnTo>
                    <a:pt x="72009" y="75041"/>
                  </a:lnTo>
                  <a:lnTo>
                    <a:pt x="266698" y="75041"/>
                  </a:lnTo>
                  <a:lnTo>
                    <a:pt x="277153" y="69859"/>
                  </a:lnTo>
                  <a:lnTo>
                    <a:pt x="161671" y="69859"/>
                  </a:lnTo>
                  <a:lnTo>
                    <a:pt x="150457" y="68694"/>
                  </a:lnTo>
                  <a:lnTo>
                    <a:pt x="140065" y="65508"/>
                  </a:lnTo>
                  <a:lnTo>
                    <a:pt x="130506" y="60767"/>
                  </a:lnTo>
                  <a:lnTo>
                    <a:pt x="121793" y="54937"/>
                  </a:lnTo>
                  <a:lnTo>
                    <a:pt x="119634" y="54937"/>
                  </a:lnTo>
                  <a:lnTo>
                    <a:pt x="119634" y="53273"/>
                  </a:lnTo>
                  <a:lnTo>
                    <a:pt x="117348" y="51622"/>
                  </a:lnTo>
                  <a:lnTo>
                    <a:pt x="119634" y="51622"/>
                  </a:lnTo>
                  <a:lnTo>
                    <a:pt x="119634" y="49958"/>
                  </a:lnTo>
                  <a:lnTo>
                    <a:pt x="245872" y="49958"/>
                  </a:lnTo>
                  <a:lnTo>
                    <a:pt x="245872" y="44980"/>
                  </a:lnTo>
                  <a:lnTo>
                    <a:pt x="243713" y="41665"/>
                  </a:lnTo>
                  <a:lnTo>
                    <a:pt x="239268" y="40014"/>
                  </a:lnTo>
                  <a:lnTo>
                    <a:pt x="221488" y="40014"/>
                  </a:lnTo>
                  <a:lnTo>
                    <a:pt x="214884" y="38350"/>
                  </a:lnTo>
                  <a:lnTo>
                    <a:pt x="173609" y="33585"/>
                  </a:lnTo>
                  <a:lnTo>
                    <a:pt x="137287" y="20113"/>
                  </a:lnTo>
                  <a:lnTo>
                    <a:pt x="130659" y="15677"/>
                  </a:lnTo>
                  <a:lnTo>
                    <a:pt x="123793" y="12022"/>
                  </a:lnTo>
                  <a:lnTo>
                    <a:pt x="116498" y="8678"/>
                  </a:lnTo>
                  <a:lnTo>
                    <a:pt x="108585" y="5178"/>
                  </a:lnTo>
                  <a:lnTo>
                    <a:pt x="98550" y="1423"/>
                  </a:lnTo>
                  <a:lnTo>
                    <a:pt x="88312" y="0"/>
                  </a:lnTo>
                  <a:close/>
                </a:path>
                <a:path w="356870" h="108585">
                  <a:moveTo>
                    <a:pt x="252475" y="6842"/>
                  </a:moveTo>
                  <a:lnTo>
                    <a:pt x="250317" y="6842"/>
                  </a:lnTo>
                  <a:lnTo>
                    <a:pt x="238730" y="10833"/>
                  </a:lnTo>
                  <a:lnTo>
                    <a:pt x="227345" y="15135"/>
                  </a:lnTo>
                  <a:lnTo>
                    <a:pt x="223049" y="16818"/>
                  </a:lnTo>
                  <a:lnTo>
                    <a:pt x="205994" y="23428"/>
                  </a:lnTo>
                  <a:lnTo>
                    <a:pt x="205994" y="25079"/>
                  </a:lnTo>
                  <a:lnTo>
                    <a:pt x="214282" y="26067"/>
                  </a:lnTo>
                  <a:lnTo>
                    <a:pt x="230907" y="27418"/>
                  </a:lnTo>
                  <a:lnTo>
                    <a:pt x="239268" y="28406"/>
                  </a:lnTo>
                  <a:lnTo>
                    <a:pt x="248031" y="28406"/>
                  </a:lnTo>
                  <a:lnTo>
                    <a:pt x="256921" y="31721"/>
                  </a:lnTo>
                  <a:lnTo>
                    <a:pt x="261366" y="40014"/>
                  </a:lnTo>
                  <a:lnTo>
                    <a:pt x="262772" y="50481"/>
                  </a:lnTo>
                  <a:lnTo>
                    <a:pt x="257762" y="59083"/>
                  </a:lnTo>
                  <a:lnTo>
                    <a:pt x="247346" y="65199"/>
                  </a:lnTo>
                  <a:lnTo>
                    <a:pt x="232537" y="68208"/>
                  </a:lnTo>
                  <a:lnTo>
                    <a:pt x="214606" y="68930"/>
                  </a:lnTo>
                  <a:lnTo>
                    <a:pt x="179601" y="69137"/>
                  </a:lnTo>
                  <a:lnTo>
                    <a:pt x="161671" y="69859"/>
                  </a:lnTo>
                  <a:lnTo>
                    <a:pt x="277153" y="69859"/>
                  </a:lnTo>
                  <a:lnTo>
                    <a:pt x="343281" y="36699"/>
                  </a:lnTo>
                  <a:lnTo>
                    <a:pt x="352171" y="30057"/>
                  </a:lnTo>
                  <a:lnTo>
                    <a:pt x="356616" y="25079"/>
                  </a:lnTo>
                  <a:lnTo>
                    <a:pt x="356616" y="18449"/>
                  </a:lnTo>
                  <a:lnTo>
                    <a:pt x="310134" y="18449"/>
                  </a:lnTo>
                  <a:lnTo>
                    <a:pt x="310134" y="15135"/>
                  </a:lnTo>
                  <a:lnTo>
                    <a:pt x="309560" y="13471"/>
                  </a:lnTo>
                  <a:lnTo>
                    <a:pt x="265811" y="13471"/>
                  </a:lnTo>
                  <a:lnTo>
                    <a:pt x="261366" y="10156"/>
                  </a:lnTo>
                  <a:lnTo>
                    <a:pt x="252475" y="6842"/>
                  </a:lnTo>
                  <a:close/>
                </a:path>
                <a:path w="356870" h="108585">
                  <a:moveTo>
                    <a:pt x="245872" y="49958"/>
                  </a:moveTo>
                  <a:lnTo>
                    <a:pt x="119634" y="49958"/>
                  </a:lnTo>
                  <a:lnTo>
                    <a:pt x="124079" y="51622"/>
                  </a:lnTo>
                  <a:lnTo>
                    <a:pt x="128524" y="51622"/>
                  </a:lnTo>
                  <a:lnTo>
                    <a:pt x="132842" y="53273"/>
                  </a:lnTo>
                  <a:lnTo>
                    <a:pt x="139573" y="53273"/>
                  </a:lnTo>
                  <a:lnTo>
                    <a:pt x="152781" y="56600"/>
                  </a:lnTo>
                  <a:lnTo>
                    <a:pt x="228092" y="56600"/>
                  </a:lnTo>
                  <a:lnTo>
                    <a:pt x="234823" y="54937"/>
                  </a:lnTo>
                  <a:lnTo>
                    <a:pt x="239268" y="54937"/>
                  </a:lnTo>
                  <a:lnTo>
                    <a:pt x="243713" y="53273"/>
                  </a:lnTo>
                  <a:lnTo>
                    <a:pt x="245872" y="49958"/>
                  </a:lnTo>
                  <a:close/>
                </a:path>
                <a:path w="356870" h="108585">
                  <a:moveTo>
                    <a:pt x="343281" y="13471"/>
                  </a:moveTo>
                  <a:lnTo>
                    <a:pt x="338836" y="13471"/>
                  </a:lnTo>
                  <a:lnTo>
                    <a:pt x="332232" y="15135"/>
                  </a:lnTo>
                  <a:lnTo>
                    <a:pt x="327787" y="15135"/>
                  </a:lnTo>
                  <a:lnTo>
                    <a:pt x="323342" y="16786"/>
                  </a:lnTo>
                  <a:lnTo>
                    <a:pt x="318897" y="16786"/>
                  </a:lnTo>
                  <a:lnTo>
                    <a:pt x="314579" y="18449"/>
                  </a:lnTo>
                  <a:lnTo>
                    <a:pt x="356616" y="18449"/>
                  </a:lnTo>
                  <a:lnTo>
                    <a:pt x="343281" y="13471"/>
                  </a:lnTo>
                  <a:close/>
                </a:path>
                <a:path w="356870" h="108585">
                  <a:moveTo>
                    <a:pt x="301244" y="6842"/>
                  </a:moveTo>
                  <a:lnTo>
                    <a:pt x="294640" y="8505"/>
                  </a:lnTo>
                  <a:lnTo>
                    <a:pt x="287909" y="8505"/>
                  </a:lnTo>
                  <a:lnTo>
                    <a:pt x="281305" y="10156"/>
                  </a:lnTo>
                  <a:lnTo>
                    <a:pt x="276860" y="11820"/>
                  </a:lnTo>
                  <a:lnTo>
                    <a:pt x="270256" y="13471"/>
                  </a:lnTo>
                  <a:lnTo>
                    <a:pt x="309560" y="13471"/>
                  </a:lnTo>
                  <a:lnTo>
                    <a:pt x="307848" y="8505"/>
                  </a:lnTo>
                  <a:lnTo>
                    <a:pt x="301244" y="6842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141463" y="5626608"/>
              <a:ext cx="198119" cy="103631"/>
            </a:xfrm>
            <a:prstGeom prst="rect">
              <a:avLst/>
            </a:prstGeom>
          </p:spPr>
        </p:pic>
      </p:grpSp>
      <p:sp>
        <p:nvSpPr>
          <p:cNvPr id="142" name="object 142"/>
          <p:cNvSpPr txBox="1"/>
          <p:nvPr/>
        </p:nvSpPr>
        <p:spPr>
          <a:xfrm>
            <a:off x="6102858" y="5464861"/>
            <a:ext cx="608965" cy="427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lnSpc>
                <a:spcPct val="110000"/>
              </a:lnSpc>
              <a:spcBef>
                <a:spcPts val="100"/>
              </a:spcBef>
            </a:pP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Key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P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r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t</a:t>
            </a:r>
            <a:r>
              <a:rPr sz="800" spc="-20" dirty="0">
                <a:solidFill>
                  <a:srgbClr val="57585B"/>
                </a:solidFill>
                <a:latin typeface="Tahoma"/>
                <a:cs typeface="Tahoma"/>
              </a:rPr>
              <a:t>n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e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r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s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h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i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p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s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/ 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Acquisitions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7421371" y="5642254"/>
            <a:ext cx="681990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Capital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Activity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8743950" y="5573674"/>
            <a:ext cx="532765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 marR="5080" indent="-24765">
              <a:lnSpc>
                <a:spcPct val="110000"/>
              </a:lnSpc>
              <a:spcBef>
                <a:spcPts val="100"/>
              </a:spcBef>
            </a:pP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Ope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r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t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i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na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l 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Milestones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145" name="object 145"/>
          <p:cNvGrpSpPr/>
          <p:nvPr/>
        </p:nvGrpSpPr>
        <p:grpSpPr>
          <a:xfrm>
            <a:off x="767905" y="2464307"/>
            <a:ext cx="9993630" cy="3375660"/>
            <a:chOff x="767905" y="2464307"/>
            <a:chExt cx="9993630" cy="3375660"/>
          </a:xfrm>
        </p:grpSpPr>
        <p:sp>
          <p:nvSpPr>
            <p:cNvPr id="146" name="object 146"/>
            <p:cNvSpPr/>
            <p:nvPr/>
          </p:nvSpPr>
          <p:spPr>
            <a:xfrm>
              <a:off x="8359584" y="5629312"/>
              <a:ext cx="312420" cy="202565"/>
            </a:xfrm>
            <a:custGeom>
              <a:avLst/>
              <a:gdLst/>
              <a:ahLst/>
              <a:cxnLst/>
              <a:rect l="l" t="t" r="r" b="b"/>
              <a:pathLst>
                <a:path w="312420" h="202564">
                  <a:moveTo>
                    <a:pt x="312089" y="184683"/>
                  </a:moveTo>
                  <a:lnTo>
                    <a:pt x="27139" y="184683"/>
                  </a:lnTo>
                  <a:lnTo>
                    <a:pt x="27139" y="469"/>
                  </a:lnTo>
                  <a:lnTo>
                    <a:pt x="0" y="469"/>
                  </a:lnTo>
                  <a:lnTo>
                    <a:pt x="0" y="184683"/>
                  </a:lnTo>
                  <a:lnTo>
                    <a:pt x="0" y="202514"/>
                  </a:lnTo>
                  <a:lnTo>
                    <a:pt x="312089" y="202514"/>
                  </a:lnTo>
                  <a:lnTo>
                    <a:pt x="312089" y="184683"/>
                  </a:lnTo>
                  <a:close/>
                </a:path>
                <a:path w="312420" h="202564">
                  <a:moveTo>
                    <a:pt x="312089" y="0"/>
                  </a:moveTo>
                  <a:lnTo>
                    <a:pt x="244246" y="0"/>
                  </a:lnTo>
                  <a:lnTo>
                    <a:pt x="244246" y="167678"/>
                  </a:lnTo>
                  <a:lnTo>
                    <a:pt x="312089" y="167678"/>
                  </a:lnTo>
                  <a:lnTo>
                    <a:pt x="312089" y="0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12019" y="5629315"/>
              <a:ext cx="164679" cy="167662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753599" y="5620511"/>
              <a:ext cx="143255" cy="8229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9628632" y="5711951"/>
              <a:ext cx="390525" cy="128270"/>
            </a:xfrm>
            <a:custGeom>
              <a:avLst/>
              <a:gdLst/>
              <a:ahLst/>
              <a:cxnLst/>
              <a:rect l="l" t="t" r="r" b="b"/>
              <a:pathLst>
                <a:path w="390525" h="128270">
                  <a:moveTo>
                    <a:pt x="112776" y="68097"/>
                  </a:moveTo>
                  <a:lnTo>
                    <a:pt x="108610" y="64922"/>
                  </a:lnTo>
                  <a:lnTo>
                    <a:pt x="107442" y="64008"/>
                  </a:lnTo>
                  <a:lnTo>
                    <a:pt x="92329" y="64757"/>
                  </a:lnTo>
                  <a:lnTo>
                    <a:pt x="83451" y="64922"/>
                  </a:lnTo>
                  <a:lnTo>
                    <a:pt x="57404" y="64757"/>
                  </a:lnTo>
                  <a:lnTo>
                    <a:pt x="47586" y="64820"/>
                  </a:lnTo>
                  <a:lnTo>
                    <a:pt x="37896" y="64897"/>
                  </a:lnTo>
                  <a:lnTo>
                    <a:pt x="28219" y="64922"/>
                  </a:lnTo>
                  <a:lnTo>
                    <a:pt x="18415" y="64757"/>
                  </a:lnTo>
                  <a:lnTo>
                    <a:pt x="5969" y="64376"/>
                  </a:lnTo>
                  <a:lnTo>
                    <a:pt x="0" y="67360"/>
                  </a:lnTo>
                  <a:lnTo>
                    <a:pt x="635" y="74422"/>
                  </a:lnTo>
                  <a:lnTo>
                    <a:pt x="635" y="117970"/>
                  </a:lnTo>
                  <a:lnTo>
                    <a:pt x="0" y="125044"/>
                  </a:lnTo>
                  <a:lnTo>
                    <a:pt x="6604" y="127647"/>
                  </a:lnTo>
                  <a:lnTo>
                    <a:pt x="18415" y="127647"/>
                  </a:lnTo>
                  <a:lnTo>
                    <a:pt x="70789" y="127495"/>
                  </a:lnTo>
                  <a:lnTo>
                    <a:pt x="92329" y="127647"/>
                  </a:lnTo>
                  <a:lnTo>
                    <a:pt x="106172" y="128016"/>
                  </a:lnTo>
                  <a:lnTo>
                    <a:pt x="107619" y="127368"/>
                  </a:lnTo>
                  <a:lnTo>
                    <a:pt x="112776" y="125044"/>
                  </a:lnTo>
                  <a:lnTo>
                    <a:pt x="112141" y="116852"/>
                  </a:lnTo>
                  <a:lnTo>
                    <a:pt x="111772" y="106756"/>
                  </a:lnTo>
                  <a:lnTo>
                    <a:pt x="111772" y="86398"/>
                  </a:lnTo>
                  <a:lnTo>
                    <a:pt x="112141" y="76288"/>
                  </a:lnTo>
                  <a:lnTo>
                    <a:pt x="112776" y="68097"/>
                  </a:lnTo>
                  <a:close/>
                </a:path>
                <a:path w="390525" h="128270">
                  <a:moveTo>
                    <a:pt x="252349" y="67005"/>
                  </a:moveTo>
                  <a:lnTo>
                    <a:pt x="247650" y="64008"/>
                  </a:lnTo>
                  <a:lnTo>
                    <a:pt x="144145" y="64008"/>
                  </a:lnTo>
                  <a:lnTo>
                    <a:pt x="140208" y="67373"/>
                  </a:lnTo>
                  <a:lnTo>
                    <a:pt x="140208" y="125018"/>
                  </a:lnTo>
                  <a:lnTo>
                    <a:pt x="146177" y="127266"/>
                  </a:lnTo>
                  <a:lnTo>
                    <a:pt x="195326" y="127266"/>
                  </a:lnTo>
                  <a:lnTo>
                    <a:pt x="216712" y="127508"/>
                  </a:lnTo>
                  <a:lnTo>
                    <a:pt x="252247" y="107683"/>
                  </a:lnTo>
                  <a:lnTo>
                    <a:pt x="252158" y="84353"/>
                  </a:lnTo>
                  <a:lnTo>
                    <a:pt x="252349" y="72618"/>
                  </a:lnTo>
                  <a:lnTo>
                    <a:pt x="252349" y="67005"/>
                  </a:lnTo>
                  <a:close/>
                </a:path>
                <a:path w="390525" h="128270">
                  <a:moveTo>
                    <a:pt x="341376" y="20828"/>
                  </a:moveTo>
                  <a:lnTo>
                    <a:pt x="198120" y="20828"/>
                  </a:lnTo>
                  <a:lnTo>
                    <a:pt x="198120" y="0"/>
                  </a:lnTo>
                  <a:lnTo>
                    <a:pt x="182880" y="0"/>
                  </a:lnTo>
                  <a:lnTo>
                    <a:pt x="182880" y="20828"/>
                  </a:lnTo>
                  <a:lnTo>
                    <a:pt x="42672" y="20828"/>
                  </a:lnTo>
                  <a:lnTo>
                    <a:pt x="42672" y="29718"/>
                  </a:lnTo>
                  <a:lnTo>
                    <a:pt x="42672" y="52578"/>
                  </a:lnTo>
                  <a:lnTo>
                    <a:pt x="56388" y="52578"/>
                  </a:lnTo>
                  <a:lnTo>
                    <a:pt x="56388" y="29718"/>
                  </a:lnTo>
                  <a:lnTo>
                    <a:pt x="182880" y="29718"/>
                  </a:lnTo>
                  <a:lnTo>
                    <a:pt x="182880" y="54864"/>
                  </a:lnTo>
                  <a:lnTo>
                    <a:pt x="198120" y="54864"/>
                  </a:lnTo>
                  <a:lnTo>
                    <a:pt x="198120" y="29718"/>
                  </a:lnTo>
                  <a:lnTo>
                    <a:pt x="326898" y="29718"/>
                  </a:lnTo>
                  <a:lnTo>
                    <a:pt x="326898" y="52578"/>
                  </a:lnTo>
                  <a:lnTo>
                    <a:pt x="326898" y="55118"/>
                  </a:lnTo>
                  <a:lnTo>
                    <a:pt x="341376" y="55118"/>
                  </a:lnTo>
                  <a:lnTo>
                    <a:pt x="341376" y="52578"/>
                  </a:lnTo>
                  <a:lnTo>
                    <a:pt x="341376" y="29718"/>
                  </a:lnTo>
                  <a:lnTo>
                    <a:pt x="341376" y="20828"/>
                  </a:lnTo>
                  <a:close/>
                </a:path>
                <a:path w="390525" h="128270">
                  <a:moveTo>
                    <a:pt x="390144" y="66624"/>
                  </a:moveTo>
                  <a:lnTo>
                    <a:pt x="384937" y="64008"/>
                  </a:lnTo>
                  <a:lnTo>
                    <a:pt x="373380" y="64376"/>
                  </a:lnTo>
                  <a:lnTo>
                    <a:pt x="297815" y="64376"/>
                  </a:lnTo>
                  <a:lnTo>
                    <a:pt x="285623" y="64008"/>
                  </a:lnTo>
                  <a:lnTo>
                    <a:pt x="280416" y="67373"/>
                  </a:lnTo>
                  <a:lnTo>
                    <a:pt x="281051" y="74485"/>
                  </a:lnTo>
                  <a:lnTo>
                    <a:pt x="281051" y="123901"/>
                  </a:lnTo>
                  <a:lnTo>
                    <a:pt x="285623" y="127647"/>
                  </a:lnTo>
                  <a:lnTo>
                    <a:pt x="373380" y="127647"/>
                  </a:lnTo>
                  <a:lnTo>
                    <a:pt x="386334" y="128016"/>
                  </a:lnTo>
                  <a:lnTo>
                    <a:pt x="390144" y="124269"/>
                  </a:lnTo>
                  <a:lnTo>
                    <a:pt x="389509" y="117538"/>
                  </a:lnTo>
                  <a:lnTo>
                    <a:pt x="389509" y="96570"/>
                  </a:lnTo>
                  <a:lnTo>
                    <a:pt x="389509" y="73736"/>
                  </a:lnTo>
                  <a:lnTo>
                    <a:pt x="390144" y="66624"/>
                  </a:lnTo>
                  <a:close/>
                </a:path>
              </a:pathLst>
            </a:custGeom>
            <a:solidFill>
              <a:srgbClr val="0057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772668" y="5384291"/>
              <a:ext cx="780415" cy="300355"/>
            </a:xfrm>
            <a:custGeom>
              <a:avLst/>
              <a:gdLst/>
              <a:ahLst/>
              <a:cxnLst/>
              <a:rect l="l" t="t" r="r" b="b"/>
              <a:pathLst>
                <a:path w="780415" h="300354">
                  <a:moveTo>
                    <a:pt x="0" y="0"/>
                  </a:moveTo>
                  <a:lnTo>
                    <a:pt x="0" y="145923"/>
                  </a:lnTo>
                </a:path>
                <a:path w="780415" h="300354">
                  <a:moveTo>
                    <a:pt x="780288" y="198120"/>
                  </a:moveTo>
                  <a:lnTo>
                    <a:pt x="780288" y="300316"/>
                  </a:lnTo>
                </a:path>
              </a:pathLst>
            </a:custGeom>
            <a:ln w="9525">
              <a:solidFill>
                <a:srgbClr val="57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046731" y="5027675"/>
              <a:ext cx="10795" cy="102870"/>
            </a:xfrm>
            <a:custGeom>
              <a:avLst/>
              <a:gdLst/>
              <a:ahLst/>
              <a:cxnLst/>
              <a:rect l="l" t="t" r="r" b="b"/>
              <a:pathLst>
                <a:path w="10794" h="102870">
                  <a:moveTo>
                    <a:pt x="5270" y="-4762"/>
                  </a:moveTo>
                  <a:lnTo>
                    <a:pt x="5270" y="107124"/>
                  </a:lnTo>
                </a:path>
              </a:pathLst>
            </a:custGeom>
            <a:ln w="20066">
              <a:solidFill>
                <a:srgbClr val="57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699003" y="2464307"/>
              <a:ext cx="8057515" cy="2999740"/>
            </a:xfrm>
            <a:custGeom>
              <a:avLst/>
              <a:gdLst/>
              <a:ahLst/>
              <a:cxnLst/>
              <a:rect l="l" t="t" r="r" b="b"/>
              <a:pathLst>
                <a:path w="8057515" h="2999740">
                  <a:moveTo>
                    <a:pt x="0" y="2721864"/>
                  </a:moveTo>
                  <a:lnTo>
                    <a:pt x="1269" y="2999613"/>
                  </a:lnTo>
                </a:path>
                <a:path w="8057515" h="2999740">
                  <a:moveTo>
                    <a:pt x="643128" y="2036064"/>
                  </a:moveTo>
                  <a:lnTo>
                    <a:pt x="643762" y="2245994"/>
                  </a:lnTo>
                </a:path>
                <a:path w="8057515" h="2999740">
                  <a:moveTo>
                    <a:pt x="1283208" y="2304287"/>
                  </a:moveTo>
                  <a:lnTo>
                    <a:pt x="1283461" y="2611119"/>
                  </a:lnTo>
                </a:path>
                <a:path w="8057515" h="2999740">
                  <a:moveTo>
                    <a:pt x="1923287" y="1499615"/>
                  </a:moveTo>
                  <a:lnTo>
                    <a:pt x="1926462" y="1808733"/>
                  </a:lnTo>
                </a:path>
                <a:path w="8057515" h="2999740">
                  <a:moveTo>
                    <a:pt x="2569463" y="1889759"/>
                  </a:moveTo>
                  <a:lnTo>
                    <a:pt x="2573909" y="2142616"/>
                  </a:lnTo>
                </a:path>
                <a:path w="8057515" h="2999740">
                  <a:moveTo>
                    <a:pt x="3212592" y="1146047"/>
                  </a:moveTo>
                  <a:lnTo>
                    <a:pt x="3212592" y="1410080"/>
                  </a:lnTo>
                </a:path>
                <a:path w="8057515" h="2999740">
                  <a:moveTo>
                    <a:pt x="3852926" y="1444752"/>
                  </a:moveTo>
                  <a:lnTo>
                    <a:pt x="3843528" y="1766696"/>
                  </a:lnTo>
                </a:path>
                <a:path w="8057515" h="2999740">
                  <a:moveTo>
                    <a:pt x="4496689" y="813815"/>
                  </a:moveTo>
                  <a:lnTo>
                    <a:pt x="4495800" y="953769"/>
                  </a:lnTo>
                </a:path>
                <a:path w="8057515" h="2999740">
                  <a:moveTo>
                    <a:pt x="5139055" y="1030224"/>
                  </a:moveTo>
                  <a:lnTo>
                    <a:pt x="5135880" y="1500885"/>
                  </a:lnTo>
                </a:path>
                <a:path w="8057515" h="2999740">
                  <a:moveTo>
                    <a:pt x="5663438" y="589279"/>
                  </a:moveTo>
                  <a:lnTo>
                    <a:pt x="5647944" y="585215"/>
                  </a:lnTo>
                </a:path>
                <a:path w="8057515" h="2999740">
                  <a:moveTo>
                    <a:pt x="6424168" y="597407"/>
                  </a:moveTo>
                  <a:lnTo>
                    <a:pt x="6422136" y="982599"/>
                  </a:lnTo>
                </a:path>
                <a:path w="8057515" h="2999740">
                  <a:moveTo>
                    <a:pt x="8046720" y="88391"/>
                  </a:moveTo>
                  <a:lnTo>
                    <a:pt x="8057388" y="472693"/>
                  </a:lnTo>
                </a:path>
                <a:path w="8057515" h="2999740">
                  <a:moveTo>
                    <a:pt x="7065264" y="0"/>
                  </a:moveTo>
                  <a:lnTo>
                    <a:pt x="7065264" y="117855"/>
                  </a:lnTo>
                </a:path>
              </a:pathLst>
            </a:custGeom>
            <a:ln w="9525">
              <a:solidFill>
                <a:srgbClr val="57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3" name="object 153"/>
          <p:cNvSpPr txBox="1"/>
          <p:nvPr/>
        </p:nvSpPr>
        <p:spPr>
          <a:xfrm>
            <a:off x="10132314" y="5573674"/>
            <a:ext cx="584200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6680">
              <a:lnSpc>
                <a:spcPct val="110000"/>
              </a:lnSpc>
              <a:spcBef>
                <a:spcPts val="100"/>
              </a:spcBef>
            </a:pP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Internal 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800" spc="-20" dirty="0">
                <a:solidFill>
                  <a:srgbClr val="57585B"/>
                </a:solidFill>
                <a:latin typeface="Tahoma"/>
                <a:cs typeface="Tahoma"/>
              </a:rPr>
              <a:t>O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r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gan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iz</a:t>
            </a:r>
            <a:r>
              <a:rPr sz="800" spc="-15" dirty="0">
                <a:solidFill>
                  <a:srgbClr val="57585B"/>
                </a:solidFill>
                <a:latin typeface="Tahoma"/>
                <a:cs typeface="Tahoma"/>
              </a:rPr>
              <a:t>a</a:t>
            </a:r>
            <a:r>
              <a:rPr sz="800" spc="-10" dirty="0">
                <a:solidFill>
                  <a:srgbClr val="57585B"/>
                </a:solidFill>
                <a:latin typeface="Tahoma"/>
                <a:cs typeface="Tahoma"/>
              </a:rPr>
              <a:t>t</a:t>
            </a:r>
            <a:r>
              <a:rPr sz="800" dirty="0">
                <a:solidFill>
                  <a:srgbClr val="57585B"/>
                </a:solidFill>
                <a:latin typeface="Tahoma"/>
                <a:cs typeface="Tahoma"/>
              </a:rPr>
              <a:t>i</a:t>
            </a:r>
            <a:r>
              <a:rPr sz="800" spc="-5" dirty="0">
                <a:solidFill>
                  <a:srgbClr val="57585B"/>
                </a:solidFill>
                <a:latin typeface="Tahoma"/>
                <a:cs typeface="Tahoma"/>
              </a:rPr>
              <a:t>on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11472036" y="6395346"/>
            <a:ext cx="231775" cy="213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z="1100" dirty="0">
                <a:solidFill>
                  <a:srgbClr val="4D4D4B"/>
                </a:solidFill>
                <a:latin typeface="Tahoma"/>
                <a:cs typeface="Tahoma"/>
              </a:rPr>
              <a:pPr marL="38100">
                <a:lnSpc>
                  <a:spcPct val="100000"/>
                </a:lnSpc>
                <a:spcBef>
                  <a:spcPts val="105"/>
                </a:spcBef>
              </a:pPr>
              <a:t>25</a:t>
            </a:fld>
            <a:endParaRPr sz="1100">
              <a:latin typeface="Tahoma"/>
              <a:cs typeface="Tahoma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954735" y="6431076"/>
            <a:ext cx="1042669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DP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Wo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rl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Ove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2527807" y="6431076"/>
            <a:ext cx="95250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Ports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Terminals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3863466" y="6431076"/>
            <a:ext cx="12846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arks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ono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5461253" y="6431076"/>
            <a:ext cx="10864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Mar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7391527" y="6431076"/>
            <a:ext cx="22796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8739378" y="6431076"/>
            <a:ext cx="5353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Financials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2" name="object 162"/>
          <p:cNvSpPr txBox="1">
            <a:spLocks noGrp="1"/>
          </p:cNvSpPr>
          <p:nvPr>
            <p:ph type="ftr" sz="quarter" idx="5"/>
          </p:nvPr>
        </p:nvSpPr>
        <p:spPr>
          <a:xfrm>
            <a:off x="10248645" y="6431076"/>
            <a:ext cx="51689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5"/>
              </a:lnSpc>
            </a:pPr>
            <a:r>
              <a:rPr lang="en-US" spc="-5"/>
              <a:t>Appendix</a:t>
            </a:r>
            <a:endParaRPr spc="-5" dirty="0"/>
          </a:p>
        </p:txBody>
      </p:sp>
      <p:sp>
        <p:nvSpPr>
          <p:cNvPr id="154" name="object 154"/>
          <p:cNvSpPr txBox="1"/>
          <p:nvPr/>
        </p:nvSpPr>
        <p:spPr>
          <a:xfrm>
            <a:off x="5741034" y="5977839"/>
            <a:ext cx="12966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57585B"/>
                </a:solidFill>
                <a:latin typeface="Calibri"/>
                <a:cs typeface="Calibri"/>
              </a:rPr>
              <a:t>Sources:</a:t>
            </a:r>
            <a:r>
              <a:rPr sz="800" spc="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Calibri"/>
                <a:cs typeface="Calibri"/>
              </a:rPr>
              <a:t>Company</a:t>
            </a:r>
            <a:r>
              <a:rPr sz="80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57585B"/>
                </a:solidFill>
                <a:latin typeface="Calibri"/>
                <a:cs typeface="Calibri"/>
              </a:rPr>
              <a:t>information</a:t>
            </a:r>
            <a:endParaRPr sz="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7995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31063" y="330454"/>
            <a:ext cx="7247890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90"/>
              </a:spcBef>
              <a:tabLst>
                <a:tab pos="1260475" algn="l"/>
                <a:tab pos="2340610" algn="l"/>
                <a:tab pos="4184650" algn="l"/>
                <a:tab pos="5866130" algn="l"/>
              </a:tabLst>
            </a:pPr>
            <a:r>
              <a:rPr sz="2000" b="1" spc="155" dirty="0"/>
              <a:t>SUPPLY	</a:t>
            </a:r>
            <a:r>
              <a:rPr sz="2000" b="1" spc="140" dirty="0"/>
              <a:t>CHAIN	</a:t>
            </a:r>
            <a:r>
              <a:rPr sz="2000" b="1" spc="160" dirty="0"/>
              <a:t>SOLUTIONS	</a:t>
            </a:r>
            <a:r>
              <a:rPr sz="2000" b="1" spc="155" dirty="0"/>
              <a:t>PROVIDER	</a:t>
            </a:r>
            <a:r>
              <a:rPr sz="2000" b="1" spc="-10" dirty="0"/>
              <a:t>–</a:t>
            </a:r>
            <a:endParaRPr sz="2000" b="1" dirty="0"/>
          </a:p>
          <a:p>
            <a:pPr marL="12700">
              <a:lnSpc>
                <a:spcPts val="2280"/>
              </a:lnSpc>
              <a:tabLst>
                <a:tab pos="1035050" algn="l"/>
                <a:tab pos="3064510" algn="l"/>
                <a:tab pos="4361180" algn="l"/>
                <a:tab pos="5039360" algn="l"/>
                <a:tab pos="6287135" algn="l"/>
              </a:tabLst>
            </a:pPr>
            <a:r>
              <a:rPr sz="2000" b="1" spc="175" dirty="0"/>
              <a:t>FU</a:t>
            </a:r>
            <a:r>
              <a:rPr sz="2000" b="1" spc="195" dirty="0"/>
              <a:t>LL</a:t>
            </a:r>
            <a:r>
              <a:rPr sz="2000" b="1" spc="-5" dirty="0"/>
              <a:t>Y</a:t>
            </a:r>
            <a:r>
              <a:rPr sz="2000" b="1" dirty="0"/>
              <a:t>	</a:t>
            </a:r>
            <a:r>
              <a:rPr sz="2000" b="1" spc="180" dirty="0"/>
              <a:t>IN</a:t>
            </a:r>
            <a:r>
              <a:rPr sz="2000" b="1" spc="185" dirty="0"/>
              <a:t>T</a:t>
            </a:r>
            <a:r>
              <a:rPr sz="2000" b="1" spc="180" dirty="0"/>
              <a:t>E</a:t>
            </a:r>
            <a:r>
              <a:rPr sz="2000" b="1" spc="185" dirty="0"/>
              <a:t>G</a:t>
            </a:r>
            <a:r>
              <a:rPr sz="2000" b="1" spc="175" dirty="0"/>
              <a:t>R</a:t>
            </a:r>
            <a:r>
              <a:rPr sz="2000" b="1" spc="185" dirty="0"/>
              <a:t>AT</a:t>
            </a:r>
            <a:r>
              <a:rPr sz="2000" b="1" spc="180" dirty="0"/>
              <a:t>E</a:t>
            </a:r>
            <a:r>
              <a:rPr sz="2000" b="1" spc="-5" dirty="0"/>
              <a:t>D</a:t>
            </a:r>
            <a:r>
              <a:rPr sz="2000" b="1" dirty="0"/>
              <a:t>	</a:t>
            </a:r>
            <a:r>
              <a:rPr sz="2000" b="1" spc="185" dirty="0"/>
              <a:t>A</a:t>
            </a:r>
            <a:r>
              <a:rPr sz="2000" b="1" spc="170" dirty="0"/>
              <a:t>C</a:t>
            </a:r>
            <a:r>
              <a:rPr sz="2000" b="1" spc="175" dirty="0"/>
              <a:t>R</a:t>
            </a:r>
            <a:r>
              <a:rPr sz="2000" b="1" spc="180" dirty="0"/>
              <a:t>O</a:t>
            </a:r>
            <a:r>
              <a:rPr sz="2000" b="1" spc="190" dirty="0"/>
              <a:t>S</a:t>
            </a:r>
            <a:r>
              <a:rPr sz="2000" b="1" spc="-5" dirty="0"/>
              <a:t>S</a:t>
            </a:r>
            <a:r>
              <a:rPr sz="2000" b="1" dirty="0"/>
              <a:t>	</a:t>
            </a:r>
            <a:r>
              <a:rPr sz="2000" b="1" spc="185" dirty="0"/>
              <a:t>T</a:t>
            </a:r>
            <a:r>
              <a:rPr sz="2000" b="1" spc="170" dirty="0"/>
              <a:t>H</a:t>
            </a:r>
            <a:r>
              <a:rPr sz="2000" b="1" spc="-5" dirty="0"/>
              <a:t>E</a:t>
            </a:r>
            <a:r>
              <a:rPr sz="2000" b="1" dirty="0"/>
              <a:t>	</a:t>
            </a:r>
            <a:r>
              <a:rPr sz="2000" b="1" spc="190" dirty="0"/>
              <a:t>S</a:t>
            </a:r>
            <a:r>
              <a:rPr sz="2000" b="1" spc="175" dirty="0"/>
              <a:t>U</a:t>
            </a:r>
            <a:r>
              <a:rPr sz="2000" b="1" spc="190" dirty="0"/>
              <a:t>PP</a:t>
            </a:r>
            <a:r>
              <a:rPr sz="2000" b="1" spc="195" dirty="0"/>
              <a:t>L</a:t>
            </a:r>
            <a:r>
              <a:rPr sz="2000" b="1" spc="-5" dirty="0"/>
              <a:t>Y</a:t>
            </a:r>
            <a:r>
              <a:rPr sz="2000" b="1" dirty="0"/>
              <a:t>	</a:t>
            </a:r>
            <a:r>
              <a:rPr sz="2000" b="1" spc="170" dirty="0"/>
              <a:t>CH</a:t>
            </a:r>
            <a:r>
              <a:rPr sz="2000" b="1" spc="185" dirty="0"/>
              <a:t>A</a:t>
            </a:r>
            <a:r>
              <a:rPr sz="2000" b="1" spc="180" dirty="0"/>
              <a:t>I</a:t>
            </a:r>
            <a:r>
              <a:rPr sz="2000" b="1" spc="-5" dirty="0"/>
              <a:t>N</a:t>
            </a:r>
            <a:endParaRPr sz="2000" b="1" dirty="0"/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2877" y="1482910"/>
            <a:ext cx="8480715" cy="388456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5556503"/>
            <a:ext cx="441959" cy="52120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73423" y="5513832"/>
            <a:ext cx="536448" cy="609600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6483096" y="5556519"/>
            <a:ext cx="518159" cy="517525"/>
            <a:chOff x="6483096" y="5556519"/>
            <a:chExt cx="518159" cy="51752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0431" y="5556555"/>
              <a:ext cx="374087" cy="51689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483096" y="5556529"/>
              <a:ext cx="518159" cy="517525"/>
            </a:xfrm>
            <a:custGeom>
              <a:avLst/>
              <a:gdLst/>
              <a:ahLst/>
              <a:cxnLst/>
              <a:rect l="l" t="t" r="r" b="b"/>
              <a:pathLst>
                <a:path w="518159" h="517525">
                  <a:moveTo>
                    <a:pt x="16802" y="481939"/>
                  </a:moveTo>
                  <a:lnTo>
                    <a:pt x="0" y="481939"/>
                  </a:lnTo>
                  <a:lnTo>
                    <a:pt x="0" y="499427"/>
                  </a:lnTo>
                  <a:lnTo>
                    <a:pt x="16802" y="499427"/>
                  </a:lnTo>
                  <a:lnTo>
                    <a:pt x="16802" y="481939"/>
                  </a:lnTo>
                  <a:close/>
                </a:path>
                <a:path w="518159" h="517525">
                  <a:moveTo>
                    <a:pt x="33604" y="499427"/>
                  </a:moveTo>
                  <a:lnTo>
                    <a:pt x="16802" y="499427"/>
                  </a:lnTo>
                  <a:lnTo>
                    <a:pt x="16802" y="516928"/>
                  </a:lnTo>
                  <a:lnTo>
                    <a:pt x="33604" y="516928"/>
                  </a:lnTo>
                  <a:lnTo>
                    <a:pt x="33604" y="499427"/>
                  </a:lnTo>
                  <a:close/>
                </a:path>
                <a:path w="518159" h="517525">
                  <a:moveTo>
                    <a:pt x="33604" y="465429"/>
                  </a:moveTo>
                  <a:lnTo>
                    <a:pt x="16802" y="465429"/>
                  </a:lnTo>
                  <a:lnTo>
                    <a:pt x="16802" y="481939"/>
                  </a:lnTo>
                  <a:lnTo>
                    <a:pt x="33604" y="481939"/>
                  </a:lnTo>
                  <a:lnTo>
                    <a:pt x="33604" y="465429"/>
                  </a:lnTo>
                  <a:close/>
                </a:path>
                <a:path w="518159" h="517525">
                  <a:moveTo>
                    <a:pt x="50406" y="481939"/>
                  </a:moveTo>
                  <a:lnTo>
                    <a:pt x="33604" y="481939"/>
                  </a:lnTo>
                  <a:lnTo>
                    <a:pt x="33604" y="499427"/>
                  </a:lnTo>
                  <a:lnTo>
                    <a:pt x="50406" y="499427"/>
                  </a:lnTo>
                  <a:lnTo>
                    <a:pt x="50406" y="481939"/>
                  </a:lnTo>
                  <a:close/>
                </a:path>
                <a:path w="518159" h="517525">
                  <a:moveTo>
                    <a:pt x="483997" y="17475"/>
                  </a:moveTo>
                  <a:lnTo>
                    <a:pt x="466064" y="17475"/>
                  </a:lnTo>
                  <a:lnTo>
                    <a:pt x="466064" y="34010"/>
                  </a:lnTo>
                  <a:lnTo>
                    <a:pt x="483997" y="34010"/>
                  </a:lnTo>
                  <a:lnTo>
                    <a:pt x="483997" y="17475"/>
                  </a:lnTo>
                  <a:close/>
                </a:path>
                <a:path w="518159" h="517525">
                  <a:moveTo>
                    <a:pt x="500799" y="34010"/>
                  </a:moveTo>
                  <a:lnTo>
                    <a:pt x="483997" y="34010"/>
                  </a:lnTo>
                  <a:lnTo>
                    <a:pt x="483997" y="51485"/>
                  </a:lnTo>
                  <a:lnTo>
                    <a:pt x="500799" y="51485"/>
                  </a:lnTo>
                  <a:lnTo>
                    <a:pt x="500799" y="34010"/>
                  </a:lnTo>
                  <a:close/>
                </a:path>
                <a:path w="518159" h="517525">
                  <a:moveTo>
                    <a:pt x="500799" y="0"/>
                  </a:moveTo>
                  <a:lnTo>
                    <a:pt x="483997" y="0"/>
                  </a:lnTo>
                  <a:lnTo>
                    <a:pt x="483997" y="17475"/>
                  </a:lnTo>
                  <a:lnTo>
                    <a:pt x="500799" y="17475"/>
                  </a:lnTo>
                  <a:lnTo>
                    <a:pt x="500799" y="0"/>
                  </a:lnTo>
                  <a:close/>
                </a:path>
                <a:path w="518159" h="517525">
                  <a:moveTo>
                    <a:pt x="517601" y="17475"/>
                  </a:moveTo>
                  <a:lnTo>
                    <a:pt x="500799" y="17475"/>
                  </a:lnTo>
                  <a:lnTo>
                    <a:pt x="500799" y="34010"/>
                  </a:lnTo>
                  <a:lnTo>
                    <a:pt x="517601" y="34010"/>
                  </a:lnTo>
                  <a:lnTo>
                    <a:pt x="517601" y="1747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44000" y="5556503"/>
            <a:ext cx="585216" cy="521207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659763" y="5493207"/>
            <a:ext cx="160591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Tahoma"/>
                <a:cs typeface="Tahoma"/>
              </a:rPr>
              <a:t>Extending the core </a:t>
            </a:r>
            <a:r>
              <a:rPr sz="1200" b="1" dirty="0">
                <a:solidFill>
                  <a:srgbClr val="FF0000"/>
                </a:solidFill>
                <a:latin typeface="Tahoma"/>
                <a:cs typeface="Tahoma"/>
              </a:rPr>
              <a:t> business </a:t>
            </a:r>
            <a:r>
              <a:rPr sz="1200" dirty="0">
                <a:solidFill>
                  <a:srgbClr val="FF0000"/>
                </a:solidFill>
                <a:latin typeface="Tahoma"/>
                <a:cs typeface="Tahoma"/>
              </a:rPr>
              <a:t>to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play </a:t>
            </a:r>
            <a:r>
              <a:rPr sz="1200" dirty="0">
                <a:solidFill>
                  <a:srgbClr val="FF0000"/>
                </a:solidFill>
                <a:latin typeface="Tahoma"/>
                <a:cs typeface="Tahoma"/>
              </a:rPr>
              <a:t>a </a:t>
            </a:r>
            <a:r>
              <a:rPr sz="1200" spc="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wider</a:t>
            </a:r>
            <a:r>
              <a:rPr sz="1200" spc="-10" dirty="0">
                <a:solidFill>
                  <a:srgbClr val="FF0000"/>
                </a:solidFill>
                <a:latin typeface="Tahoma"/>
                <a:cs typeface="Tahoma"/>
              </a:rPr>
              <a:t> role</a:t>
            </a:r>
            <a:r>
              <a:rPr sz="1200" spc="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Tahoma"/>
                <a:cs typeface="Tahoma"/>
              </a:rPr>
              <a:t>in</a:t>
            </a:r>
            <a:r>
              <a:rPr sz="1200" dirty="0">
                <a:solidFill>
                  <a:srgbClr val="FF0000"/>
                </a:solidFill>
                <a:latin typeface="Tahoma"/>
                <a:cs typeface="Tahoma"/>
              </a:rPr>
              <a:t> the</a:t>
            </a:r>
            <a:r>
              <a:rPr sz="1200" spc="-1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Tahoma"/>
                <a:cs typeface="Tahoma"/>
              </a:rPr>
              <a:t>supply </a:t>
            </a:r>
            <a:r>
              <a:rPr sz="1200" spc="-36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Tahoma"/>
                <a:cs typeface="Tahoma"/>
              </a:rPr>
              <a:t>chain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472036" y="6395346"/>
            <a:ext cx="231775" cy="213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z="1100" dirty="0">
                <a:solidFill>
                  <a:srgbClr val="4D4D4B"/>
                </a:solidFill>
                <a:latin typeface="Tahoma"/>
                <a:cs typeface="Tahoma"/>
              </a:rPr>
              <a:pPr marL="38100">
                <a:lnSpc>
                  <a:spcPct val="100000"/>
                </a:lnSpc>
                <a:spcBef>
                  <a:spcPts val="105"/>
                </a:spcBef>
              </a:pPr>
              <a:t>26</a:t>
            </a:fld>
            <a:endParaRPr sz="11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54735" y="6431076"/>
            <a:ext cx="1042669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DP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Wo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rl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Ove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27807" y="6431076"/>
            <a:ext cx="95250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Ports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Terminals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63466" y="6431076"/>
            <a:ext cx="12846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arks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ono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ones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61253" y="6431076"/>
            <a:ext cx="10864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Mar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91527" y="6431076"/>
            <a:ext cx="22796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39378" y="6431076"/>
            <a:ext cx="5353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Financials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xfrm>
            <a:off x="10248645" y="6431076"/>
            <a:ext cx="51689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5"/>
              </a:lnSpc>
            </a:pPr>
            <a:r>
              <a:rPr lang="en-US" spc="-5"/>
              <a:t>Appendix</a:t>
            </a:r>
            <a:endParaRPr spc="-5" dirty="0"/>
          </a:p>
        </p:txBody>
      </p:sp>
      <p:sp>
        <p:nvSpPr>
          <p:cNvPr id="26" name="object 26"/>
          <p:cNvSpPr txBox="1"/>
          <p:nvPr/>
        </p:nvSpPr>
        <p:spPr>
          <a:xfrm>
            <a:off x="4489450" y="5500522"/>
            <a:ext cx="15557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762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0AF50"/>
                </a:solidFill>
                <a:latin typeface="Tahoma"/>
                <a:cs typeface="Tahoma"/>
              </a:rPr>
              <a:t>Connecting</a:t>
            </a:r>
            <a:r>
              <a:rPr sz="1200" spc="3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00AF50"/>
                </a:solidFill>
                <a:latin typeface="Tahoma"/>
                <a:cs typeface="Tahoma"/>
              </a:rPr>
              <a:t>directly </a:t>
            </a:r>
            <a:r>
              <a:rPr sz="1200" spc="-5" dirty="0">
                <a:solidFill>
                  <a:srgbClr val="00AF50"/>
                </a:solidFill>
                <a:latin typeface="Tahoma"/>
                <a:cs typeface="Tahoma"/>
              </a:rPr>
              <a:t> with</a:t>
            </a:r>
            <a:r>
              <a:rPr sz="1200" spc="-2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00AF50"/>
                </a:solidFill>
                <a:latin typeface="Tahoma"/>
                <a:cs typeface="Tahoma"/>
              </a:rPr>
              <a:t>cargo</a:t>
            </a:r>
            <a:r>
              <a:rPr sz="1200" b="1" spc="-20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00AF50"/>
                </a:solidFill>
                <a:latin typeface="Tahoma"/>
                <a:cs typeface="Tahoma"/>
              </a:rPr>
              <a:t>owners</a:t>
            </a:r>
            <a:r>
              <a:rPr sz="1200" b="1" spc="-5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00AF50"/>
                </a:solidFill>
                <a:latin typeface="Tahoma"/>
                <a:cs typeface="Tahoma"/>
              </a:rPr>
              <a:t>&amp; </a:t>
            </a:r>
            <a:r>
              <a:rPr sz="1200" b="1" spc="-33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00AF50"/>
                </a:solidFill>
                <a:latin typeface="Tahoma"/>
                <a:cs typeface="Tahoma"/>
              </a:rPr>
              <a:t>aggregators </a:t>
            </a:r>
            <a:r>
              <a:rPr sz="1200" b="1" dirty="0">
                <a:solidFill>
                  <a:srgbClr val="00AF50"/>
                </a:solidFill>
                <a:latin typeface="Tahoma"/>
                <a:cs typeface="Tahoma"/>
              </a:rPr>
              <a:t>of </a:t>
            </a:r>
            <a:r>
              <a:rPr sz="1200" b="1" spc="5" dirty="0">
                <a:solidFill>
                  <a:srgbClr val="00AF5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00AF50"/>
                </a:solidFill>
                <a:latin typeface="Tahoma"/>
                <a:cs typeface="Tahoma"/>
              </a:rPr>
              <a:t>demand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21779" y="5551728"/>
            <a:ext cx="15398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04070"/>
                </a:solidFill>
                <a:latin typeface="Tahoma"/>
                <a:cs typeface="Tahoma"/>
              </a:rPr>
              <a:t>Providing</a:t>
            </a:r>
            <a:r>
              <a:rPr sz="1200" spc="-60" dirty="0">
                <a:solidFill>
                  <a:srgbClr val="00407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004070"/>
                </a:solidFill>
                <a:latin typeface="Tahoma"/>
                <a:cs typeface="Tahoma"/>
              </a:rPr>
              <a:t>technology </a:t>
            </a:r>
            <a:r>
              <a:rPr sz="1200" b="1" spc="-335" dirty="0">
                <a:solidFill>
                  <a:srgbClr val="00407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004070"/>
                </a:solidFill>
                <a:latin typeface="Tahoma"/>
                <a:cs typeface="Tahoma"/>
              </a:rPr>
              <a:t>led solutions </a:t>
            </a:r>
            <a:r>
              <a:rPr sz="1200" dirty="0">
                <a:solidFill>
                  <a:srgbClr val="004070"/>
                </a:solidFill>
                <a:latin typeface="Tahoma"/>
                <a:cs typeface="Tahoma"/>
              </a:rPr>
              <a:t>to </a:t>
            </a:r>
            <a:r>
              <a:rPr sz="1200" spc="5" dirty="0">
                <a:solidFill>
                  <a:srgbClr val="00407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004070"/>
                </a:solidFill>
                <a:latin typeface="Tahoma"/>
                <a:cs typeface="Tahoma"/>
              </a:rPr>
              <a:t>remove</a:t>
            </a:r>
            <a:r>
              <a:rPr sz="1200" spc="-15" dirty="0">
                <a:solidFill>
                  <a:srgbClr val="00407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004070"/>
                </a:solidFill>
                <a:latin typeface="Tahoma"/>
                <a:cs typeface="Tahoma"/>
              </a:rPr>
              <a:t>inefficiencies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939273" y="5564225"/>
            <a:ext cx="13169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258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C000"/>
                </a:solidFill>
                <a:latin typeface="Tahoma"/>
                <a:cs typeface="Tahoma"/>
              </a:rPr>
              <a:t>Improve </a:t>
            </a:r>
            <a:r>
              <a:rPr sz="120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C000"/>
                </a:solidFill>
                <a:latin typeface="Tahoma"/>
                <a:cs typeface="Tahoma"/>
              </a:rPr>
              <a:t>quality </a:t>
            </a:r>
            <a:r>
              <a:rPr sz="1200" dirty="0">
                <a:solidFill>
                  <a:srgbClr val="FFC000"/>
                </a:solidFill>
                <a:latin typeface="Tahoma"/>
                <a:cs typeface="Tahoma"/>
              </a:rPr>
              <a:t>of </a:t>
            </a:r>
            <a:r>
              <a:rPr sz="1200" spc="-5" dirty="0">
                <a:solidFill>
                  <a:srgbClr val="FFC000"/>
                </a:solidFill>
                <a:latin typeface="Tahoma"/>
                <a:cs typeface="Tahoma"/>
              </a:rPr>
              <a:t>earnings </a:t>
            </a:r>
            <a:r>
              <a:rPr sz="1200" spc="-36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C000"/>
                </a:solidFill>
                <a:latin typeface="Tahoma"/>
                <a:cs typeface="Tahoma"/>
              </a:rPr>
              <a:t>and</a:t>
            </a:r>
            <a:r>
              <a:rPr sz="1200" spc="-4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FFC000"/>
                </a:solidFill>
                <a:latin typeface="Tahoma"/>
                <a:cs typeface="Tahoma"/>
              </a:rPr>
              <a:t>drive</a:t>
            </a:r>
            <a:r>
              <a:rPr sz="1200" b="1" spc="-25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returns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31063" y="467613"/>
            <a:ext cx="427037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725930" algn="l"/>
                <a:tab pos="3342004" algn="l"/>
              </a:tabLst>
            </a:pPr>
            <a:r>
              <a:rPr sz="2000" spc="185" dirty="0"/>
              <a:t>D</a:t>
            </a:r>
            <a:r>
              <a:rPr sz="2000" spc="-10" dirty="0"/>
              <a:t>P</a:t>
            </a:r>
            <a:r>
              <a:rPr sz="2000" dirty="0"/>
              <a:t> </a:t>
            </a:r>
            <a:r>
              <a:rPr sz="2000" spc="-185" dirty="0"/>
              <a:t> </a:t>
            </a:r>
            <a:r>
              <a:rPr sz="2000" spc="170" dirty="0"/>
              <a:t>W</a:t>
            </a:r>
            <a:r>
              <a:rPr sz="2000" spc="180" dirty="0"/>
              <a:t>O</a:t>
            </a:r>
            <a:r>
              <a:rPr sz="2000" spc="170" dirty="0"/>
              <a:t>R</a:t>
            </a:r>
            <a:r>
              <a:rPr sz="2000" spc="195" dirty="0"/>
              <a:t>L</a:t>
            </a:r>
            <a:r>
              <a:rPr sz="2000" spc="-10" dirty="0"/>
              <a:t>D</a:t>
            </a:r>
            <a:r>
              <a:rPr sz="2000" dirty="0"/>
              <a:t>	</a:t>
            </a:r>
            <a:r>
              <a:rPr sz="2000" spc="180" dirty="0"/>
              <a:t>B</a:t>
            </a:r>
            <a:r>
              <a:rPr sz="2000" spc="170" dirty="0"/>
              <a:t>U</a:t>
            </a:r>
            <a:r>
              <a:rPr sz="2000" spc="190" dirty="0"/>
              <a:t>S</a:t>
            </a:r>
            <a:r>
              <a:rPr sz="2000" spc="180" dirty="0"/>
              <a:t>INE</a:t>
            </a:r>
            <a:r>
              <a:rPr sz="2000" spc="190" dirty="0"/>
              <a:t>S</a:t>
            </a:r>
            <a:r>
              <a:rPr sz="2000" spc="-10" dirty="0"/>
              <a:t>S</a:t>
            </a:r>
            <a:r>
              <a:rPr sz="2000" dirty="0"/>
              <a:t>	</a:t>
            </a:r>
            <a:r>
              <a:rPr sz="2000" spc="170" dirty="0"/>
              <a:t>U</a:t>
            </a:r>
            <a:r>
              <a:rPr sz="2000" spc="180" dirty="0"/>
              <a:t>NI</a:t>
            </a:r>
            <a:r>
              <a:rPr sz="2000" spc="185" dirty="0"/>
              <a:t>T</a:t>
            </a:r>
            <a:r>
              <a:rPr sz="2000" spc="-10" dirty="0"/>
              <a:t>S</a:t>
            </a:r>
            <a:endParaRPr sz="2000"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533184" y="1443355"/>
          <a:ext cx="11112499" cy="4715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24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425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25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425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425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30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Business</a:t>
                      </a:r>
                      <a:r>
                        <a:rPr sz="1400" b="1" spc="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unit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8813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Ports</a:t>
                      </a:r>
                      <a:r>
                        <a:rPr sz="1200" b="1" spc="-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&amp;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Terminals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016000" marR="83820" indent="642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Pa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ks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&amp; 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Economic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Zones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R="8445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Logistics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880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Maritime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Services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9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Key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Operations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2255" marR="136525" indent="-17081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2890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Building and operating multi-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purpose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ports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focused on </a:t>
                      </a:r>
                      <a:r>
                        <a:rPr sz="1100" spc="-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high- </a:t>
                      </a:r>
                      <a:r>
                        <a:rPr sz="1100" spc="-3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margin,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sticky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origin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&amp;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destination</a:t>
                      </a:r>
                      <a:r>
                        <a:rPr sz="1100" spc="-5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cargo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2890" marR="196850" indent="-17081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3525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Developing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parks with an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optimal eco-system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to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accelerate trade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through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best- </a:t>
                      </a:r>
                      <a:r>
                        <a:rPr sz="1100" spc="-3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in-class</a:t>
                      </a:r>
                      <a:r>
                        <a:rPr sz="1100" spc="-5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infrastructure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63525" indent="-25781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Delivering</a:t>
                      </a:r>
                      <a:r>
                        <a:rPr sz="1100" spc="-6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value-add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end-to-end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R="31750" algn="ctr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connectivity</a:t>
                      </a:r>
                      <a:r>
                        <a:rPr sz="1100" spc="-4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to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cargo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owners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64795" marR="95250" indent="-171450">
                        <a:lnSpc>
                          <a:spcPct val="100000"/>
                        </a:lnSpc>
                        <a:spcBef>
                          <a:spcPts val="725"/>
                        </a:spcBef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Providing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marine solutions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to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offshore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energy,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port services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and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cargo transport.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Ship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repair </a:t>
                      </a:r>
                      <a:r>
                        <a:rPr sz="1100" spc="-3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specialized</a:t>
                      </a:r>
                      <a:r>
                        <a:rPr sz="1100" spc="-5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build.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Revenue</a:t>
                      </a:r>
                      <a:r>
                        <a:rPr sz="1100" spc="-6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Share</a:t>
                      </a:r>
                      <a:r>
                        <a:rPr sz="1100" spc="-5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2020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62255" indent="-170815">
                        <a:lnSpc>
                          <a:spcPct val="100000"/>
                        </a:lnSpc>
                        <a:spcBef>
                          <a:spcPts val="455"/>
                        </a:spcBef>
                        <a:buFont typeface="Arial MT"/>
                        <a:buChar char="•"/>
                        <a:tabLst>
                          <a:tab pos="262890" algn="l"/>
                        </a:tabLst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55%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62890" indent="-170815">
                        <a:lnSpc>
                          <a:spcPct val="100000"/>
                        </a:lnSpc>
                        <a:spcBef>
                          <a:spcPts val="455"/>
                        </a:spcBef>
                        <a:buFont typeface="Arial MT"/>
                        <a:buChar char="•"/>
                        <a:tabLst>
                          <a:tab pos="263525" algn="l"/>
                        </a:tabLst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5%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63525" indent="-170815">
                        <a:lnSpc>
                          <a:spcPct val="100000"/>
                        </a:lnSpc>
                        <a:spcBef>
                          <a:spcPts val="455"/>
                        </a:spcBef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30%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64795" indent="-171450">
                        <a:lnSpc>
                          <a:spcPct val="100000"/>
                        </a:lnSpc>
                        <a:spcBef>
                          <a:spcPts val="455"/>
                        </a:spcBef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10%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36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Revenue</a:t>
                      </a:r>
                      <a:r>
                        <a:rPr sz="1100" spc="-7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Drivers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378460" marR="113030" indent="-287020">
                        <a:lnSpc>
                          <a:spcPct val="100000"/>
                        </a:lnSpc>
                        <a:spcBef>
                          <a:spcPts val="655"/>
                        </a:spcBef>
                        <a:buFont typeface="Arial MT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Containers</a:t>
                      </a:r>
                      <a:r>
                        <a:rPr sz="1100" spc="-6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handled</a:t>
                      </a:r>
                      <a:r>
                        <a:rPr sz="1100" spc="-4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x</a:t>
                      </a:r>
                      <a:r>
                        <a:rPr sz="1100" spc="-2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revenue </a:t>
                      </a:r>
                      <a:r>
                        <a:rPr sz="1100" spc="-3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per</a:t>
                      </a:r>
                      <a:r>
                        <a:rPr sz="1100" spc="1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TEU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Ancillary</a:t>
                      </a:r>
                      <a:r>
                        <a:rPr sz="1100" spc="-8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container</a:t>
                      </a:r>
                      <a:r>
                        <a:rPr sz="1100" spc="-5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revenues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 MT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Non</a:t>
                      </a:r>
                      <a:r>
                        <a:rPr sz="1100" spc="-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container</a:t>
                      </a:r>
                      <a:r>
                        <a:rPr sz="1100" spc="-4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revenue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62890" indent="-170815">
                        <a:lnSpc>
                          <a:spcPct val="100000"/>
                        </a:lnSpc>
                        <a:spcBef>
                          <a:spcPts val="1145"/>
                        </a:spcBef>
                        <a:buFont typeface="Arial MT"/>
                        <a:buChar char="•"/>
                        <a:tabLst>
                          <a:tab pos="263525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Leased</a:t>
                      </a:r>
                      <a:r>
                        <a:rPr sz="1100" spc="-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space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x</a:t>
                      </a:r>
                      <a:r>
                        <a:rPr sz="1100" spc="-1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price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per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Sqm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63525" indent="-170815">
                        <a:lnSpc>
                          <a:spcPct val="100000"/>
                        </a:lnSpc>
                        <a:spcBef>
                          <a:spcPts val="1145"/>
                        </a:spcBef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Freight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x</a:t>
                      </a:r>
                      <a:r>
                        <a:rPr sz="1100" spc="-2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freight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rates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64795" indent="-171450">
                        <a:lnSpc>
                          <a:spcPct val="100000"/>
                        </a:lnSpc>
                        <a:spcBef>
                          <a:spcPts val="1145"/>
                        </a:spcBef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Day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rates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x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utilization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919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Key</a:t>
                      </a:r>
                      <a:r>
                        <a:rPr sz="1100" spc="-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features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62255" marR="154940" indent="-170815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262890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Focused on emerging markets, </a:t>
                      </a:r>
                      <a:r>
                        <a:rPr sz="1100" spc="-3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origin</a:t>
                      </a:r>
                      <a:r>
                        <a:rPr sz="1100" spc="-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destination</a:t>
                      </a:r>
                      <a:r>
                        <a:rPr sz="1100" spc="-2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cargo.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262255" indent="-17081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2890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Market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share</a:t>
                      </a:r>
                      <a:r>
                        <a:rPr sz="1100" spc="-4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approx.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10%</a:t>
                      </a:r>
                      <a:r>
                        <a:rPr sz="1100" spc="-1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of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262255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global</a:t>
                      </a:r>
                      <a:r>
                        <a:rPr sz="1100" spc="-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container</a:t>
                      </a:r>
                      <a:r>
                        <a:rPr sz="1100" spc="-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volumes.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262255" marR="368300" indent="-170815">
                        <a:lnSpc>
                          <a:spcPct val="100000"/>
                        </a:lnSpc>
                        <a:buClr>
                          <a:srgbClr val="222222"/>
                        </a:buClr>
                        <a:buFont typeface="Arial MT"/>
                        <a:buChar char="•"/>
                        <a:tabLst>
                          <a:tab pos="308610" algn="l"/>
                          <a:tab pos="309245" algn="l"/>
                        </a:tabLst>
                      </a:pPr>
                      <a:r>
                        <a:rPr dirty="0"/>
                        <a:t>	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Long</a:t>
                      </a:r>
                      <a:r>
                        <a:rPr sz="1100" spc="-2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term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concessions</a:t>
                      </a:r>
                      <a:r>
                        <a:rPr sz="1100" spc="-5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(36 </a:t>
                      </a:r>
                      <a:r>
                        <a:rPr sz="1100" spc="-32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years)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62890" marR="193040" indent="-17081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3525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Building logistics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parks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in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key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locations with high quality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nfr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100" spc="-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ru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1100" spc="-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1100" spc="-1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100" spc="-6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d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nn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ec</a:t>
                      </a:r>
                      <a:r>
                        <a:rPr sz="1100" spc="-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100" spc="-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y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262890" indent="-170815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 MT"/>
                        <a:buChar char="•"/>
                        <a:tabLst>
                          <a:tab pos="263525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Long</a:t>
                      </a:r>
                      <a:r>
                        <a:rPr sz="1100" spc="-2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term</a:t>
                      </a:r>
                      <a:r>
                        <a:rPr sz="1100" spc="-4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leases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63525" indent="-17081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Providing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supply</a:t>
                      </a:r>
                      <a:r>
                        <a:rPr sz="1100" spc="-2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chain</a:t>
                      </a:r>
                      <a:r>
                        <a:rPr sz="1100" spc="-4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solutions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263525" marR="412750" indent="-17081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m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ov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g</a:t>
                      </a:r>
                      <a:r>
                        <a:rPr sz="1100" spc="-4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ff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100" spc="-9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n  supply</a:t>
                      </a:r>
                      <a:r>
                        <a:rPr sz="1100" spc="-2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chain</a:t>
                      </a:r>
                      <a:r>
                        <a:rPr sz="1100" spc="-4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1100" spc="-1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providing </a:t>
                      </a:r>
                      <a:r>
                        <a:rPr sz="1100" spc="-3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transparency.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263525" indent="-17081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Typically</a:t>
                      </a:r>
                      <a:r>
                        <a:rPr sz="1100" spc="-5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asset-light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64795" marR="170180" indent="-1714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Operating over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400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vessels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providing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solutions</a:t>
                      </a:r>
                      <a:r>
                        <a:rPr sz="1100" spc="-8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primarily</a:t>
                      </a:r>
                      <a:r>
                        <a:rPr sz="1100" spc="-7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to </a:t>
                      </a:r>
                      <a:r>
                        <a:rPr sz="1100" spc="-3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energy</a:t>
                      </a:r>
                      <a:r>
                        <a:rPr sz="1100" spc="-1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sector.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264795" indent="-1714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Key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focus</a:t>
                      </a:r>
                      <a:r>
                        <a:rPr sz="1100" spc="-3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on</a:t>
                      </a:r>
                      <a:r>
                        <a:rPr sz="1100" spc="-1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Caspian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sea.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264795" marR="80010" indent="-1714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100" spc="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Ship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repair</a:t>
                      </a:r>
                      <a:r>
                        <a:rPr sz="1100" spc="-4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1100" spc="-1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specialized</a:t>
                      </a:r>
                      <a:r>
                        <a:rPr sz="1100" spc="-3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ship- </a:t>
                      </a:r>
                      <a:r>
                        <a:rPr sz="1100" spc="-32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build</a:t>
                      </a:r>
                      <a:r>
                        <a:rPr sz="1100" spc="-2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services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14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Target</a:t>
                      </a:r>
                      <a:r>
                        <a:rPr sz="1100" spc="-5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IRR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62255" indent="-170815">
                        <a:lnSpc>
                          <a:spcPct val="100000"/>
                        </a:lnSpc>
                        <a:spcBef>
                          <a:spcPts val="520"/>
                        </a:spcBef>
                        <a:buFont typeface="Arial MT"/>
                        <a:buChar char="•"/>
                        <a:tabLst>
                          <a:tab pos="262890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Emerging</a:t>
                      </a:r>
                      <a:r>
                        <a:rPr sz="1100" spc="-5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Markets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12%+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262255" indent="-17081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2890" algn="l"/>
                        </a:tabLst>
                      </a:pPr>
                      <a:r>
                        <a:rPr sz="1100" spc="-5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Developed Markets </a:t>
                      </a: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8%+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62890" indent="-17081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3525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8%+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63525" indent="-17081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4160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12%+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64795" indent="-1714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64795" algn="l"/>
                        </a:tabLst>
                      </a:pPr>
                      <a:r>
                        <a:rPr sz="1100" dirty="0">
                          <a:solidFill>
                            <a:srgbClr val="222222"/>
                          </a:solidFill>
                          <a:latin typeface="Tahoma"/>
                          <a:cs typeface="Tahoma"/>
                        </a:rPr>
                        <a:t>12%+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2679" y="1527047"/>
            <a:ext cx="646176" cy="46634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5255" y="1527047"/>
            <a:ext cx="944879" cy="46634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759" y="1527047"/>
            <a:ext cx="457200" cy="46634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57359" y="1591055"/>
            <a:ext cx="789431" cy="402336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1472036" y="6395346"/>
            <a:ext cx="231775" cy="213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z="1100" dirty="0">
                <a:solidFill>
                  <a:srgbClr val="4D4D4B"/>
                </a:solidFill>
                <a:latin typeface="Tahoma"/>
                <a:cs typeface="Tahoma"/>
              </a:rPr>
              <a:pPr marL="38100">
                <a:lnSpc>
                  <a:spcPct val="100000"/>
                </a:lnSpc>
                <a:spcBef>
                  <a:spcPts val="105"/>
                </a:spcBef>
              </a:pPr>
              <a:t>27</a:t>
            </a:fld>
            <a:endParaRPr sz="11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54735" y="6431076"/>
            <a:ext cx="1042669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DP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Wo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rl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Ove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ew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27807" y="6431076"/>
            <a:ext cx="95250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Ports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Terminals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63466" y="6431076"/>
            <a:ext cx="12846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arks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ono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61253" y="6431076"/>
            <a:ext cx="10864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Mar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91527" y="6431076"/>
            <a:ext cx="22796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39378" y="6431076"/>
            <a:ext cx="5353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Financials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xfrm>
            <a:off x="10248645" y="6431076"/>
            <a:ext cx="51689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5"/>
              </a:lnSpc>
            </a:pPr>
            <a:r>
              <a:rPr lang="en-US" spc="-5"/>
              <a:t>Appendix</a:t>
            </a:r>
            <a:endParaRPr spc="-5" dirty="0"/>
          </a:p>
        </p:txBody>
      </p:sp>
    </p:spTree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31063" y="330454"/>
            <a:ext cx="5147945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90"/>
              </a:spcBef>
              <a:tabLst>
                <a:tab pos="1728470" algn="l"/>
                <a:tab pos="3101975" algn="l"/>
              </a:tabLst>
            </a:pPr>
            <a:r>
              <a:rPr sz="2000" b="1" spc="90" dirty="0"/>
              <a:t>DP</a:t>
            </a:r>
            <a:r>
              <a:rPr sz="2000" b="1" spc="409" dirty="0"/>
              <a:t> </a:t>
            </a:r>
            <a:r>
              <a:rPr sz="2000" b="1" spc="140" dirty="0"/>
              <a:t>WORLD	</a:t>
            </a:r>
            <a:r>
              <a:rPr sz="2000" b="1" spc="-10" dirty="0"/>
              <a:t>–</a:t>
            </a:r>
            <a:r>
              <a:rPr sz="2000" b="1" spc="405" dirty="0"/>
              <a:t> </a:t>
            </a:r>
            <a:r>
              <a:rPr sz="2000" b="1" spc="145" dirty="0"/>
              <a:t>PORTS	</a:t>
            </a:r>
            <a:r>
              <a:rPr sz="2000" b="1" spc="-10" dirty="0"/>
              <a:t>&amp;</a:t>
            </a:r>
            <a:r>
              <a:rPr sz="2000" b="1" spc="330" dirty="0"/>
              <a:t> </a:t>
            </a:r>
            <a:r>
              <a:rPr sz="2000" b="1" spc="160" dirty="0"/>
              <a:t>TERMINALS</a:t>
            </a:r>
            <a:endParaRPr sz="2000" b="1" dirty="0"/>
          </a:p>
          <a:p>
            <a:pPr marL="12700">
              <a:lnSpc>
                <a:spcPts val="2280"/>
              </a:lnSpc>
              <a:tabLst>
                <a:tab pos="755015" algn="l"/>
                <a:tab pos="2029460" algn="l"/>
              </a:tabLst>
            </a:pPr>
            <a:r>
              <a:rPr sz="2000" b="1" spc="114" dirty="0"/>
              <a:t>OUR	</a:t>
            </a:r>
            <a:r>
              <a:rPr sz="2000" b="1" spc="150" dirty="0"/>
              <a:t>GLOBAL	</a:t>
            </a:r>
            <a:r>
              <a:rPr sz="2000" b="1" spc="160" dirty="0"/>
              <a:t>FOOTPRINT</a:t>
            </a:r>
            <a:endParaRPr sz="2000" b="1" dirty="0"/>
          </a:p>
        </p:txBody>
      </p:sp>
      <p:sp>
        <p:nvSpPr>
          <p:cNvPr id="18" name="object 18"/>
          <p:cNvSpPr txBox="1"/>
          <p:nvPr/>
        </p:nvSpPr>
        <p:spPr>
          <a:xfrm>
            <a:off x="540512" y="1592326"/>
            <a:ext cx="301371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04070"/>
                </a:solidFill>
                <a:latin typeface="Tahoma"/>
                <a:cs typeface="Tahoma"/>
              </a:rPr>
              <a:t>INTRODUCTION</a:t>
            </a:r>
            <a:endParaRPr sz="12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DP</a:t>
            </a:r>
            <a:r>
              <a:rPr sz="1200" spc="5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173963"/>
                </a:solidFill>
                <a:latin typeface="Tahoma"/>
                <a:cs typeface="Tahoma"/>
              </a:rPr>
              <a:t>World</a:t>
            </a:r>
            <a:r>
              <a:rPr sz="1200" spc="-10" dirty="0">
                <a:solidFill>
                  <a:srgbClr val="173963"/>
                </a:solidFill>
                <a:latin typeface="Tahoma"/>
                <a:cs typeface="Tahoma"/>
              </a:rPr>
              <a:t> is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a</a:t>
            </a:r>
            <a:r>
              <a:rPr sz="1200" spc="5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global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73963"/>
                </a:solidFill>
                <a:latin typeface="Tahoma"/>
                <a:cs typeface="Tahoma"/>
              </a:rPr>
              <a:t>leader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73963"/>
                </a:solidFill>
                <a:latin typeface="Tahoma"/>
                <a:cs typeface="Tahoma"/>
              </a:rPr>
              <a:t>in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 container </a:t>
            </a:r>
            <a:r>
              <a:rPr sz="1200" spc="-36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terminal </a:t>
            </a:r>
            <a:r>
              <a:rPr sz="1200" spc="-10" dirty="0">
                <a:solidFill>
                  <a:srgbClr val="173963"/>
                </a:solidFill>
                <a:latin typeface="Tahoma"/>
                <a:cs typeface="Tahoma"/>
              </a:rPr>
              <a:t>operations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and manages 93 </a:t>
            </a:r>
            <a:r>
              <a:rPr sz="1200" spc="-10" dirty="0">
                <a:solidFill>
                  <a:srgbClr val="173963"/>
                </a:solidFill>
                <a:latin typeface="Tahoma"/>
                <a:cs typeface="Tahoma"/>
              </a:rPr>
              <a:t>million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 TEU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of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173963"/>
                </a:solidFill>
                <a:latin typeface="Tahoma"/>
                <a:cs typeface="Tahoma"/>
              </a:rPr>
              <a:t>capacity.</a:t>
            </a:r>
            <a:r>
              <a:rPr sz="1200" spc="34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173963"/>
                </a:solidFill>
                <a:latin typeface="Tahoma"/>
                <a:cs typeface="Tahoma"/>
              </a:rPr>
              <a:t>DP</a:t>
            </a:r>
            <a:r>
              <a:rPr sz="1200" spc="-1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173963"/>
                </a:solidFill>
                <a:latin typeface="Tahoma"/>
                <a:cs typeface="Tahoma"/>
              </a:rPr>
              <a:t>World’s</a:t>
            </a:r>
            <a:r>
              <a:rPr sz="1200" spc="34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container </a:t>
            </a:r>
            <a:r>
              <a:rPr sz="1200" spc="-36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capacity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73963"/>
                </a:solidFill>
                <a:latin typeface="Tahoma"/>
                <a:cs typeface="Tahoma"/>
              </a:rPr>
              <a:t>is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73963"/>
                </a:solidFill>
                <a:latin typeface="Tahoma"/>
                <a:cs typeface="Tahoma"/>
              </a:rPr>
              <a:t>focused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 on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faster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growing </a:t>
            </a:r>
            <a:r>
              <a:rPr sz="1200" spc="-36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markets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and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high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margin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origin</a:t>
            </a:r>
            <a:r>
              <a:rPr sz="1200" spc="37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73963"/>
                </a:solidFill>
                <a:latin typeface="Tahoma"/>
                <a:cs typeface="Tahoma"/>
              </a:rPr>
              <a:t>&amp; </a:t>
            </a:r>
            <a:r>
              <a:rPr sz="1200" spc="-36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destination</a:t>
            </a:r>
            <a:r>
              <a:rPr sz="1200" spc="30" dirty="0">
                <a:solidFill>
                  <a:srgbClr val="173963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173963"/>
                </a:solidFill>
                <a:latin typeface="Tahoma"/>
                <a:cs typeface="Tahoma"/>
              </a:rPr>
              <a:t>cargo.</a:t>
            </a:r>
            <a:endParaRPr sz="1200">
              <a:latin typeface="Tahoma"/>
              <a:cs typeface="Tahoma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486727" y="2978023"/>
          <a:ext cx="3050540" cy="2928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31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74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78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51484" marR="186690" indent="-213360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DP</a:t>
                      </a:r>
                      <a:r>
                        <a:rPr sz="1200" b="1" spc="-3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World</a:t>
                      </a:r>
                      <a:r>
                        <a:rPr sz="1200" b="1" spc="-3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Market</a:t>
                      </a:r>
                      <a:r>
                        <a:rPr sz="1200" b="1" spc="-3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Share </a:t>
                      </a:r>
                      <a:r>
                        <a:rPr sz="1200" b="1" spc="-33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(by</a:t>
                      </a:r>
                      <a:r>
                        <a:rPr sz="1200" b="1" spc="-3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Throughput)*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812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Asia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tc>
                  <a:txBody>
                    <a:bodyPr/>
                    <a:lstStyle/>
                    <a:p>
                      <a:pPr marR="227329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5.5%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812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Europe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tc>
                  <a:txBody>
                    <a:bodyPr/>
                    <a:lstStyle/>
                    <a:p>
                      <a:pPr marR="227329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8.4%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938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Middle</a:t>
                      </a:r>
                      <a:r>
                        <a:rPr sz="1200" spc="-6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East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36.5%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812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South</a:t>
                      </a:r>
                      <a:r>
                        <a:rPr sz="1200" spc="-6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Asia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tc>
                  <a:txBody>
                    <a:bodyPr/>
                    <a:lstStyle/>
                    <a:p>
                      <a:pPr marR="19050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3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17.2%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812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South</a:t>
                      </a:r>
                      <a:r>
                        <a:rPr sz="1200" spc="-5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America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tc>
                  <a:txBody>
                    <a:bodyPr/>
                    <a:lstStyle/>
                    <a:p>
                      <a:pPr marR="227329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8.3%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811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North</a:t>
                      </a:r>
                      <a:r>
                        <a:rPr sz="1200" spc="-2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America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tc>
                  <a:txBody>
                    <a:bodyPr/>
                    <a:lstStyle/>
                    <a:p>
                      <a:pPr marR="227329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3.3%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5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Africa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tc>
                  <a:txBody>
                    <a:bodyPr/>
                    <a:lstStyle/>
                    <a:p>
                      <a:pPr marR="227329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6.0%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3850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Oceania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tc>
                  <a:txBody>
                    <a:bodyPr/>
                    <a:lstStyle/>
                    <a:p>
                      <a:pPr marR="18478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10" dirty="0">
                          <a:solidFill>
                            <a:srgbClr val="173963"/>
                          </a:solidFill>
                          <a:latin typeface="Tahoma"/>
                          <a:cs typeface="Tahoma"/>
                        </a:rPr>
                        <a:t>22.4%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A85C7"/>
                      </a:solidFill>
                      <a:prstDash val="solid"/>
                    </a:lnL>
                    <a:lnR w="12700">
                      <a:solidFill>
                        <a:srgbClr val="0A85C7"/>
                      </a:solidFill>
                      <a:prstDash val="solid"/>
                    </a:lnR>
                    <a:lnT w="12700">
                      <a:solidFill>
                        <a:srgbClr val="0A85C7"/>
                      </a:solidFill>
                      <a:prstDash val="solid"/>
                    </a:lnT>
                    <a:lnB w="12700">
                      <a:solidFill>
                        <a:srgbClr val="0A85C7"/>
                      </a:solidFill>
                      <a:prstDash val="solid"/>
                    </a:lnB>
                    <a:solidFill>
                      <a:srgbClr val="E7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546912" y="5987897"/>
            <a:ext cx="14554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222222"/>
                </a:solidFill>
                <a:latin typeface="Tahoma"/>
                <a:cs typeface="Tahoma"/>
              </a:rPr>
              <a:t>*</a:t>
            </a:r>
            <a:r>
              <a:rPr sz="700" spc="1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222222"/>
                </a:solidFill>
                <a:latin typeface="Tahoma"/>
                <a:cs typeface="Tahoma"/>
              </a:rPr>
              <a:t>Source:</a:t>
            </a:r>
            <a:r>
              <a:rPr sz="700" spc="1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222222"/>
                </a:solidFill>
                <a:latin typeface="Tahoma"/>
                <a:cs typeface="Tahoma"/>
              </a:rPr>
              <a:t>Drewry</a:t>
            </a:r>
            <a:r>
              <a:rPr sz="700" spc="3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222222"/>
                </a:solidFill>
                <a:latin typeface="Tahoma"/>
                <a:cs typeface="Tahoma"/>
              </a:rPr>
              <a:t>Maritime</a:t>
            </a:r>
            <a:r>
              <a:rPr sz="700" spc="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222222"/>
                </a:solidFill>
                <a:latin typeface="Tahoma"/>
                <a:cs typeface="Tahoma"/>
              </a:rPr>
              <a:t>Research</a:t>
            </a:r>
            <a:endParaRPr sz="7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144849" y="1486993"/>
            <a:ext cx="7547609" cy="4653915"/>
            <a:chOff x="4144849" y="1486993"/>
            <a:chExt cx="7547609" cy="4653915"/>
          </a:xfrm>
        </p:grpSpPr>
        <p:sp>
          <p:nvSpPr>
            <p:cNvPr id="22" name="object 22"/>
            <p:cNvSpPr/>
            <p:nvPr/>
          </p:nvSpPr>
          <p:spPr>
            <a:xfrm>
              <a:off x="6387083" y="4469891"/>
              <a:ext cx="10795" cy="6985"/>
            </a:xfrm>
            <a:custGeom>
              <a:avLst/>
              <a:gdLst/>
              <a:ahLst/>
              <a:cxnLst/>
              <a:rect l="l" t="t" r="r" b="b"/>
              <a:pathLst>
                <a:path w="10795" h="6985">
                  <a:moveTo>
                    <a:pt x="0" y="0"/>
                  </a:moveTo>
                  <a:lnTo>
                    <a:pt x="1396" y="6730"/>
                  </a:lnTo>
                  <a:lnTo>
                    <a:pt x="10667" y="1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BB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87083" y="4469891"/>
              <a:ext cx="10795" cy="6985"/>
            </a:xfrm>
            <a:custGeom>
              <a:avLst/>
              <a:gdLst/>
              <a:ahLst/>
              <a:cxnLst/>
              <a:rect l="l" t="t" r="r" b="b"/>
              <a:pathLst>
                <a:path w="10795" h="6985">
                  <a:moveTo>
                    <a:pt x="0" y="0"/>
                  </a:moveTo>
                  <a:lnTo>
                    <a:pt x="1396" y="6730"/>
                  </a:lnTo>
                  <a:lnTo>
                    <a:pt x="10667" y="1396"/>
                  </a:lnTo>
                  <a:lnTo>
                    <a:pt x="0" y="0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032235" y="4985003"/>
              <a:ext cx="28575" cy="6350"/>
            </a:xfrm>
            <a:custGeom>
              <a:avLst/>
              <a:gdLst/>
              <a:ahLst/>
              <a:cxnLst/>
              <a:rect l="l" t="t" r="r" b="b"/>
              <a:pathLst>
                <a:path w="28575" h="6350">
                  <a:moveTo>
                    <a:pt x="0" y="0"/>
                  </a:moveTo>
                  <a:lnTo>
                    <a:pt x="4064" y="5969"/>
                  </a:lnTo>
                  <a:lnTo>
                    <a:pt x="28067" y="4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032235" y="4985003"/>
              <a:ext cx="28575" cy="6350"/>
            </a:xfrm>
            <a:custGeom>
              <a:avLst/>
              <a:gdLst/>
              <a:ahLst/>
              <a:cxnLst/>
              <a:rect l="l" t="t" r="r" b="b"/>
              <a:pathLst>
                <a:path w="28575" h="6350">
                  <a:moveTo>
                    <a:pt x="0" y="0"/>
                  </a:moveTo>
                  <a:lnTo>
                    <a:pt x="4064" y="5969"/>
                  </a:lnTo>
                  <a:lnTo>
                    <a:pt x="28067" y="4064"/>
                  </a:lnTo>
                  <a:lnTo>
                    <a:pt x="0" y="0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181588" y="5091683"/>
              <a:ext cx="13335" cy="22225"/>
            </a:xfrm>
            <a:custGeom>
              <a:avLst/>
              <a:gdLst/>
              <a:ahLst/>
              <a:cxnLst/>
              <a:rect l="l" t="t" r="r" b="b"/>
              <a:pathLst>
                <a:path w="13334" h="22225">
                  <a:moveTo>
                    <a:pt x="9397" y="0"/>
                  </a:moveTo>
                  <a:lnTo>
                    <a:pt x="2666" y="4699"/>
                  </a:lnTo>
                  <a:lnTo>
                    <a:pt x="0" y="4699"/>
                  </a:lnTo>
                  <a:lnTo>
                    <a:pt x="2666" y="22225"/>
                  </a:lnTo>
                  <a:lnTo>
                    <a:pt x="13334" y="18796"/>
                  </a:lnTo>
                  <a:lnTo>
                    <a:pt x="939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181588" y="5091683"/>
              <a:ext cx="13335" cy="22225"/>
            </a:xfrm>
            <a:custGeom>
              <a:avLst/>
              <a:gdLst/>
              <a:ahLst/>
              <a:cxnLst/>
              <a:rect l="l" t="t" r="r" b="b"/>
              <a:pathLst>
                <a:path w="13334" h="22225">
                  <a:moveTo>
                    <a:pt x="0" y="4699"/>
                  </a:moveTo>
                  <a:lnTo>
                    <a:pt x="2666" y="22225"/>
                  </a:lnTo>
                  <a:lnTo>
                    <a:pt x="13334" y="18796"/>
                  </a:lnTo>
                  <a:lnTo>
                    <a:pt x="9397" y="0"/>
                  </a:lnTo>
                  <a:lnTo>
                    <a:pt x="2666" y="4699"/>
                  </a:lnTo>
                  <a:lnTo>
                    <a:pt x="0" y="4699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196828" y="5119115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4">
                  <a:moveTo>
                    <a:pt x="0" y="0"/>
                  </a:moveTo>
                  <a:lnTo>
                    <a:pt x="2667" y="12064"/>
                  </a:lnTo>
                  <a:lnTo>
                    <a:pt x="12065" y="10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96828" y="5119115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4">
                  <a:moveTo>
                    <a:pt x="0" y="0"/>
                  </a:moveTo>
                  <a:lnTo>
                    <a:pt x="2667" y="12064"/>
                  </a:lnTo>
                  <a:lnTo>
                    <a:pt x="12065" y="10667"/>
                  </a:lnTo>
                  <a:lnTo>
                    <a:pt x="0" y="0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132819" y="5210556"/>
              <a:ext cx="58419" cy="43815"/>
            </a:xfrm>
            <a:custGeom>
              <a:avLst/>
              <a:gdLst/>
              <a:ahLst/>
              <a:cxnLst/>
              <a:rect l="l" t="t" r="r" b="b"/>
              <a:pathLst>
                <a:path w="58420" h="43814">
                  <a:moveTo>
                    <a:pt x="0" y="0"/>
                  </a:moveTo>
                  <a:lnTo>
                    <a:pt x="15239" y="21082"/>
                  </a:lnTo>
                  <a:lnTo>
                    <a:pt x="48259" y="43434"/>
                  </a:lnTo>
                  <a:lnTo>
                    <a:pt x="58420" y="43434"/>
                  </a:lnTo>
                  <a:lnTo>
                    <a:pt x="21589" y="1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132819" y="5210556"/>
              <a:ext cx="58419" cy="43815"/>
            </a:xfrm>
            <a:custGeom>
              <a:avLst/>
              <a:gdLst/>
              <a:ahLst/>
              <a:cxnLst/>
              <a:rect l="l" t="t" r="r" b="b"/>
              <a:pathLst>
                <a:path w="58420" h="43814">
                  <a:moveTo>
                    <a:pt x="0" y="0"/>
                  </a:moveTo>
                  <a:lnTo>
                    <a:pt x="15239" y="21082"/>
                  </a:lnTo>
                  <a:lnTo>
                    <a:pt x="48259" y="43434"/>
                  </a:lnTo>
                  <a:lnTo>
                    <a:pt x="58420" y="43434"/>
                  </a:lnTo>
                  <a:lnTo>
                    <a:pt x="21589" y="11176"/>
                  </a:lnTo>
                  <a:lnTo>
                    <a:pt x="0" y="0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526011" y="5768339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40" h="12064">
                  <a:moveTo>
                    <a:pt x="0" y="0"/>
                  </a:moveTo>
                  <a:lnTo>
                    <a:pt x="5334" y="12052"/>
                  </a:lnTo>
                  <a:lnTo>
                    <a:pt x="14732" y="1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526011" y="5768339"/>
              <a:ext cx="15240" cy="12065"/>
            </a:xfrm>
            <a:custGeom>
              <a:avLst/>
              <a:gdLst/>
              <a:ahLst/>
              <a:cxnLst/>
              <a:rect l="l" t="t" r="r" b="b"/>
              <a:pathLst>
                <a:path w="15240" h="12064">
                  <a:moveTo>
                    <a:pt x="0" y="0"/>
                  </a:moveTo>
                  <a:lnTo>
                    <a:pt x="5334" y="12052"/>
                  </a:lnTo>
                  <a:lnTo>
                    <a:pt x="14732" y="1346"/>
                  </a:lnTo>
                  <a:lnTo>
                    <a:pt x="0" y="0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404091" y="5149595"/>
              <a:ext cx="28575" cy="15875"/>
            </a:xfrm>
            <a:custGeom>
              <a:avLst/>
              <a:gdLst/>
              <a:ahLst/>
              <a:cxnLst/>
              <a:rect l="l" t="t" r="r" b="b"/>
              <a:pathLst>
                <a:path w="28575" h="15875">
                  <a:moveTo>
                    <a:pt x="9398" y="0"/>
                  </a:moveTo>
                  <a:lnTo>
                    <a:pt x="0" y="12318"/>
                  </a:lnTo>
                  <a:lnTo>
                    <a:pt x="18668" y="15620"/>
                  </a:lnTo>
                  <a:lnTo>
                    <a:pt x="28066" y="12318"/>
                  </a:lnTo>
                  <a:lnTo>
                    <a:pt x="28066" y="4444"/>
                  </a:lnTo>
                  <a:lnTo>
                    <a:pt x="939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404091" y="5149595"/>
              <a:ext cx="28575" cy="15875"/>
            </a:xfrm>
            <a:custGeom>
              <a:avLst/>
              <a:gdLst/>
              <a:ahLst/>
              <a:cxnLst/>
              <a:rect l="l" t="t" r="r" b="b"/>
              <a:pathLst>
                <a:path w="28575" h="15875">
                  <a:moveTo>
                    <a:pt x="0" y="12318"/>
                  </a:moveTo>
                  <a:lnTo>
                    <a:pt x="18668" y="15620"/>
                  </a:lnTo>
                  <a:lnTo>
                    <a:pt x="28066" y="12318"/>
                  </a:lnTo>
                  <a:lnTo>
                    <a:pt x="28066" y="4444"/>
                  </a:lnTo>
                  <a:lnTo>
                    <a:pt x="9398" y="0"/>
                  </a:lnTo>
                  <a:lnTo>
                    <a:pt x="0" y="12318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431523" y="5125212"/>
              <a:ext cx="28575" cy="16510"/>
            </a:xfrm>
            <a:custGeom>
              <a:avLst/>
              <a:gdLst/>
              <a:ahLst/>
              <a:cxnLst/>
              <a:rect l="l" t="t" r="r" b="b"/>
              <a:pathLst>
                <a:path w="28575" h="16510">
                  <a:moveTo>
                    <a:pt x="26797" y="0"/>
                  </a:moveTo>
                  <a:lnTo>
                    <a:pt x="0" y="9398"/>
                  </a:lnTo>
                  <a:lnTo>
                    <a:pt x="4064" y="16001"/>
                  </a:lnTo>
                  <a:lnTo>
                    <a:pt x="28067" y="10668"/>
                  </a:lnTo>
                  <a:lnTo>
                    <a:pt x="2679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431523" y="5125212"/>
              <a:ext cx="28575" cy="16510"/>
            </a:xfrm>
            <a:custGeom>
              <a:avLst/>
              <a:gdLst/>
              <a:ahLst/>
              <a:cxnLst/>
              <a:rect l="l" t="t" r="r" b="b"/>
              <a:pathLst>
                <a:path w="28575" h="16510">
                  <a:moveTo>
                    <a:pt x="0" y="9398"/>
                  </a:moveTo>
                  <a:lnTo>
                    <a:pt x="4064" y="16001"/>
                  </a:lnTo>
                  <a:lnTo>
                    <a:pt x="28067" y="10668"/>
                  </a:lnTo>
                  <a:lnTo>
                    <a:pt x="26797" y="0"/>
                  </a:lnTo>
                  <a:lnTo>
                    <a:pt x="0" y="9398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608307" y="5067300"/>
              <a:ext cx="33655" cy="13335"/>
            </a:xfrm>
            <a:custGeom>
              <a:avLst/>
              <a:gdLst/>
              <a:ahLst/>
              <a:cxnLst/>
              <a:rect l="l" t="t" r="r" b="b"/>
              <a:pathLst>
                <a:path w="33654" h="13335">
                  <a:moveTo>
                    <a:pt x="0" y="0"/>
                  </a:moveTo>
                  <a:lnTo>
                    <a:pt x="5334" y="8000"/>
                  </a:lnTo>
                  <a:lnTo>
                    <a:pt x="33400" y="13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608307" y="5067300"/>
              <a:ext cx="33655" cy="13335"/>
            </a:xfrm>
            <a:custGeom>
              <a:avLst/>
              <a:gdLst/>
              <a:ahLst/>
              <a:cxnLst/>
              <a:rect l="l" t="t" r="r" b="b"/>
              <a:pathLst>
                <a:path w="33654" h="13335">
                  <a:moveTo>
                    <a:pt x="0" y="0"/>
                  </a:moveTo>
                  <a:lnTo>
                    <a:pt x="5334" y="8000"/>
                  </a:lnTo>
                  <a:lnTo>
                    <a:pt x="33400" y="13335"/>
                  </a:lnTo>
                  <a:lnTo>
                    <a:pt x="0" y="0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849867" y="5225795"/>
              <a:ext cx="13335" cy="6985"/>
            </a:xfrm>
            <a:custGeom>
              <a:avLst/>
              <a:gdLst/>
              <a:ahLst/>
              <a:cxnLst/>
              <a:rect l="l" t="t" r="r" b="b"/>
              <a:pathLst>
                <a:path w="13334" h="6985">
                  <a:moveTo>
                    <a:pt x="0" y="0"/>
                  </a:moveTo>
                  <a:lnTo>
                    <a:pt x="2666" y="6730"/>
                  </a:lnTo>
                  <a:lnTo>
                    <a:pt x="13334" y="40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2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849867" y="5225795"/>
              <a:ext cx="13335" cy="6985"/>
            </a:xfrm>
            <a:custGeom>
              <a:avLst/>
              <a:gdLst/>
              <a:ahLst/>
              <a:cxnLst/>
              <a:rect l="l" t="t" r="r" b="b"/>
              <a:pathLst>
                <a:path w="13334" h="6985">
                  <a:moveTo>
                    <a:pt x="0" y="0"/>
                  </a:moveTo>
                  <a:lnTo>
                    <a:pt x="2666" y="6730"/>
                  </a:lnTo>
                  <a:lnTo>
                    <a:pt x="13334" y="4063"/>
                  </a:lnTo>
                  <a:lnTo>
                    <a:pt x="0" y="0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892539" y="5204459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4063" y="0"/>
                  </a:moveTo>
                  <a:lnTo>
                    <a:pt x="0" y="10667"/>
                  </a:lnTo>
                  <a:lnTo>
                    <a:pt x="9398" y="10667"/>
                  </a:lnTo>
                  <a:lnTo>
                    <a:pt x="4063" y="0"/>
                  </a:lnTo>
                  <a:close/>
                </a:path>
              </a:pathLst>
            </a:custGeom>
            <a:solidFill>
              <a:srgbClr val="042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892539" y="5204459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0" y="10667"/>
                  </a:moveTo>
                  <a:lnTo>
                    <a:pt x="9398" y="10667"/>
                  </a:lnTo>
                  <a:lnTo>
                    <a:pt x="4063" y="0"/>
                  </a:lnTo>
                  <a:lnTo>
                    <a:pt x="0" y="10667"/>
                  </a:lnTo>
                  <a:close/>
                </a:path>
              </a:pathLst>
            </a:custGeom>
            <a:ln w="39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05241" y="1898473"/>
              <a:ext cx="193774" cy="10360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2361" y="1901521"/>
              <a:ext cx="144625" cy="10589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4849" y="1486993"/>
              <a:ext cx="7547328" cy="4653353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7147941" y="5793740"/>
            <a:ext cx="126682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001F5F"/>
                </a:solidFill>
                <a:latin typeface="Tahoma"/>
                <a:cs typeface="Tahoma"/>
              </a:rPr>
              <a:t>DP</a:t>
            </a:r>
            <a:r>
              <a:rPr sz="800" spc="-5" dirty="0">
                <a:solidFill>
                  <a:srgbClr val="001F5F"/>
                </a:solidFill>
                <a:latin typeface="Tahoma"/>
                <a:cs typeface="Tahoma"/>
              </a:rPr>
              <a:t> World</a:t>
            </a:r>
            <a:r>
              <a:rPr sz="80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001F5F"/>
                </a:solidFill>
                <a:latin typeface="Tahoma"/>
                <a:cs typeface="Tahoma"/>
              </a:rPr>
              <a:t>Ports</a:t>
            </a:r>
            <a:r>
              <a:rPr sz="800" spc="5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001F5F"/>
                </a:solidFill>
                <a:latin typeface="Tahoma"/>
                <a:cs typeface="Tahoma"/>
              </a:rPr>
              <a:t>&amp;</a:t>
            </a:r>
            <a:r>
              <a:rPr sz="80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001F5F"/>
                </a:solidFill>
                <a:latin typeface="Tahoma"/>
                <a:cs typeface="Tahoma"/>
              </a:rPr>
              <a:t>Terminals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xfrm>
            <a:off x="11471402" y="6354503"/>
            <a:ext cx="229234" cy="235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100" b="0" i="0" kern="1200">
                <a:solidFill>
                  <a:srgbClr val="4D4D4B"/>
                </a:solidFill>
                <a:latin typeface="Tahoma"/>
                <a:ea typeface="+mn-ea"/>
                <a:cs typeface="Tahom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lang="el-GR" smtClean="0"/>
              <a:pPr marL="38100">
                <a:lnSpc>
                  <a:spcPct val="100000"/>
                </a:lnSpc>
                <a:spcBef>
                  <a:spcPts val="105"/>
                </a:spcBef>
              </a:pPr>
              <a:t>28</a:t>
            </a:fld>
            <a:endParaRPr dirty="0"/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947419" y="6431076"/>
            <a:ext cx="1042669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5"/>
              </a:lnSpc>
            </a:pPr>
            <a:r>
              <a:rPr lang="en-US"/>
              <a:t>DP</a:t>
            </a:r>
            <a:r>
              <a:rPr lang="en-US" spc="-5"/>
              <a:t> Wo</a:t>
            </a:r>
            <a:r>
              <a:rPr lang="en-US" spc="5"/>
              <a:t>rl</a:t>
            </a:r>
            <a:r>
              <a:rPr lang="en-US"/>
              <a:t>d</a:t>
            </a:r>
            <a:r>
              <a:rPr lang="en-US" spc="-40"/>
              <a:t> </a:t>
            </a:r>
            <a:r>
              <a:rPr lang="en-US"/>
              <a:t>Ove</a:t>
            </a:r>
            <a:r>
              <a:rPr lang="en-US" spc="10"/>
              <a:t>r</a:t>
            </a:r>
            <a:r>
              <a:rPr lang="en-US"/>
              <a:t>v</a:t>
            </a:r>
            <a:r>
              <a:rPr lang="en-US" spc="5"/>
              <a:t>i</a:t>
            </a:r>
            <a:r>
              <a:rPr lang="en-US"/>
              <a:t>ew</a:t>
            </a:r>
            <a:endParaRPr dirty="0"/>
          </a:p>
        </p:txBody>
      </p:sp>
      <p:sp>
        <p:nvSpPr>
          <p:cNvPr id="50" name="object 50"/>
          <p:cNvSpPr txBox="1"/>
          <p:nvPr/>
        </p:nvSpPr>
        <p:spPr>
          <a:xfrm>
            <a:off x="2527807" y="6431076"/>
            <a:ext cx="95250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Ports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Terminals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863466" y="6431076"/>
            <a:ext cx="12846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arks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ono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461253" y="6431076"/>
            <a:ext cx="10864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Mar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391527" y="6431076"/>
            <a:ext cx="22796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739378" y="6431076"/>
            <a:ext cx="5353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Financials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ftr" sz="quarter" idx="5"/>
          </p:nvPr>
        </p:nvSpPr>
        <p:spPr>
          <a:xfrm>
            <a:off x="10248645" y="6431076"/>
            <a:ext cx="51689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5"/>
              </a:lnSpc>
            </a:pPr>
            <a:r>
              <a:rPr lang="en-US" spc="-5"/>
              <a:t>Appendix</a:t>
            </a:r>
            <a:endParaRPr spc="-5" dirty="0"/>
          </a:p>
        </p:txBody>
      </p:sp>
    </p:spTree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1063" y="402081"/>
            <a:ext cx="8879840" cy="46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39"/>
              </a:lnSpc>
              <a:spcBef>
                <a:spcPts val="105"/>
              </a:spcBef>
            </a:pPr>
            <a:r>
              <a:rPr sz="1600" b="1" spc="200" dirty="0"/>
              <a:t>M</a:t>
            </a:r>
            <a:r>
              <a:rPr sz="1600" b="1" spc="195" dirty="0"/>
              <a:t>A</a:t>
            </a:r>
            <a:r>
              <a:rPr sz="1600" b="1" spc="180" dirty="0"/>
              <a:t>I</a:t>
            </a:r>
            <a:r>
              <a:rPr sz="1600" b="1" spc="204" dirty="0"/>
              <a:t>N</a:t>
            </a:r>
            <a:r>
              <a:rPr sz="1600" b="1" spc="185" dirty="0"/>
              <a:t>T</a:t>
            </a:r>
            <a:r>
              <a:rPr sz="1600" b="1" spc="195" dirty="0"/>
              <a:t>A</a:t>
            </a:r>
            <a:r>
              <a:rPr sz="1600" b="1" spc="180" dirty="0"/>
              <a:t>I</a:t>
            </a:r>
            <a:r>
              <a:rPr sz="1600" b="1" spc="204" dirty="0"/>
              <a:t>N</a:t>
            </a:r>
            <a:r>
              <a:rPr sz="1600" b="1" spc="180" dirty="0"/>
              <a:t>I</a:t>
            </a:r>
            <a:r>
              <a:rPr sz="1600" b="1" spc="204" dirty="0"/>
              <a:t>N</a:t>
            </a:r>
            <a:r>
              <a:rPr sz="1600" b="1" spc="5" dirty="0"/>
              <a:t>G</a:t>
            </a:r>
            <a:r>
              <a:rPr sz="1600" b="1" dirty="0"/>
              <a:t> </a:t>
            </a:r>
            <a:r>
              <a:rPr sz="1600" b="1" spc="-10" dirty="0"/>
              <a:t> </a:t>
            </a:r>
            <a:r>
              <a:rPr sz="1600" b="1" spc="200" dirty="0"/>
              <a:t>D</a:t>
            </a:r>
            <a:r>
              <a:rPr sz="1600" b="1" spc="180" dirty="0"/>
              <a:t>I</a:t>
            </a:r>
            <a:r>
              <a:rPr sz="1600" b="1" spc="190" dirty="0"/>
              <a:t>FF</a:t>
            </a:r>
            <a:r>
              <a:rPr sz="1600" b="1" spc="185" dirty="0"/>
              <a:t>E</a:t>
            </a:r>
            <a:r>
              <a:rPr sz="1600" b="1" spc="5" dirty="0"/>
              <a:t>R</a:t>
            </a:r>
            <a:r>
              <a:rPr sz="1600" b="1" spc="-270" dirty="0"/>
              <a:t> </a:t>
            </a:r>
            <a:r>
              <a:rPr sz="1600" b="1" spc="185" dirty="0"/>
              <a:t>E</a:t>
            </a:r>
            <a:r>
              <a:rPr sz="1600" b="1" spc="5" dirty="0"/>
              <a:t>N</a:t>
            </a:r>
            <a:r>
              <a:rPr sz="1600" b="1" spc="-270" dirty="0"/>
              <a:t> </a:t>
            </a:r>
            <a:r>
              <a:rPr sz="1600" b="1" spc="190" dirty="0"/>
              <a:t>T</a:t>
            </a:r>
            <a:r>
              <a:rPr sz="1600" b="1" spc="180" dirty="0"/>
              <a:t>I</a:t>
            </a:r>
            <a:r>
              <a:rPr sz="1600" b="1" spc="200" dirty="0"/>
              <a:t>A</a:t>
            </a:r>
            <a:r>
              <a:rPr sz="1600" b="1" spc="190" dirty="0"/>
              <a:t>T</a:t>
            </a:r>
            <a:r>
              <a:rPr sz="1600" b="1" spc="180" dirty="0"/>
              <a:t>I</a:t>
            </a:r>
            <a:r>
              <a:rPr sz="1600" b="1" spc="5" dirty="0"/>
              <a:t>O</a:t>
            </a:r>
            <a:r>
              <a:rPr sz="1600" b="1" spc="-270" dirty="0"/>
              <a:t> </a:t>
            </a:r>
            <a:r>
              <a:rPr sz="1600" b="1" spc="5" dirty="0"/>
              <a:t>N</a:t>
            </a:r>
            <a:r>
              <a:rPr sz="1600" b="1" dirty="0"/>
              <a:t> </a:t>
            </a:r>
            <a:r>
              <a:rPr sz="1600" b="1" spc="-20" dirty="0"/>
              <a:t> </a:t>
            </a:r>
            <a:r>
              <a:rPr sz="1600" b="1" spc="190" dirty="0"/>
              <a:t>F</a:t>
            </a:r>
            <a:r>
              <a:rPr sz="1600" b="1" spc="5" dirty="0"/>
              <a:t>R</a:t>
            </a:r>
            <a:r>
              <a:rPr sz="1600" b="1" spc="-270" dirty="0"/>
              <a:t> </a:t>
            </a:r>
            <a:r>
              <a:rPr sz="1600" b="1" spc="5" dirty="0"/>
              <a:t>O</a:t>
            </a:r>
            <a:r>
              <a:rPr sz="1600" b="1" spc="-270" dirty="0"/>
              <a:t> </a:t>
            </a:r>
            <a:r>
              <a:rPr sz="1600" b="1" spc="5" dirty="0"/>
              <a:t>M</a:t>
            </a:r>
            <a:r>
              <a:rPr sz="1600" b="1" dirty="0"/>
              <a:t> </a:t>
            </a:r>
            <a:r>
              <a:rPr sz="1600" b="1" spc="-95" dirty="0"/>
              <a:t> </a:t>
            </a:r>
            <a:r>
              <a:rPr sz="1600" b="1" spc="190" dirty="0"/>
              <a:t>T</a:t>
            </a:r>
            <a:r>
              <a:rPr sz="1600" b="1" spc="185" dirty="0"/>
              <a:t>E</a:t>
            </a:r>
            <a:r>
              <a:rPr sz="1600" b="1" spc="5" dirty="0"/>
              <a:t>R</a:t>
            </a:r>
            <a:r>
              <a:rPr sz="1600" b="1" spc="-270" dirty="0"/>
              <a:t> </a:t>
            </a:r>
            <a:r>
              <a:rPr sz="1600" b="1" spc="200" dirty="0"/>
              <a:t>M</a:t>
            </a:r>
            <a:r>
              <a:rPr sz="1600" b="1" spc="180" dirty="0"/>
              <a:t>I</a:t>
            </a:r>
            <a:r>
              <a:rPr sz="1600" b="1" spc="5" dirty="0"/>
              <a:t>N</a:t>
            </a:r>
            <a:r>
              <a:rPr sz="1600" b="1" spc="-270" dirty="0"/>
              <a:t> </a:t>
            </a:r>
            <a:r>
              <a:rPr sz="1600" b="1" spc="200" dirty="0"/>
              <a:t>A</a:t>
            </a:r>
            <a:r>
              <a:rPr sz="1600" b="1" dirty="0"/>
              <a:t>L </a:t>
            </a:r>
            <a:r>
              <a:rPr sz="1600" b="1" spc="-60" dirty="0"/>
              <a:t> </a:t>
            </a:r>
            <a:r>
              <a:rPr sz="1600" b="1" spc="5" dirty="0"/>
              <a:t>O</a:t>
            </a:r>
            <a:r>
              <a:rPr sz="1600" b="1" spc="-270" dirty="0"/>
              <a:t> </a:t>
            </a:r>
            <a:r>
              <a:rPr sz="1600" b="1" spc="195" dirty="0"/>
              <a:t>P</a:t>
            </a:r>
            <a:r>
              <a:rPr sz="1600" b="1" spc="185" dirty="0"/>
              <a:t>E</a:t>
            </a:r>
            <a:r>
              <a:rPr sz="1600" b="1" spc="5" dirty="0"/>
              <a:t>R</a:t>
            </a:r>
            <a:r>
              <a:rPr sz="1600" b="1" spc="-270" dirty="0"/>
              <a:t> </a:t>
            </a:r>
            <a:r>
              <a:rPr sz="1600" b="1" spc="200" dirty="0"/>
              <a:t>A</a:t>
            </a:r>
            <a:r>
              <a:rPr sz="1600" b="1" spc="190" dirty="0"/>
              <a:t>T</a:t>
            </a:r>
            <a:r>
              <a:rPr sz="1600" b="1" spc="180" dirty="0"/>
              <a:t>I</a:t>
            </a:r>
            <a:r>
              <a:rPr sz="1600" b="1" spc="5" dirty="0"/>
              <a:t>N</a:t>
            </a:r>
            <a:r>
              <a:rPr sz="1600" b="1" spc="-270" dirty="0"/>
              <a:t> </a:t>
            </a:r>
            <a:r>
              <a:rPr sz="1600" b="1" spc="5" dirty="0"/>
              <a:t>G</a:t>
            </a:r>
            <a:r>
              <a:rPr sz="1600" b="1" dirty="0"/>
              <a:t> </a:t>
            </a:r>
            <a:r>
              <a:rPr sz="1600" b="1" spc="-50" dirty="0"/>
              <a:t> </a:t>
            </a:r>
            <a:r>
              <a:rPr sz="1600" b="1" spc="195" dirty="0"/>
              <a:t>P</a:t>
            </a:r>
            <a:r>
              <a:rPr sz="1600" b="1" spc="185" dirty="0"/>
              <a:t>EE</a:t>
            </a:r>
            <a:r>
              <a:rPr sz="1600" b="1" spc="5" dirty="0"/>
              <a:t>R</a:t>
            </a:r>
            <a:r>
              <a:rPr sz="1600" b="1" spc="-270" dirty="0"/>
              <a:t> </a:t>
            </a:r>
            <a:r>
              <a:rPr sz="1600" b="1" spc="185" dirty="0"/>
              <a:t>S</a:t>
            </a:r>
            <a:r>
              <a:rPr sz="1600" b="1" dirty="0"/>
              <a:t>:</a:t>
            </a:r>
          </a:p>
          <a:p>
            <a:pPr marL="12700">
              <a:lnSpc>
                <a:spcPts val="1600"/>
              </a:lnSpc>
            </a:pPr>
            <a:r>
              <a:rPr sz="1400" b="1" spc="-5" dirty="0"/>
              <a:t>T</a:t>
            </a:r>
            <a:r>
              <a:rPr sz="1400" b="1" spc="-210" dirty="0"/>
              <a:t> </a:t>
            </a:r>
            <a:r>
              <a:rPr sz="1400" b="1" spc="-10" dirty="0"/>
              <a:t>O</a:t>
            </a:r>
            <a:r>
              <a:rPr sz="1400" b="1" spc="-215" dirty="0"/>
              <a:t> </a:t>
            </a:r>
            <a:r>
              <a:rPr sz="1400" b="1" spc="-10" dirty="0"/>
              <a:t>P</a:t>
            </a:r>
            <a:r>
              <a:rPr sz="1400" b="1" dirty="0"/>
              <a:t> </a:t>
            </a:r>
            <a:r>
              <a:rPr sz="1400" b="1" spc="10" dirty="0"/>
              <a:t> </a:t>
            </a:r>
            <a:r>
              <a:rPr sz="1400" b="1" spc="-10" dirty="0"/>
              <a:t>5</a:t>
            </a:r>
            <a:r>
              <a:rPr sz="1400" b="1" dirty="0"/>
              <a:t> </a:t>
            </a:r>
            <a:r>
              <a:rPr sz="1400" b="1" spc="-10" dirty="0"/>
              <a:t> G</a:t>
            </a:r>
            <a:r>
              <a:rPr sz="1400" b="1" spc="-229" dirty="0"/>
              <a:t> </a:t>
            </a:r>
            <a:r>
              <a:rPr sz="1400" b="1" spc="-5" dirty="0"/>
              <a:t>L</a:t>
            </a:r>
            <a:r>
              <a:rPr sz="1400" b="1" spc="-225" dirty="0"/>
              <a:t> </a:t>
            </a:r>
            <a:r>
              <a:rPr sz="1400" b="1" spc="-10" dirty="0"/>
              <a:t>O</a:t>
            </a:r>
            <a:r>
              <a:rPr sz="1400" b="1" spc="-215" dirty="0"/>
              <a:t> </a:t>
            </a:r>
            <a:r>
              <a:rPr sz="1400" b="1" spc="-10" dirty="0"/>
              <a:t>B</a:t>
            </a:r>
            <a:r>
              <a:rPr sz="1400" b="1" spc="-215" dirty="0"/>
              <a:t> </a:t>
            </a:r>
            <a:r>
              <a:rPr sz="1400" b="1" spc="-10" dirty="0"/>
              <a:t>A</a:t>
            </a:r>
            <a:r>
              <a:rPr sz="1400" b="1" spc="-215" dirty="0"/>
              <a:t> </a:t>
            </a:r>
            <a:r>
              <a:rPr sz="1400" b="1" spc="-5" dirty="0"/>
              <a:t>L</a:t>
            </a:r>
            <a:r>
              <a:rPr sz="1400" b="1" dirty="0"/>
              <a:t> </a:t>
            </a:r>
            <a:r>
              <a:rPr sz="1400" b="1" spc="35" dirty="0"/>
              <a:t> </a:t>
            </a:r>
            <a:r>
              <a:rPr sz="1400" b="1" spc="-10" dirty="0"/>
              <a:t>P</a:t>
            </a:r>
            <a:r>
              <a:rPr sz="1400" b="1" spc="-225" dirty="0"/>
              <a:t> </a:t>
            </a:r>
            <a:r>
              <a:rPr sz="1400" b="1" spc="-10" dirty="0"/>
              <a:t>O</a:t>
            </a:r>
            <a:r>
              <a:rPr sz="1400" b="1" spc="-215" dirty="0"/>
              <a:t> </a:t>
            </a:r>
            <a:r>
              <a:rPr sz="1400" b="1" spc="-10" dirty="0"/>
              <a:t>R</a:t>
            </a:r>
            <a:r>
              <a:rPr sz="1400" b="1" spc="-225" dirty="0"/>
              <a:t> </a:t>
            </a:r>
            <a:r>
              <a:rPr sz="1400" b="1" spc="-5" dirty="0"/>
              <a:t>T</a:t>
            </a:r>
            <a:r>
              <a:rPr sz="1400" b="1" dirty="0"/>
              <a:t> </a:t>
            </a:r>
            <a:r>
              <a:rPr sz="1400" b="1" spc="25" dirty="0"/>
              <a:t> </a:t>
            </a:r>
            <a:r>
              <a:rPr sz="1400" b="1" spc="-10" dirty="0"/>
              <a:t>O</a:t>
            </a:r>
            <a:r>
              <a:rPr sz="1400" b="1" spc="-215" dirty="0"/>
              <a:t> </a:t>
            </a:r>
            <a:r>
              <a:rPr sz="1400" b="1" spc="-10" dirty="0"/>
              <a:t>P</a:t>
            </a:r>
            <a:r>
              <a:rPr sz="1400" b="1" spc="-225" dirty="0"/>
              <a:t> </a:t>
            </a:r>
            <a:r>
              <a:rPr sz="1400" b="1" spc="-5" dirty="0"/>
              <a:t>E</a:t>
            </a:r>
            <a:r>
              <a:rPr sz="1400" b="1" spc="-215" dirty="0"/>
              <a:t> </a:t>
            </a:r>
            <a:r>
              <a:rPr sz="1400" b="1" spc="-10" dirty="0"/>
              <a:t>R</a:t>
            </a:r>
            <a:r>
              <a:rPr sz="1400" b="1" spc="-225" dirty="0"/>
              <a:t> </a:t>
            </a:r>
            <a:r>
              <a:rPr sz="1400" b="1" spc="-10" dirty="0"/>
              <a:t>A</a:t>
            </a:r>
            <a:r>
              <a:rPr sz="1400" b="1" spc="-215" dirty="0"/>
              <a:t> </a:t>
            </a:r>
            <a:r>
              <a:rPr sz="1400" b="1" spc="-5" dirty="0"/>
              <a:t>T</a:t>
            </a:r>
            <a:r>
              <a:rPr sz="1400" b="1" spc="-210" dirty="0"/>
              <a:t> </a:t>
            </a:r>
            <a:r>
              <a:rPr sz="1400" b="1" spc="-10" dirty="0"/>
              <a:t>O</a:t>
            </a:r>
            <a:r>
              <a:rPr sz="1400" b="1" spc="-215" dirty="0"/>
              <a:t> </a:t>
            </a:r>
            <a:r>
              <a:rPr sz="1400" b="1" spc="-10" dirty="0"/>
              <a:t>R</a:t>
            </a:r>
            <a:r>
              <a:rPr sz="1400" b="1" spc="-225" dirty="0"/>
              <a:t> </a:t>
            </a:r>
            <a:r>
              <a:rPr sz="1400" b="1" spc="-10" dirty="0"/>
              <a:t>S</a:t>
            </a:r>
            <a:endParaRPr sz="1400" b="1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49173" y="1204594"/>
          <a:ext cx="11483973" cy="48067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7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25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25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860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065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b="1" spc="-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Operator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0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b="1" spc="-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2020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Throughput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0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50" b="1" spc="-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Capacity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0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1255"/>
                        </a:lnSpc>
                      </a:pPr>
                      <a:r>
                        <a:rPr sz="1050" b="1" spc="-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2020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marL="3175" algn="ctr">
                        <a:lnSpc>
                          <a:spcPts val="1255"/>
                        </a:lnSpc>
                      </a:pPr>
                      <a:r>
                        <a:rPr sz="1050" b="1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Market</a:t>
                      </a:r>
                      <a:r>
                        <a:rPr sz="1050" b="1" spc="24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50" b="1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Share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070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55"/>
                        </a:lnSpc>
                        <a:spcBef>
                          <a:spcPts val="505"/>
                        </a:spcBef>
                      </a:pPr>
                      <a:r>
                        <a:rPr sz="1050" b="1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2020</a:t>
                      </a:r>
                      <a:endParaRPr sz="1050">
                        <a:latin typeface="Tahoma"/>
                        <a:cs typeface="Tahoma"/>
                      </a:endParaRPr>
                    </a:p>
                    <a:p>
                      <a:pPr marL="146685" marR="137795" indent="-1270" algn="ctr">
                        <a:lnSpc>
                          <a:spcPts val="1270"/>
                        </a:lnSpc>
                        <a:spcBef>
                          <a:spcPts val="30"/>
                        </a:spcBef>
                      </a:pPr>
                      <a:r>
                        <a:rPr sz="1050" b="1" spc="-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Equity </a:t>
                      </a:r>
                      <a:r>
                        <a:rPr sz="1050" b="1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TEU* </a:t>
                      </a:r>
                      <a:r>
                        <a:rPr sz="1050" b="1" spc="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Ma</a:t>
                      </a:r>
                      <a:r>
                        <a:rPr sz="1050" b="1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1050" b="1" spc="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sz="1050" b="1" spc="-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1050" b="1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050" b="1" spc="-10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50" b="1" spc="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1050" b="1" spc="-5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h</a:t>
                      </a:r>
                      <a:r>
                        <a:rPr sz="1050" b="1" spc="-10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1050" b="1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re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07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b="1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Key</a:t>
                      </a:r>
                      <a:r>
                        <a:rPr sz="1050" b="1" spc="-70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50" b="1" dirty="0">
                          <a:solidFill>
                            <a:srgbClr val="FFC001"/>
                          </a:solidFill>
                          <a:latin typeface="Tahoma"/>
                          <a:cs typeface="Tahoma"/>
                        </a:rPr>
                        <a:t>Focus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4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70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China</a:t>
                      </a:r>
                      <a:r>
                        <a:rPr sz="1200" b="1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Cosco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Shipping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07670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2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104.4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2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131.9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2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13.2%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2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5.9%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490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Around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80%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activity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generated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by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emerging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markets.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170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Primarily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gateway,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more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limited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exposure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transhipment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at</a:t>
                      </a:r>
                      <a:r>
                        <a:rPr sz="9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small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number</a:t>
                      </a:r>
                      <a:r>
                        <a:rPr sz="900" spc="-3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of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terminals.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035" marR="603885" indent="-171450">
                        <a:lnSpc>
                          <a:spcPts val="1250"/>
                        </a:lnSpc>
                        <a:spcBef>
                          <a:spcPts val="45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Mainly</a:t>
                      </a:r>
                      <a:r>
                        <a:rPr sz="900" spc="-3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focused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on</a:t>
                      </a:r>
                      <a:r>
                        <a:rPr sz="9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China,</a:t>
                      </a:r>
                      <a:r>
                        <a:rPr sz="900" spc="-1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but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international</a:t>
                      </a:r>
                      <a:r>
                        <a:rPr sz="900" spc="-7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terminals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steadily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increasing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share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total </a:t>
                      </a:r>
                      <a:r>
                        <a:rPr sz="900" spc="-2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throughput.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95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tro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g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mm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en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900" spc="-8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9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B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d </a:t>
                      </a:r>
                      <a:r>
                        <a:rPr sz="900" spc="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ad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iti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ti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ve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7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PSA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International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50215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2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86.6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2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117.3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2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10.9%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200" spc="-3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7.5%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495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Almost</a:t>
                      </a:r>
                      <a:r>
                        <a:rPr sz="900" spc="-8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80%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traffic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from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emerging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markets.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Singapore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 mature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market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location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but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transhipment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volume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drawn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from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emerging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markets.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Global</a:t>
                      </a:r>
                      <a:r>
                        <a:rPr sz="900" spc="-3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operator</a:t>
                      </a:r>
                      <a:r>
                        <a:rPr sz="900" spc="-8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but</a:t>
                      </a:r>
                      <a:r>
                        <a:rPr sz="9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no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presence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Africa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only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limited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presence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Latin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America.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035" marR="510540" indent="-171450">
                        <a:lnSpc>
                          <a:spcPct val="115599"/>
                        </a:lnSpc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Development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capacity</a:t>
                      </a:r>
                      <a:r>
                        <a:rPr sz="900" spc="-8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at</a:t>
                      </a:r>
                      <a:r>
                        <a:rPr sz="900" spc="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existing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locations,</a:t>
                      </a:r>
                      <a:r>
                        <a:rPr sz="900" spc="-7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especially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Singapore.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Expansion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through </a:t>
                      </a:r>
                      <a:r>
                        <a:rPr sz="900" spc="-2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acquisitions.</a:t>
                      </a:r>
                      <a:r>
                        <a:rPr sz="900" spc="-8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Strong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digital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agenda.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17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APM</a:t>
                      </a:r>
                      <a:r>
                        <a:rPr sz="1200" b="1" spc="-3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Terminals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50215">
                        <a:lnSpc>
                          <a:spcPct val="100000"/>
                        </a:lnSpc>
                      </a:pPr>
                      <a:r>
                        <a:rPr sz="1200" spc="-1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83.7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110.1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10.6%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1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5.7%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405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Around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65%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gateway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traffic,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but</a:t>
                      </a:r>
                      <a:r>
                        <a:rPr sz="900" spc="-1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portfolio</a:t>
                      </a:r>
                      <a:r>
                        <a:rPr sz="900" spc="-8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includes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 number</a:t>
                      </a:r>
                      <a:r>
                        <a:rPr sz="900" spc="-3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large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transhipment</a:t>
                      </a:r>
                      <a:r>
                        <a:rPr sz="900" spc="-8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terminals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support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Maersk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Line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operation.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670" indent="-171450">
                        <a:lnSpc>
                          <a:spcPct val="100000"/>
                        </a:lnSpc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Global</a:t>
                      </a:r>
                      <a:r>
                        <a:rPr sz="900" spc="-3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presence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-</a:t>
                      </a:r>
                      <a:r>
                        <a:rPr sz="900" spc="1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Oceania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only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world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region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-1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1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currently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operating.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Equity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teu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split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around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70%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/</a:t>
                      </a:r>
                      <a:r>
                        <a:rPr sz="900" spc="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30%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between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emerging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mature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markets.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1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Hutchinson</a:t>
                      </a:r>
                      <a:r>
                        <a:rPr sz="1200" b="1" spc="-8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Port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Holdings¹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5021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80.6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112.8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10.2%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5.6%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470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Mainly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emerging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markets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although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significant</a:t>
                      </a:r>
                      <a:r>
                        <a:rPr sz="900" spc="-8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presence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 Europe.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165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Mostly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gateway</a:t>
                      </a:r>
                      <a:r>
                        <a:rPr sz="900" spc="-3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(80%),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but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operating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small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number</a:t>
                      </a:r>
                      <a:r>
                        <a:rPr sz="900" spc="-3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established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transhipment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hubs.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035" marR="384175" indent="-171450">
                        <a:lnSpc>
                          <a:spcPts val="1250"/>
                        </a:lnSpc>
                        <a:spcBef>
                          <a:spcPts val="50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High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(global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presence)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although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significant</a:t>
                      </a:r>
                      <a:r>
                        <a:rPr sz="900" spc="-8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proportion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volumes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1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home</a:t>
                      </a:r>
                      <a:r>
                        <a:rPr sz="900" spc="-3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China. </a:t>
                      </a:r>
                      <a:r>
                        <a:rPr sz="900" spc="-2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Limited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presence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North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South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America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Africa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52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DP</a:t>
                      </a:r>
                      <a:r>
                        <a:rPr sz="1200" b="1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World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50215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69.5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92.2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8.8%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5.6%²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535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Primarily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origin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destination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cargo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(70%)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3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pricing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power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170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Emerging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market</a:t>
                      </a:r>
                      <a:r>
                        <a:rPr sz="900" spc="-3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focus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strong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presence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Europe,</a:t>
                      </a:r>
                      <a:r>
                        <a:rPr sz="900" spc="-3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Australia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North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America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140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High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global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presence,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limited</a:t>
                      </a:r>
                      <a:r>
                        <a:rPr sz="900" spc="-6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North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America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170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xpa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ns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io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eme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g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g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d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900" spc="-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ke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s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670" indent="-171450">
                        <a:lnSpc>
                          <a:spcPct val="100000"/>
                        </a:lnSpc>
                        <a:spcBef>
                          <a:spcPts val="170"/>
                        </a:spcBef>
                        <a:buFont typeface="Courier New"/>
                        <a:buChar char="o"/>
                        <a:tabLst>
                          <a:tab pos="280670" algn="l"/>
                        </a:tabLst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Only</a:t>
                      </a:r>
                      <a:r>
                        <a:rPr sz="900" spc="-4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operator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5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activities</a:t>
                      </a:r>
                      <a:r>
                        <a:rPr sz="900" spc="-8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all</a:t>
                      </a:r>
                      <a:r>
                        <a:rPr sz="900" spc="-3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12</a:t>
                      </a:r>
                      <a:r>
                        <a:rPr sz="900" spc="-1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world</a:t>
                      </a:r>
                      <a:r>
                        <a:rPr sz="900" spc="-7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regions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remains</a:t>
                      </a:r>
                      <a:r>
                        <a:rPr sz="900" spc="-6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leading</a:t>
                      </a:r>
                      <a:r>
                        <a:rPr sz="900" spc="-4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player</a:t>
                      </a:r>
                      <a:r>
                        <a:rPr sz="900" spc="-3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the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Middle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East</a:t>
                      </a:r>
                      <a:r>
                        <a:rPr sz="900" spc="-2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by</a:t>
                      </a:r>
                      <a:r>
                        <a:rPr sz="900" spc="-3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900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large</a:t>
                      </a:r>
                      <a:r>
                        <a:rPr sz="900" spc="-5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solidFill>
                            <a:srgbClr val="004070"/>
                          </a:solidFill>
                          <a:latin typeface="Tahoma"/>
                          <a:cs typeface="Tahoma"/>
                        </a:rPr>
                        <a:t>margin.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34441" y="6051905"/>
            <a:ext cx="836168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S</a:t>
            </a:r>
            <a:r>
              <a:rPr sz="900" spc="10" dirty="0">
                <a:solidFill>
                  <a:srgbClr val="222222"/>
                </a:solidFill>
                <a:latin typeface="Tahoma"/>
                <a:cs typeface="Tahoma"/>
              </a:rPr>
              <a:t>o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u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r</a:t>
            </a:r>
            <a:r>
              <a:rPr sz="900" spc="15" dirty="0">
                <a:solidFill>
                  <a:srgbClr val="222222"/>
                </a:solidFill>
                <a:latin typeface="Tahoma"/>
                <a:cs typeface="Tahoma"/>
              </a:rPr>
              <a:t>c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e:</a:t>
            </a:r>
            <a:r>
              <a:rPr sz="900" spc="-5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Dr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ew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ry</a:t>
            </a:r>
            <a:r>
              <a:rPr sz="900" spc="-6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222222"/>
                </a:solidFill>
                <a:latin typeface="Tahoma"/>
                <a:cs typeface="Tahoma"/>
              </a:rPr>
              <a:t>M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aritime</a:t>
            </a:r>
            <a:r>
              <a:rPr sz="900" spc="-9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222222"/>
                </a:solidFill>
                <a:latin typeface="Tahoma"/>
                <a:cs typeface="Tahoma"/>
              </a:rPr>
              <a:t>R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ese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ar</a:t>
            </a:r>
            <a:r>
              <a:rPr sz="900" spc="15" dirty="0">
                <a:solidFill>
                  <a:srgbClr val="222222"/>
                </a:solidFill>
                <a:latin typeface="Tahoma"/>
                <a:cs typeface="Tahoma"/>
              </a:rPr>
              <a:t>c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h</a:t>
            </a:r>
            <a:r>
              <a:rPr sz="900" spc="-7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222222"/>
                </a:solidFill>
                <a:latin typeface="Tahoma"/>
                <a:cs typeface="Tahoma"/>
              </a:rPr>
              <a:t>202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1</a:t>
            </a:r>
            <a:r>
              <a:rPr sz="900" spc="-4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A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nnual</a:t>
            </a:r>
            <a:r>
              <a:rPr sz="900" spc="-3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222222"/>
                </a:solidFill>
                <a:latin typeface="Tahoma"/>
                <a:cs typeface="Tahoma"/>
              </a:rPr>
              <a:t>R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ep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ort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*Equity</a:t>
            </a:r>
            <a:r>
              <a:rPr sz="900" spc="-6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TEU</a:t>
            </a:r>
            <a:r>
              <a:rPr sz="900" spc="1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adjusts</a:t>
            </a:r>
            <a:r>
              <a:rPr sz="900" spc="-5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figures</a:t>
            </a:r>
            <a:r>
              <a:rPr sz="900" spc="-4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to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match</a:t>
            </a:r>
            <a:r>
              <a:rPr sz="900" spc="-4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the</a:t>
            </a:r>
            <a:r>
              <a:rPr sz="900" spc="-1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222222"/>
                </a:solidFill>
                <a:latin typeface="Tahoma"/>
                <a:cs typeface="Tahoma"/>
              </a:rPr>
              <a:t>%</a:t>
            </a:r>
            <a:r>
              <a:rPr sz="900" spc="-1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ownership</a:t>
            </a:r>
            <a:r>
              <a:rPr sz="900" spc="-6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of</a:t>
            </a:r>
            <a:r>
              <a:rPr sz="900" spc="-1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terminals,</a:t>
            </a:r>
            <a:r>
              <a:rPr sz="900" spc="-4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222222"/>
                </a:solidFill>
                <a:latin typeface="Tahoma"/>
                <a:cs typeface="Tahoma"/>
              </a:rPr>
              <a:t>(1)</a:t>
            </a:r>
            <a:r>
              <a:rPr sz="900" spc="-3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Hutchison</a:t>
            </a:r>
            <a:r>
              <a:rPr sz="900" spc="-6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figure</a:t>
            </a:r>
            <a:r>
              <a:rPr sz="900" spc="-3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include</a:t>
            </a:r>
            <a:r>
              <a:rPr sz="900" spc="-6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HPH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 Trust</a:t>
            </a:r>
            <a:r>
              <a:rPr sz="900" spc="-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volumes</a:t>
            </a:r>
            <a:r>
              <a:rPr sz="900" spc="-5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222222"/>
                </a:solidFill>
                <a:latin typeface="Tahoma"/>
                <a:cs typeface="Tahoma"/>
              </a:rPr>
              <a:t>(2)</a:t>
            </a:r>
            <a:r>
              <a:rPr sz="900" spc="-3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DP</a:t>
            </a:r>
            <a:r>
              <a:rPr sz="900" spc="-1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222222"/>
                </a:solidFill>
                <a:latin typeface="Tahoma"/>
                <a:cs typeface="Tahoma"/>
              </a:rPr>
              <a:t>World</a:t>
            </a:r>
            <a:r>
              <a:rPr sz="900" spc="-3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equity</a:t>
            </a:r>
            <a:r>
              <a:rPr sz="900" spc="-3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222222"/>
                </a:solidFill>
                <a:latin typeface="Tahoma"/>
                <a:cs typeface="Tahoma"/>
              </a:rPr>
              <a:t>league</a:t>
            </a:r>
            <a:r>
              <a:rPr sz="900" spc="-1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ranking:</a:t>
            </a:r>
            <a:r>
              <a:rPr sz="900" spc="-4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222222"/>
                </a:solidFill>
                <a:latin typeface="Tahoma"/>
                <a:cs typeface="Tahoma"/>
              </a:rPr>
              <a:t>#4</a:t>
            </a:r>
            <a:r>
              <a:rPr sz="900" spc="-30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222222"/>
                </a:solidFill>
                <a:latin typeface="Tahoma"/>
                <a:cs typeface="Tahoma"/>
              </a:rPr>
              <a:t>in</a:t>
            </a:r>
            <a:r>
              <a:rPr sz="900" spc="-15" dirty="0">
                <a:solidFill>
                  <a:srgbClr val="222222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222222"/>
                </a:solidFill>
                <a:latin typeface="Tahoma"/>
                <a:cs typeface="Tahoma"/>
              </a:rPr>
              <a:t>2018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1471402" y="6354503"/>
            <a:ext cx="229234" cy="235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100" b="0" i="0" kern="1200">
                <a:solidFill>
                  <a:srgbClr val="4D4D4B"/>
                </a:solidFill>
                <a:latin typeface="Tahoma"/>
                <a:ea typeface="+mn-ea"/>
                <a:cs typeface="Tahom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lang="el-GR" smtClean="0"/>
              <a:pPr marL="38100">
                <a:lnSpc>
                  <a:spcPct val="100000"/>
                </a:lnSpc>
                <a:spcBef>
                  <a:spcPts val="105"/>
                </a:spcBef>
              </a:pPr>
              <a:t>29</a:t>
            </a:fld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947419" y="6431076"/>
            <a:ext cx="1042669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5"/>
              </a:lnSpc>
            </a:pPr>
            <a:r>
              <a:rPr lang="en-US"/>
              <a:t>DP</a:t>
            </a:r>
            <a:r>
              <a:rPr lang="en-US" spc="-5"/>
              <a:t> Wo</a:t>
            </a:r>
            <a:r>
              <a:rPr lang="en-US" spc="5"/>
              <a:t>rl</a:t>
            </a:r>
            <a:r>
              <a:rPr lang="en-US"/>
              <a:t>d</a:t>
            </a:r>
            <a:r>
              <a:rPr lang="en-US" spc="-40"/>
              <a:t> </a:t>
            </a:r>
            <a:r>
              <a:rPr lang="en-US"/>
              <a:t>Ove</a:t>
            </a:r>
            <a:r>
              <a:rPr lang="en-US" spc="10"/>
              <a:t>r</a:t>
            </a:r>
            <a:r>
              <a:rPr lang="en-US"/>
              <a:t>v</a:t>
            </a:r>
            <a:r>
              <a:rPr lang="en-US" spc="5"/>
              <a:t>i</a:t>
            </a:r>
            <a:r>
              <a:rPr lang="en-US"/>
              <a:t>ew</a:t>
            </a:r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2527807" y="6431076"/>
            <a:ext cx="95250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Ports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Terminals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63466" y="6431076"/>
            <a:ext cx="12846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arks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ono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ones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61253" y="6431076"/>
            <a:ext cx="10864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Mar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391527" y="6431076"/>
            <a:ext cx="22796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39378" y="6431076"/>
            <a:ext cx="5353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Financials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10248645" y="6431076"/>
            <a:ext cx="51689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5"/>
              </a:lnSpc>
            </a:pPr>
            <a:r>
              <a:rPr lang="en-US" spc="-5"/>
              <a:t>Appendix</a:t>
            </a:r>
            <a:endParaRPr spc="-5" dirty="0"/>
          </a:p>
        </p:txBody>
      </p:sp>
    </p:spTree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97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GLOBAL TERMINAL OPERATORS - 1</a:t>
            </a:r>
            <a:endParaRPr lang="el-G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290" y="883179"/>
            <a:ext cx="8001000" cy="4602162"/>
          </a:xfrm>
        </p:spPr>
        <p:txBody>
          <a:bodyPr>
            <a:noAutofit/>
          </a:bodyPr>
          <a:lstStyle/>
          <a:p>
            <a:r>
              <a:rPr lang="en-US" sz="2400" dirty="0"/>
              <a:t>If the Terminal Operator is active in one Continent (e.g. </a:t>
            </a:r>
            <a:r>
              <a:rPr lang="en-US" sz="2400" dirty="0" err="1"/>
              <a:t>Bollore</a:t>
            </a:r>
            <a:r>
              <a:rPr lang="en-US" sz="2400" dirty="0"/>
              <a:t> in Africa; </a:t>
            </a:r>
            <a:r>
              <a:rPr lang="el-GR" sz="2400" dirty="0"/>
              <a:t> </a:t>
            </a:r>
            <a:r>
              <a:rPr lang="en-US" sz="2400" dirty="0"/>
              <a:t>HHLA, </a:t>
            </a:r>
            <a:r>
              <a:rPr lang="en-US" sz="2400" dirty="0" err="1"/>
              <a:t>Eurogate</a:t>
            </a:r>
            <a:r>
              <a:rPr lang="en-US" sz="2400" dirty="0"/>
              <a:t> in Europe)</a:t>
            </a:r>
            <a:r>
              <a:rPr lang="el-GR" sz="2400" dirty="0"/>
              <a:t> </a:t>
            </a:r>
            <a:r>
              <a:rPr lang="en-US" sz="2400" dirty="0"/>
              <a:t>it is called International Terminal Operator – ITO</a:t>
            </a:r>
            <a:endParaRPr lang="el-GR" sz="2400" dirty="0"/>
          </a:p>
          <a:p>
            <a:r>
              <a:rPr lang="en-US" sz="2400" dirty="0"/>
              <a:t>Based on the definition of GTO / ITO 21 Port Operators fall in this category. </a:t>
            </a:r>
            <a:r>
              <a:rPr lang="el-GR" sz="2400" dirty="0"/>
              <a:t>   </a:t>
            </a:r>
          </a:p>
          <a:p>
            <a:r>
              <a:rPr lang="en-US" sz="2400" dirty="0"/>
              <a:t>Roughly </a:t>
            </a:r>
            <a:r>
              <a:rPr lang="el-GR" sz="2400" dirty="0"/>
              <a:t>6</a:t>
            </a:r>
            <a:r>
              <a:rPr lang="en-US" sz="2400" dirty="0"/>
              <a:t>5</a:t>
            </a:r>
            <a:r>
              <a:rPr lang="el-GR" sz="2400" dirty="0"/>
              <a:t>% </a:t>
            </a:r>
            <a:r>
              <a:rPr lang="en-US" sz="2400" dirty="0"/>
              <a:t> of global port capacity belongs to GTOs/ITOs 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 err="1">
                <a:solidFill>
                  <a:srgbClr val="FF0000"/>
                </a:solidFill>
              </a:rPr>
              <a:t>Drewry</a:t>
            </a:r>
            <a:r>
              <a:rPr lang="en-US" sz="2400" b="1" dirty="0">
                <a:solidFill>
                  <a:srgbClr val="FF0000"/>
                </a:solidFill>
              </a:rPr>
              <a:t>, 2019)</a:t>
            </a:r>
            <a:r>
              <a:rPr lang="el-GR" sz="2400" dirty="0"/>
              <a:t>, </a:t>
            </a:r>
            <a:r>
              <a:rPr lang="en-US" sz="2400" dirty="0"/>
              <a:t>the 20</a:t>
            </a:r>
            <a:r>
              <a:rPr lang="el-GR" sz="2400" dirty="0"/>
              <a:t>% </a:t>
            </a:r>
            <a:r>
              <a:rPr lang="en-US" sz="2400" dirty="0"/>
              <a:t>belongs to Public Port Operators </a:t>
            </a:r>
            <a:r>
              <a:rPr lang="el-GR" sz="2400" dirty="0"/>
              <a:t> </a:t>
            </a:r>
            <a:r>
              <a:rPr lang="en-US" sz="2400" dirty="0"/>
              <a:t>and the rest 15% to various (local activity) Private Port Operators</a:t>
            </a:r>
            <a:r>
              <a:rPr lang="el-GR" sz="2400" dirty="0"/>
              <a:t>.       </a:t>
            </a:r>
            <a:endParaRPr lang="en-US" sz="2400" dirty="0"/>
          </a:p>
          <a:p>
            <a:r>
              <a:rPr lang="en-US" sz="2400" dirty="0"/>
              <a:t>Strong Global Activities concentration through:</a:t>
            </a:r>
          </a:p>
          <a:p>
            <a:pPr lvl="1"/>
            <a:r>
              <a:rPr lang="en-US" sz="2000" dirty="0"/>
              <a:t>Organic Growth</a:t>
            </a:r>
          </a:p>
          <a:p>
            <a:pPr lvl="1"/>
            <a:r>
              <a:rPr lang="en-US" sz="2000" dirty="0"/>
              <a:t>Acquisitions (e.g. MSC acquired Bollore Africa Logistics)</a:t>
            </a:r>
          </a:p>
          <a:p>
            <a:pPr lvl="1"/>
            <a:r>
              <a:rPr lang="en-US" sz="2000" dirty="0"/>
              <a:t>Partnerships (with other GTOs &amp; Local Partners)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l-GR" sz="2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2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l-GR" sz="2000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96</a:t>
            </a:r>
          </a:p>
        </p:txBody>
      </p:sp>
    </p:spTree>
    <p:extLst>
      <p:ext uri="{BB962C8B-B14F-4D97-AF65-F5344CB8AC3E}">
        <p14:creationId xmlns:p14="http://schemas.microsoft.com/office/powerpoint/2010/main" xmlns="" val="22968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31063" y="330454"/>
            <a:ext cx="8048625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90"/>
              </a:spcBef>
              <a:tabLst>
                <a:tab pos="1831975" algn="l"/>
                <a:tab pos="2576195" algn="l"/>
              </a:tabLst>
            </a:pPr>
            <a:r>
              <a:rPr sz="2000" b="1" spc="170" dirty="0"/>
              <a:t>U</a:t>
            </a:r>
            <a:r>
              <a:rPr sz="2000" b="1" spc="180" dirty="0"/>
              <a:t>NIFEEDE</a:t>
            </a:r>
            <a:r>
              <a:rPr sz="2000" b="1" spc="-10" dirty="0"/>
              <a:t>R</a:t>
            </a:r>
            <a:r>
              <a:rPr sz="2000" b="1" dirty="0"/>
              <a:t>	</a:t>
            </a:r>
            <a:r>
              <a:rPr sz="2000" b="1" spc="180" dirty="0"/>
              <a:t>AN</a:t>
            </a:r>
            <a:r>
              <a:rPr sz="2000" b="1" spc="-10" dirty="0"/>
              <a:t>D</a:t>
            </a:r>
            <a:r>
              <a:rPr sz="2000" b="1" dirty="0"/>
              <a:t>	</a:t>
            </a:r>
            <a:r>
              <a:rPr sz="2000" b="1" spc="190" dirty="0"/>
              <a:t>P</a:t>
            </a:r>
            <a:r>
              <a:rPr sz="2000" b="1" spc="-10" dirty="0"/>
              <a:t>&amp;</a:t>
            </a:r>
            <a:r>
              <a:rPr sz="2000" b="1" spc="-395" dirty="0"/>
              <a:t> </a:t>
            </a:r>
            <a:r>
              <a:rPr sz="2000" b="1" spc="-10" dirty="0"/>
              <a:t>O</a:t>
            </a:r>
            <a:r>
              <a:rPr sz="2000" b="1" dirty="0"/>
              <a:t> </a:t>
            </a:r>
            <a:r>
              <a:rPr sz="2000" b="1" spc="-180" dirty="0"/>
              <a:t> </a:t>
            </a:r>
            <a:r>
              <a:rPr sz="2000" b="1" spc="180" dirty="0"/>
              <a:t>FE</a:t>
            </a:r>
            <a:r>
              <a:rPr sz="2000" b="1" spc="170" dirty="0"/>
              <a:t>RR</a:t>
            </a:r>
            <a:r>
              <a:rPr sz="2000" b="1" spc="180" dirty="0"/>
              <a:t>IE</a:t>
            </a:r>
            <a:r>
              <a:rPr sz="2000" b="1" spc="190" dirty="0"/>
              <a:t>S</a:t>
            </a:r>
            <a:r>
              <a:rPr sz="2000" b="1" spc="-5" dirty="0"/>
              <a:t>:</a:t>
            </a:r>
            <a:endParaRPr sz="2000" b="1" dirty="0"/>
          </a:p>
          <a:p>
            <a:pPr marL="12700">
              <a:lnSpc>
                <a:spcPts val="2280"/>
              </a:lnSpc>
              <a:tabLst>
                <a:tab pos="2774315" algn="l"/>
                <a:tab pos="4804410" algn="l"/>
                <a:tab pos="6551295" algn="l"/>
              </a:tabLst>
            </a:pPr>
            <a:r>
              <a:rPr sz="2000" b="1" spc="-5" dirty="0"/>
              <a:t>A </a:t>
            </a:r>
            <a:r>
              <a:rPr sz="2000" b="1" spc="-190" dirty="0"/>
              <a:t> </a:t>
            </a:r>
            <a:r>
              <a:rPr sz="2000" b="1" spc="190" dirty="0"/>
              <a:t>P</a:t>
            </a:r>
            <a:r>
              <a:rPr sz="2000" b="1" spc="185" dirty="0"/>
              <a:t>A</a:t>
            </a:r>
            <a:r>
              <a:rPr sz="2000" b="1" spc="195" dirty="0"/>
              <a:t>N</a:t>
            </a:r>
            <a:r>
              <a:rPr sz="2000" b="1" spc="-5" dirty="0"/>
              <a:t>-</a:t>
            </a:r>
            <a:r>
              <a:rPr sz="2000" b="1" spc="-390" dirty="0"/>
              <a:t> </a:t>
            </a:r>
            <a:r>
              <a:rPr sz="2000" b="1" spc="180" dirty="0"/>
              <a:t>E</a:t>
            </a:r>
            <a:r>
              <a:rPr sz="2000" b="1" spc="175" dirty="0"/>
              <a:t>UR</a:t>
            </a:r>
            <a:r>
              <a:rPr sz="2000" b="1" spc="180" dirty="0"/>
              <a:t>O</a:t>
            </a:r>
            <a:r>
              <a:rPr sz="2000" b="1" spc="190" dirty="0"/>
              <a:t>P</a:t>
            </a:r>
            <a:r>
              <a:rPr sz="2000" b="1" spc="180" dirty="0"/>
              <a:t>E</a:t>
            </a:r>
            <a:r>
              <a:rPr sz="2000" b="1" spc="185" dirty="0"/>
              <a:t>A</a:t>
            </a:r>
            <a:r>
              <a:rPr sz="2000" b="1" spc="-5" dirty="0"/>
              <a:t>N</a:t>
            </a:r>
            <a:r>
              <a:rPr sz="2000" b="1" dirty="0"/>
              <a:t>	</a:t>
            </a:r>
            <a:r>
              <a:rPr sz="2000" b="1" spc="180" dirty="0"/>
              <a:t>IN</a:t>
            </a:r>
            <a:r>
              <a:rPr sz="2000" b="1" spc="185" dirty="0"/>
              <a:t>T</a:t>
            </a:r>
            <a:r>
              <a:rPr sz="2000" b="1" spc="180" dirty="0"/>
              <a:t>E</a:t>
            </a:r>
            <a:r>
              <a:rPr sz="2000" b="1" spc="185" dirty="0"/>
              <a:t>G</a:t>
            </a:r>
            <a:r>
              <a:rPr sz="2000" b="1" spc="175" dirty="0"/>
              <a:t>R</a:t>
            </a:r>
            <a:r>
              <a:rPr sz="2000" b="1" spc="185" dirty="0"/>
              <a:t>AT</a:t>
            </a:r>
            <a:r>
              <a:rPr sz="2000" b="1" spc="180" dirty="0"/>
              <a:t>E</a:t>
            </a:r>
            <a:r>
              <a:rPr sz="2000" b="1" spc="-5" dirty="0"/>
              <a:t>D</a:t>
            </a:r>
            <a:r>
              <a:rPr sz="2000" b="1" dirty="0"/>
              <a:t>	</a:t>
            </a:r>
            <a:r>
              <a:rPr sz="2000" b="1" spc="195" dirty="0"/>
              <a:t>L</a:t>
            </a:r>
            <a:r>
              <a:rPr sz="2000" b="1" spc="180" dirty="0"/>
              <a:t>O</a:t>
            </a:r>
            <a:r>
              <a:rPr sz="2000" b="1" spc="185" dirty="0"/>
              <a:t>G</a:t>
            </a:r>
            <a:r>
              <a:rPr sz="2000" b="1" spc="180" dirty="0"/>
              <a:t>I</a:t>
            </a:r>
            <a:r>
              <a:rPr sz="2000" b="1" spc="190" dirty="0"/>
              <a:t>S</a:t>
            </a:r>
            <a:r>
              <a:rPr sz="2000" b="1" spc="185" dirty="0"/>
              <a:t>T</a:t>
            </a:r>
            <a:r>
              <a:rPr sz="2000" b="1" spc="180" dirty="0"/>
              <a:t>I</a:t>
            </a:r>
            <a:r>
              <a:rPr sz="2000" b="1" spc="170" dirty="0"/>
              <a:t>C</a:t>
            </a:r>
            <a:r>
              <a:rPr sz="2000" b="1" spc="-5" dirty="0"/>
              <a:t>S</a:t>
            </a:r>
            <a:r>
              <a:rPr sz="2000" b="1" dirty="0"/>
              <a:t>	</a:t>
            </a:r>
            <a:r>
              <a:rPr sz="2000" b="1" spc="180" dirty="0"/>
              <a:t>B</a:t>
            </a:r>
            <a:r>
              <a:rPr sz="2000" b="1" spc="175" dirty="0"/>
              <a:t>U</a:t>
            </a:r>
            <a:r>
              <a:rPr sz="2000" b="1" spc="190" dirty="0"/>
              <a:t>S</a:t>
            </a:r>
            <a:r>
              <a:rPr sz="2000" b="1" spc="180" dirty="0"/>
              <a:t>INE</a:t>
            </a:r>
            <a:r>
              <a:rPr sz="2000" b="1" spc="190" dirty="0"/>
              <a:t>S</a:t>
            </a:r>
            <a:r>
              <a:rPr sz="2000" b="1" spc="-5" dirty="0"/>
              <a:t>S</a:t>
            </a:r>
            <a:endParaRPr sz="2000" b="1" dirty="0"/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1399032"/>
            <a:ext cx="7924800" cy="484345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961379" y="3857371"/>
            <a:ext cx="15557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5" dirty="0">
                <a:latin typeface="Tahoma"/>
                <a:cs typeface="Tahoma"/>
              </a:rPr>
              <a:t>Ly</a:t>
            </a:r>
            <a:r>
              <a:rPr sz="500" spc="-10" dirty="0">
                <a:latin typeface="Tahoma"/>
                <a:cs typeface="Tahoma"/>
              </a:rPr>
              <a:t>o</a:t>
            </a:r>
            <a:r>
              <a:rPr sz="500" dirty="0">
                <a:latin typeface="Tahoma"/>
                <a:cs typeface="Tahoma"/>
              </a:rPr>
              <a:t>n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437632" y="2157983"/>
            <a:ext cx="3630929" cy="2283460"/>
            <a:chOff x="5437632" y="2157983"/>
            <a:chExt cx="3630929" cy="228346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1401" y="3879913"/>
              <a:ext cx="91820" cy="8877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3425" y="3175825"/>
              <a:ext cx="91820" cy="9182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8337" y="4352353"/>
              <a:ext cx="91821" cy="8877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509004" y="2790443"/>
              <a:ext cx="85725" cy="82550"/>
            </a:xfrm>
            <a:custGeom>
              <a:avLst/>
              <a:gdLst/>
              <a:ahLst/>
              <a:cxnLst/>
              <a:rect l="l" t="t" r="r" b="b"/>
              <a:pathLst>
                <a:path w="85725" h="82550">
                  <a:moveTo>
                    <a:pt x="42672" y="0"/>
                  </a:moveTo>
                  <a:lnTo>
                    <a:pt x="26038" y="3232"/>
                  </a:lnTo>
                  <a:lnTo>
                    <a:pt x="12477" y="12049"/>
                  </a:lnTo>
                  <a:lnTo>
                    <a:pt x="3345" y="25128"/>
                  </a:lnTo>
                  <a:lnTo>
                    <a:pt x="0" y="41147"/>
                  </a:lnTo>
                  <a:lnTo>
                    <a:pt x="3345" y="57167"/>
                  </a:lnTo>
                  <a:lnTo>
                    <a:pt x="12477" y="70246"/>
                  </a:lnTo>
                  <a:lnTo>
                    <a:pt x="26038" y="79063"/>
                  </a:lnTo>
                  <a:lnTo>
                    <a:pt x="42672" y="82295"/>
                  </a:lnTo>
                  <a:lnTo>
                    <a:pt x="59305" y="79063"/>
                  </a:lnTo>
                  <a:lnTo>
                    <a:pt x="72866" y="70246"/>
                  </a:lnTo>
                  <a:lnTo>
                    <a:pt x="81998" y="57167"/>
                  </a:lnTo>
                  <a:lnTo>
                    <a:pt x="85344" y="41147"/>
                  </a:lnTo>
                  <a:lnTo>
                    <a:pt x="81998" y="25128"/>
                  </a:lnTo>
                  <a:lnTo>
                    <a:pt x="72866" y="12049"/>
                  </a:lnTo>
                  <a:lnTo>
                    <a:pt x="59305" y="3232"/>
                  </a:lnTo>
                  <a:lnTo>
                    <a:pt x="42672" y="0"/>
                  </a:lnTo>
                  <a:close/>
                </a:path>
              </a:pathLst>
            </a:custGeom>
            <a:solidFill>
              <a:srgbClr val="FFAA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09004" y="2790443"/>
              <a:ext cx="85725" cy="82550"/>
            </a:xfrm>
            <a:custGeom>
              <a:avLst/>
              <a:gdLst/>
              <a:ahLst/>
              <a:cxnLst/>
              <a:rect l="l" t="t" r="r" b="b"/>
              <a:pathLst>
                <a:path w="85725" h="82550">
                  <a:moveTo>
                    <a:pt x="0" y="41147"/>
                  </a:moveTo>
                  <a:lnTo>
                    <a:pt x="3345" y="25128"/>
                  </a:lnTo>
                  <a:lnTo>
                    <a:pt x="12477" y="12049"/>
                  </a:lnTo>
                  <a:lnTo>
                    <a:pt x="26038" y="3232"/>
                  </a:lnTo>
                  <a:lnTo>
                    <a:pt x="42672" y="0"/>
                  </a:lnTo>
                  <a:lnTo>
                    <a:pt x="59305" y="3232"/>
                  </a:lnTo>
                  <a:lnTo>
                    <a:pt x="72866" y="12049"/>
                  </a:lnTo>
                  <a:lnTo>
                    <a:pt x="81998" y="25128"/>
                  </a:lnTo>
                  <a:lnTo>
                    <a:pt x="85344" y="41147"/>
                  </a:lnTo>
                  <a:lnTo>
                    <a:pt x="81998" y="57167"/>
                  </a:lnTo>
                  <a:lnTo>
                    <a:pt x="72866" y="70246"/>
                  </a:lnTo>
                  <a:lnTo>
                    <a:pt x="59305" y="79063"/>
                  </a:lnTo>
                  <a:lnTo>
                    <a:pt x="42672" y="82295"/>
                  </a:lnTo>
                  <a:lnTo>
                    <a:pt x="26038" y="79063"/>
                  </a:lnTo>
                  <a:lnTo>
                    <a:pt x="12477" y="70246"/>
                  </a:lnTo>
                  <a:lnTo>
                    <a:pt x="3345" y="57167"/>
                  </a:lnTo>
                  <a:lnTo>
                    <a:pt x="0" y="41147"/>
                  </a:lnTo>
                  <a:close/>
                </a:path>
              </a:pathLst>
            </a:custGeom>
            <a:ln w="9525">
              <a:solidFill>
                <a:srgbClr val="FF8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73121" y="3148393"/>
              <a:ext cx="94869" cy="887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00681" y="4099369"/>
              <a:ext cx="91821" cy="8877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19681" y="3672649"/>
              <a:ext cx="91821" cy="8877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3241" y="3855529"/>
              <a:ext cx="91821" cy="887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80569" y="2672905"/>
              <a:ext cx="91820" cy="887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53009" y="3087433"/>
              <a:ext cx="94869" cy="8877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60017" y="3267265"/>
              <a:ext cx="91821" cy="887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0153" y="2618041"/>
              <a:ext cx="91821" cy="8877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663184" y="2170175"/>
              <a:ext cx="356870" cy="326390"/>
            </a:xfrm>
            <a:custGeom>
              <a:avLst/>
              <a:gdLst/>
              <a:ahLst/>
              <a:cxnLst/>
              <a:rect l="l" t="t" r="r" b="b"/>
              <a:pathLst>
                <a:path w="356870" h="326389">
                  <a:moveTo>
                    <a:pt x="42672" y="21336"/>
                  </a:moveTo>
                  <a:lnTo>
                    <a:pt x="40995" y="13030"/>
                  </a:lnTo>
                  <a:lnTo>
                    <a:pt x="36423" y="6248"/>
                  </a:lnTo>
                  <a:lnTo>
                    <a:pt x="29641" y="1676"/>
                  </a:lnTo>
                  <a:lnTo>
                    <a:pt x="21336" y="0"/>
                  </a:lnTo>
                  <a:lnTo>
                    <a:pt x="13017" y="1676"/>
                  </a:lnTo>
                  <a:lnTo>
                    <a:pt x="6235" y="6248"/>
                  </a:lnTo>
                  <a:lnTo>
                    <a:pt x="1663" y="13030"/>
                  </a:lnTo>
                  <a:lnTo>
                    <a:pt x="0" y="21336"/>
                  </a:lnTo>
                  <a:lnTo>
                    <a:pt x="1663" y="29654"/>
                  </a:lnTo>
                  <a:lnTo>
                    <a:pt x="6235" y="36436"/>
                  </a:lnTo>
                  <a:lnTo>
                    <a:pt x="13017" y="41008"/>
                  </a:lnTo>
                  <a:lnTo>
                    <a:pt x="21336" y="42672"/>
                  </a:lnTo>
                  <a:lnTo>
                    <a:pt x="29641" y="41008"/>
                  </a:lnTo>
                  <a:lnTo>
                    <a:pt x="36423" y="36436"/>
                  </a:lnTo>
                  <a:lnTo>
                    <a:pt x="40995" y="29654"/>
                  </a:lnTo>
                  <a:lnTo>
                    <a:pt x="42672" y="21336"/>
                  </a:lnTo>
                  <a:close/>
                </a:path>
                <a:path w="356870" h="326389">
                  <a:moveTo>
                    <a:pt x="356616" y="306324"/>
                  </a:moveTo>
                  <a:lnTo>
                    <a:pt x="354939" y="298627"/>
                  </a:lnTo>
                  <a:lnTo>
                    <a:pt x="350367" y="292328"/>
                  </a:lnTo>
                  <a:lnTo>
                    <a:pt x="343585" y="288074"/>
                  </a:lnTo>
                  <a:lnTo>
                    <a:pt x="335280" y="286512"/>
                  </a:lnTo>
                  <a:lnTo>
                    <a:pt x="326961" y="288074"/>
                  </a:lnTo>
                  <a:lnTo>
                    <a:pt x="320179" y="292328"/>
                  </a:lnTo>
                  <a:lnTo>
                    <a:pt x="315607" y="298627"/>
                  </a:lnTo>
                  <a:lnTo>
                    <a:pt x="313944" y="306324"/>
                  </a:lnTo>
                  <a:lnTo>
                    <a:pt x="315607" y="314032"/>
                  </a:lnTo>
                  <a:lnTo>
                    <a:pt x="320179" y="320332"/>
                  </a:lnTo>
                  <a:lnTo>
                    <a:pt x="326961" y="324586"/>
                  </a:lnTo>
                  <a:lnTo>
                    <a:pt x="335280" y="326136"/>
                  </a:lnTo>
                  <a:lnTo>
                    <a:pt x="343585" y="324586"/>
                  </a:lnTo>
                  <a:lnTo>
                    <a:pt x="350367" y="320332"/>
                  </a:lnTo>
                  <a:lnTo>
                    <a:pt x="354939" y="314032"/>
                  </a:lnTo>
                  <a:lnTo>
                    <a:pt x="356616" y="306324"/>
                  </a:lnTo>
                  <a:close/>
                </a:path>
              </a:pathLst>
            </a:custGeom>
            <a:solidFill>
              <a:srgbClr val="9651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437632" y="2157983"/>
              <a:ext cx="140335" cy="271780"/>
            </a:xfrm>
            <a:custGeom>
              <a:avLst/>
              <a:gdLst/>
              <a:ahLst/>
              <a:cxnLst/>
              <a:rect l="l" t="t" r="r" b="b"/>
              <a:pathLst>
                <a:path w="140335" h="271780">
                  <a:moveTo>
                    <a:pt x="42672" y="249936"/>
                  </a:moveTo>
                  <a:lnTo>
                    <a:pt x="40995" y="241630"/>
                  </a:lnTo>
                  <a:lnTo>
                    <a:pt x="36423" y="234848"/>
                  </a:lnTo>
                  <a:lnTo>
                    <a:pt x="29641" y="230276"/>
                  </a:lnTo>
                  <a:lnTo>
                    <a:pt x="21336" y="228600"/>
                  </a:lnTo>
                  <a:lnTo>
                    <a:pt x="13017" y="230276"/>
                  </a:lnTo>
                  <a:lnTo>
                    <a:pt x="6235" y="234848"/>
                  </a:lnTo>
                  <a:lnTo>
                    <a:pt x="1663" y="241630"/>
                  </a:lnTo>
                  <a:lnTo>
                    <a:pt x="0" y="249936"/>
                  </a:lnTo>
                  <a:lnTo>
                    <a:pt x="1663" y="258254"/>
                  </a:lnTo>
                  <a:lnTo>
                    <a:pt x="6235" y="265036"/>
                  </a:lnTo>
                  <a:lnTo>
                    <a:pt x="13017" y="269608"/>
                  </a:lnTo>
                  <a:lnTo>
                    <a:pt x="21336" y="271272"/>
                  </a:lnTo>
                  <a:lnTo>
                    <a:pt x="29641" y="269608"/>
                  </a:lnTo>
                  <a:lnTo>
                    <a:pt x="36423" y="265036"/>
                  </a:lnTo>
                  <a:lnTo>
                    <a:pt x="40995" y="258254"/>
                  </a:lnTo>
                  <a:lnTo>
                    <a:pt x="42672" y="249936"/>
                  </a:lnTo>
                  <a:close/>
                </a:path>
                <a:path w="140335" h="271780">
                  <a:moveTo>
                    <a:pt x="140208" y="21336"/>
                  </a:moveTo>
                  <a:lnTo>
                    <a:pt x="138531" y="13030"/>
                  </a:lnTo>
                  <a:lnTo>
                    <a:pt x="133959" y="6248"/>
                  </a:lnTo>
                  <a:lnTo>
                    <a:pt x="127177" y="1676"/>
                  </a:lnTo>
                  <a:lnTo>
                    <a:pt x="118872" y="0"/>
                  </a:lnTo>
                  <a:lnTo>
                    <a:pt x="110553" y="1676"/>
                  </a:lnTo>
                  <a:lnTo>
                    <a:pt x="103771" y="6248"/>
                  </a:lnTo>
                  <a:lnTo>
                    <a:pt x="99199" y="13030"/>
                  </a:lnTo>
                  <a:lnTo>
                    <a:pt x="97536" y="21336"/>
                  </a:lnTo>
                  <a:lnTo>
                    <a:pt x="99199" y="29654"/>
                  </a:lnTo>
                  <a:lnTo>
                    <a:pt x="103771" y="36436"/>
                  </a:lnTo>
                  <a:lnTo>
                    <a:pt x="110553" y="41008"/>
                  </a:lnTo>
                  <a:lnTo>
                    <a:pt x="118872" y="42672"/>
                  </a:lnTo>
                  <a:lnTo>
                    <a:pt x="127177" y="41008"/>
                  </a:lnTo>
                  <a:lnTo>
                    <a:pt x="133959" y="36436"/>
                  </a:lnTo>
                  <a:lnTo>
                    <a:pt x="138531" y="29654"/>
                  </a:lnTo>
                  <a:lnTo>
                    <a:pt x="140208" y="21336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977128" y="2386583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0480" y="0"/>
                  </a:moveTo>
                  <a:lnTo>
                    <a:pt x="18591" y="2387"/>
                  </a:lnTo>
                  <a:lnTo>
                    <a:pt x="8905" y="8905"/>
                  </a:lnTo>
                  <a:lnTo>
                    <a:pt x="2387" y="18591"/>
                  </a:lnTo>
                  <a:lnTo>
                    <a:pt x="0" y="30479"/>
                  </a:lnTo>
                  <a:lnTo>
                    <a:pt x="2387" y="42368"/>
                  </a:lnTo>
                  <a:lnTo>
                    <a:pt x="8905" y="52054"/>
                  </a:lnTo>
                  <a:lnTo>
                    <a:pt x="18591" y="58572"/>
                  </a:lnTo>
                  <a:lnTo>
                    <a:pt x="30480" y="60960"/>
                  </a:lnTo>
                  <a:lnTo>
                    <a:pt x="42368" y="58572"/>
                  </a:lnTo>
                  <a:lnTo>
                    <a:pt x="52054" y="52054"/>
                  </a:lnTo>
                  <a:lnTo>
                    <a:pt x="58572" y="42368"/>
                  </a:lnTo>
                  <a:lnTo>
                    <a:pt x="60960" y="30479"/>
                  </a:lnTo>
                  <a:lnTo>
                    <a:pt x="58572" y="18591"/>
                  </a:lnTo>
                  <a:lnTo>
                    <a:pt x="52054" y="8905"/>
                  </a:lnTo>
                  <a:lnTo>
                    <a:pt x="42368" y="238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9651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977128" y="2386583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0" y="30479"/>
                  </a:moveTo>
                  <a:lnTo>
                    <a:pt x="2387" y="18591"/>
                  </a:lnTo>
                  <a:lnTo>
                    <a:pt x="8905" y="8905"/>
                  </a:lnTo>
                  <a:lnTo>
                    <a:pt x="18591" y="2387"/>
                  </a:lnTo>
                  <a:lnTo>
                    <a:pt x="30480" y="0"/>
                  </a:lnTo>
                  <a:lnTo>
                    <a:pt x="42368" y="2387"/>
                  </a:lnTo>
                  <a:lnTo>
                    <a:pt x="52054" y="8905"/>
                  </a:lnTo>
                  <a:lnTo>
                    <a:pt x="58572" y="18591"/>
                  </a:lnTo>
                  <a:lnTo>
                    <a:pt x="60960" y="30479"/>
                  </a:lnTo>
                  <a:lnTo>
                    <a:pt x="58572" y="42368"/>
                  </a:lnTo>
                  <a:lnTo>
                    <a:pt x="52054" y="52054"/>
                  </a:lnTo>
                  <a:lnTo>
                    <a:pt x="42368" y="58572"/>
                  </a:lnTo>
                  <a:lnTo>
                    <a:pt x="30480" y="60960"/>
                  </a:lnTo>
                  <a:lnTo>
                    <a:pt x="18591" y="58572"/>
                  </a:lnTo>
                  <a:lnTo>
                    <a:pt x="8905" y="52054"/>
                  </a:lnTo>
                  <a:lnTo>
                    <a:pt x="2387" y="42368"/>
                  </a:lnTo>
                  <a:lnTo>
                    <a:pt x="0" y="3047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083808" y="2788919"/>
              <a:ext cx="55244" cy="241300"/>
            </a:xfrm>
            <a:custGeom>
              <a:avLst/>
              <a:gdLst/>
              <a:ahLst/>
              <a:cxnLst/>
              <a:rect l="l" t="t" r="r" b="b"/>
              <a:pathLst>
                <a:path w="55245" h="241300">
                  <a:moveTo>
                    <a:pt x="42672" y="21336"/>
                  </a:moveTo>
                  <a:lnTo>
                    <a:pt x="40995" y="13030"/>
                  </a:lnTo>
                  <a:lnTo>
                    <a:pt x="36423" y="6248"/>
                  </a:lnTo>
                  <a:lnTo>
                    <a:pt x="29641" y="1676"/>
                  </a:lnTo>
                  <a:lnTo>
                    <a:pt x="21336" y="0"/>
                  </a:lnTo>
                  <a:lnTo>
                    <a:pt x="13017" y="1676"/>
                  </a:lnTo>
                  <a:lnTo>
                    <a:pt x="6235" y="6248"/>
                  </a:lnTo>
                  <a:lnTo>
                    <a:pt x="1663" y="13030"/>
                  </a:lnTo>
                  <a:lnTo>
                    <a:pt x="0" y="21336"/>
                  </a:lnTo>
                  <a:lnTo>
                    <a:pt x="1663" y="29654"/>
                  </a:lnTo>
                  <a:lnTo>
                    <a:pt x="6235" y="36436"/>
                  </a:lnTo>
                  <a:lnTo>
                    <a:pt x="13017" y="41008"/>
                  </a:lnTo>
                  <a:lnTo>
                    <a:pt x="21336" y="42672"/>
                  </a:lnTo>
                  <a:lnTo>
                    <a:pt x="29641" y="41008"/>
                  </a:lnTo>
                  <a:lnTo>
                    <a:pt x="36423" y="36436"/>
                  </a:lnTo>
                  <a:lnTo>
                    <a:pt x="40995" y="29654"/>
                  </a:lnTo>
                  <a:lnTo>
                    <a:pt x="42672" y="21336"/>
                  </a:lnTo>
                  <a:close/>
                </a:path>
                <a:path w="55245" h="241300">
                  <a:moveTo>
                    <a:pt x="54864" y="219456"/>
                  </a:moveTo>
                  <a:lnTo>
                    <a:pt x="53047" y="211150"/>
                  </a:lnTo>
                  <a:lnTo>
                    <a:pt x="48145" y="204368"/>
                  </a:lnTo>
                  <a:lnTo>
                    <a:pt x="40868" y="199796"/>
                  </a:lnTo>
                  <a:lnTo>
                    <a:pt x="32004" y="198120"/>
                  </a:lnTo>
                  <a:lnTo>
                    <a:pt x="23126" y="199796"/>
                  </a:lnTo>
                  <a:lnTo>
                    <a:pt x="15849" y="204368"/>
                  </a:lnTo>
                  <a:lnTo>
                    <a:pt x="10947" y="211150"/>
                  </a:lnTo>
                  <a:lnTo>
                    <a:pt x="9144" y="219456"/>
                  </a:lnTo>
                  <a:lnTo>
                    <a:pt x="10947" y="227774"/>
                  </a:lnTo>
                  <a:lnTo>
                    <a:pt x="15849" y="234556"/>
                  </a:lnTo>
                  <a:lnTo>
                    <a:pt x="23126" y="239128"/>
                  </a:lnTo>
                  <a:lnTo>
                    <a:pt x="32004" y="240792"/>
                  </a:lnTo>
                  <a:lnTo>
                    <a:pt x="40868" y="239128"/>
                  </a:lnTo>
                  <a:lnTo>
                    <a:pt x="48145" y="234556"/>
                  </a:lnTo>
                  <a:lnTo>
                    <a:pt x="53047" y="227774"/>
                  </a:lnTo>
                  <a:lnTo>
                    <a:pt x="54864" y="219456"/>
                  </a:lnTo>
                  <a:close/>
                </a:path>
              </a:pathLst>
            </a:custGeom>
            <a:solidFill>
              <a:srgbClr val="9651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007608" y="2875787"/>
              <a:ext cx="501650" cy="96520"/>
            </a:xfrm>
            <a:custGeom>
              <a:avLst/>
              <a:gdLst/>
              <a:ahLst/>
              <a:cxnLst/>
              <a:rect l="l" t="t" r="r" b="b"/>
              <a:pathLst>
                <a:path w="501650" h="96519">
                  <a:moveTo>
                    <a:pt x="45720" y="74676"/>
                  </a:moveTo>
                  <a:lnTo>
                    <a:pt x="43903" y="66370"/>
                  </a:lnTo>
                  <a:lnTo>
                    <a:pt x="39001" y="59588"/>
                  </a:lnTo>
                  <a:lnTo>
                    <a:pt x="31724" y="55016"/>
                  </a:lnTo>
                  <a:lnTo>
                    <a:pt x="22860" y="53340"/>
                  </a:lnTo>
                  <a:lnTo>
                    <a:pt x="13982" y="55016"/>
                  </a:lnTo>
                  <a:lnTo>
                    <a:pt x="6705" y="59588"/>
                  </a:lnTo>
                  <a:lnTo>
                    <a:pt x="1803" y="66370"/>
                  </a:lnTo>
                  <a:lnTo>
                    <a:pt x="0" y="74676"/>
                  </a:lnTo>
                  <a:lnTo>
                    <a:pt x="1803" y="82994"/>
                  </a:lnTo>
                  <a:lnTo>
                    <a:pt x="6705" y="89776"/>
                  </a:lnTo>
                  <a:lnTo>
                    <a:pt x="13982" y="94348"/>
                  </a:lnTo>
                  <a:lnTo>
                    <a:pt x="22860" y="96012"/>
                  </a:lnTo>
                  <a:lnTo>
                    <a:pt x="31724" y="94348"/>
                  </a:lnTo>
                  <a:lnTo>
                    <a:pt x="39001" y="89776"/>
                  </a:lnTo>
                  <a:lnTo>
                    <a:pt x="43903" y="82994"/>
                  </a:lnTo>
                  <a:lnTo>
                    <a:pt x="45720" y="74676"/>
                  </a:lnTo>
                  <a:close/>
                </a:path>
                <a:path w="501650" h="96519">
                  <a:moveTo>
                    <a:pt x="501396" y="35052"/>
                  </a:moveTo>
                  <a:lnTo>
                    <a:pt x="498513" y="21437"/>
                  </a:lnTo>
                  <a:lnTo>
                    <a:pt x="490677" y="10287"/>
                  </a:lnTo>
                  <a:lnTo>
                    <a:pt x="479044" y="2768"/>
                  </a:lnTo>
                  <a:lnTo>
                    <a:pt x="464820" y="0"/>
                  </a:lnTo>
                  <a:lnTo>
                    <a:pt x="450583" y="2768"/>
                  </a:lnTo>
                  <a:lnTo>
                    <a:pt x="438950" y="10287"/>
                  </a:lnTo>
                  <a:lnTo>
                    <a:pt x="431114" y="21437"/>
                  </a:lnTo>
                  <a:lnTo>
                    <a:pt x="428244" y="35052"/>
                  </a:lnTo>
                  <a:lnTo>
                    <a:pt x="431114" y="48679"/>
                  </a:lnTo>
                  <a:lnTo>
                    <a:pt x="438950" y="59829"/>
                  </a:lnTo>
                  <a:lnTo>
                    <a:pt x="450583" y="67348"/>
                  </a:lnTo>
                  <a:lnTo>
                    <a:pt x="464820" y="70104"/>
                  </a:lnTo>
                  <a:lnTo>
                    <a:pt x="479044" y="67348"/>
                  </a:lnTo>
                  <a:lnTo>
                    <a:pt x="490677" y="59817"/>
                  </a:lnTo>
                  <a:lnTo>
                    <a:pt x="498513" y="48679"/>
                  </a:lnTo>
                  <a:lnTo>
                    <a:pt x="501396" y="35052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435852" y="2875787"/>
              <a:ext cx="73660" cy="70485"/>
            </a:xfrm>
            <a:custGeom>
              <a:avLst/>
              <a:gdLst/>
              <a:ahLst/>
              <a:cxnLst/>
              <a:rect l="l" t="t" r="r" b="b"/>
              <a:pathLst>
                <a:path w="73659" h="70485">
                  <a:moveTo>
                    <a:pt x="0" y="35051"/>
                  </a:moveTo>
                  <a:lnTo>
                    <a:pt x="2875" y="21431"/>
                  </a:lnTo>
                  <a:lnTo>
                    <a:pt x="10715" y="10287"/>
                  </a:lnTo>
                  <a:lnTo>
                    <a:pt x="22342" y="2762"/>
                  </a:lnTo>
                  <a:lnTo>
                    <a:pt x="36575" y="0"/>
                  </a:lnTo>
                  <a:lnTo>
                    <a:pt x="50809" y="2762"/>
                  </a:lnTo>
                  <a:lnTo>
                    <a:pt x="62436" y="10287"/>
                  </a:lnTo>
                  <a:lnTo>
                    <a:pt x="70276" y="21431"/>
                  </a:lnTo>
                  <a:lnTo>
                    <a:pt x="73151" y="35051"/>
                  </a:lnTo>
                  <a:lnTo>
                    <a:pt x="70276" y="48672"/>
                  </a:lnTo>
                  <a:lnTo>
                    <a:pt x="62436" y="59816"/>
                  </a:lnTo>
                  <a:lnTo>
                    <a:pt x="50809" y="67341"/>
                  </a:lnTo>
                  <a:lnTo>
                    <a:pt x="36575" y="70103"/>
                  </a:lnTo>
                  <a:lnTo>
                    <a:pt x="22342" y="67341"/>
                  </a:lnTo>
                  <a:lnTo>
                    <a:pt x="10715" y="59817"/>
                  </a:lnTo>
                  <a:lnTo>
                    <a:pt x="2875" y="48672"/>
                  </a:lnTo>
                  <a:lnTo>
                    <a:pt x="0" y="35051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69864" y="2410777"/>
              <a:ext cx="128206" cy="9182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367272" y="295046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21336" y="0"/>
                  </a:moveTo>
                  <a:lnTo>
                    <a:pt x="13019" y="1672"/>
                  </a:lnTo>
                  <a:lnTo>
                    <a:pt x="6238" y="6238"/>
                  </a:lnTo>
                  <a:lnTo>
                    <a:pt x="1672" y="13019"/>
                  </a:lnTo>
                  <a:lnTo>
                    <a:pt x="0" y="21336"/>
                  </a:lnTo>
                  <a:lnTo>
                    <a:pt x="1672" y="29652"/>
                  </a:lnTo>
                  <a:lnTo>
                    <a:pt x="6238" y="36433"/>
                  </a:lnTo>
                  <a:lnTo>
                    <a:pt x="13019" y="40999"/>
                  </a:lnTo>
                  <a:lnTo>
                    <a:pt x="21336" y="42672"/>
                  </a:lnTo>
                  <a:lnTo>
                    <a:pt x="29652" y="40999"/>
                  </a:lnTo>
                  <a:lnTo>
                    <a:pt x="36433" y="36433"/>
                  </a:lnTo>
                  <a:lnTo>
                    <a:pt x="40999" y="29652"/>
                  </a:lnTo>
                  <a:lnTo>
                    <a:pt x="42672" y="21336"/>
                  </a:lnTo>
                  <a:lnTo>
                    <a:pt x="40999" y="13019"/>
                  </a:lnTo>
                  <a:lnTo>
                    <a:pt x="36433" y="6238"/>
                  </a:lnTo>
                  <a:lnTo>
                    <a:pt x="29652" y="1672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21908" y="2827019"/>
              <a:ext cx="252729" cy="132080"/>
            </a:xfrm>
            <a:custGeom>
              <a:avLst/>
              <a:gdLst/>
              <a:ahLst/>
              <a:cxnLst/>
              <a:rect l="l" t="t" r="r" b="b"/>
              <a:pathLst>
                <a:path w="252729" h="132080">
                  <a:moveTo>
                    <a:pt x="0" y="0"/>
                  </a:moveTo>
                  <a:lnTo>
                    <a:pt x="39433" y="45291"/>
                  </a:lnTo>
                  <a:lnTo>
                    <a:pt x="79831" y="60239"/>
                  </a:lnTo>
                  <a:lnTo>
                    <a:pt x="126111" y="65912"/>
                  </a:lnTo>
                  <a:lnTo>
                    <a:pt x="172464" y="71568"/>
                  </a:lnTo>
                  <a:lnTo>
                    <a:pt x="212899" y="86487"/>
                  </a:lnTo>
                  <a:lnTo>
                    <a:pt x="241500" y="107596"/>
                  </a:lnTo>
                  <a:lnTo>
                    <a:pt x="252349" y="131825"/>
                  </a:lnTo>
                </a:path>
              </a:pathLst>
            </a:custGeom>
            <a:ln w="28575">
              <a:solidFill>
                <a:srgbClr val="DF41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021324" y="2418587"/>
              <a:ext cx="451484" cy="533400"/>
            </a:xfrm>
            <a:custGeom>
              <a:avLst/>
              <a:gdLst/>
              <a:ahLst/>
              <a:cxnLst/>
              <a:rect l="l" t="t" r="r" b="b"/>
              <a:pathLst>
                <a:path w="451485" h="533400">
                  <a:moveTo>
                    <a:pt x="0" y="57912"/>
                  </a:moveTo>
                  <a:lnTo>
                    <a:pt x="39257" y="61361"/>
                  </a:lnTo>
                  <a:lnTo>
                    <a:pt x="78114" y="71374"/>
                  </a:lnTo>
                  <a:lnTo>
                    <a:pt x="116168" y="87444"/>
                  </a:lnTo>
                  <a:lnTo>
                    <a:pt x="153018" y="109067"/>
                  </a:lnTo>
                  <a:lnTo>
                    <a:pt x="188263" y="135737"/>
                  </a:lnTo>
                  <a:lnTo>
                    <a:pt x="221502" y="166950"/>
                  </a:lnTo>
                  <a:lnTo>
                    <a:pt x="252333" y="202199"/>
                  </a:lnTo>
                  <a:lnTo>
                    <a:pt x="280355" y="240981"/>
                  </a:lnTo>
                  <a:lnTo>
                    <a:pt x="305167" y="282790"/>
                  </a:lnTo>
                  <a:lnTo>
                    <a:pt x="326367" y="327120"/>
                  </a:lnTo>
                  <a:lnTo>
                    <a:pt x="343555" y="373467"/>
                  </a:lnTo>
                  <a:lnTo>
                    <a:pt x="356329" y="421326"/>
                  </a:lnTo>
                  <a:lnTo>
                    <a:pt x="364287" y="470190"/>
                  </a:lnTo>
                  <a:lnTo>
                    <a:pt x="367029" y="519557"/>
                  </a:lnTo>
                </a:path>
                <a:path w="451485" h="533400">
                  <a:moveTo>
                    <a:pt x="18287" y="0"/>
                  </a:moveTo>
                  <a:lnTo>
                    <a:pt x="87881" y="13579"/>
                  </a:lnTo>
                  <a:lnTo>
                    <a:pt x="154996" y="51791"/>
                  </a:lnTo>
                  <a:lnTo>
                    <a:pt x="186845" y="78951"/>
                  </a:lnTo>
                  <a:lnTo>
                    <a:pt x="217139" y="110849"/>
                  </a:lnTo>
                  <a:lnTo>
                    <a:pt x="245567" y="147012"/>
                  </a:lnTo>
                  <a:lnTo>
                    <a:pt x="271818" y="186965"/>
                  </a:lnTo>
                  <a:lnTo>
                    <a:pt x="295579" y="230236"/>
                  </a:lnTo>
                  <a:lnTo>
                    <a:pt x="316540" y="276352"/>
                  </a:lnTo>
                  <a:lnTo>
                    <a:pt x="334388" y="324837"/>
                  </a:lnTo>
                  <a:lnTo>
                    <a:pt x="348813" y="375220"/>
                  </a:lnTo>
                  <a:lnTo>
                    <a:pt x="359502" y="427027"/>
                  </a:lnTo>
                  <a:lnTo>
                    <a:pt x="366143" y="479785"/>
                  </a:lnTo>
                  <a:lnTo>
                    <a:pt x="368426" y="533019"/>
                  </a:lnTo>
                </a:path>
                <a:path w="451485" h="533400">
                  <a:moveTo>
                    <a:pt x="18287" y="0"/>
                  </a:moveTo>
                  <a:lnTo>
                    <a:pt x="61481" y="2986"/>
                  </a:lnTo>
                  <a:lnTo>
                    <a:pt x="104293" y="11676"/>
                  </a:lnTo>
                  <a:lnTo>
                    <a:pt x="146339" y="25660"/>
                  </a:lnTo>
                  <a:lnTo>
                    <a:pt x="187233" y="44531"/>
                  </a:lnTo>
                  <a:lnTo>
                    <a:pt x="226591" y="67883"/>
                  </a:lnTo>
                  <a:lnTo>
                    <a:pt x="264027" y="95308"/>
                  </a:lnTo>
                  <a:lnTo>
                    <a:pt x="299158" y="126399"/>
                  </a:lnTo>
                  <a:lnTo>
                    <a:pt x="331596" y="160748"/>
                  </a:lnTo>
                  <a:lnTo>
                    <a:pt x="360959" y="197949"/>
                  </a:lnTo>
                  <a:lnTo>
                    <a:pt x="386860" y="237593"/>
                  </a:lnTo>
                  <a:lnTo>
                    <a:pt x="408916" y="279274"/>
                  </a:lnTo>
                  <a:lnTo>
                    <a:pt x="426740" y="322584"/>
                  </a:lnTo>
                  <a:lnTo>
                    <a:pt x="439948" y="367115"/>
                  </a:lnTo>
                  <a:lnTo>
                    <a:pt x="448155" y="412462"/>
                  </a:lnTo>
                  <a:lnTo>
                    <a:pt x="450976" y="458215"/>
                  </a:lnTo>
                </a:path>
              </a:pathLst>
            </a:custGeom>
            <a:ln w="28575">
              <a:solidFill>
                <a:srgbClr val="DF41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481828" y="2409443"/>
              <a:ext cx="297180" cy="33020"/>
            </a:xfrm>
            <a:custGeom>
              <a:avLst/>
              <a:gdLst/>
              <a:ahLst/>
              <a:cxnLst/>
              <a:rect l="l" t="t" r="r" b="b"/>
              <a:pathLst>
                <a:path w="297179" h="33019">
                  <a:moveTo>
                    <a:pt x="297052" y="33019"/>
                  </a:moveTo>
                  <a:lnTo>
                    <a:pt x="253031" y="17121"/>
                  </a:lnTo>
                  <a:lnTo>
                    <a:pt x="204200" y="10318"/>
                  </a:lnTo>
                  <a:lnTo>
                    <a:pt x="142997" y="4891"/>
                  </a:lnTo>
                  <a:lnTo>
                    <a:pt x="73553" y="1299"/>
                  </a:lnTo>
                  <a:lnTo>
                    <a:pt x="0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88508" y="2174747"/>
              <a:ext cx="73025" cy="6350"/>
            </a:xfrm>
            <a:custGeom>
              <a:avLst/>
              <a:gdLst/>
              <a:ahLst/>
              <a:cxnLst/>
              <a:rect l="l" t="t" r="r" b="b"/>
              <a:pathLst>
                <a:path w="73025" h="6350">
                  <a:moveTo>
                    <a:pt x="72897" y="5968"/>
                  </a:moveTo>
                  <a:lnTo>
                    <a:pt x="46857" y="5709"/>
                  </a:lnTo>
                  <a:lnTo>
                    <a:pt x="24114" y="5032"/>
                  </a:lnTo>
                  <a:lnTo>
                    <a:pt x="8014" y="4093"/>
                  </a:lnTo>
                  <a:lnTo>
                    <a:pt x="1904" y="3048"/>
                  </a:lnTo>
                  <a:lnTo>
                    <a:pt x="1904" y="1524"/>
                  </a:lnTo>
                  <a:lnTo>
                    <a:pt x="1015" y="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6545706" y="2840227"/>
            <a:ext cx="35052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latin typeface="Tahoma"/>
                <a:cs typeface="Tahoma"/>
              </a:rPr>
              <a:t>Amsterdam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754114" y="3259582"/>
            <a:ext cx="32004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latin typeface="Tahoma"/>
                <a:cs typeface="Tahoma"/>
              </a:rPr>
              <a:t>Mannheim</a:t>
            </a:r>
            <a:endParaRPr sz="5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504813" y="3179191"/>
            <a:ext cx="2540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5" dirty="0">
                <a:latin typeface="Tahoma"/>
                <a:cs typeface="Tahoma"/>
              </a:rPr>
              <a:t>C</a:t>
            </a:r>
            <a:r>
              <a:rPr sz="500" spc="-10" dirty="0">
                <a:latin typeface="Tahoma"/>
                <a:cs typeface="Tahoma"/>
              </a:rPr>
              <a:t>o</a:t>
            </a:r>
            <a:r>
              <a:rPr sz="500" dirty="0">
                <a:latin typeface="Tahoma"/>
                <a:cs typeface="Tahoma"/>
              </a:rPr>
              <a:t>l</a:t>
            </a:r>
            <a:r>
              <a:rPr sz="500" spc="-10" dirty="0">
                <a:latin typeface="Tahoma"/>
                <a:cs typeface="Tahoma"/>
              </a:rPr>
              <a:t>o</a:t>
            </a:r>
            <a:r>
              <a:rPr sz="500" spc="5" dirty="0">
                <a:latin typeface="Tahoma"/>
                <a:cs typeface="Tahoma"/>
              </a:rPr>
              <a:t>gn</a:t>
            </a:r>
            <a:r>
              <a:rPr sz="500" dirty="0">
                <a:latin typeface="Tahoma"/>
                <a:cs typeface="Tahoma"/>
              </a:rPr>
              <a:t>e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537453" y="2608580"/>
            <a:ext cx="32956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latin typeface="Tahoma"/>
                <a:cs typeface="Tahoma"/>
              </a:rPr>
              <a:t>Halesowen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034278" y="2589657"/>
            <a:ext cx="24384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latin typeface="Tahoma"/>
                <a:cs typeface="Tahoma"/>
              </a:rPr>
              <a:t>I</a:t>
            </a:r>
            <a:r>
              <a:rPr sz="500" spc="5" dirty="0">
                <a:latin typeface="Tahoma"/>
                <a:cs typeface="Tahoma"/>
              </a:rPr>
              <a:t>p</a:t>
            </a:r>
            <a:r>
              <a:rPr sz="500" spc="-10" dirty="0">
                <a:latin typeface="Tahoma"/>
                <a:cs typeface="Tahoma"/>
              </a:rPr>
              <a:t>s</a:t>
            </a:r>
            <a:r>
              <a:rPr sz="500" spc="5" dirty="0">
                <a:latin typeface="Tahoma"/>
                <a:cs typeface="Tahoma"/>
              </a:rPr>
              <a:t>w</a:t>
            </a:r>
            <a:r>
              <a:rPr sz="500" dirty="0">
                <a:latin typeface="Tahoma"/>
                <a:cs typeface="Tahoma"/>
              </a:rPr>
              <a:t>i</a:t>
            </a:r>
            <a:r>
              <a:rPr sz="500" spc="5" dirty="0">
                <a:latin typeface="Tahoma"/>
                <a:cs typeface="Tahoma"/>
              </a:rPr>
              <a:t>c</a:t>
            </a:r>
            <a:r>
              <a:rPr sz="500" dirty="0">
                <a:latin typeface="Tahoma"/>
                <a:cs typeface="Tahoma"/>
              </a:rPr>
              <a:t>h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131433" y="2759405"/>
            <a:ext cx="222250" cy="10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latin typeface="Tahoma"/>
                <a:cs typeface="Tahoma"/>
              </a:rPr>
              <a:t>Tilbury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272278" y="2359532"/>
            <a:ext cx="208279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latin typeface="Tahoma"/>
                <a:cs typeface="Tahoma"/>
              </a:rPr>
              <a:t>D</a:t>
            </a:r>
            <a:r>
              <a:rPr sz="500" spc="5" dirty="0">
                <a:latin typeface="Tahoma"/>
                <a:cs typeface="Tahoma"/>
              </a:rPr>
              <a:t>u</a:t>
            </a:r>
            <a:r>
              <a:rPr sz="500" spc="10" dirty="0">
                <a:latin typeface="Tahoma"/>
                <a:cs typeface="Tahoma"/>
              </a:rPr>
              <a:t>b</a:t>
            </a:r>
            <a:r>
              <a:rPr sz="500" dirty="0">
                <a:latin typeface="Tahoma"/>
                <a:cs typeface="Tahoma"/>
              </a:rPr>
              <a:t>lin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330696" y="2996183"/>
            <a:ext cx="243840" cy="64135"/>
          </a:xfrm>
          <a:custGeom>
            <a:avLst/>
            <a:gdLst/>
            <a:ahLst/>
            <a:cxnLst/>
            <a:rect l="l" t="t" r="r" b="b"/>
            <a:pathLst>
              <a:path w="243840" h="64135">
                <a:moveTo>
                  <a:pt x="243840" y="0"/>
                </a:moveTo>
                <a:lnTo>
                  <a:pt x="0" y="0"/>
                </a:lnTo>
                <a:lnTo>
                  <a:pt x="0" y="64008"/>
                </a:lnTo>
                <a:lnTo>
                  <a:pt x="243840" y="64008"/>
                </a:lnTo>
                <a:lnTo>
                  <a:pt x="24384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6318630" y="2986277"/>
            <a:ext cx="3302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latin typeface="Tahoma"/>
                <a:cs typeface="Tahoma"/>
              </a:rPr>
              <a:t>Zeebrugge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384672" y="2128469"/>
            <a:ext cx="184150" cy="10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15" dirty="0">
                <a:latin typeface="Tahoma"/>
                <a:cs typeface="Tahoma"/>
              </a:rPr>
              <a:t>L</a:t>
            </a:r>
            <a:r>
              <a:rPr sz="500" spc="-5" dirty="0">
                <a:latin typeface="Tahoma"/>
                <a:cs typeface="Tahoma"/>
              </a:rPr>
              <a:t>a</a:t>
            </a:r>
            <a:r>
              <a:rPr sz="500" spc="5" dirty="0">
                <a:latin typeface="Tahoma"/>
                <a:cs typeface="Tahoma"/>
              </a:rPr>
              <a:t>rn</a:t>
            </a:r>
            <a:r>
              <a:rPr sz="500" dirty="0">
                <a:latin typeface="Tahoma"/>
                <a:cs typeface="Tahoma"/>
              </a:rPr>
              <a:t>e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698363" y="2158060"/>
            <a:ext cx="299085" cy="10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latin typeface="Tahoma"/>
                <a:cs typeface="Tahoma"/>
              </a:rPr>
              <a:t>Cairnryan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010655" y="2322576"/>
            <a:ext cx="198120" cy="64135"/>
          </a:xfrm>
          <a:custGeom>
            <a:avLst/>
            <a:gdLst/>
            <a:ahLst/>
            <a:cxnLst/>
            <a:rect l="l" t="t" r="r" b="b"/>
            <a:pathLst>
              <a:path w="198120" h="64135">
                <a:moveTo>
                  <a:pt x="198120" y="0"/>
                </a:moveTo>
                <a:lnTo>
                  <a:pt x="0" y="0"/>
                </a:lnTo>
                <a:lnTo>
                  <a:pt x="0" y="64008"/>
                </a:lnTo>
                <a:lnTo>
                  <a:pt x="198120" y="64008"/>
                </a:lnTo>
                <a:lnTo>
                  <a:pt x="19812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9055354" y="3149600"/>
            <a:ext cx="14287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10" dirty="0">
                <a:latin typeface="Tahoma"/>
                <a:cs typeface="Tahoma"/>
              </a:rPr>
              <a:t>K</a:t>
            </a:r>
            <a:r>
              <a:rPr sz="500" dirty="0">
                <a:latin typeface="Tahoma"/>
                <a:cs typeface="Tahoma"/>
              </a:rPr>
              <a:t>i</a:t>
            </a:r>
            <a:r>
              <a:rPr sz="500" spc="-5" dirty="0">
                <a:latin typeface="Tahoma"/>
                <a:cs typeface="Tahoma"/>
              </a:rPr>
              <a:t>ev</a:t>
            </a:r>
            <a:endParaRPr sz="500"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187308" y="4091177"/>
            <a:ext cx="30861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Tahoma"/>
                <a:cs typeface="Tahoma"/>
              </a:rPr>
              <a:t>Bucharest</a:t>
            </a:r>
            <a:endParaRPr sz="500">
              <a:latin typeface="Tahoma"/>
              <a:cs typeface="Tahom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175752" y="3675126"/>
            <a:ext cx="23304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Tahoma"/>
                <a:cs typeface="Tahoma"/>
              </a:rPr>
              <a:t>O</a:t>
            </a:r>
            <a:r>
              <a:rPr sz="500" spc="5" dirty="0">
                <a:latin typeface="Tahoma"/>
                <a:cs typeface="Tahoma"/>
              </a:rPr>
              <a:t>r</a:t>
            </a:r>
            <a:r>
              <a:rPr sz="500" dirty="0">
                <a:latin typeface="Tahoma"/>
                <a:cs typeface="Tahoma"/>
              </a:rPr>
              <a:t>a</a:t>
            </a:r>
            <a:r>
              <a:rPr sz="500" spc="5" dirty="0">
                <a:latin typeface="Tahoma"/>
                <a:cs typeface="Tahoma"/>
              </a:rPr>
              <a:t>d</a:t>
            </a:r>
            <a:r>
              <a:rPr sz="500" spc="-5" dirty="0">
                <a:latin typeface="Tahoma"/>
                <a:cs typeface="Tahoma"/>
              </a:rPr>
              <a:t>ea</a:t>
            </a:r>
            <a:endParaRPr sz="500">
              <a:latin typeface="Tahoma"/>
              <a:cs typeface="Tahom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872730" y="3270250"/>
            <a:ext cx="215900" cy="17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7160" marR="5080" indent="-125095">
              <a:lnSpc>
                <a:spcPct val="100000"/>
              </a:lnSpc>
              <a:spcBef>
                <a:spcPts val="105"/>
              </a:spcBef>
            </a:pPr>
            <a:r>
              <a:rPr sz="500" spc="-10" dirty="0">
                <a:latin typeface="Tahoma"/>
                <a:cs typeface="Tahoma"/>
              </a:rPr>
              <a:t>K</a:t>
            </a:r>
            <a:r>
              <a:rPr sz="500" dirty="0">
                <a:latin typeface="Tahoma"/>
                <a:cs typeface="Tahoma"/>
              </a:rPr>
              <a:t>at</a:t>
            </a:r>
            <a:r>
              <a:rPr sz="500" spc="-15" dirty="0">
                <a:latin typeface="Tahoma"/>
                <a:cs typeface="Tahoma"/>
              </a:rPr>
              <a:t>o</a:t>
            </a:r>
            <a:r>
              <a:rPr sz="500" spc="5" dirty="0">
                <a:latin typeface="Tahoma"/>
                <a:cs typeface="Tahoma"/>
              </a:rPr>
              <a:t>w</a:t>
            </a:r>
            <a:r>
              <a:rPr sz="500" dirty="0">
                <a:latin typeface="Tahoma"/>
                <a:cs typeface="Tahoma"/>
              </a:rPr>
              <a:t>i  </a:t>
            </a:r>
            <a:r>
              <a:rPr sz="500" spc="5" dirty="0">
                <a:latin typeface="Tahoma"/>
                <a:cs typeface="Tahoma"/>
              </a:rPr>
              <a:t>ce</a:t>
            </a:r>
            <a:endParaRPr sz="500"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542788" y="2336393"/>
            <a:ext cx="755015" cy="25272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145"/>
              </a:spcBef>
            </a:pPr>
            <a:r>
              <a:rPr sz="500" spc="-10" dirty="0">
                <a:latin typeface="Tahoma"/>
                <a:cs typeface="Tahoma"/>
              </a:rPr>
              <a:t>Manchester</a:t>
            </a:r>
            <a:r>
              <a:rPr sz="750" spc="-15" baseline="27777" dirty="0">
                <a:latin typeface="Tahoma"/>
                <a:cs typeface="Tahoma"/>
              </a:rPr>
              <a:t>Teesport</a:t>
            </a:r>
            <a:endParaRPr sz="750" baseline="27777">
              <a:latin typeface="Tahoma"/>
              <a:cs typeface="Tahoma"/>
            </a:endParaRPr>
          </a:p>
          <a:p>
            <a:pPr marL="485140">
              <a:lnSpc>
                <a:spcPts val="545"/>
              </a:lnSpc>
              <a:spcBef>
                <a:spcPts val="50"/>
              </a:spcBef>
            </a:pPr>
            <a:r>
              <a:rPr sz="500" dirty="0">
                <a:latin typeface="Tahoma"/>
                <a:cs typeface="Tahoma"/>
              </a:rPr>
              <a:t>Hull</a:t>
            </a:r>
            <a:endParaRPr sz="500">
              <a:latin typeface="Tahoma"/>
              <a:cs typeface="Tahoma"/>
            </a:endParaRPr>
          </a:p>
          <a:p>
            <a:pPr marL="38100">
              <a:lnSpc>
                <a:spcPts val="545"/>
              </a:lnSpc>
            </a:pPr>
            <a:r>
              <a:rPr sz="500" dirty="0">
                <a:latin typeface="Tahoma"/>
                <a:cs typeface="Tahoma"/>
              </a:rPr>
              <a:t> </a:t>
            </a:r>
            <a:r>
              <a:rPr sz="500" spc="-95" dirty="0">
                <a:latin typeface="Tahoma"/>
                <a:cs typeface="Tahoma"/>
              </a:rPr>
              <a:t> </a:t>
            </a:r>
            <a:r>
              <a:rPr sz="500" spc="-5" dirty="0">
                <a:latin typeface="Tahoma"/>
                <a:cs typeface="Tahoma"/>
              </a:rPr>
              <a:t>Liverpool</a:t>
            </a:r>
            <a:r>
              <a:rPr sz="500" spc="-75" dirty="0">
                <a:latin typeface="Tahoma"/>
                <a:cs typeface="Tahoma"/>
              </a:rPr>
              <a:t> </a:t>
            </a:r>
            <a:endParaRPr sz="500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01003" y="3021583"/>
            <a:ext cx="19113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5" dirty="0">
                <a:latin typeface="Tahoma"/>
                <a:cs typeface="Tahoma"/>
              </a:rPr>
              <a:t>C</a:t>
            </a:r>
            <a:r>
              <a:rPr sz="500" dirty="0">
                <a:latin typeface="Tahoma"/>
                <a:cs typeface="Tahoma"/>
              </a:rPr>
              <a:t>alais</a:t>
            </a:r>
            <a:endParaRPr sz="500">
              <a:latin typeface="Tahoma"/>
              <a:cs typeface="Tahoma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045708" y="2973323"/>
            <a:ext cx="73025" cy="6350"/>
          </a:xfrm>
          <a:custGeom>
            <a:avLst/>
            <a:gdLst/>
            <a:ahLst/>
            <a:cxnLst/>
            <a:rect l="l" t="t" r="r" b="b"/>
            <a:pathLst>
              <a:path w="73025" h="6350">
                <a:moveTo>
                  <a:pt x="72897" y="5968"/>
                </a:moveTo>
                <a:lnTo>
                  <a:pt x="46857" y="5709"/>
                </a:lnTo>
                <a:lnTo>
                  <a:pt x="24114" y="5032"/>
                </a:lnTo>
                <a:lnTo>
                  <a:pt x="8014" y="4093"/>
                </a:lnTo>
                <a:lnTo>
                  <a:pt x="1904" y="3048"/>
                </a:lnTo>
                <a:lnTo>
                  <a:pt x="1904" y="1524"/>
                </a:lnTo>
                <a:lnTo>
                  <a:pt x="1015" y="0"/>
                </a:ln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object 6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4736" y="2584704"/>
            <a:ext cx="88392" cy="91440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4736" y="2859023"/>
            <a:ext cx="88392" cy="91439"/>
          </a:xfrm>
          <a:prstGeom prst="rect">
            <a:avLst/>
          </a:prstGeom>
        </p:spPr>
      </p:pic>
      <p:sp>
        <p:nvSpPr>
          <p:cNvPr id="68" name="object 68"/>
          <p:cNvSpPr txBox="1"/>
          <p:nvPr/>
        </p:nvSpPr>
        <p:spPr>
          <a:xfrm>
            <a:off x="707847" y="1906270"/>
            <a:ext cx="2626360" cy="167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1090295" indent="-635">
              <a:lnSpc>
                <a:spcPct val="146700"/>
              </a:lnSpc>
              <a:spcBef>
                <a:spcPts val="100"/>
              </a:spcBef>
            </a:pPr>
            <a:r>
              <a:rPr sz="1200" spc="-15" dirty="0">
                <a:latin typeface="Tahoma"/>
                <a:cs typeface="Tahoma"/>
              </a:rPr>
              <a:t>Ferries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locations 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Ferrymasters </a:t>
            </a:r>
            <a:r>
              <a:rPr sz="1200" spc="-5" dirty="0">
                <a:latin typeface="Tahoma"/>
                <a:cs typeface="Tahoma"/>
              </a:rPr>
              <a:t>locations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200" spc="-15" dirty="0">
                <a:latin typeface="Tahoma"/>
                <a:cs typeface="Tahoma"/>
              </a:rPr>
              <a:t>Ferries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and</a:t>
            </a:r>
            <a:r>
              <a:rPr sz="1200" spc="-10" dirty="0">
                <a:latin typeface="Tahoma"/>
                <a:cs typeface="Tahoma"/>
              </a:rPr>
              <a:t> Ferrymasters</a:t>
            </a:r>
            <a:r>
              <a:rPr sz="1200" spc="4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Co-location</a:t>
            </a:r>
            <a:endParaRPr sz="1200">
              <a:latin typeface="Tahoma"/>
              <a:cs typeface="Tahoma"/>
            </a:endParaRPr>
          </a:p>
          <a:p>
            <a:pPr marL="14604">
              <a:lnSpc>
                <a:spcPts val="1380"/>
              </a:lnSpc>
              <a:spcBef>
                <a:spcPts val="570"/>
              </a:spcBef>
            </a:pPr>
            <a:r>
              <a:rPr sz="1200" spc="-5" dirty="0">
                <a:latin typeface="Tahoma"/>
                <a:cs typeface="Tahoma"/>
              </a:rPr>
              <a:t>Unifeeder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Ports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(Outports): Ports</a:t>
            </a:r>
            <a:endParaRPr sz="1200">
              <a:latin typeface="Tahoma"/>
              <a:cs typeface="Tahoma"/>
            </a:endParaRPr>
          </a:p>
          <a:p>
            <a:pPr marL="14604">
              <a:lnSpc>
                <a:spcPts val="1380"/>
              </a:lnSpc>
            </a:pPr>
            <a:r>
              <a:rPr sz="1200" spc="-25" dirty="0">
                <a:latin typeface="Tahoma"/>
                <a:cs typeface="Tahoma"/>
              </a:rPr>
              <a:t>Typically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not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called</a:t>
            </a:r>
            <a:r>
              <a:rPr sz="1200" spc="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by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deepsea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vessels</a:t>
            </a:r>
            <a:endParaRPr sz="1200">
              <a:latin typeface="Tahoma"/>
              <a:cs typeface="Tahoma"/>
            </a:endParaRPr>
          </a:p>
          <a:p>
            <a:pPr marL="14604">
              <a:lnSpc>
                <a:spcPts val="1380"/>
              </a:lnSpc>
              <a:spcBef>
                <a:spcPts val="595"/>
              </a:spcBef>
            </a:pPr>
            <a:r>
              <a:rPr sz="1200" spc="-5" dirty="0">
                <a:latin typeface="Tahoma"/>
                <a:cs typeface="Tahoma"/>
              </a:rPr>
              <a:t>Unifeeder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Deepsea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Hub: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Ports</a:t>
            </a:r>
            <a:endParaRPr sz="1200">
              <a:latin typeface="Tahoma"/>
              <a:cs typeface="Tahoma"/>
            </a:endParaRPr>
          </a:p>
          <a:p>
            <a:pPr marL="14604">
              <a:lnSpc>
                <a:spcPts val="1380"/>
              </a:lnSpc>
            </a:pPr>
            <a:r>
              <a:rPr sz="1200" spc="-10" dirty="0">
                <a:latin typeface="Tahoma"/>
                <a:cs typeface="Tahoma"/>
              </a:rPr>
              <a:t>called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by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deepsea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vessels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71500" y="3887723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>
                <a:moveTo>
                  <a:pt x="0" y="0"/>
                </a:moveTo>
                <a:lnTo>
                  <a:pt x="357746" y="0"/>
                </a:lnTo>
              </a:path>
            </a:pathLst>
          </a:custGeom>
          <a:ln w="28575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object 7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4736" y="2063495"/>
            <a:ext cx="88392" cy="91439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4736" y="2316479"/>
            <a:ext cx="88392" cy="91440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4736" y="3279647"/>
            <a:ext cx="88392" cy="91439"/>
          </a:xfrm>
          <a:prstGeom prst="rect">
            <a:avLst/>
          </a:prstGeom>
        </p:spPr>
      </p:pic>
      <p:sp>
        <p:nvSpPr>
          <p:cNvPr id="73" name="object 73"/>
          <p:cNvSpPr txBox="1"/>
          <p:nvPr/>
        </p:nvSpPr>
        <p:spPr>
          <a:xfrm>
            <a:off x="718819" y="3916807"/>
            <a:ext cx="145288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Unifeeder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ts val="1380"/>
              </a:lnSpc>
            </a:pPr>
            <a:r>
              <a:rPr sz="1200" spc="-5" dirty="0">
                <a:latin typeface="Tahoma"/>
                <a:cs typeface="Tahoma"/>
              </a:rPr>
              <a:t>Shortsea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connections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71500" y="4418076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>
                <a:moveTo>
                  <a:pt x="0" y="0"/>
                </a:moveTo>
                <a:lnTo>
                  <a:pt x="357746" y="0"/>
                </a:lnTo>
              </a:path>
            </a:pathLst>
          </a:custGeom>
          <a:ln w="28575">
            <a:solidFill>
              <a:srgbClr val="001F5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59308" y="4954523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>
                <a:moveTo>
                  <a:pt x="0" y="0"/>
                </a:moveTo>
                <a:lnTo>
                  <a:pt x="357746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707847" y="4446523"/>
            <a:ext cx="2234565" cy="912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ts val="1380"/>
              </a:lnSpc>
              <a:spcBef>
                <a:spcPts val="100"/>
              </a:spcBef>
            </a:pPr>
            <a:r>
              <a:rPr sz="1200" spc="-5" dirty="0">
                <a:latin typeface="Tahoma"/>
                <a:cs typeface="Tahoma"/>
              </a:rPr>
              <a:t>Unifeeder</a:t>
            </a:r>
            <a:endParaRPr sz="1200">
              <a:latin typeface="Tahoma"/>
              <a:cs typeface="Tahoma"/>
            </a:endParaRPr>
          </a:p>
          <a:p>
            <a:pPr marL="23495">
              <a:lnSpc>
                <a:spcPts val="1380"/>
              </a:lnSpc>
            </a:pPr>
            <a:r>
              <a:rPr sz="1200" spc="-5" dirty="0">
                <a:latin typeface="Tahoma"/>
                <a:cs typeface="Tahoma"/>
              </a:rPr>
              <a:t>Intermodal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shortsea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connections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ahoma"/>
              <a:cs typeface="Tahoma"/>
            </a:endParaRPr>
          </a:p>
          <a:p>
            <a:pPr marL="12700">
              <a:lnSpc>
                <a:spcPts val="1380"/>
              </a:lnSpc>
            </a:pPr>
            <a:r>
              <a:rPr sz="1200" dirty="0">
                <a:latin typeface="Tahoma"/>
                <a:cs typeface="Tahoma"/>
              </a:rPr>
              <a:t>P&amp;O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Ferries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ts val="1380"/>
              </a:lnSpc>
            </a:pPr>
            <a:r>
              <a:rPr sz="1200" spc="-5" dirty="0">
                <a:latin typeface="Tahoma"/>
                <a:cs typeface="Tahoma"/>
              </a:rPr>
              <a:t>Shortsea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connections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sldNum" sz="quarter" idx="7"/>
          </p:nvPr>
        </p:nvSpPr>
        <p:spPr>
          <a:xfrm>
            <a:off x="11471402" y="6354503"/>
            <a:ext cx="229234" cy="235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100" b="0" i="0" kern="1200">
                <a:solidFill>
                  <a:srgbClr val="4D4D4B"/>
                </a:solidFill>
                <a:latin typeface="Tahoma"/>
                <a:ea typeface="+mn-ea"/>
                <a:cs typeface="Tahom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lang="el-GR" smtClean="0"/>
              <a:pPr marL="38100">
                <a:lnSpc>
                  <a:spcPct val="100000"/>
                </a:lnSpc>
                <a:spcBef>
                  <a:spcPts val="105"/>
                </a:spcBef>
              </a:pPr>
              <a:t>30</a:t>
            </a:fld>
            <a:endParaRPr dirty="0"/>
          </a:p>
        </p:txBody>
      </p:sp>
      <p:sp>
        <p:nvSpPr>
          <p:cNvPr id="78" name="object 78"/>
          <p:cNvSpPr txBox="1">
            <a:spLocks noGrp="1"/>
          </p:cNvSpPr>
          <p:nvPr>
            <p:ph type="dt" sz="half" idx="6"/>
          </p:nvPr>
        </p:nvSpPr>
        <p:spPr>
          <a:xfrm>
            <a:off x="947419" y="6431076"/>
            <a:ext cx="1042669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5"/>
              </a:lnSpc>
            </a:pPr>
            <a:r>
              <a:rPr lang="en-US"/>
              <a:t>DP</a:t>
            </a:r>
            <a:r>
              <a:rPr lang="en-US" spc="-5"/>
              <a:t> Wo</a:t>
            </a:r>
            <a:r>
              <a:rPr lang="en-US" spc="5"/>
              <a:t>rl</a:t>
            </a:r>
            <a:r>
              <a:rPr lang="en-US"/>
              <a:t>d</a:t>
            </a:r>
            <a:r>
              <a:rPr lang="en-US" spc="-40"/>
              <a:t> </a:t>
            </a:r>
            <a:r>
              <a:rPr lang="en-US"/>
              <a:t>Ove</a:t>
            </a:r>
            <a:r>
              <a:rPr lang="en-US" spc="10"/>
              <a:t>r</a:t>
            </a:r>
            <a:r>
              <a:rPr lang="en-US"/>
              <a:t>v</a:t>
            </a:r>
            <a:r>
              <a:rPr lang="en-US" spc="5"/>
              <a:t>i</a:t>
            </a:r>
            <a:r>
              <a:rPr lang="en-US"/>
              <a:t>ew</a:t>
            </a:r>
            <a:endParaRPr dirty="0"/>
          </a:p>
        </p:txBody>
      </p:sp>
      <p:sp>
        <p:nvSpPr>
          <p:cNvPr id="79" name="object 79"/>
          <p:cNvSpPr txBox="1"/>
          <p:nvPr/>
        </p:nvSpPr>
        <p:spPr>
          <a:xfrm>
            <a:off x="2527807" y="6431076"/>
            <a:ext cx="95250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Ports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Terminals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863466" y="6431076"/>
            <a:ext cx="12846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arks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ono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ones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461253" y="6431076"/>
            <a:ext cx="10864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Mar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391527" y="6431076"/>
            <a:ext cx="22796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739378" y="6431076"/>
            <a:ext cx="53530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Financials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4" name="object 84"/>
          <p:cNvSpPr txBox="1">
            <a:spLocks noGrp="1"/>
          </p:cNvSpPr>
          <p:nvPr>
            <p:ph type="ftr" sz="quarter" idx="5"/>
          </p:nvPr>
        </p:nvSpPr>
        <p:spPr>
          <a:xfrm>
            <a:off x="10248645" y="6431076"/>
            <a:ext cx="51689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55"/>
              </a:lnSpc>
            </a:pPr>
            <a:r>
              <a:rPr lang="en-US" spc="-5"/>
              <a:t>Appendix</a:t>
            </a:r>
            <a:endParaRPr spc="-5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8776F-5F39-8F4C-9AC4-4AAA072B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56" y="2528850"/>
            <a:ext cx="10515600" cy="10854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GTOs – SUSTAINABILITY STRATEGY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F42133-44AA-614B-9302-23502038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64FD-0E53-D94D-8D7B-2E0774CBDDC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8321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6" y="-12161"/>
            <a:ext cx="12044109" cy="829169"/>
          </a:xfrm>
        </p:spPr>
        <p:txBody>
          <a:bodyPr/>
          <a:lstStyle/>
          <a:p>
            <a:r>
              <a:rPr lang="en-US" sz="3600" b="1" dirty="0"/>
              <a:t>Sustainability Strategy of GTOs - 1</a:t>
            </a:r>
            <a:endParaRPr lang="el-G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677291" y="6498259"/>
            <a:ext cx="2040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Drewry</a:t>
            </a:r>
            <a:r>
              <a:rPr lang="en-US" sz="1050" dirty="0"/>
              <a:t> Consultants, 2024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04FCA575-1794-513F-9C21-1A9A1BEC8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296" y="699247"/>
            <a:ext cx="11488843" cy="557071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214EAD-7BFA-27E1-1D33-0B433B8FB1AA}"/>
              </a:ext>
            </a:extLst>
          </p:cNvPr>
          <p:cNvSpPr txBox="1"/>
          <p:nvPr/>
        </p:nvSpPr>
        <p:spPr>
          <a:xfrm>
            <a:off x="252469" y="6304002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171023610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6" y="-12161"/>
            <a:ext cx="12044109" cy="829169"/>
          </a:xfrm>
        </p:spPr>
        <p:txBody>
          <a:bodyPr/>
          <a:lstStyle/>
          <a:p>
            <a:r>
              <a:rPr lang="en-US" sz="3600" b="1" dirty="0"/>
              <a:t>Sustainability Strategy of GTOs - 2</a:t>
            </a:r>
            <a:endParaRPr lang="el-G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819096" y="6473869"/>
            <a:ext cx="2040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Drewry</a:t>
            </a:r>
            <a:r>
              <a:rPr lang="en-US" sz="1050" dirty="0"/>
              <a:t> Consultants, 2024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DC388AB-D6D3-E811-9183-F5EA629AC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61" y="773723"/>
            <a:ext cx="11387307" cy="5510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BCD143-3CAF-253A-6DD7-B3DAE605FBC2}"/>
              </a:ext>
            </a:extLst>
          </p:cNvPr>
          <p:cNvSpPr txBox="1"/>
          <p:nvPr/>
        </p:nvSpPr>
        <p:spPr>
          <a:xfrm>
            <a:off x="252469" y="6304002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278958710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6" y="-12161"/>
            <a:ext cx="12044109" cy="829169"/>
          </a:xfrm>
        </p:spPr>
        <p:txBody>
          <a:bodyPr/>
          <a:lstStyle/>
          <a:p>
            <a:r>
              <a:rPr lang="en-US" sz="3600" b="1" dirty="0"/>
              <a:t>Sustainability Strategy – The DPW Approach</a:t>
            </a:r>
            <a:endParaRPr lang="el-G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819096" y="6473869"/>
            <a:ext cx="23663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DPW Sustainability Report 2023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BCD143-3CAF-253A-6DD7-B3DAE605FBC2}"/>
              </a:ext>
            </a:extLst>
          </p:cNvPr>
          <p:cNvSpPr txBox="1"/>
          <p:nvPr/>
        </p:nvSpPr>
        <p:spPr>
          <a:xfrm>
            <a:off x="252469" y="6304002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7BB923F-8FDC-30C6-8DD0-2866C6D08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30" y="762520"/>
            <a:ext cx="10561589" cy="534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0364841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8776F-5F39-8F4C-9AC4-4AAA072B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7" y="2528850"/>
            <a:ext cx="10515600" cy="108546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New Entrants in Global Terminal Operations</a:t>
            </a:r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F42133-44AA-614B-9302-23502038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64FD-0E53-D94D-8D7B-2E0774CBDDC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3371395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6" y="-12161"/>
            <a:ext cx="12044109" cy="829169"/>
          </a:xfrm>
        </p:spPr>
        <p:txBody>
          <a:bodyPr/>
          <a:lstStyle/>
          <a:p>
            <a:r>
              <a:rPr lang="en-US" sz="3600" b="1" dirty="0"/>
              <a:t>New Entrants - Adani</a:t>
            </a:r>
            <a:endParaRPr lang="el-G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819096" y="6473869"/>
            <a:ext cx="2040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Drewry</a:t>
            </a:r>
            <a:r>
              <a:rPr lang="en-US" sz="1050" dirty="0"/>
              <a:t> Consultants, 2024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BCD143-3CAF-253A-6DD7-B3DAE605FBC2}"/>
              </a:ext>
            </a:extLst>
          </p:cNvPr>
          <p:cNvSpPr txBox="1"/>
          <p:nvPr/>
        </p:nvSpPr>
        <p:spPr>
          <a:xfrm>
            <a:off x="252469" y="6304002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81615F-DED4-9D97-1E61-906FF16EE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002" y="893752"/>
            <a:ext cx="9632060" cy="522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0116777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6" y="-12161"/>
            <a:ext cx="12044109" cy="829169"/>
          </a:xfrm>
        </p:spPr>
        <p:txBody>
          <a:bodyPr/>
          <a:lstStyle/>
          <a:p>
            <a:r>
              <a:rPr lang="en-US" sz="3600" b="1" dirty="0"/>
              <a:t>New Entrants – AD Ports Group</a:t>
            </a:r>
            <a:endParaRPr lang="el-G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819096" y="6473869"/>
            <a:ext cx="2040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Drewry</a:t>
            </a:r>
            <a:r>
              <a:rPr lang="en-US" sz="1050" dirty="0"/>
              <a:t> Consultants, 2024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BCD143-3CAF-253A-6DD7-B3DAE605FBC2}"/>
              </a:ext>
            </a:extLst>
          </p:cNvPr>
          <p:cNvSpPr txBox="1"/>
          <p:nvPr/>
        </p:nvSpPr>
        <p:spPr>
          <a:xfrm>
            <a:off x="252469" y="6304002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B08E86-336B-61B2-0FE2-EA08615D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682" y="807442"/>
            <a:ext cx="9870197" cy="53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2617858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6" y="-12161"/>
            <a:ext cx="12044109" cy="829169"/>
          </a:xfrm>
        </p:spPr>
        <p:txBody>
          <a:bodyPr/>
          <a:lstStyle/>
          <a:p>
            <a:r>
              <a:rPr lang="en-US" sz="3600" b="1" dirty="0"/>
              <a:t>New Entrants – AD Ports Group</a:t>
            </a:r>
            <a:endParaRPr lang="el-G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819096" y="6473869"/>
            <a:ext cx="2040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Drewry</a:t>
            </a:r>
            <a:r>
              <a:rPr lang="en-US" sz="1050" dirty="0"/>
              <a:t> Consultants, 2024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BCD143-3CAF-253A-6DD7-B3DAE605FBC2}"/>
              </a:ext>
            </a:extLst>
          </p:cNvPr>
          <p:cNvSpPr txBox="1"/>
          <p:nvPr/>
        </p:nvSpPr>
        <p:spPr>
          <a:xfrm>
            <a:off x="252469" y="6304002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BB7CFC-5B8E-27CC-B859-B1DBD6665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3" y="714019"/>
            <a:ext cx="10643770" cy="55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5995705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8776F-5F39-8F4C-9AC4-4AAA072B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7" y="2528850"/>
            <a:ext cx="10515600" cy="10854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Expansion Strategy of Chinese GTOs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F42133-44AA-614B-9302-23502038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64FD-0E53-D94D-8D7B-2E0774CBDDC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726227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GLOBAL TERMINAL OPERATORS - 2</a:t>
            </a:r>
            <a:endParaRPr lang="el-G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GTOs are predominantly present in Europe, Asia, M. East and Indian Ocean. The lower presence in Oceania</a:t>
            </a:r>
            <a:r>
              <a:rPr lang="el-GR" dirty="0"/>
              <a:t> (</a:t>
            </a:r>
            <a:r>
              <a:rPr lang="en-US" dirty="0"/>
              <a:t>mainly due to the presence of the important local/regional Terminal Operator</a:t>
            </a:r>
            <a:r>
              <a:rPr lang="el-GR" dirty="0"/>
              <a:t> </a:t>
            </a:r>
            <a:r>
              <a:rPr lang="en-US" dirty="0"/>
              <a:t>Patrick Ports in Australia</a:t>
            </a:r>
            <a:r>
              <a:rPr lang="el-GR" dirty="0"/>
              <a:t>) </a:t>
            </a:r>
            <a:endParaRPr lang="en-US" dirty="0"/>
          </a:p>
          <a:p>
            <a:r>
              <a:rPr lang="en-US" dirty="0"/>
              <a:t>First establishment of a GTO was that of </a:t>
            </a:r>
            <a:r>
              <a:rPr lang="el-GR" dirty="0"/>
              <a:t> </a:t>
            </a:r>
            <a:r>
              <a:rPr lang="en-US" dirty="0"/>
              <a:t>Hutchison (HPH) in </a:t>
            </a:r>
            <a:r>
              <a:rPr lang="el-GR" dirty="0"/>
              <a:t>1991.   </a:t>
            </a:r>
          </a:p>
          <a:p>
            <a:r>
              <a:rPr lang="en-US" dirty="0"/>
              <a:t>The market of Terminal Operations globally (GTOs / ITOs) keeps concentrating (mergers &amp; acquisitions) in a pattern that to a great extent is similar of that of Liner (Container) Shipping. </a:t>
            </a:r>
            <a:endParaRPr lang="el-GR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xmlns="" val="31120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94" y="18606"/>
            <a:ext cx="11573382" cy="1143000"/>
          </a:xfrm>
        </p:spPr>
        <p:txBody>
          <a:bodyPr>
            <a:noAutofit/>
          </a:bodyPr>
          <a:lstStyle/>
          <a:p>
            <a:r>
              <a:rPr lang="en-US" sz="4000" b="1" dirty="0"/>
              <a:t>Evolution of Chinese Terminal Operations –Worldwide Expansion</a:t>
            </a:r>
            <a:endParaRPr lang="el-GR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70034" y="6396921"/>
            <a:ext cx="2864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Adapted from </a:t>
            </a:r>
            <a:r>
              <a:rPr lang="en-US" sz="1050" dirty="0" err="1"/>
              <a:t>Drewry</a:t>
            </a:r>
            <a:r>
              <a:rPr lang="en-US" sz="1050" dirty="0"/>
              <a:t> Consultants , 2017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113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916852" y="1844191"/>
            <a:ext cx="689532" cy="634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61606"/>
            <a:ext cx="4392852" cy="2362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438" y="1161606"/>
            <a:ext cx="4027562" cy="2172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439" y="3901235"/>
            <a:ext cx="3860653" cy="20676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11175" y="29471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2002</a:t>
            </a:r>
            <a:endParaRPr lang="el-GR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743189" y="29898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2007</a:t>
            </a:r>
            <a:endParaRPr lang="el-GR" b="1" dirty="0"/>
          </a:p>
        </p:txBody>
      </p:sp>
      <p:sp>
        <p:nvSpPr>
          <p:cNvPr id="15" name="Right Arrow 14"/>
          <p:cNvSpPr/>
          <p:nvPr/>
        </p:nvSpPr>
        <p:spPr>
          <a:xfrm rot="5400000">
            <a:off x="8081122" y="3207082"/>
            <a:ext cx="689532" cy="634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/>
          <p:cNvSpPr txBox="1"/>
          <p:nvPr/>
        </p:nvSpPr>
        <p:spPr>
          <a:xfrm>
            <a:off x="8743189" y="55870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2012</a:t>
            </a:r>
            <a:endParaRPr lang="el-GR" b="1" dirty="0"/>
          </a:p>
        </p:txBody>
      </p:sp>
      <p:sp>
        <p:nvSpPr>
          <p:cNvPr id="17" name="Right Arrow 16"/>
          <p:cNvSpPr/>
          <p:nvPr/>
        </p:nvSpPr>
        <p:spPr>
          <a:xfrm rot="10800000">
            <a:off x="6115314" y="4668410"/>
            <a:ext cx="689532" cy="634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147" y="3697767"/>
            <a:ext cx="4086153" cy="22684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44234" y="55043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2017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xmlns="" val="3618391591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6" y="-12161"/>
            <a:ext cx="12044109" cy="829169"/>
          </a:xfrm>
        </p:spPr>
        <p:txBody>
          <a:bodyPr/>
          <a:lstStyle/>
          <a:p>
            <a:r>
              <a:rPr lang="en-US" sz="3600" b="1" dirty="0"/>
              <a:t>OBOR &amp; Chinese Terminal Operators’ Expansion</a:t>
            </a:r>
            <a:endParaRPr lang="el-G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78153" y="5904837"/>
            <a:ext cx="2040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Drewry</a:t>
            </a:r>
            <a:r>
              <a:rPr lang="en-US" sz="1050" dirty="0"/>
              <a:t> Consultants, 2017</a:t>
            </a:r>
            <a:endParaRPr lang="el-GR" sz="1050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114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69" y="887381"/>
            <a:ext cx="9697372" cy="50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13594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8776F-5F39-8F4C-9AC4-4AAA072B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7" y="2528850"/>
            <a:ext cx="10515600" cy="19740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400" b="0" dirty="0">
                <a:hlinkClick r:id="rId2"/>
              </a:rPr>
              <a:t>stheofanis@theofanis.eu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>&amp; </a:t>
            </a:r>
            <a:br>
              <a:rPr lang="en-US" sz="2400" b="0" dirty="0"/>
            </a:br>
            <a:r>
              <a:rPr lang="en-US" sz="2400" b="0" dirty="0">
                <a:hlinkClick r:id="rId3"/>
              </a:rPr>
              <a:t>boile@unipi.gr</a:t>
            </a:r>
            <a:r>
              <a:rPr lang="en-US" sz="2400" b="0" dirty="0"/>
              <a:t> </a:t>
            </a: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F42133-44AA-614B-9302-235020382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F64FD-0E53-D94D-8D7B-2E0774CBDDC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551780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17171"/>
            <a:ext cx="7886700" cy="994172"/>
          </a:xfrm>
        </p:spPr>
        <p:txBody>
          <a:bodyPr/>
          <a:lstStyle/>
          <a:p>
            <a:r>
              <a:rPr lang="en-US" sz="3600" dirty="0"/>
              <a:t>TYPOLOGY &amp; FUNCTION OF  GTOs / ITOs</a:t>
            </a:r>
            <a:endParaRPr lang="el-GR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748547" y="5667178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2019</a:t>
            </a:r>
            <a:endParaRPr lang="el-GR" sz="135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911" y="1628775"/>
            <a:ext cx="8942949" cy="3630941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F2C731A-518D-452A-A6BF-5E83D9F1863A}"/>
              </a:ext>
            </a:extLst>
          </p:cNvPr>
          <p:cNvSpPr txBox="1"/>
          <p:nvPr/>
        </p:nvSpPr>
        <p:spPr>
          <a:xfrm>
            <a:off x="350818" y="5331895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549148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916" y="360165"/>
            <a:ext cx="7886700" cy="994172"/>
          </a:xfrm>
        </p:spPr>
        <p:txBody>
          <a:bodyPr/>
          <a:lstStyle/>
          <a:p>
            <a:r>
              <a:rPr lang="en-US" sz="3200" dirty="0"/>
              <a:t>GTOs / ITOs &amp; THEIR CATEGORIZATION</a:t>
            </a:r>
            <a:endParaRPr lang="el-GR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748547" y="5667178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2019</a:t>
            </a:r>
            <a:endParaRPr lang="el-GR" sz="135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100" y="1185530"/>
            <a:ext cx="7670292" cy="4521565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C00887-349E-46EC-B050-EFC9333D9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056" y="6106268"/>
            <a:ext cx="934307" cy="664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A63C59-BFC9-4423-976F-F9CA5458F90C}"/>
              </a:ext>
            </a:extLst>
          </p:cNvPr>
          <p:cNvSpPr txBox="1"/>
          <p:nvPr/>
        </p:nvSpPr>
        <p:spPr>
          <a:xfrm>
            <a:off x="393681" y="5696824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xmlns="" id="{079DECE8-F7AD-CB40-A8CF-394FE1418400}"/>
              </a:ext>
            </a:extLst>
          </p:cNvPr>
          <p:cNvSpPr>
            <a:spLocks noGrp="1"/>
          </p:cNvSpPr>
          <p:nvPr/>
        </p:nvSpPr>
        <p:spPr>
          <a:xfrm>
            <a:off x="3923623" y="6229126"/>
            <a:ext cx="4139147" cy="294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GIMI Port Senior Management – Theofanis-Boile, July  2023</a:t>
            </a:r>
          </a:p>
        </p:txBody>
      </p:sp>
    </p:spTree>
    <p:extLst>
      <p:ext uri="{BB962C8B-B14F-4D97-AF65-F5344CB8AC3E}">
        <p14:creationId xmlns:p14="http://schemas.microsoft.com/office/powerpoint/2010/main" xmlns="" val="2911709079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350" y="171451"/>
            <a:ext cx="9455000" cy="99417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 </a:t>
            </a:r>
            <a:r>
              <a:rPr lang="en-US" sz="3600" b="1" dirty="0"/>
              <a:t>OWNERSHIP CONNECTIONS BETWEEN  GTOs / ITOs</a:t>
            </a:r>
            <a:endParaRPr lang="el-GR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210635" y="6349056"/>
            <a:ext cx="1687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Drewry</a:t>
            </a:r>
            <a:r>
              <a:rPr lang="en-US" sz="1350" dirty="0"/>
              <a:t>, 2019</a:t>
            </a:r>
            <a:endParaRPr lang="el-GR" sz="135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160224"/>
            <a:ext cx="11269114" cy="4824540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7EAB23-CE42-43F9-98FB-CA6C03638644}"/>
              </a:ext>
            </a:extLst>
          </p:cNvPr>
          <p:cNvSpPr txBox="1"/>
          <p:nvPr/>
        </p:nvSpPr>
        <p:spPr>
          <a:xfrm>
            <a:off x="664209" y="5860850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756429267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555"/>
            <a:ext cx="10515600" cy="824078"/>
          </a:xfrm>
        </p:spPr>
        <p:txBody>
          <a:bodyPr/>
          <a:lstStyle/>
          <a:p>
            <a:r>
              <a:rPr lang="en-US" sz="2800" b="1" dirty="0"/>
              <a:t>GLOBAL PORT CONTAINER TRAFFIC  - PORT OWNERSHIP DISTRIBUTION</a:t>
            </a:r>
            <a:endParaRPr lang="el-GR" sz="28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56" y="930633"/>
            <a:ext cx="11788162" cy="4623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37698" y="5680672"/>
            <a:ext cx="1966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A196F"/>
                </a:solidFill>
              </a:rPr>
              <a:t>Source</a:t>
            </a:r>
            <a:r>
              <a:rPr lang="el-GR" sz="1600" dirty="0">
                <a:solidFill>
                  <a:srgbClr val="2A196F"/>
                </a:solidFill>
              </a:rPr>
              <a:t>: </a:t>
            </a:r>
            <a:r>
              <a:rPr lang="en-US" sz="1600" dirty="0" err="1">
                <a:solidFill>
                  <a:srgbClr val="2A196F"/>
                </a:solidFill>
              </a:rPr>
              <a:t>Drewry</a:t>
            </a:r>
            <a:r>
              <a:rPr lang="en-US" sz="1600" dirty="0">
                <a:solidFill>
                  <a:srgbClr val="2A196F"/>
                </a:solidFill>
              </a:rPr>
              <a:t>, 2019</a:t>
            </a:r>
            <a:endParaRPr lang="el-GR" sz="1600" dirty="0">
              <a:solidFill>
                <a:srgbClr val="2A196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1B1E80-8380-45A0-899B-AB3ABF1C7F3A}"/>
              </a:ext>
            </a:extLst>
          </p:cNvPr>
          <p:cNvSpPr txBox="1"/>
          <p:nvPr/>
        </p:nvSpPr>
        <p:spPr>
          <a:xfrm>
            <a:off x="197056" y="5631083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940781502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134904"/>
            <a:ext cx="9388070" cy="648072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Global Terminal Operators –  Global Traffic Share (2023) - 1</a:t>
            </a:r>
            <a:endParaRPr lang="el-GR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519110" y="6523880"/>
            <a:ext cx="1578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A196F"/>
                </a:solidFill>
              </a:rPr>
              <a:t>Source: </a:t>
            </a:r>
            <a:r>
              <a:rPr lang="en-US" sz="1200" b="1" dirty="0" err="1">
                <a:solidFill>
                  <a:srgbClr val="2A196F"/>
                </a:solidFill>
              </a:rPr>
              <a:t>Drewry</a:t>
            </a:r>
            <a:r>
              <a:rPr lang="en-US" sz="1200" b="1" dirty="0">
                <a:solidFill>
                  <a:srgbClr val="2A196F"/>
                </a:solidFill>
              </a:rPr>
              <a:t>, 2024 </a:t>
            </a:r>
            <a:endParaRPr lang="el-GR" sz="1200" b="1" dirty="0">
              <a:solidFill>
                <a:srgbClr val="2A196F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743188" y="6158754"/>
            <a:ext cx="2862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1B755F-B0B3-4AF0-8A30-9C7AA14FD9F1}"/>
              </a:ext>
            </a:extLst>
          </p:cNvPr>
          <p:cNvSpPr txBox="1"/>
          <p:nvPr/>
        </p:nvSpPr>
        <p:spPr>
          <a:xfrm>
            <a:off x="29673" y="6429720"/>
            <a:ext cx="697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Used only for educational purposes. Not to be used or reproduced</a:t>
            </a:r>
            <a:endParaRPr lang="el-GR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DAF354A-7986-4B8D-A47B-4DC58F505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784" y="782976"/>
            <a:ext cx="11546431" cy="4975526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FC795C0F-FFC0-8996-49B4-EEA534AD5858}"/>
              </a:ext>
            </a:extLst>
          </p:cNvPr>
          <p:cNvSpPr/>
          <p:nvPr/>
        </p:nvSpPr>
        <p:spPr>
          <a:xfrm>
            <a:off x="8696738" y="4393095"/>
            <a:ext cx="1227483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38BB8D50-8DE4-F62B-97DF-1A838D3C940B}"/>
              </a:ext>
            </a:extLst>
          </p:cNvPr>
          <p:cNvCxnSpPr>
            <a:endCxn id="3" idx="3"/>
          </p:cNvCxnSpPr>
          <p:nvPr/>
        </p:nvCxnSpPr>
        <p:spPr>
          <a:xfrm flipV="1">
            <a:off x="8020878" y="4704749"/>
            <a:ext cx="855621" cy="1223942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45BB00-0C04-DF22-D806-096A69917E85}"/>
              </a:ext>
            </a:extLst>
          </p:cNvPr>
          <p:cNvSpPr txBox="1"/>
          <p:nvPr/>
        </p:nvSpPr>
        <p:spPr>
          <a:xfrm>
            <a:off x="6958065" y="5854238"/>
            <a:ext cx="2585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CONSOLIDATION</a:t>
            </a:r>
            <a:endParaRPr lang="el-GR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09E9F5E-FE3C-E43E-C779-ACB4A53814C5}"/>
              </a:ext>
            </a:extLst>
          </p:cNvPr>
          <p:cNvSpPr/>
          <p:nvPr/>
        </p:nvSpPr>
        <p:spPr>
          <a:xfrm>
            <a:off x="8550964" y="2222910"/>
            <a:ext cx="1227483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CDF9E6-5195-9975-3683-3C981397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178" y="5756359"/>
            <a:ext cx="3117773" cy="22516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A0CBC3A-D4AA-152E-86B2-1BC37C83D983}"/>
              </a:ext>
            </a:extLst>
          </p:cNvPr>
          <p:cNvSpPr/>
          <p:nvPr/>
        </p:nvSpPr>
        <p:spPr>
          <a:xfrm>
            <a:off x="6299751" y="3973995"/>
            <a:ext cx="1227483" cy="3651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75F38AF-AA8B-23F0-7E23-F13F56CD648D}"/>
              </a:ext>
            </a:extLst>
          </p:cNvPr>
          <p:cNvCxnSpPr>
            <a:cxnSpLocks/>
          </p:cNvCxnSpPr>
          <p:nvPr/>
        </p:nvCxnSpPr>
        <p:spPr>
          <a:xfrm flipV="1">
            <a:off x="5632284" y="4298674"/>
            <a:ext cx="1061720" cy="14598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023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12072</TotalTime>
  <Words>2249</Words>
  <Application>Microsoft Office PowerPoint</Application>
  <PresentationFormat>Προσαρμογή</PresentationFormat>
  <Paragraphs>486</Paragraphs>
  <Slides>42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3" baseType="lpstr">
      <vt:lpstr>Office Theme</vt:lpstr>
      <vt:lpstr>Global Terminal Operators Structure - Functions - Markets &amp; Strategies</vt:lpstr>
      <vt:lpstr>Global Terminal Operators (GTO)-International Terminal Operators (ITO)</vt:lpstr>
      <vt:lpstr>GLOBAL TERMINAL OPERATORS - 1</vt:lpstr>
      <vt:lpstr>GLOBAL TERMINAL OPERATORS - 2</vt:lpstr>
      <vt:lpstr>TYPOLOGY &amp; FUNCTION OF  GTOs / ITOs</vt:lpstr>
      <vt:lpstr>GTOs / ITOs &amp; THEIR CATEGORIZATION</vt:lpstr>
      <vt:lpstr> OWNERSHIP CONNECTIONS BETWEEN  GTOs / ITOs</vt:lpstr>
      <vt:lpstr>GLOBAL PORT CONTAINER TRAFFIC  - PORT OWNERSHIP DISTRIBUTION</vt:lpstr>
      <vt:lpstr>Global Terminal Operators –  Global Traffic Share (2023) - 1</vt:lpstr>
      <vt:lpstr>Global Terminal Operators –  Global Traffic Share (2023) – 2 / TOTAL THROUGHPUT</vt:lpstr>
      <vt:lpstr>GROWTH OF MAJOR GTOs – 2023 RESULTS / TOTAL THROUGHPUT</vt:lpstr>
      <vt:lpstr>EVOLUTION OF MAJOR GTOs</vt:lpstr>
      <vt:lpstr>EVOLUTION OF MAJOR GTOs –EQUITY ADJUSTED THROUGHPUTS</vt:lpstr>
      <vt:lpstr>GTOs – OWNERSHIP STRUCTURE</vt:lpstr>
      <vt:lpstr>GTOs – CAPACITY OUTLOOK</vt:lpstr>
      <vt:lpstr>NATURE OF GTOs / ITOs</vt:lpstr>
      <vt:lpstr>STRATEGIC AIMS &amp; TARGETS OF GTOs / ITOs</vt:lpstr>
      <vt:lpstr>STRENGTHS &amp; WEAKNESSES OF GTOs / ITOs</vt:lpstr>
      <vt:lpstr>EVOLUTION OF GLOBAL CONTAINER PORT TRAFFIC – NATURE OF GTOs</vt:lpstr>
      <vt:lpstr>PSA: THE NETWORK APPROACH &amp; THE VERTICAL INTEGRATION ELEMENT</vt:lpstr>
      <vt:lpstr>Global  Terminal Operators Growth Path – Markets &amp; Geographical Scope</vt:lpstr>
      <vt:lpstr>Global  Terminal Operators Growth Path – Geographic Diversity</vt:lpstr>
      <vt:lpstr>Global Container Terminal Revenue</vt:lpstr>
      <vt:lpstr>GTO EVOLUTION PATHWAY  THE CASE OF DUBAI PORT WORLD  </vt:lpstr>
      <vt:lpstr>FROM LOCAL PORT OPERATOR TO  SUPPLY CHAIN  SOLUTIONS  PROVIDER</vt:lpstr>
      <vt:lpstr>SUPPLY CHAIN SOLUTIONS PROVIDER – FULLY INTEGRATED ACROSS THE SUPPLY CHAIN</vt:lpstr>
      <vt:lpstr>DP  WORLD BUSINESS UNITS</vt:lpstr>
      <vt:lpstr>DP WORLD – PORTS &amp; TERMINALS OUR GLOBAL FOOTPRINT</vt:lpstr>
      <vt:lpstr>MAINTAINING  DIFFER EN TIATIO N  FR O M  TER MIN AL  O PER ATIN G  PEER S: T O P  5  G L O B A L  P O R T  O P E R A T O R S</vt:lpstr>
      <vt:lpstr>UNIFEEDER AND P&amp; O  FERRIES: A  PAN- EUROPEAN INTEGRATED LOGISTICS BUSINESS</vt:lpstr>
      <vt:lpstr>GTOs – SUSTAINABILITY STRATEGY  </vt:lpstr>
      <vt:lpstr>Sustainability Strategy of GTOs - 1</vt:lpstr>
      <vt:lpstr>Sustainability Strategy of GTOs - 2</vt:lpstr>
      <vt:lpstr>Sustainability Strategy – The DPW Approach</vt:lpstr>
      <vt:lpstr>New Entrants in Global Terminal Operations </vt:lpstr>
      <vt:lpstr>New Entrants - Adani</vt:lpstr>
      <vt:lpstr>New Entrants – AD Ports Group</vt:lpstr>
      <vt:lpstr>New Entrants – AD Ports Group</vt:lpstr>
      <vt:lpstr>Expansion Strategy of Chinese GTOs  </vt:lpstr>
      <vt:lpstr>Evolution of Chinese Terminal Operations –Worldwide Expansion</vt:lpstr>
      <vt:lpstr>OBOR &amp; Chinese Terminal Operators’ Expansion</vt:lpstr>
      <vt:lpstr>Thank You  stheofanis@theofanis.eu &amp;  boile@unipi.gr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Port Development, Management and Operations</dc:title>
  <dc:creator>SOTIRIOS THEOFANIS</dc:creator>
  <cp:lastModifiedBy>Χρήστης των Windows</cp:lastModifiedBy>
  <cp:revision>642</cp:revision>
  <cp:lastPrinted>2021-06-21T11:25:22Z</cp:lastPrinted>
  <dcterms:created xsi:type="dcterms:W3CDTF">2014-11-13T20:55:34Z</dcterms:created>
  <dcterms:modified xsi:type="dcterms:W3CDTF">2024-11-09T12:52:08Z</dcterms:modified>
</cp:coreProperties>
</file>