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455" r:id="rId3"/>
    <p:sldId id="257" r:id="rId4"/>
    <p:sldId id="259" r:id="rId5"/>
    <p:sldId id="261" r:id="rId6"/>
    <p:sldId id="456" r:id="rId7"/>
    <p:sldId id="457" r:id="rId8"/>
    <p:sldId id="453" r:id="rId9"/>
    <p:sldId id="449" r:id="rId10"/>
    <p:sldId id="450" r:id="rId11"/>
    <p:sldId id="451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9" r:id="rId22"/>
    <p:sldId id="467" r:id="rId23"/>
    <p:sldId id="470" r:id="rId24"/>
    <p:sldId id="278" r:id="rId25"/>
    <p:sldId id="448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119" d="100"/>
          <a:sy n="119" d="100"/>
        </p:scale>
        <p:origin x="1245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5DB2A-85A6-4952-92B1-1F21777789F7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6E296-4185-42B7-89E4-20A81EC874F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1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E282A68A-24C4-4BF3-A685-02DD0AACAEA4}" type="slidenum">
              <a:rPr lang="el-GR"/>
              <a:pPr/>
              <a:t>8</a:t>
            </a:fld>
            <a:endParaRPr lang="el-GR"/>
          </a:p>
        </p:txBody>
      </p:sp>
      <p:sp>
        <p:nvSpPr>
          <p:cNvPr id="7065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B7C18A2-C855-4585-913C-AC40A89F1E91}" type="slidenum">
              <a:rPr lang="el-GR" sz="1400">
                <a:solidFill>
                  <a:srgbClr val="000000"/>
                </a:solidFill>
              </a:rPr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l-GR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14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5C971B8-8FD0-488F-A8B6-1427725EB05B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725EC0E-6980-4049-AC1E-BDD6E4737AA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2143116"/>
            <a:ext cx="8678768" cy="1470025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Ομαδικές δεξιότητες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6552728" cy="1752600"/>
          </a:xfrm>
        </p:spPr>
        <p:txBody>
          <a:bodyPr/>
          <a:lstStyle/>
          <a:p>
            <a:r>
              <a:rPr lang="el-GR" dirty="0"/>
              <a:t>Παναγιώτης Γκορέζης: </a:t>
            </a:r>
            <a:r>
              <a:rPr lang="en-US" dirty="0"/>
              <a:t>gkorezis@econ.auth.gr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9EC80-B6A3-41FC-A4FE-67FB51C64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76672"/>
            <a:ext cx="8928992" cy="1066800"/>
          </a:xfrm>
        </p:spPr>
        <p:txBody>
          <a:bodyPr>
            <a:noAutofit/>
          </a:bodyPr>
          <a:lstStyle/>
          <a:p>
            <a:r>
              <a:rPr lang="el-GR" sz="3700" dirty="0"/>
              <a:t>Χαρακτηριστικά ενεργητικής ακρόασης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4E629-94C0-4DBD-A5AF-4AA7A8830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43472"/>
            <a:ext cx="8640960" cy="5031064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dirty="0"/>
              <a:t>Να είστε ουδέτεροι και όχι επικριτικοί </a:t>
            </a:r>
            <a:endParaRPr lang="en-US" dirty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dirty="0"/>
              <a:t>Να είστε υπομονετικοί </a:t>
            </a:r>
            <a:endParaRPr lang="en-US" dirty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dirty="0"/>
              <a:t>Λεκτικά και μη λεκτικά σημάδια ανατροφοδοτησης που να περνούν το μήνυμα ότι ακούτε </a:t>
            </a:r>
            <a:r>
              <a:rPr lang="en-US" dirty="0"/>
              <a:t>(</a:t>
            </a:r>
            <a:r>
              <a:rPr lang="el-GR" dirty="0"/>
              <a:t>π.χ. χαμόγελο, οπτική επαφή, καταφατικό γνέψιμο</a:t>
            </a:r>
            <a:r>
              <a:rPr lang="en-US" dirty="0"/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dirty="0"/>
              <a:t>Να κάνετε εποικοδομητικές ερωτήσεις</a:t>
            </a:r>
            <a:endParaRPr lang="en-US" dirty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dirty="0"/>
              <a:t>Να κάνετε αντανάκλαση αυτών που ειπώνονται</a:t>
            </a:r>
            <a:endParaRPr lang="en-US" dirty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dirty="0"/>
              <a:t>Να ζητάτε διευκρινίσεις </a:t>
            </a:r>
            <a:endParaRPr lang="en-US" dirty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dirty="0"/>
              <a:t>Να συνοψίζετε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902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4E629-94C0-4DBD-A5AF-4AA7A8830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543472"/>
            <a:ext cx="8928992" cy="531452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dirty="0"/>
              <a:t>Να αποφεύγετε τους περισπασμούς από τις δικές σας σκέψεις</a:t>
            </a:r>
          </a:p>
          <a:p>
            <a:pPr>
              <a:spcAft>
                <a:spcPts val="600"/>
              </a:spcAft>
            </a:pPr>
            <a:r>
              <a:rPr lang="el-GR" dirty="0"/>
              <a:t>Να εστιάζετε στον ομιλητή και στο θέμα </a:t>
            </a:r>
          </a:p>
          <a:p>
            <a:pPr>
              <a:spcAft>
                <a:spcPts val="600"/>
              </a:spcAft>
            </a:pPr>
            <a:r>
              <a:rPr lang="el-GR" dirty="0"/>
              <a:t>Να προσπαθείτε να μη διακόπτετε τον ομιλητή</a:t>
            </a:r>
          </a:p>
          <a:p>
            <a:pPr>
              <a:spcAft>
                <a:spcPts val="600"/>
              </a:spcAft>
            </a:pPr>
            <a:r>
              <a:rPr lang="el-GR" dirty="0"/>
              <a:t>Να αφήνετε τους άλλους να ολοκληρώνουν και μετά να απαντάτε</a:t>
            </a:r>
          </a:p>
          <a:p>
            <a:pPr>
              <a:spcAft>
                <a:spcPts val="600"/>
              </a:spcAft>
            </a:pPr>
            <a:r>
              <a:rPr lang="el-GR" dirty="0"/>
              <a:t>Να αξιοποιείτε εκφράσεις που θα «ανοίξουν» τη συζήτηση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Πες μου και άλλα, ακούγεται πολύ ενδιαφέρον, κ.λ.π.</a:t>
            </a:r>
          </a:p>
          <a:p>
            <a:pPr>
              <a:spcAft>
                <a:spcPts val="600"/>
              </a:spcAft>
            </a:pPr>
            <a:r>
              <a:rPr lang="el-GR" dirty="0"/>
              <a:t>Να κρατάτε σημειώσεις για σημαντικά ζητήματα</a:t>
            </a:r>
          </a:p>
          <a:p>
            <a:pPr marL="109728" indent="0">
              <a:spcAft>
                <a:spcPts val="600"/>
              </a:spcAft>
              <a:buNone/>
            </a:pPr>
            <a:endParaRPr lang="el-GR" dirty="0"/>
          </a:p>
          <a:p>
            <a:pPr>
              <a:spcAft>
                <a:spcPts val="600"/>
              </a:spcAft>
            </a:pPr>
            <a:endParaRPr lang="el-GR" dirty="0"/>
          </a:p>
          <a:p>
            <a:pPr lvl="1">
              <a:spcAft>
                <a:spcPts val="600"/>
              </a:spcAft>
            </a:pPr>
            <a:endParaRPr lang="el-GR" dirty="0"/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04EC9D9-F076-495D-B20F-938AE45AFA75}"/>
              </a:ext>
            </a:extLst>
          </p:cNvPr>
          <p:cNvSpPr txBox="1">
            <a:spLocks/>
          </p:cNvSpPr>
          <p:nvPr/>
        </p:nvSpPr>
        <p:spPr>
          <a:xfrm>
            <a:off x="179512" y="476672"/>
            <a:ext cx="8928992" cy="1066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700" dirty="0"/>
              <a:t>Χαρακτηριστικά ενεργητικής ακρόασης</a:t>
            </a:r>
          </a:p>
        </p:txBody>
      </p:sp>
    </p:spTree>
    <p:extLst>
      <p:ext uri="{BB962C8B-B14F-4D97-AF65-F5344CB8AC3E}">
        <p14:creationId xmlns:p14="http://schemas.microsoft.com/office/powerpoint/2010/main" val="1867726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CC4A-C3CD-4650-9AD7-402DEEFCE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3400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/>
              <a:t>Διαχείριση συγκρούσεων</a:t>
            </a:r>
            <a:r>
              <a:rPr lang="en-US" dirty="0"/>
              <a:t> (Chartered Management Institute)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08E3-B269-48FD-B7FF-6ACC8EE9D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988840"/>
            <a:ext cx="9001000" cy="511256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Να είστε σε επιφυλακή για τυχόν συγκρούσεις</a:t>
            </a:r>
          </a:p>
          <a:p>
            <a:pPr lvl="1"/>
            <a:r>
              <a:rPr lang="el-GR" dirty="0"/>
              <a:t>Ανοικτά αυτιά και μάτια για πιθανές συγκρούσεις που είναι σε εξέλιξη </a:t>
            </a:r>
            <a:r>
              <a:rPr lang="el-GR"/>
              <a:t>ή σε πρώιμο επίπεδο</a:t>
            </a:r>
            <a:endParaRPr lang="el-GR" dirty="0"/>
          </a:p>
          <a:p>
            <a:r>
              <a:rPr lang="el-GR" dirty="0"/>
              <a:t>Κρατήστε μία συνειδητή και ορθολογική προσέγγιση στη σύγκρουση</a:t>
            </a:r>
          </a:p>
          <a:p>
            <a:pPr lvl="1"/>
            <a:r>
              <a:rPr lang="el-GR" dirty="0"/>
              <a:t>Μείνετε ήρεμος και σίγουρος ότι μπορείτε να κρατήσετε μία αμερόληπτη και ορθολογική προσέγγιση χωρίς να εμπλακείτε προσωπικά σε έντονες διαμάχες </a:t>
            </a:r>
          </a:p>
          <a:p>
            <a:r>
              <a:rPr lang="el-GR" dirty="0"/>
              <a:t>Διερευνήστε την κατάσταση</a:t>
            </a:r>
          </a:p>
          <a:p>
            <a:pPr lvl="1"/>
            <a:r>
              <a:rPr lang="el-GR" dirty="0"/>
              <a:t>Πάρτε χρόνο προκειμένου να καταλάβετε τι έχει συμβεί, ποιος εμπλέκεται, πως αισθάνονται οι άνθρωποι και ποια ζητήματα έχουν ανακύψει</a:t>
            </a:r>
          </a:p>
        </p:txBody>
      </p:sp>
    </p:spTree>
    <p:extLst>
      <p:ext uri="{BB962C8B-B14F-4D97-AF65-F5344CB8AC3E}">
        <p14:creationId xmlns:p14="http://schemas.microsoft.com/office/powerpoint/2010/main" val="1656181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CC4A-C3CD-4650-9AD7-402DEEFCE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/>
              <a:t>Διαχείριση συγκρούσεων</a:t>
            </a:r>
            <a:r>
              <a:rPr lang="en-US" dirty="0"/>
              <a:t> (Chartered Management Institute)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08E3-B269-48FD-B7FF-6ACC8EE9D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772816"/>
            <a:ext cx="9001000" cy="5112568"/>
          </a:xfrm>
        </p:spPr>
        <p:txBody>
          <a:bodyPr>
            <a:normAutofit/>
          </a:bodyPr>
          <a:lstStyle/>
          <a:p>
            <a:r>
              <a:rPr lang="el-GR" dirty="0"/>
              <a:t>Αποφασίστε πως θα αντιμετωπίσετε την κατάσταση – Αναρωτηθείτε:</a:t>
            </a:r>
          </a:p>
          <a:p>
            <a:pPr lvl="1"/>
            <a:r>
              <a:rPr lang="el-GR" dirty="0"/>
              <a:t>Είναι μείζον ή έλλασον το θέμα;</a:t>
            </a:r>
          </a:p>
          <a:p>
            <a:pPr lvl="1"/>
            <a:r>
              <a:rPr lang="el-GR" dirty="0"/>
              <a:t>Ανήκει στη σφαίρα επιρροής σας;</a:t>
            </a:r>
          </a:p>
          <a:p>
            <a:pPr lvl="1"/>
            <a:r>
              <a:rPr lang="el-GR" dirty="0"/>
              <a:t>Χρειάζεται χρόνος για να ηρεμήσουν τα πνεύματα;</a:t>
            </a:r>
          </a:p>
          <a:p>
            <a:pPr lvl="1"/>
            <a:r>
              <a:rPr lang="el-GR" dirty="0"/>
              <a:t>Πρέπει να εμπλακεί το </a:t>
            </a:r>
            <a:r>
              <a:rPr lang="en-US" dirty="0"/>
              <a:t>HR;</a:t>
            </a:r>
          </a:p>
          <a:p>
            <a:r>
              <a:rPr lang="el-GR" dirty="0"/>
              <a:t>Αφήστε τους όλους να πουν τη γνώμη τους</a:t>
            </a:r>
          </a:p>
          <a:p>
            <a:pPr lvl="1"/>
            <a:r>
              <a:rPr lang="el-GR" dirty="0"/>
              <a:t>Υιοθετήστε μία θετική, φιλική, αποφασιστική προσέγγιση με σκοπό τα εμπλεκόμενα μέρη να εκφράστουν ελεύθερα και ανοικτά έτσι ώστε να γίνουν κατανοητοί οι λόγοι και οι αιτίες της σύγκρουσης</a:t>
            </a:r>
          </a:p>
        </p:txBody>
      </p:sp>
    </p:spTree>
    <p:extLst>
      <p:ext uri="{BB962C8B-B14F-4D97-AF65-F5344CB8AC3E}">
        <p14:creationId xmlns:p14="http://schemas.microsoft.com/office/powerpoint/2010/main" val="4245105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1CC4A-C3CD-4650-9AD7-402DEEFCE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/>
              <a:t>Διαχείριση συγκρούσεων</a:t>
            </a:r>
            <a:r>
              <a:rPr lang="en-US" dirty="0"/>
              <a:t> (Chartered Management Institute)</a:t>
            </a: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08E3-B269-48FD-B7FF-6ACC8EE9D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628800"/>
            <a:ext cx="8928992" cy="5184576"/>
          </a:xfrm>
        </p:spPr>
        <p:txBody>
          <a:bodyPr>
            <a:normAutofit/>
          </a:bodyPr>
          <a:lstStyle/>
          <a:p>
            <a:r>
              <a:rPr lang="el-GR" sz="2400" dirty="0"/>
              <a:t>Αναγνωρίστε επιλογές και προσπαθήστε για μία συμφωνία</a:t>
            </a:r>
          </a:p>
          <a:p>
            <a:pPr lvl="1"/>
            <a:r>
              <a:rPr lang="el-GR" sz="2400" dirty="0"/>
              <a:t>Αυτό είναι το πιο σημαντικό βήμα προκειμένου να επέλθει η συμφωνία</a:t>
            </a:r>
          </a:p>
          <a:p>
            <a:r>
              <a:rPr lang="el-GR" sz="2400" dirty="0"/>
              <a:t>Υλοποιήστε ότι έχει συμφωνηθεί</a:t>
            </a:r>
          </a:p>
          <a:p>
            <a:pPr lvl="1"/>
            <a:r>
              <a:rPr lang="el-GR" sz="2400" dirty="0"/>
              <a:t>Επιβεβαιώστε ότι είναι σαφές σε όλους τι έχει αποφασιστεί και ότι ο καθένας έχει το μερίδιο ευθύνης για τις όποιες δράσεις</a:t>
            </a:r>
          </a:p>
          <a:p>
            <a:r>
              <a:rPr lang="el-GR" sz="2400" dirty="0"/>
              <a:t>Αξιολογήστε πως πηγαίνουν τα πράγματα</a:t>
            </a:r>
          </a:p>
          <a:p>
            <a:pPr lvl="1"/>
            <a:r>
              <a:rPr lang="el-GR" sz="2400" dirty="0"/>
              <a:t>Μην υποθέσετε ότι το ζήτημα επιλύθηκε, να είστε σε εγρήγορση σχετικά με την πρόοδο της επίλυσης </a:t>
            </a:r>
          </a:p>
          <a:p>
            <a:r>
              <a:rPr lang="el-GR" sz="2600" dirty="0"/>
              <a:t>Σκεφτείτε προληπτικές στρατηγικές για το μέλλον</a:t>
            </a:r>
          </a:p>
          <a:p>
            <a:pPr lvl="1"/>
            <a:r>
              <a:rPr lang="el-GR" sz="2400" dirty="0"/>
              <a:t>Τι μαθήματα πήραμε από τη σύγκρουση και πως επιλύθηκε, τι θα μπορούσαμε να είχαμε κάνει καλύτερα</a:t>
            </a:r>
          </a:p>
        </p:txBody>
      </p:sp>
    </p:spTree>
    <p:extLst>
      <p:ext uri="{BB962C8B-B14F-4D97-AF65-F5344CB8AC3E}">
        <p14:creationId xmlns:p14="http://schemas.microsoft.com/office/powerpoint/2010/main" val="2203513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16D7-AD0D-40FF-A671-7CD1FC4E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3" y="692696"/>
            <a:ext cx="9048323" cy="1066800"/>
          </a:xfrm>
        </p:spPr>
        <p:txBody>
          <a:bodyPr>
            <a:normAutofit/>
          </a:bodyPr>
          <a:lstStyle/>
          <a:p>
            <a:r>
              <a:rPr lang="el-GR" sz="3500" dirty="0"/>
              <a:t>Ενσυναίσθηση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7CC4-D9EB-41A7-AB28-35C247FA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657704"/>
          </a:xfrm>
        </p:spPr>
        <p:txBody>
          <a:bodyPr/>
          <a:lstStyle/>
          <a:p>
            <a:r>
              <a:rPr lang="el-GR" dirty="0"/>
              <a:t>Η ενσυναίσθηση είναι μέρος της συναισθηματικής νοημοσύνης</a:t>
            </a:r>
          </a:p>
          <a:p>
            <a:endParaRPr lang="el-GR" dirty="0"/>
          </a:p>
          <a:p>
            <a:r>
              <a:rPr lang="el-GR" altLang="en-US" dirty="0"/>
              <a:t>H συναισθηματική νοημοσύνη είναι η ικανότητα κατανόησης των συναισθημάτων μας αλλά και των συναισθημάτων των άλλων, καθώς και η ικανότητα αξιοποίησης αυτής της κατανόησης για την αποτελεσματική διαχείριση των ανθρώπινων σχέσεων</a:t>
            </a:r>
            <a:endParaRPr lang="en-US" alt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011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16D7-AD0D-40FF-A671-7CD1FC4E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el-GR" dirty="0"/>
              <a:t>Ενσυναίσθηση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7CC4-D9EB-41A7-AB28-35C247FA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9496"/>
            <a:ext cx="9144000" cy="5197896"/>
          </a:xfrm>
        </p:spPr>
        <p:txBody>
          <a:bodyPr>
            <a:normAutofit/>
          </a:bodyPr>
          <a:lstStyle/>
          <a:p>
            <a:r>
              <a:rPr lang="el-GR" dirty="0"/>
              <a:t>Η ενσυναίσθηση έχεις τρεις διαστάσεις (</a:t>
            </a:r>
            <a:r>
              <a:rPr lang="en-US" dirty="0"/>
              <a:t>Goleman</a:t>
            </a:r>
            <a:r>
              <a:rPr lang="el-GR" dirty="0"/>
              <a:t>):</a:t>
            </a:r>
          </a:p>
          <a:p>
            <a:pPr lvl="1">
              <a:spcAft>
                <a:spcPts val="1200"/>
              </a:spcAft>
            </a:pPr>
            <a:r>
              <a:rPr lang="el-GR" b="1" dirty="0"/>
              <a:t>Τη γνωστική ενσυναίσθηση</a:t>
            </a:r>
            <a:r>
              <a:rPr lang="en-US" b="1" dirty="0"/>
              <a:t> </a:t>
            </a:r>
            <a:r>
              <a:rPr lang="en-US" dirty="0"/>
              <a:t>(cognitive empathy): </a:t>
            </a:r>
            <a:r>
              <a:rPr lang="el-GR" dirty="0"/>
              <a:t>όταν κατανοούμε πως αντιλαμβάνεται και πως βλέπει τα πράγματα κάποιο άλλο άτομο, ποια είναι η οπτική του/της γωνία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Είναι σημαντική διάσταση καθώς θα πρέπει να αντιληφθούμε πως να εκφραστούμε λεκτικά και μη λεκτικά προκειμένου να μας καταλάβει το άλλο άτομο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Η απουσία της γνωστικής ενσυναίσθησης μπορεί να οδηγήσει σε κακές σχέσεις, κακή συνεργασία, κακή επικοινωνία</a:t>
            </a:r>
          </a:p>
          <a:p>
            <a:pPr lvl="1"/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9412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16D7-AD0D-40FF-A671-7CD1FC4E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el-GR" dirty="0"/>
              <a:t>Ενσυναίσθηση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7CC4-D9EB-41A7-AB28-35C247FA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59496"/>
            <a:ext cx="8928992" cy="4815040"/>
          </a:xfrm>
        </p:spPr>
        <p:txBody>
          <a:bodyPr>
            <a:normAutofit/>
          </a:bodyPr>
          <a:lstStyle/>
          <a:p>
            <a:r>
              <a:rPr lang="el-GR" dirty="0"/>
              <a:t>Η ενσυναίσθηση έχεις τρεις διαστάσεις (</a:t>
            </a:r>
            <a:r>
              <a:rPr lang="en-US" dirty="0"/>
              <a:t>Goleman</a:t>
            </a:r>
            <a:r>
              <a:rPr lang="el-GR" dirty="0"/>
              <a:t>):</a:t>
            </a:r>
          </a:p>
          <a:p>
            <a:pPr lvl="1">
              <a:spcAft>
                <a:spcPts val="1200"/>
              </a:spcAft>
            </a:pPr>
            <a:r>
              <a:rPr lang="el-GR" b="1" dirty="0"/>
              <a:t>Τη συναισθηματική ενσυναίσθηση</a:t>
            </a:r>
            <a:r>
              <a:rPr lang="en-US" b="1" dirty="0"/>
              <a:t> </a:t>
            </a:r>
            <a:r>
              <a:rPr lang="en-US" dirty="0"/>
              <a:t>(emotional empathy): </a:t>
            </a:r>
            <a:r>
              <a:rPr lang="el-GR" dirty="0"/>
              <a:t>όταν συμπάσχουμε με τον άλλον και μοιραζόμαστε τα συναισθήματά του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Είναι σημαντική διάσταση καθώς συμβάλλει στην οικοδόμηση συναισθηματικών δεσμών</a:t>
            </a:r>
            <a:r>
              <a:rPr lang="en-US" dirty="0"/>
              <a:t>, </a:t>
            </a:r>
            <a:r>
              <a:rPr lang="el-GR" dirty="0"/>
              <a:t>στην καλή χημεία και στις καλές σχέσεις με τους άλλους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Η απουσία της μπορεί να οδηγήσει σε δυσαρμονία</a:t>
            </a:r>
            <a:r>
              <a:rPr lang="en-US" dirty="0"/>
              <a:t> </a:t>
            </a:r>
            <a:r>
              <a:rPr lang="el-GR" dirty="0"/>
              <a:t>μεταξύ των μελών της ομάδας, έλλειψη ομαδικού πνεύματος, κακές σχέσεις και κακή συνεργασία</a:t>
            </a:r>
          </a:p>
          <a:p>
            <a:pPr lvl="1"/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5751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16D7-AD0D-40FF-A671-7CD1FC4E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el-GR" dirty="0"/>
              <a:t>Ενσυναίσθηση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E7CC4-D9EB-41A7-AB28-35C247FA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9496"/>
            <a:ext cx="9036496" cy="481504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ενσυναίσθηση έχεις τρεις διαστάσεις (</a:t>
            </a:r>
            <a:r>
              <a:rPr lang="en-US" dirty="0"/>
              <a:t>Goleman</a:t>
            </a:r>
            <a:r>
              <a:rPr lang="el-GR" dirty="0"/>
              <a:t>):</a:t>
            </a:r>
          </a:p>
          <a:p>
            <a:pPr lvl="1">
              <a:spcAft>
                <a:spcPts val="1200"/>
              </a:spcAft>
            </a:pPr>
            <a:r>
              <a:rPr lang="el-GR" b="1" dirty="0"/>
              <a:t>Το ενσυναίσθητο ενδιαφέρον</a:t>
            </a:r>
            <a:r>
              <a:rPr lang="en-US" b="1" dirty="0"/>
              <a:t> </a:t>
            </a:r>
            <a:r>
              <a:rPr lang="en-US" dirty="0"/>
              <a:t>(empathetic concern): </a:t>
            </a:r>
            <a:r>
              <a:rPr lang="el-GR" dirty="0"/>
              <a:t>το ενδιαφέρον για δράση προκειμένου να βοηθήσουμε το άλλο άτομο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Μέσω του ενσυναίσθητου ενδιαφέροντος χτίζεται η συμπόνια για τον άλλον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Το ενδιαφέρον αυτό είναι πιθανό να οδηγήσει στη μείωση του εργασιακού άγχους, στην καλύτερη οικοδόμηση των σχέσεων σε μία ομάδα, στην αυξημενη υποκίνηση της ομάδας, και στην αυξημένη ομαδική απόδοση</a:t>
            </a:r>
          </a:p>
          <a:p>
            <a:pPr lvl="1"/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5889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DFD7-E08A-44D0-9226-BFFEA5A8A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/>
          <a:lstStyle/>
          <a:p>
            <a:r>
              <a:rPr lang="el-GR" dirty="0"/>
              <a:t>Χτίζοντας γνωστική ενσυναίσθηση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D002-419E-4A73-B436-54C49E89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511256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sz="2500" dirty="0"/>
              <a:t>Δεδομένου ότι η λεκτική και μη λεκτική επικοινωνία πολλές φορές εκπέμπει αμφίσημα μηνύματα, είναι σημαντικό να είμαστε σίγουροι για τον τρόπο σκέψης του άλλου</a:t>
            </a:r>
            <a:r>
              <a:rPr lang="en-US" sz="2500" dirty="0"/>
              <a:t> </a:t>
            </a:r>
          </a:p>
          <a:p>
            <a:pPr>
              <a:spcAft>
                <a:spcPts val="600"/>
              </a:spcAft>
            </a:pPr>
            <a:r>
              <a:rPr lang="el-GR" sz="2500" dirty="0"/>
              <a:t>Συνεπώς, θα πρέπει να αντιληφθούμε τι γνωρίζούμε για το άλλο άτόμο και να υπάρχει θέληση να μάθουμε ακόμα περισσότερα. </a:t>
            </a:r>
          </a:p>
          <a:p>
            <a:pPr>
              <a:spcAft>
                <a:spcPts val="600"/>
              </a:spcAft>
            </a:pPr>
            <a:r>
              <a:rPr lang="el-GR" sz="2500" dirty="0"/>
              <a:t>Μη βιαστούμε να υποθέσουμε, να κρίνουμε και να υιοθετήσουμε σκέψεις με βιαστικό τρόπο</a:t>
            </a:r>
          </a:p>
          <a:p>
            <a:pPr>
              <a:spcAft>
                <a:spcPts val="600"/>
              </a:spcAft>
            </a:pPr>
            <a:r>
              <a:rPr lang="el-GR" sz="2500" dirty="0"/>
              <a:t>Μετά την ενσυναίσθηση είναι σημαντικό να αξιολογήσούμε την όποια πληροφόρηση και ανατροφοδότηση που έχουμε πάρει από οποιαδήποτε μορφή επικοινωνίας  (γραπτή, λεκτική, μη λεκτική)</a:t>
            </a:r>
            <a:endParaRPr lang="en-US" sz="2500" dirty="0"/>
          </a:p>
          <a:p>
            <a:pPr>
              <a:spcAft>
                <a:spcPts val="600"/>
              </a:spcAft>
            </a:pP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130092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29600" cy="1066800"/>
          </a:xfrm>
        </p:spPr>
        <p:txBody>
          <a:bodyPr/>
          <a:lstStyle/>
          <a:p>
            <a:r>
              <a:rPr lang="el-GR" dirty="0"/>
              <a:t>Ομαδικές δεξιότητες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54461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dirty="0"/>
              <a:t>Είναι εκείνα τα ατομικά χαρακτηριστικά που βοηθούν στην αγαστή συνεργασία με άλλα άτομα στο πλαίσιο μίας ομάδας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600" i="1" dirty="0"/>
              <a:t>Αποτελεσματική επικοινωνία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600" i="1" dirty="0"/>
              <a:t>Ενεργητική ακρόαση</a:t>
            </a:r>
            <a:endParaRPr lang="en-US" sz="26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600" i="1" dirty="0"/>
              <a:t>Διαχείριση συγκρούσεων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600" i="1" dirty="0"/>
              <a:t>Ενσυναίσθηση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600" i="1" dirty="0"/>
              <a:t>Ομαδική εργασία</a:t>
            </a:r>
          </a:p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endParaRPr lang="el-GR" sz="2600" i="1" dirty="0"/>
          </a:p>
          <a:p>
            <a:pPr marL="109728" indent="0">
              <a:spcBef>
                <a:spcPts val="600"/>
              </a:spcBef>
              <a:spcAft>
                <a:spcPts val="1200"/>
              </a:spcAft>
              <a:buNone/>
            </a:pPr>
            <a:endParaRPr lang="el-GR" sz="2600" i="1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0104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DFD7-E08A-44D0-9226-BFFEA5A8A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20688"/>
            <a:ext cx="8579296" cy="1066800"/>
          </a:xfrm>
        </p:spPr>
        <p:txBody>
          <a:bodyPr>
            <a:normAutofit fontScale="90000"/>
          </a:bodyPr>
          <a:lstStyle/>
          <a:p>
            <a:r>
              <a:rPr lang="el-GR" dirty="0"/>
              <a:t>Χτίζοντας συναισθηματική ενσυναίσθηση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D002-419E-4A73-B436-54C49E89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8" y="1772816"/>
            <a:ext cx="8892480" cy="4896544"/>
          </a:xfrm>
        </p:spPr>
        <p:txBody>
          <a:bodyPr>
            <a:noAutofit/>
          </a:bodyPr>
          <a:lstStyle/>
          <a:p>
            <a:r>
              <a:rPr lang="el-GR" sz="2500" dirty="0"/>
              <a:t>Για να χτίσει κάποιος συναισθηματική ενσυναίσθηση δε θα πρέπει να κρίνει τον άλλον ή την κατάσταση εν γένει και δε θα πρέπει να διακόψει και να μοιραστεί τη δική του εμπειρία και να προτείνει αμέσως λύση</a:t>
            </a:r>
          </a:p>
          <a:p>
            <a:endParaRPr lang="el-GR" sz="2500" dirty="0"/>
          </a:p>
          <a:p>
            <a:r>
              <a:rPr lang="el-GR" sz="2500" dirty="0"/>
              <a:t>Είναι σωστό να εστιάσει στην κατανόηση του πως αισθάνεται το άλλο άτομο και γιατί αισθάνεται έτσι</a:t>
            </a:r>
          </a:p>
          <a:p>
            <a:endParaRPr lang="el-GR" sz="2500" dirty="0"/>
          </a:p>
          <a:p>
            <a:r>
              <a:rPr lang="el-GR" sz="2500" dirty="0"/>
              <a:t>Θα πρέπει να πάρει χρόνο για να αναλογιστεί αν έχει αισθανθεί παρόμοια συναισθήματα και όταν έχει κατανοήσει πως αισθάνεται τότε να προσεγγίσει το άλλο άτομο</a:t>
            </a:r>
          </a:p>
        </p:txBody>
      </p:sp>
    </p:spTree>
    <p:extLst>
      <p:ext uri="{BB962C8B-B14F-4D97-AF65-F5344CB8AC3E}">
        <p14:creationId xmlns:p14="http://schemas.microsoft.com/office/powerpoint/2010/main" val="1813658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DFD7-E08A-44D0-9226-BFFEA5A8A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20688"/>
            <a:ext cx="8579296" cy="1066800"/>
          </a:xfrm>
        </p:spPr>
        <p:txBody>
          <a:bodyPr>
            <a:normAutofit fontScale="90000"/>
          </a:bodyPr>
          <a:lstStyle/>
          <a:p>
            <a:r>
              <a:rPr lang="el-GR" dirty="0"/>
              <a:t>Χτίζοντας συναισθηματική ενσυναίσθηση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D002-419E-4A73-B436-54C49E89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44824"/>
            <a:ext cx="8507288" cy="4896544"/>
          </a:xfrm>
        </p:spPr>
        <p:txBody>
          <a:bodyPr>
            <a:noAutofit/>
          </a:bodyPr>
          <a:lstStyle/>
          <a:p>
            <a:r>
              <a:rPr lang="el-GR" sz="2500" dirty="0"/>
              <a:t>Είναι σημαντικό να σκεφτεί ότι ποτέ δε θα μπορεί να καταλάβει ακριβώς  πως αισθάνεται ο άλλος</a:t>
            </a:r>
          </a:p>
          <a:p>
            <a:endParaRPr lang="el-GR" sz="2500" dirty="0"/>
          </a:p>
          <a:p>
            <a:pPr marL="109728" indent="0">
              <a:buNone/>
            </a:pPr>
            <a:endParaRPr lang="el-GR" sz="2500" dirty="0"/>
          </a:p>
          <a:p>
            <a:r>
              <a:rPr lang="el-GR" sz="2500" dirty="0"/>
              <a:t>Αφότου γίνουν όλα αυτά και συνδεθεί κάποιος συναισθηματικά με το άλλο άτόμο έχοντας ολοκληρωμένη εικόνα για τα συναισθήματά του/της και την κατάσταση, τότε μπορεί να δείξει το ενσυναίσθητο ενδιαφέρον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853853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DFD7-E08A-44D0-9226-BFFEA5A8A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548680"/>
            <a:ext cx="8435280" cy="1066800"/>
          </a:xfrm>
        </p:spPr>
        <p:txBody>
          <a:bodyPr>
            <a:normAutofit/>
          </a:bodyPr>
          <a:lstStyle/>
          <a:p>
            <a:r>
              <a:rPr lang="el-GR" dirty="0"/>
              <a:t>Χτίζοντας ενσυναίσθητο ενδιαφέρον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D002-419E-4A73-B436-54C49E89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95632"/>
            <a:ext cx="8507288" cy="4657704"/>
          </a:xfrm>
        </p:spPr>
        <p:txBody>
          <a:bodyPr>
            <a:noAutofit/>
          </a:bodyPr>
          <a:lstStyle/>
          <a:p>
            <a:r>
              <a:rPr lang="el-GR" sz="2500" dirty="0"/>
              <a:t>Θα πρέπει να ρωτήσουμε το άλλο άτομο ευθέως τι μπορούμε να κάνουμε για να τον/την βοηθήσουμε</a:t>
            </a:r>
          </a:p>
          <a:p>
            <a:endParaRPr lang="el-GR" sz="2500" dirty="0"/>
          </a:p>
          <a:p>
            <a:r>
              <a:rPr lang="el-GR" sz="2500" dirty="0"/>
              <a:t>Αν δεν μας πει, θα πρέπει να σκεφτούμε σε παρόμοιες καταστάσεις τι μας βοήθησε εμάς</a:t>
            </a:r>
          </a:p>
          <a:p>
            <a:endParaRPr lang="el-GR" sz="2500" dirty="0"/>
          </a:p>
          <a:p>
            <a:r>
              <a:rPr lang="el-GR" sz="2500" dirty="0"/>
              <a:t>Μπορούμε να μοιραστούμε τις εμπειρίες μας και να κάνουμε τις προτάσεις μας </a:t>
            </a:r>
          </a:p>
          <a:p>
            <a:endParaRPr lang="el-GR" sz="2500" dirty="0"/>
          </a:p>
          <a:p>
            <a:r>
              <a:rPr lang="el-GR" sz="2500" dirty="0"/>
              <a:t>Αυτό όμως θα πρέπει να το κάνουμε όχι ως ειδικοί που έχουμε τη λύση έτοιμη για όλα</a:t>
            </a:r>
          </a:p>
          <a:p>
            <a:endParaRPr lang="en-US" sz="2500" dirty="0"/>
          </a:p>
          <a:p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3797570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4DFD7-E08A-44D0-9226-BFFEA5A8A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548680"/>
            <a:ext cx="8435280" cy="1066800"/>
          </a:xfrm>
        </p:spPr>
        <p:txBody>
          <a:bodyPr>
            <a:normAutofit/>
          </a:bodyPr>
          <a:lstStyle/>
          <a:p>
            <a:r>
              <a:rPr lang="el-GR" dirty="0"/>
              <a:t>Χτίζοντας ενσυναίσθητο ενδιαφέρον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D002-419E-4A73-B436-54C49E89C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95632"/>
            <a:ext cx="8712968" cy="4873728"/>
          </a:xfrm>
        </p:spPr>
        <p:txBody>
          <a:bodyPr>
            <a:noAutofit/>
          </a:bodyPr>
          <a:lstStyle/>
          <a:p>
            <a:r>
              <a:rPr lang="el-GR" sz="2500" dirty="0"/>
              <a:t>Αντίθετα, θα πρέπει να παρουσιάσουμε την πρόταση σαν κάτι που μας βοήθησε στο παρελθόν και που μπορεί να προσαρμοστεί στο παρόν αναλόγως</a:t>
            </a:r>
          </a:p>
          <a:p>
            <a:endParaRPr lang="el-GR" sz="2500" dirty="0"/>
          </a:p>
          <a:p>
            <a:r>
              <a:rPr lang="el-GR" sz="2500" dirty="0"/>
              <a:t>Τέλος, θα πρέπει να λάβουμε υπόψη ότι μία λύση σε ένα δικό μας πρόβλημα μπορεί να μη λειτουργήσει σε κάποιον άλλον </a:t>
            </a:r>
          </a:p>
          <a:p>
            <a:endParaRPr lang="el-GR" sz="2500" dirty="0"/>
          </a:p>
          <a:p>
            <a:r>
              <a:rPr lang="el-GR" sz="2500" dirty="0"/>
              <a:t>Ωστόσο, αυτό δε σημαίνει ότι θα πρέπει να αποθαρρυνθούμε και να μην εκφράσουμε στον/στην άλλον/ην τη σκέψη μας</a:t>
            </a:r>
          </a:p>
          <a:p>
            <a:endParaRPr lang="en-US" sz="2500" dirty="0"/>
          </a:p>
          <a:p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2725009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251520" y="692696"/>
            <a:ext cx="8496944" cy="1066800"/>
          </a:xfrm>
        </p:spPr>
        <p:txBody>
          <a:bodyPr>
            <a:normAutofit/>
          </a:bodyPr>
          <a:lstStyle/>
          <a:p>
            <a:r>
              <a:rPr lang="el-GR" sz="3000" b="1" u="sng" dirty="0">
                <a:latin typeface="Arial" charset="0"/>
              </a:rPr>
              <a:t>Ομαδική εργασία - τρόποι βελτίωσης της αποτελεσματικότητας της ομάδας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42844" y="1928802"/>
            <a:ext cx="8543956" cy="464573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/>
              <a:t>Αποζημιώστε την ομάδα για την επίδοση της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/>
              <a:t>Μεταδώστε τον επείγοντα χαρακτήρα που έχει η αποστολή της ομάδας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/>
              <a:t>Εκπαιδεύεστε τα μέλη </a:t>
            </a:r>
            <a:r>
              <a:rPr lang="el-GR" altLang="el-GR"/>
              <a:t>στις ομαδικές-διαπροσωπικές </a:t>
            </a:r>
            <a:r>
              <a:rPr lang="el-GR" altLang="el-GR" dirty="0"/>
              <a:t>δεξιότητες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/>
              <a:t>Προαγωγή της συνεργασίας εντός και μεταξύ των συνόλων ατόμων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/>
              <a:t>Επιλέξτε μέλη ομάδων βάσει των υπαρχουσών ή των δυνητικών δεξιοτήτων τους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/>
              <a:t>Τέλος, η ανάπτυξη επιτυχημένων ομάδων απαιτεί </a:t>
            </a:r>
            <a:r>
              <a:rPr lang="el-GR" altLang="el-GR" u="sng" dirty="0"/>
              <a:t>υπομονή</a:t>
            </a:r>
          </a:p>
          <a:p>
            <a:pPr marL="109728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081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C848F-07BA-4263-BA68-6539C582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0C129-0A52-43BF-88AF-F47838B7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59496"/>
            <a:ext cx="8640960" cy="481504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dirty="0"/>
              <a:t>Κάτου Α. (2017), Οργανωσιακή συμπεριφορά, Εκδόσεις Ζυγός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l-GR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Greenberg, J. &amp; Baron, R.A. (2013), </a:t>
            </a:r>
            <a:r>
              <a:rPr lang="el-GR" dirty="0"/>
              <a:t>Οργανωσιακή ψυχολογία και συμπεριφορά, Εκδόσεις </a:t>
            </a:r>
            <a:r>
              <a:rPr lang="en-US" dirty="0"/>
              <a:t>Gutenberg</a:t>
            </a:r>
            <a:endParaRPr lang="el-GR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l-GR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l-GR" dirty="0"/>
              <a:t>Robbins, S.P. &amp; Judge, T. (2011), </a:t>
            </a:r>
            <a:r>
              <a:rPr lang="el-GR" altLang="el-GR" dirty="0"/>
              <a:t>Οργανωσιακή συμπεριφορά: βασικές έννοιες και σύγχρονες προσεγγίσεις, Εκδόσεις Κριτική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26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el-GR" dirty="0"/>
              <a:t>Επικοινωνία		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926538"/>
            <a:ext cx="8472518" cy="48600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dirty="0"/>
              <a:t>Κανένα άτομο, ομάδα ή οργανισμός δε υφίσταται χωρίς την επικοινωνία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dirty="0"/>
              <a:t>Σημαντικό κομμάτι τόσο της εργασιακής όσο και της </a:t>
            </a:r>
            <a:r>
              <a:rPr lang="el-GR" dirty="0" err="1"/>
              <a:t>εξώ</a:t>
            </a:r>
            <a:r>
              <a:rPr lang="el-GR" dirty="0"/>
              <a:t>-εργασιακής ζωής αναλώνεται στην επικοινωνία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dirty="0"/>
              <a:t>Η επικοινωνία επηρεάζει τόσο τις διαπροσωπικές σχέσεις όσο και τις στάσεις και συμπεριφορές των εργαζομένων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928694"/>
          </a:xfrm>
        </p:spPr>
        <p:txBody>
          <a:bodyPr/>
          <a:lstStyle/>
          <a:p>
            <a:r>
              <a:rPr lang="el-GR" dirty="0"/>
              <a:t>Η κατεύθυνση της επικοινωνίας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1484784"/>
            <a:ext cx="8786874" cy="535785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Επικοινωνία από πάνω προς τα κάτω</a:t>
            </a:r>
          </a:p>
          <a:p>
            <a:pPr lvl="1"/>
            <a:r>
              <a:rPr lang="el-GR" dirty="0"/>
              <a:t>Η πιο συνηθισμένη μορφή επικοινωνίας</a:t>
            </a:r>
          </a:p>
          <a:p>
            <a:pPr lvl="1"/>
            <a:r>
              <a:rPr lang="el-GR" dirty="0"/>
              <a:t>Από ανώτερα ιεραρχικά επίπεδα σε κατώτερα</a:t>
            </a:r>
          </a:p>
          <a:p>
            <a:pPr lvl="1"/>
            <a:r>
              <a:rPr lang="el-GR" dirty="0"/>
              <a:t>Π.χ. επικοινωνία σχετικά με πολιτικές του οργανισμού </a:t>
            </a:r>
          </a:p>
          <a:p>
            <a:pPr lvl="1"/>
            <a:r>
              <a:rPr lang="el-GR" dirty="0"/>
              <a:t>Συχνά τα διοικητικά στελέχη αγνοούν την αξίας της εν λόγω επικοινωνίας</a:t>
            </a:r>
          </a:p>
          <a:p>
            <a:r>
              <a:rPr lang="el-GR" dirty="0"/>
              <a:t>Επικοινωνία από κάτω προς τα πάνω</a:t>
            </a:r>
          </a:p>
          <a:p>
            <a:pPr lvl="1"/>
            <a:r>
              <a:rPr lang="el-GR" dirty="0"/>
              <a:t>Χρησιμοποιείται κυρίως για την ανατροφοδότηση</a:t>
            </a:r>
          </a:p>
          <a:p>
            <a:pPr lvl="1"/>
            <a:r>
              <a:rPr lang="el-GR" dirty="0"/>
              <a:t>Π.χ. στάσεις και συμπεριφορές  των εργαζομένων αλλά και δεξαμενή ιδεών για τον οργανισμό</a:t>
            </a:r>
          </a:p>
          <a:p>
            <a:r>
              <a:rPr lang="el-GR" dirty="0"/>
              <a:t>Οριζόντια επικοινωνία</a:t>
            </a:r>
          </a:p>
          <a:p>
            <a:pPr lvl="1"/>
            <a:r>
              <a:rPr lang="el-GR" dirty="0"/>
              <a:t>Χρησιμοποιείται για επικοινωνία μεταξύ των μελών της ίδιας ομάδας ή ίδιου επιπέδου</a:t>
            </a:r>
          </a:p>
          <a:p>
            <a:pPr lvl="1"/>
            <a:r>
              <a:rPr lang="el-GR" dirty="0"/>
              <a:t>Μπορεί να έχουν θετικά (εξοικονόμηση χρόνου και διευκόλυνση συνεργασίας) και αρνητικά (συγκρούσεις) αποτελέσματα</a:t>
            </a:r>
          </a:p>
          <a:p>
            <a:r>
              <a:rPr lang="el-GR" dirty="0"/>
              <a:t>Άτυπη επικοινωνία</a:t>
            </a:r>
            <a:r>
              <a:rPr lang="en-US" dirty="0"/>
              <a:t> (</a:t>
            </a:r>
            <a:r>
              <a:rPr lang="el-GR" dirty="0"/>
              <a:t>ράδιο αρβύλα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l-GR" dirty="0"/>
              <a:t>Αφορά στην επικοινωνία που μεταδίδεται από ανεπίσημα κανάλια επικοινωνίας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852486"/>
          </a:xfrm>
        </p:spPr>
        <p:txBody>
          <a:bodyPr/>
          <a:lstStyle/>
          <a:p>
            <a:r>
              <a:rPr lang="el-GR" dirty="0"/>
              <a:t>Τα είδη της επικοινωνίας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524114"/>
            <a:ext cx="8712968" cy="514524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Προφορική επικοινωνία</a:t>
            </a:r>
          </a:p>
          <a:p>
            <a:pPr lvl="1"/>
            <a:r>
              <a:rPr lang="el-GR" dirty="0"/>
              <a:t>Αποτελεί τον κυρίαρχο τρόπο μεταβίβασης των μηνυμάτων (ομιλίες, πρόσωπο με πρόσωπο συζητήσεις </a:t>
            </a:r>
            <a:r>
              <a:rPr lang="el-GR" dirty="0" err="1"/>
              <a:t>κ.λ.π</a:t>
            </a:r>
            <a:r>
              <a:rPr lang="el-GR" dirty="0"/>
              <a:t>.)</a:t>
            </a:r>
          </a:p>
          <a:p>
            <a:pPr lvl="1"/>
            <a:r>
              <a:rPr lang="el-GR" dirty="0"/>
              <a:t>Είναι ταχύτατη και δίνει τη δυνατότητα της ανατροφοδότησης</a:t>
            </a:r>
          </a:p>
          <a:p>
            <a:pPr lvl="1"/>
            <a:r>
              <a:rPr lang="el-GR" dirty="0"/>
              <a:t>Πιθανή διαστρέβλωση όταν «περνάει» το μήνυμα από πολλά άτομα (σπασμένο τηλέφωνο)</a:t>
            </a:r>
          </a:p>
          <a:p>
            <a:r>
              <a:rPr lang="el-GR" dirty="0"/>
              <a:t>Γραπτή επικοινωνία</a:t>
            </a:r>
          </a:p>
          <a:p>
            <a:pPr lvl="1"/>
            <a:r>
              <a:rPr lang="el-GR" dirty="0"/>
              <a:t>Π.χ. επιστολές, </a:t>
            </a:r>
            <a:r>
              <a:rPr lang="el-GR" dirty="0" err="1"/>
              <a:t>φάξ</a:t>
            </a:r>
            <a:r>
              <a:rPr lang="el-GR" dirty="0"/>
              <a:t>, </a:t>
            </a:r>
            <a:r>
              <a:rPr lang="en-US" dirty="0"/>
              <a:t>e-mail </a:t>
            </a:r>
            <a:r>
              <a:rPr lang="el-GR" dirty="0" err="1"/>
              <a:t>κ.λ.π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Έχει το πλεονέκτημα ότι είναι χειροπιαστή και </a:t>
            </a:r>
            <a:r>
              <a:rPr lang="el-GR" dirty="0" err="1"/>
              <a:t>εξακριβώσιμη</a:t>
            </a:r>
            <a:r>
              <a:rPr lang="el-GR" dirty="0"/>
              <a:t> (</a:t>
            </a:r>
            <a:r>
              <a:rPr lang="en-US" dirty="0" err="1"/>
              <a:t>scripta</a:t>
            </a:r>
            <a:r>
              <a:rPr lang="en-US" dirty="0"/>
              <a:t> </a:t>
            </a:r>
            <a:r>
              <a:rPr lang="en-US" dirty="0" err="1"/>
              <a:t>manent</a:t>
            </a:r>
            <a:r>
              <a:rPr lang="el-GR" dirty="0"/>
              <a:t>) </a:t>
            </a:r>
            <a:endParaRPr lang="en-US" dirty="0"/>
          </a:p>
          <a:p>
            <a:pPr lvl="1"/>
            <a:r>
              <a:rPr lang="el-GR" dirty="0"/>
              <a:t>Καλύτερη προετοιμασία του μηνύματος</a:t>
            </a:r>
          </a:p>
          <a:p>
            <a:pPr lvl="1"/>
            <a:r>
              <a:rPr lang="el-GR" dirty="0"/>
              <a:t>Είναι χρονοβόρα και λιγότερο ευέλικτη</a:t>
            </a:r>
          </a:p>
          <a:p>
            <a:pPr lvl="1"/>
            <a:r>
              <a:rPr lang="el-GR" dirty="0"/>
              <a:t>Έλλειψη ανατροφοδότησης</a:t>
            </a:r>
          </a:p>
          <a:p>
            <a:r>
              <a:rPr lang="el-GR" dirty="0"/>
              <a:t>Μη λεκτική </a:t>
            </a:r>
            <a:r>
              <a:rPr lang="el-GR" dirty="0" err="1"/>
              <a:t>επικοινωνια</a:t>
            </a:r>
            <a:endParaRPr lang="el-GR" dirty="0"/>
          </a:p>
          <a:p>
            <a:pPr lvl="1"/>
            <a:r>
              <a:rPr lang="el-GR" dirty="0"/>
              <a:t>Αποτελεί αναπόσπαστο κομμάτι της επικοινωνίας</a:t>
            </a:r>
          </a:p>
          <a:p>
            <a:pPr lvl="1"/>
            <a:r>
              <a:rPr lang="el-GR" dirty="0"/>
              <a:t>Περιλαμβάνει τις κινήσεις/στάση του σώματος, τις εκφράσεις του προσώπου,  τη φυσική απόσταση κ.λ.π.</a:t>
            </a:r>
          </a:p>
          <a:p>
            <a:pPr lvl="1">
              <a:buNone/>
            </a:pPr>
            <a:endParaRPr lang="el-GR" dirty="0"/>
          </a:p>
          <a:p>
            <a:pPr lvl="1"/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A391C-A0D4-4893-8F88-9E581D9A2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066800"/>
          </a:xfrm>
        </p:spPr>
        <p:txBody>
          <a:bodyPr/>
          <a:lstStyle/>
          <a:p>
            <a:r>
              <a:rPr lang="el-GR" dirty="0"/>
              <a:t>Αποτελεσματική επικοινωνία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B1EC4-38FA-4906-B8D7-370EF78EA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445224"/>
          </a:xfrm>
        </p:spPr>
        <p:txBody>
          <a:bodyPr>
            <a:normAutofit/>
          </a:bodyPr>
          <a:lstStyle/>
          <a:p>
            <a:r>
              <a:rPr lang="el-GR" dirty="0"/>
              <a:t>Χρησιμοποιήστε με φειδώ την επαγγελματική διάλεκτο</a:t>
            </a:r>
          </a:p>
          <a:p>
            <a:r>
              <a:rPr lang="el-GR" dirty="0"/>
              <a:t>Να είστε συνεπείς με όσα λέτε και κάνετε</a:t>
            </a:r>
          </a:p>
          <a:p>
            <a:r>
              <a:rPr lang="el-GR" dirty="0"/>
              <a:t>Εκτιμήστε τη ροή των πληροφοριών – αποφύγετε την υπερφόρτιση</a:t>
            </a:r>
          </a:p>
          <a:p>
            <a:r>
              <a:rPr lang="el-GR" dirty="0"/>
              <a:t>Να δίνετε και να λαμβάνετε ανατροφοδότηση</a:t>
            </a:r>
          </a:p>
          <a:p>
            <a:r>
              <a:rPr lang="el-GR" dirty="0"/>
              <a:t>Να είστε υποστηρικτικοί όταν επικοινωνείτε</a:t>
            </a:r>
          </a:p>
          <a:p>
            <a:pPr lvl="1"/>
            <a:r>
              <a:rPr lang="el-GR" dirty="0"/>
              <a:t>Επικεντρωθείτε στο πρόβλημα και όχι στο άτομο</a:t>
            </a:r>
          </a:p>
          <a:p>
            <a:pPr lvl="1"/>
            <a:r>
              <a:rPr lang="el-GR" dirty="0"/>
              <a:t>Μιλήστε με ειλικρίνεια</a:t>
            </a:r>
          </a:p>
          <a:p>
            <a:pPr lvl="1"/>
            <a:r>
              <a:rPr lang="el-GR" dirty="0"/>
              <a:t>Πάρτε την ευθύνη των αποφάσεων σας</a:t>
            </a:r>
          </a:p>
          <a:p>
            <a:pPr lvl="1"/>
            <a:r>
              <a:rPr lang="el-GR" dirty="0"/>
              <a:t>Ανοίξτε τη συζήτηση (π.χ. Μίλησε μου για αυτό, Αν κατάλαβα καλά, νιώθεις…)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276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A391C-A0D4-4893-8F88-9E581D9A2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066800"/>
          </a:xfrm>
        </p:spPr>
        <p:txBody>
          <a:bodyPr/>
          <a:lstStyle/>
          <a:p>
            <a:r>
              <a:rPr lang="el-GR" dirty="0"/>
              <a:t>Αποτελεσματική επικοινωνία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B1EC4-38FA-4906-B8D7-370EF78EA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445224"/>
          </a:xfrm>
        </p:spPr>
        <p:txBody>
          <a:bodyPr>
            <a:normAutofit/>
          </a:bodyPr>
          <a:lstStyle/>
          <a:p>
            <a:r>
              <a:rPr lang="el-GR" dirty="0"/>
              <a:t>Χρησιμοποιείστε εμπνευσμένες τακτικές επικοινωνίας</a:t>
            </a:r>
          </a:p>
          <a:p>
            <a:pPr lvl="1"/>
            <a:r>
              <a:rPr lang="el-GR" dirty="0"/>
              <a:t>Να είστε αξιόπιστοι</a:t>
            </a:r>
          </a:p>
          <a:p>
            <a:pPr lvl="1"/>
            <a:r>
              <a:rPr lang="el-GR" dirty="0"/>
              <a:t>Μεταφέρετε το μήνυμα σας στον ακροατή</a:t>
            </a:r>
          </a:p>
          <a:p>
            <a:pPr lvl="1"/>
            <a:r>
              <a:rPr lang="el-GR" dirty="0"/>
              <a:t>Μειώστε την ακασταστασία</a:t>
            </a:r>
          </a:p>
          <a:p>
            <a:pPr lvl="1"/>
            <a:r>
              <a:rPr lang="el-GR" dirty="0"/>
              <a:t>Αποφύγετε τις άχρηστες λέξεις που αλλοιώνουν το μήνυμα σας</a:t>
            </a:r>
          </a:p>
          <a:p>
            <a:pPr lvl="1"/>
            <a:r>
              <a:rPr lang="el-GR" dirty="0"/>
              <a:t>Χρησιμοποιείστε ξεκάθαρα μηνύματα</a:t>
            </a:r>
          </a:p>
          <a:p>
            <a:r>
              <a:rPr lang="el-GR" dirty="0"/>
              <a:t>Να γίνετε ένας ενεργός, προσεκτικός ακροτής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206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71021" y="1772816"/>
            <a:ext cx="8965475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2500" dirty="0"/>
              <a:t>Πρώτον, είναι σημαντικό να αναγνωρίζονται και να διαβάζονται συνδυαστικά (και όχι αποσπασματικά) τα όποια σημάδια στέλνει η μη λεκτική επικοινωνία - θα πρέπει να διαβάζονται δέσμες χειρονομιών 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2500" dirty="0"/>
              <a:t>Δεύτερον, θα πρέπει να αναζητούνται και να αναγνωρίζονται και τα μηνύματα της λεκτικής επικοινωνίας προκειμένου να διαπιστωθεί αν υπάρχει (α)συμφωνία μεταξύ της λεκτικής και της μη λεκτικής επικοινωνίας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l-GR" sz="2500" dirty="0"/>
              <a:t>Τρίτον, όλα τα σημάδια της μη λεκτικής επικοινωνίας θα πρέπει να προσδιορίζονται με βάση το εκάστοτε πλαίσιο (πχ. σταύρωμα χεριών λόγω κρύου).</a:t>
            </a:r>
          </a:p>
          <a:p>
            <a:pPr marL="334963" indent="-334963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FontTx/>
              <a:buNone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el-GR" sz="25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D878CC-B89F-479C-9761-606D85836395}"/>
              </a:ext>
            </a:extLst>
          </p:cNvPr>
          <p:cNvSpPr/>
          <p:nvPr/>
        </p:nvSpPr>
        <p:spPr>
          <a:xfrm>
            <a:off x="179512" y="531257"/>
            <a:ext cx="87129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5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Σημαντικά ζητήματα ως προς την ερμηνεία της μη λεκτικής επικοινωνίας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792091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9EC80-B6A3-41FC-A4FE-67FB51C64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/>
          <a:lstStyle/>
          <a:p>
            <a:r>
              <a:rPr lang="el-GR" dirty="0"/>
              <a:t>Ενεργητική ακρόαση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4E629-94C0-4DBD-A5AF-4AA7A8830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72816"/>
            <a:ext cx="8928992" cy="4968552"/>
          </a:xfrm>
        </p:spPr>
        <p:txBody>
          <a:bodyPr>
            <a:normAutofit fontScale="92500"/>
          </a:bodyPr>
          <a:lstStyle/>
          <a:p>
            <a:r>
              <a:rPr lang="el-GR" dirty="0"/>
              <a:t>Ενεργητική ακρόαση είναι η έμπρακτη επίδειξη προσήλωσης σε μία συζήτηση μέσω λεκτικής και μη λεκτικής επικοινωνίας (σημάδια)</a:t>
            </a:r>
          </a:p>
          <a:p>
            <a:endParaRPr lang="el-GR" dirty="0"/>
          </a:p>
          <a:p>
            <a:r>
              <a:rPr lang="el-GR" dirty="0"/>
              <a:t>Η ενεργητική ακρόαση αναφέρεται στην αυξημένη προσήλωση στο να ακούς μέσω αξιοποίησης ενός εύρους γνωστικών και συναισθηματικών δραστηριοτήτων</a:t>
            </a:r>
          </a:p>
          <a:p>
            <a:endParaRPr lang="el-GR" dirty="0"/>
          </a:p>
          <a:p>
            <a:r>
              <a:rPr lang="el-GR" dirty="0"/>
              <a:t>Η ενεργητική ακρόαση αφορά στην πλήρη αφοσίωση και εστίαση σε αυτά που λέγονται και όχι στην παθητική ακοή ενός μηνύματος από τον ομιλητή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489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1360</TotalTime>
  <Words>1694</Words>
  <Application>Microsoft Office PowerPoint</Application>
  <PresentationFormat>Προβολή στην οθόνη (4:3)</PresentationFormat>
  <Paragraphs>181</Paragraphs>
  <Slides>25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2" baseType="lpstr">
      <vt:lpstr>Arial</vt:lpstr>
      <vt:lpstr>Calibri</vt:lpstr>
      <vt:lpstr>Georgia</vt:lpstr>
      <vt:lpstr>Times New Roman</vt:lpstr>
      <vt:lpstr>Trebuchet MS</vt:lpstr>
      <vt:lpstr>Wingdings 2</vt:lpstr>
      <vt:lpstr>Αστικό</vt:lpstr>
      <vt:lpstr>Ομαδικές δεξιότητες</vt:lpstr>
      <vt:lpstr>Ομαδικές δεξιότητες</vt:lpstr>
      <vt:lpstr>Επικοινωνία  </vt:lpstr>
      <vt:lpstr>Η κατεύθυνση της επικοινωνίας</vt:lpstr>
      <vt:lpstr>Τα είδη της επικοινωνίας</vt:lpstr>
      <vt:lpstr>Αποτελεσματική επικοινωνία</vt:lpstr>
      <vt:lpstr>Αποτελεσματική επικοινωνία</vt:lpstr>
      <vt:lpstr>Παρουσίαση του PowerPoint</vt:lpstr>
      <vt:lpstr>Ενεργητική ακρόαση</vt:lpstr>
      <vt:lpstr>Χαρακτηριστικά ενεργητικής ακρόασης</vt:lpstr>
      <vt:lpstr>Παρουσίαση του PowerPoint</vt:lpstr>
      <vt:lpstr>Διαχείριση συγκρούσεων (Chartered Management Institute)</vt:lpstr>
      <vt:lpstr>Διαχείριση συγκρούσεων (Chartered Management Institute)</vt:lpstr>
      <vt:lpstr>Διαχείριση συγκρούσεων (Chartered Management Institute)</vt:lpstr>
      <vt:lpstr>Ενσυναίσθηση</vt:lpstr>
      <vt:lpstr>Ενσυναίσθηση</vt:lpstr>
      <vt:lpstr>Ενσυναίσθηση</vt:lpstr>
      <vt:lpstr>Ενσυναίσθηση</vt:lpstr>
      <vt:lpstr>Χτίζοντας γνωστική ενσυναίσθηση</vt:lpstr>
      <vt:lpstr>Χτίζοντας συναισθηματική ενσυναίσθηση</vt:lpstr>
      <vt:lpstr>Χτίζοντας συναισθηματική ενσυναίσθηση</vt:lpstr>
      <vt:lpstr>Χτίζοντας ενσυναίσθητο ενδιαφέρον</vt:lpstr>
      <vt:lpstr>Χτίζοντας ενσυναίσθητο ενδιαφέρον</vt:lpstr>
      <vt:lpstr>Ομαδική εργασία - τρόποι βελτίωσης της αποτελεσματικότητας της ομάδας</vt:lpstr>
      <vt:lpstr>Βιβλιογραφία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Αποτελεσματική επικοινωνία και διαχείριση συγκρούσεων</dc:title>
  <dc:creator>PANOS</dc:creator>
  <cp:lastModifiedBy>Administrator</cp:lastModifiedBy>
  <cp:revision>275</cp:revision>
  <dcterms:created xsi:type="dcterms:W3CDTF">2013-10-01T08:53:01Z</dcterms:created>
  <dcterms:modified xsi:type="dcterms:W3CDTF">2023-03-16T09:06:38Z</dcterms:modified>
</cp:coreProperties>
</file>