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310" r:id="rId3"/>
    <p:sldId id="257" r:id="rId4"/>
    <p:sldId id="313" r:id="rId5"/>
    <p:sldId id="314" r:id="rId6"/>
    <p:sldId id="321" r:id="rId7"/>
    <p:sldId id="322" r:id="rId8"/>
    <p:sldId id="318" r:id="rId9"/>
    <p:sldId id="319" r:id="rId10"/>
    <p:sldId id="324" r:id="rId11"/>
    <p:sldId id="320" r:id="rId12"/>
    <p:sldId id="323" r:id="rId13"/>
    <p:sldId id="31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2" autoAdjust="0"/>
    <p:restoredTop sz="93605" autoAdjust="0"/>
  </p:normalViewPr>
  <p:slideViewPr>
    <p:cSldViewPr showGuides="1">
      <p:cViewPr varScale="1">
        <p:scale>
          <a:sx n="120" d="100"/>
          <a:sy n="120" d="100"/>
        </p:scale>
        <p:origin x="2248" y="176"/>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l-GR"/>
              <a:t>Kλικ για επεξεργασία του τίτλου</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l-GR"/>
              <a:t>Kλικ για επεξεργασία του τίτλου</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pPr/>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1273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l-GR"/>
              <a:t>Kλικ για επεξεργασία του τίτλου</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Date Placeholder 3"/>
          <p:cNvSpPr>
            <a:spLocks noGrp="1"/>
          </p:cNvSpPr>
          <p:nvPr>
            <p:ph type="dt" sz="half" idx="10"/>
          </p:nvPr>
        </p:nvSpPr>
        <p:spPr/>
        <p:txBody>
          <a:bodyPr/>
          <a:lstStyle/>
          <a:p>
            <a:fld id="{F648C186-A52E-4EF0-BCE2-F037F35B13E2}" type="datetimeFigureOut">
              <a:rPr lang="en-US" smtClean="0"/>
              <a:pPr/>
              <a:t>3/26/25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pPr/>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pPr/>
              <a:t>3/26/25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pPr/>
              <a:t>3/26/25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pPr/>
              <a:t>3/26/25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l-GR"/>
              <a:t>Kλικ για επεξεργασία του τίτλου</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l-GR"/>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4"/>
          <p:cNvSpPr>
            <a:spLocks noGrp="1"/>
          </p:cNvSpPr>
          <p:nvPr>
            <p:ph type="dt" sz="half" idx="10"/>
          </p:nvPr>
        </p:nvSpPr>
        <p:spPr/>
        <p:txBody>
          <a:bodyPr/>
          <a:lstStyle/>
          <a:p>
            <a:fld id="{F648C186-A52E-4EF0-BCE2-F037F35B13E2}" type="datetimeFigureOut">
              <a:rPr lang="en-US" smtClean="0"/>
              <a:pPr/>
              <a:t>3/26/25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pPr/>
              <a:t>‹#›</a:t>
            </a:fld>
            <a:endParaRPr lang="en-US"/>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pPr/>
              <a:t>3/26/25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pPr/>
              <a:t>‹#›</a:t>
            </a:fld>
            <a:endParaRPr lang="en-US"/>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WIG33QtLRy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adystate.org/enough-is-enough" TargetMode="External"/><Relationship Id="rId2" Type="http://schemas.openxmlformats.org/officeDocument/2006/relationships/hyperlink" Target="http://www.see.leeds.ac.uk/research/sri/research/economics-and-policy-for-sustainability/" TargetMode="External"/><Relationship Id="rId1" Type="http://schemas.openxmlformats.org/officeDocument/2006/relationships/slideLayout" Target="../slideLayouts/slideLayout2.xml"/><Relationship Id="rId5" Type="http://schemas.openxmlformats.org/officeDocument/2006/relationships/hyperlink" Target="http://authors.elsevier.com/a/1Rud13QCo9ERYd" TargetMode="External"/><Relationship Id="rId4" Type="http://schemas.openxmlformats.org/officeDocument/2006/relationships/hyperlink" Target="http://youtu.be/xQ-LYElvt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economics of enough”</a:t>
            </a:r>
          </a:p>
        </p:txBody>
      </p:sp>
      <p:sp>
        <p:nvSpPr>
          <p:cNvPr id="3" name="Subtitle 2"/>
          <p:cNvSpPr>
            <a:spLocks noGrp="1"/>
          </p:cNvSpPr>
          <p:nvPr>
            <p:ph type="subTitle" idx="1"/>
          </p:nvPr>
        </p:nvSpPr>
        <p:spPr>
          <a:xfrm>
            <a:off x="3635896" y="3429000"/>
            <a:ext cx="5508104" cy="2736304"/>
          </a:xfrm>
        </p:spPr>
        <p:txBody>
          <a:bodyPr>
            <a:normAutofit/>
          </a:bodyPr>
          <a:lstStyle/>
          <a:p>
            <a:endParaRPr lang="en-US" sz="3800" dirty="0"/>
          </a:p>
          <a:p>
            <a:r>
              <a:rPr lang="en-US" dirty="0"/>
              <a:t>by Dan O'Neill at </a:t>
            </a:r>
            <a:r>
              <a:rPr lang="en-US" dirty="0" err="1"/>
              <a:t>TEDxOxbridge</a:t>
            </a:r>
            <a:endParaRPr lang="en-US" dirty="0"/>
          </a:p>
          <a:p>
            <a:r>
              <a:rPr lang="en-US" dirty="0">
                <a:hlinkClick r:id="rId2"/>
              </a:rPr>
              <a:t>https://www.youtube.com/watch?v=WIG33QtLRyA</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22140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49EF4B-AA9D-821A-878F-810E5A1768ED}"/>
              </a:ext>
            </a:extLst>
          </p:cNvPr>
          <p:cNvSpPr>
            <a:spLocks noGrp="1"/>
          </p:cNvSpPr>
          <p:nvPr>
            <p:ph type="title"/>
          </p:nvPr>
        </p:nvSpPr>
        <p:spPr/>
        <p:txBody>
          <a:bodyPr>
            <a:normAutofit/>
          </a:bodyPr>
          <a:lstStyle/>
          <a:p>
            <a:r>
              <a:rPr lang="en-US" sz="2800" dirty="0"/>
              <a:t>Put the words into the correct derivative form</a:t>
            </a:r>
            <a:endParaRPr lang="el-GR" sz="2800" dirty="0"/>
          </a:p>
        </p:txBody>
      </p:sp>
      <p:sp>
        <p:nvSpPr>
          <p:cNvPr id="3" name="Θέση περιεχομένου 2">
            <a:extLst>
              <a:ext uri="{FF2B5EF4-FFF2-40B4-BE49-F238E27FC236}">
                <a16:creationId xmlns:a16="http://schemas.microsoft.com/office/drawing/2014/main" id="{24DCF4E2-B97B-47AC-15B5-D0D9ED059A6F}"/>
              </a:ext>
            </a:extLst>
          </p:cNvPr>
          <p:cNvSpPr>
            <a:spLocks noGrp="1"/>
          </p:cNvSpPr>
          <p:nvPr>
            <p:ph idx="1"/>
          </p:nvPr>
        </p:nvSpPr>
        <p:spPr>
          <a:xfrm>
            <a:off x="61664" y="1916832"/>
            <a:ext cx="8686800" cy="4572000"/>
          </a:xfrm>
        </p:spPr>
        <p:txBody>
          <a:bodyPr>
            <a:normAutofit/>
          </a:bodyPr>
          <a:lstStyle/>
          <a:p>
            <a:r>
              <a:rPr lang="en-US" sz="2400" dirty="0"/>
              <a:t>War, ____ (environment) ____ (degrade), they all add to GDP.</a:t>
            </a:r>
          </a:p>
          <a:p>
            <a:r>
              <a:rPr lang="en-US" sz="2400" dirty="0"/>
              <a:t>Is economic ____ (grow) a great idea for ___ (wealth) nations?</a:t>
            </a:r>
          </a:p>
          <a:p>
            <a:r>
              <a:rPr lang="en-US" sz="2400" dirty="0"/>
              <a:t>We need the ___ (alternate) of a steady-state ____ (economize).</a:t>
            </a:r>
          </a:p>
          <a:p>
            <a:r>
              <a:rPr lang="en-US" sz="2400" dirty="0"/>
              <a:t>The discussed 8 ____ (planet) boundaries related to ecosystem processes, three of which have already been ___ (exceed).</a:t>
            </a:r>
          </a:p>
          <a:p>
            <a:r>
              <a:rPr lang="en-US" sz="2400" dirty="0"/>
              <a:t>____ (Transgress) of 1 or more of these boundaries can lead to ____ (catastrophe) changes at the ___ (continent) and ___ (globe) scale. </a:t>
            </a:r>
          </a:p>
          <a:p>
            <a:r>
              <a:rPr lang="en-US" sz="2400" dirty="0"/>
              <a:t>The 3</a:t>
            </a:r>
            <a:r>
              <a:rPr lang="en-US" sz="2400" baseline="30000" dirty="0"/>
              <a:t>rd</a:t>
            </a:r>
            <a:r>
              <a:rPr lang="en-US" sz="2400" dirty="0"/>
              <a:t> reason is largely ____ (practice). ____ (Grow) is the ___                                     (except) not the norm. </a:t>
            </a:r>
            <a:endParaRPr lang="el-GR" sz="2400" dirty="0"/>
          </a:p>
        </p:txBody>
      </p:sp>
    </p:spTree>
    <p:extLst>
      <p:ext uri="{BB962C8B-B14F-4D97-AF65-F5344CB8AC3E}">
        <p14:creationId xmlns:p14="http://schemas.microsoft.com/office/powerpoint/2010/main" val="215400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49EF4B-AA9D-821A-878F-810E5A1768ED}"/>
              </a:ext>
            </a:extLst>
          </p:cNvPr>
          <p:cNvSpPr>
            <a:spLocks noGrp="1"/>
          </p:cNvSpPr>
          <p:nvPr>
            <p:ph type="title"/>
          </p:nvPr>
        </p:nvSpPr>
        <p:spPr/>
        <p:txBody>
          <a:bodyPr>
            <a:normAutofit/>
          </a:bodyPr>
          <a:lstStyle/>
          <a:p>
            <a:r>
              <a:rPr lang="en-US" sz="2800" dirty="0"/>
              <a:t>Put the words into the correct derivative form</a:t>
            </a:r>
            <a:endParaRPr lang="el-GR" sz="2800" dirty="0"/>
          </a:p>
        </p:txBody>
      </p:sp>
      <p:sp>
        <p:nvSpPr>
          <p:cNvPr id="3" name="Θέση περιεχομένου 2">
            <a:extLst>
              <a:ext uri="{FF2B5EF4-FFF2-40B4-BE49-F238E27FC236}">
                <a16:creationId xmlns:a16="http://schemas.microsoft.com/office/drawing/2014/main" id="{24DCF4E2-B97B-47AC-15B5-D0D9ED059A6F}"/>
              </a:ext>
            </a:extLst>
          </p:cNvPr>
          <p:cNvSpPr>
            <a:spLocks noGrp="1"/>
          </p:cNvSpPr>
          <p:nvPr>
            <p:ph idx="1"/>
          </p:nvPr>
        </p:nvSpPr>
        <p:spPr>
          <a:xfrm>
            <a:off x="228600" y="1988840"/>
            <a:ext cx="8686800" cy="3600400"/>
          </a:xfrm>
        </p:spPr>
        <p:txBody>
          <a:bodyPr>
            <a:normAutofit/>
          </a:bodyPr>
          <a:lstStyle/>
          <a:p>
            <a:r>
              <a:rPr lang="en-US" sz="2400" dirty="0"/>
              <a:t>Name it as you wish it is New ___ (economize), ____ (sustain) ____ (prosper), degrowth or a steady-state ___ (economize), resource use is ___ (stable) and kept within ___ (ecology) limits.</a:t>
            </a:r>
          </a:p>
          <a:p>
            <a:r>
              <a:rPr lang="en-US" sz="2400" dirty="0"/>
              <a:t>The ____ (relate) between growth </a:t>
            </a:r>
            <a:r>
              <a:rPr lang="en-US" sz="2400"/>
              <a:t>and job ___ (</a:t>
            </a:r>
            <a:r>
              <a:rPr lang="en-US" sz="2400" dirty="0"/>
              <a:t>create) is ___ (weak) than you think and varies ___ (remark) among countries.</a:t>
            </a:r>
          </a:p>
          <a:p>
            <a:r>
              <a:rPr lang="en-US" sz="2400" dirty="0"/>
              <a:t>One of the policies to break the link between ____ (employ) and growth is working time ____ (reduce).  </a:t>
            </a:r>
            <a:endParaRPr lang="el-GR" sz="2400" dirty="0"/>
          </a:p>
        </p:txBody>
      </p:sp>
    </p:spTree>
    <p:extLst>
      <p:ext uri="{BB962C8B-B14F-4D97-AF65-F5344CB8AC3E}">
        <p14:creationId xmlns:p14="http://schemas.microsoft.com/office/powerpoint/2010/main" val="304146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183083-7818-FD4B-8E25-54C8A6EE9263}"/>
              </a:ext>
            </a:extLst>
          </p:cNvPr>
          <p:cNvSpPr>
            <a:spLocks noGrp="1"/>
          </p:cNvSpPr>
          <p:nvPr>
            <p:ph type="title"/>
          </p:nvPr>
        </p:nvSpPr>
        <p:spPr/>
        <p:txBody>
          <a:bodyPr/>
          <a:lstStyle/>
          <a:p>
            <a:r>
              <a:rPr lang="en-US" dirty="0"/>
              <a:t>Derivatives</a:t>
            </a:r>
            <a:endParaRPr lang="el-GR" dirty="0"/>
          </a:p>
        </p:txBody>
      </p:sp>
      <p:sp>
        <p:nvSpPr>
          <p:cNvPr id="3" name="Θέση περιεχομένου 2">
            <a:extLst>
              <a:ext uri="{FF2B5EF4-FFF2-40B4-BE49-F238E27FC236}">
                <a16:creationId xmlns:a16="http://schemas.microsoft.com/office/drawing/2014/main" id="{C984D8DE-B298-AA41-A034-9BBC3E3D1994}"/>
              </a:ext>
            </a:extLst>
          </p:cNvPr>
          <p:cNvSpPr>
            <a:spLocks noGrp="1"/>
          </p:cNvSpPr>
          <p:nvPr>
            <p:ph idx="1"/>
          </p:nvPr>
        </p:nvSpPr>
        <p:spPr/>
        <p:txBody>
          <a:bodyPr>
            <a:normAutofit lnSpcReduction="10000"/>
          </a:bodyPr>
          <a:lstStyle/>
          <a:p>
            <a:r>
              <a:rPr lang="en-US" sz="1800" dirty="0"/>
              <a:t>1. To be _________ (sustain), agriculture must provide the farmer with a living. </a:t>
            </a:r>
            <a:endParaRPr lang="el-GR" sz="1800" dirty="0"/>
          </a:p>
          <a:p>
            <a:r>
              <a:rPr lang="en-US" sz="1800" dirty="0"/>
              <a:t>2. In a _______ (prosper) country like this, no one should go hungry.  </a:t>
            </a:r>
            <a:endParaRPr lang="el-GR" sz="1800" dirty="0"/>
          </a:p>
          <a:p>
            <a:r>
              <a:rPr lang="en-US" sz="1800" dirty="0"/>
              <a:t>3. He might be ______ (tolerate) if he manages to restrain his bouts of anger. </a:t>
            </a:r>
          </a:p>
          <a:p>
            <a:r>
              <a:rPr lang="en-US" sz="1800" dirty="0"/>
              <a:t>4. There was evidence that the patients were exposed to the planned ______ (intervene) </a:t>
            </a:r>
            <a:endParaRPr lang="el-GR" sz="1800" dirty="0"/>
          </a:p>
          <a:p>
            <a:r>
              <a:rPr lang="en-US" sz="1800" dirty="0"/>
              <a:t>5. The _________ (difference) in the study was the age of the participants. </a:t>
            </a:r>
            <a:endParaRPr lang="el-GR" sz="1800" dirty="0"/>
          </a:p>
          <a:p>
            <a:r>
              <a:rPr lang="en-US" sz="1800" dirty="0"/>
              <a:t>6. Full _______ (entitle) to fees and maintenance will be offered to all workers. </a:t>
            </a:r>
            <a:endParaRPr lang="el-GR" sz="1800" dirty="0"/>
          </a:p>
          <a:p>
            <a:r>
              <a:rPr lang="en-US" sz="1800" dirty="0"/>
              <a:t>7. They need to reproduce in areas where ________ (emerge) vegetation is present. </a:t>
            </a:r>
            <a:endParaRPr lang="el-GR" sz="1800" dirty="0"/>
          </a:p>
          <a:p>
            <a:r>
              <a:rPr lang="en-US" sz="1800" dirty="0"/>
              <a:t>8. The ________ (reduce) of crime levels is at the heart of the president’s policies. </a:t>
            </a:r>
            <a:endParaRPr lang="el-GR" sz="1800" dirty="0"/>
          </a:p>
          <a:p>
            <a:r>
              <a:rPr lang="en-US" sz="1800" dirty="0"/>
              <a:t>9. He ordered them to survey population ______ (grow). </a:t>
            </a:r>
            <a:endParaRPr lang="el-GR" sz="1800" dirty="0"/>
          </a:p>
          <a:p>
            <a:r>
              <a:rPr lang="en-US" sz="1800" dirty="0"/>
              <a:t>10. It is _______ (question) whether this goal can be achieved.  </a:t>
            </a:r>
            <a:endParaRPr lang="el-GR" sz="1800" dirty="0"/>
          </a:p>
          <a:p>
            <a:endParaRPr lang="el-GR" dirty="0"/>
          </a:p>
        </p:txBody>
      </p:sp>
    </p:spTree>
    <p:extLst>
      <p:ext uri="{BB962C8B-B14F-4D97-AF65-F5344CB8AC3E}">
        <p14:creationId xmlns:p14="http://schemas.microsoft.com/office/powerpoint/2010/main" val="21256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42685"/>
            <a:ext cx="8686800" cy="1056042"/>
          </a:xfrm>
        </p:spPr>
        <p:txBody>
          <a:bodyPr>
            <a:normAutofit fontScale="90000"/>
          </a:bodyPr>
          <a:lstStyle/>
          <a:p>
            <a:r>
              <a:rPr lang="en-US" dirty="0"/>
              <a:t>Lead-in to the ‘economics of enough’</a:t>
            </a:r>
            <a:br>
              <a:rPr lang="el-GR" dirty="0"/>
            </a:br>
            <a:endParaRPr lang="en-US" dirty="0"/>
          </a:p>
        </p:txBody>
      </p:sp>
      <p:sp>
        <p:nvSpPr>
          <p:cNvPr id="5" name="Ορθογώνιο 4"/>
          <p:cNvSpPr/>
          <p:nvPr/>
        </p:nvSpPr>
        <p:spPr>
          <a:xfrm>
            <a:off x="1170086" y="1340768"/>
            <a:ext cx="7722394" cy="5078313"/>
          </a:xfrm>
          <a:prstGeom prst="rect">
            <a:avLst/>
          </a:prstGeom>
        </p:spPr>
        <p:txBody>
          <a:bodyPr wrap="square">
            <a:spAutoFit/>
          </a:bodyPr>
          <a:lstStyle/>
          <a:p>
            <a:pPr algn="just" fontAlgn="base"/>
            <a:r>
              <a:rPr lang="en-US" dirty="0" err="1">
                <a:latin typeface="Arial Narrow" pitchFamily="34" charset="0"/>
              </a:rPr>
              <a:t>Dr</a:t>
            </a:r>
            <a:r>
              <a:rPr lang="en-US" dirty="0">
                <a:latin typeface="Arial Narrow" pitchFamily="34" charset="0"/>
              </a:rPr>
              <a:t> Daniel O'Neill</a:t>
            </a:r>
          </a:p>
          <a:p>
            <a:pPr algn="just" fontAlgn="base"/>
            <a:r>
              <a:rPr lang="en-US" dirty="0">
                <a:latin typeface="Arial Narrow" pitchFamily="34" charset="0"/>
              </a:rPr>
              <a:t>Lecturer in Environmental and Ecological Economics</a:t>
            </a:r>
          </a:p>
          <a:p>
            <a:pPr algn="just" fontAlgn="base"/>
            <a:r>
              <a:rPr lang="en-US" b="1" dirty="0">
                <a:latin typeface="Arial Narrow" pitchFamily="34" charset="0"/>
              </a:rPr>
              <a:t>Biography</a:t>
            </a:r>
          </a:p>
          <a:p>
            <a:pPr algn="just" fontAlgn="base"/>
            <a:r>
              <a:rPr lang="en-US" dirty="0">
                <a:latin typeface="Arial Narrow" pitchFamily="34" charset="0"/>
              </a:rPr>
              <a:t>Lecturer in Environmental and Ecological Economics at the University of Leeds, and the current leader of the </a:t>
            </a:r>
            <a:r>
              <a:rPr lang="en-US" dirty="0">
                <a:latin typeface="Arial Narrow" pitchFamily="34" charset="0"/>
                <a:hlinkClick r:id="rId2"/>
              </a:rPr>
              <a:t>Economics and Policy for Sustainability Research Group</a:t>
            </a:r>
            <a:r>
              <a:rPr lang="en-US" dirty="0">
                <a:latin typeface="Arial Narrow" pitchFamily="34" charset="0"/>
              </a:rPr>
              <a:t>. </a:t>
            </a:r>
          </a:p>
          <a:p>
            <a:pPr algn="just" fontAlgn="base"/>
            <a:endParaRPr lang="en-US" dirty="0">
              <a:latin typeface="Arial Narrow" pitchFamily="34" charset="0"/>
            </a:endParaRPr>
          </a:p>
          <a:p>
            <a:pPr algn="just" fontAlgn="base"/>
            <a:r>
              <a:rPr lang="en-US" b="1" dirty="0">
                <a:latin typeface="Arial Narrow" pitchFamily="34" charset="0"/>
              </a:rPr>
              <a:t>Research interests</a:t>
            </a:r>
            <a:r>
              <a:rPr lang="en-US" dirty="0">
                <a:latin typeface="Arial Narrow" pitchFamily="34" charset="0"/>
              </a:rPr>
              <a:t>: </a:t>
            </a:r>
          </a:p>
          <a:p>
            <a:pPr algn="just" fontAlgn="base"/>
            <a:r>
              <a:rPr lang="en-US" dirty="0">
                <a:latin typeface="Arial Narrow" pitchFamily="34" charset="0"/>
              </a:rPr>
              <a:t>changes that would be needed to achieve a sustainable economy within planetary boundaries and the relationships between resource use and human well-being.</a:t>
            </a:r>
          </a:p>
          <a:p>
            <a:pPr algn="just" fontAlgn="base"/>
            <a:endParaRPr lang="en-US" dirty="0">
              <a:latin typeface="Arial Narrow" pitchFamily="34" charset="0"/>
            </a:endParaRPr>
          </a:p>
          <a:p>
            <a:pPr algn="just" fontAlgn="base"/>
            <a:r>
              <a:rPr lang="en-US" dirty="0">
                <a:latin typeface="Arial Narrow" pitchFamily="34" charset="0"/>
              </a:rPr>
              <a:t>concept of a "steady-state economy" (an economy where resource use and waste emissions are </a:t>
            </a:r>
            <a:r>
              <a:rPr lang="en-US" dirty="0" err="1">
                <a:latin typeface="Arial Narrow" pitchFamily="34" charset="0"/>
              </a:rPr>
              <a:t>stabilised</a:t>
            </a:r>
            <a:r>
              <a:rPr lang="en-US" dirty="0">
                <a:latin typeface="Arial Narrow" pitchFamily="34" charset="0"/>
              </a:rPr>
              <a:t>, and kept within ecological limits ).</a:t>
            </a:r>
          </a:p>
          <a:p>
            <a:pPr algn="just" fontAlgn="base"/>
            <a:endParaRPr lang="en-US" dirty="0">
              <a:latin typeface="Arial Narrow" pitchFamily="34" charset="0"/>
            </a:endParaRPr>
          </a:p>
          <a:p>
            <a:pPr algn="just" fontAlgn="base"/>
            <a:r>
              <a:rPr lang="en-US" dirty="0">
                <a:latin typeface="Arial Narrow" pitchFamily="34" charset="0"/>
              </a:rPr>
              <a:t>Co-author (with Rob Dietz) of the book </a:t>
            </a:r>
            <a:r>
              <a:rPr lang="en-US" i="1" dirty="0">
                <a:latin typeface="Arial Narrow" pitchFamily="34" charset="0"/>
                <a:hlinkClick r:id="rId3"/>
              </a:rPr>
              <a:t>Enough Is Enough: Building a Sustainable Economy in a World of Finite Resources</a:t>
            </a:r>
            <a:r>
              <a:rPr lang="en-US" dirty="0">
                <a:latin typeface="Arial Narrow" pitchFamily="34" charset="0"/>
              </a:rPr>
              <a:t>, which has been made into a </a:t>
            </a:r>
            <a:r>
              <a:rPr lang="en-US" dirty="0">
                <a:latin typeface="Arial Narrow" pitchFamily="34" charset="0"/>
                <a:hlinkClick r:id="rId4"/>
              </a:rPr>
              <a:t>short film</a:t>
            </a:r>
            <a:r>
              <a:rPr lang="en-US" dirty="0">
                <a:latin typeface="Arial Narrow" pitchFamily="34" charset="0"/>
              </a:rPr>
              <a:t>. In his recent research, he’s developed a </a:t>
            </a:r>
            <a:r>
              <a:rPr lang="en-US" dirty="0">
                <a:latin typeface="Arial Narrow" pitchFamily="34" charset="0"/>
                <a:hlinkClick r:id="rId5"/>
              </a:rPr>
              <a:t>system of national indicators</a:t>
            </a:r>
            <a:r>
              <a:rPr lang="en-US" dirty="0">
                <a:latin typeface="Arial Narrow" pitchFamily="34" charset="0"/>
              </a:rPr>
              <a:t> to measure how close countries are to a steady-state economy, and what proximity to such an economy means for their social performance.</a:t>
            </a:r>
          </a:p>
        </p:txBody>
      </p:sp>
    </p:spTree>
    <p:extLst>
      <p:ext uri="{BB962C8B-B14F-4D97-AF65-F5344CB8AC3E}">
        <p14:creationId xmlns:p14="http://schemas.microsoft.com/office/powerpoint/2010/main" val="305523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492896"/>
            <a:ext cx="7620000" cy="4572000"/>
          </a:xfrm>
        </p:spPr>
        <p:txBody>
          <a:bodyPr/>
          <a:lstStyle/>
          <a:p>
            <a:r>
              <a:rPr lang="en-US" dirty="0"/>
              <a:t>What is the speaker’s core argument? </a:t>
            </a:r>
          </a:p>
          <a:p>
            <a:r>
              <a:rPr lang="en-US" dirty="0"/>
              <a:t>What are three reasons to question growth?</a:t>
            </a:r>
          </a:p>
          <a:p>
            <a:r>
              <a:rPr lang="en-US" dirty="0"/>
              <a:t>What alternative solution is suggested? </a:t>
            </a:r>
          </a:p>
          <a:p>
            <a:r>
              <a:rPr lang="en-US" dirty="0"/>
              <a:t>What needs to be done?</a:t>
            </a:r>
            <a:endParaRPr lang="el-GR" dirty="0"/>
          </a:p>
        </p:txBody>
      </p:sp>
    </p:spTree>
    <p:extLst>
      <p:ext uri="{BB962C8B-B14F-4D97-AF65-F5344CB8AC3E}">
        <p14:creationId xmlns:p14="http://schemas.microsoft.com/office/powerpoint/2010/main" val="166771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B2238-669E-D845-934D-73E4EDBB412E}"/>
              </a:ext>
            </a:extLst>
          </p:cNvPr>
          <p:cNvSpPr>
            <a:spLocks noGrp="1"/>
          </p:cNvSpPr>
          <p:nvPr>
            <p:ph type="title"/>
          </p:nvPr>
        </p:nvSpPr>
        <p:spPr/>
        <p:txBody>
          <a:bodyPr/>
          <a:lstStyle/>
          <a:p>
            <a:r>
              <a:rPr lang="en-US" dirty="0"/>
              <a:t>Economics of enough</a:t>
            </a:r>
            <a:endParaRPr lang="el-GR" dirty="0"/>
          </a:p>
        </p:txBody>
      </p:sp>
      <p:sp>
        <p:nvSpPr>
          <p:cNvPr id="3" name="Θέση περιεχομένου 2">
            <a:extLst>
              <a:ext uri="{FF2B5EF4-FFF2-40B4-BE49-F238E27FC236}">
                <a16:creationId xmlns:a16="http://schemas.microsoft.com/office/drawing/2014/main" id="{86E02218-48A7-2A4A-BE70-4E9018F68058}"/>
              </a:ext>
            </a:extLst>
          </p:cNvPr>
          <p:cNvSpPr>
            <a:spLocks noGrp="1"/>
          </p:cNvSpPr>
          <p:nvPr>
            <p:ph idx="1"/>
          </p:nvPr>
        </p:nvSpPr>
        <p:spPr>
          <a:xfrm>
            <a:off x="1043608" y="2060848"/>
            <a:ext cx="7620000" cy="4572000"/>
          </a:xfrm>
        </p:spPr>
        <p:txBody>
          <a:bodyPr>
            <a:normAutofit/>
          </a:bodyPr>
          <a:lstStyle/>
          <a:p>
            <a:r>
              <a:rPr lang="en-US" sz="2400" b="1" dirty="0"/>
              <a:t>Core argument</a:t>
            </a:r>
            <a:r>
              <a:rPr lang="en-US" sz="2400" dirty="0"/>
              <a:t>: economic growth is not always the ideal solution  </a:t>
            </a:r>
          </a:p>
          <a:p>
            <a:r>
              <a:rPr lang="en-US" sz="2400" b="1" dirty="0"/>
              <a:t>Reasons to question growth</a:t>
            </a:r>
            <a:r>
              <a:rPr lang="en-US" sz="2400" dirty="0"/>
              <a:t>: Environmental, Social, Practical</a:t>
            </a:r>
          </a:p>
          <a:p>
            <a:r>
              <a:rPr lang="en-US" sz="2400" b="1" dirty="0"/>
              <a:t>Solution</a:t>
            </a:r>
            <a:r>
              <a:rPr lang="en-US" sz="2400" dirty="0"/>
              <a:t>: steady – state economy  </a:t>
            </a:r>
          </a:p>
          <a:p>
            <a:r>
              <a:rPr lang="en-US" sz="2400" b="1" dirty="0"/>
              <a:t>What must be done</a:t>
            </a:r>
            <a:r>
              <a:rPr lang="en-US" sz="2400" dirty="0"/>
              <a:t>: a) break policies that support the weak link bet growth &amp; job creation (e.g. working time reduction) b) have interventions to deal with inequality of income rather than depend on economic growth c) banking system reform – loans should come from actual money</a:t>
            </a:r>
            <a:endParaRPr lang="el-GR" sz="2400" dirty="0"/>
          </a:p>
        </p:txBody>
      </p:sp>
    </p:spTree>
    <p:extLst>
      <p:ext uri="{BB962C8B-B14F-4D97-AF65-F5344CB8AC3E}">
        <p14:creationId xmlns:p14="http://schemas.microsoft.com/office/powerpoint/2010/main" val="205643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1FFF20-61FD-F9AA-BA8F-284D200A7B7B}"/>
              </a:ext>
            </a:extLst>
          </p:cNvPr>
          <p:cNvSpPr>
            <a:spLocks noGrp="1"/>
          </p:cNvSpPr>
          <p:nvPr>
            <p:ph type="title"/>
          </p:nvPr>
        </p:nvSpPr>
        <p:spPr/>
        <p:txBody>
          <a:bodyPr>
            <a:normAutofit/>
          </a:bodyPr>
          <a:lstStyle/>
          <a:p>
            <a:r>
              <a:rPr lang="en-US" sz="2800" dirty="0"/>
              <a:t>What kind of economy does the speaker support and reject?</a:t>
            </a:r>
            <a:endParaRPr lang="el-GR" sz="2800" dirty="0"/>
          </a:p>
        </p:txBody>
      </p:sp>
      <p:sp>
        <p:nvSpPr>
          <p:cNvPr id="4" name="Θέση κειμένου 3">
            <a:extLst>
              <a:ext uri="{FF2B5EF4-FFF2-40B4-BE49-F238E27FC236}">
                <a16:creationId xmlns:a16="http://schemas.microsoft.com/office/drawing/2014/main" id="{76A531E7-49AE-2EC0-FDD8-22828D800627}"/>
              </a:ext>
            </a:extLst>
          </p:cNvPr>
          <p:cNvSpPr>
            <a:spLocks noGrp="1"/>
          </p:cNvSpPr>
          <p:nvPr>
            <p:ph type="body" idx="1"/>
          </p:nvPr>
        </p:nvSpPr>
        <p:spPr/>
        <p:txBody>
          <a:bodyPr/>
          <a:lstStyle/>
          <a:p>
            <a:r>
              <a:rPr lang="en-US" dirty="0"/>
              <a:t>He supports</a:t>
            </a:r>
            <a:endParaRPr lang="el-GR" dirty="0"/>
          </a:p>
        </p:txBody>
      </p:sp>
      <p:sp>
        <p:nvSpPr>
          <p:cNvPr id="5" name="Θέση περιεχομένου 4">
            <a:extLst>
              <a:ext uri="{FF2B5EF4-FFF2-40B4-BE49-F238E27FC236}">
                <a16:creationId xmlns:a16="http://schemas.microsoft.com/office/drawing/2014/main" id="{1CE7158D-4B1F-7657-8659-B0AADBA82F45}"/>
              </a:ext>
            </a:extLst>
          </p:cNvPr>
          <p:cNvSpPr>
            <a:spLocks noGrp="1"/>
          </p:cNvSpPr>
          <p:nvPr>
            <p:ph sz="half" idx="2"/>
          </p:nvPr>
        </p:nvSpPr>
        <p:spPr/>
        <p:txBody>
          <a:bodyPr/>
          <a:lstStyle/>
          <a:p>
            <a:endParaRPr lang="en-US" dirty="0"/>
          </a:p>
          <a:p>
            <a:endParaRPr lang="en-US" dirty="0"/>
          </a:p>
          <a:p>
            <a:endParaRPr lang="el-GR" dirty="0"/>
          </a:p>
        </p:txBody>
      </p:sp>
      <p:sp>
        <p:nvSpPr>
          <p:cNvPr id="6" name="Θέση κειμένου 5">
            <a:extLst>
              <a:ext uri="{FF2B5EF4-FFF2-40B4-BE49-F238E27FC236}">
                <a16:creationId xmlns:a16="http://schemas.microsoft.com/office/drawing/2014/main" id="{B82E3151-8C75-EC22-D3B0-6584912C3E03}"/>
              </a:ext>
            </a:extLst>
          </p:cNvPr>
          <p:cNvSpPr>
            <a:spLocks noGrp="1"/>
          </p:cNvSpPr>
          <p:nvPr>
            <p:ph type="body" sz="quarter" idx="3"/>
          </p:nvPr>
        </p:nvSpPr>
        <p:spPr/>
        <p:txBody>
          <a:bodyPr/>
          <a:lstStyle/>
          <a:p>
            <a:r>
              <a:rPr lang="en-US" dirty="0"/>
              <a:t>He rejects</a:t>
            </a:r>
            <a:endParaRPr lang="el-GR" dirty="0"/>
          </a:p>
        </p:txBody>
      </p:sp>
      <p:sp>
        <p:nvSpPr>
          <p:cNvPr id="7" name="Θέση περιεχομένου 6">
            <a:extLst>
              <a:ext uri="{FF2B5EF4-FFF2-40B4-BE49-F238E27FC236}">
                <a16:creationId xmlns:a16="http://schemas.microsoft.com/office/drawing/2014/main" id="{1343525E-3A5F-4BE4-4FA1-7F6E0403DE1C}"/>
              </a:ext>
            </a:extLst>
          </p:cNvPr>
          <p:cNvSpPr>
            <a:spLocks noGrp="1"/>
          </p:cNvSpPr>
          <p:nvPr>
            <p:ph sz="quarter" idx="4"/>
          </p:nvPr>
        </p:nvSpPr>
        <p:spPr/>
        <p:txBody>
          <a:bodyPr/>
          <a:lstStyle/>
          <a:p>
            <a:endParaRPr lang="en-US" dirty="0"/>
          </a:p>
          <a:p>
            <a:endParaRPr lang="en-US" dirty="0"/>
          </a:p>
          <a:p>
            <a:endParaRPr lang="el-GR" dirty="0"/>
          </a:p>
        </p:txBody>
      </p:sp>
    </p:spTree>
    <p:extLst>
      <p:ext uri="{BB962C8B-B14F-4D97-AF65-F5344CB8AC3E}">
        <p14:creationId xmlns:p14="http://schemas.microsoft.com/office/powerpoint/2010/main" val="266633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1FFF20-61FD-F9AA-BA8F-284D200A7B7B}"/>
              </a:ext>
            </a:extLst>
          </p:cNvPr>
          <p:cNvSpPr>
            <a:spLocks noGrp="1"/>
          </p:cNvSpPr>
          <p:nvPr>
            <p:ph type="title"/>
          </p:nvPr>
        </p:nvSpPr>
        <p:spPr/>
        <p:txBody>
          <a:bodyPr>
            <a:normAutofit/>
          </a:bodyPr>
          <a:lstStyle/>
          <a:p>
            <a:r>
              <a:rPr lang="en-US" sz="2800" dirty="0"/>
              <a:t>What kind of economy does the speaker support and reject?</a:t>
            </a:r>
            <a:endParaRPr lang="el-GR" sz="2800" dirty="0"/>
          </a:p>
        </p:txBody>
      </p:sp>
      <p:sp>
        <p:nvSpPr>
          <p:cNvPr id="4" name="Θέση κειμένου 3">
            <a:extLst>
              <a:ext uri="{FF2B5EF4-FFF2-40B4-BE49-F238E27FC236}">
                <a16:creationId xmlns:a16="http://schemas.microsoft.com/office/drawing/2014/main" id="{76A531E7-49AE-2EC0-FDD8-22828D800627}"/>
              </a:ext>
            </a:extLst>
          </p:cNvPr>
          <p:cNvSpPr>
            <a:spLocks noGrp="1"/>
          </p:cNvSpPr>
          <p:nvPr>
            <p:ph type="body" idx="1"/>
          </p:nvPr>
        </p:nvSpPr>
        <p:spPr/>
        <p:txBody>
          <a:bodyPr/>
          <a:lstStyle/>
          <a:p>
            <a:r>
              <a:rPr lang="en-US" dirty="0"/>
              <a:t>He supports</a:t>
            </a:r>
            <a:endParaRPr lang="el-GR" dirty="0"/>
          </a:p>
        </p:txBody>
      </p:sp>
      <p:sp>
        <p:nvSpPr>
          <p:cNvPr id="5" name="Θέση περιεχομένου 4">
            <a:extLst>
              <a:ext uri="{FF2B5EF4-FFF2-40B4-BE49-F238E27FC236}">
                <a16:creationId xmlns:a16="http://schemas.microsoft.com/office/drawing/2014/main" id="{1CE7158D-4B1F-7657-8659-B0AADBA82F45}"/>
              </a:ext>
            </a:extLst>
          </p:cNvPr>
          <p:cNvSpPr>
            <a:spLocks noGrp="1"/>
          </p:cNvSpPr>
          <p:nvPr>
            <p:ph sz="half" idx="2"/>
          </p:nvPr>
        </p:nvSpPr>
        <p:spPr/>
        <p:txBody>
          <a:bodyPr/>
          <a:lstStyle/>
          <a:p>
            <a:r>
              <a:rPr lang="en-US" dirty="0"/>
              <a:t>Steady state economy</a:t>
            </a:r>
          </a:p>
          <a:p>
            <a:r>
              <a:rPr lang="en-US" dirty="0"/>
              <a:t>Sustainable prosperity</a:t>
            </a:r>
          </a:p>
          <a:p>
            <a:r>
              <a:rPr lang="en-US" dirty="0"/>
              <a:t>Degrowth</a:t>
            </a:r>
          </a:p>
          <a:p>
            <a:r>
              <a:rPr lang="en-US" dirty="0"/>
              <a:t>New Economics</a:t>
            </a:r>
          </a:p>
          <a:p>
            <a:r>
              <a:rPr lang="en-US" dirty="0"/>
              <a:t>Ecological economics</a:t>
            </a:r>
            <a:endParaRPr lang="el-GR" dirty="0"/>
          </a:p>
        </p:txBody>
      </p:sp>
      <p:sp>
        <p:nvSpPr>
          <p:cNvPr id="6" name="Θέση κειμένου 5">
            <a:extLst>
              <a:ext uri="{FF2B5EF4-FFF2-40B4-BE49-F238E27FC236}">
                <a16:creationId xmlns:a16="http://schemas.microsoft.com/office/drawing/2014/main" id="{B82E3151-8C75-EC22-D3B0-6584912C3E03}"/>
              </a:ext>
            </a:extLst>
          </p:cNvPr>
          <p:cNvSpPr>
            <a:spLocks noGrp="1"/>
          </p:cNvSpPr>
          <p:nvPr>
            <p:ph type="body" sz="quarter" idx="3"/>
          </p:nvPr>
        </p:nvSpPr>
        <p:spPr/>
        <p:txBody>
          <a:bodyPr/>
          <a:lstStyle/>
          <a:p>
            <a:r>
              <a:rPr lang="en-US" dirty="0"/>
              <a:t>He rejects</a:t>
            </a:r>
            <a:endParaRPr lang="el-GR" dirty="0"/>
          </a:p>
        </p:txBody>
      </p:sp>
      <p:sp>
        <p:nvSpPr>
          <p:cNvPr id="7" name="Θέση περιεχομένου 6">
            <a:extLst>
              <a:ext uri="{FF2B5EF4-FFF2-40B4-BE49-F238E27FC236}">
                <a16:creationId xmlns:a16="http://schemas.microsoft.com/office/drawing/2014/main" id="{1343525E-3A5F-4BE4-4FA1-7F6E0403DE1C}"/>
              </a:ext>
            </a:extLst>
          </p:cNvPr>
          <p:cNvSpPr>
            <a:spLocks noGrp="1"/>
          </p:cNvSpPr>
          <p:nvPr>
            <p:ph sz="quarter" idx="4"/>
          </p:nvPr>
        </p:nvSpPr>
        <p:spPr/>
        <p:txBody>
          <a:bodyPr/>
          <a:lstStyle/>
          <a:p>
            <a:r>
              <a:rPr lang="en-US" dirty="0"/>
              <a:t>Economic growth</a:t>
            </a:r>
          </a:p>
          <a:p>
            <a:r>
              <a:rPr lang="en-US" dirty="0"/>
              <a:t>GDP rise</a:t>
            </a:r>
          </a:p>
          <a:p>
            <a:r>
              <a:rPr lang="en-US" dirty="0"/>
              <a:t>Old Economics </a:t>
            </a:r>
            <a:endParaRPr lang="el-GR" dirty="0"/>
          </a:p>
        </p:txBody>
      </p:sp>
    </p:spTree>
    <p:extLst>
      <p:ext uri="{BB962C8B-B14F-4D97-AF65-F5344CB8AC3E}">
        <p14:creationId xmlns:p14="http://schemas.microsoft.com/office/powerpoint/2010/main" val="178485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69397-85E3-1906-2862-576DD3AAABC2}"/>
              </a:ext>
            </a:extLst>
          </p:cNvPr>
          <p:cNvSpPr>
            <a:spLocks noGrp="1"/>
          </p:cNvSpPr>
          <p:nvPr>
            <p:ph type="title"/>
          </p:nvPr>
        </p:nvSpPr>
        <p:spPr/>
        <p:txBody>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C11F6ED8-A6B1-0ACF-A9FF-06B10AC513DE}"/>
              </a:ext>
            </a:extLst>
          </p:cNvPr>
          <p:cNvSpPr>
            <a:spLocks noGrp="1"/>
          </p:cNvSpPr>
          <p:nvPr>
            <p:ph idx="1"/>
          </p:nvPr>
        </p:nvSpPr>
        <p:spPr>
          <a:xfrm>
            <a:off x="179512" y="1916832"/>
            <a:ext cx="8735888" cy="3624808"/>
          </a:xfrm>
        </p:spPr>
        <p:txBody>
          <a:bodyPr>
            <a:normAutofit/>
          </a:bodyPr>
          <a:lstStyle/>
          <a:p>
            <a:r>
              <a:rPr lang="en-US" sz="2400" dirty="0"/>
              <a:t>Some of you may have had this experience. You see something or read something and it changes your life. About 10 years ago this happened to me. I was taking an economics course and I read a paper. It was called if the GDP is up why is America down? I didn’t realize it at the time but I was beginning a journey from the madness of more to the wisdom of enough. When I read this paper I learned that our main measure of economic progress, the GDP, doesn’t distinguish between good and bad economic activity.  </a:t>
            </a:r>
            <a:endParaRPr lang="el-GR" sz="2400" dirty="0"/>
          </a:p>
        </p:txBody>
      </p:sp>
    </p:spTree>
    <p:extLst>
      <p:ext uri="{BB962C8B-B14F-4D97-AF65-F5344CB8AC3E}">
        <p14:creationId xmlns:p14="http://schemas.microsoft.com/office/powerpoint/2010/main" val="38071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31971-32EE-0AE2-0194-ED2A8568C8D8}"/>
              </a:ext>
            </a:extLst>
          </p:cNvPr>
          <p:cNvSpPr>
            <a:spLocks noGrp="1"/>
          </p:cNvSpPr>
          <p:nvPr>
            <p:ph type="title"/>
          </p:nvPr>
        </p:nvSpPr>
        <p:spPr/>
        <p:txBody>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AAC05676-04E2-6870-9193-7BE7646B0BB0}"/>
              </a:ext>
            </a:extLst>
          </p:cNvPr>
          <p:cNvSpPr>
            <a:spLocks noGrp="1"/>
          </p:cNvSpPr>
          <p:nvPr>
            <p:ph idx="1"/>
          </p:nvPr>
        </p:nvSpPr>
        <p:spPr>
          <a:xfrm>
            <a:off x="611560" y="1700808"/>
            <a:ext cx="7620000" cy="4572000"/>
          </a:xfrm>
        </p:spPr>
        <p:txBody>
          <a:bodyPr>
            <a:normAutofit/>
          </a:bodyPr>
          <a:lstStyle/>
          <a:p>
            <a:r>
              <a:rPr lang="en-US" sz="2400" dirty="0"/>
              <a:t>So if I buy a beer this adds to GDP. If the government invests in education this adds to GDP. These are good things. Especially the first one. But if there is an oil spill and we have to clean this up, well that adds to GDP too. If someone breaks into your house and steals your laptop, a new one and a new door, well that adds to GDP as well. War crime, environmental destruction. All add to GDP. When I found this out I felt like I was in the matrix and had taken the red pill. I began to question things around me. I began to question whether economic growth was really such a great idea in wealthy nations and this leads to the alternative- a steady-state economy. </a:t>
            </a:r>
            <a:endParaRPr lang="el-GR" sz="2400" dirty="0"/>
          </a:p>
        </p:txBody>
      </p:sp>
    </p:spTree>
    <p:extLst>
      <p:ext uri="{BB962C8B-B14F-4D97-AF65-F5344CB8AC3E}">
        <p14:creationId xmlns:p14="http://schemas.microsoft.com/office/powerpoint/2010/main" val="184384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19C35D-4AE4-78CF-E560-7628EC22F9C0}"/>
              </a:ext>
            </a:extLst>
          </p:cNvPr>
          <p:cNvSpPr>
            <a:spLocks noGrp="1"/>
          </p:cNvSpPr>
          <p:nvPr>
            <p:ph type="title"/>
          </p:nvPr>
        </p:nvSpPr>
        <p:spPr/>
        <p:txBody>
          <a:bodyPr>
            <a:normAutofit fontScale="90000"/>
          </a:bodyPr>
          <a:lstStyle/>
          <a:p>
            <a:r>
              <a:rPr lang="en-US" dirty="0"/>
              <a:t>Match the words with their definitions</a:t>
            </a:r>
            <a:endParaRPr lang="el-GR" dirty="0"/>
          </a:p>
        </p:txBody>
      </p:sp>
      <p:graphicFrame>
        <p:nvGraphicFramePr>
          <p:cNvPr id="4" name="Θέση περιεχομένου 3">
            <a:extLst>
              <a:ext uri="{FF2B5EF4-FFF2-40B4-BE49-F238E27FC236}">
                <a16:creationId xmlns:a16="http://schemas.microsoft.com/office/drawing/2014/main" id="{021BBA64-D11D-7D3B-587D-5E1A2F44EC35}"/>
              </a:ext>
            </a:extLst>
          </p:cNvPr>
          <p:cNvGraphicFramePr>
            <a:graphicFrameLocks noGrp="1"/>
          </p:cNvGraphicFramePr>
          <p:nvPr>
            <p:ph idx="1"/>
            <p:extLst>
              <p:ext uri="{D42A27DB-BD31-4B8C-83A1-F6EECF244321}">
                <p14:modId xmlns:p14="http://schemas.microsoft.com/office/powerpoint/2010/main" val="1435631501"/>
              </p:ext>
            </p:extLst>
          </p:nvPr>
        </p:nvGraphicFramePr>
        <p:xfrm>
          <a:off x="1295400" y="1005478"/>
          <a:ext cx="7620000" cy="577088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857827088"/>
                    </a:ext>
                  </a:extLst>
                </a:gridCol>
                <a:gridCol w="6107832">
                  <a:extLst>
                    <a:ext uri="{9D8B030D-6E8A-4147-A177-3AD203B41FA5}">
                      <a16:colId xmlns:a16="http://schemas.microsoft.com/office/drawing/2014/main" val="1691144840"/>
                    </a:ext>
                  </a:extLst>
                </a:gridCol>
              </a:tblGrid>
              <a:tr h="370840">
                <a:tc>
                  <a:txBody>
                    <a:bodyPr/>
                    <a:lstStyle/>
                    <a:p>
                      <a:r>
                        <a:rPr lang="en-US" sz="1600" dirty="0">
                          <a:latin typeface="Times New Roman" panose="02020603050405020304" pitchFamily="18" charset="0"/>
                          <a:cs typeface="Times New Roman" panose="02020603050405020304" pitchFamily="18" charset="0"/>
                        </a:rPr>
                        <a:t>Terminology</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 Definitions</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1217070"/>
                  </a:ext>
                </a:extLst>
              </a:tr>
              <a:tr h="370840">
                <a:tc>
                  <a:txBody>
                    <a:bodyPr/>
                    <a:lstStyle/>
                    <a:p>
                      <a:r>
                        <a:rPr lang="en-US" sz="1600" dirty="0">
                          <a:latin typeface="Times New Roman" panose="02020603050405020304" pitchFamily="18" charset="0"/>
                          <a:cs typeface="Times New Roman" panose="02020603050405020304" pitchFamily="18" charset="0"/>
                        </a:rPr>
                        <a:t>1. GDP</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 sz="1600" b="0" i="0" kern="1200" dirty="0">
                          <a:solidFill>
                            <a:schemeClr val="dk1"/>
                          </a:solidFill>
                          <a:effectLst/>
                          <a:latin typeface="Times New Roman" panose="02020603050405020304" pitchFamily="18" charset="0"/>
                          <a:ea typeface="+mn-ea"/>
                          <a:cs typeface="Times New Roman" panose="02020603050405020304" pitchFamily="18" charset="0"/>
                        </a:rPr>
                        <a:t>A. Something that is usual, typical, or standard</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5119800"/>
                  </a:ext>
                </a:extLst>
              </a:tr>
              <a:tr h="370840">
                <a:tc>
                  <a:txBody>
                    <a:bodyPr/>
                    <a:lstStyle/>
                    <a:p>
                      <a:r>
                        <a:rPr lang="en-US" sz="1600" dirty="0">
                          <a:latin typeface="Times New Roman" panose="02020603050405020304" pitchFamily="18" charset="0"/>
                          <a:cs typeface="Times New Roman" panose="02020603050405020304" pitchFamily="18" charset="0"/>
                        </a:rPr>
                        <a:t>2. Steady state economy</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 sz="1600" b="0" i="0" kern="1200" dirty="0">
                          <a:solidFill>
                            <a:schemeClr val="dk1"/>
                          </a:solidFill>
                          <a:effectLst/>
                          <a:latin typeface="Times New Roman" panose="02020603050405020304" pitchFamily="18" charset="0"/>
                          <a:ea typeface="+mn-ea"/>
                          <a:cs typeface="Times New Roman" panose="02020603050405020304" pitchFamily="18" charset="0"/>
                        </a:rPr>
                        <a:t>B. A system in which only a fraction of bank deposits are backed by actual cash on hand or available for withdrawal.</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4741268"/>
                  </a:ext>
                </a:extLst>
              </a:tr>
              <a:tr h="370840">
                <a:tc>
                  <a:txBody>
                    <a:bodyPr/>
                    <a:lstStyle/>
                    <a:p>
                      <a:r>
                        <a:rPr lang="en-US" sz="1600" dirty="0">
                          <a:latin typeface="Times New Roman" panose="02020603050405020304" pitchFamily="18" charset="0"/>
                          <a:cs typeface="Times New Roman" panose="02020603050405020304" pitchFamily="18" charset="0"/>
                        </a:rPr>
                        <a:t>3. To exceed</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 sz="1600" b="0" i="0" kern="1200" dirty="0">
                          <a:solidFill>
                            <a:schemeClr val="dk1"/>
                          </a:solidFill>
                          <a:effectLst/>
                          <a:latin typeface="Times New Roman" panose="02020603050405020304" pitchFamily="18" charset="0"/>
                          <a:ea typeface="+mn-ea"/>
                          <a:cs typeface="Times New Roman" panose="02020603050405020304" pitchFamily="18" charset="0"/>
                        </a:rPr>
                        <a:t>C. Interference by a state in another's affairs</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8105756"/>
                  </a:ext>
                </a:extLst>
              </a:tr>
              <a:tr h="370840">
                <a:tc>
                  <a:txBody>
                    <a:bodyPr/>
                    <a:lstStyle/>
                    <a:p>
                      <a:r>
                        <a:rPr lang="en-US" sz="1600" dirty="0">
                          <a:latin typeface="Times New Roman" panose="02020603050405020304" pitchFamily="18" charset="0"/>
                          <a:cs typeface="Times New Roman" panose="02020603050405020304" pitchFamily="18" charset="0"/>
                        </a:rPr>
                        <a:t>4. Fractional reserve system</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D. Sustainable prosperity, degrowth, new economics</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3043634"/>
                  </a:ext>
                </a:extLst>
              </a:tr>
              <a:tr h="370840">
                <a:tc>
                  <a:txBody>
                    <a:bodyPr/>
                    <a:lstStyle/>
                    <a:p>
                      <a:r>
                        <a:rPr lang="en-US" sz="1600" dirty="0">
                          <a:latin typeface="Times New Roman" panose="02020603050405020304" pitchFamily="18" charset="0"/>
                          <a:cs typeface="Times New Roman" panose="02020603050405020304" pitchFamily="18" charset="0"/>
                        </a:rPr>
                        <a:t>5. Survey</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 sz="1600" b="0" i="0" kern="1200" dirty="0">
                          <a:solidFill>
                            <a:schemeClr val="dk1"/>
                          </a:solidFill>
                          <a:effectLst/>
                          <a:latin typeface="Times New Roman" panose="02020603050405020304" pitchFamily="18" charset="0"/>
                          <a:ea typeface="+mn-ea"/>
                          <a:cs typeface="Times New Roman" panose="02020603050405020304" pitchFamily="18" charset="0"/>
                        </a:rPr>
                        <a:t>E. An agreement between you and a lender that gives the lender the right to take your property if you don't repay the money you've borrowed plus interest</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6605306"/>
                  </a:ext>
                </a:extLst>
              </a:tr>
              <a:tr h="370840">
                <a:tc>
                  <a:txBody>
                    <a:bodyPr/>
                    <a:lstStyle/>
                    <a:p>
                      <a:r>
                        <a:rPr lang="en-US" sz="1600" dirty="0">
                          <a:latin typeface="Times New Roman" panose="02020603050405020304" pitchFamily="18" charset="0"/>
                          <a:cs typeface="Times New Roman" panose="02020603050405020304" pitchFamily="18" charset="0"/>
                        </a:rPr>
                        <a:t>6. Per capita</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F. Changes usually social and economic</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07837251"/>
                  </a:ext>
                </a:extLst>
              </a:tr>
              <a:tr h="370840">
                <a:tc>
                  <a:txBody>
                    <a:bodyPr/>
                    <a:lstStyle/>
                    <a:p>
                      <a:r>
                        <a:rPr lang="en-US" sz="1600" dirty="0">
                          <a:latin typeface="Times New Roman" panose="02020603050405020304" pitchFamily="18" charset="0"/>
                          <a:cs typeface="Times New Roman" panose="02020603050405020304" pitchFamily="18" charset="0"/>
                        </a:rPr>
                        <a:t>7. Norm</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G. For each person</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2362690"/>
                  </a:ext>
                </a:extLst>
              </a:tr>
              <a:tr h="370840">
                <a:tc>
                  <a:txBody>
                    <a:bodyPr/>
                    <a:lstStyle/>
                    <a:p>
                      <a:r>
                        <a:rPr lang="en-US" sz="1600" dirty="0">
                          <a:latin typeface="Times New Roman" panose="02020603050405020304" pitchFamily="18" charset="0"/>
                          <a:cs typeface="Times New Roman" panose="02020603050405020304" pitchFamily="18" charset="0"/>
                        </a:rPr>
                        <a:t>8. To span</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H. To extend across ( a time period)</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036607"/>
                  </a:ext>
                </a:extLst>
              </a:tr>
              <a:tr h="370840">
                <a:tc>
                  <a:txBody>
                    <a:bodyPr/>
                    <a:lstStyle/>
                    <a:p>
                      <a:r>
                        <a:rPr lang="en-US" sz="1600" dirty="0">
                          <a:latin typeface="Times New Roman" panose="02020603050405020304" pitchFamily="18" charset="0"/>
                          <a:cs typeface="Times New Roman" panose="02020603050405020304" pitchFamily="18" charset="0"/>
                        </a:rPr>
                        <a:t>9. Intervention</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I. Gross domestic product</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5503877"/>
                  </a:ext>
                </a:extLst>
              </a:tr>
              <a:tr h="370840">
                <a:tc>
                  <a:txBody>
                    <a:bodyPr/>
                    <a:lstStyle/>
                    <a:p>
                      <a:r>
                        <a:rPr lang="en-US" sz="1600" dirty="0">
                          <a:latin typeface="Times New Roman" panose="02020603050405020304" pitchFamily="18" charset="0"/>
                          <a:cs typeface="Times New Roman" panose="02020603050405020304" pitchFamily="18" charset="0"/>
                        </a:rPr>
                        <a:t>10. Reform</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J. To go beyond</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85371852"/>
                  </a:ext>
                </a:extLst>
              </a:tr>
              <a:tr h="370840">
                <a:tc>
                  <a:txBody>
                    <a:bodyPr/>
                    <a:lstStyle/>
                    <a:p>
                      <a:r>
                        <a:rPr lang="en-US" sz="1600" dirty="0">
                          <a:latin typeface="Times New Roman" panose="02020603050405020304" pitchFamily="18" charset="0"/>
                          <a:cs typeface="Times New Roman" panose="02020603050405020304" pitchFamily="18" charset="0"/>
                        </a:rPr>
                        <a:t>11. mortgage</a:t>
                      </a:r>
                      <a:endParaRPr lang="el-GR" sz="1600" dirty="0">
                        <a:latin typeface="Times New Roman" panose="02020603050405020304" pitchFamily="18" charset="0"/>
                        <a:cs typeface="Times New Roman" panose="02020603050405020304" pitchFamily="18" charset="0"/>
                      </a:endParaRPr>
                    </a:p>
                  </a:txBody>
                  <a:tcPr/>
                </a:tc>
                <a:tc>
                  <a:txBody>
                    <a:bodyPr/>
                    <a:lstStyle/>
                    <a:p>
                      <a:r>
                        <a:rPr lang="en" sz="1600" b="0" i="0" kern="1200" dirty="0">
                          <a:solidFill>
                            <a:schemeClr val="dk1"/>
                          </a:solidFill>
                          <a:effectLst/>
                          <a:latin typeface="Times New Roman" panose="02020603050405020304" pitchFamily="18" charset="0"/>
                          <a:ea typeface="+mn-ea"/>
                          <a:cs typeface="Times New Roman" panose="02020603050405020304" pitchFamily="18" charset="0"/>
                        </a:rPr>
                        <a:t>K. An activity in which many people are asked a question or a series of questions in order to gather information about what most people do or think about something : poll. </a:t>
                      </a:r>
                      <a:endParaRPr lang="el-G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5685982"/>
                  </a:ext>
                </a:extLst>
              </a:tr>
            </a:tbl>
          </a:graphicData>
        </a:graphic>
      </p:graphicFrame>
    </p:spTree>
    <p:extLst>
      <p:ext uri="{BB962C8B-B14F-4D97-AF65-F5344CB8AC3E}">
        <p14:creationId xmlns:p14="http://schemas.microsoft.com/office/powerpoint/2010/main" val="46864392"/>
      </p:ext>
    </p:extLst>
  </p:cSld>
  <p:clrMapOvr>
    <a:masterClrMapping/>
  </p:clrMapOvr>
</p:sld>
</file>

<file path=ppt/theme/theme1.xml><?xml version="1.0" encoding="utf-8"?>
<a:theme xmlns:a="http://schemas.openxmlformats.org/drawingml/2006/main" name="TS101881357">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TS101881357</Template>
  <TotalTime>692</TotalTime>
  <Words>1210</Words>
  <Application>Microsoft Macintosh PowerPoint</Application>
  <PresentationFormat>Προβολή στην οθόνη (4:3)</PresentationFormat>
  <Paragraphs>94</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Arial Narrow</vt:lpstr>
      <vt:lpstr>Calibri</vt:lpstr>
      <vt:lpstr>Times New Roman</vt:lpstr>
      <vt:lpstr>TS101881357</vt:lpstr>
      <vt:lpstr>“The economics of enough”</vt:lpstr>
      <vt:lpstr>Lead-in to the ‘economics of enough’ </vt:lpstr>
      <vt:lpstr>Economics of enough</vt:lpstr>
      <vt:lpstr>Economics of enough</vt:lpstr>
      <vt:lpstr>What kind of economy does the speaker support and reject?</vt:lpstr>
      <vt:lpstr>What kind of economy does the speaker support and reject?</vt:lpstr>
      <vt:lpstr>Rhetorical strategies</vt:lpstr>
      <vt:lpstr>Rhetorical strategies</vt:lpstr>
      <vt:lpstr>Match the words with their definitions</vt:lpstr>
      <vt:lpstr>Put the words into the correct derivative form</vt:lpstr>
      <vt:lpstr>Put the words into the correct derivative form</vt:lpstr>
      <vt:lpstr>Derivatives</vt:lpstr>
    </vt:vector>
  </TitlesOfParts>
  <Company>uom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Worldviews on Global Environmental Change</dc:title>
  <dc:creator>user</dc:creator>
  <dc:description>animated 2010 green global template from PresentationPro.com</dc:description>
  <cp:lastModifiedBy>Microsoft Office User</cp:lastModifiedBy>
  <cp:revision>57</cp:revision>
  <dcterms:created xsi:type="dcterms:W3CDTF">2014-10-24T06:08:55Z</dcterms:created>
  <dcterms:modified xsi:type="dcterms:W3CDTF">2025-03-26T15:49:39Z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