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55038-EDE3-42D4-89AF-B0D69BA5591E}" type="datetimeFigureOut">
              <a:rPr lang="el-GR" smtClean="0"/>
              <a:pPr/>
              <a:t>14/12/2015</a:t>
            </a:fld>
            <a:endParaRPr lang="el-G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6E921-F01A-4F29-99F9-170794FF04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55038-EDE3-42D4-89AF-B0D69BA5591E}" type="datetimeFigureOut">
              <a:rPr lang="el-GR" smtClean="0"/>
              <a:pPr/>
              <a:t>14/12/2015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6E921-F01A-4F29-99F9-170794FF04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55038-EDE3-42D4-89AF-B0D69BA5591E}" type="datetimeFigureOut">
              <a:rPr lang="el-GR" smtClean="0"/>
              <a:pPr/>
              <a:t>14/12/2015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6E921-F01A-4F29-99F9-170794FF04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55038-EDE3-42D4-89AF-B0D69BA5591E}" type="datetimeFigureOut">
              <a:rPr lang="el-GR" smtClean="0"/>
              <a:pPr/>
              <a:t>14/12/2015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6E921-F01A-4F29-99F9-170794FF04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55038-EDE3-42D4-89AF-B0D69BA5591E}" type="datetimeFigureOut">
              <a:rPr lang="el-GR" smtClean="0"/>
              <a:pPr/>
              <a:t>14/12/2015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6E921-F01A-4F29-99F9-170794FF04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55038-EDE3-42D4-89AF-B0D69BA5591E}" type="datetimeFigureOut">
              <a:rPr lang="el-GR" smtClean="0"/>
              <a:pPr/>
              <a:t>14/12/2015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6E921-F01A-4F29-99F9-170794FF04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55038-EDE3-42D4-89AF-B0D69BA5591E}" type="datetimeFigureOut">
              <a:rPr lang="el-GR" smtClean="0"/>
              <a:pPr/>
              <a:t>14/12/2015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6E921-F01A-4F29-99F9-170794FF04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55038-EDE3-42D4-89AF-B0D69BA5591E}" type="datetimeFigureOut">
              <a:rPr lang="el-GR" smtClean="0"/>
              <a:pPr/>
              <a:t>14/12/2015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6E921-F01A-4F29-99F9-170794FF04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55038-EDE3-42D4-89AF-B0D69BA5591E}" type="datetimeFigureOut">
              <a:rPr lang="el-GR" smtClean="0"/>
              <a:pPr/>
              <a:t>14/12/2015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6E921-F01A-4F29-99F9-170794FF04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55038-EDE3-42D4-89AF-B0D69BA5591E}" type="datetimeFigureOut">
              <a:rPr lang="el-GR" smtClean="0"/>
              <a:pPr/>
              <a:t>14/12/2015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6E921-F01A-4F29-99F9-170794FF04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55038-EDE3-42D4-89AF-B0D69BA5591E}" type="datetimeFigureOut">
              <a:rPr lang="el-GR" smtClean="0"/>
              <a:pPr/>
              <a:t>14/12/2015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016E921-F01A-4F29-99F9-170794FF049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055038-EDE3-42D4-89AF-B0D69BA5591E}" type="datetimeFigureOut">
              <a:rPr lang="el-GR" smtClean="0"/>
              <a:pPr/>
              <a:t>14/12/2015</a:t>
            </a:fld>
            <a:endParaRPr lang="el-G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016E921-F01A-4F29-99F9-170794FF0498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ΘΕΜΑΤΑ ΚΟΣΤΟΛΟΓΗΣΗΣ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8568952" cy="6408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76672"/>
            <a:ext cx="8712968" cy="626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04665"/>
            <a:ext cx="8568952" cy="626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640959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8496944" cy="6264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32656"/>
            <a:ext cx="8352927" cy="626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1"/>
            <a:ext cx="8496944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332656"/>
            <a:ext cx="878497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/>
              <a:t>ΚΟΣΤΟΛΟΓΗΣΗ ΣΤΙΣ ΕΔ: ΓΙΑΤΙ;</a:t>
            </a:r>
          </a:p>
          <a:p>
            <a:r>
              <a:rPr lang="el-GR" sz="2000" dirty="0" smtClean="0"/>
              <a:t>- Κοστολόγηση</a:t>
            </a:r>
            <a:r>
              <a:rPr lang="el-GR" sz="2000" dirty="0"/>
              <a:t>: κάτι περισσότερο από μια απλή λογιστική καταγραφή</a:t>
            </a:r>
          </a:p>
          <a:p>
            <a:r>
              <a:rPr lang="el-GR" sz="2000" dirty="0"/>
              <a:t>χρηματοροων</a:t>
            </a:r>
          </a:p>
          <a:p>
            <a:r>
              <a:rPr lang="el-GR" sz="2000" dirty="0" smtClean="0"/>
              <a:t>- </a:t>
            </a:r>
            <a:r>
              <a:rPr lang="el-GR" sz="2000" dirty="0"/>
              <a:t>Είτε για το σύνολο ενός παραγωγικού οργανισμού, είτε για τις</a:t>
            </a:r>
          </a:p>
          <a:p>
            <a:r>
              <a:rPr lang="el-GR" sz="2000" dirty="0"/>
              <a:t>επιμέρους μονάδες ή τμήματα που τον απαρτίζουν (πρέπει να) ισχύει η</a:t>
            </a:r>
          </a:p>
          <a:p>
            <a:r>
              <a:rPr lang="el-GR" sz="2000" dirty="0"/>
              <a:t>γενική αρχή λειτουργίας:</a:t>
            </a:r>
          </a:p>
          <a:p>
            <a:pPr>
              <a:buFont typeface="Arial" pitchFamily="34" charset="0"/>
              <a:buChar char="•"/>
            </a:pPr>
            <a:r>
              <a:rPr lang="el-GR" sz="2000" dirty="0"/>
              <a:t> </a:t>
            </a:r>
            <a:r>
              <a:rPr lang="el-GR" sz="2000" dirty="0" smtClean="0"/>
              <a:t>είτε </a:t>
            </a:r>
            <a:r>
              <a:rPr lang="el-GR" sz="2000" dirty="0"/>
              <a:t>της ελαχιστοποίησης του κόστους για δεδομένο </a:t>
            </a:r>
            <a:r>
              <a:rPr lang="el-GR" sz="2000" dirty="0" smtClean="0"/>
              <a:t>επίπεδο παραγωγής</a:t>
            </a:r>
            <a:endParaRPr lang="el-GR" sz="2000" dirty="0"/>
          </a:p>
          <a:p>
            <a:pPr>
              <a:buFont typeface="Arial" pitchFamily="34" charset="0"/>
              <a:buChar char="•"/>
            </a:pPr>
            <a:r>
              <a:rPr lang="el-GR" sz="2000" dirty="0" smtClean="0"/>
              <a:t> </a:t>
            </a:r>
            <a:r>
              <a:rPr lang="el-GR" sz="2000" dirty="0"/>
              <a:t>είτε της μεγιστοποίησης της εκροής (παραγωγής) για δεδομένο</a:t>
            </a:r>
          </a:p>
          <a:p>
            <a:r>
              <a:rPr lang="el-GR" sz="2000" dirty="0"/>
              <a:t>επίπεδο κόστους.</a:t>
            </a:r>
          </a:p>
          <a:p>
            <a:r>
              <a:rPr lang="el-GR" sz="2000" dirty="0" smtClean="0"/>
              <a:t>-  </a:t>
            </a:r>
            <a:r>
              <a:rPr lang="el-GR" sz="2000" dirty="0"/>
              <a:t>Γιατί;</a:t>
            </a:r>
          </a:p>
          <a:p>
            <a:pPr>
              <a:buFont typeface="Arial" pitchFamily="34" charset="0"/>
              <a:buChar char="•"/>
            </a:pPr>
            <a:r>
              <a:rPr lang="el-GR" sz="2000" dirty="0" smtClean="0"/>
              <a:t> </a:t>
            </a:r>
            <a:r>
              <a:rPr lang="el-GR" sz="2000" dirty="0"/>
              <a:t>Διότι πρέπει να επιτυγχάνεται η </a:t>
            </a:r>
            <a:r>
              <a:rPr lang="el-GR" sz="2000" b="1" dirty="0"/>
              <a:t>βέλτιστη </a:t>
            </a:r>
            <a:r>
              <a:rPr lang="el-GR" sz="2000" b="1" dirty="0" smtClean="0"/>
              <a:t>σχέση </a:t>
            </a:r>
            <a:r>
              <a:rPr lang="el-GR" sz="2000" dirty="0" smtClean="0"/>
              <a:t>κόστους/παραγόμενου </a:t>
            </a:r>
            <a:r>
              <a:rPr lang="el-GR" sz="2000" dirty="0"/>
              <a:t>αποτελέσματος (εκροής)</a:t>
            </a:r>
          </a:p>
          <a:p>
            <a:pPr>
              <a:buFont typeface="Arial" pitchFamily="34" charset="0"/>
              <a:buChar char="•"/>
            </a:pPr>
            <a:r>
              <a:rPr lang="el-GR" sz="2000" dirty="0" smtClean="0"/>
              <a:t> </a:t>
            </a:r>
            <a:r>
              <a:rPr lang="el-GR" sz="2000" dirty="0"/>
              <a:t>Διαφορετικά έχουμε μία περίπτωση </a:t>
            </a:r>
            <a:r>
              <a:rPr lang="el-GR" sz="2000" b="1" dirty="0"/>
              <a:t>οικονομικά</a:t>
            </a:r>
          </a:p>
          <a:p>
            <a:r>
              <a:rPr lang="el-GR" sz="2000" b="1" dirty="0"/>
              <a:t>αναποτελεσματικής λειτουργίας.</a:t>
            </a:r>
          </a:p>
          <a:p>
            <a:r>
              <a:rPr lang="el-GR" sz="2000" dirty="0" smtClean="0"/>
              <a:t>- </a:t>
            </a:r>
            <a:r>
              <a:rPr lang="el-GR" sz="2000" dirty="0"/>
              <a:t>Επίσης</a:t>
            </a:r>
          </a:p>
          <a:p>
            <a:pPr>
              <a:buFont typeface="Arial" pitchFamily="34" charset="0"/>
              <a:buChar char="•"/>
            </a:pPr>
            <a:r>
              <a:rPr lang="el-GR" sz="2000" dirty="0" smtClean="0"/>
              <a:t> </a:t>
            </a:r>
            <a:r>
              <a:rPr lang="el-GR" sz="2000" dirty="0"/>
              <a:t>Η οικονομικά αποτελεσματική λειτουργία ενός παραγωγικού</a:t>
            </a:r>
          </a:p>
          <a:p>
            <a:r>
              <a:rPr lang="el-GR" sz="2000" dirty="0"/>
              <a:t>οργανισμού είναι συνάρτηση της αντίστοιχης αποτελεσματικής</a:t>
            </a:r>
          </a:p>
          <a:p>
            <a:r>
              <a:rPr lang="el-GR" sz="2000" dirty="0"/>
              <a:t>– βέλτιστης – λειτουργίας των επιμέρους οργανικών τμημάτων</a:t>
            </a:r>
          </a:p>
          <a:p>
            <a:r>
              <a:rPr lang="el-GR" sz="2000" dirty="0"/>
              <a:t>που τον απαρτίζουν: των μονάδων για τις ΕΔ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260648"/>
            <a:ext cx="849694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/>
              <a:t>Εν ολίγοις ενδιαφέρει το κόστος σε σχέση με το αποτέλεσμα (εκροή)</a:t>
            </a:r>
          </a:p>
          <a:p>
            <a:r>
              <a:rPr lang="el-GR" sz="2000" dirty="0"/>
              <a:t>-</a:t>
            </a:r>
            <a:r>
              <a:rPr lang="el-GR" sz="2000" dirty="0" smtClean="0"/>
              <a:t> </a:t>
            </a:r>
            <a:r>
              <a:rPr lang="el-GR" sz="2000" dirty="0"/>
              <a:t>Λίγα λόγια για την μεθοδολογία </a:t>
            </a:r>
            <a:r>
              <a:rPr lang="el-GR" sz="2000" b="1" i="1" dirty="0"/>
              <a:t>Activity Based Costing (ABC -</a:t>
            </a:r>
          </a:p>
          <a:p>
            <a:r>
              <a:rPr lang="el-GR" sz="2000" b="1" i="1" dirty="0"/>
              <a:t>Κοστολόγηση Βασισμένη στις Δραστηριότητες - ΚΒΔ)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l-GR" sz="2000" dirty="0" smtClean="0"/>
              <a:t> </a:t>
            </a:r>
            <a:r>
              <a:rPr lang="el-GR" sz="2000" dirty="0"/>
              <a:t>Τι κάνει: μέτρηση κόστους και απόδοσης ενός οργανισμού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l-GR" sz="2000" dirty="0" smtClean="0"/>
              <a:t> </a:t>
            </a:r>
            <a:r>
              <a:rPr lang="el-GR" sz="2000" dirty="0"/>
              <a:t>Είναι βασισμένη στις δραστηριότητες που χρησιμοποιεί/εκτελεί</a:t>
            </a:r>
          </a:p>
          <a:p>
            <a:r>
              <a:rPr lang="el-GR" sz="2000" dirty="0" smtClean="0"/>
              <a:t>       ο </a:t>
            </a:r>
            <a:r>
              <a:rPr lang="el-GR" sz="2000" dirty="0"/>
              <a:t>οργανισμός για να παράγει την εκροή</a:t>
            </a:r>
          </a:p>
          <a:p>
            <a:r>
              <a:rPr lang="el-GR" sz="2000" dirty="0" smtClean="0"/>
              <a:t> </a:t>
            </a:r>
            <a:r>
              <a:rPr lang="el-GR" sz="2000" dirty="0"/>
              <a:t>Διαφέρει από τις παραδοσιακές τεχνικές που χρησιμοποιεί η</a:t>
            </a:r>
          </a:p>
          <a:p>
            <a:r>
              <a:rPr lang="el-GR" sz="2000" dirty="0"/>
              <a:t>λογιστική γιατί:</a:t>
            </a:r>
          </a:p>
          <a:p>
            <a:r>
              <a:rPr lang="el-GR" sz="2000" dirty="0" smtClean="0"/>
              <a:t>- Υπολογίζει </a:t>
            </a:r>
            <a:r>
              <a:rPr lang="el-GR" sz="2000" dirty="0"/>
              <a:t>όλα τα πάγια (fixed) και άμεσα (direct) έξοδα</a:t>
            </a:r>
          </a:p>
          <a:p>
            <a:r>
              <a:rPr lang="el-GR" sz="2000" dirty="0"/>
              <a:t>σαν μεταβλητά (</a:t>
            </a:r>
            <a:r>
              <a:rPr lang="en-US" sz="2000" dirty="0"/>
              <a:t>variable).</a:t>
            </a:r>
          </a:p>
          <a:p>
            <a:r>
              <a:rPr lang="el-GR" sz="2000" dirty="0" smtClean="0"/>
              <a:t>- </a:t>
            </a:r>
            <a:r>
              <a:rPr lang="el-GR" sz="2000" dirty="0"/>
              <a:t>Εν ολίγοις επιμερίζει τα διάφορα έξοδα - κόστη </a:t>
            </a:r>
            <a:r>
              <a:rPr lang="el-GR" sz="2000" dirty="0" smtClean="0"/>
              <a:t>σε επιμέρους δραστηριότητες/ενέργειες </a:t>
            </a:r>
            <a:r>
              <a:rPr lang="el-GR" sz="2000" dirty="0"/>
              <a:t>συνδέοντας </a:t>
            </a:r>
            <a:r>
              <a:rPr lang="el-GR" sz="2000" dirty="0" smtClean="0"/>
              <a:t>άμεσα επιμέρους λειτουργίες/προγράμματα/δράσεις </a:t>
            </a:r>
            <a:r>
              <a:rPr lang="el-GR" sz="2000" dirty="0"/>
              <a:t>με το</a:t>
            </a:r>
          </a:p>
          <a:p>
            <a:r>
              <a:rPr lang="el-GR" sz="2000" dirty="0"/>
              <a:t>κόστος που έκαστο εξ αυτών συνεπάγεται με την μορφή:</a:t>
            </a:r>
          </a:p>
          <a:p>
            <a:r>
              <a:rPr lang="el-GR" sz="2000" b="1" i="1" dirty="0"/>
              <a:t>στόχος → δραστηριότητα → </a:t>
            </a:r>
            <a:r>
              <a:rPr lang="el-GR" sz="2000" b="1" i="1" dirty="0" smtClean="0"/>
              <a:t>κόστος</a:t>
            </a:r>
            <a:r>
              <a:rPr lang="en-US" sz="2000" b="1" i="1" dirty="0" smtClean="0"/>
              <a:t> </a:t>
            </a:r>
            <a:r>
              <a:rPr lang="el-GR" sz="2000" b="1" i="1" dirty="0" smtClean="0"/>
              <a:t>δραστηριότητας</a:t>
            </a:r>
            <a:r>
              <a:rPr lang="el-GR" sz="2000" b="1" i="1" dirty="0"/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l-GR" sz="2000" dirty="0" smtClean="0"/>
              <a:t> </a:t>
            </a:r>
            <a:r>
              <a:rPr lang="el-GR" sz="2000" dirty="0"/>
              <a:t>Είναι δηλαδή </a:t>
            </a:r>
            <a:r>
              <a:rPr lang="el-GR" sz="2000" b="1" dirty="0"/>
              <a:t>εργαλείο διοίκησης γιατί:</a:t>
            </a:r>
          </a:p>
          <a:p>
            <a:r>
              <a:rPr lang="el-GR" sz="2000" dirty="0"/>
              <a:t>o παρουσιάζει μια σφαιρικότερη περιγραφή της κατάστασης και</a:t>
            </a:r>
          </a:p>
          <a:p>
            <a:r>
              <a:rPr lang="el-GR" sz="2000" dirty="0"/>
              <a:t>λειτουργίας του οργανισμού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l-GR" sz="2000" dirty="0" smtClean="0"/>
              <a:t> </a:t>
            </a:r>
            <a:r>
              <a:rPr lang="el-GR" sz="2000" dirty="0"/>
              <a:t>Χρήσιμο εργαλείο για τη λήψη αποφάσεων.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8784976" cy="626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8280919" cy="633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0"/>
            <a:ext cx="842493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88640"/>
            <a:ext cx="8064895" cy="6480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6632"/>
            <a:ext cx="8640960" cy="6480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04664"/>
            <a:ext cx="8208912" cy="6120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</TotalTime>
  <Words>278</Words>
  <Application>Microsoft Office PowerPoint</Application>
  <PresentationFormat>On-screen Show (4:3)</PresentationFormat>
  <Paragraphs>36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ΘΕΜΑΤΑ ΚΟΣΤΟΛΟΓΗΣΗΣ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ΘΕΜΑΤΑ ΚΟΣΤΟΛΟΓΗΣΗΣ</dc:title>
  <dc:creator>Ελένη</dc:creator>
  <cp:lastModifiedBy>Christos</cp:lastModifiedBy>
  <cp:revision>8</cp:revision>
  <dcterms:created xsi:type="dcterms:W3CDTF">2015-07-18T12:58:36Z</dcterms:created>
  <dcterms:modified xsi:type="dcterms:W3CDTF">2015-12-14T08:36:15Z</dcterms:modified>
</cp:coreProperties>
</file>