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3D6A33-2C0E-4E2D-812A-DD50BE9B4C52}" type="datetimeFigureOut">
              <a:rPr lang="el-GR" smtClean="0"/>
              <a:pPr/>
              <a:t>10/3/2022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19D3C2A-E9C3-431B-9ADF-DB181610635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3D6A33-2C0E-4E2D-812A-DD50BE9B4C52}"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3D6A33-2C0E-4E2D-812A-DD50BE9B4C52}" type="datetimeFigureOut">
              <a:rPr lang="el-GR" smtClean="0"/>
              <a:pPr/>
              <a:t>10/3/2022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3D6A33-2C0E-4E2D-812A-DD50BE9B4C52}" type="datetimeFigureOut">
              <a:rPr lang="el-GR" smtClean="0"/>
              <a:pPr/>
              <a:t>10/3/2022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3D6A33-2C0E-4E2D-812A-DD50BE9B4C52}" type="datetimeFigureOut">
              <a:rPr lang="el-GR" smtClean="0"/>
              <a:pPr/>
              <a:t>10/3/2022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D6A33-2C0E-4E2D-812A-DD50BE9B4C52}" type="datetimeFigureOut">
              <a:rPr lang="el-GR" smtClean="0"/>
              <a:pPr/>
              <a:t>10/3/2022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3D6A33-2C0E-4E2D-812A-DD50BE9B4C52}" type="datetimeFigureOut">
              <a:rPr lang="el-GR" smtClean="0"/>
              <a:pPr/>
              <a:t>10/3/2022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3D6A33-2C0E-4E2D-812A-DD50BE9B4C52}" type="datetimeFigureOut">
              <a:rPr lang="el-GR" smtClean="0"/>
              <a:pPr/>
              <a:t>10/3/2022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19D3C2A-E9C3-431B-9ADF-DB1816106359}"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3D6A33-2C0E-4E2D-812A-DD50BE9B4C52}" type="datetimeFigureOut">
              <a:rPr lang="el-GR" smtClean="0"/>
              <a:pPr/>
              <a:t>10/3/2022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9D3C2A-E9C3-431B-9ADF-DB1816106359}"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620688"/>
            <a:ext cx="3171128" cy="576064"/>
          </a:xfrm>
        </p:spPr>
        <p:txBody>
          <a:bodyPr>
            <a:normAutofit fontScale="90000"/>
          </a:bodyPr>
          <a:lstStyle/>
          <a:p>
            <a:r>
              <a:rPr lang="el-GR" sz="2000" dirty="0" smtClean="0"/>
              <a:t>Η Ελληνική Οικονομία 1945 κ.ε.</a:t>
            </a:r>
            <a:endParaRPr lang="el-GR" sz="2000" dirty="0"/>
          </a:p>
        </p:txBody>
      </p:sp>
      <p:sp>
        <p:nvSpPr>
          <p:cNvPr id="3" name="Subtitle 2"/>
          <p:cNvSpPr>
            <a:spLocks noGrp="1"/>
          </p:cNvSpPr>
          <p:nvPr>
            <p:ph type="subTitle" idx="1"/>
          </p:nvPr>
        </p:nvSpPr>
        <p:spPr/>
        <p:txBody>
          <a:bodyPr/>
          <a:lstStyle/>
          <a:p>
            <a:pPr algn="ctr"/>
            <a:r>
              <a:rPr lang="el-GR" sz="5400" dirty="0" smtClean="0"/>
              <a:t> Η Περίοδος μέχρι το 1960</a:t>
            </a:r>
          </a:p>
          <a:p>
            <a:pPr algn="ct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4744"/>
            <a:ext cx="8352928" cy="4893647"/>
          </a:xfrm>
          <a:prstGeom prst="rect">
            <a:avLst/>
          </a:prstGeom>
        </p:spPr>
        <p:txBody>
          <a:bodyPr wrap="square">
            <a:spAutoFit/>
          </a:bodyPr>
          <a:lstStyle/>
          <a:p>
            <a:pPr algn="just"/>
            <a:r>
              <a:rPr lang="el-GR" sz="2400" dirty="0" smtClean="0"/>
              <a:t>Ο παραγωγικός ιστός της χώρας είχε αποδιαρθρωθεί και για έναν επιπλέον λόγο: το γεγονός ότι η χώρα βρισκόταν υπό τριπλή κατοχή (γερμανική, ιταλική και βουλγαρική) σε συνδυασμό με το ότι το φούντωμα της αντίστασης δημιούργησε και μεγάλους θύλακες στον ορεινό κυρίως όγκο της χώρας, οδήγησε σε μια </a:t>
            </a:r>
            <a:r>
              <a:rPr lang="el-GR" sz="2400" i="1" dirty="0" smtClean="0"/>
              <a:t>de facto λειτουργία της οικονομίας ως άθροισμα</a:t>
            </a:r>
          </a:p>
          <a:p>
            <a:pPr algn="just"/>
            <a:r>
              <a:rPr lang="el-GR" sz="2400" dirty="0" smtClean="0"/>
              <a:t>περιοχών που ουσιαστικά δεν επικοινωνούσαν μεταξύ τους. Αυτό σήμαινε εκτός των άλλων μια τάση της κάθε περιοχής για εσωστρέφεια και προσπάθεια λειτουργικής αυτάρκειας και, σε γενικές γραμμές, τη διάρρηξη της ενότητας του ελληνικού οικονομικού χώρου. Το φαινόμενο αυτό σε συνδυασμό με τη μείωση της παραγωγής και τη δράση των μαυραγοριτών προκάλεσε τις ελλείψεις και το λιμό της κατοχής.</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0"/>
            <a:ext cx="8568952" cy="5632311"/>
          </a:xfrm>
          <a:prstGeom prst="rect">
            <a:avLst/>
          </a:prstGeom>
        </p:spPr>
        <p:txBody>
          <a:bodyPr wrap="square">
            <a:spAutoFit/>
          </a:bodyPr>
          <a:lstStyle/>
          <a:p>
            <a:pPr algn="just"/>
            <a:r>
              <a:rPr lang="el-GR" sz="2400" b="1" dirty="0" smtClean="0"/>
              <a:t>Η περίοδος μετά την απελευθέρωση</a:t>
            </a:r>
            <a:r>
              <a:rPr lang="el-GR" sz="2400" dirty="0" smtClean="0"/>
              <a:t> </a:t>
            </a:r>
          </a:p>
          <a:p>
            <a:pPr algn="just"/>
            <a:r>
              <a:rPr lang="el-GR" sz="2400" dirty="0" smtClean="0"/>
              <a:t>Ο εμφύλιος που ξέσπασε μετά την απελευθέρωση και με τις διάφορες φάσεις του συνεχίστηκε μέχρι το 1949, πολλαπλασίασε τις καταστροφές και ουσιαστικά επιμήκυνε ως προς τη διάρκεια και τις επιπτώσεις το Β Παγκόσμιο Πόλεμο για δέκα χρόνια. Ως εκ τούτου, η διαδικασία οικονομικής ανοικοδόμησης της χώρας εκκινεί με σημαντική καθυστέρηση σε σχέση με τις άλλες χώρες που συμμετείχαν στον πόλεμο. Μόλις το 1951, κατόρθωσε η Ελλάδα να πετύχει το προπολεμικό επίπεδο Α.Ε.Π. </a:t>
            </a:r>
          </a:p>
          <a:p>
            <a:pPr algn="just"/>
            <a:r>
              <a:rPr lang="el-GR" sz="2400" dirty="0" smtClean="0"/>
              <a:t>Σε όρους μακρο-οικονομικής πολιτικής το πρώτο μέλημα των</a:t>
            </a:r>
          </a:p>
          <a:p>
            <a:pPr algn="just"/>
            <a:r>
              <a:rPr lang="el-GR" sz="2400" dirty="0" smtClean="0"/>
              <a:t>ελληνικών μεταπολεμικών κυβερνήσεων ήταν η απόκτηση ενός νομίσματος που θα αντικαθιστούσε τις χρυσές αγγλικές λίρες που, όπως είδαμε, είχαν γίνει προς το τέλος της Κατοχής το εθνικό μας νόμισμα και θα αποκαθιστούσε την αξιοπιστία και τη φερεγγυότητα των νομισματικών θεσμών της χώρας.</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496944" cy="6740307"/>
          </a:xfrm>
          <a:prstGeom prst="rect">
            <a:avLst/>
          </a:prstGeom>
        </p:spPr>
        <p:txBody>
          <a:bodyPr wrap="square">
            <a:spAutoFit/>
          </a:bodyPr>
          <a:lstStyle/>
          <a:p>
            <a:pPr algn="just"/>
            <a:r>
              <a:rPr lang="el-GR" sz="2400" dirty="0" smtClean="0"/>
              <a:t>Έτσι, η κατοχική δραχμή αντικαταστάθηκε από τη νέα δραχμή με αναλογία 1 νέα δραχμή = 50.000.000.000 παλαιές που από μόνη της δίνει μια εικόνα σε ποιο βαθμό ευτελίστηκε το εθνικό νόμισμα από τις κυβερνήσεις των δωσιλόγων.</a:t>
            </a:r>
          </a:p>
          <a:p>
            <a:pPr algn="just"/>
            <a:r>
              <a:rPr lang="el-GR" sz="2400" dirty="0" smtClean="0"/>
              <a:t>Παρ’ όλα αυτά η εμπιστοσύνη προς τη δραχμή αποκαταστάθηκε μόλις προς τα μέσα της δεκαετίας του 1950, με τη χρυσή λίρα να συνεχίζει να αποτελεί το βασικό μέσο αποθησαυρισμού μέχρι τότε.</a:t>
            </a:r>
          </a:p>
          <a:p>
            <a:pPr algn="just"/>
            <a:r>
              <a:rPr lang="el-GR" sz="2400" dirty="0" smtClean="0"/>
              <a:t>Σε όρους μικρο-οικονομικής πολιτικής το ζητούμενο ήταν η δημιουργία ενός περιβάλλοντος αγοράς και φυσικά μιας επιχειρηματικής τάξης που θα περνούσε τη χώρα από το προκαπιταλιστικό στάδιο του μεσοπολέμου σ’ αυτό</a:t>
            </a:r>
          </a:p>
          <a:p>
            <a:pPr algn="just"/>
            <a:r>
              <a:rPr lang="el-GR" sz="2400" dirty="0" smtClean="0"/>
              <a:t>της καπιταλιστικής οικονομίας. </a:t>
            </a:r>
          </a:p>
          <a:p>
            <a:pPr algn="just"/>
            <a:r>
              <a:rPr lang="el-GR" sz="2400" dirty="0" smtClean="0"/>
              <a:t>Οι προσπάθειες προς την κατεύθυνση αυτήν ευοδώθηκαν πολύ αργότερα (για κάποιους μετά την ένταξη της χώρας στην Ε.Ο.Κ.), ενώ η παραοικονομία παραμένει υψηλότερη του ευρωπαϊκού μέσου όρου μέχρι και τις μέρες μας.</a:t>
            </a:r>
          </a:p>
          <a:p>
            <a:pPr algn="just"/>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1"/>
            <a:ext cx="8496944" cy="6001643"/>
          </a:xfrm>
          <a:prstGeom prst="rect">
            <a:avLst/>
          </a:prstGeom>
        </p:spPr>
        <p:txBody>
          <a:bodyPr wrap="square">
            <a:spAutoFit/>
          </a:bodyPr>
          <a:lstStyle/>
          <a:p>
            <a:pPr algn="just"/>
            <a:r>
              <a:rPr lang="el-GR" sz="2400" dirty="0" smtClean="0"/>
              <a:t>Τα άμεσα και πιεστικά προβλήματα της μεταπολεμικής περιόδου ήταν από τη μία η διατροφή και στέγαση του πληθυσμού και η αποκατάσταση του συγκοινωνιακού δικτύου. Είναι ενδεικτικό ότι μέχρι τις αρχές της δεκαετίας του 1950, η Αθήνα και η Θεσσαλονίκη επικοινωνούσαν κυρίως ατμοπλοϊκώς. Από την άλλη, υπήρχαν τα ζητήματα της φορολόγησης των κερδών της κατοχής και του εν γένει κολασμού του οικονομικού δωσιλογισμού που τελικά δεν ολοκληρώθηκε ποτέ μέσα στην ένταση της μετεμφυλιακής περιόδου.</a:t>
            </a:r>
          </a:p>
          <a:p>
            <a:pPr algn="just"/>
            <a:r>
              <a:rPr lang="el-GR" sz="2400" dirty="0" smtClean="0"/>
              <a:t>Σε όρους αναπτυξιακού σχεδιασμού υπήρχαν δυο διαμετρικά αντίθετες προσεγγίσεις αναφορικά με τους κλάδους της οικονομικής δραστηριότητας που θα έπρεπε να ενισχυθούν κατά προτεραιότητα, προκειμένου να συμπαρασύρουν την ελληνική οικονομία προς το όραμα της ανάπτυξης, αλλά και το μέγεθος των επιχειρήσεων που θα έφεραν σε πέρας αυτό το εγχείρημα.</a:t>
            </a:r>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6740307"/>
          </a:xfrm>
          <a:prstGeom prst="rect">
            <a:avLst/>
          </a:prstGeom>
        </p:spPr>
        <p:txBody>
          <a:bodyPr wrap="square">
            <a:spAutoFit/>
          </a:bodyPr>
          <a:lstStyle/>
          <a:p>
            <a:pPr algn="just"/>
            <a:r>
              <a:rPr lang="el-GR" sz="2400" dirty="0" smtClean="0"/>
              <a:t>Η έκβαση της αντιπαράθεσης αυτής τελικά έκρινε και τη φυσιογνωμία και την τύχη του αναπτυξιακού εγχειρήματος. Η πρώτη προσέγγιση, η οποία και επικράτησε τελικά, αποδίδεται στον καθηγητή και μετέπειτα Διοικητή της Τράπεζας της Ελλάδας και Πρωθυπουργό Ξενοφώντα Ζολώτα. Η η πηγή και η τεκμηρίωσή της ανήκει σε σκέψεις που πρωτοδιατυπώθηκαν στη δεκαετία του 1930 και κατέληξαν σε τελικές μελέτες και προτάσεις από την EBASCO, την αμερικανική εταιρεία που ανέλαβε στη δεκαετία του 1950 να εκπονήσει για λογαριασμό της ελληνικής κυβέρνησης σχέδιο για τη βιομηχανική ανάπτυξη της χώρας. Το πόρισμα στο οποίο κατέληξε η διερεύνηση αυτή ήταν ότι η ανάπτυξη της χώρας πρέπει να επιδιωχθεί μέσω μεγάλου μεγέθους επιχειρήσεων σε κλάδους της βαριάς βιομηχανίας, που θα αξιοποιούσαν τους φυσικούς πόρους της χώρας. Η αφθονία του βωξίτη στη Στερεά Ελλάδα, για παράδειγμα, δικαιολογούσε τις προσδοκίες για ανάπτυξη του κλάδου παραγωγής αλουμίνας, ενώ οι υδατοπτώσεις και ο λιγνίτης στη Βόρεια Ελλάδα την κατασκευή εργοστασίων παραγωγής ηλεκτρικής ενέργειας.</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640960" cy="6370975"/>
          </a:xfrm>
          <a:prstGeom prst="rect">
            <a:avLst/>
          </a:prstGeom>
        </p:spPr>
        <p:txBody>
          <a:bodyPr wrap="square">
            <a:spAutoFit/>
          </a:bodyPr>
          <a:lstStyle/>
          <a:p>
            <a:pPr algn="just"/>
            <a:r>
              <a:rPr lang="el-GR" sz="2400" dirty="0" smtClean="0"/>
              <a:t>Παραδόξως, η προσέγγιση αυτή υποστηρίχθηκε και από το άλλο</a:t>
            </a:r>
          </a:p>
          <a:p>
            <a:pPr algn="just"/>
            <a:r>
              <a:rPr lang="el-GR" sz="2400" dirty="0" smtClean="0"/>
              <a:t>ιδεολογικοπολιτικό στρατόπεδο με την (ουσιαστικά παράνομη και υπό διωγμό) αριστερά να προτείνει την ανάπτυξη των ίδιων κλάδων αλλά από μεγάλες κρατικές επιχειρήσεις. Μια άλλη διαφοροποίηση ανάμεσα στη δεξιά και την αριστερή εκδοχή ήταν φυσικά το ότι δεύτερη δεν δεχόταντην προσφυγή στο ξένο κεφάλαιο που υιοθετούσε η πρώτη. Η άλλη προσέγγιση η οποία τελικά δεν υιοθετήθηκε αποδίδεται στον τότε Διοικητή της Τράπεζας της Ελλάδας Κυριάκο Βαρβαρέσσο και υποστηρίχθηκε και από άλλους σημαντικούς έλληνες οικονομολόγους της εποχής (Α. Αγγελόπουλος, Δ. Δελιβάνης). Σύμφωνα με την προσέγγιση αυτή, η ανάπτυξη έπρεπε να επιδιωχθεί μέσω μικρού και μεσαίου μεγέθους επιχειρήσεων στους κλάδους της ελαφράς βιομηχανίας και κλάδους των υπηρεσιών, όπως ο τουρισμός. Αρκεί μια ματιά στη σημερινή εικόνα της ελληνικής οικονομίας, όπως αυτή προκύπτει από τα διαθέσιμα στατιστικά στοιχεία, για να συμπεράνει κανείς το ποιοι τελικά δικαιώθηκαν ιστορικά.</a:t>
            </a: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8352928" cy="5262979"/>
          </a:xfrm>
          <a:prstGeom prst="rect">
            <a:avLst/>
          </a:prstGeom>
        </p:spPr>
        <p:txBody>
          <a:bodyPr wrap="square">
            <a:spAutoFit/>
          </a:bodyPr>
          <a:lstStyle/>
          <a:p>
            <a:pPr algn="just"/>
            <a:r>
              <a:rPr lang="el-GR" sz="2400" dirty="0" smtClean="0"/>
              <a:t>Ως προς το βασικό πυρήνα της λογικής τους και οι δυο προσεγγίσεις είχαν βάση. Η «προσέγγιση Ζολώτα» βασίστηκε στην πεπατημένη της εκβιομηχάνισης στη Βόρεια Ευρώπη και τις Η.Π.Α.. Η «προσέγγιση Βαρβαρέσσου» βασίστηκε στα συγκριτικά πλεονεκτήματα που πραγματικά είχε η Ελλάδα (αγροτικά προϊόντα που τροφοδοτούν με πρώτες ύλες την ελαφρά βιομηχανία και κλίμα και μορφολογία κατάλληλα για τουρισμό).</a:t>
            </a:r>
          </a:p>
          <a:p>
            <a:pPr algn="just"/>
            <a:r>
              <a:rPr lang="el-GR" sz="2400" dirty="0" smtClean="0"/>
              <a:t>Βασίστηκε, όμως, και στο τι δεν είχε η Ελλάδα, και συγκεκριμένα μια άξια λόγου και εμπιστοσύνης επιχειρηματική τάξη, έλλειμμα που ο Βαρβαρέσσος τόνιζε έντονα στην επιχειρηματολογία του. Βέβαια του αποδίδεται κάποια προκατάληψη κατά των ελλήνων επιχειρηματιών και εφοπλιστών λόγω της στάσης τους στην περίοδο της Κατοχής.</a:t>
            </a:r>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3"/>
            <a:ext cx="8568952" cy="5170646"/>
          </a:xfrm>
          <a:prstGeom prst="rect">
            <a:avLst/>
          </a:prstGeom>
        </p:spPr>
        <p:txBody>
          <a:bodyPr wrap="square">
            <a:spAutoFit/>
          </a:bodyPr>
          <a:lstStyle/>
          <a:p>
            <a:endParaRPr lang="el-GR" b="1" dirty="0" smtClean="0"/>
          </a:p>
          <a:p>
            <a:pPr algn="just"/>
            <a:r>
              <a:rPr lang="el-GR" sz="2400" dirty="0" smtClean="0"/>
              <a:t>Ένα άλλο επίπεδο της διαμάχης για την οικονομική πολιτική που έπρεπε να ακολουθηθεί αφορούσε το κατά πόσο το όλο εγχείρημα της ανάπτυξης θα έπρεπε να βασιστεί στον κρατικό παρεμβατισμό ή τις δυνάμεις της αγοράς. Το  ερώτημα αυτό έχει βάση στην περίπτωση χωρών που έχουν ήδη επιτύχει κάποιο επίπεδο ανάπτυξης και αποτελεί το ενδιαφέρον συνεχές πεδίο αντιπαράθεσης ανάμεσα στις διάφορες σχολές οικονομικής σκέψης. Για μια οικονομία στην κατάσταση της ελληνικής κατά τη μεταπολεμική περίοδο και με δομές και αντιλήψεις, εν πολλοίς προκαπιταλιστικές όπως αναφέρθηκε, η επιλογή του laissez faire, φαίνεται ίσως σήμερα αδιανόητη, μπορεί, όμως τελικά να εξηγηθεί στη βάση της ιδεολογικής φόρτισης που ακολούθησε τον Εμφύλιο.</a:t>
            </a:r>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568952" cy="6001643"/>
          </a:xfrm>
          <a:prstGeom prst="rect">
            <a:avLst/>
          </a:prstGeom>
        </p:spPr>
        <p:txBody>
          <a:bodyPr wrap="square">
            <a:spAutoFit/>
          </a:bodyPr>
          <a:lstStyle/>
          <a:p>
            <a:pPr algn="just"/>
            <a:r>
              <a:rPr lang="el-GR" sz="2400" smtClean="0"/>
              <a:t>Χαρακτηριστικό </a:t>
            </a:r>
            <a:r>
              <a:rPr lang="el-GR" sz="2400" dirty="0" smtClean="0"/>
              <a:t>της μεταπολεμικής περιόδου είναι η ραγδαία αύξηση του πληθυσμού (ρυθμός δημογραφικής αύξησης 1% για τη δεκαετία του 1950) και του εργατικού δυναμικού που με ετήσιο ρυθμό αύξησης της τάξης του 1,2% ξεπερνά κατά πολύ το μέσο δυτικοευρωπαϊκό μέσο όρο. Η ανεργία στην περίοδο αυτή είναι σχετικά χαμηλή (3-4%), αν και τα ελληνικά στατιστικά για την αγορά εργασίας στην περίοδο αυτήν δεν είναι ούτε συγκρίσιμα με αυτά άλλων χωρών ούτε και αξιόπιστα καθώς δεν αναφέρουν την υποαπασχόληση στον αγροτικό τομέα (γύρω στο 25% .</a:t>
            </a:r>
          </a:p>
          <a:p>
            <a:pPr algn="just"/>
            <a:r>
              <a:rPr lang="el-GR" sz="2400" dirty="0" smtClean="0"/>
              <a:t>Αυτό οδήγησε σε διόγκωση της αγροτικής εξόδου προς τα αστικά κέντρα. Οι αγρότες που κατευθύνθηκαν προς τα αστικά κέντρα (κυρίως την Αθήνα), απορροφήθηκαν αρχικά σε αρκετά ικανοποιητικό βαθμό από τη μεταποίηση, την οικοτεχνία, το εμπόριο και άλλες δραστηριότητες του τριτογενούς τομέα, με αποτέλεσμα ο ρυθμός αύξησης του προϊόντος των υπηρεσιών να φτάσει στο 4,7% στη δεκαετία του 1950</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87809"/>
            <a:ext cx="8496944" cy="5262979"/>
          </a:xfrm>
          <a:prstGeom prst="rect">
            <a:avLst/>
          </a:prstGeom>
        </p:spPr>
        <p:txBody>
          <a:bodyPr wrap="square">
            <a:spAutoFit/>
          </a:bodyPr>
          <a:lstStyle/>
          <a:p>
            <a:pPr algn="just"/>
            <a:r>
              <a:rPr lang="el-GR" sz="2400" dirty="0" smtClean="0"/>
              <a:t>Οι υπηρεσίες των Ηνωμένων Εθνών υπολόγισαν ότι στα πρώτα μεταπολεμικά χρόνια το 50% του ελληνικού αγροτικού πληθυσμού και το 30-35% του αστικού βρίσκονταν κάτω από το όριο της φτώχειας.</a:t>
            </a:r>
          </a:p>
          <a:p>
            <a:pPr algn="just"/>
            <a:r>
              <a:rPr lang="el-GR" sz="2400" dirty="0" smtClean="0"/>
              <a:t>Οι επενδύσεις στη μεταπολεμική περίοδοu945 αυξάνονται σημαντικά εκκινώντας από το 13% του Α.Ε.Π. το 1948 για να αυξηθούν σε 17% το 1950 και 26% το 1960, ποσοστά ανάλογα με αυτά των περισσότερο αναπτυγμένων χωρών της Δυτικής Ευρώπης. Τελικά, όμως, η πραγματική εικόνα είναι αρκετά διαφορετική, αν ληφθεί υπόψη η τομεακή και κλαδική κατανομή των επενδύσεων αυτών. Οι επενδύσεις στην περίοδο αυτή μένουν σταθερές στη γεωργία, μειώνονται στη μεταποίηση και κατά 50% απορροφούνται από τον κλάδο των οικοδομών-κατασκευών και τις μεταφορές.</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884323"/>
          </a:xfrm>
          <a:prstGeom prst="rect">
            <a:avLst/>
          </a:prstGeom>
        </p:spPr>
        <p:txBody>
          <a:bodyPr wrap="square">
            <a:spAutoFit/>
          </a:bodyPr>
          <a:lstStyle/>
          <a:p>
            <a:endParaRPr lang="el-GR" sz="2400" dirty="0" smtClean="0"/>
          </a:p>
          <a:p>
            <a:pPr algn="just"/>
            <a:r>
              <a:rPr lang="el-GR" sz="2400" b="1" dirty="0" smtClean="0"/>
              <a:t>Η Περίοδος μέχρι τον Β’ Παγκόσμιο Πόλεμο</a:t>
            </a:r>
          </a:p>
          <a:p>
            <a:pPr algn="just"/>
            <a:r>
              <a:rPr lang="el-GR" sz="2400" dirty="0" smtClean="0"/>
              <a:t>Μετά την απελευθέρωση από τον τουρκικό ζυγό, το σύγχρονο ελληνικό κράτος είχε να αντιμετωπίσει μια σειρά από οργανωτικά προβλήματα, ένα από τα οποία αφορούσε και την αναδιάρθρωση της οικονομίας. Μέχρι και τα τέλη του 19ου αιώνα η Ελλάδα παρέμενε μια σχεδόν αποκλειστικά αγροτική χώρα, με ελάχιστο σχηματισμό παγίου κεφαλαίου και ουσιαστικά ανύπαρκτη βιομηχανία. Ο ελάχιστος σχηματισμός παγίου κεφαλαίου οφειλόταν στην ανάπτυξη της οικοτεχνίας που διευκολύνθηκε από την ανάπτυξη της εμπορικής ναυτιλίας. Μέχρι τις αρχές του 20ού αιώνα, οι ελληνικές εξαγωγές αφορούσαν αποκλειστικά αγροτικά προϊόντα (σταφύλια, σύκα, λεμόνια και κρασί), ενώ οι εισαγωγές τρόφιμα και προϊόντα της ελαφράς βιομηχανίας. Το εμπορικό ισοζύγιο της χώρας ήταν μόνιμα ελλειμματικό, καθώς οι εξαγωγές κάλυπταν μόλις το 40-50% των εισαγωγών και ο εξωτερικός δανεισμός ήταν ο μόνος τρόπος κάλυψης του ελλείμματος αυτού.</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496944" cy="5632311"/>
          </a:xfrm>
          <a:prstGeom prst="rect">
            <a:avLst/>
          </a:prstGeom>
        </p:spPr>
        <p:txBody>
          <a:bodyPr wrap="square">
            <a:spAutoFit/>
          </a:bodyPr>
          <a:lstStyle/>
          <a:p>
            <a:pPr algn="just"/>
            <a:r>
              <a:rPr lang="el-GR" sz="2400" dirty="0" smtClean="0"/>
              <a:t>Παρά το γεγονός ότι οι καταστροφές της εκτεταμένης πολεμικής περιόδου δικαιολογούν εν μέρει την ελληνική αυτήν ιδιαιτερότητα, στην ουσία η ανοικοδόμηση της οικονομίας (έννοια ευρύτερη φυσικά του οικοδομικού κλάδου) οφείλεται κυριολεκτικά στην ανοικοδόμηση της χώρας και ειδικά των αστικών της κέντρων. Η ουσία του προβλήματος είναι ότι σε μια χώρα με δεδομένη έλλειψη κεφαλαίων, οι παραγωγικοί πόροι που κατευθύνθηκαν προς τις οικοδομές, «έλειψαν» από τις υποδομές και τις συγκοινωνίες που ήταν απαραίτητες για την εκβιομηχάνιση. Φαίνεται, δηλαδή, τελικά ότι η πρόοδος της ανοικοδόμησης λειτούργησε αντιστρόφως ανάλογα προς αυτήν της εκβιομηχάνισης. Ο σχηματισμός παγίου κεφαλαίου στη μεταποίηση αυξήθηκε από 10% των συνολικών επενδύσεων στην περίοδο 1948-1952 στο 12,3% για την περίοδο 1953-57 για να πέσει στο 11,1% στην περίοδο 1958-1961. </a:t>
            </a:r>
            <a:endParaRPr lang="el-G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12968" cy="6740307"/>
          </a:xfrm>
          <a:prstGeom prst="rect">
            <a:avLst/>
          </a:prstGeom>
        </p:spPr>
        <p:txBody>
          <a:bodyPr wrap="square">
            <a:spAutoFit/>
          </a:bodyPr>
          <a:lstStyle/>
          <a:p>
            <a:pPr algn="just"/>
            <a:r>
              <a:rPr lang="el-GR" sz="2400" dirty="0" smtClean="0"/>
              <a:t>Η αποτυχία της βιομηχανίας να απορροφήσει το πλεονάζον εργατικό δυναμικό και η μαζική μετανάστευση στην επόμενη περίοδο μπορεί να εξηγηθεί ακριβώς πάνω στη βάση αυτών των εξελίξεων. Στο μέτωπο της σταθεροποίησης της οικονομίας, ο πληθωρισμός παρέμεινε υψηλός μέχρι τις αρχές της δεκαετίας του 1950. Η προσπάθεια της Τράπεζας της Ελλάδας να αποκαταστήσει την εμπιστοσύνη προς το εθνικό νόμισμα με την ελεύθερη πώληση χρυσών λιρών φάνηκε να αποτυγχάνει, ενώ παράλληλα μειώθηκαν και τα συναλλαγματικά αποθέματα της χώρας.</a:t>
            </a:r>
          </a:p>
          <a:p>
            <a:pPr algn="just"/>
            <a:r>
              <a:rPr lang="el-GR" sz="2400" dirty="0" smtClean="0"/>
              <a:t>Η πίεση πάνω στα συναλλαγματικά αποθέματα της χώρας αυξήθηκε και λόγω της συμμετοχής της δραχμής στο παγκόσμιο νομισματικό σύστημα του «Bretton Woods» από το 1945. Με βάση το σύστημα αυτό, η κάθε χώρα που συμμετείχε, έπρεπε να καταβάλλει το 25% των αποθεμάτων της σε χρυσό ή/και συνάλλαγμα στο Διεθνές Νομισματικό Ταμείο και να διατηρεί σταθερή την ισοτιμία του νομίσματός της έναντι του δολαρίου. Υπήρχε βέβαια η πρόβλεψη για δυνατότητα υποτίμησης κατόπιν έγκρισης από το Δ.Ν.Τ., την οποία, αξιοποίησε η Ελλάδα το 1953.</a:t>
            </a:r>
            <a:endParaRPr lang="el-G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640960" cy="5262979"/>
          </a:xfrm>
          <a:prstGeom prst="rect">
            <a:avLst/>
          </a:prstGeom>
        </p:spPr>
        <p:txBody>
          <a:bodyPr wrap="square">
            <a:spAutoFit/>
          </a:bodyPr>
          <a:lstStyle/>
          <a:p>
            <a:pPr algn="just"/>
            <a:r>
              <a:rPr lang="el-GR" sz="2400" dirty="0" smtClean="0"/>
              <a:t>Γεγονός πάντως είναι ότι στην επταετία 1946-1953 η δραχμή παρέμεινε σε σταθερή (και σίγουρα υπερτιμημένη) σχέση με το δολάριο παρά τον υψηλό πληθωρισμό και το μόνιμα ελλειμματικό ισοζύγιο τρεχουσών συναλλαγών της. Μια σίγουρα θετική εξέλιξη της περιόδου αυτής είναι η εντυπωσιακή ανάπτυξη της ελληνικής ναυτιλίας, που έφερε τον εμπορικό στόλο ελληνικής πλοιοκτησίας σε μια από τις πρώτες θέσεις παγκοσμίως. Οι έλληνες εφοπλιστές είχαν κάνει αισθητή την παρουσία τους αρκετά πριν από το Β’ Παγκόσμιο Πόλεμο, αλλά στη διάρκειά του χάθηκε άνω του 70% του ελληνικού εμπορικού στόλου και το 1/3 του ναυτεργατικού δυναμικού. Στην πρώτη μεταπολεμική περίοδο, όμως, ο ελληνικής ιδιοκτησίας εμπορικός στόλος κυριολεκτικά αναγεννάται κάτω από την επίδραση μιας σειράς θετικών εξελίξεων όπως:</a:t>
            </a:r>
            <a:endParaRPr lang="el-G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568952" cy="5632311"/>
          </a:xfrm>
          <a:prstGeom prst="rect">
            <a:avLst/>
          </a:prstGeom>
        </p:spPr>
        <p:txBody>
          <a:bodyPr wrap="square">
            <a:spAutoFit/>
          </a:bodyPr>
          <a:lstStyle/>
          <a:p>
            <a:pPr marL="342900" indent="-342900" algn="just">
              <a:buFont typeface="Arial" pitchFamily="34" charset="0"/>
              <a:buChar char="•"/>
            </a:pPr>
            <a:r>
              <a:rPr lang="el-GR" sz="2400" dirty="0" smtClean="0"/>
              <a:t>Η επαναστατική για την εποχή της χρήση της ηλεκτροσυγκόλλησης, που επέτρεψε την κατασκευή των φθηνών αλλά επαρκέστατων όπως τελικά αποδείχθηκε, πλοίων τύπου Liberty στις Η.Π.Α..</a:t>
            </a:r>
          </a:p>
          <a:p>
            <a:pPr>
              <a:buFont typeface="Arial" pitchFamily="34" charset="0"/>
              <a:buChar char="•"/>
            </a:pPr>
            <a:r>
              <a:rPr lang="el-GR" sz="2400" dirty="0" smtClean="0"/>
              <a:t>   Η διάθεση των κυβερνήσεων των Η.Π.Α. να βοηθήσουν τους   </a:t>
            </a:r>
          </a:p>
          <a:p>
            <a:r>
              <a:rPr lang="el-GR" sz="2400" dirty="0"/>
              <a:t> </a:t>
            </a:r>
            <a:r>
              <a:rPr lang="el-GR" sz="2400" dirty="0" smtClean="0"/>
              <a:t>   πλοιοκτήτες να αντικαταστήσουν τα πλοία που χάθηκαν στη </a:t>
            </a:r>
          </a:p>
          <a:p>
            <a:r>
              <a:rPr lang="el-GR" sz="2400" dirty="0"/>
              <a:t> </a:t>
            </a:r>
            <a:r>
              <a:rPr lang="el-GR" sz="2400" dirty="0" smtClean="0"/>
              <a:t>   διάρκεια των πολεμικών επιχειρήσεων.</a:t>
            </a:r>
          </a:p>
          <a:p>
            <a:pPr>
              <a:buFont typeface="Arial" pitchFamily="34" charset="0"/>
              <a:buChar char="•"/>
            </a:pPr>
            <a:r>
              <a:rPr lang="el-GR" sz="2400" dirty="0"/>
              <a:t> </a:t>
            </a:r>
            <a:r>
              <a:rPr lang="el-GR" sz="2400" dirty="0" smtClean="0"/>
              <a:t>  Η απόφαση της ελληνικής κυβέρνησης να λειτουργήσει ως </a:t>
            </a:r>
          </a:p>
          <a:p>
            <a:r>
              <a:rPr lang="el-GR" sz="2400" dirty="0"/>
              <a:t> </a:t>
            </a:r>
            <a:r>
              <a:rPr lang="el-GR" sz="2400" dirty="0" smtClean="0"/>
              <a:t>    εγγυητής για την αγορά των πρώτων </a:t>
            </a:r>
            <a:r>
              <a:rPr lang="en-US" sz="2400" dirty="0" smtClean="0"/>
              <a:t>Liberties.</a:t>
            </a:r>
          </a:p>
          <a:p>
            <a:pPr algn="just">
              <a:buFont typeface="Arial" pitchFamily="34" charset="0"/>
              <a:buChar char="•"/>
            </a:pPr>
            <a:r>
              <a:rPr lang="el-GR" sz="2400" dirty="0" smtClean="0"/>
              <a:t>   Η μεταπολεμική διόγκωση του παγκόσμιου εμπορίου, οπότε </a:t>
            </a:r>
          </a:p>
          <a:p>
            <a:pPr algn="just"/>
            <a:r>
              <a:rPr lang="el-GR" sz="2400" dirty="0"/>
              <a:t> </a:t>
            </a:r>
            <a:r>
              <a:rPr lang="el-GR" sz="2400" dirty="0" smtClean="0"/>
              <a:t>    και των ναύλων.</a:t>
            </a:r>
          </a:p>
          <a:p>
            <a:pPr algn="just">
              <a:buFont typeface="Arial" pitchFamily="34" charset="0"/>
              <a:buChar char="•"/>
            </a:pPr>
            <a:r>
              <a:rPr lang="el-GR" sz="2400" dirty="0"/>
              <a:t> </a:t>
            </a:r>
            <a:r>
              <a:rPr lang="el-GR" sz="2400" dirty="0" smtClean="0"/>
              <a:t>  Η (αντίθετα με τα ισχύοντα για τη βιομηχανία) ύπαρξη μιας </a:t>
            </a:r>
          </a:p>
          <a:p>
            <a:pPr algn="just"/>
            <a:r>
              <a:rPr lang="el-GR" sz="2400" dirty="0" smtClean="0"/>
              <a:t>    δυναμικής επιχειρηματικής τάξης στον κλάδο καθώς και </a:t>
            </a:r>
          </a:p>
          <a:p>
            <a:pPr algn="just"/>
            <a:r>
              <a:rPr lang="el-GR" sz="2400" dirty="0"/>
              <a:t> </a:t>
            </a:r>
            <a:r>
              <a:rPr lang="el-GR" sz="2400" dirty="0" smtClean="0"/>
              <a:t>   έμπειρου εργατικού δυναμικού από τη νησιωτική κυρίως </a:t>
            </a:r>
          </a:p>
          <a:p>
            <a:pPr algn="just"/>
            <a:r>
              <a:rPr lang="el-GR" sz="2400" dirty="0"/>
              <a:t> </a:t>
            </a:r>
            <a:r>
              <a:rPr lang="el-GR" sz="2400" dirty="0" smtClean="0"/>
              <a:t>   Ελλάδα.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568952" cy="5539978"/>
          </a:xfrm>
          <a:prstGeom prst="rect">
            <a:avLst/>
          </a:prstGeom>
        </p:spPr>
        <p:txBody>
          <a:bodyPr wrap="square">
            <a:spAutoFit/>
          </a:bodyPr>
          <a:lstStyle/>
          <a:p>
            <a:pPr algn="just"/>
            <a:r>
              <a:rPr lang="el-GR" sz="2400" dirty="0" smtClean="0"/>
              <a:t>Το βασικό πρόβλημα που αντιμετώπισε το εγχείρημα της αποκατάστασης των καταστροφών του πολέμου και της οικονομικής ανάπτυξης της χώρας εν γένει στη διάρκεια της εξεταζόμενης περιόδου, ήταν  η έλλειψη κεφαλαίων. Από την ανάλυση που προηγήθηκε, καταδείχθηκε η αδυναμία των «εσωτερικών» πηγών (ελληνικό δημόσιο, επιχειρηματικά κεφάλαια) να παρέχουνu955 λύση. Επιπλέον, η χώρα στην οποία παραδοσιακά έσπευδε η Ελλάδα, η Μ. Βρετανία, δεν ήταν σε θέση να εξακολουθήσει να παίζει το ρόλο αυτόν υπό το βάρος των δικών της προβλημάτων. Ο «από μηχανής θεός», σύμφωνα με τον Ξενοφώντα Ζολώτα και τη συντηρητική οικονομική διανόηση, ή «η πηγή της εξάρτησης και όλων των μετέπειτα δεινών της χώρας», κατά την αριστερή, εμφανίστηκε με τη μορφή του Σχεδίου Μάρσαλ.</a:t>
            </a:r>
          </a:p>
          <a:p>
            <a:pPr algn="just"/>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712968" cy="5632311"/>
          </a:xfrm>
          <a:prstGeom prst="rect">
            <a:avLst/>
          </a:prstGeom>
        </p:spPr>
        <p:txBody>
          <a:bodyPr wrap="square">
            <a:spAutoFit/>
          </a:bodyPr>
          <a:lstStyle/>
          <a:p>
            <a:pPr algn="just"/>
            <a:r>
              <a:rPr lang="el-GR" sz="2400" dirty="0" smtClean="0"/>
              <a:t>Το τέλος του Β΄ Παγκοσμίου Πολέμου σηματοδοτεί την επιλογή των ΗΠΑ να διαδραματίσουν έναν ενεργό και ηγεμονικό ρόλο στην παγκόσμια γεωπολιτική σκακιέρα. ‘Ετσι αναλαμβάνουν με βάση το Δόγμα Τρούμαν να προστατεύσουν τις μη κομμουνιστικές χώρες της Ευρώπης από τη διαφαινόμενη απειλή του σοβιετικού επεκτατισμού. Επελέγη η προστασία αυτή να λάβει τα χαρακτηριστικά της οικονομικής βοήθειας που θα επιταχύνει την ανάπτυξη και θα αμβλύνει τα προβλήματα της οικονομικής ανόρθωσης και τη λαϊκή δυσαρέσκεια που αυτά προκαλούν, οπότε και δεν θα υπήρχε πεδίο για αύξηση της κομμουνιστικής επιρροής. Το τελικό σχέδιο της βοήθειας αυτής, το Σχέδιο Μάρσαλ που εξαγγέλθηκε το 1947, σαφώς περιλάμβανε και την Ελλάδα λόγω των καταστροφών που είχε υποστεί αλλά και του γεγονότος ότι ήδη εμαίνετο ο εμφύλιος πόλεμος. Οι επιπτώσεις από την εφαρμογή συμπυκνούνται στις ακόλουθες διαπιστώσεις/ενδείξεις:</a:t>
            </a:r>
            <a:endParaRPr lang="el-G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6812315"/>
          </a:xfrm>
          <a:prstGeom prst="rect">
            <a:avLst/>
          </a:prstGeom>
        </p:spPr>
        <p:txBody>
          <a:bodyPr wrap="square">
            <a:spAutoFit/>
          </a:bodyPr>
          <a:lstStyle/>
          <a:p>
            <a:pPr algn="just"/>
            <a:r>
              <a:rPr lang="el-GR" sz="2400" dirty="0" smtClean="0"/>
              <a:t>1. Φαίνεται ότι η θεσμική ανεπάρκεια της Ελλάδας περιόρισε τα οφέλη από τις χρηματοδοτήσεις που απέφερε το Σχέδιο Μάρσαλ.</a:t>
            </a:r>
          </a:p>
          <a:p>
            <a:pPr algn="just"/>
            <a:r>
              <a:rPr lang="el-GR" sz="2400" dirty="0" smtClean="0"/>
              <a:t>2. Φαίνεται, επίσης, από τα έργα που χρηματοδοτήθηκαν με βάση το σχέδιο αυτό, ότι η εκβιομηχάνιση της χώρας δεν περιλαμβανόταν στις προτεραιότητες της αμερικανικής πλευράς. </a:t>
            </a:r>
          </a:p>
          <a:p>
            <a:pPr algn="just"/>
            <a:r>
              <a:rPr lang="el-GR" sz="2400" dirty="0" smtClean="0"/>
              <a:t>3. Είναι βέβαιο ότι η εφαρμογή του σχεδίου αυτού ισοδυναμούσε </a:t>
            </a:r>
            <a:r>
              <a:rPr lang="el-GR" sz="2400" i="1" dirty="0" smtClean="0"/>
              <a:t>de facto με </a:t>
            </a:r>
            <a:r>
              <a:rPr lang="el-GR" sz="2400" dirty="0" smtClean="0"/>
              <a:t>σύμβαση που επέτρεπε στις Η.Π.Α. να επεμβαίνουν και εν πολλοίς να κανονίζουν τα ελληνικά ζητήματα.</a:t>
            </a:r>
          </a:p>
          <a:p>
            <a:pPr algn="just"/>
            <a:r>
              <a:rPr lang="el-GR" sz="2400" dirty="0" smtClean="0"/>
              <a:t>4. Είναι βεβαιότερο ότι στη δεδομένη στιγμή ήταν η μόνη ρεαλιστική διέξοδος για χρηματοδότηση της ελληνικής οικονομίας (άσχετα με το αν το πολιτικό κυρίως τίμημα της εξάρτησης πιθανόν υπερέβη τα προσφερθέντα οφέλη).</a:t>
            </a:r>
          </a:p>
          <a:p>
            <a:pPr algn="just"/>
            <a:r>
              <a:rPr lang="el-GR" sz="2400" dirty="0" smtClean="0"/>
              <a:t>Η τελευταία διαπίστωση ενισχύεται από το εξής γεγονός: μετά την</a:t>
            </a:r>
          </a:p>
          <a:p>
            <a:pPr algn="just"/>
            <a:r>
              <a:rPr lang="el-GR" sz="2400" dirty="0" smtClean="0"/>
              <a:t>έναρξη του πολέμου στην Κορέα, οι Η.Π.Α. υποκατέστησαν τις αναπτυξιακές κατευθύνσεις του σχεδίου με στρατιωτική βοήθεια παγκοσμίως. Αντί, δηλαδή της χρηματοδότησης έργων και υποδομών, η αμερικανική βοήθεια περιλάμβανε αποκλειστικά στρατιωτικό εξοπλισμό από το πλεόνασμα των Η.Π.Α.. </a:t>
            </a:r>
            <a:endParaRPr lang="el-G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12968" cy="6370975"/>
          </a:xfrm>
          <a:prstGeom prst="rect">
            <a:avLst/>
          </a:prstGeom>
        </p:spPr>
        <p:txBody>
          <a:bodyPr wrap="square">
            <a:spAutoFit/>
          </a:bodyPr>
          <a:lstStyle/>
          <a:p>
            <a:pPr algn="just"/>
            <a:r>
              <a:rPr lang="el-GR" sz="2400" dirty="0" smtClean="0"/>
              <a:t>Από τη στιγμή που η εφαρμογή του Σχεδίου Μάρσαλ έληξε, μοναδική λύση για την Ελλάδα ήταν πλέον η υποτίμηση της δραχμής. Τον Απρίλιο του 1953 κάτω από την πίεση των προαναφερθέντων παραγόντων, η ελληνική κυβέρνηση, αφού εξασφάλισε την άδεια του Διεθνούς Νομισματικού Ταμείου, ανακοίνωσε την υποτίμηση της δραχμής έναντι του δολαρίου κατά 50%. Η υποτίμηση αυτή που αναφέρεται και ως «υποτίμηση Μαρκεζίνη» (από τον τότε ο υπουργός εθνικής οικονομίας) οδήγησε σε μια ισοτιμία στο 1$=30 δραχμές, που διατηρήθηκε μέχρι την κατάρρευση του συστήματος του Bretton Woods στις αρχές της δεκαετίας του 1970.</a:t>
            </a:r>
          </a:p>
          <a:p>
            <a:pPr algn="just"/>
            <a:r>
              <a:rPr lang="el-GR" sz="2400" dirty="0" smtClean="0"/>
              <a:t>Ακολούθησε η δημιουργία του νομοθετικού πλαισίου για την προσέλκυση ξένων επενδύσεων.  Το Ν.Δ. 2687/53 περί προστασίας των ξένων επενδύσεων, βασίστηκε στο πρότυπο της αντίστοιχης μεξικανικής νομοθεσίας και περιεβλήθη με συνταγματική ισχύ, προκειμένου να μην επιδέχεται αναθεώρηση παρά μόνο για να γίνει ευνοϊκότερο για τους ξένους επενδυτές.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80728"/>
            <a:ext cx="8568952" cy="6555641"/>
          </a:xfrm>
          <a:prstGeom prst="rect">
            <a:avLst/>
          </a:prstGeom>
        </p:spPr>
        <p:txBody>
          <a:bodyPr wrap="square">
            <a:spAutoFit/>
          </a:bodyPr>
          <a:lstStyle/>
          <a:p>
            <a:pPr algn="just"/>
            <a:r>
              <a:rPr lang="el-GR" sz="2400" dirty="0" smtClean="0"/>
              <a:t>Σύμφωνα με το Ν.Δ. 2687/53 μια σειρά φορολογικών και συναλλαγματικών προνομίων παραχωρήθηκαν σε ξένους επενδυτές που σε αντάλλαγμα ανέλαβαν την υποχρέωση να εξάγουν μέρος ή σύνολο της παραγωγής τους. Η συνολική αποτίμηση των δυο αυτών μέτρων (υποτίμηση και προσέλκυση ξένων κεφαλαίων) είναι δύσκολη καθώς ο πολιτικο-ιδεολογικός</a:t>
            </a:r>
          </a:p>
          <a:p>
            <a:pPr algn="just"/>
            <a:r>
              <a:rPr lang="el-GR" sz="2400" dirty="0" smtClean="0"/>
              <a:t>παράγων είναι ιδιαίτερα ισχυρός στις βασικές αναλύσεις της ελληνικής και ξένης βιβλιογραφίας. Έτσι, έχουμε τις πιο συντηρητικές πένες να τα χαρακτηρίζουν άνευ προηγουμένου επιτυχία και τις πιο ριζοσπαστικές τρομερή καταστροφή. Η αλήθεια, ως συνήθως, βρίσκεται κάπου στη μέση.</a:t>
            </a:r>
          </a:p>
          <a:p>
            <a:pPr algn="just"/>
            <a:r>
              <a:rPr lang="el-GR" sz="2400" dirty="0" smtClean="0"/>
              <a:t>Η Ελληνική οικονομία στην περίοδο εκείνη αντιμετώπιζε δυο βασικά προβλήματα-ελλείμματα:</a:t>
            </a:r>
          </a:p>
          <a:p>
            <a:pPr algn="just">
              <a:buFont typeface="Arial" pitchFamily="34" charset="0"/>
              <a:buChar char="•"/>
            </a:pPr>
            <a:r>
              <a:rPr lang="el-GR" sz="2400" dirty="0"/>
              <a:t> </a:t>
            </a:r>
            <a:r>
              <a:rPr lang="el-GR" sz="2400" dirty="0" smtClean="0"/>
              <a:t>Έλλειμμα συναλλάγματος/ελλειμματικού εμπορικού ισοζυγίου.</a:t>
            </a:r>
          </a:p>
          <a:p>
            <a:pPr algn="just">
              <a:buFont typeface="Arial" pitchFamily="34" charset="0"/>
              <a:buChar char="•"/>
            </a:pPr>
            <a:r>
              <a:rPr lang="el-GR" sz="2400" dirty="0"/>
              <a:t> </a:t>
            </a:r>
            <a:r>
              <a:rPr lang="el-GR" sz="2400" dirty="0" smtClean="0"/>
              <a:t>Έλλειμμα επενδυτικών κεφαλαίων για την ανάπτυξη. </a:t>
            </a:r>
          </a:p>
          <a:p>
            <a:pPr algn="just"/>
            <a:endParaRPr lang="el-GR" sz="2400" dirty="0" smtClean="0"/>
          </a:p>
          <a:p>
            <a:pPr algn="just"/>
            <a:endParaRPr lang="el-GR" dirty="0" smtClean="0"/>
          </a:p>
          <a:p>
            <a:pPr algn="just"/>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7"/>
            <a:ext cx="8640960" cy="6370975"/>
          </a:xfrm>
          <a:prstGeom prst="rect">
            <a:avLst/>
          </a:prstGeom>
        </p:spPr>
        <p:txBody>
          <a:bodyPr wrap="square">
            <a:spAutoFit/>
          </a:bodyPr>
          <a:lstStyle/>
          <a:p>
            <a:pPr algn="just"/>
            <a:r>
              <a:rPr lang="el-GR" sz="2400" dirty="0" smtClean="0"/>
              <a:t>Όσον αφορά το πρώτο έλλειμμα, η υποτίμηση και η προσέλκυση ξένων κεφαλαίων επέδρασαν ευεργετικά. Η έλλειψη συναλλάγματος έπαψε για πολλά χρόνια να αποτελεί ανασταλτικό παράγοντα για την ανάπτυξη. Πέτυχαν δηλαδή απλώς το στόχο για τον οποίο υιοθετήθηκαν και εφαρμόστηκαν. Δεν αρκούσαν, όμως, εξ ορισμού για την παραγωγική αξιοποίηση των κεφαλαίων αυτών. Εδώ προφανώς υπήρξε ένα τεράστιο κενό σε όρους κλαδικών πολιτικών (αγροτικής, βιομηχανικής κ.α.), που κατά το πρότυπο άλλων χωρών θα διοχέτευαν τα κεφάλαια αυτά πάνω στη βάση των παραγωγικών συγκριτικών πλεονεκτημάτων της χώρας και θα καθιστούσαν δυνατή την οικονομική ανάπτυξή της. Αν και θα επανέλθουμε στο θέμα αυτό στα συμπεράσματα του κεφαλαίου, μπορούμε να πούμε ότι ο συνδυασμός υποτίμησης και προσέλκυσης ξένων επενδύσεων έλυσε το μισό πρόβλημα του διπλού ελλείμματος. Το υπόλοιπο μισό ελλείψει των κατάλληλων πολιτικών εξακολουθεί σε μεγάλο βαθμό να υπάρχει μέχρι και σήμερα.</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280920" cy="6001643"/>
          </a:xfrm>
          <a:prstGeom prst="rect">
            <a:avLst/>
          </a:prstGeom>
        </p:spPr>
        <p:txBody>
          <a:bodyPr wrap="square">
            <a:spAutoFit/>
          </a:bodyPr>
          <a:lstStyle/>
          <a:p>
            <a:pPr algn="just"/>
            <a:r>
              <a:rPr lang="el-GR" sz="2400" dirty="0" smtClean="0"/>
              <a:t>Η κατάσταση αυτή οδήγησε προς το τέλος του 19ου αιώνα στη χρεοκοπία και στην επιβολή του «Διεθνούς Οικονομικού Ελέγχου» για την αποπληρωμή των χρεών προς τις τράπεζες των Μεγάλων Δυνάμεων της εποχής εκείνης, μέσω κυρίως της δημιουργίας των κρατικών μονοπωλίων.</a:t>
            </a:r>
          </a:p>
          <a:p>
            <a:pPr algn="just"/>
            <a:r>
              <a:rPr lang="el-GR" sz="2400" dirty="0" smtClean="0"/>
              <a:t>Η διεύρυνση της χώρας με την βαθμιαία απελευθέρωση και προσάρτηση εδαφών από την καταρρέουσα Οθωμανική Αυτοκρατορία (Θεσσαλία, Κρήτη, Μακεδονία, Ήπειρος, Θράκη), σε συνδυασμό με την εισροή ενάμιση εκατομμυρίου προσφύγων μετά τη Μικρασιατική Καταστροφή δημιούργησαν</a:t>
            </a:r>
          </a:p>
          <a:p>
            <a:pPr algn="just"/>
            <a:r>
              <a:rPr lang="el-GR" sz="2400" dirty="0" smtClean="0"/>
              <a:t>μια χώρα με τα σημερινά περίπου σύνορα (τα Δωδεκάνησα ενώθηκαν με τη χώρα μετά το Β΄ Παγκόσμιο Πόλεμο) και έναν πληθυσμό που ξεπερνούσε τα έξι εκατομμύρια. Σε καθαρά οικονομικούς όρους, η διεύρυνση αυτή επέτεινε την αγροτική μορφολογία της ελληνικής οικονομίας και την κυριαρχία προκαπιταλιστικών δομών παραγωγής.</a:t>
            </a:r>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6370975"/>
          </a:xfrm>
          <a:prstGeom prst="rect">
            <a:avLst/>
          </a:prstGeom>
        </p:spPr>
        <p:txBody>
          <a:bodyPr wrap="square">
            <a:spAutoFit/>
          </a:bodyPr>
          <a:lstStyle/>
          <a:p>
            <a:pPr algn="just"/>
            <a:r>
              <a:rPr lang="el-GR" sz="2400" dirty="0" smtClean="0"/>
              <a:t>Η περίοδος 1953-1961 είναι πολύ ενδιαφέρουσα για την ελληνική</a:t>
            </a:r>
          </a:p>
          <a:p>
            <a:pPr algn="just"/>
            <a:r>
              <a:rPr lang="el-GR" sz="2400" dirty="0" smtClean="0"/>
              <a:t>οικονομία και, σε σημαντικό βαθμό, καθοριστική για τις μετέπειτα εξελίξεις, καθώς στη διάρκειά της τίθενται οι βάσεις του λεγόμενου «μεταπολεμικού ελληνικού οικονομικού θαύματος», αλλά και όλων εκείνων των διαρθρωτικών προβλημάτων που περιόρισαν το αναπτυξιακό βεληνεκές του θαύματος αυτού.Αξίζει, λοιπόν, να εξετάσουμε κάποια επίμέρους σημαντικά ζητήματα που ανέκυψαν στην περίοδο αυτή. Μετά το 1953 η Ελλάδα κάνει μια εντυπωσιακή στροφή από την πολιτική της επιλεκτικής υποκατάστασηςu949 εισαγωγών στην πολιτική του εξαγωγικού προσανατολισμού και της έκθεσης στις σκληρές συνθήκες του διεθνούς ανταγωνισμού. </a:t>
            </a:r>
          </a:p>
          <a:p>
            <a:pPr algn="just"/>
            <a:r>
              <a:rPr lang="el-GR" sz="2400" dirty="0" smtClean="0"/>
              <a:t> Αυτό απέδωσε μια αύξηση των εξαγωγών στη βραχυχρόνια περίοδο, αλλά καθώς η εγχώρια βιομηχανία ήταν ανέτοιμη να ανταποκριθεί στις απαιτήσεις του διεθνούς ανταγωνισμού, έχασε την ευκαιρία να θέσει τις βάσεις για αυτοτροφοδοτούμενη ανάπτυξη με ελάχιστη εξάρτηση από το εξωτερικό. </a:t>
            </a:r>
            <a:endParaRPr lang="el-G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12968" cy="6647974"/>
          </a:xfrm>
          <a:prstGeom prst="rect">
            <a:avLst/>
          </a:prstGeom>
        </p:spPr>
        <p:txBody>
          <a:bodyPr wrap="square">
            <a:spAutoFit/>
          </a:bodyPr>
          <a:lstStyle/>
          <a:p>
            <a:pPr algn="just"/>
            <a:r>
              <a:rPr lang="el-GR" sz="2400" dirty="0" smtClean="0"/>
              <a:t>Οι έλληνες επενδυτές εξακολούθησαν να προτιμούν τους κλάδους των καταναλωτικών και των ελαφρών κεφαλαιουχικών αγαθών και η ελληνική βιομηχανία παρέμεινε προσκολλημένη στην παραγωγή προϊόντων για την κάλυψη, αποκλειστικά σχεδόν, εγχώριων αναγκών. Η πρόοδος της βαριάς βιομηχανίας «ανατέθηκε» σχεδόν αποκλειστικά στο ξένο κεφάλαιο. Σε περιπτώσεις άλλων χωρών αποδείχθηκε σωστή και επιτυχής επιλογή. Στην ελληνική περίπτωση, όμως, η ευνοϊκή νομοθετική μεταχείριση του ξένου κεφαλαίου είχε μια βασική παρενέργεια. Οι ξένες επιχειρήσεις έπρεπε να εισάγουν όλο σχεδόν τον εξοπλισμό τους καθώς και τα περισσότερα ενδιάμεσα προϊόντα που χρειάζονταν, καθώς αυτά δεν παράγονταν στην Ελλάδα. Η δασμολογική και μη προστασία των ελληνικών προϊόντων κάλυπτε μόνο τα προϊόντα, που η Ελλάδα παρήγαγε. Άρα, όλα τα μηχανήματα και ενδιάμεσα προϊόντα που εισήγαγαν οι ξένες επιχειρήσεις, εισήχθησαν αδασμολόγητα με αποτέλεσμα να διευρυνθεί το έλλειμμα του ισοζυγίου τρεχουσών συναλλαγών.</a:t>
            </a:r>
          </a:p>
          <a:p>
            <a:pPr algn="just"/>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6001643"/>
          </a:xfrm>
          <a:prstGeom prst="rect">
            <a:avLst/>
          </a:prstGeom>
        </p:spPr>
        <p:txBody>
          <a:bodyPr wrap="square">
            <a:spAutoFit/>
          </a:bodyPr>
          <a:lstStyle/>
          <a:p>
            <a:pPr algn="just"/>
            <a:r>
              <a:rPr lang="el-GR" sz="2400" dirty="0" smtClean="0"/>
              <a:t>Θα μπορούσε κάποιος να επιχειρήσει να αντικρούσει την επιχειρηματολογία αυτή με λογικοφανή επιχειρήματα όπως:</a:t>
            </a:r>
          </a:p>
          <a:p>
            <a:pPr algn="just"/>
            <a:r>
              <a:rPr lang="el-GR" sz="2400" dirty="0" smtClean="0"/>
              <a:t>1. Ναι μεν οι ξένες επιχειρήσεις προκαλούσαν βραχυχρόνια αύξηση των εισαγωγών, καθώς έπρεπε να εισάγουν εξοπλισμό και ενδιάμεσα προϊόντα, αλλά μακροπρόθεσμα είχαν θετική επίδραση στο εμπορικό ισοζύγιο, καθώς παρήγαγαν εξαγώγιμα κυρίως προϊόντα.</a:t>
            </a:r>
          </a:p>
          <a:p>
            <a:pPr algn="just"/>
            <a:r>
              <a:rPr lang="el-GR" sz="2400" dirty="0" smtClean="0"/>
              <a:t>2. Ορθώς δεν επιβάλλονταν δασμοί στα προϊόντα που δεν παράγονταν ήδη στην Ελλάδα. Η επιβολή δασμών σε προϊόντα που δεν παράγονται εγχώρια, προκαλεί απώλειες σε όρους οικονομικής ευημερίας, χωρίς να παρέχει προστασία.</a:t>
            </a:r>
          </a:p>
          <a:p>
            <a:pPr algn="just"/>
            <a:r>
              <a:rPr lang="el-GR" sz="2400" dirty="0" smtClean="0"/>
              <a:t>Το πρόβλημα με το πρώτο αντεπιχείρημα είναι ότι οι οικονομετρικές διερευνήσεις των προσδιοριστικών παραγόντων των ξένων επενδύσεων στην Ελλάδα δείχνουν ότι αυτό που προσέλκυσε τους ξένους επενδυτές ήταν η ελληνική αγορά και όχι οι εξαγωγικές προοπτικές των μονάδων αυτών. </a:t>
            </a:r>
            <a:endParaRPr lang="el-G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1"/>
            <a:ext cx="8640960" cy="6647974"/>
          </a:xfrm>
          <a:prstGeom prst="rect">
            <a:avLst/>
          </a:prstGeom>
        </p:spPr>
        <p:txBody>
          <a:bodyPr wrap="square">
            <a:spAutoFit/>
          </a:bodyPr>
          <a:lstStyle/>
          <a:p>
            <a:pPr algn="just"/>
            <a:r>
              <a:rPr lang="el-GR" sz="2400" dirty="0" smtClean="0"/>
              <a:t>Κυρίως, δηλαδή, επέλεξαν να επενδύσουν στην Ελλάδα, για να επωφεληθούν από τα προσφερόμενα κίνητρα και να καταλάβουν την ελληνική αγορά χωρίς να πρέπει να αντιμετωπίζουν υψηλά δασμολογικά τείχη. Το δεύτερο αντεπιχείρημα ανατρέπεται με βάση την κοινή λογική. Αν μια χώρα δεν προστατεύσει τους κλάδους που δεν έχει, τότε απλώς δεν θα τους αποκτήσει ποτέ. Αυτό δεν έχει ισχύ, βέβαια, σε κλάδους που ούτως ή άλλως δεν έχουν καμία προοπτική ούτε και λόγο ανάπτυξης. Κανείς δεν ισχυρίζεται ότι έχει λόγο η δασμολόγηση της εισαγωγής πυρηνικών αντιδραστήρων από μια χώρα που δεν έχει καν πυρηνική τεχνολογία ούτε και πρόκειται να αποκτήσει. Αν, όμως, πρόκειται για προϊόντα όπως κλιματιστικά, εκτυπωτές κ.λπ. που δεν παράγονται στην παρούσα φάση, αλλά μπορούν να παραχθούν σχετικά εύκολα στο μέλλον, μια απλή επέκταση του επιχειρήματος της«νηπιακής βιομηχανίας» αποδεικνύει ότι η αδασμολόγητη εισαγωγή τους σημαίνει ότι δεν θα υπάρξει ποτέ στο μέλλον εγχώρια παραγωγή τους.</a:t>
            </a:r>
          </a:p>
          <a:p>
            <a:pPr algn="just"/>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8136334"/>
          </a:xfrm>
          <a:prstGeom prst="rect">
            <a:avLst/>
          </a:prstGeom>
        </p:spPr>
        <p:txBody>
          <a:bodyPr wrap="square">
            <a:spAutoFit/>
          </a:bodyPr>
          <a:lstStyle/>
          <a:p>
            <a:pPr algn="just"/>
            <a:r>
              <a:rPr lang="el-GR" sz="2400" dirty="0" smtClean="0"/>
              <a:t>Η αγροτική μεταρρύθμιση της δεκαετίας του 1920, που οδήγησε στη διανομή των τσιφλικιών στους ντόπιους ακτήμονες και τους πρόσφυγες δημιούργησε τελικά μικρές και, όπως αποδείχθηκε τελικά, αντι-οικονομικές ιδιοκτησίες. Οι ιδιοκτησίες αυτές ούτε το σχηματισμό κεφαλαίου επέτρεπαν ούτε τον αγροτικό πληθυσμό μπόρεσαν να «κρατήσουν», όπως αποδείχθηκε μετά από μια γενιά.</a:t>
            </a:r>
          </a:p>
          <a:p>
            <a:pPr algn="just"/>
            <a:r>
              <a:rPr lang="el-GR" sz="2400" dirty="0" smtClean="0"/>
              <a:t>Παρ’ όλα αυτά, η ανάπτυξη μεταφορικών δικτύων επέτρεψε το</a:t>
            </a:r>
          </a:p>
          <a:p>
            <a:pPr algn="just"/>
            <a:r>
              <a:rPr lang="el-GR" sz="2400" dirty="0" smtClean="0"/>
              <a:t>βαθμιαίο άνοιγμα της ελληνικής οικονομίας στο διεθνές εμπόριο και στην αργή αλλά σταθερή ενσωμάτωσή της στο παγκόσμιο οικονομικό γίγνεσθαι. Στον πίνακα 1 φαίνεται η δομή του ελληνικού εξωτερικού εμπορίου κατά χώρα για την περίοδο 1913-1938. Ο σωστός τρόπος ανάγνωσης των στοιχείων του πίνακα 1 είναι μάλλον ο εξής: Με δεδομένο ότι τις ελληνικές εξαγωγές της περιόδου εκείνης χαρακτήριζε μια ακραία έλλειψη πλουραλισμού, οι αυξομειώσεις σε χώρες, όπως η Μ. Βρετανία, οφείλεται στις λεγόμενες «σταφιδικές κρίσεις», ενώ η αύξηση του εμπορίου με τη Γερμανία στον καπνό.</a:t>
            </a:r>
          </a:p>
          <a:p>
            <a:pPr algn="just"/>
            <a:endParaRPr lang="el-GR" sz="2400" dirty="0" smtClean="0"/>
          </a:p>
          <a:p>
            <a:pPr hangingPunct="0"/>
            <a:r>
              <a:rPr lang="el-GR" sz="2400" dirty="0"/>
              <a:t> </a:t>
            </a:r>
          </a:p>
          <a:p>
            <a:pPr algn="just"/>
            <a:endParaRPr lang="el-GR"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36712"/>
            <a:ext cx="7992888" cy="4524315"/>
          </a:xfrm>
          <a:prstGeom prst="rect">
            <a:avLst/>
          </a:prstGeom>
        </p:spPr>
        <p:txBody>
          <a:bodyPr wrap="square">
            <a:spAutoFit/>
          </a:bodyPr>
          <a:lstStyle/>
          <a:p>
            <a:pPr hangingPunct="0"/>
            <a:r>
              <a:rPr lang="el-GR" dirty="0" smtClean="0"/>
              <a:t> Πίνακας 1</a:t>
            </a:r>
          </a:p>
          <a:p>
            <a:pPr hangingPunct="0"/>
            <a:r>
              <a:rPr lang="el-GR" dirty="0" smtClean="0"/>
              <a:t>Οι εμπορικές σχέσεις της Ελλάδας  για την περίοδο 1913-1938 (σε %)</a:t>
            </a:r>
          </a:p>
          <a:p>
            <a:pPr hangingPunct="0"/>
            <a:r>
              <a:rPr lang="el-GR" b="1" u="sng" dirty="0" smtClean="0"/>
              <a:t>Χώρα \ Έτος          1913            1921            1922            1925            1936-38__</a:t>
            </a:r>
          </a:p>
          <a:p>
            <a:pPr hangingPunct="0"/>
            <a:r>
              <a:rPr lang="el-GR" u="sng" dirty="0" smtClean="0"/>
              <a:t>                            Χ      Μ        Χ       Μ       Χ       Μ       Χ      Μ         Χ         Μ__</a:t>
            </a:r>
            <a:endParaRPr lang="el-GR" dirty="0" smtClean="0"/>
          </a:p>
          <a:p>
            <a:pPr hangingPunct="0"/>
            <a:r>
              <a:rPr lang="el-GR" dirty="0" smtClean="0"/>
              <a:t>Η.Π.Α.                1,6     7,8     22,8   18,4    21,9   26,6   23,2   26,6     6,2       15,9       </a:t>
            </a:r>
          </a:p>
          <a:p>
            <a:pPr hangingPunct="0"/>
            <a:r>
              <a:rPr lang="el-GR" dirty="0" smtClean="0"/>
              <a:t>Μ. Βρετανία      23,9  23,9      17,0   21,2    14,4   17,0   15,6     7,0      13,3      10,0 </a:t>
            </a:r>
          </a:p>
          <a:p>
            <a:pPr hangingPunct="0"/>
            <a:r>
              <a:rPr lang="el-GR" dirty="0" smtClean="0"/>
              <a:t>Ιταλία                  3,6    3,2       9,0    5,6      8,9    8,3      9,6   16,8      2,2       4,4</a:t>
            </a:r>
          </a:p>
          <a:p>
            <a:pPr hangingPunct="0"/>
            <a:r>
              <a:rPr lang="el-GR" dirty="0" smtClean="0"/>
              <a:t>Γερμανία             7,5   10,2      4,9     14,8     6,0   21,1     7,2    16,4    26,2     35,3</a:t>
            </a:r>
          </a:p>
          <a:p>
            <a:pPr hangingPunct="0"/>
            <a:r>
              <a:rPr lang="el-GR" dirty="0" smtClean="0"/>
              <a:t>Γαλλία                 5,9   11,4      7,8       3,1     6,5    5,0      8,0     5,4      1,7       2,9</a:t>
            </a:r>
          </a:p>
          <a:p>
            <a:pPr hangingPunct="0"/>
            <a:r>
              <a:rPr lang="el-GR" dirty="0" smtClean="0"/>
              <a:t>Βέλγιο                 1,2     4,3       3,1       1,4     3,3     1,0      3,4     2,0      1,0       1,4</a:t>
            </a:r>
          </a:p>
          <a:p>
            <a:pPr hangingPunct="0"/>
            <a:r>
              <a:rPr lang="el-GR" dirty="0" smtClean="0"/>
              <a:t>Ολλανδία           2,5     8,0       2,6     6,8     1,8    6,0      2,4     3,6      2,2       2,8</a:t>
            </a:r>
          </a:p>
          <a:p>
            <a:pPr hangingPunct="0"/>
            <a:r>
              <a:rPr lang="el-GR" dirty="0" smtClean="0"/>
              <a:t>Ρωσία                 19,9    2,4       0,3        -        -        -       0,8      -         2,9      0,6</a:t>
            </a:r>
          </a:p>
          <a:p>
            <a:pPr hangingPunct="0"/>
            <a:r>
              <a:rPr lang="el-GR" dirty="0" smtClean="0"/>
              <a:t>___________________________________________________________________</a:t>
            </a:r>
          </a:p>
          <a:p>
            <a:pPr hangingPunct="0"/>
            <a:r>
              <a:rPr lang="el-GR" dirty="0" smtClean="0"/>
              <a:t>Μ: Εισαγωγές</a:t>
            </a:r>
          </a:p>
          <a:p>
            <a:pPr hangingPunct="0"/>
            <a:r>
              <a:rPr lang="el-GR" dirty="0" smtClean="0"/>
              <a:t>Χ: Εξαγωγές</a:t>
            </a:r>
          </a:p>
          <a:p>
            <a:pPr hangingPunct="0"/>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0"/>
            <a:ext cx="8568952" cy="5262979"/>
          </a:xfrm>
          <a:prstGeom prst="rect">
            <a:avLst/>
          </a:prstGeom>
        </p:spPr>
        <p:txBody>
          <a:bodyPr wrap="square">
            <a:spAutoFit/>
          </a:bodyPr>
          <a:lstStyle/>
          <a:p>
            <a:pPr algn="just"/>
            <a:r>
              <a:rPr lang="el-GR" sz="2400" dirty="0" smtClean="0"/>
              <a:t>Πράγματι, το ελληνικό εξαγωγικό εμπόριο στην περίοδο του μεσοπολέμου χαρακτηρίζεται από σχεδόν πλήρη εξάρτηση από τα δυο αυτά προϊόντα, με αποτέλεσμα οι μεταβολές στην παγκόσμια ζήτηση να προκαλούν τεράστια αναστάτωση.</a:t>
            </a:r>
          </a:p>
          <a:p>
            <a:pPr algn="just"/>
            <a:r>
              <a:rPr lang="el-GR" sz="2400" dirty="0" smtClean="0"/>
              <a:t>Δυο γεγονότα που είναι ιδιαίτερα σημαντικά σε σχέση με το υπό</a:t>
            </a:r>
          </a:p>
          <a:p>
            <a:pPr algn="just"/>
            <a:r>
              <a:rPr lang="el-GR" sz="2400" dirty="0" smtClean="0"/>
              <a:t>εξέταση θέμα είναι η μαζική μετανάστευση από τις φτωχότερες ελληνικές περιοχές (π.χ. Ήπειρος) προς τις Η.Π.Α. κυρίως, και η εμφάνιση της ελληνικής ναυτιλίας στο προσκήνιο. Η μετανάστευση προς τις Η.Π.Α. διακόπτεται μετά την κρίση του 1929 και τους περιορισμούς που επιβάλλουν οι Αμερικανοί. Η ανάπτυξη της ναυτιλίας, αποτελεί τη συνέχεια της παράδοσης που άρχισε να δημιουργείται από την Τουρκοκρατία και αποτελεί τον προάγγελο της έκρηξης που θα ακολουθήσει στις δεκαετίες του 1940 και του 1950.</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640960" cy="6001643"/>
          </a:xfrm>
          <a:prstGeom prst="rect">
            <a:avLst/>
          </a:prstGeom>
        </p:spPr>
        <p:txBody>
          <a:bodyPr wrap="square">
            <a:spAutoFit/>
          </a:bodyPr>
          <a:lstStyle/>
          <a:p>
            <a:pPr algn="just"/>
            <a:r>
              <a:rPr lang="el-GR" sz="2400" dirty="0" smtClean="0"/>
              <a:t>Χαρακτηριστικό της προπολεμικής περιόδου είναι η εναγώνια</a:t>
            </a:r>
          </a:p>
          <a:p>
            <a:pPr algn="just"/>
            <a:r>
              <a:rPr lang="el-GR" sz="2400" dirty="0" smtClean="0"/>
              <a:t>προσπάθεια του επίσημου ελληνικού κράτους να προσελκύσει κεφάλαια από το εξωτερικό (κυρίως Γαλλία και Μ. Βρετανία) για την αξιοποίηση των πλουτοπαραγωγικών πόρων της χώρας. Η επιλογή αυτή σηματοδοτεί την βαθμιαία ευρωπαϊκή στροφή της ελληνικής οικονομίας, αλλά και μια μακρά περίοδο οικονομικής και πολιτικής εξάρτησης της χώρας από το εξωτερικό.</a:t>
            </a:r>
          </a:p>
          <a:p>
            <a:pPr algn="just"/>
            <a:r>
              <a:rPr lang="el-GR" sz="2400" dirty="0" smtClean="0"/>
              <a:t>Στη διάρκεια του μεσοπολέμου σημειώνεται μια σημαντική άνθιση της ελληνικής μεταποίησης, προσανατολισμένη βέβαια στους λεγόμενους κλάδουςτης ελαφράς βιομηχανίας, που ουσιαστικά μεταποιούσε τα παραγόμενα από τη χώρα τρόφιμα, ίνες, δέρματα και καπνό . Αποτέλεσμα της εξέλιξης αυτής ήταν το προϊόν της μεταποίησης στην περίοδο 1924-1939 να αυξηθεί κατά 120% περίπου , ρυθμός αύξησης εντυπωσιακός βέβαια, αλλά που θα πρέπει μάλλον να οφείλεται στο πολύ χαμηλό σημείο εκκίνησης.</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6812315"/>
          </a:xfrm>
          <a:prstGeom prst="rect">
            <a:avLst/>
          </a:prstGeom>
        </p:spPr>
        <p:txBody>
          <a:bodyPr wrap="square">
            <a:spAutoFit/>
          </a:bodyPr>
          <a:lstStyle/>
          <a:p>
            <a:r>
              <a:rPr lang="el-GR" sz="2400" b="1" dirty="0" smtClean="0"/>
              <a:t>Πόλεμος και κατοχή (1940-44).</a:t>
            </a:r>
          </a:p>
          <a:p>
            <a:pPr algn="just"/>
            <a:r>
              <a:rPr lang="el-GR" sz="2400" dirty="0" smtClean="0"/>
              <a:t> Η περίοδος αυτή είναι σίγουρα η λιγότερο μελετημένη της σύγχρονης ελληνικής οικονομικής ιστορίας, κυρίως λόγω της φόρτισης που προκάλεσε ο εμφύλιος πόλεμος που επακολούθησε. Είναι, όμως, πολύ βασικό να ληφθούν υπόψη κάποιες παράμετροι της προκειμένου να αναλυθούν οι μεταπολεμικές εξελίξεις. Η οικονομική απογραφή της κατοχικής περιόδου και των δωσιλογικών κυβερνήσεων που ανέλαβαν τις τύχες της χώρας κατ’ εντολήν των κατακτητών είναι ζοφερή. Η Ελλάδα είναι η μοναδική υπό κατοχήν χώρα όπου η άνοδος των τιμών ξεπέρασε τα όρια του υπερπληθωρισμού (προς τα μέσα του 1944, όπου διεκόπη ως μάταιη κάθε προσπάθεια υπολογισμού του ο δείκτης τιμών αύξανε με ετήσιο ρυθμό 12.000.000%.) Οι υπερβολικές επιβαρύνσεις που επιβλήθηκαν στο ελληνικό δημόσιο για τη συντήρηση των δυνάμεων κατοχής σε συνδυασμό με τη διάλυση του φοροεισπρακτικού μηχανισμού οδήγησε σε πλήρη δημοσιονομική κατάρρευση. Είναι ενδεικτικό ότι προς το τέλος της κατοχής τα δημόσια έσοδα αντιπροσωπεύουν μόλις το 6% των εξόδων.</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6740307"/>
          </a:xfrm>
          <a:prstGeom prst="rect">
            <a:avLst/>
          </a:prstGeom>
        </p:spPr>
        <p:txBody>
          <a:bodyPr wrap="square">
            <a:spAutoFit/>
          </a:bodyPr>
          <a:lstStyle/>
          <a:p>
            <a:pPr algn="just"/>
            <a:r>
              <a:rPr lang="el-GR" sz="2400" dirty="0" smtClean="0"/>
              <a:t>Η αξία της δραχμής εξανεμίστηκε και η χώρα για πολλά χρόνια λειτουργούσε με δυο «παράλληλα νομίσματα» τη δραχμή και τη χρυσή αγγλική λίρα.</a:t>
            </a:r>
          </a:p>
          <a:p>
            <a:pPr algn="just"/>
            <a:r>
              <a:rPr lang="el-GR" sz="2400" dirty="0" smtClean="0"/>
              <a:t>Αν και υπάρχουν χώρες που υπέστησαν τεράστιες ανθρώπινες απώλειες κατά τη διάρκεια του Β Παγκοσμίου πολέμου είτε ως απόλυτα μεγέθη (Σοβιετική Ένωση) είτε ως ποσοστό του πληθυσμού τους (Πολωνία), η Ελλάδα διεκδικεί μια άλλη θλιβερή πρωτιά: της ευρωπαϊκής χώρας που υπέστη τα μεγαλύτερα πλήγματα στις υποδομές και τον παραγωγικό της ιστό. Πράγματι, η χώρα εξήλθε από τον πόλεμο κυριολεκτικά σε ερείπια. Η βιομηχανική παραγωγή είχε πέσει στο 1/3 του προπολεμικού επιπέδου, το σιδηροδρομικό και το οδικό δίκτυο είχε καταστραφεί σχεδόν παντελώς και ηανεργία ήταν υψηλή. Ο πληθωρισμόςήταν ανεξέλεγκτος, λόγω της άφρονος νομισματικής πολιτικής των κατοχικών κυβερνήσεων, τα δημόσια έσοδα ελάχιστα, το οικονομικό σκέλος του κρατικού μηχανισμού σε πλήρη διάλυση, ενώ οι μηχανισμοί της παραοικονομίας και της «μαύρης αγοράς» είχαν υποκαταστήσει πλήρως τους μηχανισμούς της αγοράς.</a:t>
            </a: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208</TotalTime>
  <Words>4564</Words>
  <Application>Microsoft Office PowerPoint</Application>
  <PresentationFormat>Προβολή στην οθόνη (4:3)</PresentationFormat>
  <Paragraphs>104</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Flow</vt:lpstr>
      <vt:lpstr>Η Ελληνική Οικονομία 1945 κ.ε.</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Ελληνική Οικονομία 1945 κ.ε.</dc:title>
  <dc:creator>Ελένη</dc:creator>
  <cp:lastModifiedBy>Χρήστης των Windows</cp:lastModifiedBy>
  <cp:revision>36</cp:revision>
  <dcterms:created xsi:type="dcterms:W3CDTF">2013-08-22T12:27:45Z</dcterms:created>
  <dcterms:modified xsi:type="dcterms:W3CDTF">2022-03-10T11:56:48Z</dcterms:modified>
</cp:coreProperties>
</file>