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70CF0097-FA51-434D-8520-DE523B1FFE66}" type="datetimeFigureOut">
              <a:rPr lang="el-GR" smtClean="0"/>
              <a:pPr/>
              <a:t>27/2/2022</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9FDEBB59-C485-40F6-8F1F-85D3C940A0E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0CF0097-FA51-434D-8520-DE523B1FFE66}" type="datetimeFigureOut">
              <a:rPr lang="el-GR" smtClean="0"/>
              <a:pPr/>
              <a:t>27/2/2022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EBB59-C485-40F6-8F1F-85D3C940A0E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0CF0097-FA51-434D-8520-DE523B1FFE66}" type="datetimeFigureOut">
              <a:rPr lang="el-GR" smtClean="0"/>
              <a:pPr/>
              <a:t>27/2/2022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DEBB59-C485-40F6-8F1F-85D3C940A0E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70CF0097-FA51-434D-8520-DE523B1FFE66}" type="datetimeFigureOut">
              <a:rPr lang="el-GR" smtClean="0"/>
              <a:pPr/>
              <a:t>27/2/2022</a:t>
            </a:fld>
            <a:endParaRPr lang="el-GR"/>
          </a:p>
        </p:txBody>
      </p:sp>
      <p:sp>
        <p:nvSpPr>
          <p:cNvPr id="9" name="8 - Θέση αριθμού διαφάνειας"/>
          <p:cNvSpPr>
            <a:spLocks noGrp="1"/>
          </p:cNvSpPr>
          <p:nvPr>
            <p:ph type="sldNum" sz="quarter" idx="15"/>
          </p:nvPr>
        </p:nvSpPr>
        <p:spPr/>
        <p:txBody>
          <a:bodyPr rtlCol="0"/>
          <a:lstStyle/>
          <a:p>
            <a:fld id="{9FDEBB59-C485-40F6-8F1F-85D3C940A0E3}"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70CF0097-FA51-434D-8520-DE523B1FFE66}" type="datetimeFigureOut">
              <a:rPr lang="el-GR" smtClean="0"/>
              <a:pPr/>
              <a:t>27/2/2022</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9FDEBB59-C485-40F6-8F1F-85D3C940A0E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70CF0097-FA51-434D-8520-DE523B1FFE66}" type="datetimeFigureOut">
              <a:rPr lang="el-GR" smtClean="0"/>
              <a:pPr/>
              <a:t>27/2/2022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DEBB59-C485-40F6-8F1F-85D3C940A0E3}"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70CF0097-FA51-434D-8520-DE523B1FFE66}" type="datetimeFigureOut">
              <a:rPr lang="el-GR" smtClean="0"/>
              <a:pPr/>
              <a:t>27/2/2022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FDEBB59-C485-40F6-8F1F-85D3C940A0E3}"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70CF0097-FA51-434D-8520-DE523B1FFE66}" type="datetimeFigureOut">
              <a:rPr lang="el-GR" smtClean="0"/>
              <a:pPr/>
              <a:t>27/2/2022</a:t>
            </a:fld>
            <a:endParaRPr lang="el-GR"/>
          </a:p>
        </p:txBody>
      </p:sp>
      <p:sp>
        <p:nvSpPr>
          <p:cNvPr id="7" name="6 - Θέση αριθμού διαφάνειας"/>
          <p:cNvSpPr>
            <a:spLocks noGrp="1"/>
          </p:cNvSpPr>
          <p:nvPr>
            <p:ph type="sldNum" sz="quarter" idx="11"/>
          </p:nvPr>
        </p:nvSpPr>
        <p:spPr/>
        <p:txBody>
          <a:bodyPr rtlCol="0"/>
          <a:lstStyle/>
          <a:p>
            <a:fld id="{9FDEBB59-C485-40F6-8F1F-85D3C940A0E3}"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0CF0097-FA51-434D-8520-DE523B1FFE66}" type="datetimeFigureOut">
              <a:rPr lang="el-GR" smtClean="0"/>
              <a:pPr/>
              <a:t>27/2/2022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FDEBB59-C485-40F6-8F1F-85D3C940A0E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70CF0097-FA51-434D-8520-DE523B1FFE66}" type="datetimeFigureOut">
              <a:rPr lang="el-GR" smtClean="0"/>
              <a:pPr/>
              <a:t>27/2/2022</a:t>
            </a:fld>
            <a:endParaRPr lang="el-GR"/>
          </a:p>
        </p:txBody>
      </p:sp>
      <p:sp>
        <p:nvSpPr>
          <p:cNvPr id="22" name="21 - Θέση αριθμού διαφάνειας"/>
          <p:cNvSpPr>
            <a:spLocks noGrp="1"/>
          </p:cNvSpPr>
          <p:nvPr>
            <p:ph type="sldNum" sz="quarter" idx="15"/>
          </p:nvPr>
        </p:nvSpPr>
        <p:spPr/>
        <p:txBody>
          <a:bodyPr rtlCol="0"/>
          <a:lstStyle/>
          <a:p>
            <a:fld id="{9FDEBB59-C485-40F6-8F1F-85D3C940A0E3}"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70CF0097-FA51-434D-8520-DE523B1FFE66}" type="datetimeFigureOut">
              <a:rPr lang="el-GR" smtClean="0"/>
              <a:pPr/>
              <a:t>27/2/2022</a:t>
            </a:fld>
            <a:endParaRPr lang="el-GR"/>
          </a:p>
        </p:txBody>
      </p:sp>
      <p:sp>
        <p:nvSpPr>
          <p:cNvPr id="18" name="17 - Θέση αριθμού διαφάνειας"/>
          <p:cNvSpPr>
            <a:spLocks noGrp="1"/>
          </p:cNvSpPr>
          <p:nvPr>
            <p:ph type="sldNum" sz="quarter" idx="11"/>
          </p:nvPr>
        </p:nvSpPr>
        <p:spPr/>
        <p:txBody>
          <a:bodyPr rtlCol="0"/>
          <a:lstStyle/>
          <a:p>
            <a:fld id="{9FDEBB59-C485-40F6-8F1F-85D3C940A0E3}"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0CF0097-FA51-434D-8520-DE523B1FFE66}" type="datetimeFigureOut">
              <a:rPr lang="el-GR" smtClean="0"/>
              <a:pPr/>
              <a:t>27/2/2022</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FDEBB59-C485-40F6-8F1F-85D3C940A0E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86000" y="692696"/>
            <a:ext cx="6172200" cy="4325866"/>
          </a:xfrm>
        </p:spPr>
        <p:txBody>
          <a:bodyPr>
            <a:normAutofit/>
          </a:bodyPr>
          <a:lstStyle/>
          <a:p>
            <a:r>
              <a:rPr lang="el-GR" dirty="0" smtClean="0"/>
              <a:t>Η Ελληνική Οικονομία στην Περίοδο μέχρι τον Β’ Παγκόσμιο </a:t>
            </a:r>
            <a:r>
              <a:rPr lang="el-GR" dirty="0" smtClean="0"/>
              <a:t>Πόλεμο</a:t>
            </a:r>
            <a:br>
              <a:rPr lang="el-GR" dirty="0" smtClean="0"/>
            </a:br>
            <a:r>
              <a:rPr lang="el-GR" dirty="0" smtClean="0"/>
              <a:t/>
            </a:r>
            <a:br>
              <a:rPr lang="el-GR" dirty="0" smtClean="0"/>
            </a:br>
            <a:r>
              <a:rPr lang="el-GR" dirty="0" smtClean="0"/>
              <a:t/>
            </a:r>
            <a:br>
              <a:rPr lang="el-GR" dirty="0" smtClean="0"/>
            </a:br>
            <a:r>
              <a:rPr lang="el-GR" dirty="0" smtClean="0"/>
              <a:t> </a:t>
            </a:r>
            <a:r>
              <a:rPr lang="el-GR" dirty="0" smtClean="0"/>
              <a:t>                                          </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79900"/>
            <a:ext cx="849694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hangingPunct="0"/>
            <a:r>
              <a:rPr lang="el-GR" sz="2000" dirty="0" smtClean="0"/>
              <a:t>Μετά </a:t>
            </a:r>
            <a:r>
              <a:rPr lang="el-GR" sz="2000" dirty="0" smtClean="0"/>
              <a:t>την απελευθέρωση από τον τουρκικό ζυγό, το σύγχρονο ελληνικό κράτος είχε να αντιμετωπίσει μια σειρά από οργανωτικά προβλήματα, ένα από τα οποία αφορούσε και την αναδιάρθρωση της οικονομίας. Μέχρι και τα τέλη του 19</a:t>
            </a:r>
            <a:r>
              <a:rPr lang="el-GR" sz="2000" baseline="30000" dirty="0" smtClean="0"/>
              <a:t>ου</a:t>
            </a:r>
            <a:r>
              <a:rPr lang="el-GR" sz="2000" dirty="0" smtClean="0"/>
              <a:t> αιώνα η Ελλάδα παρέμενε μια σχεδόν αποκλειστικά αγροτική χώρα, με ελάχιστο σχηματισμό παγίου κεφαλαίου και ουσιαστικά ανύπαρκτη βιομηχανία. Ο ελάχιστος σχηματισμός παγίου κεφαλαίου οφειλόταν στην ανάπτυξη της οικοτεχνίας που διευκολύνθηκε από την ανάπτυξη της εμπορικής </a:t>
            </a:r>
            <a:r>
              <a:rPr lang="el-GR" sz="2000" dirty="0" smtClean="0"/>
              <a:t>ναυτιλίας. </a:t>
            </a:r>
            <a:endParaRPr lang="el-GR" sz="2000" dirty="0" smtClean="0"/>
          </a:p>
          <a:p>
            <a:pPr hangingPunct="0"/>
            <a:r>
              <a:rPr lang="el-GR" sz="2000" dirty="0" smtClean="0"/>
              <a:t>Μέχρι τις αρχές του 20ού αιώνα, οι ελληνικές εξαγωγές αφορούσαν αποκλειστικά αγροτικά προϊόντα (σταφύλια, σύκα, λεμόνια και κρασί), ενώ οι εισαγωγές τρόφιμα και προϊόντα της </a:t>
            </a:r>
            <a:r>
              <a:rPr lang="el-GR" sz="2000" dirty="0" err="1" smtClean="0"/>
              <a:t>ελαφράς</a:t>
            </a:r>
            <a:r>
              <a:rPr lang="el-GR" sz="2000" dirty="0" smtClean="0"/>
              <a:t> βιομηχανίας </a:t>
            </a:r>
            <a:r>
              <a:rPr lang="el-GR" sz="2000" dirty="0" smtClean="0"/>
              <a:t>. </a:t>
            </a:r>
            <a:r>
              <a:rPr lang="el-GR" sz="2000" dirty="0" smtClean="0"/>
              <a:t>Το εμπορικό ισοζύγιο της χώρας ήταν μόνιμα ελλειμματικό, καθώς οι εξαγωγές κάλυπταν μόλις το 40-50% των εισαγωγών και ο εξωτερικός δανεισμός ήταν ο μόνος τρόπος κάλυψης του ελλείμματος </a:t>
            </a:r>
            <a:r>
              <a:rPr lang="el-GR" sz="2000" dirty="0" smtClean="0"/>
              <a:t>αυτού. </a:t>
            </a:r>
            <a:r>
              <a:rPr lang="el-GR" sz="2000" dirty="0" smtClean="0"/>
              <a:t>Η κατάσταση αυτή οδήγησε προς το τέλος του 19ου αιώνα στη χρεοκοπία και στην επιβολή του «Διεθνούς Οικονομικού Ελέγχου» για την αποπληρωμή των χρεών προς τις τράπεζες των Μεγάλων Δυνάμεων της εποχής εκείνης, μέσω κυρίως της δημιουργίας των κρατικών μονοπωλίων. </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51520" y="768768"/>
            <a:ext cx="8496944"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διεύρυνση της χώρας με την βαθμιαία απελευθέρωση και προσάρτηση εδαφών από την καταρρέουσα Οθωμανική Αυτοκρατορία (Θεσσαλία, Κρήτη, Μακεδονία, Ήπειρος, Θράκη), σε συνδυασμό με την εισροή ενάμιση εκατομμυρίου προσφύγων μετά τη Μικρασιατική Καταστροφή δημιούργησαν μια χώρα με τα σημερινά περίπου σύνορα (τα Δωδεκάνησα ενώθηκαν με τη χώρα μετά το Β΄ Παγκόσμιο Πόλεμο) και έναν πληθυσμό που ξεπερνούσε τα έξι εκατομμύρια. Σε καθαρά οικονομικούς όρους, η διεύρυνση αυτή επέτεινε την αγροτική μορφολογία της ελληνικής οικονομίας και την κυριαρχία </a:t>
            </a:r>
            <a:r>
              <a:rPr kumimoji="0" lang="el-G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προκαπιταλιστικών</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δομών παραγωγής.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 αγροτική μεταρρύθμιση της δεκαετίας του 1920, που οδήγησε στη διανομή των τσιφλικιών στους ντόπιους ακτήμονες και τους πρόσφυγες δημιούργησε τελικά μικρές και, όπως αποδείχθηκε τελικά, </a:t>
            </a:r>
            <a:r>
              <a:rPr kumimoji="0" lang="el-G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αντι</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-οικονομικές ιδιοκτησίες. Οι ιδιοκτησίες αυτές ούτε το σχηματισμό κεφαλαίου επέτρεπαν ούτε τον αγροτικό πληθυσμό μπόρεσαν να «κρατήσουν», όπως αποδείχθηκε μετά από μια γενιά.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79512" y="549841"/>
            <a:ext cx="8532440" cy="373948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l-GR" sz="13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Πίνακας 1</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Οι εμπορικές σχέσεις της Ελλάδας  για την περίοδο 1913-1938 (σε %)</a:t>
            </a:r>
            <a:endParaRPr kumimoji="0" lang="el-G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Χώρα \ Έτος          1913            1921            1922            1925            1936-38__</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Χ      Μ        Χ       Μ       Χ       Μ       Χ      Μ         Χ         Μ__</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Η.Π.Α.                1,6     7,8     22,8   18,4    21,9   26,6   23,2   26,6     6,2       15,9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 Βρετανία      23,9  </a:t>
            </a:r>
            <a:r>
              <a:rPr kumimoji="0" lang="el-GR" sz="16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23,9</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17,0   21,2    14,4   17,0   15,6     7,0    13,3      10,0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Ιταλία                  3,6    3,2       9,0      5,6      8,9    8,3      9,6   16,8      2,2       4,4</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Γερμανία             7,5   10,2      4,9     14,8     6,0   21,1     7,2    16,4    26,2     35,3</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Γαλλία                 5,9   11,4      7,8       3,1     6,5    5,0      8,0      5,4      1,7       2,9</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Βέλγιο                 1,2     4,3       3,1      1,4     3,3    1,0       3,4     2,0      1,0       1,4</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Ολλανδία             2,5     8,0       2,6      6,8     1,8    6,0       2,4     3,6      2,2       2,8</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Ρωσία                 19,9    2,4       0,3        -        -        -         0,8      -         2,9      0,6</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___________________________________________________________________</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Μ: Εισαγωγές</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 Εξαγωγές</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51520" y="520661"/>
            <a:ext cx="856895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Παρ’ όλα αυτά, η ανάπτυξη μεταφορικών δικτύων επέτρεψε το βαθμιαίο άνοιγμα της ελληνικής οικονομίας στο διεθνές εμπόριο και στην αργή αλλά σταθερή ενσωμάτωσή της στο παγκόσμιο οικονομικό γίγνεσθαι. Στον πίνακα 1 φαίνεται η δομή του ελληνικού εξωτερικού εμπορίου κατά χώρα για την περίοδο 1913-1938. Ο σωστός τρόπος ανάγνωσης των στοιχείων του πίνακα 1 είναι μάλλον ο εξής: Με δεδομένο ότι τις ελληνικές εξαγωγές της περιόδου εκείνης χαρακτήριζε μια ακραία έλλειψη πλουραλισμού, οι αυξομειώσεις σε χώρες, όπως η Μ. Βρετανία, οφείλεται στις λεγόμενες «σταφιδικές κρίσεις», ενώ η αύξηση του εμπορίου με τη Γερμανία στον καπνό. Πράγματι, το ελληνικό εξαγωγικό εμπόριο στην περίοδο του μεσοπολέμου χαρακτηρίζεται από σχεδόν πλήρη εξάρτηση από τα δυο αυτά προϊόντα, με αποτέλεσμα οι μεταβολές στην παγκόσμια ζήτηση να προκαλούν τεράστια αναστάτωση.</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Δυο γεγονότα που είναι ιδιαίτερα σημαντικά σε σχέση με το υπό εξέταση θέμα είναι η μαζική μετανάστευση από τις φτωχότερες ελληνικές περιοχές (π.χ. Ήπειρος) προς τις Η.Π.Α. κυρίως, και η εμφάνιση της ελληνικής ναυτιλίας στο προσκήνιο. Η μετανάστευση προς τις Η.Π.Α. διακόπτεται μετά την κρίση του 1929 και τους περιορισμούς που επιβάλλουν οι Αμερικανοί. Η ανάπτυξη της ναυτιλίας, αποτελεί τη συνέχεια της παράδοσης που άρχισε να δημιουργείται από την Τουρκοκρατία και αποτελεί τον προάγγελο της έκρηξης που θα ακολουθήσει στις δεκαετίες του 1940 και του 1950.</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208912" cy="5847755"/>
          </a:xfrm>
          <a:prstGeom prst="rect">
            <a:avLst/>
          </a:prstGeom>
        </p:spPr>
        <p:txBody>
          <a:bodyPr wrap="square">
            <a:spAutoFit/>
          </a:bodyPr>
          <a:lstStyle/>
          <a:p>
            <a:pPr lvl="0" indent="450850" algn="just" eaLnBrk="0" fontAlgn="base" hangingPunct="0">
              <a:spcBef>
                <a:spcPct val="0"/>
              </a:spcBef>
              <a:spcAft>
                <a:spcPct val="0"/>
              </a:spcAft>
            </a:pPr>
            <a:r>
              <a:rPr lang="el-GR" sz="2200" dirty="0" smtClean="0">
                <a:latin typeface="Times New Roman" pitchFamily="18" charset="0"/>
                <a:ea typeface="Times New Roman" pitchFamily="18" charset="0"/>
                <a:cs typeface="Times New Roman" pitchFamily="18" charset="0"/>
              </a:rPr>
              <a:t>Χαρακτηριστικό της προπολεμικής περιόδου είναι η εναγώνια προσπάθεια του επίσημου ελληνικού κράτους να προσελκύσει κεφάλαια από το εξωτερικό (κυρίως Γαλλία και Μ. Βρετανία) για την αξιοποίηση των πλουτοπαραγωγικών πόρων της χώρας. Η επιλογή αυτή σηματοδοτεί την βαθμιαία ευρωπαϊκή στροφή της ελληνικής οικονομίας, αλλά και μια μακρά περίοδο οικονομικής και πολιτικής εξάρτησης της χώρας από το εξωτερικό.  </a:t>
            </a:r>
            <a:endParaRPr lang="el-GR" sz="2200" dirty="0" smtClean="0">
              <a:latin typeface="Times New Roman" pitchFamily="18" charset="0"/>
              <a:ea typeface="Times New Roman" pitchFamily="18" charset="0"/>
              <a:cs typeface="Times New Roman" pitchFamily="18" charset="0"/>
            </a:endParaRPr>
          </a:p>
          <a:p>
            <a:pPr indent="450850" algn="just" eaLnBrk="0" fontAlgn="base" hangingPunct="0">
              <a:spcBef>
                <a:spcPct val="0"/>
              </a:spcBef>
              <a:spcAft>
                <a:spcPct val="0"/>
              </a:spcAft>
            </a:pPr>
            <a:r>
              <a:rPr lang="el-GR" sz="2200" dirty="0" smtClean="0"/>
              <a:t>Στη διάρκεια του μεσοπολέμου σημειώνεται μια σημαντική άνθιση της ελληνικής μεταποίησης, προσανατολισμένη βέβαια στους λεγόμενους κλάδους της </a:t>
            </a:r>
            <a:r>
              <a:rPr lang="el-GR" sz="2200" dirty="0" err="1" smtClean="0"/>
              <a:t>ελαφράς</a:t>
            </a:r>
            <a:r>
              <a:rPr lang="el-GR" sz="2200" dirty="0" smtClean="0"/>
              <a:t> βιομηχανίας, που ουσιαστικά μεταποιούσε τα παραγόμενα από τη χώρα τρόφιμα, ίνες, δέρματα και </a:t>
            </a:r>
            <a:r>
              <a:rPr lang="el-GR" sz="2200" dirty="0" smtClean="0"/>
              <a:t>καπνό. </a:t>
            </a:r>
            <a:r>
              <a:rPr lang="el-GR" sz="2200" dirty="0" smtClean="0"/>
              <a:t>Αποτέλεσμα της εξέλιξης αυτής ήταν το προϊόν της μεταποίησης στην περίοδο 1924-1939 να αυξηθεί κατά 120% </a:t>
            </a:r>
            <a:r>
              <a:rPr lang="el-GR" sz="2200" dirty="0" smtClean="0"/>
              <a:t>περίπου, ρυθμός </a:t>
            </a:r>
            <a:r>
              <a:rPr lang="el-GR" sz="2200" dirty="0" smtClean="0"/>
              <a:t>αύξησης εντυπωσιακός βέβαια, αλλά που θα πρέπει μάλλον να οφείλεται στο πολύ χαμηλό σημείο εκκίνησης. </a:t>
            </a:r>
          </a:p>
          <a:p>
            <a:pPr lvl="0" indent="450850" algn="just" eaLnBrk="0" fontAlgn="base" hangingPunct="0">
              <a:spcBef>
                <a:spcPct val="0"/>
              </a:spcBef>
              <a:spcAft>
                <a:spcPct val="0"/>
              </a:spcAft>
            </a:pPr>
            <a:endParaRPr lang="el-GR" sz="2200"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68</TotalTime>
  <Words>850</Words>
  <Application>Microsoft Office PowerPoint</Application>
  <PresentationFormat>Προβολή στην οθόνη (4:3)</PresentationFormat>
  <Paragraphs>24</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Προεξοχή</vt:lpstr>
      <vt:lpstr>Η Ελληνική Οικονομία στην Περίοδο μέχρι τον Β’ Παγκόσμιο Πόλεμο                                              </vt:lpstr>
      <vt:lpstr>Διαφάνεια 2</vt:lpstr>
      <vt:lpstr>Διαφάνεια 3</vt:lpstr>
      <vt:lpstr>Διαφάνεια 4</vt:lpstr>
      <vt:lpstr>Διαφάνεια 5</vt:lpstr>
      <vt:lpstr>Διαφάνεια 6</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Ελληνική εμπορική ναυτιλία και Β’ Παγκόσμιος Πόλεμος: Από την απόλυτη καταστροφή στην αναγέννηση και την παγκόσμια επικράτηση</dc:title>
  <dc:creator>Χρήστης των Windows</dc:creator>
  <cp:lastModifiedBy>Χρήστης των Windows</cp:lastModifiedBy>
  <cp:revision>13</cp:revision>
  <dcterms:created xsi:type="dcterms:W3CDTF">2019-09-23T07:36:22Z</dcterms:created>
  <dcterms:modified xsi:type="dcterms:W3CDTF">2022-02-27T11:52:32Z</dcterms:modified>
</cp:coreProperties>
</file>