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B6C22-0E77-4995-92CC-CB9D12725AD0}" type="datetimeFigureOut">
              <a:rPr lang="el-GR" smtClean="0"/>
              <a:pPr/>
              <a:t>3/6/2021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07074-7601-4C89-AE3E-68465CF9836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TYXAIOI A</a:t>
            </a:r>
            <a:r>
              <a:rPr lang="el-GR" dirty="0"/>
              <a:t>ΡΙΘΜΟΙ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el-GR" dirty="0"/>
              <a:t>Κατά την </a:t>
            </a:r>
            <a:r>
              <a:rPr lang="el-GR" dirty="0" err="1"/>
              <a:t>προσοµοίωση</a:t>
            </a:r>
            <a:r>
              <a:rPr lang="el-GR" dirty="0"/>
              <a:t>, απαιτείται η </a:t>
            </a:r>
            <a:r>
              <a:rPr lang="el-GR" dirty="0" err="1"/>
              <a:t>δηµιουργία</a:t>
            </a:r>
            <a:r>
              <a:rPr lang="el-GR" dirty="0"/>
              <a:t> µ</a:t>
            </a:r>
            <a:r>
              <a:rPr lang="el-GR" dirty="0" err="1"/>
              <a:t>ιας</a:t>
            </a:r>
            <a:r>
              <a:rPr lang="el-GR" dirty="0"/>
              <a:t> σειράς τυχαίων </a:t>
            </a:r>
            <a:r>
              <a:rPr lang="el-GR" dirty="0" err="1"/>
              <a:t>δειγµάτων</a:t>
            </a:r>
            <a:endParaRPr lang="el-GR" dirty="0"/>
          </a:p>
          <a:p>
            <a:pPr algn="just">
              <a:buFont typeface="Arial" pitchFamily="34" charset="0"/>
              <a:buChar char="•"/>
            </a:pPr>
            <a:r>
              <a:rPr lang="el-GR" dirty="0"/>
              <a:t>  Τα τυχαία αυτά </a:t>
            </a:r>
            <a:r>
              <a:rPr lang="el-GR" dirty="0" err="1"/>
              <a:t>δείγµατα</a:t>
            </a:r>
            <a:r>
              <a:rPr lang="el-GR" dirty="0"/>
              <a:t> ακολουθούν κατανομές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ΓΕΝΝΗΤΡΙΕΣ ΤΥΧΑΙΩΝ ΑΡΙΘΜΩΝ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err="1"/>
              <a:t>Εκµεταλλεύονται</a:t>
            </a:r>
            <a:r>
              <a:rPr lang="el-GR" dirty="0"/>
              <a:t> την έννοια των </a:t>
            </a:r>
            <a:r>
              <a:rPr lang="el-GR" dirty="0" err="1"/>
              <a:t>ισοϋπολοίπων</a:t>
            </a:r>
            <a:r>
              <a:rPr lang="el-GR" dirty="0"/>
              <a:t> </a:t>
            </a:r>
            <a:r>
              <a:rPr lang="el-GR" dirty="0" err="1"/>
              <a:t>αριθµών</a:t>
            </a:r>
            <a:r>
              <a:rPr lang="el-GR" dirty="0"/>
              <a:t>. Οι </a:t>
            </a:r>
            <a:r>
              <a:rPr lang="el-GR" dirty="0" err="1"/>
              <a:t>ισοϋπόλοιποι</a:t>
            </a:r>
            <a:r>
              <a:rPr lang="el-GR" dirty="0"/>
              <a:t> </a:t>
            </a:r>
            <a:r>
              <a:rPr lang="el-GR" dirty="0" err="1"/>
              <a:t>αριθµοί</a:t>
            </a:r>
            <a:r>
              <a:rPr lang="el-GR" dirty="0"/>
              <a:t> ορίζονται ως ακολούθως:</a:t>
            </a:r>
          </a:p>
          <a:p>
            <a:endParaRPr lang="el-GR" dirty="0"/>
          </a:p>
          <a:p>
            <a:r>
              <a:rPr lang="el-GR" dirty="0" err="1"/>
              <a:t>∆ύο</a:t>
            </a:r>
            <a:r>
              <a:rPr lang="el-GR" dirty="0"/>
              <a:t> ακέραιοι </a:t>
            </a:r>
            <a:r>
              <a:rPr lang="el-GR" dirty="0" err="1"/>
              <a:t>αριθµοί</a:t>
            </a:r>
            <a:r>
              <a:rPr lang="el-GR" dirty="0"/>
              <a:t> α και β </a:t>
            </a:r>
            <a:r>
              <a:rPr lang="el-GR" dirty="0" err="1"/>
              <a:t>ονοµάζονται</a:t>
            </a:r>
            <a:r>
              <a:rPr lang="el-GR" dirty="0"/>
              <a:t> </a:t>
            </a:r>
            <a:r>
              <a:rPr lang="el-GR" dirty="0" err="1"/>
              <a:t>ισοϋπόλοιποι</a:t>
            </a:r>
            <a:r>
              <a:rPr lang="el-GR" dirty="0"/>
              <a:t> ως προς τον ακέραιο συντελεστή (</a:t>
            </a:r>
            <a:r>
              <a:rPr lang="el-GR" dirty="0" err="1"/>
              <a:t>modulus</a:t>
            </a:r>
            <a:r>
              <a:rPr lang="el-GR" dirty="0"/>
              <a:t>) γ, όταν </a:t>
            </a:r>
            <a:r>
              <a:rPr lang="el-GR" dirty="0" err="1"/>
              <a:t>διαιρούµενοι</a:t>
            </a:r>
            <a:r>
              <a:rPr lang="el-GR" dirty="0"/>
              <a:t> µε το γ δίνουν το ίδιο υπόλοιπο. Το </a:t>
            </a:r>
            <a:r>
              <a:rPr lang="el-GR" dirty="0" err="1"/>
              <a:t>σύµβολο</a:t>
            </a:r>
            <a:r>
              <a:rPr lang="el-GR" dirty="0"/>
              <a:t> της αναλογίας στον µ</a:t>
            </a:r>
            <a:r>
              <a:rPr lang="el-GR" dirty="0" err="1"/>
              <a:t>αθηµατικό</a:t>
            </a:r>
            <a:r>
              <a:rPr lang="el-GR" dirty="0"/>
              <a:t> τύπο: α ≡ β </a:t>
            </a:r>
            <a:r>
              <a:rPr lang="el-GR" dirty="0" err="1"/>
              <a:t>mod</a:t>
            </a:r>
            <a:r>
              <a:rPr lang="el-GR" dirty="0"/>
              <a:t> γ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 ΓΕΝΝΗΤΡΙΕΣ ΜΕΣΑΙΩΝ ΤΕΤΡΑΓΩΝΩΝ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μέθοδος </a:t>
            </a:r>
            <a:r>
              <a:rPr lang="el-GR" dirty="0" err="1"/>
              <a:t>ϐασίζεται</a:t>
            </a:r>
            <a:r>
              <a:rPr lang="el-GR" dirty="0"/>
              <a:t> στον </a:t>
            </a:r>
            <a:r>
              <a:rPr lang="el-GR" dirty="0" err="1"/>
              <a:t>τετραγωνισµό</a:t>
            </a:r>
            <a:r>
              <a:rPr lang="el-GR" dirty="0"/>
              <a:t> </a:t>
            </a:r>
            <a:r>
              <a:rPr lang="el-GR" dirty="0" err="1"/>
              <a:t>αριθµών</a:t>
            </a:r>
            <a:r>
              <a:rPr lang="el-GR" dirty="0"/>
              <a:t> και εξαγωγή των µ</a:t>
            </a:r>
            <a:r>
              <a:rPr lang="el-GR" dirty="0" err="1"/>
              <a:t>εσαίων</a:t>
            </a:r>
            <a:r>
              <a:rPr lang="el-GR" dirty="0"/>
              <a:t> </a:t>
            </a:r>
            <a:r>
              <a:rPr lang="el-GR" dirty="0" err="1"/>
              <a:t>ψηϕίων</a:t>
            </a:r>
            <a:r>
              <a:rPr lang="el-GR" dirty="0"/>
              <a:t> των τετραγώνων. </a:t>
            </a:r>
            <a:r>
              <a:rPr lang="el-GR" dirty="0" err="1"/>
              <a:t>Βηματικά</a:t>
            </a:r>
            <a:r>
              <a:rPr lang="el-GR" dirty="0"/>
              <a:t>:</a:t>
            </a:r>
          </a:p>
          <a:p>
            <a:r>
              <a:rPr lang="el-GR" dirty="0" err="1"/>
              <a:t>Ξεκινούµε</a:t>
            </a:r>
            <a:r>
              <a:rPr lang="el-GR" dirty="0"/>
              <a:t> µε έναν ακέραιο </a:t>
            </a:r>
            <a:r>
              <a:rPr lang="el-GR" dirty="0" err="1"/>
              <a:t>αριθµό</a:t>
            </a:r>
            <a:r>
              <a:rPr lang="el-GR" dirty="0"/>
              <a:t> Z</a:t>
            </a:r>
            <a:r>
              <a:rPr lang="el-GR" baseline="-25000" dirty="0"/>
              <a:t>0</a:t>
            </a:r>
            <a:r>
              <a:rPr lang="el-GR" dirty="0"/>
              <a:t> µε n </a:t>
            </a:r>
            <a:r>
              <a:rPr lang="el-GR" dirty="0" err="1"/>
              <a:t>ψηϕία</a:t>
            </a:r>
            <a:r>
              <a:rPr lang="el-GR" dirty="0"/>
              <a:t> που αποτελεί τον ‘‘σπόρο’’ της γεννήτριας.</a:t>
            </a:r>
          </a:p>
          <a:p>
            <a:r>
              <a:rPr lang="el-GR" dirty="0" err="1"/>
              <a:t>Υπολογίζουµε</a:t>
            </a:r>
            <a:r>
              <a:rPr lang="el-GR" dirty="0"/>
              <a:t> το τετράγωνο του </a:t>
            </a:r>
            <a:r>
              <a:rPr lang="el-GR" dirty="0" err="1"/>
              <a:t>αριθµού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ΓΕΝΝΗΤΡΙΕΣ ΜΕΣΑΙΩΝ ΤΕΤΡΑΓΩΝΩΝ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r>
              <a:rPr lang="el-GR" dirty="0" err="1"/>
              <a:t>Παράγουµε</a:t>
            </a:r>
            <a:r>
              <a:rPr lang="el-GR" dirty="0"/>
              <a:t> τον τυχαίο </a:t>
            </a:r>
            <a:r>
              <a:rPr lang="el-GR" dirty="0" err="1"/>
              <a:t>αριθµό</a:t>
            </a:r>
            <a:r>
              <a:rPr lang="el-GR" dirty="0"/>
              <a:t> από τον τύπο: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348880"/>
            <a:ext cx="4680520" cy="98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611560" y="3501008"/>
            <a:ext cx="8229600" cy="1324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3200" dirty="0"/>
              <a:t>Ο </a:t>
            </a:r>
            <a:r>
              <a:rPr lang="el-GR" sz="3200" dirty="0" err="1"/>
              <a:t>αριθµός</a:t>
            </a:r>
            <a:r>
              <a:rPr lang="el-GR" sz="3200" dirty="0"/>
              <a:t> αυτός </a:t>
            </a:r>
            <a:r>
              <a:rPr lang="el-GR" sz="3200" dirty="0" err="1"/>
              <a:t>ϐρίσκεται</a:t>
            </a:r>
            <a:r>
              <a:rPr lang="el-GR" sz="3200" dirty="0"/>
              <a:t> στο </a:t>
            </a:r>
            <a:r>
              <a:rPr lang="el-GR" sz="3200" dirty="0" err="1"/>
              <a:t>διάστηµα</a:t>
            </a:r>
            <a:r>
              <a:rPr lang="el-GR" sz="3200" dirty="0"/>
              <a:t> [0,1).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3200" dirty="0" err="1"/>
              <a:t>Εξάγουµε</a:t>
            </a:r>
            <a:r>
              <a:rPr lang="el-GR" sz="3200" dirty="0"/>
              <a:t> τα n µ</a:t>
            </a:r>
            <a:r>
              <a:rPr lang="el-GR" sz="3200" dirty="0" err="1"/>
              <a:t>εσαία</a:t>
            </a:r>
            <a:r>
              <a:rPr lang="el-GR" sz="3200" dirty="0"/>
              <a:t> </a:t>
            </a:r>
            <a:r>
              <a:rPr lang="el-GR" sz="3200" dirty="0" err="1"/>
              <a:t>ψηϕία</a:t>
            </a:r>
            <a:r>
              <a:rPr lang="el-GR" sz="3200" dirty="0"/>
              <a:t> του </a:t>
            </a:r>
            <a:r>
              <a:rPr lang="el-GR" sz="3200" dirty="0" err="1"/>
              <a:t>αριθµού</a:t>
            </a:r>
            <a:r>
              <a:rPr lang="el-GR" sz="3200" dirty="0"/>
              <a:t>. Αυτά τα </a:t>
            </a:r>
            <a:r>
              <a:rPr lang="el-GR" sz="3200" dirty="0" err="1"/>
              <a:t>ψηϕία</a:t>
            </a:r>
            <a:r>
              <a:rPr lang="el-GR" sz="3200" dirty="0"/>
              <a:t> αποτελούν τον νέο </a:t>
            </a:r>
            <a:r>
              <a:rPr lang="el-GR" sz="3200" dirty="0" err="1"/>
              <a:t>αριθµό</a:t>
            </a:r>
            <a:r>
              <a:rPr lang="el-GR" sz="3200" dirty="0"/>
              <a:t> Z</a:t>
            </a:r>
            <a:r>
              <a:rPr lang="el-GR" sz="3200" baseline="-25000" dirty="0"/>
              <a:t>1</a:t>
            </a:r>
            <a:r>
              <a:rPr lang="el-GR" sz="3200" dirty="0"/>
              <a:t>.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ΓΕΝΝΗΤΡΙΕΣ ΜΕΣΑΙΩΝ ΤΕΤΡΑΓΩΝΩΝ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/>
          <a:lstStyle/>
          <a:p>
            <a:r>
              <a:rPr lang="el-GR" dirty="0" err="1"/>
              <a:t>Επαναλαµβάνουµε</a:t>
            </a:r>
            <a:r>
              <a:rPr lang="el-GR" dirty="0"/>
              <a:t> τη διαδικασία. Π.χ.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2"/>
            <a:ext cx="6491841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ΓΕΝΝΗΤΡΙΕΣ ΜΕΣΑΙΩΝ ΤΕΤΡΑΓΩΝΩΝ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Επειδή κάθε </a:t>
            </a:r>
            <a:r>
              <a:rPr lang="el-GR" dirty="0" err="1"/>
              <a:t>αριθµός</a:t>
            </a:r>
            <a:r>
              <a:rPr lang="el-GR" dirty="0"/>
              <a:t> Zi+1 εξαρτάται αποκλειστικά από τον </a:t>
            </a:r>
            <a:r>
              <a:rPr lang="el-GR" dirty="0" err="1"/>
              <a:t>προηγούµενο</a:t>
            </a:r>
            <a:r>
              <a:rPr lang="el-GR" dirty="0"/>
              <a:t> τυχαίο </a:t>
            </a:r>
            <a:r>
              <a:rPr lang="el-GR" dirty="0" err="1"/>
              <a:t>αριθµό</a:t>
            </a:r>
            <a:r>
              <a:rPr lang="el-GR" dirty="0"/>
              <a:t> Ζ</a:t>
            </a:r>
            <a:r>
              <a:rPr lang="en-US" dirty="0" err="1"/>
              <a:t>i</a:t>
            </a:r>
            <a:r>
              <a:rPr lang="el-GR" dirty="0"/>
              <a:t>, αν προκύψει ίδιος </a:t>
            </a:r>
            <a:r>
              <a:rPr lang="en-US" dirty="0" err="1"/>
              <a:t>Zi</a:t>
            </a:r>
            <a:r>
              <a:rPr lang="el-GR" dirty="0"/>
              <a:t>, η σειρά επαναλαμβάνεται.</a:t>
            </a:r>
          </a:p>
          <a:p>
            <a:r>
              <a:rPr lang="el-GR" dirty="0"/>
              <a:t>Το πλήθος των τυχαίων </a:t>
            </a:r>
            <a:r>
              <a:rPr lang="el-GR" dirty="0" err="1"/>
              <a:t>αριθµών</a:t>
            </a:r>
            <a:r>
              <a:rPr lang="el-GR" dirty="0"/>
              <a:t> </a:t>
            </a:r>
            <a:r>
              <a:rPr lang="el-GR" dirty="0" err="1"/>
              <a:t>ανάµεσα</a:t>
            </a:r>
            <a:r>
              <a:rPr lang="el-GR" dirty="0"/>
              <a:t> σε δύο επαναλήψεις του ιδίου </a:t>
            </a:r>
            <a:r>
              <a:rPr lang="el-GR" dirty="0" err="1"/>
              <a:t>αϱιθµού</a:t>
            </a:r>
            <a:r>
              <a:rPr lang="el-GR" dirty="0"/>
              <a:t> </a:t>
            </a:r>
            <a:r>
              <a:rPr lang="el-GR" dirty="0" err="1"/>
              <a:t>ονοµάζεται</a:t>
            </a:r>
            <a:r>
              <a:rPr lang="el-GR" dirty="0"/>
              <a:t> περίοδος ή κύκλος της σειράς.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ΓΡΑΜΜΙΚΕΣ ΙΣΟΫΠΟΛΟΙΠΕΣ ΓΕΝΝΗΤΡΙΕΣ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γεννήτριες που </a:t>
            </a:r>
            <a:r>
              <a:rPr lang="el-GR" dirty="0" err="1"/>
              <a:t>χρησιµοποιούνται</a:t>
            </a:r>
            <a:r>
              <a:rPr lang="el-GR" dirty="0"/>
              <a:t> για την παραγωγή τυχαίων </a:t>
            </a:r>
            <a:r>
              <a:rPr lang="el-GR" dirty="0" err="1"/>
              <a:t>αριθµών</a:t>
            </a:r>
            <a:r>
              <a:rPr lang="el-GR" dirty="0"/>
              <a:t>, σε µ</a:t>
            </a:r>
            <a:r>
              <a:rPr lang="el-GR" dirty="0" err="1"/>
              <a:t>εγάλο</a:t>
            </a:r>
            <a:r>
              <a:rPr lang="el-GR" dirty="0"/>
              <a:t> </a:t>
            </a:r>
            <a:r>
              <a:rPr lang="el-GR" dirty="0" err="1"/>
              <a:t>ϐαθµό</a:t>
            </a:r>
            <a:r>
              <a:rPr lang="el-GR" dirty="0"/>
              <a:t> αποτελούν παραλλαγές της στρατηγικής αυτής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ΓΡΑΜΜΙΚΕΣ ΙΣΟΫΠΟΛΟΙΠΕΣ ΓΕΝΝΗΤΡΙΕΣ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8898535" cy="339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ΓΡΑΜΜΙΚΕΣ ΙΣΟΫΠΟΛΟΙΠΕΣ ΓΕΝΝΗΤΡΙΕΣ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dirty="0" err="1"/>
              <a:t>Γραµµική</a:t>
            </a:r>
            <a:r>
              <a:rPr lang="el-GR" dirty="0"/>
              <a:t> </a:t>
            </a:r>
            <a:r>
              <a:rPr lang="el-GR" dirty="0" err="1"/>
              <a:t>ισοϋπόλοιπη</a:t>
            </a:r>
            <a:r>
              <a:rPr lang="el-GR" dirty="0"/>
              <a:t> ακολουθία</a:t>
            </a:r>
          </a:p>
          <a:p>
            <a:r>
              <a:rPr lang="el-GR" dirty="0"/>
              <a:t> Η ακολουθία αυτή δεν είναι πάντοτε ‘‘τυχαία’’, για κάθε επιλογή των </a:t>
            </a:r>
            <a:r>
              <a:rPr lang="el-GR" dirty="0" err="1"/>
              <a:t>παραµέτρων</a:t>
            </a:r>
            <a:r>
              <a:rPr lang="el-GR" dirty="0"/>
              <a:t> </a:t>
            </a:r>
            <a:r>
              <a:rPr lang="el-GR" dirty="0" err="1"/>
              <a:t>m,a,c</a:t>
            </a:r>
            <a:r>
              <a:rPr lang="el-GR" dirty="0"/>
              <a:t>, και του σπόρου Z</a:t>
            </a:r>
            <a:r>
              <a:rPr lang="el-GR" baseline="-25000" dirty="0"/>
              <a:t>0</a:t>
            </a:r>
            <a:r>
              <a:rPr lang="el-GR" dirty="0"/>
              <a:t>. </a:t>
            </a:r>
          </a:p>
          <a:p>
            <a:r>
              <a:rPr lang="el-GR" dirty="0"/>
              <a:t>Π.χ., αν m = 10, Z0 = a = 9, και c = 6, τότε </a:t>
            </a:r>
            <a:r>
              <a:rPr lang="el-GR" dirty="0" err="1"/>
              <a:t>επαναλαµβάνεται</a:t>
            </a:r>
            <a:r>
              <a:rPr lang="el-GR" dirty="0"/>
              <a:t> διαρκώς η ακολουθία 7,9,7,9,7,9.....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ΓΡΑΜΜΙΚΕΣ ΙΣΟΫΠΟΛΟΙΠΕΣ ΓΕΝΝΗΤΡΙΕΣ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Γνώρισµα</a:t>
            </a:r>
            <a:r>
              <a:rPr lang="el-GR" dirty="0"/>
              <a:t> της δυνατότητας αναπαραγωγής της ίδιας σειράς </a:t>
            </a:r>
            <a:r>
              <a:rPr lang="el-GR" dirty="0" err="1"/>
              <a:t>αριθµών</a:t>
            </a:r>
            <a:r>
              <a:rPr lang="el-GR" dirty="0"/>
              <a:t>. </a:t>
            </a:r>
          </a:p>
          <a:p>
            <a:r>
              <a:rPr lang="el-GR" dirty="0"/>
              <a:t>Σημαντικό για τον μελετητή για να κάνει ελέγχους.</a:t>
            </a:r>
          </a:p>
          <a:p>
            <a:r>
              <a:rPr lang="el-GR" dirty="0"/>
              <a:t>Το πλήθος των </a:t>
            </a:r>
            <a:r>
              <a:rPr lang="el-GR" dirty="0" err="1"/>
              <a:t>διαϕορετικών</a:t>
            </a:r>
            <a:r>
              <a:rPr lang="el-GR" dirty="0"/>
              <a:t> </a:t>
            </a:r>
            <a:r>
              <a:rPr lang="el-GR" dirty="0" err="1"/>
              <a:t>τιµών</a:t>
            </a:r>
            <a:r>
              <a:rPr lang="el-GR" dirty="0"/>
              <a:t> δεν είναι δυνατόν να είναι µ</a:t>
            </a:r>
            <a:r>
              <a:rPr lang="el-GR" dirty="0" err="1"/>
              <a:t>εγαλύτερο</a:t>
            </a:r>
            <a:r>
              <a:rPr lang="el-GR" dirty="0"/>
              <a:t> από την </a:t>
            </a:r>
            <a:r>
              <a:rPr lang="el-GR" dirty="0" err="1"/>
              <a:t>τιµή</a:t>
            </a:r>
            <a:r>
              <a:rPr lang="el-GR" dirty="0"/>
              <a:t> </a:t>
            </a:r>
          </a:p>
          <a:p>
            <a:pPr>
              <a:buNone/>
            </a:pPr>
            <a:r>
              <a:rPr lang="el-GR" dirty="0"/>
              <a:t>   m − 1. </a:t>
            </a:r>
          </a:p>
          <a:p>
            <a:r>
              <a:rPr lang="el-GR" dirty="0"/>
              <a:t>Ποιες </a:t>
            </a:r>
            <a:r>
              <a:rPr lang="el-GR" dirty="0" err="1"/>
              <a:t>τιµές</a:t>
            </a:r>
            <a:r>
              <a:rPr lang="el-GR" dirty="0"/>
              <a:t> είναι καλές για την </a:t>
            </a:r>
            <a:r>
              <a:rPr lang="el-GR" dirty="0" err="1"/>
              <a:t>παράµετρο</a:t>
            </a:r>
            <a:r>
              <a:rPr lang="el-GR" dirty="0"/>
              <a:t> m;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ΓΡΑΜΜΙΚΕΣ ΙΣΟΫΠΟΛΟΙΠΕΣ ΓΕΝΝΗΤΡΙΕΣ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 Πρέπει το m να είναι αρκετά µ</a:t>
            </a:r>
            <a:r>
              <a:rPr lang="el-GR" dirty="0" err="1"/>
              <a:t>εγάλο</a:t>
            </a:r>
            <a:r>
              <a:rPr lang="el-GR" dirty="0"/>
              <a:t>, ώστε να </a:t>
            </a:r>
            <a:r>
              <a:rPr lang="el-GR" dirty="0" err="1"/>
              <a:t>επιτύχουµε</a:t>
            </a:r>
            <a:r>
              <a:rPr lang="el-GR" dirty="0"/>
              <a:t> όσο το δυνατόν µ</a:t>
            </a:r>
            <a:r>
              <a:rPr lang="el-GR" dirty="0" err="1"/>
              <a:t>εγαλύτερη</a:t>
            </a:r>
            <a:r>
              <a:rPr lang="el-GR" dirty="0"/>
              <a:t> περίοδο</a:t>
            </a:r>
          </a:p>
          <a:p>
            <a:r>
              <a:rPr lang="el-GR" dirty="0"/>
              <a:t>Π.χ., με  m = 2, έχουμε µία ακολουθία της µ</a:t>
            </a:r>
            <a:r>
              <a:rPr lang="el-GR" dirty="0" err="1"/>
              <a:t>ορϕής</a:t>
            </a:r>
            <a:r>
              <a:rPr lang="el-GR" dirty="0"/>
              <a:t> 0,1,0,1,0,1...κ.ο.κ.</a:t>
            </a:r>
          </a:p>
          <a:p>
            <a:endParaRPr lang="el-GR" dirty="0"/>
          </a:p>
          <a:p>
            <a:r>
              <a:rPr lang="el-GR" dirty="0"/>
              <a:t> Πρέπει το m να είναι κατάλληλα </a:t>
            </a:r>
            <a:r>
              <a:rPr lang="el-GR" dirty="0" err="1"/>
              <a:t>επιλεγµένο</a:t>
            </a:r>
            <a:r>
              <a:rPr lang="el-GR" dirty="0"/>
              <a:t>, ώστε οι </a:t>
            </a:r>
            <a:r>
              <a:rPr lang="el-GR" dirty="0" err="1"/>
              <a:t>υπολογισµοί</a:t>
            </a:r>
            <a:r>
              <a:rPr lang="el-GR" dirty="0"/>
              <a:t> να εκτελούνται µε όσο το δυνατόν πιο µ</a:t>
            </a:r>
            <a:r>
              <a:rPr lang="el-GR" dirty="0" err="1"/>
              <a:t>εγάλη</a:t>
            </a:r>
            <a:r>
              <a:rPr lang="el-GR" dirty="0"/>
              <a:t> ταχύτητα. Διαίρεση είναι αργή.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ΤΥΧΑΙΟΙ ΚΑΙ ΨΕΥ∆ΟΤΥΧΑΙΟΙ ΑΡΙΘΜΟΙ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Οι τυχαίοι </a:t>
            </a:r>
            <a:r>
              <a:rPr lang="el-GR" dirty="0" err="1"/>
              <a:t>αριθµοί</a:t>
            </a:r>
            <a:r>
              <a:rPr lang="el-GR" dirty="0"/>
              <a:t> </a:t>
            </a:r>
            <a:r>
              <a:rPr lang="el-GR" dirty="0" err="1"/>
              <a:t>χρησιµοποιούνται</a:t>
            </a:r>
            <a:r>
              <a:rPr lang="el-GR" dirty="0"/>
              <a:t> για να εισάγουν τη στοχαστική </a:t>
            </a:r>
            <a:r>
              <a:rPr lang="el-GR" dirty="0" err="1"/>
              <a:t>συµπεριφορά</a:t>
            </a:r>
            <a:r>
              <a:rPr lang="el-GR" dirty="0"/>
              <a:t> σε ένα </a:t>
            </a:r>
            <a:r>
              <a:rPr lang="el-GR" dirty="0" err="1"/>
              <a:t>πρόγραµµα</a:t>
            </a:r>
            <a:r>
              <a:rPr lang="el-GR" dirty="0"/>
              <a:t> </a:t>
            </a:r>
            <a:r>
              <a:rPr lang="el-GR" dirty="0" err="1"/>
              <a:t>προσοµοίωσης</a:t>
            </a:r>
            <a:endParaRPr lang="el-GR" dirty="0"/>
          </a:p>
          <a:p>
            <a:pPr algn="just"/>
            <a:r>
              <a:rPr lang="el-GR" dirty="0"/>
              <a:t>Στην </a:t>
            </a:r>
            <a:r>
              <a:rPr lang="el-GR" dirty="0" err="1"/>
              <a:t>πραγµατικότητα</a:t>
            </a:r>
            <a:r>
              <a:rPr lang="el-GR" dirty="0"/>
              <a:t>, η παραγωγή </a:t>
            </a:r>
            <a:r>
              <a:rPr lang="el-GR" dirty="0" err="1"/>
              <a:t>πραγµατικά</a:t>
            </a:r>
            <a:r>
              <a:rPr lang="el-GR" dirty="0"/>
              <a:t> τυχαίων </a:t>
            </a:r>
            <a:r>
              <a:rPr lang="el-GR" dirty="0" err="1"/>
              <a:t>αριθµών</a:t>
            </a:r>
            <a:r>
              <a:rPr lang="el-GR" dirty="0"/>
              <a:t> δεν είναι δυνατή µε </a:t>
            </a:r>
            <a:r>
              <a:rPr lang="el-GR" dirty="0" err="1"/>
              <a:t>ψηϕιακούς</a:t>
            </a:r>
            <a:r>
              <a:rPr lang="el-GR" dirty="0"/>
              <a:t> ηλεκτρονικούς υπολογιστές</a:t>
            </a:r>
          </a:p>
          <a:p>
            <a:pPr algn="just"/>
            <a:r>
              <a:rPr lang="el-GR" dirty="0"/>
              <a:t>Αυτό </a:t>
            </a:r>
            <a:r>
              <a:rPr lang="el-GR" dirty="0" err="1"/>
              <a:t>οϕείλεται</a:t>
            </a:r>
            <a:r>
              <a:rPr lang="el-GR" dirty="0"/>
              <a:t> στο γεγονός, ότι οι ηλεκτρονικοί υπολογιστές εκτελούν πάντα κάποιο </a:t>
            </a:r>
            <a:r>
              <a:rPr lang="el-GR" dirty="0" err="1"/>
              <a:t>συγκεκριµένο</a:t>
            </a:r>
            <a:r>
              <a:rPr lang="el-GR" dirty="0"/>
              <a:t> </a:t>
            </a:r>
            <a:r>
              <a:rPr lang="el-GR" dirty="0" err="1"/>
              <a:t>πρόγραµµα</a:t>
            </a:r>
            <a:r>
              <a:rPr lang="el-GR" dirty="0"/>
              <a:t>,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ΓΡΑΜΜΙΚΕΣ ΙΣΟΫΠΟΛΟΙΠΕΣ ΓΕΝΝΗΤΡΙΕΣ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Βολικές είναι οι πράξεις με δυνάμεις του 2</a:t>
            </a:r>
          </a:p>
          <a:p>
            <a:r>
              <a:rPr lang="el-GR" dirty="0"/>
              <a:t>Επιλογή του Ακεραίου Υπολοίπου: </a:t>
            </a:r>
            <a:r>
              <a:rPr lang="el-GR" dirty="0" err="1"/>
              <a:t>Ηεπίτευξη</a:t>
            </a:r>
            <a:r>
              <a:rPr lang="el-GR" dirty="0"/>
              <a:t> µ</a:t>
            </a:r>
            <a:r>
              <a:rPr lang="el-GR" dirty="0" err="1"/>
              <a:t>έγιστης</a:t>
            </a:r>
            <a:r>
              <a:rPr lang="el-GR" dirty="0"/>
              <a:t> περιόδου σχετίζεται τόσο από την επιλογή του υπολοίπου, όσο και από την επιλογή του πολλαπλασιαστή. </a:t>
            </a:r>
          </a:p>
          <a:p>
            <a:r>
              <a:rPr lang="el-GR" dirty="0"/>
              <a:t>Ακολουθούν 2 συνθήκες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ΓΡΑΜΜΙΚΕΣ ΙΣΟΫΠΟΛΟΙΠΕΣ ΓΕΝΝΗΤΡΙΕΣ 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8246110" cy="28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 m = 16,c = 5, και a = 9, να </a:t>
            </a:r>
            <a:r>
              <a:rPr lang="el-GR" dirty="0" err="1"/>
              <a:t>ϐρεθεί</a:t>
            </a:r>
            <a:r>
              <a:rPr lang="el-GR" dirty="0"/>
              <a:t> η περίοδος της γεννήτριας αν ο σπόρος Z</a:t>
            </a:r>
            <a:r>
              <a:rPr lang="el-GR" baseline="-25000" dirty="0"/>
              <a:t>0</a:t>
            </a:r>
            <a:r>
              <a:rPr lang="el-GR" dirty="0"/>
              <a:t> = 21. Να δώσετε όλες τις </a:t>
            </a:r>
            <a:r>
              <a:rPr lang="el-GR" dirty="0" err="1"/>
              <a:t>τιµές</a:t>
            </a:r>
            <a:r>
              <a:rPr lang="el-GR" dirty="0"/>
              <a:t> που </a:t>
            </a:r>
            <a:r>
              <a:rPr lang="el-GR" dirty="0" err="1"/>
              <a:t>εµϕανίζονται</a:t>
            </a:r>
            <a:r>
              <a:rPr lang="el-GR" dirty="0"/>
              <a:t> σε µία περίοδο.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863496" cy="5310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 2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 m = 16,c = 0, και a = 11, να </a:t>
            </a:r>
            <a:r>
              <a:rPr lang="el-GR" dirty="0" err="1"/>
              <a:t>ϐρεθεί</a:t>
            </a:r>
            <a:r>
              <a:rPr lang="el-GR" dirty="0"/>
              <a:t> η περίοδος της γεννήτριας αν ο σπόρος Z</a:t>
            </a:r>
            <a:r>
              <a:rPr lang="el-GR" baseline="-25000" dirty="0"/>
              <a:t>0</a:t>
            </a:r>
            <a:r>
              <a:rPr lang="el-GR" dirty="0"/>
              <a:t> = 21. 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852936"/>
            <a:ext cx="6480720" cy="335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ΜΕΓΙΣΤΟΠΟΙΗΣΗ ΌΤΑΝ Ο </a:t>
            </a:r>
            <a:r>
              <a:rPr lang="en-US" dirty="0"/>
              <a:t>m EINAI </a:t>
            </a:r>
            <a:r>
              <a:rPr lang="el-GR" dirty="0"/>
              <a:t>ΠΡΩΤΟΣ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61297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ΜΕΓΙΣΤΟΠΟΙΗΣΗ ΌΤΑΝ Ο </a:t>
            </a:r>
            <a:r>
              <a:rPr lang="en-US" dirty="0"/>
              <a:t>m EINAI </a:t>
            </a:r>
            <a:r>
              <a:rPr lang="el-GR" dirty="0"/>
              <a:t>ΠΡΩΤΟΣ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 m = 11, c = 0, και a = 2, να </a:t>
            </a:r>
            <a:r>
              <a:rPr lang="el-GR" dirty="0" err="1"/>
              <a:t>ϐρεθεί</a:t>
            </a:r>
            <a:r>
              <a:rPr lang="el-GR" dirty="0"/>
              <a:t> η περίοδος της γεννήτριας αν ο σπόρος Z</a:t>
            </a:r>
            <a:r>
              <a:rPr lang="el-GR" baseline="-25000" dirty="0"/>
              <a:t>0</a:t>
            </a:r>
            <a:r>
              <a:rPr lang="el-GR" dirty="0"/>
              <a:t> = 24.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708920"/>
            <a:ext cx="6710462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ΕΛΕΓΧΟΙ ΤΥΧΑΙΟΤΗΤΑΣ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Βάσει συχνότητας: Αν οι </a:t>
            </a:r>
            <a:r>
              <a:rPr lang="el-GR" dirty="0" err="1"/>
              <a:t>αριθµοί</a:t>
            </a:r>
            <a:r>
              <a:rPr lang="el-GR" dirty="0"/>
              <a:t> που παράγει είναι </a:t>
            </a:r>
            <a:r>
              <a:rPr lang="el-GR" dirty="0" err="1"/>
              <a:t>οµοιόµορϕα</a:t>
            </a:r>
            <a:r>
              <a:rPr lang="el-GR" dirty="0"/>
              <a:t> </a:t>
            </a:r>
            <a:r>
              <a:rPr lang="el-GR" dirty="0" err="1"/>
              <a:t>κατανεµηµένοι</a:t>
            </a:r>
            <a:r>
              <a:rPr lang="el-GR" dirty="0"/>
              <a:t>. </a:t>
            </a:r>
          </a:p>
          <a:p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    </a:t>
            </a:r>
            <a:r>
              <a:rPr lang="el-GR" dirty="0"/>
              <a:t> </a:t>
            </a:r>
            <a:r>
              <a:rPr lang="en-US" dirty="0"/>
              <a:t>A</a:t>
            </a:r>
            <a:r>
              <a:rPr lang="el-GR" dirty="0" err="1"/>
              <a:t>πό</a:t>
            </a:r>
            <a:r>
              <a:rPr lang="el-GR" dirty="0"/>
              <a:t> τους πιο </a:t>
            </a:r>
            <a:r>
              <a:rPr lang="el-GR" dirty="0" err="1"/>
              <a:t>συνηθισµένους</a:t>
            </a:r>
            <a:r>
              <a:rPr lang="el-GR" dirty="0"/>
              <a:t> στατιστικούς ελέγχους. </a:t>
            </a:r>
          </a:p>
          <a:p>
            <a:endParaRPr lang="en-US" dirty="0"/>
          </a:p>
          <a:p>
            <a:r>
              <a:rPr lang="el-GR" baseline="30000" dirty="0"/>
              <a:t>Αν </a:t>
            </a:r>
            <a:r>
              <a:rPr lang="el-GR" baseline="30000" dirty="0" err="1"/>
              <a:t>χρησιµοποιήσουµε</a:t>
            </a:r>
            <a:r>
              <a:rPr lang="el-GR" baseline="30000" dirty="0"/>
              <a:t> δύο ζάρια που δεν είναι ‘‘</a:t>
            </a:r>
            <a:r>
              <a:rPr lang="el-GR" baseline="30000" dirty="0" err="1"/>
              <a:t>πειραγµένα</a:t>
            </a:r>
            <a:r>
              <a:rPr lang="el-GR" baseline="30000" dirty="0"/>
              <a:t>’’, δηλαδή καθένα από αυτά έχει την ίδια πιθανότητα να </a:t>
            </a:r>
            <a:r>
              <a:rPr lang="el-GR" baseline="30000" dirty="0" err="1"/>
              <a:t>εµϕανίσει</a:t>
            </a:r>
            <a:r>
              <a:rPr lang="el-GR" baseline="30000" dirty="0"/>
              <a:t> </a:t>
            </a:r>
            <a:r>
              <a:rPr lang="el-GR" baseline="30000" dirty="0" err="1"/>
              <a:t>τιµή</a:t>
            </a:r>
            <a:r>
              <a:rPr lang="el-GR" baseline="30000" dirty="0"/>
              <a:t> 1, 2, 3, 4, 5, ή 6, τότε, η πιθανότητα </a:t>
            </a:r>
            <a:r>
              <a:rPr lang="el-GR" baseline="30000" dirty="0" err="1"/>
              <a:t>ps</a:t>
            </a:r>
            <a:r>
              <a:rPr lang="el-GR" baseline="30000" dirty="0"/>
              <a:t> να </a:t>
            </a:r>
            <a:r>
              <a:rPr lang="el-GR" baseline="30000" dirty="0" err="1"/>
              <a:t>λάβουµε</a:t>
            </a:r>
            <a:r>
              <a:rPr lang="el-GR" baseline="30000" dirty="0"/>
              <a:t> καθένα από τα πιθανά </a:t>
            </a:r>
            <a:r>
              <a:rPr lang="el-GR" baseline="30000" dirty="0" err="1"/>
              <a:t>αθροίσµατα</a:t>
            </a:r>
            <a:r>
              <a:rPr lang="el-GR" baseline="30000" dirty="0"/>
              <a:t> s, από 2 ως 12 είναι η εξής: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ΕΛΕΓΧΟΙ ΤΥΧΑΙΟΤΗΤΑΣ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556792"/>
            <a:ext cx="9144000" cy="11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1115616" y="2996952"/>
            <a:ext cx="6624736" cy="288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Ο χ</a:t>
            </a:r>
            <a:r>
              <a:rPr lang="el-GR" sz="3200" baseline="30000" dirty="0"/>
              <a:t>2 </a:t>
            </a:r>
            <a:r>
              <a:rPr lang="el-GR" sz="3200" dirty="0"/>
              <a:t> ελέγχει την  απόκλιση από το φυσιολογικό</a:t>
            </a:r>
          </a:p>
          <a:p>
            <a:r>
              <a:rPr lang="el-GR" sz="3200" dirty="0"/>
              <a:t> Χωρίζει τις παρατηρήσεις σε n κλάσεις και </a:t>
            </a:r>
            <a:r>
              <a:rPr lang="el-GR" sz="3200" dirty="0" err="1"/>
              <a:t>χρησιµοποιεί</a:t>
            </a:r>
            <a:r>
              <a:rPr lang="el-GR" sz="3200" dirty="0"/>
              <a:t> το µ</a:t>
            </a:r>
            <a:r>
              <a:rPr lang="el-GR" sz="3200" dirty="0" err="1"/>
              <a:t>έτρο</a:t>
            </a:r>
            <a:endParaRPr lang="el-GR" sz="3200" dirty="0"/>
          </a:p>
          <a:p>
            <a:endParaRPr lang="el-GR" sz="3200" dirty="0"/>
          </a:p>
          <a:p>
            <a:endParaRPr lang="el-GR" sz="3200" baseline="300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5157192"/>
            <a:ext cx="3676285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ΕΛΕΓΧΟΙ ΤΥΧΑΙΟΤΗΤΑΣ χ</a:t>
            </a:r>
            <a:r>
              <a:rPr lang="el-GR" baseline="30000" dirty="0"/>
              <a:t>2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 </a:t>
            </a:r>
            <a:r>
              <a:rPr lang="el-GR" dirty="0" err="1"/>
              <a:t>Χωρισµός</a:t>
            </a:r>
            <a:r>
              <a:rPr lang="el-GR" dirty="0"/>
              <a:t> των παρατηρήσεων σε n </a:t>
            </a:r>
            <a:r>
              <a:rPr lang="el-GR" dirty="0" err="1"/>
              <a:t>διαστήµατα</a:t>
            </a:r>
            <a:r>
              <a:rPr lang="el-GR" dirty="0"/>
              <a:t>, </a:t>
            </a:r>
            <a:r>
              <a:rPr lang="el-GR" dirty="0" err="1"/>
              <a:t>υπολογισµός</a:t>
            </a:r>
            <a:r>
              <a:rPr lang="el-GR" dirty="0"/>
              <a:t> των </a:t>
            </a:r>
            <a:r>
              <a:rPr lang="el-GR" dirty="0" err="1"/>
              <a:t>E</a:t>
            </a:r>
            <a:r>
              <a:rPr lang="el-GR" baseline="-25000" dirty="0" err="1"/>
              <a:t>i</a:t>
            </a:r>
            <a:r>
              <a:rPr lang="el-GR" dirty="0"/>
              <a:t> και </a:t>
            </a:r>
            <a:r>
              <a:rPr lang="el-GR" dirty="0" err="1"/>
              <a:t>καταµέτρηση</a:t>
            </a:r>
            <a:r>
              <a:rPr lang="el-GR" dirty="0"/>
              <a:t> των </a:t>
            </a:r>
            <a:r>
              <a:rPr lang="el-GR" dirty="0" err="1"/>
              <a:t>O</a:t>
            </a:r>
            <a:r>
              <a:rPr lang="el-GR" baseline="-25000" dirty="0" err="1"/>
              <a:t>i</a:t>
            </a:r>
            <a:r>
              <a:rPr lang="el-GR" dirty="0"/>
              <a:t>. </a:t>
            </a:r>
          </a:p>
          <a:p>
            <a:r>
              <a:rPr lang="el-GR" dirty="0"/>
              <a:t> </a:t>
            </a:r>
            <a:r>
              <a:rPr lang="el-GR" dirty="0" err="1"/>
              <a:t>Υπολογισµός</a:t>
            </a:r>
            <a:r>
              <a:rPr lang="el-GR" dirty="0"/>
              <a:t> των (</a:t>
            </a:r>
            <a:r>
              <a:rPr lang="el-GR" dirty="0" err="1"/>
              <a:t>Oi</a:t>
            </a:r>
            <a:r>
              <a:rPr lang="el-GR" dirty="0"/>
              <a:t> </a:t>
            </a:r>
            <a:r>
              <a:rPr lang="el-GR" dirty="0" err="1"/>
              <a:t>−Ei</a:t>
            </a:r>
            <a:r>
              <a:rPr lang="el-GR" dirty="0"/>
              <a:t>)^2/ </a:t>
            </a:r>
            <a:r>
              <a:rPr lang="el-GR" dirty="0" err="1"/>
              <a:t>Ei</a:t>
            </a:r>
            <a:r>
              <a:rPr lang="el-GR" dirty="0"/>
              <a:t> για κάθε κλάση i και άθροιση όλων αυτών των </a:t>
            </a:r>
            <a:r>
              <a:rPr lang="el-GR" dirty="0" err="1"/>
              <a:t>τιµών</a:t>
            </a:r>
            <a:r>
              <a:rPr lang="el-GR" dirty="0"/>
              <a:t>, ώστε να προκύψει η </a:t>
            </a:r>
            <a:r>
              <a:rPr lang="el-GR" dirty="0" err="1"/>
              <a:t>τιµή</a:t>
            </a:r>
            <a:r>
              <a:rPr lang="el-GR" dirty="0"/>
              <a:t> x</a:t>
            </a:r>
            <a:r>
              <a:rPr lang="el-GR" baseline="30000" dirty="0"/>
              <a:t>2</a:t>
            </a:r>
            <a:r>
              <a:rPr lang="el-GR" dirty="0"/>
              <a:t>. </a:t>
            </a:r>
            <a:endParaRPr lang="el-GR"/>
          </a:p>
          <a:p>
            <a:r>
              <a:rPr lang="el-GR"/>
              <a:t>Ei</a:t>
            </a:r>
            <a:r>
              <a:rPr lang="en-US" dirty="0"/>
              <a:t>, </a:t>
            </a:r>
            <a:r>
              <a:rPr lang="el-GR" dirty="0"/>
              <a:t>το αναμενόμενο πλήθος παρατηρήσεων</a:t>
            </a:r>
          </a:p>
          <a:p>
            <a:r>
              <a:rPr lang="el-GR" dirty="0"/>
              <a:t>Εύρεση της </a:t>
            </a:r>
            <a:r>
              <a:rPr lang="el-GR" dirty="0" err="1"/>
              <a:t>κρίσιµης</a:t>
            </a:r>
            <a:r>
              <a:rPr lang="el-GR" dirty="0"/>
              <a:t> </a:t>
            </a:r>
            <a:r>
              <a:rPr lang="el-GR" dirty="0" err="1"/>
              <a:t>τιµής</a:t>
            </a:r>
            <a:r>
              <a:rPr lang="el-GR" dirty="0"/>
              <a:t> x</a:t>
            </a:r>
            <a:r>
              <a:rPr lang="el-GR" baseline="30000" dirty="0"/>
              <a:t>2</a:t>
            </a:r>
            <a:r>
              <a:rPr lang="el-GR" baseline="-25000" dirty="0"/>
              <a:t> c</a:t>
            </a:r>
            <a:r>
              <a:rPr lang="el-GR" dirty="0"/>
              <a:t> µ</a:t>
            </a:r>
            <a:r>
              <a:rPr lang="el-GR" dirty="0" err="1"/>
              <a:t>έσα</a:t>
            </a:r>
            <a:r>
              <a:rPr lang="el-GR" dirty="0"/>
              <a:t> από τον πίνακα πιθανοτήτων της </a:t>
            </a:r>
            <a:r>
              <a:rPr lang="el-GR" dirty="0" err="1"/>
              <a:t>κατανοµής</a:t>
            </a:r>
            <a:r>
              <a:rPr lang="el-GR" dirty="0"/>
              <a:t> x</a:t>
            </a:r>
            <a:r>
              <a:rPr lang="el-GR" baseline="30000" dirty="0"/>
              <a:t>2</a:t>
            </a:r>
            <a:r>
              <a:rPr lang="el-GR" dirty="0"/>
              <a:t>. </a:t>
            </a:r>
          </a:p>
          <a:p>
            <a:r>
              <a:rPr lang="el-GR" dirty="0"/>
              <a:t> Αν η </a:t>
            </a:r>
            <a:r>
              <a:rPr lang="el-GR" dirty="0" err="1"/>
              <a:t>τιµή</a:t>
            </a:r>
            <a:r>
              <a:rPr lang="el-GR" dirty="0"/>
              <a:t> x</a:t>
            </a:r>
            <a:r>
              <a:rPr lang="el-GR" baseline="30000" dirty="0"/>
              <a:t>2</a:t>
            </a:r>
            <a:r>
              <a:rPr lang="el-GR" dirty="0"/>
              <a:t> είναι µ</a:t>
            </a:r>
            <a:r>
              <a:rPr lang="el-GR" dirty="0" err="1"/>
              <a:t>εγαλύτερη</a:t>
            </a:r>
            <a:r>
              <a:rPr lang="el-GR" dirty="0"/>
              <a:t> από την </a:t>
            </a:r>
            <a:r>
              <a:rPr lang="el-GR" dirty="0" err="1"/>
              <a:t>τιµή</a:t>
            </a:r>
            <a:r>
              <a:rPr lang="el-GR" dirty="0"/>
              <a:t> x</a:t>
            </a:r>
            <a:r>
              <a:rPr lang="el-GR" baseline="30000" dirty="0"/>
              <a:t>2</a:t>
            </a:r>
            <a:r>
              <a:rPr lang="el-GR" baseline="-25000" dirty="0"/>
              <a:t>c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απορρίπτεται</a:t>
            </a:r>
            <a:r>
              <a:rPr lang="en-US" dirty="0"/>
              <a:t> </a:t>
            </a:r>
            <a:r>
              <a:rPr lang="el-GR" dirty="0"/>
              <a:t>η</a:t>
            </a:r>
            <a:r>
              <a:rPr lang="en-US" dirty="0"/>
              <a:t> </a:t>
            </a:r>
            <a:r>
              <a:rPr lang="el-GR" dirty="0"/>
              <a:t>µ</a:t>
            </a:r>
            <a:r>
              <a:rPr lang="el-GR" dirty="0" err="1"/>
              <a:t>ηδενική</a:t>
            </a:r>
            <a:r>
              <a:rPr lang="el-GR" dirty="0"/>
              <a:t> υπόθεση, άρα οι </a:t>
            </a:r>
            <a:r>
              <a:rPr lang="el-GR" dirty="0" err="1"/>
              <a:t>αριθµοί</a:t>
            </a:r>
            <a:r>
              <a:rPr lang="el-GR" dirty="0"/>
              <a:t> δεν είναι </a:t>
            </a:r>
            <a:r>
              <a:rPr lang="el-GR" dirty="0" err="1"/>
              <a:t>οµοιόµορϕα</a:t>
            </a:r>
            <a:r>
              <a:rPr lang="el-GR" dirty="0"/>
              <a:t> </a:t>
            </a:r>
            <a:r>
              <a:rPr lang="el-GR" dirty="0" err="1"/>
              <a:t>κατανεµηµένοι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ΤΥΧΑΙΟΙ ΚΑΙ ΨΕΥ∆ΟΤΥΧΑΙΟΙ ΑΡΙΘΜΟΙ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µ</a:t>
            </a:r>
            <a:r>
              <a:rPr lang="el-GR" dirty="0" err="1"/>
              <a:t>όνες</a:t>
            </a:r>
            <a:r>
              <a:rPr lang="el-GR" dirty="0"/>
              <a:t> µ</a:t>
            </a:r>
            <a:r>
              <a:rPr lang="el-GR" dirty="0" err="1"/>
              <a:t>έθοδοι</a:t>
            </a:r>
            <a:r>
              <a:rPr lang="el-GR" dirty="0"/>
              <a:t> που παράγουν τυχαίους </a:t>
            </a:r>
            <a:r>
              <a:rPr lang="el-GR" dirty="0" err="1"/>
              <a:t>αριθµούς</a:t>
            </a:r>
            <a:r>
              <a:rPr lang="el-GR" dirty="0"/>
              <a:t> </a:t>
            </a:r>
            <a:r>
              <a:rPr lang="el-GR" dirty="0" err="1"/>
              <a:t>ϐασίζονται</a:t>
            </a:r>
            <a:r>
              <a:rPr lang="el-GR" dirty="0"/>
              <a:t> σε φυσικά </a:t>
            </a:r>
            <a:r>
              <a:rPr lang="el-GR" dirty="0" err="1"/>
              <a:t>φαινόµενα</a:t>
            </a:r>
            <a:r>
              <a:rPr lang="el-GR" dirty="0"/>
              <a:t>, τα οποία εξ αιτίας ενός πολύ µ</a:t>
            </a:r>
            <a:r>
              <a:rPr lang="el-GR" dirty="0" err="1"/>
              <a:t>εγάλου</a:t>
            </a:r>
            <a:r>
              <a:rPr lang="el-GR" dirty="0"/>
              <a:t> </a:t>
            </a:r>
            <a:r>
              <a:rPr lang="el-GR" dirty="0" err="1"/>
              <a:t>αριθµού</a:t>
            </a:r>
            <a:r>
              <a:rPr lang="el-GR" dirty="0"/>
              <a:t> </a:t>
            </a:r>
            <a:r>
              <a:rPr lang="el-GR" dirty="0" err="1"/>
              <a:t>παραµέτρων</a:t>
            </a:r>
            <a:r>
              <a:rPr lang="el-GR" dirty="0"/>
              <a:t> που υπεισέρχονται δίνουν τυχαία </a:t>
            </a:r>
            <a:r>
              <a:rPr lang="el-GR" dirty="0" err="1"/>
              <a:t>αποτελέσµατα</a:t>
            </a:r>
            <a:r>
              <a:rPr lang="el-GR" dirty="0"/>
              <a:t>.</a:t>
            </a:r>
          </a:p>
          <a:p>
            <a:r>
              <a:rPr lang="el-GR" dirty="0" err="1"/>
              <a:t>Π.χ</a:t>
            </a:r>
            <a:r>
              <a:rPr lang="el-GR" dirty="0"/>
              <a:t> ρίξιμο ζαριών, το µ</a:t>
            </a:r>
            <a:r>
              <a:rPr lang="el-GR" dirty="0" err="1"/>
              <a:t>οίρασµα</a:t>
            </a:r>
            <a:r>
              <a:rPr lang="el-GR" dirty="0"/>
              <a:t> χαρτιών, η λοταρία, κλπ.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ΕΛΕΓΧΟΙ ΤΥΧΑΙΟΤΗΤΑΣ χ</a:t>
            </a:r>
            <a:r>
              <a:rPr lang="el-GR" baseline="30000" dirty="0"/>
              <a:t>2</a:t>
            </a:r>
            <a:endParaRPr lang="el-GR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56792"/>
            <a:ext cx="5328592" cy="487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ΕΛΕΓΧΟΙ ΤΥΧΑΙΟΤΗΤΑΣ χ</a:t>
            </a:r>
            <a:r>
              <a:rPr lang="el-GR" baseline="30000" dirty="0"/>
              <a:t>2</a:t>
            </a:r>
            <a:endParaRPr lang="el-GR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8300164" cy="3518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1763688" y="5445224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a=0.05</a:t>
            </a:r>
            <a:endParaRPr lang="el-GR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Χωρισµός</a:t>
            </a:r>
            <a:r>
              <a:rPr lang="el-GR" dirty="0"/>
              <a:t> των παρατηρήσεων σε n = 10 </a:t>
            </a:r>
            <a:r>
              <a:rPr lang="el-GR" dirty="0" err="1"/>
              <a:t>διαστήµατα</a:t>
            </a:r>
            <a:r>
              <a:rPr lang="el-GR" dirty="0"/>
              <a:t> [0,0.1), [0.1,0.2),... [0.9,1) Οι </a:t>
            </a:r>
            <a:r>
              <a:rPr lang="el-GR" dirty="0" err="1"/>
              <a:t>τιµές</a:t>
            </a:r>
            <a:r>
              <a:rPr lang="el-GR" dirty="0"/>
              <a:t> των </a:t>
            </a:r>
            <a:r>
              <a:rPr lang="el-GR" dirty="0" err="1"/>
              <a:t>Ei</a:t>
            </a:r>
            <a:r>
              <a:rPr lang="el-GR" dirty="0"/>
              <a:t> και </a:t>
            </a:r>
            <a:r>
              <a:rPr lang="el-GR" dirty="0" err="1"/>
              <a:t>Oi</a:t>
            </a:r>
            <a:r>
              <a:rPr lang="el-GR" dirty="0"/>
              <a:t> δίνονται στη δεύτερη και τρίτη στήλη του πίνακα που ακολουθεί. </a:t>
            </a:r>
            <a:endParaRPr lang="en-US" dirty="0"/>
          </a:p>
          <a:p>
            <a:endParaRPr lang="en-US" dirty="0"/>
          </a:p>
          <a:p>
            <a:r>
              <a:rPr lang="el-GR" dirty="0"/>
              <a:t>Ο παρακάτω πίνακας δίνει τους υπολογισμούς</a:t>
            </a:r>
            <a:endParaRPr lang="en-US" dirty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ΕΛΕΓΧΟΙ ΤΥΧΑΙΟΤΗΤΑΣ χ</a:t>
            </a:r>
            <a:r>
              <a:rPr lang="el-GR" baseline="30000" dirty="0"/>
              <a:t>2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ΕΛΕΓΧΟΙ ΤΥΧΑΙΟΤΗΤΑΣ χ</a:t>
            </a:r>
            <a:r>
              <a:rPr lang="el-GR" baseline="30000"/>
              <a:t>2</a:t>
            </a:r>
            <a:endParaRPr lang="el-GR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44824"/>
            <a:ext cx="6048672" cy="317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611560" y="551723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τελευταία στήλη αθροίζει στο 3=χ</a:t>
            </a:r>
            <a:r>
              <a:rPr lang="el-GR" baseline="30000" dirty="0"/>
              <a:t>2</a:t>
            </a:r>
            <a:r>
              <a:rPr lang="el-GR" dirty="0"/>
              <a:t>  πολύ μικρότερη του 18.3 Άρα ισχύει η μηδενική υπόθεση. Οι αριθμοί κατανέμονται ομοιόμορφα. </a:t>
            </a:r>
            <a:endParaRPr lang="el-GR" baseline="30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ΜΕΘΟΔΟΙ ΜΕ ΧΡΗΣΗ Η/Υ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err="1"/>
              <a:t>΄Εχει</a:t>
            </a:r>
            <a:r>
              <a:rPr lang="el-GR" dirty="0"/>
              <a:t> παρατηρηθεί ότι τα </a:t>
            </a:r>
            <a:r>
              <a:rPr lang="el-GR" dirty="0" err="1"/>
              <a:t>ψηϕία</a:t>
            </a:r>
            <a:r>
              <a:rPr lang="el-GR" dirty="0"/>
              <a:t> του </a:t>
            </a:r>
            <a:r>
              <a:rPr lang="el-GR" dirty="0" err="1"/>
              <a:t>αριθµού</a:t>
            </a:r>
            <a:r>
              <a:rPr lang="el-GR" dirty="0"/>
              <a:t> π (3.14159....) ικανοποιούν τους περισσότερους στατιστικούς ελέγχους </a:t>
            </a:r>
            <a:r>
              <a:rPr lang="el-GR" dirty="0" err="1"/>
              <a:t>τυχαιότητας</a:t>
            </a:r>
            <a:r>
              <a:rPr lang="el-GR" dirty="0"/>
              <a:t>.</a:t>
            </a:r>
          </a:p>
          <a:p>
            <a:r>
              <a:rPr lang="el-GR" dirty="0"/>
              <a:t>Πολυπλοκότητα στις πράξεις</a:t>
            </a:r>
          </a:p>
          <a:p>
            <a:r>
              <a:rPr lang="el-GR" dirty="0"/>
              <a:t>Για όλους του παραπάνω λόγους, οι σειρές των τυχαίων </a:t>
            </a:r>
            <a:r>
              <a:rPr lang="el-GR" dirty="0" err="1"/>
              <a:t>αριθµών</a:t>
            </a:r>
            <a:r>
              <a:rPr lang="el-GR" dirty="0"/>
              <a:t> παράγονται στους </a:t>
            </a:r>
            <a:r>
              <a:rPr lang="el-GR" dirty="0" err="1"/>
              <a:t>ψηϕιακούς</a:t>
            </a:r>
            <a:r>
              <a:rPr lang="el-GR" dirty="0"/>
              <a:t> υπολογιστές </a:t>
            </a:r>
            <a:r>
              <a:rPr lang="el-GR" dirty="0" err="1"/>
              <a:t>χρησιµοποιώντας</a:t>
            </a:r>
            <a:r>
              <a:rPr lang="el-GR" dirty="0"/>
              <a:t> απλές επαναληπτικές µ</a:t>
            </a:r>
            <a:r>
              <a:rPr lang="el-GR" dirty="0" err="1"/>
              <a:t>εθόδους</a:t>
            </a:r>
            <a:r>
              <a:rPr lang="el-GR" dirty="0"/>
              <a:t>. Οι </a:t>
            </a:r>
            <a:r>
              <a:rPr lang="el-GR" dirty="0" err="1"/>
              <a:t>αριθµοί</a:t>
            </a:r>
            <a:r>
              <a:rPr lang="el-GR" dirty="0"/>
              <a:t> αυτοί </a:t>
            </a:r>
            <a:r>
              <a:rPr lang="el-GR" dirty="0" err="1"/>
              <a:t>ονοµάζονται</a:t>
            </a:r>
            <a:r>
              <a:rPr lang="el-GR" dirty="0"/>
              <a:t> </a:t>
            </a:r>
            <a:r>
              <a:rPr lang="el-GR" dirty="0" err="1"/>
              <a:t>ψευδοτυχαίοι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ΧΡΗΣΗ ΙΔΙΑΣ ΣΕΙΡΑΣ ΤΥΧΑΙΩΝ ΑΡΙΘΜΩΝ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r>
              <a:rPr lang="el-GR" dirty="0"/>
              <a:t>Είναι απαραίτητη;</a:t>
            </a:r>
          </a:p>
          <a:p>
            <a:r>
              <a:rPr lang="el-GR" dirty="0"/>
              <a:t>Ίδια σειρά; Τότε πώς είναι τυχαία;</a:t>
            </a:r>
          </a:p>
          <a:p>
            <a:r>
              <a:rPr lang="el-GR" dirty="0"/>
              <a:t>Παράδειγμα: Ουρές</a:t>
            </a:r>
          </a:p>
          <a:p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501008"/>
            <a:ext cx="4176464" cy="310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ΙΔΙΟΤΗΤΕΣ ΤΥΧΑΙΩΝ ΑΡΙΘΜΩΝ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τυχαίοι </a:t>
            </a:r>
            <a:r>
              <a:rPr lang="el-GR" dirty="0" err="1"/>
              <a:t>αριθµοί</a:t>
            </a:r>
            <a:r>
              <a:rPr lang="el-GR" dirty="0"/>
              <a:t>, πρέπει να είναι ανεξάρτητοι και </a:t>
            </a:r>
            <a:r>
              <a:rPr lang="el-GR" dirty="0" err="1"/>
              <a:t>οµοιόµορϕα</a:t>
            </a:r>
            <a:r>
              <a:rPr lang="el-GR" dirty="0"/>
              <a:t> </a:t>
            </a:r>
            <a:r>
              <a:rPr lang="el-GR" dirty="0" err="1"/>
              <a:t>κατανεµηµένοι</a:t>
            </a:r>
            <a:r>
              <a:rPr lang="el-GR" dirty="0"/>
              <a:t> στο </a:t>
            </a:r>
            <a:r>
              <a:rPr lang="el-GR" dirty="0" err="1"/>
              <a:t>διάστηµα</a:t>
            </a:r>
            <a:r>
              <a:rPr lang="el-GR" dirty="0"/>
              <a:t> [0,1].</a:t>
            </a:r>
          </a:p>
          <a:p>
            <a:r>
              <a:rPr lang="el-GR" dirty="0"/>
              <a:t>Η συνάρτηση πυκνότητας πιθανότητας δίνει την πιθανότητα η µ</a:t>
            </a:r>
            <a:r>
              <a:rPr lang="el-GR" dirty="0" err="1"/>
              <a:t>εταβλητή</a:t>
            </a:r>
            <a:r>
              <a:rPr lang="el-GR" dirty="0"/>
              <a:t> </a:t>
            </a:r>
            <a:r>
              <a:rPr lang="en-US" dirty="0"/>
              <a:t>x </a:t>
            </a:r>
            <a:r>
              <a:rPr lang="el-GR" dirty="0"/>
              <a:t>να πάρει </a:t>
            </a:r>
            <a:r>
              <a:rPr lang="el-GR" dirty="0" err="1"/>
              <a:t>τιµές</a:t>
            </a:r>
            <a:r>
              <a:rPr lang="el-GR" dirty="0"/>
              <a:t> σε κάποιο </a:t>
            </a:r>
            <a:r>
              <a:rPr lang="el-GR" dirty="0" err="1"/>
              <a:t>διάστηµα</a:t>
            </a:r>
            <a:r>
              <a:rPr lang="el-GR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941168"/>
            <a:ext cx="4340119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ΙΔΙΟΤΗΤΕΣ ΤΥΧΑΙΩΝ ΑΡΙΘΜΩΝ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r>
              <a:rPr lang="el-GR" dirty="0"/>
              <a:t>Η µ</a:t>
            </a:r>
            <a:r>
              <a:rPr lang="el-GR" dirty="0" err="1"/>
              <a:t>έση</a:t>
            </a:r>
            <a:r>
              <a:rPr lang="el-GR" dirty="0"/>
              <a:t> </a:t>
            </a:r>
            <a:r>
              <a:rPr lang="el-GR" dirty="0" err="1"/>
              <a:t>τιµή</a:t>
            </a:r>
            <a:r>
              <a:rPr lang="el-GR" dirty="0"/>
              <a:t> υπολογίζεται (για ομοιόμορφη κατανομή)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68960"/>
            <a:ext cx="7079333" cy="119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ΙΔΙΟΤΗΤΕΣ ΤΥΧΑΙΩΝ ΑΡΙΘΜΩΝ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 Οι τυχαίοι </a:t>
            </a:r>
            <a:r>
              <a:rPr lang="el-GR" dirty="0" err="1"/>
              <a:t>αριθµοί</a:t>
            </a:r>
            <a:r>
              <a:rPr lang="el-GR" dirty="0"/>
              <a:t> </a:t>
            </a:r>
            <a:r>
              <a:rPr lang="el-GR" dirty="0" err="1"/>
              <a:t>ϑα</a:t>
            </a:r>
            <a:r>
              <a:rPr lang="el-GR" dirty="0"/>
              <a:t> πρέπει να είναι </a:t>
            </a:r>
            <a:r>
              <a:rPr lang="el-GR" dirty="0" err="1"/>
              <a:t>κατανεµηµένοι</a:t>
            </a:r>
            <a:r>
              <a:rPr lang="el-GR" dirty="0"/>
              <a:t> </a:t>
            </a:r>
            <a:r>
              <a:rPr lang="el-GR" dirty="0" err="1"/>
              <a:t>οµοιόµορϕα</a:t>
            </a:r>
            <a:endParaRPr lang="el-GR" dirty="0"/>
          </a:p>
          <a:p>
            <a:r>
              <a:rPr lang="el-GR" dirty="0"/>
              <a:t>Οι </a:t>
            </a:r>
            <a:r>
              <a:rPr lang="el-GR" dirty="0" err="1"/>
              <a:t>τιµές</a:t>
            </a:r>
            <a:r>
              <a:rPr lang="el-GR" dirty="0"/>
              <a:t> τους πρέπει να είναι συνεχείς και όχι διακριτές. </a:t>
            </a:r>
          </a:p>
          <a:p>
            <a:r>
              <a:rPr lang="el-GR" dirty="0"/>
              <a:t>Οι µ</a:t>
            </a:r>
            <a:r>
              <a:rPr lang="el-GR" dirty="0" err="1"/>
              <a:t>έσες</a:t>
            </a:r>
            <a:r>
              <a:rPr lang="el-GR" dirty="0"/>
              <a:t> </a:t>
            </a:r>
            <a:r>
              <a:rPr lang="el-GR" dirty="0" err="1"/>
              <a:t>τιµές</a:t>
            </a:r>
            <a:r>
              <a:rPr lang="el-GR" dirty="0"/>
              <a:t> τους δεν πρέπει να είναι ούτε πολύ µ</a:t>
            </a:r>
            <a:r>
              <a:rPr lang="el-GR" dirty="0" err="1"/>
              <a:t>εγάλες</a:t>
            </a:r>
            <a:r>
              <a:rPr lang="el-GR" dirty="0"/>
              <a:t> αλλά ούτε και υπερβολικά µ</a:t>
            </a:r>
            <a:r>
              <a:rPr lang="el-GR" dirty="0" err="1"/>
              <a:t>ικρές</a:t>
            </a:r>
            <a:r>
              <a:rPr lang="el-GR" dirty="0"/>
              <a:t>. </a:t>
            </a:r>
          </a:p>
          <a:p>
            <a:r>
              <a:rPr lang="el-GR" dirty="0"/>
              <a:t>Οι τυχαίοι </a:t>
            </a:r>
            <a:r>
              <a:rPr lang="el-GR" dirty="0" err="1"/>
              <a:t>αριθµοί</a:t>
            </a:r>
            <a:r>
              <a:rPr lang="el-GR" dirty="0"/>
              <a:t> </a:t>
            </a:r>
            <a:r>
              <a:rPr lang="el-GR" dirty="0" err="1"/>
              <a:t>ϑα</a:t>
            </a:r>
            <a:r>
              <a:rPr lang="el-GR" dirty="0"/>
              <a:t> πρέπει να είναι </a:t>
            </a:r>
            <a:r>
              <a:rPr lang="el-GR" dirty="0" err="1"/>
              <a:t>επαναλήψιµοι</a:t>
            </a:r>
            <a:r>
              <a:rPr lang="el-GR" dirty="0"/>
              <a:t>. Θα πρέπει δηλαδή να υπάρχει η δυνατότητα αναπαραγωγής ακριβώς της ίδιας σειράς τυχαίων </a:t>
            </a:r>
            <a:r>
              <a:rPr lang="el-GR" dirty="0" err="1"/>
              <a:t>αριθµών</a:t>
            </a:r>
            <a:r>
              <a:rPr lang="el-GR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ΙΔΙΟΤΗΤΕΣ ΤΥΧΑΙΩΝ ΑΡΙΘΜΩΝ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</a:t>
            </a:r>
            <a:r>
              <a:rPr lang="el-GR" dirty="0" err="1"/>
              <a:t>αριθµοί</a:t>
            </a:r>
            <a:r>
              <a:rPr lang="el-GR" dirty="0"/>
              <a:t> </a:t>
            </a:r>
            <a:r>
              <a:rPr lang="el-GR" dirty="0" err="1"/>
              <a:t>ϑα</a:t>
            </a:r>
            <a:r>
              <a:rPr lang="el-GR" dirty="0"/>
              <a:t> πρέπει να είναι </a:t>
            </a:r>
            <a:r>
              <a:rPr lang="el-GR" dirty="0" err="1"/>
              <a:t>διαθέσιµοι</a:t>
            </a:r>
            <a:r>
              <a:rPr lang="el-GR" dirty="0"/>
              <a:t> ανεξάρτητα από το υπολογιστικό </a:t>
            </a:r>
            <a:r>
              <a:rPr lang="el-GR" dirty="0" err="1"/>
              <a:t>σύστηµα</a:t>
            </a:r>
            <a:r>
              <a:rPr lang="el-GR" dirty="0"/>
              <a:t> παραγωγής τους. </a:t>
            </a:r>
          </a:p>
          <a:p>
            <a:r>
              <a:rPr lang="el-GR" dirty="0"/>
              <a:t>Η</a:t>
            </a:r>
            <a:r>
              <a:rPr lang="en-US" dirty="0"/>
              <a:t> </a:t>
            </a:r>
            <a:r>
              <a:rPr lang="el-GR" dirty="0"/>
              <a:t>παραγωγή τους πρέπει να χαρακτηρίζεται από µ</a:t>
            </a:r>
            <a:r>
              <a:rPr lang="el-GR" dirty="0" err="1"/>
              <a:t>εγάλη</a:t>
            </a:r>
            <a:r>
              <a:rPr lang="el-GR" dirty="0"/>
              <a:t> υπολογιστική ταχύτητα και ελάχιστο αποθηκευτικό χώρο.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1159</Words>
  <Application>Microsoft Office PowerPoint</Application>
  <PresentationFormat>Προβολή στην οθόνη (4:3)</PresentationFormat>
  <Paragraphs>102</Paragraphs>
  <Slides>33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6" baseType="lpstr">
      <vt:lpstr>Arial</vt:lpstr>
      <vt:lpstr>Calibri</vt:lpstr>
      <vt:lpstr>Θέμα του Office</vt:lpstr>
      <vt:lpstr>TYXAIOI AΡΙΘΜΟΙ</vt:lpstr>
      <vt:lpstr>ΤΥΧΑΙΟΙ ΚΑΙ ΨΕΥ∆ΟΤΥΧΑΙΟΙ ΑΡΙΘΜΟΙ </vt:lpstr>
      <vt:lpstr>ΤΥΧΑΙΟΙ ΚΑΙ ΨΕΥ∆ΟΤΥΧΑΙΟΙ ΑΡΙΘΜΟΙ</vt:lpstr>
      <vt:lpstr>ΜΕΘΟΔΟΙ ΜΕ ΧΡΗΣΗ Η/Υ</vt:lpstr>
      <vt:lpstr>ΧΡΗΣΗ ΙΔΙΑΣ ΣΕΙΡΑΣ ΤΥΧΑΙΩΝ ΑΡΙΘΜΩΝ </vt:lpstr>
      <vt:lpstr>ΙΔΙΟΤΗΤΕΣ ΤΥΧΑΙΩΝ ΑΡΙΘΜΩΝ</vt:lpstr>
      <vt:lpstr>ΙΔΙΟΤΗΤΕΣ ΤΥΧΑΙΩΝ ΑΡΙΘΜΩΝ</vt:lpstr>
      <vt:lpstr>ΙΔΙΟΤΗΤΕΣ ΤΥΧΑΙΩΝ ΑΡΙΘΜΩΝ</vt:lpstr>
      <vt:lpstr>ΙΔΙΟΤΗΤΕΣ ΤΥΧΑΙΩΝ ΑΡΙΘΜΩΝ</vt:lpstr>
      <vt:lpstr> ΓΕΝΝΗΤΡΙΕΣ ΤΥΧΑΙΩΝ ΑΡΙΘΜΩΝ</vt:lpstr>
      <vt:lpstr> ΓΕΝΝΗΤΡΙΕΣ ΜΕΣΑΙΩΝ ΤΕΤΡΑΓΩΝΩΝ </vt:lpstr>
      <vt:lpstr>ΓΕΝΝΗΤΡΙΕΣ ΜΕΣΑΙΩΝ ΤΕΤΡΑΓΩΝΩΝ</vt:lpstr>
      <vt:lpstr>ΓΕΝΝΗΤΡΙΕΣ ΜΕΣΑΙΩΝ ΤΕΤΡΑΓΩΝΩΝ</vt:lpstr>
      <vt:lpstr>ΓΕΝΝΗΤΡΙΕΣ ΜΕΣΑΙΩΝ ΤΕΤΡΑΓΩΝΩΝ</vt:lpstr>
      <vt:lpstr>ΓΡΑΜΜΙΚΕΣ ΙΣΟΫΠΟΛΟΙΠΕΣ ΓΕΝΝΗΤΡΙΕΣ </vt:lpstr>
      <vt:lpstr>ΓΡΑΜΜΙΚΕΣ ΙΣΟΫΠΟΛΟΙΠΕΣ ΓΕΝΝΗΤΡΙΕΣ </vt:lpstr>
      <vt:lpstr>ΓΡΑΜΜΙΚΕΣ ΙΣΟΫΠΟΛΟΙΠΕΣ ΓΕΝΝΗΤΡΙΕΣ </vt:lpstr>
      <vt:lpstr>ΓΡΑΜΜΙΚΕΣ ΙΣΟΫΠΟΛΟΙΠΕΣ ΓΕΝΝΗΤΡΙΕΣ </vt:lpstr>
      <vt:lpstr>ΓΡΑΜΜΙΚΕΣ ΙΣΟΫΠΟΛΟΙΠΕΣ ΓΕΝΝΗΤΡΙΕΣ </vt:lpstr>
      <vt:lpstr>ΓΡΑΜΜΙΚΕΣ ΙΣΟΫΠΟΛΟΙΠΕΣ ΓΕΝΝΗΤΡΙΕΣ </vt:lpstr>
      <vt:lpstr>ΓΡΑΜΜΙΚΕΣ ΙΣΟΫΠΟΛΟΙΠΕΣ ΓΕΝΝΗΤΡΙΕΣ </vt:lpstr>
      <vt:lpstr>ΠΑΡΑΔΕΙΓΜΑ</vt:lpstr>
      <vt:lpstr>ΠΑΡΑΔΕΙΓΜΑ</vt:lpstr>
      <vt:lpstr>ΠΑΡΑΔΕΙΓΜΑ 2</vt:lpstr>
      <vt:lpstr>ΜΕΓΙΣΤΟΠΟΙΗΣΗ ΌΤΑΝ Ο m EINAI ΠΡΩΤΟΣ</vt:lpstr>
      <vt:lpstr>ΜΕΓΙΣΤΟΠΟΙΗΣΗ ΌΤΑΝ Ο m EINAI ΠΡΩΤΟΣ</vt:lpstr>
      <vt:lpstr>ΕΛΕΓΧΟΙ ΤΥΧΑΙΟΤΗΤΑΣ</vt:lpstr>
      <vt:lpstr>ΕΛΕΓΧΟΙ ΤΥΧΑΙΟΤΗΤΑΣ</vt:lpstr>
      <vt:lpstr>ΕΛΕΓΧΟΙ ΤΥΧΑΙΟΤΗΤΑΣ χ2</vt:lpstr>
      <vt:lpstr>ΕΛΕΓΧΟΙ ΤΥΧΑΙΟΤΗΤΑΣ χ2</vt:lpstr>
      <vt:lpstr>ΕΛΕΓΧΟΙ ΤΥΧΑΙΟΤΗΤΑΣ χ2</vt:lpstr>
      <vt:lpstr>ΕΛΕΓΧΟΙ ΤΥΧΑΙΟΤΗΤΑΣ χ2</vt:lpstr>
      <vt:lpstr>ΕΛΕΓΧΟΙ ΤΥΧΑΙΟΤΗΤΑΣ χ2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TYXAIOI AΡΙΘΜΟΙ</dc:title>
  <dc:creator>Σταύρος</dc:creator>
  <cp:lastModifiedBy>Stavros Souravlas</cp:lastModifiedBy>
  <cp:revision>11</cp:revision>
  <dcterms:created xsi:type="dcterms:W3CDTF">2017-01-20T20:27:54Z</dcterms:created>
  <dcterms:modified xsi:type="dcterms:W3CDTF">2021-06-03T13:00:59Z</dcterms:modified>
</cp:coreProperties>
</file>