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7"/>
  </p:notesMasterIdLst>
  <p:handoutMasterIdLst>
    <p:handoutMasterId r:id="rId28"/>
  </p:handoutMasterIdLst>
  <p:sldIdLst>
    <p:sldId id="295" r:id="rId4"/>
    <p:sldId id="261" r:id="rId5"/>
    <p:sldId id="264" r:id="rId6"/>
    <p:sldId id="269" r:id="rId7"/>
    <p:sldId id="296" r:id="rId8"/>
    <p:sldId id="297" r:id="rId9"/>
    <p:sldId id="298" r:id="rId10"/>
    <p:sldId id="299" r:id="rId11"/>
    <p:sldId id="300" r:id="rId12"/>
    <p:sldId id="302" r:id="rId13"/>
    <p:sldId id="301" r:id="rId14"/>
    <p:sldId id="313" r:id="rId15"/>
    <p:sldId id="305" r:id="rId16"/>
    <p:sldId id="266" r:id="rId17"/>
    <p:sldId id="306" r:id="rId18"/>
    <p:sldId id="307" r:id="rId19"/>
    <p:sldId id="309" r:id="rId20"/>
    <p:sldId id="308" r:id="rId21"/>
    <p:sldId id="310" r:id="rId22"/>
    <p:sldId id="315" r:id="rId23"/>
    <p:sldId id="311" r:id="rId24"/>
    <p:sldId id="291" r:id="rId25"/>
    <p:sldId id="262" r:id="rId2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5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 d="1"/>
        <a:sy n="1" d="1"/>
      </p:scale>
      <p:origin x="0" y="0"/>
    </p:cViewPr>
  </p:notesTextViewPr>
  <p:notesViewPr>
    <p:cSldViewPr showGuides="1">
      <p:cViewPr varScale="1">
        <p:scale>
          <a:sx n="83" d="100"/>
          <a:sy n="83" d="100"/>
        </p:scale>
        <p:origin x="47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3FC051B8-11DC-459A-A28E-F7D258C7D5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0F659CC9-39DD-4306-BEDB-17D60F687E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C86991-E156-4BE0-9C0D-02AFA4CF96F9}" type="datetimeFigureOut">
              <a:rPr lang="ko-KR" altLang="en-US" smtClean="0"/>
              <a:t>2021-07-16</a:t>
            </a:fld>
            <a:endParaRPr lang="ko-KR" altLang="en-US"/>
          </a:p>
        </p:txBody>
      </p:sp>
      <p:sp>
        <p:nvSpPr>
          <p:cNvPr id="4" name="바닥글 개체 틀 3">
            <a:extLst>
              <a:ext uri="{FF2B5EF4-FFF2-40B4-BE49-F238E27FC236}">
                <a16:creationId xmlns:a16="http://schemas.microsoft.com/office/drawing/2014/main" id="{E40DBAB0-3D44-4A83-AE92-6B356504C9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B7AF76F5-ADA4-4AAB-ABA0-41F8A5EFB1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083C48-3F79-4EB3-B071-098702D31DCC}" type="slidenum">
              <a:rPr lang="ko-KR" altLang="en-US" smtClean="0"/>
              <a:t>‹#›</a:t>
            </a:fld>
            <a:endParaRPr lang="ko-KR" altLang="en-US"/>
          </a:p>
        </p:txBody>
      </p:sp>
    </p:spTree>
    <p:extLst>
      <p:ext uri="{BB962C8B-B14F-4D97-AF65-F5344CB8AC3E}">
        <p14:creationId xmlns:p14="http://schemas.microsoft.com/office/powerpoint/2010/main" val="2229109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132E6-B4F4-402E-A483-88FBBB9B0E4C}" type="datetimeFigureOut">
              <a:rPr lang="ko-KR" altLang="en-US" smtClean="0"/>
              <a:t>2021-07-16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A81622-CD4D-4762-AB75-C7A32FE55F3D}" type="slidenum">
              <a:rPr lang="ko-KR" altLang="en-US" smtClean="0"/>
              <a:t>‹#›</a:t>
            </a:fld>
            <a:endParaRPr lang="ko-KR" altLang="en-US"/>
          </a:p>
        </p:txBody>
      </p:sp>
    </p:spTree>
    <p:extLst>
      <p:ext uri="{BB962C8B-B14F-4D97-AF65-F5344CB8AC3E}">
        <p14:creationId xmlns:p14="http://schemas.microsoft.com/office/powerpoint/2010/main" val="152716131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221774"/>
            <a:ext cx="251520" cy="18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395684" y="306962"/>
            <a:ext cx="3600400" cy="1152128"/>
          </a:xfrm>
          <a:prstGeom prst="rect">
            <a:avLst/>
          </a:prstGeom>
        </p:spPr>
        <p:txBody>
          <a:bodyPr anchor="ctr"/>
          <a:lstStyle>
            <a:lvl1pPr marL="0" indent="0" algn="l">
              <a:lnSpc>
                <a:spcPct val="100000"/>
              </a:lnSpc>
              <a:buNone/>
              <a:defRPr sz="3600" b="0" baseline="0">
                <a:solidFill>
                  <a:schemeClr val="tx1">
                    <a:lumMod val="75000"/>
                    <a:lumOff val="25000"/>
                  </a:schemeClr>
                </a:solidFill>
                <a:latin typeface="+mj-lt"/>
                <a:cs typeface="Arial" pitchFamily="34" charset="0"/>
              </a:defRPr>
            </a:lvl1pPr>
          </a:lstStyle>
          <a:p>
            <a:r>
              <a:rPr lang="en-US" altLang="ko-KR" dirty="0">
                <a:ea typeface="+mn-ea"/>
              </a:rPr>
              <a:t>FREE PPT TEMPLATES</a:t>
            </a:r>
            <a:endParaRPr lang="en-US" altLang="ko-KR" b="1" dirty="0"/>
          </a:p>
        </p:txBody>
      </p:sp>
      <p:sp>
        <p:nvSpPr>
          <p:cNvPr id="11" name="Text Placeholder 9"/>
          <p:cNvSpPr>
            <a:spLocks noGrp="1"/>
          </p:cNvSpPr>
          <p:nvPr>
            <p:ph type="body" sz="quarter" idx="11" hasCustomPrompt="1"/>
          </p:nvPr>
        </p:nvSpPr>
        <p:spPr>
          <a:xfrm>
            <a:off x="395536" y="1425182"/>
            <a:ext cx="3600400" cy="504056"/>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a:spcBef>
                <a:spcPts val="0"/>
              </a:spcBef>
              <a:defRPr/>
            </a:pPr>
            <a:r>
              <a:rPr lang="en-US" altLang="ko-KR" sz="1400" b="1" dirty="0"/>
              <a:t>INSERT THE TITLE </a:t>
            </a:r>
          </a:p>
          <a:p>
            <a:pPr>
              <a:spcBef>
                <a:spcPts val="0"/>
              </a:spcBef>
              <a:defRPr/>
            </a:pPr>
            <a:r>
              <a:rPr lang="en-US" altLang="ko-KR" sz="1400" b="1" dirty="0"/>
              <a:t>OF YOUR PRESENTATION HERE</a:t>
            </a:r>
            <a:endParaRPr lang="en-US" altLang="ko-KR" sz="1400"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3305644" y="0"/>
            <a:ext cx="2532712" cy="165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3305644" y="1743750"/>
            <a:ext cx="2532712" cy="165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3305644" y="3487500"/>
            <a:ext cx="2532712" cy="165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76481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9144000" cy="249974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63785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5838356" y="0"/>
            <a:ext cx="330564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Picture Placeholder 2"/>
          <p:cNvSpPr>
            <a:spLocks noGrp="1"/>
          </p:cNvSpPr>
          <p:nvPr>
            <p:ph type="pic" idx="1" hasCustomPrompt="1"/>
          </p:nvPr>
        </p:nvSpPr>
        <p:spPr>
          <a:xfrm>
            <a:off x="3305644" y="0"/>
            <a:ext cx="2532712"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8446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ame 5"/>
          <p:cNvSpPr/>
          <p:nvPr userDrawn="1"/>
        </p:nvSpPr>
        <p:spPr>
          <a:xfrm>
            <a:off x="1225325" y="1276113"/>
            <a:ext cx="3816000" cy="3312000"/>
          </a:xfrm>
          <a:prstGeom prst="frame">
            <a:avLst>
              <a:gd name="adj1" fmla="val 191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 name="Picture Placeholder 2"/>
          <p:cNvSpPr>
            <a:spLocks noGrp="1"/>
          </p:cNvSpPr>
          <p:nvPr>
            <p:ph type="pic" idx="1" hasCustomPrompt="1"/>
          </p:nvPr>
        </p:nvSpPr>
        <p:spPr>
          <a:xfrm>
            <a:off x="727001" y="555526"/>
            <a:ext cx="3816424" cy="3312000"/>
          </a:xfrm>
          <a:prstGeom prst="rect">
            <a:avLst/>
          </a:prstGeom>
          <a:solidFill>
            <a:schemeClr val="bg1">
              <a:lumMod val="95000"/>
            </a:schemeClr>
          </a:solidFill>
          <a:effectLst>
            <a:outerShdw blurRad="50800" dist="38100" dir="2700000" algn="tl" rotWithShape="0">
              <a:prstClr val="black">
                <a:alpha val="40000"/>
              </a:prstClr>
            </a:outerShdw>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53902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A4689631-BD19-446A-8744-6C48B21546F9}"/>
              </a:ext>
            </a:extLst>
          </p:cNvPr>
          <p:cNvSpPr>
            <a:spLocks noGrp="1"/>
          </p:cNvSpPr>
          <p:nvPr>
            <p:ph type="pic" idx="11" hasCustomPrompt="1"/>
          </p:nvPr>
        </p:nvSpPr>
        <p:spPr>
          <a:xfrm>
            <a:off x="707426" y="418289"/>
            <a:ext cx="7969461" cy="4163237"/>
          </a:xfrm>
          <a:custGeom>
            <a:avLst/>
            <a:gdLst>
              <a:gd name="connsiteX0" fmla="*/ 0 w 7969461"/>
              <a:gd name="connsiteY0" fmla="*/ 0 h 4163237"/>
              <a:gd name="connsiteX1" fmla="*/ 7969461 w 7969461"/>
              <a:gd name="connsiteY1" fmla="*/ 0 h 4163237"/>
              <a:gd name="connsiteX2" fmla="*/ 7969461 w 7969461"/>
              <a:gd name="connsiteY2" fmla="*/ 4163237 h 4163237"/>
            </a:gdLst>
            <a:ahLst/>
            <a:cxnLst>
              <a:cxn ang="0">
                <a:pos x="connsiteX0" y="connsiteY0"/>
              </a:cxn>
              <a:cxn ang="0">
                <a:pos x="connsiteX1" y="connsiteY1"/>
              </a:cxn>
              <a:cxn ang="0">
                <a:pos x="connsiteX2" y="connsiteY2"/>
              </a:cxn>
            </a:cxnLst>
            <a:rect l="l" t="t" r="r" b="b"/>
            <a:pathLst>
              <a:path w="7969461" h="4163237">
                <a:moveTo>
                  <a:pt x="0" y="0"/>
                </a:moveTo>
                <a:lnTo>
                  <a:pt x="7969461" y="0"/>
                </a:lnTo>
                <a:lnTo>
                  <a:pt x="7969461" y="4163237"/>
                </a:lnTo>
                <a:close/>
              </a:path>
            </a:pathLst>
          </a:custGeom>
          <a:solidFill>
            <a:schemeClr val="bg1">
              <a:lumMod val="95000"/>
            </a:schemeClr>
          </a:solidFill>
        </p:spPr>
        <p:txBody>
          <a:bodyPr wrap="square" tIns="360000" anchor="t">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그림 개체 틀 6">
            <a:extLst>
              <a:ext uri="{FF2B5EF4-FFF2-40B4-BE49-F238E27FC236}">
                <a16:creationId xmlns:a16="http://schemas.microsoft.com/office/drawing/2014/main" id="{E3AF9713-9B3A-4DAB-9E7B-6351A9AA7B18}"/>
              </a:ext>
            </a:extLst>
          </p:cNvPr>
          <p:cNvSpPr>
            <a:spLocks noGrp="1"/>
          </p:cNvSpPr>
          <p:nvPr>
            <p:ph type="pic" idx="12" hasCustomPrompt="1"/>
          </p:nvPr>
        </p:nvSpPr>
        <p:spPr>
          <a:xfrm>
            <a:off x="443152" y="555241"/>
            <a:ext cx="8002200" cy="4183732"/>
          </a:xfrm>
          <a:custGeom>
            <a:avLst/>
            <a:gdLst>
              <a:gd name="connsiteX0" fmla="*/ 19050 w 8002200"/>
              <a:gd name="connsiteY0" fmla="*/ 0 h 4183732"/>
              <a:gd name="connsiteX1" fmla="*/ 8002200 w 8002200"/>
              <a:gd name="connsiteY1" fmla="*/ 4174207 h 4183732"/>
              <a:gd name="connsiteX2" fmla="*/ 0 w 8002200"/>
              <a:gd name="connsiteY2" fmla="*/ 4183732 h 4183732"/>
            </a:gdLst>
            <a:ahLst/>
            <a:cxnLst>
              <a:cxn ang="0">
                <a:pos x="connsiteX0" y="connsiteY0"/>
              </a:cxn>
              <a:cxn ang="0">
                <a:pos x="connsiteX1" y="connsiteY1"/>
              </a:cxn>
              <a:cxn ang="0">
                <a:pos x="connsiteX2" y="connsiteY2"/>
              </a:cxn>
            </a:cxnLst>
            <a:rect l="l" t="t" r="r" b="b"/>
            <a:pathLst>
              <a:path w="8002200" h="4183732">
                <a:moveTo>
                  <a:pt x="19050" y="0"/>
                </a:moveTo>
                <a:lnTo>
                  <a:pt x="8002200" y="4174207"/>
                </a:lnTo>
                <a:lnTo>
                  <a:pt x="0" y="4183732"/>
                </a:lnTo>
                <a:close/>
              </a:path>
            </a:pathLst>
          </a:custGeom>
          <a:solidFill>
            <a:schemeClr val="bg1">
              <a:lumMod val="95000"/>
            </a:schemeClr>
          </a:solidFill>
        </p:spPr>
        <p:txBody>
          <a:bodyPr wrap="square" bIns="360000" anchor="b">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152353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851672"/>
            <a:ext cx="2232000" cy="28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4608000" y="1851672"/>
            <a:ext cx="2232000" cy="28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6912000" y="1851672"/>
            <a:ext cx="2232000" cy="28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2304000" y="1851672"/>
            <a:ext cx="2232000" cy="288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Text Placeholder 9">
            <a:extLst>
              <a:ext uri="{FF2B5EF4-FFF2-40B4-BE49-F238E27FC236}">
                <a16:creationId xmlns:a16="http://schemas.microsoft.com/office/drawing/2014/main" id="{4BF4C512-4DAE-4643-9257-7408E3DC3D67}"/>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3" name="Text Placeholder 9">
            <a:extLst>
              <a:ext uri="{FF2B5EF4-FFF2-40B4-BE49-F238E27FC236}">
                <a16:creationId xmlns:a16="http://schemas.microsoft.com/office/drawing/2014/main" id="{98EDD950-F5C9-45A4-8368-CFD06C27295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5430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838727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4860032" y="915566"/>
            <a:ext cx="3312368" cy="3312368"/>
            <a:chOff x="5112060" y="1203598"/>
            <a:chExt cx="3312368" cy="3312368"/>
          </a:xfrm>
        </p:grpSpPr>
        <p:sp>
          <p:nvSpPr>
            <p:cNvPr id="3" name="Oval 2"/>
            <p:cNvSpPr/>
            <p:nvPr userDrawn="1"/>
          </p:nvSpPr>
          <p:spPr>
            <a:xfrm>
              <a:off x="5184068" y="1275606"/>
              <a:ext cx="3168352" cy="31683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Oval 6"/>
            <p:cNvSpPr/>
            <p:nvPr userDrawn="1"/>
          </p:nvSpPr>
          <p:spPr>
            <a:xfrm>
              <a:off x="5112060" y="1203598"/>
              <a:ext cx="3312368" cy="3312368"/>
            </a:xfrm>
            <a:prstGeom prst="ellipse">
              <a:avLst/>
            </a:pr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Parallelogram 1"/>
          <p:cNvSpPr/>
          <p:nvPr userDrawn="1"/>
        </p:nvSpPr>
        <p:spPr>
          <a:xfrm>
            <a:off x="0" y="0"/>
            <a:ext cx="4968552" cy="5143500"/>
          </a:xfrm>
          <a:prstGeom prst="parallelogram">
            <a:avLst>
              <a:gd name="adj" fmla="val 550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4932040" y="1923678"/>
            <a:ext cx="3168352" cy="989444"/>
          </a:xfrm>
          <a:prstGeom prst="rect">
            <a:avLst/>
          </a:prstGeom>
        </p:spPr>
        <p:txBody>
          <a:bodyPr anchor="ctr"/>
          <a:lstStyle>
            <a:lvl1pPr marL="0" indent="0" algn="ctr">
              <a:lnSpc>
                <a:spcPct val="80000"/>
              </a:lnSpc>
              <a:buNone/>
              <a:defRPr sz="3600" b="0" baseline="0">
                <a:solidFill>
                  <a:schemeClr val="accent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932040" y="2890262"/>
            <a:ext cx="3168352" cy="473576"/>
          </a:xfrm>
          <a:prstGeom prst="rect">
            <a:avLst/>
          </a:prstGeom>
        </p:spPr>
        <p:txBody>
          <a:bodyPr anchor="ctr"/>
          <a:lstStyle>
            <a:lvl1pPr marL="0" indent="0" algn="ctr">
              <a:lnSpc>
                <a:spcPct val="90000"/>
              </a:lnSpc>
              <a:buNone/>
              <a:defRPr sz="1200" b="0" baseline="0">
                <a:solidFill>
                  <a:schemeClr val="accent1"/>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446" y="1364637"/>
            <a:ext cx="2316681" cy="2414225"/>
          </a:xfrm>
          <a:prstGeom prst="rect">
            <a:avLst/>
          </a:prstGeom>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45954"/>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60118"/>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 name="Oval 1"/>
          <p:cNvSpPr/>
          <p:nvPr userDrawn="1"/>
        </p:nvSpPr>
        <p:spPr>
          <a:xfrm>
            <a:off x="3203848" y="483518"/>
            <a:ext cx="2736304" cy="2736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936" y="1059582"/>
            <a:ext cx="1434734" cy="1495144"/>
          </a:xfrm>
          <a:prstGeom prst="rect">
            <a:avLst/>
          </a:prstGeom>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5"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876006"/>
            <a:ext cx="9144000" cy="267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 Placeholder 9">
            <a:extLst>
              <a:ext uri="{FF2B5EF4-FFF2-40B4-BE49-F238E27FC236}">
                <a16:creationId xmlns:a16="http://schemas.microsoft.com/office/drawing/2014/main" id="{BB950223-00FB-4696-91A1-2942A42439C6}"/>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7" name="Text Placeholder 9">
            <a:extLst>
              <a:ext uri="{FF2B5EF4-FFF2-40B4-BE49-F238E27FC236}">
                <a16:creationId xmlns:a16="http://schemas.microsoft.com/office/drawing/2014/main" id="{53766E37-EEB2-4FF0-8A85-A793B8C2412E}"/>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100392" y="4145959"/>
            <a:ext cx="848311" cy="884029"/>
          </a:xfrm>
          <a:prstGeom prst="rect">
            <a:avLst/>
          </a:prstGeom>
        </p:spPr>
      </p:pic>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269979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D15A12"/>
              </a:solidFill>
            </a:endParaRPr>
          </a:p>
        </p:txBody>
      </p:sp>
      <p:sp>
        <p:nvSpPr>
          <p:cNvPr id="6" name="Text Placeholder 9"/>
          <p:cNvSpPr>
            <a:spLocks noGrp="1"/>
          </p:cNvSpPr>
          <p:nvPr>
            <p:ph type="body" sz="quarter" idx="10" hasCustomPrompt="1"/>
          </p:nvPr>
        </p:nvSpPr>
        <p:spPr>
          <a:xfrm>
            <a:off x="233772" y="2715766"/>
            <a:ext cx="2232248" cy="1440160"/>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Columns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0600" y="3651870"/>
            <a:ext cx="892306" cy="929877"/>
          </a:xfrm>
          <a:prstGeom prst="rect">
            <a:avLst/>
          </a:prstGeom>
        </p:spPr>
      </p:pic>
    </p:spTree>
    <p:extLst>
      <p:ext uri="{BB962C8B-B14F-4D97-AF65-F5344CB8AC3E}">
        <p14:creationId xmlns:p14="http://schemas.microsoft.com/office/powerpoint/2010/main" val="54370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971600" y="1779662"/>
            <a:ext cx="7272808" cy="2304256"/>
          </a:xfrm>
          <a:prstGeom prst="rect">
            <a:avLst/>
          </a:prstGeom>
          <a:no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3065165" y="633684"/>
            <a:ext cx="3456384" cy="576063"/>
          </a:xfrm>
          <a:prstGeom prst="rect">
            <a:avLst/>
          </a:prstGeom>
        </p:spPr>
        <p:txBody>
          <a:bodyPr anchor="ctr"/>
          <a:lstStyle>
            <a:lvl1pPr marL="0" indent="0" algn="ctr">
              <a:buNone/>
              <a:defRPr sz="3600" b="1" baseline="0">
                <a:solidFill>
                  <a:schemeClr val="accent1"/>
                </a:solidFill>
                <a:latin typeface="+mj-lt"/>
                <a:cs typeface="Arial" pitchFamily="34" charset="0"/>
              </a:defRPr>
            </a:lvl1pPr>
          </a:lstStyle>
          <a:p>
            <a:pPr lvl="0"/>
            <a:r>
              <a:rPr lang="en-US" altLang="ko-KR" dirty="0"/>
              <a:t>Welcome!!</a:t>
            </a:r>
          </a:p>
        </p:txBody>
      </p:sp>
      <p:sp>
        <p:nvSpPr>
          <p:cNvPr id="11" name="Text Placeholder 9"/>
          <p:cNvSpPr>
            <a:spLocks noGrp="1"/>
          </p:cNvSpPr>
          <p:nvPr>
            <p:ph type="body" sz="quarter" idx="11" hasCustomPrompt="1"/>
          </p:nvPr>
        </p:nvSpPr>
        <p:spPr>
          <a:xfrm>
            <a:off x="3065017" y="124784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 name="Oval 1"/>
          <p:cNvSpPr/>
          <p:nvPr userDrawn="1"/>
        </p:nvSpPr>
        <p:spPr>
          <a:xfrm>
            <a:off x="1403648" y="997099"/>
            <a:ext cx="1584176" cy="1584176"/>
          </a:xfrm>
          <a:prstGeom prst="ellipse">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3688" y="1247848"/>
            <a:ext cx="951045" cy="991089"/>
          </a:xfrm>
          <a:prstGeom prst="rect">
            <a:avLst/>
          </a:prstGeom>
        </p:spPr>
      </p:pic>
    </p:spTree>
    <p:extLst>
      <p:ext uri="{BB962C8B-B14F-4D97-AF65-F5344CB8AC3E}">
        <p14:creationId xmlns:p14="http://schemas.microsoft.com/office/powerpoint/2010/main" val="50801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876006"/>
            <a:ext cx="9144000" cy="267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9" hasCustomPrompt="1"/>
          </p:nvPr>
        </p:nvSpPr>
        <p:spPr>
          <a:xfrm>
            <a:off x="702197" y="1650529"/>
            <a:ext cx="1694284" cy="1857325"/>
          </a:xfrm>
          <a:prstGeom prst="rect">
            <a:avLst/>
          </a:prstGeom>
          <a:solidFill>
            <a:schemeClr val="bg1">
              <a:lumMod val="95000"/>
            </a:schemeClr>
          </a:solidFill>
          <a:ln w="25400">
            <a:solidFill>
              <a:schemeClr val="accent1"/>
            </a:solidFill>
          </a:ln>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TextBox 12"/>
          <p:cNvSpPr txBox="1"/>
          <p:nvPr userDrawn="1"/>
        </p:nvSpPr>
        <p:spPr>
          <a:xfrm>
            <a:off x="558602" y="1094745"/>
            <a:ext cx="569387" cy="1015663"/>
          </a:xfrm>
          <a:prstGeom prst="rect">
            <a:avLst/>
          </a:prstGeom>
          <a:noFill/>
        </p:spPr>
        <p:txBody>
          <a:bodyPr wrap="none" rtlCol="0">
            <a:spAutoFit/>
          </a:bodyPr>
          <a:lstStyle/>
          <a:p>
            <a:r>
              <a:rPr lang="en-US" altLang="ko-KR" sz="6000" b="1" dirty="0">
                <a:solidFill>
                  <a:schemeClr val="accent1"/>
                </a:solidFill>
                <a:latin typeface="+mn-lt"/>
                <a:cs typeface="Arial" pitchFamily="34" charset="0"/>
              </a:rPr>
              <a:t>“</a:t>
            </a:r>
            <a:endParaRPr lang="ko-KR" altLang="en-US" sz="6000" b="1" dirty="0">
              <a:solidFill>
                <a:schemeClr val="accent1"/>
              </a:solidFill>
              <a:latin typeface="+mn-lt"/>
              <a:cs typeface="Arial" pitchFamily="34" charset="0"/>
            </a:endParaRPr>
          </a:p>
        </p:txBody>
      </p:sp>
      <p:sp>
        <p:nvSpPr>
          <p:cNvPr id="14" name="TextBox 13"/>
          <p:cNvSpPr txBox="1"/>
          <p:nvPr userDrawn="1"/>
        </p:nvSpPr>
        <p:spPr>
          <a:xfrm rot="10800000">
            <a:off x="1971109" y="3507855"/>
            <a:ext cx="569387" cy="1015663"/>
          </a:xfrm>
          <a:prstGeom prst="rect">
            <a:avLst/>
          </a:prstGeom>
          <a:noFill/>
        </p:spPr>
        <p:txBody>
          <a:bodyPr wrap="none" rtlCol="0">
            <a:spAutoFit/>
          </a:bodyPr>
          <a:lstStyle/>
          <a:p>
            <a:r>
              <a:rPr lang="en-US" altLang="ko-KR" sz="6000" b="1" dirty="0">
                <a:solidFill>
                  <a:schemeClr val="accent1"/>
                </a:solidFill>
                <a:latin typeface="+mn-lt"/>
                <a:cs typeface="Arial" pitchFamily="34" charset="0"/>
              </a:rPr>
              <a:t>“</a:t>
            </a:r>
            <a:endParaRPr lang="ko-KR" altLang="en-US" sz="6000" b="1" dirty="0">
              <a:solidFill>
                <a:schemeClr val="accent1"/>
              </a:solidFill>
              <a:latin typeface="+mn-lt"/>
              <a:cs typeface="Arial" pitchFamily="34" charset="0"/>
            </a:endParaRPr>
          </a:p>
        </p:txBody>
      </p:sp>
      <p:sp>
        <p:nvSpPr>
          <p:cNvPr id="15" name="Picture Placeholder 2"/>
          <p:cNvSpPr>
            <a:spLocks noGrp="1"/>
          </p:cNvSpPr>
          <p:nvPr>
            <p:ph type="pic" idx="20" hasCustomPrompt="1"/>
          </p:nvPr>
        </p:nvSpPr>
        <p:spPr>
          <a:xfrm>
            <a:off x="2705142" y="1650529"/>
            <a:ext cx="1694284" cy="1857325"/>
          </a:xfrm>
          <a:prstGeom prst="rect">
            <a:avLst/>
          </a:prstGeom>
          <a:solidFill>
            <a:schemeClr val="bg1">
              <a:lumMod val="95000"/>
            </a:schemeClr>
          </a:solidFill>
          <a:ln w="25400">
            <a:solidFill>
              <a:schemeClr val="accent2"/>
            </a:solidFill>
          </a:ln>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6" name="TextBox 15"/>
          <p:cNvSpPr txBox="1"/>
          <p:nvPr userDrawn="1"/>
        </p:nvSpPr>
        <p:spPr>
          <a:xfrm>
            <a:off x="2561547" y="1094745"/>
            <a:ext cx="569387" cy="1015663"/>
          </a:xfrm>
          <a:prstGeom prst="rect">
            <a:avLst/>
          </a:prstGeom>
          <a:noFill/>
        </p:spPr>
        <p:txBody>
          <a:bodyPr wrap="none" rtlCol="0">
            <a:spAutoFit/>
          </a:bodyPr>
          <a:lstStyle/>
          <a:p>
            <a:r>
              <a:rPr lang="en-US" altLang="ko-KR" sz="6000" b="1" dirty="0">
                <a:solidFill>
                  <a:schemeClr val="accent2"/>
                </a:solidFill>
                <a:latin typeface="+mn-lt"/>
                <a:cs typeface="Arial" pitchFamily="34" charset="0"/>
              </a:rPr>
              <a:t>“</a:t>
            </a:r>
            <a:endParaRPr lang="ko-KR" altLang="en-US" sz="6000" b="1" dirty="0">
              <a:solidFill>
                <a:schemeClr val="accent2"/>
              </a:solidFill>
              <a:latin typeface="+mn-lt"/>
              <a:cs typeface="Arial" pitchFamily="34" charset="0"/>
            </a:endParaRPr>
          </a:p>
        </p:txBody>
      </p:sp>
      <p:sp>
        <p:nvSpPr>
          <p:cNvPr id="17" name="TextBox 16"/>
          <p:cNvSpPr txBox="1"/>
          <p:nvPr userDrawn="1"/>
        </p:nvSpPr>
        <p:spPr>
          <a:xfrm rot="10800000">
            <a:off x="3974054" y="3507854"/>
            <a:ext cx="569387" cy="1015663"/>
          </a:xfrm>
          <a:prstGeom prst="rect">
            <a:avLst/>
          </a:prstGeom>
          <a:noFill/>
        </p:spPr>
        <p:txBody>
          <a:bodyPr wrap="none" rtlCol="0">
            <a:spAutoFit/>
          </a:bodyPr>
          <a:lstStyle/>
          <a:p>
            <a:r>
              <a:rPr lang="en-US" altLang="ko-KR" sz="6000" b="1" dirty="0">
                <a:solidFill>
                  <a:schemeClr val="accent2"/>
                </a:solidFill>
                <a:latin typeface="+mn-lt"/>
                <a:cs typeface="Arial" pitchFamily="34" charset="0"/>
              </a:rPr>
              <a:t>“</a:t>
            </a:r>
            <a:endParaRPr lang="ko-KR" altLang="en-US" sz="6000" b="1" dirty="0">
              <a:solidFill>
                <a:schemeClr val="accent2"/>
              </a:solidFill>
              <a:latin typeface="+mn-lt"/>
              <a:cs typeface="Arial" pitchFamily="34" charset="0"/>
            </a:endParaRPr>
          </a:p>
        </p:txBody>
      </p:sp>
      <p:sp>
        <p:nvSpPr>
          <p:cNvPr id="18" name="Picture Placeholder 2"/>
          <p:cNvSpPr>
            <a:spLocks noGrp="1"/>
          </p:cNvSpPr>
          <p:nvPr>
            <p:ph type="pic" idx="21" hasCustomPrompt="1"/>
          </p:nvPr>
        </p:nvSpPr>
        <p:spPr>
          <a:xfrm>
            <a:off x="4708087" y="1650529"/>
            <a:ext cx="1694284" cy="1857325"/>
          </a:xfrm>
          <a:prstGeom prst="rect">
            <a:avLst/>
          </a:prstGeom>
          <a:solidFill>
            <a:schemeClr val="bg1">
              <a:lumMod val="95000"/>
            </a:schemeClr>
          </a:solidFill>
          <a:ln w="25400">
            <a:solidFill>
              <a:schemeClr val="accent3"/>
            </a:solidFill>
          </a:ln>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TextBox 18"/>
          <p:cNvSpPr txBox="1"/>
          <p:nvPr userDrawn="1"/>
        </p:nvSpPr>
        <p:spPr>
          <a:xfrm>
            <a:off x="4564492" y="1094745"/>
            <a:ext cx="569387" cy="1015663"/>
          </a:xfrm>
          <a:prstGeom prst="rect">
            <a:avLst/>
          </a:prstGeom>
          <a:noFill/>
        </p:spPr>
        <p:txBody>
          <a:bodyPr wrap="none" rtlCol="0">
            <a:spAutoFit/>
          </a:bodyPr>
          <a:lstStyle/>
          <a:p>
            <a:r>
              <a:rPr lang="en-US" altLang="ko-KR" sz="6000" b="1" dirty="0">
                <a:solidFill>
                  <a:schemeClr val="accent3"/>
                </a:solidFill>
                <a:latin typeface="+mn-lt"/>
                <a:cs typeface="Arial" pitchFamily="34" charset="0"/>
              </a:rPr>
              <a:t>“</a:t>
            </a:r>
            <a:endParaRPr lang="ko-KR" altLang="en-US" sz="6000" b="1" dirty="0">
              <a:solidFill>
                <a:schemeClr val="accent3"/>
              </a:solidFill>
              <a:latin typeface="+mn-lt"/>
              <a:cs typeface="Arial" pitchFamily="34" charset="0"/>
            </a:endParaRPr>
          </a:p>
        </p:txBody>
      </p:sp>
      <p:sp>
        <p:nvSpPr>
          <p:cNvPr id="20" name="TextBox 19"/>
          <p:cNvSpPr txBox="1"/>
          <p:nvPr userDrawn="1"/>
        </p:nvSpPr>
        <p:spPr>
          <a:xfrm rot="10800000">
            <a:off x="5976999" y="3507854"/>
            <a:ext cx="569387" cy="1015663"/>
          </a:xfrm>
          <a:prstGeom prst="rect">
            <a:avLst/>
          </a:prstGeom>
          <a:noFill/>
        </p:spPr>
        <p:txBody>
          <a:bodyPr wrap="none" rtlCol="0">
            <a:spAutoFit/>
          </a:bodyPr>
          <a:lstStyle/>
          <a:p>
            <a:r>
              <a:rPr lang="en-US" altLang="ko-KR" sz="6000" b="1" dirty="0">
                <a:solidFill>
                  <a:schemeClr val="accent3"/>
                </a:solidFill>
                <a:latin typeface="+mn-lt"/>
                <a:cs typeface="Arial" pitchFamily="34" charset="0"/>
              </a:rPr>
              <a:t>“</a:t>
            </a:r>
            <a:endParaRPr lang="ko-KR" altLang="en-US" sz="6000" b="1" dirty="0">
              <a:solidFill>
                <a:schemeClr val="accent3"/>
              </a:solidFill>
              <a:latin typeface="+mn-lt"/>
              <a:cs typeface="Arial" pitchFamily="34" charset="0"/>
            </a:endParaRPr>
          </a:p>
        </p:txBody>
      </p:sp>
      <p:sp>
        <p:nvSpPr>
          <p:cNvPr id="24" name="Picture Placeholder 2"/>
          <p:cNvSpPr>
            <a:spLocks noGrp="1"/>
          </p:cNvSpPr>
          <p:nvPr>
            <p:ph type="pic" idx="22" hasCustomPrompt="1"/>
          </p:nvPr>
        </p:nvSpPr>
        <p:spPr>
          <a:xfrm>
            <a:off x="6711032" y="1650529"/>
            <a:ext cx="1694284" cy="1857325"/>
          </a:xfrm>
          <a:prstGeom prst="rect">
            <a:avLst/>
          </a:prstGeom>
          <a:solidFill>
            <a:schemeClr val="bg1">
              <a:lumMod val="95000"/>
            </a:schemeClr>
          </a:solidFill>
          <a:ln w="25400">
            <a:solidFill>
              <a:schemeClr val="accent4"/>
            </a:solidFill>
          </a:ln>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5" name="TextBox 24"/>
          <p:cNvSpPr txBox="1"/>
          <p:nvPr userDrawn="1"/>
        </p:nvSpPr>
        <p:spPr>
          <a:xfrm>
            <a:off x="6567437" y="1094745"/>
            <a:ext cx="569387" cy="1015663"/>
          </a:xfrm>
          <a:prstGeom prst="rect">
            <a:avLst/>
          </a:prstGeom>
          <a:noFill/>
        </p:spPr>
        <p:txBody>
          <a:bodyPr wrap="none" rtlCol="0">
            <a:spAutoFit/>
          </a:bodyPr>
          <a:lstStyle/>
          <a:p>
            <a:r>
              <a:rPr lang="en-US" altLang="ko-KR" sz="6000" b="1" dirty="0">
                <a:solidFill>
                  <a:schemeClr val="accent4"/>
                </a:solidFill>
                <a:latin typeface="+mn-lt"/>
                <a:cs typeface="Arial" pitchFamily="34" charset="0"/>
              </a:rPr>
              <a:t>“</a:t>
            </a:r>
            <a:endParaRPr lang="ko-KR" altLang="en-US" sz="6000" b="1" dirty="0">
              <a:solidFill>
                <a:schemeClr val="accent4"/>
              </a:solidFill>
              <a:latin typeface="+mn-lt"/>
              <a:cs typeface="Arial" pitchFamily="34" charset="0"/>
            </a:endParaRPr>
          </a:p>
        </p:txBody>
      </p:sp>
      <p:sp>
        <p:nvSpPr>
          <p:cNvPr id="26" name="TextBox 25"/>
          <p:cNvSpPr txBox="1"/>
          <p:nvPr userDrawn="1"/>
        </p:nvSpPr>
        <p:spPr>
          <a:xfrm rot="10800000">
            <a:off x="7979944" y="3507854"/>
            <a:ext cx="569387" cy="1015663"/>
          </a:xfrm>
          <a:prstGeom prst="rect">
            <a:avLst/>
          </a:prstGeom>
          <a:noFill/>
        </p:spPr>
        <p:txBody>
          <a:bodyPr wrap="none" rtlCol="0">
            <a:spAutoFit/>
          </a:bodyPr>
          <a:lstStyle/>
          <a:p>
            <a:r>
              <a:rPr lang="en-US" altLang="ko-KR" sz="6000" b="1" dirty="0">
                <a:solidFill>
                  <a:schemeClr val="accent4"/>
                </a:solidFill>
                <a:latin typeface="+mn-lt"/>
                <a:cs typeface="Arial" pitchFamily="34" charset="0"/>
              </a:rPr>
              <a:t>“</a:t>
            </a:r>
            <a:endParaRPr lang="ko-KR" altLang="en-US" sz="6000" b="1" dirty="0">
              <a:solidFill>
                <a:schemeClr val="accent4"/>
              </a:solidFill>
              <a:latin typeface="+mn-lt"/>
              <a:cs typeface="Arial" pitchFamily="34" charset="0"/>
            </a:endParaRPr>
          </a:p>
        </p:txBody>
      </p:sp>
      <p:sp>
        <p:nvSpPr>
          <p:cNvPr id="21" name="Text Placeholder 9">
            <a:extLst>
              <a:ext uri="{FF2B5EF4-FFF2-40B4-BE49-F238E27FC236}">
                <a16:creationId xmlns:a16="http://schemas.microsoft.com/office/drawing/2014/main" id="{D51F5F4D-AF26-4E42-A648-9F169B4F9C50}"/>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22" name="Text Placeholder 9">
            <a:extLst>
              <a:ext uri="{FF2B5EF4-FFF2-40B4-BE49-F238E27FC236}">
                <a16:creationId xmlns:a16="http://schemas.microsoft.com/office/drawing/2014/main" id="{45905915-7BC8-4C72-B443-E5B791BC98DE}"/>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100392" y="4145959"/>
            <a:ext cx="848311" cy="884029"/>
          </a:xfrm>
          <a:prstGeom prst="rect">
            <a:avLst/>
          </a:prstGeom>
        </p:spPr>
      </p:pic>
    </p:spTree>
    <p:extLst>
      <p:ext uri="{BB962C8B-B14F-4D97-AF65-F5344CB8AC3E}">
        <p14:creationId xmlns:p14="http://schemas.microsoft.com/office/powerpoint/2010/main" val="167268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504" y="1385328"/>
            <a:ext cx="3060911" cy="3706702"/>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849302" y="1523475"/>
            <a:ext cx="1765288" cy="272682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Text Placeholder 9">
            <a:extLst>
              <a:ext uri="{FF2B5EF4-FFF2-40B4-BE49-F238E27FC236}">
                <a16:creationId xmlns:a16="http://schemas.microsoft.com/office/drawing/2014/main" id="{EDC0AA38-FF1B-46A5-B781-E94C0DAF549D}"/>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6C57DDDA-918B-4F4E-B705-53DBB230A5C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92550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459"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48247" y="1275606"/>
            <a:ext cx="2526010" cy="25186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88607" y="1275606"/>
            <a:ext cx="2526010" cy="2518619"/>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 hasCustomPrompt="1"/>
          </p:nvPr>
        </p:nvSpPr>
        <p:spPr>
          <a:xfrm>
            <a:off x="1748616" y="1374406"/>
            <a:ext cx="2319328"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2" hasCustomPrompt="1"/>
          </p:nvPr>
        </p:nvSpPr>
        <p:spPr>
          <a:xfrm>
            <a:off x="4986924" y="1374406"/>
            <a:ext cx="2319328"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586A1ABE-161D-4DB1-B774-1153E4471A63}"/>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67369799-0345-405E-A17B-2F89B880EF71}"/>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15016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0" r:id="rId3"/>
    <p:sldLayoutId id="2147483668" r:id="rId4"/>
    <p:sldLayoutId id="2147483669" r:id="rId5"/>
    <p:sldLayoutId id="2147483661" r:id="rId6"/>
    <p:sldLayoutId id="2147483662" r:id="rId7"/>
    <p:sldLayoutId id="2147483663" r:id="rId8"/>
    <p:sldLayoutId id="2147483664" r:id="rId9"/>
    <p:sldLayoutId id="2147483665" r:id="rId10"/>
    <p:sldLayoutId id="2147483670" r:id="rId11"/>
    <p:sldLayoutId id="2147483666" r:id="rId12"/>
    <p:sldLayoutId id="2147483667" r:id="rId13"/>
    <p:sldLayoutId id="2147483671" r:id="rId14"/>
    <p:sldLayoutId id="2147483656" r:id="rId15"/>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684" y="306962"/>
            <a:ext cx="5328444" cy="1616716"/>
          </a:xfrm>
        </p:spPr>
        <p:txBody>
          <a:bodyPr/>
          <a:lstStyle/>
          <a:p>
            <a:r>
              <a:rPr lang="el-GR" sz="2000" b="1" dirty="0"/>
              <a:t>Εξ αποστάσεως εκπαίδευση στην Ελλάδα, με έμφαση στον μαθητικό πληθυσμό με      ειδικές  ανάγκες </a:t>
            </a:r>
            <a:endParaRPr lang="en-US" sz="2000" b="1" dirty="0"/>
          </a:p>
        </p:txBody>
      </p:sp>
      <p:sp>
        <p:nvSpPr>
          <p:cNvPr id="3" name="Text Placeholder 2"/>
          <p:cNvSpPr>
            <a:spLocks noGrp="1"/>
          </p:cNvSpPr>
          <p:nvPr>
            <p:ph type="body" sz="quarter" idx="11"/>
          </p:nvPr>
        </p:nvSpPr>
        <p:spPr>
          <a:xfrm>
            <a:off x="395684" y="2499742"/>
            <a:ext cx="3600400" cy="504056"/>
          </a:xfrm>
        </p:spPr>
        <p:txBody>
          <a:bodyPr/>
          <a:lstStyle/>
          <a:p>
            <a:r>
              <a:rPr lang="el-GR" dirty="0"/>
              <a:t>Πανεπιστήμιο Δυτικής Μακεδονίας και        Πανεπιστήμιο Πειραιά</a:t>
            </a:r>
          </a:p>
          <a:p>
            <a:endParaRPr lang="el-GR" dirty="0"/>
          </a:p>
          <a:p>
            <a:endParaRPr lang="el-GR" dirty="0"/>
          </a:p>
          <a:p>
            <a:endParaRPr lang="el-GR" dirty="0"/>
          </a:p>
          <a:p>
            <a:endParaRPr lang="el-GR" dirty="0"/>
          </a:p>
          <a:p>
            <a:r>
              <a:rPr lang="el-GR" dirty="0"/>
              <a:t>Μεταπτυχιακή Εργασία της Σοφίας Ζήση</a:t>
            </a:r>
          </a:p>
        </p:txBody>
      </p:sp>
    </p:spTree>
    <p:extLst>
      <p:ext uri="{BB962C8B-B14F-4D97-AF65-F5344CB8AC3E}">
        <p14:creationId xmlns:p14="http://schemas.microsoft.com/office/powerpoint/2010/main" val="45865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9321" y="1467247"/>
            <a:ext cx="2864711" cy="1440160"/>
          </a:xfrm>
          <a:prstGeom prst="rect">
            <a:avLst/>
          </a:prstGeom>
        </p:spPr>
        <p:txBody>
          <a:bodyPr/>
          <a:lstStyle/>
          <a:p>
            <a:r>
              <a:rPr lang="el-GR" altLang="ko-KR" dirty="0">
                <a:solidFill>
                  <a:schemeClr val="bg1"/>
                </a:solidFill>
              </a:rPr>
              <a:t>Σύγχρονη και Ασύγχρονη διδασκαλία</a:t>
            </a:r>
            <a:endParaRPr lang="ko-KR" altLang="en-US" dirty="0">
              <a:solidFill>
                <a:schemeClr val="bg1"/>
              </a:solidFill>
            </a:endParaRPr>
          </a:p>
        </p:txBody>
      </p:sp>
      <p:sp>
        <p:nvSpPr>
          <p:cNvPr id="4" name="Frame 3"/>
          <p:cNvSpPr/>
          <p:nvPr/>
        </p:nvSpPr>
        <p:spPr>
          <a:xfrm>
            <a:off x="3059832" y="329977"/>
            <a:ext cx="2736304"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 name="TextBox 4"/>
          <p:cNvSpPr txBox="1"/>
          <p:nvPr/>
        </p:nvSpPr>
        <p:spPr>
          <a:xfrm>
            <a:off x="3045736" y="927356"/>
            <a:ext cx="2822408" cy="3693319"/>
          </a:xfrm>
          <a:prstGeom prst="rect">
            <a:avLst/>
          </a:prstGeom>
          <a:noFill/>
        </p:spPr>
        <p:txBody>
          <a:bodyPr wrap="square" rtlCol="0">
            <a:spAutoFit/>
          </a:bodyPr>
          <a:lstStyle/>
          <a:p>
            <a:r>
              <a:rPr lang="el-GR" dirty="0">
                <a:latin typeface="Times New Roman" panose="02020603050405020304" pitchFamily="18" charset="0"/>
                <a:ea typeface="Calibri" panose="020F0502020204030204" pitchFamily="34" charset="0"/>
              </a:rPr>
              <a:t>Η</a:t>
            </a:r>
            <a:r>
              <a:rPr lang="el-GR" sz="1800" dirty="0">
                <a:effectLst/>
                <a:latin typeface="Times New Roman" panose="02020603050405020304" pitchFamily="18" charset="0"/>
                <a:ea typeface="Calibri" panose="020F0502020204030204" pitchFamily="34" charset="0"/>
              </a:rPr>
              <a:t> μετάδοση του μαθήματος γίνεται σε </a:t>
            </a:r>
            <a:r>
              <a:rPr lang="el-GR" sz="1800" b="1" dirty="0">
                <a:effectLst/>
                <a:latin typeface="Times New Roman" panose="02020603050405020304" pitchFamily="18" charset="0"/>
                <a:ea typeface="Calibri" panose="020F0502020204030204" pitchFamily="34" charset="0"/>
              </a:rPr>
              <a:t>πραγματικό</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χρ</a:t>
            </a:r>
            <a:r>
              <a:rPr lang="el-GR" sz="1800" dirty="0">
                <a:effectLst/>
                <a:latin typeface="Times New Roman" panose="02020603050405020304" pitchFamily="18" charset="0"/>
                <a:ea typeface="Calibri" panose="020F0502020204030204" pitchFamily="34" charset="0"/>
              </a:rPr>
              <a:t>-όνο από τον εκπαιδευτικό    προς τους μαθητές που         παρακολουθούν ζωντανά     μέσω μίας διαδικτυακής         πλατφόρμας.  </a:t>
            </a:r>
            <a:r>
              <a:rPr lang="el-GR" dirty="0">
                <a:latin typeface="Times New Roman" panose="02020603050405020304" pitchFamily="18" charset="0"/>
                <a:ea typeface="Calibri" panose="020F0502020204030204" pitchFamily="34" charset="0"/>
              </a:rPr>
              <a:t>Ο</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εκπαι</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δευτής</a:t>
            </a:r>
            <a:r>
              <a:rPr lang="el-GR" sz="1800" dirty="0">
                <a:effectLst/>
                <a:latin typeface="Times New Roman" panose="02020603050405020304" pitchFamily="18" charset="0"/>
                <a:ea typeface="Calibri" panose="020F0502020204030204" pitchFamily="34" charset="0"/>
              </a:rPr>
              <a:t> και ο  μαθητής         αλληλοεπιδρούν. Με αυτόν τον τρόπο, τόσο η                διαδικασία της διδασκαλίας όσο και της μάθησης            γίνονται </a:t>
            </a:r>
            <a:r>
              <a:rPr lang="el-GR" sz="1800" b="1" dirty="0">
                <a:effectLst/>
                <a:latin typeface="Times New Roman" panose="02020603050405020304" pitchFamily="18" charset="0"/>
                <a:ea typeface="Calibri" panose="020F0502020204030204" pitchFamily="34" charset="0"/>
              </a:rPr>
              <a:t>ταυτόχρονα</a:t>
            </a:r>
            <a:r>
              <a:rPr lang="el-GR" sz="1800" dirty="0">
                <a:effectLst/>
                <a:latin typeface="Times New Roman" panose="02020603050405020304" pitchFamily="18" charset="0"/>
                <a:ea typeface="Calibri" panose="020F0502020204030204" pitchFamily="34" charset="0"/>
              </a:rPr>
              <a:t>.</a:t>
            </a:r>
            <a:endParaRPr lang="en-US" altLang="ko-KR" sz="1200" dirty="0">
              <a:solidFill>
                <a:schemeClr val="tx1">
                  <a:lumMod val="75000"/>
                  <a:lumOff val="25000"/>
                </a:schemeClr>
              </a:solidFill>
              <a:cs typeface="Arial" pitchFamily="34" charset="0"/>
            </a:endParaRPr>
          </a:p>
        </p:txBody>
      </p:sp>
      <p:sp>
        <p:nvSpPr>
          <p:cNvPr id="7" name="TextBox 6"/>
          <p:cNvSpPr txBox="1"/>
          <p:nvPr/>
        </p:nvSpPr>
        <p:spPr>
          <a:xfrm>
            <a:off x="3433105" y="465690"/>
            <a:ext cx="1676427" cy="307777"/>
          </a:xfrm>
          <a:prstGeom prst="rect">
            <a:avLst/>
          </a:prstGeom>
          <a:noFill/>
        </p:spPr>
        <p:txBody>
          <a:bodyPr wrap="square" rtlCol="0">
            <a:spAutoFit/>
          </a:bodyPr>
          <a:lstStyle/>
          <a:p>
            <a:pPr algn="ctr"/>
            <a:r>
              <a:rPr lang="el-GR" altLang="ko-KR" sz="1400" b="1" dirty="0">
                <a:solidFill>
                  <a:schemeClr val="accent1"/>
                </a:solidFill>
                <a:cs typeface="Arial" pitchFamily="34" charset="0"/>
              </a:rPr>
              <a:t>Σύγχρονη </a:t>
            </a:r>
            <a:endParaRPr lang="ko-KR" altLang="en-US" sz="1400" b="1" dirty="0">
              <a:solidFill>
                <a:schemeClr val="accent1"/>
              </a:solidFill>
              <a:cs typeface="Arial" pitchFamily="34" charset="0"/>
            </a:endParaRPr>
          </a:p>
        </p:txBody>
      </p:sp>
      <p:sp>
        <p:nvSpPr>
          <p:cNvPr id="8" name="Frame 7"/>
          <p:cNvSpPr/>
          <p:nvPr/>
        </p:nvSpPr>
        <p:spPr>
          <a:xfrm>
            <a:off x="6084472" y="329977"/>
            <a:ext cx="2736000"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TextBox 8"/>
          <p:cNvSpPr txBox="1"/>
          <p:nvPr/>
        </p:nvSpPr>
        <p:spPr>
          <a:xfrm>
            <a:off x="6156176" y="927356"/>
            <a:ext cx="2736000" cy="3970318"/>
          </a:xfrm>
          <a:prstGeom prst="rect">
            <a:avLst/>
          </a:prstGeom>
          <a:noFill/>
        </p:spPr>
        <p:txBody>
          <a:bodyPr wrap="square" rtlCol="0">
            <a:spAutoFit/>
          </a:bodyPr>
          <a:lstStyle/>
          <a:p>
            <a:r>
              <a:rPr lang="el-GR" dirty="0">
                <a:latin typeface="Times New Roman" panose="02020603050405020304" pitchFamily="18" charset="0"/>
                <a:ea typeface="Calibri" panose="020F0502020204030204" pitchFamily="34" charset="0"/>
              </a:rPr>
              <a:t>Ε</a:t>
            </a:r>
            <a:r>
              <a:rPr lang="el-GR" sz="1800" dirty="0">
                <a:effectLst/>
                <a:latin typeface="Times New Roman" panose="02020603050405020304" pitchFamily="18" charset="0"/>
                <a:ea typeface="Calibri" panose="020F0502020204030204" pitchFamily="34" charset="0"/>
              </a:rPr>
              <a:t>ξαλείφεται ο χρονικός περιορισμός. Η σύγχρονη είναι πιο </a:t>
            </a:r>
            <a:r>
              <a:rPr lang="el-GR" sz="1800" b="1" dirty="0">
                <a:effectLst/>
                <a:latin typeface="Times New Roman" panose="02020603050405020304" pitchFamily="18" charset="0"/>
                <a:ea typeface="Calibri" panose="020F0502020204030204" pitchFamily="34" charset="0"/>
              </a:rPr>
              <a:t>διαδεδομένη</a:t>
            </a:r>
            <a:r>
              <a:rPr lang="el-GR" sz="1800" dirty="0">
                <a:effectLst/>
                <a:latin typeface="Times New Roman" panose="02020603050405020304" pitchFamily="18" charset="0"/>
                <a:ea typeface="Calibri" panose="020F0502020204030204" pitchFamily="34" charset="0"/>
              </a:rPr>
              <a:t> λόγω της   ευκολίας διαχείρισης του    χρόνου που παρέχει.          Ορισμένες δραστηριότητες της           είναι η ανάρτηση του προς μελέτη υλικού , η                        ανάρτηση ασκήσεων και     εργασιών, τα βίντεο-           μαθήματα, οι ψηφιακές        δοκιμασίες   (τεστ), η αλληλεπίδραση σε  μη πραγματικό χρόνο </a:t>
            </a:r>
            <a:endParaRPr lang="en-US" altLang="ko-KR" sz="1200" dirty="0">
              <a:solidFill>
                <a:schemeClr val="tx1">
                  <a:lumMod val="75000"/>
                  <a:lumOff val="25000"/>
                </a:schemeClr>
              </a:solidFill>
              <a:cs typeface="Arial" pitchFamily="34" charset="0"/>
            </a:endParaRPr>
          </a:p>
        </p:txBody>
      </p:sp>
      <p:sp>
        <p:nvSpPr>
          <p:cNvPr id="11" name="TextBox 10"/>
          <p:cNvSpPr txBox="1"/>
          <p:nvPr/>
        </p:nvSpPr>
        <p:spPr>
          <a:xfrm>
            <a:off x="6614258" y="465689"/>
            <a:ext cx="1676427" cy="307777"/>
          </a:xfrm>
          <a:prstGeom prst="rect">
            <a:avLst/>
          </a:prstGeom>
          <a:noFill/>
        </p:spPr>
        <p:txBody>
          <a:bodyPr wrap="square" rtlCol="0">
            <a:spAutoFit/>
          </a:bodyPr>
          <a:lstStyle/>
          <a:p>
            <a:pPr algn="ctr"/>
            <a:r>
              <a:rPr lang="el-GR" altLang="ko-KR" sz="1400" b="1" dirty="0">
                <a:solidFill>
                  <a:schemeClr val="accent1"/>
                </a:solidFill>
                <a:cs typeface="Arial" pitchFamily="34" charset="0"/>
              </a:rPr>
              <a:t>Ασύγχρονη</a:t>
            </a:r>
            <a:endParaRPr lang="ko-KR" altLang="en-US" sz="1400" b="1" dirty="0">
              <a:solidFill>
                <a:schemeClr val="accent1"/>
              </a:solidFill>
              <a:cs typeface="Arial" pitchFamily="34" charset="0"/>
            </a:endParaRPr>
          </a:p>
        </p:txBody>
      </p:sp>
    </p:spTree>
    <p:extLst>
      <p:ext uri="{BB962C8B-B14F-4D97-AF65-F5344CB8AC3E}">
        <p14:creationId xmlns:p14="http://schemas.microsoft.com/office/powerpoint/2010/main" val="2370522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449220"/>
            <a:ext cx="3004093" cy="1440160"/>
          </a:xfrm>
          <a:prstGeom prst="rect">
            <a:avLst/>
          </a:prstGeom>
        </p:spPr>
        <p:txBody>
          <a:bodyPr/>
          <a:lstStyle/>
          <a:p>
            <a:r>
              <a:rPr lang="el-GR" altLang="ko-KR" dirty="0">
                <a:solidFill>
                  <a:schemeClr val="bg1"/>
                </a:solidFill>
              </a:rPr>
              <a:t>Ελληνικό Εκπαιδευτικό Σύστημα </a:t>
            </a:r>
            <a:endParaRPr lang="ko-KR" altLang="en-US" dirty="0">
              <a:solidFill>
                <a:schemeClr val="bg1"/>
              </a:solidFill>
            </a:endParaRPr>
          </a:p>
        </p:txBody>
      </p:sp>
      <p:sp>
        <p:nvSpPr>
          <p:cNvPr id="5" name="Frame 4"/>
          <p:cNvSpPr/>
          <p:nvPr/>
        </p:nvSpPr>
        <p:spPr>
          <a:xfrm>
            <a:off x="3059832" y="329977"/>
            <a:ext cx="5832648"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Box 6"/>
          <p:cNvSpPr txBox="1"/>
          <p:nvPr/>
        </p:nvSpPr>
        <p:spPr>
          <a:xfrm>
            <a:off x="3066678" y="808107"/>
            <a:ext cx="5832647" cy="3598847"/>
          </a:xfrm>
          <a:prstGeom prst="rect">
            <a:avLst/>
          </a:prstGeom>
          <a:noFill/>
        </p:spPr>
        <p:txBody>
          <a:bodyPr wrap="square" rtlCol="0">
            <a:spAutoFit/>
          </a:bodyPr>
          <a:lstStyle/>
          <a:p>
            <a:r>
              <a:rPr lang="el-GR" sz="1800" dirty="0">
                <a:effectLst/>
                <a:latin typeface="Times New Roman" panose="02020603050405020304" pitchFamily="18" charset="0"/>
                <a:ea typeface="Calibri" panose="020F0502020204030204" pitchFamily="34" charset="0"/>
              </a:rPr>
              <a:t>Σύμφωνα με την Ευρωπαϊκή Επιτροπή, οι διαθέσιμοι υπολογιστές για τους μαθητές όλων των βαθμίδων είναι πολλοί λιγότεροι σε σχέση με τον μέσο όρο της ΕΕ. Συγκεκριμένα η       χώρα μας βρίσκεται στη δεύτερη θέση από το τέλος διαθέτοντας έναν υπολογιστή ανά 21 μαθητές. Επίσης μόνο το </a:t>
            </a:r>
            <a:r>
              <a:rPr lang="el-GR" sz="1800" b="1" dirty="0">
                <a:effectLst/>
                <a:latin typeface="Times New Roman" panose="02020603050405020304" pitchFamily="18" charset="0"/>
                <a:ea typeface="Calibri" panose="020F0502020204030204" pitchFamily="34" charset="0"/>
              </a:rPr>
              <a:t>2%</a:t>
            </a:r>
            <a:r>
              <a:rPr lang="el-GR" sz="1800" dirty="0">
                <a:effectLst/>
                <a:latin typeface="Times New Roman" panose="02020603050405020304" pitchFamily="18" charset="0"/>
                <a:ea typeface="Calibri" panose="020F0502020204030204" pitchFamily="34" charset="0"/>
              </a:rPr>
              <a:t> των δημοτικών σχολείων στην Ελλάδα διαθέτει υψηλό επίπεδο τεχνολογικού εξοπλισμού (37% Μ.Ο </a:t>
            </a:r>
            <a:r>
              <a:rPr lang="el-GR" dirty="0">
                <a:latin typeface="Times New Roman" panose="02020603050405020304" pitchFamily="18" charset="0"/>
                <a:ea typeface="Calibri" panose="020F0502020204030204" pitchFamily="34" charset="0"/>
              </a:rPr>
              <a:t>Ε</a:t>
            </a:r>
            <a:r>
              <a:rPr lang="el-GR" sz="1800" dirty="0">
                <a:effectLst/>
                <a:latin typeface="Times New Roman" panose="02020603050405020304" pitchFamily="18" charset="0"/>
                <a:ea typeface="Calibri" panose="020F0502020204030204" pitchFamily="34" charset="0"/>
              </a:rPr>
              <a:t>υρώπης</a:t>
            </a:r>
            <a:r>
              <a:rPr lang="el-GR" dirty="0">
                <a:latin typeface="Times New Roman" panose="02020603050405020304" pitchFamily="18" charset="0"/>
                <a:ea typeface="Calibri" panose="020F0502020204030204" pitchFamily="34" charset="0"/>
              </a:rPr>
              <a:t>).</a:t>
            </a:r>
            <a:endParaRPr lang="en-US" altLang="ko-KR" sz="1200" dirty="0">
              <a:solidFill>
                <a:schemeClr val="tx1">
                  <a:lumMod val="75000"/>
                  <a:lumOff val="25000"/>
                </a:schemeClr>
              </a:solidFill>
              <a:cs typeface="Arial" pitchFamily="34" charset="0"/>
            </a:endParaRPr>
          </a:p>
          <a:p>
            <a:pPr>
              <a:lnSpc>
                <a:spcPct val="107000"/>
              </a:lnSpc>
              <a:spcAft>
                <a:spcPts val="800"/>
              </a:spcAft>
            </a:pPr>
            <a:r>
              <a:rPr lang="el-GR" sz="1800" dirty="0">
                <a:effectLst/>
                <a:latin typeface="Times New Roman" panose="02020603050405020304" pitchFamily="18" charset="0"/>
                <a:ea typeface="Calibri" panose="020F0502020204030204" pitchFamily="34" charset="0"/>
                <a:cs typeface="Arial" panose="020B0604020202020204" pitchFamily="34" charset="0"/>
              </a:rPr>
              <a:t>Όλα αυτά τα στοιχεία, σε συνδυασμό με την </a:t>
            </a:r>
            <a:r>
              <a:rPr lang="el-GR" sz="1800" dirty="0" err="1">
                <a:effectLst/>
                <a:latin typeface="Times New Roman" panose="02020603050405020304" pitchFamily="18" charset="0"/>
                <a:ea typeface="Calibri" panose="020F0502020204030204" pitchFamily="34" charset="0"/>
                <a:cs typeface="Arial" panose="020B0604020202020204" pitchFamily="34" charset="0"/>
              </a:rPr>
              <a:t>υποχρηματοδό</a:t>
            </a:r>
            <a:r>
              <a:rPr lang="el-GR" sz="1800" dirty="0">
                <a:effectLst/>
                <a:latin typeface="Times New Roman" panose="02020603050405020304" pitchFamily="18" charset="0"/>
                <a:ea typeface="Calibri" panose="020F0502020204030204" pitchFamily="34" charset="0"/>
                <a:cs typeface="Arial" panose="020B0604020202020204" pitchFamily="34" charset="0"/>
              </a:rPr>
              <a:t>- </a:t>
            </a:r>
            <a:r>
              <a:rPr lang="el-GR" sz="1800" dirty="0" err="1">
                <a:effectLst/>
                <a:latin typeface="Times New Roman" panose="02020603050405020304" pitchFamily="18" charset="0"/>
                <a:ea typeface="Calibri" panose="020F0502020204030204" pitchFamily="34" charset="0"/>
                <a:cs typeface="Arial" panose="020B0604020202020204" pitchFamily="34" charset="0"/>
              </a:rPr>
              <a:t>τηση</a:t>
            </a:r>
            <a:r>
              <a:rPr lang="el-GR" sz="1800" dirty="0">
                <a:effectLst/>
                <a:latin typeface="Times New Roman" panose="02020603050405020304" pitchFamily="18" charset="0"/>
                <a:ea typeface="Calibri" panose="020F0502020204030204" pitchFamily="34" charset="0"/>
                <a:cs typeface="Arial" panose="020B0604020202020204" pitchFamily="34" charset="0"/>
              </a:rPr>
              <a:t> των σχολικών δομών, καταδεικνύουν ότι η Ελλάδα </a:t>
            </a:r>
            <a:r>
              <a:rPr lang="el-GR" sz="1800" dirty="0" err="1">
                <a:effectLst/>
                <a:latin typeface="Times New Roman" panose="02020603050405020304" pitchFamily="18" charset="0"/>
                <a:ea typeface="Calibri" panose="020F0502020204030204" pitchFamily="34" charset="0"/>
                <a:cs typeface="Arial" panose="020B0604020202020204" pitchFamily="34" charset="0"/>
              </a:rPr>
              <a:t>βρι-σκόταν</a:t>
            </a:r>
            <a:r>
              <a:rPr lang="el-GR" sz="1800" dirty="0">
                <a:effectLst/>
                <a:latin typeface="Times New Roman" panose="02020603050405020304" pitchFamily="18" charset="0"/>
                <a:ea typeface="Calibri" panose="020F0502020204030204" pitchFamily="34" charset="0"/>
                <a:cs typeface="Arial" panose="020B0604020202020204" pitchFamily="34" charset="0"/>
              </a:rPr>
              <a:t> σε </a:t>
            </a:r>
            <a:r>
              <a:rPr lang="el-GR" sz="1800" b="1" dirty="0">
                <a:effectLst/>
                <a:latin typeface="Times New Roman" panose="02020603050405020304" pitchFamily="18" charset="0"/>
                <a:ea typeface="Calibri" panose="020F0502020204030204" pitchFamily="34" charset="0"/>
                <a:cs typeface="Arial" panose="020B0604020202020204" pitchFamily="34" charset="0"/>
              </a:rPr>
              <a:t>δυσμενή οικονομική και κοινωνική θέση </a:t>
            </a:r>
            <a:r>
              <a:rPr lang="el-GR" sz="1800" dirty="0">
                <a:effectLst/>
                <a:latin typeface="Times New Roman" panose="02020603050405020304" pitchFamily="18" charset="0"/>
                <a:ea typeface="Calibri" panose="020F0502020204030204" pitchFamily="34" charset="0"/>
                <a:cs typeface="Arial" panose="020B0604020202020204" pitchFamily="34" charset="0"/>
              </a:rPr>
              <a:t>όταν   κλήθηκε να αντιμετωπίσει τις ξαφνικές αλλαγές που θα           επέφερε το ξαφνικό ξέσπασμα της πανδημίας </a:t>
            </a:r>
            <a:r>
              <a:rPr lang="en-US" sz="1800" dirty="0">
                <a:effectLst/>
                <a:latin typeface="Times New Roman" panose="02020603050405020304" pitchFamily="18" charset="0"/>
                <a:ea typeface="Calibri" panose="020F0502020204030204" pitchFamily="34" charset="0"/>
                <a:cs typeface="Arial" panose="020B0604020202020204" pitchFamily="34" charset="0"/>
              </a:rPr>
              <a:t>Covid</a:t>
            </a:r>
            <a:r>
              <a:rPr lang="el-GR" sz="1800" dirty="0">
                <a:effectLst/>
                <a:latin typeface="Times New Roman" panose="02020603050405020304" pitchFamily="18" charset="0"/>
                <a:ea typeface="Calibri" panose="020F0502020204030204" pitchFamily="34" charset="0"/>
                <a:cs typeface="Arial" panose="020B0604020202020204" pitchFamily="34" charset="0"/>
              </a:rPr>
              <a:t>-19.</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0313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419622"/>
            <a:ext cx="2880320" cy="1440160"/>
          </a:xfrm>
          <a:prstGeom prst="rect">
            <a:avLst/>
          </a:prstGeom>
        </p:spPr>
        <p:txBody>
          <a:bodyPr/>
          <a:lstStyle/>
          <a:p>
            <a:r>
              <a:rPr lang="el-GR" altLang="ko-KR" dirty="0">
                <a:solidFill>
                  <a:schemeClr val="bg1"/>
                </a:solidFill>
              </a:rPr>
              <a:t>Ελληνικό Εκπαιδευτικό Σύστημα</a:t>
            </a:r>
            <a:endParaRPr lang="ko-KR" altLang="en-US" dirty="0">
              <a:solidFill>
                <a:schemeClr val="bg1"/>
              </a:solidFill>
            </a:endParaRPr>
          </a:p>
        </p:txBody>
      </p:sp>
      <p:sp>
        <p:nvSpPr>
          <p:cNvPr id="5" name="Frame 4"/>
          <p:cNvSpPr/>
          <p:nvPr/>
        </p:nvSpPr>
        <p:spPr>
          <a:xfrm>
            <a:off x="3059832" y="329977"/>
            <a:ext cx="5832648"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Box 6"/>
          <p:cNvSpPr txBox="1"/>
          <p:nvPr/>
        </p:nvSpPr>
        <p:spPr>
          <a:xfrm>
            <a:off x="3037557" y="483518"/>
            <a:ext cx="6014655" cy="4524315"/>
          </a:xfrm>
          <a:prstGeom prst="rect">
            <a:avLst/>
          </a:prstGeom>
          <a:noFill/>
        </p:spPr>
        <p:txBody>
          <a:bodyPr wrap="square" rtlCol="0">
            <a:spAutoFit/>
          </a:bodyPr>
          <a:lstStyle/>
          <a:p>
            <a:r>
              <a:rPr lang="el-GR" sz="1800" dirty="0">
                <a:effectLst/>
                <a:latin typeface="Times New Roman" panose="02020603050405020304" pitchFamily="18" charset="0"/>
                <a:ea typeface="Calibri" panose="020F0502020204030204" pitchFamily="34" charset="0"/>
              </a:rPr>
              <a:t>Ως πρώτο μέλημα του εκπαιδευτικού συστήματος, μετά την απόφαση για το κλείσιμο των σχολείων ,τέθηκε η </a:t>
            </a:r>
            <a:r>
              <a:rPr lang="el-GR" sz="1800" b="1" dirty="0">
                <a:effectLst/>
                <a:latin typeface="Times New Roman" panose="02020603050405020304" pitchFamily="18" charset="0"/>
                <a:ea typeface="Calibri" panose="020F0502020204030204" pitchFamily="34" charset="0"/>
              </a:rPr>
              <a:t>ενίσχυση των   τεχνολογικών υποδομών </a:t>
            </a:r>
            <a:r>
              <a:rPr lang="el-GR" sz="1800" dirty="0">
                <a:effectLst/>
                <a:latin typeface="Times New Roman" panose="02020603050405020304" pitchFamily="18" charset="0"/>
                <a:ea typeface="Calibri" panose="020F0502020204030204" pitchFamily="34" charset="0"/>
              </a:rPr>
              <a:t>σε εθνικό επίπεδο, δηλαδή τα διαδικτυακά περιβάλλοντα σύγχρονης και ασύγχρονης μάθησης.       Παράλληλα, το Υπουργείο Παιδείας μερίμνησε έτσι ώστε να   παρέχεται ελεύθερη  και </a:t>
            </a:r>
            <a:r>
              <a:rPr lang="el-GR" sz="1800" b="1" dirty="0">
                <a:effectLst/>
                <a:latin typeface="Times New Roman" panose="02020603050405020304" pitchFamily="18" charset="0"/>
                <a:ea typeface="Calibri" panose="020F0502020204030204" pitchFamily="34" charset="0"/>
              </a:rPr>
              <a:t>δωρεάν πρόσβαση </a:t>
            </a:r>
            <a:r>
              <a:rPr lang="el-GR" sz="1800" dirty="0">
                <a:effectLst/>
                <a:latin typeface="Times New Roman" panose="02020603050405020304" pitchFamily="18" charset="0"/>
                <a:ea typeface="Calibri" panose="020F0502020204030204" pitchFamily="34" charset="0"/>
              </a:rPr>
              <a:t>μέσω κινητών     συσκευών στις υπηρεσίες του Πανελλήνιου Σχολικού Δικτύου μέσω δεδομένων.</a:t>
            </a:r>
          </a:p>
          <a:p>
            <a:r>
              <a:rPr lang="el-GR" sz="1800" dirty="0">
                <a:effectLst/>
                <a:latin typeface="Times New Roman" panose="02020603050405020304" pitchFamily="18" charset="0"/>
                <a:ea typeface="Calibri" panose="020F0502020204030204" pitchFamily="34" charset="0"/>
                <a:cs typeface="Arial" panose="020B0604020202020204" pitchFamily="34" charset="0"/>
              </a:rPr>
              <a:t>Κατά την πρώτη φάση (Άνοιξη 2020) δόθηκε έμφαση κυρίως  στα ασύγχρονα περιβάλλοντα μάθησης μέσω των </a:t>
            </a:r>
            <a:r>
              <a:rPr lang="el-GR" sz="1800" dirty="0" err="1">
                <a:effectLst/>
                <a:latin typeface="Times New Roman" panose="02020603050405020304" pitchFamily="18" charset="0"/>
                <a:ea typeface="Calibri" panose="020F0502020204030204" pitchFamily="34" charset="0"/>
                <a:cs typeface="Arial" panose="020B0604020202020204" pitchFamily="34" charset="0"/>
              </a:rPr>
              <a:t>πλατφόρμων</a:t>
            </a:r>
            <a:r>
              <a:rPr lang="el-GR"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a:effectLst/>
                <a:latin typeface="Times New Roman" panose="02020603050405020304" pitchFamily="18" charset="0"/>
                <a:ea typeface="Calibri" panose="020F0502020204030204" pitchFamily="34" charset="0"/>
                <a:cs typeface="Arial" panose="020B0604020202020204" pitchFamily="34" charset="0"/>
              </a:rPr>
              <a:t>e</a:t>
            </a:r>
            <a:r>
              <a:rPr lang="el-GR" sz="1800" b="1" dirty="0">
                <a:effectLst/>
                <a:latin typeface="Times New Roman" panose="02020603050405020304" pitchFamily="18" charset="0"/>
                <a:ea typeface="Calibri" panose="020F0502020204030204" pitchFamily="34" charset="0"/>
                <a:cs typeface="Arial" panose="020B0604020202020204" pitchFamily="34" charset="0"/>
              </a:rPr>
              <a:t>-</a:t>
            </a:r>
            <a:r>
              <a:rPr lang="en-US" sz="1800" b="1" dirty="0">
                <a:effectLst/>
                <a:latin typeface="Times New Roman" panose="02020603050405020304" pitchFamily="18" charset="0"/>
                <a:ea typeface="Calibri" panose="020F0502020204030204" pitchFamily="34" charset="0"/>
                <a:cs typeface="Arial" panose="020B0604020202020204" pitchFamily="34" charset="0"/>
              </a:rPr>
              <a:t>me</a:t>
            </a:r>
            <a:r>
              <a:rPr lang="el-GR" sz="1800" b="1" dirty="0">
                <a:effectLst/>
                <a:latin typeface="Times New Roman" panose="02020603050405020304" pitchFamily="18" charset="0"/>
                <a:ea typeface="Calibri" panose="020F0502020204030204" pitchFamily="34" charset="0"/>
                <a:cs typeface="Arial" panose="020B0604020202020204" pitchFamily="34" charset="0"/>
              </a:rPr>
              <a:t> και </a:t>
            </a:r>
            <a:r>
              <a:rPr lang="en-US" sz="1800" b="1" dirty="0">
                <a:effectLst/>
                <a:latin typeface="Times New Roman" panose="02020603050405020304" pitchFamily="18" charset="0"/>
                <a:ea typeface="Calibri" panose="020F0502020204030204" pitchFamily="34" charset="0"/>
                <a:cs typeface="Arial" panose="020B0604020202020204" pitchFamily="34" charset="0"/>
              </a:rPr>
              <a:t>e</a:t>
            </a:r>
            <a:r>
              <a:rPr lang="el-GR" sz="1800" b="1" dirty="0">
                <a:effectLst/>
                <a:latin typeface="Times New Roman" panose="02020603050405020304" pitchFamily="18" charset="0"/>
                <a:ea typeface="Calibri" panose="020F0502020204030204" pitchFamily="34" charset="0"/>
                <a:cs typeface="Arial" panose="020B0604020202020204" pitchFamily="34" charset="0"/>
              </a:rPr>
              <a:t>-</a:t>
            </a:r>
            <a:r>
              <a:rPr lang="en-US" sz="1800" b="1" dirty="0">
                <a:effectLst/>
                <a:latin typeface="Times New Roman" panose="02020603050405020304" pitchFamily="18" charset="0"/>
                <a:ea typeface="Calibri" panose="020F0502020204030204" pitchFamily="34" charset="0"/>
                <a:cs typeface="Arial" panose="020B0604020202020204" pitchFamily="34" charset="0"/>
              </a:rPr>
              <a:t>class</a:t>
            </a:r>
            <a:r>
              <a:rPr lang="el-GR" sz="1800" dirty="0">
                <a:effectLst/>
                <a:latin typeface="Times New Roman" panose="02020603050405020304" pitchFamily="18" charset="0"/>
                <a:ea typeface="Calibri" panose="020F0502020204030204" pitchFamily="34" charset="0"/>
                <a:cs typeface="Arial" panose="020B0604020202020204" pitchFamily="34" charset="0"/>
              </a:rPr>
              <a:t>.</a:t>
            </a:r>
            <a:endParaRPr lang="el-GR" dirty="0">
              <a:latin typeface="Times New Roman" panose="02020603050405020304" pitchFamily="18" charset="0"/>
              <a:ea typeface="Calibri" panose="020F0502020204030204" pitchFamily="34" charset="0"/>
            </a:endParaRPr>
          </a:p>
          <a:p>
            <a:r>
              <a:rPr lang="el-GR" sz="1800" dirty="0">
                <a:effectLst/>
                <a:latin typeface="Times New Roman" panose="02020603050405020304" pitchFamily="18" charset="0"/>
                <a:ea typeface="Calibri" panose="020F0502020204030204" pitchFamily="34" charset="0"/>
              </a:rPr>
              <a:t>Η εφαρμογή σύγχρονης εκπαίδευσης </a:t>
            </a:r>
            <a:r>
              <a:rPr lang="en-US" sz="1800" b="1" dirty="0">
                <a:effectLst/>
                <a:latin typeface="Times New Roman" panose="02020603050405020304" pitchFamily="18" charset="0"/>
                <a:ea typeface="Calibri" panose="020F0502020204030204" pitchFamily="34" charset="0"/>
              </a:rPr>
              <a:t>Web</a:t>
            </a:r>
            <a:r>
              <a:rPr lang="el-GR" sz="1800" b="1" dirty="0">
                <a:effectLst/>
                <a:latin typeface="Times New Roman" panose="02020603050405020304" pitchFamily="18" charset="0"/>
                <a:ea typeface="Calibri" panose="020F0502020204030204" pitchFamily="34" charset="0"/>
              </a:rPr>
              <a:t>-</a:t>
            </a:r>
            <a:r>
              <a:rPr lang="en-US" sz="1800" b="1" dirty="0">
                <a:effectLst/>
                <a:latin typeface="Times New Roman" panose="02020603050405020304" pitchFamily="18" charset="0"/>
                <a:ea typeface="Calibri" panose="020F0502020204030204" pitchFamily="34" charset="0"/>
              </a:rPr>
              <a:t>Ex </a:t>
            </a:r>
            <a:r>
              <a:rPr lang="el-GR" sz="1800" dirty="0">
                <a:effectLst/>
                <a:latin typeface="Times New Roman" panose="02020603050405020304" pitchFamily="18" charset="0"/>
                <a:ea typeface="Calibri" panose="020F0502020204030204" pitchFamily="34" charset="0"/>
              </a:rPr>
              <a:t>κρίθηκε              υποχρεωτική για όλα τα μέλη της εκπαιδευτικής κοινότητας     πρωτοβάθμιας εκπαίδευσης κατά την διάρκεια του δεύτερου      κύματος της πανδημίας (Φθινόπωρο 2020).</a:t>
            </a:r>
          </a:p>
          <a:p>
            <a:endParaRPr lang="el-GR"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656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en-US" altLang="ko-KR" dirty="0"/>
              <a:t>WebEx</a:t>
            </a:r>
            <a:endParaRPr lang="ko-KR" altLang="en-US" dirty="0"/>
          </a:p>
        </p:txBody>
      </p:sp>
      <p:sp>
        <p:nvSpPr>
          <p:cNvPr id="3" name="Text Placeholder 2"/>
          <p:cNvSpPr>
            <a:spLocks noGrp="1"/>
          </p:cNvSpPr>
          <p:nvPr>
            <p:ph type="body" sz="quarter" idx="11"/>
          </p:nvPr>
        </p:nvSpPr>
        <p:spPr>
          <a:prstGeom prst="rect">
            <a:avLst/>
          </a:prstGeom>
        </p:spPr>
        <p:txBody>
          <a:bodyPr/>
          <a:lstStyle/>
          <a:p>
            <a:pPr lvl="0"/>
            <a:r>
              <a:rPr lang="el-GR" altLang="ko-KR" dirty="0"/>
              <a:t>Η πλατφόρμα σύγχρονης </a:t>
            </a:r>
            <a:r>
              <a:rPr lang="el-GR" altLang="ko-KR" dirty="0" err="1"/>
              <a:t>τηλεκπαίδευσης</a:t>
            </a:r>
            <a:r>
              <a:rPr lang="el-GR" altLang="ko-KR" dirty="0"/>
              <a:t> που χρησιμοποιήθηκε στην Ελλάδα</a:t>
            </a:r>
            <a:endParaRPr lang="en-US" altLang="ko-KR" dirty="0"/>
          </a:p>
        </p:txBody>
      </p:sp>
      <p:sp>
        <p:nvSpPr>
          <p:cNvPr id="4" name="Rectangle 3"/>
          <p:cNvSpPr/>
          <p:nvPr/>
        </p:nvSpPr>
        <p:spPr>
          <a:xfrm>
            <a:off x="0" y="1419622"/>
            <a:ext cx="9144000" cy="1728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6" name="Rectangle 30"/>
          <p:cNvSpPr/>
          <p:nvPr/>
        </p:nvSpPr>
        <p:spPr>
          <a:xfrm>
            <a:off x="1290136" y="1666031"/>
            <a:ext cx="643553" cy="64167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7" name="Pie 24"/>
          <p:cNvSpPr/>
          <p:nvPr/>
        </p:nvSpPr>
        <p:spPr>
          <a:xfrm>
            <a:off x="5304374" y="1640993"/>
            <a:ext cx="695600" cy="69174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8" name="Rectangle 9"/>
          <p:cNvSpPr/>
          <p:nvPr/>
        </p:nvSpPr>
        <p:spPr>
          <a:xfrm>
            <a:off x="7224312" y="1672043"/>
            <a:ext cx="672638" cy="62964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16"/>
          <p:cNvSpPr/>
          <p:nvPr/>
        </p:nvSpPr>
        <p:spPr>
          <a:xfrm rot="2700000">
            <a:off x="3376724" y="1525864"/>
            <a:ext cx="484616" cy="92200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TextBox 10"/>
          <p:cNvSpPr txBox="1"/>
          <p:nvPr/>
        </p:nvSpPr>
        <p:spPr>
          <a:xfrm>
            <a:off x="942466" y="2643758"/>
            <a:ext cx="1338892" cy="461665"/>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l-GR" altLang="ko-KR" sz="1200" b="1" i="0" u="none" strike="noStrike" kern="1200" cap="none" spc="0" normalizeH="0" baseline="0" noProof="0" dirty="0">
                <a:ln>
                  <a:noFill/>
                </a:ln>
                <a:solidFill>
                  <a:prstClr val="white"/>
                </a:solidFill>
                <a:effectLst/>
                <a:uLnTx/>
                <a:uFillTx/>
                <a:latin typeface="Arial"/>
                <a:cs typeface="Arial" pitchFamily="34" charset="0"/>
              </a:rPr>
              <a:t>Ψηφοφορία - </a:t>
            </a: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Polling</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2" name="TextBox 11"/>
          <p:cNvSpPr txBox="1"/>
          <p:nvPr/>
        </p:nvSpPr>
        <p:spPr>
          <a:xfrm>
            <a:off x="4908278" y="2643758"/>
            <a:ext cx="1338892" cy="461665"/>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l-GR" altLang="ko-KR" sz="1200" b="1" i="0" u="none" strike="noStrike" kern="1200" cap="none" spc="0" normalizeH="0" baseline="0" noProof="0" dirty="0" err="1">
                <a:ln>
                  <a:noFill/>
                </a:ln>
                <a:solidFill>
                  <a:prstClr val="white"/>
                </a:solidFill>
                <a:effectLst/>
                <a:uLnTx/>
                <a:uFillTx/>
                <a:latin typeface="Arial"/>
                <a:cs typeface="Arial" pitchFamily="34" charset="0"/>
              </a:rPr>
              <a:t>Διαμοιρασμ</a:t>
            </a:r>
            <a:r>
              <a:rPr lang="el-GR" altLang="ko-KR" sz="1200" b="1" dirty="0" err="1">
                <a:solidFill>
                  <a:prstClr val="white"/>
                </a:solidFill>
                <a:latin typeface="Arial"/>
                <a:cs typeface="Arial" pitchFamily="34" charset="0"/>
              </a:rPr>
              <a:t>ός</a:t>
            </a:r>
            <a:r>
              <a:rPr lang="el-GR" altLang="ko-KR" sz="1200" b="1" dirty="0">
                <a:solidFill>
                  <a:prstClr val="white"/>
                </a:solidFill>
                <a:latin typeface="Arial"/>
                <a:cs typeface="Arial" pitchFamily="34" charset="0"/>
              </a:rPr>
              <a:t> της Οθόνης</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3" name="TextBox 12"/>
          <p:cNvSpPr txBox="1"/>
          <p:nvPr/>
        </p:nvSpPr>
        <p:spPr>
          <a:xfrm>
            <a:off x="2925372" y="2643758"/>
            <a:ext cx="1502612" cy="461665"/>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l-GR" altLang="ko-KR" sz="1200" b="1" dirty="0">
                <a:solidFill>
                  <a:prstClr val="white"/>
                </a:solidFill>
                <a:latin typeface="Arial"/>
                <a:cs typeface="Arial" pitchFamily="34" charset="0"/>
              </a:rPr>
              <a:t>Δημιουργία ομάδων εργασίας </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4" name="TextBox 13"/>
          <p:cNvSpPr txBox="1"/>
          <p:nvPr/>
        </p:nvSpPr>
        <p:spPr>
          <a:xfrm>
            <a:off x="6891184" y="2643758"/>
            <a:ext cx="1857279" cy="461665"/>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l-GR" altLang="ko-KR" sz="1200" b="1" i="0" u="none" strike="noStrike" kern="1200" cap="none" spc="0" normalizeH="0" baseline="0" noProof="0" dirty="0">
                <a:ln>
                  <a:noFill/>
                </a:ln>
                <a:solidFill>
                  <a:prstClr val="white"/>
                </a:solidFill>
                <a:effectLst/>
                <a:uLnTx/>
                <a:uFillTx/>
                <a:latin typeface="Arial"/>
                <a:cs typeface="Arial" pitchFamily="34" charset="0"/>
              </a:rPr>
              <a:t>Ανταλλαγή αρχείων και μηνυμάτων</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7" name="TextBox 16"/>
          <p:cNvSpPr txBox="1"/>
          <p:nvPr/>
        </p:nvSpPr>
        <p:spPr>
          <a:xfrm>
            <a:off x="241375" y="3327613"/>
            <a:ext cx="2360796" cy="1754326"/>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l-GR" dirty="0">
                <a:latin typeface="Times New Roman" panose="02020603050405020304" pitchFamily="18" charset="0"/>
                <a:ea typeface="Calibri" panose="020F0502020204030204" pitchFamily="34" charset="0"/>
              </a:rPr>
              <a:t>Δ</a:t>
            </a:r>
            <a:r>
              <a:rPr lang="el-GR" sz="1800" dirty="0">
                <a:effectLst/>
                <a:latin typeface="Times New Roman" panose="02020603050405020304" pitchFamily="18" charset="0"/>
                <a:ea typeface="Calibri" panose="020F0502020204030204" pitchFamily="34" charset="0"/>
              </a:rPr>
              <a:t>ημιουργία ερωτήσεων στις οποίες οι μαθητές απαντούν σε άμεσο χρόνο. </a:t>
            </a:r>
            <a:r>
              <a:rPr lang="el-GR" dirty="0">
                <a:latin typeface="Times New Roman" panose="02020603050405020304" pitchFamily="18" charset="0"/>
                <a:ea typeface="Calibri" panose="020F0502020204030204" pitchFamily="34" charset="0"/>
              </a:rPr>
              <a:t>Ο</a:t>
            </a:r>
            <a:r>
              <a:rPr lang="el-GR" sz="1800" dirty="0">
                <a:effectLst/>
                <a:latin typeface="Times New Roman" panose="02020603050405020304" pitchFamily="18" charset="0"/>
                <a:ea typeface="Calibri" panose="020F0502020204030204" pitchFamily="34" charset="0"/>
              </a:rPr>
              <a:t> εκπαιδευτικός μπορεί να έχει άμεση εικόνα των επιδόσεων</a:t>
            </a: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mn-cs"/>
              </a:rPr>
              <a:t>.</a:t>
            </a:r>
          </a:p>
        </p:txBody>
      </p:sp>
      <p:sp>
        <p:nvSpPr>
          <p:cNvPr id="20" name="TextBox 19"/>
          <p:cNvSpPr txBox="1"/>
          <p:nvPr/>
        </p:nvSpPr>
        <p:spPr>
          <a:xfrm>
            <a:off x="2698353" y="3338147"/>
            <a:ext cx="1728192" cy="1477328"/>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l-GR" dirty="0">
                <a:latin typeface="Times New Roman" panose="02020603050405020304" pitchFamily="18" charset="0"/>
                <a:ea typeface="Calibri" panose="020F0502020204030204" pitchFamily="34" charset="0"/>
              </a:rPr>
              <a:t>Ο</a:t>
            </a:r>
            <a:r>
              <a:rPr lang="el-GR" sz="1800" dirty="0">
                <a:effectLst/>
                <a:latin typeface="Times New Roman" panose="02020603050405020304" pitchFamily="18" charset="0"/>
                <a:ea typeface="Calibri" panose="020F0502020204030204" pitchFamily="34" charset="0"/>
              </a:rPr>
              <a:t> εκπαιδευτικός ενισχύει την ομαδοσυνεργατικη διεκπεραίωση    εργασιών.</a:t>
            </a:r>
            <a:endPar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23" name="TextBox 22"/>
          <p:cNvSpPr txBox="1"/>
          <p:nvPr/>
        </p:nvSpPr>
        <p:spPr>
          <a:xfrm>
            <a:off x="4626630" y="3364889"/>
            <a:ext cx="1869820" cy="1200329"/>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l-GR" dirty="0">
                <a:latin typeface="Times New Roman" panose="02020603050405020304" pitchFamily="18" charset="0"/>
                <a:ea typeface="Calibri" panose="020F0502020204030204" pitchFamily="34" charset="0"/>
              </a:rPr>
              <a:t>Έ</a:t>
            </a:r>
            <a:r>
              <a:rPr lang="el-GR" sz="1800" dirty="0">
                <a:effectLst/>
                <a:latin typeface="Times New Roman" panose="02020603050405020304" pitchFamily="18" charset="0"/>
                <a:ea typeface="Calibri" panose="020F0502020204030204" pitchFamily="34" charset="0"/>
              </a:rPr>
              <a:t>τσι ώστε όλοι  οι συμμετέχοντες να παρακολουθούν   την ιδιά εικόνα.</a:t>
            </a:r>
            <a:endPar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26" name="TextBox 25"/>
          <p:cNvSpPr txBox="1"/>
          <p:nvPr/>
        </p:nvSpPr>
        <p:spPr>
          <a:xfrm>
            <a:off x="6541830" y="3327613"/>
            <a:ext cx="2555985" cy="1477328"/>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l-GR" dirty="0">
                <a:latin typeface="Times New Roman" panose="02020603050405020304" pitchFamily="18" charset="0"/>
                <a:ea typeface="Calibri" panose="020F0502020204030204" pitchFamily="34" charset="0"/>
              </a:rPr>
              <a:t>Σ</a:t>
            </a:r>
            <a:r>
              <a:rPr lang="el-GR" sz="1800" dirty="0">
                <a:effectLst/>
                <a:latin typeface="Times New Roman" panose="02020603050405020304" pitchFamily="18" charset="0"/>
                <a:ea typeface="Calibri" panose="020F0502020204030204" pitchFamily="34" charset="0"/>
              </a:rPr>
              <a:t>ε πραγματικό χρόνο,       υπό την προϋπόθεση ότι ο </a:t>
            </a:r>
            <a:r>
              <a:rPr lang="en-US" sz="1800" dirty="0">
                <a:effectLst/>
                <a:latin typeface="Times New Roman" panose="02020603050405020304" pitchFamily="18" charset="0"/>
                <a:ea typeface="Calibri" panose="020F0502020204030204" pitchFamily="34" charset="0"/>
              </a:rPr>
              <a:t>presenter</a:t>
            </a:r>
            <a:r>
              <a:rPr lang="el-GR" sz="1800" dirty="0">
                <a:effectLst/>
                <a:latin typeface="Times New Roman" panose="02020603050405020304" pitchFamily="18" charset="0"/>
                <a:ea typeface="Calibri" panose="020F0502020204030204" pitchFamily="34" charset="0"/>
              </a:rPr>
              <a:t>, δηλαδή ο        δάσκαλος έχει δώσει τα   απαραίτητα δικαιώματα.</a:t>
            </a:r>
            <a:endPar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Tree>
    <p:extLst>
      <p:ext uri="{BB962C8B-B14F-4D97-AF65-F5344CB8AC3E}">
        <p14:creationId xmlns:p14="http://schemas.microsoft.com/office/powerpoint/2010/main" val="2048035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059832" y="329977"/>
            <a:ext cx="5832648"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Box 6"/>
          <p:cNvSpPr txBox="1"/>
          <p:nvPr/>
        </p:nvSpPr>
        <p:spPr>
          <a:xfrm>
            <a:off x="3143232" y="1225738"/>
            <a:ext cx="5701602" cy="2847574"/>
          </a:xfrm>
          <a:prstGeom prst="rect">
            <a:avLst/>
          </a:prstGeom>
          <a:noFill/>
        </p:spPr>
        <p:txBody>
          <a:bodyPr wrap="square" rtlCol="0">
            <a:spAutoFit/>
          </a:bodyPr>
          <a:lstStyle/>
          <a:p>
            <a:pPr>
              <a:lnSpc>
                <a:spcPct val="107000"/>
              </a:lnSpc>
              <a:spcAft>
                <a:spcPts val="800"/>
              </a:spcAft>
            </a:pPr>
            <a:r>
              <a:rPr lang="el-GR" sz="1800" dirty="0">
                <a:effectLst/>
                <a:latin typeface="Times New Roman" panose="02020603050405020304" pitchFamily="18" charset="0"/>
                <a:ea typeface="Calibri" panose="020F0502020204030204" pitchFamily="34" charset="0"/>
                <a:cs typeface="Arial" panose="020B0604020202020204" pitchFamily="34" charset="0"/>
              </a:rPr>
              <a:t>Στα αρνητικά χαρακτηριστικά τάσσονται η απουσία ενός      έγκαιρου και οργανωμένου </a:t>
            </a:r>
            <a:r>
              <a:rPr lang="el-GR" sz="1800" b="1" dirty="0">
                <a:effectLst/>
                <a:latin typeface="Times New Roman" panose="02020603050405020304" pitchFamily="18" charset="0"/>
                <a:ea typeface="Calibri" panose="020F0502020204030204" pitchFamily="34" charset="0"/>
                <a:cs typeface="Arial" panose="020B0604020202020204" pitchFamily="34" charset="0"/>
              </a:rPr>
              <a:t>επιμορφωτικού</a:t>
            </a:r>
            <a:r>
              <a:rPr lang="el-GR" sz="1800" dirty="0">
                <a:effectLst/>
                <a:latin typeface="Times New Roman" panose="02020603050405020304" pitchFamily="18" charset="0"/>
                <a:ea typeface="Calibri" panose="020F0502020204030204" pitchFamily="34" charset="0"/>
                <a:cs typeface="Arial" panose="020B0604020202020204" pitchFamily="34" charset="0"/>
              </a:rPr>
              <a:t> προγράμματος </a:t>
            </a:r>
            <a:r>
              <a:rPr lang="el-GR" sz="1800" b="1" dirty="0">
                <a:effectLst/>
                <a:latin typeface="Times New Roman" panose="02020603050405020304" pitchFamily="18" charset="0"/>
                <a:ea typeface="Calibri" panose="020F0502020204030204" pitchFamily="34" charset="0"/>
                <a:cs typeface="Arial" panose="020B0604020202020204" pitchFamily="34" charset="0"/>
              </a:rPr>
              <a:t> </a:t>
            </a:r>
            <a:r>
              <a:rPr lang="el-GR" sz="1800" dirty="0">
                <a:effectLst/>
                <a:latin typeface="Times New Roman" panose="02020603050405020304" pitchFamily="18" charset="0"/>
                <a:ea typeface="Calibri" panose="020F0502020204030204" pitchFamily="34" charset="0"/>
                <a:cs typeface="Arial" panose="020B0604020202020204" pitchFamily="34" charset="0"/>
              </a:rPr>
              <a:t>για τους εκπαιδευτικούς, πάνω στην παιδαγωγική </a:t>
            </a:r>
            <a:r>
              <a:rPr lang="el-GR" sz="1800" dirty="0" err="1">
                <a:effectLst/>
                <a:latin typeface="Times New Roman" panose="02020603050405020304" pitchFamily="18" charset="0"/>
                <a:ea typeface="Calibri" panose="020F0502020204030204" pitchFamily="34" charset="0"/>
                <a:cs typeface="Arial" panose="020B0604020202020204" pitchFamily="34" charset="0"/>
              </a:rPr>
              <a:t>αξιοποί</a:t>
            </a:r>
            <a:r>
              <a:rPr lang="el-GR" sz="1800" dirty="0">
                <a:effectLst/>
                <a:latin typeface="Times New Roman" panose="02020603050405020304" pitchFamily="18" charset="0"/>
                <a:ea typeface="Calibri" panose="020F0502020204030204" pitchFamily="34" charset="0"/>
                <a:cs typeface="Arial" panose="020B0604020202020204" pitchFamily="34" charset="0"/>
              </a:rPr>
              <a:t>- </a:t>
            </a:r>
            <a:r>
              <a:rPr lang="el-GR" sz="1800" dirty="0" err="1">
                <a:effectLst/>
                <a:latin typeface="Times New Roman" panose="02020603050405020304" pitchFamily="18" charset="0"/>
                <a:ea typeface="Calibri" panose="020F0502020204030204" pitchFamily="34" charset="0"/>
                <a:cs typeface="Arial" panose="020B0604020202020204" pitchFamily="34" charset="0"/>
              </a:rPr>
              <a:t>ηση</a:t>
            </a:r>
            <a:r>
              <a:rPr lang="el-GR" sz="1800" dirty="0">
                <a:effectLst/>
                <a:latin typeface="Times New Roman" panose="02020603050405020304" pitchFamily="18" charset="0"/>
                <a:ea typeface="Calibri" panose="020F0502020204030204" pitchFamily="34" charset="0"/>
                <a:cs typeface="Arial" panose="020B0604020202020204" pitchFamily="34" charset="0"/>
              </a:rPr>
              <a:t> των ΤΠΕ με σκοπό τον    σχεδιασμό και την υλοποίηση της εξ αποστάσεως διδασκαλίας,  ενώ πολύ σημαντικό         εμπόδιο συνεχίζει να αποτελεί η   έλλειψη   </a:t>
            </a:r>
            <a:r>
              <a:rPr lang="el-GR" sz="1800" b="1" dirty="0">
                <a:effectLst/>
                <a:latin typeface="Times New Roman" panose="02020603050405020304" pitchFamily="18" charset="0"/>
                <a:ea typeface="Calibri" panose="020F0502020204030204" pitchFamily="34" charset="0"/>
                <a:cs typeface="Arial" panose="020B0604020202020204" pitchFamily="34" charset="0"/>
              </a:rPr>
              <a:t>εξοπλισμού</a:t>
            </a:r>
            <a:r>
              <a:rPr lang="el-GR" sz="1800" dirty="0">
                <a:effectLst/>
                <a:latin typeface="Times New Roman" panose="02020603050405020304" pitchFamily="18" charset="0"/>
                <a:ea typeface="Calibri" panose="020F0502020204030204" pitchFamily="34" charset="0"/>
                <a:cs typeface="Arial" panose="020B0604020202020204" pitchFamily="34" charset="0"/>
              </a:rPr>
              <a:t>.             Προφανής ήταν επίσης η έλλειψη ενός ολοκληρωμένου          </a:t>
            </a:r>
            <a:r>
              <a:rPr lang="el-GR" sz="1800" b="1" dirty="0">
                <a:effectLst/>
                <a:latin typeface="Times New Roman" panose="02020603050405020304" pitchFamily="18" charset="0"/>
                <a:ea typeface="Calibri" panose="020F0502020204030204" pitchFamily="34" charset="0"/>
                <a:cs typeface="Arial" panose="020B0604020202020204" pitchFamily="34" charset="0"/>
              </a:rPr>
              <a:t>παιδαγωγικού πλαισίου</a:t>
            </a:r>
            <a:r>
              <a:rPr lang="el-GR" sz="1800" dirty="0">
                <a:effectLst/>
                <a:latin typeface="Times New Roman" panose="02020603050405020304" pitchFamily="18" charset="0"/>
                <a:ea typeface="Calibri" panose="020F0502020204030204" pitchFamily="34" charset="0"/>
                <a:cs typeface="Arial" panose="020B0604020202020204" pitchFamily="34" charset="0"/>
              </a:rPr>
              <a:t> για  την σχολική    Εξ αποστάσεως εκπαίδευση.</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p:cNvSpPr txBox="1"/>
          <p:nvPr/>
        </p:nvSpPr>
        <p:spPr>
          <a:xfrm>
            <a:off x="3705538" y="479444"/>
            <a:ext cx="4576990" cy="307777"/>
          </a:xfrm>
          <a:prstGeom prst="rect">
            <a:avLst/>
          </a:prstGeom>
          <a:noFill/>
        </p:spPr>
        <p:txBody>
          <a:bodyPr wrap="square" rtlCol="0">
            <a:spAutoFit/>
          </a:bodyPr>
          <a:lstStyle/>
          <a:p>
            <a:pPr algn="ctr"/>
            <a:r>
              <a:rPr lang="el-GR" altLang="ko-KR" sz="1400" b="1" dirty="0">
                <a:solidFill>
                  <a:schemeClr val="accent1"/>
                </a:solidFill>
                <a:cs typeface="Arial" pitchFamily="34" charset="0"/>
              </a:rPr>
              <a:t>Αντικειμενικές Δυσκολίες</a:t>
            </a:r>
            <a:endParaRPr lang="ko-KR" altLang="en-US" sz="1400" b="1" dirty="0">
              <a:solidFill>
                <a:schemeClr val="accent1"/>
              </a:solidFill>
              <a:cs typeface="Arial" pitchFamily="34" charset="0"/>
            </a:endParaRPr>
          </a:p>
        </p:txBody>
      </p:sp>
    </p:spTree>
    <p:extLst>
      <p:ext uri="{BB962C8B-B14F-4D97-AF65-F5344CB8AC3E}">
        <p14:creationId xmlns:p14="http://schemas.microsoft.com/office/powerpoint/2010/main" val="156198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512" y="915566"/>
            <a:ext cx="2365634" cy="2812951"/>
          </a:xfrm>
          <a:prstGeom prst="rect">
            <a:avLst/>
          </a:prstGeom>
        </p:spPr>
        <p:txBody>
          <a:bodyPr/>
          <a:lstStyle/>
          <a:p>
            <a:r>
              <a:rPr lang="el-GR" altLang="ko-KR" sz="2800" dirty="0">
                <a:solidFill>
                  <a:schemeClr val="bg1"/>
                </a:solidFill>
              </a:rPr>
              <a:t>Παροχή εξ αποστάσεως εκπαίδευση στους μαθητές με ειδικές ανάγκες </a:t>
            </a:r>
            <a:endParaRPr lang="ko-KR" altLang="en-US" sz="2800" dirty="0">
              <a:solidFill>
                <a:schemeClr val="bg1"/>
              </a:solidFill>
            </a:endParaRPr>
          </a:p>
        </p:txBody>
      </p:sp>
      <p:sp>
        <p:nvSpPr>
          <p:cNvPr id="5" name="Frame 4"/>
          <p:cNvSpPr/>
          <p:nvPr/>
        </p:nvSpPr>
        <p:spPr>
          <a:xfrm>
            <a:off x="3059832" y="329977"/>
            <a:ext cx="5832648"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TextBox 8"/>
          <p:cNvSpPr txBox="1"/>
          <p:nvPr/>
        </p:nvSpPr>
        <p:spPr>
          <a:xfrm>
            <a:off x="3779912" y="607789"/>
            <a:ext cx="4576990" cy="307777"/>
          </a:xfrm>
          <a:prstGeom prst="rect">
            <a:avLst/>
          </a:prstGeom>
          <a:noFill/>
        </p:spPr>
        <p:txBody>
          <a:bodyPr wrap="square" rtlCol="0">
            <a:spAutoFit/>
          </a:bodyPr>
          <a:lstStyle/>
          <a:p>
            <a:pPr algn="ctr"/>
            <a:r>
              <a:rPr lang="el-GR" altLang="ko-KR" sz="1400" b="1" dirty="0">
                <a:solidFill>
                  <a:schemeClr val="accent1"/>
                </a:solidFill>
                <a:cs typeface="Arial" pitchFamily="34" charset="0"/>
              </a:rPr>
              <a:t>Ειδικές Μαθησιακές Ανάγκες</a:t>
            </a:r>
            <a:endParaRPr lang="ko-KR" altLang="en-US" sz="1400" b="1" dirty="0">
              <a:solidFill>
                <a:schemeClr val="accent1"/>
              </a:solidFill>
              <a:cs typeface="Arial" pitchFamily="34" charset="0"/>
            </a:endParaRPr>
          </a:p>
        </p:txBody>
      </p:sp>
      <p:sp>
        <p:nvSpPr>
          <p:cNvPr id="3" name="TextBox 2">
            <a:extLst>
              <a:ext uri="{FF2B5EF4-FFF2-40B4-BE49-F238E27FC236}">
                <a16:creationId xmlns:a16="http://schemas.microsoft.com/office/drawing/2014/main" id="{7EDF07F3-2756-40CA-AF6A-36B5D1E3D8FA}"/>
              </a:ext>
            </a:extLst>
          </p:cNvPr>
          <p:cNvSpPr txBox="1"/>
          <p:nvPr/>
        </p:nvSpPr>
        <p:spPr>
          <a:xfrm>
            <a:off x="3419872" y="1059582"/>
            <a:ext cx="4721006" cy="3934026"/>
          </a:xfrm>
          <a:prstGeom prst="rect">
            <a:avLst/>
          </a:prstGeom>
          <a:noFill/>
        </p:spPr>
        <p:txBody>
          <a:bodyPr wrap="square" rtlCol="0">
            <a:spAutoFit/>
          </a:bodyPr>
          <a:lstStyle/>
          <a:p>
            <a:pPr>
              <a:lnSpc>
                <a:spcPct val="107000"/>
              </a:lnSpc>
              <a:spcAft>
                <a:spcPts val="800"/>
              </a:spcAft>
            </a:pPr>
            <a:r>
              <a:rPr lang="el-GR" sz="1200" dirty="0">
                <a:effectLst/>
                <a:latin typeface="Arial" panose="020B0604020202020204" pitchFamily="34" charset="0"/>
                <a:ea typeface="Calibri" panose="020F0502020204030204" pitchFamily="34" charset="0"/>
                <a:cs typeface="Times New Roman" panose="02020603050405020304" pitchFamily="18" charset="0"/>
              </a:rPr>
              <a:t>Σύμφωνα με τον Νόμο 3699/2008, </a:t>
            </a:r>
            <a:r>
              <a:rPr lang="el-GR" sz="1200" dirty="0" err="1">
                <a:effectLst/>
                <a:latin typeface="Arial" panose="020B0604020202020204" pitchFamily="34" charset="0"/>
                <a:ea typeface="Calibri" panose="020F0502020204030204" pitchFamily="34" charset="0"/>
                <a:cs typeface="Times New Roman" panose="02020603050405020304" pitchFamily="18" charset="0"/>
              </a:rPr>
              <a:t>αρθ</a:t>
            </a:r>
            <a:r>
              <a:rPr lang="el-GR" sz="1200" dirty="0">
                <a:effectLst/>
                <a:latin typeface="Arial" panose="020B0604020202020204" pitchFamily="34" charset="0"/>
                <a:ea typeface="Calibri" panose="020F0502020204030204" pitchFamily="34" charset="0"/>
                <a:cs typeface="Times New Roman" panose="02020603050405020304" pitchFamily="18" charset="0"/>
              </a:rPr>
              <a:t>. 3 παρ. 4 στους μαθητές με αναπηρία και ειδικές εκπαιδευτικές ανάγκες ανήκει οι ποθητές ου παρουσιάζουν τουλάχιστον ένα από τα παρακάτω:</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200" dirty="0">
                <a:effectLst/>
                <a:latin typeface="Arial" panose="020B0604020202020204" pitchFamily="34" charset="0"/>
                <a:ea typeface="Calibri" panose="020F0502020204030204" pitchFamily="34" charset="0"/>
                <a:cs typeface="Times New Roman" panose="02020603050405020304" pitchFamily="18" charset="0"/>
              </a:rPr>
              <a:t>Νοητική αναπηρία</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200" dirty="0">
                <a:effectLst/>
                <a:latin typeface="Arial" panose="020B0604020202020204" pitchFamily="34" charset="0"/>
                <a:ea typeface="Calibri" panose="020F0502020204030204" pitchFamily="34" charset="0"/>
                <a:cs typeface="Times New Roman" panose="02020603050405020304" pitchFamily="18" charset="0"/>
              </a:rPr>
              <a:t>Αισθητηριακές αναπηρίες όρασης (τυφλοί, αμβλύωπες με        χαμηλή όραση)</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200" dirty="0">
                <a:effectLst/>
                <a:latin typeface="Arial" panose="020B0604020202020204" pitchFamily="34" charset="0"/>
                <a:ea typeface="Calibri" panose="020F0502020204030204" pitchFamily="34" charset="0"/>
                <a:cs typeface="Times New Roman" panose="02020603050405020304" pitchFamily="18" charset="0"/>
              </a:rPr>
              <a:t>Αισθητηριακές αναπηρίες ακοής (κωφοί, βαρήκοοι),                  κινητικές αναπηρίες</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200" dirty="0">
                <a:effectLst/>
                <a:latin typeface="Arial" panose="020B0604020202020204" pitchFamily="34" charset="0"/>
                <a:ea typeface="Calibri" panose="020F0502020204030204" pitchFamily="34" charset="0"/>
                <a:cs typeface="Times New Roman" panose="02020603050405020304" pitchFamily="18" charset="0"/>
              </a:rPr>
              <a:t>Χρόνια μη ιάσιμα νοσήματα</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200" dirty="0">
                <a:effectLst/>
                <a:latin typeface="Arial" panose="020B0604020202020204" pitchFamily="34" charset="0"/>
                <a:ea typeface="Calibri" panose="020F0502020204030204" pitchFamily="34" charset="0"/>
                <a:cs typeface="Times New Roman" panose="02020603050405020304" pitchFamily="18" charset="0"/>
              </a:rPr>
              <a:t>Διαταραχές ομιλίας-λογού</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200" dirty="0">
                <a:effectLst/>
                <a:latin typeface="Arial" panose="020B0604020202020204" pitchFamily="34" charset="0"/>
                <a:ea typeface="Calibri" panose="020F0502020204030204" pitchFamily="34" charset="0"/>
                <a:cs typeface="Times New Roman" panose="02020603050405020304" pitchFamily="18" charset="0"/>
              </a:rPr>
              <a:t>Ειδικές μαθησιακές δυσκολίες όπως δυσλεξία, </a:t>
            </a:r>
            <a:r>
              <a:rPr lang="el-GR" sz="1200" dirty="0" err="1">
                <a:effectLst/>
                <a:latin typeface="Arial" panose="020B0604020202020204" pitchFamily="34" charset="0"/>
                <a:ea typeface="Calibri" panose="020F0502020204030204" pitchFamily="34" charset="0"/>
                <a:cs typeface="Times New Roman" panose="02020603050405020304" pitchFamily="18" charset="0"/>
              </a:rPr>
              <a:t>δυσγραφία</a:t>
            </a:r>
            <a:r>
              <a:rPr lang="el-GR" sz="1200" dirty="0">
                <a:effectLst/>
                <a:latin typeface="Arial" panose="020B0604020202020204" pitchFamily="34" charset="0"/>
                <a:ea typeface="Calibri" panose="020F0502020204030204" pitchFamily="34" charset="0"/>
                <a:cs typeface="Times New Roman" panose="02020603050405020304" pitchFamily="18" charset="0"/>
              </a:rPr>
              <a:t>, </a:t>
            </a:r>
            <a:r>
              <a:rPr lang="el-GR" sz="1200" dirty="0" err="1">
                <a:effectLst/>
                <a:latin typeface="Arial" panose="020B0604020202020204" pitchFamily="34" charset="0"/>
                <a:ea typeface="Calibri" panose="020F0502020204030204" pitchFamily="34" charset="0"/>
                <a:cs typeface="Times New Roman" panose="02020603050405020304" pitchFamily="18" charset="0"/>
              </a:rPr>
              <a:t>δυσορθογραφία</a:t>
            </a:r>
            <a:r>
              <a:rPr lang="el-GR" sz="1200" dirty="0">
                <a:effectLst/>
                <a:latin typeface="Arial" panose="020B0604020202020204" pitchFamily="34" charset="0"/>
                <a:ea typeface="Calibri" panose="020F0502020204030204" pitchFamily="34" charset="0"/>
                <a:cs typeface="Times New Roman" panose="02020603050405020304" pitchFamily="18" charset="0"/>
              </a:rPr>
              <a:t>, </a:t>
            </a:r>
            <a:r>
              <a:rPr lang="el-GR" sz="1200" dirty="0" err="1">
                <a:effectLst/>
                <a:latin typeface="Arial" panose="020B0604020202020204" pitchFamily="34" charset="0"/>
                <a:ea typeface="Calibri" panose="020F0502020204030204" pitchFamily="34" charset="0"/>
                <a:cs typeface="Times New Roman" panose="02020603050405020304" pitchFamily="18" charset="0"/>
              </a:rPr>
              <a:t>δυσαριθμησία</a:t>
            </a:r>
            <a:r>
              <a:rPr lang="el-GR" sz="1200" dirty="0">
                <a:effectLst/>
                <a:latin typeface="Arial" panose="020B0604020202020204" pitchFamily="34" charset="0"/>
                <a:ea typeface="Calibri" panose="020F0502020204030204" pitchFamily="34" charset="0"/>
                <a:cs typeface="Times New Roman" panose="02020603050405020304" pitchFamily="18" charset="0"/>
              </a:rPr>
              <a:t>, </a:t>
            </a:r>
            <a:r>
              <a:rPr lang="el-GR" sz="1200" dirty="0" err="1">
                <a:effectLst/>
                <a:latin typeface="Arial" panose="020B0604020202020204" pitchFamily="34" charset="0"/>
                <a:ea typeface="Calibri" panose="020F0502020204030204" pitchFamily="34" charset="0"/>
                <a:cs typeface="Times New Roman" panose="02020603050405020304" pitchFamily="18" charset="0"/>
              </a:rPr>
              <a:t>δυσαναγνωσία</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200" dirty="0">
                <a:effectLst/>
                <a:latin typeface="Arial" panose="020B0604020202020204" pitchFamily="34" charset="0"/>
                <a:ea typeface="Calibri" panose="020F0502020204030204" pitchFamily="34" charset="0"/>
                <a:cs typeface="Times New Roman" panose="02020603050405020304" pitchFamily="18" charset="0"/>
              </a:rPr>
              <a:t>Σύνδρομο ελλειμματικής προσοχής με ή χωρίς </a:t>
            </a:r>
            <a:r>
              <a:rPr lang="el-GR" sz="1200" dirty="0" err="1">
                <a:effectLst/>
                <a:latin typeface="Arial" panose="020B0604020202020204" pitchFamily="34" charset="0"/>
                <a:ea typeface="Calibri" panose="020F0502020204030204" pitchFamily="34" charset="0"/>
                <a:cs typeface="Times New Roman" panose="02020603050405020304" pitchFamily="18" charset="0"/>
              </a:rPr>
              <a:t>υπερκινητικοτητα</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200" dirty="0">
                <a:effectLst/>
                <a:latin typeface="Arial" panose="020B0604020202020204" pitchFamily="34" charset="0"/>
                <a:ea typeface="Calibri" panose="020F0502020204030204" pitchFamily="34" charset="0"/>
                <a:cs typeface="Times New Roman" panose="02020603050405020304" pitchFamily="18" charset="0"/>
              </a:rPr>
              <a:t>Διάχυτες αναπτυξιακές διαταραχές (φάσμα αυτισμού)</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200" dirty="0">
                <a:effectLst/>
                <a:latin typeface="Arial" panose="020B0604020202020204" pitchFamily="34" charset="0"/>
                <a:ea typeface="Calibri" panose="020F0502020204030204" pitchFamily="34" charset="0"/>
                <a:cs typeface="Times New Roman" panose="02020603050405020304" pitchFamily="18" charset="0"/>
              </a:rPr>
              <a:t>Ψυχικές διαταραχές και</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l-GR" sz="1200" dirty="0">
                <a:effectLst/>
                <a:latin typeface="Arial" panose="020B0604020202020204" pitchFamily="34" charset="0"/>
                <a:ea typeface="Calibri" panose="020F0502020204030204" pitchFamily="34" charset="0"/>
                <a:cs typeface="Times New Roman" panose="02020603050405020304" pitchFamily="18" charset="0"/>
              </a:rPr>
              <a:t>Πολλαπλές αναπηρίες</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98278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9755" y="1563638"/>
            <a:ext cx="2232248" cy="1440160"/>
          </a:xfrm>
          <a:prstGeom prst="rect">
            <a:avLst/>
          </a:prstGeom>
        </p:spPr>
        <p:txBody>
          <a:bodyPr/>
          <a:lstStyle/>
          <a:p>
            <a:r>
              <a:rPr lang="el-GR" altLang="ko-KR" sz="2800" dirty="0">
                <a:solidFill>
                  <a:schemeClr val="bg1"/>
                </a:solidFill>
              </a:rPr>
              <a:t>ΤΠΕ και ειδική αγωγή</a:t>
            </a:r>
            <a:endParaRPr lang="ko-KR" altLang="en-US" sz="2800" dirty="0">
              <a:solidFill>
                <a:schemeClr val="bg1"/>
              </a:solidFill>
            </a:endParaRPr>
          </a:p>
        </p:txBody>
      </p:sp>
      <p:sp>
        <p:nvSpPr>
          <p:cNvPr id="5" name="Frame 4"/>
          <p:cNvSpPr/>
          <p:nvPr/>
        </p:nvSpPr>
        <p:spPr>
          <a:xfrm>
            <a:off x="3059832" y="329977"/>
            <a:ext cx="5832648"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Box 6"/>
          <p:cNvSpPr txBox="1"/>
          <p:nvPr/>
        </p:nvSpPr>
        <p:spPr>
          <a:xfrm>
            <a:off x="3275856" y="771550"/>
            <a:ext cx="5040560" cy="3961597"/>
          </a:xfrm>
          <a:prstGeom prst="rect">
            <a:avLst/>
          </a:prstGeom>
          <a:noFill/>
        </p:spPr>
        <p:txBody>
          <a:bodyPr wrap="square" rtlCol="0">
            <a:spAutoFit/>
          </a:bodyPr>
          <a:lstStyle/>
          <a:p>
            <a:pPr>
              <a:lnSpc>
                <a:spcPct val="107000"/>
              </a:lnSpc>
              <a:spcAft>
                <a:spcPts val="800"/>
              </a:spcAft>
            </a:pPr>
            <a:r>
              <a:rPr lang="el-GR" sz="1200" dirty="0">
                <a:effectLst/>
                <a:latin typeface="Times New Roman" panose="02020603050405020304" pitchFamily="18" charset="0"/>
                <a:ea typeface="Calibri" panose="020F0502020204030204" pitchFamily="34" charset="0"/>
                <a:cs typeface="Arial" panose="020B0604020202020204" pitchFamily="34" charset="0"/>
              </a:rPr>
              <a:t>Έρευνες αποδεικνύουν ότι το κατάλληλο εκπαιδευτικό λογισμικό, μπορεί να    ενισχύσει την μάθηση και την </a:t>
            </a:r>
            <a:r>
              <a:rPr lang="el-GR" sz="1200" b="1" dirty="0">
                <a:effectLst/>
                <a:latin typeface="Times New Roman" panose="02020603050405020304" pitchFamily="18" charset="0"/>
                <a:ea typeface="Calibri" panose="020F0502020204030204" pitchFamily="34" charset="0"/>
                <a:cs typeface="Arial" panose="020B0604020202020204" pitchFamily="34" charset="0"/>
              </a:rPr>
              <a:t>ανάπτυξη δεξιοτήτων </a:t>
            </a:r>
            <a:r>
              <a:rPr lang="el-GR" sz="1200" dirty="0">
                <a:effectLst/>
                <a:latin typeface="Times New Roman" panose="02020603050405020304" pitchFamily="18" charset="0"/>
                <a:ea typeface="Calibri" panose="020F0502020204030204" pitchFamily="34" charset="0"/>
                <a:cs typeface="Arial" panose="020B0604020202020204" pitchFamily="34" charset="0"/>
              </a:rPr>
              <a:t>των μαθητών με ειδικές ανάγκες. Ταυτόχρονα το νοητικό επίπεδο, το ενδιαφέρον και η όρεξη των μαθητών μπορούν με αυτόν τον τρόπο να αναπτυχθούν και να ενισχυθούν. Ο υπολογιστής είναι δυνατόν επίσης να ενισχύσει την </a:t>
            </a:r>
            <a:r>
              <a:rPr lang="el-GR" sz="1200" b="1" dirty="0">
                <a:effectLst/>
                <a:latin typeface="Times New Roman" panose="02020603050405020304" pitchFamily="18" charset="0"/>
                <a:ea typeface="Calibri" panose="020F0502020204030204" pitchFamily="34" charset="0"/>
                <a:cs typeface="Arial" panose="020B0604020202020204" pitchFamily="34" charset="0"/>
              </a:rPr>
              <a:t>αυτονομία</a:t>
            </a:r>
            <a:r>
              <a:rPr lang="el-GR" sz="1200" dirty="0">
                <a:effectLst/>
                <a:latin typeface="Times New Roman" panose="02020603050405020304" pitchFamily="18" charset="0"/>
                <a:ea typeface="Calibri" panose="020F0502020204030204" pitchFamily="34" charset="0"/>
                <a:cs typeface="Arial" panose="020B0604020202020204" pitchFamily="34" charset="0"/>
              </a:rPr>
              <a:t> των μαθητών με         ειδικές ανάγκες, ενώ επιτρέπει και την ευκολότερη </a:t>
            </a:r>
            <a:r>
              <a:rPr lang="el-GR" sz="1200" b="1" dirty="0">
                <a:effectLst/>
                <a:latin typeface="Times New Roman" panose="02020603050405020304" pitchFamily="18" charset="0"/>
                <a:ea typeface="Calibri" panose="020F0502020204030204" pitchFamily="34" charset="0"/>
                <a:cs typeface="Arial" panose="020B0604020202020204" pitchFamily="34" charset="0"/>
              </a:rPr>
              <a:t>συναναστροφή</a:t>
            </a:r>
            <a:r>
              <a:rPr lang="el-GR" sz="1200" dirty="0">
                <a:effectLst/>
                <a:latin typeface="Times New Roman" panose="02020603050405020304" pitchFamily="18" charset="0"/>
                <a:ea typeface="Calibri" panose="020F0502020204030204" pitchFamily="34" charset="0"/>
                <a:cs typeface="Arial" panose="020B0604020202020204" pitchFamily="34" charset="0"/>
              </a:rPr>
              <a:t> τους σε        κοινωνικό επίπεδο.</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200" dirty="0">
                <a:effectLst/>
                <a:latin typeface="Times New Roman" panose="02020603050405020304" pitchFamily="18" charset="0"/>
                <a:ea typeface="Calibri" panose="020F0502020204030204" pitchFamily="34" charset="0"/>
                <a:cs typeface="Arial" panose="020B0604020202020204" pitchFamily="34" charset="0"/>
              </a:rPr>
              <a:t>Γεγονός είναι ότι σύμφωνα με τον Μακράκη «Οι νέες τεχνολογίες στην εκπαίδευση βοηθούν στην απόκτηση της γνώσης, στην </a:t>
            </a:r>
            <a:r>
              <a:rPr lang="el-GR" sz="1200" b="1" dirty="0">
                <a:effectLst/>
                <a:latin typeface="Times New Roman" panose="02020603050405020304" pitchFamily="18" charset="0"/>
                <a:ea typeface="Calibri" panose="020F0502020204030204" pitchFamily="34" charset="0"/>
                <a:cs typeface="Arial" panose="020B0604020202020204" pitchFamily="34" charset="0"/>
              </a:rPr>
              <a:t>εξατομικευμένη</a:t>
            </a:r>
            <a:r>
              <a:rPr lang="el-GR" sz="1200" dirty="0">
                <a:effectLst/>
                <a:latin typeface="Times New Roman" panose="02020603050405020304" pitchFamily="18" charset="0"/>
                <a:ea typeface="Calibri" panose="020F0502020204030204" pitchFamily="34" charset="0"/>
                <a:cs typeface="Arial" panose="020B0604020202020204" pitchFamily="34" charset="0"/>
              </a:rPr>
              <a:t> διδασκαλία και στην αυτόνομη και δια βίου μάθηση». Η τεχνολογία συνεχώς εξελίσσεται, και ανακαλύπτονται νέοι τρόποι βελτίωσης της πρόσβασης στην μάθηση όλων των μαθητών με ειδικές ανάγκες.</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l-GR" sz="1200" dirty="0">
                <a:effectLst/>
                <a:latin typeface="Times New Roman" panose="02020603050405020304" pitchFamily="18" charset="0"/>
                <a:ea typeface="Calibri" panose="020F0502020204030204" pitchFamily="34" charset="0"/>
              </a:rPr>
              <a:t>Φυσικά έχουν σημειωθεί και ορισμένες δυσκολίες κατά την χρήση της τεχνολογίας στην εκπαίδευση των μαθητών με ειδικές ανάγκες. Αυτές οι δυσκολίες αφορούν την </a:t>
            </a:r>
            <a:r>
              <a:rPr lang="el-GR" sz="1200" b="1" dirty="0">
                <a:effectLst/>
                <a:latin typeface="Times New Roman" panose="02020603050405020304" pitchFamily="18" charset="0"/>
                <a:ea typeface="Calibri" panose="020F0502020204030204" pitchFamily="34" charset="0"/>
              </a:rPr>
              <a:t>επιλογή του κατάλληλου εκπαιδευτικού λογισμικού</a:t>
            </a:r>
            <a:r>
              <a:rPr lang="el-GR" sz="1200" dirty="0">
                <a:effectLst/>
                <a:latin typeface="Times New Roman" panose="02020603050405020304" pitchFamily="18" charset="0"/>
                <a:ea typeface="Calibri" panose="020F0502020204030204" pitchFamily="34" charset="0"/>
              </a:rPr>
              <a:t> από την πλευρά του εκπαιδευτικού αλλά και την </a:t>
            </a:r>
            <a:r>
              <a:rPr lang="el-GR" sz="1200" b="1" dirty="0">
                <a:effectLst/>
                <a:latin typeface="Times New Roman" panose="02020603050405020304" pitchFamily="18" charset="0"/>
                <a:ea typeface="Calibri" panose="020F0502020204030204" pitchFamily="34" charset="0"/>
              </a:rPr>
              <a:t>σωστή αναγνώριση του μαθησιακού προβλήματος του μαθητή</a:t>
            </a:r>
            <a:r>
              <a:rPr lang="el-GR" sz="1200" dirty="0">
                <a:effectLst/>
                <a:latin typeface="Times New Roman" panose="02020603050405020304" pitchFamily="18" charset="0"/>
                <a:ea typeface="Calibri" panose="020F0502020204030204" pitchFamily="34" charset="0"/>
              </a:rPr>
              <a:t>. Ο εκπαιδευτικός πρέπει να είναι πολύ κάλος γνωστής τόσο των ενεργειών αντιμετώπισης του μαθησιακού προβλήματος του  μαθητή όσο και των λειτουργιών του κατάλληλου εκπαιδευτικού λογισμικού</a:t>
            </a:r>
            <a:r>
              <a:rPr lang="en-US" altLang="ko-KR" sz="1200" dirty="0">
                <a:solidFill>
                  <a:schemeClr val="tx1">
                    <a:lumMod val="75000"/>
                    <a:lumOff val="25000"/>
                  </a:schemeClr>
                </a:solidFill>
                <a:cs typeface="Arial" pitchFamily="34" charset="0"/>
              </a:rPr>
              <a:t>. </a:t>
            </a:r>
          </a:p>
        </p:txBody>
      </p:sp>
    </p:spTree>
    <p:extLst>
      <p:ext uri="{BB962C8B-B14F-4D97-AF65-F5344CB8AC3E}">
        <p14:creationId xmlns:p14="http://schemas.microsoft.com/office/powerpoint/2010/main" val="2243419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500" y="1678365"/>
            <a:ext cx="3168352" cy="1585952"/>
          </a:xfrm>
          <a:prstGeom prst="rect">
            <a:avLst/>
          </a:prstGeom>
        </p:spPr>
        <p:txBody>
          <a:bodyPr/>
          <a:lstStyle/>
          <a:p>
            <a:r>
              <a:rPr lang="el-GR" altLang="ko-KR" dirty="0">
                <a:solidFill>
                  <a:schemeClr val="bg1"/>
                </a:solidFill>
              </a:rPr>
              <a:t>Διδασκαλία εκπαιδευτικών </a:t>
            </a:r>
            <a:endParaRPr lang="ko-KR" altLang="en-US" dirty="0">
              <a:solidFill>
                <a:schemeClr val="bg1"/>
              </a:solidFill>
            </a:endParaRPr>
          </a:p>
        </p:txBody>
      </p:sp>
      <p:sp>
        <p:nvSpPr>
          <p:cNvPr id="5" name="Frame 4"/>
          <p:cNvSpPr/>
          <p:nvPr/>
        </p:nvSpPr>
        <p:spPr>
          <a:xfrm>
            <a:off x="3059832" y="329977"/>
            <a:ext cx="5832648"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Box 6"/>
          <p:cNvSpPr txBox="1"/>
          <p:nvPr/>
        </p:nvSpPr>
        <p:spPr>
          <a:xfrm>
            <a:off x="3203848" y="699542"/>
            <a:ext cx="5400600" cy="4135812"/>
          </a:xfrm>
          <a:prstGeom prst="rect">
            <a:avLst/>
          </a:prstGeom>
          <a:noFill/>
        </p:spPr>
        <p:txBody>
          <a:bodyPr wrap="square" rtlCol="0">
            <a:spAutoFit/>
          </a:bodyPr>
          <a:lstStyle/>
          <a:p>
            <a:pPr marL="342900" lvl="0" indent="-342900">
              <a:lnSpc>
                <a:spcPct val="107000"/>
              </a:lnSpc>
              <a:spcBef>
                <a:spcPts val="3000"/>
              </a:spcBef>
              <a:buFont typeface="+mj-lt"/>
              <a:buAutoNum type="arabicPeriod"/>
            </a:pPr>
            <a:r>
              <a:rPr lang="el-GR" sz="1100" dirty="0">
                <a:effectLst/>
                <a:latin typeface="Times New Roman" panose="02020603050405020304" pitchFamily="18" charset="0"/>
                <a:ea typeface="Calibri" panose="020F0502020204030204" pitchFamily="34" charset="0"/>
                <a:cs typeface="Arial" panose="020B0604020202020204" pitchFamily="34" charset="0"/>
              </a:rPr>
              <a:t>Ασύγχρονα εργαλεία που υποστηρίζουν την επικοινωνία (π.χ. ηλεκτρονικό ταχυδρομείο, παγκόσμιος ιστός, </a:t>
            </a:r>
            <a:r>
              <a:rPr lang="el-GR" sz="1100" dirty="0" err="1">
                <a:effectLst/>
                <a:latin typeface="Times New Roman" panose="02020603050405020304" pitchFamily="18" charset="0"/>
                <a:ea typeface="Calibri" panose="020F0502020204030204" pitchFamily="34" charset="0"/>
                <a:cs typeface="Arial" panose="020B0604020202020204" pitchFamily="34" charset="0"/>
              </a:rPr>
              <a:t>βιντεοδιαλεξη</a:t>
            </a:r>
            <a:r>
              <a:rPr lang="el-GR" sz="1100" dirty="0">
                <a:effectLst/>
                <a:latin typeface="Times New Roman" panose="02020603050405020304" pitchFamily="18" charset="0"/>
                <a:ea typeface="Calibri" panose="020F0502020204030204" pitchFamily="34" charset="0"/>
                <a:cs typeface="Arial" panose="020B0604020202020204" pitchFamily="34" charset="0"/>
              </a:rPr>
              <a:t>, εκπαιδευτική τηλεόραση, πλατφόρμες ασύγχρονης τη εκπαίδευσης). Η ασύγχρονη επικοινωνία μπορεί να επιτευχθεί με την αποστολή εκπαιδευτικού υλικού ή άλλου διαδικαστικού υλικού, που θα υλοποιηθεί με ή χωρίς τη βοήθεια των γονέων.</a:t>
            </a:r>
            <a:endParaRPr lang="el-GR" sz="11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3000"/>
              </a:spcBef>
              <a:buFont typeface="+mj-lt"/>
              <a:buAutoNum type="arabicPeriod"/>
            </a:pPr>
            <a:r>
              <a:rPr lang="el-GR" sz="1100" dirty="0">
                <a:effectLst/>
                <a:latin typeface="Times New Roman" panose="02020603050405020304" pitchFamily="18" charset="0"/>
                <a:ea typeface="Calibri" panose="020F0502020204030204" pitchFamily="34" charset="0"/>
                <a:cs typeface="Arial" panose="020B0604020202020204" pitchFamily="34" charset="0"/>
              </a:rPr>
              <a:t>Σύγχρονα εργαλεία που υποστηρίζουν την επικοινωνία και την αλληλεπίδραση σε πραγματικό    χρόνο, όπως πλατφόρμες σύγχρονης </a:t>
            </a:r>
            <a:r>
              <a:rPr lang="el-GR" sz="1100" dirty="0" err="1">
                <a:effectLst/>
                <a:latin typeface="Times New Roman" panose="02020603050405020304" pitchFamily="18" charset="0"/>
                <a:ea typeface="Calibri" panose="020F0502020204030204" pitchFamily="34" charset="0"/>
                <a:cs typeface="Arial" panose="020B0604020202020204" pitchFamily="34" charset="0"/>
              </a:rPr>
              <a:t>τηλεκπαίδευσης</a:t>
            </a:r>
            <a:r>
              <a:rPr lang="el-GR" sz="1100" dirty="0">
                <a:effectLst/>
                <a:latin typeface="Times New Roman" panose="02020603050405020304" pitchFamily="18" charset="0"/>
                <a:ea typeface="Calibri" panose="020F0502020204030204" pitchFamily="34" charset="0"/>
                <a:cs typeface="Arial" panose="020B0604020202020204" pitchFamily="34" charset="0"/>
              </a:rPr>
              <a:t> και συζήτηση δια μέσου υπολογιστών        (</a:t>
            </a:r>
            <a:r>
              <a:rPr lang="en-US" sz="1100" dirty="0">
                <a:effectLst/>
                <a:latin typeface="Times New Roman" panose="02020603050405020304" pitchFamily="18" charset="0"/>
                <a:ea typeface="Calibri" panose="020F0502020204030204" pitchFamily="34" charset="0"/>
                <a:cs typeface="Arial" panose="020B0604020202020204" pitchFamily="34" charset="0"/>
              </a:rPr>
              <a:t>Chat</a:t>
            </a:r>
            <a:r>
              <a:rPr lang="el-GR" sz="1100" dirty="0">
                <a:effectLst/>
                <a:latin typeface="Times New Roman" panose="02020603050405020304" pitchFamily="18" charset="0"/>
                <a:ea typeface="Calibri" panose="020F0502020204030204" pitchFamily="34" charset="0"/>
                <a:cs typeface="Arial" panose="020B0604020202020204" pitchFamily="34" charset="0"/>
              </a:rPr>
              <a:t>). Η σύγχρονη επικοινωνία σκοπεύει στην διατήρηση των σχέσεων των μελών της                      εκπαιδευτικής κοινότητας καθώς και στην υλοποίηση των μαθήματων.</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3000"/>
              </a:spcBef>
              <a:buFont typeface="+mj-lt"/>
              <a:buAutoNum type="arabicPeriod"/>
            </a:pPr>
            <a:r>
              <a:rPr lang="el-GR" sz="1100" dirty="0">
                <a:effectLst/>
                <a:latin typeface="Times New Roman" panose="02020603050405020304" pitchFamily="18" charset="0"/>
                <a:ea typeface="Calibri" panose="020F0502020204030204" pitchFamily="34" charset="0"/>
                <a:cs typeface="Arial" panose="020B0604020202020204" pitchFamily="34" charset="0"/>
              </a:rPr>
              <a:t>Αξιοποίηση ψηφιακού υλικού που απευθύνεται σε μαθητές που παρουσιάζουν ειδικές εκπαιδευτικές ανάγκες όπως προβλήματα ακοής, όρασης, κινητικά προβλήματα, μέτρια ή ελαφριά νοητική αναπηρία, διαταραχή αυτιστικού φάσματος, ειδικές μαθησιακές δυσκολίες κ.ά. το σχετικό εκπαιδευτικό υλικό είναι αναρτημένο στην ιστοσελίδα: </a:t>
            </a:r>
            <a:r>
              <a:rPr lang="en-US" sz="1100" dirty="0">
                <a:effectLst/>
                <a:latin typeface="Times New Roman" panose="02020603050405020304" pitchFamily="18" charset="0"/>
                <a:ea typeface="Calibri" panose="020F0502020204030204" pitchFamily="34" charset="0"/>
                <a:cs typeface="Arial" panose="020B0604020202020204" pitchFamily="34" charset="0"/>
              </a:rPr>
              <a:t>http</a:t>
            </a:r>
            <a:r>
              <a:rPr lang="el-GR" sz="1100" dirty="0">
                <a:effectLst/>
                <a:latin typeface="Times New Roman" panose="02020603050405020304" pitchFamily="18" charset="0"/>
                <a:ea typeface="Calibri" panose="020F0502020204030204" pitchFamily="34" charset="0"/>
                <a:cs typeface="Arial" panose="020B0604020202020204" pitchFamily="34" charset="0"/>
              </a:rPr>
              <a:t>://</a:t>
            </a:r>
            <a:r>
              <a:rPr lang="en-US" sz="1100" dirty="0" err="1">
                <a:effectLst/>
                <a:latin typeface="Times New Roman" panose="02020603050405020304" pitchFamily="18" charset="0"/>
                <a:ea typeface="Calibri" panose="020F0502020204030204" pitchFamily="34" charset="0"/>
                <a:cs typeface="Arial" panose="020B0604020202020204" pitchFamily="34" charset="0"/>
              </a:rPr>
              <a:t>prosvasimo</a:t>
            </a:r>
            <a:r>
              <a:rPr lang="el-GR" sz="1100" dirty="0">
                <a:effectLst/>
                <a:latin typeface="Times New Roman" panose="02020603050405020304" pitchFamily="18" charset="0"/>
                <a:ea typeface="Calibri" panose="020F0502020204030204" pitchFamily="34" charset="0"/>
                <a:cs typeface="Arial" panose="020B0604020202020204" pitchFamily="34" charset="0"/>
              </a:rPr>
              <a:t>.</a:t>
            </a:r>
            <a:r>
              <a:rPr lang="en-US" sz="1100" dirty="0" err="1">
                <a:effectLst/>
                <a:latin typeface="Times New Roman" panose="02020603050405020304" pitchFamily="18" charset="0"/>
                <a:ea typeface="Calibri" panose="020F0502020204030204" pitchFamily="34" charset="0"/>
                <a:cs typeface="Arial" panose="020B0604020202020204" pitchFamily="34" charset="0"/>
              </a:rPr>
              <a:t>iep</a:t>
            </a:r>
            <a:r>
              <a:rPr lang="el-GR" sz="1100" dirty="0">
                <a:effectLst/>
                <a:latin typeface="Times New Roman" panose="02020603050405020304" pitchFamily="18" charset="0"/>
                <a:ea typeface="Calibri" panose="020F0502020204030204" pitchFamily="34" charset="0"/>
                <a:cs typeface="Arial" panose="020B0604020202020204" pitchFamily="34" charset="0"/>
              </a:rPr>
              <a:t>.</a:t>
            </a:r>
            <a:r>
              <a:rPr lang="en-US" sz="1100" dirty="0" err="1">
                <a:effectLst/>
                <a:latin typeface="Times New Roman" panose="02020603050405020304" pitchFamily="18" charset="0"/>
                <a:ea typeface="Calibri" panose="020F0502020204030204" pitchFamily="34" charset="0"/>
                <a:cs typeface="Arial" panose="020B0604020202020204" pitchFamily="34" charset="0"/>
              </a:rPr>
              <a:t>edu</a:t>
            </a:r>
            <a:r>
              <a:rPr lang="el-GR" sz="1100" dirty="0">
                <a:effectLst/>
                <a:latin typeface="Times New Roman" panose="02020603050405020304" pitchFamily="18" charset="0"/>
                <a:ea typeface="Calibri" panose="020F0502020204030204" pitchFamily="34" charset="0"/>
                <a:cs typeface="Arial" panose="020B0604020202020204" pitchFamily="34" charset="0"/>
              </a:rPr>
              <a:t>.</a:t>
            </a:r>
            <a:r>
              <a:rPr lang="en-US" sz="1100" dirty="0">
                <a:effectLst/>
                <a:latin typeface="Times New Roman" panose="02020603050405020304" pitchFamily="18" charset="0"/>
                <a:ea typeface="Calibri" panose="020F0502020204030204" pitchFamily="34" charset="0"/>
                <a:cs typeface="Arial" panose="020B0604020202020204" pitchFamily="34" charset="0"/>
              </a:rPr>
              <a:t>gr</a:t>
            </a:r>
            <a:r>
              <a:rPr lang="el-GR" sz="1100" dirty="0">
                <a:effectLst/>
                <a:latin typeface="Times New Roman" panose="02020603050405020304" pitchFamily="18" charset="0"/>
                <a:ea typeface="Calibri" panose="020F0502020204030204" pitchFamily="34" charset="0"/>
                <a:cs typeface="Arial" panose="020B0604020202020204" pitchFamily="34" charset="0"/>
              </a:rPr>
              <a:t>/</a:t>
            </a:r>
            <a:r>
              <a:rPr lang="en-US" sz="1100" dirty="0" err="1">
                <a:effectLst/>
                <a:latin typeface="Times New Roman" panose="02020603050405020304" pitchFamily="18" charset="0"/>
                <a:ea typeface="Calibri" panose="020F0502020204030204" pitchFamily="34" charset="0"/>
                <a:cs typeface="Arial" panose="020B0604020202020204" pitchFamily="34" charset="0"/>
              </a:rPr>
              <a:t>el</a:t>
            </a:r>
            <a:r>
              <a:rPr lang="el-GR" sz="1100" dirty="0">
                <a:effectLst/>
                <a:latin typeface="Times New Roman" panose="0202060305040502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3000"/>
              </a:spcBef>
              <a:spcAft>
                <a:spcPts val="800"/>
              </a:spcAft>
              <a:buFont typeface="+mj-lt"/>
              <a:buAutoNum type="arabicPeriod"/>
            </a:pPr>
            <a:r>
              <a:rPr lang="el-GR" sz="1100" dirty="0">
                <a:effectLst/>
                <a:latin typeface="Times New Roman" panose="02020603050405020304" pitchFamily="18" charset="0"/>
                <a:ea typeface="Calibri" panose="020F0502020204030204" pitchFamily="34" charset="0"/>
                <a:cs typeface="Arial" panose="020B0604020202020204" pitchFamily="34" charset="0"/>
              </a:rPr>
              <a:t>Αξιοποίηση υλικού από την εκπαιδευτικής τηλεόραση</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3876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667" y="1377933"/>
            <a:ext cx="2938157" cy="1440160"/>
          </a:xfrm>
          <a:prstGeom prst="rect">
            <a:avLst/>
          </a:prstGeom>
        </p:spPr>
        <p:txBody>
          <a:bodyPr/>
          <a:lstStyle/>
          <a:p>
            <a:r>
              <a:rPr lang="el-GR" altLang="ko-KR" sz="2800" dirty="0">
                <a:solidFill>
                  <a:schemeClr val="bg1"/>
                </a:solidFill>
              </a:rPr>
              <a:t>Οδηγίες του Υπουργείου Παιδείας κατά την σύγχρονη </a:t>
            </a:r>
            <a:r>
              <a:rPr lang="el-GR" altLang="ko-KR" sz="2800" dirty="0" err="1">
                <a:solidFill>
                  <a:schemeClr val="bg1"/>
                </a:solidFill>
              </a:rPr>
              <a:t>τηλεκπαίδευση</a:t>
            </a:r>
            <a:endParaRPr lang="ko-KR" altLang="en-US" sz="2800" dirty="0">
              <a:solidFill>
                <a:schemeClr val="bg1"/>
              </a:solidFill>
            </a:endParaRPr>
          </a:p>
        </p:txBody>
      </p:sp>
      <p:sp>
        <p:nvSpPr>
          <p:cNvPr id="5" name="Frame 4"/>
          <p:cNvSpPr/>
          <p:nvPr/>
        </p:nvSpPr>
        <p:spPr>
          <a:xfrm>
            <a:off x="3059832" y="329977"/>
            <a:ext cx="5832648"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Box 6"/>
          <p:cNvSpPr txBox="1"/>
          <p:nvPr/>
        </p:nvSpPr>
        <p:spPr>
          <a:xfrm>
            <a:off x="3203848" y="533240"/>
            <a:ext cx="5400600" cy="4129977"/>
          </a:xfrm>
          <a:prstGeom prst="rect">
            <a:avLst/>
          </a:prstGeom>
          <a:noFill/>
        </p:spPr>
        <p:txBody>
          <a:bodyPr wrap="square" rtlCol="0">
            <a:spAutoFit/>
          </a:bodyPr>
          <a:lstStyle/>
          <a:p>
            <a:pPr lvl="0">
              <a:lnSpc>
                <a:spcPct val="107000"/>
              </a:lnSpc>
              <a:spcAft>
                <a:spcPts val="800"/>
              </a:spcAft>
            </a:pPr>
            <a:r>
              <a:rPr lang="el-GR" sz="1800" dirty="0">
                <a:solidFill>
                  <a:srgbClr val="252525"/>
                </a:solidFill>
                <a:effectLst/>
                <a:latin typeface="Times New Roman" panose="02020603050405020304" pitchFamily="18" charset="0"/>
                <a:ea typeface="Times New Roman" panose="02020603050405020304" pitchFamily="18" charset="0"/>
                <a:cs typeface="Arial" panose="020B0604020202020204" pitchFamily="34" charset="0"/>
              </a:rPr>
              <a:t>1. Συνεργασία του εκπαιδευτικού της τάξης με τον εκπαιδευτικό ειδικής αγωγής. Στην σύγχρονη εκπαίδευση ο      εκπαιδευτικός τίθεται </a:t>
            </a:r>
            <a:r>
              <a:rPr lang="el-GR" sz="1800" dirty="0" err="1">
                <a:solidFill>
                  <a:srgbClr val="252525"/>
                </a:solidFill>
                <a:effectLst/>
                <a:latin typeface="Times New Roman" panose="02020603050405020304" pitchFamily="18" charset="0"/>
                <a:ea typeface="Times New Roman" panose="02020603050405020304" pitchFamily="18" charset="0"/>
                <a:cs typeface="Arial" panose="020B0604020202020204" pitchFamily="34" charset="0"/>
              </a:rPr>
              <a:t>συνδιαχειριστής</a:t>
            </a:r>
            <a:r>
              <a:rPr lang="el-GR" sz="1800" dirty="0">
                <a:solidFill>
                  <a:srgbClr val="252525"/>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solidFill>
                  <a:srgbClr val="252525"/>
                </a:solidFill>
                <a:effectLst/>
                <a:latin typeface="Times New Roman" panose="02020603050405020304" pitchFamily="18" charset="0"/>
                <a:ea typeface="Times New Roman" panose="02020603050405020304" pitchFamily="18" charset="0"/>
                <a:cs typeface="Arial" panose="020B0604020202020204" pitchFamily="34" charset="0"/>
              </a:rPr>
              <a:t>co</a:t>
            </a:r>
            <a:r>
              <a:rPr lang="el-GR" sz="1800" dirty="0">
                <a:solidFill>
                  <a:srgbClr val="252525"/>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dirty="0">
                <a:solidFill>
                  <a:srgbClr val="252525"/>
                </a:solidFill>
                <a:effectLst/>
                <a:latin typeface="Times New Roman" panose="02020603050405020304" pitchFamily="18" charset="0"/>
                <a:ea typeface="Times New Roman" panose="02020603050405020304" pitchFamily="18" charset="0"/>
                <a:cs typeface="Arial" panose="020B0604020202020204" pitchFamily="34" charset="0"/>
              </a:rPr>
              <a:t>host</a:t>
            </a:r>
            <a:r>
              <a:rPr lang="el-GR" sz="1800" dirty="0">
                <a:solidFill>
                  <a:srgbClr val="252525"/>
                </a:solidFill>
                <a:effectLst/>
                <a:latin typeface="Times New Roman" panose="02020603050405020304" pitchFamily="18" charset="0"/>
                <a:ea typeface="Times New Roman" panose="02020603050405020304" pitchFamily="18" charset="0"/>
                <a:cs typeface="Arial" panose="020B0604020202020204" pitchFamily="34" charset="0"/>
              </a:rPr>
              <a:t>), ενώ        έπειτα από συνεννόηση μπορούν να εναλλάσσουν             διδακτικό ρολό. </a:t>
            </a:r>
            <a:endParaRPr lang="el-GR" dirty="0">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r>
              <a:rPr lang="el-GR" dirty="0">
                <a:solidFill>
                  <a:srgbClr val="252525"/>
                </a:solidFill>
                <a:latin typeface="Times New Roman" panose="02020603050405020304" pitchFamily="18" charset="0"/>
                <a:ea typeface="Times New Roman" panose="02020603050405020304" pitchFamily="18" charset="0"/>
                <a:cs typeface="Arial" panose="020B0604020202020204" pitchFamily="34" charset="0"/>
              </a:rPr>
              <a:t>2. </a:t>
            </a:r>
            <a:r>
              <a:rPr lang="el-GR" sz="1800" dirty="0">
                <a:solidFill>
                  <a:srgbClr val="252525"/>
                </a:solidFill>
                <a:effectLst/>
                <a:latin typeface="Times New Roman" panose="02020603050405020304" pitchFamily="18" charset="0"/>
                <a:ea typeface="Times New Roman" panose="02020603050405020304" pitchFamily="18" charset="0"/>
                <a:cs typeface="Arial" panose="020B0604020202020204" pitchFamily="34" charset="0"/>
              </a:rPr>
              <a:t>Αυτόνομη εργασία εκπαιδευτικού (συνήθως του            τμήματος ένταξης) στο δικό του «δωμάτιο» της </a:t>
            </a:r>
            <a:r>
              <a:rPr lang="en-US" sz="1800" dirty="0">
                <a:solidFill>
                  <a:srgbClr val="252525"/>
                </a:solidFill>
                <a:effectLst/>
                <a:latin typeface="Times New Roman" panose="02020603050405020304" pitchFamily="18" charset="0"/>
                <a:ea typeface="Times New Roman" panose="02020603050405020304" pitchFamily="18" charset="0"/>
                <a:cs typeface="Arial" panose="020B0604020202020204" pitchFamily="34" charset="0"/>
              </a:rPr>
              <a:t>WebEx</a:t>
            </a:r>
            <a:r>
              <a:rPr lang="el-GR" sz="1800" dirty="0">
                <a:solidFill>
                  <a:srgbClr val="252525"/>
                </a:solidFill>
                <a:effectLst/>
                <a:latin typeface="Times New Roman" panose="02020603050405020304" pitchFamily="18" charset="0"/>
                <a:ea typeface="Times New Roman" panose="02020603050405020304" pitchFamily="18" charset="0"/>
                <a:cs typeface="Arial" panose="020B0604020202020204" pitchFamily="34" charset="0"/>
              </a:rPr>
              <a:t>, στο οποίο συμμετέχουν οι μαθητές, στο πλαίσιο του       εβδομαδιαίου προγράμματος.</a:t>
            </a:r>
          </a:p>
          <a:p>
            <a:pPr lvl="0">
              <a:lnSpc>
                <a:spcPct val="107000"/>
              </a:lnSpc>
            </a:pPr>
            <a:endParaRPr lang="el-GR" dirty="0">
              <a:solidFill>
                <a:srgbClr val="252525"/>
              </a:solidFill>
              <a:latin typeface="Times New Roman" panose="02020603050405020304" pitchFamily="18" charset="0"/>
              <a:ea typeface="Times New Roman" panose="02020603050405020304" pitchFamily="18" charset="0"/>
              <a:cs typeface="Arial" panose="020B0604020202020204" pitchFamily="34" charset="0"/>
            </a:endParaRPr>
          </a:p>
          <a:p>
            <a:pPr lvl="0">
              <a:lnSpc>
                <a:spcPct val="107000"/>
              </a:lnSpc>
            </a:pPr>
            <a:r>
              <a:rPr lang="el-GR" sz="1800" dirty="0">
                <a:solidFill>
                  <a:srgbClr val="252525"/>
                </a:solidFill>
                <a:effectLst/>
                <a:latin typeface="Times New Roman" panose="02020603050405020304" pitchFamily="18" charset="0"/>
                <a:ea typeface="Times New Roman" panose="02020603050405020304" pitchFamily="18" charset="0"/>
              </a:rPr>
              <a:t>3. Εξατομικευμένη διδακτική υποστήριξη του  μαθητή   από τον εκπαιδευτικό παράλληλης στήριξης στην              εκτέλεση εργασιών. </a:t>
            </a:r>
            <a:endParaRPr lang="en-US" altLang="ko-KR" sz="1200" dirty="0">
              <a:solidFill>
                <a:schemeClr val="tx1">
                  <a:lumMod val="75000"/>
                  <a:lumOff val="25000"/>
                </a:schemeClr>
              </a:solidFill>
              <a:cs typeface="Arial"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71600" y="3867894"/>
            <a:ext cx="720080" cy="750399"/>
          </a:xfrm>
          <a:prstGeom prst="rect">
            <a:avLst/>
          </a:prstGeom>
        </p:spPr>
      </p:pic>
    </p:spTree>
    <p:extLst>
      <p:ext uri="{BB962C8B-B14F-4D97-AF65-F5344CB8AC3E}">
        <p14:creationId xmlns:p14="http://schemas.microsoft.com/office/powerpoint/2010/main" val="910386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7614"/>
            <a:ext cx="2232248" cy="1440160"/>
          </a:xfrm>
          <a:prstGeom prst="rect">
            <a:avLst/>
          </a:prstGeom>
        </p:spPr>
        <p:txBody>
          <a:bodyPr/>
          <a:lstStyle/>
          <a:p>
            <a:r>
              <a:rPr lang="el-GR" altLang="ko-KR" sz="2800" dirty="0"/>
              <a:t>Οδηγίες του Υπουργείου για την παροχή ασύγχρονης εκπαίδευσης</a:t>
            </a:r>
            <a:endParaRPr lang="ko-KR" altLang="en-US" sz="2800" dirty="0">
              <a:solidFill>
                <a:schemeClr val="bg1"/>
              </a:solidFill>
            </a:endParaRPr>
          </a:p>
        </p:txBody>
      </p:sp>
      <p:sp>
        <p:nvSpPr>
          <p:cNvPr id="5" name="Frame 4"/>
          <p:cNvSpPr/>
          <p:nvPr/>
        </p:nvSpPr>
        <p:spPr>
          <a:xfrm>
            <a:off x="3059832" y="329977"/>
            <a:ext cx="5832648"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Box 6"/>
          <p:cNvSpPr txBox="1"/>
          <p:nvPr/>
        </p:nvSpPr>
        <p:spPr>
          <a:xfrm>
            <a:off x="3347864" y="1275606"/>
            <a:ext cx="5112568" cy="2893100"/>
          </a:xfrm>
          <a:prstGeom prst="rect">
            <a:avLst/>
          </a:prstGeom>
          <a:noFill/>
        </p:spPr>
        <p:txBody>
          <a:bodyPr wrap="square" rtlCol="0">
            <a:spAutoFit/>
          </a:bodyPr>
          <a:lstStyle/>
          <a:p>
            <a:r>
              <a:rPr lang="el-GR" sz="1400" dirty="0">
                <a:solidFill>
                  <a:srgbClr val="252525"/>
                </a:solidFill>
                <a:effectLst/>
                <a:latin typeface="Times New Roman" panose="02020603050405020304" pitchFamily="18" charset="0"/>
                <a:ea typeface="Times New Roman" panose="02020603050405020304" pitchFamily="18" charset="0"/>
              </a:rPr>
              <a:t>Όσον αφορά την ασύγχρονη εξ αποστάσεως διδασκαλία,                     ορισμένες αρχές που θα πρέπει να την διέπουν είναι η </a:t>
            </a:r>
            <a:r>
              <a:rPr lang="el-GR" sz="1400" b="1" dirty="0">
                <a:solidFill>
                  <a:srgbClr val="252525"/>
                </a:solidFill>
                <a:effectLst/>
                <a:latin typeface="Times New Roman" panose="02020603050405020304" pitchFamily="18" charset="0"/>
                <a:ea typeface="Times New Roman" panose="02020603050405020304" pitchFamily="18" charset="0"/>
              </a:rPr>
              <a:t>σύνταξη                  ενός κειμένου με πληροφορίες</a:t>
            </a:r>
            <a:r>
              <a:rPr lang="el-GR" sz="1400" dirty="0">
                <a:solidFill>
                  <a:srgbClr val="252525"/>
                </a:solidFill>
                <a:effectLst/>
                <a:latin typeface="Times New Roman" panose="02020603050405020304" pitchFamily="18" charset="0"/>
                <a:ea typeface="Times New Roman" panose="02020603050405020304" pitchFamily="18" charset="0"/>
              </a:rPr>
              <a:t> σχετικά με την μελέτη του                            αναρτημένου υλικού, και τον προσδιορισμό του χρονικού ορίου             ολοκλήρωσης της μελέτης, η διατύπωση μαθησιακων στόχων με            </a:t>
            </a:r>
            <a:r>
              <a:rPr lang="el-GR" sz="1400" b="1" dirty="0" err="1">
                <a:solidFill>
                  <a:srgbClr val="252525"/>
                </a:solidFill>
                <a:effectLst/>
                <a:latin typeface="Times New Roman" panose="02020603050405020304" pitchFamily="18" charset="0"/>
                <a:ea typeface="Times New Roman" panose="02020603050405020304" pitchFamily="18" charset="0"/>
              </a:rPr>
              <a:t>ρηματοποιημένη</a:t>
            </a:r>
            <a:r>
              <a:rPr lang="el-GR" sz="1400" dirty="0">
                <a:solidFill>
                  <a:srgbClr val="252525"/>
                </a:solidFill>
                <a:effectLst/>
                <a:latin typeface="Times New Roman" panose="02020603050405020304" pitchFamily="18" charset="0"/>
                <a:ea typeface="Times New Roman" panose="02020603050405020304" pitchFamily="18" charset="0"/>
              </a:rPr>
              <a:t> μορφή, η αξιοποίηση απλουστευμένου                         εκπαιδευτικού υλικού, </a:t>
            </a:r>
            <a:r>
              <a:rPr lang="el-GR" sz="1400" b="1" dirty="0">
                <a:solidFill>
                  <a:srgbClr val="252525"/>
                </a:solidFill>
                <a:effectLst/>
                <a:latin typeface="Times New Roman" panose="02020603050405020304" pitchFamily="18" charset="0"/>
                <a:ea typeface="Times New Roman" panose="02020603050405020304" pitchFamily="18" charset="0"/>
              </a:rPr>
              <a:t>προσαρμοσμένο</a:t>
            </a:r>
            <a:r>
              <a:rPr lang="el-GR" sz="1400" dirty="0">
                <a:solidFill>
                  <a:srgbClr val="252525"/>
                </a:solidFill>
                <a:effectLst/>
                <a:latin typeface="Times New Roman" panose="02020603050405020304" pitchFamily="18" charset="0"/>
                <a:ea typeface="Times New Roman" panose="02020603050405020304" pitchFamily="18" charset="0"/>
              </a:rPr>
              <a:t> στις εκπαιδευτικές ανάγκες και ικανότητες του προς υποστήριξη μαθητή. Επίσης απαραίτητη      είναι η άσκηση </a:t>
            </a:r>
            <a:r>
              <a:rPr lang="el-GR" sz="1400" dirty="0" err="1">
                <a:solidFill>
                  <a:srgbClr val="252525"/>
                </a:solidFill>
                <a:effectLst/>
                <a:latin typeface="Times New Roman" panose="02020603050405020304" pitchFamily="18" charset="0"/>
                <a:ea typeface="Times New Roman" panose="02020603050405020304" pitchFamily="18" charset="0"/>
              </a:rPr>
              <a:t>αναστοχασμού</a:t>
            </a:r>
            <a:r>
              <a:rPr lang="el-GR" sz="1400" dirty="0">
                <a:solidFill>
                  <a:srgbClr val="252525"/>
                </a:solidFill>
                <a:effectLst/>
                <a:latin typeface="Times New Roman" panose="02020603050405020304" pitchFamily="18" charset="0"/>
                <a:ea typeface="Times New Roman" panose="02020603050405020304" pitchFamily="18" charset="0"/>
              </a:rPr>
              <a:t> του μαθητή στο μαθησιακό υλικό, με την συμπλήρωση σχετικής φόρμας που θα περιλαμβάνει                         ερωτήσεις κλειστές ή αντικειμενικού τύπου, όπως επίσης και οι                </a:t>
            </a:r>
            <a:r>
              <a:rPr lang="el-GR" sz="1400" b="1" dirty="0">
                <a:solidFill>
                  <a:srgbClr val="252525"/>
                </a:solidFill>
                <a:effectLst/>
                <a:latin typeface="Times New Roman" panose="02020603050405020304" pitchFamily="18" charset="0"/>
                <a:ea typeface="Times New Roman" panose="02020603050405020304" pitchFamily="18" charset="0"/>
              </a:rPr>
              <a:t>ασκήσεις αξιολόγησης </a:t>
            </a:r>
            <a:r>
              <a:rPr lang="el-GR" sz="1400" dirty="0">
                <a:solidFill>
                  <a:srgbClr val="252525"/>
                </a:solidFill>
                <a:effectLst/>
                <a:latin typeface="Times New Roman" panose="02020603050405020304" pitchFamily="18" charset="0"/>
                <a:ea typeface="Times New Roman" panose="02020603050405020304" pitchFamily="18" charset="0"/>
              </a:rPr>
              <a:t>του μαθητή, με συνδυασμό ερωτήσεων                   ανοιχτού και κλειστού τύπου ή σύντομης απάντησης.</a:t>
            </a:r>
            <a:endParaRPr lang="en-US" altLang="ko-KR" sz="1400" dirty="0">
              <a:solidFill>
                <a:schemeClr val="tx1">
                  <a:lumMod val="75000"/>
                  <a:lumOff val="25000"/>
                </a:schemeClr>
              </a:solidFill>
              <a:cs typeface="Arial"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71600" y="4011910"/>
            <a:ext cx="720080" cy="750399"/>
          </a:xfrm>
          <a:prstGeom prst="rect">
            <a:avLst/>
          </a:prstGeom>
        </p:spPr>
      </p:pic>
    </p:spTree>
    <p:extLst>
      <p:ext uri="{BB962C8B-B14F-4D97-AF65-F5344CB8AC3E}">
        <p14:creationId xmlns:p14="http://schemas.microsoft.com/office/powerpoint/2010/main" val="2408340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a:off x="0" y="0"/>
            <a:ext cx="1547664" cy="51435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itle 2"/>
          <p:cNvSpPr txBox="1">
            <a:spLocks/>
          </p:cNvSpPr>
          <p:nvPr/>
        </p:nvSpPr>
        <p:spPr>
          <a:xfrm>
            <a:off x="2771800" y="267494"/>
            <a:ext cx="5645199"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l-GR" sz="3600" dirty="0">
                <a:cs typeface="Arial" pitchFamily="34" charset="0"/>
              </a:rPr>
              <a:t>Περιεχόμενα</a:t>
            </a:r>
            <a:endParaRPr lang="en-US" sz="3600" dirty="0">
              <a:cs typeface="Arial" pitchFamily="34" charset="0"/>
            </a:endParaRPr>
          </a:p>
        </p:txBody>
      </p:sp>
      <p:sp>
        <p:nvSpPr>
          <p:cNvPr id="5" name="Right Triangle 4"/>
          <p:cNvSpPr/>
          <p:nvPr/>
        </p:nvSpPr>
        <p:spPr>
          <a:xfrm rot="10800000">
            <a:off x="8513376" y="0"/>
            <a:ext cx="627216" cy="199568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2872383" y="1309514"/>
            <a:ext cx="5544616" cy="648073"/>
          </a:xfrm>
          <a:prstGeom prst="rect">
            <a:avLst/>
          </a:prstGeom>
          <a:no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2872383" y="2173610"/>
            <a:ext cx="5544616" cy="648073"/>
          </a:xfrm>
          <a:prstGeom prst="rect">
            <a:avLst/>
          </a:prstGeom>
          <a:no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2872383" y="3037706"/>
            <a:ext cx="5544616" cy="648073"/>
          </a:xfrm>
          <a:prstGeom prst="rect">
            <a:avLst/>
          </a:prstGeom>
          <a:no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2872383" y="3901802"/>
            <a:ext cx="5544616" cy="648073"/>
          </a:xfrm>
          <a:prstGeom prst="rect">
            <a:avLst/>
          </a:prstGeom>
          <a:no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ight Triangle 7"/>
          <p:cNvSpPr/>
          <p:nvPr/>
        </p:nvSpPr>
        <p:spPr>
          <a:xfrm rot="5400000">
            <a:off x="2876997" y="1306005"/>
            <a:ext cx="653380" cy="653380"/>
          </a:xfrm>
          <a:prstGeom prst="r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ight Triangle 12"/>
          <p:cNvSpPr/>
          <p:nvPr/>
        </p:nvSpPr>
        <p:spPr>
          <a:xfrm rot="5400000">
            <a:off x="2872383" y="2168303"/>
            <a:ext cx="653380" cy="653380"/>
          </a:xfrm>
          <a:prstGeom prst="rtTriangl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ight Triangle 13"/>
          <p:cNvSpPr/>
          <p:nvPr/>
        </p:nvSpPr>
        <p:spPr>
          <a:xfrm rot="5400000">
            <a:off x="2867769" y="3030601"/>
            <a:ext cx="653380" cy="653380"/>
          </a:xfrm>
          <a:prstGeom prst="rtTriangl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ight Triangle 14"/>
          <p:cNvSpPr/>
          <p:nvPr/>
        </p:nvSpPr>
        <p:spPr>
          <a:xfrm rot="5400000">
            <a:off x="2863155" y="3892899"/>
            <a:ext cx="653380" cy="653380"/>
          </a:xfrm>
          <a:prstGeom prst="rtTriangl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2834283" y="1275606"/>
            <a:ext cx="428786"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1</a:t>
            </a:r>
            <a:endParaRPr lang="ko-KR" altLang="en-US" sz="2400" b="1" dirty="0">
              <a:solidFill>
                <a:schemeClr val="bg1"/>
              </a:solidFill>
              <a:cs typeface="Arial" pitchFamily="34" charset="0"/>
            </a:endParaRPr>
          </a:p>
        </p:txBody>
      </p:sp>
      <p:sp>
        <p:nvSpPr>
          <p:cNvPr id="17" name="TextBox 16"/>
          <p:cNvSpPr txBox="1"/>
          <p:nvPr/>
        </p:nvSpPr>
        <p:spPr>
          <a:xfrm>
            <a:off x="2834283" y="2129135"/>
            <a:ext cx="428786"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2</a:t>
            </a:r>
            <a:endParaRPr lang="ko-KR" altLang="en-US" sz="2400" b="1" dirty="0">
              <a:solidFill>
                <a:schemeClr val="bg1"/>
              </a:solidFill>
              <a:cs typeface="Arial" pitchFamily="34" charset="0"/>
            </a:endParaRPr>
          </a:p>
        </p:txBody>
      </p:sp>
      <p:sp>
        <p:nvSpPr>
          <p:cNvPr id="18" name="TextBox 17"/>
          <p:cNvSpPr txBox="1"/>
          <p:nvPr/>
        </p:nvSpPr>
        <p:spPr>
          <a:xfrm>
            <a:off x="2834283" y="3001714"/>
            <a:ext cx="428786"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3</a:t>
            </a:r>
            <a:endParaRPr lang="ko-KR" altLang="en-US" sz="2400" b="1" dirty="0">
              <a:solidFill>
                <a:schemeClr val="bg1"/>
              </a:solidFill>
              <a:cs typeface="Arial" pitchFamily="34" charset="0"/>
            </a:endParaRPr>
          </a:p>
        </p:txBody>
      </p:sp>
      <p:sp>
        <p:nvSpPr>
          <p:cNvPr id="19" name="TextBox 18"/>
          <p:cNvSpPr txBox="1"/>
          <p:nvPr/>
        </p:nvSpPr>
        <p:spPr>
          <a:xfrm>
            <a:off x="2834283" y="3874293"/>
            <a:ext cx="428786"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4</a:t>
            </a:r>
            <a:endParaRPr lang="ko-KR" altLang="en-US" sz="2400" b="1" dirty="0">
              <a:solidFill>
                <a:schemeClr val="bg1"/>
              </a:solidFill>
              <a:cs typeface="Arial" pitchFamily="34" charset="0"/>
            </a:endParaRPr>
          </a:p>
        </p:txBody>
      </p:sp>
      <p:grpSp>
        <p:nvGrpSpPr>
          <p:cNvPr id="20" name="Group 19"/>
          <p:cNvGrpSpPr/>
          <p:nvPr/>
        </p:nvGrpSpPr>
        <p:grpSpPr>
          <a:xfrm>
            <a:off x="3559944" y="1392862"/>
            <a:ext cx="4693990" cy="494026"/>
            <a:chOff x="782743" y="3362835"/>
            <a:chExt cx="2059657" cy="494026"/>
          </a:xfrm>
        </p:grpSpPr>
        <p:sp>
          <p:nvSpPr>
            <p:cNvPr id="21" name="TextBox 20"/>
            <p:cNvSpPr txBox="1"/>
            <p:nvPr/>
          </p:nvSpPr>
          <p:spPr>
            <a:xfrm>
              <a:off x="782743" y="3579862"/>
              <a:ext cx="2059657" cy="276999"/>
            </a:xfrm>
            <a:prstGeom prst="rect">
              <a:avLst/>
            </a:prstGeom>
            <a:noFill/>
          </p:spPr>
          <p:txBody>
            <a:bodyPr wrap="square" rtlCol="0">
              <a:spAutoFit/>
            </a:bodyPr>
            <a:lstStyle/>
            <a:p>
              <a:r>
                <a:rPr lang="el-GR" altLang="ko-KR" sz="1200" dirty="0">
                  <a:solidFill>
                    <a:schemeClr val="tx1">
                      <a:lumMod val="75000"/>
                      <a:lumOff val="25000"/>
                    </a:schemeClr>
                  </a:solidFill>
                  <a:cs typeface="Arial" pitchFamily="34" charset="0"/>
                </a:rPr>
                <a:t>Πρώτες ενέργειες του κράτους σχετικά με την εκπαίδευση</a:t>
              </a:r>
              <a:endParaRPr lang="ko-KR" altLang="en-US" sz="1200" dirty="0">
                <a:solidFill>
                  <a:schemeClr val="tx1">
                    <a:lumMod val="75000"/>
                    <a:lumOff val="25000"/>
                  </a:schemeClr>
                </a:solidFill>
                <a:cs typeface="Arial" pitchFamily="34" charset="0"/>
              </a:endParaRPr>
            </a:p>
          </p:txBody>
        </p:sp>
        <p:sp>
          <p:nvSpPr>
            <p:cNvPr id="22" name="TextBox 21"/>
            <p:cNvSpPr txBox="1"/>
            <p:nvPr/>
          </p:nvSpPr>
          <p:spPr>
            <a:xfrm>
              <a:off x="782743" y="3362835"/>
              <a:ext cx="2059657" cy="276999"/>
            </a:xfrm>
            <a:prstGeom prst="rect">
              <a:avLst/>
            </a:prstGeom>
            <a:noFill/>
          </p:spPr>
          <p:txBody>
            <a:bodyPr wrap="square" rtlCol="0">
              <a:spAutoFit/>
            </a:bodyPr>
            <a:lstStyle/>
            <a:p>
              <a:r>
                <a:rPr lang="el-GR" altLang="ko-KR" sz="1200" b="1" dirty="0">
                  <a:solidFill>
                    <a:schemeClr val="accent1"/>
                  </a:solidFill>
                  <a:cs typeface="Arial" pitchFamily="34" charset="0"/>
                </a:rPr>
                <a:t>Εξάπλωση του </a:t>
              </a:r>
              <a:r>
                <a:rPr lang="en-US" altLang="ko-KR" sz="1200" b="1" dirty="0">
                  <a:solidFill>
                    <a:schemeClr val="accent1"/>
                  </a:solidFill>
                  <a:cs typeface="Arial" pitchFamily="34" charset="0"/>
                </a:rPr>
                <a:t>COVID-19</a:t>
              </a:r>
              <a:endParaRPr lang="ko-KR" altLang="en-US" sz="1200" b="1" dirty="0">
                <a:solidFill>
                  <a:schemeClr val="accent1"/>
                </a:solidFill>
                <a:cs typeface="Arial" pitchFamily="34" charset="0"/>
              </a:endParaRPr>
            </a:p>
          </p:txBody>
        </p:sp>
      </p:grpSp>
      <p:grpSp>
        <p:nvGrpSpPr>
          <p:cNvPr id="23" name="Group 22"/>
          <p:cNvGrpSpPr/>
          <p:nvPr/>
        </p:nvGrpSpPr>
        <p:grpSpPr>
          <a:xfrm>
            <a:off x="3559944" y="2252767"/>
            <a:ext cx="4693990" cy="494026"/>
            <a:chOff x="782743" y="3362835"/>
            <a:chExt cx="2059657" cy="494026"/>
          </a:xfrm>
        </p:grpSpPr>
        <p:sp>
          <p:nvSpPr>
            <p:cNvPr id="24" name="TextBox 23"/>
            <p:cNvSpPr txBox="1"/>
            <p:nvPr/>
          </p:nvSpPr>
          <p:spPr>
            <a:xfrm>
              <a:off x="782743" y="3579862"/>
              <a:ext cx="2059657" cy="276999"/>
            </a:xfrm>
            <a:prstGeom prst="rect">
              <a:avLst/>
            </a:prstGeom>
            <a:noFill/>
          </p:spPr>
          <p:txBody>
            <a:bodyPr wrap="square" rtlCol="0">
              <a:spAutoFit/>
            </a:bodyPr>
            <a:lstStyle/>
            <a:p>
              <a:r>
                <a:rPr lang="el-GR" altLang="ko-KR" sz="1200" dirty="0">
                  <a:solidFill>
                    <a:schemeClr val="tx1">
                      <a:lumMod val="75000"/>
                      <a:lumOff val="25000"/>
                    </a:schemeClr>
                  </a:solidFill>
                  <a:cs typeface="Arial" pitchFamily="34" charset="0"/>
                </a:rPr>
                <a:t>Ορισμός και χαρακτηριστικά</a:t>
              </a: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782743" y="3362835"/>
              <a:ext cx="2059657" cy="276999"/>
            </a:xfrm>
            <a:prstGeom prst="rect">
              <a:avLst/>
            </a:prstGeom>
            <a:noFill/>
          </p:spPr>
          <p:txBody>
            <a:bodyPr wrap="square" rtlCol="0">
              <a:spAutoFit/>
            </a:bodyPr>
            <a:lstStyle/>
            <a:p>
              <a:r>
                <a:rPr lang="el-GR" altLang="ko-KR" sz="1200" b="1" dirty="0">
                  <a:solidFill>
                    <a:schemeClr val="accent2"/>
                  </a:solidFill>
                  <a:cs typeface="Arial" pitchFamily="34" charset="0"/>
                </a:rPr>
                <a:t>Εξ Αποστάσεως Εκπαίδευση</a:t>
              </a:r>
              <a:endParaRPr lang="ko-KR" altLang="en-US" sz="1200" b="1" dirty="0">
                <a:solidFill>
                  <a:schemeClr val="accent2"/>
                </a:solidFill>
                <a:cs typeface="Arial" pitchFamily="34" charset="0"/>
              </a:endParaRPr>
            </a:p>
          </p:txBody>
        </p:sp>
      </p:grpSp>
      <p:grpSp>
        <p:nvGrpSpPr>
          <p:cNvPr id="26" name="Group 25"/>
          <p:cNvGrpSpPr/>
          <p:nvPr/>
        </p:nvGrpSpPr>
        <p:grpSpPr>
          <a:xfrm>
            <a:off x="3559944" y="3112672"/>
            <a:ext cx="4693990" cy="494026"/>
            <a:chOff x="782743" y="3362835"/>
            <a:chExt cx="2059657" cy="494026"/>
          </a:xfrm>
        </p:grpSpPr>
        <p:sp>
          <p:nvSpPr>
            <p:cNvPr id="27" name="TextBox 26"/>
            <p:cNvSpPr txBox="1"/>
            <p:nvPr/>
          </p:nvSpPr>
          <p:spPr>
            <a:xfrm>
              <a:off x="782743" y="3579862"/>
              <a:ext cx="2059657" cy="276999"/>
            </a:xfrm>
            <a:prstGeom prst="rect">
              <a:avLst/>
            </a:prstGeom>
            <a:noFill/>
          </p:spPr>
          <p:txBody>
            <a:bodyPr wrap="square" rtlCol="0">
              <a:spAutoFit/>
            </a:bodyPr>
            <a:lstStyle/>
            <a:p>
              <a:r>
                <a:rPr lang="el-GR" altLang="ko-KR" sz="1200" dirty="0">
                  <a:solidFill>
                    <a:schemeClr val="tx1">
                      <a:lumMod val="75000"/>
                      <a:lumOff val="25000"/>
                    </a:schemeClr>
                  </a:solidFill>
                  <a:cs typeface="Arial" pitchFamily="34" charset="0"/>
                </a:rPr>
                <a:t>Δράσεις του Υπουργείου Παιδείας για την συμμετοχή των μαθητών</a:t>
              </a:r>
              <a:endParaRPr lang="ko-KR" altLang="en-US" sz="1200" dirty="0">
                <a:solidFill>
                  <a:schemeClr val="tx1">
                    <a:lumMod val="75000"/>
                    <a:lumOff val="25000"/>
                  </a:schemeClr>
                </a:solidFill>
                <a:cs typeface="Arial" pitchFamily="34" charset="0"/>
              </a:endParaRPr>
            </a:p>
          </p:txBody>
        </p:sp>
        <p:sp>
          <p:nvSpPr>
            <p:cNvPr id="28" name="TextBox 27"/>
            <p:cNvSpPr txBox="1"/>
            <p:nvPr/>
          </p:nvSpPr>
          <p:spPr>
            <a:xfrm>
              <a:off x="782743" y="3362835"/>
              <a:ext cx="2059657" cy="276999"/>
            </a:xfrm>
            <a:prstGeom prst="rect">
              <a:avLst/>
            </a:prstGeom>
            <a:noFill/>
          </p:spPr>
          <p:txBody>
            <a:bodyPr wrap="square" rtlCol="0">
              <a:spAutoFit/>
            </a:bodyPr>
            <a:lstStyle/>
            <a:p>
              <a:r>
                <a:rPr lang="el-GR" altLang="ko-KR" sz="1200" b="1" dirty="0">
                  <a:solidFill>
                    <a:schemeClr val="accent3"/>
                  </a:solidFill>
                  <a:cs typeface="Arial" pitchFamily="34" charset="0"/>
                </a:rPr>
                <a:t>Μαθητικός Πληθυσμός με Ειδικές Ανάγκες</a:t>
              </a:r>
              <a:endParaRPr lang="ko-KR" altLang="en-US" sz="1200" b="1" dirty="0">
                <a:solidFill>
                  <a:schemeClr val="accent3"/>
                </a:solidFill>
                <a:cs typeface="Arial" pitchFamily="34" charset="0"/>
              </a:endParaRPr>
            </a:p>
          </p:txBody>
        </p:sp>
      </p:grpSp>
      <p:grpSp>
        <p:nvGrpSpPr>
          <p:cNvPr id="29" name="Group 28"/>
          <p:cNvGrpSpPr/>
          <p:nvPr/>
        </p:nvGrpSpPr>
        <p:grpSpPr>
          <a:xfrm>
            <a:off x="3559944" y="3972576"/>
            <a:ext cx="4693990" cy="494026"/>
            <a:chOff x="782743" y="3362835"/>
            <a:chExt cx="2059657" cy="494026"/>
          </a:xfrm>
        </p:grpSpPr>
        <p:sp>
          <p:nvSpPr>
            <p:cNvPr id="30" name="TextBox 29"/>
            <p:cNvSpPr txBox="1"/>
            <p:nvPr/>
          </p:nvSpPr>
          <p:spPr>
            <a:xfrm>
              <a:off x="782743" y="3579862"/>
              <a:ext cx="2059657" cy="276999"/>
            </a:xfrm>
            <a:prstGeom prst="rect">
              <a:avLst/>
            </a:prstGeom>
            <a:noFill/>
          </p:spPr>
          <p:txBody>
            <a:bodyPr wrap="square" rtlCol="0">
              <a:spAutoFit/>
            </a:bodyPr>
            <a:lstStyle/>
            <a:p>
              <a:r>
                <a:rPr lang="el-GR" altLang="ko-KR" sz="1200" dirty="0">
                  <a:solidFill>
                    <a:schemeClr val="tx1">
                      <a:lumMod val="75000"/>
                      <a:lumOff val="25000"/>
                    </a:schemeClr>
                  </a:solidFill>
                  <a:cs typeface="Arial" pitchFamily="34" charset="0"/>
                </a:rPr>
                <a:t>Αξιολόγηση της κατάστασης</a:t>
              </a:r>
              <a:endParaRPr lang="ko-KR" altLang="en-US" sz="1200" dirty="0">
                <a:solidFill>
                  <a:schemeClr val="tx1">
                    <a:lumMod val="75000"/>
                    <a:lumOff val="25000"/>
                  </a:schemeClr>
                </a:solidFill>
                <a:cs typeface="Arial" pitchFamily="34" charset="0"/>
              </a:endParaRPr>
            </a:p>
          </p:txBody>
        </p:sp>
        <p:sp>
          <p:nvSpPr>
            <p:cNvPr id="31" name="TextBox 30"/>
            <p:cNvSpPr txBox="1"/>
            <p:nvPr/>
          </p:nvSpPr>
          <p:spPr>
            <a:xfrm>
              <a:off x="782743" y="3362835"/>
              <a:ext cx="2059657" cy="276999"/>
            </a:xfrm>
            <a:prstGeom prst="rect">
              <a:avLst/>
            </a:prstGeom>
            <a:noFill/>
          </p:spPr>
          <p:txBody>
            <a:bodyPr wrap="square" rtlCol="0">
              <a:spAutoFit/>
            </a:bodyPr>
            <a:lstStyle/>
            <a:p>
              <a:r>
                <a:rPr lang="el-GR" altLang="ko-KR" sz="1200" b="1" dirty="0">
                  <a:solidFill>
                    <a:schemeClr val="accent4"/>
                  </a:solidFill>
                  <a:cs typeface="Arial" pitchFamily="34" charset="0"/>
                </a:rPr>
                <a:t>Συμπεράσματα</a:t>
              </a:r>
              <a:endParaRPr lang="ko-KR" altLang="en-US" sz="1200" b="1" dirty="0">
                <a:solidFill>
                  <a:schemeClr val="accent4"/>
                </a:solidFill>
                <a:cs typeface="Arial" pitchFamily="34" charset="0"/>
              </a:endParaRPr>
            </a:p>
          </p:txBody>
        </p:sp>
      </p:gr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931790"/>
            <a:ext cx="1683314" cy="1754191"/>
          </a:xfrm>
          <a:prstGeom prst="rect">
            <a:avLst/>
          </a:prstGeom>
        </p:spPr>
      </p:pic>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12" y="1182948"/>
            <a:ext cx="3059138" cy="1440160"/>
          </a:xfrm>
          <a:prstGeom prst="rect">
            <a:avLst/>
          </a:prstGeom>
        </p:spPr>
        <p:txBody>
          <a:bodyPr/>
          <a:lstStyle/>
          <a:p>
            <a:r>
              <a:rPr lang="el-GR" altLang="ko-KR" dirty="0">
                <a:solidFill>
                  <a:schemeClr val="bg1"/>
                </a:solidFill>
              </a:rPr>
              <a:t>Παιδαγωγική προσέγγιση</a:t>
            </a:r>
            <a:endParaRPr lang="ko-KR" altLang="en-US" dirty="0">
              <a:solidFill>
                <a:schemeClr val="bg1"/>
              </a:solidFill>
            </a:endParaRPr>
          </a:p>
        </p:txBody>
      </p:sp>
      <p:sp>
        <p:nvSpPr>
          <p:cNvPr id="5" name="Frame 4"/>
          <p:cNvSpPr/>
          <p:nvPr/>
        </p:nvSpPr>
        <p:spPr>
          <a:xfrm>
            <a:off x="3059832" y="329977"/>
            <a:ext cx="5832648"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Box 6"/>
          <p:cNvSpPr txBox="1"/>
          <p:nvPr/>
        </p:nvSpPr>
        <p:spPr>
          <a:xfrm>
            <a:off x="3347864" y="699542"/>
            <a:ext cx="5256584" cy="3828740"/>
          </a:xfrm>
          <a:prstGeom prst="rect">
            <a:avLst/>
          </a:prstGeom>
          <a:noFill/>
        </p:spPr>
        <p:txBody>
          <a:bodyPr wrap="square" rtlCol="0">
            <a:spAutoFit/>
          </a:bodyPr>
          <a:lstStyle/>
          <a:p>
            <a:pPr>
              <a:lnSpc>
                <a:spcPct val="107000"/>
              </a:lnSpc>
              <a:spcAft>
                <a:spcPts val="800"/>
              </a:spcAft>
            </a:pPr>
            <a:r>
              <a:rPr lang="el-GR" sz="1200" dirty="0">
                <a:effectLst/>
                <a:latin typeface="Arial" panose="020B0604020202020204" pitchFamily="34" charset="0"/>
                <a:ea typeface="Calibri" panose="020F0502020204030204" pitchFamily="34" charset="0"/>
                <a:cs typeface="Times New Roman" panose="02020603050405020304" pitchFamily="18" charset="0"/>
              </a:rPr>
              <a:t>Λόγω των ιδιαιτεροτήτων των μαθητών με αναπηρία / ειδικές εκπαιδευτικές ανάγκες η υλοποίηση της εξ αποστάσεως εκπαίδευσης – σύγχρονης, ασύγχρονης ή συνδυαστικής – θα πρέπει να ακολουθεί τους κανόνες </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l-GR" sz="1200" dirty="0">
                <a:effectLst/>
                <a:latin typeface="Arial" panose="020B0604020202020204" pitchFamily="34" charset="0"/>
                <a:ea typeface="Calibri" panose="020F0502020204030204" pitchFamily="34" charset="0"/>
                <a:cs typeface="Times New Roman" panose="02020603050405020304" pitchFamily="18" charset="0"/>
              </a:rPr>
              <a:t>δεοντολογίας των ευαίσθητων προσωπικών δεδομένων και να γίνεται με τρόπο που να υπηρετεί τη </a:t>
            </a:r>
            <a:r>
              <a:rPr lang="el-GR" sz="1200" b="1" dirty="0" err="1">
                <a:effectLst/>
                <a:latin typeface="Arial" panose="020B0604020202020204" pitchFamily="34" charset="0"/>
                <a:ea typeface="Calibri" panose="020F0502020204030204" pitchFamily="34" charset="0"/>
                <a:cs typeface="Times New Roman" panose="02020603050405020304" pitchFamily="18" charset="0"/>
              </a:rPr>
              <a:t>μαθητοκεντρική</a:t>
            </a:r>
            <a:r>
              <a:rPr lang="el-GR" sz="1200" dirty="0">
                <a:effectLst/>
                <a:latin typeface="Arial" panose="020B0604020202020204" pitchFamily="34" charset="0"/>
                <a:ea typeface="Calibri" panose="020F0502020204030204" pitchFamily="34" charset="0"/>
                <a:cs typeface="Times New Roman" panose="02020603050405020304" pitchFamily="18" charset="0"/>
              </a:rPr>
              <a:t>, την παιδαγωγική και τη θεσμική</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l-GR" sz="1200" dirty="0">
                <a:effectLst/>
                <a:latin typeface="Arial" panose="020B0604020202020204" pitchFamily="34" charset="0"/>
                <a:ea typeface="Calibri" panose="020F0502020204030204" pitchFamily="34" charset="0"/>
                <a:cs typeface="Times New Roman" panose="02020603050405020304" pitchFamily="18" charset="0"/>
              </a:rPr>
              <a:t> διάσταση της εξ αποστάσεως εκπαίδευσης, με τρόπο που:</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200" dirty="0">
                <a:effectLst/>
                <a:latin typeface="Arial" panose="020B0604020202020204" pitchFamily="34" charset="0"/>
                <a:ea typeface="Calibri" panose="020F0502020204030204" pitchFamily="34" charset="0"/>
                <a:cs typeface="Times New Roman" panose="02020603050405020304" pitchFamily="18" charset="0"/>
              </a:rPr>
              <a:t>Δεν τους </a:t>
            </a:r>
            <a:r>
              <a:rPr lang="el-GR" sz="1200" dirty="0" err="1">
                <a:effectLst/>
                <a:latin typeface="Arial" panose="020B0604020202020204" pitchFamily="34" charset="0"/>
                <a:ea typeface="Calibri" panose="020F0502020204030204" pitchFamily="34" charset="0"/>
                <a:cs typeface="Times New Roman" panose="02020603050405020304" pitchFamily="18" charset="0"/>
              </a:rPr>
              <a:t>στοχοποιεί</a:t>
            </a:r>
            <a:r>
              <a:rPr lang="el-GR"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200" dirty="0">
                <a:effectLst/>
                <a:latin typeface="Arial" panose="020B0604020202020204" pitchFamily="34" charset="0"/>
                <a:ea typeface="Calibri" panose="020F0502020204030204" pitchFamily="34" charset="0"/>
                <a:cs typeface="Times New Roman" panose="02020603050405020304" pitchFamily="18" charset="0"/>
              </a:rPr>
              <a:t>Είναι ανοιχτό στη διαφορετικότητα και τη δημιουργικότητα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200" dirty="0">
                <a:effectLst/>
                <a:latin typeface="Arial" panose="020B0604020202020204" pitchFamily="34" charset="0"/>
                <a:ea typeface="Calibri" panose="020F0502020204030204" pitchFamily="34" charset="0"/>
                <a:cs typeface="Times New Roman" panose="02020603050405020304" pitchFamily="18" charset="0"/>
              </a:rPr>
              <a:t>Είναι </a:t>
            </a:r>
            <a:r>
              <a:rPr lang="el-GR" sz="1200" b="1" dirty="0">
                <a:effectLst/>
                <a:latin typeface="Arial" panose="020B0604020202020204" pitchFamily="34" charset="0"/>
                <a:ea typeface="Calibri" panose="020F0502020204030204" pitchFamily="34" charset="0"/>
                <a:cs typeface="Times New Roman" panose="02020603050405020304" pitchFamily="18" charset="0"/>
              </a:rPr>
              <a:t>προσαρμοσμένο στις ανάγκες </a:t>
            </a:r>
            <a:r>
              <a:rPr lang="el-GR" sz="1200" dirty="0">
                <a:effectLst/>
                <a:latin typeface="Arial" panose="020B0604020202020204" pitchFamily="34" charset="0"/>
                <a:ea typeface="Calibri" panose="020F0502020204030204" pitchFamily="34" charset="0"/>
                <a:cs typeface="Times New Roman" panose="02020603050405020304" pitchFamily="18" charset="0"/>
              </a:rPr>
              <a:t>των μαθητών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200" dirty="0">
                <a:effectLst/>
                <a:latin typeface="Arial" panose="020B0604020202020204" pitchFamily="34" charset="0"/>
                <a:ea typeface="Calibri" panose="020F0502020204030204" pitchFamily="34" charset="0"/>
                <a:cs typeface="Times New Roman" panose="02020603050405020304" pitchFamily="18" charset="0"/>
              </a:rPr>
              <a:t>Εάν χρειαστεί, ανάλογα με τις ιδιαίτερες ανάγκες του μαθητή μπορεί η διδασκαλία να είναι </a:t>
            </a:r>
            <a:r>
              <a:rPr lang="el-GR" sz="1200" b="1" dirty="0">
                <a:effectLst/>
                <a:latin typeface="Arial" panose="020B0604020202020204" pitchFamily="34" charset="0"/>
                <a:ea typeface="Calibri" panose="020F0502020204030204" pitchFamily="34" charset="0"/>
                <a:cs typeface="Times New Roman" panose="02020603050405020304" pitchFamily="18" charset="0"/>
              </a:rPr>
              <a:t>διαφοροποιημένη</a:t>
            </a:r>
            <a:r>
              <a:rPr lang="el-GR" sz="1200" dirty="0">
                <a:effectLst/>
                <a:latin typeface="Arial" panose="020B0604020202020204" pitchFamily="34" charset="0"/>
                <a:ea typeface="Calibri" panose="020F0502020204030204" pitchFamily="34" charset="0"/>
                <a:cs typeface="Times New Roman" panose="02020603050405020304" pitchFamily="18" charset="0"/>
              </a:rPr>
              <a:t> και η υποστήριξη εξατομικευμένη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200" dirty="0">
                <a:effectLst/>
                <a:latin typeface="Arial" panose="020B0604020202020204" pitchFamily="34" charset="0"/>
                <a:ea typeface="Calibri" panose="020F0502020204030204" pitchFamily="34" charset="0"/>
                <a:cs typeface="Times New Roman" panose="02020603050405020304" pitchFamily="18" charset="0"/>
              </a:rPr>
              <a:t>Εμπλέκει </a:t>
            </a:r>
            <a:r>
              <a:rPr lang="el-GR" sz="1200" b="1" dirty="0">
                <a:effectLst/>
                <a:latin typeface="Arial" panose="020B0604020202020204" pitchFamily="34" charset="0"/>
                <a:ea typeface="Calibri" panose="020F0502020204030204" pitchFamily="34" charset="0"/>
                <a:cs typeface="Times New Roman" panose="02020603050405020304" pitchFamily="18" charset="0"/>
              </a:rPr>
              <a:t>συνεργατικά</a:t>
            </a:r>
            <a:r>
              <a:rPr lang="el-GR" sz="1200" dirty="0">
                <a:effectLst/>
                <a:latin typeface="Arial" panose="020B0604020202020204" pitchFamily="34" charset="0"/>
                <a:ea typeface="Calibri" panose="020F0502020204030204" pitchFamily="34" charset="0"/>
                <a:cs typeface="Times New Roman" panose="02020603050405020304" pitchFamily="18" charset="0"/>
              </a:rPr>
              <a:t> τους Εκπαιδευτικούς, τις Ειδικότητες, το Ειδικό Εκπαιδευτικό Προσωπικό (ΕΕΠ) ή και το Ειδικό Βοηθητικό Προσωπικό (όπου χρειαστεί να συνεργαστεί) της σχολικής μονάδας</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l-GR" sz="1200" dirty="0">
                <a:effectLst/>
                <a:latin typeface="Arial" panose="020B0604020202020204" pitchFamily="34" charset="0"/>
                <a:ea typeface="Calibri" panose="020F0502020204030204" pitchFamily="34" charset="0"/>
                <a:cs typeface="Times New Roman" panose="02020603050405020304" pitchFamily="18" charset="0"/>
              </a:rPr>
              <a:t>Προστατεύει τα ευαίσθητα προσωπικά δεδομένα των μαθητών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l-GR" sz="1200" dirty="0">
                <a:effectLst/>
                <a:latin typeface="Arial" panose="020B0604020202020204" pitchFamily="34" charset="0"/>
                <a:ea typeface="Calibri" panose="020F0502020204030204" pitchFamily="34" charset="0"/>
              </a:rPr>
              <a:t>Παρέχει όσο το δυνατόν περισσότερες ισότιμες ευκαιρίες πρόσβασης στην εξ αποστάσεως εκπαίδευση, στους μαθητές.</a:t>
            </a:r>
            <a:endParaRPr lang="en-US" altLang="ko-KR"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699079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9572" y="1275606"/>
            <a:ext cx="2624236" cy="1440160"/>
          </a:xfrm>
          <a:prstGeom prst="rect">
            <a:avLst/>
          </a:prstGeom>
        </p:spPr>
        <p:txBody>
          <a:bodyPr/>
          <a:lstStyle/>
          <a:p>
            <a:r>
              <a:rPr lang="el-GR" altLang="ko-KR" dirty="0">
                <a:solidFill>
                  <a:schemeClr val="bg1"/>
                </a:solidFill>
              </a:rPr>
              <a:t>Συνεργασία με τους γονείς </a:t>
            </a:r>
            <a:endParaRPr lang="ko-KR" altLang="en-US" dirty="0">
              <a:solidFill>
                <a:schemeClr val="bg1"/>
              </a:solidFill>
            </a:endParaRPr>
          </a:p>
        </p:txBody>
      </p:sp>
      <p:sp>
        <p:nvSpPr>
          <p:cNvPr id="5" name="Frame 4"/>
          <p:cNvSpPr/>
          <p:nvPr/>
        </p:nvSpPr>
        <p:spPr>
          <a:xfrm>
            <a:off x="3059832" y="329977"/>
            <a:ext cx="5832648"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Box 6"/>
          <p:cNvSpPr txBox="1"/>
          <p:nvPr/>
        </p:nvSpPr>
        <p:spPr>
          <a:xfrm>
            <a:off x="3187874" y="1055440"/>
            <a:ext cx="5576564" cy="3615670"/>
          </a:xfrm>
          <a:prstGeom prst="rect">
            <a:avLst/>
          </a:prstGeom>
          <a:noFill/>
        </p:spPr>
        <p:txBody>
          <a:bodyPr wrap="square" rtlCol="0">
            <a:spAutoFit/>
          </a:bodyPr>
          <a:lstStyle/>
          <a:p>
            <a:pPr>
              <a:lnSpc>
                <a:spcPct val="107000"/>
              </a:lnSpc>
              <a:spcAft>
                <a:spcPts val="800"/>
              </a:spcAft>
            </a:pPr>
            <a:r>
              <a:rPr lang="el-G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Για την υλοποίηση κάθε σχετικής πρωτοβουλίας κρίνεται σκόπιμη η  επικοινωνία και η στενή συνεργασία με τους γονείς των μαθητών με ειδικές εκπαιδευτικές ανάγκες. Ο εκπαιδευτικός θα πρέπει:</a:t>
            </a:r>
          </a:p>
          <a:p>
            <a:pPr marL="171450" indent="-171450">
              <a:lnSpc>
                <a:spcPct val="107000"/>
              </a:lnSpc>
              <a:spcAft>
                <a:spcPts val="800"/>
              </a:spcAft>
              <a:buFont typeface="Arial" panose="020B0604020202020204" pitchFamily="34" charset="0"/>
              <a:buChar char="•"/>
            </a:pPr>
            <a:r>
              <a:rPr lang="el-G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Προετοιμασία και αποστολή του υλικού που θα χρησιμοποιηθεί         από πριν προς τους γονείς,</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l-G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Ενημέρωση των γονέων για τη διαδικασία που θα ακολουθηθεί ώστε     να διευκολυνθούν και να διευκολύνουν με τη σειρά τους τη   διαδικασία.</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Καλό είναι να έχει προηγηθεί από τη σχολική μονάδα έρευνα για τα διαθέσιμα από τις οικογένειες ψηφιακά μέσα και για τον ψηφιακό                                   </a:t>
            </a:r>
            <a:r>
              <a:rPr lang="el-G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εγγραμματισμό</a:t>
            </a:r>
            <a:r>
              <a:rPr lang="el-G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που διαθέτουν, ώστε οι εκπαιδευτικοί να διαμορφώσουν τον τρόπο εξ αποστάσεως υποστήριξης με τον /τους μαθητές τους, με </a:t>
            </a:r>
            <a:r>
              <a:rPr lang="el-G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σκοπο</a:t>
            </a:r>
            <a:r>
              <a:rPr lang="el-G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δυνητικά κανένας μαθητής να μην αποκλειστεί από την εκπαιδευτική διαδικασία.</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3419872" y="555526"/>
            <a:ext cx="4576990" cy="307777"/>
          </a:xfrm>
          <a:prstGeom prst="rect">
            <a:avLst/>
          </a:prstGeom>
          <a:noFill/>
        </p:spPr>
        <p:txBody>
          <a:bodyPr wrap="square" rtlCol="0">
            <a:spAutoFit/>
          </a:bodyPr>
          <a:lstStyle/>
          <a:p>
            <a:pPr algn="ctr"/>
            <a:r>
              <a:rPr lang="el-GR" altLang="ko-KR" sz="1400" b="1" dirty="0">
                <a:solidFill>
                  <a:schemeClr val="accent1"/>
                </a:solidFill>
                <a:cs typeface="Arial" pitchFamily="34" charset="0"/>
              </a:rPr>
              <a:t>Ενέργειες Εκπαιδευτικών</a:t>
            </a:r>
            <a:endParaRPr lang="ko-KR" altLang="en-US" sz="1400" b="1" dirty="0">
              <a:solidFill>
                <a:schemeClr val="accent1"/>
              </a:solidFill>
              <a:cs typeface="Arial"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79349" y="3939902"/>
            <a:ext cx="720080" cy="750399"/>
          </a:xfrm>
          <a:prstGeom prst="rect">
            <a:avLst/>
          </a:prstGeom>
        </p:spPr>
      </p:pic>
    </p:spTree>
    <p:extLst>
      <p:ext uri="{BB962C8B-B14F-4D97-AF65-F5344CB8AC3E}">
        <p14:creationId xmlns:p14="http://schemas.microsoft.com/office/powerpoint/2010/main" val="3267291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txBox="1">
            <a:spLocks/>
          </p:cNvSpPr>
          <p:nvPr/>
        </p:nvSpPr>
        <p:spPr>
          <a:xfrm>
            <a:off x="5971927" y="2868665"/>
            <a:ext cx="3087887" cy="71053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altLang="ko-KR" sz="2800" b="1" dirty="0">
                <a:solidFill>
                  <a:schemeClr val="bg1"/>
                </a:solidFill>
                <a:cs typeface="Arial" pitchFamily="34" charset="0"/>
              </a:rPr>
              <a:t>Συμπεράσματα</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20272" y="1322793"/>
            <a:ext cx="1045400" cy="1089417"/>
          </a:xfrm>
          <a:prstGeom prst="rect">
            <a:avLst/>
          </a:prstGeom>
        </p:spPr>
      </p:pic>
      <p:sp>
        <p:nvSpPr>
          <p:cNvPr id="2" name="TextBox 1">
            <a:extLst>
              <a:ext uri="{FF2B5EF4-FFF2-40B4-BE49-F238E27FC236}">
                <a16:creationId xmlns:a16="http://schemas.microsoft.com/office/drawing/2014/main" id="{06E0660F-A7DB-4BAA-802D-AC0F10C6BB24}"/>
              </a:ext>
            </a:extLst>
          </p:cNvPr>
          <p:cNvSpPr txBox="1"/>
          <p:nvPr/>
        </p:nvSpPr>
        <p:spPr>
          <a:xfrm>
            <a:off x="251520" y="883506"/>
            <a:ext cx="5112568" cy="3970318"/>
          </a:xfrm>
          <a:prstGeom prst="rect">
            <a:avLst/>
          </a:prstGeom>
          <a:noFill/>
        </p:spPr>
        <p:txBody>
          <a:bodyPr wrap="square" rtlCol="0">
            <a:spAutoFit/>
          </a:bodyPr>
          <a:lstStyle/>
          <a:p>
            <a:r>
              <a:rPr lang="el-GR" sz="1400" dirty="0">
                <a:effectLst/>
                <a:latin typeface="Arial" panose="020B0604020202020204" pitchFamily="34" charset="0"/>
                <a:ea typeface="Calibri" panose="020F0502020204030204" pitchFamily="34" charset="0"/>
              </a:rPr>
              <a:t>Η Ελλάδα αλλά και ολόκληρος ο κόσμος έζησε πρωτόγνωρες συνθήκες, και κλήθηκε απροετοίμαστα να προσαρμοστεί σε    νέες καταστάσεις και δεδομένα, εξαιτίας της πανδημίας του         </a:t>
            </a:r>
            <a:r>
              <a:rPr lang="en-US" sz="1400" dirty="0">
                <a:effectLst/>
                <a:latin typeface="Arial" panose="020B0604020202020204" pitchFamily="34" charset="0"/>
                <a:ea typeface="Calibri" panose="020F0502020204030204" pitchFamily="34" charset="0"/>
              </a:rPr>
              <a:t>COVID-19</a:t>
            </a:r>
            <a:r>
              <a:rPr lang="el-GR" sz="1400" dirty="0">
                <a:effectLst/>
                <a:latin typeface="Arial" panose="020B0604020202020204" pitchFamily="34" charset="0"/>
                <a:ea typeface="Calibri" panose="020F0502020204030204" pitchFamily="34" charset="0"/>
              </a:rPr>
              <a:t> και των επακολουθών επιπτώσεων της. </a:t>
            </a:r>
          </a:p>
          <a:p>
            <a:endParaRPr lang="el-GR" sz="1400" dirty="0">
              <a:effectLst/>
              <a:latin typeface="Arial" panose="020B0604020202020204" pitchFamily="34" charset="0"/>
              <a:ea typeface="Calibri" panose="020F0502020204030204" pitchFamily="34" charset="0"/>
            </a:endParaRPr>
          </a:p>
          <a:p>
            <a:r>
              <a:rPr lang="el-GR" sz="1400" dirty="0">
                <a:effectLst/>
                <a:latin typeface="Arial" panose="020B0604020202020204" pitchFamily="34" charset="0"/>
                <a:ea typeface="Calibri" panose="020F0502020204030204" pitchFamily="34" charset="0"/>
              </a:rPr>
              <a:t> Φυσικά οι προκλήσεις και τα </a:t>
            </a:r>
            <a:r>
              <a:rPr lang="el-GR" sz="1400" dirty="0">
                <a:latin typeface="Arial" panose="020B0604020202020204" pitchFamily="34" charset="0"/>
                <a:ea typeface="Calibri" panose="020F0502020204030204" pitchFamily="34" charset="0"/>
              </a:rPr>
              <a:t>σημαντικά </a:t>
            </a:r>
            <a:r>
              <a:rPr lang="el-GR" sz="1400" dirty="0">
                <a:effectLst/>
                <a:latin typeface="Arial" panose="020B0604020202020204" pitchFamily="34" charset="0"/>
                <a:ea typeface="Calibri" panose="020F0502020204030204" pitchFamily="34" charset="0"/>
              </a:rPr>
              <a:t>προβλήματα που       σημειωθήκαν συχνά ήταν απόρροια της έλλειψης εξοικείωσης με τα συνεχώς μεταβαλλόμενα τεχνολογικά και ηλεκτρονικά          επιτεύγματα. Η </a:t>
            </a:r>
            <a:r>
              <a:rPr lang="el-GR" sz="1400" b="1" dirty="0">
                <a:effectLst/>
                <a:latin typeface="Arial" panose="020B0604020202020204" pitchFamily="34" charset="0"/>
                <a:ea typeface="Calibri" panose="020F0502020204030204" pitchFamily="34" charset="0"/>
              </a:rPr>
              <a:t>τεχνολογία</a:t>
            </a:r>
            <a:r>
              <a:rPr lang="el-GR" sz="1400" dirty="0">
                <a:effectLst/>
                <a:latin typeface="Arial" panose="020B0604020202020204" pitchFamily="34" charset="0"/>
                <a:ea typeface="Calibri" panose="020F0502020204030204" pitchFamily="34" charset="0"/>
              </a:rPr>
              <a:t> αποδείχτηκε ένα ισχυρό μέσο με      σημαντικές συνέπειες στις παιδαγωγικές πρακτικές, τόσο </a:t>
            </a:r>
            <a:r>
              <a:rPr lang="el-GR" sz="1400" dirty="0" err="1">
                <a:effectLst/>
                <a:latin typeface="Arial" panose="020B0604020202020204" pitchFamily="34" charset="0"/>
                <a:ea typeface="Calibri" panose="020F0502020204030204" pitchFamily="34" charset="0"/>
              </a:rPr>
              <a:t>ανα-φορικά</a:t>
            </a:r>
            <a:r>
              <a:rPr lang="el-GR" sz="1400" dirty="0">
                <a:effectLst/>
                <a:latin typeface="Arial" panose="020B0604020202020204" pitchFamily="34" charset="0"/>
                <a:ea typeface="Calibri" panose="020F0502020204030204" pitchFamily="34" charset="0"/>
              </a:rPr>
              <a:t> με την γενική αγωγή όσο και την ειδική αγωγή. </a:t>
            </a:r>
          </a:p>
          <a:p>
            <a:endParaRPr lang="el-GR" sz="1400" dirty="0">
              <a:latin typeface="Arial" panose="020B0604020202020204" pitchFamily="34" charset="0"/>
              <a:ea typeface="Calibri" panose="020F0502020204030204" pitchFamily="34" charset="0"/>
              <a:cs typeface="Times New Roman" panose="02020603050405020304" pitchFamily="18" charset="0"/>
            </a:endParaRPr>
          </a:p>
          <a:p>
            <a:r>
              <a:rPr lang="el-GR" sz="1400" dirty="0">
                <a:latin typeface="Arial" panose="020B0604020202020204" pitchFamily="34" charset="0"/>
                <a:ea typeface="Calibri" panose="020F0502020204030204" pitchFamily="34" charset="0"/>
                <a:cs typeface="Times New Roman" panose="02020603050405020304" pitchFamily="18" charset="0"/>
              </a:rPr>
              <a:t>Τ</a:t>
            </a:r>
            <a:r>
              <a:rPr lang="el-GR" sz="1400" dirty="0">
                <a:effectLst/>
                <a:latin typeface="Arial" panose="020B0604020202020204" pitchFamily="34" charset="0"/>
                <a:ea typeface="Calibri" panose="020F0502020204030204" pitchFamily="34" charset="0"/>
                <a:cs typeface="Times New Roman" panose="02020603050405020304" pitchFamily="18" charset="0"/>
              </a:rPr>
              <a:t>α μαθησιακά αποτελέσματα της εξ αποστάσεως εκπαίδευσης είναι ανάγκη να τεθούν ως αντικείμενο μελλοντικών ερευνών  με σκοπό την ενίσχυση της ποιότητας της παρεχόμενης εξ αποστάσεως αλλά και συμβατικής εκπαίδευσης.</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400" dirty="0">
              <a:effectLst/>
              <a:latin typeface="Arial" panose="020B0604020202020204" pitchFamily="34" charset="0"/>
              <a:ea typeface="Calibri" panose="020F0502020204030204" pitchFamily="34" charset="0"/>
            </a:endParaRPr>
          </a:p>
          <a:p>
            <a:endParaRPr lang="en-US" sz="1400" dirty="0"/>
          </a:p>
        </p:txBody>
      </p:sp>
    </p:spTree>
    <p:extLst>
      <p:ext uri="{BB962C8B-B14F-4D97-AF65-F5344CB8AC3E}">
        <p14:creationId xmlns:p14="http://schemas.microsoft.com/office/powerpoint/2010/main" val="1475289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l-GR" altLang="ko-KR" dirty="0"/>
              <a:t>Ευχαριστώ!</a:t>
            </a:r>
            <a:endParaRPr lang="ko-KR" altLang="en-US" dirty="0"/>
          </a:p>
        </p:txBody>
      </p:sp>
    </p:spTree>
    <p:extLst>
      <p:ext uri="{BB962C8B-B14F-4D97-AF65-F5344CB8AC3E}">
        <p14:creationId xmlns:p14="http://schemas.microsoft.com/office/powerpoint/2010/main" val="6145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92080" y="1601975"/>
            <a:ext cx="2448272" cy="1939549"/>
          </a:xfrm>
        </p:spPr>
        <p:txBody>
          <a:bodyPr/>
          <a:lstStyle/>
          <a:p>
            <a:r>
              <a:rPr lang="el-GR" sz="2000" dirty="0">
                <a:effectLst/>
                <a:latin typeface="Times New Roman" panose="02020603050405020304" pitchFamily="18" charset="0"/>
                <a:ea typeface="Calibri" panose="020F0502020204030204" pitchFamily="34" charset="0"/>
              </a:rPr>
              <a:t>Η παρούσα εργασία   σκοπό έχει να μελε-   τήσει την εφαρμογή   της εξ αποστάσεως εκπαίδευσης στην         Ελλάδα την περίοδο   της πανδημίας του     </a:t>
            </a:r>
            <a:r>
              <a:rPr lang="en-US" sz="2000" dirty="0">
                <a:effectLst/>
                <a:latin typeface="Times New Roman" panose="02020603050405020304" pitchFamily="18" charset="0"/>
                <a:ea typeface="Calibri" panose="020F0502020204030204" pitchFamily="34" charset="0"/>
              </a:rPr>
              <a:t>COVID</a:t>
            </a:r>
            <a:r>
              <a:rPr lang="el-GR" sz="2000" dirty="0">
                <a:effectLst/>
                <a:latin typeface="Times New Roman" panose="02020603050405020304" pitchFamily="18" charset="0"/>
                <a:ea typeface="Calibri" panose="020F0502020204030204" pitchFamily="34" charset="0"/>
              </a:rPr>
              <a:t>-19</a:t>
            </a:r>
            <a:endParaRPr lang="ko-KR" altLang="en-US" sz="2000" dirty="0"/>
          </a:p>
        </p:txBody>
      </p:sp>
    </p:spTree>
    <p:extLst>
      <p:ext uri="{BB962C8B-B14F-4D97-AF65-F5344CB8AC3E}">
        <p14:creationId xmlns:p14="http://schemas.microsoft.com/office/powerpoint/2010/main" val="310123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el-GR" altLang="ko-KR" dirty="0"/>
              <a:t>Χρονοδιάγραμμα</a:t>
            </a:r>
            <a:endParaRPr lang="ko-KR" altLang="en-US" dirty="0"/>
          </a:p>
        </p:txBody>
      </p:sp>
      <p:sp>
        <p:nvSpPr>
          <p:cNvPr id="3" name="Text Placeholder 2"/>
          <p:cNvSpPr>
            <a:spLocks noGrp="1"/>
          </p:cNvSpPr>
          <p:nvPr>
            <p:ph type="body" sz="quarter" idx="11"/>
          </p:nvPr>
        </p:nvSpPr>
        <p:spPr>
          <a:prstGeom prst="rect">
            <a:avLst/>
          </a:prstGeom>
        </p:spPr>
        <p:txBody>
          <a:bodyPr/>
          <a:lstStyle/>
          <a:p>
            <a:pPr lvl="0"/>
            <a:r>
              <a:rPr lang="el-GR" altLang="ko-KR" dirty="0"/>
              <a:t>Εξάπλωσης του ιού και ενεργειών του Υπουργείου Παιδείας της Ελλάδας</a:t>
            </a:r>
            <a:endParaRPr lang="en-US" altLang="ko-KR" dirty="0"/>
          </a:p>
        </p:txBody>
      </p:sp>
      <p:sp>
        <p:nvSpPr>
          <p:cNvPr id="4" name="Rectangle 3"/>
          <p:cNvSpPr/>
          <p:nvPr/>
        </p:nvSpPr>
        <p:spPr>
          <a:xfrm>
            <a:off x="613817" y="2878251"/>
            <a:ext cx="7920000" cy="7200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ectangle 4"/>
          <p:cNvSpPr/>
          <p:nvPr/>
        </p:nvSpPr>
        <p:spPr>
          <a:xfrm>
            <a:off x="613817" y="2735376"/>
            <a:ext cx="108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6"/>
          <p:cNvSpPr/>
          <p:nvPr/>
        </p:nvSpPr>
        <p:spPr>
          <a:xfrm>
            <a:off x="1915817" y="2735376"/>
            <a:ext cx="108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7"/>
          <p:cNvSpPr/>
          <p:nvPr/>
        </p:nvSpPr>
        <p:spPr>
          <a:xfrm>
            <a:off x="3217817" y="2735376"/>
            <a:ext cx="108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ectangle 8"/>
          <p:cNvSpPr/>
          <p:nvPr/>
        </p:nvSpPr>
        <p:spPr>
          <a:xfrm>
            <a:off x="4519817" y="2735376"/>
            <a:ext cx="108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Rectangle 10"/>
          <p:cNvSpPr/>
          <p:nvPr/>
        </p:nvSpPr>
        <p:spPr>
          <a:xfrm>
            <a:off x="8425817" y="2735376"/>
            <a:ext cx="108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11"/>
          <p:cNvSpPr/>
          <p:nvPr/>
        </p:nvSpPr>
        <p:spPr>
          <a:xfrm>
            <a:off x="5821817" y="2735376"/>
            <a:ext cx="108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p:nvSpPr>
        <p:spPr>
          <a:xfrm>
            <a:off x="7123817" y="2735376"/>
            <a:ext cx="108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TextBox 13"/>
          <p:cNvSpPr txBox="1"/>
          <p:nvPr/>
        </p:nvSpPr>
        <p:spPr>
          <a:xfrm>
            <a:off x="992081" y="3018742"/>
            <a:ext cx="1656605" cy="646331"/>
          </a:xfrm>
          <a:prstGeom prst="rect">
            <a:avLst/>
          </a:prstGeom>
          <a:noFill/>
        </p:spPr>
        <p:txBody>
          <a:bodyPr wrap="square" rtlCol="0" anchor="ctr">
            <a:spAutoFit/>
          </a:bodyPr>
          <a:lstStyle/>
          <a:p>
            <a:pPr algn="ctr"/>
            <a:r>
              <a:rPr lang="el-GR" altLang="ko-KR" b="1" dirty="0">
                <a:solidFill>
                  <a:schemeClr val="tx1">
                    <a:lumMod val="75000"/>
                    <a:lumOff val="25000"/>
                  </a:schemeClr>
                </a:solidFill>
                <a:cs typeface="Arial" pitchFamily="34" charset="0"/>
              </a:rPr>
              <a:t>Δεκέμβριος του 2019</a:t>
            </a:r>
            <a:endParaRPr lang="ko-KR" altLang="en-US" b="1" dirty="0">
              <a:solidFill>
                <a:schemeClr val="tx1">
                  <a:lumMod val="75000"/>
                  <a:lumOff val="25000"/>
                </a:schemeClr>
              </a:solidFill>
              <a:cs typeface="Arial" pitchFamily="34" charset="0"/>
            </a:endParaRPr>
          </a:p>
        </p:txBody>
      </p:sp>
      <p:sp>
        <p:nvSpPr>
          <p:cNvPr id="15" name="TextBox 14"/>
          <p:cNvSpPr txBox="1"/>
          <p:nvPr/>
        </p:nvSpPr>
        <p:spPr>
          <a:xfrm>
            <a:off x="2268267" y="2166471"/>
            <a:ext cx="2060750" cy="646331"/>
          </a:xfrm>
          <a:prstGeom prst="rect">
            <a:avLst/>
          </a:prstGeom>
          <a:noFill/>
        </p:spPr>
        <p:txBody>
          <a:bodyPr wrap="square" rtlCol="0" anchor="ctr">
            <a:spAutoFit/>
          </a:bodyPr>
          <a:lstStyle/>
          <a:p>
            <a:pPr algn="ctr"/>
            <a:r>
              <a:rPr lang="el-GR" altLang="ko-KR" b="1" dirty="0">
                <a:solidFill>
                  <a:schemeClr val="tx1">
                    <a:lumMod val="75000"/>
                    <a:lumOff val="25000"/>
                  </a:schemeClr>
                </a:solidFill>
                <a:cs typeface="Arial" pitchFamily="34" charset="0"/>
              </a:rPr>
              <a:t>26 Φεβρουαρίου 2020</a:t>
            </a:r>
            <a:endParaRPr lang="ko-KR" altLang="en-US" b="1" dirty="0">
              <a:solidFill>
                <a:schemeClr val="tx1">
                  <a:lumMod val="75000"/>
                  <a:lumOff val="25000"/>
                </a:schemeClr>
              </a:solidFill>
              <a:cs typeface="Arial" pitchFamily="34" charset="0"/>
            </a:endParaRPr>
          </a:p>
        </p:txBody>
      </p:sp>
      <p:sp>
        <p:nvSpPr>
          <p:cNvPr id="16" name="TextBox 15"/>
          <p:cNvSpPr txBox="1"/>
          <p:nvPr/>
        </p:nvSpPr>
        <p:spPr>
          <a:xfrm>
            <a:off x="3774917" y="3071794"/>
            <a:ext cx="1660238" cy="646331"/>
          </a:xfrm>
          <a:prstGeom prst="rect">
            <a:avLst/>
          </a:prstGeom>
          <a:noFill/>
        </p:spPr>
        <p:txBody>
          <a:bodyPr wrap="square" rtlCol="0" anchor="ctr">
            <a:spAutoFit/>
          </a:bodyPr>
          <a:lstStyle/>
          <a:p>
            <a:pPr algn="ctr"/>
            <a:r>
              <a:rPr lang="el-GR" altLang="ko-KR" b="1" dirty="0">
                <a:solidFill>
                  <a:schemeClr val="tx1">
                    <a:lumMod val="75000"/>
                    <a:lumOff val="25000"/>
                  </a:schemeClr>
                </a:solidFill>
                <a:cs typeface="Arial" pitchFamily="34" charset="0"/>
              </a:rPr>
              <a:t>11 Μαρτίου 2020</a:t>
            </a:r>
            <a:endParaRPr lang="ko-KR" altLang="en-US" b="1" dirty="0">
              <a:solidFill>
                <a:schemeClr val="tx1">
                  <a:lumMod val="75000"/>
                  <a:lumOff val="25000"/>
                </a:schemeClr>
              </a:solidFill>
              <a:cs typeface="Arial" pitchFamily="34" charset="0"/>
            </a:endParaRPr>
          </a:p>
        </p:txBody>
      </p:sp>
      <p:sp>
        <p:nvSpPr>
          <p:cNvPr id="17" name="TextBox 16"/>
          <p:cNvSpPr txBox="1"/>
          <p:nvPr/>
        </p:nvSpPr>
        <p:spPr>
          <a:xfrm>
            <a:off x="5128272" y="2139674"/>
            <a:ext cx="1477673" cy="646331"/>
          </a:xfrm>
          <a:prstGeom prst="rect">
            <a:avLst/>
          </a:prstGeom>
          <a:noFill/>
        </p:spPr>
        <p:txBody>
          <a:bodyPr wrap="square" rtlCol="0" anchor="ctr">
            <a:spAutoFit/>
          </a:bodyPr>
          <a:lstStyle/>
          <a:p>
            <a:pPr algn="ctr"/>
            <a:r>
              <a:rPr lang="el-GR" altLang="ko-KR" b="1" dirty="0">
                <a:solidFill>
                  <a:schemeClr val="tx1">
                    <a:lumMod val="75000"/>
                    <a:lumOff val="25000"/>
                  </a:schemeClr>
                </a:solidFill>
                <a:cs typeface="Arial" pitchFamily="34" charset="0"/>
              </a:rPr>
              <a:t>16 Μαρτίου 2020</a:t>
            </a:r>
            <a:endParaRPr lang="ko-KR" altLang="en-US" b="1" dirty="0">
              <a:solidFill>
                <a:schemeClr val="tx1">
                  <a:lumMod val="75000"/>
                  <a:lumOff val="25000"/>
                </a:schemeClr>
              </a:solidFill>
              <a:cs typeface="Arial" pitchFamily="34" charset="0"/>
            </a:endParaRPr>
          </a:p>
        </p:txBody>
      </p:sp>
      <p:sp>
        <p:nvSpPr>
          <p:cNvPr id="18" name="TextBox 17"/>
          <p:cNvSpPr txBox="1"/>
          <p:nvPr/>
        </p:nvSpPr>
        <p:spPr>
          <a:xfrm>
            <a:off x="6316479" y="3008637"/>
            <a:ext cx="1835440" cy="707886"/>
          </a:xfrm>
          <a:prstGeom prst="rect">
            <a:avLst/>
          </a:prstGeom>
          <a:solidFill>
            <a:schemeClr val="accent1"/>
          </a:solidFill>
          <a:effectLst>
            <a:outerShdw blurRad="50800" dist="38100" dir="2700000" algn="tl" rotWithShape="0">
              <a:prstClr val="black">
                <a:alpha val="40000"/>
              </a:prstClr>
            </a:outerShdw>
          </a:effectLst>
        </p:spPr>
        <p:txBody>
          <a:bodyPr wrap="square" rtlCol="0" anchor="ctr">
            <a:spAutoFit/>
          </a:bodyPr>
          <a:lstStyle/>
          <a:p>
            <a:pPr algn="ctr"/>
            <a:r>
              <a:rPr lang="el-GR" altLang="ko-KR" sz="2000" b="1" dirty="0">
                <a:solidFill>
                  <a:schemeClr val="bg1"/>
                </a:solidFill>
                <a:cs typeface="Arial" pitchFamily="34" charset="0"/>
              </a:rPr>
              <a:t>Νοέμβριος του 2020</a:t>
            </a:r>
            <a:endParaRPr lang="ko-KR" altLang="en-US" sz="2000" b="1" dirty="0">
              <a:solidFill>
                <a:schemeClr val="bg1"/>
              </a:solidFill>
              <a:cs typeface="Arial" pitchFamily="34" charset="0"/>
            </a:endParaRPr>
          </a:p>
        </p:txBody>
      </p:sp>
      <p:sp>
        <p:nvSpPr>
          <p:cNvPr id="20" name="TextBox 19"/>
          <p:cNvSpPr txBox="1"/>
          <p:nvPr/>
        </p:nvSpPr>
        <p:spPr>
          <a:xfrm>
            <a:off x="2324675" y="3549425"/>
            <a:ext cx="1806065" cy="461665"/>
          </a:xfrm>
          <a:prstGeom prst="rect">
            <a:avLst/>
          </a:prstGeom>
          <a:noFill/>
        </p:spPr>
        <p:txBody>
          <a:bodyPr wrap="square" rtlCol="0">
            <a:spAutoFit/>
          </a:bodyPr>
          <a:lstStyle/>
          <a:p>
            <a:pPr algn="r"/>
            <a:r>
              <a:rPr lang="el-GR" altLang="ko-KR" sz="1200" dirty="0">
                <a:solidFill>
                  <a:schemeClr val="tx1">
                    <a:lumMod val="75000"/>
                    <a:lumOff val="25000"/>
                  </a:schemeClr>
                </a:solidFill>
                <a:cs typeface="Arial" pitchFamily="34" charset="0"/>
              </a:rPr>
              <a:t>Καταγράφεται το πρώτο κρούσμα στην Ελλάδα</a:t>
            </a:r>
            <a:endParaRPr lang="ko-KR" altLang="en-US" sz="1200" dirty="0">
              <a:solidFill>
                <a:schemeClr val="tx1">
                  <a:lumMod val="75000"/>
                  <a:lumOff val="25000"/>
                </a:schemeClr>
              </a:solidFill>
              <a:cs typeface="Arial" pitchFamily="34" charset="0"/>
            </a:endParaRPr>
          </a:p>
        </p:txBody>
      </p:sp>
      <p:sp>
        <p:nvSpPr>
          <p:cNvPr id="23" name="TextBox 22"/>
          <p:cNvSpPr txBox="1"/>
          <p:nvPr/>
        </p:nvSpPr>
        <p:spPr>
          <a:xfrm>
            <a:off x="992081" y="1597565"/>
            <a:ext cx="1806065" cy="646331"/>
          </a:xfrm>
          <a:prstGeom prst="rect">
            <a:avLst/>
          </a:prstGeom>
          <a:noFill/>
        </p:spPr>
        <p:txBody>
          <a:bodyPr wrap="square" rtlCol="0">
            <a:spAutoFit/>
          </a:bodyPr>
          <a:lstStyle/>
          <a:p>
            <a:pPr algn="r"/>
            <a:r>
              <a:rPr lang="el-GR" altLang="ko-KR" sz="1200" dirty="0">
                <a:solidFill>
                  <a:schemeClr val="tx1">
                    <a:lumMod val="75000"/>
                    <a:lumOff val="25000"/>
                  </a:schemeClr>
                </a:solidFill>
                <a:cs typeface="Arial" pitchFamily="34" charset="0"/>
              </a:rPr>
              <a:t>Εντοπίζονται τα πρώτα κρούσματα στην Γιουχάν της Κίνας</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6" name="TextBox 25"/>
          <p:cNvSpPr txBox="1"/>
          <p:nvPr/>
        </p:nvSpPr>
        <p:spPr>
          <a:xfrm>
            <a:off x="4799880" y="3658623"/>
            <a:ext cx="1806065" cy="830997"/>
          </a:xfrm>
          <a:prstGeom prst="rect">
            <a:avLst/>
          </a:prstGeom>
          <a:noFill/>
        </p:spPr>
        <p:txBody>
          <a:bodyPr wrap="square" rtlCol="0">
            <a:spAutoFit/>
          </a:bodyPr>
          <a:lstStyle/>
          <a:p>
            <a:pPr algn="r"/>
            <a:r>
              <a:rPr lang="el-GR" altLang="ko-KR" sz="1200" dirty="0">
                <a:solidFill>
                  <a:schemeClr val="tx1">
                    <a:lumMod val="75000"/>
                    <a:lumOff val="25000"/>
                  </a:schemeClr>
                </a:solidFill>
                <a:cs typeface="Arial" pitchFamily="34" charset="0"/>
              </a:rPr>
              <a:t>Αναστέλλουν την λειτουργία τους όλες οι εκπαιδευτικές βαθμίδες στην Ελλάδα </a:t>
            </a:r>
            <a:endParaRPr lang="ko-KR" altLang="en-US" sz="1200" dirty="0">
              <a:solidFill>
                <a:schemeClr val="tx1">
                  <a:lumMod val="75000"/>
                  <a:lumOff val="25000"/>
                </a:schemeClr>
              </a:solidFill>
              <a:cs typeface="Arial" pitchFamily="34" charset="0"/>
            </a:endParaRPr>
          </a:p>
        </p:txBody>
      </p:sp>
      <p:sp>
        <p:nvSpPr>
          <p:cNvPr id="29" name="TextBox 28"/>
          <p:cNvSpPr txBox="1"/>
          <p:nvPr/>
        </p:nvSpPr>
        <p:spPr>
          <a:xfrm>
            <a:off x="3535193" y="1597565"/>
            <a:ext cx="1806065" cy="461665"/>
          </a:xfrm>
          <a:prstGeom prst="rect">
            <a:avLst/>
          </a:prstGeom>
          <a:noFill/>
        </p:spPr>
        <p:txBody>
          <a:bodyPr wrap="square" rtlCol="0">
            <a:spAutoFit/>
          </a:bodyPr>
          <a:lstStyle/>
          <a:p>
            <a:pPr algn="r"/>
            <a:r>
              <a:rPr lang="el-GR" altLang="ko-KR" sz="1200" dirty="0">
                <a:solidFill>
                  <a:schemeClr val="tx1">
                    <a:lumMod val="75000"/>
                    <a:lumOff val="25000"/>
                  </a:schemeClr>
                </a:solidFill>
                <a:latin typeface="Arial" pitchFamily="34" charset="0"/>
                <a:cs typeface="Arial" pitchFamily="34" charset="0"/>
              </a:rPr>
              <a:t>Ο ΠΟΥ χαρακτηρίζει την νόσο ως πανδημία</a:t>
            </a:r>
            <a:endParaRPr lang="ko-KR" altLang="en-US" sz="1200" dirty="0">
              <a:solidFill>
                <a:schemeClr val="tx1">
                  <a:lumMod val="75000"/>
                  <a:lumOff val="25000"/>
                </a:schemeClr>
              </a:solidFill>
              <a:latin typeface="Arial" pitchFamily="34" charset="0"/>
              <a:cs typeface="Arial" pitchFamily="34" charset="0"/>
            </a:endParaRPr>
          </a:p>
        </p:txBody>
      </p:sp>
      <p:sp>
        <p:nvSpPr>
          <p:cNvPr id="32" name="TextBox 31"/>
          <p:cNvSpPr txBox="1"/>
          <p:nvPr/>
        </p:nvSpPr>
        <p:spPr>
          <a:xfrm>
            <a:off x="6502167" y="1631842"/>
            <a:ext cx="1806065" cy="1015663"/>
          </a:xfrm>
          <a:prstGeom prst="rect">
            <a:avLst/>
          </a:prstGeom>
          <a:noFill/>
        </p:spPr>
        <p:txBody>
          <a:bodyPr wrap="square" rtlCol="0">
            <a:spAutoFit/>
          </a:bodyPr>
          <a:lstStyle/>
          <a:p>
            <a:pPr algn="r"/>
            <a:r>
              <a:rPr lang="el-GR" altLang="ko-KR" sz="1200" dirty="0">
                <a:solidFill>
                  <a:schemeClr val="tx1">
                    <a:lumMod val="75000"/>
                    <a:lumOff val="25000"/>
                  </a:schemeClr>
                </a:solidFill>
                <a:cs typeface="Arial" pitchFamily="34" charset="0"/>
              </a:rPr>
              <a:t>Οι εκπαιδευτικές μονάδες ξανακλείνουν και η σύγχρονη τηλεκπαίδευση κρίνεται υποχρεωτική για όλους</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49463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859" y="1491630"/>
            <a:ext cx="2996931" cy="1440160"/>
          </a:xfrm>
          <a:prstGeom prst="rect">
            <a:avLst/>
          </a:prstGeom>
        </p:spPr>
        <p:txBody>
          <a:bodyPr/>
          <a:lstStyle/>
          <a:p>
            <a:r>
              <a:rPr lang="el-GR" altLang="ko-KR" dirty="0">
                <a:solidFill>
                  <a:schemeClr val="bg1"/>
                </a:solidFill>
              </a:rPr>
              <a:t>Επείγουσα Εξ Αποστάσεως Εκπαίδευση</a:t>
            </a:r>
            <a:endParaRPr lang="ko-KR" altLang="en-US" dirty="0">
              <a:solidFill>
                <a:schemeClr val="bg1"/>
              </a:solidFill>
            </a:endParaRPr>
          </a:p>
        </p:txBody>
      </p:sp>
      <p:sp>
        <p:nvSpPr>
          <p:cNvPr id="5" name="Frame 4"/>
          <p:cNvSpPr/>
          <p:nvPr/>
        </p:nvSpPr>
        <p:spPr>
          <a:xfrm>
            <a:off x="3059832" y="329977"/>
            <a:ext cx="5832648"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TextBox 6"/>
          <p:cNvSpPr txBox="1"/>
          <p:nvPr/>
        </p:nvSpPr>
        <p:spPr>
          <a:xfrm>
            <a:off x="3087934" y="329977"/>
            <a:ext cx="5832648" cy="424731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l-GR" sz="1800" dirty="0">
                <a:effectLst/>
                <a:latin typeface="Times New Roman" panose="02020603050405020304" pitchFamily="18" charset="0"/>
                <a:ea typeface="Calibri" panose="020F0502020204030204" pitchFamily="34" charset="0"/>
              </a:rPr>
              <a:t>Τίποτε άλλο δεν είχε επιδράσει σε τόσο μεγάλη έκταση τα    σύγχρονα εκπαιδευτικά ιδρύματα, με σχεδόν 1,6 δισεκατομ-μύρια μαθητές σε περισσότερες από 190 χώρες να επηρε-      άζονται άμεσα από τις αλλαγές που επέφερε και επιφέρει      ακόμα η νόσος. Σύμφωνα με έκθεση των Ηνωμένων Εθνών  το κλείσιμο των σχολείων και άλλων εκπαιδευτικών               βαθμίδων αφορούσε στο </a:t>
            </a:r>
            <a:r>
              <a:rPr lang="el-GR" sz="1800" b="1" dirty="0">
                <a:effectLst/>
                <a:latin typeface="Times New Roman" panose="02020603050405020304" pitchFamily="18" charset="0"/>
                <a:ea typeface="Calibri" panose="020F0502020204030204" pitchFamily="34" charset="0"/>
              </a:rPr>
              <a:t>94%</a:t>
            </a:r>
            <a:r>
              <a:rPr lang="el-GR" sz="1800" dirty="0">
                <a:effectLst/>
                <a:latin typeface="Times New Roman" panose="02020603050405020304" pitchFamily="18" charset="0"/>
                <a:ea typeface="Calibri" panose="020F0502020204030204" pitchFamily="34" charset="0"/>
              </a:rPr>
              <a:t> του μαθητικού πληθυσμού        παγκοσμίως.</a:t>
            </a:r>
          </a:p>
          <a:p>
            <a:pPr marL="0" marR="0" lvl="0" indent="0" algn="l" defTabSz="914400" rtl="0" eaLnBrk="1" fontAlgn="auto" latinLnBrk="1" hangingPunct="1">
              <a:lnSpc>
                <a:spcPct val="100000"/>
              </a:lnSpc>
              <a:spcBef>
                <a:spcPts val="0"/>
              </a:spcBef>
              <a:spcAft>
                <a:spcPts val="0"/>
              </a:spcAft>
              <a:buClrTx/>
              <a:buSzTx/>
              <a:buFontTx/>
              <a:buNone/>
              <a:tabLst/>
              <a:defRPr/>
            </a:pPr>
            <a:endParaRPr lang="el-GR"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l-GR" sz="1800" dirty="0">
                <a:effectLst/>
                <a:latin typeface="Times New Roman" panose="02020603050405020304" pitchFamily="18" charset="0"/>
                <a:ea typeface="Calibri" panose="020F0502020204030204" pitchFamily="34" charset="0"/>
              </a:rPr>
              <a:t>Τα περισσότερα ιδρύματα χρειάστηκε σε πολύ μικρό χρονικό διάστημα να προσαρμοστούν στην Εξ Αποστάσεως διδασκαλία, κάτι που συνέβη για πρώτη φορά στην ιστορία. Αυτό το  φαινόμενο που παρατηρήθηκε σε όλο τον κόσμο </a:t>
            </a:r>
            <a:r>
              <a:rPr lang="el-GR" sz="1800" dirty="0" err="1">
                <a:effectLst/>
                <a:latin typeface="Times New Roman" panose="02020603050405020304" pitchFamily="18" charset="0"/>
                <a:ea typeface="Calibri" panose="020F0502020204030204" pitchFamily="34" charset="0"/>
              </a:rPr>
              <a:t>αναγνωρίσ-τηκε</a:t>
            </a:r>
            <a:r>
              <a:rPr lang="el-GR" sz="1800" dirty="0">
                <a:effectLst/>
                <a:latin typeface="Times New Roman" panose="02020603050405020304" pitchFamily="18" charset="0"/>
                <a:ea typeface="Calibri" panose="020F0502020204030204" pitchFamily="34" charset="0"/>
              </a:rPr>
              <a:t> στην βιβλιογραφία ως Επείγουσα Εξ Αποστάσεως </a:t>
            </a:r>
            <a:r>
              <a:rPr lang="el-GR" sz="1800" dirty="0" err="1">
                <a:effectLst/>
                <a:latin typeface="Times New Roman" panose="02020603050405020304" pitchFamily="18" charset="0"/>
                <a:ea typeface="Calibri" panose="020F0502020204030204" pitchFamily="34" charset="0"/>
              </a:rPr>
              <a:t>δι</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δασκαλία</a:t>
            </a:r>
            <a:r>
              <a:rPr lang="el-GR" sz="1800" dirty="0">
                <a:effectLst/>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ea typeface="Calibri" panose="020F0502020204030204" pitchFamily="34" charset="0"/>
              </a:rPr>
              <a:t>emergency remote teaching</a:t>
            </a:r>
            <a:r>
              <a:rPr lang="el-GR" sz="1800" dirty="0">
                <a:effectLst/>
                <a:latin typeface="Times New Roman" panose="02020603050405020304" pitchFamily="18" charset="0"/>
                <a:ea typeface="Calibri" panose="020F0502020204030204" pitchFamily="34" charset="0"/>
              </a:rPr>
              <a:t>).</a:t>
            </a:r>
            <a:endPar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Tree>
    <p:extLst>
      <p:ext uri="{BB962C8B-B14F-4D97-AF65-F5344CB8AC3E}">
        <p14:creationId xmlns:p14="http://schemas.microsoft.com/office/powerpoint/2010/main" val="345019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75606"/>
            <a:ext cx="3231728" cy="1440160"/>
          </a:xfrm>
          <a:prstGeom prst="rect">
            <a:avLst/>
          </a:prstGeom>
        </p:spPr>
        <p:txBody>
          <a:bodyPr/>
          <a:lstStyle/>
          <a:p>
            <a:r>
              <a:rPr lang="el-GR" altLang="ko-KR" dirty="0"/>
              <a:t>Συνέπειες αναστολής λειτουργίας του σχολείου</a:t>
            </a:r>
            <a:endParaRPr lang="ko-KR" altLang="en-US" dirty="0">
              <a:solidFill>
                <a:schemeClr val="bg1"/>
              </a:solidFill>
            </a:endParaRPr>
          </a:p>
        </p:txBody>
      </p:sp>
      <p:sp>
        <p:nvSpPr>
          <p:cNvPr id="5" name="Frame 4"/>
          <p:cNvSpPr/>
          <p:nvPr/>
        </p:nvSpPr>
        <p:spPr>
          <a:xfrm>
            <a:off x="3059832" y="329977"/>
            <a:ext cx="5832648"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Box 6"/>
          <p:cNvSpPr txBox="1"/>
          <p:nvPr/>
        </p:nvSpPr>
        <p:spPr>
          <a:xfrm>
            <a:off x="3059832" y="277019"/>
            <a:ext cx="5976664" cy="4426789"/>
          </a:xfrm>
          <a:prstGeom prst="rect">
            <a:avLst/>
          </a:prstGeom>
          <a:noFill/>
        </p:spPr>
        <p:txBody>
          <a:bodyPr wrap="square" rtlCol="0">
            <a:spAutoFit/>
          </a:bodyPr>
          <a:lstStyle/>
          <a:p>
            <a:pPr>
              <a:lnSpc>
                <a:spcPct val="107000"/>
              </a:lnSpc>
              <a:spcAft>
                <a:spcPts val="800"/>
              </a:spcAft>
            </a:pPr>
            <a:r>
              <a:rPr lang="el-G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Σύμφωνα με την Έκθεση των Ηνωμένων Εθνών (Αύγουστος    2020), η αναστολή λειτουργίας των εκπαιδευτικών ιδρυμάτων   έχει αρνητικό αντίκτυπο στα παιδιά και στις κοινότητες,          όπως στην πρόσβαση σε </a:t>
            </a:r>
            <a:r>
              <a:rPr lang="el-GR" sz="16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τρόφιμα</a:t>
            </a:r>
            <a:r>
              <a:rPr lang="el-GR" sz="16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l-GR" sz="1600" dirty="0">
                <a:solidFill>
                  <a:srgbClr val="000000"/>
                </a:solidFill>
                <a:latin typeface="Times New Roman" panose="02020603050405020304" pitchFamily="18" charset="0"/>
                <a:ea typeface="Calibri" panose="020F0502020204030204" pitchFamily="34" charset="0"/>
                <a:cs typeface="Arial" panose="020B0604020202020204" pitchFamily="34" charset="0"/>
              </a:rPr>
              <a:t>και </a:t>
            </a:r>
            <a:r>
              <a:rPr lang="el-G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στην ικανότητα γονέων να  </a:t>
            </a:r>
            <a:r>
              <a:rPr lang="el-GR" sz="16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εργάζονται</a:t>
            </a:r>
            <a:r>
              <a:rPr lang="el-G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l-GR" sz="1600" dirty="0">
                <a:solidFill>
                  <a:srgbClr val="000000"/>
                </a:solidFill>
                <a:latin typeface="Times New Roman" panose="02020603050405020304" pitchFamily="18" charset="0"/>
                <a:ea typeface="Calibri" panose="020F0502020204030204" pitchFamily="34" charset="0"/>
                <a:cs typeface="Arial" panose="020B0604020202020204" pitchFamily="34" charset="0"/>
              </a:rPr>
              <a:t>Π</a:t>
            </a:r>
            <a:r>
              <a:rPr lang="el-G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αρατηρήθηκε επίσης και αύξηση των κίνδυνων ενδοοικογενειακής    </a:t>
            </a:r>
            <a:r>
              <a:rPr lang="el-GR" sz="16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βίας</a:t>
            </a:r>
            <a:r>
              <a:rPr lang="el-G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κατά των γυναικών και των κοριτσιών.</a:t>
            </a:r>
          </a:p>
          <a:p>
            <a:pPr>
              <a:lnSpc>
                <a:spcPct val="107000"/>
              </a:lnSpc>
              <a:spcAft>
                <a:spcPts val="800"/>
              </a:spcAft>
            </a:pPr>
            <a:r>
              <a:rPr lang="el-GR" sz="1600" dirty="0">
                <a:effectLst/>
                <a:latin typeface="Times New Roman" panose="02020603050405020304" pitchFamily="18" charset="0"/>
                <a:ea typeface="Calibri" panose="020F0502020204030204" pitchFamily="34" charset="0"/>
              </a:rPr>
              <a:t>Πολλά σωματεία έχουν απορρίψει την πρόταση υιοθέτησης διαδικτυακών μαθήματων ως παραβίαση της </a:t>
            </a:r>
            <a:r>
              <a:rPr lang="el-GR" sz="1600" b="1" dirty="0">
                <a:effectLst/>
                <a:latin typeface="Times New Roman" panose="02020603050405020304" pitchFamily="18" charset="0"/>
                <a:ea typeface="Calibri" panose="020F0502020204030204" pitchFamily="34" charset="0"/>
              </a:rPr>
              <a:t>αρχής ίσων δικαιωμάτων</a:t>
            </a:r>
            <a:r>
              <a:rPr lang="el-GR" sz="1600" dirty="0">
                <a:effectLst/>
                <a:latin typeface="Times New Roman" panose="02020603050405020304" pitchFamily="18" charset="0"/>
                <a:ea typeface="Calibri" panose="020F0502020204030204" pitchFamily="34" charset="0"/>
              </a:rPr>
              <a:t>,                   υποστηρίζοντας ότι δεν έχουν όλοι οι σπουδαστές προσωπικούς               υπολογιστές, </a:t>
            </a:r>
            <a:r>
              <a:rPr lang="el-GR" sz="1600" dirty="0" err="1">
                <a:effectLst/>
                <a:latin typeface="Times New Roman" panose="02020603050405020304" pitchFamily="18" charset="0"/>
                <a:ea typeface="Calibri" panose="020F0502020204030204" pitchFamily="34" charset="0"/>
              </a:rPr>
              <a:t>τάμπλετ</a:t>
            </a:r>
            <a:r>
              <a:rPr lang="el-GR" sz="1600" dirty="0">
                <a:effectLst/>
                <a:latin typeface="Times New Roman" panose="02020603050405020304" pitchFamily="18" charset="0"/>
                <a:ea typeface="Calibri" panose="020F0502020204030204" pitchFamily="34" charset="0"/>
              </a:rPr>
              <a:t>,  άλλες έξυπνες συσκευές ή και αξιόπιστη             πρόσβαση στο Διαδίκτυο.</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l-GR" sz="1600" dirty="0">
                <a:effectLst/>
                <a:latin typeface="Times New Roman" panose="02020603050405020304" pitchFamily="18" charset="0"/>
                <a:ea typeface="Calibri" panose="020F0502020204030204" pitchFamily="34" charset="0"/>
              </a:rPr>
              <a:t>Κατά την διάρκεια του δευτέρου  μισού του 2020 το </a:t>
            </a:r>
            <a:r>
              <a:rPr lang="el-GR" sz="1600" b="1" dirty="0">
                <a:effectLst/>
                <a:latin typeface="Times New Roman" panose="02020603050405020304" pitchFamily="18" charset="0"/>
                <a:ea typeface="Calibri" panose="020F0502020204030204" pitchFamily="34" charset="0"/>
              </a:rPr>
              <a:t>86% </a:t>
            </a:r>
            <a:r>
              <a:rPr lang="el-GR" sz="1600" dirty="0">
                <a:effectLst/>
                <a:latin typeface="Times New Roman" panose="02020603050405020304" pitchFamily="18" charset="0"/>
                <a:ea typeface="Calibri" panose="020F0502020204030204" pitchFamily="34" charset="0"/>
              </a:rPr>
              <a:t>των παιδιών Δημοτικού των χωρών χαμηλού βιοτικού επιπέδου δεν                          παρακολουθήσαν καμία εκπαιδευτική  διαδικασία. Σε αντίθεση, το    ποσοστό των παιδιών σε χώρες υψηλού βιοτικού επιπέδου είναι μόλις </a:t>
            </a:r>
            <a:r>
              <a:rPr lang="el-GR" sz="1600" b="1" dirty="0">
                <a:effectLst/>
                <a:latin typeface="Times New Roman" panose="02020603050405020304" pitchFamily="18" charset="0"/>
                <a:ea typeface="Calibri" panose="020F0502020204030204" pitchFamily="34" charset="0"/>
              </a:rPr>
              <a:t>20%</a:t>
            </a:r>
            <a:endParaRPr lang="en-US" altLang="ko-KR" sz="16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37773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58" y="1621135"/>
            <a:ext cx="3024336" cy="1440160"/>
          </a:xfrm>
          <a:prstGeom prst="rect">
            <a:avLst/>
          </a:prstGeom>
        </p:spPr>
        <p:txBody>
          <a:bodyPr/>
          <a:lstStyle/>
          <a:p>
            <a:r>
              <a:rPr lang="el-GR" altLang="ko-KR" dirty="0">
                <a:solidFill>
                  <a:schemeClr val="bg1"/>
                </a:solidFill>
              </a:rPr>
              <a:t>Εξ αποστάσεως Εκπαίδευση</a:t>
            </a:r>
            <a:endParaRPr lang="ko-KR" altLang="en-US" dirty="0">
              <a:solidFill>
                <a:schemeClr val="bg1"/>
              </a:solidFill>
            </a:endParaRPr>
          </a:p>
        </p:txBody>
      </p:sp>
      <p:sp>
        <p:nvSpPr>
          <p:cNvPr id="5" name="Frame 4"/>
          <p:cNvSpPr/>
          <p:nvPr/>
        </p:nvSpPr>
        <p:spPr>
          <a:xfrm>
            <a:off x="3059832" y="329977"/>
            <a:ext cx="5832648"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Box 6"/>
          <p:cNvSpPr txBox="1"/>
          <p:nvPr/>
        </p:nvSpPr>
        <p:spPr>
          <a:xfrm>
            <a:off x="3193726" y="1203598"/>
            <a:ext cx="5626746" cy="3240631"/>
          </a:xfrm>
          <a:prstGeom prst="rect">
            <a:avLst/>
          </a:prstGeom>
          <a:noFill/>
        </p:spPr>
        <p:txBody>
          <a:bodyPr wrap="square" rtlCol="0">
            <a:spAutoFit/>
          </a:bodyPr>
          <a:lstStyle/>
          <a:p>
            <a:pPr marL="342900" lvl="0" indent="-342900">
              <a:lnSpc>
                <a:spcPct val="107000"/>
              </a:lnSpc>
              <a:buFont typeface="+mj-lt"/>
              <a:buAutoNum type="arabicPeriod"/>
            </a:pPr>
            <a:r>
              <a:rPr lang="el-GR" dirty="0">
                <a:latin typeface="Times New Roman" panose="02020603050405020304" pitchFamily="18" charset="0"/>
                <a:ea typeface="Calibri" panose="020F0502020204030204" pitchFamily="34" charset="0"/>
                <a:cs typeface="Arial" panose="020B0604020202020204" pitchFamily="34" charset="0"/>
              </a:rPr>
              <a:t>Φ</a:t>
            </a:r>
            <a:r>
              <a:rPr lang="el-GR" sz="1800" dirty="0">
                <a:effectLst/>
                <a:latin typeface="Times New Roman" panose="02020603050405020304" pitchFamily="18" charset="0"/>
                <a:ea typeface="Calibri" panose="020F0502020204030204" pitchFamily="34" charset="0"/>
                <a:cs typeface="Arial" panose="020B0604020202020204" pitchFamily="34" charset="0"/>
              </a:rPr>
              <a:t>υσική </a:t>
            </a:r>
            <a:r>
              <a:rPr lang="el-GR" sz="1800" b="1" dirty="0">
                <a:effectLst/>
                <a:latin typeface="Times New Roman" panose="02020603050405020304" pitchFamily="18" charset="0"/>
                <a:ea typeface="Calibri" panose="020F0502020204030204" pitchFamily="34" charset="0"/>
                <a:cs typeface="Arial" panose="020B0604020202020204" pitchFamily="34" charset="0"/>
              </a:rPr>
              <a:t>απόσταση</a:t>
            </a:r>
            <a:r>
              <a:rPr lang="el-GR" sz="1800" dirty="0">
                <a:effectLst/>
                <a:latin typeface="Times New Roman" panose="02020603050405020304" pitchFamily="18" charset="0"/>
                <a:ea typeface="Calibri" panose="020F0502020204030204" pitchFamily="34" charset="0"/>
                <a:cs typeface="Arial" panose="020B0604020202020204" pitchFamily="34" charset="0"/>
              </a:rPr>
              <a:t> μεταξύ εκπαιδευτικού και                εκπαιδευομένου, καθ’ </a:t>
            </a:r>
            <a:r>
              <a:rPr lang="el-GR" dirty="0">
                <a:latin typeface="Times New Roman" panose="02020603050405020304" pitchFamily="18" charset="0"/>
                <a:ea typeface="Calibri" panose="020F0502020204030204" pitchFamily="34" charset="0"/>
                <a:cs typeface="Arial" panose="020B0604020202020204" pitchFamily="34" charset="0"/>
              </a:rPr>
              <a:t>ό</a:t>
            </a:r>
            <a:r>
              <a:rPr lang="el-GR" sz="1800" dirty="0">
                <a:effectLst/>
                <a:latin typeface="Times New Roman" panose="02020603050405020304" pitchFamily="18" charset="0"/>
                <a:ea typeface="Calibri" panose="020F0502020204030204" pitchFamily="34" charset="0"/>
                <a:cs typeface="Arial" panose="020B0604020202020204" pitchFamily="34" charset="0"/>
              </a:rPr>
              <a:t>λη την διάρκεια της                    εκπαίδευσης .</a:t>
            </a:r>
          </a:p>
          <a:p>
            <a:pPr marL="342900" lvl="0" indent="-342900">
              <a:lnSpc>
                <a:spcPct val="107000"/>
              </a:lnSpc>
              <a:buFont typeface="+mj-lt"/>
              <a:buAutoNum type="arabicPeriod"/>
            </a:pPr>
            <a:r>
              <a:rPr lang="el-GR" dirty="0">
                <a:latin typeface="Times New Roman" panose="02020603050405020304" pitchFamily="18" charset="0"/>
                <a:ea typeface="Calibri" panose="020F0502020204030204" pitchFamily="34" charset="0"/>
                <a:cs typeface="Arial" panose="020B0604020202020204" pitchFamily="34" charset="0"/>
              </a:rPr>
              <a:t>Ύ</a:t>
            </a:r>
            <a:r>
              <a:rPr lang="el-GR" sz="1800" dirty="0">
                <a:effectLst/>
                <a:latin typeface="Times New Roman" panose="02020603050405020304" pitchFamily="18" charset="0"/>
                <a:ea typeface="Calibri" panose="020F0502020204030204" pitchFamily="34" charset="0"/>
                <a:cs typeface="Arial" panose="020B0604020202020204" pitchFamily="34" charset="0"/>
              </a:rPr>
              <a:t>παρξη ενός εκπαιδευτικού </a:t>
            </a:r>
            <a:r>
              <a:rPr lang="el-GR" sz="1800" b="1" dirty="0">
                <a:effectLst/>
                <a:latin typeface="Times New Roman" panose="02020603050405020304" pitchFamily="18" charset="0"/>
                <a:ea typeface="Calibri" panose="020F0502020204030204" pitchFamily="34" charset="0"/>
                <a:cs typeface="Arial" panose="020B0604020202020204" pitchFamily="34" charset="0"/>
              </a:rPr>
              <a:t>θεσμού</a:t>
            </a:r>
            <a:r>
              <a:rPr lang="el-GR" sz="1800" dirty="0">
                <a:effectLst/>
                <a:latin typeface="Times New Roman" panose="02020603050405020304" pitchFamily="18" charset="0"/>
                <a:ea typeface="Calibri" panose="020F0502020204030204" pitchFamily="34" charset="0"/>
                <a:cs typeface="Arial" panose="020B0604020202020204" pitchFamily="34" charset="0"/>
              </a:rPr>
              <a:t>. </a:t>
            </a:r>
          </a:p>
          <a:p>
            <a:pPr marL="342900" lvl="0" indent="-342900">
              <a:lnSpc>
                <a:spcPct val="107000"/>
              </a:lnSpc>
              <a:buFont typeface="+mj-lt"/>
              <a:buAutoNum type="arabicPeriod"/>
            </a:pPr>
            <a:r>
              <a:rPr lang="el-GR" dirty="0">
                <a:latin typeface="Times New Roman" panose="02020603050405020304" pitchFamily="18" charset="0"/>
                <a:ea typeface="Calibri" panose="020F0502020204030204" pitchFamily="34" charset="0"/>
                <a:cs typeface="Arial" panose="020B0604020202020204" pitchFamily="34" charset="0"/>
              </a:rPr>
              <a:t>Χ</a:t>
            </a:r>
            <a:r>
              <a:rPr lang="el-GR" sz="1800" dirty="0">
                <a:effectLst/>
                <a:latin typeface="Times New Roman" panose="02020603050405020304" pitchFamily="18" charset="0"/>
                <a:ea typeface="Calibri" panose="020F0502020204030204" pitchFamily="34" charset="0"/>
                <a:cs typeface="Arial" panose="020B0604020202020204" pitchFamily="34" charset="0"/>
              </a:rPr>
              <a:t>ρήση τεχνολογικών </a:t>
            </a:r>
            <a:r>
              <a:rPr lang="el-GR" sz="1800" b="1" dirty="0">
                <a:effectLst/>
                <a:latin typeface="Times New Roman" panose="02020603050405020304" pitchFamily="18" charset="0"/>
                <a:ea typeface="Calibri" panose="020F0502020204030204" pitchFamily="34" charset="0"/>
                <a:cs typeface="Arial" panose="020B0604020202020204" pitchFamily="34" charset="0"/>
              </a:rPr>
              <a:t>μέσων</a:t>
            </a:r>
            <a:r>
              <a:rPr lang="el-GR" sz="1800" dirty="0">
                <a:effectLst/>
                <a:latin typeface="Times New Roman" panose="02020603050405020304" pitchFamily="18" charset="0"/>
                <a:ea typeface="Calibri" panose="020F0502020204030204" pitchFamily="34" charset="0"/>
                <a:cs typeface="Arial" panose="020B0604020202020204" pitchFamily="34" charset="0"/>
              </a:rPr>
              <a:t>, για τον διαμοιρασμό        οπτικού, ακουστικού ή εντύπου εκπαιδευτικού υλικού,          μέσω υπολογιστή.</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l-GR" dirty="0">
                <a:latin typeface="Times New Roman" panose="02020603050405020304" pitchFamily="18" charset="0"/>
                <a:ea typeface="Calibri" panose="020F0502020204030204" pitchFamily="34" charset="0"/>
                <a:cs typeface="Arial" panose="020B0604020202020204" pitchFamily="34" charset="0"/>
              </a:rPr>
              <a:t>Δ</a:t>
            </a:r>
            <a:r>
              <a:rPr lang="el-GR" sz="1800" dirty="0">
                <a:effectLst/>
                <a:latin typeface="Times New Roman" panose="02020603050405020304" pitchFamily="18" charset="0"/>
                <a:ea typeface="Calibri" panose="020F0502020204030204" pitchFamily="34" charset="0"/>
                <a:cs typeface="Arial" panose="020B0604020202020204" pitchFamily="34" charset="0"/>
              </a:rPr>
              <a:t>υνατότητα αμφίδρομης </a:t>
            </a:r>
            <a:r>
              <a:rPr lang="el-GR" sz="1800" b="1" dirty="0">
                <a:effectLst/>
                <a:latin typeface="Times New Roman" panose="02020603050405020304" pitchFamily="18" charset="0"/>
                <a:ea typeface="Calibri" panose="020F0502020204030204" pitchFamily="34" charset="0"/>
                <a:cs typeface="Arial" panose="020B0604020202020204" pitchFamily="34" charset="0"/>
              </a:rPr>
              <a:t>επικοινωνίας</a:t>
            </a:r>
            <a:r>
              <a:rPr lang="el-GR" sz="1800" dirty="0">
                <a:effectLst/>
                <a:latin typeface="Times New Roman" panose="02020603050405020304" pitchFamily="18" charset="0"/>
                <a:ea typeface="Calibri" panose="020F0502020204030204" pitchFamily="34" charset="0"/>
                <a:cs typeface="Arial" panose="020B0604020202020204" pitchFamily="34" charset="0"/>
              </a:rPr>
              <a:t>, έτσι ώστε ο    σπουδαστής να μπορεί να λαμβάνει πρωτοβουλία    για διάλογο, και να επωφελείται μαθησιακά από αυτόν.</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altLang="ko-KR" sz="1200" dirty="0">
              <a:solidFill>
                <a:schemeClr val="tx1">
                  <a:lumMod val="75000"/>
                  <a:lumOff val="25000"/>
                </a:schemeClr>
              </a:solidFill>
              <a:cs typeface="Arial" pitchFamily="34" charset="0"/>
            </a:endParaRPr>
          </a:p>
        </p:txBody>
      </p:sp>
      <p:sp>
        <p:nvSpPr>
          <p:cNvPr id="9" name="TextBox 8"/>
          <p:cNvSpPr txBox="1"/>
          <p:nvPr/>
        </p:nvSpPr>
        <p:spPr>
          <a:xfrm>
            <a:off x="3687661" y="682747"/>
            <a:ext cx="4576990" cy="307777"/>
          </a:xfrm>
          <a:prstGeom prst="rect">
            <a:avLst/>
          </a:prstGeom>
          <a:noFill/>
        </p:spPr>
        <p:txBody>
          <a:bodyPr wrap="square" rtlCol="0">
            <a:spAutoFit/>
          </a:bodyPr>
          <a:lstStyle/>
          <a:p>
            <a:pPr algn="ctr"/>
            <a:r>
              <a:rPr lang="el-GR" altLang="ko-KR" sz="1400" b="1" dirty="0">
                <a:solidFill>
                  <a:schemeClr val="accent1"/>
                </a:solidFill>
                <a:cs typeface="Arial" pitchFamily="34" charset="0"/>
              </a:rPr>
              <a:t>Ορισμός του </a:t>
            </a:r>
            <a:r>
              <a:rPr lang="en-US" altLang="ko-KR" sz="1400" b="1" dirty="0">
                <a:solidFill>
                  <a:schemeClr val="accent1"/>
                </a:solidFill>
                <a:cs typeface="Arial" pitchFamily="34" charset="0"/>
              </a:rPr>
              <a:t>Keegan</a:t>
            </a:r>
            <a:endParaRPr lang="ko-KR" altLang="en-US" sz="1400" b="1" dirty="0">
              <a:solidFill>
                <a:schemeClr val="accent1"/>
              </a:solidFill>
              <a:cs typeface="Arial"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79349" y="3939902"/>
            <a:ext cx="720080" cy="750399"/>
          </a:xfrm>
          <a:prstGeom prst="rect">
            <a:avLst/>
          </a:prstGeom>
        </p:spPr>
      </p:pic>
    </p:spTree>
    <p:extLst>
      <p:ext uri="{BB962C8B-B14F-4D97-AF65-F5344CB8AC3E}">
        <p14:creationId xmlns:p14="http://schemas.microsoft.com/office/powerpoint/2010/main" val="345571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635646"/>
            <a:ext cx="2232248" cy="1440160"/>
          </a:xfrm>
          <a:prstGeom prst="rect">
            <a:avLst/>
          </a:prstGeom>
        </p:spPr>
        <p:txBody>
          <a:bodyPr/>
          <a:lstStyle/>
          <a:p>
            <a:r>
              <a:rPr lang="el-GR" altLang="ko-KR" dirty="0">
                <a:solidFill>
                  <a:schemeClr val="bg1"/>
                </a:solidFill>
              </a:rPr>
              <a:t>Ένας άλλος ορισμός</a:t>
            </a:r>
            <a:endParaRPr lang="ko-KR" altLang="en-US" dirty="0">
              <a:solidFill>
                <a:schemeClr val="bg1"/>
              </a:solidFill>
            </a:endParaRPr>
          </a:p>
        </p:txBody>
      </p:sp>
      <p:sp>
        <p:nvSpPr>
          <p:cNvPr id="5" name="Frame 4"/>
          <p:cNvSpPr/>
          <p:nvPr/>
        </p:nvSpPr>
        <p:spPr>
          <a:xfrm>
            <a:off x="3059832" y="329977"/>
            <a:ext cx="5832648"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Box 6"/>
          <p:cNvSpPr txBox="1"/>
          <p:nvPr/>
        </p:nvSpPr>
        <p:spPr>
          <a:xfrm>
            <a:off x="3131840" y="1417588"/>
            <a:ext cx="5760640" cy="3046988"/>
          </a:xfrm>
          <a:prstGeom prst="rect">
            <a:avLst/>
          </a:prstGeom>
          <a:noFill/>
        </p:spPr>
        <p:txBody>
          <a:bodyPr wrap="square" rtlCol="0">
            <a:spAutoFit/>
          </a:bodyPr>
          <a:lstStyle/>
          <a:p>
            <a:r>
              <a:rPr lang="en-US" dirty="0">
                <a:latin typeface="Times New Roman" panose="02020603050405020304" pitchFamily="18" charset="0"/>
                <a:ea typeface="Calibri" panose="020F0502020204030204" pitchFamily="34" charset="0"/>
              </a:rPr>
              <a:t>E</a:t>
            </a:r>
            <a:r>
              <a:rPr lang="el-GR" sz="1800" dirty="0" err="1">
                <a:effectLst/>
                <a:latin typeface="Times New Roman" panose="02020603050405020304" pitchFamily="18" charset="0"/>
                <a:ea typeface="Calibri" panose="020F0502020204030204" pitchFamily="34" charset="0"/>
              </a:rPr>
              <a:t>ίναι</a:t>
            </a:r>
            <a:r>
              <a:rPr lang="el-GR" sz="1800" dirty="0">
                <a:effectLst/>
                <a:latin typeface="Times New Roman" panose="02020603050405020304" pitchFamily="18" charset="0"/>
                <a:ea typeface="Calibri" panose="020F0502020204030204" pitchFamily="34" charset="0"/>
              </a:rPr>
              <a:t> ο πρώτος που αναφέρει την </a:t>
            </a:r>
            <a:r>
              <a:rPr lang="el-GR" sz="1800" b="1" dirty="0">
                <a:effectLst/>
                <a:latin typeface="Times New Roman" panose="02020603050405020304" pitchFamily="18" charset="0"/>
                <a:ea typeface="Calibri" panose="020F0502020204030204" pitchFamily="34" charset="0"/>
              </a:rPr>
              <a:t>βιομηχανοποιημένη</a:t>
            </a:r>
            <a:r>
              <a:rPr lang="el-GR"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διάσταση αυτής της μορφής διδασκαλίας καθώς αυτή</a:t>
            </a:r>
            <a:r>
              <a:rPr lang="en-US"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 βασίζεται κυρίως σε τεχνικά μέσα. Μοιάζει δηλαδή με την   διαδικασία της βιομηχανικής παραγωγής. </a:t>
            </a:r>
            <a:endParaRPr lang="en-US" sz="1800" dirty="0">
              <a:effectLst/>
              <a:latin typeface="Times New Roman" panose="02020603050405020304" pitchFamily="18" charset="0"/>
              <a:ea typeface="Calibri" panose="020F0502020204030204" pitchFamily="34" charset="0"/>
            </a:endParaRPr>
          </a:p>
          <a:p>
            <a:endParaRPr lang="en-US" dirty="0">
              <a:latin typeface="Times New Roman" panose="02020603050405020304" pitchFamily="18" charset="0"/>
              <a:ea typeface="Calibri" panose="020F0502020204030204" pitchFamily="34" charset="0"/>
            </a:endParaRPr>
          </a:p>
          <a:p>
            <a:r>
              <a:rPr lang="el-GR" sz="1800" dirty="0">
                <a:effectLst/>
                <a:latin typeface="Times New Roman" panose="02020603050405020304" pitchFamily="18" charset="0"/>
                <a:ea typeface="Calibri" panose="020F0502020204030204" pitchFamily="34" charset="0"/>
              </a:rPr>
              <a:t>Τα κοινά χαρακτηριστικά των δυο εντοπίζονται στην </a:t>
            </a:r>
            <a:r>
              <a:rPr lang="en-US"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στρατηγική που ακολουθείται, δηλαδή στην</a:t>
            </a:r>
            <a:r>
              <a:rPr lang="en-US"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χρήση της           </a:t>
            </a:r>
            <a:r>
              <a:rPr lang="el-GR" sz="1800" b="1" dirty="0">
                <a:effectLst/>
                <a:latin typeface="Times New Roman" panose="02020603050405020304" pitchFamily="18" charset="0"/>
                <a:ea typeface="Calibri" panose="020F0502020204030204" pitchFamily="34" charset="0"/>
              </a:rPr>
              <a:t>τεχνολογίας</a:t>
            </a:r>
            <a:r>
              <a:rPr lang="el-GR" sz="1800" dirty="0">
                <a:effectLst/>
                <a:latin typeface="Times New Roman" panose="02020603050405020304" pitchFamily="18" charset="0"/>
                <a:ea typeface="Calibri" panose="020F0502020204030204" pitchFamily="34" charset="0"/>
              </a:rPr>
              <a:t> με σκοπό την προετοιμασία, τον </a:t>
            </a:r>
            <a:r>
              <a:rPr lang="el-GR" sz="1800" dirty="0" err="1">
                <a:effectLst/>
                <a:latin typeface="Times New Roman" panose="02020603050405020304" pitchFamily="18" charset="0"/>
                <a:ea typeface="Calibri" panose="020F0502020204030204" pitchFamily="34" charset="0"/>
              </a:rPr>
              <a:t>σχεδιασμό,τον</a:t>
            </a:r>
            <a:r>
              <a:rPr lang="el-GR" sz="1800" dirty="0">
                <a:effectLst/>
                <a:latin typeface="Times New Roman" panose="02020603050405020304" pitchFamily="18" charset="0"/>
                <a:ea typeface="Calibri" panose="020F0502020204030204" pitchFamily="34" charset="0"/>
              </a:rPr>
              <a:t>  προσδιορισμό των στόχων.</a:t>
            </a:r>
          </a:p>
          <a:p>
            <a:endParaRPr lang="el-GR" altLang="ko-KR" sz="1200" dirty="0">
              <a:solidFill>
                <a:schemeClr val="tx1">
                  <a:lumMod val="75000"/>
                  <a:lumOff val="25000"/>
                </a:schemeClr>
              </a:solidFill>
              <a:latin typeface="Times New Roman" panose="02020603050405020304" pitchFamily="18" charset="0"/>
              <a:cs typeface="Arial" pitchFamily="34" charset="0"/>
            </a:endParaRPr>
          </a:p>
          <a:p>
            <a:r>
              <a:rPr lang="el-GR" altLang="ko-KR" sz="1600" dirty="0">
                <a:solidFill>
                  <a:schemeClr val="tx1">
                    <a:lumMod val="75000"/>
                    <a:lumOff val="25000"/>
                  </a:schemeClr>
                </a:solidFill>
                <a:latin typeface="Times New Roman" panose="02020603050405020304" pitchFamily="18" charset="0"/>
                <a:cs typeface="Arial" pitchFamily="34" charset="0"/>
              </a:rPr>
              <a:t>Επτά μοντέλα του </a:t>
            </a:r>
            <a:r>
              <a:rPr lang="en-US" altLang="ko-KR" sz="1600" dirty="0">
                <a:solidFill>
                  <a:schemeClr val="tx1">
                    <a:lumMod val="75000"/>
                    <a:lumOff val="25000"/>
                  </a:schemeClr>
                </a:solidFill>
                <a:latin typeface="Times New Roman" panose="02020603050405020304" pitchFamily="18" charset="0"/>
                <a:cs typeface="Arial" pitchFamily="34" charset="0"/>
              </a:rPr>
              <a:t>Peters</a:t>
            </a:r>
            <a:endParaRPr lang="el-GR" altLang="ko-KR" sz="1600" dirty="0">
              <a:solidFill>
                <a:schemeClr val="tx1">
                  <a:lumMod val="75000"/>
                  <a:lumOff val="25000"/>
                </a:schemeClr>
              </a:solidFill>
              <a:latin typeface="Times New Roman" panose="02020603050405020304" pitchFamily="18" charset="0"/>
              <a:cs typeface="Arial" pitchFamily="34" charset="0"/>
            </a:endParaRPr>
          </a:p>
        </p:txBody>
      </p:sp>
      <p:sp>
        <p:nvSpPr>
          <p:cNvPr id="9" name="TextBox 8"/>
          <p:cNvSpPr txBox="1"/>
          <p:nvPr/>
        </p:nvSpPr>
        <p:spPr>
          <a:xfrm>
            <a:off x="3687661" y="832812"/>
            <a:ext cx="4576990" cy="307777"/>
          </a:xfrm>
          <a:prstGeom prst="rect">
            <a:avLst/>
          </a:prstGeom>
          <a:noFill/>
        </p:spPr>
        <p:txBody>
          <a:bodyPr wrap="square" rtlCol="0">
            <a:spAutoFit/>
          </a:bodyPr>
          <a:lstStyle/>
          <a:p>
            <a:pPr algn="ctr"/>
            <a:r>
              <a:rPr lang="el-GR" altLang="ko-KR" sz="1400" b="1" dirty="0">
                <a:solidFill>
                  <a:schemeClr val="accent1"/>
                </a:solidFill>
                <a:cs typeface="Arial" pitchFamily="34" charset="0"/>
              </a:rPr>
              <a:t>Ορισμός του </a:t>
            </a:r>
            <a:r>
              <a:rPr lang="en-US" altLang="ko-KR" sz="1400" b="1" dirty="0">
                <a:solidFill>
                  <a:schemeClr val="accent1"/>
                </a:solidFill>
                <a:cs typeface="Arial" pitchFamily="34" charset="0"/>
              </a:rPr>
              <a:t>Peters</a:t>
            </a:r>
            <a:endParaRPr lang="ko-KR" altLang="en-US" sz="1400" b="1" dirty="0">
              <a:solidFill>
                <a:schemeClr val="accent1"/>
              </a:solidFill>
              <a:cs typeface="Arial"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75901" y="3939902"/>
            <a:ext cx="720080" cy="750399"/>
          </a:xfrm>
          <a:prstGeom prst="rect">
            <a:avLst/>
          </a:prstGeom>
        </p:spPr>
      </p:pic>
    </p:spTree>
    <p:extLst>
      <p:ext uri="{BB962C8B-B14F-4D97-AF65-F5344CB8AC3E}">
        <p14:creationId xmlns:p14="http://schemas.microsoft.com/office/powerpoint/2010/main" val="254011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2211710"/>
            <a:ext cx="2232248" cy="1440160"/>
          </a:xfrm>
          <a:prstGeom prst="rect">
            <a:avLst/>
          </a:prstGeom>
        </p:spPr>
        <p:txBody>
          <a:bodyPr/>
          <a:lstStyle/>
          <a:p>
            <a:r>
              <a:rPr lang="el-GR" altLang="ko-KR" dirty="0">
                <a:solidFill>
                  <a:schemeClr val="bg1"/>
                </a:solidFill>
              </a:rPr>
              <a:t>Διαδίκτυο</a:t>
            </a:r>
            <a:endParaRPr lang="ko-KR" altLang="en-US" dirty="0">
              <a:solidFill>
                <a:schemeClr val="bg1"/>
              </a:solidFill>
            </a:endParaRPr>
          </a:p>
        </p:txBody>
      </p:sp>
      <p:sp>
        <p:nvSpPr>
          <p:cNvPr id="5" name="Frame 4"/>
          <p:cNvSpPr/>
          <p:nvPr/>
        </p:nvSpPr>
        <p:spPr>
          <a:xfrm>
            <a:off x="3059832" y="329977"/>
            <a:ext cx="5832648"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Box 6"/>
          <p:cNvSpPr txBox="1"/>
          <p:nvPr/>
        </p:nvSpPr>
        <p:spPr>
          <a:xfrm>
            <a:off x="3131840" y="1377932"/>
            <a:ext cx="5760640" cy="2585323"/>
          </a:xfrm>
          <a:prstGeom prst="rect">
            <a:avLst/>
          </a:prstGeom>
          <a:noFill/>
        </p:spPr>
        <p:txBody>
          <a:bodyPr wrap="square" rtlCol="0">
            <a:spAutoFit/>
          </a:bodyPr>
          <a:lstStyle/>
          <a:p>
            <a:r>
              <a:rPr lang="el-GR" dirty="0">
                <a:latin typeface="Times New Roman" panose="02020603050405020304" pitchFamily="18" charset="0"/>
                <a:ea typeface="Calibri" panose="020F0502020204030204" pitchFamily="34" charset="0"/>
              </a:rPr>
              <a:t>Τ</a:t>
            </a:r>
            <a:r>
              <a:rPr lang="el-GR" sz="1800" dirty="0">
                <a:effectLst/>
                <a:latin typeface="Times New Roman" panose="02020603050405020304" pitchFamily="18" charset="0"/>
                <a:ea typeface="Calibri" panose="020F0502020204030204" pitchFamily="34" charset="0"/>
              </a:rPr>
              <a:t>ο Διαδίκτυο παρέχει πολύ υψηλή επίδραση στην εξ                  Αποστάσεως Εκπαίδευση. Η χρήση του προϋποθέτει                        τεχνολογική </a:t>
            </a:r>
            <a:r>
              <a:rPr lang="el-GR" sz="1800" b="1" dirty="0">
                <a:effectLst/>
                <a:latin typeface="Times New Roman" panose="02020603050405020304" pitchFamily="18" charset="0"/>
                <a:ea typeface="Calibri" panose="020F0502020204030204" pitchFamily="34" charset="0"/>
              </a:rPr>
              <a:t>υποδομή</a:t>
            </a:r>
            <a:r>
              <a:rPr lang="el-GR" sz="1800" dirty="0">
                <a:effectLst/>
                <a:latin typeface="Times New Roman" panose="02020603050405020304" pitchFamily="18" charset="0"/>
                <a:ea typeface="Calibri" panose="020F0502020204030204" pitchFamily="34" charset="0"/>
              </a:rPr>
              <a:t> από όλους τους χρήστες. Μεταξύ των χαρακτηριστικών του είναι η υποκατάσταση  των κλασικών μέσων (πχ τηλεόραση, ραδιόφωνο),     η διεύρυνση των                 δυνατοτήτων μέσω της ψηφιακής οδού (ενίσχυση της                    </a:t>
            </a:r>
            <a:r>
              <a:rPr lang="el-GR" sz="1800" dirty="0" err="1">
                <a:effectLst/>
                <a:latin typeface="Times New Roman" panose="02020603050405020304" pitchFamily="18" charset="0"/>
                <a:ea typeface="Calibri" panose="020F0502020204030204" pitchFamily="34" charset="0"/>
              </a:rPr>
              <a:t>διαδραστικότητας</a:t>
            </a:r>
            <a:r>
              <a:rPr lang="el-GR" sz="1800" dirty="0">
                <a:effectLst/>
                <a:latin typeface="Times New Roman" panose="02020603050405020304" pitchFamily="18" charset="0"/>
                <a:ea typeface="Calibri" panose="020F0502020204030204" pitchFamily="34" charset="0"/>
              </a:rPr>
              <a:t>), η κρυμμένη ψηφιακή τους υποδομή                (εφόσον δεν βρίσκεται στο οπτικό πεδίο των χρηστών) και      μεταξύ άλλων η διαμόρφωση καινοτόμων εφαρμογών.</a:t>
            </a:r>
            <a:endParaRPr lang="en-US" altLang="ko-KR" sz="1200" dirty="0">
              <a:solidFill>
                <a:schemeClr val="tx1">
                  <a:lumMod val="75000"/>
                  <a:lumOff val="25000"/>
                </a:schemeClr>
              </a:solidFill>
              <a:cs typeface="Arial"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80112" y="627534"/>
            <a:ext cx="720080" cy="750399"/>
          </a:xfrm>
          <a:prstGeom prst="rect">
            <a:avLst/>
          </a:prstGeom>
        </p:spPr>
      </p:pic>
    </p:spTree>
    <p:extLst>
      <p:ext uri="{BB962C8B-B14F-4D97-AF65-F5344CB8AC3E}">
        <p14:creationId xmlns:p14="http://schemas.microsoft.com/office/powerpoint/2010/main" val="1472317794"/>
      </p:ext>
    </p:extLst>
  </p:cSld>
  <p:clrMapOvr>
    <a:masterClrMapping/>
  </p:clrMapOvr>
</p:sld>
</file>

<file path=ppt/theme/theme1.xml><?xml version="1.0" encoding="utf-8"?>
<a:theme xmlns:a="http://schemas.openxmlformats.org/drawingml/2006/main" name="Cover and End Slide Master">
  <a:themeElements>
    <a:clrScheme name="ALLPPT-COLOR-A14">
      <a:dk1>
        <a:sysClr val="windowText" lastClr="000000"/>
      </a:dk1>
      <a:lt1>
        <a:sysClr val="window" lastClr="FFFFFF"/>
      </a:lt1>
      <a:dk2>
        <a:srgbClr val="1F497D"/>
      </a:dk2>
      <a:lt2>
        <a:srgbClr val="EEECE1"/>
      </a:lt2>
      <a:accent1>
        <a:srgbClr val="D15A12"/>
      </a:accent1>
      <a:accent2>
        <a:srgbClr val="D15A12"/>
      </a:accent2>
      <a:accent3>
        <a:srgbClr val="D15A12"/>
      </a:accent3>
      <a:accent4>
        <a:srgbClr val="D15A12"/>
      </a:accent4>
      <a:accent5>
        <a:srgbClr val="D15A12"/>
      </a:accent5>
      <a:accent6>
        <a:srgbClr val="D15A12"/>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4">
      <a:dk1>
        <a:sysClr val="windowText" lastClr="000000"/>
      </a:dk1>
      <a:lt1>
        <a:sysClr val="window" lastClr="FFFFFF"/>
      </a:lt1>
      <a:dk2>
        <a:srgbClr val="1F497D"/>
      </a:dk2>
      <a:lt2>
        <a:srgbClr val="EEECE1"/>
      </a:lt2>
      <a:accent1>
        <a:srgbClr val="D15A12"/>
      </a:accent1>
      <a:accent2>
        <a:srgbClr val="D15A12"/>
      </a:accent2>
      <a:accent3>
        <a:srgbClr val="D15A12"/>
      </a:accent3>
      <a:accent4>
        <a:srgbClr val="D15A12"/>
      </a:accent4>
      <a:accent5>
        <a:srgbClr val="D15A12"/>
      </a:accent5>
      <a:accent6>
        <a:srgbClr val="D15A12"/>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15A1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4">
      <a:dk1>
        <a:sysClr val="windowText" lastClr="000000"/>
      </a:dk1>
      <a:lt1>
        <a:sysClr val="window" lastClr="FFFFFF"/>
      </a:lt1>
      <a:dk2>
        <a:srgbClr val="1F497D"/>
      </a:dk2>
      <a:lt2>
        <a:srgbClr val="EEECE1"/>
      </a:lt2>
      <a:accent1>
        <a:srgbClr val="D15A12"/>
      </a:accent1>
      <a:accent2>
        <a:srgbClr val="D15A12"/>
      </a:accent2>
      <a:accent3>
        <a:srgbClr val="D15A12"/>
      </a:accent3>
      <a:accent4>
        <a:srgbClr val="D15A12"/>
      </a:accent4>
      <a:accent5>
        <a:srgbClr val="D15A12"/>
      </a:accent5>
      <a:accent6>
        <a:srgbClr val="D15A12"/>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1361</TotalTime>
  <Words>2181</Words>
  <Application>Microsoft Office PowerPoint</Application>
  <PresentationFormat>Προβολή στην οθόνη (16:9)</PresentationFormat>
  <Paragraphs>131</Paragraphs>
  <Slides>23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3</vt:i4>
      </vt:variant>
      <vt:variant>
        <vt:lpstr>Τίτλοι διαφανειών</vt:lpstr>
      </vt:variant>
      <vt:variant>
        <vt:i4>23</vt:i4>
      </vt:variant>
    </vt:vector>
  </HeadingPairs>
  <TitlesOfParts>
    <vt:vector size="31" baseType="lpstr">
      <vt:lpstr>맑은 고딕</vt:lpstr>
      <vt:lpstr>Arial</vt:lpstr>
      <vt:lpstr>Calibri</vt:lpstr>
      <vt:lpstr>Symbol</vt:lpstr>
      <vt:lpstr>Times New Roman</vt:lpstr>
      <vt:lpstr>Cover and End Slide Master</vt:lpstr>
      <vt:lpstr>Contents Slide Master</vt:lpstr>
      <vt:lpstr>Section Break Slide Master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Vasilis Kostakis</cp:lastModifiedBy>
  <cp:revision>110</cp:revision>
  <dcterms:created xsi:type="dcterms:W3CDTF">2016-12-05T23:26:54Z</dcterms:created>
  <dcterms:modified xsi:type="dcterms:W3CDTF">2021-07-16T11:37:37Z</dcterms:modified>
</cp:coreProperties>
</file>