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50"/>
  </p:notesMasterIdLst>
  <p:handoutMasterIdLst>
    <p:handoutMasterId r:id="rId51"/>
  </p:handoutMasterIdLst>
  <p:sldIdLst>
    <p:sldId id="256" r:id="rId2"/>
    <p:sldId id="296" r:id="rId3"/>
    <p:sldId id="297" r:id="rId4"/>
    <p:sldId id="298" r:id="rId5"/>
    <p:sldId id="299" r:id="rId6"/>
    <p:sldId id="300" r:id="rId7"/>
    <p:sldId id="301" r:id="rId8"/>
    <p:sldId id="302" r:id="rId9"/>
    <p:sldId id="304" r:id="rId10"/>
    <p:sldId id="345" r:id="rId11"/>
    <p:sldId id="346" r:id="rId12"/>
    <p:sldId id="305" r:id="rId13"/>
    <p:sldId id="308" r:id="rId14"/>
    <p:sldId id="309" r:id="rId15"/>
    <p:sldId id="310" r:id="rId16"/>
    <p:sldId id="311" r:id="rId17"/>
    <p:sldId id="312" r:id="rId18"/>
    <p:sldId id="313" r:id="rId19"/>
    <p:sldId id="314" r:id="rId20"/>
    <p:sldId id="316" r:id="rId21"/>
    <p:sldId id="317" r:id="rId22"/>
    <p:sldId id="318" r:id="rId23"/>
    <p:sldId id="319" r:id="rId24"/>
    <p:sldId id="347" r:id="rId25"/>
    <p:sldId id="320" r:id="rId26"/>
    <p:sldId id="322" r:id="rId27"/>
    <p:sldId id="323" r:id="rId28"/>
    <p:sldId id="324" r:id="rId29"/>
    <p:sldId id="348" r:id="rId30"/>
    <p:sldId id="325" r:id="rId31"/>
    <p:sldId id="349" r:id="rId32"/>
    <p:sldId id="350" r:id="rId33"/>
    <p:sldId id="327" r:id="rId34"/>
    <p:sldId id="329" r:id="rId35"/>
    <p:sldId id="330" r:id="rId36"/>
    <p:sldId id="332" r:id="rId37"/>
    <p:sldId id="333" r:id="rId38"/>
    <p:sldId id="335" r:id="rId39"/>
    <p:sldId id="336" r:id="rId40"/>
    <p:sldId id="337" r:id="rId41"/>
    <p:sldId id="338" r:id="rId42"/>
    <p:sldId id="339" r:id="rId43"/>
    <p:sldId id="340" r:id="rId44"/>
    <p:sldId id="341" r:id="rId45"/>
    <p:sldId id="342" r:id="rId46"/>
    <p:sldId id="351" r:id="rId47"/>
    <p:sldId id="352" r:id="rId48"/>
    <p:sldId id="29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13" autoAdjust="0"/>
  </p:normalViewPr>
  <p:slideViewPr>
    <p:cSldViewPr snapToGrid="0">
      <p:cViewPr varScale="1">
        <p:scale>
          <a:sx n="63" d="100"/>
          <a:sy n="63" d="100"/>
        </p:scale>
        <p:origin x="1722"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7F6F5-D632-4BFD-8DAD-3B836F7B3BA9}"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6C937D2B-35F9-4291-AF9E-5A676E3D25A8}">
      <dgm:prSet custT="1"/>
      <dgm:spPr/>
      <dgm:t>
        <a:bodyPr/>
        <a:lstStyle/>
        <a:p>
          <a:pPr rtl="0">
            <a:lnSpc>
              <a:spcPct val="100000"/>
            </a:lnSpc>
          </a:pPr>
          <a:r>
            <a:rPr lang="el-GR" sz="2800" dirty="0"/>
            <a:t>Νόμισμα εισαγωγέα</a:t>
          </a:r>
          <a:endParaRPr lang="en-US" sz="2800" dirty="0"/>
        </a:p>
      </dgm:t>
    </dgm:pt>
    <dgm:pt modelId="{2FBEB4D4-1E1F-4D8E-A260-50CB0D814A0B}" type="parTrans" cxnId="{08F8A66A-103A-4A56-A1EF-FE16E7A698D7}">
      <dgm:prSet/>
      <dgm:spPr/>
      <dgm:t>
        <a:bodyPr/>
        <a:lstStyle/>
        <a:p>
          <a:endParaRPr lang="en-US"/>
        </a:p>
      </dgm:t>
    </dgm:pt>
    <dgm:pt modelId="{329261DF-9013-4FCD-9E32-7123A39537D0}" type="sibTrans" cxnId="{08F8A66A-103A-4A56-A1EF-FE16E7A698D7}">
      <dgm:prSet/>
      <dgm:spPr/>
      <dgm:t>
        <a:bodyPr/>
        <a:lstStyle/>
        <a:p>
          <a:endParaRPr lang="en-US"/>
        </a:p>
      </dgm:t>
    </dgm:pt>
    <dgm:pt modelId="{A902D2C5-0626-480C-A175-0CF5A5934DFC}">
      <dgm:prSet custT="1"/>
      <dgm:spPr/>
      <dgm:t>
        <a:bodyPr/>
        <a:lstStyle/>
        <a:p>
          <a:pPr rtl="0">
            <a:lnSpc>
              <a:spcPct val="100000"/>
            </a:lnSpc>
          </a:pPr>
          <a:r>
            <a:rPr lang="el-GR" sz="2800" dirty="0"/>
            <a:t>Νόμισμα </a:t>
          </a:r>
          <a:r>
            <a:rPr lang="el-GR" sz="2800" dirty="0" err="1"/>
            <a:t>εξαγωγέα</a:t>
          </a:r>
          <a:endParaRPr lang="en-US" sz="2800" dirty="0"/>
        </a:p>
      </dgm:t>
    </dgm:pt>
    <dgm:pt modelId="{6045D4F2-B919-46AF-8839-E44B7F99D449}" type="parTrans" cxnId="{93AEC52E-6242-4371-A010-66F1FC124DDB}">
      <dgm:prSet/>
      <dgm:spPr/>
      <dgm:t>
        <a:bodyPr/>
        <a:lstStyle/>
        <a:p>
          <a:endParaRPr lang="en-US"/>
        </a:p>
      </dgm:t>
    </dgm:pt>
    <dgm:pt modelId="{2323758B-0009-4E47-8E2F-BFD75D8D9976}" type="sibTrans" cxnId="{93AEC52E-6242-4371-A010-66F1FC124DDB}">
      <dgm:prSet/>
      <dgm:spPr/>
      <dgm:t>
        <a:bodyPr/>
        <a:lstStyle/>
        <a:p>
          <a:endParaRPr lang="en-US"/>
        </a:p>
      </dgm:t>
    </dgm:pt>
    <dgm:pt modelId="{588AD362-CA86-4343-B0C1-6F3CCE444A6D}">
      <dgm:prSet custT="1"/>
      <dgm:spPr/>
      <dgm:t>
        <a:bodyPr/>
        <a:lstStyle/>
        <a:p>
          <a:pPr rtl="0">
            <a:lnSpc>
              <a:spcPct val="100000"/>
            </a:lnSpc>
          </a:pPr>
          <a:r>
            <a:rPr lang="el-GR" sz="2800" dirty="0"/>
            <a:t>Τρίτο νόμισμα</a:t>
          </a:r>
          <a:endParaRPr lang="en-US" sz="2800" dirty="0"/>
        </a:p>
      </dgm:t>
    </dgm:pt>
    <dgm:pt modelId="{E5C1EEE5-F42B-4668-B721-E12A218284DA}" type="parTrans" cxnId="{13D193E8-F31C-4EDE-B5B5-B8B0B4E56452}">
      <dgm:prSet/>
      <dgm:spPr/>
      <dgm:t>
        <a:bodyPr/>
        <a:lstStyle/>
        <a:p>
          <a:endParaRPr lang="en-US"/>
        </a:p>
      </dgm:t>
    </dgm:pt>
    <dgm:pt modelId="{3C95316C-D854-4541-A75E-908FAD51BE18}" type="sibTrans" cxnId="{13D193E8-F31C-4EDE-B5B5-B8B0B4E56452}">
      <dgm:prSet/>
      <dgm:spPr/>
      <dgm:t>
        <a:bodyPr/>
        <a:lstStyle/>
        <a:p>
          <a:endParaRPr lang="en-US"/>
        </a:p>
      </dgm:t>
    </dgm:pt>
    <dgm:pt modelId="{E68E388D-500F-4081-BF32-DAFAEB2ABB09}" type="pres">
      <dgm:prSet presAssocID="{E737F6F5-D632-4BFD-8DAD-3B836F7B3BA9}" presName="Name0" presStyleCnt="0">
        <dgm:presLayoutVars>
          <dgm:dir/>
          <dgm:resizeHandles val="exact"/>
        </dgm:presLayoutVars>
      </dgm:prSet>
      <dgm:spPr/>
    </dgm:pt>
    <dgm:pt modelId="{AF84A0BE-4FE6-4240-816C-5656C9C6FC2E}" type="pres">
      <dgm:prSet presAssocID="{6C937D2B-35F9-4291-AF9E-5A676E3D25A8}" presName="node" presStyleLbl="node1" presStyleIdx="0" presStyleCnt="3">
        <dgm:presLayoutVars>
          <dgm:bulletEnabled val="1"/>
        </dgm:presLayoutVars>
      </dgm:prSet>
      <dgm:spPr/>
    </dgm:pt>
    <dgm:pt modelId="{5F1A4BF6-16FD-466A-BDF0-B7084CB26C81}" type="pres">
      <dgm:prSet presAssocID="{329261DF-9013-4FCD-9E32-7123A39537D0}" presName="sibTrans" presStyleCnt="0"/>
      <dgm:spPr/>
    </dgm:pt>
    <dgm:pt modelId="{E722170B-881E-43F9-B4AD-82034C191B40}" type="pres">
      <dgm:prSet presAssocID="{A902D2C5-0626-480C-A175-0CF5A5934DFC}" presName="node" presStyleLbl="node1" presStyleIdx="1" presStyleCnt="3">
        <dgm:presLayoutVars>
          <dgm:bulletEnabled val="1"/>
        </dgm:presLayoutVars>
      </dgm:prSet>
      <dgm:spPr/>
    </dgm:pt>
    <dgm:pt modelId="{E603C039-06BE-487B-83B0-49F0942CE457}" type="pres">
      <dgm:prSet presAssocID="{2323758B-0009-4E47-8E2F-BFD75D8D9976}" presName="sibTrans" presStyleCnt="0"/>
      <dgm:spPr/>
    </dgm:pt>
    <dgm:pt modelId="{6CCDE707-E294-457D-9C29-51B5C5FB7347}" type="pres">
      <dgm:prSet presAssocID="{588AD362-CA86-4343-B0C1-6F3CCE444A6D}" presName="node" presStyleLbl="node1" presStyleIdx="2" presStyleCnt="3">
        <dgm:presLayoutVars>
          <dgm:bulletEnabled val="1"/>
        </dgm:presLayoutVars>
      </dgm:prSet>
      <dgm:spPr/>
    </dgm:pt>
  </dgm:ptLst>
  <dgm:cxnLst>
    <dgm:cxn modelId="{93AEC52E-6242-4371-A010-66F1FC124DDB}" srcId="{E737F6F5-D632-4BFD-8DAD-3B836F7B3BA9}" destId="{A902D2C5-0626-480C-A175-0CF5A5934DFC}" srcOrd="1" destOrd="0" parTransId="{6045D4F2-B919-46AF-8839-E44B7F99D449}" sibTransId="{2323758B-0009-4E47-8E2F-BFD75D8D9976}"/>
    <dgm:cxn modelId="{AF670664-DBDA-43D3-9AF2-7B87B9EC583B}" type="presOf" srcId="{6C937D2B-35F9-4291-AF9E-5A676E3D25A8}" destId="{AF84A0BE-4FE6-4240-816C-5656C9C6FC2E}" srcOrd="0" destOrd="0" presId="urn:microsoft.com/office/officeart/2005/8/layout/hList6"/>
    <dgm:cxn modelId="{08F8A66A-103A-4A56-A1EF-FE16E7A698D7}" srcId="{E737F6F5-D632-4BFD-8DAD-3B836F7B3BA9}" destId="{6C937D2B-35F9-4291-AF9E-5A676E3D25A8}" srcOrd="0" destOrd="0" parTransId="{2FBEB4D4-1E1F-4D8E-A260-50CB0D814A0B}" sibTransId="{329261DF-9013-4FCD-9E32-7123A39537D0}"/>
    <dgm:cxn modelId="{61857280-AEA3-4874-AA82-A055D81FEC11}" type="presOf" srcId="{E737F6F5-D632-4BFD-8DAD-3B836F7B3BA9}" destId="{E68E388D-500F-4081-BF32-DAFAEB2ABB09}" srcOrd="0" destOrd="0" presId="urn:microsoft.com/office/officeart/2005/8/layout/hList6"/>
    <dgm:cxn modelId="{217EC4A9-4760-4CED-A479-0B2EBE67E432}" type="presOf" srcId="{A902D2C5-0626-480C-A175-0CF5A5934DFC}" destId="{E722170B-881E-43F9-B4AD-82034C191B40}" srcOrd="0" destOrd="0" presId="urn:microsoft.com/office/officeart/2005/8/layout/hList6"/>
    <dgm:cxn modelId="{13D193E8-F31C-4EDE-B5B5-B8B0B4E56452}" srcId="{E737F6F5-D632-4BFD-8DAD-3B836F7B3BA9}" destId="{588AD362-CA86-4343-B0C1-6F3CCE444A6D}" srcOrd="2" destOrd="0" parTransId="{E5C1EEE5-F42B-4668-B721-E12A218284DA}" sibTransId="{3C95316C-D854-4541-A75E-908FAD51BE18}"/>
    <dgm:cxn modelId="{5A2D09F7-E9BC-41E6-B41C-7649FE426771}" type="presOf" srcId="{588AD362-CA86-4343-B0C1-6F3CCE444A6D}" destId="{6CCDE707-E294-457D-9C29-51B5C5FB7347}" srcOrd="0" destOrd="0" presId="urn:microsoft.com/office/officeart/2005/8/layout/hList6"/>
    <dgm:cxn modelId="{39D2A2E1-9455-4596-8AF8-0099FA74EC94}" type="presParOf" srcId="{E68E388D-500F-4081-BF32-DAFAEB2ABB09}" destId="{AF84A0BE-4FE6-4240-816C-5656C9C6FC2E}" srcOrd="0" destOrd="0" presId="urn:microsoft.com/office/officeart/2005/8/layout/hList6"/>
    <dgm:cxn modelId="{21570F4F-EDD1-47C5-9C27-EA010C5F51D8}" type="presParOf" srcId="{E68E388D-500F-4081-BF32-DAFAEB2ABB09}" destId="{5F1A4BF6-16FD-466A-BDF0-B7084CB26C81}" srcOrd="1" destOrd="0" presId="urn:microsoft.com/office/officeart/2005/8/layout/hList6"/>
    <dgm:cxn modelId="{D69BB216-8314-4604-83D0-1E9481FC5082}" type="presParOf" srcId="{E68E388D-500F-4081-BF32-DAFAEB2ABB09}" destId="{E722170B-881E-43F9-B4AD-82034C191B40}" srcOrd="2" destOrd="0" presId="urn:microsoft.com/office/officeart/2005/8/layout/hList6"/>
    <dgm:cxn modelId="{5963BB92-FF25-4233-BD31-22687B07DCDD}" type="presParOf" srcId="{E68E388D-500F-4081-BF32-DAFAEB2ABB09}" destId="{E603C039-06BE-487B-83B0-49F0942CE457}" srcOrd="3" destOrd="0" presId="urn:microsoft.com/office/officeart/2005/8/layout/hList6"/>
    <dgm:cxn modelId="{00946464-50D0-44E7-AC92-8840B1FBA37E}" type="presParOf" srcId="{E68E388D-500F-4081-BF32-DAFAEB2ABB09}" destId="{6CCDE707-E294-457D-9C29-51B5C5FB734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B77D22-7599-473F-AB2F-E0E8BD74B95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E1C321B-7DD1-4A7F-8739-96E73CE4C063}">
      <dgm:prSet phldrT="[Text]"/>
      <dgm:spPr>
        <a:scene3d>
          <a:camera prst="orthographicFront">
            <a:rot lat="0" lon="0" rev="0"/>
          </a:camera>
          <a:lightRig rig="contrasting" dir="t">
            <a:rot lat="0" lon="0" rev="1500000"/>
          </a:lightRig>
        </a:scene3d>
        <a:sp3d prstMaterial="metal">
          <a:bevelT w="88900" h="88900"/>
        </a:sp3d>
      </dgm:spPr>
      <dgm:t>
        <a:bodyPr/>
        <a:lstStyle/>
        <a:p>
          <a:r>
            <a:rPr lang="en-US" b="1" dirty="0"/>
            <a:t>1. </a:t>
          </a:r>
          <a:r>
            <a:rPr lang="el-GR" b="1" dirty="0"/>
            <a:t>Εκτίμηση ταμειακών ροών</a:t>
          </a:r>
          <a:endParaRPr lang="en-US" b="1" dirty="0"/>
        </a:p>
      </dgm:t>
    </dgm:pt>
    <dgm:pt modelId="{71A3F753-9681-48A2-93FB-3445C83E315C}" type="parTrans" cxnId="{9EE2C15A-A23E-46C4-B41B-ACE5E5233F77}">
      <dgm:prSet/>
      <dgm:spPr/>
      <dgm:t>
        <a:bodyPr/>
        <a:lstStyle/>
        <a:p>
          <a:endParaRPr lang="en-US" sz="3600" b="1">
            <a:latin typeface="Arial" pitchFamily="34" charset="0"/>
            <a:cs typeface="Arial" pitchFamily="34" charset="0"/>
          </a:endParaRPr>
        </a:p>
      </dgm:t>
    </dgm:pt>
    <dgm:pt modelId="{C4330B9B-2967-40E5-AE74-9912CBD55951}" type="sibTrans" cxnId="{9EE2C15A-A23E-46C4-B41B-ACE5E5233F77}">
      <dgm:prSet/>
      <dgm:spPr/>
      <dgm:t>
        <a:bodyPr/>
        <a:lstStyle/>
        <a:p>
          <a:endParaRPr lang="en-US" sz="3600" b="1">
            <a:latin typeface="Arial" pitchFamily="34" charset="0"/>
            <a:cs typeface="Arial" pitchFamily="34" charset="0"/>
          </a:endParaRPr>
        </a:p>
      </dgm:t>
    </dgm:pt>
    <dgm:pt modelId="{6CD79314-C135-4192-A376-12FACF9EF175}">
      <dgm:prSet phldrT="[Text]" custT="1"/>
      <dgm:spPr>
        <a:scene3d>
          <a:camera prst="orthographicFront">
            <a:rot lat="0" lon="0" rev="0"/>
          </a:camera>
          <a:lightRig rig="contrasting" dir="t">
            <a:rot lat="0" lon="0" rev="1500000"/>
          </a:lightRig>
        </a:scene3d>
        <a:sp3d prstMaterial="metal">
          <a:bevelT w="88900" h="88900"/>
        </a:sp3d>
      </dgm:spPr>
      <dgm:t>
        <a:bodyPr/>
        <a:lstStyle/>
        <a:p>
          <a:r>
            <a:rPr lang="en-US" sz="2600" b="1" dirty="0">
              <a:latin typeface="Arial" pitchFamily="34" charset="0"/>
              <a:cs typeface="Arial" pitchFamily="34" charset="0"/>
            </a:rPr>
            <a:t>2. </a:t>
          </a:r>
          <a:r>
            <a:rPr lang="el-GR" sz="2600" b="1" dirty="0">
              <a:latin typeface="Arial" pitchFamily="34" charset="0"/>
              <a:cs typeface="Arial" pitchFamily="34" charset="0"/>
            </a:rPr>
            <a:t>Υπολογισμός επιτοκίου</a:t>
          </a:r>
          <a:endParaRPr lang="en-US" sz="2600" b="1" dirty="0">
            <a:latin typeface="Arial" pitchFamily="34" charset="0"/>
            <a:cs typeface="Arial" pitchFamily="34" charset="0"/>
          </a:endParaRPr>
        </a:p>
      </dgm:t>
    </dgm:pt>
    <dgm:pt modelId="{D895B044-ACF6-4F42-8005-BDF20888A7F5}" type="parTrans" cxnId="{DA314156-4BAA-4932-A75A-6EE881FD3731}">
      <dgm:prSet/>
      <dgm:spPr/>
      <dgm:t>
        <a:bodyPr/>
        <a:lstStyle/>
        <a:p>
          <a:endParaRPr lang="en-US" sz="3600" b="1">
            <a:latin typeface="Arial" pitchFamily="34" charset="0"/>
            <a:cs typeface="Arial" pitchFamily="34" charset="0"/>
          </a:endParaRPr>
        </a:p>
      </dgm:t>
    </dgm:pt>
    <dgm:pt modelId="{A2FF78CF-F840-4B62-A43B-364BE827598B}" type="sibTrans" cxnId="{DA314156-4BAA-4932-A75A-6EE881FD3731}">
      <dgm:prSet/>
      <dgm:spPr/>
      <dgm:t>
        <a:bodyPr/>
        <a:lstStyle/>
        <a:p>
          <a:endParaRPr lang="en-US" sz="3600" b="1">
            <a:latin typeface="Arial" pitchFamily="34" charset="0"/>
            <a:cs typeface="Arial" pitchFamily="34" charset="0"/>
          </a:endParaRPr>
        </a:p>
      </dgm:t>
    </dgm:pt>
    <dgm:pt modelId="{44F66BD1-4754-449F-A286-003343C52AB1}">
      <dgm:prSet phldrT="[Text]" custT="1"/>
      <dgm:spPr>
        <a:scene3d>
          <a:camera prst="orthographicFront">
            <a:rot lat="0" lon="0" rev="0"/>
          </a:camera>
          <a:lightRig rig="contrasting" dir="t">
            <a:rot lat="0" lon="0" rev="1500000"/>
          </a:lightRig>
        </a:scene3d>
        <a:sp3d prstMaterial="metal">
          <a:bevelT w="88900" h="88900"/>
        </a:sp3d>
      </dgm:spPr>
      <dgm:t>
        <a:bodyPr/>
        <a:lstStyle/>
        <a:p>
          <a:r>
            <a:rPr lang="en-US" sz="2600" b="1" dirty="0">
              <a:latin typeface="Arial" pitchFamily="34" charset="0"/>
              <a:cs typeface="Arial" pitchFamily="34" charset="0"/>
            </a:rPr>
            <a:t>3. </a:t>
          </a:r>
          <a:r>
            <a:rPr lang="el-GR" sz="2600" b="1" dirty="0">
              <a:latin typeface="Arial" pitchFamily="34" charset="0"/>
              <a:cs typeface="Arial" pitchFamily="34" charset="0"/>
            </a:rPr>
            <a:t>Σύγκριση με το ενδεικτικό επιτόκιο</a:t>
          </a:r>
          <a:endParaRPr lang="en-US" sz="2600" b="1" dirty="0">
            <a:latin typeface="Arial" pitchFamily="34" charset="0"/>
            <a:cs typeface="Arial" pitchFamily="34" charset="0"/>
          </a:endParaRPr>
        </a:p>
      </dgm:t>
    </dgm:pt>
    <dgm:pt modelId="{712B6E8E-69ED-4DB6-8C1B-959A05E7B01C}" type="parTrans" cxnId="{8FCEF553-2BBD-49C6-A172-673BB16B3B6B}">
      <dgm:prSet/>
      <dgm:spPr/>
      <dgm:t>
        <a:bodyPr/>
        <a:lstStyle/>
        <a:p>
          <a:endParaRPr lang="en-US" sz="3600" b="1">
            <a:latin typeface="Arial" pitchFamily="34" charset="0"/>
            <a:cs typeface="Arial" pitchFamily="34" charset="0"/>
          </a:endParaRPr>
        </a:p>
      </dgm:t>
    </dgm:pt>
    <dgm:pt modelId="{8E21D8A3-C51E-4974-8E42-1B3208C81812}" type="sibTrans" cxnId="{8FCEF553-2BBD-49C6-A172-673BB16B3B6B}">
      <dgm:prSet/>
      <dgm:spPr/>
      <dgm:t>
        <a:bodyPr/>
        <a:lstStyle/>
        <a:p>
          <a:endParaRPr lang="en-US" sz="3600" b="1">
            <a:latin typeface="Arial" pitchFamily="34" charset="0"/>
            <a:cs typeface="Arial" pitchFamily="34" charset="0"/>
          </a:endParaRPr>
        </a:p>
      </dgm:t>
    </dgm:pt>
    <dgm:pt modelId="{94513A0D-781C-4109-9FC7-90CA19045077}" type="pres">
      <dgm:prSet presAssocID="{4EB77D22-7599-473F-AB2F-E0E8BD74B956}" presName="linear" presStyleCnt="0">
        <dgm:presLayoutVars>
          <dgm:dir/>
          <dgm:animLvl val="lvl"/>
          <dgm:resizeHandles val="exact"/>
        </dgm:presLayoutVars>
      </dgm:prSet>
      <dgm:spPr/>
    </dgm:pt>
    <dgm:pt modelId="{7A90F2E1-7763-4166-B255-DD8E75D4E50C}" type="pres">
      <dgm:prSet presAssocID="{4E1C321B-7DD1-4A7F-8739-96E73CE4C063}" presName="parentLin" presStyleCnt="0"/>
      <dgm:spPr/>
    </dgm:pt>
    <dgm:pt modelId="{823D9D58-D863-475F-AD9E-74BF96EE224C}" type="pres">
      <dgm:prSet presAssocID="{4E1C321B-7DD1-4A7F-8739-96E73CE4C063}" presName="parentLeftMargin" presStyleLbl="node1" presStyleIdx="0" presStyleCnt="3"/>
      <dgm:spPr/>
    </dgm:pt>
    <dgm:pt modelId="{37532E28-A4E9-4853-B56A-84D4629CFAE5}" type="pres">
      <dgm:prSet presAssocID="{4E1C321B-7DD1-4A7F-8739-96E73CE4C063}" presName="parentText" presStyleLbl="node1" presStyleIdx="0" presStyleCnt="3" custScaleX="122627">
        <dgm:presLayoutVars>
          <dgm:chMax val="0"/>
          <dgm:bulletEnabled val="1"/>
        </dgm:presLayoutVars>
      </dgm:prSet>
      <dgm:spPr/>
    </dgm:pt>
    <dgm:pt modelId="{2BF37511-E539-41B8-B0D4-4C1D706201E1}" type="pres">
      <dgm:prSet presAssocID="{4E1C321B-7DD1-4A7F-8739-96E73CE4C063}" presName="negativeSpace" presStyleCnt="0"/>
      <dgm:spPr/>
    </dgm:pt>
    <dgm:pt modelId="{2DAFE028-3FA7-4BF1-9D1A-534DEA7F8842}" type="pres">
      <dgm:prSet presAssocID="{4E1C321B-7DD1-4A7F-8739-96E73CE4C063}" presName="childText" presStyleLbl="conFgAcc1" presStyleIdx="0" presStyleCnt="3">
        <dgm:presLayoutVars>
          <dgm:bulletEnabled val="1"/>
        </dgm:presLayoutVars>
      </dgm:prSet>
      <dgm:spPr/>
    </dgm:pt>
    <dgm:pt modelId="{906C538F-09BE-4D02-9C40-1695862CBC5F}" type="pres">
      <dgm:prSet presAssocID="{C4330B9B-2967-40E5-AE74-9912CBD55951}" presName="spaceBetweenRectangles" presStyleCnt="0"/>
      <dgm:spPr/>
    </dgm:pt>
    <dgm:pt modelId="{4AAEE2F5-0329-4B73-9188-BD7C10480AE2}" type="pres">
      <dgm:prSet presAssocID="{6CD79314-C135-4192-A376-12FACF9EF175}" presName="parentLin" presStyleCnt="0"/>
      <dgm:spPr/>
    </dgm:pt>
    <dgm:pt modelId="{FD91304A-E1A3-40BB-AFF2-D021FE780899}" type="pres">
      <dgm:prSet presAssocID="{6CD79314-C135-4192-A376-12FACF9EF175}" presName="parentLeftMargin" presStyleLbl="node1" presStyleIdx="0" presStyleCnt="3"/>
      <dgm:spPr/>
    </dgm:pt>
    <dgm:pt modelId="{B9A0D5FA-E15A-4FDD-8DE9-FBFA79B787A3}" type="pres">
      <dgm:prSet presAssocID="{6CD79314-C135-4192-A376-12FACF9EF175}" presName="parentText" presStyleLbl="node1" presStyleIdx="1" presStyleCnt="3" custScaleX="122627">
        <dgm:presLayoutVars>
          <dgm:chMax val="0"/>
          <dgm:bulletEnabled val="1"/>
        </dgm:presLayoutVars>
      </dgm:prSet>
      <dgm:spPr/>
    </dgm:pt>
    <dgm:pt modelId="{18ABEC20-1907-434B-BDC0-3A527CEB04B9}" type="pres">
      <dgm:prSet presAssocID="{6CD79314-C135-4192-A376-12FACF9EF175}" presName="negativeSpace" presStyleCnt="0"/>
      <dgm:spPr/>
    </dgm:pt>
    <dgm:pt modelId="{79B07F25-94C7-404A-BD04-191D4AA65B16}" type="pres">
      <dgm:prSet presAssocID="{6CD79314-C135-4192-A376-12FACF9EF175}" presName="childText" presStyleLbl="conFgAcc1" presStyleIdx="1" presStyleCnt="3">
        <dgm:presLayoutVars>
          <dgm:bulletEnabled val="1"/>
        </dgm:presLayoutVars>
      </dgm:prSet>
      <dgm:spPr/>
    </dgm:pt>
    <dgm:pt modelId="{15A18BC6-9BEA-44D0-9276-0D0A9DA2213F}" type="pres">
      <dgm:prSet presAssocID="{A2FF78CF-F840-4B62-A43B-364BE827598B}" presName="spaceBetweenRectangles" presStyleCnt="0"/>
      <dgm:spPr/>
    </dgm:pt>
    <dgm:pt modelId="{A769A12B-6F7F-40F1-93C5-6B20590A8D97}" type="pres">
      <dgm:prSet presAssocID="{44F66BD1-4754-449F-A286-003343C52AB1}" presName="parentLin" presStyleCnt="0"/>
      <dgm:spPr/>
    </dgm:pt>
    <dgm:pt modelId="{70065C61-AE76-4196-9539-69816330E45E}" type="pres">
      <dgm:prSet presAssocID="{44F66BD1-4754-449F-A286-003343C52AB1}" presName="parentLeftMargin" presStyleLbl="node1" presStyleIdx="1" presStyleCnt="3"/>
      <dgm:spPr/>
    </dgm:pt>
    <dgm:pt modelId="{7A7D54A5-9622-4BF1-8074-8ED6AEB833F7}" type="pres">
      <dgm:prSet presAssocID="{44F66BD1-4754-449F-A286-003343C52AB1}" presName="parentText" presStyleLbl="node1" presStyleIdx="2" presStyleCnt="3" custScaleX="122627">
        <dgm:presLayoutVars>
          <dgm:chMax val="0"/>
          <dgm:bulletEnabled val="1"/>
        </dgm:presLayoutVars>
      </dgm:prSet>
      <dgm:spPr/>
    </dgm:pt>
    <dgm:pt modelId="{C837E0DA-56F4-447F-849F-551A806132BA}" type="pres">
      <dgm:prSet presAssocID="{44F66BD1-4754-449F-A286-003343C52AB1}" presName="negativeSpace" presStyleCnt="0"/>
      <dgm:spPr/>
    </dgm:pt>
    <dgm:pt modelId="{EF7D3585-7E9A-4672-809B-F4B82C253808}" type="pres">
      <dgm:prSet presAssocID="{44F66BD1-4754-449F-A286-003343C52AB1}" presName="childText" presStyleLbl="conFgAcc1" presStyleIdx="2" presStyleCnt="3">
        <dgm:presLayoutVars>
          <dgm:bulletEnabled val="1"/>
        </dgm:presLayoutVars>
      </dgm:prSet>
      <dgm:spPr/>
    </dgm:pt>
  </dgm:ptLst>
  <dgm:cxnLst>
    <dgm:cxn modelId="{1CB69233-70FA-7840-8DD2-9DCBBD0B2D02}" type="presOf" srcId="{6CD79314-C135-4192-A376-12FACF9EF175}" destId="{FD91304A-E1A3-40BB-AFF2-D021FE780899}" srcOrd="0" destOrd="0" presId="urn:microsoft.com/office/officeart/2005/8/layout/list1"/>
    <dgm:cxn modelId="{49FD2241-A22D-D240-9181-1DE74B9F41B8}" type="presOf" srcId="{6CD79314-C135-4192-A376-12FACF9EF175}" destId="{B9A0D5FA-E15A-4FDD-8DE9-FBFA79B787A3}" srcOrd="1" destOrd="0" presId="urn:microsoft.com/office/officeart/2005/8/layout/list1"/>
    <dgm:cxn modelId="{8FCEF553-2BBD-49C6-A172-673BB16B3B6B}" srcId="{4EB77D22-7599-473F-AB2F-E0E8BD74B956}" destId="{44F66BD1-4754-449F-A286-003343C52AB1}" srcOrd="2" destOrd="0" parTransId="{712B6E8E-69ED-4DB6-8C1B-959A05E7B01C}" sibTransId="{8E21D8A3-C51E-4974-8E42-1B3208C81812}"/>
    <dgm:cxn modelId="{DA314156-4BAA-4932-A75A-6EE881FD3731}" srcId="{4EB77D22-7599-473F-AB2F-E0E8BD74B956}" destId="{6CD79314-C135-4192-A376-12FACF9EF175}" srcOrd="1" destOrd="0" parTransId="{D895B044-ACF6-4F42-8005-BDF20888A7F5}" sibTransId="{A2FF78CF-F840-4B62-A43B-364BE827598B}"/>
    <dgm:cxn modelId="{9EE2C15A-A23E-46C4-B41B-ACE5E5233F77}" srcId="{4EB77D22-7599-473F-AB2F-E0E8BD74B956}" destId="{4E1C321B-7DD1-4A7F-8739-96E73CE4C063}" srcOrd="0" destOrd="0" parTransId="{71A3F753-9681-48A2-93FB-3445C83E315C}" sibTransId="{C4330B9B-2967-40E5-AE74-9912CBD55951}"/>
    <dgm:cxn modelId="{B12CEF89-6758-8E46-A8E3-26B5C2431D2E}" type="presOf" srcId="{4EB77D22-7599-473F-AB2F-E0E8BD74B956}" destId="{94513A0D-781C-4109-9FC7-90CA19045077}" srcOrd="0" destOrd="0" presId="urn:microsoft.com/office/officeart/2005/8/layout/list1"/>
    <dgm:cxn modelId="{5675C2B4-5DB0-BF41-AD1F-7B2B93E5A205}" type="presOf" srcId="{4E1C321B-7DD1-4A7F-8739-96E73CE4C063}" destId="{823D9D58-D863-475F-AD9E-74BF96EE224C}" srcOrd="0" destOrd="0" presId="urn:microsoft.com/office/officeart/2005/8/layout/list1"/>
    <dgm:cxn modelId="{FAC267BF-D268-314A-A8F7-EB9EC84C74E6}" type="presOf" srcId="{4E1C321B-7DD1-4A7F-8739-96E73CE4C063}" destId="{37532E28-A4E9-4853-B56A-84D4629CFAE5}" srcOrd="1" destOrd="0" presId="urn:microsoft.com/office/officeart/2005/8/layout/list1"/>
    <dgm:cxn modelId="{5B3477E4-4BC2-7F42-858E-BDEDDBB82113}" type="presOf" srcId="{44F66BD1-4754-449F-A286-003343C52AB1}" destId="{70065C61-AE76-4196-9539-69816330E45E}" srcOrd="0" destOrd="0" presId="urn:microsoft.com/office/officeart/2005/8/layout/list1"/>
    <dgm:cxn modelId="{50C79EF3-D834-0C4C-9B3D-193416E004EA}" type="presOf" srcId="{44F66BD1-4754-449F-A286-003343C52AB1}" destId="{7A7D54A5-9622-4BF1-8074-8ED6AEB833F7}" srcOrd="1" destOrd="0" presId="urn:microsoft.com/office/officeart/2005/8/layout/list1"/>
    <dgm:cxn modelId="{0AB86A7E-C978-8349-B776-2ADD2675BF5E}" type="presParOf" srcId="{94513A0D-781C-4109-9FC7-90CA19045077}" destId="{7A90F2E1-7763-4166-B255-DD8E75D4E50C}" srcOrd="0" destOrd="0" presId="urn:microsoft.com/office/officeart/2005/8/layout/list1"/>
    <dgm:cxn modelId="{239C9A29-2A8B-E64E-AE67-9BF01B052983}" type="presParOf" srcId="{7A90F2E1-7763-4166-B255-DD8E75D4E50C}" destId="{823D9D58-D863-475F-AD9E-74BF96EE224C}" srcOrd="0" destOrd="0" presId="urn:microsoft.com/office/officeart/2005/8/layout/list1"/>
    <dgm:cxn modelId="{9FD0B0CF-24C9-C64C-94F0-821CD246848D}" type="presParOf" srcId="{7A90F2E1-7763-4166-B255-DD8E75D4E50C}" destId="{37532E28-A4E9-4853-B56A-84D4629CFAE5}" srcOrd="1" destOrd="0" presId="urn:microsoft.com/office/officeart/2005/8/layout/list1"/>
    <dgm:cxn modelId="{2745FF49-4CEC-184B-B54E-B75AADE5FA52}" type="presParOf" srcId="{94513A0D-781C-4109-9FC7-90CA19045077}" destId="{2BF37511-E539-41B8-B0D4-4C1D706201E1}" srcOrd="1" destOrd="0" presId="urn:microsoft.com/office/officeart/2005/8/layout/list1"/>
    <dgm:cxn modelId="{9348D0A5-70E7-3F48-B3F4-932785B3D6D3}" type="presParOf" srcId="{94513A0D-781C-4109-9FC7-90CA19045077}" destId="{2DAFE028-3FA7-4BF1-9D1A-534DEA7F8842}" srcOrd="2" destOrd="0" presId="urn:microsoft.com/office/officeart/2005/8/layout/list1"/>
    <dgm:cxn modelId="{AA05B9C0-4BF4-0E4C-B063-16BC4CB51624}" type="presParOf" srcId="{94513A0D-781C-4109-9FC7-90CA19045077}" destId="{906C538F-09BE-4D02-9C40-1695862CBC5F}" srcOrd="3" destOrd="0" presId="urn:microsoft.com/office/officeart/2005/8/layout/list1"/>
    <dgm:cxn modelId="{B687CB63-C59D-B149-AA60-058948BAC24F}" type="presParOf" srcId="{94513A0D-781C-4109-9FC7-90CA19045077}" destId="{4AAEE2F5-0329-4B73-9188-BD7C10480AE2}" srcOrd="4" destOrd="0" presId="urn:microsoft.com/office/officeart/2005/8/layout/list1"/>
    <dgm:cxn modelId="{A09340A9-D76C-C14B-B152-B00688D385CE}" type="presParOf" srcId="{4AAEE2F5-0329-4B73-9188-BD7C10480AE2}" destId="{FD91304A-E1A3-40BB-AFF2-D021FE780899}" srcOrd="0" destOrd="0" presId="urn:microsoft.com/office/officeart/2005/8/layout/list1"/>
    <dgm:cxn modelId="{D6960727-C348-AB4F-B065-E91C63781483}" type="presParOf" srcId="{4AAEE2F5-0329-4B73-9188-BD7C10480AE2}" destId="{B9A0D5FA-E15A-4FDD-8DE9-FBFA79B787A3}" srcOrd="1" destOrd="0" presId="urn:microsoft.com/office/officeart/2005/8/layout/list1"/>
    <dgm:cxn modelId="{218615FE-114A-EF49-8484-DC22B0672930}" type="presParOf" srcId="{94513A0D-781C-4109-9FC7-90CA19045077}" destId="{18ABEC20-1907-434B-BDC0-3A527CEB04B9}" srcOrd="5" destOrd="0" presId="urn:microsoft.com/office/officeart/2005/8/layout/list1"/>
    <dgm:cxn modelId="{F0F2C634-CD85-7243-A462-EA4FA0D2A5F4}" type="presParOf" srcId="{94513A0D-781C-4109-9FC7-90CA19045077}" destId="{79B07F25-94C7-404A-BD04-191D4AA65B16}" srcOrd="6" destOrd="0" presId="urn:microsoft.com/office/officeart/2005/8/layout/list1"/>
    <dgm:cxn modelId="{06919EB1-3207-8246-9D6E-DEFEF3F38AB2}" type="presParOf" srcId="{94513A0D-781C-4109-9FC7-90CA19045077}" destId="{15A18BC6-9BEA-44D0-9276-0D0A9DA2213F}" srcOrd="7" destOrd="0" presId="urn:microsoft.com/office/officeart/2005/8/layout/list1"/>
    <dgm:cxn modelId="{9A732320-DF36-1549-883E-84EECCBC6ED1}" type="presParOf" srcId="{94513A0D-781C-4109-9FC7-90CA19045077}" destId="{A769A12B-6F7F-40F1-93C5-6B20590A8D97}" srcOrd="8" destOrd="0" presId="urn:microsoft.com/office/officeart/2005/8/layout/list1"/>
    <dgm:cxn modelId="{AFA9DDFC-42EB-B847-806F-CF9E46A32C44}" type="presParOf" srcId="{A769A12B-6F7F-40F1-93C5-6B20590A8D97}" destId="{70065C61-AE76-4196-9539-69816330E45E}" srcOrd="0" destOrd="0" presId="urn:microsoft.com/office/officeart/2005/8/layout/list1"/>
    <dgm:cxn modelId="{62EF8F39-7E32-0D4F-BBEF-B9A4C5B115AD}" type="presParOf" srcId="{A769A12B-6F7F-40F1-93C5-6B20590A8D97}" destId="{7A7D54A5-9622-4BF1-8074-8ED6AEB833F7}" srcOrd="1" destOrd="0" presId="urn:microsoft.com/office/officeart/2005/8/layout/list1"/>
    <dgm:cxn modelId="{FDA53D03-9E42-F949-AD63-AC14F82BCF91}" type="presParOf" srcId="{94513A0D-781C-4109-9FC7-90CA19045077}" destId="{C837E0DA-56F4-447F-849F-551A806132BA}" srcOrd="9" destOrd="0" presId="urn:microsoft.com/office/officeart/2005/8/layout/list1"/>
    <dgm:cxn modelId="{5F2FA26E-BB69-E949-B2CB-8291E45C5292}" type="presParOf" srcId="{94513A0D-781C-4109-9FC7-90CA19045077}" destId="{EF7D3585-7E9A-4672-809B-F4B82C25380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DD097F-7B11-4859-AD0F-761C87F76873}" type="doc">
      <dgm:prSet loTypeId="urn:microsoft.com/office/officeart/2005/8/layout/arrow4" loCatId="relationship" qsTypeId="urn:microsoft.com/office/officeart/2005/8/quickstyle/simple1" qsCatId="simple" csTypeId="urn:microsoft.com/office/officeart/2005/8/colors/colorful1#54" csCatId="colorful" phldr="1"/>
      <dgm:spPr/>
      <dgm:t>
        <a:bodyPr/>
        <a:lstStyle/>
        <a:p>
          <a:endParaRPr lang="en-US"/>
        </a:p>
      </dgm:t>
    </dgm:pt>
    <dgm:pt modelId="{4F1950A1-C735-4111-9990-206C72DF079A}">
      <dgm:prSet custT="1"/>
      <dgm:spPr/>
      <dgm:t>
        <a:bodyPr/>
        <a:lstStyle/>
        <a:p>
          <a:pPr rtl="0"/>
          <a:r>
            <a:rPr lang="el-GR" sz="2800" dirty="0"/>
            <a:t>Απλότητα</a:t>
          </a:r>
          <a:endParaRPr lang="en-US" sz="2800" dirty="0"/>
        </a:p>
      </dgm:t>
    </dgm:pt>
    <dgm:pt modelId="{6A22C32C-7902-43B3-8AEB-79A94A1329B4}" type="parTrans" cxnId="{44BE2B85-5170-42FB-B069-C4A4D1B92222}">
      <dgm:prSet/>
      <dgm:spPr/>
      <dgm:t>
        <a:bodyPr/>
        <a:lstStyle/>
        <a:p>
          <a:endParaRPr lang="en-US"/>
        </a:p>
      </dgm:t>
    </dgm:pt>
    <dgm:pt modelId="{2F54FCAF-88E1-4119-9C27-FFB216EAA8EA}" type="sibTrans" cxnId="{44BE2B85-5170-42FB-B069-C4A4D1B92222}">
      <dgm:prSet/>
      <dgm:spPr/>
      <dgm:t>
        <a:bodyPr/>
        <a:lstStyle/>
        <a:p>
          <a:endParaRPr lang="en-US"/>
        </a:p>
      </dgm:t>
    </dgm:pt>
    <dgm:pt modelId="{D26EFE2C-80C9-405C-990D-5FEC6A3EE7F7}">
      <dgm:prSet custT="1"/>
      <dgm:spPr/>
      <dgm:t>
        <a:bodyPr/>
        <a:lstStyle/>
        <a:p>
          <a:pPr rtl="0">
            <a:lnSpc>
              <a:spcPct val="100000"/>
            </a:lnSpc>
          </a:pPr>
          <a:r>
            <a:rPr lang="el-GR" sz="2800" dirty="0"/>
            <a:t>Αγνόηση μακροπρόθεσμου κέρδους</a:t>
          </a:r>
          <a:endParaRPr lang="en-US" sz="2800" dirty="0"/>
        </a:p>
      </dgm:t>
    </dgm:pt>
    <dgm:pt modelId="{6B59FC7F-CD17-4BB4-8F39-4D609FA8C64B}" type="parTrans" cxnId="{C73F5A0C-5B4C-4B95-815A-BE665EC80368}">
      <dgm:prSet/>
      <dgm:spPr/>
      <dgm:t>
        <a:bodyPr/>
        <a:lstStyle/>
        <a:p>
          <a:endParaRPr lang="en-US"/>
        </a:p>
      </dgm:t>
    </dgm:pt>
    <dgm:pt modelId="{6DB8FA7E-875A-4616-A89A-8247FDAC9F7F}" type="sibTrans" cxnId="{C73F5A0C-5B4C-4B95-815A-BE665EC80368}">
      <dgm:prSet/>
      <dgm:spPr/>
      <dgm:t>
        <a:bodyPr/>
        <a:lstStyle/>
        <a:p>
          <a:endParaRPr lang="en-US"/>
        </a:p>
      </dgm:t>
    </dgm:pt>
    <dgm:pt modelId="{10AE3715-2BDF-4E97-9EB6-57D8E4EBD48A}" type="pres">
      <dgm:prSet presAssocID="{9DDD097F-7B11-4859-AD0F-761C87F76873}" presName="compositeShape" presStyleCnt="0">
        <dgm:presLayoutVars>
          <dgm:chMax val="2"/>
          <dgm:dir/>
          <dgm:resizeHandles val="exact"/>
        </dgm:presLayoutVars>
      </dgm:prSet>
      <dgm:spPr/>
    </dgm:pt>
    <dgm:pt modelId="{36E0FD24-6064-4CBA-B3A0-BDF092F05EB2}" type="pres">
      <dgm:prSet presAssocID="{4F1950A1-C735-4111-9990-206C72DF079A}" presName="upArrow" presStyleLbl="node1" presStyleIdx="0" presStyleCnt="2" custScaleY="82154"/>
      <dgm:spPr/>
    </dgm:pt>
    <dgm:pt modelId="{E3620A15-333C-429D-91C7-980AD0B0FA10}" type="pres">
      <dgm:prSet presAssocID="{4F1950A1-C735-4111-9990-206C72DF079A}" presName="upArrowText" presStyleLbl="revTx" presStyleIdx="0" presStyleCnt="2">
        <dgm:presLayoutVars>
          <dgm:chMax val="0"/>
          <dgm:bulletEnabled val="1"/>
        </dgm:presLayoutVars>
      </dgm:prSet>
      <dgm:spPr/>
    </dgm:pt>
    <dgm:pt modelId="{68BFF674-AD4B-4DCF-909E-B6A455D2FB6D}" type="pres">
      <dgm:prSet presAssocID="{D26EFE2C-80C9-405C-990D-5FEC6A3EE7F7}" presName="downArrow" presStyleLbl="node1" presStyleIdx="1" presStyleCnt="2" custScaleY="82154"/>
      <dgm:spPr/>
    </dgm:pt>
    <dgm:pt modelId="{CEFE92F3-9B68-4C1A-B0E2-82D60A030A61}" type="pres">
      <dgm:prSet presAssocID="{D26EFE2C-80C9-405C-990D-5FEC6A3EE7F7}" presName="downArrowText" presStyleLbl="revTx" presStyleIdx="1" presStyleCnt="2">
        <dgm:presLayoutVars>
          <dgm:chMax val="0"/>
          <dgm:bulletEnabled val="1"/>
        </dgm:presLayoutVars>
      </dgm:prSet>
      <dgm:spPr/>
    </dgm:pt>
  </dgm:ptLst>
  <dgm:cxnLst>
    <dgm:cxn modelId="{C73F5A0C-5B4C-4B95-815A-BE665EC80368}" srcId="{9DDD097F-7B11-4859-AD0F-761C87F76873}" destId="{D26EFE2C-80C9-405C-990D-5FEC6A3EE7F7}" srcOrd="1" destOrd="0" parTransId="{6B59FC7F-CD17-4BB4-8F39-4D609FA8C64B}" sibTransId="{6DB8FA7E-875A-4616-A89A-8247FDAC9F7F}"/>
    <dgm:cxn modelId="{109E385C-F777-4F79-9B14-33EAE220F1E4}" type="presOf" srcId="{D26EFE2C-80C9-405C-990D-5FEC6A3EE7F7}" destId="{CEFE92F3-9B68-4C1A-B0E2-82D60A030A61}" srcOrd="0" destOrd="0" presId="urn:microsoft.com/office/officeart/2005/8/layout/arrow4"/>
    <dgm:cxn modelId="{44BE2B85-5170-42FB-B069-C4A4D1B92222}" srcId="{9DDD097F-7B11-4859-AD0F-761C87F76873}" destId="{4F1950A1-C735-4111-9990-206C72DF079A}" srcOrd="0" destOrd="0" parTransId="{6A22C32C-7902-43B3-8AEB-79A94A1329B4}" sibTransId="{2F54FCAF-88E1-4119-9C27-FFB216EAA8EA}"/>
    <dgm:cxn modelId="{6674D3C8-34D0-48D8-B350-880F96792841}" type="presOf" srcId="{9DDD097F-7B11-4859-AD0F-761C87F76873}" destId="{10AE3715-2BDF-4E97-9EB6-57D8E4EBD48A}" srcOrd="0" destOrd="0" presId="urn:microsoft.com/office/officeart/2005/8/layout/arrow4"/>
    <dgm:cxn modelId="{A469BAD3-C112-4A13-A305-2D3C4C5FD54D}" type="presOf" srcId="{4F1950A1-C735-4111-9990-206C72DF079A}" destId="{E3620A15-333C-429D-91C7-980AD0B0FA10}" srcOrd="0" destOrd="0" presId="urn:microsoft.com/office/officeart/2005/8/layout/arrow4"/>
    <dgm:cxn modelId="{7A653983-A66E-488F-BCB0-27329FBD010C}" type="presParOf" srcId="{10AE3715-2BDF-4E97-9EB6-57D8E4EBD48A}" destId="{36E0FD24-6064-4CBA-B3A0-BDF092F05EB2}" srcOrd="0" destOrd="0" presId="urn:microsoft.com/office/officeart/2005/8/layout/arrow4"/>
    <dgm:cxn modelId="{988CC9BC-BC52-4B1D-89A6-7B9E82DC5D6A}" type="presParOf" srcId="{10AE3715-2BDF-4E97-9EB6-57D8E4EBD48A}" destId="{E3620A15-333C-429D-91C7-980AD0B0FA10}" srcOrd="1" destOrd="0" presId="urn:microsoft.com/office/officeart/2005/8/layout/arrow4"/>
    <dgm:cxn modelId="{3DA997BF-809D-476E-AF37-427164C305F0}" type="presParOf" srcId="{10AE3715-2BDF-4E97-9EB6-57D8E4EBD48A}" destId="{68BFF674-AD4B-4DCF-909E-B6A455D2FB6D}" srcOrd="2" destOrd="0" presId="urn:microsoft.com/office/officeart/2005/8/layout/arrow4"/>
    <dgm:cxn modelId="{8040A3B6-7C28-4FFD-AF73-F50D69A3C3CA}" type="presParOf" srcId="{10AE3715-2BDF-4E97-9EB6-57D8E4EBD48A}" destId="{CEFE92F3-9B68-4C1A-B0E2-82D60A030A61}"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8BFAAB-CC99-4D07-AE20-C2B5D571D56E}"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BBCBF8ED-DF3B-4954-BB9B-A8EC4771007E}">
      <dgm:prSet custT="1"/>
      <dgm:spPr/>
      <dgm:t>
        <a:bodyPr/>
        <a:lstStyle/>
        <a:p>
          <a:pPr rtl="0">
            <a:lnSpc>
              <a:spcPct val="100000"/>
            </a:lnSpc>
          </a:pPr>
          <a:r>
            <a:rPr lang="el-GR" sz="2800" dirty="0"/>
            <a:t>Εξωτερικές πηγές επενδυτικών κεφαλαίων</a:t>
          </a:r>
          <a:endParaRPr lang="en-US" sz="2800" dirty="0"/>
        </a:p>
      </dgm:t>
    </dgm:pt>
    <dgm:pt modelId="{9DDF047C-0BF0-496B-9B0E-B7C1F8C71D7F}" type="parTrans" cxnId="{9C489C84-F262-4602-BDBD-73517E69D02D}">
      <dgm:prSet/>
      <dgm:spPr/>
      <dgm:t>
        <a:bodyPr/>
        <a:lstStyle/>
        <a:p>
          <a:endParaRPr lang="en-US"/>
        </a:p>
      </dgm:t>
    </dgm:pt>
    <dgm:pt modelId="{2DD01577-075D-4D42-BBFE-F371B10D5786}" type="sibTrans" cxnId="{9C489C84-F262-4602-BDBD-73517E69D02D}">
      <dgm:prSet/>
      <dgm:spPr/>
      <dgm:t>
        <a:bodyPr/>
        <a:lstStyle/>
        <a:p>
          <a:endParaRPr lang="en-US"/>
        </a:p>
      </dgm:t>
    </dgm:pt>
    <dgm:pt modelId="{42B0030F-6B73-449C-A16C-329722F7930D}">
      <dgm:prSet custT="1"/>
      <dgm:spPr/>
      <dgm:t>
        <a:bodyPr/>
        <a:lstStyle/>
        <a:p>
          <a:pPr rtl="0">
            <a:lnSpc>
              <a:spcPct val="100000"/>
            </a:lnSpc>
          </a:pPr>
          <a:r>
            <a:rPr lang="el-GR" sz="2800" dirty="0"/>
            <a:t>Εσωτερικές πηγές επενδυτικών κεφαλαίων</a:t>
          </a:r>
          <a:endParaRPr lang="en-US" sz="2800" dirty="0"/>
        </a:p>
      </dgm:t>
    </dgm:pt>
    <dgm:pt modelId="{DCBB2CC0-590F-411E-9BBA-94B22D7942C1}" type="parTrans" cxnId="{48154871-61FD-4F14-A1E7-5B47BB04DADF}">
      <dgm:prSet/>
      <dgm:spPr/>
      <dgm:t>
        <a:bodyPr/>
        <a:lstStyle/>
        <a:p>
          <a:endParaRPr lang="en-US"/>
        </a:p>
      </dgm:t>
    </dgm:pt>
    <dgm:pt modelId="{18E858F0-E510-4660-A65B-0A73E49AB6BF}" type="sibTrans" cxnId="{48154871-61FD-4F14-A1E7-5B47BB04DADF}">
      <dgm:prSet/>
      <dgm:spPr/>
      <dgm:t>
        <a:bodyPr/>
        <a:lstStyle/>
        <a:p>
          <a:endParaRPr lang="en-US"/>
        </a:p>
      </dgm:t>
    </dgm:pt>
    <dgm:pt modelId="{F1D7BD3F-90DD-4687-8B09-231B7BD2AE49}" type="pres">
      <dgm:prSet presAssocID="{CB8BFAAB-CC99-4D07-AE20-C2B5D571D56E}" presName="Name0" presStyleCnt="0">
        <dgm:presLayoutVars>
          <dgm:dir/>
          <dgm:resizeHandles val="exact"/>
        </dgm:presLayoutVars>
      </dgm:prSet>
      <dgm:spPr/>
    </dgm:pt>
    <dgm:pt modelId="{36153A25-1E1B-4748-9A19-7BE1229058FD}" type="pres">
      <dgm:prSet presAssocID="{BBCBF8ED-DF3B-4954-BB9B-A8EC4771007E}" presName="node" presStyleLbl="node1" presStyleIdx="0" presStyleCnt="2">
        <dgm:presLayoutVars>
          <dgm:bulletEnabled val="1"/>
        </dgm:presLayoutVars>
      </dgm:prSet>
      <dgm:spPr/>
    </dgm:pt>
    <dgm:pt modelId="{999BD96E-2730-42DB-AA6E-3D1DF7085968}" type="pres">
      <dgm:prSet presAssocID="{2DD01577-075D-4D42-BBFE-F371B10D5786}" presName="sibTrans" presStyleCnt="0"/>
      <dgm:spPr/>
    </dgm:pt>
    <dgm:pt modelId="{A52F9C51-4FF6-4579-BD86-B73D0035EC79}" type="pres">
      <dgm:prSet presAssocID="{42B0030F-6B73-449C-A16C-329722F7930D}" presName="node" presStyleLbl="node1" presStyleIdx="1" presStyleCnt="2">
        <dgm:presLayoutVars>
          <dgm:bulletEnabled val="1"/>
        </dgm:presLayoutVars>
      </dgm:prSet>
      <dgm:spPr/>
    </dgm:pt>
  </dgm:ptLst>
  <dgm:cxnLst>
    <dgm:cxn modelId="{48154871-61FD-4F14-A1E7-5B47BB04DADF}" srcId="{CB8BFAAB-CC99-4D07-AE20-C2B5D571D56E}" destId="{42B0030F-6B73-449C-A16C-329722F7930D}" srcOrd="1" destOrd="0" parTransId="{DCBB2CC0-590F-411E-9BBA-94B22D7942C1}" sibTransId="{18E858F0-E510-4660-A65B-0A73E49AB6BF}"/>
    <dgm:cxn modelId="{9C489C84-F262-4602-BDBD-73517E69D02D}" srcId="{CB8BFAAB-CC99-4D07-AE20-C2B5D571D56E}" destId="{BBCBF8ED-DF3B-4954-BB9B-A8EC4771007E}" srcOrd="0" destOrd="0" parTransId="{9DDF047C-0BF0-496B-9B0E-B7C1F8C71D7F}" sibTransId="{2DD01577-075D-4D42-BBFE-F371B10D5786}"/>
    <dgm:cxn modelId="{327B84A4-FF29-40AC-97F8-2FE46775125B}" type="presOf" srcId="{BBCBF8ED-DF3B-4954-BB9B-A8EC4771007E}" destId="{36153A25-1E1B-4748-9A19-7BE1229058FD}" srcOrd="0" destOrd="0" presId="urn:microsoft.com/office/officeart/2005/8/layout/hList6"/>
    <dgm:cxn modelId="{F6892ED1-D7A4-42A4-A230-9D4836175A4A}" type="presOf" srcId="{42B0030F-6B73-449C-A16C-329722F7930D}" destId="{A52F9C51-4FF6-4579-BD86-B73D0035EC79}" srcOrd="0" destOrd="0" presId="urn:microsoft.com/office/officeart/2005/8/layout/hList6"/>
    <dgm:cxn modelId="{DAF0F5FE-A6C1-4598-8093-43253FAE7006}" type="presOf" srcId="{CB8BFAAB-CC99-4D07-AE20-C2B5D571D56E}" destId="{F1D7BD3F-90DD-4687-8B09-231B7BD2AE49}" srcOrd="0" destOrd="0" presId="urn:microsoft.com/office/officeart/2005/8/layout/hList6"/>
    <dgm:cxn modelId="{6621AAEB-7F76-42F7-842F-76C9F666E001}" type="presParOf" srcId="{F1D7BD3F-90DD-4687-8B09-231B7BD2AE49}" destId="{36153A25-1E1B-4748-9A19-7BE1229058FD}" srcOrd="0" destOrd="0" presId="urn:microsoft.com/office/officeart/2005/8/layout/hList6"/>
    <dgm:cxn modelId="{C77420AE-59BC-4224-A53B-D64A5C3452A5}" type="presParOf" srcId="{F1D7BD3F-90DD-4687-8B09-231B7BD2AE49}" destId="{999BD96E-2730-42DB-AA6E-3D1DF7085968}" srcOrd="1" destOrd="0" presId="urn:microsoft.com/office/officeart/2005/8/layout/hList6"/>
    <dgm:cxn modelId="{19349DBE-7828-4E42-8A2C-4272D269D563}" type="presParOf" srcId="{F1D7BD3F-90DD-4687-8B09-231B7BD2AE49}" destId="{A52F9C51-4FF6-4579-BD86-B73D0035EC7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167E30-E4B3-4781-AF94-A1B93D53499F}" type="doc">
      <dgm:prSet loTypeId="urn:microsoft.com/office/officeart/2005/8/layout/hierarchy2" loCatId="hierarchy" qsTypeId="urn:microsoft.com/office/officeart/2005/8/quickstyle/simple1" qsCatId="simple" csTypeId="urn:microsoft.com/office/officeart/2005/8/colors/colorful1#55" csCatId="colorful" phldr="1"/>
      <dgm:spPr/>
      <dgm:t>
        <a:bodyPr/>
        <a:lstStyle/>
        <a:p>
          <a:endParaRPr lang="en-US"/>
        </a:p>
      </dgm:t>
    </dgm:pt>
    <dgm:pt modelId="{5DCA3563-7CB8-4834-B232-84416A145982}">
      <dgm:prSet custT="1"/>
      <dgm:spPr/>
      <dgm:t>
        <a:bodyPr/>
        <a:lstStyle/>
        <a:p>
          <a:pPr rtl="0">
            <a:lnSpc>
              <a:spcPct val="100000"/>
            </a:lnSpc>
          </a:pPr>
          <a:r>
            <a:rPr lang="el-GR" sz="2800" dirty="0"/>
            <a:t>Υπολογισμός τιμής μεταβίβασης</a:t>
          </a:r>
          <a:endParaRPr lang="en-US" sz="2800" dirty="0"/>
        </a:p>
      </dgm:t>
    </dgm:pt>
    <dgm:pt modelId="{06B66C8E-1D30-406F-BB22-76D06329258C}" type="parTrans" cxnId="{B5914CA5-0FA5-4DA8-95F9-8035B7C4FCF0}">
      <dgm:prSet/>
      <dgm:spPr/>
      <dgm:t>
        <a:bodyPr/>
        <a:lstStyle/>
        <a:p>
          <a:endParaRPr lang="en-US"/>
        </a:p>
      </dgm:t>
    </dgm:pt>
    <dgm:pt modelId="{73D00C8E-2CB2-46E2-88D4-16B966FE5435}" type="sibTrans" cxnId="{B5914CA5-0FA5-4DA8-95F9-8035B7C4FCF0}">
      <dgm:prSet/>
      <dgm:spPr/>
      <dgm:t>
        <a:bodyPr/>
        <a:lstStyle/>
        <a:p>
          <a:endParaRPr lang="en-US"/>
        </a:p>
      </dgm:t>
    </dgm:pt>
    <dgm:pt modelId="{B290F65A-875B-474A-9E0B-ABD2999BBA4B}">
      <dgm:prSet custT="1"/>
      <dgm:spPr/>
      <dgm:t>
        <a:bodyPr/>
        <a:lstStyle/>
        <a:p>
          <a:pPr rtl="0">
            <a:lnSpc>
              <a:spcPct val="100000"/>
            </a:lnSpc>
          </a:pPr>
          <a:r>
            <a:rPr lang="el-GR" sz="2800" dirty="0"/>
            <a:t>Μέθοδος που βασίζεται στην αγορά</a:t>
          </a:r>
          <a:endParaRPr lang="en-US" sz="2800" dirty="0"/>
        </a:p>
      </dgm:t>
    </dgm:pt>
    <dgm:pt modelId="{F86DC5F2-8E28-4564-8B06-71E6D48C19EB}" type="parTrans" cxnId="{F54DE331-86D3-4650-AAA0-79C8CFB58A97}">
      <dgm:prSet/>
      <dgm:spPr/>
      <dgm:t>
        <a:bodyPr/>
        <a:lstStyle/>
        <a:p>
          <a:endParaRPr lang="en-US"/>
        </a:p>
      </dgm:t>
    </dgm:pt>
    <dgm:pt modelId="{1E6CCB3C-96C1-4BA4-9CB2-54F84918C3DE}" type="sibTrans" cxnId="{F54DE331-86D3-4650-AAA0-79C8CFB58A97}">
      <dgm:prSet/>
      <dgm:spPr/>
      <dgm:t>
        <a:bodyPr/>
        <a:lstStyle/>
        <a:p>
          <a:endParaRPr lang="en-US"/>
        </a:p>
      </dgm:t>
    </dgm:pt>
    <dgm:pt modelId="{EA396CB5-B787-4915-89BB-72BD6469AB03}">
      <dgm:prSet custT="1"/>
      <dgm:spPr/>
      <dgm:t>
        <a:bodyPr/>
        <a:lstStyle/>
        <a:p>
          <a:pPr rtl="0">
            <a:lnSpc>
              <a:spcPct val="100000"/>
            </a:lnSpc>
          </a:pPr>
          <a:r>
            <a:rPr lang="el-GR" sz="2800" dirty="0"/>
            <a:t>Μέθοδος που δεν βασίζεται στην αγορά</a:t>
          </a:r>
          <a:endParaRPr lang="en-US" sz="2800" dirty="0"/>
        </a:p>
      </dgm:t>
    </dgm:pt>
    <dgm:pt modelId="{9C30D3BE-F847-4810-8105-965FF9235EB5}" type="parTrans" cxnId="{02DC3AC5-CEED-4197-B9F8-23D33943A86E}">
      <dgm:prSet/>
      <dgm:spPr/>
      <dgm:t>
        <a:bodyPr/>
        <a:lstStyle/>
        <a:p>
          <a:endParaRPr lang="en-US"/>
        </a:p>
      </dgm:t>
    </dgm:pt>
    <dgm:pt modelId="{E9ED9BD7-9B4F-4669-A380-A01F7F0A8299}" type="sibTrans" cxnId="{02DC3AC5-CEED-4197-B9F8-23D33943A86E}">
      <dgm:prSet/>
      <dgm:spPr/>
      <dgm:t>
        <a:bodyPr/>
        <a:lstStyle/>
        <a:p>
          <a:endParaRPr lang="en-US"/>
        </a:p>
      </dgm:t>
    </dgm:pt>
    <dgm:pt modelId="{F9F8773D-244C-4348-A9DB-00B3B96277EE}" type="pres">
      <dgm:prSet presAssocID="{A0167E30-E4B3-4781-AF94-A1B93D53499F}" presName="diagram" presStyleCnt="0">
        <dgm:presLayoutVars>
          <dgm:chPref val="1"/>
          <dgm:dir/>
          <dgm:animOne val="branch"/>
          <dgm:animLvl val="lvl"/>
          <dgm:resizeHandles val="exact"/>
        </dgm:presLayoutVars>
      </dgm:prSet>
      <dgm:spPr/>
    </dgm:pt>
    <dgm:pt modelId="{C9B35321-1D93-4C04-86B6-31A5D5919914}" type="pres">
      <dgm:prSet presAssocID="{5DCA3563-7CB8-4834-B232-84416A145982}" presName="root1" presStyleCnt="0"/>
      <dgm:spPr/>
    </dgm:pt>
    <dgm:pt modelId="{BD6118CC-E50A-4C1F-8B23-2AE916CBD1D8}" type="pres">
      <dgm:prSet presAssocID="{5DCA3563-7CB8-4834-B232-84416A145982}" presName="LevelOneTextNode" presStyleLbl="node0" presStyleIdx="0" presStyleCnt="1" custScaleX="107641">
        <dgm:presLayoutVars>
          <dgm:chPref val="3"/>
        </dgm:presLayoutVars>
      </dgm:prSet>
      <dgm:spPr/>
    </dgm:pt>
    <dgm:pt modelId="{5A9D5FEC-37BC-467B-992D-BA5EFC324C54}" type="pres">
      <dgm:prSet presAssocID="{5DCA3563-7CB8-4834-B232-84416A145982}" presName="level2hierChild" presStyleCnt="0"/>
      <dgm:spPr/>
    </dgm:pt>
    <dgm:pt modelId="{EAD556B3-F774-4FEC-95AE-74CA9C4B4623}" type="pres">
      <dgm:prSet presAssocID="{F86DC5F2-8E28-4564-8B06-71E6D48C19EB}" presName="conn2-1" presStyleLbl="parChTrans1D2" presStyleIdx="0" presStyleCnt="2"/>
      <dgm:spPr/>
    </dgm:pt>
    <dgm:pt modelId="{90E2BAF4-069F-4B4B-91B2-916C21B4438D}" type="pres">
      <dgm:prSet presAssocID="{F86DC5F2-8E28-4564-8B06-71E6D48C19EB}" presName="connTx" presStyleLbl="parChTrans1D2" presStyleIdx="0" presStyleCnt="2"/>
      <dgm:spPr/>
    </dgm:pt>
    <dgm:pt modelId="{CC86A40B-DDDC-42BF-9142-FF74F424A5CC}" type="pres">
      <dgm:prSet presAssocID="{B290F65A-875B-474A-9E0B-ABD2999BBA4B}" presName="root2" presStyleCnt="0"/>
      <dgm:spPr/>
    </dgm:pt>
    <dgm:pt modelId="{A47EA78B-2043-47BB-B425-16C7643B7EC6}" type="pres">
      <dgm:prSet presAssocID="{B290F65A-875B-474A-9E0B-ABD2999BBA4B}" presName="LevelTwoTextNode" presStyleLbl="node2" presStyleIdx="0" presStyleCnt="2">
        <dgm:presLayoutVars>
          <dgm:chPref val="3"/>
        </dgm:presLayoutVars>
      </dgm:prSet>
      <dgm:spPr/>
    </dgm:pt>
    <dgm:pt modelId="{CD525E02-F8FA-482E-94DB-3A5E6C9AB4C7}" type="pres">
      <dgm:prSet presAssocID="{B290F65A-875B-474A-9E0B-ABD2999BBA4B}" presName="level3hierChild" presStyleCnt="0"/>
      <dgm:spPr/>
    </dgm:pt>
    <dgm:pt modelId="{F8763A90-E887-4973-B7A0-6CD50EA44D80}" type="pres">
      <dgm:prSet presAssocID="{9C30D3BE-F847-4810-8105-965FF9235EB5}" presName="conn2-1" presStyleLbl="parChTrans1D2" presStyleIdx="1" presStyleCnt="2"/>
      <dgm:spPr/>
    </dgm:pt>
    <dgm:pt modelId="{A2E6556E-4418-49FC-8CBB-E964399E6DF0}" type="pres">
      <dgm:prSet presAssocID="{9C30D3BE-F847-4810-8105-965FF9235EB5}" presName="connTx" presStyleLbl="parChTrans1D2" presStyleIdx="1" presStyleCnt="2"/>
      <dgm:spPr/>
    </dgm:pt>
    <dgm:pt modelId="{52A28516-9617-4B6F-BA62-03053DB22B87}" type="pres">
      <dgm:prSet presAssocID="{EA396CB5-B787-4915-89BB-72BD6469AB03}" presName="root2" presStyleCnt="0"/>
      <dgm:spPr/>
    </dgm:pt>
    <dgm:pt modelId="{43537778-EF29-49A4-B254-391FB03CC7B6}" type="pres">
      <dgm:prSet presAssocID="{EA396CB5-B787-4915-89BB-72BD6469AB03}" presName="LevelTwoTextNode" presStyleLbl="node2" presStyleIdx="1" presStyleCnt="2">
        <dgm:presLayoutVars>
          <dgm:chPref val="3"/>
        </dgm:presLayoutVars>
      </dgm:prSet>
      <dgm:spPr/>
    </dgm:pt>
    <dgm:pt modelId="{C0B1751F-765B-4F0E-8C85-41DCDC5EE012}" type="pres">
      <dgm:prSet presAssocID="{EA396CB5-B787-4915-89BB-72BD6469AB03}" presName="level3hierChild" presStyleCnt="0"/>
      <dgm:spPr/>
    </dgm:pt>
  </dgm:ptLst>
  <dgm:cxnLst>
    <dgm:cxn modelId="{00E7040F-4F2B-474F-B7D6-E87D2834C7E5}" type="presOf" srcId="{9C30D3BE-F847-4810-8105-965FF9235EB5}" destId="{F8763A90-E887-4973-B7A0-6CD50EA44D80}" srcOrd="0" destOrd="0" presId="urn:microsoft.com/office/officeart/2005/8/layout/hierarchy2"/>
    <dgm:cxn modelId="{F54DE331-86D3-4650-AAA0-79C8CFB58A97}" srcId="{5DCA3563-7CB8-4834-B232-84416A145982}" destId="{B290F65A-875B-474A-9E0B-ABD2999BBA4B}" srcOrd="0" destOrd="0" parTransId="{F86DC5F2-8E28-4564-8B06-71E6D48C19EB}" sibTransId="{1E6CCB3C-96C1-4BA4-9CB2-54F84918C3DE}"/>
    <dgm:cxn modelId="{1DF2965D-4128-4587-BFA6-25051ABB9B0B}" type="presOf" srcId="{F86DC5F2-8E28-4564-8B06-71E6D48C19EB}" destId="{90E2BAF4-069F-4B4B-91B2-916C21B4438D}" srcOrd="1" destOrd="0" presId="urn:microsoft.com/office/officeart/2005/8/layout/hierarchy2"/>
    <dgm:cxn modelId="{1990C241-3518-48A6-A78E-C91B782D7BCD}" type="presOf" srcId="{B290F65A-875B-474A-9E0B-ABD2999BBA4B}" destId="{A47EA78B-2043-47BB-B425-16C7643B7EC6}" srcOrd="0" destOrd="0" presId="urn:microsoft.com/office/officeart/2005/8/layout/hierarchy2"/>
    <dgm:cxn modelId="{FC24768F-65E6-4F33-B49E-71823000CFA6}" type="presOf" srcId="{A0167E30-E4B3-4781-AF94-A1B93D53499F}" destId="{F9F8773D-244C-4348-A9DB-00B3B96277EE}" srcOrd="0" destOrd="0" presId="urn:microsoft.com/office/officeart/2005/8/layout/hierarchy2"/>
    <dgm:cxn modelId="{42357991-0508-463B-AB90-46C6B46C3E27}" type="presOf" srcId="{EA396CB5-B787-4915-89BB-72BD6469AB03}" destId="{43537778-EF29-49A4-B254-391FB03CC7B6}" srcOrd="0" destOrd="0" presId="urn:microsoft.com/office/officeart/2005/8/layout/hierarchy2"/>
    <dgm:cxn modelId="{430066A2-CC93-4D55-8B20-28CA1775AD83}" type="presOf" srcId="{9C30D3BE-F847-4810-8105-965FF9235EB5}" destId="{A2E6556E-4418-49FC-8CBB-E964399E6DF0}" srcOrd="1" destOrd="0" presId="urn:microsoft.com/office/officeart/2005/8/layout/hierarchy2"/>
    <dgm:cxn modelId="{3630F0A3-7A05-45A5-994A-8179DD44D169}" type="presOf" srcId="{F86DC5F2-8E28-4564-8B06-71E6D48C19EB}" destId="{EAD556B3-F774-4FEC-95AE-74CA9C4B4623}" srcOrd="0" destOrd="0" presId="urn:microsoft.com/office/officeart/2005/8/layout/hierarchy2"/>
    <dgm:cxn modelId="{B5914CA5-0FA5-4DA8-95F9-8035B7C4FCF0}" srcId="{A0167E30-E4B3-4781-AF94-A1B93D53499F}" destId="{5DCA3563-7CB8-4834-B232-84416A145982}" srcOrd="0" destOrd="0" parTransId="{06B66C8E-1D30-406F-BB22-76D06329258C}" sibTransId="{73D00C8E-2CB2-46E2-88D4-16B966FE5435}"/>
    <dgm:cxn modelId="{2B3BD0AB-65E6-4246-8B22-9F102F34715F}" type="presOf" srcId="{5DCA3563-7CB8-4834-B232-84416A145982}" destId="{BD6118CC-E50A-4C1F-8B23-2AE916CBD1D8}" srcOrd="0" destOrd="0" presId="urn:microsoft.com/office/officeart/2005/8/layout/hierarchy2"/>
    <dgm:cxn modelId="{02DC3AC5-CEED-4197-B9F8-23D33943A86E}" srcId="{5DCA3563-7CB8-4834-B232-84416A145982}" destId="{EA396CB5-B787-4915-89BB-72BD6469AB03}" srcOrd="1" destOrd="0" parTransId="{9C30D3BE-F847-4810-8105-965FF9235EB5}" sibTransId="{E9ED9BD7-9B4F-4669-A380-A01F7F0A8299}"/>
    <dgm:cxn modelId="{28FB6392-6493-4521-BAE8-585E8343A482}" type="presParOf" srcId="{F9F8773D-244C-4348-A9DB-00B3B96277EE}" destId="{C9B35321-1D93-4C04-86B6-31A5D5919914}" srcOrd="0" destOrd="0" presId="urn:microsoft.com/office/officeart/2005/8/layout/hierarchy2"/>
    <dgm:cxn modelId="{9BAC53F5-C743-44D3-BF83-F3D60563F6A1}" type="presParOf" srcId="{C9B35321-1D93-4C04-86B6-31A5D5919914}" destId="{BD6118CC-E50A-4C1F-8B23-2AE916CBD1D8}" srcOrd="0" destOrd="0" presId="urn:microsoft.com/office/officeart/2005/8/layout/hierarchy2"/>
    <dgm:cxn modelId="{33C73F5E-B039-48D9-9397-746CFA87178D}" type="presParOf" srcId="{C9B35321-1D93-4C04-86B6-31A5D5919914}" destId="{5A9D5FEC-37BC-467B-992D-BA5EFC324C54}" srcOrd="1" destOrd="0" presId="urn:microsoft.com/office/officeart/2005/8/layout/hierarchy2"/>
    <dgm:cxn modelId="{8D7F9493-6950-4A4A-AE66-B35577000C88}" type="presParOf" srcId="{5A9D5FEC-37BC-467B-992D-BA5EFC324C54}" destId="{EAD556B3-F774-4FEC-95AE-74CA9C4B4623}" srcOrd="0" destOrd="0" presId="urn:microsoft.com/office/officeart/2005/8/layout/hierarchy2"/>
    <dgm:cxn modelId="{23B047BF-1834-4808-8FC8-F1DBBBB28AE8}" type="presParOf" srcId="{EAD556B3-F774-4FEC-95AE-74CA9C4B4623}" destId="{90E2BAF4-069F-4B4B-91B2-916C21B4438D}" srcOrd="0" destOrd="0" presId="urn:microsoft.com/office/officeart/2005/8/layout/hierarchy2"/>
    <dgm:cxn modelId="{3329216B-5CAB-4BB5-88AE-654530CA6374}" type="presParOf" srcId="{5A9D5FEC-37BC-467B-992D-BA5EFC324C54}" destId="{CC86A40B-DDDC-42BF-9142-FF74F424A5CC}" srcOrd="1" destOrd="0" presId="urn:microsoft.com/office/officeart/2005/8/layout/hierarchy2"/>
    <dgm:cxn modelId="{7CDCDA78-FB05-4251-85F5-AEF6351F2893}" type="presParOf" srcId="{CC86A40B-DDDC-42BF-9142-FF74F424A5CC}" destId="{A47EA78B-2043-47BB-B425-16C7643B7EC6}" srcOrd="0" destOrd="0" presId="urn:microsoft.com/office/officeart/2005/8/layout/hierarchy2"/>
    <dgm:cxn modelId="{2231CEA4-81CE-4D9B-9001-57F8BC147820}" type="presParOf" srcId="{CC86A40B-DDDC-42BF-9142-FF74F424A5CC}" destId="{CD525E02-F8FA-482E-94DB-3A5E6C9AB4C7}" srcOrd="1" destOrd="0" presId="urn:microsoft.com/office/officeart/2005/8/layout/hierarchy2"/>
    <dgm:cxn modelId="{1D0667C6-7C83-4B8B-AE03-4C72B4628021}" type="presParOf" srcId="{5A9D5FEC-37BC-467B-992D-BA5EFC324C54}" destId="{F8763A90-E887-4973-B7A0-6CD50EA44D80}" srcOrd="2" destOrd="0" presId="urn:microsoft.com/office/officeart/2005/8/layout/hierarchy2"/>
    <dgm:cxn modelId="{F0DF890B-09E2-45BA-A790-C505E5A3D4D7}" type="presParOf" srcId="{F8763A90-E887-4973-B7A0-6CD50EA44D80}" destId="{A2E6556E-4418-49FC-8CBB-E964399E6DF0}" srcOrd="0" destOrd="0" presId="urn:microsoft.com/office/officeart/2005/8/layout/hierarchy2"/>
    <dgm:cxn modelId="{2229D6F5-17C2-45A3-A055-F853329720F7}" type="presParOf" srcId="{5A9D5FEC-37BC-467B-992D-BA5EFC324C54}" destId="{52A28516-9617-4B6F-BA62-03053DB22B87}" srcOrd="3" destOrd="0" presId="urn:microsoft.com/office/officeart/2005/8/layout/hierarchy2"/>
    <dgm:cxn modelId="{44CA71C4-E606-46C6-9B33-916092D416E7}" type="presParOf" srcId="{52A28516-9617-4B6F-BA62-03053DB22B87}" destId="{43537778-EF29-49A4-B254-391FB03CC7B6}" srcOrd="0" destOrd="0" presId="urn:microsoft.com/office/officeart/2005/8/layout/hierarchy2"/>
    <dgm:cxn modelId="{90A57E9D-AC90-4D5A-AFF0-C6ACD35A6D21}" type="presParOf" srcId="{52A28516-9617-4B6F-BA62-03053DB22B87}" destId="{C0B1751F-765B-4F0E-8C85-41DCDC5EE01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80A3A8-29D6-4F0A-A008-5CCC57C3CF88}" type="doc">
      <dgm:prSet loTypeId="urn:microsoft.com/office/officeart/2005/8/layout/hierarchy2" loCatId="hierarchy" qsTypeId="urn:microsoft.com/office/officeart/2005/8/quickstyle/simple1" qsCatId="simple" csTypeId="urn:microsoft.com/office/officeart/2005/8/colors/colorful1#50" csCatId="colorful" phldr="1"/>
      <dgm:spPr/>
      <dgm:t>
        <a:bodyPr/>
        <a:lstStyle/>
        <a:p>
          <a:endParaRPr lang="en-US"/>
        </a:p>
      </dgm:t>
    </dgm:pt>
    <dgm:pt modelId="{8C75C932-8CD1-48CB-A0EC-E0C06F86FB33}">
      <dgm:prSet/>
      <dgm:spPr/>
      <dgm:t>
        <a:bodyPr/>
        <a:lstStyle/>
        <a:p>
          <a:pPr marL="177800" indent="0" algn="l" rtl="0"/>
          <a:r>
            <a:rPr lang="el-GR" b="1" dirty="0"/>
            <a:t>Συναλλαγματική έκθεση</a:t>
          </a:r>
          <a:endParaRPr lang="en-US" b="1" dirty="0"/>
        </a:p>
      </dgm:t>
    </dgm:pt>
    <dgm:pt modelId="{4F724C5A-FB67-450F-9ED0-9F7EDFE99BE7}" type="parTrans" cxnId="{320BB6B5-5DDB-45B7-B39D-CC40FDA3B384}">
      <dgm:prSet/>
      <dgm:spPr/>
      <dgm:t>
        <a:bodyPr/>
        <a:lstStyle/>
        <a:p>
          <a:endParaRPr lang="en-US"/>
        </a:p>
      </dgm:t>
    </dgm:pt>
    <dgm:pt modelId="{5B64D535-1565-4ABD-9966-7888485B3F32}" type="sibTrans" cxnId="{320BB6B5-5DDB-45B7-B39D-CC40FDA3B384}">
      <dgm:prSet/>
      <dgm:spPr/>
      <dgm:t>
        <a:bodyPr/>
        <a:lstStyle/>
        <a:p>
          <a:endParaRPr lang="en-US"/>
        </a:p>
      </dgm:t>
    </dgm:pt>
    <dgm:pt modelId="{10EC6BE8-7B00-43AD-BD5D-79C6195F46D0}">
      <dgm:prSet/>
      <dgm:spPr/>
      <dgm:t>
        <a:bodyPr lIns="91440"/>
        <a:lstStyle/>
        <a:p>
          <a:pPr algn="ctr" rtl="0">
            <a:lnSpc>
              <a:spcPct val="100000"/>
            </a:lnSpc>
          </a:pPr>
          <a:r>
            <a:rPr lang="el-GR" b="1" dirty="0"/>
            <a:t>Συναλλακτικός κίνδυνος</a:t>
          </a:r>
          <a:endParaRPr lang="en-US" b="1" dirty="0"/>
        </a:p>
      </dgm:t>
    </dgm:pt>
    <dgm:pt modelId="{28BFD867-B23B-46A8-BC89-C779E30F9698}" type="parTrans" cxnId="{A1C3D144-0C38-4158-825A-BFD5CB39535B}">
      <dgm:prSet/>
      <dgm:spPr/>
      <dgm:t>
        <a:bodyPr/>
        <a:lstStyle/>
        <a:p>
          <a:endParaRPr lang="en-US"/>
        </a:p>
      </dgm:t>
    </dgm:pt>
    <dgm:pt modelId="{5956AAC8-A5DD-4A04-8569-E2862BFA9249}" type="sibTrans" cxnId="{A1C3D144-0C38-4158-825A-BFD5CB39535B}">
      <dgm:prSet/>
      <dgm:spPr/>
      <dgm:t>
        <a:bodyPr/>
        <a:lstStyle/>
        <a:p>
          <a:endParaRPr lang="en-US"/>
        </a:p>
      </dgm:t>
    </dgm:pt>
    <dgm:pt modelId="{B4841AC4-FDD9-4DBE-AA78-9083A4666358}">
      <dgm:prSet/>
      <dgm:spPr/>
      <dgm:t>
        <a:bodyPr lIns="91440"/>
        <a:lstStyle/>
        <a:p>
          <a:pPr algn="ctr" rtl="0">
            <a:lnSpc>
              <a:spcPct val="100000"/>
            </a:lnSpc>
          </a:pPr>
          <a:r>
            <a:rPr lang="el-GR" b="1" dirty="0"/>
            <a:t>Κίνδυνος λόγω μετατροπής</a:t>
          </a:r>
          <a:endParaRPr lang="en-US" b="1" dirty="0"/>
        </a:p>
      </dgm:t>
    </dgm:pt>
    <dgm:pt modelId="{D72330BD-760E-4781-90D0-2EA295541A7C}" type="parTrans" cxnId="{54438686-760C-4FB9-8ECE-CEA29A94F4FD}">
      <dgm:prSet/>
      <dgm:spPr/>
      <dgm:t>
        <a:bodyPr/>
        <a:lstStyle/>
        <a:p>
          <a:endParaRPr lang="en-US"/>
        </a:p>
      </dgm:t>
    </dgm:pt>
    <dgm:pt modelId="{67279D78-18D4-4DE7-A821-B1EA3E0C07AE}" type="sibTrans" cxnId="{54438686-760C-4FB9-8ECE-CEA29A94F4FD}">
      <dgm:prSet/>
      <dgm:spPr/>
      <dgm:t>
        <a:bodyPr/>
        <a:lstStyle/>
        <a:p>
          <a:endParaRPr lang="en-US"/>
        </a:p>
      </dgm:t>
    </dgm:pt>
    <dgm:pt modelId="{2C3E5DBF-D480-4D18-8F23-B28D62F86E30}">
      <dgm:prSet/>
      <dgm:spPr/>
      <dgm:t>
        <a:bodyPr lIns="91440"/>
        <a:lstStyle/>
        <a:p>
          <a:pPr algn="ctr" rtl="0">
            <a:lnSpc>
              <a:spcPct val="100000"/>
            </a:lnSpc>
          </a:pPr>
          <a:r>
            <a:rPr lang="el-GR" b="1" dirty="0"/>
            <a:t>Οικονομικός κίνδυνος</a:t>
          </a:r>
          <a:endParaRPr lang="en-US" b="1" dirty="0"/>
        </a:p>
      </dgm:t>
    </dgm:pt>
    <dgm:pt modelId="{E9C5FD7D-D94B-40D3-BAAD-31C09DED5213}" type="parTrans" cxnId="{5533F362-4C75-42F7-A70C-72537AF29AA8}">
      <dgm:prSet/>
      <dgm:spPr/>
      <dgm:t>
        <a:bodyPr/>
        <a:lstStyle/>
        <a:p>
          <a:endParaRPr lang="en-US"/>
        </a:p>
      </dgm:t>
    </dgm:pt>
    <dgm:pt modelId="{4D413717-AB3B-40A4-8E98-F149600ABC9A}" type="sibTrans" cxnId="{5533F362-4C75-42F7-A70C-72537AF29AA8}">
      <dgm:prSet/>
      <dgm:spPr/>
      <dgm:t>
        <a:bodyPr/>
        <a:lstStyle/>
        <a:p>
          <a:endParaRPr lang="en-US"/>
        </a:p>
      </dgm:t>
    </dgm:pt>
    <dgm:pt modelId="{CEA503C7-D6F7-44C5-912D-9C2FAE7B3CF1}" type="pres">
      <dgm:prSet presAssocID="{B480A3A8-29D6-4F0A-A008-5CCC57C3CF88}" presName="diagram" presStyleCnt="0">
        <dgm:presLayoutVars>
          <dgm:chPref val="1"/>
          <dgm:dir/>
          <dgm:animOne val="branch"/>
          <dgm:animLvl val="lvl"/>
          <dgm:resizeHandles val="exact"/>
        </dgm:presLayoutVars>
      </dgm:prSet>
      <dgm:spPr/>
    </dgm:pt>
    <dgm:pt modelId="{7A0F8C28-9EBF-4FAF-83B5-44268D0DAF99}" type="pres">
      <dgm:prSet presAssocID="{8C75C932-8CD1-48CB-A0EC-E0C06F86FB33}" presName="root1" presStyleCnt="0"/>
      <dgm:spPr/>
    </dgm:pt>
    <dgm:pt modelId="{E28BC77A-5F03-4D59-8CD4-6DF3080010C9}" type="pres">
      <dgm:prSet presAssocID="{8C75C932-8CD1-48CB-A0EC-E0C06F86FB33}" presName="LevelOneTextNode" presStyleLbl="node0" presStyleIdx="0" presStyleCnt="1" custScaleX="158428" custScaleY="74623">
        <dgm:presLayoutVars>
          <dgm:chPref val="3"/>
        </dgm:presLayoutVars>
      </dgm:prSet>
      <dgm:spPr/>
    </dgm:pt>
    <dgm:pt modelId="{8CC089C7-9A9A-41A5-BE6E-AE47733FD4D8}" type="pres">
      <dgm:prSet presAssocID="{8C75C932-8CD1-48CB-A0EC-E0C06F86FB33}" presName="level2hierChild" presStyleCnt="0"/>
      <dgm:spPr/>
    </dgm:pt>
    <dgm:pt modelId="{9D639D75-2E05-4293-911A-C4C5501910C6}" type="pres">
      <dgm:prSet presAssocID="{28BFD867-B23B-46A8-BC89-C779E30F9698}" presName="conn2-1" presStyleLbl="parChTrans1D2" presStyleIdx="0" presStyleCnt="3"/>
      <dgm:spPr/>
    </dgm:pt>
    <dgm:pt modelId="{9B2AECCA-893B-4FC8-B3D2-C15ED2F791CC}" type="pres">
      <dgm:prSet presAssocID="{28BFD867-B23B-46A8-BC89-C779E30F9698}" presName="connTx" presStyleLbl="parChTrans1D2" presStyleIdx="0" presStyleCnt="3"/>
      <dgm:spPr/>
    </dgm:pt>
    <dgm:pt modelId="{D4A63ECB-A513-46E5-945E-138A5FE3E55A}" type="pres">
      <dgm:prSet presAssocID="{10EC6BE8-7B00-43AD-BD5D-79C6195F46D0}" presName="root2" presStyleCnt="0"/>
      <dgm:spPr/>
    </dgm:pt>
    <dgm:pt modelId="{47EDAE29-808D-4867-B602-29E633CFCD01}" type="pres">
      <dgm:prSet presAssocID="{10EC6BE8-7B00-43AD-BD5D-79C6195F46D0}" presName="LevelTwoTextNode" presStyleLbl="node2" presStyleIdx="0" presStyleCnt="3" custScaleY="87923">
        <dgm:presLayoutVars>
          <dgm:chPref val="3"/>
        </dgm:presLayoutVars>
      </dgm:prSet>
      <dgm:spPr/>
    </dgm:pt>
    <dgm:pt modelId="{BE2529DA-C2C6-484C-8188-4D61762A32C1}" type="pres">
      <dgm:prSet presAssocID="{10EC6BE8-7B00-43AD-BD5D-79C6195F46D0}" presName="level3hierChild" presStyleCnt="0"/>
      <dgm:spPr/>
    </dgm:pt>
    <dgm:pt modelId="{AE757621-9709-47B6-B105-0D4F4FEF3D04}" type="pres">
      <dgm:prSet presAssocID="{D72330BD-760E-4781-90D0-2EA295541A7C}" presName="conn2-1" presStyleLbl="parChTrans1D2" presStyleIdx="1" presStyleCnt="3"/>
      <dgm:spPr/>
    </dgm:pt>
    <dgm:pt modelId="{8A6574CC-7294-434B-A73D-4926CC7FF2A0}" type="pres">
      <dgm:prSet presAssocID="{D72330BD-760E-4781-90D0-2EA295541A7C}" presName="connTx" presStyleLbl="parChTrans1D2" presStyleIdx="1" presStyleCnt="3"/>
      <dgm:spPr/>
    </dgm:pt>
    <dgm:pt modelId="{4A2380D1-F952-48DF-B44E-ABB302F3BF13}" type="pres">
      <dgm:prSet presAssocID="{B4841AC4-FDD9-4DBE-AA78-9083A4666358}" presName="root2" presStyleCnt="0"/>
      <dgm:spPr/>
    </dgm:pt>
    <dgm:pt modelId="{50E068AC-7076-43F0-BA1C-3249F22AA56E}" type="pres">
      <dgm:prSet presAssocID="{B4841AC4-FDD9-4DBE-AA78-9083A4666358}" presName="LevelTwoTextNode" presStyleLbl="node2" presStyleIdx="1" presStyleCnt="3" custScaleY="87923">
        <dgm:presLayoutVars>
          <dgm:chPref val="3"/>
        </dgm:presLayoutVars>
      </dgm:prSet>
      <dgm:spPr/>
    </dgm:pt>
    <dgm:pt modelId="{FB6B7EBB-7243-433E-9A62-2A2D8CB30BC6}" type="pres">
      <dgm:prSet presAssocID="{B4841AC4-FDD9-4DBE-AA78-9083A4666358}" presName="level3hierChild" presStyleCnt="0"/>
      <dgm:spPr/>
    </dgm:pt>
    <dgm:pt modelId="{406D6784-21CA-4A4A-B494-8D06BB959329}" type="pres">
      <dgm:prSet presAssocID="{E9C5FD7D-D94B-40D3-BAAD-31C09DED5213}" presName="conn2-1" presStyleLbl="parChTrans1D2" presStyleIdx="2" presStyleCnt="3"/>
      <dgm:spPr/>
    </dgm:pt>
    <dgm:pt modelId="{DF0F86AB-7F18-4E2F-A590-E44945AD2DDB}" type="pres">
      <dgm:prSet presAssocID="{E9C5FD7D-D94B-40D3-BAAD-31C09DED5213}" presName="connTx" presStyleLbl="parChTrans1D2" presStyleIdx="2" presStyleCnt="3"/>
      <dgm:spPr/>
    </dgm:pt>
    <dgm:pt modelId="{105DB990-B7E6-4575-8FCF-662161609D1C}" type="pres">
      <dgm:prSet presAssocID="{2C3E5DBF-D480-4D18-8F23-B28D62F86E30}" presName="root2" presStyleCnt="0"/>
      <dgm:spPr/>
    </dgm:pt>
    <dgm:pt modelId="{D2590089-D5E3-475D-B732-73F8B3EFA970}" type="pres">
      <dgm:prSet presAssocID="{2C3E5DBF-D480-4D18-8F23-B28D62F86E30}" presName="LevelTwoTextNode" presStyleLbl="node2" presStyleIdx="2" presStyleCnt="3" custScaleY="87923">
        <dgm:presLayoutVars>
          <dgm:chPref val="3"/>
        </dgm:presLayoutVars>
      </dgm:prSet>
      <dgm:spPr/>
    </dgm:pt>
    <dgm:pt modelId="{C3670A39-6E8E-44B3-B44B-D587A2989B3C}" type="pres">
      <dgm:prSet presAssocID="{2C3E5DBF-D480-4D18-8F23-B28D62F86E30}" presName="level3hierChild" presStyleCnt="0"/>
      <dgm:spPr/>
    </dgm:pt>
  </dgm:ptLst>
  <dgm:cxnLst>
    <dgm:cxn modelId="{683AB700-88BF-4DC2-9BB9-599D28D46723}" type="presOf" srcId="{B4841AC4-FDD9-4DBE-AA78-9083A4666358}" destId="{50E068AC-7076-43F0-BA1C-3249F22AA56E}" srcOrd="0" destOrd="0" presId="urn:microsoft.com/office/officeart/2005/8/layout/hierarchy2"/>
    <dgm:cxn modelId="{A63A1301-F8B4-4B09-860F-C1E1D0F6CC5F}" type="presOf" srcId="{D72330BD-760E-4781-90D0-2EA295541A7C}" destId="{AE757621-9709-47B6-B105-0D4F4FEF3D04}" srcOrd="0" destOrd="0" presId="urn:microsoft.com/office/officeart/2005/8/layout/hierarchy2"/>
    <dgm:cxn modelId="{E63C5314-F5D3-454A-8CAA-4A2F75161DB1}" type="presOf" srcId="{B480A3A8-29D6-4F0A-A008-5CCC57C3CF88}" destId="{CEA503C7-D6F7-44C5-912D-9C2FAE7B3CF1}" srcOrd="0" destOrd="0" presId="urn:microsoft.com/office/officeart/2005/8/layout/hierarchy2"/>
    <dgm:cxn modelId="{B692961B-1D4E-4511-9CAD-B1CD317CB9A1}" type="presOf" srcId="{2C3E5DBF-D480-4D18-8F23-B28D62F86E30}" destId="{D2590089-D5E3-475D-B732-73F8B3EFA970}" srcOrd="0" destOrd="0" presId="urn:microsoft.com/office/officeart/2005/8/layout/hierarchy2"/>
    <dgm:cxn modelId="{D36D7927-7BE1-4B63-AE08-2CF1C2B0C9AE}" type="presOf" srcId="{E9C5FD7D-D94B-40D3-BAAD-31C09DED5213}" destId="{DF0F86AB-7F18-4E2F-A590-E44945AD2DDB}" srcOrd="1" destOrd="0" presId="urn:microsoft.com/office/officeart/2005/8/layout/hierarchy2"/>
    <dgm:cxn modelId="{5533F362-4C75-42F7-A70C-72537AF29AA8}" srcId="{8C75C932-8CD1-48CB-A0EC-E0C06F86FB33}" destId="{2C3E5DBF-D480-4D18-8F23-B28D62F86E30}" srcOrd="2" destOrd="0" parTransId="{E9C5FD7D-D94B-40D3-BAAD-31C09DED5213}" sibTransId="{4D413717-AB3B-40A4-8E98-F149600ABC9A}"/>
    <dgm:cxn modelId="{A1C3D144-0C38-4158-825A-BFD5CB39535B}" srcId="{8C75C932-8CD1-48CB-A0EC-E0C06F86FB33}" destId="{10EC6BE8-7B00-43AD-BD5D-79C6195F46D0}" srcOrd="0" destOrd="0" parTransId="{28BFD867-B23B-46A8-BC89-C779E30F9698}" sibTransId="{5956AAC8-A5DD-4A04-8569-E2862BFA9249}"/>
    <dgm:cxn modelId="{2233AD52-8D4B-4B0B-A2BD-EE95A57E6349}" type="presOf" srcId="{D72330BD-760E-4781-90D0-2EA295541A7C}" destId="{8A6574CC-7294-434B-A73D-4926CC7FF2A0}" srcOrd="1" destOrd="0" presId="urn:microsoft.com/office/officeart/2005/8/layout/hierarchy2"/>
    <dgm:cxn modelId="{788A9E76-661C-4A54-8E6B-692192255A61}" type="presOf" srcId="{E9C5FD7D-D94B-40D3-BAAD-31C09DED5213}" destId="{406D6784-21CA-4A4A-B494-8D06BB959329}" srcOrd="0" destOrd="0" presId="urn:microsoft.com/office/officeart/2005/8/layout/hierarchy2"/>
    <dgm:cxn modelId="{54438686-760C-4FB9-8ECE-CEA29A94F4FD}" srcId="{8C75C932-8CD1-48CB-A0EC-E0C06F86FB33}" destId="{B4841AC4-FDD9-4DBE-AA78-9083A4666358}" srcOrd="1" destOrd="0" parTransId="{D72330BD-760E-4781-90D0-2EA295541A7C}" sibTransId="{67279D78-18D4-4DE7-A821-B1EA3E0C07AE}"/>
    <dgm:cxn modelId="{A21FD4A4-95E1-43B7-A6BF-FC773C8AC346}" type="presOf" srcId="{28BFD867-B23B-46A8-BC89-C779E30F9698}" destId="{9B2AECCA-893B-4FC8-B3D2-C15ED2F791CC}" srcOrd="1" destOrd="0" presId="urn:microsoft.com/office/officeart/2005/8/layout/hierarchy2"/>
    <dgm:cxn modelId="{320BB6B5-5DDB-45B7-B39D-CC40FDA3B384}" srcId="{B480A3A8-29D6-4F0A-A008-5CCC57C3CF88}" destId="{8C75C932-8CD1-48CB-A0EC-E0C06F86FB33}" srcOrd="0" destOrd="0" parTransId="{4F724C5A-FB67-450F-9ED0-9F7EDFE99BE7}" sibTransId="{5B64D535-1565-4ABD-9966-7888485B3F32}"/>
    <dgm:cxn modelId="{73A581D8-5C75-416E-8312-D904B521125E}" type="presOf" srcId="{28BFD867-B23B-46A8-BC89-C779E30F9698}" destId="{9D639D75-2E05-4293-911A-C4C5501910C6}" srcOrd="0" destOrd="0" presId="urn:microsoft.com/office/officeart/2005/8/layout/hierarchy2"/>
    <dgm:cxn modelId="{F599EFE3-A04E-436B-9FD7-C5C51E1D66D5}" type="presOf" srcId="{10EC6BE8-7B00-43AD-BD5D-79C6195F46D0}" destId="{47EDAE29-808D-4867-B602-29E633CFCD01}" srcOrd="0" destOrd="0" presId="urn:microsoft.com/office/officeart/2005/8/layout/hierarchy2"/>
    <dgm:cxn modelId="{A4BDB9FE-65B7-403E-86C4-520B0F896574}" type="presOf" srcId="{8C75C932-8CD1-48CB-A0EC-E0C06F86FB33}" destId="{E28BC77A-5F03-4D59-8CD4-6DF3080010C9}" srcOrd="0" destOrd="0" presId="urn:microsoft.com/office/officeart/2005/8/layout/hierarchy2"/>
    <dgm:cxn modelId="{9C2AA530-E1C6-4CF4-A443-EC7F60195C2A}" type="presParOf" srcId="{CEA503C7-D6F7-44C5-912D-9C2FAE7B3CF1}" destId="{7A0F8C28-9EBF-4FAF-83B5-44268D0DAF99}" srcOrd="0" destOrd="0" presId="urn:microsoft.com/office/officeart/2005/8/layout/hierarchy2"/>
    <dgm:cxn modelId="{09772D91-0755-4FFB-88A0-FFBE0CFF6D28}" type="presParOf" srcId="{7A0F8C28-9EBF-4FAF-83B5-44268D0DAF99}" destId="{E28BC77A-5F03-4D59-8CD4-6DF3080010C9}" srcOrd="0" destOrd="0" presId="urn:microsoft.com/office/officeart/2005/8/layout/hierarchy2"/>
    <dgm:cxn modelId="{42F4E56B-B68F-41DD-A48A-C46CCEFECD08}" type="presParOf" srcId="{7A0F8C28-9EBF-4FAF-83B5-44268D0DAF99}" destId="{8CC089C7-9A9A-41A5-BE6E-AE47733FD4D8}" srcOrd="1" destOrd="0" presId="urn:microsoft.com/office/officeart/2005/8/layout/hierarchy2"/>
    <dgm:cxn modelId="{1AB27692-78DF-4EE9-9FCD-D2AFD71CE643}" type="presParOf" srcId="{8CC089C7-9A9A-41A5-BE6E-AE47733FD4D8}" destId="{9D639D75-2E05-4293-911A-C4C5501910C6}" srcOrd="0" destOrd="0" presId="urn:microsoft.com/office/officeart/2005/8/layout/hierarchy2"/>
    <dgm:cxn modelId="{2F14FFB5-7697-406A-B706-79DE14634149}" type="presParOf" srcId="{9D639D75-2E05-4293-911A-C4C5501910C6}" destId="{9B2AECCA-893B-4FC8-B3D2-C15ED2F791CC}" srcOrd="0" destOrd="0" presId="urn:microsoft.com/office/officeart/2005/8/layout/hierarchy2"/>
    <dgm:cxn modelId="{5B8A15BC-5A2E-4D3A-9F1A-9E01C4BC07A0}" type="presParOf" srcId="{8CC089C7-9A9A-41A5-BE6E-AE47733FD4D8}" destId="{D4A63ECB-A513-46E5-945E-138A5FE3E55A}" srcOrd="1" destOrd="0" presId="urn:microsoft.com/office/officeart/2005/8/layout/hierarchy2"/>
    <dgm:cxn modelId="{19BDE89C-7E04-4ADD-9651-90DCC8C37CCC}" type="presParOf" srcId="{D4A63ECB-A513-46E5-945E-138A5FE3E55A}" destId="{47EDAE29-808D-4867-B602-29E633CFCD01}" srcOrd="0" destOrd="0" presId="urn:microsoft.com/office/officeart/2005/8/layout/hierarchy2"/>
    <dgm:cxn modelId="{C39E3B99-E3D4-4373-BD63-0B6DFBDAB961}" type="presParOf" srcId="{D4A63ECB-A513-46E5-945E-138A5FE3E55A}" destId="{BE2529DA-C2C6-484C-8188-4D61762A32C1}" srcOrd="1" destOrd="0" presId="urn:microsoft.com/office/officeart/2005/8/layout/hierarchy2"/>
    <dgm:cxn modelId="{D43D0025-0440-4828-9471-79345C45AA5F}" type="presParOf" srcId="{8CC089C7-9A9A-41A5-BE6E-AE47733FD4D8}" destId="{AE757621-9709-47B6-B105-0D4F4FEF3D04}" srcOrd="2" destOrd="0" presId="urn:microsoft.com/office/officeart/2005/8/layout/hierarchy2"/>
    <dgm:cxn modelId="{6412CB20-2366-468B-A73E-48A076C004BF}" type="presParOf" srcId="{AE757621-9709-47B6-B105-0D4F4FEF3D04}" destId="{8A6574CC-7294-434B-A73D-4926CC7FF2A0}" srcOrd="0" destOrd="0" presId="urn:microsoft.com/office/officeart/2005/8/layout/hierarchy2"/>
    <dgm:cxn modelId="{F4AC5E04-D8E7-4B3F-9D67-D9CF3874E516}" type="presParOf" srcId="{8CC089C7-9A9A-41A5-BE6E-AE47733FD4D8}" destId="{4A2380D1-F952-48DF-B44E-ABB302F3BF13}" srcOrd="3" destOrd="0" presId="urn:microsoft.com/office/officeart/2005/8/layout/hierarchy2"/>
    <dgm:cxn modelId="{F62CCADC-2C9F-46A3-A44F-E179068810DB}" type="presParOf" srcId="{4A2380D1-F952-48DF-B44E-ABB302F3BF13}" destId="{50E068AC-7076-43F0-BA1C-3249F22AA56E}" srcOrd="0" destOrd="0" presId="urn:microsoft.com/office/officeart/2005/8/layout/hierarchy2"/>
    <dgm:cxn modelId="{07D78D47-50FE-4328-8E4F-AB642D19BAAA}" type="presParOf" srcId="{4A2380D1-F952-48DF-B44E-ABB302F3BF13}" destId="{FB6B7EBB-7243-433E-9A62-2A2D8CB30BC6}" srcOrd="1" destOrd="0" presId="urn:microsoft.com/office/officeart/2005/8/layout/hierarchy2"/>
    <dgm:cxn modelId="{47D4D185-6C65-4747-A2C9-553674D63509}" type="presParOf" srcId="{8CC089C7-9A9A-41A5-BE6E-AE47733FD4D8}" destId="{406D6784-21CA-4A4A-B494-8D06BB959329}" srcOrd="4" destOrd="0" presId="urn:microsoft.com/office/officeart/2005/8/layout/hierarchy2"/>
    <dgm:cxn modelId="{46241139-FF1B-41A4-BA07-70647A9AC1CC}" type="presParOf" srcId="{406D6784-21CA-4A4A-B494-8D06BB959329}" destId="{DF0F86AB-7F18-4E2F-A590-E44945AD2DDB}" srcOrd="0" destOrd="0" presId="urn:microsoft.com/office/officeart/2005/8/layout/hierarchy2"/>
    <dgm:cxn modelId="{A22326A6-4191-43D0-8164-0832CE4275EC}" type="presParOf" srcId="{8CC089C7-9A9A-41A5-BE6E-AE47733FD4D8}" destId="{105DB990-B7E6-4575-8FCF-662161609D1C}" srcOrd="5" destOrd="0" presId="urn:microsoft.com/office/officeart/2005/8/layout/hierarchy2"/>
    <dgm:cxn modelId="{13C1DF02-9407-44E8-83ED-CA6D12A04C5C}" type="presParOf" srcId="{105DB990-B7E6-4575-8FCF-662161609D1C}" destId="{D2590089-D5E3-475D-B732-73F8B3EFA970}" srcOrd="0" destOrd="0" presId="urn:microsoft.com/office/officeart/2005/8/layout/hierarchy2"/>
    <dgm:cxn modelId="{D8085637-148E-407D-B24F-7ACAE7901A6E}" type="presParOf" srcId="{105DB990-B7E6-4575-8FCF-662161609D1C}" destId="{C3670A39-6E8E-44B3-B44B-D587A2989B3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8961E-62A2-4CEE-89B2-AB47D0A70AA1}" type="doc">
      <dgm:prSet loTypeId="urn:microsoft.com/office/officeart/2005/8/layout/process2" loCatId="process" qsTypeId="urn:microsoft.com/office/officeart/2005/8/quickstyle/simple1" qsCatId="simple" csTypeId="urn:microsoft.com/office/officeart/2005/8/colors/colorful2" csCatId="colorful" phldr="1"/>
      <dgm:spPr/>
    </dgm:pt>
    <dgm:pt modelId="{924CC796-1095-4BD2-BA31-1D2BFAFAF4A0}">
      <dgm:prSet phldrT="[Text]"/>
      <dgm:spPr/>
      <dgm:t>
        <a:bodyPr/>
        <a:lstStyle/>
        <a:p>
          <a:pPr>
            <a:lnSpc>
              <a:spcPct val="100000"/>
            </a:lnSpc>
          </a:pPr>
          <a:r>
            <a:rPr lang="el-GR" b="1" dirty="0"/>
            <a:t>Αντιστάθμιση στοιχείων του ισολογισμού</a:t>
          </a:r>
          <a:endParaRPr lang="en-US" b="1" dirty="0"/>
        </a:p>
      </dgm:t>
    </dgm:pt>
    <dgm:pt modelId="{1DE5F77F-F84E-4C0E-B24E-A07226D085F0}" type="parTrans" cxnId="{55655C50-CB68-4169-9606-F9AD777BEB88}">
      <dgm:prSet/>
      <dgm:spPr/>
      <dgm:t>
        <a:bodyPr/>
        <a:lstStyle/>
        <a:p>
          <a:endParaRPr lang="en-US"/>
        </a:p>
      </dgm:t>
    </dgm:pt>
    <dgm:pt modelId="{70044050-DEA2-42C6-A3E3-3A90693384B3}" type="sibTrans" cxnId="{55655C50-CB68-4169-9606-F9AD777BEB88}">
      <dgm:prSet/>
      <dgm:spPr/>
      <dgm:t>
        <a:bodyPr/>
        <a:lstStyle/>
        <a:p>
          <a:endParaRPr lang="en-US"/>
        </a:p>
      </dgm:t>
    </dgm:pt>
    <dgm:pt modelId="{A9E6F05A-DAC9-43BB-A175-CD53A9F86895}">
      <dgm:prSet phldrT="[Text]"/>
      <dgm:spPr/>
      <dgm:t>
        <a:bodyPr/>
        <a:lstStyle/>
        <a:p>
          <a:pPr>
            <a:lnSpc>
              <a:spcPct val="100000"/>
            </a:lnSpc>
          </a:pPr>
          <a:r>
            <a:rPr lang="el-GR" b="1" dirty="0"/>
            <a:t>Έκθεση σε κίνδυνο λόγω μετατροπής</a:t>
          </a:r>
          <a:endParaRPr lang="en-US" b="1" dirty="0"/>
        </a:p>
      </dgm:t>
    </dgm:pt>
    <dgm:pt modelId="{75E1A399-30A0-4679-92A7-FA7C49A9F0BB}" type="parTrans" cxnId="{38734237-4BC1-47B7-B0DF-22589F276C3D}">
      <dgm:prSet/>
      <dgm:spPr/>
      <dgm:t>
        <a:bodyPr/>
        <a:lstStyle/>
        <a:p>
          <a:endParaRPr lang="en-US"/>
        </a:p>
      </dgm:t>
    </dgm:pt>
    <dgm:pt modelId="{BD980A75-EBCE-493B-933A-0A50C162DA8D}" type="sibTrans" cxnId="{38734237-4BC1-47B7-B0DF-22589F276C3D}">
      <dgm:prSet/>
      <dgm:spPr/>
      <dgm:t>
        <a:bodyPr/>
        <a:lstStyle/>
        <a:p>
          <a:endParaRPr lang="en-US"/>
        </a:p>
      </dgm:t>
    </dgm:pt>
    <dgm:pt modelId="{F09F6530-C367-4CC7-9B40-8DFE827AC03B}" type="pres">
      <dgm:prSet presAssocID="{2958961E-62A2-4CEE-89B2-AB47D0A70AA1}" presName="linearFlow" presStyleCnt="0">
        <dgm:presLayoutVars>
          <dgm:resizeHandles val="exact"/>
        </dgm:presLayoutVars>
      </dgm:prSet>
      <dgm:spPr/>
    </dgm:pt>
    <dgm:pt modelId="{86069D78-62A9-4C3B-B20C-26D38131CE9E}" type="pres">
      <dgm:prSet presAssocID="{924CC796-1095-4BD2-BA31-1D2BFAFAF4A0}" presName="node" presStyleLbl="node1" presStyleIdx="0" presStyleCnt="2" custScaleX="195076">
        <dgm:presLayoutVars>
          <dgm:bulletEnabled val="1"/>
        </dgm:presLayoutVars>
      </dgm:prSet>
      <dgm:spPr/>
    </dgm:pt>
    <dgm:pt modelId="{8ABFB801-D587-4631-9851-4AF4F00B12C6}" type="pres">
      <dgm:prSet presAssocID="{70044050-DEA2-42C6-A3E3-3A90693384B3}" presName="sibTrans" presStyleLbl="sibTrans2D1" presStyleIdx="0" presStyleCnt="1"/>
      <dgm:spPr/>
    </dgm:pt>
    <dgm:pt modelId="{9F916E9C-DC61-46BF-B360-547A8D37BADD}" type="pres">
      <dgm:prSet presAssocID="{70044050-DEA2-42C6-A3E3-3A90693384B3}" presName="connectorText" presStyleLbl="sibTrans2D1" presStyleIdx="0" presStyleCnt="1"/>
      <dgm:spPr/>
    </dgm:pt>
    <dgm:pt modelId="{3F6E6944-C25D-41C1-ADCC-F5F481A6C66D}" type="pres">
      <dgm:prSet presAssocID="{A9E6F05A-DAC9-43BB-A175-CD53A9F86895}" presName="node" presStyleLbl="node1" presStyleIdx="1" presStyleCnt="2" custScaleX="195076">
        <dgm:presLayoutVars>
          <dgm:bulletEnabled val="1"/>
        </dgm:presLayoutVars>
      </dgm:prSet>
      <dgm:spPr/>
    </dgm:pt>
  </dgm:ptLst>
  <dgm:cxnLst>
    <dgm:cxn modelId="{38734237-4BC1-47B7-B0DF-22589F276C3D}" srcId="{2958961E-62A2-4CEE-89B2-AB47D0A70AA1}" destId="{A9E6F05A-DAC9-43BB-A175-CD53A9F86895}" srcOrd="1" destOrd="0" parTransId="{75E1A399-30A0-4679-92A7-FA7C49A9F0BB}" sibTransId="{BD980A75-EBCE-493B-933A-0A50C162DA8D}"/>
    <dgm:cxn modelId="{0B9B585C-7578-476D-B1B9-63E647737F86}" type="presOf" srcId="{A9E6F05A-DAC9-43BB-A175-CD53A9F86895}" destId="{3F6E6944-C25D-41C1-ADCC-F5F481A6C66D}" srcOrd="0" destOrd="0" presId="urn:microsoft.com/office/officeart/2005/8/layout/process2"/>
    <dgm:cxn modelId="{AE855A6B-D94A-4F0E-9650-22D9E63C66EC}" type="presOf" srcId="{70044050-DEA2-42C6-A3E3-3A90693384B3}" destId="{9F916E9C-DC61-46BF-B360-547A8D37BADD}" srcOrd="1" destOrd="0" presId="urn:microsoft.com/office/officeart/2005/8/layout/process2"/>
    <dgm:cxn modelId="{55655C50-CB68-4169-9606-F9AD777BEB88}" srcId="{2958961E-62A2-4CEE-89B2-AB47D0A70AA1}" destId="{924CC796-1095-4BD2-BA31-1D2BFAFAF4A0}" srcOrd="0" destOrd="0" parTransId="{1DE5F77F-F84E-4C0E-B24E-A07226D085F0}" sibTransId="{70044050-DEA2-42C6-A3E3-3A90693384B3}"/>
    <dgm:cxn modelId="{3218E296-C7DE-4BA6-941B-F7CF95B60DF1}" type="presOf" srcId="{924CC796-1095-4BD2-BA31-1D2BFAFAF4A0}" destId="{86069D78-62A9-4C3B-B20C-26D38131CE9E}" srcOrd="0" destOrd="0" presId="urn:microsoft.com/office/officeart/2005/8/layout/process2"/>
    <dgm:cxn modelId="{FD9AF7C0-4C93-4F3F-BEB4-E4BB2A8C9CF7}" type="presOf" srcId="{2958961E-62A2-4CEE-89B2-AB47D0A70AA1}" destId="{F09F6530-C367-4CC7-9B40-8DFE827AC03B}" srcOrd="0" destOrd="0" presId="urn:microsoft.com/office/officeart/2005/8/layout/process2"/>
    <dgm:cxn modelId="{FBED07D8-B59E-4968-8CAD-1557AA0E65CE}" type="presOf" srcId="{70044050-DEA2-42C6-A3E3-3A90693384B3}" destId="{8ABFB801-D587-4631-9851-4AF4F00B12C6}" srcOrd="0" destOrd="0" presId="urn:microsoft.com/office/officeart/2005/8/layout/process2"/>
    <dgm:cxn modelId="{451091B2-B2F7-4CEA-9ACA-E9768A66ADE3}" type="presParOf" srcId="{F09F6530-C367-4CC7-9B40-8DFE827AC03B}" destId="{86069D78-62A9-4C3B-B20C-26D38131CE9E}" srcOrd="0" destOrd="0" presId="urn:microsoft.com/office/officeart/2005/8/layout/process2"/>
    <dgm:cxn modelId="{4D1FCB7E-BA07-44ED-B26F-3D31839B2C78}" type="presParOf" srcId="{F09F6530-C367-4CC7-9B40-8DFE827AC03B}" destId="{8ABFB801-D587-4631-9851-4AF4F00B12C6}" srcOrd="1" destOrd="0" presId="urn:microsoft.com/office/officeart/2005/8/layout/process2"/>
    <dgm:cxn modelId="{B31DD691-1960-4D93-BE20-B99E706BF0CB}" type="presParOf" srcId="{8ABFB801-D587-4631-9851-4AF4F00B12C6}" destId="{9F916E9C-DC61-46BF-B360-547A8D37BADD}" srcOrd="0" destOrd="0" presId="urn:microsoft.com/office/officeart/2005/8/layout/process2"/>
    <dgm:cxn modelId="{0C736C56-5ECA-4ACE-BAB8-FB92C0F9C1B8}" type="presParOf" srcId="{F09F6530-C367-4CC7-9B40-8DFE827AC03B}" destId="{3F6E6944-C25D-41C1-ADCC-F5F481A6C66D}"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8961E-62A2-4CEE-89B2-AB47D0A70AA1}" type="doc">
      <dgm:prSet loTypeId="urn:microsoft.com/office/officeart/2005/8/layout/hierarchy5" loCatId="hierarchy" qsTypeId="urn:microsoft.com/office/officeart/2005/8/quickstyle/simple1" qsCatId="simple" csTypeId="urn:microsoft.com/office/officeart/2005/8/colors/accent2_2" csCatId="accent2" phldr="1"/>
      <dgm:spPr/>
    </dgm:pt>
    <dgm:pt modelId="{F4E5B690-D8A8-4CFE-9C92-01576BCDDBBC}">
      <dgm:prSet phldrT="[Text]" custT="1"/>
      <dgm:spPr/>
      <dgm:t>
        <a:bodyPr/>
        <a:lstStyle/>
        <a:p>
          <a:pPr>
            <a:lnSpc>
              <a:spcPct val="100000"/>
            </a:lnSpc>
          </a:pPr>
          <a:endParaRPr lang="el-GR" sz="2400" b="0" dirty="0"/>
        </a:p>
        <a:p>
          <a:pPr>
            <a:lnSpc>
              <a:spcPct val="100000"/>
            </a:lnSpc>
          </a:pPr>
          <a:endParaRPr lang="el-GR" sz="1800" b="0" dirty="0"/>
        </a:p>
        <a:p>
          <a:pPr>
            <a:lnSpc>
              <a:spcPct val="100000"/>
            </a:lnSpc>
          </a:pPr>
          <a:r>
            <a:rPr lang="el-GR" sz="2400" b="0" dirty="0"/>
            <a:t>Εμπειρογνώμονες επί των συναλλαγματικών ισοτιμιών</a:t>
          </a:r>
          <a:endParaRPr lang="en-US" sz="2400" b="0" dirty="0"/>
        </a:p>
      </dgm:t>
    </dgm:pt>
    <dgm:pt modelId="{63E039A6-40FB-4C47-AA11-F2C8E3D57769}" type="parTrans" cxnId="{3A8DB141-7CC3-426A-8514-10FE19354154}">
      <dgm:prSet/>
      <dgm:spPr/>
      <dgm:t>
        <a:bodyPr/>
        <a:lstStyle/>
        <a:p>
          <a:endParaRPr lang="en-US"/>
        </a:p>
      </dgm:t>
    </dgm:pt>
    <dgm:pt modelId="{A55B8F41-8811-45AC-8A41-9782048D0653}" type="sibTrans" cxnId="{3A8DB141-7CC3-426A-8514-10FE19354154}">
      <dgm:prSet/>
      <dgm:spPr/>
      <dgm:t>
        <a:bodyPr/>
        <a:lstStyle/>
        <a:p>
          <a:endParaRPr lang="en-US"/>
        </a:p>
      </dgm:t>
    </dgm:pt>
    <dgm:pt modelId="{40B9E0AF-545B-4130-85CB-5AE9660A2C2E}">
      <dgm:prSet phldrT="[Text]" custT="1"/>
      <dgm:spPr/>
      <dgm:t>
        <a:bodyPr/>
        <a:lstStyle/>
        <a:p>
          <a:pPr>
            <a:lnSpc>
              <a:spcPct val="100000"/>
            </a:lnSpc>
          </a:pPr>
          <a:endParaRPr lang="el-GR" sz="2400" b="0" dirty="0"/>
        </a:p>
        <a:p>
          <a:pPr>
            <a:lnSpc>
              <a:spcPct val="100000"/>
            </a:lnSpc>
          </a:pPr>
          <a:r>
            <a:rPr lang="el-GR" sz="2400" b="0" dirty="0"/>
            <a:t>Επιχειρησιακή αντιστάθμιση κινδύνου</a:t>
          </a:r>
          <a:endParaRPr lang="en-US" sz="2400" b="0" dirty="0"/>
        </a:p>
      </dgm:t>
    </dgm:pt>
    <dgm:pt modelId="{D518075A-AE4A-46BF-A0A7-19CD95AAAC5C}" type="parTrans" cxnId="{0A245E97-8BDA-46BF-B746-190FC7A1FD20}">
      <dgm:prSet/>
      <dgm:spPr/>
      <dgm:t>
        <a:bodyPr/>
        <a:lstStyle/>
        <a:p>
          <a:endParaRPr lang="en-US"/>
        </a:p>
      </dgm:t>
    </dgm:pt>
    <dgm:pt modelId="{27F5C0B3-9106-4E71-A379-9BF14922970D}" type="sibTrans" cxnId="{0A245E97-8BDA-46BF-B746-190FC7A1FD20}">
      <dgm:prSet/>
      <dgm:spPr/>
      <dgm:t>
        <a:bodyPr/>
        <a:lstStyle/>
        <a:p>
          <a:endParaRPr lang="en-US"/>
        </a:p>
      </dgm:t>
    </dgm:pt>
    <dgm:pt modelId="{AF28823C-FF65-47C6-AEF1-E98D3FBEEFFF}">
      <dgm:prSet phldrT="[Text]" custT="1"/>
      <dgm:spPr/>
      <dgm:t>
        <a:bodyPr/>
        <a:lstStyle/>
        <a:p>
          <a:r>
            <a:rPr lang="el-GR" sz="2800" b="1" dirty="0"/>
            <a:t>Οικονομική Έκθεση</a:t>
          </a:r>
          <a:endParaRPr lang="en-US" sz="2800" b="1" dirty="0"/>
        </a:p>
      </dgm:t>
    </dgm:pt>
    <dgm:pt modelId="{69C8F7C5-962B-4270-BAE4-11C0424F601E}" type="parTrans" cxnId="{72497601-BD25-429F-AE92-71F3E638EBAD}">
      <dgm:prSet/>
      <dgm:spPr/>
      <dgm:t>
        <a:bodyPr/>
        <a:lstStyle/>
        <a:p>
          <a:endParaRPr lang="en-US"/>
        </a:p>
      </dgm:t>
    </dgm:pt>
    <dgm:pt modelId="{582AA5AB-66FB-484F-A0EA-2183FA93FFDC}" type="sibTrans" cxnId="{72497601-BD25-429F-AE92-71F3E638EBAD}">
      <dgm:prSet/>
      <dgm:spPr/>
      <dgm:t>
        <a:bodyPr/>
        <a:lstStyle/>
        <a:p>
          <a:endParaRPr lang="en-US"/>
        </a:p>
      </dgm:t>
    </dgm:pt>
    <dgm:pt modelId="{03E24D55-9ED7-478E-81D8-2A661DE604EE}" type="pres">
      <dgm:prSet presAssocID="{2958961E-62A2-4CEE-89B2-AB47D0A70AA1}" presName="mainComposite" presStyleCnt="0">
        <dgm:presLayoutVars>
          <dgm:chPref val="1"/>
          <dgm:dir/>
          <dgm:animOne val="branch"/>
          <dgm:animLvl val="lvl"/>
          <dgm:resizeHandles val="exact"/>
        </dgm:presLayoutVars>
      </dgm:prSet>
      <dgm:spPr/>
    </dgm:pt>
    <dgm:pt modelId="{103A9FD9-51EB-45C3-BF27-A0A17FC5A8BF}" type="pres">
      <dgm:prSet presAssocID="{2958961E-62A2-4CEE-89B2-AB47D0A70AA1}" presName="hierFlow" presStyleCnt="0"/>
      <dgm:spPr/>
    </dgm:pt>
    <dgm:pt modelId="{947AB93C-6317-4A42-A5DE-DFC60E4A38C1}" type="pres">
      <dgm:prSet presAssocID="{2958961E-62A2-4CEE-89B2-AB47D0A70AA1}" presName="firstBuf" presStyleCnt="0"/>
      <dgm:spPr/>
    </dgm:pt>
    <dgm:pt modelId="{61BB1D1D-E47F-4031-AC8F-A2EE751C5762}" type="pres">
      <dgm:prSet presAssocID="{2958961E-62A2-4CEE-89B2-AB47D0A70AA1}" presName="hierChild1" presStyleCnt="0">
        <dgm:presLayoutVars>
          <dgm:chPref val="1"/>
          <dgm:animOne val="branch"/>
          <dgm:animLvl val="lvl"/>
        </dgm:presLayoutVars>
      </dgm:prSet>
      <dgm:spPr/>
    </dgm:pt>
    <dgm:pt modelId="{0CEC109C-1BD8-489E-AA90-80843A13B8DB}" type="pres">
      <dgm:prSet presAssocID="{AF28823C-FF65-47C6-AEF1-E98D3FBEEFFF}" presName="Name17" presStyleCnt="0"/>
      <dgm:spPr/>
    </dgm:pt>
    <dgm:pt modelId="{2B0BEC0A-5495-4B50-BB5D-58396DC0BA57}" type="pres">
      <dgm:prSet presAssocID="{AF28823C-FF65-47C6-AEF1-E98D3FBEEFFF}" presName="level1Shape" presStyleLbl="node0" presStyleIdx="0" presStyleCnt="1" custScaleX="66917" custScaleY="22986" custLinFactNeighborY="5544">
        <dgm:presLayoutVars>
          <dgm:chPref val="3"/>
        </dgm:presLayoutVars>
      </dgm:prSet>
      <dgm:spPr/>
    </dgm:pt>
    <dgm:pt modelId="{CBE9BDA0-655C-4213-88FD-F01DB8FA22E5}" type="pres">
      <dgm:prSet presAssocID="{AF28823C-FF65-47C6-AEF1-E98D3FBEEFFF}" presName="hierChild2" presStyleCnt="0"/>
      <dgm:spPr/>
    </dgm:pt>
    <dgm:pt modelId="{336735F1-8377-47CF-981B-84123A6EDE37}" type="pres">
      <dgm:prSet presAssocID="{2958961E-62A2-4CEE-89B2-AB47D0A70AA1}" presName="bgShapesFlow" presStyleCnt="0"/>
      <dgm:spPr/>
    </dgm:pt>
    <dgm:pt modelId="{22A6CB2A-480D-4096-A311-D749BDED5F35}" type="pres">
      <dgm:prSet presAssocID="{F4E5B690-D8A8-4CFE-9C92-01576BCDDBBC}" presName="rectComp" presStyleCnt="0"/>
      <dgm:spPr/>
    </dgm:pt>
    <dgm:pt modelId="{750F7585-8A42-4164-A260-DCD0E77B729D}" type="pres">
      <dgm:prSet presAssocID="{F4E5B690-D8A8-4CFE-9C92-01576BCDDBBC}" presName="bgRect" presStyleLbl="bgShp" presStyleIdx="0" presStyleCnt="2" custScaleX="2000000" custScaleY="105421" custLinFactNeighborX="-72220"/>
      <dgm:spPr/>
    </dgm:pt>
    <dgm:pt modelId="{B6AA2EAF-1929-44FD-8F29-0856CC97A834}" type="pres">
      <dgm:prSet presAssocID="{F4E5B690-D8A8-4CFE-9C92-01576BCDDBBC}" presName="bgRectTx" presStyleLbl="bgShp" presStyleIdx="0" presStyleCnt="2">
        <dgm:presLayoutVars>
          <dgm:bulletEnabled val="1"/>
        </dgm:presLayoutVars>
      </dgm:prSet>
      <dgm:spPr/>
    </dgm:pt>
    <dgm:pt modelId="{578BB003-6174-4BD7-A75E-0DD74C116E8E}" type="pres">
      <dgm:prSet presAssocID="{F4E5B690-D8A8-4CFE-9C92-01576BCDDBBC}" presName="spComp" presStyleCnt="0"/>
      <dgm:spPr/>
    </dgm:pt>
    <dgm:pt modelId="{F7C2B047-5E16-4268-A6C2-82645BD82C10}" type="pres">
      <dgm:prSet presAssocID="{F4E5B690-D8A8-4CFE-9C92-01576BCDDBBC}" presName="hSp" presStyleCnt="0"/>
      <dgm:spPr/>
    </dgm:pt>
    <dgm:pt modelId="{B932136E-C811-4334-BE31-BE5EAC9E177B}" type="pres">
      <dgm:prSet presAssocID="{40B9E0AF-545B-4130-85CB-5AE9660A2C2E}" presName="rectComp" presStyleCnt="0"/>
      <dgm:spPr/>
    </dgm:pt>
    <dgm:pt modelId="{01059536-85EF-49A9-8820-334E522189C9}" type="pres">
      <dgm:prSet presAssocID="{40B9E0AF-545B-4130-85CB-5AE9660A2C2E}" presName="bgRect" presStyleLbl="bgShp" presStyleIdx="1" presStyleCnt="2" custScaleX="2000000" custScaleY="105421" custLinFactNeighborX="72220"/>
      <dgm:spPr/>
    </dgm:pt>
    <dgm:pt modelId="{DF4D51BD-98BB-46A9-8FF7-17EAB4F42762}" type="pres">
      <dgm:prSet presAssocID="{40B9E0AF-545B-4130-85CB-5AE9660A2C2E}" presName="bgRectTx" presStyleLbl="bgShp" presStyleIdx="1" presStyleCnt="2">
        <dgm:presLayoutVars>
          <dgm:bulletEnabled val="1"/>
        </dgm:presLayoutVars>
      </dgm:prSet>
      <dgm:spPr/>
    </dgm:pt>
  </dgm:ptLst>
  <dgm:cxnLst>
    <dgm:cxn modelId="{72497601-BD25-429F-AE92-71F3E638EBAD}" srcId="{2958961E-62A2-4CEE-89B2-AB47D0A70AA1}" destId="{AF28823C-FF65-47C6-AEF1-E98D3FBEEFFF}" srcOrd="0" destOrd="0" parTransId="{69C8F7C5-962B-4270-BAE4-11C0424F601E}" sibTransId="{582AA5AB-66FB-484F-A0EA-2183FA93FFDC}"/>
    <dgm:cxn modelId="{3A8DB141-7CC3-426A-8514-10FE19354154}" srcId="{2958961E-62A2-4CEE-89B2-AB47D0A70AA1}" destId="{F4E5B690-D8A8-4CFE-9C92-01576BCDDBBC}" srcOrd="1" destOrd="0" parTransId="{63E039A6-40FB-4C47-AA11-F2C8E3D57769}" sibTransId="{A55B8F41-8811-45AC-8A41-9782048D0653}"/>
    <dgm:cxn modelId="{82889149-4B64-45C2-A249-5213E2C860E1}" type="presOf" srcId="{2958961E-62A2-4CEE-89B2-AB47D0A70AA1}" destId="{03E24D55-9ED7-478E-81D8-2A661DE604EE}" srcOrd="0" destOrd="0" presId="urn:microsoft.com/office/officeart/2005/8/layout/hierarchy5"/>
    <dgm:cxn modelId="{4314236A-31D4-42EB-9E26-FF9D8C42678B}" type="presOf" srcId="{F4E5B690-D8A8-4CFE-9C92-01576BCDDBBC}" destId="{750F7585-8A42-4164-A260-DCD0E77B729D}" srcOrd="0" destOrd="0" presId="urn:microsoft.com/office/officeart/2005/8/layout/hierarchy5"/>
    <dgm:cxn modelId="{0A245E97-8BDA-46BF-B746-190FC7A1FD20}" srcId="{2958961E-62A2-4CEE-89B2-AB47D0A70AA1}" destId="{40B9E0AF-545B-4130-85CB-5AE9660A2C2E}" srcOrd="2" destOrd="0" parTransId="{D518075A-AE4A-46BF-A0A7-19CD95AAAC5C}" sibTransId="{27F5C0B3-9106-4E71-A379-9BF14922970D}"/>
    <dgm:cxn modelId="{AEAF3EC5-3EDC-4EE6-BC39-F0CDEA28EFD3}" type="presOf" srcId="{AF28823C-FF65-47C6-AEF1-E98D3FBEEFFF}" destId="{2B0BEC0A-5495-4B50-BB5D-58396DC0BA57}" srcOrd="0" destOrd="0" presId="urn:microsoft.com/office/officeart/2005/8/layout/hierarchy5"/>
    <dgm:cxn modelId="{436E55C9-BDAC-4127-AA4F-DFB82846F2E4}" type="presOf" srcId="{40B9E0AF-545B-4130-85CB-5AE9660A2C2E}" destId="{DF4D51BD-98BB-46A9-8FF7-17EAB4F42762}" srcOrd="1" destOrd="0" presId="urn:microsoft.com/office/officeart/2005/8/layout/hierarchy5"/>
    <dgm:cxn modelId="{481991D2-1E76-4A88-958B-6BAF44DE9787}" type="presOf" srcId="{F4E5B690-D8A8-4CFE-9C92-01576BCDDBBC}" destId="{B6AA2EAF-1929-44FD-8F29-0856CC97A834}" srcOrd="1" destOrd="0" presId="urn:microsoft.com/office/officeart/2005/8/layout/hierarchy5"/>
    <dgm:cxn modelId="{0A1994E0-4211-4C15-99E1-A782FF4081A6}" type="presOf" srcId="{40B9E0AF-545B-4130-85CB-5AE9660A2C2E}" destId="{01059536-85EF-49A9-8820-334E522189C9}" srcOrd="0" destOrd="0" presId="urn:microsoft.com/office/officeart/2005/8/layout/hierarchy5"/>
    <dgm:cxn modelId="{256F10F8-72A7-4408-B7A2-33EDE999DCA3}" type="presParOf" srcId="{03E24D55-9ED7-478E-81D8-2A661DE604EE}" destId="{103A9FD9-51EB-45C3-BF27-A0A17FC5A8BF}" srcOrd="0" destOrd="0" presId="urn:microsoft.com/office/officeart/2005/8/layout/hierarchy5"/>
    <dgm:cxn modelId="{6B5588E2-25F6-4DEA-B664-10373799EB4B}" type="presParOf" srcId="{103A9FD9-51EB-45C3-BF27-A0A17FC5A8BF}" destId="{947AB93C-6317-4A42-A5DE-DFC60E4A38C1}" srcOrd="0" destOrd="0" presId="urn:microsoft.com/office/officeart/2005/8/layout/hierarchy5"/>
    <dgm:cxn modelId="{6C15FDEF-885F-43E7-B9EA-3C593B0221A4}" type="presParOf" srcId="{103A9FD9-51EB-45C3-BF27-A0A17FC5A8BF}" destId="{61BB1D1D-E47F-4031-AC8F-A2EE751C5762}" srcOrd="1" destOrd="0" presId="urn:microsoft.com/office/officeart/2005/8/layout/hierarchy5"/>
    <dgm:cxn modelId="{34A089AD-AF6C-47C1-BB4F-471811AE0161}" type="presParOf" srcId="{61BB1D1D-E47F-4031-AC8F-A2EE751C5762}" destId="{0CEC109C-1BD8-489E-AA90-80843A13B8DB}" srcOrd="0" destOrd="0" presId="urn:microsoft.com/office/officeart/2005/8/layout/hierarchy5"/>
    <dgm:cxn modelId="{C09980DA-986D-40C7-A966-BA3C690EBC55}" type="presParOf" srcId="{0CEC109C-1BD8-489E-AA90-80843A13B8DB}" destId="{2B0BEC0A-5495-4B50-BB5D-58396DC0BA57}" srcOrd="0" destOrd="0" presId="urn:microsoft.com/office/officeart/2005/8/layout/hierarchy5"/>
    <dgm:cxn modelId="{40F79029-D85A-49F3-8CEC-C498B3A2AAA7}" type="presParOf" srcId="{0CEC109C-1BD8-489E-AA90-80843A13B8DB}" destId="{CBE9BDA0-655C-4213-88FD-F01DB8FA22E5}" srcOrd="1" destOrd="0" presId="urn:microsoft.com/office/officeart/2005/8/layout/hierarchy5"/>
    <dgm:cxn modelId="{5B4783FE-5D76-4460-82B8-16BA802F0C33}" type="presParOf" srcId="{03E24D55-9ED7-478E-81D8-2A661DE604EE}" destId="{336735F1-8377-47CF-981B-84123A6EDE37}" srcOrd="1" destOrd="0" presId="urn:microsoft.com/office/officeart/2005/8/layout/hierarchy5"/>
    <dgm:cxn modelId="{0CACB28B-AB85-4338-8A88-936CE55FF5F7}" type="presParOf" srcId="{336735F1-8377-47CF-981B-84123A6EDE37}" destId="{22A6CB2A-480D-4096-A311-D749BDED5F35}" srcOrd="0" destOrd="0" presId="urn:microsoft.com/office/officeart/2005/8/layout/hierarchy5"/>
    <dgm:cxn modelId="{71A94481-E020-4791-8A97-EF4D20A75A43}" type="presParOf" srcId="{22A6CB2A-480D-4096-A311-D749BDED5F35}" destId="{750F7585-8A42-4164-A260-DCD0E77B729D}" srcOrd="0" destOrd="0" presId="urn:microsoft.com/office/officeart/2005/8/layout/hierarchy5"/>
    <dgm:cxn modelId="{73F64A87-1148-401F-B63A-7902138E2C90}" type="presParOf" srcId="{22A6CB2A-480D-4096-A311-D749BDED5F35}" destId="{B6AA2EAF-1929-44FD-8F29-0856CC97A834}" srcOrd="1" destOrd="0" presId="urn:microsoft.com/office/officeart/2005/8/layout/hierarchy5"/>
    <dgm:cxn modelId="{7C27A6DC-CCB4-40EE-9801-4B4419ECF417}" type="presParOf" srcId="{336735F1-8377-47CF-981B-84123A6EDE37}" destId="{578BB003-6174-4BD7-A75E-0DD74C116E8E}" srcOrd="1" destOrd="0" presId="urn:microsoft.com/office/officeart/2005/8/layout/hierarchy5"/>
    <dgm:cxn modelId="{0D0197B9-5CEC-40A7-8236-17977BBFE8C6}" type="presParOf" srcId="{578BB003-6174-4BD7-A75E-0DD74C116E8E}" destId="{F7C2B047-5E16-4268-A6C2-82645BD82C10}" srcOrd="0" destOrd="0" presId="urn:microsoft.com/office/officeart/2005/8/layout/hierarchy5"/>
    <dgm:cxn modelId="{8E71E955-11BD-4132-9137-2313C30EF2E8}" type="presParOf" srcId="{336735F1-8377-47CF-981B-84123A6EDE37}" destId="{B932136E-C811-4334-BE31-BE5EAC9E177B}" srcOrd="2" destOrd="0" presId="urn:microsoft.com/office/officeart/2005/8/layout/hierarchy5"/>
    <dgm:cxn modelId="{28B26FB1-A045-414D-B471-EA60D3582D65}" type="presParOf" srcId="{B932136E-C811-4334-BE31-BE5EAC9E177B}" destId="{01059536-85EF-49A9-8820-334E522189C9}" srcOrd="0" destOrd="0" presId="urn:microsoft.com/office/officeart/2005/8/layout/hierarchy5"/>
    <dgm:cxn modelId="{465E2FC0-24E6-4C89-8428-E81445592FCA}" type="presParOf" srcId="{B932136E-C811-4334-BE31-BE5EAC9E177B}" destId="{DF4D51BD-98BB-46A9-8FF7-17EAB4F42762}"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BA3DC0-CECB-4BAC-A8DD-B16C61C936A7}" type="doc">
      <dgm:prSet loTypeId="urn:microsoft.com/office/officeart/2009/3/layout/HorizontalOrganizationChart" loCatId="hierarchy" qsTypeId="urn:microsoft.com/office/officeart/2005/8/quickstyle/simple1" qsCatId="simple" csTypeId="urn:microsoft.com/office/officeart/2005/8/colors/colorful1#51" csCatId="colorful" phldr="1"/>
      <dgm:spPr/>
      <dgm:t>
        <a:bodyPr/>
        <a:lstStyle/>
        <a:p>
          <a:endParaRPr lang="en-US"/>
        </a:p>
      </dgm:t>
    </dgm:pt>
    <dgm:pt modelId="{214177ED-59A4-4827-BE54-A5FCE2D76439}">
      <dgm:prSet custT="1"/>
      <dgm:spPr/>
      <dgm:t>
        <a:bodyPr/>
        <a:lstStyle/>
        <a:p>
          <a:pPr marL="0" indent="0" algn="ctr" rtl="0">
            <a:lnSpc>
              <a:spcPct val="100000"/>
            </a:lnSpc>
            <a:tabLst>
              <a:tab pos="2336800" algn="l"/>
            </a:tabLst>
          </a:pPr>
          <a:r>
            <a:rPr lang="el-GR" sz="2200" b="1" dirty="0"/>
            <a:t>Εταιρικοί οικονομικοί στόχοι</a:t>
          </a:r>
          <a:endParaRPr lang="en-US" sz="2200" b="1" dirty="0"/>
        </a:p>
      </dgm:t>
    </dgm:pt>
    <dgm:pt modelId="{BA9FD1E7-0CEE-4A17-84AF-B06AED1C8FA9}" type="parTrans" cxnId="{9887F356-DEC7-4758-B4FD-664030876EC3}">
      <dgm:prSet/>
      <dgm:spPr/>
      <dgm:t>
        <a:bodyPr/>
        <a:lstStyle/>
        <a:p>
          <a:endParaRPr lang="en-US"/>
        </a:p>
      </dgm:t>
    </dgm:pt>
    <dgm:pt modelId="{708D019E-1CE6-4AD3-9698-D986F29B6D3F}" type="sibTrans" cxnId="{9887F356-DEC7-4758-B4FD-664030876EC3}">
      <dgm:prSet/>
      <dgm:spPr/>
      <dgm:t>
        <a:bodyPr/>
        <a:lstStyle/>
        <a:p>
          <a:endParaRPr lang="en-US"/>
        </a:p>
      </dgm:t>
    </dgm:pt>
    <dgm:pt modelId="{1E255C38-6C95-4E1E-B8EC-7F0250156CB5}">
      <dgm:prSet custT="1"/>
      <dgm:spPr/>
      <dgm:t>
        <a:bodyPr lIns="182880"/>
        <a:lstStyle/>
        <a:p>
          <a:pPr algn="l" rtl="0">
            <a:lnSpc>
              <a:spcPct val="100000"/>
            </a:lnSpc>
          </a:pPr>
          <a:r>
            <a:rPr lang="el-GR" sz="2200" dirty="0"/>
            <a:t>Ελαχιστοποίηση των υπολοίπων του κεφαλαίου κίνησης</a:t>
          </a:r>
          <a:endParaRPr lang="en-US" sz="2200" dirty="0"/>
        </a:p>
      </dgm:t>
    </dgm:pt>
    <dgm:pt modelId="{49DDF8D9-0A52-4E2E-9011-57A7A6FD5124}" type="parTrans" cxnId="{03973C01-F9DF-43F2-9DA8-FA67F7212E1A}">
      <dgm:prSet/>
      <dgm:spPr/>
      <dgm:t>
        <a:bodyPr/>
        <a:lstStyle/>
        <a:p>
          <a:endParaRPr lang="en-US"/>
        </a:p>
      </dgm:t>
    </dgm:pt>
    <dgm:pt modelId="{5DC0C952-9AA5-41C1-AB34-70EE66E24FB4}" type="sibTrans" cxnId="{03973C01-F9DF-43F2-9DA8-FA67F7212E1A}">
      <dgm:prSet/>
      <dgm:spPr/>
      <dgm:t>
        <a:bodyPr/>
        <a:lstStyle/>
        <a:p>
          <a:endParaRPr lang="en-US"/>
        </a:p>
      </dgm:t>
    </dgm:pt>
    <dgm:pt modelId="{442B8DC7-5125-47B8-B314-DB066D4E3352}">
      <dgm:prSet custT="1"/>
      <dgm:spPr/>
      <dgm:t>
        <a:bodyPr lIns="182880"/>
        <a:lstStyle/>
        <a:p>
          <a:pPr algn="l" rtl="0">
            <a:lnSpc>
              <a:spcPct val="100000"/>
            </a:lnSpc>
          </a:pPr>
          <a:r>
            <a:rPr lang="el-GR" sz="2200" dirty="0"/>
            <a:t>Ελαχιστοποίηση του κόστους μετατροπής νομισμάτων</a:t>
          </a:r>
          <a:endParaRPr lang="en-US" sz="2200" dirty="0"/>
        </a:p>
      </dgm:t>
    </dgm:pt>
    <dgm:pt modelId="{214A07E7-9B36-495F-872B-2F33C5445C14}" type="parTrans" cxnId="{98747D17-CF30-4829-883A-9FC0DE0175A3}">
      <dgm:prSet/>
      <dgm:spPr/>
      <dgm:t>
        <a:bodyPr/>
        <a:lstStyle/>
        <a:p>
          <a:endParaRPr lang="en-US"/>
        </a:p>
      </dgm:t>
    </dgm:pt>
    <dgm:pt modelId="{8CC577AA-A621-4C24-AEBC-1EA6882B815A}" type="sibTrans" cxnId="{98747D17-CF30-4829-883A-9FC0DE0175A3}">
      <dgm:prSet/>
      <dgm:spPr/>
      <dgm:t>
        <a:bodyPr/>
        <a:lstStyle/>
        <a:p>
          <a:endParaRPr lang="en-US"/>
        </a:p>
      </dgm:t>
    </dgm:pt>
    <dgm:pt modelId="{AB8912B8-F87B-4AB7-B078-DFC0A0F3216A}">
      <dgm:prSet custT="1"/>
      <dgm:spPr/>
      <dgm:t>
        <a:bodyPr lIns="182880"/>
        <a:lstStyle/>
        <a:p>
          <a:pPr algn="l" rtl="0">
            <a:lnSpc>
              <a:spcPct val="100000"/>
            </a:lnSpc>
          </a:pPr>
          <a:r>
            <a:rPr lang="el-GR" sz="2200" dirty="0"/>
            <a:t>Ελαχιστοποίηση του συναλλαγματικού κινδύνου</a:t>
          </a:r>
          <a:endParaRPr lang="en-US" sz="2200" dirty="0"/>
        </a:p>
      </dgm:t>
    </dgm:pt>
    <dgm:pt modelId="{9D0E2BE9-D278-495D-A388-FBDED979C893}" type="parTrans" cxnId="{E39CE971-45BA-45AD-910A-D9507FD0A092}">
      <dgm:prSet/>
      <dgm:spPr/>
      <dgm:t>
        <a:bodyPr/>
        <a:lstStyle/>
        <a:p>
          <a:endParaRPr lang="en-US"/>
        </a:p>
      </dgm:t>
    </dgm:pt>
    <dgm:pt modelId="{42723319-34D9-41E5-83F2-5C5E9164DCC2}" type="sibTrans" cxnId="{E39CE971-45BA-45AD-910A-D9507FD0A092}">
      <dgm:prSet/>
      <dgm:spPr/>
      <dgm:t>
        <a:bodyPr/>
        <a:lstStyle/>
        <a:p>
          <a:endParaRPr lang="en-US"/>
        </a:p>
      </dgm:t>
    </dgm:pt>
    <dgm:pt modelId="{73547E32-B46E-4CBE-BF42-DD7D01CF60B1}" type="pres">
      <dgm:prSet presAssocID="{31BA3DC0-CECB-4BAC-A8DD-B16C61C936A7}" presName="hierChild1" presStyleCnt="0">
        <dgm:presLayoutVars>
          <dgm:orgChart val="1"/>
          <dgm:chPref val="1"/>
          <dgm:dir/>
          <dgm:animOne val="branch"/>
          <dgm:animLvl val="lvl"/>
          <dgm:resizeHandles/>
        </dgm:presLayoutVars>
      </dgm:prSet>
      <dgm:spPr/>
    </dgm:pt>
    <dgm:pt modelId="{155C313A-BA70-487F-ADFA-DFD78920C7C0}" type="pres">
      <dgm:prSet presAssocID="{214177ED-59A4-4827-BE54-A5FCE2D76439}" presName="hierRoot1" presStyleCnt="0">
        <dgm:presLayoutVars>
          <dgm:hierBranch val="init"/>
        </dgm:presLayoutVars>
      </dgm:prSet>
      <dgm:spPr/>
    </dgm:pt>
    <dgm:pt modelId="{A51CC644-8AD9-4111-A751-33E58DAD1042}" type="pres">
      <dgm:prSet presAssocID="{214177ED-59A4-4827-BE54-A5FCE2D76439}" presName="rootComposite1" presStyleCnt="0"/>
      <dgm:spPr/>
    </dgm:pt>
    <dgm:pt modelId="{314D9FD2-FD4C-4845-A32D-BC2C4613E8EF}" type="pres">
      <dgm:prSet presAssocID="{214177ED-59A4-4827-BE54-A5FCE2D76439}" presName="rootText1" presStyleLbl="node0" presStyleIdx="0" presStyleCnt="1" custScaleX="62366">
        <dgm:presLayoutVars>
          <dgm:chPref val="3"/>
        </dgm:presLayoutVars>
      </dgm:prSet>
      <dgm:spPr/>
    </dgm:pt>
    <dgm:pt modelId="{03E10F43-CDF8-4749-9845-566194E02D22}" type="pres">
      <dgm:prSet presAssocID="{214177ED-59A4-4827-BE54-A5FCE2D76439}" presName="rootConnector1" presStyleLbl="node1" presStyleIdx="0" presStyleCnt="0"/>
      <dgm:spPr/>
    </dgm:pt>
    <dgm:pt modelId="{AD155943-7A47-4D7C-9032-7477BEF46FC0}" type="pres">
      <dgm:prSet presAssocID="{214177ED-59A4-4827-BE54-A5FCE2D76439}" presName="hierChild2" presStyleCnt="0"/>
      <dgm:spPr/>
    </dgm:pt>
    <dgm:pt modelId="{F2F4731F-AD84-496A-91DB-65549571255C}" type="pres">
      <dgm:prSet presAssocID="{49DDF8D9-0A52-4E2E-9011-57A7A6FD5124}" presName="Name64" presStyleLbl="parChTrans1D2" presStyleIdx="0" presStyleCnt="3"/>
      <dgm:spPr/>
    </dgm:pt>
    <dgm:pt modelId="{26779FAE-4D8F-4B75-8248-8C0FD36E05AD}" type="pres">
      <dgm:prSet presAssocID="{1E255C38-6C95-4E1E-B8EC-7F0250156CB5}" presName="hierRoot2" presStyleCnt="0">
        <dgm:presLayoutVars>
          <dgm:hierBranch val="init"/>
        </dgm:presLayoutVars>
      </dgm:prSet>
      <dgm:spPr/>
    </dgm:pt>
    <dgm:pt modelId="{477A56CC-EE65-4BC2-B8B5-098234702299}" type="pres">
      <dgm:prSet presAssocID="{1E255C38-6C95-4E1E-B8EC-7F0250156CB5}" presName="rootComposite" presStyleCnt="0"/>
      <dgm:spPr/>
    </dgm:pt>
    <dgm:pt modelId="{A8740F6C-1A7C-4F69-9ED1-8D666FCA2174}" type="pres">
      <dgm:prSet presAssocID="{1E255C38-6C95-4E1E-B8EC-7F0250156CB5}" presName="rootText" presStyleLbl="node2" presStyleIdx="0" presStyleCnt="3" custScaleX="117927" custScaleY="83851">
        <dgm:presLayoutVars>
          <dgm:chPref val="3"/>
        </dgm:presLayoutVars>
      </dgm:prSet>
      <dgm:spPr/>
    </dgm:pt>
    <dgm:pt modelId="{38D43977-D446-4191-91A8-BF66470AC0D5}" type="pres">
      <dgm:prSet presAssocID="{1E255C38-6C95-4E1E-B8EC-7F0250156CB5}" presName="rootConnector" presStyleLbl="node2" presStyleIdx="0" presStyleCnt="3"/>
      <dgm:spPr/>
    </dgm:pt>
    <dgm:pt modelId="{C7FF1B83-174E-4687-8529-4E54C2C9E6A7}" type="pres">
      <dgm:prSet presAssocID="{1E255C38-6C95-4E1E-B8EC-7F0250156CB5}" presName="hierChild4" presStyleCnt="0"/>
      <dgm:spPr/>
    </dgm:pt>
    <dgm:pt modelId="{A723202F-5CEA-4E06-95F6-78C9C4EB5392}" type="pres">
      <dgm:prSet presAssocID="{1E255C38-6C95-4E1E-B8EC-7F0250156CB5}" presName="hierChild5" presStyleCnt="0"/>
      <dgm:spPr/>
    </dgm:pt>
    <dgm:pt modelId="{A19B3892-4820-4B60-A3B6-A20E8038257B}" type="pres">
      <dgm:prSet presAssocID="{214A07E7-9B36-495F-872B-2F33C5445C14}" presName="Name64" presStyleLbl="parChTrans1D2" presStyleIdx="1" presStyleCnt="3"/>
      <dgm:spPr/>
    </dgm:pt>
    <dgm:pt modelId="{DF80127A-1DF3-4DF6-A8B7-34D0AF86AAD9}" type="pres">
      <dgm:prSet presAssocID="{442B8DC7-5125-47B8-B314-DB066D4E3352}" presName="hierRoot2" presStyleCnt="0">
        <dgm:presLayoutVars>
          <dgm:hierBranch val="init"/>
        </dgm:presLayoutVars>
      </dgm:prSet>
      <dgm:spPr/>
    </dgm:pt>
    <dgm:pt modelId="{305B263E-7F3F-4CB7-B339-A9ED6A7880CA}" type="pres">
      <dgm:prSet presAssocID="{442B8DC7-5125-47B8-B314-DB066D4E3352}" presName="rootComposite" presStyleCnt="0"/>
      <dgm:spPr/>
    </dgm:pt>
    <dgm:pt modelId="{1CC37D2C-4A0C-4087-B3ED-E414706321A2}" type="pres">
      <dgm:prSet presAssocID="{442B8DC7-5125-47B8-B314-DB066D4E3352}" presName="rootText" presStyleLbl="node2" presStyleIdx="1" presStyleCnt="3" custScaleX="117927" custScaleY="83851">
        <dgm:presLayoutVars>
          <dgm:chPref val="3"/>
        </dgm:presLayoutVars>
      </dgm:prSet>
      <dgm:spPr/>
    </dgm:pt>
    <dgm:pt modelId="{63A5CE1E-5AFF-433A-BD5D-4B3ED44E94EE}" type="pres">
      <dgm:prSet presAssocID="{442B8DC7-5125-47B8-B314-DB066D4E3352}" presName="rootConnector" presStyleLbl="node2" presStyleIdx="1" presStyleCnt="3"/>
      <dgm:spPr/>
    </dgm:pt>
    <dgm:pt modelId="{CC972E9A-2233-4CB3-9998-14EB8B3C80FC}" type="pres">
      <dgm:prSet presAssocID="{442B8DC7-5125-47B8-B314-DB066D4E3352}" presName="hierChild4" presStyleCnt="0"/>
      <dgm:spPr/>
    </dgm:pt>
    <dgm:pt modelId="{596981FA-821A-4B3F-B4DA-924682DBEC56}" type="pres">
      <dgm:prSet presAssocID="{442B8DC7-5125-47B8-B314-DB066D4E3352}" presName="hierChild5" presStyleCnt="0"/>
      <dgm:spPr/>
    </dgm:pt>
    <dgm:pt modelId="{B4D9DB45-84AB-4729-BCAA-8B770DC3FE30}" type="pres">
      <dgm:prSet presAssocID="{9D0E2BE9-D278-495D-A388-FBDED979C893}" presName="Name64" presStyleLbl="parChTrans1D2" presStyleIdx="2" presStyleCnt="3"/>
      <dgm:spPr/>
    </dgm:pt>
    <dgm:pt modelId="{F574C8CF-8F60-44E3-9A18-62A3094A1597}" type="pres">
      <dgm:prSet presAssocID="{AB8912B8-F87B-4AB7-B078-DFC0A0F3216A}" presName="hierRoot2" presStyleCnt="0">
        <dgm:presLayoutVars>
          <dgm:hierBranch val="init"/>
        </dgm:presLayoutVars>
      </dgm:prSet>
      <dgm:spPr/>
    </dgm:pt>
    <dgm:pt modelId="{E9555BE2-94DC-4E09-A23F-5F02564FC287}" type="pres">
      <dgm:prSet presAssocID="{AB8912B8-F87B-4AB7-B078-DFC0A0F3216A}" presName="rootComposite" presStyleCnt="0"/>
      <dgm:spPr/>
    </dgm:pt>
    <dgm:pt modelId="{21C48DF6-AC5B-4AB9-80C4-465B09607723}" type="pres">
      <dgm:prSet presAssocID="{AB8912B8-F87B-4AB7-B078-DFC0A0F3216A}" presName="rootText" presStyleLbl="node2" presStyleIdx="2" presStyleCnt="3" custScaleX="117927" custScaleY="83851">
        <dgm:presLayoutVars>
          <dgm:chPref val="3"/>
        </dgm:presLayoutVars>
      </dgm:prSet>
      <dgm:spPr/>
    </dgm:pt>
    <dgm:pt modelId="{19FE91BD-E287-4943-B69F-609053ED883E}" type="pres">
      <dgm:prSet presAssocID="{AB8912B8-F87B-4AB7-B078-DFC0A0F3216A}" presName="rootConnector" presStyleLbl="node2" presStyleIdx="2" presStyleCnt="3"/>
      <dgm:spPr/>
    </dgm:pt>
    <dgm:pt modelId="{D68187A9-E227-4D74-ACE8-8828726BEA30}" type="pres">
      <dgm:prSet presAssocID="{AB8912B8-F87B-4AB7-B078-DFC0A0F3216A}" presName="hierChild4" presStyleCnt="0"/>
      <dgm:spPr/>
    </dgm:pt>
    <dgm:pt modelId="{0CC21A44-3F5D-432C-B233-7A2E889194AA}" type="pres">
      <dgm:prSet presAssocID="{AB8912B8-F87B-4AB7-B078-DFC0A0F3216A}" presName="hierChild5" presStyleCnt="0"/>
      <dgm:spPr/>
    </dgm:pt>
    <dgm:pt modelId="{A37E3706-2099-4215-8157-BE3A2B078D8E}" type="pres">
      <dgm:prSet presAssocID="{214177ED-59A4-4827-BE54-A5FCE2D76439}" presName="hierChild3" presStyleCnt="0"/>
      <dgm:spPr/>
    </dgm:pt>
  </dgm:ptLst>
  <dgm:cxnLst>
    <dgm:cxn modelId="{03973C01-F9DF-43F2-9DA8-FA67F7212E1A}" srcId="{214177ED-59A4-4827-BE54-A5FCE2D76439}" destId="{1E255C38-6C95-4E1E-B8EC-7F0250156CB5}" srcOrd="0" destOrd="0" parTransId="{49DDF8D9-0A52-4E2E-9011-57A7A6FD5124}" sibTransId="{5DC0C952-9AA5-41C1-AB34-70EE66E24FB4}"/>
    <dgm:cxn modelId="{1DF46306-5936-42B2-8725-8B3C1993C668}" type="presOf" srcId="{AB8912B8-F87B-4AB7-B078-DFC0A0F3216A}" destId="{21C48DF6-AC5B-4AB9-80C4-465B09607723}" srcOrd="0" destOrd="0" presId="urn:microsoft.com/office/officeart/2009/3/layout/HorizontalOrganizationChart"/>
    <dgm:cxn modelId="{98747D17-CF30-4829-883A-9FC0DE0175A3}" srcId="{214177ED-59A4-4827-BE54-A5FCE2D76439}" destId="{442B8DC7-5125-47B8-B314-DB066D4E3352}" srcOrd="1" destOrd="0" parTransId="{214A07E7-9B36-495F-872B-2F33C5445C14}" sibTransId="{8CC577AA-A621-4C24-AEBC-1EA6882B815A}"/>
    <dgm:cxn modelId="{EA1EF721-C825-4D96-88A0-E5C7F5C0934E}" type="presOf" srcId="{442B8DC7-5125-47B8-B314-DB066D4E3352}" destId="{1CC37D2C-4A0C-4087-B3ED-E414706321A2}" srcOrd="0" destOrd="0" presId="urn:microsoft.com/office/officeart/2009/3/layout/HorizontalOrganizationChart"/>
    <dgm:cxn modelId="{A2815E68-B96A-4EC5-B30E-35948532FEBA}" type="presOf" srcId="{214177ED-59A4-4827-BE54-A5FCE2D76439}" destId="{314D9FD2-FD4C-4845-A32D-BC2C4613E8EF}" srcOrd="0" destOrd="0" presId="urn:microsoft.com/office/officeart/2009/3/layout/HorizontalOrganizationChart"/>
    <dgm:cxn modelId="{E39CE971-45BA-45AD-910A-D9507FD0A092}" srcId="{214177ED-59A4-4827-BE54-A5FCE2D76439}" destId="{AB8912B8-F87B-4AB7-B078-DFC0A0F3216A}" srcOrd="2" destOrd="0" parTransId="{9D0E2BE9-D278-495D-A388-FBDED979C893}" sibTransId="{42723319-34D9-41E5-83F2-5C5E9164DCC2}"/>
    <dgm:cxn modelId="{0DA4A573-BEA5-4B54-9F55-A54499D50DC8}" type="presOf" srcId="{1E255C38-6C95-4E1E-B8EC-7F0250156CB5}" destId="{38D43977-D446-4191-91A8-BF66470AC0D5}" srcOrd="1" destOrd="0" presId="urn:microsoft.com/office/officeart/2009/3/layout/HorizontalOrganizationChart"/>
    <dgm:cxn modelId="{2CE7D175-D05D-48C9-B767-65DA123B834C}" type="presOf" srcId="{9D0E2BE9-D278-495D-A388-FBDED979C893}" destId="{B4D9DB45-84AB-4729-BCAA-8B770DC3FE30}" srcOrd="0" destOrd="0" presId="urn:microsoft.com/office/officeart/2009/3/layout/HorizontalOrganizationChart"/>
    <dgm:cxn modelId="{9887F356-DEC7-4758-B4FD-664030876EC3}" srcId="{31BA3DC0-CECB-4BAC-A8DD-B16C61C936A7}" destId="{214177ED-59A4-4827-BE54-A5FCE2D76439}" srcOrd="0" destOrd="0" parTransId="{BA9FD1E7-0CEE-4A17-84AF-B06AED1C8FA9}" sibTransId="{708D019E-1CE6-4AD3-9698-D986F29B6D3F}"/>
    <dgm:cxn modelId="{381D3380-663F-4240-A058-C5F5292A986C}" type="presOf" srcId="{31BA3DC0-CECB-4BAC-A8DD-B16C61C936A7}" destId="{73547E32-B46E-4CBE-BF42-DD7D01CF60B1}" srcOrd="0" destOrd="0" presId="urn:microsoft.com/office/officeart/2009/3/layout/HorizontalOrganizationChart"/>
    <dgm:cxn modelId="{F6EA5885-7C63-4172-89D7-1700A61251B7}" type="presOf" srcId="{1E255C38-6C95-4E1E-B8EC-7F0250156CB5}" destId="{A8740F6C-1A7C-4F69-9ED1-8D666FCA2174}" srcOrd="0" destOrd="0" presId="urn:microsoft.com/office/officeart/2009/3/layout/HorizontalOrganizationChart"/>
    <dgm:cxn modelId="{D83CE490-8665-4FCB-B44C-2FC3A9BC907A}" type="presOf" srcId="{AB8912B8-F87B-4AB7-B078-DFC0A0F3216A}" destId="{19FE91BD-E287-4943-B69F-609053ED883E}" srcOrd="1" destOrd="0" presId="urn:microsoft.com/office/officeart/2009/3/layout/HorizontalOrganizationChart"/>
    <dgm:cxn modelId="{5307C29C-7F00-4CD7-8F5A-916BC8F43A65}" type="presOf" srcId="{442B8DC7-5125-47B8-B314-DB066D4E3352}" destId="{63A5CE1E-5AFF-433A-BD5D-4B3ED44E94EE}" srcOrd="1" destOrd="0" presId="urn:microsoft.com/office/officeart/2009/3/layout/HorizontalOrganizationChart"/>
    <dgm:cxn modelId="{5E7CF3B9-48EC-4237-9664-12B6BD4F85DE}" type="presOf" srcId="{49DDF8D9-0A52-4E2E-9011-57A7A6FD5124}" destId="{F2F4731F-AD84-496A-91DB-65549571255C}" srcOrd="0" destOrd="0" presId="urn:microsoft.com/office/officeart/2009/3/layout/HorizontalOrganizationChart"/>
    <dgm:cxn modelId="{DC0F30DA-87F8-42A4-A3C6-396C02011442}" type="presOf" srcId="{214177ED-59A4-4827-BE54-A5FCE2D76439}" destId="{03E10F43-CDF8-4749-9845-566194E02D22}" srcOrd="1" destOrd="0" presId="urn:microsoft.com/office/officeart/2009/3/layout/HorizontalOrganizationChart"/>
    <dgm:cxn modelId="{537EEAFA-C7A3-4FA9-8084-9747A87829ED}" type="presOf" srcId="{214A07E7-9B36-495F-872B-2F33C5445C14}" destId="{A19B3892-4820-4B60-A3B6-A20E8038257B}" srcOrd="0" destOrd="0" presId="urn:microsoft.com/office/officeart/2009/3/layout/HorizontalOrganizationChart"/>
    <dgm:cxn modelId="{2FF4A0F7-EB33-44DA-BC37-DCAC3FBBD472}" type="presParOf" srcId="{73547E32-B46E-4CBE-BF42-DD7D01CF60B1}" destId="{155C313A-BA70-487F-ADFA-DFD78920C7C0}" srcOrd="0" destOrd="0" presId="urn:microsoft.com/office/officeart/2009/3/layout/HorizontalOrganizationChart"/>
    <dgm:cxn modelId="{9340A927-BE38-40A4-B580-9B889D412A35}" type="presParOf" srcId="{155C313A-BA70-487F-ADFA-DFD78920C7C0}" destId="{A51CC644-8AD9-4111-A751-33E58DAD1042}" srcOrd="0" destOrd="0" presId="urn:microsoft.com/office/officeart/2009/3/layout/HorizontalOrganizationChart"/>
    <dgm:cxn modelId="{479FF02F-FFB9-40EE-BCAA-A69286492CA7}" type="presParOf" srcId="{A51CC644-8AD9-4111-A751-33E58DAD1042}" destId="{314D9FD2-FD4C-4845-A32D-BC2C4613E8EF}" srcOrd="0" destOrd="0" presId="urn:microsoft.com/office/officeart/2009/3/layout/HorizontalOrganizationChart"/>
    <dgm:cxn modelId="{DFB957D3-C019-42C8-AC1E-CB55ED3A11C9}" type="presParOf" srcId="{A51CC644-8AD9-4111-A751-33E58DAD1042}" destId="{03E10F43-CDF8-4749-9845-566194E02D22}" srcOrd="1" destOrd="0" presId="urn:microsoft.com/office/officeart/2009/3/layout/HorizontalOrganizationChart"/>
    <dgm:cxn modelId="{3D4074EE-A4BC-40DA-A627-AD3D6A5C28D3}" type="presParOf" srcId="{155C313A-BA70-487F-ADFA-DFD78920C7C0}" destId="{AD155943-7A47-4D7C-9032-7477BEF46FC0}" srcOrd="1" destOrd="0" presId="urn:microsoft.com/office/officeart/2009/3/layout/HorizontalOrganizationChart"/>
    <dgm:cxn modelId="{857C766E-C587-4AA7-881C-33DF45D8C6C4}" type="presParOf" srcId="{AD155943-7A47-4D7C-9032-7477BEF46FC0}" destId="{F2F4731F-AD84-496A-91DB-65549571255C}" srcOrd="0" destOrd="0" presId="urn:microsoft.com/office/officeart/2009/3/layout/HorizontalOrganizationChart"/>
    <dgm:cxn modelId="{0407E133-468B-43A2-B1C0-A1673C01CD07}" type="presParOf" srcId="{AD155943-7A47-4D7C-9032-7477BEF46FC0}" destId="{26779FAE-4D8F-4B75-8248-8C0FD36E05AD}" srcOrd="1" destOrd="0" presId="urn:microsoft.com/office/officeart/2009/3/layout/HorizontalOrganizationChart"/>
    <dgm:cxn modelId="{3BF794E3-ADFB-4473-89C7-6B6BE8CE3C40}" type="presParOf" srcId="{26779FAE-4D8F-4B75-8248-8C0FD36E05AD}" destId="{477A56CC-EE65-4BC2-B8B5-098234702299}" srcOrd="0" destOrd="0" presId="urn:microsoft.com/office/officeart/2009/3/layout/HorizontalOrganizationChart"/>
    <dgm:cxn modelId="{A39884D1-0D91-41C3-8475-19D7C09F959F}" type="presParOf" srcId="{477A56CC-EE65-4BC2-B8B5-098234702299}" destId="{A8740F6C-1A7C-4F69-9ED1-8D666FCA2174}" srcOrd="0" destOrd="0" presId="urn:microsoft.com/office/officeart/2009/3/layout/HorizontalOrganizationChart"/>
    <dgm:cxn modelId="{D8DA79E3-15E3-40A1-AF49-433EA70DBD3B}" type="presParOf" srcId="{477A56CC-EE65-4BC2-B8B5-098234702299}" destId="{38D43977-D446-4191-91A8-BF66470AC0D5}" srcOrd="1" destOrd="0" presId="urn:microsoft.com/office/officeart/2009/3/layout/HorizontalOrganizationChart"/>
    <dgm:cxn modelId="{25578860-74E7-4238-858C-BBD30506FEA3}" type="presParOf" srcId="{26779FAE-4D8F-4B75-8248-8C0FD36E05AD}" destId="{C7FF1B83-174E-4687-8529-4E54C2C9E6A7}" srcOrd="1" destOrd="0" presId="urn:microsoft.com/office/officeart/2009/3/layout/HorizontalOrganizationChart"/>
    <dgm:cxn modelId="{E47FC87D-169C-41AA-9B58-CA69BAC5D304}" type="presParOf" srcId="{26779FAE-4D8F-4B75-8248-8C0FD36E05AD}" destId="{A723202F-5CEA-4E06-95F6-78C9C4EB5392}" srcOrd="2" destOrd="0" presId="urn:microsoft.com/office/officeart/2009/3/layout/HorizontalOrganizationChart"/>
    <dgm:cxn modelId="{4C25113E-5A02-4AD1-ADC0-2C1B2BAE32CD}" type="presParOf" srcId="{AD155943-7A47-4D7C-9032-7477BEF46FC0}" destId="{A19B3892-4820-4B60-A3B6-A20E8038257B}" srcOrd="2" destOrd="0" presId="urn:microsoft.com/office/officeart/2009/3/layout/HorizontalOrganizationChart"/>
    <dgm:cxn modelId="{233A6207-3AC5-41F8-8464-678C3A287C8E}" type="presParOf" srcId="{AD155943-7A47-4D7C-9032-7477BEF46FC0}" destId="{DF80127A-1DF3-4DF6-A8B7-34D0AF86AAD9}" srcOrd="3" destOrd="0" presId="urn:microsoft.com/office/officeart/2009/3/layout/HorizontalOrganizationChart"/>
    <dgm:cxn modelId="{EE4666DB-932E-4CD9-8F52-D415C28B246E}" type="presParOf" srcId="{DF80127A-1DF3-4DF6-A8B7-34D0AF86AAD9}" destId="{305B263E-7F3F-4CB7-B339-A9ED6A7880CA}" srcOrd="0" destOrd="0" presId="urn:microsoft.com/office/officeart/2009/3/layout/HorizontalOrganizationChart"/>
    <dgm:cxn modelId="{73D58D5A-BE0F-4F61-85FE-EBED64AB25B7}" type="presParOf" srcId="{305B263E-7F3F-4CB7-B339-A9ED6A7880CA}" destId="{1CC37D2C-4A0C-4087-B3ED-E414706321A2}" srcOrd="0" destOrd="0" presId="urn:microsoft.com/office/officeart/2009/3/layout/HorizontalOrganizationChart"/>
    <dgm:cxn modelId="{4B44CC92-2235-45C5-A10C-4CD8F02A88E6}" type="presParOf" srcId="{305B263E-7F3F-4CB7-B339-A9ED6A7880CA}" destId="{63A5CE1E-5AFF-433A-BD5D-4B3ED44E94EE}" srcOrd="1" destOrd="0" presId="urn:microsoft.com/office/officeart/2009/3/layout/HorizontalOrganizationChart"/>
    <dgm:cxn modelId="{7DF38CE6-228D-4399-82CE-EEDA04AAB699}" type="presParOf" srcId="{DF80127A-1DF3-4DF6-A8B7-34D0AF86AAD9}" destId="{CC972E9A-2233-4CB3-9998-14EB8B3C80FC}" srcOrd="1" destOrd="0" presId="urn:microsoft.com/office/officeart/2009/3/layout/HorizontalOrganizationChart"/>
    <dgm:cxn modelId="{0005EF38-8EB8-48A3-A438-D083E4FB438E}" type="presParOf" srcId="{DF80127A-1DF3-4DF6-A8B7-34D0AF86AAD9}" destId="{596981FA-821A-4B3F-B4DA-924682DBEC56}" srcOrd="2" destOrd="0" presId="urn:microsoft.com/office/officeart/2009/3/layout/HorizontalOrganizationChart"/>
    <dgm:cxn modelId="{F8A6F60D-601C-461A-A5F9-5FEFA3D063F1}" type="presParOf" srcId="{AD155943-7A47-4D7C-9032-7477BEF46FC0}" destId="{B4D9DB45-84AB-4729-BCAA-8B770DC3FE30}" srcOrd="4" destOrd="0" presId="urn:microsoft.com/office/officeart/2009/3/layout/HorizontalOrganizationChart"/>
    <dgm:cxn modelId="{21C6D0CD-11F3-460E-962B-2C7AD072F7E7}" type="presParOf" srcId="{AD155943-7A47-4D7C-9032-7477BEF46FC0}" destId="{F574C8CF-8F60-44E3-9A18-62A3094A1597}" srcOrd="5" destOrd="0" presId="urn:microsoft.com/office/officeart/2009/3/layout/HorizontalOrganizationChart"/>
    <dgm:cxn modelId="{E1C67547-8F5C-460C-864B-506DE4697D6F}" type="presParOf" srcId="{F574C8CF-8F60-44E3-9A18-62A3094A1597}" destId="{E9555BE2-94DC-4E09-A23F-5F02564FC287}" srcOrd="0" destOrd="0" presId="urn:microsoft.com/office/officeart/2009/3/layout/HorizontalOrganizationChart"/>
    <dgm:cxn modelId="{4AF3F00A-CF01-4943-BF8B-5B479963228A}" type="presParOf" srcId="{E9555BE2-94DC-4E09-A23F-5F02564FC287}" destId="{21C48DF6-AC5B-4AB9-80C4-465B09607723}" srcOrd="0" destOrd="0" presId="urn:microsoft.com/office/officeart/2009/3/layout/HorizontalOrganizationChart"/>
    <dgm:cxn modelId="{9C0F0148-5CDD-4CC8-A812-7FBB22892103}" type="presParOf" srcId="{E9555BE2-94DC-4E09-A23F-5F02564FC287}" destId="{19FE91BD-E287-4943-B69F-609053ED883E}" srcOrd="1" destOrd="0" presId="urn:microsoft.com/office/officeart/2009/3/layout/HorizontalOrganizationChart"/>
    <dgm:cxn modelId="{1C07CB15-26EA-4A2D-A453-E542321D7AF5}" type="presParOf" srcId="{F574C8CF-8F60-44E3-9A18-62A3094A1597}" destId="{D68187A9-E227-4D74-ACE8-8828726BEA30}" srcOrd="1" destOrd="0" presId="urn:microsoft.com/office/officeart/2009/3/layout/HorizontalOrganizationChart"/>
    <dgm:cxn modelId="{53229A2D-ADEE-4013-9353-9742954C7C3A}" type="presParOf" srcId="{F574C8CF-8F60-44E3-9A18-62A3094A1597}" destId="{0CC21A44-3F5D-432C-B233-7A2E889194AA}" srcOrd="2" destOrd="0" presId="urn:microsoft.com/office/officeart/2009/3/layout/HorizontalOrganizationChart"/>
    <dgm:cxn modelId="{57FA0B8E-D54A-4D1A-916B-82B7A2FDA5C2}" type="presParOf" srcId="{155C313A-BA70-487F-ADFA-DFD78920C7C0}" destId="{A37E3706-2099-4215-8157-BE3A2B078D8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8DB289-228E-4E65-B051-CAFE75B06515}" type="doc">
      <dgm:prSet loTypeId="urn:microsoft.com/office/officeart/2005/8/layout/arrow5" loCatId="process" qsTypeId="urn:microsoft.com/office/officeart/2005/8/quickstyle/simple1" qsCatId="simple" csTypeId="urn:microsoft.com/office/officeart/2005/8/colors/colorful1#52" csCatId="colorful" phldr="1"/>
      <dgm:spPr/>
      <dgm:t>
        <a:bodyPr/>
        <a:lstStyle/>
        <a:p>
          <a:endParaRPr lang="en-US"/>
        </a:p>
      </dgm:t>
    </dgm:pt>
    <dgm:pt modelId="{5372E727-DF8C-40F2-A46A-E470D6F2A132}">
      <dgm:prSet custT="1"/>
      <dgm:spPr/>
      <dgm:t>
        <a:bodyPr/>
        <a:lstStyle/>
        <a:p>
          <a:pPr rtl="0">
            <a:lnSpc>
              <a:spcPct val="100000"/>
            </a:lnSpc>
          </a:pPr>
          <a:r>
            <a:rPr lang="el-GR" sz="2400" dirty="0"/>
            <a:t>Ανάγκη για μετρητά</a:t>
          </a:r>
          <a:endParaRPr lang="en-US" sz="2400" dirty="0"/>
        </a:p>
      </dgm:t>
    </dgm:pt>
    <dgm:pt modelId="{01008AE1-453C-4CFA-936B-419ADFA7249B}" type="parTrans" cxnId="{2E2BCE5A-B133-401A-AFE7-E2D32164C9A5}">
      <dgm:prSet/>
      <dgm:spPr/>
      <dgm:t>
        <a:bodyPr/>
        <a:lstStyle/>
        <a:p>
          <a:endParaRPr lang="en-US"/>
        </a:p>
      </dgm:t>
    </dgm:pt>
    <dgm:pt modelId="{34DE190A-AC30-4B1C-99A0-5E8E67D631D8}" type="sibTrans" cxnId="{2E2BCE5A-B133-401A-AFE7-E2D32164C9A5}">
      <dgm:prSet/>
      <dgm:spPr/>
      <dgm:t>
        <a:bodyPr/>
        <a:lstStyle/>
        <a:p>
          <a:endParaRPr lang="en-US"/>
        </a:p>
      </dgm:t>
    </dgm:pt>
    <dgm:pt modelId="{B17BB588-D8C3-4FBD-9795-FA3F88EAE414}">
      <dgm:prSet/>
      <dgm:spPr/>
      <dgm:t>
        <a:bodyPr/>
        <a:lstStyle/>
        <a:p>
          <a:pPr rtl="0">
            <a:lnSpc>
              <a:spcPct val="100000"/>
            </a:lnSpc>
          </a:pPr>
          <a:r>
            <a:rPr lang="el-GR" dirty="0"/>
            <a:t>Κόστος ευκαιρίας της </a:t>
          </a:r>
          <a:r>
            <a:rPr lang="el-GR" dirty="0" err="1"/>
            <a:t>διακράτησης</a:t>
          </a:r>
          <a:r>
            <a:rPr lang="el-GR" dirty="0"/>
            <a:t> χρηματοοικονομικών περιουσιακών στοιχείων</a:t>
          </a:r>
          <a:endParaRPr lang="en-US" dirty="0"/>
        </a:p>
      </dgm:t>
    </dgm:pt>
    <dgm:pt modelId="{02AF1A4D-2D17-4030-9529-623DCD0F7F38}" type="parTrans" cxnId="{B29E056E-2B39-47B1-9173-13EE4E85A1CD}">
      <dgm:prSet/>
      <dgm:spPr/>
      <dgm:t>
        <a:bodyPr/>
        <a:lstStyle/>
        <a:p>
          <a:endParaRPr lang="en-US"/>
        </a:p>
      </dgm:t>
    </dgm:pt>
    <dgm:pt modelId="{7618213B-73D2-459C-9784-D9C5491E5DA7}" type="sibTrans" cxnId="{B29E056E-2B39-47B1-9173-13EE4E85A1CD}">
      <dgm:prSet/>
      <dgm:spPr/>
      <dgm:t>
        <a:bodyPr/>
        <a:lstStyle/>
        <a:p>
          <a:endParaRPr lang="en-US"/>
        </a:p>
      </dgm:t>
    </dgm:pt>
    <dgm:pt modelId="{8EAE0F91-6102-4AFE-BCFB-FCAF99EC5CAD}" type="pres">
      <dgm:prSet presAssocID="{B88DB289-228E-4E65-B051-CAFE75B06515}" presName="diagram" presStyleCnt="0">
        <dgm:presLayoutVars>
          <dgm:dir/>
          <dgm:resizeHandles val="exact"/>
        </dgm:presLayoutVars>
      </dgm:prSet>
      <dgm:spPr/>
    </dgm:pt>
    <dgm:pt modelId="{D03D010D-5A54-42A7-B5F8-8C9313DC2BEA}" type="pres">
      <dgm:prSet presAssocID="{5372E727-DF8C-40F2-A46A-E470D6F2A132}" presName="arrow" presStyleLbl="node1" presStyleIdx="0" presStyleCnt="2">
        <dgm:presLayoutVars>
          <dgm:bulletEnabled val="1"/>
        </dgm:presLayoutVars>
      </dgm:prSet>
      <dgm:spPr/>
    </dgm:pt>
    <dgm:pt modelId="{BE68E1C6-A2CF-43A2-B650-2EE007DE2277}" type="pres">
      <dgm:prSet presAssocID="{B17BB588-D8C3-4FBD-9795-FA3F88EAE414}" presName="arrow" presStyleLbl="node1" presStyleIdx="1" presStyleCnt="2">
        <dgm:presLayoutVars>
          <dgm:bulletEnabled val="1"/>
        </dgm:presLayoutVars>
      </dgm:prSet>
      <dgm:spPr/>
    </dgm:pt>
  </dgm:ptLst>
  <dgm:cxnLst>
    <dgm:cxn modelId="{D9161E48-A7FB-4393-9D2A-BB283B23A0EE}" type="presOf" srcId="{B88DB289-228E-4E65-B051-CAFE75B06515}" destId="{8EAE0F91-6102-4AFE-BCFB-FCAF99EC5CAD}" srcOrd="0" destOrd="0" presId="urn:microsoft.com/office/officeart/2005/8/layout/arrow5"/>
    <dgm:cxn modelId="{B29E056E-2B39-47B1-9173-13EE4E85A1CD}" srcId="{B88DB289-228E-4E65-B051-CAFE75B06515}" destId="{B17BB588-D8C3-4FBD-9795-FA3F88EAE414}" srcOrd="1" destOrd="0" parTransId="{02AF1A4D-2D17-4030-9529-623DCD0F7F38}" sibTransId="{7618213B-73D2-459C-9784-D9C5491E5DA7}"/>
    <dgm:cxn modelId="{0DBB026F-17A7-4599-82D3-1994D6063CE0}" type="presOf" srcId="{B17BB588-D8C3-4FBD-9795-FA3F88EAE414}" destId="{BE68E1C6-A2CF-43A2-B650-2EE007DE2277}" srcOrd="0" destOrd="0" presId="urn:microsoft.com/office/officeart/2005/8/layout/arrow5"/>
    <dgm:cxn modelId="{2E2BCE5A-B133-401A-AFE7-E2D32164C9A5}" srcId="{B88DB289-228E-4E65-B051-CAFE75B06515}" destId="{5372E727-DF8C-40F2-A46A-E470D6F2A132}" srcOrd="0" destOrd="0" parTransId="{01008AE1-453C-4CFA-936B-419ADFA7249B}" sibTransId="{34DE190A-AC30-4B1C-99A0-5E8E67D631D8}"/>
    <dgm:cxn modelId="{C230A2BB-BECD-4E2F-98A4-57F53E3817F9}" type="presOf" srcId="{5372E727-DF8C-40F2-A46A-E470D6F2A132}" destId="{D03D010D-5A54-42A7-B5F8-8C9313DC2BEA}" srcOrd="0" destOrd="0" presId="urn:microsoft.com/office/officeart/2005/8/layout/arrow5"/>
    <dgm:cxn modelId="{177CD795-F482-49BC-BD9B-40BB627B2CFB}" type="presParOf" srcId="{8EAE0F91-6102-4AFE-BCFB-FCAF99EC5CAD}" destId="{D03D010D-5A54-42A7-B5F8-8C9313DC2BEA}" srcOrd="0" destOrd="0" presId="urn:microsoft.com/office/officeart/2005/8/layout/arrow5"/>
    <dgm:cxn modelId="{99A99C3B-6276-47D8-8F11-9BCA7541A3A3}" type="presParOf" srcId="{8EAE0F91-6102-4AFE-BCFB-FCAF99EC5CAD}" destId="{BE68E1C6-A2CF-43A2-B650-2EE007DE227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A842BB-2957-43EF-A648-2FB038FC4255}" type="doc">
      <dgm:prSet loTypeId="urn:microsoft.com/office/officeart/2005/8/layout/process1" loCatId="process" qsTypeId="urn:microsoft.com/office/officeart/2005/8/quickstyle/simple1" qsCatId="simple" csTypeId="urn:microsoft.com/office/officeart/2005/8/colors/colorful1#53" csCatId="colorful" phldr="1"/>
      <dgm:spPr/>
      <dgm:t>
        <a:bodyPr/>
        <a:lstStyle/>
        <a:p>
          <a:endParaRPr lang="en-US"/>
        </a:p>
      </dgm:t>
    </dgm:pt>
    <dgm:pt modelId="{71D91CE6-443B-40D3-A743-7D1A8FCEBE4E}">
      <dgm:prSet custT="1"/>
      <dgm:spPr/>
      <dgm:t>
        <a:bodyPr/>
        <a:lstStyle/>
        <a:p>
          <a:pPr rtl="0">
            <a:lnSpc>
              <a:spcPct val="100000"/>
            </a:lnSpc>
          </a:pPr>
          <a:r>
            <a:rPr lang="el-GR" sz="2800" dirty="0"/>
            <a:t>Κεντρική ταμειακή διαχείριση</a:t>
          </a:r>
          <a:endParaRPr lang="en-US" sz="2800" dirty="0"/>
        </a:p>
      </dgm:t>
    </dgm:pt>
    <dgm:pt modelId="{0D2965BE-FF6B-490B-93D2-64CDC236A87B}" type="parTrans" cxnId="{CD21E952-2E49-422C-903F-58CEFE669883}">
      <dgm:prSet/>
      <dgm:spPr/>
      <dgm:t>
        <a:bodyPr/>
        <a:lstStyle/>
        <a:p>
          <a:endParaRPr lang="en-US"/>
        </a:p>
      </dgm:t>
    </dgm:pt>
    <dgm:pt modelId="{08A84B93-79E8-4BCD-8A6F-499C19D8CB02}" type="sibTrans" cxnId="{CD21E952-2E49-422C-903F-58CEFE669883}">
      <dgm:prSet/>
      <dgm:spPr/>
      <dgm:t>
        <a:bodyPr/>
        <a:lstStyle/>
        <a:p>
          <a:endParaRPr lang="en-US"/>
        </a:p>
      </dgm:t>
    </dgm:pt>
    <dgm:pt modelId="{71503020-06A4-4C76-8EAA-0879C5BAEC34}">
      <dgm:prSet custT="1"/>
      <dgm:spPr/>
      <dgm:t>
        <a:bodyPr/>
        <a:lstStyle/>
        <a:p>
          <a:pPr rtl="0">
            <a:lnSpc>
              <a:spcPct val="100000"/>
            </a:lnSpc>
          </a:pPr>
          <a:r>
            <a:rPr lang="el-GR" sz="2600" dirty="0"/>
            <a:t>Ελαχιστοποίηση ρευστών διαθεσίμων σε όλη την εταιρεία</a:t>
          </a:r>
          <a:endParaRPr lang="en-US" sz="2600" dirty="0"/>
        </a:p>
      </dgm:t>
    </dgm:pt>
    <dgm:pt modelId="{1401DD6A-64A6-4B76-9E16-33540AA81C83}" type="parTrans" cxnId="{A27F1829-7D9D-411E-85F3-4A8B1A64AB00}">
      <dgm:prSet/>
      <dgm:spPr/>
      <dgm:t>
        <a:bodyPr/>
        <a:lstStyle/>
        <a:p>
          <a:endParaRPr lang="en-US"/>
        </a:p>
      </dgm:t>
    </dgm:pt>
    <dgm:pt modelId="{F636A9DB-6056-4B63-A01A-B47DA1326D88}" type="sibTrans" cxnId="{A27F1829-7D9D-411E-85F3-4A8B1A64AB00}">
      <dgm:prSet/>
      <dgm:spPr/>
      <dgm:t>
        <a:bodyPr/>
        <a:lstStyle/>
        <a:p>
          <a:endParaRPr lang="en-US"/>
        </a:p>
      </dgm:t>
    </dgm:pt>
    <dgm:pt modelId="{29154322-C516-4038-81E5-0EC115CAF363}" type="pres">
      <dgm:prSet presAssocID="{D9A842BB-2957-43EF-A648-2FB038FC4255}" presName="Name0" presStyleCnt="0">
        <dgm:presLayoutVars>
          <dgm:dir/>
          <dgm:resizeHandles val="exact"/>
        </dgm:presLayoutVars>
      </dgm:prSet>
      <dgm:spPr/>
    </dgm:pt>
    <dgm:pt modelId="{8CD840E4-8BA5-4B2C-8293-89BBD5EA4BE3}" type="pres">
      <dgm:prSet presAssocID="{71D91CE6-443B-40D3-A743-7D1A8FCEBE4E}" presName="node" presStyleLbl="node1" presStyleIdx="0" presStyleCnt="2">
        <dgm:presLayoutVars>
          <dgm:bulletEnabled val="1"/>
        </dgm:presLayoutVars>
      </dgm:prSet>
      <dgm:spPr/>
    </dgm:pt>
    <dgm:pt modelId="{09291FD3-6931-418A-98F8-24CC4A792A05}" type="pres">
      <dgm:prSet presAssocID="{08A84B93-79E8-4BCD-8A6F-499C19D8CB02}" presName="sibTrans" presStyleLbl="sibTrans2D1" presStyleIdx="0" presStyleCnt="1"/>
      <dgm:spPr/>
    </dgm:pt>
    <dgm:pt modelId="{8F984D8F-54B0-4343-AA1E-18515C75EF67}" type="pres">
      <dgm:prSet presAssocID="{08A84B93-79E8-4BCD-8A6F-499C19D8CB02}" presName="connectorText" presStyleLbl="sibTrans2D1" presStyleIdx="0" presStyleCnt="1"/>
      <dgm:spPr/>
    </dgm:pt>
    <dgm:pt modelId="{183B2B7D-06AE-4839-AF15-9CC9681D105F}" type="pres">
      <dgm:prSet presAssocID="{71503020-06A4-4C76-8EAA-0879C5BAEC34}" presName="node" presStyleLbl="node1" presStyleIdx="1" presStyleCnt="2">
        <dgm:presLayoutVars>
          <dgm:bulletEnabled val="1"/>
        </dgm:presLayoutVars>
      </dgm:prSet>
      <dgm:spPr/>
    </dgm:pt>
  </dgm:ptLst>
  <dgm:cxnLst>
    <dgm:cxn modelId="{FFDE7009-3B48-460D-99C4-89B35CC5B779}" type="presOf" srcId="{71503020-06A4-4C76-8EAA-0879C5BAEC34}" destId="{183B2B7D-06AE-4839-AF15-9CC9681D105F}" srcOrd="0" destOrd="0" presId="urn:microsoft.com/office/officeart/2005/8/layout/process1"/>
    <dgm:cxn modelId="{A27F1829-7D9D-411E-85F3-4A8B1A64AB00}" srcId="{D9A842BB-2957-43EF-A648-2FB038FC4255}" destId="{71503020-06A4-4C76-8EAA-0879C5BAEC34}" srcOrd="1" destOrd="0" parTransId="{1401DD6A-64A6-4B76-9E16-33540AA81C83}" sibTransId="{F636A9DB-6056-4B63-A01A-B47DA1326D88}"/>
    <dgm:cxn modelId="{59103C32-5268-4783-9329-3E30C7497654}" type="presOf" srcId="{71D91CE6-443B-40D3-A743-7D1A8FCEBE4E}" destId="{8CD840E4-8BA5-4B2C-8293-89BBD5EA4BE3}" srcOrd="0" destOrd="0" presId="urn:microsoft.com/office/officeart/2005/8/layout/process1"/>
    <dgm:cxn modelId="{CD21E952-2E49-422C-903F-58CEFE669883}" srcId="{D9A842BB-2957-43EF-A648-2FB038FC4255}" destId="{71D91CE6-443B-40D3-A743-7D1A8FCEBE4E}" srcOrd="0" destOrd="0" parTransId="{0D2965BE-FF6B-490B-93D2-64CDC236A87B}" sibTransId="{08A84B93-79E8-4BCD-8A6F-499C19D8CB02}"/>
    <dgm:cxn modelId="{A480625A-FC99-42D8-BD85-A7F4BBA22AC9}" type="presOf" srcId="{D9A842BB-2957-43EF-A648-2FB038FC4255}" destId="{29154322-C516-4038-81E5-0EC115CAF363}" srcOrd="0" destOrd="0" presId="urn:microsoft.com/office/officeart/2005/8/layout/process1"/>
    <dgm:cxn modelId="{44069995-F485-4054-9024-82231A0B0BCC}" type="presOf" srcId="{08A84B93-79E8-4BCD-8A6F-499C19D8CB02}" destId="{09291FD3-6931-418A-98F8-24CC4A792A05}" srcOrd="0" destOrd="0" presId="urn:microsoft.com/office/officeart/2005/8/layout/process1"/>
    <dgm:cxn modelId="{98DDBBFD-CA36-426D-A133-92655381950A}" type="presOf" srcId="{08A84B93-79E8-4BCD-8A6F-499C19D8CB02}" destId="{8F984D8F-54B0-4343-AA1E-18515C75EF67}" srcOrd="1" destOrd="0" presId="urn:microsoft.com/office/officeart/2005/8/layout/process1"/>
    <dgm:cxn modelId="{600D3E4B-3CB7-422B-BAEE-CFCF1FF5B311}" type="presParOf" srcId="{29154322-C516-4038-81E5-0EC115CAF363}" destId="{8CD840E4-8BA5-4B2C-8293-89BBD5EA4BE3}" srcOrd="0" destOrd="0" presId="urn:microsoft.com/office/officeart/2005/8/layout/process1"/>
    <dgm:cxn modelId="{DECFCC6F-A0D1-431F-BC89-97832430DFCD}" type="presParOf" srcId="{29154322-C516-4038-81E5-0EC115CAF363}" destId="{09291FD3-6931-418A-98F8-24CC4A792A05}" srcOrd="1" destOrd="0" presId="urn:microsoft.com/office/officeart/2005/8/layout/process1"/>
    <dgm:cxn modelId="{E833FD86-1211-4A2F-A3A7-4FCC2099C417}" type="presParOf" srcId="{09291FD3-6931-418A-98F8-24CC4A792A05}" destId="{8F984D8F-54B0-4343-AA1E-18515C75EF67}" srcOrd="0" destOrd="0" presId="urn:microsoft.com/office/officeart/2005/8/layout/process1"/>
    <dgm:cxn modelId="{7BCC59DE-80AB-4D46-93A0-B9666F682BDB}" type="presParOf" srcId="{29154322-C516-4038-81E5-0EC115CAF363}" destId="{183B2B7D-06AE-4839-AF15-9CC9681D105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1F25AB-6BEB-43B4-95B6-49E301D36A97}" type="doc">
      <dgm:prSet loTypeId="urn:microsoft.com/office/officeart/2005/8/layout/radial4" loCatId="relationship" qsTypeId="urn:microsoft.com/office/officeart/2005/8/quickstyle/simple1" qsCatId="simple" csTypeId="urn:microsoft.com/office/officeart/2005/8/colors/colorful2" csCatId="colorful" phldr="1"/>
      <dgm:spPr/>
    </dgm:pt>
    <dgm:pt modelId="{1CE72FB7-4132-499C-B3FB-3A1D96484DBA}">
      <dgm:prSet phldrT="[Text]" custT="1"/>
      <dgm:spPr/>
      <dgm:t>
        <a:bodyPr/>
        <a:lstStyle/>
        <a:p>
          <a:pPr>
            <a:lnSpc>
              <a:spcPct val="100000"/>
            </a:lnSpc>
          </a:pPr>
          <a:r>
            <a:rPr lang="el-GR" sz="2500" dirty="0"/>
            <a:t>Διμερής συμψηφισμός</a:t>
          </a:r>
          <a:endParaRPr lang="en-US" sz="2500" dirty="0"/>
        </a:p>
      </dgm:t>
    </dgm:pt>
    <dgm:pt modelId="{0FA2CB62-D261-4283-8D06-AFD62DA17953}" type="parTrans" cxnId="{068B2F06-50CA-4B67-B7DC-F76A20C8D994}">
      <dgm:prSet/>
      <dgm:spPr/>
      <dgm:t>
        <a:bodyPr/>
        <a:lstStyle/>
        <a:p>
          <a:endParaRPr lang="en-US"/>
        </a:p>
      </dgm:t>
    </dgm:pt>
    <dgm:pt modelId="{D8F75CE2-D66C-4D0D-918F-2867FE768CC1}" type="sibTrans" cxnId="{068B2F06-50CA-4B67-B7DC-F76A20C8D994}">
      <dgm:prSet/>
      <dgm:spPr/>
      <dgm:t>
        <a:bodyPr/>
        <a:lstStyle/>
        <a:p>
          <a:endParaRPr lang="en-US"/>
        </a:p>
      </dgm:t>
    </dgm:pt>
    <dgm:pt modelId="{D3595501-E5A5-4178-A9ED-BE9CB5DD2E3D}">
      <dgm:prSet phldrT="[Text]" custT="1"/>
      <dgm:spPr/>
      <dgm:t>
        <a:bodyPr/>
        <a:lstStyle/>
        <a:p>
          <a:r>
            <a:rPr lang="el-GR" sz="2500" dirty="0"/>
            <a:t>Πολυμερής συμψηφισμός</a:t>
          </a:r>
          <a:endParaRPr lang="en-US" sz="2500" dirty="0"/>
        </a:p>
      </dgm:t>
    </dgm:pt>
    <dgm:pt modelId="{488368BD-A1B6-4AEC-A36D-49888765690C}" type="sibTrans" cxnId="{FFF6CC21-A444-40DF-88E0-83043D2105FE}">
      <dgm:prSet/>
      <dgm:spPr/>
      <dgm:t>
        <a:bodyPr/>
        <a:lstStyle/>
        <a:p>
          <a:endParaRPr lang="en-US"/>
        </a:p>
      </dgm:t>
    </dgm:pt>
    <dgm:pt modelId="{718E6C17-58CA-4415-91CA-0B0D59AF6DBF}" type="parTrans" cxnId="{FFF6CC21-A444-40DF-88E0-83043D2105FE}">
      <dgm:prSet/>
      <dgm:spPr/>
      <dgm:t>
        <a:bodyPr/>
        <a:lstStyle/>
        <a:p>
          <a:endParaRPr lang="en-US"/>
        </a:p>
      </dgm:t>
    </dgm:pt>
    <dgm:pt modelId="{BDF7B7AE-0380-4984-A483-0EB599230CB4}">
      <dgm:prSet phldrT="[Text]" custT="1"/>
      <dgm:spPr/>
      <dgm:t>
        <a:bodyPr/>
        <a:lstStyle/>
        <a:p>
          <a:pPr>
            <a:lnSpc>
              <a:spcPct val="100000"/>
            </a:lnSpc>
          </a:pPr>
          <a:r>
            <a:rPr lang="el-GR" sz="2500" dirty="0"/>
            <a:t>Κόστος μετατροπής νομίσματος</a:t>
          </a:r>
          <a:endParaRPr lang="en-US" sz="2500" dirty="0"/>
        </a:p>
      </dgm:t>
    </dgm:pt>
    <dgm:pt modelId="{FF854C48-9420-4948-8CBA-CD519350CE7D}" type="parTrans" cxnId="{EE6A15E8-75BD-498A-90FF-1126C3A84A86}">
      <dgm:prSet/>
      <dgm:spPr/>
      <dgm:t>
        <a:bodyPr/>
        <a:lstStyle/>
        <a:p>
          <a:endParaRPr lang="en-US"/>
        </a:p>
      </dgm:t>
    </dgm:pt>
    <dgm:pt modelId="{C0781D97-2DAB-4FE3-871B-9FE9E57735EA}" type="sibTrans" cxnId="{EE6A15E8-75BD-498A-90FF-1126C3A84A86}">
      <dgm:prSet/>
      <dgm:spPr/>
      <dgm:t>
        <a:bodyPr/>
        <a:lstStyle/>
        <a:p>
          <a:endParaRPr lang="en-US"/>
        </a:p>
      </dgm:t>
    </dgm:pt>
    <dgm:pt modelId="{8F528D75-78D7-4CA5-93AC-6391DE8CB242}" type="pres">
      <dgm:prSet presAssocID="{7D1F25AB-6BEB-43B4-95B6-49E301D36A97}" presName="cycle" presStyleCnt="0">
        <dgm:presLayoutVars>
          <dgm:chMax val="1"/>
          <dgm:dir/>
          <dgm:animLvl val="ctr"/>
          <dgm:resizeHandles val="exact"/>
        </dgm:presLayoutVars>
      </dgm:prSet>
      <dgm:spPr/>
    </dgm:pt>
    <dgm:pt modelId="{889653FE-2BE8-4BC9-B49E-95C07E0584BA}" type="pres">
      <dgm:prSet presAssocID="{BDF7B7AE-0380-4984-A483-0EB599230CB4}" presName="centerShape" presStyleLbl="node0" presStyleIdx="0" presStyleCnt="1" custScaleX="106589"/>
      <dgm:spPr/>
    </dgm:pt>
    <dgm:pt modelId="{BBE98459-6E72-41E0-BCD7-142A49A1003F}" type="pres">
      <dgm:prSet presAssocID="{0FA2CB62-D261-4283-8D06-AFD62DA17953}" presName="parTrans" presStyleLbl="bgSibTrans2D1" presStyleIdx="0" presStyleCnt="2"/>
      <dgm:spPr/>
    </dgm:pt>
    <dgm:pt modelId="{721E9B8A-2F62-4846-B877-92125D477CE8}" type="pres">
      <dgm:prSet presAssocID="{1CE72FB7-4132-499C-B3FB-3A1D96484DBA}" presName="node" presStyleLbl="node1" presStyleIdx="0" presStyleCnt="2">
        <dgm:presLayoutVars>
          <dgm:bulletEnabled val="1"/>
        </dgm:presLayoutVars>
      </dgm:prSet>
      <dgm:spPr/>
    </dgm:pt>
    <dgm:pt modelId="{422FCAFF-5D12-4CB2-9D3F-27B1A2466613}" type="pres">
      <dgm:prSet presAssocID="{718E6C17-58CA-4415-91CA-0B0D59AF6DBF}" presName="parTrans" presStyleLbl="bgSibTrans2D1" presStyleIdx="1" presStyleCnt="2"/>
      <dgm:spPr/>
    </dgm:pt>
    <dgm:pt modelId="{B1531CA6-8309-486A-8156-5EBD84130679}" type="pres">
      <dgm:prSet presAssocID="{D3595501-E5A5-4178-A9ED-BE9CB5DD2E3D}" presName="node" presStyleLbl="node1" presStyleIdx="1" presStyleCnt="2">
        <dgm:presLayoutVars>
          <dgm:bulletEnabled val="1"/>
        </dgm:presLayoutVars>
      </dgm:prSet>
      <dgm:spPr/>
    </dgm:pt>
  </dgm:ptLst>
  <dgm:cxnLst>
    <dgm:cxn modelId="{068B2F06-50CA-4B67-B7DC-F76A20C8D994}" srcId="{BDF7B7AE-0380-4984-A483-0EB599230CB4}" destId="{1CE72FB7-4132-499C-B3FB-3A1D96484DBA}" srcOrd="0" destOrd="0" parTransId="{0FA2CB62-D261-4283-8D06-AFD62DA17953}" sibTransId="{D8F75CE2-D66C-4D0D-918F-2867FE768CC1}"/>
    <dgm:cxn modelId="{FFF6CC21-A444-40DF-88E0-83043D2105FE}" srcId="{BDF7B7AE-0380-4984-A483-0EB599230CB4}" destId="{D3595501-E5A5-4178-A9ED-BE9CB5DD2E3D}" srcOrd="1" destOrd="0" parTransId="{718E6C17-58CA-4415-91CA-0B0D59AF6DBF}" sibTransId="{488368BD-A1B6-4AEC-A36D-49888765690C}"/>
    <dgm:cxn modelId="{4B66453E-05DA-4952-9711-89D3970CFCA1}" type="presOf" srcId="{718E6C17-58CA-4415-91CA-0B0D59AF6DBF}" destId="{422FCAFF-5D12-4CB2-9D3F-27B1A2466613}" srcOrd="0" destOrd="0" presId="urn:microsoft.com/office/officeart/2005/8/layout/radial4"/>
    <dgm:cxn modelId="{8027364B-E442-43FF-8F73-8C340C4F4424}" type="presOf" srcId="{D3595501-E5A5-4178-A9ED-BE9CB5DD2E3D}" destId="{B1531CA6-8309-486A-8156-5EBD84130679}" srcOrd="0" destOrd="0" presId="urn:microsoft.com/office/officeart/2005/8/layout/radial4"/>
    <dgm:cxn modelId="{F80BB5AB-9D64-4C4D-9E5D-CB5E3678DE60}" type="presOf" srcId="{0FA2CB62-D261-4283-8D06-AFD62DA17953}" destId="{BBE98459-6E72-41E0-BCD7-142A49A1003F}" srcOrd="0" destOrd="0" presId="urn:microsoft.com/office/officeart/2005/8/layout/radial4"/>
    <dgm:cxn modelId="{E01287D5-110E-46DF-A7BB-F64814EEEDDA}" type="presOf" srcId="{7D1F25AB-6BEB-43B4-95B6-49E301D36A97}" destId="{8F528D75-78D7-4CA5-93AC-6391DE8CB242}" srcOrd="0" destOrd="0" presId="urn:microsoft.com/office/officeart/2005/8/layout/radial4"/>
    <dgm:cxn modelId="{C8F3BFE2-FDCD-496B-B138-88F85F08589E}" type="presOf" srcId="{1CE72FB7-4132-499C-B3FB-3A1D96484DBA}" destId="{721E9B8A-2F62-4846-B877-92125D477CE8}" srcOrd="0" destOrd="0" presId="urn:microsoft.com/office/officeart/2005/8/layout/radial4"/>
    <dgm:cxn modelId="{EE6A15E8-75BD-498A-90FF-1126C3A84A86}" srcId="{7D1F25AB-6BEB-43B4-95B6-49E301D36A97}" destId="{BDF7B7AE-0380-4984-A483-0EB599230CB4}" srcOrd="0" destOrd="0" parTransId="{FF854C48-9420-4948-8CBA-CD519350CE7D}" sibTransId="{C0781D97-2DAB-4FE3-871B-9FE9E57735EA}"/>
    <dgm:cxn modelId="{989398F0-9315-4CBB-8BC1-D64A115744DD}" type="presOf" srcId="{BDF7B7AE-0380-4984-A483-0EB599230CB4}" destId="{889653FE-2BE8-4BC9-B49E-95C07E0584BA}" srcOrd="0" destOrd="0" presId="urn:microsoft.com/office/officeart/2005/8/layout/radial4"/>
    <dgm:cxn modelId="{FA4114D6-D04D-4C7F-B7DC-01D75453864A}" type="presParOf" srcId="{8F528D75-78D7-4CA5-93AC-6391DE8CB242}" destId="{889653FE-2BE8-4BC9-B49E-95C07E0584BA}" srcOrd="0" destOrd="0" presId="urn:microsoft.com/office/officeart/2005/8/layout/radial4"/>
    <dgm:cxn modelId="{7E16CF00-0744-45A4-A9E5-4751170B8BDC}" type="presParOf" srcId="{8F528D75-78D7-4CA5-93AC-6391DE8CB242}" destId="{BBE98459-6E72-41E0-BCD7-142A49A1003F}" srcOrd="1" destOrd="0" presId="urn:microsoft.com/office/officeart/2005/8/layout/radial4"/>
    <dgm:cxn modelId="{F1194E3C-0C65-4AAD-9B2E-90EE23101A81}" type="presParOf" srcId="{8F528D75-78D7-4CA5-93AC-6391DE8CB242}" destId="{721E9B8A-2F62-4846-B877-92125D477CE8}" srcOrd="2" destOrd="0" presId="urn:microsoft.com/office/officeart/2005/8/layout/radial4"/>
    <dgm:cxn modelId="{8B2491B7-9B56-45D0-B571-3587F52BD9ED}" type="presParOf" srcId="{8F528D75-78D7-4CA5-93AC-6391DE8CB242}" destId="{422FCAFF-5D12-4CB2-9D3F-27B1A2466613}" srcOrd="3" destOrd="0" presId="urn:microsoft.com/office/officeart/2005/8/layout/radial4"/>
    <dgm:cxn modelId="{8AE1A9F6-ADF9-43F6-AF04-43B96CEBA1EB}" type="presParOf" srcId="{8F528D75-78D7-4CA5-93AC-6391DE8CB242}" destId="{B1531CA6-8309-486A-8156-5EBD84130679}"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1F25AB-6BEB-43B4-95B6-49E301D36A97}" type="doc">
      <dgm:prSet loTypeId="urn:microsoft.com/office/officeart/2005/8/layout/radial4" loCatId="relationship" qsTypeId="urn:microsoft.com/office/officeart/2005/8/quickstyle/simple1" qsCatId="simple" csTypeId="urn:microsoft.com/office/officeart/2005/8/colors/colorful2" csCatId="colorful" phldr="1"/>
      <dgm:spPr/>
    </dgm:pt>
    <dgm:pt modelId="{1CE72FB7-4132-499C-B3FB-3A1D96484DBA}">
      <dgm:prSet phldrT="[Text]" custT="1"/>
      <dgm:spPr/>
      <dgm:t>
        <a:bodyPr/>
        <a:lstStyle/>
        <a:p>
          <a:pPr>
            <a:lnSpc>
              <a:spcPct val="100000"/>
            </a:lnSpc>
          </a:pPr>
          <a:r>
            <a:rPr lang="el-GR" sz="2800" dirty="0"/>
            <a:t>Στρατηγική </a:t>
          </a:r>
          <a:r>
            <a:rPr lang="el-GR" sz="2800" dirty="0" err="1"/>
            <a:t>προπορείας</a:t>
          </a:r>
          <a:r>
            <a:rPr lang="el-GR" sz="2800" dirty="0"/>
            <a:t> και καθυστέρησης</a:t>
          </a:r>
          <a:endParaRPr lang="en-US" sz="2800" dirty="0"/>
        </a:p>
      </dgm:t>
    </dgm:pt>
    <dgm:pt modelId="{0FA2CB62-D261-4283-8D06-AFD62DA17953}" type="parTrans" cxnId="{068B2F06-50CA-4B67-B7DC-F76A20C8D994}">
      <dgm:prSet/>
      <dgm:spPr/>
      <dgm:t>
        <a:bodyPr/>
        <a:lstStyle/>
        <a:p>
          <a:endParaRPr lang="en-US"/>
        </a:p>
      </dgm:t>
    </dgm:pt>
    <dgm:pt modelId="{D8F75CE2-D66C-4D0D-918F-2867FE768CC1}" type="sibTrans" cxnId="{068B2F06-50CA-4B67-B7DC-F76A20C8D994}">
      <dgm:prSet/>
      <dgm:spPr/>
      <dgm:t>
        <a:bodyPr/>
        <a:lstStyle/>
        <a:p>
          <a:endParaRPr lang="en-US"/>
        </a:p>
      </dgm:t>
    </dgm:pt>
    <dgm:pt modelId="{BDF7B7AE-0380-4984-A483-0EB599230CB4}">
      <dgm:prSet phldrT="[Text]" custT="1"/>
      <dgm:spPr/>
      <dgm:t>
        <a:bodyPr/>
        <a:lstStyle/>
        <a:p>
          <a:pPr>
            <a:lnSpc>
              <a:spcPct val="100000"/>
            </a:lnSpc>
          </a:pPr>
          <a:r>
            <a:rPr lang="el-GR" sz="2800" dirty="0"/>
            <a:t>Αύξηση καθαρής </a:t>
          </a:r>
          <a:r>
            <a:rPr lang="el-GR" sz="2800" dirty="0" err="1"/>
            <a:t>διακράτησης</a:t>
          </a:r>
          <a:r>
            <a:rPr lang="el-GR" sz="2800" dirty="0"/>
            <a:t> νομισμάτων</a:t>
          </a:r>
          <a:endParaRPr lang="en-US" sz="2800" dirty="0"/>
        </a:p>
      </dgm:t>
    </dgm:pt>
    <dgm:pt modelId="{FF854C48-9420-4948-8CBA-CD519350CE7D}" type="parTrans" cxnId="{EE6A15E8-75BD-498A-90FF-1126C3A84A86}">
      <dgm:prSet/>
      <dgm:spPr/>
      <dgm:t>
        <a:bodyPr/>
        <a:lstStyle/>
        <a:p>
          <a:endParaRPr lang="en-US"/>
        </a:p>
      </dgm:t>
    </dgm:pt>
    <dgm:pt modelId="{C0781D97-2DAB-4FE3-871B-9FE9E57735EA}" type="sibTrans" cxnId="{EE6A15E8-75BD-498A-90FF-1126C3A84A86}">
      <dgm:prSet/>
      <dgm:spPr/>
      <dgm:t>
        <a:bodyPr/>
        <a:lstStyle/>
        <a:p>
          <a:endParaRPr lang="en-US"/>
        </a:p>
      </dgm:t>
    </dgm:pt>
    <dgm:pt modelId="{8F528D75-78D7-4CA5-93AC-6391DE8CB242}" type="pres">
      <dgm:prSet presAssocID="{7D1F25AB-6BEB-43B4-95B6-49E301D36A97}" presName="cycle" presStyleCnt="0">
        <dgm:presLayoutVars>
          <dgm:chMax val="1"/>
          <dgm:dir/>
          <dgm:animLvl val="ctr"/>
          <dgm:resizeHandles val="exact"/>
        </dgm:presLayoutVars>
      </dgm:prSet>
      <dgm:spPr/>
    </dgm:pt>
    <dgm:pt modelId="{889653FE-2BE8-4BC9-B49E-95C07E0584BA}" type="pres">
      <dgm:prSet presAssocID="{BDF7B7AE-0380-4984-A483-0EB599230CB4}" presName="centerShape" presStyleLbl="node0" presStyleIdx="0" presStyleCnt="1" custScaleX="161271"/>
      <dgm:spPr/>
    </dgm:pt>
    <dgm:pt modelId="{BBE98459-6E72-41E0-BCD7-142A49A1003F}" type="pres">
      <dgm:prSet presAssocID="{0FA2CB62-D261-4283-8D06-AFD62DA17953}" presName="parTrans" presStyleLbl="bgSibTrans2D1" presStyleIdx="0" presStyleCnt="1"/>
      <dgm:spPr/>
    </dgm:pt>
    <dgm:pt modelId="{721E9B8A-2F62-4846-B877-92125D477CE8}" type="pres">
      <dgm:prSet presAssocID="{1CE72FB7-4132-499C-B3FB-3A1D96484DBA}" presName="node" presStyleLbl="node1" presStyleIdx="0" presStyleCnt="1" custScaleX="264625" custScaleY="73230">
        <dgm:presLayoutVars>
          <dgm:bulletEnabled val="1"/>
        </dgm:presLayoutVars>
      </dgm:prSet>
      <dgm:spPr/>
    </dgm:pt>
  </dgm:ptLst>
  <dgm:cxnLst>
    <dgm:cxn modelId="{068B2F06-50CA-4B67-B7DC-F76A20C8D994}" srcId="{BDF7B7AE-0380-4984-A483-0EB599230CB4}" destId="{1CE72FB7-4132-499C-B3FB-3A1D96484DBA}" srcOrd="0" destOrd="0" parTransId="{0FA2CB62-D261-4283-8D06-AFD62DA17953}" sibTransId="{D8F75CE2-D66C-4D0D-918F-2867FE768CC1}"/>
    <dgm:cxn modelId="{BFD1E057-62C2-4221-BDBA-65D0DBA2FDC9}" type="presOf" srcId="{7D1F25AB-6BEB-43B4-95B6-49E301D36A97}" destId="{8F528D75-78D7-4CA5-93AC-6391DE8CB242}" srcOrd="0" destOrd="0" presId="urn:microsoft.com/office/officeart/2005/8/layout/radial4"/>
    <dgm:cxn modelId="{5D9D26AF-5887-4357-BB9F-A6F8EB8B3282}" type="presOf" srcId="{0FA2CB62-D261-4283-8D06-AFD62DA17953}" destId="{BBE98459-6E72-41E0-BCD7-142A49A1003F}" srcOrd="0" destOrd="0" presId="urn:microsoft.com/office/officeart/2005/8/layout/radial4"/>
    <dgm:cxn modelId="{3A5A16B9-7E16-473A-902A-FC4B034CE5D4}" type="presOf" srcId="{BDF7B7AE-0380-4984-A483-0EB599230CB4}" destId="{889653FE-2BE8-4BC9-B49E-95C07E0584BA}" srcOrd="0" destOrd="0" presId="urn:microsoft.com/office/officeart/2005/8/layout/radial4"/>
    <dgm:cxn modelId="{EE6A15E8-75BD-498A-90FF-1126C3A84A86}" srcId="{7D1F25AB-6BEB-43B4-95B6-49E301D36A97}" destId="{BDF7B7AE-0380-4984-A483-0EB599230CB4}" srcOrd="0" destOrd="0" parTransId="{FF854C48-9420-4948-8CBA-CD519350CE7D}" sibTransId="{C0781D97-2DAB-4FE3-871B-9FE9E57735EA}"/>
    <dgm:cxn modelId="{1C0A03F0-424B-44B1-8974-4582994329C1}" type="presOf" srcId="{1CE72FB7-4132-499C-B3FB-3A1D96484DBA}" destId="{721E9B8A-2F62-4846-B877-92125D477CE8}" srcOrd="0" destOrd="0" presId="urn:microsoft.com/office/officeart/2005/8/layout/radial4"/>
    <dgm:cxn modelId="{7F02E0EB-554F-48B3-8B05-419CFA93ECB4}" type="presParOf" srcId="{8F528D75-78D7-4CA5-93AC-6391DE8CB242}" destId="{889653FE-2BE8-4BC9-B49E-95C07E0584BA}" srcOrd="0" destOrd="0" presId="urn:microsoft.com/office/officeart/2005/8/layout/radial4"/>
    <dgm:cxn modelId="{458AA43D-0D08-4096-B778-2F2E3828CD9F}" type="presParOf" srcId="{8F528D75-78D7-4CA5-93AC-6391DE8CB242}" destId="{BBE98459-6E72-41E0-BCD7-142A49A1003F}" srcOrd="1" destOrd="0" presId="urn:microsoft.com/office/officeart/2005/8/layout/radial4"/>
    <dgm:cxn modelId="{4C7C76BD-82E8-453F-8756-0DE310554D56}" type="presParOf" srcId="{8F528D75-78D7-4CA5-93AC-6391DE8CB242}" destId="{721E9B8A-2F62-4846-B877-92125D477CE8}"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4A0BE-4FE6-4240-816C-5656C9C6FC2E}">
      <dsp:nvSpPr>
        <dsp:cNvPr id="0" name=""/>
        <dsp:cNvSpPr/>
      </dsp:nvSpPr>
      <dsp:spPr>
        <a:xfrm rot="16200000">
          <a:off x="-599041" y="600046"/>
          <a:ext cx="3812026" cy="2611933"/>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100000"/>
            </a:lnSpc>
            <a:spcBef>
              <a:spcPct val="0"/>
            </a:spcBef>
            <a:spcAft>
              <a:spcPct val="35000"/>
            </a:spcAft>
            <a:buNone/>
          </a:pPr>
          <a:r>
            <a:rPr lang="el-GR" sz="2800" kern="1200" dirty="0"/>
            <a:t>Νόμισμα εισαγωγέα</a:t>
          </a:r>
          <a:endParaRPr lang="en-US" sz="2800" kern="1200" dirty="0"/>
        </a:p>
      </dsp:txBody>
      <dsp:txXfrm rot="5400000">
        <a:off x="1006" y="762404"/>
        <a:ext cx="2611933" cy="2287216"/>
      </dsp:txXfrm>
    </dsp:sp>
    <dsp:sp modelId="{E722170B-881E-43F9-B4AD-82034C191B40}">
      <dsp:nvSpPr>
        <dsp:cNvPr id="0" name=""/>
        <dsp:cNvSpPr/>
      </dsp:nvSpPr>
      <dsp:spPr>
        <a:xfrm rot="16200000">
          <a:off x="2208786" y="600046"/>
          <a:ext cx="3812026" cy="2611933"/>
        </a:xfrm>
        <a:prstGeom prst="flowChartManualOperation">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100000"/>
            </a:lnSpc>
            <a:spcBef>
              <a:spcPct val="0"/>
            </a:spcBef>
            <a:spcAft>
              <a:spcPct val="35000"/>
            </a:spcAft>
            <a:buNone/>
          </a:pPr>
          <a:r>
            <a:rPr lang="el-GR" sz="2800" kern="1200" dirty="0"/>
            <a:t>Νόμισμα </a:t>
          </a:r>
          <a:r>
            <a:rPr lang="el-GR" sz="2800" kern="1200" dirty="0" err="1"/>
            <a:t>εξαγωγέα</a:t>
          </a:r>
          <a:endParaRPr lang="en-US" sz="2800" kern="1200" dirty="0"/>
        </a:p>
      </dsp:txBody>
      <dsp:txXfrm rot="5400000">
        <a:off x="2808833" y="762404"/>
        <a:ext cx="2611933" cy="2287216"/>
      </dsp:txXfrm>
    </dsp:sp>
    <dsp:sp modelId="{6CCDE707-E294-457D-9C29-51B5C5FB7347}">
      <dsp:nvSpPr>
        <dsp:cNvPr id="0" name=""/>
        <dsp:cNvSpPr/>
      </dsp:nvSpPr>
      <dsp:spPr>
        <a:xfrm rot="16200000">
          <a:off x="5016615" y="600046"/>
          <a:ext cx="3812026" cy="2611933"/>
        </a:xfrm>
        <a:prstGeom prst="flowChartManualOperation">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100000"/>
            </a:lnSpc>
            <a:spcBef>
              <a:spcPct val="0"/>
            </a:spcBef>
            <a:spcAft>
              <a:spcPct val="35000"/>
            </a:spcAft>
            <a:buNone/>
          </a:pPr>
          <a:r>
            <a:rPr lang="el-GR" sz="2800" kern="1200" dirty="0"/>
            <a:t>Τρίτο νόμισμα</a:t>
          </a:r>
          <a:endParaRPr lang="en-US" sz="2800" kern="1200" dirty="0"/>
        </a:p>
      </dsp:txBody>
      <dsp:txXfrm rot="5400000">
        <a:off x="5616662" y="762404"/>
        <a:ext cx="2611933" cy="22872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FE028-3FA7-4BF1-9D1A-534DEA7F8842}">
      <dsp:nvSpPr>
        <dsp:cNvPr id="0" name=""/>
        <dsp:cNvSpPr/>
      </dsp:nvSpPr>
      <dsp:spPr>
        <a:xfrm>
          <a:off x="0" y="995880"/>
          <a:ext cx="7721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532E28-A4E9-4853-B56A-84D4629CFAE5}">
      <dsp:nvSpPr>
        <dsp:cNvPr id="0" name=""/>
        <dsp:cNvSpPr/>
      </dsp:nvSpPr>
      <dsp:spPr>
        <a:xfrm>
          <a:off x="386080" y="641640"/>
          <a:ext cx="6628136" cy="70848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04301" tIns="0" rIns="204301" bIns="0" numCol="1" spcCol="1270" anchor="ctr" anchorCtr="0">
          <a:noAutofit/>
        </a:bodyPr>
        <a:lstStyle/>
        <a:p>
          <a:pPr marL="0" lvl="0" indent="0" algn="l" defTabSz="1066800">
            <a:lnSpc>
              <a:spcPct val="90000"/>
            </a:lnSpc>
            <a:spcBef>
              <a:spcPct val="0"/>
            </a:spcBef>
            <a:spcAft>
              <a:spcPct val="35000"/>
            </a:spcAft>
            <a:buNone/>
          </a:pPr>
          <a:r>
            <a:rPr lang="en-US" sz="2400" b="1" kern="1200" dirty="0"/>
            <a:t>1. </a:t>
          </a:r>
          <a:r>
            <a:rPr lang="el-GR" sz="2400" b="1" kern="1200" dirty="0"/>
            <a:t>Εκτίμηση ταμειακών ροών</a:t>
          </a:r>
          <a:endParaRPr lang="en-US" sz="2400" b="1" kern="1200" dirty="0"/>
        </a:p>
      </dsp:txBody>
      <dsp:txXfrm>
        <a:off x="420665" y="676225"/>
        <a:ext cx="6558966" cy="639310"/>
      </dsp:txXfrm>
    </dsp:sp>
    <dsp:sp modelId="{79B07F25-94C7-404A-BD04-191D4AA65B16}">
      <dsp:nvSpPr>
        <dsp:cNvPr id="0" name=""/>
        <dsp:cNvSpPr/>
      </dsp:nvSpPr>
      <dsp:spPr>
        <a:xfrm>
          <a:off x="0" y="2084520"/>
          <a:ext cx="7721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9A0D5FA-E15A-4FDD-8DE9-FBFA79B787A3}">
      <dsp:nvSpPr>
        <dsp:cNvPr id="0" name=""/>
        <dsp:cNvSpPr/>
      </dsp:nvSpPr>
      <dsp:spPr>
        <a:xfrm>
          <a:off x="386080" y="1730280"/>
          <a:ext cx="6628136" cy="70848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04301" tIns="0" rIns="204301"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Arial" pitchFamily="34" charset="0"/>
              <a:cs typeface="Arial" pitchFamily="34" charset="0"/>
            </a:rPr>
            <a:t>2. </a:t>
          </a:r>
          <a:r>
            <a:rPr lang="el-GR" sz="2600" b="1" kern="1200" dirty="0">
              <a:latin typeface="Arial" pitchFamily="34" charset="0"/>
              <a:cs typeface="Arial" pitchFamily="34" charset="0"/>
            </a:rPr>
            <a:t>Υπολογισμός επιτοκίου</a:t>
          </a:r>
          <a:endParaRPr lang="en-US" sz="2600" b="1" kern="1200" dirty="0">
            <a:latin typeface="Arial" pitchFamily="34" charset="0"/>
            <a:cs typeface="Arial" pitchFamily="34" charset="0"/>
          </a:endParaRPr>
        </a:p>
      </dsp:txBody>
      <dsp:txXfrm>
        <a:off x="420665" y="1764865"/>
        <a:ext cx="6558966" cy="639310"/>
      </dsp:txXfrm>
    </dsp:sp>
    <dsp:sp modelId="{EF7D3585-7E9A-4672-809B-F4B82C253808}">
      <dsp:nvSpPr>
        <dsp:cNvPr id="0" name=""/>
        <dsp:cNvSpPr/>
      </dsp:nvSpPr>
      <dsp:spPr>
        <a:xfrm>
          <a:off x="0" y="3173160"/>
          <a:ext cx="7721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7D54A5-9622-4BF1-8074-8ED6AEB833F7}">
      <dsp:nvSpPr>
        <dsp:cNvPr id="0" name=""/>
        <dsp:cNvSpPr/>
      </dsp:nvSpPr>
      <dsp:spPr>
        <a:xfrm>
          <a:off x="386080" y="2818919"/>
          <a:ext cx="6628136" cy="70848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04301" tIns="0" rIns="204301" bIns="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Arial" pitchFamily="34" charset="0"/>
              <a:cs typeface="Arial" pitchFamily="34" charset="0"/>
            </a:rPr>
            <a:t>3. </a:t>
          </a:r>
          <a:r>
            <a:rPr lang="el-GR" sz="2600" b="1" kern="1200" dirty="0">
              <a:latin typeface="Arial" pitchFamily="34" charset="0"/>
              <a:cs typeface="Arial" pitchFamily="34" charset="0"/>
            </a:rPr>
            <a:t>Σύγκριση με το ενδεικτικό επιτόκιο</a:t>
          </a:r>
          <a:endParaRPr lang="en-US" sz="2600" b="1" kern="1200" dirty="0">
            <a:latin typeface="Arial" pitchFamily="34" charset="0"/>
            <a:cs typeface="Arial" pitchFamily="34" charset="0"/>
          </a:endParaRPr>
        </a:p>
      </dsp:txBody>
      <dsp:txXfrm>
        <a:off x="420665" y="2853504"/>
        <a:ext cx="6558966"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0FD24-6064-4CBA-B3A0-BDF092F05EB2}">
      <dsp:nvSpPr>
        <dsp:cNvPr id="0" name=""/>
        <dsp:cNvSpPr/>
      </dsp:nvSpPr>
      <dsp:spPr>
        <a:xfrm>
          <a:off x="4526" y="205225"/>
          <a:ext cx="2715768" cy="1889514"/>
        </a:xfrm>
        <a:prstGeom prst="upArrow">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20A15-333C-429D-91C7-980AD0B0FA10}">
      <dsp:nvSpPr>
        <dsp:cNvPr id="0" name=""/>
        <dsp:cNvSpPr/>
      </dsp:nvSpPr>
      <dsp:spPr>
        <a:xfrm>
          <a:off x="2801767" y="0"/>
          <a:ext cx="4608576" cy="229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rtl="0">
            <a:lnSpc>
              <a:spcPct val="90000"/>
            </a:lnSpc>
            <a:spcBef>
              <a:spcPct val="0"/>
            </a:spcBef>
            <a:spcAft>
              <a:spcPct val="35000"/>
            </a:spcAft>
            <a:buNone/>
          </a:pPr>
          <a:r>
            <a:rPr lang="el-GR" sz="2800" kern="1200" dirty="0"/>
            <a:t>Απλότητα</a:t>
          </a:r>
          <a:endParaRPr lang="en-US" sz="2800" kern="1200" dirty="0"/>
        </a:p>
      </dsp:txBody>
      <dsp:txXfrm>
        <a:off x="2801767" y="0"/>
        <a:ext cx="4608576" cy="2299966"/>
      </dsp:txXfrm>
    </dsp:sp>
    <dsp:sp modelId="{68BFF674-AD4B-4DCF-909E-B6A455D2FB6D}">
      <dsp:nvSpPr>
        <dsp:cNvPr id="0" name=""/>
        <dsp:cNvSpPr/>
      </dsp:nvSpPr>
      <dsp:spPr>
        <a:xfrm>
          <a:off x="819256" y="2696855"/>
          <a:ext cx="2715768" cy="1889514"/>
        </a:xfrm>
        <a:prstGeom prst="downArrow">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E92F3-9B68-4C1A-B0E2-82D60A030A61}">
      <dsp:nvSpPr>
        <dsp:cNvPr id="0" name=""/>
        <dsp:cNvSpPr/>
      </dsp:nvSpPr>
      <dsp:spPr>
        <a:xfrm>
          <a:off x="3616497" y="2491629"/>
          <a:ext cx="4608576" cy="229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rtl="0">
            <a:lnSpc>
              <a:spcPct val="100000"/>
            </a:lnSpc>
            <a:spcBef>
              <a:spcPct val="0"/>
            </a:spcBef>
            <a:spcAft>
              <a:spcPct val="35000"/>
            </a:spcAft>
            <a:buNone/>
          </a:pPr>
          <a:r>
            <a:rPr lang="el-GR" sz="2800" kern="1200" dirty="0"/>
            <a:t>Αγνόηση μακροπρόθεσμου κέρδους</a:t>
          </a:r>
          <a:endParaRPr lang="en-US" sz="2800" kern="1200" dirty="0"/>
        </a:p>
      </dsp:txBody>
      <dsp:txXfrm>
        <a:off x="3616497" y="2491629"/>
        <a:ext cx="4608576" cy="2299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53A25-1E1B-4748-9A19-7BE1229058FD}">
      <dsp:nvSpPr>
        <dsp:cNvPr id="0" name=""/>
        <dsp:cNvSpPr/>
      </dsp:nvSpPr>
      <dsp:spPr>
        <a:xfrm rot="16200000">
          <a:off x="-14519" y="18378"/>
          <a:ext cx="3748170" cy="3711413"/>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100000"/>
            </a:lnSpc>
            <a:spcBef>
              <a:spcPct val="0"/>
            </a:spcBef>
            <a:spcAft>
              <a:spcPct val="35000"/>
            </a:spcAft>
            <a:buNone/>
          </a:pPr>
          <a:r>
            <a:rPr lang="el-GR" sz="2800" kern="1200" dirty="0"/>
            <a:t>Εξωτερικές πηγές επενδυτικών κεφαλαίων</a:t>
          </a:r>
          <a:endParaRPr lang="en-US" sz="2800" kern="1200" dirty="0"/>
        </a:p>
      </dsp:txBody>
      <dsp:txXfrm rot="5400000">
        <a:off x="3860" y="749633"/>
        <a:ext cx="3711413" cy="2248902"/>
      </dsp:txXfrm>
    </dsp:sp>
    <dsp:sp modelId="{A52F9C51-4FF6-4579-BD86-B73D0035EC79}">
      <dsp:nvSpPr>
        <dsp:cNvPr id="0" name=""/>
        <dsp:cNvSpPr/>
      </dsp:nvSpPr>
      <dsp:spPr>
        <a:xfrm rot="16200000">
          <a:off x="3975249" y="18378"/>
          <a:ext cx="3748170" cy="3711413"/>
        </a:xfrm>
        <a:prstGeom prst="flowChartManualOperation">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0">
            <a:lnSpc>
              <a:spcPct val="100000"/>
            </a:lnSpc>
            <a:spcBef>
              <a:spcPct val="0"/>
            </a:spcBef>
            <a:spcAft>
              <a:spcPct val="35000"/>
            </a:spcAft>
            <a:buNone/>
          </a:pPr>
          <a:r>
            <a:rPr lang="el-GR" sz="2800" kern="1200" dirty="0"/>
            <a:t>Εσωτερικές πηγές επενδυτικών κεφαλαίων</a:t>
          </a:r>
          <a:endParaRPr lang="en-US" sz="2800" kern="1200" dirty="0"/>
        </a:p>
      </dsp:txBody>
      <dsp:txXfrm rot="5400000">
        <a:off x="3993628" y="749633"/>
        <a:ext cx="3711413" cy="22489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118CC-E50A-4C1F-8B23-2AE916CBD1D8}">
      <dsp:nvSpPr>
        <dsp:cNvPr id="0" name=""/>
        <dsp:cNvSpPr/>
      </dsp:nvSpPr>
      <dsp:spPr>
        <a:xfrm>
          <a:off x="1113" y="1565223"/>
          <a:ext cx="3576154" cy="16611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Υπολογισμός τιμής μεταβίβασης</a:t>
          </a:r>
          <a:endParaRPr lang="en-US" sz="2800" kern="1200" dirty="0"/>
        </a:p>
      </dsp:txBody>
      <dsp:txXfrm>
        <a:off x="49766" y="1613876"/>
        <a:ext cx="3478848" cy="1563843"/>
      </dsp:txXfrm>
    </dsp:sp>
    <dsp:sp modelId="{EAD556B3-F774-4FEC-95AE-74CA9C4B4623}">
      <dsp:nvSpPr>
        <dsp:cNvPr id="0" name=""/>
        <dsp:cNvSpPr/>
      </dsp:nvSpPr>
      <dsp:spPr>
        <a:xfrm rot="19457599">
          <a:off x="3423443" y="1887016"/>
          <a:ext cx="1636569" cy="62402"/>
        </a:xfrm>
        <a:custGeom>
          <a:avLst/>
          <a:gdLst/>
          <a:ahLst/>
          <a:cxnLst/>
          <a:rect l="0" t="0" r="0" b="0"/>
          <a:pathLst>
            <a:path>
              <a:moveTo>
                <a:pt x="0" y="31201"/>
              </a:moveTo>
              <a:lnTo>
                <a:pt x="1636569" y="3120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0814" y="1877303"/>
        <a:ext cx="81828" cy="81828"/>
      </dsp:txXfrm>
    </dsp:sp>
    <dsp:sp modelId="{A47EA78B-2043-47BB-B425-16C7643B7EC6}">
      <dsp:nvSpPr>
        <dsp:cNvPr id="0" name=""/>
        <dsp:cNvSpPr/>
      </dsp:nvSpPr>
      <dsp:spPr>
        <a:xfrm>
          <a:off x="4906187" y="610062"/>
          <a:ext cx="3322298" cy="166114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Μέθοδος που βασίζεται στην αγορά</a:t>
          </a:r>
          <a:endParaRPr lang="en-US" sz="2800" kern="1200" dirty="0"/>
        </a:p>
      </dsp:txBody>
      <dsp:txXfrm>
        <a:off x="4954840" y="658715"/>
        <a:ext cx="3224992" cy="1563843"/>
      </dsp:txXfrm>
    </dsp:sp>
    <dsp:sp modelId="{F8763A90-E887-4973-B7A0-6CD50EA44D80}">
      <dsp:nvSpPr>
        <dsp:cNvPr id="0" name=""/>
        <dsp:cNvSpPr/>
      </dsp:nvSpPr>
      <dsp:spPr>
        <a:xfrm rot="2142401">
          <a:off x="3423443" y="2842177"/>
          <a:ext cx="1636569" cy="62402"/>
        </a:xfrm>
        <a:custGeom>
          <a:avLst/>
          <a:gdLst/>
          <a:ahLst/>
          <a:cxnLst/>
          <a:rect l="0" t="0" r="0" b="0"/>
          <a:pathLst>
            <a:path>
              <a:moveTo>
                <a:pt x="0" y="31201"/>
              </a:moveTo>
              <a:lnTo>
                <a:pt x="1636569" y="3120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0814" y="2832464"/>
        <a:ext cx="81828" cy="81828"/>
      </dsp:txXfrm>
    </dsp:sp>
    <dsp:sp modelId="{43537778-EF29-49A4-B254-391FB03CC7B6}">
      <dsp:nvSpPr>
        <dsp:cNvPr id="0" name=""/>
        <dsp:cNvSpPr/>
      </dsp:nvSpPr>
      <dsp:spPr>
        <a:xfrm>
          <a:off x="4906187" y="2520384"/>
          <a:ext cx="3322298" cy="166114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Μέθοδος που δεν βασίζεται στην αγορά</a:t>
          </a:r>
          <a:endParaRPr lang="en-US" sz="2800" kern="1200" dirty="0"/>
        </a:p>
      </dsp:txBody>
      <dsp:txXfrm>
        <a:off x="4954840" y="2569037"/>
        <a:ext cx="3224992" cy="1563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BC77A-5F03-4D59-8CD4-6DF3080010C9}">
      <dsp:nvSpPr>
        <dsp:cNvPr id="0" name=""/>
        <dsp:cNvSpPr/>
      </dsp:nvSpPr>
      <dsp:spPr>
        <a:xfrm>
          <a:off x="2307" y="1881626"/>
          <a:ext cx="4366439" cy="10283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177800" lvl="0" indent="0" algn="l" defTabSz="1022350" rtl="0">
            <a:lnSpc>
              <a:spcPct val="90000"/>
            </a:lnSpc>
            <a:spcBef>
              <a:spcPct val="0"/>
            </a:spcBef>
            <a:spcAft>
              <a:spcPct val="35000"/>
            </a:spcAft>
            <a:buNone/>
          </a:pPr>
          <a:r>
            <a:rPr lang="el-GR" sz="2300" b="1" kern="1200" dirty="0"/>
            <a:t>Συναλλαγματική έκθεση</a:t>
          </a:r>
          <a:endParaRPr lang="en-US" sz="2300" b="1" kern="1200" dirty="0"/>
        </a:p>
      </dsp:txBody>
      <dsp:txXfrm>
        <a:off x="32426" y="1911745"/>
        <a:ext cx="4306201" cy="968105"/>
      </dsp:txXfrm>
    </dsp:sp>
    <dsp:sp modelId="{9D639D75-2E05-4293-911A-C4C5501910C6}">
      <dsp:nvSpPr>
        <dsp:cNvPr id="0" name=""/>
        <dsp:cNvSpPr/>
      </dsp:nvSpPr>
      <dsp:spPr>
        <a:xfrm rot="18471433">
          <a:off x="4021769" y="1660748"/>
          <a:ext cx="1796397" cy="51767"/>
        </a:xfrm>
        <a:custGeom>
          <a:avLst/>
          <a:gdLst/>
          <a:ahLst/>
          <a:cxnLst/>
          <a:rect l="0" t="0" r="0" b="0"/>
          <a:pathLst>
            <a:path>
              <a:moveTo>
                <a:pt x="0" y="25883"/>
              </a:moveTo>
              <a:lnTo>
                <a:pt x="1796397" y="2588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875058" y="1641721"/>
        <a:ext cx="89819" cy="89819"/>
      </dsp:txXfrm>
    </dsp:sp>
    <dsp:sp modelId="{47EDAE29-808D-4867-B602-29E633CFCD01}">
      <dsp:nvSpPr>
        <dsp:cNvPr id="0" name=""/>
        <dsp:cNvSpPr/>
      </dsp:nvSpPr>
      <dsp:spPr>
        <a:xfrm>
          <a:off x="5471188" y="371653"/>
          <a:ext cx="2756103" cy="12116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4605" rIns="14605" bIns="14605" numCol="1" spcCol="1270" anchor="ctr" anchorCtr="0">
          <a:noAutofit/>
        </a:bodyPr>
        <a:lstStyle/>
        <a:p>
          <a:pPr marL="0" lvl="0" indent="0" algn="ctr" defTabSz="1022350" rtl="0">
            <a:lnSpc>
              <a:spcPct val="100000"/>
            </a:lnSpc>
            <a:spcBef>
              <a:spcPct val="0"/>
            </a:spcBef>
            <a:spcAft>
              <a:spcPct val="35000"/>
            </a:spcAft>
            <a:buNone/>
          </a:pPr>
          <a:r>
            <a:rPr lang="el-GR" sz="2300" b="1" kern="1200" dirty="0"/>
            <a:t>Συναλλακτικός κίνδυνος</a:t>
          </a:r>
          <a:endParaRPr lang="en-US" sz="2300" b="1" kern="1200" dirty="0"/>
        </a:p>
      </dsp:txBody>
      <dsp:txXfrm>
        <a:off x="5506675" y="407140"/>
        <a:ext cx="2685129" cy="1140650"/>
      </dsp:txXfrm>
    </dsp:sp>
    <dsp:sp modelId="{AE757621-9709-47B6-B105-0D4F4FEF3D04}">
      <dsp:nvSpPr>
        <dsp:cNvPr id="0" name=""/>
        <dsp:cNvSpPr/>
      </dsp:nvSpPr>
      <dsp:spPr>
        <a:xfrm>
          <a:off x="4368747" y="2369914"/>
          <a:ext cx="1102441" cy="51767"/>
        </a:xfrm>
        <a:custGeom>
          <a:avLst/>
          <a:gdLst/>
          <a:ahLst/>
          <a:cxnLst/>
          <a:rect l="0" t="0" r="0" b="0"/>
          <a:pathLst>
            <a:path>
              <a:moveTo>
                <a:pt x="0" y="25883"/>
              </a:moveTo>
              <a:lnTo>
                <a:pt x="1102441" y="2588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2407" y="2368236"/>
        <a:ext cx="55122" cy="55122"/>
      </dsp:txXfrm>
    </dsp:sp>
    <dsp:sp modelId="{50E068AC-7076-43F0-BA1C-3249F22AA56E}">
      <dsp:nvSpPr>
        <dsp:cNvPr id="0" name=""/>
        <dsp:cNvSpPr/>
      </dsp:nvSpPr>
      <dsp:spPr>
        <a:xfrm>
          <a:off x="5471188" y="1789985"/>
          <a:ext cx="2756103" cy="12116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4605" rIns="14605" bIns="14605" numCol="1" spcCol="1270" anchor="ctr" anchorCtr="0">
          <a:noAutofit/>
        </a:bodyPr>
        <a:lstStyle/>
        <a:p>
          <a:pPr marL="0" lvl="0" indent="0" algn="ctr" defTabSz="1022350" rtl="0">
            <a:lnSpc>
              <a:spcPct val="100000"/>
            </a:lnSpc>
            <a:spcBef>
              <a:spcPct val="0"/>
            </a:spcBef>
            <a:spcAft>
              <a:spcPct val="35000"/>
            </a:spcAft>
            <a:buNone/>
          </a:pPr>
          <a:r>
            <a:rPr lang="el-GR" sz="2300" b="1" kern="1200" dirty="0"/>
            <a:t>Κίνδυνος λόγω μετατροπής</a:t>
          </a:r>
          <a:endParaRPr lang="en-US" sz="2300" b="1" kern="1200" dirty="0"/>
        </a:p>
      </dsp:txBody>
      <dsp:txXfrm>
        <a:off x="5506675" y="1825472"/>
        <a:ext cx="2685129" cy="1140650"/>
      </dsp:txXfrm>
    </dsp:sp>
    <dsp:sp modelId="{406D6784-21CA-4A4A-B494-8D06BB959329}">
      <dsp:nvSpPr>
        <dsp:cNvPr id="0" name=""/>
        <dsp:cNvSpPr/>
      </dsp:nvSpPr>
      <dsp:spPr>
        <a:xfrm rot="3128567">
          <a:off x="4021769" y="3079080"/>
          <a:ext cx="1796397" cy="51767"/>
        </a:xfrm>
        <a:custGeom>
          <a:avLst/>
          <a:gdLst/>
          <a:ahLst/>
          <a:cxnLst/>
          <a:rect l="0" t="0" r="0" b="0"/>
          <a:pathLst>
            <a:path>
              <a:moveTo>
                <a:pt x="0" y="25883"/>
              </a:moveTo>
              <a:lnTo>
                <a:pt x="1796397" y="2588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875058" y="3060054"/>
        <a:ext cx="89819" cy="89819"/>
      </dsp:txXfrm>
    </dsp:sp>
    <dsp:sp modelId="{D2590089-D5E3-475D-B732-73F8B3EFA970}">
      <dsp:nvSpPr>
        <dsp:cNvPr id="0" name=""/>
        <dsp:cNvSpPr/>
      </dsp:nvSpPr>
      <dsp:spPr>
        <a:xfrm>
          <a:off x="5471188" y="3208317"/>
          <a:ext cx="2756103" cy="12116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14605" rIns="14605" bIns="14605" numCol="1" spcCol="1270" anchor="ctr" anchorCtr="0">
          <a:noAutofit/>
        </a:bodyPr>
        <a:lstStyle/>
        <a:p>
          <a:pPr marL="0" lvl="0" indent="0" algn="ctr" defTabSz="1022350" rtl="0">
            <a:lnSpc>
              <a:spcPct val="100000"/>
            </a:lnSpc>
            <a:spcBef>
              <a:spcPct val="0"/>
            </a:spcBef>
            <a:spcAft>
              <a:spcPct val="35000"/>
            </a:spcAft>
            <a:buNone/>
          </a:pPr>
          <a:r>
            <a:rPr lang="el-GR" sz="2300" b="1" kern="1200" dirty="0"/>
            <a:t>Οικονομικός κίνδυνος</a:t>
          </a:r>
          <a:endParaRPr lang="en-US" sz="2300" b="1" kern="1200" dirty="0"/>
        </a:p>
      </dsp:txBody>
      <dsp:txXfrm>
        <a:off x="5506675" y="3243804"/>
        <a:ext cx="2685129" cy="1140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69D78-62A9-4C3B-B20C-26D38131CE9E}">
      <dsp:nvSpPr>
        <dsp:cNvPr id="0" name=""/>
        <dsp:cNvSpPr/>
      </dsp:nvSpPr>
      <dsp:spPr>
        <a:xfrm>
          <a:off x="1300090" y="465"/>
          <a:ext cx="5350018" cy="15236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l-GR" sz="2600" b="1" kern="1200" dirty="0"/>
            <a:t>Αντιστάθμιση στοιχείων του ισολογισμού</a:t>
          </a:r>
          <a:endParaRPr lang="en-US" sz="2600" b="1" kern="1200" dirty="0"/>
        </a:p>
      </dsp:txBody>
      <dsp:txXfrm>
        <a:off x="1344716" y="45091"/>
        <a:ext cx="5260766" cy="1434375"/>
      </dsp:txXfrm>
    </dsp:sp>
    <dsp:sp modelId="{8ABFB801-D587-4631-9851-4AF4F00B12C6}">
      <dsp:nvSpPr>
        <dsp:cNvPr id="0" name=""/>
        <dsp:cNvSpPr/>
      </dsp:nvSpPr>
      <dsp:spPr>
        <a:xfrm rot="5400000">
          <a:off x="3689419" y="1562183"/>
          <a:ext cx="571360" cy="6856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3769409" y="1619319"/>
        <a:ext cx="411380" cy="399952"/>
      </dsp:txXfrm>
    </dsp:sp>
    <dsp:sp modelId="{3F6E6944-C25D-41C1-ADCC-F5F481A6C66D}">
      <dsp:nvSpPr>
        <dsp:cNvPr id="0" name=""/>
        <dsp:cNvSpPr/>
      </dsp:nvSpPr>
      <dsp:spPr>
        <a:xfrm>
          <a:off x="1300090" y="2285906"/>
          <a:ext cx="5350018" cy="1523627"/>
        </a:xfrm>
        <a:prstGeom prst="roundRect">
          <a:avLst>
            <a:gd name="adj" fmla="val 10000"/>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l-GR" sz="2600" b="1" kern="1200" dirty="0"/>
            <a:t>Έκθεση σε κίνδυνο λόγω μετατροπής</a:t>
          </a:r>
          <a:endParaRPr lang="en-US" sz="2600" b="1" kern="1200" dirty="0"/>
        </a:p>
      </dsp:txBody>
      <dsp:txXfrm>
        <a:off x="1344716" y="2330532"/>
        <a:ext cx="5260766" cy="1434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59536-85EF-49A9-8820-334E522189C9}">
      <dsp:nvSpPr>
        <dsp:cNvPr id="0" name=""/>
        <dsp:cNvSpPr/>
      </dsp:nvSpPr>
      <dsp:spPr>
        <a:xfrm>
          <a:off x="4242389" y="650105"/>
          <a:ext cx="3516806" cy="35130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endParaRPr lang="el-GR" sz="2400" b="0" kern="1200" dirty="0"/>
        </a:p>
        <a:p>
          <a:pPr marL="0" lvl="0" indent="0" algn="ctr" defTabSz="1066800">
            <a:lnSpc>
              <a:spcPct val="100000"/>
            </a:lnSpc>
            <a:spcBef>
              <a:spcPct val="0"/>
            </a:spcBef>
            <a:spcAft>
              <a:spcPct val="35000"/>
            </a:spcAft>
            <a:buNone/>
          </a:pPr>
          <a:r>
            <a:rPr lang="el-GR" sz="2400" b="0" kern="1200" dirty="0"/>
            <a:t>Επιχειρησιακή αντιστάθμιση κινδύνου</a:t>
          </a:r>
          <a:endParaRPr lang="en-US" sz="2400" b="0" kern="1200" dirty="0"/>
        </a:p>
      </dsp:txBody>
      <dsp:txXfrm>
        <a:off x="4242389" y="650105"/>
        <a:ext cx="3516806" cy="1053926"/>
      </dsp:txXfrm>
    </dsp:sp>
    <dsp:sp modelId="{750F7585-8A42-4164-A260-DCD0E77B729D}">
      <dsp:nvSpPr>
        <dsp:cNvPr id="0" name=""/>
        <dsp:cNvSpPr/>
      </dsp:nvSpPr>
      <dsp:spPr>
        <a:xfrm>
          <a:off x="470403" y="650105"/>
          <a:ext cx="3516806" cy="35130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endParaRPr lang="el-GR" sz="2400" b="0" kern="1200" dirty="0"/>
        </a:p>
        <a:p>
          <a:pPr marL="0" lvl="0" indent="0" algn="ctr" defTabSz="1066800">
            <a:lnSpc>
              <a:spcPct val="100000"/>
            </a:lnSpc>
            <a:spcBef>
              <a:spcPct val="0"/>
            </a:spcBef>
            <a:spcAft>
              <a:spcPct val="35000"/>
            </a:spcAft>
            <a:buNone/>
          </a:pPr>
          <a:endParaRPr lang="el-GR" sz="1800" b="0" kern="1200" dirty="0"/>
        </a:p>
        <a:p>
          <a:pPr marL="0" lvl="0" indent="0" algn="ctr" defTabSz="1066800">
            <a:lnSpc>
              <a:spcPct val="100000"/>
            </a:lnSpc>
            <a:spcBef>
              <a:spcPct val="0"/>
            </a:spcBef>
            <a:spcAft>
              <a:spcPct val="35000"/>
            </a:spcAft>
            <a:buNone/>
          </a:pPr>
          <a:r>
            <a:rPr lang="el-GR" sz="2400" b="0" kern="1200" dirty="0"/>
            <a:t>Εμπειρογνώμονες επί των συναλλαγματικών ισοτιμιών</a:t>
          </a:r>
          <a:endParaRPr lang="en-US" sz="2400" b="0" kern="1200" dirty="0"/>
        </a:p>
      </dsp:txBody>
      <dsp:txXfrm>
        <a:off x="470403" y="650105"/>
        <a:ext cx="3516806" cy="1053926"/>
      </dsp:txXfrm>
    </dsp:sp>
    <dsp:sp modelId="{2B0BEC0A-5495-4B50-BB5D-58396DC0BA57}">
      <dsp:nvSpPr>
        <dsp:cNvPr id="0" name=""/>
        <dsp:cNvSpPr/>
      </dsp:nvSpPr>
      <dsp:spPr>
        <a:xfrm>
          <a:off x="1560055" y="2553523"/>
          <a:ext cx="5507001" cy="110638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b="1" kern="1200" dirty="0"/>
            <a:t>Οικονομική Έκθεση</a:t>
          </a:r>
          <a:endParaRPr lang="en-US" sz="2800" b="1" kern="1200" dirty="0"/>
        </a:p>
      </dsp:txBody>
      <dsp:txXfrm>
        <a:off x="1592460" y="2585928"/>
        <a:ext cx="5442191" cy="1041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9DB45-84AB-4729-BCAA-8B770DC3FE30}">
      <dsp:nvSpPr>
        <dsp:cNvPr id="0" name=""/>
        <dsp:cNvSpPr/>
      </dsp:nvSpPr>
      <dsp:spPr>
        <a:xfrm>
          <a:off x="2562485" y="2395798"/>
          <a:ext cx="821754" cy="1564396"/>
        </a:xfrm>
        <a:custGeom>
          <a:avLst/>
          <a:gdLst/>
          <a:ahLst/>
          <a:cxnLst/>
          <a:rect l="0" t="0" r="0" b="0"/>
          <a:pathLst>
            <a:path>
              <a:moveTo>
                <a:pt x="0" y="0"/>
              </a:moveTo>
              <a:lnTo>
                <a:pt x="410877" y="0"/>
              </a:lnTo>
              <a:lnTo>
                <a:pt x="410877" y="1564396"/>
              </a:lnTo>
              <a:lnTo>
                <a:pt x="821754" y="156439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B3892-4820-4B60-A3B6-A20E8038257B}">
      <dsp:nvSpPr>
        <dsp:cNvPr id="0" name=""/>
        <dsp:cNvSpPr/>
      </dsp:nvSpPr>
      <dsp:spPr>
        <a:xfrm>
          <a:off x="2562485" y="2350078"/>
          <a:ext cx="821754" cy="91440"/>
        </a:xfrm>
        <a:custGeom>
          <a:avLst/>
          <a:gdLst/>
          <a:ahLst/>
          <a:cxnLst/>
          <a:rect l="0" t="0" r="0" b="0"/>
          <a:pathLst>
            <a:path>
              <a:moveTo>
                <a:pt x="0" y="45720"/>
              </a:moveTo>
              <a:lnTo>
                <a:pt x="821754"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4731F-AD84-496A-91DB-65549571255C}">
      <dsp:nvSpPr>
        <dsp:cNvPr id="0" name=""/>
        <dsp:cNvSpPr/>
      </dsp:nvSpPr>
      <dsp:spPr>
        <a:xfrm>
          <a:off x="2562485" y="831401"/>
          <a:ext cx="821754" cy="1564396"/>
        </a:xfrm>
        <a:custGeom>
          <a:avLst/>
          <a:gdLst/>
          <a:ahLst/>
          <a:cxnLst/>
          <a:rect l="0" t="0" r="0" b="0"/>
          <a:pathLst>
            <a:path>
              <a:moveTo>
                <a:pt x="0" y="1564396"/>
              </a:moveTo>
              <a:lnTo>
                <a:pt x="410877" y="1564396"/>
              </a:lnTo>
              <a:lnTo>
                <a:pt x="410877" y="0"/>
              </a:lnTo>
              <a:lnTo>
                <a:pt x="82175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D9FD2-FD4C-4845-A32D-BC2C4613E8EF}">
      <dsp:nvSpPr>
        <dsp:cNvPr id="0" name=""/>
        <dsp:cNvSpPr/>
      </dsp:nvSpPr>
      <dsp:spPr>
        <a:xfrm>
          <a:off x="8" y="1769210"/>
          <a:ext cx="2562477" cy="12531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100000"/>
            </a:lnSpc>
            <a:spcBef>
              <a:spcPct val="0"/>
            </a:spcBef>
            <a:spcAft>
              <a:spcPct val="35000"/>
            </a:spcAft>
            <a:buNone/>
            <a:tabLst>
              <a:tab pos="2336800" algn="l"/>
            </a:tabLst>
          </a:pPr>
          <a:r>
            <a:rPr lang="el-GR" sz="2200" b="1" kern="1200" dirty="0"/>
            <a:t>Εταιρικοί οικονομικοί στόχοι</a:t>
          </a:r>
          <a:endParaRPr lang="en-US" sz="2200" b="1" kern="1200" dirty="0"/>
        </a:p>
      </dsp:txBody>
      <dsp:txXfrm>
        <a:off x="8" y="1769210"/>
        <a:ext cx="2562477" cy="1253175"/>
      </dsp:txXfrm>
    </dsp:sp>
    <dsp:sp modelId="{A8740F6C-1A7C-4F69-9ED1-8D666FCA2174}">
      <dsp:nvSpPr>
        <dsp:cNvPr id="0" name=""/>
        <dsp:cNvSpPr/>
      </dsp:nvSpPr>
      <dsp:spPr>
        <a:xfrm>
          <a:off x="3384239" y="306001"/>
          <a:ext cx="4845352" cy="10508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3970" rIns="13970" bIns="13970" numCol="1" spcCol="1270" anchor="ctr" anchorCtr="0">
          <a:noAutofit/>
        </a:bodyPr>
        <a:lstStyle/>
        <a:p>
          <a:pPr marL="0" lvl="0" indent="0" algn="l" defTabSz="977900" rtl="0">
            <a:lnSpc>
              <a:spcPct val="100000"/>
            </a:lnSpc>
            <a:spcBef>
              <a:spcPct val="0"/>
            </a:spcBef>
            <a:spcAft>
              <a:spcPct val="35000"/>
            </a:spcAft>
            <a:buNone/>
          </a:pPr>
          <a:r>
            <a:rPr lang="el-GR" sz="2200" kern="1200" dirty="0"/>
            <a:t>Ελαχιστοποίηση των υπολοίπων του κεφαλαίου κίνησης</a:t>
          </a:r>
          <a:endParaRPr lang="en-US" sz="2200" kern="1200" dirty="0"/>
        </a:p>
      </dsp:txBody>
      <dsp:txXfrm>
        <a:off x="3384239" y="306001"/>
        <a:ext cx="4845352" cy="1050800"/>
      </dsp:txXfrm>
    </dsp:sp>
    <dsp:sp modelId="{1CC37D2C-4A0C-4087-B3ED-E414706321A2}">
      <dsp:nvSpPr>
        <dsp:cNvPr id="0" name=""/>
        <dsp:cNvSpPr/>
      </dsp:nvSpPr>
      <dsp:spPr>
        <a:xfrm>
          <a:off x="3384239" y="1870397"/>
          <a:ext cx="4845352" cy="10508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3970" rIns="13970" bIns="13970" numCol="1" spcCol="1270" anchor="ctr" anchorCtr="0">
          <a:noAutofit/>
        </a:bodyPr>
        <a:lstStyle/>
        <a:p>
          <a:pPr marL="0" lvl="0" indent="0" algn="l" defTabSz="977900" rtl="0">
            <a:lnSpc>
              <a:spcPct val="100000"/>
            </a:lnSpc>
            <a:spcBef>
              <a:spcPct val="0"/>
            </a:spcBef>
            <a:spcAft>
              <a:spcPct val="35000"/>
            </a:spcAft>
            <a:buNone/>
          </a:pPr>
          <a:r>
            <a:rPr lang="el-GR" sz="2200" kern="1200" dirty="0"/>
            <a:t>Ελαχιστοποίηση του κόστους μετατροπής νομισμάτων</a:t>
          </a:r>
          <a:endParaRPr lang="en-US" sz="2200" kern="1200" dirty="0"/>
        </a:p>
      </dsp:txBody>
      <dsp:txXfrm>
        <a:off x="3384239" y="1870397"/>
        <a:ext cx="4845352" cy="1050800"/>
      </dsp:txXfrm>
    </dsp:sp>
    <dsp:sp modelId="{21C48DF6-AC5B-4AB9-80C4-465B09607723}">
      <dsp:nvSpPr>
        <dsp:cNvPr id="0" name=""/>
        <dsp:cNvSpPr/>
      </dsp:nvSpPr>
      <dsp:spPr>
        <a:xfrm>
          <a:off x="3384239" y="3434794"/>
          <a:ext cx="4845352" cy="10508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3970" rIns="13970" bIns="13970" numCol="1" spcCol="1270" anchor="ctr" anchorCtr="0">
          <a:noAutofit/>
        </a:bodyPr>
        <a:lstStyle/>
        <a:p>
          <a:pPr marL="0" lvl="0" indent="0" algn="l" defTabSz="977900" rtl="0">
            <a:lnSpc>
              <a:spcPct val="100000"/>
            </a:lnSpc>
            <a:spcBef>
              <a:spcPct val="0"/>
            </a:spcBef>
            <a:spcAft>
              <a:spcPct val="35000"/>
            </a:spcAft>
            <a:buNone/>
          </a:pPr>
          <a:r>
            <a:rPr lang="el-GR" sz="2200" kern="1200" dirty="0"/>
            <a:t>Ελαχιστοποίηση του συναλλαγματικού κινδύνου</a:t>
          </a:r>
          <a:endParaRPr lang="en-US" sz="2200" kern="1200" dirty="0"/>
        </a:p>
      </dsp:txBody>
      <dsp:txXfrm>
        <a:off x="3384239" y="3434794"/>
        <a:ext cx="4845352" cy="1050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D010D-5A54-42A7-B5F8-8C9313DC2BEA}">
      <dsp:nvSpPr>
        <dsp:cNvPr id="0" name=""/>
        <dsp:cNvSpPr/>
      </dsp:nvSpPr>
      <dsp:spPr>
        <a:xfrm rot="16200000">
          <a:off x="578" y="398673"/>
          <a:ext cx="3994249" cy="3994249"/>
        </a:xfrm>
        <a:prstGeom prst="downArrow">
          <a:avLst>
            <a:gd name="adj1" fmla="val 50000"/>
            <a:gd name="adj2" fmla="val 35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100000"/>
            </a:lnSpc>
            <a:spcBef>
              <a:spcPct val="0"/>
            </a:spcBef>
            <a:spcAft>
              <a:spcPct val="35000"/>
            </a:spcAft>
            <a:buNone/>
          </a:pPr>
          <a:r>
            <a:rPr lang="el-GR" sz="2400" kern="1200" dirty="0"/>
            <a:t>Ανάγκη για μετρητά</a:t>
          </a:r>
          <a:endParaRPr lang="en-US" sz="2400" kern="1200" dirty="0"/>
        </a:p>
      </dsp:txBody>
      <dsp:txXfrm rot="5400000">
        <a:off x="578" y="1397235"/>
        <a:ext cx="3295255" cy="1997125"/>
      </dsp:txXfrm>
    </dsp:sp>
    <dsp:sp modelId="{BE68E1C6-A2CF-43A2-B650-2EE007DE2277}">
      <dsp:nvSpPr>
        <dsp:cNvPr id="0" name=""/>
        <dsp:cNvSpPr/>
      </dsp:nvSpPr>
      <dsp:spPr>
        <a:xfrm rot="5400000">
          <a:off x="4234772" y="398673"/>
          <a:ext cx="3994249" cy="3994249"/>
        </a:xfrm>
        <a:prstGeom prst="downArrow">
          <a:avLst>
            <a:gd name="adj1" fmla="val 50000"/>
            <a:gd name="adj2" fmla="val 3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100000"/>
            </a:lnSpc>
            <a:spcBef>
              <a:spcPct val="0"/>
            </a:spcBef>
            <a:spcAft>
              <a:spcPct val="35000"/>
            </a:spcAft>
            <a:buNone/>
          </a:pPr>
          <a:r>
            <a:rPr lang="el-GR" sz="2100" kern="1200" dirty="0"/>
            <a:t>Κόστος ευκαιρίας της </a:t>
          </a:r>
          <a:r>
            <a:rPr lang="el-GR" sz="2100" kern="1200" dirty="0" err="1"/>
            <a:t>διακράτησης</a:t>
          </a:r>
          <a:r>
            <a:rPr lang="el-GR" sz="2100" kern="1200" dirty="0"/>
            <a:t> χρηματοοικονομικών περιουσιακών στοιχείων</a:t>
          </a:r>
          <a:endParaRPr lang="en-US" sz="2100" kern="1200" dirty="0"/>
        </a:p>
      </dsp:txBody>
      <dsp:txXfrm rot="-5400000">
        <a:off x="4933766" y="1397235"/>
        <a:ext cx="3295255" cy="1997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840E4-8BA5-4B2C-8293-89BBD5EA4BE3}">
      <dsp:nvSpPr>
        <dsp:cNvPr id="0" name=""/>
        <dsp:cNvSpPr/>
      </dsp:nvSpPr>
      <dsp:spPr>
        <a:xfrm>
          <a:off x="1607" y="1160111"/>
          <a:ext cx="3427660" cy="205659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100000"/>
            </a:lnSpc>
            <a:spcBef>
              <a:spcPct val="0"/>
            </a:spcBef>
            <a:spcAft>
              <a:spcPct val="35000"/>
            </a:spcAft>
            <a:buNone/>
          </a:pPr>
          <a:r>
            <a:rPr lang="el-GR" sz="2800" kern="1200" dirty="0"/>
            <a:t>Κεντρική ταμειακή διαχείριση</a:t>
          </a:r>
          <a:endParaRPr lang="en-US" sz="2800" kern="1200" dirty="0"/>
        </a:p>
      </dsp:txBody>
      <dsp:txXfrm>
        <a:off x="61843" y="1220347"/>
        <a:ext cx="3307188" cy="1936124"/>
      </dsp:txXfrm>
    </dsp:sp>
    <dsp:sp modelId="{09291FD3-6931-418A-98F8-24CC4A792A05}">
      <dsp:nvSpPr>
        <dsp:cNvPr id="0" name=""/>
        <dsp:cNvSpPr/>
      </dsp:nvSpPr>
      <dsp:spPr>
        <a:xfrm>
          <a:off x="3772033" y="1763380"/>
          <a:ext cx="726664" cy="8500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772033" y="1933392"/>
        <a:ext cx="508665" cy="510035"/>
      </dsp:txXfrm>
    </dsp:sp>
    <dsp:sp modelId="{183B2B7D-06AE-4839-AF15-9CC9681D105F}">
      <dsp:nvSpPr>
        <dsp:cNvPr id="0" name=""/>
        <dsp:cNvSpPr/>
      </dsp:nvSpPr>
      <dsp:spPr>
        <a:xfrm>
          <a:off x="4800332" y="1160111"/>
          <a:ext cx="3427660" cy="205659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100000"/>
            </a:lnSpc>
            <a:spcBef>
              <a:spcPct val="0"/>
            </a:spcBef>
            <a:spcAft>
              <a:spcPct val="35000"/>
            </a:spcAft>
            <a:buNone/>
          </a:pPr>
          <a:r>
            <a:rPr lang="el-GR" sz="2600" kern="1200" dirty="0"/>
            <a:t>Ελαχιστοποίηση ρευστών διαθεσίμων σε όλη την εταιρεία</a:t>
          </a:r>
          <a:endParaRPr lang="en-US" sz="2600" kern="1200" dirty="0"/>
        </a:p>
      </dsp:txBody>
      <dsp:txXfrm>
        <a:off x="4860568" y="1220347"/>
        <a:ext cx="3307188" cy="1936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53FE-2BE8-4BC9-B49E-95C07E0584BA}">
      <dsp:nvSpPr>
        <dsp:cNvPr id="0" name=""/>
        <dsp:cNvSpPr/>
      </dsp:nvSpPr>
      <dsp:spPr>
        <a:xfrm>
          <a:off x="2730492" y="1967602"/>
          <a:ext cx="2768614" cy="259746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ct val="35000"/>
            </a:spcAft>
            <a:buNone/>
          </a:pPr>
          <a:r>
            <a:rPr lang="el-GR" sz="2500" kern="1200" dirty="0"/>
            <a:t>Κόστος μετατροπής νομίσματος</a:t>
          </a:r>
          <a:endParaRPr lang="en-US" sz="2500" kern="1200" dirty="0"/>
        </a:p>
      </dsp:txBody>
      <dsp:txXfrm>
        <a:off x="3135946" y="2347992"/>
        <a:ext cx="1957706" cy="1836687"/>
      </dsp:txXfrm>
    </dsp:sp>
    <dsp:sp modelId="{BBE98459-6E72-41E0-BCD7-142A49A1003F}">
      <dsp:nvSpPr>
        <dsp:cNvPr id="0" name=""/>
        <dsp:cNvSpPr/>
      </dsp:nvSpPr>
      <dsp:spPr>
        <a:xfrm rot="12900000">
          <a:off x="1057318" y="1467817"/>
          <a:ext cx="2035089" cy="7402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1E9B8A-2F62-4846-B877-92125D477CE8}">
      <dsp:nvSpPr>
        <dsp:cNvPr id="0" name=""/>
        <dsp:cNvSpPr/>
      </dsp:nvSpPr>
      <dsp:spPr>
        <a:xfrm>
          <a:off x="7542" y="267279"/>
          <a:ext cx="2467594" cy="197407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100000"/>
            </a:lnSpc>
            <a:spcBef>
              <a:spcPct val="0"/>
            </a:spcBef>
            <a:spcAft>
              <a:spcPct val="35000"/>
            </a:spcAft>
            <a:buNone/>
          </a:pPr>
          <a:r>
            <a:rPr lang="el-GR" sz="2500" kern="1200" dirty="0"/>
            <a:t>Διμερής συμψηφισμός</a:t>
          </a:r>
          <a:endParaRPr lang="en-US" sz="2500" kern="1200" dirty="0"/>
        </a:p>
      </dsp:txBody>
      <dsp:txXfrm>
        <a:off x="65361" y="325098"/>
        <a:ext cx="2351956" cy="1858437"/>
      </dsp:txXfrm>
    </dsp:sp>
    <dsp:sp modelId="{422FCAFF-5D12-4CB2-9D3F-27B1A2466613}">
      <dsp:nvSpPr>
        <dsp:cNvPr id="0" name=""/>
        <dsp:cNvSpPr/>
      </dsp:nvSpPr>
      <dsp:spPr>
        <a:xfrm rot="19500000">
          <a:off x="5137192" y="1467817"/>
          <a:ext cx="2035089" cy="740278"/>
        </a:xfrm>
        <a:prstGeom prst="leftArrow">
          <a:avLst>
            <a:gd name="adj1" fmla="val 60000"/>
            <a:gd name="adj2" fmla="val 50000"/>
          </a:avLst>
        </a:prstGeom>
        <a:solidFill>
          <a:schemeClr val="accent2">
            <a:hueOff val="-20388737"/>
            <a:satOff val="-51640"/>
            <a:lumOff val="86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531CA6-8309-486A-8156-5EBD84130679}">
      <dsp:nvSpPr>
        <dsp:cNvPr id="0" name=""/>
        <dsp:cNvSpPr/>
      </dsp:nvSpPr>
      <dsp:spPr>
        <a:xfrm>
          <a:off x="5754463" y="267279"/>
          <a:ext cx="2467594" cy="1974075"/>
        </a:xfrm>
        <a:prstGeom prst="roundRect">
          <a:avLst>
            <a:gd name="adj" fmla="val 10000"/>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l-GR" sz="2500" kern="1200" dirty="0"/>
            <a:t>Πολυμερής συμψηφισμός</a:t>
          </a:r>
          <a:endParaRPr lang="en-US" sz="2500" kern="1200" dirty="0"/>
        </a:p>
      </dsp:txBody>
      <dsp:txXfrm>
        <a:off x="5812282" y="325098"/>
        <a:ext cx="2351956" cy="1858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53FE-2BE8-4BC9-B49E-95C07E0584BA}">
      <dsp:nvSpPr>
        <dsp:cNvPr id="0" name=""/>
        <dsp:cNvSpPr/>
      </dsp:nvSpPr>
      <dsp:spPr>
        <a:xfrm>
          <a:off x="2171702" y="2296276"/>
          <a:ext cx="3886195" cy="240972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l-GR" sz="2800" kern="1200" dirty="0"/>
            <a:t>Αύξηση καθαρής </a:t>
          </a:r>
          <a:r>
            <a:rPr lang="el-GR" sz="2800" kern="1200" dirty="0" err="1"/>
            <a:t>διακράτησης</a:t>
          </a:r>
          <a:r>
            <a:rPr lang="el-GR" sz="2800" kern="1200" dirty="0"/>
            <a:t> νομισμάτων</a:t>
          </a:r>
          <a:endParaRPr lang="en-US" sz="2800" kern="1200" dirty="0"/>
        </a:p>
      </dsp:txBody>
      <dsp:txXfrm>
        <a:off x="2740822" y="2649173"/>
        <a:ext cx="2747955" cy="1703935"/>
      </dsp:txXfrm>
    </dsp:sp>
    <dsp:sp modelId="{BBE98459-6E72-41E0-BCD7-142A49A1003F}">
      <dsp:nvSpPr>
        <dsp:cNvPr id="0" name=""/>
        <dsp:cNvSpPr/>
      </dsp:nvSpPr>
      <dsp:spPr>
        <a:xfrm rot="16200000">
          <a:off x="3406349" y="1161973"/>
          <a:ext cx="1416901" cy="6867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1E9B8A-2F62-4846-B877-92125D477CE8}">
      <dsp:nvSpPr>
        <dsp:cNvPr id="0" name=""/>
        <dsp:cNvSpPr/>
      </dsp:nvSpPr>
      <dsp:spPr>
        <a:xfrm>
          <a:off x="1085845" y="126344"/>
          <a:ext cx="6057909" cy="134113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100000"/>
            </a:lnSpc>
            <a:spcBef>
              <a:spcPct val="0"/>
            </a:spcBef>
            <a:spcAft>
              <a:spcPct val="35000"/>
            </a:spcAft>
            <a:buNone/>
          </a:pPr>
          <a:r>
            <a:rPr lang="el-GR" sz="2800" kern="1200" dirty="0"/>
            <a:t>Στρατηγική </a:t>
          </a:r>
          <a:r>
            <a:rPr lang="el-GR" sz="2800" kern="1200" dirty="0" err="1"/>
            <a:t>προπορείας</a:t>
          </a:r>
          <a:r>
            <a:rPr lang="el-GR" sz="2800" kern="1200" dirty="0"/>
            <a:t> και καθυστέρησης</a:t>
          </a:r>
          <a:endParaRPr lang="en-US" sz="2800" kern="1200" dirty="0"/>
        </a:p>
      </dsp:txBody>
      <dsp:txXfrm>
        <a:off x="1125125" y="165624"/>
        <a:ext cx="5979349" cy="126257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dirty="0"/>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dirty="0"/>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dirty="0"/>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exporter ships its goods, it submits to its local banker the draft and appropriate shipping documents, such as the packing list and the bill of lading. The bill of lading plays two important roles in documentary collection: It serves both as a contract for transportation between the exporter and the carrier and as a title to the goods in question. Acting on the exporter’s instructions, the exporter’s bank then contacts its correspondent bank in the importer’s country (or one of its own branches there, if it has any). The latter bank is authorized to release the bill of lading, thereby transferring title of the goods, when the importer honors the terms of the exporter’s draft. This process is shown in Figure 18.1.</a:t>
            </a:r>
          </a:p>
        </p:txBody>
      </p:sp>
      <p:sp>
        <p:nvSpPr>
          <p:cNvPr id="4" name="Slide Number Placeholder 3"/>
          <p:cNvSpPr>
            <a:spLocks noGrp="1"/>
          </p:cNvSpPr>
          <p:nvPr>
            <p:ph type="sldNum" sz="quarter" idx="10"/>
          </p:nvPr>
        </p:nvSpPr>
        <p:spPr/>
        <p:txBody>
          <a:bodyPr/>
          <a:lstStyle/>
          <a:p>
            <a:fld id="{B0095DCC-EE18-4545-A460-FEB7AB82EEA5}" type="slidenum">
              <a:rPr lang="en-US" smtClean="0"/>
              <a:pPr/>
              <a:t>10</a:t>
            </a:fld>
            <a:endParaRPr lang="en-US" dirty="0"/>
          </a:p>
        </p:txBody>
      </p:sp>
    </p:spTree>
    <p:extLst>
      <p:ext uri="{BB962C8B-B14F-4D97-AF65-F5344CB8AC3E}">
        <p14:creationId xmlns:p14="http://schemas.microsoft.com/office/powerpoint/2010/main" val="116720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major forms of drafts:</a:t>
            </a:r>
          </a:p>
          <a:p>
            <a:pPr marL="685800" lvl="1" indent="-228600">
              <a:buFont typeface="+mj-lt"/>
              <a:buAutoNum type="arabicPeriod"/>
            </a:pPr>
            <a:r>
              <a:rPr lang="en-US" dirty="0"/>
              <a:t>A </a:t>
            </a:r>
            <a:r>
              <a:rPr lang="en-US" b="1" dirty="0"/>
              <a:t>sight draft </a:t>
            </a:r>
            <a:r>
              <a:rPr lang="en-US" dirty="0"/>
              <a:t>requires payment upon the transfer of title to the goods from the exporter to the importer. When the bank in the importer’s country receives the bill of lading and the sight draft from the exporter’s bank, it notifies the importer, which then pays the draft. On payment, the bank gives the bill of lading to the importer, which then can take title to the goods.</a:t>
            </a:r>
          </a:p>
          <a:p>
            <a:pPr marL="685800" lvl="1" indent="-228600">
              <a:buFont typeface="+mj-lt"/>
              <a:buAutoNum type="arabicPeriod"/>
            </a:pPr>
            <a:r>
              <a:rPr lang="en-US" dirty="0"/>
              <a:t>A </a:t>
            </a:r>
            <a:r>
              <a:rPr lang="en-US" b="1" dirty="0"/>
              <a:t>time draft </a:t>
            </a:r>
            <a:r>
              <a:rPr lang="en-US" dirty="0"/>
              <a:t>extends credit to the importer by requiring payment at some specified time, such as 30 or 60 days, after the importer receives the goods. (A variant of the time draft, the date draft, specifies a particular date on which payment will be made.) </a:t>
            </a:r>
          </a:p>
          <a:p>
            <a:pPr marL="171450" indent="-171450">
              <a:buFont typeface="Arial" panose="020B0604020202020204" pitchFamily="34" charset="0"/>
              <a:buChar char="•"/>
            </a:pPr>
            <a:r>
              <a:rPr lang="en-US" dirty="0"/>
              <a:t>To obtain title to the goods when a time draft is used, the importer must write “accepted” on the draft, thereby incurring a legal obligation to pay the draft when it comes due. An accepted time draft is called a </a:t>
            </a:r>
            <a:r>
              <a:rPr lang="en-US" b="1" dirty="0"/>
              <a:t>trade acceptance</a:t>
            </a:r>
            <a:r>
              <a:rPr lang="en-US" dirty="0"/>
              <a:t>, which under the laws of most countries is a legally enforceable and negotiable debt instrument. For a fee, the importer’s bank also may accept a time draft, thereby adding its own obligation to pay the draft to the importer’s obligation. In this case the time draft becomes a </a:t>
            </a:r>
            <a:r>
              <a:rPr lang="en-US" b="1" dirty="0"/>
              <a:t>banker’s acceptance</a:t>
            </a:r>
            <a:r>
              <a:rPr lang="en-US" dirty="0"/>
              <a:t>. The exporter may hold either a trade acceptance.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exporter may hold either a trade acceptance or a banker’s acceptance until it comes due. However, banks and other commercial lenders often are willing to buy acceptances at a discount, thereby allowing the exporter to receive immediate cash. Some acceptances are sold </a:t>
            </a:r>
            <a:r>
              <a:rPr lang="en-US" sz="1200" b="1" i="0" u="none" strike="noStrike" kern="1200" baseline="0" dirty="0">
                <a:solidFill>
                  <a:schemeClr val="tx1"/>
                </a:solidFill>
                <a:latin typeface="+mn-lt"/>
                <a:ea typeface="+mn-ea"/>
                <a:cs typeface="+mn-cs"/>
              </a:rPr>
              <a:t>without recourse</a:t>
            </a:r>
            <a:r>
              <a:rPr lang="en-US" sz="1200" b="0" i="0" u="none" strike="noStrike" kern="1200" baseline="0" dirty="0">
                <a:solidFill>
                  <a:schemeClr val="tx1"/>
                </a:solidFill>
                <a:latin typeface="+mn-lt"/>
                <a:ea typeface="+mn-ea"/>
                <a:cs typeface="+mn-cs"/>
              </a:rPr>
              <a:t>, meaning the buyer of the acceptance is stuck with the loss if the importer does not pay. Others are sold </a:t>
            </a:r>
            <a:r>
              <a:rPr lang="en-US" sz="1200" b="1" i="0" u="none" strike="noStrike" kern="1200" baseline="0" dirty="0">
                <a:solidFill>
                  <a:schemeClr val="tx1"/>
                </a:solidFill>
                <a:latin typeface="+mn-lt"/>
                <a:ea typeface="+mn-ea"/>
                <a:cs typeface="+mn-cs"/>
              </a:rPr>
              <a:t>with recourse</a:t>
            </a:r>
            <a:r>
              <a:rPr lang="en-US" sz="1200" b="0" i="0" u="none" strike="noStrike" kern="1200" baseline="0" dirty="0">
                <a:solidFill>
                  <a:schemeClr val="tx1"/>
                </a:solidFill>
                <a:latin typeface="+mn-lt"/>
                <a:ea typeface="+mn-ea"/>
                <a:cs typeface="+mn-cs"/>
              </a:rPr>
              <a:t>, meaning the exporter will have to reimburse the buyer of the acceptance in the case of nonpayment by the importer.</a:t>
            </a: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11</a:t>
            </a:fld>
            <a:endParaRPr lang="en-US" dirty="0"/>
          </a:p>
        </p:txBody>
      </p:sp>
    </p:spTree>
    <p:extLst>
      <p:ext uri="{BB962C8B-B14F-4D97-AF65-F5344CB8AC3E}">
        <p14:creationId xmlns:p14="http://schemas.microsoft.com/office/powerpoint/2010/main" val="311549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For an exporter, payment through documentary collection has several advantages over the use of open accounts. First, the </a:t>
            </a:r>
            <a:r>
              <a:rPr lang="en-US" sz="1200" b="1" kern="1200" dirty="0">
                <a:solidFill>
                  <a:schemeClr val="tx1"/>
                </a:solidFill>
                <a:latin typeface="Times New Roman" pitchFamily="18" charset="0"/>
                <a:ea typeface="+mn-ea"/>
                <a:cs typeface="Times New Roman" pitchFamily="18" charset="0"/>
              </a:rPr>
              <a:t>bank fees </a:t>
            </a:r>
            <a:r>
              <a:rPr lang="en-US" sz="1200" kern="1200" dirty="0">
                <a:solidFill>
                  <a:schemeClr val="tx1"/>
                </a:solidFill>
                <a:latin typeface="Times New Roman" pitchFamily="18" charset="0"/>
                <a:ea typeface="+mn-ea"/>
                <a:cs typeface="Times New Roman" pitchFamily="18" charset="0"/>
              </a:rPr>
              <a:t>for documentary collection are </a:t>
            </a:r>
            <a:r>
              <a:rPr lang="en-US" sz="1200" b="1" kern="1200" dirty="0">
                <a:solidFill>
                  <a:schemeClr val="tx1"/>
                </a:solidFill>
                <a:latin typeface="Times New Roman" pitchFamily="18" charset="0"/>
                <a:ea typeface="+mn-ea"/>
                <a:cs typeface="Times New Roman" pitchFamily="18" charset="0"/>
              </a:rPr>
              <a:t>quite reasonable </a:t>
            </a:r>
            <a:r>
              <a:rPr lang="en-US" sz="1200" kern="1200" dirty="0">
                <a:solidFill>
                  <a:schemeClr val="tx1"/>
                </a:solidFill>
                <a:latin typeface="Times New Roman" pitchFamily="18" charset="0"/>
                <a:ea typeface="+mn-ea"/>
                <a:cs typeface="Times New Roman" pitchFamily="18" charset="0"/>
              </a:rPr>
              <a:t>because the banks act as agents rather than risk takers. Second, a trade acceptance or a banker’s acceptance is an </a:t>
            </a:r>
            <a:r>
              <a:rPr lang="en-US" sz="1200" b="1" kern="1200" dirty="0">
                <a:solidFill>
                  <a:schemeClr val="tx1"/>
                </a:solidFill>
                <a:latin typeface="Times New Roman" pitchFamily="18" charset="0"/>
                <a:ea typeface="+mn-ea"/>
                <a:cs typeface="Times New Roman" pitchFamily="18" charset="0"/>
              </a:rPr>
              <a:t>enforceable debt instrument </a:t>
            </a:r>
            <a:r>
              <a:rPr lang="en-US" sz="1200" kern="1200" dirty="0">
                <a:solidFill>
                  <a:schemeClr val="tx1"/>
                </a:solidFill>
                <a:latin typeface="Times New Roman" pitchFamily="18" charset="0"/>
                <a:ea typeface="+mn-ea"/>
                <a:cs typeface="Times New Roman" pitchFamily="18" charset="0"/>
              </a:rPr>
              <a:t>under the laws of most countries, thereby solidifying the exporter’s legal position if the importer refuses to pay. Third, using banks </a:t>
            </a:r>
            <a:r>
              <a:rPr lang="en-US" sz="1200" b="1" kern="1200" dirty="0">
                <a:solidFill>
                  <a:schemeClr val="tx1"/>
                </a:solidFill>
                <a:latin typeface="Times New Roman" pitchFamily="18" charset="0"/>
                <a:ea typeface="+mn-ea"/>
                <a:cs typeface="Times New Roman" pitchFamily="18" charset="0"/>
              </a:rPr>
              <a:t>simplifies the collection process </a:t>
            </a:r>
            <a:r>
              <a:rPr lang="en-US" sz="1200" kern="1200" dirty="0">
                <a:solidFill>
                  <a:schemeClr val="tx1"/>
                </a:solidFill>
                <a:latin typeface="Times New Roman" pitchFamily="18" charset="0"/>
                <a:ea typeface="+mn-ea"/>
                <a:cs typeface="Times New Roman" pitchFamily="18" charset="0"/>
              </a:rPr>
              <a:t>for the exporter. Since the collection agent is a local bank, and the importer does not want to jeopardize its business reputation with a local lender, the importer is more likely to pay promptly. Finally, arranging financing for foreign accounts receivable </a:t>
            </a:r>
            <a:r>
              <a:rPr lang="en-US" sz="1200" b="0" kern="1200" dirty="0">
                <a:solidFill>
                  <a:schemeClr val="tx1"/>
                </a:solidFill>
                <a:latin typeface="Times New Roman" pitchFamily="18" charset="0"/>
                <a:ea typeface="+mn-ea"/>
                <a:cs typeface="Times New Roman" pitchFamily="18" charset="0"/>
              </a:rPr>
              <a:t>is</a:t>
            </a:r>
            <a:r>
              <a:rPr lang="en-US" sz="1200" b="1" kern="1200" dirty="0">
                <a:solidFill>
                  <a:schemeClr val="tx1"/>
                </a:solidFill>
                <a:latin typeface="Times New Roman" pitchFamily="18" charset="0"/>
                <a:ea typeface="+mn-ea"/>
                <a:cs typeface="Times New Roman" pitchFamily="18" charset="0"/>
              </a:rPr>
              <a:t> easier and less expensive </a:t>
            </a:r>
            <a:r>
              <a:rPr lang="en-US" sz="1200" kern="1200" dirty="0">
                <a:solidFill>
                  <a:schemeClr val="tx1"/>
                </a:solidFill>
                <a:latin typeface="Times New Roman" pitchFamily="18" charset="0"/>
                <a:ea typeface="+mn-ea"/>
                <a:cs typeface="Times New Roman" pitchFamily="18" charset="0"/>
              </a:rPr>
              <a:t>when documentary collection is used than when open accounts are used.</a:t>
            </a:r>
          </a:p>
          <a:p>
            <a:pPr marL="171450" indent="-171450">
              <a:buFont typeface="Arial" panose="020B0604020202020204" pitchFamily="34" charset="0"/>
              <a:buChar char="•"/>
            </a:pPr>
            <a:r>
              <a:rPr lang="en-US" dirty="0"/>
              <a:t>With documentary collection the exporter still bears some risks, however. Suppose local business conditions change or the importer finds a cheaper supply source. If this happens, the importer may simply </a:t>
            </a:r>
            <a:r>
              <a:rPr lang="en-US" b="1" dirty="0"/>
              <a:t>refuse the shipment and decline to accept the draft</a:t>
            </a:r>
            <a:r>
              <a:rPr lang="en-US" dirty="0"/>
              <a:t>. As a result, the exporter may have to leave its goods piled up on a foreign loading dock (and running up storage fees known as demurrage) while receiving no payment for them. Another risk is that the importer may </a:t>
            </a:r>
            <a:r>
              <a:rPr lang="en-US" b="1" dirty="0"/>
              <a:t>default on the time draft when it comes due</a:t>
            </a:r>
            <a:r>
              <a:rPr lang="en-US" dirty="0"/>
              <a:t>. The exporter may have legal remedies in either case, but pursuing them is often costly in terms of time, energy, and money.</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261904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To avoid such difficulties, exporters often request payment using a </a:t>
            </a:r>
            <a:r>
              <a:rPr lang="en-US" sz="1200" b="1" kern="1200" dirty="0">
                <a:solidFill>
                  <a:schemeClr val="tx1"/>
                </a:solidFill>
                <a:latin typeface="Times New Roman" pitchFamily="18" charset="0"/>
                <a:ea typeface="+mn-ea"/>
                <a:cs typeface="Times New Roman" pitchFamily="18" charset="0"/>
              </a:rPr>
              <a:t>letter of credit</a:t>
            </a:r>
            <a:r>
              <a:rPr lang="en-US" dirty="0"/>
              <a:t>. This document </a:t>
            </a:r>
            <a:r>
              <a:rPr lang="en-US" sz="1200" kern="1200" dirty="0">
                <a:solidFill>
                  <a:schemeClr val="tx1"/>
                </a:solidFill>
                <a:latin typeface="Times New Roman" pitchFamily="18" charset="0"/>
                <a:ea typeface="+mn-ea"/>
                <a:cs typeface="Times New Roman" pitchFamily="18" charset="0"/>
              </a:rPr>
              <a:t>is issued by a bank and contains its promise to pay the exporter on receiving proof that the exporter has fulfilled all requirements specified in the document. </a:t>
            </a:r>
          </a:p>
          <a:p>
            <a:pPr marL="171450" indent="-171450" hangingPunct="0">
              <a:buFont typeface="Arial" panose="020B0604020202020204" pitchFamily="34" charset="0"/>
              <a:buChar char="•"/>
            </a:pPr>
            <a:r>
              <a:rPr lang="en-US" dirty="0"/>
              <a:t>Usually, an importer applies to its local bank for a letter of credit. The bank assesses the importer’s creditworthiness, and, assuming everything is in order, issues the letter of credit. Therefore, the </a:t>
            </a:r>
            <a:r>
              <a:rPr lang="en-US" sz="1200" kern="1200" dirty="0">
                <a:solidFill>
                  <a:schemeClr val="tx1"/>
                </a:solidFill>
                <a:latin typeface="Times New Roman" pitchFamily="18" charset="0"/>
                <a:ea typeface="+mn-ea"/>
                <a:cs typeface="Times New Roman" pitchFamily="18" charset="0"/>
              </a:rPr>
              <a:t>exporter benefits from the bank’s knowledge of the importer’s creditworthiness, the home country’s customs service, and government restrictions on currency movements.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Most letters of credit require the exporter to supply an invoice, appropriate customs documents, a bill of lading, a packing list, and proof of insurance. Depending on the product involved, the importer’s bank may demand additional documentation such as the following before it will fund the letter:</a:t>
            </a:r>
          </a:p>
          <a:p>
            <a:pPr marL="628650" lvl="1"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Export licenses </a:t>
            </a:r>
            <a:r>
              <a:rPr lang="en-US" sz="1200" kern="1200" dirty="0">
                <a:solidFill>
                  <a:schemeClr val="tx1"/>
                </a:solidFill>
                <a:latin typeface="Times New Roman" pitchFamily="18" charset="0"/>
                <a:ea typeface="+mn-ea"/>
                <a:cs typeface="Times New Roman" pitchFamily="18" charset="0"/>
              </a:rPr>
              <a:t>are issued by an agency of the exporter’s home country. They may be required for politically sensitive goods, such as nuclear fuels, or for high-technology goods that may have military uses. </a:t>
            </a:r>
          </a:p>
          <a:p>
            <a:pPr marL="628650" lvl="1"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Certificates of product origin </a:t>
            </a:r>
            <a:r>
              <a:rPr lang="en-US" sz="1200" kern="1200" dirty="0">
                <a:solidFill>
                  <a:schemeClr val="tx1"/>
                </a:solidFill>
                <a:latin typeface="Times New Roman" pitchFamily="18" charset="0"/>
                <a:ea typeface="+mn-ea"/>
                <a:cs typeface="Times New Roman" pitchFamily="18" charset="0"/>
              </a:rPr>
              <a:t>confirm that the goods being shipped were produced in the exporting country. They may be required by the importing country so it can assess tariffs and enforce quotas.</a:t>
            </a:r>
          </a:p>
          <a:p>
            <a:pPr marL="628650" lvl="1"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Inspection certificates </a:t>
            </a:r>
            <a:r>
              <a:rPr lang="en-US" sz="1200" kern="1200" dirty="0">
                <a:solidFill>
                  <a:schemeClr val="tx1"/>
                </a:solidFill>
                <a:latin typeface="Times New Roman" pitchFamily="18" charset="0"/>
                <a:ea typeface="+mn-ea"/>
                <a:cs typeface="Times New Roman" pitchFamily="18" charset="0"/>
              </a:rPr>
              <a:t>may be needed to provide assurance that the products have been inspected and conform to relevant standards. For example, imported foodstuffs often must meet rigorous standards regarding pesticide residues, cleanliness, sanitation, and storage.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190004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issuing the letter of credit, the importer’s bank sends it and the accompanying documents to the exporter’s bank, which advises the exporter of the terms of the instrument, thereby creating an </a:t>
            </a:r>
            <a:r>
              <a:rPr lang="en-US" sz="1200" b="1" i="0" u="none" strike="noStrike" kern="1200" baseline="0" dirty="0">
                <a:solidFill>
                  <a:schemeClr val="tx1"/>
                </a:solidFill>
                <a:latin typeface="+mn-lt"/>
                <a:ea typeface="+mn-ea"/>
                <a:cs typeface="+mn-cs"/>
              </a:rPr>
              <a:t>advised letter of credit</a:t>
            </a:r>
            <a:r>
              <a:rPr lang="en-US" sz="1200" b="0" i="0" u="none" strike="noStrike" kern="1200" baseline="0" dirty="0">
                <a:solidFill>
                  <a:schemeClr val="tx1"/>
                </a:solidFill>
                <a:latin typeface="+mn-lt"/>
                <a:ea typeface="+mn-ea"/>
                <a:cs typeface="+mn-cs"/>
              </a:rPr>
              <a:t>. The exporter can also request its bank to add its own guarantee of payment to the letter of credit, thereby creating a </a:t>
            </a:r>
            <a:r>
              <a:rPr lang="en-US" sz="1200" b="1" i="0" u="none" strike="noStrike" kern="1200" baseline="0" dirty="0">
                <a:solidFill>
                  <a:schemeClr val="tx1"/>
                </a:solidFill>
                <a:latin typeface="+mn-lt"/>
                <a:ea typeface="+mn-ea"/>
                <a:cs typeface="+mn-cs"/>
              </a:rPr>
              <a:t>confirmed letter of credit</a:t>
            </a:r>
            <a:r>
              <a:rPr lang="en-US" sz="1200" b="0" i="0" u="none" strike="noStrike" kern="1200" baseline="0" dirty="0">
                <a:solidFill>
                  <a:schemeClr val="tx1"/>
                </a:solidFill>
                <a:latin typeface="+mn-lt"/>
                <a:ea typeface="+mn-ea"/>
                <a:cs typeface="+mn-cs"/>
              </a:rPr>
              <a:t>. This type of instrument is particularly appropriate when the exporter is concerned about political risk. If the importer’s home country government later imposes currency controls or otherwise blocks payment by the importer’s bank, the exporter can look to the confirming bank for payment.</a:t>
            </a:r>
          </a:p>
          <a:p>
            <a:pPr marL="171450" indent="-171450">
              <a:buFont typeface="Arial" panose="020B0604020202020204" pitchFamily="34" charset="0"/>
              <a:buChar char="•"/>
            </a:pPr>
            <a:r>
              <a:rPr lang="en-US" dirty="0"/>
              <a:t>Another type of letter of credit is the </a:t>
            </a:r>
            <a:r>
              <a:rPr lang="en-US" b="1" dirty="0"/>
              <a:t>irrevocable letter of credit</a:t>
            </a:r>
            <a:r>
              <a:rPr lang="en-US" dirty="0"/>
              <a:t>, which cannot be altered without the written consent of both the importer and the exporter. A bank may also issue a </a:t>
            </a:r>
            <a:r>
              <a:rPr lang="en-US" b="1" dirty="0"/>
              <a:t>revocable letter of credit</a:t>
            </a:r>
            <a:r>
              <a:rPr lang="en-US" dirty="0"/>
              <a:t>, which the bank may alter at any time and for any reason.</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2932430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small international transactions, particularly those between international merchants and foreign retail customers, credit cards such as American Express, VISA, and MasterCard may be used. A firm may tap into the well-established credit card network to facilitate international transactions, subject to the normal limitations of these cards. The credit card companies collect transaction fees (usually 2 to 4 percent) from the merchant and, in return, assume the costs of collecting the funds from the customer and any risks of nonpayment. The companies typically charge an additional 1 to 3 percent for converting currencies. However, they offer exporters and importers none of the help banks do in dealing with paperwork and documentation requirements of international trade.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118636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Countertrade</a:t>
            </a:r>
            <a:r>
              <a:rPr lang="en-US" sz="1200" kern="1200" dirty="0">
                <a:solidFill>
                  <a:schemeClr val="tx1"/>
                </a:solidFill>
                <a:latin typeface="Times New Roman" pitchFamily="18" charset="0"/>
                <a:ea typeface="+mn-ea"/>
                <a:cs typeface="Times New Roman" pitchFamily="18" charset="0"/>
              </a:rPr>
              <a:t> occurs when a firm accepts something other than money as payment for its goods or services. Forms of countertrade include barter, counterpurchase, buy-back, and offset purchase.</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simplest form of countertrade is </a:t>
            </a:r>
            <a:r>
              <a:rPr lang="en-US" sz="1200" b="1" kern="1200" dirty="0">
                <a:solidFill>
                  <a:schemeClr val="tx1"/>
                </a:solidFill>
                <a:latin typeface="Times New Roman" pitchFamily="18" charset="0"/>
                <a:ea typeface="+mn-ea"/>
                <a:cs typeface="Times New Roman" pitchFamily="18" charset="0"/>
              </a:rPr>
              <a:t>barter</a:t>
            </a:r>
            <a:r>
              <a:rPr lang="en-US" sz="1200" kern="1200" dirty="0">
                <a:solidFill>
                  <a:schemeClr val="tx1"/>
                </a:solidFill>
                <a:latin typeface="Times New Roman" pitchFamily="18" charset="0"/>
                <a:ea typeface="+mn-ea"/>
                <a:cs typeface="Times New Roman" pitchFamily="18" charset="0"/>
              </a:rPr>
              <a:t>, in which each party simultaneously swaps its products for the products of the other.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 more sophisticated form of countertrade is </a:t>
            </a:r>
            <a:r>
              <a:rPr lang="en-US" sz="1200" b="1" kern="1200" dirty="0">
                <a:solidFill>
                  <a:schemeClr val="tx1"/>
                </a:solidFill>
                <a:latin typeface="Times New Roman" pitchFamily="18" charset="0"/>
                <a:ea typeface="+mn-ea"/>
                <a:cs typeface="Times New Roman" pitchFamily="18" charset="0"/>
              </a:rPr>
              <a:t>counterpurchase</a:t>
            </a:r>
            <a:r>
              <a:rPr lang="en-US" dirty="0"/>
              <a:t>. In this case, </a:t>
            </a:r>
            <a:r>
              <a:rPr lang="en-US" sz="1200" kern="1200" dirty="0">
                <a:solidFill>
                  <a:schemeClr val="tx1"/>
                </a:solidFill>
                <a:latin typeface="Times New Roman" pitchFamily="18" charset="0"/>
                <a:ea typeface="+mn-ea"/>
                <a:cs typeface="Times New Roman" pitchFamily="18" charset="0"/>
              </a:rPr>
              <a:t>one firm sells its products to another at one point in time and is compensated in the form of the other’s products at some future time. Counterpurchase is sometimes called </a:t>
            </a:r>
            <a:r>
              <a:rPr lang="en-US" sz="1200" i="1" kern="1200" dirty="0">
                <a:solidFill>
                  <a:schemeClr val="tx1"/>
                </a:solidFill>
                <a:latin typeface="Times New Roman" pitchFamily="18" charset="0"/>
                <a:ea typeface="+mn-ea"/>
                <a:cs typeface="Times New Roman" pitchFamily="18" charset="0"/>
              </a:rPr>
              <a:t>parallel barter</a:t>
            </a:r>
            <a:r>
              <a:rPr lang="en-US" sz="1200" kern="1200" dirty="0">
                <a:solidFill>
                  <a:schemeClr val="tx1"/>
                </a:solidFill>
                <a:latin typeface="Times New Roman" pitchFamily="18" charset="0"/>
                <a:ea typeface="+mn-ea"/>
                <a:cs typeface="Times New Roman" pitchFamily="18" charset="0"/>
              </a:rPr>
              <a:t>, because it disconnects the timing of contract performance by the participating parties.</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Another variant of countertrade involves </a:t>
            </a:r>
            <a:r>
              <a:rPr lang="en-US" sz="1200" b="1" kern="1200" dirty="0">
                <a:solidFill>
                  <a:schemeClr val="tx1"/>
                </a:solidFill>
                <a:latin typeface="Times New Roman" pitchFamily="18" charset="0"/>
                <a:ea typeface="+mn-ea"/>
                <a:cs typeface="Times New Roman" pitchFamily="18" charset="0"/>
              </a:rPr>
              <a:t>buy-bac</a:t>
            </a:r>
            <a:r>
              <a:rPr lang="en-US" sz="1200" kern="1200" dirty="0">
                <a:solidFill>
                  <a:schemeClr val="tx1"/>
                </a:solidFill>
                <a:latin typeface="Times New Roman" pitchFamily="18" charset="0"/>
                <a:ea typeface="+mn-ea"/>
                <a:cs typeface="Times New Roman" pitchFamily="18" charset="0"/>
              </a:rPr>
              <a:t>k. </a:t>
            </a:r>
            <a:r>
              <a:rPr lang="en-US" dirty="0"/>
              <a:t>In this situation</a:t>
            </a:r>
            <a:r>
              <a:rPr lang="en-US" sz="1200" kern="1200" dirty="0">
                <a:solidFill>
                  <a:schemeClr val="tx1"/>
                </a:solidFill>
                <a:latin typeface="Times New Roman" pitchFamily="18" charset="0"/>
                <a:ea typeface="+mn-ea"/>
                <a:cs typeface="Times New Roman" pitchFamily="18" charset="0"/>
              </a:rPr>
              <a:t>, one firm sells capital goods to a second firm and is compensated in the form of output generated as a result of their use. A buy-back is particularly useful when the buyer of the goods needs to ensure the exporter will provide necessary after-sale services such as equipment repairs or instructions on how to use the equipment.</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Another important type of countertrade involves </a:t>
            </a:r>
            <a:r>
              <a:rPr lang="en-US" sz="1200" b="1" kern="1200" dirty="0">
                <a:solidFill>
                  <a:schemeClr val="tx1"/>
                </a:solidFill>
                <a:latin typeface="Times New Roman" pitchFamily="18" charset="0"/>
                <a:ea typeface="+mn-ea"/>
                <a:cs typeface="Times New Roman" pitchFamily="18" charset="0"/>
              </a:rPr>
              <a:t>offset purchases</a:t>
            </a:r>
            <a:r>
              <a:rPr lang="en-US" sz="1200" kern="1200" dirty="0">
                <a:solidFill>
                  <a:schemeClr val="tx1"/>
                </a:solidFill>
                <a:latin typeface="Times New Roman" pitchFamily="18" charset="0"/>
                <a:ea typeface="+mn-ea"/>
                <a:cs typeface="Times New Roman" pitchFamily="18" charset="0"/>
              </a:rPr>
              <a:t>, whereby part of an exported good is produced in the importing country. Offset arrangements are particularly important in sales to foreign governments of expensive military equipment, such as fighter jets or tanks.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24610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To facilitate countertrade, firms may agree to establish </a:t>
            </a:r>
            <a:r>
              <a:rPr lang="en-US" sz="1200" b="1" kern="1200" dirty="0">
                <a:solidFill>
                  <a:schemeClr val="tx1"/>
                </a:solidFill>
                <a:latin typeface="Times New Roman" pitchFamily="18" charset="0"/>
                <a:ea typeface="+mn-ea"/>
                <a:cs typeface="Times New Roman" pitchFamily="18" charset="0"/>
              </a:rPr>
              <a:t>clearinghouse accounts</a:t>
            </a:r>
            <a:r>
              <a:rPr lang="en-US" dirty="0"/>
              <a:t>. In this case, an </a:t>
            </a:r>
            <a:r>
              <a:rPr lang="en-US" sz="1200" kern="1200" dirty="0">
                <a:solidFill>
                  <a:schemeClr val="tx1"/>
                </a:solidFill>
                <a:latin typeface="Times New Roman" pitchFamily="18" charset="0"/>
                <a:ea typeface="+mn-ea"/>
                <a:cs typeface="Times New Roman" pitchFamily="18" charset="0"/>
              </a:rPr>
              <a:t>exporting firm incurs a counter-purchase obligation of an equivalent value. This obligation is recorded in its clearinghouse account. When the exporting firm eventually buys goods from its partner, its clearinghouse obligation is reduced. </a:t>
            </a:r>
          </a:p>
          <a:p>
            <a:pPr marL="171450" indent="-171450" hangingPunct="0">
              <a:buFont typeface="Arial" panose="020B0604020202020204" pitchFamily="34" charset="0"/>
              <a:buChar char="•"/>
            </a:pPr>
            <a:r>
              <a:rPr lang="en-US" dirty="0"/>
              <a:t>S</a:t>
            </a:r>
            <a:r>
              <a:rPr lang="en-US" sz="1200" kern="1200" dirty="0">
                <a:solidFill>
                  <a:schemeClr val="tx1"/>
                </a:solidFill>
                <a:latin typeface="Times New Roman" pitchFamily="18" charset="0"/>
                <a:ea typeface="+mn-ea"/>
                <a:cs typeface="Times New Roman" pitchFamily="18" charset="0"/>
              </a:rPr>
              <a:t>ometimes firms use </a:t>
            </a:r>
            <a:r>
              <a:rPr lang="en-US" b="1" dirty="0"/>
              <a:t>switching arrangements </a:t>
            </a:r>
            <a:r>
              <a:rPr lang="en-US" sz="1200" kern="1200" dirty="0">
                <a:solidFill>
                  <a:schemeClr val="tx1"/>
                </a:solidFill>
                <a:latin typeface="Times New Roman" pitchFamily="18" charset="0"/>
                <a:ea typeface="+mn-ea"/>
                <a:cs typeface="Times New Roman" pitchFamily="18" charset="0"/>
              </a:rPr>
              <a:t>to expand their international sales, without having to engage in countertrade. These arrangements allow the firm to obtain the goods needed to expand its sales by purchasing another company’s countertrade obligation for those goods. This technique helps both parties </a:t>
            </a:r>
            <a:r>
              <a:rPr lang="en-US" dirty="0"/>
              <a:t>reach a satisfactory financial outcome and expands export markets. However, switch trading can be difficult to arrange, and it may require the expertise of specialist brokers.</a:t>
            </a:r>
          </a:p>
          <a:p>
            <a:pPr hangingPunct="0"/>
            <a:endParaRPr lang="en-US" dirty="0"/>
          </a:p>
          <a:p>
            <a:pPr hangingPunct="0"/>
            <a:r>
              <a:rPr lang="en-US" sz="1200" kern="1200" dirty="0">
                <a:solidFill>
                  <a:schemeClr val="tx1"/>
                </a:solidFill>
                <a:latin typeface="Times New Roman" pitchFamily="18" charset="0"/>
                <a:ea typeface="+mn-ea"/>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319509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firms specialize in exploiting countertrade opportunities by constructing complicated multiple-market trades as part of the firms’ normal business. Consider, for example, Marc Rich &amp; Co., which did over $3 billion in business annually in the former Soviet Union. (Marc Rich &amp; Co. later morphed into Swiss-headquartered Glencore International plc, a leading multinational commodities trading and mining conglomerate.) Soon after the Soviet Union broke up in the early 1990s, the firm engineered a complicated deal among several cash-poor countries. As this figure shows, it began with its buying 70,000 tons of Brazilian raw sugar on the open market. It then hired a Ukrainian firm to refine the sugar and paid the refinery with part of the sugar. Next, it swapped the rest of the refined sugar to oil refineries in Siberia, which needed the sugar for their workers, in return for gasoline. It then swapped 130,000 tons of gasoline to Mongolia in return for 35,000 tons of copper concentrate. The copper concentrate was shipped to copper refineries in Kazakhstan, which received payment in kind. The refined copper then was sold on the world market. At that point, Marc Rich—after several months of efforts—was able to extract its profits on these countertrades in the form of hard currency.</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95286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most industries standard financing arrangements exist, and an international firm must be ready to offer those terms to its foreign customers.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many emerging markets, capital markets are often not well developed, and local lenders may charge extremely high interest rates, especially to smaller borrowers. Thus, exporters with access to low-cost capital can gain a competitive advantage by offering financing to foreign customers who lack access to cheaper financing. Of course, </a:t>
            </a:r>
            <a:r>
              <a:rPr lang="en-US" dirty="0"/>
              <a:t>before </a:t>
            </a:r>
            <a:r>
              <a:rPr lang="en-US" sz="1200" kern="1200" dirty="0">
                <a:solidFill>
                  <a:schemeClr val="tx1"/>
                </a:solidFill>
                <a:latin typeface="Times New Roman" pitchFamily="18" charset="0"/>
                <a:ea typeface="+mn-ea"/>
                <a:cs typeface="Times New Roman" pitchFamily="18" charset="0"/>
              </a:rPr>
              <a:t>deciding to extend credit, the exporter must examine the trade-off between the benefits of increased sales and the higher risks of default.</a:t>
            </a:r>
          </a:p>
          <a:p>
            <a:pPr marL="171450" indent="-171450" hangingPunct="0">
              <a:buFont typeface="Arial" panose="020B0604020202020204" pitchFamily="34" charset="0"/>
              <a:buChar char="•"/>
            </a:pPr>
            <a:r>
              <a:rPr lang="en-US" dirty="0"/>
              <a:t>B</a:t>
            </a:r>
            <a:r>
              <a:rPr lang="en-US" sz="1200" kern="1200" dirty="0">
                <a:solidFill>
                  <a:schemeClr val="tx1"/>
                </a:solidFill>
                <a:latin typeface="Times New Roman" pitchFamily="18" charset="0"/>
                <a:ea typeface="+mn-ea"/>
                <a:cs typeface="Times New Roman" pitchFamily="18" charset="0"/>
              </a:rPr>
              <a:t>anks and other commercial lenders often are willing to finance accounts receivable of exporters by purchasing letters of credit </a:t>
            </a:r>
            <a:r>
              <a:rPr lang="en-US" dirty="0"/>
              <a:t>and </a:t>
            </a:r>
            <a:r>
              <a:rPr lang="en-US" sz="1200" kern="1200" dirty="0">
                <a:solidFill>
                  <a:schemeClr val="tx1"/>
                </a:solidFill>
                <a:latin typeface="Times New Roman" pitchFamily="18" charset="0"/>
                <a:ea typeface="+mn-ea"/>
                <a:cs typeface="Times New Roman" pitchFamily="18" charset="0"/>
              </a:rPr>
              <a:t>time drafts, or factoring open accounts at a discount from face value. Many developed countries supplement the services of these commercial lenders with government-supported financing programs to promote exports.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19</a:t>
            </a:fld>
            <a:endParaRPr lang="en-US" dirty="0"/>
          </a:p>
        </p:txBody>
      </p:sp>
    </p:spTree>
    <p:extLst>
      <p:ext uri="{BB962C8B-B14F-4D97-AF65-F5344CB8AC3E}">
        <p14:creationId xmlns:p14="http://schemas.microsoft.com/office/powerpoint/2010/main" val="154268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330577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using contracts denominated in a foreign currency, firms that conduct international business are exposed to the risk that exchange rate fluctuations may affect them adversely. Experts have identified three types of foreign-exchange exposure confronting international firms: transaction, translation, and economic.</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20</a:t>
            </a:fld>
            <a:endParaRPr lang="en-US" dirty="0"/>
          </a:p>
        </p:txBody>
      </p:sp>
    </p:spTree>
    <p:extLst>
      <p:ext uri="{BB962C8B-B14F-4D97-AF65-F5344CB8AC3E}">
        <p14:creationId xmlns:p14="http://schemas.microsoft.com/office/powerpoint/2010/main" val="99585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A firm faces </a:t>
            </a:r>
            <a:r>
              <a:rPr lang="en-US" b="1" dirty="0"/>
              <a:t>transaction exposure </a:t>
            </a:r>
            <a:r>
              <a:rPr lang="en-US" dirty="0"/>
              <a:t>when the financial benefits and costs of an international transaction can be affected by exchange rate movements that occur after the firm is legally obligated to complete the transaction. The following types of international business transactions denominated in a foreign currency can lead to transaction exposure: purchasing or selling goods, services, or assets; and lending or borrowing money.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21</a:t>
            </a:fld>
            <a:endParaRPr lang="en-US" dirty="0"/>
          </a:p>
        </p:txBody>
      </p:sp>
    </p:spTree>
    <p:extLst>
      <p:ext uri="{BB962C8B-B14F-4D97-AF65-F5344CB8AC3E}">
        <p14:creationId xmlns:p14="http://schemas.microsoft.com/office/powerpoint/2010/main" val="147460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hangingPunct="0"/>
            <a:r>
              <a:rPr lang="en-US" dirty="0"/>
              <a:t>Table 18.2 summarizes the benefits and costs of different techniques available to manage transaction exposure:</a:t>
            </a:r>
          </a:p>
          <a:p>
            <a:pPr marL="171450" indent="-171450" hangingPunct="0">
              <a:buFont typeface="Arial" panose="020B0604020202020204" pitchFamily="34" charset="0"/>
              <a:buChar char="•"/>
            </a:pPr>
            <a:r>
              <a:rPr lang="en-US" sz="1200" b="1" kern="1200" baseline="0" dirty="0">
                <a:solidFill>
                  <a:schemeClr val="tx1"/>
                </a:solidFill>
                <a:latin typeface="Times New Roman" pitchFamily="18" charset="0"/>
                <a:ea typeface="+mn-ea"/>
                <a:cs typeface="Times New Roman" pitchFamily="18" charset="0"/>
              </a:rPr>
              <a:t>Go naked: </a:t>
            </a:r>
            <a:r>
              <a:rPr lang="en-US" dirty="0"/>
              <a:t>The benefits include no capital outlay, along with a potential for capital gain if the home currency rises in value. However, there is a potential for capital loss if the home currency falls in value.</a:t>
            </a:r>
            <a:endParaRPr lang="en-US" sz="1200" kern="1200" baseline="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r>
              <a:rPr lang="en-US" sz="1200" b="1" kern="1200" baseline="0" dirty="0">
                <a:solidFill>
                  <a:schemeClr val="tx1"/>
                </a:solidFill>
                <a:latin typeface="Times New Roman" pitchFamily="18" charset="0"/>
                <a:ea typeface="+mn-ea"/>
                <a:cs typeface="Times New Roman" pitchFamily="18" charset="0"/>
              </a:rPr>
              <a:t>Buy forward currency: </a:t>
            </a:r>
            <a:r>
              <a:rPr lang="en-US" sz="1200" kern="1200" baseline="0" dirty="0">
                <a:solidFill>
                  <a:schemeClr val="tx1"/>
                </a:solidFill>
                <a:latin typeface="Times New Roman" pitchFamily="18" charset="0"/>
                <a:ea typeface="+mn-ea"/>
                <a:cs typeface="Times New Roman" pitchFamily="18" charset="0"/>
              </a:rPr>
              <a:t>This alternative eliminates transaction</a:t>
            </a:r>
            <a:r>
              <a:rPr lang="en-US" sz="1200" kern="1200" dirty="0">
                <a:solidFill>
                  <a:schemeClr val="tx1"/>
                </a:solidFill>
                <a:latin typeface="Times New Roman" pitchFamily="18" charset="0"/>
                <a:ea typeface="+mn-ea"/>
                <a:cs typeface="Times New Roman" pitchFamily="18" charset="0"/>
              </a:rPr>
              <a:t> exposure, and the size and timing of the contract are flexible. Costs include bank fees and lost capital gains, if the home currency rises in value. </a:t>
            </a:r>
          </a:p>
          <a:p>
            <a:pPr marL="171450" indent="-171450" hangingPunct="0">
              <a:buFont typeface="Arial" panose="020B0604020202020204" pitchFamily="34" charset="0"/>
              <a:buChar char="•"/>
            </a:pPr>
            <a:r>
              <a:rPr lang="en-US" b="1" baseline="0" dirty="0"/>
              <a:t>Buy currency future: </a:t>
            </a:r>
            <a:r>
              <a:rPr lang="en-US" baseline="0" dirty="0"/>
              <a:t>This</a:t>
            </a:r>
            <a:r>
              <a:rPr lang="en-US" dirty="0"/>
              <a:t> method is relatively easy and inexpensive, and there is no transaction exposure. But the size and timing of the contract are inflexible, and the costs include bank fees and lost capital gains, if the home currency rises in value. </a:t>
            </a:r>
            <a:endParaRPr lang="en-US" sz="1200" kern="1200" baseline="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r>
              <a:rPr lang="en-US" b="1" dirty="0"/>
              <a:t>Buy a currency option: </a:t>
            </a:r>
            <a:r>
              <a:rPr lang="en-US" dirty="0"/>
              <a:t>With this approach, transaction exposure is erased, and there is a potential for capital gain if the home currency rises in value. However, it requires an up-front premium, and the size and timing of the contract are not flexible. </a:t>
            </a:r>
          </a:p>
          <a:p>
            <a:pPr marL="171450" indent="-171450" hangingPunct="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Acquire an offsetting asset: </a:t>
            </a:r>
            <a:r>
              <a:rPr lang="en-US" dirty="0"/>
              <a:t>This tactic eliminates transaction exposure. However, it can be costly and time consuming to arrange the offsetting transaction. In addition, there is no opportunity for capital gains, should the home currency rise in value.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Unfortunately, these techniques are either unavailable or very expensive to use in many developing markets. As a result, companies operating in those economies will often choose to “go naked.”</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22</a:t>
            </a:fld>
            <a:endParaRPr lang="en-US" dirty="0"/>
          </a:p>
        </p:txBody>
      </p:sp>
    </p:spTree>
    <p:extLst>
      <p:ext uri="{BB962C8B-B14F-4D97-AF65-F5344CB8AC3E}">
        <p14:creationId xmlns:p14="http://schemas.microsoft.com/office/powerpoint/2010/main" val="89854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As part of reporting its operating results to its shareholders, a firm must integrate the financial statements of its subsidiaries into a set of consolidated financial statements. Problems can arise, however, when the financial statements of a foreign subsidiary are denominated in a foreign currency rather than the firm’s home currency. </a:t>
            </a:r>
            <a:r>
              <a:rPr lang="en-US" sz="1200" b="1" i="0" u="none" strike="noStrike" kern="1200" baseline="0" dirty="0">
                <a:solidFill>
                  <a:schemeClr val="tx1"/>
                </a:solidFill>
                <a:latin typeface="+mn-lt"/>
                <a:ea typeface="+mn-ea"/>
                <a:cs typeface="+mn-cs"/>
              </a:rPr>
              <a:t>Translation exposure </a:t>
            </a:r>
            <a:r>
              <a:rPr lang="en-US" sz="1200" b="0" i="0" u="none" strike="noStrike" kern="1200" baseline="0" dirty="0">
                <a:solidFill>
                  <a:schemeClr val="tx1"/>
                </a:solidFill>
                <a:latin typeface="+mn-lt"/>
                <a:ea typeface="+mn-ea"/>
                <a:cs typeface="+mn-cs"/>
              </a:rPr>
              <a:t>is the impact on the firm’s consolidated financial statements of fluctuations in exchange rates that change the value of foreign subsidiaries as measured in the parent’s currency. If exchange rates were fixed, translation exposure would not exist.</a:t>
            </a:r>
          </a:p>
          <a:p>
            <a:pPr marL="171450" indent="-171450">
              <a:buFont typeface="Arial" panose="020B0604020202020204" pitchFamily="34" charset="0"/>
              <a:buChar char="•"/>
            </a:pPr>
            <a:r>
              <a:rPr lang="en-US" dirty="0"/>
              <a:t>Financial officers can reduce their firm’s translation exposure through the use of a </a:t>
            </a:r>
            <a:r>
              <a:rPr lang="en-US" b="1" dirty="0"/>
              <a:t>balance sheet hedge</a:t>
            </a:r>
            <a:r>
              <a:rPr lang="en-US" dirty="0"/>
              <a:t>. A balance sheet hedge is created when an international firm matches its assets denominated in a given currency with its liabilities denominated in that same currency. This balancing occurs on a currency-by-currency basis, not on a subsidiary-by-subsidiary basis.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controversy exists among financial experts over whether or not firms should protect themselves from translation exposure.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23</a:t>
            </a:fld>
            <a:endParaRPr lang="en-US" dirty="0"/>
          </a:p>
        </p:txBody>
      </p:sp>
    </p:spTree>
    <p:extLst>
      <p:ext uri="{BB962C8B-B14F-4D97-AF65-F5344CB8AC3E}">
        <p14:creationId xmlns:p14="http://schemas.microsoft.com/office/powerpoint/2010/main" val="287252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Consider this simple example of translation exposure. Suppose GM transfers $20 million to Barclays Bank to open an account for a new British distribution subsidiary, General Motors Import &amp; Distribution Company Ltd., so the subsidiary can begin operations. Further assume that the exchange rate on the day of the transfer is £1 = $2.00. Thus, the subsidiary’s sole asset is a bank account containing £10 million. If the value of the dollar were to rise to £1 = $1.95, the subsidiary still would have £10 million. However, when GM’s accountants prepare the firm’s consolidated financial statements, its investment in the British subsidiary would be worth only $19,500,000 (10 million pounds × $1.95). GM thus would suffer a </a:t>
            </a:r>
            <a:r>
              <a:rPr lang="en-US" sz="1200" b="1" i="0" u="none" strike="noStrike" kern="1200" baseline="0" dirty="0">
                <a:solidFill>
                  <a:schemeClr val="tx1"/>
                </a:solidFill>
                <a:latin typeface="+mn-lt"/>
                <a:ea typeface="+mn-ea"/>
                <a:cs typeface="+mn-cs"/>
              </a:rPr>
              <a:t>translation loss </a:t>
            </a:r>
            <a:r>
              <a:rPr lang="en-US" sz="1200" b="0" i="0" u="none" strike="noStrike" kern="1200" baseline="0" dirty="0">
                <a:solidFill>
                  <a:schemeClr val="tx1"/>
                </a:solidFill>
                <a:latin typeface="+mn-lt"/>
                <a:ea typeface="+mn-ea"/>
                <a:cs typeface="+mn-cs"/>
              </a:rPr>
              <a:t>of $500,000 ($20,000,000 – $19,500,000).</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24</a:t>
            </a:fld>
            <a:endParaRPr lang="en-US" dirty="0"/>
          </a:p>
        </p:txBody>
      </p:sp>
    </p:spTree>
    <p:extLst>
      <p:ext uri="{BB962C8B-B14F-4D97-AF65-F5344CB8AC3E}">
        <p14:creationId xmlns:p14="http://schemas.microsoft.com/office/powerpoint/2010/main" val="5493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The third type of foreign-exchange exposure is </a:t>
            </a:r>
            <a:r>
              <a:rPr lang="en-US" b="1" dirty="0"/>
              <a:t>economic exposure</a:t>
            </a:r>
            <a:r>
              <a:rPr lang="en-US" dirty="0"/>
              <a:t>, the impact on the value of a firm’s operations of unanticipated exchange rate changes. From a strategic perspective, the firm’s highest policy makers must deal with the threat of economic exposure because it affects virtually every area of operations, including global production, marketing, and financial planning.</a:t>
            </a:r>
          </a:p>
          <a:p>
            <a:pPr marL="171450" indent="-171450" hangingPunct="0">
              <a:buFont typeface="Arial" panose="020B0604020202020204" pitchFamily="34" charset="0"/>
              <a:buChar char="•"/>
            </a:pPr>
            <a:r>
              <a:rPr lang="en-US" dirty="0"/>
              <a:t>One approach firms can use to address the problem of economic exposure is to utilize an </a:t>
            </a:r>
            <a:r>
              <a:rPr lang="en-US" b="1" dirty="0"/>
              <a:t>operational hedge </a:t>
            </a:r>
            <a:r>
              <a:rPr lang="en-US" dirty="0"/>
              <a:t>(or natural hedge) by trying to match their revenues in a given currency with an equivalent flow of costs. </a:t>
            </a:r>
          </a:p>
          <a:p>
            <a:pPr marL="171450" indent="-171450" hangingPunct="0">
              <a:buFont typeface="Arial" panose="020B0604020202020204" pitchFamily="34" charset="0"/>
              <a:buChar char="•"/>
            </a:pPr>
            <a:r>
              <a:rPr lang="en-US" dirty="0"/>
              <a:t>A wide variety of exchange rate experts and expertise is available to assist international businesses in this task. These range from private consultants to the staffs of international banks to the published forecasts of international organizations such as the World Bank and the International Monetary Fund.</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25</a:t>
            </a:fld>
            <a:endParaRPr lang="en-US" dirty="0"/>
          </a:p>
        </p:txBody>
      </p:sp>
    </p:spTree>
    <p:extLst>
      <p:ext uri="{BB962C8B-B14F-4D97-AF65-F5344CB8AC3E}">
        <p14:creationId xmlns:p14="http://schemas.microsoft.com/office/powerpoint/2010/main" val="56293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Managing foreign-exchange exposure is related to another task that financial officers of international businesses perform—managing working capital, or cash balances. This task is more complicated for MNCs than for purely domestic firms. Financial officers must consider the firm’s working capital position for each of its foreign subsidiaries, as well as for the firm as a whole. In the process, they must balance three corporate financial goals:</a:t>
            </a:r>
          </a:p>
          <a:p>
            <a:pPr marL="228600" indent="-228600" hangingPunct="0">
              <a:buFont typeface="+mj-lt"/>
              <a:buAutoNum type="arabicPeriod"/>
            </a:pPr>
            <a:r>
              <a:rPr lang="en-US" dirty="0"/>
              <a:t>Minimizing working capital balances</a:t>
            </a:r>
          </a:p>
          <a:p>
            <a:pPr marL="228600" indent="-228600" hangingPunct="0">
              <a:buFont typeface="+mj-lt"/>
              <a:buAutoNum type="arabicPeriod"/>
            </a:pPr>
            <a:r>
              <a:rPr lang="en-US" dirty="0"/>
              <a:t>Minimizing currency conversion costs</a:t>
            </a:r>
          </a:p>
          <a:p>
            <a:pPr marL="228600" indent="-228600" hangingPunct="0">
              <a:buFont typeface="+mj-lt"/>
              <a:buAutoNum type="arabicPeriod"/>
            </a:pPr>
            <a:r>
              <a:rPr lang="en-US" dirty="0"/>
              <a:t>Minimizing foreign-exchange risk</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26</a:t>
            </a:fld>
            <a:endParaRPr lang="en-US" dirty="0"/>
          </a:p>
        </p:txBody>
      </p:sp>
    </p:spTree>
    <p:extLst>
      <p:ext uri="{BB962C8B-B14F-4D97-AF65-F5344CB8AC3E}">
        <p14:creationId xmlns:p14="http://schemas.microsoft.com/office/powerpoint/2010/main" val="2185578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Both domestic and international firms must hold working capital to facilitate day-to-day transactions and cover the firm against unexpected demands for cash. However, the rate of return on working capital is extremely low. Thus, they need to balance the firm’s needs for cash against the opportunity cost of holding the firm’s financial assets in such low-yielding forms.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27</a:t>
            </a:fld>
            <a:endParaRPr lang="en-US" dirty="0"/>
          </a:p>
        </p:txBody>
      </p:sp>
    </p:spTree>
    <p:extLst>
      <p:ext uri="{BB962C8B-B14F-4D97-AF65-F5344CB8AC3E}">
        <p14:creationId xmlns:p14="http://schemas.microsoft.com/office/powerpoint/2010/main" val="1753423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A multinational</a:t>
            </a:r>
            <a:r>
              <a:rPr lang="en-US" baseline="0" dirty="0"/>
              <a:t> corporation </a:t>
            </a:r>
            <a:r>
              <a:rPr lang="en-US" dirty="0"/>
              <a:t>can minimize company-wide cash holdings by using a system of </a:t>
            </a:r>
            <a:r>
              <a:rPr lang="en-US" b="1" dirty="0"/>
              <a:t>centralized cash management</a:t>
            </a:r>
            <a:r>
              <a:rPr lang="en-US" dirty="0"/>
              <a:t> to coordinate its worldwide cash flows. This system reduces the precautionary cash balances held by the firm as a whole and the amount of assets tied up in such a low-yielding form.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28</a:t>
            </a:fld>
            <a:endParaRPr lang="en-US" dirty="0"/>
          </a:p>
        </p:txBody>
      </p:sp>
    </p:spTree>
    <p:extLst>
      <p:ext uri="{BB962C8B-B14F-4D97-AF65-F5344CB8AC3E}">
        <p14:creationId xmlns:p14="http://schemas.microsoft.com/office/powerpoint/2010/main" val="342161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International businesses face another complication. Their foreign subsidiaries may continually buy and sell parts and finished goods among themselves. Cumulative bank charges for transferring these funds and converting the currencies involved can be high. This cost can be cut considerably, however, if the subsidiaries engage in bilateral netting. In this arrangement, two parties agree to net their bilateral obligations. </a:t>
            </a:r>
          </a:p>
          <a:p>
            <a:pPr marL="171450" indent="-171450">
              <a:buFont typeface="Arial" panose="020B0604020202020204" pitchFamily="34" charset="0"/>
              <a:buChar char="•"/>
            </a:pPr>
            <a:r>
              <a:rPr lang="en-US" dirty="0"/>
              <a:t>Let us consider Samsung’s operations in just three countries: Mexico, the United Kingdom, and South Korea. As depicted in Figure 18.3, the gross trade among the firm’s subsidiaries in the three countries is $21 million (= 1 + 3 + 6 + 4 + 5 + 2). (We have denominated their trade in a common currency—U.S. dollars—for simplicity.) If the costs of converting currencies total 0.5 percent of the transactions’ value, Samsung would pay 0.5 percent times $21 million, or $105,000, to convert the currencies necessary to settle these transactions among its subsidiaries.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29</a:t>
            </a:fld>
            <a:endParaRPr lang="en-US" dirty="0"/>
          </a:p>
        </p:txBody>
      </p:sp>
    </p:spTree>
    <p:extLst>
      <p:ext uri="{BB962C8B-B14F-4D97-AF65-F5344CB8AC3E}">
        <p14:creationId xmlns:p14="http://schemas.microsoft.com/office/powerpoint/2010/main" val="370255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In any business transaction, </a:t>
            </a:r>
            <a:r>
              <a:rPr lang="en-US" dirty="0"/>
              <a:t>the buyer and seller </a:t>
            </a:r>
            <a:r>
              <a:rPr lang="en-US" sz="1200" kern="1200" dirty="0">
                <a:solidFill>
                  <a:schemeClr val="tx1"/>
                </a:solidFill>
                <a:latin typeface="Times New Roman" pitchFamily="18" charset="0"/>
                <a:ea typeface="+mn-ea"/>
                <a:cs typeface="Times New Roman" pitchFamily="18" charset="0"/>
              </a:rPr>
              <a:t>must negotiate and reach agreement on such basic issues as price, quantity, and delivery date. However, when the transaction involves a buyer and a seller from two countries, several other issues arise:</a:t>
            </a:r>
          </a:p>
          <a:p>
            <a:pPr marL="171450" indent="-171450" hangingPunct="0">
              <a:buFont typeface="Arial" pitchFamily="34" charset="0"/>
              <a:buChar char="•"/>
            </a:pPr>
            <a:r>
              <a:rPr lang="en-US" sz="1200" kern="1200" dirty="0">
                <a:solidFill>
                  <a:schemeClr val="tx1"/>
                </a:solidFill>
                <a:latin typeface="Times New Roman" pitchFamily="18" charset="0"/>
                <a:ea typeface="+mn-ea"/>
                <a:cs typeface="Times New Roman" pitchFamily="18" charset="0"/>
              </a:rPr>
              <a:t>Which currency to use </a:t>
            </a:r>
          </a:p>
          <a:p>
            <a:pPr marL="171450" indent="-171450" hangingPunct="0">
              <a:buFont typeface="Arial" pitchFamily="34" charset="0"/>
              <a:buChar char="•"/>
            </a:pPr>
            <a:r>
              <a:rPr lang="en-US" sz="1200" kern="1200" dirty="0">
                <a:solidFill>
                  <a:schemeClr val="tx1"/>
                </a:solidFill>
                <a:latin typeface="Times New Roman" pitchFamily="18" charset="0"/>
                <a:ea typeface="+mn-ea"/>
                <a:cs typeface="Times New Roman" pitchFamily="18" charset="0"/>
              </a:rPr>
              <a:t>When and how to check credit</a:t>
            </a:r>
          </a:p>
          <a:p>
            <a:pPr marL="171450" indent="-171450" hangingPunct="0">
              <a:buFont typeface="Arial" pitchFamily="34" charset="0"/>
              <a:buChar char="•"/>
            </a:pPr>
            <a:r>
              <a:rPr lang="en-US" sz="1200" kern="1200" dirty="0">
                <a:solidFill>
                  <a:schemeClr val="tx1"/>
                </a:solidFill>
                <a:latin typeface="Times New Roman" pitchFamily="18" charset="0"/>
                <a:ea typeface="+mn-ea"/>
                <a:cs typeface="Times New Roman" pitchFamily="18" charset="0"/>
              </a:rPr>
              <a:t>Which form of payment to use</a:t>
            </a:r>
          </a:p>
          <a:p>
            <a:pPr marL="171450" indent="-171450" hangingPunct="0">
              <a:buFont typeface="Arial" pitchFamily="34" charset="0"/>
              <a:buChar char="•"/>
            </a:pPr>
            <a:r>
              <a:rPr lang="en-US" sz="1200" kern="1200" dirty="0">
                <a:solidFill>
                  <a:schemeClr val="tx1"/>
                </a:solidFill>
                <a:latin typeface="Times New Roman" pitchFamily="18" charset="0"/>
                <a:ea typeface="+mn-ea"/>
                <a:cs typeface="Times New Roman" pitchFamily="18" charset="0"/>
              </a:rPr>
              <a:t>How to arrange financing</a:t>
            </a:r>
          </a:p>
          <a:p>
            <a:pPr hangingPunct="0"/>
            <a:r>
              <a:rPr lang="en-US" sz="1200" kern="1200" dirty="0">
                <a:solidFill>
                  <a:schemeClr val="tx1"/>
                </a:solidFill>
                <a:latin typeface="Times New Roman" pitchFamily="18" charset="0"/>
                <a:ea typeface="+mn-ea"/>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2915271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Currency conversion cost can be cut considerably if the subsidiaries engage in </a:t>
            </a:r>
            <a:r>
              <a:rPr lang="en-US" sz="1200" b="1" i="0" u="none" strike="noStrike" kern="1200" baseline="0" dirty="0">
                <a:solidFill>
                  <a:schemeClr val="tx1"/>
                </a:solidFill>
                <a:latin typeface="+mn-lt"/>
                <a:ea typeface="+mn-ea"/>
                <a:cs typeface="+mn-cs"/>
              </a:rPr>
              <a:t>bilateral netting</a:t>
            </a:r>
            <a:r>
              <a:rPr lang="en-US" sz="1200" b="0" i="0" u="none" strike="noStrike" kern="1200" baseline="0" dirty="0">
                <a:solidFill>
                  <a:schemeClr val="tx1"/>
                </a:solidFill>
                <a:latin typeface="+mn-lt"/>
                <a:ea typeface="+mn-ea"/>
                <a:cs typeface="+mn-cs"/>
              </a:rPr>
              <a:t>, in which two subsidiaries net out their mutual invoices.</a:t>
            </a:r>
            <a:endParaRPr lang="en-US" sz="1200" kern="120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Currency conversion costs can be reduced further if a company engages in </a:t>
            </a:r>
            <a:r>
              <a:rPr lang="en-US" sz="1200" b="1" kern="1200" dirty="0">
                <a:solidFill>
                  <a:schemeClr val="tx1"/>
                </a:solidFill>
                <a:latin typeface="Times New Roman" pitchFamily="18" charset="0"/>
                <a:ea typeface="+mn-ea"/>
                <a:cs typeface="Times New Roman" pitchFamily="18" charset="0"/>
              </a:rPr>
              <a:t>multilateral netting</a:t>
            </a:r>
            <a:r>
              <a:rPr lang="en-US" sz="1200" kern="1200" dirty="0">
                <a:solidFill>
                  <a:schemeClr val="tx1"/>
                </a:solidFill>
                <a:latin typeface="Times New Roman" pitchFamily="18" charset="0"/>
                <a:ea typeface="+mn-ea"/>
                <a:cs typeface="Times New Roman" pitchFamily="18" charset="0"/>
              </a:rPr>
              <a:t>.  As shown on the next slide, this is an arrangement </a:t>
            </a:r>
            <a:r>
              <a:rPr lang="en-US" dirty="0"/>
              <a:t>in which three or more parties agree to net their obligations and reconcile their multilateral net settlement positions.</a:t>
            </a:r>
          </a:p>
          <a:p>
            <a:pPr hangingPunct="0"/>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30</a:t>
            </a:fld>
            <a:endParaRPr lang="en-US" dirty="0"/>
          </a:p>
        </p:txBody>
      </p:sp>
    </p:spTree>
    <p:extLst>
      <p:ext uri="{BB962C8B-B14F-4D97-AF65-F5344CB8AC3E}">
        <p14:creationId xmlns:p14="http://schemas.microsoft.com/office/powerpoint/2010/main" val="1827707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Bilateral Netting: </a:t>
            </a:r>
            <a:r>
              <a:rPr lang="en-US" dirty="0"/>
              <a:t>Rather than have the Mexican subsidiary convert $1 million worth of pesos into pounds and the British subsidiary convert $3 million worth of pounds into pesos, it makes more sense for them to net out the difference. In this case, the British subsidiary simply should pay the Mexican subsidiary $2 million in pesos, making them even. In similar fashion, the South Korean subsidiary can pay the British subsidiary $2 million worth of pounds ($6 million –$4 million = $2 million), and the Mexican subsidiary can pay the Korean subsidiary $3 million worth of Korean won ($5 million – $2 million = $3 million). By engaging in bilateral netting, Samsung reduces its currency conversion costs to $35,000 (0.5 percent × $7 million).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31</a:t>
            </a:fld>
            <a:endParaRPr lang="en-US" dirty="0"/>
          </a:p>
        </p:txBody>
      </p:sp>
    </p:spTree>
    <p:extLst>
      <p:ext uri="{BB962C8B-B14F-4D97-AF65-F5344CB8AC3E}">
        <p14:creationId xmlns:p14="http://schemas.microsoft.com/office/powerpoint/2010/main" val="3062387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Multilateral Netting</a:t>
            </a:r>
            <a:r>
              <a:rPr lang="en-US" dirty="0"/>
              <a:t>: As shown in Table 18.3, the British subsidiary owes the equivalent of $7 million to the other two subsidiaries but also is owed $7 million by them. The South Korean subsidiary is owed $9 million but owes $8 million, for a net receipt of $1 million. The Mexican subsidiary is owed $5 million but owes $6 million, for a net debt of $1 million. When accompanied by the appropriate bookkeeping entries, all transactions among the three subsidiaries can be settled by the Mexican subsidiary transferring $1 million worth of won to the South Korean subsidiary. Because only $1 million is being converted physically in the foreign-exchange market and transferred through the banking system, Samsung’s conversion costs shrink to $5,000 (0.5 percent × $1 million) as a result of the multilateral netting operation.</a:t>
            </a:r>
          </a:p>
        </p:txBody>
      </p:sp>
      <p:sp>
        <p:nvSpPr>
          <p:cNvPr id="4" name="Slide Number Placeholder 3"/>
          <p:cNvSpPr>
            <a:spLocks noGrp="1"/>
          </p:cNvSpPr>
          <p:nvPr>
            <p:ph type="sldNum" sz="quarter" idx="10"/>
          </p:nvPr>
        </p:nvSpPr>
        <p:spPr/>
        <p:txBody>
          <a:bodyPr/>
          <a:lstStyle/>
          <a:p>
            <a:fld id="{B0095DCC-EE18-4545-A460-FEB7AB82EEA5}" type="slidenum">
              <a:rPr lang="en-US" smtClean="0"/>
              <a:pPr/>
              <a:t>32</a:t>
            </a:fld>
            <a:endParaRPr lang="en-US" dirty="0"/>
          </a:p>
        </p:txBody>
      </p:sp>
    </p:spTree>
    <p:extLst>
      <p:ext uri="{BB962C8B-B14F-4D97-AF65-F5344CB8AC3E}">
        <p14:creationId xmlns:p14="http://schemas.microsoft.com/office/powerpoint/2010/main" val="330710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Financial officers also typically adjust the mix of currencies that make up the firm’s working capital to minimize foreign-exchange risk. Often firms use a </a:t>
            </a:r>
            <a:r>
              <a:rPr lang="en-US" b="1" dirty="0"/>
              <a:t>leads and lags strategy </a:t>
            </a:r>
            <a:r>
              <a:rPr lang="en-US" dirty="0"/>
              <a:t>to try to increase their net holdings of currencies that are expected to rise in value and to decrease their net holdings of currencies that are expected to fall in value.</a:t>
            </a:r>
          </a:p>
        </p:txBody>
      </p:sp>
      <p:sp>
        <p:nvSpPr>
          <p:cNvPr id="4" name="Slide Number Placeholder 3"/>
          <p:cNvSpPr>
            <a:spLocks noGrp="1"/>
          </p:cNvSpPr>
          <p:nvPr>
            <p:ph type="sldNum" sz="quarter" idx="10"/>
          </p:nvPr>
        </p:nvSpPr>
        <p:spPr/>
        <p:txBody>
          <a:bodyPr/>
          <a:lstStyle/>
          <a:p>
            <a:fld id="{D6E1E8FD-AD1D-455A-A52F-E38B886C602C}" type="slidenum">
              <a:rPr lang="en-US" smtClean="0"/>
              <a:pPr/>
              <a:t>33</a:t>
            </a:fld>
            <a:endParaRPr lang="en-US" dirty="0"/>
          </a:p>
        </p:txBody>
      </p:sp>
    </p:spTree>
    <p:extLst>
      <p:ext uri="{BB962C8B-B14F-4D97-AF65-F5344CB8AC3E}">
        <p14:creationId xmlns:p14="http://schemas.microsoft.com/office/powerpoint/2010/main" val="971573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Another task that financial officers of any business face is capital budgeting. Financial officers must establish mechanisms for developing, screening, and selecting projects in which the firm will make significant new investments. Numerous approaches for evaluating investment projects are available, but the most commonly used methods include net present value, internal rate of return, and payback period.</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34</a:t>
            </a:fld>
            <a:endParaRPr lang="en-US" dirty="0"/>
          </a:p>
        </p:txBody>
      </p:sp>
    </p:spTree>
    <p:extLst>
      <p:ext uri="{BB962C8B-B14F-4D97-AF65-F5344CB8AC3E}">
        <p14:creationId xmlns:p14="http://schemas.microsoft.com/office/powerpoint/2010/main" val="1035559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dirty="0"/>
              <a:t>The </a:t>
            </a:r>
            <a:r>
              <a:rPr lang="en-US" b="1" dirty="0"/>
              <a:t>net present value </a:t>
            </a:r>
            <a:r>
              <a:rPr lang="en-US" dirty="0"/>
              <a:t>approach is based on the theory that a dollar today is worth more than a dollar in the future. To calculate the net present value of a project, a firm’s financial officers estimate the cash flows the project will generate in each time period and then discount them back to the present. </a:t>
            </a:r>
          </a:p>
          <a:p>
            <a:pPr marL="171450" indent="-171450">
              <a:buFont typeface="Arial" panose="020B0604020202020204" pitchFamily="34" charset="0"/>
              <a:buChar char="•"/>
            </a:pPr>
            <a:r>
              <a:rPr lang="en-US" dirty="0"/>
              <a:t>Financial officers must decide which interest rate, called the </a:t>
            </a:r>
            <a:r>
              <a:rPr lang="en-US" i="1" dirty="0"/>
              <a:t>rate of discount</a:t>
            </a:r>
            <a:r>
              <a:rPr lang="en-US" dirty="0"/>
              <a:t>, to use in the calculation, based on the firm’s cost of capital. For example, if the firm’s cost of capital is 10 percent, then financial officers will use an annual interest rate of 10 percent to discount the cash flows generated by the project through time in order to calculate the present value. The firm will undertake only projects that generate a positive net present value.</a:t>
            </a:r>
          </a:p>
          <a:p>
            <a:pPr marL="171450" indent="-171450">
              <a:buFont typeface="Arial" panose="020B0604020202020204" pitchFamily="34" charset="0"/>
              <a:buChar char="•"/>
            </a:pPr>
            <a:r>
              <a:rPr lang="en-US" dirty="0"/>
              <a:t>The net present value approach can be used for both domestic and international projects. However, several additional factors must be considered when determining whether to undertake an international project. These factors are risk adjustment, currency selection, and choice of perspective for the calculations.</a:t>
            </a:r>
          </a:p>
          <a:p>
            <a:pPr marL="628650" lvl="1" indent="-171450">
              <a:buFont typeface="Arial" panose="020B0604020202020204" pitchFamily="34" charset="0"/>
              <a:buChar char="•"/>
            </a:pPr>
            <a:r>
              <a:rPr lang="en-US" b="1" dirty="0"/>
              <a:t>Risk Adjustment. </a:t>
            </a:r>
            <a:r>
              <a:rPr lang="en-US" dirty="0"/>
              <a:t>A foreign project may be riskier than a domestic project. In response to this risk, an international business may adjust either the discount rate upward or the expected cash flows downward to account for a higher level of risk. </a:t>
            </a:r>
          </a:p>
          <a:p>
            <a:pPr marL="628650" lvl="1" indent="-171450">
              <a:buFont typeface="Arial" panose="020B0604020202020204" pitchFamily="34" charset="0"/>
              <a:buChar char="•"/>
            </a:pPr>
            <a:r>
              <a:rPr lang="en-US" b="1" dirty="0"/>
              <a:t>Choice of Currency. </a:t>
            </a:r>
            <a:r>
              <a:rPr lang="en-US" dirty="0"/>
              <a:t>If the project is an integral part of the business of an overseas subsidiary, use of the foreign currency is appropriate. If the project is an integral part of a firm’s global procurement strategy, translation into the home country currency may make sense. </a:t>
            </a:r>
          </a:p>
          <a:p>
            <a:pPr marL="628650" lvl="1" indent="-171450">
              <a:buFont typeface="Arial" panose="020B0604020202020204" pitchFamily="34" charset="0"/>
              <a:buChar char="•"/>
            </a:pPr>
            <a:r>
              <a:rPr lang="en-US" b="1" dirty="0"/>
              <a:t>Whose Perspective: Parent’s or Project’s? </a:t>
            </a:r>
            <a:r>
              <a:rPr lang="en-US" dirty="0"/>
              <a:t>Another factor is determining whether the cash flows that contribute to the net present value of the capital investment should be evaluated from the perspective of the parent or that of the individual project. In practice, some international businesses analyze the cash flows of the individual project, others focus on the project’s impact on the parent, and others do both.</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35</a:t>
            </a:fld>
            <a:endParaRPr lang="en-US" dirty="0"/>
          </a:p>
        </p:txBody>
      </p:sp>
    </p:spTree>
    <p:extLst>
      <p:ext uri="{BB962C8B-B14F-4D97-AF65-F5344CB8AC3E}">
        <p14:creationId xmlns:p14="http://schemas.microsoft.com/office/powerpoint/2010/main" val="3623975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A second approach commonly used for evaluating investment projects is to calculate the </a:t>
            </a:r>
            <a:r>
              <a:rPr lang="en-US" b="1" dirty="0"/>
              <a:t>internal rate of return</a:t>
            </a:r>
            <a:r>
              <a:rPr lang="en-US" dirty="0"/>
              <a:t>. With this approach, financial officers first estimate the cash flows generated by each project under consideration in each time period, as in the net present value analysis. They then calculate the interest rate—called the </a:t>
            </a:r>
            <a:r>
              <a:rPr lang="en-US" i="1" dirty="0"/>
              <a:t>internal rate of return</a:t>
            </a:r>
            <a:r>
              <a:rPr lang="en-US" dirty="0"/>
              <a:t>—that makes the net present value of the project just equal to zero. Then they compare the project’s internal rate of return with the </a:t>
            </a:r>
            <a:r>
              <a:rPr lang="en-US" i="1" dirty="0"/>
              <a:t>hurdle rate</a:t>
            </a:r>
            <a:r>
              <a:rPr lang="en-US" dirty="0"/>
              <a:t>—the minimum rate of return the firm finds acceptable for its capital investments. The hurdle rate may vary by country to account for differences in risk. The firm will only undertake projects for which the internal rate of return is higher than the hurdle rate.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36</a:t>
            </a:fld>
            <a:endParaRPr lang="en-US" dirty="0"/>
          </a:p>
        </p:txBody>
      </p:sp>
    </p:spTree>
    <p:extLst>
      <p:ext uri="{BB962C8B-B14F-4D97-AF65-F5344CB8AC3E}">
        <p14:creationId xmlns:p14="http://schemas.microsoft.com/office/powerpoint/2010/main" val="1402144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A third approach for assessing and selecting projects is to calculate a project’s </a:t>
            </a:r>
            <a:r>
              <a:rPr lang="en-US" sz="1200" b="1" kern="1200" dirty="0">
                <a:solidFill>
                  <a:schemeClr val="tx1"/>
                </a:solidFill>
                <a:latin typeface="Times New Roman" pitchFamily="18" charset="0"/>
                <a:ea typeface="+mn-ea"/>
                <a:cs typeface="Times New Roman" pitchFamily="18" charset="0"/>
              </a:rPr>
              <a:t>payback period</a:t>
            </a:r>
            <a:r>
              <a:rPr lang="en-US" sz="1200" kern="1200" dirty="0">
                <a:solidFill>
                  <a:schemeClr val="tx1"/>
                </a:solidFill>
                <a:latin typeface="Times New Roman" pitchFamily="18" charset="0"/>
                <a:ea typeface="+mn-ea"/>
                <a:cs typeface="Times New Roman" pitchFamily="18" charset="0"/>
              </a:rPr>
              <a:t>. This is the number of years it will take the firm to recover, or pay back, the original cash investment from the project’s earnings. This technique has the virtue of simplicity: All one needs is simple arithmetic to calculate the payback period. </a:t>
            </a:r>
            <a:r>
              <a:rPr lang="en-US" dirty="0"/>
              <a:t>However, the </a:t>
            </a:r>
            <a:r>
              <a:rPr lang="en-US" sz="1200" kern="1200" dirty="0">
                <a:solidFill>
                  <a:schemeClr val="tx1"/>
                </a:solidFill>
                <a:latin typeface="Times New Roman" pitchFamily="18" charset="0"/>
                <a:ea typeface="+mn-ea"/>
                <a:cs typeface="Times New Roman" pitchFamily="18" charset="0"/>
              </a:rPr>
              <a:t>approach ignores the profits generated by the investment in the longer run. </a:t>
            </a:r>
          </a:p>
          <a:p>
            <a:pPr hangingPunct="0"/>
            <a:r>
              <a:rPr lang="en-US" sz="1200" kern="1200" dirty="0">
                <a:solidFill>
                  <a:schemeClr val="tx1"/>
                </a:solidFill>
                <a:latin typeface="Times New Roman" pitchFamily="18" charset="0"/>
                <a:ea typeface="+mn-ea"/>
                <a:cs typeface="Times New Roman" pitchFamily="18" charset="0"/>
              </a:rPr>
              <a:t>Because of its simplicity, many firms use the payback period technique for a quick-and-dirty screening of projects. Then, they apply a more sophisticated method for further analysis of those projects that pass the preliminary screening.</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37</a:t>
            </a:fld>
            <a:endParaRPr lang="en-US" dirty="0"/>
          </a:p>
        </p:txBody>
      </p:sp>
    </p:spTree>
    <p:extLst>
      <p:ext uri="{BB962C8B-B14F-4D97-AF65-F5344CB8AC3E}">
        <p14:creationId xmlns:p14="http://schemas.microsoft.com/office/powerpoint/2010/main" val="2785328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Firms use capital budgeting techniques to allocate their financial resources toward those domestic and international projects that promise the highest rates of return. Having identified such profitable opportunities, firms must secure sufficient capital to fund them, from either external or internal sources. In doing so, an international business wants to minimize the worldwide cost of its capital, while also minimizing its foreign-exchange risk, political risk, and global tax burden.</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38</a:t>
            </a:fld>
            <a:endParaRPr lang="en-US" dirty="0"/>
          </a:p>
        </p:txBody>
      </p:sp>
    </p:spTree>
    <p:extLst>
      <p:ext uri="{BB962C8B-B14F-4D97-AF65-F5344CB8AC3E}">
        <p14:creationId xmlns:p14="http://schemas.microsoft.com/office/powerpoint/2010/main" val="2645986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When raising external financing for their investment projects, international businesses may choose from a rich source of debt and equity alternatives. Investment bankers, such as Goldman Sachs, and securities firms, such as Merrill Lynch and Nomura, can help firms acquire capital from external sources.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To facilitate the raising of equity internationally, many MNCs list their common stock on stock markets in several different countries. International firms also have many opportunities to borrow funds internationally on either a short-term or a long-term basis. They may shop for the best credit terms in their home country market, in the host country market, or in other markets.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 particularly important facet of the international capital market is the </a:t>
            </a:r>
            <a:r>
              <a:rPr lang="en-US" sz="1200" i="1" kern="1200" dirty="0">
                <a:solidFill>
                  <a:schemeClr val="tx1"/>
                </a:solidFill>
                <a:latin typeface="Times New Roman" pitchFamily="18" charset="0"/>
                <a:ea typeface="+mn-ea"/>
                <a:cs typeface="Times New Roman" pitchFamily="18" charset="0"/>
              </a:rPr>
              <a:t>swap market</a:t>
            </a:r>
            <a:r>
              <a:rPr lang="en-US" sz="1200" kern="1200" dirty="0">
                <a:solidFill>
                  <a:schemeClr val="tx1"/>
                </a:solidFill>
                <a:latin typeface="Times New Roman" pitchFamily="18" charset="0"/>
                <a:ea typeface="+mn-ea"/>
                <a:cs typeface="Times New Roman" pitchFamily="18" charset="0"/>
              </a:rPr>
              <a:t>, in which two firms can exchange their financial obligations. Swaps are undertaken to change the cost and nature of a firm’s interest obligations or to change the currency in which its debt is denominated.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39</a:t>
            </a:fld>
            <a:endParaRPr lang="en-US" dirty="0"/>
          </a:p>
        </p:txBody>
      </p:sp>
    </p:spTree>
    <p:extLst>
      <p:ext uri="{BB962C8B-B14F-4D97-AF65-F5344CB8AC3E}">
        <p14:creationId xmlns:p14="http://schemas.microsoft.com/office/powerpoint/2010/main" val="382269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One problem unique to international business is choosing the currency to use to settle a transaction. Exporters and importers usually have clear—and conflicting—preferences as to which currency to use. The exporter typically prefers payment in its home currency, so it can know the exact amount it will receive from the importer. The importer generally prefers to pay in its home currency so it can know the exact amount it must pay the exporter. Sometimes, an exporter and an importer may elect to use a third currency. For example, if both parties are based in countries with relatively weak or volatile local currencies, they may prefer to deal in a more stable currency, such as the Japanese yen or the U.S. dollar. Among the major exporting countries, the most common practice is for the exporter to invoice foreign customers using its home currency. However, smaller exporting countries may choose to use the currency of a major trading partner; most of Thailand’s exports are invoiced in U.S. dollars, for example.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450399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Another source of investment capital for international businesses is the cash flows generated internally. Figure 18.4 summarizes the various internal sources of capital</a:t>
            </a:r>
            <a:r>
              <a:rPr lang="en-US" sz="1200" kern="1200" baseline="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available to the parent and its subsidiaries.</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40</a:t>
            </a:fld>
            <a:endParaRPr lang="en-US" dirty="0"/>
          </a:p>
        </p:txBody>
      </p:sp>
    </p:spTree>
    <p:extLst>
      <p:ext uri="{BB962C8B-B14F-4D97-AF65-F5344CB8AC3E}">
        <p14:creationId xmlns:p14="http://schemas.microsoft.com/office/powerpoint/2010/main" val="657140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A significant percentage of world trade involves transactions between subsidiaries of the same corporation. A transfer price is the price paid for goods and services involved in intra-corporate transactions between a subsidiary and other branches of the corporate family. In practice, transfer prices are calculated in one of two ways:</a:t>
            </a:r>
          </a:p>
          <a:p>
            <a:pPr marL="228600" indent="-228600" hangingPunct="0">
              <a:buFont typeface="+mj-lt"/>
              <a:buAutoNum type="arabicPeriod"/>
            </a:pPr>
            <a:r>
              <a:rPr lang="en-US" dirty="0"/>
              <a:t>Market-based method</a:t>
            </a:r>
          </a:p>
          <a:p>
            <a:pPr marL="228600" indent="-228600" hangingPunct="0">
              <a:buFont typeface="+mj-lt"/>
              <a:buAutoNum type="arabicPeriod"/>
            </a:pPr>
            <a:r>
              <a:rPr lang="en-US" dirty="0"/>
              <a:t>Nonmarket-based methods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41</a:t>
            </a:fld>
            <a:endParaRPr lang="en-US" dirty="0"/>
          </a:p>
        </p:txBody>
      </p:sp>
    </p:spTree>
    <p:extLst>
      <p:ext uri="{BB962C8B-B14F-4D97-AF65-F5344CB8AC3E}">
        <p14:creationId xmlns:p14="http://schemas.microsoft.com/office/powerpoint/2010/main" val="415205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The market-based method utilizes prices determined in the open market to transfer goods between units of the same corporate parent. This approach has two benefits. </a:t>
            </a:r>
          </a:p>
          <a:p>
            <a:pPr marL="228600" indent="-228600" hangingPunct="0">
              <a:buFont typeface="+mj-lt"/>
              <a:buAutoNum type="arabicPeriod"/>
            </a:pPr>
            <a:r>
              <a:rPr lang="en-US" dirty="0"/>
              <a:t>The higher the price charged in the intra-corporate transfer, the better the selling subsidiary’s performance appears and the poorer the buying subsidiary’s performance appears. Therefore, managers may squabble over the transfer price because they care about how the MNC’s accounting system reports their unit’s performance. Assuming both subsidiaries recognize the basic fairness of the market-based price, such intra-corporate conflict will be reduced.</a:t>
            </a:r>
          </a:p>
          <a:p>
            <a:pPr marL="228600" indent="-228600" hangingPunct="0">
              <a:buFont typeface="+mj-lt"/>
              <a:buAutoNum type="arabicPeriod"/>
            </a:pPr>
            <a:r>
              <a:rPr lang="en-US" dirty="0"/>
              <a:t>The market-based approach promotes the MNC’s overall profitability by encouraging the efficiency of the selling unit. Managers know the unit’s profitability depends on their ability to control its costs. Market-based transfer pricing acknowledges their efforts in full. Motivated by the prospects of bonuses and promotions, unit managers have every incentive to improve the efficiency and profitability of their operations.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42</a:t>
            </a:fld>
            <a:endParaRPr lang="en-US" dirty="0"/>
          </a:p>
        </p:txBody>
      </p:sp>
    </p:spTree>
    <p:extLst>
      <p:ext uri="{BB962C8B-B14F-4D97-AF65-F5344CB8AC3E}">
        <p14:creationId xmlns:p14="http://schemas.microsoft.com/office/powerpoint/2010/main" val="1793786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Transfer prices also may be established using nonmarket-based methods. Prices may be set by negotiations between the buying and selling units or by cost-based rules of thumb, such as production costs plus a fixed markup. The use of nonmarket-based prices has both disadvantages and advantages. </a:t>
            </a:r>
          </a:p>
          <a:p>
            <a:pPr marL="171450" indent="-171450" hangingPunct="0">
              <a:buFont typeface="Arial" panose="020B0604020202020204" pitchFamily="34" charset="0"/>
              <a:buChar char="•"/>
            </a:pPr>
            <a:r>
              <a:rPr lang="en-US" dirty="0"/>
              <a:t>One disadvantage is that managers of the buying and selling units may waste time and energy arguing over the appropriate transfer price because it will affect their reported profits. Nonmarket-based transfer prices also may reduce the selling unit’s efficiency. A transfer price based on the seller’s costs plus some markup may reduce the seller’s incentive to keep its costs low because it can pass along any cost increases to other members of the corporate family.</a:t>
            </a:r>
          </a:p>
          <a:p>
            <a:pPr marL="171450" indent="-171450" hangingPunct="0">
              <a:buFont typeface="Arial" panose="020B0604020202020204" pitchFamily="34" charset="0"/>
              <a:buChar char="•"/>
            </a:pPr>
            <a:r>
              <a:rPr lang="en-US" dirty="0"/>
              <a:t>Strategic use of nonmarket-based transfer prices may benefit an international business. Lowering transfer prices charged by the subsidiary will lower import tariffs. Adjusting transfer prices can decrease reported profits in high-tax countries and increase reported profits in low-tax countries. This can reduce overall corporate income tax. In addition, adjusting the subsidiary’s transfer prices can also allow a firm to evade host country restrictions on repatriation of profits.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43</a:t>
            </a:fld>
            <a:endParaRPr lang="en-US" dirty="0"/>
          </a:p>
        </p:txBody>
      </p:sp>
    </p:spTree>
    <p:extLst>
      <p:ext uri="{BB962C8B-B14F-4D97-AF65-F5344CB8AC3E}">
        <p14:creationId xmlns:p14="http://schemas.microsoft.com/office/powerpoint/2010/main" val="2220132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A </a:t>
            </a:r>
            <a:r>
              <a:rPr lang="en-US" b="1" dirty="0"/>
              <a:t>tax haven </a:t>
            </a:r>
            <a:r>
              <a:rPr lang="en-US" dirty="0"/>
              <a:t>is a country that imposes </a:t>
            </a:r>
            <a:r>
              <a:rPr lang="en-US" sz="1200" kern="1200" dirty="0">
                <a:solidFill>
                  <a:schemeClr val="tx1"/>
                </a:solidFill>
                <a:latin typeface="Times New Roman" pitchFamily="18" charset="0"/>
                <a:ea typeface="+mn-ea"/>
                <a:cs typeface="Times New Roman" pitchFamily="18" charset="0"/>
              </a:rPr>
              <a:t>little or no corporate income taxes. For a relatively small fee, a multinational corporation may set up a wholly owned subsidiary in a tax haven. The MNC may divert income from subsidiaries in high-tax countries to the subsidiary operating in the tax haven.  To attract MNCs, a tax haven must not only refrain from imposing income taxes but also provide a stable political and business climate, an efficient court system, and sophisticated banking and communications industries. In return, the tax haven is able to capture franchising and incorporation fees, and generate lucrative professional jobs.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44</a:t>
            </a:fld>
            <a:endParaRPr lang="en-US" dirty="0"/>
          </a:p>
        </p:txBody>
      </p:sp>
    </p:spTree>
    <p:extLst>
      <p:ext uri="{BB962C8B-B14F-4D97-AF65-F5344CB8AC3E}">
        <p14:creationId xmlns:p14="http://schemas.microsoft.com/office/powerpoint/2010/main" val="2882963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Governments scrutinize the transfer-pricing policies of MNCs operating within their borders to ensure they do not evade their tax obligations. A common approach is to use an </a:t>
            </a:r>
            <a:r>
              <a:rPr lang="en-US" i="1" dirty="0"/>
              <a:t>arm’s length test</a:t>
            </a:r>
            <a:r>
              <a:rPr lang="en-US" dirty="0"/>
              <a:t>, whereby government officials attempt to determine the price that two unrelated firms operating at arm’s length would have agreed on. In many cases, however, an appropriate arm’s length price is difficult to establish, leading to conflict between international businesses and tax authorities.</a:t>
            </a:r>
          </a:p>
          <a:p>
            <a:pPr>
              <a:defRPr/>
            </a:pPr>
            <a:r>
              <a:rPr lang="en-US" dirty="0"/>
              <a:t>To remedy the cost and uncertainty of the resolution of complex transfer pricing conflicts, firms may negotiate an </a:t>
            </a:r>
            <a:r>
              <a:rPr lang="en-US" i="1" dirty="0"/>
              <a:t>Advance Pricing Agreement </a:t>
            </a:r>
            <a:r>
              <a:rPr lang="en-US" dirty="0"/>
              <a:t>(APA) with the U.S. Internal Revenue Service. </a:t>
            </a:r>
            <a:r>
              <a:rPr lang="en-US" sz="1200" kern="1200" dirty="0">
                <a:solidFill>
                  <a:schemeClr val="tx1"/>
                </a:solidFill>
                <a:latin typeface="Times New Roman" pitchFamily="18" charset="0"/>
                <a:ea typeface="+mn-ea"/>
                <a:cs typeface="Times New Roman" pitchFamily="18" charset="0"/>
              </a:rPr>
              <a:t>The APA represents a binding contract between the firm and the IRS.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45</a:t>
            </a:fld>
            <a:endParaRPr lang="en-US" dirty="0"/>
          </a:p>
        </p:txBody>
      </p:sp>
    </p:spTree>
    <p:extLst>
      <p:ext uri="{BB962C8B-B14F-4D97-AF65-F5344CB8AC3E}">
        <p14:creationId xmlns:p14="http://schemas.microsoft.com/office/powerpoint/2010/main" val="72302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dirty="0"/>
              <a:t>Another critical financial issue in international trade concerns the reliability and trustworthiness of the buyer. The firm that ignores the credit-checking process may run into serious payment problems. For most domestic business transactions firms have simple and inexpensive mechanisms for doing this. In North America, for instance, firms may ask for credit references or contact established sources of credit information, such as Dun &amp; Bradstreet or Moody’s. Similar sources are available in other countries; however, many first-time exporters are unaware of them. Fortunately, an exporter’s domestic banker often can obtain credit information on foreign customers through the bank’s foreign banking operations or through its correspondent bank in a customer’s country. Most national government agencies in charge of export promotion also offer credit-checking services.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19875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Parties to the international transaction normally negotiate a method of payment based on the exporter’s assessment of the importer’s creditworthiness and the norms of their industry. Many forms of payment have evolved over the centuries, including payment in advance, open accounts, documentary collection, letters of credit, credit cards, and countertrade. As with most aspects of finance, each form involves different degrees of risk and cost.</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211433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Payment in advance is the safest method of payment from the exporter’s perspective: The exporter receives the importer’s money prior to shipping the goods. Using this method, the exporter reduces its risk and receives payment quickly, which may be important if its working capital balance is low.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From the importer’s perspective, payment in advance is very undesirable. The importer must give up the use of its cash prior to its receipt of the goods and bears the risk that the exporter will fail to deliver the goods in accordance with the sales contract. For these reasons, exporters that insist on payment in advance are vulnerable to losing sales to competitors willing to offer more attractive payment terms. Nonetheless, payment in advance may be the preferred form if the importer is a poor credit risk.</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115437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From the importer’s perspective, the safest form of payment is the open account, in which the exporter ships the goods and the importer receives them prior to payment. The exporter then bills the importer for the goods. Open accounts offer buyers short-term financing. They also eliminate bank fees and require less paperwork than other forms of payment.</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From the exporter’s perspective, an open account may be undesirable for several reasons:</a:t>
            </a:r>
          </a:p>
          <a:p>
            <a:pPr marL="628650" lvl="1"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exporter must rely primarily on the importer’s reputation for paying promptly. </a:t>
            </a:r>
          </a:p>
          <a:p>
            <a:pPr marL="628650" lvl="1"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Because the transaction does not involve a financial intermediary such as a bank, the exporter cannot fall back on an intermediary’s expertise, if a dispute arises with the importer. </a:t>
            </a:r>
          </a:p>
          <a:p>
            <a:pPr marL="628650" lvl="1"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If the importer refuses to pay, the lack of documentation can hamper the exporter’s pursuit of a claim in the courts of the importer’s home country. </a:t>
            </a:r>
          </a:p>
          <a:p>
            <a:pPr marL="628650" lvl="1"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exporter must tie up working capital to finance foreign accounts receivable.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As a result, an open account is best suited for dealing with well-established, long-term customers, or larger firms with impeccable credit ratings and reputations for timely payment of their bills. </a:t>
            </a:r>
          </a:p>
          <a:p>
            <a:pPr marL="171450" indent="-171450" hangingPunct="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a:p>
            <a:pPr marL="171450" indent="-171450" hangingPunct="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204123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To get around the cash flow and risk problems caused by the use of payment in advance and open accounts, international businesses and banks have developed several other methods to finance transactions. One is </a:t>
            </a:r>
            <a:r>
              <a:rPr lang="en-US" sz="1200" b="1" kern="1200" dirty="0">
                <a:solidFill>
                  <a:schemeClr val="tx1"/>
                </a:solidFill>
                <a:latin typeface="Times New Roman" pitchFamily="18" charset="0"/>
                <a:ea typeface="+mn-ea"/>
                <a:cs typeface="Times New Roman" pitchFamily="18" charset="0"/>
              </a:rPr>
              <a:t>documentary collection</a:t>
            </a:r>
            <a:r>
              <a:rPr lang="en-US" sz="1200" kern="1200" dirty="0">
                <a:solidFill>
                  <a:schemeClr val="tx1"/>
                </a:solidFill>
                <a:latin typeface="Times New Roman" pitchFamily="18" charset="0"/>
                <a:ea typeface="+mn-ea"/>
                <a:cs typeface="Times New Roman" pitchFamily="18" charset="0"/>
              </a:rPr>
              <a:t>, whereby commercial banks serve as agents to facilitate the payment process. </a:t>
            </a:r>
          </a:p>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To initiate this method of payment, the exporter draws up a document called </a:t>
            </a:r>
            <a:r>
              <a:rPr lang="en-US" sz="1200" b="1" kern="1200" dirty="0">
                <a:solidFill>
                  <a:schemeClr val="tx1"/>
                </a:solidFill>
                <a:latin typeface="Times New Roman" pitchFamily="18" charset="0"/>
                <a:ea typeface="+mn-ea"/>
                <a:cs typeface="Times New Roman" pitchFamily="18" charset="0"/>
              </a:rPr>
              <a:t>a draft </a:t>
            </a:r>
            <a:r>
              <a:rPr lang="en-US" sz="1200" kern="1200" dirty="0">
                <a:solidFill>
                  <a:schemeClr val="tx1"/>
                </a:solidFill>
                <a:latin typeface="Times New Roman" pitchFamily="18" charset="0"/>
                <a:ea typeface="+mn-ea"/>
                <a:cs typeface="Times New Roman" pitchFamily="18" charset="0"/>
              </a:rPr>
              <a:t>(often called a </a:t>
            </a:r>
            <a:r>
              <a:rPr lang="en-US" sz="1200" b="1" kern="1200" dirty="0">
                <a:solidFill>
                  <a:schemeClr val="tx1"/>
                </a:solidFill>
                <a:latin typeface="Times New Roman" pitchFamily="18" charset="0"/>
                <a:ea typeface="+mn-ea"/>
                <a:cs typeface="Times New Roman" pitchFamily="18" charset="0"/>
              </a:rPr>
              <a:t>bill of exchange </a:t>
            </a:r>
            <a:r>
              <a:rPr lang="en-US" sz="1200" kern="1200" dirty="0">
                <a:solidFill>
                  <a:schemeClr val="tx1"/>
                </a:solidFill>
                <a:latin typeface="Times New Roman" pitchFamily="18" charset="0"/>
                <a:ea typeface="+mn-ea"/>
                <a:cs typeface="Times New Roman" pitchFamily="18" charset="0"/>
              </a:rPr>
              <a:t>outside the United States), in which payment is demanded from the buyer at a specified time. After the exporter ships its goods, it submits to its local banker the draft and appropriate shipping documents, such as the packing list and the bill of lading. </a:t>
            </a:r>
            <a:r>
              <a:rPr lang="en-US" sz="1200" b="1" kern="1200" dirty="0">
                <a:solidFill>
                  <a:schemeClr val="tx1"/>
                </a:solidFill>
                <a:latin typeface="Times New Roman" pitchFamily="18" charset="0"/>
                <a:ea typeface="+mn-ea"/>
                <a:cs typeface="Times New Roman" pitchFamily="18" charset="0"/>
              </a:rPr>
              <a:t>The bill of lading </a:t>
            </a:r>
            <a:r>
              <a:rPr lang="en-US" sz="1200" kern="1200" dirty="0">
                <a:solidFill>
                  <a:schemeClr val="tx1"/>
                </a:solidFill>
                <a:latin typeface="Times New Roman" pitchFamily="18" charset="0"/>
                <a:ea typeface="+mn-ea"/>
                <a:cs typeface="Times New Roman" pitchFamily="18" charset="0"/>
              </a:rPr>
              <a:t>plays two important roles in documentary collection: It serves both as </a:t>
            </a:r>
            <a:r>
              <a:rPr lang="en-US" sz="1200" b="1" kern="1200" dirty="0">
                <a:solidFill>
                  <a:schemeClr val="tx1"/>
                </a:solidFill>
                <a:latin typeface="Times New Roman" pitchFamily="18" charset="0"/>
                <a:ea typeface="+mn-ea"/>
                <a:cs typeface="Times New Roman" pitchFamily="18" charset="0"/>
              </a:rPr>
              <a:t>a contract </a:t>
            </a:r>
            <a:r>
              <a:rPr lang="en-US" sz="1200" kern="1200" dirty="0">
                <a:solidFill>
                  <a:schemeClr val="tx1"/>
                </a:solidFill>
                <a:latin typeface="Times New Roman" pitchFamily="18" charset="0"/>
                <a:ea typeface="+mn-ea"/>
                <a:cs typeface="Times New Roman" pitchFamily="18" charset="0"/>
              </a:rPr>
              <a:t>for transportation between the exporter and the carrier and as </a:t>
            </a:r>
            <a:r>
              <a:rPr lang="en-US" sz="1200" b="0" kern="1200" dirty="0">
                <a:solidFill>
                  <a:schemeClr val="tx1"/>
                </a:solidFill>
                <a:latin typeface="Times New Roman" pitchFamily="18" charset="0"/>
                <a:ea typeface="+mn-ea"/>
                <a:cs typeface="Times New Roman" pitchFamily="18" charset="0"/>
              </a:rPr>
              <a:t>a title </a:t>
            </a:r>
            <a:r>
              <a:rPr lang="en-US" sz="1200" kern="1200" dirty="0">
                <a:solidFill>
                  <a:schemeClr val="tx1"/>
                </a:solidFill>
                <a:latin typeface="Times New Roman" pitchFamily="18" charset="0"/>
                <a:ea typeface="+mn-ea"/>
                <a:cs typeface="Times New Roman" pitchFamily="18" charset="0"/>
              </a:rPr>
              <a:t>to the goods in question.</a:t>
            </a:r>
          </a:p>
          <a:p>
            <a:pPr marL="171450" indent="-171450" hangingPunct="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332258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Διεθνης</a:t>
            </a:r>
            <a:r>
              <a:rPr lang="el-GR" b="1" dirty="0"/>
              <a:t> </a:t>
            </a:r>
            <a:r>
              <a:rPr lang="el-GR" b="1" dirty="0" err="1"/>
              <a:t>Χρηματοοικονομικη</a:t>
            </a:r>
            <a:r>
              <a:rPr lang="el-GR" b="1" dirty="0"/>
              <a:t> </a:t>
            </a:r>
            <a:r>
              <a:rPr lang="el-GR" b="1"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18-</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38588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38588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38588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38588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38588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Διεθνης</a:t>
            </a:r>
            <a:r>
              <a:rPr lang="el-GR" b="1" dirty="0"/>
              <a:t> </a:t>
            </a:r>
            <a:r>
              <a:rPr lang="el-GR" b="1" dirty="0" err="1"/>
              <a:t>Χρηματοοικονομικη</a:t>
            </a:r>
            <a:r>
              <a:rPr lang="el-GR" b="1" dirty="0"/>
              <a:t> </a:t>
            </a:r>
            <a:r>
              <a:rPr lang="el-GR" b="1" dirty="0" err="1"/>
              <a:t>Διοικηση</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18-</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7" name="Slide Number Placeholder 6"/>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9" name="Slide Number Placeholder 8"/>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9" name="Slide Number Placeholder 8"/>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18-</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7" name="Slide Number Placeholder 6"/>
          <p:cNvSpPr>
            <a:spLocks noGrp="1"/>
          </p:cNvSpPr>
          <p:nvPr>
            <p:ph type="sldNum" sz="quarter" idx="12"/>
          </p:nvPr>
        </p:nvSpPr>
        <p:spPr/>
        <p:txBody>
          <a:bodyPr/>
          <a:lstStyle/>
          <a:p>
            <a:r>
              <a:rPr lang="el-GR" dirty="0"/>
              <a:t>Κεφάλαιο 18-</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18-</a:t>
            </a:r>
            <a:r>
              <a:rPr lang="en-US" dirty="0"/>
              <a:t>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pic>
        <p:nvPicPr>
          <p:cNvPr id="5" name="Picture 4" descr="Screen Shot 2013-10-27 at 11.35.12 PM.png"/>
          <p:cNvPicPr>
            <a:picLocks/>
          </p:cNvPicPr>
          <p:nvPr/>
        </p:nvPicPr>
        <p:blipFill rotWithShape="1">
          <a:blip r:embed="rId3">
            <a:extLst>
              <a:ext uri="{28A0092B-C50C-407E-A947-70E740481C1C}">
                <a14:useLocalDpi xmlns:a14="http://schemas.microsoft.com/office/drawing/2010/main" val="0"/>
              </a:ext>
            </a:extLst>
          </a:blip>
          <a:srcRect t="27819"/>
          <a:stretch/>
        </p:blipFill>
        <p:spPr>
          <a:xfrm>
            <a:off x="3455488" y="2600960"/>
            <a:ext cx="5330952" cy="3680968"/>
          </a:xfrm>
          <a:prstGeom prst="rect">
            <a:avLst/>
          </a:prstGeom>
        </p:spPr>
      </p:pic>
      <p:sp>
        <p:nvSpPr>
          <p:cNvPr id="7" name="Slide Number Placeholder 6"/>
          <p:cNvSpPr>
            <a:spLocks noGrp="1"/>
          </p:cNvSpPr>
          <p:nvPr>
            <p:ph type="sldNum" sz="quarter" idx="12"/>
          </p:nvPr>
        </p:nvSpPr>
        <p:spPr/>
        <p:txBody>
          <a:bodyPr/>
          <a:lstStyle/>
          <a:p>
            <a:r>
              <a:rPr lang="el-GR" dirty="0"/>
              <a:t>Κεφάλαιο 18-</a:t>
            </a:r>
            <a:fld id="{D57F1E4F-1CFF-5643-939E-217C01CDF565}" type="slidenum">
              <a:rPr lang="en-US" smtClean="0"/>
              <a:pPr/>
              <a:t>1</a:t>
            </a:fld>
            <a:endParaRPr lang="en-US" dirty="0"/>
          </a:p>
        </p:txBody>
      </p:sp>
      <p:sp>
        <p:nvSpPr>
          <p:cNvPr id="9"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sp>
        <p:nvSpPr>
          <p:cNvPr id="10" name="Rectangle 9"/>
          <p:cNvSpPr/>
          <p:nvPr/>
        </p:nvSpPr>
        <p:spPr>
          <a:xfrm>
            <a:off x="3428734" y="342900"/>
            <a:ext cx="5545449" cy="1754326"/>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a:t>
            </a:r>
            <a:r>
              <a:rPr lang="en-US" sz="2400" spc="-50" dirty="0">
                <a:latin typeface="+mj-lt"/>
                <a:ea typeface="+mj-ea"/>
                <a:cs typeface="+mj-cs"/>
              </a:rPr>
              <a:t>8</a:t>
            </a:r>
            <a:endParaRPr lang="el-GR" sz="2400" spc="-50" dirty="0">
              <a:latin typeface="+mj-lt"/>
              <a:ea typeface="+mj-ea"/>
              <a:cs typeface="+mj-cs"/>
            </a:endParaRPr>
          </a:p>
          <a:p>
            <a:r>
              <a:rPr lang="el-GR" sz="2400" b="1" spc="-50" dirty="0">
                <a:solidFill>
                  <a:srgbClr val="8A001A"/>
                </a:solidFill>
                <a:latin typeface="+mj-lt"/>
                <a:ea typeface="+mj-ea"/>
                <a:cs typeface="+mj-cs"/>
              </a:rPr>
              <a:t>Διεθνής Χρηματοοικονομική Διοίκηση</a:t>
            </a:r>
          </a:p>
        </p:txBody>
      </p:sp>
      <p:pic>
        <p:nvPicPr>
          <p:cNvPr id="11" name="Εικόνα 10" descr="Εικόνα που περιέχει κτίριο&#10;&#10;Περιγραφή που δημιουργήθηκε αυτόματα">
            <a:extLst>
              <a:ext uri="{FF2B5EF4-FFF2-40B4-BE49-F238E27FC236}">
                <a16:creationId xmlns:a16="http://schemas.microsoft.com/office/drawing/2014/main" id="{23F628FB-0A73-4088-9906-0C8DEE374282}"/>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2" name="Εικόνα 11">
            <a:extLst>
              <a:ext uri="{FF2B5EF4-FFF2-40B4-BE49-F238E27FC236}">
                <a16:creationId xmlns:a16="http://schemas.microsoft.com/office/drawing/2014/main" id="{68330A5C-8010-4AC4-AA56-6E7B9F5832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solidFill>
                  <a:srgbClr val="0070C0"/>
                </a:solidFill>
              </a:rPr>
              <a:t>Μέθοδος Πληρωμής</a:t>
            </a:r>
            <a:r>
              <a:rPr lang="en-US" sz="3000" dirty="0">
                <a:solidFill>
                  <a:srgbClr val="0070C0"/>
                </a:solidFill>
              </a:rPr>
              <a:t>: </a:t>
            </a:r>
            <a:r>
              <a:rPr lang="el-GR" sz="3000" dirty="0">
                <a:solidFill>
                  <a:srgbClr val="006600"/>
                </a:solidFill>
              </a:rPr>
              <a:t>Φορτωτικά Έγγραφα</a:t>
            </a:r>
            <a:endParaRPr lang="en-US" sz="3000" dirty="0"/>
          </a:p>
        </p:txBody>
      </p:sp>
      <p:sp>
        <p:nvSpPr>
          <p:cNvPr id="3" name="Footer Placeholder 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4" name="Slide Number Placeholder 3"/>
          <p:cNvSpPr>
            <a:spLocks noGrp="1"/>
          </p:cNvSpPr>
          <p:nvPr>
            <p:ph type="sldNum" sz="quarter" idx="12"/>
          </p:nvPr>
        </p:nvSpPr>
        <p:spPr/>
        <p:txBody>
          <a:bodyPr/>
          <a:lstStyle/>
          <a:p>
            <a:r>
              <a:rPr lang="el-GR" dirty="0"/>
              <a:t>Κεφάλαιο 18-</a:t>
            </a:r>
            <a:fld id="{D57F1E4F-1CFF-5643-939E-217C01CDF565}"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457200" y="1451358"/>
            <a:ext cx="8229600" cy="4421120"/>
          </a:xfrm>
          <a:prstGeom prst="rect">
            <a:avLst/>
          </a:prstGeom>
        </p:spPr>
      </p:pic>
      <p:pic>
        <p:nvPicPr>
          <p:cNvPr id="7" name="Picture 6"/>
          <p:cNvPicPr>
            <a:picLocks noChangeAspect="1"/>
          </p:cNvPicPr>
          <p:nvPr/>
        </p:nvPicPr>
        <p:blipFill>
          <a:blip r:embed="rId4"/>
          <a:stretch>
            <a:fillRect/>
          </a:stretch>
        </p:blipFill>
        <p:spPr>
          <a:xfrm>
            <a:off x="524244" y="5850936"/>
            <a:ext cx="4353790" cy="350305"/>
          </a:xfrm>
          <a:prstGeom prst="rect">
            <a:avLst/>
          </a:prstGeom>
        </p:spPr>
      </p:pic>
      <p:pic>
        <p:nvPicPr>
          <p:cNvPr id="8" name="Εικόνα 7">
            <a:extLst>
              <a:ext uri="{FF2B5EF4-FFF2-40B4-BE49-F238E27FC236}">
                <a16:creationId xmlns:a16="http://schemas.microsoft.com/office/drawing/2014/main" id="{47A998F7-D78C-4FA4-B3AB-431FD9827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09487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Φορτωτικά Έγγραφα</a:t>
            </a:r>
            <a:endParaRPr lang="en-US" dirty="0"/>
          </a:p>
        </p:txBody>
      </p:sp>
      <p:sp>
        <p:nvSpPr>
          <p:cNvPr id="3" name="Content Placeholder 2"/>
          <p:cNvSpPr>
            <a:spLocks noGrp="1"/>
          </p:cNvSpPr>
          <p:nvPr>
            <p:ph idx="1"/>
          </p:nvPr>
        </p:nvSpPr>
        <p:spPr/>
        <p:txBody>
          <a:bodyPr>
            <a:normAutofit/>
          </a:bodyPr>
          <a:lstStyle/>
          <a:p>
            <a:pPr>
              <a:lnSpc>
                <a:spcPct val="100000"/>
              </a:lnSpc>
            </a:pPr>
            <a:r>
              <a:rPr lang="el-GR" sz="2600" dirty="0"/>
              <a:t>Συναλλαγματική όψεως</a:t>
            </a:r>
          </a:p>
          <a:p>
            <a:pPr>
              <a:lnSpc>
                <a:spcPct val="100000"/>
              </a:lnSpc>
              <a:spcBef>
                <a:spcPts val="800"/>
              </a:spcBef>
              <a:spcAft>
                <a:spcPts val="600"/>
              </a:spcAft>
            </a:pPr>
            <a:r>
              <a:rPr lang="el-GR" sz="2600" dirty="0"/>
              <a:t>Συναλλαγματική προθεσμίας</a:t>
            </a:r>
            <a:endParaRPr lang="en-US" sz="2600" dirty="0"/>
          </a:p>
          <a:p>
            <a:pPr marL="622300" lvl="1" indent="-422275">
              <a:lnSpc>
                <a:spcPct val="100000"/>
              </a:lnSpc>
            </a:pPr>
            <a:r>
              <a:rPr lang="el-GR" sz="2600" dirty="0"/>
              <a:t>Συναλλαγματική με ημερομηνία λήξης</a:t>
            </a:r>
          </a:p>
          <a:p>
            <a:pPr marL="622300" lvl="1" indent="-422275">
              <a:lnSpc>
                <a:spcPct val="100000"/>
              </a:lnSpc>
            </a:pPr>
            <a:r>
              <a:rPr lang="el-GR" sz="2600" dirty="0"/>
              <a:t>Γραμμάτιο εμπορικής αποδοχή</a:t>
            </a:r>
          </a:p>
          <a:p>
            <a:pPr marL="622300" lvl="1" indent="-422275">
              <a:lnSpc>
                <a:spcPct val="100000"/>
              </a:lnSpc>
              <a:spcAft>
                <a:spcPts val="600"/>
              </a:spcAft>
            </a:pPr>
            <a:r>
              <a:rPr lang="el-GR" sz="2600" dirty="0"/>
              <a:t>Γραμμάτιο τραπεζικής αποδοχής</a:t>
            </a:r>
            <a:endParaRPr lang="en-US" sz="2600" dirty="0"/>
          </a:p>
          <a:p>
            <a:pPr marL="812800" lvl="2" indent="-428625">
              <a:lnSpc>
                <a:spcPct val="100000"/>
              </a:lnSpc>
            </a:pPr>
            <a:r>
              <a:rPr lang="el-GR" sz="2600" dirty="0"/>
              <a:t>Πώληση χωρίς δικαίωμα προσφυγής</a:t>
            </a:r>
          </a:p>
          <a:p>
            <a:pPr marL="812800" lvl="2" indent="-428625">
              <a:lnSpc>
                <a:spcPct val="100000"/>
              </a:lnSpc>
            </a:pPr>
            <a:r>
              <a:rPr lang="el-GR" sz="2600" dirty="0"/>
              <a:t>Πώληση με δικαίωμα προσφυγής</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289800" y="6459786"/>
            <a:ext cx="1397000" cy="365125"/>
          </a:xfrm>
        </p:spPr>
        <p:txBody>
          <a:bodyPr/>
          <a:lstStyle/>
          <a:p>
            <a:r>
              <a:rPr lang="en-US" dirty="0"/>
              <a:t> </a:t>
            </a:r>
            <a:r>
              <a:rPr lang="el-GR" dirty="0"/>
              <a:t>Κεφάλαιο 18-</a:t>
            </a:r>
            <a:fld id="{D57F1E4F-1CFF-5643-939E-217C01CDF565}" type="slidenum">
              <a:rPr lang="en-US" smtClean="0"/>
              <a:pPr/>
              <a:t>11</a:t>
            </a:fld>
            <a:endParaRPr lang="en-US" dirty="0"/>
          </a:p>
        </p:txBody>
      </p:sp>
      <p:pic>
        <p:nvPicPr>
          <p:cNvPr id="6" name="Εικόνα 5">
            <a:extLst>
              <a:ext uri="{FF2B5EF4-FFF2-40B4-BE49-F238E27FC236}">
                <a16:creationId xmlns:a16="http://schemas.microsoft.com/office/drawing/2014/main" id="{41942D63-E384-4027-9EC3-DF8004748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4885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Μέθοδος Πληρωμής</a:t>
            </a:r>
            <a:r>
              <a:rPr lang="en-US" sz="3000" dirty="0">
                <a:solidFill>
                  <a:srgbClr val="0070C0"/>
                </a:solidFill>
              </a:rPr>
              <a:t>: </a:t>
            </a:r>
            <a:r>
              <a:rPr lang="el-GR" sz="3000" dirty="0">
                <a:solidFill>
                  <a:srgbClr val="006600"/>
                </a:solidFill>
              </a:rPr>
              <a:t>Φορτωτικά Έγγραφα</a:t>
            </a:r>
            <a:endParaRPr lang="en-US" sz="3000" dirty="0"/>
          </a:p>
        </p:txBody>
      </p:sp>
      <p:sp>
        <p:nvSpPr>
          <p:cNvPr id="2" name="Text Placeholder 1"/>
          <p:cNvSpPr>
            <a:spLocks noGrp="1"/>
          </p:cNvSpPr>
          <p:nvPr>
            <p:ph type="body" idx="1"/>
          </p:nvPr>
        </p:nvSpPr>
        <p:spPr/>
        <p:txBody>
          <a:bodyPr/>
          <a:lstStyle/>
          <a:p>
            <a:r>
              <a:rPr lang="el-GR" dirty="0" err="1"/>
              <a:t>Πλεονεκτηματα</a:t>
            </a:r>
            <a:endParaRPr lang="en-US" dirty="0"/>
          </a:p>
        </p:txBody>
      </p:sp>
      <p:sp>
        <p:nvSpPr>
          <p:cNvPr id="3" name="Content Placeholder 2"/>
          <p:cNvSpPr>
            <a:spLocks noGrp="1"/>
          </p:cNvSpPr>
          <p:nvPr>
            <p:ph sz="half" idx="2"/>
          </p:nvPr>
        </p:nvSpPr>
        <p:spPr/>
        <p:txBody>
          <a:bodyPr>
            <a:normAutofit/>
          </a:bodyPr>
          <a:lstStyle/>
          <a:p>
            <a:pPr marL="444500" indent="-355600">
              <a:lnSpc>
                <a:spcPct val="100000"/>
              </a:lnSpc>
              <a:tabLst>
                <a:tab pos="444500" algn="l"/>
              </a:tabLst>
            </a:pPr>
            <a:r>
              <a:rPr lang="el-GR" sz="2200" dirty="0"/>
              <a:t>Εύλογα τραπεζικά τέλη </a:t>
            </a:r>
          </a:p>
          <a:p>
            <a:pPr marL="444500" indent="-355600">
              <a:lnSpc>
                <a:spcPct val="100000"/>
              </a:lnSpc>
              <a:tabLst>
                <a:tab pos="444500" algn="l"/>
              </a:tabLst>
            </a:pPr>
            <a:r>
              <a:rPr lang="el-GR" sz="2200" dirty="0"/>
              <a:t>Εκτελεστά χρεωστικά μέσα </a:t>
            </a:r>
          </a:p>
          <a:p>
            <a:pPr marL="444500" indent="-355600">
              <a:lnSpc>
                <a:spcPct val="100000"/>
              </a:lnSpc>
              <a:tabLst>
                <a:tab pos="444500" algn="l"/>
              </a:tabLst>
            </a:pPr>
            <a:r>
              <a:rPr lang="el-GR" sz="2200" dirty="0"/>
              <a:t>Απλοποιημένη διαδικασία είσπραξης</a:t>
            </a:r>
            <a:endParaRPr lang="en-US" sz="2200" dirty="0"/>
          </a:p>
          <a:p>
            <a:pPr marL="444500" indent="-355600">
              <a:lnSpc>
                <a:spcPct val="100000"/>
              </a:lnSpc>
              <a:tabLst>
                <a:tab pos="444500" algn="l"/>
              </a:tabLst>
            </a:pPr>
            <a:r>
              <a:rPr lang="el-GR" sz="2200" dirty="0"/>
              <a:t>Ευκολότερη και οικονομικότερη χρηματοδότηση</a:t>
            </a:r>
            <a:endParaRPr lang="en-US" sz="2200" dirty="0"/>
          </a:p>
        </p:txBody>
      </p:sp>
      <p:sp>
        <p:nvSpPr>
          <p:cNvPr id="4" name="Text Placeholder 3"/>
          <p:cNvSpPr>
            <a:spLocks noGrp="1"/>
          </p:cNvSpPr>
          <p:nvPr>
            <p:ph type="body" sz="quarter" idx="3"/>
          </p:nvPr>
        </p:nvSpPr>
        <p:spPr/>
        <p:txBody>
          <a:bodyPr/>
          <a:lstStyle/>
          <a:p>
            <a:r>
              <a:rPr lang="el-GR" dirty="0" err="1"/>
              <a:t>Μειονεκτηματα</a:t>
            </a:r>
            <a:endParaRPr lang="en-US" dirty="0"/>
          </a:p>
        </p:txBody>
      </p:sp>
      <p:sp>
        <p:nvSpPr>
          <p:cNvPr id="5" name="Content Placeholder 4"/>
          <p:cNvSpPr>
            <a:spLocks noGrp="1"/>
          </p:cNvSpPr>
          <p:nvPr>
            <p:ph sz="quarter" idx="4"/>
          </p:nvPr>
        </p:nvSpPr>
        <p:spPr/>
        <p:txBody>
          <a:bodyPr>
            <a:normAutofit/>
          </a:bodyPr>
          <a:lstStyle/>
          <a:p>
            <a:pPr marL="342900" indent="-342900">
              <a:lnSpc>
                <a:spcPct val="100000"/>
              </a:lnSpc>
              <a:spcAft>
                <a:spcPts val="600"/>
              </a:spcAft>
            </a:pPr>
            <a:r>
              <a:rPr lang="el-GR" sz="2200" dirty="0"/>
              <a:t>Πιθανή άρνηση αποστολής από εισαγωγέα</a:t>
            </a:r>
            <a:endParaRPr lang="en-US" sz="2200" dirty="0"/>
          </a:p>
          <a:p>
            <a:pPr marL="635508" lvl="1" indent="-342900">
              <a:lnSpc>
                <a:spcPct val="100000"/>
              </a:lnSpc>
            </a:pPr>
            <a:r>
              <a:rPr lang="el-GR" sz="2200" dirty="0"/>
              <a:t>Τέλη υπερημερίας</a:t>
            </a:r>
            <a:endParaRPr lang="en-US" sz="2200" dirty="0"/>
          </a:p>
          <a:p>
            <a:pPr marL="342900" indent="-342900">
              <a:lnSpc>
                <a:spcPct val="100000"/>
              </a:lnSpc>
              <a:spcAft>
                <a:spcPts val="600"/>
              </a:spcAft>
            </a:pPr>
            <a:r>
              <a:rPr lang="el-GR" sz="2200" dirty="0"/>
              <a:t>Πιθανή αθέτηση της συναλλαγματικής προθεσμίας από εισαγωγέα</a:t>
            </a:r>
            <a:endParaRPr lang="en-US" sz="2200" dirty="0"/>
          </a:p>
          <a:p>
            <a:pPr marL="622300" lvl="1" indent="-330200">
              <a:lnSpc>
                <a:spcPct val="100000"/>
              </a:lnSpc>
            </a:pPr>
            <a:r>
              <a:rPr lang="el-GR" sz="2200" dirty="0"/>
              <a:t>Πιθανώς δαπανηρή δικαστική προσφυγή</a:t>
            </a:r>
            <a:endParaRPr lang="en-US" sz="2200" dirty="0"/>
          </a:p>
        </p:txBody>
      </p:sp>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3" name="Slide Number Placeholder 12"/>
          <p:cNvSpPr>
            <a:spLocks noGrp="1"/>
          </p:cNvSpPr>
          <p:nvPr>
            <p:ph type="sldNum" sz="quarter" idx="12"/>
          </p:nvPr>
        </p:nvSpPr>
        <p:spPr/>
        <p:txBody>
          <a:bodyPr/>
          <a:lstStyle/>
          <a:p>
            <a:r>
              <a:rPr lang="el-GR" dirty="0"/>
              <a:t>Κεφάλαιο 18-</a:t>
            </a:r>
            <a:fld id="{D57F1E4F-1CFF-5643-939E-217C01CDF565}" type="slidenum">
              <a:rPr lang="en-US" smtClean="0"/>
              <a:pPr/>
              <a:t>12</a:t>
            </a:fld>
            <a:endParaRPr lang="en-US" dirty="0"/>
          </a:p>
        </p:txBody>
      </p:sp>
      <p:pic>
        <p:nvPicPr>
          <p:cNvPr id="9" name="Εικόνα 8">
            <a:extLst>
              <a:ext uri="{FF2B5EF4-FFF2-40B4-BE49-F238E27FC236}">
                <a16:creationId xmlns:a16="http://schemas.microsoft.com/office/drawing/2014/main" id="{41A5863B-8198-43A3-9DDC-8A0EE36A1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3704886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Εγγυητικές Επιστολές</a:t>
            </a:r>
            <a:endParaRPr lang="en-US" dirty="0">
              <a:solidFill>
                <a:srgbClr val="006600"/>
              </a:solidFill>
            </a:endParaRPr>
          </a:p>
        </p:txBody>
      </p:sp>
      <p:sp>
        <p:nvSpPr>
          <p:cNvPr id="5" name="Content Placeholder 4"/>
          <p:cNvSpPr>
            <a:spLocks noGrp="1"/>
          </p:cNvSpPr>
          <p:nvPr>
            <p:ph idx="1"/>
          </p:nvPr>
        </p:nvSpPr>
        <p:spPr>
          <a:xfrm>
            <a:off x="457200" y="1484230"/>
            <a:ext cx="8229600" cy="4791596"/>
          </a:xfrm>
        </p:spPr>
        <p:txBody>
          <a:bodyPr>
            <a:noAutofit/>
          </a:bodyPr>
          <a:lstStyle/>
          <a:p>
            <a:pPr>
              <a:lnSpc>
                <a:spcPct val="100000"/>
              </a:lnSpc>
              <a:spcAft>
                <a:spcPts val="400"/>
              </a:spcAft>
            </a:pPr>
            <a:r>
              <a:rPr lang="el-GR" sz="1900" b="1" dirty="0"/>
              <a:t>Εγγυητική επιστολή</a:t>
            </a:r>
            <a:endParaRPr lang="en-US" sz="1900" b="1" dirty="0"/>
          </a:p>
          <a:p>
            <a:pPr marL="533400" lvl="1" indent="-333375">
              <a:lnSpc>
                <a:spcPct val="100000"/>
              </a:lnSpc>
              <a:spcAft>
                <a:spcPts val="300"/>
              </a:spcAft>
            </a:pPr>
            <a:r>
              <a:rPr lang="el-GR" sz="1900" dirty="0"/>
              <a:t>Εκδίδεται από μια τράπεζα.</a:t>
            </a:r>
          </a:p>
          <a:p>
            <a:pPr marL="533400" lvl="1" indent="-333375">
              <a:lnSpc>
                <a:spcPct val="100000"/>
              </a:lnSpc>
            </a:pPr>
            <a:r>
              <a:rPr lang="el-GR" sz="1900" dirty="0"/>
              <a:t>Περιέχει υπόσχεση πληρωμής του </a:t>
            </a:r>
            <a:r>
              <a:rPr lang="el-GR" sz="1900" dirty="0" err="1"/>
              <a:t>εξαγωγέα</a:t>
            </a:r>
            <a:r>
              <a:rPr lang="el-GR" sz="1900" dirty="0"/>
              <a:t>.</a:t>
            </a:r>
            <a:endParaRPr lang="en-US" sz="1900" dirty="0"/>
          </a:p>
          <a:p>
            <a:pPr>
              <a:lnSpc>
                <a:spcPct val="100000"/>
              </a:lnSpc>
              <a:spcAft>
                <a:spcPts val="300"/>
              </a:spcAft>
            </a:pPr>
            <a:r>
              <a:rPr lang="el-GR" sz="1900" b="1" dirty="0"/>
              <a:t>Απαιτούμενα έγγραφα</a:t>
            </a:r>
            <a:r>
              <a:rPr lang="en-US" sz="1900" b="1" dirty="0"/>
              <a:t> </a:t>
            </a:r>
          </a:p>
          <a:p>
            <a:pPr marL="533400" lvl="1" indent="-333375">
              <a:lnSpc>
                <a:spcPct val="100000"/>
              </a:lnSpc>
              <a:spcAft>
                <a:spcPts val="300"/>
              </a:spcAft>
            </a:pPr>
            <a:r>
              <a:rPr lang="el-GR" sz="1900" dirty="0"/>
              <a:t>Αίτηση</a:t>
            </a:r>
            <a:endParaRPr lang="en-US" sz="1900" dirty="0"/>
          </a:p>
          <a:p>
            <a:pPr marL="533400" lvl="1" indent="-333375">
              <a:lnSpc>
                <a:spcPct val="100000"/>
              </a:lnSpc>
              <a:spcAft>
                <a:spcPts val="300"/>
              </a:spcAft>
            </a:pPr>
            <a:r>
              <a:rPr lang="el-GR" sz="1900" dirty="0"/>
              <a:t>Τιμολόγιο</a:t>
            </a:r>
            <a:endParaRPr lang="en-US" sz="1900" dirty="0"/>
          </a:p>
          <a:p>
            <a:pPr marL="533400" lvl="1" indent="-333375">
              <a:lnSpc>
                <a:spcPct val="100000"/>
              </a:lnSpc>
              <a:spcAft>
                <a:spcPts val="300"/>
              </a:spcAft>
            </a:pPr>
            <a:r>
              <a:rPr lang="el-GR" sz="1900" dirty="0"/>
              <a:t>Τελωνειακά έγγραφα</a:t>
            </a:r>
            <a:endParaRPr lang="en-US" sz="1900" dirty="0"/>
          </a:p>
          <a:p>
            <a:pPr marL="533400" lvl="1" indent="-333375">
              <a:lnSpc>
                <a:spcPct val="100000"/>
              </a:lnSpc>
              <a:spcAft>
                <a:spcPts val="300"/>
              </a:spcAft>
            </a:pPr>
            <a:r>
              <a:rPr lang="el-GR" sz="1900" dirty="0"/>
              <a:t>Φορτωτική</a:t>
            </a:r>
          </a:p>
          <a:p>
            <a:pPr marL="533400" lvl="1" indent="-333375">
              <a:lnSpc>
                <a:spcPct val="100000"/>
              </a:lnSpc>
              <a:spcAft>
                <a:spcPts val="300"/>
              </a:spcAft>
            </a:pPr>
            <a:r>
              <a:rPr lang="el-GR" sz="1900" dirty="0"/>
              <a:t>Κατάλογος περιεχομένων</a:t>
            </a:r>
            <a:endParaRPr lang="en-US" sz="1900" dirty="0"/>
          </a:p>
          <a:p>
            <a:pPr marL="533400" lvl="1" indent="-333375">
              <a:lnSpc>
                <a:spcPct val="100000"/>
              </a:lnSpc>
              <a:spcAft>
                <a:spcPts val="300"/>
              </a:spcAft>
            </a:pPr>
            <a:r>
              <a:rPr lang="el-GR" sz="1900" dirty="0"/>
              <a:t>Απόδειξη ασφάλισης </a:t>
            </a:r>
          </a:p>
          <a:p>
            <a:pPr marL="533400" lvl="1" indent="-333375">
              <a:lnSpc>
                <a:spcPct val="100000"/>
              </a:lnSpc>
              <a:spcAft>
                <a:spcPts val="300"/>
              </a:spcAft>
            </a:pPr>
            <a:r>
              <a:rPr lang="el-GR" sz="1900" dirty="0"/>
              <a:t>Άδειες εξαγωγής</a:t>
            </a:r>
          </a:p>
          <a:p>
            <a:pPr marL="533400" lvl="1" indent="-333375">
              <a:lnSpc>
                <a:spcPct val="100000"/>
              </a:lnSpc>
              <a:spcAft>
                <a:spcPts val="300"/>
              </a:spcAft>
            </a:pPr>
            <a:r>
              <a:rPr lang="el-GR" sz="1900" dirty="0"/>
              <a:t>Πιστοποιητικά προέλευσης</a:t>
            </a:r>
            <a:r>
              <a:rPr lang="en-US" sz="1900" dirty="0"/>
              <a:t> </a:t>
            </a:r>
          </a:p>
          <a:p>
            <a:pPr marL="533400" lvl="1" indent="-333375">
              <a:lnSpc>
                <a:spcPct val="100000"/>
              </a:lnSpc>
              <a:spcAft>
                <a:spcPts val="300"/>
              </a:spcAft>
            </a:pPr>
            <a:r>
              <a:rPr lang="el-GR" sz="1900" dirty="0"/>
              <a:t>Πιστοποιητικά ελέγχου</a:t>
            </a:r>
            <a:endParaRPr lang="en-US" sz="1900" dirty="0"/>
          </a:p>
        </p:txBody>
      </p:sp>
      <p:sp>
        <p:nvSpPr>
          <p:cNvPr id="18" name="Footer Placeholder 17"/>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9" name="Slide Number Placeholder 18"/>
          <p:cNvSpPr>
            <a:spLocks noGrp="1"/>
          </p:cNvSpPr>
          <p:nvPr>
            <p:ph type="sldNum" sz="quarter" idx="12"/>
          </p:nvPr>
        </p:nvSpPr>
        <p:spPr/>
        <p:txBody>
          <a:bodyPr/>
          <a:lstStyle/>
          <a:p>
            <a:r>
              <a:rPr lang="el-GR" dirty="0"/>
              <a:t>Κεφάλαιο 18-</a:t>
            </a:r>
            <a:fld id="{D57F1E4F-1CFF-5643-939E-217C01CDF565}" type="slidenum">
              <a:rPr lang="en-US" smtClean="0"/>
              <a:pPr/>
              <a:t>13</a:t>
            </a:fld>
            <a:endParaRPr lang="en-US" dirty="0"/>
          </a:p>
        </p:txBody>
      </p:sp>
      <p:pic>
        <p:nvPicPr>
          <p:cNvPr id="7" name="Εικόνα 6">
            <a:extLst>
              <a:ext uri="{FF2B5EF4-FFF2-40B4-BE49-F238E27FC236}">
                <a16:creationId xmlns:a16="http://schemas.microsoft.com/office/drawing/2014/main" id="{CDF39644-6FE4-4BAF-AFA0-BF1955964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9092947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Εγγυητικές Επιστολές</a:t>
            </a:r>
            <a:endParaRPr lang="en-US" dirty="0"/>
          </a:p>
        </p:txBody>
      </p:sp>
      <p:sp>
        <p:nvSpPr>
          <p:cNvPr id="13" name="Content Placeholder 12"/>
          <p:cNvSpPr>
            <a:spLocks noGrp="1"/>
          </p:cNvSpPr>
          <p:nvPr>
            <p:ph idx="1"/>
          </p:nvPr>
        </p:nvSpPr>
        <p:spPr/>
        <p:txBody>
          <a:bodyPr>
            <a:normAutofit/>
          </a:bodyPr>
          <a:lstStyle/>
          <a:p>
            <a:pPr>
              <a:lnSpc>
                <a:spcPct val="100000"/>
              </a:lnSpc>
            </a:pPr>
            <a:r>
              <a:rPr lang="el-GR" sz="2600" dirty="0"/>
              <a:t>Συμβουλευτική πιστωτική επιστολή</a:t>
            </a:r>
          </a:p>
          <a:p>
            <a:pPr>
              <a:lnSpc>
                <a:spcPct val="100000"/>
              </a:lnSpc>
            </a:pPr>
            <a:r>
              <a:rPr lang="el-GR" sz="2600" dirty="0"/>
              <a:t>Πιστοποιημένη πιστωτική επιστολή</a:t>
            </a:r>
          </a:p>
          <a:p>
            <a:pPr>
              <a:lnSpc>
                <a:spcPct val="100000"/>
              </a:lnSpc>
            </a:pPr>
            <a:r>
              <a:rPr lang="el-GR" sz="2600" dirty="0"/>
              <a:t>Ανέκκλητη εγγυητική επιστολή</a:t>
            </a:r>
          </a:p>
          <a:p>
            <a:pPr>
              <a:lnSpc>
                <a:spcPct val="100000"/>
              </a:lnSpc>
            </a:pPr>
            <a:r>
              <a:rPr lang="el-GR" sz="2600" dirty="0"/>
              <a:t>Ανακλητή εγγυητική επιστολή</a:t>
            </a:r>
            <a:endParaRPr lang="en-US" sz="2600"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p:txBody>
          <a:bodyPr/>
          <a:lstStyle/>
          <a:p>
            <a:r>
              <a:rPr lang="el-GR" dirty="0"/>
              <a:t>Κεφάλαιο 18-</a:t>
            </a:r>
            <a:fld id="{D57F1E4F-1CFF-5643-939E-217C01CDF565}" type="slidenum">
              <a:rPr lang="en-US" smtClean="0"/>
              <a:pPr/>
              <a:t>14</a:t>
            </a:fld>
            <a:endParaRPr lang="en-US" dirty="0"/>
          </a:p>
        </p:txBody>
      </p:sp>
      <p:pic>
        <p:nvPicPr>
          <p:cNvPr id="6" name="Εικόνα 5">
            <a:extLst>
              <a:ext uri="{FF2B5EF4-FFF2-40B4-BE49-F238E27FC236}">
                <a16:creationId xmlns:a16="http://schemas.microsoft.com/office/drawing/2014/main" id="{905B20CD-2B45-47F3-BE2C-24F02B19F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659027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233595"/>
            <a:ext cx="8356600" cy="914400"/>
          </a:xfrm>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Πιστωτικές Κάρτες</a:t>
            </a:r>
            <a:endParaRPr lang="en-US" dirty="0">
              <a:solidFill>
                <a:srgbClr val="00660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Μικρές διεθνείς συναλλαγές</a:t>
            </a:r>
            <a:endParaRPr lang="en-US" sz="2600" dirty="0"/>
          </a:p>
          <a:p>
            <a:pPr>
              <a:lnSpc>
                <a:spcPct val="100000"/>
              </a:lnSpc>
              <a:spcAft>
                <a:spcPts val="600"/>
              </a:spcAft>
            </a:pPr>
            <a:r>
              <a:rPr lang="el-GR" sz="2600" dirty="0"/>
              <a:t>Εταιρείες πιστωτικών καρτών</a:t>
            </a:r>
            <a:endParaRPr lang="en-US" sz="2600" dirty="0"/>
          </a:p>
          <a:p>
            <a:pPr marL="622300" lvl="1" indent="-422275">
              <a:lnSpc>
                <a:spcPct val="100000"/>
              </a:lnSpc>
            </a:pPr>
            <a:r>
              <a:rPr lang="el-GR" sz="2600" dirty="0"/>
              <a:t>Προμήθεια συναλλαγής </a:t>
            </a:r>
          </a:p>
          <a:p>
            <a:pPr marL="622300" lvl="1" indent="-422275">
              <a:lnSpc>
                <a:spcPct val="100000"/>
              </a:lnSpc>
            </a:pPr>
            <a:r>
              <a:rPr lang="el-GR" sz="2600" dirty="0"/>
              <a:t>Χρέωση μετατροπής συναλλάγματος</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15</a:t>
            </a:fld>
            <a:endParaRPr lang="en-US" dirty="0"/>
          </a:p>
        </p:txBody>
      </p:sp>
      <p:pic>
        <p:nvPicPr>
          <p:cNvPr id="7" name="Εικόνα 6">
            <a:extLst>
              <a:ext uri="{FF2B5EF4-FFF2-40B4-BE49-F238E27FC236}">
                <a16:creationId xmlns:a16="http://schemas.microsoft.com/office/drawing/2014/main" id="{65F6E399-2C1E-42F4-B609-276B77FA3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61628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4500" y="233595"/>
            <a:ext cx="8229600" cy="914400"/>
          </a:xfrm>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Αντισταθμιστικό Εμπόριο</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Αντιπραγματισμός</a:t>
            </a:r>
            <a:endParaRPr lang="en-US" sz="2600" dirty="0"/>
          </a:p>
          <a:p>
            <a:pPr>
              <a:lnSpc>
                <a:spcPct val="100000"/>
              </a:lnSpc>
            </a:pPr>
            <a:r>
              <a:rPr lang="el-GR" sz="2600" dirty="0" err="1"/>
              <a:t>Ανταγορά</a:t>
            </a:r>
            <a:endParaRPr lang="en-US" sz="2600" dirty="0"/>
          </a:p>
          <a:p>
            <a:pPr>
              <a:lnSpc>
                <a:spcPct val="100000"/>
              </a:lnSpc>
            </a:pPr>
            <a:r>
              <a:rPr lang="el-GR" sz="2600" dirty="0"/>
              <a:t>Επαναγορά</a:t>
            </a:r>
          </a:p>
          <a:p>
            <a:pPr>
              <a:lnSpc>
                <a:spcPct val="100000"/>
              </a:lnSpc>
            </a:pPr>
            <a:r>
              <a:rPr lang="el-GR" sz="2600" dirty="0"/>
              <a:t>Αντισταθμιστικές αγορές</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16</a:t>
            </a:fld>
            <a:endParaRPr lang="en-US" dirty="0"/>
          </a:p>
        </p:txBody>
      </p:sp>
      <p:pic>
        <p:nvPicPr>
          <p:cNvPr id="7" name="Εικόνα 6">
            <a:extLst>
              <a:ext uri="{FF2B5EF4-FFF2-40B4-BE49-F238E27FC236}">
                <a16:creationId xmlns:a16="http://schemas.microsoft.com/office/drawing/2014/main" id="{15D971F1-A78B-4643-A87A-9760B7499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721546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Αντισταθμιστικό Εμπόριο</a:t>
            </a:r>
            <a:endParaRPr lang="en-US" dirty="0">
              <a:solidFill>
                <a:srgbClr val="006600"/>
              </a:solidFill>
            </a:endParaRPr>
          </a:p>
        </p:txBody>
      </p:sp>
      <p:sp>
        <p:nvSpPr>
          <p:cNvPr id="12" name="Content Placeholder 11"/>
          <p:cNvSpPr>
            <a:spLocks noGrp="1"/>
          </p:cNvSpPr>
          <p:nvPr>
            <p:ph idx="1"/>
          </p:nvPr>
        </p:nvSpPr>
        <p:spPr/>
        <p:txBody>
          <a:bodyPr>
            <a:normAutofit/>
          </a:bodyPr>
          <a:lstStyle/>
          <a:p>
            <a:pPr>
              <a:lnSpc>
                <a:spcPct val="100000"/>
              </a:lnSpc>
            </a:pPr>
            <a:r>
              <a:rPr lang="el-GR" sz="2600" dirty="0"/>
              <a:t>Συμψηφιστικοί λογαριασμοί</a:t>
            </a:r>
          </a:p>
          <a:p>
            <a:pPr>
              <a:lnSpc>
                <a:spcPct val="100000"/>
              </a:lnSpc>
            </a:pPr>
            <a:r>
              <a:rPr lang="el-GR" sz="2600" dirty="0"/>
              <a:t>Συμφωνίες μεταβίβασης</a:t>
            </a:r>
            <a:endParaRPr lang="en-US" sz="2600" dirty="0"/>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l-GR" dirty="0"/>
              <a:t>Κεφάλαιο 18-</a:t>
            </a:r>
            <a:fld id="{D57F1E4F-1CFF-5643-939E-217C01CDF565}" type="slidenum">
              <a:rPr lang="en-US" smtClean="0"/>
              <a:pPr/>
              <a:t>17</a:t>
            </a:fld>
            <a:endParaRPr lang="en-US" dirty="0"/>
          </a:p>
        </p:txBody>
      </p:sp>
      <p:pic>
        <p:nvPicPr>
          <p:cNvPr id="7" name="Εικόνα 6">
            <a:extLst>
              <a:ext uri="{FF2B5EF4-FFF2-40B4-BE49-F238E27FC236}">
                <a16:creationId xmlns:a16="http://schemas.microsoft.com/office/drawing/2014/main" id="{12484B27-2A74-4C06-AD91-0C752478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19074328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solidFill>
                  <a:srgbClr val="0070C0"/>
                </a:solidFill>
              </a:rPr>
              <a:t>Μέθοδος Πληρωμής</a:t>
            </a:r>
            <a:r>
              <a:rPr lang="en-US" sz="3000" dirty="0">
                <a:solidFill>
                  <a:srgbClr val="0070C0"/>
                </a:solidFill>
              </a:rPr>
              <a:t>: </a:t>
            </a:r>
            <a:r>
              <a:rPr lang="el-GR" sz="3000" dirty="0">
                <a:solidFill>
                  <a:srgbClr val="006600"/>
                </a:solidFill>
              </a:rPr>
              <a:t>Αντισταθμιστικό Εμπόριο</a:t>
            </a:r>
            <a:endParaRPr lang="en-US" sz="3000" dirty="0"/>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l-GR" dirty="0"/>
              <a:t>Κεφάλαιο 18-</a:t>
            </a:r>
            <a:fld id="{D57F1E4F-1CFF-5643-939E-217C01CDF565}" type="slidenum">
              <a:rPr lang="en-US" smtClean="0"/>
              <a:pPr/>
              <a:t>18</a:t>
            </a:fld>
            <a:endParaRPr lang="en-US" dirty="0"/>
          </a:p>
        </p:txBody>
      </p:sp>
      <p:pic>
        <p:nvPicPr>
          <p:cNvPr id="4" name="Picture 3"/>
          <p:cNvPicPr>
            <a:picLocks noChangeAspect="1"/>
          </p:cNvPicPr>
          <p:nvPr/>
        </p:nvPicPr>
        <p:blipFill>
          <a:blip r:embed="rId3"/>
          <a:stretch>
            <a:fillRect/>
          </a:stretch>
        </p:blipFill>
        <p:spPr>
          <a:xfrm>
            <a:off x="428208" y="1778000"/>
            <a:ext cx="8296692" cy="3790730"/>
          </a:xfrm>
          <a:prstGeom prst="rect">
            <a:avLst/>
          </a:prstGeom>
        </p:spPr>
      </p:pic>
      <p:pic>
        <p:nvPicPr>
          <p:cNvPr id="6" name="Εικόνα 5">
            <a:extLst>
              <a:ext uri="{FF2B5EF4-FFF2-40B4-BE49-F238E27FC236}">
                <a16:creationId xmlns:a16="http://schemas.microsoft.com/office/drawing/2014/main" id="{2DFDD466-C3F4-4716-88FD-24EB54BF6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5903097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Χρηματοδότηση του Εμπορίου</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Εξαγωγικές επιχειρήσεις</a:t>
            </a:r>
          </a:p>
          <a:p>
            <a:pPr>
              <a:lnSpc>
                <a:spcPct val="100000"/>
              </a:lnSpc>
            </a:pPr>
            <a:r>
              <a:rPr lang="el-GR" sz="2600" dirty="0"/>
              <a:t>Τράπεζες και δανειοδότες</a:t>
            </a:r>
          </a:p>
          <a:p>
            <a:pPr>
              <a:lnSpc>
                <a:spcPct val="100000"/>
              </a:lnSpc>
            </a:pPr>
            <a:r>
              <a:rPr lang="el-GR" sz="2600" dirty="0"/>
              <a:t>Κυβερνητικά χρηματοδοτικά προγράμματα </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19</a:t>
            </a:fld>
            <a:endParaRPr lang="en-US" dirty="0"/>
          </a:p>
        </p:txBody>
      </p:sp>
      <p:pic>
        <p:nvPicPr>
          <p:cNvPr id="7" name="Εικόνα 6">
            <a:extLst>
              <a:ext uri="{FF2B5EF4-FFF2-40B4-BE49-F238E27FC236}">
                <a16:creationId xmlns:a16="http://schemas.microsoft.com/office/drawing/2014/main" id="{2AEA0008-CEAA-4E34-82B5-A414EBBAB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201708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15" name="Content Placeholder 14"/>
          <p:cNvSpPr>
            <a:spLocks noGrp="1"/>
          </p:cNvSpPr>
          <p:nvPr>
            <p:ph idx="1"/>
          </p:nvPr>
        </p:nvSpPr>
        <p:spPr/>
        <p:txBody>
          <a:bodyPr>
            <a:noAutofit/>
          </a:bodyPr>
          <a:lstStyle/>
          <a:p>
            <a:pPr>
              <a:lnSpc>
                <a:spcPct val="100000"/>
              </a:lnSpc>
            </a:pPr>
            <a:r>
              <a:rPr lang="el-GR" sz="2100" dirty="0"/>
              <a:t>Να αναλύσετε τα πλεονεκτήματα και τα μειονεκτήματα των κύριων μορφών πληρωμών στο διεθνές εμπόριο. </a:t>
            </a:r>
          </a:p>
          <a:p>
            <a:pPr>
              <a:lnSpc>
                <a:spcPct val="100000"/>
              </a:lnSpc>
            </a:pPr>
            <a:r>
              <a:rPr lang="el-GR" sz="2100" dirty="0"/>
              <a:t>Να προσδιορίσετε τους κύριους τύπους συναλλαγματικού κινδύνου που αντιμετωπίζουν οι διεθνείς επιχειρήσεις. </a:t>
            </a:r>
          </a:p>
          <a:p>
            <a:pPr>
              <a:lnSpc>
                <a:spcPct val="100000"/>
              </a:lnSpc>
            </a:pPr>
            <a:r>
              <a:rPr lang="el-GR" sz="2100" dirty="0"/>
              <a:t>Να περιγράψετε τις τεχνικές που χρησιμοποιούν οι επιχειρήσεις για τη διαχείριση του κεφαλαίου κίνησής τους. </a:t>
            </a:r>
          </a:p>
          <a:p>
            <a:pPr>
              <a:lnSpc>
                <a:spcPct val="100000"/>
              </a:lnSpc>
            </a:pPr>
            <a:r>
              <a:rPr lang="el-GR" sz="2100" dirty="0"/>
              <a:t>Να αξιολογήσετε τις διάφορες τεχνικές προϋπολογισμού κεφαλαίων που χρησιμοποιούνται για τις διεθνείς επενδύσεις. </a:t>
            </a:r>
          </a:p>
          <a:p>
            <a:pPr>
              <a:lnSpc>
                <a:spcPct val="100000"/>
              </a:lnSpc>
            </a:pPr>
            <a:r>
              <a:rPr lang="el-GR" sz="2100" dirty="0"/>
              <a:t>Να συζητήσετε τις κύριες πηγές επενδυτικών κεφαλαίων που είναι διαθέσιμες στις διεθνείς επιχειρήσεις.</a:t>
            </a:r>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18-</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0CE79B23-2923-4B6D-83DB-796237624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616119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Διαχείριση του Συναλλακτικού Κινδύνου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93666433"/>
              </p:ext>
            </p:extLst>
          </p:nvPr>
        </p:nvGraphicFramePr>
        <p:xfrm>
          <a:off x="457200" y="14334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20</a:t>
            </a:fld>
            <a:endParaRPr lang="en-US" dirty="0"/>
          </a:p>
        </p:txBody>
      </p:sp>
      <p:pic>
        <p:nvPicPr>
          <p:cNvPr id="6" name="Εικόνα 5">
            <a:extLst>
              <a:ext uri="{FF2B5EF4-FFF2-40B4-BE49-F238E27FC236}">
                <a16:creationId xmlns:a16="http://schemas.microsoft.com/office/drawing/2014/main" id="{427AFCA2-A4B4-410F-940C-3F9DE75ADC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826826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Έκθεση σε Συναλλακτικό Κίνδυνο</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Αγορά ή πώληση αγαθών, υπηρεσιών ή περιουσιακών στοιχείων </a:t>
            </a:r>
          </a:p>
          <a:p>
            <a:pPr>
              <a:lnSpc>
                <a:spcPct val="100000"/>
              </a:lnSpc>
            </a:pPr>
            <a:r>
              <a:rPr lang="el-GR" sz="2600" dirty="0"/>
              <a:t>Επέκταση πίστωσης ή δανεισμός χρημάτων </a:t>
            </a:r>
          </a:p>
        </p:txBody>
      </p:sp>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18-</a:t>
            </a:r>
            <a:fld id="{D57F1E4F-1CFF-5643-939E-217C01CDF565}" type="slidenum">
              <a:rPr lang="en-US" smtClean="0"/>
              <a:pPr/>
              <a:t>21</a:t>
            </a:fld>
            <a:endParaRPr lang="en-US" dirty="0"/>
          </a:p>
        </p:txBody>
      </p:sp>
      <p:pic>
        <p:nvPicPr>
          <p:cNvPr id="7" name="Εικόνα 6">
            <a:extLst>
              <a:ext uri="{FF2B5EF4-FFF2-40B4-BE49-F238E27FC236}">
                <a16:creationId xmlns:a16="http://schemas.microsoft.com/office/drawing/2014/main" id="{338E3C08-74E9-4EA9-AFCA-B96E5C0AE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30528165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Έκθεση σε Συναλλακτικό Κίνδυνο</a:t>
            </a:r>
            <a:endParaRPr lang="en-US" sz="30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22</a:t>
            </a:fld>
            <a:endParaRPr lang="en-US" dirty="0"/>
          </a:p>
        </p:txBody>
      </p:sp>
      <p:pic>
        <p:nvPicPr>
          <p:cNvPr id="3" name="Picture 2"/>
          <p:cNvPicPr>
            <a:picLocks noChangeAspect="1"/>
          </p:cNvPicPr>
          <p:nvPr/>
        </p:nvPicPr>
        <p:blipFill>
          <a:blip r:embed="rId3"/>
          <a:stretch>
            <a:fillRect/>
          </a:stretch>
        </p:blipFill>
        <p:spPr>
          <a:xfrm>
            <a:off x="565150" y="1418489"/>
            <a:ext cx="8039100" cy="4847002"/>
          </a:xfrm>
          <a:prstGeom prst="rect">
            <a:avLst/>
          </a:prstGeom>
        </p:spPr>
      </p:pic>
      <p:pic>
        <p:nvPicPr>
          <p:cNvPr id="7" name="Εικόνα 6">
            <a:extLst>
              <a:ext uri="{FF2B5EF4-FFF2-40B4-BE49-F238E27FC236}">
                <a16:creationId xmlns:a16="http://schemas.microsoft.com/office/drawing/2014/main" id="{DC424034-CE73-427D-8487-B8A66E928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5633105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Έκθεση σε Κίνδυνο Λόγω Μετατροπής </a:t>
            </a:r>
            <a:endParaRPr lang="en-US" sz="3000" dirty="0">
              <a:solidFill>
                <a:srgbClr val="0070C0"/>
              </a:solidFill>
            </a:endParaRPr>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p:txBody>
          <a:bodyPr/>
          <a:lstStyle/>
          <a:p>
            <a:r>
              <a:rPr lang="el-GR" dirty="0"/>
              <a:t>Κεφάλαιο 18-</a:t>
            </a:r>
            <a:fld id="{D57F1E4F-1CFF-5643-939E-217C01CDF565}" type="slidenum">
              <a:rPr lang="en-US" smtClean="0"/>
              <a:pPr/>
              <a:t>23</a:t>
            </a:fld>
            <a:endParaRPr lang="en-US" dirty="0"/>
          </a:p>
        </p:txBody>
      </p:sp>
      <p:graphicFrame>
        <p:nvGraphicFramePr>
          <p:cNvPr id="26" name="Diagram 25"/>
          <p:cNvGraphicFramePr/>
          <p:nvPr>
            <p:extLst>
              <p:ext uri="{D42A27DB-BD31-4B8C-83A1-F6EECF244321}">
                <p14:modId xmlns:p14="http://schemas.microsoft.com/office/powerpoint/2010/main" val="1484080638"/>
              </p:ext>
            </p:extLst>
          </p:nvPr>
        </p:nvGraphicFramePr>
        <p:xfrm>
          <a:off x="457200" y="1828800"/>
          <a:ext cx="7950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C2E5F457-DA77-414A-B355-74996FA504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178936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Έκθεση σε Κίνδυνο Λόγω Μετατροπής </a:t>
            </a:r>
            <a:endParaRPr lang="en-US" sz="3000" dirty="0">
              <a:solidFill>
                <a:srgbClr val="0070C0"/>
              </a:solidFill>
            </a:endParaRPr>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p:txBody>
          <a:bodyPr/>
          <a:lstStyle/>
          <a:p>
            <a:r>
              <a:rPr lang="el-GR" dirty="0"/>
              <a:t>Κεφάλαιο 18-</a:t>
            </a:r>
            <a:fld id="{D57F1E4F-1CFF-5643-939E-217C01CDF565}" type="slidenum">
              <a:rPr lang="en-US" smtClean="0"/>
              <a:pPr/>
              <a:t>24</a:t>
            </a:fld>
            <a:endParaRPr lang="en-US" dirty="0"/>
          </a:p>
        </p:txBody>
      </p:sp>
      <p:grpSp>
        <p:nvGrpSpPr>
          <p:cNvPr id="24" name="Group 23"/>
          <p:cNvGrpSpPr/>
          <p:nvPr/>
        </p:nvGrpSpPr>
        <p:grpSpPr>
          <a:xfrm>
            <a:off x="285750" y="1646835"/>
            <a:ext cx="8431768" cy="4506315"/>
            <a:chOff x="835176" y="1646834"/>
            <a:chExt cx="7880830" cy="4644717"/>
          </a:xfrm>
        </p:grpSpPr>
        <p:sp>
          <p:nvSpPr>
            <p:cNvPr id="16" name="Rounded Rectangle 15"/>
            <p:cNvSpPr/>
            <p:nvPr/>
          </p:nvSpPr>
          <p:spPr>
            <a:xfrm>
              <a:off x="1307514" y="1646834"/>
              <a:ext cx="6528972" cy="14202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t>Barclays Bank</a:t>
              </a:r>
            </a:p>
            <a:p>
              <a:pPr algn="ctr"/>
              <a:r>
                <a:rPr lang="en-US" sz="1900" dirty="0"/>
                <a:t> General Motors Import &amp; Distribution Company Ltd (</a:t>
              </a:r>
              <a:r>
                <a:rPr lang="el-GR" sz="1900" dirty="0"/>
                <a:t>βρετανική θυγατρική διανομής</a:t>
              </a:r>
              <a:r>
                <a:rPr lang="en-US" sz="1900" dirty="0"/>
                <a:t>)</a:t>
              </a:r>
            </a:p>
            <a:p>
              <a:pPr algn="ctr"/>
              <a:r>
                <a:rPr lang="en-US" sz="1900" b="1" dirty="0"/>
                <a:t>1</a:t>
              </a:r>
              <a:r>
                <a:rPr lang="el-GR" sz="1900" b="1" dirty="0"/>
                <a:t> </a:t>
              </a:r>
              <a:r>
                <a:rPr lang="en-US" sz="1900" b="1" dirty="0"/>
                <a:t>£ = 2.00 $ </a:t>
              </a:r>
              <a:r>
                <a:rPr lang="en-US" sz="1900" dirty="0">
                  <a:sym typeface="Wingdings" panose="05000000000000000000" pitchFamily="2" charset="2"/>
                </a:rPr>
                <a:t> </a:t>
              </a:r>
              <a:r>
                <a:rPr lang="en-US" sz="1900" dirty="0"/>
                <a:t>10</a:t>
              </a:r>
              <a:r>
                <a:rPr lang="el-GR" sz="1900" dirty="0"/>
                <a:t>.</a:t>
              </a:r>
              <a:r>
                <a:rPr lang="en-US" sz="1900" dirty="0"/>
                <a:t>000</a:t>
              </a:r>
              <a:r>
                <a:rPr lang="el-GR" sz="1900" dirty="0"/>
                <a:t>.</a:t>
              </a:r>
              <a:r>
                <a:rPr lang="en-US" sz="1900" dirty="0"/>
                <a:t>000</a:t>
              </a:r>
              <a:r>
                <a:rPr lang="el-GR" sz="1900" dirty="0"/>
                <a:t> </a:t>
              </a:r>
              <a:r>
                <a:rPr lang="en-US" sz="1900" dirty="0"/>
                <a:t>£</a:t>
              </a:r>
            </a:p>
          </p:txBody>
        </p:sp>
        <p:sp>
          <p:nvSpPr>
            <p:cNvPr id="19" name="Rounded Rectangle 18"/>
            <p:cNvSpPr/>
            <p:nvPr/>
          </p:nvSpPr>
          <p:spPr>
            <a:xfrm>
              <a:off x="3553973" y="4096478"/>
              <a:ext cx="5162033" cy="21950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dirty="0"/>
                <a:t>Ενοποιημένες οικονομικές καταστάσεις της </a:t>
              </a:r>
              <a:r>
                <a:rPr lang="en-US" sz="2000" dirty="0"/>
                <a:t>GM </a:t>
              </a:r>
            </a:p>
            <a:p>
              <a:pPr algn="ctr"/>
              <a:r>
                <a:rPr lang="en-US" sz="2000" b="1" dirty="0"/>
                <a:t>1</a:t>
              </a:r>
              <a:r>
                <a:rPr lang="el-GR" sz="2000" b="1" dirty="0"/>
                <a:t> </a:t>
              </a:r>
              <a:r>
                <a:rPr lang="en-US" sz="2000" b="1" dirty="0"/>
                <a:t>£ = 1</a:t>
              </a:r>
              <a:r>
                <a:rPr lang="el-GR" sz="2000" b="1" dirty="0"/>
                <a:t>,</a:t>
              </a:r>
              <a:r>
                <a:rPr lang="en-US" sz="2000" b="1" dirty="0"/>
                <a:t>95</a:t>
              </a:r>
              <a:r>
                <a:rPr lang="el-GR" sz="2000" b="1" dirty="0"/>
                <a:t> </a:t>
              </a:r>
              <a:r>
                <a:rPr lang="en-US" sz="2000" b="1" dirty="0"/>
                <a:t>$ </a:t>
              </a:r>
              <a:r>
                <a:rPr lang="en-US" sz="2000" dirty="0">
                  <a:sym typeface="Wingdings" panose="05000000000000000000" pitchFamily="2" charset="2"/>
                </a:rPr>
                <a:t> </a:t>
              </a:r>
              <a:r>
                <a:rPr lang="en-US" sz="2000" dirty="0"/>
                <a:t>19</a:t>
              </a:r>
              <a:r>
                <a:rPr lang="el-GR" sz="2000" dirty="0"/>
                <a:t>.</a:t>
              </a:r>
              <a:r>
                <a:rPr lang="en-US" sz="2000" dirty="0"/>
                <a:t>500</a:t>
              </a:r>
              <a:r>
                <a:rPr lang="el-GR" sz="2000" dirty="0"/>
                <a:t>.</a:t>
              </a:r>
              <a:r>
                <a:rPr lang="en-US" sz="2000" dirty="0"/>
                <a:t>000</a:t>
              </a:r>
              <a:r>
                <a:rPr lang="el-GR" sz="2000" dirty="0"/>
                <a:t> </a:t>
              </a:r>
              <a:r>
                <a:rPr lang="en-US" sz="2000" dirty="0"/>
                <a:t>$</a:t>
              </a:r>
            </a:p>
            <a:p>
              <a:pPr algn="ctr"/>
              <a:r>
                <a:rPr lang="en-US" sz="2000" dirty="0"/>
                <a:t> </a:t>
              </a:r>
            </a:p>
            <a:p>
              <a:pPr algn="ctr"/>
              <a:r>
                <a:rPr lang="el-GR" sz="2000" b="1" dirty="0"/>
                <a:t>Ζημία λόγω μετατροπής</a:t>
              </a:r>
              <a:r>
                <a:rPr lang="en-US" sz="2000" b="1" dirty="0"/>
                <a:t> </a:t>
              </a:r>
              <a:r>
                <a:rPr lang="en-US" sz="2000" dirty="0"/>
                <a:t>= 500</a:t>
              </a:r>
              <a:r>
                <a:rPr lang="el-GR" sz="2000" dirty="0"/>
                <a:t>.</a:t>
              </a:r>
              <a:r>
                <a:rPr lang="en-US" sz="2000" dirty="0"/>
                <a:t>000</a:t>
              </a:r>
              <a:r>
                <a:rPr lang="el-GR" sz="2000" dirty="0"/>
                <a:t> </a:t>
              </a:r>
              <a:r>
                <a:rPr lang="en-US" sz="2000" dirty="0"/>
                <a:t>$</a:t>
              </a:r>
            </a:p>
          </p:txBody>
        </p:sp>
        <p:sp>
          <p:nvSpPr>
            <p:cNvPr id="20" name="Curved Down Arrow 19"/>
            <p:cNvSpPr/>
            <p:nvPr/>
          </p:nvSpPr>
          <p:spPr>
            <a:xfrm rot="20179977">
              <a:off x="1819032" y="3348499"/>
              <a:ext cx="4022198" cy="1454887"/>
            </a:xfrm>
            <a:prstGeom prst="curvedDownArrow">
              <a:avLst>
                <a:gd name="adj1" fmla="val 50000"/>
                <a:gd name="adj2" fmla="val 46794"/>
                <a:gd name="adj3" fmla="val 34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ounded Rectangle 2"/>
            <p:cNvSpPr/>
            <p:nvPr/>
          </p:nvSpPr>
          <p:spPr>
            <a:xfrm>
              <a:off x="835176" y="4881851"/>
              <a:ext cx="2605745" cy="1409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General Motors </a:t>
              </a:r>
              <a:r>
                <a:rPr lang="el-GR" sz="2400" dirty="0"/>
                <a:t>(</a:t>
              </a:r>
              <a:r>
                <a:rPr lang="en-US" sz="2400" dirty="0"/>
                <a:t>GM</a:t>
              </a:r>
              <a:r>
                <a:rPr lang="el-GR" sz="2400" dirty="0"/>
                <a:t>)</a:t>
              </a:r>
              <a:endParaRPr lang="en-US" sz="2400" dirty="0"/>
            </a:p>
          </p:txBody>
        </p:sp>
        <p:sp>
          <p:nvSpPr>
            <p:cNvPr id="22" name="Down Arrow 21"/>
            <p:cNvSpPr/>
            <p:nvPr/>
          </p:nvSpPr>
          <p:spPr>
            <a:xfrm>
              <a:off x="5979094" y="5406698"/>
              <a:ext cx="289369" cy="22877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33700" y="3566488"/>
              <a:ext cx="1911893" cy="3806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20</a:t>
              </a:r>
              <a:r>
                <a:rPr lang="el-GR" dirty="0"/>
                <a:t>.</a:t>
              </a:r>
              <a:r>
                <a:rPr lang="en-US" dirty="0"/>
                <a:t>000</a:t>
              </a:r>
              <a:r>
                <a:rPr lang="el-GR" dirty="0"/>
                <a:t>.</a:t>
              </a:r>
              <a:r>
                <a:rPr lang="en-US" dirty="0"/>
                <a:t>000</a:t>
              </a:r>
              <a:r>
                <a:rPr lang="el-GR" dirty="0"/>
                <a:t> </a:t>
              </a:r>
              <a:r>
                <a:rPr lang="en-US" dirty="0"/>
                <a:t>$ </a:t>
              </a:r>
            </a:p>
          </p:txBody>
        </p:sp>
      </p:grpSp>
      <p:pic>
        <p:nvPicPr>
          <p:cNvPr id="12" name="Εικόνα 11">
            <a:extLst>
              <a:ext uri="{FF2B5EF4-FFF2-40B4-BE49-F238E27FC236}">
                <a16:creationId xmlns:a16="http://schemas.microsoft.com/office/drawing/2014/main" id="{7A641BA9-AA75-4031-A9C2-0097FC6BC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14594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Οικονομική Έκθεση</a:t>
            </a:r>
            <a:endParaRPr lang="en-US" sz="3000" dirty="0">
              <a:solidFill>
                <a:srgbClr val="0070C0"/>
              </a:solidFill>
            </a:endParaRPr>
          </a:p>
        </p:txBody>
      </p:sp>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18-</a:t>
            </a:r>
            <a:fld id="{D57F1E4F-1CFF-5643-939E-217C01CDF565}" type="slidenum">
              <a:rPr lang="en-US" smtClean="0"/>
              <a:pPr/>
              <a:t>25</a:t>
            </a:fld>
            <a:endParaRPr lang="en-US" dirty="0"/>
          </a:p>
        </p:txBody>
      </p:sp>
      <p:graphicFrame>
        <p:nvGraphicFramePr>
          <p:cNvPr id="19" name="Diagram 18"/>
          <p:cNvGraphicFramePr/>
          <p:nvPr>
            <p:extLst>
              <p:ext uri="{D42A27DB-BD31-4B8C-83A1-F6EECF244321}">
                <p14:modId xmlns:p14="http://schemas.microsoft.com/office/powerpoint/2010/main" val="2103800631"/>
              </p:ext>
            </p:extLst>
          </p:nvPr>
        </p:nvGraphicFramePr>
        <p:xfrm>
          <a:off x="457200" y="1397000"/>
          <a:ext cx="8229600" cy="481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31F6AB4D-A8DF-4227-B201-651BB092B1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978598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Διαχείριση Κεφαλαίου Κίνησης</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37090355"/>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26</a:t>
            </a:fld>
            <a:endParaRPr lang="en-US" dirty="0"/>
          </a:p>
        </p:txBody>
      </p:sp>
      <p:pic>
        <p:nvPicPr>
          <p:cNvPr id="6" name="Εικόνα 5">
            <a:extLst>
              <a:ext uri="{FF2B5EF4-FFF2-40B4-BE49-F238E27FC236}">
                <a16:creationId xmlns:a16="http://schemas.microsoft.com/office/drawing/2014/main" id="{5D362BCB-0846-4A9B-BBCF-E9249034FD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989319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Ελαχιστοποίηση των Υπολοίπων Κεφαλαίου Κίνησης στον Ισολογισμό</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38097807"/>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18-</a:t>
            </a:r>
            <a:fld id="{D57F1E4F-1CFF-5643-939E-217C01CDF565}" type="slidenum">
              <a:rPr lang="en-US" smtClean="0"/>
              <a:pPr/>
              <a:t>27</a:t>
            </a:fld>
            <a:endParaRPr lang="en-US" dirty="0"/>
          </a:p>
        </p:txBody>
      </p:sp>
      <p:pic>
        <p:nvPicPr>
          <p:cNvPr id="7" name="Εικόνα 6">
            <a:extLst>
              <a:ext uri="{FF2B5EF4-FFF2-40B4-BE49-F238E27FC236}">
                <a16:creationId xmlns:a16="http://schemas.microsoft.com/office/drawing/2014/main" id="{B85CB957-6621-45E5-BE99-51EF913F2C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1484906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Ελαχιστοποίηση των Υπολοίπων Κεφαλαίου Κίνησης στον Ισολογισμό</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68357224"/>
              </p:ext>
            </p:extLst>
          </p:nvPr>
        </p:nvGraphicFramePr>
        <p:xfrm>
          <a:off x="457200" y="1509630"/>
          <a:ext cx="8229600" cy="4376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p:txBody>
          <a:bodyPr/>
          <a:lstStyle/>
          <a:p>
            <a:r>
              <a:rPr lang="el-GR" dirty="0"/>
              <a:t>Κεφάλαιο 18-</a:t>
            </a:r>
            <a:fld id="{D57F1E4F-1CFF-5643-939E-217C01CDF565}" type="slidenum">
              <a:rPr lang="en-US" smtClean="0"/>
              <a:pPr/>
              <a:t>28</a:t>
            </a:fld>
            <a:endParaRPr lang="en-US" dirty="0"/>
          </a:p>
        </p:txBody>
      </p:sp>
      <p:pic>
        <p:nvPicPr>
          <p:cNvPr id="7" name="Εικόνα 6">
            <a:extLst>
              <a:ext uri="{FF2B5EF4-FFF2-40B4-BE49-F238E27FC236}">
                <a16:creationId xmlns:a16="http://schemas.microsoft.com/office/drawing/2014/main" id="{3DE3450D-9F8D-4DF4-BBE1-2E79EB36E1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0704721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solidFill>
                  <a:srgbClr val="0070C0"/>
                </a:solidFill>
              </a:rPr>
              <a:t>Ελαχιστοποίηση του Κόστους Μετατροπής Νομισμάτων</a:t>
            </a:r>
            <a:endParaRPr lang="en-US" sz="3000" dirty="0"/>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200900" y="6459786"/>
            <a:ext cx="1485900" cy="365125"/>
          </a:xfrm>
        </p:spPr>
        <p:txBody>
          <a:bodyPr/>
          <a:lstStyle/>
          <a:p>
            <a:r>
              <a:rPr lang="en-US" dirty="0"/>
              <a:t> </a:t>
            </a:r>
            <a:r>
              <a:rPr lang="el-GR" dirty="0"/>
              <a:t>Κεφάλαιο 18-</a:t>
            </a:r>
            <a:fld id="{D57F1E4F-1CFF-5643-939E-217C01CDF565}" type="slidenum">
              <a:rPr lang="en-US" smtClean="0"/>
              <a:pPr/>
              <a:t>29</a:t>
            </a:fld>
            <a:endParaRPr lang="en-US" dirty="0"/>
          </a:p>
        </p:txBody>
      </p:sp>
      <p:pic>
        <p:nvPicPr>
          <p:cNvPr id="3" name="Picture 2"/>
          <p:cNvPicPr>
            <a:picLocks noChangeAspect="1"/>
          </p:cNvPicPr>
          <p:nvPr/>
        </p:nvPicPr>
        <p:blipFill>
          <a:blip r:embed="rId3"/>
          <a:stretch>
            <a:fillRect/>
          </a:stretch>
        </p:blipFill>
        <p:spPr>
          <a:xfrm>
            <a:off x="1284915" y="1496877"/>
            <a:ext cx="6610330" cy="4123076"/>
          </a:xfrm>
          <a:prstGeom prst="rect">
            <a:avLst/>
          </a:prstGeom>
        </p:spPr>
      </p:pic>
      <p:pic>
        <p:nvPicPr>
          <p:cNvPr id="6" name="Picture 5"/>
          <p:cNvPicPr>
            <a:picLocks noChangeAspect="1"/>
          </p:cNvPicPr>
          <p:nvPr/>
        </p:nvPicPr>
        <p:blipFill>
          <a:blip r:embed="rId4"/>
          <a:stretch>
            <a:fillRect/>
          </a:stretch>
        </p:blipFill>
        <p:spPr>
          <a:xfrm>
            <a:off x="1310315" y="5678920"/>
            <a:ext cx="4493585" cy="376630"/>
          </a:xfrm>
          <a:prstGeom prst="rect">
            <a:avLst/>
          </a:prstGeom>
        </p:spPr>
      </p:pic>
      <p:pic>
        <p:nvPicPr>
          <p:cNvPr id="7" name="Εικόνα 6">
            <a:extLst>
              <a:ext uri="{FF2B5EF4-FFF2-40B4-BE49-F238E27FC236}">
                <a16:creationId xmlns:a16="http://schemas.microsoft.com/office/drawing/2014/main" id="{07AEF67F-2E8E-4938-9166-339FBDCA7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2426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Χρηματοοικονομικά Ζητήματα στο Διεθνές Εμπόριο </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b="1" dirty="0"/>
              <a:t>Επιλογή Νομίσματος</a:t>
            </a:r>
            <a:r>
              <a:rPr lang="en-US" sz="2600" b="1" dirty="0"/>
              <a:t>:</a:t>
            </a:r>
            <a:r>
              <a:rPr lang="el-GR" sz="2600" dirty="0"/>
              <a:t> Ποιο νόμισμα θα χρησιμοποιηθεί για τη συναλλαγή;</a:t>
            </a:r>
            <a:endParaRPr lang="en-US" sz="2600" dirty="0"/>
          </a:p>
          <a:p>
            <a:pPr>
              <a:lnSpc>
                <a:spcPct val="100000"/>
              </a:lnSpc>
            </a:pPr>
            <a:r>
              <a:rPr lang="el-GR" sz="2600" b="1" dirty="0"/>
              <a:t>Πιστωτικός Έλεγχος</a:t>
            </a:r>
            <a:r>
              <a:rPr lang="en-US" sz="2600" b="1" dirty="0"/>
              <a:t>:</a:t>
            </a:r>
            <a:r>
              <a:rPr lang="el-GR" sz="2600" dirty="0"/>
              <a:t> Πότε και πώς θα ελεγχθεί η πιστοληπτική ικανότητα;</a:t>
            </a:r>
          </a:p>
          <a:p>
            <a:pPr>
              <a:lnSpc>
                <a:spcPct val="100000"/>
              </a:lnSpc>
            </a:pPr>
            <a:r>
              <a:rPr lang="el-GR" sz="2600" b="1" dirty="0"/>
              <a:t>Μέθοδος Πληρωμής</a:t>
            </a:r>
            <a:r>
              <a:rPr lang="en-US" sz="2600" b="1" dirty="0"/>
              <a:t>:</a:t>
            </a:r>
            <a:r>
              <a:rPr lang="en-US" sz="2600" dirty="0"/>
              <a:t> </a:t>
            </a:r>
            <a:r>
              <a:rPr lang="el-GR" sz="2600" dirty="0"/>
              <a:t>Ποια μορφή πληρωμής θα χρησιμοποιηθεί;</a:t>
            </a:r>
          </a:p>
          <a:p>
            <a:pPr>
              <a:lnSpc>
                <a:spcPct val="100000"/>
              </a:lnSpc>
            </a:pPr>
            <a:r>
              <a:rPr lang="el-GR" sz="2600" b="1" dirty="0"/>
              <a:t>Χρηματοδότηση Εμπορίου</a:t>
            </a:r>
            <a:r>
              <a:rPr lang="en-US" sz="2600" b="1" dirty="0"/>
              <a:t>:</a:t>
            </a:r>
            <a:r>
              <a:rPr lang="el-GR" sz="2600" dirty="0"/>
              <a:t> Πώς θα διευθετηθεί η χρηματοδότηση;</a:t>
            </a:r>
          </a:p>
          <a:p>
            <a:pPr>
              <a:lnSpc>
                <a:spcPct val="100000"/>
              </a:lnSpc>
            </a:pP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3</a:t>
            </a:fld>
            <a:endParaRPr lang="en-US" dirty="0"/>
          </a:p>
        </p:txBody>
      </p:sp>
      <p:pic>
        <p:nvPicPr>
          <p:cNvPr id="6" name="Εικόνα 5">
            <a:extLst>
              <a:ext uri="{FF2B5EF4-FFF2-40B4-BE49-F238E27FC236}">
                <a16:creationId xmlns:a16="http://schemas.microsoft.com/office/drawing/2014/main" id="{B6CE69EA-6F95-48FF-848D-A021F54C0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560441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Ελαχιστοποίηση του Κόστους Μετατροπής Νομισμάτων</a:t>
            </a:r>
            <a:endParaRPr lang="en-US" sz="3000" dirty="0"/>
          </a:p>
        </p:txBody>
      </p:sp>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18-</a:t>
            </a:r>
            <a:fld id="{D57F1E4F-1CFF-5643-939E-217C01CDF565}" type="slidenum">
              <a:rPr lang="en-US" smtClean="0"/>
              <a:pPr/>
              <a:t>30</a:t>
            </a:fld>
            <a:endParaRPr lang="en-US" dirty="0"/>
          </a:p>
        </p:txBody>
      </p:sp>
      <p:graphicFrame>
        <p:nvGraphicFramePr>
          <p:cNvPr id="2" name="Diagram 1"/>
          <p:cNvGraphicFramePr/>
          <p:nvPr>
            <p:extLst>
              <p:ext uri="{D42A27DB-BD31-4B8C-83A1-F6EECF244321}">
                <p14:modId xmlns:p14="http://schemas.microsoft.com/office/powerpoint/2010/main" val="854047057"/>
              </p:ext>
            </p:extLst>
          </p:nvPr>
        </p:nvGraphicFramePr>
        <p:xfrm>
          <a:off x="457200" y="1397000"/>
          <a:ext cx="82296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6D3289A0-F307-4BFB-B5DB-56A19DE219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916643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solidFill>
                  <a:srgbClr val="0070C0"/>
                </a:solidFill>
              </a:rPr>
              <a:t>Ελαχιστοποίηση του Κόστους Μετατροπής Νομισμάτων</a:t>
            </a:r>
            <a:endParaRPr lang="en-US" sz="3000" dirty="0"/>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264400" y="6459786"/>
            <a:ext cx="1422400" cy="365125"/>
          </a:xfrm>
        </p:spPr>
        <p:txBody>
          <a:bodyPr/>
          <a:lstStyle/>
          <a:p>
            <a:r>
              <a:rPr lang="en-US" dirty="0"/>
              <a:t> </a:t>
            </a:r>
            <a:r>
              <a:rPr lang="el-GR" dirty="0"/>
              <a:t>Κεφάλαιο 18-</a:t>
            </a:r>
            <a:fld id="{D57F1E4F-1CFF-5643-939E-217C01CDF565}" type="slidenum">
              <a:rPr lang="en-US" smtClean="0"/>
              <a:pPr/>
              <a:t>31</a:t>
            </a:fld>
            <a:endParaRPr lang="en-US" dirty="0"/>
          </a:p>
        </p:txBody>
      </p:sp>
      <p:pic>
        <p:nvPicPr>
          <p:cNvPr id="8" name="Picture 7"/>
          <p:cNvPicPr>
            <a:picLocks noChangeAspect="1"/>
          </p:cNvPicPr>
          <p:nvPr/>
        </p:nvPicPr>
        <p:blipFill>
          <a:blip r:embed="rId3"/>
          <a:stretch>
            <a:fillRect/>
          </a:stretch>
        </p:blipFill>
        <p:spPr>
          <a:xfrm>
            <a:off x="1284915" y="1496877"/>
            <a:ext cx="6610330" cy="4123076"/>
          </a:xfrm>
          <a:prstGeom prst="rect">
            <a:avLst/>
          </a:prstGeom>
        </p:spPr>
      </p:pic>
      <p:pic>
        <p:nvPicPr>
          <p:cNvPr id="9" name="Picture 8"/>
          <p:cNvPicPr>
            <a:picLocks noChangeAspect="1"/>
          </p:cNvPicPr>
          <p:nvPr/>
        </p:nvPicPr>
        <p:blipFill>
          <a:blip r:embed="rId4"/>
          <a:stretch>
            <a:fillRect/>
          </a:stretch>
        </p:blipFill>
        <p:spPr>
          <a:xfrm>
            <a:off x="1310315" y="5678920"/>
            <a:ext cx="4493585" cy="376630"/>
          </a:xfrm>
          <a:prstGeom prst="rect">
            <a:avLst/>
          </a:prstGeom>
        </p:spPr>
      </p:pic>
      <p:pic>
        <p:nvPicPr>
          <p:cNvPr id="7" name="Εικόνα 6">
            <a:extLst>
              <a:ext uri="{FF2B5EF4-FFF2-40B4-BE49-F238E27FC236}">
                <a16:creationId xmlns:a16="http://schemas.microsoft.com/office/drawing/2014/main" id="{9EC0E990-5322-47DA-99B8-3091A3912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39406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l-GR" sz="3000" dirty="0">
                <a:solidFill>
                  <a:srgbClr val="0070C0"/>
                </a:solidFill>
              </a:rPr>
              <a:t>Ελαχιστοποίηση του Κόστους Μετατροπής Νομισμάτων</a:t>
            </a:r>
            <a:endParaRPr lang="en-US" sz="3000" dirty="0"/>
          </a:p>
        </p:txBody>
      </p:sp>
      <p:sp>
        <p:nvSpPr>
          <p:cNvPr id="3" name="Footer Placeholder 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4" name="Slide Number Placeholder 3"/>
          <p:cNvSpPr>
            <a:spLocks noGrp="1"/>
          </p:cNvSpPr>
          <p:nvPr>
            <p:ph type="sldNum" sz="quarter" idx="12"/>
          </p:nvPr>
        </p:nvSpPr>
        <p:spPr/>
        <p:txBody>
          <a:bodyPr/>
          <a:lstStyle/>
          <a:p>
            <a:r>
              <a:rPr lang="el-GR" dirty="0"/>
              <a:t>Κεφάλαιο 18-</a:t>
            </a:r>
            <a:fld id="{D57F1E4F-1CFF-5643-939E-217C01CDF565}" type="slidenum">
              <a:rPr lang="en-US" smtClean="0"/>
              <a:pPr/>
              <a:t>32</a:t>
            </a:fld>
            <a:endParaRPr lang="en-US" dirty="0"/>
          </a:p>
        </p:txBody>
      </p:sp>
      <p:pic>
        <p:nvPicPr>
          <p:cNvPr id="6" name="Picture 5"/>
          <p:cNvPicPr>
            <a:picLocks noChangeAspect="1"/>
          </p:cNvPicPr>
          <p:nvPr/>
        </p:nvPicPr>
        <p:blipFill>
          <a:blip r:embed="rId3"/>
          <a:stretch>
            <a:fillRect/>
          </a:stretch>
        </p:blipFill>
        <p:spPr>
          <a:xfrm>
            <a:off x="431800" y="2130097"/>
            <a:ext cx="8343900" cy="2587755"/>
          </a:xfrm>
          <a:prstGeom prst="rect">
            <a:avLst/>
          </a:prstGeom>
        </p:spPr>
      </p:pic>
      <p:pic>
        <p:nvPicPr>
          <p:cNvPr id="7" name="Εικόνα 6">
            <a:extLst>
              <a:ext uri="{FF2B5EF4-FFF2-40B4-BE49-F238E27FC236}">
                <a16:creationId xmlns:a16="http://schemas.microsoft.com/office/drawing/2014/main" id="{D4842751-9896-4016-A435-3007A0989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44470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Ελαχιστοποίηση του Συναλλαγματικού Κινδύνου</a:t>
            </a:r>
          </a:p>
        </p:txBody>
      </p:sp>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p:txBody>
          <a:bodyPr/>
          <a:lstStyle/>
          <a:p>
            <a:r>
              <a:rPr lang="el-GR" dirty="0"/>
              <a:t>Κεφάλαιο 18-</a:t>
            </a:r>
            <a:fld id="{D57F1E4F-1CFF-5643-939E-217C01CDF565}" type="slidenum">
              <a:rPr lang="en-US" smtClean="0"/>
              <a:pPr/>
              <a:t>33</a:t>
            </a:fld>
            <a:endParaRPr lang="en-US" dirty="0"/>
          </a:p>
        </p:txBody>
      </p:sp>
      <p:graphicFrame>
        <p:nvGraphicFramePr>
          <p:cNvPr id="12" name="Diagram 11"/>
          <p:cNvGraphicFramePr/>
          <p:nvPr>
            <p:extLst>
              <p:ext uri="{D42A27DB-BD31-4B8C-83A1-F6EECF244321}">
                <p14:modId xmlns:p14="http://schemas.microsoft.com/office/powerpoint/2010/main" val="2675863719"/>
              </p:ext>
            </p:extLst>
          </p:nvPr>
        </p:nvGraphicFramePr>
        <p:xfrm>
          <a:off x="457200" y="1397000"/>
          <a:ext cx="82296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7F55F6C6-5534-4380-B271-25CDAA342E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824159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Προϋπολογισμός Κεφαλαίων σε Διεθνές Επίπεδο </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Καθαρή παρούσα αξία</a:t>
            </a:r>
          </a:p>
          <a:p>
            <a:pPr>
              <a:lnSpc>
                <a:spcPct val="100000"/>
              </a:lnSpc>
            </a:pPr>
            <a:r>
              <a:rPr lang="el-GR" sz="2600" dirty="0"/>
              <a:t>Εσωτερικός συντελεστής απόδοσης</a:t>
            </a:r>
          </a:p>
          <a:p>
            <a:pPr>
              <a:lnSpc>
                <a:spcPct val="100000"/>
              </a:lnSpc>
            </a:pPr>
            <a:r>
              <a:rPr lang="el-GR" sz="2600" dirty="0"/>
              <a:t>Περίοδος αποπληρωμής</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34</a:t>
            </a:fld>
            <a:endParaRPr lang="en-US" dirty="0"/>
          </a:p>
        </p:txBody>
      </p:sp>
      <p:pic>
        <p:nvPicPr>
          <p:cNvPr id="6" name="Εικόνα 5">
            <a:extLst>
              <a:ext uri="{FF2B5EF4-FFF2-40B4-BE49-F238E27FC236}">
                <a16:creationId xmlns:a16="http://schemas.microsoft.com/office/drawing/2014/main" id="{3071F98E-E317-44EB-AF56-F84C3E38A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824805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33595"/>
            <a:ext cx="8503920" cy="914400"/>
          </a:xfrm>
        </p:spPr>
        <p:txBody>
          <a:bodyPr>
            <a:noAutofit/>
          </a:bodyPr>
          <a:lstStyle/>
          <a:p>
            <a:pPr>
              <a:lnSpc>
                <a:spcPct val="100000"/>
              </a:lnSpc>
            </a:pPr>
            <a:r>
              <a:rPr lang="el-GR" dirty="0"/>
              <a:t>Προϋπολογισμός Κεφαλαίων σε Διεθνές Επίπεδο</a:t>
            </a:r>
            <a:r>
              <a:rPr lang="en-US" dirty="0"/>
              <a:t>: </a:t>
            </a:r>
            <a:r>
              <a:rPr lang="el-GR" dirty="0">
                <a:solidFill>
                  <a:srgbClr val="0070C0"/>
                </a:solidFill>
              </a:rPr>
              <a:t>Καθαρή Παρούσα Αξία</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Προσαρμογή έναντι κινδύνου</a:t>
            </a:r>
            <a:endParaRPr lang="en-US" sz="2600" dirty="0"/>
          </a:p>
          <a:p>
            <a:pPr>
              <a:lnSpc>
                <a:spcPct val="100000"/>
              </a:lnSpc>
            </a:pPr>
            <a:r>
              <a:rPr lang="el-GR" sz="2600" dirty="0"/>
              <a:t>Επιλογή νομίσματος</a:t>
            </a:r>
            <a:endParaRPr lang="en-US" sz="2600" dirty="0"/>
          </a:p>
          <a:p>
            <a:pPr>
              <a:lnSpc>
                <a:spcPct val="100000"/>
              </a:lnSpc>
            </a:pPr>
            <a:r>
              <a:rPr lang="el-GR" sz="2600" dirty="0"/>
              <a:t>Επιλογή οπτικής γωνίας</a:t>
            </a:r>
            <a:endParaRPr lang="en-US" sz="2600" dirty="0"/>
          </a:p>
        </p:txBody>
      </p:sp>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18-</a:t>
            </a:r>
            <a:fld id="{D57F1E4F-1CFF-5643-939E-217C01CDF565}" type="slidenum">
              <a:rPr lang="en-US" smtClean="0"/>
              <a:pPr/>
              <a:t>35</a:t>
            </a:fld>
            <a:endParaRPr lang="en-US" dirty="0"/>
          </a:p>
        </p:txBody>
      </p:sp>
      <p:pic>
        <p:nvPicPr>
          <p:cNvPr id="7" name="Εικόνα 6">
            <a:extLst>
              <a:ext uri="{FF2B5EF4-FFF2-40B4-BE49-F238E27FC236}">
                <a16:creationId xmlns:a16="http://schemas.microsoft.com/office/drawing/2014/main" id="{168EEC59-2A53-4C0B-829E-1F9CD7E84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56698561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57200" y="1783080"/>
            <a:ext cx="8229600" cy="4076700"/>
          </a:xfrm>
          <a:prstGeom prst="rect">
            <a:avLst/>
          </a:prstGeom>
          <a:solidFill>
            <a:schemeClr val="bg1"/>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457200" y="233595"/>
            <a:ext cx="8397240" cy="914400"/>
          </a:xfrm>
        </p:spPr>
        <p:txBody>
          <a:bodyPr>
            <a:noAutofit/>
          </a:bodyPr>
          <a:lstStyle/>
          <a:p>
            <a:pPr>
              <a:lnSpc>
                <a:spcPct val="100000"/>
              </a:lnSpc>
            </a:pPr>
            <a:r>
              <a:rPr lang="el-GR" sz="2600" dirty="0"/>
              <a:t>Προϋπολογισμός Κεφαλαίων σε Διεθνές Επίπεδο</a:t>
            </a:r>
            <a:r>
              <a:rPr lang="en-US" sz="2600" dirty="0"/>
              <a:t>: </a:t>
            </a:r>
            <a:r>
              <a:rPr lang="el-GR" sz="2600" dirty="0">
                <a:solidFill>
                  <a:srgbClr val="0070C0"/>
                </a:solidFill>
              </a:rPr>
              <a:t>Εσωτερικός Συντελεστής Απόδοσης</a:t>
            </a:r>
            <a:endParaRPr lang="en-US" sz="2600" dirty="0">
              <a:solidFill>
                <a:srgbClr val="0070C0"/>
              </a:solidFill>
            </a:endParaRPr>
          </a:p>
        </p:txBody>
      </p:sp>
      <p:graphicFrame>
        <p:nvGraphicFramePr>
          <p:cNvPr id="19" name="Diagram 18"/>
          <p:cNvGraphicFramePr/>
          <p:nvPr>
            <p:extLst>
              <p:ext uri="{D42A27DB-BD31-4B8C-83A1-F6EECF244321}">
                <p14:modId xmlns:p14="http://schemas.microsoft.com/office/powerpoint/2010/main" val="4221905407"/>
              </p:ext>
            </p:extLst>
          </p:nvPr>
        </p:nvGraphicFramePr>
        <p:xfrm>
          <a:off x="711200" y="1562100"/>
          <a:ext cx="772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36</a:t>
            </a:fld>
            <a:endParaRPr lang="en-US" dirty="0"/>
          </a:p>
        </p:txBody>
      </p:sp>
      <p:pic>
        <p:nvPicPr>
          <p:cNvPr id="7" name="Εικόνα 6">
            <a:extLst>
              <a:ext uri="{FF2B5EF4-FFF2-40B4-BE49-F238E27FC236}">
                <a16:creationId xmlns:a16="http://schemas.microsoft.com/office/drawing/2014/main" id="{6B93E1FB-1163-4613-BE94-FBBF741C16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865000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2900" dirty="0"/>
              <a:t>Προϋπολογισμός Κεφαλαίων σε Διεθνές Επίπεδο</a:t>
            </a:r>
            <a:r>
              <a:rPr lang="en-US" sz="2900" dirty="0"/>
              <a:t>: </a:t>
            </a:r>
            <a:r>
              <a:rPr lang="el-GR" sz="2900" dirty="0">
                <a:solidFill>
                  <a:srgbClr val="0070C0"/>
                </a:solidFill>
              </a:rPr>
              <a:t>Περίοδος Αποπληρωμής</a:t>
            </a:r>
            <a:endParaRPr lang="en-US" sz="2900"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01506713"/>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18-</a:t>
            </a:r>
            <a:fld id="{D57F1E4F-1CFF-5643-939E-217C01CDF565}" type="slidenum">
              <a:rPr lang="en-US" smtClean="0"/>
              <a:pPr/>
              <a:t>37</a:t>
            </a:fld>
            <a:endParaRPr lang="en-US" dirty="0"/>
          </a:p>
        </p:txBody>
      </p:sp>
      <p:pic>
        <p:nvPicPr>
          <p:cNvPr id="7" name="Εικόνα 6">
            <a:extLst>
              <a:ext uri="{FF2B5EF4-FFF2-40B4-BE49-F238E27FC236}">
                <a16:creationId xmlns:a16="http://schemas.microsoft.com/office/drawing/2014/main" id="{D20047A3-EFE8-4D7A-945B-99E3B5DDBF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4195672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Πηγές Διεθνών Επενδυτικών Κεφαλαίων</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20406706"/>
              </p:ext>
            </p:extLst>
          </p:nvPr>
        </p:nvGraphicFramePr>
        <p:xfrm>
          <a:off x="742950" y="1839830"/>
          <a:ext cx="7708900" cy="3748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1" name="Slide Number Placeholder 10"/>
          <p:cNvSpPr>
            <a:spLocks noGrp="1"/>
          </p:cNvSpPr>
          <p:nvPr>
            <p:ph type="sldNum" sz="quarter" idx="12"/>
          </p:nvPr>
        </p:nvSpPr>
        <p:spPr/>
        <p:txBody>
          <a:bodyPr/>
          <a:lstStyle/>
          <a:p>
            <a:r>
              <a:rPr lang="el-GR" dirty="0"/>
              <a:t>Κεφάλαιο 18-</a:t>
            </a:r>
            <a:fld id="{D57F1E4F-1CFF-5643-939E-217C01CDF565}" type="slidenum">
              <a:rPr lang="en-US" smtClean="0"/>
              <a:pPr/>
              <a:t>38</a:t>
            </a:fld>
            <a:endParaRPr lang="en-US" dirty="0"/>
          </a:p>
        </p:txBody>
      </p:sp>
      <p:pic>
        <p:nvPicPr>
          <p:cNvPr id="6" name="Εικόνα 5">
            <a:extLst>
              <a:ext uri="{FF2B5EF4-FFF2-40B4-BE49-F238E27FC236}">
                <a16:creationId xmlns:a16="http://schemas.microsoft.com/office/drawing/2014/main" id="{B9D14196-8A57-4F4F-A748-8DB1497651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3381192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Εξωτερικές Πηγές Επενδυτικών Κεφαλαίων</a:t>
            </a:r>
            <a:endParaRPr lang="en-US" dirty="0">
              <a:solidFill>
                <a:srgbClr val="0070C0"/>
              </a:solidFill>
            </a:endParaRPr>
          </a:p>
        </p:txBody>
      </p:sp>
      <p:sp>
        <p:nvSpPr>
          <p:cNvPr id="3" name="Content Placeholder 2"/>
          <p:cNvSpPr>
            <a:spLocks noGrp="1"/>
          </p:cNvSpPr>
          <p:nvPr>
            <p:ph idx="1"/>
          </p:nvPr>
        </p:nvSpPr>
        <p:spPr/>
        <p:txBody>
          <a:bodyPr>
            <a:normAutofit/>
          </a:bodyPr>
          <a:lstStyle/>
          <a:p>
            <a:pPr>
              <a:lnSpc>
                <a:spcPct val="100000"/>
              </a:lnSpc>
            </a:pPr>
            <a:r>
              <a:rPr lang="el-GR" sz="2600" dirty="0"/>
              <a:t>Επενδυτικές τράπεζες</a:t>
            </a:r>
          </a:p>
          <a:p>
            <a:pPr>
              <a:lnSpc>
                <a:spcPct val="100000"/>
              </a:lnSpc>
            </a:pPr>
            <a:r>
              <a:rPr lang="el-GR" sz="2600" dirty="0"/>
              <a:t>Χρηματιστηριακές αγορές </a:t>
            </a:r>
          </a:p>
          <a:p>
            <a:pPr>
              <a:lnSpc>
                <a:spcPct val="100000"/>
              </a:lnSpc>
            </a:pPr>
            <a:r>
              <a:rPr lang="el-GR" sz="2600" dirty="0"/>
              <a:t>Κεφάλαια με δανεισμό</a:t>
            </a:r>
            <a:endParaRPr lang="en-US" sz="2600" dirty="0"/>
          </a:p>
          <a:p>
            <a:pPr>
              <a:lnSpc>
                <a:spcPct val="100000"/>
              </a:lnSpc>
            </a:pPr>
            <a:r>
              <a:rPr lang="el-GR" sz="2600" dirty="0"/>
              <a:t>Αγορά συμβάσεων ανταλλαγής</a:t>
            </a:r>
            <a:endParaRPr lang="en-US" sz="2600"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a:xfrm>
            <a:off x="7035800" y="6459786"/>
            <a:ext cx="1651000" cy="365125"/>
          </a:xfrm>
        </p:spPr>
        <p:txBody>
          <a:bodyPr/>
          <a:lstStyle/>
          <a:p>
            <a:r>
              <a:rPr lang="en-US" dirty="0"/>
              <a:t> </a:t>
            </a:r>
            <a:r>
              <a:rPr lang="el-GR" dirty="0"/>
              <a:t>Κεφάλαιο 18-</a:t>
            </a:r>
            <a:fld id="{D57F1E4F-1CFF-5643-939E-217C01CDF565}" type="slidenum">
              <a:rPr lang="en-US" smtClean="0"/>
              <a:pPr/>
              <a:t>39</a:t>
            </a:fld>
            <a:endParaRPr lang="en-US" dirty="0"/>
          </a:p>
        </p:txBody>
      </p:sp>
      <p:pic>
        <p:nvPicPr>
          <p:cNvPr id="7" name="Εικόνα 6">
            <a:extLst>
              <a:ext uri="{FF2B5EF4-FFF2-40B4-BE49-F238E27FC236}">
                <a16:creationId xmlns:a16="http://schemas.microsoft.com/office/drawing/2014/main" id="{AB39F80A-298B-48D4-B6DA-25FF20C5A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17408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Επιλογή Νομίσματος</a:t>
            </a:r>
            <a:endParaRPr lang="en-US" dirty="0">
              <a:solidFill>
                <a:srgbClr val="0070C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72655172"/>
              </p:ext>
            </p:extLst>
          </p:nvPr>
        </p:nvGraphicFramePr>
        <p:xfrm>
          <a:off x="457200" y="1816100"/>
          <a:ext cx="8229600" cy="3812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7" name="Slide Number Placeholder 16"/>
          <p:cNvSpPr>
            <a:spLocks noGrp="1"/>
          </p:cNvSpPr>
          <p:nvPr>
            <p:ph type="sldNum" sz="quarter" idx="12"/>
          </p:nvPr>
        </p:nvSpPr>
        <p:spPr/>
        <p:txBody>
          <a:bodyPr/>
          <a:lstStyle/>
          <a:p>
            <a:r>
              <a:rPr lang="el-GR" dirty="0"/>
              <a:t>Κεφάλαιο 18-</a:t>
            </a:r>
            <a:fld id="{D57F1E4F-1CFF-5643-939E-217C01CDF565}" type="slidenum">
              <a:rPr lang="en-US" smtClean="0"/>
              <a:pPr/>
              <a:t>4</a:t>
            </a:fld>
            <a:endParaRPr lang="en-US" dirty="0"/>
          </a:p>
        </p:txBody>
      </p:sp>
      <p:pic>
        <p:nvPicPr>
          <p:cNvPr id="7" name="Εικόνα 6">
            <a:extLst>
              <a:ext uri="{FF2B5EF4-FFF2-40B4-BE49-F238E27FC236}">
                <a16:creationId xmlns:a16="http://schemas.microsoft.com/office/drawing/2014/main" id="{5F8C700F-774E-4C42-8607-E22BC3A91D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70698541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Εσωτερικές Πηγές Επενδυτικών Κεφαλαίων</a:t>
            </a:r>
            <a:endParaRPr lang="en-US" sz="3000" dirty="0">
              <a:solidFill>
                <a:srgbClr val="0070C0"/>
              </a:solidFill>
            </a:endParaRPr>
          </a:p>
        </p:txBody>
      </p:sp>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2" name="Slide Number Placeholder 11"/>
          <p:cNvSpPr>
            <a:spLocks noGrp="1"/>
          </p:cNvSpPr>
          <p:nvPr>
            <p:ph type="sldNum" sz="quarter" idx="12"/>
          </p:nvPr>
        </p:nvSpPr>
        <p:spPr/>
        <p:txBody>
          <a:bodyPr/>
          <a:lstStyle/>
          <a:p>
            <a:r>
              <a:rPr lang="el-GR" dirty="0"/>
              <a:t>Κεφάλαιο 18-</a:t>
            </a:r>
            <a:fld id="{D57F1E4F-1CFF-5643-939E-217C01CDF565}" type="slidenum">
              <a:rPr lang="en-US" smtClean="0"/>
              <a:pPr/>
              <a:t>40</a:t>
            </a:fld>
            <a:endParaRPr lang="en-US" dirty="0"/>
          </a:p>
        </p:txBody>
      </p:sp>
      <p:pic>
        <p:nvPicPr>
          <p:cNvPr id="3" name="Picture 2"/>
          <p:cNvPicPr>
            <a:picLocks noChangeAspect="1"/>
          </p:cNvPicPr>
          <p:nvPr/>
        </p:nvPicPr>
        <p:blipFill rotWithShape="1">
          <a:blip r:embed="rId3"/>
          <a:srcRect t="1799"/>
          <a:stretch/>
        </p:blipFill>
        <p:spPr>
          <a:xfrm>
            <a:off x="469900" y="1727199"/>
            <a:ext cx="8386768" cy="3467101"/>
          </a:xfrm>
          <a:prstGeom prst="rect">
            <a:avLst/>
          </a:prstGeom>
        </p:spPr>
      </p:pic>
      <p:pic>
        <p:nvPicPr>
          <p:cNvPr id="4" name="Picture 3"/>
          <p:cNvPicPr>
            <a:picLocks noChangeAspect="1"/>
          </p:cNvPicPr>
          <p:nvPr/>
        </p:nvPicPr>
        <p:blipFill>
          <a:blip r:embed="rId4"/>
          <a:stretch>
            <a:fillRect/>
          </a:stretch>
        </p:blipFill>
        <p:spPr>
          <a:xfrm>
            <a:off x="616047" y="5422113"/>
            <a:ext cx="6821997" cy="357986"/>
          </a:xfrm>
          <a:prstGeom prst="rect">
            <a:avLst/>
          </a:prstGeom>
        </p:spPr>
      </p:pic>
      <p:pic>
        <p:nvPicPr>
          <p:cNvPr id="7" name="Εικόνα 6">
            <a:extLst>
              <a:ext uri="{FF2B5EF4-FFF2-40B4-BE49-F238E27FC236}">
                <a16:creationId xmlns:a16="http://schemas.microsoft.com/office/drawing/2014/main" id="{BCE9E742-D232-46A9-8EA4-DC34DCD642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01537333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Στρατηγική Χρήση της Μεταβιβαστικής Τιμολόγησης</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31029788"/>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3" name="Slide Number Placeholder 12"/>
          <p:cNvSpPr>
            <a:spLocks noGrp="1"/>
          </p:cNvSpPr>
          <p:nvPr>
            <p:ph type="sldNum" sz="quarter" idx="12"/>
          </p:nvPr>
        </p:nvSpPr>
        <p:spPr/>
        <p:txBody>
          <a:bodyPr/>
          <a:lstStyle/>
          <a:p>
            <a:r>
              <a:rPr lang="el-GR" dirty="0"/>
              <a:t>Κεφάλαιο 18-</a:t>
            </a:r>
            <a:fld id="{D57F1E4F-1CFF-5643-939E-217C01CDF565}" type="slidenum">
              <a:rPr lang="en-US" smtClean="0"/>
              <a:pPr/>
              <a:t>41</a:t>
            </a:fld>
            <a:endParaRPr lang="en-US" dirty="0"/>
          </a:p>
        </p:txBody>
      </p:sp>
      <p:pic>
        <p:nvPicPr>
          <p:cNvPr id="7" name="Εικόνα 6">
            <a:extLst>
              <a:ext uri="{FF2B5EF4-FFF2-40B4-BE49-F238E27FC236}">
                <a16:creationId xmlns:a16="http://schemas.microsoft.com/office/drawing/2014/main" id="{BA190FCD-D43E-4D17-B9A9-CD8F5E8D5B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3393184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33595"/>
            <a:ext cx="8356600" cy="914400"/>
          </a:xfrm>
        </p:spPr>
        <p:txBody>
          <a:bodyPr>
            <a:noAutofit/>
          </a:bodyPr>
          <a:lstStyle/>
          <a:p>
            <a:pPr>
              <a:lnSpc>
                <a:spcPct val="100000"/>
              </a:lnSpc>
            </a:pPr>
            <a:r>
              <a:rPr lang="el-GR" sz="2400" dirty="0">
                <a:solidFill>
                  <a:srgbClr val="0070C0"/>
                </a:solidFill>
              </a:rPr>
              <a:t>Στρατηγική Χρήση της Μεταβιβαστικής Τιμολόγησης</a:t>
            </a:r>
            <a:r>
              <a:rPr lang="en-US" sz="2400" dirty="0">
                <a:solidFill>
                  <a:srgbClr val="0070C0"/>
                </a:solidFill>
              </a:rPr>
              <a:t>: </a:t>
            </a:r>
            <a:r>
              <a:rPr lang="el-GR" sz="2400" dirty="0">
                <a:solidFill>
                  <a:srgbClr val="006600"/>
                </a:solidFill>
              </a:rPr>
              <a:t>Μέθοδος που Βασίζεται στην Αγορά</a:t>
            </a:r>
            <a:endParaRPr lang="en-US" sz="2400" dirty="0">
              <a:solidFill>
                <a:srgbClr val="006600"/>
              </a:solidFill>
            </a:endParaRPr>
          </a:p>
        </p:txBody>
      </p:sp>
      <p:sp>
        <p:nvSpPr>
          <p:cNvPr id="2" name="Content Placeholder 1"/>
          <p:cNvSpPr>
            <a:spLocks noGrp="1"/>
          </p:cNvSpPr>
          <p:nvPr>
            <p:ph idx="1"/>
          </p:nvPr>
        </p:nvSpPr>
        <p:spPr/>
        <p:txBody>
          <a:bodyPr>
            <a:normAutofit/>
          </a:bodyPr>
          <a:lstStyle/>
          <a:p>
            <a:pPr>
              <a:lnSpc>
                <a:spcPct val="100000"/>
              </a:lnSpc>
              <a:spcAft>
                <a:spcPts val="700"/>
              </a:spcAft>
            </a:pPr>
            <a:r>
              <a:rPr lang="el-GR" sz="2600" b="1" dirty="0"/>
              <a:t>Οφέλη</a:t>
            </a:r>
            <a:endParaRPr lang="en-US" sz="2600" b="1" dirty="0"/>
          </a:p>
          <a:p>
            <a:pPr marL="622300" lvl="1" indent="-422275">
              <a:lnSpc>
                <a:spcPct val="100000"/>
              </a:lnSpc>
              <a:tabLst>
                <a:tab pos="622300" algn="l"/>
              </a:tabLst>
            </a:pPr>
            <a:r>
              <a:rPr lang="el-GR" sz="2600" dirty="0"/>
              <a:t>Μειώνει τη διαμάχη μεταξύ των δύο μονάδων σε ό,τι αφορά την τιμή.</a:t>
            </a:r>
          </a:p>
          <a:p>
            <a:pPr marL="622300" lvl="1" indent="-422275">
              <a:lnSpc>
                <a:spcPct val="100000"/>
              </a:lnSpc>
              <a:tabLst>
                <a:tab pos="622300" algn="l"/>
              </a:tabLst>
            </a:pPr>
            <a:r>
              <a:rPr lang="el-GR" sz="2600" dirty="0"/>
              <a:t>Προάγει τη συνολική κερδοφορία της πολυεθνικής εταιρείας.</a:t>
            </a:r>
            <a:endParaRPr lang="en-US" sz="2600" dirty="0"/>
          </a:p>
        </p:txBody>
      </p:sp>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18-</a:t>
            </a:r>
            <a:fld id="{D57F1E4F-1CFF-5643-939E-217C01CDF565}" type="slidenum">
              <a:rPr lang="en-US" smtClean="0"/>
              <a:pPr/>
              <a:t>42</a:t>
            </a:fld>
            <a:endParaRPr lang="en-US" dirty="0"/>
          </a:p>
        </p:txBody>
      </p:sp>
      <p:pic>
        <p:nvPicPr>
          <p:cNvPr id="7" name="Εικόνα 6">
            <a:extLst>
              <a:ext uri="{FF2B5EF4-FFF2-40B4-BE49-F238E27FC236}">
                <a16:creationId xmlns:a16="http://schemas.microsoft.com/office/drawing/2014/main" id="{981B5F80-86A8-494A-A4FB-FBFE60F4D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2725413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078" y="312004"/>
            <a:ext cx="8229600" cy="914400"/>
          </a:xfrm>
        </p:spPr>
        <p:txBody>
          <a:bodyPr>
            <a:noAutofit/>
          </a:bodyPr>
          <a:lstStyle/>
          <a:p>
            <a:pPr>
              <a:lnSpc>
                <a:spcPct val="100000"/>
              </a:lnSpc>
            </a:pPr>
            <a:r>
              <a:rPr lang="el-GR" sz="2400" dirty="0">
                <a:solidFill>
                  <a:srgbClr val="0070C0"/>
                </a:solidFill>
              </a:rPr>
              <a:t>Στρατηγική Χρήση της Μεταβιβαστικής Τιμολόγησης</a:t>
            </a:r>
            <a:r>
              <a:rPr lang="en-US" sz="2400" dirty="0">
                <a:solidFill>
                  <a:srgbClr val="0070C0"/>
                </a:solidFill>
              </a:rPr>
              <a:t>: </a:t>
            </a:r>
            <a:r>
              <a:rPr lang="el-GR" sz="2400" dirty="0">
                <a:solidFill>
                  <a:srgbClr val="006600"/>
                </a:solidFill>
              </a:rPr>
              <a:t>Μέθοδος που δεν Βασίζεται στην Αγορά</a:t>
            </a:r>
            <a:endParaRPr lang="en-US" sz="2400" dirty="0">
              <a:solidFill>
                <a:srgbClr val="006600"/>
              </a:solidFill>
            </a:endParaRPr>
          </a:p>
        </p:txBody>
      </p:sp>
      <p:sp>
        <p:nvSpPr>
          <p:cNvPr id="2" name="Text Placeholder 1"/>
          <p:cNvSpPr>
            <a:spLocks noGrp="1"/>
          </p:cNvSpPr>
          <p:nvPr>
            <p:ph type="body" idx="1"/>
          </p:nvPr>
        </p:nvSpPr>
        <p:spPr/>
        <p:txBody>
          <a:bodyPr/>
          <a:lstStyle/>
          <a:p>
            <a:r>
              <a:rPr lang="el-GR" dirty="0" err="1"/>
              <a:t>Μειονεκτηματα</a:t>
            </a:r>
            <a:endParaRPr lang="en-US" dirty="0"/>
          </a:p>
        </p:txBody>
      </p:sp>
      <p:sp>
        <p:nvSpPr>
          <p:cNvPr id="3" name="Content Placeholder 2"/>
          <p:cNvSpPr>
            <a:spLocks noGrp="1"/>
          </p:cNvSpPr>
          <p:nvPr>
            <p:ph sz="half" idx="2"/>
          </p:nvPr>
        </p:nvSpPr>
        <p:spPr/>
        <p:txBody>
          <a:bodyPr>
            <a:normAutofit/>
          </a:bodyPr>
          <a:lstStyle/>
          <a:p>
            <a:pPr marL="444500" indent="-355600">
              <a:lnSpc>
                <a:spcPct val="100000"/>
              </a:lnSpc>
            </a:pPr>
            <a:r>
              <a:rPr lang="el-GR" sz="2600" dirty="0"/>
              <a:t>Υποκίνηση συγκρούσεων</a:t>
            </a:r>
            <a:endParaRPr lang="en-US" sz="2600" dirty="0"/>
          </a:p>
          <a:p>
            <a:pPr marL="444500" indent="-355600">
              <a:lnSpc>
                <a:spcPct val="100000"/>
              </a:lnSpc>
            </a:pPr>
            <a:r>
              <a:rPr lang="el-GR" sz="2600" dirty="0"/>
              <a:t>Μείωση αποδοτικότητας</a:t>
            </a:r>
            <a:endParaRPr lang="en-US" sz="2600" dirty="0"/>
          </a:p>
          <a:p>
            <a:pPr marL="444500" indent="-355600">
              <a:lnSpc>
                <a:spcPct val="100000"/>
              </a:lnSpc>
            </a:pPr>
            <a:endParaRPr lang="en-US" sz="2600" dirty="0"/>
          </a:p>
        </p:txBody>
      </p:sp>
      <p:sp>
        <p:nvSpPr>
          <p:cNvPr id="4" name="Text Placeholder 3"/>
          <p:cNvSpPr>
            <a:spLocks noGrp="1"/>
          </p:cNvSpPr>
          <p:nvPr>
            <p:ph type="body" sz="quarter" idx="3"/>
          </p:nvPr>
        </p:nvSpPr>
        <p:spPr/>
        <p:txBody>
          <a:bodyPr/>
          <a:lstStyle/>
          <a:p>
            <a:r>
              <a:rPr lang="el-GR" dirty="0" err="1"/>
              <a:t>Πλεονεκτηματα</a:t>
            </a:r>
            <a:endParaRPr lang="en-US" dirty="0"/>
          </a:p>
        </p:txBody>
      </p:sp>
      <p:sp>
        <p:nvSpPr>
          <p:cNvPr id="5" name="Content Placeholder 4"/>
          <p:cNvSpPr>
            <a:spLocks noGrp="1"/>
          </p:cNvSpPr>
          <p:nvPr>
            <p:ph sz="quarter" idx="4"/>
          </p:nvPr>
        </p:nvSpPr>
        <p:spPr/>
        <p:txBody>
          <a:bodyPr>
            <a:normAutofit/>
          </a:bodyPr>
          <a:lstStyle/>
          <a:p>
            <a:pPr marL="444500" indent="-355600">
              <a:lnSpc>
                <a:spcPct val="100000"/>
              </a:lnSpc>
            </a:pPr>
            <a:r>
              <a:rPr lang="el-GR" sz="2600" dirty="0"/>
              <a:t>Μείωση δασμών και φόρων</a:t>
            </a:r>
            <a:endParaRPr lang="en-US" sz="2600" dirty="0"/>
          </a:p>
          <a:p>
            <a:pPr marL="444500" indent="-355600">
              <a:lnSpc>
                <a:spcPct val="100000"/>
              </a:lnSpc>
            </a:pPr>
            <a:r>
              <a:rPr lang="el-GR" sz="2600" dirty="0"/>
              <a:t>Επαναπατρισμός κέρδους</a:t>
            </a:r>
            <a:endParaRPr lang="en-US" sz="2600" dirty="0"/>
          </a:p>
          <a:p>
            <a:pPr marL="444500" indent="-355600">
              <a:lnSpc>
                <a:spcPct val="100000"/>
              </a:lnSpc>
            </a:pPr>
            <a:endParaRPr lang="en-US" sz="2600"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20" name="Slide Number Placeholder 19"/>
          <p:cNvSpPr>
            <a:spLocks noGrp="1"/>
          </p:cNvSpPr>
          <p:nvPr>
            <p:ph type="sldNum" sz="quarter" idx="12"/>
          </p:nvPr>
        </p:nvSpPr>
        <p:spPr/>
        <p:txBody>
          <a:bodyPr/>
          <a:lstStyle/>
          <a:p>
            <a:r>
              <a:rPr lang="el-GR" dirty="0"/>
              <a:t>Κεφάλαιο 18-</a:t>
            </a:r>
            <a:fld id="{D57F1E4F-1CFF-5643-939E-217C01CDF565}" type="slidenum">
              <a:rPr lang="en-US" smtClean="0"/>
              <a:pPr/>
              <a:t>43</a:t>
            </a:fld>
            <a:endParaRPr lang="en-US" dirty="0"/>
          </a:p>
        </p:txBody>
      </p:sp>
      <p:pic>
        <p:nvPicPr>
          <p:cNvPr id="9" name="Εικόνα 8">
            <a:extLst>
              <a:ext uri="{FF2B5EF4-FFF2-40B4-BE49-F238E27FC236}">
                <a16:creationId xmlns:a16="http://schemas.microsoft.com/office/drawing/2014/main" id="{18B8B3CD-A09D-4A58-A040-993277E26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5390589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Φορολογικοί Παράδεισοι</a:t>
            </a:r>
            <a:endParaRPr lang="en-US" dirty="0">
              <a:solidFill>
                <a:srgbClr val="0070C0"/>
              </a:solidFill>
            </a:endParaRPr>
          </a:p>
        </p:txBody>
      </p:sp>
      <p:sp>
        <p:nvSpPr>
          <p:cNvPr id="6" name="Content Placeholder 5"/>
          <p:cNvSpPr>
            <a:spLocks noGrp="1"/>
          </p:cNvSpPr>
          <p:nvPr>
            <p:ph idx="1"/>
          </p:nvPr>
        </p:nvSpPr>
        <p:spPr/>
        <p:txBody>
          <a:bodyPr>
            <a:normAutofit/>
          </a:bodyPr>
          <a:lstStyle/>
          <a:p>
            <a:pPr>
              <a:lnSpc>
                <a:spcPct val="100000"/>
              </a:lnSpc>
            </a:pPr>
            <a:r>
              <a:rPr lang="el-GR" sz="2600" dirty="0"/>
              <a:t>Ελάχιστοι φόροι εταιρικού εισοδήματος </a:t>
            </a:r>
          </a:p>
          <a:p>
            <a:pPr>
              <a:lnSpc>
                <a:spcPct val="100000"/>
              </a:lnSpc>
            </a:pPr>
            <a:r>
              <a:rPr lang="el-GR" sz="2600" dirty="0"/>
              <a:t>Σταθερό πολιτικό και επιχειρηματικό κλίμα</a:t>
            </a:r>
          </a:p>
          <a:p>
            <a:pPr>
              <a:lnSpc>
                <a:spcPct val="100000"/>
              </a:lnSpc>
            </a:pPr>
            <a:r>
              <a:rPr lang="el-GR" sz="2600" dirty="0"/>
              <a:t>Αποτελεσματικό δικαστικό σύστημα</a:t>
            </a:r>
          </a:p>
          <a:p>
            <a:pPr>
              <a:lnSpc>
                <a:spcPct val="100000"/>
              </a:lnSpc>
            </a:pPr>
            <a:r>
              <a:rPr lang="el-GR" sz="2600" dirty="0"/>
              <a:t>Προηγμένοι κλάδοι τραπεζών και επικοινωνιών </a:t>
            </a:r>
            <a:endParaRPr lang="en-US" sz="2600" dirty="0"/>
          </a:p>
        </p:txBody>
      </p:sp>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18-</a:t>
            </a:r>
            <a:fld id="{D57F1E4F-1CFF-5643-939E-217C01CDF565}" type="slidenum">
              <a:rPr lang="en-US" smtClean="0"/>
              <a:pPr/>
              <a:t>44</a:t>
            </a:fld>
            <a:endParaRPr lang="en-US" dirty="0"/>
          </a:p>
        </p:txBody>
      </p:sp>
      <p:pic>
        <p:nvPicPr>
          <p:cNvPr id="7" name="Εικόνα 6">
            <a:extLst>
              <a:ext uri="{FF2B5EF4-FFF2-40B4-BE49-F238E27FC236}">
                <a16:creationId xmlns:a16="http://schemas.microsoft.com/office/drawing/2014/main" id="{EB2FDE23-0659-409D-9ED4-10E815C34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34918096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Φορολογικοί Παράδεισοι</a:t>
            </a:r>
            <a:endParaRPr lang="en-US" dirty="0"/>
          </a:p>
        </p:txBody>
      </p:sp>
      <p:sp>
        <p:nvSpPr>
          <p:cNvPr id="2" name="Content Placeholder 1"/>
          <p:cNvSpPr>
            <a:spLocks noGrp="1"/>
          </p:cNvSpPr>
          <p:nvPr>
            <p:ph idx="1"/>
          </p:nvPr>
        </p:nvSpPr>
        <p:spPr/>
        <p:txBody>
          <a:bodyPr>
            <a:normAutofit/>
          </a:bodyPr>
          <a:lstStyle/>
          <a:p>
            <a:pPr>
              <a:lnSpc>
                <a:spcPct val="100000"/>
              </a:lnSpc>
              <a:spcAft>
                <a:spcPts val="700"/>
              </a:spcAft>
            </a:pPr>
            <a:r>
              <a:rPr lang="el-GR" sz="2600" b="1" dirty="0"/>
              <a:t>Κυβερνητική απόκριση</a:t>
            </a:r>
            <a:endParaRPr lang="en-US" sz="2600" b="1" dirty="0"/>
          </a:p>
          <a:p>
            <a:pPr marL="622300" lvl="1" indent="-422275">
              <a:lnSpc>
                <a:spcPct val="100000"/>
              </a:lnSpc>
            </a:pPr>
            <a:r>
              <a:rPr lang="el-GR" sz="2600" dirty="0"/>
              <a:t>Έλεγχος σε καθαρά εμπορική βάση</a:t>
            </a:r>
            <a:endParaRPr lang="en-US" sz="2600" dirty="0"/>
          </a:p>
          <a:p>
            <a:pPr marL="622300" lvl="1" indent="-422275">
              <a:lnSpc>
                <a:spcPct val="100000"/>
              </a:lnSpc>
            </a:pPr>
            <a:r>
              <a:rPr lang="el-GR" sz="2600" dirty="0"/>
              <a:t>Συμφωνία προκαθορισμένης τιμολόγησης</a:t>
            </a:r>
            <a:endParaRPr lang="en-US" sz="2600" dirty="0"/>
          </a:p>
        </p:txBody>
      </p:sp>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6" name="Slide Number Placeholder 15"/>
          <p:cNvSpPr>
            <a:spLocks noGrp="1"/>
          </p:cNvSpPr>
          <p:nvPr>
            <p:ph type="sldNum" sz="quarter" idx="12"/>
          </p:nvPr>
        </p:nvSpPr>
        <p:spPr/>
        <p:txBody>
          <a:bodyPr/>
          <a:lstStyle/>
          <a:p>
            <a:r>
              <a:rPr lang="el-GR" dirty="0"/>
              <a:t>Κεφάλαιο 18-</a:t>
            </a:r>
            <a:fld id="{D57F1E4F-1CFF-5643-939E-217C01CDF565}" type="slidenum">
              <a:rPr lang="en-US" smtClean="0"/>
              <a:pPr/>
              <a:t>45</a:t>
            </a:fld>
            <a:endParaRPr lang="en-US" dirty="0"/>
          </a:p>
        </p:txBody>
      </p:sp>
      <p:pic>
        <p:nvPicPr>
          <p:cNvPr id="7" name="Εικόνα 6">
            <a:extLst>
              <a:ext uri="{FF2B5EF4-FFF2-40B4-BE49-F238E27FC236}">
                <a16:creationId xmlns:a16="http://schemas.microsoft.com/office/drawing/2014/main" id="{A10902BC-EF16-4A5E-93D7-2F2804D8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389667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 </a:t>
            </a:r>
            <a:endParaRPr lang="en-US" dirty="0"/>
          </a:p>
        </p:txBody>
      </p:sp>
      <p:sp>
        <p:nvSpPr>
          <p:cNvPr id="3" name="Content Placeholder 2"/>
          <p:cNvSpPr>
            <a:spLocks noGrp="1"/>
          </p:cNvSpPr>
          <p:nvPr>
            <p:ph idx="1"/>
          </p:nvPr>
        </p:nvSpPr>
        <p:spPr>
          <a:xfrm>
            <a:off x="431800" y="1509630"/>
            <a:ext cx="8407400" cy="4791596"/>
          </a:xfrm>
        </p:spPr>
        <p:txBody>
          <a:bodyPr>
            <a:noAutofit/>
          </a:bodyPr>
          <a:lstStyle/>
          <a:p>
            <a:pPr>
              <a:lnSpc>
                <a:spcPct val="100000"/>
              </a:lnSpc>
            </a:pPr>
            <a:r>
              <a:rPr lang="el-GR" sz="2200" dirty="0"/>
              <a:t>Ποιος φέρει τον κίνδυνο όταν χρησιμοποιείται η προκαταβολή για τη διευθέτηση μιας διεθνούς συναλλαγής; </a:t>
            </a:r>
          </a:p>
          <a:p>
            <a:pPr>
              <a:lnSpc>
                <a:spcPct val="100000"/>
              </a:lnSpc>
            </a:pPr>
            <a:r>
              <a:rPr lang="el-GR" sz="2200" dirty="0"/>
              <a:t>Ποιος φέρει τον κίνδυνο όταν χρησιμοποιείται ένας ανοικτός λογαριασμός για τη διευθέτηση μιας διεθνούς συναλλαγής; </a:t>
            </a:r>
          </a:p>
          <a:p>
            <a:pPr>
              <a:lnSpc>
                <a:spcPct val="100000"/>
              </a:lnSpc>
            </a:pPr>
            <a:r>
              <a:rPr lang="el-GR" sz="2200" dirty="0"/>
              <a:t>Ποιοι είναι οι διαφορετικοί τύποι εγγυητικών επιστολών; </a:t>
            </a:r>
          </a:p>
          <a:p>
            <a:pPr>
              <a:lnSpc>
                <a:spcPct val="100000"/>
              </a:lnSpc>
            </a:pPr>
            <a:r>
              <a:rPr lang="el-GR" sz="2200" dirty="0"/>
              <a:t>Σε τι διαφέρει μια συναλλαγματική όψεως από μια συναλλαγματική προθεσμίας; </a:t>
            </a:r>
          </a:p>
          <a:p>
            <a:pPr>
              <a:lnSpc>
                <a:spcPct val="100000"/>
              </a:lnSpc>
            </a:pPr>
            <a:r>
              <a:rPr lang="el-GR" sz="2200" dirty="0"/>
              <a:t>Πώς διαφέρει ένα γραμμάτιο εμπορικής αποδοχής από ένα γραμμάτιο τραπεζικής αποδοχής; </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277100" y="6459786"/>
            <a:ext cx="1409700" cy="365125"/>
          </a:xfrm>
        </p:spPr>
        <p:txBody>
          <a:bodyPr/>
          <a:lstStyle/>
          <a:p>
            <a:r>
              <a:rPr lang="en-US" dirty="0"/>
              <a:t> </a:t>
            </a:r>
            <a:r>
              <a:rPr lang="el-GR" dirty="0"/>
              <a:t>Κεφάλαιο 18-</a:t>
            </a:r>
            <a:fld id="{D57F1E4F-1CFF-5643-939E-217C01CDF565}" type="slidenum">
              <a:rPr lang="en-US" smtClean="0"/>
              <a:pPr/>
              <a:t>46</a:t>
            </a:fld>
            <a:endParaRPr lang="en-US" dirty="0"/>
          </a:p>
        </p:txBody>
      </p:sp>
      <p:pic>
        <p:nvPicPr>
          <p:cNvPr id="6" name="Εικόνα 5">
            <a:extLst>
              <a:ext uri="{FF2B5EF4-FFF2-40B4-BE49-F238E27FC236}">
                <a16:creationId xmlns:a16="http://schemas.microsoft.com/office/drawing/2014/main" id="{CD9C06CB-D657-4385-A313-05E51785E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02496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 </a:t>
            </a:r>
            <a:endParaRPr lang="en-US" dirty="0"/>
          </a:p>
        </p:txBody>
      </p:sp>
      <p:sp>
        <p:nvSpPr>
          <p:cNvPr id="3" name="Content Placeholder 2"/>
          <p:cNvSpPr>
            <a:spLocks noGrp="1"/>
          </p:cNvSpPr>
          <p:nvPr>
            <p:ph idx="1"/>
          </p:nvPr>
        </p:nvSpPr>
        <p:spPr/>
        <p:txBody>
          <a:bodyPr>
            <a:normAutofit/>
          </a:bodyPr>
          <a:lstStyle/>
          <a:p>
            <a:pPr>
              <a:lnSpc>
                <a:spcPct val="100000"/>
              </a:lnSpc>
            </a:pPr>
            <a:r>
              <a:rPr lang="el-GR" sz="2300" dirty="0"/>
              <a:t>Σε τι διαφέρουν οι διάφοροι τύποι διακανονισμών αντισταθμιστικού εμπορίου μεταξύ τους; </a:t>
            </a:r>
          </a:p>
          <a:p>
            <a:pPr>
              <a:lnSpc>
                <a:spcPct val="100000"/>
              </a:lnSpc>
            </a:pPr>
            <a:r>
              <a:rPr lang="el-GR" sz="2300" dirty="0"/>
              <a:t>Τι είναι η έκθεση σε κίνδυνο λόγω μετατροπής; Τι αντίκτυπο έχει μια αντιστάθμιση στοιχείων του ισολογισμού στην έκθεση σε κίνδυνο λόγω μετατροπής; </a:t>
            </a:r>
          </a:p>
          <a:p>
            <a:pPr>
              <a:lnSpc>
                <a:spcPct val="100000"/>
              </a:lnSpc>
            </a:pPr>
            <a:r>
              <a:rPr lang="el-GR" sz="2300" dirty="0"/>
              <a:t>Ποιες τεχνικές προϋπολογισμού κεφαλαίων είναι διαθέσιμες στις διεθνείς επιχειρήσεις; </a:t>
            </a:r>
          </a:p>
          <a:p>
            <a:pPr>
              <a:lnSpc>
                <a:spcPct val="100000"/>
              </a:lnSpc>
            </a:pPr>
            <a:r>
              <a:rPr lang="el-GR" sz="2300" dirty="0"/>
              <a:t>Τι είναι η τιμή μεταβίβασης; Πώς την καθορίζουν οι επιχειρήσεις;</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5" name="Slide Number Placeholder 4"/>
          <p:cNvSpPr>
            <a:spLocks noGrp="1"/>
          </p:cNvSpPr>
          <p:nvPr>
            <p:ph type="sldNum" sz="quarter" idx="12"/>
          </p:nvPr>
        </p:nvSpPr>
        <p:spPr>
          <a:xfrm>
            <a:off x="7289800" y="6459786"/>
            <a:ext cx="1397000" cy="365125"/>
          </a:xfrm>
        </p:spPr>
        <p:txBody>
          <a:bodyPr/>
          <a:lstStyle/>
          <a:p>
            <a:r>
              <a:rPr lang="en-US" dirty="0"/>
              <a:t> </a:t>
            </a:r>
            <a:r>
              <a:rPr lang="el-GR" dirty="0"/>
              <a:t>Κεφάλαιο 18-</a:t>
            </a:r>
            <a:fld id="{D57F1E4F-1CFF-5643-939E-217C01CDF565}" type="slidenum">
              <a:rPr lang="en-US" smtClean="0"/>
              <a:pPr/>
              <a:t>47</a:t>
            </a:fld>
            <a:endParaRPr lang="en-US" dirty="0"/>
          </a:p>
        </p:txBody>
      </p:sp>
      <p:pic>
        <p:nvPicPr>
          <p:cNvPr id="6" name="Εικόνα 5">
            <a:extLst>
              <a:ext uri="{FF2B5EF4-FFF2-40B4-BE49-F238E27FC236}">
                <a16:creationId xmlns:a16="http://schemas.microsoft.com/office/drawing/2014/main" id="{5E7B4EC8-54FE-4630-80CF-C88DEA5F6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205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6" name="Slide Number Placeholder 5"/>
          <p:cNvSpPr>
            <a:spLocks noGrp="1"/>
          </p:cNvSpPr>
          <p:nvPr>
            <p:ph type="sldNum" sz="quarter" idx="12"/>
          </p:nvPr>
        </p:nvSpPr>
        <p:spPr/>
        <p:txBody>
          <a:bodyPr/>
          <a:lstStyle/>
          <a:p>
            <a:r>
              <a:rPr lang="el-GR" dirty="0"/>
              <a:t>Κεφάλαιο 18-</a:t>
            </a:r>
            <a:fld id="{D57F1E4F-1CFF-5643-939E-217C01CDF565}" type="slidenum">
              <a:rPr lang="en-US" smtClean="0"/>
              <a:pPr/>
              <a:t>48</a:t>
            </a:fld>
            <a:endParaRPr lang="en-US" dirty="0"/>
          </a:p>
        </p:txBody>
      </p:sp>
      <p:pic>
        <p:nvPicPr>
          <p:cNvPr id="7" name="Εικόνα 6">
            <a:extLst>
              <a:ext uri="{FF2B5EF4-FFF2-40B4-BE49-F238E27FC236}">
                <a16:creationId xmlns:a16="http://schemas.microsoft.com/office/drawing/2014/main" id="{613BB608-3C97-464A-97B8-F7E913929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8" name="TextBox 7">
            <a:extLst>
              <a:ext uri="{FF2B5EF4-FFF2-40B4-BE49-F238E27FC236}">
                <a16:creationId xmlns:a16="http://schemas.microsoft.com/office/drawing/2014/main" id="{250B60F9-09F5-49C9-B3B2-6628358FE75A}"/>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9" name="Picture 2">
            <a:extLst>
              <a:ext uri="{FF2B5EF4-FFF2-40B4-BE49-F238E27FC236}">
                <a16:creationId xmlns:a16="http://schemas.microsoft.com/office/drawing/2014/main" id="{B409C109-FCE5-4D1F-81D8-6C34E5578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0" name="Εικόνα 9">
            <a:extLst>
              <a:ext uri="{FF2B5EF4-FFF2-40B4-BE49-F238E27FC236}">
                <a16:creationId xmlns:a16="http://schemas.microsoft.com/office/drawing/2014/main" id="{CCB2D778-54CF-471E-A4F0-9E7C80C00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2" name="TextBox 11">
            <a:extLst>
              <a:ext uri="{FF2B5EF4-FFF2-40B4-BE49-F238E27FC236}">
                <a16:creationId xmlns:a16="http://schemas.microsoft.com/office/drawing/2014/main" id="{E8F8F326-CC0D-4B8E-AD62-FF918C2393D6}"/>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145868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Πιστωτικός Έλεγχος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Συστατικές αναφορές πιστοληπτικής ικανότητας </a:t>
            </a:r>
          </a:p>
          <a:p>
            <a:pPr>
              <a:lnSpc>
                <a:spcPct val="100000"/>
              </a:lnSpc>
            </a:pPr>
            <a:r>
              <a:rPr lang="el-GR" sz="2600" dirty="0"/>
              <a:t>Διαπιστευμένες πηγές παροχής πιστωτικών πληροφοριών </a:t>
            </a:r>
          </a:p>
          <a:p>
            <a:pPr>
              <a:lnSpc>
                <a:spcPct val="100000"/>
              </a:lnSpc>
            </a:pPr>
            <a:r>
              <a:rPr lang="el-GR" sz="2600" dirty="0"/>
              <a:t>Τραπεζικές λειτουργίες εξωτερικού</a:t>
            </a:r>
            <a:endParaRPr lang="en-US" sz="2600" dirty="0"/>
          </a:p>
          <a:p>
            <a:pPr>
              <a:lnSpc>
                <a:spcPct val="100000"/>
              </a:lnSpc>
            </a:pPr>
            <a:r>
              <a:rPr lang="el-GR" sz="2600" dirty="0"/>
              <a:t>Εθνικές κυβερνητικές υπηρεσίες που είναι επιφορτισμένες με την προώθηση των εξαγωγών </a:t>
            </a:r>
            <a:endParaRPr lang="en-US" sz="2600" dirty="0"/>
          </a:p>
        </p:txBody>
      </p:sp>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2" name="Slide Number Placeholder 11"/>
          <p:cNvSpPr>
            <a:spLocks noGrp="1"/>
          </p:cNvSpPr>
          <p:nvPr>
            <p:ph type="sldNum" sz="quarter" idx="12"/>
          </p:nvPr>
        </p:nvSpPr>
        <p:spPr/>
        <p:txBody>
          <a:bodyPr/>
          <a:lstStyle/>
          <a:p>
            <a:r>
              <a:rPr lang="el-GR" dirty="0"/>
              <a:t>Κεφάλαιο 18-</a:t>
            </a:r>
            <a:fld id="{D57F1E4F-1CFF-5643-939E-217C01CDF565}" type="slidenum">
              <a:rPr lang="en-US" smtClean="0"/>
              <a:pPr/>
              <a:t>5</a:t>
            </a:fld>
            <a:endParaRPr lang="en-US" dirty="0"/>
          </a:p>
        </p:txBody>
      </p:sp>
      <p:pic>
        <p:nvPicPr>
          <p:cNvPr id="7" name="Εικόνα 6">
            <a:extLst>
              <a:ext uri="{FF2B5EF4-FFF2-40B4-BE49-F238E27FC236}">
                <a16:creationId xmlns:a16="http://schemas.microsoft.com/office/drawing/2014/main" id="{EA243356-C040-4DEF-AEAF-D66EF54E9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5491683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Μέθοδος Πληρωμής</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tabLst>
                <a:tab pos="0" algn="l"/>
              </a:tabLst>
            </a:pPr>
            <a:r>
              <a:rPr lang="el-GR" sz="2600" dirty="0"/>
              <a:t>Προκαταβολή</a:t>
            </a:r>
          </a:p>
          <a:p>
            <a:pPr>
              <a:lnSpc>
                <a:spcPct val="100000"/>
              </a:lnSpc>
              <a:tabLst>
                <a:tab pos="0" algn="l"/>
              </a:tabLst>
            </a:pPr>
            <a:r>
              <a:rPr lang="el-GR" sz="2600" dirty="0"/>
              <a:t>Ανοικτός λογαριασμός</a:t>
            </a:r>
          </a:p>
          <a:p>
            <a:pPr>
              <a:lnSpc>
                <a:spcPct val="100000"/>
              </a:lnSpc>
              <a:tabLst>
                <a:tab pos="0" algn="l"/>
              </a:tabLst>
            </a:pPr>
            <a:r>
              <a:rPr lang="el-GR" sz="2600" dirty="0"/>
              <a:t>Φορτωτικά έγγραφα</a:t>
            </a:r>
          </a:p>
          <a:p>
            <a:pPr>
              <a:lnSpc>
                <a:spcPct val="100000"/>
              </a:lnSpc>
              <a:tabLst>
                <a:tab pos="0" algn="l"/>
              </a:tabLst>
            </a:pPr>
            <a:r>
              <a:rPr lang="el-GR" sz="2600" dirty="0"/>
              <a:t>Εγγυητική επιστολή</a:t>
            </a:r>
          </a:p>
          <a:p>
            <a:pPr>
              <a:lnSpc>
                <a:spcPct val="100000"/>
              </a:lnSpc>
              <a:tabLst>
                <a:tab pos="0" algn="l"/>
              </a:tabLst>
            </a:pPr>
            <a:r>
              <a:rPr lang="el-GR" sz="2600" dirty="0"/>
              <a:t>Πιστωτικές κάρτες</a:t>
            </a:r>
            <a:endParaRPr lang="en-US" sz="2600" dirty="0"/>
          </a:p>
          <a:p>
            <a:pPr>
              <a:lnSpc>
                <a:spcPct val="100000"/>
              </a:lnSpc>
              <a:tabLst>
                <a:tab pos="0" algn="l"/>
              </a:tabLst>
            </a:pPr>
            <a:r>
              <a:rPr lang="el-GR" sz="2600" dirty="0"/>
              <a:t>Αντισταθμιστικό εμπόριο</a:t>
            </a:r>
            <a:endParaRPr lang="en-US" sz="2600"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8" name="Slide Number Placeholder 17"/>
          <p:cNvSpPr>
            <a:spLocks noGrp="1"/>
          </p:cNvSpPr>
          <p:nvPr>
            <p:ph type="sldNum" sz="quarter" idx="12"/>
          </p:nvPr>
        </p:nvSpPr>
        <p:spPr/>
        <p:txBody>
          <a:bodyPr/>
          <a:lstStyle/>
          <a:p>
            <a:r>
              <a:rPr lang="el-GR" dirty="0"/>
              <a:t>Κεφάλαιο 18-</a:t>
            </a:r>
            <a:fld id="{D57F1E4F-1CFF-5643-939E-217C01CDF565}" type="slidenum">
              <a:rPr lang="en-US" smtClean="0"/>
              <a:pPr/>
              <a:t>6</a:t>
            </a:fld>
            <a:endParaRPr lang="en-US" dirty="0"/>
          </a:p>
        </p:txBody>
      </p:sp>
      <p:pic>
        <p:nvPicPr>
          <p:cNvPr id="7" name="Εικόνα 6">
            <a:extLst>
              <a:ext uri="{FF2B5EF4-FFF2-40B4-BE49-F238E27FC236}">
                <a16:creationId xmlns:a16="http://schemas.microsoft.com/office/drawing/2014/main" id="{3C0490C7-D5F6-4A6B-B873-4254694F3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0140435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Μέθοδος Πληρωμής</a:t>
            </a:r>
            <a:r>
              <a:rPr lang="en-US" sz="3000" dirty="0">
                <a:solidFill>
                  <a:srgbClr val="0070C0"/>
                </a:solidFill>
              </a:rPr>
              <a:t>: </a:t>
            </a:r>
            <a:r>
              <a:rPr lang="el-GR" sz="3000" dirty="0">
                <a:solidFill>
                  <a:srgbClr val="006600"/>
                </a:solidFill>
              </a:rPr>
              <a:t>Προκαταβολή</a:t>
            </a:r>
            <a:endParaRPr lang="en-US" sz="3000" dirty="0">
              <a:solidFill>
                <a:srgbClr val="006600"/>
              </a:solidFill>
            </a:endParaRPr>
          </a:p>
        </p:txBody>
      </p:sp>
      <p:sp>
        <p:nvSpPr>
          <p:cNvPr id="3" name="Text Placeholder 2"/>
          <p:cNvSpPr>
            <a:spLocks noGrp="1"/>
          </p:cNvSpPr>
          <p:nvPr>
            <p:ph type="body" idx="1"/>
          </p:nvPr>
        </p:nvSpPr>
        <p:spPr/>
        <p:txBody>
          <a:bodyPr/>
          <a:lstStyle/>
          <a:p>
            <a:r>
              <a:rPr lang="el-GR" dirty="0" err="1"/>
              <a:t>Πλευρα</a:t>
            </a:r>
            <a:r>
              <a:rPr lang="el-GR" dirty="0"/>
              <a:t> του </a:t>
            </a:r>
            <a:r>
              <a:rPr lang="el-GR" dirty="0" err="1"/>
              <a:t>εξαγωγεα</a:t>
            </a:r>
            <a:endParaRPr lang="en-US" dirty="0"/>
          </a:p>
        </p:txBody>
      </p:sp>
      <p:sp>
        <p:nvSpPr>
          <p:cNvPr id="2" name="Content Placeholder 1"/>
          <p:cNvSpPr>
            <a:spLocks noGrp="1"/>
          </p:cNvSpPr>
          <p:nvPr>
            <p:ph sz="half" idx="2"/>
          </p:nvPr>
        </p:nvSpPr>
        <p:spPr/>
        <p:txBody>
          <a:bodyPr>
            <a:normAutofit/>
          </a:bodyPr>
          <a:lstStyle/>
          <a:p>
            <a:pPr marL="533400" lvl="1" indent="-393700">
              <a:lnSpc>
                <a:spcPct val="100000"/>
              </a:lnSpc>
            </a:pPr>
            <a:r>
              <a:rPr lang="el-GR" sz="2600" dirty="0"/>
              <a:t>Μείωση κινδύνου</a:t>
            </a:r>
            <a:endParaRPr lang="en-US" sz="2600" dirty="0"/>
          </a:p>
          <a:p>
            <a:pPr marL="533400" lvl="1" indent="-393700">
              <a:lnSpc>
                <a:spcPct val="100000"/>
              </a:lnSpc>
            </a:pPr>
            <a:r>
              <a:rPr lang="el-GR" sz="2600" dirty="0"/>
              <a:t>Ταχύτερη πληρωμή</a:t>
            </a:r>
            <a:r>
              <a:rPr lang="en-US" sz="2600" dirty="0"/>
              <a:t> </a:t>
            </a:r>
          </a:p>
          <a:p>
            <a:pPr marL="533400" lvl="1" indent="-393700">
              <a:lnSpc>
                <a:spcPct val="100000"/>
              </a:lnSpc>
            </a:pPr>
            <a:r>
              <a:rPr lang="el-GR" sz="2600" dirty="0"/>
              <a:t>Χαμένες πωλήσεις προς όφελος των ανταγωνιστών</a:t>
            </a:r>
            <a:endParaRPr lang="en-US" sz="2600" dirty="0"/>
          </a:p>
        </p:txBody>
      </p:sp>
      <p:sp>
        <p:nvSpPr>
          <p:cNvPr id="4" name="Text Placeholder 3"/>
          <p:cNvSpPr>
            <a:spLocks noGrp="1"/>
          </p:cNvSpPr>
          <p:nvPr>
            <p:ph type="body" sz="quarter" idx="3"/>
          </p:nvPr>
        </p:nvSpPr>
        <p:spPr/>
        <p:txBody>
          <a:bodyPr>
            <a:normAutofit/>
          </a:bodyPr>
          <a:lstStyle/>
          <a:p>
            <a:r>
              <a:rPr lang="el-GR" dirty="0" err="1"/>
              <a:t>πλευρα</a:t>
            </a:r>
            <a:r>
              <a:rPr lang="el-GR" dirty="0"/>
              <a:t> του </a:t>
            </a:r>
            <a:r>
              <a:rPr lang="el-GR" dirty="0" err="1"/>
              <a:t>εισαγωγεα</a:t>
            </a:r>
            <a:endParaRPr lang="en-US" dirty="0"/>
          </a:p>
        </p:txBody>
      </p:sp>
      <p:sp>
        <p:nvSpPr>
          <p:cNvPr id="5" name="Content Placeholder 4"/>
          <p:cNvSpPr>
            <a:spLocks noGrp="1"/>
          </p:cNvSpPr>
          <p:nvPr>
            <p:ph sz="quarter" idx="4"/>
          </p:nvPr>
        </p:nvSpPr>
        <p:spPr/>
        <p:txBody>
          <a:bodyPr>
            <a:normAutofit/>
          </a:bodyPr>
          <a:lstStyle/>
          <a:p>
            <a:pPr marL="444500" lvl="1" indent="-371475">
              <a:lnSpc>
                <a:spcPct val="100000"/>
              </a:lnSpc>
            </a:pPr>
            <a:r>
              <a:rPr lang="el-GR" sz="2600" dirty="0"/>
              <a:t>Κίνδυνος μη παράδοσης</a:t>
            </a:r>
            <a:endParaRPr lang="en-US" sz="2600" dirty="0"/>
          </a:p>
          <a:p>
            <a:pPr marL="444500" lvl="1" indent="-371475">
              <a:lnSpc>
                <a:spcPct val="100000"/>
              </a:lnSpc>
            </a:pPr>
            <a:r>
              <a:rPr lang="el-GR" sz="2600" dirty="0"/>
              <a:t>Προτιμώμενη μορφή για χαμηλή πιστοληπτική ικανότητα</a:t>
            </a:r>
            <a:endParaRPr lang="en-US" sz="2600" dirty="0"/>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5" name="Slide Number Placeholder 14"/>
          <p:cNvSpPr>
            <a:spLocks noGrp="1"/>
          </p:cNvSpPr>
          <p:nvPr>
            <p:ph type="sldNum" sz="quarter" idx="12"/>
          </p:nvPr>
        </p:nvSpPr>
        <p:spPr/>
        <p:txBody>
          <a:bodyPr/>
          <a:lstStyle/>
          <a:p>
            <a:r>
              <a:rPr lang="el-GR" dirty="0"/>
              <a:t>Κεφάλαιο 18-</a:t>
            </a:r>
            <a:fld id="{D57F1E4F-1CFF-5643-939E-217C01CDF565}" type="slidenum">
              <a:rPr lang="en-US" smtClean="0"/>
              <a:pPr/>
              <a:t>7</a:t>
            </a:fld>
            <a:endParaRPr lang="en-US" dirty="0"/>
          </a:p>
        </p:txBody>
      </p:sp>
      <p:pic>
        <p:nvPicPr>
          <p:cNvPr id="9" name="Εικόνα 8">
            <a:extLst>
              <a:ext uri="{FF2B5EF4-FFF2-40B4-BE49-F238E27FC236}">
                <a16:creationId xmlns:a16="http://schemas.microsoft.com/office/drawing/2014/main" id="{0D407B07-1079-43D7-9852-E07CA070B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519538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Μέθοδος Πληρωμής</a:t>
            </a:r>
            <a:r>
              <a:rPr lang="en-US" sz="3000" dirty="0">
                <a:solidFill>
                  <a:srgbClr val="0070C0"/>
                </a:solidFill>
              </a:rPr>
              <a:t>: </a:t>
            </a:r>
            <a:r>
              <a:rPr lang="el-GR" sz="3000" dirty="0">
                <a:solidFill>
                  <a:srgbClr val="006600"/>
                </a:solidFill>
              </a:rPr>
              <a:t>Ανοικτός Λογαριασμός</a:t>
            </a:r>
            <a:endParaRPr lang="en-US" sz="3000" dirty="0">
              <a:solidFill>
                <a:srgbClr val="006600"/>
              </a:solidFill>
            </a:endParaRPr>
          </a:p>
        </p:txBody>
      </p:sp>
      <p:sp>
        <p:nvSpPr>
          <p:cNvPr id="2" name="Text Placeholder 1"/>
          <p:cNvSpPr>
            <a:spLocks noGrp="1"/>
          </p:cNvSpPr>
          <p:nvPr>
            <p:ph type="body" idx="1"/>
          </p:nvPr>
        </p:nvSpPr>
        <p:spPr/>
        <p:txBody>
          <a:bodyPr/>
          <a:lstStyle/>
          <a:p>
            <a:r>
              <a:rPr lang="el-GR" dirty="0" err="1"/>
              <a:t>πλευρα</a:t>
            </a:r>
            <a:r>
              <a:rPr lang="el-GR" dirty="0"/>
              <a:t> του </a:t>
            </a:r>
            <a:r>
              <a:rPr lang="el-GR" dirty="0" err="1"/>
              <a:t>εισαγωγεα</a:t>
            </a:r>
            <a:endParaRPr lang="en-US" dirty="0"/>
          </a:p>
        </p:txBody>
      </p:sp>
      <p:sp>
        <p:nvSpPr>
          <p:cNvPr id="3" name="Content Placeholder 2"/>
          <p:cNvSpPr>
            <a:spLocks noGrp="1"/>
          </p:cNvSpPr>
          <p:nvPr>
            <p:ph sz="half" idx="2"/>
          </p:nvPr>
        </p:nvSpPr>
        <p:spPr/>
        <p:txBody>
          <a:bodyPr>
            <a:noAutofit/>
          </a:bodyPr>
          <a:lstStyle/>
          <a:p>
            <a:pPr marL="444500" indent="-355600">
              <a:lnSpc>
                <a:spcPct val="100000"/>
              </a:lnSpc>
            </a:pPr>
            <a:r>
              <a:rPr lang="el-GR" sz="2200" dirty="0"/>
              <a:t>Επιταχύνει την παραλαβή αγαθών.</a:t>
            </a:r>
            <a:endParaRPr lang="en-US" sz="2200" dirty="0"/>
          </a:p>
          <a:p>
            <a:pPr marL="444500" indent="-355600">
              <a:lnSpc>
                <a:spcPct val="100000"/>
              </a:lnSpc>
            </a:pPr>
            <a:r>
              <a:rPr lang="el-GR" sz="2200" dirty="0"/>
              <a:t>Προσφέρει βραχυπρόθεσμη χρηματοδότηση.</a:t>
            </a:r>
          </a:p>
          <a:p>
            <a:pPr marL="444500" indent="-355600">
              <a:lnSpc>
                <a:spcPct val="100000"/>
              </a:lnSpc>
            </a:pPr>
            <a:r>
              <a:rPr lang="el-GR" sz="2200" dirty="0"/>
              <a:t>Εξαλείφει τα τέλη για τραπεζικές υπηρεσίες.</a:t>
            </a:r>
            <a:endParaRPr lang="en-US" sz="2200" dirty="0"/>
          </a:p>
          <a:p>
            <a:pPr marL="444500" indent="-355600">
              <a:lnSpc>
                <a:spcPct val="100000"/>
              </a:lnSpc>
            </a:pPr>
            <a:r>
              <a:rPr lang="el-GR" sz="2200" dirty="0"/>
              <a:t>Απαιτεί λιγότερη γραφειοκρατία. </a:t>
            </a:r>
            <a:endParaRPr lang="en-US" sz="2200" dirty="0"/>
          </a:p>
        </p:txBody>
      </p:sp>
      <p:sp>
        <p:nvSpPr>
          <p:cNvPr id="4" name="Text Placeholder 3"/>
          <p:cNvSpPr>
            <a:spLocks noGrp="1"/>
          </p:cNvSpPr>
          <p:nvPr>
            <p:ph type="body" sz="quarter" idx="3"/>
          </p:nvPr>
        </p:nvSpPr>
        <p:spPr/>
        <p:txBody>
          <a:bodyPr/>
          <a:lstStyle/>
          <a:p>
            <a:r>
              <a:rPr lang="el-GR" dirty="0" err="1"/>
              <a:t>Πλευρα</a:t>
            </a:r>
            <a:r>
              <a:rPr lang="el-GR" dirty="0"/>
              <a:t> του </a:t>
            </a:r>
            <a:r>
              <a:rPr lang="el-GR" dirty="0" err="1"/>
              <a:t>εξαγωγεα</a:t>
            </a:r>
            <a:endParaRPr lang="en-US" dirty="0"/>
          </a:p>
        </p:txBody>
      </p:sp>
      <p:sp>
        <p:nvSpPr>
          <p:cNvPr id="5" name="Content Placeholder 4"/>
          <p:cNvSpPr>
            <a:spLocks noGrp="1"/>
          </p:cNvSpPr>
          <p:nvPr>
            <p:ph sz="quarter" idx="4"/>
          </p:nvPr>
        </p:nvSpPr>
        <p:spPr/>
        <p:txBody>
          <a:bodyPr>
            <a:normAutofit/>
          </a:bodyPr>
          <a:lstStyle/>
          <a:p>
            <a:pPr marL="444500" indent="-355600">
              <a:lnSpc>
                <a:spcPct val="100000"/>
              </a:lnSpc>
            </a:pPr>
            <a:r>
              <a:rPr lang="el-GR" sz="2200" dirty="0"/>
              <a:t>Αυξάνει τον κίνδυνο μη πληρωμής.</a:t>
            </a:r>
            <a:endParaRPr lang="en-US" sz="2200" dirty="0"/>
          </a:p>
          <a:p>
            <a:pPr marL="444500" indent="-355600">
              <a:lnSpc>
                <a:spcPct val="100000"/>
              </a:lnSpc>
            </a:pPr>
            <a:r>
              <a:rPr lang="el-GR" sz="2200" dirty="0"/>
              <a:t>Αποκλείει την εμπειρία των τραπεζιτών.</a:t>
            </a:r>
            <a:endParaRPr lang="en-US" sz="2200" dirty="0"/>
          </a:p>
          <a:p>
            <a:pPr marL="444500" indent="-355600">
              <a:lnSpc>
                <a:spcPct val="100000"/>
              </a:lnSpc>
            </a:pPr>
            <a:r>
              <a:rPr lang="el-GR" sz="2200" dirty="0"/>
              <a:t>Στερείται δικαιολογητικών εγγράφων.</a:t>
            </a:r>
          </a:p>
          <a:p>
            <a:pPr marL="444500" indent="-355600">
              <a:lnSpc>
                <a:spcPct val="100000"/>
              </a:lnSpc>
            </a:pPr>
            <a:r>
              <a:rPr lang="el-GR" sz="2200" dirty="0"/>
              <a:t>Απαιτεί χρήση κεφαλαίου κίνησης.</a:t>
            </a:r>
            <a:endParaRPr lang="en-US" sz="2200" dirty="0"/>
          </a:p>
        </p:txBody>
      </p:sp>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3" name="Slide Number Placeholder 12"/>
          <p:cNvSpPr>
            <a:spLocks noGrp="1"/>
          </p:cNvSpPr>
          <p:nvPr>
            <p:ph type="sldNum" sz="quarter" idx="12"/>
          </p:nvPr>
        </p:nvSpPr>
        <p:spPr/>
        <p:txBody>
          <a:bodyPr/>
          <a:lstStyle/>
          <a:p>
            <a:r>
              <a:rPr lang="el-GR" dirty="0"/>
              <a:t>Κεφάλαιο 18-</a:t>
            </a:r>
            <a:fld id="{D57F1E4F-1CFF-5643-939E-217C01CDF565}" type="slidenum">
              <a:rPr lang="en-US" smtClean="0"/>
              <a:pPr/>
              <a:t>8</a:t>
            </a:fld>
            <a:endParaRPr lang="en-US" dirty="0"/>
          </a:p>
        </p:txBody>
      </p:sp>
      <p:pic>
        <p:nvPicPr>
          <p:cNvPr id="9" name="Εικόνα 8">
            <a:extLst>
              <a:ext uri="{FF2B5EF4-FFF2-40B4-BE49-F238E27FC236}">
                <a16:creationId xmlns:a16="http://schemas.microsoft.com/office/drawing/2014/main" id="{6EBAD8EE-E6D1-43A7-8E80-404450B78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8851154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Μέθοδος Πληρωμής</a:t>
            </a:r>
            <a:r>
              <a:rPr lang="en-US" dirty="0">
                <a:solidFill>
                  <a:srgbClr val="0070C0"/>
                </a:solidFill>
              </a:rPr>
              <a:t>: </a:t>
            </a:r>
            <a:r>
              <a:rPr lang="el-GR" dirty="0">
                <a:solidFill>
                  <a:srgbClr val="006600"/>
                </a:solidFill>
              </a:rPr>
              <a:t>Φορτωτικά Έγγραφα</a:t>
            </a:r>
            <a:endParaRPr lang="en-US" dirty="0">
              <a:solidFill>
                <a:srgbClr val="006600"/>
              </a:solidFill>
            </a:endParaRPr>
          </a:p>
        </p:txBody>
      </p:sp>
      <p:sp>
        <p:nvSpPr>
          <p:cNvPr id="5" name="Content Placeholder 4"/>
          <p:cNvSpPr>
            <a:spLocks noGrp="1"/>
          </p:cNvSpPr>
          <p:nvPr>
            <p:ph idx="1"/>
          </p:nvPr>
        </p:nvSpPr>
        <p:spPr/>
        <p:txBody>
          <a:bodyPr>
            <a:normAutofit/>
          </a:bodyPr>
          <a:lstStyle/>
          <a:p>
            <a:pPr>
              <a:lnSpc>
                <a:spcPct val="100000"/>
              </a:lnSpc>
              <a:spcAft>
                <a:spcPts val="600"/>
              </a:spcAft>
            </a:pPr>
            <a:r>
              <a:rPr lang="el-GR" sz="2500" b="1" dirty="0"/>
              <a:t>Φορτωτικά έγγραφα</a:t>
            </a:r>
            <a:endParaRPr lang="en-US" sz="2500" dirty="0"/>
          </a:p>
          <a:p>
            <a:pPr marL="622300" lvl="1" indent="-422275">
              <a:lnSpc>
                <a:spcPct val="100000"/>
              </a:lnSpc>
            </a:pPr>
            <a:r>
              <a:rPr lang="el-GR" sz="2500" dirty="0"/>
              <a:t>Οι εμπορικές τράπεζες λειτουργούν ως μεσάζοντες για να διευκολύνουν τη διαδικασία πληρωμής.</a:t>
            </a:r>
            <a:endParaRPr lang="en-US" sz="2500" dirty="0"/>
          </a:p>
          <a:p>
            <a:pPr>
              <a:lnSpc>
                <a:spcPct val="100000"/>
              </a:lnSpc>
              <a:spcAft>
                <a:spcPts val="600"/>
              </a:spcAft>
            </a:pPr>
            <a:r>
              <a:rPr lang="el-GR" sz="2500" b="1" dirty="0"/>
              <a:t>Συναλλαγματική/γραμμάτιο</a:t>
            </a:r>
            <a:endParaRPr lang="en-US" sz="2500" b="1" dirty="0"/>
          </a:p>
          <a:p>
            <a:pPr marL="622300" lvl="1" indent="-422275">
              <a:lnSpc>
                <a:spcPct val="100000"/>
              </a:lnSpc>
            </a:pPr>
            <a:r>
              <a:rPr lang="el-GR" sz="2500" dirty="0"/>
              <a:t>Η πληρωμή γίνεται απαιτητή από τον αγοραστή σε καθορισμένο χρόνο.</a:t>
            </a:r>
            <a:endParaRPr lang="en-US" sz="2500" dirty="0"/>
          </a:p>
          <a:p>
            <a:pPr marL="622300" lvl="1" indent="-422275">
              <a:lnSpc>
                <a:spcPct val="100000"/>
              </a:lnSpc>
              <a:spcAft>
                <a:spcPts val="600"/>
              </a:spcAft>
            </a:pPr>
            <a:r>
              <a:rPr lang="el-GR" sz="2500" dirty="0"/>
              <a:t>Φορτωτικές</a:t>
            </a:r>
            <a:endParaRPr lang="en-US" sz="2500" dirty="0"/>
          </a:p>
          <a:p>
            <a:pPr marL="901700" lvl="2" indent="-457200">
              <a:lnSpc>
                <a:spcPct val="100000"/>
              </a:lnSpc>
            </a:pPr>
            <a:r>
              <a:rPr lang="el-GR" sz="2500" dirty="0"/>
              <a:t>Συμβόλαιο μεταφοράς</a:t>
            </a:r>
          </a:p>
          <a:p>
            <a:pPr marL="901700" lvl="2" indent="-457200">
              <a:lnSpc>
                <a:spcPct val="100000"/>
              </a:lnSpc>
            </a:pPr>
            <a:r>
              <a:rPr lang="el-GR" sz="2500" dirty="0"/>
              <a:t>Τίτλος κτήσης εμπορευμάτων</a:t>
            </a:r>
            <a:endParaRPr lang="en-US" sz="2500" dirty="0"/>
          </a:p>
          <a:p>
            <a:pPr>
              <a:lnSpc>
                <a:spcPct val="100000"/>
              </a:lnSpc>
            </a:pPr>
            <a:endParaRPr lang="en-US" sz="2500" dirty="0"/>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Χρηματοοικονομικη</a:t>
            </a:r>
            <a:r>
              <a:rPr lang="el-GR" dirty="0"/>
              <a:t> </a:t>
            </a:r>
            <a:r>
              <a:rPr lang="el-GR" dirty="0" err="1"/>
              <a:t>Διοικηση</a:t>
            </a:r>
            <a:endParaRPr lang="en-US" dirty="0"/>
          </a:p>
        </p:txBody>
      </p:sp>
      <p:sp>
        <p:nvSpPr>
          <p:cNvPr id="14" name="Slide Number Placeholder 13"/>
          <p:cNvSpPr>
            <a:spLocks noGrp="1"/>
          </p:cNvSpPr>
          <p:nvPr>
            <p:ph type="sldNum" sz="quarter" idx="12"/>
          </p:nvPr>
        </p:nvSpPr>
        <p:spPr/>
        <p:txBody>
          <a:bodyPr/>
          <a:lstStyle/>
          <a:p>
            <a:r>
              <a:rPr lang="el-GR" dirty="0"/>
              <a:t>Κεφάλαιο 18-</a:t>
            </a:r>
            <a:fld id="{D57F1E4F-1CFF-5643-939E-217C01CDF565}" type="slidenum">
              <a:rPr lang="en-US" smtClean="0"/>
              <a:pPr/>
              <a:t>9</a:t>
            </a:fld>
            <a:endParaRPr lang="en-US" dirty="0"/>
          </a:p>
        </p:txBody>
      </p:sp>
      <p:pic>
        <p:nvPicPr>
          <p:cNvPr id="7" name="Εικόνα 6">
            <a:extLst>
              <a:ext uri="{FF2B5EF4-FFF2-40B4-BE49-F238E27FC236}">
                <a16:creationId xmlns:a16="http://schemas.microsoft.com/office/drawing/2014/main" id="{481F441E-DFD4-44C1-ABE8-57A595B36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110195638"/>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1446</TotalTime>
  <Words>7844</Words>
  <Application>Microsoft Office PowerPoint</Application>
  <PresentationFormat>Προβολή στην οθόνη (4:3)</PresentationFormat>
  <Paragraphs>474</Paragraphs>
  <Slides>48</Slides>
  <Notes>45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48</vt:i4>
      </vt:variant>
    </vt:vector>
  </HeadingPairs>
  <TitlesOfParts>
    <vt:vector size="54" baseType="lpstr">
      <vt:lpstr>Arial</vt:lpstr>
      <vt:lpstr>Calibri</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Χρηματοοικονομικά Ζητήματα στο Διεθνές Εμπόριο </vt:lpstr>
      <vt:lpstr>Επιλογή Νομίσματος</vt:lpstr>
      <vt:lpstr>Πιστωτικός Έλεγχος</vt:lpstr>
      <vt:lpstr>Μέθοδος Πληρωμής</vt:lpstr>
      <vt:lpstr>Μέθοδος Πληρωμής: Προκαταβολή</vt:lpstr>
      <vt:lpstr>Μέθοδος Πληρωμής: Ανοικτός Λογαριασμός</vt:lpstr>
      <vt:lpstr>Μέθοδος Πληρωμής: Φορτωτικά Έγγραφα</vt:lpstr>
      <vt:lpstr>Μέθοδος Πληρωμής: Φορτωτικά Έγγραφα</vt:lpstr>
      <vt:lpstr>Μέθοδος Πληρωμής: Φορτωτικά Έγγραφα</vt:lpstr>
      <vt:lpstr>Μέθοδος Πληρωμής: Φορτωτικά Έγγραφα</vt:lpstr>
      <vt:lpstr>Μέθοδος Πληρωμής: Εγγυητικές Επιστολές</vt:lpstr>
      <vt:lpstr>Μέθοδος Πληρωμής: Εγγυητικές Επιστολές</vt:lpstr>
      <vt:lpstr>Μέθοδος Πληρωμής: Πιστωτικές Κάρτες</vt:lpstr>
      <vt:lpstr>Μέθοδος Πληρωμής: Αντισταθμιστικό Εμπόριο</vt:lpstr>
      <vt:lpstr>Μέθοδος Πληρωμής: Αντισταθμιστικό Εμπόριο</vt:lpstr>
      <vt:lpstr>Μέθοδος Πληρωμής: Αντισταθμιστικό Εμπόριο</vt:lpstr>
      <vt:lpstr>Χρηματοδότηση του Εμπορίου</vt:lpstr>
      <vt:lpstr>Διαχείριση του Συναλλακτικού Κινδύνου </vt:lpstr>
      <vt:lpstr>Έκθεση σε Συναλλακτικό Κίνδυνο</vt:lpstr>
      <vt:lpstr>Έκθεση σε Συναλλακτικό Κίνδυνο</vt:lpstr>
      <vt:lpstr>Έκθεση σε Κίνδυνο Λόγω Μετατροπής </vt:lpstr>
      <vt:lpstr>Έκθεση σε Κίνδυνο Λόγω Μετατροπής </vt:lpstr>
      <vt:lpstr>Οικονομική Έκθεση</vt:lpstr>
      <vt:lpstr>Διαχείριση Κεφαλαίου Κίνησης</vt:lpstr>
      <vt:lpstr>Ελαχιστοποίηση των Υπολοίπων Κεφαλαίου Κίνησης στον Ισολογισμό</vt:lpstr>
      <vt:lpstr>Ελαχιστοποίηση των Υπολοίπων Κεφαλαίου Κίνησης στον Ισολογισμό</vt:lpstr>
      <vt:lpstr>Ελαχιστοποίηση του Κόστους Μετατροπής Νομισμάτων</vt:lpstr>
      <vt:lpstr>Ελαχιστοποίηση του Κόστους Μετατροπής Νομισμάτων</vt:lpstr>
      <vt:lpstr>Ελαχιστοποίηση του Κόστους Μετατροπής Νομισμάτων</vt:lpstr>
      <vt:lpstr>Ελαχιστοποίηση του Κόστους Μετατροπής Νομισμάτων</vt:lpstr>
      <vt:lpstr>Ελαχιστοποίηση του Συναλλαγματικού Κινδύνου</vt:lpstr>
      <vt:lpstr>Προϋπολογισμός Κεφαλαίων σε Διεθνές Επίπεδο </vt:lpstr>
      <vt:lpstr>Προϋπολογισμός Κεφαλαίων σε Διεθνές Επίπεδο: Καθαρή Παρούσα Αξία</vt:lpstr>
      <vt:lpstr>Προϋπολογισμός Κεφαλαίων σε Διεθνές Επίπεδο: Εσωτερικός Συντελεστής Απόδοσης</vt:lpstr>
      <vt:lpstr>Προϋπολογισμός Κεφαλαίων σε Διεθνές Επίπεδο: Περίοδος Αποπληρωμής</vt:lpstr>
      <vt:lpstr>Πηγές Διεθνών Επενδυτικών Κεφαλαίων</vt:lpstr>
      <vt:lpstr>Εξωτερικές Πηγές Επενδυτικών Κεφαλαίων</vt:lpstr>
      <vt:lpstr>Εσωτερικές Πηγές Επενδυτικών Κεφαλαίων</vt:lpstr>
      <vt:lpstr>Στρατηγική Χρήση της Μεταβιβαστικής Τιμολόγησης</vt:lpstr>
      <vt:lpstr>Στρατηγική Χρήση της Μεταβιβαστικής Τιμολόγησης: Μέθοδος που Βασίζεται στην Αγορά</vt:lpstr>
      <vt:lpstr>Στρατηγική Χρήση της Μεταβιβαστικής Τιμολόγησης: Μέθοδος που δεν Βασίζεται στην Αγορά</vt:lpstr>
      <vt:lpstr>Φορολογικοί Παράδεισοι</vt:lpstr>
      <vt:lpstr>Φορολογικοί Παράδεισοι</vt:lpstr>
      <vt:lpstr>Ερωτήσεις Ανασκόπησης </vt:lpstr>
      <vt:lpstr>Ερωτήσεις Ανασκόπησης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251</cp:revision>
  <dcterms:created xsi:type="dcterms:W3CDTF">2014-01-04T15:05:33Z</dcterms:created>
  <dcterms:modified xsi:type="dcterms:W3CDTF">2019-09-23T04:52:15Z</dcterms:modified>
</cp:coreProperties>
</file>