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324" r:id="rId3"/>
    <p:sldId id="257" r:id="rId4"/>
    <p:sldId id="306" r:id="rId5"/>
    <p:sldId id="305" r:id="rId6"/>
    <p:sldId id="258" r:id="rId7"/>
    <p:sldId id="259" r:id="rId8"/>
    <p:sldId id="307" r:id="rId9"/>
    <p:sldId id="260" r:id="rId10"/>
    <p:sldId id="309" r:id="rId11"/>
    <p:sldId id="261" r:id="rId12"/>
    <p:sldId id="310" r:id="rId13"/>
    <p:sldId id="262" r:id="rId14"/>
    <p:sldId id="264" r:id="rId15"/>
    <p:sldId id="311" r:id="rId16"/>
    <p:sldId id="266" r:id="rId17"/>
    <p:sldId id="312" r:id="rId18"/>
    <p:sldId id="267" r:id="rId19"/>
    <p:sldId id="268" r:id="rId20"/>
    <p:sldId id="269" r:id="rId21"/>
    <p:sldId id="313" r:id="rId22"/>
    <p:sldId id="272" r:id="rId23"/>
    <p:sldId id="314" r:id="rId24"/>
    <p:sldId id="315" r:id="rId25"/>
    <p:sldId id="273" r:id="rId26"/>
    <p:sldId id="274" r:id="rId27"/>
    <p:sldId id="275" r:id="rId28"/>
    <p:sldId id="316" r:id="rId29"/>
    <p:sldId id="270" r:id="rId30"/>
    <p:sldId id="317" r:id="rId31"/>
    <p:sldId id="271" r:id="rId32"/>
    <p:sldId id="265" r:id="rId33"/>
    <p:sldId id="318" r:id="rId34"/>
    <p:sldId id="276" r:id="rId35"/>
    <p:sldId id="319" r:id="rId36"/>
    <p:sldId id="277" r:id="rId37"/>
    <p:sldId id="278" r:id="rId38"/>
    <p:sldId id="279" r:id="rId39"/>
    <p:sldId id="320" r:id="rId40"/>
    <p:sldId id="280" r:id="rId41"/>
    <p:sldId id="321" r:id="rId42"/>
    <p:sldId id="281" r:id="rId43"/>
    <p:sldId id="322" r:id="rId44"/>
    <p:sldId id="282" r:id="rId45"/>
    <p:sldId id="323" r:id="rId46"/>
    <p:sldId id="283" r:id="rId47"/>
    <p:sldId id="287" r:id="rId48"/>
    <p:sldId id="332" r:id="rId49"/>
    <p:sldId id="288" r:id="rId50"/>
    <p:sldId id="289" r:id="rId51"/>
    <p:sldId id="333" r:id="rId52"/>
    <p:sldId id="334" r:id="rId53"/>
    <p:sldId id="290" r:id="rId54"/>
    <p:sldId id="291" r:id="rId55"/>
    <p:sldId id="284" r:id="rId56"/>
    <p:sldId id="331" r:id="rId57"/>
    <p:sldId id="285" r:id="rId58"/>
    <p:sldId id="286" r:id="rId59"/>
    <p:sldId id="292" r:id="rId60"/>
    <p:sldId id="325" r:id="rId61"/>
    <p:sldId id="326" r:id="rId62"/>
    <p:sldId id="293" r:id="rId63"/>
    <p:sldId id="328" r:id="rId64"/>
    <p:sldId id="294" r:id="rId65"/>
    <p:sldId id="327" r:id="rId66"/>
    <p:sldId id="295" r:id="rId67"/>
    <p:sldId id="329" r:id="rId68"/>
    <p:sldId id="300" r:id="rId69"/>
    <p:sldId id="296" r:id="rId70"/>
    <p:sldId id="297" r:id="rId71"/>
    <p:sldId id="330" r:id="rId72"/>
    <p:sldId id="298" r:id="rId7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AEF264-F956-4279-B579-71352304E890}" type="datetimeFigureOut">
              <a:rPr lang="el-GR" smtClean="0"/>
              <a:pPr/>
              <a:t>3/5/2022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68D7D7-1B80-4111-8FF8-ACAF3971AD7F}" type="slidenum">
              <a:rPr lang="el-GR" smtClean="0"/>
              <a:pPr/>
              <a:t>‹#›</a:t>
            </a:fld>
            <a:endParaRPr lang="el-GR"/>
          </a:p>
        </p:txBody>
      </p:sp>
    </p:spTree>
    <p:extLst>
      <p:ext uri="{BB962C8B-B14F-4D97-AF65-F5344CB8AC3E}">
        <p14:creationId xmlns:p14="http://schemas.microsoft.com/office/powerpoint/2010/main" xmlns="" val="337343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468D7D7-1B80-4111-8FF8-ACAF3971AD7F}"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468D7D7-1B80-4111-8FF8-ACAF3971AD7F}" type="slidenum">
              <a:rPr lang="el-GR" smtClean="0"/>
              <a:pPr/>
              <a:t>30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AB09EDE-028F-4EB6-A9B3-109D8AEE2518}" type="datetimeFigureOut">
              <a:rPr lang="el-GR" smtClean="0"/>
              <a:pPr/>
              <a:t>3/5/2022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0A1FCA6A-F458-4A7D-B8A2-984BC3303CC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B09EDE-028F-4EB6-A9B3-109D8AEE2518}"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B09EDE-028F-4EB6-A9B3-109D8AEE2518}"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B09EDE-028F-4EB6-A9B3-109D8AEE2518}"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B09EDE-028F-4EB6-A9B3-109D8AEE2518}"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1FCA6A-F458-4A7D-B8A2-984BC3303CC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B09EDE-028F-4EB6-A9B3-109D8AEE2518}"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B09EDE-028F-4EB6-A9B3-109D8AEE2518}" type="datetimeFigureOut">
              <a:rPr lang="el-GR" smtClean="0"/>
              <a:pPr/>
              <a:t>3/5/2022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B09EDE-028F-4EB6-A9B3-109D8AEE2518}" type="datetimeFigureOut">
              <a:rPr lang="el-GR" smtClean="0"/>
              <a:pPr/>
              <a:t>3/5/2022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09EDE-028F-4EB6-A9B3-109D8AEE2518}" type="datetimeFigureOut">
              <a:rPr lang="el-GR" smtClean="0"/>
              <a:pPr/>
              <a:t>3/5/2022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B09EDE-028F-4EB6-A9B3-109D8AEE2518}"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1FCA6A-F458-4A7D-B8A2-984BC3303CC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B09EDE-028F-4EB6-A9B3-109D8AEE2518}"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0A1FCA6A-F458-4A7D-B8A2-984BC3303CCB}"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AB09EDE-028F-4EB6-A9B3-109D8AEE2518}" type="datetimeFigureOut">
              <a:rPr lang="el-GR" smtClean="0"/>
              <a:pPr/>
              <a:t>3/5/2022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1FCA6A-F458-4A7D-B8A2-984BC3303CCB}"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44824"/>
            <a:ext cx="7851648" cy="2592288"/>
          </a:xfrm>
        </p:spPr>
        <p:txBody>
          <a:bodyPr>
            <a:normAutofit fontScale="90000"/>
          </a:bodyPr>
          <a:lstStyle/>
          <a:p>
            <a:pPr algn="ctr"/>
            <a:r>
              <a:rPr lang="en-US" b="1" dirty="0" smtClean="0"/>
              <a:t/>
            </a:r>
            <a:br>
              <a:rPr lang="en-US" b="1" dirty="0" smtClean="0"/>
            </a:br>
            <a:r>
              <a:rPr lang="el-GR" b="1" dirty="0" smtClean="0">
                <a:latin typeface="Arial" pitchFamily="34" charset="0"/>
                <a:cs typeface="Arial" pitchFamily="34" charset="0"/>
              </a:rPr>
              <a:t>ΟΙ </a:t>
            </a:r>
            <a:r>
              <a:rPr lang="el-GR" b="1" dirty="0">
                <a:latin typeface="Arial" pitchFamily="34" charset="0"/>
                <a:cs typeface="Arial" pitchFamily="34" charset="0"/>
              </a:rPr>
              <a:t>ΠΡΟΜΗΘΕΙΕΣ ΤΟΥ  ΔΗΜΟΣΙΟΥ ΚΑΙ ΟΙ ΑΜΥΝΤΙΚΕΣ </a:t>
            </a:r>
            <a:r>
              <a:rPr lang="el-GR" b="1" dirty="0" smtClean="0">
                <a:latin typeface="Arial" pitchFamily="34" charset="0"/>
                <a:cs typeface="Arial" pitchFamily="34" charset="0"/>
              </a:rPr>
              <a:t>ΔΑΠΑΝΕΣ</a:t>
            </a:r>
            <a:r>
              <a:rPr lang="el-GR" dirty="0">
                <a:latin typeface="Arial" pitchFamily="34" charset="0"/>
                <a:cs typeface="Arial" pitchFamily="34" charset="0"/>
              </a:rPr>
              <a:t/>
            </a:r>
            <a:br>
              <a:rPr lang="el-GR" dirty="0">
                <a:latin typeface="Arial" pitchFamily="34" charset="0"/>
                <a:cs typeface="Arial" pitchFamily="34" charset="0"/>
              </a:rPr>
            </a:br>
            <a:endParaRPr lang="el-GR" dirty="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6884323"/>
          </a:xfrm>
          <a:prstGeom prst="rect">
            <a:avLst/>
          </a:prstGeom>
        </p:spPr>
        <p:txBody>
          <a:bodyPr wrap="square">
            <a:spAutoFit/>
          </a:bodyPr>
          <a:lstStyle/>
          <a:p>
            <a:pPr indent="357188"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Σε ορισμένες περιπτώσεις, η Κυβέρνηση ως αγοραστής μπορεί να επιβάλει κάποιες ρυθμίσεις στον ανάδοχο</a:t>
            </a:r>
            <a:r>
              <a:rPr lang="el-GR" sz="2400" dirty="0" smtClean="0">
                <a:latin typeface="Arial" pitchFamily="34" charset="0"/>
                <a:ea typeface="Times New Roman" pitchFamily="18" charset="0"/>
                <a:cs typeface="Arial" pitchFamily="34" charset="0"/>
              </a:rPr>
              <a:t> </a:t>
            </a:r>
            <a:r>
              <a:rPr lang="el-GR" sz="2400" dirty="0" smtClean="0">
                <a:solidFill>
                  <a:srgbClr val="000000"/>
                </a:solidFill>
                <a:latin typeface="Arial" pitchFamily="34" charset="0"/>
                <a:ea typeface="Times New Roman" pitchFamily="18" charset="0"/>
                <a:cs typeface="Arial" pitchFamily="34" charset="0"/>
              </a:rPr>
              <a:t>(π.χ. έλεγχο στα κέρδη). </a:t>
            </a:r>
            <a:endParaRPr lang="el-GR" sz="2400" dirty="0" smtClean="0">
              <a:latin typeface="Arial" pitchFamily="34" charset="0"/>
              <a:cs typeface="Arial" pitchFamily="34" charset="0"/>
            </a:endParaRPr>
          </a:p>
          <a:p>
            <a:pPr lvl="0" indent="357188"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αγορές αμυντικού εξοπλισμού όμως, έχουν κάποια ξεχωριστά χαρακτηριστικά σχετικά με: το ρόλο των Κυβερνήσεων, τις τάσεις κόστους, την τεχνολογική πρόοδο, τις καμπύλες κόστους και τις διάφορες παρεμβάσεις</a:t>
            </a:r>
            <a:r>
              <a:rPr lang="el-GR" sz="2400" dirty="0" smtClean="0">
                <a:solidFill>
                  <a:srgbClr val="FF0000"/>
                </a:solidFill>
                <a:latin typeface="Arial" pitchFamily="34" charset="0"/>
                <a:ea typeface="Times New Roman" pitchFamily="18" charset="0"/>
                <a:cs typeface="Arial" pitchFamily="34" charset="0"/>
              </a:rPr>
              <a:t>:</a:t>
            </a:r>
            <a:endParaRPr lang="en-US" sz="2400" dirty="0" smtClean="0">
              <a:latin typeface="Arial" pitchFamily="34" charset="0"/>
              <a:cs typeface="Arial" pitchFamily="34" charset="0"/>
            </a:endParaRPr>
          </a:p>
          <a:p>
            <a:pPr lvl="0" indent="357188" algn="just" eaLnBrk="0" fontAlgn="base" hangingPunct="0">
              <a:lnSpc>
                <a:spcPct val="150000"/>
              </a:lnSpc>
              <a:spcBef>
                <a:spcPct val="0"/>
              </a:spcBef>
              <a:spcAft>
                <a:spcPct val="0"/>
              </a:spcAft>
            </a:pPr>
            <a:r>
              <a:rPr lang="en-US" sz="2400" dirty="0" smtClean="0">
                <a:solidFill>
                  <a:srgbClr val="FF0000"/>
                </a:solidFill>
                <a:latin typeface="Arial" pitchFamily="34" charset="0"/>
                <a:ea typeface="Times New Roman" pitchFamily="18" charset="0"/>
                <a:cs typeface="Arial" pitchFamily="34" charset="0"/>
              </a:rPr>
              <a:t>1)</a:t>
            </a:r>
            <a:r>
              <a:rPr lang="el-GR" sz="2400" dirty="0" smtClean="0">
                <a:solidFill>
                  <a:srgbClr val="000000"/>
                </a:solidFill>
                <a:latin typeface="Arial" pitchFamily="34" charset="0"/>
                <a:ea typeface="Times New Roman" pitchFamily="18" charset="0"/>
                <a:cs typeface="Arial" pitchFamily="34" charset="0"/>
              </a:rPr>
              <a:t> Οι Κυβερνήσεις παίζουν καθοριστικό ρόλο στο χώρο της αγοράς αμυντικών εξοπλισμών. Όπου υπάρχει μονοψώνιο, η Κυβέρνηση καθορίζει τις τεχνολογικές προδιαγραφές που επιζητεί αγοράζοντας εξοπλισμό είτε από τις ξένες αγορές είτε από την εγχώρια βιομηχανία. </a:t>
            </a:r>
            <a:endParaRPr lang="en-US" sz="2400" dirty="0" smtClean="0">
              <a:solidFill>
                <a:srgbClr val="FF0000"/>
              </a:solidFill>
              <a:latin typeface="Arial" pitchFamily="34" charset="0"/>
              <a:ea typeface="Times New Roman" pitchFamily="18"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79512" y="1034753"/>
            <a:ext cx="8784976" cy="44558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74650" algn="just" defTabSz="914400" rtl="0" eaLnBrk="1" fontAlgn="base" latinLnBrk="0" hangingPunct="1">
              <a:lnSpc>
                <a:spcPct val="150000"/>
              </a:lnSpc>
              <a:spcBef>
                <a:spcPct val="0"/>
              </a:spcBef>
              <a:spcAft>
                <a:spcPct val="0"/>
              </a:spcAft>
              <a:buClrTx/>
              <a:buSzTx/>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Ως μοναδικός ή κύριος αγοραστής,  μπορεί να προσδιορίσει το μέγεθος της εγχώριας αμυντικής βιομηχανίας, τη δομή της, την είσοδο και έξοδο επιχειρήσεων σε αυτή, τις τιμές, τις εξαγωγές, τα κέρδη και την αποτελεσματικότητα της. Σε αυτό το πλαίσιο, έχει εκφραστεί η γνώμη ότι οι αγορές του Υπουργείου Άμυνας θα πρέπει να χρησιμοποιηθούν ως εργαλείο εθνικής βιομηχανικής πολιτικής, με την ανάθεση συμβάσεων που αφορούν σε τεχνολογίες αιχμής.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60648"/>
            <a:ext cx="8136904" cy="6601807"/>
          </a:xfrm>
          <a:prstGeom prst="rect">
            <a:avLst/>
          </a:prstGeom>
        </p:spPr>
        <p:txBody>
          <a:bodyPr wrap="square">
            <a:spAutoFit/>
          </a:bodyPr>
          <a:lstStyle/>
          <a:p>
            <a:pPr lvl="0" indent="37465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υποστηρικτές των ελεύθερων αγορών (π.χ. οι Αυστριακοί οικονομολόγοι) ασκούν κριτική, τονίζοντας ότι το μέλλον είναι αβέβαιο και ότι υπάρχουν μη προβλέψιμες δευτερεύουσες συνέπειες, με αποτέλεσμα οι σημερινοί προμηθευτές τεχνολογικά προηγμένων προϊόντων, να είναι οι αυριανοί χαμένοι. Έτσι, λόγω κακών επιλογών, οι Κυβερνήσεις μπορεί να αποτύχουν στις προσπάθειες τους να βελτιώσουν την οικονομικές τους επιδόσεις. </a:t>
            </a:r>
            <a:endParaRPr lang="en-US" sz="2400" dirty="0" smtClean="0">
              <a:solidFill>
                <a:srgbClr val="000000"/>
              </a:solidFill>
              <a:latin typeface="Arial" pitchFamily="34" charset="0"/>
              <a:ea typeface="Times New Roman" pitchFamily="18" charset="0"/>
              <a:cs typeface="Arial" pitchFamily="34" charset="0"/>
            </a:endParaRPr>
          </a:p>
          <a:p>
            <a:pPr indent="37465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Επιπλέον, η χρήση των αμυντικών προμηθειών ως εργαλείο βιομηχανικής πολιτικής εγείρει θεμελιώδη ερωτήματα για τους στόχους της αμυντικής πολιτικής. </a:t>
            </a:r>
            <a:endParaRPr lang="el-GR" sz="2400" dirty="0" smtClean="0">
              <a:latin typeface="Arial" pitchFamily="34" charset="0"/>
              <a:cs typeface="Arial" pitchFamily="34" charset="0"/>
            </a:endParaRPr>
          </a:p>
          <a:p>
            <a:pPr lvl="0" indent="374650" algn="just" fontAlgn="base">
              <a:lnSpc>
                <a:spcPct val="150000"/>
              </a:lnSpc>
              <a:spcBef>
                <a:spcPct val="0"/>
              </a:spcBef>
              <a:spcAft>
                <a:spcPct val="0"/>
              </a:spcAft>
            </a:pPr>
            <a:endParaRPr lang="el-GR"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892480" cy="6740307"/>
          </a:xfrm>
          <a:prstGeom prst="rect">
            <a:avLst/>
          </a:prstGeom>
        </p:spPr>
        <p:txBody>
          <a:bodyPr wrap="square">
            <a:spAutoFit/>
          </a:bodyPr>
          <a:lstStyle/>
          <a:p>
            <a:pPr algn="just">
              <a:lnSpc>
                <a:spcPct val="150000"/>
              </a:lnSpc>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αμυντικές προμήθειες αποσκοπούν λοιπόν στην αποτελεσματική αγορά εξοπλισμού για την εθνική άμυνα ή επιδιώκουν την επίτευξη ευρύτερων οικονομικών και κοινωνικών στόχων, συμπεριλαμβανομένης της προστασίας της βιομηχανικής βάσης στην εθνική άμυνα.</a:t>
            </a:r>
          </a:p>
          <a:p>
            <a:pPr lvl="0" algn="just">
              <a:lnSpc>
                <a:spcPct val="150000"/>
              </a:lnSpc>
            </a:pPr>
            <a:r>
              <a:rPr lang="el-GR" sz="2400" dirty="0" smtClean="0">
                <a:latin typeface="Arial" pitchFamily="34" charset="0"/>
                <a:cs typeface="Arial" pitchFamily="34" charset="0"/>
              </a:rPr>
              <a:t>Οι </a:t>
            </a:r>
            <a:r>
              <a:rPr lang="el-GR" sz="2400" dirty="0">
                <a:latin typeface="Arial" pitchFamily="34" charset="0"/>
                <a:cs typeface="Arial" pitchFamily="34" charset="0"/>
              </a:rPr>
              <a:t>αμυντικοί εξοπλισμοί, ιδιαίτερα αυτοί που ενσωματώνουν </a:t>
            </a:r>
            <a:r>
              <a:rPr lang="el-GR" sz="2400" dirty="0" smtClean="0">
                <a:latin typeface="Arial" pitchFamily="34" charset="0"/>
                <a:cs typeface="Arial" pitchFamily="34" charset="0"/>
              </a:rPr>
              <a:t>υψηλή</a:t>
            </a:r>
            <a:r>
              <a:rPr lang="en-US" sz="2400" dirty="0" smtClean="0">
                <a:latin typeface="Arial" pitchFamily="34" charset="0"/>
                <a:cs typeface="Arial" pitchFamily="34" charset="0"/>
              </a:rPr>
              <a:t> </a:t>
            </a:r>
            <a:r>
              <a:rPr lang="el-GR" sz="2400" dirty="0" smtClean="0">
                <a:latin typeface="Arial" pitchFamily="34" charset="0"/>
                <a:cs typeface="Arial" pitchFamily="34" charset="0"/>
              </a:rPr>
              <a:t>τεχνολογία</a:t>
            </a:r>
            <a:r>
              <a:rPr lang="el-GR" sz="2400" dirty="0">
                <a:latin typeface="Arial" pitchFamily="34" charset="0"/>
                <a:cs typeface="Arial" pitchFamily="34" charset="0"/>
              </a:rPr>
              <a:t>, είναι ακριβοί, με τάση αύξησης του κόστους τους σε </a:t>
            </a:r>
            <a:r>
              <a:rPr lang="el-GR" sz="2400" dirty="0" smtClean="0">
                <a:latin typeface="Arial" pitchFamily="34" charset="0"/>
                <a:cs typeface="Arial" pitchFamily="34" charset="0"/>
              </a:rPr>
              <a:t>πραγματικούς όρους. Η </a:t>
            </a:r>
            <a:r>
              <a:rPr lang="el-GR" sz="2400" dirty="0">
                <a:latin typeface="Arial" pitchFamily="34" charset="0"/>
                <a:cs typeface="Arial" pitchFamily="34" charset="0"/>
              </a:rPr>
              <a:t>παραγωγή 15 αεροσκαφών του αμερικάνικου αόρατου βομβαρδιστικού Β2 υπολογίστηκε ότι κόστισε 35 δις δολάρια και το προηγμένης τεχνολογίας μαχητικό αεροσκάφος τακτικού πολέμου </a:t>
            </a:r>
            <a:r>
              <a:rPr lang="en-US" sz="2400" dirty="0">
                <a:latin typeface="Arial" pitchFamily="34" charset="0"/>
                <a:cs typeface="Arial" pitchFamily="34" charset="0"/>
              </a:rPr>
              <a:t>US F</a:t>
            </a:r>
            <a:r>
              <a:rPr lang="el-GR" sz="2400" dirty="0">
                <a:latin typeface="Arial" pitchFamily="34" charset="0"/>
                <a:cs typeface="Arial" pitchFamily="34" charset="0"/>
              </a:rPr>
              <a:t>-22 είναι πιθανό να κοστίσει </a:t>
            </a:r>
            <a:r>
              <a:rPr lang="el-GR" sz="2400" dirty="0" smtClean="0">
                <a:latin typeface="Arial" pitchFamily="34" charset="0"/>
                <a:cs typeface="Arial" pitchFamily="34" charset="0"/>
              </a:rPr>
              <a:t>περίπου </a:t>
            </a:r>
            <a:r>
              <a:rPr lang="el-GR" sz="2400" dirty="0">
                <a:latin typeface="Arial" pitchFamily="34" charset="0"/>
                <a:cs typeface="Arial" pitchFamily="34" charset="0"/>
              </a:rPr>
              <a:t>130 εκατομμύρια δολάρια το ένα (τιμές 1991 -92). </a:t>
            </a:r>
            <a:endParaRPr lang="el-GR" sz="2400" spc="6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8720"/>
            <a:ext cx="8280920" cy="3416320"/>
          </a:xfrm>
          <a:prstGeom prst="rect">
            <a:avLst/>
          </a:prstGeom>
        </p:spPr>
        <p:txBody>
          <a:bodyPr wrap="square">
            <a:spAutoFit/>
          </a:bodyPr>
          <a:lstStyle/>
          <a:p>
            <a:pPr lvl="0" algn="just">
              <a:lnSpc>
                <a:spcPct val="150000"/>
              </a:lnSpc>
            </a:pPr>
            <a:r>
              <a:rPr lang="el-GR" sz="2400" dirty="0" smtClean="0">
                <a:latin typeface="Arial" pitchFamily="34" charset="0"/>
                <a:cs typeface="Arial" pitchFamily="34" charset="0"/>
              </a:rPr>
              <a:t>Επίσης, ο νέος εξοπλισμός είναι ακριβότερος από εκείνο των προηγούμενων γενεών που αντικαθιστά. Τυπικά, το πραγματικό κόστος παραγωγής ανά μονάδα αμυντικού εξοπλισμού (αεροσκάφη, ελικόπτερα, πύραυλοι, σκάφη, υποβρύχια) αυξάνεται κατά περίπου 10% ετησίως, διπλασιάζοντας το κόστος του κάθε 7,25 χρόνια</a:t>
            </a:r>
            <a:endParaRPr lang="el-GR" sz="24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89844"/>
            <a:ext cx="8064896" cy="4524315"/>
          </a:xfrm>
          <a:prstGeom prst="rect">
            <a:avLst/>
          </a:prstGeom>
        </p:spPr>
        <p:txBody>
          <a:bodyPr wrap="square">
            <a:spAutoFit/>
          </a:bodyPr>
          <a:lstStyle/>
          <a:p>
            <a:pPr lvl="0" algn="just">
              <a:lnSpc>
                <a:spcPct val="150000"/>
              </a:lnSpc>
            </a:pPr>
            <a:r>
              <a:rPr lang="el-GR" sz="2400" dirty="0" smtClean="0">
                <a:latin typeface="Arial" pitchFamily="34" charset="0"/>
                <a:cs typeface="Arial" pitchFamily="34" charset="0"/>
              </a:rPr>
              <a:t>Εφόσον οι αμυντικοί προϋπολογισμοί συνήθως δεν μπορούν να ακολουθήσουν τις αυξήσεις κόστους των οπλικών συστημάτων, επιδιώκεται η μείωση του μεγέθους των ενόπλων δυνάμεων, ενώ από την άλλη, προωθείται η αναδιαμόρφωση της αμυντικής βιομηχανίας που παρέχει προμήθειες στις ένοπλες δυνάμεις (π.χ. η μακροχρόνια τάση προς ένα ναυτικό που θα χρησιμοποιεί ένα τύπο πλοίου και μία αεροπορία με ένα τύπο αεροσκάφους).</a:t>
            </a:r>
            <a:endParaRPr lang="el-GR" sz="2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48900"/>
            <a:ext cx="864096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Bef>
                <a:spcPct val="0"/>
              </a:spcBef>
              <a:spcAft>
                <a:spcPct val="0"/>
              </a:spcAft>
              <a:buClrTx/>
              <a:buSzTx/>
              <a:buFontTx/>
              <a:buNone/>
              <a:tabLst>
                <a:tab pos="5111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Η τεχνολογική πρόοδος αποτελεί κύριο χαρακτηριστικό των αγορών αμυντικού εξοπλισμού. Οι τεχνικές εξελίξεις που οδήγησαν στην παραγωγή νέων προϊόντων (π.χ. πύραυλοι,  ελικόπτερα, κ.λ.π.) δημιούργησαν νέες συνθήκες υπέρ των προϊόντων εκείνων που ενσωματώνουν όλο και μεγαλύτερη τεχνολογική έρευνα. Από το 1945, υπήρξε μία μακροχρόνια τάση προς ένα περιορισμένο αριθμό μεγάλων επιχειρήσεων, που αντικατοπτρίζεται σε συγχωνεύσεις και εξόδους από τον αμυντικό τομέα. Ως αποτέλεσμα, οι τομείς υψηλής τεχνολογίας (αεροδιαστημική, </a:t>
            </a:r>
            <a:r>
              <a:rPr lang="el-GR" sz="2400" dirty="0" smtClean="0">
                <a:solidFill>
                  <a:srgbClr val="000000"/>
                </a:solidFill>
                <a:latin typeface="Arial" pitchFamily="34" charset="0"/>
                <a:ea typeface="Times New Roman" pitchFamily="18" charset="0"/>
                <a:cs typeface="Arial" pitchFamily="34" charset="0"/>
              </a:rPr>
              <a:t>αεροσκάφη</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συνήθως αποτελούνται από έναν ή λίγους μεγάλους εθνικούς προμηθευτές που ανήκουν στο Δημόσιο ή τον ιδιωτικό τομέα (μονοπώλιο ή ολιγοπώλιο).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513091"/>
            <a:ext cx="8208912" cy="3416320"/>
          </a:xfrm>
          <a:prstGeom prst="rect">
            <a:avLst/>
          </a:prstGeom>
        </p:spPr>
        <p:txBody>
          <a:bodyPr wrap="square">
            <a:spAutoFit/>
          </a:bodyPr>
          <a:lstStyle/>
          <a:p>
            <a:pPr lvl="0" indent="361950" algn="just" fontAlgn="base">
              <a:lnSpc>
                <a:spcPct val="150000"/>
              </a:lnSpc>
              <a:spcBef>
                <a:spcPct val="0"/>
              </a:spcBef>
              <a:spcAft>
                <a:spcPct val="0"/>
              </a:spcAft>
              <a:tabLst>
                <a:tab pos="511175" algn="l"/>
              </a:tabLst>
            </a:pPr>
            <a:r>
              <a:rPr lang="el-GR" sz="2400" dirty="0" smtClean="0">
                <a:solidFill>
                  <a:srgbClr val="000000"/>
                </a:solidFill>
                <a:latin typeface="Arial" pitchFamily="34" charset="0"/>
                <a:ea typeface="Times New Roman" pitchFamily="18" charset="0"/>
                <a:cs typeface="Arial" pitchFamily="34" charset="0"/>
              </a:rPr>
              <a:t>Οι περικοπές στις δαπάνες για εξοπλισμούς στις ΗΠΑ, στη Μ. Βρετανία και αλλού στην ΕΕ κατά τη διάρκεια της δεκαετίας του '90, πιθανόν να ενδυναμώσουν την τάση εξόδου από την πολεμική βιομηχανία και την αναδιάρθρωση της υπέρ ενός μικρότερου αριθμού μεγάλων προμηθευτών πολεμικού υλικού.</a:t>
            </a:r>
            <a:endParaRPr lang="el-GR" sz="2400"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51520" y="203758"/>
            <a:ext cx="8712968" cy="63935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7188" algn="just" defTabSz="914400" rtl="0" eaLnBrk="1" fontAlgn="base" latinLnBrk="0" hangingPunct="1">
              <a:lnSpc>
                <a:spcPct val="150000"/>
              </a:lnSpc>
              <a:spcBef>
                <a:spcPct val="0"/>
              </a:spcBef>
              <a:spcAft>
                <a:spcPct val="0"/>
              </a:spcAft>
              <a:buClrTx/>
              <a:buSzTx/>
              <a:tabLst>
                <a:tab pos="51752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Κάποιες αμυντικές βιομηχανίες, ιδιαίτερα στους τομείς υψηλής τεχνολογίας, χαρακτηρίζονται από μειούμενο κόστος: επομένως, αν επιδιώκεται η δημιουργία οικονομιών κλίμακας στο χώρο της αμυντικής βιομηχανίας, τότε μία εθνική αγορά θα υποστηρίξει μία μόνο επιχείρηση (μονοπώλιο). Σε τέτοιους τομείς, η ποσότητα είναι σημαντικός προσδιοριστικός παράγοντας του μοναδιαίου κόστους και επομένως και της ανταγωνιστικότητας. Η μακροχρόνια παραγωγή και οι επαναλαμβανόμενες συμβάσεις, οδηγούν στην κατανομή του υψηλού κόστους της τεχνολογικής έρευνας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&amp;</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σε ένα μεγαλύτερο όγκο παραγγελιών αμυντικού υλικού</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13427"/>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Char char="•"/>
              <a:tabLst>
                <a:tab pos="51752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αμυντικές αγορές και βιομηχανίες ρυθμίζονται από τις Κυβερνήσεις. Αυτές μπορούν να καθορίσουν κατά πόσο οι εθνικές τους αγορές θα πρέπει να είναι ανοικτές ή κλειστές, μπορούν να επιμείνουν να εποπτεύουν τη διάρθρωση του κόστους, ενώ συχνά, ελέγχουν το ύψος των κερδών των αμυντικών συμβάσεων (όταν πρόκειται για μη ανταγωνιστικές συμβάσεις). Συνήθως, ο έλεγχος των κερδών αποβλέπει στην πάταξη της υπερβολικής κερδοφορίας ή στον περιορισμό των ζημιών της εγχώριας αμυντικής βιομηχανίας. Ως εκ τούτου, τα κέρδη από τις αμυντικές εργασίες μπορεί να μην ανταποκρίνονται στις συνθήκες που εισάγει ο συνήθης μηχανισμός εισόδου και εξόδου των επιχειρήσεων από την </a:t>
            </a:r>
            <a:r>
              <a:rPr kumimoji="0" lang="el-GR" sz="2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αγορά</a:t>
            </a:r>
            <a:r>
              <a:rPr kumimoji="0" lang="el-GR" sz="2400" b="0" i="0" u="none" strike="noStrike" cap="none" normalizeH="0" baseline="0" smtClean="0">
                <a:ln>
                  <a:noFill/>
                </a:ln>
                <a:solidFill>
                  <a:srgbClr val="FF0000"/>
                </a:solidFill>
                <a:effectLst/>
                <a:latin typeface="Arial" pitchFamily="34" charset="0"/>
                <a:ea typeface="Times New Roman" pitchFamily="18" charset="0"/>
                <a:cs typeface="Arial" pitchFamily="34"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11218456"/>
          </a:xfrm>
          <a:prstGeom prst="rect">
            <a:avLst/>
          </a:prstGeom>
        </p:spPr>
        <p:txBody>
          <a:bodyPr wrap="square">
            <a:spAutoFit/>
          </a:bodyPr>
          <a:lstStyle/>
          <a:p>
            <a:pPr lvl="0" indent="361950" algn="just" fontAlgn="base">
              <a:spcBef>
                <a:spcPct val="0"/>
              </a:spcBef>
              <a:spcAft>
                <a:spcPct val="0"/>
              </a:spcAft>
            </a:pPr>
            <a:endParaRPr lang="el-GR" sz="2400" b="1" dirty="0" smtClean="0">
              <a:solidFill>
                <a:srgbClr val="000000"/>
              </a:solidFill>
              <a:latin typeface="Arial" pitchFamily="34" charset="0"/>
              <a:ea typeface="Times New Roman" pitchFamily="18" charset="0"/>
              <a:cs typeface="Arial" pitchFamily="34" charset="0"/>
            </a:endParaRPr>
          </a:p>
          <a:p>
            <a:pPr lvl="0" indent="361950" algn="just" fontAlgn="base">
              <a:spcBef>
                <a:spcPct val="0"/>
              </a:spcBef>
              <a:spcAft>
                <a:spcPct val="0"/>
              </a:spcAft>
            </a:pPr>
            <a:r>
              <a:rPr lang="el-GR" sz="2400" b="1" dirty="0" smtClean="0">
                <a:solidFill>
                  <a:srgbClr val="000000"/>
                </a:solidFill>
                <a:latin typeface="Arial" pitchFamily="34" charset="0"/>
                <a:ea typeface="Times New Roman" pitchFamily="18" charset="0"/>
                <a:cs typeface="Arial" pitchFamily="34" charset="0"/>
              </a:rPr>
              <a:t>ΠΕΡΙΓΡΑΜΜΑ ΔΙΑΛΕΞΗΣ</a:t>
            </a:r>
          </a:p>
          <a:p>
            <a:pPr lvl="0" indent="361950" algn="just" fontAlgn="base">
              <a:spcBef>
                <a:spcPct val="0"/>
              </a:spcBef>
              <a:spcAft>
                <a:spcPct val="0"/>
              </a:spcAft>
            </a:pPr>
            <a:endParaRPr lang="el-GR" sz="2400" b="1" dirty="0" smtClean="0">
              <a:solidFill>
                <a:srgbClr val="000000"/>
              </a:solidFill>
              <a:latin typeface="Arial" pitchFamily="34" charset="0"/>
              <a:ea typeface="Times New Roman" pitchFamily="18" charset="0"/>
              <a:cs typeface="Arial" pitchFamily="34" charset="0"/>
            </a:endParaRPr>
          </a:p>
          <a:p>
            <a:pPr lvl="0" indent="36195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Εισαγωγικά</a:t>
            </a:r>
          </a:p>
          <a:p>
            <a:pPr indent="36195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Τα Χαρακτηριστικά των Αγορών</a:t>
            </a:r>
          </a:p>
          <a:p>
            <a:pPr lvl="0" indent="36195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Ζήτηση: Η Πολιτική των Προμηθειών</a:t>
            </a:r>
          </a:p>
          <a:p>
            <a:pPr lvl="0"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Ανταγωνισμός:  Συμπεριφορά των Επιχειρήσεων, </a:t>
            </a:r>
          </a:p>
          <a:p>
            <a:pPr lvl="0" indent="342900" algn="just" fontAlgn="base">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Διαπραγματεύσεις και Είδη Συμβάσεων.</a:t>
            </a:r>
          </a:p>
          <a:p>
            <a:pPr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Τα Νέα Οικονομικά των Προμηθειών Αμυντικών Συστημάτων </a:t>
            </a:r>
          </a:p>
          <a:p>
            <a:pPr indent="342900" algn="just" fontAlgn="base">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και Συμβάσεων</a:t>
            </a:r>
          </a:p>
          <a:p>
            <a:pPr lvl="0"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Η Επίδραση των Χαρακτηριστικών της Αγοράς στη Σύναψη </a:t>
            </a:r>
          </a:p>
          <a:p>
            <a:pPr lvl="0" indent="342900" algn="just" fontAlgn="base">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των Συμβάσεων </a:t>
            </a:r>
          </a:p>
          <a:p>
            <a:pPr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Οι Συμβάσεις με Ορισμένη Τιμή</a:t>
            </a:r>
          </a:p>
          <a:p>
            <a:pPr lvl="0"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Οι Συμβάσεις Κόστους συν Ορισμένο Κέρδος</a:t>
            </a:r>
          </a:p>
          <a:p>
            <a:pPr lvl="0"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Οι Συμβάσεις με Κίνητρα</a:t>
            </a:r>
          </a:p>
          <a:p>
            <a:pPr lvl="0" indent="342900" algn="just" fontAlgn="base">
              <a:spcBef>
                <a:spcPct val="0"/>
              </a:spcBef>
              <a:spcAft>
                <a:spcPct val="0"/>
              </a:spcAft>
              <a:buFont typeface="Arial" pitchFamily="34" charset="0"/>
              <a:buChar char="•"/>
            </a:pPr>
            <a:r>
              <a:rPr lang="el-GR" sz="2400" dirty="0" smtClean="0">
                <a:solidFill>
                  <a:srgbClr val="000000"/>
                </a:solidFill>
                <a:latin typeface="Arial" pitchFamily="34" charset="0"/>
                <a:ea typeface="Times New Roman" pitchFamily="18" charset="0"/>
                <a:cs typeface="Arial" pitchFamily="34" charset="0"/>
              </a:rPr>
              <a:t>Βιβλιογραφία</a:t>
            </a:r>
          </a:p>
          <a:p>
            <a:pPr lvl="0" indent="342900" algn="just" fontAlgn="base">
              <a:lnSpc>
                <a:spcPct val="150000"/>
              </a:lnSpc>
              <a:spcBef>
                <a:spcPct val="0"/>
              </a:spcBef>
              <a:spcAft>
                <a:spcPct val="0"/>
              </a:spcAft>
            </a:pPr>
            <a:endParaRPr lang="el-GR" sz="2400" dirty="0" smtClean="0">
              <a:latin typeface="Arial" pitchFamily="34" charset="0"/>
              <a:cs typeface="Arial" pitchFamily="34" charset="0"/>
            </a:endParaRPr>
          </a:p>
          <a:p>
            <a:pPr indent="342900" algn="just" fontAlgn="base">
              <a:lnSpc>
                <a:spcPct val="150000"/>
              </a:lnSpc>
              <a:spcBef>
                <a:spcPct val="0"/>
              </a:spcBef>
              <a:spcAft>
                <a:spcPct val="0"/>
              </a:spcAft>
              <a:buFont typeface="Arial" pitchFamily="34" charset="0"/>
              <a:buChar char="•"/>
            </a:pPr>
            <a:endParaRPr lang="el-GR" sz="2400" dirty="0" smtClean="0">
              <a:solidFill>
                <a:srgbClr val="000000"/>
              </a:solidFill>
              <a:latin typeface="Arial" pitchFamily="34" charset="0"/>
              <a:ea typeface="Times New Roman" pitchFamily="18" charset="0"/>
              <a:cs typeface="Arial" pitchFamily="34" charset="0"/>
            </a:endParaRPr>
          </a:p>
          <a:p>
            <a:pPr lvl="0" indent="342900" algn="just" fontAlgn="base">
              <a:lnSpc>
                <a:spcPct val="150000"/>
              </a:lnSpc>
              <a:spcBef>
                <a:spcPct val="0"/>
              </a:spcBef>
              <a:spcAft>
                <a:spcPct val="0"/>
              </a:spcAft>
            </a:pPr>
            <a:endParaRPr lang="en-US" sz="2400" dirty="0" smtClean="0">
              <a:solidFill>
                <a:srgbClr val="000000"/>
              </a:solidFill>
              <a:latin typeface="Arial" pitchFamily="34" charset="0"/>
              <a:ea typeface="Times New Roman" pitchFamily="18" charset="0"/>
              <a:cs typeface="Arial" pitchFamily="34" charset="0"/>
            </a:endParaRPr>
          </a:p>
          <a:p>
            <a:pPr indent="342900" algn="just" fontAlgn="base">
              <a:lnSpc>
                <a:spcPct val="150000"/>
              </a:lnSpc>
              <a:spcBef>
                <a:spcPct val="0"/>
              </a:spcBef>
              <a:spcAft>
                <a:spcPct val="0"/>
              </a:spcAft>
            </a:pPr>
            <a:endParaRPr lang="el-GR" sz="2400" dirty="0" smtClean="0">
              <a:latin typeface="Arial" pitchFamily="34" charset="0"/>
              <a:cs typeface="Arial" pitchFamily="34" charset="0"/>
            </a:endParaRPr>
          </a:p>
          <a:p>
            <a:pPr lvl="0" indent="342900" algn="just" fontAlgn="base">
              <a:lnSpc>
                <a:spcPct val="150000"/>
              </a:lnSpc>
              <a:spcBef>
                <a:spcPct val="0"/>
              </a:spcBef>
              <a:spcAft>
                <a:spcPct val="0"/>
              </a:spcAft>
              <a:buFont typeface="Arial" pitchFamily="34" charset="0"/>
              <a:buChar char="•"/>
            </a:pPr>
            <a:endParaRPr lang="el-GR" sz="2400" b="1" dirty="0" smtClean="0">
              <a:latin typeface="Arial" pitchFamily="34" charset="0"/>
              <a:cs typeface="Arial" pitchFamily="34" charset="0"/>
            </a:endParaRPr>
          </a:p>
          <a:p>
            <a:pPr lvl="0" indent="361950" algn="just" fontAlgn="base">
              <a:lnSpc>
                <a:spcPct val="150000"/>
              </a:lnSpc>
              <a:spcBef>
                <a:spcPct val="0"/>
              </a:spcBef>
              <a:spcAft>
                <a:spcPct val="0"/>
              </a:spcAft>
              <a:buFont typeface="Arial" pitchFamily="34" charset="0"/>
              <a:buChar char="•"/>
            </a:pPr>
            <a:endParaRPr lang="el-GR" sz="2400" b="1" dirty="0" smtClean="0">
              <a:latin typeface="Arial" pitchFamily="34" charset="0"/>
              <a:cs typeface="Arial" pitchFamily="34" charset="0"/>
            </a:endParaRPr>
          </a:p>
          <a:p>
            <a:pPr indent="361950" algn="just" fontAlgn="base">
              <a:lnSpc>
                <a:spcPct val="150000"/>
              </a:lnSpc>
              <a:spcBef>
                <a:spcPct val="0"/>
              </a:spcBef>
              <a:spcAft>
                <a:spcPct val="0"/>
              </a:spcAft>
              <a:buFont typeface="Arial" pitchFamily="34" charset="0"/>
              <a:buChar char="•"/>
            </a:pPr>
            <a:endParaRPr lang="el-GR" sz="2400" b="1" dirty="0" smtClean="0">
              <a:latin typeface="Arial" pitchFamily="34" charset="0"/>
              <a:cs typeface="Arial" pitchFamily="34" charset="0"/>
            </a:endParaRPr>
          </a:p>
          <a:p>
            <a:pPr lvl="0" indent="361950" algn="just" fontAlgn="base">
              <a:lnSpc>
                <a:spcPct val="150000"/>
              </a:lnSpc>
              <a:spcBef>
                <a:spcPct val="0"/>
              </a:spcBef>
              <a:spcAft>
                <a:spcPct val="0"/>
              </a:spcAft>
              <a:buFont typeface="Arial" pitchFamily="34" charset="0"/>
              <a:buChar char="•"/>
            </a:pPr>
            <a:endParaRPr lang="en-US" sz="2400" b="1" dirty="0" smtClean="0">
              <a:solidFill>
                <a:srgbClr val="000000"/>
              </a:solidFill>
              <a:latin typeface="Arial" pitchFamily="34" charset="0"/>
              <a:ea typeface="Times New Roman" pitchFamily="18" charset="0"/>
              <a:cs typeface="Arial" pitchFamily="34" charset="0"/>
            </a:endParaRPr>
          </a:p>
          <a:p>
            <a:pPr lvl="0" indent="361950" algn="just" fontAlgn="base">
              <a:lnSpc>
                <a:spcPct val="150000"/>
              </a:lnSpc>
              <a:spcBef>
                <a:spcPct val="0"/>
              </a:spcBef>
              <a:spcAft>
                <a:spcPct val="0"/>
              </a:spcAft>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51520" y="446516"/>
            <a:ext cx="86409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5125" algn="just" defTabSz="914400" rtl="0" eaLnBrk="1" fontAlgn="base" latinLnBrk="0" hangingPunct="1">
              <a:lnSpc>
                <a:spcPct val="150000"/>
              </a:lnSpc>
              <a:spcBef>
                <a:spcPct val="0"/>
              </a:spcBef>
              <a:spcAft>
                <a:spcPct val="0"/>
              </a:spcAft>
              <a:buClrTx/>
              <a:buSzTx/>
              <a:buFontTx/>
              <a:buNone/>
              <a:tabLst>
                <a:tab pos="517525" algn="l"/>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ΖΗΤΗΣΗ: ΠΟΛΙΤΙΚΗ ΤΩΝ ΠΡΟΜΗΘΕΙΩΝ</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365125" algn="just" defTabSz="914400" rtl="0" eaLnBrk="0" fontAlgn="base" latinLnBrk="0" hangingPunct="0">
              <a:lnSpc>
                <a:spcPct val="150000"/>
              </a:lnSpc>
              <a:spcBef>
                <a:spcPct val="0"/>
              </a:spcBef>
              <a:spcAft>
                <a:spcPct val="0"/>
              </a:spcAft>
              <a:buClrTx/>
              <a:buSzTx/>
              <a:buFontTx/>
              <a:buNone/>
              <a:tabLst>
                <a:tab pos="51752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πολιτική των προμηθειών αμυντικού υλικού αντιπροσωπεύει την πλευρά ζήτησης αμυντικών εξοπλισμών. Περιλαμβάνει μία ομάδα πέντε επιλογών:</a:t>
            </a:r>
            <a:endParaRPr lang="el-GR" sz="2400" dirty="0">
              <a:latin typeface="Arial" pitchFamily="34" charset="0"/>
              <a:cs typeface="Arial" pitchFamily="34" charset="0"/>
            </a:endParaRPr>
          </a:p>
          <a:p>
            <a:pPr marL="0" marR="0" lvl="0" indent="365125" algn="just" defTabSz="914400" rtl="0" eaLnBrk="0" fontAlgn="base" latinLnBrk="0" hangingPunct="0">
              <a:lnSpc>
                <a:spcPct val="150000"/>
              </a:lnSpc>
              <a:spcBef>
                <a:spcPct val="0"/>
              </a:spcBef>
              <a:spcAft>
                <a:spcPct val="0"/>
              </a:spcAft>
              <a:buClrTx/>
              <a:buSzTx/>
              <a:buFontTx/>
              <a:buNone/>
              <a:tabLst>
                <a:tab pos="51752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a:t>
            </a:r>
            <a:r>
              <a:rPr kumimoji="0" lang="el-GR" sz="24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επιλογή των εξοπλισμών που απαιτούνται για τις ένοπλες δυνάμεις με συνέπειες στην τεχνολογική πρόοδο. Αυτή περιλαμβάνει την εκλογή ανάμεσα στις απαιτήσεις που διαμορφώνονται από τα Σώματα των ενόπλων</a:t>
            </a:r>
            <a:b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δυνάμεων, με στόχο ένα μεγαλύτερο μερίδιο από έναν περιορισμένο αμυντικό προϋπολογισμό.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0"/>
            <a:ext cx="8496944" cy="6740307"/>
          </a:xfrm>
          <a:prstGeom prst="rect">
            <a:avLst/>
          </a:prstGeom>
        </p:spPr>
        <p:txBody>
          <a:bodyPr wrap="square">
            <a:spAutoFit/>
          </a:bodyPr>
          <a:lstStyle/>
          <a:p>
            <a:pPr lvl="0" indent="365125" algn="just" eaLnBrk="0" fontAlgn="base" hangingPunct="0">
              <a:lnSpc>
                <a:spcPct val="150000"/>
              </a:lnSpc>
              <a:spcBef>
                <a:spcPct val="0"/>
              </a:spcBef>
              <a:spcAft>
                <a:spcPct val="0"/>
              </a:spcAft>
              <a:tabLst>
                <a:tab pos="517525" algn="l"/>
              </a:tabLst>
            </a:pPr>
            <a:r>
              <a:rPr lang="el-GR" sz="2400" dirty="0" smtClean="0">
                <a:solidFill>
                  <a:srgbClr val="000000"/>
                </a:solidFill>
                <a:latin typeface="Arial" pitchFamily="34" charset="0"/>
                <a:ea typeface="Times New Roman" pitchFamily="18" charset="0"/>
                <a:cs typeface="Arial" pitchFamily="34" charset="0"/>
              </a:rPr>
              <a:t>Καταρχήν, τέτοιες επιλογές είναι συνάρτηση των αναγκών της χώρας σε εξοπλισμό, ανεξάρτητα από τα παραδοσιακά, μονοπωλιακά ιδιοκτησιακά δικαιώματα κάθε Σώματος. Για παράδειγμα, γιατί να μην επιτραπεί στο στρατό με τους πυραύλους εδάφους να συναγωνιστεί την αεροπορία για την εθνική αεράμυνα (ή αεροσκάφη να ανταγωνιστούν το στόλο);</a:t>
            </a:r>
          </a:p>
          <a:p>
            <a:pPr lvl="0" indent="365125" algn="just" eaLnBrk="0" fontAlgn="base" hangingPunct="0">
              <a:lnSpc>
                <a:spcPct val="150000"/>
              </a:lnSpc>
              <a:spcBef>
                <a:spcPct val="0"/>
              </a:spcBef>
              <a:spcAft>
                <a:spcPct val="0"/>
              </a:spcAft>
              <a:tabLst>
                <a:tab pos="517525" algn="l"/>
              </a:tabLst>
            </a:pPr>
            <a:r>
              <a:rPr lang="en-US" sz="2400" dirty="0" smtClean="0">
                <a:solidFill>
                  <a:srgbClr val="000000"/>
                </a:solidFill>
                <a:latin typeface="Arial" pitchFamily="34" charset="0"/>
                <a:ea typeface="Times New Roman" pitchFamily="18" charset="0"/>
                <a:cs typeface="Arial" pitchFamily="34" charset="0"/>
              </a:rPr>
              <a:t>2)</a:t>
            </a:r>
            <a:r>
              <a:rPr lang="el-GR" sz="2400" dirty="0" smtClean="0">
                <a:solidFill>
                  <a:srgbClr val="000000"/>
                </a:solidFill>
                <a:latin typeface="Arial" pitchFamily="34" charset="0"/>
                <a:ea typeface="Times New Roman" pitchFamily="18" charset="0"/>
                <a:cs typeface="Arial" pitchFamily="34" charset="0"/>
              </a:rPr>
              <a:t>  Η επιλογή αναδόχου. Ο ανάδοχος πρέπει να επιλεγεί είτε με </a:t>
            </a:r>
            <a:r>
              <a:rPr lang="el-GR" sz="2400" i="1" dirty="0" smtClean="0">
                <a:solidFill>
                  <a:srgbClr val="000000"/>
                </a:solidFill>
                <a:latin typeface="Arial" pitchFamily="34" charset="0"/>
                <a:ea typeface="Times New Roman" pitchFamily="18" charset="0"/>
                <a:cs typeface="Arial" pitchFamily="34" charset="0"/>
              </a:rPr>
              <a:t>απευθείας </a:t>
            </a:r>
            <a:r>
              <a:rPr lang="el-GR" sz="2400" dirty="0" smtClean="0">
                <a:solidFill>
                  <a:srgbClr val="000000"/>
                </a:solidFill>
                <a:latin typeface="Arial" pitchFamily="34" charset="0"/>
                <a:ea typeface="Times New Roman" pitchFamily="18" charset="0"/>
                <a:cs typeface="Arial" pitchFamily="34" charset="0"/>
              </a:rPr>
              <a:t>διαπραγματεύσεις με έναν από τους προτιμώμενους προμηθευτές ή μέσω </a:t>
            </a:r>
            <a:r>
              <a:rPr lang="el-GR" sz="2400" i="1" dirty="0" smtClean="0">
                <a:solidFill>
                  <a:srgbClr val="000000"/>
                </a:solidFill>
                <a:latin typeface="Arial" pitchFamily="34" charset="0"/>
                <a:ea typeface="Times New Roman" pitchFamily="18" charset="0"/>
                <a:cs typeface="Arial" pitchFamily="34" charset="0"/>
              </a:rPr>
              <a:t>διαγωνισμού, </a:t>
            </a:r>
            <a:r>
              <a:rPr lang="el-GR" sz="2400" dirty="0" smtClean="0">
                <a:solidFill>
                  <a:srgbClr val="000000"/>
                </a:solidFill>
                <a:latin typeface="Arial" pitchFamily="34" charset="0"/>
                <a:ea typeface="Times New Roman" pitchFamily="18" charset="0"/>
                <a:cs typeface="Arial" pitchFamily="34" charset="0"/>
              </a:rPr>
              <a:t>ο οποίος θα βασίζεται σε τιμολογιακά ή μη κριτήρια. Από την άλλη, η αγορά περιορίζεται στις εγχώριες επιχειρήσεις ή είναι ανοικτή στους ξένους προμηθευτές. </a:t>
            </a:r>
            <a:endParaRPr lang="el-GR" sz="2400" dirty="0" smtClean="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51520" y="-22963"/>
            <a:ext cx="871296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Η ανάλυση της δημόσιας επιλογής προβλέπει ότι οι εγχώριες επιχειρήσεις θα αντιτεθούν στο άνοιγμα της εθνικής αγοράς σε</a:t>
            </a:r>
            <a:br>
              <a:rPr lang="el-GR" sz="2400" dirty="0" smtClean="0">
                <a:solidFill>
                  <a:srgbClr val="000000"/>
                </a:solidFill>
                <a:latin typeface="Arial" pitchFamily="34" charset="0"/>
                <a:ea typeface="Times New Roman" pitchFamily="18" charset="0"/>
                <a:cs typeface="Arial" pitchFamily="34" charset="0"/>
              </a:rPr>
            </a:br>
            <a:r>
              <a:rPr lang="el-GR" sz="2400" dirty="0" smtClean="0">
                <a:solidFill>
                  <a:srgbClr val="000000"/>
                </a:solidFill>
                <a:latin typeface="Arial" pitchFamily="34" charset="0"/>
                <a:ea typeface="Times New Roman" pitchFamily="18" charset="0"/>
                <a:cs typeface="Arial" pitchFamily="34" charset="0"/>
              </a:rPr>
              <a:t>ξένους προμηθευτές: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θα ασκήσουν πιέσεις στις Κυβερνήσεις, που φοβούνται το εκλογικό κόστος, ισχυριζόμενοι ότι αν βασιστούν σε ξένους, αυτό θα σημάνει απώλειες θέσεων εργασίας, τεχνολογίας και πολύτιμου ξένου συναλλάγματος (αναλόγως με το αν η ισοτιμία θεωρείται στόχος πολιτικής ή εργαλείο της). Οι οικονομολόγοι μπορούν να αξιολογήσουν με κριτικό μάτι τέτοια επιχειρήματα που αναφέρονται στο κόστος της εθνικής ανεξαρτησίας (δηλαδή της προστασίας), αποδεικνύοντας ότι υπάρχουν εναλλακτικές και</a:t>
            </a:r>
            <a:b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πιο αποτελεσματικές μέθοδοι απόκτησης θέσεων εργασίας.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568952" cy="5632311"/>
          </a:xfrm>
          <a:prstGeom prst="rect">
            <a:avLst/>
          </a:prstGeom>
        </p:spPr>
        <p:txBody>
          <a:bodyPr wrap="square">
            <a:spAutoFit/>
          </a:bodyPr>
          <a:lstStyle/>
          <a:p>
            <a:pPr lvl="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Έτσι, εύλογα θέτουν ερωτήματα για το κατά πόσο ο στόχος της πολιτικής των αμυντικών προμηθειών είναι η προστασία των πολιτών του κράτους ή της εγχώριας βιομηχανίας, (ποιος μεγιστοποιεί τι. προς όφελος ποίου;)</a:t>
            </a:r>
            <a:r>
              <a:rPr lang="el-GR" sz="2400" dirty="0" smtClean="0">
                <a:solidFill>
                  <a:srgbClr val="FF0000"/>
                </a:solidFill>
                <a:latin typeface="Arial" pitchFamily="34" charset="0"/>
                <a:ea typeface="Times New Roman" pitchFamily="18" charset="0"/>
                <a:cs typeface="Arial" pitchFamily="34" charset="0"/>
              </a:rPr>
              <a:t>.</a:t>
            </a:r>
          </a:p>
          <a:p>
            <a:pPr lvl="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3) Η επιλογή της σύμβασης. Η σύμβαση πρέπει να επιλεγεί από ένα σύνολο τύπων συμβάσεων, όπως των </a:t>
            </a:r>
            <a:r>
              <a:rPr lang="el-GR" sz="2400" i="1" dirty="0" smtClean="0">
                <a:solidFill>
                  <a:srgbClr val="000000"/>
                </a:solidFill>
                <a:latin typeface="Arial" pitchFamily="34" charset="0"/>
                <a:ea typeface="Times New Roman" pitchFamily="18" charset="0"/>
                <a:cs typeface="Arial" pitchFamily="34" charset="0"/>
              </a:rPr>
              <a:t>συμβάσεων ορισμένων τιμών </a:t>
            </a:r>
            <a:r>
              <a:rPr lang="el-GR" sz="2400" dirty="0" smtClean="0">
                <a:solidFill>
                  <a:srgbClr val="000000"/>
                </a:solidFill>
                <a:latin typeface="Arial" pitchFamily="34" charset="0"/>
                <a:ea typeface="Times New Roman" pitchFamily="18" charset="0"/>
                <a:cs typeface="Arial" pitchFamily="34" charset="0"/>
              </a:rPr>
              <a:t>(</a:t>
            </a:r>
            <a:r>
              <a:rPr lang="en-US" sz="2400" dirty="0" smtClean="0">
                <a:solidFill>
                  <a:srgbClr val="000000"/>
                </a:solidFill>
                <a:latin typeface="Arial" pitchFamily="34" charset="0"/>
                <a:ea typeface="Times New Roman" pitchFamily="18" charset="0"/>
                <a:cs typeface="Arial" pitchFamily="34" charset="0"/>
              </a:rPr>
              <a:t>fix</a:t>
            </a:r>
            <a:r>
              <a:rPr lang="el-GR" sz="2400" dirty="0" smtClean="0">
                <a:solidFill>
                  <a:srgbClr val="000000"/>
                </a:solidFill>
                <a:latin typeface="Arial" pitchFamily="34" charset="0"/>
                <a:ea typeface="Times New Roman" pitchFamily="18" charset="0"/>
                <a:cs typeface="Arial" pitchFamily="34" charset="0"/>
              </a:rPr>
              <a:t>-</a:t>
            </a:r>
            <a:r>
              <a:rPr lang="en-US" sz="2400" dirty="0" smtClean="0">
                <a:solidFill>
                  <a:srgbClr val="000000"/>
                </a:solidFill>
                <a:latin typeface="Arial" pitchFamily="34" charset="0"/>
                <a:ea typeface="Times New Roman" pitchFamily="18" charset="0"/>
                <a:cs typeface="Arial" pitchFamily="34" charset="0"/>
              </a:rPr>
              <a:t>price</a:t>
            </a:r>
            <a:r>
              <a:rPr lang="el-GR" sz="2400" dirty="0" smtClean="0">
                <a:solidFill>
                  <a:srgbClr val="000000"/>
                </a:solidFill>
                <a:latin typeface="Arial" pitchFamily="34" charset="0"/>
                <a:ea typeface="Times New Roman" pitchFamily="18" charset="0"/>
                <a:cs typeface="Arial" pitchFamily="34" charset="0"/>
              </a:rPr>
              <a:t> </a:t>
            </a:r>
            <a:r>
              <a:rPr lang="en-US" sz="2400" dirty="0" smtClean="0">
                <a:solidFill>
                  <a:srgbClr val="000000"/>
                </a:solidFill>
                <a:latin typeface="Arial" pitchFamily="34" charset="0"/>
                <a:ea typeface="Times New Roman" pitchFamily="18" charset="0"/>
                <a:cs typeface="Arial" pitchFamily="34" charset="0"/>
              </a:rPr>
              <a:t>contract</a:t>
            </a:r>
            <a:r>
              <a:rPr lang="el-GR" sz="2400" dirty="0" smtClean="0">
                <a:solidFill>
                  <a:srgbClr val="000000"/>
                </a:solidFill>
                <a:latin typeface="Arial" pitchFamily="34" charset="0"/>
                <a:ea typeface="Times New Roman" pitchFamily="18" charset="0"/>
                <a:cs typeface="Arial" pitchFamily="34" charset="0"/>
              </a:rPr>
              <a:t>) ή των </a:t>
            </a:r>
            <a:r>
              <a:rPr lang="el-GR" sz="2400" i="1" dirty="0" smtClean="0">
                <a:solidFill>
                  <a:srgbClr val="000000"/>
                </a:solidFill>
                <a:latin typeface="Arial" pitchFamily="34" charset="0"/>
                <a:ea typeface="Times New Roman" pitchFamily="18" charset="0"/>
                <a:cs typeface="Arial" pitchFamily="34" charset="0"/>
              </a:rPr>
              <a:t>συμβάσεων κόστους συν ορισμένο κέρδος </a:t>
            </a:r>
            <a:r>
              <a:rPr lang="el-GR" sz="2400" dirty="0" smtClean="0">
                <a:solidFill>
                  <a:srgbClr val="000000"/>
                </a:solidFill>
                <a:latin typeface="Arial" pitchFamily="34" charset="0"/>
                <a:ea typeface="Times New Roman" pitchFamily="18" charset="0"/>
                <a:cs typeface="Arial" pitchFamily="34" charset="0"/>
              </a:rPr>
              <a:t>(</a:t>
            </a:r>
            <a:r>
              <a:rPr lang="en-US" sz="2400" dirty="0" smtClean="0">
                <a:solidFill>
                  <a:srgbClr val="000000"/>
                </a:solidFill>
                <a:latin typeface="Arial" pitchFamily="34" charset="0"/>
                <a:ea typeface="Times New Roman" pitchFamily="18" charset="0"/>
                <a:cs typeface="Arial" pitchFamily="34" charset="0"/>
              </a:rPr>
              <a:t>cost</a:t>
            </a:r>
            <a:r>
              <a:rPr lang="el-GR" sz="2400" dirty="0" smtClean="0">
                <a:solidFill>
                  <a:srgbClr val="000000"/>
                </a:solidFill>
                <a:latin typeface="Arial" pitchFamily="34" charset="0"/>
                <a:ea typeface="Times New Roman" pitchFamily="18" charset="0"/>
                <a:cs typeface="Arial" pitchFamily="34" charset="0"/>
              </a:rPr>
              <a:t>-</a:t>
            </a:r>
            <a:r>
              <a:rPr lang="en-US" sz="2400" dirty="0" smtClean="0">
                <a:solidFill>
                  <a:srgbClr val="000000"/>
                </a:solidFill>
                <a:latin typeface="Arial" pitchFamily="34" charset="0"/>
                <a:ea typeface="Times New Roman" pitchFamily="18" charset="0"/>
                <a:cs typeface="Arial" pitchFamily="34" charset="0"/>
              </a:rPr>
              <a:t>plus contract</a:t>
            </a:r>
            <a:r>
              <a:rPr lang="el-GR" sz="2400" dirty="0" smtClean="0">
                <a:solidFill>
                  <a:srgbClr val="000000"/>
                </a:solidFill>
                <a:latin typeface="Arial" pitchFamily="34" charset="0"/>
                <a:ea typeface="Times New Roman" pitchFamily="18" charset="0"/>
                <a:cs typeface="Arial" pitchFamily="34" charset="0"/>
              </a:rPr>
              <a:t>) κ.ά. Με μία </a:t>
            </a:r>
            <a:r>
              <a:rPr lang="el-GR" sz="2400" i="1" dirty="0" smtClean="0">
                <a:solidFill>
                  <a:srgbClr val="000000"/>
                </a:solidFill>
                <a:latin typeface="Arial" pitchFamily="34" charset="0"/>
                <a:ea typeface="Times New Roman" pitchFamily="18" charset="0"/>
                <a:cs typeface="Arial" pitchFamily="34" charset="0"/>
              </a:rPr>
              <a:t>σύμβαση ορισμένης τιμής</a:t>
            </a:r>
            <a:r>
              <a:rPr lang="el-GR" sz="2400" dirty="0" smtClean="0">
                <a:solidFill>
                  <a:srgbClr val="000000"/>
                </a:solidFill>
                <a:latin typeface="Arial" pitchFamily="34" charset="0"/>
                <a:ea typeface="Times New Roman" pitchFamily="18" charset="0"/>
                <a:cs typeface="Arial" pitchFamily="34" charset="0"/>
              </a:rPr>
              <a:t>, η επιχείρηση δέχεται την τιμή της σύμβασης, χωρίς αυξομειώσεις. </a:t>
            </a:r>
            <a:endParaRPr lang="el-GR" sz="2400" dirty="0" smtClean="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5632311"/>
          </a:xfrm>
          <a:prstGeom prst="rect">
            <a:avLst/>
          </a:prstGeom>
        </p:spPr>
        <p:txBody>
          <a:bodyPr wrap="square">
            <a:spAutoFit/>
          </a:bodyPr>
          <a:lstStyle/>
          <a:p>
            <a:pPr lvl="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συμβάσεις με </a:t>
            </a:r>
            <a:r>
              <a:rPr lang="el-GR" sz="2400" i="1" dirty="0" smtClean="0">
                <a:solidFill>
                  <a:srgbClr val="000000"/>
                </a:solidFill>
                <a:latin typeface="Arial" pitchFamily="34" charset="0"/>
                <a:ea typeface="Times New Roman" pitchFamily="18" charset="0"/>
                <a:cs typeface="Arial" pitchFamily="34" charset="0"/>
              </a:rPr>
              <a:t>ορισμένη τιμή </a:t>
            </a:r>
            <a:r>
              <a:rPr lang="el-GR" sz="2400" dirty="0" smtClean="0">
                <a:solidFill>
                  <a:srgbClr val="000000"/>
                </a:solidFill>
                <a:latin typeface="Arial" pitchFamily="34" charset="0"/>
                <a:ea typeface="Times New Roman" pitchFamily="18" charset="0"/>
                <a:cs typeface="Arial" pitchFamily="34" charset="0"/>
              </a:rPr>
              <a:t>επιτρέπουν βέβαια κάποιες διακυμάνσεις της τιμής, βασισμένες σε ένα συμφωνημένο δείκτη τιμής, που αντανακλά τον πληθωρισμό, την τιμή της εργασίας και των υλικών εισροών.</a:t>
            </a:r>
          </a:p>
          <a:p>
            <a:pPr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Όταν ο κύριος ανάδοχος αποδέχεται μία </a:t>
            </a:r>
            <a:r>
              <a:rPr lang="el-GR" sz="2400" i="1" dirty="0" smtClean="0">
                <a:solidFill>
                  <a:srgbClr val="000000"/>
                </a:solidFill>
                <a:latin typeface="Arial" pitchFamily="34" charset="0"/>
                <a:ea typeface="Times New Roman" pitchFamily="18" charset="0"/>
                <a:cs typeface="Arial" pitchFamily="34" charset="0"/>
              </a:rPr>
              <a:t>σύμβαση ορισμένης τιμής </a:t>
            </a:r>
            <a:r>
              <a:rPr lang="el-GR" sz="2400" dirty="0" smtClean="0">
                <a:solidFill>
                  <a:srgbClr val="000000"/>
                </a:solidFill>
                <a:latin typeface="Arial" pitchFamily="34" charset="0"/>
                <a:ea typeface="Times New Roman" pitchFamily="18" charset="0"/>
                <a:cs typeface="Arial" pitchFamily="34" charset="0"/>
              </a:rPr>
              <a:t>(με συμφωνημένες διακυμάνσεις στην τιμή), έχει κάθε λόγο να διαπραγματευθεί σε σταθερές τιμές με τους προμηθευτές του, ώστε ο κύριος ανάδοχος να αποκομίσει όλα τα οικονομικά οφέλη που θα προκύψουν από τις διακυμάνσεις (αυξήσεις) των τιμών. </a:t>
            </a:r>
            <a:endParaRPr lang="el-GR" dirty="0" smtClean="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404664"/>
            <a:ext cx="8568952" cy="6186309"/>
          </a:xfrm>
          <a:prstGeom prst="rect">
            <a:avLst/>
          </a:prstGeom>
        </p:spPr>
        <p:txBody>
          <a:bodyPr wrap="square">
            <a:spAutoFit/>
          </a:bodyPr>
          <a:lstStyle/>
          <a:p>
            <a:pPr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Εναλλακτικά θα μπορούσε ο αγοραστής να προσφέρει ανταγωνιστικά καθορισμένες συμβάσεις σε σταθερές τιμές, αφήνοντας τους αναδόχους να κάνουν τις δικές τους εκτιμήσεις για το μελλοντικό πληθωρισμό και ενσωματώνοντας αυτές τις εκτιμήσεις στην προσφορά τους.</a:t>
            </a:r>
          </a:p>
          <a:p>
            <a:pPr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Μία άλλη εκδοχή θα ήταν να ανατεθεί μία σύμβαση </a:t>
            </a:r>
            <a:r>
              <a:rPr lang="el-GR" sz="2400" i="1" dirty="0" smtClean="0">
                <a:solidFill>
                  <a:srgbClr val="000000"/>
                </a:solidFill>
                <a:latin typeface="Arial" pitchFamily="34" charset="0"/>
                <a:ea typeface="Times New Roman" pitchFamily="18" charset="0"/>
                <a:cs typeface="Arial" pitchFamily="34" charset="0"/>
              </a:rPr>
              <a:t>κόστους συν ορισμένο κέρδος, </a:t>
            </a:r>
            <a:r>
              <a:rPr lang="el-GR" sz="2400" dirty="0" smtClean="0">
                <a:solidFill>
                  <a:srgbClr val="000000"/>
                </a:solidFill>
                <a:latin typeface="Arial" pitchFamily="34" charset="0"/>
                <a:ea typeface="Times New Roman" pitchFamily="18" charset="0"/>
                <a:cs typeface="Arial" pitchFamily="34" charset="0"/>
              </a:rPr>
              <a:t>στην οποία ο ανάδοχος επανακτά όλο το κόστος του προγράμματος συν ένα συμφωνημένο ποσοστό κέρδους που βασίζεται στο κόστος. Τέτοιες συμβάσεις χρησιμοποιούνται για αναπτυξιακά έργα ό­που μπορεί να υπάρχει σημαντική αβεβαιότητα.</a:t>
            </a:r>
            <a:endParaRPr lang="el-GR" sz="2400" dirty="0" smtClean="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4576"/>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5125"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Μία σύγκριση των συμβάσεων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ορισμένης τιμής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και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κόστους συν ορισμένο κέρδος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εντοπίζει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ζητήματα:</a:t>
            </a:r>
            <a:r>
              <a:rPr lang="en-US" sz="2400" dirty="0" smtClean="0">
                <a:solidFill>
                  <a:srgbClr val="000000"/>
                </a:solidFill>
                <a:latin typeface="Arial" pitchFamily="34" charset="0"/>
                <a:ea typeface="Times New Roman" pitchFamily="18" charset="0"/>
                <a:cs typeface="Arial" pitchFamily="34" charset="0"/>
              </a:rPr>
              <a:t> 1o: </a:t>
            </a:r>
            <a:r>
              <a:rPr lang="el-GR" sz="2400" dirty="0" smtClean="0">
                <a:solidFill>
                  <a:srgbClr val="000000"/>
                </a:solidFill>
                <a:latin typeface="Arial" pitchFamily="34" charset="0"/>
                <a:ea typeface="Times New Roman" pitchFamily="18" charset="0"/>
                <a:cs typeface="Arial" pitchFamily="34" charset="0"/>
              </a:rPr>
              <a:t> π</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ώς θα πρέπει να κατανεμηθούν οι κίνδυνοι του προγράμματος ανάμεσα στην Κυβέρνηση (αγοραστή) και τον προμηθευτή;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2o:</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ποιες είναι οι συνέπειες διαφορετικών συμβατικών συμφωνιών, για την συμπεριφορά και αποτελεσματικότητα της επιχείρησης, και για την κάλυψη των απαιτήσεων του αγοραστή; Φυσικά, δεν είναι πάντα δυνατό ο αγοραστής (ΥΠΕΘΑ) να προσδιορίσει από την αρχή όλες τις απαιτήσεις λεπτομερώς. Επομένως, μπορεί να προτιμήσει μία σύμβαση που επιτρέπει κάποια ελευθερία τροποποίησης των υποχρεώσεων όπως αυτές ορίζονται στη σύμβαση που προσφέρει.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79512" y="685748"/>
            <a:ext cx="8784976" cy="50098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7188" algn="just" defTabSz="914400" rtl="0" eaLnBrk="1" fontAlgn="base" latinLnBrk="0" hangingPunct="1">
              <a:lnSpc>
                <a:spcPct val="150000"/>
              </a:lnSpc>
              <a:spcBef>
                <a:spcPct val="0"/>
              </a:spcBef>
              <a:spcAft>
                <a:spcPct val="0"/>
              </a:spcAft>
              <a:buClrTx/>
              <a:buSzTx/>
              <a:tabLst>
                <a:tab pos="51752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Τα κίνητρα επιλογής. Τελικά, οι αποτελεσματικές λύσεις εξαρτώνται από το σύνολο των κινήτρων και των κυρώσεων που είναι ενσωματωμένες στις συμβάσεις εργασίας του προσωπικού, το οποίο ασχολείται με τις προμήθειες στις ένοπλες δυνάμεις και τα Υπουργεία Άμυνας. Συχνά, άτομα και ομάδες στις ένοπλες δυνάμεις έχουν κάθε λόγο να κάνουν περιττές δαπάνες, όταν δεν υπάρχουν κίνητρα που θα τους ωθήσουν σε προσπάθειες για εξοικονόμηση πόρων με σκοπό την αγορά περισσότερων υλικών.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568952" cy="6740307"/>
          </a:xfrm>
          <a:prstGeom prst="rect">
            <a:avLst/>
          </a:prstGeom>
        </p:spPr>
        <p:txBody>
          <a:bodyPr wrap="square">
            <a:spAutoFit/>
          </a:bodyPr>
          <a:lstStyle/>
          <a:p>
            <a:pPr lvl="0" indent="357188" algn="just" eaLnBrk="0" fontAlgn="base" hangingPunct="0">
              <a:lnSpc>
                <a:spcPct val="150000"/>
              </a:lnSpc>
              <a:spcBef>
                <a:spcPct val="0"/>
              </a:spcBef>
              <a:spcAft>
                <a:spcPct val="0"/>
              </a:spcAft>
              <a:tabLst>
                <a:tab pos="517525" algn="l"/>
              </a:tabLst>
            </a:pPr>
            <a:r>
              <a:rPr lang="el-GR" sz="2400" dirty="0" smtClean="0">
                <a:solidFill>
                  <a:srgbClr val="000000"/>
                </a:solidFill>
                <a:latin typeface="Arial" pitchFamily="34" charset="0"/>
                <a:ea typeface="Times New Roman" pitchFamily="18" charset="0"/>
                <a:cs typeface="Arial" pitchFamily="34" charset="0"/>
              </a:rPr>
              <a:t>5) Πώς γίνονται οι επιλογές; Μέσα σε έναν οργανισμό προμηθειών, οι επιλογές του εξοπλισμού γίνονται συχνά από μία επιτροπή. Ο αριθμός των μελών της επιτροπής, οι στόχοι της, η σύνθεση των μελών της, οι συνθήκες εισόδου και εξόδου, η προϊστορία του προέδρου και οι διαδικασίες ψηφοφορίας αποτελούν κεντρικά σημεία προσδιορισμού των πραγματικών επιλογών στις προμήθειες.</a:t>
            </a:r>
          </a:p>
          <a:p>
            <a:pPr lvl="0" indent="357188" algn="just" eaLnBrk="0" fontAlgn="base" hangingPunct="0">
              <a:lnSpc>
                <a:spcPct val="150000"/>
              </a:lnSpc>
              <a:spcBef>
                <a:spcPct val="0"/>
              </a:spcBef>
              <a:spcAft>
                <a:spcPct val="0"/>
              </a:spcAft>
              <a:tabLst>
                <a:tab pos="517525" algn="l"/>
              </a:tabLst>
            </a:pPr>
            <a:r>
              <a:rPr lang="el-GR" sz="2400" dirty="0" smtClean="0">
                <a:solidFill>
                  <a:srgbClr val="000000"/>
                </a:solidFill>
                <a:latin typeface="Arial" pitchFamily="34" charset="0"/>
                <a:ea typeface="Times New Roman" pitchFamily="18" charset="0"/>
                <a:cs typeface="Arial" pitchFamily="34" charset="0"/>
              </a:rPr>
              <a:t>Η εξέταση των επιλογών και η οργανωτική δομή που περιγράφηκαν αγνοούνται συνήθως ή παραμελούνται από τους οικονομολόγους. Αυτό συμβαίνει επειδή οι οικονομολόγοι θεωρούσαν συχνά τις Κυβερνήσεις ως ένα «μαύρο κουτί» που πάντα επιδιώκει να εκπληρώσει «τη θέληση του λαού».</a:t>
            </a:r>
            <a:endParaRPr lang="el-GR" sz="2400" dirty="0" smtClean="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79512" y="600094"/>
            <a:ext cx="878497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5125"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Μία τέτοια προσέγγιση ωστόσο, αγνοεί τη συμβολή της ανάλυσης της δημόσιας επιλογής. Ειδικότερα, η τελευταία εφαρμόζει τις νεοκλασικές αρχές της ανταλλαγής και του συμφέροντος στην πολιτική αγορά ψηφοφόρων, κομμάτων, γραφειοκρατών και ομάδων συμφερόντων, ενώ αγνοεί το γεγονός ότι στην άμυνα «η θέληση του λαού» δεν είναι πάντα εμφανής (δίνοντας με αυτό τον τρόπο στις Κυβερνήσεις και τα Υπουργεία Άμυνας την ευκαιρία για συμπεριφορά διακρίσεων</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Η ανάλυση της δημόσιας επιλογής τονίζει δύο βασικά ζητήματα, σχετικά με τις αμυντικές συμβάσεις και την πολιτική προμηθειών.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79512" y="282994"/>
            <a:ext cx="878497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Bef>
                <a:spcPct val="0"/>
              </a:spcBef>
              <a:spcAft>
                <a:spcPct val="0"/>
              </a:spcAft>
              <a:buClrTx/>
              <a:buSzTx/>
              <a:buFontTx/>
              <a:buNone/>
              <a:tabLst/>
            </a:pPr>
            <a:r>
              <a:rPr lang="el-GR" sz="2400" b="1" dirty="0" smtClean="0">
                <a:solidFill>
                  <a:srgbClr val="000000"/>
                </a:solidFill>
                <a:latin typeface="Arial" pitchFamily="34" charset="0"/>
                <a:ea typeface="Times New Roman" pitchFamily="18" charset="0"/>
                <a:cs typeface="Arial" pitchFamily="34" charset="0"/>
              </a:rPr>
              <a:t>ΕΙΣΑΓΩΓΙΚΑ</a:t>
            </a:r>
            <a:endPar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361950"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προμήθειες των αμυντικών εξοπλισμών αποτελούν μία ιδιαίτερα ενδιαφέρουσα αγορά, λόγω του μεγάλου όγκου των συναλλαγών που τις χαρακτηρίζει. Οι δαπάνες για την προμήθεια οπλικών συστημάτων κατά την έναρξη της δεκαετίας του 1990 κυμαίνονταν μεταξύ 17 και 22% των συνολικών στρατιωτικών δαπανών για τα Ευρωπαϊκά μέλη του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NATO</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και τις ΗΠΑ, αντίστοιχα</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Αυτοί οι αριθμοί βασίζονται στις προμήθειες των σημαντικότερων - και όχι του συνόλου - οπλικών συστημάτων, εμφανίζοντας έτσι μικρότερες τις πραγματικές δαπάνες για την προμήθειά τους.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H="1">
            <a:off x="467544" y="764704"/>
            <a:ext cx="7992888" cy="5909310"/>
          </a:xfrm>
          <a:prstGeom prst="rect">
            <a:avLst/>
          </a:prstGeom>
        </p:spPr>
        <p:txBody>
          <a:bodyPr wrap="square">
            <a:spAutoFit/>
          </a:bodyPr>
          <a:lstStyle/>
          <a:p>
            <a:pPr algn="just">
              <a:lnSpc>
                <a:spcPct val="150000"/>
              </a:lnSpc>
            </a:pPr>
            <a:r>
              <a:rPr lang="el-GR" sz="2400" dirty="0" smtClean="0">
                <a:solidFill>
                  <a:srgbClr val="000000"/>
                </a:solidFill>
                <a:latin typeface="Arial" pitchFamily="34" charset="0"/>
                <a:ea typeface="Times New Roman" pitchFamily="18" charset="0"/>
                <a:cs typeface="Arial" pitchFamily="34" charset="0"/>
              </a:rPr>
              <a:t>Πρώτον, οι κυβερνητικές πολιτικές τείνουν να ευνοήσουν τους παραγωγούς περισσότερο από τους καταναλωτές. </a:t>
            </a:r>
          </a:p>
          <a:p>
            <a:pPr algn="just">
              <a:lnSpc>
                <a:spcPct val="150000"/>
              </a:lnSpc>
            </a:pPr>
            <a:r>
              <a:rPr lang="el-GR" sz="2400" dirty="0" smtClean="0">
                <a:solidFill>
                  <a:srgbClr val="000000"/>
                </a:solidFill>
                <a:latin typeface="Arial" pitchFamily="34" charset="0"/>
                <a:ea typeface="Times New Roman" pitchFamily="18" charset="0"/>
                <a:cs typeface="Arial" pitchFamily="34" charset="0"/>
              </a:rPr>
              <a:t>Δεύτερον, οι γραφειοκρατικές διαδικασίες που σχετίζονται με τη διαμόρφωση του προϋπολογισμού τους είναι αναποτελεσματικές: οι προϋπολογισμοί των αμυντικών προμηθειών είναι πολύ μεγάλοι καθώς υπερτιμούν τη ζήτηση για τις υπηρεσίες τους και υποτιμούν το κόστος των προτιμήσεων οπλικών συστημάτων π.χ. υπερεκτίμηση της απειλής, κλιμάκωση του κόστους στα προγράμματα εξοπλισμών.</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3"/>
            <a:ext cx="8424936" cy="6524863"/>
          </a:xfrm>
          <a:prstGeom prst="rect">
            <a:avLst/>
          </a:prstGeom>
        </p:spPr>
        <p:txBody>
          <a:bodyPr wrap="square">
            <a:spAutoFit/>
          </a:bodyPr>
          <a:lstStyle/>
          <a:p>
            <a:pPr algn="just">
              <a:lnSpc>
                <a:spcPct val="150000"/>
              </a:lnSpc>
            </a:pPr>
            <a:r>
              <a:rPr lang="el-GR" sz="2400" dirty="0" smtClean="0">
                <a:latin typeface="Arial" pitchFamily="34" charset="0"/>
                <a:cs typeface="Arial" pitchFamily="34" charset="0"/>
              </a:rPr>
              <a:t>Για </a:t>
            </a:r>
            <a:r>
              <a:rPr lang="el-GR" sz="2400" dirty="0">
                <a:latin typeface="Arial" pitchFamily="34" charset="0"/>
                <a:cs typeface="Arial" pitchFamily="34" charset="0"/>
              </a:rPr>
              <a:t>την αξιολόγηση της πολιτικής των προμηθειών, οι οικονομολόγοι έχουν παραδοσιακά εφαρμόσει τα γνωστά οικονομικά </a:t>
            </a:r>
            <a:r>
              <a:rPr lang="el-GR" sz="2400" dirty="0" smtClean="0">
                <a:latin typeface="Arial" pitchFamily="34" charset="0"/>
                <a:cs typeface="Arial" pitchFamily="34" charset="0"/>
              </a:rPr>
              <a:t>υποδείγματα </a:t>
            </a:r>
            <a:r>
              <a:rPr lang="el-GR" sz="2400" dirty="0">
                <a:latin typeface="Arial" pitchFamily="34" charset="0"/>
                <a:cs typeface="Arial" pitchFamily="34" charset="0"/>
              </a:rPr>
              <a:t>τους για το ελεύθερο εμπόριο και τον ανταγωνισμό, συμπεριλαμβανομένων των </a:t>
            </a:r>
            <a:r>
              <a:rPr lang="el-GR" sz="2400" dirty="0" smtClean="0">
                <a:latin typeface="Arial" pitchFamily="34" charset="0"/>
                <a:cs typeface="Arial" pitchFamily="34" charset="0"/>
              </a:rPr>
              <a:t>ευκαιριών </a:t>
            </a:r>
            <a:r>
              <a:rPr lang="el-GR" sz="2400" dirty="0">
                <a:latin typeface="Arial" pitchFamily="34" charset="0"/>
                <a:cs typeface="Arial" pitchFamily="34" charset="0"/>
              </a:rPr>
              <a:t>για ανταγωνιστικές προσφορές σε διάφορα στάδια του «κύκλου ζωής του προϊόντος». Πολλές από τις καινοτόμες ιδέες στη μικροοικονομία της άμυνας αναδύθηκαν τη δεκαετία του '60 και προτάθηκαν από Αμερικάνους </a:t>
            </a:r>
            <a:r>
              <a:rPr lang="el-GR" sz="2400" dirty="0" smtClean="0">
                <a:latin typeface="Arial" pitchFamily="34" charset="0"/>
                <a:cs typeface="Arial" pitchFamily="34" charset="0"/>
              </a:rPr>
              <a:t>οικονομολόγους</a:t>
            </a:r>
            <a:r>
              <a:rPr lang="el-GR" sz="2400" dirty="0">
                <a:latin typeface="Arial" pitchFamily="34" charset="0"/>
                <a:cs typeface="Arial" pitchFamily="34" charset="0"/>
              </a:rPr>
              <a:t>, με προεξέχουσα την </a:t>
            </a:r>
            <a:r>
              <a:rPr lang="en-US" sz="2400" dirty="0">
                <a:latin typeface="Arial" pitchFamily="34" charset="0"/>
                <a:cs typeface="Arial" pitchFamily="34" charset="0"/>
              </a:rPr>
              <a:t>Rand Corporation</a:t>
            </a:r>
            <a:r>
              <a:rPr lang="el-GR" sz="2400" dirty="0">
                <a:latin typeface="Arial" pitchFamily="34" charset="0"/>
                <a:cs typeface="Arial" pitchFamily="34" charset="0"/>
              </a:rPr>
              <a:t>. </a:t>
            </a:r>
            <a:r>
              <a:rPr lang="en-US" sz="2400" dirty="0">
                <a:latin typeface="Arial" pitchFamily="34" charset="0"/>
                <a:cs typeface="Arial" pitchFamily="34" charset="0"/>
              </a:rPr>
              <a:t>To</a:t>
            </a:r>
            <a:r>
              <a:rPr lang="el-GR" sz="2400" dirty="0">
                <a:latin typeface="Arial" pitchFamily="34" charset="0"/>
                <a:cs typeface="Arial" pitchFamily="34" charset="0"/>
              </a:rPr>
              <a:t> κλασικό έργο του </a:t>
            </a:r>
            <a:r>
              <a:rPr lang="en-US" sz="2400" dirty="0">
                <a:latin typeface="Arial" pitchFamily="34" charset="0"/>
                <a:cs typeface="Arial" pitchFamily="34" charset="0"/>
              </a:rPr>
              <a:t>Hitch </a:t>
            </a:r>
            <a:r>
              <a:rPr lang="el-GR" sz="2400" dirty="0">
                <a:latin typeface="Arial" pitchFamily="34" charset="0"/>
                <a:cs typeface="Arial" pitchFamily="34" charset="0"/>
              </a:rPr>
              <a:t>και </a:t>
            </a:r>
            <a:r>
              <a:rPr lang="en-US" sz="2400" dirty="0">
                <a:latin typeface="Arial" pitchFamily="34" charset="0"/>
                <a:cs typeface="Arial" pitchFamily="34" charset="0"/>
              </a:rPr>
              <a:t>McKean</a:t>
            </a:r>
            <a:r>
              <a:rPr lang="el-GR" sz="2400" dirty="0">
                <a:latin typeface="Arial" pitchFamily="34" charset="0"/>
                <a:cs typeface="Arial" pitchFamily="34" charset="0"/>
              </a:rPr>
              <a:t> αφιέρωσε ένα μικρό τμήμα στις συμβάσεις αμυντικών </a:t>
            </a:r>
            <a:r>
              <a:rPr lang="el-GR" sz="2400" dirty="0" smtClean="0">
                <a:latin typeface="Arial" pitchFamily="34" charset="0"/>
                <a:cs typeface="Arial" pitchFamily="34" charset="0"/>
              </a:rPr>
              <a:t>συστημάτων.</a:t>
            </a:r>
            <a:endParaRPr lang="el-GR" sz="2400" dirty="0">
              <a:latin typeface="Arial" pitchFamily="34" charset="0"/>
              <a:cs typeface="Arial" pitchFamily="34" charset="0"/>
            </a:endParaRPr>
          </a:p>
          <a:p>
            <a:pPr algn="just"/>
            <a:endParaRPr lang="el-GR" sz="2200"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482520"/>
            <a:ext cx="871296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5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ΑΝΤΑΓΩΝΙΣΜΟΣ, ΣΥΜΠΕΡΙΦΟΡΑ ΕΠΙΧΕΙΡΗΣΕΩΝ,</a:t>
            </a:r>
          </a:p>
          <a:p>
            <a:pPr marL="0" marR="0" lvl="0" indent="342900" algn="just" defTabSz="914400" rtl="0" eaLnBrk="1" fontAlgn="base" latinLnBrk="0" hangingPunct="1">
              <a:lnSpc>
                <a:spcPct val="15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ΔΙΑΠΡΑΓΜΑΤΕΥΣΕΙΣ ΚΑΙ ΕΙΔΗ ΣΥΜΒΑΣΕΩΝ</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Ένα από τα πρώτα χαρακτηριστικά οικονομικά έργα στις προμήθειες αμυντικού υλικού είναι το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Weapons Acquisition Process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Economic Incentives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του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Scherer</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(1964).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To</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σύγγραμμα δίνει το μέτρο σύγκρισης για</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την αξιολόγηση των επόμενων θεωρητικών, εμπειρικών και πολιτικών εξελίξεων στις αμυντικές συμβάσεις. Ξεκινά με την καταγραφή τεσσάρων χαρακτηριστικών της διαδικασίας αγοράς όπλων.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6956331"/>
          </a:xfrm>
          <a:prstGeom prst="rect">
            <a:avLst/>
          </a:prstGeom>
        </p:spPr>
        <p:txBody>
          <a:bodyPr wrap="square">
            <a:spAutoFit/>
          </a:bodyPr>
          <a:lstStyle/>
          <a:p>
            <a:pPr indent="34290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Πρώτον, η διαδικασία αυτή χαρακτηρίζεται από αβεβαιότητα και κινδύνους που προκύπτουν συχνά λόγω της μεταφοράς των επιχειρηματικών κινδύνων από αναδόχους στην Κυβέρνηση μέσα από τις διάφορες συμβάσεις. </a:t>
            </a:r>
            <a:endParaRPr lang="el-GR" sz="2400" dirty="0" smtClean="0">
              <a:latin typeface="Arial" pitchFamily="34" charset="0"/>
              <a:cs typeface="Arial" pitchFamily="34" charset="0"/>
            </a:endParaRPr>
          </a:p>
          <a:p>
            <a:pPr lvl="0" indent="34290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Δεύτερον, μόλις ξεκινήσει ένα πρόγραμμα, ο ανάδοχος αποκτά ειδικές πληροφορίες που περιορίζουν την ικανότητα της Κυβέρνησης να επιζητήσει έναν εναλλακτικό ανάδοχο. Αποτέλεσμα αυτής της πρακτικής είναι η δημιουργία διμερών μονοπωλιακών διαπραγματεύσεων. </a:t>
            </a:r>
          </a:p>
          <a:p>
            <a:pPr lvl="0" indent="34290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Τρίτον, τα χαρακτηριστικά της διαδικασίας αγοράς όπλων οδηγούν στο συμπέρασμα ότι ένα συμβατικό σύστημα αγοράς δεν είναι δυνατό να ισχύει στην περίπτωση αυτή. </a:t>
            </a:r>
            <a:endParaRPr lang="el-GR" sz="2400" dirty="0" smtClean="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96752"/>
            <a:ext cx="8712968" cy="5078313"/>
          </a:xfrm>
          <a:prstGeom prst="rect">
            <a:avLst/>
          </a:prstGeom>
        </p:spPr>
        <p:txBody>
          <a:bodyPr wrap="square">
            <a:spAutoFit/>
          </a:bodyPr>
          <a:lstStyle/>
          <a:p>
            <a:pPr indent="342900" algn="just" eaLnBrk="0" fontAlgn="base" hangingPunct="0">
              <a:lnSpc>
                <a:spcPct val="150000"/>
              </a:lnSpc>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Επομένως, το σύστημα αυτό εξαρτάται από μία σχέση που δε ρυθμίζεται από τους κανόνες της αγοράς (δηλαδή τις τιμές), αλλά από μέτρα διοικητικού χαρακτήρα (δυνατότητες προϋπολογισμού).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indent="342900" algn="just" eaLnBrk="0" fontAlgn="base" hangingPunct="0">
              <a:lnSpc>
                <a:spcPct val="150000"/>
              </a:lnSpc>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Τέταρτον, όταν δε λειτουργούν οι δυνάμεις της αγοράς για μία επιτυχημένη αγορά όπλων, απαιτείται από τις Κυβερνήσεις να παρεμβαίνουν είτε μέσα από ελέγχους στους αναδόχους ή μέσα από μηχανισμούς κινήτρων, ως ανταμοιβή καλής απόδοσης και κυρώσεων ως επίπληξη της κακής απόδοσης.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496944" cy="6740307"/>
          </a:xfrm>
          <a:prstGeom prst="rect">
            <a:avLst/>
          </a:prstGeom>
        </p:spPr>
        <p:txBody>
          <a:bodyPr wrap="square">
            <a:spAutoFit/>
          </a:bodyPr>
          <a:lstStyle/>
          <a:p>
            <a:pPr lvl="0" indent="34290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Φυσικά, για να είναι αποτελεσματικοί, οι ανάδοχοι πρέπει να πιστεύουν ότι θα επιβληθούν οι διατάξεις που σχετίζονται με τα κίνητρα και τις κυρώσεις από την κυβερνητική υπηρεσία προμηθειών. Τα κίνητρα εξάλλου μπορεί να είναι είτε ανταγωνιστικά είτε συμβατικά.</a:t>
            </a:r>
          </a:p>
          <a:p>
            <a:pPr lvl="0" indent="34290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Ανταγωνιστικές προσφορές για συμβάσεις παραγωγής όπλων πραγματοποιούνται συχνά με τη βοήθεια κατατμήσεων των συμβάσεων και αναθέσεων σε τρίτους παραγωγούς (τους αποκαλούμενους υπεργολάβους). Έτσι, ο ανάδοχος δεν παράγει ολοκληρωτικά το προϊόν της σύμβασης, αλλά αναθέτει τμήμα της παραγωγής του σε άλλες εταιρείες (υπεργολαβία).</a:t>
            </a:r>
            <a:endParaRPr lang="el-GR" sz="2400" dirty="0" smtClean="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79512" y="-71475"/>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Στις αρχές της δεκαετίας του '60, παρουσιάστηκαν ενδείξεις στις ΗΠΑ, ότι οι κατατμήσεις των συμβάσεων κατέληξαν σε μειώσεις τιμών κατά 20% σε σύγκριση με τιμές για τις οποίες δεν είχε υπάρξει ανταγωνιστική κατάτμηση. Όμως η κατάτμηση και οι ανταγωνιστικές προσφορές περιλαμβάνουν ένα πρόσθετο κόστος, που αφορά στην προετοιμασία και διάχυση των πληροφοριών (στους υπεργολάβους), των προδιαγραφών κατασκευής για τη διατήρηση της ποιότητας κ.ά. Έτσι η μείωση των τιμών μπορεί να επιτευχθεί με την ανάθεση μέρους της παραγωγής σε τρίτους κατασκευαστές, όπου επιλέγονται μία ή περισσότερες επιχειρήσεις να κατασκευάσουν ένα οπλικό σύστημα (ή υποσύστημα) ταυτόχρονα με τον αρχικό ανάδοχο.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784976" cy="6740307"/>
          </a:xfrm>
          <a:prstGeom prst="rect">
            <a:avLst/>
          </a:prstGeom>
        </p:spPr>
        <p:txBody>
          <a:bodyPr wrap="square">
            <a:spAutoFit/>
          </a:bodyPr>
          <a:lstStyle/>
          <a:p>
            <a:pPr lvl="0" indent="342900" algn="just" fontAlgn="base">
              <a:lnSpc>
                <a:spcPct val="150000"/>
              </a:lnSpc>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ανάθεση μέρους της παραγωγής σε τρίτους χρησιμοποιήθηκε ευρέως κατά το Β' Παγκόσμιο Πόλεμο και τον Πόλεμο της Κορέας, (συχνά για άλλους λόγους πέρα από τον ανταγωνισμό). Ένα παράδειγμα σχετικό με την ανάθεση μέρους της παραγωγής σε τρίτους κατασκευαστές αφορά στο πρόγραμμα του Αμερικανικού Ναυτικού,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Sidewinder</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Η παραγωγή μοιράστηκε μεταξύ της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Philco</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(ο αρχικός ανάδοχος) και της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General Electric</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(ο υπεργολάβος) με σκοπό τη μείωση του κόστους της τιμής ανά μονάδα στο 1/7 της αρχικής τιμής.</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Τέλος, πέρα από τον ανταγωνισμό, τα συμβατικά κίνητρα μπορεί να χρησιμοποιηθούν για να εποπτεύσουν και να παρακολουθήσουν την εργασία των αναδόχων.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79512" y="399214"/>
            <a:ext cx="871296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συμφωνία για μία αμυντική σύμβαση οπλικών συστημάτων αντανακλά τις προτιμήσεις της κυβερνητικής υπηρεσίας προμηθειών και του αναδόχου. Οι Κυβερνήσεις στοχεύουν να μεγιστοποιήσουν την αποτελεσματικότητα του αναδόχου και να ελαχιστοποιήσουν τον κίνδυνο υπερβολικών κερδών που πληρώνονται στους αναδόχους. Όποιο σύστημα πληρωμών του αναδόχου και αν επιλέξει η Κυβέρνηση, πρέπει τελικά να καταλήξει σε μία συμφωνία με τον ανάδοχο για το είδος της σύμβασης που θα συνταχθεί και για το ύψος της προμήθειας.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7"/>
            <a:ext cx="8568952" cy="5632311"/>
          </a:xfrm>
          <a:prstGeom prst="rect">
            <a:avLst/>
          </a:prstGeom>
        </p:spPr>
        <p:txBody>
          <a:bodyPr wrap="square">
            <a:spAutoFit/>
          </a:bodyPr>
          <a:lstStyle/>
          <a:p>
            <a:pPr indent="36195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ανάδοχοι θα ακολουθήσουν αντικρουόμενους στόχους που σχετίζονται με τη μεγιστοποίηση των κερδών και την ελαχιστοποίηση των κινδύνων</a:t>
            </a:r>
            <a:r>
              <a:rPr lang="el-GR" sz="2400" dirty="0" smtClean="0">
                <a:solidFill>
                  <a:srgbClr val="FF0000"/>
                </a:solidFill>
                <a:latin typeface="Arial" pitchFamily="34" charset="0"/>
                <a:ea typeface="Times New Roman" pitchFamily="18" charset="0"/>
                <a:cs typeface="Arial" pitchFamily="34" charset="0"/>
              </a:rPr>
              <a:t>.</a:t>
            </a:r>
            <a:r>
              <a:rPr lang="el-GR" sz="2400" dirty="0" smtClean="0">
                <a:solidFill>
                  <a:srgbClr val="000000"/>
                </a:solidFill>
                <a:latin typeface="Arial" pitchFamily="34" charset="0"/>
                <a:ea typeface="Times New Roman" pitchFamily="18" charset="0"/>
                <a:cs typeface="Arial" pitchFamily="34" charset="0"/>
              </a:rPr>
              <a:t> </a:t>
            </a:r>
            <a:endParaRPr lang="el-GR" sz="2400" dirty="0" smtClean="0">
              <a:latin typeface="Arial" pitchFamily="34" charset="0"/>
              <a:cs typeface="Arial" pitchFamily="34" charset="0"/>
            </a:endParaRPr>
          </a:p>
          <a:p>
            <a:pPr lvl="0" indent="36195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στόχοι και προτιμήσεις του αγοραστή και του αναδόχου θα πρέπει να συγκεραστούν σε μία διαπραγμάτευση.</a:t>
            </a:r>
          </a:p>
          <a:p>
            <a:pPr lvl="0" indent="36195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Στη διαπραγμάτευση μίας σύμβασης, το τελικό αποτέλεσμα αντιπροσωπεύει τη διαπραγματευτική δύναμη των δύο μερών και τις στρατηγικές και τακτικές που ακολουθούν. Είναι ευνόητο ότι οι ανάδοχοι έχουν κάθε κίνητρο να διαπραγματευτούν ευνοϊκούς στόχους κόστους και τιμών. </a:t>
            </a:r>
            <a:endParaRPr lang="el-GR" sz="2400"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712968" cy="6740307"/>
          </a:xfrm>
          <a:prstGeom prst="rect">
            <a:avLst/>
          </a:prstGeom>
        </p:spPr>
        <p:txBody>
          <a:bodyPr wrap="square">
            <a:spAutoFit/>
          </a:bodyPr>
          <a:lstStyle/>
          <a:p>
            <a:pPr lvl="0" indent="352425"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Όσοι ασκούν κριτική στην πολιτική που ακολουθείται στο χώρο των αμυντικών προμηθειών, αναφέρονται στο υψηλό κόστος των οπλικών συστημάτων, στις καθυστερήσεις των παραδόσεων, στην αξιοπιστία του προμηθευτή, στις ακυρώσεις πολλών δαπανηρών προγραμμάτων κ.ά. Οι προμηθευτές εξάλλου κατηγορούνται για υπερβολικά κέρδη, σπατάλες, απάτες και αναποτελεσματικότητα. </a:t>
            </a:r>
            <a:endParaRPr lang="en-US" sz="2400" dirty="0" smtClean="0">
              <a:solidFill>
                <a:srgbClr val="000000"/>
              </a:solidFill>
              <a:latin typeface="Arial" pitchFamily="34" charset="0"/>
              <a:ea typeface="Times New Roman" pitchFamily="18" charset="0"/>
              <a:cs typeface="Arial" pitchFamily="34" charset="0"/>
            </a:endParaRPr>
          </a:p>
          <a:p>
            <a:pPr indent="352425"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Τέτοιου είδους κριτικές οδηγούν άμεσα στο ακόλουθο μεθοδολογικό πρόβλημα: ποια είναι τα κριτήρια αξιολόγησης της πολιτικής προμηθειών και των αναθέσεων σε αμυντικό υλικό; </a:t>
            </a:r>
          </a:p>
          <a:p>
            <a:pPr lvl="0" indent="352425" algn="just" eaLnBrk="0" fontAlgn="base" hangingPunct="0">
              <a:lnSpc>
                <a:spcPct val="150000"/>
              </a:lnSpc>
              <a:spcBef>
                <a:spcPct val="0"/>
              </a:spcBef>
              <a:spcAft>
                <a:spcPct val="0"/>
              </a:spcAft>
            </a:pPr>
            <a:endParaRPr lang="el-GR" sz="2400" dirty="0" smtClean="0">
              <a:latin typeface="Arial" pitchFamily="34" charset="0"/>
              <a:cs typeface="Arial" pitchFamily="34" charset="0"/>
            </a:endParaRPr>
          </a:p>
        </p:txBody>
      </p:sp>
      <p:sp>
        <p:nvSpPr>
          <p:cNvPr id="3" name="Freeform 2"/>
          <p:cNvSpPr/>
          <p:nvPr/>
        </p:nvSpPr>
        <p:spPr>
          <a:xfrm>
            <a:off x="2313709" y="3276600"/>
            <a:ext cx="143164" cy="13854"/>
          </a:xfrm>
          <a:custGeom>
            <a:avLst/>
            <a:gdLst>
              <a:gd name="connsiteX0" fmla="*/ 0 w 143164"/>
              <a:gd name="connsiteY0" fmla="*/ 6927 h 13854"/>
              <a:gd name="connsiteX1" fmla="*/ 138546 w 143164"/>
              <a:gd name="connsiteY1" fmla="*/ 6927 h 13854"/>
              <a:gd name="connsiteX2" fmla="*/ 0 w 143164"/>
              <a:gd name="connsiteY2" fmla="*/ 6927 h 13854"/>
            </a:gdLst>
            <a:ahLst/>
            <a:cxnLst>
              <a:cxn ang="0">
                <a:pos x="connsiteX0" y="connsiteY0"/>
              </a:cxn>
              <a:cxn ang="0">
                <a:pos x="connsiteX1" y="connsiteY1"/>
              </a:cxn>
              <a:cxn ang="0">
                <a:pos x="connsiteX2" y="connsiteY2"/>
              </a:cxn>
            </a:cxnLst>
            <a:rect l="l" t="t" r="r" b="b"/>
            <a:pathLst>
              <a:path w="143164" h="13854">
                <a:moveTo>
                  <a:pt x="0" y="6927"/>
                </a:moveTo>
                <a:cubicBezTo>
                  <a:pt x="0" y="6927"/>
                  <a:pt x="143164" y="0"/>
                  <a:pt x="138546" y="6927"/>
                </a:cubicBezTo>
                <a:cubicBezTo>
                  <a:pt x="133928" y="13854"/>
                  <a:pt x="0" y="6927"/>
                  <a:pt x="0" y="6927"/>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513033"/>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0363"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γνώση από τον ανάδοχο του κόστους, του δίνει μεγαλύτερο πλεονέκτημα έναντι του αγοραστή στη διαδικασία διαπραγμάτευσης. Το αίτημα της Κυβέρνησης για πρόσβαση στα λογιστικά δεδομένα του αναδόχου δεν είναι ευπρόσδεκτο από τον δεύτερο και αν τυχόν επιτραπεί, οι λογιστικές πληροφορίες είναι ιστορικές και δεν παρουσιάζουν το εύρος της αναποτελεσματικότητας του αναδόχου. Εντούτοις, η Κυβέρνηση δεν είναι</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ανίσχυρη. Μπορεί να χρησιμοποιήσει τον ανταγωνισμό είτε από εθνικές είτε από ξένες επιχειρήσεις, για να ελέγξει την προσφερόμενη τιμή του αναδόχου.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568952" cy="5078313"/>
          </a:xfrm>
          <a:prstGeom prst="rect">
            <a:avLst/>
          </a:prstGeom>
        </p:spPr>
        <p:txBody>
          <a:bodyPr wrap="square">
            <a:spAutoFit/>
          </a:bodyPr>
          <a:lstStyle/>
          <a:p>
            <a:pPr lvl="0" algn="just">
              <a:lnSpc>
                <a:spcPct val="150000"/>
              </a:lnSpc>
            </a:pPr>
            <a:r>
              <a:rPr lang="el-GR" sz="2400" dirty="0" smtClean="0">
                <a:solidFill>
                  <a:srgbClr val="000000"/>
                </a:solidFill>
                <a:latin typeface="Arial" pitchFamily="34" charset="0"/>
                <a:ea typeface="Times New Roman" pitchFamily="18" charset="0"/>
                <a:cs typeface="Arial" pitchFamily="34" charset="0"/>
              </a:rPr>
              <a:t>Έτσι θα επιζητήσουν να μεταφέρουν τους κινδύνους του επιπλέον κόστους στην Κυβέρνηση. Από την άλλη, σε όποιες περιπτώσεις η Κυβέρνηση ορίζει μια σύμβαση μεγίστης τιμής, ο ανάδοχος θα επιδιώξει την υψηλότερη δυνατή, μέγιστη τιμή.</a:t>
            </a:r>
            <a:endParaRPr lang="el-GR" sz="2400" dirty="0" smtClean="0">
              <a:latin typeface="Arial" pitchFamily="34" charset="0"/>
              <a:cs typeface="Arial" pitchFamily="34" charset="0"/>
            </a:endParaRPr>
          </a:p>
          <a:p>
            <a:pPr algn="just">
              <a:lnSpc>
                <a:spcPct val="150000"/>
              </a:lnSpc>
            </a:pPr>
            <a:r>
              <a:rPr lang="el-GR" sz="2400" dirty="0" smtClean="0">
                <a:solidFill>
                  <a:srgbClr val="000000"/>
                </a:solidFill>
                <a:latin typeface="Arial" pitchFamily="34" charset="0"/>
                <a:ea typeface="Times New Roman" pitchFamily="18" charset="0"/>
                <a:cs typeface="Arial" pitchFamily="34" charset="0"/>
              </a:rPr>
              <a:t>Ακόμα όμως και στις περιπτώσεις που οι συμβάσεις βασίζονται στις ανταγωνιστικές τιμές, μπορεί να υπάρξει κάποια ατέλεια στη σύμβαση, δίνοντας τη δυνατότητα στους αναδόχους να παίξουν με αυξομειώσεις μεταξύ του κόστους και της ποιότητας</a:t>
            </a:r>
            <a:r>
              <a:rPr lang="el-GR" sz="2400" dirty="0" smtClean="0">
                <a:solidFill>
                  <a:srgbClr val="FF0000"/>
                </a:solidFill>
                <a:latin typeface="Arial" pitchFamily="34" charset="0"/>
                <a:ea typeface="Times New Roman" pitchFamily="18" charset="0"/>
                <a:cs typeface="Arial" pitchFamily="34" charset="0"/>
              </a:rPr>
              <a:t>.</a:t>
            </a:r>
            <a:endParaRPr lang="el-GR"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51520" y="676654"/>
            <a:ext cx="8568952" cy="563231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Bef>
                <a:spcPct val="0"/>
              </a:spcBef>
              <a:spcAft>
                <a:spcPct val="0"/>
              </a:spcAft>
              <a:buClrTx/>
              <a:buSzTx/>
              <a:buFontTx/>
              <a:buNone/>
              <a:tabLst>
                <a:tab pos="508000" algn="l"/>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ΤΑ</a:t>
            </a:r>
            <a:r>
              <a:rPr kumimoji="0" lang="el-GR" sz="2400" b="1" i="0" u="none" strike="noStrike" cap="none" normalizeH="0" dirty="0" smtClean="0">
                <a:ln>
                  <a:noFill/>
                </a:ln>
                <a:solidFill>
                  <a:srgbClr val="000000"/>
                </a:solidFill>
                <a:effectLst/>
                <a:latin typeface="Arial" pitchFamily="34" charset="0"/>
                <a:ea typeface="Times New Roman" pitchFamily="18" charset="0"/>
                <a:cs typeface="Arial" pitchFamily="34" charset="0"/>
              </a:rPr>
              <a:t> ΝΕΑ ΟΙΚΟΝΟΜΙΚΑ ΤΩΝ ΠΡΟΜΗΘΕΙΩΝ ΑΜΥΝΤΙΚΩΝ ΣΥΣΤΗΜΑΤΩΝ ΚΑΙ ΣΥΜΒΑΣΕΩΝ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1950" algn="just" defTabSz="914400" rtl="0" eaLnBrk="0" fontAlgn="base" latinLnBrk="0" hangingPunct="0">
              <a:lnSpc>
                <a:spcPct val="150000"/>
              </a:lnSpc>
              <a:spcBef>
                <a:spcPct val="0"/>
              </a:spcBef>
              <a:spcAft>
                <a:spcPct val="0"/>
              </a:spcAft>
              <a:buClrTx/>
              <a:buSzTx/>
              <a:buFontTx/>
              <a:buNone/>
              <a:tabLst>
                <a:tab pos="508000"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Στην πρωτοπόρο εργασία του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Scherer</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υπήρξαν διάφορες θεωρητικές εξελίξεις, οι οποίες έχουν ενσωματωθεί στη βιβλιογραφία των αμυντικών συμβάσεων: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1950" algn="just" defTabSz="914400" rtl="0" eaLnBrk="0" fontAlgn="base" latinLnBrk="0" hangingPunct="0">
              <a:lnSpc>
                <a:spcPct val="150000"/>
              </a:lnSpc>
              <a:spcBef>
                <a:spcPct val="0"/>
              </a:spcBef>
              <a:spcAft>
                <a:spcPct val="0"/>
              </a:spcAft>
              <a:buClrTx/>
              <a:buSzTx/>
              <a:buAutoNum type="arabicParenR"/>
              <a:tabLst>
                <a:tab pos="508000"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σχέση αγοραστή-πωλητή εξετάζεται σε ένα πλαίσιο εντολέα-εντολοδόχου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Principal</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Agent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με το Υπουργείο Άμυνας ως εντολέα (αγοραστή και ρυθμιστή) και τον κύριο ανάδοχο χαρακτηριζόμενο ως εντολοδόχο (προμηθευτή και ρυθμιζόμενη επιχείρηση)</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lang="el-GR" sz="2400" dirty="0" smtClean="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6740307"/>
          </a:xfrm>
          <a:prstGeom prst="rect">
            <a:avLst/>
          </a:prstGeom>
        </p:spPr>
        <p:txBody>
          <a:bodyPr wrap="square">
            <a:spAutoFit/>
          </a:bodyPr>
          <a:lstStyle/>
          <a:p>
            <a:pPr lvl="0" indent="361950" algn="just" eaLnBrk="0" fontAlgn="base" hangingPunct="0">
              <a:lnSpc>
                <a:spcPct val="150000"/>
              </a:lnSpc>
              <a:spcBef>
                <a:spcPct val="0"/>
              </a:spcBef>
              <a:spcAft>
                <a:spcPct val="0"/>
              </a:spcAft>
              <a:tabLst>
                <a:tab pos="508000" algn="l"/>
              </a:tabLst>
            </a:pPr>
            <a:r>
              <a:rPr lang="el-GR" sz="2400" dirty="0" smtClean="0">
                <a:solidFill>
                  <a:srgbClr val="000000"/>
                </a:solidFill>
                <a:latin typeface="Arial" pitchFamily="34" charset="0"/>
                <a:ea typeface="Times New Roman" pitchFamily="18" charset="0"/>
                <a:cs typeface="Arial" pitchFamily="34" charset="0"/>
              </a:rPr>
              <a:t>2) </a:t>
            </a:r>
            <a:r>
              <a:rPr lang="en-US" sz="2400" dirty="0" smtClean="0">
                <a:solidFill>
                  <a:srgbClr val="000000"/>
                </a:solidFill>
                <a:latin typeface="Arial" pitchFamily="34" charset="0"/>
                <a:ea typeface="Times New Roman" pitchFamily="18" charset="0"/>
                <a:cs typeface="Arial" pitchFamily="34" charset="0"/>
              </a:rPr>
              <a:t>To</a:t>
            </a:r>
            <a:r>
              <a:rPr lang="el-GR" sz="2400" dirty="0" smtClean="0">
                <a:solidFill>
                  <a:srgbClr val="000000"/>
                </a:solidFill>
                <a:latin typeface="Arial" pitchFamily="34" charset="0"/>
                <a:ea typeface="Times New Roman" pitchFamily="18" charset="0"/>
                <a:cs typeface="Arial" pitchFamily="34" charset="0"/>
              </a:rPr>
              <a:t> κόστος συναλλαγής και η θεωρία συμβάσεων. Η διαπραγμάτευση, η συμφωνία και η εποπτεία των συμβάσεων συμπεριλαμβάνουν το κόστος συναλλαγής. Οι συναλλαγές χαρακτηρίζονται από </a:t>
            </a:r>
            <a:r>
              <a:rPr lang="el-GR" sz="2400" i="1" dirty="0" smtClean="0">
                <a:solidFill>
                  <a:srgbClr val="000000"/>
                </a:solidFill>
                <a:latin typeface="Arial" pitchFamily="34" charset="0"/>
                <a:ea typeface="Times New Roman" pitchFamily="18" charset="0"/>
                <a:cs typeface="Arial" pitchFamily="34" charset="0"/>
              </a:rPr>
              <a:t>περιορισμένο ορθολογισμό </a:t>
            </a:r>
            <a:r>
              <a:rPr lang="el-GR" sz="2400" dirty="0" smtClean="0">
                <a:solidFill>
                  <a:srgbClr val="000000"/>
                </a:solidFill>
                <a:latin typeface="Arial" pitchFamily="34" charset="0"/>
                <a:ea typeface="Times New Roman" pitchFamily="18" charset="0"/>
                <a:cs typeface="Arial" pitchFamily="34" charset="0"/>
              </a:rPr>
              <a:t>(περιορισμένες πληροφορίες) και </a:t>
            </a:r>
            <a:r>
              <a:rPr lang="el-GR" sz="2400" i="1" dirty="0" smtClean="0">
                <a:solidFill>
                  <a:srgbClr val="000000"/>
                </a:solidFill>
                <a:latin typeface="Arial" pitchFamily="34" charset="0"/>
                <a:ea typeface="Times New Roman" pitchFamily="18" charset="0"/>
                <a:cs typeface="Arial" pitchFamily="34" charset="0"/>
              </a:rPr>
              <a:t>καιροσκοπισμό </a:t>
            </a:r>
            <a:r>
              <a:rPr lang="el-GR" sz="2400" dirty="0" smtClean="0">
                <a:solidFill>
                  <a:srgbClr val="000000"/>
                </a:solidFill>
                <a:latin typeface="Arial" pitchFamily="34" charset="0"/>
                <a:ea typeface="Times New Roman" pitchFamily="18" charset="0"/>
                <a:cs typeface="Arial" pitchFamily="34" charset="0"/>
              </a:rPr>
              <a:t>(κίνητρα για αποθεματοποίηση πολύτιμων πληροφοριών) και αναπόφευκτα, πολλές συμβάσεις έχουν ημιτελείς προδιαγραφές.</a:t>
            </a:r>
            <a:endParaRPr lang="el-GR" sz="2400" dirty="0" smtClean="0">
              <a:latin typeface="Arial" pitchFamily="34" charset="0"/>
              <a:cs typeface="Arial" pitchFamily="34" charset="0"/>
            </a:endParaRPr>
          </a:p>
          <a:p>
            <a:pPr indent="361950" algn="just" eaLnBrk="0" fontAlgn="base" hangingPunct="0">
              <a:lnSpc>
                <a:spcPct val="150000"/>
              </a:lnSpc>
              <a:spcBef>
                <a:spcPct val="0"/>
              </a:spcBef>
              <a:spcAft>
                <a:spcPct val="0"/>
              </a:spcAft>
              <a:tabLst>
                <a:tab pos="508000" algn="l"/>
              </a:tabLst>
            </a:pPr>
            <a:r>
              <a:rPr lang="el-GR" sz="2400" dirty="0" smtClean="0">
                <a:solidFill>
                  <a:srgbClr val="000000"/>
                </a:solidFill>
                <a:latin typeface="Arial" pitchFamily="34" charset="0"/>
                <a:ea typeface="Times New Roman" pitchFamily="18" charset="0"/>
                <a:cs typeface="Arial" pitchFamily="34" charset="0"/>
              </a:rPr>
              <a:t>3) Υπάρχουν ασυμμετρίες στην πληροφόρηση ανάμεσα στον αγοραστή και τον ανάδοχο σε συνθήκες αβεβαιότητας και οι προμήθειες χαρακτηρίζονται από </a:t>
            </a:r>
            <a:r>
              <a:rPr lang="el-GR" sz="2400" i="1" dirty="0" smtClean="0">
                <a:solidFill>
                  <a:srgbClr val="000000"/>
                </a:solidFill>
                <a:latin typeface="Arial" pitchFamily="34" charset="0"/>
                <a:ea typeface="Times New Roman" pitchFamily="18" charset="0"/>
                <a:cs typeface="Arial" pitchFamily="34" charset="0"/>
              </a:rPr>
              <a:t>δυσμενείς επιλογές </a:t>
            </a:r>
            <a:r>
              <a:rPr lang="el-GR" sz="2400" dirty="0" smtClean="0">
                <a:solidFill>
                  <a:srgbClr val="000000"/>
                </a:solidFill>
                <a:latin typeface="Arial" pitchFamily="34" charset="0"/>
                <a:ea typeface="Times New Roman" pitchFamily="18" charset="0"/>
                <a:cs typeface="Arial" pitchFamily="34" charset="0"/>
              </a:rPr>
              <a:t>(</a:t>
            </a:r>
            <a:r>
              <a:rPr lang="en-US" sz="2400" dirty="0" smtClean="0">
                <a:solidFill>
                  <a:srgbClr val="000000"/>
                </a:solidFill>
                <a:latin typeface="Arial" pitchFamily="34" charset="0"/>
                <a:ea typeface="Times New Roman" pitchFamily="18" charset="0"/>
                <a:cs typeface="Arial" pitchFamily="34" charset="0"/>
              </a:rPr>
              <a:t>adverse selection</a:t>
            </a:r>
            <a:r>
              <a:rPr lang="el-GR" sz="2400" dirty="0" smtClean="0">
                <a:solidFill>
                  <a:srgbClr val="000000"/>
                </a:solidFill>
                <a:latin typeface="Arial" pitchFamily="34" charset="0"/>
                <a:ea typeface="Times New Roman" pitchFamily="18" charset="0"/>
                <a:cs typeface="Arial" pitchFamily="34" charset="0"/>
              </a:rPr>
              <a:t>) και </a:t>
            </a:r>
            <a:r>
              <a:rPr lang="el-GR" sz="2400" i="1" dirty="0" smtClean="0">
                <a:solidFill>
                  <a:srgbClr val="000000"/>
                </a:solidFill>
                <a:latin typeface="Arial" pitchFamily="34" charset="0"/>
                <a:ea typeface="Times New Roman" pitchFamily="18" charset="0"/>
                <a:cs typeface="Arial" pitchFamily="34" charset="0"/>
              </a:rPr>
              <a:t>ηθικούς κίνδυνους </a:t>
            </a:r>
            <a:r>
              <a:rPr lang="el-GR" sz="2400" dirty="0" smtClean="0">
                <a:solidFill>
                  <a:srgbClr val="000000"/>
                </a:solidFill>
                <a:latin typeface="Arial" pitchFamily="34" charset="0"/>
                <a:ea typeface="Times New Roman" pitchFamily="18" charset="0"/>
                <a:cs typeface="Arial" pitchFamily="34" charset="0"/>
              </a:rPr>
              <a:t>(</a:t>
            </a:r>
            <a:r>
              <a:rPr lang="en-US" sz="2400" dirty="0" smtClean="0">
                <a:solidFill>
                  <a:srgbClr val="000000"/>
                </a:solidFill>
                <a:latin typeface="Arial" pitchFamily="34" charset="0"/>
                <a:ea typeface="Times New Roman" pitchFamily="18" charset="0"/>
                <a:cs typeface="Arial" pitchFamily="34" charset="0"/>
              </a:rPr>
              <a:t>moral hazard</a:t>
            </a:r>
            <a:r>
              <a:rPr lang="el-GR" sz="2400" dirty="0" smtClean="0">
                <a:solidFill>
                  <a:srgbClr val="000000"/>
                </a:solidFill>
                <a:latin typeface="Arial" pitchFamily="34" charset="0"/>
                <a:ea typeface="Times New Roman" pitchFamily="18" charset="0"/>
                <a:cs typeface="Arial" pitchFamily="34" charset="0"/>
              </a:rPr>
              <a:t>). </a:t>
            </a:r>
            <a:endParaRPr lang="el-GR" sz="2400" dirty="0" smtClean="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79512" y="-308454"/>
            <a:ext cx="8964488"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61950" algn="just" fontAlgn="base">
              <a:spcBef>
                <a:spcPct val="0"/>
              </a:spcBef>
              <a:spcAft>
                <a:spcPct val="0"/>
              </a:spcAft>
              <a:tabLst>
                <a:tab pos="508000" algn="l"/>
              </a:tabLst>
            </a:pPr>
            <a:endParaRPr kumimoji="0" lang="el-GR"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indent="361950" algn="just" fontAlgn="base">
              <a:spcBef>
                <a:spcPct val="0"/>
              </a:spcBef>
              <a:spcAft>
                <a:spcPct val="0"/>
              </a:spcAft>
              <a:tabLst>
                <a:tab pos="508000" algn="l"/>
              </a:tabLst>
            </a:pPr>
            <a:endParaRPr lang="el-GR" sz="2200" dirty="0" smtClean="0">
              <a:solidFill>
                <a:srgbClr val="000000"/>
              </a:solidFill>
              <a:latin typeface="Arial" pitchFamily="34" charset="0"/>
              <a:ea typeface="Times New Roman" pitchFamily="18" charset="0"/>
              <a:cs typeface="Arial" pitchFamily="34" charset="0"/>
            </a:endParaRPr>
          </a:p>
          <a:p>
            <a:pPr lvl="0" indent="361950" algn="just" fontAlgn="base">
              <a:lnSpc>
                <a:spcPct val="150000"/>
              </a:lnSpc>
              <a:spcBef>
                <a:spcPct val="0"/>
              </a:spcBef>
              <a:spcAft>
                <a:spcPct val="0"/>
              </a:spcAft>
              <a:tabLst>
                <a:tab pos="508000"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Μία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δυσμενής επιλογή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σημαίνει ότι η Κυβέρνηση δε γνωρίζει το αναμενόμενο κόστος της επιχείρησης και ο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ηθικός κίνδυνος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προκύπτει όταν η Κυβέρνηση δεν μπορεί να εποπτεύσει τις προσπάθειες του επιλεγμένου αναδόχου, με σκοπό την ελαχιστοποίηση του κόστους του.</a:t>
            </a:r>
          </a:p>
          <a:p>
            <a:pPr marL="0" marR="0" lvl="0" indent="361950" algn="just" defTabSz="914400" rtl="0" eaLnBrk="1" fontAlgn="base" latinLnBrk="0" hangingPunct="1">
              <a:lnSpc>
                <a:spcPct val="150000"/>
              </a:lnSpc>
              <a:spcBef>
                <a:spcPct val="0"/>
              </a:spcBef>
              <a:spcAft>
                <a:spcPct val="0"/>
              </a:spcAft>
              <a:buClrTx/>
              <a:buSzTx/>
              <a:buFontTx/>
              <a:buNone/>
              <a:tabLst>
                <a:tab pos="508000"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a:t>
            </a:r>
            <a:r>
              <a:rPr kumimoji="0" lang="el-GR" sz="24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θεωρία των παιγνίων έχει χρησιμοποιηθεί για να αναλύσει τη στρατηγική συμπεριφορά και τις αλληλεπιδράσεις ανάμεσα στους αγοραστές και τους αναδόχους. Αναγνωρίστηκε ότι οι ανάδοχοι στο χώρο του αμυντικού υλικού μπορεί να μην είναι αυτοί που μεγιστοποιούν τα κέρδη τους, ιδιαίτερα σε ατελείς και ρυθμιζόμενες αγορές.</a:t>
            </a:r>
            <a:endParaRPr lang="el-GR" sz="2400" dirty="0">
              <a:latin typeface="Arial" pitchFamily="34" charset="0"/>
              <a:cs typeface="Arial" pitchFamily="34" charset="0"/>
            </a:endParaRPr>
          </a:p>
          <a:p>
            <a:pPr marL="0" marR="0" lvl="0" indent="365125" algn="just" defTabSz="914400" rtl="0" eaLnBrk="0" fontAlgn="base" latinLnBrk="0" hangingPunct="0">
              <a:lnSpc>
                <a:spcPct val="150000"/>
              </a:lnSpc>
              <a:spcBef>
                <a:spcPct val="0"/>
              </a:spcBef>
              <a:spcAft>
                <a:spcPct val="0"/>
              </a:spcAft>
              <a:buClrTx/>
              <a:buSzTx/>
              <a:buFontTx/>
              <a:buNone/>
              <a:tabLst>
                <a:tab pos="50800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89844"/>
            <a:ext cx="8496944" cy="5009833"/>
          </a:xfrm>
          <a:prstGeom prst="rect">
            <a:avLst/>
          </a:prstGeom>
        </p:spPr>
        <p:txBody>
          <a:bodyPr wrap="square">
            <a:spAutoFit/>
          </a:bodyPr>
          <a:lstStyle/>
          <a:p>
            <a:pPr lvl="0" indent="365125" algn="just" eaLnBrk="0" fontAlgn="base" hangingPunct="0">
              <a:lnSpc>
                <a:spcPct val="150000"/>
              </a:lnSpc>
              <a:spcBef>
                <a:spcPct val="0"/>
              </a:spcBef>
              <a:spcAft>
                <a:spcPct val="0"/>
              </a:spcAft>
              <a:tabLst>
                <a:tab pos="508000" algn="l"/>
              </a:tabLst>
            </a:pPr>
            <a:r>
              <a:rPr lang="el-GR" sz="2400" dirty="0" smtClean="0">
                <a:solidFill>
                  <a:srgbClr val="000000"/>
                </a:solidFill>
                <a:latin typeface="Arial" pitchFamily="34" charset="0"/>
                <a:ea typeface="Times New Roman" pitchFamily="18" charset="0"/>
                <a:cs typeface="Arial" pitchFamily="34" charset="0"/>
              </a:rPr>
              <a:t>5) Τα ικανοποιητικά αποτελέσματα δεν απαιτούν να υπάρχει μεγάλος αριθμός επιχειρήσεων σε μία βιομηχανία (όπως στο πλήρως ανταγωνιστικό υπόδειγμα). Αντιθέτως, η δυνατότητα προσβολής της σύμβασης (δηλ. η απειλή) και όχι η βιομηχανική δομή του προμηθευτή καθορίζει τις επιδόσεις του τελευταίου</a:t>
            </a:r>
            <a:r>
              <a:rPr lang="el-GR" sz="2400" dirty="0" smtClean="0">
                <a:solidFill>
                  <a:srgbClr val="FF0000"/>
                </a:solidFill>
                <a:latin typeface="Arial" pitchFamily="34" charset="0"/>
                <a:ea typeface="Times New Roman" pitchFamily="18" charset="0"/>
                <a:cs typeface="Arial" pitchFamily="34" charset="0"/>
              </a:rPr>
              <a:t>.</a:t>
            </a:r>
          </a:p>
          <a:p>
            <a:pPr lvl="0" indent="365125" algn="just" eaLnBrk="0" fontAlgn="base" hangingPunct="0">
              <a:lnSpc>
                <a:spcPct val="150000"/>
              </a:lnSpc>
              <a:spcBef>
                <a:spcPct val="0"/>
              </a:spcBef>
              <a:spcAft>
                <a:spcPct val="0"/>
              </a:spcAft>
              <a:tabLst>
                <a:tab pos="508000" algn="l"/>
              </a:tabLst>
            </a:pPr>
            <a:r>
              <a:rPr lang="el-GR" sz="2400" dirty="0" smtClean="0">
                <a:solidFill>
                  <a:srgbClr val="FF0000"/>
                </a:solidFill>
                <a:latin typeface="Arial" pitchFamily="34" charset="0"/>
                <a:cs typeface="Arial" pitchFamily="34" charset="0"/>
              </a:rPr>
              <a:t>6) </a:t>
            </a:r>
            <a:r>
              <a:rPr lang="el-GR" sz="2400" dirty="0" smtClean="0">
                <a:latin typeface="Arial" pitchFamily="34" charset="0"/>
                <a:cs typeface="Arial" pitchFamily="34" charset="0"/>
              </a:rPr>
              <a:t>Η ανάλυση της δημόσιας επιλογής και τα οικονομικά υποδείγματα των ρυθμίσεων δίνουν νέες οπτικές γωνίες για την πολιτική των προμηθειών</a:t>
            </a:r>
            <a:r>
              <a:rPr lang="el-GR" dirty="0" smtClean="0">
                <a:latin typeface="Arial" pitchFamily="34" charset="0"/>
                <a:cs typeface="Arial" pitchFamily="34" charset="0"/>
              </a:rPr>
              <a:t>.</a:t>
            </a:r>
            <a:endParaRPr lang="el-GR"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251520" y="-22295"/>
            <a:ext cx="871296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7188" algn="ctr" defTabSz="914400" rtl="0" eaLnBrk="1" fontAlgn="base" latinLnBrk="0" hangingPunct="1">
              <a:lnSpc>
                <a:spcPct val="150000"/>
              </a:lnSpc>
              <a:spcBef>
                <a:spcPct val="0"/>
              </a:spcBef>
              <a:spcAft>
                <a:spcPct val="0"/>
              </a:spcAft>
              <a:buClrTx/>
              <a:buSzTx/>
              <a:buFontTx/>
              <a:buNone/>
              <a:tabLst>
                <a:tab pos="561975" algn="l"/>
              </a:tabLst>
            </a:pPr>
            <a:r>
              <a:rPr kumimoji="0" lang="el-GR"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ΕΠΙΔΡΑΣΗ ΤΩΝ ΧΑΡΑΚΤΗΡΙΣΤΙΚΩΝ ΤΗΣ ΑΓΟΡΑΣ ΣΤΗ ΣΥΝΑΨΗ ΤΩΝ ΣΥΜΒΑΣΕΩΝ</a:t>
            </a:r>
            <a:endPar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357188" algn="l" defTabSz="914400" rtl="0" eaLnBrk="0" fontAlgn="base" latinLnBrk="0" hangingPunct="0">
              <a:lnSpc>
                <a:spcPct val="150000"/>
              </a:lnSpc>
              <a:spcBef>
                <a:spcPct val="0"/>
              </a:spcBef>
              <a:spcAft>
                <a:spcPct val="0"/>
              </a:spcAft>
              <a:buClrTx/>
              <a:buSzTx/>
              <a:buFontTx/>
              <a:buNone/>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Κυβερνήσεις έχουν χρησιμοποιήσει κατά καιρούς διάφορες στρατηγικές για να εξασφαλίσουν την εκτέλεση των αμυντικών συμβάσεων από τις ιδιωτικές επιχειρήσεις με λογικό κόστος, εγκαίρως και με την αιτούμενη ποιότητα. Αυτές οι στρατηγικές έχουν συμπεριλάβει</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l" defTabSz="914400" rtl="0" eaLnBrk="0" fontAlgn="base" latinLnBrk="0" hangingPunct="0">
              <a:lnSpc>
                <a:spcPct val="150000"/>
              </a:lnSpc>
              <a:spcBef>
                <a:spcPct val="0"/>
              </a:spcBef>
              <a:spcAft>
                <a:spcPct val="0"/>
              </a:spcAft>
              <a:buClrTx/>
              <a:buSzTx/>
              <a:buFontTx/>
              <a:buChar char="•"/>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Συμβάσεις με κίνητρα.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l" defTabSz="914400" rtl="0" eaLnBrk="0" fontAlgn="base" latinLnBrk="0" hangingPunct="0">
              <a:lnSpc>
                <a:spcPct val="150000"/>
              </a:lnSpc>
              <a:spcBef>
                <a:spcPct val="0"/>
              </a:spcBef>
              <a:spcAft>
                <a:spcPct val="0"/>
              </a:spcAft>
              <a:buClrTx/>
              <a:buSzTx/>
              <a:buFontTx/>
              <a:buChar char="•"/>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Διάφορες ρυθμιστικές διευθετήσεις που σχετίζονται με τον </a:t>
            </a: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357188" algn="l" defTabSz="914400" rtl="0" eaLnBrk="0" fontAlgn="base" latinLnBrk="0" hangingPunct="0">
              <a:lnSpc>
                <a:spcPct val="150000"/>
              </a:lnSpc>
              <a:spcBef>
                <a:spcPct val="0"/>
              </a:spcBef>
              <a:spcAft>
                <a:spcPct val="0"/>
              </a:spcAft>
              <a:buClrTx/>
              <a:buSzTx/>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προσδιορισμό του κόστους και τον έλεγχο των κερδών.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l" defTabSz="914400" rtl="0" eaLnBrk="0" fontAlgn="base" latinLnBrk="0" hangingPunct="0">
              <a:lnSpc>
                <a:spcPct val="150000"/>
              </a:lnSpc>
              <a:spcBef>
                <a:spcPct val="0"/>
              </a:spcBef>
              <a:spcAft>
                <a:spcPct val="0"/>
              </a:spcAft>
              <a:buClrTx/>
              <a:buSzTx/>
              <a:buFontTx/>
              <a:buChar char="•"/>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Τη χρήση του ανταγωνισμού σε διάφορα στάδια στον κύκλο </a:t>
            </a:r>
          </a:p>
          <a:p>
            <a:pPr marL="0" marR="0" lvl="0" indent="357188" algn="l" defTabSz="914400" rtl="0" eaLnBrk="0" fontAlgn="base" latinLnBrk="0" hangingPunct="0">
              <a:lnSpc>
                <a:spcPct val="150000"/>
              </a:lnSpc>
              <a:spcBef>
                <a:spcPct val="0"/>
              </a:spcBef>
              <a:spcAft>
                <a:spcPct val="0"/>
              </a:spcAft>
              <a:buClrTx/>
              <a:buSzTx/>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ζωής</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του προγράμματος.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79512" y="797100"/>
            <a:ext cx="8568952" cy="57092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Aft>
                <a:spcPts val="600"/>
              </a:spcAft>
              <a:buClrTx/>
              <a:buSzTx/>
              <a:buFontTx/>
              <a:buNone/>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Τα νέα οικονομικά των αμυντικών συμβάσεων λαμβάνουν υπόψη τα χαρακτηριστικά της αμυντικής αγοράς, όπως: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1950" algn="just" defTabSz="914400" rtl="0" eaLnBrk="0" fontAlgn="base" latinLnBrk="0" hangingPunct="0">
              <a:lnSpc>
                <a:spcPct val="150000"/>
              </a:lnSpc>
              <a:spcAft>
                <a:spcPts val="600"/>
              </a:spcAft>
              <a:buClrTx/>
              <a:buSzTx/>
              <a:buFontTx/>
              <a:buNone/>
              <a:tabLst>
                <a:tab pos="561975"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Α) Στην εγχώρια αγορά, η πλευρά των αγοραστών κυριαρχείται από έναν μοναδικό μεγάλο πελάτη. Ο πελάτης μπορεί να προσεγγιστεί για να προωθηθεί η πώληση, αλλά μπορεί επίσης να είναι ή να υπήρξε ένας παραγωγός στη βιομηχανία, έχοντας εξίσου ρυθμιστικές και άλλες εξουσίες. Επιπλέον, ο αγοραστής λειτουργεί σε μία αγορά όπου οι επιλογές προμηθειών μπορεί να επηρεαστούν από την προώθηση συμφερόντων και από εκλογικούς σχεδιασμούς</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1"/>
            <a:ext cx="8568952" cy="7592210"/>
          </a:xfrm>
          <a:prstGeom prst="rect">
            <a:avLst/>
          </a:prstGeom>
        </p:spPr>
        <p:txBody>
          <a:bodyPr wrap="square">
            <a:spAutoFit/>
          </a:bodyPr>
          <a:lstStyle/>
          <a:p>
            <a:pPr indent="361950" algn="just" eaLnBrk="0" fontAlgn="base" hangingPunct="0">
              <a:lnSpc>
                <a:spcPct val="150000"/>
              </a:lnSpc>
              <a:spcAft>
                <a:spcPts val="600"/>
              </a:spcAft>
              <a:tabLst>
                <a:tab pos="561975" algn="l"/>
              </a:tabLst>
            </a:pPr>
            <a:r>
              <a:rPr lang="el-GR" sz="2400" dirty="0" smtClean="0">
                <a:solidFill>
                  <a:srgbClr val="000000"/>
                </a:solidFill>
                <a:latin typeface="Arial" pitchFamily="34" charset="0"/>
                <a:ea typeface="Times New Roman" pitchFamily="18" charset="0"/>
                <a:cs typeface="Arial" pitchFamily="34" charset="0"/>
              </a:rPr>
              <a:t>Β) Η χρήση δαπανηρής, γρήγορα μεταλλασσόμενης, υψηλής τεχνολογίας υποδηλώνει ότι οι προμήθειες κυριαρχούνται από αβεβαιότητα, λόγω των ρευστών απαιτήσεων των αγοραστών και το κόστος παραγωγής. Ο αγοραστής μπορεί να χρησιμοποιήσει οποιαδήποτε πληροφορία σχετικά με το κόστος που προκύπτει από την </a:t>
            </a:r>
            <a:r>
              <a:rPr lang="el-GR" sz="2400" dirty="0" err="1" smtClean="0">
                <a:solidFill>
                  <a:srgbClr val="000000"/>
                </a:solidFill>
                <a:latin typeface="Arial" pitchFamily="34" charset="0"/>
                <a:ea typeface="Times New Roman" pitchFamily="18" charset="0"/>
                <a:cs typeface="Arial" pitchFamily="34" charset="0"/>
              </a:rPr>
              <a:t>μετακοστολόγηση</a:t>
            </a:r>
            <a:r>
              <a:rPr lang="el-GR" sz="2400" dirty="0" smtClean="0">
                <a:solidFill>
                  <a:srgbClr val="000000"/>
                </a:solidFill>
                <a:latin typeface="Arial" pitchFamily="34" charset="0"/>
                <a:ea typeface="Times New Roman" pitchFamily="18" charset="0"/>
                <a:cs typeface="Arial" pitchFamily="34" charset="0"/>
              </a:rPr>
              <a:t>, για να διαπραγματευτεί  στις μελλοντικές του συμβάσεις ή μπορεί να απειλήσει με την επαναδιαπραγμάτευση των κερδών).</a:t>
            </a:r>
          </a:p>
          <a:p>
            <a:pPr indent="361950" algn="just" eaLnBrk="0" fontAlgn="base" hangingPunct="0">
              <a:lnSpc>
                <a:spcPct val="150000"/>
              </a:lnSpc>
              <a:spcAft>
                <a:spcPts val="600"/>
              </a:spcAft>
              <a:tabLst>
                <a:tab pos="561975" algn="l"/>
              </a:tabLst>
            </a:pPr>
            <a:r>
              <a:rPr lang="el-GR" sz="2400" dirty="0" smtClean="0">
                <a:solidFill>
                  <a:srgbClr val="000000"/>
                </a:solidFill>
                <a:latin typeface="Arial" pitchFamily="34" charset="0"/>
                <a:ea typeface="Times New Roman" pitchFamily="18" charset="0"/>
                <a:cs typeface="Arial" pitchFamily="34" charset="0"/>
              </a:rPr>
              <a:t>Γ) Η αγορά χαρακτηρίζεται από κενά πληροφόρησης και ασυμμετρίες. Οι διαφορές στις διαθέσιμες πληροφορίες προς τον αγοραστή και τους πωλητές επιτείνουν την αβεβαιότητα.</a:t>
            </a:r>
          </a:p>
          <a:p>
            <a:pPr lvl="0" indent="361950" algn="just" eaLnBrk="0" fontAlgn="base" hangingPunct="0">
              <a:lnSpc>
                <a:spcPct val="150000"/>
              </a:lnSpc>
              <a:spcAft>
                <a:spcPts val="600"/>
              </a:spcAft>
              <a:tabLst>
                <a:tab pos="561975" algn="l"/>
              </a:tabLst>
            </a:pPr>
            <a:endParaRPr lang="el-GR" sz="2400" dirty="0" smtClean="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79512" y="205522"/>
            <a:ext cx="864096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57188"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ανάδοχοι έχουν ένα συγκριτικό πλεονέκτημα όσον αφορά στη γνώση των τεχνολογικών δυνατοτήτων και των συνθηκών διαμόρφωσης του κόστους, αλλά και οι αγοραστές πλεονεκτούν αντίστοιχα μέσω των δυνατοτήτων τους για συχνή αλλαγή των απαιτήσεων τους. Δεν αποτελεί έκπληξη το γεγονός ότι ο καιροσκοπισμός γύρω από τον ανάδοχο καθώς και στρατηγικές συμπεριφοράς, σε </a:t>
            </a:r>
            <a:r>
              <a:rPr lang="el-GR" sz="2400" dirty="0" err="1" smtClean="0">
                <a:solidFill>
                  <a:srgbClr val="000000"/>
                </a:solidFill>
                <a:latin typeface="Arial" pitchFamily="34" charset="0"/>
                <a:ea typeface="Times New Roman" pitchFamily="18" charset="0"/>
                <a:cs typeface="Arial" pitchFamily="34" charset="0"/>
              </a:rPr>
              <a:t>ό,τι</a:t>
            </a:r>
            <a:r>
              <a:rPr lang="el-GR" sz="2400" dirty="0" smtClean="0">
                <a:solidFill>
                  <a:srgbClr val="000000"/>
                </a:solidFill>
                <a:latin typeface="Arial" pitchFamily="34" charset="0"/>
                <a:ea typeface="Times New Roman" pitchFamily="18" charset="0"/>
                <a:cs typeface="Arial" pitchFamily="34" charset="0"/>
              </a:rPr>
              <a:t> αφορά στις σχέσεις μεταξύ πωλητή και αγοραστή αποτελούν κυρίαρχες συνιστώσες της αγοράς (π.χ. ο αγοραστής μπορεί να απειλήσει ότι θα ακυρώσει ένα πρόγραμμα ή θα κάνει αγορές από το εξωτερικό.</a:t>
            </a: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7510329"/>
          </a:xfrm>
          <a:prstGeom prst="rect">
            <a:avLst/>
          </a:prstGeom>
        </p:spPr>
        <p:txBody>
          <a:bodyPr wrap="square">
            <a:spAutoFit/>
          </a:bodyPr>
          <a:lstStyle/>
          <a:p>
            <a:pPr indent="352425"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Η ιδανική μορφή σύμβασης είναι ένα τέλειο πρόγραμμα που δε συναντά τεχνικά προβλήματα, προβλήματα κόστους ή χρόνου;</a:t>
            </a:r>
            <a:r>
              <a:rPr lang="en-US" sz="2400" dirty="0" smtClean="0">
                <a:solidFill>
                  <a:srgbClr val="000000"/>
                </a:solidFill>
                <a:latin typeface="Arial" pitchFamily="34" charset="0"/>
                <a:ea typeface="Times New Roman" pitchFamily="18" charset="0"/>
                <a:cs typeface="Arial" pitchFamily="34" charset="0"/>
              </a:rPr>
              <a:t> </a:t>
            </a:r>
            <a:r>
              <a:rPr lang="el-GR" sz="2400" dirty="0" smtClean="0">
                <a:solidFill>
                  <a:srgbClr val="000000"/>
                </a:solidFill>
                <a:latin typeface="Arial" pitchFamily="34" charset="0"/>
                <a:ea typeface="Times New Roman" pitchFamily="18" charset="0"/>
                <a:cs typeface="Arial" pitchFamily="34" charset="0"/>
              </a:rPr>
              <a:t>Οι αποφάσεις για την αγορά αμυντικού εξοπλισμού αντικατοπτρίζονται στην ανάθεση της σύμβασης, στην οποία ένας προμηθευτής παρέχει ένα προϊόν ή μία υπηρεσία συγκεκριμένης ποιότητας για μία χρονική περίοδο με μία συμφωνημένη αμοιβή. Αυτή η περιγραφή απλοποιεί τα προβλήματα που αντανακλώνται στο κόστος συναλλαγής για τη συλλογή πληροφοριών, τα προϊόντα και τους προμηθευτές, την οργάνωση διαγωνισμών, τις διαπραγματεύσεις με τους αναδόχους και στη συνέχεια τη συγγραφή, εποπτεία και εφαρμογή των συμβάσεων. </a:t>
            </a:r>
            <a:endParaRPr lang="en-US" sz="2400" dirty="0" smtClean="0">
              <a:solidFill>
                <a:srgbClr val="000000"/>
              </a:solidFill>
              <a:latin typeface="Arial" pitchFamily="34" charset="0"/>
              <a:ea typeface="Times New Roman" pitchFamily="18" charset="0"/>
              <a:cs typeface="Arial" pitchFamily="34" charset="0"/>
            </a:endParaRPr>
          </a:p>
          <a:p>
            <a:pPr lvl="0" indent="352425" algn="just" eaLnBrk="0" fontAlgn="base" hangingPunct="0">
              <a:lnSpc>
                <a:spcPct val="150000"/>
              </a:lnSpc>
              <a:spcBef>
                <a:spcPct val="0"/>
              </a:spcBef>
              <a:spcAft>
                <a:spcPct val="0"/>
              </a:spcAft>
            </a:pPr>
            <a:endParaRPr lang="el-GR" sz="2400" dirty="0" smtClean="0">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740307"/>
          </a:xfrm>
          <a:prstGeom prst="rect">
            <a:avLst/>
          </a:prstGeom>
        </p:spPr>
        <p:txBody>
          <a:bodyPr wrap="square">
            <a:spAutoFit/>
          </a:bodyPr>
          <a:lstStyle/>
          <a:p>
            <a:pPr algn="just">
              <a:lnSpc>
                <a:spcPct val="150000"/>
              </a:lnSpc>
            </a:pPr>
            <a:r>
              <a:rPr lang="el-GR" sz="2400" dirty="0" smtClean="0">
                <a:latin typeface="Arial" pitchFamily="34" charset="0"/>
                <a:cs typeface="Arial" pitchFamily="34" charset="0"/>
              </a:rPr>
              <a:t>Δ) Οι συμβατικές σχέσεις είναι συχνά μακροπρόθεσμες, με διάρκεια κάποιων χρόνων και περιλαμβάνουν το σχεδιασμό, την ανάπτυξη, την παραγωγή και την ενδοϋπηρεσιακή υποστήριξη. Οι μακροπρόθεσμες συμβάσεις που συνάπτονται υπό το καθεστώς αβεβαιότητας δεν μπορούν να προσδιοριστούν πλήρως. Τέτοιες συμβάσεις είναι αναπόφευκτα ατελείς γιατί:</a:t>
            </a:r>
          </a:p>
          <a:p>
            <a:pPr marL="457200" lvl="0" indent="-457200" algn="just">
              <a:lnSpc>
                <a:spcPct val="150000"/>
              </a:lnSpc>
              <a:buFont typeface="Arial" pitchFamily="34" charset="0"/>
              <a:buChar char="•"/>
            </a:pPr>
            <a:r>
              <a:rPr lang="el-GR" sz="2400" dirty="0" smtClean="0">
                <a:latin typeface="Arial" pitchFamily="34" charset="0"/>
                <a:cs typeface="Arial" pitchFamily="34" charset="0"/>
              </a:rPr>
              <a:t>Είναι αδύνατο να προβλέψει κανείς όλα τα ενδεχόμενα μελλοντικά συμβάντα. Κατά την υποβολή των προσφορών, οι επιχειρήσεις θα προσδιορίσουν τις πολλαπλές παραμέτρους, που αντανακλούν διάφορα ενδεχόμενα (π.χ. τους όρους με τους οποίους θα αποδεχθούν τη σύμβαση).</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640960" cy="7155805"/>
          </a:xfrm>
          <a:prstGeom prst="rect">
            <a:avLst/>
          </a:prstGeom>
        </p:spPr>
        <p:txBody>
          <a:bodyPr wrap="square">
            <a:spAutoFit/>
          </a:bodyPr>
          <a:lstStyle/>
          <a:p>
            <a:pPr marL="457200" lvl="0" indent="-457200" algn="just">
              <a:lnSpc>
                <a:spcPct val="150000"/>
              </a:lnSpc>
              <a:buFont typeface="Arial" pitchFamily="34" charset="0"/>
              <a:buChar char="•"/>
            </a:pPr>
            <a:r>
              <a:rPr lang="el-GR" sz="2400" dirty="0" smtClean="0">
                <a:latin typeface="Arial" pitchFamily="34" charset="0"/>
                <a:cs typeface="Arial" pitchFamily="34" charset="0"/>
              </a:rPr>
              <a:t>Η κατάλληλη αντίδραση στην αβεβαιότητα δεν είναι εμφανής στην αρχή της σύμβασης.</a:t>
            </a:r>
          </a:p>
          <a:p>
            <a:pPr lvl="0" algn="just">
              <a:lnSpc>
                <a:spcPct val="150000"/>
              </a:lnSpc>
              <a:buFont typeface="Arial" pitchFamily="34" charset="0"/>
              <a:buChar char="•"/>
            </a:pPr>
            <a:r>
              <a:rPr lang="el-GR" sz="2400" dirty="0" smtClean="0">
                <a:latin typeface="Arial" pitchFamily="34" charset="0"/>
                <a:cs typeface="Arial" pitchFamily="34" charset="0"/>
              </a:rPr>
              <a:t>     Είναι δαπανηρό να καταγράφονται συμβάσεις  που </a:t>
            </a:r>
          </a:p>
          <a:p>
            <a:pPr lvl="0" algn="just">
              <a:lnSpc>
                <a:spcPct val="150000"/>
              </a:lnSpc>
            </a:pPr>
            <a:r>
              <a:rPr lang="el-GR" sz="2400" dirty="0" smtClean="0">
                <a:latin typeface="Arial" pitchFamily="34" charset="0"/>
                <a:cs typeface="Arial" pitchFamily="34" charset="0"/>
              </a:rPr>
              <a:t>      περιλαμβάνουν όλα τα ενδεχόμενα, όταν υπάρχει </a:t>
            </a:r>
          </a:p>
          <a:p>
            <a:pPr lvl="0" algn="just">
              <a:lnSpc>
                <a:spcPct val="150000"/>
              </a:lnSpc>
            </a:pPr>
            <a:r>
              <a:rPr lang="el-GR" sz="2400" dirty="0" smtClean="0">
                <a:latin typeface="Arial" pitchFamily="34" charset="0"/>
                <a:cs typeface="Arial" pitchFamily="34" charset="0"/>
              </a:rPr>
              <a:t>      περιορισμένη πληροφόρηση. Με αυτό τον τρόπο </a:t>
            </a:r>
          </a:p>
          <a:p>
            <a:pPr lvl="0" algn="just">
              <a:lnSpc>
                <a:spcPct val="150000"/>
              </a:lnSpc>
            </a:pPr>
            <a:r>
              <a:rPr lang="el-GR" sz="2400" dirty="0" smtClean="0">
                <a:latin typeface="Arial" pitchFamily="34" charset="0"/>
                <a:cs typeface="Arial" pitchFamily="34" charset="0"/>
              </a:rPr>
              <a:t>      εμποδίζεται η ταυτοποίηση όλων των ενδεχομένων και ο </a:t>
            </a:r>
          </a:p>
          <a:p>
            <a:pPr lvl="0" algn="just">
              <a:lnSpc>
                <a:spcPct val="150000"/>
              </a:lnSpc>
            </a:pPr>
            <a:r>
              <a:rPr lang="el-GR" sz="2400" dirty="0" smtClean="0">
                <a:latin typeface="Arial" pitchFamily="34" charset="0"/>
                <a:cs typeface="Arial" pitchFamily="34" charset="0"/>
              </a:rPr>
              <a:t>      προσδιορισμός των επιθυμητών δράσεων για κάθε </a:t>
            </a:r>
          </a:p>
          <a:p>
            <a:pPr lvl="0" algn="just">
              <a:lnSpc>
                <a:spcPct val="150000"/>
              </a:lnSpc>
            </a:pPr>
            <a:r>
              <a:rPr lang="el-GR" sz="2400" dirty="0" smtClean="0">
                <a:latin typeface="Arial" pitchFamily="34" charset="0"/>
                <a:cs typeface="Arial" pitchFamily="34" charset="0"/>
              </a:rPr>
              <a:t>      ενδεχόμενο.</a:t>
            </a:r>
          </a:p>
          <a:p>
            <a:pPr lvl="0" algn="just">
              <a:lnSpc>
                <a:spcPct val="150000"/>
              </a:lnSpc>
            </a:pPr>
            <a:r>
              <a:rPr lang="el-GR" sz="2400" dirty="0" smtClean="0">
                <a:solidFill>
                  <a:srgbClr val="000000"/>
                </a:solidFill>
                <a:latin typeface="Arial" pitchFamily="34" charset="0"/>
                <a:ea typeface="Times New Roman" pitchFamily="18" charset="0"/>
                <a:cs typeface="Arial" pitchFamily="34" charset="0"/>
              </a:rPr>
              <a:t>Κάποιες μακροπρόθεσμες συναλλαγές απαιτούν από τον προμηθευτή να επενδύσει σε συγκεκριμένο ανθρώπινο και φυσικό κεφάλαιο, λόγω κάποιων συγκεκριμένων αναγκών που καλείται να ικανοποιήσει η σύμβαση.</a:t>
            </a:r>
            <a:endParaRPr lang="el-GR" sz="2400" dirty="0" smtClean="0">
              <a:latin typeface="Arial" pitchFamily="34" charset="0"/>
              <a:cs typeface="Arial" pitchFamily="34" charset="0"/>
            </a:endParaRPr>
          </a:p>
          <a:p>
            <a:pPr lvl="0" indent="357188" algn="just" fontAlgn="base">
              <a:lnSpc>
                <a:spcPct val="150000"/>
              </a:lnSpc>
              <a:spcBef>
                <a:spcPct val="0"/>
              </a:spcBef>
              <a:spcAft>
                <a:spcPct val="0"/>
              </a:spcAft>
            </a:pPr>
            <a:endParaRPr lang="en-US" dirty="0" smtClean="0">
              <a:latin typeface="Arial" pitchFamily="34" charset="0"/>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640960" cy="6740307"/>
          </a:xfrm>
          <a:prstGeom prst="rect">
            <a:avLst/>
          </a:prstGeom>
        </p:spPr>
        <p:txBody>
          <a:bodyPr wrap="square">
            <a:spAutoFit/>
          </a:bodyPr>
          <a:lstStyle/>
          <a:p>
            <a:pPr algn="just">
              <a:lnSpc>
                <a:spcPct val="150000"/>
              </a:lnSpc>
            </a:pPr>
            <a:r>
              <a:rPr lang="el-GR" dirty="0" smtClean="0">
                <a:solidFill>
                  <a:srgbClr val="000000"/>
                </a:solidFill>
                <a:latin typeface="Arial" pitchFamily="34" charset="0"/>
                <a:ea typeface="Times New Roman" pitchFamily="18" charset="0"/>
                <a:cs typeface="Arial" pitchFamily="34" charset="0"/>
              </a:rPr>
              <a:t> </a:t>
            </a:r>
            <a:r>
              <a:rPr lang="el-GR" sz="2400" dirty="0" smtClean="0">
                <a:solidFill>
                  <a:srgbClr val="000000"/>
                </a:solidFill>
                <a:latin typeface="Arial" pitchFamily="34" charset="0"/>
                <a:ea typeface="Times New Roman" pitchFamily="18" charset="0"/>
                <a:cs typeface="Arial" pitchFamily="34" charset="0"/>
              </a:rPr>
              <a:t>Ταυτόχρονα, ο αγοραστής δεν μπορεί να στραφεί σε εναλλακτικούς προμηθευτές χωρίς πρόσθετα έξοδα εγκατάστασης. Εκ των υστέρων, όταν γίνουν συγκεκριμένες επενδύσεις, τα ενδιαφερόμενα μέρη θα βρεθούν σε ένα διμερές μονοπώλιο, ενώ η απουσία ανταγωνισμού αυξάνει την πιθανότητα καιροσκοπισμού (δηλαδή το ένα μέρος να έχει όλα τα οφέλη). Γενικά, μία μακροπρόθεσμη σύμβαση θα πρέπει να εξασφαλίζει στα μέρη μία εκ των προτέρων ικανοποιητική απόδοση, για να ενθαρρυνθούν συγκεκριμένες επενδύσεις από πριν</a:t>
            </a:r>
            <a:r>
              <a:rPr lang="el-GR" sz="2400" dirty="0" smtClean="0">
                <a:solidFill>
                  <a:srgbClr val="FF0000"/>
                </a:solidFill>
                <a:latin typeface="Arial" pitchFamily="34" charset="0"/>
                <a:ea typeface="Times New Roman" pitchFamily="18" charset="0"/>
                <a:cs typeface="Arial" pitchFamily="34" charset="0"/>
              </a:rPr>
              <a:t>.</a:t>
            </a:r>
            <a:r>
              <a:rPr lang="el-GR" sz="2400" dirty="0" smtClean="0">
                <a:solidFill>
                  <a:srgbClr val="000000"/>
                </a:solidFill>
                <a:latin typeface="Arial" pitchFamily="34" charset="0"/>
                <a:ea typeface="Times New Roman" pitchFamily="18" charset="0"/>
                <a:cs typeface="Arial" pitchFamily="34" charset="0"/>
              </a:rPr>
              <a:t> Με τις μακροχρόνιες συμβάσεις, το πρόβλημα είναι να προσδιοριστεί το βέλτιστο αποτέλεσμα ανάμεσα στην ευελιξία και την πρόληψη του καιροσκοπισμού.</a:t>
            </a:r>
            <a:endParaRPr lang="el-GR"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13401"/>
            <a:ext cx="864096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tabLst>
                <a:tab pos="457200" algn="l"/>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Το πρόβλημα γίνεται ιδιαίτερα έντονο καθόσον οι μακροπρόθεσμες σχέσεις τείνουν να προωθούν τη σύμπραξη ανάμεσα στους αγοραστές και το προσωπικό του αναδόχου, (π.χ. οι εργαζόμενοι στα Υπουργεία Άμυνας συνάπτουν φιλικές σχέσεις με τις προμηθεύτριες εταιρείες).</a:t>
            </a:r>
          </a:p>
          <a:p>
            <a:pPr lvl="0" algn="just" fontAlgn="base">
              <a:lnSpc>
                <a:spcPct val="150000"/>
              </a:lnSpc>
              <a:spcBef>
                <a:spcPct val="0"/>
              </a:spcBef>
              <a:spcAft>
                <a:spcPct val="0"/>
              </a:spcAft>
              <a:tabLst>
                <a:tab pos="457200" algn="l"/>
              </a:tabLst>
            </a:pPr>
            <a:r>
              <a:rPr lang="el-GR" sz="2400" dirty="0" smtClean="0">
                <a:solidFill>
                  <a:srgbClr val="000000"/>
                </a:solidFill>
                <a:latin typeface="Arial" pitchFamily="34" charset="0"/>
                <a:ea typeface="Times New Roman" pitchFamily="18" charset="0"/>
                <a:cs typeface="Arial" pitchFamily="34" charset="0"/>
              </a:rPr>
              <a:t>Ε) Οι μακροπρόθεσμες συμβάσεις δίνουν στους αναδόχους κίνητρα για να πραγματοποιούν χαμηλές προσφορές, κερδίζοντας έτσι την προμήθεια και επιδιώκοντας από την άλλη την επίτευξη μονοπωλιακών αποδόσεων. Όμως, σε όλο το πρόγραμμα ανάπτυξης και παραγωγής οπλικών συστημάτων, είναι πιθανό ο ανάδοχος να έχει μόνο ένα φυσιολογικό κέρδος.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79512" y="446515"/>
            <a:ext cx="878497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74650"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Επομένως, οι προσπάθειες με σκοπό την εισαγωγή ξεχωριστών διαγωνισμών στο στάδιο ανάπτυξης και παραγωγής του προϊόντος, μπορεί να ενθαρρύνουν την έξοδο από την αγορά ή να προκαλέσουν μία αλλαγή στις σχετικές τιμές της εργασίας κατά την ανάπτυξη και παραγωγή του προϊόντος</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lvl="0" indent="374650"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Ως προς το πλαίσιο αυτό, έχει δημιουργηθεί ένα υπόδειγμα όπου υποτίθεται ότι η αρχική σύμβαση ανατίθεται με ανταγωνιστικά κριτήρια, ενώ ο νικητής θα είναι μονοπωλητής και θα υπόκειται σε ρύθμιση των κερδών του.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568952" cy="6186309"/>
          </a:xfrm>
          <a:prstGeom prst="rect">
            <a:avLst/>
          </a:prstGeom>
        </p:spPr>
        <p:txBody>
          <a:bodyPr wrap="square">
            <a:spAutoFit/>
          </a:bodyPr>
          <a:lstStyle/>
          <a:p>
            <a:pPr indent="36195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Σε αυτήν τη βάση, το υπόδειγμα δείχνει ότι και τα αναμενόμενα κέρδη του αναδόχου και οι κυβερνητικές δαπάνες μπορεί να μειωθούν με τη βοήθεια μιας κυβερνητικής πολιτικής κερδών</a:t>
            </a:r>
            <a:r>
              <a:rPr lang="el-GR" sz="2400" dirty="0" smtClean="0">
                <a:solidFill>
                  <a:srgbClr val="FF0000"/>
                </a:solidFill>
                <a:latin typeface="Arial" pitchFamily="34" charset="0"/>
                <a:ea typeface="Times New Roman" pitchFamily="18" charset="0"/>
                <a:cs typeface="Arial" pitchFamily="34" charset="0"/>
              </a:rPr>
              <a:t>.</a:t>
            </a:r>
            <a:endParaRPr lang="el-GR" sz="2400" dirty="0" smtClean="0">
              <a:latin typeface="Arial" pitchFamily="34" charset="0"/>
              <a:cs typeface="Arial" pitchFamily="34" charset="0"/>
            </a:endParaRPr>
          </a:p>
          <a:p>
            <a:pPr lvl="0" indent="36195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ΣΤ) Για προγράμματα υψηλής τεχνολογίας, η πλευρά της προσφοράς χαρακτηρίζεται από ένα μονοπώλιο ή ολιγοπώλιο. Επίσης, οι περισσότεροι ανάδοχοι έχουν επιχειρήσεις με πολλαπλά προϊόντα για στρατιωτική χρήση ή μη. Το γεγονός ότι οποιαδήποτε στιγμή μία επιχείρηση έχει έναν αριθμό αμυντικών συμβάσεων, δημιουργεί προβλήματα μέτρησης του κόστους παραγωγής.</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640960" cy="7578021"/>
          </a:xfrm>
          <a:prstGeom prst="rect">
            <a:avLst/>
          </a:prstGeom>
        </p:spPr>
        <p:txBody>
          <a:bodyPr wrap="square">
            <a:spAutoFit/>
          </a:bodyPr>
          <a:lstStyle/>
          <a:p>
            <a:pPr indent="361950" algn="just" eaLnBrk="0" fontAlgn="base" hangingPunct="0">
              <a:lnSpc>
                <a:spcPct val="150000"/>
              </a:lnSpc>
              <a:spcBef>
                <a:spcPct val="0"/>
              </a:spcBef>
              <a:spcAft>
                <a:spcPct val="0"/>
              </a:spcAft>
            </a:pPr>
            <a:r>
              <a:rPr lang="el-GR" sz="2400" dirty="0" smtClean="0">
                <a:latin typeface="Arial" pitchFamily="34" charset="0"/>
                <a:cs typeface="Arial" pitchFamily="34" charset="0"/>
              </a:rPr>
              <a:t>Ζ) Τα Υπουργεία Άμυνας συχνά φοβούνται ότι οι επιχειρήσεις θα είναι ανειλικρινείς στη διαπραγμάτευση των καθορισμένων τιμών και θα εκμεταλλευτούν τις ευκαιρίες, ώστε να μην εκπληρώσουν τις προδιαγραφές που αφορούν στην ποιότητα επομένως, οι Κυβερνήσεις έχουν υιοθετήσει πολύπλοκές ρυθμίσεις, συμπεριλαμβανομένης της καταγραφής της αλήθειας στους διαπραγματευτικούς νόμους, της </a:t>
            </a:r>
            <a:r>
              <a:rPr lang="el-GR" sz="2400" dirty="0" err="1" smtClean="0">
                <a:latin typeface="Arial" pitchFamily="34" charset="0"/>
                <a:cs typeface="Arial" pitchFamily="34" charset="0"/>
              </a:rPr>
              <a:t>μετακοστολόγησης</a:t>
            </a:r>
            <a:r>
              <a:rPr lang="el-GR" sz="2400" dirty="0" smtClean="0">
                <a:latin typeface="Arial" pitchFamily="34" charset="0"/>
                <a:cs typeface="Arial" pitchFamily="34" charset="0"/>
              </a:rPr>
              <a:t> και επαναδιαπραγμάτευσης των υπερβολικών κερδών κ.ά. Παρομοίως, παρακολουθούνται οι επιχειρήσεις που φυγοπονούν όσον αφορά στην ποιότητα, με την εισαγωγή εγγυήσεων στις συμβάσεις και με τη διατήρηση εποπτικών ομάδων στα εργοστάσια των αναδόχων..</a:t>
            </a:r>
          </a:p>
          <a:p>
            <a:pPr lvl="0" indent="361950" algn="just" eaLnBrk="0" fontAlgn="base" hangingPunct="0">
              <a:lnSpc>
                <a:spcPct val="150000"/>
              </a:lnSpc>
              <a:spcBef>
                <a:spcPct val="0"/>
              </a:spcBef>
              <a:spcAft>
                <a:spcPct val="0"/>
              </a:spcAft>
            </a:pPr>
            <a:endParaRPr lang="el-GR" sz="2400" dirty="0" smtClean="0">
              <a:latin typeface="Arial" pitchFamily="34" charset="0"/>
              <a:cs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79512" y="-109245"/>
            <a:ext cx="8712968" cy="68506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7188"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Αυτά τα ξεχωριστά χαρακτηριστικά των αμυντικών αγορών καθορίζουν τις συμβατικές σχέσεις (π.χ. τους όρους ανταλλαγής ανάμεσα στον αγοραστή και τον πωλητή). Η σύναψη συμβάσεων για συγκεκριμένα μέρη είναι σχετικά απλή (π.χ. μπαταρίες, αυτοκίνητα, έπιπλα γραφείου). Τα πραγματικά προβλήματα προκύπτουν κατά τη διαπραγμάτευση των μακροπρόθεσμων συμβάσεων υπό καθεστώς αβεβαιότητας, καθόσον η συμβατική σχέση περιπλέκεται λόγω των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ασύμμετροι πληροφοριών,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της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δυσμενούς επιλογής,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και του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ηθικού κινδύνου</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Οι συμβάσεις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ορισμένης τιμής, κόστους συν ορισμένο κέρδος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και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κίνητρα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είναι εργαλεία πολιτικής, διαθέσιμα για να λυθούν τα προβλήματα των προμηθειών.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21838"/>
            <a:ext cx="8964488"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ΣΥΜΒΑΣΕΙΣ ΜΕ ΟΡΙΣΜΕΝΗ ΤΙΜΗ</a:t>
            </a:r>
          </a:p>
          <a:p>
            <a:pPr marL="0" marR="0" lvl="0" indent="361950"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συμβάσεις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 τιμή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συνήθως υιοθετούνται μετά από διαγωνισμό ή με την αγορά ενός προϊόντος από μία μοναδική πηγή, όπου υπάρχουν λίγες τεχνολογίες και αβεβαιότητα. Οι Κυβερνήσεις μπορεί να διστάζουν να υπογράψουν συμβάσεις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 τιμή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όταν υπάρχει έλλειψη πληροφοριών. Επειδή ενδέχεται να αγνοούν τις συνθήκες κόστους σε μία επιχείρηση, δεν μπορούν να αμφισβητήσουν εκ των προτέρων τους υπολογισμούς κόστους. Σε αυτές τις συνθήκες, οι επιχειρήσεις μπορεί να κερδίσουν λόγω της αδυναμίας πληροφόρησης του αγοραστή. </a:t>
            </a:r>
            <a:endParaRPr lang="el-GR" sz="2400" dirty="0" smtClean="0">
              <a:solidFill>
                <a:srgbClr val="000000"/>
              </a:solidFill>
              <a:latin typeface="Arial" pitchFamily="34" charset="0"/>
              <a:ea typeface="Times New Roman" pitchFamily="18"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79677"/>
            <a:ext cx="896448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25"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Οικονομολόγοι εξέτασαν μερικές από τις συνθήκες για την ύπαρξη βέλτιστων συμβάσεων, υπό καθεστώς γνώσης του κόστους του αναδόχου, καταλήγοντας στο συμπέρασμα ότι η βέλτιστη λύση εξασφαλίζεται από μία σύμβαση με </a:t>
            </a:r>
            <a:r>
              <a:rPr lang="el-GR" sz="2400" i="1" dirty="0" smtClean="0">
                <a:solidFill>
                  <a:srgbClr val="000000"/>
                </a:solidFill>
                <a:latin typeface="Arial" pitchFamily="34" charset="0"/>
                <a:ea typeface="Times New Roman" pitchFamily="18" charset="0"/>
                <a:cs typeface="Arial" pitchFamily="34" charset="0"/>
              </a:rPr>
              <a:t>ορισμένη τιμή, </a:t>
            </a:r>
            <a:r>
              <a:rPr lang="el-GR" sz="2400" dirty="0" smtClean="0">
                <a:solidFill>
                  <a:srgbClr val="000000"/>
                </a:solidFill>
                <a:latin typeface="Arial" pitchFamily="34" charset="0"/>
                <a:ea typeface="Times New Roman" pitchFamily="18" charset="0"/>
                <a:cs typeface="Arial" pitchFamily="34" charset="0"/>
              </a:rPr>
              <a:t>καθώς αυξάνεται η ζήτηση. Βασική υπόθεση στις συμβάσεις με </a:t>
            </a:r>
            <a:r>
              <a:rPr lang="el-GR" sz="2400" i="1" dirty="0" smtClean="0">
                <a:solidFill>
                  <a:srgbClr val="000000"/>
                </a:solidFill>
                <a:latin typeface="Arial" pitchFamily="34" charset="0"/>
                <a:ea typeface="Times New Roman" pitchFamily="18" charset="0"/>
                <a:cs typeface="Arial" pitchFamily="34" charset="0"/>
              </a:rPr>
              <a:t>ορισμένη τιμή </a:t>
            </a:r>
            <a:r>
              <a:rPr lang="el-GR" sz="2400" dirty="0" smtClean="0">
                <a:solidFill>
                  <a:srgbClr val="000000"/>
                </a:solidFill>
                <a:latin typeface="Arial" pitchFamily="34" charset="0"/>
                <a:ea typeface="Times New Roman" pitchFamily="18" charset="0"/>
                <a:cs typeface="Arial" pitchFamily="34" charset="0"/>
              </a:rPr>
              <a:t>και σε αυτές με </a:t>
            </a:r>
            <a:r>
              <a:rPr lang="el-GR" sz="2400" i="1" dirty="0" smtClean="0">
                <a:solidFill>
                  <a:srgbClr val="000000"/>
                </a:solidFill>
                <a:latin typeface="Arial" pitchFamily="34" charset="0"/>
                <a:ea typeface="Times New Roman" pitchFamily="18" charset="0"/>
                <a:cs typeface="Arial" pitchFamily="34" charset="0"/>
              </a:rPr>
              <a:t>κίνητρα </a:t>
            </a:r>
            <a:r>
              <a:rPr lang="el-GR" sz="2400" dirty="0" smtClean="0">
                <a:solidFill>
                  <a:srgbClr val="000000"/>
                </a:solidFill>
                <a:latin typeface="Arial" pitchFamily="34" charset="0"/>
                <a:ea typeface="Times New Roman" pitchFamily="18" charset="0"/>
                <a:cs typeface="Arial" pitchFamily="34" charset="0"/>
              </a:rPr>
              <a:t>είναι ότι οι επιχειρήσεις προσπαθούν να μεγιστοποιήσουν τα κέρδη τους. </a:t>
            </a:r>
            <a:endParaRPr lang="el-GR" sz="2400" dirty="0" smtClean="0">
              <a:latin typeface="Arial" pitchFamily="34" charset="0"/>
              <a:cs typeface="Arial" pitchFamily="34" charset="0"/>
            </a:endParaRPr>
          </a:p>
          <a:p>
            <a:pPr indent="365125"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Σε ατελείς αγορές, η αναζήτηση άλλων στόχων, όπως η μεγιστοποίηση των πωλήσεων, της ωφέλειας της ή ακόμα και η επιλογή μίας ικανοποιητικής λύσης προς όφελος της επιχείρησης, είναι δυνατό να διαμορφώσουν συνθήκες που δε χαρακτηρίζουν ένα υπόδειγμα μεγιστοποίησης κέρδους</a:t>
            </a:r>
            <a:r>
              <a:rPr lang="el-GR" sz="2400" dirty="0" smtClean="0">
                <a:solidFill>
                  <a:srgbClr val="FF0000"/>
                </a:solidFill>
                <a:latin typeface="Arial" pitchFamily="34" charset="0"/>
                <a:ea typeface="Times New Roman" pitchFamily="18" charset="0"/>
                <a:cs typeface="Arial" pitchFamily="34" charset="0"/>
              </a:rPr>
              <a:t>.</a:t>
            </a:r>
            <a:endParaRPr lang="el-GR" sz="2400" dirty="0" smtClean="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79512" y="-45438"/>
            <a:ext cx="8784976" cy="6903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2425"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σύναψη συμβάσεων απαιτεί από την Κυβέρνηση, που είναι αγοραστής ή εντολέας, να προσδιορίσει τις απαιτή­σεις της σε έναν ανάδοχο (προμηθευτή) και να διασφαλίσει την εκπλήρωση των όρων της σύμβασης εκ μέρους του αναδόχου. Οι συμβάσεις που δε μπορούν να προσδιορίσουν με λεπτομέρεια τις απαιτήσεις/</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προδιαγραφές του προϊόντος εκ μέρους του αγοραστή, δίνουν στον ανάδοχο την ευκαιρία να ορίσει δικούς του όρους κατά την εκπλήρωση της σύμβασης. Με τη συγγραφή όμως των υποχρεώσεων του αναδόχου, την εποπτεία ή εφαρμογή των συμβάσεων, ο ανάδοχος οφείλει να προσδιορίζει τα χαρακτηριστικά της παραγωγής με μετρήσιμα μεγέθη.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692696"/>
            <a:ext cx="8640960" cy="3901837"/>
          </a:xfrm>
          <a:prstGeom prst="rect">
            <a:avLst/>
          </a:prstGeom>
        </p:spPr>
        <p:txBody>
          <a:bodyPr wrap="square">
            <a:spAutoFit/>
          </a:bodyPr>
          <a:lstStyle/>
          <a:p>
            <a:pPr lvl="0" indent="365125"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Για παράδειγμα, η μακροπρόθεσμη μεγιστοποίηση των πωλήσεων αμυντικού υλικού μπορεί να εξυπηρετηθεί από την πρόσληψη επιπλέον ερευνητικού προσωπικού, με σκοπό την αύξηση και μόνο του τεχνολογικού πλεονεκτήματος της επιχείρησης, γεγονός που θα της εξασφαλίσει μελλοντικές συμβάσεις προμηθειών, αλλά χαμηλό κέρδος βραχυπρόθεσμα. </a:t>
            </a:r>
            <a:endParaRPr lang="el-GR" sz="2400" dirty="0" smtClean="0">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699075"/>
            <a:ext cx="8784976" cy="6186309"/>
          </a:xfrm>
          <a:prstGeom prst="rect">
            <a:avLst/>
          </a:prstGeom>
        </p:spPr>
        <p:txBody>
          <a:bodyPr wrap="square">
            <a:spAutoFit/>
          </a:bodyPr>
          <a:lstStyle/>
          <a:p>
            <a:pPr lvl="0" indent="365125"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Υπό αυτές τις συνθήκες, η αναζήτηση άλλων στόχων πέρα από αυτόν του μέγιστου κέρδους, πρέπει να προσδιορίζεται όταν διατυπώνονται οι συμφωνίες των αμυντικών συμβάσεων. Από την πλευρά του αγοραστή, υποτίθεται ότι οι υπηρεσίες προμηθειών ενεργούν προς όφελος του δημοσίου συμφέροντος, μεγιστοποιώντας την κοινωνική ωφέλεια και ελαχιστοποιώντας το κόστος του προγράμματος. Αντιθέτως, μπορεί να αυξάνουν το κόστος του προϋπολογισμού, επιλέγοντας την πιο ικανοποιητική λύση για τον προμηθευτή ή επιζητώντας τη διαμόρφωση ήρεμων σχέσεων, καθώς όλα αυτά επηρεάζουν τη συμπεριφορά του αναδόχου.</a:t>
            </a:r>
            <a:endParaRPr lang="el-GR" sz="2400" dirty="0" smtClean="0">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179512" y="1036519"/>
            <a:ext cx="878497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 defTabSz="914400" rtl="0" eaLnBrk="1" fontAlgn="base" latinLnBrk="0" hangingPunct="1">
              <a:lnSpc>
                <a:spcPct val="15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ΣΥΜΒΑΣΕΙΣ ΚΟΣΤΟΥΣ ΣΥΝ ΟΡΙΣΜΕΝΟ ΚΕΡΔΟΣ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1950"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συμβάσεις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κόστους συν ορισμένο κέρδος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συμβάλλουν στη μείωση των υπερβολικών κερδών, αλλά παρέχουν τη δυνατότητα αύξησης του κόστους. Με τις συμβάσεις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κόστους συν ορισμένο κέρδος,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η Κυβέρνηση, καθώς καλύπτει όλο το κόστος παραγωγής του προϊόντος, ενεργεί ως ασφαλιστής παρέχοντας πλήρη ασφάλιση στην επιχείρηση και αναλαμβάνοντας όλους τους κινδύνους</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424936" cy="6887850"/>
          </a:xfrm>
          <a:prstGeom prst="rect">
            <a:avLst/>
          </a:prstGeom>
        </p:spPr>
        <p:txBody>
          <a:bodyPr wrap="square">
            <a:spAutoFit/>
          </a:bodyPr>
          <a:lstStyle/>
          <a:p>
            <a:pPr lvl="0" indent="36195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Εδώ, υπονοείται ότι, αν η επιχείρηση δεν είναι ριψοκίνδυνη (</a:t>
            </a:r>
            <a:r>
              <a:rPr lang="en-US" sz="2400" dirty="0" smtClean="0">
                <a:solidFill>
                  <a:srgbClr val="000000"/>
                </a:solidFill>
                <a:latin typeface="Arial" pitchFamily="34" charset="0"/>
                <a:ea typeface="Times New Roman" pitchFamily="18" charset="0"/>
                <a:cs typeface="Arial" pitchFamily="34" charset="0"/>
              </a:rPr>
              <a:t>risk averse</a:t>
            </a:r>
            <a:r>
              <a:rPr lang="el-GR" sz="2400" dirty="0" smtClean="0">
                <a:solidFill>
                  <a:srgbClr val="000000"/>
                </a:solidFill>
                <a:latin typeface="Arial" pitchFamily="34" charset="0"/>
                <a:ea typeface="Times New Roman" pitchFamily="18" charset="0"/>
                <a:cs typeface="Arial" pitchFamily="34" charset="0"/>
              </a:rPr>
              <a:t>) και η Κυβέρνηση παραμένει ουδέτερη στον κίνδυνο (</a:t>
            </a:r>
            <a:r>
              <a:rPr lang="en-US" sz="2400" dirty="0" smtClean="0">
                <a:solidFill>
                  <a:srgbClr val="000000"/>
                </a:solidFill>
                <a:latin typeface="Arial" pitchFamily="34" charset="0"/>
                <a:ea typeface="Times New Roman" pitchFamily="18" charset="0"/>
                <a:cs typeface="Arial" pitchFamily="34" charset="0"/>
              </a:rPr>
              <a:t>risk neutral</a:t>
            </a:r>
            <a:r>
              <a:rPr lang="el-GR" sz="2400" dirty="0" smtClean="0">
                <a:solidFill>
                  <a:srgbClr val="000000"/>
                </a:solidFill>
                <a:latin typeface="Arial" pitchFamily="34" charset="0"/>
                <a:ea typeface="Times New Roman" pitchFamily="18" charset="0"/>
                <a:cs typeface="Arial" pitchFamily="34" charset="0"/>
              </a:rPr>
              <a:t>) (λόγω του μεγέθους των οικονομικών των περιουσια­κών στοιχείων που έχει και της ικανότητας να διευθετεί τους κινδύνους), οι συμβάσεις </a:t>
            </a:r>
            <a:r>
              <a:rPr lang="el-GR" sz="2400" i="1" dirty="0" smtClean="0">
                <a:solidFill>
                  <a:srgbClr val="000000"/>
                </a:solidFill>
                <a:latin typeface="Arial" pitchFamily="34" charset="0"/>
                <a:ea typeface="Times New Roman" pitchFamily="18" charset="0"/>
                <a:cs typeface="Arial" pitchFamily="34" charset="0"/>
              </a:rPr>
              <a:t>κόστους συν ορισμένο κέρδος </a:t>
            </a:r>
            <a:r>
              <a:rPr lang="el-GR" sz="2400" dirty="0" smtClean="0">
                <a:solidFill>
                  <a:srgbClr val="000000"/>
                </a:solidFill>
                <a:latin typeface="Arial" pitchFamily="34" charset="0"/>
                <a:ea typeface="Times New Roman" pitchFamily="18" charset="0"/>
                <a:cs typeface="Arial" pitchFamily="34" charset="0"/>
              </a:rPr>
              <a:t>αντιπροσωπεύουν μία άριστη διευθέτηση του καταμερισμού κινδύνου. Από την άλλη όμως είναι ανεπαρκείς. </a:t>
            </a:r>
          </a:p>
          <a:p>
            <a:pPr lvl="0" indent="361950"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Αντιθέτως, οι συμβάσεις με </a:t>
            </a:r>
            <a:r>
              <a:rPr lang="el-GR" sz="2400" i="1" dirty="0" smtClean="0">
                <a:solidFill>
                  <a:srgbClr val="000000"/>
                </a:solidFill>
                <a:latin typeface="Arial" pitchFamily="34" charset="0"/>
                <a:ea typeface="Times New Roman" pitchFamily="18" charset="0"/>
                <a:cs typeface="Arial" pitchFamily="34" charset="0"/>
              </a:rPr>
              <a:t>ορισμένη τιμή </a:t>
            </a:r>
            <a:r>
              <a:rPr lang="el-GR" sz="2400" dirty="0" smtClean="0">
                <a:solidFill>
                  <a:srgbClr val="000000"/>
                </a:solidFill>
                <a:latin typeface="Arial" pitchFamily="34" charset="0"/>
                <a:ea typeface="Times New Roman" pitchFamily="18" charset="0"/>
                <a:cs typeface="Arial" pitchFamily="34" charset="0"/>
              </a:rPr>
              <a:t>περιλαμβάνουν ένα </a:t>
            </a:r>
            <a:r>
              <a:rPr lang="el-GR" sz="2400" dirty="0" err="1" smtClean="0">
                <a:solidFill>
                  <a:srgbClr val="000000"/>
                </a:solidFill>
                <a:latin typeface="Arial" pitchFamily="34" charset="0"/>
                <a:ea typeface="Times New Roman" pitchFamily="18" charset="0"/>
                <a:cs typeface="Arial" pitchFamily="34" charset="0"/>
              </a:rPr>
              <a:t>επασφάλιστρο</a:t>
            </a:r>
            <a:r>
              <a:rPr lang="el-GR" sz="2400" dirty="0" smtClean="0">
                <a:solidFill>
                  <a:srgbClr val="000000"/>
                </a:solidFill>
                <a:latin typeface="Arial" pitchFamily="34" charset="0"/>
                <a:ea typeface="Times New Roman" pitchFamily="18" charset="0"/>
                <a:cs typeface="Arial" pitchFamily="34" charset="0"/>
              </a:rPr>
              <a:t> (</a:t>
            </a:r>
            <a:r>
              <a:rPr lang="en-US" sz="2400" dirty="0" smtClean="0">
                <a:solidFill>
                  <a:srgbClr val="000000"/>
                </a:solidFill>
                <a:latin typeface="Arial" pitchFamily="34" charset="0"/>
                <a:ea typeface="Times New Roman" pitchFamily="18" charset="0"/>
                <a:cs typeface="Arial" pitchFamily="34" charset="0"/>
              </a:rPr>
              <a:t>risk premium</a:t>
            </a:r>
            <a:r>
              <a:rPr lang="el-GR" sz="2400" dirty="0" smtClean="0">
                <a:solidFill>
                  <a:srgbClr val="000000"/>
                </a:solidFill>
                <a:latin typeface="Arial" pitchFamily="34" charset="0"/>
                <a:ea typeface="Times New Roman" pitchFamily="18" charset="0"/>
                <a:cs typeface="Arial" pitchFamily="34" charset="0"/>
              </a:rPr>
              <a:t>) για να αντιμετωπιστεί η αβεβαιότητα (κάτι που χρεώνεται στην Κυβέρνηση από τον ανάδοχο).</a:t>
            </a:r>
            <a:endParaRPr lang="el-GR" sz="2400" dirty="0" smtClean="0">
              <a:latin typeface="Arial" pitchFamily="34" charset="0"/>
              <a:cs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179512" y="63483"/>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57188"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Οι συνέπειες για την αποδοτικότητα του αναδόχου σε αυτές τις περιπτώσεις δίνονται από τον τύπο:</a:t>
            </a:r>
            <a:endParaRPr lang="el-GR" sz="2400" dirty="0" smtClean="0">
              <a:latin typeface="Arial" pitchFamily="34" charset="0"/>
              <a:cs typeface="Arial" pitchFamily="34" charset="0"/>
            </a:endParaRPr>
          </a:p>
          <a:p>
            <a:pPr marL="0" marR="0" lvl="0" indent="357188" algn="just" defTabSz="914400" rtl="0" eaLnBrk="1" fontAlgn="base" latinLnBrk="0" hangingPunct="1">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a:t>
            </a:r>
            <a:r>
              <a:rPr kumimoji="0" lang="el-GR" sz="2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α</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a:t>
            </a:r>
            <a:r>
              <a:rPr kumimoji="0" lang="en-US" sz="2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t</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s(C</a:t>
            </a:r>
            <a:r>
              <a:rPr kumimoji="0" lang="en-US" sz="2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t</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C</a:t>
            </a:r>
            <a:r>
              <a:rPr kumimoji="0" lang="el-GR" sz="2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α</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Όπου: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a:t>
            </a:r>
            <a:r>
              <a:rPr kumimoji="0" lang="el-GR" sz="2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α</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η πραγματική αποδοτικότητα του αναδόχου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a:t>
            </a:r>
            <a:r>
              <a:rPr kumimoji="0" lang="en-US" sz="2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το κέρδος στόχος που επιτρέπει η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K</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υβέρνηση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το ποσοστό καταμερισμού, δηλαδή το ποσοστό κατά το οποίο οποιαδήποτε διαφορά μεταξύ του στόχου ή του υπολογισμένου και του πραγματικού κόστους θα διανεμηθεί ανάμεσα στην επιχείρηση και στην Κυβέρνηση. Στις συμβάσεις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ορισμένης τιμής</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το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στις συμβάσεις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κόστους συν ορισμένο κέρδος</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το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Ο, και στις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συμβάσεις με κίνητρα</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το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κυμαίνεται μεταξύ Ο και 1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76672"/>
            <a:ext cx="8568952" cy="6186309"/>
          </a:xfrm>
          <a:prstGeom prst="rect">
            <a:avLst/>
          </a:prstGeom>
        </p:spPr>
        <p:txBody>
          <a:bodyPr wrap="square">
            <a:spAutoFit/>
          </a:bodyPr>
          <a:lstStyle/>
          <a:p>
            <a:pPr lvl="0" indent="357188" algn="just" eaLnBrk="0" fontAlgn="base" hangingPunct="0">
              <a:lnSpc>
                <a:spcPct val="150000"/>
              </a:lnSpc>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C</a:t>
            </a:r>
            <a:r>
              <a:rPr lang="en-US" sz="2400" baseline="-30000" dirty="0" smtClean="0">
                <a:solidFill>
                  <a:srgbClr val="000000"/>
                </a:solidFill>
                <a:latin typeface="Arial" pitchFamily="34" charset="0"/>
                <a:ea typeface="Times New Roman" pitchFamily="18" charset="0"/>
                <a:cs typeface="Arial" pitchFamily="34" charset="0"/>
              </a:rPr>
              <a:t>t</a:t>
            </a:r>
            <a:r>
              <a:rPr lang="el-GR" sz="2400" dirty="0" smtClean="0">
                <a:solidFill>
                  <a:srgbClr val="000000"/>
                </a:solidFill>
                <a:latin typeface="Arial" pitchFamily="34" charset="0"/>
                <a:ea typeface="Times New Roman" pitchFamily="18" charset="0"/>
                <a:cs typeface="Arial" pitchFamily="34" charset="0"/>
              </a:rPr>
              <a:t>= στόχος ή υπολογιζόμενο κόστος </a:t>
            </a:r>
            <a:endParaRPr lang="el-GR" sz="2400" dirty="0" smtClean="0">
              <a:latin typeface="Arial" pitchFamily="34" charset="0"/>
              <a:cs typeface="Arial" pitchFamily="34" charset="0"/>
            </a:endParaRPr>
          </a:p>
          <a:p>
            <a:pPr lvl="0" indent="357188" algn="just" eaLnBrk="0" fontAlgn="base" hangingPunct="0">
              <a:lnSpc>
                <a:spcPct val="150000"/>
              </a:lnSpc>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C</a:t>
            </a:r>
            <a:r>
              <a:rPr lang="en-US" sz="2400" baseline="-30000" dirty="0" smtClean="0">
                <a:solidFill>
                  <a:srgbClr val="000000"/>
                </a:solidFill>
                <a:latin typeface="Arial" pitchFamily="34" charset="0"/>
                <a:ea typeface="Times New Roman" pitchFamily="18" charset="0"/>
                <a:cs typeface="Arial" pitchFamily="34" charset="0"/>
              </a:rPr>
              <a:t>o</a:t>
            </a:r>
            <a:r>
              <a:rPr lang="el-GR" sz="2400" dirty="0" smtClean="0">
                <a:solidFill>
                  <a:srgbClr val="000000"/>
                </a:solidFill>
                <a:latin typeface="Arial" pitchFamily="34" charset="0"/>
                <a:ea typeface="Times New Roman" pitchFamily="18" charset="0"/>
                <a:cs typeface="Arial" pitchFamily="34" charset="0"/>
              </a:rPr>
              <a:t>= πραγματικό κόστος</a:t>
            </a:r>
            <a:endParaRPr lang="el-GR" sz="2400" dirty="0" smtClean="0">
              <a:latin typeface="Arial" pitchFamily="34" charset="0"/>
              <a:cs typeface="Arial" pitchFamily="34" charset="0"/>
            </a:endParaRPr>
          </a:p>
          <a:p>
            <a:pPr lvl="0" indent="357188"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Τα άκρα των συμβάσεων με </a:t>
            </a:r>
            <a:r>
              <a:rPr lang="el-GR" sz="2400" i="1" dirty="0" smtClean="0">
                <a:solidFill>
                  <a:srgbClr val="000000"/>
                </a:solidFill>
                <a:latin typeface="Arial" pitchFamily="34" charset="0"/>
                <a:ea typeface="Times New Roman" pitchFamily="18" charset="0"/>
                <a:cs typeface="Arial" pitchFamily="34" charset="0"/>
              </a:rPr>
              <a:t>ορισμένη τιμή </a:t>
            </a:r>
            <a:r>
              <a:rPr lang="el-GR" sz="2400" dirty="0" smtClean="0">
                <a:solidFill>
                  <a:srgbClr val="000000"/>
                </a:solidFill>
                <a:latin typeface="Arial" pitchFamily="34" charset="0"/>
                <a:ea typeface="Times New Roman" pitchFamily="18" charset="0"/>
                <a:cs typeface="Arial" pitchFamily="34" charset="0"/>
              </a:rPr>
              <a:t>και </a:t>
            </a:r>
            <a:r>
              <a:rPr lang="el-GR" sz="2400" i="1" dirty="0" smtClean="0">
                <a:solidFill>
                  <a:srgbClr val="000000"/>
                </a:solidFill>
                <a:latin typeface="Arial" pitchFamily="34" charset="0"/>
                <a:ea typeface="Times New Roman" pitchFamily="18" charset="0"/>
                <a:cs typeface="Arial" pitchFamily="34" charset="0"/>
              </a:rPr>
              <a:t>κόστος συν ορισμένο κέρδος </a:t>
            </a:r>
            <a:r>
              <a:rPr lang="el-GR" sz="2400" dirty="0" smtClean="0">
                <a:solidFill>
                  <a:srgbClr val="000000"/>
                </a:solidFill>
                <a:latin typeface="Arial" pitchFamily="34" charset="0"/>
                <a:ea typeface="Times New Roman" pitchFamily="18" charset="0"/>
                <a:cs typeface="Arial" pitchFamily="34" charset="0"/>
              </a:rPr>
              <a:t>δείχνουν το αντιστάθμισμα ανάμεσα στην κατανομή του κινδύνου (ασφάλεια) και την αποτελεσματικότητα. Το πρόβλημα για τις υπηρεσίες προμηθειών είναι να διατυπώσουν μία σύμβαση με </a:t>
            </a:r>
            <a:r>
              <a:rPr lang="el-GR" sz="2400" i="1" dirty="0" smtClean="0">
                <a:solidFill>
                  <a:srgbClr val="000000"/>
                </a:solidFill>
                <a:latin typeface="Arial" pitchFamily="34" charset="0"/>
                <a:ea typeface="Times New Roman" pitchFamily="18" charset="0"/>
                <a:cs typeface="Arial" pitchFamily="34" charset="0"/>
              </a:rPr>
              <a:t>κίνητρα, </a:t>
            </a:r>
            <a:r>
              <a:rPr lang="el-GR" sz="2400" dirty="0" smtClean="0">
                <a:solidFill>
                  <a:srgbClr val="000000"/>
                </a:solidFill>
                <a:latin typeface="Arial" pitchFamily="34" charset="0"/>
                <a:ea typeface="Times New Roman" pitchFamily="18" charset="0"/>
                <a:cs typeface="Arial" pitchFamily="34" charset="0"/>
              </a:rPr>
              <a:t>η οποία θα προσ­διορίζει τη βέλτιστη διευθέτηση ασφάλισης ανάμεσα στον ανάδοχο και την Κυβέρνηση, θα περιλαμβάνει τα επιθυμητά στοιχεία κατανομής του κινδύ­νου και θα παρέχει κίνητρα για μία αποτελεσματική απόδοση. </a:t>
            </a:r>
            <a:endParaRPr lang="el-GR" sz="2400" dirty="0" smtClean="0">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51520" y="338675"/>
            <a:ext cx="864096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7188" algn="just" defTabSz="914400" rtl="0" eaLnBrk="1" fontAlgn="base" latinLnBrk="0" hangingPunct="1">
              <a:lnSpc>
                <a:spcPct val="15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ΣΥΜΒΑΣΕΙΣ ΜΕ ΚΙΝΗΤΡΑ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0363"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Οι συμβάσεις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κίνητρα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μπορεί να θεωρηθούν ένας συμβιβασμός ανάμεσα στα δύο άκρα των συμβάσεων, αυτών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 τιμή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και των αντίστοιχων του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κόστους συν ορισμένο κέρδος.</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Πολύ συχνά, τα Υπουργεία Άμυνας κάνουν μία επιλογή της μορφής όλα ή τίποτα: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κόστος συν ορισμένο κέρδος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ή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 τιμή.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Πράγματι, οι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McAfee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και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McMillan</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ισχυρίζονται ότι η βέλτιστη συμφωνία δεν αντανακλάται στην επιλογή μίας σύμβασης βάσει του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κόστους συν ορισμένο κέρδος,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ούτε με τη σύμβαση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ορισμένης τιμής.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Συνήθως είναι μία σύμβαση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κίνητρα</a:t>
            </a:r>
            <a:r>
              <a:rPr kumimoji="0" lang="el-GR" sz="2400" b="0" i="0" u="none" strike="noStrike" cap="none" normalizeH="0" baseline="0" dirty="0" smtClean="0">
                <a:ln>
                  <a:noFill/>
                </a:ln>
                <a:solidFill>
                  <a:srgbClr val="FF00FF"/>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6"/>
            <a:ext cx="8568952" cy="6117829"/>
          </a:xfrm>
          <a:prstGeom prst="rect">
            <a:avLst/>
          </a:prstGeom>
        </p:spPr>
        <p:txBody>
          <a:bodyPr wrap="square">
            <a:spAutoFit/>
          </a:bodyPr>
          <a:lstStyle/>
          <a:p>
            <a:pPr lvl="0" indent="360363"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Με τη χρήση διαφόρων προσομοιώσεων, αποδεικνύουν ότι, σε σύγκριση με τις συμβάσεις με </a:t>
            </a:r>
            <a:r>
              <a:rPr lang="el-GR" sz="2400" i="1" dirty="0" smtClean="0">
                <a:solidFill>
                  <a:srgbClr val="000000"/>
                </a:solidFill>
                <a:latin typeface="Arial" pitchFamily="34" charset="0"/>
                <a:ea typeface="Times New Roman" pitchFamily="18" charset="0"/>
                <a:cs typeface="Arial" pitchFamily="34" charset="0"/>
              </a:rPr>
              <a:t>ορισμένη τιμή, </a:t>
            </a:r>
            <a:r>
              <a:rPr lang="el-GR" sz="2400" dirty="0" smtClean="0">
                <a:solidFill>
                  <a:srgbClr val="000000"/>
                </a:solidFill>
                <a:latin typeface="Arial" pitchFamily="34" charset="0"/>
                <a:ea typeface="Times New Roman" pitchFamily="18" charset="0"/>
                <a:cs typeface="Arial" pitchFamily="34" charset="0"/>
              </a:rPr>
              <a:t>οι συμβάσεις με </a:t>
            </a:r>
            <a:r>
              <a:rPr lang="el-GR" sz="2400" i="1" dirty="0" smtClean="0">
                <a:solidFill>
                  <a:srgbClr val="000000"/>
                </a:solidFill>
                <a:latin typeface="Arial" pitchFamily="34" charset="0"/>
                <a:ea typeface="Times New Roman" pitchFamily="18" charset="0"/>
                <a:cs typeface="Arial" pitchFamily="34" charset="0"/>
              </a:rPr>
              <a:t>κίνητρα </a:t>
            </a:r>
            <a:r>
              <a:rPr lang="el-GR" sz="2400" dirty="0" smtClean="0">
                <a:solidFill>
                  <a:srgbClr val="000000"/>
                </a:solidFill>
                <a:latin typeface="Arial" pitchFamily="34" charset="0"/>
                <a:ea typeface="Times New Roman" pitchFamily="18" charset="0"/>
                <a:cs typeface="Arial" pitchFamily="34" charset="0"/>
              </a:rPr>
              <a:t>καταλήγουν σε εξοικονόμηση κόστους που κυμαίνεται από 1 ως 35%, με μέση εξοικονόμηση περίπου 3%</a:t>
            </a:r>
            <a:r>
              <a:rPr lang="el-GR" sz="2400" dirty="0" smtClean="0">
                <a:solidFill>
                  <a:srgbClr val="FF00FF"/>
                </a:solidFill>
                <a:latin typeface="Arial" pitchFamily="34" charset="0"/>
                <a:ea typeface="Times New Roman" pitchFamily="18" charset="0"/>
                <a:cs typeface="Arial" pitchFamily="34" charset="0"/>
              </a:rPr>
              <a:t>.</a:t>
            </a:r>
            <a:r>
              <a:rPr lang="el-GR" sz="2400" dirty="0" smtClean="0">
                <a:solidFill>
                  <a:srgbClr val="000000"/>
                </a:solidFill>
                <a:latin typeface="Arial" pitchFamily="34" charset="0"/>
                <a:ea typeface="Times New Roman" pitchFamily="18" charset="0"/>
                <a:cs typeface="Arial" pitchFamily="34" charset="0"/>
              </a:rPr>
              <a:t> Όμως, αυτό το αποτέλεσμα βασίζεται σε έναν αριθμό άκρως περιοριστικών υποθέσεων για τον αγοραστή, ο οποίος έχει τέλειες πληροφορίες για το </a:t>
            </a:r>
            <a:r>
              <a:rPr lang="en-US" sz="2400" i="1" dirty="0" smtClean="0">
                <a:solidFill>
                  <a:srgbClr val="000000"/>
                </a:solidFill>
                <a:latin typeface="Arial" pitchFamily="34" charset="0"/>
                <a:ea typeface="Times New Roman" pitchFamily="18" charset="0"/>
                <a:cs typeface="Arial" pitchFamily="34" charset="0"/>
              </a:rPr>
              <a:t>ex post </a:t>
            </a:r>
            <a:r>
              <a:rPr lang="el-GR" sz="2400" dirty="0" smtClean="0">
                <a:solidFill>
                  <a:srgbClr val="000000"/>
                </a:solidFill>
                <a:latin typeface="Arial" pitchFamily="34" charset="0"/>
                <a:ea typeface="Times New Roman" pitchFamily="18" charset="0"/>
                <a:cs typeface="Arial" pitchFamily="34" charset="0"/>
              </a:rPr>
              <a:t>κόστος μίας επιχείρησης, ότι ο εντολέας και ο εντολοδόχος δεν επιβαρύνουν τη διαδικασία του διαγωνισμού με έξοδα συναλλαγής και ότι οι μελλοντικοί ανάδοχοι διαφέρουν μόνο στο αναμενό­μενο κόστος τους. </a:t>
            </a:r>
            <a:endParaRPr lang="el-GR" sz="2400" dirty="0" smtClean="0">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7294305"/>
          </a:xfrm>
          <a:prstGeom prst="rect">
            <a:avLst/>
          </a:prstGeom>
        </p:spPr>
        <p:txBody>
          <a:bodyPr wrap="square">
            <a:spAutoFit/>
          </a:bodyPr>
          <a:lstStyle/>
          <a:p>
            <a:pPr lvl="0" indent="360363"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Η χαλάρωση αυτών των υποθέσεων θα μπορούσε εύκολα να οδηγήσει σε αυξημένο κόστος, ικανό να απορροφήσει τη συνήθως υπολογιζόμενη εξοικονόμηση του 3 % από τις συμβάσεις με </a:t>
            </a:r>
            <a:r>
              <a:rPr lang="el-GR" sz="2400" i="1" dirty="0" smtClean="0">
                <a:solidFill>
                  <a:srgbClr val="000000"/>
                </a:solidFill>
                <a:latin typeface="Arial" pitchFamily="34" charset="0"/>
                <a:ea typeface="Times New Roman" pitchFamily="18" charset="0"/>
                <a:cs typeface="Arial" pitchFamily="34" charset="0"/>
              </a:rPr>
              <a:t>κίνητρα.</a:t>
            </a:r>
          </a:p>
          <a:p>
            <a:pPr lvl="0" indent="360363"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Με τις συμβάσεις με </a:t>
            </a:r>
            <a:r>
              <a:rPr lang="el-GR" sz="2400" i="1" dirty="0" smtClean="0">
                <a:solidFill>
                  <a:srgbClr val="000000"/>
                </a:solidFill>
                <a:latin typeface="Arial" pitchFamily="34" charset="0"/>
                <a:ea typeface="Times New Roman" pitchFamily="18" charset="0"/>
                <a:cs typeface="Arial" pitchFamily="34" charset="0"/>
              </a:rPr>
              <a:t>κίνητρα </a:t>
            </a:r>
            <a:r>
              <a:rPr lang="el-GR" sz="2400" dirty="0" smtClean="0">
                <a:solidFill>
                  <a:srgbClr val="000000"/>
                </a:solidFill>
                <a:latin typeface="Arial" pitchFamily="34" charset="0"/>
                <a:ea typeface="Times New Roman" pitchFamily="18" charset="0"/>
                <a:cs typeface="Arial" pitchFamily="34" charset="0"/>
              </a:rPr>
              <a:t>εισάγεται η διαπραγμάτευση ανάμεσα στον αγοραστή και τον πωλητή για το κόστος και το κέρδος, το λόγο κατανομής τους και την ευθύνη μέγιστης προσφερόμενης τιμής εκ μέρους της κυβέρνησης. Φυσικά, οι επιχειρήσεις έχουν ως σκοπό να διαπραγματευτούν, μία σύμβαση υψηλού κόστους, συνοδευομένη από μία ευνοϊκή (για τις επιχειρήσεις) κάλυψη του κόστους αυτού από την Κυβέρνηση και να εξασφαλίσουν ταυτόχρονα μία μέγιστη τιμή .</a:t>
            </a:r>
            <a:endParaRPr lang="el-GR" sz="2400" dirty="0" smtClean="0">
              <a:latin typeface="Arial" pitchFamily="34" charset="0"/>
              <a:cs typeface="Arial"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712968" cy="6186309"/>
          </a:xfrm>
          <a:prstGeom prst="rect">
            <a:avLst/>
          </a:prstGeom>
        </p:spPr>
        <p:txBody>
          <a:bodyPr wrap="square">
            <a:spAutoFit/>
          </a:bodyPr>
          <a:lstStyle/>
          <a:p>
            <a:pPr lvl="0" indent="352425" algn="just" fontAlgn="base">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Για να ελεγχθεί μία τέτοια συμπεριφορά, έχουν γίνει προτάσεις για σχήματα που βασίζονται σε έναν προϋπολογισμό. Με αυτές τις προτάσεις, η αμοιβή κινήτρου εξαρτάται από το πραγματικό κόστος και από την εκτίμηση του κόστους που η επιχείρηση επιλέγει στην αρχή του προγράμματος (π.χ. η επιχείρηση επιλέγει τον προϋπολογισμό με τη μορφή ενός κόστους-στόχου). Η αμοιβή κινήτρου είναι ανάλογη των διαφορών των προϋπολογισμών. Η ανάλυση προτείνει ότι τα σχέδια που στη­ρίζονται στους προϋπολογισμούς δημιουργούν τα επιθυμητά κίνητρα αναφο­ράς και αποδόσεων.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352928" cy="3901837"/>
          </a:xfrm>
          <a:prstGeom prst="rect">
            <a:avLst/>
          </a:prstGeom>
        </p:spPr>
        <p:txBody>
          <a:bodyPr wrap="square">
            <a:spAutoFit/>
          </a:bodyPr>
          <a:lstStyle/>
          <a:p>
            <a:pPr lvl="0" indent="352425" algn="just" fontAlgn="base">
              <a:lnSpc>
                <a:spcPct val="150000"/>
              </a:lnSpc>
              <a:spcBef>
                <a:spcPct val="0"/>
              </a:spcBef>
              <a:spcAft>
                <a:spcPct val="0"/>
              </a:spcAft>
            </a:pPr>
            <a:r>
              <a:rPr kumimoji="0" lang="el-GR" sz="24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Τέλος, τα κίνητρα και οι κυρώσεις που ενσωματώνονται σε μία σύμβαση αμυντικού εξοπλισμού επηρεάζουν τη συμπεριφορά των προμηθευτών, καθόσον οι ανάδοχοι, χρησιμοποιώντας κάθε αδυναμία της σύμβασης (π.χ. ανακρίβεια της περιγραφής), μπορούν να παίξουν οποιοδήποτε παιχνίδι με απρόσμενα και ανεπιθύμητα αποτελέσματα.</a:t>
            </a:r>
            <a:endParaRPr kumimoji="0" lang="en-US" sz="240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79512" y="452003"/>
            <a:ext cx="878497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52425"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Ως εκ τούτου, η Κυβέρνηση δέχεται πληροφορίες που είναι χρήσιμες για τη διαδικασία προγραμματισμού του προϋπολογισμού και η συμβαλλόμενη εταιρεία έχει ένα κίνητρο να υποβάλει πραγματικές, ρεαλιστικές και μη προκατειλημμένες εκτιμήσεις για το κόστος.</a:t>
            </a:r>
          </a:p>
          <a:p>
            <a:pPr marL="0" marR="0" lvl="0" indent="352425"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Σε ένα υπόδειγμα σύμβασης με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κίνητρα</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το οποίο αναπτύχθηκε από τον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Cummins</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παρουσιάζεται η επιχειρηματολογία ότι η δημοφιλής δημόσια πολιτική, που επικεντρώνεται στον προσδιορισμό ενός ποσοστιαίου κέρδους για τον προμηθευτή και στο μέγεθος του επιπλέον κόστους, που χαρακτηρίζει τη σύμβαση, είναι λανθασμένη.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332657"/>
            <a:ext cx="8784976" cy="7294305"/>
          </a:xfrm>
          <a:prstGeom prst="rect">
            <a:avLst/>
          </a:prstGeom>
        </p:spPr>
        <p:txBody>
          <a:bodyPr wrap="square">
            <a:spAutoFit/>
          </a:bodyPr>
          <a:lstStyle/>
          <a:p>
            <a:pPr lvl="0" indent="352425" algn="just" eaLnBrk="0" fontAlgn="base" hangingPunct="0">
              <a:lnSpc>
                <a:spcPct val="150000"/>
              </a:lnSpc>
              <a:spcBef>
                <a:spcPct val="0"/>
              </a:spcBef>
              <a:spcAft>
                <a:spcPct val="0"/>
              </a:spcAft>
            </a:pPr>
            <a:r>
              <a:rPr lang="el-GR" sz="2400" dirty="0" smtClean="0">
                <a:solidFill>
                  <a:srgbClr val="000000"/>
                </a:solidFill>
                <a:latin typeface="Arial" pitchFamily="34" charset="0"/>
                <a:ea typeface="Times New Roman" pitchFamily="18" charset="0"/>
                <a:cs typeface="Arial" pitchFamily="34" charset="0"/>
              </a:rPr>
              <a:t>Αυτό ισχύει επειδή οι παράγοντες αυτοί δε δίνουν χρήσιμες πληροφορίες για την αποτελεσματικότητα του μηχανισμού σύναψης συμβάσεων με </a:t>
            </a:r>
            <a:r>
              <a:rPr lang="el-GR" sz="2400" i="1" dirty="0" smtClean="0">
                <a:solidFill>
                  <a:srgbClr val="000000"/>
                </a:solidFill>
                <a:latin typeface="Arial" pitchFamily="34" charset="0"/>
                <a:ea typeface="Times New Roman" pitchFamily="18" charset="0"/>
                <a:cs typeface="Arial" pitchFamily="34" charset="0"/>
              </a:rPr>
              <a:t>κίνητρα</a:t>
            </a:r>
            <a:r>
              <a:rPr lang="el-GR" sz="2400" dirty="0" smtClean="0">
                <a:solidFill>
                  <a:srgbClr val="000000"/>
                </a:solidFill>
                <a:latin typeface="Arial" pitchFamily="34" charset="0"/>
                <a:ea typeface="Times New Roman" pitchFamily="18" charset="0"/>
                <a:cs typeface="Arial" pitchFamily="34" charset="0"/>
              </a:rPr>
              <a:t>, ούτε προσδιορίζουν την έκταση στην οποία ελέγχεται το πραγματικό κόστος του προγράμματος. Αντιθέτως, η έρευνα εκ μέρους του αγοραστή θα πρέπει να προσανατολιστεί στη συγκέντρωση περισσότερων πληροφοριών αναφορικά με τις απόψεις του αναδόχου για το βαθμό κινδύνου που χαρακτηρίζει τη σύμβαση. Ωστόσο, οι υπηρεσίες προμηθειών μπορεί να θεωρήσουν πιο δύσκολο και δαπανηρό να ενημερωθούν για τέτοιους παράγοντες από τα διευθυντικά στελέχη του αναδόχου.</a:t>
            </a:r>
            <a:r>
              <a:rPr lang="el-GR" sz="2400" dirty="0" smtClean="0">
                <a:latin typeface="Arial" pitchFamily="34" charset="0"/>
                <a:cs typeface="Arial" pitchFamily="34" charset="0"/>
              </a:rPr>
              <a:t> </a:t>
            </a:r>
          </a:p>
          <a:p>
            <a:pPr>
              <a:lnSpc>
                <a:spcPct val="150000"/>
              </a:lnSpc>
            </a:pPr>
            <a:r>
              <a:rPr lang="el-GR" sz="2400" dirty="0" smtClean="0">
                <a:latin typeface="Arial" pitchFamily="34" charset="0"/>
                <a:cs typeface="Arial" pitchFamily="34" charset="0"/>
              </a:rPr>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7438321"/>
          </a:xfrm>
          <a:prstGeom prst="rect">
            <a:avLst/>
          </a:prstGeom>
        </p:spPr>
        <p:txBody>
          <a:bodyPr wrap="square">
            <a:spAutoFit/>
          </a:bodyPr>
          <a:lstStyle/>
          <a:p>
            <a:pPr algn="just">
              <a:lnSpc>
                <a:spcPct val="150000"/>
              </a:lnSpc>
            </a:pPr>
            <a:r>
              <a:rPr lang="el-GR" sz="2400" dirty="0" smtClean="0">
                <a:latin typeface="Arial" pitchFamily="34" charset="0"/>
                <a:cs typeface="Arial" pitchFamily="34" charset="0"/>
              </a:rPr>
              <a:t>Κλείνοντας, ο </a:t>
            </a:r>
            <a:r>
              <a:rPr lang="en-US" sz="2400" dirty="0" err="1" smtClean="0">
                <a:latin typeface="Arial" pitchFamily="34" charset="0"/>
                <a:cs typeface="Arial" pitchFamily="34" charset="0"/>
              </a:rPr>
              <a:t>Shubik</a:t>
            </a:r>
            <a:r>
              <a:rPr lang="el-GR" sz="2400" dirty="0" smtClean="0">
                <a:latin typeface="Arial" pitchFamily="34" charset="0"/>
                <a:cs typeface="Arial" pitchFamily="34" charset="0"/>
              </a:rPr>
              <a:t> καταλήγει στο ακόλουθο συμπέρασμα: «Είναι εύκολο να δημιουργήσει κανείς ένα γενικό θεώρημα αδυναμίας, για να δείξει ότι δε θα υπάρξει ένας απλός κανόνας, γενικά αποδεκτός για τις πολύπλευρες ανάγκες των προμηθειών μεγάλης κλίμακας». Οι δημοπρασίες, για παράδειγμα, είναι αποτελεσματικές για την πώληση πολλών αγαθών, αλλά όχι για την προμήθεια μεγάλων συστημάτων. Οι συμβάσεις με </a:t>
            </a:r>
            <a:r>
              <a:rPr lang="el-GR" sz="2400" i="1" dirty="0" smtClean="0">
                <a:latin typeface="Arial" pitchFamily="34" charset="0"/>
                <a:cs typeface="Arial" pitchFamily="34" charset="0"/>
              </a:rPr>
              <a:t>ορισμένη τιμή </a:t>
            </a:r>
            <a:r>
              <a:rPr lang="el-GR" sz="2400" dirty="0" smtClean="0">
                <a:latin typeface="Arial" pitchFamily="34" charset="0"/>
                <a:cs typeface="Arial" pitchFamily="34" charset="0"/>
              </a:rPr>
              <a:t>(σφραγισμένες προσφορές) φαίνονται ελκυστικές, αλλά υπάρχουν προβλήματα καταμερισμού του κινδύνου, ενώ οι συμβάσεις </a:t>
            </a:r>
            <a:r>
              <a:rPr lang="el-GR" sz="2400" i="1" dirty="0" smtClean="0">
                <a:latin typeface="Arial" pitchFamily="34" charset="0"/>
                <a:cs typeface="Arial" pitchFamily="34" charset="0"/>
              </a:rPr>
              <a:t>κόστους συν ορισμένο κέρδος </a:t>
            </a:r>
            <a:r>
              <a:rPr lang="el-GR" sz="2400" dirty="0" smtClean="0">
                <a:latin typeface="Arial" pitchFamily="34" charset="0"/>
                <a:cs typeface="Arial" pitchFamily="34" charset="0"/>
              </a:rPr>
              <a:t>προσφέρουν απλότητα, αλλά περιορισμένα κίνητρα.</a:t>
            </a:r>
          </a:p>
          <a:p>
            <a:r>
              <a:rPr lang="el-GR" dirty="0" smtClean="0">
                <a:latin typeface="Arial" pitchFamily="34" charset="0"/>
                <a:cs typeface="Arial" pitchFamily="34" charset="0"/>
              </a:rPr>
              <a:t> </a:t>
            </a:r>
          </a:p>
          <a:p>
            <a:pPr lvl="0" indent="352425" eaLnBrk="0" fontAlgn="base" hangingPunct="0">
              <a:spcBef>
                <a:spcPct val="0"/>
              </a:spcBef>
              <a:spcAft>
                <a:spcPct val="0"/>
              </a:spcAft>
            </a:pPr>
            <a:endParaRPr lang="el-GR"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8064896" cy="6601807"/>
          </a:xfrm>
          <a:prstGeom prst="rect">
            <a:avLst/>
          </a:prstGeom>
        </p:spPr>
        <p:txBody>
          <a:bodyPr wrap="square">
            <a:spAutoFit/>
          </a:bodyPr>
          <a:lstStyle/>
          <a:p>
            <a:pPr indent="352425" algn="just" fontAlgn="base">
              <a:lnSpc>
                <a:spcPct val="150000"/>
              </a:lnSpc>
              <a:spcBef>
                <a:spcPct val="0"/>
              </a:spcBef>
              <a:spcAft>
                <a:spcPct val="0"/>
              </a:spcAft>
            </a:pPr>
            <a:r>
              <a:rPr lang="el-GR" sz="2400" dirty="0" smtClean="0">
                <a:latin typeface="Arial" pitchFamily="34" charset="0"/>
                <a:cs typeface="Arial" pitchFamily="34" charset="0"/>
              </a:rPr>
              <a:t>Θα ξεκινήσουμε με την επισκόπηση της παραδοσιακής προσέγγισης για τη σύναψη αμυντικών συμβάσεων και στη συνέχεια εξετάζει τη βιβλιογραφία για τις σχέσεις αξιολόγησης του κόστους και διάφορες μορφές συμβάσεων, συμπεριλαμβανομένων των πιο πρόσφατων θεωρητικών εξελίξεων. Όλη η έρευνα επικεντρώνεται στη μελέτη των χαρακτηριστικών της αγοράς, στη συμπεριφορά των συμβαλλομένων και στην αντίδραση τους στα διάφορα συμβατικά κίνητρα. Το κείμενο που ακολουθεί βασίζεται στη μεθοδολογία των </a:t>
            </a:r>
            <a:r>
              <a:rPr lang="en-US" sz="2400" dirty="0" smtClean="0">
                <a:latin typeface="Arial" pitchFamily="34" charset="0"/>
                <a:cs typeface="Arial" pitchFamily="34" charset="0"/>
              </a:rPr>
              <a:t>Sandler</a:t>
            </a:r>
            <a:r>
              <a:rPr lang="el-GR" sz="2400" dirty="0" smtClean="0">
                <a:latin typeface="Arial" pitchFamily="34" charset="0"/>
                <a:cs typeface="Arial" pitchFamily="34" charset="0"/>
              </a:rPr>
              <a:t> και </a:t>
            </a:r>
            <a:r>
              <a:rPr lang="en-US" sz="2400" dirty="0" smtClean="0">
                <a:latin typeface="Arial" pitchFamily="34" charset="0"/>
                <a:cs typeface="Arial" pitchFamily="34" charset="0"/>
              </a:rPr>
              <a:t>Hartley</a:t>
            </a:r>
            <a:r>
              <a:rPr lang="el-GR" sz="2400" dirty="0" smtClean="0">
                <a:latin typeface="Arial" pitchFamily="34" charset="0"/>
                <a:cs typeface="Arial" pitchFamily="34" charset="0"/>
              </a:rPr>
              <a:t>.  </a:t>
            </a:r>
          </a:p>
          <a:p>
            <a:pPr lvl="0" indent="352425" algn="just" fontAlgn="base">
              <a:lnSpc>
                <a:spcPct val="150000"/>
              </a:lnSpc>
              <a:spcBef>
                <a:spcPct val="0"/>
              </a:spcBef>
              <a:spcAft>
                <a:spcPct val="0"/>
              </a:spcAft>
            </a:pPr>
            <a:endParaRPr lang="el-GR"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79512" y="-143487"/>
            <a:ext cx="8712968" cy="70014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7188" algn="just" defTabSz="914400" rtl="0" eaLnBrk="1" fontAlgn="base" latinLnBrk="0" hangingPunct="1">
              <a:lnSpc>
                <a:spcPct val="15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ΤΑ ΧΑΡΑΚΤΗΡΙΣΤΙΚΑ ΤΩΝ ΑΓΟΡΩΝ</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357188" algn="just" defTabSz="914400" rtl="0" eaLnBrk="0" fontAlgn="base" latinLnBrk="0" hangingPunct="0">
              <a:lnSpc>
                <a:spcPct val="15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Γενικά, οι αγορές αμυντικών εξοπλισμών έχουν τα χαρακτηριστικά όλων των </a:t>
            </a:r>
            <a:r>
              <a:rPr kumimoji="0" lang="el-GR" sz="24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άλλων </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αγορών: φέρνουν σε επαφή τους πωλητές και τους αγοραστές</a:t>
            </a:r>
            <a:r>
              <a:rPr kumimoji="0" lang="el-G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l-G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Τα Υπουργεία Εθνικής Άμυνας και οι ένοπλες δυνάμεις καθώς και οι ξένες Κυβερνήσεις ζητούν αμυντικό εξοπλισμό. Από την πλευρά της προσφοράς, οι αμυντικές βιομηχανίες σε εθνικό και διεθνές επίπεδο, προσφέρουν τον εξοπλισμό. Οι δύο πλευρές, της προσφοράς και ζήτησης επικοινωνούν μέσω μίας νομικά δεσμευτικής σύμβασης, με την οποία ο αγοραστής συμφωνεί να πληρώσει κάποιο αντίτιμο για ένα συγκεκριμένο προϊόν που θα παραδοθεί στην ώρα του.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436</TotalTime>
  <Words>6029</Words>
  <Application>Microsoft Office PowerPoint</Application>
  <PresentationFormat>Προβολή στην οθόνη (4:3)</PresentationFormat>
  <Paragraphs>161</Paragraphs>
  <Slides>72</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72</vt:i4>
      </vt:variant>
    </vt:vector>
  </HeadingPairs>
  <TitlesOfParts>
    <vt:vector size="73" baseType="lpstr">
      <vt:lpstr>Flow</vt:lpstr>
      <vt:lpstr> ΟΙ ΠΡΟΜΗΘΕΙΕΣ ΤΟΥ  ΔΗΜΟΣΙΟΥ ΚΑΙ ΟΙ ΑΜΥΝΤΙΚΕΣ ΔΑΠΑΝΕΣ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lpstr>Διαφάνεια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ΠΡΟΜΗΘΕΙΕΣ ΤΟΥ  ΔΗΜΟΣΙΟΥ ΚΑΙ ΟΙ ΑΜΥΝΤΙΚΕΣ ΔΑΠΑΝΕΣ1</dc:title>
  <dc:creator>Ελένη</dc:creator>
  <cp:lastModifiedBy>Χρήστης των Windows</cp:lastModifiedBy>
  <cp:revision>55</cp:revision>
  <dcterms:created xsi:type="dcterms:W3CDTF">2014-09-15T12:19:32Z</dcterms:created>
  <dcterms:modified xsi:type="dcterms:W3CDTF">2022-05-03T14:01:13Z</dcterms:modified>
</cp:coreProperties>
</file>