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1" r:id="rId2"/>
    <p:sldMasterId id="2147483755" r:id="rId3"/>
    <p:sldMasterId id="2147483827" r:id="rId4"/>
  </p:sldMasterIdLst>
  <p:sldIdLst>
    <p:sldId id="268" r:id="rId5"/>
    <p:sldId id="256" r:id="rId6"/>
    <p:sldId id="269" r:id="rId7"/>
    <p:sldId id="270" r:id="rId8"/>
    <p:sldId id="271" r:id="rId9"/>
    <p:sldId id="272" r:id="rId10"/>
    <p:sldId id="273" r:id="rId11"/>
    <p:sldId id="259" r:id="rId12"/>
    <p:sldId id="260" r:id="rId13"/>
    <p:sldId id="261" r:id="rId14"/>
    <p:sldId id="264" r:id="rId15"/>
    <p:sldId id="262" r:id="rId16"/>
    <p:sldId id="263" r:id="rId17"/>
    <p:sldId id="265" r:id="rId18"/>
    <p:sldId id="266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996600"/>
    <a:srgbClr val="333300"/>
    <a:srgbClr val="666633"/>
    <a:srgbClr val="996633"/>
    <a:srgbClr val="8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019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938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692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242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75710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304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0499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2695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5018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493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10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6814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5840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4137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1692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477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9844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62248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1335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2394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4254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445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71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0754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9307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4443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6889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080033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454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21716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8587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60252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781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45895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60209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143078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48184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5599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034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212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506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5910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7645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3737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054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764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390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4139FC-3CA1-42E0-8C80-1D3784F99573}" type="datetimeFigureOut">
              <a:rPr lang="en-GB" smtClean="0"/>
              <a:pPr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033C31-948A-4729-AB63-A04DB3383F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8639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8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 Policies in the EU: Main Trends and Challenges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80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Control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illegal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smuggling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trafficking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Readmitting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cressed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illegally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Coastguard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patrols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1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restrain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minimize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ncreasing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democracy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minimize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seekers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refugees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68" y="415753"/>
            <a:ext cx="1676400" cy="1416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Migration (GAM) 2005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perceptive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073" y="4543920"/>
            <a:ext cx="2403395" cy="2047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0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Migration (2007)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Discourage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Schengen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(1985)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cquis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75622"/>
            <a:ext cx="3702581" cy="2406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4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Readmission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EURAs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asylum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seekers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International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candidacy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accession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tr-T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r>
              <a:rPr lang="tr-T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 </a:t>
            </a:r>
            <a:r>
              <a:rPr lang="tr-TR" sz="2400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quotas</a:t>
            </a:r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Elite.</a:t>
            </a:r>
          </a:p>
          <a:p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tr-TR" sz="2400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r>
              <a:rPr lang="tr-TR" sz="24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Union’s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Immigration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A.G.YILDIZ (2016) </a:t>
            </a:r>
            <a:endParaRPr lang="en-GB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24084" y="750627"/>
            <a:ext cx="8748215" cy="50906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Return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readmission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Disruption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                              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smuggling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in transit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Security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Third Country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Migrants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Money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Legal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drain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No life in limbo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78011" y="6324600"/>
            <a:ext cx="9144000" cy="361950"/>
          </a:xfrm>
        </p:spPr>
        <p:txBody>
          <a:bodyPr>
            <a:noAutofit/>
          </a:bodyPr>
          <a:lstStyle/>
          <a:p>
            <a:pPr algn="l"/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: OECD International </a:t>
            </a:r>
            <a:r>
              <a:rPr lang="tr-TR" sz="20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tr-TR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(2013)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1" y="395288"/>
            <a:ext cx="10912177" cy="5757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1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EU´S MIGRATION “POLICY” BACKGROUNDS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453662" y="2690335"/>
            <a:ext cx="10257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smtClean="0"/>
              <a:t>FIRST STEPS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“DUBLIN SYSTEM”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SCHENGEN AGREEMENTS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INTERGOVERNAMENTAL APPROACH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NON EU POLITICAL COMPETENCE</a:t>
            </a:r>
            <a:endParaRPr lang="fr-BE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INTERNATIONAL PROTECTION</a:t>
            </a:r>
            <a:r>
              <a:rPr lang="es-ES_tradnl" sz="4400" dirty="0" smtClean="0"/>
              <a:t/>
            </a:r>
            <a:br>
              <a:rPr lang="es-ES_tradnl" sz="4400" dirty="0" smtClean="0"/>
            </a:b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523999" y="1957754"/>
            <a:ext cx="978876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000" dirty="0" smtClean="0"/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C.E.A.S. DESIGN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DIRECTIVES: 2001/55,2004/83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2013/32 &amp; 33; DUBLIN III REGULATION; EURODAC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2014 EUROFUND IMMIGRATION &amp; INTEGRATION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2010 E.A.S.O. REGULATION 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AUTUMN 2015: NEW PACKAGE C.E.A.S. PROPOSALS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smtClean="0"/>
              <a:t>NO IMPLEMENTATION: </a:t>
            </a:r>
            <a:r>
              <a:rPr lang="es-ES_tradnl" sz="3200" i="1" dirty="0" smtClean="0"/>
              <a:t>FROZEN</a:t>
            </a:r>
            <a:endParaRPr lang="es-ES_tradnl" sz="3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REALITY BITES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148862" y="2690336"/>
            <a:ext cx="96480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3600" dirty="0" smtClean="0"/>
              <a:t>FAMINE IN AFRICA: SOMALIA, ERITREA, ETHIOPIA</a:t>
            </a:r>
          </a:p>
          <a:p>
            <a:pPr>
              <a:buFont typeface="Arial" pitchFamily="34" charset="0"/>
              <a:buChar char="•"/>
            </a:pPr>
            <a:r>
              <a:rPr lang="es-ES_tradnl" sz="3600" dirty="0" smtClean="0"/>
              <a:t>CRISIS ON NORTHERN AFRICA: SO –CALLED “</a:t>
            </a:r>
            <a:r>
              <a:rPr lang="es-ES_tradnl" sz="3600" i="1" dirty="0" smtClean="0"/>
              <a:t>ARAB SPRINGS</a:t>
            </a:r>
            <a:r>
              <a:rPr lang="es-ES_tradnl" sz="3600" dirty="0" smtClean="0"/>
              <a:t>”: LIBYA</a:t>
            </a:r>
          </a:p>
          <a:p>
            <a:pPr>
              <a:buFont typeface="Arial" pitchFamily="34" charset="0"/>
              <a:buChar char="•"/>
            </a:pPr>
            <a:r>
              <a:rPr lang="es-ES_tradnl" sz="3600" dirty="0" smtClean="0"/>
              <a:t>HUMANITARIAN DISASTERS: AFGHANISTAN, IRAQ, MYANMAR…</a:t>
            </a:r>
          </a:p>
          <a:p>
            <a:pPr>
              <a:buFont typeface="Arial" pitchFamily="34" charset="0"/>
              <a:buChar char="•"/>
            </a:pPr>
            <a:r>
              <a:rPr lang="es-ES_tradnl" sz="3600" dirty="0" smtClean="0"/>
              <a:t>WAR ON SYRIA, SUDAN…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NEW RESPONSES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246185" y="2286000"/>
            <a:ext cx="116996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NEW E.U. MIGRATION AGENDA: MAY 2015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FOUR PILARS TO MANAGE MIGRATION BETTER</a:t>
            </a:r>
          </a:p>
          <a:p>
            <a:pPr lvl="1"/>
            <a:r>
              <a:rPr lang="en-US" sz="3200" dirty="0" smtClean="0"/>
              <a:t>-Reducing the incentives for irregular migration</a:t>
            </a:r>
          </a:p>
          <a:p>
            <a:pPr lvl="1"/>
            <a:r>
              <a:rPr lang="en-US" sz="3200" dirty="0" smtClean="0"/>
              <a:t>-Border management – saving lives and securing external borders </a:t>
            </a:r>
          </a:p>
          <a:p>
            <a:pPr lvl="1"/>
            <a:r>
              <a:rPr lang="en-US" sz="3200" dirty="0" smtClean="0"/>
              <a:t>-Europe's duty to protect: a strong </a:t>
            </a:r>
            <a:r>
              <a:rPr lang="en-US" sz="3200" b="1" dirty="0" smtClean="0"/>
              <a:t>common asylum policy</a:t>
            </a:r>
          </a:p>
          <a:p>
            <a:pPr lvl="1"/>
            <a:r>
              <a:rPr lang="en-US" sz="3200" dirty="0" smtClean="0"/>
              <a:t>-A new policy on legal migration</a:t>
            </a:r>
          </a:p>
          <a:p>
            <a:pPr lvl="1"/>
            <a:r>
              <a:rPr lang="es-ES" sz="3200" dirty="0" smtClean="0"/>
              <a:t>-Resettlement &amp; reubication</a:t>
            </a:r>
          </a:p>
          <a:p>
            <a:pPr lvl="1"/>
            <a:r>
              <a:rPr lang="es-ES" sz="3200" dirty="0" smtClean="0"/>
              <a:t>-EU </a:t>
            </a:r>
            <a:r>
              <a:rPr lang="en-US" sz="3200" dirty="0" smtClean="0"/>
              <a:t> European Border and Coast Guard (</a:t>
            </a:r>
            <a:r>
              <a:rPr lang="en-US" sz="3200" dirty="0" err="1" smtClean="0"/>
              <a:t>september</a:t>
            </a:r>
            <a:r>
              <a:rPr lang="en-US" sz="3200" dirty="0" smtClean="0"/>
              <a:t> 2016)</a:t>
            </a:r>
            <a:endParaRPr lang="es-ES" sz="3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CURRENT SITUATION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39262" y="2889629"/>
            <a:ext cx="9097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 dirty="0" smtClean="0"/>
              <a:t>EU – TURKEY “</a:t>
            </a:r>
            <a:r>
              <a:rPr lang="es-ES" sz="3600" i="1" dirty="0" smtClean="0"/>
              <a:t>AGREEMENT” (?)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CONTROLS &amp; FENCES BETWEEN EU MEMBERS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SCHENGEN COLLAPSE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CEAS FAILURE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OCTOBER 2018 E.C. NEW TOUGH PROPOSALS</a:t>
            </a:r>
            <a:endParaRPr lang="es-E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with key partners to improve the legislative and institutional framework for migration;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assistance for capacity building on border and migration management, including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protection for refugees;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rates of return and readmission with a preference to voluntary return and a focus on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reintegration;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Stemming the irregular flows while offering legal migration channels, including increased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resettlement efforts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European Commission (2016)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5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en-GB" sz="4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3200" b="1" dirty="0" smtClean="0"/>
              <a:t>                 </a:t>
            </a:r>
          </a:p>
          <a:p>
            <a:pPr marL="0" indent="0" algn="just">
              <a:buNone/>
            </a:pPr>
            <a:r>
              <a:rPr lang="tr-TR" sz="3200" b="1" dirty="0"/>
              <a:t> </a:t>
            </a:r>
            <a:r>
              <a:rPr lang="tr-TR" sz="3200" b="1" dirty="0" smtClean="0"/>
              <a:t>            </a:t>
            </a:r>
            <a:r>
              <a:rPr lang="tr-TR" sz="3600" b="1" dirty="0" smtClean="0">
                <a:solidFill>
                  <a:srgbClr val="003300"/>
                </a:solidFill>
              </a:rPr>
              <a:t>Security  </a:t>
            </a:r>
            <a:r>
              <a:rPr lang="tr-TR" sz="3600" b="1" dirty="0" smtClean="0"/>
              <a:t>                                    </a:t>
            </a:r>
            <a:r>
              <a:rPr lang="tr-TR" sz="3600" b="1" dirty="0" smtClean="0">
                <a:solidFill>
                  <a:srgbClr val="003300"/>
                </a:solidFill>
              </a:rPr>
              <a:t>Development</a:t>
            </a:r>
          </a:p>
          <a:p>
            <a:pPr marL="0" indent="0" algn="just">
              <a:buNone/>
            </a:pPr>
            <a:r>
              <a:rPr lang="tr-TR" dirty="0" smtClean="0"/>
              <a:t>           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              Remote Control                                                  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Root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Cause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</a:t>
            </a: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            Visa </a:t>
            </a:r>
            <a:r>
              <a:rPr lang="tr-TR" sz="2400" dirty="0" err="1" smtClean="0">
                <a:solidFill>
                  <a:schemeClr val="tx1"/>
                </a:solidFill>
              </a:rPr>
              <a:t>Policy</a:t>
            </a:r>
            <a:r>
              <a:rPr lang="tr-TR" sz="2400" dirty="0" smtClean="0">
                <a:solidFill>
                  <a:schemeClr val="tx1"/>
                </a:solidFill>
              </a:rPr>
              <a:t>                                           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            </a:t>
            </a:r>
            <a:r>
              <a:rPr lang="tr-TR" sz="2400" dirty="0" err="1" smtClean="0">
                <a:solidFill>
                  <a:schemeClr val="tx1"/>
                </a:solidFill>
              </a:rPr>
              <a:t>Mobility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Partnership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28" y="3985146"/>
            <a:ext cx="3239979" cy="2192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94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Çerçeve">
  <a:themeElements>
    <a:clrScheme name="Çerçev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Çerçev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18A1B607-7BAE-46D6-8090-545AC7BDD739}"/>
    </a:ext>
  </a:extLst>
</a:theme>
</file>

<file path=ppt/theme/theme3.xml><?xml version="1.0" encoding="utf-8"?>
<a:theme xmlns:a="http://schemas.openxmlformats.org/drawingml/2006/main" name="Çerçeve">
  <a:themeElements>
    <a:clrScheme name="Çerçev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Çerçev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ppt/theme/theme4.xml><?xml version="1.0" encoding="utf-8"?>
<a:theme xmlns:a="http://schemas.openxmlformats.org/drawingml/2006/main" name="Crop">
  <a:themeElements>
    <a:clrScheme name="Past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681</TotalTime>
  <Words>658</Words>
  <Application>Microsoft Office PowerPoint</Application>
  <PresentationFormat>Προσαρμογή</PresentationFormat>
  <Paragraphs>104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Geçmişe bakış</vt:lpstr>
      <vt:lpstr>1_Çerçeve</vt:lpstr>
      <vt:lpstr>Çerçeve</vt:lpstr>
      <vt:lpstr>Crop</vt:lpstr>
      <vt:lpstr>Migration Policies in the EU: Main Trends and Challenges</vt:lpstr>
      <vt:lpstr>Διαφάνεια 2</vt:lpstr>
      <vt:lpstr>EU´S MIGRATION “POLICY” BACKGROUNDS</vt:lpstr>
      <vt:lpstr>INTERNATIONAL PROTECTION </vt:lpstr>
      <vt:lpstr>REALITY BITES</vt:lpstr>
      <vt:lpstr>NEW RESPONSES</vt:lpstr>
      <vt:lpstr>CURRENT SITUATION</vt:lpstr>
      <vt:lpstr>Long Term Objectives </vt:lpstr>
      <vt:lpstr> Approaches</vt:lpstr>
      <vt:lpstr>Remote Control Approach</vt:lpstr>
      <vt:lpstr>Root Cause Approach</vt:lpstr>
      <vt:lpstr>Global Approach to Migration (GAM) 2005</vt:lpstr>
      <vt:lpstr>Mobility Partnership to Foster Legal Migration (2007)</vt:lpstr>
      <vt:lpstr>Visa Policy</vt:lpstr>
      <vt:lpstr>EU Readmission Agreement (EURAs)</vt:lpstr>
      <vt:lpstr>Διαφάνεια 16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Esskici</dc:creator>
  <cp:lastModifiedBy>Χρήστης των Windows</cp:lastModifiedBy>
  <cp:revision>47</cp:revision>
  <dcterms:created xsi:type="dcterms:W3CDTF">2017-10-21T17:14:26Z</dcterms:created>
  <dcterms:modified xsi:type="dcterms:W3CDTF">2021-08-08T14:03:48Z</dcterms:modified>
</cp:coreProperties>
</file>