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30"/>
  </p:notesMasterIdLst>
  <p:handoutMasterIdLst>
    <p:handoutMasterId r:id="rId31"/>
  </p:handoutMasterIdLst>
  <p:sldIdLst>
    <p:sldId id="256" r:id="rId2"/>
    <p:sldId id="296" r:id="rId3"/>
    <p:sldId id="297" r:id="rId4"/>
    <p:sldId id="299" r:id="rId5"/>
    <p:sldId id="301" r:id="rId6"/>
    <p:sldId id="303" r:id="rId7"/>
    <p:sldId id="308" r:id="rId8"/>
    <p:sldId id="310" r:id="rId9"/>
    <p:sldId id="311" r:id="rId10"/>
    <p:sldId id="312" r:id="rId11"/>
    <p:sldId id="313" r:id="rId12"/>
    <p:sldId id="314" r:id="rId13"/>
    <p:sldId id="316" r:id="rId14"/>
    <p:sldId id="317" r:id="rId15"/>
    <p:sldId id="318" r:id="rId16"/>
    <p:sldId id="319" r:id="rId17"/>
    <p:sldId id="320" r:id="rId18"/>
    <p:sldId id="321" r:id="rId19"/>
    <p:sldId id="322" r:id="rId20"/>
    <p:sldId id="323" r:id="rId21"/>
    <p:sldId id="325" r:id="rId22"/>
    <p:sldId id="326" r:id="rId23"/>
    <p:sldId id="327" r:id="rId24"/>
    <p:sldId id="328" r:id="rId25"/>
    <p:sldId id="329" r:id="rId26"/>
    <p:sldId id="330" r:id="rId27"/>
    <p:sldId id="331" r:id="rId28"/>
    <p:sldId id="29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75203" autoAdjust="0"/>
  </p:normalViewPr>
  <p:slideViewPr>
    <p:cSldViewPr snapToGrid="0">
      <p:cViewPr varScale="1">
        <p:scale>
          <a:sx n="66" d="100"/>
          <a:sy n="66" d="100"/>
        </p:scale>
        <p:origin x="1632" y="6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8CF24-1199-429F-BFC3-DDF8029CB356}" type="doc">
      <dgm:prSet loTypeId="urn:microsoft.com/office/officeart/2005/8/layout/process4" loCatId="process" qsTypeId="urn:microsoft.com/office/officeart/2005/8/quickstyle/simple1" qsCatId="simple" csTypeId="urn:microsoft.com/office/officeart/2005/8/colors/colorful2" csCatId="colorful" phldr="1"/>
      <dgm:spPr/>
    </dgm:pt>
    <dgm:pt modelId="{B4029378-C6A3-4485-88A3-98EF3E4895B2}">
      <dgm:prSet phldrT="[Text]"/>
      <dgm:spPr/>
      <dgm:t>
        <a:bodyPr/>
        <a:lstStyle/>
        <a:p>
          <a:r>
            <a:rPr lang="el-GR" dirty="0"/>
            <a:t>Διαδικασία διοικητικού σχεδιασμού</a:t>
          </a:r>
          <a:endParaRPr lang="en-US" dirty="0"/>
        </a:p>
      </dgm:t>
    </dgm:pt>
    <dgm:pt modelId="{3BFDD8C1-B175-45C4-87C2-ABC8E107C004}" type="parTrans" cxnId="{D08ABEB5-EEC1-4746-ADF6-A165C99211D2}">
      <dgm:prSet/>
      <dgm:spPr/>
      <dgm:t>
        <a:bodyPr/>
        <a:lstStyle/>
        <a:p>
          <a:endParaRPr lang="en-US"/>
        </a:p>
      </dgm:t>
    </dgm:pt>
    <dgm:pt modelId="{F56AD926-CC67-4EC0-A3C1-307CCC62743C}" type="sibTrans" cxnId="{D08ABEB5-EEC1-4746-ADF6-A165C99211D2}">
      <dgm:prSet/>
      <dgm:spPr/>
      <dgm:t>
        <a:bodyPr/>
        <a:lstStyle/>
        <a:p>
          <a:endParaRPr lang="en-US"/>
        </a:p>
      </dgm:t>
    </dgm:pt>
    <dgm:pt modelId="{34B4A94E-FD1A-4785-8982-01F7ADA02692}">
      <dgm:prSet phldrT="[Text]"/>
      <dgm:spPr/>
      <dgm:t>
        <a:bodyPr/>
        <a:lstStyle/>
        <a:p>
          <a:r>
            <a:rPr lang="el-GR" dirty="0"/>
            <a:t>Στρατηγικές</a:t>
          </a:r>
          <a:endParaRPr lang="en-US" dirty="0"/>
        </a:p>
      </dgm:t>
    </dgm:pt>
    <dgm:pt modelId="{6DAC6E3B-DDF9-4F92-B457-9F5B7BECA9D7}" type="parTrans" cxnId="{FE28F267-39C3-498E-91B7-F22EA6C5FF6C}">
      <dgm:prSet/>
      <dgm:spPr/>
      <dgm:t>
        <a:bodyPr/>
        <a:lstStyle/>
        <a:p>
          <a:endParaRPr lang="en-US"/>
        </a:p>
      </dgm:t>
    </dgm:pt>
    <dgm:pt modelId="{4680153B-0DCF-4382-945F-68A825B41796}" type="sibTrans" cxnId="{FE28F267-39C3-498E-91B7-F22EA6C5FF6C}">
      <dgm:prSet/>
      <dgm:spPr/>
      <dgm:t>
        <a:bodyPr/>
        <a:lstStyle/>
        <a:p>
          <a:endParaRPr lang="en-US"/>
        </a:p>
      </dgm:t>
    </dgm:pt>
    <dgm:pt modelId="{4DA7AAA9-95CD-48D0-BC40-872875029454}">
      <dgm:prSet phldrT="[Text]"/>
      <dgm:spPr/>
      <dgm:t>
        <a:bodyPr/>
        <a:lstStyle/>
        <a:p>
          <a:r>
            <a:rPr lang="el-GR" dirty="0"/>
            <a:t>Αποτελεσματικός ανταγωνισμός στην παγκόσμια αγορά</a:t>
          </a:r>
          <a:endParaRPr lang="en-US" dirty="0"/>
        </a:p>
      </dgm:t>
    </dgm:pt>
    <dgm:pt modelId="{21C6843F-51C2-47F5-84FC-41E88E37A50E}" type="parTrans" cxnId="{C72C86F4-E91B-4387-ACC5-048014C49E81}">
      <dgm:prSet/>
      <dgm:spPr/>
      <dgm:t>
        <a:bodyPr/>
        <a:lstStyle/>
        <a:p>
          <a:endParaRPr lang="en-US"/>
        </a:p>
      </dgm:t>
    </dgm:pt>
    <dgm:pt modelId="{631BBA51-1196-44D3-9619-1A0A5AE14970}" type="sibTrans" cxnId="{C72C86F4-E91B-4387-ACC5-048014C49E81}">
      <dgm:prSet/>
      <dgm:spPr/>
      <dgm:t>
        <a:bodyPr/>
        <a:lstStyle/>
        <a:p>
          <a:endParaRPr lang="en-US"/>
        </a:p>
      </dgm:t>
    </dgm:pt>
    <dgm:pt modelId="{52178639-198C-4F42-B594-C4FB93B13014}" type="pres">
      <dgm:prSet presAssocID="{8578CF24-1199-429F-BFC3-DDF8029CB356}" presName="Name0" presStyleCnt="0">
        <dgm:presLayoutVars>
          <dgm:dir/>
          <dgm:animLvl val="lvl"/>
          <dgm:resizeHandles val="exact"/>
        </dgm:presLayoutVars>
      </dgm:prSet>
      <dgm:spPr/>
    </dgm:pt>
    <dgm:pt modelId="{F949CA1C-CD58-4F3E-A407-00AC67F680B0}" type="pres">
      <dgm:prSet presAssocID="{4DA7AAA9-95CD-48D0-BC40-872875029454}" presName="boxAndChildren" presStyleCnt="0"/>
      <dgm:spPr/>
    </dgm:pt>
    <dgm:pt modelId="{F911B056-DAA2-404E-AADF-4AC80DE54E4F}" type="pres">
      <dgm:prSet presAssocID="{4DA7AAA9-95CD-48D0-BC40-872875029454}" presName="parentTextBox" presStyleLbl="node1" presStyleIdx="0" presStyleCnt="3"/>
      <dgm:spPr/>
    </dgm:pt>
    <dgm:pt modelId="{11719A05-3B5B-4A79-B0DC-58884D11E04D}" type="pres">
      <dgm:prSet presAssocID="{4680153B-0DCF-4382-945F-68A825B41796}" presName="sp" presStyleCnt="0"/>
      <dgm:spPr/>
    </dgm:pt>
    <dgm:pt modelId="{DCA36761-3091-444F-87E7-3FA70A9ED467}" type="pres">
      <dgm:prSet presAssocID="{34B4A94E-FD1A-4785-8982-01F7ADA02692}" presName="arrowAndChildren" presStyleCnt="0"/>
      <dgm:spPr/>
    </dgm:pt>
    <dgm:pt modelId="{F7FC7F2B-BE7A-4D2B-BB89-B85DD555E92C}" type="pres">
      <dgm:prSet presAssocID="{34B4A94E-FD1A-4785-8982-01F7ADA02692}" presName="parentTextArrow" presStyleLbl="node1" presStyleIdx="1" presStyleCnt="3"/>
      <dgm:spPr/>
    </dgm:pt>
    <dgm:pt modelId="{D82DF30F-2985-4C9A-AF64-DE2535BA3E0F}" type="pres">
      <dgm:prSet presAssocID="{F56AD926-CC67-4EC0-A3C1-307CCC62743C}" presName="sp" presStyleCnt="0"/>
      <dgm:spPr/>
    </dgm:pt>
    <dgm:pt modelId="{9F1549CB-495F-4387-9923-345F4BD5704A}" type="pres">
      <dgm:prSet presAssocID="{B4029378-C6A3-4485-88A3-98EF3E4895B2}" presName="arrowAndChildren" presStyleCnt="0"/>
      <dgm:spPr/>
    </dgm:pt>
    <dgm:pt modelId="{DD4AE837-BDFD-4A8B-8C42-6F2878B38B5D}" type="pres">
      <dgm:prSet presAssocID="{B4029378-C6A3-4485-88A3-98EF3E4895B2}" presName="parentTextArrow" presStyleLbl="node1" presStyleIdx="2" presStyleCnt="3"/>
      <dgm:spPr/>
    </dgm:pt>
  </dgm:ptLst>
  <dgm:cxnLst>
    <dgm:cxn modelId="{96744B27-0F84-4F87-AAFA-38D6A5478709}" type="presOf" srcId="{B4029378-C6A3-4485-88A3-98EF3E4895B2}" destId="{DD4AE837-BDFD-4A8B-8C42-6F2878B38B5D}" srcOrd="0" destOrd="0" presId="urn:microsoft.com/office/officeart/2005/8/layout/process4"/>
    <dgm:cxn modelId="{0EFBA72C-73D3-4F15-8512-F39EAC99A4A9}" type="presOf" srcId="{8578CF24-1199-429F-BFC3-DDF8029CB356}" destId="{52178639-198C-4F42-B594-C4FB93B13014}" srcOrd="0" destOrd="0" presId="urn:microsoft.com/office/officeart/2005/8/layout/process4"/>
    <dgm:cxn modelId="{DCCD6661-E921-4DC3-854C-BE7339A32911}" type="presOf" srcId="{4DA7AAA9-95CD-48D0-BC40-872875029454}" destId="{F911B056-DAA2-404E-AADF-4AC80DE54E4F}" srcOrd="0" destOrd="0" presId="urn:microsoft.com/office/officeart/2005/8/layout/process4"/>
    <dgm:cxn modelId="{FE28F267-39C3-498E-91B7-F22EA6C5FF6C}" srcId="{8578CF24-1199-429F-BFC3-DDF8029CB356}" destId="{34B4A94E-FD1A-4785-8982-01F7ADA02692}" srcOrd="1" destOrd="0" parTransId="{6DAC6E3B-DDF9-4F92-B457-9F5B7BECA9D7}" sibTransId="{4680153B-0DCF-4382-945F-68A825B41796}"/>
    <dgm:cxn modelId="{D08ABEB5-EEC1-4746-ADF6-A165C99211D2}" srcId="{8578CF24-1199-429F-BFC3-DDF8029CB356}" destId="{B4029378-C6A3-4485-88A3-98EF3E4895B2}" srcOrd="0" destOrd="0" parTransId="{3BFDD8C1-B175-45C4-87C2-ABC8E107C004}" sibTransId="{F56AD926-CC67-4EC0-A3C1-307CCC62743C}"/>
    <dgm:cxn modelId="{2A9A78F1-06E8-4AFC-95F3-548689585662}" type="presOf" srcId="{34B4A94E-FD1A-4785-8982-01F7ADA02692}" destId="{F7FC7F2B-BE7A-4D2B-BB89-B85DD555E92C}" srcOrd="0" destOrd="0" presId="urn:microsoft.com/office/officeart/2005/8/layout/process4"/>
    <dgm:cxn modelId="{C72C86F4-E91B-4387-ACC5-048014C49E81}" srcId="{8578CF24-1199-429F-BFC3-DDF8029CB356}" destId="{4DA7AAA9-95CD-48D0-BC40-872875029454}" srcOrd="2" destOrd="0" parTransId="{21C6843F-51C2-47F5-84FC-41E88E37A50E}" sibTransId="{631BBA51-1196-44D3-9619-1A0A5AE14970}"/>
    <dgm:cxn modelId="{29637054-26AC-4B28-8F35-076A91F81C07}" type="presParOf" srcId="{52178639-198C-4F42-B594-C4FB93B13014}" destId="{F949CA1C-CD58-4F3E-A407-00AC67F680B0}" srcOrd="0" destOrd="0" presId="urn:microsoft.com/office/officeart/2005/8/layout/process4"/>
    <dgm:cxn modelId="{65B771E5-C17F-4352-A3A0-E83F78D46ECA}" type="presParOf" srcId="{F949CA1C-CD58-4F3E-A407-00AC67F680B0}" destId="{F911B056-DAA2-404E-AADF-4AC80DE54E4F}" srcOrd="0" destOrd="0" presId="urn:microsoft.com/office/officeart/2005/8/layout/process4"/>
    <dgm:cxn modelId="{F3896902-AB30-41B6-9834-B754F099830B}" type="presParOf" srcId="{52178639-198C-4F42-B594-C4FB93B13014}" destId="{11719A05-3B5B-4A79-B0DC-58884D11E04D}" srcOrd="1" destOrd="0" presId="urn:microsoft.com/office/officeart/2005/8/layout/process4"/>
    <dgm:cxn modelId="{AE021386-4FBD-4FCA-934E-6C236B891888}" type="presParOf" srcId="{52178639-198C-4F42-B594-C4FB93B13014}" destId="{DCA36761-3091-444F-87E7-3FA70A9ED467}" srcOrd="2" destOrd="0" presId="urn:microsoft.com/office/officeart/2005/8/layout/process4"/>
    <dgm:cxn modelId="{16BCAAA2-3E0C-4C8A-999E-6306FF04283C}" type="presParOf" srcId="{DCA36761-3091-444F-87E7-3FA70A9ED467}" destId="{F7FC7F2B-BE7A-4D2B-BB89-B85DD555E92C}" srcOrd="0" destOrd="0" presId="urn:microsoft.com/office/officeart/2005/8/layout/process4"/>
    <dgm:cxn modelId="{B06B10A8-F338-4CDB-916D-73BA7CC931C3}" type="presParOf" srcId="{52178639-198C-4F42-B594-C4FB93B13014}" destId="{D82DF30F-2985-4C9A-AF64-DE2535BA3E0F}" srcOrd="3" destOrd="0" presId="urn:microsoft.com/office/officeart/2005/8/layout/process4"/>
    <dgm:cxn modelId="{C973CFC3-EEA0-4385-A58B-31B760D62753}" type="presParOf" srcId="{52178639-198C-4F42-B594-C4FB93B13014}" destId="{9F1549CB-495F-4387-9923-345F4BD5704A}" srcOrd="4" destOrd="0" presId="urn:microsoft.com/office/officeart/2005/8/layout/process4"/>
    <dgm:cxn modelId="{BA6C0577-0C58-4FD4-8E86-A0B420C1B059}" type="presParOf" srcId="{9F1549CB-495F-4387-9923-345F4BD5704A}" destId="{DD4AE837-BDFD-4A8B-8C42-6F2878B38B5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8BB193-E948-4384-B20F-8781293F2789}" type="doc">
      <dgm:prSet loTypeId="urn:microsoft.com/office/officeart/2005/8/layout/list1" loCatId="list" qsTypeId="urn:microsoft.com/office/officeart/2005/8/quickstyle/3d2" qsCatId="3D" csTypeId="urn:microsoft.com/office/officeart/2005/8/colors/accent2_2" csCatId="accent2" phldr="1"/>
      <dgm:spPr/>
      <dgm:t>
        <a:bodyPr/>
        <a:lstStyle/>
        <a:p>
          <a:endParaRPr lang="en-US"/>
        </a:p>
      </dgm:t>
    </dgm:pt>
    <dgm:pt modelId="{9C319ECE-EC28-45C8-A3DC-AF29E1AF8CAD}">
      <dgm:prSet phldrT="[Text]" custT="1"/>
      <dgm:spPr>
        <a:scene3d>
          <a:camera prst="orthographicFront"/>
          <a:lightRig rig="threePt" dir="t">
            <a:rot lat="0" lon="0" rev="7500000"/>
          </a:lightRig>
        </a:scene3d>
        <a:sp3d prstMaterial="plastic"/>
      </dgm:spPr>
      <dgm:t>
        <a:bodyPr/>
        <a:lstStyle/>
        <a:p>
          <a:r>
            <a:rPr lang="el-GR" sz="2800" b="0" dirty="0">
              <a:latin typeface="Arial" pitchFamily="34" charset="0"/>
              <a:cs typeface="Arial" pitchFamily="34" charset="0"/>
            </a:rPr>
            <a:t>Παγκόσμια αποδοτικότητα</a:t>
          </a:r>
          <a:endParaRPr lang="en-US" sz="2800" b="0" dirty="0">
            <a:latin typeface="Arial" pitchFamily="34" charset="0"/>
            <a:cs typeface="Arial" pitchFamily="34" charset="0"/>
          </a:endParaRPr>
        </a:p>
      </dgm:t>
    </dgm:pt>
    <dgm:pt modelId="{3D9F1C0A-0DFA-4D95-AEA6-2D6CA96B3D59}" type="parTrans" cxnId="{9B410A1A-ED5A-47B6-9231-B5A53B47D459}">
      <dgm:prSet/>
      <dgm:spPr/>
      <dgm:t>
        <a:bodyPr/>
        <a:lstStyle/>
        <a:p>
          <a:endParaRPr lang="en-US"/>
        </a:p>
      </dgm:t>
    </dgm:pt>
    <dgm:pt modelId="{ADA16A98-F2C3-4DF3-B116-465D4F8C2495}" type="sibTrans" cxnId="{9B410A1A-ED5A-47B6-9231-B5A53B47D459}">
      <dgm:prSet/>
      <dgm:spPr/>
      <dgm:t>
        <a:bodyPr/>
        <a:lstStyle/>
        <a:p>
          <a:endParaRPr lang="en-US"/>
        </a:p>
      </dgm:t>
    </dgm:pt>
    <dgm:pt modelId="{5024BDBF-BD23-4BE1-8326-6FB2B03FCBAF}">
      <dgm:prSet phldrT="[Text]" custT="1"/>
      <dgm:spPr>
        <a:scene3d>
          <a:camera prst="orthographicFront"/>
          <a:lightRig rig="threePt" dir="t">
            <a:rot lat="0" lon="0" rev="7500000"/>
          </a:lightRig>
        </a:scene3d>
        <a:sp3d prstMaterial="plastic"/>
      </dgm:spPr>
      <dgm:t>
        <a:bodyPr/>
        <a:lstStyle/>
        <a:p>
          <a:r>
            <a:rPr lang="el-GR" sz="2800" b="0" dirty="0">
              <a:latin typeface="Arial" pitchFamily="34" charset="0"/>
              <a:cs typeface="Arial" pitchFamily="34" charset="0"/>
            </a:rPr>
            <a:t>Πολυεθνική ευελιξία</a:t>
          </a:r>
          <a:endParaRPr lang="en-US" sz="2800" b="0" dirty="0">
            <a:latin typeface="Arial" pitchFamily="34" charset="0"/>
            <a:cs typeface="Arial" pitchFamily="34" charset="0"/>
          </a:endParaRPr>
        </a:p>
      </dgm:t>
    </dgm:pt>
    <dgm:pt modelId="{1983C0CF-D8A4-49D3-89D2-705664E9D2CC}" type="parTrans" cxnId="{629A6795-D0A3-4AF3-93E0-BC499F8A8FF1}">
      <dgm:prSet/>
      <dgm:spPr/>
      <dgm:t>
        <a:bodyPr/>
        <a:lstStyle/>
        <a:p>
          <a:endParaRPr lang="en-US"/>
        </a:p>
      </dgm:t>
    </dgm:pt>
    <dgm:pt modelId="{25DD47C8-7276-4E67-BF82-361B53601E78}" type="sibTrans" cxnId="{629A6795-D0A3-4AF3-93E0-BC499F8A8FF1}">
      <dgm:prSet/>
      <dgm:spPr/>
      <dgm:t>
        <a:bodyPr/>
        <a:lstStyle/>
        <a:p>
          <a:endParaRPr lang="en-US"/>
        </a:p>
      </dgm:t>
    </dgm:pt>
    <dgm:pt modelId="{2A185352-A253-4A33-BB56-48C4291FED08}">
      <dgm:prSet phldrT="[Text]" custT="1"/>
      <dgm:spPr>
        <a:scene3d>
          <a:camera prst="orthographicFront"/>
          <a:lightRig rig="threePt" dir="t">
            <a:rot lat="0" lon="0" rev="7500000"/>
          </a:lightRig>
        </a:scene3d>
        <a:sp3d prstMaterial="plastic"/>
      </dgm:spPr>
      <dgm:t>
        <a:bodyPr/>
        <a:lstStyle/>
        <a:p>
          <a:r>
            <a:rPr lang="el-GR" sz="2800" b="0" dirty="0">
              <a:latin typeface="Arial" pitchFamily="34" charset="0"/>
              <a:cs typeface="Arial" pitchFamily="34" charset="0"/>
            </a:rPr>
            <a:t>Παγκόσμια μάθηση</a:t>
          </a:r>
          <a:endParaRPr lang="en-US" sz="2800" b="0" dirty="0">
            <a:latin typeface="Arial" pitchFamily="34" charset="0"/>
            <a:cs typeface="Arial" pitchFamily="34" charset="0"/>
          </a:endParaRPr>
        </a:p>
      </dgm:t>
    </dgm:pt>
    <dgm:pt modelId="{7966B96E-9917-4D39-8FD9-F3D7A6F0F0B6}" type="parTrans" cxnId="{651F3985-C8BF-4CA1-8924-3B71E855D539}">
      <dgm:prSet/>
      <dgm:spPr/>
      <dgm:t>
        <a:bodyPr/>
        <a:lstStyle/>
        <a:p>
          <a:endParaRPr lang="en-US"/>
        </a:p>
      </dgm:t>
    </dgm:pt>
    <dgm:pt modelId="{7ED3D5C1-7C9D-4166-907D-A9CBC2086BA3}" type="sibTrans" cxnId="{651F3985-C8BF-4CA1-8924-3B71E855D539}">
      <dgm:prSet/>
      <dgm:spPr/>
      <dgm:t>
        <a:bodyPr/>
        <a:lstStyle/>
        <a:p>
          <a:endParaRPr lang="en-US"/>
        </a:p>
      </dgm:t>
    </dgm:pt>
    <dgm:pt modelId="{B14F6EF9-1868-4E51-85A9-4C5AD701C974}" type="pres">
      <dgm:prSet presAssocID="{C28BB193-E948-4384-B20F-8781293F2789}" presName="linear" presStyleCnt="0">
        <dgm:presLayoutVars>
          <dgm:dir/>
          <dgm:animLvl val="lvl"/>
          <dgm:resizeHandles val="exact"/>
        </dgm:presLayoutVars>
      </dgm:prSet>
      <dgm:spPr/>
    </dgm:pt>
    <dgm:pt modelId="{3ADDADD9-9CE5-42FF-A280-141AAEF060E6}" type="pres">
      <dgm:prSet presAssocID="{9C319ECE-EC28-45C8-A3DC-AF29E1AF8CAD}" presName="parentLin" presStyleCnt="0"/>
      <dgm:spPr/>
    </dgm:pt>
    <dgm:pt modelId="{65819F0F-6B5A-4BCB-9F22-630004816F7E}" type="pres">
      <dgm:prSet presAssocID="{9C319ECE-EC28-45C8-A3DC-AF29E1AF8CAD}" presName="parentLeftMargin" presStyleLbl="node1" presStyleIdx="0" presStyleCnt="3"/>
      <dgm:spPr/>
    </dgm:pt>
    <dgm:pt modelId="{B8938456-2BD7-44A9-BCFA-6E079478E6E4}" type="pres">
      <dgm:prSet presAssocID="{9C319ECE-EC28-45C8-A3DC-AF29E1AF8CAD}" presName="parentText" presStyleLbl="node1" presStyleIdx="0" presStyleCnt="3" custScaleX="110815">
        <dgm:presLayoutVars>
          <dgm:chMax val="0"/>
          <dgm:bulletEnabled val="1"/>
        </dgm:presLayoutVars>
      </dgm:prSet>
      <dgm:spPr/>
    </dgm:pt>
    <dgm:pt modelId="{75E5F3CF-A96E-4913-BFAD-8DD25246B463}" type="pres">
      <dgm:prSet presAssocID="{9C319ECE-EC28-45C8-A3DC-AF29E1AF8CAD}" presName="negativeSpace" presStyleCnt="0"/>
      <dgm:spPr/>
    </dgm:pt>
    <dgm:pt modelId="{432D0FBB-CDBC-439E-A1EA-036978A599AD}" type="pres">
      <dgm:prSet presAssocID="{9C319ECE-EC28-45C8-A3DC-AF29E1AF8CAD}" presName="childText" presStyleLbl="conFgAcc1" presStyleIdx="0" presStyleCnt="3">
        <dgm:presLayoutVars>
          <dgm:bulletEnabled val="1"/>
        </dgm:presLayoutVars>
      </dgm:prSet>
      <dgm:spPr>
        <a:scene3d>
          <a:camera prst="orthographicFront"/>
          <a:lightRig rig="threePt" dir="t">
            <a:rot lat="0" lon="0" rev="7500000"/>
          </a:lightRig>
        </a:scene3d>
        <a:sp3d z="152400" extrusionH="63500" prstMaterial="dkEdge">
          <a:contourClr>
            <a:schemeClr val="bg1"/>
          </a:contourClr>
        </a:sp3d>
      </dgm:spPr>
    </dgm:pt>
    <dgm:pt modelId="{96A2976C-E568-4DA1-B66D-A76014164818}" type="pres">
      <dgm:prSet presAssocID="{ADA16A98-F2C3-4DF3-B116-465D4F8C2495}" presName="spaceBetweenRectangles" presStyleCnt="0"/>
      <dgm:spPr/>
    </dgm:pt>
    <dgm:pt modelId="{52FCB704-EF8F-4358-AB03-2FD932637F92}" type="pres">
      <dgm:prSet presAssocID="{5024BDBF-BD23-4BE1-8326-6FB2B03FCBAF}" presName="parentLin" presStyleCnt="0"/>
      <dgm:spPr/>
    </dgm:pt>
    <dgm:pt modelId="{AA2E24A8-7554-460F-8C7E-525C70D725AB}" type="pres">
      <dgm:prSet presAssocID="{5024BDBF-BD23-4BE1-8326-6FB2B03FCBAF}" presName="parentLeftMargin" presStyleLbl="node1" presStyleIdx="0" presStyleCnt="3"/>
      <dgm:spPr/>
    </dgm:pt>
    <dgm:pt modelId="{9ACA2E41-9006-4916-B2FA-63A91650FA37}" type="pres">
      <dgm:prSet presAssocID="{5024BDBF-BD23-4BE1-8326-6FB2B03FCBAF}" presName="parentText" presStyleLbl="node1" presStyleIdx="1" presStyleCnt="3" custScaleX="110815">
        <dgm:presLayoutVars>
          <dgm:chMax val="0"/>
          <dgm:bulletEnabled val="1"/>
        </dgm:presLayoutVars>
      </dgm:prSet>
      <dgm:spPr/>
    </dgm:pt>
    <dgm:pt modelId="{6557905B-4B40-4931-8AB9-04716C11BAA7}" type="pres">
      <dgm:prSet presAssocID="{5024BDBF-BD23-4BE1-8326-6FB2B03FCBAF}" presName="negativeSpace" presStyleCnt="0"/>
      <dgm:spPr/>
    </dgm:pt>
    <dgm:pt modelId="{46BA59B5-E505-4326-A55B-7698E792F420}" type="pres">
      <dgm:prSet presAssocID="{5024BDBF-BD23-4BE1-8326-6FB2B03FCBAF}" presName="childText" presStyleLbl="conFgAcc1" presStyleIdx="1" presStyleCnt="3">
        <dgm:presLayoutVars>
          <dgm:bulletEnabled val="1"/>
        </dgm:presLayoutVars>
      </dgm:prSet>
      <dgm:spPr>
        <a:scene3d>
          <a:camera prst="orthographicFront"/>
          <a:lightRig rig="threePt" dir="t">
            <a:rot lat="0" lon="0" rev="7500000"/>
          </a:lightRig>
        </a:scene3d>
        <a:sp3d z="152400" extrusionH="63500" prstMaterial="dkEdge">
          <a:contourClr>
            <a:schemeClr val="bg1"/>
          </a:contourClr>
        </a:sp3d>
      </dgm:spPr>
    </dgm:pt>
    <dgm:pt modelId="{6A2151D8-5333-49D3-803B-DD48CE2B7A00}" type="pres">
      <dgm:prSet presAssocID="{25DD47C8-7276-4E67-BF82-361B53601E78}" presName="spaceBetweenRectangles" presStyleCnt="0"/>
      <dgm:spPr/>
    </dgm:pt>
    <dgm:pt modelId="{A1C17021-72DE-4E3C-A42B-EA51220AE7C8}" type="pres">
      <dgm:prSet presAssocID="{2A185352-A253-4A33-BB56-48C4291FED08}" presName="parentLin" presStyleCnt="0"/>
      <dgm:spPr/>
    </dgm:pt>
    <dgm:pt modelId="{FF111A01-7BE3-4981-BA21-5AF4221FF552}" type="pres">
      <dgm:prSet presAssocID="{2A185352-A253-4A33-BB56-48C4291FED08}" presName="parentLeftMargin" presStyleLbl="node1" presStyleIdx="1" presStyleCnt="3"/>
      <dgm:spPr/>
    </dgm:pt>
    <dgm:pt modelId="{CD78FEBB-82C9-427B-98CB-7FD7A99EBA0F}" type="pres">
      <dgm:prSet presAssocID="{2A185352-A253-4A33-BB56-48C4291FED08}" presName="parentText" presStyleLbl="node1" presStyleIdx="2" presStyleCnt="3" custScaleX="110815">
        <dgm:presLayoutVars>
          <dgm:chMax val="0"/>
          <dgm:bulletEnabled val="1"/>
        </dgm:presLayoutVars>
      </dgm:prSet>
      <dgm:spPr/>
    </dgm:pt>
    <dgm:pt modelId="{BEC84844-7ED7-4BC0-8A0F-7FBABB2A4338}" type="pres">
      <dgm:prSet presAssocID="{2A185352-A253-4A33-BB56-48C4291FED08}" presName="negativeSpace" presStyleCnt="0"/>
      <dgm:spPr/>
    </dgm:pt>
    <dgm:pt modelId="{FAE10FC2-0127-4109-9374-A445EBEF998F}" type="pres">
      <dgm:prSet presAssocID="{2A185352-A253-4A33-BB56-48C4291FED08}" presName="childText" presStyleLbl="conFgAcc1" presStyleIdx="2" presStyleCnt="3">
        <dgm:presLayoutVars>
          <dgm:bulletEnabled val="1"/>
        </dgm:presLayoutVars>
      </dgm:prSet>
      <dgm:spPr>
        <a:scene3d>
          <a:camera prst="orthographicFront"/>
          <a:lightRig rig="threePt" dir="t">
            <a:rot lat="0" lon="0" rev="7500000"/>
          </a:lightRig>
        </a:scene3d>
        <a:sp3d z="152400" extrusionH="63500" prstMaterial="dkEdge">
          <a:contourClr>
            <a:schemeClr val="bg1"/>
          </a:contourClr>
        </a:sp3d>
      </dgm:spPr>
    </dgm:pt>
  </dgm:ptLst>
  <dgm:cxnLst>
    <dgm:cxn modelId="{98AA8011-3407-214A-8E1B-8171E8A38512}" type="presOf" srcId="{9C319ECE-EC28-45C8-A3DC-AF29E1AF8CAD}" destId="{B8938456-2BD7-44A9-BCFA-6E079478E6E4}" srcOrd="1" destOrd="0" presId="urn:microsoft.com/office/officeart/2005/8/layout/list1"/>
    <dgm:cxn modelId="{9B410A1A-ED5A-47B6-9231-B5A53B47D459}" srcId="{C28BB193-E948-4384-B20F-8781293F2789}" destId="{9C319ECE-EC28-45C8-A3DC-AF29E1AF8CAD}" srcOrd="0" destOrd="0" parTransId="{3D9F1C0A-0DFA-4D95-AEA6-2D6CA96B3D59}" sibTransId="{ADA16A98-F2C3-4DF3-B116-465D4F8C2495}"/>
    <dgm:cxn modelId="{4E254A2A-F93C-6341-97BA-D7C858029065}" type="presOf" srcId="{C28BB193-E948-4384-B20F-8781293F2789}" destId="{B14F6EF9-1868-4E51-85A9-4C5AD701C974}" srcOrd="0" destOrd="0" presId="urn:microsoft.com/office/officeart/2005/8/layout/list1"/>
    <dgm:cxn modelId="{31620A34-ECAB-2B4D-BDDF-A6C6327B66BD}" type="presOf" srcId="{5024BDBF-BD23-4BE1-8326-6FB2B03FCBAF}" destId="{AA2E24A8-7554-460F-8C7E-525C70D725AB}" srcOrd="0" destOrd="0" presId="urn:microsoft.com/office/officeart/2005/8/layout/list1"/>
    <dgm:cxn modelId="{651F3985-C8BF-4CA1-8924-3B71E855D539}" srcId="{C28BB193-E948-4384-B20F-8781293F2789}" destId="{2A185352-A253-4A33-BB56-48C4291FED08}" srcOrd="2" destOrd="0" parTransId="{7966B96E-9917-4D39-8FD9-F3D7A6F0F0B6}" sibTransId="{7ED3D5C1-7C9D-4166-907D-A9CBC2086BA3}"/>
    <dgm:cxn modelId="{92EC3995-2C03-2643-A4EA-41B560130F1A}" type="presOf" srcId="{9C319ECE-EC28-45C8-A3DC-AF29E1AF8CAD}" destId="{65819F0F-6B5A-4BCB-9F22-630004816F7E}" srcOrd="0" destOrd="0" presId="urn:microsoft.com/office/officeart/2005/8/layout/list1"/>
    <dgm:cxn modelId="{629A6795-D0A3-4AF3-93E0-BC499F8A8FF1}" srcId="{C28BB193-E948-4384-B20F-8781293F2789}" destId="{5024BDBF-BD23-4BE1-8326-6FB2B03FCBAF}" srcOrd="1" destOrd="0" parTransId="{1983C0CF-D8A4-49D3-89D2-705664E9D2CC}" sibTransId="{25DD47C8-7276-4E67-BF82-361B53601E78}"/>
    <dgm:cxn modelId="{DF57E29A-EE01-EB4D-A8FD-309F40ACDB7A}" type="presOf" srcId="{2A185352-A253-4A33-BB56-48C4291FED08}" destId="{CD78FEBB-82C9-427B-98CB-7FD7A99EBA0F}" srcOrd="1" destOrd="0" presId="urn:microsoft.com/office/officeart/2005/8/layout/list1"/>
    <dgm:cxn modelId="{D1FF51C2-9245-954B-BE0E-EE4997B5163C}" type="presOf" srcId="{5024BDBF-BD23-4BE1-8326-6FB2B03FCBAF}" destId="{9ACA2E41-9006-4916-B2FA-63A91650FA37}" srcOrd="1" destOrd="0" presId="urn:microsoft.com/office/officeart/2005/8/layout/list1"/>
    <dgm:cxn modelId="{7DCDDDD9-09C2-8E42-971B-AE74BC320A8B}" type="presOf" srcId="{2A185352-A253-4A33-BB56-48C4291FED08}" destId="{FF111A01-7BE3-4981-BA21-5AF4221FF552}" srcOrd="0" destOrd="0" presId="urn:microsoft.com/office/officeart/2005/8/layout/list1"/>
    <dgm:cxn modelId="{98382FE5-9E92-534F-BD19-BCF4B0BAE54A}" type="presParOf" srcId="{B14F6EF9-1868-4E51-85A9-4C5AD701C974}" destId="{3ADDADD9-9CE5-42FF-A280-141AAEF060E6}" srcOrd="0" destOrd="0" presId="urn:microsoft.com/office/officeart/2005/8/layout/list1"/>
    <dgm:cxn modelId="{F2905F1B-559F-A349-9E47-73B4F0F59D90}" type="presParOf" srcId="{3ADDADD9-9CE5-42FF-A280-141AAEF060E6}" destId="{65819F0F-6B5A-4BCB-9F22-630004816F7E}" srcOrd="0" destOrd="0" presId="urn:microsoft.com/office/officeart/2005/8/layout/list1"/>
    <dgm:cxn modelId="{00DCD5C9-CC9C-0E43-B5ED-B13826B06222}" type="presParOf" srcId="{3ADDADD9-9CE5-42FF-A280-141AAEF060E6}" destId="{B8938456-2BD7-44A9-BCFA-6E079478E6E4}" srcOrd="1" destOrd="0" presId="urn:microsoft.com/office/officeart/2005/8/layout/list1"/>
    <dgm:cxn modelId="{3EC6996F-269B-E74D-BBDE-187763397AE9}" type="presParOf" srcId="{B14F6EF9-1868-4E51-85A9-4C5AD701C974}" destId="{75E5F3CF-A96E-4913-BFAD-8DD25246B463}" srcOrd="1" destOrd="0" presId="urn:microsoft.com/office/officeart/2005/8/layout/list1"/>
    <dgm:cxn modelId="{BFF0D142-F481-EE42-BB34-8C582D796258}" type="presParOf" srcId="{B14F6EF9-1868-4E51-85A9-4C5AD701C974}" destId="{432D0FBB-CDBC-439E-A1EA-036978A599AD}" srcOrd="2" destOrd="0" presId="urn:microsoft.com/office/officeart/2005/8/layout/list1"/>
    <dgm:cxn modelId="{64D86731-EEB0-D242-B356-A7D01374B938}" type="presParOf" srcId="{B14F6EF9-1868-4E51-85A9-4C5AD701C974}" destId="{96A2976C-E568-4DA1-B66D-A76014164818}" srcOrd="3" destOrd="0" presId="urn:microsoft.com/office/officeart/2005/8/layout/list1"/>
    <dgm:cxn modelId="{6D2CF45B-5D51-8B40-A111-876A053D2799}" type="presParOf" srcId="{B14F6EF9-1868-4E51-85A9-4C5AD701C974}" destId="{52FCB704-EF8F-4358-AB03-2FD932637F92}" srcOrd="4" destOrd="0" presId="urn:microsoft.com/office/officeart/2005/8/layout/list1"/>
    <dgm:cxn modelId="{E232A255-547D-ED4C-8ED0-31509BDA2756}" type="presParOf" srcId="{52FCB704-EF8F-4358-AB03-2FD932637F92}" destId="{AA2E24A8-7554-460F-8C7E-525C70D725AB}" srcOrd="0" destOrd="0" presId="urn:microsoft.com/office/officeart/2005/8/layout/list1"/>
    <dgm:cxn modelId="{F98C67A2-3629-0F4E-8AB5-113560A640F1}" type="presParOf" srcId="{52FCB704-EF8F-4358-AB03-2FD932637F92}" destId="{9ACA2E41-9006-4916-B2FA-63A91650FA37}" srcOrd="1" destOrd="0" presId="urn:microsoft.com/office/officeart/2005/8/layout/list1"/>
    <dgm:cxn modelId="{9B724E03-83AE-5F42-9782-54C674F05BD1}" type="presParOf" srcId="{B14F6EF9-1868-4E51-85A9-4C5AD701C974}" destId="{6557905B-4B40-4931-8AB9-04716C11BAA7}" srcOrd="5" destOrd="0" presId="urn:microsoft.com/office/officeart/2005/8/layout/list1"/>
    <dgm:cxn modelId="{D8AA4C08-F250-5846-8DD6-A530F6868DD1}" type="presParOf" srcId="{B14F6EF9-1868-4E51-85A9-4C5AD701C974}" destId="{46BA59B5-E505-4326-A55B-7698E792F420}" srcOrd="6" destOrd="0" presId="urn:microsoft.com/office/officeart/2005/8/layout/list1"/>
    <dgm:cxn modelId="{B78B5F3A-DEAD-4F40-80C0-6F221BEB5453}" type="presParOf" srcId="{B14F6EF9-1868-4E51-85A9-4C5AD701C974}" destId="{6A2151D8-5333-49D3-803B-DD48CE2B7A00}" srcOrd="7" destOrd="0" presId="urn:microsoft.com/office/officeart/2005/8/layout/list1"/>
    <dgm:cxn modelId="{470DC27F-E46A-AF41-BECD-FB890CAC7D46}" type="presParOf" srcId="{B14F6EF9-1868-4E51-85A9-4C5AD701C974}" destId="{A1C17021-72DE-4E3C-A42B-EA51220AE7C8}" srcOrd="8" destOrd="0" presId="urn:microsoft.com/office/officeart/2005/8/layout/list1"/>
    <dgm:cxn modelId="{85B279A7-1164-124C-AD15-AF0D02025E8E}" type="presParOf" srcId="{A1C17021-72DE-4E3C-A42B-EA51220AE7C8}" destId="{FF111A01-7BE3-4981-BA21-5AF4221FF552}" srcOrd="0" destOrd="0" presId="urn:microsoft.com/office/officeart/2005/8/layout/list1"/>
    <dgm:cxn modelId="{199A2C08-B02A-4044-9F55-E3EE187816F1}" type="presParOf" srcId="{A1C17021-72DE-4E3C-A42B-EA51220AE7C8}" destId="{CD78FEBB-82C9-427B-98CB-7FD7A99EBA0F}" srcOrd="1" destOrd="0" presId="urn:microsoft.com/office/officeart/2005/8/layout/list1"/>
    <dgm:cxn modelId="{DCF6BD52-94A5-9047-A6B8-5F6600879782}" type="presParOf" srcId="{B14F6EF9-1868-4E51-85A9-4C5AD701C974}" destId="{BEC84844-7ED7-4BC0-8A0F-7FBABB2A4338}" srcOrd="9" destOrd="0" presId="urn:microsoft.com/office/officeart/2005/8/layout/list1"/>
    <dgm:cxn modelId="{231A09EC-3236-9045-B367-8823D59B03C0}" type="presParOf" srcId="{B14F6EF9-1868-4E51-85A9-4C5AD701C974}" destId="{FAE10FC2-0127-4109-9374-A445EBEF998F}" srcOrd="10" destOrd="0" presId="urn:microsoft.com/office/officeart/2005/8/layout/list1"/>
  </dgm:cxnLst>
  <dgm:bg/>
  <dgm:whole>
    <a:ln w="952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FBF9B2-F6CD-4264-A100-5C1C86219AF0}" type="doc">
      <dgm:prSet loTypeId="urn:microsoft.com/office/officeart/2005/8/layout/hierarchy2" loCatId="hierarchy" qsTypeId="urn:microsoft.com/office/officeart/2005/8/quickstyle/simple1" qsCatId="simple" csTypeId="urn:microsoft.com/office/officeart/2005/8/colors/colorful1#23" csCatId="colorful" phldr="1"/>
      <dgm:spPr/>
      <dgm:t>
        <a:bodyPr/>
        <a:lstStyle/>
        <a:p>
          <a:endParaRPr lang="en-US"/>
        </a:p>
      </dgm:t>
    </dgm:pt>
    <dgm:pt modelId="{C31BF2C1-5ADB-4E20-8975-7C72E66F8CB2}">
      <dgm:prSet phldrT="[Text]" custT="1"/>
      <dgm:spPr/>
      <dgm:t>
        <a:bodyPr lIns="91440"/>
        <a:lstStyle/>
        <a:p>
          <a:pPr marL="0" marR="0" indent="0" algn="ctr" defTabSz="914400" eaLnBrk="1" fontAlgn="auto" latinLnBrk="0" hangingPunct="1">
            <a:lnSpc>
              <a:spcPct val="100000"/>
            </a:lnSpc>
            <a:spcBef>
              <a:spcPts val="0"/>
            </a:spcBef>
            <a:spcAft>
              <a:spcPts val="0"/>
            </a:spcAft>
            <a:buClrTx/>
            <a:buSzTx/>
            <a:buFontTx/>
            <a:buNone/>
            <a:tabLst/>
            <a:defRPr/>
          </a:pPr>
          <a:r>
            <a:rPr lang="el-GR" sz="2000" b="1" dirty="0"/>
            <a:t>Αποτύπωση περιβάλλοντος</a:t>
          </a:r>
          <a:endParaRPr lang="en-US" sz="2000" b="1" dirty="0"/>
        </a:p>
      </dgm:t>
    </dgm:pt>
    <dgm:pt modelId="{678D9FD0-A57B-4A47-B55C-E27485AC6D68}" type="parTrans" cxnId="{B6B687C8-12EB-4DAA-BD9F-EFF66EEE6E63}">
      <dgm:prSet/>
      <dgm:spPr/>
      <dgm:t>
        <a:bodyPr/>
        <a:lstStyle/>
        <a:p>
          <a:endParaRPr lang="en-US"/>
        </a:p>
      </dgm:t>
    </dgm:pt>
    <dgm:pt modelId="{9FB810AC-E4CC-4FAD-B321-5C1E474FFF96}" type="sibTrans" cxnId="{B6B687C8-12EB-4DAA-BD9F-EFF66EEE6E63}">
      <dgm:prSet/>
      <dgm:spPr/>
      <dgm:t>
        <a:bodyPr/>
        <a:lstStyle/>
        <a:p>
          <a:endParaRPr lang="en-US"/>
        </a:p>
      </dgm:t>
    </dgm:pt>
    <dgm:pt modelId="{A9AAFEA6-1061-446B-80D0-197FEB72023E}">
      <dgm:prSet phldrT="[Text]" custT="1"/>
      <dgm:spPr/>
      <dgm:t>
        <a:bodyPr lIns="91440"/>
        <a:lstStyle/>
        <a:p>
          <a:pPr algn="ctr"/>
          <a:r>
            <a:rPr lang="el-GR" sz="2000" b="1" dirty="0"/>
            <a:t>Εξωτερικό</a:t>
          </a:r>
          <a:endParaRPr lang="en-US" sz="2000" b="1" dirty="0"/>
        </a:p>
      </dgm:t>
    </dgm:pt>
    <dgm:pt modelId="{875F9024-4E4B-4C43-B0FA-5BD88C039602}" type="parTrans" cxnId="{ABDB2034-9B3C-4F2D-AC25-CC837D949FA4}">
      <dgm:prSet/>
      <dgm:spPr/>
      <dgm:t>
        <a:bodyPr/>
        <a:lstStyle/>
        <a:p>
          <a:endParaRPr lang="en-US"/>
        </a:p>
      </dgm:t>
    </dgm:pt>
    <dgm:pt modelId="{4F582F4B-1577-4B79-8897-22E6DCCDCAC8}" type="sibTrans" cxnId="{ABDB2034-9B3C-4F2D-AC25-CC837D949FA4}">
      <dgm:prSet/>
      <dgm:spPr/>
      <dgm:t>
        <a:bodyPr/>
        <a:lstStyle/>
        <a:p>
          <a:endParaRPr lang="en-US"/>
        </a:p>
      </dgm:t>
    </dgm:pt>
    <dgm:pt modelId="{33C63963-E089-4A57-A6A9-89CE57CC21CD}">
      <dgm:prSet phldrT="[Text]" custT="1"/>
      <dgm:spPr/>
      <dgm:t>
        <a:bodyPr lIns="91440"/>
        <a:lstStyle/>
        <a:p>
          <a:pPr marL="0" marR="0" indent="0" algn="ctr" defTabSz="711200" eaLnBrk="1" fontAlgn="auto" latinLnBrk="0" hangingPunct="1">
            <a:lnSpc>
              <a:spcPct val="90000"/>
            </a:lnSpc>
            <a:spcBef>
              <a:spcPct val="0"/>
            </a:spcBef>
            <a:spcAft>
              <a:spcPct val="35000"/>
            </a:spcAft>
            <a:buClrTx/>
            <a:buSzTx/>
            <a:buFontTx/>
            <a:buNone/>
            <a:tabLst/>
            <a:defRPr/>
          </a:pPr>
          <a:r>
            <a:rPr lang="el-GR" sz="2000" b="1" dirty="0"/>
            <a:t>Ευκαιρίες</a:t>
          </a:r>
          <a:endParaRPr lang="en-US" sz="2000" b="1" dirty="0"/>
        </a:p>
      </dgm:t>
    </dgm:pt>
    <dgm:pt modelId="{765A6DF7-E3E0-4177-AE09-7F1AA0C659DF}" type="parTrans" cxnId="{02FA4434-F28B-4CA6-AFD2-04AC5F13735F}">
      <dgm:prSet/>
      <dgm:spPr/>
      <dgm:t>
        <a:bodyPr/>
        <a:lstStyle/>
        <a:p>
          <a:endParaRPr lang="en-US"/>
        </a:p>
      </dgm:t>
    </dgm:pt>
    <dgm:pt modelId="{583A8ACB-B856-4BA4-9E74-64647E6CA3AA}" type="sibTrans" cxnId="{02FA4434-F28B-4CA6-AFD2-04AC5F13735F}">
      <dgm:prSet/>
      <dgm:spPr/>
      <dgm:t>
        <a:bodyPr/>
        <a:lstStyle/>
        <a:p>
          <a:endParaRPr lang="en-US"/>
        </a:p>
      </dgm:t>
    </dgm:pt>
    <dgm:pt modelId="{7CA9CC5C-806C-4E8F-A434-7FB2F3048318}">
      <dgm:prSet phldrT="[Text]" custT="1"/>
      <dgm:spPr/>
      <dgm:t>
        <a:bodyPr lIns="91440"/>
        <a:lstStyle/>
        <a:p>
          <a:pPr marL="0" marR="0" indent="0" algn="ctr" defTabSz="711200" eaLnBrk="1" fontAlgn="auto" latinLnBrk="0" hangingPunct="1">
            <a:lnSpc>
              <a:spcPct val="90000"/>
            </a:lnSpc>
            <a:spcBef>
              <a:spcPct val="0"/>
            </a:spcBef>
            <a:spcAft>
              <a:spcPct val="35000"/>
            </a:spcAft>
            <a:buClrTx/>
            <a:buSzTx/>
            <a:buFontTx/>
            <a:buNone/>
            <a:tabLst/>
            <a:defRPr/>
          </a:pPr>
          <a:r>
            <a:rPr lang="el-GR" sz="2000" b="1" dirty="0"/>
            <a:t>Απειλές</a:t>
          </a:r>
          <a:endParaRPr lang="en-US" sz="2000" b="1" dirty="0"/>
        </a:p>
      </dgm:t>
    </dgm:pt>
    <dgm:pt modelId="{9019B5F2-5BFE-47B8-AAA7-486444DC706F}" type="parTrans" cxnId="{80D413C1-4BB4-4419-8189-3A950D9F4CCF}">
      <dgm:prSet/>
      <dgm:spPr/>
      <dgm:t>
        <a:bodyPr/>
        <a:lstStyle/>
        <a:p>
          <a:endParaRPr lang="en-US"/>
        </a:p>
      </dgm:t>
    </dgm:pt>
    <dgm:pt modelId="{9AB5E5BA-A492-4078-B3C7-AC08B00A61F9}" type="sibTrans" cxnId="{80D413C1-4BB4-4419-8189-3A950D9F4CCF}">
      <dgm:prSet/>
      <dgm:spPr/>
      <dgm:t>
        <a:bodyPr/>
        <a:lstStyle/>
        <a:p>
          <a:endParaRPr lang="en-US"/>
        </a:p>
      </dgm:t>
    </dgm:pt>
    <dgm:pt modelId="{B6E615C4-1C6A-4BB2-A7C4-BBDC3154A3A8}">
      <dgm:prSet phldrT="[Text]" custT="1"/>
      <dgm:spPr/>
      <dgm:t>
        <a:bodyPr lIns="91440"/>
        <a:lstStyle/>
        <a:p>
          <a:pPr marL="0" marR="0" indent="0" algn="ctr" defTabSz="914400" eaLnBrk="1" fontAlgn="auto" latinLnBrk="0" hangingPunct="1">
            <a:lnSpc>
              <a:spcPct val="100000"/>
            </a:lnSpc>
            <a:spcBef>
              <a:spcPts val="0"/>
            </a:spcBef>
            <a:spcAft>
              <a:spcPts val="0"/>
            </a:spcAft>
            <a:buClrTx/>
            <a:buSzTx/>
            <a:buFontTx/>
            <a:buNone/>
            <a:tabLst/>
            <a:defRPr/>
          </a:pPr>
          <a:r>
            <a:rPr lang="el-GR" sz="2000" b="1" dirty="0"/>
            <a:t>Δυνάμεις</a:t>
          </a:r>
          <a:endParaRPr lang="en-US" sz="2000" b="1" dirty="0"/>
        </a:p>
      </dgm:t>
    </dgm:pt>
    <dgm:pt modelId="{22362DA4-12F2-461C-8E07-D481A007B447}" type="parTrans" cxnId="{88B1B9C9-99E3-49A7-B8A4-4484FC95C6B6}">
      <dgm:prSet/>
      <dgm:spPr/>
      <dgm:t>
        <a:bodyPr/>
        <a:lstStyle/>
        <a:p>
          <a:endParaRPr lang="en-US"/>
        </a:p>
      </dgm:t>
    </dgm:pt>
    <dgm:pt modelId="{22555DB3-92B4-4FDA-BA59-9DDCCEC633B0}" type="sibTrans" cxnId="{88B1B9C9-99E3-49A7-B8A4-4484FC95C6B6}">
      <dgm:prSet/>
      <dgm:spPr/>
      <dgm:t>
        <a:bodyPr/>
        <a:lstStyle/>
        <a:p>
          <a:endParaRPr lang="en-US"/>
        </a:p>
      </dgm:t>
    </dgm:pt>
    <dgm:pt modelId="{A0CF99F4-C8A2-4FB8-96D6-CB7CA86E9CAB}">
      <dgm:prSet phldrT="[Text]" custT="1"/>
      <dgm:spPr/>
      <dgm:t>
        <a:bodyPr lIns="91440"/>
        <a:lstStyle/>
        <a:p>
          <a:pPr marL="0" marR="0" indent="0" algn="ctr" defTabSz="914400" eaLnBrk="1" fontAlgn="auto" latinLnBrk="0" hangingPunct="1">
            <a:lnSpc>
              <a:spcPct val="100000"/>
            </a:lnSpc>
            <a:spcBef>
              <a:spcPts val="0"/>
            </a:spcBef>
            <a:spcAft>
              <a:spcPts val="0"/>
            </a:spcAft>
            <a:buClrTx/>
            <a:buSzTx/>
            <a:buFontTx/>
            <a:buNone/>
            <a:tabLst/>
            <a:defRPr/>
          </a:pPr>
          <a:r>
            <a:rPr lang="el-GR" sz="2000" b="1" dirty="0"/>
            <a:t>Αδυναμίες</a:t>
          </a:r>
          <a:endParaRPr lang="en-US" sz="2000" b="1" dirty="0"/>
        </a:p>
      </dgm:t>
    </dgm:pt>
    <dgm:pt modelId="{04E48A20-1410-4BA3-A6A3-F3EA95BDE95D}" type="parTrans" cxnId="{5859E36C-3A58-4CFE-A9C8-FA0E23D3E528}">
      <dgm:prSet/>
      <dgm:spPr/>
      <dgm:t>
        <a:bodyPr/>
        <a:lstStyle/>
        <a:p>
          <a:endParaRPr lang="en-US"/>
        </a:p>
      </dgm:t>
    </dgm:pt>
    <dgm:pt modelId="{E67A0608-CCA4-4654-A744-77DC42C87238}" type="sibTrans" cxnId="{5859E36C-3A58-4CFE-A9C8-FA0E23D3E528}">
      <dgm:prSet/>
      <dgm:spPr/>
      <dgm:t>
        <a:bodyPr/>
        <a:lstStyle/>
        <a:p>
          <a:endParaRPr lang="en-US"/>
        </a:p>
      </dgm:t>
    </dgm:pt>
    <dgm:pt modelId="{EAA6C171-B7CF-4194-BD3E-F0553DC8829F}">
      <dgm:prSet phldrT="[Text]" custT="1"/>
      <dgm:spPr/>
      <dgm:t>
        <a:bodyPr lIns="91440"/>
        <a:lstStyle/>
        <a:p>
          <a:pPr algn="ctr"/>
          <a:r>
            <a:rPr lang="el-GR" sz="2000" b="1" dirty="0"/>
            <a:t>Εσωτερικό</a:t>
          </a:r>
          <a:endParaRPr lang="en-US" sz="2000" b="1" dirty="0"/>
        </a:p>
      </dgm:t>
    </dgm:pt>
    <dgm:pt modelId="{71453D7E-4316-47A7-BC8B-3AF2ABDC89D2}" type="sibTrans" cxnId="{2273E92D-9E18-49B7-890D-F7B858CB3205}">
      <dgm:prSet/>
      <dgm:spPr/>
      <dgm:t>
        <a:bodyPr/>
        <a:lstStyle/>
        <a:p>
          <a:endParaRPr lang="en-US"/>
        </a:p>
      </dgm:t>
    </dgm:pt>
    <dgm:pt modelId="{C67BBBC7-F6AA-4326-B6EA-55D295F09B06}" type="parTrans" cxnId="{2273E92D-9E18-49B7-890D-F7B858CB3205}">
      <dgm:prSet/>
      <dgm:spPr/>
      <dgm:t>
        <a:bodyPr/>
        <a:lstStyle/>
        <a:p>
          <a:endParaRPr lang="en-US"/>
        </a:p>
      </dgm:t>
    </dgm:pt>
    <dgm:pt modelId="{240B2283-3385-48C9-8E70-C54052ACB234}" type="pres">
      <dgm:prSet presAssocID="{A8FBF9B2-F6CD-4264-A100-5C1C86219AF0}" presName="diagram" presStyleCnt="0">
        <dgm:presLayoutVars>
          <dgm:chPref val="1"/>
          <dgm:dir/>
          <dgm:animOne val="branch"/>
          <dgm:animLvl val="lvl"/>
          <dgm:resizeHandles val="exact"/>
        </dgm:presLayoutVars>
      </dgm:prSet>
      <dgm:spPr/>
    </dgm:pt>
    <dgm:pt modelId="{2DD5CB20-6E94-4D9B-ADBC-B9F28A5529A7}" type="pres">
      <dgm:prSet presAssocID="{C31BF2C1-5ADB-4E20-8975-7C72E66F8CB2}" presName="root1" presStyleCnt="0"/>
      <dgm:spPr/>
    </dgm:pt>
    <dgm:pt modelId="{AEA724FA-D09A-4878-AA57-59DADCDE76E6}" type="pres">
      <dgm:prSet presAssocID="{C31BF2C1-5ADB-4E20-8975-7C72E66F8CB2}" presName="LevelOneTextNode" presStyleLbl="node0" presStyleIdx="0" presStyleCnt="1" custScaleX="108986">
        <dgm:presLayoutVars>
          <dgm:chPref val="3"/>
        </dgm:presLayoutVars>
      </dgm:prSet>
      <dgm:spPr/>
    </dgm:pt>
    <dgm:pt modelId="{082C1916-FC4C-464A-9A2A-64DB8E3AC088}" type="pres">
      <dgm:prSet presAssocID="{C31BF2C1-5ADB-4E20-8975-7C72E66F8CB2}" presName="level2hierChild" presStyleCnt="0"/>
      <dgm:spPr/>
    </dgm:pt>
    <dgm:pt modelId="{3E98C53E-9377-4C9D-AF75-2ACAEABD104E}" type="pres">
      <dgm:prSet presAssocID="{875F9024-4E4B-4C43-B0FA-5BD88C039602}" presName="conn2-1" presStyleLbl="parChTrans1D2" presStyleIdx="0" presStyleCnt="2"/>
      <dgm:spPr/>
    </dgm:pt>
    <dgm:pt modelId="{9BBD3A16-01F7-4627-9297-67ADD56D074A}" type="pres">
      <dgm:prSet presAssocID="{875F9024-4E4B-4C43-B0FA-5BD88C039602}" presName="connTx" presStyleLbl="parChTrans1D2" presStyleIdx="0" presStyleCnt="2"/>
      <dgm:spPr/>
    </dgm:pt>
    <dgm:pt modelId="{91A5425C-C6F0-4056-BFB6-1A9BED4ED022}" type="pres">
      <dgm:prSet presAssocID="{A9AAFEA6-1061-446B-80D0-197FEB72023E}" presName="root2" presStyleCnt="0"/>
      <dgm:spPr/>
    </dgm:pt>
    <dgm:pt modelId="{DD4BEEC4-18D2-44A0-8387-D1C4533A0D01}" type="pres">
      <dgm:prSet presAssocID="{A9AAFEA6-1061-446B-80D0-197FEB72023E}" presName="LevelTwoTextNode" presStyleLbl="node2" presStyleIdx="0" presStyleCnt="2">
        <dgm:presLayoutVars>
          <dgm:chPref val="3"/>
        </dgm:presLayoutVars>
      </dgm:prSet>
      <dgm:spPr/>
    </dgm:pt>
    <dgm:pt modelId="{3E3F5B61-0E6B-4C37-9B76-5CE1F778A465}" type="pres">
      <dgm:prSet presAssocID="{A9AAFEA6-1061-446B-80D0-197FEB72023E}" presName="level3hierChild" presStyleCnt="0"/>
      <dgm:spPr/>
    </dgm:pt>
    <dgm:pt modelId="{138A47DF-D64D-478F-A051-470326DFC9F1}" type="pres">
      <dgm:prSet presAssocID="{765A6DF7-E3E0-4177-AE09-7F1AA0C659DF}" presName="conn2-1" presStyleLbl="parChTrans1D3" presStyleIdx="0" presStyleCnt="4"/>
      <dgm:spPr/>
    </dgm:pt>
    <dgm:pt modelId="{B1E5C6D1-8201-4719-B499-C06E5B70B8CC}" type="pres">
      <dgm:prSet presAssocID="{765A6DF7-E3E0-4177-AE09-7F1AA0C659DF}" presName="connTx" presStyleLbl="parChTrans1D3" presStyleIdx="0" presStyleCnt="4"/>
      <dgm:spPr/>
    </dgm:pt>
    <dgm:pt modelId="{2002715D-23AB-48A1-AD6F-579AB126023D}" type="pres">
      <dgm:prSet presAssocID="{33C63963-E089-4A57-A6A9-89CE57CC21CD}" presName="root2" presStyleCnt="0"/>
      <dgm:spPr/>
    </dgm:pt>
    <dgm:pt modelId="{FF1704D7-9B17-4D70-84BB-27D460DFD645}" type="pres">
      <dgm:prSet presAssocID="{33C63963-E089-4A57-A6A9-89CE57CC21CD}" presName="LevelTwoTextNode" presStyleLbl="node3" presStyleIdx="0" presStyleCnt="4">
        <dgm:presLayoutVars>
          <dgm:chPref val="3"/>
        </dgm:presLayoutVars>
      </dgm:prSet>
      <dgm:spPr/>
    </dgm:pt>
    <dgm:pt modelId="{1DD6E6F5-FC32-42CE-A2E2-F3A1E5C54D03}" type="pres">
      <dgm:prSet presAssocID="{33C63963-E089-4A57-A6A9-89CE57CC21CD}" presName="level3hierChild" presStyleCnt="0"/>
      <dgm:spPr/>
    </dgm:pt>
    <dgm:pt modelId="{89D8C0CD-A570-4693-A0AE-D93E3402DFDC}" type="pres">
      <dgm:prSet presAssocID="{9019B5F2-5BFE-47B8-AAA7-486444DC706F}" presName="conn2-1" presStyleLbl="parChTrans1D3" presStyleIdx="1" presStyleCnt="4"/>
      <dgm:spPr/>
    </dgm:pt>
    <dgm:pt modelId="{4518EBD1-51AF-4260-BAF3-E7297A41F411}" type="pres">
      <dgm:prSet presAssocID="{9019B5F2-5BFE-47B8-AAA7-486444DC706F}" presName="connTx" presStyleLbl="parChTrans1D3" presStyleIdx="1" presStyleCnt="4"/>
      <dgm:spPr/>
    </dgm:pt>
    <dgm:pt modelId="{5D890869-7ADF-4F43-BBF7-946B1B90B54A}" type="pres">
      <dgm:prSet presAssocID="{7CA9CC5C-806C-4E8F-A434-7FB2F3048318}" presName="root2" presStyleCnt="0"/>
      <dgm:spPr/>
    </dgm:pt>
    <dgm:pt modelId="{C102ADBF-7966-4151-AF1D-43979A3C51D4}" type="pres">
      <dgm:prSet presAssocID="{7CA9CC5C-806C-4E8F-A434-7FB2F3048318}" presName="LevelTwoTextNode" presStyleLbl="node3" presStyleIdx="1" presStyleCnt="4">
        <dgm:presLayoutVars>
          <dgm:chPref val="3"/>
        </dgm:presLayoutVars>
      </dgm:prSet>
      <dgm:spPr/>
    </dgm:pt>
    <dgm:pt modelId="{E29BCC77-4C30-45BD-A8A3-3474AD9F5493}" type="pres">
      <dgm:prSet presAssocID="{7CA9CC5C-806C-4E8F-A434-7FB2F3048318}" presName="level3hierChild" presStyleCnt="0"/>
      <dgm:spPr/>
    </dgm:pt>
    <dgm:pt modelId="{FDEB76F0-1383-4E8B-A7BA-822F6563CB7C}" type="pres">
      <dgm:prSet presAssocID="{C67BBBC7-F6AA-4326-B6EA-55D295F09B06}" presName="conn2-1" presStyleLbl="parChTrans1D2" presStyleIdx="1" presStyleCnt="2"/>
      <dgm:spPr/>
    </dgm:pt>
    <dgm:pt modelId="{96CA5BDB-C7E7-4979-B0BE-1830D8AB62FB}" type="pres">
      <dgm:prSet presAssocID="{C67BBBC7-F6AA-4326-B6EA-55D295F09B06}" presName="connTx" presStyleLbl="parChTrans1D2" presStyleIdx="1" presStyleCnt="2"/>
      <dgm:spPr/>
    </dgm:pt>
    <dgm:pt modelId="{02B607D3-AC1D-42B5-A2B5-C0E5B6A9440C}" type="pres">
      <dgm:prSet presAssocID="{EAA6C171-B7CF-4194-BD3E-F0553DC8829F}" presName="root2" presStyleCnt="0"/>
      <dgm:spPr/>
    </dgm:pt>
    <dgm:pt modelId="{04C30E23-4EB7-4B89-AC90-1F27062F2C2D}" type="pres">
      <dgm:prSet presAssocID="{EAA6C171-B7CF-4194-BD3E-F0553DC8829F}" presName="LevelTwoTextNode" presStyleLbl="node2" presStyleIdx="1" presStyleCnt="2">
        <dgm:presLayoutVars>
          <dgm:chPref val="3"/>
        </dgm:presLayoutVars>
      </dgm:prSet>
      <dgm:spPr/>
    </dgm:pt>
    <dgm:pt modelId="{65C26B41-5EB6-409D-931A-6F35C10B4DCF}" type="pres">
      <dgm:prSet presAssocID="{EAA6C171-B7CF-4194-BD3E-F0553DC8829F}" presName="level3hierChild" presStyleCnt="0"/>
      <dgm:spPr/>
    </dgm:pt>
    <dgm:pt modelId="{087F4B99-5D23-4D10-AFB1-D3A1D6A61A88}" type="pres">
      <dgm:prSet presAssocID="{22362DA4-12F2-461C-8E07-D481A007B447}" presName="conn2-1" presStyleLbl="parChTrans1D3" presStyleIdx="2" presStyleCnt="4"/>
      <dgm:spPr/>
    </dgm:pt>
    <dgm:pt modelId="{57D22747-F377-4B18-BA80-D384F4303A41}" type="pres">
      <dgm:prSet presAssocID="{22362DA4-12F2-461C-8E07-D481A007B447}" presName="connTx" presStyleLbl="parChTrans1D3" presStyleIdx="2" presStyleCnt="4"/>
      <dgm:spPr/>
    </dgm:pt>
    <dgm:pt modelId="{FB4233FF-A3A9-4545-98CB-6D29F0B455ED}" type="pres">
      <dgm:prSet presAssocID="{B6E615C4-1C6A-4BB2-A7C4-BBDC3154A3A8}" presName="root2" presStyleCnt="0"/>
      <dgm:spPr/>
    </dgm:pt>
    <dgm:pt modelId="{653E8F72-59B0-4BF4-8759-014F73D6F120}" type="pres">
      <dgm:prSet presAssocID="{B6E615C4-1C6A-4BB2-A7C4-BBDC3154A3A8}" presName="LevelTwoTextNode" presStyleLbl="node3" presStyleIdx="2" presStyleCnt="4">
        <dgm:presLayoutVars>
          <dgm:chPref val="3"/>
        </dgm:presLayoutVars>
      </dgm:prSet>
      <dgm:spPr/>
    </dgm:pt>
    <dgm:pt modelId="{6DD72A55-A5BC-43FF-A606-46E125411309}" type="pres">
      <dgm:prSet presAssocID="{B6E615C4-1C6A-4BB2-A7C4-BBDC3154A3A8}" presName="level3hierChild" presStyleCnt="0"/>
      <dgm:spPr/>
    </dgm:pt>
    <dgm:pt modelId="{7C9C2FB5-A5CD-4A01-A68E-9BF2995A0E5B}" type="pres">
      <dgm:prSet presAssocID="{04E48A20-1410-4BA3-A6A3-F3EA95BDE95D}" presName="conn2-1" presStyleLbl="parChTrans1D3" presStyleIdx="3" presStyleCnt="4"/>
      <dgm:spPr/>
    </dgm:pt>
    <dgm:pt modelId="{4DB83F7B-4E5E-4373-AE7C-4C2882BDF5A4}" type="pres">
      <dgm:prSet presAssocID="{04E48A20-1410-4BA3-A6A3-F3EA95BDE95D}" presName="connTx" presStyleLbl="parChTrans1D3" presStyleIdx="3" presStyleCnt="4"/>
      <dgm:spPr/>
    </dgm:pt>
    <dgm:pt modelId="{26A829EB-4130-4E7F-8FD0-1B4A50CC9C2F}" type="pres">
      <dgm:prSet presAssocID="{A0CF99F4-C8A2-4FB8-96D6-CB7CA86E9CAB}" presName="root2" presStyleCnt="0"/>
      <dgm:spPr/>
    </dgm:pt>
    <dgm:pt modelId="{21F7ECEB-E7A2-45A2-BBA3-0DAECC849A55}" type="pres">
      <dgm:prSet presAssocID="{A0CF99F4-C8A2-4FB8-96D6-CB7CA86E9CAB}" presName="LevelTwoTextNode" presStyleLbl="node3" presStyleIdx="3" presStyleCnt="4">
        <dgm:presLayoutVars>
          <dgm:chPref val="3"/>
        </dgm:presLayoutVars>
      </dgm:prSet>
      <dgm:spPr/>
    </dgm:pt>
    <dgm:pt modelId="{0E2D0A7B-88AF-4B78-ACC6-625B3B25A9F8}" type="pres">
      <dgm:prSet presAssocID="{A0CF99F4-C8A2-4FB8-96D6-CB7CA86E9CAB}" presName="level3hierChild" presStyleCnt="0"/>
      <dgm:spPr/>
    </dgm:pt>
  </dgm:ptLst>
  <dgm:cxnLst>
    <dgm:cxn modelId="{C088E801-B6C5-4D05-AFB2-DFDD6CDC1D98}" type="presOf" srcId="{875F9024-4E4B-4C43-B0FA-5BD88C039602}" destId="{3E98C53E-9377-4C9D-AF75-2ACAEABD104E}" srcOrd="0" destOrd="0" presId="urn:microsoft.com/office/officeart/2005/8/layout/hierarchy2"/>
    <dgm:cxn modelId="{1F6A9111-03A8-4E50-B835-C6F668CDABF5}" type="presOf" srcId="{9019B5F2-5BFE-47B8-AAA7-486444DC706F}" destId="{4518EBD1-51AF-4260-BAF3-E7297A41F411}" srcOrd="1" destOrd="0" presId="urn:microsoft.com/office/officeart/2005/8/layout/hierarchy2"/>
    <dgm:cxn modelId="{E6ACB724-504F-4220-8B0B-BE2439CBC33D}" type="presOf" srcId="{A9AAFEA6-1061-446B-80D0-197FEB72023E}" destId="{DD4BEEC4-18D2-44A0-8387-D1C4533A0D01}" srcOrd="0" destOrd="0" presId="urn:microsoft.com/office/officeart/2005/8/layout/hierarchy2"/>
    <dgm:cxn modelId="{C1BB5F25-9281-410E-B7CF-188B5950D121}" type="presOf" srcId="{33C63963-E089-4A57-A6A9-89CE57CC21CD}" destId="{FF1704D7-9B17-4D70-84BB-27D460DFD645}" srcOrd="0" destOrd="0" presId="urn:microsoft.com/office/officeart/2005/8/layout/hierarchy2"/>
    <dgm:cxn modelId="{2273E92D-9E18-49B7-890D-F7B858CB3205}" srcId="{C31BF2C1-5ADB-4E20-8975-7C72E66F8CB2}" destId="{EAA6C171-B7CF-4194-BD3E-F0553DC8829F}" srcOrd="1" destOrd="0" parTransId="{C67BBBC7-F6AA-4326-B6EA-55D295F09B06}" sibTransId="{71453D7E-4316-47A7-BC8B-3AF2ABDC89D2}"/>
    <dgm:cxn modelId="{ABDB2034-9B3C-4F2D-AC25-CC837D949FA4}" srcId="{C31BF2C1-5ADB-4E20-8975-7C72E66F8CB2}" destId="{A9AAFEA6-1061-446B-80D0-197FEB72023E}" srcOrd="0" destOrd="0" parTransId="{875F9024-4E4B-4C43-B0FA-5BD88C039602}" sibTransId="{4F582F4B-1577-4B79-8897-22E6DCCDCAC8}"/>
    <dgm:cxn modelId="{02FA4434-F28B-4CA6-AFD2-04AC5F13735F}" srcId="{A9AAFEA6-1061-446B-80D0-197FEB72023E}" destId="{33C63963-E089-4A57-A6A9-89CE57CC21CD}" srcOrd="0" destOrd="0" parTransId="{765A6DF7-E3E0-4177-AE09-7F1AA0C659DF}" sibTransId="{583A8ACB-B856-4BA4-9E74-64647E6CA3AA}"/>
    <dgm:cxn modelId="{5AAC9F39-4989-4DF2-9C77-F4A7F409A6FE}" type="presOf" srcId="{765A6DF7-E3E0-4177-AE09-7F1AA0C659DF}" destId="{B1E5C6D1-8201-4719-B499-C06E5B70B8CC}" srcOrd="1" destOrd="0" presId="urn:microsoft.com/office/officeart/2005/8/layout/hierarchy2"/>
    <dgm:cxn modelId="{3652FE3E-C8E9-42C3-A72B-F2E642052305}" type="presOf" srcId="{22362DA4-12F2-461C-8E07-D481A007B447}" destId="{087F4B99-5D23-4D10-AFB1-D3A1D6A61A88}" srcOrd="0" destOrd="0" presId="urn:microsoft.com/office/officeart/2005/8/layout/hierarchy2"/>
    <dgm:cxn modelId="{1FF96E5E-5CE4-45FF-867E-7227D19552BA}" type="presOf" srcId="{765A6DF7-E3E0-4177-AE09-7F1AA0C659DF}" destId="{138A47DF-D64D-478F-A051-470326DFC9F1}" srcOrd="0" destOrd="0" presId="urn:microsoft.com/office/officeart/2005/8/layout/hierarchy2"/>
    <dgm:cxn modelId="{71947F48-D271-4058-A6F1-0EBBFFC0A62C}" type="presOf" srcId="{A0CF99F4-C8A2-4FB8-96D6-CB7CA86E9CAB}" destId="{21F7ECEB-E7A2-45A2-BBA3-0DAECC849A55}" srcOrd="0" destOrd="0" presId="urn:microsoft.com/office/officeart/2005/8/layout/hierarchy2"/>
    <dgm:cxn modelId="{5859E36C-3A58-4CFE-A9C8-FA0E23D3E528}" srcId="{EAA6C171-B7CF-4194-BD3E-F0553DC8829F}" destId="{A0CF99F4-C8A2-4FB8-96D6-CB7CA86E9CAB}" srcOrd="1" destOrd="0" parTransId="{04E48A20-1410-4BA3-A6A3-F3EA95BDE95D}" sibTransId="{E67A0608-CCA4-4654-A744-77DC42C87238}"/>
    <dgm:cxn modelId="{5706EC4E-960F-4672-A893-EA29E1B85DC9}" type="presOf" srcId="{875F9024-4E4B-4C43-B0FA-5BD88C039602}" destId="{9BBD3A16-01F7-4627-9297-67ADD56D074A}" srcOrd="1" destOrd="0" presId="urn:microsoft.com/office/officeart/2005/8/layout/hierarchy2"/>
    <dgm:cxn modelId="{BBC83F52-4523-4AA1-81EA-88056D2C64C2}" type="presOf" srcId="{C67BBBC7-F6AA-4326-B6EA-55D295F09B06}" destId="{FDEB76F0-1383-4E8B-A7BA-822F6563CB7C}" srcOrd="0" destOrd="0" presId="urn:microsoft.com/office/officeart/2005/8/layout/hierarchy2"/>
    <dgm:cxn modelId="{CB5E0E90-A79D-428D-86E7-6444B86391CC}" type="presOf" srcId="{22362DA4-12F2-461C-8E07-D481A007B447}" destId="{57D22747-F377-4B18-BA80-D384F4303A41}" srcOrd="1" destOrd="0" presId="urn:microsoft.com/office/officeart/2005/8/layout/hierarchy2"/>
    <dgm:cxn modelId="{30834DA9-84F6-4FE8-A280-27737836CC4C}" type="presOf" srcId="{04E48A20-1410-4BA3-A6A3-F3EA95BDE95D}" destId="{4DB83F7B-4E5E-4373-AE7C-4C2882BDF5A4}" srcOrd="1" destOrd="0" presId="urn:microsoft.com/office/officeart/2005/8/layout/hierarchy2"/>
    <dgm:cxn modelId="{CFFB36B1-D1BD-4648-B733-27F76ED501AE}" type="presOf" srcId="{B6E615C4-1C6A-4BB2-A7C4-BBDC3154A3A8}" destId="{653E8F72-59B0-4BF4-8759-014F73D6F120}" srcOrd="0" destOrd="0" presId="urn:microsoft.com/office/officeart/2005/8/layout/hierarchy2"/>
    <dgm:cxn modelId="{96DF0AB2-6F00-41A3-8561-D74E1B985EAE}" type="presOf" srcId="{C31BF2C1-5ADB-4E20-8975-7C72E66F8CB2}" destId="{AEA724FA-D09A-4878-AA57-59DADCDE76E6}" srcOrd="0" destOrd="0" presId="urn:microsoft.com/office/officeart/2005/8/layout/hierarchy2"/>
    <dgm:cxn modelId="{920092B2-EB06-4A0A-982C-8697D39DCB70}" type="presOf" srcId="{7CA9CC5C-806C-4E8F-A434-7FB2F3048318}" destId="{C102ADBF-7966-4151-AF1D-43979A3C51D4}" srcOrd="0" destOrd="0" presId="urn:microsoft.com/office/officeart/2005/8/layout/hierarchy2"/>
    <dgm:cxn modelId="{80D413C1-4BB4-4419-8189-3A950D9F4CCF}" srcId="{A9AAFEA6-1061-446B-80D0-197FEB72023E}" destId="{7CA9CC5C-806C-4E8F-A434-7FB2F3048318}" srcOrd="1" destOrd="0" parTransId="{9019B5F2-5BFE-47B8-AAA7-486444DC706F}" sibTransId="{9AB5E5BA-A492-4078-B3C7-AC08B00A61F9}"/>
    <dgm:cxn modelId="{E0CCF2C7-C357-4F52-B7DE-F6A5829E2A32}" type="presOf" srcId="{04E48A20-1410-4BA3-A6A3-F3EA95BDE95D}" destId="{7C9C2FB5-A5CD-4A01-A68E-9BF2995A0E5B}" srcOrd="0" destOrd="0" presId="urn:microsoft.com/office/officeart/2005/8/layout/hierarchy2"/>
    <dgm:cxn modelId="{A42236C8-4DD1-48F8-8143-7F0E6A77094B}" type="presOf" srcId="{EAA6C171-B7CF-4194-BD3E-F0553DC8829F}" destId="{04C30E23-4EB7-4B89-AC90-1F27062F2C2D}" srcOrd="0" destOrd="0" presId="urn:microsoft.com/office/officeart/2005/8/layout/hierarchy2"/>
    <dgm:cxn modelId="{B6B687C8-12EB-4DAA-BD9F-EFF66EEE6E63}" srcId="{A8FBF9B2-F6CD-4264-A100-5C1C86219AF0}" destId="{C31BF2C1-5ADB-4E20-8975-7C72E66F8CB2}" srcOrd="0" destOrd="0" parTransId="{678D9FD0-A57B-4A47-B55C-E27485AC6D68}" sibTransId="{9FB810AC-E4CC-4FAD-B321-5C1E474FFF96}"/>
    <dgm:cxn modelId="{88B1B9C9-99E3-49A7-B8A4-4484FC95C6B6}" srcId="{EAA6C171-B7CF-4194-BD3E-F0553DC8829F}" destId="{B6E615C4-1C6A-4BB2-A7C4-BBDC3154A3A8}" srcOrd="0" destOrd="0" parTransId="{22362DA4-12F2-461C-8E07-D481A007B447}" sibTransId="{22555DB3-92B4-4FDA-BA59-9DDCCEC633B0}"/>
    <dgm:cxn modelId="{DC7526D7-BBA2-4CDF-9A2E-9BAE1EA8E1A5}" type="presOf" srcId="{C67BBBC7-F6AA-4326-B6EA-55D295F09B06}" destId="{96CA5BDB-C7E7-4979-B0BE-1830D8AB62FB}" srcOrd="1" destOrd="0" presId="urn:microsoft.com/office/officeart/2005/8/layout/hierarchy2"/>
    <dgm:cxn modelId="{D5A18CF3-95B3-45BC-B390-B544BC921279}" type="presOf" srcId="{9019B5F2-5BFE-47B8-AAA7-486444DC706F}" destId="{89D8C0CD-A570-4693-A0AE-D93E3402DFDC}" srcOrd="0" destOrd="0" presId="urn:microsoft.com/office/officeart/2005/8/layout/hierarchy2"/>
    <dgm:cxn modelId="{39305CF9-4BD2-4FCB-B715-C99AF7F03582}" type="presOf" srcId="{A8FBF9B2-F6CD-4264-A100-5C1C86219AF0}" destId="{240B2283-3385-48C9-8E70-C54052ACB234}" srcOrd="0" destOrd="0" presId="urn:microsoft.com/office/officeart/2005/8/layout/hierarchy2"/>
    <dgm:cxn modelId="{D6282E0D-DE90-4076-B990-622BB34FCD0F}" type="presParOf" srcId="{240B2283-3385-48C9-8E70-C54052ACB234}" destId="{2DD5CB20-6E94-4D9B-ADBC-B9F28A5529A7}" srcOrd="0" destOrd="0" presId="urn:microsoft.com/office/officeart/2005/8/layout/hierarchy2"/>
    <dgm:cxn modelId="{630579FB-D96C-45E8-A216-323691FA1BA8}" type="presParOf" srcId="{2DD5CB20-6E94-4D9B-ADBC-B9F28A5529A7}" destId="{AEA724FA-D09A-4878-AA57-59DADCDE76E6}" srcOrd="0" destOrd="0" presId="urn:microsoft.com/office/officeart/2005/8/layout/hierarchy2"/>
    <dgm:cxn modelId="{98BD4194-8D82-4838-A997-D8FA7B5C4826}" type="presParOf" srcId="{2DD5CB20-6E94-4D9B-ADBC-B9F28A5529A7}" destId="{082C1916-FC4C-464A-9A2A-64DB8E3AC088}" srcOrd="1" destOrd="0" presId="urn:microsoft.com/office/officeart/2005/8/layout/hierarchy2"/>
    <dgm:cxn modelId="{137B6FD6-3D4F-49A5-8809-A6C7E80290F4}" type="presParOf" srcId="{082C1916-FC4C-464A-9A2A-64DB8E3AC088}" destId="{3E98C53E-9377-4C9D-AF75-2ACAEABD104E}" srcOrd="0" destOrd="0" presId="urn:microsoft.com/office/officeart/2005/8/layout/hierarchy2"/>
    <dgm:cxn modelId="{13065E96-4F24-4BB0-B7A3-A5CDAB142ED0}" type="presParOf" srcId="{3E98C53E-9377-4C9D-AF75-2ACAEABD104E}" destId="{9BBD3A16-01F7-4627-9297-67ADD56D074A}" srcOrd="0" destOrd="0" presId="urn:microsoft.com/office/officeart/2005/8/layout/hierarchy2"/>
    <dgm:cxn modelId="{FA0C4377-DB5B-4AF0-B5FC-20CA45E092E5}" type="presParOf" srcId="{082C1916-FC4C-464A-9A2A-64DB8E3AC088}" destId="{91A5425C-C6F0-4056-BFB6-1A9BED4ED022}" srcOrd="1" destOrd="0" presId="urn:microsoft.com/office/officeart/2005/8/layout/hierarchy2"/>
    <dgm:cxn modelId="{435396BB-DF0C-46BF-91D6-13C6312B248B}" type="presParOf" srcId="{91A5425C-C6F0-4056-BFB6-1A9BED4ED022}" destId="{DD4BEEC4-18D2-44A0-8387-D1C4533A0D01}" srcOrd="0" destOrd="0" presId="urn:microsoft.com/office/officeart/2005/8/layout/hierarchy2"/>
    <dgm:cxn modelId="{12413F9C-F343-4D8D-B3D3-07FCCF115040}" type="presParOf" srcId="{91A5425C-C6F0-4056-BFB6-1A9BED4ED022}" destId="{3E3F5B61-0E6B-4C37-9B76-5CE1F778A465}" srcOrd="1" destOrd="0" presId="urn:microsoft.com/office/officeart/2005/8/layout/hierarchy2"/>
    <dgm:cxn modelId="{BAB46B97-B788-4FE0-8077-268E92AAA29F}" type="presParOf" srcId="{3E3F5B61-0E6B-4C37-9B76-5CE1F778A465}" destId="{138A47DF-D64D-478F-A051-470326DFC9F1}" srcOrd="0" destOrd="0" presId="urn:microsoft.com/office/officeart/2005/8/layout/hierarchy2"/>
    <dgm:cxn modelId="{8373DE2C-93F4-4ED0-95E6-6B26703BA219}" type="presParOf" srcId="{138A47DF-D64D-478F-A051-470326DFC9F1}" destId="{B1E5C6D1-8201-4719-B499-C06E5B70B8CC}" srcOrd="0" destOrd="0" presId="urn:microsoft.com/office/officeart/2005/8/layout/hierarchy2"/>
    <dgm:cxn modelId="{30B3A63C-1AE7-42E0-8607-2B0763613B1B}" type="presParOf" srcId="{3E3F5B61-0E6B-4C37-9B76-5CE1F778A465}" destId="{2002715D-23AB-48A1-AD6F-579AB126023D}" srcOrd="1" destOrd="0" presId="urn:microsoft.com/office/officeart/2005/8/layout/hierarchy2"/>
    <dgm:cxn modelId="{516A0F65-8E92-43FA-A696-AD8637D8251F}" type="presParOf" srcId="{2002715D-23AB-48A1-AD6F-579AB126023D}" destId="{FF1704D7-9B17-4D70-84BB-27D460DFD645}" srcOrd="0" destOrd="0" presId="urn:microsoft.com/office/officeart/2005/8/layout/hierarchy2"/>
    <dgm:cxn modelId="{43F247BA-6DFF-4B7F-931F-0676399A72E3}" type="presParOf" srcId="{2002715D-23AB-48A1-AD6F-579AB126023D}" destId="{1DD6E6F5-FC32-42CE-A2E2-F3A1E5C54D03}" srcOrd="1" destOrd="0" presId="urn:microsoft.com/office/officeart/2005/8/layout/hierarchy2"/>
    <dgm:cxn modelId="{CA0BB044-ED31-4852-93C8-2E2E8411A73E}" type="presParOf" srcId="{3E3F5B61-0E6B-4C37-9B76-5CE1F778A465}" destId="{89D8C0CD-A570-4693-A0AE-D93E3402DFDC}" srcOrd="2" destOrd="0" presId="urn:microsoft.com/office/officeart/2005/8/layout/hierarchy2"/>
    <dgm:cxn modelId="{DFC58FB9-B86D-40A9-8F4E-905BBD3F713D}" type="presParOf" srcId="{89D8C0CD-A570-4693-A0AE-D93E3402DFDC}" destId="{4518EBD1-51AF-4260-BAF3-E7297A41F411}" srcOrd="0" destOrd="0" presId="urn:microsoft.com/office/officeart/2005/8/layout/hierarchy2"/>
    <dgm:cxn modelId="{5D23911D-D1FA-43D7-9EDF-3F056425FDCA}" type="presParOf" srcId="{3E3F5B61-0E6B-4C37-9B76-5CE1F778A465}" destId="{5D890869-7ADF-4F43-BBF7-946B1B90B54A}" srcOrd="3" destOrd="0" presId="urn:microsoft.com/office/officeart/2005/8/layout/hierarchy2"/>
    <dgm:cxn modelId="{B0C19152-D0EF-4B68-973C-71E6506B2A50}" type="presParOf" srcId="{5D890869-7ADF-4F43-BBF7-946B1B90B54A}" destId="{C102ADBF-7966-4151-AF1D-43979A3C51D4}" srcOrd="0" destOrd="0" presId="urn:microsoft.com/office/officeart/2005/8/layout/hierarchy2"/>
    <dgm:cxn modelId="{A25BB9B5-17AB-4EA5-B608-D303E6436EC9}" type="presParOf" srcId="{5D890869-7ADF-4F43-BBF7-946B1B90B54A}" destId="{E29BCC77-4C30-45BD-A8A3-3474AD9F5493}" srcOrd="1" destOrd="0" presId="urn:microsoft.com/office/officeart/2005/8/layout/hierarchy2"/>
    <dgm:cxn modelId="{0A8764A1-855D-42B3-874A-0475D36A232A}" type="presParOf" srcId="{082C1916-FC4C-464A-9A2A-64DB8E3AC088}" destId="{FDEB76F0-1383-4E8B-A7BA-822F6563CB7C}" srcOrd="2" destOrd="0" presId="urn:microsoft.com/office/officeart/2005/8/layout/hierarchy2"/>
    <dgm:cxn modelId="{5ED9E79F-F27D-4240-BED6-EEEA923D9007}" type="presParOf" srcId="{FDEB76F0-1383-4E8B-A7BA-822F6563CB7C}" destId="{96CA5BDB-C7E7-4979-B0BE-1830D8AB62FB}" srcOrd="0" destOrd="0" presId="urn:microsoft.com/office/officeart/2005/8/layout/hierarchy2"/>
    <dgm:cxn modelId="{91802EC2-0871-4D59-9462-9280E728A765}" type="presParOf" srcId="{082C1916-FC4C-464A-9A2A-64DB8E3AC088}" destId="{02B607D3-AC1D-42B5-A2B5-C0E5B6A9440C}" srcOrd="3" destOrd="0" presId="urn:microsoft.com/office/officeart/2005/8/layout/hierarchy2"/>
    <dgm:cxn modelId="{74BE4FC1-1AD1-4433-A668-2F29DB594842}" type="presParOf" srcId="{02B607D3-AC1D-42B5-A2B5-C0E5B6A9440C}" destId="{04C30E23-4EB7-4B89-AC90-1F27062F2C2D}" srcOrd="0" destOrd="0" presId="urn:microsoft.com/office/officeart/2005/8/layout/hierarchy2"/>
    <dgm:cxn modelId="{14AD5304-1BF2-45DA-B3CC-66AE36C2195A}" type="presParOf" srcId="{02B607D3-AC1D-42B5-A2B5-C0E5B6A9440C}" destId="{65C26B41-5EB6-409D-931A-6F35C10B4DCF}" srcOrd="1" destOrd="0" presId="urn:microsoft.com/office/officeart/2005/8/layout/hierarchy2"/>
    <dgm:cxn modelId="{FB014E80-7A04-4DDA-905D-7CE9D4299EC3}" type="presParOf" srcId="{65C26B41-5EB6-409D-931A-6F35C10B4DCF}" destId="{087F4B99-5D23-4D10-AFB1-D3A1D6A61A88}" srcOrd="0" destOrd="0" presId="urn:microsoft.com/office/officeart/2005/8/layout/hierarchy2"/>
    <dgm:cxn modelId="{B43B33E5-355F-462C-BCBA-7F549094E690}" type="presParOf" srcId="{087F4B99-5D23-4D10-AFB1-D3A1D6A61A88}" destId="{57D22747-F377-4B18-BA80-D384F4303A41}" srcOrd="0" destOrd="0" presId="urn:microsoft.com/office/officeart/2005/8/layout/hierarchy2"/>
    <dgm:cxn modelId="{3CB50B78-F722-4DD0-86F1-F8F16B526C66}" type="presParOf" srcId="{65C26B41-5EB6-409D-931A-6F35C10B4DCF}" destId="{FB4233FF-A3A9-4545-98CB-6D29F0B455ED}" srcOrd="1" destOrd="0" presId="urn:microsoft.com/office/officeart/2005/8/layout/hierarchy2"/>
    <dgm:cxn modelId="{102462E4-8D6F-4739-9010-24ACFCA8F6BE}" type="presParOf" srcId="{FB4233FF-A3A9-4545-98CB-6D29F0B455ED}" destId="{653E8F72-59B0-4BF4-8759-014F73D6F120}" srcOrd="0" destOrd="0" presId="urn:microsoft.com/office/officeart/2005/8/layout/hierarchy2"/>
    <dgm:cxn modelId="{B7743A47-0589-4DD1-8551-80C1E26E44BF}" type="presParOf" srcId="{FB4233FF-A3A9-4545-98CB-6D29F0B455ED}" destId="{6DD72A55-A5BC-43FF-A606-46E125411309}" srcOrd="1" destOrd="0" presId="urn:microsoft.com/office/officeart/2005/8/layout/hierarchy2"/>
    <dgm:cxn modelId="{AECEB52A-50EE-48D0-8B91-7D5BFFAF2AA7}" type="presParOf" srcId="{65C26B41-5EB6-409D-931A-6F35C10B4DCF}" destId="{7C9C2FB5-A5CD-4A01-A68E-9BF2995A0E5B}" srcOrd="2" destOrd="0" presId="urn:microsoft.com/office/officeart/2005/8/layout/hierarchy2"/>
    <dgm:cxn modelId="{4F7F10C7-EB27-4274-B0F3-627A70326AC8}" type="presParOf" srcId="{7C9C2FB5-A5CD-4A01-A68E-9BF2995A0E5B}" destId="{4DB83F7B-4E5E-4373-AE7C-4C2882BDF5A4}" srcOrd="0" destOrd="0" presId="urn:microsoft.com/office/officeart/2005/8/layout/hierarchy2"/>
    <dgm:cxn modelId="{7C3DA64C-6109-44CC-A067-6A829FC05ED5}" type="presParOf" srcId="{65C26B41-5EB6-409D-931A-6F35C10B4DCF}" destId="{26A829EB-4130-4E7F-8FD0-1B4A50CC9C2F}" srcOrd="3" destOrd="0" presId="urn:microsoft.com/office/officeart/2005/8/layout/hierarchy2"/>
    <dgm:cxn modelId="{CA8095C6-7B53-4A7A-BCA0-4C3617355715}" type="presParOf" srcId="{26A829EB-4130-4E7F-8FD0-1B4A50CC9C2F}" destId="{21F7ECEB-E7A2-45A2-BBA3-0DAECC849A55}" srcOrd="0" destOrd="0" presId="urn:microsoft.com/office/officeart/2005/8/layout/hierarchy2"/>
    <dgm:cxn modelId="{69255D1A-2E3B-4DCB-B4FE-B83CD7C11C06}" type="presParOf" srcId="{26A829EB-4130-4E7F-8FD0-1B4A50CC9C2F}" destId="{0E2D0A7B-88AF-4B78-ACC6-625B3B25A9F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C03B2D-E115-425A-B08A-0D54688D0192}" type="doc">
      <dgm:prSet loTypeId="urn:microsoft.com/office/officeart/2005/8/layout/equation2" loCatId="process" qsTypeId="urn:microsoft.com/office/officeart/2005/8/quickstyle/simple1" qsCatId="simple" csTypeId="urn:microsoft.com/office/officeart/2005/8/colors/colorful2" csCatId="colorful" phldr="1"/>
      <dgm:spPr/>
    </dgm:pt>
    <dgm:pt modelId="{33E934AD-AC4B-4776-8F8C-C18D733DE510}">
      <dgm:prSet phldrT="[Text]" custT="1"/>
      <dgm:spPr/>
      <dgm:t>
        <a:bodyPr/>
        <a:lstStyle/>
        <a:p>
          <a:pPr>
            <a:lnSpc>
              <a:spcPct val="100000"/>
            </a:lnSpc>
          </a:pPr>
          <a:r>
            <a:rPr lang="el-GR" sz="2800" dirty="0"/>
            <a:t>Διοικητικές διαδικασίες</a:t>
          </a:r>
          <a:endParaRPr lang="en-US" sz="2800" dirty="0"/>
        </a:p>
      </dgm:t>
    </dgm:pt>
    <dgm:pt modelId="{7A4379A3-0B0B-429C-B5EE-4A5E1C689FE4}" type="parTrans" cxnId="{B5E59FB8-5EC2-400D-81B3-1078CBFDA4F8}">
      <dgm:prSet/>
      <dgm:spPr/>
      <dgm:t>
        <a:bodyPr/>
        <a:lstStyle/>
        <a:p>
          <a:endParaRPr lang="en-US"/>
        </a:p>
      </dgm:t>
    </dgm:pt>
    <dgm:pt modelId="{40D350C8-4C8C-492E-B209-1501662346C8}" type="sibTrans" cxnId="{B5E59FB8-5EC2-400D-81B3-1078CBFDA4F8}">
      <dgm:prSet/>
      <dgm:spPr/>
      <dgm:t>
        <a:bodyPr/>
        <a:lstStyle/>
        <a:p>
          <a:endParaRPr lang="en-US"/>
        </a:p>
      </dgm:t>
    </dgm:pt>
    <dgm:pt modelId="{E9D70C42-BD08-42B3-8A7D-471734D0453A}">
      <dgm:prSet phldrT="[Text]" custT="1"/>
      <dgm:spPr/>
      <dgm:t>
        <a:bodyPr/>
        <a:lstStyle/>
        <a:p>
          <a:pPr>
            <a:lnSpc>
              <a:spcPct val="100000"/>
            </a:lnSpc>
          </a:pPr>
          <a:r>
            <a:rPr lang="el-GR" sz="2800" dirty="0"/>
            <a:t>Στρατηγικοί στόχοι</a:t>
          </a:r>
          <a:endParaRPr lang="en-US" sz="2800" dirty="0"/>
        </a:p>
      </dgm:t>
    </dgm:pt>
    <dgm:pt modelId="{9AC065A6-7F97-432D-B974-3C0E51282AD9}" type="parTrans" cxnId="{6873341C-CC25-4DFD-83F6-64B1AED95978}">
      <dgm:prSet/>
      <dgm:spPr/>
      <dgm:t>
        <a:bodyPr/>
        <a:lstStyle/>
        <a:p>
          <a:endParaRPr lang="en-US"/>
        </a:p>
      </dgm:t>
    </dgm:pt>
    <dgm:pt modelId="{229E1B3E-E6C3-495B-8980-74BF4A79C340}" type="sibTrans" cxnId="{6873341C-CC25-4DFD-83F6-64B1AED95978}">
      <dgm:prSet/>
      <dgm:spPr/>
      <dgm:t>
        <a:bodyPr/>
        <a:lstStyle/>
        <a:p>
          <a:endParaRPr lang="en-US"/>
        </a:p>
      </dgm:t>
    </dgm:pt>
    <dgm:pt modelId="{F7FBC73A-3527-44B4-8166-01783E0C7DAA}">
      <dgm:prSet custT="1"/>
      <dgm:spPr/>
      <dgm:t>
        <a:bodyPr/>
        <a:lstStyle/>
        <a:p>
          <a:pPr>
            <a:lnSpc>
              <a:spcPct val="100000"/>
            </a:lnSpc>
          </a:pPr>
          <a:r>
            <a:rPr lang="el-GR" sz="2800" dirty="0" err="1"/>
            <a:t>Οργανωσιακές</a:t>
          </a:r>
          <a:r>
            <a:rPr lang="el-GR" sz="2800" dirty="0"/>
            <a:t> διαδικασίες</a:t>
          </a:r>
          <a:endParaRPr lang="en-US" sz="2800" dirty="0"/>
        </a:p>
      </dgm:t>
    </dgm:pt>
    <dgm:pt modelId="{12C3DB91-7A48-4EBC-8990-53C64FD3221A}" type="parTrans" cxnId="{ABB392EC-EDE0-4092-B5CC-E99451AA9B2F}">
      <dgm:prSet/>
      <dgm:spPr/>
      <dgm:t>
        <a:bodyPr/>
        <a:lstStyle/>
        <a:p>
          <a:endParaRPr lang="en-US"/>
        </a:p>
      </dgm:t>
    </dgm:pt>
    <dgm:pt modelId="{B2BE6ABE-1BBF-42A0-9E93-D9A6DEE47AEF}" type="sibTrans" cxnId="{ABB392EC-EDE0-4092-B5CC-E99451AA9B2F}">
      <dgm:prSet/>
      <dgm:spPr/>
      <dgm:t>
        <a:bodyPr/>
        <a:lstStyle/>
        <a:p>
          <a:endParaRPr lang="en-US"/>
        </a:p>
      </dgm:t>
    </dgm:pt>
    <dgm:pt modelId="{9E569800-FBCD-4085-AE75-9B26914ED998}" type="pres">
      <dgm:prSet presAssocID="{C6C03B2D-E115-425A-B08A-0D54688D0192}" presName="Name0" presStyleCnt="0">
        <dgm:presLayoutVars>
          <dgm:dir/>
          <dgm:resizeHandles val="exact"/>
        </dgm:presLayoutVars>
      </dgm:prSet>
      <dgm:spPr/>
    </dgm:pt>
    <dgm:pt modelId="{FB6D81A2-D772-4EB6-886E-0DFCA473EE66}" type="pres">
      <dgm:prSet presAssocID="{C6C03B2D-E115-425A-B08A-0D54688D0192}" presName="vNodes" presStyleCnt="0"/>
      <dgm:spPr/>
    </dgm:pt>
    <dgm:pt modelId="{C75F3AC3-F440-4753-890E-593BB6111ABF}" type="pres">
      <dgm:prSet presAssocID="{33E934AD-AC4B-4776-8F8C-C18D733DE510}" presName="node" presStyleLbl="node1" presStyleIdx="0" presStyleCnt="3" custScaleX="252576">
        <dgm:presLayoutVars>
          <dgm:bulletEnabled val="1"/>
        </dgm:presLayoutVars>
      </dgm:prSet>
      <dgm:spPr/>
    </dgm:pt>
    <dgm:pt modelId="{7569C7A3-CACD-491B-831A-0B43E1DF5867}" type="pres">
      <dgm:prSet presAssocID="{40D350C8-4C8C-492E-B209-1501662346C8}" presName="spacerT" presStyleCnt="0"/>
      <dgm:spPr/>
    </dgm:pt>
    <dgm:pt modelId="{399D51AA-2C43-442D-BF8D-A9CB5A5C6BCB}" type="pres">
      <dgm:prSet presAssocID="{40D350C8-4C8C-492E-B209-1501662346C8}" presName="sibTrans" presStyleLbl="sibTrans2D1" presStyleIdx="0" presStyleCnt="2"/>
      <dgm:spPr/>
    </dgm:pt>
    <dgm:pt modelId="{63B9E169-DD8E-444B-B01F-9F30945CD327}" type="pres">
      <dgm:prSet presAssocID="{40D350C8-4C8C-492E-B209-1501662346C8}" presName="spacerB" presStyleCnt="0"/>
      <dgm:spPr/>
    </dgm:pt>
    <dgm:pt modelId="{E4867F3E-6CF4-4FAF-8285-A009A00145AA}" type="pres">
      <dgm:prSet presAssocID="{F7FBC73A-3527-44B4-8166-01783E0C7DAA}" presName="node" presStyleLbl="node1" presStyleIdx="1" presStyleCnt="3" custScaleX="252576">
        <dgm:presLayoutVars>
          <dgm:bulletEnabled val="1"/>
        </dgm:presLayoutVars>
      </dgm:prSet>
      <dgm:spPr/>
    </dgm:pt>
    <dgm:pt modelId="{15EB8A62-830D-4BF8-91D5-C2690C3C4A73}" type="pres">
      <dgm:prSet presAssocID="{C6C03B2D-E115-425A-B08A-0D54688D0192}" presName="sibTransLast" presStyleLbl="sibTrans2D1" presStyleIdx="1" presStyleCnt="2"/>
      <dgm:spPr/>
    </dgm:pt>
    <dgm:pt modelId="{3382B739-AAE2-4DFC-A9BA-BF45AED7DAF6}" type="pres">
      <dgm:prSet presAssocID="{C6C03B2D-E115-425A-B08A-0D54688D0192}" presName="connectorText" presStyleLbl="sibTrans2D1" presStyleIdx="1" presStyleCnt="2"/>
      <dgm:spPr/>
    </dgm:pt>
    <dgm:pt modelId="{68A8EF6B-B206-47B0-9C74-6FBCF87BD4C3}" type="pres">
      <dgm:prSet presAssocID="{C6C03B2D-E115-425A-B08A-0D54688D0192}" presName="lastNode" presStyleLbl="node1" presStyleIdx="2" presStyleCnt="3">
        <dgm:presLayoutVars>
          <dgm:bulletEnabled val="1"/>
        </dgm:presLayoutVars>
      </dgm:prSet>
      <dgm:spPr/>
    </dgm:pt>
  </dgm:ptLst>
  <dgm:cxnLst>
    <dgm:cxn modelId="{A897EB1B-928B-4052-B473-FC549D3BA9F6}" type="presOf" srcId="{F7FBC73A-3527-44B4-8166-01783E0C7DAA}" destId="{E4867F3E-6CF4-4FAF-8285-A009A00145AA}" srcOrd="0" destOrd="0" presId="urn:microsoft.com/office/officeart/2005/8/layout/equation2"/>
    <dgm:cxn modelId="{6873341C-CC25-4DFD-83F6-64B1AED95978}" srcId="{C6C03B2D-E115-425A-B08A-0D54688D0192}" destId="{E9D70C42-BD08-42B3-8A7D-471734D0453A}" srcOrd="2" destOrd="0" parTransId="{9AC065A6-7F97-432D-B974-3C0E51282AD9}" sibTransId="{229E1B3E-E6C3-495B-8980-74BF4A79C340}"/>
    <dgm:cxn modelId="{015BDF22-C5B8-45A5-9457-C4F908D0513A}" type="presOf" srcId="{33E934AD-AC4B-4776-8F8C-C18D733DE510}" destId="{C75F3AC3-F440-4753-890E-593BB6111ABF}" srcOrd="0" destOrd="0" presId="urn:microsoft.com/office/officeart/2005/8/layout/equation2"/>
    <dgm:cxn modelId="{BE1BBC31-4808-40CD-9C46-78BC85EFAFC0}" type="presOf" srcId="{40D350C8-4C8C-492E-B209-1501662346C8}" destId="{399D51AA-2C43-442D-BF8D-A9CB5A5C6BCB}" srcOrd="0" destOrd="0" presId="urn:microsoft.com/office/officeart/2005/8/layout/equation2"/>
    <dgm:cxn modelId="{B8822D7A-39A3-449F-8E14-A116C37324A1}" type="presOf" srcId="{C6C03B2D-E115-425A-B08A-0D54688D0192}" destId="{9E569800-FBCD-4085-AE75-9B26914ED998}" srcOrd="0" destOrd="0" presId="urn:microsoft.com/office/officeart/2005/8/layout/equation2"/>
    <dgm:cxn modelId="{4BA11A84-5F02-4EF3-8A2B-944482C0F9F9}" type="presOf" srcId="{B2BE6ABE-1BBF-42A0-9E93-D9A6DEE47AEF}" destId="{3382B739-AAE2-4DFC-A9BA-BF45AED7DAF6}" srcOrd="1" destOrd="0" presId="urn:microsoft.com/office/officeart/2005/8/layout/equation2"/>
    <dgm:cxn modelId="{6E151BA7-BE72-4292-A35C-E89B5CEA5A37}" type="presOf" srcId="{B2BE6ABE-1BBF-42A0-9E93-D9A6DEE47AEF}" destId="{15EB8A62-830D-4BF8-91D5-C2690C3C4A73}" srcOrd="0" destOrd="0" presId="urn:microsoft.com/office/officeart/2005/8/layout/equation2"/>
    <dgm:cxn modelId="{B5E59FB8-5EC2-400D-81B3-1078CBFDA4F8}" srcId="{C6C03B2D-E115-425A-B08A-0D54688D0192}" destId="{33E934AD-AC4B-4776-8F8C-C18D733DE510}" srcOrd="0" destOrd="0" parTransId="{7A4379A3-0B0B-429C-B5EE-4A5E1C689FE4}" sibTransId="{40D350C8-4C8C-492E-B209-1501662346C8}"/>
    <dgm:cxn modelId="{ABB392EC-EDE0-4092-B5CC-E99451AA9B2F}" srcId="{C6C03B2D-E115-425A-B08A-0D54688D0192}" destId="{F7FBC73A-3527-44B4-8166-01783E0C7DAA}" srcOrd="1" destOrd="0" parTransId="{12C3DB91-7A48-4EBC-8990-53C64FD3221A}" sibTransId="{B2BE6ABE-1BBF-42A0-9E93-D9A6DEE47AEF}"/>
    <dgm:cxn modelId="{D755EDF0-8A8D-4695-AC48-F97C5F2A30A2}" type="presOf" srcId="{E9D70C42-BD08-42B3-8A7D-471734D0453A}" destId="{68A8EF6B-B206-47B0-9C74-6FBCF87BD4C3}" srcOrd="0" destOrd="0" presId="urn:microsoft.com/office/officeart/2005/8/layout/equation2"/>
    <dgm:cxn modelId="{CFC3D8AF-C044-4014-B9D2-7341E8DEA580}" type="presParOf" srcId="{9E569800-FBCD-4085-AE75-9B26914ED998}" destId="{FB6D81A2-D772-4EB6-886E-0DFCA473EE66}" srcOrd="0" destOrd="0" presId="urn:microsoft.com/office/officeart/2005/8/layout/equation2"/>
    <dgm:cxn modelId="{961E9A74-9458-45C9-A5D6-A4622B960659}" type="presParOf" srcId="{FB6D81A2-D772-4EB6-886E-0DFCA473EE66}" destId="{C75F3AC3-F440-4753-890E-593BB6111ABF}" srcOrd="0" destOrd="0" presId="urn:microsoft.com/office/officeart/2005/8/layout/equation2"/>
    <dgm:cxn modelId="{72CE9089-E8A6-40FD-9D99-3B772663B924}" type="presParOf" srcId="{FB6D81A2-D772-4EB6-886E-0DFCA473EE66}" destId="{7569C7A3-CACD-491B-831A-0B43E1DF5867}" srcOrd="1" destOrd="0" presId="urn:microsoft.com/office/officeart/2005/8/layout/equation2"/>
    <dgm:cxn modelId="{D85265D6-CC61-4BEB-B265-CEEFF8462BBB}" type="presParOf" srcId="{FB6D81A2-D772-4EB6-886E-0DFCA473EE66}" destId="{399D51AA-2C43-442D-BF8D-A9CB5A5C6BCB}" srcOrd="2" destOrd="0" presId="urn:microsoft.com/office/officeart/2005/8/layout/equation2"/>
    <dgm:cxn modelId="{C2FAA49D-6AA7-4B21-9268-2EE231FAB54C}" type="presParOf" srcId="{FB6D81A2-D772-4EB6-886E-0DFCA473EE66}" destId="{63B9E169-DD8E-444B-B01F-9F30945CD327}" srcOrd="3" destOrd="0" presId="urn:microsoft.com/office/officeart/2005/8/layout/equation2"/>
    <dgm:cxn modelId="{58492FDE-97C3-43F8-A15A-B63C3EA9DC9D}" type="presParOf" srcId="{FB6D81A2-D772-4EB6-886E-0DFCA473EE66}" destId="{E4867F3E-6CF4-4FAF-8285-A009A00145AA}" srcOrd="4" destOrd="0" presId="urn:microsoft.com/office/officeart/2005/8/layout/equation2"/>
    <dgm:cxn modelId="{EA9F07CB-6C30-440D-B05A-53BA214A2919}" type="presParOf" srcId="{9E569800-FBCD-4085-AE75-9B26914ED998}" destId="{15EB8A62-830D-4BF8-91D5-C2690C3C4A73}" srcOrd="1" destOrd="0" presId="urn:microsoft.com/office/officeart/2005/8/layout/equation2"/>
    <dgm:cxn modelId="{627545BB-F75D-492D-BB73-983FE40311C0}" type="presParOf" srcId="{15EB8A62-830D-4BF8-91D5-C2690C3C4A73}" destId="{3382B739-AAE2-4DFC-A9BA-BF45AED7DAF6}" srcOrd="0" destOrd="0" presId="urn:microsoft.com/office/officeart/2005/8/layout/equation2"/>
    <dgm:cxn modelId="{08B8BDE7-3893-4DB0-98DB-96E9D623B03B}" type="presParOf" srcId="{9E569800-FBCD-4085-AE75-9B26914ED998}" destId="{68A8EF6B-B206-47B0-9C74-6FBCF87BD4C3}"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A75F97-766C-431A-98A9-B52598DD9011}" type="doc">
      <dgm:prSet loTypeId="urn:microsoft.com/office/officeart/2008/layout/HorizontalMultiLevelHierarchy" loCatId="hierarchy" qsTypeId="urn:microsoft.com/office/officeart/2005/8/quickstyle/simple1" qsCatId="simple" csTypeId="urn:microsoft.com/office/officeart/2005/8/colors/colorful1#24" csCatId="colorful" phldr="1"/>
      <dgm:spPr/>
      <dgm:t>
        <a:bodyPr/>
        <a:lstStyle/>
        <a:p>
          <a:endParaRPr lang="en-US"/>
        </a:p>
      </dgm:t>
    </dgm:pt>
    <dgm:pt modelId="{08577D30-03C1-4758-873E-C87A46FF3BE5}">
      <dgm:prSet custT="1"/>
      <dgm:spPr/>
      <dgm:t>
        <a:bodyPr lIns="182880"/>
        <a:lstStyle/>
        <a:p>
          <a:pPr algn="l" rtl="0"/>
          <a:r>
            <a:rPr lang="el-GR" sz="2800" dirty="0"/>
            <a:t>Διαφοροποίηση</a:t>
          </a:r>
          <a:endParaRPr lang="en-US" sz="2800" dirty="0"/>
        </a:p>
      </dgm:t>
    </dgm:pt>
    <dgm:pt modelId="{B8AECCD2-9688-4977-A638-83A1A4541126}" type="parTrans" cxnId="{517BB6A8-47F5-4209-BFB6-EF9FD00645D4}">
      <dgm:prSet/>
      <dgm:spPr/>
      <dgm:t>
        <a:bodyPr/>
        <a:lstStyle/>
        <a:p>
          <a:endParaRPr lang="en-US"/>
        </a:p>
      </dgm:t>
    </dgm:pt>
    <dgm:pt modelId="{38543874-E7FD-4931-BABC-2285AA3FC104}" type="sibTrans" cxnId="{517BB6A8-47F5-4209-BFB6-EF9FD00645D4}">
      <dgm:prSet/>
      <dgm:spPr/>
      <dgm:t>
        <a:bodyPr/>
        <a:lstStyle/>
        <a:p>
          <a:endParaRPr lang="en-US"/>
        </a:p>
      </dgm:t>
    </dgm:pt>
    <dgm:pt modelId="{E545F10C-CBCC-4624-89B7-333D455B32C1}">
      <dgm:prSet custT="1"/>
      <dgm:spPr/>
      <dgm:t>
        <a:bodyPr lIns="182880"/>
        <a:lstStyle/>
        <a:p>
          <a:pPr algn="l" rtl="0"/>
          <a:r>
            <a:rPr lang="el-GR" sz="2800" dirty="0"/>
            <a:t>Ηγεσία κόστους</a:t>
          </a:r>
          <a:endParaRPr lang="en-US" sz="2800" dirty="0"/>
        </a:p>
      </dgm:t>
    </dgm:pt>
    <dgm:pt modelId="{B283A3C3-F6FD-466A-9122-C178CBB7E621}" type="parTrans" cxnId="{A7CFC06E-7516-4120-8440-031058E93DA9}">
      <dgm:prSet/>
      <dgm:spPr/>
      <dgm:t>
        <a:bodyPr/>
        <a:lstStyle/>
        <a:p>
          <a:endParaRPr lang="en-US"/>
        </a:p>
      </dgm:t>
    </dgm:pt>
    <dgm:pt modelId="{8D2A264D-B844-41BB-88E8-7B022B8D912E}" type="sibTrans" cxnId="{A7CFC06E-7516-4120-8440-031058E93DA9}">
      <dgm:prSet/>
      <dgm:spPr/>
      <dgm:t>
        <a:bodyPr/>
        <a:lstStyle/>
        <a:p>
          <a:endParaRPr lang="en-US"/>
        </a:p>
      </dgm:t>
    </dgm:pt>
    <dgm:pt modelId="{50493767-9FEC-4913-B28F-B1C8B26255AD}">
      <dgm:prSet custT="1"/>
      <dgm:spPr/>
      <dgm:t>
        <a:bodyPr lIns="182880"/>
        <a:lstStyle/>
        <a:p>
          <a:pPr algn="l" rtl="0"/>
          <a:r>
            <a:rPr lang="el-GR" sz="2800" dirty="0"/>
            <a:t>Εστίαση</a:t>
          </a:r>
          <a:endParaRPr lang="en-US" sz="2800" dirty="0"/>
        </a:p>
      </dgm:t>
    </dgm:pt>
    <dgm:pt modelId="{17BBA043-55D0-4275-B769-14F3DECDD8DE}" type="parTrans" cxnId="{B27DC252-1D4A-4570-AEA2-A54C4DA5FA14}">
      <dgm:prSet/>
      <dgm:spPr/>
      <dgm:t>
        <a:bodyPr/>
        <a:lstStyle/>
        <a:p>
          <a:endParaRPr lang="en-US"/>
        </a:p>
      </dgm:t>
    </dgm:pt>
    <dgm:pt modelId="{6D52B1D2-63FD-4847-B5E5-4752EAF13A87}" type="sibTrans" cxnId="{B27DC252-1D4A-4570-AEA2-A54C4DA5FA14}">
      <dgm:prSet/>
      <dgm:spPr/>
      <dgm:t>
        <a:bodyPr/>
        <a:lstStyle/>
        <a:p>
          <a:endParaRPr lang="en-US"/>
        </a:p>
      </dgm:t>
    </dgm:pt>
    <dgm:pt modelId="{6BD66E7A-087D-4C11-9751-A958DF8E8D2A}">
      <dgm:prSet custT="1"/>
      <dgm:spPr/>
      <dgm:t>
        <a:bodyPr/>
        <a:lstStyle/>
        <a:p>
          <a:pPr rtl="0">
            <a:lnSpc>
              <a:spcPct val="100000"/>
            </a:lnSpc>
          </a:pPr>
          <a:r>
            <a:rPr lang="el-GR" sz="2800" dirty="0"/>
            <a:t>Επιχειρηματική στρατηγική</a:t>
          </a:r>
          <a:endParaRPr lang="en-US" sz="2800" dirty="0"/>
        </a:p>
      </dgm:t>
    </dgm:pt>
    <dgm:pt modelId="{A501B4CC-B242-4900-B61A-E8C961E168BF}" type="parTrans" cxnId="{617C9112-98AA-48AF-8B4F-4DCB69F819A8}">
      <dgm:prSet/>
      <dgm:spPr/>
      <dgm:t>
        <a:bodyPr/>
        <a:lstStyle/>
        <a:p>
          <a:endParaRPr lang="en-US"/>
        </a:p>
      </dgm:t>
    </dgm:pt>
    <dgm:pt modelId="{05600BE4-4205-43DB-8459-5236538B4194}" type="sibTrans" cxnId="{617C9112-98AA-48AF-8B4F-4DCB69F819A8}">
      <dgm:prSet/>
      <dgm:spPr/>
      <dgm:t>
        <a:bodyPr/>
        <a:lstStyle/>
        <a:p>
          <a:endParaRPr lang="en-US"/>
        </a:p>
      </dgm:t>
    </dgm:pt>
    <dgm:pt modelId="{B194DEED-D740-4471-B9CA-61E8CC3B605C}" type="pres">
      <dgm:prSet presAssocID="{DAA75F97-766C-431A-98A9-B52598DD9011}" presName="Name0" presStyleCnt="0">
        <dgm:presLayoutVars>
          <dgm:chPref val="1"/>
          <dgm:dir/>
          <dgm:animOne val="branch"/>
          <dgm:animLvl val="lvl"/>
          <dgm:resizeHandles val="exact"/>
        </dgm:presLayoutVars>
      </dgm:prSet>
      <dgm:spPr/>
    </dgm:pt>
    <dgm:pt modelId="{3C8981E6-AD73-47F1-9B2A-A1FFB00B0D52}" type="pres">
      <dgm:prSet presAssocID="{6BD66E7A-087D-4C11-9751-A958DF8E8D2A}" presName="root1" presStyleCnt="0"/>
      <dgm:spPr/>
    </dgm:pt>
    <dgm:pt modelId="{CDBD3FBC-BEA5-48D0-8B56-B603C6D26E5E}" type="pres">
      <dgm:prSet presAssocID="{6BD66E7A-087D-4C11-9751-A958DF8E8D2A}" presName="LevelOneTextNode" presStyleLbl="node0" presStyleIdx="0" presStyleCnt="1" custScaleX="129772" custScaleY="70470" custLinFactNeighborX="-9631">
        <dgm:presLayoutVars>
          <dgm:chPref val="3"/>
        </dgm:presLayoutVars>
      </dgm:prSet>
      <dgm:spPr/>
    </dgm:pt>
    <dgm:pt modelId="{FA843F1A-2C9E-4C29-B34C-4980988F0794}" type="pres">
      <dgm:prSet presAssocID="{6BD66E7A-087D-4C11-9751-A958DF8E8D2A}" presName="level2hierChild" presStyleCnt="0"/>
      <dgm:spPr/>
    </dgm:pt>
    <dgm:pt modelId="{A0F9ADEE-2093-44E6-8284-995D4626F195}" type="pres">
      <dgm:prSet presAssocID="{B8AECCD2-9688-4977-A638-83A1A4541126}" presName="conn2-1" presStyleLbl="parChTrans1D2" presStyleIdx="0" presStyleCnt="3"/>
      <dgm:spPr/>
    </dgm:pt>
    <dgm:pt modelId="{EA8E7D9F-63F0-4207-AE17-E109C711759A}" type="pres">
      <dgm:prSet presAssocID="{B8AECCD2-9688-4977-A638-83A1A4541126}" presName="connTx" presStyleLbl="parChTrans1D2" presStyleIdx="0" presStyleCnt="3"/>
      <dgm:spPr/>
    </dgm:pt>
    <dgm:pt modelId="{85ED0CAF-D756-4273-BECC-532246D712A9}" type="pres">
      <dgm:prSet presAssocID="{08577D30-03C1-4758-873E-C87A46FF3BE5}" presName="root2" presStyleCnt="0"/>
      <dgm:spPr/>
    </dgm:pt>
    <dgm:pt modelId="{8F2B7EBA-2DD1-4D35-BDF1-61FCF7D6F51F}" type="pres">
      <dgm:prSet presAssocID="{08577D30-03C1-4758-873E-C87A46FF3BE5}" presName="LevelTwoTextNode" presStyleLbl="node2" presStyleIdx="0" presStyleCnt="3" custScaleX="145978" custScaleY="83425" custLinFactNeighborX="-419" custLinFactNeighborY="-22014">
        <dgm:presLayoutVars>
          <dgm:chPref val="3"/>
        </dgm:presLayoutVars>
      </dgm:prSet>
      <dgm:spPr/>
    </dgm:pt>
    <dgm:pt modelId="{5D0D844F-32A9-4FF0-A3F9-6D08AC6D87EE}" type="pres">
      <dgm:prSet presAssocID="{08577D30-03C1-4758-873E-C87A46FF3BE5}" presName="level3hierChild" presStyleCnt="0"/>
      <dgm:spPr/>
    </dgm:pt>
    <dgm:pt modelId="{8A457BF4-E01D-4D60-BA76-2B79F9ECBBDA}" type="pres">
      <dgm:prSet presAssocID="{B283A3C3-F6FD-466A-9122-C178CBB7E621}" presName="conn2-1" presStyleLbl="parChTrans1D2" presStyleIdx="1" presStyleCnt="3"/>
      <dgm:spPr/>
    </dgm:pt>
    <dgm:pt modelId="{C1B20647-BB50-4F13-8121-4342E0A37E18}" type="pres">
      <dgm:prSet presAssocID="{B283A3C3-F6FD-466A-9122-C178CBB7E621}" presName="connTx" presStyleLbl="parChTrans1D2" presStyleIdx="1" presStyleCnt="3"/>
      <dgm:spPr/>
    </dgm:pt>
    <dgm:pt modelId="{B2C6012F-6680-49DD-AF59-B83AB219907D}" type="pres">
      <dgm:prSet presAssocID="{E545F10C-CBCC-4624-89B7-333D455B32C1}" presName="root2" presStyleCnt="0"/>
      <dgm:spPr/>
    </dgm:pt>
    <dgm:pt modelId="{897D672A-ECF3-4888-AFCA-1D6703F14872}" type="pres">
      <dgm:prSet presAssocID="{E545F10C-CBCC-4624-89B7-333D455B32C1}" presName="LevelTwoTextNode" presStyleLbl="node2" presStyleIdx="1" presStyleCnt="3" custScaleX="145978" custScaleY="83425">
        <dgm:presLayoutVars>
          <dgm:chPref val="3"/>
        </dgm:presLayoutVars>
      </dgm:prSet>
      <dgm:spPr/>
    </dgm:pt>
    <dgm:pt modelId="{3DC589B9-1B8A-4C23-9947-8EB87DF06858}" type="pres">
      <dgm:prSet presAssocID="{E545F10C-CBCC-4624-89B7-333D455B32C1}" presName="level3hierChild" presStyleCnt="0"/>
      <dgm:spPr/>
    </dgm:pt>
    <dgm:pt modelId="{02C03A12-A0F8-4D6F-8915-A981629BC0F8}" type="pres">
      <dgm:prSet presAssocID="{17BBA043-55D0-4275-B769-14F3DECDD8DE}" presName="conn2-1" presStyleLbl="parChTrans1D2" presStyleIdx="2" presStyleCnt="3"/>
      <dgm:spPr/>
    </dgm:pt>
    <dgm:pt modelId="{4832D438-C08E-4D88-9088-B9141DDEFA59}" type="pres">
      <dgm:prSet presAssocID="{17BBA043-55D0-4275-B769-14F3DECDD8DE}" presName="connTx" presStyleLbl="parChTrans1D2" presStyleIdx="2" presStyleCnt="3"/>
      <dgm:spPr/>
    </dgm:pt>
    <dgm:pt modelId="{D4A2D877-0A85-4D67-AAF9-B54B9FB91465}" type="pres">
      <dgm:prSet presAssocID="{50493767-9FEC-4913-B28F-B1C8B26255AD}" presName="root2" presStyleCnt="0"/>
      <dgm:spPr/>
    </dgm:pt>
    <dgm:pt modelId="{8BB72E75-DE4E-4830-BB4A-4E3CCC4863D0}" type="pres">
      <dgm:prSet presAssocID="{50493767-9FEC-4913-B28F-B1C8B26255AD}" presName="LevelTwoTextNode" presStyleLbl="node2" presStyleIdx="2" presStyleCnt="3" custScaleX="145978" custScaleY="83425" custLinFactNeighborY="22014">
        <dgm:presLayoutVars>
          <dgm:chPref val="3"/>
        </dgm:presLayoutVars>
      </dgm:prSet>
      <dgm:spPr/>
    </dgm:pt>
    <dgm:pt modelId="{4DBCBFDA-BC1B-4F9A-A627-FFD14ECE4D82}" type="pres">
      <dgm:prSet presAssocID="{50493767-9FEC-4913-B28F-B1C8B26255AD}" presName="level3hierChild" presStyleCnt="0"/>
      <dgm:spPr/>
    </dgm:pt>
  </dgm:ptLst>
  <dgm:cxnLst>
    <dgm:cxn modelId="{8A402807-3D6C-4834-A7AE-068765358FA8}" type="presOf" srcId="{08577D30-03C1-4758-873E-C87A46FF3BE5}" destId="{8F2B7EBA-2DD1-4D35-BDF1-61FCF7D6F51F}" srcOrd="0" destOrd="0" presId="urn:microsoft.com/office/officeart/2008/layout/HorizontalMultiLevelHierarchy"/>
    <dgm:cxn modelId="{F8D07811-0C13-42E7-A915-FAD434B847BA}" type="presOf" srcId="{E545F10C-CBCC-4624-89B7-333D455B32C1}" destId="{897D672A-ECF3-4888-AFCA-1D6703F14872}" srcOrd="0" destOrd="0" presId="urn:microsoft.com/office/officeart/2008/layout/HorizontalMultiLevelHierarchy"/>
    <dgm:cxn modelId="{617C9112-98AA-48AF-8B4F-4DCB69F819A8}" srcId="{DAA75F97-766C-431A-98A9-B52598DD9011}" destId="{6BD66E7A-087D-4C11-9751-A958DF8E8D2A}" srcOrd="0" destOrd="0" parTransId="{A501B4CC-B242-4900-B61A-E8C961E168BF}" sibTransId="{05600BE4-4205-43DB-8459-5236538B4194}"/>
    <dgm:cxn modelId="{D48AFF15-4BFD-4898-BC26-1A36D1CC2424}" type="presOf" srcId="{B8AECCD2-9688-4977-A638-83A1A4541126}" destId="{A0F9ADEE-2093-44E6-8284-995D4626F195}" srcOrd="0" destOrd="0" presId="urn:microsoft.com/office/officeart/2008/layout/HorizontalMultiLevelHierarchy"/>
    <dgm:cxn modelId="{A27F983E-B3C7-4611-9E5C-9C52F92CAC38}" type="presOf" srcId="{17BBA043-55D0-4275-B769-14F3DECDD8DE}" destId="{02C03A12-A0F8-4D6F-8915-A981629BC0F8}" srcOrd="0" destOrd="0" presId="urn:microsoft.com/office/officeart/2008/layout/HorizontalMultiLevelHierarchy"/>
    <dgm:cxn modelId="{CD34366B-1547-4E99-A0E0-2A0CBC284128}" type="presOf" srcId="{B283A3C3-F6FD-466A-9122-C178CBB7E621}" destId="{8A457BF4-E01D-4D60-BA76-2B79F9ECBBDA}" srcOrd="0" destOrd="0" presId="urn:microsoft.com/office/officeart/2008/layout/HorizontalMultiLevelHierarchy"/>
    <dgm:cxn modelId="{A7CFC06E-7516-4120-8440-031058E93DA9}" srcId="{6BD66E7A-087D-4C11-9751-A958DF8E8D2A}" destId="{E545F10C-CBCC-4624-89B7-333D455B32C1}" srcOrd="1" destOrd="0" parTransId="{B283A3C3-F6FD-466A-9122-C178CBB7E621}" sibTransId="{8D2A264D-B844-41BB-88E8-7B022B8D912E}"/>
    <dgm:cxn modelId="{B27DC252-1D4A-4570-AEA2-A54C4DA5FA14}" srcId="{6BD66E7A-087D-4C11-9751-A958DF8E8D2A}" destId="{50493767-9FEC-4913-B28F-B1C8B26255AD}" srcOrd="2" destOrd="0" parTransId="{17BBA043-55D0-4275-B769-14F3DECDD8DE}" sibTransId="{6D52B1D2-63FD-4847-B5E5-4752EAF13A87}"/>
    <dgm:cxn modelId="{67144E7C-AD95-4C35-AA29-E41C3EB937AF}" type="presOf" srcId="{6BD66E7A-087D-4C11-9751-A958DF8E8D2A}" destId="{CDBD3FBC-BEA5-48D0-8B56-B603C6D26E5E}" srcOrd="0" destOrd="0" presId="urn:microsoft.com/office/officeart/2008/layout/HorizontalMultiLevelHierarchy"/>
    <dgm:cxn modelId="{0A9D409F-C3D9-4933-A794-CFBD80DEC72D}" type="presOf" srcId="{DAA75F97-766C-431A-98A9-B52598DD9011}" destId="{B194DEED-D740-4471-B9CA-61E8CC3B605C}" srcOrd="0" destOrd="0" presId="urn:microsoft.com/office/officeart/2008/layout/HorizontalMultiLevelHierarchy"/>
    <dgm:cxn modelId="{517BB6A8-47F5-4209-BFB6-EF9FD00645D4}" srcId="{6BD66E7A-087D-4C11-9751-A958DF8E8D2A}" destId="{08577D30-03C1-4758-873E-C87A46FF3BE5}" srcOrd="0" destOrd="0" parTransId="{B8AECCD2-9688-4977-A638-83A1A4541126}" sibTransId="{38543874-E7FD-4931-BABC-2285AA3FC104}"/>
    <dgm:cxn modelId="{F10626AB-E16E-49D7-8EBE-D37C2FFFBB74}" type="presOf" srcId="{50493767-9FEC-4913-B28F-B1C8B26255AD}" destId="{8BB72E75-DE4E-4830-BB4A-4E3CCC4863D0}" srcOrd="0" destOrd="0" presId="urn:microsoft.com/office/officeart/2008/layout/HorizontalMultiLevelHierarchy"/>
    <dgm:cxn modelId="{E4DB4AC6-33B0-4F1E-A389-2CB02DA2A79C}" type="presOf" srcId="{17BBA043-55D0-4275-B769-14F3DECDD8DE}" destId="{4832D438-C08E-4D88-9088-B9141DDEFA59}" srcOrd="1" destOrd="0" presId="urn:microsoft.com/office/officeart/2008/layout/HorizontalMultiLevelHierarchy"/>
    <dgm:cxn modelId="{CD5514CF-4972-470C-B575-B994213DE6C3}" type="presOf" srcId="{B283A3C3-F6FD-466A-9122-C178CBB7E621}" destId="{C1B20647-BB50-4F13-8121-4342E0A37E18}" srcOrd="1" destOrd="0" presId="urn:microsoft.com/office/officeart/2008/layout/HorizontalMultiLevelHierarchy"/>
    <dgm:cxn modelId="{CC04E9ED-C1D4-4DD2-870F-846B8DDD26C2}" type="presOf" srcId="{B8AECCD2-9688-4977-A638-83A1A4541126}" destId="{EA8E7D9F-63F0-4207-AE17-E109C711759A}" srcOrd="1" destOrd="0" presId="urn:microsoft.com/office/officeart/2008/layout/HorizontalMultiLevelHierarchy"/>
    <dgm:cxn modelId="{33A95695-55D5-450C-935B-603230D0427A}" type="presParOf" srcId="{B194DEED-D740-4471-B9CA-61E8CC3B605C}" destId="{3C8981E6-AD73-47F1-9B2A-A1FFB00B0D52}" srcOrd="0" destOrd="0" presId="urn:microsoft.com/office/officeart/2008/layout/HorizontalMultiLevelHierarchy"/>
    <dgm:cxn modelId="{266DC3BB-648D-4CB8-9D0A-7F4647B1896A}" type="presParOf" srcId="{3C8981E6-AD73-47F1-9B2A-A1FFB00B0D52}" destId="{CDBD3FBC-BEA5-48D0-8B56-B603C6D26E5E}" srcOrd="0" destOrd="0" presId="urn:microsoft.com/office/officeart/2008/layout/HorizontalMultiLevelHierarchy"/>
    <dgm:cxn modelId="{0A1A3F61-1AC7-407F-9C10-CC26BF91513A}" type="presParOf" srcId="{3C8981E6-AD73-47F1-9B2A-A1FFB00B0D52}" destId="{FA843F1A-2C9E-4C29-B34C-4980988F0794}" srcOrd="1" destOrd="0" presId="urn:microsoft.com/office/officeart/2008/layout/HorizontalMultiLevelHierarchy"/>
    <dgm:cxn modelId="{06AB73B2-B628-4544-9380-EAABA0634E65}" type="presParOf" srcId="{FA843F1A-2C9E-4C29-B34C-4980988F0794}" destId="{A0F9ADEE-2093-44E6-8284-995D4626F195}" srcOrd="0" destOrd="0" presId="urn:microsoft.com/office/officeart/2008/layout/HorizontalMultiLevelHierarchy"/>
    <dgm:cxn modelId="{E79E5FC4-71C1-47F0-BD65-FEAAD28A1E28}" type="presParOf" srcId="{A0F9ADEE-2093-44E6-8284-995D4626F195}" destId="{EA8E7D9F-63F0-4207-AE17-E109C711759A}" srcOrd="0" destOrd="0" presId="urn:microsoft.com/office/officeart/2008/layout/HorizontalMultiLevelHierarchy"/>
    <dgm:cxn modelId="{10A4D927-DD10-448D-B993-2457B91C4D55}" type="presParOf" srcId="{FA843F1A-2C9E-4C29-B34C-4980988F0794}" destId="{85ED0CAF-D756-4273-BECC-532246D712A9}" srcOrd="1" destOrd="0" presId="urn:microsoft.com/office/officeart/2008/layout/HorizontalMultiLevelHierarchy"/>
    <dgm:cxn modelId="{31E0DA31-1379-4736-BCAF-CFD50C8C7F04}" type="presParOf" srcId="{85ED0CAF-D756-4273-BECC-532246D712A9}" destId="{8F2B7EBA-2DD1-4D35-BDF1-61FCF7D6F51F}" srcOrd="0" destOrd="0" presId="urn:microsoft.com/office/officeart/2008/layout/HorizontalMultiLevelHierarchy"/>
    <dgm:cxn modelId="{7E6DE7C5-A107-4066-A77E-22AC76B9DA7A}" type="presParOf" srcId="{85ED0CAF-D756-4273-BECC-532246D712A9}" destId="{5D0D844F-32A9-4FF0-A3F9-6D08AC6D87EE}" srcOrd="1" destOrd="0" presId="urn:microsoft.com/office/officeart/2008/layout/HorizontalMultiLevelHierarchy"/>
    <dgm:cxn modelId="{7D0B2853-56CB-46D4-B72F-798260765F29}" type="presParOf" srcId="{FA843F1A-2C9E-4C29-B34C-4980988F0794}" destId="{8A457BF4-E01D-4D60-BA76-2B79F9ECBBDA}" srcOrd="2" destOrd="0" presId="urn:microsoft.com/office/officeart/2008/layout/HorizontalMultiLevelHierarchy"/>
    <dgm:cxn modelId="{FC70DE39-E5E3-4D12-818C-643362EE1934}" type="presParOf" srcId="{8A457BF4-E01D-4D60-BA76-2B79F9ECBBDA}" destId="{C1B20647-BB50-4F13-8121-4342E0A37E18}" srcOrd="0" destOrd="0" presId="urn:microsoft.com/office/officeart/2008/layout/HorizontalMultiLevelHierarchy"/>
    <dgm:cxn modelId="{23A84650-17DB-461F-86CE-B7DA0D24895A}" type="presParOf" srcId="{FA843F1A-2C9E-4C29-B34C-4980988F0794}" destId="{B2C6012F-6680-49DD-AF59-B83AB219907D}" srcOrd="3" destOrd="0" presId="urn:microsoft.com/office/officeart/2008/layout/HorizontalMultiLevelHierarchy"/>
    <dgm:cxn modelId="{F46FBA06-9C06-484B-BD14-874707F925A3}" type="presParOf" srcId="{B2C6012F-6680-49DD-AF59-B83AB219907D}" destId="{897D672A-ECF3-4888-AFCA-1D6703F14872}" srcOrd="0" destOrd="0" presId="urn:microsoft.com/office/officeart/2008/layout/HorizontalMultiLevelHierarchy"/>
    <dgm:cxn modelId="{C9794582-2188-44D6-8AC4-4208CCED6BE2}" type="presParOf" srcId="{B2C6012F-6680-49DD-AF59-B83AB219907D}" destId="{3DC589B9-1B8A-4C23-9947-8EB87DF06858}" srcOrd="1" destOrd="0" presId="urn:microsoft.com/office/officeart/2008/layout/HorizontalMultiLevelHierarchy"/>
    <dgm:cxn modelId="{7BD6A4A4-A4E4-4862-85A3-22B6FF001262}" type="presParOf" srcId="{FA843F1A-2C9E-4C29-B34C-4980988F0794}" destId="{02C03A12-A0F8-4D6F-8915-A981629BC0F8}" srcOrd="4" destOrd="0" presId="urn:microsoft.com/office/officeart/2008/layout/HorizontalMultiLevelHierarchy"/>
    <dgm:cxn modelId="{AD68302A-1FF3-4950-B1AD-358279140C56}" type="presParOf" srcId="{02C03A12-A0F8-4D6F-8915-A981629BC0F8}" destId="{4832D438-C08E-4D88-9088-B9141DDEFA59}" srcOrd="0" destOrd="0" presId="urn:microsoft.com/office/officeart/2008/layout/HorizontalMultiLevelHierarchy"/>
    <dgm:cxn modelId="{A5CDF2B9-6DD5-4CCA-9C96-D543B63853E6}" type="presParOf" srcId="{FA843F1A-2C9E-4C29-B34C-4980988F0794}" destId="{D4A2D877-0A85-4D67-AAF9-B54B9FB91465}" srcOrd="5" destOrd="0" presId="urn:microsoft.com/office/officeart/2008/layout/HorizontalMultiLevelHierarchy"/>
    <dgm:cxn modelId="{7A4CC9ED-0B7F-4592-99FD-B6D2E751854A}" type="presParOf" srcId="{D4A2D877-0A85-4D67-AAF9-B54B9FB91465}" destId="{8BB72E75-DE4E-4830-BB4A-4E3CCC4863D0}" srcOrd="0" destOrd="0" presId="urn:microsoft.com/office/officeart/2008/layout/HorizontalMultiLevelHierarchy"/>
    <dgm:cxn modelId="{803AB606-3624-48AE-A33D-83E863291754}" type="presParOf" srcId="{D4A2D877-0A85-4D67-AAF9-B54B9FB91465}" destId="{4DBCBFDA-BC1B-4F9A-A627-FFD14ECE4D8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1B056-DAA2-404E-AADF-4AC80DE54E4F}">
      <dsp:nvSpPr>
        <dsp:cNvPr id="0" name=""/>
        <dsp:cNvSpPr/>
      </dsp:nvSpPr>
      <dsp:spPr>
        <a:xfrm>
          <a:off x="0" y="2936873"/>
          <a:ext cx="8123129" cy="96394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l-GR" sz="2200" kern="1200" dirty="0"/>
            <a:t>Αποτελεσματικός ανταγωνισμός στην παγκόσμια αγορά</a:t>
          </a:r>
          <a:endParaRPr lang="en-US" sz="2200" kern="1200" dirty="0"/>
        </a:p>
      </dsp:txBody>
      <dsp:txXfrm>
        <a:off x="0" y="2936873"/>
        <a:ext cx="8123129" cy="963947"/>
      </dsp:txXfrm>
    </dsp:sp>
    <dsp:sp modelId="{F7FC7F2B-BE7A-4D2B-BB89-B85DD555E92C}">
      <dsp:nvSpPr>
        <dsp:cNvPr id="0" name=""/>
        <dsp:cNvSpPr/>
      </dsp:nvSpPr>
      <dsp:spPr>
        <a:xfrm rot="10800000">
          <a:off x="0" y="1468781"/>
          <a:ext cx="8123129" cy="1482550"/>
        </a:xfrm>
        <a:prstGeom prst="upArrowCallout">
          <a:avLst/>
        </a:prstGeom>
        <a:solidFill>
          <a:schemeClr val="accent2">
            <a:hueOff val="-10194369"/>
            <a:satOff val="-25820"/>
            <a:lumOff val="43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l-GR" sz="2200" kern="1200" dirty="0"/>
            <a:t>Στρατηγικές</a:t>
          </a:r>
          <a:endParaRPr lang="en-US" sz="2200" kern="1200" dirty="0"/>
        </a:p>
      </dsp:txBody>
      <dsp:txXfrm rot="10800000">
        <a:off x="0" y="1468781"/>
        <a:ext cx="8123129" cy="963317"/>
      </dsp:txXfrm>
    </dsp:sp>
    <dsp:sp modelId="{DD4AE837-BDFD-4A8B-8C42-6F2878B38B5D}">
      <dsp:nvSpPr>
        <dsp:cNvPr id="0" name=""/>
        <dsp:cNvSpPr/>
      </dsp:nvSpPr>
      <dsp:spPr>
        <a:xfrm rot="10800000">
          <a:off x="0" y="689"/>
          <a:ext cx="8123129" cy="1482550"/>
        </a:xfrm>
        <a:prstGeom prst="upArrowCallout">
          <a:avLst/>
        </a:prstGeom>
        <a:solidFill>
          <a:schemeClr val="accent2">
            <a:hueOff val="-20388737"/>
            <a:satOff val="-51640"/>
            <a:lumOff val="86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l-GR" sz="2200" kern="1200" dirty="0"/>
            <a:t>Διαδικασία διοικητικού σχεδιασμού</a:t>
          </a:r>
          <a:endParaRPr lang="en-US" sz="2200" kern="1200" dirty="0"/>
        </a:p>
      </dsp:txBody>
      <dsp:txXfrm rot="10800000">
        <a:off x="0" y="689"/>
        <a:ext cx="8123129" cy="963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D0FBB-CDBC-439E-A1EA-036978A599AD}">
      <dsp:nvSpPr>
        <dsp:cNvPr id="0" name=""/>
        <dsp:cNvSpPr/>
      </dsp:nvSpPr>
      <dsp:spPr>
        <a:xfrm>
          <a:off x="0" y="465017"/>
          <a:ext cx="7508136" cy="756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sp>
    <dsp:sp modelId="{B8938456-2BD7-44A9-BCFA-6E079478E6E4}">
      <dsp:nvSpPr>
        <dsp:cNvPr id="0" name=""/>
        <dsp:cNvSpPr/>
      </dsp:nvSpPr>
      <dsp:spPr>
        <a:xfrm>
          <a:off x="375406" y="22217"/>
          <a:ext cx="5824098" cy="88560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98653" tIns="0" rIns="198653" bIns="0" numCol="1" spcCol="1270" anchor="ctr" anchorCtr="0">
          <a:noAutofit/>
        </a:bodyPr>
        <a:lstStyle/>
        <a:p>
          <a:pPr marL="0" lvl="0" indent="0" algn="l" defTabSz="1244600">
            <a:lnSpc>
              <a:spcPct val="90000"/>
            </a:lnSpc>
            <a:spcBef>
              <a:spcPct val="0"/>
            </a:spcBef>
            <a:spcAft>
              <a:spcPct val="35000"/>
            </a:spcAft>
            <a:buNone/>
          </a:pPr>
          <a:r>
            <a:rPr lang="el-GR" sz="2800" b="0" kern="1200" dirty="0">
              <a:latin typeface="Arial" pitchFamily="34" charset="0"/>
              <a:cs typeface="Arial" pitchFamily="34" charset="0"/>
            </a:rPr>
            <a:t>Παγκόσμια αποδοτικότητα</a:t>
          </a:r>
          <a:endParaRPr lang="en-US" sz="2800" b="0" kern="1200" dirty="0">
            <a:latin typeface="Arial" pitchFamily="34" charset="0"/>
            <a:cs typeface="Arial" pitchFamily="34" charset="0"/>
          </a:endParaRPr>
        </a:p>
      </dsp:txBody>
      <dsp:txXfrm>
        <a:off x="418637" y="65448"/>
        <a:ext cx="5737636" cy="799138"/>
      </dsp:txXfrm>
    </dsp:sp>
    <dsp:sp modelId="{46BA59B5-E505-4326-A55B-7698E792F420}">
      <dsp:nvSpPr>
        <dsp:cNvPr id="0" name=""/>
        <dsp:cNvSpPr/>
      </dsp:nvSpPr>
      <dsp:spPr>
        <a:xfrm>
          <a:off x="0" y="1825818"/>
          <a:ext cx="7508136" cy="756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sp>
    <dsp:sp modelId="{9ACA2E41-9006-4916-B2FA-63A91650FA37}">
      <dsp:nvSpPr>
        <dsp:cNvPr id="0" name=""/>
        <dsp:cNvSpPr/>
      </dsp:nvSpPr>
      <dsp:spPr>
        <a:xfrm>
          <a:off x="375406" y="1383017"/>
          <a:ext cx="5824098" cy="88560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98653" tIns="0" rIns="198653" bIns="0" numCol="1" spcCol="1270" anchor="ctr" anchorCtr="0">
          <a:noAutofit/>
        </a:bodyPr>
        <a:lstStyle/>
        <a:p>
          <a:pPr marL="0" lvl="0" indent="0" algn="l" defTabSz="1244600">
            <a:lnSpc>
              <a:spcPct val="90000"/>
            </a:lnSpc>
            <a:spcBef>
              <a:spcPct val="0"/>
            </a:spcBef>
            <a:spcAft>
              <a:spcPct val="35000"/>
            </a:spcAft>
            <a:buNone/>
          </a:pPr>
          <a:r>
            <a:rPr lang="el-GR" sz="2800" b="0" kern="1200" dirty="0">
              <a:latin typeface="Arial" pitchFamily="34" charset="0"/>
              <a:cs typeface="Arial" pitchFamily="34" charset="0"/>
            </a:rPr>
            <a:t>Πολυεθνική ευελιξία</a:t>
          </a:r>
          <a:endParaRPr lang="en-US" sz="2800" b="0" kern="1200" dirty="0">
            <a:latin typeface="Arial" pitchFamily="34" charset="0"/>
            <a:cs typeface="Arial" pitchFamily="34" charset="0"/>
          </a:endParaRPr>
        </a:p>
      </dsp:txBody>
      <dsp:txXfrm>
        <a:off x="418637" y="1426248"/>
        <a:ext cx="5737636" cy="799138"/>
      </dsp:txXfrm>
    </dsp:sp>
    <dsp:sp modelId="{FAE10FC2-0127-4109-9374-A445EBEF998F}">
      <dsp:nvSpPr>
        <dsp:cNvPr id="0" name=""/>
        <dsp:cNvSpPr/>
      </dsp:nvSpPr>
      <dsp:spPr>
        <a:xfrm>
          <a:off x="0" y="3186618"/>
          <a:ext cx="7508136" cy="756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sp>
    <dsp:sp modelId="{CD78FEBB-82C9-427B-98CB-7FD7A99EBA0F}">
      <dsp:nvSpPr>
        <dsp:cNvPr id="0" name=""/>
        <dsp:cNvSpPr/>
      </dsp:nvSpPr>
      <dsp:spPr>
        <a:xfrm>
          <a:off x="375406" y="2743817"/>
          <a:ext cx="5824098" cy="88560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98653" tIns="0" rIns="198653" bIns="0" numCol="1" spcCol="1270" anchor="ctr" anchorCtr="0">
          <a:noAutofit/>
        </a:bodyPr>
        <a:lstStyle/>
        <a:p>
          <a:pPr marL="0" lvl="0" indent="0" algn="l" defTabSz="1244600">
            <a:lnSpc>
              <a:spcPct val="90000"/>
            </a:lnSpc>
            <a:spcBef>
              <a:spcPct val="0"/>
            </a:spcBef>
            <a:spcAft>
              <a:spcPct val="35000"/>
            </a:spcAft>
            <a:buNone/>
          </a:pPr>
          <a:r>
            <a:rPr lang="el-GR" sz="2800" b="0" kern="1200" dirty="0">
              <a:latin typeface="Arial" pitchFamily="34" charset="0"/>
              <a:cs typeface="Arial" pitchFamily="34" charset="0"/>
            </a:rPr>
            <a:t>Παγκόσμια μάθηση</a:t>
          </a:r>
          <a:endParaRPr lang="en-US" sz="2800" b="0" kern="1200" dirty="0">
            <a:latin typeface="Arial" pitchFamily="34" charset="0"/>
            <a:cs typeface="Arial" pitchFamily="34" charset="0"/>
          </a:endParaRPr>
        </a:p>
      </dsp:txBody>
      <dsp:txXfrm>
        <a:off x="418637" y="2787048"/>
        <a:ext cx="5737636" cy="799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724FA-D09A-4878-AA57-59DADCDE76E6}">
      <dsp:nvSpPr>
        <dsp:cNvPr id="0" name=""/>
        <dsp:cNvSpPr/>
      </dsp:nvSpPr>
      <dsp:spPr>
        <a:xfrm>
          <a:off x="8282" y="1827083"/>
          <a:ext cx="2301125" cy="10556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000" b="1" kern="1200" dirty="0"/>
            <a:t>Αποτύπωση περιβάλλοντος</a:t>
          </a:r>
          <a:endParaRPr lang="en-US" sz="2000" b="1" kern="1200" dirty="0"/>
        </a:p>
      </dsp:txBody>
      <dsp:txXfrm>
        <a:off x="39202" y="1858003"/>
        <a:ext cx="2239285" cy="993857"/>
      </dsp:txXfrm>
    </dsp:sp>
    <dsp:sp modelId="{3E98C53E-9377-4C9D-AF75-2ACAEABD104E}">
      <dsp:nvSpPr>
        <dsp:cNvPr id="0" name=""/>
        <dsp:cNvSpPr/>
      </dsp:nvSpPr>
      <dsp:spPr>
        <a:xfrm rot="18289469">
          <a:off x="1992228" y="1727732"/>
          <a:ext cx="1478919" cy="40346"/>
        </a:xfrm>
        <a:custGeom>
          <a:avLst/>
          <a:gdLst/>
          <a:ahLst/>
          <a:cxnLst/>
          <a:rect l="0" t="0" r="0" b="0"/>
          <a:pathLst>
            <a:path>
              <a:moveTo>
                <a:pt x="0" y="20173"/>
              </a:moveTo>
              <a:lnTo>
                <a:pt x="1478919" y="20173"/>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4714" y="1710932"/>
        <a:ext cx="73945" cy="73945"/>
      </dsp:txXfrm>
    </dsp:sp>
    <dsp:sp modelId="{DD4BEEC4-18D2-44A0-8387-D1C4533A0D01}">
      <dsp:nvSpPr>
        <dsp:cNvPr id="0" name=""/>
        <dsp:cNvSpPr/>
      </dsp:nvSpPr>
      <dsp:spPr>
        <a:xfrm>
          <a:off x="3153966" y="613030"/>
          <a:ext cx="2111395" cy="105569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1" kern="1200" dirty="0"/>
            <a:t>Εξωτερικό</a:t>
          </a:r>
          <a:endParaRPr lang="en-US" sz="2000" b="1" kern="1200" dirty="0"/>
        </a:p>
      </dsp:txBody>
      <dsp:txXfrm>
        <a:off x="3184886" y="643950"/>
        <a:ext cx="2049555" cy="993857"/>
      </dsp:txXfrm>
    </dsp:sp>
    <dsp:sp modelId="{138A47DF-D64D-478F-A051-470326DFC9F1}">
      <dsp:nvSpPr>
        <dsp:cNvPr id="0" name=""/>
        <dsp:cNvSpPr/>
      </dsp:nvSpPr>
      <dsp:spPr>
        <a:xfrm rot="19457599">
          <a:off x="5167603" y="817193"/>
          <a:ext cx="1040076" cy="40346"/>
        </a:xfrm>
        <a:custGeom>
          <a:avLst/>
          <a:gdLst/>
          <a:ahLst/>
          <a:cxnLst/>
          <a:rect l="0" t="0" r="0" b="0"/>
          <a:pathLst>
            <a:path>
              <a:moveTo>
                <a:pt x="0" y="20173"/>
              </a:moveTo>
              <a:lnTo>
                <a:pt x="1040076" y="2017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61639" y="811364"/>
        <a:ext cx="52003" cy="52003"/>
      </dsp:txXfrm>
    </dsp:sp>
    <dsp:sp modelId="{FF1704D7-9B17-4D70-84BB-27D460DFD645}">
      <dsp:nvSpPr>
        <dsp:cNvPr id="0" name=""/>
        <dsp:cNvSpPr/>
      </dsp:nvSpPr>
      <dsp:spPr>
        <a:xfrm>
          <a:off x="6109920" y="6004"/>
          <a:ext cx="2111395" cy="105569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700" rIns="12700" bIns="1270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l-GR" sz="2000" b="1" kern="1200" dirty="0"/>
            <a:t>Ευκαιρίες</a:t>
          </a:r>
          <a:endParaRPr lang="en-US" sz="2000" b="1" kern="1200" dirty="0"/>
        </a:p>
      </dsp:txBody>
      <dsp:txXfrm>
        <a:off x="6140840" y="36924"/>
        <a:ext cx="2049555" cy="993857"/>
      </dsp:txXfrm>
    </dsp:sp>
    <dsp:sp modelId="{89D8C0CD-A570-4693-A0AE-D93E3402DFDC}">
      <dsp:nvSpPr>
        <dsp:cNvPr id="0" name=""/>
        <dsp:cNvSpPr/>
      </dsp:nvSpPr>
      <dsp:spPr>
        <a:xfrm rot="2142401">
          <a:off x="5167603" y="1424219"/>
          <a:ext cx="1040076" cy="40346"/>
        </a:xfrm>
        <a:custGeom>
          <a:avLst/>
          <a:gdLst/>
          <a:ahLst/>
          <a:cxnLst/>
          <a:rect l="0" t="0" r="0" b="0"/>
          <a:pathLst>
            <a:path>
              <a:moveTo>
                <a:pt x="0" y="20173"/>
              </a:moveTo>
              <a:lnTo>
                <a:pt x="1040076" y="2017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61639" y="1418390"/>
        <a:ext cx="52003" cy="52003"/>
      </dsp:txXfrm>
    </dsp:sp>
    <dsp:sp modelId="{C102ADBF-7966-4151-AF1D-43979A3C51D4}">
      <dsp:nvSpPr>
        <dsp:cNvPr id="0" name=""/>
        <dsp:cNvSpPr/>
      </dsp:nvSpPr>
      <dsp:spPr>
        <a:xfrm>
          <a:off x="6109920" y="1220056"/>
          <a:ext cx="2111395" cy="105569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700" rIns="12700" bIns="1270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l-GR" sz="2000" b="1" kern="1200" dirty="0"/>
            <a:t>Απειλές</a:t>
          </a:r>
          <a:endParaRPr lang="en-US" sz="2000" b="1" kern="1200" dirty="0"/>
        </a:p>
      </dsp:txBody>
      <dsp:txXfrm>
        <a:off x="6140840" y="1250976"/>
        <a:ext cx="2049555" cy="993857"/>
      </dsp:txXfrm>
    </dsp:sp>
    <dsp:sp modelId="{FDEB76F0-1383-4E8B-A7BA-822F6563CB7C}">
      <dsp:nvSpPr>
        <dsp:cNvPr id="0" name=""/>
        <dsp:cNvSpPr/>
      </dsp:nvSpPr>
      <dsp:spPr>
        <a:xfrm rot="3310531">
          <a:off x="1992228" y="2941785"/>
          <a:ext cx="1478919" cy="40346"/>
        </a:xfrm>
        <a:custGeom>
          <a:avLst/>
          <a:gdLst/>
          <a:ahLst/>
          <a:cxnLst/>
          <a:rect l="0" t="0" r="0" b="0"/>
          <a:pathLst>
            <a:path>
              <a:moveTo>
                <a:pt x="0" y="20173"/>
              </a:moveTo>
              <a:lnTo>
                <a:pt x="1478919" y="20173"/>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4714" y="2924985"/>
        <a:ext cx="73945" cy="73945"/>
      </dsp:txXfrm>
    </dsp:sp>
    <dsp:sp modelId="{04C30E23-4EB7-4B89-AC90-1F27062F2C2D}">
      <dsp:nvSpPr>
        <dsp:cNvPr id="0" name=""/>
        <dsp:cNvSpPr/>
      </dsp:nvSpPr>
      <dsp:spPr>
        <a:xfrm>
          <a:off x="3153966" y="3041135"/>
          <a:ext cx="2111395" cy="105569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1" kern="1200" dirty="0"/>
            <a:t>Εσωτερικό</a:t>
          </a:r>
          <a:endParaRPr lang="en-US" sz="2000" b="1" kern="1200" dirty="0"/>
        </a:p>
      </dsp:txBody>
      <dsp:txXfrm>
        <a:off x="3184886" y="3072055"/>
        <a:ext cx="2049555" cy="993857"/>
      </dsp:txXfrm>
    </dsp:sp>
    <dsp:sp modelId="{087F4B99-5D23-4D10-AFB1-D3A1D6A61A88}">
      <dsp:nvSpPr>
        <dsp:cNvPr id="0" name=""/>
        <dsp:cNvSpPr/>
      </dsp:nvSpPr>
      <dsp:spPr>
        <a:xfrm rot="19457599">
          <a:off x="5167603" y="3245298"/>
          <a:ext cx="1040076" cy="40346"/>
        </a:xfrm>
        <a:custGeom>
          <a:avLst/>
          <a:gdLst/>
          <a:ahLst/>
          <a:cxnLst/>
          <a:rect l="0" t="0" r="0" b="0"/>
          <a:pathLst>
            <a:path>
              <a:moveTo>
                <a:pt x="0" y="20173"/>
              </a:moveTo>
              <a:lnTo>
                <a:pt x="1040076" y="2017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61639" y="3239469"/>
        <a:ext cx="52003" cy="52003"/>
      </dsp:txXfrm>
    </dsp:sp>
    <dsp:sp modelId="{653E8F72-59B0-4BF4-8759-014F73D6F120}">
      <dsp:nvSpPr>
        <dsp:cNvPr id="0" name=""/>
        <dsp:cNvSpPr/>
      </dsp:nvSpPr>
      <dsp:spPr>
        <a:xfrm>
          <a:off x="6109920" y="2434109"/>
          <a:ext cx="2111395" cy="105569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000" b="1" kern="1200" dirty="0"/>
            <a:t>Δυνάμεις</a:t>
          </a:r>
          <a:endParaRPr lang="en-US" sz="2000" b="1" kern="1200" dirty="0"/>
        </a:p>
      </dsp:txBody>
      <dsp:txXfrm>
        <a:off x="6140840" y="2465029"/>
        <a:ext cx="2049555" cy="993857"/>
      </dsp:txXfrm>
    </dsp:sp>
    <dsp:sp modelId="{7C9C2FB5-A5CD-4A01-A68E-9BF2995A0E5B}">
      <dsp:nvSpPr>
        <dsp:cNvPr id="0" name=""/>
        <dsp:cNvSpPr/>
      </dsp:nvSpPr>
      <dsp:spPr>
        <a:xfrm rot="2142401">
          <a:off x="5167603" y="3852324"/>
          <a:ext cx="1040076" cy="40346"/>
        </a:xfrm>
        <a:custGeom>
          <a:avLst/>
          <a:gdLst/>
          <a:ahLst/>
          <a:cxnLst/>
          <a:rect l="0" t="0" r="0" b="0"/>
          <a:pathLst>
            <a:path>
              <a:moveTo>
                <a:pt x="0" y="20173"/>
              </a:moveTo>
              <a:lnTo>
                <a:pt x="1040076" y="2017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61639" y="3846495"/>
        <a:ext cx="52003" cy="52003"/>
      </dsp:txXfrm>
    </dsp:sp>
    <dsp:sp modelId="{21F7ECEB-E7A2-45A2-BBA3-0DAECC849A55}">
      <dsp:nvSpPr>
        <dsp:cNvPr id="0" name=""/>
        <dsp:cNvSpPr/>
      </dsp:nvSpPr>
      <dsp:spPr>
        <a:xfrm>
          <a:off x="6109920" y="3648161"/>
          <a:ext cx="2111395" cy="105569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000" b="1" kern="1200" dirty="0"/>
            <a:t>Αδυναμίες</a:t>
          </a:r>
          <a:endParaRPr lang="en-US" sz="2000" b="1" kern="1200" dirty="0"/>
        </a:p>
      </dsp:txBody>
      <dsp:txXfrm>
        <a:off x="6140840" y="3679081"/>
        <a:ext cx="2049555" cy="9938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F3AC3-F440-4753-890E-593BB6111ABF}">
      <dsp:nvSpPr>
        <dsp:cNvPr id="0" name=""/>
        <dsp:cNvSpPr/>
      </dsp:nvSpPr>
      <dsp:spPr>
        <a:xfrm>
          <a:off x="496" y="170958"/>
          <a:ext cx="3870444" cy="153238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ct val="35000"/>
            </a:spcAft>
            <a:buNone/>
          </a:pPr>
          <a:r>
            <a:rPr lang="el-GR" sz="2800" kern="1200" dirty="0"/>
            <a:t>Διοικητικές διαδικασίες</a:t>
          </a:r>
          <a:endParaRPr lang="en-US" sz="2800" kern="1200" dirty="0"/>
        </a:p>
      </dsp:txBody>
      <dsp:txXfrm>
        <a:off x="567309" y="395371"/>
        <a:ext cx="2736818" cy="1083561"/>
      </dsp:txXfrm>
    </dsp:sp>
    <dsp:sp modelId="{399D51AA-2C43-442D-BF8D-A9CB5A5C6BCB}">
      <dsp:nvSpPr>
        <dsp:cNvPr id="0" name=""/>
        <dsp:cNvSpPr/>
      </dsp:nvSpPr>
      <dsp:spPr>
        <a:xfrm>
          <a:off x="1491326" y="1827776"/>
          <a:ext cx="888785" cy="888785"/>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609134" y="2167647"/>
        <a:ext cx="653169" cy="209043"/>
      </dsp:txXfrm>
    </dsp:sp>
    <dsp:sp modelId="{E4867F3E-6CF4-4FAF-8285-A009A00145AA}">
      <dsp:nvSpPr>
        <dsp:cNvPr id="0" name=""/>
        <dsp:cNvSpPr/>
      </dsp:nvSpPr>
      <dsp:spPr>
        <a:xfrm>
          <a:off x="496" y="2840991"/>
          <a:ext cx="3870444" cy="1532387"/>
        </a:xfrm>
        <a:prstGeom prst="ellipse">
          <a:avLst/>
        </a:prstGeom>
        <a:solidFill>
          <a:schemeClr val="accent2">
            <a:hueOff val="-10194369"/>
            <a:satOff val="-25820"/>
            <a:lumOff val="43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ct val="35000"/>
            </a:spcAft>
            <a:buNone/>
          </a:pPr>
          <a:r>
            <a:rPr lang="el-GR" sz="2800" kern="1200" dirty="0" err="1"/>
            <a:t>Οργανωσιακές</a:t>
          </a:r>
          <a:r>
            <a:rPr lang="el-GR" sz="2800" kern="1200" dirty="0"/>
            <a:t> διαδικασίες</a:t>
          </a:r>
          <a:endParaRPr lang="en-US" sz="2800" kern="1200" dirty="0"/>
        </a:p>
      </dsp:txBody>
      <dsp:txXfrm>
        <a:off x="567309" y="3065404"/>
        <a:ext cx="2736818" cy="1083561"/>
      </dsp:txXfrm>
    </dsp:sp>
    <dsp:sp modelId="{15EB8A62-830D-4BF8-91D5-C2690C3C4A73}">
      <dsp:nvSpPr>
        <dsp:cNvPr id="0" name=""/>
        <dsp:cNvSpPr/>
      </dsp:nvSpPr>
      <dsp:spPr>
        <a:xfrm>
          <a:off x="4100798" y="1987144"/>
          <a:ext cx="487299" cy="570048"/>
        </a:xfrm>
        <a:prstGeom prst="rightArrow">
          <a:avLst>
            <a:gd name="adj1" fmla="val 60000"/>
            <a:gd name="adj2" fmla="val 50000"/>
          </a:avLst>
        </a:prstGeom>
        <a:solidFill>
          <a:schemeClr val="accent2">
            <a:hueOff val="-20388737"/>
            <a:satOff val="-51640"/>
            <a:lumOff val="86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100798" y="2101154"/>
        <a:ext cx="341109" cy="342028"/>
      </dsp:txXfrm>
    </dsp:sp>
    <dsp:sp modelId="{68A8EF6B-B206-47B0-9C74-6FBCF87BD4C3}">
      <dsp:nvSpPr>
        <dsp:cNvPr id="0" name=""/>
        <dsp:cNvSpPr/>
      </dsp:nvSpPr>
      <dsp:spPr>
        <a:xfrm>
          <a:off x="4790373" y="739781"/>
          <a:ext cx="3064775" cy="3064775"/>
        </a:xfrm>
        <a:prstGeom prst="ellipse">
          <a:avLst/>
        </a:prstGeom>
        <a:solidFill>
          <a:schemeClr val="accent2">
            <a:hueOff val="-20388737"/>
            <a:satOff val="-51640"/>
            <a:lumOff val="86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ct val="35000"/>
            </a:spcAft>
            <a:buNone/>
          </a:pPr>
          <a:r>
            <a:rPr lang="el-GR" sz="2800" kern="1200" dirty="0"/>
            <a:t>Στρατηγικοί στόχοι</a:t>
          </a:r>
          <a:endParaRPr lang="en-US" sz="2800" kern="1200" dirty="0"/>
        </a:p>
      </dsp:txBody>
      <dsp:txXfrm>
        <a:off x="5239199" y="1188607"/>
        <a:ext cx="2167123" cy="21671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03A12-A0F8-4D6F-8915-A981629BC0F8}">
      <dsp:nvSpPr>
        <dsp:cNvPr id="0" name=""/>
        <dsp:cNvSpPr/>
      </dsp:nvSpPr>
      <dsp:spPr>
        <a:xfrm>
          <a:off x="2139690" y="2395798"/>
          <a:ext cx="684905" cy="1187520"/>
        </a:xfrm>
        <a:custGeom>
          <a:avLst/>
          <a:gdLst/>
          <a:ahLst/>
          <a:cxnLst/>
          <a:rect l="0" t="0" r="0" b="0"/>
          <a:pathLst>
            <a:path>
              <a:moveTo>
                <a:pt x="0" y="0"/>
              </a:moveTo>
              <a:lnTo>
                <a:pt x="342452" y="0"/>
              </a:lnTo>
              <a:lnTo>
                <a:pt x="342452" y="1187520"/>
              </a:lnTo>
              <a:lnTo>
                <a:pt x="684905" y="118752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47870" y="2955286"/>
        <a:ext cx="68543" cy="68543"/>
      </dsp:txXfrm>
    </dsp:sp>
    <dsp:sp modelId="{8A457BF4-E01D-4D60-BA76-2B79F9ECBBDA}">
      <dsp:nvSpPr>
        <dsp:cNvPr id="0" name=""/>
        <dsp:cNvSpPr/>
      </dsp:nvSpPr>
      <dsp:spPr>
        <a:xfrm>
          <a:off x="2139690" y="2350078"/>
          <a:ext cx="684905" cy="91440"/>
        </a:xfrm>
        <a:custGeom>
          <a:avLst/>
          <a:gdLst/>
          <a:ahLst/>
          <a:cxnLst/>
          <a:rect l="0" t="0" r="0" b="0"/>
          <a:pathLst>
            <a:path>
              <a:moveTo>
                <a:pt x="0" y="45720"/>
              </a:moveTo>
              <a:lnTo>
                <a:pt x="684905" y="4572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65020" y="2378675"/>
        <a:ext cx="34245" cy="34245"/>
      </dsp:txXfrm>
    </dsp:sp>
    <dsp:sp modelId="{A0F9ADEE-2093-44E6-8284-995D4626F195}">
      <dsp:nvSpPr>
        <dsp:cNvPr id="0" name=""/>
        <dsp:cNvSpPr/>
      </dsp:nvSpPr>
      <dsp:spPr>
        <a:xfrm>
          <a:off x="2139690" y="1208277"/>
          <a:ext cx="672393" cy="1187520"/>
        </a:xfrm>
        <a:custGeom>
          <a:avLst/>
          <a:gdLst/>
          <a:ahLst/>
          <a:cxnLst/>
          <a:rect l="0" t="0" r="0" b="0"/>
          <a:pathLst>
            <a:path>
              <a:moveTo>
                <a:pt x="0" y="1187520"/>
              </a:moveTo>
              <a:lnTo>
                <a:pt x="336196" y="1187520"/>
              </a:lnTo>
              <a:lnTo>
                <a:pt x="336196" y="0"/>
              </a:lnTo>
              <a:lnTo>
                <a:pt x="672393"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41770" y="1767920"/>
        <a:ext cx="68233" cy="68233"/>
      </dsp:txXfrm>
    </dsp:sp>
    <dsp:sp modelId="{CDBD3FBC-BEA5-48D0-8B56-B603C6D26E5E}">
      <dsp:nvSpPr>
        <dsp:cNvPr id="0" name=""/>
        <dsp:cNvSpPr/>
      </dsp:nvSpPr>
      <dsp:spPr>
        <a:xfrm rot="16200000">
          <a:off x="-139353" y="1805073"/>
          <a:ext cx="3376637" cy="11814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100000"/>
            </a:lnSpc>
            <a:spcBef>
              <a:spcPct val="0"/>
            </a:spcBef>
            <a:spcAft>
              <a:spcPct val="35000"/>
            </a:spcAft>
            <a:buNone/>
          </a:pPr>
          <a:r>
            <a:rPr lang="el-GR" sz="2800" kern="1200" dirty="0"/>
            <a:t>Επιχειρηματική στρατηγική</a:t>
          </a:r>
          <a:endParaRPr lang="en-US" sz="2800" kern="1200" dirty="0"/>
        </a:p>
      </dsp:txBody>
      <dsp:txXfrm>
        <a:off x="-139353" y="1805073"/>
        <a:ext cx="3376637" cy="1181448"/>
      </dsp:txXfrm>
    </dsp:sp>
    <dsp:sp modelId="{8F2B7EBA-2DD1-4D35-BDF1-61FCF7D6F51F}">
      <dsp:nvSpPr>
        <dsp:cNvPr id="0" name=""/>
        <dsp:cNvSpPr/>
      </dsp:nvSpPr>
      <dsp:spPr>
        <a:xfrm>
          <a:off x="2812083" y="828525"/>
          <a:ext cx="4359082" cy="759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7780" rIns="17780" bIns="17780" numCol="1" spcCol="1270" anchor="ctr" anchorCtr="0">
          <a:noAutofit/>
        </a:bodyPr>
        <a:lstStyle/>
        <a:p>
          <a:pPr marL="0" lvl="0" indent="0" algn="l" defTabSz="1244600" rtl="0">
            <a:lnSpc>
              <a:spcPct val="90000"/>
            </a:lnSpc>
            <a:spcBef>
              <a:spcPct val="0"/>
            </a:spcBef>
            <a:spcAft>
              <a:spcPct val="35000"/>
            </a:spcAft>
            <a:buNone/>
          </a:pPr>
          <a:r>
            <a:rPr lang="el-GR" sz="2800" kern="1200" dirty="0"/>
            <a:t>Διαφοροποίηση</a:t>
          </a:r>
          <a:endParaRPr lang="en-US" sz="2800" kern="1200" dirty="0"/>
        </a:p>
      </dsp:txBody>
      <dsp:txXfrm>
        <a:off x="2812083" y="828525"/>
        <a:ext cx="4359082" cy="759503"/>
      </dsp:txXfrm>
    </dsp:sp>
    <dsp:sp modelId="{897D672A-ECF3-4888-AFCA-1D6703F14872}">
      <dsp:nvSpPr>
        <dsp:cNvPr id="0" name=""/>
        <dsp:cNvSpPr/>
      </dsp:nvSpPr>
      <dsp:spPr>
        <a:xfrm>
          <a:off x="2824595" y="2016046"/>
          <a:ext cx="4359082" cy="759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7780" rIns="17780" bIns="17780" numCol="1" spcCol="1270" anchor="ctr" anchorCtr="0">
          <a:noAutofit/>
        </a:bodyPr>
        <a:lstStyle/>
        <a:p>
          <a:pPr marL="0" lvl="0" indent="0" algn="l" defTabSz="1244600" rtl="0">
            <a:lnSpc>
              <a:spcPct val="90000"/>
            </a:lnSpc>
            <a:spcBef>
              <a:spcPct val="0"/>
            </a:spcBef>
            <a:spcAft>
              <a:spcPct val="35000"/>
            </a:spcAft>
            <a:buNone/>
          </a:pPr>
          <a:r>
            <a:rPr lang="el-GR" sz="2800" kern="1200" dirty="0"/>
            <a:t>Ηγεσία κόστους</a:t>
          </a:r>
          <a:endParaRPr lang="en-US" sz="2800" kern="1200" dirty="0"/>
        </a:p>
      </dsp:txBody>
      <dsp:txXfrm>
        <a:off x="2824595" y="2016046"/>
        <a:ext cx="4359082" cy="759503"/>
      </dsp:txXfrm>
    </dsp:sp>
    <dsp:sp modelId="{8BB72E75-DE4E-4830-BB4A-4E3CCC4863D0}">
      <dsp:nvSpPr>
        <dsp:cNvPr id="0" name=""/>
        <dsp:cNvSpPr/>
      </dsp:nvSpPr>
      <dsp:spPr>
        <a:xfrm>
          <a:off x="2824595" y="3203566"/>
          <a:ext cx="4359082" cy="759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7780" rIns="17780" bIns="17780" numCol="1" spcCol="1270" anchor="ctr" anchorCtr="0">
          <a:noAutofit/>
        </a:bodyPr>
        <a:lstStyle/>
        <a:p>
          <a:pPr marL="0" lvl="0" indent="0" algn="l" defTabSz="1244600" rtl="0">
            <a:lnSpc>
              <a:spcPct val="90000"/>
            </a:lnSpc>
            <a:spcBef>
              <a:spcPct val="0"/>
            </a:spcBef>
            <a:spcAft>
              <a:spcPct val="35000"/>
            </a:spcAft>
            <a:buNone/>
          </a:pPr>
          <a:r>
            <a:rPr lang="el-GR" sz="2800" kern="1200" dirty="0"/>
            <a:t>Εστίαση</a:t>
          </a:r>
          <a:endParaRPr lang="en-US" sz="2800" kern="1200" dirty="0"/>
        </a:p>
      </dsp:txBody>
      <dsp:txXfrm>
        <a:off x="2824595" y="3203566"/>
        <a:ext cx="4359082" cy="7595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AA6DA8-59A4-4459-8298-BBF4D87D3E9E}" type="datetimeFigureOut">
              <a:rPr lang="en-US" smtClean="0"/>
              <a:pPr/>
              <a:t>9/23/2019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9BACE-01EE-4DE2-98CE-800782D456FC}" type="slidenum">
              <a:rPr lang="en-US" smtClean="0"/>
              <a:pPr/>
              <a:t>‹#›</a:t>
            </a:fld>
            <a:endParaRPr lang="en-US"/>
          </a:p>
        </p:txBody>
      </p:sp>
    </p:spTree>
    <p:extLst>
      <p:ext uri="{BB962C8B-B14F-4D97-AF65-F5344CB8AC3E}">
        <p14:creationId xmlns:p14="http://schemas.microsoft.com/office/powerpoint/2010/main" val="14267567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4A2DF-DA49-4AB0-A3BF-CD2C467D0D7F}" type="datetimeFigureOut">
              <a:rPr lang="en-US" smtClean="0"/>
              <a:pPr/>
              <a:t>9/23/2019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95DCC-EE18-4545-A460-FEB7AB82EEA5}" type="slidenum">
              <a:rPr lang="en-US" smtClean="0"/>
              <a:pPr/>
              <a:t>‹#›</a:t>
            </a:fld>
            <a:endParaRPr lang="en-US"/>
          </a:p>
        </p:txBody>
      </p:sp>
    </p:spTree>
    <p:extLst>
      <p:ext uri="{BB962C8B-B14F-4D97-AF65-F5344CB8AC3E}">
        <p14:creationId xmlns:p14="http://schemas.microsoft.com/office/powerpoint/2010/main" val="31395145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095DCC-EE18-4545-A460-FEB7AB82EEA5}" type="slidenum">
              <a:rPr lang="en-US" smtClean="0"/>
              <a:pPr/>
              <a:t>1</a:t>
            </a:fld>
            <a:endParaRPr lang="en-US"/>
          </a:p>
        </p:txBody>
      </p:sp>
    </p:spTree>
    <p:extLst>
      <p:ext uri="{BB962C8B-B14F-4D97-AF65-F5344CB8AC3E}">
        <p14:creationId xmlns:p14="http://schemas.microsoft.com/office/powerpoint/2010/main" val="165404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kern="1200" dirty="0">
                <a:solidFill>
                  <a:schemeClr val="tx1"/>
                </a:solidFill>
                <a:latin typeface="Times New Roman" pitchFamily="18" charset="0"/>
                <a:ea typeface="+mn-ea"/>
                <a:cs typeface="Times New Roman" pitchFamily="18" charset="0"/>
              </a:rPr>
              <a:t>The second component, </a:t>
            </a:r>
            <a:r>
              <a:rPr lang="en-US" sz="1200" b="1" kern="1200" dirty="0">
                <a:solidFill>
                  <a:schemeClr val="tx1"/>
                </a:solidFill>
                <a:latin typeface="Times New Roman" pitchFamily="18" charset="0"/>
                <a:ea typeface="+mn-ea"/>
                <a:cs typeface="Times New Roman" pitchFamily="18" charset="0"/>
              </a:rPr>
              <a:t>scope of operations</a:t>
            </a:r>
            <a:r>
              <a:rPr lang="en-US" sz="1200" kern="1200" dirty="0">
                <a:solidFill>
                  <a:schemeClr val="tx1"/>
                </a:solidFill>
                <a:latin typeface="Times New Roman" pitchFamily="18" charset="0"/>
                <a:ea typeface="+mn-ea"/>
                <a:cs typeface="Times New Roman" pitchFamily="18" charset="0"/>
              </a:rPr>
              <a:t>, answers the question: “Where are we going to conduct business?” </a:t>
            </a:r>
            <a:r>
              <a:rPr lang="en-US" dirty="0"/>
              <a:t>Scope may be defined in terms of geographical regions, such as countries, regions within a country, or clusters of countries. Or it may focus on market or product niches within one or more regions, such as the premium-quality market niche, the low-cost market niche, or other specialized market niches.</a:t>
            </a:r>
          </a:p>
        </p:txBody>
      </p:sp>
      <p:sp>
        <p:nvSpPr>
          <p:cNvPr id="4" name="Slide Number Placeholder 3"/>
          <p:cNvSpPr>
            <a:spLocks noGrp="1"/>
          </p:cNvSpPr>
          <p:nvPr>
            <p:ph type="sldNum" sz="quarter" idx="10"/>
          </p:nvPr>
        </p:nvSpPr>
        <p:spPr/>
        <p:txBody>
          <a:bodyPr/>
          <a:lstStyle/>
          <a:p>
            <a:fld id="{D6E1E8FD-AD1D-455A-A52F-E38B886C602C}" type="slidenum">
              <a:rPr lang="en-US" smtClean="0"/>
              <a:pPr/>
              <a:t>10</a:t>
            </a:fld>
            <a:endParaRPr lang="en-US" dirty="0"/>
          </a:p>
        </p:txBody>
      </p:sp>
    </p:spTree>
    <p:extLst>
      <p:ext uri="{BB962C8B-B14F-4D97-AF65-F5344CB8AC3E}">
        <p14:creationId xmlns:p14="http://schemas.microsoft.com/office/powerpoint/2010/main" val="2299392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b="1" dirty="0"/>
              <a:t>Resource deployment </a:t>
            </a:r>
            <a:r>
              <a:rPr lang="en-US" dirty="0"/>
              <a:t>answers the question: “Given that we are going to compete in these markets, how should we allocate our resources to them?”</a:t>
            </a:r>
          </a:p>
          <a:p>
            <a:pPr marL="0" marR="0" indent="0" algn="l" defTabSz="914400" rtl="0" eaLnBrk="1" fontAlgn="auto" latinLnBrk="0" hangingPunct="0">
              <a:lnSpc>
                <a:spcPct val="100000"/>
              </a:lnSpc>
              <a:spcBef>
                <a:spcPts val="0"/>
              </a:spcBef>
              <a:spcAft>
                <a:spcPts val="600"/>
              </a:spcAft>
              <a:buClrTx/>
              <a:buSzTx/>
              <a:buFontTx/>
              <a:buNone/>
              <a:tabLst/>
              <a:defRPr/>
            </a:pPr>
            <a:r>
              <a:rPr lang="en-US" dirty="0"/>
              <a:t>Resource deployment might be specified along product lines, geographical lines, or both. This part of strategic planning determines relative priorities for a firm’s limited resources. Some large MNEs deploy their resources worldwide by manufacturing goods in factories</a:t>
            </a:r>
            <a:r>
              <a:rPr lang="en-US" baseline="0" dirty="0"/>
              <a:t> in many countries</a:t>
            </a:r>
            <a:r>
              <a:rPr lang="en-US" dirty="0"/>
              <a:t>. Other firms focus their production </a:t>
            </a:r>
            <a:r>
              <a:rPr lang="en-US" sz="1200" kern="1200" dirty="0">
                <a:solidFill>
                  <a:schemeClr val="tx1"/>
                </a:solidFill>
                <a:latin typeface="Times New Roman" pitchFamily="18" charset="0"/>
                <a:ea typeface="+mn-ea"/>
                <a:cs typeface="Times New Roman" pitchFamily="18" charset="0"/>
              </a:rPr>
              <a:t>resource deployment on their home countries.</a:t>
            </a:r>
          </a:p>
          <a:p>
            <a:pPr hangingPunct="0"/>
            <a:endParaRPr lang="en-US" dirty="0"/>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11</a:t>
            </a:fld>
            <a:endParaRPr lang="en-US" dirty="0"/>
          </a:p>
        </p:txBody>
      </p:sp>
    </p:spTree>
    <p:extLst>
      <p:ext uri="{BB962C8B-B14F-4D97-AF65-F5344CB8AC3E}">
        <p14:creationId xmlns:p14="http://schemas.microsoft.com/office/powerpoint/2010/main" val="238857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Synergy</a:t>
            </a:r>
            <a:r>
              <a:rPr lang="en-US" dirty="0"/>
              <a:t> is the fourth component of international strategy. It answers the question: “How can different elements of our business benefit each other?” The goal of synergy is to create a situation in which the whole is greater than the sum of the parts.</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12</a:t>
            </a:fld>
            <a:endParaRPr lang="en-US" dirty="0"/>
          </a:p>
        </p:txBody>
      </p:sp>
    </p:spTree>
    <p:extLst>
      <p:ext uri="{BB962C8B-B14F-4D97-AF65-F5344CB8AC3E}">
        <p14:creationId xmlns:p14="http://schemas.microsoft.com/office/powerpoint/2010/main" val="1948109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Developing an international strategy is not a one-dimensional process. Firms generally carry out international strategic management in two broad stages: </a:t>
            </a:r>
          </a:p>
          <a:p>
            <a:pPr marL="228600" indent="-228600" hangingPunct="0">
              <a:buFont typeface="+mj-lt"/>
              <a:buAutoNum type="arabicPeriod"/>
            </a:pPr>
            <a:r>
              <a:rPr lang="en-US" dirty="0"/>
              <a:t>In </a:t>
            </a:r>
            <a:r>
              <a:rPr lang="en-US" b="1" dirty="0"/>
              <a:t>strategy formulation</a:t>
            </a:r>
            <a:r>
              <a:rPr lang="en-US" dirty="0"/>
              <a:t>, the firm establishes its goals and the strategic plan that will lead to the achievement of those goals. In international strategy formulation, managers develop, refine, and agree on which markets to enter (or exit) and how best to compete in each. Much of what we discuss in the rest of this chapter and in the next two chapters concerns the formulation of international strategy.</a:t>
            </a:r>
          </a:p>
          <a:p>
            <a:pPr marL="228600" indent="-228600" hangingPunct="0">
              <a:buFont typeface="+mj-lt"/>
              <a:buAutoNum type="arabicPeriod"/>
            </a:pPr>
            <a:r>
              <a:rPr lang="en-US" dirty="0"/>
              <a:t>In </a:t>
            </a:r>
            <a:r>
              <a:rPr lang="en-US" b="1" dirty="0"/>
              <a:t>strategy implementation</a:t>
            </a:r>
            <a:r>
              <a:rPr lang="en-US" dirty="0"/>
              <a:t>, the firm develops the tactics for achieving the formulated international strategies. Chapters 14 and 15 deal primarily with implementation issues.</a:t>
            </a:r>
          </a:p>
          <a:p>
            <a:endParaRPr lang="en-US" dirty="0"/>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13</a:t>
            </a:fld>
            <a:endParaRPr lang="en-US" dirty="0"/>
          </a:p>
        </p:txBody>
      </p:sp>
    </p:spTree>
    <p:extLst>
      <p:ext uri="{BB962C8B-B14F-4D97-AF65-F5344CB8AC3E}">
        <p14:creationId xmlns:p14="http://schemas.microsoft.com/office/powerpoint/2010/main" val="973458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While every strategic planning process is unique in many ways, most managers follow some </a:t>
            </a:r>
            <a:r>
              <a:rPr lang="en-US" dirty="0"/>
              <a:t>basic </a:t>
            </a:r>
            <a:r>
              <a:rPr lang="en-US" sz="1200" kern="1200" dirty="0">
                <a:solidFill>
                  <a:schemeClr val="tx1"/>
                </a:solidFill>
                <a:latin typeface="Times New Roman" pitchFamily="18" charset="0"/>
                <a:ea typeface="+mn-ea"/>
                <a:cs typeface="Times New Roman" pitchFamily="18" charset="0"/>
              </a:rPr>
              <a:t>steps—developing </a:t>
            </a:r>
            <a:r>
              <a:rPr lang="en-US" sz="1200" kern="1200" baseline="0" dirty="0">
                <a:solidFill>
                  <a:schemeClr val="tx1"/>
                </a:solidFill>
                <a:latin typeface="Times New Roman" pitchFamily="18" charset="0"/>
                <a:ea typeface="+mn-ea"/>
                <a:cs typeface="Times New Roman" pitchFamily="18" charset="0"/>
              </a:rPr>
              <a:t>a mission statement, performing a SWOT analysis, setting strategic goals, developing tactical goals and plans, and developing a control framework. </a:t>
            </a: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14</a:t>
            </a:fld>
            <a:endParaRPr lang="en-US" dirty="0"/>
          </a:p>
        </p:txBody>
      </p:sp>
    </p:spTree>
    <p:extLst>
      <p:ext uri="{BB962C8B-B14F-4D97-AF65-F5344CB8AC3E}">
        <p14:creationId xmlns:p14="http://schemas.microsoft.com/office/powerpoint/2010/main" val="737914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The international strategic planning process begins with the creation of a </a:t>
            </a:r>
            <a:r>
              <a:rPr lang="en-US" sz="1200" b="1" kern="1200" dirty="0">
                <a:solidFill>
                  <a:schemeClr val="tx1"/>
                </a:solidFill>
                <a:latin typeface="Times New Roman" pitchFamily="18" charset="0"/>
                <a:ea typeface="+mn-ea"/>
                <a:cs typeface="Times New Roman" pitchFamily="18" charset="0"/>
              </a:rPr>
              <a:t>mission statement</a:t>
            </a:r>
            <a:r>
              <a:rPr lang="en-US" sz="1200" kern="1200" dirty="0">
                <a:solidFill>
                  <a:schemeClr val="tx1"/>
                </a:solidFill>
                <a:latin typeface="Times New Roman" pitchFamily="18" charset="0"/>
                <a:ea typeface="+mn-ea"/>
                <a:cs typeface="Times New Roman" pitchFamily="18" charset="0"/>
              </a:rPr>
              <a:t>, which clarifies the organization’s purpose, values, and directions. It may specify such factors as the firm’s target customers and markets, principal products or services, geographical domain, core technologies, concerns for survival, plans for growth and profitability, basic philosophy, and desired public image.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A multinational enterprise may have multiple mission statements—one for the overall firm and one for each of its foreign subsidiaries. Of course, a firm that has multiple mission statements must ensure that they are compatible.</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15</a:t>
            </a:fld>
            <a:endParaRPr lang="en-US" dirty="0"/>
          </a:p>
        </p:txBody>
      </p:sp>
    </p:spTree>
    <p:extLst>
      <p:ext uri="{BB962C8B-B14F-4D97-AF65-F5344CB8AC3E}">
        <p14:creationId xmlns:p14="http://schemas.microsoft.com/office/powerpoint/2010/main" val="1292490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second step in developing a strategy is conducting a </a:t>
            </a:r>
            <a:r>
              <a:rPr lang="en-US" b="1" dirty="0"/>
              <a:t>SWOT analysis</a:t>
            </a:r>
            <a:r>
              <a:rPr lang="en-US" dirty="0"/>
              <a:t>. SWOT is an acronym for “Strengths, Weaknesses, Opportunities, and Threats.” A firm typically initiates this analysis by performing an </a:t>
            </a:r>
            <a:r>
              <a:rPr lang="en-US" b="1" i="1" dirty="0"/>
              <a:t>environmental scan</a:t>
            </a:r>
            <a:r>
              <a:rPr lang="en-US" dirty="0"/>
              <a:t>, a systematic collection of data about all elements of the firm’s external and internal environments. </a:t>
            </a:r>
          </a:p>
          <a:p>
            <a:pPr marL="171450" indent="-171450">
              <a:buFont typeface="Arial" panose="020B0604020202020204" pitchFamily="34" charset="0"/>
              <a:buChar char="•"/>
            </a:pPr>
            <a:r>
              <a:rPr lang="en-US" dirty="0"/>
              <a:t>When members of a planning staff scan the external environment, they try to identify both opportunities (the O in SWOT) and threats (the T in SWOT) confronting the firm. They obtain data about economic, financial, political, legal, social, and competitive changes in the various markets the firm serves or might want to serve.</a:t>
            </a:r>
          </a:p>
          <a:p>
            <a:pPr marL="171450" indent="-171450">
              <a:buFont typeface="Arial" panose="020B0604020202020204" pitchFamily="34" charset="0"/>
              <a:buChar char="•"/>
            </a:pPr>
            <a:r>
              <a:rPr lang="en-US" dirty="0"/>
              <a:t>In conducting a SWOT analysis, a firm’s strategic managers must also assess the firm’s internal environment, that is, its strengths and weaknesses (the S and W in SWOT).</a:t>
            </a:r>
          </a:p>
          <a:p>
            <a:endParaRPr lang="en-US" dirty="0"/>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16</a:t>
            </a:fld>
            <a:endParaRPr lang="en-US" dirty="0"/>
          </a:p>
        </p:txBody>
      </p:sp>
    </p:spTree>
    <p:extLst>
      <p:ext uri="{BB962C8B-B14F-4D97-AF65-F5344CB8AC3E}">
        <p14:creationId xmlns:p14="http://schemas.microsoft.com/office/powerpoint/2010/main" val="2301928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dirty="0"/>
              <a:t>One technique for assessing a firm’s strengths and weaknesses is the </a:t>
            </a:r>
            <a:r>
              <a:rPr lang="en-US" b="1" dirty="0"/>
              <a:t>value chain</a:t>
            </a:r>
            <a:r>
              <a:rPr lang="en-US" dirty="0"/>
              <a:t>. Developed by Harvard Business School Professor Michael Porter, the value chain is a breakdown of the firm into its important activities—production, marketing, human resource management, and so forth—to enable its strategists to identify its competitive advantages and disadvantages. Each primary and support activity depicted in Figure 11.3 can be the source of an organizational strength (distinctive competence) or weakness. </a:t>
            </a:r>
          </a:p>
        </p:txBody>
      </p:sp>
      <p:sp>
        <p:nvSpPr>
          <p:cNvPr id="4" name="Slide Number Placeholder 3"/>
          <p:cNvSpPr>
            <a:spLocks noGrp="1"/>
          </p:cNvSpPr>
          <p:nvPr>
            <p:ph type="sldNum" sz="quarter" idx="10"/>
          </p:nvPr>
        </p:nvSpPr>
        <p:spPr/>
        <p:txBody>
          <a:bodyPr/>
          <a:lstStyle/>
          <a:p>
            <a:fld id="{D6E1E8FD-AD1D-455A-A52F-E38B886C602C}" type="slidenum">
              <a:rPr lang="en-US" smtClean="0"/>
              <a:pPr/>
              <a:t>17</a:t>
            </a:fld>
            <a:endParaRPr lang="en-US" dirty="0"/>
          </a:p>
        </p:txBody>
      </p:sp>
    </p:spTree>
    <p:extLst>
      <p:ext uri="{BB962C8B-B14F-4D97-AF65-F5344CB8AC3E}">
        <p14:creationId xmlns:p14="http://schemas.microsoft.com/office/powerpoint/2010/main" val="2826149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The mission statement and SWOT analysis </a:t>
            </a:r>
            <a:r>
              <a:rPr lang="en-US" dirty="0"/>
              <a:t>provide a context for the next step—</a:t>
            </a:r>
            <a:r>
              <a:rPr lang="en-US" sz="1200" kern="1200" dirty="0">
                <a:solidFill>
                  <a:schemeClr val="tx1"/>
                </a:solidFill>
                <a:latin typeface="Times New Roman" pitchFamily="18" charset="0"/>
                <a:ea typeface="+mn-ea"/>
                <a:cs typeface="Times New Roman" pitchFamily="18" charset="0"/>
              </a:rPr>
              <a:t>the setting of </a:t>
            </a:r>
            <a:r>
              <a:rPr lang="en-US" sz="1200" b="1" kern="1200" dirty="0">
                <a:solidFill>
                  <a:schemeClr val="tx1"/>
                </a:solidFill>
                <a:latin typeface="Times New Roman" pitchFamily="18" charset="0"/>
                <a:ea typeface="+mn-ea"/>
                <a:cs typeface="Times New Roman" pitchFamily="18" charset="0"/>
              </a:rPr>
              <a:t>strategic goals</a:t>
            </a:r>
            <a:r>
              <a:rPr lang="en-US" sz="1200" kern="1200" dirty="0">
                <a:solidFill>
                  <a:schemeClr val="tx1"/>
                </a:solidFill>
                <a:latin typeface="Times New Roman" pitchFamily="18" charset="0"/>
                <a:ea typeface="+mn-ea"/>
                <a:cs typeface="Times New Roman" pitchFamily="18" charset="0"/>
              </a:rPr>
              <a:t>. These goals are the major objectives the firm wants to accomplish through pursuing a particular course of action. By definition, they should be measurable, feasible, and time-limited (answering the questions: “how much, how, and by when?”).</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18</a:t>
            </a:fld>
            <a:endParaRPr lang="en-US" dirty="0"/>
          </a:p>
        </p:txBody>
      </p:sp>
    </p:spTree>
    <p:extLst>
      <p:ext uri="{BB962C8B-B14F-4D97-AF65-F5344CB8AC3E}">
        <p14:creationId xmlns:p14="http://schemas.microsoft.com/office/powerpoint/2010/main" val="2437181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After a SWOT analysis has been performed and strategic goals set, the next step in strategic planning is to develop specific tactical goals and plans, or </a:t>
            </a:r>
            <a:r>
              <a:rPr lang="en-US" sz="1200" b="1" kern="1200" dirty="0">
                <a:solidFill>
                  <a:schemeClr val="tx1"/>
                </a:solidFill>
                <a:latin typeface="Times New Roman" pitchFamily="18" charset="0"/>
                <a:ea typeface="+mn-ea"/>
                <a:cs typeface="Times New Roman" pitchFamily="18" charset="0"/>
              </a:rPr>
              <a:t>tactics</a:t>
            </a:r>
            <a:r>
              <a:rPr lang="en-US" sz="1200" kern="1200" dirty="0">
                <a:solidFill>
                  <a:schemeClr val="tx1"/>
                </a:solidFill>
                <a:latin typeface="Times New Roman" pitchFamily="18" charset="0"/>
                <a:ea typeface="+mn-ea"/>
                <a:cs typeface="Times New Roman" pitchFamily="18" charset="0"/>
              </a:rPr>
              <a:t>.</a:t>
            </a:r>
          </a:p>
          <a:p>
            <a:pPr marL="171450" indent="-171450" hangingPunct="0">
              <a:buFont typeface="Arial" panose="020B0604020202020204" pitchFamily="34" charset="0"/>
              <a:buChar char="•"/>
            </a:pPr>
            <a:r>
              <a:rPr lang="en-US" sz="1200" b="0" i="0" u="none" strike="noStrike" kern="1200" baseline="0" dirty="0">
                <a:solidFill>
                  <a:schemeClr val="tx1"/>
                </a:solidFill>
                <a:latin typeface="+mn-lt"/>
                <a:ea typeface="+mn-ea"/>
                <a:cs typeface="+mn-cs"/>
              </a:rPr>
              <a:t>Tactics usually involve middle managers and focus on the details of implementing the firm’s strategic goals.</a:t>
            </a:r>
            <a:endParaRPr lang="en-US" sz="12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D6E1E8FD-AD1D-455A-A52F-E38B886C602C}" type="slidenum">
              <a:rPr lang="en-US" smtClean="0"/>
              <a:pPr/>
              <a:t>19</a:t>
            </a:fld>
            <a:endParaRPr lang="en-US" dirty="0"/>
          </a:p>
        </p:txBody>
      </p:sp>
    </p:spTree>
    <p:extLst>
      <p:ext uri="{BB962C8B-B14F-4D97-AF65-F5344CB8AC3E}">
        <p14:creationId xmlns:p14="http://schemas.microsoft.com/office/powerpoint/2010/main" val="113282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a:t>
            </a:fld>
            <a:endParaRPr lang="en-US" dirty="0"/>
          </a:p>
        </p:txBody>
      </p:sp>
    </p:spTree>
    <p:extLst>
      <p:ext uri="{BB962C8B-B14F-4D97-AF65-F5344CB8AC3E}">
        <p14:creationId xmlns:p14="http://schemas.microsoft.com/office/powerpoint/2010/main" val="2414022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The final aspect of strategy formulation is the development of a </a:t>
            </a:r>
            <a:r>
              <a:rPr lang="en-US" sz="1200" b="1" kern="1200" dirty="0">
                <a:solidFill>
                  <a:schemeClr val="tx1"/>
                </a:solidFill>
                <a:latin typeface="Times New Roman" pitchFamily="18" charset="0"/>
                <a:ea typeface="+mn-ea"/>
                <a:cs typeface="Times New Roman" pitchFamily="18" charset="0"/>
              </a:rPr>
              <a:t>control framework</a:t>
            </a:r>
            <a:r>
              <a:rPr lang="en-US" sz="1200" kern="1200" dirty="0">
                <a:solidFill>
                  <a:schemeClr val="tx1"/>
                </a:solidFill>
                <a:latin typeface="Times New Roman" pitchFamily="18" charset="0"/>
                <a:ea typeface="+mn-ea"/>
                <a:cs typeface="Times New Roman" pitchFamily="18" charset="0"/>
              </a:rPr>
              <a:t>, the set of managerial and organizational processes that keep the firm moving toward its strategic goals. The control framework can prompt revisions in any of the preceding steps in the strategy formulation process. Control frameworks are discussed</a:t>
            </a:r>
            <a:r>
              <a:rPr lang="en-US" sz="1200" kern="1200" baseline="0" dirty="0">
                <a:solidFill>
                  <a:schemeClr val="tx1"/>
                </a:solidFill>
                <a:latin typeface="Times New Roman" pitchFamily="18" charset="0"/>
                <a:ea typeface="+mn-ea"/>
                <a:cs typeface="Times New Roman" pitchFamily="18" charset="0"/>
              </a:rPr>
              <a:t> </a:t>
            </a:r>
            <a:r>
              <a:rPr lang="en-US" sz="1200" kern="1200" dirty="0">
                <a:solidFill>
                  <a:schemeClr val="tx1"/>
                </a:solidFill>
                <a:latin typeface="Times New Roman" pitchFamily="18" charset="0"/>
                <a:ea typeface="+mn-ea"/>
                <a:cs typeface="Times New Roman" pitchFamily="18" charset="0"/>
              </a:rPr>
              <a:t>more fully in Chapter 14.</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20</a:t>
            </a:fld>
            <a:endParaRPr lang="en-US" dirty="0"/>
          </a:p>
        </p:txBody>
      </p:sp>
    </p:spTree>
    <p:extLst>
      <p:ext uri="{BB962C8B-B14F-4D97-AF65-F5344CB8AC3E}">
        <p14:creationId xmlns:p14="http://schemas.microsoft.com/office/powerpoint/2010/main" val="3831563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Given the complexities of international strategic management, many international businesses—especially MNCs—find it useful to develop strategies for three distinct levels within the organization. These levels of international strategy, illustrated in Figure 11.4, are corporate, business, and functional.</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21</a:t>
            </a:fld>
            <a:endParaRPr lang="en-US" dirty="0"/>
          </a:p>
        </p:txBody>
      </p:sp>
    </p:spTree>
    <p:extLst>
      <p:ext uri="{BB962C8B-B14F-4D97-AF65-F5344CB8AC3E}">
        <p14:creationId xmlns:p14="http://schemas.microsoft.com/office/powerpoint/2010/main" val="1710421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Corporate strategy attempts to define the domain of businesses in which the firm intends to operate. A firm might adopt</a:t>
            </a:r>
          </a:p>
          <a:p>
            <a:pPr hangingPunct="0"/>
            <a:r>
              <a:rPr lang="en-US" sz="1200" kern="1200" dirty="0">
                <a:solidFill>
                  <a:schemeClr val="tx1"/>
                </a:solidFill>
                <a:latin typeface="Times New Roman" pitchFamily="18" charset="0"/>
                <a:ea typeface="+mn-ea"/>
                <a:cs typeface="Times New Roman" pitchFamily="18" charset="0"/>
              </a:rPr>
              <a:t>any of three forms of corporate strategy. These are called a single-business strategy, a related diversification strategy, and an unrelated diversification strategy.</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a:t>
            </a:r>
            <a:r>
              <a:rPr lang="en-US" sz="1200" b="1" kern="1200" dirty="0">
                <a:solidFill>
                  <a:schemeClr val="tx1"/>
                </a:solidFill>
                <a:latin typeface="Times New Roman" pitchFamily="18" charset="0"/>
                <a:ea typeface="+mn-ea"/>
                <a:cs typeface="Times New Roman" pitchFamily="18" charset="0"/>
              </a:rPr>
              <a:t>single-business strategy </a:t>
            </a:r>
            <a:r>
              <a:rPr lang="en-US" sz="1200" kern="1200" dirty="0">
                <a:solidFill>
                  <a:schemeClr val="tx1"/>
                </a:solidFill>
                <a:latin typeface="Times New Roman" pitchFamily="18" charset="0"/>
                <a:ea typeface="+mn-ea"/>
                <a:cs typeface="Times New Roman" pitchFamily="18" charset="0"/>
              </a:rPr>
              <a:t>calls for a firm to rely on a single business, product, or service for all its revenue. The most significant advantage is that the firm can concentrate all its resources and expertise on that one product or service. However, this strategy also increases the firm’s vulnerability to competition and changes in the external environment.</a:t>
            </a:r>
          </a:p>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Related diversification </a:t>
            </a:r>
            <a:r>
              <a:rPr lang="en-US" sz="1200" kern="1200" dirty="0">
                <a:solidFill>
                  <a:schemeClr val="tx1"/>
                </a:solidFill>
                <a:latin typeface="Times New Roman" pitchFamily="18" charset="0"/>
                <a:ea typeface="+mn-ea"/>
                <a:cs typeface="Times New Roman" pitchFamily="18" charset="0"/>
              </a:rPr>
              <a:t>is the most common corporate strategy. The firm operates in several different but fundamentally related businesses, industries, or markets at the same time. This strategy allows the firm to leverage a distinctive competence in one market in order to strengthen its competitiveness in others.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 third corporate strategy is </a:t>
            </a:r>
            <a:r>
              <a:rPr lang="en-US" sz="1200" b="1" kern="1200" dirty="0">
                <a:solidFill>
                  <a:schemeClr val="tx1"/>
                </a:solidFill>
                <a:latin typeface="Times New Roman" pitchFamily="18" charset="0"/>
                <a:ea typeface="+mn-ea"/>
                <a:cs typeface="Times New Roman" pitchFamily="18" charset="0"/>
              </a:rPr>
              <a:t>unrelated diversification</a:t>
            </a:r>
            <a:r>
              <a:rPr lang="en-US" sz="1200" kern="1200" dirty="0">
                <a:solidFill>
                  <a:schemeClr val="tx1"/>
                </a:solidFill>
                <a:latin typeface="Times New Roman" pitchFamily="18" charset="0"/>
                <a:ea typeface="+mn-ea"/>
                <a:cs typeface="Times New Roman" pitchFamily="18" charset="0"/>
              </a:rPr>
              <a:t>, whereby a firm operates in several unrelated industries and markets. Because these operations are unrelated, there is little opportunity for synergy among such diverse operations and businesses.</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22</a:t>
            </a:fld>
            <a:endParaRPr lang="en-US" dirty="0"/>
          </a:p>
        </p:txBody>
      </p:sp>
    </p:spTree>
    <p:extLst>
      <p:ext uri="{BB962C8B-B14F-4D97-AF65-F5344CB8AC3E}">
        <p14:creationId xmlns:p14="http://schemas.microsoft.com/office/powerpoint/2010/main" val="2386213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Business strategy </a:t>
            </a:r>
            <a:r>
              <a:rPr lang="en-US" sz="1200" kern="1200" dirty="0">
                <a:solidFill>
                  <a:schemeClr val="tx1"/>
                </a:solidFill>
                <a:latin typeface="Times New Roman" pitchFamily="18" charset="0"/>
                <a:ea typeface="+mn-ea"/>
                <a:cs typeface="Times New Roman" pitchFamily="18" charset="0"/>
              </a:rPr>
              <a:t>focuses on specific businesses, subsidiaries, or operating units within the firm. It seeks to answer the question: “How should we compete in each market we have chosen to enter?”</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Firms that pursue corporate strategies of related diversification or unrelated diversification tend to bundle sets of businesses together into </a:t>
            </a:r>
            <a:r>
              <a:rPr lang="en-US" sz="1200" b="1" kern="1200" dirty="0">
                <a:solidFill>
                  <a:schemeClr val="tx1"/>
                </a:solidFill>
                <a:latin typeface="Times New Roman" pitchFamily="18" charset="0"/>
                <a:ea typeface="+mn-ea"/>
                <a:cs typeface="Times New Roman" pitchFamily="18" charset="0"/>
              </a:rPr>
              <a:t>strategic business units (SBUs). </a:t>
            </a:r>
            <a:r>
              <a:rPr lang="en-US" sz="1200" kern="1200" dirty="0">
                <a:solidFill>
                  <a:schemeClr val="tx1"/>
                </a:solidFill>
                <a:latin typeface="Times New Roman" pitchFamily="18" charset="0"/>
                <a:ea typeface="+mn-ea"/>
                <a:cs typeface="Times New Roman" pitchFamily="18" charset="0"/>
              </a:rPr>
              <a:t>In firms that follow the </a:t>
            </a:r>
            <a:r>
              <a:rPr lang="en-US" sz="1200" i="1" kern="1200" dirty="0">
                <a:solidFill>
                  <a:schemeClr val="tx1"/>
                </a:solidFill>
                <a:latin typeface="Times New Roman" pitchFamily="18" charset="0"/>
                <a:ea typeface="+mn-ea"/>
                <a:cs typeface="Times New Roman" pitchFamily="18" charset="0"/>
              </a:rPr>
              <a:t>related diversification </a:t>
            </a:r>
            <a:r>
              <a:rPr lang="en-US" sz="1200" kern="1200" dirty="0">
                <a:solidFill>
                  <a:schemeClr val="tx1"/>
                </a:solidFill>
                <a:latin typeface="Times New Roman" pitchFamily="18" charset="0"/>
                <a:ea typeface="+mn-ea"/>
                <a:cs typeface="Times New Roman" pitchFamily="18" charset="0"/>
              </a:rPr>
              <a:t>strategy, the products and services of each SBU are somewhat similar to each other. In firms that follow </a:t>
            </a:r>
            <a:r>
              <a:rPr lang="en-US" sz="1200" i="1" kern="1200" dirty="0">
                <a:solidFill>
                  <a:schemeClr val="tx1"/>
                </a:solidFill>
                <a:latin typeface="Times New Roman" pitchFamily="18" charset="0"/>
                <a:ea typeface="+mn-ea"/>
                <a:cs typeface="Times New Roman" pitchFamily="18" charset="0"/>
              </a:rPr>
              <a:t>unrelated diversification </a:t>
            </a:r>
            <a:r>
              <a:rPr lang="en-US" sz="1200" kern="1200" dirty="0">
                <a:solidFill>
                  <a:schemeClr val="tx1"/>
                </a:solidFill>
                <a:latin typeface="Times New Roman" pitchFamily="18" charset="0"/>
                <a:ea typeface="+mn-ea"/>
                <a:cs typeface="Times New Roman" pitchFamily="18" charset="0"/>
              </a:rPr>
              <a:t>strategies, products and services of each SBU are dissimilar. </a:t>
            </a:r>
          </a:p>
          <a:p>
            <a:pPr marL="171450" marR="0" indent="-17145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The</a:t>
            </a:r>
            <a:r>
              <a:rPr lang="en-US" sz="1200" kern="1200" baseline="0" dirty="0">
                <a:solidFill>
                  <a:schemeClr val="tx1"/>
                </a:solidFill>
                <a:latin typeface="Times New Roman" pitchFamily="18" charset="0"/>
                <a:ea typeface="+mn-ea"/>
                <a:cs typeface="Times New Roman" pitchFamily="18" charset="0"/>
              </a:rPr>
              <a:t> three basic forms of business strategy are </a:t>
            </a:r>
            <a:r>
              <a:rPr lang="en-US" sz="1200" kern="1200" dirty="0">
                <a:solidFill>
                  <a:schemeClr val="tx1"/>
                </a:solidFill>
                <a:latin typeface="Times New Roman" pitchFamily="18" charset="0"/>
                <a:ea typeface="+mn-ea"/>
                <a:cs typeface="Times New Roman" pitchFamily="18" charset="0"/>
              </a:rPr>
              <a:t>di</a:t>
            </a:r>
            <a:r>
              <a:rPr lang="en-US" dirty="0"/>
              <a:t>fferentiation, overall cost leadership, and focus. </a:t>
            </a:r>
            <a:r>
              <a:rPr lang="en-US" sz="1200" kern="1200" dirty="0">
                <a:solidFill>
                  <a:schemeClr val="tx1"/>
                </a:solidFill>
                <a:latin typeface="Times New Roman" pitchFamily="18" charset="0"/>
                <a:ea typeface="+mn-ea"/>
                <a:cs typeface="Times New Roman" pitchFamily="18" charset="0"/>
              </a:rPr>
              <a:t>Once a firm selects a business strategy for an SBU, it typically uses that strategy in all geographical markets the SBU serves.</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23</a:t>
            </a:fld>
            <a:endParaRPr lang="en-US" dirty="0"/>
          </a:p>
        </p:txBody>
      </p:sp>
    </p:spTree>
    <p:extLst>
      <p:ext uri="{BB962C8B-B14F-4D97-AF65-F5344CB8AC3E}">
        <p14:creationId xmlns:p14="http://schemas.microsoft.com/office/powerpoint/2010/main" val="2870818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dirty="0"/>
              <a:t>An SBU can use </a:t>
            </a:r>
            <a:r>
              <a:rPr lang="en-US" b="1" dirty="0"/>
              <a:t>a differentiation strategy </a:t>
            </a:r>
            <a:r>
              <a:rPr lang="en-US" dirty="0"/>
              <a:t>to establish and maintain the image that its products or services differ fundamentally from other products or services in the same market segment. Many international businesses use </a:t>
            </a:r>
            <a:r>
              <a:rPr lang="en-US" i="1" dirty="0"/>
              <a:t>quality</a:t>
            </a:r>
            <a:r>
              <a:rPr lang="en-US" dirty="0"/>
              <a:t> as a differentiating factor. If successful, they can charge higher prices for their products or services. Other firms adopt </a:t>
            </a:r>
            <a:r>
              <a:rPr lang="en-US" i="1" dirty="0"/>
              <a:t>value</a:t>
            </a:r>
            <a:r>
              <a:rPr lang="en-US" dirty="0"/>
              <a:t> as their differentiating factor. They compete by charging reasonable prices for goods and services. </a:t>
            </a:r>
          </a:p>
          <a:p>
            <a:pPr marL="171450" indent="-171450" hangingPunct="0">
              <a:buFont typeface="Arial" panose="020B0604020202020204" pitchFamily="34" charset="0"/>
              <a:buChar char="•"/>
            </a:pPr>
            <a:r>
              <a:rPr lang="en-US" dirty="0"/>
              <a:t>A firm that uses an </a:t>
            </a:r>
            <a:r>
              <a:rPr lang="en-US" b="1" dirty="0"/>
              <a:t>overall cost leadership strategy </a:t>
            </a:r>
            <a:r>
              <a:rPr lang="en-US" dirty="0"/>
              <a:t>controls its costs by through highly efficient operating procedures. Lower costs allow it to sell its goods or services for lower prices. A successful overall cost leadership strategy results in lower per-unit profitability due to lower prices but higher total profitability due to increased sales volume.</a:t>
            </a:r>
          </a:p>
          <a:p>
            <a:pPr marL="171450" indent="-171450" hangingPunct="0">
              <a:buFont typeface="Arial" panose="020B0604020202020204" pitchFamily="34" charset="0"/>
              <a:buChar char="•"/>
            </a:pPr>
            <a:r>
              <a:rPr lang="en-US" dirty="0"/>
              <a:t>A </a:t>
            </a:r>
            <a:r>
              <a:rPr lang="en-US" b="1" dirty="0"/>
              <a:t>focus strategy </a:t>
            </a:r>
            <a:r>
              <a:rPr lang="en-US" dirty="0"/>
              <a:t>calls for a firm to target specific types of products for certain customer groups or regions. This approach allows the firm to match the features of specific products to the needs of specific consumer groups. </a:t>
            </a:r>
          </a:p>
          <a:p>
            <a:pPr hangingPunct="0"/>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24</a:t>
            </a:fld>
            <a:endParaRPr lang="en-US" dirty="0"/>
          </a:p>
        </p:txBody>
      </p:sp>
    </p:spTree>
    <p:extLst>
      <p:ext uri="{BB962C8B-B14F-4D97-AF65-F5344CB8AC3E}">
        <p14:creationId xmlns:p14="http://schemas.microsoft.com/office/powerpoint/2010/main" val="859007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hangingPunct="0">
              <a:buFont typeface="Arial" panose="020B0604020202020204" pitchFamily="34" charset="0"/>
              <a:buChar char="•"/>
            </a:pPr>
            <a:r>
              <a:rPr lang="en-US" b="1" dirty="0"/>
              <a:t>Functional strategies </a:t>
            </a:r>
            <a:r>
              <a:rPr lang="en-US" dirty="0"/>
              <a:t>address the question: “How will we manage the functions of finance, marketing, operations, human resources, and research and development in ways consistent with our international corporate and business strategies?”</a:t>
            </a:r>
          </a:p>
          <a:p>
            <a:pPr marL="171450" indent="-171450" hangingPunct="0">
              <a:buFont typeface="Arial" panose="020B0604020202020204" pitchFamily="34" charset="0"/>
              <a:buChar char="•"/>
            </a:pPr>
            <a:r>
              <a:rPr lang="en-US" dirty="0"/>
              <a:t>International </a:t>
            </a:r>
            <a:r>
              <a:rPr lang="en-US" i="1" dirty="0"/>
              <a:t>financial</a:t>
            </a:r>
            <a:r>
              <a:rPr lang="en-US" dirty="0"/>
              <a:t> strategy deals with such issues as the firm’s desired capital structure, investment policies, foreign-exchange holdings, risk-reduction techniques, debt policies, and working-capital management. Typically, an international business develops a financial strategy for the overall firm, as well as for each SBU. </a:t>
            </a:r>
          </a:p>
          <a:p>
            <a:pPr marL="171450" indent="-171450" hangingPunct="0">
              <a:buFont typeface="Arial" panose="020B0604020202020204" pitchFamily="34" charset="0"/>
              <a:buChar char="•"/>
            </a:pPr>
            <a:r>
              <a:rPr lang="en-US" dirty="0"/>
              <a:t>International </a:t>
            </a:r>
            <a:r>
              <a:rPr lang="en-US" i="1" dirty="0"/>
              <a:t>operations</a:t>
            </a:r>
            <a:r>
              <a:rPr lang="en-US" baseline="0" dirty="0"/>
              <a:t> </a:t>
            </a:r>
            <a:r>
              <a:rPr lang="en-US" dirty="0"/>
              <a:t>strategy deals with the creation of the firm’s products or services. It guides decisions on such issues as sourcing, plant location, plant layout and design, technology, and inventory management. </a:t>
            </a:r>
          </a:p>
          <a:p>
            <a:pPr marL="171450" indent="-171450" hangingPunct="0">
              <a:buFont typeface="Arial" panose="020B0604020202020204" pitchFamily="34" charset="0"/>
              <a:buChar char="•"/>
            </a:pPr>
            <a:r>
              <a:rPr lang="en-US" dirty="0"/>
              <a:t>International </a:t>
            </a:r>
            <a:r>
              <a:rPr lang="en-US" i="1" dirty="0"/>
              <a:t>human resource </a:t>
            </a:r>
            <a:r>
              <a:rPr lang="en-US" dirty="0"/>
              <a:t>strategy focuses on the people who work for an organization. It guides decisions regarding how the firm will recruit, train, and evaluate employees; what it will pay them; and how it will deal with labor relations. </a:t>
            </a:r>
          </a:p>
          <a:p>
            <a:pPr marL="171450" indent="-171450" hangingPunct="0">
              <a:buFont typeface="Arial" panose="020B0604020202020204" pitchFamily="34" charset="0"/>
              <a:buChar char="•"/>
            </a:pPr>
            <a:r>
              <a:rPr lang="en-US" dirty="0"/>
              <a:t>A firm’s international </a:t>
            </a:r>
            <a:r>
              <a:rPr lang="en-US" i="1" dirty="0"/>
              <a:t>R&amp;D</a:t>
            </a:r>
            <a:r>
              <a:rPr lang="en-US" dirty="0"/>
              <a:t> strategy is concerned with the magnitude and direction of the firm’s investment in creating new products and developing new technologies.</a:t>
            </a:r>
          </a:p>
          <a:p>
            <a:pPr marL="171450" indent="-171450" hangingPunct="0">
              <a:buFont typeface="Arial" panose="020B0604020202020204" pitchFamily="34" charset="0"/>
              <a:buChar char="•"/>
            </a:pPr>
            <a:r>
              <a:rPr lang="en-US" dirty="0"/>
              <a:t>The next steps in formulating international strategy will determine which foreign markets to enter and which to avoid. The firm’s managers must then decide how to enter the chosen markets. These topics will be covered in Chapters 12 and 13.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25</a:t>
            </a:fld>
            <a:endParaRPr lang="en-US" dirty="0"/>
          </a:p>
        </p:txBody>
      </p:sp>
    </p:spTree>
    <p:extLst>
      <p:ext uri="{BB962C8B-B14F-4D97-AF65-F5344CB8AC3E}">
        <p14:creationId xmlns:p14="http://schemas.microsoft.com/office/powerpoint/2010/main" val="295213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International strategic management is a comprehensive, ongoing management planning process aimed at formulating and implementing strategies that enable a firm to compete effectively in the global marketplace. </a:t>
            </a:r>
          </a:p>
          <a:p>
            <a:pPr marL="171450" indent="-171450">
              <a:buFont typeface="Arial" panose="020B0604020202020204" pitchFamily="34" charset="0"/>
              <a:buChar char="•"/>
            </a:pPr>
            <a:r>
              <a:rPr lang="en-US" dirty="0"/>
              <a:t>Strategic management is usually the responsibility of top-level executives at corporate headquarters and senior managers in domestic and foreign subsidiaries. </a:t>
            </a:r>
          </a:p>
        </p:txBody>
      </p:sp>
      <p:sp>
        <p:nvSpPr>
          <p:cNvPr id="4" name="Slide Number Placeholder 3"/>
          <p:cNvSpPr>
            <a:spLocks noGrp="1"/>
          </p:cNvSpPr>
          <p:nvPr>
            <p:ph type="sldNum" sz="quarter" idx="10"/>
          </p:nvPr>
        </p:nvSpPr>
        <p:spPr/>
        <p:txBody>
          <a:bodyPr/>
          <a:lstStyle/>
          <a:p>
            <a:fld id="{D6E1E8FD-AD1D-455A-A52F-E38B886C602C}" type="slidenum">
              <a:rPr lang="en-US" smtClean="0"/>
              <a:pPr/>
              <a:t>3</a:t>
            </a:fld>
            <a:endParaRPr lang="en-US" dirty="0"/>
          </a:p>
        </p:txBody>
      </p:sp>
    </p:spTree>
    <p:extLst>
      <p:ext uri="{BB962C8B-B14F-4D97-AF65-F5344CB8AC3E}">
        <p14:creationId xmlns:p14="http://schemas.microsoft.com/office/powerpoint/2010/main" val="35162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dirty="0"/>
              <a:t>T</a:t>
            </a:r>
            <a:r>
              <a:rPr lang="en-US" sz="1200" kern="1200" dirty="0">
                <a:solidFill>
                  <a:schemeClr val="tx1"/>
                </a:solidFill>
                <a:latin typeface="Times New Roman" pitchFamily="18" charset="0"/>
                <a:ea typeface="+mn-ea"/>
                <a:cs typeface="Times New Roman" pitchFamily="18" charset="0"/>
              </a:rPr>
              <a:t>here are many similarities between developing a strategy for competing in a single country and developing a strategy for competing in multiple countries. In both cases, the firm’s strategic planners must answer the same fundamental questions:</a:t>
            </a:r>
          </a:p>
          <a:p>
            <a:pPr marL="685800" lvl="1" indent="-228600" hangingPunct="0">
              <a:buFont typeface="+mj-lt"/>
              <a:buAutoNum type="arabicPeriod"/>
            </a:pPr>
            <a:r>
              <a:rPr lang="en-US" sz="1200" kern="1200" dirty="0">
                <a:solidFill>
                  <a:schemeClr val="tx1"/>
                </a:solidFill>
                <a:latin typeface="Times New Roman" pitchFamily="18" charset="0"/>
                <a:ea typeface="+mn-ea"/>
                <a:cs typeface="Times New Roman" pitchFamily="18" charset="0"/>
              </a:rPr>
              <a:t>What products and/or services does the firm intend to sell?</a:t>
            </a:r>
          </a:p>
          <a:p>
            <a:pPr marL="685800" lvl="1" indent="-228600" hangingPunct="0">
              <a:buFont typeface="+mj-lt"/>
              <a:buAutoNum type="arabicPeriod"/>
            </a:pPr>
            <a:r>
              <a:rPr lang="en-US" sz="1200" kern="1200" dirty="0">
                <a:solidFill>
                  <a:schemeClr val="tx1"/>
                </a:solidFill>
                <a:latin typeface="Times New Roman" pitchFamily="18" charset="0"/>
                <a:ea typeface="+mn-ea"/>
                <a:cs typeface="Times New Roman" pitchFamily="18" charset="0"/>
              </a:rPr>
              <a:t>Where and how will it make those products or services?</a:t>
            </a:r>
          </a:p>
          <a:p>
            <a:pPr marL="685800" lvl="1" indent="-228600" hangingPunct="0">
              <a:buFont typeface="+mj-lt"/>
              <a:buAutoNum type="arabicPeriod"/>
            </a:pPr>
            <a:r>
              <a:rPr lang="en-US" sz="1200" kern="1200" dirty="0">
                <a:solidFill>
                  <a:schemeClr val="tx1"/>
                </a:solidFill>
                <a:latin typeface="Times New Roman" pitchFamily="18" charset="0"/>
                <a:ea typeface="+mn-ea"/>
                <a:cs typeface="Times New Roman" pitchFamily="18" charset="0"/>
              </a:rPr>
              <a:t>Where and how will it sell them?</a:t>
            </a:r>
          </a:p>
          <a:p>
            <a:pPr marL="685800" lvl="1" indent="-228600" hangingPunct="0">
              <a:buFont typeface="+mj-lt"/>
              <a:buAutoNum type="arabicPeriod"/>
            </a:pPr>
            <a:r>
              <a:rPr lang="en-US" sz="1200" kern="1200" dirty="0">
                <a:solidFill>
                  <a:schemeClr val="tx1"/>
                </a:solidFill>
                <a:latin typeface="Times New Roman" pitchFamily="18" charset="0"/>
                <a:ea typeface="+mn-ea"/>
                <a:cs typeface="Times New Roman" pitchFamily="18" charset="0"/>
              </a:rPr>
              <a:t>Where and how will it acquire the necessary resources?</a:t>
            </a:r>
          </a:p>
          <a:p>
            <a:pPr marL="685800" lvl="1" indent="-228600" hangingPunct="0">
              <a:buFont typeface="+mj-lt"/>
              <a:buAutoNum type="arabicPeriod"/>
            </a:pPr>
            <a:r>
              <a:rPr lang="en-US" sz="1200" kern="1200" dirty="0">
                <a:solidFill>
                  <a:schemeClr val="tx1"/>
                </a:solidFill>
                <a:latin typeface="Times New Roman" pitchFamily="18" charset="0"/>
                <a:ea typeface="+mn-ea"/>
                <a:cs typeface="Times New Roman" pitchFamily="18" charset="0"/>
              </a:rPr>
              <a:t>How does it expect to outperform its competitors?</a:t>
            </a:r>
          </a:p>
          <a:p>
            <a:pPr marL="171450" marR="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However, developing an international strategy is far more complex than developing a domestic one. Managers developing an international strategy must understand and deal with multiple governments, currencies, accounting systems, political systems, and legal systems, as well as a variety of languages and cultures. </a:t>
            </a:r>
            <a:r>
              <a:rPr lang="en-US" dirty="0"/>
              <a:t>They must also implement strategic plans among business units located in different parts of the world, as well as monitor and control strategic outcomes.</a:t>
            </a:r>
          </a:p>
          <a:p>
            <a:pPr marL="171450" marR="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But managers usually consider these complexities acceptable trade-offs for the additional opportunities that come with global expansion.</a:t>
            </a:r>
            <a:endParaRPr lang="en-US" dirty="0"/>
          </a:p>
          <a:p>
            <a:pPr marL="0" indent="0" hangingPunct="0">
              <a:buFont typeface="+mj-lt"/>
              <a:buNone/>
            </a:pPr>
            <a:endParaRPr lang="en-US" sz="12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D6E1E8FD-AD1D-455A-A52F-E38B886C602C}" type="slidenum">
              <a:rPr lang="en-US" smtClean="0"/>
              <a:pPr/>
              <a:t>4</a:t>
            </a:fld>
            <a:endParaRPr lang="en-US" dirty="0"/>
          </a:p>
        </p:txBody>
      </p:sp>
    </p:spTree>
    <p:extLst>
      <p:ext uri="{BB962C8B-B14F-4D97-AF65-F5344CB8AC3E}">
        <p14:creationId xmlns:p14="http://schemas.microsoft.com/office/powerpoint/2010/main" val="411667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a:t>Managers usually consider such complexities acceptable trade-offs for the additional opportunities that come with global expansion. Indeed, international businesses can exploit three sources of competitive advantage.</a:t>
            </a:r>
          </a:p>
          <a:p>
            <a:pPr hangingPunct="0"/>
            <a:r>
              <a:rPr lang="en-US" b="1" dirty="0"/>
              <a:t>Global Efficiencies. </a:t>
            </a:r>
            <a:r>
              <a:rPr lang="en-US" dirty="0"/>
              <a:t>International firms can capture </a:t>
            </a:r>
            <a:r>
              <a:rPr lang="en-US" i="1" dirty="0"/>
              <a:t>location efficiencies </a:t>
            </a:r>
            <a:r>
              <a:rPr lang="en-US" dirty="0"/>
              <a:t>by operating facilities anywhere in the world that yields the lowest production or distribution costs or that best improves the quality of service they offer their customers. Similarly, by building factories to serve more than one country, international firms may also capture </a:t>
            </a:r>
            <a:r>
              <a:rPr lang="en-US" i="1" dirty="0"/>
              <a:t>economies of scale</a:t>
            </a:r>
            <a:r>
              <a:rPr lang="en-US" dirty="0"/>
              <a:t>. By broadening their product lines in each of the countries they enter, international firms may enjoy </a:t>
            </a:r>
            <a:r>
              <a:rPr lang="en-US" i="1" dirty="0"/>
              <a:t>economies of scope</a:t>
            </a:r>
            <a:r>
              <a:rPr lang="en-US" dirty="0"/>
              <a:t>, lowering their production and marketing costs and enhancing bottom-line profits. </a:t>
            </a:r>
          </a:p>
          <a:p>
            <a:pPr hangingPunct="0"/>
            <a:r>
              <a:rPr lang="en-US" b="1" dirty="0"/>
              <a:t>Multinational Flexibility. </a:t>
            </a:r>
            <a:r>
              <a:rPr lang="en-US" dirty="0"/>
              <a:t>The political, economic, legal, and cultural environments of countries vary widely; moreover, these environments can change constantly. Unlike domestic firms, which operate in and respond to changes in a single environment, international businesses may respond to a change in one country by implementing a change in another country. </a:t>
            </a:r>
          </a:p>
          <a:p>
            <a:pPr hangingPunct="0"/>
            <a:r>
              <a:rPr lang="en-US" b="1" dirty="0"/>
              <a:t>Worldwide Learning. </a:t>
            </a:r>
            <a:r>
              <a:rPr lang="en-US" dirty="0"/>
              <a:t>Business environments throughout the world are diverse. An international firm may respond to these environments by adjusting its operations from one country to the next. This response will contribute to organizational learning and allow the firm to transfer knowledge to its operations in other countries.</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5</a:t>
            </a:fld>
            <a:endParaRPr lang="en-US" dirty="0"/>
          </a:p>
        </p:txBody>
      </p:sp>
    </p:spTree>
    <p:extLst>
      <p:ext uri="{BB962C8B-B14F-4D97-AF65-F5344CB8AC3E}">
        <p14:creationId xmlns:p14="http://schemas.microsoft.com/office/powerpoint/2010/main" val="407118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In their attempt to obtain global efficiencies, multinational flexibility, and worldwide learning,</a:t>
            </a:r>
            <a:r>
              <a:rPr lang="en-US" sz="1200" kern="1200" baseline="0" dirty="0">
                <a:solidFill>
                  <a:schemeClr val="tx1"/>
                </a:solidFill>
                <a:latin typeface="Times New Roman" pitchFamily="18" charset="0"/>
                <a:ea typeface="+mn-ea"/>
                <a:cs typeface="Times New Roman" pitchFamily="18" charset="0"/>
              </a:rPr>
              <a:t> m</a:t>
            </a:r>
            <a:r>
              <a:rPr lang="en-US" sz="1200" kern="1200" dirty="0">
                <a:solidFill>
                  <a:schemeClr val="tx1"/>
                </a:solidFill>
                <a:latin typeface="Times New Roman" pitchFamily="18" charset="0"/>
                <a:ea typeface="+mn-ea"/>
                <a:cs typeface="Times New Roman" pitchFamily="18" charset="0"/>
              </a:rPr>
              <a:t>ultinational corporations typically adopt one the following strategic alternatives: home replication, multidomestic, global, and transnational.</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In the </a:t>
            </a:r>
            <a:r>
              <a:rPr lang="en-US" sz="1200" b="1" kern="1200" dirty="0">
                <a:solidFill>
                  <a:schemeClr val="tx1"/>
                </a:solidFill>
                <a:latin typeface="Times New Roman" pitchFamily="18" charset="0"/>
                <a:ea typeface="+mn-ea"/>
                <a:cs typeface="Times New Roman" pitchFamily="18" charset="0"/>
              </a:rPr>
              <a:t>home replication strategy</a:t>
            </a:r>
            <a:r>
              <a:rPr lang="en-US" sz="1200" kern="1200" dirty="0">
                <a:solidFill>
                  <a:schemeClr val="tx1"/>
                </a:solidFill>
                <a:latin typeface="Times New Roman" pitchFamily="18" charset="0"/>
                <a:ea typeface="+mn-ea"/>
                <a:cs typeface="Times New Roman" pitchFamily="18" charset="0"/>
              </a:rPr>
              <a:t>, a firm utilizes the core competency or firm-specific advantage it developed at home as its main competitive weapon in the foreign markets that it enters. That is, it takes what it does exceptionally well in its home market and attempts to duplicate it in foreign markets.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A </a:t>
            </a:r>
            <a:r>
              <a:rPr lang="en-US" sz="1200" kern="1200" dirty="0" err="1">
                <a:solidFill>
                  <a:schemeClr val="tx1"/>
                </a:solidFill>
                <a:latin typeface="Times New Roman" pitchFamily="18" charset="0"/>
                <a:ea typeface="+mn-ea"/>
                <a:cs typeface="Times New Roman" pitchFamily="18" charset="0"/>
              </a:rPr>
              <a:t>multidomestic</a:t>
            </a:r>
            <a:r>
              <a:rPr lang="en-US" sz="1200" kern="1200" dirty="0">
                <a:solidFill>
                  <a:schemeClr val="tx1"/>
                </a:solidFill>
                <a:latin typeface="Times New Roman" pitchFamily="18" charset="0"/>
                <a:ea typeface="+mn-ea"/>
                <a:cs typeface="Times New Roman" pitchFamily="18" charset="0"/>
              </a:rPr>
              <a:t> corporation is a collection of relatively independent operating subsidiaries, each of which focuses on a specific domestic market. Each of these subsidiaries has the flexibility to customize its products, marketing campaigns, and operations techniques to meet the needs of its local customers. In addition, local managers have considerable power and authority. </a:t>
            </a:r>
            <a:r>
              <a:rPr lang="en-US" sz="1200" b="1" kern="1200" dirty="0">
                <a:solidFill>
                  <a:schemeClr val="tx1"/>
                </a:solidFill>
                <a:latin typeface="Times New Roman" pitchFamily="18" charset="0"/>
                <a:ea typeface="+mn-ea"/>
                <a:cs typeface="Times New Roman" pitchFamily="18" charset="0"/>
              </a:rPr>
              <a:t>The </a:t>
            </a:r>
            <a:r>
              <a:rPr lang="en-US" sz="1200" b="1" kern="1200" dirty="0" err="1">
                <a:solidFill>
                  <a:schemeClr val="tx1"/>
                </a:solidFill>
                <a:latin typeface="Times New Roman" pitchFamily="18" charset="0"/>
                <a:ea typeface="+mn-ea"/>
                <a:cs typeface="Times New Roman" pitchFamily="18" charset="0"/>
              </a:rPr>
              <a:t>multidomestic</a:t>
            </a:r>
            <a:r>
              <a:rPr lang="en-US" sz="1200" b="1" kern="1200" dirty="0">
                <a:solidFill>
                  <a:schemeClr val="tx1"/>
                </a:solidFill>
                <a:latin typeface="Times New Roman" pitchFamily="18" charset="0"/>
                <a:ea typeface="+mn-ea"/>
                <a:cs typeface="Times New Roman" pitchFamily="18" charset="0"/>
              </a:rPr>
              <a:t> approach </a:t>
            </a:r>
            <a:r>
              <a:rPr lang="en-US" sz="1200" kern="1200" dirty="0">
                <a:solidFill>
                  <a:schemeClr val="tx1"/>
                </a:solidFill>
                <a:latin typeface="Times New Roman" pitchFamily="18" charset="0"/>
                <a:ea typeface="+mn-ea"/>
                <a:cs typeface="Times New Roman" pitchFamily="18" charset="0"/>
              </a:rPr>
              <a:t>is particularly effective when there are clear differences among national markets; when economies of scale for production, distribution, and marketing are low; and when the cost of coordination between the parent corporation and its various foreign subsidiaries is high.</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In a </a:t>
            </a:r>
            <a:r>
              <a:rPr lang="en-US" sz="1200" b="1" kern="1200" dirty="0">
                <a:solidFill>
                  <a:schemeClr val="tx1"/>
                </a:solidFill>
                <a:latin typeface="Times New Roman" pitchFamily="18" charset="0"/>
                <a:ea typeface="+mn-ea"/>
                <a:cs typeface="Times New Roman" pitchFamily="18" charset="0"/>
              </a:rPr>
              <a:t>global strategy</a:t>
            </a:r>
            <a:r>
              <a:rPr lang="en-US" sz="1200" kern="1200" dirty="0">
                <a:solidFill>
                  <a:schemeClr val="tx1"/>
                </a:solidFill>
                <a:latin typeface="Times New Roman" pitchFamily="18" charset="0"/>
                <a:ea typeface="+mn-ea"/>
                <a:cs typeface="Times New Roman" pitchFamily="18" charset="0"/>
              </a:rPr>
              <a:t>, the corporation views the world as a single marketplace. The primary goal of this strategy is the creation of standardized goods and services that will address the needs of customers worldwide. Thus, the global corporation views the world market as a single entity as it develops, produces, and sells its products. It tries to capture economies of scale in production and marketing by concentrating its production activities in a handful of highly efficient factories and then creating global advertising and marketing campaigns to sell those goods. Since the global corporation must coordinate its worldwide production and marketing strategies, it usually concentrates power and decision-making responsibility at a central headquarters location.</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In the </a:t>
            </a:r>
            <a:r>
              <a:rPr lang="en-US" sz="1200" b="1" kern="1200" dirty="0">
                <a:solidFill>
                  <a:schemeClr val="tx1"/>
                </a:solidFill>
                <a:latin typeface="Times New Roman" pitchFamily="18" charset="0"/>
                <a:ea typeface="+mn-ea"/>
                <a:cs typeface="Times New Roman" pitchFamily="18" charset="0"/>
              </a:rPr>
              <a:t>transnational strategy</a:t>
            </a:r>
            <a:r>
              <a:rPr lang="en-US" sz="1200" kern="1200" dirty="0">
                <a:solidFill>
                  <a:schemeClr val="tx1"/>
                </a:solidFill>
                <a:latin typeface="Times New Roman" pitchFamily="18" charset="0"/>
                <a:ea typeface="+mn-ea"/>
                <a:cs typeface="Times New Roman" pitchFamily="18" charset="0"/>
              </a:rPr>
              <a:t>, a corporation attempts to combine the benefits of global scale efficiencies with the benefits and advantages of local responsiveness. The corporation does not automatically centralize or decentralize authority. Rather, it carefully assigns responsibility for various organizational tasks to that unit of the organization best able to achieve the dual goals of efficiency and flexibility.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6</a:t>
            </a:fld>
            <a:endParaRPr lang="en-US" dirty="0"/>
          </a:p>
        </p:txBody>
      </p:sp>
    </p:spTree>
    <p:extLst>
      <p:ext uri="{BB962C8B-B14F-4D97-AF65-F5344CB8AC3E}">
        <p14:creationId xmlns:p14="http://schemas.microsoft.com/office/powerpoint/2010/main" val="3346656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Figure 11.1 assesses these four strategic approaches against two criteria, the need for local responsiveness and the need to achieve global integration.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The home replication strategy </a:t>
            </a:r>
            <a:r>
              <a:rPr lang="en-US" sz="1200" b="0" i="0" u="none" strike="noStrike" kern="1200" baseline="0" dirty="0">
                <a:solidFill>
                  <a:schemeClr val="tx1"/>
                </a:solidFill>
                <a:latin typeface="+mn-lt"/>
                <a:ea typeface="+mn-ea"/>
                <a:cs typeface="+mn-cs"/>
              </a:rPr>
              <a:t>is often adopted by firms when both the pressures for global integration and the need for local responsiveness are low, as the lower left-hand cell in Figure 11.1 shows.</a:t>
            </a:r>
          </a:p>
          <a:p>
            <a:pPr marL="171450" indent="-171450">
              <a:buFont typeface="Arial" panose="020B0604020202020204" pitchFamily="34" charset="0"/>
              <a:buChar char="•"/>
            </a:pPr>
            <a:r>
              <a:rPr lang="en-US" b="1" dirty="0"/>
              <a:t>The </a:t>
            </a:r>
            <a:r>
              <a:rPr lang="en-US" b="1" dirty="0" err="1"/>
              <a:t>multidomestic</a:t>
            </a:r>
            <a:r>
              <a:rPr lang="en-US" b="1" dirty="0"/>
              <a:t> approach </a:t>
            </a:r>
            <a:r>
              <a:rPr lang="en-US" dirty="0"/>
              <a:t>is often used when the need to respond to local conditions is high, but the pressures for global integration are low.</a:t>
            </a:r>
          </a:p>
          <a:p>
            <a:pPr marL="171450" indent="-171450">
              <a:buFont typeface="Arial" panose="020B0604020202020204" pitchFamily="34" charset="0"/>
              <a:buChar char="•"/>
            </a:pPr>
            <a:r>
              <a:rPr lang="en-US" b="1" dirty="0"/>
              <a:t>The global strategy </a:t>
            </a:r>
            <a:r>
              <a:rPr lang="en-US" dirty="0"/>
              <a:t>is most appropriate when the pressures for global integration are high but the need for local responsiveness is low.</a:t>
            </a:r>
          </a:p>
          <a:p>
            <a:pPr marL="171450" indent="-171450">
              <a:buFont typeface="Arial" panose="020B0604020202020204" pitchFamily="34" charset="0"/>
              <a:buChar char="•"/>
            </a:pPr>
            <a:r>
              <a:rPr lang="en-US" b="1" dirty="0"/>
              <a:t>The transnational strategy </a:t>
            </a:r>
            <a:r>
              <a:rPr lang="en-US" dirty="0"/>
              <a:t>is most appropriate when pressures for global integration and local responsiveness are both high.</a:t>
            </a:r>
          </a:p>
        </p:txBody>
      </p:sp>
      <p:sp>
        <p:nvSpPr>
          <p:cNvPr id="4" name="Slide Number Placeholder 3"/>
          <p:cNvSpPr>
            <a:spLocks noGrp="1"/>
          </p:cNvSpPr>
          <p:nvPr>
            <p:ph type="sldNum" sz="quarter" idx="10"/>
          </p:nvPr>
        </p:nvSpPr>
        <p:spPr/>
        <p:txBody>
          <a:bodyPr/>
          <a:lstStyle/>
          <a:p>
            <a:fld id="{D6E1E8FD-AD1D-455A-A52F-E38B886C602C}" type="slidenum">
              <a:rPr lang="en-US" smtClean="0"/>
              <a:pPr/>
              <a:t>7</a:t>
            </a:fld>
            <a:endParaRPr lang="en-US" dirty="0"/>
          </a:p>
        </p:txBody>
      </p:sp>
    </p:spTree>
    <p:extLst>
      <p:ext uri="{BB962C8B-B14F-4D97-AF65-F5344CB8AC3E}">
        <p14:creationId xmlns:p14="http://schemas.microsoft.com/office/powerpoint/2010/main" val="3729637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After determining the overall international strategic philosophy of their firm, managers must address the four basic components of strategy development. Those components are distinctive competence, scope of operations, resource deployment, and synergy.</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8</a:t>
            </a:fld>
            <a:endParaRPr lang="en-US" dirty="0"/>
          </a:p>
        </p:txBody>
      </p:sp>
    </p:spTree>
    <p:extLst>
      <p:ext uri="{BB962C8B-B14F-4D97-AF65-F5344CB8AC3E}">
        <p14:creationId xmlns:p14="http://schemas.microsoft.com/office/powerpoint/2010/main" val="814053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The first component of international strategy is </a:t>
            </a:r>
            <a:r>
              <a:rPr lang="en-US" sz="1200" b="1" kern="1200" dirty="0">
                <a:solidFill>
                  <a:schemeClr val="tx1"/>
                </a:solidFill>
                <a:latin typeface="Times New Roman" pitchFamily="18" charset="0"/>
                <a:ea typeface="+mn-ea"/>
                <a:cs typeface="Times New Roman" pitchFamily="18" charset="0"/>
              </a:rPr>
              <a:t>distinctive competence</a:t>
            </a:r>
            <a:r>
              <a:rPr lang="en-US" sz="1200" kern="1200" dirty="0">
                <a:solidFill>
                  <a:schemeClr val="tx1"/>
                </a:solidFill>
                <a:latin typeface="Times New Roman" pitchFamily="18" charset="0"/>
                <a:ea typeface="+mn-ea"/>
                <a:cs typeface="Times New Roman" pitchFamily="18" charset="0"/>
              </a:rPr>
              <a:t>. It answers the question: “What do we do exceptionally well, especially as compared to our competitors?” A firm’s distinctive competence may be cutting-edge technology, efficient distribution networks, superior organizational practices, or well-respected brand names. Whatever its form may take, this distinctive competence represents an important resource to the firm. Therefore, the internationalization strategy adopted by a company reflects the interplay between its distinctive competence and the business opportunities available in different countries.</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9</a:t>
            </a:fld>
            <a:endParaRPr lang="en-US" dirty="0"/>
          </a:p>
        </p:txBody>
      </p:sp>
    </p:spTree>
    <p:extLst>
      <p:ext uri="{BB962C8B-B14F-4D97-AF65-F5344CB8AC3E}">
        <p14:creationId xmlns:p14="http://schemas.microsoft.com/office/powerpoint/2010/main" val="409380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7078" y="758952"/>
            <a:ext cx="8216348" cy="3566160"/>
          </a:xfrm>
        </p:spPr>
        <p:txBody>
          <a:bodyPr anchor="b">
            <a:normAutofit/>
          </a:bodyPr>
          <a:lstStyle>
            <a:lvl1pPr algn="l">
              <a:lnSpc>
                <a:spcPct val="85000"/>
              </a:lnSpc>
              <a:defRPr sz="8000" spc="-50" baseline="0">
                <a:solidFill>
                  <a:srgbClr val="CC3300"/>
                </a:solidFill>
              </a:defRPr>
            </a:lvl1pPr>
          </a:lstStyle>
          <a:p>
            <a:r>
              <a:rPr lang="en-US"/>
              <a:t>Click to edit Master title style</a:t>
            </a:r>
            <a:endParaRPr lang="en-US" dirty="0"/>
          </a:p>
        </p:txBody>
      </p:sp>
      <p:sp>
        <p:nvSpPr>
          <p:cNvPr id="3" name="Subtitle 2"/>
          <p:cNvSpPr>
            <a:spLocks noGrp="1"/>
          </p:cNvSpPr>
          <p:nvPr>
            <p:ph type="subTitle" idx="1"/>
          </p:nvPr>
        </p:nvSpPr>
        <p:spPr>
          <a:xfrm>
            <a:off x="500890" y="4618578"/>
            <a:ext cx="8216348" cy="1143000"/>
          </a:xfrm>
        </p:spPr>
        <p:txBody>
          <a:bodyPr lIns="91440" rIns="91440">
            <a:normAutofit/>
          </a:bodyPr>
          <a:lstStyle>
            <a:lvl1pPr marL="0" indent="0" algn="l">
              <a:buNone/>
              <a:defRPr sz="2400" b="1"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b="1" dirty="0" err="1"/>
              <a:t>Διεθνης</a:t>
            </a:r>
            <a:r>
              <a:rPr lang="el-GR" b="1" dirty="0"/>
              <a:t> </a:t>
            </a:r>
            <a:r>
              <a:rPr lang="el-GR" b="1" dirty="0" err="1"/>
              <a:t>Στρατηγικη</a:t>
            </a:r>
            <a:r>
              <a:rPr lang="el-GR" b="1" dirty="0"/>
              <a:t> </a:t>
            </a:r>
            <a:r>
              <a:rPr lang="el-GR" b="1" dirty="0" err="1"/>
              <a:t>Διοικηση</a:t>
            </a:r>
            <a:endParaRPr lang="en-US" dirty="0"/>
          </a:p>
        </p:txBody>
      </p:sp>
      <p:sp>
        <p:nvSpPr>
          <p:cNvPr id="6" name="Slide Number Placeholder 5"/>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a:t>
            </a:fld>
            <a:endParaRPr lang="en-US" dirty="0"/>
          </a:p>
        </p:txBody>
      </p:sp>
      <p:cxnSp>
        <p:nvCxnSpPr>
          <p:cNvPr id="9" name="Straight Connector 8"/>
          <p:cNvCxnSpPr/>
          <p:nvPr/>
        </p:nvCxnSpPr>
        <p:spPr>
          <a:xfrm>
            <a:off x="477078" y="4463562"/>
            <a:ext cx="8240160" cy="28925"/>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813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p>
            <a:r>
              <a:rPr lang="el-GR" dirty="0"/>
              <a:t>Κεφάλαιο 11</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97425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p>
            <a:r>
              <a:rPr lang="el-GR" dirty="0"/>
              <a:t>Κεφάλαιο 11</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411122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11</a:t>
            </a:r>
            <a:r>
              <a:rPr lang="en-US" dirty="0"/>
              <a:t>-</a:t>
            </a:r>
            <a:fld id="{D57F1E4F-1CFF-5643-939E-217C01CDF565}" type="slidenum">
              <a:rPr lang="en-US" smtClean="0"/>
              <a:pPr/>
              <a:t>‹#›</a:t>
            </a:fld>
            <a:endParaRPr lang="en-US" dirty="0"/>
          </a:p>
        </p:txBody>
      </p:sp>
    </p:spTree>
    <p:extLst>
      <p:ext uri="{BB962C8B-B14F-4D97-AF65-F5344CB8AC3E}">
        <p14:creationId xmlns:p14="http://schemas.microsoft.com/office/powerpoint/2010/main" val="2046247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a:t>
            </a:fld>
            <a:endParaRPr lang="en-US" dirty="0"/>
          </a:p>
        </p:txBody>
      </p:sp>
    </p:spTree>
    <p:extLst>
      <p:ext uri="{BB962C8B-B14F-4D97-AF65-F5344CB8AC3E}">
        <p14:creationId xmlns:p14="http://schemas.microsoft.com/office/powerpoint/2010/main" val="2046247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11</a:t>
            </a:r>
            <a:r>
              <a:rPr lang="en-US" dirty="0"/>
              <a:t>-</a:t>
            </a:r>
            <a:fld id="{D57F1E4F-1CFF-5643-939E-217C01CDF565}" type="slidenum">
              <a:rPr lang="en-US" smtClean="0"/>
              <a:pPr/>
              <a:t>‹#›</a:t>
            </a:fld>
            <a:endParaRPr lang="en-US" dirty="0"/>
          </a:p>
        </p:txBody>
      </p:sp>
    </p:spTree>
    <p:extLst>
      <p:ext uri="{BB962C8B-B14F-4D97-AF65-F5344CB8AC3E}">
        <p14:creationId xmlns:p14="http://schemas.microsoft.com/office/powerpoint/2010/main" val="2046247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11</a:t>
            </a:r>
            <a:r>
              <a:rPr lang="en-US" dirty="0"/>
              <a:t>-</a:t>
            </a:r>
            <a:fld id="{D57F1E4F-1CFF-5643-939E-217C01CDF565}" type="slidenum">
              <a:rPr lang="en-US" smtClean="0"/>
              <a:pPr/>
              <a:t>‹#›</a:t>
            </a:fld>
            <a:endParaRPr lang="en-US" dirty="0"/>
          </a:p>
        </p:txBody>
      </p:sp>
    </p:spTree>
    <p:extLst>
      <p:ext uri="{BB962C8B-B14F-4D97-AF65-F5344CB8AC3E}">
        <p14:creationId xmlns:p14="http://schemas.microsoft.com/office/powerpoint/2010/main" val="2046247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11</a:t>
            </a:r>
            <a:r>
              <a:rPr lang="en-US" dirty="0"/>
              <a:t>-</a:t>
            </a:r>
            <a:fld id="{D57F1E4F-1CFF-5643-939E-217C01CDF565}" type="slidenum">
              <a:rPr lang="en-US" smtClean="0"/>
              <a:pPr/>
              <a:t>‹#›</a:t>
            </a:fld>
            <a:endParaRPr lang="en-US" dirty="0"/>
          </a:p>
        </p:txBody>
      </p:sp>
    </p:spTree>
    <p:extLst>
      <p:ext uri="{BB962C8B-B14F-4D97-AF65-F5344CB8AC3E}">
        <p14:creationId xmlns:p14="http://schemas.microsoft.com/office/powerpoint/2010/main" val="204624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95"/>
            <a:ext cx="8229600" cy="9144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Clr>
                <a:srgbClr val="CC3300"/>
              </a:buClr>
              <a:buFont typeface="Wingdings" panose="05000000000000000000" pitchFamily="2" charset="2"/>
              <a:buChar char="q"/>
              <a:defRPr/>
            </a:lvl1pPr>
            <a:lvl2pPr marL="569913" indent="-369888">
              <a:buClr>
                <a:schemeClr val="accent1"/>
              </a:buClr>
              <a:defRPr/>
            </a:lvl2pPr>
            <a:lvl3pPr>
              <a:buClr>
                <a:srgbClr val="002060"/>
              </a:buClr>
              <a:defRPr/>
            </a:lvl3pPr>
            <a:lvl4pPr>
              <a:buClr>
                <a:srgbClr val="002060"/>
              </a:buClr>
              <a:defRPr/>
            </a:lvl4pPr>
            <a:lvl5pPr>
              <a:buClr>
                <a:srgbClr val="002060"/>
              </a:buClr>
              <a:defRPr/>
            </a:lvl5pPr>
          </a:lstStyle>
          <a:p>
            <a:pPr lvl="0"/>
            <a:r>
              <a:rPr lang="en-US" dirty="0"/>
              <a:t>Click to edit Master text styles</a:t>
            </a:r>
          </a:p>
          <a:p>
            <a:pPr lvl="1"/>
            <a:r>
              <a:rPr lang="en-US" dirty="0"/>
              <a:t>Second </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b="1" dirty="0" err="1"/>
              <a:t>Διεθνης</a:t>
            </a:r>
            <a:r>
              <a:rPr lang="el-GR" b="1" dirty="0"/>
              <a:t> </a:t>
            </a:r>
            <a:r>
              <a:rPr lang="el-GR" b="1" dirty="0" err="1"/>
              <a:t>Στρατηγικη</a:t>
            </a:r>
            <a:r>
              <a:rPr lang="el-GR" b="1" dirty="0"/>
              <a:t> </a:t>
            </a:r>
            <a:r>
              <a:rPr lang="el-GR" b="1" dirty="0" err="1"/>
              <a:t>Διοικηση</a:t>
            </a:r>
            <a:endParaRPr lang="en-US" dirty="0"/>
          </a:p>
        </p:txBody>
      </p:sp>
      <p:sp>
        <p:nvSpPr>
          <p:cNvPr id="6" name="Slide Number Placeholder 5"/>
          <p:cNvSpPr>
            <a:spLocks noGrp="1"/>
          </p:cNvSpPr>
          <p:nvPr>
            <p:ph type="sldNum" sz="quarter" idx="12"/>
          </p:nvPr>
        </p:nvSpPr>
        <p:spPr/>
        <p:txBody>
          <a:bodyPr/>
          <a:lstStyle/>
          <a:p>
            <a:r>
              <a:rPr lang="en-US" dirty="0"/>
              <a:t> </a:t>
            </a:r>
            <a:r>
              <a:rPr lang="el-GR" dirty="0"/>
              <a:t>Κεφάλαιο 11</a:t>
            </a:r>
            <a:r>
              <a:rPr lang="en-US" dirty="0"/>
              <a:t>-</a:t>
            </a:r>
            <a:fld id="{D57F1E4F-1CFF-5643-939E-217C01CDF565}" type="slidenum">
              <a:rPr lang="en-US" smtClean="0"/>
              <a:pPr/>
              <a:t>‹#›</a:t>
            </a:fld>
            <a:endParaRPr lang="en-US" dirty="0"/>
          </a:p>
        </p:txBody>
      </p:sp>
    </p:spTree>
    <p:extLst>
      <p:ext uri="{BB962C8B-B14F-4D97-AF65-F5344CB8AC3E}">
        <p14:creationId xmlns:p14="http://schemas.microsoft.com/office/powerpoint/2010/main" val="312965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7078" y="758952"/>
            <a:ext cx="8229600" cy="3566160"/>
          </a:xfrm>
        </p:spPr>
        <p:txBody>
          <a:bodyPr anchor="b" anchorCtr="0">
            <a:normAutofit/>
          </a:bodyPr>
          <a:lstStyle>
            <a:lvl1pPr>
              <a:lnSpc>
                <a:spcPct val="85000"/>
              </a:lnSpc>
              <a:defRPr sz="8000" b="1">
                <a:solidFill>
                  <a:srgbClr val="CC33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6021" y="4630044"/>
            <a:ext cx="8229600" cy="1143000"/>
          </a:xfrm>
        </p:spPr>
        <p:txBody>
          <a:bodyPr lIns="91440" rIns="91440" anchor="t" anchorCtr="0">
            <a:normAutofit/>
          </a:bodyPr>
          <a:lstStyle>
            <a:lvl1pPr marL="0" indent="0">
              <a:buNone/>
              <a:defRPr sz="2400" b="1"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p>
            <a:r>
              <a:rPr lang="el-GR" dirty="0"/>
              <a:t>Κεφάλαιο 11</a:t>
            </a:r>
            <a:r>
              <a:rPr lang="en-US" dirty="0"/>
              <a:t>- </a:t>
            </a:r>
            <a:fld id="{D57F1E4F-1CFF-5643-939E-217C01CDF565}" type="slidenum">
              <a:rPr lang="en-US" smtClean="0"/>
              <a:pPr/>
              <a:t>‹#›</a:t>
            </a:fld>
            <a:endParaRPr lang="en-US" dirty="0"/>
          </a:p>
        </p:txBody>
      </p:sp>
      <p:cxnSp>
        <p:nvCxnSpPr>
          <p:cNvPr id="9" name="Straight Connector 8"/>
          <p:cNvCxnSpPr/>
          <p:nvPr/>
        </p:nvCxnSpPr>
        <p:spPr>
          <a:xfrm>
            <a:off x="456021" y="4462669"/>
            <a:ext cx="8250657" cy="29818"/>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825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63826" y="286604"/>
            <a:ext cx="8242852" cy="91440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63826" y="1578042"/>
            <a:ext cx="4062454" cy="4504706"/>
          </a:xfrm>
          <a:ln>
            <a:solidFill>
              <a:srgbClr val="CC3300"/>
            </a:solidFill>
          </a:ln>
        </p:spPr>
        <p:txBody>
          <a:bodyPr/>
          <a:lstStyle>
            <a:lvl1pPr marL="457200" indent="-457200">
              <a:buClr>
                <a:srgbClr val="CC3300"/>
              </a:buClr>
              <a:buFont typeface="Wingdings" panose="05000000000000000000" pitchFamily="2" charset="2"/>
              <a:buChar char="q"/>
              <a:defRPr/>
            </a:lvl1pPr>
            <a:lvl2pPr marL="569913" indent="-369888">
              <a:defRPr/>
            </a:lvl2pPr>
          </a:lstStyle>
          <a:p>
            <a:pPr lvl="0"/>
            <a:r>
              <a:rPr lang="en-US" dirty="0"/>
              <a:t>Click to edit Master text styles</a:t>
            </a:r>
          </a:p>
          <a:p>
            <a:pPr lvl="1"/>
            <a:r>
              <a:rPr lang="en-US" dirty="0"/>
              <a:t>Second </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578042"/>
            <a:ext cx="4043238" cy="4504706"/>
          </a:xfrm>
          <a:ln>
            <a:solidFill>
              <a:srgbClr val="CC3300"/>
            </a:solidFill>
          </a:ln>
        </p:spPr>
        <p:txBody>
          <a:bodyPr/>
          <a:lstStyle>
            <a:lvl1pPr marL="457200" indent="-457200">
              <a:buClr>
                <a:srgbClr val="CC3300"/>
              </a:buClr>
              <a:buFont typeface="Wingdings" panose="05000000000000000000" pitchFamily="2" charset="2"/>
              <a:buChar char="q"/>
              <a:defRPr/>
            </a:lvl1pPr>
            <a:lvl2pPr marL="569913" indent="-369888">
              <a:defRPr/>
            </a:lvl2pPr>
          </a:lstStyle>
          <a:p>
            <a:pPr lvl="0"/>
            <a:r>
              <a:rPr lang="en-US" dirty="0"/>
              <a:t>Click to edit Master text styles</a:t>
            </a:r>
          </a:p>
          <a:p>
            <a:pPr lvl="1"/>
            <a:r>
              <a:rPr lang="en-US" dirty="0"/>
              <a:t>Second </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7" name="Slide Number Placeholder 6"/>
          <p:cNvSpPr>
            <a:spLocks noGrp="1"/>
          </p:cNvSpPr>
          <p:nvPr>
            <p:ph type="sldNum" sz="quarter" idx="12"/>
          </p:nvPr>
        </p:nvSpPr>
        <p:spPr/>
        <p:txBody>
          <a:bodyPr/>
          <a:lstStyle/>
          <a:p>
            <a:r>
              <a:rPr lang="el-GR" dirty="0"/>
              <a:t>Κεφάλαιο 11</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65510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477078" y="286604"/>
            <a:ext cx="8229600" cy="914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8" y="1527527"/>
            <a:ext cx="4049202" cy="736282"/>
          </a:xfrm>
        </p:spPr>
        <p:style>
          <a:lnRef idx="2">
            <a:schemeClr val="accent2"/>
          </a:lnRef>
          <a:fillRef idx="1">
            <a:schemeClr val="lt1"/>
          </a:fillRef>
          <a:effectRef idx="0">
            <a:schemeClr val="accent2"/>
          </a:effectRef>
          <a:fontRef idx="none"/>
        </p:style>
        <p:txBody>
          <a:bodyPr lIns="91440" rIns="91440" anchor="ctr">
            <a:normAutofit/>
          </a:bodyPr>
          <a:lstStyle>
            <a:lvl1pPr marL="0" indent="0">
              <a:buNone/>
              <a:defRPr sz="2000" b="1"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7078" y="2387078"/>
            <a:ext cx="4049202" cy="3761929"/>
          </a:xfrm>
        </p:spPr>
        <p:style>
          <a:lnRef idx="2">
            <a:schemeClr val="accent2"/>
          </a:lnRef>
          <a:fillRef idx="1">
            <a:schemeClr val="lt1"/>
          </a:fillRef>
          <a:effectRef idx="0">
            <a:schemeClr val="accent2"/>
          </a:effectRef>
          <a:fontRef idx="none"/>
        </p:style>
        <p:txBody>
          <a:bodyPr/>
          <a:lstStyle>
            <a:lvl1pPr marL="91440" indent="-91440">
              <a:buClr>
                <a:srgbClr val="C00000"/>
              </a:buClr>
              <a:buFont typeface="Wingdings" panose="05000000000000000000"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544779"/>
            <a:ext cx="4043238" cy="736282"/>
          </a:xfrm>
        </p:spPr>
        <p:style>
          <a:lnRef idx="2">
            <a:schemeClr val="accent2"/>
          </a:lnRef>
          <a:fillRef idx="1">
            <a:schemeClr val="lt1"/>
          </a:fillRef>
          <a:effectRef idx="0">
            <a:schemeClr val="accent2"/>
          </a:effectRef>
          <a:fontRef idx="none"/>
        </p:style>
        <p:txBody>
          <a:bodyPr lIns="91440" rIns="91440" anchor="ctr">
            <a:normAutofit/>
          </a:bodyPr>
          <a:lstStyle>
            <a:lvl1pPr marL="0" indent="0">
              <a:buNone/>
              <a:defRPr sz="2000" b="1"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440" y="2387078"/>
            <a:ext cx="4043238" cy="3761929"/>
          </a:xfrm>
        </p:spPr>
        <p:style>
          <a:lnRef idx="2">
            <a:schemeClr val="accent2"/>
          </a:lnRef>
          <a:fillRef idx="1">
            <a:schemeClr val="lt1"/>
          </a:fillRef>
          <a:effectRef idx="0">
            <a:schemeClr val="accent2"/>
          </a:effectRef>
          <a:fontRef idx="none"/>
        </p:style>
        <p:txBody>
          <a:bodyPr/>
          <a:lstStyle>
            <a:lvl1pPr marL="91440" indent="-91440">
              <a:buClr>
                <a:srgbClr val="C00000"/>
              </a:buClr>
              <a:buFont typeface="Wingdings" panose="05000000000000000000"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9" name="Slide Number Placeholder 8"/>
          <p:cNvSpPr>
            <a:spLocks noGrp="1"/>
          </p:cNvSpPr>
          <p:nvPr>
            <p:ph type="sldNum" sz="quarter" idx="12"/>
          </p:nvPr>
        </p:nvSpPr>
        <p:spPr/>
        <p:txBody>
          <a:bodyPr/>
          <a:lstStyle/>
          <a:p>
            <a:r>
              <a:rPr lang="el-GR" dirty="0"/>
              <a:t>Κεφάλαιο 11</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93336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5" name="Slide Number Placeholder 4"/>
          <p:cNvSpPr>
            <a:spLocks noGrp="1"/>
          </p:cNvSpPr>
          <p:nvPr>
            <p:ph type="sldNum" sz="quarter" idx="12"/>
          </p:nvPr>
        </p:nvSpPr>
        <p:spPr/>
        <p:txBody>
          <a:bodyPr/>
          <a:lstStyle/>
          <a:p>
            <a:r>
              <a:rPr lang="el-GR" dirty="0"/>
              <a:t>Κεφάλαιο 11</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342667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9" name="Slide Number Placeholder 8"/>
          <p:cNvSpPr>
            <a:spLocks noGrp="1"/>
          </p:cNvSpPr>
          <p:nvPr>
            <p:ph type="sldNum" sz="quarter" idx="12"/>
          </p:nvPr>
        </p:nvSpPr>
        <p:spPr/>
        <p:txBody>
          <a:bodyPr/>
          <a:lstStyle/>
          <a:p>
            <a:r>
              <a:rPr lang="el-GR" dirty="0"/>
              <a:t>Κεφάλαιο 11</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199641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p:nvPr/>
        </p:nvSpPr>
        <p:spPr>
          <a:xfrm>
            <a:off x="3030053" y="0"/>
            <a:ext cx="48006" cy="68580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400" b="1">
                <a:solidFill>
                  <a:srgbClr val="8A001A"/>
                </a:solidFill>
              </a:defRPr>
            </a:lvl1pPr>
          </a:lstStyle>
          <a:p>
            <a:r>
              <a:rPr lang="en-US"/>
              <a:t>Click to edit Master title style</a:t>
            </a:r>
            <a:endParaRPr lang="en-US" dirty="0"/>
          </a:p>
        </p:txBody>
      </p:sp>
      <p:sp>
        <p:nvSpPr>
          <p:cNvPr id="3" name="Content Placeholder 2"/>
          <p:cNvSpPr>
            <a:spLocks noGrp="1"/>
          </p:cNvSpPr>
          <p:nvPr>
            <p:ph idx="1"/>
          </p:nvPr>
        </p:nvSpPr>
        <p:spPr>
          <a:xfrm>
            <a:off x="3428734" y="14132"/>
            <a:ext cx="5330952" cy="6291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428734" y="6439259"/>
            <a:ext cx="3486150" cy="365125"/>
          </a:xfrm>
        </p:spPr>
        <p:txBody>
          <a:bodyPr/>
          <a:lstStyle>
            <a:lvl1pPr algn="l">
              <a:defRPr b="1">
                <a:solidFill>
                  <a:schemeClr val="tx1"/>
                </a:solidFill>
              </a:defRPr>
            </a:lvl1p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7" name="Slide Number Placeholder 6"/>
          <p:cNvSpPr>
            <a:spLocks noGrp="1"/>
          </p:cNvSpPr>
          <p:nvPr>
            <p:ph type="sldNum" sz="quarter" idx="12"/>
          </p:nvPr>
        </p:nvSpPr>
        <p:spPr>
          <a:xfrm>
            <a:off x="7425343" y="6459786"/>
            <a:ext cx="1334343" cy="365125"/>
          </a:xfrm>
        </p:spPr>
        <p:txBody>
          <a:bodyPr/>
          <a:lstStyle>
            <a:lvl1pPr>
              <a:defRPr b="1">
                <a:solidFill>
                  <a:schemeClr val="tx1"/>
                </a:solidFill>
              </a:defRPr>
            </a:lvl1pPr>
          </a:lstStyle>
          <a:p>
            <a:r>
              <a:rPr lang="el-GR" dirty="0"/>
              <a:t>Κεφάλαιο 11</a:t>
            </a:r>
            <a:r>
              <a:rPr lang="en-US" dirty="0"/>
              <a:t>-</a:t>
            </a:r>
            <a:fld id="{D57F1E4F-1CFF-5643-939E-217C01CDF565}" type="slidenum">
              <a:rPr lang="en-US" smtClean="0"/>
              <a:pPr/>
              <a:t>‹#›</a:t>
            </a:fld>
            <a:endParaRPr lang="en-US" dirty="0"/>
          </a:p>
        </p:txBody>
      </p:sp>
    </p:spTree>
    <p:extLst>
      <p:ext uri="{BB962C8B-B14F-4D97-AF65-F5344CB8AC3E}">
        <p14:creationId xmlns:p14="http://schemas.microsoft.com/office/powerpoint/2010/main" val="370147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8" name="Rectangle 7"/>
          <p:cNvSpPr/>
          <p:nvPr/>
        </p:nvSpPr>
        <p:spPr>
          <a:xfrm>
            <a:off x="0" y="6361042"/>
            <a:ext cx="9141631" cy="49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81" y="6310669"/>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1"/>
            <a:ext cx="9143989" cy="6310669"/>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7" name="Slide Number Placeholder 6"/>
          <p:cNvSpPr>
            <a:spLocks noGrp="1"/>
          </p:cNvSpPr>
          <p:nvPr>
            <p:ph type="sldNum" sz="quarter" idx="12"/>
          </p:nvPr>
        </p:nvSpPr>
        <p:spPr/>
        <p:txBody>
          <a:bodyPr/>
          <a:lstStyle/>
          <a:p>
            <a:r>
              <a:rPr lang="el-GR" dirty="0"/>
              <a:t>Κεφάλαιο 11</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400942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57200" y="233595"/>
            <a:ext cx="8229600" cy="914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09630"/>
            <a:ext cx="8229600" cy="479159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6" name="Slide Number Placeholder 5"/>
          <p:cNvSpPr>
            <a:spLocks noGrp="1"/>
          </p:cNvSpPr>
          <p:nvPr>
            <p:ph type="sldNum" sz="quarter" idx="4"/>
          </p:nvPr>
        </p:nvSpPr>
        <p:spPr>
          <a:xfrm>
            <a:off x="7425344" y="6459786"/>
            <a:ext cx="1261456" cy="365125"/>
          </a:xfrm>
          <a:prstGeom prst="rect">
            <a:avLst/>
          </a:prstGeom>
        </p:spPr>
        <p:txBody>
          <a:bodyPr vert="horz" lIns="91440" tIns="45720" rIns="91440" bIns="45720" rtlCol="0" anchor="ctr"/>
          <a:lstStyle>
            <a:lvl1pPr algn="r">
              <a:defRPr sz="1050">
                <a:solidFill>
                  <a:srgbClr val="FFFFFF"/>
                </a:solidFill>
              </a:defRPr>
            </a:lvl1pPr>
          </a:lstStyle>
          <a:p>
            <a:r>
              <a:rPr lang="el-GR" dirty="0"/>
              <a:t>Κεφάλαιο 11</a:t>
            </a:r>
            <a:r>
              <a:rPr lang="en-US" dirty="0"/>
              <a:t>- </a:t>
            </a:r>
            <a:fld id="{D57F1E4F-1CFF-5643-939E-217C01CDF565}" type="slidenum">
              <a:rPr lang="en-US" smtClean="0"/>
              <a:pPr/>
              <a:t>‹#›</a:t>
            </a:fld>
            <a:endParaRPr lang="en-US" dirty="0"/>
          </a:p>
        </p:txBody>
      </p:sp>
      <p:cxnSp>
        <p:nvCxnSpPr>
          <p:cNvPr id="10" name="Straight Connector 9"/>
          <p:cNvCxnSpPr/>
          <p:nvPr/>
        </p:nvCxnSpPr>
        <p:spPr>
          <a:xfrm flipV="1">
            <a:off x="442133" y="1313749"/>
            <a:ext cx="8244667" cy="15063"/>
          </a:xfrm>
          <a:prstGeom prst="line">
            <a:avLst/>
          </a:prstGeom>
          <a:ln>
            <a:solidFill>
              <a:srgbClr val="CC33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72568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914400" rtl="0" eaLnBrk="1" latinLnBrk="0" hangingPunct="1">
        <a:lnSpc>
          <a:spcPct val="85000"/>
        </a:lnSpc>
        <a:spcBef>
          <a:spcPct val="0"/>
        </a:spcBef>
        <a:buNone/>
        <a:defRPr sz="3200" b="1" kern="1200" spc="-50" baseline="0">
          <a:solidFill>
            <a:srgbClr val="8A001A"/>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dirty="0"/>
              <a:t>Griffin &amp; </a:t>
            </a:r>
            <a:r>
              <a:rPr lang="en-US" dirty="0" err="1"/>
              <a:t>Pustay</a:t>
            </a:r>
            <a:endParaRPr lang="en-US" dirty="0"/>
          </a:p>
          <a:p>
            <a:endParaRPr lang="en-US" dirty="0"/>
          </a:p>
        </p:txBody>
      </p:sp>
      <p:pic>
        <p:nvPicPr>
          <p:cNvPr id="5" name="Picture 4" descr="Screen Shot 2013-10-27 at 10.48.18 PM.png"/>
          <p:cNvPicPr>
            <a:picLocks/>
          </p:cNvPicPr>
          <p:nvPr/>
        </p:nvPicPr>
        <p:blipFill rotWithShape="1">
          <a:blip r:embed="rId3">
            <a:extLst>
              <a:ext uri="{28A0092B-C50C-407E-A947-70E740481C1C}">
                <a14:useLocalDpi xmlns:a14="http://schemas.microsoft.com/office/drawing/2010/main" val="0"/>
              </a:ext>
            </a:extLst>
          </a:blip>
          <a:srcRect t="27171"/>
          <a:stretch/>
        </p:blipFill>
        <p:spPr>
          <a:xfrm>
            <a:off x="3391989" y="2450592"/>
            <a:ext cx="5330952" cy="3831336"/>
          </a:xfrm>
          <a:prstGeom prst="rect">
            <a:avLst/>
          </a:prstGeom>
        </p:spPr>
      </p:pic>
      <p:sp>
        <p:nvSpPr>
          <p:cNvPr id="7" name="Slide Number Placeholder 6"/>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1</a:t>
            </a:fld>
            <a:endParaRPr lang="en-US" dirty="0"/>
          </a:p>
        </p:txBody>
      </p:sp>
      <p:sp>
        <p:nvSpPr>
          <p:cNvPr id="9" name="Rectangle 8"/>
          <p:cNvSpPr/>
          <p:nvPr/>
        </p:nvSpPr>
        <p:spPr>
          <a:xfrm>
            <a:off x="3428734" y="342900"/>
            <a:ext cx="5545449" cy="1384995"/>
          </a:xfrm>
          <a:prstGeom prst="rect">
            <a:avLst/>
          </a:prstGeom>
          <a:solidFill>
            <a:schemeClr val="bg1"/>
          </a:solidFill>
        </p:spPr>
        <p:txBody>
          <a:bodyPr wrap="square">
            <a:spAutoFit/>
          </a:bodyPr>
          <a:lstStyle/>
          <a:p>
            <a:pPr>
              <a:lnSpc>
                <a:spcPct val="250000"/>
              </a:lnSpc>
            </a:pPr>
            <a:r>
              <a:rPr lang="el-GR" sz="2400" spc="-50" dirty="0">
                <a:latin typeface="+mj-lt"/>
                <a:ea typeface="+mj-ea"/>
                <a:cs typeface="+mj-cs"/>
              </a:rPr>
              <a:t>ΚΕΦΑΛΑΙΟ 11</a:t>
            </a:r>
          </a:p>
          <a:p>
            <a:r>
              <a:rPr lang="el-GR" sz="2400" b="1" spc="-50" dirty="0">
                <a:solidFill>
                  <a:srgbClr val="8A001A"/>
                </a:solidFill>
                <a:latin typeface="+mj-lt"/>
                <a:ea typeface="+mj-ea"/>
                <a:cs typeface="+mj-cs"/>
              </a:rPr>
              <a:t>Διεθνής Στρατηγική Διοίκηση</a:t>
            </a:r>
          </a:p>
        </p:txBody>
      </p:sp>
      <p:sp>
        <p:nvSpPr>
          <p:cNvPr id="11" name="Title 14"/>
          <p:cNvSpPr>
            <a:spLocks noGrp="1"/>
          </p:cNvSpPr>
          <p:nvPr>
            <p:ph type="title"/>
          </p:nvPr>
        </p:nvSpPr>
        <p:spPr>
          <a:xfrm>
            <a:off x="342900" y="594359"/>
            <a:ext cx="3085834" cy="2286000"/>
          </a:xfrm>
        </p:spPr>
        <p:txBody>
          <a:bodyPr>
            <a:normAutofit/>
          </a:bodyPr>
          <a:lstStyle/>
          <a:p>
            <a:pPr>
              <a:lnSpc>
                <a:spcPct val="100000"/>
              </a:lnSpc>
            </a:pPr>
            <a:r>
              <a:rPr lang="el-GR" sz="2000" b="0" dirty="0"/>
              <a:t>Διεθνείς</a:t>
            </a:r>
            <a:br>
              <a:rPr lang="el-GR" sz="2000" b="0" dirty="0"/>
            </a:br>
            <a:r>
              <a:rPr lang="el-GR" sz="2000" b="0" dirty="0"/>
              <a:t>Επιχειρήσεις και Επιχειρηματικότητα</a:t>
            </a:r>
            <a:br>
              <a:rPr lang="el-GR" sz="2000" b="0" dirty="0"/>
            </a:br>
            <a:br>
              <a:rPr lang="en-US" sz="2000" b="0" dirty="0">
                <a:solidFill>
                  <a:srgbClr val="8A001A"/>
                </a:solidFill>
              </a:rPr>
            </a:br>
            <a:r>
              <a:rPr lang="en-US" sz="1600" b="0" dirty="0">
                <a:solidFill>
                  <a:srgbClr val="8A001A"/>
                </a:solidFill>
              </a:rPr>
              <a:t>8</a:t>
            </a:r>
            <a:r>
              <a:rPr lang="el-GR" sz="1600" b="0" baseline="30000" dirty="0">
                <a:solidFill>
                  <a:srgbClr val="8A001A"/>
                </a:solidFill>
              </a:rPr>
              <a:t>η</a:t>
            </a:r>
            <a:r>
              <a:rPr lang="el-GR" sz="1600" b="0" dirty="0">
                <a:solidFill>
                  <a:srgbClr val="8A001A"/>
                </a:solidFill>
              </a:rPr>
              <a:t> Έκδοση</a:t>
            </a:r>
            <a:br>
              <a:rPr lang="el-GR" sz="1600" b="0" dirty="0">
                <a:solidFill>
                  <a:srgbClr val="8A001A"/>
                </a:solidFill>
              </a:rPr>
            </a:br>
            <a:endParaRPr lang="en-US" sz="1600" b="0" dirty="0">
              <a:solidFill>
                <a:srgbClr val="8A001A"/>
              </a:solidFill>
            </a:endParaRPr>
          </a:p>
        </p:txBody>
      </p:sp>
      <p:pic>
        <p:nvPicPr>
          <p:cNvPr id="10" name="Εικόνα 9" descr="Εικόνα που περιέχει κτίριο&#10;&#10;Περιγραφή που δημιουργήθηκε αυτόματα">
            <a:extLst>
              <a:ext uri="{FF2B5EF4-FFF2-40B4-BE49-F238E27FC236}">
                <a16:creationId xmlns:a16="http://schemas.microsoft.com/office/drawing/2014/main" id="{1B4F2FB6-5924-481D-B542-FEB08018F45A}"/>
              </a:ext>
            </a:extLst>
          </p:cNvPr>
          <p:cNvPicPr>
            <a:picLocks noChangeAspect="1"/>
          </p:cNvPicPr>
          <p:nvPr/>
        </p:nvPicPr>
        <p:blipFill>
          <a:blip r:embed="rId4"/>
          <a:stretch>
            <a:fillRect/>
          </a:stretch>
        </p:blipFill>
        <p:spPr>
          <a:xfrm>
            <a:off x="465931" y="3606800"/>
            <a:ext cx="1961428" cy="2852986"/>
          </a:xfrm>
          <a:prstGeom prst="rect">
            <a:avLst/>
          </a:prstGeom>
        </p:spPr>
      </p:pic>
      <p:pic>
        <p:nvPicPr>
          <p:cNvPr id="12" name="Εικόνα 11">
            <a:extLst>
              <a:ext uri="{FF2B5EF4-FFF2-40B4-BE49-F238E27FC236}">
                <a16:creationId xmlns:a16="http://schemas.microsoft.com/office/drawing/2014/main" id="{FB43A0AB-8E29-4AF6-9625-CB02E3CC39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417" y="154673"/>
            <a:ext cx="839210" cy="810527"/>
          </a:xfrm>
          <a:prstGeom prst="rect">
            <a:avLst/>
          </a:prstGeom>
        </p:spPr>
      </p:pic>
    </p:spTree>
    <p:extLst>
      <p:ext uri="{BB962C8B-B14F-4D97-AF65-F5344CB8AC3E}">
        <p14:creationId xmlns:p14="http://schemas.microsoft.com/office/powerpoint/2010/main" val="318493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Εύρος Επιχειρησιακών Λειτουργιών </a:t>
            </a:r>
            <a:endParaRPr lang="en-US" dirty="0">
              <a:solidFill>
                <a:srgbClr val="0070C0"/>
              </a:solidFill>
            </a:endParaRPr>
          </a:p>
        </p:txBody>
      </p:sp>
      <p:sp>
        <p:nvSpPr>
          <p:cNvPr id="5" name="Content Placeholder 4"/>
          <p:cNvSpPr>
            <a:spLocks noGrp="1"/>
          </p:cNvSpPr>
          <p:nvPr>
            <p:ph idx="1"/>
          </p:nvPr>
        </p:nvSpPr>
        <p:spPr/>
        <p:txBody>
          <a:bodyPr>
            <a:normAutofit/>
          </a:bodyPr>
          <a:lstStyle/>
          <a:p>
            <a:pPr>
              <a:lnSpc>
                <a:spcPct val="100000"/>
              </a:lnSpc>
              <a:spcAft>
                <a:spcPts val="600"/>
              </a:spcAft>
            </a:pPr>
            <a:r>
              <a:rPr lang="el-GR" sz="2600" b="1" dirty="0"/>
              <a:t>Γεωγραφικές περιοχές</a:t>
            </a:r>
            <a:endParaRPr lang="en-US" sz="2600" b="1" dirty="0"/>
          </a:p>
          <a:p>
            <a:pPr marL="627063" lvl="1" indent="-427038">
              <a:lnSpc>
                <a:spcPct val="100000"/>
              </a:lnSpc>
            </a:pPr>
            <a:r>
              <a:rPr lang="el-GR" sz="2600" dirty="0"/>
              <a:t>Χώρες, περιοχές εντός μιας χώρας ή ομαδοποιήσεις χωρών</a:t>
            </a:r>
            <a:endParaRPr lang="en-US" sz="2600" dirty="0"/>
          </a:p>
          <a:p>
            <a:pPr>
              <a:lnSpc>
                <a:spcPct val="100000"/>
              </a:lnSpc>
              <a:spcAft>
                <a:spcPts val="600"/>
              </a:spcAft>
            </a:pPr>
            <a:r>
              <a:rPr lang="el-GR" sz="2600" b="1" dirty="0"/>
              <a:t>Αγορά ή εξειδικευμένο τμήμα αγοράς</a:t>
            </a:r>
            <a:endParaRPr lang="en-US" sz="2600" b="1" dirty="0"/>
          </a:p>
          <a:p>
            <a:pPr marL="627063" lvl="1" indent="-427038">
              <a:lnSpc>
                <a:spcPct val="100000"/>
              </a:lnSpc>
            </a:pPr>
            <a:r>
              <a:rPr lang="el-GR" sz="2600" dirty="0"/>
              <a:t>Τμήμα αγοράς που χαρακτηρίζεται από υψηλή ποιότητα, χαμηλό κόστος ή άλλα εξειδικευμένα χαρακτηριστικά </a:t>
            </a:r>
            <a:endParaRPr lang="en-US" sz="2600" dirty="0"/>
          </a:p>
        </p:txBody>
      </p:sp>
      <p:sp>
        <p:nvSpPr>
          <p:cNvPr id="15" name="Footer Placeholder 14"/>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6" name="Slide Number Placeholder 15"/>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10</a:t>
            </a:fld>
            <a:endParaRPr lang="en-US" dirty="0"/>
          </a:p>
        </p:txBody>
      </p:sp>
      <p:grpSp>
        <p:nvGrpSpPr>
          <p:cNvPr id="12" name="Group 11"/>
          <p:cNvGrpSpPr/>
          <p:nvPr/>
        </p:nvGrpSpPr>
        <p:grpSpPr>
          <a:xfrm>
            <a:off x="495300" y="2286000"/>
            <a:ext cx="3848100" cy="2895600"/>
            <a:chOff x="495300" y="2286000"/>
            <a:chExt cx="3848100" cy="2895600"/>
          </a:xfrm>
        </p:grpSpPr>
        <p:sp>
          <p:nvSpPr>
            <p:cNvPr id="7" name="Rounded Rectangle 6"/>
            <p:cNvSpPr/>
            <p:nvPr/>
          </p:nvSpPr>
          <p:spPr>
            <a:xfrm>
              <a:off x="495300" y="3886200"/>
              <a:ext cx="3848100" cy="1295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effectLst>
                  <a:outerShdw blurRad="50800" dist="38100" dir="8100000" algn="tr" rotWithShape="0">
                    <a:prstClr val="black">
                      <a:alpha val="40000"/>
                    </a:prstClr>
                  </a:outerShdw>
                </a:effectLst>
                <a:latin typeface="Tahoma" pitchFamily="34" charset="0"/>
                <a:ea typeface="Tahoma" pitchFamily="34" charset="0"/>
                <a:cs typeface="Tahoma" pitchFamily="34" charset="0"/>
              </a:endParaRPr>
            </a:p>
          </p:txBody>
        </p:sp>
        <p:sp>
          <p:nvSpPr>
            <p:cNvPr id="9" name="Rounded Rectangle 8"/>
            <p:cNvSpPr/>
            <p:nvPr/>
          </p:nvSpPr>
          <p:spPr>
            <a:xfrm>
              <a:off x="495300" y="2286000"/>
              <a:ext cx="3848100" cy="1295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effectLst>
                  <a:outerShdw blurRad="50800" dist="38100" dir="8100000" algn="tr" rotWithShape="0">
                    <a:prstClr val="black">
                      <a:alpha val="40000"/>
                    </a:prstClr>
                  </a:outerShdw>
                </a:effectLst>
                <a:latin typeface="Tahoma" pitchFamily="34" charset="0"/>
                <a:ea typeface="Tahoma" pitchFamily="34" charset="0"/>
                <a:cs typeface="Tahoma" pitchFamily="34" charset="0"/>
              </a:endParaRPr>
            </a:p>
          </p:txBody>
        </p:sp>
      </p:grpSp>
      <p:pic>
        <p:nvPicPr>
          <p:cNvPr id="10" name="Εικόνα 9">
            <a:extLst>
              <a:ext uri="{FF2B5EF4-FFF2-40B4-BE49-F238E27FC236}">
                <a16:creationId xmlns:a16="http://schemas.microsoft.com/office/drawing/2014/main" id="{73B8042F-62C2-422A-95AD-AD575A49B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12619418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Αξιοποίηση Πόρων</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t>Γραμμές προϊόντων</a:t>
            </a:r>
            <a:endParaRPr lang="en-US" sz="2600" dirty="0"/>
          </a:p>
          <a:p>
            <a:pPr>
              <a:lnSpc>
                <a:spcPct val="100000"/>
              </a:lnSpc>
            </a:pPr>
            <a:r>
              <a:rPr lang="el-GR" sz="2600" dirty="0"/>
              <a:t>Γεωγραφικές περιοχές</a:t>
            </a:r>
            <a:endParaRPr lang="en-US" sz="2600" dirty="0"/>
          </a:p>
          <a:p>
            <a:pPr>
              <a:lnSpc>
                <a:spcPct val="100000"/>
              </a:lnSpc>
            </a:pPr>
            <a:r>
              <a:rPr lang="el-GR" sz="2600" dirty="0"/>
              <a:t>Συνδυασμός</a:t>
            </a:r>
            <a:endParaRPr lang="en-US" sz="2600" dirty="0"/>
          </a:p>
        </p:txBody>
      </p:sp>
      <p:sp>
        <p:nvSpPr>
          <p:cNvPr id="16" name="Footer Placeholder 15"/>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7" name="Slide Number Placeholder 16"/>
          <p:cNvSpPr>
            <a:spLocks noGrp="1"/>
          </p:cNvSpPr>
          <p:nvPr>
            <p:ph type="sldNum" sz="quarter" idx="12"/>
          </p:nvPr>
        </p:nvSpPr>
        <p:spPr>
          <a:xfrm>
            <a:off x="7315200" y="6459786"/>
            <a:ext cx="1371600" cy="365125"/>
          </a:xfrm>
        </p:spPr>
        <p:txBody>
          <a:bodyPr/>
          <a:lstStyle/>
          <a:p>
            <a:r>
              <a:rPr lang="en-US" dirty="0"/>
              <a:t> </a:t>
            </a:r>
            <a:r>
              <a:rPr lang="el-GR" dirty="0"/>
              <a:t>Κεφάλαιο 11</a:t>
            </a:r>
            <a:r>
              <a:rPr lang="en-US" dirty="0"/>
              <a:t>-</a:t>
            </a:r>
            <a:fld id="{D57F1E4F-1CFF-5643-939E-217C01CDF565}" type="slidenum">
              <a:rPr lang="en-US" smtClean="0"/>
              <a:pPr/>
              <a:t>11</a:t>
            </a:fld>
            <a:endParaRPr lang="en-US" dirty="0"/>
          </a:p>
        </p:txBody>
      </p:sp>
      <p:pic>
        <p:nvPicPr>
          <p:cNvPr id="7" name="Εικόνα 6">
            <a:extLst>
              <a:ext uri="{FF2B5EF4-FFF2-40B4-BE49-F238E27FC236}">
                <a16:creationId xmlns:a16="http://schemas.microsoft.com/office/drawing/2014/main" id="{71D2F5CF-8F00-4AA4-89B6-194EF82F5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76786299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Συνέργεια </a:t>
            </a:r>
            <a:endParaRPr lang="en-US" dirty="0"/>
          </a:p>
        </p:txBody>
      </p:sp>
      <p:sp>
        <p:nvSpPr>
          <p:cNvPr id="10" name="Content Placeholder 9"/>
          <p:cNvSpPr>
            <a:spLocks noGrp="1"/>
          </p:cNvSpPr>
          <p:nvPr>
            <p:ph idx="1"/>
          </p:nvPr>
        </p:nvSpPr>
        <p:spPr/>
        <p:txBody>
          <a:bodyPr>
            <a:normAutofit/>
          </a:bodyPr>
          <a:lstStyle/>
          <a:p>
            <a:pPr>
              <a:lnSpc>
                <a:spcPct val="100000"/>
              </a:lnSpc>
            </a:pPr>
            <a:r>
              <a:rPr lang="el-GR" sz="2600" dirty="0"/>
              <a:t>Το σύνολο να είναι μεγαλύτερο από το άθροισμα των επιμέρους τμημάτων.</a:t>
            </a:r>
            <a:endParaRPr lang="en-US" sz="2600" dirty="0"/>
          </a:p>
        </p:txBody>
      </p:sp>
      <p:sp>
        <p:nvSpPr>
          <p:cNvPr id="12" name="Footer Placeholder 11"/>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4" name="Slide Number Placeholder 13"/>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12</a:t>
            </a:fld>
            <a:endParaRPr lang="en-US" dirty="0"/>
          </a:p>
        </p:txBody>
      </p:sp>
      <p:pic>
        <p:nvPicPr>
          <p:cNvPr id="5" name="Picture 4"/>
          <p:cNvPicPr>
            <a:picLocks noChangeAspect="1"/>
          </p:cNvPicPr>
          <p:nvPr/>
        </p:nvPicPr>
        <p:blipFill>
          <a:blip r:embed="rId3"/>
          <a:stretch>
            <a:fillRect/>
          </a:stretch>
        </p:blipFill>
        <p:spPr>
          <a:xfrm>
            <a:off x="1526264" y="2667491"/>
            <a:ext cx="6091471" cy="3425101"/>
          </a:xfrm>
          <a:prstGeom prst="rect">
            <a:avLst/>
          </a:prstGeom>
        </p:spPr>
      </p:pic>
      <p:pic>
        <p:nvPicPr>
          <p:cNvPr id="7" name="Εικόνα 6">
            <a:extLst>
              <a:ext uri="{FF2B5EF4-FFF2-40B4-BE49-F238E27FC236}">
                <a16:creationId xmlns:a16="http://schemas.microsoft.com/office/drawing/2014/main" id="{FD792878-9868-4805-A4D5-E0AFE902A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279843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Ανάπτυξη Διεθνών Στρατηγικών </a:t>
            </a:r>
            <a:endParaRPr lang="en-US" dirty="0"/>
          </a:p>
        </p:txBody>
      </p:sp>
      <p:sp>
        <p:nvSpPr>
          <p:cNvPr id="2" name="Content Placeholder 1"/>
          <p:cNvSpPr>
            <a:spLocks noGrp="1"/>
          </p:cNvSpPr>
          <p:nvPr>
            <p:ph idx="1"/>
          </p:nvPr>
        </p:nvSpPr>
        <p:spPr/>
        <p:txBody>
          <a:bodyPr>
            <a:normAutofit/>
          </a:bodyPr>
          <a:lstStyle/>
          <a:p>
            <a:pPr>
              <a:lnSpc>
                <a:spcPct val="100000"/>
              </a:lnSpc>
              <a:spcAft>
                <a:spcPts val="1000"/>
              </a:spcAft>
            </a:pPr>
            <a:r>
              <a:rPr lang="el-GR" sz="2600" dirty="0"/>
              <a:t>Στάδια</a:t>
            </a:r>
            <a:endParaRPr lang="en-US" sz="2600" dirty="0"/>
          </a:p>
          <a:p>
            <a:pPr marL="627063" lvl="1" indent="-427038">
              <a:lnSpc>
                <a:spcPct val="100000"/>
              </a:lnSpc>
            </a:pPr>
            <a:r>
              <a:rPr lang="el-GR" sz="2600" dirty="0"/>
              <a:t>Διαμόρφωση στρατηγικών</a:t>
            </a:r>
            <a:endParaRPr lang="en-US" sz="2600" dirty="0"/>
          </a:p>
          <a:p>
            <a:pPr marL="627063" lvl="1" indent="-427038">
              <a:lnSpc>
                <a:spcPct val="100000"/>
              </a:lnSpc>
            </a:pPr>
            <a:r>
              <a:rPr lang="el-GR" sz="2600" dirty="0"/>
              <a:t>Υλοποίηση στρατηγικών</a:t>
            </a:r>
            <a:endParaRPr lang="en-US" sz="2600" dirty="0"/>
          </a:p>
          <a:p>
            <a:pPr>
              <a:lnSpc>
                <a:spcPct val="100000"/>
              </a:lnSpc>
              <a:spcAft>
                <a:spcPts val="1000"/>
              </a:spcAft>
            </a:pPr>
            <a:r>
              <a:rPr lang="el-GR" sz="2600" dirty="0"/>
              <a:t>Βήματα</a:t>
            </a:r>
            <a:endParaRPr lang="en-US" sz="2600" dirty="0"/>
          </a:p>
          <a:p>
            <a:pPr marL="627063" lvl="1" indent="-427038">
              <a:lnSpc>
                <a:spcPct val="100000"/>
              </a:lnSpc>
            </a:pPr>
            <a:r>
              <a:rPr lang="el-GR" sz="2600" dirty="0"/>
              <a:t>Ανάπτυξη μιας δήλωσης αποστολής</a:t>
            </a:r>
            <a:endParaRPr lang="en-US" sz="2600" dirty="0"/>
          </a:p>
          <a:p>
            <a:pPr marL="627063" lvl="1" indent="-427038">
              <a:lnSpc>
                <a:spcPct val="100000"/>
              </a:lnSpc>
            </a:pPr>
            <a:r>
              <a:rPr lang="el-GR" sz="2600" dirty="0"/>
              <a:t>Διεξαγωγή μιας ανάλυσης </a:t>
            </a:r>
            <a:r>
              <a:rPr lang="en-US" sz="2600" dirty="0"/>
              <a:t>SWOT</a:t>
            </a:r>
          </a:p>
          <a:p>
            <a:pPr marL="627063" lvl="1" indent="-427038">
              <a:lnSpc>
                <a:spcPct val="100000"/>
              </a:lnSpc>
            </a:pPr>
            <a:r>
              <a:rPr lang="el-GR" sz="2600" dirty="0"/>
              <a:t>Καθορισμός στρατηγικών στόχων</a:t>
            </a:r>
            <a:endParaRPr lang="en-US" sz="2600" dirty="0"/>
          </a:p>
          <a:p>
            <a:pPr marL="627063" lvl="1" indent="-427038">
              <a:lnSpc>
                <a:spcPct val="100000"/>
              </a:lnSpc>
            </a:pPr>
            <a:r>
              <a:rPr lang="el-GR" sz="2600" dirty="0"/>
              <a:t>Ανάπτυξη τακτικών στόχων και σχεδίων</a:t>
            </a:r>
            <a:endParaRPr lang="en-US" sz="2600" dirty="0"/>
          </a:p>
          <a:p>
            <a:pPr marL="627063" lvl="1" indent="-427038">
              <a:lnSpc>
                <a:spcPct val="100000"/>
              </a:lnSpc>
            </a:pPr>
            <a:r>
              <a:rPr lang="el-GR" sz="2600" dirty="0"/>
              <a:t>Ανάπτυξη ενός πλαισίου ελέγχου</a:t>
            </a:r>
            <a:endParaRPr lang="en-US" sz="2600" dirty="0"/>
          </a:p>
          <a:p>
            <a:pPr lvl="1">
              <a:lnSpc>
                <a:spcPct val="100000"/>
              </a:lnSpc>
            </a:pPr>
            <a:endParaRPr lang="en-US" sz="26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1" name="Slide Number Placeholder 10"/>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13</a:t>
            </a:fld>
            <a:endParaRPr lang="en-US" dirty="0"/>
          </a:p>
        </p:txBody>
      </p:sp>
      <p:pic>
        <p:nvPicPr>
          <p:cNvPr id="6" name="Εικόνα 5">
            <a:extLst>
              <a:ext uri="{FF2B5EF4-FFF2-40B4-BE49-F238E27FC236}">
                <a16:creationId xmlns:a16="http://schemas.microsoft.com/office/drawing/2014/main" id="{CAEADCDA-169F-4010-BBCA-FEE1CA038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1601335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7744" y="1433603"/>
            <a:ext cx="2588190" cy="2286000"/>
          </a:xfrm>
        </p:spPr>
        <p:txBody>
          <a:bodyPr>
            <a:normAutofit/>
          </a:bodyPr>
          <a:lstStyle/>
          <a:p>
            <a:pPr>
              <a:lnSpc>
                <a:spcPct val="100000"/>
              </a:lnSpc>
            </a:pPr>
            <a:r>
              <a:rPr lang="el-GR" sz="2600" dirty="0"/>
              <a:t>Ανάπτυξη Διεθνών Στρατηγικών </a:t>
            </a:r>
            <a:endParaRPr lang="en-US" sz="2600" dirty="0"/>
          </a:p>
        </p:txBody>
      </p:sp>
      <p:sp>
        <p:nvSpPr>
          <p:cNvPr id="14" name="Footer Placeholder 13"/>
          <p:cNvSpPr>
            <a:spLocks noGrp="1"/>
          </p:cNvSpPr>
          <p:nvPr>
            <p:ph type="ftr" sz="quarter" idx="11"/>
          </p:nvPr>
        </p:nvSpPr>
        <p:spPr/>
        <p:txBody>
          <a:bodyPr/>
          <a:lstStyle/>
          <a:p>
            <a:r>
              <a:rPr lang="el-GR" b="1" dirty="0" err="1"/>
              <a:t>Διεθνης</a:t>
            </a:r>
            <a:r>
              <a:rPr lang="el-GR" b="1" dirty="0"/>
              <a:t> </a:t>
            </a:r>
            <a:r>
              <a:rPr lang="el-GR" b="1" dirty="0" err="1"/>
              <a:t>Στρατηγικη</a:t>
            </a:r>
            <a:r>
              <a:rPr lang="el-GR" b="1" dirty="0"/>
              <a:t> </a:t>
            </a:r>
            <a:r>
              <a:rPr lang="el-GR" b="1" dirty="0" err="1"/>
              <a:t>Διοικηση</a:t>
            </a:r>
            <a:endParaRPr lang="en-US" dirty="0"/>
          </a:p>
        </p:txBody>
      </p:sp>
      <p:sp>
        <p:nvSpPr>
          <p:cNvPr id="15" name="Slide Number Placeholder 14"/>
          <p:cNvSpPr>
            <a:spLocks noGrp="1"/>
          </p:cNvSpPr>
          <p:nvPr>
            <p:ph type="sldNum" sz="quarter" idx="12"/>
          </p:nvPr>
        </p:nvSpPr>
        <p:spPr>
          <a:xfrm>
            <a:off x="7266433" y="6459787"/>
            <a:ext cx="1493254" cy="344598"/>
          </a:xfrm>
        </p:spPr>
        <p:txBody>
          <a:bodyPr/>
          <a:lstStyle/>
          <a:p>
            <a:r>
              <a:rPr lang="en-US" dirty="0"/>
              <a:t> </a:t>
            </a:r>
            <a:r>
              <a:rPr lang="el-GR" dirty="0"/>
              <a:t>Κεφάλαιο 11</a:t>
            </a:r>
            <a:r>
              <a:rPr lang="en-US" dirty="0"/>
              <a:t>-</a:t>
            </a:r>
            <a:fld id="{D57F1E4F-1CFF-5643-939E-217C01CDF565}" type="slidenum">
              <a:rPr lang="en-US" smtClean="0"/>
              <a:pPr/>
              <a:t>14</a:t>
            </a:fld>
            <a:endParaRPr lang="en-US" dirty="0"/>
          </a:p>
        </p:txBody>
      </p:sp>
      <p:pic>
        <p:nvPicPr>
          <p:cNvPr id="2" name="Picture 1"/>
          <p:cNvPicPr>
            <a:picLocks noChangeAspect="1"/>
          </p:cNvPicPr>
          <p:nvPr/>
        </p:nvPicPr>
        <p:blipFill>
          <a:blip r:embed="rId3"/>
          <a:stretch>
            <a:fillRect/>
          </a:stretch>
        </p:blipFill>
        <p:spPr>
          <a:xfrm>
            <a:off x="3773584" y="135707"/>
            <a:ext cx="4835789" cy="5864980"/>
          </a:xfrm>
          <a:prstGeom prst="rect">
            <a:avLst/>
          </a:prstGeom>
        </p:spPr>
      </p:pic>
      <p:pic>
        <p:nvPicPr>
          <p:cNvPr id="4" name="Picture 3"/>
          <p:cNvPicPr>
            <a:picLocks noChangeAspect="1"/>
          </p:cNvPicPr>
          <p:nvPr/>
        </p:nvPicPr>
        <p:blipFill>
          <a:blip r:embed="rId4"/>
          <a:stretch>
            <a:fillRect/>
          </a:stretch>
        </p:blipFill>
        <p:spPr>
          <a:xfrm>
            <a:off x="3726731" y="5980588"/>
            <a:ext cx="4686706" cy="358171"/>
          </a:xfrm>
          <a:prstGeom prst="rect">
            <a:avLst/>
          </a:prstGeom>
        </p:spPr>
      </p:pic>
      <p:pic>
        <p:nvPicPr>
          <p:cNvPr id="7" name="Εικόνα 6">
            <a:extLst>
              <a:ext uri="{FF2B5EF4-FFF2-40B4-BE49-F238E27FC236}">
                <a16:creationId xmlns:a16="http://schemas.microsoft.com/office/drawing/2014/main" id="{EC627DFA-BAE8-4235-8AD8-AC6B04499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436" y="6383053"/>
            <a:ext cx="491755" cy="474947"/>
          </a:xfrm>
          <a:prstGeom prst="rect">
            <a:avLst/>
          </a:prstGeom>
        </p:spPr>
      </p:pic>
    </p:spTree>
    <p:extLst>
      <p:ext uri="{BB962C8B-B14F-4D97-AF65-F5344CB8AC3E}">
        <p14:creationId xmlns:p14="http://schemas.microsoft.com/office/powerpoint/2010/main" val="223904363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Δήλωση Αποστολής</a:t>
            </a:r>
            <a:endParaRPr lang="en-US" dirty="0">
              <a:solidFill>
                <a:srgbClr val="0070C0"/>
              </a:solidFill>
            </a:endParaRPr>
          </a:p>
        </p:txBody>
      </p:sp>
      <p:sp>
        <p:nvSpPr>
          <p:cNvPr id="2" name="Content Placeholder 1"/>
          <p:cNvSpPr>
            <a:spLocks noGrp="1"/>
          </p:cNvSpPr>
          <p:nvPr>
            <p:ph idx="1"/>
          </p:nvPr>
        </p:nvSpPr>
        <p:spPr/>
        <p:txBody>
          <a:bodyPr>
            <a:noAutofit/>
          </a:bodyPr>
          <a:lstStyle/>
          <a:p>
            <a:pPr>
              <a:lnSpc>
                <a:spcPct val="100000"/>
              </a:lnSpc>
            </a:pPr>
            <a:r>
              <a:rPr lang="el-GR" sz="2300" dirty="0"/>
              <a:t>Σκοπός, αξίες και κατευθύνσεις του οργανισμού </a:t>
            </a:r>
          </a:p>
          <a:p>
            <a:pPr>
              <a:lnSpc>
                <a:spcPct val="100000"/>
              </a:lnSpc>
            </a:pPr>
            <a:r>
              <a:rPr lang="el-GR" sz="2300" dirty="0"/>
              <a:t>Επιδιωκόμενοι πελάτες και αγορές της επιχείρησης </a:t>
            </a:r>
          </a:p>
          <a:p>
            <a:pPr>
              <a:lnSpc>
                <a:spcPct val="100000"/>
              </a:lnSpc>
            </a:pPr>
            <a:r>
              <a:rPr lang="el-GR" sz="2300" dirty="0"/>
              <a:t>Κύρια προϊόντα ή υπηρεσίες</a:t>
            </a:r>
          </a:p>
          <a:p>
            <a:pPr>
              <a:lnSpc>
                <a:spcPct val="100000"/>
              </a:lnSpc>
            </a:pPr>
            <a:r>
              <a:rPr lang="el-GR" sz="2300" dirty="0"/>
              <a:t>Γεωγραφική περιοχή δραστηριοποίησης</a:t>
            </a:r>
          </a:p>
          <a:p>
            <a:pPr>
              <a:lnSpc>
                <a:spcPct val="100000"/>
              </a:lnSpc>
            </a:pPr>
            <a:r>
              <a:rPr lang="el-GR" sz="2300" dirty="0"/>
              <a:t>Βασικές τεχνολογίες </a:t>
            </a:r>
          </a:p>
          <a:p>
            <a:pPr>
              <a:lnSpc>
                <a:spcPct val="100000"/>
              </a:lnSpc>
            </a:pPr>
            <a:r>
              <a:rPr lang="el-GR" sz="2300" dirty="0"/>
              <a:t>Προβληματισμοί για επιβίωση</a:t>
            </a:r>
            <a:r>
              <a:rPr lang="en-US" sz="2300" dirty="0"/>
              <a:t> </a:t>
            </a:r>
          </a:p>
          <a:p>
            <a:pPr>
              <a:lnSpc>
                <a:spcPct val="100000"/>
              </a:lnSpc>
            </a:pPr>
            <a:r>
              <a:rPr lang="el-GR" sz="2300" dirty="0"/>
              <a:t>Σχέδια ανάπτυξης και κερδοφορίας </a:t>
            </a:r>
          </a:p>
          <a:p>
            <a:pPr>
              <a:lnSpc>
                <a:spcPct val="100000"/>
              </a:lnSpc>
            </a:pPr>
            <a:r>
              <a:rPr lang="el-GR" sz="2300" dirty="0"/>
              <a:t>Βασική φιλοσοφία </a:t>
            </a:r>
          </a:p>
          <a:p>
            <a:pPr>
              <a:lnSpc>
                <a:spcPct val="100000"/>
              </a:lnSpc>
            </a:pPr>
            <a:r>
              <a:rPr lang="el-GR" sz="2300" dirty="0"/>
              <a:t>Επιθυμητή δημόσια εικόνα </a:t>
            </a:r>
            <a:endParaRPr lang="en-US" sz="2300" dirty="0"/>
          </a:p>
        </p:txBody>
      </p:sp>
      <p:sp>
        <p:nvSpPr>
          <p:cNvPr id="14" name="Footer Placeholder 13"/>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5" name="Slide Number Placeholder 14"/>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15</a:t>
            </a:fld>
            <a:endParaRPr lang="en-US" dirty="0"/>
          </a:p>
        </p:txBody>
      </p:sp>
      <p:pic>
        <p:nvPicPr>
          <p:cNvPr id="7" name="Εικόνα 6">
            <a:extLst>
              <a:ext uri="{FF2B5EF4-FFF2-40B4-BE49-F238E27FC236}">
                <a16:creationId xmlns:a16="http://schemas.microsoft.com/office/drawing/2014/main" id="{8291231E-C366-4B30-902B-985FB24F8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33965655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70C0"/>
                </a:solidFill>
              </a:rPr>
              <a:t>Αποτύπωση Περιβάλλοντος και Ανάλυση SWOT</a:t>
            </a:r>
            <a:endParaRPr lang="en-US" sz="3000" dirty="0">
              <a:solidFill>
                <a:srgbClr val="0070C0"/>
              </a:solidFill>
            </a:endParaRPr>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1" name="Slide Number Placeholder 10"/>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16</a:t>
            </a:fld>
            <a:endParaRPr lang="en-US" dirty="0"/>
          </a:p>
        </p:txBody>
      </p:sp>
      <p:graphicFrame>
        <p:nvGraphicFramePr>
          <p:cNvPr id="12" name="Diagram 11"/>
          <p:cNvGraphicFramePr/>
          <p:nvPr>
            <p:extLst>
              <p:ext uri="{D42A27DB-BD31-4B8C-83A1-F6EECF244321}">
                <p14:modId xmlns:p14="http://schemas.microsoft.com/office/powerpoint/2010/main" val="1830570311"/>
              </p:ext>
            </p:extLst>
          </p:nvPr>
        </p:nvGraphicFramePr>
        <p:xfrm>
          <a:off x="507304" y="1462336"/>
          <a:ext cx="8229599" cy="4709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id="{15CDC970-6D07-4877-9828-22A0DB481E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35669622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70C0"/>
                </a:solidFill>
              </a:rPr>
              <a:t>Αποτύπωση Περιβάλλοντος και Ανάλυση SWOT</a:t>
            </a:r>
            <a:endParaRPr lang="en-US" sz="3000" dirty="0"/>
          </a:p>
        </p:txBody>
      </p:sp>
      <p:sp>
        <p:nvSpPr>
          <p:cNvPr id="21" name="Footer Placeholder 20"/>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22" name="Slide Number Placeholder 21"/>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17</a:t>
            </a:fld>
            <a:endParaRPr lang="en-US" dirty="0"/>
          </a:p>
        </p:txBody>
      </p:sp>
      <p:pic>
        <p:nvPicPr>
          <p:cNvPr id="3" name="Picture 2"/>
          <p:cNvPicPr>
            <a:picLocks noChangeAspect="1"/>
          </p:cNvPicPr>
          <p:nvPr/>
        </p:nvPicPr>
        <p:blipFill>
          <a:blip r:embed="rId3"/>
          <a:stretch>
            <a:fillRect/>
          </a:stretch>
        </p:blipFill>
        <p:spPr>
          <a:xfrm>
            <a:off x="1002082" y="1540774"/>
            <a:ext cx="7597034" cy="4142134"/>
          </a:xfrm>
          <a:prstGeom prst="rect">
            <a:avLst/>
          </a:prstGeom>
        </p:spPr>
      </p:pic>
      <p:pic>
        <p:nvPicPr>
          <p:cNvPr id="4" name="Picture 3"/>
          <p:cNvPicPr>
            <a:picLocks noChangeAspect="1"/>
          </p:cNvPicPr>
          <p:nvPr/>
        </p:nvPicPr>
        <p:blipFill>
          <a:blip r:embed="rId4"/>
          <a:stretch>
            <a:fillRect/>
          </a:stretch>
        </p:blipFill>
        <p:spPr>
          <a:xfrm>
            <a:off x="1089764" y="5740378"/>
            <a:ext cx="2868460" cy="460629"/>
          </a:xfrm>
          <a:prstGeom prst="rect">
            <a:avLst/>
          </a:prstGeom>
        </p:spPr>
      </p:pic>
      <p:pic>
        <p:nvPicPr>
          <p:cNvPr id="7" name="Εικόνα 6">
            <a:extLst>
              <a:ext uri="{FF2B5EF4-FFF2-40B4-BE49-F238E27FC236}">
                <a16:creationId xmlns:a16="http://schemas.microsoft.com/office/drawing/2014/main" id="{5D756793-1A9C-4404-95F3-99976D4158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98841229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Στρατηγικοί Στόχοι</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spcAft>
                <a:spcPts val="1000"/>
              </a:spcAft>
            </a:pPr>
            <a:r>
              <a:rPr lang="el-GR" sz="2600" dirty="0"/>
              <a:t>Κύριοι αντικειμενικοί σκοποί τους οποίους η επιχείρηση επιθυμεί να επιτύχει</a:t>
            </a:r>
            <a:endParaRPr lang="en-US" sz="2600" dirty="0"/>
          </a:p>
          <a:p>
            <a:pPr lvl="1">
              <a:lnSpc>
                <a:spcPct val="100000"/>
              </a:lnSpc>
            </a:pPr>
            <a:r>
              <a:rPr lang="el-GR" sz="2600" dirty="0"/>
              <a:t>Μετρήσιμοι</a:t>
            </a:r>
          </a:p>
          <a:p>
            <a:pPr lvl="1">
              <a:lnSpc>
                <a:spcPct val="100000"/>
              </a:lnSpc>
            </a:pPr>
            <a:r>
              <a:rPr lang="el-GR" sz="2600" dirty="0"/>
              <a:t>Εφικτοί</a:t>
            </a:r>
          </a:p>
          <a:p>
            <a:pPr lvl="1">
              <a:lnSpc>
                <a:spcPct val="100000"/>
              </a:lnSpc>
            </a:pPr>
            <a:r>
              <a:rPr lang="el-GR" sz="2600" dirty="0"/>
              <a:t>Χρονικά οριοθετημένοι</a:t>
            </a:r>
            <a:endParaRPr lang="en-US" sz="2600" dirty="0"/>
          </a:p>
        </p:txBody>
      </p:sp>
      <p:sp>
        <p:nvSpPr>
          <p:cNvPr id="14" name="Footer Placeholder 13"/>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5" name="Slide Number Placeholder 14"/>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18</a:t>
            </a:fld>
            <a:endParaRPr lang="en-US" dirty="0"/>
          </a:p>
        </p:txBody>
      </p:sp>
      <p:pic>
        <p:nvPicPr>
          <p:cNvPr id="7" name="Εικόνα 6">
            <a:extLst>
              <a:ext uri="{FF2B5EF4-FFF2-40B4-BE49-F238E27FC236}">
                <a16:creationId xmlns:a16="http://schemas.microsoft.com/office/drawing/2014/main" id="{2BD56D7A-1AA3-48F7-87D3-260D39906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65487500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Τακτικές</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t>Συγκεκριμένοι τακτικοί στόχοι και σχέδια</a:t>
            </a:r>
            <a:endParaRPr lang="en-US" sz="2600" dirty="0"/>
          </a:p>
          <a:p>
            <a:pPr>
              <a:lnSpc>
                <a:spcPct val="100000"/>
              </a:lnSpc>
            </a:pPr>
            <a:r>
              <a:rPr lang="el-GR" sz="2600" dirty="0"/>
              <a:t>Οι τακτικές, συνήθως, αφορούν τα μεσαία διευθυντικά στελέχη.</a:t>
            </a:r>
            <a:endParaRPr lang="en-US" sz="2600" dirty="0"/>
          </a:p>
          <a:p>
            <a:pPr>
              <a:lnSpc>
                <a:spcPct val="100000"/>
              </a:lnSpc>
            </a:pPr>
            <a:r>
              <a:rPr lang="el-GR" sz="2600" dirty="0"/>
              <a:t>Εστιάζουν στις λεπτομέρειες της υλοποίησης των στρατηγικών στόχων της επιχείρησης.</a:t>
            </a:r>
            <a:endParaRPr lang="en-US" sz="26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1" name="Slide Number Placeholder 10"/>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19</a:t>
            </a:fld>
            <a:endParaRPr lang="en-US" dirty="0"/>
          </a:p>
        </p:txBody>
      </p:sp>
      <p:pic>
        <p:nvPicPr>
          <p:cNvPr id="7" name="Εικόνα 6">
            <a:extLst>
              <a:ext uri="{FF2B5EF4-FFF2-40B4-BE49-F238E27FC236}">
                <a16:creationId xmlns:a16="http://schemas.microsoft.com/office/drawing/2014/main" id="{7CD3ADB1-922D-4D96-B20F-433D43210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7705990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Μαθησιακοί Στόχοι</a:t>
            </a:r>
            <a:endParaRPr lang="en-US" dirty="0"/>
          </a:p>
        </p:txBody>
      </p:sp>
      <p:sp>
        <p:nvSpPr>
          <p:cNvPr id="10" name="Content Placeholder 9"/>
          <p:cNvSpPr>
            <a:spLocks noGrp="1"/>
          </p:cNvSpPr>
          <p:nvPr>
            <p:ph idx="1"/>
          </p:nvPr>
        </p:nvSpPr>
        <p:spPr/>
        <p:txBody>
          <a:bodyPr>
            <a:noAutofit/>
          </a:bodyPr>
          <a:lstStyle/>
          <a:p>
            <a:pPr>
              <a:lnSpc>
                <a:spcPct val="100000"/>
              </a:lnSpc>
            </a:pPr>
            <a:r>
              <a:rPr lang="el-GR" sz="2400" dirty="0"/>
              <a:t>Να περιγράψετε τις προκλήσεις που αντιμετωπίζει η στρατηγική διοίκηση στο διεθνές περιβάλλον. </a:t>
            </a:r>
          </a:p>
          <a:p>
            <a:pPr>
              <a:lnSpc>
                <a:spcPct val="100000"/>
              </a:lnSpc>
            </a:pPr>
            <a:r>
              <a:rPr lang="el-GR" sz="2400" dirty="0"/>
              <a:t>Να αξιολογήσετε τις βασικές στρατηγικές επιλογές που διαθέτουν οι επιχειρήσεις. </a:t>
            </a:r>
          </a:p>
          <a:p>
            <a:pPr>
              <a:lnSpc>
                <a:spcPct val="100000"/>
              </a:lnSpc>
            </a:pPr>
            <a:r>
              <a:rPr lang="el-GR" sz="2400" dirty="0"/>
              <a:t>Να διακρίνετε και αναλύσετε τις συνιστώσες της διεθνούς στρατηγικής. </a:t>
            </a:r>
          </a:p>
          <a:p>
            <a:pPr>
              <a:lnSpc>
                <a:spcPct val="100000"/>
              </a:lnSpc>
            </a:pPr>
            <a:r>
              <a:rPr lang="el-GR" sz="2400" dirty="0"/>
              <a:t>Να περιγράψετε τη διαδικασία της διεθνούς στρατηγικής διοίκησης. </a:t>
            </a:r>
          </a:p>
          <a:p>
            <a:pPr>
              <a:lnSpc>
                <a:spcPct val="100000"/>
              </a:lnSpc>
            </a:pPr>
            <a:r>
              <a:rPr lang="el-GR" sz="2400" dirty="0"/>
              <a:t>Να προσδιορίσετε και περιγράψετε τα επίπεδα των διεθνών στρατηγικών. </a:t>
            </a:r>
          </a:p>
        </p:txBody>
      </p:sp>
      <p:sp>
        <p:nvSpPr>
          <p:cNvPr id="13" name="Footer Placeholder 12"/>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4" name="Slide Number Placeholder 13"/>
          <p:cNvSpPr>
            <a:spLocks noGrp="1"/>
          </p:cNvSpPr>
          <p:nvPr>
            <p:ph type="sldNum" sz="quarter" idx="12"/>
          </p:nvPr>
        </p:nvSpPr>
        <p:spPr/>
        <p:txBody>
          <a:bodyPr/>
          <a:lstStyle/>
          <a:p>
            <a:r>
              <a:rPr lang="en-US" dirty="0"/>
              <a:t> </a:t>
            </a:r>
            <a:r>
              <a:rPr lang="el-GR" dirty="0"/>
              <a:t>Κεφάλαιο 11</a:t>
            </a:r>
            <a:r>
              <a:rPr lang="en-US" dirty="0"/>
              <a:t>-</a:t>
            </a:r>
            <a:fld id="{D57F1E4F-1CFF-5643-939E-217C01CDF565}" type="slidenum">
              <a:rPr lang="en-US" smtClean="0"/>
              <a:pPr/>
              <a:t>2</a:t>
            </a:fld>
            <a:endParaRPr lang="en-US" dirty="0"/>
          </a:p>
        </p:txBody>
      </p:sp>
      <p:pic>
        <p:nvPicPr>
          <p:cNvPr id="6" name="Εικόνα 5">
            <a:extLst>
              <a:ext uri="{FF2B5EF4-FFF2-40B4-BE49-F238E27FC236}">
                <a16:creationId xmlns:a16="http://schemas.microsoft.com/office/drawing/2014/main" id="{A6EF6BB4-0730-4E49-AECB-2EFA8D2F1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0040225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solidFill>
                  <a:srgbClr val="0070C0"/>
                </a:solidFill>
              </a:rPr>
              <a:t>Πλαίσιο Ελέγχου</a:t>
            </a:r>
            <a:endParaRPr lang="en-US" sz="3000" dirty="0">
              <a:solidFill>
                <a:srgbClr val="0070C0"/>
              </a:solidFill>
            </a:endParaRPr>
          </a:p>
        </p:txBody>
      </p:sp>
      <p:sp>
        <p:nvSpPr>
          <p:cNvPr id="14" name="Footer Placeholder 13"/>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5" name="Slide Number Placeholder 14"/>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20</a:t>
            </a:fld>
            <a:endParaRPr lang="en-US" dirty="0"/>
          </a:p>
        </p:txBody>
      </p:sp>
      <p:graphicFrame>
        <p:nvGraphicFramePr>
          <p:cNvPr id="7" name="Diagram 6"/>
          <p:cNvGraphicFramePr/>
          <p:nvPr>
            <p:extLst>
              <p:ext uri="{D42A27DB-BD31-4B8C-83A1-F6EECF244321}">
                <p14:modId xmlns:p14="http://schemas.microsoft.com/office/powerpoint/2010/main" val="2553123779"/>
              </p:ext>
            </p:extLst>
          </p:nvPr>
        </p:nvGraphicFramePr>
        <p:xfrm>
          <a:off x="682668" y="1565754"/>
          <a:ext cx="7855646" cy="4544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Εικόνα 7">
            <a:extLst>
              <a:ext uri="{FF2B5EF4-FFF2-40B4-BE49-F238E27FC236}">
                <a16:creationId xmlns:a16="http://schemas.microsoft.com/office/drawing/2014/main" id="{0044E45F-D588-4668-B7F2-033930F27D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22627871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Επίπεδα Διεθνούς Στρατηγικής </a:t>
            </a:r>
            <a:endParaRPr lang="en-US"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1" name="Slide Number Placeholder 10"/>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21</a:t>
            </a:fld>
            <a:endParaRPr lang="en-US" dirty="0"/>
          </a:p>
        </p:txBody>
      </p:sp>
      <p:pic>
        <p:nvPicPr>
          <p:cNvPr id="2" name="Picture 1"/>
          <p:cNvPicPr>
            <a:picLocks noChangeAspect="1"/>
          </p:cNvPicPr>
          <p:nvPr/>
        </p:nvPicPr>
        <p:blipFill>
          <a:blip r:embed="rId3"/>
          <a:stretch>
            <a:fillRect/>
          </a:stretch>
        </p:blipFill>
        <p:spPr>
          <a:xfrm>
            <a:off x="1708625" y="1439776"/>
            <a:ext cx="5726749" cy="4138360"/>
          </a:xfrm>
          <a:prstGeom prst="rect">
            <a:avLst/>
          </a:prstGeom>
        </p:spPr>
      </p:pic>
      <p:pic>
        <p:nvPicPr>
          <p:cNvPr id="3" name="Picture 2"/>
          <p:cNvPicPr>
            <a:picLocks noChangeAspect="1"/>
          </p:cNvPicPr>
          <p:nvPr/>
        </p:nvPicPr>
        <p:blipFill>
          <a:blip r:embed="rId4"/>
          <a:stretch>
            <a:fillRect/>
          </a:stretch>
        </p:blipFill>
        <p:spPr>
          <a:xfrm>
            <a:off x="1708625" y="5729593"/>
            <a:ext cx="5677392" cy="365792"/>
          </a:xfrm>
          <a:prstGeom prst="rect">
            <a:avLst/>
          </a:prstGeom>
        </p:spPr>
      </p:pic>
      <p:pic>
        <p:nvPicPr>
          <p:cNvPr id="8" name="Εικόνα 7">
            <a:extLst>
              <a:ext uri="{FF2B5EF4-FFF2-40B4-BE49-F238E27FC236}">
                <a16:creationId xmlns:a16="http://schemas.microsoft.com/office/drawing/2014/main" id="{829CEBD5-D9B8-4744-AE3E-19B25F38D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64844230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Εταιρική Στρατηγική</a:t>
            </a:r>
            <a:endParaRPr lang="en-US" dirty="0">
              <a:solidFill>
                <a:srgbClr val="0070C0"/>
              </a:solidFill>
            </a:endParaRPr>
          </a:p>
        </p:txBody>
      </p:sp>
      <p:sp>
        <p:nvSpPr>
          <p:cNvPr id="5" name="Content Placeholder 4"/>
          <p:cNvSpPr>
            <a:spLocks noGrp="1"/>
          </p:cNvSpPr>
          <p:nvPr>
            <p:ph idx="1"/>
          </p:nvPr>
        </p:nvSpPr>
        <p:spPr/>
        <p:txBody>
          <a:bodyPr>
            <a:normAutofit/>
          </a:bodyPr>
          <a:lstStyle/>
          <a:p>
            <a:pPr marL="601662" indent="-514350">
              <a:lnSpc>
                <a:spcPct val="100000"/>
              </a:lnSpc>
              <a:buFont typeface="+mj-lt"/>
              <a:buAutoNum type="arabicPeriod"/>
            </a:pPr>
            <a:r>
              <a:rPr lang="el-GR" sz="2600" dirty="0"/>
              <a:t>Στρατηγική της μεμονωμένης επιχειρηματικής δραστηριότητας</a:t>
            </a:r>
          </a:p>
          <a:p>
            <a:pPr marL="601662" indent="-514350">
              <a:lnSpc>
                <a:spcPct val="100000"/>
              </a:lnSpc>
              <a:buFont typeface="+mj-lt"/>
              <a:buAutoNum type="arabicPeriod"/>
            </a:pPr>
            <a:r>
              <a:rPr lang="el-GR" sz="2600" dirty="0"/>
              <a:t>Στρατηγική συσχετισμένης διαφοροποίησης</a:t>
            </a:r>
            <a:endParaRPr lang="en-US" sz="2600" dirty="0"/>
          </a:p>
          <a:p>
            <a:pPr marL="601662" indent="-514350">
              <a:lnSpc>
                <a:spcPct val="100000"/>
              </a:lnSpc>
              <a:buFont typeface="+mj-lt"/>
              <a:buAutoNum type="arabicPeriod"/>
            </a:pPr>
            <a:r>
              <a:rPr lang="el-GR" sz="2600" dirty="0"/>
              <a:t>Στρατηγική ασυσχέτιστης διαφοροποίησης</a:t>
            </a:r>
            <a:endParaRPr lang="en-US" sz="2600" dirty="0"/>
          </a:p>
        </p:txBody>
      </p:sp>
      <p:sp>
        <p:nvSpPr>
          <p:cNvPr id="15" name="Footer Placeholder 14"/>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6" name="Slide Number Placeholder 15"/>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22</a:t>
            </a:fld>
            <a:endParaRPr lang="en-US" dirty="0"/>
          </a:p>
        </p:txBody>
      </p:sp>
      <p:pic>
        <p:nvPicPr>
          <p:cNvPr id="7" name="Εικόνα 6">
            <a:extLst>
              <a:ext uri="{FF2B5EF4-FFF2-40B4-BE49-F238E27FC236}">
                <a16:creationId xmlns:a16="http://schemas.microsoft.com/office/drawing/2014/main" id="{804CC134-90FA-475B-97BF-43A7FFD7E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00621572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Επιχειρηματική Στρατηγική</a:t>
            </a:r>
            <a:endParaRPr lang="en-US" dirty="0">
              <a:solidFill>
                <a:srgbClr val="0070C0"/>
              </a:solidFill>
            </a:endParaRPr>
          </a:p>
        </p:txBody>
      </p:sp>
      <p:sp>
        <p:nvSpPr>
          <p:cNvPr id="11" name="Footer Placeholder 10"/>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4" name="Slide Number Placeholder 13"/>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23</a:t>
            </a:fld>
            <a:endParaRPr lang="en-US" dirty="0"/>
          </a:p>
        </p:txBody>
      </p:sp>
      <p:grpSp>
        <p:nvGrpSpPr>
          <p:cNvPr id="26" name="Group 25"/>
          <p:cNvGrpSpPr/>
          <p:nvPr/>
        </p:nvGrpSpPr>
        <p:grpSpPr>
          <a:xfrm>
            <a:off x="457200" y="1822690"/>
            <a:ext cx="8229600" cy="3962400"/>
            <a:chOff x="457200" y="2133600"/>
            <a:chExt cx="8229600" cy="3962400"/>
          </a:xfrm>
          <a:solidFill>
            <a:schemeClr val="accent1"/>
          </a:solidFill>
        </p:grpSpPr>
        <p:sp>
          <p:nvSpPr>
            <p:cNvPr id="7" name="Rounded Rectangle 6"/>
            <p:cNvSpPr/>
            <p:nvPr/>
          </p:nvSpPr>
          <p:spPr>
            <a:xfrm>
              <a:off x="685800" y="2133600"/>
              <a:ext cx="3581400" cy="947360"/>
            </a:xfrm>
            <a:prstGeom prst="roundRect">
              <a:avLst/>
            </a:prstGeom>
            <a:grpFill/>
            <a:ln w="9525">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bg1"/>
                  </a:solidFill>
                  <a:latin typeface="+mj-lt"/>
                </a:rPr>
                <a:t>Συσχετισμένη διαφοροποίηση</a:t>
              </a:r>
              <a:endParaRPr lang="en-US" sz="2400" dirty="0">
                <a:solidFill>
                  <a:schemeClr val="bg1"/>
                </a:solidFill>
                <a:latin typeface="+mj-lt"/>
              </a:endParaRPr>
            </a:p>
          </p:txBody>
        </p:sp>
        <p:sp>
          <p:nvSpPr>
            <p:cNvPr id="12" name="Rounded Rectangle 11"/>
            <p:cNvSpPr/>
            <p:nvPr/>
          </p:nvSpPr>
          <p:spPr>
            <a:xfrm>
              <a:off x="4876800" y="2133600"/>
              <a:ext cx="3581400" cy="947360"/>
            </a:xfrm>
            <a:prstGeom prst="roundRect">
              <a:avLst/>
            </a:prstGeom>
            <a:grpFill/>
            <a:ln w="9525">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bg1"/>
                  </a:solidFill>
                </a:rPr>
                <a:t>Ασυσχέτιστη διαφοροποίηση</a:t>
              </a:r>
              <a:endParaRPr lang="en-US" sz="2400" dirty="0">
                <a:solidFill>
                  <a:schemeClr val="bg1"/>
                </a:solidFill>
              </a:endParaRPr>
            </a:p>
          </p:txBody>
        </p:sp>
        <p:sp>
          <p:nvSpPr>
            <p:cNvPr id="13" name="Rounded Rectangle 12"/>
            <p:cNvSpPr/>
            <p:nvPr/>
          </p:nvSpPr>
          <p:spPr>
            <a:xfrm>
              <a:off x="1158240" y="3352800"/>
              <a:ext cx="6803136" cy="947360"/>
            </a:xfrm>
            <a:prstGeom prst="roundRect">
              <a:avLst/>
            </a:prstGeom>
            <a:grpFill/>
            <a:ln w="9525">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mj-lt"/>
                </a:rPr>
                <a:t>Στρατηγική επιχειρηματική μονάδα</a:t>
              </a:r>
              <a:endParaRPr lang="en-US" sz="2400" b="1" dirty="0">
                <a:solidFill>
                  <a:schemeClr val="bg1"/>
                </a:solidFill>
                <a:latin typeface="+mj-lt"/>
              </a:endParaRPr>
            </a:p>
          </p:txBody>
        </p:sp>
        <p:sp>
          <p:nvSpPr>
            <p:cNvPr id="15" name="Rounded Rectangle 14"/>
            <p:cNvSpPr/>
            <p:nvPr/>
          </p:nvSpPr>
          <p:spPr>
            <a:xfrm>
              <a:off x="457200" y="4953000"/>
              <a:ext cx="2633472" cy="1143000"/>
            </a:xfrm>
            <a:prstGeom prst="roundRect">
              <a:avLst/>
            </a:prstGeom>
            <a:solidFill>
              <a:schemeClr val="accent2"/>
            </a:solidFill>
            <a:ln w="9525">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bg1"/>
                  </a:solidFill>
                  <a:latin typeface="+mj-lt"/>
                </a:rPr>
                <a:t>Διαφοροποίηση</a:t>
              </a:r>
              <a:endParaRPr lang="en-US" sz="2400" dirty="0">
                <a:solidFill>
                  <a:schemeClr val="bg1"/>
                </a:solidFill>
                <a:latin typeface="+mj-lt"/>
              </a:endParaRPr>
            </a:p>
          </p:txBody>
        </p:sp>
        <p:sp>
          <p:nvSpPr>
            <p:cNvPr id="16" name="Rounded Rectangle 15"/>
            <p:cNvSpPr/>
            <p:nvPr/>
          </p:nvSpPr>
          <p:spPr>
            <a:xfrm>
              <a:off x="3255264" y="4953000"/>
              <a:ext cx="2633472" cy="1143000"/>
            </a:xfrm>
            <a:prstGeom prst="roundRect">
              <a:avLst/>
            </a:prstGeom>
            <a:solidFill>
              <a:schemeClr val="accent2"/>
            </a:solidFill>
            <a:ln w="9525">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bg1"/>
                  </a:solidFill>
                  <a:latin typeface="+mj-lt"/>
                </a:rPr>
                <a:t>Ηγεσία κόστους</a:t>
              </a:r>
              <a:endParaRPr lang="en-US" sz="2400" dirty="0">
                <a:solidFill>
                  <a:schemeClr val="bg1"/>
                </a:solidFill>
                <a:latin typeface="+mj-lt"/>
              </a:endParaRPr>
            </a:p>
          </p:txBody>
        </p:sp>
        <p:sp>
          <p:nvSpPr>
            <p:cNvPr id="17" name="Rounded Rectangle 16"/>
            <p:cNvSpPr/>
            <p:nvPr/>
          </p:nvSpPr>
          <p:spPr>
            <a:xfrm>
              <a:off x="6053328" y="4953000"/>
              <a:ext cx="2633472" cy="1143000"/>
            </a:xfrm>
            <a:prstGeom prst="roundRect">
              <a:avLst/>
            </a:prstGeom>
            <a:solidFill>
              <a:schemeClr val="accent2"/>
            </a:solidFill>
            <a:ln w="9525">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bg1"/>
                  </a:solidFill>
                  <a:latin typeface="+mj-lt"/>
                </a:rPr>
                <a:t>Εστίαση</a:t>
              </a:r>
              <a:endParaRPr lang="en-US" sz="2400" dirty="0">
                <a:solidFill>
                  <a:schemeClr val="bg1"/>
                </a:solidFill>
                <a:latin typeface="+mj-lt"/>
              </a:endParaRPr>
            </a:p>
          </p:txBody>
        </p:sp>
        <p:cxnSp>
          <p:nvCxnSpPr>
            <p:cNvPr id="21" name="Elbow Connector 20"/>
            <p:cNvCxnSpPr>
              <a:stCxn id="13" idx="2"/>
              <a:endCxn id="15" idx="0"/>
            </p:cNvCxnSpPr>
            <p:nvPr/>
          </p:nvCxnSpPr>
          <p:spPr>
            <a:xfrm rot="5400000">
              <a:off x="2840452" y="3233644"/>
              <a:ext cx="652840" cy="2785872"/>
            </a:xfrm>
            <a:prstGeom prst="bentConnector3">
              <a:avLst>
                <a:gd name="adj1" fmla="val 50000"/>
              </a:avLst>
            </a:prstGeom>
            <a:grpFill/>
            <a:ln w="19050">
              <a:solidFill>
                <a:schemeClr val="tx1">
                  <a:lumMod val="65000"/>
                  <a:lumOff val="3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3" idx="2"/>
              <a:endCxn id="16" idx="0"/>
            </p:cNvCxnSpPr>
            <p:nvPr/>
          </p:nvCxnSpPr>
          <p:spPr>
            <a:xfrm>
              <a:off x="4559808" y="4300160"/>
              <a:ext cx="12192" cy="652840"/>
            </a:xfrm>
            <a:prstGeom prst="line">
              <a:avLst/>
            </a:prstGeom>
            <a:grpFill/>
            <a:ln w="19050">
              <a:solidFill>
                <a:schemeClr val="tx1">
                  <a:lumMod val="65000"/>
                  <a:lumOff val="3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3" idx="2"/>
              <a:endCxn id="17" idx="0"/>
            </p:cNvCxnSpPr>
            <p:nvPr/>
          </p:nvCxnSpPr>
          <p:spPr>
            <a:xfrm rot="16200000" flipH="1">
              <a:off x="5638516" y="3221452"/>
              <a:ext cx="652840" cy="2810256"/>
            </a:xfrm>
            <a:prstGeom prst="bentConnector3">
              <a:avLst>
                <a:gd name="adj1" fmla="val 50000"/>
              </a:avLst>
            </a:prstGeom>
            <a:grpFill/>
            <a:ln w="19050">
              <a:solidFill>
                <a:schemeClr val="tx1">
                  <a:lumMod val="65000"/>
                  <a:lumOff val="3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1"/>
              <a:endCxn id="13" idx="1"/>
            </p:cNvCxnSpPr>
            <p:nvPr/>
          </p:nvCxnSpPr>
          <p:spPr>
            <a:xfrm rot="10800000" flipH="1" flipV="1">
              <a:off x="685800" y="2607280"/>
              <a:ext cx="472440" cy="1219200"/>
            </a:xfrm>
            <a:prstGeom prst="bentConnector3">
              <a:avLst>
                <a:gd name="adj1" fmla="val -48387"/>
              </a:avLst>
            </a:prstGeom>
            <a:grpFill/>
            <a:ln w="1905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2" idx="3"/>
              <a:endCxn id="13" idx="3"/>
            </p:cNvCxnSpPr>
            <p:nvPr/>
          </p:nvCxnSpPr>
          <p:spPr>
            <a:xfrm flipH="1">
              <a:off x="7961376" y="2607280"/>
              <a:ext cx="496824" cy="1219200"/>
            </a:xfrm>
            <a:prstGeom prst="bentConnector3">
              <a:avLst>
                <a:gd name="adj1" fmla="val -46012"/>
              </a:avLst>
            </a:prstGeom>
            <a:grpFill/>
            <a:ln w="1905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18" name="Εικόνα 17">
            <a:extLst>
              <a:ext uri="{FF2B5EF4-FFF2-40B4-BE49-F238E27FC236}">
                <a16:creationId xmlns:a16="http://schemas.microsoft.com/office/drawing/2014/main" id="{64CA2CE7-7297-4F9F-9982-811CE2335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56732254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Τρεις Επιχειρηματικές Στρατηγικές</a:t>
            </a:r>
            <a:endParaRPr lang="en-US" dirty="0">
              <a:solidFill>
                <a:srgbClr val="0070C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5506980"/>
              </p:ext>
            </p:extLst>
          </p:nvPr>
        </p:nvGraphicFramePr>
        <p:xfrm>
          <a:off x="457200" y="1509630"/>
          <a:ext cx="8229600" cy="4791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Footer Placeholder 15"/>
          <p:cNvSpPr>
            <a:spLocks noGrp="1"/>
          </p:cNvSpPr>
          <p:nvPr>
            <p:ph type="ftr" sz="quarter" idx="11"/>
          </p:nvPr>
        </p:nvSpPr>
        <p:spPr/>
        <p:txBody>
          <a:bodyPr/>
          <a:lstStyle/>
          <a:p>
            <a:r>
              <a:rPr lang="el-GR" b="1" dirty="0" err="1"/>
              <a:t>Διεθνης</a:t>
            </a:r>
            <a:r>
              <a:rPr lang="el-GR" b="1" dirty="0"/>
              <a:t> </a:t>
            </a:r>
            <a:r>
              <a:rPr lang="el-GR" b="1" dirty="0" err="1"/>
              <a:t>Στρατηγικη</a:t>
            </a:r>
            <a:r>
              <a:rPr lang="el-GR" b="1" dirty="0"/>
              <a:t> </a:t>
            </a:r>
            <a:r>
              <a:rPr lang="el-GR" b="1" dirty="0" err="1"/>
              <a:t>Διοικηση</a:t>
            </a:r>
            <a:endParaRPr lang="en-US" dirty="0"/>
          </a:p>
        </p:txBody>
      </p:sp>
      <p:sp>
        <p:nvSpPr>
          <p:cNvPr id="17" name="Slide Number Placeholder 16"/>
          <p:cNvSpPr>
            <a:spLocks noGrp="1"/>
          </p:cNvSpPr>
          <p:nvPr>
            <p:ph type="sldNum" sz="quarter" idx="12"/>
          </p:nvPr>
        </p:nvSpPr>
        <p:spPr>
          <a:xfrm>
            <a:off x="7351776" y="6459786"/>
            <a:ext cx="1335024" cy="365125"/>
          </a:xfrm>
        </p:spPr>
        <p:txBody>
          <a:bodyPr/>
          <a:lstStyle/>
          <a:p>
            <a:r>
              <a:rPr lang="en-US" dirty="0"/>
              <a:t> </a:t>
            </a:r>
            <a:r>
              <a:rPr lang="el-GR" dirty="0"/>
              <a:t>Κεφάλαιο 11</a:t>
            </a:r>
            <a:r>
              <a:rPr lang="en-US" dirty="0"/>
              <a:t>-</a:t>
            </a:r>
            <a:fld id="{D57F1E4F-1CFF-5643-939E-217C01CDF565}" type="slidenum">
              <a:rPr lang="en-US" smtClean="0"/>
              <a:pPr/>
              <a:t>24</a:t>
            </a:fld>
            <a:endParaRPr lang="en-US" dirty="0"/>
          </a:p>
        </p:txBody>
      </p:sp>
      <p:pic>
        <p:nvPicPr>
          <p:cNvPr id="7" name="Εικόνα 6">
            <a:extLst>
              <a:ext uri="{FF2B5EF4-FFF2-40B4-BE49-F238E27FC236}">
                <a16:creationId xmlns:a16="http://schemas.microsoft.com/office/drawing/2014/main" id="{974731E4-E548-4FC5-8A85-8F4D1ACD20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64957503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Λειτουργικές Στρατηγικές</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t>Διεθνής χρηματοοικονομική στρατηγική</a:t>
            </a:r>
          </a:p>
          <a:p>
            <a:pPr>
              <a:lnSpc>
                <a:spcPct val="100000"/>
              </a:lnSpc>
            </a:pPr>
            <a:r>
              <a:rPr lang="el-GR" sz="2600" dirty="0"/>
              <a:t>Διεθνής στρατηγική επιχειρησιακών λειτουργιών</a:t>
            </a:r>
          </a:p>
          <a:p>
            <a:pPr>
              <a:lnSpc>
                <a:spcPct val="100000"/>
              </a:lnSpc>
            </a:pPr>
            <a:r>
              <a:rPr lang="el-GR" sz="2600" dirty="0"/>
              <a:t>Διεθνής στρατηγική ανθρώπινων πόρων</a:t>
            </a:r>
          </a:p>
          <a:p>
            <a:pPr>
              <a:lnSpc>
                <a:spcPct val="100000"/>
              </a:lnSpc>
            </a:pPr>
            <a:r>
              <a:rPr lang="el-GR" sz="2600" dirty="0"/>
              <a:t>Διεθνής στρατηγική έρευνας και ανάπτυξης</a:t>
            </a:r>
            <a:r>
              <a:rPr lang="en-US" sz="2600" dirty="0"/>
              <a:t> </a:t>
            </a:r>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2" name="Slide Number Placeholder 11"/>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25</a:t>
            </a:fld>
            <a:endParaRPr lang="en-US" dirty="0"/>
          </a:p>
        </p:txBody>
      </p:sp>
      <p:pic>
        <p:nvPicPr>
          <p:cNvPr id="7" name="Εικόνα 6">
            <a:extLst>
              <a:ext uri="{FF2B5EF4-FFF2-40B4-BE49-F238E27FC236}">
                <a16:creationId xmlns:a16="http://schemas.microsoft.com/office/drawing/2014/main" id="{A7A5A54A-7CB0-4B11-ACDD-DFABCE28A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22921507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dirty="0"/>
              <a:t>Ερωτήσεις Ανασκόπησης</a:t>
            </a:r>
            <a:endParaRPr lang="en-US" dirty="0"/>
          </a:p>
        </p:txBody>
      </p:sp>
      <p:sp>
        <p:nvSpPr>
          <p:cNvPr id="3" name="Content Placeholder 2"/>
          <p:cNvSpPr>
            <a:spLocks noGrp="1"/>
          </p:cNvSpPr>
          <p:nvPr>
            <p:ph idx="1"/>
          </p:nvPr>
        </p:nvSpPr>
        <p:spPr>
          <a:xfrm>
            <a:off x="457199" y="1509630"/>
            <a:ext cx="8373649" cy="4791596"/>
          </a:xfrm>
        </p:spPr>
        <p:txBody>
          <a:bodyPr>
            <a:noAutofit/>
          </a:bodyPr>
          <a:lstStyle/>
          <a:p>
            <a:pPr>
              <a:lnSpc>
                <a:spcPct val="100000"/>
              </a:lnSpc>
              <a:spcBef>
                <a:spcPts val="1100"/>
              </a:spcBef>
            </a:pPr>
            <a:r>
              <a:rPr lang="el-GR" sz="2000" dirty="0"/>
              <a:t>Τι είναι η διεθνής στρατηγική διοίκηση; </a:t>
            </a:r>
          </a:p>
          <a:p>
            <a:pPr>
              <a:lnSpc>
                <a:spcPct val="100000"/>
              </a:lnSpc>
              <a:spcBef>
                <a:spcPts val="1100"/>
              </a:spcBef>
            </a:pPr>
            <a:r>
              <a:rPr lang="el-GR" sz="2000" dirty="0"/>
              <a:t>Ποιες είναι οι τέσσερις βασικές φιλοσοφίες που διέπουν τη στρατηγική διοίκηση στις περισσότερες πολυεθνικές εταιρείες; </a:t>
            </a:r>
          </a:p>
          <a:p>
            <a:pPr>
              <a:lnSpc>
                <a:spcPct val="100000"/>
              </a:lnSpc>
              <a:spcBef>
                <a:spcPts val="1100"/>
              </a:spcBef>
            </a:pPr>
            <a:r>
              <a:rPr lang="el-GR" sz="2000" dirty="0"/>
              <a:t>Πώς διαφοροποιείται η διαμόρφωση από την υλοποίηση των διεθνών στρατηγικών; </a:t>
            </a:r>
          </a:p>
          <a:p>
            <a:pPr>
              <a:lnSpc>
                <a:spcPct val="100000"/>
              </a:lnSpc>
              <a:spcBef>
                <a:spcPts val="1100"/>
              </a:spcBef>
            </a:pPr>
            <a:r>
              <a:rPr lang="el-GR" sz="2000" dirty="0"/>
              <a:t>Ποια είναι τα βήματα για τη διαμόρφωση μιας διεθνούς στρατηγικής; Είναι πιθανόν αυτά τα βήματα να διαφέρουν μεταξύ των επιχειρήσεων; </a:t>
            </a:r>
          </a:p>
          <a:p>
            <a:pPr>
              <a:lnSpc>
                <a:spcPct val="100000"/>
              </a:lnSpc>
              <a:spcBef>
                <a:spcPts val="1100"/>
              </a:spcBef>
            </a:pPr>
            <a:r>
              <a:rPr lang="el-GR" sz="2000" dirty="0"/>
              <a:t>Προσδιορίστε τις τέσσερις συνιστώσες μιας διεθνούς στρατηγικής. </a:t>
            </a:r>
          </a:p>
          <a:p>
            <a:pPr>
              <a:lnSpc>
                <a:spcPct val="100000"/>
              </a:lnSpc>
              <a:spcBef>
                <a:spcPts val="1100"/>
              </a:spcBef>
            </a:pPr>
            <a:r>
              <a:rPr lang="el-GR" sz="2000" dirty="0"/>
              <a:t>Περιγράψτε τον ρόλο και τη σημασία που έχει η μοναδική ικανότητα στη διαμόρφωση διεθνών στρατηγικών. </a:t>
            </a:r>
          </a:p>
        </p:txBody>
      </p:sp>
      <p:sp>
        <p:nvSpPr>
          <p:cNvPr id="4" name="Footer Placeholder 3"/>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5" name="Slide Number Placeholder 4"/>
          <p:cNvSpPr>
            <a:spLocks noGrp="1"/>
          </p:cNvSpPr>
          <p:nvPr>
            <p:ph type="sldNum" sz="quarter" idx="12"/>
          </p:nvPr>
        </p:nvSpPr>
        <p:spPr>
          <a:xfrm>
            <a:off x="7254240" y="6459786"/>
            <a:ext cx="1432560" cy="365125"/>
          </a:xfrm>
        </p:spPr>
        <p:txBody>
          <a:bodyPr/>
          <a:lstStyle/>
          <a:p>
            <a:r>
              <a:rPr lang="en-US" dirty="0"/>
              <a:t> </a:t>
            </a:r>
            <a:r>
              <a:rPr lang="el-GR" dirty="0"/>
              <a:t>Κεφάλαιο 11</a:t>
            </a:r>
            <a:r>
              <a:rPr lang="en-US" dirty="0"/>
              <a:t>-</a:t>
            </a:r>
            <a:fld id="{D57F1E4F-1CFF-5643-939E-217C01CDF565}" type="slidenum">
              <a:rPr lang="en-US" smtClean="0"/>
              <a:pPr/>
              <a:t>26</a:t>
            </a:fld>
            <a:endParaRPr lang="en-US" dirty="0"/>
          </a:p>
        </p:txBody>
      </p:sp>
      <p:pic>
        <p:nvPicPr>
          <p:cNvPr id="6" name="Εικόνα 5">
            <a:extLst>
              <a:ext uri="{FF2B5EF4-FFF2-40B4-BE49-F238E27FC236}">
                <a16:creationId xmlns:a16="http://schemas.microsoft.com/office/drawing/2014/main" id="{4AC83B56-8BCB-4165-8EE9-38CA469B3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153071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dirty="0"/>
              <a:t>Ερωτήσεις Ανασκόπησης</a:t>
            </a:r>
            <a:endParaRPr lang="en-US" dirty="0"/>
          </a:p>
        </p:txBody>
      </p:sp>
      <p:sp>
        <p:nvSpPr>
          <p:cNvPr id="3" name="Content Placeholder 2"/>
          <p:cNvSpPr>
            <a:spLocks noGrp="1"/>
          </p:cNvSpPr>
          <p:nvPr>
            <p:ph idx="1"/>
          </p:nvPr>
        </p:nvSpPr>
        <p:spPr/>
        <p:txBody>
          <a:bodyPr>
            <a:noAutofit/>
          </a:bodyPr>
          <a:lstStyle/>
          <a:p>
            <a:pPr>
              <a:lnSpc>
                <a:spcPct val="100000"/>
              </a:lnSpc>
            </a:pPr>
            <a:r>
              <a:rPr lang="el-GR" sz="2000" dirty="0"/>
              <a:t>Ποια είναι τα τρία επίπεδα μιας διεθνούς στρατηγικής; Γιατί είναι σημαντικό να γίνεται διάκριση μεταξύ αυτών των επιπέδων; </a:t>
            </a:r>
          </a:p>
          <a:p>
            <a:pPr>
              <a:lnSpc>
                <a:spcPct val="100000"/>
              </a:lnSpc>
            </a:pPr>
            <a:r>
              <a:rPr lang="el-GR" sz="2000" dirty="0"/>
              <a:t>Να προσδιορίσετε και να αντιπαραβάλετε τις τρεις συνήθεις προσεγγίσεις που χρησιμοποιούνται στο πλαίσιο της εταιρικής στρατηγικής. </a:t>
            </a:r>
          </a:p>
          <a:p>
            <a:pPr>
              <a:lnSpc>
                <a:spcPct val="100000"/>
              </a:lnSpc>
            </a:pPr>
            <a:r>
              <a:rPr lang="el-GR" sz="2000" dirty="0"/>
              <a:t>Να προσδιορίσετε και να αντιπαραβάλετε τις τρεις συνήθεις προσεγγίσεις που χρησιμοποιούνται στο πλαίσιο της επιχειρηματικής στρατηγικής. </a:t>
            </a:r>
          </a:p>
          <a:p>
            <a:pPr>
              <a:lnSpc>
                <a:spcPct val="100000"/>
              </a:lnSpc>
            </a:pPr>
            <a:r>
              <a:rPr lang="el-GR" sz="2000" dirty="0"/>
              <a:t>Ποιοι είναι οι βασικοί τύποι των λειτουργικών στρατηγικών που χρησιμοποιούν οι περισσότερες επιχειρήσεις; Είναι πιθανό ορισμένες επιχειρήσεις να έχουν διαφορετικές λειτουργικές στρατηγικές; </a:t>
            </a:r>
          </a:p>
        </p:txBody>
      </p:sp>
      <p:sp>
        <p:nvSpPr>
          <p:cNvPr id="4" name="Footer Placeholder 3"/>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5" name="Slide Number Placeholder 4"/>
          <p:cNvSpPr>
            <a:spLocks noGrp="1"/>
          </p:cNvSpPr>
          <p:nvPr>
            <p:ph type="sldNum" sz="quarter" idx="12"/>
          </p:nvPr>
        </p:nvSpPr>
        <p:spPr>
          <a:xfrm>
            <a:off x="7193280" y="6459786"/>
            <a:ext cx="1493520" cy="365125"/>
          </a:xfrm>
        </p:spPr>
        <p:txBody>
          <a:bodyPr/>
          <a:lstStyle/>
          <a:p>
            <a:r>
              <a:rPr lang="en-US" dirty="0"/>
              <a:t> </a:t>
            </a:r>
            <a:r>
              <a:rPr lang="el-GR" dirty="0"/>
              <a:t>Κεφάλαιο 11</a:t>
            </a:r>
            <a:r>
              <a:rPr lang="en-US" dirty="0"/>
              <a:t>-</a:t>
            </a:r>
            <a:fld id="{D57F1E4F-1CFF-5643-939E-217C01CDF565}" type="slidenum">
              <a:rPr lang="en-US" smtClean="0"/>
              <a:pPr/>
              <a:t>27</a:t>
            </a:fld>
            <a:endParaRPr lang="en-US" dirty="0"/>
          </a:p>
        </p:txBody>
      </p:sp>
      <p:pic>
        <p:nvPicPr>
          <p:cNvPr id="6" name="Εικόνα 5">
            <a:extLst>
              <a:ext uri="{FF2B5EF4-FFF2-40B4-BE49-F238E27FC236}">
                <a16:creationId xmlns:a16="http://schemas.microsoft.com/office/drawing/2014/main" id="{F45A6D18-4E14-430C-98A0-3F0EBFDBC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238401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28</a:t>
            </a:fld>
            <a:endParaRPr lang="en-US" dirty="0"/>
          </a:p>
        </p:txBody>
      </p:sp>
      <p:pic>
        <p:nvPicPr>
          <p:cNvPr id="7" name="Εικόνα 6">
            <a:extLst>
              <a:ext uri="{FF2B5EF4-FFF2-40B4-BE49-F238E27FC236}">
                <a16:creationId xmlns:a16="http://schemas.microsoft.com/office/drawing/2014/main" id="{0A706F86-01E4-470A-B077-0C37592E6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
        <p:nvSpPr>
          <p:cNvPr id="8" name="TextBox 7">
            <a:extLst>
              <a:ext uri="{FF2B5EF4-FFF2-40B4-BE49-F238E27FC236}">
                <a16:creationId xmlns:a16="http://schemas.microsoft.com/office/drawing/2014/main" id="{16544BA0-3BE5-47F9-8819-6E1DBA99841A}"/>
              </a:ext>
            </a:extLst>
          </p:cNvPr>
          <p:cNvSpPr txBox="1"/>
          <p:nvPr/>
        </p:nvSpPr>
        <p:spPr>
          <a:xfrm>
            <a:off x="986710" y="1503436"/>
            <a:ext cx="7172960" cy="2215991"/>
          </a:xfrm>
          <a:prstGeom prst="rect">
            <a:avLst/>
          </a:prstGeom>
          <a:noFill/>
          <a:ln>
            <a:solidFill>
              <a:schemeClr val="tx1"/>
            </a:solidFill>
          </a:ln>
        </p:spPr>
        <p:txBody>
          <a:bodyPr wrap="square" rtlCol="0">
            <a:spAutoFit/>
          </a:bodyPr>
          <a:lstStyle/>
          <a:p>
            <a:pPr>
              <a:lnSpc>
                <a:spcPct val="150000"/>
              </a:lnSpc>
            </a:pPr>
            <a:r>
              <a:rPr lang="el-GR" sz="1200" b="1" dirty="0"/>
              <a:t>Σημείωση της αγγλικής έκδοσης των διαφανειών</a:t>
            </a:r>
            <a:endParaRPr lang="el-GR" sz="1200" dirty="0"/>
          </a:p>
          <a:p>
            <a:r>
              <a:rPr lang="el-GR" sz="1200" dirty="0"/>
              <a:t>Το παρόν έργο προστατεύεται από νόμους πνευματικών δικαιωμάτων των Ηνωμένων Πολιτειών και παρέχεται αποκλειστικά για χρήση από διδάσκοντες κατά τη διδασκαλία των μαθημάτων τους και την αξιολόγηση της εκμάθησης των φοιτητών.</a:t>
            </a:r>
            <a:r>
              <a:rPr lang="en-US" sz="1200" dirty="0"/>
              <a:t> </a:t>
            </a:r>
            <a:r>
              <a:rPr lang="el-GR" sz="1200" dirty="0"/>
              <a:t>Η διάδοση ή πώληση οποιουδήποτε μέρους αυτού του έργου (συμπεριλαμβανομένης της δημοσίευσης στον Παγκόσμιο Ιστό) καταστρέφει την ακεραιότητα του έργου και δεν επιτρέπεται. Το περιεχόμενο του έργου δεν θα πρέπει ποτέ να διατίθεται στους φοιτητές, παρά μόνο στους διδάσκοντες που χρησιμοποιούν το συνοδευτικό κείμενο στα μαθήματά τους. Όλοι οι αποδέκτες αυτού του έργου αναμένεται να συμμορφώνονται με αυτούς τους περιορισμούς και να σέβονται τους προβλεπόμενους παιδαγωγικούς σκοπούς και τις ανάγκες των άλλων διδασκόντων που βασίζονται σε αυτήν την ύλη.</a:t>
            </a:r>
          </a:p>
        </p:txBody>
      </p:sp>
      <p:pic>
        <p:nvPicPr>
          <p:cNvPr id="9" name="Picture 2">
            <a:extLst>
              <a:ext uri="{FF2B5EF4-FFF2-40B4-BE49-F238E27FC236}">
                <a16:creationId xmlns:a16="http://schemas.microsoft.com/office/drawing/2014/main" id="{C3AC0F5C-51B8-4E67-8CC7-33CAACC9A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594" y="327262"/>
            <a:ext cx="1014810" cy="1014810"/>
          </a:xfrm>
          <a:prstGeom prst="rect">
            <a:avLst/>
          </a:prstGeom>
        </p:spPr>
      </p:pic>
      <p:pic>
        <p:nvPicPr>
          <p:cNvPr id="10" name="Εικόνα 9">
            <a:extLst>
              <a:ext uri="{FF2B5EF4-FFF2-40B4-BE49-F238E27FC236}">
                <a16:creationId xmlns:a16="http://schemas.microsoft.com/office/drawing/2014/main" id="{EE94C26F-1F88-4026-A9DE-A666CB97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405" y="4632066"/>
            <a:ext cx="1433188" cy="1384204"/>
          </a:xfrm>
          <a:prstGeom prst="rect">
            <a:avLst/>
          </a:prstGeom>
        </p:spPr>
      </p:pic>
      <p:sp>
        <p:nvSpPr>
          <p:cNvPr id="12" name="TextBox 11">
            <a:extLst>
              <a:ext uri="{FF2B5EF4-FFF2-40B4-BE49-F238E27FC236}">
                <a16:creationId xmlns:a16="http://schemas.microsoft.com/office/drawing/2014/main" id="{0880169F-5D79-4CDC-ACA6-66153EBE7344}"/>
              </a:ext>
            </a:extLst>
          </p:cNvPr>
          <p:cNvSpPr txBox="1"/>
          <p:nvPr/>
        </p:nvSpPr>
        <p:spPr>
          <a:xfrm>
            <a:off x="1766194" y="4216240"/>
            <a:ext cx="5611610" cy="276999"/>
          </a:xfrm>
          <a:prstGeom prst="rect">
            <a:avLst/>
          </a:prstGeom>
          <a:noFill/>
        </p:spPr>
        <p:txBody>
          <a:bodyPr wrap="square" rtlCol="0">
            <a:spAutoFit/>
          </a:bodyPr>
          <a:lstStyle/>
          <a:p>
            <a:r>
              <a:rPr lang="el-GR" sz="1200" b="1" dirty="0"/>
              <a:t>Αποκλειστικότητα για την ελληνική γλώσσα: ΕΚΔΟΣΕΙΣ ΤΖΙΟΛΑ</a:t>
            </a:r>
          </a:p>
        </p:txBody>
      </p:sp>
    </p:spTree>
    <p:extLst>
      <p:ext uri="{BB962C8B-B14F-4D97-AF65-F5344CB8AC3E}">
        <p14:creationId xmlns:p14="http://schemas.microsoft.com/office/powerpoint/2010/main" val="709809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dirty="0"/>
              <a:t>Οι Προκλήσεις της Διεθνούς Στρατηγικής Διοίκησης</a:t>
            </a:r>
            <a:endParaRPr lang="en-US"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1" name="Slide Number Placeholder 10"/>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3</a:t>
            </a:fld>
            <a:endParaRPr lang="en-US" dirty="0"/>
          </a:p>
        </p:txBody>
      </p:sp>
      <p:graphicFrame>
        <p:nvGraphicFramePr>
          <p:cNvPr id="6" name="Diagram 5"/>
          <p:cNvGraphicFramePr/>
          <p:nvPr>
            <p:extLst>
              <p:ext uri="{D42A27DB-BD31-4B8C-83A1-F6EECF244321}">
                <p14:modId xmlns:p14="http://schemas.microsoft.com/office/powerpoint/2010/main" val="4264013178"/>
              </p:ext>
            </p:extLst>
          </p:nvPr>
        </p:nvGraphicFramePr>
        <p:xfrm>
          <a:off x="538619" y="1797833"/>
          <a:ext cx="8123129" cy="3901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Εικόνα 7">
            <a:extLst>
              <a:ext uri="{FF2B5EF4-FFF2-40B4-BE49-F238E27FC236}">
                <a16:creationId xmlns:a16="http://schemas.microsoft.com/office/drawing/2014/main" id="{B685A10E-38D9-449E-8227-20F7859CB4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08384439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t>Οι Προκλήσεις της Διεθνούς Στρατηγικής Διοίκησης</a:t>
            </a:r>
            <a:endParaRPr lang="en-US" sz="3000" dirty="0"/>
          </a:p>
        </p:txBody>
      </p:sp>
      <p:sp>
        <p:nvSpPr>
          <p:cNvPr id="9" name="Text Placeholder 8"/>
          <p:cNvSpPr>
            <a:spLocks noGrp="1"/>
          </p:cNvSpPr>
          <p:nvPr>
            <p:ph type="body" idx="1"/>
          </p:nvPr>
        </p:nvSpPr>
        <p:spPr/>
        <p:txBody>
          <a:bodyPr/>
          <a:lstStyle/>
          <a:p>
            <a:r>
              <a:rPr lang="el-GR" dirty="0" err="1"/>
              <a:t>Θεμελιωδη</a:t>
            </a:r>
            <a:r>
              <a:rPr lang="el-GR" dirty="0"/>
              <a:t> </a:t>
            </a:r>
            <a:r>
              <a:rPr lang="el-GR" dirty="0" err="1"/>
              <a:t>ερωτηματα</a:t>
            </a:r>
            <a:endParaRPr lang="en-US" dirty="0"/>
          </a:p>
        </p:txBody>
      </p:sp>
      <p:sp>
        <p:nvSpPr>
          <p:cNvPr id="2" name="Content Placeholder 1"/>
          <p:cNvSpPr>
            <a:spLocks noGrp="1"/>
          </p:cNvSpPr>
          <p:nvPr>
            <p:ph sz="half" idx="2"/>
          </p:nvPr>
        </p:nvSpPr>
        <p:spPr/>
        <p:txBody>
          <a:bodyPr>
            <a:noAutofit/>
          </a:bodyPr>
          <a:lstStyle/>
          <a:p>
            <a:pPr marL="363538" indent="-276225">
              <a:lnSpc>
                <a:spcPct val="100000"/>
              </a:lnSpc>
              <a:spcBef>
                <a:spcPts val="1000"/>
              </a:spcBef>
            </a:pPr>
            <a:r>
              <a:rPr lang="el-GR" sz="1800" dirty="0"/>
              <a:t>Ποια προϊόντα ή/και υπηρεσίες σκοπεύει η επιχείρηση να πουλήσει;</a:t>
            </a:r>
          </a:p>
          <a:p>
            <a:pPr marL="363538" indent="-276225">
              <a:lnSpc>
                <a:spcPct val="100000"/>
              </a:lnSpc>
              <a:spcBef>
                <a:spcPts val="1000"/>
              </a:spcBef>
            </a:pPr>
            <a:r>
              <a:rPr lang="el-GR" sz="1800" dirty="0"/>
              <a:t>Πού και πώς θα παράγει αυτά τα προϊόντα ή τις υπηρεσίες;</a:t>
            </a:r>
          </a:p>
          <a:p>
            <a:pPr marL="363538" indent="-276225">
              <a:lnSpc>
                <a:spcPct val="100000"/>
              </a:lnSpc>
              <a:spcBef>
                <a:spcPts val="1000"/>
              </a:spcBef>
            </a:pPr>
            <a:r>
              <a:rPr lang="el-GR" sz="1800" dirty="0"/>
              <a:t>Πού και πώς θα πουλάει αυτά τα προϊόντα ή τις υπηρεσίες;</a:t>
            </a:r>
          </a:p>
          <a:p>
            <a:pPr marL="363538" indent="-276225">
              <a:lnSpc>
                <a:spcPct val="100000"/>
              </a:lnSpc>
              <a:spcBef>
                <a:spcPts val="1000"/>
              </a:spcBef>
            </a:pPr>
            <a:r>
              <a:rPr lang="el-GR" sz="1800" dirty="0"/>
              <a:t>Από πού και πώς θα αποκτήσει τους αναγκαίους πόρους;</a:t>
            </a:r>
          </a:p>
          <a:p>
            <a:pPr marL="363538" indent="-276225">
              <a:lnSpc>
                <a:spcPct val="100000"/>
              </a:lnSpc>
              <a:spcBef>
                <a:spcPts val="1000"/>
              </a:spcBef>
            </a:pPr>
            <a:r>
              <a:rPr lang="el-GR" sz="1800" dirty="0"/>
              <a:t>Πώς αναμένει να ξεπεράσει τους ανταγωνιστές της</a:t>
            </a:r>
            <a:endParaRPr lang="en-US" sz="1800" dirty="0"/>
          </a:p>
        </p:txBody>
      </p:sp>
      <p:sp>
        <p:nvSpPr>
          <p:cNvPr id="10" name="Text Placeholder 9"/>
          <p:cNvSpPr>
            <a:spLocks noGrp="1"/>
          </p:cNvSpPr>
          <p:nvPr>
            <p:ph type="body" sz="quarter" idx="3"/>
          </p:nvPr>
        </p:nvSpPr>
        <p:spPr/>
        <p:txBody>
          <a:bodyPr>
            <a:normAutofit/>
          </a:bodyPr>
          <a:lstStyle/>
          <a:p>
            <a:r>
              <a:rPr lang="el-GR" dirty="0" err="1"/>
              <a:t>Πολυπλοκοτητες</a:t>
            </a:r>
            <a:endParaRPr lang="en-US" dirty="0"/>
          </a:p>
        </p:txBody>
      </p:sp>
      <p:sp>
        <p:nvSpPr>
          <p:cNvPr id="11" name="Content Placeholder 10"/>
          <p:cNvSpPr>
            <a:spLocks noGrp="1"/>
          </p:cNvSpPr>
          <p:nvPr>
            <p:ph sz="quarter" idx="4"/>
          </p:nvPr>
        </p:nvSpPr>
        <p:spPr/>
        <p:txBody>
          <a:bodyPr>
            <a:noAutofit/>
          </a:bodyPr>
          <a:lstStyle/>
          <a:p>
            <a:pPr marL="363538" indent="-263525">
              <a:lnSpc>
                <a:spcPct val="100000"/>
              </a:lnSpc>
              <a:spcAft>
                <a:spcPts val="1000"/>
              </a:spcAft>
            </a:pPr>
            <a:r>
              <a:rPr lang="el-GR" sz="1800" dirty="0"/>
              <a:t>Κατανόηση και αντιμετώπιση πολλαπλών</a:t>
            </a:r>
            <a:r>
              <a:rPr lang="en-US" sz="1800" dirty="0"/>
              <a:t>: </a:t>
            </a:r>
          </a:p>
          <a:p>
            <a:pPr marL="627063" lvl="1" indent="-263525">
              <a:lnSpc>
                <a:spcPct val="100000"/>
              </a:lnSpc>
              <a:tabLst>
                <a:tab pos="1165225" algn="l"/>
              </a:tabLst>
            </a:pPr>
            <a:r>
              <a:rPr lang="el-GR" sz="1800" dirty="0"/>
              <a:t>Κυβερνήσεων</a:t>
            </a:r>
            <a:endParaRPr lang="en-US" sz="1800" dirty="0"/>
          </a:p>
          <a:p>
            <a:pPr marL="627063" lvl="1" indent="-263525">
              <a:lnSpc>
                <a:spcPct val="100000"/>
              </a:lnSpc>
              <a:tabLst>
                <a:tab pos="1165225" algn="l"/>
              </a:tabLst>
            </a:pPr>
            <a:r>
              <a:rPr lang="el-GR" sz="1800" dirty="0"/>
              <a:t>Νομισμάτων</a:t>
            </a:r>
            <a:endParaRPr lang="en-US" sz="1800" dirty="0"/>
          </a:p>
          <a:p>
            <a:pPr marL="627063" lvl="1" indent="-263525">
              <a:lnSpc>
                <a:spcPct val="100000"/>
              </a:lnSpc>
              <a:tabLst>
                <a:tab pos="1165225" algn="l"/>
              </a:tabLst>
            </a:pPr>
            <a:r>
              <a:rPr lang="el-GR" sz="1800" dirty="0"/>
              <a:t>Λογιστικών συστημάτων</a:t>
            </a:r>
            <a:endParaRPr lang="en-US" sz="1800" dirty="0"/>
          </a:p>
          <a:p>
            <a:pPr marL="627063" lvl="1" indent="-263525">
              <a:lnSpc>
                <a:spcPct val="100000"/>
              </a:lnSpc>
              <a:tabLst>
                <a:tab pos="1165225" algn="l"/>
              </a:tabLst>
            </a:pPr>
            <a:r>
              <a:rPr lang="el-GR" sz="1800" dirty="0"/>
              <a:t>Πολιτικών συστημάτων</a:t>
            </a:r>
            <a:endParaRPr lang="en-US" sz="1800" dirty="0"/>
          </a:p>
          <a:p>
            <a:pPr marL="627063" lvl="1" indent="-263525">
              <a:lnSpc>
                <a:spcPct val="100000"/>
              </a:lnSpc>
              <a:tabLst>
                <a:tab pos="1165225" algn="l"/>
              </a:tabLst>
            </a:pPr>
            <a:r>
              <a:rPr lang="el-GR" sz="1800" dirty="0"/>
              <a:t>Νομικών συστημάτων</a:t>
            </a:r>
            <a:endParaRPr lang="en-US" sz="1800" dirty="0"/>
          </a:p>
          <a:p>
            <a:pPr marL="627063" lvl="1" indent="-263525">
              <a:lnSpc>
                <a:spcPct val="100000"/>
              </a:lnSpc>
              <a:tabLst>
                <a:tab pos="1165225" algn="l"/>
              </a:tabLst>
            </a:pPr>
            <a:r>
              <a:rPr lang="el-GR" sz="1800" dirty="0"/>
              <a:t>Γλωσσών</a:t>
            </a:r>
            <a:endParaRPr lang="en-US" sz="1800" dirty="0"/>
          </a:p>
          <a:p>
            <a:pPr marL="627063" lvl="1" indent="-263525">
              <a:lnSpc>
                <a:spcPct val="100000"/>
              </a:lnSpc>
              <a:tabLst>
                <a:tab pos="1165225" algn="l"/>
              </a:tabLst>
            </a:pPr>
            <a:r>
              <a:rPr lang="el-GR" sz="1800" dirty="0"/>
              <a:t>Πολιτισμών</a:t>
            </a:r>
            <a:endParaRPr lang="en-US" sz="1800" dirty="0"/>
          </a:p>
          <a:p>
            <a:pPr marL="363538" indent="-285750">
              <a:lnSpc>
                <a:spcPct val="100000"/>
              </a:lnSpc>
            </a:pPr>
            <a:r>
              <a:rPr lang="el-GR" sz="1800" dirty="0"/>
              <a:t>Αποδεκτοί συμβιβασμοί</a:t>
            </a:r>
            <a:endParaRPr lang="en-US" sz="1800" dirty="0"/>
          </a:p>
        </p:txBody>
      </p:sp>
      <p:sp>
        <p:nvSpPr>
          <p:cNvPr id="13" name="Footer Placeholder 12"/>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4" name="Slide Number Placeholder 13"/>
          <p:cNvSpPr>
            <a:spLocks noGrp="1"/>
          </p:cNvSpPr>
          <p:nvPr>
            <p:ph type="sldNum" sz="quarter" idx="12"/>
          </p:nvPr>
        </p:nvSpPr>
        <p:spPr/>
        <p:txBody>
          <a:bodyPr/>
          <a:lstStyle/>
          <a:p>
            <a:r>
              <a:rPr lang="en-US" dirty="0"/>
              <a:t> </a:t>
            </a:r>
            <a:r>
              <a:rPr lang="el-GR" dirty="0"/>
              <a:t>Κεφάλαιο 11</a:t>
            </a:r>
            <a:r>
              <a:rPr lang="en-US" dirty="0"/>
              <a:t>-</a:t>
            </a:r>
            <a:fld id="{D57F1E4F-1CFF-5643-939E-217C01CDF565}" type="slidenum">
              <a:rPr lang="en-US" smtClean="0"/>
              <a:pPr/>
              <a:t>4</a:t>
            </a:fld>
            <a:endParaRPr lang="en-US" dirty="0"/>
          </a:p>
        </p:txBody>
      </p:sp>
      <p:pic>
        <p:nvPicPr>
          <p:cNvPr id="12" name="Εικόνα 11">
            <a:extLst>
              <a:ext uri="{FF2B5EF4-FFF2-40B4-BE49-F238E27FC236}">
                <a16:creationId xmlns:a16="http://schemas.microsoft.com/office/drawing/2014/main" id="{A1DE8E54-3F9A-48A2-839C-B737AC1C5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68819155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t>Οι Προκλήσεις της Διεθνούς Στρατηγικής Διοίκησης</a:t>
            </a:r>
            <a:endParaRPr lang="en-US" sz="3000" dirty="0"/>
          </a:p>
        </p:txBody>
      </p:sp>
      <p:sp>
        <p:nvSpPr>
          <p:cNvPr id="11" name="Footer Placeholder 10"/>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2" name="Slide Number Placeholder 11"/>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5</a:t>
            </a:fld>
            <a:endParaRPr lang="en-US" dirty="0"/>
          </a:p>
        </p:txBody>
      </p:sp>
      <p:graphicFrame>
        <p:nvGraphicFramePr>
          <p:cNvPr id="10" name="Diagram 9"/>
          <p:cNvGraphicFramePr/>
          <p:nvPr>
            <p:extLst>
              <p:ext uri="{D42A27DB-BD31-4B8C-83A1-F6EECF244321}">
                <p14:modId xmlns:p14="http://schemas.microsoft.com/office/powerpoint/2010/main" val="1430187431"/>
              </p:ext>
            </p:extLst>
          </p:nvPr>
        </p:nvGraphicFramePr>
        <p:xfrm>
          <a:off x="871776" y="1841326"/>
          <a:ext cx="7508136" cy="3964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id="{5FBC8B6E-8D49-45CB-BFB5-0C5EB4F5E8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4287465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Στρατηγικές Εναλλακτικές Επιλογές </a:t>
            </a:r>
            <a:endParaRPr lang="en-US" dirty="0"/>
          </a:p>
        </p:txBody>
      </p:sp>
      <p:sp>
        <p:nvSpPr>
          <p:cNvPr id="5" name="Content Placeholder 4"/>
          <p:cNvSpPr>
            <a:spLocks noGrp="1"/>
          </p:cNvSpPr>
          <p:nvPr>
            <p:ph idx="1"/>
          </p:nvPr>
        </p:nvSpPr>
        <p:spPr/>
        <p:txBody>
          <a:bodyPr>
            <a:normAutofit/>
          </a:bodyPr>
          <a:lstStyle/>
          <a:p>
            <a:pPr>
              <a:lnSpc>
                <a:spcPct val="100000"/>
              </a:lnSpc>
            </a:pPr>
            <a:r>
              <a:rPr lang="el-GR" sz="2600" dirty="0"/>
              <a:t>Στρατηγική της εγχώριας επανάληψης</a:t>
            </a:r>
          </a:p>
          <a:p>
            <a:pPr>
              <a:lnSpc>
                <a:spcPct val="100000"/>
              </a:lnSpc>
            </a:pPr>
            <a:r>
              <a:rPr lang="el-GR" sz="2600" dirty="0" err="1"/>
              <a:t>Πολυεγχώρια</a:t>
            </a:r>
            <a:r>
              <a:rPr lang="el-GR" sz="2600" dirty="0"/>
              <a:t> στρατηγική</a:t>
            </a:r>
          </a:p>
          <a:p>
            <a:pPr>
              <a:lnSpc>
                <a:spcPct val="100000"/>
              </a:lnSpc>
            </a:pPr>
            <a:r>
              <a:rPr lang="el-GR" sz="2600" dirty="0"/>
              <a:t>Παγκόσμια στρατηγική</a:t>
            </a:r>
          </a:p>
          <a:p>
            <a:pPr>
              <a:lnSpc>
                <a:spcPct val="100000"/>
              </a:lnSpc>
            </a:pPr>
            <a:r>
              <a:rPr lang="el-GR" sz="2600" dirty="0"/>
              <a:t>Διεθνική στρατηγική</a:t>
            </a:r>
            <a:endParaRPr lang="en-US" sz="2600" dirty="0"/>
          </a:p>
          <a:p>
            <a:pPr>
              <a:lnSpc>
                <a:spcPct val="100000"/>
              </a:lnSpc>
            </a:pPr>
            <a:endParaRPr lang="en-US" sz="26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1" name="Slide Number Placeholder 10"/>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6</a:t>
            </a:fld>
            <a:endParaRPr lang="en-US" dirty="0"/>
          </a:p>
        </p:txBody>
      </p:sp>
      <p:pic>
        <p:nvPicPr>
          <p:cNvPr id="6" name="Εικόνα 5">
            <a:extLst>
              <a:ext uri="{FF2B5EF4-FFF2-40B4-BE49-F238E27FC236}">
                <a16:creationId xmlns:a16="http://schemas.microsoft.com/office/drawing/2014/main" id="{D3A308E3-53A0-4154-98D9-7C414389B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03686344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l-GR" sz="3000" dirty="0"/>
              <a:t>Στρατηγικές Εναλλακτικές Επιλογές </a:t>
            </a:r>
            <a:endParaRPr lang="en-US" sz="3000" dirty="0"/>
          </a:p>
        </p:txBody>
      </p:sp>
      <p:sp>
        <p:nvSpPr>
          <p:cNvPr id="22" name="Footer Placeholder 21"/>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23" name="Slide Number Placeholder 22"/>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7</a:t>
            </a:fld>
            <a:endParaRPr lang="en-US" dirty="0"/>
          </a:p>
        </p:txBody>
      </p:sp>
      <p:pic>
        <p:nvPicPr>
          <p:cNvPr id="3" name="Picture 2"/>
          <p:cNvPicPr>
            <a:picLocks noChangeAspect="1"/>
          </p:cNvPicPr>
          <p:nvPr/>
        </p:nvPicPr>
        <p:blipFill>
          <a:blip r:embed="rId3"/>
          <a:stretch>
            <a:fillRect/>
          </a:stretch>
        </p:blipFill>
        <p:spPr>
          <a:xfrm>
            <a:off x="457201" y="1621572"/>
            <a:ext cx="8229600" cy="4228902"/>
          </a:xfrm>
          <a:prstGeom prst="rect">
            <a:avLst/>
          </a:prstGeom>
        </p:spPr>
      </p:pic>
      <p:pic>
        <p:nvPicPr>
          <p:cNvPr id="6" name="Εικόνα 5">
            <a:extLst>
              <a:ext uri="{FF2B5EF4-FFF2-40B4-BE49-F238E27FC236}">
                <a16:creationId xmlns:a16="http://schemas.microsoft.com/office/drawing/2014/main" id="{6ABB2928-4806-44F1-870C-41A9EEEC3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20336074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Συνιστώσες μιας Διεθνούς Στρατηγικής </a:t>
            </a:r>
            <a:endParaRPr lang="en-US" dirty="0"/>
          </a:p>
        </p:txBody>
      </p:sp>
      <p:sp>
        <p:nvSpPr>
          <p:cNvPr id="2" name="Content Placeholder 1"/>
          <p:cNvSpPr>
            <a:spLocks noGrp="1"/>
          </p:cNvSpPr>
          <p:nvPr>
            <p:ph idx="1"/>
          </p:nvPr>
        </p:nvSpPr>
        <p:spPr/>
        <p:txBody>
          <a:bodyPr>
            <a:noAutofit/>
          </a:bodyPr>
          <a:lstStyle/>
          <a:p>
            <a:pPr>
              <a:lnSpc>
                <a:spcPct val="100000"/>
              </a:lnSpc>
            </a:pPr>
            <a:r>
              <a:rPr lang="el-GR" sz="2000" b="1" dirty="0"/>
              <a:t>Μοναδική ικανότητα</a:t>
            </a:r>
            <a:r>
              <a:rPr lang="en-US" sz="2000" b="1" dirty="0"/>
              <a:t> </a:t>
            </a:r>
          </a:p>
          <a:p>
            <a:pPr lvl="1">
              <a:lnSpc>
                <a:spcPct val="100000"/>
              </a:lnSpc>
            </a:pPr>
            <a:r>
              <a:rPr lang="el-GR" sz="2000" dirty="0"/>
              <a:t>«Σε τι εμφανίζουμε εξαιρετικές επιδόσεις, ειδικά σε σύγκριση με τους ανταγωνιστές μας;» </a:t>
            </a:r>
            <a:endParaRPr lang="en-US" sz="2000" dirty="0"/>
          </a:p>
          <a:p>
            <a:pPr>
              <a:lnSpc>
                <a:spcPct val="100000"/>
              </a:lnSpc>
            </a:pPr>
            <a:r>
              <a:rPr lang="el-GR" sz="2000" b="1" dirty="0"/>
              <a:t>Εύρος επιχειρησιακών λειτουργιών </a:t>
            </a:r>
            <a:endParaRPr lang="en-US" sz="2000" b="1" dirty="0"/>
          </a:p>
          <a:p>
            <a:pPr lvl="1">
              <a:lnSpc>
                <a:spcPct val="100000"/>
              </a:lnSpc>
            </a:pPr>
            <a:r>
              <a:rPr lang="el-GR" sz="2000" dirty="0"/>
              <a:t>«Πού σκοπεύουμε να δραστηριοποιηθούμε επιχειρηματικά;»</a:t>
            </a:r>
            <a:endParaRPr lang="en-US" sz="2000" dirty="0"/>
          </a:p>
          <a:p>
            <a:pPr>
              <a:lnSpc>
                <a:spcPct val="100000"/>
              </a:lnSpc>
            </a:pPr>
            <a:r>
              <a:rPr lang="el-GR" sz="2000" b="1" dirty="0"/>
              <a:t>Αξιοποίηση πόρων</a:t>
            </a:r>
            <a:endParaRPr lang="en-US" sz="2000" b="1" dirty="0"/>
          </a:p>
          <a:p>
            <a:pPr lvl="1">
              <a:lnSpc>
                <a:spcPct val="100000"/>
              </a:lnSpc>
            </a:pPr>
            <a:r>
              <a:rPr lang="el-GR" sz="2000" dirty="0"/>
              <a:t>«Δεδομένου ότι σκοπεύουμε να ανταγωνιστούμε σε αυτές τις αγορές, πώς θα πρέπει να κατανείμουμε τους πόρους μας σε αυτές;» </a:t>
            </a:r>
            <a:endParaRPr lang="en-US" sz="2000" dirty="0"/>
          </a:p>
          <a:p>
            <a:pPr>
              <a:lnSpc>
                <a:spcPct val="100000"/>
              </a:lnSpc>
            </a:pPr>
            <a:r>
              <a:rPr lang="el-GR" sz="2000" b="1" dirty="0"/>
              <a:t>Συνέργεια </a:t>
            </a:r>
            <a:endParaRPr lang="en-US" sz="2000" b="1" dirty="0"/>
          </a:p>
          <a:p>
            <a:pPr lvl="1">
              <a:lnSpc>
                <a:spcPct val="100000"/>
              </a:lnSpc>
            </a:pPr>
            <a:r>
              <a:rPr lang="el-GR" sz="2000" dirty="0"/>
              <a:t>«Πώς μπορούν τα διαφορετικά στοιχεία της επιχείρησής μας να ωφελήσουν το ένα το άλλο;» </a:t>
            </a:r>
            <a:endParaRPr lang="en-US" sz="20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1" name="Slide Number Placeholder 10"/>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8</a:t>
            </a:fld>
            <a:endParaRPr lang="en-US" dirty="0"/>
          </a:p>
        </p:txBody>
      </p:sp>
      <p:pic>
        <p:nvPicPr>
          <p:cNvPr id="6" name="Εικόνα 5">
            <a:extLst>
              <a:ext uri="{FF2B5EF4-FFF2-40B4-BE49-F238E27FC236}">
                <a16:creationId xmlns:a16="http://schemas.microsoft.com/office/drawing/2014/main" id="{C39F085B-0A13-4384-8EE7-BF29C976B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25076225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Μοναδική Ικανότητα</a:t>
            </a:r>
            <a:endParaRPr lang="en-US" dirty="0">
              <a:solidFill>
                <a:srgbClr val="0070C0"/>
              </a:solidFill>
            </a:endParaRPr>
          </a:p>
        </p:txBody>
      </p:sp>
      <p:sp>
        <p:nvSpPr>
          <p:cNvPr id="5" name="Content Placeholder 4"/>
          <p:cNvSpPr>
            <a:spLocks noGrp="1"/>
          </p:cNvSpPr>
          <p:nvPr>
            <p:ph idx="1"/>
          </p:nvPr>
        </p:nvSpPr>
        <p:spPr/>
        <p:txBody>
          <a:bodyPr>
            <a:normAutofit/>
          </a:bodyPr>
          <a:lstStyle/>
          <a:p>
            <a:pPr>
              <a:lnSpc>
                <a:spcPct val="100000"/>
              </a:lnSpc>
            </a:pPr>
            <a:r>
              <a:rPr lang="el-GR" sz="2600" dirty="0"/>
              <a:t>Προηγμένη τεχνολογία </a:t>
            </a:r>
          </a:p>
          <a:p>
            <a:pPr>
              <a:lnSpc>
                <a:spcPct val="100000"/>
              </a:lnSpc>
            </a:pPr>
            <a:r>
              <a:rPr lang="el-GR" sz="2600" dirty="0"/>
              <a:t>Αποδοτικά δίκτυα διανομής</a:t>
            </a:r>
          </a:p>
          <a:p>
            <a:pPr>
              <a:lnSpc>
                <a:spcPct val="100000"/>
              </a:lnSpc>
            </a:pPr>
            <a:r>
              <a:rPr lang="el-GR" sz="2600" dirty="0"/>
              <a:t>Ανώτερες </a:t>
            </a:r>
            <a:r>
              <a:rPr lang="el-GR" sz="2600" dirty="0" err="1"/>
              <a:t>οργανωσιακές</a:t>
            </a:r>
            <a:r>
              <a:rPr lang="el-GR" sz="2600" dirty="0"/>
              <a:t> πρακτικές </a:t>
            </a:r>
          </a:p>
          <a:p>
            <a:pPr>
              <a:lnSpc>
                <a:spcPct val="100000"/>
              </a:lnSpc>
            </a:pPr>
            <a:r>
              <a:rPr lang="el-GR" sz="2600" dirty="0"/>
              <a:t>Αξιόπιστες εμπορικές επωνυμίες </a:t>
            </a:r>
            <a:endParaRPr lang="en-US" sz="2600" dirty="0"/>
          </a:p>
        </p:txBody>
      </p:sp>
      <p:sp>
        <p:nvSpPr>
          <p:cNvPr id="15" name="Footer Placeholder 14"/>
          <p:cNvSpPr>
            <a:spLocks noGrp="1"/>
          </p:cNvSpPr>
          <p:nvPr>
            <p:ph type="ftr" sz="quarter" idx="11"/>
          </p:nvPr>
        </p:nvSpPr>
        <p:spPr/>
        <p:txBody>
          <a:bodyPr/>
          <a:lstStyle/>
          <a:p>
            <a:r>
              <a:rPr lang="el-GR" dirty="0" err="1"/>
              <a:t>Διεθνης</a:t>
            </a:r>
            <a:r>
              <a:rPr lang="el-GR" dirty="0"/>
              <a:t> </a:t>
            </a:r>
            <a:r>
              <a:rPr lang="el-GR" dirty="0" err="1"/>
              <a:t>Στρατηγικη</a:t>
            </a:r>
            <a:r>
              <a:rPr lang="el-GR" dirty="0"/>
              <a:t> </a:t>
            </a:r>
            <a:r>
              <a:rPr lang="el-GR" dirty="0" err="1"/>
              <a:t>Διοικηση</a:t>
            </a:r>
            <a:endParaRPr lang="en-US" dirty="0"/>
          </a:p>
        </p:txBody>
      </p:sp>
      <p:sp>
        <p:nvSpPr>
          <p:cNvPr id="16" name="Slide Number Placeholder 15"/>
          <p:cNvSpPr>
            <a:spLocks noGrp="1"/>
          </p:cNvSpPr>
          <p:nvPr>
            <p:ph type="sldNum" sz="quarter" idx="12"/>
          </p:nvPr>
        </p:nvSpPr>
        <p:spPr/>
        <p:txBody>
          <a:bodyPr/>
          <a:lstStyle/>
          <a:p>
            <a:r>
              <a:rPr lang="el-GR" dirty="0"/>
              <a:t>Κεφάλαιο 11</a:t>
            </a:r>
            <a:r>
              <a:rPr lang="en-US" dirty="0"/>
              <a:t>-</a:t>
            </a:r>
            <a:fld id="{D57F1E4F-1CFF-5643-939E-217C01CDF565}" type="slidenum">
              <a:rPr lang="en-US" smtClean="0"/>
              <a:pPr/>
              <a:t>9</a:t>
            </a:fld>
            <a:endParaRPr lang="en-US" dirty="0"/>
          </a:p>
        </p:txBody>
      </p:sp>
      <p:pic>
        <p:nvPicPr>
          <p:cNvPr id="7" name="Εικόνα 6">
            <a:extLst>
              <a:ext uri="{FF2B5EF4-FFF2-40B4-BE49-F238E27FC236}">
                <a16:creationId xmlns:a16="http://schemas.microsoft.com/office/drawing/2014/main" id="{37F8B448-B184-4920-B4DA-A65B1DA41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74608547"/>
      </p:ext>
    </p:extLst>
  </p:cSld>
  <p:clrMapOvr>
    <a:masterClrMapping/>
  </p:clrMapOvr>
  <p:transition>
    <p:fade/>
  </p:transition>
</p:sld>
</file>

<file path=ppt/theme/theme1.xml><?xml version="1.0" encoding="utf-8"?>
<a:theme xmlns:a="http://schemas.openxmlformats.org/drawingml/2006/main" name="iPearson2">
  <a:themeElements>
    <a:clrScheme name="Custom 2">
      <a:dk1>
        <a:srgbClr val="000000"/>
      </a:dk1>
      <a:lt1>
        <a:sysClr val="window" lastClr="FFFFFF"/>
      </a:lt1>
      <a:dk2>
        <a:srgbClr val="637052"/>
      </a:dk2>
      <a:lt2>
        <a:srgbClr val="CCDDEA"/>
      </a:lt2>
      <a:accent1>
        <a:srgbClr val="E48312"/>
      </a:accent1>
      <a:accent2>
        <a:srgbClr val="900A0D"/>
      </a:accent2>
      <a:accent3>
        <a:srgbClr val="865640"/>
      </a:accent3>
      <a:accent4>
        <a:srgbClr val="9B8357"/>
      </a:accent4>
      <a:accent5>
        <a:srgbClr val="C2BC80"/>
      </a:accent5>
      <a:accent6>
        <a:srgbClr val="94A088"/>
      </a:accent6>
      <a:hlink>
        <a:srgbClr val="2998E3"/>
      </a:hlink>
      <a:folHlink>
        <a:srgbClr val="8C8C8C"/>
      </a:folHlink>
    </a:clrScheme>
    <a:fontScheme name="Custom 1">
      <a:majorFont>
        <a:latin typeface="Verdana"/>
        <a:ea typeface=""/>
        <a:cs typeface=""/>
      </a:majorFont>
      <a:minorFont>
        <a:latin typeface="Verdan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Pearson2" id="{4E1021F5-28C9-4C18-98AF-AD886B349B05}" vid="{7A18AC66-9331-4311-9687-CB8A9D1741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iPearson2</Template>
  <TotalTime>1092</TotalTime>
  <Words>3815</Words>
  <Application>Microsoft Office PowerPoint</Application>
  <PresentationFormat>Προβολή στην οθόνη (4:3)</PresentationFormat>
  <Paragraphs>290</Paragraphs>
  <Slides>28</Slides>
  <Notes>25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28</vt:i4>
      </vt:variant>
    </vt:vector>
  </HeadingPairs>
  <TitlesOfParts>
    <vt:vector size="35" baseType="lpstr">
      <vt:lpstr>Arial</vt:lpstr>
      <vt:lpstr>Calibri</vt:lpstr>
      <vt:lpstr>Tahoma</vt:lpstr>
      <vt:lpstr>Times New Roman</vt:lpstr>
      <vt:lpstr>Verdana</vt:lpstr>
      <vt:lpstr>Wingdings</vt:lpstr>
      <vt:lpstr>iPearson2</vt:lpstr>
      <vt:lpstr>Διεθνείς Επιχειρήσεις και Επιχειρηματικότητα  8η Έκδοση </vt:lpstr>
      <vt:lpstr>Μαθησιακοί Στόχοι</vt:lpstr>
      <vt:lpstr>Οι Προκλήσεις της Διεθνούς Στρατηγικής Διοίκησης</vt:lpstr>
      <vt:lpstr>Οι Προκλήσεις της Διεθνούς Στρατηγικής Διοίκησης</vt:lpstr>
      <vt:lpstr>Οι Προκλήσεις της Διεθνούς Στρατηγικής Διοίκησης</vt:lpstr>
      <vt:lpstr>Στρατηγικές Εναλλακτικές Επιλογές </vt:lpstr>
      <vt:lpstr>Στρατηγικές Εναλλακτικές Επιλογές </vt:lpstr>
      <vt:lpstr>Συνιστώσες μιας Διεθνούς Στρατηγικής </vt:lpstr>
      <vt:lpstr>Μοναδική Ικανότητα</vt:lpstr>
      <vt:lpstr>Εύρος Επιχειρησιακών Λειτουργιών </vt:lpstr>
      <vt:lpstr>Αξιοποίηση Πόρων</vt:lpstr>
      <vt:lpstr>Συνέργεια </vt:lpstr>
      <vt:lpstr>Ανάπτυξη Διεθνών Στρατηγικών </vt:lpstr>
      <vt:lpstr>Ανάπτυξη Διεθνών Στρατηγικών </vt:lpstr>
      <vt:lpstr>Δήλωση Αποστολής</vt:lpstr>
      <vt:lpstr>Αποτύπωση Περιβάλλοντος και Ανάλυση SWOT</vt:lpstr>
      <vt:lpstr>Αποτύπωση Περιβάλλοντος και Ανάλυση SWOT</vt:lpstr>
      <vt:lpstr>Στρατηγικοί Στόχοι</vt:lpstr>
      <vt:lpstr>Τακτικές</vt:lpstr>
      <vt:lpstr>Πλαίσιο Ελέγχου</vt:lpstr>
      <vt:lpstr>Επίπεδα Διεθνούς Στρατηγικής </vt:lpstr>
      <vt:lpstr>Εταιρική Στρατηγική</vt:lpstr>
      <vt:lpstr>Επιχειρηματική Στρατηγική</vt:lpstr>
      <vt:lpstr>Τρεις Επιχειρηματικές Στρατηγικές</vt:lpstr>
      <vt:lpstr>Λειτουργικές Στρατηγικές</vt:lpstr>
      <vt:lpstr>Ερωτήσεις Ανασκόπησης</vt:lpstr>
      <vt:lpstr>Ερωτήσεις Ανασκόπησης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Business,  8th Edition</dc:title>
  <dc:creator>Mamoun Ben</dc:creator>
  <cp:lastModifiedBy>PCUser</cp:lastModifiedBy>
  <cp:revision>138</cp:revision>
  <dcterms:created xsi:type="dcterms:W3CDTF">2014-01-01T21:39:02Z</dcterms:created>
  <dcterms:modified xsi:type="dcterms:W3CDTF">2019-09-23T04:51:07Z</dcterms:modified>
</cp:coreProperties>
</file>