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4" r:id="rId2"/>
    <p:sldId id="257" r:id="rId3"/>
    <p:sldId id="295" r:id="rId4"/>
    <p:sldId id="296" r:id="rId5"/>
    <p:sldId id="258" r:id="rId6"/>
    <p:sldId id="297" r:id="rId7"/>
    <p:sldId id="298" r:id="rId8"/>
    <p:sldId id="299" r:id="rId9"/>
    <p:sldId id="300"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5" r:id="rId26"/>
    <p:sldId id="276" r:id="rId27"/>
    <p:sldId id="277" r:id="rId28"/>
    <p:sldId id="278" r:id="rId29"/>
    <p:sldId id="279" r:id="rId30"/>
    <p:sldId id="280" r:id="rId31"/>
    <p:sldId id="281" r:id="rId32"/>
    <p:sldId id="282" r:id="rId33"/>
    <p:sldId id="283" r:id="rId34"/>
    <p:sldId id="284" r:id="rId35"/>
    <p:sldId id="285" r:id="rId36"/>
    <p:sldId id="274" r:id="rId37"/>
    <p:sldId id="286" r:id="rId38"/>
    <p:sldId id="287" r:id="rId39"/>
    <p:sldId id="288" r:id="rId40"/>
    <p:sldId id="289" r:id="rId41"/>
    <p:sldId id="290" r:id="rId42"/>
    <p:sldId id="291" r:id="rId43"/>
    <p:sldId id="292" r:id="rId44"/>
    <p:sldId id="293" r:id="rId4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2" autoAdjust="0"/>
    <p:restoredTop sz="94673" autoAdjust="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3984DDDD-73BC-4D1D-BE3F-99547389CC2C}" type="datetimeFigureOut">
              <a:rPr lang="el-GR" smtClean="0"/>
              <a:pPr/>
              <a:t>15/10/2024</a:t>
            </a:fld>
            <a:endParaRPr lang="el-GR" dirty="0"/>
          </a:p>
        </p:txBody>
      </p:sp>
      <p:sp>
        <p:nvSpPr>
          <p:cNvPr id="19" name="18 - Θέση υποσέλιδου"/>
          <p:cNvSpPr>
            <a:spLocks noGrp="1"/>
          </p:cNvSpPr>
          <p:nvPr>
            <p:ph type="ftr" sz="quarter" idx="11"/>
          </p:nvPr>
        </p:nvSpPr>
        <p:spPr/>
        <p:txBody>
          <a:bodyPr/>
          <a:lstStyle/>
          <a:p>
            <a:endParaRPr lang="el-GR" dirty="0"/>
          </a:p>
        </p:txBody>
      </p:sp>
      <p:sp>
        <p:nvSpPr>
          <p:cNvPr id="27" name="26 - Θέση αριθμού διαφάνειας"/>
          <p:cNvSpPr>
            <a:spLocks noGrp="1"/>
          </p:cNvSpPr>
          <p:nvPr>
            <p:ph type="sldNum" sz="quarter" idx="12"/>
          </p:nvPr>
        </p:nvSpPr>
        <p:spPr/>
        <p:txBody>
          <a:bodyPr/>
          <a:lstStyle/>
          <a:p>
            <a:fld id="{32724E95-9902-4B29-A5A9-697D5F5AB437}"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984DDDD-73BC-4D1D-BE3F-99547389CC2C}" type="datetimeFigureOut">
              <a:rPr lang="el-GR" smtClean="0"/>
              <a:pPr/>
              <a:t>15/10/2024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2724E95-9902-4B29-A5A9-697D5F5AB437}"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984DDDD-73BC-4D1D-BE3F-99547389CC2C}" type="datetimeFigureOut">
              <a:rPr lang="el-GR" smtClean="0"/>
              <a:pPr/>
              <a:t>15/10/2024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2724E95-9902-4B29-A5A9-697D5F5AB437}"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984DDDD-73BC-4D1D-BE3F-99547389CC2C}" type="datetimeFigureOut">
              <a:rPr lang="el-GR" smtClean="0"/>
              <a:pPr/>
              <a:t>15/10/2024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2724E95-9902-4B29-A5A9-697D5F5AB437}"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984DDDD-73BC-4D1D-BE3F-99547389CC2C}" type="datetimeFigureOut">
              <a:rPr lang="el-GR" smtClean="0"/>
              <a:pPr/>
              <a:t>15/10/2024</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2724E95-9902-4B29-A5A9-697D5F5AB437}"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984DDDD-73BC-4D1D-BE3F-99547389CC2C}" type="datetimeFigureOut">
              <a:rPr lang="el-GR" smtClean="0"/>
              <a:pPr/>
              <a:t>15/10/2024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2724E95-9902-4B29-A5A9-697D5F5AB437}"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984DDDD-73BC-4D1D-BE3F-99547389CC2C}" type="datetimeFigureOut">
              <a:rPr lang="el-GR" smtClean="0"/>
              <a:pPr/>
              <a:t>15/10/2024</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32724E95-9902-4B29-A5A9-697D5F5AB437}"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984DDDD-73BC-4D1D-BE3F-99547389CC2C}" type="datetimeFigureOut">
              <a:rPr lang="el-GR" smtClean="0"/>
              <a:pPr/>
              <a:t>15/10/2024</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32724E95-9902-4B29-A5A9-697D5F5AB437}"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984DDDD-73BC-4D1D-BE3F-99547389CC2C}" type="datetimeFigureOut">
              <a:rPr lang="el-GR" smtClean="0"/>
              <a:pPr/>
              <a:t>15/10/2024</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32724E95-9902-4B29-A5A9-697D5F5AB437}"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984DDDD-73BC-4D1D-BE3F-99547389CC2C}" type="datetimeFigureOut">
              <a:rPr lang="el-GR" smtClean="0"/>
              <a:pPr/>
              <a:t>15/10/2024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2724E95-9902-4B29-A5A9-697D5F5AB437}"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984DDDD-73BC-4D1D-BE3F-99547389CC2C}" type="datetimeFigureOut">
              <a:rPr lang="el-GR" smtClean="0"/>
              <a:pPr/>
              <a:t>15/10/2024</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32724E95-9902-4B29-A5A9-697D5F5AB437}" type="slidenum">
              <a:rPr lang="el-GR" smtClean="0"/>
              <a:pPr/>
              <a:t>‹#›</a:t>
            </a:fld>
            <a:endParaRPr lang="el-GR" dirty="0"/>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984DDDD-73BC-4D1D-BE3F-99547389CC2C}" type="datetimeFigureOut">
              <a:rPr lang="el-GR" smtClean="0"/>
              <a:pPr/>
              <a:t>15/10/2024</a:t>
            </a:fld>
            <a:endParaRPr lang="el-GR" dirty="0"/>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dirty="0"/>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2724E95-9902-4B29-A5A9-697D5F5AB437}" type="slidenum">
              <a:rPr lang="el-GR" smtClean="0"/>
              <a:pPr/>
              <a:t>‹#›</a:t>
            </a:fld>
            <a:endParaRPr lang="el-GR" dirty="0"/>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724780"/>
          </a:xfrm>
        </p:spPr>
        <p:txBody>
          <a:bodyPr/>
          <a:lstStyle/>
          <a:p>
            <a:pPr algn="ctr"/>
            <a:r>
              <a:rPr lang="el-GR" dirty="0" smtClean="0"/>
              <a:t>ΚΟΣΤΟΣ ΚΕΦΑΛΑΙΟΥ</a:t>
            </a:r>
            <a:endParaRPr lang="el-GR" dirty="0"/>
          </a:p>
        </p:txBody>
      </p:sp>
      <p:sp>
        <p:nvSpPr>
          <p:cNvPr id="3" name="2 - Θέση περιεχομένου"/>
          <p:cNvSpPr>
            <a:spLocks noGrp="1"/>
          </p:cNvSpPr>
          <p:nvPr>
            <p:ph idx="1"/>
          </p:nvPr>
        </p:nvSpPr>
        <p:spPr>
          <a:xfrm>
            <a:off x="285720" y="1285860"/>
            <a:ext cx="8229600" cy="4389120"/>
          </a:xfrm>
        </p:spPr>
        <p:txBody>
          <a:bodyPr>
            <a:normAutofit/>
          </a:bodyPr>
          <a:lstStyle/>
          <a:p>
            <a:endParaRPr lang="el-GR" sz="4000" dirty="0" smtClean="0"/>
          </a:p>
          <a:p>
            <a:endParaRPr lang="el-GR" sz="5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ΣΤΑΔΙΑ ΥΠΟΛΟΓΙΣΜΟΥ</a:t>
            </a:r>
            <a:endParaRPr lang="el-GR" dirty="0"/>
          </a:p>
        </p:txBody>
      </p:sp>
      <p:sp>
        <p:nvSpPr>
          <p:cNvPr id="3" name="2 - Θέση περιεχομένου"/>
          <p:cNvSpPr>
            <a:spLocks noGrp="1"/>
          </p:cNvSpPr>
          <p:nvPr>
            <p:ph idx="1"/>
          </p:nvPr>
        </p:nvSpPr>
        <p:spPr/>
        <p:txBody>
          <a:bodyPr/>
          <a:lstStyle/>
          <a:p>
            <a:r>
              <a:rPr lang="el-GR" dirty="0" smtClean="0"/>
              <a:t>ΑΠΟΦΑΣΗ ΣΧΕΤΙΚΑ ΜΕ ΤΙΣ ΠΗΓΕΣ</a:t>
            </a:r>
          </a:p>
          <a:p>
            <a:r>
              <a:rPr lang="el-GR" dirty="0" smtClean="0"/>
              <a:t>ΥΠΟΛΟΓΙΣΜΟΣ ΤΟΥ ΚΟΣΤΟΥΣ</a:t>
            </a:r>
          </a:p>
          <a:p>
            <a:r>
              <a:rPr lang="el-GR" dirty="0" smtClean="0"/>
              <a:t>ΠΟΣΟΣΤΟ ΣΥΜΜΕΤΟΧΗΣ ΚΑΙ ΚΟΣΤΟΣ ΚΕΦΑΛΑΙΟΥ =ΣΥΝΟΛΙΚΟ ΚΟΣΤΟΣ ΚΕΦΑΛΑΙΟΥ ΕΠΙΧΕΙΡΗΣΗΣ</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ΚΑΘΟΡΙΣΜΟΣ ΤΟΥ ΚΟΣΤΟΥΣ ΚΆΘΕ ΠΗΓΗΣ</a:t>
            </a:r>
            <a:endParaRPr lang="el-GR" dirty="0"/>
          </a:p>
        </p:txBody>
      </p:sp>
      <p:sp>
        <p:nvSpPr>
          <p:cNvPr id="3" name="2 - Θέση περιεχομένου"/>
          <p:cNvSpPr>
            <a:spLocks noGrp="1"/>
          </p:cNvSpPr>
          <p:nvPr>
            <p:ph idx="1"/>
          </p:nvPr>
        </p:nvSpPr>
        <p:spPr/>
        <p:txBody>
          <a:bodyPr/>
          <a:lstStyle/>
          <a:p>
            <a:r>
              <a:rPr lang="el-GR" dirty="0" smtClean="0"/>
              <a:t>Α) ΚΟΣΤΟΣ ΟΜΟΛΟΓΙΑΚΟΥ ΔΑΝΕΙΟΥ</a:t>
            </a:r>
          </a:p>
          <a:p>
            <a:endParaRPr lang="en-US" dirty="0" smtClean="0"/>
          </a:p>
          <a:p>
            <a:r>
              <a:rPr lang="el-GR" dirty="0" smtClean="0"/>
              <a:t>Ν</a:t>
            </a:r>
            <a:r>
              <a:rPr lang="en-US" dirty="0" smtClean="0"/>
              <a:t>P= </a:t>
            </a:r>
            <a:r>
              <a:rPr lang="el-GR" sz="3600" dirty="0" smtClean="0"/>
              <a:t>Σ</a:t>
            </a:r>
            <a:r>
              <a:rPr lang="en-US" dirty="0" smtClean="0"/>
              <a:t> It /(1+K</a:t>
            </a:r>
            <a:r>
              <a:rPr lang="en-US" baseline="-25000" dirty="0" smtClean="0"/>
              <a:t>d</a:t>
            </a:r>
            <a:r>
              <a:rPr lang="en-US" dirty="0" smtClean="0"/>
              <a:t>)t +FV/ (1+K</a:t>
            </a:r>
            <a:r>
              <a:rPr lang="en-US" baseline="-25000" dirty="0" smtClean="0"/>
              <a:t>d</a:t>
            </a:r>
            <a:r>
              <a:rPr lang="en-US" dirty="0" smtClean="0"/>
              <a:t>)n</a:t>
            </a:r>
          </a:p>
          <a:p>
            <a:r>
              <a:rPr lang="en-US" dirty="0" smtClean="0"/>
              <a:t>Np = T</a:t>
            </a:r>
            <a:r>
              <a:rPr lang="el-GR" dirty="0" err="1" smtClean="0"/>
              <a:t>αμειακή</a:t>
            </a:r>
            <a:r>
              <a:rPr lang="el-GR" dirty="0" smtClean="0"/>
              <a:t> εισροή</a:t>
            </a:r>
          </a:p>
          <a:p>
            <a:r>
              <a:rPr lang="el-GR" dirty="0" smtClean="0"/>
              <a:t>Ι</a:t>
            </a:r>
            <a:r>
              <a:rPr lang="en-US" dirty="0" smtClean="0"/>
              <a:t>t= E</a:t>
            </a:r>
            <a:r>
              <a:rPr lang="el-GR" dirty="0" smtClean="0"/>
              <a:t>τησιο τοκομερίδιο</a:t>
            </a:r>
          </a:p>
          <a:p>
            <a:r>
              <a:rPr lang="el-GR" dirty="0" smtClean="0"/>
              <a:t>Ν= Αριθμός των ετών</a:t>
            </a:r>
          </a:p>
          <a:p>
            <a:r>
              <a:rPr lang="el-GR" dirty="0" smtClean="0"/>
              <a:t>Κ</a:t>
            </a:r>
            <a:r>
              <a:rPr lang="en-US" dirty="0" smtClean="0"/>
              <a:t>d= </a:t>
            </a:r>
            <a:r>
              <a:rPr lang="el-GR" dirty="0" smtClean="0"/>
              <a:t>το κόστος του ομολογιακού δανείου</a:t>
            </a:r>
          </a:p>
          <a:p>
            <a:r>
              <a:rPr lang="en-US" dirty="0" smtClean="0"/>
              <a:t>Fv= </a:t>
            </a:r>
            <a:r>
              <a:rPr lang="el-GR" dirty="0" smtClean="0"/>
              <a:t>Η Ονομαστική αξία της ομολογίας</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r>
              <a:rPr lang="el-GR" dirty="0" smtClean="0"/>
              <a:t>Τραπεζικός Δανεισμός</a:t>
            </a:r>
          </a:p>
          <a:p>
            <a:r>
              <a:rPr lang="en-US" dirty="0" smtClean="0"/>
              <a:t>NP= </a:t>
            </a:r>
            <a:r>
              <a:rPr lang="el-GR" dirty="0" smtClean="0"/>
              <a:t>Σ Ι</a:t>
            </a:r>
            <a:r>
              <a:rPr lang="en-US" dirty="0" smtClean="0"/>
              <a:t>t+Pt /(1+ Kd)</a:t>
            </a:r>
            <a:r>
              <a:rPr lang="en-US" baseline="30000" dirty="0" smtClean="0"/>
              <a:t>t  </a:t>
            </a:r>
          </a:p>
          <a:p>
            <a:endParaRPr lang="en-US" baseline="30000" dirty="0" smtClean="0"/>
          </a:p>
          <a:p>
            <a:r>
              <a:rPr lang="en-US" dirty="0" smtClean="0"/>
              <a:t>NP= </a:t>
            </a:r>
            <a:r>
              <a:rPr lang="el-GR" dirty="0" smtClean="0"/>
              <a:t>ΠΡΑΓΜΑΤΙΚΗ ΤΑΜΕΙΑΚΗ ΕΙΣΡΟΗ</a:t>
            </a:r>
          </a:p>
          <a:p>
            <a:r>
              <a:rPr lang="el-GR" dirty="0" smtClean="0"/>
              <a:t>Ι</a:t>
            </a:r>
            <a:r>
              <a:rPr lang="en-US" dirty="0" smtClean="0"/>
              <a:t>t = H </a:t>
            </a:r>
            <a:r>
              <a:rPr lang="el-GR" dirty="0" smtClean="0"/>
              <a:t>ΕΤΗΣΙΑ ΠΛΗΡΩΜΗ ΤΟΚΟΥ</a:t>
            </a:r>
          </a:p>
          <a:p>
            <a:r>
              <a:rPr lang="el-GR" dirty="0" smtClean="0"/>
              <a:t>Ν= Ο ΑΡΙΘΜΟΣ ΤΩΝ ΕΤΩΝ ΠΟΥ ΔΙΑΡΚΕΙ ΤΟ ΔΑΝΕΙΟ</a:t>
            </a:r>
          </a:p>
          <a:p>
            <a:r>
              <a:rPr lang="en-US" dirty="0" smtClean="0"/>
              <a:t>Pt = </a:t>
            </a:r>
            <a:r>
              <a:rPr lang="el-GR" dirty="0" smtClean="0"/>
              <a:t>Η ΕΤΗΣΙΑ ΠΛΗΡΩΜΗ ΧΡΕΟΛΥΣΙΟΥ</a:t>
            </a:r>
          </a:p>
          <a:p>
            <a:r>
              <a:rPr lang="el-GR" dirty="0" smtClean="0"/>
              <a:t>Κ</a:t>
            </a:r>
            <a:r>
              <a:rPr lang="en-US" dirty="0" smtClean="0"/>
              <a:t>d= </a:t>
            </a:r>
            <a:r>
              <a:rPr lang="el-GR" dirty="0" smtClean="0"/>
              <a:t>ΤΟ ΚΟΣΤΟΣ ΤΡΑΠΕΖΙΚΟΥ ΔΑΝΕΙΣΜΟΥ</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r>
              <a:rPr lang="el-GR" dirty="0" smtClean="0"/>
              <a:t>ΜΕΤΑ ΦΟΡΩΝ ΚΟΣΤΟΣ ΟΜΟΛΟΓΙΑΚΟΥ ΔΑΝΕΙΟΥ</a:t>
            </a:r>
          </a:p>
          <a:p>
            <a:r>
              <a:rPr lang="el-GR" dirty="0" smtClean="0"/>
              <a:t>Κ</a:t>
            </a:r>
            <a:r>
              <a:rPr lang="en-US" dirty="0" smtClean="0"/>
              <a:t>dt = Kd x (1-t)</a:t>
            </a:r>
          </a:p>
          <a:p>
            <a:r>
              <a:rPr lang="en-US" dirty="0" smtClean="0"/>
              <a:t>Kdt = </a:t>
            </a:r>
            <a:r>
              <a:rPr lang="el-GR" dirty="0" smtClean="0"/>
              <a:t>ΜΕΤΑ ΦΟΡΩΝ ΚΟΣΤΟΣ ΟΜΟΛΟΓΙΑΚΟΥ ΔΑΝΕΙΟΥ</a:t>
            </a:r>
          </a:p>
          <a:p>
            <a:r>
              <a:rPr lang="el-GR" dirty="0" smtClean="0"/>
              <a:t>Κ</a:t>
            </a:r>
            <a:r>
              <a:rPr lang="en-US" dirty="0" smtClean="0"/>
              <a:t>d = </a:t>
            </a:r>
            <a:r>
              <a:rPr lang="el-GR" dirty="0" smtClean="0"/>
              <a:t>ΠΡΟ ΦΟΡΩΝ ΚΟΣΤΟΣ ΟΜΟΛΟΓΙΑΚΟΥ ΔΑΝΕΙΟΥ</a:t>
            </a:r>
          </a:p>
          <a:p>
            <a:r>
              <a:rPr lang="el-GR" dirty="0" smtClean="0"/>
              <a:t>Τ= ΟΡΙΑΚΟΣ ΣΥΝΤΕΛΕΣΤΗΣ ΦΟΡΟΛΟΓΗΣΗΣ</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ΠΑΡΑΔΕΙΓΜΑ</a:t>
            </a:r>
            <a:endParaRPr lang="el-GR" dirty="0"/>
          </a:p>
        </p:txBody>
      </p:sp>
      <p:sp>
        <p:nvSpPr>
          <p:cNvPr id="3" name="2 - Θέση περιεχομένου"/>
          <p:cNvSpPr>
            <a:spLocks noGrp="1"/>
          </p:cNvSpPr>
          <p:nvPr>
            <p:ph idx="1"/>
          </p:nvPr>
        </p:nvSpPr>
        <p:spPr/>
        <p:txBody>
          <a:bodyPr>
            <a:normAutofit lnSpcReduction="10000"/>
          </a:bodyPr>
          <a:lstStyle/>
          <a:p>
            <a:pPr algn="just"/>
            <a:r>
              <a:rPr lang="en-US" dirty="0" smtClean="0"/>
              <a:t>H </a:t>
            </a:r>
            <a:r>
              <a:rPr lang="el-GR" dirty="0" smtClean="0"/>
              <a:t>επιχείρηση ΑΒΓ εξετάσει την έκδοση ενός Ο.Δ με διάρκεια 20 έτη. Η ονομαστική άξια της κάθε ομολογίας είναι 1000 ευρώ και το εκδοτικό επιτόκιο είναι 11%. Η κάθε ομολογία θα πουληθεί στο άρτιο(τιμη=ονομ.αξια) και τα τοκομερίδια θα πληρώνονται ετησίως. Το κόστος κάθε έκδοσης και διάθεσης του ομολογιακού δανείου εκτιμάται ότι θα ανέλθει σε 1% της αξίας του συνολικού δανείου η σε 10 ευρώ ανά ομολογία. Ο οριακός συντελεστής της επιχείρησης είναι 40%. Να βρεθεί το μετά από φόρους κόστος του ομολογιακού δάνειου.</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Λύση</a:t>
            </a:r>
            <a:endParaRPr lang="el-GR" dirty="0"/>
          </a:p>
        </p:txBody>
      </p:sp>
      <p:sp>
        <p:nvSpPr>
          <p:cNvPr id="3" name="2 - Θέση περιεχομένου"/>
          <p:cNvSpPr>
            <a:spLocks noGrp="1"/>
          </p:cNvSpPr>
          <p:nvPr>
            <p:ph idx="1"/>
          </p:nvPr>
        </p:nvSpPr>
        <p:spPr/>
        <p:txBody>
          <a:bodyPr/>
          <a:lstStyle/>
          <a:p>
            <a:r>
              <a:rPr lang="el-GR" dirty="0" smtClean="0"/>
              <a:t>Η πραγματική ταμειακή εισροή στην επιχείρηση από κάθε ομολογία θα είναι ίση με (1000-10) 990 ευρώ. </a:t>
            </a:r>
          </a:p>
          <a:p>
            <a:r>
              <a:rPr lang="el-GR" dirty="0" smtClean="0"/>
              <a:t>Το κάθε ετήσιο τοκομερίδιο θα ανέρχεται σε (0,11 χ1000) = 110 ευρώ.</a:t>
            </a:r>
          </a:p>
          <a:p>
            <a:r>
              <a:rPr lang="el-GR" dirty="0" smtClean="0"/>
              <a:t>Το προ φόρων ετήσιο ομολ.Δανειου  είναι όσο</a:t>
            </a:r>
          </a:p>
          <a:p>
            <a:r>
              <a:rPr lang="el-GR" dirty="0" smtClean="0"/>
              <a:t>(1000-10) = Σ (110) / (1+Κ</a:t>
            </a:r>
            <a:r>
              <a:rPr lang="en-US" dirty="0" smtClean="0"/>
              <a:t>d)  + 1000 /(1+Kd) = Kd =11.13%</a:t>
            </a:r>
          </a:p>
          <a:p>
            <a:r>
              <a:rPr lang="en-US" dirty="0" smtClean="0"/>
              <a:t>M</a:t>
            </a:r>
            <a:r>
              <a:rPr lang="el-GR" dirty="0" smtClean="0"/>
              <a:t>ετα φόρων κόστος Ομ.Δανειου =</a:t>
            </a:r>
          </a:p>
          <a:p>
            <a:r>
              <a:rPr lang="en-US" dirty="0" smtClean="0"/>
              <a:t>Kdt = (0,1113) x (1-0,40) =6,68%</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ΚΟΣΤΟΣ ΠΡΟΝΟΜΙΟΥΧΩΝ ΜΕΤΟΧΩΝ</a:t>
            </a:r>
            <a:endParaRPr lang="el-GR" dirty="0"/>
          </a:p>
        </p:txBody>
      </p:sp>
      <p:sp>
        <p:nvSpPr>
          <p:cNvPr id="3" name="2 - Θέση περιεχομένου"/>
          <p:cNvSpPr>
            <a:spLocks noGrp="1"/>
          </p:cNvSpPr>
          <p:nvPr>
            <p:ph idx="1"/>
          </p:nvPr>
        </p:nvSpPr>
        <p:spPr/>
        <p:txBody>
          <a:bodyPr/>
          <a:lstStyle/>
          <a:p>
            <a:r>
              <a:rPr lang="en-US" dirty="0" smtClean="0"/>
              <a:t>Kps = Dps /Mo </a:t>
            </a:r>
          </a:p>
          <a:p>
            <a:r>
              <a:rPr lang="en-US" dirty="0" smtClean="0"/>
              <a:t>Dps = </a:t>
            </a:r>
            <a:r>
              <a:rPr lang="el-GR" dirty="0" smtClean="0"/>
              <a:t>Το ετήσιο μέρισμα της προνομιούχου μετοχής</a:t>
            </a:r>
          </a:p>
          <a:p>
            <a:r>
              <a:rPr lang="el-GR" dirty="0" smtClean="0"/>
              <a:t>Μο = Η πραγματική ταμειακή εισροή ανά προνομιούχο μετοχή </a:t>
            </a:r>
          </a:p>
          <a:p>
            <a:r>
              <a:rPr lang="en-US" dirty="0" smtClean="0"/>
              <a:t>Kps = T</a:t>
            </a:r>
            <a:r>
              <a:rPr lang="el-GR" dirty="0" smtClean="0"/>
              <a:t>ο κόστος των προνομιούχων μετοχών</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ΠΑΡΑΔΕΙΓΜΑ</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Η επιχείρηση ΑΒΓ εξετάζει την έκδοση νέου προνομιούχου μετοχικού κεφαλαίου για να χρηματοδοτήσει ένα επενδυτικό πρόγραμμα. Η επιχείρηση εκτιμά ότι μπορεί να πουλήσει την κάθε προνομιούχο μετοχή στην ονομαστική της άξια που θα είναι 100 δολ. Το ετήσιο μέρισμα της προνομιούχο μετοχής  θα είναι 12% της ονομαστικής αξίας . Η επιχείρηση εκτιμά ότι το κόστος έκδοσης και διάθεσης της κάθε μετοχής θα ανέρχεται σε 2,5% της ονομαστικής αξίας. Να βρεθεί το κόστος του προνομιακού μετοχικού κεφαλαίου.</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ΛΥΣΗ</a:t>
            </a:r>
            <a:endParaRPr lang="el-GR" dirty="0"/>
          </a:p>
        </p:txBody>
      </p:sp>
      <p:sp>
        <p:nvSpPr>
          <p:cNvPr id="3" name="2 - Θέση περιεχομένου"/>
          <p:cNvSpPr>
            <a:spLocks noGrp="1"/>
          </p:cNvSpPr>
          <p:nvPr>
            <p:ph idx="1"/>
          </p:nvPr>
        </p:nvSpPr>
        <p:spPr/>
        <p:txBody>
          <a:bodyPr/>
          <a:lstStyle/>
          <a:p>
            <a:r>
              <a:rPr lang="el-GR" dirty="0" smtClean="0"/>
              <a:t>(100-2,5) = 97,5 $</a:t>
            </a:r>
          </a:p>
          <a:p>
            <a:r>
              <a:rPr lang="el-GR" dirty="0" smtClean="0"/>
              <a:t>Το κάθε ετήσιο μέρισμα θα ανέρχεται σε </a:t>
            </a:r>
          </a:p>
          <a:p>
            <a:r>
              <a:rPr lang="el-GR" dirty="0" smtClean="0"/>
              <a:t>(0,12 χ 100) = 12$</a:t>
            </a:r>
          </a:p>
          <a:p>
            <a:r>
              <a:rPr lang="el-GR" dirty="0" smtClean="0"/>
              <a:t>Όποτε το κόστος του προνομιούχου μετοχικού κεφαλαίου θα είναι ίσο </a:t>
            </a:r>
          </a:p>
          <a:p>
            <a:r>
              <a:rPr lang="el-GR" dirty="0" smtClean="0"/>
              <a:t>Κ</a:t>
            </a:r>
            <a:r>
              <a:rPr lang="en-US" dirty="0" smtClean="0"/>
              <a:t>ps = (12/97,5) = 0,1231 </a:t>
            </a:r>
            <a:r>
              <a:rPr lang="el-GR" dirty="0" smtClean="0"/>
              <a:t>ή 12,31%</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ΚΟΣΤΟΣ ΠΑΡΑΚΡΑΤΗΜΕΝΩΝ Η ΑΔΙΑΝΕΜΗΤΩΝ ΚΕΡΔΩΝ</a:t>
            </a:r>
            <a:endParaRPr lang="el-GR" dirty="0"/>
          </a:p>
        </p:txBody>
      </p:sp>
      <p:sp>
        <p:nvSpPr>
          <p:cNvPr id="3" name="2 - Θέση περιεχομένου"/>
          <p:cNvSpPr>
            <a:spLocks noGrp="1"/>
          </p:cNvSpPr>
          <p:nvPr>
            <p:ph idx="1"/>
          </p:nvPr>
        </p:nvSpPr>
        <p:spPr/>
        <p:txBody>
          <a:bodyPr/>
          <a:lstStyle/>
          <a:p>
            <a:r>
              <a:rPr lang="el-GR" dirty="0" smtClean="0"/>
              <a:t>ΤΡΕΙΣ ΤΡΟΠΟΙ ΚΟΣΤΟΣ  ΚΟΙΝΩΝ ΜΕΤΟΧΩΝ</a:t>
            </a:r>
          </a:p>
          <a:p>
            <a:r>
              <a:rPr lang="el-GR" dirty="0" smtClean="0"/>
              <a:t>Α) ΥΠΟΔΕΙΓΜΑ ΑΠΟΤΙΜΗΣΗΣ ΠΕΡΙΟΥΣΙΑΚΩΝ ΣΤΟΙΧΕΙΩΝ</a:t>
            </a:r>
          </a:p>
          <a:p>
            <a:r>
              <a:rPr lang="el-GR" dirty="0" smtClean="0"/>
              <a:t>Β) ΥΠΟΔΕΙΓΜΑ ΠΡΟΕΞΟΦΛΗΣΗΣ ΜΕΡΙΣΜΑΤΩΝ</a:t>
            </a:r>
          </a:p>
          <a:p>
            <a:r>
              <a:rPr lang="el-GR" dirty="0" smtClean="0"/>
              <a:t>Γ) ΑΝΤΑΜΟΙΒΗΣ ΓΙΑ ΤΟΝ ΚΙΝΔΥΝΟ</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r>
              <a:rPr lang="el-GR" dirty="0" smtClean="0"/>
              <a:t>Κόστος ευκαιρίας των κεφαλαίων</a:t>
            </a:r>
          </a:p>
          <a:p>
            <a:r>
              <a:rPr lang="el-GR" dirty="0" smtClean="0"/>
              <a:t>Το </a:t>
            </a:r>
            <a:r>
              <a:rPr lang="el-GR" b="1" dirty="0" smtClean="0"/>
              <a:t>κόστος ευκαιρίας κεφαλαίων</a:t>
            </a:r>
            <a:r>
              <a:rPr lang="el-GR" dirty="0" smtClean="0"/>
              <a:t> είναι η </a:t>
            </a:r>
            <a:r>
              <a:rPr lang="el-GR" b="1" dirty="0" smtClean="0"/>
              <a:t>απόδοση</a:t>
            </a:r>
            <a:r>
              <a:rPr lang="el-GR" dirty="0" smtClean="0"/>
              <a:t> που θα μπορούσε να είχε επιτευχθεί αν τα κεφάλαια είχαν επενδυθεί στην καλύτερη διαθέσιμη εναλλακτική επένδυση με παρόμοιο κίνδυνο. Με άλλα λόγια, είναι η απόδοση που θυσιάζεται όταν επιλέγεται μια συγκεκριμένη επένδυση έναντι άλλων πιθανών επενδυτικών ευκαιριών.</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ΥΠΟΔΕΙΓΜΑ ΑΠΟΤΙΜΗΣΗΣ ΠΕΡΙΟΥΣΙΑΚΩΝ ΣΤΟΙΧΕΙΩΝ (</a:t>
            </a:r>
            <a:r>
              <a:rPr lang="en-US" dirty="0" smtClean="0"/>
              <a:t>CAPM)</a:t>
            </a:r>
            <a:endParaRPr lang="el-GR" dirty="0"/>
          </a:p>
        </p:txBody>
      </p:sp>
      <p:sp>
        <p:nvSpPr>
          <p:cNvPr id="3" name="2 - Θέση περιεχομένου"/>
          <p:cNvSpPr>
            <a:spLocks noGrp="1"/>
          </p:cNvSpPr>
          <p:nvPr>
            <p:ph idx="1"/>
          </p:nvPr>
        </p:nvSpPr>
        <p:spPr/>
        <p:txBody>
          <a:bodyPr/>
          <a:lstStyle/>
          <a:p>
            <a:r>
              <a:rPr lang="en-US" dirty="0" smtClean="0"/>
              <a:t>Ks = </a:t>
            </a:r>
            <a:r>
              <a:rPr lang="el-GR" dirty="0" smtClean="0"/>
              <a:t>απόδοση χωρίς κίνδυνο + ανταμοιβή για τον αναλαμβανόμενο κίνδυνο =</a:t>
            </a:r>
          </a:p>
          <a:p>
            <a:r>
              <a:rPr lang="en-US" dirty="0" smtClean="0"/>
              <a:t>Ks = </a:t>
            </a:r>
            <a:r>
              <a:rPr lang="en-US" dirty="0" err="1" smtClean="0"/>
              <a:t>rf</a:t>
            </a:r>
            <a:r>
              <a:rPr lang="en-US" dirty="0" smtClean="0"/>
              <a:t> </a:t>
            </a:r>
            <a:r>
              <a:rPr lang="en-US" dirty="0" smtClean="0"/>
              <a:t>+(rm-rf)</a:t>
            </a:r>
            <a:r>
              <a:rPr lang="el-GR" dirty="0" smtClean="0"/>
              <a:t>β</a:t>
            </a:r>
          </a:p>
          <a:p>
            <a:r>
              <a:rPr lang="en-US" dirty="0" smtClean="0"/>
              <a:t>Ks = </a:t>
            </a:r>
            <a:r>
              <a:rPr lang="el-GR" dirty="0" smtClean="0"/>
              <a:t>απαιτουμένη απόδοση μετοχής (κόστος παρακ. κερδών (η της κοινής μετοχής)</a:t>
            </a:r>
          </a:p>
          <a:p>
            <a:r>
              <a:rPr lang="en-US" dirty="0" smtClean="0"/>
              <a:t>Rf = </a:t>
            </a:r>
            <a:r>
              <a:rPr lang="el-GR" dirty="0" smtClean="0"/>
              <a:t>απόδοση χωρίς κίνδυνο </a:t>
            </a:r>
          </a:p>
          <a:p>
            <a:r>
              <a:rPr lang="en-US" dirty="0" smtClean="0"/>
              <a:t>Rm = </a:t>
            </a:r>
            <a:r>
              <a:rPr lang="el-GR" dirty="0" smtClean="0"/>
              <a:t>αναμενόμενη απόδοση ολόκληρης της αγοράς</a:t>
            </a:r>
          </a:p>
          <a:p>
            <a:r>
              <a:rPr lang="el-GR" dirty="0" smtClean="0"/>
              <a:t>Β = συντελεστής βήτα της μετοχής</a:t>
            </a:r>
          </a:p>
          <a:p>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ΠΑΡΑΔΕΙΓΜΑ</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Ο Οικονομικός Δ/ντης της επιχείρησης ΑΒΓ εξετάζει ένα επενδυτικό πρόγραμμα και γι αυτό προσπαθεί να υπολογίσει το κόστος της κοινής μετοχής της επιχείρησης. Ο δ/ντης γνωρίζει ότι τα τρίμηνα έντοκα γραμμάτια του Ελληνικού Δημόσιου αποδίδουν 8% και έχει υπολογίσει ότι ο συντελεστής βήτα της μετοχής της επιχείρησης του είναι 1,2. Επιπλέον ο δ/ντης αυτός έχει πληροφορίες από μια μεγάλη χρηματοοικονομική επιχείρηση ότι η αναμενόμενη απόδοση ολόκληρης της αγοράς θα είναι 15%.</a:t>
            </a:r>
          </a:p>
          <a:p>
            <a:r>
              <a:rPr lang="el-GR" dirty="0" smtClean="0"/>
              <a:t>Ζητείται Να υπολογιστεί το κόστος της μετοχής της επιχείρησης χρησιμοποιώντας το </a:t>
            </a:r>
            <a:r>
              <a:rPr lang="en-US" dirty="0" smtClean="0"/>
              <a:t>CAPM</a:t>
            </a:r>
            <a:r>
              <a:rPr lang="el-GR" dirty="0" smtClean="0"/>
              <a:t> </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ΛΥΣΗ</a:t>
            </a:r>
            <a:endParaRPr lang="el-GR" dirty="0"/>
          </a:p>
        </p:txBody>
      </p:sp>
      <p:sp>
        <p:nvSpPr>
          <p:cNvPr id="3" name="2 - Θέση περιεχομένου"/>
          <p:cNvSpPr>
            <a:spLocks noGrp="1"/>
          </p:cNvSpPr>
          <p:nvPr>
            <p:ph idx="1"/>
          </p:nvPr>
        </p:nvSpPr>
        <p:spPr/>
        <p:txBody>
          <a:bodyPr/>
          <a:lstStyle/>
          <a:p>
            <a:r>
              <a:rPr lang="en-US" dirty="0" smtClean="0"/>
              <a:t>Ks = (rf) + (rm-rf) x (b)</a:t>
            </a:r>
          </a:p>
          <a:p>
            <a:r>
              <a:rPr lang="en-US" dirty="0" smtClean="0"/>
              <a:t>Ks = (0,08) + (0,15 – 0,08) x (1,2) = </a:t>
            </a:r>
          </a:p>
          <a:p>
            <a:r>
              <a:rPr lang="en-US" dirty="0" smtClean="0"/>
              <a:t>Ks =16,40%</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ΥΠΟΔΕΙΓΜΑ ΠΡΟΕΞΟΦΛΗΣΗΣ ΜΕΡΙΣΜΑΤΩΝ</a:t>
            </a:r>
            <a:endParaRPr lang="el-GR" dirty="0"/>
          </a:p>
        </p:txBody>
      </p:sp>
      <p:sp>
        <p:nvSpPr>
          <p:cNvPr id="3" name="2 - Θέση περιεχομένου"/>
          <p:cNvSpPr>
            <a:spLocks noGrp="1"/>
          </p:cNvSpPr>
          <p:nvPr>
            <p:ph idx="1"/>
          </p:nvPr>
        </p:nvSpPr>
        <p:spPr/>
        <p:txBody>
          <a:bodyPr/>
          <a:lstStyle/>
          <a:p>
            <a:r>
              <a:rPr lang="en-US" dirty="0" smtClean="0"/>
              <a:t>Po = D1 /(1+Ks)</a:t>
            </a:r>
            <a:r>
              <a:rPr lang="el-GR" baseline="30000" dirty="0" smtClean="0"/>
              <a:t>1</a:t>
            </a:r>
            <a:r>
              <a:rPr lang="en-US" dirty="0" smtClean="0"/>
              <a:t> + D2 / (1+Ks)</a:t>
            </a:r>
            <a:r>
              <a:rPr lang="el-GR" baseline="30000" dirty="0" smtClean="0"/>
              <a:t>2</a:t>
            </a:r>
            <a:r>
              <a:rPr lang="en-US" dirty="0" smtClean="0"/>
              <a:t> +…..+</a:t>
            </a:r>
          </a:p>
          <a:p>
            <a:r>
              <a:rPr lang="en-US" dirty="0" smtClean="0"/>
              <a:t>Po = </a:t>
            </a:r>
            <a:r>
              <a:rPr lang="el-GR" dirty="0" smtClean="0"/>
              <a:t>η τρέχουσα χρηματιστηριακή  τιμή της μετοχής</a:t>
            </a:r>
          </a:p>
          <a:p>
            <a:r>
              <a:rPr lang="en-US" dirty="0" smtClean="0"/>
              <a:t>D = </a:t>
            </a:r>
            <a:r>
              <a:rPr lang="el-GR" dirty="0" smtClean="0"/>
              <a:t>τα ετησία τοκομερίδια ανά μετοχή </a:t>
            </a:r>
          </a:p>
          <a:p>
            <a:r>
              <a:rPr lang="el-GR" dirty="0" smtClean="0"/>
              <a:t>Κ</a:t>
            </a:r>
            <a:r>
              <a:rPr lang="en-US" baseline="-25000" dirty="0" smtClean="0"/>
              <a:t>s</a:t>
            </a:r>
            <a:r>
              <a:rPr lang="en-US" dirty="0" smtClean="0"/>
              <a:t> </a:t>
            </a:r>
            <a:r>
              <a:rPr lang="el-GR" dirty="0" smtClean="0"/>
              <a:t>= η απαιτουμένη από τους επενδυτές απόδοση για να αγοράσουν τη μετοχή  </a:t>
            </a:r>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Υπολογισμός μελλοντικών μερισμάτων</a:t>
            </a:r>
            <a:endParaRPr lang="el-GR" dirty="0"/>
          </a:p>
        </p:txBody>
      </p:sp>
      <p:sp>
        <p:nvSpPr>
          <p:cNvPr id="3" name="2 - Θέση περιεχομένου"/>
          <p:cNvSpPr>
            <a:spLocks noGrp="1"/>
          </p:cNvSpPr>
          <p:nvPr>
            <p:ph idx="1"/>
          </p:nvPr>
        </p:nvSpPr>
        <p:spPr/>
        <p:txBody>
          <a:bodyPr/>
          <a:lstStyle/>
          <a:p>
            <a:r>
              <a:rPr lang="el-GR" dirty="0" smtClean="0"/>
              <a:t>Α) Υπόδειγμα σταθερής η συνεχούς μεγέθυνσης</a:t>
            </a:r>
          </a:p>
          <a:p>
            <a:r>
              <a:rPr lang="en-US" dirty="0" smtClean="0"/>
              <a:t>Po = Do (1+g)</a:t>
            </a:r>
            <a:r>
              <a:rPr lang="en-US" baseline="30000" dirty="0" smtClean="0"/>
              <a:t>1</a:t>
            </a:r>
            <a:r>
              <a:rPr lang="en-US" dirty="0" smtClean="0"/>
              <a:t>  /(1+Ks)</a:t>
            </a:r>
            <a:r>
              <a:rPr lang="en-US" baseline="30000" dirty="0" smtClean="0"/>
              <a:t>1</a:t>
            </a:r>
            <a:r>
              <a:rPr lang="en-US" dirty="0" smtClean="0"/>
              <a:t> + Do (1+g)</a:t>
            </a:r>
            <a:r>
              <a:rPr lang="en-US" baseline="30000" dirty="0" smtClean="0"/>
              <a:t>2</a:t>
            </a:r>
            <a:r>
              <a:rPr lang="en-US" dirty="0" smtClean="0"/>
              <a:t> / (1+ks)</a:t>
            </a:r>
            <a:r>
              <a:rPr lang="en-US" baseline="30000" dirty="0" smtClean="0"/>
              <a:t>2  +….+</a:t>
            </a:r>
          </a:p>
          <a:p>
            <a:endParaRPr lang="en-US" baseline="30000" dirty="0" smtClean="0"/>
          </a:p>
          <a:p>
            <a:r>
              <a:rPr lang="en-US" dirty="0" smtClean="0"/>
              <a:t>g = </a:t>
            </a:r>
            <a:r>
              <a:rPr lang="el-GR" dirty="0" smtClean="0"/>
              <a:t>αύξηση μελλοντικών μερισμάτων κάθε έτος</a:t>
            </a:r>
          </a:p>
          <a:p>
            <a:endParaRPr lang="el-GR" dirty="0" smtClean="0"/>
          </a:p>
          <a:p>
            <a:r>
              <a:rPr lang="en-US" dirty="0" smtClean="0"/>
              <a:t>Do = </a:t>
            </a:r>
            <a:r>
              <a:rPr lang="el-GR" dirty="0" smtClean="0"/>
              <a:t>το τρέχον ετήσιο μέρισμα ανά μετοχή</a:t>
            </a:r>
          </a:p>
          <a:p>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r>
              <a:rPr lang="el-GR" dirty="0" smtClean="0"/>
              <a:t>Εάν  πολλαπλασιάσουμε και τα δυο μέλη της εξίσωσης με (1+</a:t>
            </a:r>
            <a:r>
              <a:rPr lang="en-US" dirty="0" smtClean="0"/>
              <a:t>Ks)/(1+g) </a:t>
            </a:r>
            <a:r>
              <a:rPr lang="el-GR" dirty="0" smtClean="0"/>
              <a:t>και αφαιρέσουμε την εξίσωση λαμβάνουμε</a:t>
            </a:r>
          </a:p>
          <a:p>
            <a:r>
              <a:rPr lang="en-US" dirty="0" smtClean="0"/>
              <a:t>P</a:t>
            </a:r>
            <a:r>
              <a:rPr lang="en-US" baseline="-25000" dirty="0" smtClean="0"/>
              <a:t>o</a:t>
            </a:r>
            <a:r>
              <a:rPr lang="en-US" dirty="0" smtClean="0"/>
              <a:t> (1+Ks) / 1+g –Po = D</a:t>
            </a:r>
            <a:r>
              <a:rPr lang="en-US" baseline="-25000" dirty="0" smtClean="0"/>
              <a:t>o</a:t>
            </a:r>
            <a:r>
              <a:rPr lang="en-US" dirty="0" smtClean="0"/>
              <a:t> – D</a:t>
            </a:r>
            <a:r>
              <a:rPr lang="en-US" baseline="-25000" dirty="0" smtClean="0"/>
              <a:t>o</a:t>
            </a:r>
            <a:r>
              <a:rPr lang="en-US" dirty="0" smtClean="0"/>
              <a:t> (1+g)/(1+Ks)</a:t>
            </a:r>
          </a:p>
          <a:p>
            <a:endParaRPr lang="el-GR" dirty="0" smtClean="0"/>
          </a:p>
          <a:p>
            <a:r>
              <a:rPr lang="en-US" dirty="0" smtClean="0"/>
              <a:t>E</a:t>
            </a:r>
            <a:r>
              <a:rPr lang="el-GR" dirty="0" smtClean="0"/>
              <a:t>αν υποθέσουμε ότι το Κ</a:t>
            </a:r>
            <a:r>
              <a:rPr lang="en-US" dirty="0" smtClean="0"/>
              <a:t>s </a:t>
            </a:r>
            <a:r>
              <a:rPr lang="el-GR" dirty="0" smtClean="0"/>
              <a:t>είναι μεγαλύτερο του </a:t>
            </a:r>
            <a:r>
              <a:rPr lang="en-US" dirty="0" smtClean="0"/>
              <a:t>g o </a:t>
            </a:r>
            <a:r>
              <a:rPr lang="el-GR" dirty="0" smtClean="0"/>
              <a:t>δεύτερος όρος του μέλους = 0 Έτσι η εξίσωση</a:t>
            </a:r>
          </a:p>
          <a:p>
            <a:r>
              <a:rPr lang="en-US" dirty="0" smtClean="0"/>
              <a:t>Po (1+Ks /1+g) – 1 = Do       Po = [(1+ks)-(1+g)/1+g]=Do</a:t>
            </a:r>
          </a:p>
          <a:p>
            <a:r>
              <a:rPr lang="en-US" dirty="0" smtClean="0"/>
              <a:t>Po (Ks-g) = Do (1+g)      Po = D1 / Ks-g       </a:t>
            </a:r>
            <a:r>
              <a:rPr lang="en-US" sz="2400" dirty="0" smtClean="0"/>
              <a:t>Ks =(</a:t>
            </a:r>
            <a:r>
              <a:rPr lang="en-US" sz="2000" dirty="0" smtClean="0"/>
              <a:t>D1/Po)+g</a:t>
            </a:r>
            <a:endParaRPr lang="el-GR" sz="2000" dirty="0"/>
          </a:p>
        </p:txBody>
      </p:sp>
      <p:cxnSp>
        <p:nvCxnSpPr>
          <p:cNvPr id="6" name="5 - Ευθύγραμμο βέλος σύνδεσης"/>
          <p:cNvCxnSpPr/>
          <p:nvPr/>
        </p:nvCxnSpPr>
        <p:spPr>
          <a:xfrm>
            <a:off x="4067944" y="5301208"/>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a:off x="3707904" y="5733256"/>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 Ευθύγραμμο βέλος σύνδεσης"/>
          <p:cNvCxnSpPr/>
          <p:nvPr/>
        </p:nvCxnSpPr>
        <p:spPr>
          <a:xfrm>
            <a:off x="6228184" y="5805264"/>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r>
              <a:rPr lang="en-US" dirty="0" smtClean="0"/>
              <a:t>B) </a:t>
            </a:r>
            <a:r>
              <a:rPr lang="el-GR" dirty="0" smtClean="0"/>
              <a:t>Το υπόδειγμα  μηδενικής μεγέθυνσης</a:t>
            </a:r>
          </a:p>
          <a:p>
            <a:r>
              <a:rPr lang="el-GR" dirty="0" smtClean="0"/>
              <a:t>Έστω </a:t>
            </a:r>
            <a:r>
              <a:rPr lang="en-US" dirty="0" smtClean="0"/>
              <a:t> g = 0</a:t>
            </a:r>
          </a:p>
          <a:p>
            <a:r>
              <a:rPr lang="en-US" dirty="0" smtClean="0"/>
              <a:t>Po = D / (1+Ks)</a:t>
            </a:r>
            <a:r>
              <a:rPr lang="en-US" baseline="30000" dirty="0" smtClean="0"/>
              <a:t>1  </a:t>
            </a:r>
            <a:r>
              <a:rPr lang="en-US" dirty="0" smtClean="0"/>
              <a:t>  +  D /(1+Ks)</a:t>
            </a:r>
            <a:r>
              <a:rPr lang="en-US" baseline="30000" dirty="0" smtClean="0"/>
              <a:t>2           </a:t>
            </a:r>
            <a:r>
              <a:rPr lang="en-US" dirty="0" smtClean="0"/>
              <a:t> Ks = D/Po</a:t>
            </a:r>
          </a:p>
          <a:p>
            <a:endParaRPr lang="en-US" baseline="30000" dirty="0" smtClean="0"/>
          </a:p>
          <a:p>
            <a:endParaRPr lang="el-GR" baseline="30000" dirty="0"/>
          </a:p>
        </p:txBody>
      </p:sp>
      <p:cxnSp>
        <p:nvCxnSpPr>
          <p:cNvPr id="5" name="4 - Ευθύγραμμο βέλος σύνδεσης"/>
          <p:cNvCxnSpPr/>
          <p:nvPr/>
        </p:nvCxnSpPr>
        <p:spPr>
          <a:xfrm>
            <a:off x="5148064" y="3140968"/>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ΠΑΡΑΔΕΙΓΜΑ</a:t>
            </a:r>
            <a:endParaRPr lang="el-GR" dirty="0"/>
          </a:p>
        </p:txBody>
      </p:sp>
      <p:sp>
        <p:nvSpPr>
          <p:cNvPr id="3" name="2 - Θέση περιεχομένου"/>
          <p:cNvSpPr>
            <a:spLocks noGrp="1"/>
          </p:cNvSpPr>
          <p:nvPr>
            <p:ph idx="1"/>
          </p:nvPr>
        </p:nvSpPr>
        <p:spPr/>
        <p:txBody>
          <a:bodyPr/>
          <a:lstStyle/>
          <a:p>
            <a:r>
              <a:rPr lang="el-GR" dirty="0" smtClean="0"/>
              <a:t>Οι μέτοχοι της επιχείρησης ΑΒΓ έλαβαν πρόσφατα μέρισμα 5 ευρώ ανά μετοχή και αναμένουν μέρισμα στο μέλλον να αυξάνεται με ρυθμό 10% το έτος. Εάν η τρέχουσα χρηματιστηριακή τιμή της κοινή μετοχής ΑΒΓ είναι 100 ευρώ ποια είναι η απαιτουμένη από τους επενδυτές  απόδοση </a:t>
            </a:r>
          </a:p>
          <a:p>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Λύση</a:t>
            </a:r>
            <a:br>
              <a:rPr lang="el-GR" dirty="0" smtClean="0"/>
            </a:br>
            <a:endParaRPr lang="el-GR" dirty="0"/>
          </a:p>
        </p:txBody>
      </p:sp>
      <p:sp>
        <p:nvSpPr>
          <p:cNvPr id="3" name="2 - Θέση περιεχομένου"/>
          <p:cNvSpPr>
            <a:spLocks noGrp="1"/>
          </p:cNvSpPr>
          <p:nvPr>
            <p:ph idx="1"/>
          </p:nvPr>
        </p:nvSpPr>
        <p:spPr/>
        <p:txBody>
          <a:bodyPr/>
          <a:lstStyle/>
          <a:p>
            <a:r>
              <a:rPr lang="en-US" dirty="0" smtClean="0"/>
              <a:t>Ks = D1 / Po + g = Do (1+g) /Po +g = 5(1+0.10) /100 +0,10 = 0,1550</a:t>
            </a:r>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a:t>
            </a:r>
            <a:r>
              <a:rPr lang="en-US" dirty="0" smtClean="0"/>
              <a:t>O</a:t>
            </a:r>
            <a:r>
              <a:rPr lang="el-GR" dirty="0" smtClean="0"/>
              <a:t>ΣΕΓΓΙΣΗ ΤΗΣ ΑΝΤΑΜΟΙΒΗΣ ΓΙΑ ΤΟΝ ΚΙΝΔΥΝΟ</a:t>
            </a:r>
            <a:endParaRPr lang="el-GR" dirty="0"/>
          </a:p>
        </p:txBody>
      </p:sp>
      <p:sp>
        <p:nvSpPr>
          <p:cNvPr id="3" name="2 - Θέση περιεχομένου"/>
          <p:cNvSpPr>
            <a:spLocks noGrp="1"/>
          </p:cNvSpPr>
          <p:nvPr>
            <p:ph idx="1"/>
          </p:nvPr>
        </p:nvSpPr>
        <p:spPr/>
        <p:txBody>
          <a:bodyPr/>
          <a:lstStyle/>
          <a:p>
            <a:r>
              <a:rPr lang="el-GR" dirty="0" smtClean="0"/>
              <a:t>Οι μέτοχοι αναλαμβάνουν περισσότερο κίνδυνο από ότι οι δανειστές (ομολογιούχοι)</a:t>
            </a:r>
          </a:p>
          <a:p>
            <a:r>
              <a:rPr lang="en-US" dirty="0" smtClean="0"/>
              <a:t>Ks = kd +RP</a:t>
            </a:r>
          </a:p>
          <a:p>
            <a:r>
              <a:rPr lang="en-US" dirty="0" smtClean="0"/>
              <a:t>Ks = </a:t>
            </a:r>
            <a:r>
              <a:rPr lang="el-GR" dirty="0" smtClean="0"/>
              <a:t>η απαιτουμένη απόδοση της μετοχής </a:t>
            </a:r>
          </a:p>
          <a:p>
            <a:r>
              <a:rPr lang="en-US" dirty="0" smtClean="0"/>
              <a:t>Kd = </a:t>
            </a:r>
            <a:r>
              <a:rPr lang="el-GR" dirty="0" smtClean="0"/>
              <a:t>το προ φόρων κόστος του ομολογιακού δανείου</a:t>
            </a:r>
          </a:p>
          <a:p>
            <a:r>
              <a:rPr lang="en-US" dirty="0" smtClean="0"/>
              <a:t>Rp = </a:t>
            </a:r>
            <a:r>
              <a:rPr lang="el-GR" dirty="0" smtClean="0"/>
              <a:t>μια ανταμοιβή για τον πρόσθετο κίνδυνο</a:t>
            </a:r>
          </a:p>
          <a:p>
            <a:endParaRPr lang="el-GR" dirty="0" smtClean="0"/>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Απαιτουμένη απόδοση</a:t>
            </a:r>
          </a:p>
          <a:p>
            <a:r>
              <a:rPr lang="el-GR" dirty="0" smtClean="0"/>
              <a:t>Η </a:t>
            </a:r>
            <a:r>
              <a:rPr lang="el-GR" b="1" dirty="0" smtClean="0"/>
              <a:t>απαιτούμενη απόδοση</a:t>
            </a:r>
            <a:r>
              <a:rPr lang="el-GR" dirty="0" smtClean="0"/>
              <a:t> είναι το </a:t>
            </a:r>
            <a:r>
              <a:rPr lang="el-GR" b="1" dirty="0" smtClean="0"/>
              <a:t>ελάχιστο ποσοστό απόδοσης</a:t>
            </a:r>
            <a:r>
              <a:rPr lang="el-GR" dirty="0" smtClean="0"/>
              <a:t> που ένας επενδυτής ή μια επιχείρηση προσδοκά ή απαιτεί από μια επένδυση, προκειμένου να θεωρηθεί ελκυστική. Η απαιτούμενη απόδοση καθορίζεται με βάση διάφορους παράγοντες, όπως ο </a:t>
            </a:r>
            <a:r>
              <a:rPr lang="el-GR" b="1" dirty="0" smtClean="0"/>
              <a:t>κίνδυνος της επένδυσης</a:t>
            </a:r>
            <a:r>
              <a:rPr lang="el-GR" dirty="0" smtClean="0"/>
              <a:t>, το </a:t>
            </a:r>
            <a:r>
              <a:rPr lang="el-GR" b="1" dirty="0" smtClean="0"/>
              <a:t>κόστος ευκαιρίας κεφαλαίων</a:t>
            </a:r>
            <a:r>
              <a:rPr lang="el-GR" dirty="0" smtClean="0"/>
              <a:t> και η </a:t>
            </a:r>
            <a:r>
              <a:rPr lang="el-GR" b="1" dirty="0" smtClean="0"/>
              <a:t>αγορά</a:t>
            </a:r>
            <a:r>
              <a:rPr lang="el-GR" dirty="0" smtClean="0"/>
              <a:t> στην οποία γίνεται η επένδυση.</a:t>
            </a:r>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ΠΑΡΑΔΕΙΓΜΑ</a:t>
            </a:r>
            <a:endParaRPr lang="el-GR" dirty="0"/>
          </a:p>
        </p:txBody>
      </p:sp>
      <p:sp>
        <p:nvSpPr>
          <p:cNvPr id="3" name="2 - Θέση περιεχομένου"/>
          <p:cNvSpPr>
            <a:spLocks noGrp="1"/>
          </p:cNvSpPr>
          <p:nvPr>
            <p:ph idx="1"/>
          </p:nvPr>
        </p:nvSpPr>
        <p:spPr/>
        <p:txBody>
          <a:bodyPr/>
          <a:lstStyle/>
          <a:p>
            <a:r>
              <a:rPr lang="el-GR" dirty="0" smtClean="0"/>
              <a:t>Εάν είναι γνωστό το προ φόρων κόστος των ομολογιακών δανείων της επιχείρησης ΑΒΓ είναι 11,13% να υπολογίσετε το κόστος των παρακρατημένων κερδών της χρησιμοποιώντας την προσέγγιση ανταμοιβής στο κίνδυνο</a:t>
            </a:r>
          </a:p>
          <a:p>
            <a:r>
              <a:rPr lang="el-GR" dirty="0" smtClean="0"/>
              <a:t> </a:t>
            </a:r>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Λύση</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Εάν γνωρίζουμε ότι η ανταμοιβή  για τον κίνδυνο κυμάνθηκε 3-5% τότε μπορούμε να χρησιμοποιήσουμε μια μέση ανταμοιβή 4%.</a:t>
            </a:r>
          </a:p>
          <a:p>
            <a:r>
              <a:rPr lang="el-GR" dirty="0" smtClean="0"/>
              <a:t>Κ</a:t>
            </a:r>
            <a:r>
              <a:rPr lang="en-US" dirty="0" smtClean="0"/>
              <a:t>s= (0,1113 + 0,04) = 0,1513 </a:t>
            </a:r>
            <a:r>
              <a:rPr lang="el-GR" dirty="0" smtClean="0"/>
              <a:t>ή</a:t>
            </a:r>
            <a:r>
              <a:rPr lang="en-US" dirty="0" smtClean="0"/>
              <a:t> 15,13%</a:t>
            </a:r>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ΚΟΣΤΟΣ ΝΕΩΝ ΜΕΤΟΧΩΝ</a:t>
            </a:r>
            <a:endParaRPr lang="el-GR" dirty="0"/>
          </a:p>
        </p:txBody>
      </p:sp>
      <p:sp>
        <p:nvSpPr>
          <p:cNvPr id="3" name="2 - Θέση περιεχομένου"/>
          <p:cNvSpPr>
            <a:spLocks noGrp="1"/>
          </p:cNvSpPr>
          <p:nvPr>
            <p:ph idx="1"/>
          </p:nvPr>
        </p:nvSpPr>
        <p:spPr/>
        <p:txBody>
          <a:bodyPr/>
          <a:lstStyle/>
          <a:p>
            <a:r>
              <a:rPr lang="el-GR" dirty="0" smtClean="0"/>
              <a:t>Κ</a:t>
            </a:r>
            <a:r>
              <a:rPr lang="en-US" dirty="0" smtClean="0"/>
              <a:t>e = (D1 / NP)+g </a:t>
            </a:r>
          </a:p>
          <a:p>
            <a:endParaRPr lang="en-US" dirty="0" smtClean="0"/>
          </a:p>
          <a:p>
            <a:r>
              <a:rPr lang="en-US" dirty="0" smtClean="0"/>
              <a:t>Ke = Ko</a:t>
            </a:r>
            <a:r>
              <a:rPr lang="el-GR" dirty="0" smtClean="0"/>
              <a:t>στος της νεοεκδιδόμενης μετοχής</a:t>
            </a:r>
          </a:p>
          <a:p>
            <a:r>
              <a:rPr lang="el-GR" dirty="0" smtClean="0"/>
              <a:t>Ν</a:t>
            </a:r>
            <a:r>
              <a:rPr lang="en-US" dirty="0" smtClean="0"/>
              <a:t>P= </a:t>
            </a:r>
            <a:r>
              <a:rPr lang="el-GR" dirty="0" smtClean="0"/>
              <a:t> η πραγματική ταμειακή εισροή που έχει η επιχείρηση από κάθε νεοεκδιδόμενη μετοχή</a:t>
            </a:r>
            <a:r>
              <a:rPr lang="en-US" dirty="0" smtClean="0"/>
              <a:t> </a:t>
            </a:r>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Παράδειγμα</a:t>
            </a:r>
            <a:endParaRPr lang="el-GR" dirty="0"/>
          </a:p>
        </p:txBody>
      </p:sp>
      <p:sp>
        <p:nvSpPr>
          <p:cNvPr id="3" name="2 - Θέση περιεχομένου"/>
          <p:cNvSpPr>
            <a:spLocks noGrp="1"/>
          </p:cNvSpPr>
          <p:nvPr>
            <p:ph idx="1"/>
          </p:nvPr>
        </p:nvSpPr>
        <p:spPr/>
        <p:txBody>
          <a:bodyPr/>
          <a:lstStyle/>
          <a:p>
            <a:r>
              <a:rPr lang="el-GR" dirty="0" smtClean="0"/>
              <a:t>Οι μέτοχοι της επιχείρησης ΑΒΓ έλαβαν μέρισμα 5 ευρώ ανά μετοχή και αναμένουν μέρισμα με αύξηση 10% το έτος. Εάν η τρέχουσα χρηματιστηριακή τιμή της κοινής μετοχής είναι 100 ευρώ και το κόστος έκδοσης ανέρχεται σε 15 % της τρέχουσας χρηματιστηριακής αξίας της μετοχής ποια είναι η απαιτουμένη από τους επενδυτές απόδοση </a:t>
            </a:r>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Λύση</a:t>
            </a:r>
            <a:endParaRPr lang="el-GR" dirty="0"/>
          </a:p>
        </p:txBody>
      </p:sp>
      <p:sp>
        <p:nvSpPr>
          <p:cNvPr id="3" name="2 - Θέση περιεχομένου"/>
          <p:cNvSpPr>
            <a:spLocks noGrp="1"/>
          </p:cNvSpPr>
          <p:nvPr>
            <p:ph idx="1"/>
          </p:nvPr>
        </p:nvSpPr>
        <p:spPr/>
        <p:txBody>
          <a:bodyPr/>
          <a:lstStyle/>
          <a:p>
            <a:r>
              <a:rPr lang="el-GR" dirty="0" smtClean="0"/>
              <a:t>Κ</a:t>
            </a:r>
            <a:r>
              <a:rPr lang="en-US" dirty="0" smtClean="0"/>
              <a:t>e = (D1 /NP )+g = Do (1+g) /NP +g      </a:t>
            </a:r>
          </a:p>
          <a:p>
            <a:r>
              <a:rPr lang="en-US" dirty="0" smtClean="0"/>
              <a:t>5 (1+0,10) / 100- (0,15x 100) + 0,10 = 0,1647 </a:t>
            </a:r>
            <a:endParaRPr lang="el-GR" dirty="0"/>
          </a:p>
        </p:txBody>
      </p:sp>
      <p:cxnSp>
        <p:nvCxnSpPr>
          <p:cNvPr id="5" name="4 - Ευθύγραμμο βέλος σύνδεσης"/>
          <p:cNvCxnSpPr/>
          <p:nvPr/>
        </p:nvCxnSpPr>
        <p:spPr>
          <a:xfrm flipV="1">
            <a:off x="5940152" y="2204864"/>
            <a:ext cx="36004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ΣΤΑΘΜΙΚΟ ΜΕΣΟ ΚΟΣΤΟΣ ΚΕΦΑΛΑΙΟΥ</a:t>
            </a:r>
            <a:endParaRPr lang="el-GR" dirty="0"/>
          </a:p>
        </p:txBody>
      </p:sp>
      <p:sp>
        <p:nvSpPr>
          <p:cNvPr id="3" name="2 - Θέση περιεχομένου"/>
          <p:cNvSpPr>
            <a:spLocks noGrp="1"/>
          </p:cNvSpPr>
          <p:nvPr>
            <p:ph idx="1"/>
          </p:nvPr>
        </p:nvSpPr>
        <p:spPr/>
        <p:txBody>
          <a:bodyPr/>
          <a:lstStyle/>
          <a:p>
            <a:r>
              <a:rPr lang="en-US" dirty="0" smtClean="0"/>
              <a:t>WACC = Wd kd (1-t) +wps Kps +Wce (Ks </a:t>
            </a:r>
            <a:r>
              <a:rPr lang="el-GR" dirty="0" smtClean="0"/>
              <a:t>ή </a:t>
            </a:r>
            <a:r>
              <a:rPr lang="en-US" dirty="0" smtClean="0"/>
              <a:t>Ke)</a:t>
            </a:r>
          </a:p>
          <a:p>
            <a:r>
              <a:rPr lang="en-US" dirty="0" smtClean="0"/>
              <a:t>Kd = </a:t>
            </a:r>
            <a:r>
              <a:rPr lang="el-GR" dirty="0" smtClean="0"/>
              <a:t>το κόστος των δανειακών κεφαλαίων</a:t>
            </a:r>
          </a:p>
          <a:p>
            <a:r>
              <a:rPr lang="en-US" dirty="0" smtClean="0"/>
              <a:t>Kps = </a:t>
            </a:r>
            <a:r>
              <a:rPr lang="el-GR" dirty="0" smtClean="0"/>
              <a:t> το κόστος των προνομιούχων μετοχών</a:t>
            </a:r>
          </a:p>
          <a:p>
            <a:r>
              <a:rPr lang="el-GR" dirty="0" smtClean="0"/>
              <a:t>Κ</a:t>
            </a:r>
            <a:r>
              <a:rPr lang="en-US" dirty="0" smtClean="0"/>
              <a:t>s = </a:t>
            </a:r>
            <a:r>
              <a:rPr lang="el-GR" dirty="0" smtClean="0"/>
              <a:t>το κόστος των παρακρατημένων κερδών</a:t>
            </a:r>
          </a:p>
          <a:p>
            <a:r>
              <a:rPr lang="en-US" dirty="0" smtClean="0"/>
              <a:t>t=0  o</a:t>
            </a:r>
            <a:r>
              <a:rPr lang="el-GR" dirty="0" smtClean="0"/>
              <a:t>ριακος συντελεστής φορολόγησης της επιχείρησης</a:t>
            </a:r>
          </a:p>
          <a:p>
            <a:r>
              <a:rPr lang="en-US" dirty="0" smtClean="0"/>
              <a:t>Wd, Wps, Wce = </a:t>
            </a:r>
            <a:r>
              <a:rPr lang="el-GR" dirty="0" smtClean="0"/>
              <a:t> τα ποσοστά συμμετοχής δανειακών κεφαλαίων των προνομιούχων μετοχών και των κοινών μετοχών</a:t>
            </a:r>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ΠΑΡΑΔΕΙΓΜΑ</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Έστω μια επιχείρηση ΑΒΓ έχει ένα στόχο κεφαλαιακής διάρθρωσης ο οποίος απαιτεί 30% δανειακά κεφάλαια , 10% προνομιούχες μετοχές και 60 % κοινές μετοχές. Επιπλέον η επιχείρηση έχει υπολογίσει ότι το κόστος των δανειακών κεφαλαίων προ φόρων είναι 11,13% , το κόστος των προνομιούχων μετοχών είναι 12,31 % και το κόστος των παρακρατημένων κερδών είναι 15,50%. Ο οριακός συντελεστής φορολόγησης της επιχείρησης είναι 40%.Εαν η επιχείρηση θέλει να αντλήσει 1,000,000 ευρώ για να επενδύσει σε νέα επενδυτικά προγράμματα να υπολογιστεί το σταθμικό μέσο κόστος κεφαλαίου της επιχείρησης.</a:t>
            </a:r>
          </a:p>
          <a:p>
            <a:r>
              <a:rPr lang="el-GR" dirty="0" smtClean="0"/>
              <a:t> </a:t>
            </a:r>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ΛΥΣΗ</a:t>
            </a:r>
            <a:endParaRPr lang="el-GR" dirty="0"/>
          </a:p>
        </p:txBody>
      </p:sp>
      <p:sp>
        <p:nvSpPr>
          <p:cNvPr id="3" name="2 - Θέση περιεχομένου"/>
          <p:cNvSpPr>
            <a:spLocks noGrp="1"/>
          </p:cNvSpPr>
          <p:nvPr>
            <p:ph idx="1"/>
          </p:nvPr>
        </p:nvSpPr>
        <p:spPr/>
        <p:txBody>
          <a:bodyPr/>
          <a:lstStyle/>
          <a:p>
            <a:r>
              <a:rPr lang="en-US" dirty="0" smtClean="0"/>
              <a:t>WACC = WdKd (1-t) +Wps Kps +Wce Ks     </a:t>
            </a:r>
          </a:p>
          <a:p>
            <a:r>
              <a:rPr lang="en-US" dirty="0" smtClean="0"/>
              <a:t>WACC= (0,30) x (0,1113) x (1-0,40) +(0,10) x (0,1231) + (0,60) x (0,1550)           </a:t>
            </a:r>
            <a:endParaRPr lang="el-GR" dirty="0" smtClean="0"/>
          </a:p>
          <a:p>
            <a:r>
              <a:rPr lang="en-US" dirty="0" smtClean="0"/>
              <a:t>WACC= 0,1253 </a:t>
            </a:r>
            <a:r>
              <a:rPr lang="el-GR" dirty="0" smtClean="0"/>
              <a:t>ή 12,53%</a:t>
            </a:r>
            <a:r>
              <a:rPr lang="en-US" dirty="0" smtClean="0"/>
              <a:t>  </a:t>
            </a:r>
            <a:endParaRPr lang="el-GR" dirty="0"/>
          </a:p>
        </p:txBody>
      </p:sp>
      <p:cxnSp>
        <p:nvCxnSpPr>
          <p:cNvPr id="5" name="4 - Ευθύγραμμο βέλος σύνδεσης"/>
          <p:cNvCxnSpPr/>
          <p:nvPr/>
        </p:nvCxnSpPr>
        <p:spPr>
          <a:xfrm>
            <a:off x="6588224" y="2204864"/>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3131840" y="3068960"/>
            <a:ext cx="7200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ΟΡΙΑΚΟ ΚΟΣΤΟΣ ΚΕΦΑΛΑΙΟΥ</a:t>
            </a:r>
            <a:endParaRPr lang="el-GR" dirty="0"/>
          </a:p>
        </p:txBody>
      </p:sp>
      <p:sp>
        <p:nvSpPr>
          <p:cNvPr id="3" name="2 - Θέση περιεχομένου"/>
          <p:cNvSpPr>
            <a:spLocks noGrp="1"/>
          </p:cNvSpPr>
          <p:nvPr>
            <p:ph idx="1"/>
          </p:nvPr>
        </p:nvSpPr>
        <p:spPr/>
        <p:txBody>
          <a:bodyPr/>
          <a:lstStyle/>
          <a:p>
            <a:r>
              <a:rPr lang="el-GR" dirty="0" smtClean="0"/>
              <a:t>Εάν αυξάνεται το σταθμικό μέσο κόστος των κεφαλαίων μιας επιχείρησης  αυξάνεται καθώς αυξάνεται το ύψος των κεφαλαίων τα οποία αντλεί η επιχείρηση τότε χρειαζόμαστε το οριακό κόστος κεφαλαίου</a:t>
            </a:r>
          </a:p>
          <a:p>
            <a:r>
              <a:rPr lang="el-GR" dirty="0" smtClean="0"/>
              <a:t> </a:t>
            </a:r>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r>
              <a:rPr lang="el-GR" dirty="0" smtClean="0"/>
              <a:t>Οριακή Ανάλυση</a:t>
            </a:r>
          </a:p>
          <a:p>
            <a:r>
              <a:rPr lang="el-GR" dirty="0" smtClean="0"/>
              <a:t>Α) Πρόγραμμα επενδυτικών ευκαιριών</a:t>
            </a:r>
          </a:p>
          <a:p>
            <a:r>
              <a:rPr lang="el-GR" dirty="0" smtClean="0"/>
              <a:t>Β) Διάγραμμα απεικόνισης προγράμματος οριακού κόστους και το πρόγραμμα επενδυτικών ευκαιριών</a:t>
            </a:r>
          </a:p>
          <a:p>
            <a:r>
              <a:rPr lang="el-GR" dirty="0" smtClean="0"/>
              <a:t>Γ) Σημείο τομής των δυο αυτών προγραμμάτων</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Κόστος Κεφαλαίου = απόδοση μιας επένδυσης η όποια αφήνει την τιμή μιας μετοχής αμετάβλητη</a:t>
            </a:r>
          </a:p>
          <a:p>
            <a:r>
              <a:rPr lang="el-GR" dirty="0" smtClean="0"/>
              <a:t>Το </a:t>
            </a:r>
            <a:r>
              <a:rPr lang="el-GR" b="1" dirty="0" smtClean="0"/>
              <a:t>κόστος κεφαλαίου</a:t>
            </a:r>
            <a:r>
              <a:rPr lang="el-GR" dirty="0" smtClean="0"/>
              <a:t> είναι το </a:t>
            </a:r>
            <a:r>
              <a:rPr lang="el-GR" b="1" dirty="0" smtClean="0"/>
              <a:t>ελάχιστο ποσοστό απόδοσης</a:t>
            </a:r>
            <a:r>
              <a:rPr lang="el-GR" dirty="0" smtClean="0"/>
              <a:t> που πρέπει να επιτύχει μια επιχείρηση στις επενδύσεις της για να καλύψει το κόστος χρηματοδότησης των κεφαλαίων που χρησιμοποιεί. Αντιπροσωπεύει το κόστος που σχετίζεται με την άντληση και χρήση κεφαλαίων, είτε προέρχονται από ιδιοκτήτες (μετοχικό κεφάλαιο-</a:t>
            </a:r>
            <a:r>
              <a:rPr lang="en-US" dirty="0" smtClean="0"/>
              <a:t>cost of equity</a:t>
            </a:r>
            <a:r>
              <a:rPr lang="el-GR" dirty="0" smtClean="0"/>
              <a:t>) είτε από δανειστές (χρέος</a:t>
            </a:r>
            <a:r>
              <a:rPr lang="en-US" dirty="0" smtClean="0"/>
              <a:t>-cost of debt</a:t>
            </a:r>
            <a:r>
              <a:rPr lang="el-GR" dirty="0" smtClean="0"/>
              <a:t>).</a:t>
            </a:r>
            <a:endParaRPr lang="el-G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ΠΑΡΑΔΕΙΓΜΑ</a:t>
            </a:r>
            <a:endParaRPr lang="el-GR" dirty="0"/>
          </a:p>
        </p:txBody>
      </p:sp>
      <p:sp>
        <p:nvSpPr>
          <p:cNvPr id="3" name="2 - Θέση περιεχομένου"/>
          <p:cNvSpPr>
            <a:spLocks noGrp="1"/>
          </p:cNvSpPr>
          <p:nvPr>
            <p:ph idx="1"/>
          </p:nvPr>
        </p:nvSpPr>
        <p:spPr/>
        <p:txBody>
          <a:bodyPr/>
          <a:lstStyle/>
          <a:p>
            <a:r>
              <a:rPr lang="el-GR" dirty="0" smtClean="0"/>
              <a:t>Η επιχείρηση έχει τρία επενδυτικά προγράμματα των οποίων το κόστος και οι αποδόσεις είναι</a:t>
            </a:r>
          </a:p>
          <a:p>
            <a:r>
              <a:rPr lang="el-GR" sz="1800" dirty="0" smtClean="0"/>
              <a:t>ΕΠΕΝΔΥΤΙΚΑ          ΚΟΣΤΟ ΕΠΕΝΔΥΣΗΣ            ΕΣΩΤΕΡΙΚΟΣ ΒΑΘΜΟΣ </a:t>
            </a:r>
          </a:p>
          <a:p>
            <a:r>
              <a:rPr lang="el-GR" sz="1800" dirty="0" smtClean="0"/>
              <a:t>ΠΡΟΓΡΑΜΜΑΤΑ       				ΑΠΟΔΟΣΗΣ</a:t>
            </a:r>
          </a:p>
          <a:p>
            <a:r>
              <a:rPr lang="el-GR" sz="1800" dirty="0" smtClean="0"/>
              <a:t>Α			165000				19%	</a:t>
            </a:r>
          </a:p>
          <a:p>
            <a:endParaRPr lang="el-GR" sz="1800" dirty="0" smtClean="0"/>
          </a:p>
          <a:p>
            <a:r>
              <a:rPr lang="el-GR" sz="1800" dirty="0" smtClean="0"/>
              <a:t>Β			200000				17%</a:t>
            </a:r>
          </a:p>
          <a:p>
            <a:endParaRPr lang="el-GR" sz="1800" dirty="0" smtClean="0"/>
          </a:p>
          <a:p>
            <a:r>
              <a:rPr lang="el-GR" sz="1800" dirty="0" smtClean="0"/>
              <a:t>Γ			175000				15%</a:t>
            </a:r>
          </a:p>
          <a:p>
            <a:endParaRPr lang="el-GR" dirty="0" smtClean="0"/>
          </a:p>
          <a:p>
            <a:endParaRPr lang="el-G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Η επιχείρηση θα χρηματοδοτήσει </a:t>
            </a:r>
            <a:r>
              <a:rPr lang="el-GR" smtClean="0"/>
              <a:t>τα σχέδια </a:t>
            </a:r>
            <a:r>
              <a:rPr lang="el-GR" dirty="0" smtClean="0"/>
              <a:t>με 40% δανειακά κεφάλαια και 60 % ίδια κεφάλαια. Το κόστος των ομολογιακών δανείων πριν την φορολόγηση είναι 12 % και ο φορολογικός συντελεστής της επιχείρησης είναι 35%. Η επιχείρηση ΑΒΓ αναμένει να έχει από τον προηγούμενο χρόνο παρακρατημένα κέρδη ύψους 180000 ευρώ διαθέσιμα για επανεπένδυση για τα όποια οι μέτοχοι απαιτούν απόδοση 19%. Εάν η χρηματοδότηση των νέων επενδύσεων απαιτήσει την έκδοση νέου κοινού μετοχικού κεφαλαίου το κόστος θα ανέλθει 22%. Ζητείται</a:t>
            </a:r>
          </a:p>
          <a:p>
            <a:r>
              <a:rPr lang="el-GR" dirty="0" smtClean="0"/>
              <a:t>Ποια επενδυτικά προγράμματα θα γίνουν αποδεκτά και γιατί?</a:t>
            </a:r>
            <a:endParaRPr lang="el-G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Λύση</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0,60 χ =παρακρατημένα κέρδη =180000       </a:t>
            </a:r>
          </a:p>
          <a:p>
            <a:r>
              <a:rPr lang="el-GR" dirty="0" smtClean="0"/>
              <a:t>Χ= 300000</a:t>
            </a:r>
          </a:p>
          <a:p>
            <a:r>
              <a:rPr lang="el-GR" dirty="0" smtClean="0"/>
              <a:t>Κόστος των ομολογιακών δάνειων της επιχείρησης είναι</a:t>
            </a:r>
          </a:p>
          <a:p>
            <a:r>
              <a:rPr lang="el-GR" dirty="0" smtClean="0"/>
              <a:t>Κ</a:t>
            </a:r>
            <a:r>
              <a:rPr lang="en-US" dirty="0" smtClean="0"/>
              <a:t>dt = Kd X (1-t) = (0,12) x (1-0,35) = (0,0780) </a:t>
            </a:r>
            <a:r>
              <a:rPr lang="el-GR" dirty="0" smtClean="0"/>
              <a:t>η 7,80%</a:t>
            </a:r>
          </a:p>
          <a:p>
            <a:endParaRPr lang="el-GR" dirty="0" smtClean="0"/>
          </a:p>
          <a:p>
            <a:r>
              <a:rPr lang="en-US" dirty="0" smtClean="0"/>
              <a:t>WACC1 = Wd Kd (1-t) +Wce Ks      (0,40) x (0,078) +(0,60) x (0,190) = 0,1452 </a:t>
            </a:r>
            <a:r>
              <a:rPr lang="el-GR" dirty="0" smtClean="0"/>
              <a:t>η 14,52%</a:t>
            </a:r>
          </a:p>
          <a:p>
            <a:r>
              <a:rPr lang="el-GR" dirty="0" smtClean="0"/>
              <a:t>Για επενδύσεις που ξεπερνούν τις 300000</a:t>
            </a:r>
          </a:p>
          <a:p>
            <a:r>
              <a:rPr lang="en-US" dirty="0" smtClean="0"/>
              <a:t>WACC2 = Wd Kd (1-t) +Wce Ke       (0,40) x (0,078) +(0,60) x (0,220) = 0,1632 </a:t>
            </a:r>
            <a:r>
              <a:rPr lang="el-GR" dirty="0" smtClean="0"/>
              <a:t>η 1</a:t>
            </a:r>
            <a:r>
              <a:rPr lang="en-US" dirty="0" smtClean="0"/>
              <a:t>6</a:t>
            </a:r>
            <a:r>
              <a:rPr lang="el-GR" dirty="0" smtClean="0"/>
              <a:t>,</a:t>
            </a:r>
            <a:r>
              <a:rPr lang="en-US" dirty="0" smtClean="0"/>
              <a:t>3</a:t>
            </a:r>
            <a:r>
              <a:rPr lang="el-GR" dirty="0" smtClean="0"/>
              <a:t>2%</a:t>
            </a:r>
            <a:endParaRPr lang="el-GR" dirty="0"/>
          </a:p>
        </p:txBody>
      </p:sp>
      <p:cxnSp>
        <p:nvCxnSpPr>
          <p:cNvPr id="5" name="4 - Ευθύγραμμο βέλος σύνδεσης"/>
          <p:cNvCxnSpPr/>
          <p:nvPr/>
        </p:nvCxnSpPr>
        <p:spPr>
          <a:xfrm flipV="1">
            <a:off x="6300192" y="2204864"/>
            <a:ext cx="43204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5292080" y="4581128"/>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5364088" y="5589240"/>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r>
              <a:rPr lang="en-US" dirty="0" smtClean="0"/>
              <a:t> </a:t>
            </a:r>
          </a:p>
          <a:p>
            <a:r>
              <a:rPr lang="en-US" sz="1400" dirty="0" smtClean="0"/>
              <a:t>  </a:t>
            </a:r>
            <a:r>
              <a:rPr lang="el-GR" sz="1400" dirty="0" smtClean="0"/>
              <a:t>%</a:t>
            </a:r>
            <a:r>
              <a:rPr lang="en-US" sz="1400" dirty="0" smtClean="0"/>
              <a:t>   A=19%</a:t>
            </a:r>
          </a:p>
          <a:p>
            <a:r>
              <a:rPr lang="en-US" dirty="0" smtClean="0"/>
              <a:t>         </a:t>
            </a:r>
            <a:r>
              <a:rPr lang="el-GR" sz="1400" dirty="0" smtClean="0"/>
              <a:t>Β=17%</a:t>
            </a:r>
          </a:p>
          <a:p>
            <a:pPr marL="274320" lvl="7" indent="-274320">
              <a:buClr>
                <a:schemeClr val="accent3"/>
              </a:buClr>
              <a:buSzPct val="95000"/>
              <a:buFont typeface="Wingdings 2"/>
              <a:buChar char=""/>
            </a:pPr>
            <a:r>
              <a:rPr lang="el-GR" sz="1400" dirty="0" smtClean="0"/>
              <a:t>     </a:t>
            </a:r>
          </a:p>
          <a:p>
            <a:pPr marL="548640" lvl="8" indent="-274320">
              <a:buClr>
                <a:schemeClr val="accent3"/>
              </a:buClr>
              <a:buSzPct val="95000"/>
              <a:buFont typeface="Wingdings 2"/>
              <a:buChar char=""/>
            </a:pPr>
            <a:r>
              <a:rPr lang="el-GR" sz="1200" dirty="0" smtClean="0"/>
              <a:t>14,52%</a:t>
            </a:r>
            <a:r>
              <a:rPr lang="en-US" dirty="0" smtClean="0"/>
              <a:t>   </a:t>
            </a:r>
            <a:r>
              <a:rPr lang="el-GR" dirty="0" smtClean="0"/>
              <a:t>		16,32%</a:t>
            </a:r>
          </a:p>
          <a:p>
            <a:pPr lvl="7"/>
            <a:r>
              <a:rPr lang="el-GR" dirty="0" smtClean="0"/>
              <a:t>Γ= 15%</a:t>
            </a:r>
            <a:r>
              <a:rPr lang="en-US" dirty="0" smtClean="0"/>
              <a:t>  </a:t>
            </a:r>
            <a:endParaRPr lang="el-GR" dirty="0" smtClean="0"/>
          </a:p>
          <a:p>
            <a:pPr lvl="7"/>
            <a:endParaRPr lang="el-GR" dirty="0" smtClean="0"/>
          </a:p>
          <a:p>
            <a:pPr lvl="7">
              <a:buNone/>
            </a:pPr>
            <a:endParaRPr lang="el-GR" dirty="0" smtClean="0"/>
          </a:p>
          <a:p>
            <a:pPr lvl="7">
              <a:buNone/>
            </a:pPr>
            <a:endParaRPr lang="el-GR" dirty="0" smtClean="0"/>
          </a:p>
          <a:p>
            <a:pPr lvl="7">
              <a:buNone/>
            </a:pPr>
            <a:endParaRPr lang="el-GR" dirty="0" smtClean="0"/>
          </a:p>
          <a:p>
            <a:pPr lvl="7">
              <a:buNone/>
            </a:pPr>
            <a:endParaRPr lang="el-GR" dirty="0" smtClean="0"/>
          </a:p>
          <a:p>
            <a:pPr lvl="7">
              <a:buNone/>
            </a:pPr>
            <a:r>
              <a:rPr lang="el-GR" dirty="0" smtClean="0"/>
              <a:t>300000                 </a:t>
            </a:r>
            <a:r>
              <a:rPr lang="en-US" dirty="0" smtClean="0"/>
              <a:t>   </a:t>
            </a:r>
            <a:r>
              <a:rPr lang="el-GR" dirty="0" smtClean="0"/>
              <a:t>Αντλούμενα Κεφάλαια </a:t>
            </a:r>
            <a:r>
              <a:rPr lang="en-US" dirty="0" smtClean="0"/>
              <a:t>                                                                                                   </a:t>
            </a:r>
            <a:endParaRPr lang="el-GR" dirty="0"/>
          </a:p>
        </p:txBody>
      </p:sp>
      <p:cxnSp>
        <p:nvCxnSpPr>
          <p:cNvPr id="5" name="4 - Ευθεία γραμμή σύνδεσης"/>
          <p:cNvCxnSpPr/>
          <p:nvPr/>
        </p:nvCxnSpPr>
        <p:spPr>
          <a:xfrm>
            <a:off x="971600" y="2492896"/>
            <a:ext cx="0" cy="2880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6 - Ευθεία γραμμή σύνδεσης"/>
          <p:cNvCxnSpPr/>
          <p:nvPr/>
        </p:nvCxnSpPr>
        <p:spPr>
          <a:xfrm flipV="1">
            <a:off x="971600" y="5301208"/>
            <a:ext cx="3312368"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 Γωνιακή σύνδεση"/>
          <p:cNvCxnSpPr/>
          <p:nvPr/>
        </p:nvCxnSpPr>
        <p:spPr>
          <a:xfrm>
            <a:off x="971600" y="3068960"/>
            <a:ext cx="792088" cy="28803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 Ευθεία γραμμή σύνδεσης"/>
          <p:cNvCxnSpPr/>
          <p:nvPr/>
        </p:nvCxnSpPr>
        <p:spPr>
          <a:xfrm>
            <a:off x="1763688" y="3356992"/>
            <a:ext cx="6480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13 - Ευθεία γραμμή σύνδεσης"/>
          <p:cNvCxnSpPr/>
          <p:nvPr/>
        </p:nvCxnSpPr>
        <p:spPr>
          <a:xfrm>
            <a:off x="2411760" y="3356992"/>
            <a:ext cx="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 Ευθεία γραμμή σύνδεσης"/>
          <p:cNvCxnSpPr/>
          <p:nvPr/>
        </p:nvCxnSpPr>
        <p:spPr>
          <a:xfrm>
            <a:off x="2411760" y="4077072"/>
            <a:ext cx="8640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17 - Ευθεία γραμμή σύνδεσης"/>
          <p:cNvCxnSpPr/>
          <p:nvPr/>
        </p:nvCxnSpPr>
        <p:spPr>
          <a:xfrm>
            <a:off x="971600" y="3933056"/>
            <a:ext cx="10801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19 - Ευθεία γραμμή σύνδεσης"/>
          <p:cNvCxnSpPr/>
          <p:nvPr/>
        </p:nvCxnSpPr>
        <p:spPr>
          <a:xfrm flipV="1">
            <a:off x="2051720" y="3573016"/>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21 - Ευθεία γραμμή σύνδεσης"/>
          <p:cNvCxnSpPr/>
          <p:nvPr/>
        </p:nvCxnSpPr>
        <p:spPr>
          <a:xfrm>
            <a:off x="2051720" y="3573016"/>
            <a:ext cx="1800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ΥΠΟΛΟΓΙΣΜΟΣ ΚΟΣΤΟΣ ΚΕΦΑΛΑΙΟΥ</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Οι κύριοι λόγοι για τους οποίους υπολογίζεται το κόστος κεφαλαίου είναι οι εξής:</a:t>
            </a:r>
          </a:p>
          <a:p>
            <a:r>
              <a:rPr lang="el-GR" b="1" dirty="0" smtClean="0"/>
              <a:t>1. Αξιολόγηση επενδυτικών αποφάσεων</a:t>
            </a:r>
          </a:p>
          <a:p>
            <a:r>
              <a:rPr lang="el-GR" dirty="0" smtClean="0"/>
              <a:t>Το κόστος κεφαλαίου χρησιμοποιείται για να κριθεί αν μια επένδυση θα είναι επικερδής. Όταν μια επιχείρηση εξετάζει την πιθανότητα να επενδύσει σε ένα νέο έργο ή να επεκτείνει τις δραστηριότητές της, το κόστος κεφαλαίου λειτουργεί ως το </a:t>
            </a:r>
            <a:r>
              <a:rPr lang="el-GR" b="1" dirty="0" smtClean="0"/>
              <a:t>κατώτατο όριο απόδοσης</a:t>
            </a:r>
            <a:r>
              <a:rPr lang="el-GR" dirty="0" smtClean="0"/>
              <a:t> που πρέπει να πετύχει το έργο. Αν η αναμενόμενη απόδοση του έργου είναι υψηλότερη από το κόστος κεφαλαίου, η επένδυση θεωρείται αποδοτική.</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2. Αποτίμηση επιχειρηματικής αξίας</a:t>
            </a:r>
          </a:p>
          <a:p>
            <a:r>
              <a:rPr lang="el-GR" dirty="0" smtClean="0"/>
              <a:t>Στην αποτίμηση μιας επιχείρησης ή μετοχών, το κόστος κεφαλαίου χρησιμοποιείται για τον υπολογισμό της </a:t>
            </a:r>
            <a:r>
              <a:rPr lang="el-GR" b="1" dirty="0" err="1" smtClean="0"/>
              <a:t>καθαράς</a:t>
            </a:r>
            <a:r>
              <a:rPr lang="el-GR" b="1" dirty="0" smtClean="0"/>
              <a:t> παρούσας αξίας (NPV)</a:t>
            </a:r>
            <a:r>
              <a:rPr lang="el-GR" dirty="0" smtClean="0"/>
              <a:t> των μελλοντικών ταμειακών ροών. Όσο χαμηλότερο είναι το κόστος κεφαλαίου, τόσο υψηλότερη μπορεί να είναι η αξία της επιχείρησης, και αντίστροφα.</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3. Διαχείριση κεφαλαιακής διάρθρωσης</a:t>
            </a:r>
          </a:p>
          <a:p>
            <a:r>
              <a:rPr lang="el-GR" dirty="0" smtClean="0"/>
              <a:t>Οι επιχειρήσεις χρησιμοποιούν το κόστος κεφαλαίου για να αποφασίσουν </a:t>
            </a:r>
            <a:r>
              <a:rPr lang="el-GR" b="1" dirty="0" smtClean="0"/>
              <a:t>πώς να χρηματοδοτήσουν</a:t>
            </a:r>
            <a:r>
              <a:rPr lang="el-GR" dirty="0" smtClean="0"/>
              <a:t> τις δραστηριότητές τους. Το </a:t>
            </a:r>
            <a:r>
              <a:rPr lang="el-GR" b="1" dirty="0" smtClean="0"/>
              <a:t>σταθμισμένο μέσο κόστος κεφαλαίου (WACC)</a:t>
            </a:r>
            <a:r>
              <a:rPr lang="el-GR" dirty="0" smtClean="0"/>
              <a:t> βοηθά στον προσδιορισμό του κατάλληλου μείγματος χρέους και ιδίων κεφαλαίων. Οι επιχειρήσεις επιδιώκουν να ελαχιστοποιήσουν το WACC για να μειώσουν το συνολικό κόστος χρηματοδότησης.</a:t>
            </a:r>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4. Λήψη στρατηγικών αποφάσεων</a:t>
            </a:r>
          </a:p>
          <a:p>
            <a:r>
              <a:rPr lang="el-GR" dirty="0" smtClean="0"/>
              <a:t>Το κόστος κεφαλαίου επηρεάζει σημαντικά τις μακροπρόθεσμες στρατηγικές αποφάσεις, όπως </a:t>
            </a:r>
            <a:r>
              <a:rPr lang="el-GR" b="1" dirty="0" smtClean="0"/>
              <a:t>εξαγορές, συγχωνεύσεις</a:t>
            </a:r>
            <a:r>
              <a:rPr lang="el-GR" dirty="0" smtClean="0"/>
              <a:t> και ανάπτυξη νέων προϊόντων. Παρέχει μια σαφή εικόνα του επιπέδου κινδύνου που συνδέεται με τέτοιες αποφάσεις και βοηθά στη λήψη ορθολογικών επιλογών.</a:t>
            </a:r>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5. Καθορισμός μερισμάτων και επανεπένδυσης κερδών</a:t>
            </a:r>
          </a:p>
          <a:p>
            <a:r>
              <a:rPr lang="el-GR" dirty="0" smtClean="0"/>
              <a:t>Οι επιχειρήσεις χρησιμοποιούν το κόστος κεφαλαίου για να αποφασίσουν αν θα διανείμουν κέρδη στους μετόχους ή αν θα </a:t>
            </a:r>
            <a:r>
              <a:rPr lang="el-GR" dirty="0" err="1" smtClean="0"/>
              <a:t>επανεπενδύσουν</a:t>
            </a:r>
            <a:r>
              <a:rPr lang="el-GR" dirty="0" smtClean="0"/>
              <a:t> αυτά τα κεφάλαια στην εταιρεία. Αν η απόδοση των επενδύσεων στην εταιρεία είναι μεγαλύτερη από το κόστος κεφαλαίου, τότε η επανεπένδυση είναι πιο αποδοτική για τους μετόχους.</a:t>
            </a:r>
          </a:p>
          <a:p>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478</TotalTime>
  <Words>2191</Words>
  <Application>Microsoft Office PowerPoint</Application>
  <PresentationFormat>Προβολή στην οθόνη (4:3)</PresentationFormat>
  <Paragraphs>186</Paragraphs>
  <Slides>44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44</vt:i4>
      </vt:variant>
    </vt:vector>
  </HeadingPairs>
  <TitlesOfParts>
    <vt:vector size="45" baseType="lpstr">
      <vt:lpstr>Ροή</vt:lpstr>
      <vt:lpstr>ΚΟΣΤΟΣ ΚΕΦΑΛΑΙΟΥ</vt:lpstr>
      <vt:lpstr>Διαφάνεια 2</vt:lpstr>
      <vt:lpstr>Διαφάνεια 3</vt:lpstr>
      <vt:lpstr>Διαφάνεια 4</vt:lpstr>
      <vt:lpstr>ΥΠΟΛΟΓΙΣΜΟΣ ΚΟΣΤΟΣ ΚΕΦΑΛΑΙΟΥ</vt:lpstr>
      <vt:lpstr>Διαφάνεια 6</vt:lpstr>
      <vt:lpstr>Διαφάνεια 7</vt:lpstr>
      <vt:lpstr>Διαφάνεια 8</vt:lpstr>
      <vt:lpstr>Διαφάνεια 9</vt:lpstr>
      <vt:lpstr>ΣΤΑΔΙΑ ΥΠΟΛΟΓΙΣΜΟΥ</vt:lpstr>
      <vt:lpstr>ΚΑΘΟΡΙΣΜΟΣ ΤΟΥ ΚΟΣΤΟΥΣ ΚΆΘΕ ΠΗΓΗΣ</vt:lpstr>
      <vt:lpstr>Διαφάνεια 12</vt:lpstr>
      <vt:lpstr>Διαφάνεια 13</vt:lpstr>
      <vt:lpstr>ΠΑΡΑΔΕΙΓΜΑ</vt:lpstr>
      <vt:lpstr>Λύση</vt:lpstr>
      <vt:lpstr>ΚΟΣΤΟΣ ΠΡΟΝΟΜΙΟΥΧΩΝ ΜΕΤΟΧΩΝ</vt:lpstr>
      <vt:lpstr>ΠΑΡΑΔΕΙΓΜΑ</vt:lpstr>
      <vt:lpstr>ΛΥΣΗ</vt:lpstr>
      <vt:lpstr>ΚΟΣΤΟΣ ΠΑΡΑΚΡΑΤΗΜΕΝΩΝ Η ΑΔΙΑΝΕΜΗΤΩΝ ΚΕΡΔΩΝ</vt:lpstr>
      <vt:lpstr>ΥΠΟΔΕΙΓΜΑ ΑΠΟΤΙΜΗΣΗΣ ΠΕΡΙΟΥΣΙΑΚΩΝ ΣΤΟΙΧΕΙΩΝ (CAPM)</vt:lpstr>
      <vt:lpstr>ΠΑΡΑΔΕΙΓΜΑ</vt:lpstr>
      <vt:lpstr>ΛΥΣΗ</vt:lpstr>
      <vt:lpstr>ΥΠΟΔΕΙΓΜΑ ΠΡΟΕΞΟΦΛΗΣΗΣ ΜΕΡΙΣΜΑΤΩΝ</vt:lpstr>
      <vt:lpstr>Υπολογισμός μελλοντικών μερισμάτων</vt:lpstr>
      <vt:lpstr>Διαφάνεια 25</vt:lpstr>
      <vt:lpstr>Διαφάνεια 26</vt:lpstr>
      <vt:lpstr>ΠΑΡΑΔΕΙΓΜΑ</vt:lpstr>
      <vt:lpstr>Λύση </vt:lpstr>
      <vt:lpstr>ΠΡOΣΕΓΓΙΣΗ ΤΗΣ ΑΝΤΑΜΟΙΒΗΣ ΓΙΑ ΤΟΝ ΚΙΝΔΥΝΟ</vt:lpstr>
      <vt:lpstr>ΠΑΡΑΔΕΙΓΜΑ</vt:lpstr>
      <vt:lpstr>Λύση </vt:lpstr>
      <vt:lpstr>ΚΟΣΤΟΣ ΝΕΩΝ ΜΕΤΟΧΩΝ</vt:lpstr>
      <vt:lpstr>Παράδειγμα</vt:lpstr>
      <vt:lpstr>Λύση</vt:lpstr>
      <vt:lpstr>ΣΤΑΘΜΙΚΟ ΜΕΣΟ ΚΟΣΤΟΣ ΚΕΦΑΛΑΙΟΥ</vt:lpstr>
      <vt:lpstr>ΠΑΡΑΔΕΙΓΜΑ</vt:lpstr>
      <vt:lpstr>ΛΥΣΗ</vt:lpstr>
      <vt:lpstr>ΟΡΙΑΚΟ ΚΟΣΤΟΣ ΚΕΦΑΛΑΙΟΥ</vt:lpstr>
      <vt:lpstr>Διαφάνεια 39</vt:lpstr>
      <vt:lpstr>ΠΑΡΑΔΕΙΓΜΑ</vt:lpstr>
      <vt:lpstr>Διαφάνεια 41</vt:lpstr>
      <vt:lpstr>Λύση</vt:lpstr>
      <vt:lpstr>Διαφάνεια 43</vt:lpstr>
      <vt:lpstr>Διαφάνεια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ΝΙΚΟΣ</dc:creator>
  <cp:lastModifiedBy>Συμεών παπαδόπουλος</cp:lastModifiedBy>
  <cp:revision>51</cp:revision>
  <dcterms:created xsi:type="dcterms:W3CDTF">2013-10-24T15:42:27Z</dcterms:created>
  <dcterms:modified xsi:type="dcterms:W3CDTF">2024-10-15T18:20:16Z</dcterms:modified>
</cp:coreProperties>
</file>