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sldIdLst>
    <p:sldId id="274" r:id="rId2"/>
    <p:sldId id="258" r:id="rId3"/>
    <p:sldId id="259" r:id="rId4"/>
    <p:sldId id="260" r:id="rId5"/>
    <p:sldId id="261" r:id="rId6"/>
    <p:sldId id="262" r:id="rId7"/>
    <p:sldId id="275" r:id="rId8"/>
    <p:sldId id="263" r:id="rId9"/>
    <p:sldId id="264" r:id="rId10"/>
    <p:sldId id="265" r:id="rId11"/>
    <p:sldId id="266" r:id="rId12"/>
    <p:sldId id="295" r:id="rId13"/>
    <p:sldId id="300" r:id="rId14"/>
    <p:sldId id="296" r:id="rId15"/>
    <p:sldId id="297" r:id="rId16"/>
    <p:sldId id="298" r:id="rId17"/>
    <p:sldId id="299" r:id="rId18"/>
    <p:sldId id="267" r:id="rId19"/>
    <p:sldId id="276" r:id="rId20"/>
    <p:sldId id="268" r:id="rId21"/>
    <p:sldId id="284" r:id="rId22"/>
    <p:sldId id="282" r:id="rId23"/>
    <p:sldId id="285" r:id="rId24"/>
    <p:sldId id="286" r:id="rId25"/>
    <p:sldId id="287" r:id="rId26"/>
    <p:sldId id="288" r:id="rId27"/>
    <p:sldId id="289" r:id="rId28"/>
    <p:sldId id="290" r:id="rId29"/>
    <p:sldId id="291" r:id="rId30"/>
    <p:sldId id="292" r:id="rId31"/>
    <p:sldId id="269" r:id="rId32"/>
    <p:sldId id="270" r:id="rId33"/>
    <p:sldId id="309" r:id="rId34"/>
    <p:sldId id="294" r:id="rId35"/>
    <p:sldId id="272" r:id="rId36"/>
    <p:sldId id="305" r:id="rId37"/>
    <p:sldId id="306" r:id="rId38"/>
    <p:sldId id="307" r:id="rId39"/>
    <p:sldId id="302" r:id="rId40"/>
    <p:sldId id="308" r:id="rId41"/>
    <p:sldId id="303" r:id="rId42"/>
    <p:sldId id="304"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474"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2A2C48A8-D8EF-4A6B-BBC0-13D065E0F4D7}" type="datetimeFigureOut">
              <a:rPr lang="el-GR" smtClean="0"/>
              <a:pPr/>
              <a:t>16/3/2022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11" name="10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A2C48A8-D8EF-4A6B-BBC0-13D065E0F4D7}" type="datetimeFigureOut">
              <a:rPr lang="el-GR" smtClean="0"/>
              <a:pPr/>
              <a:t>16/3/2022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A2C48A8-D8EF-4A6B-BBC0-13D065E0F4D7}" type="datetimeFigureOut">
              <a:rPr lang="el-GR" smtClean="0"/>
              <a:pPr/>
              <a:t>16/3/2022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A2C48A8-D8EF-4A6B-BBC0-13D065E0F4D7}" type="datetimeFigureOut">
              <a:rPr lang="el-GR" smtClean="0"/>
              <a:pPr/>
              <a:t>16/3/2022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A2C48A8-D8EF-4A6B-BBC0-13D065E0F4D7}" type="datetimeFigureOut">
              <a:rPr lang="el-GR" smtClean="0"/>
              <a:pPr/>
              <a:t>16/3/2022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A2C48A8-D8EF-4A6B-BBC0-13D065E0F4D7}" type="datetimeFigureOut">
              <a:rPr lang="el-GR" smtClean="0"/>
              <a:pPr/>
              <a:t>16/3/2022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A2C48A8-D8EF-4A6B-BBC0-13D065E0F4D7}" type="datetimeFigureOut">
              <a:rPr lang="el-GR" smtClean="0"/>
              <a:pPr/>
              <a:t>16/3/2022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A2C48A8-D8EF-4A6B-BBC0-13D065E0F4D7}" type="datetimeFigureOut">
              <a:rPr lang="el-GR" smtClean="0"/>
              <a:pPr/>
              <a:t>16/3/2022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2A2C48A8-D8EF-4A6B-BBC0-13D065E0F4D7}" type="datetimeFigureOut">
              <a:rPr lang="el-GR" smtClean="0"/>
              <a:pPr/>
              <a:t>16/3/2022</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A2C48A8-D8EF-4A6B-BBC0-13D065E0F4D7}" type="datetimeFigureOut">
              <a:rPr lang="el-GR" smtClean="0"/>
              <a:pPr/>
              <a:t>16/3/2022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A2C48A8-D8EF-4A6B-BBC0-13D065E0F4D7}" type="datetimeFigureOut">
              <a:rPr lang="el-GR" smtClean="0"/>
              <a:pPr/>
              <a:t>16/3/2022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A2C48A8-D8EF-4A6B-BBC0-13D065E0F4D7}" type="datetimeFigureOut">
              <a:rPr lang="el-GR" smtClean="0"/>
              <a:pPr/>
              <a:t>16/3/2022</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CF6A697-FFA8-4654-A679-E4E0A4C8C40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t/>
            </a:r>
            <a:br>
              <a:rPr lang="el-GR" dirty="0" smtClean="0"/>
            </a:br>
            <a:endParaRPr lang="el-GR" dirty="0"/>
          </a:p>
        </p:txBody>
      </p:sp>
      <p:sp>
        <p:nvSpPr>
          <p:cNvPr id="3" name="Subtitle 2"/>
          <p:cNvSpPr>
            <a:spLocks noGrp="1"/>
          </p:cNvSpPr>
          <p:nvPr>
            <p:ph type="subTitle" idx="1"/>
          </p:nvPr>
        </p:nvSpPr>
        <p:spPr/>
        <p:txBody>
          <a:bodyPr>
            <a:normAutofit fontScale="85000" lnSpcReduction="20000"/>
          </a:bodyPr>
          <a:lstStyle/>
          <a:p>
            <a:pPr algn="ctr"/>
            <a:r>
              <a:rPr lang="el-GR" sz="4000" b="1" dirty="0" smtClean="0"/>
              <a:t>Η Θεωρία</a:t>
            </a:r>
            <a:br>
              <a:rPr lang="el-GR" sz="4000" b="1" dirty="0" smtClean="0"/>
            </a:br>
            <a:r>
              <a:rPr lang="el-GR" sz="4000" b="1" dirty="0" smtClean="0"/>
              <a:t>της Οικονομικής Ενοποίησης</a:t>
            </a:r>
            <a:endParaRPr lang="el-GR" sz="4000" dirty="0" smtClean="0"/>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4345"/>
            <a:ext cx="8568952" cy="5847755"/>
          </a:xfrm>
          <a:prstGeom prst="rect">
            <a:avLst/>
          </a:prstGeom>
        </p:spPr>
        <p:txBody>
          <a:bodyPr wrap="square">
            <a:spAutoFit/>
          </a:bodyPr>
          <a:lstStyle/>
          <a:p>
            <a:r>
              <a:rPr lang="el-GR" sz="2200" dirty="0" smtClean="0"/>
              <a:t>Αυτή είναι και η βάση του τρίτου σταδίου της οικονομικής ενοποίησης, της κοινής αγοράς, όπου έχοντας καταστήσει το εσωτερικό εμπόριο απόλυτα ελεύθερο και εφαρμόσει μια κοινή εμπορική πολιτική, οι χώρες-μέλη απελευθερώνουν και τις μετακινήσεις των παραγωγικών συντελεστών.</a:t>
            </a:r>
          </a:p>
          <a:p>
            <a:r>
              <a:rPr lang="el-GR" sz="2200" dirty="0" smtClean="0"/>
              <a:t>Τα δύο τελευταία στάδια σαφώς αναφέρονται στην ενοποίηση πολιτικών και στη θετική διαδικασία ενοποίησης, καθώς νέα μέτρα και θεσμοί απαιτούνται προκειμένου να επιτευχθούν. Η διαφορά της Οικονομικής Ένωσης (ΟΕ) από την Πλήρη Οικονομική Ενοποίηση (ΕΙ) έγκειται στο ότι η πρώτη προϋποθέτει την εναρμόνιση πολιτικών, ενώ η δεύτερη την ενοποίησή τους. </a:t>
            </a:r>
            <a:br>
              <a:rPr lang="el-GR" sz="2200" dirty="0" smtClean="0"/>
            </a:br>
            <a:r>
              <a:rPr lang="el-GR" sz="2200" dirty="0" smtClean="0"/>
              <a:t>Στην περίπτωση της εναρμόνισης, κάθε χώρα διατηρεί τη δική της πολιτική, αλλά η άσκηση των πολιτικών αυτών συντονίζεται ως προς τις βασικές αρχές και το βηματισμό. Στο θέμα της φορολογίας, για παράδειγμα, διαπιστώθηκε ότι μια ενιαία πολιτική είναι ανέφικτη προς το παρόν. </a:t>
            </a:r>
            <a:endParaRPr lang="el-GR"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4345"/>
            <a:ext cx="8568952" cy="5786199"/>
          </a:xfrm>
          <a:prstGeom prst="rect">
            <a:avLst/>
          </a:prstGeom>
        </p:spPr>
        <p:txBody>
          <a:bodyPr wrap="square">
            <a:spAutoFit/>
          </a:bodyPr>
          <a:lstStyle/>
          <a:p>
            <a:endParaRPr lang="el-GR" dirty="0" smtClean="0"/>
          </a:p>
          <a:p>
            <a:r>
              <a:rPr lang="el-GR" sz="2200" dirty="0" smtClean="0"/>
              <a:t>Αντ’ αυτής προκρίθηκε η εναρμόνιση όπου όλες οι χώρες-μέλη εφαρμόζουν το Φόρο Προστιθέμενης Αξίας (ΦΠΑ) ως βασικό τρόπο φορολόγησης της κατανάλωσης, αλλά κάθε χώρα μπορεί να επιβάλλει το δικό της φορολογικό συντελεστή</a:t>
            </a:r>
          </a:p>
          <a:p>
            <a:r>
              <a:rPr lang="el-GR" sz="2200" dirty="0" smtClean="0"/>
              <a:t>Για το σαφώς πιο φιλόδοξο (αποτελεί άλλωστε το κορυφαίο και καταληκτικό στάδιο οικονομικής ενοποίησης) εγχείρημα της πλήρους οικονομικής ενοποίησης απαιτείται η πλήρης και θεσμικά κατοχυρωμένη σύμπλευση των χωρών-μελών. Στην περίπτωση αυτή, οι εθνικές πολιτικές απλά παύουν να ισχύουν καθώς αντικαθίστανται από μια κοινή για όλα τα μέλη πολιτική. Επιπλέον, ο σχεδιασμός και η υλοποίηση της κοινής πολιτικής περνά απόλυτα από το εθνικό στο υπερεθνικό επίπεδο, με τελικό στόχο την εξυπηρέτηση γενικότερων για την ένωση επιδιώξεων και επιλογών, αντί των στενά εθνικών.</a:t>
            </a:r>
            <a:endParaRPr lang="el-GR"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l73714_f0801"/>
          <p:cNvPicPr>
            <a:picLocks noChangeAspect="1" noChangeArrowheads="1"/>
          </p:cNvPicPr>
          <p:nvPr/>
        </p:nvPicPr>
        <p:blipFill>
          <a:blip r:embed="rId2" cstate="print"/>
          <a:srcRect/>
          <a:stretch>
            <a:fillRect/>
          </a:stretch>
        </p:blipFill>
        <p:spPr bwMode="auto">
          <a:xfrm>
            <a:off x="533400" y="762000"/>
            <a:ext cx="8153400" cy="5486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80120"/>
          </a:xfrm>
        </p:spPr>
        <p:txBody>
          <a:bodyPr/>
          <a:lstStyle/>
          <a:p>
            <a:r>
              <a:rPr lang="el-GR" dirty="0" smtClean="0"/>
              <a:t>Οι «άλλες Ε.Ε.»</a:t>
            </a:r>
            <a:endParaRPr lang="el-GR" dirty="0"/>
          </a:p>
        </p:txBody>
      </p:sp>
      <p:sp>
        <p:nvSpPr>
          <p:cNvPr id="3" name="Content Placeholder 2"/>
          <p:cNvSpPr>
            <a:spLocks noGrp="1"/>
          </p:cNvSpPr>
          <p:nvPr>
            <p:ph idx="1"/>
          </p:nvPr>
        </p:nvSpPr>
        <p:spPr>
          <a:xfrm>
            <a:off x="179512" y="1340768"/>
            <a:ext cx="8784976" cy="4983832"/>
          </a:xfrm>
        </p:spPr>
        <p:txBody>
          <a:bodyPr>
            <a:normAutofit fontScale="40000" lnSpcReduction="20000"/>
          </a:bodyPr>
          <a:lstStyle/>
          <a:p>
            <a:pPr>
              <a:lnSpc>
                <a:spcPct val="170000"/>
              </a:lnSpc>
              <a:buClr>
                <a:schemeClr val="tx1"/>
              </a:buClr>
              <a:buNone/>
            </a:pPr>
            <a:r>
              <a:rPr lang="el-GR" sz="3800" u="sng" dirty="0" smtClean="0"/>
              <a:t>Στην Αμερική</a:t>
            </a:r>
            <a:r>
              <a:rPr lang="el-GR" sz="3800" dirty="0" smtClean="0"/>
              <a:t> </a:t>
            </a:r>
            <a:endParaRPr lang="en-US" sz="3800" dirty="0" smtClean="0"/>
          </a:p>
          <a:p>
            <a:pPr>
              <a:lnSpc>
                <a:spcPct val="170000"/>
              </a:lnSpc>
              <a:buClr>
                <a:schemeClr val="tx1"/>
              </a:buClr>
              <a:buFont typeface="Wingdings" pitchFamily="2" charset="2"/>
              <a:buChar char="Ø"/>
            </a:pPr>
            <a:r>
              <a:rPr lang="el-GR" sz="3800" dirty="0" smtClean="0"/>
              <a:t>Το Σύμφωνο των Άνδεων</a:t>
            </a:r>
            <a:r>
              <a:rPr lang="en-US" sz="3800" dirty="0" smtClean="0"/>
              <a:t>: </a:t>
            </a:r>
            <a:r>
              <a:rPr lang="el-GR" sz="3800" dirty="0" smtClean="0"/>
              <a:t>Βολιβία, Χιλή, Ισημερινός, Κολομβία, Περού</a:t>
            </a:r>
            <a:endParaRPr lang="en-US" sz="3800" dirty="0" smtClean="0"/>
          </a:p>
          <a:p>
            <a:pPr>
              <a:lnSpc>
                <a:spcPct val="170000"/>
              </a:lnSpc>
              <a:buClr>
                <a:schemeClr val="tx1"/>
              </a:buClr>
              <a:buFont typeface="Wingdings" pitchFamily="2" charset="2"/>
              <a:buChar char="Ø"/>
            </a:pPr>
            <a:r>
              <a:rPr lang="el-GR" sz="3800" dirty="0" smtClean="0"/>
              <a:t>Ζώνη Ελευθέρων Συναλλαγών Κεντρικής Αμερικής</a:t>
            </a:r>
            <a:r>
              <a:rPr lang="en-US" sz="3800" dirty="0" smtClean="0"/>
              <a:t>: </a:t>
            </a:r>
            <a:r>
              <a:rPr lang="el-GR" sz="3800" dirty="0" smtClean="0"/>
              <a:t>Κόστα Ρίκα</a:t>
            </a:r>
            <a:r>
              <a:rPr lang="en-US" sz="3800" dirty="0" smtClean="0"/>
              <a:t>,</a:t>
            </a:r>
            <a:r>
              <a:rPr lang="el-GR" sz="3800" dirty="0" smtClean="0"/>
              <a:t> Ελ Σαλβαντόρ, Δομινικανή Δημοκρατία,</a:t>
            </a:r>
            <a:r>
              <a:rPr lang="en-US" sz="3800" dirty="0" smtClean="0"/>
              <a:t> </a:t>
            </a:r>
            <a:r>
              <a:rPr lang="el-GR" sz="3800" dirty="0" smtClean="0"/>
              <a:t>Γουατεμάλα, Ονδούρα, Νικαράγουα</a:t>
            </a:r>
            <a:endParaRPr lang="en-US" sz="3800" dirty="0" smtClean="0"/>
          </a:p>
          <a:p>
            <a:pPr>
              <a:lnSpc>
                <a:spcPct val="170000"/>
              </a:lnSpc>
              <a:buClr>
                <a:schemeClr val="tx1"/>
              </a:buClr>
              <a:buFont typeface="Wingdings" pitchFamily="2" charset="2"/>
              <a:buChar char="Ø"/>
            </a:pPr>
            <a:r>
              <a:rPr lang="el-GR" sz="3800" dirty="0" smtClean="0"/>
              <a:t>Συμφωνία Ελευθέρων Συναλλαγών Β. Αμερικής: ΗΠΑ, Μεξικό, Καναδάς</a:t>
            </a:r>
            <a:endParaRPr lang="en-US" sz="3800" dirty="0" smtClean="0"/>
          </a:p>
          <a:p>
            <a:pPr>
              <a:lnSpc>
                <a:spcPct val="170000"/>
              </a:lnSpc>
              <a:buClr>
                <a:schemeClr val="tx1"/>
              </a:buClr>
              <a:buFont typeface="Wingdings" pitchFamily="2" charset="2"/>
              <a:buChar char="Ø"/>
            </a:pPr>
            <a:r>
              <a:rPr lang="en-US" sz="3800" dirty="0" smtClean="0">
                <a:solidFill>
                  <a:schemeClr val="tx2"/>
                </a:solidFill>
              </a:rPr>
              <a:t>MERCOSUR</a:t>
            </a:r>
            <a:r>
              <a:rPr lang="en-US" sz="3800" dirty="0" smtClean="0"/>
              <a:t> (FTA): </a:t>
            </a:r>
            <a:r>
              <a:rPr lang="el-GR" sz="3800" dirty="0" smtClean="0"/>
              <a:t>Βραζιλία, Αργεντινή, Παραγουάη, Ουρουγουάη</a:t>
            </a:r>
          </a:p>
          <a:p>
            <a:pPr>
              <a:lnSpc>
                <a:spcPct val="90000"/>
              </a:lnSpc>
              <a:buClr>
                <a:schemeClr val="tx1"/>
              </a:buClr>
              <a:buNone/>
            </a:pPr>
            <a:r>
              <a:rPr lang="el-GR" sz="3800" u="sng" dirty="0" smtClean="0"/>
              <a:t>Στην Ασία</a:t>
            </a:r>
          </a:p>
          <a:p>
            <a:pPr>
              <a:lnSpc>
                <a:spcPct val="150000"/>
              </a:lnSpc>
              <a:buClr>
                <a:schemeClr val="tx1"/>
              </a:buClr>
              <a:buFont typeface="Wingdings" pitchFamily="2" charset="2"/>
              <a:buChar char="Ø"/>
            </a:pPr>
            <a:r>
              <a:rPr lang="el-GR" sz="3800" dirty="0" smtClean="0"/>
              <a:t>Ένωση Νοτιοανατολικών Ασιατικών Κρατών  (</a:t>
            </a:r>
            <a:r>
              <a:rPr lang="en-US" sz="3800" dirty="0" smtClean="0"/>
              <a:t>ASEAN): </a:t>
            </a:r>
            <a:r>
              <a:rPr lang="el-GR" sz="3800" dirty="0" smtClean="0"/>
              <a:t>Μπρουνέϊ, Ινδονησία, Λάος, Μαλαισία, Μυανμάρ, Φιλιππίνες, Σιγκαπούρη, Ταϊλάνδη, Βιετνάμ (+Κίνα)</a:t>
            </a:r>
            <a:endParaRPr lang="en-US" sz="3800" dirty="0" smtClean="0"/>
          </a:p>
          <a:p>
            <a:pPr>
              <a:lnSpc>
                <a:spcPct val="150000"/>
              </a:lnSpc>
              <a:buClr>
                <a:schemeClr val="tx1"/>
              </a:buClr>
              <a:buFont typeface="Wingdings" pitchFamily="2" charset="2"/>
              <a:buChar char="Ø"/>
            </a:pPr>
            <a:r>
              <a:rPr lang="el-GR" sz="3800" dirty="0" smtClean="0"/>
              <a:t>Οικονομική Συνεργασία Ασίας-Ειρηνικού: ΗΠΑ, Ιαπωνία, Κίνα + 15 χώρες του Ειρηνικού</a:t>
            </a:r>
            <a:endParaRPr lang="en-US" sz="3800" dirty="0" smtClean="0"/>
          </a:p>
          <a:p>
            <a:pPr>
              <a:lnSpc>
                <a:spcPct val="90000"/>
              </a:lnSpc>
              <a:buClr>
                <a:schemeClr val="tx1"/>
              </a:buClr>
              <a:buFont typeface="Wingdings" pitchFamily="2" charset="2"/>
              <a:buChar char="Ø"/>
            </a:pPr>
            <a:endParaRPr lang="en-US" dirty="0" smtClean="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l73714_m0802"/>
          <p:cNvPicPr>
            <a:picLocks noChangeAspect="1" noChangeArrowheads="1"/>
          </p:cNvPicPr>
          <p:nvPr/>
        </p:nvPicPr>
        <p:blipFill>
          <a:blip r:embed="rId2" cstate="print"/>
          <a:srcRect/>
          <a:stretch>
            <a:fillRect/>
          </a:stretch>
        </p:blipFill>
        <p:spPr bwMode="auto">
          <a:xfrm>
            <a:off x="381000" y="228600"/>
            <a:ext cx="8382000" cy="6400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l73714_m0803"/>
          <p:cNvPicPr>
            <a:picLocks noChangeAspect="1" noChangeArrowheads="1"/>
          </p:cNvPicPr>
          <p:nvPr/>
        </p:nvPicPr>
        <p:blipFill>
          <a:blip r:embed="rId2" cstate="print"/>
          <a:srcRect/>
          <a:stretch>
            <a:fillRect/>
          </a:stretch>
        </p:blipFill>
        <p:spPr bwMode="auto">
          <a:xfrm>
            <a:off x="685800" y="268288"/>
            <a:ext cx="7772400" cy="6400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l73714_m0804"/>
          <p:cNvPicPr>
            <a:picLocks noChangeAspect="1" noChangeArrowheads="1"/>
          </p:cNvPicPr>
          <p:nvPr/>
        </p:nvPicPr>
        <p:blipFill>
          <a:blip r:embed="rId2" cstate="print"/>
          <a:srcRect/>
          <a:stretch>
            <a:fillRect/>
          </a:stretch>
        </p:blipFill>
        <p:spPr bwMode="auto">
          <a:xfrm>
            <a:off x="1447800" y="1538288"/>
            <a:ext cx="6705600" cy="47863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l73714_m0805"/>
          <p:cNvPicPr>
            <a:picLocks noChangeAspect="1" noChangeArrowheads="1"/>
          </p:cNvPicPr>
          <p:nvPr/>
        </p:nvPicPr>
        <p:blipFill>
          <a:blip r:embed="rId2" cstate="print"/>
          <a:srcRect/>
          <a:stretch>
            <a:fillRect/>
          </a:stretch>
        </p:blipFill>
        <p:spPr bwMode="auto">
          <a:xfrm>
            <a:off x="685800" y="381000"/>
            <a:ext cx="7696200" cy="59531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856984" cy="6370975"/>
          </a:xfrm>
          <a:prstGeom prst="rect">
            <a:avLst/>
          </a:prstGeom>
        </p:spPr>
        <p:txBody>
          <a:bodyPr wrap="square">
            <a:spAutoFit/>
          </a:bodyPr>
          <a:lstStyle/>
          <a:p>
            <a:r>
              <a:rPr lang="el-GR" sz="2200" b="1" dirty="0" smtClean="0"/>
              <a:t>Τα αποτελέσματα μιας Τελωνειακής Ένωσης</a:t>
            </a:r>
            <a:r>
              <a:rPr lang="el-GR" sz="2200" dirty="0" smtClean="0"/>
              <a:t> (Τ.Ε.)</a:t>
            </a:r>
          </a:p>
          <a:p>
            <a:r>
              <a:rPr lang="el-GR" sz="2200" dirty="0" smtClean="0"/>
              <a:t>Οι χώρες που αποφασίζουν να προχωρήσουν προς την κατεύθυνση της οικονομικής ενοποίησης, προφανώς καταλήγουν στην απόφαση αυτή, προσδοκώντας καθαρά οικονομικά κέρδη που θα αντισταθμίζουν τις όποιες απώλειες συνεπάγεται η ενοποίηση. </a:t>
            </a:r>
          </a:p>
          <a:p>
            <a:r>
              <a:rPr lang="el-GR" sz="2200" dirty="0" smtClean="0"/>
              <a:t>Οι δυσκολίες που υπάρχουν στη μέτρηση των δυναμικών αποτελεσμάτων της ενοποίησης έχει ως αποτέλεσμα η συζήτηση για τα αποτελέσματα της οικονομικής ενοποίησης να επικεντρώνεται στα (λιγότερο σημαντικά) στατικά αποτελέσματα από τα οποία σημαντικότερα θεωρούνται η Δημιουργία και η Εκτροπή Εμπορίου, οι επιπτώσεις στους Όρους Εμπορίου και η δημιουργία Οικονομιών Κλίμακας.</a:t>
            </a:r>
          </a:p>
          <a:p>
            <a:r>
              <a:rPr lang="el-GR" sz="2200" dirty="0" smtClean="0"/>
              <a:t>Η Δημιουργία και η Εκτροπή Εμπορίου αποτελούν το θετικό και το αρνητικό στατικό αποτέλεσμα ευημερίας αντίστοιχα, που προκύπτει από την κατάργηση των δασμών ανάμεσα στα μέλη και την εφαρμογή του κοινού δασμολογίου απέναντι στις τρίτες χώρες, στο πλαίσιο μιας Τ.Ε.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1831512"/>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Δημιουργία και Εκτροπή Εμπορίου</a:t>
            </a:r>
            <a:endPar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Times New Roman" pitchFamily="18" charset="0"/>
                <a:cs typeface="Times New Roman" pitchFamily="18" charset="0"/>
              </a:rPr>
              <a:t>______________________________________________________________________________</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Δασμολογικό     Ελεύθερο     Δασμός     Δασμός      </a:t>
            </a:r>
            <a:r>
              <a:rPr kumimoji="0" lang="el-GR"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Τελωνειακή Ένωση Α &amp; Β</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Καθεστώς /        Εμπόριο       100%        50%         Δασμός 100%    Δασμός 50%  </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Χώρα</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Α                                                    100              100            100                 100                    100 </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Β                                                      80              160            120                   80                       80 </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Γ                                                       60             120               90                 120                       90 </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latin typeface="Times New Roman" pitchFamily="18" charset="0"/>
                <a:cs typeface="Times New Roman" pitchFamily="18" charset="0"/>
              </a:rPr>
              <a:t>______________________________________________________________________________</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13931"/>
            <a:ext cx="8712968" cy="4154984"/>
          </a:xfrm>
          <a:prstGeom prst="rect">
            <a:avLst/>
          </a:prstGeom>
        </p:spPr>
        <p:txBody>
          <a:bodyPr wrap="square">
            <a:spAutoFit/>
          </a:bodyPr>
          <a:lstStyle/>
          <a:p>
            <a:r>
              <a:rPr lang="el-GR" sz="2400" b="1" dirty="0" smtClean="0"/>
              <a:t>Περιεχόμενα Κεφαλαίου</a:t>
            </a:r>
            <a:br>
              <a:rPr lang="el-GR" sz="2400" b="1" dirty="0" smtClean="0"/>
            </a:br>
            <a:r>
              <a:rPr lang="el-GR" sz="2400" dirty="0" smtClean="0"/>
              <a:t>Α. Έννοια και Μορφές Οικονομικής Ενοποίησης</a:t>
            </a:r>
            <a:br>
              <a:rPr lang="el-GR" sz="2400" dirty="0" smtClean="0"/>
            </a:br>
            <a:r>
              <a:rPr lang="el-GR" sz="2400" dirty="0" smtClean="0"/>
              <a:t>• Οι θεωρητικές προσεγγίσεις στο ζήτημα της ενοποίησης</a:t>
            </a:r>
            <a:br>
              <a:rPr lang="el-GR" sz="2400" dirty="0" smtClean="0"/>
            </a:br>
            <a:r>
              <a:rPr lang="el-GR" sz="2400" dirty="0" smtClean="0"/>
              <a:t>• Έννοια και μορφές οικονομικής ενοποίησης</a:t>
            </a:r>
            <a:br>
              <a:rPr lang="el-GR" sz="2400" dirty="0" smtClean="0"/>
            </a:br>
            <a:r>
              <a:rPr lang="en-US" sz="2400" dirty="0" smtClean="0"/>
              <a:t>• </a:t>
            </a:r>
            <a:r>
              <a:rPr lang="el-GR" sz="2400" dirty="0" smtClean="0"/>
              <a:t>Στάδια οικονομικής ενοποίησης</a:t>
            </a:r>
            <a:br>
              <a:rPr lang="el-GR" sz="2400" dirty="0" smtClean="0"/>
            </a:br>
            <a:r>
              <a:rPr lang="el-GR" sz="2400" dirty="0" smtClean="0"/>
              <a:t>Β. Τα αποτελέσματα της Οικονομικής Ενοποίησης</a:t>
            </a:r>
            <a:br>
              <a:rPr lang="el-GR" sz="2400" dirty="0" smtClean="0"/>
            </a:br>
            <a:r>
              <a:rPr lang="el-GR" sz="2400" dirty="0" smtClean="0"/>
              <a:t>• Η Δημιουργία και η Εκτροπή Εμπορίου</a:t>
            </a:r>
            <a:br>
              <a:rPr lang="el-GR" sz="2400" dirty="0" smtClean="0"/>
            </a:br>
            <a:r>
              <a:rPr lang="el-GR" sz="2400" dirty="0" smtClean="0"/>
              <a:t>• Οι επιπτώσεις στους Όρους Εμπορίου</a:t>
            </a:r>
            <a:br>
              <a:rPr lang="el-GR" sz="2400" dirty="0" smtClean="0"/>
            </a:br>
            <a:r>
              <a:rPr lang="el-GR" sz="2400" dirty="0" smtClean="0"/>
              <a:t>• Η δημιουργία Οικονομιών Κλίμακας</a:t>
            </a:r>
            <a:br>
              <a:rPr lang="el-GR" sz="2400" dirty="0" smtClean="0"/>
            </a:br>
            <a:r>
              <a:rPr lang="el-GR" sz="2400" dirty="0" smtClean="0"/>
              <a:t>• Τα δυναμικά αποτελέσματα της οικονομικής ενοποίησης</a:t>
            </a:r>
            <a:br>
              <a:rPr lang="el-GR" sz="2400" dirty="0" smtClean="0"/>
            </a:br>
            <a:endParaRPr lang="el-G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08721"/>
            <a:ext cx="8640960" cy="5262979"/>
          </a:xfrm>
          <a:prstGeom prst="rect">
            <a:avLst/>
          </a:prstGeom>
        </p:spPr>
        <p:txBody>
          <a:bodyPr wrap="square">
            <a:spAutoFit/>
          </a:bodyPr>
          <a:lstStyle/>
          <a:p>
            <a:r>
              <a:rPr lang="el-GR" sz="2400" dirty="0" smtClean="0"/>
              <a:t> </a:t>
            </a:r>
            <a:r>
              <a:rPr lang="el-GR" sz="2200" dirty="0" smtClean="0"/>
              <a:t>Η Δημιουργία Εμπορίου προκύπτει από τη μετακίνηση της κατανάλωσης από τον λιγότερο παραγωγικό εγχώριο προμηθευτή, στον περισσότερο παραγωγικό (με χαμηλότερο κόστος παραγωγής) προμηθευτή από μια άλλη χώρα-μέλος της ένωσης.</a:t>
            </a:r>
          </a:p>
          <a:p>
            <a:r>
              <a:rPr lang="el-GR" sz="2200" dirty="0" smtClean="0"/>
              <a:t> Η Εκτροπή Εμπορίου προκύπτει από τη μετακίνηση της κατανάλωσης από τον περισσότερο παραγωγικό προμηθευτή από μια τρίτη χώρα, στον λιγότερο παραγωγικό προμηθευτή από μια άλλη χώρα-μέλος της ένωσης. Το κατά πόσο η δημιουργία ή εκτροπή εμπορίου υπερισχύουν ποσοτικά, έκβαση που θα κρίνει και το κατά πόσο η τελωνειακή ένωση είναι επικερδής ή όχι, εξαρτάται από πολλούς παράγοντες όπως οι ελαστικότητες της ζήτησης και της προσφοράς, το ύψος του κοινού δασμού, η σχέση του με το προ της ενώσεως δασμολόγιο κ.λπ.</a:t>
            </a:r>
            <a:endParaRPr lang="el-GR"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2" y="404664"/>
            <a:ext cx="8964488" cy="769441"/>
          </a:xfrm>
          <a:prstGeom prst="rect">
            <a:avLst/>
          </a:prstGeom>
          <a:noFill/>
          <a:ln w="12700">
            <a:noFill/>
            <a:miter lim="800000"/>
            <a:headEnd/>
            <a:tailEnd/>
          </a:ln>
        </p:spPr>
        <p:txBody>
          <a:bodyPr wrap="square">
            <a:spAutoFit/>
          </a:bodyPr>
          <a:lstStyle/>
          <a:p>
            <a:r>
              <a:rPr lang="el-GR" sz="4400" dirty="0" smtClean="0"/>
              <a:t>Θεωρία Τελωνειακών Ενώσεων (ΤΕ)</a:t>
            </a:r>
            <a:endParaRPr lang="en-US" dirty="0"/>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Text Box 5"/>
          <p:cNvSpPr txBox="1">
            <a:spLocks noChangeArrowheads="1"/>
          </p:cNvSpPr>
          <p:nvPr/>
        </p:nvSpPr>
        <p:spPr bwMode="auto">
          <a:xfrm>
            <a:off x="6934200" y="6400800"/>
            <a:ext cx="1285160" cy="369332"/>
          </a:xfrm>
          <a:prstGeom prst="rect">
            <a:avLst/>
          </a:prstGeom>
          <a:noFill/>
          <a:ln w="12700">
            <a:noFill/>
            <a:miter lim="800000"/>
            <a:headEnd/>
            <a:tailEnd/>
          </a:ln>
        </p:spPr>
        <p:txBody>
          <a:bodyPr wrap="none">
            <a:spAutoFit/>
          </a:bodyPr>
          <a:lstStyle/>
          <a:p>
            <a:r>
              <a:rPr lang="en-US" dirty="0"/>
              <a:t>Q </a:t>
            </a:r>
            <a:r>
              <a:rPr lang="el-GR" dirty="0" smtClean="0"/>
              <a:t>προϊόν</a:t>
            </a:r>
            <a:r>
              <a:rPr lang="en-US" dirty="0" smtClean="0"/>
              <a:t> </a:t>
            </a:r>
            <a:r>
              <a:rPr lang="en-US" dirty="0"/>
              <a:t>X</a:t>
            </a:r>
          </a:p>
        </p:txBody>
      </p:sp>
      <p:sp>
        <p:nvSpPr>
          <p:cNvPr id="6" name="Text Box 6"/>
          <p:cNvSpPr txBox="1">
            <a:spLocks noChangeArrowheads="1"/>
          </p:cNvSpPr>
          <p:nvPr/>
        </p:nvSpPr>
        <p:spPr bwMode="auto">
          <a:xfrm>
            <a:off x="207963" y="1717675"/>
            <a:ext cx="629596" cy="369332"/>
          </a:xfrm>
          <a:prstGeom prst="rect">
            <a:avLst/>
          </a:prstGeom>
          <a:noFill/>
          <a:ln w="12700">
            <a:noFill/>
            <a:miter lim="800000"/>
            <a:headEnd/>
            <a:tailEnd/>
          </a:ln>
        </p:spPr>
        <p:txBody>
          <a:bodyPr wrap="none">
            <a:spAutoFit/>
          </a:bodyPr>
          <a:lstStyle/>
          <a:p>
            <a:r>
              <a:rPr lang="el-GR" dirty="0" smtClean="0"/>
              <a:t>Τιμή</a:t>
            </a:r>
            <a:endParaRPr lang="en-US" dirty="0"/>
          </a:p>
        </p:txBody>
      </p:sp>
      <p:sp>
        <p:nvSpPr>
          <p:cNvPr id="7"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8"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9"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10"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11"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2"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dirty="0" err="1"/>
              <a:t>Sw</a:t>
            </a:r>
            <a:endParaRPr lang="en-US" dirty="0"/>
          </a:p>
        </p:txBody>
      </p:sp>
      <p:sp>
        <p:nvSpPr>
          <p:cNvPr id="13" name="Line 13"/>
          <p:cNvSpPr>
            <a:spLocks noChangeShapeType="1"/>
          </p:cNvSpPr>
          <p:nvPr/>
        </p:nvSpPr>
        <p:spPr bwMode="auto">
          <a:xfrm>
            <a:off x="1295400" y="4572000"/>
            <a:ext cx="5486400" cy="0"/>
          </a:xfrm>
          <a:prstGeom prst="line">
            <a:avLst/>
          </a:prstGeom>
          <a:noFill/>
          <a:ln w="12700">
            <a:solidFill>
              <a:schemeClr val="tx1"/>
            </a:solidFill>
            <a:round/>
            <a:headEnd/>
            <a:tailEnd/>
          </a:ln>
        </p:spPr>
        <p:txBody>
          <a:bodyPr wrap="none" anchor="ctr"/>
          <a:lstStyle/>
          <a:p>
            <a:endParaRPr lang="el-GR"/>
          </a:p>
        </p:txBody>
      </p:sp>
      <p:sp>
        <p:nvSpPr>
          <p:cNvPr id="14"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97150" y="381000"/>
            <a:ext cx="3215304" cy="769441"/>
          </a:xfrm>
          <a:prstGeom prst="rect">
            <a:avLst/>
          </a:prstGeom>
          <a:noFill/>
          <a:ln w="12700">
            <a:noFill/>
            <a:miter lim="800000"/>
            <a:headEnd/>
            <a:tailEnd/>
          </a:ln>
        </p:spPr>
        <p:txBody>
          <a:bodyPr wrap="none">
            <a:spAutoFit/>
          </a:bodyPr>
          <a:lstStyle/>
          <a:p>
            <a:r>
              <a:rPr lang="el-GR" sz="4400" dirty="0" smtClean="0"/>
              <a:t>Θεωρία Τ.Ε.</a:t>
            </a:r>
            <a:r>
              <a:rPr lang="en-US" sz="4400" dirty="0" smtClean="0"/>
              <a:t> </a:t>
            </a:r>
            <a:endParaRPr lang="en-US" dirty="0"/>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Text Box 5"/>
          <p:cNvSpPr txBox="1">
            <a:spLocks noChangeArrowheads="1"/>
          </p:cNvSpPr>
          <p:nvPr/>
        </p:nvSpPr>
        <p:spPr bwMode="auto">
          <a:xfrm>
            <a:off x="6934200" y="6400800"/>
            <a:ext cx="1285160" cy="369332"/>
          </a:xfrm>
          <a:prstGeom prst="rect">
            <a:avLst/>
          </a:prstGeom>
          <a:noFill/>
          <a:ln w="12700">
            <a:noFill/>
            <a:miter lim="800000"/>
            <a:headEnd/>
            <a:tailEnd/>
          </a:ln>
        </p:spPr>
        <p:txBody>
          <a:bodyPr wrap="none">
            <a:spAutoFit/>
          </a:bodyPr>
          <a:lstStyle/>
          <a:p>
            <a:r>
              <a:rPr lang="en-US" dirty="0"/>
              <a:t>Q </a:t>
            </a:r>
            <a:r>
              <a:rPr lang="el-GR" dirty="0" smtClean="0"/>
              <a:t>προϊόν</a:t>
            </a:r>
            <a:r>
              <a:rPr lang="en-US" dirty="0" smtClean="0"/>
              <a:t> </a:t>
            </a:r>
            <a:r>
              <a:rPr lang="en-US" dirty="0"/>
              <a:t>X</a:t>
            </a:r>
          </a:p>
        </p:txBody>
      </p:sp>
      <p:sp>
        <p:nvSpPr>
          <p:cNvPr id="6" name="Text Box 6"/>
          <p:cNvSpPr txBox="1">
            <a:spLocks noChangeArrowheads="1"/>
          </p:cNvSpPr>
          <p:nvPr/>
        </p:nvSpPr>
        <p:spPr bwMode="auto">
          <a:xfrm>
            <a:off x="0" y="1600200"/>
            <a:ext cx="629596" cy="369332"/>
          </a:xfrm>
          <a:prstGeom prst="rect">
            <a:avLst/>
          </a:prstGeom>
          <a:noFill/>
          <a:ln w="12700">
            <a:noFill/>
            <a:miter lim="800000"/>
            <a:headEnd/>
            <a:tailEnd/>
          </a:ln>
        </p:spPr>
        <p:txBody>
          <a:bodyPr wrap="none">
            <a:spAutoFit/>
          </a:bodyPr>
          <a:lstStyle/>
          <a:p>
            <a:r>
              <a:rPr lang="el-GR" dirty="0" smtClean="0"/>
              <a:t>Τιμή</a:t>
            </a:r>
            <a:endParaRPr lang="en-US" dirty="0"/>
          </a:p>
        </p:txBody>
      </p:sp>
      <p:sp>
        <p:nvSpPr>
          <p:cNvPr id="7"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8"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9"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10"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11"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2"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a:t>Sw</a:t>
            </a:r>
          </a:p>
        </p:txBody>
      </p:sp>
      <p:sp>
        <p:nvSpPr>
          <p:cNvPr id="13" name="Line 13"/>
          <p:cNvSpPr>
            <a:spLocks noChangeShapeType="1"/>
          </p:cNvSpPr>
          <p:nvPr/>
        </p:nvSpPr>
        <p:spPr bwMode="auto">
          <a:xfrm>
            <a:off x="1295400" y="4572000"/>
            <a:ext cx="5486400" cy="0"/>
          </a:xfrm>
          <a:prstGeom prst="line">
            <a:avLst/>
          </a:prstGeom>
          <a:noFill/>
          <a:ln w="12700">
            <a:solidFill>
              <a:schemeClr val="tx1"/>
            </a:solidFill>
            <a:round/>
            <a:headEnd/>
            <a:tailEnd/>
          </a:ln>
        </p:spPr>
        <p:txBody>
          <a:bodyPr wrap="none" anchor="ctr"/>
          <a:lstStyle/>
          <a:p>
            <a:endParaRPr lang="el-GR"/>
          </a:p>
        </p:txBody>
      </p:sp>
      <p:sp>
        <p:nvSpPr>
          <p:cNvPr id="14"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
        <p:nvSpPr>
          <p:cNvPr id="15" name="Line 15"/>
          <p:cNvSpPr>
            <a:spLocks noChangeShapeType="1"/>
          </p:cNvSpPr>
          <p:nvPr/>
        </p:nvSpPr>
        <p:spPr bwMode="auto">
          <a:xfrm>
            <a:off x="1295400" y="3657600"/>
            <a:ext cx="5486400" cy="0"/>
          </a:xfrm>
          <a:prstGeom prst="line">
            <a:avLst/>
          </a:prstGeom>
          <a:noFill/>
          <a:ln w="38100">
            <a:solidFill>
              <a:schemeClr val="tx1"/>
            </a:solidFill>
            <a:round/>
            <a:headEnd/>
            <a:tailEnd/>
          </a:ln>
        </p:spPr>
        <p:txBody>
          <a:bodyPr wrap="none" anchor="ctr"/>
          <a:lstStyle/>
          <a:p>
            <a:endParaRPr lang="el-GR"/>
          </a:p>
        </p:txBody>
      </p:sp>
      <p:sp>
        <p:nvSpPr>
          <p:cNvPr id="16" name="Text Box 16"/>
          <p:cNvSpPr txBox="1">
            <a:spLocks noChangeArrowheads="1"/>
          </p:cNvSpPr>
          <p:nvPr/>
        </p:nvSpPr>
        <p:spPr bwMode="auto">
          <a:xfrm>
            <a:off x="6934200" y="3429000"/>
            <a:ext cx="1352037" cy="369332"/>
          </a:xfrm>
          <a:prstGeom prst="rect">
            <a:avLst/>
          </a:prstGeom>
          <a:noFill/>
          <a:ln w="12700">
            <a:noFill/>
            <a:miter lim="800000"/>
            <a:headEnd/>
            <a:tailEnd/>
          </a:ln>
        </p:spPr>
        <p:txBody>
          <a:bodyPr wrap="none">
            <a:spAutoFit/>
          </a:bodyPr>
          <a:lstStyle/>
          <a:p>
            <a:r>
              <a:rPr lang="en-US" dirty="0" err="1" smtClean="0"/>
              <a:t>Sw</a:t>
            </a:r>
            <a:r>
              <a:rPr lang="en-US" dirty="0" smtClean="0"/>
              <a:t>+</a:t>
            </a:r>
            <a:r>
              <a:rPr lang="el-GR" dirty="0" smtClean="0"/>
              <a:t>Δασμός</a:t>
            </a:r>
            <a:endParaRPr lang="en-US" dirty="0"/>
          </a:p>
        </p:txBody>
      </p:sp>
      <p:sp>
        <p:nvSpPr>
          <p:cNvPr id="17" name="Text Box 17"/>
          <p:cNvSpPr txBox="1">
            <a:spLocks noChangeArrowheads="1"/>
          </p:cNvSpPr>
          <p:nvPr/>
        </p:nvSpPr>
        <p:spPr bwMode="auto">
          <a:xfrm>
            <a:off x="661988" y="4994275"/>
            <a:ext cx="506412" cy="457200"/>
          </a:xfrm>
          <a:prstGeom prst="rect">
            <a:avLst/>
          </a:prstGeom>
          <a:noFill/>
          <a:ln w="12700">
            <a:noFill/>
            <a:miter lim="800000"/>
            <a:headEnd/>
            <a:tailEnd/>
          </a:ln>
        </p:spPr>
        <p:txBody>
          <a:bodyPr wrap="none">
            <a:spAutoFit/>
          </a:bodyPr>
          <a:lstStyle/>
          <a:p>
            <a:r>
              <a:rPr lang="en-US"/>
              <a:t>P1</a:t>
            </a:r>
          </a:p>
        </p:txBody>
      </p:sp>
      <p:sp>
        <p:nvSpPr>
          <p:cNvPr id="18" name="Text Box 18"/>
          <p:cNvSpPr txBox="1">
            <a:spLocks noChangeArrowheads="1"/>
          </p:cNvSpPr>
          <p:nvPr/>
        </p:nvSpPr>
        <p:spPr bwMode="auto">
          <a:xfrm>
            <a:off x="509588" y="3394075"/>
            <a:ext cx="506412" cy="457200"/>
          </a:xfrm>
          <a:prstGeom prst="rect">
            <a:avLst/>
          </a:prstGeom>
          <a:noFill/>
          <a:ln w="12700">
            <a:noFill/>
            <a:miter lim="800000"/>
            <a:headEnd/>
            <a:tailEnd/>
          </a:ln>
        </p:spPr>
        <p:txBody>
          <a:bodyPr wrap="none">
            <a:spAutoFit/>
          </a:bodyPr>
          <a:lstStyle/>
          <a:p>
            <a:r>
              <a:rPr lang="en-US"/>
              <a:t>P2</a:t>
            </a:r>
          </a:p>
        </p:txBody>
      </p:sp>
      <p:sp>
        <p:nvSpPr>
          <p:cNvPr id="19" name="Line 22"/>
          <p:cNvSpPr>
            <a:spLocks noChangeShapeType="1"/>
          </p:cNvSpPr>
          <p:nvPr/>
        </p:nvSpPr>
        <p:spPr bwMode="auto">
          <a:xfrm>
            <a:off x="1295400" y="2819400"/>
            <a:ext cx="5562600" cy="0"/>
          </a:xfrm>
          <a:prstGeom prst="line">
            <a:avLst/>
          </a:prstGeom>
          <a:noFill/>
          <a:ln w="12700">
            <a:solidFill>
              <a:schemeClr val="tx1"/>
            </a:solidFill>
            <a:prstDash val="dash"/>
            <a:round/>
            <a:headEnd/>
            <a:tailEnd/>
          </a:ln>
        </p:spPr>
        <p:txBody>
          <a:bodyPr wrap="none" anchor="ctr"/>
          <a:lstStyle/>
          <a:p>
            <a:endParaRPr lang="el-GR"/>
          </a:p>
        </p:txBody>
      </p:sp>
      <p:sp>
        <p:nvSpPr>
          <p:cNvPr id="20" name="Text Box 23"/>
          <p:cNvSpPr txBox="1">
            <a:spLocks noChangeArrowheads="1"/>
          </p:cNvSpPr>
          <p:nvPr/>
        </p:nvSpPr>
        <p:spPr bwMode="auto">
          <a:xfrm>
            <a:off x="6967538" y="2514600"/>
            <a:ext cx="1319207" cy="646331"/>
          </a:xfrm>
          <a:prstGeom prst="rect">
            <a:avLst/>
          </a:prstGeom>
          <a:noFill/>
          <a:ln w="12700">
            <a:noFill/>
            <a:miter lim="800000"/>
            <a:headEnd/>
            <a:tailEnd/>
          </a:ln>
        </p:spPr>
        <p:txBody>
          <a:bodyPr wrap="none">
            <a:spAutoFit/>
          </a:bodyPr>
          <a:lstStyle/>
          <a:p>
            <a:r>
              <a:rPr lang="en-US" dirty="0" smtClean="0"/>
              <a:t>Sp+</a:t>
            </a:r>
            <a:r>
              <a:rPr lang="el-GR" dirty="0" smtClean="0"/>
              <a:t>Δασμός</a:t>
            </a:r>
            <a:endParaRPr lang="en-US" dirty="0"/>
          </a:p>
          <a:p>
            <a:endParaRPr lang="en-US" dirty="0"/>
          </a:p>
        </p:txBody>
      </p:sp>
      <p:sp>
        <p:nvSpPr>
          <p:cNvPr id="21" name="Text Box 24"/>
          <p:cNvSpPr txBox="1">
            <a:spLocks noChangeArrowheads="1"/>
          </p:cNvSpPr>
          <p:nvPr/>
        </p:nvSpPr>
        <p:spPr bwMode="auto">
          <a:xfrm>
            <a:off x="173038" y="2022475"/>
            <a:ext cx="1119153" cy="369332"/>
          </a:xfrm>
          <a:prstGeom prst="rect">
            <a:avLst/>
          </a:prstGeom>
          <a:noFill/>
          <a:ln w="12700">
            <a:noFill/>
            <a:miter lim="800000"/>
            <a:headEnd/>
            <a:tailEnd/>
          </a:ln>
        </p:spPr>
        <p:txBody>
          <a:bodyPr wrap="none">
            <a:spAutoFit/>
          </a:bodyPr>
          <a:lstStyle/>
          <a:p>
            <a:r>
              <a:rPr lang="en-US" dirty="0" smtClean="0"/>
              <a:t>P</a:t>
            </a:r>
            <a:r>
              <a:rPr lang="el-GR" dirty="0" smtClean="0"/>
              <a:t>εγχώρια</a:t>
            </a:r>
            <a:endParaRPr lang="en-US" dirty="0"/>
          </a:p>
        </p:txBody>
      </p:sp>
      <p:sp>
        <p:nvSpPr>
          <p:cNvPr id="22" name="Line 25"/>
          <p:cNvSpPr>
            <a:spLocks noChangeShapeType="1"/>
          </p:cNvSpPr>
          <p:nvPr/>
        </p:nvSpPr>
        <p:spPr bwMode="auto">
          <a:xfrm flipV="1">
            <a:off x="1143000" y="2057400"/>
            <a:ext cx="0" cy="228600"/>
          </a:xfrm>
          <a:prstGeom prst="line">
            <a:avLst/>
          </a:prstGeom>
          <a:noFill/>
          <a:ln w="12700">
            <a:solidFill>
              <a:schemeClr val="tx1"/>
            </a:solidFill>
            <a:round/>
            <a:headEnd/>
            <a:tailEnd type="triangle" w="med" len="med"/>
          </a:ln>
        </p:spPr>
        <p:txBody>
          <a:bodyPr wrap="none" anchor="ctr"/>
          <a:lstStyle/>
          <a:p>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87725" y="627063"/>
            <a:ext cx="1527854" cy="369332"/>
          </a:xfrm>
          <a:prstGeom prst="rect">
            <a:avLst/>
          </a:prstGeom>
          <a:noFill/>
          <a:ln w="12700">
            <a:noFill/>
            <a:miter lim="800000"/>
            <a:headEnd/>
            <a:tailEnd/>
          </a:ln>
        </p:spPr>
        <p:txBody>
          <a:bodyPr wrap="none">
            <a:spAutoFit/>
          </a:bodyPr>
          <a:lstStyle/>
          <a:p>
            <a:r>
              <a:rPr lang="el-GR" dirty="0" smtClean="0"/>
              <a:t>Προ της Τ.Ε. </a:t>
            </a:r>
            <a:endParaRPr lang="en-US" dirty="0"/>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Text Box 5"/>
          <p:cNvSpPr txBox="1">
            <a:spLocks noChangeArrowheads="1"/>
          </p:cNvSpPr>
          <p:nvPr/>
        </p:nvSpPr>
        <p:spPr bwMode="auto">
          <a:xfrm>
            <a:off x="6934200" y="6400800"/>
            <a:ext cx="1285160" cy="369332"/>
          </a:xfrm>
          <a:prstGeom prst="rect">
            <a:avLst/>
          </a:prstGeom>
          <a:noFill/>
          <a:ln w="12700">
            <a:noFill/>
            <a:miter lim="800000"/>
            <a:headEnd/>
            <a:tailEnd/>
          </a:ln>
        </p:spPr>
        <p:txBody>
          <a:bodyPr wrap="none">
            <a:spAutoFit/>
          </a:bodyPr>
          <a:lstStyle/>
          <a:p>
            <a:r>
              <a:rPr lang="en-US" dirty="0"/>
              <a:t>Q </a:t>
            </a:r>
            <a:r>
              <a:rPr lang="el-GR" dirty="0" smtClean="0"/>
              <a:t>προϊόν</a:t>
            </a:r>
            <a:r>
              <a:rPr lang="en-US" dirty="0" smtClean="0"/>
              <a:t> </a:t>
            </a:r>
            <a:r>
              <a:rPr lang="en-US" dirty="0"/>
              <a:t>X</a:t>
            </a:r>
          </a:p>
        </p:txBody>
      </p:sp>
      <p:sp>
        <p:nvSpPr>
          <p:cNvPr id="6"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7"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8"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9"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10"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1"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a:t>Sw</a:t>
            </a:r>
          </a:p>
        </p:txBody>
      </p:sp>
      <p:sp>
        <p:nvSpPr>
          <p:cNvPr id="12" name="Line 13"/>
          <p:cNvSpPr>
            <a:spLocks noChangeShapeType="1"/>
          </p:cNvSpPr>
          <p:nvPr/>
        </p:nvSpPr>
        <p:spPr bwMode="auto">
          <a:xfrm>
            <a:off x="1295400" y="4572000"/>
            <a:ext cx="5486400" cy="0"/>
          </a:xfrm>
          <a:prstGeom prst="line">
            <a:avLst/>
          </a:prstGeom>
          <a:noFill/>
          <a:ln w="12700">
            <a:solidFill>
              <a:schemeClr val="tx1"/>
            </a:solidFill>
            <a:round/>
            <a:headEnd/>
            <a:tailEnd/>
          </a:ln>
        </p:spPr>
        <p:txBody>
          <a:bodyPr wrap="none" anchor="ctr"/>
          <a:lstStyle/>
          <a:p>
            <a:endParaRPr lang="el-GR"/>
          </a:p>
        </p:txBody>
      </p:sp>
      <p:sp>
        <p:nvSpPr>
          <p:cNvPr id="13"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
        <p:nvSpPr>
          <p:cNvPr id="14" name="Line 15"/>
          <p:cNvSpPr>
            <a:spLocks noChangeShapeType="1"/>
          </p:cNvSpPr>
          <p:nvPr/>
        </p:nvSpPr>
        <p:spPr bwMode="auto">
          <a:xfrm>
            <a:off x="1295400" y="3657600"/>
            <a:ext cx="5486400" cy="0"/>
          </a:xfrm>
          <a:prstGeom prst="line">
            <a:avLst/>
          </a:prstGeom>
          <a:noFill/>
          <a:ln w="38100">
            <a:solidFill>
              <a:schemeClr val="tx1"/>
            </a:solidFill>
            <a:round/>
            <a:headEnd/>
            <a:tailEnd/>
          </a:ln>
        </p:spPr>
        <p:txBody>
          <a:bodyPr wrap="none" anchor="ctr"/>
          <a:lstStyle/>
          <a:p>
            <a:endParaRPr lang="el-GR"/>
          </a:p>
        </p:txBody>
      </p:sp>
      <p:sp>
        <p:nvSpPr>
          <p:cNvPr id="15" name="Text Box 16"/>
          <p:cNvSpPr txBox="1">
            <a:spLocks noChangeArrowheads="1"/>
          </p:cNvSpPr>
          <p:nvPr/>
        </p:nvSpPr>
        <p:spPr bwMode="auto">
          <a:xfrm>
            <a:off x="6934200" y="3429000"/>
            <a:ext cx="1352037" cy="369332"/>
          </a:xfrm>
          <a:prstGeom prst="rect">
            <a:avLst/>
          </a:prstGeom>
          <a:noFill/>
          <a:ln w="12700">
            <a:noFill/>
            <a:miter lim="800000"/>
            <a:headEnd/>
            <a:tailEnd/>
          </a:ln>
        </p:spPr>
        <p:txBody>
          <a:bodyPr wrap="none">
            <a:spAutoFit/>
          </a:bodyPr>
          <a:lstStyle/>
          <a:p>
            <a:r>
              <a:rPr lang="en-US" dirty="0" err="1" smtClean="0"/>
              <a:t>Sw</a:t>
            </a:r>
            <a:r>
              <a:rPr lang="en-US" dirty="0" smtClean="0"/>
              <a:t>+</a:t>
            </a:r>
            <a:r>
              <a:rPr lang="el-GR" dirty="0" smtClean="0"/>
              <a:t>Δασμός</a:t>
            </a:r>
            <a:endParaRPr lang="en-US" dirty="0"/>
          </a:p>
        </p:txBody>
      </p:sp>
      <p:sp>
        <p:nvSpPr>
          <p:cNvPr id="16" name="Text Box 17"/>
          <p:cNvSpPr txBox="1">
            <a:spLocks noChangeArrowheads="1"/>
          </p:cNvSpPr>
          <p:nvPr/>
        </p:nvSpPr>
        <p:spPr bwMode="auto">
          <a:xfrm>
            <a:off x="661988" y="4994275"/>
            <a:ext cx="506412" cy="457200"/>
          </a:xfrm>
          <a:prstGeom prst="rect">
            <a:avLst/>
          </a:prstGeom>
          <a:noFill/>
          <a:ln w="12700">
            <a:noFill/>
            <a:miter lim="800000"/>
            <a:headEnd/>
            <a:tailEnd/>
          </a:ln>
        </p:spPr>
        <p:txBody>
          <a:bodyPr wrap="none">
            <a:spAutoFit/>
          </a:bodyPr>
          <a:lstStyle/>
          <a:p>
            <a:r>
              <a:rPr lang="en-US"/>
              <a:t>P1</a:t>
            </a:r>
          </a:p>
        </p:txBody>
      </p:sp>
      <p:sp>
        <p:nvSpPr>
          <p:cNvPr id="17" name="Text Box 18"/>
          <p:cNvSpPr txBox="1">
            <a:spLocks noChangeArrowheads="1"/>
          </p:cNvSpPr>
          <p:nvPr/>
        </p:nvSpPr>
        <p:spPr bwMode="auto">
          <a:xfrm>
            <a:off x="509588" y="3394075"/>
            <a:ext cx="506412" cy="457200"/>
          </a:xfrm>
          <a:prstGeom prst="rect">
            <a:avLst/>
          </a:prstGeom>
          <a:noFill/>
          <a:ln w="12700">
            <a:noFill/>
            <a:miter lim="800000"/>
            <a:headEnd/>
            <a:tailEnd/>
          </a:ln>
        </p:spPr>
        <p:txBody>
          <a:bodyPr wrap="none">
            <a:spAutoFit/>
          </a:bodyPr>
          <a:lstStyle/>
          <a:p>
            <a:r>
              <a:rPr lang="en-US"/>
              <a:t>P2</a:t>
            </a:r>
          </a:p>
        </p:txBody>
      </p:sp>
      <p:sp>
        <p:nvSpPr>
          <p:cNvPr id="18" name="Line 19"/>
          <p:cNvSpPr>
            <a:spLocks noChangeShapeType="1"/>
          </p:cNvSpPr>
          <p:nvPr/>
        </p:nvSpPr>
        <p:spPr bwMode="auto">
          <a:xfrm>
            <a:off x="1295400" y="2819400"/>
            <a:ext cx="5562600" cy="0"/>
          </a:xfrm>
          <a:prstGeom prst="line">
            <a:avLst/>
          </a:prstGeom>
          <a:noFill/>
          <a:ln w="12700">
            <a:solidFill>
              <a:schemeClr val="tx1"/>
            </a:solidFill>
            <a:prstDash val="dash"/>
            <a:round/>
            <a:headEnd/>
            <a:tailEnd/>
          </a:ln>
        </p:spPr>
        <p:txBody>
          <a:bodyPr wrap="none" anchor="ctr"/>
          <a:lstStyle/>
          <a:p>
            <a:endParaRPr lang="el-GR"/>
          </a:p>
        </p:txBody>
      </p:sp>
      <p:sp>
        <p:nvSpPr>
          <p:cNvPr id="19" name="Text Box 20"/>
          <p:cNvSpPr txBox="1">
            <a:spLocks noChangeArrowheads="1"/>
          </p:cNvSpPr>
          <p:nvPr/>
        </p:nvSpPr>
        <p:spPr bwMode="auto">
          <a:xfrm>
            <a:off x="6967538" y="2514600"/>
            <a:ext cx="1319207" cy="646331"/>
          </a:xfrm>
          <a:prstGeom prst="rect">
            <a:avLst/>
          </a:prstGeom>
          <a:noFill/>
          <a:ln w="12700">
            <a:noFill/>
            <a:miter lim="800000"/>
            <a:headEnd/>
            <a:tailEnd/>
          </a:ln>
        </p:spPr>
        <p:txBody>
          <a:bodyPr wrap="none">
            <a:spAutoFit/>
          </a:bodyPr>
          <a:lstStyle/>
          <a:p>
            <a:r>
              <a:rPr lang="en-US" dirty="0" smtClean="0"/>
              <a:t>Sp+</a:t>
            </a:r>
            <a:r>
              <a:rPr lang="el-GR" dirty="0" smtClean="0"/>
              <a:t>Δασμός</a:t>
            </a:r>
            <a:endParaRPr lang="en-US" dirty="0"/>
          </a:p>
          <a:p>
            <a:endParaRPr lang="en-US" dirty="0"/>
          </a:p>
        </p:txBody>
      </p:sp>
      <p:sp>
        <p:nvSpPr>
          <p:cNvPr id="20" name="Text Box 21"/>
          <p:cNvSpPr txBox="1">
            <a:spLocks noChangeArrowheads="1"/>
          </p:cNvSpPr>
          <p:nvPr/>
        </p:nvSpPr>
        <p:spPr bwMode="auto">
          <a:xfrm>
            <a:off x="173038" y="2022475"/>
            <a:ext cx="1119153" cy="369332"/>
          </a:xfrm>
          <a:prstGeom prst="rect">
            <a:avLst/>
          </a:prstGeom>
          <a:noFill/>
          <a:ln w="12700">
            <a:noFill/>
            <a:miter lim="800000"/>
            <a:headEnd/>
            <a:tailEnd/>
          </a:ln>
        </p:spPr>
        <p:txBody>
          <a:bodyPr wrap="none">
            <a:spAutoFit/>
          </a:bodyPr>
          <a:lstStyle/>
          <a:p>
            <a:r>
              <a:rPr lang="en-US" dirty="0" smtClean="0"/>
              <a:t>P</a:t>
            </a:r>
            <a:r>
              <a:rPr lang="el-GR" dirty="0" smtClean="0"/>
              <a:t>εγχώρια</a:t>
            </a:r>
            <a:endParaRPr lang="en-US" dirty="0"/>
          </a:p>
        </p:txBody>
      </p:sp>
      <p:sp>
        <p:nvSpPr>
          <p:cNvPr id="21" name="Line 22"/>
          <p:cNvSpPr>
            <a:spLocks noChangeShapeType="1"/>
          </p:cNvSpPr>
          <p:nvPr/>
        </p:nvSpPr>
        <p:spPr bwMode="auto">
          <a:xfrm flipV="1">
            <a:off x="1143000" y="2057400"/>
            <a:ext cx="0" cy="228600"/>
          </a:xfrm>
          <a:prstGeom prst="line">
            <a:avLst/>
          </a:prstGeom>
          <a:noFill/>
          <a:ln w="12700">
            <a:solidFill>
              <a:schemeClr val="tx1"/>
            </a:solidFill>
            <a:round/>
            <a:headEnd/>
            <a:tailEnd type="triangle" w="med" len="med"/>
          </a:ln>
        </p:spPr>
        <p:txBody>
          <a:bodyPr wrap="none" anchor="ctr"/>
          <a:lstStyle/>
          <a:p>
            <a:endParaRPr lang="el-GR"/>
          </a:p>
        </p:txBody>
      </p:sp>
      <p:sp>
        <p:nvSpPr>
          <p:cNvPr id="22" name="Line 23"/>
          <p:cNvSpPr>
            <a:spLocks noChangeShapeType="1"/>
          </p:cNvSpPr>
          <p:nvPr/>
        </p:nvSpPr>
        <p:spPr bwMode="auto">
          <a:xfrm>
            <a:off x="46482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3" name="Line 24"/>
          <p:cNvSpPr>
            <a:spLocks noChangeShapeType="1"/>
          </p:cNvSpPr>
          <p:nvPr/>
        </p:nvSpPr>
        <p:spPr bwMode="auto">
          <a:xfrm>
            <a:off x="28956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4" name="Text Box 25"/>
          <p:cNvSpPr txBox="1">
            <a:spLocks noChangeArrowheads="1"/>
          </p:cNvSpPr>
          <p:nvPr/>
        </p:nvSpPr>
        <p:spPr bwMode="auto">
          <a:xfrm>
            <a:off x="4370388" y="6061075"/>
            <a:ext cx="557212" cy="457200"/>
          </a:xfrm>
          <a:prstGeom prst="rect">
            <a:avLst/>
          </a:prstGeom>
          <a:noFill/>
          <a:ln w="12700">
            <a:noFill/>
            <a:miter lim="800000"/>
            <a:headEnd/>
            <a:tailEnd/>
          </a:ln>
        </p:spPr>
        <p:txBody>
          <a:bodyPr wrap="none">
            <a:spAutoFit/>
          </a:bodyPr>
          <a:lstStyle/>
          <a:p>
            <a:r>
              <a:rPr lang="en-US"/>
              <a:t>Q1</a:t>
            </a:r>
          </a:p>
        </p:txBody>
      </p:sp>
      <p:sp>
        <p:nvSpPr>
          <p:cNvPr id="25" name="Text Box 26"/>
          <p:cNvSpPr txBox="1">
            <a:spLocks noChangeArrowheads="1"/>
          </p:cNvSpPr>
          <p:nvPr/>
        </p:nvSpPr>
        <p:spPr bwMode="auto">
          <a:xfrm>
            <a:off x="2617788" y="6137275"/>
            <a:ext cx="557212" cy="457200"/>
          </a:xfrm>
          <a:prstGeom prst="rect">
            <a:avLst/>
          </a:prstGeom>
          <a:noFill/>
          <a:ln w="12700">
            <a:noFill/>
            <a:miter lim="800000"/>
            <a:headEnd/>
            <a:tailEnd/>
          </a:ln>
        </p:spPr>
        <p:txBody>
          <a:bodyPr wrap="none">
            <a:spAutoFit/>
          </a:bodyPr>
          <a:lstStyle/>
          <a:p>
            <a:r>
              <a:rPr lang="en-US"/>
              <a:t>Q2</a:t>
            </a:r>
          </a:p>
        </p:txBody>
      </p:sp>
      <p:sp>
        <p:nvSpPr>
          <p:cNvPr id="26" name="Text Box 27"/>
          <p:cNvSpPr txBox="1">
            <a:spLocks noChangeArrowheads="1"/>
          </p:cNvSpPr>
          <p:nvPr/>
        </p:nvSpPr>
        <p:spPr bwMode="auto">
          <a:xfrm>
            <a:off x="2590800" y="5181600"/>
            <a:ext cx="319088" cy="457200"/>
          </a:xfrm>
          <a:prstGeom prst="rect">
            <a:avLst/>
          </a:prstGeom>
          <a:noFill/>
          <a:ln w="12700">
            <a:noFill/>
            <a:miter lim="800000"/>
            <a:headEnd/>
            <a:tailEnd/>
          </a:ln>
        </p:spPr>
        <p:txBody>
          <a:bodyPr wrap="none">
            <a:spAutoFit/>
          </a:bodyPr>
          <a:lstStyle/>
          <a:p>
            <a:r>
              <a:rPr lang="en-US"/>
              <a:t>a</a:t>
            </a:r>
          </a:p>
        </p:txBody>
      </p:sp>
      <p:sp>
        <p:nvSpPr>
          <p:cNvPr id="27" name="Text Box 28"/>
          <p:cNvSpPr txBox="1">
            <a:spLocks noChangeArrowheads="1"/>
          </p:cNvSpPr>
          <p:nvPr/>
        </p:nvSpPr>
        <p:spPr bwMode="auto">
          <a:xfrm>
            <a:off x="2667000" y="3276600"/>
            <a:ext cx="336550" cy="457200"/>
          </a:xfrm>
          <a:prstGeom prst="rect">
            <a:avLst/>
          </a:prstGeom>
          <a:noFill/>
          <a:ln w="12700">
            <a:noFill/>
            <a:miter lim="800000"/>
            <a:headEnd/>
            <a:tailEnd/>
          </a:ln>
        </p:spPr>
        <p:txBody>
          <a:bodyPr wrap="none">
            <a:spAutoFit/>
          </a:bodyPr>
          <a:lstStyle/>
          <a:p>
            <a:r>
              <a:rPr lang="en-US"/>
              <a:t>b</a:t>
            </a:r>
          </a:p>
        </p:txBody>
      </p:sp>
      <p:sp>
        <p:nvSpPr>
          <p:cNvPr id="28" name="Text Box 29"/>
          <p:cNvSpPr txBox="1">
            <a:spLocks noChangeArrowheads="1"/>
          </p:cNvSpPr>
          <p:nvPr/>
        </p:nvSpPr>
        <p:spPr bwMode="auto">
          <a:xfrm>
            <a:off x="4648200" y="3124200"/>
            <a:ext cx="319088" cy="457200"/>
          </a:xfrm>
          <a:prstGeom prst="rect">
            <a:avLst/>
          </a:prstGeom>
          <a:noFill/>
          <a:ln w="12700">
            <a:noFill/>
            <a:miter lim="800000"/>
            <a:headEnd/>
            <a:tailEnd/>
          </a:ln>
        </p:spPr>
        <p:txBody>
          <a:bodyPr wrap="none">
            <a:spAutoFit/>
          </a:bodyPr>
          <a:lstStyle/>
          <a:p>
            <a:r>
              <a:rPr lang="en-US"/>
              <a:t>c</a:t>
            </a:r>
          </a:p>
        </p:txBody>
      </p:sp>
      <p:sp>
        <p:nvSpPr>
          <p:cNvPr id="29" name="Text Box 30"/>
          <p:cNvSpPr txBox="1">
            <a:spLocks noChangeArrowheads="1"/>
          </p:cNvSpPr>
          <p:nvPr/>
        </p:nvSpPr>
        <p:spPr bwMode="auto">
          <a:xfrm>
            <a:off x="4556125" y="5146675"/>
            <a:ext cx="336550" cy="457200"/>
          </a:xfrm>
          <a:prstGeom prst="rect">
            <a:avLst/>
          </a:prstGeom>
          <a:noFill/>
          <a:ln w="12700">
            <a:noFill/>
            <a:miter lim="800000"/>
            <a:headEnd/>
            <a:tailEnd/>
          </a:ln>
        </p:spPr>
        <p:txBody>
          <a:bodyPr wrap="none">
            <a:spAutoFit/>
          </a:bodyPr>
          <a:lstStyle/>
          <a:p>
            <a:r>
              <a:rPr lang="en-US"/>
              <a:t>d</a:t>
            </a:r>
          </a:p>
        </p:txBody>
      </p:sp>
      <p:sp>
        <p:nvSpPr>
          <p:cNvPr id="30" name="Text Box 31"/>
          <p:cNvSpPr txBox="1">
            <a:spLocks noChangeArrowheads="1"/>
          </p:cNvSpPr>
          <p:nvPr/>
        </p:nvSpPr>
        <p:spPr bwMode="auto">
          <a:xfrm>
            <a:off x="4119563" y="1641475"/>
            <a:ext cx="1804340" cy="369332"/>
          </a:xfrm>
          <a:prstGeom prst="rect">
            <a:avLst/>
          </a:prstGeom>
          <a:noFill/>
          <a:ln w="12700">
            <a:noFill/>
            <a:miter lim="800000"/>
            <a:headEnd/>
            <a:tailEnd/>
          </a:ln>
        </p:spPr>
        <p:txBody>
          <a:bodyPr wrap="none">
            <a:spAutoFit/>
          </a:bodyPr>
          <a:lstStyle/>
          <a:p>
            <a:r>
              <a:rPr lang="el-GR" dirty="0" smtClean="0"/>
              <a:t>Περιοχή</a:t>
            </a:r>
            <a:r>
              <a:rPr lang="en-US" dirty="0" smtClean="0"/>
              <a:t> </a:t>
            </a:r>
            <a:r>
              <a:rPr lang="en-US" dirty="0" err="1"/>
              <a:t>abcd</a:t>
            </a:r>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28988" y="627063"/>
            <a:ext cx="1576394" cy="369332"/>
          </a:xfrm>
          <a:prstGeom prst="rect">
            <a:avLst/>
          </a:prstGeom>
          <a:noFill/>
          <a:ln w="12700">
            <a:noFill/>
            <a:miter lim="800000"/>
            <a:headEnd/>
            <a:tailEnd/>
          </a:ln>
        </p:spPr>
        <p:txBody>
          <a:bodyPr wrap="none">
            <a:spAutoFit/>
          </a:bodyPr>
          <a:lstStyle/>
          <a:p>
            <a:r>
              <a:rPr lang="el-GR" dirty="0" smtClean="0"/>
              <a:t>Μετά την Τ.Ε. </a:t>
            </a:r>
            <a:endParaRPr lang="en-US" dirty="0"/>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6"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7"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8"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9"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0"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a:t>Sw</a:t>
            </a:r>
          </a:p>
        </p:txBody>
      </p:sp>
      <p:sp>
        <p:nvSpPr>
          <p:cNvPr id="11" name="Line 13"/>
          <p:cNvSpPr>
            <a:spLocks noChangeShapeType="1"/>
          </p:cNvSpPr>
          <p:nvPr/>
        </p:nvSpPr>
        <p:spPr bwMode="auto">
          <a:xfrm>
            <a:off x="1295400" y="4572000"/>
            <a:ext cx="5486400" cy="0"/>
          </a:xfrm>
          <a:prstGeom prst="line">
            <a:avLst/>
          </a:prstGeom>
          <a:noFill/>
          <a:ln w="38100">
            <a:solidFill>
              <a:schemeClr val="tx1"/>
            </a:solidFill>
            <a:round/>
            <a:headEnd/>
            <a:tailEnd/>
          </a:ln>
        </p:spPr>
        <p:txBody>
          <a:bodyPr wrap="none" anchor="ctr"/>
          <a:lstStyle/>
          <a:p>
            <a:endParaRPr lang="el-GR"/>
          </a:p>
        </p:txBody>
      </p:sp>
      <p:sp>
        <p:nvSpPr>
          <p:cNvPr id="12"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
        <p:nvSpPr>
          <p:cNvPr id="13" name="Line 15"/>
          <p:cNvSpPr>
            <a:spLocks noChangeShapeType="1"/>
          </p:cNvSpPr>
          <p:nvPr/>
        </p:nvSpPr>
        <p:spPr bwMode="auto">
          <a:xfrm>
            <a:off x="1295400" y="3657600"/>
            <a:ext cx="5486400" cy="0"/>
          </a:xfrm>
          <a:prstGeom prst="line">
            <a:avLst/>
          </a:prstGeom>
          <a:noFill/>
          <a:ln w="12700">
            <a:solidFill>
              <a:schemeClr val="tx1"/>
            </a:solidFill>
            <a:round/>
            <a:headEnd/>
            <a:tailEnd/>
          </a:ln>
        </p:spPr>
        <p:txBody>
          <a:bodyPr wrap="none" anchor="ctr"/>
          <a:lstStyle/>
          <a:p>
            <a:endParaRPr lang="el-GR"/>
          </a:p>
        </p:txBody>
      </p:sp>
      <p:sp>
        <p:nvSpPr>
          <p:cNvPr id="14" name="Text Box 16"/>
          <p:cNvSpPr txBox="1">
            <a:spLocks noChangeArrowheads="1"/>
          </p:cNvSpPr>
          <p:nvPr/>
        </p:nvSpPr>
        <p:spPr bwMode="auto">
          <a:xfrm>
            <a:off x="6934200" y="3429000"/>
            <a:ext cx="1352037" cy="369332"/>
          </a:xfrm>
          <a:prstGeom prst="rect">
            <a:avLst/>
          </a:prstGeom>
          <a:noFill/>
          <a:ln w="12700">
            <a:noFill/>
            <a:miter lim="800000"/>
            <a:headEnd/>
            <a:tailEnd/>
          </a:ln>
        </p:spPr>
        <p:txBody>
          <a:bodyPr wrap="none">
            <a:spAutoFit/>
          </a:bodyPr>
          <a:lstStyle/>
          <a:p>
            <a:r>
              <a:rPr lang="en-US" dirty="0" err="1" smtClean="0"/>
              <a:t>Sw</a:t>
            </a:r>
            <a:r>
              <a:rPr lang="en-US" dirty="0" smtClean="0"/>
              <a:t>+</a:t>
            </a:r>
            <a:r>
              <a:rPr lang="el-GR" dirty="0" smtClean="0"/>
              <a:t>Δασμός</a:t>
            </a:r>
            <a:endParaRPr lang="en-US" dirty="0"/>
          </a:p>
        </p:txBody>
      </p:sp>
      <p:sp>
        <p:nvSpPr>
          <p:cNvPr id="15" name="Text Box 17"/>
          <p:cNvSpPr txBox="1">
            <a:spLocks noChangeArrowheads="1"/>
          </p:cNvSpPr>
          <p:nvPr/>
        </p:nvSpPr>
        <p:spPr bwMode="auto">
          <a:xfrm>
            <a:off x="661988" y="4994275"/>
            <a:ext cx="506412" cy="457200"/>
          </a:xfrm>
          <a:prstGeom prst="rect">
            <a:avLst/>
          </a:prstGeom>
          <a:noFill/>
          <a:ln w="12700">
            <a:noFill/>
            <a:miter lim="800000"/>
            <a:headEnd/>
            <a:tailEnd/>
          </a:ln>
        </p:spPr>
        <p:txBody>
          <a:bodyPr wrap="none">
            <a:spAutoFit/>
          </a:bodyPr>
          <a:lstStyle/>
          <a:p>
            <a:r>
              <a:rPr lang="en-US"/>
              <a:t>P1</a:t>
            </a:r>
          </a:p>
        </p:txBody>
      </p:sp>
      <p:sp>
        <p:nvSpPr>
          <p:cNvPr id="16" name="Text Box 18"/>
          <p:cNvSpPr txBox="1">
            <a:spLocks noChangeArrowheads="1"/>
          </p:cNvSpPr>
          <p:nvPr/>
        </p:nvSpPr>
        <p:spPr bwMode="auto">
          <a:xfrm>
            <a:off x="509588" y="3394075"/>
            <a:ext cx="506412" cy="457200"/>
          </a:xfrm>
          <a:prstGeom prst="rect">
            <a:avLst/>
          </a:prstGeom>
          <a:noFill/>
          <a:ln w="12700">
            <a:noFill/>
            <a:miter lim="800000"/>
            <a:headEnd/>
            <a:tailEnd/>
          </a:ln>
        </p:spPr>
        <p:txBody>
          <a:bodyPr wrap="none">
            <a:spAutoFit/>
          </a:bodyPr>
          <a:lstStyle/>
          <a:p>
            <a:r>
              <a:rPr lang="en-US"/>
              <a:t>P2</a:t>
            </a:r>
          </a:p>
        </p:txBody>
      </p:sp>
      <p:sp>
        <p:nvSpPr>
          <p:cNvPr id="17" name="Line 19"/>
          <p:cNvSpPr>
            <a:spLocks noChangeShapeType="1"/>
          </p:cNvSpPr>
          <p:nvPr/>
        </p:nvSpPr>
        <p:spPr bwMode="auto">
          <a:xfrm>
            <a:off x="1295400" y="2819400"/>
            <a:ext cx="5562600" cy="0"/>
          </a:xfrm>
          <a:prstGeom prst="line">
            <a:avLst/>
          </a:prstGeom>
          <a:noFill/>
          <a:ln w="12700">
            <a:solidFill>
              <a:schemeClr val="tx1"/>
            </a:solidFill>
            <a:prstDash val="dash"/>
            <a:round/>
            <a:headEnd/>
            <a:tailEnd/>
          </a:ln>
        </p:spPr>
        <p:txBody>
          <a:bodyPr wrap="none" anchor="ctr"/>
          <a:lstStyle/>
          <a:p>
            <a:endParaRPr lang="el-GR"/>
          </a:p>
        </p:txBody>
      </p:sp>
      <p:sp>
        <p:nvSpPr>
          <p:cNvPr id="18" name="Text Box 20"/>
          <p:cNvSpPr txBox="1">
            <a:spLocks noChangeArrowheads="1"/>
          </p:cNvSpPr>
          <p:nvPr/>
        </p:nvSpPr>
        <p:spPr bwMode="auto">
          <a:xfrm>
            <a:off x="6967538" y="2514600"/>
            <a:ext cx="1319207" cy="646331"/>
          </a:xfrm>
          <a:prstGeom prst="rect">
            <a:avLst/>
          </a:prstGeom>
          <a:noFill/>
          <a:ln w="12700">
            <a:noFill/>
            <a:miter lim="800000"/>
            <a:headEnd/>
            <a:tailEnd/>
          </a:ln>
        </p:spPr>
        <p:txBody>
          <a:bodyPr wrap="none">
            <a:spAutoFit/>
          </a:bodyPr>
          <a:lstStyle/>
          <a:p>
            <a:r>
              <a:rPr lang="en-US" dirty="0" smtClean="0"/>
              <a:t>Sp+</a:t>
            </a:r>
            <a:r>
              <a:rPr lang="el-GR" dirty="0" smtClean="0"/>
              <a:t>Δασμός</a:t>
            </a:r>
            <a:endParaRPr lang="en-US" dirty="0"/>
          </a:p>
          <a:p>
            <a:endParaRPr lang="en-US" dirty="0"/>
          </a:p>
        </p:txBody>
      </p:sp>
      <p:sp>
        <p:nvSpPr>
          <p:cNvPr id="19" name="Text Box 21"/>
          <p:cNvSpPr txBox="1">
            <a:spLocks noChangeArrowheads="1"/>
          </p:cNvSpPr>
          <p:nvPr/>
        </p:nvSpPr>
        <p:spPr bwMode="auto">
          <a:xfrm>
            <a:off x="173038" y="2022475"/>
            <a:ext cx="1119153" cy="369332"/>
          </a:xfrm>
          <a:prstGeom prst="rect">
            <a:avLst/>
          </a:prstGeom>
          <a:noFill/>
          <a:ln w="12700">
            <a:noFill/>
            <a:miter lim="800000"/>
            <a:headEnd/>
            <a:tailEnd/>
          </a:ln>
        </p:spPr>
        <p:txBody>
          <a:bodyPr wrap="none">
            <a:spAutoFit/>
          </a:bodyPr>
          <a:lstStyle/>
          <a:p>
            <a:r>
              <a:rPr lang="en-US" dirty="0" smtClean="0"/>
              <a:t>P</a:t>
            </a:r>
            <a:r>
              <a:rPr lang="el-GR" dirty="0" smtClean="0"/>
              <a:t>εγχώρια</a:t>
            </a:r>
            <a:endParaRPr lang="en-US" dirty="0"/>
          </a:p>
        </p:txBody>
      </p:sp>
      <p:sp>
        <p:nvSpPr>
          <p:cNvPr id="20" name="Line 22"/>
          <p:cNvSpPr>
            <a:spLocks noChangeShapeType="1"/>
          </p:cNvSpPr>
          <p:nvPr/>
        </p:nvSpPr>
        <p:spPr bwMode="auto">
          <a:xfrm flipV="1">
            <a:off x="1143000" y="2057400"/>
            <a:ext cx="0" cy="228600"/>
          </a:xfrm>
          <a:prstGeom prst="line">
            <a:avLst/>
          </a:prstGeom>
          <a:noFill/>
          <a:ln w="12700">
            <a:solidFill>
              <a:schemeClr val="tx1"/>
            </a:solidFill>
            <a:round/>
            <a:headEnd/>
            <a:tailEnd type="triangle" w="med" len="med"/>
          </a:ln>
        </p:spPr>
        <p:txBody>
          <a:bodyPr wrap="none" anchor="ctr"/>
          <a:lstStyle/>
          <a:p>
            <a:endParaRPr lang="el-GR"/>
          </a:p>
        </p:txBody>
      </p:sp>
      <p:sp>
        <p:nvSpPr>
          <p:cNvPr id="21" name="Line 23"/>
          <p:cNvSpPr>
            <a:spLocks noChangeShapeType="1"/>
          </p:cNvSpPr>
          <p:nvPr/>
        </p:nvSpPr>
        <p:spPr bwMode="auto">
          <a:xfrm>
            <a:off x="46482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2" name="Line 24"/>
          <p:cNvSpPr>
            <a:spLocks noChangeShapeType="1"/>
          </p:cNvSpPr>
          <p:nvPr/>
        </p:nvSpPr>
        <p:spPr bwMode="auto">
          <a:xfrm>
            <a:off x="28956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3" name="Text Box 25"/>
          <p:cNvSpPr txBox="1">
            <a:spLocks noChangeArrowheads="1"/>
          </p:cNvSpPr>
          <p:nvPr/>
        </p:nvSpPr>
        <p:spPr bwMode="auto">
          <a:xfrm>
            <a:off x="4370388" y="6061075"/>
            <a:ext cx="557212" cy="457200"/>
          </a:xfrm>
          <a:prstGeom prst="rect">
            <a:avLst/>
          </a:prstGeom>
          <a:noFill/>
          <a:ln w="12700">
            <a:noFill/>
            <a:miter lim="800000"/>
            <a:headEnd/>
            <a:tailEnd/>
          </a:ln>
        </p:spPr>
        <p:txBody>
          <a:bodyPr wrap="none">
            <a:spAutoFit/>
          </a:bodyPr>
          <a:lstStyle/>
          <a:p>
            <a:r>
              <a:rPr lang="en-US"/>
              <a:t>Q1</a:t>
            </a:r>
          </a:p>
        </p:txBody>
      </p:sp>
      <p:sp>
        <p:nvSpPr>
          <p:cNvPr id="24" name="Text Box 26"/>
          <p:cNvSpPr txBox="1">
            <a:spLocks noChangeArrowheads="1"/>
          </p:cNvSpPr>
          <p:nvPr/>
        </p:nvSpPr>
        <p:spPr bwMode="auto">
          <a:xfrm>
            <a:off x="2617788" y="6137275"/>
            <a:ext cx="557212" cy="457200"/>
          </a:xfrm>
          <a:prstGeom prst="rect">
            <a:avLst/>
          </a:prstGeom>
          <a:noFill/>
          <a:ln w="12700">
            <a:noFill/>
            <a:miter lim="800000"/>
            <a:headEnd/>
            <a:tailEnd/>
          </a:ln>
        </p:spPr>
        <p:txBody>
          <a:bodyPr wrap="none">
            <a:spAutoFit/>
          </a:bodyPr>
          <a:lstStyle/>
          <a:p>
            <a:r>
              <a:rPr lang="en-US"/>
              <a:t>Q2</a:t>
            </a:r>
          </a:p>
        </p:txBody>
      </p:sp>
      <p:sp>
        <p:nvSpPr>
          <p:cNvPr id="25" name="Text Box 27"/>
          <p:cNvSpPr txBox="1">
            <a:spLocks noChangeArrowheads="1"/>
          </p:cNvSpPr>
          <p:nvPr/>
        </p:nvSpPr>
        <p:spPr bwMode="auto">
          <a:xfrm>
            <a:off x="2590800" y="5181600"/>
            <a:ext cx="319088" cy="457200"/>
          </a:xfrm>
          <a:prstGeom prst="rect">
            <a:avLst/>
          </a:prstGeom>
          <a:noFill/>
          <a:ln w="12700">
            <a:noFill/>
            <a:miter lim="800000"/>
            <a:headEnd/>
            <a:tailEnd/>
          </a:ln>
        </p:spPr>
        <p:txBody>
          <a:bodyPr wrap="none">
            <a:spAutoFit/>
          </a:bodyPr>
          <a:lstStyle/>
          <a:p>
            <a:r>
              <a:rPr lang="en-US"/>
              <a:t>a</a:t>
            </a:r>
          </a:p>
        </p:txBody>
      </p:sp>
      <p:sp>
        <p:nvSpPr>
          <p:cNvPr id="26" name="Text Box 28"/>
          <p:cNvSpPr txBox="1">
            <a:spLocks noChangeArrowheads="1"/>
          </p:cNvSpPr>
          <p:nvPr/>
        </p:nvSpPr>
        <p:spPr bwMode="auto">
          <a:xfrm>
            <a:off x="2667000" y="3276600"/>
            <a:ext cx="336550" cy="457200"/>
          </a:xfrm>
          <a:prstGeom prst="rect">
            <a:avLst/>
          </a:prstGeom>
          <a:noFill/>
          <a:ln w="12700">
            <a:noFill/>
            <a:miter lim="800000"/>
            <a:headEnd/>
            <a:tailEnd/>
          </a:ln>
        </p:spPr>
        <p:txBody>
          <a:bodyPr wrap="none">
            <a:spAutoFit/>
          </a:bodyPr>
          <a:lstStyle/>
          <a:p>
            <a:r>
              <a:rPr lang="en-US"/>
              <a:t>b</a:t>
            </a:r>
          </a:p>
        </p:txBody>
      </p:sp>
      <p:sp>
        <p:nvSpPr>
          <p:cNvPr id="27" name="Text Box 29"/>
          <p:cNvSpPr txBox="1">
            <a:spLocks noChangeArrowheads="1"/>
          </p:cNvSpPr>
          <p:nvPr/>
        </p:nvSpPr>
        <p:spPr bwMode="auto">
          <a:xfrm>
            <a:off x="4648200" y="3124200"/>
            <a:ext cx="319088" cy="457200"/>
          </a:xfrm>
          <a:prstGeom prst="rect">
            <a:avLst/>
          </a:prstGeom>
          <a:noFill/>
          <a:ln w="12700">
            <a:noFill/>
            <a:miter lim="800000"/>
            <a:headEnd/>
            <a:tailEnd/>
          </a:ln>
        </p:spPr>
        <p:txBody>
          <a:bodyPr wrap="none">
            <a:spAutoFit/>
          </a:bodyPr>
          <a:lstStyle/>
          <a:p>
            <a:r>
              <a:rPr lang="en-US"/>
              <a:t>c</a:t>
            </a:r>
          </a:p>
        </p:txBody>
      </p:sp>
      <p:sp>
        <p:nvSpPr>
          <p:cNvPr id="28" name="Text Box 30"/>
          <p:cNvSpPr txBox="1">
            <a:spLocks noChangeArrowheads="1"/>
          </p:cNvSpPr>
          <p:nvPr/>
        </p:nvSpPr>
        <p:spPr bwMode="auto">
          <a:xfrm>
            <a:off x="4556125" y="5146675"/>
            <a:ext cx="336550" cy="457200"/>
          </a:xfrm>
          <a:prstGeom prst="rect">
            <a:avLst/>
          </a:prstGeom>
          <a:noFill/>
          <a:ln w="12700">
            <a:noFill/>
            <a:miter lim="800000"/>
            <a:headEnd/>
            <a:tailEnd/>
          </a:ln>
        </p:spPr>
        <p:txBody>
          <a:bodyPr wrap="none">
            <a:spAutoFit/>
          </a:bodyPr>
          <a:lstStyle/>
          <a:p>
            <a:r>
              <a:rPr lang="en-US"/>
              <a:t>d</a:t>
            </a:r>
          </a:p>
        </p:txBody>
      </p:sp>
      <p:sp>
        <p:nvSpPr>
          <p:cNvPr id="29" name="Text Box 32"/>
          <p:cNvSpPr txBox="1">
            <a:spLocks noChangeArrowheads="1"/>
          </p:cNvSpPr>
          <p:nvPr/>
        </p:nvSpPr>
        <p:spPr bwMode="auto">
          <a:xfrm>
            <a:off x="433388" y="4308475"/>
            <a:ext cx="506412" cy="457200"/>
          </a:xfrm>
          <a:prstGeom prst="rect">
            <a:avLst/>
          </a:prstGeom>
          <a:noFill/>
          <a:ln w="12700">
            <a:noFill/>
            <a:miter lim="800000"/>
            <a:headEnd/>
            <a:tailEnd/>
          </a:ln>
        </p:spPr>
        <p:txBody>
          <a:bodyPr wrap="none">
            <a:spAutoFit/>
          </a:bodyPr>
          <a:lstStyle/>
          <a:p>
            <a:r>
              <a:rPr lang="en-US"/>
              <a:t>P3</a:t>
            </a:r>
          </a:p>
        </p:txBody>
      </p:sp>
      <p:sp>
        <p:nvSpPr>
          <p:cNvPr id="30" name="Line 33"/>
          <p:cNvSpPr>
            <a:spLocks noChangeShapeType="1"/>
          </p:cNvSpPr>
          <p:nvPr/>
        </p:nvSpPr>
        <p:spPr bwMode="auto">
          <a:xfrm>
            <a:off x="2438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31" name="Line 34"/>
          <p:cNvSpPr>
            <a:spLocks noChangeShapeType="1"/>
          </p:cNvSpPr>
          <p:nvPr/>
        </p:nvSpPr>
        <p:spPr bwMode="auto">
          <a:xfrm>
            <a:off x="5105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32" name="Text Box 35"/>
          <p:cNvSpPr txBox="1">
            <a:spLocks noChangeArrowheads="1"/>
          </p:cNvSpPr>
          <p:nvPr/>
        </p:nvSpPr>
        <p:spPr bwMode="auto">
          <a:xfrm>
            <a:off x="4827588" y="6137275"/>
            <a:ext cx="557212" cy="457200"/>
          </a:xfrm>
          <a:prstGeom prst="rect">
            <a:avLst/>
          </a:prstGeom>
          <a:noFill/>
          <a:ln w="12700">
            <a:noFill/>
            <a:miter lim="800000"/>
            <a:headEnd/>
            <a:tailEnd/>
          </a:ln>
        </p:spPr>
        <p:txBody>
          <a:bodyPr wrap="none">
            <a:spAutoFit/>
          </a:bodyPr>
          <a:lstStyle/>
          <a:p>
            <a:r>
              <a:rPr lang="en-US"/>
              <a:t>Q3</a:t>
            </a:r>
          </a:p>
        </p:txBody>
      </p:sp>
      <p:sp>
        <p:nvSpPr>
          <p:cNvPr id="33" name="Text Box 36"/>
          <p:cNvSpPr txBox="1">
            <a:spLocks noChangeArrowheads="1"/>
          </p:cNvSpPr>
          <p:nvPr/>
        </p:nvSpPr>
        <p:spPr bwMode="auto">
          <a:xfrm>
            <a:off x="2084388" y="6137275"/>
            <a:ext cx="557212" cy="457200"/>
          </a:xfrm>
          <a:prstGeom prst="rect">
            <a:avLst/>
          </a:prstGeom>
          <a:noFill/>
          <a:ln w="12700">
            <a:noFill/>
            <a:miter lim="800000"/>
            <a:headEnd/>
            <a:tailEnd/>
          </a:ln>
        </p:spPr>
        <p:txBody>
          <a:bodyPr wrap="none">
            <a:spAutoFit/>
          </a:bodyPr>
          <a:lstStyle/>
          <a:p>
            <a:r>
              <a:rPr lang="en-US"/>
              <a:t>Q4</a:t>
            </a:r>
          </a:p>
        </p:txBody>
      </p:sp>
      <p:sp>
        <p:nvSpPr>
          <p:cNvPr id="34" name="AutoShape 37"/>
          <p:cNvSpPr>
            <a:spLocks noChangeArrowheads="1"/>
          </p:cNvSpPr>
          <p:nvPr/>
        </p:nvSpPr>
        <p:spPr bwMode="auto">
          <a:xfrm flipH="1">
            <a:off x="2362200" y="3657600"/>
            <a:ext cx="533400" cy="914400"/>
          </a:xfrm>
          <a:prstGeom prst="rtTriangle">
            <a:avLst/>
          </a:prstGeom>
          <a:solidFill>
            <a:schemeClr val="accent1"/>
          </a:solidFill>
          <a:ln w="12700">
            <a:solidFill>
              <a:schemeClr val="tx1"/>
            </a:solidFill>
            <a:miter lim="800000"/>
            <a:headEnd/>
            <a:tailEnd/>
          </a:ln>
        </p:spPr>
        <p:txBody>
          <a:bodyPr wrap="none" anchor="ctr"/>
          <a:lstStyle/>
          <a:p>
            <a:r>
              <a:rPr lang="en-US"/>
              <a:t>x</a:t>
            </a:r>
          </a:p>
        </p:txBody>
      </p:sp>
      <p:sp>
        <p:nvSpPr>
          <p:cNvPr id="35" name="AutoShape 39"/>
          <p:cNvSpPr>
            <a:spLocks noChangeArrowheads="1"/>
          </p:cNvSpPr>
          <p:nvPr/>
        </p:nvSpPr>
        <p:spPr bwMode="auto">
          <a:xfrm>
            <a:off x="4648200" y="3657600"/>
            <a:ext cx="457200" cy="914400"/>
          </a:xfrm>
          <a:prstGeom prst="rtTriangle">
            <a:avLst/>
          </a:prstGeom>
          <a:solidFill>
            <a:schemeClr val="accent1"/>
          </a:solidFill>
          <a:ln w="12700">
            <a:solidFill>
              <a:schemeClr val="tx1"/>
            </a:solidFill>
            <a:miter lim="800000"/>
            <a:headEnd/>
            <a:tailEnd/>
          </a:ln>
        </p:spPr>
        <p:txBody>
          <a:bodyPr wrap="none" anchor="ctr"/>
          <a:lstStyle/>
          <a:p>
            <a:r>
              <a:rPr lang="en-US"/>
              <a: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28988" y="627063"/>
            <a:ext cx="1576394" cy="369332"/>
          </a:xfrm>
          <a:prstGeom prst="rect">
            <a:avLst/>
          </a:prstGeom>
          <a:noFill/>
          <a:ln w="12700">
            <a:noFill/>
            <a:miter lim="800000"/>
            <a:headEnd/>
            <a:tailEnd/>
          </a:ln>
        </p:spPr>
        <p:txBody>
          <a:bodyPr wrap="none">
            <a:spAutoFit/>
          </a:bodyPr>
          <a:lstStyle/>
          <a:p>
            <a:r>
              <a:rPr lang="el-GR" dirty="0" smtClean="0"/>
              <a:t>Μετά την Τ.Ε. </a:t>
            </a:r>
            <a:endParaRPr lang="en-US" dirty="0"/>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Text Box 6"/>
          <p:cNvSpPr txBox="1">
            <a:spLocks noChangeArrowheads="1"/>
          </p:cNvSpPr>
          <p:nvPr/>
        </p:nvSpPr>
        <p:spPr bwMode="auto">
          <a:xfrm>
            <a:off x="0" y="1600200"/>
            <a:ext cx="629596" cy="369332"/>
          </a:xfrm>
          <a:prstGeom prst="rect">
            <a:avLst/>
          </a:prstGeom>
          <a:noFill/>
          <a:ln w="12700">
            <a:noFill/>
            <a:miter lim="800000"/>
            <a:headEnd/>
            <a:tailEnd/>
          </a:ln>
        </p:spPr>
        <p:txBody>
          <a:bodyPr wrap="none">
            <a:spAutoFit/>
          </a:bodyPr>
          <a:lstStyle/>
          <a:p>
            <a:r>
              <a:rPr lang="el-GR" dirty="0" smtClean="0"/>
              <a:t>Τιμή</a:t>
            </a:r>
            <a:endParaRPr lang="en-US" dirty="0"/>
          </a:p>
        </p:txBody>
      </p:sp>
      <p:sp>
        <p:nvSpPr>
          <p:cNvPr id="6"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7"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8"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9"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10"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1"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a:t>Sw</a:t>
            </a:r>
          </a:p>
        </p:txBody>
      </p:sp>
      <p:sp>
        <p:nvSpPr>
          <p:cNvPr id="12" name="Line 13"/>
          <p:cNvSpPr>
            <a:spLocks noChangeShapeType="1"/>
          </p:cNvSpPr>
          <p:nvPr/>
        </p:nvSpPr>
        <p:spPr bwMode="auto">
          <a:xfrm>
            <a:off x="1295400" y="4572000"/>
            <a:ext cx="5486400" cy="0"/>
          </a:xfrm>
          <a:prstGeom prst="line">
            <a:avLst/>
          </a:prstGeom>
          <a:noFill/>
          <a:ln w="38100">
            <a:solidFill>
              <a:schemeClr val="tx1"/>
            </a:solidFill>
            <a:round/>
            <a:headEnd/>
            <a:tailEnd/>
          </a:ln>
        </p:spPr>
        <p:txBody>
          <a:bodyPr wrap="none" anchor="ctr"/>
          <a:lstStyle/>
          <a:p>
            <a:endParaRPr lang="el-GR"/>
          </a:p>
        </p:txBody>
      </p:sp>
      <p:sp>
        <p:nvSpPr>
          <p:cNvPr id="13"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
        <p:nvSpPr>
          <p:cNvPr id="14" name="Line 15"/>
          <p:cNvSpPr>
            <a:spLocks noChangeShapeType="1"/>
          </p:cNvSpPr>
          <p:nvPr/>
        </p:nvSpPr>
        <p:spPr bwMode="auto">
          <a:xfrm>
            <a:off x="1295400" y="3657600"/>
            <a:ext cx="5486400" cy="0"/>
          </a:xfrm>
          <a:prstGeom prst="line">
            <a:avLst/>
          </a:prstGeom>
          <a:noFill/>
          <a:ln w="12700">
            <a:solidFill>
              <a:schemeClr val="tx1"/>
            </a:solidFill>
            <a:round/>
            <a:headEnd/>
            <a:tailEnd/>
          </a:ln>
        </p:spPr>
        <p:txBody>
          <a:bodyPr wrap="none" anchor="ctr"/>
          <a:lstStyle/>
          <a:p>
            <a:endParaRPr lang="el-GR"/>
          </a:p>
        </p:txBody>
      </p:sp>
      <p:sp>
        <p:nvSpPr>
          <p:cNvPr id="15" name="Text Box 16"/>
          <p:cNvSpPr txBox="1">
            <a:spLocks noChangeArrowheads="1"/>
          </p:cNvSpPr>
          <p:nvPr/>
        </p:nvSpPr>
        <p:spPr bwMode="auto">
          <a:xfrm>
            <a:off x="6934200" y="3429000"/>
            <a:ext cx="1352037" cy="369332"/>
          </a:xfrm>
          <a:prstGeom prst="rect">
            <a:avLst/>
          </a:prstGeom>
          <a:noFill/>
          <a:ln w="12700">
            <a:noFill/>
            <a:miter lim="800000"/>
            <a:headEnd/>
            <a:tailEnd/>
          </a:ln>
        </p:spPr>
        <p:txBody>
          <a:bodyPr wrap="none">
            <a:spAutoFit/>
          </a:bodyPr>
          <a:lstStyle/>
          <a:p>
            <a:r>
              <a:rPr lang="en-US" dirty="0" err="1" smtClean="0"/>
              <a:t>Sw</a:t>
            </a:r>
            <a:r>
              <a:rPr lang="en-US" dirty="0" smtClean="0"/>
              <a:t>+</a:t>
            </a:r>
            <a:r>
              <a:rPr lang="el-GR" dirty="0" smtClean="0"/>
              <a:t>Δασμός</a:t>
            </a:r>
            <a:endParaRPr lang="en-US" dirty="0"/>
          </a:p>
        </p:txBody>
      </p:sp>
      <p:sp>
        <p:nvSpPr>
          <p:cNvPr id="16" name="Text Box 17"/>
          <p:cNvSpPr txBox="1">
            <a:spLocks noChangeArrowheads="1"/>
          </p:cNvSpPr>
          <p:nvPr/>
        </p:nvSpPr>
        <p:spPr bwMode="auto">
          <a:xfrm>
            <a:off x="661988" y="4994275"/>
            <a:ext cx="506412" cy="457200"/>
          </a:xfrm>
          <a:prstGeom prst="rect">
            <a:avLst/>
          </a:prstGeom>
          <a:noFill/>
          <a:ln w="12700">
            <a:noFill/>
            <a:miter lim="800000"/>
            <a:headEnd/>
            <a:tailEnd/>
          </a:ln>
        </p:spPr>
        <p:txBody>
          <a:bodyPr wrap="none">
            <a:spAutoFit/>
          </a:bodyPr>
          <a:lstStyle/>
          <a:p>
            <a:r>
              <a:rPr lang="en-US"/>
              <a:t>P1</a:t>
            </a:r>
          </a:p>
        </p:txBody>
      </p:sp>
      <p:sp>
        <p:nvSpPr>
          <p:cNvPr id="17" name="Text Box 18"/>
          <p:cNvSpPr txBox="1">
            <a:spLocks noChangeArrowheads="1"/>
          </p:cNvSpPr>
          <p:nvPr/>
        </p:nvSpPr>
        <p:spPr bwMode="auto">
          <a:xfrm>
            <a:off x="509588" y="3394075"/>
            <a:ext cx="506412" cy="457200"/>
          </a:xfrm>
          <a:prstGeom prst="rect">
            <a:avLst/>
          </a:prstGeom>
          <a:noFill/>
          <a:ln w="12700">
            <a:noFill/>
            <a:miter lim="800000"/>
            <a:headEnd/>
            <a:tailEnd/>
          </a:ln>
        </p:spPr>
        <p:txBody>
          <a:bodyPr wrap="none">
            <a:spAutoFit/>
          </a:bodyPr>
          <a:lstStyle/>
          <a:p>
            <a:r>
              <a:rPr lang="en-US"/>
              <a:t>P2</a:t>
            </a:r>
          </a:p>
        </p:txBody>
      </p:sp>
      <p:sp>
        <p:nvSpPr>
          <p:cNvPr id="18" name="Line 19"/>
          <p:cNvSpPr>
            <a:spLocks noChangeShapeType="1"/>
          </p:cNvSpPr>
          <p:nvPr/>
        </p:nvSpPr>
        <p:spPr bwMode="auto">
          <a:xfrm>
            <a:off x="1295400" y="2819400"/>
            <a:ext cx="5562600" cy="0"/>
          </a:xfrm>
          <a:prstGeom prst="line">
            <a:avLst/>
          </a:prstGeom>
          <a:noFill/>
          <a:ln w="12700">
            <a:solidFill>
              <a:schemeClr val="tx1"/>
            </a:solidFill>
            <a:prstDash val="dash"/>
            <a:round/>
            <a:headEnd/>
            <a:tailEnd/>
          </a:ln>
        </p:spPr>
        <p:txBody>
          <a:bodyPr wrap="none" anchor="ctr"/>
          <a:lstStyle/>
          <a:p>
            <a:endParaRPr lang="el-GR"/>
          </a:p>
        </p:txBody>
      </p:sp>
      <p:sp>
        <p:nvSpPr>
          <p:cNvPr id="19" name="Text Box 20"/>
          <p:cNvSpPr txBox="1">
            <a:spLocks noChangeArrowheads="1"/>
          </p:cNvSpPr>
          <p:nvPr/>
        </p:nvSpPr>
        <p:spPr bwMode="auto">
          <a:xfrm>
            <a:off x="6967538" y="2514600"/>
            <a:ext cx="1319207" cy="646331"/>
          </a:xfrm>
          <a:prstGeom prst="rect">
            <a:avLst/>
          </a:prstGeom>
          <a:noFill/>
          <a:ln w="12700">
            <a:noFill/>
            <a:miter lim="800000"/>
            <a:headEnd/>
            <a:tailEnd/>
          </a:ln>
        </p:spPr>
        <p:txBody>
          <a:bodyPr wrap="none">
            <a:spAutoFit/>
          </a:bodyPr>
          <a:lstStyle/>
          <a:p>
            <a:r>
              <a:rPr lang="en-US" dirty="0" smtClean="0"/>
              <a:t>Sp+</a:t>
            </a:r>
            <a:r>
              <a:rPr lang="el-GR" dirty="0" smtClean="0"/>
              <a:t>Δασμός</a:t>
            </a:r>
            <a:endParaRPr lang="en-US" dirty="0"/>
          </a:p>
          <a:p>
            <a:endParaRPr lang="en-US" dirty="0"/>
          </a:p>
        </p:txBody>
      </p:sp>
      <p:sp>
        <p:nvSpPr>
          <p:cNvPr id="20" name="Text Box 21"/>
          <p:cNvSpPr txBox="1">
            <a:spLocks noChangeArrowheads="1"/>
          </p:cNvSpPr>
          <p:nvPr/>
        </p:nvSpPr>
        <p:spPr bwMode="auto">
          <a:xfrm>
            <a:off x="173038" y="2022475"/>
            <a:ext cx="1119153" cy="369332"/>
          </a:xfrm>
          <a:prstGeom prst="rect">
            <a:avLst/>
          </a:prstGeom>
          <a:noFill/>
          <a:ln w="12700">
            <a:noFill/>
            <a:miter lim="800000"/>
            <a:headEnd/>
            <a:tailEnd/>
          </a:ln>
        </p:spPr>
        <p:txBody>
          <a:bodyPr wrap="none">
            <a:spAutoFit/>
          </a:bodyPr>
          <a:lstStyle/>
          <a:p>
            <a:r>
              <a:rPr lang="en-US" dirty="0" smtClean="0"/>
              <a:t>P</a:t>
            </a:r>
            <a:r>
              <a:rPr lang="el-GR" dirty="0" smtClean="0"/>
              <a:t>εγχώρια</a:t>
            </a:r>
            <a:endParaRPr lang="en-US" dirty="0"/>
          </a:p>
        </p:txBody>
      </p:sp>
      <p:sp>
        <p:nvSpPr>
          <p:cNvPr id="21" name="Line 22"/>
          <p:cNvSpPr>
            <a:spLocks noChangeShapeType="1"/>
          </p:cNvSpPr>
          <p:nvPr/>
        </p:nvSpPr>
        <p:spPr bwMode="auto">
          <a:xfrm flipV="1">
            <a:off x="1143000" y="2057400"/>
            <a:ext cx="0" cy="228600"/>
          </a:xfrm>
          <a:prstGeom prst="line">
            <a:avLst/>
          </a:prstGeom>
          <a:noFill/>
          <a:ln w="12700">
            <a:solidFill>
              <a:schemeClr val="tx1"/>
            </a:solidFill>
            <a:round/>
            <a:headEnd/>
            <a:tailEnd type="triangle" w="med" len="med"/>
          </a:ln>
        </p:spPr>
        <p:txBody>
          <a:bodyPr wrap="none" anchor="ctr"/>
          <a:lstStyle/>
          <a:p>
            <a:endParaRPr lang="el-GR"/>
          </a:p>
        </p:txBody>
      </p:sp>
      <p:sp>
        <p:nvSpPr>
          <p:cNvPr id="22" name="Line 23"/>
          <p:cNvSpPr>
            <a:spLocks noChangeShapeType="1"/>
          </p:cNvSpPr>
          <p:nvPr/>
        </p:nvSpPr>
        <p:spPr bwMode="auto">
          <a:xfrm>
            <a:off x="46482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3" name="Line 24"/>
          <p:cNvSpPr>
            <a:spLocks noChangeShapeType="1"/>
          </p:cNvSpPr>
          <p:nvPr/>
        </p:nvSpPr>
        <p:spPr bwMode="auto">
          <a:xfrm>
            <a:off x="28956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4" name="Text Box 25"/>
          <p:cNvSpPr txBox="1">
            <a:spLocks noChangeArrowheads="1"/>
          </p:cNvSpPr>
          <p:nvPr/>
        </p:nvSpPr>
        <p:spPr bwMode="auto">
          <a:xfrm>
            <a:off x="4370388" y="6061075"/>
            <a:ext cx="557212" cy="457200"/>
          </a:xfrm>
          <a:prstGeom prst="rect">
            <a:avLst/>
          </a:prstGeom>
          <a:noFill/>
          <a:ln w="12700">
            <a:noFill/>
            <a:miter lim="800000"/>
            <a:headEnd/>
            <a:tailEnd/>
          </a:ln>
        </p:spPr>
        <p:txBody>
          <a:bodyPr wrap="none">
            <a:spAutoFit/>
          </a:bodyPr>
          <a:lstStyle/>
          <a:p>
            <a:r>
              <a:rPr lang="en-US"/>
              <a:t>Q1</a:t>
            </a:r>
          </a:p>
        </p:txBody>
      </p:sp>
      <p:sp>
        <p:nvSpPr>
          <p:cNvPr id="25" name="Text Box 26"/>
          <p:cNvSpPr txBox="1">
            <a:spLocks noChangeArrowheads="1"/>
          </p:cNvSpPr>
          <p:nvPr/>
        </p:nvSpPr>
        <p:spPr bwMode="auto">
          <a:xfrm>
            <a:off x="2617788" y="6137275"/>
            <a:ext cx="557212" cy="457200"/>
          </a:xfrm>
          <a:prstGeom prst="rect">
            <a:avLst/>
          </a:prstGeom>
          <a:noFill/>
          <a:ln w="12700">
            <a:noFill/>
            <a:miter lim="800000"/>
            <a:headEnd/>
            <a:tailEnd/>
          </a:ln>
        </p:spPr>
        <p:txBody>
          <a:bodyPr wrap="none">
            <a:spAutoFit/>
          </a:bodyPr>
          <a:lstStyle/>
          <a:p>
            <a:r>
              <a:rPr lang="en-US"/>
              <a:t>Q2</a:t>
            </a:r>
          </a:p>
        </p:txBody>
      </p:sp>
      <p:sp>
        <p:nvSpPr>
          <p:cNvPr id="26" name="Text Box 27"/>
          <p:cNvSpPr txBox="1">
            <a:spLocks noChangeArrowheads="1"/>
          </p:cNvSpPr>
          <p:nvPr/>
        </p:nvSpPr>
        <p:spPr bwMode="auto">
          <a:xfrm>
            <a:off x="2590800" y="5181600"/>
            <a:ext cx="319088" cy="457200"/>
          </a:xfrm>
          <a:prstGeom prst="rect">
            <a:avLst/>
          </a:prstGeom>
          <a:noFill/>
          <a:ln w="12700">
            <a:noFill/>
            <a:miter lim="800000"/>
            <a:headEnd/>
            <a:tailEnd/>
          </a:ln>
        </p:spPr>
        <p:txBody>
          <a:bodyPr wrap="none">
            <a:spAutoFit/>
          </a:bodyPr>
          <a:lstStyle/>
          <a:p>
            <a:r>
              <a:rPr lang="en-US"/>
              <a:t>a</a:t>
            </a:r>
          </a:p>
        </p:txBody>
      </p:sp>
      <p:sp>
        <p:nvSpPr>
          <p:cNvPr id="27" name="Text Box 28"/>
          <p:cNvSpPr txBox="1">
            <a:spLocks noChangeArrowheads="1"/>
          </p:cNvSpPr>
          <p:nvPr/>
        </p:nvSpPr>
        <p:spPr bwMode="auto">
          <a:xfrm>
            <a:off x="2667000" y="3276600"/>
            <a:ext cx="336550" cy="457200"/>
          </a:xfrm>
          <a:prstGeom prst="rect">
            <a:avLst/>
          </a:prstGeom>
          <a:noFill/>
          <a:ln w="12700">
            <a:noFill/>
            <a:miter lim="800000"/>
            <a:headEnd/>
            <a:tailEnd/>
          </a:ln>
        </p:spPr>
        <p:txBody>
          <a:bodyPr wrap="none">
            <a:spAutoFit/>
          </a:bodyPr>
          <a:lstStyle/>
          <a:p>
            <a:r>
              <a:rPr lang="en-US"/>
              <a:t>b</a:t>
            </a:r>
          </a:p>
        </p:txBody>
      </p:sp>
      <p:sp>
        <p:nvSpPr>
          <p:cNvPr id="28" name="Text Box 29"/>
          <p:cNvSpPr txBox="1">
            <a:spLocks noChangeArrowheads="1"/>
          </p:cNvSpPr>
          <p:nvPr/>
        </p:nvSpPr>
        <p:spPr bwMode="auto">
          <a:xfrm>
            <a:off x="4648200" y="3124200"/>
            <a:ext cx="319088" cy="457200"/>
          </a:xfrm>
          <a:prstGeom prst="rect">
            <a:avLst/>
          </a:prstGeom>
          <a:noFill/>
          <a:ln w="12700">
            <a:noFill/>
            <a:miter lim="800000"/>
            <a:headEnd/>
            <a:tailEnd/>
          </a:ln>
        </p:spPr>
        <p:txBody>
          <a:bodyPr wrap="none">
            <a:spAutoFit/>
          </a:bodyPr>
          <a:lstStyle/>
          <a:p>
            <a:r>
              <a:rPr lang="en-US"/>
              <a:t>c</a:t>
            </a:r>
          </a:p>
        </p:txBody>
      </p:sp>
      <p:sp>
        <p:nvSpPr>
          <p:cNvPr id="29" name="Text Box 30"/>
          <p:cNvSpPr txBox="1">
            <a:spLocks noChangeArrowheads="1"/>
          </p:cNvSpPr>
          <p:nvPr/>
        </p:nvSpPr>
        <p:spPr bwMode="auto">
          <a:xfrm>
            <a:off x="4556125" y="5146675"/>
            <a:ext cx="336550" cy="457200"/>
          </a:xfrm>
          <a:prstGeom prst="rect">
            <a:avLst/>
          </a:prstGeom>
          <a:noFill/>
          <a:ln w="12700">
            <a:noFill/>
            <a:miter lim="800000"/>
            <a:headEnd/>
            <a:tailEnd/>
          </a:ln>
        </p:spPr>
        <p:txBody>
          <a:bodyPr wrap="none">
            <a:spAutoFit/>
          </a:bodyPr>
          <a:lstStyle/>
          <a:p>
            <a:r>
              <a:rPr lang="en-US"/>
              <a:t>d</a:t>
            </a:r>
          </a:p>
        </p:txBody>
      </p:sp>
      <p:sp>
        <p:nvSpPr>
          <p:cNvPr id="30" name="Text Box 31"/>
          <p:cNvSpPr txBox="1">
            <a:spLocks noChangeArrowheads="1"/>
          </p:cNvSpPr>
          <p:nvPr/>
        </p:nvSpPr>
        <p:spPr bwMode="auto">
          <a:xfrm>
            <a:off x="433388" y="4308475"/>
            <a:ext cx="506412" cy="457200"/>
          </a:xfrm>
          <a:prstGeom prst="rect">
            <a:avLst/>
          </a:prstGeom>
          <a:noFill/>
          <a:ln w="12700">
            <a:noFill/>
            <a:miter lim="800000"/>
            <a:headEnd/>
            <a:tailEnd/>
          </a:ln>
        </p:spPr>
        <p:txBody>
          <a:bodyPr wrap="none">
            <a:spAutoFit/>
          </a:bodyPr>
          <a:lstStyle/>
          <a:p>
            <a:r>
              <a:rPr lang="en-US"/>
              <a:t>P3</a:t>
            </a:r>
          </a:p>
        </p:txBody>
      </p:sp>
      <p:sp>
        <p:nvSpPr>
          <p:cNvPr id="31" name="Line 32"/>
          <p:cNvSpPr>
            <a:spLocks noChangeShapeType="1"/>
          </p:cNvSpPr>
          <p:nvPr/>
        </p:nvSpPr>
        <p:spPr bwMode="auto">
          <a:xfrm>
            <a:off x="2438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32" name="Line 33"/>
          <p:cNvSpPr>
            <a:spLocks noChangeShapeType="1"/>
          </p:cNvSpPr>
          <p:nvPr/>
        </p:nvSpPr>
        <p:spPr bwMode="auto">
          <a:xfrm>
            <a:off x="5105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33" name="Text Box 34"/>
          <p:cNvSpPr txBox="1">
            <a:spLocks noChangeArrowheads="1"/>
          </p:cNvSpPr>
          <p:nvPr/>
        </p:nvSpPr>
        <p:spPr bwMode="auto">
          <a:xfrm>
            <a:off x="4827588" y="6137275"/>
            <a:ext cx="557212" cy="457200"/>
          </a:xfrm>
          <a:prstGeom prst="rect">
            <a:avLst/>
          </a:prstGeom>
          <a:noFill/>
          <a:ln w="12700">
            <a:noFill/>
            <a:miter lim="800000"/>
            <a:headEnd/>
            <a:tailEnd/>
          </a:ln>
        </p:spPr>
        <p:txBody>
          <a:bodyPr wrap="none">
            <a:spAutoFit/>
          </a:bodyPr>
          <a:lstStyle/>
          <a:p>
            <a:r>
              <a:rPr lang="en-US"/>
              <a:t>Q3</a:t>
            </a:r>
          </a:p>
        </p:txBody>
      </p:sp>
      <p:sp>
        <p:nvSpPr>
          <p:cNvPr id="34" name="Text Box 35"/>
          <p:cNvSpPr txBox="1">
            <a:spLocks noChangeArrowheads="1"/>
          </p:cNvSpPr>
          <p:nvPr/>
        </p:nvSpPr>
        <p:spPr bwMode="auto">
          <a:xfrm>
            <a:off x="2084388" y="6137275"/>
            <a:ext cx="557212" cy="457200"/>
          </a:xfrm>
          <a:prstGeom prst="rect">
            <a:avLst/>
          </a:prstGeom>
          <a:noFill/>
          <a:ln w="12700">
            <a:noFill/>
            <a:miter lim="800000"/>
            <a:headEnd/>
            <a:tailEnd/>
          </a:ln>
        </p:spPr>
        <p:txBody>
          <a:bodyPr wrap="none">
            <a:spAutoFit/>
          </a:bodyPr>
          <a:lstStyle/>
          <a:p>
            <a:r>
              <a:rPr lang="en-US"/>
              <a:t>Q4</a:t>
            </a:r>
          </a:p>
        </p:txBody>
      </p:sp>
      <p:sp>
        <p:nvSpPr>
          <p:cNvPr id="35" name="AutoShape 36"/>
          <p:cNvSpPr>
            <a:spLocks noChangeArrowheads="1"/>
          </p:cNvSpPr>
          <p:nvPr/>
        </p:nvSpPr>
        <p:spPr bwMode="auto">
          <a:xfrm flipH="1">
            <a:off x="2438400" y="3657600"/>
            <a:ext cx="457200" cy="914400"/>
          </a:xfrm>
          <a:prstGeom prst="rtTriangle">
            <a:avLst/>
          </a:prstGeom>
          <a:solidFill>
            <a:schemeClr val="accent1"/>
          </a:solidFill>
          <a:ln w="12700">
            <a:solidFill>
              <a:schemeClr val="tx1"/>
            </a:solidFill>
            <a:miter lim="800000"/>
            <a:headEnd/>
            <a:tailEnd/>
          </a:ln>
        </p:spPr>
        <p:txBody>
          <a:bodyPr wrap="none" anchor="ctr"/>
          <a:lstStyle/>
          <a:p>
            <a:r>
              <a:rPr lang="en-US"/>
              <a:t>x</a:t>
            </a:r>
          </a:p>
        </p:txBody>
      </p:sp>
      <p:sp>
        <p:nvSpPr>
          <p:cNvPr id="36" name="AutoShape 37"/>
          <p:cNvSpPr>
            <a:spLocks noChangeArrowheads="1"/>
          </p:cNvSpPr>
          <p:nvPr/>
        </p:nvSpPr>
        <p:spPr bwMode="auto">
          <a:xfrm>
            <a:off x="4648200" y="3657600"/>
            <a:ext cx="457200" cy="914400"/>
          </a:xfrm>
          <a:prstGeom prst="rtTriangle">
            <a:avLst/>
          </a:prstGeom>
          <a:solidFill>
            <a:schemeClr val="accent1"/>
          </a:solidFill>
          <a:ln w="12700">
            <a:solidFill>
              <a:schemeClr val="tx1"/>
            </a:solidFill>
            <a:miter lim="800000"/>
            <a:headEnd/>
            <a:tailEnd/>
          </a:ln>
        </p:spPr>
        <p:txBody>
          <a:bodyPr wrap="none" anchor="ctr"/>
          <a:lstStyle/>
          <a:p>
            <a:r>
              <a:rPr lang="en-US"/>
              <a:t>y</a:t>
            </a:r>
          </a:p>
        </p:txBody>
      </p:sp>
      <p:sp>
        <p:nvSpPr>
          <p:cNvPr id="37" name="Rectangle 38"/>
          <p:cNvSpPr>
            <a:spLocks noChangeArrowheads="1"/>
          </p:cNvSpPr>
          <p:nvPr/>
        </p:nvSpPr>
        <p:spPr bwMode="auto">
          <a:xfrm>
            <a:off x="2895600" y="4572000"/>
            <a:ext cx="1752600" cy="685800"/>
          </a:xfrm>
          <a:prstGeom prst="rect">
            <a:avLst/>
          </a:prstGeom>
          <a:solidFill>
            <a:schemeClr val="hlink"/>
          </a:solidFill>
          <a:ln w="12700">
            <a:solidFill>
              <a:schemeClr val="tx1"/>
            </a:solidFill>
            <a:miter lim="800000"/>
            <a:headEnd/>
            <a:tailEnd/>
          </a:ln>
        </p:spPr>
        <p:txBody>
          <a:bodyPr wrap="none" anchor="ctr"/>
          <a:lstStyle/>
          <a:p>
            <a:r>
              <a:rPr lang="en-US"/>
              <a:t>Z</a:t>
            </a:r>
          </a:p>
        </p:txBody>
      </p:sp>
      <p:sp>
        <p:nvSpPr>
          <p:cNvPr id="38" name="Text Box 40"/>
          <p:cNvSpPr txBox="1">
            <a:spLocks noChangeArrowheads="1"/>
          </p:cNvSpPr>
          <p:nvPr/>
        </p:nvSpPr>
        <p:spPr bwMode="auto">
          <a:xfrm>
            <a:off x="3422650" y="3775075"/>
            <a:ext cx="471488" cy="457200"/>
          </a:xfrm>
          <a:prstGeom prst="rect">
            <a:avLst/>
          </a:prstGeom>
          <a:noFill/>
          <a:ln w="12700">
            <a:noFill/>
            <a:miter lim="800000"/>
            <a:headEnd/>
            <a:tailEnd/>
          </a:ln>
        </p:spPr>
        <p:txBody>
          <a:bodyPr wrap="none">
            <a:spAutoFit/>
          </a:bodyPr>
          <a:lstStyle/>
          <a:p>
            <a:r>
              <a:rPr lang="en-US"/>
              <a:t>W</a:t>
            </a:r>
          </a:p>
        </p:txBody>
      </p:sp>
      <p:sp>
        <p:nvSpPr>
          <p:cNvPr id="39" name="Text Box 41"/>
          <p:cNvSpPr txBox="1">
            <a:spLocks noChangeArrowheads="1"/>
          </p:cNvSpPr>
          <p:nvPr/>
        </p:nvSpPr>
        <p:spPr bwMode="auto">
          <a:xfrm>
            <a:off x="5280025" y="1870075"/>
            <a:ext cx="260350" cy="457200"/>
          </a:xfrm>
          <a:prstGeom prst="rect">
            <a:avLst/>
          </a:prstGeom>
          <a:noFill/>
          <a:ln w="12700">
            <a:noFill/>
            <a:miter lim="800000"/>
            <a:headEnd/>
            <a:tailEnd/>
          </a:ln>
        </p:spPr>
        <p:txBody>
          <a:bodyPr wrap="none">
            <a:spAutoFit/>
          </a:bodyPr>
          <a:lstStyle/>
          <a:p>
            <a:r>
              <a:rPr lang="en-US"/>
              <a:t> </a:t>
            </a:r>
          </a:p>
        </p:txBody>
      </p:sp>
      <p:sp>
        <p:nvSpPr>
          <p:cNvPr id="40" name="AutoShape 42"/>
          <p:cNvSpPr>
            <a:spLocks noChangeArrowheads="1"/>
          </p:cNvSpPr>
          <p:nvPr/>
        </p:nvSpPr>
        <p:spPr bwMode="auto">
          <a:xfrm>
            <a:off x="2438400" y="6553200"/>
            <a:ext cx="457200" cy="76200"/>
          </a:xfrm>
          <a:prstGeom prst="leftRightArrow">
            <a:avLst>
              <a:gd name="adj1" fmla="val 50000"/>
              <a:gd name="adj2" fmla="val 120000"/>
            </a:avLst>
          </a:prstGeom>
          <a:solidFill>
            <a:schemeClr val="accent1"/>
          </a:solidFill>
          <a:ln w="12700">
            <a:solidFill>
              <a:schemeClr val="tx1"/>
            </a:solidFill>
            <a:miter lim="800000"/>
            <a:headEnd/>
            <a:tailEnd/>
          </a:ln>
        </p:spPr>
        <p:txBody>
          <a:bodyPr wrap="none" anchor="ctr"/>
          <a:lstStyle/>
          <a:p>
            <a:endParaRPr lang="en-GB"/>
          </a:p>
        </p:txBody>
      </p:sp>
      <p:sp>
        <p:nvSpPr>
          <p:cNvPr id="41" name="AutoShape 43"/>
          <p:cNvSpPr>
            <a:spLocks noChangeArrowheads="1"/>
          </p:cNvSpPr>
          <p:nvPr/>
        </p:nvSpPr>
        <p:spPr bwMode="auto">
          <a:xfrm>
            <a:off x="4648200" y="6553200"/>
            <a:ext cx="533400" cy="76200"/>
          </a:xfrm>
          <a:prstGeom prst="leftRightArrow">
            <a:avLst>
              <a:gd name="adj1" fmla="val 50000"/>
              <a:gd name="adj2" fmla="val 140000"/>
            </a:avLst>
          </a:prstGeom>
          <a:solidFill>
            <a:schemeClr val="accent1"/>
          </a:solidFill>
          <a:ln w="12700">
            <a:solidFill>
              <a:schemeClr val="tx1"/>
            </a:solidFill>
            <a:miter lim="800000"/>
            <a:headEnd/>
            <a:tailEnd/>
          </a:ln>
        </p:spPr>
        <p:txBody>
          <a:bodyPr wrap="none" anchor="ct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7544" y="1196752"/>
            <a:ext cx="8280920" cy="4724400"/>
          </a:xfrm>
          <a:prstGeom prst="rect">
            <a:avLst/>
          </a:prstGeom>
        </p:spPr>
        <p:txBody>
          <a:bodyPr/>
          <a:lstStyle/>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a:t>
            </a:r>
            <a:r>
              <a:rPr lang="el-GR" sz="2200" dirty="0" smtClean="0"/>
              <a:t>     </a:t>
            </a:r>
            <a:r>
              <a:rPr lang="el-GR" sz="2200" b="1" dirty="0" smtClean="0"/>
              <a:t>Προ Τ.Ε. </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	</a:t>
            </a:r>
            <a:r>
              <a:rPr lang="el-GR" sz="2200" b="1" dirty="0" smtClean="0"/>
              <a:t> Μετά την Τ.Ε.</a:t>
            </a:r>
            <a:r>
              <a:rPr lang="el-GR" sz="2200" dirty="0" smtClean="0"/>
              <a:t> </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Monotype Sorts" pitchFamily="2" charset="2"/>
              <a:buNone/>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Τιμή</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P2		P3</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Monotype Sorts" pitchFamily="2" charset="2"/>
              <a:buNone/>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Κατανάλωση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Q1		Q3</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Monotype Sorts" pitchFamily="2" charset="2"/>
              <a:buNone/>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Παραγωγή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εγχώρια</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Q2</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Q4</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Monotype Sorts" pitchFamily="2" charset="2"/>
              <a:buNone/>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Εισαγωγές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Q1-Q2</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Q3-Q4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7504" y="1196752"/>
            <a:ext cx="8301608" cy="4389437"/>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Καθαρό κέρδος</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Δημιουργία     -        Εκτροπή Εμπορίου</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l-GR" sz="2600" smtClean="0"/>
              <a:t>                             </a:t>
            </a:r>
            <a:r>
              <a:rPr lang="el-GR"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TC</a:t>
            </a:r>
            <a:r>
              <a:rPr lang="el-GR"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TD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Monotype Sorts" pitchFamily="2" charset="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x  +  y	-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z</a:t>
            </a:r>
          </a:p>
          <a:p>
            <a:pPr marL="1188720" marR="0" lvl="3" indent="-210312" algn="l" defTabSz="914400" rtl="0" eaLnBrk="1" fontAlgn="auto" latinLnBrk="0" hangingPunct="1">
              <a:lnSpc>
                <a:spcPct val="100000"/>
              </a:lnSpc>
              <a:spcBef>
                <a:spcPct val="20000"/>
              </a:spcBef>
              <a:spcAft>
                <a:spcPts val="0"/>
              </a:spcAft>
              <a:buClr>
                <a:schemeClr val="accent3"/>
              </a:buClr>
              <a:buSzPct val="65000"/>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Κέρδος παραγωγού</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x</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Κέρδος καταναλωτή</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y</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Κόστος εκτροπής εμπορίου</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z</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Τελικά έχουμε καθαρό κέρδος ή καθαρή ζημία</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1520" y="764704"/>
            <a:ext cx="8568952" cy="5472608"/>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l-GR" sz="2200" b="1" i="0" u="none" strike="noStrike" kern="1200" cap="none" spc="0" normalizeH="0" baseline="0" noProof="0" dirty="0" smtClean="0">
                <a:ln>
                  <a:noFill/>
                </a:ln>
                <a:solidFill>
                  <a:schemeClr val="tx1"/>
                </a:solidFill>
                <a:effectLst/>
                <a:uLnTx/>
                <a:uFillTx/>
                <a:latin typeface="+mn-lt"/>
                <a:ea typeface="+mn-ea"/>
                <a:cs typeface="+mn-cs"/>
              </a:rPr>
              <a:t>Οι προϋποθέσεις</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Όσο υψηλότερος ο αρχικός δασμός, τόσο μεγαλύτερα τα πιθανά κέρδη</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Όσο μικρότερες οι διαφορές στο κόστος παραγωγής ανάμεσα στους εταίρους μας και στον υπόλοιπο κόσμο τόσο μικρότερη η εκτροπή εμπορίου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TD</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Όσο πιο ελαστικές η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DH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και η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SH</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τόσο πιθανότερη η</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TC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Όσο μεγαλύτερη η αλληλοεπικάλυψη</a:t>
            </a:r>
            <a:r>
              <a:rPr kumimoji="0" lang="el-GR" sz="2200" b="0" i="0" u="none" strike="noStrike" kern="1200" cap="none" spc="0" normalizeH="0" noProof="0" dirty="0" smtClean="0">
                <a:ln>
                  <a:noFill/>
                </a:ln>
                <a:solidFill>
                  <a:schemeClr val="tx1"/>
                </a:solidFill>
                <a:effectLst/>
                <a:uLnTx/>
                <a:uFillTx/>
                <a:latin typeface="+mn-lt"/>
                <a:ea typeface="+mn-ea"/>
                <a:cs typeface="+mn-cs"/>
              </a:rPr>
              <a:t> στις διαρθρώσεις των παραγωγών σε προϊόντα, τόσο μεγαλύτερα τα κέρδη</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Όσο μεγαλύτερη η Τ.Ε. Τόσο λιγότερη πιθανή η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TD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Όσο χαμηλότερος ο κοινός δασμός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CET</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τόσο πιο απίθανη η εκτροπή εμπορίου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TD</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200" b="0" i="0" u="sng"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889000" y="627063"/>
            <a:ext cx="7007111" cy="646331"/>
          </a:xfrm>
          <a:prstGeom prst="rect">
            <a:avLst/>
          </a:prstGeom>
          <a:noFill/>
          <a:ln w="12700">
            <a:noFill/>
            <a:miter lim="800000"/>
            <a:headEnd/>
            <a:tailEnd/>
          </a:ln>
        </p:spPr>
        <p:txBody>
          <a:bodyPr wrap="none">
            <a:spAutoFit/>
          </a:bodyPr>
          <a:lstStyle/>
          <a:p>
            <a:pPr algn="ctr"/>
            <a:r>
              <a:rPr lang="el-GR" dirty="0" smtClean="0"/>
              <a:t>Χαμηλότερος αρχικός δασμός (σε σχέση με προηγούμενο διάγραμμα) </a:t>
            </a:r>
          </a:p>
          <a:p>
            <a:pPr algn="ctr"/>
            <a:r>
              <a:rPr lang="el-GR" dirty="0" smtClean="0"/>
              <a:t>– υψηλότερα δυνητικά κέρδη</a:t>
            </a:r>
            <a:endParaRPr lang="en-US" dirty="0"/>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6"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7"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8"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9"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0"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a:t>Sw</a:t>
            </a:r>
          </a:p>
        </p:txBody>
      </p:sp>
      <p:sp>
        <p:nvSpPr>
          <p:cNvPr id="11" name="Line 13"/>
          <p:cNvSpPr>
            <a:spLocks noChangeShapeType="1"/>
          </p:cNvSpPr>
          <p:nvPr/>
        </p:nvSpPr>
        <p:spPr bwMode="auto">
          <a:xfrm>
            <a:off x="1295400" y="4572000"/>
            <a:ext cx="5486400" cy="0"/>
          </a:xfrm>
          <a:prstGeom prst="line">
            <a:avLst/>
          </a:prstGeom>
          <a:noFill/>
          <a:ln w="38100">
            <a:solidFill>
              <a:schemeClr val="tx1"/>
            </a:solidFill>
            <a:round/>
            <a:headEnd/>
            <a:tailEnd/>
          </a:ln>
        </p:spPr>
        <p:txBody>
          <a:bodyPr wrap="none" anchor="ctr"/>
          <a:lstStyle/>
          <a:p>
            <a:endParaRPr lang="el-GR"/>
          </a:p>
        </p:txBody>
      </p:sp>
      <p:sp>
        <p:nvSpPr>
          <p:cNvPr id="12"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
        <p:nvSpPr>
          <p:cNvPr id="13" name="Line 15"/>
          <p:cNvSpPr>
            <a:spLocks noChangeShapeType="1"/>
          </p:cNvSpPr>
          <p:nvPr/>
        </p:nvSpPr>
        <p:spPr bwMode="auto">
          <a:xfrm>
            <a:off x="1258888" y="2852738"/>
            <a:ext cx="5486400" cy="0"/>
          </a:xfrm>
          <a:prstGeom prst="line">
            <a:avLst/>
          </a:prstGeom>
          <a:noFill/>
          <a:ln w="12700">
            <a:solidFill>
              <a:schemeClr val="tx1"/>
            </a:solidFill>
            <a:round/>
            <a:headEnd/>
            <a:tailEnd/>
          </a:ln>
        </p:spPr>
        <p:txBody>
          <a:bodyPr wrap="none" anchor="ctr"/>
          <a:lstStyle/>
          <a:p>
            <a:endParaRPr lang="el-GR"/>
          </a:p>
        </p:txBody>
      </p:sp>
      <p:sp>
        <p:nvSpPr>
          <p:cNvPr id="14" name="Text Box 16"/>
          <p:cNvSpPr txBox="1">
            <a:spLocks noChangeArrowheads="1"/>
          </p:cNvSpPr>
          <p:nvPr/>
        </p:nvSpPr>
        <p:spPr bwMode="auto">
          <a:xfrm>
            <a:off x="6804025" y="2708275"/>
            <a:ext cx="1352037" cy="369332"/>
          </a:xfrm>
          <a:prstGeom prst="rect">
            <a:avLst/>
          </a:prstGeom>
          <a:noFill/>
          <a:ln w="12700">
            <a:noFill/>
            <a:miter lim="800000"/>
            <a:headEnd/>
            <a:tailEnd/>
          </a:ln>
        </p:spPr>
        <p:txBody>
          <a:bodyPr wrap="none">
            <a:spAutoFit/>
          </a:bodyPr>
          <a:lstStyle/>
          <a:p>
            <a:r>
              <a:rPr lang="en-US" dirty="0" err="1" smtClean="0"/>
              <a:t>Sw</a:t>
            </a:r>
            <a:r>
              <a:rPr lang="en-US" dirty="0" smtClean="0"/>
              <a:t>+</a:t>
            </a:r>
            <a:r>
              <a:rPr lang="el-GR" dirty="0" smtClean="0"/>
              <a:t>Δασμός</a:t>
            </a:r>
            <a:endParaRPr lang="en-US" dirty="0"/>
          </a:p>
        </p:txBody>
      </p:sp>
      <p:sp>
        <p:nvSpPr>
          <p:cNvPr id="15" name="Text Box 17"/>
          <p:cNvSpPr txBox="1">
            <a:spLocks noChangeArrowheads="1"/>
          </p:cNvSpPr>
          <p:nvPr/>
        </p:nvSpPr>
        <p:spPr bwMode="auto">
          <a:xfrm>
            <a:off x="661988" y="4994275"/>
            <a:ext cx="506412" cy="457200"/>
          </a:xfrm>
          <a:prstGeom prst="rect">
            <a:avLst/>
          </a:prstGeom>
          <a:noFill/>
          <a:ln w="12700">
            <a:noFill/>
            <a:miter lim="800000"/>
            <a:headEnd/>
            <a:tailEnd/>
          </a:ln>
        </p:spPr>
        <p:txBody>
          <a:bodyPr wrap="none">
            <a:spAutoFit/>
          </a:bodyPr>
          <a:lstStyle/>
          <a:p>
            <a:r>
              <a:rPr lang="en-US"/>
              <a:t>P1</a:t>
            </a:r>
          </a:p>
        </p:txBody>
      </p:sp>
      <p:sp>
        <p:nvSpPr>
          <p:cNvPr id="16" name="Text Box 18"/>
          <p:cNvSpPr txBox="1">
            <a:spLocks noChangeArrowheads="1"/>
          </p:cNvSpPr>
          <p:nvPr/>
        </p:nvSpPr>
        <p:spPr bwMode="auto">
          <a:xfrm>
            <a:off x="539750" y="2708275"/>
            <a:ext cx="506413" cy="457200"/>
          </a:xfrm>
          <a:prstGeom prst="rect">
            <a:avLst/>
          </a:prstGeom>
          <a:noFill/>
          <a:ln w="12700">
            <a:noFill/>
            <a:miter lim="800000"/>
            <a:headEnd/>
            <a:tailEnd/>
          </a:ln>
        </p:spPr>
        <p:txBody>
          <a:bodyPr wrap="none">
            <a:spAutoFit/>
          </a:bodyPr>
          <a:lstStyle/>
          <a:p>
            <a:r>
              <a:rPr lang="en-US"/>
              <a:t>P2</a:t>
            </a:r>
          </a:p>
        </p:txBody>
      </p:sp>
      <p:sp>
        <p:nvSpPr>
          <p:cNvPr id="17" name="Text Box 25"/>
          <p:cNvSpPr txBox="1">
            <a:spLocks noChangeArrowheads="1"/>
          </p:cNvSpPr>
          <p:nvPr/>
        </p:nvSpPr>
        <p:spPr bwMode="auto">
          <a:xfrm>
            <a:off x="4067175" y="6165850"/>
            <a:ext cx="557213" cy="457200"/>
          </a:xfrm>
          <a:prstGeom prst="rect">
            <a:avLst/>
          </a:prstGeom>
          <a:noFill/>
          <a:ln w="12700">
            <a:noFill/>
            <a:miter lim="800000"/>
            <a:headEnd/>
            <a:tailEnd/>
          </a:ln>
        </p:spPr>
        <p:txBody>
          <a:bodyPr wrap="none">
            <a:spAutoFit/>
          </a:bodyPr>
          <a:lstStyle/>
          <a:p>
            <a:r>
              <a:rPr lang="en-US"/>
              <a:t>Q1</a:t>
            </a:r>
          </a:p>
        </p:txBody>
      </p:sp>
      <p:sp>
        <p:nvSpPr>
          <p:cNvPr id="18" name="Text Box 26"/>
          <p:cNvSpPr txBox="1">
            <a:spLocks noChangeArrowheads="1"/>
          </p:cNvSpPr>
          <p:nvPr/>
        </p:nvSpPr>
        <p:spPr bwMode="auto">
          <a:xfrm>
            <a:off x="3059113" y="6165850"/>
            <a:ext cx="557212" cy="457200"/>
          </a:xfrm>
          <a:prstGeom prst="rect">
            <a:avLst/>
          </a:prstGeom>
          <a:noFill/>
          <a:ln w="12700">
            <a:noFill/>
            <a:miter lim="800000"/>
            <a:headEnd/>
            <a:tailEnd/>
          </a:ln>
        </p:spPr>
        <p:txBody>
          <a:bodyPr wrap="none">
            <a:spAutoFit/>
          </a:bodyPr>
          <a:lstStyle/>
          <a:p>
            <a:r>
              <a:rPr lang="en-US"/>
              <a:t>Q2</a:t>
            </a:r>
          </a:p>
        </p:txBody>
      </p:sp>
      <p:sp>
        <p:nvSpPr>
          <p:cNvPr id="19" name="Text Box 31"/>
          <p:cNvSpPr txBox="1">
            <a:spLocks noChangeArrowheads="1"/>
          </p:cNvSpPr>
          <p:nvPr/>
        </p:nvSpPr>
        <p:spPr bwMode="auto">
          <a:xfrm>
            <a:off x="433388" y="4308475"/>
            <a:ext cx="506412" cy="457200"/>
          </a:xfrm>
          <a:prstGeom prst="rect">
            <a:avLst/>
          </a:prstGeom>
          <a:noFill/>
          <a:ln w="12700">
            <a:noFill/>
            <a:miter lim="800000"/>
            <a:headEnd/>
            <a:tailEnd/>
          </a:ln>
        </p:spPr>
        <p:txBody>
          <a:bodyPr wrap="none">
            <a:spAutoFit/>
          </a:bodyPr>
          <a:lstStyle/>
          <a:p>
            <a:r>
              <a:rPr lang="en-US"/>
              <a:t>P3</a:t>
            </a:r>
          </a:p>
        </p:txBody>
      </p:sp>
      <p:sp>
        <p:nvSpPr>
          <p:cNvPr id="20" name="Line 32"/>
          <p:cNvSpPr>
            <a:spLocks noChangeShapeType="1"/>
          </p:cNvSpPr>
          <p:nvPr/>
        </p:nvSpPr>
        <p:spPr bwMode="auto">
          <a:xfrm>
            <a:off x="2438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21" name="Line 33"/>
          <p:cNvSpPr>
            <a:spLocks noChangeShapeType="1"/>
          </p:cNvSpPr>
          <p:nvPr/>
        </p:nvSpPr>
        <p:spPr bwMode="auto">
          <a:xfrm>
            <a:off x="5105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22" name="Text Box 34"/>
          <p:cNvSpPr txBox="1">
            <a:spLocks noChangeArrowheads="1"/>
          </p:cNvSpPr>
          <p:nvPr/>
        </p:nvSpPr>
        <p:spPr bwMode="auto">
          <a:xfrm>
            <a:off x="4827588" y="6137275"/>
            <a:ext cx="557212" cy="457200"/>
          </a:xfrm>
          <a:prstGeom prst="rect">
            <a:avLst/>
          </a:prstGeom>
          <a:noFill/>
          <a:ln w="12700">
            <a:noFill/>
            <a:miter lim="800000"/>
            <a:headEnd/>
            <a:tailEnd/>
          </a:ln>
        </p:spPr>
        <p:txBody>
          <a:bodyPr wrap="none">
            <a:spAutoFit/>
          </a:bodyPr>
          <a:lstStyle/>
          <a:p>
            <a:r>
              <a:rPr lang="en-US"/>
              <a:t>Q3</a:t>
            </a:r>
          </a:p>
        </p:txBody>
      </p:sp>
      <p:sp>
        <p:nvSpPr>
          <p:cNvPr id="23" name="Text Box 35"/>
          <p:cNvSpPr txBox="1">
            <a:spLocks noChangeArrowheads="1"/>
          </p:cNvSpPr>
          <p:nvPr/>
        </p:nvSpPr>
        <p:spPr bwMode="auto">
          <a:xfrm>
            <a:off x="2084388" y="6137275"/>
            <a:ext cx="557212" cy="457200"/>
          </a:xfrm>
          <a:prstGeom prst="rect">
            <a:avLst/>
          </a:prstGeom>
          <a:noFill/>
          <a:ln w="12700">
            <a:noFill/>
            <a:miter lim="800000"/>
            <a:headEnd/>
            <a:tailEnd/>
          </a:ln>
        </p:spPr>
        <p:txBody>
          <a:bodyPr wrap="none">
            <a:spAutoFit/>
          </a:bodyPr>
          <a:lstStyle/>
          <a:p>
            <a:r>
              <a:rPr lang="en-US"/>
              <a:t>Q4</a:t>
            </a:r>
          </a:p>
        </p:txBody>
      </p:sp>
      <p:sp>
        <p:nvSpPr>
          <p:cNvPr id="24" name="AutoShape 36"/>
          <p:cNvSpPr>
            <a:spLocks noChangeArrowheads="1"/>
          </p:cNvSpPr>
          <p:nvPr/>
        </p:nvSpPr>
        <p:spPr bwMode="auto">
          <a:xfrm flipH="1">
            <a:off x="2411413" y="2852738"/>
            <a:ext cx="865187" cy="1728787"/>
          </a:xfrm>
          <a:prstGeom prst="rtTriangle">
            <a:avLst/>
          </a:prstGeom>
          <a:solidFill>
            <a:schemeClr val="accent1"/>
          </a:solidFill>
          <a:ln w="12700">
            <a:solidFill>
              <a:schemeClr val="tx1"/>
            </a:solidFill>
            <a:miter lim="800000"/>
            <a:headEnd/>
            <a:tailEnd/>
          </a:ln>
        </p:spPr>
        <p:txBody>
          <a:bodyPr wrap="none" anchor="ctr"/>
          <a:lstStyle/>
          <a:p>
            <a:r>
              <a:rPr lang="en-US"/>
              <a:t>x</a:t>
            </a:r>
          </a:p>
        </p:txBody>
      </p:sp>
      <p:sp>
        <p:nvSpPr>
          <p:cNvPr id="25" name="AutoShape 37"/>
          <p:cNvSpPr>
            <a:spLocks noChangeArrowheads="1"/>
          </p:cNvSpPr>
          <p:nvPr/>
        </p:nvSpPr>
        <p:spPr bwMode="auto">
          <a:xfrm>
            <a:off x="4284663" y="2852738"/>
            <a:ext cx="820737" cy="1719262"/>
          </a:xfrm>
          <a:prstGeom prst="rtTriangle">
            <a:avLst/>
          </a:prstGeom>
          <a:solidFill>
            <a:schemeClr val="accent1"/>
          </a:solidFill>
          <a:ln w="12700">
            <a:solidFill>
              <a:schemeClr val="tx1"/>
            </a:solidFill>
            <a:miter lim="800000"/>
            <a:headEnd/>
            <a:tailEnd/>
          </a:ln>
        </p:spPr>
        <p:txBody>
          <a:bodyPr wrap="none" anchor="ctr"/>
          <a:lstStyle/>
          <a:p>
            <a:r>
              <a:rPr lang="en-US"/>
              <a:t>y</a:t>
            </a:r>
          </a:p>
        </p:txBody>
      </p:sp>
      <p:sp>
        <p:nvSpPr>
          <p:cNvPr id="26" name="Rectangle 38"/>
          <p:cNvSpPr>
            <a:spLocks noChangeArrowheads="1"/>
          </p:cNvSpPr>
          <p:nvPr/>
        </p:nvSpPr>
        <p:spPr bwMode="auto">
          <a:xfrm>
            <a:off x="3276600" y="4572000"/>
            <a:ext cx="1008063" cy="685800"/>
          </a:xfrm>
          <a:prstGeom prst="rect">
            <a:avLst/>
          </a:prstGeom>
          <a:solidFill>
            <a:schemeClr val="hlink"/>
          </a:solidFill>
          <a:ln w="12700">
            <a:solidFill>
              <a:schemeClr val="tx1"/>
            </a:solidFill>
            <a:miter lim="800000"/>
            <a:headEnd/>
            <a:tailEnd/>
          </a:ln>
        </p:spPr>
        <p:txBody>
          <a:bodyPr wrap="none" anchor="ctr"/>
          <a:lstStyle/>
          <a:p>
            <a:r>
              <a:rPr lang="en-US"/>
              <a:t>Z</a:t>
            </a:r>
          </a:p>
        </p:txBody>
      </p:sp>
      <p:sp>
        <p:nvSpPr>
          <p:cNvPr id="27" name="Text Box 40"/>
          <p:cNvSpPr txBox="1">
            <a:spLocks noChangeArrowheads="1"/>
          </p:cNvSpPr>
          <p:nvPr/>
        </p:nvSpPr>
        <p:spPr bwMode="auto">
          <a:xfrm>
            <a:off x="5280025" y="1870075"/>
            <a:ext cx="260350" cy="457200"/>
          </a:xfrm>
          <a:prstGeom prst="rect">
            <a:avLst/>
          </a:prstGeom>
          <a:noFill/>
          <a:ln w="12700">
            <a:noFill/>
            <a:miter lim="800000"/>
            <a:headEnd/>
            <a:tailEnd/>
          </a:ln>
        </p:spPr>
        <p:txBody>
          <a:bodyPr wrap="none">
            <a:spAutoFit/>
          </a:bodyPr>
          <a:lstStyle/>
          <a:p>
            <a:r>
              <a:rPr lang="en-US"/>
              <a:t> </a:t>
            </a:r>
          </a:p>
        </p:txBody>
      </p:sp>
      <p:sp>
        <p:nvSpPr>
          <p:cNvPr id="28" name="Line 47"/>
          <p:cNvSpPr>
            <a:spLocks noChangeShapeType="1"/>
          </p:cNvSpPr>
          <p:nvPr/>
        </p:nvSpPr>
        <p:spPr bwMode="auto">
          <a:xfrm>
            <a:off x="3276600" y="2852738"/>
            <a:ext cx="0" cy="3313112"/>
          </a:xfrm>
          <a:prstGeom prst="line">
            <a:avLst/>
          </a:prstGeom>
          <a:noFill/>
          <a:ln w="12700">
            <a:solidFill>
              <a:schemeClr val="tx1"/>
            </a:solidFill>
            <a:prstDash val="dashDot"/>
            <a:round/>
            <a:headEnd/>
            <a:tailEnd/>
          </a:ln>
        </p:spPr>
        <p:txBody>
          <a:bodyPr/>
          <a:lstStyle/>
          <a:p>
            <a:endParaRPr lang="el-GR"/>
          </a:p>
        </p:txBody>
      </p:sp>
      <p:sp>
        <p:nvSpPr>
          <p:cNvPr id="29" name="Line 48"/>
          <p:cNvSpPr>
            <a:spLocks noChangeShapeType="1"/>
          </p:cNvSpPr>
          <p:nvPr/>
        </p:nvSpPr>
        <p:spPr bwMode="auto">
          <a:xfrm>
            <a:off x="4284663" y="2852738"/>
            <a:ext cx="0" cy="3313112"/>
          </a:xfrm>
          <a:prstGeom prst="line">
            <a:avLst/>
          </a:prstGeom>
          <a:noFill/>
          <a:ln w="12700">
            <a:solidFill>
              <a:schemeClr val="tx1"/>
            </a:solidFill>
            <a:prstDash val="dash"/>
            <a:round/>
            <a:headEnd/>
            <a:tailEnd/>
          </a:ln>
        </p:spPr>
        <p:txBody>
          <a:bodyPr/>
          <a:lstStyle/>
          <a:p>
            <a:endParaRPr lang="el-GR"/>
          </a:p>
        </p:txBody>
      </p:sp>
      <p:sp>
        <p:nvSpPr>
          <p:cNvPr id="30" name="Text Box 49"/>
          <p:cNvSpPr txBox="1">
            <a:spLocks noChangeArrowheads="1"/>
          </p:cNvSpPr>
          <p:nvPr/>
        </p:nvSpPr>
        <p:spPr bwMode="auto">
          <a:xfrm>
            <a:off x="4186238" y="1865313"/>
            <a:ext cx="3258969" cy="369332"/>
          </a:xfrm>
          <a:prstGeom prst="rect">
            <a:avLst/>
          </a:prstGeom>
          <a:noFill/>
          <a:ln w="12700">
            <a:noFill/>
            <a:miter lim="800000"/>
            <a:headEnd/>
            <a:tailEnd/>
          </a:ln>
        </p:spPr>
        <p:txBody>
          <a:bodyPr wrap="none">
            <a:spAutoFit/>
          </a:bodyPr>
          <a:lstStyle/>
          <a:p>
            <a:r>
              <a:rPr lang="en-US" dirty="0"/>
              <a:t>TC &gt; TD </a:t>
            </a:r>
            <a:r>
              <a:rPr lang="el-GR" dirty="0" smtClean="0"/>
              <a:t>στο παράδειγμα αυτό</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136904" cy="6186309"/>
          </a:xfrm>
          <a:prstGeom prst="rect">
            <a:avLst/>
          </a:prstGeom>
        </p:spPr>
        <p:txBody>
          <a:bodyPr wrap="square">
            <a:spAutoFit/>
          </a:bodyPr>
          <a:lstStyle/>
          <a:p>
            <a:r>
              <a:rPr lang="el-GR" sz="2200" dirty="0" smtClean="0"/>
              <a:t>Η Οικονομική και Πολιτική Ενοποίηση (ή Ολοκλήρωση) σημαίνει τη μετάβαση από το εθνικό στο υπερεθνικό επίπεδο. Υπάρχουν πολλά στάδια ενοποίησης και διαφορετικοί τρόποι επίτευξής τους. Ειδικότερα στην Ευρωπαϊκή Ένωση (Ε.Ε.) που αποτελεί και την πιο προωθημένη απόπειρα προς την κατεύθυνση της ενοποίησης, υπάρχουν τέσσερις διαφορετικές προσεγγίσεις:</a:t>
            </a:r>
          </a:p>
          <a:p>
            <a:pPr>
              <a:buFont typeface="Arial" pitchFamily="34" charset="0"/>
              <a:buChar char="•"/>
            </a:pPr>
            <a:r>
              <a:rPr lang="el-GR" sz="2200" dirty="0" smtClean="0"/>
              <a:t> Η πλουραλιστική που προκρίνει μια χαλαρή σύνδεση των χωρών-μελών σε μια «πλουραλιστική κοινότητα κρατών» (την «Ευρώπη των Πατρίδων» στην περίπτωση της Ε.Ε.) με την ανάπτυξη δεσμών διεθνούς συνεργασίας.</a:t>
            </a:r>
          </a:p>
          <a:p>
            <a:pPr>
              <a:buFont typeface="Arial" pitchFamily="34" charset="0"/>
              <a:buChar char="•"/>
            </a:pPr>
            <a:r>
              <a:rPr lang="el-GR" sz="2200" dirty="0" smtClean="0"/>
              <a:t>Η λειτουργική (φανκτιοναλιστική) προσέγγιση δίνει έμφαση στη λειτουργία οικονομικών, κοινωνικών και άλλων δυνάμεων που αναπτύσσουν αλληλεπιδράσεις και οδηγούν από μόνες τους και με τρόπο νομοτελειακό προς την κατεύθυνση της ενοποίησης.</a:t>
            </a:r>
            <a:endParaRPr lang="el-GR" sz="2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71625" y="500063"/>
            <a:ext cx="5243551" cy="369332"/>
          </a:xfrm>
          <a:prstGeom prst="rect">
            <a:avLst/>
          </a:prstGeom>
          <a:noFill/>
          <a:ln w="12700">
            <a:noFill/>
            <a:miter lim="800000"/>
            <a:headEnd/>
            <a:tailEnd/>
          </a:ln>
        </p:spPr>
        <p:txBody>
          <a:bodyPr wrap="none">
            <a:spAutoFit/>
          </a:bodyPr>
          <a:lstStyle/>
          <a:p>
            <a:r>
              <a:rPr lang="el-GR" dirty="0" smtClean="0"/>
              <a:t>Θυμηθείτε ότι στο προηγούμενο διάγραμμα </a:t>
            </a:r>
            <a:r>
              <a:rPr lang="en-US" dirty="0" smtClean="0"/>
              <a:t> </a:t>
            </a:r>
            <a:r>
              <a:rPr lang="en-US" dirty="0"/>
              <a:t>TC&lt;TD</a:t>
            </a:r>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Text Box 6"/>
          <p:cNvSpPr txBox="1">
            <a:spLocks noChangeArrowheads="1"/>
          </p:cNvSpPr>
          <p:nvPr/>
        </p:nvSpPr>
        <p:spPr bwMode="auto">
          <a:xfrm>
            <a:off x="0" y="1600200"/>
            <a:ext cx="629596" cy="369332"/>
          </a:xfrm>
          <a:prstGeom prst="rect">
            <a:avLst/>
          </a:prstGeom>
          <a:noFill/>
          <a:ln w="12700">
            <a:noFill/>
            <a:miter lim="800000"/>
            <a:headEnd/>
            <a:tailEnd/>
          </a:ln>
        </p:spPr>
        <p:txBody>
          <a:bodyPr wrap="none">
            <a:spAutoFit/>
          </a:bodyPr>
          <a:lstStyle/>
          <a:p>
            <a:r>
              <a:rPr lang="el-GR" dirty="0" smtClean="0"/>
              <a:t>Τιμή</a:t>
            </a:r>
            <a:endParaRPr lang="en-US" dirty="0"/>
          </a:p>
        </p:txBody>
      </p:sp>
      <p:sp>
        <p:nvSpPr>
          <p:cNvPr id="6"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7"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8"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9"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10"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1"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a:t>Sw</a:t>
            </a:r>
          </a:p>
        </p:txBody>
      </p:sp>
      <p:sp>
        <p:nvSpPr>
          <p:cNvPr id="12" name="Line 13"/>
          <p:cNvSpPr>
            <a:spLocks noChangeShapeType="1"/>
          </p:cNvSpPr>
          <p:nvPr/>
        </p:nvSpPr>
        <p:spPr bwMode="auto">
          <a:xfrm>
            <a:off x="1295400" y="4572000"/>
            <a:ext cx="5486400" cy="0"/>
          </a:xfrm>
          <a:prstGeom prst="line">
            <a:avLst/>
          </a:prstGeom>
          <a:noFill/>
          <a:ln w="38100">
            <a:solidFill>
              <a:schemeClr val="tx1"/>
            </a:solidFill>
            <a:round/>
            <a:headEnd/>
            <a:tailEnd/>
          </a:ln>
        </p:spPr>
        <p:txBody>
          <a:bodyPr wrap="none" anchor="ctr"/>
          <a:lstStyle/>
          <a:p>
            <a:endParaRPr lang="el-GR"/>
          </a:p>
        </p:txBody>
      </p:sp>
      <p:sp>
        <p:nvSpPr>
          <p:cNvPr id="13"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
        <p:nvSpPr>
          <p:cNvPr id="14" name="Line 15"/>
          <p:cNvSpPr>
            <a:spLocks noChangeShapeType="1"/>
          </p:cNvSpPr>
          <p:nvPr/>
        </p:nvSpPr>
        <p:spPr bwMode="auto">
          <a:xfrm>
            <a:off x="1295400" y="3657600"/>
            <a:ext cx="5486400" cy="0"/>
          </a:xfrm>
          <a:prstGeom prst="line">
            <a:avLst/>
          </a:prstGeom>
          <a:noFill/>
          <a:ln w="12700">
            <a:solidFill>
              <a:schemeClr val="tx1"/>
            </a:solidFill>
            <a:round/>
            <a:headEnd/>
            <a:tailEnd/>
          </a:ln>
        </p:spPr>
        <p:txBody>
          <a:bodyPr wrap="none" anchor="ctr"/>
          <a:lstStyle/>
          <a:p>
            <a:endParaRPr lang="el-GR"/>
          </a:p>
        </p:txBody>
      </p:sp>
      <p:sp>
        <p:nvSpPr>
          <p:cNvPr id="15" name="Text Box 16"/>
          <p:cNvSpPr txBox="1">
            <a:spLocks noChangeArrowheads="1"/>
          </p:cNvSpPr>
          <p:nvPr/>
        </p:nvSpPr>
        <p:spPr bwMode="auto">
          <a:xfrm>
            <a:off x="6934200" y="3429000"/>
            <a:ext cx="1352037" cy="369332"/>
          </a:xfrm>
          <a:prstGeom prst="rect">
            <a:avLst/>
          </a:prstGeom>
          <a:noFill/>
          <a:ln w="12700">
            <a:noFill/>
            <a:miter lim="800000"/>
            <a:headEnd/>
            <a:tailEnd/>
          </a:ln>
        </p:spPr>
        <p:txBody>
          <a:bodyPr wrap="none">
            <a:spAutoFit/>
          </a:bodyPr>
          <a:lstStyle/>
          <a:p>
            <a:r>
              <a:rPr lang="en-US" dirty="0" err="1" smtClean="0"/>
              <a:t>Sw</a:t>
            </a:r>
            <a:r>
              <a:rPr lang="en-US" dirty="0" smtClean="0"/>
              <a:t>+</a:t>
            </a:r>
            <a:r>
              <a:rPr lang="el-GR" dirty="0" smtClean="0"/>
              <a:t>Δασμός</a:t>
            </a:r>
            <a:endParaRPr lang="en-US" dirty="0"/>
          </a:p>
        </p:txBody>
      </p:sp>
      <p:sp>
        <p:nvSpPr>
          <p:cNvPr id="16" name="Text Box 17"/>
          <p:cNvSpPr txBox="1">
            <a:spLocks noChangeArrowheads="1"/>
          </p:cNvSpPr>
          <p:nvPr/>
        </p:nvSpPr>
        <p:spPr bwMode="auto">
          <a:xfrm>
            <a:off x="661988" y="4994275"/>
            <a:ext cx="506412" cy="457200"/>
          </a:xfrm>
          <a:prstGeom prst="rect">
            <a:avLst/>
          </a:prstGeom>
          <a:noFill/>
          <a:ln w="12700">
            <a:noFill/>
            <a:miter lim="800000"/>
            <a:headEnd/>
            <a:tailEnd/>
          </a:ln>
        </p:spPr>
        <p:txBody>
          <a:bodyPr wrap="none">
            <a:spAutoFit/>
          </a:bodyPr>
          <a:lstStyle/>
          <a:p>
            <a:r>
              <a:rPr lang="en-US"/>
              <a:t>P1</a:t>
            </a:r>
          </a:p>
        </p:txBody>
      </p:sp>
      <p:sp>
        <p:nvSpPr>
          <p:cNvPr id="17" name="Text Box 18"/>
          <p:cNvSpPr txBox="1">
            <a:spLocks noChangeArrowheads="1"/>
          </p:cNvSpPr>
          <p:nvPr/>
        </p:nvSpPr>
        <p:spPr bwMode="auto">
          <a:xfrm>
            <a:off x="509588" y="3394075"/>
            <a:ext cx="506412" cy="457200"/>
          </a:xfrm>
          <a:prstGeom prst="rect">
            <a:avLst/>
          </a:prstGeom>
          <a:noFill/>
          <a:ln w="12700">
            <a:noFill/>
            <a:miter lim="800000"/>
            <a:headEnd/>
            <a:tailEnd/>
          </a:ln>
        </p:spPr>
        <p:txBody>
          <a:bodyPr wrap="none">
            <a:spAutoFit/>
          </a:bodyPr>
          <a:lstStyle/>
          <a:p>
            <a:r>
              <a:rPr lang="en-US"/>
              <a:t>P2</a:t>
            </a:r>
          </a:p>
        </p:txBody>
      </p:sp>
      <p:sp>
        <p:nvSpPr>
          <p:cNvPr id="18" name="Line 19"/>
          <p:cNvSpPr>
            <a:spLocks noChangeShapeType="1"/>
          </p:cNvSpPr>
          <p:nvPr/>
        </p:nvSpPr>
        <p:spPr bwMode="auto">
          <a:xfrm>
            <a:off x="1295400" y="2819400"/>
            <a:ext cx="5562600" cy="0"/>
          </a:xfrm>
          <a:prstGeom prst="line">
            <a:avLst/>
          </a:prstGeom>
          <a:noFill/>
          <a:ln w="12700">
            <a:solidFill>
              <a:schemeClr val="tx1"/>
            </a:solidFill>
            <a:prstDash val="dash"/>
            <a:round/>
            <a:headEnd/>
            <a:tailEnd/>
          </a:ln>
        </p:spPr>
        <p:txBody>
          <a:bodyPr wrap="none" anchor="ctr"/>
          <a:lstStyle/>
          <a:p>
            <a:endParaRPr lang="el-GR"/>
          </a:p>
        </p:txBody>
      </p:sp>
      <p:sp>
        <p:nvSpPr>
          <p:cNvPr id="19" name="Text Box 20"/>
          <p:cNvSpPr txBox="1">
            <a:spLocks noChangeArrowheads="1"/>
          </p:cNvSpPr>
          <p:nvPr/>
        </p:nvSpPr>
        <p:spPr bwMode="auto">
          <a:xfrm>
            <a:off x="6967538" y="2514600"/>
            <a:ext cx="1319207" cy="646331"/>
          </a:xfrm>
          <a:prstGeom prst="rect">
            <a:avLst/>
          </a:prstGeom>
          <a:noFill/>
          <a:ln w="12700">
            <a:noFill/>
            <a:miter lim="800000"/>
            <a:headEnd/>
            <a:tailEnd/>
          </a:ln>
        </p:spPr>
        <p:txBody>
          <a:bodyPr wrap="none">
            <a:spAutoFit/>
          </a:bodyPr>
          <a:lstStyle/>
          <a:p>
            <a:r>
              <a:rPr lang="en-US" dirty="0" smtClean="0"/>
              <a:t>Sp+</a:t>
            </a:r>
            <a:r>
              <a:rPr lang="el-GR" dirty="0" smtClean="0"/>
              <a:t>Δασμός</a:t>
            </a:r>
            <a:endParaRPr lang="en-US" dirty="0"/>
          </a:p>
          <a:p>
            <a:endParaRPr lang="en-US" dirty="0"/>
          </a:p>
        </p:txBody>
      </p:sp>
      <p:sp>
        <p:nvSpPr>
          <p:cNvPr id="20" name="Text Box 21"/>
          <p:cNvSpPr txBox="1">
            <a:spLocks noChangeArrowheads="1"/>
          </p:cNvSpPr>
          <p:nvPr/>
        </p:nvSpPr>
        <p:spPr bwMode="auto">
          <a:xfrm>
            <a:off x="173038" y="2022475"/>
            <a:ext cx="1119153" cy="369332"/>
          </a:xfrm>
          <a:prstGeom prst="rect">
            <a:avLst/>
          </a:prstGeom>
          <a:noFill/>
          <a:ln w="12700">
            <a:noFill/>
            <a:miter lim="800000"/>
            <a:headEnd/>
            <a:tailEnd/>
          </a:ln>
        </p:spPr>
        <p:txBody>
          <a:bodyPr wrap="none">
            <a:spAutoFit/>
          </a:bodyPr>
          <a:lstStyle/>
          <a:p>
            <a:r>
              <a:rPr lang="en-US" dirty="0" smtClean="0"/>
              <a:t>P</a:t>
            </a:r>
            <a:r>
              <a:rPr lang="el-GR" dirty="0" smtClean="0"/>
              <a:t>εγχώρια</a:t>
            </a:r>
            <a:endParaRPr lang="en-US" dirty="0"/>
          </a:p>
        </p:txBody>
      </p:sp>
      <p:sp>
        <p:nvSpPr>
          <p:cNvPr id="21" name="Line 22"/>
          <p:cNvSpPr>
            <a:spLocks noChangeShapeType="1"/>
          </p:cNvSpPr>
          <p:nvPr/>
        </p:nvSpPr>
        <p:spPr bwMode="auto">
          <a:xfrm flipV="1">
            <a:off x="1143000" y="2057400"/>
            <a:ext cx="0" cy="228600"/>
          </a:xfrm>
          <a:prstGeom prst="line">
            <a:avLst/>
          </a:prstGeom>
          <a:noFill/>
          <a:ln w="12700">
            <a:solidFill>
              <a:schemeClr val="tx1"/>
            </a:solidFill>
            <a:round/>
            <a:headEnd/>
            <a:tailEnd type="triangle" w="med" len="med"/>
          </a:ln>
        </p:spPr>
        <p:txBody>
          <a:bodyPr wrap="none" anchor="ctr"/>
          <a:lstStyle/>
          <a:p>
            <a:endParaRPr lang="el-GR"/>
          </a:p>
        </p:txBody>
      </p:sp>
      <p:sp>
        <p:nvSpPr>
          <p:cNvPr id="22" name="Line 23"/>
          <p:cNvSpPr>
            <a:spLocks noChangeShapeType="1"/>
          </p:cNvSpPr>
          <p:nvPr/>
        </p:nvSpPr>
        <p:spPr bwMode="auto">
          <a:xfrm>
            <a:off x="46482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3" name="Line 24"/>
          <p:cNvSpPr>
            <a:spLocks noChangeShapeType="1"/>
          </p:cNvSpPr>
          <p:nvPr/>
        </p:nvSpPr>
        <p:spPr bwMode="auto">
          <a:xfrm>
            <a:off x="28956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4" name="Text Box 25"/>
          <p:cNvSpPr txBox="1">
            <a:spLocks noChangeArrowheads="1"/>
          </p:cNvSpPr>
          <p:nvPr/>
        </p:nvSpPr>
        <p:spPr bwMode="auto">
          <a:xfrm>
            <a:off x="4370388" y="6061075"/>
            <a:ext cx="557212" cy="457200"/>
          </a:xfrm>
          <a:prstGeom prst="rect">
            <a:avLst/>
          </a:prstGeom>
          <a:noFill/>
          <a:ln w="12700">
            <a:noFill/>
            <a:miter lim="800000"/>
            <a:headEnd/>
            <a:tailEnd/>
          </a:ln>
        </p:spPr>
        <p:txBody>
          <a:bodyPr wrap="none">
            <a:spAutoFit/>
          </a:bodyPr>
          <a:lstStyle/>
          <a:p>
            <a:r>
              <a:rPr lang="en-US"/>
              <a:t>Q1</a:t>
            </a:r>
          </a:p>
        </p:txBody>
      </p:sp>
      <p:sp>
        <p:nvSpPr>
          <p:cNvPr id="25" name="Text Box 26"/>
          <p:cNvSpPr txBox="1">
            <a:spLocks noChangeArrowheads="1"/>
          </p:cNvSpPr>
          <p:nvPr/>
        </p:nvSpPr>
        <p:spPr bwMode="auto">
          <a:xfrm>
            <a:off x="2617788" y="6137275"/>
            <a:ext cx="557212" cy="457200"/>
          </a:xfrm>
          <a:prstGeom prst="rect">
            <a:avLst/>
          </a:prstGeom>
          <a:noFill/>
          <a:ln w="12700">
            <a:noFill/>
            <a:miter lim="800000"/>
            <a:headEnd/>
            <a:tailEnd/>
          </a:ln>
        </p:spPr>
        <p:txBody>
          <a:bodyPr wrap="none">
            <a:spAutoFit/>
          </a:bodyPr>
          <a:lstStyle/>
          <a:p>
            <a:r>
              <a:rPr lang="en-US"/>
              <a:t>Q2</a:t>
            </a:r>
          </a:p>
        </p:txBody>
      </p:sp>
      <p:sp>
        <p:nvSpPr>
          <p:cNvPr id="26" name="Text Box 27"/>
          <p:cNvSpPr txBox="1">
            <a:spLocks noChangeArrowheads="1"/>
          </p:cNvSpPr>
          <p:nvPr/>
        </p:nvSpPr>
        <p:spPr bwMode="auto">
          <a:xfrm>
            <a:off x="2590800" y="5181600"/>
            <a:ext cx="319088" cy="457200"/>
          </a:xfrm>
          <a:prstGeom prst="rect">
            <a:avLst/>
          </a:prstGeom>
          <a:noFill/>
          <a:ln w="12700">
            <a:noFill/>
            <a:miter lim="800000"/>
            <a:headEnd/>
            <a:tailEnd/>
          </a:ln>
        </p:spPr>
        <p:txBody>
          <a:bodyPr wrap="none">
            <a:spAutoFit/>
          </a:bodyPr>
          <a:lstStyle/>
          <a:p>
            <a:r>
              <a:rPr lang="en-US"/>
              <a:t>a</a:t>
            </a:r>
          </a:p>
        </p:txBody>
      </p:sp>
      <p:sp>
        <p:nvSpPr>
          <p:cNvPr id="27" name="Text Box 28"/>
          <p:cNvSpPr txBox="1">
            <a:spLocks noChangeArrowheads="1"/>
          </p:cNvSpPr>
          <p:nvPr/>
        </p:nvSpPr>
        <p:spPr bwMode="auto">
          <a:xfrm>
            <a:off x="2667000" y="3276600"/>
            <a:ext cx="336550" cy="457200"/>
          </a:xfrm>
          <a:prstGeom prst="rect">
            <a:avLst/>
          </a:prstGeom>
          <a:noFill/>
          <a:ln w="12700">
            <a:noFill/>
            <a:miter lim="800000"/>
            <a:headEnd/>
            <a:tailEnd/>
          </a:ln>
        </p:spPr>
        <p:txBody>
          <a:bodyPr wrap="none">
            <a:spAutoFit/>
          </a:bodyPr>
          <a:lstStyle/>
          <a:p>
            <a:r>
              <a:rPr lang="en-US"/>
              <a:t>b</a:t>
            </a:r>
          </a:p>
        </p:txBody>
      </p:sp>
      <p:sp>
        <p:nvSpPr>
          <p:cNvPr id="28" name="Text Box 29"/>
          <p:cNvSpPr txBox="1">
            <a:spLocks noChangeArrowheads="1"/>
          </p:cNvSpPr>
          <p:nvPr/>
        </p:nvSpPr>
        <p:spPr bwMode="auto">
          <a:xfrm>
            <a:off x="4648200" y="3124200"/>
            <a:ext cx="319088" cy="457200"/>
          </a:xfrm>
          <a:prstGeom prst="rect">
            <a:avLst/>
          </a:prstGeom>
          <a:noFill/>
          <a:ln w="12700">
            <a:noFill/>
            <a:miter lim="800000"/>
            <a:headEnd/>
            <a:tailEnd/>
          </a:ln>
        </p:spPr>
        <p:txBody>
          <a:bodyPr wrap="none">
            <a:spAutoFit/>
          </a:bodyPr>
          <a:lstStyle/>
          <a:p>
            <a:r>
              <a:rPr lang="en-US"/>
              <a:t>c</a:t>
            </a:r>
          </a:p>
        </p:txBody>
      </p:sp>
      <p:sp>
        <p:nvSpPr>
          <p:cNvPr id="29" name="Text Box 30"/>
          <p:cNvSpPr txBox="1">
            <a:spLocks noChangeArrowheads="1"/>
          </p:cNvSpPr>
          <p:nvPr/>
        </p:nvSpPr>
        <p:spPr bwMode="auto">
          <a:xfrm>
            <a:off x="4556125" y="5146675"/>
            <a:ext cx="336550" cy="457200"/>
          </a:xfrm>
          <a:prstGeom prst="rect">
            <a:avLst/>
          </a:prstGeom>
          <a:noFill/>
          <a:ln w="12700">
            <a:noFill/>
            <a:miter lim="800000"/>
            <a:headEnd/>
            <a:tailEnd/>
          </a:ln>
        </p:spPr>
        <p:txBody>
          <a:bodyPr wrap="none">
            <a:spAutoFit/>
          </a:bodyPr>
          <a:lstStyle/>
          <a:p>
            <a:r>
              <a:rPr lang="en-US"/>
              <a:t>d</a:t>
            </a:r>
          </a:p>
        </p:txBody>
      </p:sp>
      <p:sp>
        <p:nvSpPr>
          <p:cNvPr id="30" name="Text Box 31"/>
          <p:cNvSpPr txBox="1">
            <a:spLocks noChangeArrowheads="1"/>
          </p:cNvSpPr>
          <p:nvPr/>
        </p:nvSpPr>
        <p:spPr bwMode="auto">
          <a:xfrm>
            <a:off x="433388" y="4308475"/>
            <a:ext cx="506412" cy="457200"/>
          </a:xfrm>
          <a:prstGeom prst="rect">
            <a:avLst/>
          </a:prstGeom>
          <a:noFill/>
          <a:ln w="12700">
            <a:noFill/>
            <a:miter lim="800000"/>
            <a:headEnd/>
            <a:tailEnd/>
          </a:ln>
        </p:spPr>
        <p:txBody>
          <a:bodyPr wrap="none">
            <a:spAutoFit/>
          </a:bodyPr>
          <a:lstStyle/>
          <a:p>
            <a:r>
              <a:rPr lang="en-US"/>
              <a:t>P3</a:t>
            </a:r>
          </a:p>
        </p:txBody>
      </p:sp>
      <p:sp>
        <p:nvSpPr>
          <p:cNvPr id="31" name="Line 32"/>
          <p:cNvSpPr>
            <a:spLocks noChangeShapeType="1"/>
          </p:cNvSpPr>
          <p:nvPr/>
        </p:nvSpPr>
        <p:spPr bwMode="auto">
          <a:xfrm>
            <a:off x="2438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32" name="Line 33"/>
          <p:cNvSpPr>
            <a:spLocks noChangeShapeType="1"/>
          </p:cNvSpPr>
          <p:nvPr/>
        </p:nvSpPr>
        <p:spPr bwMode="auto">
          <a:xfrm>
            <a:off x="5105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33" name="Text Box 34"/>
          <p:cNvSpPr txBox="1">
            <a:spLocks noChangeArrowheads="1"/>
          </p:cNvSpPr>
          <p:nvPr/>
        </p:nvSpPr>
        <p:spPr bwMode="auto">
          <a:xfrm>
            <a:off x="4827588" y="6137275"/>
            <a:ext cx="557212" cy="457200"/>
          </a:xfrm>
          <a:prstGeom prst="rect">
            <a:avLst/>
          </a:prstGeom>
          <a:noFill/>
          <a:ln w="12700">
            <a:noFill/>
            <a:miter lim="800000"/>
            <a:headEnd/>
            <a:tailEnd/>
          </a:ln>
        </p:spPr>
        <p:txBody>
          <a:bodyPr wrap="none">
            <a:spAutoFit/>
          </a:bodyPr>
          <a:lstStyle/>
          <a:p>
            <a:r>
              <a:rPr lang="en-US"/>
              <a:t>Q3</a:t>
            </a:r>
          </a:p>
        </p:txBody>
      </p:sp>
      <p:sp>
        <p:nvSpPr>
          <p:cNvPr id="34" name="Text Box 35"/>
          <p:cNvSpPr txBox="1">
            <a:spLocks noChangeArrowheads="1"/>
          </p:cNvSpPr>
          <p:nvPr/>
        </p:nvSpPr>
        <p:spPr bwMode="auto">
          <a:xfrm>
            <a:off x="2084388" y="6137275"/>
            <a:ext cx="557212" cy="457200"/>
          </a:xfrm>
          <a:prstGeom prst="rect">
            <a:avLst/>
          </a:prstGeom>
          <a:noFill/>
          <a:ln w="12700">
            <a:noFill/>
            <a:miter lim="800000"/>
            <a:headEnd/>
            <a:tailEnd/>
          </a:ln>
        </p:spPr>
        <p:txBody>
          <a:bodyPr wrap="none">
            <a:spAutoFit/>
          </a:bodyPr>
          <a:lstStyle/>
          <a:p>
            <a:r>
              <a:rPr lang="en-US"/>
              <a:t>Q4</a:t>
            </a:r>
          </a:p>
        </p:txBody>
      </p:sp>
      <p:sp>
        <p:nvSpPr>
          <p:cNvPr id="35" name="AutoShape 36"/>
          <p:cNvSpPr>
            <a:spLocks noChangeArrowheads="1"/>
          </p:cNvSpPr>
          <p:nvPr/>
        </p:nvSpPr>
        <p:spPr bwMode="auto">
          <a:xfrm flipH="1">
            <a:off x="2438400" y="3657600"/>
            <a:ext cx="457200" cy="914400"/>
          </a:xfrm>
          <a:prstGeom prst="rtTriangle">
            <a:avLst/>
          </a:prstGeom>
          <a:solidFill>
            <a:schemeClr val="accent1"/>
          </a:solidFill>
          <a:ln w="12700">
            <a:solidFill>
              <a:schemeClr val="tx1"/>
            </a:solidFill>
            <a:miter lim="800000"/>
            <a:headEnd/>
            <a:tailEnd/>
          </a:ln>
        </p:spPr>
        <p:txBody>
          <a:bodyPr wrap="none" anchor="ctr"/>
          <a:lstStyle/>
          <a:p>
            <a:r>
              <a:rPr lang="en-US"/>
              <a:t>x</a:t>
            </a:r>
          </a:p>
        </p:txBody>
      </p:sp>
      <p:sp>
        <p:nvSpPr>
          <p:cNvPr id="36" name="AutoShape 37"/>
          <p:cNvSpPr>
            <a:spLocks noChangeArrowheads="1"/>
          </p:cNvSpPr>
          <p:nvPr/>
        </p:nvSpPr>
        <p:spPr bwMode="auto">
          <a:xfrm>
            <a:off x="4648200" y="3657600"/>
            <a:ext cx="457200" cy="914400"/>
          </a:xfrm>
          <a:prstGeom prst="rtTriangle">
            <a:avLst/>
          </a:prstGeom>
          <a:solidFill>
            <a:schemeClr val="accent1"/>
          </a:solidFill>
          <a:ln w="12700">
            <a:solidFill>
              <a:schemeClr val="tx1"/>
            </a:solidFill>
            <a:miter lim="800000"/>
            <a:headEnd/>
            <a:tailEnd/>
          </a:ln>
        </p:spPr>
        <p:txBody>
          <a:bodyPr wrap="none" anchor="ctr"/>
          <a:lstStyle/>
          <a:p>
            <a:r>
              <a:rPr lang="en-US"/>
              <a:t>y</a:t>
            </a:r>
          </a:p>
        </p:txBody>
      </p:sp>
      <p:sp>
        <p:nvSpPr>
          <p:cNvPr id="37" name="Rectangle 38"/>
          <p:cNvSpPr>
            <a:spLocks noChangeArrowheads="1"/>
          </p:cNvSpPr>
          <p:nvPr/>
        </p:nvSpPr>
        <p:spPr bwMode="auto">
          <a:xfrm>
            <a:off x="2895600" y="4572000"/>
            <a:ext cx="1752600" cy="685800"/>
          </a:xfrm>
          <a:prstGeom prst="rect">
            <a:avLst/>
          </a:prstGeom>
          <a:solidFill>
            <a:schemeClr val="hlink"/>
          </a:solidFill>
          <a:ln w="12700">
            <a:solidFill>
              <a:schemeClr val="tx1"/>
            </a:solidFill>
            <a:miter lim="800000"/>
            <a:headEnd/>
            <a:tailEnd/>
          </a:ln>
        </p:spPr>
        <p:txBody>
          <a:bodyPr wrap="none" anchor="ctr"/>
          <a:lstStyle/>
          <a:p>
            <a:r>
              <a:rPr lang="en-US"/>
              <a:t>Z</a:t>
            </a:r>
          </a:p>
        </p:txBody>
      </p:sp>
      <p:sp>
        <p:nvSpPr>
          <p:cNvPr id="38" name="Text Box 40"/>
          <p:cNvSpPr txBox="1">
            <a:spLocks noChangeArrowheads="1"/>
          </p:cNvSpPr>
          <p:nvPr/>
        </p:nvSpPr>
        <p:spPr bwMode="auto">
          <a:xfrm>
            <a:off x="3422650" y="3775075"/>
            <a:ext cx="471488" cy="457200"/>
          </a:xfrm>
          <a:prstGeom prst="rect">
            <a:avLst/>
          </a:prstGeom>
          <a:noFill/>
          <a:ln w="12700">
            <a:noFill/>
            <a:miter lim="800000"/>
            <a:headEnd/>
            <a:tailEnd/>
          </a:ln>
        </p:spPr>
        <p:txBody>
          <a:bodyPr wrap="none">
            <a:spAutoFit/>
          </a:bodyPr>
          <a:lstStyle/>
          <a:p>
            <a:r>
              <a:rPr lang="en-US"/>
              <a:t>W</a:t>
            </a:r>
          </a:p>
        </p:txBody>
      </p:sp>
      <p:sp>
        <p:nvSpPr>
          <p:cNvPr id="39" name="Text Box 41"/>
          <p:cNvSpPr txBox="1">
            <a:spLocks noChangeArrowheads="1"/>
          </p:cNvSpPr>
          <p:nvPr/>
        </p:nvSpPr>
        <p:spPr bwMode="auto">
          <a:xfrm>
            <a:off x="5280025" y="1870075"/>
            <a:ext cx="260350" cy="457200"/>
          </a:xfrm>
          <a:prstGeom prst="rect">
            <a:avLst/>
          </a:prstGeom>
          <a:noFill/>
          <a:ln w="12700">
            <a:noFill/>
            <a:miter lim="800000"/>
            <a:headEnd/>
            <a:tailEnd/>
          </a:ln>
        </p:spPr>
        <p:txBody>
          <a:bodyPr wrap="none">
            <a:spAutoFit/>
          </a:bodyPr>
          <a:lstStyle/>
          <a:p>
            <a:r>
              <a:rPr lang="en-US"/>
              <a:t> </a:t>
            </a:r>
          </a:p>
        </p:txBody>
      </p:sp>
      <p:sp>
        <p:nvSpPr>
          <p:cNvPr id="40" name="AutoShape 42"/>
          <p:cNvSpPr>
            <a:spLocks noChangeArrowheads="1"/>
          </p:cNvSpPr>
          <p:nvPr/>
        </p:nvSpPr>
        <p:spPr bwMode="auto">
          <a:xfrm>
            <a:off x="2438400" y="6553200"/>
            <a:ext cx="457200" cy="76200"/>
          </a:xfrm>
          <a:prstGeom prst="leftRightArrow">
            <a:avLst>
              <a:gd name="adj1" fmla="val 50000"/>
              <a:gd name="adj2" fmla="val 120000"/>
            </a:avLst>
          </a:prstGeom>
          <a:solidFill>
            <a:schemeClr val="accent1"/>
          </a:solidFill>
          <a:ln w="12700">
            <a:solidFill>
              <a:schemeClr val="tx1"/>
            </a:solidFill>
            <a:miter lim="800000"/>
            <a:headEnd/>
            <a:tailEnd/>
          </a:ln>
        </p:spPr>
        <p:txBody>
          <a:bodyPr wrap="none" anchor="ctr"/>
          <a:lstStyle/>
          <a:p>
            <a:endParaRPr lang="en-GB"/>
          </a:p>
        </p:txBody>
      </p:sp>
      <p:sp>
        <p:nvSpPr>
          <p:cNvPr id="41" name="AutoShape 43"/>
          <p:cNvSpPr>
            <a:spLocks noChangeArrowheads="1"/>
          </p:cNvSpPr>
          <p:nvPr/>
        </p:nvSpPr>
        <p:spPr bwMode="auto">
          <a:xfrm>
            <a:off x="4648200" y="6553200"/>
            <a:ext cx="533400" cy="76200"/>
          </a:xfrm>
          <a:prstGeom prst="leftRightArrow">
            <a:avLst>
              <a:gd name="adj1" fmla="val 50000"/>
              <a:gd name="adj2" fmla="val 140000"/>
            </a:avLst>
          </a:prstGeom>
          <a:solidFill>
            <a:schemeClr val="accent1"/>
          </a:solidFill>
          <a:ln w="12700">
            <a:solidFill>
              <a:schemeClr val="tx1"/>
            </a:solidFill>
            <a:miter lim="800000"/>
            <a:headEnd/>
            <a:tailEnd/>
          </a:ln>
        </p:spPr>
        <p:txBody>
          <a:bodyPr wrap="none" anchor="ctr"/>
          <a:lstStyle/>
          <a:p>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2"/>
            <a:ext cx="8424936" cy="6001643"/>
          </a:xfrm>
          <a:prstGeom prst="rect">
            <a:avLst/>
          </a:prstGeom>
        </p:spPr>
        <p:txBody>
          <a:bodyPr wrap="square">
            <a:spAutoFit/>
          </a:bodyPr>
          <a:lstStyle/>
          <a:p>
            <a:r>
              <a:rPr lang="el-GR" sz="2200" dirty="0" smtClean="0"/>
              <a:t>Στην πραγματικότητα η επίδραση της δημιουργίας της τελωνειακής ένωσης στους όρους εμπορίου εξαρτάται από το σχετικό οικονομικό μέγεθος των χωρών-μελών που, με τη σειρά του καθορίζει και το μέγεθος της ένωσης. Σαφώς η αναμενόμενη βελτίωση των όρων εμπορίου θα είναι μεγαλύτερη όταν πρόκειται για μια μεγάλης οικονομικής σημασίας ένωση, και μικρή όταν το μέγεθος και ο αριθμός των μελών είναι ασήμαντο. Η όλη συζήτηση βέβαια προϋποθέτει ότι δεν θα υπάρξουν συντονισμένα αντίποινα από τον υπόλοιπο κόσμο. Σε μια τέτοια περίπτωση το τελικό αποτέλεσμα στους όρους εμπορίου μπορεί κάλλιστα να είναι αρνητικό.</a:t>
            </a:r>
          </a:p>
          <a:p>
            <a:r>
              <a:rPr lang="el-GR" sz="2200" dirty="0" smtClean="0"/>
              <a:t>Η βελτίωση των όρων εμπορίου ως συνέπεια της δημιουργίας της ένωσης βασίζεται στην απλή και λογική διαπίστωση ότι μια ομάδα χωρών (η ένωση), έχει εξ ορισμού καλύτερη διαπραγματευτική θέση απ’ ό,τι οποιαδήποτε απ’ αυτές τις χώρες μεμονωμένα. </a:t>
            </a:r>
            <a:endParaRPr lang="el-GR"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8496944" cy="5170646"/>
          </a:xfrm>
          <a:prstGeom prst="rect">
            <a:avLst/>
          </a:prstGeom>
        </p:spPr>
        <p:txBody>
          <a:bodyPr wrap="square">
            <a:spAutoFit/>
          </a:bodyPr>
          <a:lstStyle/>
          <a:p>
            <a:r>
              <a:rPr lang="el-GR" sz="2200" dirty="0" smtClean="0"/>
              <a:t>Η επιβολή δασμού μπορεί υπό προϋποθέσεις να βελτιώσει τους όρους εμπορίου ακόμα και για μια μεμονωμένη χώρα. </a:t>
            </a:r>
          </a:p>
          <a:p>
            <a:r>
              <a:rPr lang="el-GR" sz="2200" dirty="0" smtClean="0"/>
              <a:t>Λογικά λοιπόν η εφαρμογή ενός κοινού δασμολογίου από μια ομάδα χωρών θα έχει ανάλογα σε κατεύθυνση και μεγαλύτερα σε έκταση θετικά αποτελέσματα.</a:t>
            </a:r>
          </a:p>
          <a:p>
            <a:r>
              <a:rPr lang="el-GR" sz="2200" dirty="0" smtClean="0"/>
              <a:t>Οι οικονομίες κλίμακας αναφέρονται στη μείωση του μέσου κόστους και στην αύξηση της ανταγωνιστικότητας που επιφέρει μια αύξηση της παραγωγής. Πολύ συχνά το μικρό μέγεθος της εσωτερικής αγοράς μιας χώρας δεν επιτρέπει στις επιχειρήσεις της να παράγουν και να διαθέσουν τον όγκο αυτό παραγωγής που ελαχιστοποιεί το μέσο κόστος παραγωγής. Αυτό όμως που είναι αδύνατον για μια μικρή μεμονωμένη αγορά, μπορεί να είναι απόλυτα εφικτό όταν η επιχείρηση αναφέρεται στη μεγαλύτερη αγορά της ένωσης.</a:t>
            </a:r>
            <a:br>
              <a:rPr lang="el-GR" sz="2200" dirty="0" smtClean="0"/>
            </a:br>
            <a:endParaRPr lang="el-GR"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prstClr val="black"/>
              <a:schemeClr val="bg1">
                <a:tint val="45000"/>
                <a:satMod val="400000"/>
              </a:schemeClr>
            </a:duotone>
          </a:blip>
          <a:srcRect/>
          <a:stretch>
            <a:fillRect/>
          </a:stretch>
        </p:blipFill>
        <p:spPr bwMode="auto">
          <a:xfrm>
            <a:off x="395536" y="620688"/>
            <a:ext cx="8496944" cy="6350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836712"/>
            <a:ext cx="7772400" cy="5688632"/>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Τα δυναμικά αποτελέσματα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Αύξηση παραγωγικότητας</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Τεχνολογική πρόοδος</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Συγκέντρωση και μορφές αγοράς</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Δυναμικές 0ικονομίες κλιμακας</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Οικονομίες εμπειρίας</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51344"/>
            <a:ext cx="8352928" cy="4893647"/>
          </a:xfrm>
          <a:prstGeom prst="rect">
            <a:avLst/>
          </a:prstGeom>
        </p:spPr>
        <p:txBody>
          <a:bodyPr wrap="square">
            <a:spAutoFit/>
          </a:bodyPr>
          <a:lstStyle/>
          <a:p>
            <a:r>
              <a:rPr lang="el-GR" sz="2400" dirty="0" smtClean="0"/>
              <a:t>Εκτός από τα θετικά αποτελέσματα που μπορεί να αποφέρει η τελωνειακή ένωση, σημαντικά είναι και τα αναμενόμενα αποτελέσματα από την κοινή αγορά και την ελεύθερη διακίνηση εργασίας και κεφαλαίου.</a:t>
            </a:r>
          </a:p>
          <a:p>
            <a:pPr lvl="0" indent="179388" eaLnBrk="0" fontAlgn="base" hangingPunct="0">
              <a:spcBef>
                <a:spcPct val="0"/>
              </a:spcBef>
              <a:spcAft>
                <a:spcPct val="0"/>
              </a:spcAft>
              <a:tabLst>
                <a:tab pos="684213" algn="l"/>
              </a:tabLst>
            </a:pPr>
            <a:r>
              <a:rPr lang="el-GR" sz="2400" dirty="0" smtClean="0">
                <a:ea typeface="Times New Roman" pitchFamily="18" charset="0"/>
                <a:cs typeface="Arial" pitchFamily="34" charset="0"/>
              </a:rPr>
              <a:t>Ακολουθώντας μια καθαρά στατική ανάλυση μπορούμε να καταλήξουμε στο συμπέρασμα ότι η μετανάστευση βραχυχρόνια οδηγεί σε αύξηση του ΑΕΠ στη χώρα υποδοχής των μεταναστών και μείωση του στη χώρα προέλευσης τους. Το συμπέ­ρασμα αυτό εξηγείται στο διάγραμμα που ακολουθεί. </a:t>
            </a:r>
          </a:p>
          <a:p>
            <a:pPr lvl="0" indent="179388" eaLnBrk="0" fontAlgn="base" hangingPunct="0">
              <a:spcBef>
                <a:spcPct val="0"/>
              </a:spcBef>
              <a:spcAft>
                <a:spcPct val="0"/>
              </a:spcAft>
              <a:tabLst>
                <a:tab pos="684213" algn="l"/>
              </a:tabLst>
            </a:pPr>
            <a:r>
              <a:rPr lang="el-GR" sz="2400" dirty="0" smtClean="0">
                <a:ea typeface="Times New Roman" pitchFamily="18" charset="0"/>
                <a:cs typeface="Arial" pitchFamily="34" charset="0"/>
              </a:rPr>
              <a:t>Σύμφωνα με το διάγραμμα  δυο χώρες η Α και η Β, παράγουν το ίδιο προϊόν Υ, χρησιμοποιώντας την ίδια τεχνολογία και δυο παραγωγικούς συντελεστές το κεφάλαιο Κ και την εργασία </a:t>
            </a:r>
            <a:r>
              <a:rPr lang="en-US" sz="2400" dirty="0" smtClean="0">
                <a:ea typeface="Times New Roman" pitchFamily="18" charset="0"/>
                <a:cs typeface="Arial" pitchFamily="34" charset="0"/>
              </a:rPr>
              <a:t>L</a:t>
            </a:r>
            <a:r>
              <a:rPr lang="el-GR" sz="2400" dirty="0" smtClean="0">
                <a:ea typeface="Times New Roman" pitchFamily="18" charset="0"/>
                <a:cs typeface="Arial" pitchFamily="34" charset="0"/>
              </a:rPr>
              <a:t>.</a:t>
            </a:r>
            <a:endParaRPr lang="el-GR" sz="2400" dirty="0" smtClean="0">
              <a:cs typeface="Arial" pitchFamily="34" charset="0"/>
            </a:endParaRPr>
          </a:p>
          <a:p>
            <a:endParaRPr lang="el-GR" sz="24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48680"/>
            <a:ext cx="8784976" cy="6601807"/>
          </a:xfrm>
          <a:prstGeom prst="rect">
            <a:avLst/>
          </a:prstGeom>
        </p:spPr>
        <p:txBody>
          <a:bodyPr wrap="square">
            <a:spAutoFit/>
          </a:bodyPr>
          <a:lstStyle/>
          <a:p>
            <a:pPr lvl="0" indent="179388" eaLnBrk="0" fontAlgn="base" hangingPunct="0">
              <a:spcBef>
                <a:spcPct val="0"/>
              </a:spcBef>
              <a:spcAft>
                <a:spcPct val="0"/>
              </a:spcAft>
              <a:tabLst>
                <a:tab pos="684213" algn="l"/>
              </a:tabLst>
            </a:pPr>
            <a:r>
              <a:rPr lang="el-GR" sz="2100" dirty="0" smtClean="0">
                <a:ea typeface="Times New Roman" pitchFamily="18" charset="0"/>
                <a:cs typeface="Arial" pitchFamily="34" charset="0"/>
              </a:rPr>
              <a:t>Καθώς παράγεται ένα μόνο προϊόν δεν υπάρχει εμπόριο ανάμεσα τους. Υποθέτουμε ότι οι δυο απαραίτητοι παραγωγικοί συντελεστές είναι δεδομένοι αλλά και διαφορετικής ποσότητας για κάθε χώρα.</a:t>
            </a:r>
            <a:endParaRPr lang="el-GR" sz="2100" dirty="0" smtClean="0">
              <a:cs typeface="Arial" pitchFamily="34" charset="0"/>
            </a:endParaRPr>
          </a:p>
          <a:p>
            <a:pPr lvl="0" indent="179388" eaLnBrk="0" fontAlgn="base" hangingPunct="0">
              <a:spcBef>
                <a:spcPct val="0"/>
              </a:spcBef>
              <a:spcAft>
                <a:spcPct val="0"/>
              </a:spcAft>
              <a:tabLst>
                <a:tab pos="684213" algn="l"/>
              </a:tabLst>
            </a:pPr>
            <a:r>
              <a:rPr lang="el-GR" sz="2100" dirty="0" smtClean="0">
                <a:ea typeface="Times New Roman" pitchFamily="18" charset="0"/>
                <a:cs typeface="Arial" pitchFamily="34" charset="0"/>
              </a:rPr>
              <a:t>Το διάγραμμα περιλαμβάνει το τι συμβαίνει στη χώρα Α από τα δεξιά προς τα αριστερά και με αρχή των αξόνων το Ο και για τη χώρα Β από τα αριστερά προς τα δεξιά με αρχή των αξόνων το Ο'. </a:t>
            </a:r>
          </a:p>
          <a:p>
            <a:pPr lvl="0" indent="179388" fontAlgn="base">
              <a:spcBef>
                <a:spcPct val="0"/>
              </a:spcBef>
              <a:spcAft>
                <a:spcPct val="0"/>
              </a:spcAft>
              <a:tabLst>
                <a:tab pos="684213" algn="l"/>
              </a:tabLst>
            </a:pPr>
            <a:r>
              <a:rPr lang="el-GR" sz="2100" dirty="0" smtClean="0">
                <a:ea typeface="Times New Roman" pitchFamily="18" charset="0"/>
                <a:cs typeface="Arial" pitchFamily="34" charset="0"/>
              </a:rPr>
              <a:t>Η ποσότητα εργασίας που έχει στη διάθεση της αρχικά η Α είναι </a:t>
            </a:r>
            <a:r>
              <a:rPr lang="en-US" sz="2100" dirty="0" smtClean="0">
                <a:ea typeface="Times New Roman" pitchFamily="18" charset="0"/>
                <a:cs typeface="Arial" pitchFamily="34" charset="0"/>
              </a:rPr>
              <a:t>OL</a:t>
            </a:r>
            <a:r>
              <a:rPr lang="el-GR" sz="2100" dirty="0" smtClean="0">
                <a:ea typeface="Times New Roman" pitchFamily="18" charset="0"/>
                <a:cs typeface="Arial" pitchFamily="34" charset="0"/>
              </a:rPr>
              <a:t> και αντίστοιχη για τη Β είναι ΟΈ, οπότε το σύνολο για τις δυο χώρες είναι </a:t>
            </a:r>
            <a:r>
              <a:rPr lang="en-US" sz="2100" dirty="0" smtClean="0">
                <a:ea typeface="Times New Roman" pitchFamily="18" charset="0"/>
                <a:cs typeface="Arial" pitchFamily="34" charset="0"/>
              </a:rPr>
              <a:t>OL</a:t>
            </a:r>
            <a:r>
              <a:rPr lang="el-GR" sz="2100" dirty="0" smtClean="0">
                <a:ea typeface="Times New Roman" pitchFamily="18" charset="0"/>
                <a:cs typeface="Arial" pitchFamily="34" charset="0"/>
              </a:rPr>
              <a:t>+</a:t>
            </a:r>
            <a:r>
              <a:rPr lang="en-US" sz="2100" dirty="0" smtClean="0">
                <a:ea typeface="Times New Roman" pitchFamily="18" charset="0"/>
                <a:cs typeface="Arial" pitchFamily="34" charset="0"/>
              </a:rPr>
              <a:t>O</a:t>
            </a:r>
            <a:r>
              <a:rPr lang="el-GR" sz="2100" dirty="0" smtClean="0">
                <a:ea typeface="Times New Roman" pitchFamily="18" charset="0"/>
                <a:cs typeface="Arial" pitchFamily="34" charset="0"/>
              </a:rPr>
              <a:t>'</a:t>
            </a:r>
            <a:r>
              <a:rPr lang="en-US" sz="2100" dirty="0" smtClean="0">
                <a:ea typeface="Times New Roman" pitchFamily="18" charset="0"/>
                <a:cs typeface="Arial" pitchFamily="34" charset="0"/>
              </a:rPr>
              <a:t>L</a:t>
            </a:r>
            <a:r>
              <a:rPr lang="el-GR" sz="2100" dirty="0" smtClean="0">
                <a:ea typeface="Times New Roman" pitchFamily="18" charset="0"/>
                <a:cs typeface="Arial" pitchFamily="34" charset="0"/>
              </a:rPr>
              <a:t>=</a:t>
            </a:r>
            <a:r>
              <a:rPr lang="en-US" sz="2100" dirty="0" smtClean="0">
                <a:ea typeface="Times New Roman" pitchFamily="18" charset="0"/>
                <a:cs typeface="Arial" pitchFamily="34" charset="0"/>
              </a:rPr>
              <a:t>OO</a:t>
            </a:r>
            <a:r>
              <a:rPr lang="el-GR" sz="2100" dirty="0" smtClean="0">
                <a:ea typeface="Times New Roman" pitchFamily="18" charset="0"/>
                <a:cs typeface="Arial" pitchFamily="34" charset="0"/>
              </a:rPr>
              <a:t>' δηλαδή το μήκος του οριζόντιου άξονα.</a:t>
            </a:r>
            <a:endParaRPr lang="el-GR" sz="2100" dirty="0" smtClean="0">
              <a:cs typeface="Arial" pitchFamily="34" charset="0"/>
            </a:endParaRPr>
          </a:p>
          <a:p>
            <a:pPr lvl="0" indent="179388" eaLnBrk="0" fontAlgn="base" hangingPunct="0">
              <a:spcBef>
                <a:spcPct val="0"/>
              </a:spcBef>
              <a:spcAft>
                <a:spcPct val="0"/>
              </a:spcAft>
              <a:tabLst>
                <a:tab pos="684213" algn="l"/>
              </a:tabLst>
            </a:pPr>
            <a:r>
              <a:rPr lang="el-GR" sz="2100" dirty="0" smtClean="0">
                <a:ea typeface="Times New Roman" pitchFamily="18" charset="0"/>
                <a:cs typeface="Arial" pitchFamily="34" charset="0"/>
              </a:rPr>
              <a:t>Στον κάθετο άξονα μετρούμε το οριακό προϊόν της εργασίας </a:t>
            </a:r>
            <a:r>
              <a:rPr lang="en-US" sz="2100" dirty="0" smtClean="0">
                <a:ea typeface="Times New Roman" pitchFamily="18" charset="0"/>
                <a:cs typeface="Arial" pitchFamily="34" charset="0"/>
              </a:rPr>
              <a:t>MPL</a:t>
            </a:r>
            <a:r>
              <a:rPr lang="el-GR" sz="2100" dirty="0" smtClean="0">
                <a:ea typeface="Times New Roman" pitchFamily="18" charset="0"/>
                <a:cs typeface="Arial" pitchFamily="34" charset="0"/>
              </a:rPr>
              <a:t> και το επίπεδο των μισθών </a:t>
            </a:r>
            <a:r>
              <a:rPr lang="en-US" sz="2100" dirty="0" smtClean="0">
                <a:ea typeface="Times New Roman" pitchFamily="18" charset="0"/>
                <a:cs typeface="Arial" pitchFamily="34" charset="0"/>
              </a:rPr>
              <a:t>WW</a:t>
            </a:r>
            <a:r>
              <a:rPr lang="el-GR" sz="2100" dirty="0" smtClean="0">
                <a:ea typeface="Times New Roman" pitchFamily="18" charset="0"/>
                <a:cs typeface="Arial" pitchFamily="34" charset="0"/>
              </a:rPr>
              <a:t> κάθε χώρας. Με δεδομένη την τεχνολογία και το κεφάλαιο που διαθέτει κάθε χώρα, η καμπύλη ζήτησης της Α για εργατικό δυναμικό θα είναι η ΑΑ' και της Β η ΒΒ'. Αυτές οι καμπύλες ζήτησης σχεδιάστηκαν στη βάση του μειούμενου οριακού προϊόντος της εργασίας όσο η απασχόληση αυξάνεται </a:t>
            </a:r>
            <a:r>
              <a:rPr lang="en-US" sz="2100" dirty="0" smtClean="0">
                <a:ea typeface="Times New Roman" pitchFamily="18" charset="0"/>
                <a:cs typeface="Arial" pitchFamily="34" charset="0"/>
              </a:rPr>
              <a:t>MPLA</a:t>
            </a:r>
            <a:r>
              <a:rPr lang="el-GR" sz="2100" dirty="0" smtClean="0">
                <a:ea typeface="Times New Roman" pitchFamily="18" charset="0"/>
                <a:cs typeface="Arial" pitchFamily="34" charset="0"/>
              </a:rPr>
              <a:t> και </a:t>
            </a:r>
            <a:r>
              <a:rPr lang="en-US" sz="2100" dirty="0" smtClean="0">
                <a:ea typeface="Times New Roman" pitchFamily="18" charset="0"/>
                <a:cs typeface="Arial" pitchFamily="34" charset="0"/>
              </a:rPr>
              <a:t>MPLB</a:t>
            </a:r>
            <a:r>
              <a:rPr lang="el-GR" sz="2100" dirty="0" smtClean="0">
                <a:ea typeface="Times New Roman" pitchFamily="18" charset="0"/>
                <a:cs typeface="Arial" pitchFamily="34" charset="0"/>
              </a:rPr>
              <a:t> αντίστοιχα.</a:t>
            </a:r>
            <a:endParaRPr lang="el-GR" sz="2100" dirty="0" smtClean="0">
              <a:cs typeface="Arial" pitchFamily="34" charset="0"/>
            </a:endParaRPr>
          </a:p>
          <a:p>
            <a:pPr lvl="0" indent="179388" eaLnBrk="0" fontAlgn="base" hangingPunct="0">
              <a:spcBef>
                <a:spcPct val="0"/>
              </a:spcBef>
              <a:spcAft>
                <a:spcPct val="0"/>
              </a:spcAft>
              <a:tabLst>
                <a:tab pos="684213" algn="l"/>
              </a:tabLst>
            </a:pPr>
            <a:endParaRPr lang="el-G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12968" cy="5670783"/>
          </a:xfrm>
          <a:prstGeom prst="rect">
            <a:avLst/>
          </a:prstGeom>
        </p:spPr>
        <p:txBody>
          <a:bodyPr wrap="square">
            <a:spAutoFit/>
          </a:bodyPr>
          <a:lstStyle/>
          <a:p>
            <a:pPr lvl="0" indent="179388" eaLnBrk="0" fontAlgn="base" hangingPunct="0">
              <a:spcBef>
                <a:spcPct val="0"/>
              </a:spcBef>
              <a:spcAft>
                <a:spcPct val="0"/>
              </a:spcAft>
              <a:tabLst>
                <a:tab pos="684213" algn="l"/>
              </a:tabLst>
            </a:pPr>
            <a:r>
              <a:rPr lang="el-GR" sz="2200" dirty="0" smtClean="0">
                <a:ea typeface="Times New Roman" pitchFamily="18" charset="0"/>
                <a:cs typeface="Arial" pitchFamily="34" charset="0"/>
              </a:rPr>
              <a:t>Η ισορροπία με πλήρη απασχόληση των παραγωγικών συντελεστών (και συμπεριφορά μεγιστοποίησης κερδών) για κάθε χώρα επιτυγχάνεται όταν το οριακό προϊόν της εργασίας εξισωθεί με το επίπεδο των μισθών (</a:t>
            </a:r>
            <a:r>
              <a:rPr lang="en-US" sz="2200" dirty="0" smtClean="0">
                <a:ea typeface="Times New Roman" pitchFamily="18" charset="0"/>
                <a:cs typeface="Arial" pitchFamily="34" charset="0"/>
              </a:rPr>
              <a:t>MPLA</a:t>
            </a:r>
            <a:r>
              <a:rPr lang="el-GR" sz="2200" dirty="0" smtClean="0">
                <a:ea typeface="Times New Roman" pitchFamily="18" charset="0"/>
                <a:cs typeface="Arial" pitchFamily="34" charset="0"/>
              </a:rPr>
              <a:t>=</a:t>
            </a:r>
            <a:r>
              <a:rPr lang="en-US" sz="2200" dirty="0" smtClean="0">
                <a:ea typeface="Times New Roman" pitchFamily="18" charset="0"/>
                <a:cs typeface="Arial" pitchFamily="34" charset="0"/>
              </a:rPr>
              <a:t>WA</a:t>
            </a:r>
            <a:r>
              <a:rPr lang="el-GR" sz="2200" dirty="0" smtClean="0">
                <a:ea typeface="Times New Roman" pitchFamily="18" charset="0"/>
                <a:cs typeface="Arial" pitchFamily="34" charset="0"/>
              </a:rPr>
              <a:t> και </a:t>
            </a:r>
            <a:r>
              <a:rPr lang="en-US" sz="2200" dirty="0" smtClean="0">
                <a:ea typeface="Times New Roman" pitchFamily="18" charset="0"/>
                <a:cs typeface="Arial" pitchFamily="34" charset="0"/>
              </a:rPr>
              <a:t>MPLB</a:t>
            </a:r>
            <a:r>
              <a:rPr lang="el-GR" sz="2200" dirty="0" smtClean="0">
                <a:ea typeface="Times New Roman" pitchFamily="18" charset="0"/>
                <a:cs typeface="Arial" pitchFamily="34" charset="0"/>
              </a:rPr>
              <a:t>= </a:t>
            </a:r>
            <a:r>
              <a:rPr lang="en-US" sz="2200" dirty="0" smtClean="0">
                <a:ea typeface="Times New Roman" pitchFamily="18" charset="0"/>
                <a:cs typeface="Arial" pitchFamily="34" charset="0"/>
              </a:rPr>
              <a:t>WB </a:t>
            </a:r>
            <a:r>
              <a:rPr lang="el-GR" sz="2200" dirty="0" smtClean="0">
                <a:ea typeface="Times New Roman" pitchFamily="18" charset="0"/>
                <a:cs typeface="Arial" pitchFamily="34" charset="0"/>
              </a:rPr>
              <a:t>αντίστοιχα) δηλαδή στα σημεία Ε Α για την Α και ΕΒ για τη Β. Έτσι η χώρα Β έχει σχετικά λιγότερο εργατικό δυναμικό από την Α και επιτυγχάνει ισορροπία σε υψηλότερο επίπεδου μισθών από την </a:t>
            </a:r>
            <a:r>
              <a:rPr lang="en-US" sz="2200" dirty="0" smtClean="0">
                <a:ea typeface="Times New Roman" pitchFamily="18" charset="0"/>
                <a:cs typeface="Arial" pitchFamily="34" charset="0"/>
              </a:rPr>
              <a:t>A</a:t>
            </a:r>
            <a:r>
              <a:rPr lang="el-GR" sz="2200" dirty="0" smtClean="0">
                <a:ea typeface="Times New Roman" pitchFamily="18" charset="0"/>
                <a:cs typeface="Arial" pitchFamily="34" charset="0"/>
              </a:rPr>
              <a:t> (</a:t>
            </a:r>
            <a:r>
              <a:rPr lang="en-US" sz="2200" dirty="0" smtClean="0">
                <a:ea typeface="Times New Roman" pitchFamily="18" charset="0"/>
                <a:cs typeface="Arial" pitchFamily="34" charset="0"/>
              </a:rPr>
              <a:t>WA</a:t>
            </a:r>
            <a:r>
              <a:rPr lang="el-GR" sz="2200" dirty="0" smtClean="0">
                <a:ea typeface="Times New Roman" pitchFamily="18" charset="0"/>
                <a:cs typeface="Arial" pitchFamily="34" charset="0"/>
              </a:rPr>
              <a:t> &lt; </a:t>
            </a:r>
            <a:r>
              <a:rPr lang="en-US" sz="2200" dirty="0" smtClean="0">
                <a:ea typeface="Times New Roman" pitchFamily="18" charset="0"/>
                <a:cs typeface="Arial" pitchFamily="34" charset="0"/>
              </a:rPr>
              <a:t>WB</a:t>
            </a:r>
            <a:r>
              <a:rPr lang="el-GR" sz="2200" dirty="0" smtClean="0">
                <a:ea typeface="Times New Roman" pitchFamily="18" charset="0"/>
                <a:cs typeface="Arial" pitchFamily="34" charset="0"/>
              </a:rPr>
              <a:t>).</a:t>
            </a:r>
          </a:p>
          <a:p>
            <a:pPr lvl="0" indent="179388" eaLnBrk="0" fontAlgn="base" hangingPunct="0">
              <a:spcBef>
                <a:spcPct val="0"/>
              </a:spcBef>
              <a:spcAft>
                <a:spcPct val="0"/>
              </a:spcAft>
              <a:tabLst>
                <a:tab pos="357188" algn="l"/>
              </a:tabLst>
            </a:pPr>
            <a:r>
              <a:rPr lang="el-GR" sz="2200" dirty="0" smtClean="0">
                <a:ea typeface="Times New Roman" pitchFamily="18" charset="0"/>
                <a:cs typeface="Arial" pitchFamily="34" charset="0"/>
              </a:rPr>
              <a:t>Η υπόθεση για τέλειο ανταγωνισμό μας επιτρέπει να κάνουμε τα εξής:</a:t>
            </a:r>
            <a:endParaRPr lang="el-GR" sz="2200" dirty="0" smtClean="0">
              <a:cs typeface="Arial" pitchFamily="34" charset="0"/>
            </a:endParaRPr>
          </a:p>
          <a:p>
            <a:pPr lvl="0" indent="179388" eaLnBrk="0" fontAlgn="base" hangingPunct="0">
              <a:spcBef>
                <a:spcPct val="0"/>
              </a:spcBef>
              <a:spcAft>
                <a:spcPct val="0"/>
              </a:spcAft>
              <a:tabLst>
                <a:tab pos="357188" algn="l"/>
              </a:tabLst>
            </a:pPr>
            <a:r>
              <a:rPr lang="el-GR" sz="2200" dirty="0" smtClean="0">
                <a:ea typeface="Times New Roman" pitchFamily="18" charset="0"/>
                <a:cs typeface="Arial" pitchFamily="34" charset="0"/>
              </a:rPr>
              <a:t>1. Να θεωρήσουμε ότι το ΑΕΠ/εισόδημα της κάθε χώρας σε όρους προϊόντος Υ είναι ίσο με τις διαστάσεις της περιοχής κάτω από την καμπύλη </a:t>
            </a:r>
            <a:r>
              <a:rPr lang="en-US" sz="2200" dirty="0" smtClean="0">
                <a:ea typeface="Times New Roman" pitchFamily="18" charset="0"/>
                <a:cs typeface="Arial" pitchFamily="34" charset="0"/>
              </a:rPr>
              <a:t>MPL</a:t>
            </a:r>
            <a:r>
              <a:rPr lang="el-GR" sz="2200" dirty="0" smtClean="0">
                <a:ea typeface="Times New Roman" pitchFamily="18" charset="0"/>
                <a:cs typeface="Arial" pitchFamily="34" charset="0"/>
              </a:rPr>
              <a:t> της κάθε χώρας και μέχρι το σημείο ισορροπίας, δηλαδή η περιοχή </a:t>
            </a:r>
            <a:r>
              <a:rPr lang="en-US" sz="2200" dirty="0" err="1" smtClean="0">
                <a:ea typeface="Times New Roman" pitchFamily="18" charset="0"/>
                <a:cs typeface="Arial" pitchFamily="34" charset="0"/>
              </a:rPr>
              <a:t>abcdef</a:t>
            </a:r>
            <a:r>
              <a:rPr lang="el-GR" sz="2200" dirty="0" smtClean="0">
                <a:ea typeface="Times New Roman" pitchFamily="18" charset="0"/>
                <a:cs typeface="Arial" pitchFamily="34" charset="0"/>
              </a:rPr>
              <a:t> για την Α και η περιοχή </a:t>
            </a:r>
            <a:r>
              <a:rPr lang="en-US" sz="2200" dirty="0" err="1" smtClean="0">
                <a:ea typeface="Times New Roman" pitchFamily="18" charset="0"/>
                <a:cs typeface="Arial" pitchFamily="34" charset="0"/>
              </a:rPr>
              <a:t>ghj</a:t>
            </a:r>
            <a:r>
              <a:rPr lang="el-GR" sz="2200" dirty="0" smtClean="0">
                <a:ea typeface="Times New Roman" pitchFamily="18" charset="0"/>
                <a:cs typeface="Arial" pitchFamily="34" charset="0"/>
              </a:rPr>
              <a:t> για τη Β άρα το σύνολο για τις δυο χώρες είναι το άθροισμα των δυο περιοχών.</a:t>
            </a:r>
            <a:endParaRPr lang="el-GR" sz="2200" dirty="0" smtClean="0">
              <a:cs typeface="Arial" pitchFamily="34" charset="0"/>
            </a:endParaRPr>
          </a:p>
          <a:p>
            <a:pPr lvl="0" indent="179388" algn="ctr" eaLnBrk="0" fontAlgn="base" hangingPunct="0">
              <a:spcBef>
                <a:spcPct val="0"/>
              </a:spcBef>
              <a:spcAft>
                <a:spcPct val="0"/>
              </a:spcAft>
              <a:tabLst>
                <a:tab pos="684213" algn="l"/>
              </a:tabLst>
            </a:pPr>
            <a:endParaRPr lang="el-GR" sz="1050" dirty="0" smtClean="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8496944" cy="6247864"/>
          </a:xfrm>
          <a:prstGeom prst="rect">
            <a:avLst/>
          </a:prstGeom>
        </p:spPr>
        <p:txBody>
          <a:bodyPr wrap="square">
            <a:spAutoFit/>
          </a:bodyPr>
          <a:lstStyle/>
          <a:p>
            <a:pPr lvl="0" indent="179388" eaLnBrk="0" fontAlgn="base" hangingPunct="0">
              <a:spcBef>
                <a:spcPct val="0"/>
              </a:spcBef>
              <a:spcAft>
                <a:spcPct val="0"/>
              </a:spcAft>
              <a:tabLst>
                <a:tab pos="357188" algn="l"/>
              </a:tabLst>
            </a:pPr>
            <a:r>
              <a:rPr lang="el-GR" sz="2200" dirty="0" smtClean="0">
                <a:ea typeface="Times New Roman" pitchFamily="18" charset="0"/>
                <a:cs typeface="Arial" pitchFamily="34" charset="0"/>
              </a:rPr>
              <a:t>2. Το εισόδημα κάθε χώρας κατανέμεται στους δυο συντελεστές έτσι ώστε οι εργαζόμενοι να εισπράττουν </a:t>
            </a:r>
            <a:r>
              <a:rPr lang="en-US" sz="2200" dirty="0" smtClean="0">
                <a:ea typeface="Times New Roman" pitchFamily="18" charset="0"/>
                <a:cs typeface="Arial" pitchFamily="34" charset="0"/>
              </a:rPr>
              <a:t>W</a:t>
            </a:r>
            <a:r>
              <a:rPr lang="el-GR" sz="2200" dirty="0" smtClean="0">
                <a:ea typeface="Times New Roman" pitchFamily="18" charset="0"/>
                <a:cs typeface="Arial" pitchFamily="34" charset="0"/>
              </a:rPr>
              <a:t> χ αριθμός εργατών και το κεφάλαιο τα υπόλοιπα. Άρα το μερίδιο της εργασίας στην Α είναι </a:t>
            </a:r>
            <a:r>
              <a:rPr lang="en-US" sz="2200" dirty="0" smtClean="0">
                <a:ea typeface="Times New Roman" pitchFamily="18" charset="0"/>
                <a:cs typeface="Arial" pitchFamily="34" charset="0"/>
              </a:rPr>
              <a:t>bed</a:t>
            </a:r>
            <a:r>
              <a:rPr lang="el-GR" sz="2200" dirty="0" smtClean="0">
                <a:ea typeface="Times New Roman" pitchFamily="18" charset="0"/>
                <a:cs typeface="Arial" pitchFamily="34" charset="0"/>
              </a:rPr>
              <a:t> και του κεφαλαίου </a:t>
            </a:r>
            <a:r>
              <a:rPr lang="en-US" sz="2200" dirty="0" smtClean="0">
                <a:ea typeface="Times New Roman" pitchFamily="18" charset="0"/>
                <a:cs typeface="Arial" pitchFamily="34" charset="0"/>
              </a:rPr>
              <a:t>a</a:t>
            </a:r>
            <a:r>
              <a:rPr lang="el-GR" sz="2200" dirty="0" smtClean="0">
                <a:ea typeface="Times New Roman" pitchFamily="18" charset="0"/>
                <a:cs typeface="Arial" pitchFamily="34" charset="0"/>
              </a:rPr>
              <a:t>, ενώ στη Β το μερίδιο της εργασίας είναι </a:t>
            </a:r>
            <a:r>
              <a:rPr lang="en-US" sz="2200" dirty="0" err="1" smtClean="0">
                <a:ea typeface="Times New Roman" pitchFamily="18" charset="0"/>
                <a:cs typeface="Arial" pitchFamily="34" charset="0"/>
              </a:rPr>
              <a:t>hj</a:t>
            </a:r>
            <a:r>
              <a:rPr lang="el-GR" sz="2200" dirty="0" smtClean="0">
                <a:ea typeface="Times New Roman" pitchFamily="18" charset="0"/>
                <a:cs typeface="Arial" pitchFamily="34" charset="0"/>
              </a:rPr>
              <a:t> και του κεφαλαίου </a:t>
            </a:r>
            <a:r>
              <a:rPr lang="en-US" sz="2200" dirty="0" smtClean="0">
                <a:ea typeface="Times New Roman" pitchFamily="18" charset="0"/>
                <a:cs typeface="Arial" pitchFamily="34" charset="0"/>
              </a:rPr>
              <a:t>g</a:t>
            </a:r>
            <a:r>
              <a:rPr lang="el-GR" sz="2200" dirty="0" smtClean="0">
                <a:ea typeface="Times New Roman" pitchFamily="18" charset="0"/>
                <a:cs typeface="Arial" pitchFamily="34" charset="0"/>
              </a:rPr>
              <a:t>.</a:t>
            </a:r>
            <a:endParaRPr lang="el-GR" sz="2200" dirty="0" smtClean="0">
              <a:cs typeface="Arial" pitchFamily="34" charset="0"/>
            </a:endParaRPr>
          </a:p>
          <a:p>
            <a:pPr lvl="0" indent="179388" eaLnBrk="0" fontAlgn="base" hangingPunct="0">
              <a:spcBef>
                <a:spcPct val="0"/>
              </a:spcBef>
              <a:spcAft>
                <a:spcPct val="0"/>
              </a:spcAft>
              <a:tabLst>
                <a:tab pos="357188" algn="l"/>
              </a:tabLst>
            </a:pPr>
            <a:r>
              <a:rPr lang="el-GR" sz="2200" dirty="0" smtClean="0">
                <a:ea typeface="Times New Roman" pitchFamily="18" charset="0"/>
                <a:cs typeface="Arial" pitchFamily="34" charset="0"/>
              </a:rPr>
              <a:t>Αν υποθέσουμε τώρα ότι το εργατικό δυναμικό μετακινείται ελεύθερα ανάμεσα στις δυο χώρες, η διαφορά μισθών (</a:t>
            </a:r>
            <a:r>
              <a:rPr lang="en-US" sz="2200" dirty="0" smtClean="0">
                <a:ea typeface="Times New Roman" pitchFamily="18" charset="0"/>
                <a:cs typeface="Arial" pitchFamily="34" charset="0"/>
              </a:rPr>
              <a:t>WA</a:t>
            </a:r>
            <a:r>
              <a:rPr lang="el-GR" sz="2200" dirty="0" smtClean="0">
                <a:ea typeface="Times New Roman" pitchFamily="18" charset="0"/>
                <a:cs typeface="Arial" pitchFamily="34" charset="0"/>
              </a:rPr>
              <a:t> &lt; </a:t>
            </a:r>
            <a:r>
              <a:rPr lang="en-US" sz="2200" dirty="0" smtClean="0">
                <a:ea typeface="Times New Roman" pitchFamily="18" charset="0"/>
                <a:cs typeface="Arial" pitchFamily="34" charset="0"/>
              </a:rPr>
              <a:t>WB</a:t>
            </a:r>
            <a:r>
              <a:rPr lang="el-GR" sz="2200" dirty="0" smtClean="0">
                <a:ea typeface="Times New Roman" pitchFamily="18" charset="0"/>
                <a:cs typeface="Arial" pitchFamily="34" charset="0"/>
              </a:rPr>
              <a:t>) θα προκαλέσει μετακίνηση από τη χώρα Α προς τη χώρα Β. Η μετακίνηση αυτή θα μειώσει το εργατικό δυναμικό της Α και θα αυξήσει της Β, προκαλώντας παράλληλα αύξηση μισθών στην Α και μείωση στη Β. Η διαδικασία θα συνεχιστεί μέχρι οι μισθοί να εξισωθούν (</a:t>
            </a:r>
            <a:r>
              <a:rPr lang="en-US" sz="2200" dirty="0" smtClean="0">
                <a:ea typeface="Times New Roman" pitchFamily="18" charset="0"/>
                <a:cs typeface="Arial" pitchFamily="34" charset="0"/>
              </a:rPr>
              <a:t>WA</a:t>
            </a:r>
            <a:r>
              <a:rPr lang="el-GR" sz="2200" dirty="0" smtClean="0">
                <a:ea typeface="Times New Roman" pitchFamily="18" charset="0"/>
                <a:cs typeface="Arial" pitchFamily="34" charset="0"/>
              </a:rPr>
              <a:t> = </a:t>
            </a:r>
            <a:r>
              <a:rPr lang="en-US" sz="2200" dirty="0" smtClean="0">
                <a:ea typeface="Times New Roman" pitchFamily="18" charset="0"/>
                <a:cs typeface="Arial" pitchFamily="34" charset="0"/>
              </a:rPr>
              <a:t>WB</a:t>
            </a:r>
            <a:r>
              <a:rPr lang="el-GR" sz="2200" dirty="0" smtClean="0">
                <a:ea typeface="Times New Roman" pitchFamily="18" charset="0"/>
                <a:cs typeface="Arial" pitchFamily="34" charset="0"/>
              </a:rPr>
              <a:t>) και επομένως να εξισωθούν και τα οριακά προϊόντα της εργασίας να καταστούν και αυτά ίσα (</a:t>
            </a:r>
            <a:r>
              <a:rPr lang="en-US" sz="2200" dirty="0" smtClean="0">
                <a:ea typeface="Times New Roman" pitchFamily="18" charset="0"/>
                <a:cs typeface="Arial" pitchFamily="34" charset="0"/>
              </a:rPr>
              <a:t>MPLA</a:t>
            </a:r>
            <a:r>
              <a:rPr lang="el-GR" sz="2200" dirty="0" smtClean="0">
                <a:ea typeface="Times New Roman" pitchFamily="18" charset="0"/>
                <a:cs typeface="Arial" pitchFamily="34" charset="0"/>
              </a:rPr>
              <a:t>=</a:t>
            </a:r>
            <a:r>
              <a:rPr lang="en-US" sz="2200" dirty="0" smtClean="0">
                <a:ea typeface="Times New Roman" pitchFamily="18" charset="0"/>
                <a:cs typeface="Arial" pitchFamily="34" charset="0"/>
              </a:rPr>
              <a:t>MPLB</a:t>
            </a:r>
            <a:r>
              <a:rPr lang="el-GR" sz="2200" dirty="0" smtClean="0">
                <a:ea typeface="Times New Roman" pitchFamily="18" charset="0"/>
                <a:cs typeface="Arial" pitchFamily="34" charset="0"/>
              </a:rPr>
              <a:t>).</a:t>
            </a:r>
            <a:endParaRPr lang="el-GR" sz="2200" dirty="0" smtClean="0">
              <a:cs typeface="Arial" pitchFamily="34" charset="0"/>
            </a:endParaRPr>
          </a:p>
          <a:p>
            <a:pPr lvl="0" indent="179388" eaLnBrk="0" fontAlgn="base" hangingPunct="0">
              <a:spcBef>
                <a:spcPct val="0"/>
              </a:spcBef>
              <a:spcAft>
                <a:spcPct val="0"/>
              </a:spcAft>
              <a:tabLst>
                <a:tab pos="357188" algn="l"/>
              </a:tabLst>
            </a:pPr>
            <a:r>
              <a:rPr lang="el-GR" sz="2400" dirty="0" smtClean="0">
                <a:ea typeface="Times New Roman" pitchFamily="18" charset="0"/>
                <a:cs typeface="Arial" pitchFamily="34" charset="0"/>
              </a:rPr>
              <a:t>	</a:t>
            </a:r>
            <a:r>
              <a:rPr lang="el-GR" sz="2400" dirty="0" smtClean="0">
                <a:cs typeface="Arial" pitchFamily="34" charset="0"/>
              </a:rPr>
              <a:t/>
            </a:r>
            <a:br>
              <a:rPr lang="el-GR" sz="2400" dirty="0" smtClean="0">
                <a:cs typeface="Arial" pitchFamily="34" charset="0"/>
              </a:rPr>
            </a:br>
            <a:endParaRPr lang="el-GR" sz="2400" dirty="0" smtClean="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568952" cy="5632311"/>
          </a:xfrm>
          <a:prstGeom prst="rect">
            <a:avLst/>
          </a:prstGeom>
        </p:spPr>
        <p:txBody>
          <a:bodyPr wrap="square">
            <a:spAutoFit/>
          </a:bodyPr>
          <a:lstStyle/>
          <a:p>
            <a:pPr lvl="0" indent="179388" eaLnBrk="0" fontAlgn="base" hangingPunct="0">
              <a:spcBef>
                <a:spcPct val="0"/>
              </a:spcBef>
              <a:spcAft>
                <a:spcPct val="0"/>
              </a:spcAft>
              <a:tabLst>
                <a:tab pos="357188" algn="l"/>
              </a:tabLst>
            </a:pPr>
            <a:r>
              <a:rPr lang="el-GR" sz="2200" dirty="0" smtClean="0">
                <a:ea typeface="Times New Roman" pitchFamily="18" charset="0"/>
                <a:cs typeface="Arial" pitchFamily="34" charset="0"/>
              </a:rPr>
              <a:t>Στο διάγραμμα αυτό συμβαίνει στο σημείο Ε με κοινό επίπεδο μισθού για τις δυο χώρες το </a:t>
            </a:r>
            <a:r>
              <a:rPr lang="en-US" sz="2200" dirty="0" smtClean="0">
                <a:ea typeface="Times New Roman" pitchFamily="18" charset="0"/>
                <a:cs typeface="Arial" pitchFamily="34" charset="0"/>
              </a:rPr>
              <a:t>W</a:t>
            </a:r>
            <a:r>
              <a:rPr lang="el-GR" sz="2200" dirty="0" smtClean="0">
                <a:ea typeface="Times New Roman" pitchFamily="18" charset="0"/>
                <a:cs typeface="Arial" pitchFamily="34" charset="0"/>
              </a:rPr>
              <a:t> και απασχόληση </a:t>
            </a:r>
            <a:r>
              <a:rPr lang="en-US" sz="2200" dirty="0" smtClean="0">
                <a:ea typeface="Times New Roman" pitchFamily="18" charset="0"/>
                <a:cs typeface="Arial" pitchFamily="34" charset="0"/>
              </a:rPr>
              <a:t>OL</a:t>
            </a:r>
            <a:r>
              <a:rPr lang="el-GR" sz="2200" dirty="0" smtClean="0">
                <a:ea typeface="Times New Roman" pitchFamily="18" charset="0"/>
                <a:cs typeface="Arial" pitchFamily="34" charset="0"/>
              </a:rPr>
              <a:t>1 στην Α και </a:t>
            </a:r>
            <a:r>
              <a:rPr lang="en-US" sz="2200" dirty="0" smtClean="0">
                <a:ea typeface="Times New Roman" pitchFamily="18" charset="0"/>
                <a:cs typeface="Arial" pitchFamily="34" charset="0"/>
              </a:rPr>
              <a:t>O</a:t>
            </a:r>
            <a:r>
              <a:rPr lang="el-GR" sz="2200" dirty="0" smtClean="0">
                <a:ea typeface="Times New Roman" pitchFamily="18" charset="0"/>
                <a:cs typeface="Arial" pitchFamily="34" charset="0"/>
              </a:rPr>
              <a:t>'</a:t>
            </a:r>
            <a:r>
              <a:rPr lang="en-US" sz="2200" dirty="0" err="1" smtClean="0">
                <a:ea typeface="Times New Roman" pitchFamily="18" charset="0"/>
                <a:cs typeface="Arial" pitchFamily="34" charset="0"/>
              </a:rPr>
              <a:t>Ll</a:t>
            </a:r>
            <a:r>
              <a:rPr lang="el-GR" sz="2200" dirty="0" smtClean="0">
                <a:ea typeface="Times New Roman" pitchFamily="18" charset="0"/>
                <a:cs typeface="Arial" pitchFamily="34" charset="0"/>
              </a:rPr>
              <a:t> στη Β. Η ανακατανομή του εργατικού δυναμικού ανάμεσα στις δυο χώρες (μετανάστευση από την Α προς την Β ίση με </a:t>
            </a:r>
            <a:r>
              <a:rPr lang="en-US" sz="2200" dirty="0" smtClean="0">
                <a:ea typeface="Times New Roman" pitchFamily="18" charset="0"/>
                <a:cs typeface="Arial" pitchFamily="34" charset="0"/>
              </a:rPr>
              <a:t>LL</a:t>
            </a:r>
            <a:r>
              <a:rPr lang="el-GR" sz="2200" dirty="0" smtClean="0">
                <a:ea typeface="Times New Roman" pitchFamily="18" charset="0"/>
                <a:cs typeface="Arial" pitchFamily="34" charset="0"/>
              </a:rPr>
              <a:t>1) θα έχει τα εξής αποτελέσματα:</a:t>
            </a:r>
            <a:endParaRPr lang="el-GR" sz="2200" dirty="0" smtClean="0">
              <a:cs typeface="Arial" pitchFamily="34" charset="0"/>
            </a:endParaRPr>
          </a:p>
          <a:p>
            <a:pPr lvl="0" indent="179388" eaLnBrk="0" fontAlgn="base" hangingPunct="0">
              <a:spcBef>
                <a:spcPct val="0"/>
              </a:spcBef>
              <a:spcAft>
                <a:spcPct val="0"/>
              </a:spcAft>
              <a:buFontTx/>
              <a:buChar char="•"/>
              <a:tabLst>
                <a:tab pos="357188" algn="l"/>
              </a:tabLst>
            </a:pPr>
            <a:r>
              <a:rPr lang="el-GR" sz="2200" dirty="0" smtClean="0">
                <a:ea typeface="Times New Roman" pitchFamily="18" charset="0"/>
                <a:cs typeface="Arial" pitchFamily="34" charset="0"/>
              </a:rPr>
              <a:t>Το εισόδημα της Α θα μειωθεί σε </a:t>
            </a:r>
            <a:r>
              <a:rPr lang="en-US" sz="2200" dirty="0" smtClean="0">
                <a:ea typeface="Times New Roman" pitchFamily="18" charset="0"/>
                <a:cs typeface="Arial" pitchFamily="34" charset="0"/>
              </a:rPr>
              <a:t>abed</a:t>
            </a:r>
            <a:r>
              <a:rPr lang="el-GR" sz="2200" dirty="0" smtClean="0">
                <a:ea typeface="Times New Roman" pitchFamily="18" charset="0"/>
                <a:cs typeface="Arial" pitchFamily="34" charset="0"/>
              </a:rPr>
              <a:t> και της Β θα αυξηθεί σε </a:t>
            </a:r>
            <a:r>
              <a:rPr lang="en-US" sz="2200" dirty="0" err="1" smtClean="0">
                <a:ea typeface="Times New Roman" pitchFamily="18" charset="0"/>
                <a:cs typeface="Arial" pitchFamily="34" charset="0"/>
              </a:rPr>
              <a:t>ghjefzx</a:t>
            </a:r>
            <a:r>
              <a:rPr lang="el-GR" sz="2200" dirty="0" smtClean="0">
                <a:ea typeface="Times New Roman" pitchFamily="18" charset="0"/>
                <a:cs typeface="Arial" pitchFamily="34" charset="0"/>
              </a:rPr>
              <a:t>. Θα προκληθεί λοιπόν μια καθαρή αύξηση της τάξης του </a:t>
            </a:r>
            <a:r>
              <a:rPr lang="en-US" sz="2200" dirty="0" err="1" smtClean="0">
                <a:ea typeface="Times New Roman" pitchFamily="18" charset="0"/>
                <a:cs typeface="Arial" pitchFamily="34" charset="0"/>
              </a:rPr>
              <a:t>zx</a:t>
            </a:r>
            <a:r>
              <a:rPr lang="el-GR" sz="2200" dirty="0" smtClean="0">
                <a:ea typeface="Times New Roman" pitchFamily="18" charset="0"/>
                <a:cs typeface="Arial" pitchFamily="34" charset="0"/>
              </a:rPr>
              <a:t> και για τις δυο χώρες</a:t>
            </a:r>
            <a:br>
              <a:rPr lang="el-GR" sz="2200" dirty="0" smtClean="0">
                <a:ea typeface="Times New Roman" pitchFamily="18" charset="0"/>
                <a:cs typeface="Arial" pitchFamily="34" charset="0"/>
              </a:rPr>
            </a:br>
            <a:r>
              <a:rPr lang="el-GR" sz="2200" dirty="0" smtClean="0">
                <a:ea typeface="Times New Roman" pitchFamily="18" charset="0"/>
                <a:cs typeface="Arial" pitchFamily="34" charset="0"/>
              </a:rPr>
              <a:t>που θα το καρπωθεί όμως η Β (χώρα υποδοχής των μεταναστών).</a:t>
            </a:r>
            <a:endParaRPr lang="el-GR" sz="2200" dirty="0" smtClean="0">
              <a:cs typeface="Arial" pitchFamily="34" charset="0"/>
            </a:endParaRPr>
          </a:p>
          <a:p>
            <a:pPr lvl="0" indent="179388" eaLnBrk="0" fontAlgn="base" hangingPunct="0">
              <a:spcBef>
                <a:spcPct val="0"/>
              </a:spcBef>
              <a:spcAft>
                <a:spcPct val="0"/>
              </a:spcAft>
              <a:buFontTx/>
              <a:buChar char="•"/>
              <a:tabLst>
                <a:tab pos="357188" algn="l"/>
              </a:tabLst>
            </a:pPr>
            <a:r>
              <a:rPr lang="el-GR" sz="2200" dirty="0" smtClean="0">
                <a:ea typeface="Times New Roman" pitchFamily="18" charset="0"/>
                <a:cs typeface="Arial" pitchFamily="34" charset="0"/>
              </a:rPr>
              <a:t>Το μερίδιο της εργασίας στη χώρα Α θα αυξηθεί σε βάρος του μεριδίου του κεφαλαίου.</a:t>
            </a:r>
            <a:endParaRPr lang="el-GR" sz="2200" dirty="0" smtClean="0">
              <a:cs typeface="Arial" pitchFamily="34" charset="0"/>
            </a:endParaRPr>
          </a:p>
          <a:p>
            <a:pPr lvl="0" indent="179388" eaLnBrk="0" fontAlgn="base" hangingPunct="0">
              <a:spcBef>
                <a:spcPct val="0"/>
              </a:spcBef>
              <a:spcAft>
                <a:spcPct val="0"/>
              </a:spcAft>
              <a:buFontTx/>
              <a:buChar char="•"/>
              <a:tabLst>
                <a:tab pos="357188" algn="l"/>
              </a:tabLst>
            </a:pPr>
            <a:r>
              <a:rPr lang="el-GR" sz="2200" dirty="0" smtClean="0">
                <a:ea typeface="Times New Roman" pitchFamily="18" charset="0"/>
                <a:cs typeface="Arial" pitchFamily="34" charset="0"/>
              </a:rPr>
              <a:t>Το εισόδημα της εργασίας που απασχολούσε αρχικά η χώρα Β μειώνεται ενώ το μερίδιο του κεφαλαίου αυξάνεται καθώς απασχολείται περισσότερο εργατικό δυναμικό με χαμηλότερο μισθό.</a:t>
            </a:r>
            <a:endParaRPr lang="el-GR" sz="2200" dirty="0" smtClean="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36712"/>
            <a:ext cx="8424936" cy="4893647"/>
          </a:xfrm>
          <a:prstGeom prst="rect">
            <a:avLst/>
          </a:prstGeom>
        </p:spPr>
        <p:txBody>
          <a:bodyPr wrap="square">
            <a:spAutoFit/>
          </a:bodyPr>
          <a:lstStyle/>
          <a:p>
            <a:r>
              <a:rPr lang="el-GR" sz="2400" dirty="0"/>
              <a:t>Η νεο-λειτουργική (νεο-φανκτιοναλιστική) προσέγγιση ουσιαστικά ταυτίζεται με τη λειτουργική, με μια όμως ουσιαστική διαφορά: η πρόοδος της ενοποίησης δεν επέρχεται συνεπεία της λειτουργίας δυνάμεων και μηχανισμών της αγοράς, αλλά μέσω της πίεσης ομάδων συμφερόντων.</a:t>
            </a:r>
          </a:p>
          <a:p>
            <a:r>
              <a:rPr lang="el-GR" sz="2400" dirty="0"/>
              <a:t>Τέλος, η ομοσπονδιακή (φεντεραλιστική) προσέγγιση αναφέρεται στη δημιουργία μιας υπερεθνικής αρχής στην οποία τα κράτη-μέλη μεταβιβάζουν τα κυριαρχικά τους δικαιώματα. </a:t>
            </a:r>
            <a:r>
              <a:rPr lang="el-GR" sz="2400"/>
              <a:t>Στο σχήμα αυτό η μεταβίβαση εξουσιών αποτελεί βασική προϋπόθεση για την πρόοδο της ενοποίησης και όχι απαραίτητη ρύθμιση κάθε φορά που διαπιστώνεται ότι η λειτουργία σε εθνικό επίπεδο αποτελεί τροχοπέδη.</a:t>
            </a:r>
          </a:p>
          <a:p>
            <a:endParaRPr lang="el-GR"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17336" y="3183349"/>
          <a:ext cx="6109328" cy="491301"/>
        </p:xfrm>
        <a:graphic>
          <a:graphicData uri="http://schemas.openxmlformats.org/drawingml/2006/table">
            <a:tbl>
              <a:tblPr/>
              <a:tblGrid>
                <a:gridCol w="6109328"/>
              </a:tblGrid>
              <a:tr h="491301">
                <a:tc>
                  <a:txBody>
                    <a:bodyPr/>
                    <a:lstStyle/>
                    <a:p>
                      <a:pPr algn="l">
                        <a:spcAft>
                          <a:spcPts val="0"/>
                        </a:spcAft>
                      </a:pPr>
                      <a:r>
                        <a:rPr lang="en-US" sz="500">
                          <a:latin typeface="Arial"/>
                          <a:ea typeface="Times New Roman"/>
                        </a:rPr>
                        <a:t>MPL</a:t>
                      </a:r>
                      <a:r>
                        <a:rPr lang="el-GR" sz="500">
                          <a:latin typeface="Arial"/>
                          <a:ea typeface="Times New Roman"/>
                        </a:rPr>
                        <a:t>, </a:t>
                      </a:r>
                      <a:r>
                        <a:rPr lang="en-US" sz="500">
                          <a:latin typeface="Arial"/>
                          <a:ea typeface="Times New Roman"/>
                        </a:rPr>
                        <a:t>W</a:t>
                      </a:r>
                      <a:endParaRPr lang="el-GR" sz="500">
                        <a:latin typeface="Times New Roman"/>
                        <a:ea typeface="Times New Roman"/>
                      </a:endParaRPr>
                    </a:p>
                  </a:txBody>
                  <a:tcPr marL="3041964" marR="3041964" marT="17503" marB="17503">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1517336" y="3297197"/>
          <a:ext cx="6109328" cy="263606"/>
        </p:xfrm>
        <a:graphic>
          <a:graphicData uri="http://schemas.openxmlformats.org/drawingml/2006/table">
            <a:tbl>
              <a:tblPr/>
              <a:tblGrid>
                <a:gridCol w="6109328"/>
              </a:tblGrid>
              <a:tr h="241426">
                <a:tc>
                  <a:txBody>
                    <a:bodyPr/>
                    <a:lstStyle/>
                    <a:p>
                      <a:pPr algn="l">
                        <a:spcAft>
                          <a:spcPts val="0"/>
                        </a:spcAft>
                      </a:pPr>
                      <a:endParaRPr lang="el-GR" sz="500" dirty="0">
                        <a:latin typeface="Arial"/>
                        <a:ea typeface="Times New Roman"/>
                        <a:cs typeface="Times New Roman"/>
                      </a:endParaRPr>
                    </a:p>
                    <a:p>
                      <a:pPr algn="l">
                        <a:spcAft>
                          <a:spcPts val="0"/>
                        </a:spcAft>
                      </a:pPr>
                      <a:r>
                        <a:rPr lang="el-GR" sz="500" dirty="0">
                          <a:latin typeface="Arial"/>
                          <a:ea typeface="Times New Roman"/>
                          <a:cs typeface="Times New Roman"/>
                        </a:rPr>
                        <a:t>Ο</a:t>
                      </a:r>
                      <a:r>
                        <a:rPr lang="el-GR" sz="500" dirty="0">
                          <a:latin typeface="Arial"/>
                          <a:ea typeface="Times New Roman"/>
                        </a:rPr>
                        <a:t>'</a:t>
                      </a:r>
                      <a:endParaRPr lang="el-GR" sz="500" dirty="0">
                        <a:latin typeface="Times New Roman"/>
                        <a:ea typeface="Times New Roman"/>
                      </a:endParaRPr>
                    </a:p>
                  </a:txBody>
                  <a:tcPr marL="3041964" marR="3041964" marT="17503" marB="17503">
                    <a:lnL>
                      <a:noFill/>
                    </a:lnL>
                    <a:lnR>
                      <a:noFill/>
                    </a:lnR>
                    <a:lnT>
                      <a:noFill/>
                    </a:lnT>
                    <a:lnB>
                      <a:noFill/>
                    </a:lnB>
                  </a:tcPr>
                </a:tc>
              </a:tr>
            </a:tbl>
          </a:graphicData>
        </a:graphic>
      </p:graphicFrame>
      <p:sp>
        <p:nvSpPr>
          <p:cNvPr id="53250" name="Rectangle 2"/>
          <p:cNvSpPr>
            <a:spLocks noChangeArrowheads="1"/>
          </p:cNvSpPr>
          <p:nvPr/>
        </p:nvSpPr>
        <p:spPr bwMode="auto">
          <a:xfrm>
            <a:off x="0" y="-417730"/>
            <a:ext cx="7622023"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l-GR" sz="1200" b="1" dirty="0" smtClean="0">
                <a:latin typeface="Arial" pitchFamily="34" charset="0"/>
                <a:ea typeface="Times New Roman" pitchFamily="18" charset="0"/>
                <a:cs typeface="Arial" pitchFamily="34" charset="0"/>
              </a:rPr>
              <a:t>                                                                  </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Επίδραση της Μετανάστευσης στο ΑΕΠ</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pic>
        <p:nvPicPr>
          <p:cNvPr id="53249" name="Picture 1"/>
          <p:cNvPicPr>
            <a:picLocks noChangeAspect="1" noChangeArrowheads="1"/>
          </p:cNvPicPr>
          <p:nvPr/>
        </p:nvPicPr>
        <p:blipFill>
          <a:blip r:embed="rId2" cstate="print"/>
          <a:srcRect/>
          <a:stretch>
            <a:fillRect/>
          </a:stretch>
        </p:blipFill>
        <p:spPr bwMode="auto">
          <a:xfrm>
            <a:off x="179512" y="1340768"/>
            <a:ext cx="8784976" cy="4824536"/>
          </a:xfrm>
          <a:prstGeom prst="rect">
            <a:avLst/>
          </a:prstGeom>
          <a:noFill/>
        </p:spPr>
      </p:pic>
      <p:sp>
        <p:nvSpPr>
          <p:cNvPr id="53251" name="Rectangle 3"/>
          <p:cNvSpPr>
            <a:spLocks noChangeArrowheads="1"/>
          </p:cNvSpPr>
          <p:nvPr/>
        </p:nvSpPr>
        <p:spPr bwMode="auto">
          <a:xfrm>
            <a:off x="0" y="-52863"/>
            <a:ext cx="219932"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dirty="0" smtClean="0">
                <a:ln>
                  <a:noFill/>
                </a:ln>
                <a:solidFill>
                  <a:schemeClr val="tx1"/>
                </a:solidFill>
                <a:effectLst/>
                <a:latin typeface="Arial" pitchFamily="34" charset="0"/>
                <a:cs typeface="Arial" pitchFamily="34" charset="0"/>
              </a:rPr>
              <a:t/>
            </a:r>
            <a:br>
              <a:rPr kumimoji="0" lang="el-GR" sz="800" b="0" i="0" u="none" strike="noStrike" cap="none" normalizeH="0" baseline="0" dirty="0" smtClean="0">
                <a:ln>
                  <a:noFill/>
                </a:ln>
                <a:solidFill>
                  <a:schemeClr val="tx1"/>
                </a:solidFill>
                <a:effectLst/>
                <a:latin typeface="Arial" pitchFamily="34" charset="0"/>
                <a:cs typeface="Arial" pitchFamily="34"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
            </a:r>
            <a:br>
              <a:rPr kumimoji="0" lang="el-GR" sz="1800" b="0" i="0" u="none" strike="noStrike" cap="none" normalizeH="0" baseline="0" dirty="0" smtClean="0">
                <a:ln>
                  <a:noFill/>
                </a:ln>
                <a:solidFill>
                  <a:schemeClr val="tx1"/>
                </a:solidFill>
                <a:effectLst/>
                <a:latin typeface="Arial" pitchFamily="34" charset="0"/>
                <a:cs typeface="Arial" pitchFamily="34"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568952" cy="6370975"/>
          </a:xfrm>
          <a:prstGeom prst="rect">
            <a:avLst/>
          </a:prstGeom>
        </p:spPr>
        <p:txBody>
          <a:bodyPr wrap="square">
            <a:spAutoFit/>
          </a:bodyPr>
          <a:lstStyle/>
          <a:p>
            <a:pPr lvl="0" indent="179388" eaLnBrk="0" fontAlgn="base" hangingPunct="0">
              <a:spcBef>
                <a:spcPct val="0"/>
              </a:spcBef>
              <a:spcAft>
                <a:spcPct val="0"/>
              </a:spcAft>
              <a:tabLst>
                <a:tab pos="357188" algn="l"/>
              </a:tabLst>
            </a:pPr>
            <a:r>
              <a:rPr lang="en-US" sz="2200" dirty="0" smtClean="0">
                <a:ea typeface="Times New Roman" pitchFamily="18" charset="0"/>
                <a:cs typeface="Arial" pitchFamily="34" charset="0"/>
              </a:rPr>
              <a:t>E</a:t>
            </a:r>
            <a:r>
              <a:rPr lang="el-GR" sz="2200" dirty="0" smtClean="0">
                <a:ea typeface="Times New Roman" pitchFamily="18" charset="0"/>
                <a:cs typeface="Arial" pitchFamily="34" charset="0"/>
              </a:rPr>
              <a:t>πομένως, όπως και με το εμπόριο, η ελεύθερη μετακίνηση εργατικού δυναμικού (</a:t>
            </a:r>
            <a:r>
              <a:rPr lang="en-US" sz="2200" dirty="0" smtClean="0">
                <a:ea typeface="Times New Roman" pitchFamily="18" charset="0"/>
                <a:cs typeface="Arial" pitchFamily="34" charset="0"/>
              </a:rPr>
              <a:t>LL</a:t>
            </a:r>
            <a:r>
              <a:rPr lang="el-GR" sz="2200" dirty="0" smtClean="0">
                <a:ea typeface="Times New Roman" pitchFamily="18" charset="0"/>
                <a:cs typeface="Arial" pitchFamily="34" charset="0"/>
              </a:rPr>
              <a:t>1) είναι επικερδής και για τις δυο χώρες συνολικά, αλλά όχι απαραίτητα και για την κάθε χώρα μεμονωμένα</a:t>
            </a:r>
            <a:r>
              <a:rPr lang="el-GR" sz="2200" dirty="0" smtClean="0" bmk="">
                <a:ea typeface="Times New Roman" pitchFamily="18" charset="0"/>
                <a:cs typeface="Arial" pitchFamily="34" charset="0"/>
              </a:rPr>
              <a:t>.</a:t>
            </a:r>
            <a:endParaRPr lang="el-GR" sz="2200" dirty="0" smtClean="0" bmk="">
              <a:cs typeface="Arial" pitchFamily="34" charset="0"/>
            </a:endParaRPr>
          </a:p>
          <a:p>
            <a:pPr lvl="0" indent="179388" eaLnBrk="0" fontAlgn="base" hangingPunct="0">
              <a:spcBef>
                <a:spcPct val="0"/>
              </a:spcBef>
              <a:spcAft>
                <a:spcPct val="0"/>
              </a:spcAft>
              <a:tabLst>
                <a:tab pos="357188" algn="l"/>
              </a:tabLst>
            </a:pPr>
            <a:r>
              <a:rPr lang="el-GR" sz="2200" dirty="0" smtClean="0" bmk="">
                <a:ea typeface="Times New Roman" pitchFamily="18" charset="0"/>
                <a:cs typeface="Arial" pitchFamily="34" charset="0"/>
              </a:rPr>
              <a:t>Παρά τις επιφυλάξεις που μπορούν να διατυπωθούν σχετικά με τις περιοριστικές υποθέσεις της παραπάνω ανάλυσης (ίδια τεχνολογία άρα παρόμοιο επίπεδο ανάπτυξης για τις δυο χώρες), τα συμπεράσματα της είναι αδιαφιλονίκητα. Επιπλέον ενισχύονται από το εξής επιχείρημα: η παραπάνω ανάλυση καλύπτει στατικά μόνο το σκέλος της προσφοράς. Εξετάζει δηλαδή το τι χάνει η χώρα προέλευσης των μεταναστών (διαφυγούσα δυνητική παραγωγή)και τι κερδίζει η χώρα υποδοχής τους (επιπλέον δυνητική παραγωγή), από τη μεταβολή στο διαθέσιμο εργατικό δυναμικό.</a:t>
            </a:r>
          </a:p>
          <a:p>
            <a:pPr lvl="0" indent="179388" eaLnBrk="0" fontAlgn="base" hangingPunct="0">
              <a:spcBef>
                <a:spcPct val="0"/>
              </a:spcBef>
              <a:spcAft>
                <a:spcPct val="0"/>
              </a:spcAft>
              <a:tabLst>
                <a:tab pos="357188" algn="l"/>
              </a:tabLst>
            </a:pPr>
            <a:r>
              <a:rPr lang="el-GR" sz="2200" dirty="0" smtClean="0" bmk="">
                <a:cs typeface="Arial" pitchFamily="34" charset="0"/>
              </a:rPr>
              <a:t>Το ίδιο διάγραμμα με το κεφάλαιο αντί της εργασίαςμπορεί να χρησιμοποιηθεί για να δούμε την επίδραση των μετακινήσεων κεφαλαίου στο ΑΕΠ</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43841"/>
            <a:ext cx="7848872" cy="4062651"/>
          </a:xfrm>
          <a:prstGeom prst="rect">
            <a:avLst/>
          </a:prstGeom>
        </p:spPr>
        <p:txBody>
          <a:bodyPr wrap="square">
            <a:spAutoFit/>
          </a:bodyPr>
          <a:lstStyle/>
          <a:p>
            <a:r>
              <a:rPr lang="el-GR" sz="2400" dirty="0" smtClean="0"/>
              <a:t>Μια τελική επισήμανση που έχει ιδιαίτερη σημασία αναφέρεται στα συνολικά και τα μεμονωμένα για κάθε χώρα-μέλος αποτελέσματα της ενοποίησης. Είναι απόλυτα φυσιολογικό τα αποτελέσματα της ενοποίησης για μια μεμονωμένη χώρα-μέλος να είναι αρνητικά παρά το ότι η αποτίμηση των αποτελεσμάτων για την ένωση συνολικά δίνει θετικό πρόσημο. Φυσικά ισχύει και το ακριβώς αντίστροφο. Ένας επικερδής (ζημιογόνος) λοιπόν συνεταιρισμός κρατών δεν είναι απαραίτητα επικερδής (ζημιογόνος) και για όλους τους εταίρους μεμονωμένα.</a:t>
            </a:r>
            <a:r>
              <a:rPr lang="el-GR" dirty="0" smtClean="0"/>
              <a:t/>
            </a:r>
            <a:br>
              <a:rPr lang="el-GR" dirty="0" smtClean="0"/>
            </a:b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8352928" cy="6186309"/>
          </a:xfrm>
          <a:prstGeom prst="rect">
            <a:avLst/>
          </a:prstGeom>
        </p:spPr>
        <p:txBody>
          <a:bodyPr wrap="square">
            <a:spAutoFit/>
          </a:bodyPr>
          <a:lstStyle/>
          <a:p>
            <a:r>
              <a:rPr lang="el-GR" sz="2200" dirty="0" smtClean="0"/>
              <a:t>Η ενοποίηση των αγορών αναφέρεται σε μια κοινών βασικών κανόνων για την οικονομική λειτουργία των επιμέρους αγορών σύμφωνα με τις συνθήκες της ζήτησης και της προσφοράς που ισχύουν για το σύνολο της ενιαίας αγοράς. Η ενοποίηση των πολιτικών είναι πιο ασαφής ως έννοια και πιο αμφιλεγόμενη ως προς την εφαρμογή της, καθώς κατά περίπτωση μπορεί να αναφέρεται σε διαφορετικό περιεχόμενο οικονομικών πολιτικών ή και σε διαφορετικά εργαλεία εφαρμογής της ίδιας πολιτικής. Είναι σκόπιμο να διακρίνουμε ανάμεσα σε «αρνητική» και «θετική ενοποίηση». Η διαφορά ανάμεσά τους δεν έγκειται στο μαθηματικό πρόσημο των αποτελεσμάτων που επιφέρουν, αλλά στον τρόπο με τον οποίο επιδιώκεται η προώθησή τους. Η αρνητική ενοποίηση αναφέρεται στην κατάργηση υφιστάμενων εμποδίων (δασμών στο εμπόριο, περιορισμών στην ελεύθερη διακίνηση κεφαλαίων και εργαζομένων κ.λπ) που αποτελούν τροχοπέδη στην πρόοδο της ενοποίησης. </a:t>
            </a:r>
            <a:endParaRPr lang="el-GR"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8352928" cy="6001643"/>
          </a:xfrm>
          <a:prstGeom prst="rect">
            <a:avLst/>
          </a:prstGeom>
        </p:spPr>
        <p:txBody>
          <a:bodyPr wrap="square">
            <a:spAutoFit/>
          </a:bodyPr>
          <a:lstStyle/>
          <a:p>
            <a:r>
              <a:rPr lang="el-GR" sz="2200" dirty="0" smtClean="0"/>
              <a:t>Η θετική ενοποίηση πάλι, αναφέρεται στη δημιουργία νέων κοινών θεσμών και πολιτικών στους οποίους βέβαια εκχωρείται αρμοδιότητα και εξουσία. Συχνά βέβαια οι νέοι αυτοί κοινοί θεσμοί, μηχανισμοί και πολιτικές καλούνται να αντικαταστήσουν τους υφιστάμενους εθνικούς αντίστοιχους, υπάρχουν όμως και περιπτώσεις που καλύπτουν διαπιστωμένα κενά που υπάρχουν σε εθνικό επίπεδο.</a:t>
            </a:r>
          </a:p>
          <a:p>
            <a:r>
              <a:rPr lang="el-GR" sz="2200" dirty="0" smtClean="0"/>
              <a:t>Η δεύτερη βασική έννοια που πρέπει να αποσαφηνιστεί είναι αυτή της «δεύτερης καλύτερης επιλογής» (</a:t>
            </a:r>
            <a:r>
              <a:rPr lang="en-US" sz="2200" dirty="0" smtClean="0"/>
              <a:t>second best</a:t>
            </a:r>
            <a:r>
              <a:rPr lang="el-GR" sz="2200" dirty="0" smtClean="0"/>
              <a:t>) που χρησιμοποιείται για μια οικονομική ένωση περιφερειακού (π.χ., Ευρωπαϊκού) τύπου. Η αντιδιαστολή εδώ γίνεται με την «άριστη» επιλογή (</a:t>
            </a:r>
            <a:r>
              <a:rPr lang="en-US" sz="2200" dirty="0" smtClean="0"/>
              <a:t>first best</a:t>
            </a:r>
            <a:r>
              <a:rPr lang="el-GR" sz="2200" dirty="0" smtClean="0"/>
              <a:t>) που, κατά τους υπέρμαχους του απόλυτου φιλελευθερισμού στο παγκόσμιο εμπόριο, θα αποτελούσε η (ουτοπική σε πραγματικούς γεωπολιτικούς όρους) επιλογή της παγκόσμιας εμβέλειας οικονομική ενοποίηση.</a:t>
            </a:r>
            <a:endParaRPr lang="el-GR"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281289"/>
            <a:ext cx="8784976"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Τα Στάδια Οικονομικής Ενοποίησης και τα Βασικά τους</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Χαρακτηριστικά</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Χαρακτηριστικά:        Ελεύθερες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Κοινός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Ελεύθερη</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Εναρμόνιση</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Ενοποίηση</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Συναλλαγές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Εξωτερικός</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Μετακίνηση</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Οικον</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μικών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Οικονομ.</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Μεταξύ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Δασμός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Παραγωγικών</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Πολιτικών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Πολιτικών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Στάδιο                                                  των Μελών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Συντελεστών</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Ζώνη Ελευθέρων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Συναλλαγών(ΖΕΣ)                                   Χ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Τελωνειακή "Ενωση (ΤΕ)                        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Χ</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Κοινή Αγορά (ΚΑ)                                   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Χ</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Οικονομική Ένωση (ΟΕ)                          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Χ</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Χ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5.Πλήρης Οικονομική Ενοποίηση (ΕΙ)         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Χ                        Χ</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681"/>
            <a:ext cx="8496944" cy="5847755"/>
          </a:xfrm>
          <a:prstGeom prst="rect">
            <a:avLst/>
          </a:prstGeom>
        </p:spPr>
        <p:txBody>
          <a:bodyPr wrap="square">
            <a:spAutoFit/>
          </a:bodyPr>
          <a:lstStyle/>
          <a:p>
            <a:r>
              <a:rPr lang="el-GR" sz="2200" dirty="0" smtClean="0"/>
              <a:t>Η ανάλυση της θεωρίας της οικονομικής ενοποίησης μπορεί να γίνει καλύτερα αντιληπτή με την παρουσίαση των «σταδίων  ενο-ποίησης» που παρουσίασε ο Ούγγρος οικονομολόγος  </a:t>
            </a:r>
            <a:r>
              <a:rPr lang="en-US" sz="2200" dirty="0" err="1" smtClean="0"/>
              <a:t>Balassa</a:t>
            </a:r>
            <a:r>
              <a:rPr lang="el-GR" sz="2200" dirty="0" smtClean="0"/>
              <a:t> .</a:t>
            </a:r>
            <a:br>
              <a:rPr lang="el-GR" sz="2200" dirty="0" smtClean="0"/>
            </a:br>
            <a:r>
              <a:rPr lang="el-GR" sz="2200" dirty="0" smtClean="0"/>
              <a:t>Το πρώτο στάδιο οικονομικής ενοποίησης, αυτό της Ζώνης Ελευθέρων Συναλλαγών (ΖΕΣ) προϋποθέτει ότι οι χώρες-μέλη ουσιαστικά ενοποιούν εμπορικά τον εσωτερικό οικονομικό χώρο της ένωσης, καταργώντας όλα τα δασμολογικά και μη δασμολογικά μέτρα που ιστορικά περιόριζαν τις μεταξύ τους εμπορικές σχέσεις. Κάθε χώρα μέλος, όμως, διατηρεί το δικαίωμα να επι-βάλλει τους δικούς της διαφορετικούς περιορισμούς έναντι των προϊόντων που προέρ-χονται από τρίτες (μη μέλη της ζώνης δηλαδή) χώρες.</a:t>
            </a:r>
            <a:br>
              <a:rPr lang="el-GR" sz="2200" dirty="0" smtClean="0"/>
            </a:br>
            <a:r>
              <a:rPr lang="el-GR" sz="2200" dirty="0" smtClean="0"/>
              <a:t>Η διαφορά ανάμεσα στη Ζώνη Ελευθέρων Συναλλαγών και στην Τελωνειακή Ένωση (ΤΕ) έγκειται ακριβώς σ’ αυτό το σημείο. </a:t>
            </a:r>
            <a:endParaRPr lang="el-GR"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12845"/>
            <a:ext cx="8424936" cy="5170646"/>
          </a:xfrm>
          <a:prstGeom prst="rect">
            <a:avLst/>
          </a:prstGeom>
        </p:spPr>
        <p:txBody>
          <a:bodyPr wrap="square">
            <a:spAutoFit/>
          </a:bodyPr>
          <a:lstStyle/>
          <a:p>
            <a:r>
              <a:rPr lang="el-GR" sz="2200" dirty="0" smtClean="0"/>
              <a:t>Η Τελωνειακή Ένωση προϋποθέτει ότι τα χαρακτηριστικά του προηγούμενου σταδίου έχουν κατακτηθεί, πάει όμως κι ένα βήμα παρα-πέρα, προϋποθέτοντας ότι εκτός της εσωτερικής απελευθέρωσης του εμπορίου, εφαρμόζεται κοινή εμπορική πολιτική έναντι των τρίτων χωρών. </a:t>
            </a:r>
          </a:p>
          <a:p>
            <a:r>
              <a:rPr lang="el-GR" sz="2200" dirty="0" smtClean="0"/>
              <a:t>Άρα το ίδιο ύψος δασμών (και άλλων μη δασμολογικών μέτρων προστασίας) ισχύει για όλες τις χώρες-μέλη, οπότε και είναι απολύτως αδιάφορο για μια τρίτη χώρα το ποιας χώρας τα σύνορα θα διέλθουν τα προϊόντα της προκειμένου να εισέλθουν στην ένωση.</a:t>
            </a:r>
            <a:br>
              <a:rPr lang="el-GR" sz="2200" dirty="0" smtClean="0"/>
            </a:br>
            <a:r>
              <a:rPr lang="el-GR" sz="2200" dirty="0" smtClean="0"/>
              <a:t>Οι εμπορικές συναλλαγές όπως είδαμε όμως δεν αποτελούν το σύνολο των παγκόσμιων οικονομικών συναλλαγών, καθώς ανάλογης (ή και μεγαλύτερης σε κάποιες περιπτώσεις) σημασίας είναι και οι μετακινήσεις των παραγωγικών συντελεστών. </a:t>
            </a:r>
            <a:endParaRPr lang="el-GR" sz="2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339</TotalTime>
  <Words>2765</Words>
  <Application>Microsoft Office PowerPoint</Application>
  <PresentationFormat>Προβολή στην οθόνη (4:3)</PresentationFormat>
  <Paragraphs>246</Paragraphs>
  <Slides>42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Άποψη</vt:lpstr>
      <vt:lpstr>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Οι «άλλες Ε.Ε.»</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Ξ— ΞΞµΟ‰ΟΞ―Ξ± Ο„Ξ·Ο‚ ΞΞΉΞΊΞΏΞ½ΞΏΞΌΞΉΞΊΞ®Ο‚ Ξ•Ξ½ΞΏΟ€ΞΏΞ―Ξ·ΟƒΞ·Ο‚   1. Ξ ΞµΟΞΉΞµΟ‡ΟΞΌΞµΞ½Ξ± ΞΞµΟ†Ξ±Ξ»Ξ±Ξ―ΞΏΟ… Ξ‘. ΞΞ½Ξ½ΞΏΞΉΞ± ΞΊΞ±ΞΉ ΞΞΏΟΟ†Ξ­Ο‚ ΞΞΉΞΊΞΏΞ½ΞΏΞΌΞΉΞΊΞ®Ο‚ Ξ•Ξ½ΞΏΟ€ΞΏΞ―Ξ·ΟƒΞ·Ο‚ β€Ά ΞΞΉ ΞΈΞµΟ‰ΟΞ·Ο„ΞΉΞΊΞ­Ο‚ Ο€ΟΞΏΟƒΞµΞ³Ξ³Ξ―ΟƒΞµΞΉΟ‚ ΟƒΟ„ΞΏ Ξ¶Ξ®Ο„Ξ·ΞΌΞ± Ο„Ξ·Ο‚ ΞµΞ½ΞΏΟ€ΞΏΞ―Ξ·ΟƒΞ·Ο‚ β€Ά ΞΞ½Ξ½ΞΏΞΉΞ± ΞΊΞ±ΞΉ ΞΌΞΏΟΟ†Ξ­Ο‚ ΞΏΞΉΞΊΞΏΞ½ΞΏΞΌΞΉΞΊΞ®Ο‚ ΞµΞ½ΞΏΟ€ΞΏΞ―Ξ·ΟƒΞ·Ο‚ β€Ά Ξ£Ο„Ξ¬Ξ΄ΞΉΞ± ΞΏΞΉΞΊΞΏΞ½ΞΏΞΌΞΉΞΊΞ®Ο‚ ΞµΞ½ΞΏΟ€ΞΏΞ―Ξ·ΟƒΞ·Ο‚ Ξ’. Ξ¤Ξ± Ξ±Ο€ΞΏΟ„ΞµΞ»Ξ­ΟƒΞΌΞ±Ο„Ξ± Ο„Ξ·Ο‚ ΞΞΉΞΊΞΏΞ½ΞΏΞΌΞΉΞΊΞ®Ο‚ Ξ•Ξ½ΞΏΟ€ΞΏΞ―Ξ·ΟƒΞ·Ο‚ β€Ά Ξ— Ξ”Ξ·ΞΌΞΉΞΏΟ…ΟΞ³Ξ―Ξ± ΞΊΞ±ΞΉ Ξ· Ξ•ΞΊΟ„ΟΞΏΟ€Ξ® Ξ•ΞΌΟ€ΞΏΟΞ―ΞΏΟ… β€Ά ΞΞΉ ΞµΟ€ΞΉΟ€Ο„ΟΟƒΞµΞΉΟ‚ ΟƒΟ„ΞΏΟ…Ο‚ ΞΟΞΏΟ…Ο‚ Ξ•ΞΌΟ€ΞΏΟΞ―ΞΏΟ… β€Ά Ξ— Ξ΄Ξ·ΞΌΞΉΞΏΟ…ΟΞ³Ξ―Ξ± ΞΞΉΞΊΞΏΞ½ΞΏΞΌΞΉΟΞ½ ΞΞ»Ξ―ΞΌΞ±ΞΊΞ±Ο‚ β€Ά Ξ¤Ξ± Ξ΄Ο…Ξ½Ξ±ΞΌΞΉΞΊΞ¬ Ξ±Ο€ΞΏΟ„ΞµΞ»Ξ­ΟƒΞΌΞ±Ο„Ξ± Ο„Ξ·Ο‚ ΞΏΞΉΞΊΞΏΞ½ΞΏΞΌΞΉΞΊΞ®Ο‚ ΞµΞ½ΞΏΟ€ΞΏΞ―Ξ·ΟƒΞ·Ο‚ Β   2. Ξ£ΟΞ½ΞΏΟΞ· Ξ’Ξ±ΟƒΞΉΞΊΟΞ½ Ξ•Ξ½Ξ½ΞΏΞΉΟΞ½ Ξ— ΞΞΉΞΊΞΏΞ½ΞΏΞΌΞΉΞΊΞ® ΞΊΞ±ΞΉ Ξ ΞΏΞ»ΞΉΟ„ΞΉΞΊΞ® Ξ•Ξ½ΞΏΟ€ΞΏΞ―Ξ·ΟƒΞ· (Ξ® ΞΞ»ΞΏΞΊΞ»Ξ®ΟΟ‰ΟƒΞ·) ΟƒΞ·ΞΌΞ±Ξ―Ξ½ΞµΞΉ Ο„Ξ· ΞΌΞµΟ„Ξ¬Ξ²Ξ±ΟƒΞ· Ξ±Ο€Ο Ο„ΞΏ ΞµΞΈΞ½ΞΉΞΊΟ ΟƒΟ„ΞΏ Ο…Ο€ΞµΟΞµΞΈΞ½ΞΉΞΊΟ ΞµΟ€Ξ―Ο€ΞµΞ΄ΞΏ. Ξ¥Ο€Ξ¬ΟΟ‡ΞΏΟ…Ξ½ Ο€ΞΏΞ»Ξ»Ξ¬ ΟƒΟ„Ξ¬Ξ΄ΞΉΞ± ΞµΞ½ΞΏΟ€ΞΏΞ―Ξ·ΟƒΞ·Ο‚ ΞΊΞ±ΞΉ Ξ΄ΞΉΞ±Ο†ΞΏΟΞµΟ„ΞΉΞΊΞΏΞ― Ο„ΟΟΟ€ΞΏΞΉ ΞµΟ€Ξ―Ο„ΞµΟ…ΞΎΞ®Ο‚ Ο„ΞΏΟ…Ο‚. Ξ•ΞΉΞ΄ΞΉΞΊΟΟ„ΞµΟΞ± ΟƒΟ„Ξ·Ξ½ Ξ•Ο…ΟΟ‰Ο€Ξ±ΟΞΊΞ® ΞΞ½Ο‰ΟƒΞ· (Ξ•.Ξ•.) Ο€ΞΏΟ… Ξ±Ο€ΞΏΟ„ΞµΞ»ΞµΞ― ΞΊΞ±ΞΉ Ο„Ξ·Ξ½ Ο€ΞΉΞΏ Ο€ΟΞΏΟ‰ΞΈΞ·ΞΌΞ­Ξ½Ξ· Ξ±Ο€ΟΟ€ΞµΞΉΟΞ± Ο€ΟΞΏΟ‚ Ο„Ξ·Ξ½ ΞΊΞ±Ο„ΞµΟΞΈΟ…Ξ½ΟƒΞ· Ο„Ξ·Ο‚ ΞµΞ½ΞΏΟ€ΞΏΞ―Ξ·ΟƒΞ·Ο‚, Ο…Ο€Ξ¬ΟΟ‡ΞΏΟ…Ξ½ Ο„Ξ­ΟƒΟƒΞµΟΞΉΟ‚ Ξ΄ΞΉΞ±Ο†ΞΏΟΞµΟ„ΞΉΞΊΞ­Ο‚ Ο€ΟΞΏΟƒΞµΞ³Ξ³Ξ―ΟƒΞµΞΉΟ‚: Ξ— Ο€Ξ»ΞΏΟ…ΟΞ±Ξ»ΞΉΟƒΟ„ΞΉΞΊΞ® Ο€ΞΏΟ… Ο€ΟΞΏΞΊΟΞ―Ξ½ΞµΞΉ ΞΌΞΉΞ± Ο‡Ξ±Ξ»Ξ±ΟΞ® ΟƒΟΞ½Ξ΄ΞµΟƒΞ· Ο„Ο‰Ξ½ Ο‡Ο‰ΟΟΞ½-ΞΌΞµΞ»ΟΞ½ ΟƒΞµ ΞΌΞΉΞ± Β«Ο€Ξ»ΞΏΟ…ΟΞ±Ξ»ΞΉΟƒΟ„ΞΉΞΊΞ® ΞΊΞΏΞΉΞ½ΟΟ„Ξ·Ο„Ξ± ΞΊΟΞ±Ο„ΟΞ½Β» (Ο„Ξ·Ξ½ Β«Ξ•Ο…ΟΟΟ€Ξ· Ο„Ο‰Ξ½ Ξ Ξ±Ο„ΟΞ―Ξ΄Ο‰Ξ½Β» ΟƒΟ„Ξ·Ξ½ Ο€ΞµΟΞ―Ο€Ο„Ο‰ΟƒΞ· Ο„Ξ·Ο‚ Ξ•.Ξ•.) ΞΌΞµ Ο„Ξ·Ξ½ Ξ±Ξ½Ξ¬Ο€Ο„Ο…ΞΎΞ· Ξ΄ΞµΟƒΞΌΟΞ½ Ξ΄ΞΉΞµΞΈΞ½ΞΏΟΟ‚ ΟƒΟ…Ξ½ΞµΟΞ³Ξ±ΟƒΞ―Ξ±Ο‚. Ξ— Ξ»ΞµΞΉΟ„ΞΏΟ…ΟΞ³ΞΉΞΊΞ® (Ο†Ξ±Ξ½ΞΊΟ„ΞΉΞΏΞ½Ξ±Ξ»ΞΉΟƒΟ„ΞΉΞΊΞ®) Ο€ΟΞΏΟƒΞ­Ξ³Ξ³ΞΉΟƒΞ· Ξ΄Ξ―Ξ½ΞµΞΉ Ξ­ΞΌΟ†Ξ±ΟƒΞ· ΟƒΟ„Ξ· Ξ»ΞµΞΉΟ„ΞΏΟ…ΟΞ³Ξ―Ξ± ΞΏΞΉΞΊΞΏΞ½ΞΏΞΌΞΉΞΊΟΞ½, ΞΊΞΏΞΉΞ½Ο‰Ξ½ΞΉΞΊΟΞ½ ΞΊΞ±ΞΉ Ξ¬Ξ»Ξ»</dc:title>
  <dc:creator>Ελένη</dc:creator>
  <cp:lastModifiedBy>user</cp:lastModifiedBy>
  <cp:revision>38</cp:revision>
  <dcterms:created xsi:type="dcterms:W3CDTF">2013-06-30T13:14:22Z</dcterms:created>
  <dcterms:modified xsi:type="dcterms:W3CDTF">2022-03-16T09:16:43Z</dcterms:modified>
</cp:coreProperties>
</file>