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310" r:id="rId3"/>
    <p:sldId id="257" r:id="rId4"/>
    <p:sldId id="313" r:id="rId5"/>
    <p:sldId id="314" r:id="rId6"/>
    <p:sldId id="321" r:id="rId7"/>
    <p:sldId id="322" r:id="rId8"/>
    <p:sldId id="318" r:id="rId9"/>
    <p:sldId id="319" r:id="rId10"/>
    <p:sldId id="320" r:id="rId11"/>
    <p:sldId id="323" r:id="rId12"/>
    <p:sldId id="325" r:id="rId13"/>
    <p:sldId id="312" r:id="rId14"/>
    <p:sldId id="311" r:id="rId15"/>
    <p:sldId id="315" r:id="rId16"/>
    <p:sldId id="265" r:id="rId17"/>
    <p:sldId id="308" r:id="rId18"/>
    <p:sldId id="317" r:id="rId19"/>
    <p:sldId id="266" r:id="rId20"/>
    <p:sldId id="302" r:id="rId21"/>
    <p:sldId id="31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6" autoAdjust="0"/>
    <p:restoredTop sz="93608" autoAdjust="0"/>
  </p:normalViewPr>
  <p:slideViewPr>
    <p:cSldViewPr showGuides="1">
      <p:cViewPr varScale="1">
        <p:scale>
          <a:sx n="62" d="100"/>
          <a:sy n="62" d="100"/>
        </p:scale>
        <p:origin x="1592" y="28"/>
      </p:cViewPr>
      <p:guideLst>
        <p:guide orient="horz" pos="2160"/>
        <p:guide pos="2880"/>
        <p:guide pos="144"/>
        <p:guide pos="56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cstate="print"/>
          <a:stretch>
            <a:fillRect/>
          </a:stretch>
        </p:blipFill>
        <p:spPr>
          <a:xfrm>
            <a:off x="0" y="2286000"/>
            <a:ext cx="6858000" cy="4572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600" y="152400"/>
            <a:ext cx="8686800" cy="1470025"/>
          </a:xfrm>
        </p:spPr>
        <p:txBody>
          <a:bodyPr/>
          <a:lstStyle>
            <a:lvl1pPr algn="ct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l-GR"/>
              <a:t>Kλικ για επεξεργασία του τίτλου</a:t>
            </a:r>
            <a:endParaRPr lang="en-US"/>
          </a:p>
        </p:txBody>
      </p:sp>
      <p:sp>
        <p:nvSpPr>
          <p:cNvPr id="3" name="Subtitle 2"/>
          <p:cNvSpPr>
            <a:spLocks noGrp="1"/>
          </p:cNvSpPr>
          <p:nvPr>
            <p:ph type="subTitle" idx="1"/>
          </p:nvPr>
        </p:nvSpPr>
        <p:spPr>
          <a:xfrm>
            <a:off x="4038600" y="3429000"/>
            <a:ext cx="4876800" cy="2209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4542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Vertical Text Placeholder 2"/>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41359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Vertical Title 1"/>
          <p:cNvSpPr>
            <a:spLocks noGrp="1"/>
          </p:cNvSpPr>
          <p:nvPr>
            <p:ph type="title" orient="vert"/>
          </p:nvPr>
        </p:nvSpPr>
        <p:spPr>
          <a:xfrm>
            <a:off x="6858000" y="97716"/>
            <a:ext cx="2057400" cy="6150684"/>
          </a:xfrm>
        </p:spPr>
        <p:txBody>
          <a:bodyPr vert="eaVert"/>
          <a:lstStyle>
            <a:lvl1pPr>
              <a:defRPr>
                <a:solidFill>
                  <a:schemeClr val="tx1"/>
                </a:solidFill>
                <a:effectLst>
                  <a:outerShdw blurRad="50800" dist="38100" dir="2700000" algn="tl" rotWithShape="0">
                    <a:prstClr val="black">
                      <a:alpha val="40000"/>
                    </a:prstClr>
                  </a:outerShdw>
                  <a:reflection blurRad="6350" stA="25000" endPos="45500" dir="5400000" sy="-100000" algn="bl" rotWithShape="0"/>
                </a:effectLst>
              </a:defRPr>
            </a:lvl1pPr>
          </a:lstStyle>
          <a:p>
            <a:r>
              <a:rPr lang="el-GR"/>
              <a:t>Kλικ για επεξεργασία του τίτλου</a:t>
            </a:r>
            <a:endParaRPr lang="en-US"/>
          </a:p>
        </p:txBody>
      </p:sp>
      <p:sp>
        <p:nvSpPr>
          <p:cNvPr id="3" name="Vertical Text Placeholder 2"/>
          <p:cNvSpPr>
            <a:spLocks noGrp="1"/>
          </p:cNvSpPr>
          <p:nvPr>
            <p:ph type="body" orient="vert" idx="1"/>
          </p:nvPr>
        </p:nvSpPr>
        <p:spPr>
          <a:xfrm>
            <a:off x="1295400" y="97716"/>
            <a:ext cx="5486400" cy="6150684"/>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0713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Content Placeholder 2"/>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31273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solidFill>
                  <a:schemeClr val="tx1"/>
                </a:solidFill>
              </a:defRPr>
            </a:lvl1pPr>
          </a:lstStyle>
          <a:p>
            <a:r>
              <a:rPr lang="el-GR"/>
              <a:t>Kλικ για επεξεργασία του τίτλου</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Date Placeholder 3"/>
          <p:cNvSpPr>
            <a:spLocks noGrp="1"/>
          </p:cNvSpPr>
          <p:nvPr>
            <p:ph type="dt" sz="half" idx="10"/>
          </p:nvPr>
        </p:nvSpPr>
        <p:spPr/>
        <p:txBody>
          <a:bodyPr/>
          <a:lstStyle/>
          <a:p>
            <a:fld id="{F648C186-A52E-4EF0-BCE2-F037F35B13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29489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Content Placeholder 2"/>
          <p:cNvSpPr>
            <a:spLocks noGrp="1"/>
          </p:cNvSpPr>
          <p:nvPr>
            <p:ph sz="half" idx="1"/>
          </p:nvPr>
        </p:nvSpPr>
        <p:spPr>
          <a:xfrm>
            <a:off x="1279264"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166360"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648C186-A52E-4EF0-BCE2-F037F35B13E2}"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55759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Text Placeholder 2"/>
          <p:cNvSpPr>
            <a:spLocks noGrp="1"/>
          </p:cNvSpPr>
          <p:nvPr>
            <p:ph type="body" idx="1"/>
          </p:nvPr>
        </p:nvSpPr>
        <p:spPr>
          <a:xfrm>
            <a:off x="1293812" y="1722792"/>
            <a:ext cx="37353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Content Placeholder 3"/>
          <p:cNvSpPr>
            <a:spLocks noGrp="1"/>
          </p:cNvSpPr>
          <p:nvPr>
            <p:ph sz="half" idx="2"/>
          </p:nvPr>
        </p:nvSpPr>
        <p:spPr>
          <a:xfrm>
            <a:off x="1293812" y="2362554"/>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Text Placeholder 4"/>
          <p:cNvSpPr>
            <a:spLocks noGrp="1"/>
          </p:cNvSpPr>
          <p:nvPr>
            <p:ph type="body" sz="quarter" idx="3"/>
          </p:nvPr>
        </p:nvSpPr>
        <p:spPr>
          <a:xfrm>
            <a:off x="5181601" y="1722792"/>
            <a:ext cx="37338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Content Placeholder 5"/>
          <p:cNvSpPr>
            <a:spLocks noGrp="1"/>
          </p:cNvSpPr>
          <p:nvPr>
            <p:ph sz="quarter" idx="4"/>
          </p:nvPr>
        </p:nvSpPr>
        <p:spPr>
          <a:xfrm>
            <a:off x="5181601" y="2362554"/>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p>
            <a:fld id="{F648C186-A52E-4EF0-BCE2-F037F35B13E2}" type="datetimeFigureOut">
              <a:rPr lang="en-US" smtClean="0"/>
              <a:pPr/>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30057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Date Placeholder 2"/>
          <p:cNvSpPr>
            <a:spLocks noGrp="1"/>
          </p:cNvSpPr>
          <p:nvPr>
            <p:ph type="dt" sz="half" idx="10"/>
          </p:nvPr>
        </p:nvSpPr>
        <p:spPr/>
        <p:txBody>
          <a:bodyPr/>
          <a:lstStyle/>
          <a:p>
            <a:fld id="{F648C186-A52E-4EF0-BCE2-F037F35B13E2}" type="datetimeFigureOut">
              <a:rPr lang="en-US" smtClean="0"/>
              <a:pPr/>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0164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C186-A52E-4EF0-BCE2-F037F35B13E2}" type="datetimeFigureOut">
              <a:rPr lang="en-US" smtClean="0"/>
              <a:pPr/>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17936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pic>
        <p:nvPicPr>
          <p:cNvPr id="8"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Title 1"/>
          <p:cNvSpPr>
            <a:spLocks noGrp="1"/>
          </p:cNvSpPr>
          <p:nvPr>
            <p:ph type="title"/>
          </p:nvPr>
        </p:nvSpPr>
        <p:spPr>
          <a:xfrm>
            <a:off x="1295400" y="152400"/>
            <a:ext cx="3008313" cy="1162050"/>
          </a:xfrm>
        </p:spPr>
        <p:txBody>
          <a:bodyPr anchor="b"/>
          <a:lstStyle>
            <a:lvl1pPr algn="l">
              <a:defRPr sz="2000" b="1">
                <a:solidFill>
                  <a:schemeClr val="tx1"/>
                </a:solidFill>
              </a:defRPr>
            </a:lvl1pPr>
          </a:lstStyle>
          <a:p>
            <a:r>
              <a:rPr lang="el-GR"/>
              <a:t>Kλικ για επεξεργασία του τίτλου</a:t>
            </a:r>
            <a:endParaRPr lang="en-US" dirty="0"/>
          </a:p>
        </p:txBody>
      </p:sp>
      <p:sp>
        <p:nvSpPr>
          <p:cNvPr id="3" name="Content Placeholder 2"/>
          <p:cNvSpPr>
            <a:spLocks noGrp="1"/>
          </p:cNvSpPr>
          <p:nvPr>
            <p:ph idx="1"/>
          </p:nvPr>
        </p:nvSpPr>
        <p:spPr>
          <a:xfrm>
            <a:off x="4419600" y="152400"/>
            <a:ext cx="44958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5400" y="1314450"/>
            <a:ext cx="3008313" cy="493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Date Placeholder 4"/>
          <p:cNvSpPr>
            <a:spLocks noGrp="1"/>
          </p:cNvSpPr>
          <p:nvPr>
            <p:ph type="dt" sz="half" idx="10"/>
          </p:nvPr>
        </p:nvSpPr>
        <p:spPr/>
        <p:txBody>
          <a:bodyPr/>
          <a:lstStyle/>
          <a:p>
            <a:fld id="{F648C186-A52E-4EF0-BCE2-F037F35B13E2}"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54239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l-GR"/>
              <a:t>Kλικ για επεξεργασία του τίτλου</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Date Placeholder 4"/>
          <p:cNvSpPr>
            <a:spLocks noGrp="1"/>
          </p:cNvSpPr>
          <p:nvPr>
            <p:ph type="dt" sz="half" idx="10"/>
          </p:nvPr>
        </p:nvSpPr>
        <p:spPr/>
        <p:txBody>
          <a:bodyPr/>
          <a:lstStyle/>
          <a:p>
            <a:fld id="{F648C186-A52E-4EF0-BCE2-F037F35B13E2}"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1905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5" cstate="print"/>
          <a:srcRect t="4839" b="8065"/>
          <a:stretch/>
        </p:blipFill>
        <p:spPr>
          <a:xfrm>
            <a:off x="0" y="5486400"/>
            <a:ext cx="2362200" cy="1371600"/>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54684"/>
            <a:ext cx="8686800" cy="1056042"/>
          </a:xfrm>
          <a:prstGeom prst="rect">
            <a:avLst/>
          </a:prstGeom>
        </p:spPr>
        <p:txBody>
          <a:bodyPr vert="horz" lIns="91440" tIns="45720" rIns="91440" bIns="45720" rtlCol="0" anchor="ctr">
            <a:normAutofit/>
          </a:bodyPr>
          <a:lstStyle/>
          <a:p>
            <a:r>
              <a:rPr lang="el-GR"/>
              <a:t>Kλικ για επεξεργασία του τίτλου</a:t>
            </a:r>
            <a:endParaRPr lang="en-US"/>
          </a:p>
        </p:txBody>
      </p:sp>
      <p:sp>
        <p:nvSpPr>
          <p:cNvPr id="3" name="Text Placeholder 2"/>
          <p:cNvSpPr>
            <a:spLocks noGrp="1"/>
          </p:cNvSpPr>
          <p:nvPr>
            <p:ph type="body" idx="1"/>
          </p:nvPr>
        </p:nvSpPr>
        <p:spPr>
          <a:xfrm>
            <a:off x="1295400" y="1676400"/>
            <a:ext cx="7620000" cy="45720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C186-A52E-4EF0-BCE2-F037F35B13E2}" type="datetimeFigureOut">
              <a:rPr lang="en-US" smtClean="0"/>
              <a:pPr/>
              <a:t>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150D1-F9F4-4BA1-9404-779A35382010}" type="slidenum">
              <a:rPr lang="en-US" smtClean="0"/>
              <a:pPr/>
              <a:t>‹#›</a:t>
            </a:fld>
            <a:endParaRPr lang="en-US"/>
          </a:p>
        </p:txBody>
      </p:sp>
    </p:spTree>
    <p:extLst>
      <p:ext uri="{BB962C8B-B14F-4D97-AF65-F5344CB8AC3E}">
        <p14:creationId xmlns:p14="http://schemas.microsoft.com/office/powerpoint/2010/main" val="253306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WIG33QtLRy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___________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package" Target="../embeddings/____________Microsoft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eadystate.org/enough-is-enough" TargetMode="External"/><Relationship Id="rId2" Type="http://schemas.openxmlformats.org/officeDocument/2006/relationships/hyperlink" Target="http://www.see.leeds.ac.uk/research/sri/research/economics-and-policy-for-sustainability/" TargetMode="External"/><Relationship Id="rId1" Type="http://schemas.openxmlformats.org/officeDocument/2006/relationships/slideLayout" Target="../slideLayouts/slideLayout2.xml"/><Relationship Id="rId5" Type="http://schemas.openxmlformats.org/officeDocument/2006/relationships/hyperlink" Target="http://authors.elsevier.com/a/1Rud13QCo9ERYd" TargetMode="External"/><Relationship Id="rId4" Type="http://schemas.openxmlformats.org/officeDocument/2006/relationships/hyperlink" Target="http://youtu.be/xQ-LYElvt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Critical synthesis from a reading and a listening source</a:t>
            </a:r>
          </a:p>
        </p:txBody>
      </p:sp>
      <p:sp>
        <p:nvSpPr>
          <p:cNvPr id="3" name="Subtitle 2"/>
          <p:cNvSpPr>
            <a:spLocks noGrp="1"/>
          </p:cNvSpPr>
          <p:nvPr>
            <p:ph type="subTitle" idx="1"/>
          </p:nvPr>
        </p:nvSpPr>
        <p:spPr>
          <a:xfrm>
            <a:off x="3792488" y="3429000"/>
            <a:ext cx="5351512" cy="2736304"/>
          </a:xfrm>
        </p:spPr>
        <p:txBody>
          <a:bodyPr>
            <a:normAutofit lnSpcReduction="10000"/>
          </a:bodyPr>
          <a:lstStyle/>
          <a:p>
            <a:endParaRPr lang="en-US" sz="3800" dirty="0"/>
          </a:p>
          <a:p>
            <a:r>
              <a:rPr lang="en-US" dirty="0"/>
              <a:t>“The economics of enough” by Dan O'Neill at </a:t>
            </a:r>
            <a:r>
              <a:rPr lang="en-US" dirty="0" err="1"/>
              <a:t>TEDxOxbridge</a:t>
            </a:r>
            <a:endParaRPr lang="en-US" dirty="0"/>
          </a:p>
          <a:p>
            <a:r>
              <a:rPr lang="en-US" dirty="0">
                <a:hlinkClick r:id="rId2"/>
              </a:rPr>
              <a:t>https://www.youtube.com/watch?v=WIG33QtLRyA</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322140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49EF4B-AA9D-821A-878F-810E5A1768ED}"/>
              </a:ext>
            </a:extLst>
          </p:cNvPr>
          <p:cNvSpPr>
            <a:spLocks noGrp="1"/>
          </p:cNvSpPr>
          <p:nvPr>
            <p:ph type="title"/>
          </p:nvPr>
        </p:nvSpPr>
        <p:spPr/>
        <p:txBody>
          <a:bodyPr>
            <a:normAutofit/>
          </a:bodyPr>
          <a:lstStyle/>
          <a:p>
            <a:r>
              <a:rPr lang="en-US" sz="2800" dirty="0"/>
              <a:t>Put the words into the correct derivative form</a:t>
            </a:r>
            <a:endParaRPr lang="el-GR" sz="2800" dirty="0"/>
          </a:p>
        </p:txBody>
      </p:sp>
      <p:sp>
        <p:nvSpPr>
          <p:cNvPr id="3" name="Θέση περιεχομένου 2">
            <a:extLst>
              <a:ext uri="{FF2B5EF4-FFF2-40B4-BE49-F238E27FC236}">
                <a16:creationId xmlns:a16="http://schemas.microsoft.com/office/drawing/2014/main" id="{24DCF4E2-B97B-47AC-15B5-D0D9ED059A6F}"/>
              </a:ext>
            </a:extLst>
          </p:cNvPr>
          <p:cNvSpPr>
            <a:spLocks noGrp="1"/>
          </p:cNvSpPr>
          <p:nvPr>
            <p:ph idx="1"/>
          </p:nvPr>
        </p:nvSpPr>
        <p:spPr>
          <a:xfrm>
            <a:off x="228600" y="1988840"/>
            <a:ext cx="8686800" cy="3600400"/>
          </a:xfrm>
        </p:spPr>
        <p:txBody>
          <a:bodyPr>
            <a:normAutofit/>
          </a:bodyPr>
          <a:lstStyle/>
          <a:p>
            <a:r>
              <a:rPr lang="en-US" sz="2400" dirty="0"/>
              <a:t>Name it as you wish it is New ___ (economize), ____ (sustain) ____ (prosper), degrowth or a steady-state ___ (economize), resource use is ___ (stable) and kept within ___ (ecology) limits.</a:t>
            </a:r>
          </a:p>
          <a:p>
            <a:r>
              <a:rPr lang="en-US" sz="2400" dirty="0"/>
              <a:t>The ____ (relate) between growth and ___ job (create) is ___ (weak) than you think and varies ___ (remark) among countries.</a:t>
            </a:r>
          </a:p>
          <a:p>
            <a:r>
              <a:rPr lang="en-US" sz="2400" dirty="0"/>
              <a:t>One of the policies </a:t>
            </a:r>
            <a:r>
              <a:rPr lang="en-US" sz="2400" smtClean="0"/>
              <a:t>to break the </a:t>
            </a:r>
            <a:r>
              <a:rPr lang="en-US" sz="2400" dirty="0"/>
              <a:t>link between ____ (employ) and growth is working time ____ (reduce).  </a:t>
            </a:r>
            <a:endParaRPr lang="el-GR" sz="2400" dirty="0"/>
          </a:p>
        </p:txBody>
      </p:sp>
    </p:spTree>
    <p:extLst>
      <p:ext uri="{BB962C8B-B14F-4D97-AF65-F5344CB8AC3E}">
        <p14:creationId xmlns:p14="http://schemas.microsoft.com/office/powerpoint/2010/main" val="304146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37F22EB6-0CEB-A913-CF72-DC54A5B8E015}"/>
              </a:ext>
            </a:extLst>
          </p:cNvPr>
          <p:cNvSpPr>
            <a:spLocks noGrp="1"/>
          </p:cNvSpPr>
          <p:nvPr>
            <p:ph type="title"/>
          </p:nvPr>
        </p:nvSpPr>
        <p:spPr>
          <a:xfrm>
            <a:off x="210906" y="81579"/>
            <a:ext cx="8686800" cy="1056042"/>
          </a:xfrm>
        </p:spPr>
        <p:txBody>
          <a:bodyPr>
            <a:normAutofit/>
          </a:bodyPr>
          <a:lstStyle/>
          <a:p>
            <a:r>
              <a:rPr lang="en-US" sz="2400" dirty="0"/>
              <a:t>Four Worldviews on Global Environmental Change</a:t>
            </a:r>
            <a:endParaRPr lang="el-GR" sz="2400" dirty="0"/>
          </a:p>
        </p:txBody>
      </p:sp>
      <p:sp>
        <p:nvSpPr>
          <p:cNvPr id="5" name="Θέση περιεχομένου 4">
            <a:extLst>
              <a:ext uri="{FF2B5EF4-FFF2-40B4-BE49-F238E27FC236}">
                <a16:creationId xmlns:a16="http://schemas.microsoft.com/office/drawing/2014/main" id="{96A642E0-622F-6ACE-AF95-0B105A99F14A}"/>
              </a:ext>
            </a:extLst>
          </p:cNvPr>
          <p:cNvSpPr>
            <a:spLocks noGrp="1"/>
          </p:cNvSpPr>
          <p:nvPr>
            <p:ph idx="1"/>
          </p:nvPr>
        </p:nvSpPr>
        <p:spPr>
          <a:xfrm>
            <a:off x="899592" y="2420888"/>
            <a:ext cx="7620000" cy="4572000"/>
          </a:xfrm>
        </p:spPr>
        <p:txBody>
          <a:bodyPr/>
          <a:lstStyle/>
          <a:p>
            <a:r>
              <a:rPr lang="en-US" dirty="0"/>
              <a:t>Now read </a:t>
            </a:r>
            <a:r>
              <a:rPr lang="en-US" sz="3200" dirty="0"/>
              <a:t>Four Worldviews on Global Environmental Change in groups and report on the main characteristics of each perspective.  </a:t>
            </a:r>
            <a:endParaRPr lang="el-GR" dirty="0"/>
          </a:p>
        </p:txBody>
      </p:sp>
    </p:spTree>
    <p:extLst>
      <p:ext uri="{BB962C8B-B14F-4D97-AF65-F5344CB8AC3E}">
        <p14:creationId xmlns:p14="http://schemas.microsoft.com/office/powerpoint/2010/main" val="3286893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200" dirty="0"/>
              <a:t>Four Worldviews on Global Environmental Change</a:t>
            </a:r>
            <a:endParaRPr lang="el-GR" sz="3200" dirty="0"/>
          </a:p>
        </p:txBody>
      </p:sp>
      <p:graphicFrame>
        <p:nvGraphicFramePr>
          <p:cNvPr id="4" name="3 - Θέση περιεχομένου"/>
          <p:cNvGraphicFramePr>
            <a:graphicFrameLocks noGrp="1"/>
          </p:cNvGraphicFramePr>
          <p:nvPr>
            <p:ph idx="1"/>
          </p:nvPr>
        </p:nvGraphicFramePr>
        <p:xfrm>
          <a:off x="2051720" y="1844824"/>
          <a:ext cx="6192688" cy="4825046"/>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841882">
                <a:tc>
                  <a:txBody>
                    <a:bodyPr/>
                    <a:lstStyle/>
                    <a:p>
                      <a:pPr algn="ctr"/>
                      <a:r>
                        <a:rPr lang="en-US" b="1" dirty="0"/>
                        <a:t>Worldview </a:t>
                      </a:r>
                    </a:p>
                    <a:p>
                      <a:pPr algn="ctr"/>
                      <a:r>
                        <a:rPr lang="en-US" b="1" dirty="0"/>
                        <a:t>&amp; representatives </a:t>
                      </a:r>
                      <a:endParaRPr lang="el-GR" b="1" dirty="0"/>
                    </a:p>
                  </a:txBody>
                  <a:tcPr/>
                </a:tc>
                <a:tc>
                  <a:txBody>
                    <a:bodyPr/>
                    <a:lstStyle/>
                    <a:p>
                      <a:pPr algn="ctr"/>
                      <a:r>
                        <a:rPr lang="en-US" b="1" dirty="0"/>
                        <a:t>Causes of </a:t>
                      </a:r>
                    </a:p>
                    <a:p>
                      <a:pPr algn="ctr"/>
                      <a:r>
                        <a:rPr lang="en-US" b="1" dirty="0"/>
                        <a:t>environmental</a:t>
                      </a:r>
                      <a:r>
                        <a:rPr lang="en-US" b="1" baseline="0" dirty="0"/>
                        <a:t> degradation</a:t>
                      </a:r>
                      <a:endParaRPr lang="el-GR" b="1" dirty="0"/>
                    </a:p>
                  </a:txBody>
                  <a:tcPr/>
                </a:tc>
                <a:tc>
                  <a:txBody>
                    <a:bodyPr/>
                    <a:lstStyle/>
                    <a:p>
                      <a:pPr algn="ctr"/>
                      <a:r>
                        <a:rPr lang="en-US" b="1" dirty="0"/>
                        <a:t>Solutions to </a:t>
                      </a:r>
                    </a:p>
                    <a:p>
                      <a:pPr algn="ctr"/>
                      <a:r>
                        <a:rPr lang="en-US" b="1" dirty="0"/>
                        <a:t>environmental</a:t>
                      </a:r>
                      <a:r>
                        <a:rPr lang="en-US" b="1" baseline="0" dirty="0"/>
                        <a:t> degradation </a:t>
                      </a:r>
                      <a:endParaRPr lang="el-GR" b="1" dirty="0"/>
                    </a:p>
                  </a:txBody>
                  <a:tcPr/>
                </a:tc>
                <a:extLst>
                  <a:ext uri="{0D108BD9-81ED-4DB2-BD59-A6C34878D82A}">
                    <a16:rowId xmlns:a16="http://schemas.microsoft.com/office/drawing/2014/main" val="10000"/>
                  </a:ext>
                </a:extLst>
              </a:tr>
              <a:tr h="1069334">
                <a:tc>
                  <a:txBody>
                    <a:bodyPr/>
                    <a:lstStyle/>
                    <a:p>
                      <a:r>
                        <a:rPr lang="en-US" b="1" dirty="0"/>
                        <a:t>Market liberals </a:t>
                      </a: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1"/>
                  </a:ext>
                </a:extLst>
              </a:tr>
              <a:tr h="831175">
                <a:tc>
                  <a:txBody>
                    <a:bodyPr/>
                    <a:lstStyle/>
                    <a:p>
                      <a:r>
                        <a:rPr lang="en-US" b="1" dirty="0" err="1"/>
                        <a:t>Institutionalists</a:t>
                      </a:r>
                      <a:endParaRPr lang="en-US" b="1"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2"/>
                  </a:ext>
                </a:extLst>
              </a:tr>
              <a:tr h="940803">
                <a:tc>
                  <a:txBody>
                    <a:bodyPr/>
                    <a:lstStyle/>
                    <a:p>
                      <a:r>
                        <a:rPr lang="en-US" b="1" dirty="0" err="1"/>
                        <a:t>Bioenvironmentalists</a:t>
                      </a:r>
                      <a:endParaRPr lang="en-US" b="1"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3"/>
                  </a:ext>
                </a:extLst>
              </a:tr>
              <a:tr h="1069334">
                <a:tc>
                  <a:txBody>
                    <a:bodyPr/>
                    <a:lstStyle/>
                    <a:p>
                      <a:r>
                        <a:rPr lang="en-US" b="1" dirty="0"/>
                        <a:t>Social Greens </a:t>
                      </a: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1" y="332656"/>
          <a:ext cx="9144000" cy="638535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07304">
                <a:tc>
                  <a:txBody>
                    <a:bodyPr/>
                    <a:lstStyle/>
                    <a:p>
                      <a:pPr algn="ctr"/>
                      <a:r>
                        <a:rPr lang="en-US" b="1" dirty="0"/>
                        <a:t>Worldview </a:t>
                      </a:r>
                      <a:endParaRPr lang="el-GR" b="1" dirty="0"/>
                    </a:p>
                  </a:txBody>
                  <a:tcPr/>
                </a:tc>
                <a:tc>
                  <a:txBody>
                    <a:bodyPr/>
                    <a:lstStyle/>
                    <a:p>
                      <a:pPr algn="ctr"/>
                      <a:r>
                        <a:rPr lang="en-US" b="1" dirty="0"/>
                        <a:t>Causes of </a:t>
                      </a:r>
                    </a:p>
                    <a:p>
                      <a:pPr algn="ctr"/>
                      <a:r>
                        <a:rPr lang="en-US" b="1" dirty="0"/>
                        <a:t>environmental</a:t>
                      </a:r>
                      <a:r>
                        <a:rPr lang="en-US" b="1" baseline="0" dirty="0"/>
                        <a:t> degradation</a:t>
                      </a:r>
                      <a:endParaRPr lang="el-GR" b="1" dirty="0"/>
                    </a:p>
                  </a:txBody>
                  <a:tcPr/>
                </a:tc>
                <a:tc>
                  <a:txBody>
                    <a:bodyPr/>
                    <a:lstStyle/>
                    <a:p>
                      <a:pPr algn="ctr"/>
                      <a:r>
                        <a:rPr lang="en-US" b="1" dirty="0"/>
                        <a:t>Solutions to </a:t>
                      </a:r>
                    </a:p>
                    <a:p>
                      <a:pPr algn="ctr"/>
                      <a:r>
                        <a:rPr lang="en-US" b="1" dirty="0"/>
                        <a:t>environmental</a:t>
                      </a:r>
                      <a:r>
                        <a:rPr lang="en-US" b="1" baseline="0" dirty="0"/>
                        <a:t> degradation </a:t>
                      </a:r>
                      <a:endParaRPr lang="el-GR" b="1" dirty="0"/>
                    </a:p>
                  </a:txBody>
                  <a:tcPr/>
                </a:tc>
                <a:extLst>
                  <a:ext uri="{0D108BD9-81ED-4DB2-BD59-A6C34878D82A}">
                    <a16:rowId xmlns:a16="http://schemas.microsoft.com/office/drawing/2014/main" val="10000"/>
                  </a:ext>
                </a:extLst>
              </a:tr>
              <a:tr h="1313565">
                <a:tc>
                  <a:txBody>
                    <a:bodyPr/>
                    <a:lstStyle/>
                    <a:p>
                      <a:r>
                        <a:rPr lang="en-US" b="1" dirty="0"/>
                        <a:t>Market liberals </a:t>
                      </a:r>
                    </a:p>
                    <a:p>
                      <a:pPr algn="r"/>
                      <a:r>
                        <a:rPr lang="en-US" dirty="0"/>
                        <a:t>WTO, World Bank, </a:t>
                      </a:r>
                    </a:p>
                    <a:p>
                      <a:pPr algn="r"/>
                      <a:r>
                        <a:rPr lang="en-US" dirty="0"/>
                        <a:t>The Economist, </a:t>
                      </a:r>
                      <a:r>
                        <a:rPr lang="en-US" dirty="0" err="1"/>
                        <a:t>Bhagwati</a:t>
                      </a:r>
                      <a:r>
                        <a:rPr lang="en-US" dirty="0"/>
                        <a:t>, </a:t>
                      </a:r>
                      <a:r>
                        <a:rPr lang="en-US" dirty="0" err="1"/>
                        <a:t>Schmidheiny</a:t>
                      </a:r>
                      <a:endParaRPr lang="el-GR" dirty="0"/>
                    </a:p>
                  </a:txBody>
                  <a:tcPr/>
                </a:tc>
                <a:tc>
                  <a:txBody>
                    <a:bodyPr/>
                    <a:lstStyle/>
                    <a:p>
                      <a:r>
                        <a:rPr lang="en-US" dirty="0"/>
                        <a:t>Lack of economic</a:t>
                      </a:r>
                      <a:r>
                        <a:rPr lang="en-US" baseline="0" dirty="0"/>
                        <a:t> growth</a:t>
                      </a:r>
                    </a:p>
                    <a:p>
                      <a:r>
                        <a:rPr lang="en-US" baseline="0" dirty="0"/>
                        <a:t>Distortions, failures, bad policies</a:t>
                      </a:r>
                      <a:endParaRPr lang="el-GR" dirty="0"/>
                    </a:p>
                  </a:txBody>
                  <a:tcPr/>
                </a:tc>
                <a:tc>
                  <a:txBody>
                    <a:bodyPr/>
                    <a:lstStyle/>
                    <a:p>
                      <a:r>
                        <a:rPr lang="en-US" dirty="0"/>
                        <a:t>Technology, </a:t>
                      </a:r>
                    </a:p>
                    <a:p>
                      <a:r>
                        <a:rPr lang="en-US" dirty="0"/>
                        <a:t>trade </a:t>
                      </a:r>
                      <a:r>
                        <a:rPr lang="en-US" dirty="0" err="1"/>
                        <a:t>liberalisation</a:t>
                      </a:r>
                      <a:r>
                        <a:rPr lang="en-US" dirty="0"/>
                        <a:t>, </a:t>
                      </a:r>
                    </a:p>
                    <a:p>
                      <a:r>
                        <a:rPr lang="en-US" dirty="0" err="1"/>
                        <a:t>specialisation</a:t>
                      </a:r>
                      <a:endParaRPr lang="el-GR" dirty="0"/>
                    </a:p>
                  </a:txBody>
                  <a:tcPr/>
                </a:tc>
                <a:extLst>
                  <a:ext uri="{0D108BD9-81ED-4DB2-BD59-A6C34878D82A}">
                    <a16:rowId xmlns:a16="http://schemas.microsoft.com/office/drawing/2014/main" val="10001"/>
                  </a:ext>
                </a:extLst>
              </a:tr>
              <a:tr h="1313565">
                <a:tc>
                  <a:txBody>
                    <a:bodyPr/>
                    <a:lstStyle/>
                    <a:p>
                      <a:r>
                        <a:rPr lang="en-US" b="1" dirty="0" err="1"/>
                        <a:t>Institutionalists</a:t>
                      </a:r>
                      <a:endParaRPr lang="en-US" b="1" dirty="0"/>
                    </a:p>
                    <a:p>
                      <a:pPr algn="r"/>
                      <a:r>
                        <a:rPr lang="en-US" dirty="0"/>
                        <a:t>Moderate market liberals</a:t>
                      </a:r>
                    </a:p>
                    <a:p>
                      <a:pPr algn="r"/>
                      <a:r>
                        <a:rPr lang="en-US" dirty="0"/>
                        <a:t>UN </a:t>
                      </a:r>
                      <a:r>
                        <a:rPr lang="en-US" dirty="0" err="1"/>
                        <a:t>Envir</a:t>
                      </a:r>
                      <a:r>
                        <a:rPr lang="en-US" dirty="0"/>
                        <a:t> </a:t>
                      </a:r>
                      <a:r>
                        <a:rPr lang="en-US" dirty="0" err="1"/>
                        <a:t>Prog</a:t>
                      </a:r>
                      <a:endParaRPr lang="en-US" dirty="0"/>
                    </a:p>
                    <a:p>
                      <a:pPr algn="r"/>
                      <a:r>
                        <a:rPr lang="en-US" dirty="0" err="1"/>
                        <a:t>Gro</a:t>
                      </a:r>
                      <a:r>
                        <a:rPr lang="en-US" dirty="0"/>
                        <a:t> Harlem </a:t>
                      </a:r>
                      <a:r>
                        <a:rPr lang="en-US" dirty="0" err="1"/>
                        <a:t>Bruntland</a:t>
                      </a:r>
                      <a:endParaRPr lang="el-GR" dirty="0"/>
                    </a:p>
                  </a:txBody>
                  <a:tcPr/>
                </a:tc>
                <a:tc>
                  <a:txBody>
                    <a:bodyPr/>
                    <a:lstStyle/>
                    <a:p>
                      <a:r>
                        <a:rPr lang="en-US" dirty="0"/>
                        <a:t>Lack of global cooperation</a:t>
                      </a:r>
                    </a:p>
                    <a:p>
                      <a:r>
                        <a:rPr lang="en-US" dirty="0"/>
                        <a:t>State sovereignty </a:t>
                      </a:r>
                      <a:endParaRPr lang="el-GR" dirty="0"/>
                    </a:p>
                  </a:txBody>
                  <a:tcPr/>
                </a:tc>
                <a:tc>
                  <a:txBody>
                    <a:bodyPr/>
                    <a:lstStyle/>
                    <a:p>
                      <a:r>
                        <a:rPr lang="en-US" dirty="0"/>
                        <a:t>Control at all levels of governance </a:t>
                      </a:r>
                    </a:p>
                    <a:p>
                      <a:r>
                        <a:rPr lang="en-US" dirty="0"/>
                        <a:t>(local, national, intern’)</a:t>
                      </a:r>
                      <a:endParaRPr lang="el-GR" dirty="0"/>
                    </a:p>
                  </a:txBody>
                  <a:tcPr/>
                </a:tc>
                <a:extLst>
                  <a:ext uri="{0D108BD9-81ED-4DB2-BD59-A6C34878D82A}">
                    <a16:rowId xmlns:a16="http://schemas.microsoft.com/office/drawing/2014/main" val="10002"/>
                  </a:ext>
                </a:extLst>
              </a:tr>
              <a:tr h="1616696">
                <a:tc>
                  <a:txBody>
                    <a:bodyPr/>
                    <a:lstStyle/>
                    <a:p>
                      <a:r>
                        <a:rPr lang="en-US" b="1" dirty="0" err="1"/>
                        <a:t>Bioenvironmentalists</a:t>
                      </a:r>
                      <a:endParaRPr lang="en-US" b="1" dirty="0"/>
                    </a:p>
                    <a:p>
                      <a:pPr algn="r"/>
                      <a:r>
                        <a:rPr lang="en-US" dirty="0"/>
                        <a:t>Gaia Hypothesis, </a:t>
                      </a:r>
                    </a:p>
                    <a:p>
                      <a:pPr algn="r"/>
                      <a:r>
                        <a:rPr lang="en-US" dirty="0"/>
                        <a:t>Lovelock, Rees, Daly</a:t>
                      </a:r>
                    </a:p>
                    <a:p>
                      <a:pPr algn="r"/>
                      <a:r>
                        <a:rPr lang="en-US" dirty="0" err="1"/>
                        <a:t>Ehrich</a:t>
                      </a:r>
                      <a:r>
                        <a:rPr lang="en-US" dirty="0"/>
                        <a:t>, Hardin, </a:t>
                      </a:r>
                    </a:p>
                    <a:p>
                      <a:pPr algn="r"/>
                      <a:r>
                        <a:rPr lang="en-US" dirty="0"/>
                        <a:t>The Tragedy of Commons </a:t>
                      </a:r>
                      <a:endParaRPr lang="el-GR" dirty="0"/>
                    </a:p>
                  </a:txBody>
                  <a:tcPr/>
                </a:tc>
                <a:tc>
                  <a:txBody>
                    <a:bodyPr/>
                    <a:lstStyle/>
                    <a:p>
                      <a:r>
                        <a:rPr lang="en-US" dirty="0"/>
                        <a:t>Population growth, overfishing, deforestation, species loss, unstable weather, </a:t>
                      </a:r>
                      <a:r>
                        <a:rPr lang="en-US" dirty="0" err="1"/>
                        <a:t>globalisation</a:t>
                      </a:r>
                      <a:r>
                        <a:rPr lang="en-US" dirty="0"/>
                        <a:t>, overconsumption</a:t>
                      </a:r>
                      <a:r>
                        <a:rPr lang="el-GR" dirty="0"/>
                        <a:t>, </a:t>
                      </a:r>
                      <a:r>
                        <a:rPr lang="en-US" dirty="0"/>
                        <a:t>idea of infinite economic growth, </a:t>
                      </a:r>
                      <a:endParaRPr lang="el-GR" dirty="0"/>
                    </a:p>
                  </a:txBody>
                  <a:tcPr/>
                </a:tc>
                <a:tc>
                  <a:txBody>
                    <a:bodyPr/>
                    <a:lstStyle/>
                    <a:p>
                      <a:r>
                        <a:rPr lang="en-US" dirty="0"/>
                        <a:t>Curb population growth, family planning, </a:t>
                      </a:r>
                    </a:p>
                    <a:p>
                      <a:r>
                        <a:rPr lang="en-US" dirty="0"/>
                        <a:t>less immigration to rich countries, </a:t>
                      </a:r>
                    </a:p>
                    <a:p>
                      <a:r>
                        <a:rPr lang="en-US" dirty="0"/>
                        <a:t>government with coercive powers</a:t>
                      </a:r>
                      <a:endParaRPr lang="el-GR" dirty="0"/>
                    </a:p>
                  </a:txBody>
                  <a:tcPr/>
                </a:tc>
                <a:extLst>
                  <a:ext uri="{0D108BD9-81ED-4DB2-BD59-A6C34878D82A}">
                    <a16:rowId xmlns:a16="http://schemas.microsoft.com/office/drawing/2014/main" val="10003"/>
                  </a:ext>
                </a:extLst>
              </a:tr>
              <a:tr h="1313565">
                <a:tc>
                  <a:txBody>
                    <a:bodyPr/>
                    <a:lstStyle/>
                    <a:p>
                      <a:r>
                        <a:rPr lang="en-US" b="1" dirty="0"/>
                        <a:t>Social Greens </a:t>
                      </a:r>
                    </a:p>
                    <a:p>
                      <a:pPr algn="r"/>
                      <a:r>
                        <a:rPr lang="en-US" dirty="0"/>
                        <a:t>Marxist thought, </a:t>
                      </a:r>
                    </a:p>
                    <a:p>
                      <a:pPr algn="r"/>
                      <a:r>
                        <a:rPr lang="en-US" dirty="0" err="1"/>
                        <a:t>Vandana</a:t>
                      </a:r>
                      <a:r>
                        <a:rPr lang="en-US" dirty="0"/>
                        <a:t> Shiva, </a:t>
                      </a:r>
                    </a:p>
                    <a:p>
                      <a:pPr algn="r"/>
                      <a:r>
                        <a:rPr lang="en-US" dirty="0"/>
                        <a:t>Sachs, Ed Goldsmith </a:t>
                      </a:r>
                      <a:endParaRPr lang="el-GR" dirty="0"/>
                    </a:p>
                  </a:txBody>
                  <a:tcPr/>
                </a:tc>
                <a:tc>
                  <a:txBody>
                    <a:bodyPr/>
                    <a:lstStyle/>
                    <a:p>
                      <a:r>
                        <a:rPr lang="en-US" dirty="0"/>
                        <a:t>Inequality, capitalism </a:t>
                      </a:r>
                    </a:p>
                    <a:p>
                      <a:r>
                        <a:rPr lang="en-US" dirty="0" err="1"/>
                        <a:t>globalisation</a:t>
                      </a:r>
                      <a:r>
                        <a:rPr lang="en-US" dirty="0"/>
                        <a:t> breeds injustice, overconsumption, </a:t>
                      </a:r>
                      <a:endParaRPr lang="el-GR" dirty="0"/>
                    </a:p>
                  </a:txBody>
                  <a:tcPr/>
                </a:tc>
                <a:tc>
                  <a:txBody>
                    <a:bodyPr/>
                    <a:lstStyle/>
                    <a:p>
                      <a:r>
                        <a:rPr lang="en-US" dirty="0"/>
                        <a:t>Local community autonomy </a:t>
                      </a:r>
                      <a:endParaRPr lang="el-GR"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76ED23-30A8-424A-A85A-0D562F43F353}"/>
              </a:ext>
            </a:extLst>
          </p:cNvPr>
          <p:cNvSpPr>
            <a:spLocks noGrp="1"/>
          </p:cNvSpPr>
          <p:nvPr>
            <p:ph type="title"/>
          </p:nvPr>
        </p:nvSpPr>
        <p:spPr/>
        <p:txBody>
          <a:bodyPr/>
          <a:lstStyle/>
          <a:p>
            <a:r>
              <a:rPr lang="en-US" dirty="0"/>
              <a:t>Oral Synthesis</a:t>
            </a:r>
            <a:endParaRPr lang="el-GR" dirty="0"/>
          </a:p>
        </p:txBody>
      </p:sp>
      <p:sp>
        <p:nvSpPr>
          <p:cNvPr id="3" name="Θέση περιεχομένου 2">
            <a:extLst>
              <a:ext uri="{FF2B5EF4-FFF2-40B4-BE49-F238E27FC236}">
                <a16:creationId xmlns:a16="http://schemas.microsoft.com/office/drawing/2014/main" id="{FA29F43A-6E4B-CC47-9DE0-5AA7781000C7}"/>
              </a:ext>
            </a:extLst>
          </p:cNvPr>
          <p:cNvSpPr>
            <a:spLocks noGrp="1"/>
          </p:cNvSpPr>
          <p:nvPr>
            <p:ph idx="1"/>
          </p:nvPr>
        </p:nvSpPr>
        <p:spPr>
          <a:xfrm>
            <a:off x="1043608" y="1988840"/>
            <a:ext cx="7620000" cy="4572000"/>
          </a:xfrm>
        </p:spPr>
        <p:txBody>
          <a:bodyPr/>
          <a:lstStyle/>
          <a:p>
            <a:r>
              <a:rPr lang="en-US" dirty="0"/>
              <a:t>Prepare to speak for 30 secs on the following: </a:t>
            </a:r>
          </a:p>
          <a:p>
            <a:r>
              <a:rPr lang="en-US" dirty="0"/>
              <a:t>Which of the 4 worldviews does the speaker seem to agree with</a:t>
            </a:r>
            <a:r>
              <a:rPr lang="el-GR" dirty="0"/>
              <a:t> </a:t>
            </a:r>
            <a:r>
              <a:rPr lang="en-US" dirty="0"/>
              <a:t>and why?</a:t>
            </a:r>
          </a:p>
          <a:p>
            <a:r>
              <a:rPr lang="en-US" dirty="0"/>
              <a:t>Which of the 4 worldviews do you tend to agree with and why?</a:t>
            </a:r>
          </a:p>
          <a:p>
            <a:r>
              <a:rPr lang="en-US" dirty="0"/>
              <a:t>Which points made by Dan O’Neill do you agree or disagree with and why?</a:t>
            </a:r>
            <a:endParaRPr lang="el-GR" dirty="0"/>
          </a:p>
        </p:txBody>
      </p:sp>
    </p:spTree>
    <p:extLst>
      <p:ext uri="{BB962C8B-B14F-4D97-AF65-F5344CB8AC3E}">
        <p14:creationId xmlns:p14="http://schemas.microsoft.com/office/powerpoint/2010/main" val="871502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200" dirty="0"/>
              <a:t>4 worldviews on environment: Word Matching</a:t>
            </a:r>
            <a:endParaRPr lang="el-GR" sz="3200" dirty="0"/>
          </a:p>
        </p:txBody>
      </p:sp>
      <p:graphicFrame>
        <p:nvGraphicFramePr>
          <p:cNvPr id="5122" name="Object 2"/>
          <p:cNvGraphicFramePr>
            <a:graphicFrameLocks noChangeAspect="1"/>
          </p:cNvGraphicFramePr>
          <p:nvPr/>
        </p:nvGraphicFramePr>
        <p:xfrm>
          <a:off x="971600" y="1628800"/>
          <a:ext cx="6984776" cy="4505325"/>
        </p:xfrm>
        <a:graphic>
          <a:graphicData uri="http://schemas.openxmlformats.org/presentationml/2006/ole">
            <mc:AlternateContent xmlns:mc="http://schemas.openxmlformats.org/markup-compatibility/2006">
              <mc:Choice xmlns:v="urn:schemas-microsoft-com:vml" Requires="v">
                <p:oleObj spid="_x0000_s1027" name="Έγγραφο" r:id="rId3" imgW="5409077" imgH="4504689" progId="Word.Document.12">
                  <p:embed/>
                </p:oleObj>
              </mc:Choice>
              <mc:Fallback>
                <p:oleObj name="Έγγραφο" r:id="rId3" imgW="5409077" imgH="4504689" progId="Word.Document.12">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28800"/>
                        <a:ext cx="6984776"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Word Matching</a:t>
            </a:r>
            <a:endParaRPr lang="el-GR" dirty="0"/>
          </a:p>
        </p:txBody>
      </p:sp>
      <p:graphicFrame>
        <p:nvGraphicFramePr>
          <p:cNvPr id="5122" name="Object 2"/>
          <p:cNvGraphicFramePr>
            <a:graphicFrameLocks noChangeAspect="1"/>
          </p:cNvGraphicFramePr>
          <p:nvPr>
            <p:extLst>
              <p:ext uri="{D42A27DB-BD31-4B8C-83A1-F6EECF244321}">
                <p14:modId xmlns:p14="http://schemas.microsoft.com/office/powerpoint/2010/main" val="760116741"/>
              </p:ext>
            </p:extLst>
          </p:nvPr>
        </p:nvGraphicFramePr>
        <p:xfrm>
          <a:off x="1835696" y="1628800"/>
          <a:ext cx="5408613" cy="4505325"/>
        </p:xfrm>
        <a:graphic>
          <a:graphicData uri="http://schemas.openxmlformats.org/presentationml/2006/ole">
            <mc:AlternateContent xmlns:mc="http://schemas.openxmlformats.org/markup-compatibility/2006">
              <mc:Choice xmlns:v="urn:schemas-microsoft-com:vml" Requires="v">
                <p:oleObj spid="_x0000_s2051" name="Έγγραφο" r:id="rId3" imgW="5410058" imgH="4497821" progId="Word.Document.12">
                  <p:embed/>
                </p:oleObj>
              </mc:Choice>
              <mc:Fallback>
                <p:oleObj name="Έγγραφο" r:id="rId3" imgW="5410058" imgH="4497821" progId="Word.Document.12">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628800"/>
                        <a:ext cx="5408613"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7595764" y="2596262"/>
            <a:ext cx="704039" cy="2862322"/>
          </a:xfrm>
          <a:prstGeom prst="rect">
            <a:avLst/>
          </a:prstGeom>
          <a:noFill/>
        </p:spPr>
        <p:txBody>
          <a:bodyPr wrap="none" rtlCol="0">
            <a:spAutoFit/>
          </a:bodyPr>
          <a:lstStyle/>
          <a:p>
            <a:r>
              <a:rPr lang="en-US" dirty="0">
                <a:solidFill>
                  <a:srgbClr val="FF0000"/>
                </a:solidFill>
              </a:rPr>
              <a:t>1. e</a:t>
            </a:r>
          </a:p>
          <a:p>
            <a:r>
              <a:rPr lang="en-US" dirty="0">
                <a:solidFill>
                  <a:srgbClr val="FF0000"/>
                </a:solidFill>
              </a:rPr>
              <a:t>2. h</a:t>
            </a:r>
          </a:p>
          <a:p>
            <a:r>
              <a:rPr lang="en-US" dirty="0">
                <a:solidFill>
                  <a:srgbClr val="FF0000"/>
                </a:solidFill>
              </a:rPr>
              <a:t>3. j</a:t>
            </a:r>
          </a:p>
          <a:p>
            <a:r>
              <a:rPr lang="en-US" dirty="0">
                <a:solidFill>
                  <a:srgbClr val="FF0000"/>
                </a:solidFill>
              </a:rPr>
              <a:t>4. a</a:t>
            </a:r>
          </a:p>
          <a:p>
            <a:r>
              <a:rPr lang="en-US" dirty="0">
                <a:solidFill>
                  <a:srgbClr val="FF0000"/>
                </a:solidFill>
              </a:rPr>
              <a:t>5. g</a:t>
            </a:r>
          </a:p>
          <a:p>
            <a:r>
              <a:rPr lang="en-US" dirty="0">
                <a:solidFill>
                  <a:srgbClr val="FF0000"/>
                </a:solidFill>
              </a:rPr>
              <a:t>6. b</a:t>
            </a:r>
          </a:p>
          <a:p>
            <a:r>
              <a:rPr lang="en-US" dirty="0">
                <a:solidFill>
                  <a:srgbClr val="FF0000"/>
                </a:solidFill>
              </a:rPr>
              <a:t>7. c</a:t>
            </a:r>
          </a:p>
          <a:p>
            <a:r>
              <a:rPr lang="en-US" dirty="0">
                <a:solidFill>
                  <a:srgbClr val="FF0000"/>
                </a:solidFill>
              </a:rPr>
              <a:t>8. i</a:t>
            </a:r>
          </a:p>
          <a:p>
            <a:r>
              <a:rPr lang="en-US" dirty="0">
                <a:solidFill>
                  <a:srgbClr val="FF0000"/>
                </a:solidFill>
              </a:rPr>
              <a:t>9. f</a:t>
            </a:r>
          </a:p>
          <a:p>
            <a:r>
              <a:rPr lang="en-US" dirty="0">
                <a:solidFill>
                  <a:srgbClr val="FF0000"/>
                </a:solidFill>
              </a:rPr>
              <a:t>10. d </a:t>
            </a:r>
            <a:endParaRPr lang="el-GR" dirty="0">
              <a:solidFill>
                <a:srgbClr val="FF0000"/>
              </a:solidFill>
            </a:endParaRPr>
          </a:p>
        </p:txBody>
      </p:sp>
    </p:spTree>
    <p:extLst>
      <p:ext uri="{BB962C8B-B14F-4D97-AF65-F5344CB8AC3E}">
        <p14:creationId xmlns:p14="http://schemas.microsoft.com/office/powerpoint/2010/main" val="225453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52AEFD-84AE-A24E-A265-4A9A6CC85291}"/>
              </a:ext>
            </a:extLst>
          </p:cNvPr>
          <p:cNvSpPr>
            <a:spLocks noGrp="1"/>
          </p:cNvSpPr>
          <p:nvPr>
            <p:ph type="title"/>
          </p:nvPr>
        </p:nvSpPr>
        <p:spPr/>
        <p:txBody>
          <a:bodyPr>
            <a:normAutofit/>
          </a:bodyPr>
          <a:lstStyle/>
          <a:p>
            <a:r>
              <a:rPr lang="en-US" sz="3200" dirty="0"/>
              <a:t>4 worldviews on environment: blank fill in</a:t>
            </a:r>
            <a:endParaRPr lang="el-GR" sz="3200" dirty="0"/>
          </a:p>
        </p:txBody>
      </p:sp>
      <p:sp>
        <p:nvSpPr>
          <p:cNvPr id="3" name="Θέση περιεχομένου 2">
            <a:extLst>
              <a:ext uri="{FF2B5EF4-FFF2-40B4-BE49-F238E27FC236}">
                <a16:creationId xmlns:a16="http://schemas.microsoft.com/office/drawing/2014/main" id="{0EA7632D-21EB-3B44-A9E6-F405622BCA48}"/>
              </a:ext>
            </a:extLst>
          </p:cNvPr>
          <p:cNvSpPr>
            <a:spLocks noGrp="1"/>
          </p:cNvSpPr>
          <p:nvPr>
            <p:ph idx="1"/>
          </p:nvPr>
        </p:nvSpPr>
        <p:spPr/>
        <p:txBody>
          <a:bodyPr/>
          <a:lstStyle/>
          <a:p>
            <a:endParaRPr lang="en-US" sz="2000" dirty="0"/>
          </a:p>
          <a:p>
            <a:r>
              <a:rPr lang="en-US" sz="2000" dirty="0">
                <a:solidFill>
                  <a:srgbClr val="FF0000"/>
                </a:solidFill>
              </a:rPr>
              <a:t>deteriorate, sovereignty, marginalization, strain, aggravate</a:t>
            </a:r>
          </a:p>
          <a:p>
            <a:endParaRPr lang="en-US" sz="2000" dirty="0"/>
          </a:p>
          <a:p>
            <a:r>
              <a:rPr lang="en-US" sz="2000" dirty="0"/>
              <a:t>1. The ______ of working too many hours really affected him. </a:t>
            </a:r>
            <a:endParaRPr lang="el-GR" sz="2000" dirty="0"/>
          </a:p>
          <a:p>
            <a:r>
              <a:rPr lang="en-US" sz="2000" dirty="0"/>
              <a:t>2. Before the Civil Rights Movement, the _______ of African Americans resulted in them having to sit in the back of the bus and not being allowed to attend certain schools. </a:t>
            </a:r>
            <a:endParaRPr lang="el-GR" sz="2000" dirty="0"/>
          </a:p>
          <a:p>
            <a:r>
              <a:rPr lang="en-US" sz="2000" dirty="0"/>
              <a:t>3. Famine and sickness had begun to ________ the situation. </a:t>
            </a:r>
            <a:endParaRPr lang="el-GR" sz="2000" dirty="0"/>
          </a:p>
          <a:p>
            <a:r>
              <a:rPr lang="en-US" sz="2000" dirty="0"/>
              <a:t>4. It is possible that your health will become worse. If it starts to  _______ let me know. </a:t>
            </a:r>
            <a:endParaRPr lang="el-GR" sz="2000" dirty="0"/>
          </a:p>
          <a:p>
            <a:r>
              <a:rPr lang="en-US" sz="2000" dirty="0"/>
              <a:t>5. During the severe economic crisis Greece was forced to surrender its fiscal ________ in return for bailout. </a:t>
            </a:r>
            <a:endParaRPr lang="el-GR" sz="2000" dirty="0"/>
          </a:p>
          <a:p>
            <a:endParaRPr lang="el-GR" dirty="0"/>
          </a:p>
        </p:txBody>
      </p:sp>
    </p:spTree>
    <p:extLst>
      <p:ext uri="{BB962C8B-B14F-4D97-AF65-F5344CB8AC3E}">
        <p14:creationId xmlns:p14="http://schemas.microsoft.com/office/powerpoint/2010/main" val="1628787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n-GB" dirty="0">
                <a:solidFill>
                  <a:srgbClr val="000000"/>
                </a:solidFill>
                <a:effectLst/>
                <a:latin typeface="Calibri" pitchFamily="34" charset="0"/>
                <a:ea typeface="Times New Roman" pitchFamily="18" charset="0"/>
                <a:cs typeface="Times New Roman" pitchFamily="18" charset="0"/>
              </a:rPr>
              <a:t>Verb form cloze</a:t>
            </a:r>
            <a:r>
              <a:rPr lang="el-GR" sz="3600" b="0" dirty="0">
                <a:solidFill>
                  <a:schemeClr val="tx1"/>
                </a:solidFill>
                <a:effectLst/>
                <a:latin typeface="Arial" pitchFamily="34" charset="0"/>
              </a:rPr>
              <a:t/>
            </a:r>
            <a:br>
              <a:rPr lang="el-GR" sz="3600" b="0" dirty="0">
                <a:solidFill>
                  <a:schemeClr val="tx1"/>
                </a:solidFill>
                <a:effectLst/>
                <a:latin typeface="Arial" pitchFamily="34" charset="0"/>
              </a:rPr>
            </a:br>
            <a:endParaRPr lang="el-GR" dirty="0"/>
          </a:p>
        </p:txBody>
      </p:sp>
      <p:sp>
        <p:nvSpPr>
          <p:cNvPr id="4097" name="Rectangle 1"/>
          <p:cNvSpPr>
            <a:spLocks noChangeArrowheads="1"/>
          </p:cNvSpPr>
          <p:nvPr/>
        </p:nvSpPr>
        <p:spPr bwMode="auto">
          <a:xfrm>
            <a:off x="485292" y="1700808"/>
            <a:ext cx="8173416" cy="4678204"/>
          </a:xfrm>
          <a:prstGeom prst="rect">
            <a:avLst/>
          </a:prstGeom>
          <a:noFill/>
          <a:ln w="9525">
            <a:noFill/>
            <a:miter lim="800000"/>
            <a:headEnd/>
            <a:tailEnd/>
          </a:ln>
          <a:effectLst/>
        </p:spPr>
        <p:txBody>
          <a:bodyPr vert="horz" wrap="square" lIns="91440" tIns="45720" rIns="52371"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Localization activist Colin Hines ___ (1-</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map out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 model for how this could ____ (2-</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occur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It entails a retreat from the large-scale industrial and capitalist life and a move toward local, self-reliant, small-scale economies. These thinkers ___ (3-</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stress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the need to, in the words of some, “think globally, act locally.” In other words, understand the global context, while at the same time ___ (4-</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act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 ways suitable to the local context. These thinkers advocate bioregional and small-scale community development—because they firmly believe that a stronger sense of community in the future ___ (5-</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fulfill</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basic needs and enhance people’s quality of life. Such development would help ___ (6-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reduce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inequities and levels of consumption that are out of balance with the world’s natural limits. As part of their strategy for __ (7-</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promote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community autonomy and localization, social greens also stress the need to empower those voices that the process of economic globalization is marginalizing. Many social greens __ (8-</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regard</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local cultural diversity as essential for the maintenance of biological diversity. The erosion of one __ (9-</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see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to lead to the erosion of the other. In advocating local and indigenous empowerment and input, social greens emphasize that effective solutions to environmental problems will continue to remain elusive unless the voices of women, indigenous peoples, and the poor ____ (10-</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integrate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into the global dialogue on environment and development, as well as into locally specific contexts</a:t>
            </a:r>
            <a:r>
              <a:rPr kumimoji="0" lang="en-US" sz="1200" b="0" i="0" u="none" strike="noStrike" cap="none" normalizeH="0" baseline="0" dirty="0">
                <a:ln>
                  <a:noFill/>
                </a:ln>
                <a:solidFill>
                  <a:schemeClr val="tx1"/>
                </a:solidFill>
                <a:effectLst/>
                <a:latin typeface="Arial Narrow" pitchFamily="34" charset="0"/>
                <a:ea typeface="Times New Roman" pitchFamily="18" charset="0"/>
                <a:cs typeface="Sabon-Roman"/>
              </a:rPr>
              <a:t>.</a:t>
            </a:r>
            <a:endParaRPr kumimoji="0" lang="el-GR" sz="1100" b="0" i="0" u="none" strike="noStrike" cap="none" normalizeH="0" baseline="0" dirty="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34" charset="0"/>
                <a:ea typeface="Times New Roman" pitchFamily="18" charset="0"/>
                <a:cs typeface="LegacySerif-Book"/>
              </a:rPr>
              <a:t>excerpt from above paper.</a:t>
            </a:r>
            <a:endParaRPr kumimoji="0" lang="en-US"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n-GB" dirty="0">
                <a:solidFill>
                  <a:srgbClr val="000000"/>
                </a:solidFill>
                <a:effectLst/>
                <a:latin typeface="Calibri" pitchFamily="34" charset="0"/>
                <a:ea typeface="Times New Roman" pitchFamily="18" charset="0"/>
                <a:cs typeface="Times New Roman" pitchFamily="18" charset="0"/>
              </a:rPr>
              <a:t>Verb form cloze  answers</a:t>
            </a:r>
            <a:r>
              <a:rPr lang="el-GR" sz="3600" b="0" dirty="0">
                <a:solidFill>
                  <a:schemeClr val="tx1"/>
                </a:solidFill>
                <a:effectLst/>
                <a:latin typeface="Arial" pitchFamily="34" charset="0"/>
              </a:rPr>
              <a:t/>
            </a:r>
            <a:br>
              <a:rPr lang="el-GR" sz="3600" b="0" dirty="0">
                <a:solidFill>
                  <a:schemeClr val="tx1"/>
                </a:solidFill>
                <a:effectLst/>
                <a:latin typeface="Arial" pitchFamily="34" charset="0"/>
              </a:rPr>
            </a:br>
            <a:endParaRPr lang="el-GR" dirty="0"/>
          </a:p>
        </p:txBody>
      </p:sp>
      <p:sp>
        <p:nvSpPr>
          <p:cNvPr id="4097" name="Rectangle 1"/>
          <p:cNvSpPr>
            <a:spLocks noChangeArrowheads="1"/>
          </p:cNvSpPr>
          <p:nvPr/>
        </p:nvSpPr>
        <p:spPr bwMode="auto">
          <a:xfrm>
            <a:off x="970584" y="1751910"/>
            <a:ext cx="8173416" cy="4678204"/>
          </a:xfrm>
          <a:prstGeom prst="rect">
            <a:avLst/>
          </a:prstGeom>
          <a:noFill/>
          <a:ln w="9525">
            <a:noFill/>
            <a:miter lim="800000"/>
            <a:headEnd/>
            <a:tailEnd/>
          </a:ln>
          <a:effectLst/>
        </p:spPr>
        <p:txBody>
          <a:bodyPr vert="horz" wrap="square" lIns="91440" tIns="45720" rIns="52371"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Localization activist Colin Hines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has mapped out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map out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 model for how this could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occur </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occur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It entails a retreat from the large-scale industrial and capitalist life and a move toward local, self-reliant, small-scale economies. These thinkers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stress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stress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the need to, in the words of some, “think globally, act locally.” In other words, understand the global context, while at the same time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acting</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(4-</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act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 ways suitable to the local context. These thinkers advocate bioregional and small-scale community development—because they firmly believe that a stronger sense of community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will fulfill</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(5-</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fulfill</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basic needs and enhance people’s quality of life. Such development would help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to reduce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(6-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reduce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inequities and levels of consumption that are out of balance with the world’s natural limits. As part of their strategy for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promoting</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(7-</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promote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community autonomy and localization, social greens also stress the need to empower those voices that the process of economic globalization is marginalizing. Many social greens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regard</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(8-</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regard</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local cultural diversity as essential for the maintenance of biological diversity. The erosion of one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is seen</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(9-</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see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to lead to the erosion of the other. In advocating local and indigenous empowerment and input, social greens emphasize that effective solutions to environmental problems will continue to remain elusive unless the voices of women, indigenous peoples, and the poor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are integrated</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(10-</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integrate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into the global dialogue on environment and development, as well as into locally specific contexts</a:t>
            </a:r>
            <a:r>
              <a:rPr kumimoji="0" lang="en-US" sz="1200" b="0" i="0" u="none" strike="noStrike" cap="none" normalizeH="0" baseline="0" dirty="0">
                <a:ln>
                  <a:noFill/>
                </a:ln>
                <a:solidFill>
                  <a:schemeClr val="tx1"/>
                </a:solidFill>
                <a:effectLst/>
                <a:latin typeface="Arial Narrow" pitchFamily="34" charset="0"/>
                <a:ea typeface="Times New Roman" pitchFamily="18" charset="0"/>
                <a:cs typeface="Sabon-Roman"/>
              </a:rPr>
              <a:t>.</a:t>
            </a:r>
            <a:endParaRPr kumimoji="0" lang="el-GR" sz="1100" b="0" i="0" u="none" strike="noStrike" cap="none" normalizeH="0" baseline="0" dirty="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34" charset="0"/>
                <a:ea typeface="Times New Roman" pitchFamily="18" charset="0"/>
                <a:cs typeface="LegacySerif-Book"/>
              </a:rPr>
              <a:t>excerpt from above paper.</a:t>
            </a:r>
            <a:endParaRPr kumimoji="0" lang="en-US"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0" y="242685"/>
            <a:ext cx="8686800" cy="1056042"/>
          </a:xfrm>
        </p:spPr>
        <p:txBody>
          <a:bodyPr>
            <a:normAutofit fontScale="90000"/>
          </a:bodyPr>
          <a:lstStyle/>
          <a:p>
            <a:r>
              <a:rPr lang="en-US" dirty="0"/>
              <a:t>Lead-in to the ‘economics of enough’</a:t>
            </a:r>
            <a:r>
              <a:rPr lang="el-GR" dirty="0"/>
              <a:t/>
            </a:r>
            <a:br>
              <a:rPr lang="el-GR" dirty="0"/>
            </a:br>
            <a:endParaRPr lang="en-US" dirty="0"/>
          </a:p>
        </p:txBody>
      </p:sp>
      <p:sp>
        <p:nvSpPr>
          <p:cNvPr id="5" name="Ορθογώνιο 4"/>
          <p:cNvSpPr/>
          <p:nvPr/>
        </p:nvSpPr>
        <p:spPr>
          <a:xfrm>
            <a:off x="1170086" y="1340768"/>
            <a:ext cx="7722394" cy="5078313"/>
          </a:xfrm>
          <a:prstGeom prst="rect">
            <a:avLst/>
          </a:prstGeom>
        </p:spPr>
        <p:txBody>
          <a:bodyPr wrap="square">
            <a:spAutoFit/>
          </a:bodyPr>
          <a:lstStyle/>
          <a:p>
            <a:pPr algn="just" fontAlgn="base"/>
            <a:r>
              <a:rPr lang="en-US" dirty="0" err="1">
                <a:latin typeface="Arial Narrow" pitchFamily="34" charset="0"/>
              </a:rPr>
              <a:t>Dr</a:t>
            </a:r>
            <a:r>
              <a:rPr lang="en-US" dirty="0">
                <a:latin typeface="Arial Narrow" pitchFamily="34" charset="0"/>
              </a:rPr>
              <a:t> Daniel O'Neill</a:t>
            </a:r>
          </a:p>
          <a:p>
            <a:pPr algn="just" fontAlgn="base"/>
            <a:r>
              <a:rPr lang="en-US" dirty="0">
                <a:latin typeface="Arial Narrow" pitchFamily="34" charset="0"/>
              </a:rPr>
              <a:t>Lecturer in Environmental and Ecological Economics</a:t>
            </a:r>
          </a:p>
          <a:p>
            <a:pPr algn="just" fontAlgn="base"/>
            <a:r>
              <a:rPr lang="en-US" b="1" dirty="0">
                <a:latin typeface="Arial Narrow" pitchFamily="34" charset="0"/>
              </a:rPr>
              <a:t>Biography</a:t>
            </a:r>
          </a:p>
          <a:p>
            <a:pPr algn="just" fontAlgn="base"/>
            <a:r>
              <a:rPr lang="en-US" dirty="0">
                <a:latin typeface="Arial Narrow" pitchFamily="34" charset="0"/>
              </a:rPr>
              <a:t>Lecturer in Environmental and Ecological Economics at the University of Leeds, and the current leader of the </a:t>
            </a:r>
            <a:r>
              <a:rPr lang="en-US" dirty="0">
                <a:latin typeface="Arial Narrow" pitchFamily="34" charset="0"/>
                <a:hlinkClick r:id="rId2"/>
              </a:rPr>
              <a:t>Economics and Policy for Sustainability Research Group</a:t>
            </a:r>
            <a:r>
              <a:rPr lang="en-US" dirty="0">
                <a:latin typeface="Arial Narrow" pitchFamily="34" charset="0"/>
              </a:rPr>
              <a:t>. </a:t>
            </a:r>
          </a:p>
          <a:p>
            <a:pPr algn="just" fontAlgn="base"/>
            <a:endParaRPr lang="en-US" dirty="0">
              <a:latin typeface="Arial Narrow" pitchFamily="34" charset="0"/>
            </a:endParaRPr>
          </a:p>
          <a:p>
            <a:pPr algn="just" fontAlgn="base"/>
            <a:r>
              <a:rPr lang="en-US" b="1" dirty="0">
                <a:latin typeface="Arial Narrow" pitchFamily="34" charset="0"/>
              </a:rPr>
              <a:t>Research interests</a:t>
            </a:r>
            <a:r>
              <a:rPr lang="en-US" dirty="0">
                <a:latin typeface="Arial Narrow" pitchFamily="34" charset="0"/>
              </a:rPr>
              <a:t>: </a:t>
            </a:r>
          </a:p>
          <a:p>
            <a:pPr algn="just" fontAlgn="base"/>
            <a:r>
              <a:rPr lang="en-US" dirty="0">
                <a:latin typeface="Arial Narrow" pitchFamily="34" charset="0"/>
              </a:rPr>
              <a:t>changes that would be needed to achieve a sustainable economy within planetary boundaries and the relationships between resource use and human well-being.</a:t>
            </a:r>
          </a:p>
          <a:p>
            <a:pPr algn="just" fontAlgn="base"/>
            <a:endParaRPr lang="en-US" dirty="0">
              <a:latin typeface="Arial Narrow" pitchFamily="34" charset="0"/>
            </a:endParaRPr>
          </a:p>
          <a:p>
            <a:pPr algn="just" fontAlgn="base"/>
            <a:r>
              <a:rPr lang="en-US" dirty="0">
                <a:latin typeface="Arial Narrow" pitchFamily="34" charset="0"/>
              </a:rPr>
              <a:t>concept of a "steady-state economy" (an economy where resource use and waste emissions are </a:t>
            </a:r>
            <a:r>
              <a:rPr lang="en-US" dirty="0" err="1">
                <a:latin typeface="Arial Narrow" pitchFamily="34" charset="0"/>
              </a:rPr>
              <a:t>stabilised</a:t>
            </a:r>
            <a:r>
              <a:rPr lang="en-US" dirty="0">
                <a:latin typeface="Arial Narrow" pitchFamily="34" charset="0"/>
              </a:rPr>
              <a:t>, and kept within ecological limits ).</a:t>
            </a:r>
          </a:p>
          <a:p>
            <a:pPr algn="just" fontAlgn="base"/>
            <a:endParaRPr lang="en-US" dirty="0">
              <a:latin typeface="Arial Narrow" pitchFamily="34" charset="0"/>
            </a:endParaRPr>
          </a:p>
          <a:p>
            <a:pPr algn="just" fontAlgn="base"/>
            <a:r>
              <a:rPr lang="en-US" dirty="0">
                <a:latin typeface="Arial Narrow" pitchFamily="34" charset="0"/>
              </a:rPr>
              <a:t>Co-author (with Rob Dietz) of the book </a:t>
            </a:r>
            <a:r>
              <a:rPr lang="en-US" i="1" dirty="0">
                <a:latin typeface="Arial Narrow" pitchFamily="34" charset="0"/>
                <a:hlinkClick r:id="rId3"/>
              </a:rPr>
              <a:t>Enough Is Enough: Building a Sustainable Economy in a World of Finite Resources</a:t>
            </a:r>
            <a:r>
              <a:rPr lang="en-US" dirty="0">
                <a:latin typeface="Arial Narrow" pitchFamily="34" charset="0"/>
              </a:rPr>
              <a:t>, which has been made into a </a:t>
            </a:r>
            <a:r>
              <a:rPr lang="en-US" dirty="0">
                <a:latin typeface="Arial Narrow" pitchFamily="34" charset="0"/>
                <a:hlinkClick r:id="rId4"/>
              </a:rPr>
              <a:t>short film</a:t>
            </a:r>
            <a:r>
              <a:rPr lang="en-US" dirty="0">
                <a:latin typeface="Arial Narrow" pitchFamily="34" charset="0"/>
              </a:rPr>
              <a:t>. In his recent research, he’s developed a </a:t>
            </a:r>
            <a:r>
              <a:rPr lang="en-US" dirty="0">
                <a:latin typeface="Arial Narrow" pitchFamily="34" charset="0"/>
                <a:hlinkClick r:id="rId5"/>
              </a:rPr>
              <a:t>system of national indicators</a:t>
            </a:r>
            <a:r>
              <a:rPr lang="en-US" dirty="0">
                <a:latin typeface="Arial Narrow" pitchFamily="34" charset="0"/>
              </a:rPr>
              <a:t> to measure how close countries are to a steady-state economy, and what proximity to such an economy means for their social performance.</a:t>
            </a:r>
          </a:p>
        </p:txBody>
      </p:sp>
    </p:spTree>
    <p:extLst>
      <p:ext uri="{BB962C8B-B14F-4D97-AF65-F5344CB8AC3E}">
        <p14:creationId xmlns:p14="http://schemas.microsoft.com/office/powerpoint/2010/main" val="3055234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183083-7818-FD4B-8E25-54C8A6EE9263}"/>
              </a:ext>
            </a:extLst>
          </p:cNvPr>
          <p:cNvSpPr>
            <a:spLocks noGrp="1"/>
          </p:cNvSpPr>
          <p:nvPr>
            <p:ph type="title"/>
          </p:nvPr>
        </p:nvSpPr>
        <p:spPr/>
        <p:txBody>
          <a:bodyPr/>
          <a:lstStyle/>
          <a:p>
            <a:r>
              <a:rPr lang="en-US" dirty="0"/>
              <a:t>More derivatives</a:t>
            </a:r>
            <a:endParaRPr lang="el-GR" dirty="0"/>
          </a:p>
        </p:txBody>
      </p:sp>
      <p:sp>
        <p:nvSpPr>
          <p:cNvPr id="3" name="Θέση περιεχομένου 2">
            <a:extLst>
              <a:ext uri="{FF2B5EF4-FFF2-40B4-BE49-F238E27FC236}">
                <a16:creationId xmlns:a16="http://schemas.microsoft.com/office/drawing/2014/main" id="{C984D8DE-B298-AA41-A034-9BBC3E3D1994}"/>
              </a:ext>
            </a:extLst>
          </p:cNvPr>
          <p:cNvSpPr>
            <a:spLocks noGrp="1"/>
          </p:cNvSpPr>
          <p:nvPr>
            <p:ph idx="1"/>
          </p:nvPr>
        </p:nvSpPr>
        <p:spPr/>
        <p:txBody>
          <a:bodyPr>
            <a:normAutofit lnSpcReduction="10000"/>
          </a:bodyPr>
          <a:lstStyle/>
          <a:p>
            <a:r>
              <a:rPr lang="en-US" sz="1800" dirty="0"/>
              <a:t>1. To be _________ (sustain), agriculture must provide the farmer with a living. </a:t>
            </a:r>
            <a:endParaRPr lang="el-GR" sz="1800" dirty="0"/>
          </a:p>
          <a:p>
            <a:r>
              <a:rPr lang="en-US" sz="1800" dirty="0"/>
              <a:t>2. In a _______ (prosper) country like this, no one should go hungry.  </a:t>
            </a:r>
            <a:endParaRPr lang="el-GR" sz="1800" dirty="0"/>
          </a:p>
          <a:p>
            <a:r>
              <a:rPr lang="en-US" sz="1800" dirty="0"/>
              <a:t>3. He might be ______ (tolerate) if he manages to restrain his bouts of anger. </a:t>
            </a:r>
          </a:p>
          <a:p>
            <a:r>
              <a:rPr lang="en-US" sz="1800" dirty="0"/>
              <a:t>4. There was evidence that the patients were exposed to the planned ______ (intervene) </a:t>
            </a:r>
            <a:endParaRPr lang="el-GR" sz="1800" dirty="0"/>
          </a:p>
          <a:p>
            <a:r>
              <a:rPr lang="en-US" sz="1800" dirty="0"/>
              <a:t>5. The _________ (difference) in the study was the age of the participants. </a:t>
            </a:r>
            <a:endParaRPr lang="el-GR" sz="1800" dirty="0"/>
          </a:p>
          <a:p>
            <a:r>
              <a:rPr lang="en-US" sz="1800" dirty="0"/>
              <a:t>6. Full _______ (entitle) to fees and maintenance will be offered to all workers. </a:t>
            </a:r>
            <a:endParaRPr lang="el-GR" sz="1800" dirty="0"/>
          </a:p>
          <a:p>
            <a:r>
              <a:rPr lang="en-US" sz="1800" dirty="0"/>
              <a:t>7. They need to reproduce in areas where ________ (emerge) vegetation is present. </a:t>
            </a:r>
            <a:endParaRPr lang="el-GR" sz="1800" dirty="0"/>
          </a:p>
          <a:p>
            <a:r>
              <a:rPr lang="en-US" sz="1800" dirty="0"/>
              <a:t>8. The ________ (reduce) of crime levels is at the heart of the president’s policies. </a:t>
            </a:r>
            <a:endParaRPr lang="el-GR" sz="1800" dirty="0"/>
          </a:p>
          <a:p>
            <a:r>
              <a:rPr lang="en-US" sz="1800" dirty="0"/>
              <a:t>9. He ordered them to survey population ______ (grow). </a:t>
            </a:r>
            <a:endParaRPr lang="el-GR" sz="1800" dirty="0"/>
          </a:p>
          <a:p>
            <a:r>
              <a:rPr lang="en-US" sz="1800" dirty="0"/>
              <a:t>10. It is _______ (question) whether this goal can be achieved.  </a:t>
            </a:r>
            <a:endParaRPr lang="el-GR" sz="1800" dirty="0"/>
          </a:p>
          <a:p>
            <a:endParaRPr lang="el-GR" dirty="0"/>
          </a:p>
        </p:txBody>
      </p:sp>
    </p:spTree>
    <p:extLst>
      <p:ext uri="{BB962C8B-B14F-4D97-AF65-F5344CB8AC3E}">
        <p14:creationId xmlns:p14="http://schemas.microsoft.com/office/powerpoint/2010/main" val="21256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9B2238-669E-D845-934D-73E4EDBB412E}"/>
              </a:ext>
            </a:extLst>
          </p:cNvPr>
          <p:cNvSpPr>
            <a:spLocks noGrp="1"/>
          </p:cNvSpPr>
          <p:nvPr>
            <p:ph type="title"/>
          </p:nvPr>
        </p:nvSpPr>
        <p:spPr/>
        <p:txBody>
          <a:bodyPr/>
          <a:lstStyle/>
          <a:p>
            <a:r>
              <a:rPr lang="en-US" dirty="0"/>
              <a:t>Economics of enough</a:t>
            </a:r>
            <a:endParaRPr lang="el-GR" dirty="0"/>
          </a:p>
        </p:txBody>
      </p:sp>
      <p:sp>
        <p:nvSpPr>
          <p:cNvPr id="3" name="Θέση περιεχομένου 2">
            <a:extLst>
              <a:ext uri="{FF2B5EF4-FFF2-40B4-BE49-F238E27FC236}">
                <a16:creationId xmlns:a16="http://schemas.microsoft.com/office/drawing/2014/main" id="{86E02218-48A7-2A4A-BE70-4E9018F68058}"/>
              </a:ext>
            </a:extLst>
          </p:cNvPr>
          <p:cNvSpPr>
            <a:spLocks noGrp="1"/>
          </p:cNvSpPr>
          <p:nvPr>
            <p:ph idx="1"/>
          </p:nvPr>
        </p:nvSpPr>
        <p:spPr>
          <a:xfrm>
            <a:off x="1043608" y="2492896"/>
            <a:ext cx="7620000" cy="4572000"/>
          </a:xfrm>
        </p:spPr>
        <p:txBody>
          <a:bodyPr/>
          <a:lstStyle/>
          <a:p>
            <a:r>
              <a:rPr lang="en-US" dirty="0"/>
              <a:t>What is the speaker’s core argument? </a:t>
            </a:r>
          </a:p>
          <a:p>
            <a:r>
              <a:rPr lang="en-US" dirty="0"/>
              <a:t>What are three reasons to question growth?</a:t>
            </a:r>
          </a:p>
          <a:p>
            <a:r>
              <a:rPr lang="en-US" dirty="0"/>
              <a:t>What is alternative solution is suggested? </a:t>
            </a:r>
          </a:p>
          <a:p>
            <a:r>
              <a:rPr lang="en-US" dirty="0"/>
              <a:t>What needs to be done?</a:t>
            </a:r>
            <a:endParaRPr lang="el-GR" dirty="0"/>
          </a:p>
        </p:txBody>
      </p:sp>
    </p:spTree>
    <p:extLst>
      <p:ext uri="{BB962C8B-B14F-4D97-AF65-F5344CB8AC3E}">
        <p14:creationId xmlns:p14="http://schemas.microsoft.com/office/powerpoint/2010/main" val="166771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9B2238-669E-D845-934D-73E4EDBB412E}"/>
              </a:ext>
            </a:extLst>
          </p:cNvPr>
          <p:cNvSpPr>
            <a:spLocks noGrp="1"/>
          </p:cNvSpPr>
          <p:nvPr>
            <p:ph type="title"/>
          </p:nvPr>
        </p:nvSpPr>
        <p:spPr/>
        <p:txBody>
          <a:bodyPr/>
          <a:lstStyle/>
          <a:p>
            <a:r>
              <a:rPr lang="en-US" dirty="0"/>
              <a:t>Economics of enough</a:t>
            </a:r>
            <a:endParaRPr lang="el-GR" dirty="0"/>
          </a:p>
        </p:txBody>
      </p:sp>
      <p:sp>
        <p:nvSpPr>
          <p:cNvPr id="3" name="Θέση περιεχομένου 2">
            <a:extLst>
              <a:ext uri="{FF2B5EF4-FFF2-40B4-BE49-F238E27FC236}">
                <a16:creationId xmlns:a16="http://schemas.microsoft.com/office/drawing/2014/main" id="{86E02218-48A7-2A4A-BE70-4E9018F68058}"/>
              </a:ext>
            </a:extLst>
          </p:cNvPr>
          <p:cNvSpPr>
            <a:spLocks noGrp="1"/>
          </p:cNvSpPr>
          <p:nvPr>
            <p:ph idx="1"/>
          </p:nvPr>
        </p:nvSpPr>
        <p:spPr>
          <a:xfrm>
            <a:off x="1043608" y="2060848"/>
            <a:ext cx="7620000" cy="4572000"/>
          </a:xfrm>
        </p:spPr>
        <p:txBody>
          <a:bodyPr>
            <a:normAutofit/>
          </a:bodyPr>
          <a:lstStyle/>
          <a:p>
            <a:r>
              <a:rPr lang="en-US" sz="2400" b="1" dirty="0"/>
              <a:t>Core argument</a:t>
            </a:r>
            <a:r>
              <a:rPr lang="en-US" sz="2400" dirty="0"/>
              <a:t>: economic growth is not always the ideal solution  </a:t>
            </a:r>
          </a:p>
          <a:p>
            <a:r>
              <a:rPr lang="en-US" sz="2400" b="1" dirty="0"/>
              <a:t>Reasons to question growth</a:t>
            </a:r>
            <a:r>
              <a:rPr lang="en-US" sz="2400" dirty="0"/>
              <a:t>: Environmental, Social, Practical</a:t>
            </a:r>
          </a:p>
          <a:p>
            <a:r>
              <a:rPr lang="en-US" sz="2400" b="1" dirty="0"/>
              <a:t>Solution</a:t>
            </a:r>
            <a:r>
              <a:rPr lang="en-US" sz="2400" dirty="0"/>
              <a:t>: steady – state economy  </a:t>
            </a:r>
          </a:p>
          <a:p>
            <a:r>
              <a:rPr lang="en-US" sz="2400" b="1" dirty="0"/>
              <a:t>What must be done</a:t>
            </a:r>
            <a:r>
              <a:rPr lang="en-US" sz="2400" dirty="0"/>
              <a:t>: a) break policies that support the weak link bet growth &amp; job creation (e.g. working time reduction) b) have interventions to deal with inequality of income rather than depend on economic growth c) banking system reform – loans should come from actual money</a:t>
            </a:r>
            <a:endParaRPr lang="el-GR" sz="2400" dirty="0"/>
          </a:p>
        </p:txBody>
      </p:sp>
    </p:spTree>
    <p:extLst>
      <p:ext uri="{BB962C8B-B14F-4D97-AF65-F5344CB8AC3E}">
        <p14:creationId xmlns:p14="http://schemas.microsoft.com/office/powerpoint/2010/main" val="205643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1FFF20-61FD-F9AA-BA8F-284D200A7B7B}"/>
              </a:ext>
            </a:extLst>
          </p:cNvPr>
          <p:cNvSpPr>
            <a:spLocks noGrp="1"/>
          </p:cNvSpPr>
          <p:nvPr>
            <p:ph type="title"/>
          </p:nvPr>
        </p:nvSpPr>
        <p:spPr/>
        <p:txBody>
          <a:bodyPr>
            <a:normAutofit/>
          </a:bodyPr>
          <a:lstStyle/>
          <a:p>
            <a:r>
              <a:rPr lang="en-US" sz="2800" dirty="0"/>
              <a:t>What kind of economy does the speaker support and reject?</a:t>
            </a:r>
            <a:endParaRPr lang="el-GR" sz="2800" dirty="0"/>
          </a:p>
        </p:txBody>
      </p:sp>
      <p:sp>
        <p:nvSpPr>
          <p:cNvPr id="4" name="Θέση κειμένου 3">
            <a:extLst>
              <a:ext uri="{FF2B5EF4-FFF2-40B4-BE49-F238E27FC236}">
                <a16:creationId xmlns:a16="http://schemas.microsoft.com/office/drawing/2014/main" id="{76A531E7-49AE-2EC0-FDD8-22828D800627}"/>
              </a:ext>
            </a:extLst>
          </p:cNvPr>
          <p:cNvSpPr>
            <a:spLocks noGrp="1"/>
          </p:cNvSpPr>
          <p:nvPr>
            <p:ph type="body" idx="1"/>
          </p:nvPr>
        </p:nvSpPr>
        <p:spPr/>
        <p:txBody>
          <a:bodyPr/>
          <a:lstStyle/>
          <a:p>
            <a:r>
              <a:rPr lang="en-US" dirty="0"/>
              <a:t>He supports</a:t>
            </a:r>
            <a:endParaRPr lang="el-GR" dirty="0"/>
          </a:p>
        </p:txBody>
      </p:sp>
      <p:sp>
        <p:nvSpPr>
          <p:cNvPr id="5" name="Θέση περιεχομένου 4">
            <a:extLst>
              <a:ext uri="{FF2B5EF4-FFF2-40B4-BE49-F238E27FC236}">
                <a16:creationId xmlns:a16="http://schemas.microsoft.com/office/drawing/2014/main" id="{1CE7158D-4B1F-7657-8659-B0AADBA82F45}"/>
              </a:ext>
            </a:extLst>
          </p:cNvPr>
          <p:cNvSpPr>
            <a:spLocks noGrp="1"/>
          </p:cNvSpPr>
          <p:nvPr>
            <p:ph sz="half" idx="2"/>
          </p:nvPr>
        </p:nvSpPr>
        <p:spPr/>
        <p:txBody>
          <a:bodyPr/>
          <a:lstStyle/>
          <a:p>
            <a:endParaRPr lang="en-US" dirty="0"/>
          </a:p>
          <a:p>
            <a:endParaRPr lang="en-US" dirty="0"/>
          </a:p>
          <a:p>
            <a:endParaRPr lang="el-GR" dirty="0"/>
          </a:p>
        </p:txBody>
      </p:sp>
      <p:sp>
        <p:nvSpPr>
          <p:cNvPr id="6" name="Θέση κειμένου 5">
            <a:extLst>
              <a:ext uri="{FF2B5EF4-FFF2-40B4-BE49-F238E27FC236}">
                <a16:creationId xmlns:a16="http://schemas.microsoft.com/office/drawing/2014/main" id="{B82E3151-8C75-EC22-D3B0-6584912C3E03}"/>
              </a:ext>
            </a:extLst>
          </p:cNvPr>
          <p:cNvSpPr>
            <a:spLocks noGrp="1"/>
          </p:cNvSpPr>
          <p:nvPr>
            <p:ph type="body" sz="quarter" idx="3"/>
          </p:nvPr>
        </p:nvSpPr>
        <p:spPr/>
        <p:txBody>
          <a:bodyPr/>
          <a:lstStyle/>
          <a:p>
            <a:r>
              <a:rPr lang="en-US" dirty="0"/>
              <a:t>He rejects</a:t>
            </a:r>
            <a:endParaRPr lang="el-GR" dirty="0"/>
          </a:p>
        </p:txBody>
      </p:sp>
      <p:sp>
        <p:nvSpPr>
          <p:cNvPr id="7" name="Θέση περιεχομένου 6">
            <a:extLst>
              <a:ext uri="{FF2B5EF4-FFF2-40B4-BE49-F238E27FC236}">
                <a16:creationId xmlns:a16="http://schemas.microsoft.com/office/drawing/2014/main" id="{1343525E-3A5F-4BE4-4FA1-7F6E0403DE1C}"/>
              </a:ext>
            </a:extLst>
          </p:cNvPr>
          <p:cNvSpPr>
            <a:spLocks noGrp="1"/>
          </p:cNvSpPr>
          <p:nvPr>
            <p:ph sz="quarter" idx="4"/>
          </p:nvPr>
        </p:nvSpPr>
        <p:spPr/>
        <p:txBody>
          <a:bodyPr/>
          <a:lstStyle/>
          <a:p>
            <a:endParaRPr lang="en-US" dirty="0"/>
          </a:p>
          <a:p>
            <a:endParaRPr lang="en-US" dirty="0"/>
          </a:p>
          <a:p>
            <a:endParaRPr lang="el-GR" dirty="0"/>
          </a:p>
        </p:txBody>
      </p:sp>
    </p:spTree>
    <p:extLst>
      <p:ext uri="{BB962C8B-B14F-4D97-AF65-F5344CB8AC3E}">
        <p14:creationId xmlns:p14="http://schemas.microsoft.com/office/powerpoint/2010/main" val="266633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1FFF20-61FD-F9AA-BA8F-284D200A7B7B}"/>
              </a:ext>
            </a:extLst>
          </p:cNvPr>
          <p:cNvSpPr>
            <a:spLocks noGrp="1"/>
          </p:cNvSpPr>
          <p:nvPr>
            <p:ph type="title"/>
          </p:nvPr>
        </p:nvSpPr>
        <p:spPr/>
        <p:txBody>
          <a:bodyPr>
            <a:normAutofit/>
          </a:bodyPr>
          <a:lstStyle/>
          <a:p>
            <a:r>
              <a:rPr lang="en-US" sz="2800" dirty="0"/>
              <a:t>What kind of economy does the speaker support and reject?</a:t>
            </a:r>
            <a:endParaRPr lang="el-GR" sz="2800" dirty="0"/>
          </a:p>
        </p:txBody>
      </p:sp>
      <p:sp>
        <p:nvSpPr>
          <p:cNvPr id="4" name="Θέση κειμένου 3">
            <a:extLst>
              <a:ext uri="{FF2B5EF4-FFF2-40B4-BE49-F238E27FC236}">
                <a16:creationId xmlns:a16="http://schemas.microsoft.com/office/drawing/2014/main" id="{76A531E7-49AE-2EC0-FDD8-22828D800627}"/>
              </a:ext>
            </a:extLst>
          </p:cNvPr>
          <p:cNvSpPr>
            <a:spLocks noGrp="1"/>
          </p:cNvSpPr>
          <p:nvPr>
            <p:ph type="body" idx="1"/>
          </p:nvPr>
        </p:nvSpPr>
        <p:spPr/>
        <p:txBody>
          <a:bodyPr/>
          <a:lstStyle/>
          <a:p>
            <a:r>
              <a:rPr lang="en-US" dirty="0"/>
              <a:t>He supports</a:t>
            </a:r>
            <a:endParaRPr lang="el-GR" dirty="0"/>
          </a:p>
        </p:txBody>
      </p:sp>
      <p:sp>
        <p:nvSpPr>
          <p:cNvPr id="5" name="Θέση περιεχομένου 4">
            <a:extLst>
              <a:ext uri="{FF2B5EF4-FFF2-40B4-BE49-F238E27FC236}">
                <a16:creationId xmlns:a16="http://schemas.microsoft.com/office/drawing/2014/main" id="{1CE7158D-4B1F-7657-8659-B0AADBA82F45}"/>
              </a:ext>
            </a:extLst>
          </p:cNvPr>
          <p:cNvSpPr>
            <a:spLocks noGrp="1"/>
          </p:cNvSpPr>
          <p:nvPr>
            <p:ph sz="half" idx="2"/>
          </p:nvPr>
        </p:nvSpPr>
        <p:spPr/>
        <p:txBody>
          <a:bodyPr/>
          <a:lstStyle/>
          <a:p>
            <a:r>
              <a:rPr lang="en-US" dirty="0"/>
              <a:t>Steady state economy</a:t>
            </a:r>
          </a:p>
          <a:p>
            <a:r>
              <a:rPr lang="en-US" dirty="0"/>
              <a:t>Sustainable prosperity</a:t>
            </a:r>
          </a:p>
          <a:p>
            <a:r>
              <a:rPr lang="en-US" dirty="0"/>
              <a:t>Degrowth</a:t>
            </a:r>
          </a:p>
          <a:p>
            <a:r>
              <a:rPr lang="en-US" dirty="0"/>
              <a:t>New Economics</a:t>
            </a:r>
          </a:p>
          <a:p>
            <a:r>
              <a:rPr lang="en-US" dirty="0"/>
              <a:t>Ecological economics</a:t>
            </a:r>
            <a:endParaRPr lang="el-GR" dirty="0"/>
          </a:p>
        </p:txBody>
      </p:sp>
      <p:sp>
        <p:nvSpPr>
          <p:cNvPr id="6" name="Θέση κειμένου 5">
            <a:extLst>
              <a:ext uri="{FF2B5EF4-FFF2-40B4-BE49-F238E27FC236}">
                <a16:creationId xmlns:a16="http://schemas.microsoft.com/office/drawing/2014/main" id="{B82E3151-8C75-EC22-D3B0-6584912C3E03}"/>
              </a:ext>
            </a:extLst>
          </p:cNvPr>
          <p:cNvSpPr>
            <a:spLocks noGrp="1"/>
          </p:cNvSpPr>
          <p:nvPr>
            <p:ph type="body" sz="quarter" idx="3"/>
          </p:nvPr>
        </p:nvSpPr>
        <p:spPr/>
        <p:txBody>
          <a:bodyPr/>
          <a:lstStyle/>
          <a:p>
            <a:r>
              <a:rPr lang="en-US" dirty="0"/>
              <a:t>He rejects</a:t>
            </a:r>
            <a:endParaRPr lang="el-GR" dirty="0"/>
          </a:p>
        </p:txBody>
      </p:sp>
      <p:sp>
        <p:nvSpPr>
          <p:cNvPr id="7" name="Θέση περιεχομένου 6">
            <a:extLst>
              <a:ext uri="{FF2B5EF4-FFF2-40B4-BE49-F238E27FC236}">
                <a16:creationId xmlns:a16="http://schemas.microsoft.com/office/drawing/2014/main" id="{1343525E-3A5F-4BE4-4FA1-7F6E0403DE1C}"/>
              </a:ext>
            </a:extLst>
          </p:cNvPr>
          <p:cNvSpPr>
            <a:spLocks noGrp="1"/>
          </p:cNvSpPr>
          <p:nvPr>
            <p:ph sz="quarter" idx="4"/>
          </p:nvPr>
        </p:nvSpPr>
        <p:spPr/>
        <p:txBody>
          <a:bodyPr/>
          <a:lstStyle/>
          <a:p>
            <a:r>
              <a:rPr lang="en-US" dirty="0"/>
              <a:t>Economic growth</a:t>
            </a:r>
          </a:p>
          <a:p>
            <a:r>
              <a:rPr lang="en-US" dirty="0"/>
              <a:t>GDP rise</a:t>
            </a:r>
          </a:p>
          <a:p>
            <a:r>
              <a:rPr lang="en-US" dirty="0"/>
              <a:t>Old Economics </a:t>
            </a:r>
            <a:endParaRPr lang="el-GR" dirty="0"/>
          </a:p>
        </p:txBody>
      </p:sp>
    </p:spTree>
    <p:extLst>
      <p:ext uri="{BB962C8B-B14F-4D97-AF65-F5344CB8AC3E}">
        <p14:creationId xmlns:p14="http://schemas.microsoft.com/office/powerpoint/2010/main" val="178485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F69397-85E3-1906-2862-576DD3AAABC2}"/>
              </a:ext>
            </a:extLst>
          </p:cNvPr>
          <p:cNvSpPr>
            <a:spLocks noGrp="1"/>
          </p:cNvSpPr>
          <p:nvPr>
            <p:ph type="title"/>
          </p:nvPr>
        </p:nvSpPr>
        <p:spPr/>
        <p:txBody>
          <a:bodyPr/>
          <a:lstStyle/>
          <a:p>
            <a:r>
              <a:rPr lang="en-US" dirty="0"/>
              <a:t>Rhetorical strategies</a:t>
            </a:r>
            <a:endParaRPr lang="el-GR" dirty="0"/>
          </a:p>
        </p:txBody>
      </p:sp>
      <p:sp>
        <p:nvSpPr>
          <p:cNvPr id="3" name="Θέση περιεχομένου 2">
            <a:extLst>
              <a:ext uri="{FF2B5EF4-FFF2-40B4-BE49-F238E27FC236}">
                <a16:creationId xmlns:a16="http://schemas.microsoft.com/office/drawing/2014/main" id="{C11F6ED8-A6B1-0ACF-A9FF-06B10AC513DE}"/>
              </a:ext>
            </a:extLst>
          </p:cNvPr>
          <p:cNvSpPr>
            <a:spLocks noGrp="1"/>
          </p:cNvSpPr>
          <p:nvPr>
            <p:ph idx="1"/>
          </p:nvPr>
        </p:nvSpPr>
        <p:spPr>
          <a:xfrm>
            <a:off x="179512" y="1916832"/>
            <a:ext cx="8735888" cy="3624808"/>
          </a:xfrm>
        </p:spPr>
        <p:txBody>
          <a:bodyPr>
            <a:normAutofit/>
          </a:bodyPr>
          <a:lstStyle/>
          <a:p>
            <a:r>
              <a:rPr lang="en-US" sz="2400" dirty="0"/>
              <a:t>Some of you may have had this experience. You see something or read something and it changes your life. About 10 years ago this happened to me. I was taking an economics course and I read a paper. It was called if the GDP is up why is America down? I didn’t realize it at the time but I was beginning a journey from eth madness of more to eth wisdom of enough. When I read this paper I </a:t>
            </a:r>
            <a:r>
              <a:rPr lang="en-US" sz="2400" dirty="0" err="1"/>
              <a:t>leraned</a:t>
            </a:r>
            <a:r>
              <a:rPr lang="en-US" sz="2400" dirty="0"/>
              <a:t> that our main measure of economic progress, the GDP, doesn’t distinguish between good and bad economic activity.  </a:t>
            </a:r>
            <a:endParaRPr lang="el-GR" sz="2400" dirty="0"/>
          </a:p>
        </p:txBody>
      </p:sp>
    </p:spTree>
    <p:extLst>
      <p:ext uri="{BB962C8B-B14F-4D97-AF65-F5344CB8AC3E}">
        <p14:creationId xmlns:p14="http://schemas.microsoft.com/office/powerpoint/2010/main" val="380718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831971-32EE-0AE2-0194-ED2A8568C8D8}"/>
              </a:ext>
            </a:extLst>
          </p:cNvPr>
          <p:cNvSpPr>
            <a:spLocks noGrp="1"/>
          </p:cNvSpPr>
          <p:nvPr>
            <p:ph type="title"/>
          </p:nvPr>
        </p:nvSpPr>
        <p:spPr/>
        <p:txBody>
          <a:bodyPr/>
          <a:lstStyle/>
          <a:p>
            <a:r>
              <a:rPr lang="en-US" dirty="0"/>
              <a:t>Rhetorical strategies</a:t>
            </a:r>
            <a:endParaRPr lang="el-GR" dirty="0"/>
          </a:p>
        </p:txBody>
      </p:sp>
      <p:sp>
        <p:nvSpPr>
          <p:cNvPr id="3" name="Θέση περιεχομένου 2">
            <a:extLst>
              <a:ext uri="{FF2B5EF4-FFF2-40B4-BE49-F238E27FC236}">
                <a16:creationId xmlns:a16="http://schemas.microsoft.com/office/drawing/2014/main" id="{AAC05676-04E2-6870-9193-7BE7646B0BB0}"/>
              </a:ext>
            </a:extLst>
          </p:cNvPr>
          <p:cNvSpPr>
            <a:spLocks noGrp="1"/>
          </p:cNvSpPr>
          <p:nvPr>
            <p:ph idx="1"/>
          </p:nvPr>
        </p:nvSpPr>
        <p:spPr>
          <a:xfrm>
            <a:off x="611560" y="1700808"/>
            <a:ext cx="7620000" cy="4572000"/>
          </a:xfrm>
        </p:spPr>
        <p:txBody>
          <a:bodyPr>
            <a:normAutofit lnSpcReduction="10000"/>
          </a:bodyPr>
          <a:lstStyle/>
          <a:p>
            <a:r>
              <a:rPr lang="en-US" sz="2400" dirty="0"/>
              <a:t>So if I buy a beer this adds to GDP. If the government invests in education this adds to GDP. These are good things. Especially the first one. But if there is an oil spill and we have to clean this up, well that adds to GDP too. If someone breaks into your house and steals your laptop, a new one and a new door, well that adds to GDP as well. War crime, environmental destruction. All add to GDP. When I found this out I felt like I was in the matrix and had taken the red pill. I began to question things around me. I began to question whether economic growth was really such a great idea in wealthy nations and this lead to to the alternative- a steady-state economy. </a:t>
            </a:r>
            <a:endParaRPr lang="el-GR" sz="2400" dirty="0"/>
          </a:p>
        </p:txBody>
      </p:sp>
    </p:spTree>
    <p:extLst>
      <p:ext uri="{BB962C8B-B14F-4D97-AF65-F5344CB8AC3E}">
        <p14:creationId xmlns:p14="http://schemas.microsoft.com/office/powerpoint/2010/main" val="184384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49EF4B-AA9D-821A-878F-810E5A1768ED}"/>
              </a:ext>
            </a:extLst>
          </p:cNvPr>
          <p:cNvSpPr>
            <a:spLocks noGrp="1"/>
          </p:cNvSpPr>
          <p:nvPr>
            <p:ph type="title"/>
          </p:nvPr>
        </p:nvSpPr>
        <p:spPr/>
        <p:txBody>
          <a:bodyPr>
            <a:normAutofit/>
          </a:bodyPr>
          <a:lstStyle/>
          <a:p>
            <a:r>
              <a:rPr lang="en-US" sz="2800" dirty="0"/>
              <a:t>Put the words into the correct derivative form</a:t>
            </a:r>
            <a:endParaRPr lang="el-GR" sz="2800" dirty="0"/>
          </a:p>
        </p:txBody>
      </p:sp>
      <p:sp>
        <p:nvSpPr>
          <p:cNvPr id="3" name="Θέση περιεχομένου 2">
            <a:extLst>
              <a:ext uri="{FF2B5EF4-FFF2-40B4-BE49-F238E27FC236}">
                <a16:creationId xmlns:a16="http://schemas.microsoft.com/office/drawing/2014/main" id="{24DCF4E2-B97B-47AC-15B5-D0D9ED059A6F}"/>
              </a:ext>
            </a:extLst>
          </p:cNvPr>
          <p:cNvSpPr>
            <a:spLocks noGrp="1"/>
          </p:cNvSpPr>
          <p:nvPr>
            <p:ph idx="1"/>
          </p:nvPr>
        </p:nvSpPr>
        <p:spPr>
          <a:xfrm>
            <a:off x="61664" y="1916832"/>
            <a:ext cx="8686800" cy="4572000"/>
          </a:xfrm>
        </p:spPr>
        <p:txBody>
          <a:bodyPr>
            <a:normAutofit/>
          </a:bodyPr>
          <a:lstStyle/>
          <a:p>
            <a:r>
              <a:rPr lang="en-US" sz="2400" dirty="0"/>
              <a:t>War, ____ (environment) ____ (degrade), they all add to GDP.</a:t>
            </a:r>
          </a:p>
          <a:p>
            <a:r>
              <a:rPr lang="en-US" sz="2400" dirty="0"/>
              <a:t>Is economic ____ (grow) a great idea for ___ (wealth) nations?</a:t>
            </a:r>
          </a:p>
          <a:p>
            <a:r>
              <a:rPr lang="en-US" sz="2400" dirty="0"/>
              <a:t>We need the ___ (alternate) of a steady-state ____ (economize).</a:t>
            </a:r>
          </a:p>
          <a:p>
            <a:r>
              <a:rPr lang="en-US" sz="2400" dirty="0"/>
              <a:t>The discussed 8 ____ </a:t>
            </a:r>
            <a:r>
              <a:rPr lang="en-US" sz="2400" dirty="0" smtClean="0"/>
              <a:t>(planet) </a:t>
            </a:r>
            <a:r>
              <a:rPr lang="en-US" sz="2400" dirty="0"/>
              <a:t>boundaries related to ecosystem processes, three of which have already been ___ (exceed).</a:t>
            </a:r>
          </a:p>
          <a:p>
            <a:r>
              <a:rPr lang="en-US" sz="2400" dirty="0"/>
              <a:t>____ (Transgress) of 1 or more of these boundaries can lead to ____ (catastrophe) changes at the ___ (continent) and ___ (globe) scale. </a:t>
            </a:r>
          </a:p>
          <a:p>
            <a:r>
              <a:rPr lang="en-US" sz="2400" dirty="0"/>
              <a:t>The 3</a:t>
            </a:r>
            <a:r>
              <a:rPr lang="en-US" sz="2400" baseline="30000" dirty="0"/>
              <a:t>rd</a:t>
            </a:r>
            <a:r>
              <a:rPr lang="en-US" sz="2400" dirty="0"/>
              <a:t> reason is largely ____ (practice). ____ (Grow) is the ___                                     (except) not the norm. </a:t>
            </a:r>
            <a:endParaRPr lang="el-GR" sz="2400" dirty="0"/>
          </a:p>
        </p:txBody>
      </p:sp>
    </p:spTree>
    <p:extLst>
      <p:ext uri="{BB962C8B-B14F-4D97-AF65-F5344CB8AC3E}">
        <p14:creationId xmlns:p14="http://schemas.microsoft.com/office/powerpoint/2010/main" val="2154004052"/>
      </p:ext>
    </p:extLst>
  </p:cSld>
  <p:clrMapOvr>
    <a:masterClrMapping/>
  </p:clrMapOvr>
</p:sld>
</file>

<file path=ppt/theme/theme1.xml><?xml version="1.0" encoding="utf-8"?>
<a:theme xmlns:a="http://schemas.openxmlformats.org/drawingml/2006/main" name="TS101881357">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764FC4-B7CA-4029-92FF-166BDEE000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TS101881357</Template>
  <TotalTime>663</TotalTime>
  <Words>2000</Words>
  <Application>Microsoft Office PowerPoint</Application>
  <PresentationFormat>Προβολή στην οθόνη (4:3)</PresentationFormat>
  <Paragraphs>151</Paragraphs>
  <Slides>20</Slides>
  <Notes>0</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20</vt:i4>
      </vt:variant>
    </vt:vector>
  </HeadingPairs>
  <TitlesOfParts>
    <vt:vector size="28" baseType="lpstr">
      <vt:lpstr>Arial</vt:lpstr>
      <vt:lpstr>Arial Narrow</vt:lpstr>
      <vt:lpstr>Calibri</vt:lpstr>
      <vt:lpstr>LegacySerif-Book</vt:lpstr>
      <vt:lpstr>Sabon-Roman</vt:lpstr>
      <vt:lpstr>Times New Roman</vt:lpstr>
      <vt:lpstr>TS101881357</vt:lpstr>
      <vt:lpstr>Έγγραφο</vt:lpstr>
      <vt:lpstr>Critical synthesis from a reading and a listening source</vt:lpstr>
      <vt:lpstr>Lead-in to the ‘economics of enough’ </vt:lpstr>
      <vt:lpstr>Economics of enough</vt:lpstr>
      <vt:lpstr>Economics of enough</vt:lpstr>
      <vt:lpstr>What kind of economy does the speaker support and reject?</vt:lpstr>
      <vt:lpstr>What kind of economy does the speaker support and reject?</vt:lpstr>
      <vt:lpstr>Rhetorical strategies</vt:lpstr>
      <vt:lpstr>Rhetorical strategies</vt:lpstr>
      <vt:lpstr>Put the words into the correct derivative form</vt:lpstr>
      <vt:lpstr>Put the words into the correct derivative form</vt:lpstr>
      <vt:lpstr>Four Worldviews on Global Environmental Change</vt:lpstr>
      <vt:lpstr>Four Worldviews on Global Environmental Change</vt:lpstr>
      <vt:lpstr>Παρουσίαση του PowerPoint</vt:lpstr>
      <vt:lpstr>Oral Synthesis</vt:lpstr>
      <vt:lpstr>4 worldviews on environment: Word Matching</vt:lpstr>
      <vt:lpstr>Word Matching</vt:lpstr>
      <vt:lpstr>4 worldviews on environment: blank fill in</vt:lpstr>
      <vt:lpstr>Verb form cloze </vt:lpstr>
      <vt:lpstr>Verb form cloze  answers </vt:lpstr>
      <vt:lpstr>More derivatives</vt:lpstr>
    </vt:vector>
  </TitlesOfParts>
  <Company>uom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Worldviews on Global Environmental Change</dc:title>
  <dc:creator>user</dc:creator>
  <dc:description>animated 2010 green global template from PresentationPro.com</dc:description>
  <cp:lastModifiedBy>Αίθουσα5</cp:lastModifiedBy>
  <cp:revision>54</cp:revision>
  <dcterms:created xsi:type="dcterms:W3CDTF">2014-10-24T06:08:55Z</dcterms:created>
  <dcterms:modified xsi:type="dcterms:W3CDTF">2024-04-09T10:13:42Z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TC018813579991</vt:lpwstr>
  </property>
</Properties>
</file>