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69" r:id="rId3"/>
    <p:sldId id="266" r:id="rId4"/>
    <p:sldId id="272" r:id="rId5"/>
    <p:sldId id="271" r:id="rId6"/>
    <p:sldId id="270" r:id="rId7"/>
    <p:sldId id="268" r:id="rId8"/>
    <p:sldId id="267" r:id="rId9"/>
    <p:sldId id="265" r:id="rId10"/>
    <p:sldId id="257" r:id="rId11"/>
    <p:sldId id="258" r:id="rId12"/>
    <p:sldId id="260" r:id="rId13"/>
  </p:sldIdLst>
  <p:sldSz cx="9144000" cy="6858000" type="screen4x3"/>
  <p:notesSz cx="6761163" cy="99425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1603"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59FFA735-4575-47DE-9890-9D95BDEB8C19}" type="datetimeFigureOut">
              <a:rPr lang="el-GR" smtClean="0"/>
              <a:t>19/11/2021</a:t>
            </a:fld>
            <a:endParaRPr lang="el-GR"/>
          </a:p>
        </p:txBody>
      </p:sp>
      <p:sp>
        <p:nvSpPr>
          <p:cNvPr id="4" name="Θέση υποσέλιδου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02A49128-2E5B-49FB-A3E2-C610C3B1F3A8}" type="slidenum">
              <a:rPr lang="el-GR" smtClean="0"/>
              <a:t>‹#›</a:t>
            </a:fld>
            <a:endParaRPr lang="el-GR"/>
          </a:p>
        </p:txBody>
      </p:sp>
    </p:spTree>
    <p:extLst>
      <p:ext uri="{BB962C8B-B14F-4D97-AF65-F5344CB8AC3E}">
        <p14:creationId xmlns:p14="http://schemas.microsoft.com/office/powerpoint/2010/main" val="39038160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265FF9EF-8D12-4BF5-A3DA-6B52B80ACE10}" type="datetimeFigureOut">
              <a:rPr lang="el-GR" smtClean="0"/>
              <a:t>19/11/2021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3782110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65FF9EF-8D12-4BF5-A3DA-6B52B80ACE10}" type="datetimeFigureOut">
              <a:rPr lang="el-GR" smtClean="0"/>
              <a:t>19/11/2021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3419992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65FF9EF-8D12-4BF5-A3DA-6B52B80ACE10}" type="datetimeFigureOut">
              <a:rPr lang="el-GR" smtClean="0"/>
              <a:t>19/11/2021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38853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65FF9EF-8D12-4BF5-A3DA-6B52B80ACE10}" type="datetimeFigureOut">
              <a:rPr lang="el-GR" smtClean="0"/>
              <a:t>19/11/2021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3591631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265FF9EF-8D12-4BF5-A3DA-6B52B80ACE10}" type="datetimeFigureOut">
              <a:rPr lang="el-GR" smtClean="0"/>
              <a:t>19/11/2021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17100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265FF9EF-8D12-4BF5-A3DA-6B52B80ACE10}" type="datetimeFigureOut">
              <a:rPr lang="el-GR" smtClean="0"/>
              <a:t>19/11/2021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351393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265FF9EF-8D12-4BF5-A3DA-6B52B80ACE10}" type="datetimeFigureOut">
              <a:rPr lang="el-GR" smtClean="0"/>
              <a:t>19/11/2021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2192917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265FF9EF-8D12-4BF5-A3DA-6B52B80ACE10}" type="datetimeFigureOut">
              <a:rPr lang="el-GR" smtClean="0"/>
              <a:t>19/11/2021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3482943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65FF9EF-8D12-4BF5-A3DA-6B52B80ACE10}" type="datetimeFigureOut">
              <a:rPr lang="el-GR" smtClean="0"/>
              <a:t>19/11/2021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4164497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265FF9EF-8D12-4BF5-A3DA-6B52B80ACE10}" type="datetimeFigureOut">
              <a:rPr lang="el-GR" smtClean="0"/>
              <a:t>19/11/2021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1595576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265FF9EF-8D12-4BF5-A3DA-6B52B80ACE10}" type="datetimeFigureOut">
              <a:rPr lang="el-GR" smtClean="0"/>
              <a:t>19/11/2021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F0752FB-138E-434D-BC77-B01EBC34EF69}" type="slidenum">
              <a:rPr lang="el-GR" smtClean="0"/>
              <a:t>‹#›</a:t>
            </a:fld>
            <a:endParaRPr lang="el-GR"/>
          </a:p>
        </p:txBody>
      </p:sp>
    </p:spTree>
    <p:extLst>
      <p:ext uri="{BB962C8B-B14F-4D97-AF65-F5344CB8AC3E}">
        <p14:creationId xmlns:p14="http://schemas.microsoft.com/office/powerpoint/2010/main" val="355611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FF9EF-8D12-4BF5-A3DA-6B52B80ACE10}" type="datetimeFigureOut">
              <a:rPr lang="el-GR" smtClean="0"/>
              <a:t>19/11/2021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752FB-138E-434D-BC77-B01EBC34EF69}" type="slidenum">
              <a:rPr lang="el-GR" smtClean="0"/>
              <a:t>‹#›</a:t>
            </a:fld>
            <a:endParaRPr lang="el-GR"/>
          </a:p>
        </p:txBody>
      </p:sp>
    </p:spTree>
    <p:extLst>
      <p:ext uri="{BB962C8B-B14F-4D97-AF65-F5344CB8AC3E}">
        <p14:creationId xmlns:p14="http://schemas.microsoft.com/office/powerpoint/2010/main" val="1754922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Δράσεις του Συμβουλίου της Ευρώπης για τα παιδιά</a:t>
            </a:r>
          </a:p>
        </p:txBody>
      </p:sp>
      <p:sp>
        <p:nvSpPr>
          <p:cNvPr id="3" name="Υπότιτλος 2"/>
          <p:cNvSpPr>
            <a:spLocks noGrp="1"/>
          </p:cNvSpPr>
          <p:nvPr>
            <p:ph type="subTitle" idx="1"/>
          </p:nvPr>
        </p:nvSpPr>
        <p:spPr/>
        <p:txBody>
          <a:bodyPr/>
          <a:lstStyle/>
          <a:p>
            <a:r>
              <a:rPr lang="el-GR" dirty="0"/>
              <a:t>Δέσποινα Αναγνωστοπούλου</a:t>
            </a:r>
          </a:p>
        </p:txBody>
      </p:sp>
    </p:spTree>
    <p:extLst>
      <p:ext uri="{BB962C8B-B14F-4D97-AF65-F5344CB8AC3E}">
        <p14:creationId xmlns:p14="http://schemas.microsoft.com/office/powerpoint/2010/main" val="616100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Association for the Protection of All Children (APPROACH) </a:t>
            </a:r>
            <a:r>
              <a:rPr lang="el-GR" dirty="0"/>
              <a:t>κατά Γαλλίας – </a:t>
            </a:r>
            <a:r>
              <a:rPr lang="el-GR" dirty="0" err="1"/>
              <a:t>Σεπτ</a:t>
            </a:r>
            <a:r>
              <a:rPr lang="el-GR" dirty="0"/>
              <a:t>. 2014</a:t>
            </a:r>
          </a:p>
        </p:txBody>
      </p:sp>
      <p:sp>
        <p:nvSpPr>
          <p:cNvPr id="3" name="Θέση περιεχομένου 2"/>
          <p:cNvSpPr>
            <a:spLocks noGrp="1"/>
          </p:cNvSpPr>
          <p:nvPr>
            <p:ph idx="1"/>
          </p:nvPr>
        </p:nvSpPr>
        <p:spPr/>
        <p:txBody>
          <a:bodyPr>
            <a:normAutofit fontScale="77500" lnSpcReduction="20000"/>
          </a:bodyPr>
          <a:lstStyle/>
          <a:p>
            <a:r>
              <a:rPr lang="el-GR" dirty="0"/>
              <a:t>Τον Φεβρουάριο 2014 ένας διεθνής ΜΚΟ (</a:t>
            </a:r>
            <a:r>
              <a:rPr lang="en-US" dirty="0"/>
              <a:t>INGO) </a:t>
            </a:r>
            <a:r>
              <a:rPr lang="el-GR" dirty="0"/>
              <a:t>έκανε την </a:t>
            </a:r>
            <a:r>
              <a:rPr lang="el-GR" dirty="0" err="1"/>
              <a:t>υπ’αριθμόν</a:t>
            </a:r>
            <a:r>
              <a:rPr lang="el-GR" dirty="0"/>
              <a:t> 92/2013 καταγγελία εναντίον επτά κρατών μελών του Συμβουλίου της Ευρώπης </a:t>
            </a:r>
            <a:r>
              <a:rPr lang="en-US" dirty="0"/>
              <a:t>Association for the Protection of All Children (APPROACH), </a:t>
            </a:r>
            <a:r>
              <a:rPr lang="el-GR" dirty="0"/>
              <a:t>για έλλειψη σαφούς και αποτελεσματικής απαγόρευσης κάθε σωματικής τιμωρίας των παιδιών στην οικογένεια, στα σχολεία και αλλού.</a:t>
            </a:r>
          </a:p>
          <a:p>
            <a:r>
              <a:rPr lang="el-GR" dirty="0"/>
              <a:t>Ο Ευρωπαϊκός Κοινωνικός Χάρτης είναι δεσμευτική διεθνής Συνθήκη. Η Γαλλία την υπέγραψε το 1996 και την επικύρωσε το 1999. </a:t>
            </a:r>
          </a:p>
          <a:p>
            <a:r>
              <a:rPr lang="el-GR" dirty="0"/>
              <a:t>Το άρθρο 17 απαγορεύει τη σωματική τιμωρία</a:t>
            </a:r>
          </a:p>
          <a:p>
            <a:r>
              <a:rPr lang="el-GR" dirty="0"/>
              <a:t>Η Επιτροπή του Ευρωπαϊκού Κοινωνικού Χάρτη αποφάνθηκε ότι η Γαλλία δεν σέβεται τον Χάρτη</a:t>
            </a:r>
            <a:endParaRPr lang="en-US" dirty="0"/>
          </a:p>
        </p:txBody>
      </p:sp>
    </p:spTree>
    <p:extLst>
      <p:ext uri="{BB962C8B-B14F-4D97-AF65-F5344CB8AC3E}">
        <p14:creationId xmlns:p14="http://schemas.microsoft.com/office/powerpoint/2010/main" val="2344669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Παρόμοιες αποφάσεις ΕΔΔΑ</a:t>
            </a:r>
          </a:p>
        </p:txBody>
      </p:sp>
      <p:sp>
        <p:nvSpPr>
          <p:cNvPr id="3" name="Θέση περιεχομένου 2"/>
          <p:cNvSpPr>
            <a:spLocks noGrp="1"/>
          </p:cNvSpPr>
          <p:nvPr>
            <p:ph idx="1"/>
          </p:nvPr>
        </p:nvSpPr>
        <p:spPr/>
        <p:txBody>
          <a:bodyPr>
            <a:normAutofit lnSpcReduction="10000"/>
          </a:bodyPr>
          <a:lstStyle/>
          <a:p>
            <a:r>
              <a:rPr lang="en-US" dirty="0"/>
              <a:t>Case of A v. The United Kingdom, Application No. 100/1997/884/1096, judgment of 23 September 1998; </a:t>
            </a:r>
          </a:p>
          <a:p>
            <a:r>
              <a:rPr lang="en-US" dirty="0"/>
              <a:t>Case of Costello-Roberts v. The United Kingdom, Application No. 13134/87 judgment of 25 March 1993 </a:t>
            </a:r>
          </a:p>
          <a:p>
            <a:r>
              <a:rPr lang="en-US" dirty="0"/>
              <a:t>Case of Campbell and </a:t>
            </a:r>
            <a:r>
              <a:rPr lang="en-US" dirty="0" err="1"/>
              <a:t>Cosans</a:t>
            </a:r>
            <a:r>
              <a:rPr lang="en-US" dirty="0"/>
              <a:t> v. The United Kingdom, Application Nos. 7511/76, 743/76, judgment of 25 February 1982 </a:t>
            </a:r>
          </a:p>
          <a:p>
            <a:endParaRPr lang="el-GR" dirty="0"/>
          </a:p>
        </p:txBody>
      </p:sp>
    </p:spTree>
    <p:extLst>
      <p:ext uri="{BB962C8B-B14F-4D97-AF65-F5344CB8AC3E}">
        <p14:creationId xmlns:p14="http://schemas.microsoft.com/office/powerpoint/2010/main" val="3368077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Υλικό για εκπαιδευτικούς</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2278" y="1600200"/>
            <a:ext cx="3179444"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681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Στρατηγική για τα δικαιώματα του παιδιού 2012-2015</a:t>
            </a:r>
          </a:p>
        </p:txBody>
      </p:sp>
      <p:sp>
        <p:nvSpPr>
          <p:cNvPr id="3" name="Θέση περιεχομένου 2"/>
          <p:cNvSpPr>
            <a:spLocks noGrp="1"/>
          </p:cNvSpPr>
          <p:nvPr>
            <p:ph idx="1"/>
          </p:nvPr>
        </p:nvSpPr>
        <p:spPr/>
        <p:txBody>
          <a:bodyPr/>
          <a:lstStyle/>
          <a:p>
            <a:r>
              <a:rPr lang="el-GR" dirty="0"/>
              <a:t>Οι δημόσιες υπηρεσίες (δικαιοσύνη, </a:t>
            </a:r>
            <a:r>
              <a:rPr lang="el-GR" dirty="0" err="1"/>
              <a:t>νοσοκομεια</a:t>
            </a:r>
            <a:r>
              <a:rPr lang="el-GR" dirty="0"/>
              <a:t> και ιατρικές υπηρεσίες, κοινωνικές υπηρεσίες) να είναι φιλικές για τα παιδιά</a:t>
            </a:r>
          </a:p>
          <a:p>
            <a:r>
              <a:rPr lang="el-GR" dirty="0"/>
              <a:t>Εγγύηση των δικαιωμάτων των παιδιών και σε ευπαθείς καταστάσεις (αναπηρία, κράτηση, εναλλακτική φροντίδα, μετανάστες, </a:t>
            </a:r>
            <a:r>
              <a:rPr lang="el-GR" dirty="0" err="1"/>
              <a:t>Ρομά</a:t>
            </a:r>
            <a:r>
              <a:rPr lang="el-GR" dirty="0"/>
              <a:t>)</a:t>
            </a:r>
          </a:p>
          <a:p>
            <a:r>
              <a:rPr lang="el-GR" dirty="0"/>
              <a:t>Προώθηση της συμμετοχής των παιδιών</a:t>
            </a:r>
          </a:p>
          <a:p>
            <a:endParaRPr lang="el-GR" dirty="0"/>
          </a:p>
        </p:txBody>
      </p:sp>
    </p:spTree>
    <p:extLst>
      <p:ext uri="{BB962C8B-B14F-4D97-AF65-F5344CB8AC3E}">
        <p14:creationId xmlns:p14="http://schemas.microsoft.com/office/powerpoint/2010/main" val="134655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Σύμβαση και η Επιτροπή</a:t>
            </a:r>
            <a:br>
              <a:rPr lang="el-GR" dirty="0"/>
            </a:br>
            <a:r>
              <a:rPr lang="en-US" dirty="0"/>
              <a:t>Lanzarote</a:t>
            </a:r>
            <a:r>
              <a:rPr lang="el-GR" dirty="0"/>
              <a:t>  </a:t>
            </a:r>
            <a:br>
              <a:rPr lang="el-GR" dirty="0"/>
            </a:br>
            <a:endParaRPr lang="el-GR" dirty="0"/>
          </a:p>
        </p:txBody>
      </p:sp>
      <p:sp>
        <p:nvSpPr>
          <p:cNvPr id="3" name="Θέση περιεχομένου 2"/>
          <p:cNvSpPr>
            <a:spLocks noGrp="1"/>
          </p:cNvSpPr>
          <p:nvPr>
            <p:ph idx="1"/>
          </p:nvPr>
        </p:nvSpPr>
        <p:spPr/>
        <p:txBody>
          <a:bodyPr/>
          <a:lstStyle/>
          <a:p>
            <a:r>
              <a:rPr lang="el-GR" dirty="0"/>
              <a:t>Για την προστασία των παιδιών κατά της σεξουαλικής εκμετάλλευσης και της σεξουαλικής κακοποίησης (25.10.2007)</a:t>
            </a:r>
          </a:p>
          <a:p>
            <a:r>
              <a:rPr lang="el-GR" dirty="0"/>
              <a:t>46 κράτη υπέγραψαν και 29 έχουν κυρώσει τη Σύμβαση μέχρι το 2014</a:t>
            </a:r>
          </a:p>
          <a:p>
            <a:r>
              <a:rPr lang="el-GR" dirty="0"/>
              <a:t>Τέθηκε σε ισχύ το 2010</a:t>
            </a:r>
          </a:p>
        </p:txBody>
      </p:sp>
    </p:spTree>
    <p:extLst>
      <p:ext uri="{BB962C8B-B14F-4D97-AF65-F5344CB8AC3E}">
        <p14:creationId xmlns:p14="http://schemas.microsoft.com/office/powerpoint/2010/main" val="419492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Επαγγέλματα με παιδιά</a:t>
            </a:r>
          </a:p>
        </p:txBody>
      </p:sp>
      <p:sp>
        <p:nvSpPr>
          <p:cNvPr id="3" name="Θέση περιεχομένου 2"/>
          <p:cNvSpPr>
            <a:spLocks noGrp="1"/>
          </p:cNvSpPr>
          <p:nvPr>
            <p:ph idx="1"/>
          </p:nvPr>
        </p:nvSpPr>
        <p:spPr/>
        <p:txBody>
          <a:bodyPr>
            <a:normAutofit fontScale="70000" lnSpcReduction="20000"/>
          </a:bodyPr>
          <a:lstStyle/>
          <a:p>
            <a:r>
              <a:rPr lang="el-GR" dirty="0"/>
              <a:t>Κάθε Μέρος θα λάβει τα απαραίτητα νομοθετικά ή άλλα μέτρα για </a:t>
            </a:r>
          </a:p>
          <a:p>
            <a:r>
              <a:rPr lang="el-GR" dirty="0"/>
              <a:t>να ενθαρρύνει την ενημέρωση για την προστασία και τα δικαιώματα των παιδιών ανάμεσα σε άτομα που έχουν τακτικές επαφές με παιδιά στους τομείς της εκπαίδευσης, της υγείας, της κοινωνικής προστασίας, της δικαιοσύνης και της επιβολής του νόμου και σε χώρους που σχετίζονται με τον αθλητισμό, τον πολιτισμό και τις ψυχαγωγικές δραστηριότητες. </a:t>
            </a:r>
          </a:p>
          <a:p>
            <a:r>
              <a:rPr lang="el-GR" dirty="0"/>
              <a:t>να διασφαλίσει ότι τα παραπάνω άτομα διαθέτουν επαρκή γνώση της σεξουαλικής εκμετάλλευσης και Της κακοποίησης παιδιών, των μέσων εντοπισμού τους </a:t>
            </a:r>
          </a:p>
          <a:p>
            <a:r>
              <a:rPr lang="el-GR" dirty="0"/>
              <a:t>να διασφαλίσει ότι οι προϋποθέσεις προσχώρησης στα επαγγέλματα εκείνα που η άσκησή τους συνεπάγεται τακτικές επαφές με παιδιά διασφαλίζουν ότι οι υποψήφιοι για τα επαγγέλματα αυτά δεν έχουν καταδικαστεί για πράξεις σεξουαλικής εκμετάλλευσης ή κακοποίησης παιδιών. </a:t>
            </a:r>
          </a:p>
          <a:p>
            <a:pPr marL="0" indent="0">
              <a:buNone/>
            </a:pPr>
            <a:endParaRPr lang="el-GR" dirty="0"/>
          </a:p>
        </p:txBody>
      </p:sp>
    </p:spTree>
    <p:extLst>
      <p:ext uri="{BB962C8B-B14F-4D97-AF65-F5344CB8AC3E}">
        <p14:creationId xmlns:p14="http://schemas.microsoft.com/office/powerpoint/2010/main" val="3079034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Εκπαίδευση για παιδιά</a:t>
            </a:r>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dirty="0"/>
              <a:t>Άρθρο 6 – Εκπαίδευση για παιδιά </a:t>
            </a:r>
          </a:p>
          <a:p>
            <a:pPr marL="0" indent="0">
              <a:buNone/>
            </a:pPr>
            <a:r>
              <a:rPr lang="el-GR" dirty="0"/>
              <a:t>Κάθε Μέρος θα λάβει τα απαραίτητα νομοθετικά ή άλλα μέτρα για να διασφαλίσει ότι τα παιδιά, κατά την πρωτοβάθμια και δευτεροβάθμια εκπαίδευση ενημερώνονται για τους κινδύνους της σεξουαλικής εκμετάλλευσης και της κακοποίησης, καθώς και για  τους τρόπους με τους οποίους μπορούν να προστατευθούν, προσαρμοσμένα στην </a:t>
            </a:r>
          </a:p>
          <a:p>
            <a:pPr marL="0" indent="0">
              <a:buNone/>
            </a:pPr>
            <a:r>
              <a:rPr lang="el-GR" dirty="0"/>
              <a:t>εξελικτική δυνατότητά τους. </a:t>
            </a:r>
            <a:r>
              <a:rPr lang="el-GR" b="1" dirty="0"/>
              <a:t>Οι πληροφορίες αυτές, που παρέχονται σε συνεργασία με τους γονείς, όπου χρειάζεται, θα δίνονται στα πλαίσια ενός γενικότερου περιεχομένου ενημέρωσης </a:t>
            </a:r>
            <a:r>
              <a:rPr lang="el-GR" dirty="0"/>
              <a:t>για τη σεξουαλικότητα και θα δίδεται ιδιαίτερη προσοχή σε καταστάσεις κινδύνου, ειδικά όπου περιλαμβάνεται η χρήση νέων τεχνολογιών πληροφορικής και επικοινωνιών. </a:t>
            </a:r>
          </a:p>
          <a:p>
            <a:endParaRPr lang="el-GR" dirty="0"/>
          </a:p>
        </p:txBody>
      </p:sp>
    </p:spTree>
    <p:extLst>
      <p:ext uri="{BB962C8B-B14F-4D97-AF65-F5344CB8AC3E}">
        <p14:creationId xmlns:p14="http://schemas.microsoft.com/office/powerpoint/2010/main" val="2661792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Προληπτική παρέμβαση</a:t>
            </a: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Άρθρο 7 – Προγράμματα ή μέτρα προληπτικής παρέμβασης </a:t>
            </a:r>
          </a:p>
          <a:p>
            <a:pPr marL="0" indent="0" algn="just">
              <a:buNone/>
            </a:pPr>
            <a:r>
              <a:rPr lang="el-GR" dirty="0"/>
              <a:t>Κάθε Μέρος θα διασφαλίσει ότι τα άτομα που φοβάται πως μπορεί να διαπράξουν οποιοδήποτε από τα αδικήματα που καθορίζονται σύμφωνα με την παρούσα Σύμβαση θα μπορούν να έχουν </a:t>
            </a:r>
            <a:r>
              <a:rPr lang="el-GR" b="1" dirty="0"/>
              <a:t>πρόσβαση, όπου ενδείκνυται, σε αποτελεσματικά προγράμματα ή μέτρα παρέμβασης που έχουν σχεδιαστεί </a:t>
            </a:r>
            <a:r>
              <a:rPr lang="el-GR" dirty="0"/>
              <a:t>για να αξιολογούν και να προλαμβάνουν τον κίνδυνο διάπραξης αδικημάτων. </a:t>
            </a:r>
          </a:p>
          <a:p>
            <a:endParaRPr lang="el-GR" dirty="0"/>
          </a:p>
        </p:txBody>
      </p:sp>
    </p:spTree>
    <p:extLst>
      <p:ext uri="{BB962C8B-B14F-4D97-AF65-F5344CB8AC3E}">
        <p14:creationId xmlns:p14="http://schemas.microsoft.com/office/powerpoint/2010/main" val="2467887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buNone/>
            </a:pPr>
            <a:r>
              <a:rPr lang="el-GR" dirty="0"/>
              <a:t>Άρθρο 8 – Μέτρα για το ευρύ κοινό </a:t>
            </a:r>
          </a:p>
          <a:p>
            <a:pPr marL="0" indent="0">
              <a:buNone/>
            </a:pPr>
            <a:r>
              <a:rPr lang="el-GR" dirty="0"/>
              <a:t>1. Κάθε Μέρος θα προωθήσει ή θα διενεργήσει εκστρατείες αύξησης της ευαισθητοποίησης που θα απευθύνονται στο ευρύ κοινό παρέχοντας πληροφορίες για το φαινόμενο της σεξουαλικής εκμετάλλευσης και της κακοποίησης παιδιών και για τα  προληπτικά μέτρα που μπορεί να ληφθούν. </a:t>
            </a:r>
          </a:p>
          <a:p>
            <a:endParaRPr lang="el-GR" dirty="0"/>
          </a:p>
        </p:txBody>
      </p:sp>
    </p:spTree>
    <p:extLst>
      <p:ext uri="{BB962C8B-B14F-4D97-AF65-F5344CB8AC3E}">
        <p14:creationId xmlns:p14="http://schemas.microsoft.com/office/powerpoint/2010/main" val="1317153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One in Five Campaign</a:t>
            </a:r>
            <a:endParaRPr lang="el-GR" dirty="0"/>
          </a:p>
        </p:txBody>
      </p:sp>
      <p:sp>
        <p:nvSpPr>
          <p:cNvPr id="3" name="Θέση περιεχομένου 2"/>
          <p:cNvSpPr>
            <a:spLocks noGrp="1"/>
          </p:cNvSpPr>
          <p:nvPr>
            <p:ph idx="1"/>
          </p:nvPr>
        </p:nvSpPr>
        <p:spPr/>
        <p:txBody>
          <a:bodyPr/>
          <a:lstStyle/>
          <a:p>
            <a:r>
              <a:rPr lang="en-US" dirty="0"/>
              <a:t>1 </a:t>
            </a:r>
            <a:r>
              <a:rPr lang="el-GR" dirty="0"/>
              <a:t>στα πέντε παιδιά υφίσταται σεξουαλική κακοποίηση.</a:t>
            </a:r>
          </a:p>
          <a:p>
            <a:r>
              <a:rPr lang="el-GR" dirty="0"/>
              <a:t>Εκστρατεία ενημέρωσης για πρόληψη</a:t>
            </a:r>
          </a:p>
        </p:txBody>
      </p:sp>
    </p:spTree>
    <p:extLst>
      <p:ext uri="{BB962C8B-B14F-4D97-AF65-F5344CB8AC3E}">
        <p14:creationId xmlns:p14="http://schemas.microsoft.com/office/powerpoint/2010/main" val="3961422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Σωματική τιμωρία</a:t>
            </a:r>
          </a:p>
        </p:txBody>
      </p:sp>
      <p:sp>
        <p:nvSpPr>
          <p:cNvPr id="3" name="Θέση περιεχομένου 2"/>
          <p:cNvSpPr>
            <a:spLocks noGrp="1"/>
          </p:cNvSpPr>
          <p:nvPr>
            <p:ph idx="1"/>
          </p:nvPr>
        </p:nvSpPr>
        <p:spPr/>
        <p:txBody>
          <a:bodyPr/>
          <a:lstStyle/>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8286750" cy="465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203622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645</Words>
  <Application>Microsoft Office PowerPoint</Application>
  <PresentationFormat>Προβολή στην οθόνη (4:3)</PresentationFormat>
  <Paragraphs>38</Paragraphs>
  <Slides>12</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12</vt:i4>
      </vt:variant>
    </vt:vector>
  </HeadingPairs>
  <TitlesOfParts>
    <vt:vector size="15" baseType="lpstr">
      <vt:lpstr>Arial</vt:lpstr>
      <vt:lpstr>Calibri</vt:lpstr>
      <vt:lpstr>Θέμα του Office</vt:lpstr>
      <vt:lpstr>Δράσεις του Συμβουλίου της Ευρώπης για τα παιδιά</vt:lpstr>
      <vt:lpstr>Στρατηγική για τα δικαιώματα του παιδιού 2012-2015</vt:lpstr>
      <vt:lpstr>Η Σύμβαση και η Επιτροπή Lanzarote   </vt:lpstr>
      <vt:lpstr>Επαγγέλματα με παιδιά</vt:lpstr>
      <vt:lpstr>Εκπαίδευση για παιδιά</vt:lpstr>
      <vt:lpstr>Προληπτική παρέμβαση</vt:lpstr>
      <vt:lpstr>Παρουσίαση του PowerPoint</vt:lpstr>
      <vt:lpstr>One in Five Campaign</vt:lpstr>
      <vt:lpstr>Σωματική τιμωρία</vt:lpstr>
      <vt:lpstr>Association for the Protection of All Children (APPROACH) κατά Γαλλίας – Σεπτ. 2014</vt:lpstr>
      <vt:lpstr>Παρόμοιες αποφάσεις ΕΔΔΑ</vt:lpstr>
      <vt:lpstr>Υλικό για εκπαιδευτικούς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Δράσεις του Συμβουλίου της Ευρώπης για τα παιδιά</dc:title>
  <dc:creator>Δέσποι</dc:creator>
  <cp:lastModifiedBy>Despoina Anagnostopoulou</cp:lastModifiedBy>
  <cp:revision>12</cp:revision>
  <cp:lastPrinted>2015-03-28T10:05:55Z</cp:lastPrinted>
  <dcterms:created xsi:type="dcterms:W3CDTF">2015-03-21T21:47:43Z</dcterms:created>
  <dcterms:modified xsi:type="dcterms:W3CDTF">2021-11-19T00:26:01Z</dcterms:modified>
</cp:coreProperties>
</file>