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64" r:id="rId2"/>
  </p:sldMasterIdLst>
  <p:notesMasterIdLst>
    <p:notesMasterId r:id="rId246"/>
  </p:notesMasterIdLst>
  <p:handoutMasterIdLst>
    <p:handoutMasterId r:id="rId247"/>
  </p:handoutMasterIdLst>
  <p:sldIdLst>
    <p:sldId id="257" r:id="rId3"/>
    <p:sldId id="258" r:id="rId4"/>
    <p:sldId id="260" r:id="rId5"/>
    <p:sldId id="561" r:id="rId6"/>
    <p:sldId id="562" r:id="rId7"/>
    <p:sldId id="563" r:id="rId8"/>
    <p:sldId id="564" r:id="rId9"/>
    <p:sldId id="565" r:id="rId10"/>
    <p:sldId id="584" r:id="rId11"/>
    <p:sldId id="596" r:id="rId12"/>
    <p:sldId id="593" r:id="rId13"/>
    <p:sldId id="598" r:id="rId14"/>
    <p:sldId id="594" r:id="rId15"/>
    <p:sldId id="586" r:id="rId16"/>
    <p:sldId id="585" r:id="rId17"/>
    <p:sldId id="599" r:id="rId18"/>
    <p:sldId id="592" r:id="rId19"/>
    <p:sldId id="591" r:id="rId20"/>
    <p:sldId id="590" r:id="rId21"/>
    <p:sldId id="589" r:id="rId22"/>
    <p:sldId id="600" r:id="rId23"/>
    <p:sldId id="587" r:id="rId24"/>
    <p:sldId id="601" r:id="rId25"/>
    <p:sldId id="602" r:id="rId26"/>
    <p:sldId id="588" r:id="rId27"/>
    <p:sldId id="574" r:id="rId28"/>
    <p:sldId id="573" r:id="rId29"/>
    <p:sldId id="583" r:id="rId30"/>
    <p:sldId id="576" r:id="rId31"/>
    <p:sldId id="577" r:id="rId32"/>
    <p:sldId id="261" r:id="rId33"/>
    <p:sldId id="262" r:id="rId34"/>
    <p:sldId id="265" r:id="rId35"/>
    <p:sldId id="264" r:id="rId36"/>
    <p:sldId id="266" r:id="rId37"/>
    <p:sldId id="267" r:id="rId38"/>
    <p:sldId id="268" r:id="rId39"/>
    <p:sldId id="511" r:id="rId40"/>
    <p:sldId id="465" r:id="rId41"/>
    <p:sldId id="466" r:id="rId42"/>
    <p:sldId id="467" r:id="rId43"/>
    <p:sldId id="468" r:id="rId44"/>
    <p:sldId id="469" r:id="rId45"/>
    <p:sldId id="470" r:id="rId46"/>
    <p:sldId id="512" r:id="rId47"/>
    <p:sldId id="473" r:id="rId48"/>
    <p:sldId id="474" r:id="rId49"/>
    <p:sldId id="475" r:id="rId50"/>
    <p:sldId id="476" r:id="rId51"/>
    <p:sldId id="477" r:id="rId52"/>
    <p:sldId id="478" r:id="rId53"/>
    <p:sldId id="479" r:id="rId54"/>
    <p:sldId id="480" r:id="rId55"/>
    <p:sldId id="481" r:id="rId56"/>
    <p:sldId id="483" r:id="rId57"/>
    <p:sldId id="504" r:id="rId58"/>
    <p:sldId id="505" r:id="rId59"/>
    <p:sldId id="495" r:id="rId60"/>
    <p:sldId id="496" r:id="rId61"/>
    <p:sldId id="497" r:id="rId62"/>
    <p:sldId id="492" r:id="rId63"/>
    <p:sldId id="493" r:id="rId64"/>
    <p:sldId id="494" r:id="rId65"/>
    <p:sldId id="498" r:id="rId66"/>
    <p:sldId id="506" r:id="rId67"/>
    <p:sldId id="507" r:id="rId68"/>
    <p:sldId id="508" r:id="rId69"/>
    <p:sldId id="509" r:id="rId70"/>
    <p:sldId id="510" r:id="rId71"/>
    <p:sldId id="539" r:id="rId72"/>
    <p:sldId id="516" r:id="rId73"/>
    <p:sldId id="517" r:id="rId74"/>
    <p:sldId id="518" r:id="rId75"/>
    <p:sldId id="519" r:id="rId76"/>
    <p:sldId id="520" r:id="rId77"/>
    <p:sldId id="521" r:id="rId78"/>
    <p:sldId id="522" r:id="rId79"/>
    <p:sldId id="523" r:id="rId80"/>
    <p:sldId id="524" r:id="rId81"/>
    <p:sldId id="525" r:id="rId82"/>
    <p:sldId id="526" r:id="rId83"/>
    <p:sldId id="527" r:id="rId84"/>
    <p:sldId id="528" r:id="rId85"/>
    <p:sldId id="529" r:id="rId86"/>
    <p:sldId id="530" r:id="rId87"/>
    <p:sldId id="531" r:id="rId88"/>
    <p:sldId id="532" r:id="rId89"/>
    <p:sldId id="285" r:id="rId90"/>
    <p:sldId id="533" r:id="rId91"/>
    <p:sldId id="534" r:id="rId92"/>
    <p:sldId id="535" r:id="rId93"/>
    <p:sldId id="536" r:id="rId94"/>
    <p:sldId id="537" r:id="rId95"/>
    <p:sldId id="538" r:id="rId96"/>
    <p:sldId id="359" r:id="rId97"/>
    <p:sldId id="461" r:id="rId98"/>
    <p:sldId id="462" r:id="rId99"/>
    <p:sldId id="460" r:id="rId100"/>
    <p:sldId id="448" r:id="rId101"/>
    <p:sldId id="449" r:id="rId102"/>
    <p:sldId id="450" r:id="rId103"/>
    <p:sldId id="361" r:id="rId104"/>
    <p:sldId id="451" r:id="rId105"/>
    <p:sldId id="452" r:id="rId106"/>
    <p:sldId id="454" r:id="rId107"/>
    <p:sldId id="455" r:id="rId108"/>
    <p:sldId id="457" r:id="rId109"/>
    <p:sldId id="458" r:id="rId110"/>
    <p:sldId id="459" r:id="rId111"/>
    <p:sldId id="446"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281" r:id="rId131"/>
    <p:sldId id="282" r:id="rId132"/>
    <p:sldId id="283" r:id="rId133"/>
    <p:sldId id="284" r:id="rId134"/>
    <p:sldId id="326" r:id="rId135"/>
    <p:sldId id="327" r:id="rId136"/>
    <p:sldId id="328" r:id="rId137"/>
    <p:sldId id="329" r:id="rId138"/>
    <p:sldId id="330" r:id="rId139"/>
    <p:sldId id="331" r:id="rId140"/>
    <p:sldId id="332" r:id="rId141"/>
    <p:sldId id="333" r:id="rId142"/>
    <p:sldId id="337" r:id="rId143"/>
    <p:sldId id="338" r:id="rId144"/>
    <p:sldId id="339" r:id="rId145"/>
    <p:sldId id="340" r:id="rId146"/>
    <p:sldId id="336" r:id="rId147"/>
    <p:sldId id="341" r:id="rId148"/>
    <p:sldId id="342" r:id="rId149"/>
    <p:sldId id="343" r:id="rId150"/>
    <p:sldId id="344" r:id="rId151"/>
    <p:sldId id="345" r:id="rId152"/>
    <p:sldId id="418" r:id="rId153"/>
    <p:sldId id="419" r:id="rId154"/>
    <p:sldId id="540" r:id="rId155"/>
    <p:sldId id="541" r:id="rId156"/>
    <p:sldId id="542" r:id="rId157"/>
    <p:sldId id="543" r:id="rId158"/>
    <p:sldId id="544" r:id="rId159"/>
    <p:sldId id="545" r:id="rId160"/>
    <p:sldId id="546" r:id="rId161"/>
    <p:sldId id="547" r:id="rId162"/>
    <p:sldId id="548" r:id="rId163"/>
    <p:sldId id="549" r:id="rId164"/>
    <p:sldId id="550" r:id="rId165"/>
    <p:sldId id="551" r:id="rId166"/>
    <p:sldId id="552" r:id="rId167"/>
    <p:sldId id="420" r:id="rId168"/>
    <p:sldId id="421" r:id="rId169"/>
    <p:sldId id="422" r:id="rId170"/>
    <p:sldId id="423" r:id="rId171"/>
    <p:sldId id="424" r:id="rId172"/>
    <p:sldId id="425" r:id="rId173"/>
    <p:sldId id="426" r:id="rId174"/>
    <p:sldId id="427" r:id="rId175"/>
    <p:sldId id="428" r:id="rId176"/>
    <p:sldId id="429" r:id="rId177"/>
    <p:sldId id="308" r:id="rId178"/>
    <p:sldId id="309" r:id="rId179"/>
    <p:sldId id="310" r:id="rId180"/>
    <p:sldId id="311" r:id="rId181"/>
    <p:sldId id="312" r:id="rId182"/>
    <p:sldId id="313" r:id="rId183"/>
    <p:sldId id="314" r:id="rId184"/>
    <p:sldId id="416" r:id="rId185"/>
    <p:sldId id="417" r:id="rId186"/>
    <p:sldId id="269" r:id="rId187"/>
    <p:sldId id="270" r:id="rId188"/>
    <p:sldId id="286" r:id="rId189"/>
    <p:sldId id="287" r:id="rId190"/>
    <p:sldId id="288" r:id="rId191"/>
    <p:sldId id="289" r:id="rId192"/>
    <p:sldId id="290" r:id="rId193"/>
    <p:sldId id="291" r:id="rId194"/>
    <p:sldId id="292" r:id="rId195"/>
    <p:sldId id="293" r:id="rId196"/>
    <p:sldId id="294" r:id="rId197"/>
    <p:sldId id="295" r:id="rId198"/>
    <p:sldId id="296" r:id="rId199"/>
    <p:sldId id="297" r:id="rId200"/>
    <p:sldId id="298" r:id="rId201"/>
    <p:sldId id="299" r:id="rId202"/>
    <p:sldId id="323" r:id="rId203"/>
    <p:sldId id="300" r:id="rId204"/>
    <p:sldId id="325" r:id="rId205"/>
    <p:sldId id="301" r:id="rId206"/>
    <p:sldId id="302" r:id="rId207"/>
    <p:sldId id="303" r:id="rId208"/>
    <p:sldId id="304" r:id="rId209"/>
    <p:sldId id="305" r:id="rId210"/>
    <p:sldId id="306" r:id="rId211"/>
    <p:sldId id="324" r:id="rId212"/>
    <p:sldId id="307" r:id="rId213"/>
    <p:sldId id="315" r:id="rId214"/>
    <p:sldId id="316" r:id="rId215"/>
    <p:sldId id="317" r:id="rId216"/>
    <p:sldId id="318" r:id="rId217"/>
    <p:sldId id="319" r:id="rId218"/>
    <p:sldId id="320" r:id="rId219"/>
    <p:sldId id="321" r:id="rId220"/>
    <p:sldId id="322" r:id="rId221"/>
    <p:sldId id="346" r:id="rId222"/>
    <p:sldId id="347" r:id="rId223"/>
    <p:sldId id="348" r:id="rId224"/>
    <p:sldId id="349" r:id="rId225"/>
    <p:sldId id="350" r:id="rId226"/>
    <p:sldId id="351" r:id="rId227"/>
    <p:sldId id="263" r:id="rId228"/>
    <p:sldId id="352" r:id="rId229"/>
    <p:sldId id="353" r:id="rId230"/>
    <p:sldId id="354" r:id="rId231"/>
    <p:sldId id="355" r:id="rId232"/>
    <p:sldId id="356" r:id="rId233"/>
    <p:sldId id="357" r:id="rId234"/>
    <p:sldId id="358" r:id="rId235"/>
    <p:sldId id="271" r:id="rId236"/>
    <p:sldId id="272" r:id="rId237"/>
    <p:sldId id="273" r:id="rId238"/>
    <p:sldId id="274" r:id="rId239"/>
    <p:sldId id="275" r:id="rId240"/>
    <p:sldId id="276" r:id="rId241"/>
    <p:sldId id="277" r:id="rId242"/>
    <p:sldId id="278" r:id="rId243"/>
    <p:sldId id="279" r:id="rId244"/>
    <p:sldId id="280" r:id="rId245"/>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969D2531-91D8-4FFA-917A-4A3DB09AC2F2}">
          <p14:sldIdLst>
            <p14:sldId id="257"/>
            <p14:sldId id="258"/>
          </p14:sldIdLst>
        </p14:section>
        <p14:section name="Students' Assesment" id="{D6C500FC-0717-40EB-8AF9-4CD893B8D677}">
          <p14:sldIdLst>
            <p14:sldId id="260"/>
          </p14:sldIdLst>
        </p14:section>
        <p14:section name="The Conceptualization of International Development" id="{247C88B3-7884-4818-8C98-C5A9B26897AE}">
          <p14:sldIdLst>
            <p14:sldId id="561"/>
            <p14:sldId id="562"/>
            <p14:sldId id="563"/>
            <p14:sldId id="564"/>
            <p14:sldId id="565"/>
            <p14:sldId id="584"/>
            <p14:sldId id="596"/>
            <p14:sldId id="593"/>
            <p14:sldId id="598"/>
            <p14:sldId id="594"/>
            <p14:sldId id="586"/>
            <p14:sldId id="585"/>
            <p14:sldId id="599"/>
            <p14:sldId id="592"/>
            <p14:sldId id="591"/>
            <p14:sldId id="590"/>
            <p14:sldId id="589"/>
            <p14:sldId id="600"/>
            <p14:sldId id="587"/>
            <p14:sldId id="601"/>
            <p14:sldId id="602"/>
            <p14:sldId id="588"/>
            <p14:sldId id="574"/>
            <p14:sldId id="573"/>
            <p14:sldId id="583"/>
            <p14:sldId id="576"/>
            <p14:sldId id="577"/>
          </p14:sldIdLst>
        </p14:section>
        <p14:section name="Free market versus State based Models of Development" id="{C44CE321-B6B9-413C-8C72-485BF3F663EC}">
          <p14:sldIdLst>
            <p14:sldId id="261"/>
            <p14:sldId id="262"/>
            <p14:sldId id="265"/>
            <p14:sldId id="264"/>
            <p14:sldId id="266"/>
            <p14:sldId id="267"/>
            <p14:sldId id="268"/>
            <p14:sldId id="511"/>
            <p14:sldId id="465"/>
            <p14:sldId id="466"/>
            <p14:sldId id="467"/>
            <p14:sldId id="468"/>
            <p14:sldId id="469"/>
            <p14:sldId id="470"/>
            <p14:sldId id="512"/>
            <p14:sldId id="473"/>
            <p14:sldId id="474"/>
            <p14:sldId id="475"/>
            <p14:sldId id="476"/>
            <p14:sldId id="477"/>
            <p14:sldId id="478"/>
            <p14:sldId id="479"/>
            <p14:sldId id="480"/>
            <p14:sldId id="481"/>
            <p14:sldId id="483"/>
            <p14:sldId id="504"/>
            <p14:sldId id="505"/>
            <p14:sldId id="495"/>
            <p14:sldId id="496"/>
            <p14:sldId id="497"/>
            <p14:sldId id="492"/>
            <p14:sldId id="493"/>
            <p14:sldId id="494"/>
            <p14:sldId id="498"/>
            <p14:sldId id="506"/>
            <p14:sldId id="507"/>
            <p14:sldId id="508"/>
            <p14:sldId id="509"/>
            <p14:sldId id="510"/>
            <p14:sldId id="539"/>
            <p14:sldId id="516"/>
            <p14:sldId id="517"/>
            <p14:sldId id="518"/>
            <p14:sldId id="519"/>
            <p14:sldId id="520"/>
            <p14:sldId id="521"/>
            <p14:sldId id="522"/>
            <p14:sldId id="523"/>
            <p14:sldId id="524"/>
            <p14:sldId id="525"/>
            <p14:sldId id="526"/>
            <p14:sldId id="527"/>
            <p14:sldId id="528"/>
            <p14:sldId id="529"/>
            <p14:sldId id="530"/>
            <p14:sldId id="531"/>
            <p14:sldId id="532"/>
            <p14:sldId id="285"/>
            <p14:sldId id="533"/>
            <p14:sldId id="534"/>
            <p14:sldId id="535"/>
            <p14:sldId id="536"/>
            <p14:sldId id="537"/>
            <p14:sldId id="538"/>
          </p14:sldIdLst>
        </p14:section>
        <p14:section name="Globalization" id="{E7D65AB9-86EC-40C4-9FEC-EB2F0076F318}">
          <p14:sldIdLst>
            <p14:sldId id="359"/>
            <p14:sldId id="461"/>
            <p14:sldId id="462"/>
            <p14:sldId id="460"/>
            <p14:sldId id="448"/>
            <p14:sldId id="449"/>
            <p14:sldId id="450"/>
            <p14:sldId id="361"/>
            <p14:sldId id="451"/>
            <p14:sldId id="452"/>
            <p14:sldId id="454"/>
            <p14:sldId id="455"/>
            <p14:sldId id="457"/>
            <p14:sldId id="458"/>
            <p14:sldId id="459"/>
            <p14:sldId id="446"/>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281"/>
            <p14:sldId id="282"/>
            <p14:sldId id="283"/>
            <p14:sldId id="284"/>
          </p14:sldIdLst>
        </p14:section>
        <p14:section name="Supranational Institutions and Development" id="{F5476C88-B1C1-47E2-934E-D4BB4E7B503D}">
          <p14:sldIdLst>
            <p14:sldId id="326"/>
            <p14:sldId id="327"/>
            <p14:sldId id="328"/>
            <p14:sldId id="329"/>
            <p14:sldId id="330"/>
            <p14:sldId id="331"/>
            <p14:sldId id="332"/>
            <p14:sldId id="333"/>
            <p14:sldId id="337"/>
            <p14:sldId id="338"/>
            <p14:sldId id="339"/>
            <p14:sldId id="340"/>
            <p14:sldId id="336"/>
            <p14:sldId id="341"/>
            <p14:sldId id="342"/>
            <p14:sldId id="343"/>
            <p14:sldId id="344"/>
            <p14:sldId id="345"/>
          </p14:sldIdLst>
        </p14:section>
        <p14:section name="MNEs Conceptualization and Strategies" id="{A36E5152-008D-44B1-966E-4BCDBB03BD72}">
          <p14:sldIdLst>
            <p14:sldId id="418"/>
            <p14:sldId id="419"/>
            <p14:sldId id="540"/>
            <p14:sldId id="541"/>
            <p14:sldId id="542"/>
            <p14:sldId id="543"/>
            <p14:sldId id="544"/>
            <p14:sldId id="545"/>
            <p14:sldId id="546"/>
            <p14:sldId id="547"/>
            <p14:sldId id="548"/>
            <p14:sldId id="549"/>
            <p14:sldId id="550"/>
            <p14:sldId id="551"/>
            <p14:sldId id="552"/>
            <p14:sldId id="420"/>
            <p14:sldId id="421"/>
            <p14:sldId id="422"/>
            <p14:sldId id="423"/>
            <p14:sldId id="424"/>
            <p14:sldId id="425"/>
            <p14:sldId id="426"/>
            <p14:sldId id="427"/>
            <p14:sldId id="428"/>
            <p14:sldId id="429"/>
          </p14:sldIdLst>
        </p14:section>
        <p14:section name="INVESTMENT DEVELOPMENT PATH" id="{05700A4A-BABE-4147-9E8A-53F3781F31D1}">
          <p14:sldIdLst>
            <p14:sldId id="308"/>
            <p14:sldId id="309"/>
            <p14:sldId id="310"/>
            <p14:sldId id="311"/>
            <p14:sldId id="312"/>
            <p14:sldId id="313"/>
            <p14:sldId id="314"/>
            <p14:sldId id="416"/>
            <p14:sldId id="417"/>
          </p14:sldIdLst>
        </p14:section>
        <p14:section name="The Role of Multinational Enterprises in the Development Process" id="{9F39DFB0-3A07-4C5B-A460-C8F397FE13D5}">
          <p14:sldIdLst>
            <p14:sldId id="269"/>
            <p14:sldId id="270"/>
            <p14:sldId id="286"/>
            <p14:sldId id="287"/>
            <p14:sldId id="288"/>
            <p14:sldId id="289"/>
            <p14:sldId id="290"/>
            <p14:sldId id="291"/>
            <p14:sldId id="292"/>
            <p14:sldId id="293"/>
            <p14:sldId id="294"/>
            <p14:sldId id="295"/>
            <p14:sldId id="296"/>
            <p14:sldId id="297"/>
            <p14:sldId id="298"/>
            <p14:sldId id="299"/>
            <p14:sldId id="323"/>
            <p14:sldId id="300"/>
            <p14:sldId id="325"/>
            <p14:sldId id="301"/>
            <p14:sldId id="302"/>
            <p14:sldId id="303"/>
            <p14:sldId id="304"/>
            <p14:sldId id="305"/>
            <p14:sldId id="306"/>
            <p14:sldId id="324"/>
            <p14:sldId id="307"/>
            <p14:sldId id="315"/>
            <p14:sldId id="316"/>
            <p14:sldId id="317"/>
            <p14:sldId id="318"/>
            <p14:sldId id="319"/>
            <p14:sldId id="320"/>
            <p14:sldId id="321"/>
            <p14:sldId id="322"/>
          </p14:sldIdLst>
        </p14:section>
        <p14:section name="Beyond The Rules of the Game" id="{06003E8C-53E4-4FB1-81E0-1DAB27CF81F6}">
          <p14:sldIdLst>
            <p14:sldId id="346"/>
            <p14:sldId id="347"/>
            <p14:sldId id="348"/>
            <p14:sldId id="349"/>
            <p14:sldId id="350"/>
            <p14:sldId id="351"/>
            <p14:sldId id="263"/>
            <p14:sldId id="352"/>
            <p14:sldId id="353"/>
            <p14:sldId id="354"/>
            <p14:sldId id="355"/>
            <p14:sldId id="356"/>
            <p14:sldId id="357"/>
            <p14:sldId id="358"/>
            <p14:sldId id="271"/>
            <p14:sldId id="272"/>
            <p14:sldId id="273"/>
            <p14:sldId id="274"/>
            <p14:sldId id="275"/>
            <p14:sldId id="276"/>
            <p14:sldId id="277"/>
            <p14:sldId id="278"/>
            <p14:sldId id="279"/>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handoutMaster" Target="handoutMasters/handoutMaster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presProps" Target="presProps.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viewProps" Target="viewProps.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theme" Target="theme/theme1.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tableStyles" Target="tableStyle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6" Type="http://schemas.openxmlformats.org/officeDocument/2006/relationships/slide" Target="slides/slide24.xml"/><Relationship Id="rId231" Type="http://schemas.openxmlformats.org/officeDocument/2006/relationships/slide" Target="slides/slide229.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notesMaster" Target="notesMasters/notesMaster1.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8DB5D7D5-6A1C-4ABC-8850-759A9D876047}">
      <dgm:prSet/>
      <dgm:spPr/>
      <dgm:t>
        <a:bodyPr rtlCol="0"/>
        <a:lstStyle/>
        <a:p>
          <a:pPr rtl="0"/>
          <a:r>
            <a:rPr lang="en-US" dirty="0"/>
            <a:t>Part 1</a:t>
          </a:r>
          <a:endParaRPr lang="el" dirty="0"/>
        </a:p>
      </dgm:t>
    </dgm:pt>
    <dgm:pt modelId="{D8874F40-D7B0-41DE-BB6F-A6014FEAB2D7}" type="parTrans" cxnId="{C5202EE1-10E9-4076-9D55-9E0CF8B152AF}">
      <dgm:prSet/>
      <dgm:spPr/>
      <dgm:t>
        <a:bodyPr rtlCol="0"/>
        <a:lstStyle/>
        <a:p>
          <a:pPr rtl="0"/>
          <a:endParaRPr lang="en-US"/>
        </a:p>
      </dgm:t>
    </dgm:pt>
    <dgm:pt modelId="{BD6E0A2E-99C8-4F5A-971A-CD211D1099FF}" type="sibTrans" cxnId="{C5202EE1-10E9-4076-9D55-9E0CF8B152AF}">
      <dgm:prSet/>
      <dgm:spPr/>
      <dgm:t>
        <a:bodyPr rtlCol="0"/>
        <a:lstStyle/>
        <a:p>
          <a:pPr rtl="0"/>
          <a:endParaRPr lang="en-US"/>
        </a:p>
      </dgm:t>
    </dgm:pt>
    <dgm:pt modelId="{96262926-A67D-4E4E-9515-5EBC67F0B634}">
      <dgm:prSet/>
      <dgm:spPr/>
      <dgm:t>
        <a:bodyPr rtlCol="0"/>
        <a:lstStyle/>
        <a:p>
          <a:pPr rtl="0"/>
          <a:r>
            <a:rPr lang="en-US" i="1" dirty="0">
              <a:effectLst/>
              <a:latin typeface="Times New Roman" panose="02020603050405020304" pitchFamily="18" charset="0"/>
              <a:ea typeface="Arial" panose="020B0604020202020204" pitchFamily="34" charset="0"/>
            </a:rPr>
            <a:t>Free market versus State based Models of Development</a:t>
          </a:r>
        </a:p>
        <a:p>
          <a:pPr rtl="0"/>
          <a:r>
            <a:rPr lang="en-US" i="1" dirty="0">
              <a:effectLst/>
              <a:latin typeface="Times New Roman" panose="02020603050405020304" pitchFamily="18" charset="0"/>
              <a:ea typeface="Arial" panose="020B0604020202020204" pitchFamily="34" charset="0"/>
            </a:rPr>
            <a:t>The United Nations (UN) Millennium Program, The EU Development Program</a:t>
          </a:r>
          <a:endParaRPr lang="el" dirty="0"/>
        </a:p>
      </dgm:t>
    </dgm:pt>
    <dgm:pt modelId="{EC74E552-C501-4B0E-9400-E8B410F53D50}" type="parTrans" cxnId="{8C5B110A-FBC3-4CBF-BED2-413E87D4DAD5}">
      <dgm:prSet/>
      <dgm:spPr/>
      <dgm:t>
        <a:bodyPr rtlCol="0"/>
        <a:lstStyle/>
        <a:p>
          <a:pPr rtl="0"/>
          <a:endParaRPr lang="en-US"/>
        </a:p>
      </dgm:t>
    </dgm:pt>
    <dgm:pt modelId="{1DA7ACEB-F642-43C1-BCB5-F580B9B985B9}" type="sibTrans" cxnId="{8C5B110A-FBC3-4CBF-BED2-413E87D4DAD5}">
      <dgm:prSet/>
      <dgm:spPr/>
      <dgm:t>
        <a:bodyPr rtlCol="0"/>
        <a:lstStyle/>
        <a:p>
          <a:pPr rtl="0"/>
          <a:endParaRPr lang="en-US"/>
        </a:p>
      </dgm:t>
    </dgm:pt>
    <dgm:pt modelId="{C5146535-FD3D-4589-98A3-623B8DA4B8DB}">
      <dgm:prSet/>
      <dgm:spPr/>
      <dgm:t>
        <a:bodyPr rtlCol="0"/>
        <a:lstStyle/>
        <a:p>
          <a:pPr rtl="0"/>
          <a:r>
            <a:rPr lang="en-US" dirty="0"/>
            <a:t>Part 2</a:t>
          </a:r>
          <a:endParaRPr lang="el" dirty="0"/>
        </a:p>
      </dgm:t>
    </dgm:pt>
    <dgm:pt modelId="{20848F78-EC70-4162-96CE-CC68006930F0}" type="parTrans" cxnId="{8EBF857E-7408-4941-91E4-293B0F59EEF7}">
      <dgm:prSet/>
      <dgm:spPr/>
      <dgm:t>
        <a:bodyPr rtlCol="0"/>
        <a:lstStyle/>
        <a:p>
          <a:pPr rtl="0"/>
          <a:endParaRPr lang="en-US"/>
        </a:p>
      </dgm:t>
    </dgm:pt>
    <dgm:pt modelId="{7A3CCAF8-AC3A-401E-AEDD-44BBC1AA9C31}" type="sibTrans" cxnId="{8EBF857E-7408-4941-91E4-293B0F59EEF7}">
      <dgm:prSet/>
      <dgm:spPr/>
      <dgm:t>
        <a:bodyPr rtlCol="0"/>
        <a:lstStyle/>
        <a:p>
          <a:pPr rtl="0"/>
          <a:endParaRPr lang="en-US"/>
        </a:p>
      </dgm:t>
    </dgm:pt>
    <dgm:pt modelId="{E80CA270-6C90-4E17-ACEA-46B56AD54DD1}">
      <dgm:prSet/>
      <dgm:spPr/>
      <dgm:t>
        <a:bodyPr rtlCol="0"/>
        <a:lstStyle/>
        <a:p>
          <a:pPr rtl="0">
            <a:buFont typeface="Arial" panose="020B0604020202020204" pitchFamily="34" charset="0"/>
            <a:buNone/>
          </a:pPr>
          <a:r>
            <a:rPr lang="en-US" i="1" dirty="0">
              <a:effectLst/>
              <a:latin typeface="Times New Roman" panose="02020603050405020304" pitchFamily="18" charset="0"/>
              <a:ea typeface="Arial" panose="020B0604020202020204" pitchFamily="34" charset="0"/>
            </a:rPr>
            <a:t>Supranational Institutions and Development (IMF, WORLD BANK).</a:t>
          </a:r>
          <a:endParaRPr lang="el" dirty="0"/>
        </a:p>
      </dgm:t>
    </dgm:pt>
    <dgm:pt modelId="{7EEC8067-96EF-4BE0-8BE3-BA59ED78A31F}" type="parTrans" cxnId="{2DC28DF8-5C1B-4F53-A4C1-D5B63FB54BAF}">
      <dgm:prSet/>
      <dgm:spPr/>
      <dgm:t>
        <a:bodyPr rtlCol="0"/>
        <a:lstStyle/>
        <a:p>
          <a:pPr rtl="0"/>
          <a:endParaRPr lang="en-US"/>
        </a:p>
      </dgm:t>
    </dgm:pt>
    <dgm:pt modelId="{1AFE46E5-6B07-4894-8ECB-21BD7E7B8AF1}" type="sibTrans" cxnId="{2DC28DF8-5C1B-4F53-A4C1-D5B63FB54BAF}">
      <dgm:prSet/>
      <dgm:spPr/>
      <dgm:t>
        <a:bodyPr rtlCol="0"/>
        <a:lstStyle/>
        <a:p>
          <a:pPr rtl="0"/>
          <a:endParaRPr lang="en-US"/>
        </a:p>
      </dgm:t>
    </dgm:pt>
    <dgm:pt modelId="{09C152DA-7620-4852-8162-A77EC3609F3F}">
      <dgm:prSet/>
      <dgm:spPr/>
      <dgm:t>
        <a:bodyPr rtlCol="0"/>
        <a:lstStyle/>
        <a:p>
          <a:pPr rtl="0"/>
          <a:r>
            <a:rPr lang="en-US" dirty="0"/>
            <a:t>Part 3</a:t>
          </a:r>
          <a:endParaRPr lang="el" dirty="0"/>
        </a:p>
      </dgm:t>
    </dgm:pt>
    <dgm:pt modelId="{9F6D14C0-6C82-4CBD-8D6D-B0E117B6F2ED}" type="parTrans" cxnId="{23ECAC8B-17A4-4883-AA0E-06D66B7E788A}">
      <dgm:prSet/>
      <dgm:spPr/>
      <dgm:t>
        <a:bodyPr rtlCol="0"/>
        <a:lstStyle/>
        <a:p>
          <a:pPr rtl="0"/>
          <a:endParaRPr lang="en-US"/>
        </a:p>
      </dgm:t>
    </dgm:pt>
    <dgm:pt modelId="{0AE8D36D-0F0F-4206-AE39-0A2D73987B68}" type="sibTrans" cxnId="{23ECAC8B-17A4-4883-AA0E-06D66B7E788A}">
      <dgm:prSet/>
      <dgm:spPr/>
      <dgm:t>
        <a:bodyPr rtlCol="0"/>
        <a:lstStyle/>
        <a:p>
          <a:pPr rtl="0"/>
          <a:endParaRPr lang="en-US"/>
        </a:p>
      </dgm:t>
    </dgm:pt>
    <dgm:pt modelId="{6C8937BE-93F8-4DED-8538-1C601DAEBA66}">
      <dgm:prSet/>
      <dgm:spPr/>
      <dgm:t>
        <a:bodyPr rtlCol="0"/>
        <a:lstStyle/>
        <a:p>
          <a:pPr rtl="0"/>
          <a:endParaRPr lang="el" dirty="0"/>
        </a:p>
      </dgm:t>
    </dgm:pt>
    <dgm:pt modelId="{77D169C6-D77F-456D-B18B-D7BE016AD87A}" type="parTrans" cxnId="{FAA8D3DD-12E8-457D-9144-B037C5678347}">
      <dgm:prSet/>
      <dgm:spPr/>
      <dgm:t>
        <a:bodyPr rtlCol="0"/>
        <a:lstStyle/>
        <a:p>
          <a:pPr rtl="0"/>
          <a:endParaRPr lang="en-US"/>
        </a:p>
      </dgm:t>
    </dgm:pt>
    <dgm:pt modelId="{A97BE953-FA9D-4BA6-A92C-494DB1F3BA59}" type="sibTrans" cxnId="{FAA8D3DD-12E8-457D-9144-B037C5678347}">
      <dgm:prSet/>
      <dgm:spPr/>
      <dgm:t>
        <a:bodyPr rtlCol="0"/>
        <a:lstStyle/>
        <a:p>
          <a:pPr rtl="0"/>
          <a:endParaRPr lang="en-US"/>
        </a:p>
      </dgm:t>
    </dgm:pt>
    <dgm:pt modelId="{32A80F45-0345-41C3-AE58-E7A38017F9CD}">
      <dgm:prSet/>
      <dgm:spPr/>
      <dgm:t>
        <a:bodyPr/>
        <a:lstStyle/>
        <a:p>
          <a:pPr rtl="0">
            <a:buNone/>
          </a:pPr>
          <a:r>
            <a:rPr lang="en-US" i="1" dirty="0">
              <a:effectLst/>
              <a:latin typeface="Times New Roman" panose="02020603050405020304" pitchFamily="18" charset="0"/>
              <a:ea typeface="Arial" panose="020B0604020202020204" pitchFamily="34" charset="0"/>
            </a:rPr>
            <a:t>The Role of Multinational Enterprises in the Development Process.</a:t>
          </a:r>
          <a:endParaRPr lang="el-GR" dirty="0">
            <a:effectLst/>
            <a:latin typeface="Times New Roman" panose="02020603050405020304" pitchFamily="18" charset="0"/>
            <a:ea typeface="Arial" panose="020B0604020202020204" pitchFamily="34" charset="0"/>
          </a:endParaRPr>
        </a:p>
      </dgm:t>
    </dgm:pt>
    <dgm:pt modelId="{F04404EE-2A61-4B7E-9DA1-4EF10F2213FB}" type="parTrans" cxnId="{3C1F572F-CB74-401F-8418-934E26DECBFF}">
      <dgm:prSet/>
      <dgm:spPr/>
      <dgm:t>
        <a:bodyPr/>
        <a:lstStyle/>
        <a:p>
          <a:endParaRPr lang="el-GR"/>
        </a:p>
      </dgm:t>
    </dgm:pt>
    <dgm:pt modelId="{31792B55-581B-48B3-ABF1-668EC8AFD16D}" type="sibTrans" cxnId="{3C1F572F-CB74-401F-8418-934E26DECBFF}">
      <dgm:prSet/>
      <dgm:spPr/>
      <dgm:t>
        <a:bodyPr/>
        <a:lstStyle/>
        <a:p>
          <a:endParaRPr lang="el-GR"/>
        </a:p>
      </dgm:t>
    </dgm:pt>
    <dgm:pt modelId="{4B53D472-6C74-4D55-9B86-60B23D3AE739}">
      <dgm:prSet/>
      <dgm:spPr/>
      <dgm:t>
        <a:bodyPr/>
        <a:lstStyle/>
        <a:p>
          <a:pPr rtl="0">
            <a:buNone/>
          </a:pPr>
          <a:r>
            <a:rPr lang="en-US" i="1" dirty="0">
              <a:effectLst/>
              <a:latin typeface="Times New Roman" panose="02020603050405020304" pitchFamily="18" charset="0"/>
              <a:ea typeface="Arial" panose="020B0604020202020204" pitchFamily="34" charset="0"/>
            </a:rPr>
            <a:t>The shifting Economic and Political Shape of the World: Integration or Fragmentation?.</a:t>
          </a:r>
        </a:p>
      </dgm:t>
    </dgm:pt>
    <dgm:pt modelId="{DF1BC4BE-0261-471B-91AB-754B4D937160}" type="parTrans" cxnId="{C82BB822-949B-4C92-B787-08CE6D944A02}">
      <dgm:prSet/>
      <dgm:spPr/>
      <dgm:t>
        <a:bodyPr/>
        <a:lstStyle/>
        <a:p>
          <a:endParaRPr lang="el-GR"/>
        </a:p>
      </dgm:t>
    </dgm:pt>
    <dgm:pt modelId="{F921E3D2-9634-4169-9C30-C45297EAB660}" type="sibTrans" cxnId="{C82BB822-949B-4C92-B787-08CE6D944A02}">
      <dgm:prSet/>
      <dgm:spPr/>
      <dgm:t>
        <a:bodyPr/>
        <a:lstStyle/>
        <a:p>
          <a:endParaRPr lang="el-GR"/>
        </a:p>
      </dgm:t>
    </dgm:pt>
    <dgm:pt modelId="{79B3314A-318F-4539-B967-E8D2E9E0A914}">
      <dgm:prSet/>
      <dgm:spPr/>
      <dgm:t>
        <a:bodyPr/>
        <a:lstStyle/>
        <a:p>
          <a:pPr rtl="0"/>
          <a:r>
            <a:rPr lang="en-US" i="1" dirty="0">
              <a:effectLst/>
              <a:latin typeface="Times New Roman" panose="02020603050405020304" pitchFamily="18" charset="0"/>
              <a:ea typeface="Arial" panose="020B0604020202020204" pitchFamily="34" charset="0"/>
            </a:rPr>
            <a:t>Africa and Asia in the 21</a:t>
          </a:r>
          <a:r>
            <a:rPr lang="en-US" i="1" baseline="30000" dirty="0">
              <a:effectLst/>
              <a:latin typeface="Times New Roman" panose="02020603050405020304" pitchFamily="18" charset="0"/>
              <a:ea typeface="Arial" panose="020B0604020202020204" pitchFamily="34" charset="0"/>
            </a:rPr>
            <a:t>st</a:t>
          </a:r>
          <a:r>
            <a:rPr lang="en-US" i="1" dirty="0">
              <a:effectLst/>
              <a:latin typeface="Times New Roman" panose="02020603050405020304" pitchFamily="18" charset="0"/>
              <a:ea typeface="Arial" panose="020B0604020202020204" pitchFamily="34" charset="0"/>
            </a:rPr>
            <a:t> Century: Many countries, many responsibilities and the Political Economy of the Future.</a:t>
          </a:r>
          <a:endParaRPr lang="el-GR" dirty="0">
            <a:effectLst/>
            <a:latin typeface="Times New Roman" panose="02020603050405020304" pitchFamily="18" charset="0"/>
            <a:ea typeface="Arial" panose="020B0604020202020204" pitchFamily="34" charset="0"/>
          </a:endParaRPr>
        </a:p>
      </dgm:t>
    </dgm:pt>
    <dgm:pt modelId="{79EC9945-A0E7-42C8-B3AB-6359CF388B44}" type="parTrans" cxnId="{4B5576E1-7615-40FA-8274-50DE77B5AB0D}">
      <dgm:prSet/>
      <dgm:spPr/>
      <dgm:t>
        <a:bodyPr/>
        <a:lstStyle/>
        <a:p>
          <a:endParaRPr lang="el-GR"/>
        </a:p>
      </dgm:t>
    </dgm:pt>
    <dgm:pt modelId="{8FE7CFED-C07B-4F62-ADBC-F1218B06C32E}" type="sibTrans" cxnId="{4B5576E1-7615-40FA-8274-50DE77B5AB0D}">
      <dgm:prSet/>
      <dgm:spPr/>
      <dgm:t>
        <a:bodyPr/>
        <a:lstStyle/>
        <a:p>
          <a:endParaRPr lang="el-GR"/>
        </a:p>
      </dgm:t>
    </dgm:pt>
    <dgm:pt modelId="{AB52B3CC-6563-466D-BFC3-9B6B5AFA0881}" type="pres">
      <dgm:prSet presAssocID="{6A70FD8F-0050-42E3-8B3A-6ED7CFB9852E}" presName="Name0" presStyleCnt="0">
        <dgm:presLayoutVars>
          <dgm:chMax/>
          <dgm:chPref/>
          <dgm:animLvl val="lvl"/>
        </dgm:presLayoutVars>
      </dgm:prSet>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3">
        <dgm:presLayoutVars>
          <dgm:chMax val="1"/>
          <dgm:chPref val="1"/>
          <dgm:bulletEnabled val="1"/>
        </dgm:presLayoutVars>
      </dgm:prSet>
      <dgm:spPr/>
    </dgm:pt>
    <dgm:pt modelId="{5A1B764B-0DC5-47CD-BDEA-9E67799496EC}" type="pres">
      <dgm:prSet presAssocID="{8DB5D7D5-6A1C-4ABC-8850-759A9D876047}" presName="Childtext1" presStyleLbl="revTx" presStyleIdx="0" presStyleCnt="3">
        <dgm:presLayoutVars>
          <dgm:bulletEnabled val="1"/>
        </dgm:presLayoutVars>
      </dgm:prSet>
      <dgm:spPr/>
    </dgm:pt>
    <dgm:pt modelId="{122B38A3-0442-4747-820C-1F37877E2B0E}" type="pres">
      <dgm:prSet presAssocID="{8DB5D7D5-6A1C-4ABC-8850-759A9D876047}" presName="ConnectLine1" presStyleLbl="sibTrans1D1" presStyleIdx="0" presStyleCnt="3"/>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3"/>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3" custLinFactNeighborX="6">
        <dgm:presLayoutVars>
          <dgm:chMax val="1"/>
          <dgm:chPref val="1"/>
          <dgm:bulletEnabled val="1"/>
        </dgm:presLayoutVars>
      </dgm:prSet>
      <dgm:spPr/>
    </dgm:pt>
    <dgm:pt modelId="{DF65791B-462E-4589-B98D-F60587330CA8}" type="pres">
      <dgm:prSet presAssocID="{C5146535-FD3D-4589-98A3-623B8DA4B8DB}" presName="Childtext1" presStyleLbl="revTx" presStyleIdx="1" presStyleCnt="3">
        <dgm:presLayoutVars>
          <dgm:bulletEnabled val="1"/>
        </dgm:presLayoutVars>
      </dgm:prSet>
      <dgm:spPr/>
    </dgm:pt>
    <dgm:pt modelId="{DBA410EB-5F61-4F46-92D9-C5B0AA59EE15}" type="pres">
      <dgm:prSet presAssocID="{C5146535-FD3D-4589-98A3-623B8DA4B8DB}" presName="ConnectLine1" presStyleLbl="sibTrans1D1" presStyleIdx="1" presStyleCnt="3"/>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3"/>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3">
        <dgm:presLayoutVars>
          <dgm:chMax val="1"/>
          <dgm:chPref val="1"/>
          <dgm:bulletEnabled val="1"/>
        </dgm:presLayoutVars>
      </dgm:prSet>
      <dgm:spPr/>
    </dgm:pt>
    <dgm:pt modelId="{B4723E2A-4FF1-452A-BD25-8EC364F15A6F}" type="pres">
      <dgm:prSet presAssocID="{09C152DA-7620-4852-8162-A77EC3609F3F}" presName="Childtext1" presStyleLbl="revTx" presStyleIdx="2" presStyleCnt="3" custLinFactNeighborX="4431" custLinFactNeighborY="-2094">
        <dgm:presLayoutVars>
          <dgm:bulletEnabled val="1"/>
        </dgm:presLayoutVars>
      </dgm:prSet>
      <dgm:spPr/>
    </dgm:pt>
    <dgm:pt modelId="{440E9361-37D2-4157-AF38-7B49AD23708B}" type="pres">
      <dgm:prSet presAssocID="{09C152DA-7620-4852-8162-A77EC3609F3F}" presName="ConnectLine1" presStyleLbl="sibTrans1D1" presStyleIdx="2" presStyleCnt="3"/>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3"/>
      <dgm:spPr/>
    </dgm:pt>
    <dgm:pt modelId="{4174F691-D9D3-451C-9893-D177DC3AED58}" type="pres">
      <dgm:prSet presAssocID="{09C152DA-7620-4852-8162-A77EC3609F3F}"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84C67813-55CE-4EBC-9032-03BD847DC17E}" type="presOf" srcId="{6A70FD8F-0050-42E3-8B3A-6ED7CFB9852E}" destId="{AB52B3CC-6563-466D-BFC3-9B6B5AFA0881}" srcOrd="0" destOrd="0" presId="urn:microsoft.com/office/officeart/2016/7/layout/RoundedRectangleTimeline"/>
    <dgm:cxn modelId="{370D5317-2917-458D-9B1D-8A97A037A089}" type="presOf" srcId="{32A80F45-0345-41C3-AE58-E7A38017F9CD}" destId="{DF65791B-462E-4589-B98D-F60587330CA8}" srcOrd="0" destOrd="1" presId="urn:microsoft.com/office/officeart/2016/7/layout/RoundedRectangleTimeline"/>
    <dgm:cxn modelId="{C82BB822-949B-4C92-B787-08CE6D944A02}" srcId="{C5146535-FD3D-4589-98A3-623B8DA4B8DB}" destId="{4B53D472-6C74-4D55-9B86-60B23D3AE739}" srcOrd="2" destOrd="0" parTransId="{DF1BC4BE-0261-471B-91AB-754B4D937160}" sibTransId="{F921E3D2-9634-4169-9C30-C45297EAB660}"/>
    <dgm:cxn modelId="{22ECA226-C4EA-44F1-BCB5-77F78841DA6F}" type="presOf" srcId="{09C152DA-7620-4852-8162-A77EC3609F3F}" destId="{566B79CB-1A41-4F5C-BF91-58D94BF93913}" srcOrd="0" destOrd="0" presId="urn:microsoft.com/office/officeart/2016/7/layout/RoundedRectangleTimeline"/>
    <dgm:cxn modelId="{3C1F572F-CB74-401F-8418-934E26DECBFF}" srcId="{C5146535-FD3D-4589-98A3-623B8DA4B8DB}" destId="{32A80F45-0345-41C3-AE58-E7A38017F9CD}" srcOrd="1" destOrd="0" parTransId="{F04404EE-2A61-4B7E-9DA1-4EF10F2213FB}" sibTransId="{31792B55-581B-48B3-ABF1-668EC8AFD16D}"/>
    <dgm:cxn modelId="{E2BBA750-A5E4-4F50-BE16-016934379F81}" type="presOf" srcId="{6C8937BE-93F8-4DED-8538-1C601DAEBA66}" destId="{B4723E2A-4FF1-452A-BD25-8EC364F15A6F}" srcOrd="0" destOrd="0" presId="urn:microsoft.com/office/officeart/2016/7/layout/RoundedRectangleTimeline"/>
    <dgm:cxn modelId="{F9B2D375-40BE-4E5D-AA88-61805FBFF819}" type="presOf" srcId="{8DB5D7D5-6A1C-4ABC-8850-759A9D876047}" destId="{954381E7-0584-46DD-8108-E9BF4F2B5005}" srcOrd="0" destOrd="0" presId="urn:microsoft.com/office/officeart/2016/7/layout/RoundedRectangleTimeline"/>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F9540599-A193-456C-A9A9-8962E3855B0B}" type="presOf" srcId="{96262926-A67D-4E4E-9515-5EBC67F0B634}" destId="{5A1B764B-0DC5-47CD-BDEA-9E67799496EC}" srcOrd="0" destOrd="0" presId="urn:microsoft.com/office/officeart/2016/7/layout/RoundedRectangleTimeline"/>
    <dgm:cxn modelId="{C7157D9A-1408-4B57-B9F3-DB372841887E}" type="presOf" srcId="{79B3314A-318F-4539-B967-E8D2E9E0A914}" destId="{B4723E2A-4FF1-452A-BD25-8EC364F15A6F}" srcOrd="0" destOrd="1" presId="urn:microsoft.com/office/officeart/2016/7/layout/RoundedRectangleTimeline"/>
    <dgm:cxn modelId="{E13585A2-54F2-486A-B317-F4D6AF7E83B9}" type="presOf" srcId="{E80CA270-6C90-4E17-ACEA-46B56AD54DD1}" destId="{DF65791B-462E-4589-B98D-F60587330CA8}" srcOrd="0" destOrd="0" presId="urn:microsoft.com/office/officeart/2016/7/layout/RoundedRectangleTimeline"/>
    <dgm:cxn modelId="{495828B7-C134-4C27-8AD1-93755D0ABF33}" type="presOf" srcId="{4B53D472-6C74-4D55-9B86-60B23D3AE739}" destId="{DF65791B-462E-4589-B98D-F60587330CA8}" srcOrd="0" destOrd="2"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4B5576E1-7615-40FA-8274-50DE77B5AB0D}" srcId="{09C152DA-7620-4852-8162-A77EC3609F3F}" destId="{79B3314A-318F-4539-B967-E8D2E9E0A914}" srcOrd="1" destOrd="0" parTransId="{79EC9945-A0E7-42C8-B3AB-6359CF388B44}" sibTransId="{8FE7CFED-C07B-4F62-ADBC-F1218B06C32E}"/>
    <dgm:cxn modelId="{2DC28DF8-5C1B-4F53-A4C1-D5B63FB54BAF}" srcId="{C5146535-FD3D-4589-98A3-623B8DA4B8DB}" destId="{E80CA270-6C90-4E17-ACEA-46B56AD54DD1}" srcOrd="0" destOrd="0" parTransId="{7EEC8067-96EF-4BE0-8BE3-BA59ED78A31F}" sibTransId="{1AFE46E5-6B07-4894-8ECB-21BD7E7B8AF1}"/>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2328055" y="314278"/>
          <a:ext cx="363378" cy="3005230"/>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en-US" sz="1100" kern="1200" dirty="0"/>
            <a:t>Part 1</a:t>
          </a:r>
          <a:endParaRPr lang="el" sz="1100" kern="1200" dirty="0"/>
        </a:p>
      </dsp:txBody>
      <dsp:txXfrm rot="5400000">
        <a:off x="1024869" y="1652943"/>
        <a:ext cx="2987491" cy="327900"/>
      </dsp:txXfrm>
    </dsp:sp>
    <dsp:sp modelId="{5A1B764B-0DC5-47CD-BDEA-9E67799496EC}">
      <dsp:nvSpPr>
        <dsp:cNvPr id="0" name=""/>
        <dsp:cNvSpPr/>
      </dsp:nvSpPr>
      <dsp:spPr>
        <a:xfrm>
          <a:off x="5385"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rtlCol="0" anchor="b" anchorCtr="1">
          <a:noAutofit/>
        </a:bodyPr>
        <a:lstStyle/>
        <a:p>
          <a:pPr marL="0" lvl="0" indent="0" algn="ctr" defTabSz="488950" rtl="0">
            <a:lnSpc>
              <a:spcPct val="90000"/>
            </a:lnSpc>
            <a:spcBef>
              <a:spcPct val="0"/>
            </a:spcBef>
            <a:spcAft>
              <a:spcPct val="35000"/>
            </a:spcAft>
            <a:buNone/>
          </a:pPr>
          <a:r>
            <a:rPr lang="en-US" sz="1100" i="1" kern="1200" dirty="0">
              <a:effectLst/>
              <a:latin typeface="Times New Roman" panose="02020603050405020304" pitchFamily="18" charset="0"/>
              <a:ea typeface="Arial" panose="020B0604020202020204" pitchFamily="34" charset="0"/>
            </a:rPr>
            <a:t>Free market versus State based Models of Development</a:t>
          </a:r>
        </a:p>
        <a:p>
          <a:pPr marL="0" lvl="0" indent="0" algn="ctr" defTabSz="488950" rtl="0">
            <a:lnSpc>
              <a:spcPct val="90000"/>
            </a:lnSpc>
            <a:spcBef>
              <a:spcPct val="0"/>
            </a:spcBef>
            <a:spcAft>
              <a:spcPct val="35000"/>
            </a:spcAft>
            <a:buNone/>
          </a:pPr>
          <a:r>
            <a:rPr lang="en-US" sz="1100" i="1" kern="1200" dirty="0">
              <a:effectLst/>
              <a:latin typeface="Times New Roman" panose="02020603050405020304" pitchFamily="18" charset="0"/>
              <a:ea typeface="Arial" panose="020B0604020202020204" pitchFamily="34" charset="0"/>
            </a:rPr>
            <a:t>The United Nations (UN) Millennium Program, The EU Development Program</a:t>
          </a:r>
          <a:endParaRPr lang="el" sz="1100" kern="1200" dirty="0"/>
        </a:p>
      </dsp:txBody>
      <dsp:txXfrm>
        <a:off x="5385" y="0"/>
        <a:ext cx="5008717" cy="1271825"/>
      </dsp:txXfrm>
    </dsp:sp>
    <dsp:sp modelId="{122B38A3-0442-4747-820C-1F37877E2B0E}">
      <dsp:nvSpPr>
        <dsp:cNvPr id="0" name=""/>
        <dsp:cNvSpPr/>
      </dsp:nvSpPr>
      <dsp:spPr>
        <a:xfrm>
          <a:off x="2509744" y="1344501"/>
          <a:ext cx="0" cy="290702"/>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2473406"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4012540" y="1635204"/>
          <a:ext cx="3005230" cy="363378"/>
        </a:xfrm>
        <a:prstGeom prst="rect">
          <a:avLst/>
        </a:prstGeom>
        <a:solidFill>
          <a:schemeClr val="accent1">
            <a:shade val="80000"/>
            <a:hueOff val="223096"/>
            <a:satOff val="-4529"/>
            <a:lumOff val="15339"/>
            <a:alphaOff val="0"/>
          </a:schemeClr>
        </a:solidFill>
        <a:ln w="22225" cap="rnd" cmpd="sng" algn="ctr">
          <a:solidFill>
            <a:schemeClr val="accent1">
              <a:shade val="80000"/>
              <a:hueOff val="223096"/>
              <a:satOff val="-4529"/>
              <a:lumOff val="15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en-US" sz="1100" kern="1200" dirty="0"/>
            <a:t>Part 2</a:t>
          </a:r>
          <a:endParaRPr lang="el" sz="1100" kern="1200" dirty="0"/>
        </a:p>
      </dsp:txBody>
      <dsp:txXfrm>
        <a:off x="4012540" y="1635204"/>
        <a:ext cx="3005230" cy="363378"/>
      </dsp:txXfrm>
    </dsp:sp>
    <dsp:sp modelId="{DF65791B-462E-4589-B98D-F60587330CA8}">
      <dsp:nvSpPr>
        <dsp:cNvPr id="0" name=""/>
        <dsp:cNvSpPr/>
      </dsp:nvSpPr>
      <dsp:spPr>
        <a:xfrm>
          <a:off x="3010616" y="2361961"/>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rtlCol="0" anchor="t" anchorCtr="1">
          <a:noAutofit/>
        </a:bodyPr>
        <a:lstStyle/>
        <a:p>
          <a:pPr marL="0" lvl="0" indent="0" algn="ctr" defTabSz="488950" rtl="0">
            <a:lnSpc>
              <a:spcPct val="90000"/>
            </a:lnSpc>
            <a:spcBef>
              <a:spcPct val="0"/>
            </a:spcBef>
            <a:spcAft>
              <a:spcPct val="35000"/>
            </a:spcAft>
            <a:buFont typeface="Arial" panose="020B0604020202020204" pitchFamily="34" charset="0"/>
            <a:buNone/>
          </a:pPr>
          <a:r>
            <a:rPr lang="en-US" sz="1100" i="1" kern="1200" dirty="0">
              <a:effectLst/>
              <a:latin typeface="Times New Roman" panose="02020603050405020304" pitchFamily="18" charset="0"/>
              <a:ea typeface="Arial" panose="020B0604020202020204" pitchFamily="34" charset="0"/>
            </a:rPr>
            <a:t>Supranational Institutions and Development (IMF, WORLD BANK).</a:t>
          </a:r>
          <a:endParaRPr lang="el" sz="1100" kern="1200" dirty="0"/>
        </a:p>
        <a:p>
          <a:pPr marL="0" lvl="0" indent="0" algn="ctr" defTabSz="488950" rtl="0">
            <a:lnSpc>
              <a:spcPct val="90000"/>
            </a:lnSpc>
            <a:spcBef>
              <a:spcPct val="0"/>
            </a:spcBef>
            <a:spcAft>
              <a:spcPct val="35000"/>
            </a:spcAft>
            <a:buNone/>
          </a:pPr>
          <a:r>
            <a:rPr lang="en-US" sz="1100" i="1" kern="1200" dirty="0">
              <a:effectLst/>
              <a:latin typeface="Times New Roman" panose="02020603050405020304" pitchFamily="18" charset="0"/>
              <a:ea typeface="Arial" panose="020B0604020202020204" pitchFamily="34" charset="0"/>
            </a:rPr>
            <a:t>The Role of Multinational Enterprises in the Development Process.</a:t>
          </a:r>
          <a:endParaRPr lang="el-GR" sz="1100" kern="1200" dirty="0">
            <a:effectLst/>
            <a:latin typeface="Times New Roman" panose="02020603050405020304" pitchFamily="18" charset="0"/>
            <a:ea typeface="Arial" panose="020B0604020202020204" pitchFamily="34" charset="0"/>
          </a:endParaRPr>
        </a:p>
        <a:p>
          <a:pPr marL="0" lvl="0" indent="0" algn="ctr" defTabSz="488950" rtl="0">
            <a:lnSpc>
              <a:spcPct val="90000"/>
            </a:lnSpc>
            <a:spcBef>
              <a:spcPct val="0"/>
            </a:spcBef>
            <a:spcAft>
              <a:spcPct val="35000"/>
            </a:spcAft>
            <a:buNone/>
          </a:pPr>
          <a:r>
            <a:rPr lang="en-US" sz="1100" i="1" kern="1200" dirty="0">
              <a:effectLst/>
              <a:latin typeface="Times New Roman" panose="02020603050405020304" pitchFamily="18" charset="0"/>
              <a:ea typeface="Arial" panose="020B0604020202020204" pitchFamily="34" charset="0"/>
            </a:rPr>
            <a:t>The shifting Economic and Political Shape of the World: Integration or Fragmentation?.</a:t>
          </a:r>
        </a:p>
      </dsp:txBody>
      <dsp:txXfrm>
        <a:off x="3010616" y="2361961"/>
        <a:ext cx="5008717" cy="1271825"/>
      </dsp:txXfrm>
    </dsp:sp>
    <dsp:sp modelId="{DBA410EB-5F61-4F46-92D9-C5B0AA59EE15}">
      <dsp:nvSpPr>
        <dsp:cNvPr id="0" name=""/>
        <dsp:cNvSpPr/>
      </dsp:nvSpPr>
      <dsp:spPr>
        <a:xfrm>
          <a:off x="5514975" y="1998582"/>
          <a:ext cx="0" cy="290702"/>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5478637" y="2289285"/>
          <a:ext cx="72675" cy="72675"/>
        </a:xfrm>
        <a:prstGeom prst="ellipse">
          <a:avLst/>
        </a:prstGeom>
        <a:solidFill>
          <a:schemeClr val="accent1">
            <a:shade val="80000"/>
            <a:hueOff val="223096"/>
            <a:satOff val="-4529"/>
            <a:lumOff val="153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rot="5400000">
          <a:off x="8338516" y="314278"/>
          <a:ext cx="363378" cy="3005230"/>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en-US" sz="1100" kern="1200" dirty="0"/>
            <a:t>Part 3</a:t>
          </a:r>
          <a:endParaRPr lang="el" sz="1100" kern="1200" dirty="0"/>
        </a:p>
      </dsp:txBody>
      <dsp:txXfrm rot="-5400000">
        <a:off x="7017591" y="1652943"/>
        <a:ext cx="2987491" cy="327900"/>
      </dsp:txXfrm>
    </dsp:sp>
    <dsp:sp modelId="{B4723E2A-4FF1-452A-BD25-8EC364F15A6F}">
      <dsp:nvSpPr>
        <dsp:cNvPr id="0" name=""/>
        <dsp:cNvSpPr/>
      </dsp:nvSpPr>
      <dsp:spPr>
        <a:xfrm>
          <a:off x="6021232"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rtlCol="0" anchor="b" anchorCtr="1">
          <a:noAutofit/>
        </a:bodyPr>
        <a:lstStyle/>
        <a:p>
          <a:pPr marL="0" lvl="0" indent="0" algn="ctr" defTabSz="488950" rtl="0">
            <a:lnSpc>
              <a:spcPct val="90000"/>
            </a:lnSpc>
            <a:spcBef>
              <a:spcPct val="0"/>
            </a:spcBef>
            <a:spcAft>
              <a:spcPct val="35000"/>
            </a:spcAft>
            <a:buNone/>
          </a:pPr>
          <a:endParaRPr lang="el" sz="1100" kern="1200" dirty="0"/>
        </a:p>
        <a:p>
          <a:pPr marL="0" lvl="0" indent="0" algn="ctr" defTabSz="488950" rtl="0">
            <a:lnSpc>
              <a:spcPct val="90000"/>
            </a:lnSpc>
            <a:spcBef>
              <a:spcPct val="0"/>
            </a:spcBef>
            <a:spcAft>
              <a:spcPct val="35000"/>
            </a:spcAft>
            <a:buNone/>
          </a:pPr>
          <a:r>
            <a:rPr lang="en-US" sz="1100" i="1" kern="1200" dirty="0">
              <a:effectLst/>
              <a:latin typeface="Times New Roman" panose="02020603050405020304" pitchFamily="18" charset="0"/>
              <a:ea typeface="Arial" panose="020B0604020202020204" pitchFamily="34" charset="0"/>
            </a:rPr>
            <a:t>Africa and Asia in the 21</a:t>
          </a:r>
          <a:r>
            <a:rPr lang="en-US" sz="1100" i="1" kern="1200" baseline="30000" dirty="0">
              <a:effectLst/>
              <a:latin typeface="Times New Roman" panose="02020603050405020304" pitchFamily="18" charset="0"/>
              <a:ea typeface="Arial" panose="020B0604020202020204" pitchFamily="34" charset="0"/>
            </a:rPr>
            <a:t>st</a:t>
          </a:r>
          <a:r>
            <a:rPr lang="en-US" sz="1100" i="1" kern="1200" dirty="0">
              <a:effectLst/>
              <a:latin typeface="Times New Roman" panose="02020603050405020304" pitchFamily="18" charset="0"/>
              <a:ea typeface="Arial" panose="020B0604020202020204" pitchFamily="34" charset="0"/>
            </a:rPr>
            <a:t> Century: Many countries, many responsibilities and the Political Economy of the Future.</a:t>
          </a:r>
          <a:endParaRPr lang="el-GR" sz="1100" kern="1200" dirty="0">
            <a:effectLst/>
            <a:latin typeface="Times New Roman" panose="02020603050405020304" pitchFamily="18" charset="0"/>
            <a:ea typeface="Arial" panose="020B0604020202020204" pitchFamily="34" charset="0"/>
          </a:endParaRPr>
        </a:p>
      </dsp:txBody>
      <dsp:txXfrm>
        <a:off x="6021232" y="0"/>
        <a:ext cx="5008717" cy="1271825"/>
      </dsp:txXfrm>
    </dsp:sp>
    <dsp:sp modelId="{440E9361-37D2-4157-AF38-7B49AD23708B}">
      <dsp:nvSpPr>
        <dsp:cNvPr id="0" name=""/>
        <dsp:cNvSpPr/>
      </dsp:nvSpPr>
      <dsp:spPr>
        <a:xfrm>
          <a:off x="8520205" y="1344501"/>
          <a:ext cx="0" cy="290702"/>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8483867" y="1271825"/>
          <a:ext cx="72675" cy="72675"/>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E76C692-AEAA-4F7D-A5EF-61769749C2F5}" type="datetime1">
              <a:rPr lang="el-GR" smtClean="0"/>
              <a:t>15/3/2022</a:t>
            </a:fld>
            <a:endParaRPr lang="en-US"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4T14:04:13.476"/>
    </inkml:context>
    <inkml:brush xml:id="br0">
      <inkml:brushProperty name="width" value="0.07" units="cm"/>
      <inkml:brushProperty name="height" value="0.07" units="cm"/>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30C0B57-009B-4F76-A35D-AEE685351A34}" type="datetime1">
              <a:rPr lang="el-GR" smtClean="0"/>
              <a:t>15/3/2022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
              <a:t>Κάντε κλικ για επεξεργασία των στυλ κειμένου του υποδείγματος</a:t>
            </a:r>
            <a:endParaRPr lang="en-US"/>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Θέση εικόνας διαφάνειας 1">
            <a:extLst>
              <a:ext uri="{FF2B5EF4-FFF2-40B4-BE49-F238E27FC236}">
                <a16:creationId xmlns:a16="http://schemas.microsoft.com/office/drawing/2014/main" id="{92C29392-D7D1-4B11-94B6-B7A17B24C5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Θέση σημειώσεων 2">
            <a:extLst>
              <a:ext uri="{FF2B5EF4-FFF2-40B4-BE49-F238E27FC236}">
                <a16:creationId xmlns:a16="http://schemas.microsoft.com/office/drawing/2014/main" id="{09268265-6715-4135-89A6-CD732CDA49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l-GR"/>
              <a:t>Coase in 1937 first realized that the function of the market brings about costs. These costs are defined as the attempt of th firm to define the appropriate/right price.  This means that</a:t>
            </a:r>
            <a:r>
              <a:rPr lang="el-GR" altLang="el-GR"/>
              <a:t> </a:t>
            </a:r>
            <a:r>
              <a:rPr lang="en-US" altLang="el-GR"/>
              <a:t>it is very difficulto to defing the price that equates the marginal cost with the marginal revenues</a:t>
            </a:r>
            <a:r>
              <a:rPr lang="el-GR" altLang="el-GR"/>
              <a:t>. </a:t>
            </a:r>
            <a:r>
              <a:rPr lang="en-US" altLang="el-GR"/>
              <a:t>Second, the attempt of the firm to define the obligations of parties in a contract, especially when the contract takes place in future conditions. This means that the contract implies uncertainty and there is need to draw a number of complimentary contracts concerning interdepend transactions. Third,  when there is indirect taxation . Last, ehen there is uncertainty concerning the definition of costs of intermediates products  in the long term.</a:t>
            </a:r>
          </a:p>
          <a:p>
            <a:pPr eaLnBrk="1" hangingPunct="1">
              <a:spcBef>
                <a:spcPct val="0"/>
              </a:spcBef>
            </a:pPr>
            <a:r>
              <a:rPr lang="en-US" altLang="el-GR"/>
              <a:t> Under these condition, the firm may avoid the market by internalizing its activities within the firm. This means that firm creates and establishes an internal market that makes the firm deviate from the contemporary market.</a:t>
            </a:r>
          </a:p>
          <a:p>
            <a:pPr eaLnBrk="1" hangingPunct="1">
              <a:spcBef>
                <a:spcPct val="0"/>
              </a:spcBef>
            </a:pPr>
            <a:r>
              <a:rPr lang="en-US" altLang="el-GR"/>
              <a:t>In other words, it encapsulates all the necessary activities both in administrative and production terms in order to overcome the costs derived from the contemprorary market. </a:t>
            </a:r>
          </a:p>
          <a:p>
            <a:pPr eaLnBrk="1" hangingPunct="1">
              <a:spcBef>
                <a:spcPct val="0"/>
              </a:spcBef>
            </a:pPr>
            <a:r>
              <a:rPr lang="en-US" altLang="el-GR"/>
              <a:t>However, the internalization process is not  eternal. On the contrary, it stops at that point when the firm realizes that when the cost of undertaking an additional transaction within the business equals the cost of taking over through the market.  </a:t>
            </a:r>
          </a:p>
          <a:p>
            <a:pPr eaLnBrk="1" hangingPunct="1">
              <a:spcBef>
                <a:spcPct val="0"/>
              </a:spcBef>
            </a:pPr>
            <a:r>
              <a:rPr lang="en-US" altLang="el-GR"/>
              <a:t>Coase asserts also that interanlization brings about costs. For instance, costs concerning the coordination of different parts of the firm in various geographic regions. Also, costs derived from the  recurrent attempts of the firm to coordinate the business administration of the firm. So, in this case. The choice of the internalization is not efficient for the firm. So, firm, may choose to transact through the contemporary market. </a:t>
            </a:r>
            <a:endParaRPr lang="el-GR" altLang="el-GR"/>
          </a:p>
        </p:txBody>
      </p:sp>
      <p:sp>
        <p:nvSpPr>
          <p:cNvPr id="56324" name="Θέση αριθμού διαφάνειας 3">
            <a:extLst>
              <a:ext uri="{FF2B5EF4-FFF2-40B4-BE49-F238E27FC236}">
                <a16:creationId xmlns:a16="http://schemas.microsoft.com/office/drawing/2014/main" id="{2531ADBE-1ADD-4A49-8144-8A5FABEA23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B9B655-E705-44E1-A39F-96114A5AB009}" type="slidenum">
              <a:rPr lang="el-GR" altLang="el-GR" smtClean="0"/>
              <a:pPr/>
              <a:t>153</a:t>
            </a:fld>
            <a:endParaRPr lang="el-GR" altLang="el-GR"/>
          </a:p>
        </p:txBody>
      </p:sp>
    </p:spTree>
    <p:extLst>
      <p:ext uri="{BB962C8B-B14F-4D97-AF65-F5344CB8AC3E}">
        <p14:creationId xmlns:p14="http://schemas.microsoft.com/office/powerpoint/2010/main" val="2530664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Ορθογώνιο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el-GR"/>
              <a:t>Κάντε κλικ για να επεξεργαστείτε τον τίτλο υποδείγματος</a:t>
            </a:r>
            <a:endParaRPr lang="en-US" dirty="0"/>
          </a:p>
        </p:txBody>
      </p:sp>
      <p:sp>
        <p:nvSpPr>
          <p:cNvPr id="3" name="Υπότιτλος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a:t>Κάντε κλικ για να επεξεργαστείτε τον υπότιτλο του υποδείγματος</a:t>
            </a:r>
            <a:endParaRPr lang="en-US" dirty="0"/>
          </a:p>
        </p:txBody>
      </p:sp>
      <p:sp>
        <p:nvSpPr>
          <p:cNvPr id="8" name="Θέση ημερομηνίας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CDE12C43-C883-4243-8F7D-645286853301}" type="datetime1">
              <a:rPr lang="el-GR" smtClean="0"/>
              <a:t>15/3/2022</a:t>
            </a:fld>
            <a:endParaRPr lang="en-US" dirty="0"/>
          </a:p>
        </p:txBody>
      </p:sp>
      <p:sp>
        <p:nvSpPr>
          <p:cNvPr id="9" name="Θέση υποσέλιδου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9" name="Τίτλος 1"/>
          <p:cNvSpPr>
            <a:spLocks noGrp="1"/>
          </p:cNvSpPr>
          <p:nvPr>
            <p:ph type="title"/>
          </p:nvPr>
        </p:nvSpPr>
        <p:spPr>
          <a:xfrm>
            <a:off x="581192" y="702156"/>
            <a:ext cx="11029616" cy="1013800"/>
          </a:xfrm>
        </p:spPr>
        <p:txBody>
          <a:bodyPr rtlCol="0"/>
          <a:lstStyle/>
          <a:p>
            <a:pPr rtl="0"/>
            <a:r>
              <a:rPr lang="el-GR"/>
              <a:t>Κάντε κλικ για να επεξεργαστείτε τον τίτλο υποδείγματος</a:t>
            </a:r>
            <a:endParaRPr lang="en-US" dirty="0"/>
          </a:p>
        </p:txBody>
      </p:sp>
      <p:sp>
        <p:nvSpPr>
          <p:cNvPr id="3" name="Σύμβολο κράτησης θέσης κατακόρυφου κειμένου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p>
            <a:pPr rtl="0"/>
            <a:fld id="{2C4B83EF-C2FC-4A1F-987F-53A66D1AE207}" type="datetime1">
              <a:rPr lang="el-GR" smtClean="0"/>
              <a:t>15/3/2022</a:t>
            </a:fld>
            <a:endParaRPr lang="en-US" dirty="0"/>
          </a:p>
        </p:txBody>
      </p:sp>
      <p:sp>
        <p:nvSpPr>
          <p:cNvPr id="5" name="Θέση υποσέλιδου 4"/>
          <p:cNvSpPr>
            <a:spLocks noGrp="1"/>
          </p:cNvSpPr>
          <p:nvPr>
            <p:ph type="ftr" sz="quarter" idx="11"/>
          </p:nvPr>
        </p:nvSpPr>
        <p:spPr/>
        <p:txBody>
          <a:bodyPr rtlCol="0"/>
          <a:lstStyle/>
          <a:p>
            <a:pPr rtl="0"/>
            <a:endParaRPr lang="en-US" dirty="0"/>
          </a:p>
        </p:txBody>
      </p:sp>
      <p:sp>
        <p:nvSpPr>
          <p:cNvPr id="6" name="Θέση αριθμού διαφάνειας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Ορθογώνιο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Κατακόρυφος τίτλος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el-GR"/>
              <a:t>Κάντε κλικ για να επεξεργαστείτε τον τίτλο υποδείγματος</a:t>
            </a:r>
            <a:endParaRPr lang="en-US" dirty="0"/>
          </a:p>
        </p:txBody>
      </p:sp>
      <p:sp>
        <p:nvSpPr>
          <p:cNvPr id="3" name="Σύμβολο κράτησης θέσης κατακόρυφου κειμένου 2"/>
          <p:cNvSpPr>
            <a:spLocks noGrp="1"/>
          </p:cNvSpPr>
          <p:nvPr>
            <p:ph type="body" orient="vert" idx="1"/>
          </p:nvPr>
        </p:nvSpPr>
        <p:spPr>
          <a:xfrm>
            <a:off x="774923" y="863600"/>
            <a:ext cx="7161625" cy="4807326"/>
          </a:xfrm>
        </p:spPr>
        <p:txBody>
          <a:bodyPr vert="eaVert" rtlCol="0" anchor="t"/>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8" name="Ορθογώνιο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Ορθογώνιο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Ορθογώνιο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Θέση ημερομηνίας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D48D6136-12AE-4E19-8925-EF40DAC0AF83}" type="datetime1">
              <a:rPr lang="el-GR" smtClean="0"/>
              <a:t>15/3/2022</a:t>
            </a:fld>
            <a:endParaRPr lang="en-US" dirty="0"/>
          </a:p>
        </p:txBody>
      </p:sp>
      <p:sp>
        <p:nvSpPr>
          <p:cNvPr id="12" name="Θέση υποσέλιδου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Θέση αριθμού διαφάνειας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5F4E2275-3D57-4ED9-9F0D-6D6D373884C9}"/>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DAEA9C38-5C4D-47F2-AF82-C9AAEA696B07}"/>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528661CD-74F1-499E-B609-BD7953C426FB}"/>
              </a:ext>
            </a:extLst>
          </p:cNvPr>
          <p:cNvSpPr>
            <a:spLocks noGrp="1" noChangeArrowheads="1"/>
          </p:cNvSpPr>
          <p:nvPr>
            <p:ph type="sldNum" sz="quarter" idx="12"/>
          </p:nvPr>
        </p:nvSpPr>
        <p:spPr>
          <a:ln/>
        </p:spPr>
        <p:txBody>
          <a:bodyPr/>
          <a:lstStyle>
            <a:lvl1pPr>
              <a:defRPr/>
            </a:lvl1pPr>
          </a:lstStyle>
          <a:p>
            <a:pPr>
              <a:defRPr/>
            </a:pPr>
            <a:fld id="{9A435EA6-CCD7-4FF8-93E1-EB89EAFD7D8B}" type="slidenum">
              <a:rPr lang="el-GR" altLang="el-GR"/>
              <a:pPr>
                <a:defRPr/>
              </a:pPr>
              <a:t>‹#›</a:t>
            </a:fld>
            <a:endParaRPr lang="el-GR" altLang="el-GR"/>
          </a:p>
        </p:txBody>
      </p:sp>
    </p:spTree>
    <p:extLst>
      <p:ext uri="{BB962C8B-B14F-4D97-AF65-F5344CB8AC3E}">
        <p14:creationId xmlns:p14="http://schemas.microsoft.com/office/powerpoint/2010/main" val="49035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BCA75A-C539-F544-8E60-31897F2CCC6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8BCFE8D-52BE-F844-87F9-3001EB66D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699A6DD-1413-5345-9698-F21513D16416}"/>
              </a:ext>
            </a:extLst>
          </p:cNvPr>
          <p:cNvSpPr>
            <a:spLocks noGrp="1"/>
          </p:cNvSpPr>
          <p:nvPr>
            <p:ph type="dt" sz="half" idx="10"/>
          </p:nvPr>
        </p:nvSpPr>
        <p:spPr/>
        <p:txBody>
          <a:bodyPr/>
          <a:lstStyle/>
          <a:p>
            <a:fld id="{202ECEBA-A635-9349-BF6B-36BB5EFC3D71}" type="datetimeFigureOut">
              <a:rPr lang="el-GR" smtClean="0"/>
              <a:t>15/3/2022</a:t>
            </a:fld>
            <a:endParaRPr lang="el-GR"/>
          </a:p>
        </p:txBody>
      </p:sp>
      <p:sp>
        <p:nvSpPr>
          <p:cNvPr id="5" name="Θέση υποσέλιδου 4">
            <a:extLst>
              <a:ext uri="{FF2B5EF4-FFF2-40B4-BE49-F238E27FC236}">
                <a16:creationId xmlns:a16="http://schemas.microsoft.com/office/drawing/2014/main" id="{F0A5032B-87CB-E74E-A285-A67593075A3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20B080F-6EC2-254F-8979-9C9A5F2068EF}"/>
              </a:ext>
            </a:extLst>
          </p:cNvPr>
          <p:cNvSpPr>
            <a:spLocks noGrp="1"/>
          </p:cNvSpPr>
          <p:nvPr>
            <p:ph type="sldNum" sz="quarter" idx="12"/>
          </p:nvPr>
        </p:nvSpPr>
        <p:spPr/>
        <p:txBody>
          <a:bodyPr/>
          <a:lstStyle/>
          <a:p>
            <a:fld id="{43839CB4-A195-8549-B7C8-B03AE0A1EDB2}" type="slidenum">
              <a:rPr lang="el-GR" smtClean="0"/>
              <a:t>‹#›</a:t>
            </a:fld>
            <a:endParaRPr lang="el-GR"/>
          </a:p>
        </p:txBody>
      </p:sp>
    </p:spTree>
    <p:extLst>
      <p:ext uri="{BB962C8B-B14F-4D97-AF65-F5344CB8AC3E}">
        <p14:creationId xmlns:p14="http://schemas.microsoft.com/office/powerpoint/2010/main" val="3171940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38FF0A-E12F-3144-989C-05EA58FE15A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710FE60-B158-264E-8410-6DAD4BDF4D3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709B85B-56E0-1A46-A377-5B3E6EACBF09}"/>
              </a:ext>
            </a:extLst>
          </p:cNvPr>
          <p:cNvSpPr>
            <a:spLocks noGrp="1"/>
          </p:cNvSpPr>
          <p:nvPr>
            <p:ph type="dt" sz="half" idx="10"/>
          </p:nvPr>
        </p:nvSpPr>
        <p:spPr/>
        <p:txBody>
          <a:bodyPr/>
          <a:lstStyle/>
          <a:p>
            <a:fld id="{202ECEBA-A635-9349-BF6B-36BB5EFC3D71}" type="datetimeFigureOut">
              <a:rPr lang="el-GR" smtClean="0"/>
              <a:t>15/3/2022</a:t>
            </a:fld>
            <a:endParaRPr lang="el-GR"/>
          </a:p>
        </p:txBody>
      </p:sp>
      <p:sp>
        <p:nvSpPr>
          <p:cNvPr id="5" name="Θέση υποσέλιδου 4">
            <a:extLst>
              <a:ext uri="{FF2B5EF4-FFF2-40B4-BE49-F238E27FC236}">
                <a16:creationId xmlns:a16="http://schemas.microsoft.com/office/drawing/2014/main" id="{87942635-0162-614A-A947-DC74FAE20CB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F6A0753-6F7A-5948-9AAA-0BD5E88D3699}"/>
              </a:ext>
            </a:extLst>
          </p:cNvPr>
          <p:cNvSpPr>
            <a:spLocks noGrp="1"/>
          </p:cNvSpPr>
          <p:nvPr>
            <p:ph type="sldNum" sz="quarter" idx="12"/>
          </p:nvPr>
        </p:nvSpPr>
        <p:spPr/>
        <p:txBody>
          <a:bodyPr/>
          <a:lstStyle/>
          <a:p>
            <a:fld id="{43839CB4-A195-8549-B7C8-B03AE0A1EDB2}" type="slidenum">
              <a:rPr lang="el-GR" smtClean="0"/>
              <a:t>‹#›</a:t>
            </a:fld>
            <a:endParaRPr lang="el-GR"/>
          </a:p>
        </p:txBody>
      </p:sp>
    </p:spTree>
    <p:extLst>
      <p:ext uri="{BB962C8B-B14F-4D97-AF65-F5344CB8AC3E}">
        <p14:creationId xmlns:p14="http://schemas.microsoft.com/office/powerpoint/2010/main" val="104368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848B83-97F6-074B-BEE8-08E398BF138B}"/>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C7EA0B8-6FE0-F84F-9CBB-0EBFB13636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18DD6B2-2A8A-FF48-9071-A17F95B4A5D0}"/>
              </a:ext>
            </a:extLst>
          </p:cNvPr>
          <p:cNvSpPr>
            <a:spLocks noGrp="1"/>
          </p:cNvSpPr>
          <p:nvPr>
            <p:ph type="dt" sz="half" idx="10"/>
          </p:nvPr>
        </p:nvSpPr>
        <p:spPr/>
        <p:txBody>
          <a:bodyPr/>
          <a:lstStyle/>
          <a:p>
            <a:fld id="{202ECEBA-A635-9349-BF6B-36BB5EFC3D71}" type="datetimeFigureOut">
              <a:rPr lang="el-GR" smtClean="0"/>
              <a:t>15/3/2022</a:t>
            </a:fld>
            <a:endParaRPr lang="el-GR"/>
          </a:p>
        </p:txBody>
      </p:sp>
      <p:sp>
        <p:nvSpPr>
          <p:cNvPr id="5" name="Θέση υποσέλιδου 4">
            <a:extLst>
              <a:ext uri="{FF2B5EF4-FFF2-40B4-BE49-F238E27FC236}">
                <a16:creationId xmlns:a16="http://schemas.microsoft.com/office/drawing/2014/main" id="{2B5B6F55-D3F0-F444-A6C1-225D48654AA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2184E9F-E08D-9D4B-B8AD-A4665EFA3929}"/>
              </a:ext>
            </a:extLst>
          </p:cNvPr>
          <p:cNvSpPr>
            <a:spLocks noGrp="1"/>
          </p:cNvSpPr>
          <p:nvPr>
            <p:ph type="sldNum" sz="quarter" idx="12"/>
          </p:nvPr>
        </p:nvSpPr>
        <p:spPr/>
        <p:txBody>
          <a:bodyPr/>
          <a:lstStyle/>
          <a:p>
            <a:fld id="{43839CB4-A195-8549-B7C8-B03AE0A1EDB2}" type="slidenum">
              <a:rPr lang="el-GR" smtClean="0"/>
              <a:t>‹#›</a:t>
            </a:fld>
            <a:endParaRPr lang="el-GR"/>
          </a:p>
        </p:txBody>
      </p:sp>
    </p:spTree>
    <p:extLst>
      <p:ext uri="{BB962C8B-B14F-4D97-AF65-F5344CB8AC3E}">
        <p14:creationId xmlns:p14="http://schemas.microsoft.com/office/powerpoint/2010/main" val="3169818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889A75-EBBB-A645-B68C-4E0322CFD03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F4BE7FF-A55C-9C4E-8F04-01421550AC4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6A720E9-3B0C-094C-B268-279C4FE20F82}"/>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66761FB-4E6F-6443-993A-8850AC60EDC1}"/>
              </a:ext>
            </a:extLst>
          </p:cNvPr>
          <p:cNvSpPr>
            <a:spLocks noGrp="1"/>
          </p:cNvSpPr>
          <p:nvPr>
            <p:ph type="dt" sz="half" idx="10"/>
          </p:nvPr>
        </p:nvSpPr>
        <p:spPr/>
        <p:txBody>
          <a:bodyPr/>
          <a:lstStyle/>
          <a:p>
            <a:fld id="{202ECEBA-A635-9349-BF6B-36BB5EFC3D71}" type="datetimeFigureOut">
              <a:rPr lang="el-GR" smtClean="0"/>
              <a:t>15/3/2022</a:t>
            </a:fld>
            <a:endParaRPr lang="el-GR"/>
          </a:p>
        </p:txBody>
      </p:sp>
      <p:sp>
        <p:nvSpPr>
          <p:cNvPr id="6" name="Θέση υποσέλιδου 5">
            <a:extLst>
              <a:ext uri="{FF2B5EF4-FFF2-40B4-BE49-F238E27FC236}">
                <a16:creationId xmlns:a16="http://schemas.microsoft.com/office/drawing/2014/main" id="{393F3EB6-2617-3E4D-A81E-532766BF623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9FBBF76-05C8-2B45-9FA4-CFC50E3401A4}"/>
              </a:ext>
            </a:extLst>
          </p:cNvPr>
          <p:cNvSpPr>
            <a:spLocks noGrp="1"/>
          </p:cNvSpPr>
          <p:nvPr>
            <p:ph type="sldNum" sz="quarter" idx="12"/>
          </p:nvPr>
        </p:nvSpPr>
        <p:spPr/>
        <p:txBody>
          <a:bodyPr/>
          <a:lstStyle/>
          <a:p>
            <a:fld id="{43839CB4-A195-8549-B7C8-B03AE0A1EDB2}" type="slidenum">
              <a:rPr lang="el-GR" smtClean="0"/>
              <a:t>‹#›</a:t>
            </a:fld>
            <a:endParaRPr lang="el-GR"/>
          </a:p>
        </p:txBody>
      </p:sp>
    </p:spTree>
    <p:extLst>
      <p:ext uri="{BB962C8B-B14F-4D97-AF65-F5344CB8AC3E}">
        <p14:creationId xmlns:p14="http://schemas.microsoft.com/office/powerpoint/2010/main" val="615223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A97380-735A-954A-944B-5234642BB78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787DE3D-516D-564F-840F-6D9AE3B7B0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F39D301-074E-F04D-839E-3F537478152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11A5AAC9-D4CA-B441-8DD0-2CC819C95C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4966D85-DA37-6546-BD7F-6B7F0B32392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27AD2AE-8F2B-F24E-95DF-F7157956A5EC}"/>
              </a:ext>
            </a:extLst>
          </p:cNvPr>
          <p:cNvSpPr>
            <a:spLocks noGrp="1"/>
          </p:cNvSpPr>
          <p:nvPr>
            <p:ph type="dt" sz="half" idx="10"/>
          </p:nvPr>
        </p:nvSpPr>
        <p:spPr/>
        <p:txBody>
          <a:bodyPr/>
          <a:lstStyle/>
          <a:p>
            <a:fld id="{202ECEBA-A635-9349-BF6B-36BB5EFC3D71}" type="datetimeFigureOut">
              <a:rPr lang="el-GR" smtClean="0"/>
              <a:t>15/3/2022</a:t>
            </a:fld>
            <a:endParaRPr lang="el-GR"/>
          </a:p>
        </p:txBody>
      </p:sp>
      <p:sp>
        <p:nvSpPr>
          <p:cNvPr id="8" name="Θέση υποσέλιδου 7">
            <a:extLst>
              <a:ext uri="{FF2B5EF4-FFF2-40B4-BE49-F238E27FC236}">
                <a16:creationId xmlns:a16="http://schemas.microsoft.com/office/drawing/2014/main" id="{E7D2DF59-FBEB-7B49-83E9-B9D1F17C8D3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575AAD2E-EC94-294B-8319-A5FD75EE26F9}"/>
              </a:ext>
            </a:extLst>
          </p:cNvPr>
          <p:cNvSpPr>
            <a:spLocks noGrp="1"/>
          </p:cNvSpPr>
          <p:nvPr>
            <p:ph type="sldNum" sz="quarter" idx="12"/>
          </p:nvPr>
        </p:nvSpPr>
        <p:spPr/>
        <p:txBody>
          <a:bodyPr/>
          <a:lstStyle/>
          <a:p>
            <a:fld id="{43839CB4-A195-8549-B7C8-B03AE0A1EDB2}" type="slidenum">
              <a:rPr lang="el-GR" smtClean="0"/>
              <a:t>‹#›</a:t>
            </a:fld>
            <a:endParaRPr lang="el-GR"/>
          </a:p>
        </p:txBody>
      </p:sp>
    </p:spTree>
    <p:extLst>
      <p:ext uri="{BB962C8B-B14F-4D97-AF65-F5344CB8AC3E}">
        <p14:creationId xmlns:p14="http://schemas.microsoft.com/office/powerpoint/2010/main" val="3636214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360242-8AFD-E240-BBBC-A45C3CDC559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70B96D3-FDEE-194C-B862-162099728D20}"/>
              </a:ext>
            </a:extLst>
          </p:cNvPr>
          <p:cNvSpPr>
            <a:spLocks noGrp="1"/>
          </p:cNvSpPr>
          <p:nvPr>
            <p:ph type="dt" sz="half" idx="10"/>
          </p:nvPr>
        </p:nvSpPr>
        <p:spPr/>
        <p:txBody>
          <a:bodyPr/>
          <a:lstStyle/>
          <a:p>
            <a:fld id="{202ECEBA-A635-9349-BF6B-36BB5EFC3D71}" type="datetimeFigureOut">
              <a:rPr lang="el-GR" smtClean="0"/>
              <a:t>15/3/2022</a:t>
            </a:fld>
            <a:endParaRPr lang="el-GR"/>
          </a:p>
        </p:txBody>
      </p:sp>
      <p:sp>
        <p:nvSpPr>
          <p:cNvPr id="4" name="Θέση υποσέλιδου 3">
            <a:extLst>
              <a:ext uri="{FF2B5EF4-FFF2-40B4-BE49-F238E27FC236}">
                <a16:creationId xmlns:a16="http://schemas.microsoft.com/office/drawing/2014/main" id="{F654146C-AFBE-E346-8306-F27BF798D5C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5C7EE57-A732-E84E-98F6-C0C5D456AD74}"/>
              </a:ext>
            </a:extLst>
          </p:cNvPr>
          <p:cNvSpPr>
            <a:spLocks noGrp="1"/>
          </p:cNvSpPr>
          <p:nvPr>
            <p:ph type="sldNum" sz="quarter" idx="12"/>
          </p:nvPr>
        </p:nvSpPr>
        <p:spPr/>
        <p:txBody>
          <a:bodyPr/>
          <a:lstStyle/>
          <a:p>
            <a:fld id="{43839CB4-A195-8549-B7C8-B03AE0A1EDB2}" type="slidenum">
              <a:rPr lang="el-GR" smtClean="0"/>
              <a:t>‹#›</a:t>
            </a:fld>
            <a:endParaRPr lang="el-GR"/>
          </a:p>
        </p:txBody>
      </p:sp>
    </p:spTree>
    <p:extLst>
      <p:ext uri="{BB962C8B-B14F-4D97-AF65-F5344CB8AC3E}">
        <p14:creationId xmlns:p14="http://schemas.microsoft.com/office/powerpoint/2010/main" val="2871274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BC16F5E-54A7-D548-B9F9-E44DA8DE649B}"/>
              </a:ext>
            </a:extLst>
          </p:cNvPr>
          <p:cNvSpPr>
            <a:spLocks noGrp="1"/>
          </p:cNvSpPr>
          <p:nvPr>
            <p:ph type="dt" sz="half" idx="10"/>
          </p:nvPr>
        </p:nvSpPr>
        <p:spPr/>
        <p:txBody>
          <a:bodyPr/>
          <a:lstStyle/>
          <a:p>
            <a:fld id="{202ECEBA-A635-9349-BF6B-36BB5EFC3D71}" type="datetimeFigureOut">
              <a:rPr lang="el-GR" smtClean="0"/>
              <a:t>15/3/2022</a:t>
            </a:fld>
            <a:endParaRPr lang="el-GR"/>
          </a:p>
        </p:txBody>
      </p:sp>
      <p:sp>
        <p:nvSpPr>
          <p:cNvPr id="3" name="Θέση υποσέλιδου 2">
            <a:extLst>
              <a:ext uri="{FF2B5EF4-FFF2-40B4-BE49-F238E27FC236}">
                <a16:creationId xmlns:a16="http://schemas.microsoft.com/office/drawing/2014/main" id="{C020E887-59E0-1F4F-A504-C32353E199D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84B3AFA-0149-A047-B635-EE26E5FF978E}"/>
              </a:ext>
            </a:extLst>
          </p:cNvPr>
          <p:cNvSpPr>
            <a:spLocks noGrp="1"/>
          </p:cNvSpPr>
          <p:nvPr>
            <p:ph type="sldNum" sz="quarter" idx="12"/>
          </p:nvPr>
        </p:nvSpPr>
        <p:spPr/>
        <p:txBody>
          <a:bodyPr/>
          <a:lstStyle/>
          <a:p>
            <a:fld id="{43839CB4-A195-8549-B7C8-B03AE0A1EDB2}" type="slidenum">
              <a:rPr lang="el-GR" smtClean="0"/>
              <a:t>‹#›</a:t>
            </a:fld>
            <a:endParaRPr lang="el-GR"/>
          </a:p>
        </p:txBody>
      </p:sp>
    </p:spTree>
    <p:extLst>
      <p:ext uri="{BB962C8B-B14F-4D97-AF65-F5344CB8AC3E}">
        <p14:creationId xmlns:p14="http://schemas.microsoft.com/office/powerpoint/2010/main" val="184800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2" y="702156"/>
            <a:ext cx="11029616" cy="1188720"/>
          </a:xfrm>
        </p:spPr>
        <p:txBody>
          <a:bodyPr rtlCol="0"/>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a:xfrm>
            <a:off x="581192" y="2340864"/>
            <a:ext cx="11029615" cy="3634486"/>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8" name="Θέση ημερομηνίας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2E5D4927-68EC-45B9-B469-9E10DCA69DB7}" type="datetime1">
              <a:rPr lang="el-GR" smtClean="0"/>
              <a:t>15/3/2022</a:t>
            </a:fld>
            <a:endParaRPr lang="en-US" dirty="0"/>
          </a:p>
        </p:txBody>
      </p:sp>
      <p:sp>
        <p:nvSpPr>
          <p:cNvPr id="9" name="Θέση υποσέλιδου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C0538C-4BCC-C64A-BDD4-8A335D08757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A31C425-F718-3040-AD47-9443E9C632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BF3927D1-20D2-9748-8E67-4EC0B3986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94629D4-BD14-EF43-99D5-7FD3B70F24D9}"/>
              </a:ext>
            </a:extLst>
          </p:cNvPr>
          <p:cNvSpPr>
            <a:spLocks noGrp="1"/>
          </p:cNvSpPr>
          <p:nvPr>
            <p:ph type="dt" sz="half" idx="10"/>
          </p:nvPr>
        </p:nvSpPr>
        <p:spPr/>
        <p:txBody>
          <a:bodyPr/>
          <a:lstStyle/>
          <a:p>
            <a:fld id="{202ECEBA-A635-9349-BF6B-36BB5EFC3D71}" type="datetimeFigureOut">
              <a:rPr lang="el-GR" smtClean="0"/>
              <a:t>15/3/2022</a:t>
            </a:fld>
            <a:endParaRPr lang="el-GR"/>
          </a:p>
        </p:txBody>
      </p:sp>
      <p:sp>
        <p:nvSpPr>
          <p:cNvPr id="6" name="Θέση υποσέλιδου 5">
            <a:extLst>
              <a:ext uri="{FF2B5EF4-FFF2-40B4-BE49-F238E27FC236}">
                <a16:creationId xmlns:a16="http://schemas.microsoft.com/office/drawing/2014/main" id="{C0B879EE-F899-A744-854D-21B5DE6C26F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DCAD7AC-A9C3-3E40-9465-E154EA328931}"/>
              </a:ext>
            </a:extLst>
          </p:cNvPr>
          <p:cNvSpPr>
            <a:spLocks noGrp="1"/>
          </p:cNvSpPr>
          <p:nvPr>
            <p:ph type="sldNum" sz="quarter" idx="12"/>
          </p:nvPr>
        </p:nvSpPr>
        <p:spPr/>
        <p:txBody>
          <a:bodyPr/>
          <a:lstStyle/>
          <a:p>
            <a:fld id="{43839CB4-A195-8549-B7C8-B03AE0A1EDB2}" type="slidenum">
              <a:rPr lang="el-GR" smtClean="0"/>
              <a:t>‹#›</a:t>
            </a:fld>
            <a:endParaRPr lang="el-GR"/>
          </a:p>
        </p:txBody>
      </p:sp>
    </p:spTree>
    <p:extLst>
      <p:ext uri="{BB962C8B-B14F-4D97-AF65-F5344CB8AC3E}">
        <p14:creationId xmlns:p14="http://schemas.microsoft.com/office/powerpoint/2010/main" val="3675253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14DAAE-7118-7D40-B8E9-37CCF0CAF53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3F66497-E426-AB44-BBAD-85A6BECFE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AFBC315-32D3-DC40-8AC8-05F66E29C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0BADE9B-B464-C040-8462-AC925E85CD01}"/>
              </a:ext>
            </a:extLst>
          </p:cNvPr>
          <p:cNvSpPr>
            <a:spLocks noGrp="1"/>
          </p:cNvSpPr>
          <p:nvPr>
            <p:ph type="dt" sz="half" idx="10"/>
          </p:nvPr>
        </p:nvSpPr>
        <p:spPr/>
        <p:txBody>
          <a:bodyPr/>
          <a:lstStyle/>
          <a:p>
            <a:fld id="{202ECEBA-A635-9349-BF6B-36BB5EFC3D71}" type="datetimeFigureOut">
              <a:rPr lang="el-GR" smtClean="0"/>
              <a:t>15/3/2022</a:t>
            </a:fld>
            <a:endParaRPr lang="el-GR"/>
          </a:p>
        </p:txBody>
      </p:sp>
      <p:sp>
        <p:nvSpPr>
          <p:cNvPr id="6" name="Θέση υποσέλιδου 5">
            <a:extLst>
              <a:ext uri="{FF2B5EF4-FFF2-40B4-BE49-F238E27FC236}">
                <a16:creationId xmlns:a16="http://schemas.microsoft.com/office/drawing/2014/main" id="{E0376FA2-923B-FB4A-9E24-2A7F29A71F0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B3D328D-76E9-6943-BA35-063ACF6F84EF}"/>
              </a:ext>
            </a:extLst>
          </p:cNvPr>
          <p:cNvSpPr>
            <a:spLocks noGrp="1"/>
          </p:cNvSpPr>
          <p:nvPr>
            <p:ph type="sldNum" sz="quarter" idx="12"/>
          </p:nvPr>
        </p:nvSpPr>
        <p:spPr/>
        <p:txBody>
          <a:bodyPr/>
          <a:lstStyle/>
          <a:p>
            <a:fld id="{43839CB4-A195-8549-B7C8-B03AE0A1EDB2}" type="slidenum">
              <a:rPr lang="el-GR" smtClean="0"/>
              <a:t>‹#›</a:t>
            </a:fld>
            <a:endParaRPr lang="el-GR"/>
          </a:p>
        </p:txBody>
      </p:sp>
    </p:spTree>
    <p:extLst>
      <p:ext uri="{BB962C8B-B14F-4D97-AF65-F5344CB8AC3E}">
        <p14:creationId xmlns:p14="http://schemas.microsoft.com/office/powerpoint/2010/main" val="2259051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BF93A7-710F-1443-ACE4-565E951D2BD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982AB81-7528-0044-89A0-DE9364165F5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E69DB83-D5E7-C74B-BA06-B3193D5676A4}"/>
              </a:ext>
            </a:extLst>
          </p:cNvPr>
          <p:cNvSpPr>
            <a:spLocks noGrp="1"/>
          </p:cNvSpPr>
          <p:nvPr>
            <p:ph type="dt" sz="half" idx="10"/>
          </p:nvPr>
        </p:nvSpPr>
        <p:spPr/>
        <p:txBody>
          <a:bodyPr/>
          <a:lstStyle/>
          <a:p>
            <a:fld id="{202ECEBA-A635-9349-BF6B-36BB5EFC3D71}" type="datetimeFigureOut">
              <a:rPr lang="el-GR" smtClean="0"/>
              <a:t>15/3/2022</a:t>
            </a:fld>
            <a:endParaRPr lang="el-GR"/>
          </a:p>
        </p:txBody>
      </p:sp>
      <p:sp>
        <p:nvSpPr>
          <p:cNvPr id="5" name="Θέση υποσέλιδου 4">
            <a:extLst>
              <a:ext uri="{FF2B5EF4-FFF2-40B4-BE49-F238E27FC236}">
                <a16:creationId xmlns:a16="http://schemas.microsoft.com/office/drawing/2014/main" id="{83DF24E0-332A-0E46-AACC-8415F32C691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F8A0613-56EC-F446-AF36-683DBD0442A9}"/>
              </a:ext>
            </a:extLst>
          </p:cNvPr>
          <p:cNvSpPr>
            <a:spLocks noGrp="1"/>
          </p:cNvSpPr>
          <p:nvPr>
            <p:ph type="sldNum" sz="quarter" idx="12"/>
          </p:nvPr>
        </p:nvSpPr>
        <p:spPr/>
        <p:txBody>
          <a:bodyPr/>
          <a:lstStyle/>
          <a:p>
            <a:fld id="{43839CB4-A195-8549-B7C8-B03AE0A1EDB2}" type="slidenum">
              <a:rPr lang="el-GR" smtClean="0"/>
              <a:t>‹#›</a:t>
            </a:fld>
            <a:endParaRPr lang="el-GR"/>
          </a:p>
        </p:txBody>
      </p:sp>
    </p:spTree>
    <p:extLst>
      <p:ext uri="{BB962C8B-B14F-4D97-AF65-F5344CB8AC3E}">
        <p14:creationId xmlns:p14="http://schemas.microsoft.com/office/powerpoint/2010/main" val="2829866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D79E942-43B1-A441-A874-DFF849E9BC0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4608324-E1F9-0F45-8B04-5D1D924C79C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A8F9324-5818-AC46-97E4-6F7141FFA0F9}"/>
              </a:ext>
            </a:extLst>
          </p:cNvPr>
          <p:cNvSpPr>
            <a:spLocks noGrp="1"/>
          </p:cNvSpPr>
          <p:nvPr>
            <p:ph type="dt" sz="half" idx="10"/>
          </p:nvPr>
        </p:nvSpPr>
        <p:spPr/>
        <p:txBody>
          <a:bodyPr/>
          <a:lstStyle/>
          <a:p>
            <a:fld id="{202ECEBA-A635-9349-BF6B-36BB5EFC3D71}" type="datetimeFigureOut">
              <a:rPr lang="el-GR" smtClean="0"/>
              <a:t>15/3/2022</a:t>
            </a:fld>
            <a:endParaRPr lang="el-GR"/>
          </a:p>
        </p:txBody>
      </p:sp>
      <p:sp>
        <p:nvSpPr>
          <p:cNvPr id="5" name="Θέση υποσέλιδου 4">
            <a:extLst>
              <a:ext uri="{FF2B5EF4-FFF2-40B4-BE49-F238E27FC236}">
                <a16:creationId xmlns:a16="http://schemas.microsoft.com/office/drawing/2014/main" id="{B8FA36C9-D738-C243-A05F-3C43523CEAA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9ED79FE-95AB-D141-A8CA-98D48964B38E}"/>
              </a:ext>
            </a:extLst>
          </p:cNvPr>
          <p:cNvSpPr>
            <a:spLocks noGrp="1"/>
          </p:cNvSpPr>
          <p:nvPr>
            <p:ph type="sldNum" sz="quarter" idx="12"/>
          </p:nvPr>
        </p:nvSpPr>
        <p:spPr/>
        <p:txBody>
          <a:bodyPr/>
          <a:lstStyle/>
          <a:p>
            <a:fld id="{43839CB4-A195-8549-B7C8-B03AE0A1EDB2}" type="slidenum">
              <a:rPr lang="el-GR" smtClean="0"/>
              <a:t>‹#›</a:t>
            </a:fld>
            <a:endParaRPr lang="el-GR"/>
          </a:p>
        </p:txBody>
      </p:sp>
    </p:spTree>
    <p:extLst>
      <p:ext uri="{BB962C8B-B14F-4D97-AF65-F5344CB8AC3E}">
        <p14:creationId xmlns:p14="http://schemas.microsoft.com/office/powerpoint/2010/main" val="274132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8" name="Ορθογώνιο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Στυλ κειμένου υποδείγματος</a:t>
            </a:r>
          </a:p>
        </p:txBody>
      </p:sp>
      <p:sp>
        <p:nvSpPr>
          <p:cNvPr id="7" name="Θέση ημερομηνίας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04A2E910-AADE-45D9-A640-17196DBD2712}" type="datetime1">
              <a:rPr lang="el-GR" smtClean="0"/>
              <a:t>15/3/2022</a:t>
            </a:fld>
            <a:endParaRPr lang="en-US" dirty="0"/>
          </a:p>
        </p:txBody>
      </p:sp>
      <p:sp>
        <p:nvSpPr>
          <p:cNvPr id="9" name="Θέση υποσέλιδου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3" y="729658"/>
            <a:ext cx="11029616" cy="988332"/>
          </a:xfrm>
        </p:spPr>
        <p:txBody>
          <a:bodyPr rtlCol="0"/>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sz="half" idx="1"/>
          </p:nvPr>
        </p:nvSpPr>
        <p:spPr>
          <a:xfrm>
            <a:off x="581193" y="2228003"/>
            <a:ext cx="5194767" cy="3633047"/>
          </a:xfrm>
        </p:spPr>
        <p:txBody>
          <a:bodyPr rtlCol="0">
            <a:normAutofit/>
          </a:body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περιεχομένου 3"/>
          <p:cNvSpPr>
            <a:spLocks noGrp="1"/>
          </p:cNvSpPr>
          <p:nvPr>
            <p:ph sz="half" idx="2"/>
          </p:nvPr>
        </p:nvSpPr>
        <p:spPr>
          <a:xfrm>
            <a:off x="6416039" y="2228003"/>
            <a:ext cx="5194769" cy="3633047"/>
          </a:xfrm>
        </p:spPr>
        <p:txBody>
          <a:bodyPr rtlCol="0">
            <a:normAutofit/>
          </a:body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5" name="Θέση ημερομηνίας 4"/>
          <p:cNvSpPr>
            <a:spLocks noGrp="1"/>
          </p:cNvSpPr>
          <p:nvPr>
            <p:ph type="dt" sz="half" idx="10"/>
          </p:nvPr>
        </p:nvSpPr>
        <p:spPr/>
        <p:txBody>
          <a:bodyPr rtlCol="0"/>
          <a:lstStyle/>
          <a:p>
            <a:pPr rtl="0"/>
            <a:fld id="{7292BBD4-9697-48AD-BFB2-D2D0A54F2121}" type="datetime1">
              <a:rPr lang="el-GR" smtClean="0"/>
              <a:t>15/3/2022</a:t>
            </a:fld>
            <a:endParaRPr lang="en-US" dirty="0"/>
          </a:p>
        </p:txBody>
      </p:sp>
      <p:sp>
        <p:nvSpPr>
          <p:cNvPr id="6" name="Θέση υποσέλιδου 5"/>
          <p:cNvSpPr>
            <a:spLocks noGrp="1"/>
          </p:cNvSpPr>
          <p:nvPr>
            <p:ph type="ftr" sz="quarter" idx="11"/>
          </p:nvPr>
        </p:nvSpPr>
        <p:spPr/>
        <p:txBody>
          <a:bodyPr rtlCol="0"/>
          <a:lstStyle/>
          <a:p>
            <a:pPr rtl="0"/>
            <a:endParaRPr lang="en-US" dirty="0"/>
          </a:p>
        </p:txBody>
      </p:sp>
      <p:sp>
        <p:nvSpPr>
          <p:cNvPr id="7" name="Θέση αριθμού διαφάνειας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12" name="Τίτλος 1"/>
          <p:cNvSpPr>
            <a:spLocks noGrp="1"/>
          </p:cNvSpPr>
          <p:nvPr>
            <p:ph type="title"/>
          </p:nvPr>
        </p:nvSpPr>
        <p:spPr>
          <a:xfrm>
            <a:off x="581193" y="729658"/>
            <a:ext cx="11029616" cy="988332"/>
          </a:xfrm>
        </p:spPr>
        <p:txBody>
          <a:bodyPr rtlCol="0"/>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581191" y="2179122"/>
            <a:ext cx="5194769" cy="629553"/>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p:cNvSpPr>
            <a:spLocks noGrp="1"/>
          </p:cNvSpPr>
          <p:nvPr>
            <p:ph sz="half" idx="2"/>
          </p:nvPr>
        </p:nvSpPr>
        <p:spPr>
          <a:xfrm>
            <a:off x="581194" y="2926052"/>
            <a:ext cx="5194766" cy="2934999"/>
          </a:xfrm>
        </p:spPr>
        <p:txBody>
          <a:bodyPr rtlCol="0" anchor="t">
            <a:normAutofit/>
          </a:body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5" name="Θέση κειμένου 4"/>
          <p:cNvSpPr>
            <a:spLocks noGrp="1"/>
          </p:cNvSpPr>
          <p:nvPr>
            <p:ph type="body" sz="quarter" idx="3"/>
          </p:nvPr>
        </p:nvSpPr>
        <p:spPr>
          <a:xfrm>
            <a:off x="6416039" y="2179692"/>
            <a:ext cx="5194770" cy="624574"/>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l-GR"/>
              <a:t>Στυλ κειμένου υποδείγματος</a:t>
            </a:r>
          </a:p>
        </p:txBody>
      </p:sp>
      <p:sp>
        <p:nvSpPr>
          <p:cNvPr id="6" name="Θέση περιεχομένου 5"/>
          <p:cNvSpPr>
            <a:spLocks noGrp="1"/>
          </p:cNvSpPr>
          <p:nvPr>
            <p:ph sz="quarter" idx="4"/>
          </p:nvPr>
        </p:nvSpPr>
        <p:spPr>
          <a:xfrm>
            <a:off x="6416037" y="2926052"/>
            <a:ext cx="5194771" cy="2934999"/>
          </a:xfrm>
        </p:spPr>
        <p:txBody>
          <a:bodyPr rtlCol="0" anchor="t">
            <a:normAutofit/>
          </a:body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7" name="Θέση ημερομηνίας 6"/>
          <p:cNvSpPr>
            <a:spLocks noGrp="1"/>
          </p:cNvSpPr>
          <p:nvPr>
            <p:ph type="dt" sz="half" idx="10"/>
          </p:nvPr>
        </p:nvSpPr>
        <p:spPr/>
        <p:txBody>
          <a:bodyPr rtlCol="0"/>
          <a:lstStyle/>
          <a:p>
            <a:pPr rtl="0"/>
            <a:fld id="{91DEA530-6B28-48D8-957D-031E600D8914}" type="datetime1">
              <a:rPr lang="el-GR" smtClean="0"/>
              <a:t>15/3/2022</a:t>
            </a:fld>
            <a:endParaRPr lang="en-US" dirty="0"/>
          </a:p>
        </p:txBody>
      </p:sp>
      <p:sp>
        <p:nvSpPr>
          <p:cNvPr id="8" name="Θέση υποσέλιδου 7"/>
          <p:cNvSpPr>
            <a:spLocks noGrp="1"/>
          </p:cNvSpPr>
          <p:nvPr>
            <p:ph type="ftr" sz="quarter" idx="11"/>
          </p:nvPr>
        </p:nvSpPr>
        <p:spPr/>
        <p:txBody>
          <a:bodyPr rtlCol="0"/>
          <a:lstStyle/>
          <a:p>
            <a:pPr rtl="0"/>
            <a:endParaRPr lang="en-US" dirty="0"/>
          </a:p>
        </p:txBody>
      </p:sp>
      <p:sp>
        <p:nvSpPr>
          <p:cNvPr id="9" name="Θέση αριθμού διαφάνειας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8" name="Τίτλος 1"/>
          <p:cNvSpPr>
            <a:spLocks noGrp="1"/>
          </p:cNvSpPr>
          <p:nvPr>
            <p:ph type="title"/>
          </p:nvPr>
        </p:nvSpPr>
        <p:spPr>
          <a:xfrm>
            <a:off x="575894" y="729658"/>
            <a:ext cx="11029616" cy="988332"/>
          </a:xfrm>
        </p:spPr>
        <p:txBody>
          <a:bodyPr rtlCol="0"/>
          <a:lstStyle/>
          <a:p>
            <a:pPr rtl="0"/>
            <a:r>
              <a:rPr lang="el-GR"/>
              <a:t>Κάντε κλικ για να επεξεργαστείτε τον τίτλο υποδείγματος</a:t>
            </a:r>
            <a:endParaRPr lang="en-US" dirty="0"/>
          </a:p>
        </p:txBody>
      </p:sp>
      <p:sp>
        <p:nvSpPr>
          <p:cNvPr id="3" name="Θέση ημερομηνίας 2"/>
          <p:cNvSpPr>
            <a:spLocks noGrp="1"/>
          </p:cNvSpPr>
          <p:nvPr>
            <p:ph type="dt" sz="half" idx="10"/>
          </p:nvPr>
        </p:nvSpPr>
        <p:spPr/>
        <p:txBody>
          <a:bodyPr rtlCol="0"/>
          <a:lstStyle/>
          <a:p>
            <a:pPr rtl="0"/>
            <a:fld id="{C561D6DE-9E7C-4ED9-830D-C54B3460963C}" type="datetime1">
              <a:rPr lang="el-GR" smtClean="0"/>
              <a:t>15/3/2022</a:t>
            </a:fld>
            <a:endParaRPr lang="en-US" dirty="0"/>
          </a:p>
        </p:txBody>
      </p:sp>
      <p:sp>
        <p:nvSpPr>
          <p:cNvPr id="4" name="Θέση υποσέλιδου 3"/>
          <p:cNvSpPr>
            <a:spLocks noGrp="1"/>
          </p:cNvSpPr>
          <p:nvPr>
            <p:ph type="ftr" sz="quarter" idx="11"/>
          </p:nvPr>
        </p:nvSpPr>
        <p:spPr/>
        <p:txBody>
          <a:bodyPr rtlCol="0"/>
          <a:lstStyle/>
          <a:p>
            <a:pPr rtl="0"/>
            <a:endParaRPr lang="en-US" dirty="0"/>
          </a:p>
        </p:txBody>
      </p:sp>
      <p:sp>
        <p:nvSpPr>
          <p:cNvPr id="5" name="Θέση αριθμού διαφάνειας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p>
            <a:pPr rtl="0"/>
            <a:fld id="{F971BA8B-F464-4626-A060-C6D074348B75}" type="datetime1">
              <a:rPr lang="el-GR" smtClean="0"/>
              <a:t>15/3/2022</a:t>
            </a:fld>
            <a:endParaRPr lang="en-US" dirty="0"/>
          </a:p>
        </p:txBody>
      </p:sp>
      <p:sp>
        <p:nvSpPr>
          <p:cNvPr id="3" name="Θέση υποσέλιδου 2"/>
          <p:cNvSpPr>
            <a:spLocks noGrp="1"/>
          </p:cNvSpPr>
          <p:nvPr>
            <p:ph type="ftr" sz="quarter" idx="11"/>
          </p:nvPr>
        </p:nvSpPr>
        <p:spPr/>
        <p:txBody>
          <a:bodyPr rtlCol="0"/>
          <a:lstStyle/>
          <a:p>
            <a:pPr rtl="0"/>
            <a:endParaRPr lang="en-US" dirty="0"/>
          </a:p>
        </p:txBody>
      </p:sp>
      <p:sp>
        <p:nvSpPr>
          <p:cNvPr id="4" name="Θέση αριθμού διαφάνειας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Ορθογώνιο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κειμένου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8" name="Θέση ημερομηνίας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736F0FCE-C9DC-41B0-9A21-F14EE10328C1}" type="datetime1">
              <a:rPr lang="el-GR" smtClean="0"/>
              <a:t>15/3/2022</a:t>
            </a:fld>
            <a:endParaRPr lang="en-US" dirty="0"/>
          </a:p>
        </p:txBody>
      </p:sp>
      <p:sp>
        <p:nvSpPr>
          <p:cNvPr id="10" name="Θέση υποσέλιδου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Θέση αριθμού διαφάνειας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el-GR"/>
              <a:t>Κάντε κλικ για να επεξεργαστείτε τον τίτλο υποδείγματος</a:t>
            </a:r>
            <a:endParaRPr lang="en-US" dirty="0"/>
          </a:p>
        </p:txBody>
      </p:sp>
      <p:sp>
        <p:nvSpPr>
          <p:cNvPr id="3" name="Θέση εικόνας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a:t>Κάντε κλικ στο εικονίδιο για να προσθέσετε εικόνα</a:t>
            </a:r>
            <a:endParaRPr lang="en-US" dirty="0"/>
          </a:p>
        </p:txBody>
      </p:sp>
      <p:sp>
        <p:nvSpPr>
          <p:cNvPr id="4" name="Θέση κειμένου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5" name="Θέση ημερομηνίας 4"/>
          <p:cNvSpPr>
            <a:spLocks noGrp="1"/>
          </p:cNvSpPr>
          <p:nvPr>
            <p:ph type="dt" sz="half" idx="10"/>
          </p:nvPr>
        </p:nvSpPr>
        <p:spPr/>
        <p:txBody>
          <a:bodyPr rtlCol="0"/>
          <a:lstStyle/>
          <a:p>
            <a:pPr rtl="0"/>
            <a:fld id="{946DC88D-9E16-47E8-8D05-1036C30D995D}" type="datetime1">
              <a:rPr lang="el-GR" smtClean="0"/>
              <a:t>15/3/2022</a:t>
            </a:fld>
            <a:endParaRPr lang="en-US" dirty="0"/>
          </a:p>
        </p:txBody>
      </p:sp>
      <p:sp>
        <p:nvSpPr>
          <p:cNvPr id="6" name="Θέση υποσέλιδου 5"/>
          <p:cNvSpPr>
            <a:spLocks noGrp="1"/>
          </p:cNvSpPr>
          <p:nvPr>
            <p:ph type="ftr" sz="quarter" idx="11"/>
          </p:nvPr>
        </p:nvSpPr>
        <p:spPr/>
        <p:txBody>
          <a:bodyPr rtlCol="0"/>
          <a:lstStyle/>
          <a:p>
            <a:pPr algn="l" rtl="0"/>
            <a:endParaRPr lang="en-US" dirty="0"/>
          </a:p>
        </p:txBody>
      </p:sp>
      <p:sp>
        <p:nvSpPr>
          <p:cNvPr id="7" name="Θέση αριθμού διαφάνειας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l"/>
              <a:t>Κάντε κλικ για να επεξεργαστείτε το Στυλ κύριου τίτλου</a:t>
            </a:r>
            <a:endParaRPr lang="en-US" dirty="0"/>
          </a:p>
        </p:txBody>
      </p:sp>
      <p:sp>
        <p:nvSpPr>
          <p:cNvPr id="3" name="Θέση κειμένου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el"/>
              <a:t>Κάντε κλικ για επεξεργασία των στυλ κειμένου του υποδείγματος</a:t>
            </a:r>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dirty="0"/>
          </a:p>
        </p:txBody>
      </p:sp>
      <p:sp>
        <p:nvSpPr>
          <p:cNvPr id="4" name="Θέση ημερομηνίας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541A424A-BADA-41AE-BA32-4A2A620E2F50}" type="datetime1">
              <a:rPr lang="el-GR" smtClean="0"/>
              <a:t>15/3/2022</a:t>
            </a:fld>
            <a:endParaRPr lang="en-US" dirty="0"/>
          </a:p>
        </p:txBody>
      </p:sp>
      <p:sp>
        <p:nvSpPr>
          <p:cNvPr id="5" name="Θέση υποσέλιδου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Θέση αριθμού διαφάνειας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
        <p:nvSpPr>
          <p:cNvPr id="9" name="Ορθογώνιο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Ορθογώνιο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Ορθογώνιο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 id="2147483763" r:id="rId12"/>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FD974C2-30C1-784B-A3F4-721555B6A9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F8298E2-E162-3F46-9145-E6C2B3C8B4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B44245E-1BAC-1248-9CF2-625E32FB92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ECEBA-A635-9349-BF6B-36BB5EFC3D71}" type="datetimeFigureOut">
              <a:rPr lang="el-GR" smtClean="0"/>
              <a:t>15/3/2022</a:t>
            </a:fld>
            <a:endParaRPr lang="el-GR"/>
          </a:p>
        </p:txBody>
      </p:sp>
      <p:sp>
        <p:nvSpPr>
          <p:cNvPr id="5" name="Θέση υποσέλιδου 4">
            <a:extLst>
              <a:ext uri="{FF2B5EF4-FFF2-40B4-BE49-F238E27FC236}">
                <a16:creationId xmlns:a16="http://schemas.microsoft.com/office/drawing/2014/main" id="{222A4A88-57B0-2B45-A142-252E1E6425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F59BF148-13DC-634B-9EA0-857EA69059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39CB4-A195-8549-B7C8-B03AE0A1EDB2}" type="slidenum">
              <a:rPr lang="el-GR" smtClean="0"/>
              <a:t>‹#›</a:t>
            </a:fld>
            <a:endParaRPr lang="el-GR"/>
          </a:p>
        </p:txBody>
      </p:sp>
    </p:spTree>
    <p:extLst>
      <p:ext uri="{BB962C8B-B14F-4D97-AF65-F5344CB8AC3E}">
        <p14:creationId xmlns:p14="http://schemas.microsoft.com/office/powerpoint/2010/main" val="222851212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Poverty_reduction" TargetMode="External"/><Relationship Id="rId2" Type="http://schemas.openxmlformats.org/officeDocument/2006/relationships/hyperlink" Target="https://en.wikipedia.org/wiki/Structural_adjustment_programs" TargetMode="External"/><Relationship Id="rId1" Type="http://schemas.openxmlformats.org/officeDocument/2006/relationships/slideLayout" Target="../slideLayouts/slideLayout2.xml"/><Relationship Id="rId6" Type="http://schemas.openxmlformats.org/officeDocument/2006/relationships/hyperlink" Target="https://en.wikipedia.org/wiki/Industrialization" TargetMode="External"/><Relationship Id="rId5" Type="http://schemas.openxmlformats.org/officeDocument/2006/relationships/hyperlink" Target="https://en.wikipedia.org/wiki/World_Bank" TargetMode="External"/><Relationship Id="rId4" Type="http://schemas.openxmlformats.org/officeDocument/2006/relationships/hyperlink" Target="https://en.wikipedia.org/wiki/International_Monetary_Fund"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Dignity"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Class_divide" TargetMode="External"/><Relationship Id="rId3" Type="http://schemas.openxmlformats.org/officeDocument/2006/relationships/hyperlink" Target="https://en.wikipedia.org/wiki/Economics" TargetMode="External"/><Relationship Id="rId7" Type="http://schemas.openxmlformats.org/officeDocument/2006/relationships/hyperlink" Target="https://en.wikipedia.org/wiki/Industrialisation" TargetMode="External"/><Relationship Id="rId2" Type="http://schemas.openxmlformats.org/officeDocument/2006/relationships/hyperlink" Target="https://en.wikipedia.org/wiki/International_organization" TargetMode="External"/><Relationship Id="rId1" Type="http://schemas.openxmlformats.org/officeDocument/2006/relationships/slideLayout" Target="../slideLayouts/slideLayout2.xml"/><Relationship Id="rId6" Type="http://schemas.openxmlformats.org/officeDocument/2006/relationships/hyperlink" Target="https://en.wikipedia.org/wiki/Global_South" TargetMode="External"/><Relationship Id="rId5" Type="http://schemas.openxmlformats.org/officeDocument/2006/relationships/hyperlink" Target="https://en.wikipedia.org/wiki/Capitalism" TargetMode="External"/><Relationship Id="rId4" Type="http://schemas.openxmlformats.org/officeDocument/2006/relationships/hyperlink" Target="https://en.wikipedia.org/wiki/Globalisation" TargetMode="Externa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Center_for_Global_Development" TargetMode="External"/><Relationship Id="rId2" Type="http://schemas.openxmlformats.org/officeDocument/2006/relationships/hyperlink" Target="https://en.wikipedia.org/wiki/Supply_and_demand" TargetMode="Externa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Asian_Human_Rights_Commission" TargetMode="External"/><Relationship Id="rId2" Type="http://schemas.openxmlformats.org/officeDocument/2006/relationships/hyperlink" Target="https://en.wikipedia.org/wiki/Universal_Declaration_of_Human_Rights"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n.wikipedia.org/wiki/Dependency_theory"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Dependency_theory" TargetMode="External"/><Relationship Id="rId2" Type="http://schemas.openxmlformats.org/officeDocument/2006/relationships/hyperlink" Target="https://en.wikipedia.org/wiki/Natural_resources" TargetMode="External"/><Relationship Id="rId1" Type="http://schemas.openxmlformats.org/officeDocument/2006/relationships/slideLayout" Target="../slideLayouts/slideLayout2.xml"/><Relationship Id="rId4" Type="http://schemas.openxmlformats.org/officeDocument/2006/relationships/hyperlink" Target="https://en.wikipedia.org/wiki/Aid" TargetMode="Externa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Sustainable_Development_Goal_17" TargetMode="External"/><Relationship Id="rId3" Type="http://schemas.openxmlformats.org/officeDocument/2006/relationships/hyperlink" Target="https://en.wikipedia.org/wiki/Non-governmental_organization" TargetMode="External"/><Relationship Id="rId7" Type="http://schemas.openxmlformats.org/officeDocument/2006/relationships/hyperlink" Target="https://en.wikipedia.org/wiki/Sustainable_Development_Goals" TargetMode="External"/><Relationship Id="rId2" Type="http://schemas.openxmlformats.org/officeDocument/2006/relationships/hyperlink" Target="https://en.wikipedia.org/wiki/Capacity_building" TargetMode="External"/><Relationship Id="rId1" Type="http://schemas.openxmlformats.org/officeDocument/2006/relationships/slideLayout" Target="../slideLayouts/slideLayout2.xml"/><Relationship Id="rId6" Type="http://schemas.openxmlformats.org/officeDocument/2006/relationships/hyperlink" Target="https://en.wikipedia.org/wiki/United_Nations_Development_Programme" TargetMode="External"/><Relationship Id="rId5" Type="http://schemas.openxmlformats.org/officeDocument/2006/relationships/hyperlink" Target="https://en.wikipedia.org/wiki/United_Nations" TargetMode="External"/><Relationship Id="rId10" Type="http://schemas.openxmlformats.org/officeDocument/2006/relationships/hyperlink" Target="https://en.wikipedia.org/wiki/Public_service" TargetMode="External"/><Relationship Id="rId4" Type="http://schemas.openxmlformats.org/officeDocument/2006/relationships/hyperlink" Target="https://en.wikipedia.org/wiki/Socioeconomics" TargetMode="External"/><Relationship Id="rId9" Type="http://schemas.openxmlformats.org/officeDocument/2006/relationships/hyperlink" Target="https://en.wikipedia.org/wiki/Developing_country" TargetMode="Externa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Accountability" TargetMode="External"/><Relationship Id="rId2" Type="http://schemas.openxmlformats.org/officeDocument/2006/relationships/hyperlink" Target="https://en.wikipedia.org/wiki/World_Bank" TargetMode="External"/><Relationship Id="rId1" Type="http://schemas.openxmlformats.org/officeDocument/2006/relationships/slideLayout" Target="../slideLayouts/slideLayout2.xml"/><Relationship Id="rId4" Type="http://schemas.openxmlformats.org/officeDocument/2006/relationships/hyperlink" Target="https://en.wikipedia.org/wiki/Corruption" TargetMode="Externa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Malaysia" TargetMode="External"/><Relationship Id="rId2" Type="http://schemas.openxmlformats.org/officeDocument/2006/relationships/hyperlink" Target="https://en.wikipedia.org/wiki/Thailand" TargetMode="External"/><Relationship Id="rId1" Type="http://schemas.openxmlformats.org/officeDocument/2006/relationships/slideLayout" Target="../slideLayouts/slideLayout2.xml"/><Relationship Id="rId6" Type="http://schemas.openxmlformats.org/officeDocument/2006/relationships/hyperlink" Target="https://en.wikipedia.org/wiki/Wage" TargetMode="External"/><Relationship Id="rId5" Type="http://schemas.openxmlformats.org/officeDocument/2006/relationships/hyperlink" Target="https://en.wikipedia.org/wiki/Development_state" TargetMode="External"/><Relationship Id="rId4" Type="http://schemas.openxmlformats.org/officeDocument/2006/relationships/hyperlink" Target="https://en.wikipedia.org/wiki/Vietnam" TargetMode="Externa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Nongovernmental_organizations" TargetMode="External"/><Relationship Id="rId7" Type="http://schemas.openxmlformats.org/officeDocument/2006/relationships/hyperlink" Target="https://en.wikipedia.org/wiki/Sustainability" TargetMode="External"/><Relationship Id="rId2" Type="http://schemas.openxmlformats.org/officeDocument/2006/relationships/hyperlink" Target="https://en.wikipedia.org/wiki/Rights-based_approach_to_development" TargetMode="External"/><Relationship Id="rId1" Type="http://schemas.openxmlformats.org/officeDocument/2006/relationships/slideLayout" Target="../slideLayouts/slideLayout2.xml"/><Relationship Id="rId6" Type="http://schemas.openxmlformats.org/officeDocument/2006/relationships/hyperlink" Target="https://en.wikipedia.org/wiki/Human_rights" TargetMode="External"/><Relationship Id="rId5" Type="http://schemas.openxmlformats.org/officeDocument/2006/relationships/hyperlink" Target="https://en.wikipedia.org/wiki/Capacity_building" TargetMode="External"/><Relationship Id="rId4" Type="http://schemas.openxmlformats.org/officeDocument/2006/relationships/hyperlink" Target="https://en.wikipedia.org/wiki/United_Nation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Quality_of_life" TargetMode="External"/><Relationship Id="rId2" Type="http://schemas.openxmlformats.org/officeDocument/2006/relationships/hyperlink" Target="https://en.wikipedia.org/wiki/Competition_(companies)" TargetMode="External"/><Relationship Id="rId1" Type="http://schemas.openxmlformats.org/officeDocument/2006/relationships/slideLayout" Target="../slideLayouts/slideLayout2.xml"/><Relationship Id="rId4" Type="http://schemas.openxmlformats.org/officeDocument/2006/relationships/hyperlink" Target="https://en.wikipedia.org/wiki/Tripartite_model_of_subjective_well-bein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customXml" Target="../ink/ink1.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9.xml"/><Relationship Id="rId5" Type="http://schemas.openxmlformats.org/officeDocument/2006/relationships/image" Target="../media/image9.emf"/><Relationship Id="rId4" Type="http://schemas.openxmlformats.org/officeDocument/2006/relationships/image" Target="../media/image8.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70.png"/><Relationship Id="rId1" Type="http://schemas.openxmlformats.org/officeDocument/2006/relationships/slideLayout" Target="../slideLayouts/slideLayout19.xml"/><Relationship Id="rId6" Type="http://schemas.openxmlformats.org/officeDocument/2006/relationships/image" Target="../media/image100.png"/><Relationship Id="rId5" Type="http://schemas.openxmlformats.org/officeDocument/2006/relationships/image" Target="../media/image9.png"/><Relationship Id="rId4" Type="http://schemas.openxmlformats.org/officeDocument/2006/relationships/image" Target="../media/image11.emf"/></Relationships>
</file>

<file path=ppt/slides/_rels/slide8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Disaster_relief" TargetMode="External"/><Relationship Id="rId2" Type="http://schemas.openxmlformats.org/officeDocument/2006/relationships/hyperlink" Target="https://en.wikipedia.org/wiki/International_aid" TargetMode="External"/><Relationship Id="rId1" Type="http://schemas.openxmlformats.org/officeDocument/2006/relationships/slideLayout" Target="../slideLayouts/slideLayout2.xml"/><Relationship Id="rId4" Type="http://schemas.openxmlformats.org/officeDocument/2006/relationships/hyperlink" Target="https://en.wikipedia.org/wiki/Humanitarian_aid"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Ορθογώνιο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Τίτλος 1">
            <a:extLst>
              <a:ext uri="{FF2B5EF4-FFF2-40B4-BE49-F238E27FC236}">
                <a16:creationId xmlns:a16="http://schemas.microsoft.com/office/drawing/2014/main" id="{1C21E816-31F5-48BB-BD02-D15F2F18B48A}"/>
              </a:ext>
            </a:extLst>
          </p:cNvPr>
          <p:cNvSpPr>
            <a:spLocks noGrp="1"/>
          </p:cNvSpPr>
          <p:nvPr>
            <p:ph type="ctrTitle"/>
          </p:nvPr>
        </p:nvSpPr>
        <p:spPr>
          <a:xfrm>
            <a:off x="581194" y="1020431"/>
            <a:ext cx="10993546" cy="1009347"/>
          </a:xfrm>
        </p:spPr>
        <p:txBody>
          <a:bodyPr rtlCol="0">
            <a:normAutofit fontScale="90000"/>
          </a:bodyPr>
          <a:lstStyle/>
          <a:p>
            <a:pPr rtl="0"/>
            <a:r>
              <a:rPr lang="en-GB" dirty="0"/>
              <a:t>International Development and the Global South</a:t>
            </a:r>
            <a:endParaRPr lang="el" dirty="0"/>
          </a:p>
        </p:txBody>
      </p:sp>
      <p:sp>
        <p:nvSpPr>
          <p:cNvPr id="3" name="Υπότιτλος 2">
            <a:extLst>
              <a:ext uri="{FF2B5EF4-FFF2-40B4-BE49-F238E27FC236}">
                <a16:creationId xmlns:a16="http://schemas.microsoft.com/office/drawing/2014/main" id="{835D6E6B-3353-491C-A3C6-F278D6CED8B3}"/>
              </a:ext>
            </a:extLst>
          </p:cNvPr>
          <p:cNvSpPr>
            <a:spLocks noGrp="1"/>
          </p:cNvSpPr>
          <p:nvPr>
            <p:ph type="subTitle" idx="1"/>
          </p:nvPr>
        </p:nvSpPr>
        <p:spPr>
          <a:xfrm>
            <a:off x="581194" y="2166151"/>
            <a:ext cx="10993546" cy="797527"/>
          </a:xfrm>
        </p:spPr>
        <p:txBody>
          <a:bodyPr rtlCol="0">
            <a:normAutofit/>
          </a:bodyPr>
          <a:lstStyle/>
          <a:p>
            <a:pPr rtl="0"/>
            <a:r>
              <a:rPr lang="en-US" dirty="0"/>
              <a:t>Dr. Adamoglou, X. </a:t>
            </a:r>
          </a:p>
          <a:p>
            <a:pPr rtl="0"/>
            <a:r>
              <a:rPr lang="en-US" dirty="0"/>
              <a:t>University of Macedonia, Department of International European studies  </a:t>
            </a:r>
            <a:endParaRPr lang="el" dirty="0"/>
          </a:p>
        </p:txBody>
      </p:sp>
      <p:sp>
        <p:nvSpPr>
          <p:cNvPr id="20" name="Ορθογώνιο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Ορθογώνιο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Ορθογώνιο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Εικόνα 5" descr="Ένα κοντινό πλάνο σε λογότυπο&#10;&#10;Αυτόματη δημιουργία περιγραφής">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392934-2C23-4BA5-8374-01E7CB0D12B0}"/>
              </a:ext>
            </a:extLst>
          </p:cNvPr>
          <p:cNvSpPr>
            <a:spLocks noGrp="1"/>
          </p:cNvSpPr>
          <p:nvPr>
            <p:ph type="title"/>
          </p:nvPr>
        </p:nvSpPr>
        <p:spPr/>
        <p:txBody>
          <a:bodyPr/>
          <a:lstStyle/>
          <a:p>
            <a:r>
              <a:rPr lang="en-US" dirty="0"/>
              <a:t>International Development-conceptualization</a:t>
            </a:r>
            <a:endParaRPr lang="el-GR" dirty="0"/>
          </a:p>
        </p:txBody>
      </p:sp>
      <p:sp>
        <p:nvSpPr>
          <p:cNvPr id="3" name="Θέση περιεχομένου 2">
            <a:extLst>
              <a:ext uri="{FF2B5EF4-FFF2-40B4-BE49-F238E27FC236}">
                <a16:creationId xmlns:a16="http://schemas.microsoft.com/office/drawing/2014/main" id="{AB8C2743-D9B8-47CA-B2D9-0633C0B2FE91}"/>
              </a:ext>
            </a:extLst>
          </p:cNvPr>
          <p:cNvSpPr>
            <a:spLocks noGrp="1"/>
          </p:cNvSpPr>
          <p:nvPr>
            <p:ph idx="1"/>
          </p:nvPr>
        </p:nvSpPr>
        <p:spPr/>
        <p:txBody>
          <a:bodyPr>
            <a:normAutofit lnSpcReduction="10000"/>
          </a:bodyPr>
          <a:lstStyle/>
          <a:p>
            <a:pPr>
              <a:lnSpc>
                <a:spcPct val="107000"/>
              </a:lnSpc>
              <a:spcAft>
                <a:spcPts val="800"/>
              </a:spcAft>
            </a:pPr>
            <a:r>
              <a:rPr lang="en-US" b="0" i="0" dirty="0">
                <a:solidFill>
                  <a:srgbClr val="202122"/>
                </a:solidFill>
                <a:effectLst/>
                <a:latin typeface="Arial" panose="020B0604020202020204" pitchFamily="34" charset="0"/>
              </a:rPr>
              <a:t>In other words, International development, seeks to implement long-term solutions to various problems by helping developing countries to create the necessary capacity needed to provide such sustainable solutions to their problems.</a:t>
            </a:r>
          </a:p>
          <a:p>
            <a:pPr>
              <a:lnSpc>
                <a:spcPct val="107000"/>
              </a:lnSpc>
              <a:spcAft>
                <a:spcPts val="800"/>
              </a:spcAft>
            </a:pPr>
            <a:r>
              <a:rPr lang="en-US" b="0" i="0" dirty="0">
                <a:solidFill>
                  <a:srgbClr val="202122"/>
                </a:solidFill>
                <a:effectLst/>
                <a:latin typeface="Arial" panose="020B0604020202020204" pitchFamily="34" charset="0"/>
              </a:rPr>
              <a:t>A truly sustainable development project is one which will be able to carry on indefinitely with no further international involvement or support, whether it be financial or otherwise.</a:t>
            </a:r>
          </a:p>
          <a:p>
            <a:pPr algn="l"/>
            <a:r>
              <a:rPr lang="en-US" b="0" i="0" dirty="0">
                <a:solidFill>
                  <a:srgbClr val="202122"/>
                </a:solidFill>
                <a:effectLst/>
                <a:latin typeface="Arial" panose="020B0604020202020204" pitchFamily="34" charset="0"/>
              </a:rPr>
              <a:t>International development projects may consist of a single, transformative project to address a specific problem or a series of projects targeted at several aspects of society.</a:t>
            </a:r>
          </a:p>
          <a:p>
            <a:pPr algn="l"/>
            <a:r>
              <a:rPr lang="en-US" b="0" i="0" dirty="0">
                <a:solidFill>
                  <a:srgbClr val="202122"/>
                </a:solidFill>
                <a:effectLst/>
                <a:latin typeface="Arial" panose="020B0604020202020204" pitchFamily="34" charset="0"/>
              </a:rPr>
              <a:t>Promoted projects are ones which involve problem solving that reflects the unique culture, politics, geography, and economy of a region. </a:t>
            </a:r>
          </a:p>
          <a:p>
            <a:pPr algn="l"/>
            <a:r>
              <a:rPr lang="en-US" b="0" i="0" dirty="0">
                <a:solidFill>
                  <a:srgbClr val="202122"/>
                </a:solidFill>
                <a:effectLst/>
                <a:latin typeface="Arial" panose="020B0604020202020204" pitchFamily="34" charset="0"/>
              </a:rPr>
              <a:t>More recently, the focus in this field has been projects that aim towards empowering women, building local economies, and caring for the environment.</a:t>
            </a:r>
          </a:p>
          <a:p>
            <a:endParaRPr lang="el-GR" dirty="0"/>
          </a:p>
        </p:txBody>
      </p:sp>
      <p:sp>
        <p:nvSpPr>
          <p:cNvPr id="4" name="Θέση ημερομηνίας 3">
            <a:extLst>
              <a:ext uri="{FF2B5EF4-FFF2-40B4-BE49-F238E27FC236}">
                <a16:creationId xmlns:a16="http://schemas.microsoft.com/office/drawing/2014/main" id="{C63ED8E5-41F8-4B2C-9BBB-9E2E7ADC80F4}"/>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131565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8DF8A1-B35A-4A70-A1E9-0F491A2F4EB5}"/>
              </a:ext>
            </a:extLst>
          </p:cNvPr>
          <p:cNvSpPr>
            <a:spLocks noGrp="1"/>
          </p:cNvSpPr>
          <p:nvPr>
            <p:ph type="title"/>
          </p:nvPr>
        </p:nvSpPr>
        <p:spPr/>
        <p:txBody>
          <a:bodyPr/>
          <a:lstStyle/>
          <a:p>
            <a:r>
              <a:rPr lang="en-US" dirty="0"/>
              <a:t>Phases of globalization- First phase: Globalization during the </a:t>
            </a:r>
            <a:r>
              <a:rPr lang="el-GR" dirty="0"/>
              <a:t>19</a:t>
            </a:r>
            <a:r>
              <a:rPr lang="en-US" baseline="30000" dirty="0" err="1"/>
              <a:t>th</a:t>
            </a:r>
            <a:r>
              <a:rPr lang="en-US" dirty="0"/>
              <a:t> century</a:t>
            </a:r>
            <a:endParaRPr lang="el-GR" dirty="0"/>
          </a:p>
        </p:txBody>
      </p:sp>
      <p:sp>
        <p:nvSpPr>
          <p:cNvPr id="3" name="Θέση περιεχομένου 2">
            <a:extLst>
              <a:ext uri="{FF2B5EF4-FFF2-40B4-BE49-F238E27FC236}">
                <a16:creationId xmlns:a16="http://schemas.microsoft.com/office/drawing/2014/main" id="{9A860DDB-6B31-4D05-AC04-05F9A157D0C5}"/>
              </a:ext>
            </a:extLst>
          </p:cNvPr>
          <p:cNvSpPr>
            <a:spLocks noGrp="1"/>
          </p:cNvSpPr>
          <p:nvPr>
            <p:ph idx="1"/>
          </p:nvPr>
        </p:nvSpPr>
        <p:spPr/>
        <p:txBody>
          <a:bodyPr/>
          <a:lstStyle/>
          <a:p>
            <a:pPr marL="0" indent="0">
              <a:lnSpc>
                <a:spcPct val="107000"/>
              </a:lnSpc>
              <a:spcAft>
                <a:spcPts val="800"/>
              </a:spcAft>
              <a:buNone/>
            </a:pPr>
            <a:r>
              <a:rPr lang="el-GR" sz="1800" u="sng" dirty="0" err="1">
                <a:effectLst/>
                <a:latin typeface="Calibri" panose="020F0502020204030204" pitchFamily="34" charset="0"/>
                <a:ea typeface="Calibri" panose="020F0502020204030204" pitchFamily="34" charset="0"/>
                <a:cs typeface="Times New Roman" panose="02020603050405020304" pitchFamily="18" charset="0"/>
              </a:rPr>
              <a:t>At</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u="sng" dirty="0" err="1">
                <a:effectLst/>
                <a:latin typeface="Calibri" panose="020F0502020204030204" pitchFamily="34" charset="0"/>
                <a:ea typeface="Calibri" panose="020F0502020204030204" pitchFamily="34" charset="0"/>
                <a:cs typeface="Times New Roman" panose="02020603050405020304" pitchFamily="18" charset="0"/>
              </a:rPr>
              <a:t>scientific</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a:t>
            </a:r>
            <a:r>
              <a:rPr lang="el-GR" sz="1800" u="sng" dirty="0" err="1">
                <a:effectLst/>
                <a:latin typeface="Calibri" panose="020F0502020204030204" pitchFamily="34" charset="0"/>
                <a:ea typeface="Calibri" panose="020F0502020204030204" pitchFamily="34" charset="0"/>
                <a:cs typeface="Times New Roman" panose="02020603050405020304" pitchFamily="18" charset="0"/>
              </a:rPr>
              <a:t>level</a:t>
            </a:r>
            <a:endParaRPr lang="el-GR" sz="18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Scientific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discoveries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electricity</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steamship</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telegraph</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Suez</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(1869-1915)</a:t>
            </a:r>
          </a:p>
          <a:p>
            <a:pPr marL="0" indent="0">
              <a:lnSpc>
                <a:spcPct val="107000"/>
              </a:lnSpc>
              <a:spcAft>
                <a:spcPts val="800"/>
              </a:spcAft>
              <a:buNone/>
            </a:pPr>
            <a:r>
              <a:rPr lang="el-GR" sz="1800" u="sng" dirty="0" err="1">
                <a:effectLst/>
                <a:latin typeface="Calibri" panose="020F0502020204030204" pitchFamily="34" charset="0"/>
                <a:ea typeface="Calibri" panose="020F0502020204030204" pitchFamily="34" charset="0"/>
                <a:cs typeface="Times New Roman" panose="02020603050405020304" pitchFamily="18" charset="0"/>
              </a:rPr>
              <a:t>At</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u="sng" dirty="0" err="1">
                <a:effectLst/>
                <a:latin typeface="Calibri" panose="020F0502020204030204" pitchFamily="34" charset="0"/>
                <a:ea typeface="Calibri" panose="020F0502020204030204" pitchFamily="34" charset="0"/>
                <a:cs typeface="Times New Roman" panose="02020603050405020304" pitchFamily="18" charset="0"/>
              </a:rPr>
              <a:t>Theoretical</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 </a:t>
            </a:r>
            <a:r>
              <a:rPr lang="el-GR" sz="1800" u="sng" dirty="0" err="1">
                <a:effectLst/>
                <a:latin typeface="Calibri" panose="020F0502020204030204" pitchFamily="34" charset="0"/>
                <a:ea typeface="Calibri" panose="020F0502020204030204" pitchFamily="34" charset="0"/>
                <a:cs typeface="Times New Roman" panose="02020603050405020304" pitchFamily="18" charset="0"/>
              </a:rPr>
              <a:t>Level</a:t>
            </a:r>
            <a:endParaRPr lang="el-GR" sz="18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Prevalence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economic</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theory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Adams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Smith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202122"/>
                </a:solidFill>
                <a:effectLst/>
                <a:latin typeface="Calibri" panose="020F0502020204030204" pitchFamily="34" charset="0"/>
                <a:cs typeface="Calibri" panose="020F0502020204030204" pitchFamily="34" charset="0"/>
              </a:rPr>
              <a:t>An Inquiry into the Nature and Causes of the Wealth of Nations or else</a:t>
            </a:r>
            <a:r>
              <a:rPr lang="en-US" sz="1600" b="1" i="1" dirty="0">
                <a:solidFill>
                  <a:srgbClr val="202122"/>
                </a:solidFill>
                <a:effectLst/>
                <a:latin typeface="Calibri" panose="020F0502020204030204" pitchFamily="34" charset="0"/>
                <a:cs typeface="Calibri" panose="020F0502020204030204" pitchFamily="34" charset="0"/>
              </a:rPr>
              <a:t> </a:t>
            </a:r>
            <a:r>
              <a:rPr lang="el-GR" sz="1600" dirty="0">
                <a:effectLst/>
                <a:latin typeface="Calibri" panose="020F0502020204030204" pitchFamily="34" charset="0"/>
                <a:ea typeface="Calibri" panose="020F0502020204030204" pitchFamily="34" charset="0"/>
                <a:cs typeface="Calibri" panose="020F0502020204030204" pitchFamily="34" charset="0"/>
              </a:rPr>
              <a:t>The </a:t>
            </a:r>
            <a:r>
              <a:rPr lang="el-GR" sz="1600" dirty="0" err="1">
                <a:effectLst/>
                <a:latin typeface="Calibri" panose="020F0502020204030204" pitchFamily="34" charset="0"/>
                <a:ea typeface="Calibri" panose="020F0502020204030204" pitchFamily="34" charset="0"/>
                <a:cs typeface="Calibri" panose="020F0502020204030204" pitchFamily="34" charset="0"/>
              </a:rPr>
              <a:t>Wealth</a:t>
            </a:r>
            <a:r>
              <a:rPr lang="el-GR" sz="1600" dirty="0">
                <a:effectLst/>
                <a:latin typeface="Calibri" panose="020F0502020204030204" pitchFamily="34" charset="0"/>
                <a:ea typeface="Calibri" panose="020F0502020204030204" pitchFamily="34" charset="0"/>
                <a:cs typeface="Calibri" panose="020F0502020204030204" pitchFamily="34" charset="0"/>
              </a:rPr>
              <a:t> of Nations, 1776</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 Development of the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Theory</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Absolute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Advantage</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Ricardo</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Principle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Political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Economy</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Taxation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1817) -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Theory</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Comparative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Advantage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ημερομηνίας 3">
            <a:extLst>
              <a:ext uri="{FF2B5EF4-FFF2-40B4-BE49-F238E27FC236}">
                <a16:creationId xmlns:a16="http://schemas.microsoft.com/office/drawing/2014/main" id="{8DA3651B-5B58-4FE2-8C21-62A9F6080A73}"/>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0252565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86EE32-0825-494B-B18C-BC08C9B811A5}"/>
              </a:ext>
            </a:extLst>
          </p:cNvPr>
          <p:cNvSpPr>
            <a:spLocks noGrp="1"/>
          </p:cNvSpPr>
          <p:nvPr>
            <p:ph type="title"/>
          </p:nvPr>
        </p:nvSpPr>
        <p:spPr>
          <a:xfrm>
            <a:off x="581191" y="676879"/>
            <a:ext cx="11029616" cy="1188720"/>
          </a:xfrm>
        </p:spPr>
        <p:txBody>
          <a:bodyPr/>
          <a:lstStyle/>
          <a:p>
            <a:r>
              <a:rPr lang="en-US" dirty="0"/>
              <a:t>Phases of globalization- First phase: Globalization during the </a:t>
            </a:r>
            <a:r>
              <a:rPr lang="el-GR" dirty="0"/>
              <a:t>19</a:t>
            </a:r>
            <a:r>
              <a:rPr lang="en-US" baseline="30000" dirty="0" err="1"/>
              <a:t>th</a:t>
            </a:r>
            <a:r>
              <a:rPr lang="en-US" dirty="0"/>
              <a:t> century</a:t>
            </a:r>
            <a:endParaRPr lang="el-GR" dirty="0"/>
          </a:p>
        </p:txBody>
      </p:sp>
      <p:sp>
        <p:nvSpPr>
          <p:cNvPr id="3" name="Θέση περιεχομένου 2">
            <a:extLst>
              <a:ext uri="{FF2B5EF4-FFF2-40B4-BE49-F238E27FC236}">
                <a16:creationId xmlns:a16="http://schemas.microsoft.com/office/drawing/2014/main" id="{05E80B74-892D-41D3-9991-480A50D923D7}"/>
              </a:ext>
            </a:extLst>
          </p:cNvPr>
          <p:cNvSpPr>
            <a:spLocks noGrp="1"/>
          </p:cNvSpPr>
          <p:nvPr>
            <p:ph idx="1"/>
          </p:nvPr>
        </p:nvSpPr>
        <p:spPr/>
        <p:txBody>
          <a:bodyPr>
            <a:normAutofit fontScale="92500" lnSpcReduction="10000"/>
          </a:bodyPr>
          <a:lstStyle/>
          <a:p>
            <a:pPr marL="0" indent="0">
              <a:buNone/>
            </a:pPr>
            <a:r>
              <a:rPr lang="en-US" b="0" i="0" u="sng" dirty="0">
                <a:solidFill>
                  <a:srgbClr val="202124"/>
                </a:solidFill>
                <a:effectLst/>
                <a:latin typeface="arial" panose="020B0604020202020204" pitchFamily="34" charset="0"/>
              </a:rPr>
              <a:t>At Monetary Level </a:t>
            </a:r>
          </a:p>
          <a:p>
            <a:r>
              <a:rPr lang="en-US" b="0" i="0" dirty="0">
                <a:solidFill>
                  <a:srgbClr val="202124"/>
                </a:solidFill>
                <a:effectLst/>
                <a:latin typeface="arial" panose="020B0604020202020204" pitchFamily="34" charset="0"/>
              </a:rPr>
              <a:t>Partial Market Completion Fixed Exchange Rates and the adoption of the gold standard. Eliminating huge exchange rates, and creating exchange rate stability and certainty.</a:t>
            </a:r>
          </a:p>
          <a:p>
            <a:pPr marL="0" indent="0">
              <a:buNone/>
            </a:pPr>
            <a:r>
              <a:rPr lang="en-US" b="0" i="0" u="sng" dirty="0">
                <a:solidFill>
                  <a:srgbClr val="202124"/>
                </a:solidFill>
                <a:effectLst/>
                <a:latin typeface="arial" panose="020B0604020202020204" pitchFamily="34" charset="0"/>
              </a:rPr>
              <a:t>At Business Level</a:t>
            </a:r>
          </a:p>
          <a:p>
            <a:r>
              <a:rPr lang="en-US" b="0" i="0" dirty="0">
                <a:solidFill>
                  <a:srgbClr val="202124"/>
                </a:solidFill>
                <a:effectLst/>
                <a:latin typeface="arial" panose="020B0604020202020204" pitchFamily="34" charset="0"/>
              </a:rPr>
              <a:t> A new form of commercial activity: outsourcing of export activities to agents in other countries. Also, free standing companies, which did not carry out any commercial activity in their country of origin but only in the host country In 1830 the FDI made its appearance by Siemens.</a:t>
            </a:r>
          </a:p>
          <a:p>
            <a:r>
              <a:rPr lang="el-GR" sz="1600" dirty="0">
                <a:effectLst/>
                <a:latin typeface="Calibri" panose="020F0502020204030204" pitchFamily="34" charset="0"/>
                <a:ea typeface="Calibri" panose="020F0502020204030204" pitchFamily="34" charset="0"/>
                <a:cs typeface="Times New Roman" panose="02020603050405020304" pitchFamily="18" charset="0"/>
              </a:rPr>
              <a:t>In 1830 the FDI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was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made</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by</a:t>
            </a:r>
            <a:r>
              <a:rPr lang="el-GR" sz="1600" dirty="0">
                <a:effectLst/>
                <a:latin typeface="Calibri" panose="020F0502020204030204" pitchFamily="34" charset="0"/>
                <a:ea typeface="Calibri" panose="020F0502020204030204" pitchFamily="34" charset="0"/>
                <a:cs typeface="Times New Roman" panose="02020603050405020304" pitchFamily="18" charset="0"/>
              </a:rPr>
              <a:t> Siemens,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which</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also</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active</a:t>
            </a:r>
            <a:r>
              <a:rPr lang="el-GR" sz="1600" dirty="0">
                <a:effectLst/>
                <a:latin typeface="Calibri" panose="020F0502020204030204" pitchFamily="34" charset="0"/>
                <a:ea typeface="Calibri" panose="020F0502020204030204" pitchFamily="34" charset="0"/>
                <a:cs typeface="Times New Roman" panose="02020603050405020304" pitchFamily="18" charset="0"/>
              </a:rPr>
              <a:t> in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Russia</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Also</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DuPont</a:t>
            </a:r>
            <a:r>
              <a:rPr lang="el-GR" sz="1600" dirty="0">
                <a:effectLst/>
                <a:latin typeface="Calibri" panose="020F0502020204030204" pitchFamily="34" charset="0"/>
                <a:ea typeface="Calibri" panose="020F0502020204030204" pitchFamily="34" charset="0"/>
                <a:cs typeface="Times New Roman" panose="02020603050405020304" pitchFamily="18" charset="0"/>
              </a:rPr>
              <a:t>, Bank of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Australia</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which</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has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expanded</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its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activities</a:t>
            </a:r>
            <a:r>
              <a:rPr lang="el-GR" sz="1600" dirty="0">
                <a:effectLst/>
                <a:latin typeface="Calibri" panose="020F0502020204030204" pitchFamily="34" charset="0"/>
                <a:ea typeface="Calibri" panose="020F0502020204030204" pitchFamily="34" charset="0"/>
                <a:cs typeface="Times New Roman" panose="02020603050405020304" pitchFamily="18" charset="0"/>
              </a:rPr>
              <a:t> in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America</a:t>
            </a:r>
            <a:r>
              <a:rPr lang="el-GR" sz="1600" dirty="0">
                <a:effectLst/>
                <a:latin typeface="Calibri" panose="020F0502020204030204" pitchFamily="34" charset="0"/>
                <a:ea typeface="Calibri" panose="020F0502020204030204" pitchFamily="34" charset="0"/>
                <a:cs typeface="Times New Roman" panose="02020603050405020304" pitchFamily="18" charset="0"/>
              </a:rPr>
              <a:t>, Africa and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India</a:t>
            </a:r>
            <a:r>
              <a:rPr lang="el-GR" sz="16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1600" dirty="0" err="1">
                <a:effectLst/>
                <a:latin typeface="Calibri" panose="020F0502020204030204" pitchFamily="34" charset="0"/>
                <a:ea typeface="Calibri" panose="020F0502020204030204" pitchFamily="34" charset="0"/>
                <a:cs typeface="Times New Roman" panose="02020603050405020304" pitchFamily="18" charset="0"/>
              </a:rPr>
              <a:t>Horizontal</a:t>
            </a:r>
            <a:r>
              <a:rPr lang="el-GR" sz="16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Vertical</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Integration</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600" dirty="0" err="1">
                <a:effectLst/>
                <a:latin typeface="Calibri" panose="020F0502020204030204" pitchFamily="34" charset="0"/>
                <a:ea typeface="Calibri" panose="020F0502020204030204" pitchFamily="34" charset="0"/>
                <a:cs typeface="Times New Roman" panose="02020603050405020304" pitchFamily="18" charset="0"/>
              </a:rPr>
              <a:t>Multinational</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Enterprises</a:t>
            </a:r>
            <a:r>
              <a:rPr lang="el-GR" sz="1600" dirty="0">
                <a:effectLst/>
                <a:latin typeface="Calibri" panose="020F0502020204030204" pitchFamily="34" charset="0"/>
                <a:ea typeface="Calibri" panose="020F0502020204030204" pitchFamily="34" charset="0"/>
                <a:cs typeface="Times New Roman" panose="02020603050405020304" pitchFamily="18" charset="0"/>
              </a:rPr>
              <a:t>: Bayer, AEG,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Singer</a:t>
            </a:r>
            <a:r>
              <a:rPr lang="el-GR" sz="1600" dirty="0">
                <a:effectLst/>
                <a:latin typeface="Calibri" panose="020F0502020204030204" pitchFamily="34" charset="0"/>
                <a:ea typeface="Calibri" panose="020F0502020204030204" pitchFamily="34" charset="0"/>
                <a:cs typeface="Times New Roman" panose="02020603050405020304" pitchFamily="18" charset="0"/>
              </a:rPr>
              <a:t>, Nestle, General Electric,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Ericson</a:t>
            </a:r>
            <a:r>
              <a:rPr lang="el-GR" sz="1600" dirty="0">
                <a:effectLst/>
                <a:latin typeface="Calibri" panose="020F0502020204030204" pitchFamily="34" charset="0"/>
                <a:ea typeface="Calibri" panose="020F0502020204030204" pitchFamily="34" charset="0"/>
                <a:cs typeface="Times New Roman" panose="02020603050405020304" pitchFamily="18" charset="0"/>
              </a:rPr>
              <a:t>, British Petroleum (BP),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Θέση ημερομηνίας 3">
            <a:extLst>
              <a:ext uri="{FF2B5EF4-FFF2-40B4-BE49-F238E27FC236}">
                <a16:creationId xmlns:a16="http://schemas.microsoft.com/office/drawing/2014/main" id="{11CE2FB2-DB66-4F05-B05D-758A96E0E446}"/>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8549931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B16EEDA-E565-4666-A09F-FBBFB2587285}"/>
              </a:ext>
            </a:extLst>
          </p:cNvPr>
          <p:cNvSpPr>
            <a:spLocks noGrp="1" noChangeArrowheads="1"/>
          </p:cNvSpPr>
          <p:nvPr>
            <p:ph type="title"/>
          </p:nvPr>
        </p:nvSpPr>
        <p:spPr/>
        <p:txBody>
          <a:bodyPr/>
          <a:lstStyle/>
          <a:p>
            <a:pPr eaLnBrk="1" hangingPunct="1"/>
            <a:r>
              <a:rPr lang="en-US" altLang="el-GR" dirty="0"/>
              <a:t> the Second Phase of Globalization: introduction</a:t>
            </a:r>
            <a:endParaRPr lang="el-GR" altLang="el-GR" dirty="0"/>
          </a:p>
        </p:txBody>
      </p:sp>
      <p:sp>
        <p:nvSpPr>
          <p:cNvPr id="7171" name="Rectangle 3">
            <a:extLst>
              <a:ext uri="{FF2B5EF4-FFF2-40B4-BE49-F238E27FC236}">
                <a16:creationId xmlns:a16="http://schemas.microsoft.com/office/drawing/2014/main" id="{533C9A54-AF65-438E-B631-5108AC4A8B1C}"/>
              </a:ext>
            </a:extLst>
          </p:cNvPr>
          <p:cNvSpPr>
            <a:spLocks noGrp="1" noChangeArrowheads="1"/>
          </p:cNvSpPr>
          <p:nvPr>
            <p:ph type="body" idx="1"/>
          </p:nvPr>
        </p:nvSpPr>
        <p:spPr/>
        <p:txBody>
          <a:bodyPr>
            <a:normAutofit fontScale="92500" lnSpcReduction="10000"/>
          </a:bodyPr>
          <a:lstStyle/>
          <a:p>
            <a:pPr algn="just" eaLnBrk="1" hangingPunct="1">
              <a:lnSpc>
                <a:spcPct val="80000"/>
              </a:lnSpc>
            </a:pPr>
            <a:r>
              <a:rPr lang="en-US" altLang="el-GR" sz="2000" dirty="0"/>
              <a:t>Two World Wars, the economic crisis of 1929, the return to economic nationalism in relation to rising political nationalism broke down the internationalization process.</a:t>
            </a:r>
          </a:p>
          <a:p>
            <a:pPr algn="just" eaLnBrk="1" hangingPunct="1">
              <a:lnSpc>
                <a:spcPct val="80000"/>
              </a:lnSpc>
            </a:pPr>
            <a:endParaRPr lang="en-US" altLang="el-GR" sz="2000" dirty="0"/>
          </a:p>
          <a:p>
            <a:pPr algn="just" eaLnBrk="1" hangingPunct="1">
              <a:lnSpc>
                <a:spcPct val="80000"/>
              </a:lnSpc>
            </a:pPr>
            <a:r>
              <a:rPr lang="en-US" altLang="el-GR" sz="2000" dirty="0"/>
              <a:t>Globalization revived in the 1950’s under American hegemony and the Breton Woods agreement.  </a:t>
            </a:r>
          </a:p>
          <a:p>
            <a:pPr algn="just" eaLnBrk="1" hangingPunct="1">
              <a:lnSpc>
                <a:spcPct val="80000"/>
              </a:lnSpc>
            </a:pPr>
            <a:endParaRPr lang="en-US" altLang="el-GR" sz="2000" dirty="0"/>
          </a:p>
          <a:p>
            <a:pPr algn="just" eaLnBrk="1" hangingPunct="1">
              <a:lnSpc>
                <a:spcPct val="80000"/>
              </a:lnSpc>
              <a:buFontTx/>
              <a:buNone/>
            </a:pPr>
            <a:r>
              <a:rPr lang="en-US" altLang="el-GR" sz="2000" dirty="0"/>
              <a:t>     Between 1950 and 1975 the volume of world trade expanded by as much as 500%, largely as a result of tariff liberalization, against an increase in global output over the same period of 220%.  </a:t>
            </a:r>
          </a:p>
          <a:p>
            <a:pPr algn="just" eaLnBrk="1" hangingPunct="1">
              <a:lnSpc>
                <a:spcPct val="80000"/>
              </a:lnSpc>
              <a:buFontTx/>
              <a:buNone/>
            </a:pPr>
            <a:r>
              <a:rPr lang="en-US" altLang="el-GR" sz="2000" dirty="0"/>
              <a:t>      </a:t>
            </a:r>
          </a:p>
          <a:p>
            <a:pPr algn="just" eaLnBrk="1" hangingPunct="1">
              <a:lnSpc>
                <a:spcPct val="80000"/>
              </a:lnSpc>
              <a:buFontTx/>
              <a:buNone/>
            </a:pPr>
            <a:r>
              <a:rPr lang="en-US" altLang="el-GR" sz="2000" dirty="0"/>
              <a:t>     Foreign Direct Investment became one of the main integrating factors of the world economy. </a:t>
            </a:r>
            <a:endParaRPr lang="el-GR" altLang="el-GR" sz="2000" dirty="0"/>
          </a:p>
          <a:p>
            <a:pPr algn="just" eaLnBrk="1" hangingPunct="1">
              <a:lnSpc>
                <a:spcPct val="80000"/>
              </a:lnSpc>
              <a:buFontTx/>
              <a:buNone/>
            </a:pPr>
            <a:r>
              <a:rPr lang="el-GR" altLang="el-GR" sz="2000" dirty="0"/>
              <a:t>     </a:t>
            </a:r>
            <a:endParaRPr lang="en-US" altLang="el-GR" sz="1400" dirty="0">
              <a:highlight>
                <a:srgbClr val="FFFF00"/>
              </a:highlight>
            </a:endParaRPr>
          </a:p>
          <a:p>
            <a:pPr algn="just" eaLnBrk="1" hangingPunct="1">
              <a:lnSpc>
                <a:spcPct val="80000"/>
              </a:lnSpc>
              <a:buFontTx/>
              <a:buNone/>
            </a:pPr>
            <a:r>
              <a:rPr lang="en-US" altLang="el-GR" sz="1400" dirty="0"/>
              <a:t>       </a:t>
            </a:r>
          </a:p>
          <a:p>
            <a:pPr algn="just" eaLnBrk="1" hangingPunct="1">
              <a:lnSpc>
                <a:spcPct val="80000"/>
              </a:lnSpc>
              <a:buFontTx/>
              <a:buNone/>
            </a:pPr>
            <a:r>
              <a:rPr lang="en-US" altLang="el-GR" sz="1400" dirty="0"/>
              <a:t>             </a:t>
            </a:r>
            <a:endParaRPr lang="el-GR" altLang="el-GR" sz="1400" dirty="0"/>
          </a:p>
        </p:txBody>
      </p:sp>
    </p:spTree>
    <p:extLst>
      <p:ext uri="{BB962C8B-B14F-4D97-AF65-F5344CB8AC3E}">
        <p14:creationId xmlns:p14="http://schemas.microsoft.com/office/powerpoint/2010/main" val="29949383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34A1AD-DAAC-47DA-AA9E-214AB507838C}"/>
              </a:ext>
            </a:extLst>
          </p:cNvPr>
          <p:cNvSpPr>
            <a:spLocks noGrp="1"/>
          </p:cNvSpPr>
          <p:nvPr>
            <p:ph type="title"/>
          </p:nvPr>
        </p:nvSpPr>
        <p:spPr/>
        <p:txBody>
          <a:bodyPr>
            <a:normAutofit/>
          </a:bodyPr>
          <a:lstStyle/>
          <a:p>
            <a:r>
              <a:rPr lang="en-US" dirty="0"/>
              <a:t>Second phase of globalization: during the long 20</a:t>
            </a:r>
            <a:r>
              <a:rPr lang="en-US" baseline="30000" dirty="0"/>
              <a:t>th</a:t>
            </a:r>
            <a:r>
              <a:rPr lang="en-US" dirty="0"/>
              <a:t> century</a:t>
            </a:r>
            <a:endParaRPr lang="el-GR" dirty="0"/>
          </a:p>
        </p:txBody>
      </p:sp>
      <p:sp>
        <p:nvSpPr>
          <p:cNvPr id="3" name="Θέση περιεχομένου 2">
            <a:extLst>
              <a:ext uri="{FF2B5EF4-FFF2-40B4-BE49-F238E27FC236}">
                <a16:creationId xmlns:a16="http://schemas.microsoft.com/office/drawing/2014/main" id="{88424228-E2F9-4944-B984-51F452F7171B}"/>
              </a:ext>
            </a:extLst>
          </p:cNvPr>
          <p:cNvSpPr>
            <a:spLocks noGrp="1"/>
          </p:cNvSpPr>
          <p:nvPr>
            <p:ph idx="1"/>
          </p:nvPr>
        </p:nvSpPr>
        <p:spPr/>
        <p:txBody>
          <a:bodyPr>
            <a:normAutofit fontScale="92500" lnSpcReduction="2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particular, </a:t>
            </a:r>
            <a:r>
              <a:rPr lang="el-GR" sz="1800" dirty="0">
                <a:effectLst/>
                <a:latin typeface="Calibri" panose="020F0502020204030204" pitchFamily="34" charset="0"/>
                <a:ea typeface="Calibri" panose="020F0502020204030204" pitchFamily="34" charset="0"/>
                <a:cs typeface="Times New Roman" panose="02020603050405020304" pitchFamily="18" charset="0"/>
              </a:rPr>
              <a:t>World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War</a:t>
            </a:r>
            <a:r>
              <a:rPr lang="el-GR" sz="1800" dirty="0">
                <a:effectLst/>
                <a:latin typeface="Calibri" panose="020F0502020204030204" pitchFamily="34" charset="0"/>
                <a:ea typeface="Calibri" panose="020F0502020204030204" pitchFamily="34" charset="0"/>
                <a:cs typeface="Times New Roman" panose="02020603050405020304" pitchFamily="18" charset="0"/>
              </a:rPr>
              <a:t> I (1914-1918) </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Great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financial-stock</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market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crisis</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1929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Crash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Withdrawal</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Britain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gold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standard</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its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replacement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regional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currencies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fact</a:t>
            </a:r>
            <a:r>
              <a:rPr lang="el-GR" sz="1800" dirty="0">
                <a:effectLst/>
                <a:latin typeface="Calibri" panose="020F0502020204030204" pitchFamily="34" charset="0"/>
                <a:ea typeface="Calibri" panose="020F0502020204030204" pitchFamily="34" charset="0"/>
                <a:cs typeface="Times New Roman" panose="02020603050405020304" pitchFamily="18" charset="0"/>
              </a:rPr>
              <a:t> that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caused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emergence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protectionism</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Nationalization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foreign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companies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New</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Deal</a:t>
            </a:r>
            <a:r>
              <a:rPr lang="el-GR" sz="1800" dirty="0">
                <a:effectLst/>
                <a:latin typeface="Calibri" panose="020F0502020204030204" pitchFamily="34" charset="0"/>
                <a:ea typeface="Calibri" panose="020F0502020204030204" pitchFamily="34" charset="0"/>
                <a:cs typeface="Times New Roman" panose="02020603050405020304" pitchFamily="18" charset="0"/>
              </a:rPr>
              <a:t> 1933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Roosevelt</a:t>
            </a:r>
            <a:r>
              <a:rPr lang="el-GR" sz="1800" dirty="0">
                <a:effectLst/>
                <a:latin typeface="Calibri" panose="020F0502020204030204" pitchFamily="34" charset="0"/>
                <a:ea typeface="Calibri" panose="020F0502020204030204" pitchFamily="34" charset="0"/>
                <a:cs typeface="Times New Roman" panose="02020603050405020304" pitchFamily="18" charset="0"/>
              </a:rPr>
              <a:t>, USA) 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prominence of the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Glass-Steagall</a:t>
            </a:r>
            <a:r>
              <a:rPr lang="el-GR" sz="1800" dirty="0">
                <a:effectLst/>
                <a:latin typeface="Calibri" panose="020F0502020204030204" pitchFamily="34" charset="0"/>
                <a:ea typeface="Calibri" panose="020F0502020204030204" pitchFamily="34" charset="0"/>
                <a:cs typeface="Times New Roman" panose="02020603050405020304" pitchFamily="18" charset="0"/>
              </a:rPr>
              <a:t> Law</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Three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events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marked</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course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FDI in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interwar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period</a:t>
            </a:r>
            <a:r>
              <a:rPr lang="en-US" sz="1800" dirty="0">
                <a:latin typeface="Calibri" panose="020F0502020204030204" pitchFamily="34" charset="0"/>
                <a:ea typeface="Calibri" panose="020F0502020204030204" pitchFamily="34" charset="0"/>
                <a:cs typeface="Times New Roman" panose="02020603050405020304" pitchFamily="18" charset="0"/>
              </a:rPr>
              <a:t>: </a:t>
            </a:r>
          </a:p>
          <a:p>
            <a:pPr lvl="1">
              <a:lnSpc>
                <a:spcPct val="107000"/>
              </a:lnSpc>
              <a:spcAft>
                <a:spcPts val="800"/>
              </a:spcAft>
              <a:buFont typeface="Wingdings" panose="05000000000000000000" pitchFamily="2" charset="2"/>
              <a:buChar char="Ø"/>
            </a:pPr>
            <a:r>
              <a:rPr lang="el-GR" sz="1500" dirty="0">
                <a:effectLst/>
                <a:latin typeface="Calibri" panose="020F0502020204030204" pitchFamily="34" charset="0"/>
                <a:ea typeface="Calibri" panose="020F0502020204030204" pitchFamily="34" charset="0"/>
                <a:cs typeface="Times New Roman" panose="02020603050405020304" pitchFamily="18" charset="0"/>
              </a:rPr>
              <a:t>Protection of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international</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trade</a:t>
            </a:r>
            <a:r>
              <a:rPr lang="el-GR" sz="15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strengthening</a:t>
            </a:r>
            <a:r>
              <a:rPr lang="el-GR" sz="1500" dirty="0">
                <a:effectLst/>
                <a:latin typeface="Calibri" panose="020F0502020204030204" pitchFamily="34" charset="0"/>
                <a:ea typeface="Calibri" panose="020F0502020204030204" pitchFamily="34" charset="0"/>
                <a:cs typeface="Times New Roman" panose="02020603050405020304" pitchFamily="18" charset="0"/>
              </a:rPr>
              <a:t> of FDI,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Font typeface="Wingdings" panose="05000000000000000000" pitchFamily="2" charset="2"/>
              <a:buChar char="Ø"/>
            </a:pPr>
            <a:r>
              <a:rPr lang="el-GR" sz="1500" dirty="0" err="1">
                <a:effectLst/>
                <a:latin typeface="Calibri" panose="020F0502020204030204" pitchFamily="34" charset="0"/>
                <a:ea typeface="Calibri" panose="020F0502020204030204" pitchFamily="34" charset="0"/>
                <a:cs typeface="Times New Roman" panose="02020603050405020304" pitchFamily="18" charset="0"/>
              </a:rPr>
              <a:t>Creation</a:t>
            </a:r>
            <a:r>
              <a:rPr lang="el-GR" sz="1500" dirty="0">
                <a:effectLst/>
                <a:latin typeface="Calibri" panose="020F0502020204030204" pitchFamily="34" charset="0"/>
                <a:ea typeface="Calibri" panose="020F0502020204030204" pitchFamily="34" charset="0"/>
                <a:cs typeface="Times New Roman" panose="02020603050405020304" pitchFamily="18" charset="0"/>
              </a:rPr>
              <a:t> of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Cartels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Font typeface="Wingdings" panose="05000000000000000000" pitchFamily="2" charset="2"/>
              <a:buChar char="Ø"/>
            </a:pP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a:effectLst/>
                <a:latin typeface="Calibri" panose="020F0502020204030204" pitchFamily="34" charset="0"/>
                <a:ea typeface="Calibri" panose="020F0502020204030204" pitchFamily="34" charset="0"/>
                <a:cs typeface="Times New Roman" panose="02020603050405020304" pitchFamily="18" charset="0"/>
              </a:rPr>
              <a:t>and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rising</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demand</a:t>
            </a:r>
            <a:r>
              <a:rPr lang="el-GR" sz="1500" dirty="0">
                <a:effectLst/>
                <a:latin typeface="Calibri" panose="020F0502020204030204" pitchFamily="34" charset="0"/>
                <a:ea typeface="Calibri" panose="020F0502020204030204" pitchFamily="34" charset="0"/>
                <a:cs typeface="Times New Roman" panose="02020603050405020304" pitchFamily="18" charset="0"/>
              </a:rPr>
              <a:t> for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raw</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materials</a:t>
            </a:r>
            <a:endParaRPr lang="el-GR"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ημερομηνίας 3">
            <a:extLst>
              <a:ext uri="{FF2B5EF4-FFF2-40B4-BE49-F238E27FC236}">
                <a16:creationId xmlns:a16="http://schemas.microsoft.com/office/drawing/2014/main" id="{3A079310-1F07-4EF3-AAD6-BD1B557E13CE}"/>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3159894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3A6769-7D5E-4D17-9A7B-0F334D1725AC}"/>
              </a:ext>
            </a:extLst>
          </p:cNvPr>
          <p:cNvSpPr>
            <a:spLocks noGrp="1"/>
          </p:cNvSpPr>
          <p:nvPr>
            <p:ph type="title"/>
          </p:nvPr>
        </p:nvSpPr>
        <p:spPr/>
        <p:txBody>
          <a:bodyPr>
            <a:normAutofit/>
          </a:bodyPr>
          <a:lstStyle/>
          <a:p>
            <a:r>
              <a:rPr lang="en-US" dirty="0"/>
              <a:t>Second phase of globalization: during the long 20</a:t>
            </a:r>
            <a:r>
              <a:rPr lang="en-US" baseline="30000" dirty="0"/>
              <a:t>th</a:t>
            </a:r>
            <a:r>
              <a:rPr lang="en-US" dirty="0"/>
              <a:t> century</a:t>
            </a:r>
            <a:endParaRPr lang="el-GR" dirty="0"/>
          </a:p>
        </p:txBody>
      </p:sp>
      <p:sp>
        <p:nvSpPr>
          <p:cNvPr id="3" name="Θέση περιεχομένου 2">
            <a:extLst>
              <a:ext uri="{FF2B5EF4-FFF2-40B4-BE49-F238E27FC236}">
                <a16:creationId xmlns:a16="http://schemas.microsoft.com/office/drawing/2014/main" id="{6C6F8C90-D28A-4B0B-A66F-8F3DBA029C63}"/>
              </a:ext>
            </a:extLst>
          </p:cNvPr>
          <p:cNvSpPr>
            <a:spLocks noGrp="1"/>
          </p:cNvSpPr>
          <p:nvPr>
            <p:ph idx="1"/>
          </p:nvPr>
        </p:nvSpPr>
        <p:spPr/>
        <p:txBody>
          <a:bodyPr>
            <a:norm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World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War</a:t>
            </a:r>
            <a:r>
              <a:rPr lang="el-GR" sz="1800" dirty="0">
                <a:effectLst/>
                <a:latin typeface="Calibri" panose="020F0502020204030204" pitchFamily="34" charset="0"/>
                <a:ea typeface="Calibri" panose="020F0502020204030204" pitchFamily="34" charset="0"/>
                <a:cs typeface="Times New Roman" panose="02020603050405020304" pitchFamily="18" charset="0"/>
              </a:rPr>
              <a:t> II (1939-1945)</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Bretton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Woods</a:t>
            </a:r>
            <a:r>
              <a:rPr lang="el-GR" sz="1800" dirty="0">
                <a:effectLst/>
                <a:latin typeface="Calibri" panose="020F0502020204030204" pitchFamily="34" charset="0"/>
                <a:ea typeface="Calibri" panose="020F0502020204030204" pitchFamily="34" charset="0"/>
                <a:cs typeface="Times New Roman" panose="02020603050405020304" pitchFamily="18" charset="0"/>
              </a:rPr>
              <a:t> (1945-1971) </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an </a:t>
            </a:r>
            <a:r>
              <a:rPr lang="en-US" sz="1800" dirty="0">
                <a:latin typeface="Calibri" panose="020F0502020204030204" pitchFamily="34" charset="0"/>
                <a:ea typeface="Calibri" panose="020F0502020204030204" pitchFamily="34" charset="0"/>
                <a:cs typeface="Times New Roman" panose="02020603050405020304" pitchFamily="18" charset="0"/>
              </a:rPr>
              <a:t>i</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ntense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Institutional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Change</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Cantwell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2010)</a:t>
            </a:r>
            <a:r>
              <a:rPr lang="en-US" sz="1800" dirty="0">
                <a:effectLst/>
                <a:latin typeface="Calibri" panose="020F0502020204030204" pitchFamily="34" charset="0"/>
                <a:ea typeface="Calibri" panose="020F0502020204030204" pitchFamily="34" charset="0"/>
                <a:cs typeface="Times New Roman" panose="02020603050405020304" pitchFamily="18" charset="0"/>
              </a:rPr>
              <a:t> creation of  the </a:t>
            </a:r>
            <a:r>
              <a:rPr lang="el-GR" sz="1800" dirty="0">
                <a:effectLst/>
                <a:latin typeface="Calibri" panose="020F0502020204030204" pitchFamily="34" charset="0"/>
                <a:ea typeface="Calibri" panose="020F0502020204030204" pitchFamily="34" charset="0"/>
                <a:cs typeface="Times New Roman" panose="02020603050405020304" pitchFamily="18" charset="0"/>
              </a:rPr>
              <a:t>International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Monetary</a:t>
            </a:r>
            <a:r>
              <a:rPr lang="el-GR" sz="1800" dirty="0">
                <a:effectLst/>
                <a:latin typeface="Calibri" panose="020F0502020204030204" pitchFamily="34" charset="0"/>
                <a:ea typeface="Calibri" panose="020F0502020204030204" pitchFamily="34" charset="0"/>
                <a:cs typeface="Times New Roman" panose="02020603050405020304" pitchFamily="18" charset="0"/>
              </a:rPr>
              <a:t> Fund (IMF)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l-GR" sz="1800" dirty="0">
                <a:effectLst/>
                <a:latin typeface="Calibri" panose="020F0502020204030204" pitchFamily="34" charset="0"/>
                <a:ea typeface="Calibri" panose="020F0502020204030204" pitchFamily="34" charset="0"/>
                <a:cs typeface="Times New Roman" panose="02020603050405020304" pitchFamily="18" charset="0"/>
              </a:rPr>
              <a:t>World Bank</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a:effectLst/>
                <a:latin typeface="Calibri" panose="020F0502020204030204" pitchFamily="34" charset="0"/>
                <a:ea typeface="Calibri" panose="020F0502020204030204" pitchFamily="34" charset="0"/>
                <a:cs typeface="Times New Roman" panose="02020603050405020304" pitchFamily="18" charset="0"/>
              </a:rPr>
              <a:t>World Trade Organization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(WTO), the creation of </a:t>
            </a:r>
            <a:r>
              <a:rPr lang="el-GR" sz="1800" dirty="0">
                <a:effectLst/>
                <a:latin typeface="Calibri" panose="020F0502020204030204" pitchFamily="34" charset="0"/>
                <a:ea typeface="Calibri" panose="020F0502020204030204" pitchFamily="34" charset="0"/>
                <a:cs typeface="Times New Roman" panose="02020603050405020304" pitchFamily="18" charset="0"/>
              </a:rPr>
              <a:t>NATO (1949)</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a:t>
            </a:r>
            <a:r>
              <a:rPr lang="en-US" sz="1800" dirty="0">
                <a:latin typeface="Calibri" panose="020F0502020204030204" pitchFamily="34" charset="0"/>
                <a:ea typeface="Calibri" panose="020F0502020204030204" pitchFamily="34" charset="0"/>
                <a:cs typeface="Times New Roman" panose="02020603050405020304" pitchFamily="18" charset="0"/>
              </a:rPr>
              <a:t>e</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mergence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the European Community (1957)</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Also, it is observed an </a:t>
            </a:r>
            <a:r>
              <a:rPr lang="en-US" sz="1800" dirty="0" err="1">
                <a:latin typeface="Calibri" panose="020F0502020204030204" pitchFamily="34" charset="0"/>
                <a:ea typeface="Calibri" panose="020F0502020204030204" pitchFamily="34" charset="0"/>
                <a:cs typeface="Times New Roman" panose="02020603050405020304" pitchFamily="18" charset="0"/>
              </a:rPr>
              <a:t>i</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ntense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colonization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Asia and Africa in the 1950s and 1960s,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which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also</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marked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new</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shift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towards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protectionism</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implementation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Keynesian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policies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through</a:t>
            </a:r>
            <a:r>
              <a:rPr lang="el-GR" sz="1800" dirty="0">
                <a:effectLst/>
                <a:latin typeface="Calibri" panose="020F0502020204030204" pitchFamily="34" charset="0"/>
                <a:ea typeface="Calibri" panose="020F0502020204030204" pitchFamily="34" charset="0"/>
                <a:cs typeface="Times New Roman" panose="02020603050405020304" pitchFamily="18" charset="0"/>
              </a:rPr>
              <a:t> FDI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control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policies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import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substitution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CF94F45B-1D11-478E-9BDB-1E59B3C75E42}"/>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9797553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1F3244-01B5-42AD-9F45-E8070843D8E6}"/>
              </a:ext>
            </a:extLst>
          </p:cNvPr>
          <p:cNvSpPr>
            <a:spLocks noGrp="1"/>
          </p:cNvSpPr>
          <p:nvPr>
            <p:ph type="title"/>
          </p:nvPr>
        </p:nvSpPr>
        <p:spPr/>
        <p:txBody>
          <a:bodyPr/>
          <a:lstStyle/>
          <a:p>
            <a:r>
              <a:rPr lang="en-US" dirty="0"/>
              <a:t>Second phase of globalization: during the long 20</a:t>
            </a:r>
            <a:r>
              <a:rPr lang="en-US" baseline="30000" dirty="0"/>
              <a:t>th</a:t>
            </a:r>
            <a:r>
              <a:rPr lang="en-US" dirty="0"/>
              <a:t> century</a:t>
            </a:r>
            <a:endParaRPr lang="el-GR" dirty="0"/>
          </a:p>
        </p:txBody>
      </p:sp>
      <p:sp>
        <p:nvSpPr>
          <p:cNvPr id="3" name="Θέση περιεχομένου 2">
            <a:extLst>
              <a:ext uri="{FF2B5EF4-FFF2-40B4-BE49-F238E27FC236}">
                <a16:creationId xmlns:a16="http://schemas.microsoft.com/office/drawing/2014/main" id="{4AA0FAA9-9C07-4F0B-A686-4B88F09018C9}"/>
              </a:ext>
            </a:extLst>
          </p:cNvPr>
          <p:cNvSpPr>
            <a:spLocks noGrp="1"/>
          </p:cNvSpPr>
          <p:nvPr>
            <p:ph idx="1"/>
          </p:nvPr>
        </p:nvSpPr>
        <p:spPr/>
        <p:txBody>
          <a:bodyPr>
            <a:normAutofit/>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Bretton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Woods</a:t>
            </a:r>
            <a:r>
              <a:rPr lang="el-GR" sz="1800" dirty="0">
                <a:effectLst/>
                <a:latin typeface="Calibri" panose="020F0502020204030204" pitchFamily="34" charset="0"/>
                <a:ea typeface="Calibri" panose="020F0502020204030204" pitchFamily="34" charset="0"/>
                <a:cs typeface="Times New Roman" panose="02020603050405020304" pitchFamily="18" charset="0"/>
              </a:rPr>
              <a:t> (Exchange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Restoration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(1944-1971)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where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Nixon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at</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expense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military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spending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Vietnam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disconnects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dollar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gold</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Floating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Exchange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Exchange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determined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by</a:t>
            </a:r>
            <a:r>
              <a:rPr lang="el-GR" sz="1800" dirty="0">
                <a:effectLst/>
                <a:latin typeface="Calibri" panose="020F0502020204030204" pitchFamily="34" charset="0"/>
                <a:ea typeface="Calibri" panose="020F0502020204030204" pitchFamily="34" charset="0"/>
                <a:cs typeface="Times New Roman" panose="02020603050405020304" pitchFamily="18" charset="0"/>
              </a:rPr>
              <a:t> G and P in the Money Market) </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Two</a:t>
            </a:r>
            <a:r>
              <a:rPr lang="el-GR" sz="1800" dirty="0">
                <a:effectLst/>
                <a:latin typeface="Calibri" panose="020F0502020204030204" pitchFamily="34" charset="0"/>
                <a:ea typeface="Calibri" panose="020F0502020204030204" pitchFamily="34" charset="0"/>
                <a:cs typeface="Times New Roman" panose="02020603050405020304" pitchFamily="18" charset="0"/>
              </a:rPr>
              <a:t> Oil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Crises</a:t>
            </a:r>
            <a:r>
              <a:rPr lang="el-GR" sz="1800" dirty="0">
                <a:effectLst/>
                <a:latin typeface="Calibri" panose="020F0502020204030204" pitchFamily="34" charset="0"/>
                <a:ea typeface="Calibri" panose="020F0502020204030204" pitchFamily="34" charset="0"/>
                <a:cs typeface="Times New Roman" panose="02020603050405020304" pitchFamily="18" charset="0"/>
              </a:rPr>
              <a:t> (1973, 1979)</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Critique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Keynes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theory</a:t>
            </a:r>
            <a:r>
              <a:rPr lang="en-US" sz="1800" dirty="0">
                <a:effectLst/>
                <a:latin typeface="Calibri" panose="020F0502020204030204" pitchFamily="34" charset="0"/>
                <a:ea typeface="Calibri" panose="020F0502020204030204" pitchFamily="34" charset="0"/>
                <a:cs typeface="Times New Roman" panose="02020603050405020304" pitchFamily="18" charset="0"/>
              </a:rPr>
              <a:t>, emergence of stagnant inflation, emergence of the Chicago school. </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In political terms, </a:t>
            </a:r>
            <a:r>
              <a:rPr lang="en-US" sz="1800" dirty="0">
                <a:latin typeface="Calibri" panose="020F0502020204030204" pitchFamily="34" charset="0"/>
                <a:ea typeface="Calibri" panose="020F0502020204030204" pitchFamily="34" charset="0"/>
                <a:cs typeface="Times New Roman" panose="02020603050405020304" pitchFamily="18" charset="0"/>
              </a:rPr>
              <a:t>c</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ollapse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a:t>
            </a:r>
            <a:r>
              <a:rPr lang="en-US" sz="1800" dirty="0">
                <a:effectLst/>
                <a:latin typeface="Calibri" panose="020F0502020204030204" pitchFamily="34" charset="0"/>
                <a:ea typeface="Calibri" panose="020F0502020204030204" pitchFamily="34" charset="0"/>
                <a:cs typeface="Times New Roman" panose="02020603050405020304" pitchFamily="18" charset="0"/>
              </a:rPr>
              <a:t> some basic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apsects</a:t>
            </a:r>
            <a:r>
              <a:rPr lang="en-US" sz="1800" dirty="0">
                <a:effectLst/>
                <a:latin typeface="Calibri" panose="020F0502020204030204" pitchFamily="34" charset="0"/>
                <a:ea typeface="Calibri" panose="020F0502020204030204" pitchFamily="34" charset="0"/>
                <a:cs typeface="Times New Roman" panose="02020603050405020304" pitchFamily="18" charset="0"/>
              </a:rPr>
              <a:t> of</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e</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xisting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Socialism</a:t>
            </a:r>
            <a:r>
              <a:rPr lang="el-GR" sz="1800" dirty="0">
                <a:effectLst/>
                <a:latin typeface="Calibri" panose="020F0502020204030204" pitchFamily="34" charset="0"/>
                <a:ea typeface="Calibri" panose="020F0502020204030204" pitchFamily="34" charset="0"/>
                <a:cs typeface="Times New Roman" panose="02020603050405020304" pitchFamily="18" charset="0"/>
              </a:rPr>
              <a:t> (COMEKON 1949-1951)</a:t>
            </a:r>
          </a:p>
        </p:txBody>
      </p:sp>
      <p:sp>
        <p:nvSpPr>
          <p:cNvPr id="4" name="Θέση ημερομηνίας 3">
            <a:extLst>
              <a:ext uri="{FF2B5EF4-FFF2-40B4-BE49-F238E27FC236}">
                <a16:creationId xmlns:a16="http://schemas.microsoft.com/office/drawing/2014/main" id="{180F32F2-B6A8-4DCE-B0B8-7C3A4A022299}"/>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0524558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67EE94-0236-4AA2-9D6F-5EE461FB7C66}"/>
              </a:ext>
            </a:extLst>
          </p:cNvPr>
          <p:cNvSpPr>
            <a:spLocks noGrp="1"/>
          </p:cNvSpPr>
          <p:nvPr>
            <p:ph type="title"/>
          </p:nvPr>
        </p:nvSpPr>
        <p:spPr/>
        <p:txBody>
          <a:bodyPr>
            <a:normAutofit fontScale="90000"/>
          </a:bodyPr>
          <a:lstStyle/>
          <a:p>
            <a:br>
              <a:rPr lang="el-GR" sz="1800" dirty="0">
                <a:effectLst/>
                <a:latin typeface="Calibri" panose="020F0502020204030204" pitchFamily="34" charset="0"/>
                <a:ea typeface="Calibri" panose="020F0502020204030204" pitchFamily="34" charset="0"/>
                <a:cs typeface="Times New Roman" panose="02020603050405020304" pitchFamily="18" charset="0"/>
              </a:rPr>
            </a:br>
            <a:r>
              <a:rPr lang="en-US" dirty="0"/>
              <a:t>Second phase of globalization: during the long 20</a:t>
            </a:r>
            <a:r>
              <a:rPr lang="en-US" baseline="30000" dirty="0"/>
              <a:t>th</a:t>
            </a:r>
            <a:r>
              <a:rPr lang="en-US" dirty="0"/>
              <a:t> century</a:t>
            </a:r>
            <a:endParaRPr lang="el-GR" dirty="0"/>
          </a:p>
        </p:txBody>
      </p:sp>
      <p:sp>
        <p:nvSpPr>
          <p:cNvPr id="3" name="Θέση περιεχομένου 2">
            <a:extLst>
              <a:ext uri="{FF2B5EF4-FFF2-40B4-BE49-F238E27FC236}">
                <a16:creationId xmlns:a16="http://schemas.microsoft.com/office/drawing/2014/main" id="{53190BE3-DC18-4CD9-A925-522E5AB13629}"/>
              </a:ext>
            </a:extLst>
          </p:cNvPr>
          <p:cNvSpPr>
            <a:spLocks noGrp="1"/>
          </p:cNvSpPr>
          <p:nvPr>
            <p:ph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FDI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rising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rapidly</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In 1960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their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exceeded</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GDP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many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countries</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In 1980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world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stock</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FDI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more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tripled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while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their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outflows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by</a:t>
            </a:r>
            <a:r>
              <a:rPr lang="el-GR" sz="1800" dirty="0">
                <a:effectLst/>
                <a:latin typeface="Calibri" panose="020F0502020204030204" pitchFamily="34" charset="0"/>
                <a:ea typeface="Calibri" panose="020F0502020204030204" pitchFamily="34" charset="0"/>
                <a:cs typeface="Times New Roman" panose="02020603050405020304" pitchFamily="18" charset="0"/>
              </a:rPr>
              <a:t> 3.5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times</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Among</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developed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countries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USA,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Great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Britain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were</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first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places</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FDI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outflow</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followed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by</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Netherlands,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Switzerland</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terms</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FDI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inflows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first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place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was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held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Canada</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Great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Britain</a:t>
            </a:r>
            <a:r>
              <a:rPr lang="el-GR" sz="1800" dirty="0">
                <a:effectLst/>
                <a:latin typeface="Calibri" panose="020F0502020204030204" pitchFamily="34" charset="0"/>
                <a:ea typeface="Calibri" panose="020F0502020204030204" pitchFamily="34" charset="0"/>
                <a:cs typeface="Times New Roman" panose="02020603050405020304" pitchFamily="18" charset="0"/>
              </a:rPr>
              <a:t>, USA,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Australia</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developing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countries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inputs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were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directed</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Latin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America</a:t>
            </a:r>
            <a:r>
              <a:rPr lang="el-GR" sz="1800" dirty="0">
                <a:effectLst/>
                <a:latin typeface="Calibri" panose="020F0502020204030204" pitchFamily="34" charset="0"/>
                <a:ea typeface="Calibri" panose="020F0502020204030204" pitchFamily="34" charset="0"/>
                <a:cs typeface="Times New Roman" panose="02020603050405020304" pitchFamily="18" charset="0"/>
              </a:rPr>
              <a:t>, Asia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finally</a:t>
            </a:r>
            <a:r>
              <a:rPr lang="el-GR" sz="1800" dirty="0">
                <a:effectLst/>
                <a:latin typeface="Calibri" panose="020F0502020204030204" pitchFamily="34" charset="0"/>
                <a:ea typeface="Calibri" panose="020F0502020204030204" pitchFamily="34" charset="0"/>
                <a:cs typeface="Times New Roman" panose="02020603050405020304" pitchFamily="18" charset="0"/>
              </a:rPr>
              <a:t> Africa.</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At</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same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time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during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these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decades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relocation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site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FDI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was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redirected</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ημερομηνίας 3">
            <a:extLst>
              <a:ext uri="{FF2B5EF4-FFF2-40B4-BE49-F238E27FC236}">
                <a16:creationId xmlns:a16="http://schemas.microsoft.com/office/drawing/2014/main" id="{41E57A9A-DD31-4036-8039-50D7BF9B34FF}"/>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4785006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09609D-1CB5-41F7-BB60-BB62097758D8}"/>
              </a:ext>
            </a:extLst>
          </p:cNvPr>
          <p:cNvSpPr>
            <a:spLocks noGrp="1"/>
          </p:cNvSpPr>
          <p:nvPr>
            <p:ph type="title"/>
          </p:nvPr>
        </p:nvSpPr>
        <p:spPr/>
        <p:txBody>
          <a:bodyPr/>
          <a:lstStyle/>
          <a:p>
            <a:r>
              <a:rPr lang="en-US" dirty="0"/>
              <a:t>Second phase of globalization: during the long 20</a:t>
            </a:r>
            <a:r>
              <a:rPr lang="en-US" baseline="30000" dirty="0"/>
              <a:t>th</a:t>
            </a:r>
            <a:r>
              <a:rPr lang="en-US" dirty="0"/>
              <a:t> century</a:t>
            </a:r>
            <a:endParaRPr lang="el-GR" b="1" dirty="0"/>
          </a:p>
        </p:txBody>
      </p:sp>
      <p:sp>
        <p:nvSpPr>
          <p:cNvPr id="3" name="Θέση περιεχομένου 2">
            <a:extLst>
              <a:ext uri="{FF2B5EF4-FFF2-40B4-BE49-F238E27FC236}">
                <a16:creationId xmlns:a16="http://schemas.microsoft.com/office/drawing/2014/main" id="{58F3FBF9-384D-42F2-BC5A-E4746B563601}"/>
              </a:ext>
            </a:extLst>
          </p:cNvPr>
          <p:cNvSpPr>
            <a:spLocks noGrp="1"/>
          </p:cNvSpPr>
          <p:nvPr>
            <p:ph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context</a:t>
            </a:r>
            <a:r>
              <a:rPr lang="el-GR" sz="1800" dirty="0">
                <a:effectLst/>
                <a:latin typeface="Calibri" panose="020F0502020204030204" pitchFamily="34" charset="0"/>
                <a:ea typeface="Calibri" panose="020F0502020204030204" pitchFamily="34" charset="0"/>
                <a:cs typeface="Times New Roman" panose="02020603050405020304" pitchFamily="18" charset="0"/>
              </a:rPr>
              <a:t>, FDI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began</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directed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emerging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developed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economies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characterized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market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seeking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investments</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Thus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adding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new</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form</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FDI to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existing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exploitation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natural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resource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exploitation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70's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onwards</a:t>
            </a:r>
            <a:r>
              <a:rPr lang="el-GR" sz="1800" dirty="0">
                <a:effectLst/>
                <a:latin typeface="Calibri" panose="020F0502020204030204" pitchFamily="34" charset="0"/>
                <a:ea typeface="Calibri" panose="020F0502020204030204" pitchFamily="34" charset="0"/>
                <a:cs typeface="Times New Roman" panose="02020603050405020304" pitchFamily="18" charset="0"/>
              </a:rPr>
              <a:t>, FDI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underwent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new</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differentiation</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32702CB9-8A60-45B4-BFFF-0A895126A95E}"/>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0221672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679466-7B59-4BA7-937D-89484B0C0AAF}"/>
              </a:ext>
            </a:extLst>
          </p:cNvPr>
          <p:cNvSpPr>
            <a:spLocks noGrp="1"/>
          </p:cNvSpPr>
          <p:nvPr>
            <p:ph type="title"/>
          </p:nvPr>
        </p:nvSpPr>
        <p:spPr/>
        <p:txBody>
          <a:bodyPr/>
          <a:lstStyle/>
          <a:p>
            <a:pPr>
              <a:lnSpc>
                <a:spcPct val="107000"/>
              </a:lnSpc>
              <a:spcAft>
                <a:spcPts val="800"/>
              </a:spcAft>
            </a:pPr>
            <a:r>
              <a:rPr lang="en-US" dirty="0"/>
              <a:t>Globalization during the long 20</a:t>
            </a:r>
            <a:r>
              <a:rPr lang="en-US" baseline="30000" dirty="0"/>
              <a:t>th</a:t>
            </a:r>
            <a:r>
              <a:rPr lang="en-US" dirty="0"/>
              <a:t> century</a:t>
            </a:r>
            <a:endParaRPr lang="el-GR" dirty="0"/>
          </a:p>
        </p:txBody>
      </p:sp>
      <p:sp>
        <p:nvSpPr>
          <p:cNvPr id="3" name="Θέση περιεχομένου 2">
            <a:extLst>
              <a:ext uri="{FF2B5EF4-FFF2-40B4-BE49-F238E27FC236}">
                <a16:creationId xmlns:a16="http://schemas.microsoft.com/office/drawing/2014/main" id="{A7DE6872-69E3-4987-8EA1-40178DED05F2}"/>
              </a:ext>
            </a:extLst>
          </p:cNvPr>
          <p:cNvSpPr>
            <a:spLocks noGrp="1"/>
          </p:cNvSpPr>
          <p:nvPr>
            <p:ph idx="1"/>
          </p:nvPr>
        </p:nvSpPr>
        <p:spPr/>
        <p:txBody>
          <a:bodyPr>
            <a:normAutofit/>
          </a:bodyPr>
          <a:lstStyle/>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Thus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adding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new</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form</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FDI to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existing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exploitation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natural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resource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exploitation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70's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onwards</a:t>
            </a:r>
            <a:r>
              <a:rPr lang="el-GR" sz="1800" dirty="0">
                <a:effectLst/>
                <a:latin typeface="Calibri" panose="020F0502020204030204" pitchFamily="34" charset="0"/>
                <a:ea typeface="Calibri" panose="020F0502020204030204" pitchFamily="34" charset="0"/>
                <a:cs typeface="Times New Roman" panose="02020603050405020304" pitchFamily="18" charset="0"/>
              </a:rPr>
              <a:t>, FDI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underwent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new</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differentiation</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Prevalence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Liberal</a:t>
            </a:r>
            <a:r>
              <a:rPr lang="el-GR" sz="1800" dirty="0">
                <a:effectLst/>
                <a:latin typeface="Calibri" panose="020F0502020204030204" pitchFamily="34" charset="0"/>
                <a:ea typeface="Calibri" panose="020F0502020204030204" pitchFamily="34" charset="0"/>
                <a:cs typeface="Times New Roman" panose="02020603050405020304" pitchFamily="18" charset="0"/>
              </a:rPr>
              <a:t> Economic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Theory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Milton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Friedman</a:t>
            </a:r>
            <a:r>
              <a:rPr lang="el-GR" sz="1800" dirty="0">
                <a:effectLst/>
                <a:latin typeface="Calibri" panose="020F0502020204030204" pitchFamily="34" charset="0"/>
                <a:ea typeface="Calibri" panose="020F0502020204030204" pitchFamily="34" charset="0"/>
                <a:cs typeface="Times New Roman" panose="02020603050405020304" pitchFamily="18" charset="0"/>
              </a:rPr>
              <a:t>) -USA,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Thatcher</a:t>
            </a:r>
            <a:r>
              <a:rPr lang="el-GR" sz="1800" dirty="0">
                <a:effectLst/>
                <a:latin typeface="Calibri" panose="020F0502020204030204" pitchFamily="34" charset="0"/>
                <a:ea typeface="Calibri" panose="020F0502020204030204" pitchFamily="34" charset="0"/>
                <a:cs typeface="Times New Roman" panose="02020603050405020304" pitchFamily="18" charset="0"/>
              </a:rPr>
              <a:t>- UK</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China's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accession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market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opening</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Liberalization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Banking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System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Basel</a:t>
            </a:r>
            <a:r>
              <a:rPr lang="el-GR" sz="1800" dirty="0">
                <a:effectLst/>
                <a:latin typeface="Calibri" panose="020F0502020204030204" pitchFamily="34" charset="0"/>
                <a:ea typeface="Calibri" panose="020F0502020204030204" pitchFamily="34" charset="0"/>
                <a:cs typeface="Times New Roman" panose="02020603050405020304" pitchFamily="18" charset="0"/>
              </a:rPr>
              <a:t> I,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Basel</a:t>
            </a:r>
            <a:r>
              <a:rPr lang="el-GR" sz="1800" dirty="0">
                <a:effectLst/>
                <a:latin typeface="Calibri" panose="020F0502020204030204" pitchFamily="34" charset="0"/>
                <a:ea typeface="Calibri" panose="020F0502020204030204" pitchFamily="34" charset="0"/>
                <a:cs typeface="Times New Roman" panose="02020603050405020304" pitchFamily="18" charset="0"/>
              </a:rPr>
              <a:t> II) </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Intense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Competition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Leads</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Bank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Acquisitions</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Mergers</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New</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Forms</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Interbank</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Mediation</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Maastricht</a:t>
            </a:r>
            <a:r>
              <a:rPr lang="el-GR" sz="1800" dirty="0">
                <a:effectLst/>
                <a:latin typeface="Calibri" panose="020F0502020204030204" pitchFamily="34" charset="0"/>
                <a:ea typeface="Calibri" panose="020F0502020204030204" pitchFamily="34" charset="0"/>
                <a:cs typeface="Times New Roman" panose="02020603050405020304" pitchFamily="18" charset="0"/>
              </a:rPr>
              <a:t> Treaty (1992)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prohibits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PAs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funding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Governments</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ημερομηνίας 3">
            <a:extLst>
              <a:ext uri="{FF2B5EF4-FFF2-40B4-BE49-F238E27FC236}">
                <a16:creationId xmlns:a16="http://schemas.microsoft.com/office/drawing/2014/main" id="{2EEAA466-4138-4C96-BF83-16420B580080}"/>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9962743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321FC13-C49B-4364-94D2-6437D74CA441}"/>
              </a:ext>
            </a:extLst>
          </p:cNvPr>
          <p:cNvSpPr>
            <a:spLocks noGrp="1"/>
          </p:cNvSpPr>
          <p:nvPr>
            <p:ph idx="1"/>
          </p:nvPr>
        </p:nvSpPr>
        <p:spPr/>
        <p:txBody>
          <a:bodyPr/>
          <a:lstStyle/>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Replacement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Glass-Steagall</a:t>
            </a:r>
            <a:r>
              <a:rPr lang="el-GR" sz="1800" dirty="0">
                <a:effectLst/>
                <a:latin typeface="Calibri" panose="020F0502020204030204" pitchFamily="34" charset="0"/>
                <a:ea typeface="Calibri" panose="020F0502020204030204" pitchFamily="34" charset="0"/>
                <a:cs typeface="Times New Roman" panose="02020603050405020304" pitchFamily="18" charset="0"/>
              </a:rPr>
              <a:t> Act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by</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Gram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Leach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Billey</a:t>
            </a:r>
            <a:r>
              <a:rPr lang="el-GR" sz="1800" dirty="0">
                <a:effectLst/>
                <a:latin typeface="Calibri" panose="020F0502020204030204" pitchFamily="34" charset="0"/>
                <a:ea typeface="Calibri" panose="020F0502020204030204" pitchFamily="34" charset="0"/>
                <a:cs typeface="Times New Roman" panose="02020603050405020304" pitchFamily="18" charset="0"/>
              </a:rPr>
              <a:t> Act (1999)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which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also</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meant</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liberalization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banking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system</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Capitalism</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Shareholders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Capitalism</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MNE</a:t>
            </a:r>
            <a:r>
              <a:rPr lang="en-US" sz="1800" dirty="0">
                <a:effectLst/>
                <a:latin typeface="Calibri" panose="020F0502020204030204" pitchFamily="34" charset="0"/>
                <a:ea typeface="Calibri" panose="020F0502020204030204" pitchFamily="34" charset="0"/>
                <a:cs typeface="Times New Roman" panose="02020603050405020304" pitchFamily="18" charset="0"/>
              </a:rPr>
              <a:t>s</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F2C87B31-D962-40FA-A9C4-B500CB17AE72}"/>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
        <p:nvSpPr>
          <p:cNvPr id="5" name="Rectangle 1">
            <a:extLst>
              <a:ext uri="{FF2B5EF4-FFF2-40B4-BE49-F238E27FC236}">
                <a16:creationId xmlns:a16="http://schemas.microsoft.com/office/drawing/2014/main" id="{44F0C479-3C3C-4796-8711-4748DC46B0F2}"/>
              </a:ext>
            </a:extLst>
          </p:cNvPr>
          <p:cNvSpPr>
            <a:spLocks noGrp="1" noChangeArrowheads="1"/>
          </p:cNvSpPr>
          <p:nvPr>
            <p:ph type="title"/>
          </p:nvPr>
        </p:nvSpPr>
        <p:spPr bwMode="auto">
          <a:xfrm>
            <a:off x="719090" y="1275584"/>
            <a:ext cx="9170634" cy="40524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Globalization during the long 20</a:t>
            </a:r>
            <a:r>
              <a:rPr kumimoji="0" lang="en-US" sz="2800" b="0" i="0" u="none" strike="noStrike" kern="1200" cap="all" spc="0" normalizeH="0" baseline="30000" noProof="0" dirty="0">
                <a:ln>
                  <a:noFill/>
                </a:ln>
                <a:solidFill>
                  <a:prstClr val="black">
                    <a:lumMod val="75000"/>
                    <a:lumOff val="25000"/>
                  </a:prstClr>
                </a:solidFill>
                <a:effectLst/>
                <a:uLnTx/>
                <a:uFillTx/>
                <a:latin typeface="Franklin Gothic Demi" panose="020B0502020104020203"/>
                <a:ea typeface="+mj-ea"/>
                <a:cs typeface="+mj-cs"/>
              </a:rPr>
              <a:t>th</a:t>
            </a:r>
            <a:r>
              <a:rPr kumimoji="0" lang="en-US" sz="2800" b="0" i="0" u="none" strike="noStrike" kern="1200" cap="all" spc="0" normalizeH="0" baseline="0" noProof="0" dirty="0">
                <a:ln>
                  <a:noFill/>
                </a:ln>
                <a:solidFill>
                  <a:prstClr val="black">
                    <a:lumMod val="75000"/>
                    <a:lumOff val="25000"/>
                  </a:prstClr>
                </a:solidFill>
                <a:effectLst/>
                <a:uLnTx/>
                <a:uFillTx/>
                <a:latin typeface="Franklin Gothic Demi" panose="020B0502020104020203"/>
                <a:ea typeface="+mj-ea"/>
                <a:cs typeface="+mj-cs"/>
              </a:rPr>
              <a:t> century</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6980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578491-DE58-4568-95A4-CA1AAE2A1EC9}"/>
              </a:ext>
            </a:extLst>
          </p:cNvPr>
          <p:cNvSpPr>
            <a:spLocks noGrp="1"/>
          </p:cNvSpPr>
          <p:nvPr>
            <p:ph type="title"/>
          </p:nvPr>
        </p:nvSpPr>
        <p:spPr/>
        <p:txBody>
          <a:bodyPr/>
          <a:lstStyle/>
          <a:p>
            <a:r>
              <a:rPr lang="en-US" dirty="0"/>
              <a:t>International Development-conceptualization</a:t>
            </a:r>
            <a:endParaRPr lang="el-GR" dirty="0"/>
          </a:p>
        </p:txBody>
      </p:sp>
      <p:sp>
        <p:nvSpPr>
          <p:cNvPr id="3" name="Θέση περιεχομένου 2">
            <a:extLst>
              <a:ext uri="{FF2B5EF4-FFF2-40B4-BE49-F238E27FC236}">
                <a16:creationId xmlns:a16="http://schemas.microsoft.com/office/drawing/2014/main" id="{F3D02944-F3E3-4D57-9F49-E16A8930BC23}"/>
              </a:ext>
            </a:extLst>
          </p:cNvPr>
          <p:cNvSpPr>
            <a:spLocks noGrp="1"/>
          </p:cNvSpPr>
          <p:nvPr>
            <p:ph idx="1"/>
          </p:nvPr>
        </p:nvSpPr>
        <p:spPr/>
        <p:txBody>
          <a:bodyPr>
            <a:normAutofit/>
          </a:bodyPr>
          <a:lstStyle/>
          <a:p>
            <a:pPr algn="just"/>
            <a:r>
              <a:rPr lang="en-US" b="0" i="0" dirty="0">
                <a:solidFill>
                  <a:srgbClr val="202122"/>
                </a:solidFill>
                <a:effectLst/>
                <a:latin typeface="Times New Roman" panose="02020603050405020304" pitchFamily="18" charset="0"/>
                <a:cs typeface="Times New Roman" panose="02020603050405020304" pitchFamily="18" charset="0"/>
              </a:rPr>
              <a:t>During recent decades, development thinking has shifted from modernization and </a:t>
            </a:r>
            <a:r>
              <a:rPr lang="en-US" b="0" i="0" u="none" strike="noStrike" dirty="0">
                <a:solidFill>
                  <a:schemeClr val="tx1"/>
                </a:solidFill>
                <a:effectLst/>
                <a:latin typeface="Times New Roman" panose="02020603050405020304" pitchFamily="18" charset="0"/>
                <a:cs typeface="Times New Roman" panose="02020603050405020304" pitchFamily="18" charset="0"/>
                <a:hlinkClick r:id="rId2" tooltip="Structural adjustment programs">
                  <a:extLst>
                    <a:ext uri="{A12FA001-AC4F-418D-AE19-62706E023703}">
                      <ahyp:hlinkClr xmlns:ahyp="http://schemas.microsoft.com/office/drawing/2018/hyperlinkcolor" val="tx"/>
                    </a:ext>
                  </a:extLst>
                </a:hlinkClick>
              </a:rPr>
              <a:t>structural adjustment programs</a:t>
            </a:r>
            <a:r>
              <a:rPr lang="en-US" b="0" i="0" dirty="0">
                <a:solidFill>
                  <a:schemeClr val="tx1"/>
                </a:solidFill>
                <a:effectLst/>
                <a:latin typeface="Times New Roman" panose="02020603050405020304" pitchFamily="18" charset="0"/>
                <a:cs typeface="Times New Roman" panose="02020603050405020304" pitchFamily="18" charset="0"/>
              </a:rPr>
              <a:t> to </a:t>
            </a:r>
            <a:r>
              <a:rPr lang="en-US" b="0" i="0" u="none" strike="noStrike" dirty="0">
                <a:solidFill>
                  <a:schemeClr val="tx1"/>
                </a:solidFill>
                <a:effectLst/>
                <a:latin typeface="Times New Roman" panose="02020603050405020304" pitchFamily="18" charset="0"/>
                <a:cs typeface="Times New Roman" panose="02020603050405020304" pitchFamily="18" charset="0"/>
                <a:hlinkClick r:id="rId3" tooltip="Poverty reduction">
                  <a:extLst>
                    <a:ext uri="{A12FA001-AC4F-418D-AE19-62706E023703}">
                      <ahyp:hlinkClr xmlns:ahyp="http://schemas.microsoft.com/office/drawing/2018/hyperlinkcolor" val="tx"/>
                    </a:ext>
                  </a:extLst>
                </a:hlinkClick>
              </a:rPr>
              <a:t>poverty reduction</a:t>
            </a:r>
            <a:r>
              <a:rPr lang="en-US" b="0" i="0" dirty="0">
                <a:solidFill>
                  <a:srgbClr val="202122"/>
                </a:solidFill>
                <a:effectLst/>
                <a:latin typeface="Times New Roman" panose="02020603050405020304" pitchFamily="18" charset="0"/>
                <a:cs typeface="Times New Roman" panose="02020603050405020304" pitchFamily="18" charset="0"/>
              </a:rPr>
              <a:t>.</a:t>
            </a:r>
          </a:p>
          <a:p>
            <a:pPr algn="just"/>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Structural adjustment programs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SAPs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consist of loans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structural adjustment loans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SALs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provided by the </a:t>
            </a:r>
            <a:r>
              <a:rPr lang="en-US" sz="18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4" tooltip="International Monetary Fund">
                  <a:extLst>
                    <a:ext uri="{A12FA001-AC4F-418D-AE19-62706E023703}">
                      <ahyp:hlinkClr xmlns:ahyp="http://schemas.microsoft.com/office/drawing/2018/hyperlinkcolor" val="tx"/>
                    </a:ext>
                  </a:extLst>
                </a:hlinkClick>
              </a:rPr>
              <a:t>International Monetary Fund</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(IMF) and the </a:t>
            </a:r>
            <a:r>
              <a:rPr lang="en-US" sz="18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5" tooltip="World Bank">
                  <a:extLst>
                    <a:ext uri="{A12FA001-AC4F-418D-AE19-62706E023703}">
                      <ahyp:hlinkClr xmlns:ahyp="http://schemas.microsoft.com/office/drawing/2018/hyperlinkcolor" val="tx"/>
                    </a:ext>
                  </a:extLst>
                </a:hlinkClick>
              </a:rPr>
              <a:t>World Bank</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(WB) to countries that experience economic crises. Their purpose is to adjust the country's economic structure, improve international competitiveness, and restore its balance of payments.</a:t>
            </a:r>
            <a:endParaRPr lang="en-US" b="0" i="0" dirty="0">
              <a:solidFill>
                <a:schemeClr val="tx1"/>
              </a:solidFill>
              <a:effectLst/>
              <a:latin typeface="Times New Roman" panose="02020603050405020304" pitchFamily="18" charset="0"/>
              <a:cs typeface="Times New Roman" panose="02020603050405020304" pitchFamily="18" charset="0"/>
            </a:endParaRPr>
          </a:p>
          <a:p>
            <a:pPr algn="just"/>
            <a:r>
              <a:rPr lang="en-US" b="0" i="0" dirty="0">
                <a:solidFill>
                  <a:srgbClr val="202122"/>
                </a:solidFill>
                <a:effectLst/>
                <a:latin typeface="Times New Roman" panose="02020603050405020304" pitchFamily="18" charset="0"/>
                <a:cs typeface="Times New Roman" panose="02020603050405020304" pitchFamily="18" charset="0"/>
              </a:rPr>
              <a:t>Under the former system, countries that experience financial crises were encouraged to undergo social and economical structural transformations as part of their development</a:t>
            </a:r>
            <a:r>
              <a:rPr lang="el-GR" b="0" i="0" dirty="0">
                <a:solidFill>
                  <a:srgbClr val="202122"/>
                </a:solidFill>
                <a:effectLst/>
                <a:latin typeface="Times New Roman" panose="02020603050405020304" pitchFamily="18" charset="0"/>
                <a:cs typeface="Times New Roman" panose="02020603050405020304" pitchFamily="18" charset="0"/>
              </a:rPr>
              <a:t> </a:t>
            </a:r>
            <a:r>
              <a:rPr lang="en-US" b="0" i="0" dirty="0">
                <a:solidFill>
                  <a:srgbClr val="202122"/>
                </a:solidFill>
                <a:effectLst/>
                <a:latin typeface="Times New Roman" panose="02020603050405020304" pitchFamily="18" charset="0"/>
                <a:cs typeface="Times New Roman" panose="02020603050405020304" pitchFamily="18" charset="0"/>
              </a:rPr>
              <a:t>process, creating </a:t>
            </a:r>
            <a:r>
              <a:rPr lang="en-US" b="0" i="0" u="none" strike="noStrike" dirty="0">
                <a:solidFill>
                  <a:schemeClr val="tx1"/>
                </a:solidFill>
                <a:effectLst/>
                <a:latin typeface="Times New Roman" panose="02020603050405020304" pitchFamily="18" charset="0"/>
                <a:cs typeface="Times New Roman" panose="02020603050405020304" pitchFamily="18" charset="0"/>
                <a:hlinkClick r:id="rId6" tooltip="Industrialization">
                  <a:extLst>
                    <a:ext uri="{A12FA001-AC4F-418D-AE19-62706E023703}">
                      <ahyp:hlinkClr xmlns:ahyp="http://schemas.microsoft.com/office/drawing/2018/hyperlinkcolor" val="tx"/>
                    </a:ext>
                  </a:extLst>
                </a:hlinkClick>
              </a:rPr>
              <a:t>industrialization</a:t>
            </a:r>
            <a:r>
              <a:rPr lang="en-US" b="0" i="0" dirty="0">
                <a:solidFill>
                  <a:schemeClr val="tx1"/>
                </a:solidFill>
                <a:effectLst/>
                <a:latin typeface="Times New Roman" panose="02020603050405020304" pitchFamily="18" charset="0"/>
                <a:cs typeface="Times New Roman" panose="02020603050405020304" pitchFamily="18" charset="0"/>
              </a:rPr>
              <a:t> and intentional industrial policy.</a:t>
            </a:r>
          </a:p>
          <a:p>
            <a:pPr algn="just"/>
            <a:r>
              <a:rPr lang="en-US" dirty="0">
                <a:solidFill>
                  <a:schemeClr val="tx1"/>
                </a:solidFill>
                <a:latin typeface="Times New Roman" panose="02020603050405020304" pitchFamily="18" charset="0"/>
                <a:cs typeface="Times New Roman" panose="02020603050405020304" pitchFamily="18" charset="0"/>
              </a:rPr>
              <a:t>It also targets at the liberalization of the trade of these economies and the reduction of their balance deficits. </a:t>
            </a:r>
            <a:endParaRPr lang="en-US" b="0" i="0" dirty="0">
              <a:solidFill>
                <a:schemeClr val="tx1"/>
              </a:solidFill>
              <a:effectLst/>
              <a:latin typeface="Times New Roman" panose="02020603050405020304" pitchFamily="18" charset="0"/>
              <a:cs typeface="Times New Roman" panose="02020603050405020304" pitchFamily="18" charset="0"/>
            </a:endParaRPr>
          </a:p>
          <a:p>
            <a:endParaRPr lang="el-GR" dirty="0"/>
          </a:p>
        </p:txBody>
      </p:sp>
      <p:sp>
        <p:nvSpPr>
          <p:cNvPr id="4" name="Θέση ημερομηνίας 3">
            <a:extLst>
              <a:ext uri="{FF2B5EF4-FFF2-40B4-BE49-F238E27FC236}">
                <a16:creationId xmlns:a16="http://schemas.microsoft.com/office/drawing/2014/main" id="{B4E8BEF2-C9A7-49FD-A4DB-E3D97B41EC8A}"/>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40674638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B1D649-E580-47E8-ACBF-FFED99E8EFB5}"/>
              </a:ext>
            </a:extLst>
          </p:cNvPr>
          <p:cNvSpPr>
            <a:spLocks noGrp="1"/>
          </p:cNvSpPr>
          <p:nvPr>
            <p:ph type="title"/>
          </p:nvPr>
        </p:nvSpPr>
        <p:spPr/>
        <p:txBody>
          <a:bodyPr/>
          <a:lstStyle/>
          <a:p>
            <a:r>
              <a:rPr lang="en-US" dirty="0"/>
              <a:t>INSTRUMENTS of globalization</a:t>
            </a:r>
            <a:endParaRPr lang="el-GR" dirty="0"/>
          </a:p>
        </p:txBody>
      </p:sp>
      <p:sp>
        <p:nvSpPr>
          <p:cNvPr id="3" name="Θέση περιεχομένου 2">
            <a:extLst>
              <a:ext uri="{FF2B5EF4-FFF2-40B4-BE49-F238E27FC236}">
                <a16:creationId xmlns:a16="http://schemas.microsoft.com/office/drawing/2014/main" id="{78F813C2-B49A-45EB-981B-459BE9F664CD}"/>
              </a:ext>
            </a:extLst>
          </p:cNvPr>
          <p:cNvSpPr>
            <a:spLocks noGrp="1"/>
          </p:cNvSpPr>
          <p:nvPr>
            <p:ph idx="1"/>
          </p:nvPr>
        </p:nvSpPr>
        <p:spPr/>
        <p:txBody>
          <a:bodyPr/>
          <a:lstStyle/>
          <a:p>
            <a:pPr eaLnBrk="1" hangingPunct="1">
              <a:lnSpc>
                <a:spcPct val="80000"/>
              </a:lnSpc>
            </a:pPr>
            <a:r>
              <a:rPr lang="en-US" altLang="el-GR" sz="1800" dirty="0"/>
              <a:t>Multinational enterprises (MNEs)</a:t>
            </a:r>
          </a:p>
          <a:p>
            <a:pPr eaLnBrk="1" hangingPunct="1">
              <a:lnSpc>
                <a:spcPct val="80000"/>
              </a:lnSpc>
            </a:pPr>
            <a:r>
              <a:rPr lang="en-US" altLang="el-GR" sz="1800" dirty="0"/>
              <a:t>Technology</a:t>
            </a:r>
          </a:p>
          <a:p>
            <a:pPr eaLnBrk="1" hangingPunct="1">
              <a:lnSpc>
                <a:spcPct val="80000"/>
              </a:lnSpc>
            </a:pPr>
            <a:r>
              <a:rPr lang="en-US" altLang="el-GR" sz="1800" dirty="0"/>
              <a:t>Financial flows</a:t>
            </a:r>
          </a:p>
          <a:p>
            <a:endParaRPr lang="el-GR" dirty="0"/>
          </a:p>
        </p:txBody>
      </p:sp>
      <p:sp>
        <p:nvSpPr>
          <p:cNvPr id="4" name="Θέση ημερομηνίας 3">
            <a:extLst>
              <a:ext uri="{FF2B5EF4-FFF2-40B4-BE49-F238E27FC236}">
                <a16:creationId xmlns:a16="http://schemas.microsoft.com/office/drawing/2014/main" id="{F3CA09FC-4BCC-47F6-AF14-2EC7F1415C4D}"/>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40830784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ACAFF7A-F172-4BAD-89B1-D374E20D4B17}"/>
              </a:ext>
            </a:extLst>
          </p:cNvPr>
          <p:cNvSpPr>
            <a:spLocks noGrp="1" noChangeArrowheads="1"/>
          </p:cNvSpPr>
          <p:nvPr>
            <p:ph type="title"/>
          </p:nvPr>
        </p:nvSpPr>
        <p:spPr/>
        <p:txBody>
          <a:bodyPr/>
          <a:lstStyle/>
          <a:p>
            <a:pPr eaLnBrk="1" hangingPunct="1"/>
            <a:r>
              <a:rPr lang="en-US" altLang="el-GR" dirty="0"/>
              <a:t>MNEs</a:t>
            </a:r>
          </a:p>
        </p:txBody>
      </p:sp>
      <p:sp>
        <p:nvSpPr>
          <p:cNvPr id="8195" name="Rectangle 3">
            <a:extLst>
              <a:ext uri="{FF2B5EF4-FFF2-40B4-BE49-F238E27FC236}">
                <a16:creationId xmlns:a16="http://schemas.microsoft.com/office/drawing/2014/main" id="{33709A14-6774-4009-85BB-3139A07B61A4}"/>
              </a:ext>
            </a:extLst>
          </p:cNvPr>
          <p:cNvSpPr>
            <a:spLocks noGrp="1" noChangeArrowheads="1"/>
          </p:cNvSpPr>
          <p:nvPr>
            <p:ph type="body" idx="1"/>
          </p:nvPr>
        </p:nvSpPr>
        <p:spPr/>
        <p:txBody>
          <a:bodyPr/>
          <a:lstStyle/>
          <a:p>
            <a:pPr algn="just" eaLnBrk="1" hangingPunct="1">
              <a:lnSpc>
                <a:spcPct val="80000"/>
              </a:lnSpc>
              <a:buFontTx/>
              <a:buNone/>
            </a:pPr>
            <a:r>
              <a:rPr lang="en-US" altLang="el-GR" sz="2000" dirty="0"/>
              <a:t>     </a:t>
            </a:r>
          </a:p>
          <a:p>
            <a:pPr algn="just" eaLnBrk="1" hangingPunct="1">
              <a:lnSpc>
                <a:spcPct val="80000"/>
              </a:lnSpc>
              <a:buFont typeface="Wingdings" panose="05000000000000000000" pitchFamily="2" charset="2"/>
              <a:buChar char="§"/>
            </a:pPr>
            <a:r>
              <a:rPr lang="en-US" altLang="el-GR" sz="2000" dirty="0"/>
              <a:t>MNEs seeking efficiency have adopted a world wide sourcing strategy that involves the location of different production stages (vertical integration) or the production of different varieties of the same product (horizontal integration) in different countries according to inputs cost and productivity differentials between countries. </a:t>
            </a:r>
          </a:p>
          <a:p>
            <a:pPr algn="just" eaLnBrk="1" hangingPunct="1">
              <a:lnSpc>
                <a:spcPct val="80000"/>
              </a:lnSpc>
              <a:buFont typeface="Wingdings" panose="05000000000000000000" pitchFamily="2" charset="2"/>
              <a:buChar char="§"/>
            </a:pPr>
            <a:r>
              <a:rPr lang="en-US" altLang="el-GR" sz="2000" dirty="0"/>
              <a:t> Labor intensive production stages and products are located in countries where labor supply is abundant and cheap while capital and technology intensive production in countries with adequate infrastructure, skilled labor and agglomeration economies.  In that respect Multinational firms shift semi-finished products, business and technology services, resources and even final products via intra-firm transactions. </a:t>
            </a:r>
          </a:p>
          <a:p>
            <a:pPr algn="just" eaLnBrk="1" hangingPunct="1">
              <a:lnSpc>
                <a:spcPct val="80000"/>
              </a:lnSpc>
              <a:buFontTx/>
              <a:buNone/>
            </a:pPr>
            <a:r>
              <a:rPr lang="en-US" altLang="el-GR" sz="2000" dirty="0"/>
              <a:t>     </a:t>
            </a:r>
          </a:p>
          <a:p>
            <a:pPr eaLnBrk="1" hangingPunct="1">
              <a:lnSpc>
                <a:spcPct val="80000"/>
              </a:lnSpc>
            </a:pPr>
            <a:endParaRPr lang="el-GR" altLang="el-GR" sz="1600" dirty="0"/>
          </a:p>
        </p:txBody>
      </p:sp>
    </p:spTree>
    <p:extLst>
      <p:ext uri="{BB962C8B-B14F-4D97-AF65-F5344CB8AC3E}">
        <p14:creationId xmlns:p14="http://schemas.microsoft.com/office/powerpoint/2010/main" val="25507380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3744F90-98F4-477F-B07A-FCB2626E4DA9}"/>
              </a:ext>
            </a:extLst>
          </p:cNvPr>
          <p:cNvSpPr>
            <a:spLocks noGrp="1" noChangeArrowheads="1"/>
          </p:cNvSpPr>
          <p:nvPr>
            <p:ph type="title"/>
          </p:nvPr>
        </p:nvSpPr>
        <p:spPr/>
        <p:txBody>
          <a:bodyPr/>
          <a:lstStyle/>
          <a:p>
            <a:pPr eaLnBrk="1" hangingPunct="1"/>
            <a:r>
              <a:rPr lang="en-US" altLang="el-GR" dirty="0"/>
              <a:t>MNEs</a:t>
            </a:r>
          </a:p>
        </p:txBody>
      </p:sp>
      <p:sp>
        <p:nvSpPr>
          <p:cNvPr id="9219" name="Rectangle 3">
            <a:extLst>
              <a:ext uri="{FF2B5EF4-FFF2-40B4-BE49-F238E27FC236}">
                <a16:creationId xmlns:a16="http://schemas.microsoft.com/office/drawing/2014/main" id="{980CF0F4-8811-4D7B-961A-BFA1F5EAD790}"/>
              </a:ext>
            </a:extLst>
          </p:cNvPr>
          <p:cNvSpPr>
            <a:spLocks noGrp="1" noChangeArrowheads="1"/>
          </p:cNvSpPr>
          <p:nvPr>
            <p:ph type="body" idx="1"/>
          </p:nvPr>
        </p:nvSpPr>
        <p:spPr/>
        <p:txBody>
          <a:bodyPr/>
          <a:lstStyle/>
          <a:p>
            <a:pPr algn="just">
              <a:lnSpc>
                <a:spcPct val="80000"/>
              </a:lnSpc>
            </a:pPr>
            <a:r>
              <a:rPr lang="en-US" altLang="el-GR" sz="2800" dirty="0"/>
              <a:t> In 1996, three-quarters of world exports was accounted by Multinational Firms and more than a third of world exports were between affiliated firms.  Between two-thirds and nine-tenths of international technology flows, that is technology payments and receipts world wide are intra-firm in nature    Traditional markets as an allocation mechanism of resources and wealth are to some significant extent substituted by the internal administrative fiat of Multinational Enterprises.</a:t>
            </a:r>
            <a:endParaRPr lang="el-GR" altLang="el-GR" sz="2800" dirty="0"/>
          </a:p>
          <a:p>
            <a:pPr eaLnBrk="1" hangingPunct="1">
              <a:lnSpc>
                <a:spcPct val="80000"/>
              </a:lnSpc>
            </a:pPr>
            <a:endParaRPr lang="el-GR" altLang="el-GR" sz="2000" dirty="0"/>
          </a:p>
        </p:txBody>
      </p:sp>
    </p:spTree>
    <p:extLst>
      <p:ext uri="{BB962C8B-B14F-4D97-AF65-F5344CB8AC3E}">
        <p14:creationId xmlns:p14="http://schemas.microsoft.com/office/powerpoint/2010/main" val="41213088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670991C-E290-4A4C-9FA7-02CCFF74FD33}"/>
              </a:ext>
            </a:extLst>
          </p:cNvPr>
          <p:cNvSpPr>
            <a:spLocks noGrp="1" noChangeArrowheads="1"/>
          </p:cNvSpPr>
          <p:nvPr>
            <p:ph type="title"/>
          </p:nvPr>
        </p:nvSpPr>
        <p:spPr/>
        <p:txBody>
          <a:bodyPr/>
          <a:lstStyle/>
          <a:p>
            <a:pPr eaLnBrk="1" hangingPunct="1"/>
            <a:r>
              <a:rPr lang="en-US" altLang="el-GR" sz="4000"/>
              <a:t>International Financial Integration</a:t>
            </a:r>
            <a:endParaRPr lang="el-GR" altLang="el-GR" sz="4000"/>
          </a:p>
        </p:txBody>
      </p:sp>
      <p:sp>
        <p:nvSpPr>
          <p:cNvPr id="10243" name="Rectangle 3">
            <a:extLst>
              <a:ext uri="{FF2B5EF4-FFF2-40B4-BE49-F238E27FC236}">
                <a16:creationId xmlns:a16="http://schemas.microsoft.com/office/drawing/2014/main" id="{FA84F9ED-36EC-439B-A143-860324653C0A}"/>
              </a:ext>
            </a:extLst>
          </p:cNvPr>
          <p:cNvSpPr>
            <a:spLocks noGrp="1" noChangeArrowheads="1"/>
          </p:cNvSpPr>
          <p:nvPr>
            <p:ph type="body" idx="1"/>
          </p:nvPr>
        </p:nvSpPr>
        <p:spPr/>
        <p:txBody>
          <a:bodyPr>
            <a:normAutofit fontScale="92500" lnSpcReduction="10000"/>
          </a:bodyPr>
          <a:lstStyle/>
          <a:p>
            <a:pPr algn="just" eaLnBrk="1" hangingPunct="1">
              <a:lnSpc>
                <a:spcPct val="80000"/>
              </a:lnSpc>
              <a:buFontTx/>
              <a:buNone/>
            </a:pPr>
            <a:r>
              <a:rPr lang="en-US" altLang="el-GR" sz="2800" dirty="0"/>
              <a:t>   </a:t>
            </a:r>
            <a:r>
              <a:rPr lang="en-US" altLang="el-GR" sz="2000" dirty="0"/>
              <a:t>Cross border capital mobility based on: </a:t>
            </a:r>
          </a:p>
          <a:p>
            <a:pPr algn="just" eaLnBrk="1" hangingPunct="1">
              <a:lnSpc>
                <a:spcPct val="80000"/>
              </a:lnSpc>
            </a:pPr>
            <a:r>
              <a:rPr lang="en-US" altLang="el-GR" sz="2000" dirty="0"/>
              <a:t>Floating exchange rates, after the collapse of the Breton Woods system in early 1970’s, </a:t>
            </a:r>
          </a:p>
          <a:p>
            <a:pPr algn="just" eaLnBrk="1" hangingPunct="1">
              <a:lnSpc>
                <a:spcPct val="80000"/>
              </a:lnSpc>
            </a:pPr>
            <a:r>
              <a:rPr lang="en-US" altLang="el-GR" sz="2000" dirty="0"/>
              <a:t>The deregulation of financial markets and technological innovations in computer software, that make communication between traders widely separated by time and space, fosters economic globalization introducing much more liquidity into world trade and increasing the volume of transnational capital investment.  </a:t>
            </a:r>
          </a:p>
          <a:p>
            <a:pPr algn="just" eaLnBrk="1" hangingPunct="1">
              <a:lnSpc>
                <a:spcPct val="80000"/>
              </a:lnSpc>
            </a:pPr>
            <a:r>
              <a:rPr lang="en-US" altLang="el-GR" sz="2000" dirty="0"/>
              <a:t>At the same time, free capital mobility increases </a:t>
            </a:r>
            <a:r>
              <a:rPr lang="en-US" altLang="el-GR" sz="2000" b="1" dirty="0"/>
              <a:t>the volatility </a:t>
            </a:r>
            <a:r>
              <a:rPr lang="en-US" altLang="el-GR" sz="2000" dirty="0"/>
              <a:t>of the world economy and challenges the effectiveness of national policies because it is geared to short term profit considerations and it is very sensitive to variations of national policy measures related to interest and exchange rates, social welfare, or taxation.</a:t>
            </a:r>
          </a:p>
          <a:p>
            <a:pPr algn="just" eaLnBrk="1" hangingPunct="1">
              <a:lnSpc>
                <a:spcPct val="80000"/>
              </a:lnSpc>
            </a:pPr>
            <a:r>
              <a:rPr lang="en-US" altLang="el-GR" sz="2000" dirty="0"/>
              <a:t>Movements of capital seeking relative high short term returns is possible to create current account imbalances, stock exchange crises or currency instabilities  irrespectively of the current state or the future prospect of the real economy.</a:t>
            </a:r>
            <a:r>
              <a:rPr lang="en-US" altLang="el-GR" sz="2800" dirty="0"/>
              <a:t>     </a:t>
            </a:r>
          </a:p>
          <a:p>
            <a:pPr eaLnBrk="1" hangingPunct="1">
              <a:lnSpc>
                <a:spcPct val="80000"/>
              </a:lnSpc>
              <a:buFontTx/>
              <a:buNone/>
            </a:pPr>
            <a:endParaRPr lang="el-GR" altLang="el-GR" sz="2000" dirty="0"/>
          </a:p>
        </p:txBody>
      </p:sp>
    </p:spTree>
    <p:extLst>
      <p:ext uri="{BB962C8B-B14F-4D97-AF65-F5344CB8AC3E}">
        <p14:creationId xmlns:p14="http://schemas.microsoft.com/office/powerpoint/2010/main" val="38324490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7D6F40C-FE3A-4764-B731-CC8CF6A6F828}"/>
              </a:ext>
            </a:extLst>
          </p:cNvPr>
          <p:cNvSpPr>
            <a:spLocks noGrp="1" noChangeArrowheads="1"/>
          </p:cNvSpPr>
          <p:nvPr>
            <p:ph type="title"/>
          </p:nvPr>
        </p:nvSpPr>
        <p:spPr>
          <a:xfrm>
            <a:off x="568171" y="702156"/>
            <a:ext cx="11042637" cy="851436"/>
          </a:xfrm>
        </p:spPr>
        <p:txBody>
          <a:bodyPr/>
          <a:lstStyle/>
          <a:p>
            <a:pPr eaLnBrk="1" hangingPunct="1"/>
            <a:r>
              <a:rPr lang="en-US" altLang="el-GR" dirty="0"/>
              <a:t>Technology</a:t>
            </a:r>
            <a:endParaRPr lang="el-GR" altLang="el-GR" dirty="0"/>
          </a:p>
        </p:txBody>
      </p:sp>
      <p:sp>
        <p:nvSpPr>
          <p:cNvPr id="11267" name="Rectangle 3">
            <a:extLst>
              <a:ext uri="{FF2B5EF4-FFF2-40B4-BE49-F238E27FC236}">
                <a16:creationId xmlns:a16="http://schemas.microsoft.com/office/drawing/2014/main" id="{C7ED4C4D-1E85-43DE-9230-A2F1789D991E}"/>
              </a:ext>
            </a:extLst>
          </p:cNvPr>
          <p:cNvSpPr>
            <a:spLocks noGrp="1" noChangeArrowheads="1"/>
          </p:cNvSpPr>
          <p:nvPr>
            <p:ph type="body" idx="1"/>
          </p:nvPr>
        </p:nvSpPr>
        <p:spPr>
          <a:xfrm>
            <a:off x="568171" y="1873188"/>
            <a:ext cx="9642629" cy="4710176"/>
          </a:xfrm>
        </p:spPr>
        <p:txBody>
          <a:bodyPr>
            <a:normAutofit/>
          </a:bodyPr>
          <a:lstStyle/>
          <a:p>
            <a:pPr algn="just">
              <a:lnSpc>
                <a:spcPct val="90000"/>
              </a:lnSpc>
            </a:pPr>
            <a:r>
              <a:rPr lang="en-US" altLang="el-GR" sz="2800" dirty="0"/>
              <a:t> Flows of money, goods and people are accelerated by the various technologies in use, particularly those of the telecommunication sector that transport information rapidly throughout the world. </a:t>
            </a:r>
          </a:p>
          <a:p>
            <a:pPr algn="just" eaLnBrk="1" hangingPunct="1">
              <a:lnSpc>
                <a:spcPct val="90000"/>
              </a:lnSpc>
            </a:pPr>
            <a:r>
              <a:rPr lang="en-US" altLang="el-GR" sz="2800" dirty="0"/>
              <a:t>The introduction of new technologies increases productivity dramatically, changes the organization mode of production from large scale mass production. Also the </a:t>
            </a:r>
            <a:r>
              <a:rPr lang="en-US" altLang="el-GR" sz="2800" dirty="0" err="1"/>
              <a:t>the</a:t>
            </a:r>
            <a:r>
              <a:rPr lang="en-US" altLang="el-GR" sz="2800" dirty="0"/>
              <a:t> management of leading change came in the for a. </a:t>
            </a:r>
          </a:p>
          <a:p>
            <a:pPr algn="just" eaLnBrk="1" hangingPunct="1">
              <a:lnSpc>
                <a:spcPct val="90000"/>
              </a:lnSpc>
            </a:pPr>
            <a:r>
              <a:rPr lang="en-US" altLang="el-GR" sz="2800" dirty="0"/>
              <a:t>Manufacturing to flexible customized production and from large scale bureaucratic organizations to decentralized flexible organizational structures.</a:t>
            </a:r>
            <a:r>
              <a:rPr lang="el-GR" altLang="el-GR" sz="2800" dirty="0"/>
              <a:t> </a:t>
            </a:r>
          </a:p>
        </p:txBody>
      </p:sp>
    </p:spTree>
    <p:extLst>
      <p:ext uri="{BB962C8B-B14F-4D97-AF65-F5344CB8AC3E}">
        <p14:creationId xmlns:p14="http://schemas.microsoft.com/office/powerpoint/2010/main" val="22686606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60131E1-AFA6-4458-901B-AE29FDBD76BD}"/>
              </a:ext>
            </a:extLst>
          </p:cNvPr>
          <p:cNvSpPr>
            <a:spLocks noGrp="1" noChangeArrowheads="1"/>
          </p:cNvSpPr>
          <p:nvPr>
            <p:ph type="title"/>
          </p:nvPr>
        </p:nvSpPr>
        <p:spPr/>
        <p:txBody>
          <a:bodyPr/>
          <a:lstStyle/>
          <a:p>
            <a:pPr eaLnBrk="1" hangingPunct="1"/>
            <a:r>
              <a:rPr lang="en-US" altLang="el-GR"/>
              <a:t>New Production Factor</a:t>
            </a:r>
            <a:endParaRPr lang="el-GR" altLang="el-GR"/>
          </a:p>
        </p:txBody>
      </p:sp>
      <p:sp>
        <p:nvSpPr>
          <p:cNvPr id="12291" name="Rectangle 3">
            <a:extLst>
              <a:ext uri="{FF2B5EF4-FFF2-40B4-BE49-F238E27FC236}">
                <a16:creationId xmlns:a16="http://schemas.microsoft.com/office/drawing/2014/main" id="{2A7C761D-D29C-4F87-ABFA-DED2427AA4A1}"/>
              </a:ext>
            </a:extLst>
          </p:cNvPr>
          <p:cNvSpPr>
            <a:spLocks noGrp="1" noChangeArrowheads="1"/>
          </p:cNvSpPr>
          <p:nvPr>
            <p:ph type="body" idx="1"/>
          </p:nvPr>
        </p:nvSpPr>
        <p:spPr/>
        <p:txBody>
          <a:bodyPr/>
          <a:lstStyle/>
          <a:p>
            <a:pPr algn="just"/>
            <a:r>
              <a:rPr lang="en-US" altLang="el-GR" sz="2800" dirty="0"/>
              <a:t>The intensive production factor is no longer labor or capital but information and knowledge embodied not in machinery but in highly skilled human capital, able to move flexibly across duties instead of being tied to a single work post.</a:t>
            </a:r>
          </a:p>
          <a:p>
            <a:pPr algn="just"/>
            <a:r>
              <a:rPr lang="en-US" altLang="el-GR" sz="2800" dirty="0"/>
              <a:t>The emphasis is on education and training, in other words in knowledge, that enables the labor force to develop skills and abilities and to differentiate them continuously. </a:t>
            </a:r>
            <a:endParaRPr lang="el-GR" altLang="el-GR" sz="2800" dirty="0"/>
          </a:p>
        </p:txBody>
      </p:sp>
    </p:spTree>
    <p:extLst>
      <p:ext uri="{BB962C8B-B14F-4D97-AF65-F5344CB8AC3E}">
        <p14:creationId xmlns:p14="http://schemas.microsoft.com/office/powerpoint/2010/main" val="25202826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E21ED72-3ADE-4EF2-9185-3413F664B7AE}"/>
              </a:ext>
            </a:extLst>
          </p:cNvPr>
          <p:cNvSpPr>
            <a:spLocks noGrp="1" noChangeArrowheads="1"/>
          </p:cNvSpPr>
          <p:nvPr>
            <p:ph type="title"/>
          </p:nvPr>
        </p:nvSpPr>
        <p:spPr/>
        <p:txBody>
          <a:bodyPr>
            <a:normAutofit fontScale="90000"/>
          </a:bodyPr>
          <a:lstStyle/>
          <a:p>
            <a:pPr eaLnBrk="1" hangingPunct="1"/>
            <a:r>
              <a:rPr lang="en-US" altLang="el-GR" sz="4000"/>
              <a:t>International Competition</a:t>
            </a:r>
            <a:br>
              <a:rPr lang="en-US" altLang="el-GR" sz="4000"/>
            </a:br>
            <a:r>
              <a:rPr lang="en-US" altLang="el-GR" sz="4000"/>
              <a:t>International Division of Labour</a:t>
            </a:r>
            <a:endParaRPr lang="el-GR" altLang="el-GR" sz="4000"/>
          </a:p>
        </p:txBody>
      </p:sp>
      <p:sp>
        <p:nvSpPr>
          <p:cNvPr id="13315" name="Rectangle 3">
            <a:extLst>
              <a:ext uri="{FF2B5EF4-FFF2-40B4-BE49-F238E27FC236}">
                <a16:creationId xmlns:a16="http://schemas.microsoft.com/office/drawing/2014/main" id="{C5AFAF56-A23C-4959-80CE-77AB0CF55016}"/>
              </a:ext>
            </a:extLst>
          </p:cNvPr>
          <p:cNvSpPr>
            <a:spLocks noGrp="1" noChangeArrowheads="1"/>
          </p:cNvSpPr>
          <p:nvPr>
            <p:ph type="body" idx="1"/>
          </p:nvPr>
        </p:nvSpPr>
        <p:spPr/>
        <p:txBody>
          <a:bodyPr/>
          <a:lstStyle/>
          <a:p>
            <a:pPr algn="just">
              <a:lnSpc>
                <a:spcPct val="80000"/>
              </a:lnSpc>
            </a:pPr>
            <a:r>
              <a:rPr lang="en-US" altLang="el-GR" sz="2000" dirty="0"/>
              <a:t>Competition at a world scale diffuses new technologies, production and organization modes world wide and creates an international economy of knowledge and information.  Of course, this diffusion is asymmetrical. Its success depends on previous levels of development, national systems of education and innovation, social structures and other idiosyncratic national factors.</a:t>
            </a:r>
          </a:p>
          <a:p>
            <a:pPr algn="just">
              <a:lnSpc>
                <a:spcPct val="80000"/>
              </a:lnSpc>
            </a:pPr>
            <a:r>
              <a:rPr lang="en-US" altLang="el-GR" sz="2000" dirty="0"/>
              <a:t>The outcome is a new international division of labor between advanced economies specialized in production of goods and services intensive in high technology and of high value added and developing countries specialized in the manufacturing of less technologically sophisticated products. </a:t>
            </a:r>
          </a:p>
          <a:p>
            <a:pPr algn="just">
              <a:lnSpc>
                <a:spcPct val="80000"/>
              </a:lnSpc>
            </a:pPr>
            <a:r>
              <a:rPr lang="en-US" altLang="el-GR" sz="2000" dirty="0"/>
              <a:t>Even among developing countries there are asymmetries with the Less Developed Countries (LDCs) undertaking labor intensive manufacturing and the Newly Industrialized Countries (NICs) undertaking capital or technology intensive production.</a:t>
            </a:r>
            <a:endParaRPr lang="el-GR" altLang="el-GR" sz="2000" dirty="0"/>
          </a:p>
        </p:txBody>
      </p:sp>
    </p:spTree>
    <p:extLst>
      <p:ext uri="{BB962C8B-B14F-4D97-AF65-F5344CB8AC3E}">
        <p14:creationId xmlns:p14="http://schemas.microsoft.com/office/powerpoint/2010/main" val="24004082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343DD2E-D384-452F-9ECD-BE64F7EC553D}"/>
              </a:ext>
            </a:extLst>
          </p:cNvPr>
          <p:cNvSpPr>
            <a:spLocks noGrp="1" noChangeArrowheads="1"/>
          </p:cNvSpPr>
          <p:nvPr>
            <p:ph type="title"/>
          </p:nvPr>
        </p:nvSpPr>
        <p:spPr/>
        <p:txBody>
          <a:bodyPr/>
          <a:lstStyle/>
          <a:p>
            <a:pPr eaLnBrk="1" hangingPunct="1"/>
            <a:r>
              <a:rPr lang="en-US" altLang="el-GR" dirty="0"/>
              <a:t>Regionalization</a:t>
            </a:r>
            <a:endParaRPr lang="el-GR" altLang="el-GR" dirty="0"/>
          </a:p>
        </p:txBody>
      </p:sp>
      <p:sp>
        <p:nvSpPr>
          <p:cNvPr id="14339" name="Rectangle 3">
            <a:extLst>
              <a:ext uri="{FF2B5EF4-FFF2-40B4-BE49-F238E27FC236}">
                <a16:creationId xmlns:a16="http://schemas.microsoft.com/office/drawing/2014/main" id="{66A65A19-E17D-4FCC-82D2-8D8109995A89}"/>
              </a:ext>
            </a:extLst>
          </p:cNvPr>
          <p:cNvSpPr>
            <a:spLocks noGrp="1" noChangeArrowheads="1"/>
          </p:cNvSpPr>
          <p:nvPr>
            <p:ph type="body" idx="1"/>
          </p:nvPr>
        </p:nvSpPr>
        <p:spPr/>
        <p:txBody>
          <a:bodyPr/>
          <a:lstStyle/>
          <a:p>
            <a:pPr eaLnBrk="1" hangingPunct="1">
              <a:lnSpc>
                <a:spcPct val="90000"/>
              </a:lnSpc>
            </a:pPr>
            <a:endParaRPr lang="el-GR" altLang="el-GR" dirty="0"/>
          </a:p>
          <a:p>
            <a:pPr algn="just" eaLnBrk="1" hangingPunct="1">
              <a:lnSpc>
                <a:spcPct val="90000"/>
              </a:lnSpc>
              <a:buFontTx/>
              <a:buNone/>
            </a:pPr>
            <a:r>
              <a:rPr lang="en-US" altLang="el-GR" dirty="0"/>
              <a:t>   There is a proliferation of regional economic integration, such as the European Union, the North American Free Trade Agreement (NAFTA), the ASEAN in the Pacific Rim, the MERCOSUR in Latin America, etc. in an effort to develop powerful actors in a globalized world economy.</a:t>
            </a:r>
            <a:endParaRPr lang="el-GR" altLang="el-GR" dirty="0"/>
          </a:p>
        </p:txBody>
      </p:sp>
    </p:spTree>
    <p:extLst>
      <p:ext uri="{BB962C8B-B14F-4D97-AF65-F5344CB8AC3E}">
        <p14:creationId xmlns:p14="http://schemas.microsoft.com/office/powerpoint/2010/main" val="5710359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68949A5-CB53-4E9F-965F-B49E8AEC6E68}"/>
              </a:ext>
            </a:extLst>
          </p:cNvPr>
          <p:cNvSpPr>
            <a:spLocks noGrp="1" noChangeArrowheads="1"/>
          </p:cNvSpPr>
          <p:nvPr>
            <p:ph type="title"/>
          </p:nvPr>
        </p:nvSpPr>
        <p:spPr/>
        <p:txBody>
          <a:bodyPr>
            <a:normAutofit fontScale="90000"/>
          </a:bodyPr>
          <a:lstStyle/>
          <a:p>
            <a:pPr eaLnBrk="1" hangingPunct="1"/>
            <a:br>
              <a:rPr lang="en-US" altLang="el-GR" sz="4000" dirty="0"/>
            </a:br>
            <a:r>
              <a:rPr lang="en-US" altLang="el-GR" sz="4000" dirty="0"/>
              <a:t>Geographical Structure of FDI</a:t>
            </a:r>
            <a:endParaRPr lang="el-GR" altLang="el-GR" sz="4000" dirty="0"/>
          </a:p>
        </p:txBody>
      </p:sp>
      <p:sp>
        <p:nvSpPr>
          <p:cNvPr id="15363" name="Rectangle 709">
            <a:extLst>
              <a:ext uri="{FF2B5EF4-FFF2-40B4-BE49-F238E27FC236}">
                <a16:creationId xmlns:a16="http://schemas.microsoft.com/office/drawing/2014/main" id="{A4C38FB0-B0B1-4893-82C4-5B78C595E4D8}"/>
              </a:ext>
            </a:extLst>
          </p:cNvPr>
          <p:cNvSpPr>
            <a:spLocks noGrp="1" noChangeArrowheads="1"/>
          </p:cNvSpPr>
          <p:nvPr>
            <p:ph type="body" idx="1"/>
          </p:nvPr>
        </p:nvSpPr>
        <p:spPr/>
        <p:txBody>
          <a:bodyPr/>
          <a:lstStyle/>
          <a:p>
            <a:pPr eaLnBrk="1" hangingPunct="1"/>
            <a:r>
              <a:rPr lang="en-US" altLang="el-GR"/>
              <a:t>The developed countries are both the host and home of the 2/3 of global FDI.</a:t>
            </a:r>
          </a:p>
          <a:p>
            <a:pPr eaLnBrk="1" hangingPunct="1"/>
            <a:endParaRPr lang="en-US" altLang="el-GR"/>
          </a:p>
          <a:p>
            <a:pPr eaLnBrk="1" hangingPunct="1"/>
            <a:r>
              <a:rPr lang="en-US" altLang="el-GR"/>
              <a:t>This share has been reduced over the last 30 years, but not decisively.</a:t>
            </a:r>
          </a:p>
          <a:p>
            <a:pPr eaLnBrk="1" hangingPunct="1">
              <a:buFontTx/>
              <a:buNone/>
            </a:pPr>
            <a:endParaRPr lang="en-US" altLang="el-GR"/>
          </a:p>
          <a:p>
            <a:pPr eaLnBrk="1" hangingPunct="1"/>
            <a:endParaRPr lang="en-US" altLang="el-GR"/>
          </a:p>
          <a:p>
            <a:pPr eaLnBrk="1" hangingPunct="1">
              <a:buFontTx/>
              <a:buNone/>
            </a:pPr>
            <a:endParaRPr lang="el-GR" altLang="el-GR"/>
          </a:p>
        </p:txBody>
      </p:sp>
    </p:spTree>
    <p:extLst>
      <p:ext uri="{BB962C8B-B14F-4D97-AF65-F5344CB8AC3E}">
        <p14:creationId xmlns:p14="http://schemas.microsoft.com/office/powerpoint/2010/main" val="34847995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3F5F3BDF-D891-42A8-AB40-D4A0329C1AE1}"/>
              </a:ext>
            </a:extLst>
          </p:cNvPr>
          <p:cNvSpPr>
            <a:spLocks noChangeArrowheads="1"/>
          </p:cNvSpPr>
          <p:nvPr/>
        </p:nvSpPr>
        <p:spPr bwMode="auto">
          <a:xfrm>
            <a:off x="2351088" y="404814"/>
            <a:ext cx="46974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tabLst>
                <a:tab pos="269875" algn="l"/>
                <a:tab pos="360363" algn="l"/>
              </a:tabLst>
              <a:defRPr sz="3200">
                <a:solidFill>
                  <a:schemeClr val="tx1"/>
                </a:solidFill>
                <a:latin typeface="Arial" panose="020B0604020202020204" pitchFamily="34" charset="0"/>
              </a:defRPr>
            </a:lvl1pPr>
            <a:lvl2pPr marL="742950" indent="-285750">
              <a:spcBef>
                <a:spcPct val="20000"/>
              </a:spcBef>
              <a:buChar char="–"/>
              <a:tabLst>
                <a:tab pos="269875" algn="l"/>
                <a:tab pos="360363" algn="l"/>
              </a:tabLst>
              <a:defRPr sz="2800">
                <a:solidFill>
                  <a:schemeClr val="tx1"/>
                </a:solidFill>
                <a:latin typeface="Arial" panose="020B0604020202020204" pitchFamily="34" charset="0"/>
              </a:defRPr>
            </a:lvl2pPr>
            <a:lvl3pPr marL="1143000" indent="-228600">
              <a:spcBef>
                <a:spcPct val="20000"/>
              </a:spcBef>
              <a:buChar char="•"/>
              <a:tabLst>
                <a:tab pos="269875" algn="l"/>
                <a:tab pos="360363" algn="l"/>
              </a:tabLst>
              <a:defRPr sz="2400">
                <a:solidFill>
                  <a:schemeClr val="tx1"/>
                </a:solidFill>
                <a:latin typeface="Arial" panose="020B0604020202020204" pitchFamily="34" charset="0"/>
              </a:defRPr>
            </a:lvl3pPr>
            <a:lvl4pPr marL="1600200" indent="-228600">
              <a:spcBef>
                <a:spcPct val="20000"/>
              </a:spcBef>
              <a:buChar char="–"/>
              <a:tabLst>
                <a:tab pos="269875" algn="l"/>
                <a:tab pos="360363" algn="l"/>
              </a:tabLst>
              <a:defRPr sz="2000">
                <a:solidFill>
                  <a:schemeClr val="tx1"/>
                </a:solidFill>
                <a:latin typeface="Arial" panose="020B0604020202020204" pitchFamily="34" charset="0"/>
              </a:defRPr>
            </a:lvl4pPr>
            <a:lvl5pPr marL="2057400" indent="-228600">
              <a:spcBef>
                <a:spcPct val="20000"/>
              </a:spcBef>
              <a:buChar char="»"/>
              <a:tabLst>
                <a:tab pos="269875" algn="l"/>
                <a:tab pos="3603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9875" algn="l"/>
                <a:tab pos="3603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9875" algn="l"/>
                <a:tab pos="3603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9875" algn="l"/>
                <a:tab pos="3603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9875" algn="l"/>
                <a:tab pos="360363" algn="l"/>
              </a:tabLst>
              <a:defRPr sz="2000">
                <a:solidFill>
                  <a:schemeClr val="tx1"/>
                </a:solidFill>
                <a:latin typeface="Arial" panose="020B0604020202020204" pitchFamily="34" charset="0"/>
              </a:defRPr>
            </a:lvl9pPr>
          </a:lstStyle>
          <a:p>
            <a:pPr algn="ctr" eaLnBrk="1" hangingPunct="1">
              <a:spcBef>
                <a:spcPct val="0"/>
              </a:spcBef>
              <a:buFontTx/>
              <a:buNone/>
            </a:pPr>
            <a:r>
              <a:rPr lang="en-US" altLang="el-GR" sz="1200" b="1">
                <a:cs typeface="Times New Roman" panose="02020603050405020304" pitchFamily="18" charset="0"/>
              </a:rPr>
              <a:t>Global distribution of FDI by economic region</a:t>
            </a:r>
            <a:r>
              <a:rPr lang="el-GR" altLang="el-GR" sz="1200" b="1">
                <a:cs typeface="Times New Roman" panose="02020603050405020304" pitchFamily="18" charset="0"/>
              </a:rPr>
              <a:t>, </a:t>
            </a:r>
            <a:r>
              <a:rPr lang="en-US" altLang="el-GR" sz="1200" b="1">
                <a:cs typeface="Times New Roman" panose="02020603050405020304" pitchFamily="18" charset="0"/>
              </a:rPr>
              <a:t>%</a:t>
            </a:r>
            <a:r>
              <a:rPr lang="el-GR" altLang="el-GR" sz="1200" b="1">
                <a:cs typeface="Times New Roman" panose="02020603050405020304" pitchFamily="18" charset="0"/>
              </a:rPr>
              <a:t>, 1980 – 2008.</a:t>
            </a:r>
            <a:endParaRPr lang="el-GR" altLang="el-GR" sz="1800"/>
          </a:p>
        </p:txBody>
      </p:sp>
      <p:graphicFrame>
        <p:nvGraphicFramePr>
          <p:cNvPr id="20170" name="Group 714">
            <a:extLst>
              <a:ext uri="{FF2B5EF4-FFF2-40B4-BE49-F238E27FC236}">
                <a16:creationId xmlns:a16="http://schemas.microsoft.com/office/drawing/2014/main" id="{C37ECA34-7C8A-45F8-96A1-7941E21600EE}"/>
              </a:ext>
            </a:extLst>
          </p:cNvPr>
          <p:cNvGraphicFramePr>
            <a:graphicFrameLocks noGrp="1"/>
          </p:cNvGraphicFramePr>
          <p:nvPr/>
        </p:nvGraphicFramePr>
        <p:xfrm>
          <a:off x="2286001" y="723900"/>
          <a:ext cx="6238875" cy="5699128"/>
        </p:xfrm>
        <a:graphic>
          <a:graphicData uri="http://schemas.openxmlformats.org/drawingml/2006/table">
            <a:tbl>
              <a:tblPr/>
              <a:tblGrid>
                <a:gridCol w="1296988">
                  <a:extLst>
                    <a:ext uri="{9D8B030D-6E8A-4147-A177-3AD203B41FA5}">
                      <a16:colId xmlns:a16="http://schemas.microsoft.com/office/drawing/2014/main" val="20000"/>
                    </a:ext>
                  </a:extLst>
                </a:gridCol>
                <a:gridCol w="619125">
                  <a:extLst>
                    <a:ext uri="{9D8B030D-6E8A-4147-A177-3AD203B41FA5}">
                      <a16:colId xmlns:a16="http://schemas.microsoft.com/office/drawing/2014/main" val="20001"/>
                    </a:ext>
                  </a:extLst>
                </a:gridCol>
                <a:gridCol w="619125">
                  <a:extLst>
                    <a:ext uri="{9D8B030D-6E8A-4147-A177-3AD203B41FA5}">
                      <a16:colId xmlns:a16="http://schemas.microsoft.com/office/drawing/2014/main" val="20002"/>
                    </a:ext>
                  </a:extLst>
                </a:gridCol>
                <a:gridCol w="619125">
                  <a:extLst>
                    <a:ext uri="{9D8B030D-6E8A-4147-A177-3AD203B41FA5}">
                      <a16:colId xmlns:a16="http://schemas.microsoft.com/office/drawing/2014/main" val="20003"/>
                    </a:ext>
                  </a:extLst>
                </a:gridCol>
                <a:gridCol w="619125">
                  <a:extLst>
                    <a:ext uri="{9D8B030D-6E8A-4147-A177-3AD203B41FA5}">
                      <a16:colId xmlns:a16="http://schemas.microsoft.com/office/drawing/2014/main" val="20004"/>
                    </a:ext>
                  </a:extLst>
                </a:gridCol>
                <a:gridCol w="615950">
                  <a:extLst>
                    <a:ext uri="{9D8B030D-6E8A-4147-A177-3AD203B41FA5}">
                      <a16:colId xmlns:a16="http://schemas.microsoft.com/office/drawing/2014/main" val="20005"/>
                    </a:ext>
                  </a:extLst>
                </a:gridCol>
                <a:gridCol w="615950">
                  <a:extLst>
                    <a:ext uri="{9D8B030D-6E8A-4147-A177-3AD203B41FA5}">
                      <a16:colId xmlns:a16="http://schemas.microsoft.com/office/drawing/2014/main" val="20006"/>
                    </a:ext>
                  </a:extLst>
                </a:gridCol>
                <a:gridCol w="615950">
                  <a:extLst>
                    <a:ext uri="{9D8B030D-6E8A-4147-A177-3AD203B41FA5}">
                      <a16:colId xmlns:a16="http://schemas.microsoft.com/office/drawing/2014/main" val="20007"/>
                    </a:ext>
                  </a:extLst>
                </a:gridCol>
                <a:gridCol w="617537">
                  <a:extLst>
                    <a:ext uri="{9D8B030D-6E8A-4147-A177-3AD203B41FA5}">
                      <a16:colId xmlns:a16="http://schemas.microsoft.com/office/drawing/2014/main" val="20008"/>
                    </a:ext>
                  </a:extLst>
                </a:gridCol>
              </a:tblGrid>
              <a:tr h="839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Region</a:t>
                      </a:r>
                      <a:endParaRPr kumimoji="0" lang="en-GB" sz="1300" b="1"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charset="0"/>
                          <a:cs typeface="Arial" charset="0"/>
                        </a:rPr>
                        <a:t>Inward FDI, stocks</a:t>
                      </a:r>
                      <a:endParaRPr kumimoji="0" lang="en-GB" sz="1300" b="1"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GB" sz="1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1" i="0" u="none" strike="noStrike" cap="none" normalizeH="0" baseline="0" dirty="0">
                          <a:ln>
                            <a:noFill/>
                          </a:ln>
                          <a:solidFill>
                            <a:schemeClr val="tx1"/>
                          </a:solidFill>
                          <a:effectLst/>
                          <a:latin typeface="Arial" charset="0"/>
                          <a:cs typeface="Arial" charset="0"/>
                        </a:rPr>
                        <a:t>1980          1990        2000     2008</a:t>
                      </a:r>
                      <a:endParaRPr kumimoji="0" lang="en-GB" sz="1400" b="1" i="0" u="none" strike="noStrike" cap="none" normalizeH="0" baseline="0" dirty="0">
                        <a:ln>
                          <a:noFill/>
                        </a:ln>
                        <a:solidFill>
                          <a:schemeClr val="tx1"/>
                        </a:solidFill>
                        <a:effectLst/>
                        <a:latin typeface="Times New Roman" pitchFamily="18" charset="0"/>
                        <a:cs typeface="Times New Roman"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l-GR" sz="1100" b="1" i="0" u="none" strike="noStrike" cap="none" normalizeH="0" baseline="0" dirty="0">
                          <a:ln>
                            <a:noFill/>
                          </a:ln>
                          <a:solidFill>
                            <a:schemeClr val="tx1"/>
                          </a:solidFill>
                          <a:effectLst/>
                          <a:latin typeface="Arial" charset="0"/>
                          <a:ea typeface="Times New Roman" pitchFamily="18" charset="0"/>
                          <a:cs typeface="Arial" charset="0"/>
                        </a:rPr>
                        <a:t>       </a:t>
                      </a:r>
                      <a:r>
                        <a:rPr kumimoji="0" lang="en-US" sz="1100" b="1" i="0" u="none" strike="noStrike" cap="none" normalizeH="0" baseline="0" dirty="0">
                          <a:ln>
                            <a:noFill/>
                          </a:ln>
                          <a:solidFill>
                            <a:schemeClr val="tx1"/>
                          </a:solidFill>
                          <a:effectLst/>
                          <a:latin typeface="Arial" charset="0"/>
                          <a:ea typeface="Times New Roman" pitchFamily="18" charset="0"/>
                          <a:cs typeface="Arial" charset="0"/>
                        </a:rPr>
                        <a:t>Outward FDI, stocks</a:t>
                      </a:r>
                      <a:endParaRPr kumimoji="0" lang="el-GR" sz="10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 pos="360363" algn="l"/>
                        </a:tabLst>
                      </a:pPr>
                      <a:r>
                        <a:rPr kumimoji="0" lang="el-GR" sz="1100" b="1" i="0" u="none" strike="noStrike" cap="none" normalizeH="0" baseline="0" dirty="0">
                          <a:ln>
                            <a:noFill/>
                          </a:ln>
                          <a:solidFill>
                            <a:schemeClr val="tx1"/>
                          </a:solidFill>
                          <a:effectLst/>
                          <a:latin typeface="Arial" charset="0"/>
                          <a:ea typeface="Times New Roman" pitchFamily="18" charset="0"/>
                          <a:cs typeface="Arial" charset="0"/>
                        </a:rPr>
                        <a:t>1980        1990      2000        2008</a:t>
                      </a:r>
                      <a:endParaRPr kumimoji="0" lang="el-GR" sz="10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7594">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US" sz="1100" b="0" i="0" u="none" strike="noStrike" cap="none" normalizeH="0" baseline="0">
                          <a:ln>
                            <a:noFill/>
                          </a:ln>
                          <a:solidFill>
                            <a:schemeClr val="tx1"/>
                          </a:solidFill>
                          <a:effectLst/>
                          <a:latin typeface="Arial" charset="0"/>
                          <a:ea typeface="Times New Roman" pitchFamily="18" charset="0"/>
                          <a:cs typeface="Arial" charset="0"/>
                        </a:rPr>
                        <a:t>Developed Countries</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75,6                            </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79,3</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68,8</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68,5</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87,3                       </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 91,7</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85,5</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84,1</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030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US" sz="1100" b="0" i="0" u="none" strike="noStrike" cap="none" normalizeH="0" baseline="0">
                          <a:ln>
                            <a:noFill/>
                          </a:ln>
                          <a:solidFill>
                            <a:schemeClr val="tx1"/>
                          </a:solidFill>
                          <a:effectLst/>
                          <a:latin typeface="Arial" charset="0"/>
                          <a:ea typeface="Times New Roman" pitchFamily="18" charset="0"/>
                          <a:cs typeface="Arial" charset="0"/>
                        </a:rPr>
                        <a:t>European Union</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42,5</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42,9</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37,6</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43,1</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37,2</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45,2</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49,2</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49,9</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4743">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US" sz="1100" b="0" i="0" u="none" strike="noStrike" cap="none" normalizeH="0" baseline="0">
                          <a:ln>
                            <a:noFill/>
                          </a:ln>
                          <a:solidFill>
                            <a:schemeClr val="tx1"/>
                          </a:solidFill>
                          <a:effectLst/>
                          <a:latin typeface="Arial" charset="0"/>
                          <a:ea typeface="Times New Roman" pitchFamily="18" charset="0"/>
                          <a:cs typeface="Arial" charset="0"/>
                        </a:rPr>
                        <a:t>USA</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14,8</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22,1</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21,8</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15,3</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37,7</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24,0</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21,7</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19,5</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2521">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US" sz="1100" b="0" i="0" u="none" strike="noStrike" cap="none" normalizeH="0" baseline="0">
                          <a:ln>
                            <a:noFill/>
                          </a:ln>
                          <a:solidFill>
                            <a:schemeClr val="tx1"/>
                          </a:solidFill>
                          <a:effectLst/>
                          <a:latin typeface="Arial" charset="0"/>
                          <a:ea typeface="Times New Roman" pitchFamily="18" charset="0"/>
                          <a:cs typeface="Arial" charset="0"/>
                        </a:rPr>
                        <a:t>Japan</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0,6</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0,6</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0,9</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1,4</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3,4</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11,2</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4,6</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4,2</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6704">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US" sz="1100" b="1" i="0" u="none" strike="noStrike" cap="none" normalizeH="0" baseline="0">
                          <a:ln>
                            <a:noFill/>
                          </a:ln>
                          <a:solidFill>
                            <a:schemeClr val="tx1"/>
                          </a:solidFill>
                          <a:effectLst/>
                          <a:latin typeface="Arial" charset="0"/>
                          <a:ea typeface="Times New Roman" pitchFamily="18" charset="0"/>
                          <a:cs typeface="Arial" charset="0"/>
                        </a:rPr>
                        <a:t>Developing Countries</a:t>
                      </a:r>
                      <a:endParaRPr kumimoji="0" lang="el-GR" sz="1800" b="1"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US" sz="1100" b="0" i="0" u="none" strike="noStrike" cap="none" normalizeH="0" baseline="0">
                          <a:ln>
                            <a:noFill/>
                          </a:ln>
                          <a:solidFill>
                            <a:schemeClr val="tx1"/>
                          </a:solidFill>
                          <a:effectLst/>
                          <a:latin typeface="Arial" charset="0"/>
                          <a:ea typeface="Times New Roman" pitchFamily="18" charset="0"/>
                          <a:cs typeface="Arial" charset="0"/>
                        </a:rPr>
                        <a:t>24,4</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US" sz="1100" b="0" i="0" u="none" strike="noStrike" cap="none" normalizeH="0" baseline="0">
                          <a:ln>
                            <a:noFill/>
                          </a:ln>
                          <a:solidFill>
                            <a:schemeClr val="tx1"/>
                          </a:solidFill>
                          <a:effectLst/>
                          <a:latin typeface="Arial" charset="0"/>
                          <a:ea typeface="Times New Roman" pitchFamily="18" charset="0"/>
                          <a:cs typeface="Arial" charset="0"/>
                        </a:rPr>
                        <a:t>20,7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US" sz="1100" b="0" i="0" u="none" strike="noStrike" cap="none" normalizeH="0" baseline="0">
                          <a:ln>
                            <a:noFill/>
                          </a:ln>
                          <a:solidFill>
                            <a:schemeClr val="tx1"/>
                          </a:solidFill>
                          <a:effectLst/>
                          <a:latin typeface="Arial" charset="0"/>
                          <a:ea typeface="Times New Roman" pitchFamily="18" charset="0"/>
                          <a:cs typeface="Arial" charset="0"/>
                        </a:rPr>
                        <a:t>30,2</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US" sz="1100" b="0" i="0" u="none" strike="noStrike" cap="none" normalizeH="0" baseline="0">
                          <a:ln>
                            <a:noFill/>
                          </a:ln>
                          <a:solidFill>
                            <a:schemeClr val="tx1"/>
                          </a:solidFill>
                          <a:effectLst/>
                          <a:latin typeface="Arial" charset="0"/>
                          <a:ea typeface="Times New Roman" pitchFamily="18" charset="0"/>
                          <a:cs typeface="Arial" charset="0"/>
                        </a:rPr>
                        <a:t>28,7</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12,7</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8,3</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14,2</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14,5</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6704">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US" sz="1100" b="0" i="0" u="none" strike="noStrike" cap="none" normalizeH="0" baseline="0">
                          <a:ln>
                            <a:noFill/>
                          </a:ln>
                          <a:solidFill>
                            <a:schemeClr val="tx1"/>
                          </a:solidFill>
                          <a:effectLst/>
                          <a:latin typeface="Arial" charset="0"/>
                          <a:ea typeface="Times New Roman" pitchFamily="18" charset="0"/>
                          <a:cs typeface="Arial" charset="0"/>
                        </a:rPr>
                        <a:t>Russian Federation</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    -</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   -</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0,6</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1,4</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  -</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   -</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0,3</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1,3</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024">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US" sz="1100" b="0" i="0" u="none" strike="noStrike" cap="none" normalizeH="0" baseline="0">
                          <a:ln>
                            <a:noFill/>
                          </a:ln>
                          <a:solidFill>
                            <a:schemeClr val="tx1"/>
                          </a:solidFill>
                          <a:effectLst/>
                          <a:latin typeface="Arial" charset="0"/>
                          <a:ea typeface="Times New Roman" pitchFamily="18" charset="0"/>
                          <a:cs typeface="Arial" charset="0"/>
                        </a:rPr>
                        <a:t>South, East, Southeast Asia</a:t>
                      </a:r>
                      <a:endParaRPr kumimoji="0" lang="el-GR" sz="1000" b="0"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 pos="360363" algn="l"/>
                        </a:tabLst>
                      </a:pP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8,8</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8,5</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17,5</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14,8</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2,5</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3,4</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9,8</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9,6</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44">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US" sz="1100" b="0" i="0" u="none" strike="noStrike" cap="none" normalizeH="0" baseline="0">
                          <a:ln>
                            <a:noFill/>
                          </a:ln>
                          <a:solidFill>
                            <a:schemeClr val="tx1"/>
                          </a:solidFill>
                          <a:effectLst/>
                          <a:latin typeface="Arial" charset="0"/>
                          <a:ea typeface="Times New Roman" pitchFamily="18" charset="0"/>
                          <a:cs typeface="Arial" charset="0"/>
                        </a:rPr>
                        <a:t>China &amp;</a:t>
                      </a:r>
                      <a:r>
                        <a:rPr kumimoji="0" lang="el-GR" sz="1100" b="0" i="0" u="none" strike="noStrike" cap="none" normalizeH="0" baseline="0">
                          <a:ln>
                            <a:noFill/>
                          </a:ln>
                          <a:solidFill>
                            <a:schemeClr val="tx1"/>
                          </a:solidFill>
                          <a:effectLst/>
                          <a:latin typeface="Arial" charset="0"/>
                          <a:ea typeface="Times New Roman" pitchFamily="18" charset="0"/>
                          <a:cs typeface="Arial" charset="0"/>
                        </a:rPr>
                        <a:t>ι </a:t>
                      </a:r>
                      <a:r>
                        <a:rPr kumimoji="0" lang="en-US" sz="1100" b="0" i="0" u="none" strike="noStrike" cap="none" normalizeH="0" baseline="0">
                          <a:ln>
                            <a:noFill/>
                          </a:ln>
                          <a:solidFill>
                            <a:schemeClr val="tx1"/>
                          </a:solidFill>
                          <a:effectLst/>
                          <a:latin typeface="Arial" charset="0"/>
                          <a:ea typeface="Times New Roman" pitchFamily="18" charset="0"/>
                          <a:cs typeface="Arial" charset="0"/>
                        </a:rPr>
                        <a:t>Hong-Kong</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   -</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10,4</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7,9</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5,6</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0,7</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6,4</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4,8</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6704">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US" sz="1100" b="0" i="0" u="none" strike="noStrike" cap="none" normalizeH="0" baseline="0">
                          <a:ln>
                            <a:noFill/>
                          </a:ln>
                          <a:solidFill>
                            <a:schemeClr val="tx1"/>
                          </a:solidFill>
                          <a:effectLst/>
                          <a:latin typeface="Arial" charset="0"/>
                          <a:ea typeface="Times New Roman" pitchFamily="18" charset="0"/>
                          <a:cs typeface="Arial" charset="0"/>
                        </a:rPr>
                        <a:t>Latin America</a:t>
                      </a:r>
                      <a:r>
                        <a:rPr kumimoji="0" lang="el-GR" sz="1100" b="0" i="0" u="none" strike="noStrike" cap="none" normalizeH="0" baseline="0">
                          <a:ln>
                            <a:noFill/>
                          </a:ln>
                          <a:solidFill>
                            <a:schemeClr val="tx1"/>
                          </a:solidFill>
                          <a:effectLst/>
                          <a:latin typeface="Arial" charset="0"/>
                          <a:ea typeface="Times New Roman" pitchFamily="18" charset="0"/>
                          <a:cs typeface="Arial" charset="0"/>
                        </a:rPr>
                        <a:t>,</a:t>
                      </a:r>
                      <a:endParaRPr kumimoji="0" lang="el-GR" sz="1000" b="0"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 pos="360363" algn="l"/>
                        </a:tabLst>
                      </a:pPr>
                      <a:r>
                        <a:rPr kumimoji="0" lang="en-US" sz="1100" b="0" i="0" u="none" strike="noStrike" cap="none" normalizeH="0" baseline="0">
                          <a:ln>
                            <a:noFill/>
                          </a:ln>
                          <a:solidFill>
                            <a:schemeClr val="tx1"/>
                          </a:solidFill>
                          <a:effectLst/>
                          <a:latin typeface="Arial" charset="0"/>
                          <a:ea typeface="Times New Roman" pitchFamily="18" charset="0"/>
                          <a:cs typeface="Arial" charset="0"/>
                        </a:rPr>
                        <a:t>Caribbean </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7,1</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6,6</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8,7</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7,9</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8,5</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3,4</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3,4</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3,5</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82521">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US" sz="1100" b="0" i="0" u="none" strike="noStrike" cap="none" normalizeH="0" baseline="0">
                          <a:ln>
                            <a:noFill/>
                          </a:ln>
                          <a:solidFill>
                            <a:schemeClr val="tx1"/>
                          </a:solidFill>
                          <a:effectLst/>
                          <a:latin typeface="Arial" charset="0"/>
                          <a:ea typeface="Times New Roman" pitchFamily="18" charset="0"/>
                          <a:cs typeface="Arial" charset="0"/>
                        </a:rPr>
                        <a:t>Africa</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6,9</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3,3</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2,7</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3,4</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1,3</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1,1</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0,7</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0,6</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25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a:ln>
                            <a:noFill/>
                          </a:ln>
                          <a:solidFill>
                            <a:schemeClr val="tx1"/>
                          </a:solidFill>
                          <a:effectLst/>
                          <a:latin typeface="Arial" charset="0"/>
                          <a:cs typeface="Arial" charset="0"/>
                        </a:rPr>
                        <a:t>Total</a:t>
                      </a:r>
                      <a:endParaRPr kumimoji="0" lang="en-GB" sz="1300" b="1"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US" sz="1100" b="0" i="0" u="none" strike="noStrike" cap="none" normalizeH="0" baseline="0">
                          <a:ln>
                            <a:noFill/>
                          </a:ln>
                          <a:solidFill>
                            <a:schemeClr val="tx1"/>
                          </a:solidFill>
                          <a:effectLst/>
                          <a:latin typeface="Arial" charset="0"/>
                          <a:ea typeface="Times New Roman" pitchFamily="18" charset="0"/>
                          <a:cs typeface="Arial" charset="0"/>
                        </a:rPr>
                        <a:t>100,0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US" sz="1100" b="0" i="0" u="none" strike="noStrike" cap="none" normalizeH="0" baseline="0">
                          <a:ln>
                            <a:noFill/>
                          </a:ln>
                          <a:solidFill>
                            <a:schemeClr val="tx1"/>
                          </a:solidFill>
                          <a:effectLst/>
                          <a:latin typeface="Arial" charset="0"/>
                          <a:ea typeface="Times New Roman" pitchFamily="18" charset="0"/>
                          <a:cs typeface="Arial" charset="0"/>
                        </a:rPr>
                        <a:t>100,0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US" sz="1100" b="0" i="0" u="none" strike="noStrike" cap="none" normalizeH="0" baseline="0">
                          <a:ln>
                            <a:noFill/>
                          </a:ln>
                          <a:solidFill>
                            <a:schemeClr val="tx1"/>
                          </a:solidFill>
                          <a:effectLst/>
                          <a:latin typeface="Arial" charset="0"/>
                          <a:ea typeface="Times New Roman" pitchFamily="18" charset="0"/>
                          <a:cs typeface="Arial" charset="0"/>
                        </a:rPr>
                        <a:t>100,0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US" sz="1100" b="0" i="0" u="none" strike="noStrike" cap="none" normalizeH="0" baseline="0">
                          <a:ln>
                            <a:noFill/>
                          </a:ln>
                          <a:solidFill>
                            <a:schemeClr val="tx1"/>
                          </a:solidFill>
                          <a:effectLst/>
                          <a:latin typeface="Arial" charset="0"/>
                          <a:ea typeface="Times New Roman" pitchFamily="18" charset="0"/>
                          <a:cs typeface="Arial" charset="0"/>
                        </a:rPr>
                        <a:t>100,0</a:t>
                      </a:r>
                      <a:endParaRPr kumimoji="0" lang="en-US"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100,0</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100,0</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100,0</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360363" algn="l"/>
                        </a:tabLst>
                      </a:pPr>
                      <a:r>
                        <a:rPr kumimoji="0" lang="en-GB" sz="1100" b="0" i="0" u="none" strike="noStrike" cap="none" normalizeH="0" baseline="0">
                          <a:ln>
                            <a:noFill/>
                          </a:ln>
                          <a:solidFill>
                            <a:schemeClr val="tx1"/>
                          </a:solidFill>
                          <a:effectLst/>
                          <a:latin typeface="Arial" charset="0"/>
                          <a:ea typeface="Times New Roman" pitchFamily="18" charset="0"/>
                          <a:cs typeface="Arial" charset="0"/>
                        </a:rPr>
                        <a:t>100,0</a:t>
                      </a:r>
                      <a:endParaRPr kumimoji="0" lang="en-GB" sz="1800" b="0" i="0" u="none" strike="noStrike" cap="none" normalizeH="0" baseline="0">
                        <a:ln>
                          <a:noFill/>
                        </a:ln>
                        <a:solidFill>
                          <a:schemeClr val="tx1"/>
                        </a:solidFill>
                        <a:effectLst/>
                        <a:latin typeface="Arial" charset="0"/>
                        <a:ea typeface="Times New Roman" pitchFamily="18"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6513" name="Rectangle 708">
            <a:extLst>
              <a:ext uri="{FF2B5EF4-FFF2-40B4-BE49-F238E27FC236}">
                <a16:creationId xmlns:a16="http://schemas.microsoft.com/office/drawing/2014/main" id="{586DA2B5-CC20-4486-8D5C-C582A36E7C05}"/>
              </a:ext>
            </a:extLst>
          </p:cNvPr>
          <p:cNvSpPr>
            <a:spLocks noChangeArrowheads="1"/>
          </p:cNvSpPr>
          <p:nvPr/>
        </p:nvSpPr>
        <p:spPr bwMode="auto">
          <a:xfrm>
            <a:off x="2286001" y="6477000"/>
            <a:ext cx="2119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269875" algn="l"/>
                <a:tab pos="360363" algn="l"/>
              </a:tabLst>
              <a:defRPr sz="3200">
                <a:solidFill>
                  <a:schemeClr val="tx1"/>
                </a:solidFill>
                <a:latin typeface="Arial" panose="020B0604020202020204" pitchFamily="34" charset="0"/>
              </a:defRPr>
            </a:lvl1pPr>
            <a:lvl2pPr marL="742950" indent="-285750">
              <a:spcBef>
                <a:spcPct val="20000"/>
              </a:spcBef>
              <a:buChar char="–"/>
              <a:tabLst>
                <a:tab pos="269875" algn="l"/>
                <a:tab pos="360363" algn="l"/>
              </a:tabLst>
              <a:defRPr sz="2800">
                <a:solidFill>
                  <a:schemeClr val="tx1"/>
                </a:solidFill>
                <a:latin typeface="Arial" panose="020B0604020202020204" pitchFamily="34" charset="0"/>
              </a:defRPr>
            </a:lvl2pPr>
            <a:lvl3pPr marL="1143000" indent="-228600">
              <a:spcBef>
                <a:spcPct val="20000"/>
              </a:spcBef>
              <a:buChar char="•"/>
              <a:tabLst>
                <a:tab pos="269875" algn="l"/>
                <a:tab pos="360363" algn="l"/>
              </a:tabLst>
              <a:defRPr sz="2400">
                <a:solidFill>
                  <a:schemeClr val="tx1"/>
                </a:solidFill>
                <a:latin typeface="Arial" panose="020B0604020202020204" pitchFamily="34" charset="0"/>
              </a:defRPr>
            </a:lvl3pPr>
            <a:lvl4pPr marL="1600200" indent="-228600">
              <a:spcBef>
                <a:spcPct val="20000"/>
              </a:spcBef>
              <a:buChar char="–"/>
              <a:tabLst>
                <a:tab pos="269875" algn="l"/>
                <a:tab pos="360363" algn="l"/>
              </a:tabLst>
              <a:defRPr sz="2000">
                <a:solidFill>
                  <a:schemeClr val="tx1"/>
                </a:solidFill>
                <a:latin typeface="Arial" panose="020B0604020202020204" pitchFamily="34" charset="0"/>
              </a:defRPr>
            </a:lvl4pPr>
            <a:lvl5pPr marL="2057400" indent="-228600">
              <a:spcBef>
                <a:spcPct val="20000"/>
              </a:spcBef>
              <a:buChar char="»"/>
              <a:tabLst>
                <a:tab pos="269875" algn="l"/>
                <a:tab pos="3603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9875" algn="l"/>
                <a:tab pos="3603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9875" algn="l"/>
                <a:tab pos="3603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9875" algn="l"/>
                <a:tab pos="3603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9875" algn="l"/>
                <a:tab pos="360363" algn="l"/>
              </a:tabLst>
              <a:defRPr sz="2000">
                <a:solidFill>
                  <a:schemeClr val="tx1"/>
                </a:solidFill>
                <a:latin typeface="Arial" panose="020B0604020202020204" pitchFamily="34" charset="0"/>
              </a:defRPr>
            </a:lvl9pPr>
          </a:lstStyle>
          <a:p>
            <a:pPr eaLnBrk="1" hangingPunct="1">
              <a:spcBef>
                <a:spcPct val="0"/>
              </a:spcBef>
              <a:buFontTx/>
              <a:buNone/>
            </a:pPr>
            <a:r>
              <a:rPr lang="en-US" altLang="el-GR" sz="1100" b="1">
                <a:cs typeface="Times New Roman" panose="02020603050405020304" pitchFamily="18" charset="0"/>
              </a:rPr>
              <a:t>Source:</a:t>
            </a:r>
            <a:r>
              <a:rPr lang="en-US" altLang="el-GR" sz="1100">
                <a:cs typeface="Times New Roman" panose="02020603050405020304" pitchFamily="18" charset="0"/>
              </a:rPr>
              <a:t>UNCTAD</a:t>
            </a:r>
            <a:r>
              <a:rPr lang="el-GR" altLang="el-GR" sz="1100">
                <a:cs typeface="Times New Roman" panose="02020603050405020304" pitchFamily="18" charset="0"/>
              </a:rPr>
              <a:t> (1995, 2009)</a:t>
            </a:r>
            <a:endParaRPr lang="el-GR" altLang="el-GR" sz="1800"/>
          </a:p>
        </p:txBody>
      </p:sp>
    </p:spTree>
    <p:extLst>
      <p:ext uri="{BB962C8B-B14F-4D97-AF65-F5344CB8AC3E}">
        <p14:creationId xmlns:p14="http://schemas.microsoft.com/office/powerpoint/2010/main" val="951405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9AE790-B03F-4CC5-B3A6-515CD3985F6B}"/>
              </a:ext>
            </a:extLst>
          </p:cNvPr>
          <p:cNvSpPr>
            <a:spLocks noGrp="1"/>
          </p:cNvSpPr>
          <p:nvPr>
            <p:ph type="title"/>
          </p:nvPr>
        </p:nvSpPr>
        <p:spPr/>
        <p:txBody>
          <a:bodyPr/>
          <a:lstStyle/>
          <a:p>
            <a:r>
              <a:rPr lang="en-US" dirty="0"/>
              <a:t>International Development-conceptualization</a:t>
            </a:r>
            <a:endParaRPr lang="el-GR" dirty="0"/>
          </a:p>
        </p:txBody>
      </p:sp>
      <p:sp>
        <p:nvSpPr>
          <p:cNvPr id="3" name="Θέση περιεχομένου 2">
            <a:extLst>
              <a:ext uri="{FF2B5EF4-FFF2-40B4-BE49-F238E27FC236}">
                <a16:creationId xmlns:a16="http://schemas.microsoft.com/office/drawing/2014/main" id="{C26253BE-FF5F-433C-8E9A-BB03EF7FB7C4}"/>
              </a:ext>
            </a:extLst>
          </p:cNvPr>
          <p:cNvSpPr>
            <a:spLocks noGrp="1"/>
          </p:cNvSpPr>
          <p:nvPr>
            <p:ph idx="1"/>
          </p:nvPr>
        </p:nvSpPr>
        <p:spPr/>
        <p:txBody>
          <a:bodyPr/>
          <a:lstStyle/>
          <a:p>
            <a:r>
              <a:rPr lang="en-US" b="0" i="0" dirty="0">
                <a:solidFill>
                  <a:schemeClr val="tx1"/>
                </a:solidFill>
                <a:effectLst/>
                <a:latin typeface="Times New Roman" panose="02020603050405020304" pitchFamily="18" charset="0"/>
                <a:cs typeface="Times New Roman" panose="02020603050405020304" pitchFamily="18" charset="0"/>
              </a:rPr>
              <a:t>Poverty reduction rejects this notion, consisting instead of direct budget </a:t>
            </a:r>
            <a:r>
              <a:rPr lang="en-US" b="0" i="0" dirty="0">
                <a:solidFill>
                  <a:srgbClr val="202122"/>
                </a:solidFill>
                <a:effectLst/>
                <a:latin typeface="Times New Roman" panose="02020603050405020304" pitchFamily="18" charset="0"/>
                <a:cs typeface="Times New Roman" panose="02020603050405020304" pitchFamily="18" charset="0"/>
              </a:rPr>
              <a:t>support for social welfare programs that create macroeconomic stability leading to an increase in economic growth.</a:t>
            </a:r>
            <a:endParaRPr lang="el-GR"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The concept of poverty can apply to different circumstances depending on context. Poverty is the condition of lacking economic access to fundamental human needs such as food, shelter and safe drinking water.</a:t>
            </a:r>
          </a:p>
          <a:p>
            <a:pPr algn="l"/>
            <a:r>
              <a:rPr lang="en-US" b="0" i="0" dirty="0">
                <a:solidFill>
                  <a:srgbClr val="202122"/>
                </a:solidFill>
                <a:effectLst/>
                <a:latin typeface="Arial" panose="020B0604020202020204" pitchFamily="34" charset="0"/>
              </a:rPr>
              <a:t>While some researchers define poverty primarily in economic terms, others consider social and political arrangements also to be intrinsic – often manifested </a:t>
            </a:r>
            <a:r>
              <a:rPr lang="en-US" b="0" i="0" u="sng" dirty="0">
                <a:solidFill>
                  <a:srgbClr val="202122"/>
                </a:solidFill>
                <a:effectLst/>
                <a:latin typeface="Arial" panose="020B0604020202020204" pitchFamily="34" charset="0"/>
              </a:rPr>
              <a:t>in a lack of </a:t>
            </a:r>
            <a:r>
              <a:rPr lang="en-US" b="0" i="0" u="none" strike="noStrike" dirty="0">
                <a:solidFill>
                  <a:schemeClr val="tx1"/>
                </a:solidFill>
                <a:effectLst/>
                <a:latin typeface="Arial" panose="020B0604020202020204" pitchFamily="34" charset="0"/>
                <a:hlinkClick r:id="rId2" tooltip="Dignity">
                  <a:extLst>
                    <a:ext uri="{A12FA001-AC4F-418D-AE19-62706E023703}">
                      <ahyp:hlinkClr xmlns:ahyp="http://schemas.microsoft.com/office/drawing/2018/hyperlinkcolor" val="tx"/>
                    </a:ext>
                  </a:extLst>
                </a:hlinkClick>
              </a:rPr>
              <a:t>dignity</a:t>
            </a:r>
            <a:r>
              <a:rPr lang="en-US" b="0" i="0" dirty="0">
                <a:solidFill>
                  <a:schemeClr val="tx1"/>
                </a:solidFill>
                <a:effectLst/>
                <a:latin typeface="Arial" panose="020B0604020202020204" pitchFamily="34" charset="0"/>
              </a:rPr>
              <a:t>.</a:t>
            </a:r>
          </a:p>
          <a:p>
            <a:endParaRPr lang="el-GR" dirty="0"/>
          </a:p>
        </p:txBody>
      </p:sp>
      <p:sp>
        <p:nvSpPr>
          <p:cNvPr id="4" name="Θέση ημερομηνίας 3">
            <a:extLst>
              <a:ext uri="{FF2B5EF4-FFF2-40B4-BE49-F238E27FC236}">
                <a16:creationId xmlns:a16="http://schemas.microsoft.com/office/drawing/2014/main" id="{E23AF1FA-CAC6-4B06-8828-301231D58CFD}"/>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75726215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8D77EC7-FDFA-4AAF-A24B-10AF6DD4D08F}"/>
              </a:ext>
            </a:extLst>
          </p:cNvPr>
          <p:cNvSpPr>
            <a:spLocks noGrp="1" noChangeArrowheads="1"/>
          </p:cNvSpPr>
          <p:nvPr>
            <p:ph type="title"/>
          </p:nvPr>
        </p:nvSpPr>
        <p:spPr/>
        <p:txBody>
          <a:bodyPr/>
          <a:lstStyle/>
          <a:p>
            <a:pPr eaLnBrk="1" hangingPunct="1"/>
            <a:r>
              <a:rPr lang="en-US" altLang="el-GR" sz="2800" dirty="0"/>
              <a:t>Geographical Structure of FDI</a:t>
            </a:r>
            <a:endParaRPr lang="en-US" altLang="el-GR" dirty="0"/>
          </a:p>
        </p:txBody>
      </p:sp>
      <p:sp>
        <p:nvSpPr>
          <p:cNvPr id="17411" name="Rectangle 3">
            <a:extLst>
              <a:ext uri="{FF2B5EF4-FFF2-40B4-BE49-F238E27FC236}">
                <a16:creationId xmlns:a16="http://schemas.microsoft.com/office/drawing/2014/main" id="{5115AA7B-9D1B-4977-B4D9-EED8DE161FC5}"/>
              </a:ext>
            </a:extLst>
          </p:cNvPr>
          <p:cNvSpPr>
            <a:spLocks noGrp="1" noChangeArrowheads="1"/>
          </p:cNvSpPr>
          <p:nvPr>
            <p:ph type="body" idx="1"/>
          </p:nvPr>
        </p:nvSpPr>
        <p:spPr/>
        <p:txBody>
          <a:bodyPr/>
          <a:lstStyle/>
          <a:p>
            <a:pPr algn="just" eaLnBrk="1" hangingPunct="1">
              <a:lnSpc>
                <a:spcPct val="80000"/>
              </a:lnSpc>
            </a:pPr>
            <a:r>
              <a:rPr lang="en-US" altLang="el-GR" sz="1800" dirty="0"/>
              <a:t>FDI in the developing countries shows strong concentration.</a:t>
            </a:r>
            <a:endParaRPr lang="el-GR" altLang="el-GR" sz="1800" dirty="0"/>
          </a:p>
          <a:p>
            <a:pPr algn="just" eaLnBrk="1" hangingPunct="1">
              <a:lnSpc>
                <a:spcPct val="80000"/>
              </a:lnSpc>
            </a:pPr>
            <a:r>
              <a:rPr lang="en-US" altLang="el-GR" sz="1800" dirty="0"/>
              <a:t>In 2008, China &amp; Hong Kong, Brazil, Mexico, Singapore, and the Russian Federation accounted for approximately the 55% of the inward FDI stock compared with almost 60% in 1990 without the Russian Federation.</a:t>
            </a:r>
          </a:p>
          <a:p>
            <a:pPr algn="just" eaLnBrk="1" hangingPunct="1">
              <a:lnSpc>
                <a:spcPct val="80000"/>
              </a:lnSpc>
            </a:pPr>
            <a:r>
              <a:rPr lang="en-US" altLang="el-GR" sz="1800" dirty="0"/>
              <a:t>The outward FDI from the developing countries is also strongly concentrated.</a:t>
            </a:r>
            <a:endParaRPr lang="el-GR" altLang="el-GR" sz="1800" dirty="0"/>
          </a:p>
          <a:p>
            <a:pPr algn="just" eaLnBrk="1" hangingPunct="1">
              <a:lnSpc>
                <a:spcPct val="80000"/>
              </a:lnSpc>
            </a:pPr>
            <a:r>
              <a:rPr lang="en-US" altLang="el-GR" sz="1800" dirty="0"/>
              <a:t>In 2005,</a:t>
            </a:r>
            <a:r>
              <a:rPr lang="el-GR" altLang="el-GR" sz="1800" dirty="0"/>
              <a:t> </a:t>
            </a:r>
            <a:r>
              <a:rPr lang="en-US" altLang="el-GR" sz="1800" dirty="0"/>
              <a:t>the Russian Federation, Hong-Kong, the British Virgin Islands, Taiwan, and Singapore  accounted for a share of just below 65% of FDI stock in comparison with 89% in 1980 where the group of developing countries consisted of Brazil, Argentina, Mexico, and the South Africa.</a:t>
            </a:r>
          </a:p>
          <a:p>
            <a:pPr algn="just" eaLnBrk="1" hangingPunct="1">
              <a:lnSpc>
                <a:spcPct val="80000"/>
              </a:lnSpc>
            </a:pPr>
            <a:r>
              <a:rPr lang="en-US" altLang="el-GR" sz="1800" dirty="0"/>
              <a:t>In fact, a considerable share estimated at around 45% of the FDI flows coming out of the developing countries are originated in offshore financial centers, where it is very difficult to identify the nationality of the capital invested abroad. </a:t>
            </a:r>
          </a:p>
          <a:p>
            <a:pPr algn="just" eaLnBrk="1" hangingPunct="1">
              <a:lnSpc>
                <a:spcPct val="80000"/>
              </a:lnSpc>
            </a:pPr>
            <a:r>
              <a:rPr lang="en-US" altLang="el-GR" sz="1800" dirty="0"/>
              <a:t>If this share is not included in the FDI originated in the developing countries the latter reduce their share of global outward FDI stock from 14.5% to just 8.3% in 2008.  </a:t>
            </a:r>
            <a:endParaRPr lang="el-GR" altLang="el-GR" sz="1800" dirty="0"/>
          </a:p>
        </p:txBody>
      </p:sp>
    </p:spTree>
    <p:extLst>
      <p:ext uri="{BB962C8B-B14F-4D97-AF65-F5344CB8AC3E}">
        <p14:creationId xmlns:p14="http://schemas.microsoft.com/office/powerpoint/2010/main" val="29828397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4BA0363-C82D-4C6D-B0F2-3E23D77ECA7F}"/>
              </a:ext>
            </a:extLst>
          </p:cNvPr>
          <p:cNvSpPr>
            <a:spLocks noGrp="1" noChangeArrowheads="1"/>
          </p:cNvSpPr>
          <p:nvPr>
            <p:ph type="title"/>
          </p:nvPr>
        </p:nvSpPr>
        <p:spPr/>
        <p:txBody>
          <a:bodyPr/>
          <a:lstStyle/>
          <a:p>
            <a:pPr eaLnBrk="1" hangingPunct="1"/>
            <a:r>
              <a:rPr lang="en-US" altLang="el-GR"/>
              <a:t>Sectoral Distribution of FDI</a:t>
            </a:r>
            <a:endParaRPr lang="el-GR" altLang="el-GR"/>
          </a:p>
        </p:txBody>
      </p:sp>
      <p:graphicFrame>
        <p:nvGraphicFramePr>
          <p:cNvPr id="22550" name="Group 22">
            <a:extLst>
              <a:ext uri="{FF2B5EF4-FFF2-40B4-BE49-F238E27FC236}">
                <a16:creationId xmlns:a16="http://schemas.microsoft.com/office/drawing/2014/main" id="{1C1F0A79-5FD4-4E5E-8E56-9D4BAC9D7151}"/>
              </a:ext>
            </a:extLst>
          </p:cNvPr>
          <p:cNvGraphicFramePr>
            <a:graphicFrameLocks noGrp="1"/>
          </p:cNvGraphicFramePr>
          <p:nvPr>
            <p:ph idx="1"/>
          </p:nvPr>
        </p:nvGraphicFramePr>
        <p:xfrm>
          <a:off x="1981200" y="1600201"/>
          <a:ext cx="8229600" cy="4525963"/>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50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Sector</a:t>
                      </a:r>
                      <a:endParaRPr kumimoji="0" lang="el-GR"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1990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 of total stock</a:t>
                      </a:r>
                      <a:endParaRPr kumimoji="0" lang="el-GR"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2008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 of total stock</a:t>
                      </a:r>
                      <a:endParaRPr kumimoji="0" lang="el-GR"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9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Manufacturing</a:t>
                      </a:r>
                      <a:endParaRPr kumimoji="0" lang="el-GR"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41,0</a:t>
                      </a:r>
                      <a:endParaRPr kumimoji="0" lang="el-GR"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30,0</a:t>
                      </a:r>
                      <a:endParaRPr kumimoji="0" lang="el-GR"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Services</a:t>
                      </a:r>
                      <a:endParaRPr kumimoji="0" lang="el-GR"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49,0</a:t>
                      </a:r>
                      <a:endParaRPr kumimoji="0" lang="el-GR"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61,0</a:t>
                      </a:r>
                      <a:endParaRPr kumimoji="0" lang="el-GR"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179728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93" name="Group 49">
            <a:extLst>
              <a:ext uri="{FF2B5EF4-FFF2-40B4-BE49-F238E27FC236}">
                <a16:creationId xmlns:a16="http://schemas.microsoft.com/office/drawing/2014/main" id="{9EB0EB2A-4BB7-4B59-A5F5-AA3D1A29C39E}"/>
              </a:ext>
            </a:extLst>
          </p:cNvPr>
          <p:cNvGraphicFramePr>
            <a:graphicFrameLocks noGrp="1"/>
          </p:cNvGraphicFramePr>
          <p:nvPr>
            <p:extLst>
              <p:ext uri="{D42A27DB-BD31-4B8C-83A1-F6EECF244321}">
                <p14:modId xmlns:p14="http://schemas.microsoft.com/office/powerpoint/2010/main" val="2138286924"/>
              </p:ext>
            </p:extLst>
          </p:nvPr>
        </p:nvGraphicFramePr>
        <p:xfrm>
          <a:off x="1774826" y="698053"/>
          <a:ext cx="9877425" cy="7005638"/>
        </p:xfrm>
        <a:graphic>
          <a:graphicData uri="http://schemas.openxmlformats.org/drawingml/2006/table">
            <a:tbl>
              <a:tblPr/>
              <a:tblGrid>
                <a:gridCol w="3781425">
                  <a:extLst>
                    <a:ext uri="{9D8B030D-6E8A-4147-A177-3AD203B41FA5}">
                      <a16:colId xmlns:a16="http://schemas.microsoft.com/office/drawing/2014/main" val="20000"/>
                    </a:ext>
                  </a:extLst>
                </a:gridCol>
                <a:gridCol w="1512888">
                  <a:extLst>
                    <a:ext uri="{9D8B030D-6E8A-4147-A177-3AD203B41FA5}">
                      <a16:colId xmlns:a16="http://schemas.microsoft.com/office/drawing/2014/main" val="20001"/>
                    </a:ext>
                  </a:extLst>
                </a:gridCol>
                <a:gridCol w="4583112">
                  <a:extLst>
                    <a:ext uri="{9D8B030D-6E8A-4147-A177-3AD203B41FA5}">
                      <a16:colId xmlns:a16="http://schemas.microsoft.com/office/drawing/2014/main" val="20002"/>
                    </a:ext>
                  </a:extLst>
                </a:gridCol>
              </a:tblGrid>
              <a:tr h="6735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Sectors (ranking in order of importance in 2005)</a:t>
                      </a:r>
                      <a:endParaRPr kumimoji="0" lang="el-GR"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1990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   %</a:t>
                      </a:r>
                      <a:endParaRPr kumimoji="0" lang="el-GR"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2005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   %</a:t>
                      </a:r>
                      <a:endParaRPr kumimoji="0" lang="el-GR"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30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Chemicals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Transportation Equipment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Electrical Machinery-Electronics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Food-Beverages-Tobacco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Metallurgy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58,4</a:t>
                      </a:r>
                      <a:endParaRPr kumimoji="0" lang="el-GR"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57,0</a:t>
                      </a:r>
                      <a:endParaRPr kumimoji="0" lang="el-GR"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3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Global inward FDI stock manufacturing</a:t>
                      </a:r>
                      <a:endParaRPr kumimoji="0" lang="el-GR"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100</a:t>
                      </a:r>
                      <a:endParaRPr kumimoji="0" lang="el-GR"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100</a:t>
                      </a:r>
                      <a:endParaRPr kumimoji="0" lang="el-GR"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401333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01" name="Group 33">
            <a:extLst>
              <a:ext uri="{FF2B5EF4-FFF2-40B4-BE49-F238E27FC236}">
                <a16:creationId xmlns:a16="http://schemas.microsoft.com/office/drawing/2014/main" id="{D0A32B6D-0A86-48FD-BFB9-47A644341264}"/>
              </a:ext>
            </a:extLst>
          </p:cNvPr>
          <p:cNvGraphicFramePr>
            <a:graphicFrameLocks noGrp="1"/>
          </p:cNvGraphicFramePr>
          <p:nvPr/>
        </p:nvGraphicFramePr>
        <p:xfrm>
          <a:off x="2351088" y="476251"/>
          <a:ext cx="9840912" cy="5643567"/>
        </p:xfrm>
        <a:graphic>
          <a:graphicData uri="http://schemas.openxmlformats.org/drawingml/2006/table">
            <a:tbl>
              <a:tblPr/>
              <a:tblGrid>
                <a:gridCol w="3744912">
                  <a:extLst>
                    <a:ext uri="{9D8B030D-6E8A-4147-A177-3AD203B41FA5}">
                      <a16:colId xmlns:a16="http://schemas.microsoft.com/office/drawing/2014/main" val="20000"/>
                    </a:ext>
                  </a:extLst>
                </a:gridCol>
                <a:gridCol w="1871663">
                  <a:extLst>
                    <a:ext uri="{9D8B030D-6E8A-4147-A177-3AD203B41FA5}">
                      <a16:colId xmlns:a16="http://schemas.microsoft.com/office/drawing/2014/main" val="20001"/>
                    </a:ext>
                  </a:extLst>
                </a:gridCol>
                <a:gridCol w="4224337">
                  <a:extLst>
                    <a:ext uri="{9D8B030D-6E8A-4147-A177-3AD203B41FA5}">
                      <a16:colId xmlns:a16="http://schemas.microsoft.com/office/drawing/2014/main" val="20002"/>
                    </a:ext>
                  </a:extLst>
                </a:gridCol>
              </a:tblGrid>
              <a:tr h="12966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Sectors (ranking in order of importance)</a:t>
                      </a:r>
                      <a:endParaRPr kumimoji="0" lang="el-GR" sz="2800" b="0" i="0" u="none" strike="noStrike" cap="none" normalizeH="0" baseline="0">
                        <a:ln>
                          <a:noFill/>
                        </a:ln>
                        <a:solidFill>
                          <a:schemeClr val="tx1"/>
                        </a:solidFill>
                        <a:effectLst/>
                        <a:latin typeface="Arial"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1990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a:t>
                      </a:r>
                      <a:endParaRPr kumimoji="0" lang="el-GR" sz="2800" b="0" i="0" u="none" strike="noStrike" cap="none" normalizeH="0" baseline="0" dirty="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2005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   %</a:t>
                      </a:r>
                      <a:endParaRPr kumimoji="0" lang="el-GR" sz="2800" b="0" i="0" u="none" strike="noStrike" cap="none" normalizeH="0" baseline="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3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Financial Services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Business Services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Commerce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Communications-Transportation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Electricity-Gas-Water</a:t>
                      </a:r>
                      <a:endParaRPr kumimoji="0" lang="el-GR" sz="2800" b="0" i="0" u="none" strike="noStrike" cap="none" normalizeH="0" baseline="0">
                        <a:ln>
                          <a:noFill/>
                        </a:ln>
                        <a:solidFill>
                          <a:schemeClr val="tx1"/>
                        </a:solidFill>
                        <a:effectLst/>
                        <a:latin typeface="Arial"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83,4</a:t>
                      </a:r>
                      <a:endParaRPr kumimoji="0" lang="el-GR" sz="2800" b="0" i="0" u="none" strike="noStrike" cap="none" normalizeH="0" baseline="0" dirty="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87,4</a:t>
                      </a:r>
                      <a:endParaRPr kumimoji="0" lang="el-GR" sz="2800" b="0" i="0" u="none" strike="noStrike" cap="none" normalizeH="0" baseline="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37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Global Total inward FDI stock services</a:t>
                      </a:r>
                      <a:endParaRPr kumimoji="0" lang="el-GR" sz="2800" b="0" i="0" u="none" strike="noStrike" cap="none" normalizeH="0" baseline="0" dirty="0">
                        <a:ln>
                          <a:noFill/>
                        </a:ln>
                        <a:solidFill>
                          <a:schemeClr val="tx1"/>
                        </a:solidFill>
                        <a:effectLst/>
                        <a:latin typeface="Arial"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100</a:t>
                      </a:r>
                      <a:endParaRPr kumimoji="0" lang="el-GR" sz="2800" b="0" i="0" u="none" strike="noStrike" cap="none" normalizeH="0" baseline="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100</a:t>
                      </a:r>
                      <a:endParaRPr kumimoji="0" lang="el-GR" sz="2800" b="0" i="0" u="none" strike="noStrike" cap="none" normalizeH="0" baseline="0" dirty="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581140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5F07C0B5-B9D7-47D9-B4BD-43900AB8F1D7}"/>
              </a:ext>
            </a:extLst>
          </p:cNvPr>
          <p:cNvSpPr>
            <a:spLocks noGrp="1" noChangeArrowheads="1"/>
          </p:cNvSpPr>
          <p:nvPr>
            <p:ph type="title"/>
          </p:nvPr>
        </p:nvSpPr>
        <p:spPr/>
        <p:txBody>
          <a:bodyPr/>
          <a:lstStyle/>
          <a:p>
            <a:pPr eaLnBrk="1" hangingPunct="1"/>
            <a:endParaRPr lang="en-US" altLang="el-GR"/>
          </a:p>
        </p:txBody>
      </p:sp>
      <p:sp>
        <p:nvSpPr>
          <p:cNvPr id="21507" name="Rectangle 6">
            <a:extLst>
              <a:ext uri="{FF2B5EF4-FFF2-40B4-BE49-F238E27FC236}">
                <a16:creationId xmlns:a16="http://schemas.microsoft.com/office/drawing/2014/main" id="{588F7EF8-6145-4360-B241-5C9CA3FFC8E7}"/>
              </a:ext>
            </a:extLst>
          </p:cNvPr>
          <p:cNvSpPr>
            <a:spLocks noGrp="1" noChangeArrowheads="1"/>
          </p:cNvSpPr>
          <p:nvPr>
            <p:ph type="body" idx="1"/>
          </p:nvPr>
        </p:nvSpPr>
        <p:spPr/>
        <p:txBody>
          <a:bodyPr>
            <a:normAutofit fontScale="92500" lnSpcReduction="10000"/>
          </a:bodyPr>
          <a:lstStyle/>
          <a:p>
            <a:pPr eaLnBrk="1" hangingPunct="1">
              <a:buFontTx/>
              <a:buNone/>
            </a:pPr>
            <a:r>
              <a:rPr lang="en-US" altLang="el-GR" sz="2800"/>
              <a:t>The developed countries accounted for:</a:t>
            </a:r>
          </a:p>
          <a:p>
            <a:pPr eaLnBrk="1" hangingPunct="1">
              <a:buFont typeface="Wingdings" panose="05000000000000000000" pitchFamily="2" charset="2"/>
              <a:buChar char="Ø"/>
            </a:pPr>
            <a:r>
              <a:rPr lang="en-US" altLang="el-GR" sz="2800"/>
              <a:t>  over 70% of global inward FDI stock of Manufacturing in 2005 compared with 80% in 1990.</a:t>
            </a:r>
          </a:p>
          <a:p>
            <a:pPr eaLnBrk="1" hangingPunct="1">
              <a:buFont typeface="Wingdings" panose="05000000000000000000" pitchFamily="2" charset="2"/>
              <a:buChar char="Ø"/>
            </a:pPr>
            <a:r>
              <a:rPr lang="en-US" altLang="el-GR" sz="2800"/>
              <a:t>79% of global inward FDI stock of Services in 2005 compared with 80% in 1990.</a:t>
            </a:r>
          </a:p>
          <a:p>
            <a:pPr eaLnBrk="1" hangingPunct="1">
              <a:buFont typeface="Wingdings" panose="05000000000000000000" pitchFamily="2" charset="2"/>
              <a:buChar char="Ø"/>
            </a:pPr>
            <a:r>
              <a:rPr lang="en-US" altLang="el-GR" sz="2800"/>
              <a:t>70% of global inward FDI stock of the primary sector in 2005 compared with 83% in 1990.</a:t>
            </a:r>
          </a:p>
          <a:p>
            <a:pPr eaLnBrk="1" hangingPunct="1">
              <a:buFont typeface="Wingdings" panose="05000000000000000000" pitchFamily="2" charset="2"/>
              <a:buChar char="Ø"/>
            </a:pPr>
            <a:endParaRPr lang="el-GR" altLang="el-GR" sz="2800"/>
          </a:p>
        </p:txBody>
      </p:sp>
    </p:spTree>
    <p:extLst>
      <p:ext uri="{BB962C8B-B14F-4D97-AF65-F5344CB8AC3E}">
        <p14:creationId xmlns:p14="http://schemas.microsoft.com/office/powerpoint/2010/main" val="284172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342A9F2B-9EAA-4693-930D-5754B9F27FEB}"/>
              </a:ext>
            </a:extLst>
          </p:cNvPr>
          <p:cNvSpPr>
            <a:spLocks noChangeArrowheads="1"/>
          </p:cNvSpPr>
          <p:nvPr/>
        </p:nvSpPr>
        <p:spPr bwMode="auto">
          <a:xfrm>
            <a:off x="2855913" y="-71438"/>
            <a:ext cx="5884862"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l-GR" sz="1200" b="1">
                <a:ea typeface="Times New Roman" panose="02020603050405020304" pitchFamily="18" charset="0"/>
                <a:cs typeface="Arial" panose="020B0604020202020204" pitchFamily="34" charset="0"/>
              </a:rPr>
              <a:t>Cross border </a:t>
            </a:r>
            <a:r>
              <a:rPr lang="el-GR" altLang="el-GR" sz="1200" b="1">
                <a:ea typeface="Times New Roman" panose="02020603050405020304" pitchFamily="18" charset="0"/>
                <a:cs typeface="Arial" panose="020B0604020202020204" pitchFamily="34" charset="0"/>
              </a:rPr>
              <a:t> </a:t>
            </a:r>
            <a:r>
              <a:rPr lang="en-US" altLang="el-GR" sz="1200" b="1">
                <a:ea typeface="Times New Roman" panose="02020603050405020304" pitchFamily="18" charset="0"/>
                <a:cs typeface="Arial" panose="020B0604020202020204" pitchFamily="34" charset="0"/>
              </a:rPr>
              <a:t>M</a:t>
            </a:r>
            <a:r>
              <a:rPr lang="el-GR" altLang="el-GR" sz="1200" b="1">
                <a:ea typeface="Times New Roman" panose="02020603050405020304" pitchFamily="18" charset="0"/>
                <a:cs typeface="Arial" panose="020B0604020202020204" pitchFamily="34" charset="0"/>
              </a:rPr>
              <a:t>&amp;</a:t>
            </a:r>
            <a:r>
              <a:rPr lang="en-US" altLang="el-GR" sz="1200" b="1">
                <a:ea typeface="Times New Roman" panose="02020603050405020304" pitchFamily="18" charset="0"/>
                <a:cs typeface="Arial" panose="020B0604020202020204" pitchFamily="34" charset="0"/>
              </a:rPr>
              <a:t>As</a:t>
            </a:r>
            <a:r>
              <a:rPr lang="el-GR" altLang="el-GR" sz="1200" b="1">
                <a:ea typeface="Times New Roman" panose="02020603050405020304" pitchFamily="18" charset="0"/>
                <a:cs typeface="Arial" panose="020B0604020202020204" pitchFamily="34" charset="0"/>
              </a:rPr>
              <a:t>, </a:t>
            </a:r>
            <a:r>
              <a:rPr lang="en-US" altLang="el-GR" sz="1200" b="1">
                <a:ea typeface="Times New Roman" panose="02020603050405020304" pitchFamily="18" charset="0"/>
                <a:cs typeface="Arial" panose="020B0604020202020204" pitchFamily="34" charset="0"/>
              </a:rPr>
              <a:t>billion USD</a:t>
            </a:r>
            <a:r>
              <a:rPr lang="el-GR" altLang="el-GR" sz="1200" b="1">
                <a:ea typeface="Times New Roman" panose="02020603050405020304" pitchFamily="18" charset="0"/>
                <a:cs typeface="Arial" panose="020B0604020202020204" pitchFamily="34" charset="0"/>
              </a:rPr>
              <a:t>, </a:t>
            </a:r>
            <a:endParaRPr lang="el-GR" altLang="el-GR" sz="900">
              <a:ea typeface="Times New Roman" panose="02020603050405020304" pitchFamily="18" charset="0"/>
              <a:cs typeface="Arial" panose="020B0604020202020204" pitchFamily="34" charset="0"/>
            </a:endParaRPr>
          </a:p>
          <a:p>
            <a:pPr algn="ctr">
              <a:spcBef>
                <a:spcPct val="0"/>
              </a:spcBef>
              <a:buFontTx/>
              <a:buNone/>
            </a:pPr>
            <a:r>
              <a:rPr lang="el-GR" altLang="el-GR" sz="1200" b="1">
                <a:ea typeface="Times New Roman" panose="02020603050405020304" pitchFamily="18" charset="0"/>
                <a:cs typeface="Arial" panose="020B0604020202020204" pitchFamily="34" charset="0"/>
              </a:rPr>
              <a:t>1987 –</a:t>
            </a:r>
            <a:r>
              <a:rPr lang="el-GR" altLang="el-GR" sz="1200">
                <a:ea typeface="Times New Roman" panose="02020603050405020304" pitchFamily="18" charset="0"/>
                <a:cs typeface="Arial" panose="020B0604020202020204" pitchFamily="34" charset="0"/>
              </a:rPr>
              <a:t> </a:t>
            </a:r>
            <a:r>
              <a:rPr lang="el-GR" altLang="el-GR" sz="1200" b="1">
                <a:ea typeface="Times New Roman" panose="02020603050405020304" pitchFamily="18" charset="0"/>
                <a:cs typeface="Arial" panose="020B0604020202020204" pitchFamily="34" charset="0"/>
              </a:rPr>
              <a:t>2008.</a:t>
            </a:r>
            <a:endParaRPr lang="el-GR" altLang="el-GR" sz="1800">
              <a:ea typeface="Times New Roman" panose="02020603050405020304" pitchFamily="18" charset="0"/>
              <a:cs typeface="Arial" panose="020B0604020202020204" pitchFamily="34" charset="0"/>
            </a:endParaRPr>
          </a:p>
        </p:txBody>
      </p:sp>
      <p:graphicFrame>
        <p:nvGraphicFramePr>
          <p:cNvPr id="37311" name="Group 447">
            <a:extLst>
              <a:ext uri="{FF2B5EF4-FFF2-40B4-BE49-F238E27FC236}">
                <a16:creationId xmlns:a16="http://schemas.microsoft.com/office/drawing/2014/main" id="{778DFE9E-5466-44A4-9B31-1B3C05A3C419}"/>
              </a:ext>
            </a:extLst>
          </p:cNvPr>
          <p:cNvGraphicFramePr>
            <a:graphicFrameLocks noGrp="1"/>
          </p:cNvGraphicFramePr>
          <p:nvPr/>
        </p:nvGraphicFramePr>
        <p:xfrm>
          <a:off x="2857500" y="404814"/>
          <a:ext cx="5410200" cy="6492879"/>
        </p:xfrm>
        <a:graphic>
          <a:graphicData uri="http://schemas.openxmlformats.org/drawingml/2006/table">
            <a:tbl>
              <a:tblPr/>
              <a:tblGrid>
                <a:gridCol w="1803400">
                  <a:extLst>
                    <a:ext uri="{9D8B030D-6E8A-4147-A177-3AD203B41FA5}">
                      <a16:colId xmlns:a16="http://schemas.microsoft.com/office/drawing/2014/main" val="20000"/>
                    </a:ext>
                  </a:extLst>
                </a:gridCol>
                <a:gridCol w="1803400">
                  <a:extLst>
                    <a:ext uri="{9D8B030D-6E8A-4147-A177-3AD203B41FA5}">
                      <a16:colId xmlns:a16="http://schemas.microsoft.com/office/drawing/2014/main" val="20001"/>
                    </a:ext>
                  </a:extLst>
                </a:gridCol>
                <a:gridCol w="1803400">
                  <a:extLst>
                    <a:ext uri="{9D8B030D-6E8A-4147-A177-3AD203B41FA5}">
                      <a16:colId xmlns:a16="http://schemas.microsoft.com/office/drawing/2014/main" val="20002"/>
                    </a:ext>
                  </a:extLst>
                </a:gridCol>
              </a:tblGrid>
              <a:tr h="45724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Times New Roman" pitchFamily="18" charset="0"/>
                          <a:cs typeface="Arial" charset="0"/>
                        </a:rPr>
                        <a:t>Year</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Times New Roman" pitchFamily="18" charset="0"/>
                          <a:cs typeface="Arial" charset="0"/>
                        </a:rPr>
                        <a:t>Value</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a:ln>
                            <a:noFill/>
                          </a:ln>
                          <a:solidFill>
                            <a:schemeClr val="tx1"/>
                          </a:solidFill>
                          <a:effectLst/>
                          <a:latin typeface="Arial" charset="0"/>
                          <a:ea typeface="Times New Roman" pitchFamily="18" charset="0"/>
                          <a:cs typeface="Arial" charset="0"/>
                        </a:rPr>
                        <a:t>% </a:t>
                      </a: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of global FDI flows</a:t>
                      </a:r>
                      <a:endParaRPr kumimoji="0" lang="el-GR" sz="1800" b="0" i="0" u="none" strike="noStrike" cap="none" normalizeH="0" baseline="0" dirty="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1987</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39</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40,1</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1988</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53</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38,7</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1989</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68</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40,8</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1990</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84</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41,7</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1991</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32</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27,0</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1992</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24</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21,0</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1993</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38</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30,5</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1994</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73</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42,5</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1995</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97</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41,9</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1996</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100</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37,9</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1997</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146</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39,4</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1998</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409</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59,0</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1999</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578</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64,0</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2000</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999</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74,0</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2001</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451</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61,7</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2002</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266</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55,0</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2003</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184</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44,8</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2004</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291</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51,5</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2005</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569</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61,3</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2006</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711</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63,6</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2007</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1197</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70,4</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27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Arial" charset="0"/>
                          <a:ea typeface="Times New Roman" pitchFamily="18" charset="0"/>
                          <a:cs typeface="Arial" charset="0"/>
                        </a:rPr>
                        <a:t>2008</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823</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a:ln>
                            <a:noFill/>
                          </a:ln>
                          <a:solidFill>
                            <a:schemeClr val="tx1"/>
                          </a:solidFill>
                          <a:effectLst/>
                          <a:latin typeface="Arial" charset="0"/>
                          <a:ea typeface="Times New Roman" pitchFamily="18" charset="0"/>
                          <a:cs typeface="Arial" charset="0"/>
                        </a:rPr>
                        <a:t>68,3</a:t>
                      </a:r>
                      <a:endParaRPr kumimoji="0" lang="el-GR" sz="18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bl>
          </a:graphicData>
        </a:graphic>
      </p:graphicFrame>
      <p:sp>
        <p:nvSpPr>
          <p:cNvPr id="22629" name="Rectangle 442">
            <a:extLst>
              <a:ext uri="{FF2B5EF4-FFF2-40B4-BE49-F238E27FC236}">
                <a16:creationId xmlns:a16="http://schemas.microsoft.com/office/drawing/2014/main" id="{F07D54C8-3418-4D0C-9438-B76FA1CBDBA7}"/>
              </a:ext>
            </a:extLst>
          </p:cNvPr>
          <p:cNvSpPr>
            <a:spLocks noChangeArrowheads="1"/>
          </p:cNvSpPr>
          <p:nvPr/>
        </p:nvSpPr>
        <p:spPr bwMode="auto">
          <a:xfrm>
            <a:off x="2857500" y="6677025"/>
            <a:ext cx="2863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200" b="1">
                <a:ea typeface="Times New Roman" panose="02020603050405020304" pitchFamily="18" charset="0"/>
                <a:cs typeface="Arial" panose="020B0604020202020204" pitchFamily="34" charset="0"/>
              </a:rPr>
              <a:t>Source: </a:t>
            </a:r>
            <a:r>
              <a:rPr lang="en-US" altLang="el-GR" sz="1100">
                <a:ea typeface="Times New Roman" panose="02020603050405020304" pitchFamily="18" charset="0"/>
                <a:cs typeface="Arial" panose="020B0604020202020204" pitchFamily="34" charset="0"/>
              </a:rPr>
              <a:t>UNCTAD (2009), Table I.3, p. 11.</a:t>
            </a:r>
            <a:endParaRPr lang="en-US" altLang="el-GR" sz="180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036108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D424A6F-BB4E-4939-9D12-F8E84D0AAB6B}"/>
              </a:ext>
            </a:extLst>
          </p:cNvPr>
          <p:cNvSpPr>
            <a:spLocks noGrp="1" noChangeArrowheads="1"/>
          </p:cNvSpPr>
          <p:nvPr>
            <p:ph type="title"/>
          </p:nvPr>
        </p:nvSpPr>
        <p:spPr/>
        <p:txBody>
          <a:bodyPr/>
          <a:lstStyle/>
          <a:p>
            <a:pPr eaLnBrk="1" hangingPunct="1"/>
            <a:r>
              <a:rPr lang="en-US" altLang="el-GR" sz="4000" dirty="0"/>
              <a:t>FDI importance in the global economy</a:t>
            </a:r>
            <a:endParaRPr lang="el-GR" altLang="el-GR" sz="4000" dirty="0"/>
          </a:p>
        </p:txBody>
      </p:sp>
      <p:sp>
        <p:nvSpPr>
          <p:cNvPr id="23555" name="Rectangle 3">
            <a:extLst>
              <a:ext uri="{FF2B5EF4-FFF2-40B4-BE49-F238E27FC236}">
                <a16:creationId xmlns:a16="http://schemas.microsoft.com/office/drawing/2014/main" id="{C854D564-B721-421C-8739-8C1A252AEBDC}"/>
              </a:ext>
            </a:extLst>
          </p:cNvPr>
          <p:cNvSpPr>
            <a:spLocks noGrp="1" noChangeArrowheads="1"/>
          </p:cNvSpPr>
          <p:nvPr>
            <p:ph type="body" idx="1"/>
          </p:nvPr>
        </p:nvSpPr>
        <p:spPr/>
        <p:txBody>
          <a:bodyPr/>
          <a:lstStyle/>
          <a:p>
            <a:pPr eaLnBrk="1" hangingPunct="1"/>
            <a:r>
              <a:rPr lang="en-US" altLang="el-GR"/>
              <a:t>There are 78,000 MNEs with more than 780,000 subsidiaries located abroad having assets worth of 69,8 billion USD in 2008 lower than the 73.5 billion USD in 2007 and much higher than the 5,9 billion USD in 1990.</a:t>
            </a:r>
            <a:endParaRPr lang="el-GR" altLang="el-GR"/>
          </a:p>
        </p:txBody>
      </p:sp>
    </p:spTree>
    <p:extLst>
      <p:ext uri="{BB962C8B-B14F-4D97-AF65-F5344CB8AC3E}">
        <p14:creationId xmlns:p14="http://schemas.microsoft.com/office/powerpoint/2010/main" val="30929889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EE5CE0E-EE92-4DDC-AB99-A78397824644}"/>
              </a:ext>
            </a:extLst>
          </p:cNvPr>
          <p:cNvSpPr>
            <a:spLocks noGrp="1" noChangeArrowheads="1"/>
          </p:cNvSpPr>
          <p:nvPr>
            <p:ph type="title"/>
          </p:nvPr>
        </p:nvSpPr>
        <p:spPr/>
        <p:txBody>
          <a:bodyPr/>
          <a:lstStyle/>
          <a:p>
            <a:pPr eaLnBrk="1" hangingPunct="1"/>
            <a:r>
              <a:rPr lang="en-US" altLang="el-GR" sz="2800" dirty="0"/>
              <a:t>FDI importance in the global economy</a:t>
            </a:r>
            <a:endParaRPr lang="en-US" altLang="el-GR" dirty="0"/>
          </a:p>
        </p:txBody>
      </p:sp>
      <p:sp>
        <p:nvSpPr>
          <p:cNvPr id="24579" name="Rectangle 3">
            <a:extLst>
              <a:ext uri="{FF2B5EF4-FFF2-40B4-BE49-F238E27FC236}">
                <a16:creationId xmlns:a16="http://schemas.microsoft.com/office/drawing/2014/main" id="{D8583ED5-FE80-4519-A7D0-C0D2A379138B}"/>
              </a:ext>
            </a:extLst>
          </p:cNvPr>
          <p:cNvSpPr>
            <a:spLocks noGrp="1" noChangeArrowheads="1"/>
          </p:cNvSpPr>
          <p:nvPr>
            <p:ph type="body" idx="1"/>
          </p:nvPr>
        </p:nvSpPr>
        <p:spPr/>
        <p:txBody>
          <a:bodyPr/>
          <a:lstStyle/>
          <a:p>
            <a:pPr eaLnBrk="1" hangingPunct="1">
              <a:lnSpc>
                <a:spcPct val="90000"/>
              </a:lnSpc>
            </a:pPr>
            <a:r>
              <a:rPr lang="en-US" altLang="el-GR"/>
              <a:t>The foreign subsidiary </a:t>
            </a:r>
          </a:p>
          <a:p>
            <a:pPr eaLnBrk="1" hangingPunct="1">
              <a:lnSpc>
                <a:spcPct val="90000"/>
              </a:lnSpc>
              <a:buFont typeface="Wingdings" panose="05000000000000000000" pitchFamily="2" charset="2"/>
              <a:buChar char="Ø"/>
            </a:pPr>
            <a:r>
              <a:rPr lang="en-US" altLang="el-GR"/>
              <a:t>sales grew by over 5 times between 1990 and 2007 reaching the value of 31,7 billion USD,</a:t>
            </a:r>
          </a:p>
          <a:p>
            <a:pPr eaLnBrk="1" hangingPunct="1">
              <a:lnSpc>
                <a:spcPct val="90000"/>
              </a:lnSpc>
              <a:buFont typeface="Wingdings" panose="05000000000000000000" pitchFamily="2" charset="2"/>
              <a:buChar char="Ø"/>
            </a:pPr>
            <a:r>
              <a:rPr lang="en-US" altLang="el-GR"/>
              <a:t>gross output increased by over 4 times in the same period reaching the value of 6,3 billion USD.</a:t>
            </a:r>
          </a:p>
          <a:p>
            <a:pPr eaLnBrk="1" hangingPunct="1">
              <a:lnSpc>
                <a:spcPct val="90000"/>
              </a:lnSpc>
              <a:buFont typeface="Wingdings" panose="05000000000000000000" pitchFamily="2" charset="2"/>
              <a:buNone/>
            </a:pPr>
            <a:endParaRPr lang="en-US" altLang="el-GR"/>
          </a:p>
          <a:p>
            <a:pPr eaLnBrk="1" hangingPunct="1">
              <a:lnSpc>
                <a:spcPct val="90000"/>
              </a:lnSpc>
              <a:buFont typeface="Wingdings" panose="05000000000000000000" pitchFamily="2" charset="2"/>
              <a:buNone/>
            </a:pPr>
            <a:r>
              <a:rPr lang="en-US" altLang="el-GR"/>
              <a:t> </a:t>
            </a:r>
            <a:endParaRPr lang="el-GR" altLang="el-GR"/>
          </a:p>
        </p:txBody>
      </p:sp>
    </p:spTree>
    <p:extLst>
      <p:ext uri="{BB962C8B-B14F-4D97-AF65-F5344CB8AC3E}">
        <p14:creationId xmlns:p14="http://schemas.microsoft.com/office/powerpoint/2010/main" val="21798667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A40748D-7153-439F-B025-56B3A4898218}"/>
              </a:ext>
            </a:extLst>
          </p:cNvPr>
          <p:cNvSpPr>
            <a:spLocks noGrp="1" noChangeArrowheads="1"/>
          </p:cNvSpPr>
          <p:nvPr>
            <p:ph type="title"/>
          </p:nvPr>
        </p:nvSpPr>
        <p:spPr/>
        <p:txBody>
          <a:bodyPr/>
          <a:lstStyle/>
          <a:p>
            <a:pPr eaLnBrk="1" hangingPunct="1"/>
            <a:r>
              <a:rPr lang="en-US" altLang="el-GR" sz="2800" dirty="0"/>
              <a:t>FDI importance in the global economy</a:t>
            </a:r>
            <a:endParaRPr lang="en-US" altLang="el-GR" dirty="0"/>
          </a:p>
        </p:txBody>
      </p:sp>
      <p:sp>
        <p:nvSpPr>
          <p:cNvPr id="25603" name="Rectangle 3">
            <a:extLst>
              <a:ext uri="{FF2B5EF4-FFF2-40B4-BE49-F238E27FC236}">
                <a16:creationId xmlns:a16="http://schemas.microsoft.com/office/drawing/2014/main" id="{02590351-6752-4164-A9A2-562684A6C8DA}"/>
              </a:ext>
            </a:extLst>
          </p:cNvPr>
          <p:cNvSpPr>
            <a:spLocks noGrp="1" noChangeArrowheads="1"/>
          </p:cNvSpPr>
          <p:nvPr>
            <p:ph type="body" idx="1"/>
          </p:nvPr>
        </p:nvSpPr>
        <p:spPr>
          <a:xfrm>
            <a:off x="781235" y="2148395"/>
            <a:ext cx="10573305" cy="4181383"/>
          </a:xfrm>
        </p:spPr>
        <p:txBody>
          <a:bodyPr>
            <a:normAutofit/>
          </a:bodyPr>
          <a:lstStyle/>
          <a:p>
            <a:pPr eaLnBrk="1" hangingPunct="1">
              <a:lnSpc>
                <a:spcPct val="80000"/>
              </a:lnSpc>
            </a:pPr>
            <a:r>
              <a:rPr lang="en-US" altLang="el-GR" sz="2800" dirty="0"/>
              <a:t>The foreign subsidiary gross output account for the 11.4% of global output in 2007 compared with less than 7% in 1990.</a:t>
            </a:r>
          </a:p>
          <a:p>
            <a:pPr eaLnBrk="1" hangingPunct="1">
              <a:lnSpc>
                <a:spcPct val="80000"/>
              </a:lnSpc>
            </a:pPr>
            <a:r>
              <a:rPr lang="en-US" altLang="el-GR" sz="2800" dirty="0"/>
              <a:t>Global FDI inward flows accounted for 16% of global gross investment in 2007 compared with just 4% in 1990.</a:t>
            </a:r>
          </a:p>
          <a:p>
            <a:pPr eaLnBrk="1" hangingPunct="1">
              <a:lnSpc>
                <a:spcPct val="80000"/>
              </a:lnSpc>
            </a:pPr>
            <a:r>
              <a:rPr lang="en-US" altLang="el-GR" sz="2800" dirty="0"/>
              <a:t>The foreign subsidiary exports increased  more than 4 times between 1990 and 2007 and represent the 33% of world good and services exports.</a:t>
            </a:r>
          </a:p>
          <a:p>
            <a:pPr eaLnBrk="1" hangingPunct="1">
              <a:lnSpc>
                <a:spcPct val="80000"/>
              </a:lnSpc>
            </a:pPr>
            <a:r>
              <a:rPr lang="en-US" altLang="el-GR" sz="2800" dirty="0"/>
              <a:t>Foreign subsidiaries employed 80.4 million workers world wide 3 times more than in 1990.  </a:t>
            </a:r>
            <a:endParaRPr lang="el-GR" altLang="el-GR" sz="2800" dirty="0"/>
          </a:p>
        </p:txBody>
      </p:sp>
    </p:spTree>
    <p:extLst>
      <p:ext uri="{BB962C8B-B14F-4D97-AF65-F5344CB8AC3E}">
        <p14:creationId xmlns:p14="http://schemas.microsoft.com/office/powerpoint/2010/main" val="21495171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9FC288E-1EAF-45CF-8AEB-FF7D1DEE47EA}"/>
              </a:ext>
            </a:extLst>
          </p:cNvPr>
          <p:cNvSpPr>
            <a:spLocks noGrp="1" noChangeArrowheads="1"/>
          </p:cNvSpPr>
          <p:nvPr>
            <p:ph type="title"/>
          </p:nvPr>
        </p:nvSpPr>
        <p:spPr/>
        <p:txBody>
          <a:bodyPr/>
          <a:lstStyle/>
          <a:p>
            <a:pPr eaLnBrk="1" hangingPunct="1"/>
            <a:r>
              <a:rPr lang="en-US" altLang="el-GR"/>
              <a:t>MNEs Concentration</a:t>
            </a:r>
            <a:endParaRPr lang="el-GR" altLang="el-GR"/>
          </a:p>
        </p:txBody>
      </p:sp>
      <p:sp>
        <p:nvSpPr>
          <p:cNvPr id="26627" name="Rectangle 3">
            <a:extLst>
              <a:ext uri="{FF2B5EF4-FFF2-40B4-BE49-F238E27FC236}">
                <a16:creationId xmlns:a16="http://schemas.microsoft.com/office/drawing/2014/main" id="{F9BDF24A-5124-4A09-84B0-EBA15034EAE9}"/>
              </a:ext>
            </a:extLst>
          </p:cNvPr>
          <p:cNvSpPr>
            <a:spLocks noGrp="1" noChangeArrowheads="1"/>
          </p:cNvSpPr>
          <p:nvPr>
            <p:ph type="body" idx="1"/>
          </p:nvPr>
        </p:nvSpPr>
        <p:spPr/>
        <p:txBody>
          <a:bodyPr>
            <a:normAutofit fontScale="92500" lnSpcReduction="10000"/>
          </a:bodyPr>
          <a:lstStyle/>
          <a:p>
            <a:pPr eaLnBrk="1" hangingPunct="1">
              <a:lnSpc>
                <a:spcPct val="90000"/>
              </a:lnSpc>
            </a:pPr>
            <a:r>
              <a:rPr lang="en-US" altLang="el-GR" sz="2800"/>
              <a:t>In 2006-2007 the 100 largest MNEs’ assets accounted for </a:t>
            </a:r>
          </a:p>
          <a:p>
            <a:pPr eaLnBrk="1" hangingPunct="1">
              <a:lnSpc>
                <a:spcPct val="90000"/>
              </a:lnSpc>
              <a:buFont typeface="Wingdings" panose="05000000000000000000" pitchFamily="2" charset="2"/>
              <a:buChar char="Ø"/>
            </a:pPr>
            <a:r>
              <a:rPr lang="en-US" altLang="el-GR" sz="2800"/>
              <a:t>57% of total MNEs’ assets,</a:t>
            </a:r>
          </a:p>
          <a:p>
            <a:pPr eaLnBrk="1" hangingPunct="1">
              <a:lnSpc>
                <a:spcPct val="90000"/>
              </a:lnSpc>
              <a:buFont typeface="Wingdings" panose="05000000000000000000" pitchFamily="2" charset="2"/>
              <a:buChar char="Ø"/>
            </a:pPr>
            <a:r>
              <a:rPr lang="en-US" altLang="el-GR" sz="2800"/>
              <a:t>60% of total MNEs’ sales,</a:t>
            </a:r>
          </a:p>
          <a:p>
            <a:pPr eaLnBrk="1" hangingPunct="1">
              <a:lnSpc>
                <a:spcPct val="90000"/>
              </a:lnSpc>
              <a:buFont typeface="Wingdings" panose="05000000000000000000" pitchFamily="2" charset="2"/>
              <a:buChar char="Ø"/>
            </a:pPr>
            <a:r>
              <a:rPr lang="en-US" altLang="el-GR" sz="2800"/>
              <a:t>57% of total MNEs’ employment.</a:t>
            </a:r>
          </a:p>
          <a:p>
            <a:pPr eaLnBrk="1" hangingPunct="1">
              <a:lnSpc>
                <a:spcPct val="90000"/>
              </a:lnSpc>
            </a:pPr>
            <a:r>
              <a:rPr lang="en-US" altLang="el-GR" sz="2800"/>
              <a:t>The five largest MNEs account for 30% of the foreign assets of the 50 largest MNEs, of which 1/3 operates in the oil sector and the transportation equipment sector.</a:t>
            </a:r>
          </a:p>
          <a:p>
            <a:pPr eaLnBrk="1" hangingPunct="1">
              <a:lnSpc>
                <a:spcPct val="90000"/>
              </a:lnSpc>
              <a:buFontTx/>
              <a:buNone/>
            </a:pPr>
            <a:r>
              <a:rPr lang="en-US" altLang="el-GR" sz="2800"/>
              <a:t> </a:t>
            </a:r>
            <a:endParaRPr lang="el-GR" altLang="el-GR" sz="2800"/>
          </a:p>
        </p:txBody>
      </p:sp>
    </p:spTree>
    <p:extLst>
      <p:ext uri="{BB962C8B-B14F-4D97-AF65-F5344CB8AC3E}">
        <p14:creationId xmlns:p14="http://schemas.microsoft.com/office/powerpoint/2010/main" val="3998406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5D92BB-5A14-47E3-948B-EDDC11337F7C}"/>
              </a:ext>
            </a:extLst>
          </p:cNvPr>
          <p:cNvSpPr>
            <a:spLocks noGrp="1"/>
          </p:cNvSpPr>
          <p:nvPr>
            <p:ph type="title"/>
          </p:nvPr>
        </p:nvSpPr>
        <p:spPr/>
        <p:txBody>
          <a:bodyPr/>
          <a:lstStyle/>
          <a:p>
            <a:r>
              <a:rPr lang="en-US" dirty="0"/>
              <a:t>International Development-conceptualization</a:t>
            </a:r>
            <a:endParaRPr lang="el-GR" dirty="0"/>
          </a:p>
        </p:txBody>
      </p:sp>
      <p:sp>
        <p:nvSpPr>
          <p:cNvPr id="3" name="Θέση περιεχομένου 2">
            <a:extLst>
              <a:ext uri="{FF2B5EF4-FFF2-40B4-BE49-F238E27FC236}">
                <a16:creationId xmlns:a16="http://schemas.microsoft.com/office/drawing/2014/main" id="{B594A0DF-FAFD-43F9-8D13-D80565BE0293}"/>
              </a:ext>
            </a:extLst>
          </p:cNvPr>
          <p:cNvSpPr>
            <a:spLocks noGrp="1"/>
          </p:cNvSpPr>
          <p:nvPr>
            <p:ph idx="1"/>
          </p:nvPr>
        </p:nvSpPr>
        <p:spPr/>
        <p:txBody>
          <a:bodyPr/>
          <a:lstStyle/>
          <a:p>
            <a:r>
              <a:rPr lang="en-US" dirty="0"/>
              <a:t>Nevertheless, an important distinction can be made between big ‘D’ or imminent development as intentional practice or willed action, and little ‘d’ or immanent development as underlying processes of capitalist development (Cowen and Shenton, 1996; Hart, 2001; Bernstein, 2006), often involving civil society and firms, as well as states,  which have long been argued to be the essence of development/under-development, since they shape uneven processes of progress and wellbeing (e.g. Hart, 2001).</a:t>
            </a:r>
          </a:p>
          <a:p>
            <a:endParaRPr lang="el-GR" dirty="0"/>
          </a:p>
        </p:txBody>
      </p:sp>
      <p:sp>
        <p:nvSpPr>
          <p:cNvPr id="4" name="Θέση ημερομηνίας 3">
            <a:extLst>
              <a:ext uri="{FF2B5EF4-FFF2-40B4-BE49-F238E27FC236}">
                <a16:creationId xmlns:a16="http://schemas.microsoft.com/office/drawing/2014/main" id="{236F9338-3653-4CFF-9704-10CEA2AE156B}"/>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06535177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9216579-C219-4F8D-B6E9-7B44D3D6D4EA}"/>
              </a:ext>
            </a:extLst>
          </p:cNvPr>
          <p:cNvSpPr>
            <a:spLocks noGrp="1" noChangeArrowheads="1"/>
          </p:cNvSpPr>
          <p:nvPr>
            <p:ph type="title"/>
          </p:nvPr>
        </p:nvSpPr>
        <p:spPr/>
        <p:txBody>
          <a:bodyPr/>
          <a:lstStyle/>
          <a:p>
            <a:pPr eaLnBrk="1" hangingPunct="1"/>
            <a:r>
              <a:rPr lang="en-US" altLang="el-GR" sz="2800" dirty="0"/>
              <a:t>FDI importance in the global economy</a:t>
            </a:r>
            <a:endParaRPr lang="en-US" altLang="el-GR" dirty="0"/>
          </a:p>
        </p:txBody>
      </p:sp>
      <p:sp>
        <p:nvSpPr>
          <p:cNvPr id="27651" name="Rectangle 3">
            <a:extLst>
              <a:ext uri="{FF2B5EF4-FFF2-40B4-BE49-F238E27FC236}">
                <a16:creationId xmlns:a16="http://schemas.microsoft.com/office/drawing/2014/main" id="{4455CEE9-28A8-4D4A-B5EC-E36FE05DFC0A}"/>
              </a:ext>
            </a:extLst>
          </p:cNvPr>
          <p:cNvSpPr>
            <a:spLocks noGrp="1" noChangeArrowheads="1"/>
          </p:cNvSpPr>
          <p:nvPr>
            <p:ph type="body" idx="1"/>
          </p:nvPr>
        </p:nvSpPr>
        <p:spPr/>
        <p:txBody>
          <a:bodyPr/>
          <a:lstStyle/>
          <a:p>
            <a:pPr eaLnBrk="1" hangingPunct="1"/>
            <a:r>
              <a:rPr lang="en-US" altLang="el-GR"/>
              <a:t>Only 6 out of the 100 largest MNEs were based in developing countries compared with zero in 1990.  </a:t>
            </a:r>
            <a:endParaRPr lang="el-GR" altLang="el-GR"/>
          </a:p>
        </p:txBody>
      </p:sp>
    </p:spTree>
    <p:extLst>
      <p:ext uri="{BB962C8B-B14F-4D97-AF65-F5344CB8AC3E}">
        <p14:creationId xmlns:p14="http://schemas.microsoft.com/office/powerpoint/2010/main" val="46508668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A4C8590-DE37-41B5-ABB0-810FEA9FDFB4}"/>
              </a:ext>
            </a:extLst>
          </p:cNvPr>
          <p:cNvSpPr>
            <a:spLocks noGrp="1" noChangeArrowheads="1"/>
          </p:cNvSpPr>
          <p:nvPr>
            <p:ph type="title"/>
          </p:nvPr>
        </p:nvSpPr>
        <p:spPr/>
        <p:txBody>
          <a:bodyPr/>
          <a:lstStyle/>
          <a:p>
            <a:pPr eaLnBrk="1" hangingPunct="1"/>
            <a:r>
              <a:rPr lang="en-US" altLang="el-GR"/>
              <a:t>Degree of Multinationality</a:t>
            </a:r>
            <a:endParaRPr lang="el-GR" altLang="el-GR"/>
          </a:p>
        </p:txBody>
      </p:sp>
      <p:sp>
        <p:nvSpPr>
          <p:cNvPr id="28675" name="Rectangle 3">
            <a:extLst>
              <a:ext uri="{FF2B5EF4-FFF2-40B4-BE49-F238E27FC236}">
                <a16:creationId xmlns:a16="http://schemas.microsoft.com/office/drawing/2014/main" id="{C5E87815-9893-4694-B847-C057AA3EE54A}"/>
              </a:ext>
            </a:extLst>
          </p:cNvPr>
          <p:cNvSpPr>
            <a:spLocks noGrp="1" noChangeArrowheads="1"/>
          </p:cNvSpPr>
          <p:nvPr>
            <p:ph type="body" idx="1"/>
          </p:nvPr>
        </p:nvSpPr>
        <p:spPr/>
        <p:txBody>
          <a:bodyPr>
            <a:normAutofit lnSpcReduction="10000"/>
          </a:bodyPr>
          <a:lstStyle/>
          <a:p>
            <a:pPr eaLnBrk="1" hangingPunct="1">
              <a:lnSpc>
                <a:spcPct val="80000"/>
              </a:lnSpc>
            </a:pPr>
            <a:r>
              <a:rPr lang="en-US" altLang="el-GR" sz="2800"/>
              <a:t>62.4% in average for the 100 largest MNEs in 2007.</a:t>
            </a:r>
          </a:p>
          <a:p>
            <a:pPr eaLnBrk="1" hangingPunct="1">
              <a:lnSpc>
                <a:spcPct val="80000"/>
              </a:lnSpc>
            </a:pPr>
            <a:r>
              <a:rPr lang="en-US" altLang="el-GR" sz="2800"/>
              <a:t>70.3% for the MNEs in Telecommunications</a:t>
            </a:r>
          </a:p>
          <a:p>
            <a:pPr eaLnBrk="1" hangingPunct="1">
              <a:lnSpc>
                <a:spcPct val="80000"/>
              </a:lnSpc>
              <a:buFontTx/>
              <a:buNone/>
            </a:pPr>
            <a:r>
              <a:rPr lang="en-US" altLang="el-GR" sz="2800"/>
              <a:t>    68.1% for the MNEs in Food-Beverages-Tobacco</a:t>
            </a:r>
          </a:p>
          <a:p>
            <a:pPr eaLnBrk="1" hangingPunct="1">
              <a:lnSpc>
                <a:spcPct val="80000"/>
              </a:lnSpc>
              <a:buFontTx/>
              <a:buNone/>
            </a:pPr>
            <a:r>
              <a:rPr lang="en-US" altLang="el-GR" sz="2800"/>
              <a:t>    63.6% for the MNEs in Pharmaceuticals</a:t>
            </a:r>
          </a:p>
          <a:p>
            <a:pPr eaLnBrk="1" hangingPunct="1">
              <a:lnSpc>
                <a:spcPct val="80000"/>
              </a:lnSpc>
              <a:buFontTx/>
              <a:buNone/>
            </a:pPr>
            <a:r>
              <a:rPr lang="en-US" altLang="el-GR" sz="2800"/>
              <a:t>    57.7% for the MNEs in Electrical Machinery-     Electronics</a:t>
            </a:r>
          </a:p>
          <a:p>
            <a:pPr eaLnBrk="1" hangingPunct="1">
              <a:lnSpc>
                <a:spcPct val="80000"/>
              </a:lnSpc>
              <a:buFontTx/>
              <a:buNone/>
            </a:pPr>
            <a:r>
              <a:rPr lang="en-US" altLang="el-GR" sz="2800"/>
              <a:t>    56,0% for the MNEs in Oil industry and equally for those in Transportation equipment, and 55.5% for the MNEs in Electricity-Gas-Water.</a:t>
            </a:r>
          </a:p>
          <a:p>
            <a:pPr eaLnBrk="1" hangingPunct="1">
              <a:lnSpc>
                <a:spcPct val="80000"/>
              </a:lnSpc>
              <a:buFontTx/>
              <a:buNone/>
            </a:pPr>
            <a:endParaRPr lang="el-GR" altLang="el-GR" sz="2800"/>
          </a:p>
        </p:txBody>
      </p:sp>
    </p:spTree>
    <p:extLst>
      <p:ext uri="{BB962C8B-B14F-4D97-AF65-F5344CB8AC3E}">
        <p14:creationId xmlns:p14="http://schemas.microsoft.com/office/powerpoint/2010/main" val="151593894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9E89E16-37C8-4E94-8A2C-944DBD5F99F3}"/>
              </a:ext>
            </a:extLst>
          </p:cNvPr>
          <p:cNvSpPr>
            <a:spLocks noGrp="1" noChangeArrowheads="1"/>
          </p:cNvSpPr>
          <p:nvPr>
            <p:ph type="title"/>
          </p:nvPr>
        </p:nvSpPr>
        <p:spPr/>
        <p:txBody>
          <a:bodyPr>
            <a:normAutofit fontScale="90000"/>
          </a:bodyPr>
          <a:lstStyle/>
          <a:p>
            <a:pPr eaLnBrk="1" hangingPunct="1"/>
            <a:r>
              <a:rPr lang="en-US" altLang="el-GR" sz="4000" dirty="0"/>
              <a:t>Degree of </a:t>
            </a:r>
            <a:r>
              <a:rPr lang="en-US" altLang="el-GR" sz="4000" dirty="0" err="1"/>
              <a:t>multinationality</a:t>
            </a:r>
            <a:r>
              <a:rPr lang="en-US" altLang="el-GR" sz="4000" dirty="0"/>
              <a:t> of the parent company and for the 100 largest MNEs. </a:t>
            </a:r>
            <a:endParaRPr lang="el-GR" altLang="el-GR" sz="4000" dirty="0"/>
          </a:p>
        </p:txBody>
      </p:sp>
      <p:sp>
        <p:nvSpPr>
          <p:cNvPr id="29699" name="Rectangle 3">
            <a:extLst>
              <a:ext uri="{FF2B5EF4-FFF2-40B4-BE49-F238E27FC236}">
                <a16:creationId xmlns:a16="http://schemas.microsoft.com/office/drawing/2014/main" id="{B0762A04-DC78-4D49-9697-3D6B959A8131}"/>
              </a:ext>
            </a:extLst>
          </p:cNvPr>
          <p:cNvSpPr>
            <a:spLocks noGrp="1" noChangeArrowheads="1"/>
          </p:cNvSpPr>
          <p:nvPr>
            <p:ph type="body" idx="1"/>
          </p:nvPr>
        </p:nvSpPr>
        <p:spPr>
          <a:xfrm>
            <a:off x="1981200" y="2205039"/>
            <a:ext cx="8229600" cy="3921125"/>
          </a:xfrm>
        </p:spPr>
        <p:txBody>
          <a:bodyPr/>
          <a:lstStyle/>
          <a:p>
            <a:pPr eaLnBrk="1" hangingPunct="1"/>
            <a:endParaRPr lang="en-US" altLang="el-GR" dirty="0"/>
          </a:p>
          <a:p>
            <a:pPr eaLnBrk="1" hangingPunct="1"/>
            <a:r>
              <a:rPr lang="en-US" altLang="el-GR" dirty="0"/>
              <a:t>G. Britain: 73.5%</a:t>
            </a:r>
          </a:p>
          <a:p>
            <a:pPr eaLnBrk="1" hangingPunct="1"/>
            <a:r>
              <a:rPr lang="en-US" altLang="el-GR" dirty="0"/>
              <a:t>France: 63.7%</a:t>
            </a:r>
          </a:p>
          <a:p>
            <a:pPr eaLnBrk="1" hangingPunct="1"/>
            <a:r>
              <a:rPr lang="en-US" altLang="el-GR" dirty="0"/>
              <a:t>USA: 57.5%</a:t>
            </a:r>
          </a:p>
          <a:p>
            <a:pPr eaLnBrk="1" hangingPunct="1"/>
            <a:r>
              <a:rPr lang="en-US" altLang="el-GR" dirty="0"/>
              <a:t>Germany: 55.6%</a:t>
            </a:r>
          </a:p>
          <a:p>
            <a:pPr eaLnBrk="1" hangingPunct="1"/>
            <a:r>
              <a:rPr lang="en-US" altLang="el-GR" dirty="0"/>
              <a:t>Japan: 53.0%</a:t>
            </a:r>
            <a:endParaRPr lang="el-GR" altLang="el-GR" dirty="0"/>
          </a:p>
        </p:txBody>
      </p:sp>
    </p:spTree>
    <p:extLst>
      <p:ext uri="{BB962C8B-B14F-4D97-AF65-F5344CB8AC3E}">
        <p14:creationId xmlns:p14="http://schemas.microsoft.com/office/powerpoint/2010/main" val="228077008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847C32-35DD-44B0-B336-DE92921B12A4}"/>
              </a:ext>
            </a:extLst>
          </p:cNvPr>
          <p:cNvSpPr>
            <a:spLocks noGrp="1"/>
          </p:cNvSpPr>
          <p:nvPr>
            <p:ph type="title"/>
          </p:nvPr>
        </p:nvSpPr>
        <p:spPr/>
        <p:txBody>
          <a:bodyPr/>
          <a:lstStyle/>
          <a:p>
            <a:r>
              <a:rPr lang="en-US" dirty="0"/>
              <a:t>Supranational institutions and national institutional frameworks </a:t>
            </a:r>
            <a:endParaRPr lang="el-GR" dirty="0"/>
          </a:p>
        </p:txBody>
      </p:sp>
      <p:sp>
        <p:nvSpPr>
          <p:cNvPr id="3" name="Θέση περιεχομένου 2">
            <a:extLst>
              <a:ext uri="{FF2B5EF4-FFF2-40B4-BE49-F238E27FC236}">
                <a16:creationId xmlns:a16="http://schemas.microsoft.com/office/drawing/2014/main" id="{54E2E805-2E11-4716-9082-3F37E6D8BED7}"/>
              </a:ext>
            </a:extLst>
          </p:cNvPr>
          <p:cNvSpPr>
            <a:spLocks noGrp="1"/>
          </p:cNvSpPr>
          <p:nvPr>
            <p:ph idx="1"/>
          </p:nvPr>
        </p:nvSpPr>
        <p:spPr/>
        <p:txBody>
          <a:bodyPr/>
          <a:lstStyle/>
          <a:p>
            <a:r>
              <a:rPr lang="en-US" dirty="0"/>
              <a:t>As Bayer and Hollingsworth (1997) note, institutions are nested within each other. Whilst, a single institutional level-most commonly the national- may have particularly strong effects, the impact of other levels of institutions at both subnational and supranational levels should not be neglected. </a:t>
            </a:r>
          </a:p>
          <a:p>
            <a:r>
              <a:rPr lang="en-US" dirty="0"/>
              <a:t>In practical terms, there are two major sets of supranational institutions in the way what nations and firms do. </a:t>
            </a:r>
          </a:p>
          <a:p>
            <a:r>
              <a:rPr lang="en-US" dirty="0"/>
              <a:t>The first are regional coordinative and cooperative bodies such as the European Union</a:t>
            </a:r>
          </a:p>
          <a:p>
            <a:r>
              <a:rPr lang="en-US" dirty="0"/>
              <a:t>Whilst, the second include bodies with a global brief, most controversially, international financial institutions, such as the IMF, and the World Bank. </a:t>
            </a:r>
          </a:p>
        </p:txBody>
      </p:sp>
      <p:sp>
        <p:nvSpPr>
          <p:cNvPr id="4" name="Θέση ημερομηνίας 3">
            <a:extLst>
              <a:ext uri="{FF2B5EF4-FFF2-40B4-BE49-F238E27FC236}">
                <a16:creationId xmlns:a16="http://schemas.microsoft.com/office/drawing/2014/main" id="{45E5F7C6-5717-4316-9BF4-C5942F4052E9}"/>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81390820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37A2D1-0C95-4FE1-B9D8-4EE06B5543DA}"/>
              </a:ext>
            </a:extLst>
          </p:cNvPr>
          <p:cNvSpPr>
            <a:spLocks noGrp="1"/>
          </p:cNvSpPr>
          <p:nvPr>
            <p:ph type="title"/>
          </p:nvPr>
        </p:nvSpPr>
        <p:spPr/>
        <p:txBody>
          <a:bodyPr/>
          <a:lstStyle/>
          <a:p>
            <a:r>
              <a:rPr lang="en-US" dirty="0"/>
              <a:t>Supranational institutions and national institutional frameworks </a:t>
            </a:r>
            <a:endParaRPr lang="el-GR" dirty="0"/>
          </a:p>
        </p:txBody>
      </p:sp>
      <p:sp>
        <p:nvSpPr>
          <p:cNvPr id="3" name="Θέση περιεχομένου 2">
            <a:extLst>
              <a:ext uri="{FF2B5EF4-FFF2-40B4-BE49-F238E27FC236}">
                <a16:creationId xmlns:a16="http://schemas.microsoft.com/office/drawing/2014/main" id="{DB45E532-48A4-424C-AF27-DF0ADDDB2046}"/>
              </a:ext>
            </a:extLst>
          </p:cNvPr>
          <p:cNvSpPr>
            <a:spLocks noGrp="1"/>
          </p:cNvSpPr>
          <p:nvPr>
            <p:ph idx="1"/>
          </p:nvPr>
        </p:nvSpPr>
        <p:spPr/>
        <p:txBody>
          <a:bodyPr/>
          <a:lstStyle/>
          <a:p>
            <a:r>
              <a:rPr lang="en-US" dirty="0"/>
              <a:t>Considering the EU, the EU consists of the following institutions  </a:t>
            </a:r>
          </a:p>
          <a:p>
            <a:r>
              <a:rPr lang="en-US" dirty="0"/>
              <a:t>Commission</a:t>
            </a:r>
          </a:p>
          <a:p>
            <a:endParaRPr lang="en-US" dirty="0"/>
          </a:p>
          <a:p>
            <a:endParaRPr lang="en-US" dirty="0"/>
          </a:p>
          <a:p>
            <a:endParaRPr lang="en-US" dirty="0"/>
          </a:p>
          <a:p>
            <a:endParaRPr lang="en-US" dirty="0"/>
          </a:p>
          <a:p>
            <a:endParaRPr lang="el-GR" dirty="0"/>
          </a:p>
        </p:txBody>
      </p:sp>
      <p:sp>
        <p:nvSpPr>
          <p:cNvPr id="4" name="Θέση ημερομηνίας 3">
            <a:extLst>
              <a:ext uri="{FF2B5EF4-FFF2-40B4-BE49-F238E27FC236}">
                <a16:creationId xmlns:a16="http://schemas.microsoft.com/office/drawing/2014/main" id="{FCED2FE6-B973-4E03-B9F0-789CD355383F}"/>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D4927-68EC-45B9-B469-9E10DCA69DB7}" type="datetime1">
              <a:rPr kumimoji="0" lang="el-GR" sz="900" b="0" i="0" u="none" strike="noStrike" kern="1200" cap="none" spc="0" normalizeH="0" baseline="0" noProof="0" smtClean="0">
                <a:ln>
                  <a:noFill/>
                </a:ln>
                <a:solidFill>
                  <a:prstClr val="black">
                    <a:lumMod val="75000"/>
                    <a:lumOff val="25000"/>
                  </a:prstClr>
                </a:solidFill>
                <a:effectLst/>
                <a:uLnTx/>
                <a:uFillTx/>
                <a:latin typeface="Corbel" panose="020B05030202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15/3/2022</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6729392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A3F116-BFA8-458C-8A61-00B4A0356D24}"/>
              </a:ext>
            </a:extLst>
          </p:cNvPr>
          <p:cNvSpPr>
            <a:spLocks noGrp="1"/>
          </p:cNvSpPr>
          <p:nvPr>
            <p:ph type="title"/>
          </p:nvPr>
        </p:nvSpPr>
        <p:spPr/>
        <p:txBody>
          <a:bodyPr/>
          <a:lstStyle/>
          <a:p>
            <a:r>
              <a:rPr lang="en-US" dirty="0"/>
              <a:t>Critique of the EU</a:t>
            </a:r>
            <a:endParaRPr lang="el-GR" dirty="0"/>
          </a:p>
        </p:txBody>
      </p:sp>
      <p:sp>
        <p:nvSpPr>
          <p:cNvPr id="3" name="Θέση περιεχομένου 2">
            <a:extLst>
              <a:ext uri="{FF2B5EF4-FFF2-40B4-BE49-F238E27FC236}">
                <a16:creationId xmlns:a16="http://schemas.microsoft.com/office/drawing/2014/main" id="{957B10AE-6532-45C7-B7AC-FF7961CB3463}"/>
              </a:ext>
            </a:extLst>
          </p:cNvPr>
          <p:cNvSpPr>
            <a:spLocks noGrp="1"/>
          </p:cNvSpPr>
          <p:nvPr>
            <p:ph idx="1"/>
          </p:nvPr>
        </p:nvSpPr>
        <p:spPr/>
        <p:txBody>
          <a:bodyPr/>
          <a:lstStyle/>
          <a:p>
            <a:r>
              <a:rPr lang="en-US" dirty="0"/>
              <a:t>Through the 1990s there were both optimistic and pessimistic accounts of the effects of the EU. </a:t>
            </a:r>
          </a:p>
          <a:p>
            <a:r>
              <a:rPr lang="en-US" dirty="0"/>
              <a:t>The former perceived the EU as the agent of dissemination of a common European social model infusing many of the features of the coordinated markets into more peripheral regions. </a:t>
            </a:r>
          </a:p>
          <a:p>
            <a:r>
              <a:rPr lang="en-US" dirty="0"/>
              <a:t>Through the Lisbon process, the intention was to promote better jobs and social cohesion whilst ensuring the Europe becomes both competitive and dynamic through a reliance on knowledge activities. </a:t>
            </a:r>
          </a:p>
          <a:p>
            <a:r>
              <a:rPr lang="en-US" dirty="0"/>
              <a:t>However, this process fell short of predictions: up until the economic crisis, liberal markets such as the US outperformed European coordinated markets.</a:t>
            </a:r>
          </a:p>
          <a:p>
            <a:r>
              <a:rPr lang="en-US" dirty="0"/>
              <a:t>In its aftermath, mature coordinated markets appeared to be faring much better than the US model, highlighting the continued viability of the social model.  </a:t>
            </a:r>
            <a:endParaRPr lang="el-GR" dirty="0"/>
          </a:p>
        </p:txBody>
      </p:sp>
      <p:sp>
        <p:nvSpPr>
          <p:cNvPr id="4" name="Θέση ημερομηνίας 3">
            <a:extLst>
              <a:ext uri="{FF2B5EF4-FFF2-40B4-BE49-F238E27FC236}">
                <a16:creationId xmlns:a16="http://schemas.microsoft.com/office/drawing/2014/main" id="{6EB9E8B4-8BF4-4A75-B595-66C272D739BE}"/>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6473449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CCA98A-8D94-43C8-8166-9A5C729CDFF3}"/>
              </a:ext>
            </a:extLst>
          </p:cNvPr>
          <p:cNvSpPr>
            <a:spLocks noGrp="1"/>
          </p:cNvSpPr>
          <p:nvPr>
            <p:ph type="title"/>
          </p:nvPr>
        </p:nvSpPr>
        <p:spPr/>
        <p:txBody>
          <a:bodyPr/>
          <a:lstStyle/>
          <a:p>
            <a:r>
              <a:rPr lang="en-US" dirty="0"/>
              <a:t>Critique of the EU</a:t>
            </a:r>
            <a:endParaRPr lang="el-GR" dirty="0"/>
          </a:p>
        </p:txBody>
      </p:sp>
      <p:sp>
        <p:nvSpPr>
          <p:cNvPr id="3" name="Θέση περιεχομένου 2">
            <a:extLst>
              <a:ext uri="{FF2B5EF4-FFF2-40B4-BE49-F238E27FC236}">
                <a16:creationId xmlns:a16="http://schemas.microsoft.com/office/drawing/2014/main" id="{A220D5F1-CA04-4BC8-B541-1F6715280862}"/>
              </a:ext>
            </a:extLst>
          </p:cNvPr>
          <p:cNvSpPr>
            <a:spLocks noGrp="1"/>
          </p:cNvSpPr>
          <p:nvPr>
            <p:ph idx="1"/>
          </p:nvPr>
        </p:nvSpPr>
        <p:spPr/>
        <p:txBody>
          <a:bodyPr/>
          <a:lstStyle/>
          <a:p>
            <a:r>
              <a:rPr lang="en-US" dirty="0"/>
              <a:t>In contrast, more pessimistic accounts depicted the EU as an agent for liberalization, eroding the capabilities of individual governments to restrain firms and markets. </a:t>
            </a:r>
          </a:p>
          <a:p>
            <a:r>
              <a:rPr lang="en-US" dirty="0"/>
              <a:t>However, in practice, the process has been revealed to be more complex than suggested by both sides. </a:t>
            </a:r>
          </a:p>
          <a:p>
            <a:r>
              <a:rPr lang="en-US" dirty="0"/>
              <a:t>As </a:t>
            </a:r>
            <a:r>
              <a:rPr lang="en-US" dirty="0" err="1"/>
              <a:t>Scharpf</a:t>
            </a:r>
            <a:r>
              <a:rPr lang="en-US" dirty="0"/>
              <a:t> (2002) denotes, whilst there have been broad directives towards liberalization, social policy have remained clustered at national level, albeit through efforts to promote common policies through performance and benchmarking. </a:t>
            </a:r>
          </a:p>
          <a:p>
            <a:r>
              <a:rPr lang="en-US" dirty="0"/>
              <a:t>Within accession process, it is argued that the process was mixed. </a:t>
            </a:r>
          </a:p>
          <a:p>
            <a:r>
              <a:rPr lang="en-US" dirty="0"/>
              <a:t>In particular, there has been no uniform convergence to either social or market models. </a:t>
            </a:r>
            <a:endParaRPr lang="el-GR" dirty="0"/>
          </a:p>
        </p:txBody>
      </p:sp>
      <p:sp>
        <p:nvSpPr>
          <p:cNvPr id="4" name="Θέση ημερομηνίας 3">
            <a:extLst>
              <a:ext uri="{FF2B5EF4-FFF2-40B4-BE49-F238E27FC236}">
                <a16:creationId xmlns:a16="http://schemas.microsoft.com/office/drawing/2014/main" id="{6E219761-AE57-4FDE-929E-6FC80B43A56F}"/>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7784232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AD48B8-5D35-47F8-9563-CF4FC523B028}"/>
              </a:ext>
            </a:extLst>
          </p:cNvPr>
          <p:cNvSpPr>
            <a:spLocks noGrp="1"/>
          </p:cNvSpPr>
          <p:nvPr>
            <p:ph type="title"/>
          </p:nvPr>
        </p:nvSpPr>
        <p:spPr/>
        <p:txBody>
          <a:bodyPr/>
          <a:lstStyle/>
          <a:p>
            <a:r>
              <a:rPr lang="en-US" dirty="0"/>
              <a:t>Critique of the EU</a:t>
            </a:r>
            <a:endParaRPr lang="el-GR" dirty="0"/>
          </a:p>
        </p:txBody>
      </p:sp>
      <p:sp>
        <p:nvSpPr>
          <p:cNvPr id="3" name="Θέση περιεχομένου 2">
            <a:extLst>
              <a:ext uri="{FF2B5EF4-FFF2-40B4-BE49-F238E27FC236}">
                <a16:creationId xmlns:a16="http://schemas.microsoft.com/office/drawing/2014/main" id="{13700F9C-1B24-401C-93AA-B525E83639C3}"/>
              </a:ext>
            </a:extLst>
          </p:cNvPr>
          <p:cNvSpPr>
            <a:spLocks noGrp="1"/>
          </p:cNvSpPr>
          <p:nvPr>
            <p:ph idx="1"/>
          </p:nvPr>
        </p:nvSpPr>
        <p:spPr/>
        <p:txBody>
          <a:bodyPr>
            <a:normAutofit lnSpcReduction="10000"/>
          </a:bodyPr>
          <a:lstStyle/>
          <a:p>
            <a:r>
              <a:rPr lang="en-US" dirty="0"/>
              <a:t>At least, one relatively recent accession state has indeed moved close to coordinated archetype (Slovenia), and another (Slovakia), has infused many aspects of this model. </a:t>
            </a:r>
          </a:p>
          <a:p>
            <a:r>
              <a:rPr lang="en-US" dirty="0"/>
              <a:t>Again, there is at least one state that has moved close to the liberal archetype (Estonia).</a:t>
            </a:r>
          </a:p>
          <a:p>
            <a:r>
              <a:rPr lang="en-US" dirty="0"/>
              <a:t>A third group of countries have continued to follow  a more distinct trajectory. Liberalizing in may aspects but also retaining many features of the past and adopting certain features of the EU coordination. </a:t>
            </a:r>
          </a:p>
          <a:p>
            <a:r>
              <a:rPr lang="en-US" dirty="0"/>
              <a:t>In this direction, a good example is the Hungary, </a:t>
            </a:r>
          </a:p>
          <a:p>
            <a:r>
              <a:rPr lang="en-US" dirty="0"/>
              <a:t>Finally, on the peripheries of the EU (Romania, B</a:t>
            </a:r>
            <a:r>
              <a:rPr lang="el-GR" dirty="0"/>
              <a:t>ο</a:t>
            </a:r>
            <a:r>
              <a:rPr lang="en-US" dirty="0" err="1"/>
              <a:t>ulgaria</a:t>
            </a:r>
            <a:r>
              <a:rPr lang="en-US" dirty="0"/>
              <a:t>,</a:t>
            </a:r>
            <a:r>
              <a:rPr lang="el-GR" dirty="0"/>
              <a:t> </a:t>
            </a:r>
            <a:r>
              <a:rPr lang="en-US" dirty="0"/>
              <a:t>and perhaps Greece) aspects of wild capitalism may be encountered.  </a:t>
            </a:r>
            <a:endParaRPr lang="el-GR" dirty="0"/>
          </a:p>
          <a:p>
            <a:r>
              <a:rPr lang="en-US" dirty="0"/>
              <a:t>Hence, whatever, the predictions of convergence –whether of liberalization or the diffusion of a social model- the evidence to date is of difference and divergence. </a:t>
            </a:r>
          </a:p>
          <a:p>
            <a:endParaRPr lang="en-US" dirty="0"/>
          </a:p>
          <a:p>
            <a:endParaRPr lang="el-GR" dirty="0"/>
          </a:p>
        </p:txBody>
      </p:sp>
      <p:sp>
        <p:nvSpPr>
          <p:cNvPr id="4" name="Θέση ημερομηνίας 3">
            <a:extLst>
              <a:ext uri="{FF2B5EF4-FFF2-40B4-BE49-F238E27FC236}">
                <a16:creationId xmlns:a16="http://schemas.microsoft.com/office/drawing/2014/main" id="{A88D205A-1B57-4283-AB06-A2D26F35BB83}"/>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88218840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5421C8-E588-4285-B046-361F9D92B755}"/>
              </a:ext>
            </a:extLst>
          </p:cNvPr>
          <p:cNvSpPr>
            <a:spLocks noGrp="1"/>
          </p:cNvSpPr>
          <p:nvPr>
            <p:ph type="title"/>
          </p:nvPr>
        </p:nvSpPr>
        <p:spPr/>
        <p:txBody>
          <a:bodyPr/>
          <a:lstStyle/>
          <a:p>
            <a:r>
              <a:rPr lang="en-US" dirty="0"/>
              <a:t>Critique of the EU</a:t>
            </a:r>
            <a:endParaRPr lang="el-GR" dirty="0"/>
          </a:p>
        </p:txBody>
      </p:sp>
      <p:sp>
        <p:nvSpPr>
          <p:cNvPr id="3" name="Θέση περιεχομένου 2">
            <a:extLst>
              <a:ext uri="{FF2B5EF4-FFF2-40B4-BE49-F238E27FC236}">
                <a16:creationId xmlns:a16="http://schemas.microsoft.com/office/drawing/2014/main" id="{DFF1F646-CEF2-4B4F-84CA-0874DDE963B8}"/>
              </a:ext>
            </a:extLst>
          </p:cNvPr>
          <p:cNvSpPr>
            <a:spLocks noGrp="1"/>
          </p:cNvSpPr>
          <p:nvPr>
            <p:ph idx="1"/>
          </p:nvPr>
        </p:nvSpPr>
        <p:spPr/>
        <p:txBody>
          <a:bodyPr/>
          <a:lstStyle/>
          <a:p>
            <a:pPr algn="just"/>
            <a:r>
              <a:rPr lang="en-US" dirty="0"/>
              <a:t>A second dimension, is that institutional coverage is not always as even or as effective as commonly assumed. Within peripheral, areas of the EU there is noted above that a large underground  economy composed of black market trading (</a:t>
            </a:r>
            <a:r>
              <a:rPr lang="el-GR" dirty="0"/>
              <a:t>τ</a:t>
            </a:r>
            <a:r>
              <a:rPr lang="en-US" dirty="0"/>
              <a:t>hat is the illegal import and unregulated selling of goods), reciprocal bartering of goods, and services, and finally,  the sale of services  and legally obtained goods  and the hiring of labor unofficially and off the books in order to escape the taxation and labor standards. </a:t>
            </a:r>
          </a:p>
          <a:p>
            <a:pPr algn="just"/>
            <a:r>
              <a:rPr lang="en-US" dirty="0"/>
              <a:t>In practical terms, this makes a progressive erosion of labor standards, as compliant firms lose competitive advantage to less principled competitors. Not only does unregulated work made for pro terms and conditions and services for those unemployed but in weakening the fiscal base of the state and debilitating the regulatory base, it may be both corrupt the body of politic and contribute to national debt crisis. </a:t>
            </a:r>
          </a:p>
          <a:p>
            <a:pPr marL="0" indent="0">
              <a:buNone/>
            </a:pPr>
            <a:endParaRPr lang="el-GR" dirty="0"/>
          </a:p>
        </p:txBody>
      </p:sp>
      <p:sp>
        <p:nvSpPr>
          <p:cNvPr id="4" name="Θέση ημερομηνίας 3">
            <a:extLst>
              <a:ext uri="{FF2B5EF4-FFF2-40B4-BE49-F238E27FC236}">
                <a16:creationId xmlns:a16="http://schemas.microsoft.com/office/drawing/2014/main" id="{80780E6B-8060-40A7-ADB7-F18931CC3A71}"/>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2548431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04B0A7-3ECB-4DDE-A4C9-553117493BED}"/>
              </a:ext>
            </a:extLst>
          </p:cNvPr>
          <p:cNvSpPr>
            <a:spLocks noGrp="1"/>
          </p:cNvSpPr>
          <p:nvPr>
            <p:ph type="title"/>
          </p:nvPr>
        </p:nvSpPr>
        <p:spPr/>
        <p:txBody>
          <a:bodyPr/>
          <a:lstStyle/>
          <a:p>
            <a:r>
              <a:rPr lang="en-US" dirty="0"/>
              <a:t>Critique of the EU</a:t>
            </a:r>
            <a:endParaRPr lang="el-GR" dirty="0"/>
          </a:p>
        </p:txBody>
      </p:sp>
      <p:sp>
        <p:nvSpPr>
          <p:cNvPr id="3" name="Θέση περιεχομένου 2">
            <a:extLst>
              <a:ext uri="{FF2B5EF4-FFF2-40B4-BE49-F238E27FC236}">
                <a16:creationId xmlns:a16="http://schemas.microsoft.com/office/drawing/2014/main" id="{3A1A3F1A-412A-489C-949F-125559298B88}"/>
              </a:ext>
            </a:extLst>
          </p:cNvPr>
          <p:cNvSpPr>
            <a:spLocks noGrp="1"/>
          </p:cNvSpPr>
          <p:nvPr>
            <p:ph idx="1"/>
          </p:nvPr>
        </p:nvSpPr>
        <p:spPr/>
        <p:txBody>
          <a:bodyPr/>
          <a:lstStyle/>
          <a:p>
            <a:r>
              <a:rPr lang="en-US" dirty="0"/>
              <a:t>In conceptual terms, institutions are both polyvalent and multilayered </a:t>
            </a:r>
          </a:p>
          <a:p>
            <a:r>
              <a:rPr lang="en-US" dirty="0"/>
              <a:t>Structures and associated rules do not always function in the manned intended, either in economic or social terms </a:t>
            </a:r>
          </a:p>
          <a:p>
            <a:r>
              <a:rPr lang="en-US" dirty="0"/>
              <a:t>In part, this may reflect the various historical legacies. </a:t>
            </a:r>
          </a:p>
          <a:p>
            <a:r>
              <a:rPr lang="en-US" dirty="0"/>
              <a:t>Vested interests may have very different agendas, to the official one, and may actively thwart even the most powerful and determined government. </a:t>
            </a:r>
          </a:p>
          <a:p>
            <a:r>
              <a:rPr lang="en-US" dirty="0"/>
              <a:t>Ironically, this process of contestation and opportunism may result in undesirable or unpredictable outcomes for all parties; the pursuit of predetermined agendas, </a:t>
            </a:r>
            <a:endParaRPr lang="el-GR" dirty="0"/>
          </a:p>
        </p:txBody>
      </p:sp>
      <p:sp>
        <p:nvSpPr>
          <p:cNvPr id="4" name="Θέση ημερομηνίας 3">
            <a:extLst>
              <a:ext uri="{FF2B5EF4-FFF2-40B4-BE49-F238E27FC236}">
                <a16:creationId xmlns:a16="http://schemas.microsoft.com/office/drawing/2014/main" id="{4C3EFAF3-2921-4E49-82F7-737C9D6F35D6}"/>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424743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CA510C-E51B-47AC-B501-67B9ED91E7EE}"/>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A90721C9-7E77-4385-A593-AF1D23428ABC}"/>
              </a:ext>
            </a:extLst>
          </p:cNvPr>
          <p:cNvSpPr>
            <a:spLocks noGrp="1"/>
          </p:cNvSpPr>
          <p:nvPr>
            <p:ph idx="1"/>
          </p:nvPr>
        </p:nvSpPr>
        <p:spPr/>
        <p:txBody>
          <a:bodyPr>
            <a:normAutofit lnSpcReduction="10000"/>
          </a:bodyPr>
          <a:lstStyle/>
          <a:p>
            <a:pPr marL="0" indent="0">
              <a:buNone/>
            </a:pPr>
            <a:r>
              <a:rPr lang="en-US" dirty="0"/>
              <a:t>The notion of International Development addresses the following issues:</a:t>
            </a:r>
          </a:p>
          <a:p>
            <a:r>
              <a:rPr lang="en-US" dirty="0"/>
              <a:t>International Economic Inequality </a:t>
            </a:r>
          </a:p>
          <a:p>
            <a:r>
              <a:rPr lang="en-US" dirty="0"/>
              <a:t>Dignity </a:t>
            </a:r>
          </a:p>
          <a:p>
            <a:r>
              <a:rPr lang="en-US" dirty="0"/>
              <a:t>Participation</a:t>
            </a:r>
          </a:p>
          <a:p>
            <a:r>
              <a:rPr lang="en-US" dirty="0"/>
              <a:t>Appropriateness</a:t>
            </a:r>
          </a:p>
          <a:p>
            <a:r>
              <a:rPr lang="en-US" dirty="0"/>
              <a:t>Sustainability</a:t>
            </a:r>
          </a:p>
          <a:p>
            <a:r>
              <a:rPr lang="en-US" dirty="0"/>
              <a:t>Capacity Building</a:t>
            </a:r>
          </a:p>
          <a:p>
            <a:r>
              <a:rPr lang="en-US" dirty="0"/>
              <a:t>Inefficiencies of Institutions</a:t>
            </a:r>
          </a:p>
          <a:p>
            <a:r>
              <a:rPr lang="en-US" dirty="0"/>
              <a:t>Rights based Approach </a:t>
            </a:r>
          </a:p>
          <a:p>
            <a:endParaRPr lang="en-US" dirty="0"/>
          </a:p>
          <a:p>
            <a:endParaRPr lang="el-GR" dirty="0"/>
          </a:p>
        </p:txBody>
      </p:sp>
      <p:sp>
        <p:nvSpPr>
          <p:cNvPr id="4" name="Θέση ημερομηνίας 3">
            <a:extLst>
              <a:ext uri="{FF2B5EF4-FFF2-40B4-BE49-F238E27FC236}">
                <a16:creationId xmlns:a16="http://schemas.microsoft.com/office/drawing/2014/main" id="{49A1DC8A-4E7B-4C0F-AFD1-233A65CE17C5}"/>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4207970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76C93C-69A7-4AF0-A691-CFC9FFA589C2}"/>
              </a:ext>
            </a:extLst>
          </p:cNvPr>
          <p:cNvSpPr>
            <a:spLocks noGrp="1"/>
          </p:cNvSpPr>
          <p:nvPr>
            <p:ph type="title"/>
          </p:nvPr>
        </p:nvSpPr>
        <p:spPr/>
        <p:txBody>
          <a:bodyPr/>
          <a:lstStyle/>
          <a:p>
            <a:r>
              <a:rPr lang="en-US" dirty="0"/>
              <a:t>Supranational institutions: THE IMF &amp; The World Bank</a:t>
            </a:r>
            <a:endParaRPr lang="el-GR" dirty="0"/>
          </a:p>
        </p:txBody>
      </p:sp>
      <p:sp>
        <p:nvSpPr>
          <p:cNvPr id="3" name="Θέση περιεχομένου 2">
            <a:extLst>
              <a:ext uri="{FF2B5EF4-FFF2-40B4-BE49-F238E27FC236}">
                <a16:creationId xmlns:a16="http://schemas.microsoft.com/office/drawing/2014/main" id="{22243F12-D65F-4733-8BDF-73313C385CFC}"/>
              </a:ext>
            </a:extLst>
          </p:cNvPr>
          <p:cNvSpPr>
            <a:spLocks noGrp="1"/>
          </p:cNvSpPr>
          <p:nvPr>
            <p:ph idx="1"/>
          </p:nvPr>
        </p:nvSpPr>
        <p:spPr/>
        <p:txBody>
          <a:bodyPr/>
          <a:lstStyle/>
          <a:p>
            <a:r>
              <a:rPr lang="en-US" dirty="0"/>
              <a:t>The role of the World Bank is </a:t>
            </a:r>
          </a:p>
          <a:p>
            <a:r>
              <a:rPr lang="en-US" dirty="0"/>
              <a:t>The World Bank consists of the following institutions:  </a:t>
            </a:r>
            <a:endParaRPr lang="el-GR" dirty="0"/>
          </a:p>
        </p:txBody>
      </p:sp>
      <p:sp>
        <p:nvSpPr>
          <p:cNvPr id="4" name="Θέση ημερομηνίας 3">
            <a:extLst>
              <a:ext uri="{FF2B5EF4-FFF2-40B4-BE49-F238E27FC236}">
                <a16:creationId xmlns:a16="http://schemas.microsoft.com/office/drawing/2014/main" id="{50F318E1-7125-481B-9628-F30C08DE86BC}"/>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56491678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E5B8E0-27BD-44AA-BA5B-E1B939783E48}"/>
              </a:ext>
            </a:extLst>
          </p:cNvPr>
          <p:cNvSpPr>
            <a:spLocks noGrp="1"/>
          </p:cNvSpPr>
          <p:nvPr>
            <p:ph type="title"/>
          </p:nvPr>
        </p:nvSpPr>
        <p:spPr/>
        <p:txBody>
          <a:bodyPr/>
          <a:lstStyle/>
          <a:p>
            <a:r>
              <a:rPr lang="en-US" dirty="0"/>
              <a:t>Supranational institutions: The World Bank</a:t>
            </a:r>
            <a:endParaRPr lang="el-GR" dirty="0"/>
          </a:p>
        </p:txBody>
      </p:sp>
      <p:sp>
        <p:nvSpPr>
          <p:cNvPr id="3" name="Θέση περιεχομένου 2">
            <a:extLst>
              <a:ext uri="{FF2B5EF4-FFF2-40B4-BE49-F238E27FC236}">
                <a16:creationId xmlns:a16="http://schemas.microsoft.com/office/drawing/2014/main" id="{20E05BB6-4868-404F-A2BB-D24EBD51263B}"/>
              </a:ext>
            </a:extLst>
          </p:cNvPr>
          <p:cNvSpPr>
            <a:spLocks noGrp="1"/>
          </p:cNvSpPr>
          <p:nvPr>
            <p:ph idx="1"/>
          </p:nvPr>
        </p:nvSpPr>
        <p:spPr/>
        <p:txBody>
          <a:bodyPr>
            <a:normAutofit fontScale="85000" lnSpcReduction="20000"/>
          </a:bodyPr>
          <a:lstStyle/>
          <a:p>
            <a:endParaRPr lang="en-US" dirty="0"/>
          </a:p>
          <a:p>
            <a:endParaRPr lang="en-US" dirty="0"/>
          </a:p>
          <a:p>
            <a:r>
              <a:rPr lang="en-US" dirty="0"/>
              <a:t>Existence of supranational institutions facilitates collective action where the may be market failures. </a:t>
            </a:r>
          </a:p>
          <a:p>
            <a:r>
              <a:rPr lang="en-US" dirty="0"/>
              <a:t>It is also argued that provision of global public goods provides part of the logic for global collective action. That is to say that global problems in security, economic stability, knowledge, environment, humanitarian assistance, and health require supranational institutions that can facilitate collective action. </a:t>
            </a:r>
          </a:p>
          <a:p>
            <a:r>
              <a:rPr lang="en-US" dirty="0"/>
              <a:t>Therefore, the Bretton Woods institutions of the World Bank, and the IMF can be examined from the perspective of public goods and externalities. </a:t>
            </a:r>
          </a:p>
          <a:p>
            <a:r>
              <a:rPr lang="en-US" dirty="0"/>
              <a:t>The regulatory architecture of the global financial system was created soon after the Second World War at the international conference that took place in the Bretton Woods, New Hampshire.</a:t>
            </a:r>
          </a:p>
          <a:p>
            <a:r>
              <a:rPr lang="en-US" dirty="0"/>
              <a:t> At the end of the conference two institutions were created the World Bank and the IMF. </a:t>
            </a:r>
          </a:p>
          <a:p>
            <a:r>
              <a:rPr lang="en-US" dirty="0"/>
              <a:t>While the initial remits of the institutions have changed since their establishment, such institutions still play an important role in the way that affect the policies  and the institutions of the members that participate in such supranational institutions. </a:t>
            </a:r>
          </a:p>
          <a:p>
            <a:endParaRPr lang="en-US" dirty="0"/>
          </a:p>
          <a:p>
            <a:pPr marL="0" indent="0">
              <a:buNone/>
            </a:pPr>
            <a:endParaRPr lang="en-US" dirty="0"/>
          </a:p>
          <a:p>
            <a:pPr marL="0" indent="0">
              <a:buNone/>
            </a:pPr>
            <a:endParaRPr lang="en-US" dirty="0"/>
          </a:p>
        </p:txBody>
      </p:sp>
      <p:sp>
        <p:nvSpPr>
          <p:cNvPr id="4" name="Θέση ημερομηνίας 3">
            <a:extLst>
              <a:ext uri="{FF2B5EF4-FFF2-40B4-BE49-F238E27FC236}">
                <a16:creationId xmlns:a16="http://schemas.microsoft.com/office/drawing/2014/main" id="{7599645A-D620-494C-AF1D-E53BCF984D21}"/>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14062889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CF9242-F649-4B61-8F04-1FF44796ACF4}"/>
              </a:ext>
            </a:extLst>
          </p:cNvPr>
          <p:cNvSpPr>
            <a:spLocks noGrp="1"/>
          </p:cNvSpPr>
          <p:nvPr>
            <p:ph type="title"/>
          </p:nvPr>
        </p:nvSpPr>
        <p:spPr/>
        <p:txBody>
          <a:bodyPr/>
          <a:lstStyle/>
          <a:p>
            <a:r>
              <a:rPr lang="en-US" dirty="0"/>
              <a:t>Supranational institutions: The World Bank</a:t>
            </a:r>
            <a:endParaRPr lang="el-GR" dirty="0"/>
          </a:p>
        </p:txBody>
      </p:sp>
      <p:sp>
        <p:nvSpPr>
          <p:cNvPr id="3" name="Θέση περιεχομένου 2">
            <a:extLst>
              <a:ext uri="{FF2B5EF4-FFF2-40B4-BE49-F238E27FC236}">
                <a16:creationId xmlns:a16="http://schemas.microsoft.com/office/drawing/2014/main" id="{7684F4D9-96D9-42C2-9349-229D96394255}"/>
              </a:ext>
            </a:extLst>
          </p:cNvPr>
          <p:cNvSpPr>
            <a:spLocks noGrp="1"/>
          </p:cNvSpPr>
          <p:nvPr>
            <p:ph idx="1"/>
          </p:nvPr>
        </p:nvSpPr>
        <p:spPr/>
        <p:txBody>
          <a:bodyPr/>
          <a:lstStyle/>
          <a:p>
            <a:r>
              <a:rPr lang="en-US" dirty="0"/>
              <a:t>Crises from 1970s have pushed actually those two kinds of institutions to reorient their policies and their activities. </a:t>
            </a:r>
          </a:p>
          <a:p>
            <a:r>
              <a:rPr lang="en-US" dirty="0"/>
              <a:t>In particular, the role of the IMF has changed dramatically after the collapse of the Bretton Woods system in 1971. </a:t>
            </a:r>
          </a:p>
          <a:p>
            <a:r>
              <a:rPr lang="en-US" dirty="0"/>
              <a:t>The Fund has been criticized for exerting to much interference, particularly in developing countries yet without in many cases any political accountability. </a:t>
            </a:r>
          </a:p>
          <a:p>
            <a:r>
              <a:rPr lang="en-US" dirty="0"/>
              <a:t>While the Fund was not a major lender to industrial nations after the 1976, its position became more prominent during the recent financial crises. </a:t>
            </a:r>
          </a:p>
          <a:p>
            <a:r>
              <a:rPr lang="en-US" dirty="0"/>
              <a:t>In supporting the Fund’s central role in the global financial system Truman (2000) argues that </a:t>
            </a:r>
          </a:p>
        </p:txBody>
      </p:sp>
      <p:sp>
        <p:nvSpPr>
          <p:cNvPr id="4" name="Θέση ημερομηνίας 3">
            <a:extLst>
              <a:ext uri="{FF2B5EF4-FFF2-40B4-BE49-F238E27FC236}">
                <a16:creationId xmlns:a16="http://schemas.microsoft.com/office/drawing/2014/main" id="{66D96E5C-0F13-4C56-96A0-29C47E723E32}"/>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95475807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056BF6-3692-422C-9966-D06B7640A333}"/>
              </a:ext>
            </a:extLst>
          </p:cNvPr>
          <p:cNvSpPr>
            <a:spLocks noGrp="1"/>
          </p:cNvSpPr>
          <p:nvPr>
            <p:ph type="title"/>
          </p:nvPr>
        </p:nvSpPr>
        <p:spPr/>
        <p:txBody>
          <a:bodyPr/>
          <a:lstStyle/>
          <a:p>
            <a:r>
              <a:rPr lang="en-US" dirty="0"/>
              <a:t>Supranational institutions: The World Bank</a:t>
            </a:r>
            <a:endParaRPr lang="el-GR" dirty="0"/>
          </a:p>
        </p:txBody>
      </p:sp>
      <p:sp>
        <p:nvSpPr>
          <p:cNvPr id="3" name="Θέση περιεχομένου 2">
            <a:extLst>
              <a:ext uri="{FF2B5EF4-FFF2-40B4-BE49-F238E27FC236}">
                <a16:creationId xmlns:a16="http://schemas.microsoft.com/office/drawing/2014/main" id="{AE44AADD-11E4-46ED-B7EC-52D756883040}"/>
              </a:ext>
            </a:extLst>
          </p:cNvPr>
          <p:cNvSpPr>
            <a:spLocks noGrp="1"/>
          </p:cNvSpPr>
          <p:nvPr>
            <p:ph idx="1"/>
          </p:nvPr>
        </p:nvSpPr>
        <p:spPr/>
        <p:txBody>
          <a:bodyPr>
            <a:normAutofit fontScale="92500"/>
          </a:bodyPr>
          <a:lstStyle/>
          <a:p>
            <a:r>
              <a:rPr lang="en-US" dirty="0"/>
              <a:t>This argument raises an interesting contradiction. At the time of the onset of the financial crisis, increasing numbers of Latin American countries had returned to growth largely through ignoring the IMF’s restrictions and structures. </a:t>
            </a:r>
          </a:p>
          <a:p>
            <a:r>
              <a:rPr lang="en-US" dirty="0"/>
              <a:t>A number of leading Asian nations and Russia had indeed stockpiled foreign exchange, simply to avoid having to turn back  to the IMF in the event of a repeat of the Asian financial crisis. </a:t>
            </a:r>
          </a:p>
          <a:p>
            <a:r>
              <a:rPr lang="en-US" dirty="0"/>
              <a:t>However, the IMF regained a lot of its former power during the 2010 crisis within the eurozone periphery; this time many developed countries (Greece, Portugal, Spain, etc.) due to many economic and institutional inefficiencies were forced to turn to the IMF. </a:t>
            </a:r>
          </a:p>
          <a:p>
            <a:r>
              <a:rPr lang="en-US" dirty="0"/>
              <a:t>Interestingly, the South Africa sets as a condition for its 2011 bailout of Swaziland that  the country should adhere to  strict  IMF prescriptions, indicative of the body’s continued influence on the continent.</a:t>
            </a:r>
          </a:p>
          <a:p>
            <a:r>
              <a:rPr lang="en-US" dirty="0"/>
              <a:t>The IMF  appears to have little and forgotten nothing from its recent history, and the policies imposed in Southern Europe  and elsewhere remain the same formula of strict austerity, despite their poor track record elsewhere. </a:t>
            </a:r>
          </a:p>
        </p:txBody>
      </p:sp>
      <p:sp>
        <p:nvSpPr>
          <p:cNvPr id="4" name="Θέση ημερομηνίας 3">
            <a:extLst>
              <a:ext uri="{FF2B5EF4-FFF2-40B4-BE49-F238E27FC236}">
                <a16:creationId xmlns:a16="http://schemas.microsoft.com/office/drawing/2014/main" id="{FE7D98ED-942D-480F-ADE2-9821959B2B72}"/>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40127180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EA678C-7782-4F51-AAAE-5F350EBBF16E}"/>
              </a:ext>
            </a:extLst>
          </p:cNvPr>
          <p:cNvSpPr>
            <a:spLocks noGrp="1"/>
          </p:cNvSpPr>
          <p:nvPr>
            <p:ph type="title"/>
          </p:nvPr>
        </p:nvSpPr>
        <p:spPr/>
        <p:txBody>
          <a:bodyPr/>
          <a:lstStyle/>
          <a:p>
            <a:r>
              <a:rPr lang="en-US" dirty="0"/>
              <a:t>Supranational institutions: The World Bank</a:t>
            </a:r>
            <a:endParaRPr lang="el-GR" dirty="0"/>
          </a:p>
        </p:txBody>
      </p:sp>
      <p:sp>
        <p:nvSpPr>
          <p:cNvPr id="3" name="Θέση περιεχομένου 2">
            <a:extLst>
              <a:ext uri="{FF2B5EF4-FFF2-40B4-BE49-F238E27FC236}">
                <a16:creationId xmlns:a16="http://schemas.microsoft.com/office/drawing/2014/main" id="{19677731-4C04-4277-96D2-950A6CEC361B}"/>
              </a:ext>
            </a:extLst>
          </p:cNvPr>
          <p:cNvSpPr>
            <a:spLocks noGrp="1"/>
          </p:cNvSpPr>
          <p:nvPr>
            <p:ph idx="1"/>
          </p:nvPr>
        </p:nvSpPr>
        <p:spPr/>
        <p:txBody>
          <a:bodyPr/>
          <a:lstStyle/>
          <a:p>
            <a:r>
              <a:rPr lang="en-US" dirty="0"/>
              <a:t>Similarly, there have been many questions raised as to whether the World Bank was really needed (Stiglitz 2002).</a:t>
            </a:r>
          </a:p>
          <a:p>
            <a:r>
              <a:rPr lang="en-US" dirty="0"/>
              <a:t>It is argued that in terms of capital investment a small part proportion of capital spending goes to the least developed economies of Africa,  </a:t>
            </a:r>
          </a:p>
          <a:p>
            <a:r>
              <a:rPr lang="en-US" dirty="0"/>
              <a:t>On the other hand, supporters argue that the World’s Bank  role of expanding knowledge  is more important than ever. </a:t>
            </a:r>
            <a:endParaRPr lang="el-GR" dirty="0"/>
          </a:p>
        </p:txBody>
      </p:sp>
      <p:sp>
        <p:nvSpPr>
          <p:cNvPr id="4" name="Θέση ημερομηνίας 3">
            <a:extLst>
              <a:ext uri="{FF2B5EF4-FFF2-40B4-BE49-F238E27FC236}">
                <a16:creationId xmlns:a16="http://schemas.microsoft.com/office/drawing/2014/main" id="{D31BCDA8-B925-48E0-A84D-5BD9400C9C86}"/>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2708247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315803-E232-41E6-BAEA-978C8507F155}"/>
              </a:ext>
            </a:extLst>
          </p:cNvPr>
          <p:cNvSpPr>
            <a:spLocks noGrp="1"/>
          </p:cNvSpPr>
          <p:nvPr>
            <p:ph type="title"/>
          </p:nvPr>
        </p:nvSpPr>
        <p:spPr/>
        <p:txBody>
          <a:bodyPr/>
          <a:lstStyle/>
          <a:p>
            <a:r>
              <a:rPr lang="en-US" dirty="0"/>
              <a:t>Critique of the World Bank</a:t>
            </a:r>
            <a:endParaRPr lang="el-GR" dirty="0"/>
          </a:p>
        </p:txBody>
      </p:sp>
      <p:sp>
        <p:nvSpPr>
          <p:cNvPr id="3" name="Θέση περιεχομένου 2">
            <a:extLst>
              <a:ext uri="{FF2B5EF4-FFF2-40B4-BE49-F238E27FC236}">
                <a16:creationId xmlns:a16="http://schemas.microsoft.com/office/drawing/2014/main" id="{454FAAAF-4D6A-431E-9504-8A14AD73BB25}"/>
              </a:ext>
            </a:extLst>
          </p:cNvPr>
          <p:cNvSpPr>
            <a:spLocks noGrp="1"/>
          </p:cNvSpPr>
          <p:nvPr>
            <p:ph idx="1"/>
          </p:nvPr>
        </p:nvSpPr>
        <p:spPr/>
        <p:txBody>
          <a:bodyPr/>
          <a:lstStyle/>
          <a:p>
            <a:r>
              <a:rPr lang="en-US" dirty="0"/>
              <a:t>However, it would be wrong to consider both bodies monolithic; there are indeed, specific interventions that have had positive effects. </a:t>
            </a:r>
          </a:p>
          <a:p>
            <a:r>
              <a:rPr lang="en-US" dirty="0"/>
              <a:t>A focus on austerity, government spending cuts and the payback of debt leads to the paradox of thrift, with domestic demand being depressed, delaying recovery  and making  debt payback  even harder. </a:t>
            </a:r>
          </a:p>
          <a:p>
            <a:r>
              <a:rPr lang="en-US" dirty="0"/>
              <a:t>Moreover, over-hasty  privatizations  have, form Africa to Russia, led to corruption  and asset stripping, the emergency of an </a:t>
            </a:r>
            <a:r>
              <a:rPr lang="en-US" dirty="0" err="1"/>
              <a:t>averly</a:t>
            </a:r>
            <a:r>
              <a:rPr lang="en-US" dirty="0"/>
              <a:t> powerful class of oligarchs, and the accumulated wealth  of generations  being frittered  away on speculative activity </a:t>
            </a:r>
          </a:p>
          <a:p>
            <a:r>
              <a:rPr lang="en-US" dirty="0"/>
              <a:t>Such tendencies, may crowd out more orthodox forms of economic activity, making the rewards of conventional entrepreneurship appear meagre. </a:t>
            </a:r>
            <a:endParaRPr lang="el-GR" dirty="0"/>
          </a:p>
        </p:txBody>
      </p:sp>
      <p:sp>
        <p:nvSpPr>
          <p:cNvPr id="4" name="Θέση ημερομηνίας 3">
            <a:extLst>
              <a:ext uri="{FF2B5EF4-FFF2-40B4-BE49-F238E27FC236}">
                <a16:creationId xmlns:a16="http://schemas.microsoft.com/office/drawing/2014/main" id="{60F43C47-13F3-4D4A-A70A-12A2036ECC26}"/>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91275421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A4ED95-322F-4A10-A23D-C34C10216F10}"/>
              </a:ext>
            </a:extLst>
          </p:cNvPr>
          <p:cNvSpPr>
            <a:spLocks noGrp="1"/>
          </p:cNvSpPr>
          <p:nvPr>
            <p:ph type="title"/>
          </p:nvPr>
        </p:nvSpPr>
        <p:spPr/>
        <p:txBody>
          <a:bodyPr/>
          <a:lstStyle/>
          <a:p>
            <a:r>
              <a:rPr lang="en-US" dirty="0"/>
              <a:t>Other Institutional actors: multinational Enterprises (MNEs) </a:t>
            </a:r>
            <a:endParaRPr lang="el-GR" dirty="0"/>
          </a:p>
        </p:txBody>
      </p:sp>
      <p:sp>
        <p:nvSpPr>
          <p:cNvPr id="3" name="Θέση περιεχομένου 2">
            <a:extLst>
              <a:ext uri="{FF2B5EF4-FFF2-40B4-BE49-F238E27FC236}">
                <a16:creationId xmlns:a16="http://schemas.microsoft.com/office/drawing/2014/main" id="{9CF12DEF-324C-476B-A361-394E4DA11160}"/>
              </a:ext>
            </a:extLst>
          </p:cNvPr>
          <p:cNvSpPr>
            <a:spLocks noGrp="1"/>
          </p:cNvSpPr>
          <p:nvPr>
            <p:ph idx="1"/>
          </p:nvPr>
        </p:nvSpPr>
        <p:spPr/>
        <p:txBody>
          <a:bodyPr/>
          <a:lstStyle/>
          <a:p>
            <a:r>
              <a:rPr lang="en-US" dirty="0"/>
              <a:t>This is particularly, important that many of the more influential texts in the field of comparative institutionalism (Hall &amp; Soskice 2001; </a:t>
            </a:r>
            <a:r>
              <a:rPr lang="en-US" dirty="0" err="1"/>
              <a:t>Amable</a:t>
            </a:r>
            <a:r>
              <a:rPr lang="en-US" dirty="0"/>
              <a:t> 2003; </a:t>
            </a:r>
            <a:r>
              <a:rPr lang="en-US" dirty="0" err="1"/>
              <a:t>Streek</a:t>
            </a:r>
            <a:r>
              <a:rPr lang="en-US" dirty="0"/>
              <a:t> and </a:t>
            </a:r>
            <a:r>
              <a:rPr lang="en-US" dirty="0" err="1"/>
              <a:t>Thelen</a:t>
            </a:r>
            <a:r>
              <a:rPr lang="en-US" dirty="0"/>
              <a:t>, 2005), make no reference to MNEs. Yet, as Thompson and Vincent (2010) note, whilst national institutions are important, the spatial </a:t>
            </a:r>
            <a:r>
              <a:rPr lang="en-US" dirty="0" err="1"/>
              <a:t>embeddeness</a:t>
            </a:r>
            <a:r>
              <a:rPr lang="en-US" dirty="0"/>
              <a:t> of firm –level work and employment practices is less likely when global  firms can </a:t>
            </a:r>
            <a:r>
              <a:rPr lang="en-US" dirty="0" err="1"/>
              <a:t>gian</a:t>
            </a:r>
            <a:r>
              <a:rPr lang="en-US" dirty="0"/>
              <a:t>  advantages via replicating practices. </a:t>
            </a:r>
          </a:p>
          <a:p>
            <a:r>
              <a:rPr lang="en-US" dirty="0"/>
              <a:t>Indeed, it can be argued that contrary to much of the literature on comparative institutionalism and contrary to the varieties of capitalism literature, global capitalist production is increasingly likely  via global networks. </a:t>
            </a:r>
            <a:endParaRPr lang="el-GR" dirty="0"/>
          </a:p>
        </p:txBody>
      </p:sp>
      <p:sp>
        <p:nvSpPr>
          <p:cNvPr id="4" name="Θέση ημερομηνίας 3">
            <a:extLst>
              <a:ext uri="{FF2B5EF4-FFF2-40B4-BE49-F238E27FC236}">
                <a16:creationId xmlns:a16="http://schemas.microsoft.com/office/drawing/2014/main" id="{F7328E8E-2B7C-496D-B49C-F6095E5BF821}"/>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2006935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A3ECB9-68F9-423D-A988-3AB0B1D252B1}"/>
              </a:ext>
            </a:extLst>
          </p:cNvPr>
          <p:cNvSpPr>
            <a:spLocks noGrp="1"/>
          </p:cNvSpPr>
          <p:nvPr>
            <p:ph type="title"/>
          </p:nvPr>
        </p:nvSpPr>
        <p:spPr/>
        <p:txBody>
          <a:bodyPr/>
          <a:lstStyle/>
          <a:p>
            <a:r>
              <a:rPr lang="en-US" dirty="0"/>
              <a:t>Other Institutional actors: multinational Enterprises </a:t>
            </a:r>
            <a:endParaRPr lang="el-GR" dirty="0"/>
          </a:p>
        </p:txBody>
      </p:sp>
      <p:sp>
        <p:nvSpPr>
          <p:cNvPr id="3" name="Θέση περιεχομένου 2">
            <a:extLst>
              <a:ext uri="{FF2B5EF4-FFF2-40B4-BE49-F238E27FC236}">
                <a16:creationId xmlns:a16="http://schemas.microsoft.com/office/drawing/2014/main" id="{8323D028-7EFB-45C0-BE86-07C5EDCDA066}"/>
              </a:ext>
            </a:extLst>
          </p:cNvPr>
          <p:cNvSpPr>
            <a:spLocks noGrp="1"/>
          </p:cNvSpPr>
          <p:nvPr>
            <p:ph idx="1"/>
          </p:nvPr>
        </p:nvSpPr>
        <p:spPr/>
        <p:txBody>
          <a:bodyPr/>
          <a:lstStyle/>
          <a:p>
            <a:pPr algn="just"/>
            <a:r>
              <a:rPr lang="en-US" dirty="0"/>
              <a:t>So, in an attempt to enlarge the varieties of capitalism </a:t>
            </a:r>
            <a:r>
              <a:rPr lang="en-US" dirty="0" err="1"/>
              <a:t>Noikle</a:t>
            </a:r>
            <a:r>
              <a:rPr lang="en-US" dirty="0"/>
              <a:t> (2010) classified a particular type of capitalism  called dependent market economies (DME). Countries in central  and Eastern Europe are classified as DME, as they are heavily dependent on MNEs and prosper by being an active and credible link of the supply chains of large MNEs.  </a:t>
            </a:r>
          </a:p>
          <a:p>
            <a:pPr algn="just"/>
            <a:r>
              <a:rPr lang="en-US" dirty="0"/>
              <a:t>When FDI and MNEs play a critical role in an economic system, inevitably there will be coordinated efforts to imitate  what works in an MNEs and their subsidiaries in the various countries.  </a:t>
            </a:r>
          </a:p>
          <a:p>
            <a:pPr algn="just"/>
            <a:r>
              <a:rPr lang="en-US" dirty="0"/>
              <a:t>Thus, the MNEs starts to become a change agent and integrate national production systems with global networks.  </a:t>
            </a:r>
            <a:endParaRPr lang="el-GR" dirty="0"/>
          </a:p>
        </p:txBody>
      </p:sp>
      <p:sp>
        <p:nvSpPr>
          <p:cNvPr id="4" name="Θέση ημερομηνίας 3">
            <a:extLst>
              <a:ext uri="{FF2B5EF4-FFF2-40B4-BE49-F238E27FC236}">
                <a16:creationId xmlns:a16="http://schemas.microsoft.com/office/drawing/2014/main" id="{9AFB3176-CF58-49D3-BD1E-EE28DF16B490}"/>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87430738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139A7B-7061-498D-9FEE-6B5FD17CD7AA}"/>
              </a:ext>
            </a:extLst>
          </p:cNvPr>
          <p:cNvSpPr>
            <a:spLocks noGrp="1"/>
          </p:cNvSpPr>
          <p:nvPr>
            <p:ph type="title"/>
          </p:nvPr>
        </p:nvSpPr>
        <p:spPr/>
        <p:txBody>
          <a:bodyPr/>
          <a:lstStyle/>
          <a:p>
            <a:r>
              <a:rPr lang="en-US" dirty="0"/>
              <a:t>Other Institutional actors: multinational Enterprises </a:t>
            </a:r>
            <a:endParaRPr lang="el-GR" dirty="0"/>
          </a:p>
        </p:txBody>
      </p:sp>
      <p:sp>
        <p:nvSpPr>
          <p:cNvPr id="3" name="Θέση περιεχομένου 2">
            <a:extLst>
              <a:ext uri="{FF2B5EF4-FFF2-40B4-BE49-F238E27FC236}">
                <a16:creationId xmlns:a16="http://schemas.microsoft.com/office/drawing/2014/main" id="{92CD3C0D-0E96-480B-9E46-882DEC526BEB}"/>
              </a:ext>
            </a:extLst>
          </p:cNvPr>
          <p:cNvSpPr>
            <a:spLocks noGrp="1"/>
          </p:cNvSpPr>
          <p:nvPr>
            <p:ph idx="1"/>
          </p:nvPr>
        </p:nvSpPr>
        <p:spPr/>
        <p:txBody>
          <a:bodyPr/>
          <a:lstStyle/>
          <a:p>
            <a:r>
              <a:rPr lang="en-US" dirty="0"/>
              <a:t> While the international business varieties of capitalism approaches to institutions have their differences  in terms of conceptual assumptions, Jackson &amp; </a:t>
            </a:r>
            <a:r>
              <a:rPr lang="en-US" dirty="0" err="1"/>
              <a:t>Deeg</a:t>
            </a:r>
            <a:r>
              <a:rPr lang="en-US" dirty="0"/>
              <a:t> (2008) demonstrate  there is a strong potential for cross-fertilization between these two approaches. </a:t>
            </a:r>
          </a:p>
          <a:p>
            <a:r>
              <a:rPr lang="en-US" dirty="0"/>
              <a:t>Whitley (2010) argues that the internationalization of share  ownership of MNEs may reduce  employer –employee commitment. More remote shareholders may find it more difficult to price accurately  the benefits flowing  from investment  in training and moving  to higher  value-added  production paradigms.  </a:t>
            </a:r>
          </a:p>
          <a:p>
            <a:r>
              <a:rPr lang="en-US" dirty="0"/>
              <a:t>Vogel (2005) argues that  increased capital mobility allow firms to exit from long term relations with workers’ by moving  operations abroad and for firms to move from local to overseas financing. Moreover, regulatory competition  between countries  seeking to attract FDI  can </a:t>
            </a:r>
            <a:r>
              <a:rPr lang="en-US" dirty="0" err="1"/>
              <a:t>mould</a:t>
            </a:r>
            <a:r>
              <a:rPr lang="en-US" dirty="0"/>
              <a:t> both policy choices and the actual practices adopted by firms (Thatcher 2007). </a:t>
            </a:r>
            <a:endParaRPr lang="el-GR" dirty="0"/>
          </a:p>
        </p:txBody>
      </p:sp>
      <p:sp>
        <p:nvSpPr>
          <p:cNvPr id="4" name="Θέση ημερομηνίας 3">
            <a:extLst>
              <a:ext uri="{FF2B5EF4-FFF2-40B4-BE49-F238E27FC236}">
                <a16:creationId xmlns:a16="http://schemas.microsoft.com/office/drawing/2014/main" id="{D5B20F82-262B-422B-9E67-C25AE0BED943}"/>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05137983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43B878-988E-467B-BDE6-5BF07852672E}"/>
              </a:ext>
            </a:extLst>
          </p:cNvPr>
          <p:cNvSpPr>
            <a:spLocks noGrp="1"/>
          </p:cNvSpPr>
          <p:nvPr>
            <p:ph type="title"/>
          </p:nvPr>
        </p:nvSpPr>
        <p:spPr/>
        <p:txBody>
          <a:bodyPr/>
          <a:lstStyle/>
          <a:p>
            <a:r>
              <a:rPr lang="en-US" dirty="0"/>
              <a:t>Other Institutional actors: multinational Enterprises </a:t>
            </a:r>
            <a:endParaRPr lang="el-GR" dirty="0"/>
          </a:p>
        </p:txBody>
      </p:sp>
      <p:sp>
        <p:nvSpPr>
          <p:cNvPr id="3" name="Θέση περιεχομένου 2">
            <a:extLst>
              <a:ext uri="{FF2B5EF4-FFF2-40B4-BE49-F238E27FC236}">
                <a16:creationId xmlns:a16="http://schemas.microsoft.com/office/drawing/2014/main" id="{086CAAC1-1026-4163-BC77-103C8449E976}"/>
              </a:ext>
            </a:extLst>
          </p:cNvPr>
          <p:cNvSpPr>
            <a:spLocks noGrp="1"/>
          </p:cNvSpPr>
          <p:nvPr>
            <p:ph idx="1"/>
          </p:nvPr>
        </p:nvSpPr>
        <p:spPr/>
        <p:txBody>
          <a:bodyPr/>
          <a:lstStyle/>
          <a:p>
            <a:r>
              <a:rPr lang="en-US" dirty="0"/>
              <a:t>In some contexts, Whitley (2010) asserts, that MNEs seek, inter alia, to access cheap labor force. While, in other countries, MNEs seek specific skills  and knowledge. </a:t>
            </a:r>
          </a:p>
          <a:p>
            <a:r>
              <a:rPr lang="en-US" dirty="0"/>
              <a:t>The general effect of this has been  to make it harder for national regulatory frameworks  and industry associations  to rein  in free riding and organize markets on a collective basis. </a:t>
            </a:r>
          </a:p>
          <a:p>
            <a:r>
              <a:rPr lang="en-US" dirty="0"/>
              <a:t> However,  where the presence of MNEs  is on the basis of accessing skills and technologies, in this way firms will become increasingly  embedded in the host institutional setting (Institutional theory). </a:t>
            </a:r>
          </a:p>
          <a:p>
            <a:r>
              <a:rPr lang="en-US" dirty="0"/>
              <a:t>However, in those cases, where MNEs invest in large and wealth markets, MNEs are expected to be in a weaker position  and in many cases MNEs have to fit themselves in the host institutional setting. </a:t>
            </a:r>
            <a:endParaRPr lang="el-GR" dirty="0"/>
          </a:p>
        </p:txBody>
      </p:sp>
      <p:sp>
        <p:nvSpPr>
          <p:cNvPr id="4" name="Θέση ημερομηνίας 3">
            <a:extLst>
              <a:ext uri="{FF2B5EF4-FFF2-40B4-BE49-F238E27FC236}">
                <a16:creationId xmlns:a16="http://schemas.microsoft.com/office/drawing/2014/main" id="{1B63AA44-DDEF-44BE-AECC-45FC87E640F6}"/>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387132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D2C3B1-CEC0-4622-BA6C-1BC89BCFE941}"/>
              </a:ext>
            </a:extLst>
          </p:cNvPr>
          <p:cNvSpPr>
            <a:spLocks noGrp="1"/>
          </p:cNvSpPr>
          <p:nvPr>
            <p:ph type="title"/>
          </p:nvPr>
        </p:nvSpPr>
        <p:spPr/>
        <p:txBody>
          <a:bodyPr/>
          <a:lstStyle/>
          <a:p>
            <a:r>
              <a:rPr lang="en-US" dirty="0"/>
              <a:t>International economic Inequality</a:t>
            </a:r>
            <a:endParaRPr lang="el-GR" dirty="0"/>
          </a:p>
        </p:txBody>
      </p:sp>
      <p:sp>
        <p:nvSpPr>
          <p:cNvPr id="3" name="Θέση περιεχομένου 2">
            <a:extLst>
              <a:ext uri="{FF2B5EF4-FFF2-40B4-BE49-F238E27FC236}">
                <a16:creationId xmlns:a16="http://schemas.microsoft.com/office/drawing/2014/main" id="{A920CA43-0337-4765-8F0B-01A10B2FF0C6}"/>
              </a:ext>
            </a:extLst>
          </p:cNvPr>
          <p:cNvSpPr>
            <a:spLocks noGrp="1"/>
          </p:cNvSpPr>
          <p:nvPr>
            <p:ph idx="1"/>
          </p:nvPr>
        </p:nvSpPr>
        <p:spPr/>
        <p:txBody>
          <a:bodyPr>
            <a:normAutofit/>
          </a:bodyPr>
          <a:lstStyle/>
          <a:p>
            <a:pPr algn="just"/>
            <a:r>
              <a:rPr lang="en-US" b="0" i="0" dirty="0">
                <a:solidFill>
                  <a:srgbClr val="202122"/>
                </a:solidFill>
                <a:effectLst/>
                <a:latin typeface="Arial" panose="020B0604020202020204" pitchFamily="34" charset="0"/>
              </a:rPr>
              <a:t>International development institutions and </a:t>
            </a:r>
            <a:r>
              <a:rPr lang="en-US" b="0" i="0" strike="noStrike" dirty="0">
                <a:solidFill>
                  <a:schemeClr val="tx1"/>
                </a:solidFill>
                <a:effectLst/>
                <a:latin typeface="Arial" panose="020B0604020202020204" pitchFamily="34" charset="0"/>
                <a:hlinkClick r:id="rId2" tooltip="International organization">
                  <a:extLst>
                    <a:ext uri="{A12FA001-AC4F-418D-AE19-62706E023703}">
                      <ahyp:hlinkClr xmlns:ahyp="http://schemas.microsoft.com/office/drawing/2018/hyperlinkcolor" val="tx"/>
                    </a:ext>
                  </a:extLst>
                </a:hlinkClick>
              </a:rPr>
              <a:t>international organizations</a:t>
            </a:r>
            <a:r>
              <a:rPr lang="en-US" b="0" i="0" strike="noStrike" dirty="0">
                <a:solidFill>
                  <a:schemeClr val="tx1"/>
                </a:solidFill>
                <a:effectLst/>
                <a:latin typeface="Arial" panose="020B0604020202020204" pitchFamily="34" charset="0"/>
              </a:rPr>
              <a:t>,</a:t>
            </a:r>
            <a:r>
              <a:rPr lang="en-US" b="0" i="0" dirty="0">
                <a:solidFill>
                  <a:schemeClr val="tx1"/>
                </a:solidFill>
                <a:effectLst/>
                <a:latin typeface="Arial" panose="020B0604020202020204" pitchFamily="34" charset="0"/>
              </a:rPr>
              <a:t> such as the UN promote the realization of the fact that </a:t>
            </a:r>
            <a:r>
              <a:rPr lang="en-US" b="0" i="0" u="none" strike="noStrike" dirty="0">
                <a:solidFill>
                  <a:schemeClr val="tx1"/>
                </a:solidFill>
                <a:effectLst/>
                <a:latin typeface="Arial" panose="020B0604020202020204" pitchFamily="34" charset="0"/>
                <a:hlinkClick r:id="rId3" tooltip="Economics">
                  <a:extLst>
                    <a:ext uri="{A12FA001-AC4F-418D-AE19-62706E023703}">
                      <ahyp:hlinkClr xmlns:ahyp="http://schemas.microsoft.com/office/drawing/2018/hyperlinkcolor" val="tx"/>
                    </a:ext>
                  </a:extLst>
                </a:hlinkClick>
              </a:rPr>
              <a:t>economic practices</a:t>
            </a:r>
            <a:r>
              <a:rPr lang="en-US" b="0" i="0" u="none" strike="noStrike" dirty="0">
                <a:solidFill>
                  <a:schemeClr val="tx1"/>
                </a:solidFill>
                <a:effectLst/>
                <a:latin typeface="Arial" panose="020B0604020202020204" pitchFamily="34" charset="0"/>
              </a:rPr>
              <a:t>,</a:t>
            </a:r>
            <a:r>
              <a:rPr lang="en-US" b="0" i="0" dirty="0">
                <a:solidFill>
                  <a:schemeClr val="tx1"/>
                </a:solidFill>
                <a:effectLst/>
                <a:latin typeface="Arial" panose="020B0604020202020204" pitchFamily="34" charset="0"/>
              </a:rPr>
              <a:t> such as </a:t>
            </a:r>
            <a:r>
              <a:rPr lang="en-US" b="0" i="0" u="none" strike="noStrike" dirty="0">
                <a:solidFill>
                  <a:schemeClr val="tx1"/>
                </a:solidFill>
                <a:effectLst/>
                <a:latin typeface="Arial" panose="020B0604020202020204" pitchFamily="34" charset="0"/>
                <a:hlinkClick r:id="rId4" tooltip="Globalisation">
                  <a:extLst>
                    <a:ext uri="{A12FA001-AC4F-418D-AE19-62706E023703}">
                      <ahyp:hlinkClr xmlns:ahyp="http://schemas.microsoft.com/office/drawing/2018/hyperlinkcolor" val="tx"/>
                    </a:ext>
                  </a:extLst>
                </a:hlinkClick>
              </a:rPr>
              <a:t>rapid globalization</a:t>
            </a:r>
            <a:r>
              <a:rPr lang="en-US" b="0" i="0" u="none" strike="noStrike" dirty="0">
                <a:solidFill>
                  <a:schemeClr val="tx1"/>
                </a:solidFill>
                <a:effectLst/>
                <a:latin typeface="Arial" panose="020B0604020202020204" pitchFamily="34" charset="0"/>
              </a:rPr>
              <a:t>,</a:t>
            </a:r>
            <a:r>
              <a:rPr lang="en-US" b="0" i="0" dirty="0">
                <a:solidFill>
                  <a:schemeClr val="tx1"/>
                </a:solidFill>
                <a:effectLst/>
                <a:latin typeface="Arial" panose="020B0604020202020204" pitchFamily="34" charset="0"/>
              </a:rPr>
              <a:t> and certain aspects of international </a:t>
            </a:r>
            <a:r>
              <a:rPr lang="en-US" b="0" i="0" u="none" strike="noStrike" dirty="0">
                <a:solidFill>
                  <a:schemeClr val="tx1"/>
                </a:solidFill>
                <a:effectLst/>
                <a:latin typeface="Arial" panose="020B0604020202020204" pitchFamily="34" charset="0"/>
                <a:hlinkClick r:id="rId5" tooltip="Capitalism">
                  <a:extLst>
                    <a:ext uri="{A12FA001-AC4F-418D-AE19-62706E023703}">
                      <ahyp:hlinkClr xmlns:ahyp="http://schemas.microsoft.com/office/drawing/2018/hyperlinkcolor" val="tx"/>
                    </a:ext>
                  </a:extLst>
                </a:hlinkClick>
              </a:rPr>
              <a:t>capitalism</a:t>
            </a:r>
            <a:r>
              <a:rPr lang="en-US" b="0" i="0" dirty="0">
                <a:solidFill>
                  <a:schemeClr val="tx1"/>
                </a:solidFill>
                <a:effectLst/>
                <a:latin typeface="Arial" panose="020B0604020202020204" pitchFamily="34" charset="0"/>
              </a:rPr>
              <a:t> can lead to, and, allegedly, have led to an economic divide between countries, sometimes called the North-South d</a:t>
            </a:r>
            <a:r>
              <a:rPr lang="en-US" dirty="0">
                <a:solidFill>
                  <a:schemeClr val="tx1"/>
                </a:solidFill>
                <a:latin typeface="Arial" panose="020B0604020202020204" pitchFamily="34" charset="0"/>
              </a:rPr>
              <a:t>istinction</a:t>
            </a:r>
            <a:r>
              <a:rPr lang="en-US" b="0" i="0" dirty="0">
                <a:solidFill>
                  <a:schemeClr val="tx1"/>
                </a:solidFill>
                <a:effectLst/>
                <a:latin typeface="Arial" panose="020B0604020202020204" pitchFamily="34" charset="0"/>
              </a:rPr>
              <a:t>.</a:t>
            </a:r>
          </a:p>
          <a:p>
            <a:pPr algn="just"/>
            <a:r>
              <a:rPr lang="en-US" b="0" i="0" dirty="0">
                <a:solidFill>
                  <a:schemeClr val="tx1"/>
                </a:solidFill>
                <a:effectLst/>
                <a:latin typeface="Arial" panose="020B0604020202020204" pitchFamily="34" charset="0"/>
              </a:rPr>
              <a:t>Such organizations often make it a goal and to help reduce this clustering by encouraging co-operation amongst the </a:t>
            </a:r>
            <a:r>
              <a:rPr lang="en-US" b="0" i="0" u="none" strike="noStrike" dirty="0">
                <a:solidFill>
                  <a:schemeClr val="tx1"/>
                </a:solidFill>
                <a:effectLst/>
                <a:latin typeface="Arial" panose="020B0604020202020204" pitchFamily="34" charset="0"/>
                <a:hlinkClick r:id="rId6" tooltip="Global South">
                  <a:extLst>
                    <a:ext uri="{A12FA001-AC4F-418D-AE19-62706E023703}">
                      <ahyp:hlinkClr xmlns:ahyp="http://schemas.microsoft.com/office/drawing/2018/hyperlinkcolor" val="tx"/>
                    </a:ext>
                  </a:extLst>
                </a:hlinkClick>
              </a:rPr>
              <a:t>Global South</a:t>
            </a:r>
            <a:r>
              <a:rPr lang="en-US" b="0" i="0" dirty="0">
                <a:solidFill>
                  <a:schemeClr val="tx1"/>
                </a:solidFill>
                <a:effectLst/>
                <a:latin typeface="Arial" panose="020B0604020202020204" pitchFamily="34" charset="0"/>
              </a:rPr>
              <a:t> and other practices and policies that can accomplish this.</a:t>
            </a:r>
          </a:p>
          <a:p>
            <a:pPr algn="just"/>
            <a:r>
              <a:rPr lang="en-US" b="0" i="0" dirty="0">
                <a:solidFill>
                  <a:schemeClr val="tx1"/>
                </a:solidFill>
                <a:effectLst/>
                <a:latin typeface="Arial" panose="020B0604020202020204" pitchFamily="34" charset="0"/>
              </a:rPr>
              <a:t>International development can also cause inequality between richer and poorer parts of one nation's society. For example, when economic growth boosts development and </a:t>
            </a:r>
            <a:r>
              <a:rPr lang="en-US" b="0" i="0" u="none" strike="noStrike" dirty="0">
                <a:solidFill>
                  <a:schemeClr val="tx1"/>
                </a:solidFill>
                <a:effectLst/>
                <a:latin typeface="Arial" panose="020B0604020202020204" pitchFamily="34" charset="0"/>
                <a:hlinkClick r:id="rId7" tooltip="Industrialisation">
                  <a:extLst>
                    <a:ext uri="{A12FA001-AC4F-418D-AE19-62706E023703}">
                      <ahyp:hlinkClr xmlns:ahyp="http://schemas.microsoft.com/office/drawing/2018/hyperlinkcolor" val="tx"/>
                    </a:ext>
                  </a:extLst>
                </a:hlinkClick>
              </a:rPr>
              <a:t>industrialization</a:t>
            </a:r>
            <a:r>
              <a:rPr lang="en-US" b="0" i="0" dirty="0">
                <a:solidFill>
                  <a:schemeClr val="tx1"/>
                </a:solidFill>
                <a:effectLst/>
                <a:latin typeface="Arial" panose="020B0604020202020204" pitchFamily="34" charset="0"/>
              </a:rPr>
              <a:t>, it can create a </a:t>
            </a:r>
            <a:r>
              <a:rPr lang="en-US" b="0" i="0" u="none" strike="noStrike" dirty="0">
                <a:solidFill>
                  <a:schemeClr val="tx1"/>
                </a:solidFill>
                <a:effectLst/>
                <a:latin typeface="Arial" panose="020B0604020202020204" pitchFamily="34" charset="0"/>
                <a:hlinkClick r:id="rId8" tooltip="Class divide">
                  <a:extLst>
                    <a:ext uri="{A12FA001-AC4F-418D-AE19-62706E023703}">
                      <ahyp:hlinkClr xmlns:ahyp="http://schemas.microsoft.com/office/drawing/2018/hyperlinkcolor" val="tx"/>
                    </a:ext>
                  </a:extLst>
                </a:hlinkClick>
              </a:rPr>
              <a:t>class </a:t>
            </a:r>
            <a:r>
              <a:rPr lang="en-US" b="0" i="0" u="none" strike="noStrike" dirty="0">
                <a:solidFill>
                  <a:schemeClr val="tx1"/>
                </a:solidFill>
                <a:effectLst/>
                <a:latin typeface="Arial" panose="020B0604020202020204" pitchFamily="34" charset="0"/>
              </a:rPr>
              <a:t>gap</a:t>
            </a:r>
            <a:r>
              <a:rPr lang="en-US" b="0" i="0" dirty="0">
                <a:solidFill>
                  <a:schemeClr val="tx1"/>
                </a:solidFill>
                <a:effectLst/>
                <a:latin typeface="Arial" panose="020B0604020202020204" pitchFamily="34" charset="0"/>
              </a:rPr>
              <a:t> by creating demand for more educated people in order to maintain corporate and industrial profitability.</a:t>
            </a:r>
          </a:p>
          <a:p>
            <a:endParaRPr lang="el-GR" dirty="0"/>
          </a:p>
        </p:txBody>
      </p:sp>
      <p:sp>
        <p:nvSpPr>
          <p:cNvPr id="4" name="Θέση ημερομηνίας 3">
            <a:extLst>
              <a:ext uri="{FF2B5EF4-FFF2-40B4-BE49-F238E27FC236}">
                <a16:creationId xmlns:a16="http://schemas.microsoft.com/office/drawing/2014/main" id="{EC7DB262-245E-44A6-AA9B-0809964DD369}"/>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77134936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B6F763-8AF2-40F3-952A-40F13D024B4A}"/>
              </a:ext>
            </a:extLst>
          </p:cNvPr>
          <p:cNvSpPr>
            <a:spLocks noGrp="1"/>
          </p:cNvSpPr>
          <p:nvPr>
            <p:ph type="title"/>
          </p:nvPr>
        </p:nvSpPr>
        <p:spPr/>
        <p:txBody>
          <a:bodyPr/>
          <a:lstStyle/>
          <a:p>
            <a:r>
              <a:rPr lang="en-US" dirty="0"/>
              <a:t>Other Institutional actors: multinational Enterprises </a:t>
            </a:r>
            <a:endParaRPr lang="el-GR" dirty="0"/>
          </a:p>
        </p:txBody>
      </p:sp>
      <p:sp>
        <p:nvSpPr>
          <p:cNvPr id="3" name="Θέση περιεχομένου 2">
            <a:extLst>
              <a:ext uri="{FF2B5EF4-FFF2-40B4-BE49-F238E27FC236}">
                <a16:creationId xmlns:a16="http://schemas.microsoft.com/office/drawing/2014/main" id="{6D100A63-6FFE-4C28-A9AB-8347D3FBAEFA}"/>
              </a:ext>
            </a:extLst>
          </p:cNvPr>
          <p:cNvSpPr>
            <a:spLocks noGrp="1"/>
          </p:cNvSpPr>
          <p:nvPr>
            <p:ph idx="1"/>
          </p:nvPr>
        </p:nvSpPr>
        <p:spPr/>
        <p:txBody>
          <a:bodyPr/>
          <a:lstStyle/>
          <a:p>
            <a:r>
              <a:rPr lang="en-US" dirty="0"/>
              <a:t>Indeed, MNEs  can seek  to build on a combination of strengths  that come from fitting into  many different institutional settings (Institutional Entrepreneurship Theory, Coevolutionary theory). </a:t>
            </a:r>
          </a:p>
        </p:txBody>
      </p:sp>
      <p:sp>
        <p:nvSpPr>
          <p:cNvPr id="4" name="Θέση ημερομηνίας 3">
            <a:extLst>
              <a:ext uri="{FF2B5EF4-FFF2-40B4-BE49-F238E27FC236}">
                <a16:creationId xmlns:a16="http://schemas.microsoft.com/office/drawing/2014/main" id="{83E466FD-E5A4-4D5D-BA30-AD25D82A4707}"/>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52637208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B367B0-9E83-4C94-86CA-A93B1FE687D3}"/>
              </a:ext>
            </a:extLst>
          </p:cNvPr>
          <p:cNvSpPr>
            <a:spLocks noGrp="1"/>
          </p:cNvSpPr>
          <p:nvPr>
            <p:ph type="title"/>
          </p:nvPr>
        </p:nvSpPr>
        <p:spPr/>
        <p:txBody>
          <a:bodyPr/>
          <a:lstStyle/>
          <a:p>
            <a:r>
              <a:rPr lang="en-US" dirty="0"/>
              <a:t>MNEs conceptualization </a:t>
            </a:r>
            <a:endParaRPr lang="el-GR" dirty="0"/>
          </a:p>
        </p:txBody>
      </p:sp>
      <p:sp>
        <p:nvSpPr>
          <p:cNvPr id="3" name="Θέση περιεχομένου 2">
            <a:extLst>
              <a:ext uri="{FF2B5EF4-FFF2-40B4-BE49-F238E27FC236}">
                <a16:creationId xmlns:a16="http://schemas.microsoft.com/office/drawing/2014/main" id="{645B2F85-4BB0-434A-9E0D-4D4E79E11334}"/>
              </a:ext>
            </a:extLst>
          </p:cNvPr>
          <p:cNvSpPr>
            <a:spLocks noGrp="1"/>
          </p:cNvSpPr>
          <p:nvPr>
            <p:ph idx="1"/>
          </p:nvPr>
        </p:nvSpPr>
        <p:spPr/>
        <p:txBody>
          <a:bodyPr/>
          <a:lstStyle/>
          <a:p>
            <a:r>
              <a:rPr lang="en-US" dirty="0"/>
              <a:t>Multinational Enterprise (MNE) is this kind of enterprise that based on the creation of subsidiaries in foreign countries. </a:t>
            </a:r>
          </a:p>
          <a:p>
            <a:r>
              <a:rPr lang="en-US" dirty="0"/>
              <a:t>Mother enterprise controls its subsidiaries partially or entirely. </a:t>
            </a:r>
          </a:p>
          <a:p>
            <a:r>
              <a:rPr lang="en-US" dirty="0"/>
              <a:t>The Foreign Direct Investment (FDI), which is the product of the MNE activity, includes the transfer of both tangible and intangible materials in other foreign countries.    </a:t>
            </a:r>
          </a:p>
          <a:p>
            <a:r>
              <a:rPr lang="en-US" dirty="0"/>
              <a:t>These materials can be either share capital, capital equipment, raw materials, etc. </a:t>
            </a:r>
          </a:p>
          <a:p>
            <a:r>
              <a:rPr lang="en-US" dirty="0"/>
              <a:t>Also, these materials include research and development (R&amp;D), knowhow, management of production, marketing, etc.</a:t>
            </a:r>
            <a:endParaRPr lang="el-GR" dirty="0"/>
          </a:p>
        </p:txBody>
      </p:sp>
      <p:sp>
        <p:nvSpPr>
          <p:cNvPr id="4" name="Θέση ημερομηνίας 3">
            <a:extLst>
              <a:ext uri="{FF2B5EF4-FFF2-40B4-BE49-F238E27FC236}">
                <a16:creationId xmlns:a16="http://schemas.microsoft.com/office/drawing/2014/main" id="{22531A61-61CE-46E4-B6A4-17295ADEDD29}"/>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86455632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D52D09-69E3-4337-BA43-C6BE95F12E97}"/>
              </a:ext>
            </a:extLst>
          </p:cNvPr>
          <p:cNvSpPr>
            <a:spLocks noGrp="1"/>
          </p:cNvSpPr>
          <p:nvPr>
            <p:ph type="title"/>
          </p:nvPr>
        </p:nvSpPr>
        <p:spPr/>
        <p:txBody>
          <a:bodyPr/>
          <a:lstStyle/>
          <a:p>
            <a:r>
              <a:rPr lang="en-US" dirty="0"/>
              <a:t>MNEs conceptualization </a:t>
            </a:r>
            <a:endParaRPr lang="el-GR" dirty="0"/>
          </a:p>
        </p:txBody>
      </p:sp>
      <p:sp>
        <p:nvSpPr>
          <p:cNvPr id="3" name="Θέση περιεχομένου 2">
            <a:extLst>
              <a:ext uri="{FF2B5EF4-FFF2-40B4-BE49-F238E27FC236}">
                <a16:creationId xmlns:a16="http://schemas.microsoft.com/office/drawing/2014/main" id="{9F45849A-319D-4D61-8900-106981342D84}"/>
              </a:ext>
            </a:extLst>
          </p:cNvPr>
          <p:cNvSpPr>
            <a:spLocks noGrp="1"/>
          </p:cNvSpPr>
          <p:nvPr>
            <p:ph idx="1"/>
          </p:nvPr>
        </p:nvSpPr>
        <p:spPr/>
        <p:txBody>
          <a:bodyPr/>
          <a:lstStyle/>
          <a:p>
            <a:r>
              <a:rPr lang="en-US" dirty="0"/>
              <a:t>The combination of these materials are important for the successful achievement of the production line. </a:t>
            </a:r>
          </a:p>
          <a:p>
            <a:r>
              <a:rPr lang="en-US" dirty="0"/>
              <a:t>The characteristic feature of the MNE is that the transfer of these materials take place without the intervention of the conventional market. Instead, the transfer takes place via the same enterprise.</a:t>
            </a:r>
          </a:p>
          <a:p>
            <a:r>
              <a:rPr lang="en-US" dirty="0"/>
              <a:t>This argument is the basis of the internalization theory (Coase 1937).</a:t>
            </a:r>
            <a:endParaRPr lang="el-GR" dirty="0"/>
          </a:p>
        </p:txBody>
      </p:sp>
      <p:sp>
        <p:nvSpPr>
          <p:cNvPr id="4" name="Θέση ημερομηνίας 3">
            <a:extLst>
              <a:ext uri="{FF2B5EF4-FFF2-40B4-BE49-F238E27FC236}">
                <a16:creationId xmlns:a16="http://schemas.microsoft.com/office/drawing/2014/main" id="{A7032B71-86DD-41BB-8A12-404CD059A5A9}"/>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85449570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5070DD8-715B-4D56-A519-4BA932120BCA}"/>
              </a:ext>
            </a:extLst>
          </p:cNvPr>
          <p:cNvSpPr>
            <a:spLocks noGrp="1" noChangeArrowheads="1"/>
          </p:cNvSpPr>
          <p:nvPr>
            <p:ph type="title"/>
          </p:nvPr>
        </p:nvSpPr>
        <p:spPr/>
        <p:txBody>
          <a:bodyPr/>
          <a:lstStyle/>
          <a:p>
            <a:pPr eaLnBrk="1" hangingPunct="1"/>
            <a:r>
              <a:rPr lang="en-US" altLang="el-GR" dirty="0"/>
              <a:t>Coase theorem</a:t>
            </a:r>
            <a:endParaRPr lang="el-GR" altLang="el-GR" dirty="0"/>
          </a:p>
        </p:txBody>
      </p:sp>
      <p:sp>
        <p:nvSpPr>
          <p:cNvPr id="55299" name="Rectangle 3">
            <a:extLst>
              <a:ext uri="{FF2B5EF4-FFF2-40B4-BE49-F238E27FC236}">
                <a16:creationId xmlns:a16="http://schemas.microsoft.com/office/drawing/2014/main" id="{75F38B04-D173-4A55-BE5F-A43F04B89E25}"/>
              </a:ext>
            </a:extLst>
          </p:cNvPr>
          <p:cNvSpPr>
            <a:spLocks noGrp="1" noChangeArrowheads="1"/>
          </p:cNvSpPr>
          <p:nvPr>
            <p:ph type="body" idx="1"/>
          </p:nvPr>
        </p:nvSpPr>
        <p:spPr/>
        <p:txBody>
          <a:bodyPr/>
          <a:lstStyle/>
          <a:p>
            <a:pPr eaLnBrk="1" hangingPunct="1">
              <a:lnSpc>
                <a:spcPct val="90000"/>
              </a:lnSpc>
            </a:pPr>
            <a:r>
              <a:rPr lang="en-US" altLang="el-GR" sz="2400"/>
              <a:t>Market transactions are costly.</a:t>
            </a:r>
          </a:p>
          <a:p>
            <a:pPr eaLnBrk="1" hangingPunct="1">
              <a:lnSpc>
                <a:spcPct val="90000"/>
              </a:lnSpc>
            </a:pPr>
            <a:r>
              <a:rPr lang="en-US" altLang="el-GR" sz="2400"/>
              <a:t>Transaction cost is due to: </a:t>
            </a:r>
          </a:p>
          <a:p>
            <a:pPr eaLnBrk="1" hangingPunct="1">
              <a:lnSpc>
                <a:spcPct val="90000"/>
              </a:lnSpc>
              <a:buFont typeface="Wingdings" panose="05000000000000000000" pitchFamily="2" charset="2"/>
              <a:buChar char="Ø"/>
            </a:pPr>
            <a:r>
              <a:rPr lang="en-US" altLang="el-GR" sz="2400"/>
              <a:t>Determination of an efficient price, i.e. price at the point MC=MR. </a:t>
            </a:r>
          </a:p>
          <a:p>
            <a:pPr eaLnBrk="1" hangingPunct="1">
              <a:lnSpc>
                <a:spcPct val="90000"/>
              </a:lnSpc>
              <a:buFont typeface="Wingdings" panose="05000000000000000000" pitchFamily="2" charset="2"/>
              <a:buChar char="Ø"/>
            </a:pPr>
            <a:r>
              <a:rPr lang="en-US" altLang="el-GR" sz="2400"/>
              <a:t>Determination of the obligations and rights of the transaction partners, especially when a contract extents in future time (it implies uncertainty) and there is need to draw a number of contracts concerning interdependent transactions.</a:t>
            </a:r>
          </a:p>
          <a:p>
            <a:pPr eaLnBrk="1" hangingPunct="1">
              <a:lnSpc>
                <a:spcPct val="90000"/>
              </a:lnSpc>
              <a:buFont typeface="Wingdings" panose="05000000000000000000" pitchFamily="2" charset="2"/>
              <a:buChar char="Ø"/>
            </a:pPr>
            <a:r>
              <a:rPr lang="en-US" altLang="el-GR" sz="2400"/>
              <a:t>Uncertainty about the cost and availability of production inputs in the future.</a:t>
            </a:r>
          </a:p>
          <a:p>
            <a:pPr eaLnBrk="1" hangingPunct="1">
              <a:lnSpc>
                <a:spcPct val="90000"/>
              </a:lnSpc>
              <a:buFont typeface="Wingdings" panose="05000000000000000000" pitchFamily="2" charset="2"/>
              <a:buChar char="Ø"/>
            </a:pPr>
            <a:r>
              <a:rPr lang="en-US" altLang="el-GR" sz="2400"/>
              <a:t>Indirect taxation.  </a:t>
            </a:r>
            <a:endParaRPr lang="el-GR" altLang="el-GR" sz="2400"/>
          </a:p>
        </p:txBody>
      </p:sp>
    </p:spTree>
    <p:extLst>
      <p:ext uri="{BB962C8B-B14F-4D97-AF65-F5344CB8AC3E}">
        <p14:creationId xmlns:p14="http://schemas.microsoft.com/office/powerpoint/2010/main" val="28331170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1AA53F2-C37F-4836-88C0-DB4AA97BD22C}"/>
              </a:ext>
            </a:extLst>
          </p:cNvPr>
          <p:cNvSpPr>
            <a:spLocks noGrp="1" noChangeArrowheads="1"/>
          </p:cNvSpPr>
          <p:nvPr>
            <p:ph type="title"/>
          </p:nvPr>
        </p:nvSpPr>
        <p:spPr/>
        <p:txBody>
          <a:bodyPr/>
          <a:lstStyle/>
          <a:p>
            <a:pPr eaLnBrk="1" hangingPunct="1"/>
            <a:r>
              <a:rPr lang="en-US" altLang="el-GR" dirty="0"/>
              <a:t>Coase theorem</a:t>
            </a:r>
          </a:p>
        </p:txBody>
      </p:sp>
      <p:sp>
        <p:nvSpPr>
          <p:cNvPr id="57347" name="Rectangle 3">
            <a:extLst>
              <a:ext uri="{FF2B5EF4-FFF2-40B4-BE49-F238E27FC236}">
                <a16:creationId xmlns:a16="http://schemas.microsoft.com/office/drawing/2014/main" id="{841EFFFB-1A38-4594-BCBD-878FB9B504D5}"/>
              </a:ext>
            </a:extLst>
          </p:cNvPr>
          <p:cNvSpPr>
            <a:spLocks noGrp="1" noChangeArrowheads="1"/>
          </p:cNvSpPr>
          <p:nvPr>
            <p:ph type="body" idx="1"/>
          </p:nvPr>
        </p:nvSpPr>
        <p:spPr/>
        <p:txBody>
          <a:bodyPr/>
          <a:lstStyle/>
          <a:p>
            <a:pPr eaLnBrk="1" hangingPunct="1"/>
            <a:r>
              <a:rPr lang="en-US" altLang="el-GR"/>
              <a:t>Firms in order to avoid transaction cost internalise the relevant markets, and transactions are administered not by market forces but by the firm’s internal administrative fiat.</a:t>
            </a:r>
          </a:p>
          <a:p>
            <a:pPr eaLnBrk="1" hangingPunct="1"/>
            <a:r>
              <a:rPr lang="en-US" altLang="el-GR"/>
              <a:t>Firms grow until the point the marginal revenue of internalising transactions becomes equal to the marginal cost.</a:t>
            </a:r>
          </a:p>
        </p:txBody>
      </p:sp>
    </p:spTree>
    <p:extLst>
      <p:ext uri="{BB962C8B-B14F-4D97-AF65-F5344CB8AC3E}">
        <p14:creationId xmlns:p14="http://schemas.microsoft.com/office/powerpoint/2010/main" val="230316114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A445005-13B6-4334-A2FA-B563080E9D01}"/>
              </a:ext>
            </a:extLst>
          </p:cNvPr>
          <p:cNvSpPr>
            <a:spLocks noGrp="1" noChangeArrowheads="1"/>
          </p:cNvSpPr>
          <p:nvPr>
            <p:ph type="title"/>
          </p:nvPr>
        </p:nvSpPr>
        <p:spPr/>
        <p:txBody>
          <a:bodyPr/>
          <a:lstStyle/>
          <a:p>
            <a:pPr eaLnBrk="1" hangingPunct="1"/>
            <a:r>
              <a:rPr lang="en-US" altLang="el-GR" dirty="0"/>
              <a:t>Coase theorem</a:t>
            </a:r>
          </a:p>
        </p:txBody>
      </p:sp>
      <p:sp>
        <p:nvSpPr>
          <p:cNvPr id="58371" name="Rectangle 3">
            <a:extLst>
              <a:ext uri="{FF2B5EF4-FFF2-40B4-BE49-F238E27FC236}">
                <a16:creationId xmlns:a16="http://schemas.microsoft.com/office/drawing/2014/main" id="{AF09FFB0-7F68-42B4-AA94-EA4CF56F60B8}"/>
              </a:ext>
            </a:extLst>
          </p:cNvPr>
          <p:cNvSpPr>
            <a:spLocks noGrp="1" noChangeArrowheads="1"/>
          </p:cNvSpPr>
          <p:nvPr>
            <p:ph type="body" idx="1"/>
          </p:nvPr>
        </p:nvSpPr>
        <p:spPr/>
        <p:txBody>
          <a:bodyPr>
            <a:normAutofit lnSpcReduction="10000"/>
          </a:bodyPr>
          <a:lstStyle/>
          <a:p>
            <a:pPr eaLnBrk="1" hangingPunct="1">
              <a:lnSpc>
                <a:spcPct val="80000"/>
              </a:lnSpc>
            </a:pPr>
            <a:r>
              <a:rPr lang="en-US" altLang="el-GR" sz="2400"/>
              <a:t>Internalisation cost stems from:</a:t>
            </a:r>
          </a:p>
          <a:p>
            <a:pPr eaLnBrk="1" hangingPunct="1">
              <a:lnSpc>
                <a:spcPct val="80000"/>
              </a:lnSpc>
              <a:buFont typeface="Wingdings" panose="05000000000000000000" pitchFamily="2" charset="2"/>
              <a:buChar char="Ø"/>
            </a:pPr>
            <a:r>
              <a:rPr lang="en-US" altLang="el-GR" sz="2400"/>
              <a:t>Diminishing returns on entrepreneurial (managerial) function.</a:t>
            </a:r>
          </a:p>
          <a:p>
            <a:pPr eaLnBrk="1" hangingPunct="1">
              <a:lnSpc>
                <a:spcPct val="80000"/>
              </a:lnSpc>
              <a:buFont typeface="Wingdings" panose="05000000000000000000" pitchFamily="2" charset="2"/>
              <a:buChar char="Ø"/>
            </a:pPr>
            <a:r>
              <a:rPr lang="en-US" altLang="el-GR" sz="2400"/>
              <a:t>Increasing failure to employ resources at maximum efficiency internally.</a:t>
            </a:r>
          </a:p>
          <a:p>
            <a:pPr eaLnBrk="1" hangingPunct="1">
              <a:lnSpc>
                <a:spcPct val="80000"/>
              </a:lnSpc>
              <a:buFont typeface="Wingdings" panose="05000000000000000000" pitchFamily="2" charset="2"/>
              <a:buChar char="Ø"/>
            </a:pPr>
            <a:r>
              <a:rPr lang="en-US" altLang="el-GR" sz="2400"/>
              <a:t>Possible supply cost increase of production factors due to increasing firm size.</a:t>
            </a:r>
          </a:p>
          <a:p>
            <a:pPr eaLnBrk="1" hangingPunct="1">
              <a:lnSpc>
                <a:spcPct val="80000"/>
              </a:lnSpc>
              <a:buFont typeface="Wingdings" panose="05000000000000000000" pitchFamily="2" charset="2"/>
              <a:buChar char="Ø"/>
            </a:pPr>
            <a:r>
              <a:rPr lang="en-US" altLang="el-GR" sz="2400"/>
              <a:t>Increasing failure to internally organise diverse including geography wise transactions efficiently.</a:t>
            </a:r>
          </a:p>
          <a:p>
            <a:pPr eaLnBrk="1" hangingPunct="1">
              <a:lnSpc>
                <a:spcPct val="80000"/>
              </a:lnSpc>
              <a:buFont typeface="Wingdings" panose="05000000000000000000" pitchFamily="2" charset="2"/>
              <a:buNone/>
            </a:pPr>
            <a:r>
              <a:rPr lang="en-US" altLang="el-GR" sz="2400"/>
              <a:t>    Improvement of organisation, managerial, communication methods reduces internalisation cost, therefore increase the firm size.   </a:t>
            </a:r>
          </a:p>
          <a:p>
            <a:pPr eaLnBrk="1" hangingPunct="1">
              <a:lnSpc>
                <a:spcPct val="80000"/>
              </a:lnSpc>
              <a:buFontTx/>
              <a:buNone/>
            </a:pPr>
            <a:r>
              <a:rPr lang="en-US" altLang="el-GR" sz="2400"/>
              <a:t> </a:t>
            </a:r>
            <a:endParaRPr lang="el-GR" altLang="el-GR" sz="2400"/>
          </a:p>
          <a:p>
            <a:pPr eaLnBrk="1" hangingPunct="1">
              <a:lnSpc>
                <a:spcPct val="80000"/>
              </a:lnSpc>
            </a:pPr>
            <a:endParaRPr lang="el-GR" altLang="el-GR" sz="2400"/>
          </a:p>
        </p:txBody>
      </p:sp>
    </p:spTree>
    <p:extLst>
      <p:ext uri="{BB962C8B-B14F-4D97-AF65-F5344CB8AC3E}">
        <p14:creationId xmlns:p14="http://schemas.microsoft.com/office/powerpoint/2010/main" val="104901952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03B2B77-3A0D-4F56-9D99-D2182B378BF4}"/>
              </a:ext>
            </a:extLst>
          </p:cNvPr>
          <p:cNvSpPr>
            <a:spLocks noGrp="1" noChangeArrowheads="1"/>
          </p:cNvSpPr>
          <p:nvPr>
            <p:ph type="title"/>
          </p:nvPr>
        </p:nvSpPr>
        <p:spPr/>
        <p:txBody>
          <a:bodyPr>
            <a:normAutofit fontScale="90000"/>
          </a:bodyPr>
          <a:lstStyle/>
          <a:p>
            <a:pPr eaLnBrk="1" hangingPunct="1"/>
            <a:r>
              <a:rPr lang="en-US" altLang="el-GR" sz="4000"/>
              <a:t>Williamson (1975, 1981): Markets vs. hierarchies hypothesis</a:t>
            </a:r>
            <a:endParaRPr lang="el-GR" altLang="el-GR" sz="4000"/>
          </a:p>
        </p:txBody>
      </p:sp>
      <p:sp>
        <p:nvSpPr>
          <p:cNvPr id="59395" name="Rectangle 3">
            <a:extLst>
              <a:ext uri="{FF2B5EF4-FFF2-40B4-BE49-F238E27FC236}">
                <a16:creationId xmlns:a16="http://schemas.microsoft.com/office/drawing/2014/main" id="{C2930C14-0FD6-4919-BFDC-5AAFF0EDD0D1}"/>
              </a:ext>
            </a:extLst>
          </p:cNvPr>
          <p:cNvSpPr>
            <a:spLocks noGrp="1" noChangeArrowheads="1"/>
          </p:cNvSpPr>
          <p:nvPr>
            <p:ph type="body" idx="1"/>
          </p:nvPr>
        </p:nvSpPr>
        <p:spPr/>
        <p:txBody>
          <a:bodyPr/>
          <a:lstStyle/>
          <a:p>
            <a:pPr eaLnBrk="1" hangingPunct="1">
              <a:lnSpc>
                <a:spcPct val="80000"/>
              </a:lnSpc>
            </a:pPr>
            <a:r>
              <a:rPr lang="en-US" altLang="el-GR" sz="2400"/>
              <a:t>Neoclassical economic theory argues that the enterprise and the market are the two polar modes of organising production and allocating resources. The enterprise exist due to the economies accruing from both technological indivisibilities and labour specialisation.  Exhaustion of these economies leads to markets, which are frictionless and costless.</a:t>
            </a:r>
          </a:p>
          <a:p>
            <a:pPr eaLnBrk="1" hangingPunct="1">
              <a:lnSpc>
                <a:spcPct val="80000"/>
              </a:lnSpc>
            </a:pPr>
            <a:r>
              <a:rPr lang="en-US" altLang="el-GR" sz="2400"/>
              <a:t>Modern enterprises undertake production and a number of complementary activities, R&amp;D, marketing, management, marketing, finance, etc.</a:t>
            </a:r>
          </a:p>
          <a:p>
            <a:pPr eaLnBrk="1" hangingPunct="1">
              <a:lnSpc>
                <a:spcPct val="80000"/>
              </a:lnSpc>
            </a:pPr>
            <a:r>
              <a:rPr lang="en-US" altLang="el-GR" sz="2400"/>
              <a:t>These complementary activities are related to products and services with a public good nature.  Once they are created the owing firm may reuse them with MC=O, and acquire revenues.</a:t>
            </a:r>
            <a:endParaRPr lang="el-GR" altLang="el-GR" sz="2400"/>
          </a:p>
        </p:txBody>
      </p:sp>
    </p:spTree>
    <p:extLst>
      <p:ext uri="{BB962C8B-B14F-4D97-AF65-F5344CB8AC3E}">
        <p14:creationId xmlns:p14="http://schemas.microsoft.com/office/powerpoint/2010/main" val="4414962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8675135-F3AA-41D2-B77E-1E751B42993F}"/>
              </a:ext>
            </a:extLst>
          </p:cNvPr>
          <p:cNvSpPr>
            <a:spLocks noGrp="1" noChangeArrowheads="1"/>
          </p:cNvSpPr>
          <p:nvPr>
            <p:ph type="title"/>
          </p:nvPr>
        </p:nvSpPr>
        <p:spPr/>
        <p:txBody>
          <a:bodyPr/>
          <a:lstStyle/>
          <a:p>
            <a:pPr eaLnBrk="1" hangingPunct="1"/>
            <a:endParaRPr lang="en-US" altLang="el-GR"/>
          </a:p>
        </p:txBody>
      </p:sp>
      <p:sp>
        <p:nvSpPr>
          <p:cNvPr id="60419" name="Rectangle 3">
            <a:extLst>
              <a:ext uri="{FF2B5EF4-FFF2-40B4-BE49-F238E27FC236}">
                <a16:creationId xmlns:a16="http://schemas.microsoft.com/office/drawing/2014/main" id="{81965F39-F0B7-42CF-85B6-6E330098DDC0}"/>
              </a:ext>
            </a:extLst>
          </p:cNvPr>
          <p:cNvSpPr>
            <a:spLocks noGrp="1" noChangeArrowheads="1"/>
          </p:cNvSpPr>
          <p:nvPr>
            <p:ph type="body" idx="1"/>
          </p:nvPr>
        </p:nvSpPr>
        <p:spPr/>
        <p:txBody>
          <a:bodyPr/>
          <a:lstStyle/>
          <a:p>
            <a:pPr eaLnBrk="1" hangingPunct="1"/>
            <a:r>
              <a:rPr lang="en-US" altLang="el-GR"/>
              <a:t>These transactions may be undertaken via market.  But the relevant markets fail to optimise due to: </a:t>
            </a:r>
          </a:p>
          <a:p>
            <a:pPr eaLnBrk="1" hangingPunct="1">
              <a:buFont typeface="Wingdings" panose="05000000000000000000" pitchFamily="2" charset="2"/>
              <a:buChar char="Ø"/>
            </a:pPr>
            <a:r>
              <a:rPr lang="en-US" altLang="el-GR"/>
              <a:t> Strategic and/or opportunistic behaviour.</a:t>
            </a:r>
          </a:p>
          <a:p>
            <a:pPr eaLnBrk="1" hangingPunct="1">
              <a:buFont typeface="Wingdings" panose="05000000000000000000" pitchFamily="2" charset="2"/>
              <a:buChar char="Ø"/>
            </a:pPr>
            <a:r>
              <a:rPr lang="en-US" altLang="el-GR"/>
              <a:t>Inaccurate definition of products and services.</a:t>
            </a:r>
          </a:p>
          <a:p>
            <a:pPr eaLnBrk="1" hangingPunct="1">
              <a:buFont typeface="Wingdings" panose="05000000000000000000" pitchFamily="2" charset="2"/>
              <a:buChar char="Ø"/>
            </a:pPr>
            <a:r>
              <a:rPr lang="en-US" altLang="el-GR"/>
              <a:t>Contracts extent in future time.</a:t>
            </a:r>
          </a:p>
          <a:p>
            <a:pPr eaLnBrk="1" hangingPunct="1">
              <a:buFont typeface="Wingdings" panose="05000000000000000000" pitchFamily="2" charset="2"/>
              <a:buNone/>
            </a:pPr>
            <a:endParaRPr lang="el-GR" altLang="el-GR"/>
          </a:p>
          <a:p>
            <a:pPr eaLnBrk="1" hangingPunct="1"/>
            <a:endParaRPr lang="el-GR" altLang="el-GR"/>
          </a:p>
        </p:txBody>
      </p:sp>
    </p:spTree>
    <p:extLst>
      <p:ext uri="{BB962C8B-B14F-4D97-AF65-F5344CB8AC3E}">
        <p14:creationId xmlns:p14="http://schemas.microsoft.com/office/powerpoint/2010/main" val="107707530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7E487EF-9EFB-4ACB-AE0E-F8635628A10C}"/>
              </a:ext>
            </a:extLst>
          </p:cNvPr>
          <p:cNvSpPr>
            <a:spLocks noGrp="1" noChangeArrowheads="1"/>
          </p:cNvSpPr>
          <p:nvPr>
            <p:ph type="title"/>
          </p:nvPr>
        </p:nvSpPr>
        <p:spPr/>
        <p:txBody>
          <a:bodyPr/>
          <a:lstStyle/>
          <a:p>
            <a:pPr eaLnBrk="1" hangingPunct="1"/>
            <a:endParaRPr lang="en-US" altLang="el-GR"/>
          </a:p>
        </p:txBody>
      </p:sp>
      <p:sp>
        <p:nvSpPr>
          <p:cNvPr id="61443" name="Rectangle 3">
            <a:extLst>
              <a:ext uri="{FF2B5EF4-FFF2-40B4-BE49-F238E27FC236}">
                <a16:creationId xmlns:a16="http://schemas.microsoft.com/office/drawing/2014/main" id="{AE24A0E8-5DDE-4448-A2B2-37E8C416F690}"/>
              </a:ext>
            </a:extLst>
          </p:cNvPr>
          <p:cNvSpPr>
            <a:spLocks noGrp="1" noChangeArrowheads="1"/>
          </p:cNvSpPr>
          <p:nvPr>
            <p:ph type="body" idx="1"/>
          </p:nvPr>
        </p:nvSpPr>
        <p:spPr/>
        <p:txBody>
          <a:bodyPr>
            <a:normAutofit fontScale="77500" lnSpcReduction="20000"/>
          </a:bodyPr>
          <a:lstStyle/>
          <a:p>
            <a:pPr eaLnBrk="1" hangingPunct="1">
              <a:lnSpc>
                <a:spcPct val="80000"/>
              </a:lnSpc>
              <a:buFont typeface="Wingdings" panose="05000000000000000000" pitchFamily="2" charset="2"/>
              <a:buChar char="Ø"/>
            </a:pPr>
            <a:r>
              <a:rPr lang="en-US" altLang="el-GR" sz="2000"/>
              <a:t>   The owning firm fails to capture the full economic rent of selling such product via an external market because the latter is unable to define an efficient price, i.e. fails to define the MC and the marginal utility of the buyer.  The latter may behave as a free rider trying to reduce the cost of the purchase and the seller overvalues the product trying to increase its benefit. Opportunistic an/or strategic behaviour is more possible when the product/ service embodies information, which needs to be revealed in order to accurately value the product.  But if the owner of the product reveals the information embodied diminishes its property rights.  The problem becomes more potent when the information is related to human capital, e.g. skills, experience, knowledge, etc.  </a:t>
            </a:r>
          </a:p>
          <a:p>
            <a:pPr eaLnBrk="1" hangingPunct="1">
              <a:lnSpc>
                <a:spcPct val="80000"/>
              </a:lnSpc>
              <a:buFont typeface="Wingdings" panose="05000000000000000000" pitchFamily="2" charset="2"/>
              <a:buChar char="Ø"/>
            </a:pPr>
            <a:endParaRPr lang="en-US" altLang="el-GR" sz="2000"/>
          </a:p>
          <a:p>
            <a:pPr eaLnBrk="1" hangingPunct="1">
              <a:lnSpc>
                <a:spcPct val="80000"/>
              </a:lnSpc>
              <a:buFont typeface="Wingdings" panose="05000000000000000000" pitchFamily="2" charset="2"/>
              <a:buChar char="Ø"/>
            </a:pPr>
            <a:r>
              <a:rPr lang="en-US" altLang="el-GR" sz="2000"/>
              <a:t>Market failure makes internal markets more efficient than external ones.</a:t>
            </a:r>
          </a:p>
          <a:p>
            <a:pPr eaLnBrk="1" hangingPunct="1">
              <a:lnSpc>
                <a:spcPct val="80000"/>
              </a:lnSpc>
              <a:buFont typeface="Wingdings" panose="05000000000000000000" pitchFamily="2" charset="2"/>
              <a:buChar char="Ø"/>
            </a:pPr>
            <a:r>
              <a:rPr lang="en-US" altLang="el-GR" sz="2000"/>
              <a:t>Internalisation of markets across boundaries generates FDI.</a:t>
            </a:r>
          </a:p>
          <a:p>
            <a:pPr eaLnBrk="1" hangingPunct="1">
              <a:lnSpc>
                <a:spcPct val="80000"/>
              </a:lnSpc>
              <a:buFont typeface="Wingdings" panose="05000000000000000000" pitchFamily="2" charset="2"/>
              <a:buChar char="Ø"/>
            </a:pPr>
            <a:endParaRPr lang="en-US" altLang="el-GR" sz="2000"/>
          </a:p>
          <a:p>
            <a:pPr eaLnBrk="1" hangingPunct="1">
              <a:lnSpc>
                <a:spcPct val="80000"/>
              </a:lnSpc>
              <a:buFont typeface="Wingdings" panose="05000000000000000000" pitchFamily="2" charset="2"/>
              <a:buChar char="Ø"/>
            </a:pPr>
            <a:endParaRPr lang="en-US" altLang="el-GR" sz="2000"/>
          </a:p>
          <a:p>
            <a:pPr eaLnBrk="1" hangingPunct="1">
              <a:lnSpc>
                <a:spcPct val="80000"/>
              </a:lnSpc>
              <a:buFont typeface="Wingdings" panose="05000000000000000000" pitchFamily="2" charset="2"/>
              <a:buChar char="Ø"/>
            </a:pPr>
            <a:endParaRPr lang="en-US" altLang="el-GR" sz="2000"/>
          </a:p>
          <a:p>
            <a:pPr eaLnBrk="1" hangingPunct="1">
              <a:lnSpc>
                <a:spcPct val="80000"/>
              </a:lnSpc>
              <a:buFont typeface="Wingdings" panose="05000000000000000000" pitchFamily="2" charset="2"/>
              <a:buChar char="Ø"/>
            </a:pPr>
            <a:endParaRPr lang="en-US" altLang="el-GR" sz="2000"/>
          </a:p>
          <a:p>
            <a:pPr eaLnBrk="1" hangingPunct="1">
              <a:lnSpc>
                <a:spcPct val="80000"/>
              </a:lnSpc>
              <a:buFont typeface="Wingdings" panose="05000000000000000000" pitchFamily="2" charset="2"/>
              <a:buChar char="Ø"/>
            </a:pPr>
            <a:endParaRPr lang="en-US" altLang="el-GR" sz="2000"/>
          </a:p>
          <a:p>
            <a:pPr eaLnBrk="1" hangingPunct="1">
              <a:lnSpc>
                <a:spcPct val="80000"/>
              </a:lnSpc>
              <a:buFont typeface="Wingdings" panose="05000000000000000000" pitchFamily="2" charset="2"/>
              <a:buNone/>
            </a:pPr>
            <a:r>
              <a:rPr lang="en-US" altLang="el-GR" sz="2000"/>
              <a:t>   </a:t>
            </a:r>
            <a:endParaRPr lang="el-GR" altLang="el-GR" sz="2000"/>
          </a:p>
        </p:txBody>
      </p:sp>
    </p:spTree>
    <p:extLst>
      <p:ext uri="{BB962C8B-B14F-4D97-AF65-F5344CB8AC3E}">
        <p14:creationId xmlns:p14="http://schemas.microsoft.com/office/powerpoint/2010/main" val="356415736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1B6B60AD-5624-4D16-8756-1A19F5DF85D8}"/>
              </a:ext>
            </a:extLst>
          </p:cNvPr>
          <p:cNvSpPr>
            <a:spLocks noGrp="1" noChangeArrowheads="1"/>
          </p:cNvSpPr>
          <p:nvPr>
            <p:ph type="title"/>
          </p:nvPr>
        </p:nvSpPr>
        <p:spPr/>
        <p:txBody>
          <a:bodyPr/>
          <a:lstStyle/>
          <a:p>
            <a:pPr eaLnBrk="1" hangingPunct="1"/>
            <a:r>
              <a:rPr lang="en-US" altLang="el-GR" dirty="0"/>
              <a:t>Dunning’s Eclectic Paradigm</a:t>
            </a:r>
          </a:p>
        </p:txBody>
      </p:sp>
      <p:sp>
        <p:nvSpPr>
          <p:cNvPr id="62467" name="Content Placeholder 2">
            <a:extLst>
              <a:ext uri="{FF2B5EF4-FFF2-40B4-BE49-F238E27FC236}">
                <a16:creationId xmlns:a16="http://schemas.microsoft.com/office/drawing/2014/main" id="{2BC4B53B-AFEB-4A28-AB0C-32DCC928E8ED}"/>
              </a:ext>
            </a:extLst>
          </p:cNvPr>
          <p:cNvSpPr>
            <a:spLocks noGrp="1" noChangeArrowheads="1"/>
          </p:cNvSpPr>
          <p:nvPr>
            <p:ph idx="1"/>
          </p:nvPr>
        </p:nvSpPr>
        <p:spPr/>
        <p:txBody>
          <a:bodyPr/>
          <a:lstStyle/>
          <a:p>
            <a:pPr algn="just" eaLnBrk="1" hangingPunct="1">
              <a:buFontTx/>
              <a:buNone/>
            </a:pPr>
            <a:r>
              <a:rPr lang="en-US" altLang="el-GR"/>
              <a:t>   </a:t>
            </a:r>
            <a:r>
              <a:rPr lang="en-US" altLang="el-GR" sz="2400"/>
              <a:t>At a certain point in time a firm’s decision to engage in international production is taken upon the configuration of three types of determinants. </a:t>
            </a:r>
          </a:p>
          <a:p>
            <a:pPr algn="just" eaLnBrk="1" hangingPunct="1">
              <a:buFontTx/>
              <a:buNone/>
            </a:pPr>
            <a:r>
              <a:rPr lang="en-US" altLang="el-GR" sz="2400"/>
              <a:t> </a:t>
            </a:r>
          </a:p>
          <a:p>
            <a:pPr algn="just" eaLnBrk="1" hangingPunct="1"/>
            <a:r>
              <a:rPr lang="en-US" altLang="el-GR" sz="2400"/>
              <a:t> First, ownership specific (O) advantages, name under which they are classified technology, know-how, and other tangible and intangible resources exclusively possessed by the firm and able to generate a flow of income.  International production includes activities such as international trade, licensing, and FDI.</a:t>
            </a:r>
          </a:p>
          <a:p>
            <a:pPr eaLnBrk="1" hangingPunct="1"/>
            <a:endParaRPr lang="en-US" altLang="el-GR"/>
          </a:p>
        </p:txBody>
      </p:sp>
    </p:spTree>
    <p:extLst>
      <p:ext uri="{BB962C8B-B14F-4D97-AF65-F5344CB8AC3E}">
        <p14:creationId xmlns:p14="http://schemas.microsoft.com/office/powerpoint/2010/main" val="4209302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2E41FE-4D65-48C8-B2FC-7052FED1AE38}"/>
              </a:ext>
            </a:extLst>
          </p:cNvPr>
          <p:cNvSpPr>
            <a:spLocks noGrp="1"/>
          </p:cNvSpPr>
          <p:nvPr>
            <p:ph type="title"/>
          </p:nvPr>
        </p:nvSpPr>
        <p:spPr/>
        <p:txBody>
          <a:bodyPr/>
          <a:lstStyle/>
          <a:p>
            <a:r>
              <a:rPr lang="en-US" dirty="0"/>
              <a:t>International economic Inequality</a:t>
            </a:r>
            <a:endParaRPr lang="el-GR" dirty="0"/>
          </a:p>
        </p:txBody>
      </p:sp>
      <p:sp>
        <p:nvSpPr>
          <p:cNvPr id="3" name="Θέση περιεχομένου 2">
            <a:extLst>
              <a:ext uri="{FF2B5EF4-FFF2-40B4-BE49-F238E27FC236}">
                <a16:creationId xmlns:a16="http://schemas.microsoft.com/office/drawing/2014/main" id="{58FEBC94-BBE5-44B3-A14F-BEA59EC6A8F9}"/>
              </a:ext>
            </a:extLst>
          </p:cNvPr>
          <p:cNvSpPr>
            <a:spLocks noGrp="1"/>
          </p:cNvSpPr>
          <p:nvPr>
            <p:ph idx="1"/>
          </p:nvPr>
        </p:nvSpPr>
        <p:spPr/>
        <p:txBody>
          <a:bodyPr>
            <a:normAutofit lnSpcReduction="10000"/>
          </a:bodyPr>
          <a:lstStyle/>
          <a:p>
            <a:pPr algn="just"/>
            <a:r>
              <a:rPr lang="en-US" b="0" i="0" dirty="0">
                <a:solidFill>
                  <a:schemeClr val="tx1"/>
                </a:solidFill>
                <a:effectLst/>
                <a:latin typeface="Arial" panose="020B0604020202020204" pitchFamily="34" charset="0"/>
              </a:rPr>
              <a:t>Then</a:t>
            </a:r>
            <a:r>
              <a:rPr lang="el-GR" b="0" i="0" dirty="0">
                <a:solidFill>
                  <a:schemeClr val="tx1"/>
                </a:solidFill>
                <a:effectLst/>
                <a:latin typeface="Arial" panose="020B0604020202020204" pitchFamily="34" charset="0"/>
              </a:rPr>
              <a:t>,</a:t>
            </a:r>
            <a:r>
              <a:rPr lang="en-US" b="0" i="0" dirty="0">
                <a:solidFill>
                  <a:schemeClr val="tx1"/>
                </a:solidFill>
                <a:effectLst/>
                <a:latin typeface="Arial" panose="020B0604020202020204" pitchFamily="34" charset="0"/>
              </a:rPr>
              <a:t> the popular</a:t>
            </a:r>
            <a:r>
              <a:rPr lang="el-GR" b="0" i="0" dirty="0">
                <a:solidFill>
                  <a:schemeClr val="tx1"/>
                </a:solidFill>
                <a:effectLst/>
                <a:latin typeface="Arial" panose="020B0604020202020204" pitchFamily="34" charset="0"/>
              </a:rPr>
              <a:t> </a:t>
            </a:r>
            <a:r>
              <a:rPr lang="en-US" b="0" i="0" dirty="0">
                <a:solidFill>
                  <a:schemeClr val="tx1"/>
                </a:solidFill>
                <a:effectLst/>
                <a:latin typeface="Arial" panose="020B0604020202020204" pitchFamily="34" charset="0"/>
              </a:rPr>
              <a:t>law of demand is activated. The law drives the cost of education higher through the principle of </a:t>
            </a:r>
            <a:r>
              <a:rPr lang="en-US" b="0" i="0" u="none" strike="noStrike" dirty="0">
                <a:solidFill>
                  <a:schemeClr val="tx1"/>
                </a:solidFill>
                <a:effectLst/>
                <a:latin typeface="Arial" panose="020B0604020202020204" pitchFamily="34" charset="0"/>
                <a:hlinkClick r:id="rId2" tooltip="Supply and demand">
                  <a:extLst>
                    <a:ext uri="{A12FA001-AC4F-418D-AE19-62706E023703}">
                      <ahyp:hlinkClr xmlns:ahyp="http://schemas.microsoft.com/office/drawing/2018/hyperlinkcolor" val="tx"/>
                    </a:ext>
                  </a:extLst>
                </a:hlinkClick>
              </a:rPr>
              <a:t>supply and demand</a:t>
            </a:r>
            <a:r>
              <a:rPr lang="en-US" b="0" i="0" dirty="0">
                <a:solidFill>
                  <a:schemeClr val="tx1"/>
                </a:solidFill>
                <a:effectLst/>
                <a:latin typeface="Arial" panose="020B0604020202020204" pitchFamily="34" charset="0"/>
              </a:rPr>
              <a:t>, as people would want to be part of the new economic elite.</a:t>
            </a:r>
            <a:endParaRPr lang="el-GR" b="0" i="0" dirty="0">
              <a:solidFill>
                <a:schemeClr val="tx1"/>
              </a:solidFill>
              <a:effectLst/>
              <a:latin typeface="Arial" panose="020B0604020202020204" pitchFamily="34" charset="0"/>
            </a:endParaRPr>
          </a:p>
          <a:p>
            <a:pPr algn="just"/>
            <a:r>
              <a:rPr lang="en-US" b="0" i="0" dirty="0">
                <a:solidFill>
                  <a:schemeClr val="tx1"/>
                </a:solidFill>
                <a:effectLst/>
                <a:latin typeface="Arial" panose="020B0604020202020204" pitchFamily="34" charset="0"/>
              </a:rPr>
              <a:t>Higher costs for education lead to a situation where only the people with enough money to pay for education can receive sufficient education to qualify for the better-paying jobs that mass-development brings about.</a:t>
            </a:r>
          </a:p>
          <a:p>
            <a:pPr algn="just"/>
            <a:r>
              <a:rPr lang="en-US" b="0" i="0" dirty="0">
                <a:solidFill>
                  <a:schemeClr val="tx1"/>
                </a:solidFill>
                <a:effectLst/>
                <a:latin typeface="Arial" panose="020B0604020202020204" pitchFamily="34" charset="0"/>
              </a:rPr>
              <a:t>This perspective restricts poorer people to lesser-paying jobs but technological development makes some of these jobs obsolete (for example, by introducing electronic machines to take over a job, such as creating a series of machines such as lawn mowers to make people such as gardeners obsolete). </a:t>
            </a:r>
          </a:p>
          <a:p>
            <a:pPr algn="just"/>
            <a:r>
              <a:rPr lang="en-US" b="0" i="0" dirty="0">
                <a:solidFill>
                  <a:schemeClr val="tx1"/>
                </a:solidFill>
                <a:effectLst/>
                <a:latin typeface="Arial" panose="020B0604020202020204" pitchFamily="34" charset="0"/>
              </a:rPr>
              <a:t>This leads to a situation where poorer people cannot improve their lives as easily as they could have in a less developed society.</a:t>
            </a:r>
          </a:p>
          <a:p>
            <a:pPr algn="just"/>
            <a:r>
              <a:rPr lang="en-US" b="0" i="0" dirty="0">
                <a:solidFill>
                  <a:schemeClr val="tx1"/>
                </a:solidFill>
                <a:effectLst/>
                <a:latin typeface="Arial" panose="020B0604020202020204" pitchFamily="34" charset="0"/>
              </a:rPr>
              <a:t>That is partially why institutions such as the </a:t>
            </a:r>
            <a:r>
              <a:rPr lang="en-US" b="0" i="0" u="none" strike="noStrike" dirty="0">
                <a:solidFill>
                  <a:schemeClr val="tx1"/>
                </a:solidFill>
                <a:effectLst/>
                <a:latin typeface="Arial" panose="020B0604020202020204" pitchFamily="34" charset="0"/>
                <a:hlinkClick r:id="rId3" tooltip="Center for Global Development">
                  <a:extLst>
                    <a:ext uri="{A12FA001-AC4F-418D-AE19-62706E023703}">
                      <ahyp:hlinkClr xmlns:ahyp="http://schemas.microsoft.com/office/drawing/2018/hyperlinkcolor" val="tx"/>
                    </a:ext>
                  </a:extLst>
                </a:hlinkClick>
              </a:rPr>
              <a:t>Center for Global Development</a:t>
            </a:r>
            <a:r>
              <a:rPr lang="en-US" b="0" i="0" dirty="0">
                <a:solidFill>
                  <a:schemeClr val="tx1"/>
                </a:solidFill>
                <a:effectLst/>
                <a:latin typeface="Arial" panose="020B0604020202020204" pitchFamily="34" charset="0"/>
              </a:rPr>
              <a:t> are searching for "pro-poor" economic policies.</a:t>
            </a:r>
          </a:p>
          <a:p>
            <a:pPr marL="0" indent="0">
              <a:buNone/>
            </a:pPr>
            <a:endParaRPr lang="el-GR" dirty="0"/>
          </a:p>
        </p:txBody>
      </p:sp>
      <p:sp>
        <p:nvSpPr>
          <p:cNvPr id="4" name="Θέση ημερομηνίας 3">
            <a:extLst>
              <a:ext uri="{FF2B5EF4-FFF2-40B4-BE49-F238E27FC236}">
                <a16:creationId xmlns:a16="http://schemas.microsoft.com/office/drawing/2014/main" id="{F066ED19-4542-4BA7-BDBA-C2009577CE6A}"/>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69039802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69586688-64BA-4C1C-9660-C412331BB434}"/>
              </a:ext>
            </a:extLst>
          </p:cNvPr>
          <p:cNvSpPr>
            <a:spLocks noGrp="1" noChangeArrowheads="1"/>
          </p:cNvSpPr>
          <p:nvPr>
            <p:ph type="title"/>
          </p:nvPr>
        </p:nvSpPr>
        <p:spPr/>
        <p:txBody>
          <a:bodyPr/>
          <a:lstStyle/>
          <a:p>
            <a:pPr eaLnBrk="1" hangingPunct="1"/>
            <a:r>
              <a:rPr lang="en-US" altLang="el-GR" dirty="0"/>
              <a:t>Dunning’s Eclectic Paradigm</a:t>
            </a:r>
          </a:p>
        </p:txBody>
      </p:sp>
      <p:sp>
        <p:nvSpPr>
          <p:cNvPr id="63491" name="Content Placeholder 2">
            <a:extLst>
              <a:ext uri="{FF2B5EF4-FFF2-40B4-BE49-F238E27FC236}">
                <a16:creationId xmlns:a16="http://schemas.microsoft.com/office/drawing/2014/main" id="{F3DEF6C1-9463-43E3-905D-AE3DA1D8DE2B}"/>
              </a:ext>
            </a:extLst>
          </p:cNvPr>
          <p:cNvSpPr>
            <a:spLocks noGrp="1" noChangeArrowheads="1"/>
          </p:cNvSpPr>
          <p:nvPr>
            <p:ph idx="1"/>
          </p:nvPr>
        </p:nvSpPr>
        <p:spPr/>
        <p:txBody>
          <a:bodyPr/>
          <a:lstStyle/>
          <a:p>
            <a:pPr algn="just" eaLnBrk="1" hangingPunct="1"/>
            <a:r>
              <a:rPr lang="en-US" altLang="el-GR" sz="2800"/>
              <a:t>Second, internalization (I) advantages that describe the extent to which it is advantageous for the owning firm to utilize its resources either via a contractual mode of international production, e.g. licensing, franchising, etc. or via undertaking international trade and/or creating an internal market, i.e. establishing a subsidiary abroad, which means via undertaking FDI.</a:t>
            </a:r>
          </a:p>
        </p:txBody>
      </p:sp>
    </p:spTree>
    <p:extLst>
      <p:ext uri="{BB962C8B-B14F-4D97-AF65-F5344CB8AC3E}">
        <p14:creationId xmlns:p14="http://schemas.microsoft.com/office/powerpoint/2010/main" val="150366497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78CF4CC3-63BB-4ED4-83C9-3307E0D22AB6}"/>
              </a:ext>
            </a:extLst>
          </p:cNvPr>
          <p:cNvSpPr>
            <a:spLocks noGrp="1" noChangeArrowheads="1"/>
          </p:cNvSpPr>
          <p:nvPr>
            <p:ph type="title"/>
          </p:nvPr>
        </p:nvSpPr>
        <p:spPr/>
        <p:txBody>
          <a:bodyPr/>
          <a:lstStyle/>
          <a:p>
            <a:pPr eaLnBrk="1" hangingPunct="1"/>
            <a:r>
              <a:rPr lang="en-US" altLang="el-GR" dirty="0"/>
              <a:t>Dunning’s Eclectic Paradigm</a:t>
            </a:r>
          </a:p>
        </p:txBody>
      </p:sp>
      <p:sp>
        <p:nvSpPr>
          <p:cNvPr id="64515" name="Content Placeholder 2">
            <a:extLst>
              <a:ext uri="{FF2B5EF4-FFF2-40B4-BE49-F238E27FC236}">
                <a16:creationId xmlns:a16="http://schemas.microsoft.com/office/drawing/2014/main" id="{AEC35298-88E1-49A5-BAEA-58AFB1C1C640}"/>
              </a:ext>
            </a:extLst>
          </p:cNvPr>
          <p:cNvSpPr>
            <a:spLocks noGrp="1" noChangeArrowheads="1"/>
          </p:cNvSpPr>
          <p:nvPr>
            <p:ph idx="1"/>
          </p:nvPr>
        </p:nvSpPr>
        <p:spPr/>
        <p:txBody>
          <a:bodyPr>
            <a:normAutofit fontScale="92500"/>
          </a:bodyPr>
          <a:lstStyle/>
          <a:p>
            <a:pPr algn="just" eaLnBrk="1" hangingPunct="1"/>
            <a:r>
              <a:rPr lang="en-US" altLang="el-GR" sz="2400"/>
              <a:t>Third, location (L) advantages, which include natural resources and/or created endowments, existed in foreign locations that complement the firm’s (O) advantages.  </a:t>
            </a:r>
          </a:p>
          <a:p>
            <a:pPr algn="just" eaLnBrk="1" hangingPunct="1"/>
            <a:endParaRPr lang="en-US" altLang="el-GR" sz="2400"/>
          </a:p>
          <a:p>
            <a:pPr algn="just" eaLnBrk="1" hangingPunct="1"/>
            <a:r>
              <a:rPr lang="en-US" altLang="el-GR" sz="2400"/>
              <a:t>The combination of (L) and (O) advantages via local production at the foreign site, given that the (I) advantages do exist, generates value added to the firm greater than the one generated via international trade, and, hence, the configuration of specific OLI advantages proves FDI more beneficial than any other mode of international production.</a:t>
            </a:r>
          </a:p>
          <a:p>
            <a:pPr eaLnBrk="1" hangingPunct="1"/>
            <a:endParaRPr lang="en-US" altLang="el-GR"/>
          </a:p>
        </p:txBody>
      </p:sp>
    </p:spTree>
    <p:extLst>
      <p:ext uri="{BB962C8B-B14F-4D97-AF65-F5344CB8AC3E}">
        <p14:creationId xmlns:p14="http://schemas.microsoft.com/office/powerpoint/2010/main" val="328656831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0E88413E-717A-4D67-A482-CE0C199A1ED9}"/>
              </a:ext>
            </a:extLst>
          </p:cNvPr>
          <p:cNvSpPr>
            <a:spLocks noGrp="1" noChangeArrowheads="1"/>
          </p:cNvSpPr>
          <p:nvPr>
            <p:ph type="title"/>
          </p:nvPr>
        </p:nvSpPr>
        <p:spPr/>
        <p:txBody>
          <a:bodyPr/>
          <a:lstStyle/>
          <a:p>
            <a:pPr eaLnBrk="1" hangingPunct="1"/>
            <a:r>
              <a:rPr lang="en-US" altLang="el-GR"/>
              <a:t>Location Advantages</a:t>
            </a:r>
          </a:p>
        </p:txBody>
      </p:sp>
      <p:sp>
        <p:nvSpPr>
          <p:cNvPr id="65539" name="Content Placeholder 2">
            <a:extLst>
              <a:ext uri="{FF2B5EF4-FFF2-40B4-BE49-F238E27FC236}">
                <a16:creationId xmlns:a16="http://schemas.microsoft.com/office/drawing/2014/main" id="{957AADE6-4CA5-40A8-92EF-648302EA719F}"/>
              </a:ext>
            </a:extLst>
          </p:cNvPr>
          <p:cNvSpPr>
            <a:spLocks noGrp="1" noChangeArrowheads="1"/>
          </p:cNvSpPr>
          <p:nvPr>
            <p:ph idx="1"/>
          </p:nvPr>
        </p:nvSpPr>
        <p:spPr/>
        <p:txBody>
          <a:bodyPr>
            <a:normAutofit fontScale="85000" lnSpcReduction="10000"/>
          </a:bodyPr>
          <a:lstStyle/>
          <a:p>
            <a:pPr algn="just" eaLnBrk="1" hangingPunct="1">
              <a:buFontTx/>
              <a:buNone/>
            </a:pPr>
            <a:r>
              <a:rPr lang="en-US" altLang="el-GR" sz="2400"/>
              <a:t>    Economic theory suggests a number of factors that may constitute location advantages.  </a:t>
            </a:r>
            <a:r>
              <a:rPr lang="en-GB" altLang="el-GR" sz="2400"/>
              <a:t>Such factors are:</a:t>
            </a:r>
          </a:p>
          <a:p>
            <a:pPr algn="just" eaLnBrk="1" hangingPunct="1"/>
            <a:r>
              <a:rPr lang="en-GB" altLang="el-GR" sz="2400"/>
              <a:t>market size and growth, </a:t>
            </a:r>
          </a:p>
          <a:p>
            <a:pPr algn="just" eaLnBrk="1" hangingPunct="1"/>
            <a:r>
              <a:rPr lang="en-GB" altLang="el-GR" sz="2400"/>
              <a:t>production costs,</a:t>
            </a:r>
          </a:p>
          <a:p>
            <a:pPr algn="just" eaLnBrk="1" hangingPunct="1"/>
            <a:r>
              <a:rPr lang="en-GB" altLang="el-GR" sz="2400"/>
              <a:t> availability of natural resources,</a:t>
            </a:r>
          </a:p>
          <a:p>
            <a:pPr algn="just" eaLnBrk="1" hangingPunct="1"/>
            <a:r>
              <a:rPr lang="en-GB" altLang="el-GR" sz="2400"/>
              <a:t> availability of an educated and trained labour force with adequate skills and specialisations, </a:t>
            </a:r>
          </a:p>
          <a:p>
            <a:pPr algn="just" eaLnBrk="1" hangingPunct="1"/>
            <a:r>
              <a:rPr lang="en-GB" altLang="el-GR" sz="2400"/>
              <a:t>an institutional framework that guarantees a pro business climate, </a:t>
            </a:r>
          </a:p>
          <a:p>
            <a:pPr algn="just" eaLnBrk="1" hangingPunct="1"/>
            <a:r>
              <a:rPr lang="en-GB" altLang="el-GR" sz="2400"/>
              <a:t>well organised money and credit markets, </a:t>
            </a:r>
            <a:endParaRPr lang="en-US" altLang="el-GR"/>
          </a:p>
        </p:txBody>
      </p:sp>
    </p:spTree>
    <p:extLst>
      <p:ext uri="{BB962C8B-B14F-4D97-AF65-F5344CB8AC3E}">
        <p14:creationId xmlns:p14="http://schemas.microsoft.com/office/powerpoint/2010/main" val="166419379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D744DC68-EA4A-4A03-BE97-801E2CA69BAC}"/>
              </a:ext>
            </a:extLst>
          </p:cNvPr>
          <p:cNvSpPr>
            <a:spLocks noGrp="1" noChangeArrowheads="1"/>
          </p:cNvSpPr>
          <p:nvPr>
            <p:ph type="title"/>
          </p:nvPr>
        </p:nvSpPr>
        <p:spPr/>
        <p:txBody>
          <a:bodyPr/>
          <a:lstStyle/>
          <a:p>
            <a:pPr eaLnBrk="1" hangingPunct="1"/>
            <a:endParaRPr lang="en-US" altLang="el-GR"/>
          </a:p>
        </p:txBody>
      </p:sp>
      <p:sp>
        <p:nvSpPr>
          <p:cNvPr id="66563" name="Content Placeholder 2">
            <a:extLst>
              <a:ext uri="{FF2B5EF4-FFF2-40B4-BE49-F238E27FC236}">
                <a16:creationId xmlns:a16="http://schemas.microsoft.com/office/drawing/2014/main" id="{99BBC6B2-4881-40EB-BF8C-16E92543491B}"/>
              </a:ext>
            </a:extLst>
          </p:cNvPr>
          <p:cNvSpPr>
            <a:spLocks noGrp="1" noChangeArrowheads="1"/>
          </p:cNvSpPr>
          <p:nvPr>
            <p:ph idx="1"/>
          </p:nvPr>
        </p:nvSpPr>
        <p:spPr/>
        <p:txBody>
          <a:bodyPr/>
          <a:lstStyle/>
          <a:p>
            <a:pPr eaLnBrk="1" hangingPunct="1"/>
            <a:r>
              <a:rPr lang="en-GB" altLang="el-GR"/>
              <a:t>well defined property rights, </a:t>
            </a:r>
          </a:p>
          <a:p>
            <a:pPr eaLnBrk="1" hangingPunct="1"/>
            <a:r>
              <a:rPr lang="en-GB" altLang="el-GR"/>
              <a:t>low transaction costs, </a:t>
            </a:r>
          </a:p>
          <a:p>
            <a:pPr eaLnBrk="1" hangingPunct="1"/>
            <a:r>
              <a:rPr lang="en-GB" altLang="el-GR"/>
              <a:t>factors related to geography, history and culture, political stability and attitudes.</a:t>
            </a:r>
            <a:endParaRPr lang="en-US" altLang="el-GR"/>
          </a:p>
        </p:txBody>
      </p:sp>
    </p:spTree>
    <p:extLst>
      <p:ext uri="{BB962C8B-B14F-4D97-AF65-F5344CB8AC3E}">
        <p14:creationId xmlns:p14="http://schemas.microsoft.com/office/powerpoint/2010/main" val="9729808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6F90CCC6-3C91-4B05-9E22-499A7928758C}"/>
              </a:ext>
            </a:extLst>
          </p:cNvPr>
          <p:cNvSpPr>
            <a:spLocks noGrp="1" noChangeArrowheads="1"/>
          </p:cNvSpPr>
          <p:nvPr>
            <p:ph type="title"/>
          </p:nvPr>
        </p:nvSpPr>
        <p:spPr/>
        <p:txBody>
          <a:bodyPr/>
          <a:lstStyle/>
          <a:p>
            <a:pPr eaLnBrk="1" hangingPunct="1"/>
            <a:endParaRPr lang="en-US" altLang="el-GR"/>
          </a:p>
        </p:txBody>
      </p:sp>
      <p:sp>
        <p:nvSpPr>
          <p:cNvPr id="67587" name="Content Placeholder 2">
            <a:extLst>
              <a:ext uri="{FF2B5EF4-FFF2-40B4-BE49-F238E27FC236}">
                <a16:creationId xmlns:a16="http://schemas.microsoft.com/office/drawing/2014/main" id="{5BF4640E-467B-4616-AF20-263EE98790F0}"/>
              </a:ext>
            </a:extLst>
          </p:cNvPr>
          <p:cNvSpPr>
            <a:spLocks noGrp="1" noChangeArrowheads="1"/>
          </p:cNvSpPr>
          <p:nvPr>
            <p:ph idx="1"/>
          </p:nvPr>
        </p:nvSpPr>
        <p:spPr/>
        <p:txBody>
          <a:bodyPr>
            <a:normAutofit fontScale="92500" lnSpcReduction="10000"/>
          </a:bodyPr>
          <a:lstStyle/>
          <a:p>
            <a:pPr algn="just" eaLnBrk="1" hangingPunct="1"/>
            <a:r>
              <a:rPr lang="en-GB" altLang="el-GR" sz="2400"/>
              <a:t>Empirical research consolidates a consensus over the significance of market size and growth in motivating FDI.</a:t>
            </a:r>
          </a:p>
          <a:p>
            <a:pPr algn="just" eaLnBrk="1" hangingPunct="1">
              <a:buFontTx/>
              <a:buNone/>
            </a:pPr>
            <a:r>
              <a:rPr lang="en-GB" altLang="el-GR" sz="2400"/>
              <a:t> </a:t>
            </a:r>
          </a:p>
          <a:p>
            <a:pPr algn="just" eaLnBrk="1" hangingPunct="1"/>
            <a:r>
              <a:rPr lang="en-GB" altLang="el-GR" sz="2400"/>
              <a:t>FDI takes place in imperfect markets that give rise to (O) advantages as means of coping with competition through raising barriers to entry. </a:t>
            </a:r>
          </a:p>
          <a:p>
            <a:pPr algn="just" eaLnBrk="1" hangingPunct="1"/>
            <a:r>
              <a:rPr lang="en-GB" altLang="el-GR" sz="2400"/>
              <a:t>In turn, the markets of (O) advantages are imperfect preventing the possessing firm from receiving the full rent of the utilisation of these resources via an arm’s length market transaction, thus raising (I) advantages and leading to the choice of FDI as the mode of foreign engagement. of FDI.</a:t>
            </a:r>
            <a:endParaRPr lang="en-US" altLang="el-GR" sz="2400"/>
          </a:p>
        </p:txBody>
      </p:sp>
    </p:spTree>
    <p:extLst>
      <p:ext uri="{BB962C8B-B14F-4D97-AF65-F5344CB8AC3E}">
        <p14:creationId xmlns:p14="http://schemas.microsoft.com/office/powerpoint/2010/main" val="75954675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6AE757D3-D868-4DA9-A03F-F3E55C4B69DF}"/>
              </a:ext>
            </a:extLst>
          </p:cNvPr>
          <p:cNvSpPr>
            <a:spLocks noGrp="1" noChangeArrowheads="1"/>
          </p:cNvSpPr>
          <p:nvPr>
            <p:ph type="title"/>
          </p:nvPr>
        </p:nvSpPr>
        <p:spPr/>
        <p:txBody>
          <a:bodyPr/>
          <a:lstStyle/>
          <a:p>
            <a:pPr eaLnBrk="1" hangingPunct="1"/>
            <a:endParaRPr lang="en-US" altLang="el-GR"/>
          </a:p>
        </p:txBody>
      </p:sp>
      <p:sp>
        <p:nvSpPr>
          <p:cNvPr id="68611" name="Content Placeholder 2">
            <a:extLst>
              <a:ext uri="{FF2B5EF4-FFF2-40B4-BE49-F238E27FC236}">
                <a16:creationId xmlns:a16="http://schemas.microsoft.com/office/drawing/2014/main" id="{14F4AB40-1999-4C49-846E-A2CFED4F0053}"/>
              </a:ext>
            </a:extLst>
          </p:cNvPr>
          <p:cNvSpPr>
            <a:spLocks noGrp="1" noChangeArrowheads="1"/>
          </p:cNvSpPr>
          <p:nvPr>
            <p:ph idx="1"/>
          </p:nvPr>
        </p:nvSpPr>
        <p:spPr/>
        <p:txBody>
          <a:bodyPr/>
          <a:lstStyle/>
          <a:p>
            <a:pPr algn="just" eaLnBrk="1" hangingPunct="1"/>
            <a:r>
              <a:rPr lang="en-GB" altLang="el-GR" sz="2000"/>
              <a:t>Product differentiation through the application of extensive R&amp;D is the main form of (O) advantages, and it may be effectively undertaken by firms that possess able financial and human resources, i.e. large firms operating in developed markets.   Differentiated products are sold on the basis of high income elasticity of demand, pertaining to developed markets of high average incomes and of highly differentiated demand patterns.  Product differentiation becomes efficient by the co-existence of cost competitiveness based on the exploitation of economies of scale mainly pertained to large markets.  Therefore, large markets of increasing per capita purchasing power are both the source and host countries</a:t>
            </a:r>
            <a:endParaRPr lang="en-US" altLang="el-GR" sz="2000"/>
          </a:p>
        </p:txBody>
      </p:sp>
    </p:spTree>
    <p:extLst>
      <p:ext uri="{BB962C8B-B14F-4D97-AF65-F5344CB8AC3E}">
        <p14:creationId xmlns:p14="http://schemas.microsoft.com/office/powerpoint/2010/main" val="280420209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3764A4-8BCE-4500-975F-C791C50C4EAB}"/>
              </a:ext>
            </a:extLst>
          </p:cNvPr>
          <p:cNvSpPr>
            <a:spLocks noGrp="1"/>
          </p:cNvSpPr>
          <p:nvPr>
            <p:ph type="title"/>
          </p:nvPr>
        </p:nvSpPr>
        <p:spPr/>
        <p:txBody>
          <a:bodyPr/>
          <a:lstStyle/>
          <a:p>
            <a:r>
              <a:rPr lang="en-US" dirty="0"/>
              <a:t>MNEs strategies</a:t>
            </a:r>
            <a:endParaRPr lang="el-GR" dirty="0"/>
          </a:p>
        </p:txBody>
      </p:sp>
      <p:sp>
        <p:nvSpPr>
          <p:cNvPr id="3" name="Θέση περιεχομένου 2">
            <a:extLst>
              <a:ext uri="{FF2B5EF4-FFF2-40B4-BE49-F238E27FC236}">
                <a16:creationId xmlns:a16="http://schemas.microsoft.com/office/drawing/2014/main" id="{5C8BB23A-6D94-4E7C-8AFF-BC40D44C043A}"/>
              </a:ext>
            </a:extLst>
          </p:cNvPr>
          <p:cNvSpPr>
            <a:spLocks noGrp="1"/>
          </p:cNvSpPr>
          <p:nvPr>
            <p:ph idx="1"/>
          </p:nvPr>
        </p:nvSpPr>
        <p:spPr/>
        <p:txBody>
          <a:bodyPr/>
          <a:lstStyle/>
          <a:p>
            <a:r>
              <a:rPr lang="en-US" dirty="0"/>
              <a:t>In this section, the objective is to study how MNEs may seek to change the national business systems. </a:t>
            </a:r>
          </a:p>
          <a:p>
            <a:r>
              <a:rPr lang="en-US" dirty="0"/>
              <a:t>In other words, in this section we examine how MNEs seek to change the host institutional setting in which they take place as a part of their strategies. </a:t>
            </a:r>
          </a:p>
          <a:p>
            <a:r>
              <a:rPr lang="en-US" dirty="0"/>
              <a:t>We start this analysis with the premise that the institutions of a host country are not immutable. Instead, the host’s country institutions are susceptible to change. In this way, host institutions are regarded as capable of changing. This change can take place with many different ways  and some time with invisible ways. </a:t>
            </a:r>
          </a:p>
          <a:p>
            <a:r>
              <a:rPr lang="en-US" dirty="0"/>
              <a:t>This means that the institutions are not homogenous within a national business system. On the contrary, institutions can be interpreted in a different way because they are affected by different historical legacies, they belong to different regions and districts. </a:t>
            </a:r>
            <a:endParaRPr lang="el-GR" dirty="0"/>
          </a:p>
        </p:txBody>
      </p:sp>
      <p:sp>
        <p:nvSpPr>
          <p:cNvPr id="4" name="Θέση ημερομηνίας 3">
            <a:extLst>
              <a:ext uri="{FF2B5EF4-FFF2-40B4-BE49-F238E27FC236}">
                <a16:creationId xmlns:a16="http://schemas.microsoft.com/office/drawing/2014/main" id="{CC4E5378-9A80-4CE0-AC19-EF34A1435FB4}"/>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44162499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52194D-9D24-4203-8A55-5C2CED41F4C6}"/>
              </a:ext>
            </a:extLst>
          </p:cNvPr>
          <p:cNvSpPr>
            <a:spLocks noGrp="1"/>
          </p:cNvSpPr>
          <p:nvPr>
            <p:ph type="title"/>
          </p:nvPr>
        </p:nvSpPr>
        <p:spPr/>
        <p:txBody>
          <a:bodyPr/>
          <a:lstStyle/>
          <a:p>
            <a:r>
              <a:rPr lang="en-US" dirty="0"/>
              <a:t>MNEs strategies</a:t>
            </a:r>
            <a:endParaRPr lang="el-GR" dirty="0"/>
          </a:p>
        </p:txBody>
      </p:sp>
      <p:sp>
        <p:nvSpPr>
          <p:cNvPr id="3" name="Θέση περιεχομένου 2">
            <a:extLst>
              <a:ext uri="{FF2B5EF4-FFF2-40B4-BE49-F238E27FC236}">
                <a16:creationId xmlns:a16="http://schemas.microsoft.com/office/drawing/2014/main" id="{1BD57DB6-15AA-46D3-A63A-F5C4A420D61E}"/>
              </a:ext>
            </a:extLst>
          </p:cNvPr>
          <p:cNvSpPr>
            <a:spLocks noGrp="1"/>
          </p:cNvSpPr>
          <p:nvPr>
            <p:ph idx="1"/>
          </p:nvPr>
        </p:nvSpPr>
        <p:spPr/>
        <p:txBody>
          <a:bodyPr/>
          <a:lstStyle/>
          <a:p>
            <a:r>
              <a:rPr lang="en-US" dirty="0"/>
              <a:t>So, Dunning (2001) noted that MNEs seek different ways to affect the hosts’ countries institutions. </a:t>
            </a:r>
          </a:p>
          <a:p>
            <a:r>
              <a:rPr lang="en-US" dirty="0"/>
              <a:t>These strategies are clustered into three broad categories: The Efficiency-Seeking Strategy, the Market-Seeking Strategy and the Asset-Seeking Strategy. </a:t>
            </a:r>
            <a:endParaRPr lang="el-GR" dirty="0"/>
          </a:p>
        </p:txBody>
      </p:sp>
      <p:sp>
        <p:nvSpPr>
          <p:cNvPr id="4" name="Θέση ημερομηνίας 3">
            <a:extLst>
              <a:ext uri="{FF2B5EF4-FFF2-40B4-BE49-F238E27FC236}">
                <a16:creationId xmlns:a16="http://schemas.microsoft.com/office/drawing/2014/main" id="{AAFCC618-3236-4069-9540-076508E65BC1}"/>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46083627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CC79D-22A5-4245-8A6D-0EAC66F4EAFA}"/>
              </a:ext>
            </a:extLst>
          </p:cNvPr>
          <p:cNvSpPr>
            <a:spLocks noGrp="1"/>
          </p:cNvSpPr>
          <p:nvPr>
            <p:ph type="title"/>
          </p:nvPr>
        </p:nvSpPr>
        <p:spPr/>
        <p:txBody>
          <a:bodyPr/>
          <a:lstStyle/>
          <a:p>
            <a:r>
              <a:rPr lang="en-US" dirty="0"/>
              <a:t>The Efficiency-Seeking Strategy</a:t>
            </a:r>
            <a:endParaRPr lang="el-GR" dirty="0"/>
          </a:p>
        </p:txBody>
      </p:sp>
      <p:sp>
        <p:nvSpPr>
          <p:cNvPr id="3" name="Θέση περιεχομένου 2">
            <a:extLst>
              <a:ext uri="{FF2B5EF4-FFF2-40B4-BE49-F238E27FC236}">
                <a16:creationId xmlns:a16="http://schemas.microsoft.com/office/drawing/2014/main" id="{14883684-2717-426C-95EB-E732F6D16A99}"/>
              </a:ext>
            </a:extLst>
          </p:cNvPr>
          <p:cNvSpPr>
            <a:spLocks noGrp="1"/>
          </p:cNvSpPr>
          <p:nvPr>
            <p:ph idx="1"/>
          </p:nvPr>
        </p:nvSpPr>
        <p:spPr/>
        <p:txBody>
          <a:bodyPr/>
          <a:lstStyle/>
          <a:p>
            <a:r>
              <a:rPr lang="en-US" dirty="0"/>
              <a:t>According to Dunning (2001), this strategy refers to MNEs activities to reduce costs in the value chain of the MNEs, by accessing cheaper factors of production and producing on a larger scale. </a:t>
            </a:r>
          </a:p>
          <a:p>
            <a:r>
              <a:rPr lang="en-US" dirty="0"/>
              <a:t>Usually, this means that MNEs reduce their costs.</a:t>
            </a:r>
          </a:p>
          <a:p>
            <a:r>
              <a:rPr lang="en-US" dirty="0"/>
              <a:t>But it also refers to MNEs activities to reduce other costs as well, for example organizing costs, such as production, which actually maximize MNEs economies of scale and scope through the intensive use of labor and technology.  </a:t>
            </a:r>
            <a:endParaRPr lang="el-GR" dirty="0"/>
          </a:p>
        </p:txBody>
      </p:sp>
      <p:sp>
        <p:nvSpPr>
          <p:cNvPr id="4" name="Θέση ημερομηνίας 3">
            <a:extLst>
              <a:ext uri="{FF2B5EF4-FFF2-40B4-BE49-F238E27FC236}">
                <a16:creationId xmlns:a16="http://schemas.microsoft.com/office/drawing/2014/main" id="{956B9546-5EDA-47CB-83B5-B3C8AE44348C}"/>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58375850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734E6F-60A3-4126-8CDE-AB5C66E29662}"/>
              </a:ext>
            </a:extLst>
          </p:cNvPr>
          <p:cNvSpPr>
            <a:spLocks noGrp="1"/>
          </p:cNvSpPr>
          <p:nvPr>
            <p:ph type="title"/>
          </p:nvPr>
        </p:nvSpPr>
        <p:spPr/>
        <p:txBody>
          <a:bodyPr/>
          <a:lstStyle/>
          <a:p>
            <a:r>
              <a:rPr lang="en-US" dirty="0"/>
              <a:t>The Efficiency-Seeking Strategy</a:t>
            </a:r>
            <a:endParaRPr lang="el-GR" dirty="0"/>
          </a:p>
        </p:txBody>
      </p:sp>
      <p:sp>
        <p:nvSpPr>
          <p:cNvPr id="3" name="Θέση περιεχομένου 2">
            <a:extLst>
              <a:ext uri="{FF2B5EF4-FFF2-40B4-BE49-F238E27FC236}">
                <a16:creationId xmlns:a16="http://schemas.microsoft.com/office/drawing/2014/main" id="{B97C6F71-DE51-4C83-BC25-0CF8109E28E8}"/>
              </a:ext>
            </a:extLst>
          </p:cNvPr>
          <p:cNvSpPr>
            <a:spLocks noGrp="1"/>
          </p:cNvSpPr>
          <p:nvPr>
            <p:ph idx="1"/>
          </p:nvPr>
        </p:nvSpPr>
        <p:spPr/>
        <p:txBody>
          <a:bodyPr>
            <a:normAutofit fontScale="92500" lnSpcReduction="10000"/>
          </a:bodyPr>
          <a:lstStyle/>
          <a:p>
            <a:r>
              <a:rPr lang="en-US" dirty="0"/>
              <a:t>In order to achieve this strategy, MNEs use the subcontracting or they use the setting up of MNEs subsidiaries. </a:t>
            </a:r>
          </a:p>
          <a:p>
            <a:r>
              <a:rPr lang="en-US" dirty="0"/>
              <a:t>Where efficiency-seeking strategies involve the acquisition or setting up of new subsidiaries, they are potentially high cost for the MNE in terms of capital outlay. </a:t>
            </a:r>
          </a:p>
          <a:p>
            <a:r>
              <a:rPr lang="en-US" dirty="0"/>
              <a:t>Achieving the efficiency seeking benefits, therefore, requires the ability to hold down labor costs. </a:t>
            </a:r>
          </a:p>
          <a:p>
            <a:r>
              <a:rPr lang="en-US" dirty="0"/>
              <a:t>In this sense, in a efficiency seeking strategy, we are likely to see the MNE focused on the issue of labor, its utilization, its cost, its quality and its control. </a:t>
            </a:r>
          </a:p>
          <a:p>
            <a:r>
              <a:rPr lang="en-US" dirty="0"/>
              <a:t>In order to happen the above, MNEs, many times, try to change the different regulations that refer to the costs of production, the organizing costs, etc.</a:t>
            </a:r>
          </a:p>
          <a:p>
            <a:r>
              <a:rPr lang="en-US" dirty="0"/>
              <a:t>This happens an in indirect way  that does not jeopardizes the “embeddedness” argument of the MNE.</a:t>
            </a:r>
          </a:p>
          <a:p>
            <a:r>
              <a:rPr lang="en-US" dirty="0"/>
              <a:t>In other words, they use the argument that MNEs will depart form the host institutional setting if the relevant regulation does not change in they way  MNEs prefer.    </a:t>
            </a:r>
          </a:p>
        </p:txBody>
      </p:sp>
      <p:sp>
        <p:nvSpPr>
          <p:cNvPr id="4" name="Θέση ημερομηνίας 3">
            <a:extLst>
              <a:ext uri="{FF2B5EF4-FFF2-40B4-BE49-F238E27FC236}">
                <a16:creationId xmlns:a16="http://schemas.microsoft.com/office/drawing/2014/main" id="{59DA9ED0-0E4C-4CC2-8872-D83BF7CEBF0C}"/>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75893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F08E7C-E6A1-4F8B-AB82-B0B2F3D4BD23}"/>
              </a:ext>
            </a:extLst>
          </p:cNvPr>
          <p:cNvSpPr>
            <a:spLocks noGrp="1"/>
          </p:cNvSpPr>
          <p:nvPr>
            <p:ph type="title"/>
          </p:nvPr>
        </p:nvSpPr>
        <p:spPr/>
        <p:txBody>
          <a:bodyPr/>
          <a:lstStyle/>
          <a:p>
            <a:r>
              <a:rPr lang="en-US" dirty="0"/>
              <a:t>Dignity</a:t>
            </a:r>
            <a:endParaRPr lang="el-GR" dirty="0"/>
          </a:p>
        </p:txBody>
      </p:sp>
      <p:sp>
        <p:nvSpPr>
          <p:cNvPr id="3" name="Θέση περιεχομένου 2">
            <a:extLst>
              <a:ext uri="{FF2B5EF4-FFF2-40B4-BE49-F238E27FC236}">
                <a16:creationId xmlns:a16="http://schemas.microsoft.com/office/drawing/2014/main" id="{0B31A7CB-3A55-4E8B-9FD8-D98F88E58035}"/>
              </a:ext>
            </a:extLst>
          </p:cNvPr>
          <p:cNvSpPr>
            <a:spLocks noGrp="1"/>
          </p:cNvSpPr>
          <p:nvPr>
            <p:ph idx="1"/>
          </p:nvPr>
        </p:nvSpPr>
        <p:spPr/>
        <p:txBody>
          <a:bodyPr>
            <a:normAutofit fontScale="92500" lnSpcReduction="10000"/>
          </a:bodyPr>
          <a:lstStyle/>
          <a:p>
            <a:pPr>
              <a:spcBef>
                <a:spcPts val="600"/>
              </a:spcBef>
              <a:spcAft>
                <a:spcPts val="600"/>
              </a:spcAft>
            </a:pPr>
            <a:r>
              <a:rPr lang="en-US" sz="1800" dirty="0">
                <a:solidFill>
                  <a:srgbClr val="202122"/>
                </a:solidFill>
                <a:effectLst/>
                <a:latin typeface="Arial" panose="020B0604020202020204" pitchFamily="34" charset="0"/>
                <a:ea typeface="Times New Roman" panose="02020603050405020304" pitchFamily="18" charset="0"/>
              </a:rPr>
              <a:t>Modern </a:t>
            </a:r>
            <a:r>
              <a:rPr lang="en-US" sz="1800" dirty="0">
                <a:solidFill>
                  <a:schemeClr val="tx1"/>
                </a:solidFill>
                <a:effectLst/>
                <a:latin typeface="Arial" panose="020B0604020202020204" pitchFamily="34" charset="0"/>
                <a:ea typeface="Times New Roman" panose="02020603050405020304" pitchFamily="18" charset="0"/>
              </a:rPr>
              <a:t>poverty reduction and development programs often have dignity as a central theme. Dignity is also a central theme of the </a:t>
            </a:r>
            <a:r>
              <a:rPr lang="en-US" sz="1800" u="sng" dirty="0">
                <a:solidFill>
                  <a:schemeClr val="tx1"/>
                </a:solidFill>
                <a:effectLst/>
                <a:latin typeface="Arial" panose="020B0604020202020204" pitchFamily="34" charset="0"/>
                <a:ea typeface="Times New Roman" panose="02020603050405020304" pitchFamily="18" charset="0"/>
                <a:hlinkClick r:id="rId2" tooltip="Universal Declaration of Human Rights">
                  <a:extLst>
                    <a:ext uri="{A12FA001-AC4F-418D-AE19-62706E023703}">
                      <ahyp:hlinkClr xmlns:ahyp="http://schemas.microsoft.com/office/drawing/2018/hyperlinkcolor" val="tx"/>
                    </a:ext>
                  </a:extLst>
                </a:hlinkClick>
              </a:rPr>
              <a:t>Universal Declaration of Human Rights</a:t>
            </a:r>
            <a:r>
              <a:rPr lang="en-US" sz="1800" dirty="0">
                <a:solidFill>
                  <a:schemeClr val="tx1"/>
                </a:solidFill>
                <a:effectLst/>
                <a:latin typeface="Arial" panose="020B0604020202020204" pitchFamily="34" charset="0"/>
                <a:ea typeface="Times New Roman" panose="02020603050405020304" pitchFamily="18" charset="0"/>
              </a:rPr>
              <a:t>, the very first article of which starts with:</a:t>
            </a:r>
            <a:endParaRPr lang="el-GR" sz="1800" dirty="0">
              <a:solidFill>
                <a:schemeClr val="tx1"/>
              </a:solidFill>
              <a:effectLst/>
              <a:latin typeface="Times New Roman" panose="02020603050405020304" pitchFamily="18" charset="0"/>
              <a:ea typeface="Times New Roman" panose="02020603050405020304" pitchFamily="18" charset="0"/>
            </a:endParaRPr>
          </a:p>
          <a:p>
            <a:pPr marL="151200" indent="0" algn="ctr">
              <a:lnSpc>
                <a:spcPct val="107000"/>
              </a:lnSpc>
              <a:spcAft>
                <a:spcPts val="120"/>
              </a:spcAft>
              <a:buNone/>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"All human beings are born free and equal in dignity and rights."</a:t>
            </a:r>
            <a:endPar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43840" algn="l">
              <a:spcBef>
                <a:spcPts val="600"/>
              </a:spcBef>
              <a:spcAft>
                <a:spcPts val="600"/>
              </a:spcAft>
            </a:pPr>
            <a:r>
              <a:rPr lang="en-US" sz="1800" dirty="0">
                <a:solidFill>
                  <a:schemeClr val="tx1"/>
                </a:solidFill>
                <a:effectLst/>
                <a:latin typeface="Arial" panose="020B0604020202020204" pitchFamily="34" charset="0"/>
                <a:ea typeface="Times New Roman" panose="02020603050405020304" pitchFamily="18" charset="0"/>
              </a:rPr>
              <a:t>The concept of dignity in development has been extensively explored by many, and related to all of the development sectors.</a:t>
            </a:r>
          </a:p>
          <a:p>
            <a:pPr marL="243840" algn="l">
              <a:spcBef>
                <a:spcPts val="600"/>
              </a:spcBef>
              <a:spcAft>
                <a:spcPts val="600"/>
              </a:spcAft>
            </a:pPr>
            <a:r>
              <a:rPr lang="en-US" sz="1800" dirty="0">
                <a:solidFill>
                  <a:schemeClr val="tx1"/>
                </a:solidFill>
                <a:effectLst/>
                <a:latin typeface="Arial" panose="020B0604020202020204" pitchFamily="34" charset="0"/>
                <a:ea typeface="Times New Roman" panose="02020603050405020304" pitchFamily="18" charset="0"/>
              </a:rPr>
              <a:t>For example, in </a:t>
            </a:r>
            <a:r>
              <a:rPr lang="en-US" sz="1800" i="1" dirty="0">
                <a:solidFill>
                  <a:schemeClr val="tx1"/>
                </a:solidFill>
                <a:effectLst/>
                <a:latin typeface="Arial" panose="020B0604020202020204" pitchFamily="34" charset="0"/>
                <a:ea typeface="Times New Roman" panose="02020603050405020304" pitchFamily="18" charset="0"/>
              </a:rPr>
              <a:t>Development with Dignity</a:t>
            </a:r>
            <a:r>
              <a:rPr lang="en-US" sz="1800" dirty="0">
                <a:solidFill>
                  <a:schemeClr val="tx1"/>
                </a:solidFill>
                <a:effectLst/>
                <a:latin typeface="Arial" panose="020B0604020202020204" pitchFamily="34" charset="0"/>
                <a:ea typeface="Times New Roman" panose="02020603050405020304" pitchFamily="18" charset="0"/>
              </a:rPr>
              <a:t> Amit </a:t>
            </a:r>
            <a:r>
              <a:rPr lang="en-US" sz="1800" dirty="0" err="1">
                <a:solidFill>
                  <a:schemeClr val="tx1"/>
                </a:solidFill>
                <a:effectLst/>
                <a:latin typeface="Arial" panose="020B0604020202020204" pitchFamily="34" charset="0"/>
                <a:ea typeface="Times New Roman" panose="02020603050405020304" pitchFamily="18" charset="0"/>
              </a:rPr>
              <a:t>Bhaduri</a:t>
            </a:r>
            <a:r>
              <a:rPr lang="en-US" sz="1800" dirty="0">
                <a:solidFill>
                  <a:schemeClr val="tx1"/>
                </a:solidFill>
                <a:effectLst/>
                <a:latin typeface="Arial" panose="020B0604020202020204" pitchFamily="34" charset="0"/>
                <a:ea typeface="Times New Roman" panose="02020603050405020304" pitchFamily="18" charset="0"/>
              </a:rPr>
              <a:t> argues that full employment with dignity for all is both important and possible in India, while the UN Millennium Project's task force on Water and Sanitation links the sector directly to dignity in the report </a:t>
            </a:r>
            <a:r>
              <a:rPr lang="en-US" sz="1800" i="1" dirty="0">
                <a:solidFill>
                  <a:schemeClr val="tx1"/>
                </a:solidFill>
                <a:effectLst/>
                <a:latin typeface="Arial" panose="020B0604020202020204" pitchFamily="34" charset="0"/>
                <a:ea typeface="Times New Roman" panose="02020603050405020304" pitchFamily="18" charset="0"/>
              </a:rPr>
              <a:t>Health, Dignity and Development: What will it take?</a:t>
            </a:r>
            <a:r>
              <a:rPr lang="en-US" sz="1800" dirty="0">
                <a:solidFill>
                  <a:schemeClr val="tx1"/>
                </a:solidFill>
                <a:effectLst/>
                <a:latin typeface="Arial" panose="020B0604020202020204" pitchFamily="34" charset="0"/>
                <a:ea typeface="Times New Roman" panose="02020603050405020304" pitchFamily="18" charset="0"/>
              </a:rPr>
              <a:t>. The </a:t>
            </a:r>
            <a:r>
              <a:rPr lang="en-US" sz="1800" u="sng" dirty="0">
                <a:solidFill>
                  <a:schemeClr val="tx1"/>
                </a:solidFill>
                <a:effectLst/>
                <a:latin typeface="Arial" panose="020B0604020202020204" pitchFamily="34" charset="0"/>
                <a:ea typeface="Times New Roman" panose="02020603050405020304" pitchFamily="18" charset="0"/>
                <a:hlinkClick r:id="rId3" tooltip="Asian Human Rights Commission">
                  <a:extLst>
                    <a:ext uri="{A12FA001-AC4F-418D-AE19-62706E023703}">
                      <ahyp:hlinkClr xmlns:ahyp="http://schemas.microsoft.com/office/drawing/2018/hyperlinkcolor" val="tx"/>
                    </a:ext>
                  </a:extLst>
                </a:hlinkClick>
              </a:rPr>
              <a:t>Asian Human Rights Commission</a:t>
            </a:r>
            <a:r>
              <a:rPr lang="en-US" sz="1800" dirty="0">
                <a:solidFill>
                  <a:schemeClr val="tx1"/>
                </a:solidFill>
                <a:effectLst/>
                <a:latin typeface="Arial" panose="020B0604020202020204" pitchFamily="34" charset="0"/>
                <a:ea typeface="Times New Roman" panose="02020603050405020304" pitchFamily="18" charset="0"/>
              </a:rPr>
              <a:t> released a statement in 2006 claiming that:</a:t>
            </a:r>
          </a:p>
          <a:p>
            <a:pPr marL="243840" algn="l">
              <a:spcBef>
                <a:spcPts val="600"/>
              </a:spcBef>
              <a:spcAft>
                <a:spcPts val="600"/>
              </a:spcAft>
            </a:pPr>
            <a:r>
              <a:rPr lang="en-US" sz="1800" dirty="0">
                <a:solidFill>
                  <a:schemeClr val="tx1"/>
                </a:solidFill>
                <a:effectLst/>
                <a:latin typeface="Arial" panose="020B0604020202020204" pitchFamily="34" charset="0"/>
                <a:ea typeface="Times New Roman" panose="02020603050405020304" pitchFamily="18" charset="0"/>
              </a:rPr>
              <a:t>Human dignity is the true measure of human development</a:t>
            </a:r>
            <a:r>
              <a:rPr lang="en-US" sz="1800" dirty="0">
                <a:solidFill>
                  <a:schemeClr val="tx1"/>
                </a:solidFill>
                <a:latin typeface="Arial" panose="020B0604020202020204" pitchFamily="34" charset="0"/>
                <a:ea typeface="Times New Roman" panose="02020603050405020304" pitchFamily="18" charset="0"/>
              </a:rPr>
              <a:t> </a:t>
            </a:r>
            <a:r>
              <a:rPr lang="en-US" sz="1800" dirty="0">
                <a:solidFill>
                  <a:schemeClr val="tx1"/>
                </a:solidFill>
                <a:latin typeface="Times New Roman" panose="02020603050405020304" pitchFamily="18" charset="0"/>
                <a:ea typeface="Times New Roman" panose="02020603050405020304" pitchFamily="18" charset="0"/>
              </a:rPr>
              <a:t>(</a:t>
            </a: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Asian Human Rights Commission &amp; People's Vigilance Committee </a:t>
            </a:r>
            <a:r>
              <a:rPr lang="en-US" sz="1800" i="1"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for Human Rights press release)</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ημερομηνίας 3">
            <a:extLst>
              <a:ext uri="{FF2B5EF4-FFF2-40B4-BE49-F238E27FC236}">
                <a16:creationId xmlns:a16="http://schemas.microsoft.com/office/drawing/2014/main" id="{597C23F9-87BD-4AFD-BB1B-C8C1BE3085E2}"/>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58989336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C38806-37DE-4FE7-89E2-8C5140D01FC4}"/>
              </a:ext>
            </a:extLst>
          </p:cNvPr>
          <p:cNvSpPr>
            <a:spLocks noGrp="1"/>
          </p:cNvSpPr>
          <p:nvPr>
            <p:ph type="title"/>
          </p:nvPr>
        </p:nvSpPr>
        <p:spPr/>
        <p:txBody>
          <a:bodyPr/>
          <a:lstStyle/>
          <a:p>
            <a:r>
              <a:rPr lang="en-US" dirty="0"/>
              <a:t>Market-Seeking Strategy </a:t>
            </a:r>
            <a:endParaRPr lang="el-GR" dirty="0"/>
          </a:p>
        </p:txBody>
      </p:sp>
      <p:sp>
        <p:nvSpPr>
          <p:cNvPr id="3" name="Θέση περιεχομένου 2">
            <a:extLst>
              <a:ext uri="{FF2B5EF4-FFF2-40B4-BE49-F238E27FC236}">
                <a16:creationId xmlns:a16="http://schemas.microsoft.com/office/drawing/2014/main" id="{964E62FF-EF73-4993-9A9D-0E9B8EF8EAB3}"/>
              </a:ext>
            </a:extLst>
          </p:cNvPr>
          <p:cNvSpPr>
            <a:spLocks noGrp="1"/>
          </p:cNvSpPr>
          <p:nvPr>
            <p:ph idx="1"/>
          </p:nvPr>
        </p:nvSpPr>
        <p:spPr/>
        <p:txBody>
          <a:bodyPr>
            <a:normAutofit/>
          </a:bodyPr>
          <a:lstStyle/>
          <a:p>
            <a:r>
              <a:rPr lang="en-US" dirty="0"/>
              <a:t>Market-Seeking Strategy is often a response to fear of being locked out of important or growing markets. </a:t>
            </a:r>
          </a:p>
          <a:p>
            <a:r>
              <a:rPr lang="en-US" dirty="0"/>
              <a:t>Many times MNEs when decide to invest in foreign markets, they realize that these markets are coordinated and mostly closed market. </a:t>
            </a:r>
          </a:p>
          <a:p>
            <a:r>
              <a:rPr lang="en-US" dirty="0"/>
              <a:t>However, MNEs feel, many times, that they can benefit from the opening of these markets.</a:t>
            </a:r>
          </a:p>
          <a:p>
            <a:r>
              <a:rPr lang="en-US" dirty="0"/>
              <a:t>In this direction MNEs play a crucial role in lobbying national governments and international organizations to make these markets open, by deregulating existing areas or by allowing market competition in areas that had been previously protected, such as public services. </a:t>
            </a:r>
          </a:p>
          <a:p>
            <a:r>
              <a:rPr lang="en-US" dirty="0"/>
              <a:t>Furthermore, MNEs recognize that these markets besides the support of international bodies support,  markets also need the support of agents that promote appropriate forms of competition law that prevent anti-competitive practices. </a:t>
            </a:r>
          </a:p>
          <a:p>
            <a:pPr marL="0" indent="0">
              <a:buNone/>
            </a:pPr>
            <a:endParaRPr lang="el-GR" dirty="0"/>
          </a:p>
        </p:txBody>
      </p:sp>
      <p:sp>
        <p:nvSpPr>
          <p:cNvPr id="4" name="Θέση ημερομηνίας 3">
            <a:extLst>
              <a:ext uri="{FF2B5EF4-FFF2-40B4-BE49-F238E27FC236}">
                <a16:creationId xmlns:a16="http://schemas.microsoft.com/office/drawing/2014/main" id="{0BAE7E26-3A40-4A68-9C95-E71D4F258A42}"/>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97051464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ECC4D6-04D4-437D-B47B-762DDD1C288D}"/>
              </a:ext>
            </a:extLst>
          </p:cNvPr>
          <p:cNvSpPr>
            <a:spLocks noGrp="1"/>
          </p:cNvSpPr>
          <p:nvPr>
            <p:ph type="title"/>
          </p:nvPr>
        </p:nvSpPr>
        <p:spPr/>
        <p:txBody>
          <a:bodyPr/>
          <a:lstStyle/>
          <a:p>
            <a:r>
              <a:rPr lang="en-US" dirty="0"/>
              <a:t>Market-Seeking Strategy </a:t>
            </a:r>
            <a:endParaRPr lang="el-GR" dirty="0"/>
          </a:p>
        </p:txBody>
      </p:sp>
      <p:sp>
        <p:nvSpPr>
          <p:cNvPr id="3" name="Θέση περιεχομένου 2">
            <a:extLst>
              <a:ext uri="{FF2B5EF4-FFF2-40B4-BE49-F238E27FC236}">
                <a16:creationId xmlns:a16="http://schemas.microsoft.com/office/drawing/2014/main" id="{2360CC30-DBB4-4DDB-B144-C6592BC5C98B}"/>
              </a:ext>
            </a:extLst>
          </p:cNvPr>
          <p:cNvSpPr>
            <a:spLocks noGrp="1"/>
          </p:cNvSpPr>
          <p:nvPr>
            <p:ph idx="1"/>
          </p:nvPr>
        </p:nvSpPr>
        <p:spPr/>
        <p:txBody>
          <a:bodyPr/>
          <a:lstStyle/>
          <a:p>
            <a:r>
              <a:rPr lang="en-US" dirty="0"/>
              <a:t>So, this activity nowadays has been increasingly monopolized by certain forms of MNEs in collaboration with certain types of policy-making networks.</a:t>
            </a:r>
          </a:p>
          <a:p>
            <a:r>
              <a:rPr lang="en-US" dirty="0"/>
              <a:t>These multinational professional service companies- lawyers, management consultants, accountants and bankers- play a crucial role in this process. </a:t>
            </a:r>
          </a:p>
          <a:p>
            <a:r>
              <a:rPr lang="en-US" dirty="0"/>
              <a:t>These firms  gain from the opening of these markets. They are employed by the government s to construct the open markets such as utilities, health and other public services. </a:t>
            </a:r>
          </a:p>
          <a:p>
            <a:r>
              <a:rPr lang="en-US" dirty="0"/>
              <a:t>They advise on the regulatory and legal structures required, the sorts of contracts  which can achieve public interests as well as private profitability and the monitoring mechanisms  required to set  measures and standards.  </a:t>
            </a:r>
            <a:endParaRPr lang="el-GR" dirty="0"/>
          </a:p>
        </p:txBody>
      </p:sp>
      <p:sp>
        <p:nvSpPr>
          <p:cNvPr id="4" name="Θέση ημερομηνίας 3">
            <a:extLst>
              <a:ext uri="{FF2B5EF4-FFF2-40B4-BE49-F238E27FC236}">
                <a16:creationId xmlns:a16="http://schemas.microsoft.com/office/drawing/2014/main" id="{5EC3AA58-635E-4907-8070-A697AD2C53EC}"/>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55309903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674C15-968A-4643-AB32-DEB8FA3CE06F}"/>
              </a:ext>
            </a:extLst>
          </p:cNvPr>
          <p:cNvSpPr>
            <a:spLocks noGrp="1"/>
          </p:cNvSpPr>
          <p:nvPr>
            <p:ph type="title"/>
          </p:nvPr>
        </p:nvSpPr>
        <p:spPr/>
        <p:txBody>
          <a:bodyPr/>
          <a:lstStyle/>
          <a:p>
            <a:r>
              <a:rPr lang="en-US" dirty="0"/>
              <a:t>Market-Seeking Strategy </a:t>
            </a:r>
            <a:endParaRPr lang="el-GR" dirty="0"/>
          </a:p>
        </p:txBody>
      </p:sp>
      <p:sp>
        <p:nvSpPr>
          <p:cNvPr id="3" name="Θέση περιεχομένου 2">
            <a:extLst>
              <a:ext uri="{FF2B5EF4-FFF2-40B4-BE49-F238E27FC236}">
                <a16:creationId xmlns:a16="http://schemas.microsoft.com/office/drawing/2014/main" id="{275FB97F-6601-48E8-B87C-F0B2BFA04886}"/>
              </a:ext>
            </a:extLst>
          </p:cNvPr>
          <p:cNvSpPr>
            <a:spLocks noGrp="1"/>
          </p:cNvSpPr>
          <p:nvPr>
            <p:ph idx="1"/>
          </p:nvPr>
        </p:nvSpPr>
        <p:spPr/>
        <p:txBody>
          <a:bodyPr/>
          <a:lstStyle/>
          <a:p>
            <a:r>
              <a:rPr lang="en-US" dirty="0"/>
              <a:t>Once they have engaged in these tasks, they are in prime position  to advise MNEs whishing to invest in these countries how the system works. </a:t>
            </a:r>
          </a:p>
          <a:p>
            <a:r>
              <a:rPr lang="en-US" dirty="0"/>
              <a:t>These groups are also represented  on the international bodies of IMF, World Bank, OECD and etc. </a:t>
            </a:r>
          </a:p>
          <a:p>
            <a:r>
              <a:rPr lang="en-US" dirty="0"/>
              <a:t>In this sense, to make open market is obviously  apolitical and institution building task that needs the collaboration of  firms, international bodies,  and governments in order to develop and implement a global framework that addresses issues related to bankruptcy, and other important aspects, which are deemed essential to FDI activity.   </a:t>
            </a:r>
            <a:endParaRPr lang="el-GR" dirty="0"/>
          </a:p>
        </p:txBody>
      </p:sp>
      <p:sp>
        <p:nvSpPr>
          <p:cNvPr id="4" name="Θέση ημερομηνίας 3">
            <a:extLst>
              <a:ext uri="{FF2B5EF4-FFF2-40B4-BE49-F238E27FC236}">
                <a16:creationId xmlns:a16="http://schemas.microsoft.com/office/drawing/2014/main" id="{A8559BC3-1E11-4C59-873C-4F3715891DD1}"/>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15487572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870B11-CE3E-49F4-840A-A43439660094}"/>
              </a:ext>
            </a:extLst>
          </p:cNvPr>
          <p:cNvSpPr>
            <a:spLocks noGrp="1"/>
          </p:cNvSpPr>
          <p:nvPr>
            <p:ph type="title"/>
          </p:nvPr>
        </p:nvSpPr>
        <p:spPr/>
        <p:txBody>
          <a:bodyPr/>
          <a:lstStyle/>
          <a:p>
            <a:r>
              <a:rPr lang="en-US" dirty="0"/>
              <a:t>Strategic Asset Seeking</a:t>
            </a:r>
            <a:endParaRPr lang="el-GR" dirty="0"/>
          </a:p>
        </p:txBody>
      </p:sp>
      <p:sp>
        <p:nvSpPr>
          <p:cNvPr id="3" name="Θέση περιεχομένου 2">
            <a:extLst>
              <a:ext uri="{FF2B5EF4-FFF2-40B4-BE49-F238E27FC236}">
                <a16:creationId xmlns:a16="http://schemas.microsoft.com/office/drawing/2014/main" id="{3D2406A3-3662-4FCF-9639-87DBC84CBB89}"/>
              </a:ext>
            </a:extLst>
          </p:cNvPr>
          <p:cNvSpPr>
            <a:spLocks noGrp="1"/>
          </p:cNvSpPr>
          <p:nvPr>
            <p:ph idx="1"/>
          </p:nvPr>
        </p:nvSpPr>
        <p:spPr/>
        <p:txBody>
          <a:bodyPr/>
          <a:lstStyle/>
          <a:p>
            <a:r>
              <a:rPr lang="en-US" dirty="0"/>
              <a:t>This strategy refers to the secure access to raw materials and commodities. </a:t>
            </a:r>
          </a:p>
          <a:p>
            <a:r>
              <a:rPr lang="en-US" dirty="0"/>
              <a:t>In this case, the technological expertise is embedded in the MNE and the ability to access large amounts of capital to make the investment required, go along with the need for political connections in order to access these assets. </a:t>
            </a:r>
          </a:p>
          <a:p>
            <a:r>
              <a:rPr lang="en-US" dirty="0"/>
              <a:t>These assets are highly fixed and although there may be alternative sources there are also a large number of competitors seeking such assets. </a:t>
            </a:r>
          </a:p>
          <a:p>
            <a:r>
              <a:rPr lang="en-US" dirty="0"/>
              <a:t>Therefore, these strategies tend to focus on a combination of identifying resources and the technological and capital resources required to make them profitable on the hand, and on the other hand managing the politics of such processes  and particularly issues around  the degree of a national control of such assets and the terms and conditions under which they can be extracted. </a:t>
            </a:r>
            <a:endParaRPr lang="el-GR" dirty="0"/>
          </a:p>
        </p:txBody>
      </p:sp>
      <p:sp>
        <p:nvSpPr>
          <p:cNvPr id="4" name="Θέση ημερομηνίας 3">
            <a:extLst>
              <a:ext uri="{FF2B5EF4-FFF2-40B4-BE49-F238E27FC236}">
                <a16:creationId xmlns:a16="http://schemas.microsoft.com/office/drawing/2014/main" id="{F38B4229-1A39-43A0-9382-7C636C8B2D37}"/>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47613613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84CB52-449B-4739-A19C-911277474524}"/>
              </a:ext>
            </a:extLst>
          </p:cNvPr>
          <p:cNvSpPr>
            <a:spLocks noGrp="1"/>
          </p:cNvSpPr>
          <p:nvPr>
            <p:ph type="title"/>
          </p:nvPr>
        </p:nvSpPr>
        <p:spPr/>
        <p:txBody>
          <a:bodyPr/>
          <a:lstStyle/>
          <a:p>
            <a:r>
              <a:rPr lang="en-US" dirty="0"/>
              <a:t>Strategic Asset Seeking</a:t>
            </a:r>
            <a:endParaRPr lang="el-GR" dirty="0"/>
          </a:p>
        </p:txBody>
      </p:sp>
      <p:sp>
        <p:nvSpPr>
          <p:cNvPr id="3" name="Θέση περιεχομένου 2">
            <a:extLst>
              <a:ext uri="{FF2B5EF4-FFF2-40B4-BE49-F238E27FC236}">
                <a16:creationId xmlns:a16="http://schemas.microsoft.com/office/drawing/2014/main" id="{AC516FC6-F07D-4675-8FE2-0BAC831A02B6}"/>
              </a:ext>
            </a:extLst>
          </p:cNvPr>
          <p:cNvSpPr>
            <a:spLocks noGrp="1"/>
          </p:cNvSpPr>
          <p:nvPr>
            <p:ph idx="1"/>
          </p:nvPr>
        </p:nvSpPr>
        <p:spPr/>
        <p:txBody>
          <a:bodyPr/>
          <a:lstStyle/>
          <a:p>
            <a:pPr algn="just"/>
            <a:r>
              <a:rPr lang="en-US" dirty="0"/>
              <a:t>However, in some cases, this may shade over into illegality, a process that when revealed lead to sever problems for both the host government and with global social movements that campaign against such activities. </a:t>
            </a:r>
          </a:p>
          <a:p>
            <a:pPr algn="just"/>
            <a:r>
              <a:rPr lang="en-US" dirty="0"/>
              <a:t>In these contexts, MNEs may become explicitly politicized. This is obvious in areas like oil which have been predominantly nationalized by governments over the last few decades and where MNEs have had to engage in Joint Ventures (JVs) or to work as subcontractors to government owned companies (Venezuela). </a:t>
            </a:r>
          </a:p>
          <a:p>
            <a:pPr algn="just"/>
            <a:r>
              <a:rPr lang="en-US" dirty="0"/>
              <a:t>In other contexts, where states are failing and there is a violent struggle between war lords to capture control of valuable raw materials (such as the brood diamonds of Southern Africa), MNEs are become drawn into the local politics  to such an extent that they become the main builder of institutions  filling the gap that has emerged from the state failure.  </a:t>
            </a:r>
            <a:endParaRPr lang="el-GR" dirty="0"/>
          </a:p>
        </p:txBody>
      </p:sp>
      <p:sp>
        <p:nvSpPr>
          <p:cNvPr id="4" name="Θέση ημερομηνίας 3">
            <a:extLst>
              <a:ext uri="{FF2B5EF4-FFF2-40B4-BE49-F238E27FC236}">
                <a16:creationId xmlns:a16="http://schemas.microsoft.com/office/drawing/2014/main" id="{05B4AC2C-0C31-41D3-87C5-BCC121480CB0}"/>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07259843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728A35-B28A-40B9-A20F-E24FA7644E0E}"/>
              </a:ext>
            </a:extLst>
          </p:cNvPr>
          <p:cNvSpPr>
            <a:spLocks noGrp="1"/>
          </p:cNvSpPr>
          <p:nvPr>
            <p:ph type="title"/>
          </p:nvPr>
        </p:nvSpPr>
        <p:spPr/>
        <p:txBody>
          <a:bodyPr/>
          <a:lstStyle/>
          <a:p>
            <a:r>
              <a:rPr lang="en-US" dirty="0"/>
              <a:t>Strategic Asset Seeking</a:t>
            </a:r>
            <a:endParaRPr lang="el-GR" dirty="0"/>
          </a:p>
        </p:txBody>
      </p:sp>
      <p:sp>
        <p:nvSpPr>
          <p:cNvPr id="3" name="Θέση περιεχομένου 2">
            <a:extLst>
              <a:ext uri="{FF2B5EF4-FFF2-40B4-BE49-F238E27FC236}">
                <a16:creationId xmlns:a16="http://schemas.microsoft.com/office/drawing/2014/main" id="{A7135508-F348-40C7-B0F2-E463EDBBC3E3}"/>
              </a:ext>
            </a:extLst>
          </p:cNvPr>
          <p:cNvSpPr>
            <a:spLocks noGrp="1"/>
          </p:cNvSpPr>
          <p:nvPr>
            <p:ph idx="1"/>
          </p:nvPr>
        </p:nvSpPr>
        <p:spPr/>
        <p:txBody>
          <a:bodyPr/>
          <a:lstStyle/>
          <a:p>
            <a:r>
              <a:rPr lang="en-US" dirty="0"/>
              <a:t>Concluding, MNEs are fundamentally involved in reshaping national business systems. They do it in a variety of ways.</a:t>
            </a:r>
          </a:p>
          <a:p>
            <a:r>
              <a:rPr lang="en-US" dirty="0"/>
              <a:t>Although there is no guarantee that MNEs will be successful, however, the truth is that MNEs emerge as one of the most key players  that are capable of joining with external and internal actors  that push of many government the agenda forward via deregulation and marketization.  </a:t>
            </a:r>
            <a:endParaRPr lang="el-GR" dirty="0"/>
          </a:p>
        </p:txBody>
      </p:sp>
      <p:sp>
        <p:nvSpPr>
          <p:cNvPr id="4" name="Θέση ημερομηνίας 3">
            <a:extLst>
              <a:ext uri="{FF2B5EF4-FFF2-40B4-BE49-F238E27FC236}">
                <a16:creationId xmlns:a16="http://schemas.microsoft.com/office/drawing/2014/main" id="{C3CE6320-214D-45FA-94E9-508342084051}"/>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77156404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4AA8C6D4-EFBF-42AF-953E-A73F2831CD61}"/>
              </a:ext>
            </a:extLst>
          </p:cNvPr>
          <p:cNvSpPr>
            <a:spLocks noGrp="1" noChangeArrowheads="1"/>
          </p:cNvSpPr>
          <p:nvPr>
            <p:ph type="title"/>
          </p:nvPr>
        </p:nvSpPr>
        <p:spPr/>
        <p:txBody>
          <a:bodyPr/>
          <a:lstStyle/>
          <a:p>
            <a:pPr eaLnBrk="1" hangingPunct="1"/>
            <a:r>
              <a:rPr lang="en-US" altLang="el-GR"/>
              <a:t>Investment Development Path (IDP)</a:t>
            </a:r>
          </a:p>
        </p:txBody>
      </p:sp>
      <p:sp>
        <p:nvSpPr>
          <p:cNvPr id="69635" name="Content Placeholder 2">
            <a:extLst>
              <a:ext uri="{FF2B5EF4-FFF2-40B4-BE49-F238E27FC236}">
                <a16:creationId xmlns:a16="http://schemas.microsoft.com/office/drawing/2014/main" id="{CF5FEAF2-C097-426E-BC93-DE7B1765A74B}"/>
              </a:ext>
            </a:extLst>
          </p:cNvPr>
          <p:cNvSpPr>
            <a:spLocks noGrp="1" noChangeArrowheads="1"/>
          </p:cNvSpPr>
          <p:nvPr>
            <p:ph idx="1"/>
          </p:nvPr>
        </p:nvSpPr>
        <p:spPr/>
        <p:txBody>
          <a:bodyPr/>
          <a:lstStyle/>
          <a:p>
            <a:pPr algn="just" eaLnBrk="1" hangingPunct="1"/>
            <a:r>
              <a:rPr lang="en-GB" altLang="el-GR" sz="2000" dirty="0"/>
              <a:t>IDP is based upon Rostow’s model of economic growth.</a:t>
            </a:r>
          </a:p>
          <a:p>
            <a:pPr algn="just" eaLnBrk="1" hangingPunct="1"/>
            <a:r>
              <a:rPr lang="en-GB" altLang="el-GR" sz="2000" dirty="0"/>
              <a:t>According to Rostow economic growth proceeds in stages in a linear mode that is universal.  Economic growth in all countries would follow the same evolution path through four stages.</a:t>
            </a:r>
          </a:p>
          <a:p>
            <a:pPr algn="just" eaLnBrk="1" hangingPunct="1"/>
            <a:r>
              <a:rPr lang="en-GB" altLang="el-GR" sz="2000" dirty="0"/>
              <a:t>The first stage </a:t>
            </a:r>
            <a:r>
              <a:rPr lang="en-US" altLang="el-GR" sz="2000" dirty="0"/>
              <a:t>of economic growth is characterized by very low capital accumulation, low per capita incomes, inadequate markets in terms of size and organization, inadequate infrastructure, poorly skilled labor force, and, in general, insufficient (L) advantages for motivating inward FDI and equally insufficient (O) advantages  prohibiting indigenous firms to engaging in international production. </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07F990E8-16E7-405F-99DF-CA9519F1ABFA}"/>
              </a:ext>
            </a:extLst>
          </p:cNvPr>
          <p:cNvSpPr>
            <a:spLocks noGrp="1" noChangeArrowheads="1"/>
          </p:cNvSpPr>
          <p:nvPr>
            <p:ph type="title"/>
          </p:nvPr>
        </p:nvSpPr>
        <p:spPr/>
        <p:txBody>
          <a:bodyPr/>
          <a:lstStyle/>
          <a:p>
            <a:pPr eaLnBrk="1" hangingPunct="1"/>
            <a:endParaRPr lang="en-US" altLang="el-GR"/>
          </a:p>
        </p:txBody>
      </p:sp>
      <p:sp>
        <p:nvSpPr>
          <p:cNvPr id="70659" name="Content Placeholder 2">
            <a:extLst>
              <a:ext uri="{FF2B5EF4-FFF2-40B4-BE49-F238E27FC236}">
                <a16:creationId xmlns:a16="http://schemas.microsoft.com/office/drawing/2014/main" id="{2088F061-BD23-4FC4-AB34-65EA19CA7C36}"/>
              </a:ext>
            </a:extLst>
          </p:cNvPr>
          <p:cNvSpPr>
            <a:spLocks noGrp="1" noChangeArrowheads="1"/>
          </p:cNvSpPr>
          <p:nvPr>
            <p:ph idx="1"/>
          </p:nvPr>
        </p:nvSpPr>
        <p:spPr/>
        <p:txBody>
          <a:bodyPr>
            <a:normAutofit lnSpcReduction="10000"/>
          </a:bodyPr>
          <a:lstStyle/>
          <a:p>
            <a:pPr algn="just" eaLnBrk="1" hangingPunct="1"/>
            <a:endParaRPr lang="en-US" altLang="el-GR" sz="2000"/>
          </a:p>
          <a:p>
            <a:pPr algn="just" eaLnBrk="1" hangingPunct="1"/>
            <a:endParaRPr lang="en-US" altLang="el-GR" sz="2000"/>
          </a:p>
          <a:p>
            <a:pPr algn="just" eaLnBrk="1" hangingPunct="1"/>
            <a:r>
              <a:rPr lang="en-US" altLang="el-GR" sz="2000"/>
              <a:t>In stage two capital accumulation rises, domestic demand grows, both industrialization and infrastructure building proceed, labour has achieved a minimum threshold of education and has acquired some basic skills factors that facilitate the efficient introduction and operation of standardized technology allowing productivity to rise while labour costs are relatively low.  The latter is at the centre of the country’s location advantages, and the main motivation for inward FDI.  At the same time, the (O) advantages of indigenous firms are still insufficient to support engagement in outward FDI, although exporting of low technology labour intensive goods may occur.</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BE56DE69-D48D-4E70-B289-F580A77788D4}"/>
              </a:ext>
            </a:extLst>
          </p:cNvPr>
          <p:cNvSpPr>
            <a:spLocks noGrp="1" noChangeArrowheads="1"/>
          </p:cNvSpPr>
          <p:nvPr>
            <p:ph type="title"/>
          </p:nvPr>
        </p:nvSpPr>
        <p:spPr/>
        <p:txBody>
          <a:bodyPr/>
          <a:lstStyle/>
          <a:p>
            <a:pPr eaLnBrk="1" hangingPunct="1"/>
            <a:endParaRPr lang="en-US" altLang="el-GR"/>
          </a:p>
        </p:txBody>
      </p:sp>
      <p:sp>
        <p:nvSpPr>
          <p:cNvPr id="71683" name="Content Placeholder 2">
            <a:extLst>
              <a:ext uri="{FF2B5EF4-FFF2-40B4-BE49-F238E27FC236}">
                <a16:creationId xmlns:a16="http://schemas.microsoft.com/office/drawing/2014/main" id="{F8224DB3-D600-42C6-B7C6-C2E0F9382F84}"/>
              </a:ext>
            </a:extLst>
          </p:cNvPr>
          <p:cNvSpPr>
            <a:spLocks noGrp="1" noChangeArrowheads="1"/>
          </p:cNvSpPr>
          <p:nvPr>
            <p:ph idx="1"/>
          </p:nvPr>
        </p:nvSpPr>
        <p:spPr/>
        <p:txBody>
          <a:bodyPr/>
          <a:lstStyle/>
          <a:p>
            <a:pPr algn="just" eaLnBrk="1" hangingPunct="1"/>
            <a:endParaRPr lang="en-US" altLang="el-GR" sz="2000"/>
          </a:p>
          <a:p>
            <a:pPr algn="just" eaLnBrk="1" hangingPunct="1"/>
            <a:r>
              <a:rPr lang="en-US" altLang="el-GR" sz="2000"/>
              <a:t>In stage three, rising personal incomes differentiate domestic consumer demand toward products of higher quality; rising wages deteriorate the low labour cost advantage motivating indigenous firms to undertake outward FDI in foreign sites of even lower wages while technological capabilities are advancing restructuring domestic production towards industries producing capital intensive and standardized goods, and changing the motives of inward FDI from taking advantage of low wages to advantages accruing from enlarged market size, advanced technological abilities and skilled workers, existence of complementary local supply chains, etc.</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B2B0477B-C512-49DB-8480-8BC4EAD940AC}"/>
              </a:ext>
            </a:extLst>
          </p:cNvPr>
          <p:cNvSpPr>
            <a:spLocks noGrp="1" noChangeArrowheads="1"/>
          </p:cNvSpPr>
          <p:nvPr>
            <p:ph type="title"/>
          </p:nvPr>
        </p:nvSpPr>
        <p:spPr/>
        <p:txBody>
          <a:bodyPr/>
          <a:lstStyle/>
          <a:p>
            <a:pPr eaLnBrk="1" hangingPunct="1"/>
            <a:endParaRPr lang="en-US" altLang="el-GR"/>
          </a:p>
        </p:txBody>
      </p:sp>
      <p:sp>
        <p:nvSpPr>
          <p:cNvPr id="72707" name="Content Placeholder 2">
            <a:extLst>
              <a:ext uri="{FF2B5EF4-FFF2-40B4-BE49-F238E27FC236}">
                <a16:creationId xmlns:a16="http://schemas.microsoft.com/office/drawing/2014/main" id="{6894FEA0-BF95-4856-A5FE-0D33D9EDD35C}"/>
              </a:ext>
            </a:extLst>
          </p:cNvPr>
          <p:cNvSpPr>
            <a:spLocks noGrp="1" noChangeArrowheads="1"/>
          </p:cNvSpPr>
          <p:nvPr>
            <p:ph idx="1"/>
          </p:nvPr>
        </p:nvSpPr>
        <p:spPr/>
        <p:txBody>
          <a:bodyPr/>
          <a:lstStyle/>
          <a:p>
            <a:pPr algn="just" eaLnBrk="1" hangingPunct="1"/>
            <a:r>
              <a:rPr lang="en-US" altLang="el-GR" sz="2000"/>
              <a:t>In stage four, indigenous firms develop (O) advantages similar to those possessed by foreign firms investing in the country, i.e. proprietary created assets, but still they lack information intensive technology.  Outward FDI is increasing due to the rising ability of domestic firms to exploit their (O) advantages via internal modes while inward FDI continuous to be efficiency seeking, but because  host country firms are able to compete with them effectively the pace of incoming FDI is slowing down.  Governments pursue a policy of lowering transaction costs, supervising and regulating markets aiming at reducing market failure, and facilitating the readjustment of (L) advantages towards technology creation and knowledge accumulation.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8F7259-8EEF-4B2C-8EE1-47B9382F69F5}"/>
              </a:ext>
            </a:extLst>
          </p:cNvPr>
          <p:cNvSpPr>
            <a:spLocks noGrp="1"/>
          </p:cNvSpPr>
          <p:nvPr>
            <p:ph type="title"/>
          </p:nvPr>
        </p:nvSpPr>
        <p:spPr/>
        <p:txBody>
          <a:bodyPr/>
          <a:lstStyle/>
          <a:p>
            <a:r>
              <a:rPr lang="en-US" dirty="0"/>
              <a:t>Participation </a:t>
            </a:r>
            <a:endParaRPr lang="el-GR" dirty="0"/>
          </a:p>
        </p:txBody>
      </p:sp>
      <p:sp>
        <p:nvSpPr>
          <p:cNvPr id="3" name="Θέση περιεχομένου 2">
            <a:extLst>
              <a:ext uri="{FF2B5EF4-FFF2-40B4-BE49-F238E27FC236}">
                <a16:creationId xmlns:a16="http://schemas.microsoft.com/office/drawing/2014/main" id="{B91867B9-D90F-4C88-BBC6-42DF39B970E0}"/>
              </a:ext>
            </a:extLst>
          </p:cNvPr>
          <p:cNvSpPr>
            <a:spLocks noGrp="1"/>
          </p:cNvSpPr>
          <p:nvPr>
            <p:ph idx="1"/>
          </p:nvPr>
        </p:nvSpPr>
        <p:spPr/>
        <p:txBody>
          <a:bodyPr>
            <a:normAutofit/>
          </a:bodyPr>
          <a:lstStyle/>
          <a:p>
            <a:pPr>
              <a:spcBef>
                <a:spcPts val="600"/>
              </a:spcBef>
              <a:spcAft>
                <a:spcPts val="600"/>
              </a:spcAft>
            </a:pPr>
            <a:r>
              <a:rPr lang="en-US" sz="1800" dirty="0">
                <a:solidFill>
                  <a:srgbClr val="202122"/>
                </a:solidFill>
                <a:effectLst/>
                <a:latin typeface="Arial" panose="020B0604020202020204" pitchFamily="34" charset="0"/>
                <a:ea typeface="Calibri" panose="020F0502020204030204" pitchFamily="34" charset="0"/>
              </a:rPr>
              <a:t>The concept of participation is related to ensuring that the intended beneficiaries of </a:t>
            </a:r>
            <a:r>
              <a:rPr lang="en-US" sz="1800" dirty="0">
                <a:solidFill>
                  <a:srgbClr val="202122"/>
                </a:solidFill>
                <a:effectLst/>
                <a:latin typeface="Arial" panose="020B0604020202020204" pitchFamily="34" charset="0"/>
                <a:ea typeface="Times New Roman" panose="02020603050405020304" pitchFamily="18" charset="0"/>
              </a:rPr>
              <a:t>development projects and programs are themselves involved in the planning and execution of those projects and programs.</a:t>
            </a:r>
          </a:p>
          <a:p>
            <a:pPr>
              <a:spcBef>
                <a:spcPts val="600"/>
              </a:spcBef>
              <a:spcAft>
                <a:spcPts val="600"/>
              </a:spcAft>
            </a:pPr>
            <a:r>
              <a:rPr lang="en-US" sz="1800" dirty="0">
                <a:solidFill>
                  <a:srgbClr val="202122"/>
                </a:solidFill>
                <a:effectLst/>
                <a:latin typeface="Arial" panose="020B0604020202020204" pitchFamily="34" charset="0"/>
                <a:ea typeface="Times New Roman" panose="02020603050405020304" pitchFamily="18" charset="0"/>
              </a:rPr>
              <a:t>This is considered important as it </a:t>
            </a:r>
            <a:r>
              <a:rPr lang="en-US" sz="1800" dirty="0">
                <a:solidFill>
                  <a:schemeClr val="tx1"/>
                </a:solidFill>
                <a:effectLst/>
                <a:latin typeface="Arial" panose="020B0604020202020204" pitchFamily="34" charset="0"/>
                <a:ea typeface="Times New Roman" panose="02020603050405020304" pitchFamily="18" charset="0"/>
              </a:rPr>
              <a:t>empowers the recipients of development projects to influence and manage their own development – thereby removing any rationale of </a:t>
            </a:r>
            <a:r>
              <a:rPr lang="en-US" sz="1800" u="sng" dirty="0">
                <a:solidFill>
                  <a:schemeClr val="tx1"/>
                </a:solidFill>
                <a:effectLst/>
                <a:latin typeface="Arial" panose="020B0604020202020204" pitchFamily="34" charset="0"/>
                <a:ea typeface="Times New Roman" panose="02020603050405020304" pitchFamily="18" charset="0"/>
                <a:hlinkClick r:id="rId2" tooltip="Dependency theory">
                  <a:extLst>
                    <a:ext uri="{A12FA001-AC4F-418D-AE19-62706E023703}">
                      <ahyp:hlinkClr xmlns:ahyp="http://schemas.microsoft.com/office/drawing/2018/hyperlinkcolor" val="tx"/>
                    </a:ext>
                  </a:extLst>
                </a:hlinkClick>
              </a:rPr>
              <a:t>dependency</a:t>
            </a:r>
            <a:r>
              <a:rPr lang="en-US" sz="1800" dirty="0">
                <a:solidFill>
                  <a:schemeClr val="tx1"/>
                </a:solidFill>
                <a:effectLst/>
                <a:latin typeface="Arial" panose="020B0604020202020204" pitchFamily="34" charset="0"/>
                <a:ea typeface="Times New Roman" panose="02020603050405020304" pitchFamily="18" charset="0"/>
              </a:rPr>
              <a:t>.</a:t>
            </a:r>
          </a:p>
          <a:p>
            <a:pPr>
              <a:spcBef>
                <a:spcPts val="600"/>
              </a:spcBef>
              <a:spcAft>
                <a:spcPts val="600"/>
              </a:spcAft>
            </a:pPr>
            <a:r>
              <a:rPr lang="en-US" sz="1800" dirty="0">
                <a:solidFill>
                  <a:schemeClr val="tx1"/>
                </a:solidFill>
                <a:effectLst/>
                <a:latin typeface="Arial" panose="020B0604020202020204" pitchFamily="34" charset="0"/>
                <a:ea typeface="Times New Roman" panose="02020603050405020304" pitchFamily="18" charset="0"/>
              </a:rPr>
              <a:t>It is widely considered to be one of the most important concepts in modern development theory.</a:t>
            </a:r>
          </a:p>
          <a:p>
            <a:pPr>
              <a:spcBef>
                <a:spcPts val="600"/>
              </a:spcBef>
              <a:spcAft>
                <a:spcPts val="600"/>
              </a:spcAft>
            </a:pPr>
            <a:r>
              <a:rPr lang="en-US" sz="1800" dirty="0">
                <a:solidFill>
                  <a:schemeClr val="tx1"/>
                </a:solidFill>
                <a:effectLst/>
                <a:latin typeface="Arial" panose="020B0604020202020204" pitchFamily="34" charset="0"/>
                <a:ea typeface="Times New Roman" panose="02020603050405020304" pitchFamily="18" charset="0"/>
              </a:rPr>
              <a:t>The </a:t>
            </a:r>
            <a:r>
              <a:rPr lang="en-US" sz="1800" i="1" dirty="0">
                <a:solidFill>
                  <a:schemeClr val="tx1"/>
                </a:solidFill>
                <a:effectLst/>
                <a:latin typeface="Arial" panose="020B0604020202020204" pitchFamily="34" charset="0"/>
                <a:ea typeface="Times New Roman" panose="02020603050405020304" pitchFamily="18" charset="0"/>
              </a:rPr>
              <a:t>UN System Network on Rural Development and Food Security</a:t>
            </a:r>
            <a:r>
              <a:rPr lang="en-US" sz="1800" dirty="0">
                <a:solidFill>
                  <a:schemeClr val="tx1"/>
                </a:solidFill>
                <a:effectLst/>
                <a:latin typeface="Arial" panose="020B0604020202020204" pitchFamily="34" charset="0"/>
                <a:ea typeface="Times New Roman" panose="02020603050405020304" pitchFamily="18" charset="0"/>
              </a:rPr>
              <a:t> describes participation as: one of the ends as well as one of the means of development</a:t>
            </a:r>
            <a:r>
              <a:rPr lang="en-US" sz="1800" dirty="0">
                <a:solidFill>
                  <a:schemeClr val="tx1"/>
                </a:solidFill>
                <a:latin typeface="Times New Roman" panose="02020603050405020304" pitchFamily="18" charset="0"/>
                <a:ea typeface="Times New Roman" panose="02020603050405020304" pitchFamily="18" charset="0"/>
              </a:rPr>
              <a:t> </a:t>
            </a:r>
            <a:r>
              <a:rPr lang="en-US"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UN System Network on Rural Development and Food Security.</a:t>
            </a:r>
            <a:endPar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AA75FA24-6F04-4936-9DF2-4B3477E1C6AB}"/>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47149966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3FC2C24B-F4AC-46E3-83B8-7D826E2FEABD}"/>
              </a:ext>
            </a:extLst>
          </p:cNvPr>
          <p:cNvSpPr>
            <a:spLocks noGrp="1" noChangeArrowheads="1"/>
          </p:cNvSpPr>
          <p:nvPr>
            <p:ph type="title"/>
          </p:nvPr>
        </p:nvSpPr>
        <p:spPr/>
        <p:txBody>
          <a:bodyPr/>
          <a:lstStyle/>
          <a:p>
            <a:pPr eaLnBrk="1" hangingPunct="1"/>
            <a:endParaRPr lang="en-US" altLang="el-GR"/>
          </a:p>
        </p:txBody>
      </p:sp>
      <p:sp>
        <p:nvSpPr>
          <p:cNvPr id="73731" name="Content Placeholder 2">
            <a:extLst>
              <a:ext uri="{FF2B5EF4-FFF2-40B4-BE49-F238E27FC236}">
                <a16:creationId xmlns:a16="http://schemas.microsoft.com/office/drawing/2014/main" id="{F2B85EC3-F571-47BA-B9F9-93890AE801E1}"/>
              </a:ext>
            </a:extLst>
          </p:cNvPr>
          <p:cNvSpPr>
            <a:spLocks noGrp="1" noChangeArrowheads="1"/>
          </p:cNvSpPr>
          <p:nvPr>
            <p:ph idx="1"/>
          </p:nvPr>
        </p:nvSpPr>
        <p:spPr/>
        <p:txBody>
          <a:bodyPr/>
          <a:lstStyle/>
          <a:p>
            <a:pPr algn="just" eaLnBrk="1" hangingPunct="1"/>
            <a:r>
              <a:rPr lang="en-US" altLang="el-GR" sz="2000"/>
              <a:t>Dunning has added a fifth stage to the original four stages of Rostow’s model.  In this stage countries are increasingly engaged in generating knowledge, information intensive technology, highly skilled human capital, and efficiently organized markets.  Both outward and inward FDI is efficiency and strategic market seeking implying that cross border production and exchange take place within hierarchical multinational structures producing similar products and being in direct competition.    The implication of the increasing importance of strategic asset seeking FDI is that FDI activity is linked with the acquisition of (O) advantages, which are firm specific by their very nature, therefore any spillover effect is transferred back to the parent company, thus reducing spillovers to the host economy and increasing spillovers back home.</a:t>
            </a:r>
          </a:p>
          <a:p>
            <a:pPr algn="just" eaLnBrk="1" hangingPunct="1">
              <a:buFontTx/>
              <a:buNone/>
            </a:pPr>
            <a:endParaRPr lang="en-US" altLang="el-GR" sz="200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930B10BB-7DAB-42A7-8382-CBA94062C564}"/>
              </a:ext>
            </a:extLst>
          </p:cNvPr>
          <p:cNvSpPr>
            <a:spLocks noGrp="1" noChangeArrowheads="1"/>
          </p:cNvSpPr>
          <p:nvPr>
            <p:ph type="title"/>
          </p:nvPr>
        </p:nvSpPr>
        <p:spPr/>
        <p:txBody>
          <a:bodyPr/>
          <a:lstStyle/>
          <a:p>
            <a:pPr eaLnBrk="1" hangingPunct="1"/>
            <a:endParaRPr lang="en-US" altLang="el-GR"/>
          </a:p>
        </p:txBody>
      </p:sp>
      <p:sp>
        <p:nvSpPr>
          <p:cNvPr id="74755" name="Content Placeholder 2">
            <a:extLst>
              <a:ext uri="{FF2B5EF4-FFF2-40B4-BE49-F238E27FC236}">
                <a16:creationId xmlns:a16="http://schemas.microsoft.com/office/drawing/2014/main" id="{ECA0C69E-3012-46A1-AC93-0902376C960F}"/>
              </a:ext>
            </a:extLst>
          </p:cNvPr>
          <p:cNvSpPr>
            <a:spLocks noGrp="1" noChangeArrowheads="1"/>
          </p:cNvSpPr>
          <p:nvPr>
            <p:ph idx="1"/>
          </p:nvPr>
        </p:nvSpPr>
        <p:spPr/>
        <p:txBody>
          <a:bodyPr/>
          <a:lstStyle/>
          <a:p>
            <a:pPr algn="just" eaLnBrk="1" hangingPunct="1"/>
            <a:endParaRPr lang="en-US" altLang="el-GR" sz="2400"/>
          </a:p>
          <a:p>
            <a:pPr algn="just" eaLnBrk="1" hangingPunct="1"/>
            <a:endParaRPr lang="en-US" altLang="el-GR" sz="2400"/>
          </a:p>
          <a:p>
            <a:pPr algn="just" eaLnBrk="1" hangingPunct="1"/>
            <a:r>
              <a:rPr lang="en-US" altLang="el-GR" sz="2400"/>
              <a:t>In stage 5, outward FDI tends to balance inward FDI as countries are converging making FDI patterns increasingly integrated.  That way FDI activity both inward and outawrd of the group of countries clustering in stage five is interrelated and commonly motivated, and it fluctuates around an equilibrium determined by a rather common set of OLI advantages.</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4AECC88B-4D5B-483F-A9EE-4F0C76F7A24B}"/>
              </a:ext>
            </a:extLst>
          </p:cNvPr>
          <p:cNvSpPr>
            <a:spLocks noGrp="1" noChangeArrowheads="1"/>
          </p:cNvSpPr>
          <p:nvPr>
            <p:ph type="title"/>
          </p:nvPr>
        </p:nvSpPr>
        <p:spPr/>
        <p:txBody>
          <a:bodyPr/>
          <a:lstStyle/>
          <a:p>
            <a:pPr eaLnBrk="1" hangingPunct="1"/>
            <a:r>
              <a:rPr lang="en-US" altLang="el-GR"/>
              <a:t>Path Dependency</a:t>
            </a:r>
          </a:p>
        </p:txBody>
      </p:sp>
      <p:sp>
        <p:nvSpPr>
          <p:cNvPr id="75779" name="Content Placeholder 2">
            <a:extLst>
              <a:ext uri="{FF2B5EF4-FFF2-40B4-BE49-F238E27FC236}">
                <a16:creationId xmlns:a16="http://schemas.microsoft.com/office/drawing/2014/main" id="{F8093AC5-26AF-4965-95B2-D3495C23246A}"/>
              </a:ext>
            </a:extLst>
          </p:cNvPr>
          <p:cNvSpPr>
            <a:spLocks noGrp="1" noChangeArrowheads="1"/>
          </p:cNvSpPr>
          <p:nvPr>
            <p:ph idx="1"/>
          </p:nvPr>
        </p:nvSpPr>
        <p:spPr/>
        <p:txBody>
          <a:bodyPr/>
          <a:lstStyle/>
          <a:p>
            <a:pPr algn="just" eaLnBrk="1" hangingPunct="1">
              <a:buFontTx/>
              <a:buNone/>
            </a:pPr>
            <a:r>
              <a:rPr lang="en-US" altLang="el-GR"/>
              <a:t>  The interaction between the evolving configuration of OLI advantages in the process of economic growth of a specific country and the correspondingly evolving FDI patterns of the same country makes both FDI and economic growth for this particular country path dependent.</a:t>
            </a:r>
          </a:p>
          <a:p>
            <a:pPr eaLnBrk="1" hangingPunct="1"/>
            <a:endParaRPr lang="en-US" altLang="el-G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452365A1-5F3F-4988-AD9C-0FFD3AA52B3E}"/>
              </a:ext>
            </a:extLst>
          </p:cNvPr>
          <p:cNvSpPr>
            <a:spLocks noGrp="1" noChangeArrowheads="1"/>
          </p:cNvSpPr>
          <p:nvPr>
            <p:ph type="title"/>
          </p:nvPr>
        </p:nvSpPr>
        <p:spPr/>
        <p:txBody>
          <a:bodyPr/>
          <a:lstStyle/>
          <a:p>
            <a:pPr eaLnBrk="1" hangingPunct="1"/>
            <a:endParaRPr lang="en-US" altLang="el-GR"/>
          </a:p>
        </p:txBody>
      </p:sp>
      <p:sp>
        <p:nvSpPr>
          <p:cNvPr id="76803" name="Content Placeholder 2">
            <a:extLst>
              <a:ext uri="{FF2B5EF4-FFF2-40B4-BE49-F238E27FC236}">
                <a16:creationId xmlns:a16="http://schemas.microsoft.com/office/drawing/2014/main" id="{34444906-0D1C-4B3F-B852-D64810DF8AB9}"/>
              </a:ext>
            </a:extLst>
          </p:cNvPr>
          <p:cNvSpPr>
            <a:spLocks noGrp="1" noChangeArrowheads="1"/>
          </p:cNvSpPr>
          <p:nvPr>
            <p:ph idx="1"/>
          </p:nvPr>
        </p:nvSpPr>
        <p:spPr/>
        <p:txBody>
          <a:bodyPr/>
          <a:lstStyle/>
          <a:p>
            <a:pPr eaLnBrk="1" hangingPunct="1"/>
            <a:r>
              <a:rPr lang="el-GR" altLang="el-GR" sz="2000"/>
              <a:t>Α</a:t>
            </a:r>
            <a:r>
              <a:rPr lang="en-US" altLang="el-GR" sz="2000"/>
              <a:t>t a given time period t</a:t>
            </a:r>
            <a:r>
              <a:rPr lang="en-US" altLang="el-GR" sz="2000" baseline="-25000"/>
              <a:t>o </a:t>
            </a:r>
            <a:r>
              <a:rPr lang="en-US" altLang="el-GR" sz="2000"/>
              <a:t>a country possesses a set of location advantages L</a:t>
            </a:r>
            <a:r>
              <a:rPr lang="en-US" altLang="el-GR" sz="2000" baseline="-25000"/>
              <a:t>to </a:t>
            </a:r>
            <a:r>
              <a:rPr lang="en-US" altLang="el-GR" sz="2000"/>
              <a:t> and it attracts FDI possessing certain ownership advantages O</a:t>
            </a:r>
            <a:r>
              <a:rPr lang="en-US" altLang="el-GR" sz="2000" baseline="-25000"/>
              <a:t>to</a:t>
            </a:r>
            <a:r>
              <a:rPr lang="en-US" altLang="el-GR" sz="2000"/>
              <a:t> and utilizing particular internalization advantages I</a:t>
            </a:r>
            <a:r>
              <a:rPr lang="en-US" altLang="el-GR" sz="2000" baseline="-25000"/>
              <a:t>to</a:t>
            </a:r>
            <a:r>
              <a:rPr lang="en-US" altLang="el-GR" sz="2000"/>
              <a:t>.  The transferred (O) advantages may upgrade existing local resources, induce changes in the demand conditions, trigger spillovers, mainly of technological nature to support and related industries, contribute to the accumulation of technology that in turn, through a gradual process creates new technological inputs.  Therefore, the whole process leads to the development of the (O) advantages, and to the evolution of the set of (L) advantages of the host country.  </a:t>
            </a:r>
          </a:p>
          <a:p>
            <a:pPr eaLnBrk="1" hangingPunct="1"/>
            <a:endParaRPr lang="en-US" altLang="el-G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CD03857B-CF2A-481D-8ED4-00F749796DCC}"/>
              </a:ext>
            </a:extLst>
          </p:cNvPr>
          <p:cNvSpPr>
            <a:spLocks noGrp="1" noChangeArrowheads="1"/>
          </p:cNvSpPr>
          <p:nvPr>
            <p:ph type="title"/>
          </p:nvPr>
        </p:nvSpPr>
        <p:spPr/>
        <p:txBody>
          <a:bodyPr/>
          <a:lstStyle/>
          <a:p>
            <a:pPr eaLnBrk="1" hangingPunct="1"/>
            <a:endParaRPr lang="en-US" altLang="el-GR"/>
          </a:p>
        </p:txBody>
      </p:sp>
      <p:sp>
        <p:nvSpPr>
          <p:cNvPr id="77827" name="Content Placeholder 2">
            <a:extLst>
              <a:ext uri="{FF2B5EF4-FFF2-40B4-BE49-F238E27FC236}">
                <a16:creationId xmlns:a16="http://schemas.microsoft.com/office/drawing/2014/main" id="{0B51A557-FCA8-4F76-90C0-EB680B54E5A5}"/>
              </a:ext>
            </a:extLst>
          </p:cNvPr>
          <p:cNvSpPr>
            <a:spLocks noGrp="1" noChangeArrowheads="1"/>
          </p:cNvSpPr>
          <p:nvPr>
            <p:ph idx="1"/>
          </p:nvPr>
        </p:nvSpPr>
        <p:spPr/>
        <p:txBody>
          <a:bodyPr/>
          <a:lstStyle/>
          <a:p>
            <a:pPr algn="just" eaLnBrk="1" hangingPunct="1"/>
            <a:r>
              <a:rPr lang="en-US" altLang="el-GR" sz="2400"/>
              <a:t>At the same time government policies aiming at protecting intellectual property rights, promoting exports and R&amp;D activities, regulating markets and reducing transaction costs, etc. affect the configuration of OLI advantages.  Overall, in time period t</a:t>
            </a:r>
            <a:r>
              <a:rPr lang="en-US" altLang="el-GR" sz="2400" baseline="-25000"/>
              <a:t>1</a:t>
            </a:r>
            <a:r>
              <a:rPr lang="en-US" altLang="el-GR" sz="2400"/>
              <a:t> an evolved set of O</a:t>
            </a:r>
            <a:r>
              <a:rPr lang="en-US" altLang="el-GR" sz="2400" baseline="-25000"/>
              <a:t>t1</a:t>
            </a:r>
            <a:r>
              <a:rPr lang="en-US" altLang="el-GR" sz="2400"/>
              <a:t> L</a:t>
            </a:r>
            <a:r>
              <a:rPr lang="en-US" altLang="el-GR" sz="2400" baseline="-25000"/>
              <a:t>t1</a:t>
            </a:r>
            <a:r>
              <a:rPr lang="en-US" altLang="el-GR" sz="2400"/>
              <a:t> I</a:t>
            </a:r>
            <a:r>
              <a:rPr lang="en-US" altLang="el-GR" sz="2400" baseline="-25000"/>
              <a:t>t1</a:t>
            </a:r>
            <a:r>
              <a:rPr lang="en-US" altLang="el-GR" sz="2400"/>
              <a:t> advantages of the host country is present generating another pattern of FDIs both inward and outward that may trigger a new round of OLI advantages evolution in time t</a:t>
            </a:r>
            <a:r>
              <a:rPr lang="en-US" altLang="el-GR" sz="2400" baseline="-25000"/>
              <a:t>2</a:t>
            </a:r>
            <a:r>
              <a:rPr lang="en-US" altLang="el-GR" sz="2400"/>
              <a:t>, which in turn creates new patterns of FDIs, and the process goes on.</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C86E76-4BA6-43FA-A7E4-2378B53C5AA6}"/>
              </a:ext>
            </a:extLst>
          </p:cNvPr>
          <p:cNvSpPr>
            <a:spLocks noGrp="1"/>
          </p:cNvSpPr>
          <p:nvPr>
            <p:ph type="title"/>
          </p:nvPr>
        </p:nvSpPr>
        <p:spPr/>
        <p:txBody>
          <a:bodyPr>
            <a:normAutofit fontScale="90000"/>
          </a:bodyPr>
          <a:lstStyle/>
          <a:p>
            <a:r>
              <a:rPr kumimoji="0" lang="en-US" sz="4000" b="1"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t>The Role of Multinational Enterprises in the Development Process</a:t>
            </a:r>
            <a:endParaRPr lang="el-GR" b="1" dirty="0"/>
          </a:p>
        </p:txBody>
      </p:sp>
      <p:sp>
        <p:nvSpPr>
          <p:cNvPr id="3" name="Θέση περιεχομένου 2">
            <a:extLst>
              <a:ext uri="{FF2B5EF4-FFF2-40B4-BE49-F238E27FC236}">
                <a16:creationId xmlns:a16="http://schemas.microsoft.com/office/drawing/2014/main" id="{F2A4C11D-1DEB-48D1-99D4-622C171B0C56}"/>
              </a:ext>
            </a:extLst>
          </p:cNvPr>
          <p:cNvSpPr>
            <a:spLocks noGrp="1"/>
          </p:cNvSpPr>
          <p:nvPr>
            <p:ph idx="1"/>
          </p:nvPr>
        </p:nvSpPr>
        <p:spPr/>
        <p:txBody>
          <a:bodyPr>
            <a:normAutofit fontScale="92500" lnSpcReduction="20000"/>
          </a:bodyPr>
          <a:lstStyle/>
          <a:p>
            <a:pPr algn="just"/>
            <a:r>
              <a:rPr lang="en-GB" sz="1600" b="0" i="0" u="none" strike="noStrike" baseline="0" dirty="0">
                <a:latin typeface="Palatino-Roman"/>
              </a:rPr>
              <a:t>In </a:t>
            </a:r>
            <a:r>
              <a:rPr lang="en-US" sz="1600" b="0" i="0" u="none" strike="noStrike" baseline="0" dirty="0">
                <a:latin typeface="Palatino-Roman"/>
              </a:rPr>
              <a:t>addressing this question, we build in particular on a long tradition of International Business (IB) research on the impact of IB activity on the development and restructuring of host countries.</a:t>
            </a:r>
          </a:p>
          <a:p>
            <a:pPr algn="just"/>
            <a:r>
              <a:rPr lang="en-US" sz="1600" b="0" i="0" u="none" strike="noStrike" baseline="0" dirty="0">
                <a:latin typeface="Palatino-Roman"/>
              </a:rPr>
              <a:t>Starting from </a:t>
            </a:r>
            <a:r>
              <a:rPr lang="en-US" sz="1600" b="0" i="0" u="none" strike="noStrike" baseline="0" dirty="0" err="1">
                <a:latin typeface="Palatino-Roman"/>
              </a:rPr>
              <a:t>Lall</a:t>
            </a:r>
            <a:r>
              <a:rPr lang="en-US" sz="1600" b="0" i="0" u="none" strike="noStrike" baseline="0" dirty="0">
                <a:latin typeface="Palatino-Roman"/>
              </a:rPr>
              <a:t> and </a:t>
            </a:r>
            <a:r>
              <a:rPr lang="en-US" sz="1600" b="0" i="0" u="none" strike="noStrike" baseline="0" dirty="0" err="1">
                <a:latin typeface="Palatino-Roman"/>
              </a:rPr>
              <a:t>Streeten</a:t>
            </a:r>
            <a:r>
              <a:rPr lang="en-US" sz="1600" b="0" i="0" u="none" strike="noStrike" baseline="0" dirty="0">
                <a:latin typeface="Palatino-Roman"/>
              </a:rPr>
              <a:t> (1977), many scholars have addressed this issue over the years, as summarized in reviews by Caves (1996), Meyer (2004), and </a:t>
            </a:r>
            <a:r>
              <a:rPr lang="en-US" sz="1600" b="0" i="0" u="none" strike="noStrike" baseline="0" dirty="0" err="1">
                <a:latin typeface="Palatino-Roman"/>
              </a:rPr>
              <a:t>Fortanier</a:t>
            </a:r>
            <a:r>
              <a:rPr lang="en-US" sz="1600" b="0" i="0" u="none" strike="noStrike" baseline="0" dirty="0">
                <a:latin typeface="Palatino-Roman"/>
              </a:rPr>
              <a:t> and Maher (2001).</a:t>
            </a:r>
          </a:p>
          <a:p>
            <a:pPr algn="just"/>
            <a:r>
              <a:rPr lang="en-GB" sz="1600" b="0" i="0" u="none" strike="noStrike" baseline="0" dirty="0">
                <a:latin typeface="Palatino-Roman"/>
              </a:rPr>
              <a:t>Development </a:t>
            </a:r>
            <a:r>
              <a:rPr lang="en-US" sz="1600" b="0" i="0" u="none" strike="noStrike" baseline="0" dirty="0">
                <a:latin typeface="Palatino-Roman"/>
              </a:rPr>
              <a:t>as a concept was phrased primarily in economic terms and was largely assessed in terms of GDP per capita and productivity growth.</a:t>
            </a:r>
          </a:p>
          <a:p>
            <a:pPr algn="just"/>
            <a:r>
              <a:rPr lang="en-US" sz="1600" b="0" i="0" u="none" strike="noStrike" baseline="0" dirty="0">
                <a:latin typeface="Palatino-Roman"/>
              </a:rPr>
              <a:t>Little or no attention was paid to the social dimensions of development or the natural environmental context in which development was embedded.</a:t>
            </a:r>
          </a:p>
          <a:p>
            <a:pPr algn="just"/>
            <a:r>
              <a:rPr lang="en-US" sz="1600" b="0" i="0" u="none" strike="noStrike" baseline="0" dirty="0">
                <a:latin typeface="Palatino-Roman"/>
              </a:rPr>
              <a:t>The main means to achieve development and economic restructuring was to facilitate market transactions and international trade, as these were believed to be most effective in allocating resources and maximizing aggregate economic </a:t>
            </a:r>
            <a:r>
              <a:rPr lang="en-GB" sz="1600" b="0" i="0" u="none" strike="noStrike" baseline="0" dirty="0">
                <a:latin typeface="Palatino-Roman"/>
              </a:rPr>
              <a:t>welfare (cf. Bauer 1984, Little 1982, Bhagwati 1977, Krueger 1985).</a:t>
            </a:r>
          </a:p>
          <a:p>
            <a:pPr algn="just"/>
            <a:r>
              <a:rPr lang="en-US" sz="1600" b="0" i="0" u="none" strike="noStrike" baseline="0" dirty="0">
                <a:latin typeface="Palatino-Roman"/>
              </a:rPr>
              <a:t>The neo-classical approach represented a theory of static, rather than dynamic growth, and for the most part, its methodology deployed single equilibrium models in which technological progress was determined by </a:t>
            </a:r>
            <a:r>
              <a:rPr lang="en-GB" sz="1600" b="0" i="0" u="none" strike="noStrike" baseline="0" dirty="0">
                <a:latin typeface="Palatino-Roman"/>
              </a:rPr>
              <a:t>exogenous factors.</a:t>
            </a:r>
            <a:endParaRPr lang="el-GR" dirty="0"/>
          </a:p>
          <a:p>
            <a:endParaRPr lang="el-GR" dirty="0"/>
          </a:p>
        </p:txBody>
      </p:sp>
      <p:sp>
        <p:nvSpPr>
          <p:cNvPr id="4" name="Θέση ημερομηνίας 3">
            <a:extLst>
              <a:ext uri="{FF2B5EF4-FFF2-40B4-BE49-F238E27FC236}">
                <a16:creationId xmlns:a16="http://schemas.microsoft.com/office/drawing/2014/main" id="{8FAAB4C8-ECFC-4A9C-B291-AFEA04EF5CE5}"/>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91734202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68B7AA-E5AA-4B7E-A8A4-DF78EF73632C}"/>
              </a:ext>
            </a:extLst>
          </p:cNvPr>
          <p:cNvSpPr>
            <a:spLocks noGrp="1"/>
          </p:cNvSpPr>
          <p:nvPr>
            <p:ph type="title"/>
          </p:nvPr>
        </p:nvSpPr>
        <p:spPr/>
        <p:txBody>
          <a:bodyPr/>
          <a:lstStyle/>
          <a:p>
            <a:r>
              <a:rPr kumimoji="0" lang="en-US" sz="2800" b="1"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t>The Role of Multinational Enterprises in the Development Process</a:t>
            </a:r>
            <a:endParaRPr lang="el-GR" dirty="0"/>
          </a:p>
        </p:txBody>
      </p:sp>
      <p:sp>
        <p:nvSpPr>
          <p:cNvPr id="3" name="Θέση περιεχομένου 2">
            <a:extLst>
              <a:ext uri="{FF2B5EF4-FFF2-40B4-BE49-F238E27FC236}">
                <a16:creationId xmlns:a16="http://schemas.microsoft.com/office/drawing/2014/main" id="{F365B369-C5B3-4AAD-8BEA-05F55407925E}"/>
              </a:ext>
            </a:extLst>
          </p:cNvPr>
          <p:cNvSpPr>
            <a:spLocks noGrp="1"/>
          </p:cNvSpPr>
          <p:nvPr>
            <p:ph idx="1"/>
          </p:nvPr>
        </p:nvSpPr>
        <p:spPr/>
        <p:txBody>
          <a:bodyPr>
            <a:normAutofit fontScale="85000" lnSpcReduction="20000"/>
          </a:bodyPr>
          <a:lstStyle/>
          <a:p>
            <a:pPr algn="l"/>
            <a:r>
              <a:rPr lang="en-US" sz="1600" b="0" i="0" u="none" strike="noStrike" baseline="0" dirty="0">
                <a:latin typeface="Palatino-Roman"/>
              </a:rPr>
              <a:t>Several developments, however, triggered important changes in the notion of development.</a:t>
            </a:r>
          </a:p>
          <a:p>
            <a:pPr algn="l"/>
            <a:r>
              <a:rPr lang="en-US" sz="1600" b="0" i="0" u="none" strike="noStrike" baseline="0" dirty="0">
                <a:latin typeface="Palatino-Roman"/>
              </a:rPr>
              <a:t>These included first of all, the disappointment over the results of development policies based on neo-classical thinking: on a global scale, the gap between rich and poor was widening.</a:t>
            </a:r>
          </a:p>
          <a:p>
            <a:pPr algn="l"/>
            <a:r>
              <a:rPr lang="en-US" sz="1600" b="0" i="0" u="none" strike="noStrike" baseline="0" dirty="0">
                <a:latin typeface="Palatino-Roman"/>
              </a:rPr>
              <a:t>The collapse of the USSR in 1989, the fall of the Berlin Wall and stunting growth in many former Communist countries dismissed Socialism and the centrally planned economy as a viable alternative for capitalism.</a:t>
            </a:r>
          </a:p>
          <a:p>
            <a:pPr algn="l"/>
            <a:r>
              <a:rPr lang="en-US" sz="1600" b="0" i="0" u="none" strike="noStrike" baseline="0" dirty="0">
                <a:latin typeface="Palatino-Roman"/>
              </a:rPr>
              <a:t>But it was in particular the advent of 20/21 globalization—distinctly different from previous eras of globalization (cf. Jones 2005)—that decisively changed the understanding of the nature, purpose, and determinants of development.</a:t>
            </a:r>
          </a:p>
          <a:p>
            <a:pPr algn="l"/>
            <a:r>
              <a:rPr lang="en-US" sz="1600" b="0" i="0" u="none" strike="noStrike" baseline="0" dirty="0">
                <a:latin typeface="Palatino-Roman"/>
              </a:rPr>
              <a:t>The internationalization</a:t>
            </a:r>
            <a:r>
              <a:rPr lang="en-US" sz="1600" dirty="0">
                <a:latin typeface="Palatino-Roman"/>
              </a:rPr>
              <a:t> </a:t>
            </a:r>
            <a:r>
              <a:rPr lang="en-US" sz="1600" b="0" i="0" u="none" strike="noStrike" baseline="0" dirty="0">
                <a:latin typeface="Palatino-Roman"/>
              </a:rPr>
              <a:t>of production was no longer conceived as an exogenously-given fact with an equal impact on all countries, as the international context of national development policy gained in importance (Gore 2000).</a:t>
            </a:r>
          </a:p>
          <a:p>
            <a:pPr algn="l"/>
            <a:r>
              <a:rPr lang="en-US" sz="1600" b="0" i="0" u="none" strike="noStrike" baseline="0" dirty="0">
                <a:latin typeface="Palatino-Roman"/>
              </a:rPr>
              <a:t>The technological advances in transport and communication technologies that made 20/21 globalization possible also increased awareness and understanding of the peoples of the world about both the commonality and the diversity of their values, needs, and aspirations.</a:t>
            </a:r>
          </a:p>
          <a:p>
            <a:pPr algn="l"/>
            <a:r>
              <a:rPr lang="en-US" sz="1600" b="0" i="0" u="none" strike="noStrike" baseline="0" dirty="0">
                <a:latin typeface="Palatino-Roman"/>
              </a:rPr>
              <a:t>This led to a questioning of the means by which poverty and other downsides associated with the contemporary global economy might be contained or resolved.</a:t>
            </a:r>
            <a:endParaRPr lang="el-GR" dirty="0"/>
          </a:p>
        </p:txBody>
      </p:sp>
      <p:sp>
        <p:nvSpPr>
          <p:cNvPr id="4" name="Θέση ημερομηνίας 3">
            <a:extLst>
              <a:ext uri="{FF2B5EF4-FFF2-40B4-BE49-F238E27FC236}">
                <a16:creationId xmlns:a16="http://schemas.microsoft.com/office/drawing/2014/main" id="{69C15A21-15D6-4428-8982-B35D9F871B1A}"/>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02788713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081491-CFA7-43B4-A713-34853BF30256}"/>
              </a:ext>
            </a:extLst>
          </p:cNvPr>
          <p:cNvSpPr>
            <a:spLocks noGrp="1"/>
          </p:cNvSpPr>
          <p:nvPr>
            <p:ph type="title"/>
          </p:nvPr>
        </p:nvSpPr>
        <p:spPr/>
        <p:txBody>
          <a:bodyPr/>
          <a:lstStyle/>
          <a:p>
            <a:r>
              <a:rPr kumimoji="0" lang="en-US" sz="2800" b="1"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t>The Role of Multinational Enterprises in the Development Process</a:t>
            </a:r>
            <a:endParaRPr lang="el-GR" dirty="0"/>
          </a:p>
        </p:txBody>
      </p:sp>
      <p:sp>
        <p:nvSpPr>
          <p:cNvPr id="3" name="Θέση περιεχομένου 2">
            <a:extLst>
              <a:ext uri="{FF2B5EF4-FFF2-40B4-BE49-F238E27FC236}">
                <a16:creationId xmlns:a16="http://schemas.microsoft.com/office/drawing/2014/main" id="{292B782C-F783-4F7F-A50B-D805BEABFB63}"/>
              </a:ext>
            </a:extLst>
          </p:cNvPr>
          <p:cNvSpPr>
            <a:spLocks noGrp="1"/>
          </p:cNvSpPr>
          <p:nvPr>
            <p:ph idx="1"/>
          </p:nvPr>
        </p:nvSpPr>
        <p:spPr/>
        <p:txBody>
          <a:bodyPr>
            <a:normAutofit fontScale="85000" lnSpcReduction="10000"/>
          </a:bodyPr>
          <a:lstStyle/>
          <a:p>
            <a:r>
              <a:rPr lang="en-US" dirty="0"/>
              <a:t>Besides these trends, attention in relation to  the notion of development was articulated by the various supernational institutions.</a:t>
            </a:r>
          </a:p>
          <a:p>
            <a:r>
              <a:rPr lang="en-US" dirty="0"/>
              <a:t>In particular, this tendency</a:t>
            </a:r>
            <a:r>
              <a:rPr lang="en-US" sz="1800" b="0" i="0" u="none" strike="noStrike" baseline="0" dirty="0">
                <a:latin typeface="Palatino-Roman"/>
              </a:rPr>
              <a:t> involved linking, both conceptually and theoretically, the activities of MNEs with social and environmental development goals.</a:t>
            </a:r>
          </a:p>
          <a:p>
            <a:pPr algn="just"/>
            <a:r>
              <a:rPr lang="en-US" sz="1800" b="0" i="0" u="none" strike="noStrike" baseline="0" dirty="0">
                <a:latin typeface="Palatino-Roman"/>
              </a:rPr>
              <a:t>For example, enquiries posed related to how could an investment in an automotive plant affect child mortality?</a:t>
            </a:r>
            <a:endParaRPr lang="en-US" sz="1800" b="0" i="0" u="none" strike="noStrike" baseline="0" dirty="0">
              <a:highlight>
                <a:srgbClr val="FFFF00"/>
              </a:highlight>
              <a:latin typeface="Palatino-Roman"/>
            </a:endParaRPr>
          </a:p>
          <a:p>
            <a:pPr algn="just"/>
            <a:r>
              <a:rPr lang="en-US" sz="1800" b="0" i="0" u="none" strike="noStrike" baseline="0" dirty="0">
                <a:latin typeface="Palatino-Roman"/>
              </a:rPr>
              <a:t>Furthermore, several organizations have attempted to translate these social and environmental goals to concrete business actions.</a:t>
            </a:r>
          </a:p>
          <a:p>
            <a:pPr algn="just"/>
            <a:r>
              <a:rPr lang="en-US" sz="1800" b="0" i="0" u="none" strike="noStrike" baseline="0" dirty="0">
                <a:latin typeface="Palatino-Roman"/>
              </a:rPr>
              <a:t>For example, the UN Millennium Project (2005), directed by Jeffrey Sachs, in discussing the contribution of the private sector to the MDGs, identifies such variables as increasing productivity, creating jobs, paying taxes, and the supply of necessary goods for reasonable prices.</a:t>
            </a:r>
          </a:p>
          <a:p>
            <a:pPr algn="just"/>
            <a:r>
              <a:rPr lang="en-US" sz="1800" b="0" i="0" u="none" strike="noStrike" baseline="0" dirty="0">
                <a:latin typeface="Palatino-Roman"/>
              </a:rPr>
              <a:t>The project also pinpoints a number of relatively new roles for the private sector such as engaging in public private partnerships and responsible </a:t>
            </a:r>
            <a:r>
              <a:rPr lang="en-GB" sz="1800" b="0" i="0" u="none" strike="noStrike" baseline="0" dirty="0">
                <a:latin typeface="Palatino-Roman"/>
              </a:rPr>
              <a:t>citizenship.</a:t>
            </a:r>
            <a:endParaRPr lang="el-GR" dirty="0"/>
          </a:p>
          <a:p>
            <a:endParaRPr lang="el-GR" dirty="0"/>
          </a:p>
        </p:txBody>
      </p:sp>
      <p:sp>
        <p:nvSpPr>
          <p:cNvPr id="4" name="Θέση ημερομηνίας 3">
            <a:extLst>
              <a:ext uri="{FF2B5EF4-FFF2-40B4-BE49-F238E27FC236}">
                <a16:creationId xmlns:a16="http://schemas.microsoft.com/office/drawing/2014/main" id="{FBDF7040-EDB7-4D2F-B1B7-EE043276BEAA}"/>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406955920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2822C9-7DDC-44A0-B209-0635904D2444}"/>
              </a:ext>
            </a:extLst>
          </p:cNvPr>
          <p:cNvSpPr>
            <a:spLocks noGrp="1"/>
          </p:cNvSpPr>
          <p:nvPr>
            <p:ph type="title"/>
          </p:nvPr>
        </p:nvSpPr>
        <p:spPr/>
        <p:txBody>
          <a:bodyPr/>
          <a:lstStyle/>
          <a:p>
            <a:r>
              <a:rPr kumimoji="0" lang="en-US" sz="2800" b="1"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t>The Role of Multinational Enterprises in the Development Process</a:t>
            </a:r>
            <a:endParaRPr lang="el-GR" dirty="0"/>
          </a:p>
        </p:txBody>
      </p:sp>
      <p:sp>
        <p:nvSpPr>
          <p:cNvPr id="3" name="Θέση περιεχομένου 2">
            <a:extLst>
              <a:ext uri="{FF2B5EF4-FFF2-40B4-BE49-F238E27FC236}">
                <a16:creationId xmlns:a16="http://schemas.microsoft.com/office/drawing/2014/main" id="{1A2DFFAA-B45D-4DC0-BF80-4E0A9930FC54}"/>
              </a:ext>
            </a:extLst>
          </p:cNvPr>
          <p:cNvSpPr>
            <a:spLocks noGrp="1"/>
          </p:cNvSpPr>
          <p:nvPr>
            <p:ph idx="1"/>
          </p:nvPr>
        </p:nvSpPr>
        <p:spPr/>
        <p:txBody>
          <a:bodyPr>
            <a:normAutofit fontScale="70000" lnSpcReduction="20000"/>
          </a:bodyPr>
          <a:lstStyle/>
          <a:p>
            <a:pPr algn="l"/>
            <a:r>
              <a:rPr lang="en-US" sz="1800" b="0" i="0" u="none" strike="noStrike" baseline="0" dirty="0">
                <a:latin typeface="Palatino-Roman"/>
              </a:rPr>
              <a:t>Moreover, the Global Reporting Initiative (GRI 2004) aimed to link the core activities of businesses to the MDGs.</a:t>
            </a:r>
          </a:p>
          <a:p>
            <a:pPr algn="just"/>
            <a:r>
              <a:rPr lang="en-US" sz="1800" b="0" i="0" u="none" strike="noStrike" baseline="0" dirty="0">
                <a:latin typeface="Palatino-Roman"/>
              </a:rPr>
              <a:t>Table 2 summarizes their ideas; inter alia it shows that the GRI sees the provision of affordable products as a core contribution of MNEs, especially in respect of basic needs such as food, water, and medication.</a:t>
            </a:r>
          </a:p>
          <a:p>
            <a:pPr algn="just"/>
            <a:r>
              <a:rPr lang="en-US" sz="1800" b="0" i="0" u="none" strike="noStrike" baseline="0" dirty="0">
                <a:latin typeface="Palatino-Roman"/>
              </a:rPr>
              <a:t>This of course involves the efficient use of scarce resources: large quantities of reasonably priced goods require high productivity and economies of scale.</a:t>
            </a:r>
          </a:p>
          <a:p>
            <a:pPr algn="just"/>
            <a:r>
              <a:rPr lang="en-US" sz="1800" dirty="0">
                <a:latin typeface="Palatino-Roman"/>
              </a:rPr>
              <a:t>Another</a:t>
            </a:r>
            <a:r>
              <a:rPr lang="en-US" sz="1800" b="0" i="0" u="none" strike="noStrike" baseline="0" dirty="0">
                <a:latin typeface="Palatino-Roman"/>
              </a:rPr>
              <a:t> element that is emphasized in the Table 2 involves labor conditions and employment.</a:t>
            </a:r>
          </a:p>
          <a:p>
            <a:pPr algn="just"/>
            <a:r>
              <a:rPr lang="en-US" sz="1800" b="0" i="0" u="none" strike="noStrike" baseline="0" dirty="0">
                <a:latin typeface="Palatino-Roman"/>
              </a:rPr>
              <a:t>A job is considered critical in escaping the poverty trap. Even if wages are low, and labor conditions not ideal, having a menial job is often better than having no job at all.</a:t>
            </a:r>
          </a:p>
          <a:p>
            <a:pPr algn="just"/>
            <a:r>
              <a:rPr lang="en-US" sz="1800" b="0" i="0" u="none" strike="noStrike" baseline="0" dirty="0">
                <a:latin typeface="Palatino-Roman"/>
              </a:rPr>
              <a:t>This point is illustrated by some data on poverty in Sub-Saharan Africa, that consistently show that the groups that those individuals that are least affected by poverty are those that have jobs in the formal sector or with the government.</a:t>
            </a:r>
          </a:p>
          <a:p>
            <a:pPr algn="just"/>
            <a:r>
              <a:rPr lang="en-US" sz="1800" b="0" i="0" u="none" strike="noStrike" baseline="0" dirty="0">
                <a:latin typeface="Palatino-Roman"/>
              </a:rPr>
              <a:t>For example, in countries like Burkina, Faso, Ghana, and Uganda, the percentage of people below the poverty line is higher than 50 percent in rural areas among subsistence farmers, while this rate is much lower (approximately 10 percent) among those with formal employment.</a:t>
            </a:r>
          </a:p>
          <a:p>
            <a:pPr algn="just"/>
            <a:r>
              <a:rPr lang="en-US" sz="1800" b="0" i="0" u="none" strike="noStrike" baseline="0" dirty="0">
                <a:latin typeface="Palatino-Roman"/>
              </a:rPr>
              <a:t>The third element that is emphasized in Table 2 relates to how MNEs manage their environmental impact, and engage in (public private) </a:t>
            </a:r>
            <a:r>
              <a:rPr lang="en-GB" sz="1800" b="0" i="0" u="none" strike="noStrike" baseline="0" dirty="0">
                <a:latin typeface="Palatino-Roman"/>
              </a:rPr>
              <a:t>partnerships.</a:t>
            </a:r>
          </a:p>
        </p:txBody>
      </p:sp>
      <p:sp>
        <p:nvSpPr>
          <p:cNvPr id="4" name="Θέση ημερομηνίας 3">
            <a:extLst>
              <a:ext uri="{FF2B5EF4-FFF2-40B4-BE49-F238E27FC236}">
                <a16:creationId xmlns:a16="http://schemas.microsoft.com/office/drawing/2014/main" id="{FB4AAB78-2E68-4647-AA7C-DD0136D9CA1A}"/>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01303992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5991ED-3CB4-4FA8-96A8-EA1367FD58CE}"/>
              </a:ext>
            </a:extLst>
          </p:cNvPr>
          <p:cNvSpPr>
            <a:spLocks noGrp="1"/>
          </p:cNvSpPr>
          <p:nvPr>
            <p:ph type="title"/>
          </p:nvPr>
        </p:nvSpPr>
        <p:spPr/>
        <p:txBody>
          <a:bodyPr/>
          <a:lstStyle/>
          <a:p>
            <a:r>
              <a:rPr kumimoji="0" lang="en-US" sz="2800" b="1"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t>The Role of Multinational Enterprises in the Development Process</a:t>
            </a:r>
            <a:endParaRPr lang="el-GR" dirty="0"/>
          </a:p>
        </p:txBody>
      </p:sp>
      <p:sp>
        <p:nvSpPr>
          <p:cNvPr id="3" name="Θέση περιεχομένου 2">
            <a:extLst>
              <a:ext uri="{FF2B5EF4-FFF2-40B4-BE49-F238E27FC236}">
                <a16:creationId xmlns:a16="http://schemas.microsoft.com/office/drawing/2014/main" id="{F2094952-42FF-4658-8678-E0E13D5246F3}"/>
              </a:ext>
            </a:extLst>
          </p:cNvPr>
          <p:cNvSpPr>
            <a:spLocks noGrp="1"/>
          </p:cNvSpPr>
          <p:nvPr>
            <p:ph idx="1"/>
          </p:nvPr>
        </p:nvSpPr>
        <p:spPr/>
        <p:txBody>
          <a:bodyPr>
            <a:normAutofit/>
          </a:bodyPr>
          <a:lstStyle/>
          <a:p>
            <a:r>
              <a:rPr lang="en-US" sz="1600" b="0" i="0" u="none" strike="noStrike" baseline="0" dirty="0">
                <a:latin typeface="Palatino-Roman"/>
              </a:rPr>
              <a:t>In response to these challenges, increasing attention is now being given by international business scholars to the ways in which MNEs may contribute to the MDGs.</a:t>
            </a:r>
          </a:p>
          <a:p>
            <a:r>
              <a:rPr lang="en-US" sz="1600" dirty="0">
                <a:latin typeface="Palatino-Roman"/>
              </a:rPr>
              <a:t>In conceptual terms, literature also has stressed its attention to the examination of the role of </a:t>
            </a:r>
            <a:r>
              <a:rPr kumimoji="0" lang="en-US" sz="1600"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t>Multinational Enterprises in the Development Process.</a:t>
            </a:r>
          </a:p>
          <a:p>
            <a:r>
              <a:rPr lang="en-US" sz="1600" i="0" u="none" strike="noStrike" baseline="0" dirty="0">
                <a:latin typeface="Palatino-Roman"/>
              </a:rPr>
              <a:t>In this direction, </a:t>
            </a:r>
            <a:r>
              <a:rPr lang="en-US" sz="1600" dirty="0">
                <a:latin typeface="Palatino-Roman"/>
              </a:rPr>
              <a:t>w</a:t>
            </a:r>
            <a:r>
              <a:rPr lang="en-US" sz="1600" b="0" i="0" u="none" strike="noStrike" baseline="0" dirty="0">
                <a:latin typeface="Palatino-Roman"/>
              </a:rPr>
              <a:t>hile a full review of the academic evidence is outside the scope of this lecture (but see Caves 1996, </a:t>
            </a:r>
            <a:r>
              <a:rPr lang="en-US" sz="1600" b="0" i="0" u="none" strike="noStrike" baseline="0" dirty="0" err="1">
                <a:latin typeface="Palatino-Roman"/>
              </a:rPr>
              <a:t>Fortanier</a:t>
            </a:r>
            <a:r>
              <a:rPr lang="en-US" sz="1600" b="0" i="0" u="none" strike="noStrike" baseline="0" dirty="0">
                <a:latin typeface="Palatino-Roman"/>
              </a:rPr>
              <a:t> and Maher 2001, and Meyer 2004), three key points may be highlighted.</a:t>
            </a:r>
          </a:p>
          <a:p>
            <a:pPr algn="l"/>
            <a:r>
              <a:rPr lang="en-US" sz="1600" b="0" i="0" u="none" strike="noStrike" baseline="0" dirty="0">
                <a:latin typeface="Palatino-Roman"/>
              </a:rPr>
              <a:t>First of all, despite the focus on such issues as poverty alleviation, climate change, and environmental protection, the majority of the literature on the development of FDI deals with its economic consequences, such as technology transfer, productivity increases or trade balance effects.</a:t>
            </a:r>
            <a:endParaRPr lang="el-GR" dirty="0"/>
          </a:p>
        </p:txBody>
      </p:sp>
      <p:sp>
        <p:nvSpPr>
          <p:cNvPr id="4" name="Θέση ημερομηνίας 3">
            <a:extLst>
              <a:ext uri="{FF2B5EF4-FFF2-40B4-BE49-F238E27FC236}">
                <a16:creationId xmlns:a16="http://schemas.microsoft.com/office/drawing/2014/main" id="{DBAF53C3-AA43-4D12-8A3F-1B727505C27A}"/>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4095809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542B2B-7D69-4F2E-BD27-866202DEAB65}"/>
              </a:ext>
            </a:extLst>
          </p:cNvPr>
          <p:cNvSpPr>
            <a:spLocks noGrp="1"/>
          </p:cNvSpPr>
          <p:nvPr>
            <p:ph type="title"/>
          </p:nvPr>
        </p:nvSpPr>
        <p:spPr/>
        <p:txBody>
          <a:bodyPr/>
          <a:lstStyle/>
          <a:p>
            <a:r>
              <a:rPr lang="en-US" dirty="0"/>
              <a:t>appropriateness</a:t>
            </a:r>
            <a:endParaRPr lang="el-GR" dirty="0"/>
          </a:p>
        </p:txBody>
      </p:sp>
      <p:sp>
        <p:nvSpPr>
          <p:cNvPr id="3" name="Θέση περιεχομένου 2">
            <a:extLst>
              <a:ext uri="{FF2B5EF4-FFF2-40B4-BE49-F238E27FC236}">
                <a16:creationId xmlns:a16="http://schemas.microsoft.com/office/drawing/2014/main" id="{EC5CBAA1-086A-415B-9B36-0373ECD89DA2}"/>
              </a:ext>
            </a:extLst>
          </p:cNvPr>
          <p:cNvSpPr>
            <a:spLocks noGrp="1"/>
          </p:cNvSpPr>
          <p:nvPr>
            <p:ph idx="1"/>
          </p:nvPr>
        </p:nvSpPr>
        <p:spPr>
          <a:xfrm>
            <a:off x="581192" y="2331986"/>
            <a:ext cx="11029615" cy="3634486"/>
          </a:xfrm>
        </p:spPr>
        <p:txBody>
          <a:bodyPr>
            <a:normAutofit fontScale="92500" lnSpcReduction="20000"/>
          </a:bodyPr>
          <a:lstStyle/>
          <a:p>
            <a:pPr algn="l"/>
            <a:r>
              <a:rPr lang="en-US" b="0" i="0" dirty="0">
                <a:solidFill>
                  <a:srgbClr val="202122"/>
                </a:solidFill>
                <a:effectLst/>
                <a:latin typeface="Arial" panose="020B0604020202020204" pitchFamily="34" charset="0"/>
              </a:rPr>
              <a:t>The concept of appropriateness means that something is appropriate for use. In this sense, the notion of appropriateness is  concerned with ensuring that a development project or program is of the correct scale and technical level, and is culturally and socially suitable for its beneficiaries.</a:t>
            </a:r>
          </a:p>
          <a:p>
            <a:pPr algn="l"/>
            <a:r>
              <a:rPr lang="en-US" b="0" i="0" dirty="0">
                <a:solidFill>
                  <a:srgbClr val="202122"/>
                </a:solidFill>
                <a:effectLst/>
                <a:latin typeface="Arial" panose="020B0604020202020204" pitchFamily="34" charset="0"/>
              </a:rPr>
              <a:t>In other words, I provide </a:t>
            </a:r>
            <a:r>
              <a:rPr lang="en-US" b="0" i="0" dirty="0" err="1">
                <a:solidFill>
                  <a:srgbClr val="202122"/>
                </a:solidFill>
                <a:effectLst/>
                <a:latin typeface="Arial" panose="020B0604020202020204" pitchFamily="34" charset="0"/>
              </a:rPr>
              <a:t>sth</a:t>
            </a:r>
            <a:r>
              <a:rPr lang="en-US" b="0" i="0" dirty="0">
                <a:solidFill>
                  <a:srgbClr val="202122"/>
                </a:solidFill>
                <a:effectLst/>
                <a:latin typeface="Arial" panose="020B0604020202020204" pitchFamily="34" charset="0"/>
              </a:rPr>
              <a:t> to you and you have the appropriate conceptual  framework to accept it. </a:t>
            </a:r>
          </a:p>
          <a:p>
            <a:pPr algn="l"/>
            <a:r>
              <a:rPr lang="en-US" b="0" i="0" dirty="0">
                <a:solidFill>
                  <a:srgbClr val="202122"/>
                </a:solidFill>
                <a:effectLst/>
                <a:latin typeface="Arial" panose="020B0604020202020204" pitchFamily="34" charset="0"/>
              </a:rPr>
              <a:t>This should not be confused with ensuring something is low-technology, cheap or basic – a project is appropriate if it is acceptable to its recipients and owners, economically affordable and sustainable in the context in which it is executed.</a:t>
            </a:r>
          </a:p>
          <a:p>
            <a:pPr algn="l"/>
            <a:r>
              <a:rPr lang="en-US" b="0" i="0" dirty="0">
                <a:solidFill>
                  <a:srgbClr val="202122"/>
                </a:solidFill>
                <a:effectLst/>
                <a:latin typeface="Arial" panose="020B0604020202020204" pitchFamily="34" charset="0"/>
              </a:rPr>
              <a:t>For example, in a rural sub-Saharan community it may not be appropriate to provide a chlorinated and pumped water system because it cannot be maintained or controlled adequately – simple hand pumps may be better; while in a big city in the same country it would be inappropriate to provide water with hand pumps, and the chlorinated system </a:t>
            </a:r>
            <a:r>
              <a:rPr lang="en-US" b="0" i="0" dirty="0">
                <a:solidFill>
                  <a:schemeClr val="tx1"/>
                </a:solidFill>
                <a:effectLst/>
                <a:latin typeface="Arial" panose="020B0604020202020204" pitchFamily="34" charset="0"/>
              </a:rPr>
              <a:t>would be the correct response.</a:t>
            </a:r>
          </a:p>
          <a:p>
            <a:pPr algn="l"/>
            <a:r>
              <a:rPr lang="en-US" b="0" i="0" dirty="0">
                <a:solidFill>
                  <a:schemeClr val="tx1"/>
                </a:solidFill>
                <a:effectLst/>
                <a:latin typeface="Arial" panose="020B0604020202020204" pitchFamily="34" charset="0"/>
              </a:rPr>
              <a:t>The concept of right-financing has been developed to reflect the need for public and private financial support systems that foster and enable development, rather than hinder it.</a:t>
            </a:r>
          </a:p>
          <a:p>
            <a:endParaRPr lang="el-GR" dirty="0"/>
          </a:p>
        </p:txBody>
      </p:sp>
      <p:sp>
        <p:nvSpPr>
          <p:cNvPr id="4" name="Θέση ημερομηνίας 3">
            <a:extLst>
              <a:ext uri="{FF2B5EF4-FFF2-40B4-BE49-F238E27FC236}">
                <a16:creationId xmlns:a16="http://schemas.microsoft.com/office/drawing/2014/main" id="{210384E1-0D37-4E1B-B047-690EDEDA314B}"/>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16673494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FC9C43-D077-40F7-AC38-C9BDCC66F84A}"/>
              </a:ext>
            </a:extLst>
          </p:cNvPr>
          <p:cNvSpPr>
            <a:spLocks noGrp="1"/>
          </p:cNvSpPr>
          <p:nvPr>
            <p:ph type="title"/>
          </p:nvPr>
        </p:nvSpPr>
        <p:spPr/>
        <p:txBody>
          <a:bodyPr/>
          <a:lstStyle/>
          <a:p>
            <a:r>
              <a:rPr kumimoji="0" lang="en-US" sz="2800" b="1"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t>The Role of Multinational Enterprises in the Development Process</a:t>
            </a:r>
            <a:endParaRPr lang="el-GR" dirty="0"/>
          </a:p>
        </p:txBody>
      </p:sp>
      <p:sp>
        <p:nvSpPr>
          <p:cNvPr id="3" name="Θέση περιεχομένου 2">
            <a:extLst>
              <a:ext uri="{FF2B5EF4-FFF2-40B4-BE49-F238E27FC236}">
                <a16:creationId xmlns:a16="http://schemas.microsoft.com/office/drawing/2014/main" id="{5574F7DB-FFCF-46DD-9435-79ED0A0458A8}"/>
              </a:ext>
            </a:extLst>
          </p:cNvPr>
          <p:cNvSpPr>
            <a:spLocks noGrp="1"/>
          </p:cNvSpPr>
          <p:nvPr>
            <p:ph idx="1"/>
          </p:nvPr>
        </p:nvSpPr>
        <p:spPr/>
        <p:txBody>
          <a:bodyPr>
            <a:normAutofit fontScale="55000" lnSpcReduction="20000"/>
          </a:bodyPr>
          <a:lstStyle/>
          <a:p>
            <a:pPr algn="just"/>
            <a:r>
              <a:rPr lang="en-US" dirty="0"/>
              <a:t>In particular, scholars have stressed that </a:t>
            </a:r>
            <a:r>
              <a:rPr lang="en-US" sz="2000" b="0" i="0" u="none" strike="noStrike" baseline="0" dirty="0">
                <a:latin typeface="Palatino-Roman"/>
              </a:rPr>
              <a:t>the ecological effects of FDI have received scant attention: Talukdar and Meisner’s study (2003) is one of the very few that relates FDI to environmental outcomes.</a:t>
            </a:r>
          </a:p>
          <a:p>
            <a:pPr algn="just"/>
            <a:r>
              <a:rPr lang="en-US" sz="2000" b="0" i="0" u="none" strike="noStrike" baseline="0" dirty="0">
                <a:latin typeface="Palatino-Roman"/>
              </a:rPr>
              <a:t>They analyzed data on carbon dioxide emissions for forty-four developing countries in the 1987–1995 period, and found that emissions are reduced with increased shares of foreign direct investment vis-ΰ-vis domestic investment, implying that foreign firms are less polluting than domestic firms.</a:t>
            </a:r>
          </a:p>
          <a:p>
            <a:pPr algn="l"/>
            <a:r>
              <a:rPr lang="en-US" sz="2000" b="0" i="0" u="none" strike="noStrike" baseline="0" dirty="0">
                <a:latin typeface="Palatino-Roman"/>
              </a:rPr>
              <a:t>Such studies on the environmental and social implications of FDI would also do well to consider the second key point, which involves attention for explaining the highly mixed results that are reported regarding </a:t>
            </a:r>
            <a:r>
              <a:rPr lang="en-US" sz="1800" b="0" i="0" u="none" strike="noStrike" baseline="0" dirty="0">
                <a:latin typeface="Palatino-Roman"/>
              </a:rPr>
              <a:t>the impact of MNEs on virtually all dimensions of development.</a:t>
            </a:r>
          </a:p>
          <a:p>
            <a:pPr algn="l"/>
            <a:r>
              <a:rPr lang="en-US" sz="1800" b="0" i="0" u="none" strike="noStrike" baseline="0" dirty="0">
                <a:latin typeface="Palatino-Roman"/>
              </a:rPr>
              <a:t>With respect to the economic impact of MNEs, current research is addressing in particular the role of moderating factors that determine the conditions when MNEs may contribute to productivity growth.</a:t>
            </a:r>
          </a:p>
          <a:p>
            <a:pPr algn="l"/>
            <a:r>
              <a:rPr lang="en-US" sz="1800" b="0" i="0" u="none" strike="noStrike" baseline="0" dirty="0">
                <a:latin typeface="Palatino-Roman"/>
              </a:rPr>
              <a:t>Evidence points in the direction of the role of host country contexts. For example, it has been shown that the higher the technological sophistication of a country or sector, the easier it is for local firms to benefit from foreign firms (</a:t>
            </a:r>
            <a:r>
              <a:rPr lang="en-US" sz="1800" b="0" i="0" u="none" strike="noStrike" baseline="0" dirty="0" err="1">
                <a:latin typeface="Palatino-Roman"/>
              </a:rPr>
              <a:t>Borensztein</a:t>
            </a:r>
            <a:r>
              <a:rPr lang="en-US" sz="1800" b="0" i="0" u="none" strike="noStrike" baseline="0" dirty="0">
                <a:latin typeface="Palatino-Roman"/>
              </a:rPr>
              <a:t> et al. 1998).</a:t>
            </a:r>
          </a:p>
          <a:p>
            <a:pPr algn="l"/>
            <a:r>
              <a:rPr lang="en-US" sz="1800" b="0" i="0" u="none" strike="noStrike" baseline="0" dirty="0">
                <a:latin typeface="Palatino-Roman"/>
              </a:rPr>
              <a:t>Also, a host country’s openness to trade—a proxy for the extent to which local firms are acquainted, and are able to deal, with foreign competition—importantly determines the extent to which local firms are able to learn from foreign firms (</a:t>
            </a:r>
            <a:r>
              <a:rPr lang="en-US" sz="1800" b="0" i="0" u="none" strike="noStrike" baseline="0" dirty="0" err="1">
                <a:latin typeface="Palatino-Roman"/>
              </a:rPr>
              <a:t>Balasubramanyam</a:t>
            </a:r>
            <a:r>
              <a:rPr lang="en-US" sz="1800" b="0" i="0" u="none" strike="noStrike" baseline="0" dirty="0">
                <a:latin typeface="Palatino-Roman"/>
              </a:rPr>
              <a:t> et al. 1996) and so increase productivity. And while research is still sparse, the characteristics of FDI are also likely to be important moderators (</a:t>
            </a:r>
            <a:r>
              <a:rPr lang="en-US" sz="1800" b="0" i="0" u="none" strike="noStrike" baseline="0" dirty="0" err="1">
                <a:latin typeface="Palatino-Roman"/>
              </a:rPr>
              <a:t>Lall</a:t>
            </a:r>
            <a:r>
              <a:rPr lang="en-US" sz="1800" b="0" i="0" u="none" strike="noStrike" baseline="0" dirty="0">
                <a:latin typeface="Palatino-Roman"/>
              </a:rPr>
              <a:t> 1995, Jones 2005).</a:t>
            </a:r>
          </a:p>
          <a:p>
            <a:pPr algn="l"/>
            <a:r>
              <a:rPr lang="en-US" sz="1800" b="0" i="0" u="none" strike="noStrike" baseline="0" dirty="0">
                <a:latin typeface="Palatino-Roman"/>
              </a:rPr>
              <a:t>For example, </a:t>
            </a:r>
            <a:r>
              <a:rPr lang="en-US" sz="1800" b="0" i="0" u="none" strike="noStrike" baseline="0" dirty="0" err="1">
                <a:latin typeface="Palatino-Roman"/>
              </a:rPr>
              <a:t>Mencinger</a:t>
            </a:r>
            <a:r>
              <a:rPr lang="en-US" sz="1800" b="0" i="0" u="none" strike="noStrike" baseline="0" dirty="0">
                <a:latin typeface="Palatino-Roman"/>
              </a:rPr>
              <a:t> (2003) has suggested that the disappointing relationship between FDI and the growth of some transition economies can be explained by the form of FDI, which has been predominantly through acquisitions (of which the proceeds were spent on consumption) rather than greenfield investments.</a:t>
            </a:r>
          </a:p>
          <a:p>
            <a:pPr algn="l"/>
            <a:r>
              <a:rPr lang="en-US" sz="1800" b="0" i="0" u="none" strike="noStrike" baseline="0" dirty="0">
                <a:latin typeface="Palatino-Roman"/>
              </a:rPr>
              <a:t>And Kearns and Ruane (2001) found that in Ireland the scale of R&amp;D activity of foreign affiliates is positively related </a:t>
            </a:r>
            <a:r>
              <a:rPr lang="en-GB" sz="1800" b="0" i="0" u="none" strike="noStrike" baseline="0" dirty="0">
                <a:latin typeface="Palatino-Roman"/>
              </a:rPr>
              <a:t>to job creation rates.</a:t>
            </a:r>
            <a:endParaRPr lang="el-GR" dirty="0"/>
          </a:p>
          <a:p>
            <a:endParaRPr lang="el-GR" dirty="0"/>
          </a:p>
        </p:txBody>
      </p:sp>
      <p:sp>
        <p:nvSpPr>
          <p:cNvPr id="4" name="Θέση ημερομηνίας 3">
            <a:extLst>
              <a:ext uri="{FF2B5EF4-FFF2-40B4-BE49-F238E27FC236}">
                <a16:creationId xmlns:a16="http://schemas.microsoft.com/office/drawing/2014/main" id="{7AE2BB4D-87F1-4F1F-980E-EECFE5BB2C4E}"/>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5215438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44BFAF-AE79-4F5A-A8B4-D8CE954A91A6}"/>
              </a:ext>
            </a:extLst>
          </p:cNvPr>
          <p:cNvSpPr>
            <a:spLocks noGrp="1"/>
          </p:cNvSpPr>
          <p:nvPr>
            <p:ph type="title"/>
          </p:nvPr>
        </p:nvSpPr>
        <p:spPr/>
        <p:txBody>
          <a:bodyPr/>
          <a:lstStyle/>
          <a:p>
            <a:r>
              <a:rPr kumimoji="0" lang="en-US" sz="2800" b="1"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t>The Role of Multinational Enterprises in the Development Process</a:t>
            </a:r>
            <a:endParaRPr lang="el-GR" dirty="0"/>
          </a:p>
        </p:txBody>
      </p:sp>
      <p:sp>
        <p:nvSpPr>
          <p:cNvPr id="3" name="Θέση περιεχομένου 2">
            <a:extLst>
              <a:ext uri="{FF2B5EF4-FFF2-40B4-BE49-F238E27FC236}">
                <a16:creationId xmlns:a16="http://schemas.microsoft.com/office/drawing/2014/main" id="{F1DE08E3-A1F6-4766-98B4-EC2C5E029A2C}"/>
              </a:ext>
            </a:extLst>
          </p:cNvPr>
          <p:cNvSpPr>
            <a:spLocks noGrp="1"/>
          </p:cNvSpPr>
          <p:nvPr>
            <p:ph idx="1"/>
          </p:nvPr>
        </p:nvSpPr>
        <p:spPr/>
        <p:txBody>
          <a:bodyPr>
            <a:normAutofit lnSpcReduction="10000"/>
          </a:bodyPr>
          <a:lstStyle/>
          <a:p>
            <a:pPr algn="l"/>
            <a:r>
              <a:rPr lang="en-US" sz="1600" b="0" i="0" u="none" strike="noStrike" baseline="0" dirty="0">
                <a:latin typeface="Palatino-Roman"/>
              </a:rPr>
              <a:t>Evidence points in the direction of the role of host country contexts. For example, it has been shown that the higher the technological sophistication of a country or sector, the easier it is for local firms to benefit from foreign firms (</a:t>
            </a:r>
            <a:r>
              <a:rPr lang="en-US" sz="1600" b="0" i="0" u="none" strike="noStrike" baseline="0" dirty="0" err="1">
                <a:latin typeface="Palatino-Roman"/>
              </a:rPr>
              <a:t>Borensztein</a:t>
            </a:r>
            <a:r>
              <a:rPr lang="en-US" sz="1600" b="0" i="0" u="none" strike="noStrike" baseline="0" dirty="0">
                <a:latin typeface="Palatino-Roman"/>
              </a:rPr>
              <a:t> et al. 1998).</a:t>
            </a:r>
          </a:p>
          <a:p>
            <a:pPr algn="l"/>
            <a:r>
              <a:rPr lang="en-US" sz="1600" b="0" i="0" u="none" strike="noStrike" baseline="0" dirty="0">
                <a:latin typeface="Palatino-Roman"/>
              </a:rPr>
              <a:t>Also, a host country’s openness to trade—a proxy for the extent to which local firms are acquainted, and are able to deal, with foreign competition—importantly determines the extent to which local firms are able to learn from foreign firms (</a:t>
            </a:r>
            <a:r>
              <a:rPr lang="en-US" sz="1600" b="0" i="0" u="none" strike="noStrike" baseline="0" dirty="0" err="1">
                <a:latin typeface="Palatino-Roman"/>
              </a:rPr>
              <a:t>Balasubramanyam</a:t>
            </a:r>
            <a:r>
              <a:rPr lang="en-US" sz="1600" b="0" i="0" u="none" strike="noStrike" baseline="0" dirty="0">
                <a:latin typeface="Palatino-Roman"/>
              </a:rPr>
              <a:t> et al. 1996) and so increase productivity. And while research is still sparse, the characteristics of FDI are also likely to be important moderators (</a:t>
            </a:r>
            <a:r>
              <a:rPr lang="en-US" sz="1600" b="0" i="0" u="none" strike="noStrike" baseline="0" dirty="0" err="1">
                <a:latin typeface="Palatino-Roman"/>
              </a:rPr>
              <a:t>Lall</a:t>
            </a:r>
            <a:r>
              <a:rPr lang="en-US" sz="1600" b="0" i="0" u="none" strike="noStrike" baseline="0" dirty="0">
                <a:latin typeface="Palatino-Roman"/>
              </a:rPr>
              <a:t> 1995, Jones 2005).</a:t>
            </a:r>
          </a:p>
          <a:p>
            <a:pPr algn="l"/>
            <a:r>
              <a:rPr lang="en-US" sz="1600" b="0" i="0" u="none" strike="noStrike" baseline="0" dirty="0">
                <a:latin typeface="Palatino-Roman"/>
              </a:rPr>
              <a:t>For example, </a:t>
            </a:r>
            <a:r>
              <a:rPr lang="en-US" sz="1600" b="0" i="0" u="none" strike="noStrike" baseline="0" dirty="0" err="1">
                <a:latin typeface="Palatino-Roman"/>
              </a:rPr>
              <a:t>Mencinger</a:t>
            </a:r>
            <a:r>
              <a:rPr lang="en-US" sz="1600" b="0" i="0" u="none" strike="noStrike" baseline="0" dirty="0">
                <a:latin typeface="Palatino-Roman"/>
              </a:rPr>
              <a:t> (2003) has suggested that the disappointing relationship between FDI and the growth of some transition economies can be explained by the form of FDI, which has been predominantly through acquisitions (of which the proceeds were spent on consumption) rather than greenfield investments.</a:t>
            </a:r>
          </a:p>
          <a:p>
            <a:pPr algn="l"/>
            <a:r>
              <a:rPr lang="en-US" sz="1600" b="0" i="0" u="none" strike="noStrike" baseline="0" dirty="0">
                <a:latin typeface="Palatino-Roman"/>
              </a:rPr>
              <a:t>And Kearns and Ruane (2001) found that in Ireland the scale of R&amp;D activity of foreign affiliates is positively related </a:t>
            </a:r>
            <a:r>
              <a:rPr lang="en-GB" sz="1600" b="0" i="0" u="none" strike="noStrike" baseline="0" dirty="0">
                <a:latin typeface="Palatino-Roman"/>
              </a:rPr>
              <a:t>to job creation rates.</a:t>
            </a:r>
            <a:endParaRPr lang="el-GR" dirty="0"/>
          </a:p>
          <a:p>
            <a:endParaRPr lang="el-GR" dirty="0"/>
          </a:p>
        </p:txBody>
      </p:sp>
      <p:sp>
        <p:nvSpPr>
          <p:cNvPr id="4" name="Θέση ημερομηνίας 3">
            <a:extLst>
              <a:ext uri="{FF2B5EF4-FFF2-40B4-BE49-F238E27FC236}">
                <a16:creationId xmlns:a16="http://schemas.microsoft.com/office/drawing/2014/main" id="{C03B7EDE-6A1A-4924-AB24-D8EEEA104661}"/>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11540001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3AC7D1-4C0F-42F5-9A0D-2CCDE071111F}"/>
              </a:ext>
            </a:extLst>
          </p:cNvPr>
          <p:cNvSpPr>
            <a:spLocks noGrp="1"/>
          </p:cNvSpPr>
          <p:nvPr>
            <p:ph type="title"/>
          </p:nvPr>
        </p:nvSpPr>
        <p:spPr/>
        <p:txBody>
          <a:bodyPr/>
          <a:lstStyle/>
          <a:p>
            <a:r>
              <a:rPr kumimoji="0" lang="en-US" sz="2800" b="1"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t>The Role of Multinational Enterprises in the Development Process</a:t>
            </a:r>
            <a:endParaRPr lang="el-GR" dirty="0"/>
          </a:p>
        </p:txBody>
      </p:sp>
      <p:sp>
        <p:nvSpPr>
          <p:cNvPr id="3" name="Θέση περιεχομένου 2">
            <a:extLst>
              <a:ext uri="{FF2B5EF4-FFF2-40B4-BE49-F238E27FC236}">
                <a16:creationId xmlns:a16="http://schemas.microsoft.com/office/drawing/2014/main" id="{CF128EC7-BD65-4EE0-A4B7-C33E0B2411F7}"/>
              </a:ext>
            </a:extLst>
          </p:cNvPr>
          <p:cNvSpPr>
            <a:spLocks noGrp="1"/>
          </p:cNvSpPr>
          <p:nvPr>
            <p:ph idx="1"/>
          </p:nvPr>
        </p:nvSpPr>
        <p:spPr/>
        <p:txBody>
          <a:bodyPr>
            <a:normAutofit fontScale="92500"/>
          </a:bodyPr>
          <a:lstStyle/>
          <a:p>
            <a:pPr algn="l"/>
            <a:r>
              <a:rPr lang="en-US" sz="1800" b="0" i="0" u="none" strike="noStrike" baseline="0" dirty="0">
                <a:latin typeface="Palatino-Roman"/>
              </a:rPr>
              <a:t>With respect to the labor impact of FDI for example, studies indicate that MNE subsidiaries generally  create employment (</a:t>
            </a:r>
            <a:r>
              <a:rPr lang="en-US" sz="1800" b="0" i="0" u="none" strike="noStrike" baseline="0" dirty="0" err="1">
                <a:latin typeface="Palatino-Roman"/>
              </a:rPr>
              <a:t>Gφrg</a:t>
            </a:r>
            <a:r>
              <a:rPr lang="en-US" sz="1800" b="0" i="0" u="none" strike="noStrike" baseline="0" dirty="0">
                <a:latin typeface="Palatino-Roman"/>
              </a:rPr>
              <a:t> 2000), and also pay higher wages than local firms in developing countries (Lipsey </a:t>
            </a:r>
            <a:r>
              <a:rPr lang="en-US" sz="1800" b="0" i="0" u="none" strike="noStrike" baseline="0" dirty="0" err="1">
                <a:latin typeface="Palatino-Roman"/>
              </a:rPr>
              <a:t>andSjφholm</a:t>
            </a:r>
            <a:r>
              <a:rPr lang="en-US" sz="1800" b="0" i="0" u="none" strike="noStrike" baseline="0" dirty="0">
                <a:latin typeface="Palatino-Roman"/>
              </a:rPr>
              <a:t> 2004)—either to prevent labor migration or as a reflection of productivity differences (Caves 1996).</a:t>
            </a:r>
          </a:p>
          <a:p>
            <a:pPr algn="l"/>
            <a:r>
              <a:rPr lang="en-US" sz="1800" b="0" i="0" u="none" strike="noStrike" baseline="0" dirty="0">
                <a:latin typeface="Palatino-Roman"/>
              </a:rPr>
              <a:t>Yet little is known if such effects are host country specific or differ according to types of FDI and the characteristics of individual MNEs.</a:t>
            </a:r>
          </a:p>
          <a:p>
            <a:pPr algn="l"/>
            <a:r>
              <a:rPr lang="en-US" sz="1800" b="0" i="0" u="none" strike="noStrike" baseline="0" dirty="0">
                <a:latin typeface="Palatino-Roman"/>
              </a:rPr>
              <a:t>A similar argument may be made regarding the relative wage (the ratio of skilled versus non-skilled wages that generally serves as a proxy for overall income inequality). Since foreign firms tend to hire relatively high skilled labor, they may increase the relative wage (Lipsey and </a:t>
            </a:r>
            <a:r>
              <a:rPr lang="en-US" sz="1800" b="0" i="0" u="none" strike="noStrike" baseline="0" dirty="0" err="1">
                <a:latin typeface="Palatino-Roman"/>
              </a:rPr>
              <a:t>Sjφholm</a:t>
            </a:r>
            <a:r>
              <a:rPr lang="en-US" sz="1800" b="0" i="0" u="none" strike="noStrike" baseline="0" dirty="0">
                <a:latin typeface="Palatino-Roman"/>
              </a:rPr>
              <a:t> 2004, Aitken et al. 1996).</a:t>
            </a:r>
          </a:p>
          <a:p>
            <a:pPr algn="l"/>
            <a:r>
              <a:rPr lang="en-US" sz="1800" b="0" i="0" u="none" strike="noStrike" baseline="0" dirty="0">
                <a:latin typeface="Palatino-Roman"/>
              </a:rPr>
              <a:t>However, empirical evidence on this effect is mixed, and differs by host country (</a:t>
            </a:r>
            <a:r>
              <a:rPr lang="en-US" sz="1800" b="0" i="0" u="none" strike="noStrike" baseline="0" dirty="0" err="1">
                <a:latin typeface="Palatino-Roman"/>
              </a:rPr>
              <a:t>Te</a:t>
            </a:r>
            <a:r>
              <a:rPr lang="en-US" sz="1800" b="0" i="0" u="none" strike="noStrike" baseline="0" dirty="0">
                <a:latin typeface="Palatino-Roman"/>
              </a:rPr>
              <a:t> Velde and </a:t>
            </a:r>
            <a:r>
              <a:rPr lang="en-US" sz="1800" b="0" i="0" u="none" strike="noStrike" baseline="0" dirty="0" err="1">
                <a:latin typeface="Palatino-Roman"/>
              </a:rPr>
              <a:t>Morrissay</a:t>
            </a:r>
            <a:r>
              <a:rPr lang="en-US" sz="1800" dirty="0">
                <a:latin typeface="Palatino-Roman"/>
              </a:rPr>
              <a:t> </a:t>
            </a:r>
            <a:r>
              <a:rPr lang="en-US" sz="1800" b="0" i="0" u="none" strike="noStrike" baseline="0" dirty="0">
                <a:latin typeface="Palatino-Roman"/>
              </a:rPr>
              <a:t>2001, 2002), and industry (</a:t>
            </a:r>
            <a:r>
              <a:rPr lang="en-US" sz="1800" b="0" i="0" u="none" strike="noStrike" baseline="0" dirty="0" err="1">
                <a:latin typeface="Palatino-Roman"/>
              </a:rPr>
              <a:t>Feenstra</a:t>
            </a:r>
            <a:r>
              <a:rPr lang="en-US" sz="1800" b="0" i="0" u="none" strike="noStrike" baseline="0" dirty="0">
                <a:latin typeface="Palatino-Roman"/>
              </a:rPr>
              <a:t> and Hanson 1997).</a:t>
            </a:r>
            <a:endParaRPr lang="el-GR" dirty="0"/>
          </a:p>
        </p:txBody>
      </p:sp>
      <p:sp>
        <p:nvSpPr>
          <p:cNvPr id="4" name="Θέση ημερομηνίας 3">
            <a:extLst>
              <a:ext uri="{FF2B5EF4-FFF2-40B4-BE49-F238E27FC236}">
                <a16:creationId xmlns:a16="http://schemas.microsoft.com/office/drawing/2014/main" id="{EEF80908-A238-42D4-B614-B9D447754147}"/>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19297897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E5C97C-9FE7-405D-8198-464EECC05C3E}"/>
              </a:ext>
            </a:extLst>
          </p:cNvPr>
          <p:cNvSpPr>
            <a:spLocks noGrp="1"/>
          </p:cNvSpPr>
          <p:nvPr>
            <p:ph type="title"/>
          </p:nvPr>
        </p:nvSpPr>
        <p:spPr/>
        <p:txBody>
          <a:bodyPr/>
          <a:lstStyle/>
          <a:p>
            <a:r>
              <a:rPr kumimoji="0" lang="en-US" sz="2800" b="1"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t>The Role of Multinational Enterprises in the Development Process</a:t>
            </a:r>
            <a:endParaRPr lang="el-GR" dirty="0"/>
          </a:p>
        </p:txBody>
      </p:sp>
      <p:sp>
        <p:nvSpPr>
          <p:cNvPr id="3" name="Θέση περιεχομένου 2">
            <a:extLst>
              <a:ext uri="{FF2B5EF4-FFF2-40B4-BE49-F238E27FC236}">
                <a16:creationId xmlns:a16="http://schemas.microsoft.com/office/drawing/2014/main" id="{092B834F-E47E-4884-85EE-CF1C44A30186}"/>
              </a:ext>
            </a:extLst>
          </p:cNvPr>
          <p:cNvSpPr>
            <a:spLocks noGrp="1"/>
          </p:cNvSpPr>
          <p:nvPr>
            <p:ph idx="1"/>
          </p:nvPr>
        </p:nvSpPr>
        <p:spPr/>
        <p:txBody>
          <a:bodyPr>
            <a:normAutofit fontScale="92500"/>
          </a:bodyPr>
          <a:lstStyle/>
          <a:p>
            <a:pPr algn="l"/>
            <a:r>
              <a:rPr lang="en-US" sz="1800" b="0" i="0" u="none" strike="noStrike" baseline="0" dirty="0">
                <a:latin typeface="Palatino-Roman"/>
              </a:rPr>
              <a:t>These important economic and political changes triggered new theoretical views (and empirical evidence) in the area of development studies on what “development” ought to encompass, and how it might best be achieved.</a:t>
            </a:r>
          </a:p>
          <a:p>
            <a:r>
              <a:rPr lang="en-US" sz="1800" b="0" i="0" u="none" strike="noStrike" baseline="0" dirty="0">
                <a:latin typeface="Palatino-Roman"/>
              </a:rPr>
              <a:t> These views formed the basis of the New Development Paradigm, formulated by Dunning &amp; </a:t>
            </a:r>
            <a:r>
              <a:rPr lang="en-US" sz="1800" b="0" i="0" u="none" strike="noStrike" baseline="0" dirty="0" err="1">
                <a:latin typeface="Palatino-Roman"/>
              </a:rPr>
              <a:t>Fortanier</a:t>
            </a:r>
            <a:r>
              <a:rPr lang="en-US" sz="1800" b="0" i="0" u="none" strike="noStrike" baseline="0" dirty="0">
                <a:latin typeface="Palatino-Roman"/>
              </a:rPr>
              <a:t> (2007).</a:t>
            </a:r>
          </a:p>
          <a:p>
            <a:pPr algn="l"/>
            <a:r>
              <a:rPr lang="en-US" sz="1800" b="0" i="0" u="none" strike="noStrike" baseline="0" dirty="0">
                <a:latin typeface="Palatino-Roman"/>
              </a:rPr>
              <a:t>The combined works of three Nobel Laureates—Joseph Stiglitz, Douglas North, and Amartya Sen—delineate the contours of this paradigm.</a:t>
            </a:r>
          </a:p>
          <a:p>
            <a:pPr algn="l"/>
            <a:r>
              <a:rPr lang="en-US" sz="1800" b="0" i="0" u="none" strike="noStrike" baseline="0" dirty="0">
                <a:latin typeface="Palatino-Roman"/>
              </a:rPr>
              <a:t>While each scholar emphasizes different elements, all view development as a holistic, multifaceted, yet contextual phenomenon; and each highlights the dynamics of the development process in which means and ends are often interwoven. </a:t>
            </a:r>
          </a:p>
          <a:p>
            <a:pPr algn="l"/>
            <a:r>
              <a:rPr lang="en-US" sz="1800" b="0" i="0" u="none" strike="noStrike" baseline="0" dirty="0">
                <a:latin typeface="Palatino-Roman"/>
              </a:rPr>
              <a:t>At this point, it is important to stress that there is also the Old Development path but we will focus on this</a:t>
            </a:r>
            <a:endParaRPr lang="el-GR" dirty="0"/>
          </a:p>
        </p:txBody>
      </p:sp>
      <p:sp>
        <p:nvSpPr>
          <p:cNvPr id="4" name="Θέση ημερομηνίας 3">
            <a:extLst>
              <a:ext uri="{FF2B5EF4-FFF2-40B4-BE49-F238E27FC236}">
                <a16:creationId xmlns:a16="http://schemas.microsoft.com/office/drawing/2014/main" id="{EE3CB306-BF30-4D80-B6EE-6F9D426ACE3A}"/>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66971937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ECA1AB-AFCF-4F9A-B893-87BD77B3D1AA}"/>
              </a:ext>
            </a:extLst>
          </p:cNvPr>
          <p:cNvSpPr>
            <a:spLocks noGrp="1"/>
          </p:cNvSpPr>
          <p:nvPr>
            <p:ph type="title"/>
          </p:nvPr>
        </p:nvSpPr>
        <p:spPr/>
        <p:txBody>
          <a:bodyPr/>
          <a:lstStyle/>
          <a:p>
            <a:r>
              <a:rPr kumimoji="0" lang="en-US" sz="2800" b="1"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t>The Role of Multinational Enterprises in the Development Process</a:t>
            </a:r>
            <a:endParaRPr lang="el-GR" dirty="0"/>
          </a:p>
        </p:txBody>
      </p:sp>
      <p:sp>
        <p:nvSpPr>
          <p:cNvPr id="3" name="Θέση περιεχομένου 2">
            <a:extLst>
              <a:ext uri="{FF2B5EF4-FFF2-40B4-BE49-F238E27FC236}">
                <a16:creationId xmlns:a16="http://schemas.microsoft.com/office/drawing/2014/main" id="{2BF7D7C1-E138-46D5-AAF4-3C1980242496}"/>
              </a:ext>
            </a:extLst>
          </p:cNvPr>
          <p:cNvSpPr>
            <a:spLocks noGrp="1"/>
          </p:cNvSpPr>
          <p:nvPr>
            <p:ph idx="1"/>
          </p:nvPr>
        </p:nvSpPr>
        <p:spPr/>
        <p:txBody>
          <a:bodyPr>
            <a:normAutofit lnSpcReduction="10000"/>
          </a:bodyPr>
          <a:lstStyle/>
          <a:p>
            <a:pPr algn="just"/>
            <a:r>
              <a:rPr lang="en-US" sz="1600" b="0" i="0" u="none" strike="noStrike" baseline="0" dirty="0">
                <a:latin typeface="Palatino-Roman"/>
              </a:rPr>
              <a:t>Regarding the ends of development, the roots of the NDP can be traced back to the 1970s, when Amartya Sen (1973) defined the concept of human development as freedom (encompassing political, economic, and social freedom, combined with transparency guarantees and protective security).</a:t>
            </a:r>
          </a:p>
          <a:p>
            <a:pPr algn="just"/>
            <a:r>
              <a:rPr lang="en-US" sz="1600" b="0" i="0" u="none" strike="noStrike" baseline="0" dirty="0">
                <a:latin typeface="Palatino-Roman"/>
              </a:rPr>
              <a:t>Development was seen as the process of enlarging people’s choices by expanding human functioning and capabilities.</a:t>
            </a:r>
          </a:p>
          <a:p>
            <a:pPr algn="just"/>
            <a:r>
              <a:rPr lang="en-US" sz="1600" b="0" i="0" u="none" strike="noStrike" baseline="0" dirty="0">
                <a:latin typeface="Palatino-Roman"/>
              </a:rPr>
              <a:t>Echoes of this definition can also be found with Stiglitz (1998, 3) in his words: “development enriches the lives of individuals by widening their horizons, [by] increasing lifespan [and] improving the vitality of life”.</a:t>
            </a:r>
          </a:p>
          <a:p>
            <a:pPr algn="just"/>
            <a:r>
              <a:rPr lang="en-US" sz="1600" b="0" i="0" u="none" strike="noStrike" baseline="0" dirty="0">
                <a:latin typeface="Palatino-Roman"/>
              </a:rPr>
              <a:t>The inclusion of ecological considerations in the 1980s in the definition of development means that, nowadays, development is often seen as “sustainable development”. </a:t>
            </a:r>
          </a:p>
          <a:p>
            <a:pPr algn="just"/>
            <a:r>
              <a:rPr lang="en-US" sz="1600" b="0" i="0" u="none" strike="noStrike" baseline="0" dirty="0">
                <a:latin typeface="Palatino-Roman"/>
              </a:rPr>
              <a:t>This is a term coined in 1987 by the Brundtland Commission which embraces economic growth, social justice, and environmental protection, each of which is designed to “meet the needs of the present without compromising the ability of the future generations to meet their own needs” </a:t>
            </a:r>
            <a:r>
              <a:rPr lang="en-GB" sz="1600" b="0" i="0" u="none" strike="noStrike" baseline="0" dirty="0">
                <a:latin typeface="Palatino-Roman"/>
              </a:rPr>
              <a:t>(WCED 1987, 8).</a:t>
            </a:r>
            <a:endParaRPr lang="el-GR" dirty="0"/>
          </a:p>
          <a:p>
            <a:endParaRPr lang="el-GR" dirty="0"/>
          </a:p>
        </p:txBody>
      </p:sp>
      <p:sp>
        <p:nvSpPr>
          <p:cNvPr id="4" name="Θέση ημερομηνίας 3">
            <a:extLst>
              <a:ext uri="{FF2B5EF4-FFF2-40B4-BE49-F238E27FC236}">
                <a16:creationId xmlns:a16="http://schemas.microsoft.com/office/drawing/2014/main" id="{77D17019-88E3-4E25-B770-76D8D790B772}"/>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80023110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B26681-A571-457F-89D9-065B8D9414DD}"/>
              </a:ext>
            </a:extLst>
          </p:cNvPr>
          <p:cNvSpPr>
            <a:spLocks noGrp="1"/>
          </p:cNvSpPr>
          <p:nvPr>
            <p:ph type="title"/>
          </p:nvPr>
        </p:nvSpPr>
        <p:spPr/>
        <p:txBody>
          <a:bodyPr/>
          <a:lstStyle/>
          <a:p>
            <a:r>
              <a:rPr kumimoji="0" lang="en-US" sz="2800" b="1"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t>The Role of Multinational Enterprises in the Development Process</a:t>
            </a:r>
            <a:endParaRPr lang="el-GR" dirty="0"/>
          </a:p>
        </p:txBody>
      </p:sp>
      <p:sp>
        <p:nvSpPr>
          <p:cNvPr id="3" name="Θέση περιεχομένου 2">
            <a:extLst>
              <a:ext uri="{FF2B5EF4-FFF2-40B4-BE49-F238E27FC236}">
                <a16:creationId xmlns:a16="http://schemas.microsoft.com/office/drawing/2014/main" id="{8A158438-A749-48EF-8538-B3076C3EE501}"/>
              </a:ext>
            </a:extLst>
          </p:cNvPr>
          <p:cNvSpPr>
            <a:spLocks noGrp="1"/>
          </p:cNvSpPr>
          <p:nvPr>
            <p:ph idx="1"/>
          </p:nvPr>
        </p:nvSpPr>
        <p:spPr/>
        <p:txBody>
          <a:bodyPr/>
          <a:lstStyle/>
          <a:p>
            <a:pPr algn="just"/>
            <a:r>
              <a:rPr lang="en-US" sz="1600" b="0" i="0" u="none" strike="noStrike" baseline="0" dirty="0">
                <a:latin typeface="Palatino-Roman"/>
              </a:rPr>
              <a:t>Partly because of its increased inclusiveness, considerable disagreement continues to exist over the definition of development, the exact level of aggregation at which it might be measured, the time-horizon that should be used, and the role of various actors in achieving it (</a:t>
            </a:r>
            <a:r>
              <a:rPr lang="en-US" sz="1600" b="0" i="0" u="none" strike="noStrike" baseline="0" dirty="0" err="1">
                <a:latin typeface="Palatino-Roman"/>
              </a:rPr>
              <a:t>Kanbur</a:t>
            </a:r>
            <a:r>
              <a:rPr lang="en-US" sz="1600" b="0" i="0" u="none" strike="noStrike" baseline="0" dirty="0">
                <a:latin typeface="Palatino-Roman"/>
              </a:rPr>
              <a:t> 2001).</a:t>
            </a:r>
          </a:p>
          <a:p>
            <a:pPr algn="just"/>
            <a:r>
              <a:rPr lang="en-US" sz="1600" b="0" i="0" u="none" strike="noStrike" baseline="0" dirty="0">
                <a:latin typeface="Palatino-Roman"/>
              </a:rPr>
              <a:t>Despite these disputes, and despite the NDP notion that development priorities may differ from country to country, there does seem to be an emerging consensus about the common elements of development.</a:t>
            </a:r>
          </a:p>
          <a:p>
            <a:pPr algn="just"/>
            <a:r>
              <a:rPr lang="en-US" sz="1600" b="0" i="0" u="none" strike="noStrike" baseline="0" dirty="0">
                <a:latin typeface="Palatino-Roman"/>
              </a:rPr>
              <a:t>Stiglitz (1998) identified education, infrastructure, health, knowledge, and capacity building, and noted that a development strategy should be consistent with the natural environment within which it is embedded.</a:t>
            </a:r>
          </a:p>
          <a:p>
            <a:pPr algn="just"/>
            <a:r>
              <a:rPr lang="en-US" sz="1600" b="0" i="0" u="none" strike="noStrike" baseline="0" dirty="0">
                <a:latin typeface="Palatino-Roman"/>
              </a:rPr>
              <a:t>Politically, this consensus is reflected in the United Nations (UN) Millennium Development Goals—a set of eight generic development objectives that governments worldwide have committed to achieve by the year 2015 (see Box 1).</a:t>
            </a:r>
            <a:endParaRPr lang="el-GR" dirty="0"/>
          </a:p>
        </p:txBody>
      </p:sp>
      <p:sp>
        <p:nvSpPr>
          <p:cNvPr id="4" name="Θέση ημερομηνίας 3">
            <a:extLst>
              <a:ext uri="{FF2B5EF4-FFF2-40B4-BE49-F238E27FC236}">
                <a16:creationId xmlns:a16="http://schemas.microsoft.com/office/drawing/2014/main" id="{9D03650E-B340-4146-BE01-F0E5BD9374AF}"/>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9366423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A908FD-D797-480F-B8CD-601D15147E4B}"/>
              </a:ext>
            </a:extLst>
          </p:cNvPr>
          <p:cNvSpPr>
            <a:spLocks noGrp="1"/>
          </p:cNvSpPr>
          <p:nvPr>
            <p:ph type="title"/>
          </p:nvPr>
        </p:nvSpPr>
        <p:spPr/>
        <p:txBody>
          <a:bodyPr/>
          <a:lstStyle/>
          <a:p>
            <a:r>
              <a:rPr kumimoji="0" lang="en-US" sz="2800" b="1"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t>The Role of Multinational Enterprises in the Development Process</a:t>
            </a:r>
            <a:br>
              <a:rPr kumimoji="0" lang="en-US" sz="2800" b="1"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br>
            <a:r>
              <a:rPr lang="en-US" sz="2800" b="1" i="0" u="none" strike="noStrike" baseline="0" dirty="0">
                <a:latin typeface="Helvetica-Bold"/>
              </a:rPr>
              <a:t>The UN Millennium Development Goals</a:t>
            </a:r>
            <a:endParaRPr lang="el-GR" dirty="0"/>
          </a:p>
        </p:txBody>
      </p:sp>
      <p:sp>
        <p:nvSpPr>
          <p:cNvPr id="3" name="Θέση περιεχομένου 2">
            <a:extLst>
              <a:ext uri="{FF2B5EF4-FFF2-40B4-BE49-F238E27FC236}">
                <a16:creationId xmlns:a16="http://schemas.microsoft.com/office/drawing/2014/main" id="{A729888D-F83C-4B76-AA2F-0F358C56A0DA}"/>
              </a:ext>
            </a:extLst>
          </p:cNvPr>
          <p:cNvSpPr>
            <a:spLocks noGrp="1"/>
          </p:cNvSpPr>
          <p:nvPr>
            <p:ph idx="1"/>
          </p:nvPr>
        </p:nvSpPr>
        <p:spPr/>
        <p:txBody>
          <a:bodyPr>
            <a:normAutofit fontScale="85000" lnSpcReduction="10000"/>
          </a:bodyPr>
          <a:lstStyle/>
          <a:p>
            <a:pPr marL="0" indent="0" algn="l">
              <a:buNone/>
            </a:pPr>
            <a:r>
              <a:rPr lang="el-GR" sz="1800" b="0" i="0" u="none" strike="noStrike" baseline="0" dirty="0">
                <a:latin typeface="Helvetica" panose="020B0604020202020204" pitchFamily="34" charset="0"/>
              </a:rPr>
              <a:t>1. </a:t>
            </a:r>
            <a:r>
              <a:rPr lang="en-US" sz="1800" b="0" i="0" u="none" strike="noStrike" baseline="0" dirty="0">
                <a:latin typeface="Helvetica" panose="020B0604020202020204" pitchFamily="34" charset="0"/>
              </a:rPr>
              <a:t>Eradicate poverty Affordable products and prices, building local</a:t>
            </a:r>
            <a:r>
              <a:rPr lang="el-GR" sz="1800" b="0" i="0" u="none" strike="noStrike" baseline="0" dirty="0">
                <a:latin typeface="Helvetica" panose="020B0604020202020204" pitchFamily="34" charset="0"/>
              </a:rPr>
              <a:t> </a:t>
            </a:r>
            <a:r>
              <a:rPr lang="en-GB" sz="1800" b="0" i="0" u="none" strike="noStrike" baseline="0" dirty="0">
                <a:latin typeface="Helvetica" panose="020B0604020202020204" pitchFamily="34" charset="0"/>
              </a:rPr>
              <a:t>linkages, and employment opportunities</a:t>
            </a:r>
          </a:p>
          <a:p>
            <a:pPr marL="0" indent="0" algn="l">
              <a:buNone/>
            </a:pPr>
            <a:r>
              <a:rPr lang="en-US" sz="1800" b="0" i="0" u="none" strike="noStrike" baseline="0" dirty="0">
                <a:latin typeface="Helvetica" panose="020B0604020202020204" pitchFamily="34" charset="0"/>
              </a:rPr>
              <a:t>2. Achieve universal primary education Tackle child labor, deliver educational services,</a:t>
            </a:r>
            <a:r>
              <a:rPr lang="el-GR" sz="1800" b="0" i="0" u="none" strike="noStrike" baseline="0" dirty="0">
                <a:latin typeface="Helvetica" panose="020B0604020202020204" pitchFamily="34" charset="0"/>
              </a:rPr>
              <a:t> </a:t>
            </a:r>
            <a:r>
              <a:rPr lang="en-GB" sz="1800" b="0" i="0" u="none" strike="noStrike" baseline="0" dirty="0">
                <a:latin typeface="Helvetica" panose="020B0604020202020204" pitchFamily="34" charset="0"/>
              </a:rPr>
              <a:t>harness technology for education</a:t>
            </a:r>
          </a:p>
          <a:p>
            <a:pPr marL="0" indent="0" algn="l">
              <a:buNone/>
            </a:pPr>
            <a:r>
              <a:rPr lang="en-US" sz="1800" b="0" i="0" u="none" strike="noStrike" baseline="0" dirty="0">
                <a:latin typeface="Helvetica" panose="020B0604020202020204" pitchFamily="34" charset="0"/>
              </a:rPr>
              <a:t>3. Gender equality Diversity and equal opportunity in workforce</a:t>
            </a:r>
            <a:r>
              <a:rPr lang="el-GR" sz="1800" b="0" i="0" u="none" strike="noStrike" baseline="0" dirty="0">
                <a:latin typeface="Helvetica" panose="020B0604020202020204" pitchFamily="34" charset="0"/>
              </a:rPr>
              <a:t> </a:t>
            </a:r>
            <a:r>
              <a:rPr lang="en-GB" sz="1800" b="0" i="0" u="none" strike="noStrike" baseline="0" dirty="0">
                <a:latin typeface="Helvetica" panose="020B0604020202020204" pitchFamily="34" charset="0"/>
              </a:rPr>
              <a:t>and eliminating workplace violence</a:t>
            </a:r>
          </a:p>
          <a:p>
            <a:pPr marL="0" indent="0" algn="l">
              <a:buNone/>
            </a:pPr>
            <a:r>
              <a:rPr lang="en-US" sz="1800" b="0" i="0" u="none" strike="noStrike" baseline="0" dirty="0">
                <a:latin typeface="Helvetica" panose="020B0604020202020204" pitchFamily="34" charset="0"/>
              </a:rPr>
              <a:t>4. Reduce child mortality Provide affordable products: medication,</a:t>
            </a:r>
            <a:r>
              <a:rPr lang="el-GR" sz="1800" b="0" i="0" u="none" strike="noStrike" baseline="0" dirty="0">
                <a:latin typeface="Helvetica" panose="020B0604020202020204" pitchFamily="34" charset="0"/>
              </a:rPr>
              <a:t> </a:t>
            </a:r>
            <a:r>
              <a:rPr lang="en-GB" sz="1800" b="0" i="0" u="none" strike="noStrike" baseline="0" dirty="0">
                <a:latin typeface="Helvetica" panose="020B0604020202020204" pitchFamily="34" charset="0"/>
              </a:rPr>
              <a:t>food, clean water</a:t>
            </a:r>
          </a:p>
          <a:p>
            <a:pPr marL="0" indent="0" algn="l">
              <a:buNone/>
            </a:pPr>
            <a:r>
              <a:rPr lang="en-US" sz="1800" b="0" i="0" u="none" strike="noStrike" baseline="0" dirty="0">
                <a:latin typeface="Helvetica" panose="020B0604020202020204" pitchFamily="34" charset="0"/>
              </a:rPr>
              <a:t>5. Improve maternal health Provide affordable products (medication,</a:t>
            </a:r>
            <a:r>
              <a:rPr lang="el-GR" sz="1800" b="0" i="0" u="none" strike="noStrike" baseline="0" dirty="0">
                <a:latin typeface="Helvetica" panose="020B0604020202020204" pitchFamily="34" charset="0"/>
              </a:rPr>
              <a:t> </a:t>
            </a:r>
            <a:r>
              <a:rPr lang="en-US" sz="1800" b="0" i="0" u="none" strike="noStrike" baseline="0" dirty="0">
                <a:latin typeface="Helvetica" panose="020B0604020202020204" pitchFamily="34" charset="0"/>
              </a:rPr>
              <a:t>food, clean water), improve working conditions</a:t>
            </a:r>
            <a:r>
              <a:rPr lang="el-GR" sz="1800" b="0" i="0" u="none" strike="noStrike" baseline="0" dirty="0">
                <a:latin typeface="Helvetica" panose="020B0604020202020204" pitchFamily="34" charset="0"/>
              </a:rPr>
              <a:t> </a:t>
            </a:r>
            <a:r>
              <a:rPr lang="en-GB" sz="1800" b="0" i="0" u="none" strike="noStrike" baseline="0" dirty="0">
                <a:latin typeface="Helvetica" panose="020B0604020202020204" pitchFamily="34" charset="0"/>
              </a:rPr>
              <a:t>for women</a:t>
            </a:r>
          </a:p>
          <a:p>
            <a:pPr marL="0" indent="0" algn="l">
              <a:buNone/>
            </a:pPr>
            <a:r>
              <a:rPr lang="en-US" sz="1800" b="0" i="0" u="none" strike="noStrike" baseline="0" dirty="0">
                <a:latin typeface="Helvetica" panose="020B0604020202020204" pitchFamily="34" charset="0"/>
              </a:rPr>
              <a:t>6. Combat HIV/AIDS Provide affordable products (medication,</a:t>
            </a:r>
            <a:r>
              <a:rPr lang="el-GR" sz="1800" b="0" i="0" u="none" strike="noStrike" baseline="0" dirty="0">
                <a:latin typeface="Helvetica" panose="020B0604020202020204" pitchFamily="34" charset="0"/>
              </a:rPr>
              <a:t> </a:t>
            </a:r>
            <a:r>
              <a:rPr lang="en-US" sz="1800" b="0" i="0" u="none" strike="noStrike" baseline="0" dirty="0">
                <a:latin typeface="Helvetica" panose="020B0604020202020204" pitchFamily="34" charset="0"/>
              </a:rPr>
              <a:t>food, clean water), workplace programs</a:t>
            </a:r>
          </a:p>
          <a:p>
            <a:pPr marL="0" indent="0" algn="l">
              <a:buNone/>
            </a:pPr>
            <a:r>
              <a:rPr lang="en-US" sz="1800" b="0" i="0" u="none" strike="noStrike" baseline="0" dirty="0">
                <a:latin typeface="Helvetica" panose="020B0604020202020204" pitchFamily="34" charset="0"/>
              </a:rPr>
              <a:t>7. Environmental sustainability Understand and address direct environmental</a:t>
            </a:r>
            <a:r>
              <a:rPr lang="el-GR" sz="1800" b="0" i="0" u="none" strike="noStrike" baseline="0" dirty="0">
                <a:latin typeface="Helvetica" panose="020B0604020202020204" pitchFamily="34" charset="0"/>
              </a:rPr>
              <a:t> </a:t>
            </a:r>
            <a:r>
              <a:rPr lang="en-US" sz="1800" b="0" i="0" u="none" strike="noStrike" baseline="0" dirty="0">
                <a:latin typeface="Helvetica" panose="020B0604020202020204" pitchFamily="34" charset="0"/>
              </a:rPr>
              <a:t>impacts; invest in technology and</a:t>
            </a:r>
            <a:r>
              <a:rPr lang="el-GR" sz="1800" b="0" i="0" u="none" strike="noStrike" baseline="0" dirty="0">
                <a:latin typeface="Helvetica" panose="020B0604020202020204" pitchFamily="34" charset="0"/>
              </a:rPr>
              <a:t> </a:t>
            </a:r>
            <a:r>
              <a:rPr lang="en-GB" sz="1800" b="0" i="0" u="none" strike="noStrike" baseline="0" dirty="0">
                <a:latin typeface="Helvetica" panose="020B0604020202020204" pitchFamily="34" charset="0"/>
              </a:rPr>
              <a:t>innovation</a:t>
            </a:r>
          </a:p>
          <a:p>
            <a:pPr marL="0" indent="0" algn="l">
              <a:buNone/>
            </a:pPr>
            <a:r>
              <a:rPr lang="en-US" sz="1800" b="0" i="0" u="none" strike="noStrike" baseline="0" dirty="0">
                <a:latin typeface="Helvetica" panose="020B0604020202020204" pitchFamily="34" charset="0"/>
              </a:rPr>
              <a:t>8. Partnership for development Support global compact, ensure employability,</a:t>
            </a:r>
            <a:r>
              <a:rPr lang="el-GR" sz="1800" b="0" i="0" u="none" strike="noStrike" baseline="0" dirty="0">
                <a:latin typeface="Helvetica" panose="020B0604020202020204" pitchFamily="34" charset="0"/>
              </a:rPr>
              <a:t> </a:t>
            </a:r>
            <a:r>
              <a:rPr lang="en-US" sz="1800" b="0" i="0" u="none" strike="noStrike" baseline="0" dirty="0">
                <a:latin typeface="Helvetica" panose="020B0604020202020204" pitchFamily="34" charset="0"/>
              </a:rPr>
              <a:t>low cost access to R&amp;D and patents</a:t>
            </a:r>
            <a:r>
              <a:rPr lang="el-GR" sz="1800" b="0" i="0" u="none" strike="noStrike" baseline="0" dirty="0">
                <a:latin typeface="Helvetica" panose="020B0604020202020204" pitchFamily="34" charset="0"/>
              </a:rPr>
              <a:t> </a:t>
            </a:r>
            <a:r>
              <a:rPr lang="en-US" sz="1800" b="0" i="0" u="none" strike="noStrike" baseline="0" dirty="0">
                <a:latin typeface="Helvetica" panose="020B0604020202020204" pitchFamily="34" charset="0"/>
              </a:rPr>
              <a:t>(cheap medication), low cost ICT</a:t>
            </a:r>
            <a:r>
              <a:rPr lang="el-GR" sz="1800" b="0" i="0" u="none" strike="noStrike" baseline="0" dirty="0">
                <a:latin typeface="Helvetica" panose="020B0604020202020204" pitchFamily="34" charset="0"/>
              </a:rPr>
              <a:t>.</a:t>
            </a:r>
          </a:p>
          <a:p>
            <a:pPr marL="0" indent="0" algn="l">
              <a:buNone/>
            </a:pPr>
            <a:r>
              <a:rPr lang="en-US" sz="1800" b="0" i="1" u="none" strike="noStrike" baseline="0" dirty="0">
                <a:latin typeface="Arial" panose="020B0604020202020204" pitchFamily="34" charset="0"/>
              </a:rPr>
              <a:t>Source: </a:t>
            </a:r>
            <a:r>
              <a:rPr lang="en-US" sz="1800" b="0" i="0" u="none" strike="noStrike" baseline="0" dirty="0">
                <a:latin typeface="Helvetica" panose="020B0604020202020204" pitchFamily="34" charset="0"/>
              </a:rPr>
              <a:t>Compiled from Global Reporting Initiative (2004)</a:t>
            </a:r>
            <a:r>
              <a:rPr lang="el-GR" sz="1800" b="0" i="0" u="none" strike="noStrike" baseline="0" dirty="0">
                <a:latin typeface="Helvetica" panose="020B0604020202020204" pitchFamily="34" charset="0"/>
              </a:rPr>
              <a:t>.</a:t>
            </a:r>
            <a:endParaRPr lang="en-US" sz="1800" b="0" i="0" u="none" strike="noStrike" baseline="0" dirty="0">
              <a:latin typeface="Helvetica" panose="020B0604020202020204" pitchFamily="34" charset="0"/>
            </a:endParaRPr>
          </a:p>
        </p:txBody>
      </p:sp>
      <p:sp>
        <p:nvSpPr>
          <p:cNvPr id="4" name="Θέση ημερομηνίας 3">
            <a:extLst>
              <a:ext uri="{FF2B5EF4-FFF2-40B4-BE49-F238E27FC236}">
                <a16:creationId xmlns:a16="http://schemas.microsoft.com/office/drawing/2014/main" id="{96CBDE1C-B315-478A-BEA7-C1A098475A89}"/>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90109613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D7A9AC-3B77-4615-B9D3-07B8465DD157}"/>
              </a:ext>
            </a:extLst>
          </p:cNvPr>
          <p:cNvSpPr>
            <a:spLocks noGrp="1"/>
          </p:cNvSpPr>
          <p:nvPr>
            <p:ph type="title"/>
          </p:nvPr>
        </p:nvSpPr>
        <p:spPr/>
        <p:txBody>
          <a:bodyPr/>
          <a:lstStyle/>
          <a:p>
            <a:r>
              <a:rPr kumimoji="0" lang="en-US" sz="2800" b="1"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t>The Role of Multinational Enterprises in the Development Process</a:t>
            </a:r>
            <a:endParaRPr lang="el-GR" dirty="0"/>
          </a:p>
        </p:txBody>
      </p:sp>
      <p:sp>
        <p:nvSpPr>
          <p:cNvPr id="3" name="Θέση περιεχομένου 2">
            <a:extLst>
              <a:ext uri="{FF2B5EF4-FFF2-40B4-BE49-F238E27FC236}">
                <a16:creationId xmlns:a16="http://schemas.microsoft.com/office/drawing/2014/main" id="{D71668D4-DC43-4056-8659-FA9698CD0208}"/>
              </a:ext>
            </a:extLst>
          </p:cNvPr>
          <p:cNvSpPr>
            <a:spLocks noGrp="1"/>
          </p:cNvSpPr>
          <p:nvPr>
            <p:ph idx="1"/>
          </p:nvPr>
        </p:nvSpPr>
        <p:spPr/>
        <p:txBody>
          <a:bodyPr>
            <a:normAutofit fontScale="92500"/>
          </a:bodyPr>
          <a:lstStyle/>
          <a:p>
            <a:pPr algn="l"/>
            <a:r>
              <a:rPr lang="en-US" sz="1600" b="0" i="0" u="none" strike="noStrike" baseline="0" dirty="0">
                <a:latin typeface="Palatino-Roman"/>
              </a:rPr>
              <a:t>In addition to this more encompassing perspective on development aims, the NDP critically differs in the role it attributes to institutions.</a:t>
            </a:r>
          </a:p>
          <a:p>
            <a:pPr algn="l"/>
            <a:r>
              <a:rPr lang="en-US" sz="1600" b="0" i="1" u="none" strike="noStrike" baseline="0" dirty="0">
                <a:latin typeface="Palatino-Roman"/>
              </a:rPr>
              <a:t>In the NDP, institutions are central in the development process</a:t>
            </a:r>
            <a:r>
              <a:rPr lang="en-US" sz="1600" b="0" i="0" u="none" strike="noStrike" baseline="0" dirty="0">
                <a:latin typeface="Palatino-Roman"/>
              </a:rPr>
              <a:t>.</a:t>
            </a:r>
          </a:p>
          <a:p>
            <a:pPr algn="l"/>
            <a:r>
              <a:rPr lang="en-US" sz="1600" b="0" i="0" u="none" strike="noStrike" baseline="0" dirty="0">
                <a:latin typeface="Palatino-Roman"/>
              </a:rPr>
              <a:t>Institutions, according to Douglas North (1994, 360) are “humanly defined constraints that structure human interaction”.</a:t>
            </a:r>
          </a:p>
          <a:p>
            <a:pPr algn="l"/>
            <a:r>
              <a:rPr lang="en-US" sz="1600" b="0" i="0" u="none" strike="noStrike" baseline="0" dirty="0">
                <a:latin typeface="Palatino-Roman"/>
              </a:rPr>
              <a:t>They consist of formal constraints (e.g., rules and laws), informal constraints (e.g., norms of </a:t>
            </a:r>
            <a:r>
              <a:rPr lang="en-US" sz="1600" b="0" i="0" u="none" strike="noStrike" baseline="0" dirty="0" err="1">
                <a:latin typeface="Palatino-Roman"/>
              </a:rPr>
              <a:t>behaviour</a:t>
            </a:r>
            <a:r>
              <a:rPr lang="en-US" sz="1600" b="0" i="0" u="none" strike="noStrike" baseline="0" dirty="0">
                <a:latin typeface="Palatino-Roman"/>
              </a:rPr>
              <a:t>, self-imposed codes of conduct), and too, the enforcement mechanisms underpinning those constraints.</a:t>
            </a:r>
          </a:p>
          <a:p>
            <a:pPr algn="l"/>
            <a:r>
              <a:rPr lang="en-US" sz="1600" b="0" i="0" u="none" strike="noStrike" baseline="0" dirty="0">
                <a:latin typeface="Palatino-Roman"/>
              </a:rPr>
              <a:t>Second, the NDP considers the extent and quality of a country’s institutional infrastructure and social capital as one of the main determinants of successfully creating and effectively deploying resources (R), capabilities (C), and markets (M).</a:t>
            </a:r>
          </a:p>
          <a:p>
            <a:pPr algn="l"/>
            <a:r>
              <a:rPr lang="en-US" sz="1600" b="0" i="0" u="none" strike="noStrike" baseline="0" dirty="0">
                <a:latin typeface="Palatino-Roman"/>
              </a:rPr>
              <a:t>Ample empirical evidence exists (Rodrik et al. 2002) to support this claim.</a:t>
            </a:r>
            <a:endParaRPr lang="el-GR" sz="1600" b="0" i="0" u="none" strike="noStrike" baseline="0" dirty="0">
              <a:latin typeface="Palatino-Roman"/>
            </a:endParaRPr>
          </a:p>
          <a:p>
            <a:pPr algn="l"/>
            <a:r>
              <a:rPr lang="en-US" sz="1600" b="0" i="0" u="none" strike="noStrike" baseline="0" dirty="0">
                <a:latin typeface="Palatino-Roman"/>
              </a:rPr>
              <a:t>This role of institutions in managing RCM relates to both host and home countries.</a:t>
            </a:r>
          </a:p>
        </p:txBody>
      </p:sp>
      <p:sp>
        <p:nvSpPr>
          <p:cNvPr id="4" name="Θέση ημερομηνίας 3">
            <a:extLst>
              <a:ext uri="{FF2B5EF4-FFF2-40B4-BE49-F238E27FC236}">
                <a16:creationId xmlns:a16="http://schemas.microsoft.com/office/drawing/2014/main" id="{0CFBCDC7-B9E6-46B5-BDBC-F31ADAB2E134}"/>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4232615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F8C486-E6E6-438E-9CE3-9FD617CC46D8}"/>
              </a:ext>
            </a:extLst>
          </p:cNvPr>
          <p:cNvSpPr>
            <a:spLocks noGrp="1"/>
          </p:cNvSpPr>
          <p:nvPr>
            <p:ph type="title"/>
          </p:nvPr>
        </p:nvSpPr>
        <p:spPr/>
        <p:txBody>
          <a:bodyPr/>
          <a:lstStyle/>
          <a:p>
            <a:r>
              <a:rPr kumimoji="0" lang="en-US" sz="2800" b="1"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t>The Role of Multinational Enterprises in the Development Process</a:t>
            </a:r>
            <a:endParaRPr lang="el-GR" dirty="0"/>
          </a:p>
        </p:txBody>
      </p:sp>
      <p:sp>
        <p:nvSpPr>
          <p:cNvPr id="3" name="Θέση περιεχομένου 2">
            <a:extLst>
              <a:ext uri="{FF2B5EF4-FFF2-40B4-BE49-F238E27FC236}">
                <a16:creationId xmlns:a16="http://schemas.microsoft.com/office/drawing/2014/main" id="{84542EF4-C420-48DF-B544-A87C67945502}"/>
              </a:ext>
            </a:extLst>
          </p:cNvPr>
          <p:cNvSpPr>
            <a:spLocks noGrp="1"/>
          </p:cNvSpPr>
          <p:nvPr>
            <p:ph idx="1"/>
          </p:nvPr>
        </p:nvSpPr>
        <p:spPr/>
        <p:txBody>
          <a:bodyPr>
            <a:normAutofit/>
          </a:bodyPr>
          <a:lstStyle/>
          <a:p>
            <a:r>
              <a:rPr lang="en-US" sz="1800" b="0" i="0" u="none" strike="noStrike" baseline="0" dirty="0">
                <a:latin typeface="Palatino-Roman"/>
              </a:rPr>
              <a:t>Third, at the firm level, the NDP also highlights those competitive advantages reflecting the superior institutions owned or accessed by MNEs (Dunning 2006).</a:t>
            </a:r>
          </a:p>
          <a:p>
            <a:pPr algn="l"/>
            <a:r>
              <a:rPr lang="en-US" sz="1800" b="0" i="0" u="none" strike="noStrike" baseline="0" dirty="0">
                <a:latin typeface="Palatino-Roman"/>
              </a:rPr>
              <a:t>Such institutional ownership advantages may be both country specific (e.g., a favorable innovatory or financial system of </a:t>
            </a:r>
            <a:r>
              <a:rPr lang="en-US" sz="1600" b="0" i="0" u="none" strike="noStrike" baseline="0" dirty="0">
                <a:latin typeface="Palatino-Roman"/>
              </a:rPr>
              <a:t>can be described as a paradigmatic shift, academics that study the determinants of development—in International Business, in particular the effect of MNEs on development—are compelled to reassess their research agenda</a:t>
            </a:r>
            <a:r>
              <a:rPr lang="el-GR" sz="1600" b="0" i="0" u="none" strike="noStrike" baseline="0" dirty="0">
                <a:latin typeface="Palatino-Roman"/>
              </a:rPr>
              <a:t> </a:t>
            </a:r>
            <a:r>
              <a:rPr lang="en-US" sz="1600" b="0" i="0" u="none" strike="noStrike" baseline="0" dirty="0">
                <a:latin typeface="Palatino-Roman"/>
              </a:rPr>
              <a:t>in the light of that shift.</a:t>
            </a:r>
          </a:p>
          <a:p>
            <a:pPr algn="l"/>
            <a:r>
              <a:rPr lang="en-US" sz="1600" b="0" i="0" u="none" strike="noStrike" baseline="0" dirty="0">
                <a:latin typeface="Palatino-Roman"/>
              </a:rPr>
              <a:t>The main question herein is how the reconfiguration of the objectives of development, and the means by which these objectives might be achieved, affects our understanding of the effects of MNEs on host country development and human well-being.</a:t>
            </a:r>
          </a:p>
          <a:p>
            <a:endParaRPr lang="el-GR" dirty="0"/>
          </a:p>
        </p:txBody>
      </p:sp>
      <p:sp>
        <p:nvSpPr>
          <p:cNvPr id="4" name="Θέση ημερομηνίας 3">
            <a:extLst>
              <a:ext uri="{FF2B5EF4-FFF2-40B4-BE49-F238E27FC236}">
                <a16:creationId xmlns:a16="http://schemas.microsoft.com/office/drawing/2014/main" id="{24CA062B-4631-4927-A921-66627260FFC9}"/>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421822205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07E893-2E70-4FF6-9036-33DEBBCAB766}"/>
              </a:ext>
            </a:extLst>
          </p:cNvPr>
          <p:cNvSpPr>
            <a:spLocks noGrp="1"/>
          </p:cNvSpPr>
          <p:nvPr>
            <p:ph type="title"/>
          </p:nvPr>
        </p:nvSpPr>
        <p:spPr/>
        <p:txBody>
          <a:bodyPr/>
          <a:lstStyle/>
          <a:p>
            <a:r>
              <a:rPr kumimoji="0" lang="en-US" sz="2800" b="1"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t>The Role of Multinational Enterprises in the Development Process- Synopsis</a:t>
            </a:r>
            <a:endParaRPr lang="el-GR" dirty="0"/>
          </a:p>
        </p:txBody>
      </p:sp>
      <p:sp>
        <p:nvSpPr>
          <p:cNvPr id="3" name="Θέση περιεχομένου 2">
            <a:extLst>
              <a:ext uri="{FF2B5EF4-FFF2-40B4-BE49-F238E27FC236}">
                <a16:creationId xmlns:a16="http://schemas.microsoft.com/office/drawing/2014/main" id="{684B76F4-C17B-4DD8-8C92-8E69D0930272}"/>
              </a:ext>
            </a:extLst>
          </p:cNvPr>
          <p:cNvSpPr>
            <a:spLocks noGrp="1"/>
          </p:cNvSpPr>
          <p:nvPr>
            <p:ph idx="1"/>
          </p:nvPr>
        </p:nvSpPr>
        <p:spPr/>
        <p:txBody>
          <a:bodyPr>
            <a:normAutofit fontScale="92500" lnSpcReduction="10000"/>
          </a:bodyPr>
          <a:lstStyle/>
          <a:p>
            <a:pPr algn="l"/>
            <a:r>
              <a:rPr lang="en-US" sz="1800" b="0" i="0" u="none" strike="noStrike" baseline="0" dirty="0">
                <a:latin typeface="Palatino-Roman"/>
              </a:rPr>
              <a:t>So, it is argued that examining the MNE-impact question through an NDP lens exposes a number of important dimensions that previous scholarship has not yet addressed satisfactorily.</a:t>
            </a:r>
          </a:p>
          <a:p>
            <a:pPr algn="l"/>
            <a:r>
              <a:rPr lang="en-US" sz="1800" b="0" i="1" u="none" strike="noStrike" baseline="0" dirty="0">
                <a:latin typeface="Palatino-Roman"/>
              </a:rPr>
              <a:t>First of all, the NDP acknowledges a whole range of new development aims, beyond “simple” economic or productivity growth.</a:t>
            </a:r>
          </a:p>
          <a:p>
            <a:pPr algn="l"/>
            <a:r>
              <a:rPr lang="en-US" sz="1800" b="0" i="1" u="none" strike="noStrike" baseline="0" dirty="0">
                <a:latin typeface="Palatino-Roman"/>
              </a:rPr>
              <a:t>Second, it emphasizes a yet under-researched competitive advantage of MNEs, viz. their </a:t>
            </a:r>
            <a:r>
              <a:rPr lang="en-US" sz="1800" b="0" i="1" u="none" strike="noStrike" baseline="0" dirty="0">
                <a:latin typeface="Palatino-Italic"/>
              </a:rPr>
              <a:t>institutional </a:t>
            </a:r>
            <a:r>
              <a:rPr lang="en-US" sz="1800" b="0" i="1" u="none" strike="noStrike" baseline="0" dirty="0">
                <a:latin typeface="Palatino-Roman"/>
              </a:rPr>
              <a:t>ownership advantages, which may be an important factor that influences the impact of MNEs on sustainable development.</a:t>
            </a:r>
          </a:p>
          <a:p>
            <a:pPr algn="l"/>
            <a:r>
              <a:rPr lang="en-US" sz="1800" b="0" i="1" u="none" strike="noStrike" baseline="0" dirty="0">
                <a:latin typeface="Palatino-Roman"/>
              </a:rPr>
              <a:t>Third, the NDP identifies a series of development processes in which a range of market and non-market participants play an active role.</a:t>
            </a:r>
          </a:p>
          <a:p>
            <a:pPr algn="l"/>
            <a:r>
              <a:rPr lang="en-US" sz="1800" b="0" i="1" u="none" strike="noStrike" baseline="0" dirty="0">
                <a:latin typeface="Palatino-Roman"/>
              </a:rPr>
              <a:t>This means that the impact mechanisms through which MNEs affect development go beyond “traditional” linkage creation or competition effects identified by  previous conceptual frameworks, and include a wide range of more active (corporate social responsibility) strategies as well.</a:t>
            </a:r>
          </a:p>
        </p:txBody>
      </p:sp>
      <p:sp>
        <p:nvSpPr>
          <p:cNvPr id="4" name="Θέση ημερομηνίας 3">
            <a:extLst>
              <a:ext uri="{FF2B5EF4-FFF2-40B4-BE49-F238E27FC236}">
                <a16:creationId xmlns:a16="http://schemas.microsoft.com/office/drawing/2014/main" id="{391D1CE0-0D7A-4BA6-B4AC-B201F31D22A4}"/>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74527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562972-3449-42D1-8185-B4BEFD52AB44}"/>
              </a:ext>
            </a:extLst>
          </p:cNvPr>
          <p:cNvSpPr>
            <a:spLocks noGrp="1"/>
          </p:cNvSpPr>
          <p:nvPr>
            <p:ph type="title"/>
          </p:nvPr>
        </p:nvSpPr>
        <p:spPr/>
        <p:txBody>
          <a:bodyPr rtlCol="0"/>
          <a:lstStyle/>
          <a:p>
            <a:pPr rtl="0"/>
            <a:r>
              <a:rPr lang="en-US" dirty="0"/>
              <a:t>Contents of the module</a:t>
            </a:r>
            <a:endParaRPr lang="el" dirty="0"/>
          </a:p>
        </p:txBody>
      </p:sp>
      <p:graphicFrame>
        <p:nvGraphicFramePr>
          <p:cNvPr id="4" name="Θέση περιεχομένου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3849450560"/>
              </p:ext>
            </p:extLst>
          </p:nvPr>
        </p:nvGraphicFramePr>
        <p:xfrm>
          <a:off x="580858"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EECB55-D65F-494C-A096-3DAC9330D18C}"/>
              </a:ext>
            </a:extLst>
          </p:cNvPr>
          <p:cNvSpPr>
            <a:spLocks noGrp="1"/>
          </p:cNvSpPr>
          <p:nvPr>
            <p:ph type="title"/>
          </p:nvPr>
        </p:nvSpPr>
        <p:spPr/>
        <p:txBody>
          <a:bodyPr/>
          <a:lstStyle/>
          <a:p>
            <a:r>
              <a:rPr lang="en-US" dirty="0"/>
              <a:t>sustainability</a:t>
            </a:r>
            <a:endParaRPr lang="el-GR" dirty="0"/>
          </a:p>
        </p:txBody>
      </p:sp>
      <p:sp>
        <p:nvSpPr>
          <p:cNvPr id="3" name="Θέση περιεχομένου 2">
            <a:extLst>
              <a:ext uri="{FF2B5EF4-FFF2-40B4-BE49-F238E27FC236}">
                <a16:creationId xmlns:a16="http://schemas.microsoft.com/office/drawing/2014/main" id="{1C6E0FFF-8B8A-447C-B875-9A2BFA8ECEFA}"/>
              </a:ext>
            </a:extLst>
          </p:cNvPr>
          <p:cNvSpPr>
            <a:spLocks noGrp="1"/>
          </p:cNvSpPr>
          <p:nvPr>
            <p:ph idx="1"/>
          </p:nvPr>
        </p:nvSpPr>
        <p:spPr/>
        <p:txBody>
          <a:bodyPr>
            <a:normAutofit lnSpcReduction="10000"/>
          </a:bodyPr>
          <a:lstStyle/>
          <a:p>
            <a:pPr algn="l"/>
            <a:r>
              <a:rPr lang="en-US" b="0" i="0" dirty="0">
                <a:solidFill>
                  <a:srgbClr val="202122"/>
                </a:solidFill>
                <a:effectLst/>
                <a:latin typeface="Arial" panose="020B0604020202020204" pitchFamily="34" charset="0"/>
              </a:rPr>
              <a:t>A sustainable approach to development is an approach that takes into account three main factors: </a:t>
            </a:r>
            <a:r>
              <a:rPr lang="en-US" b="1" i="0" dirty="0">
                <a:solidFill>
                  <a:srgbClr val="202122"/>
                </a:solidFill>
                <a:effectLst/>
                <a:latin typeface="Arial" panose="020B0604020202020204" pitchFamily="34" charset="0"/>
              </a:rPr>
              <a:t>economic, social and environmental. It is coined as the three-fold outcome or the triple bottom line.</a:t>
            </a:r>
          </a:p>
          <a:p>
            <a:pPr algn="l"/>
            <a:r>
              <a:rPr lang="en-US" dirty="0">
                <a:solidFill>
                  <a:srgbClr val="202122"/>
                </a:solidFill>
                <a:latin typeface="Arial" panose="020B0604020202020204" pitchFamily="34" charset="0"/>
              </a:rPr>
              <a:t>In this perspective, the purpose is </a:t>
            </a:r>
            <a:r>
              <a:rPr lang="en-US" b="0" i="0" dirty="0">
                <a:solidFill>
                  <a:srgbClr val="202122"/>
                </a:solidFill>
                <a:effectLst/>
                <a:latin typeface="Arial" panose="020B0604020202020204" pitchFamily="34" charset="0"/>
              </a:rPr>
              <a:t>to produce projects and programs that will have results which are not dependent on finite resources.</a:t>
            </a:r>
          </a:p>
          <a:p>
            <a:pPr algn="l"/>
            <a:r>
              <a:rPr lang="en-US" b="0" i="0" dirty="0">
                <a:solidFill>
                  <a:srgbClr val="202122"/>
                </a:solidFill>
                <a:effectLst/>
                <a:latin typeface="Arial" panose="020B0604020202020204" pitchFamily="34" charset="0"/>
              </a:rPr>
              <a:t>Something which is sustainable will not use </a:t>
            </a:r>
            <a:r>
              <a:rPr lang="en-US" b="0" i="0" dirty="0">
                <a:solidFill>
                  <a:schemeClr val="tx1"/>
                </a:solidFill>
                <a:effectLst/>
                <a:latin typeface="Arial" panose="020B0604020202020204" pitchFamily="34" charset="0"/>
              </a:rPr>
              <a:t>more </a:t>
            </a:r>
            <a:r>
              <a:rPr lang="en-US" b="0" i="0" u="none" strike="noStrike" dirty="0">
                <a:solidFill>
                  <a:schemeClr val="tx1"/>
                </a:solidFill>
                <a:effectLst/>
                <a:latin typeface="Arial" panose="020B0604020202020204" pitchFamily="34" charset="0"/>
                <a:hlinkClick r:id="rId2" tooltip="Natural resources">
                  <a:extLst>
                    <a:ext uri="{A12FA001-AC4F-418D-AE19-62706E023703}">
                      <ahyp:hlinkClr xmlns:ahyp="http://schemas.microsoft.com/office/drawing/2018/hyperlinkcolor" val="tx"/>
                    </a:ext>
                  </a:extLst>
                </a:hlinkClick>
              </a:rPr>
              <a:t>natural resources</a:t>
            </a:r>
            <a:r>
              <a:rPr lang="en-US" b="0" i="0" dirty="0">
                <a:solidFill>
                  <a:schemeClr val="tx1"/>
                </a:solidFill>
                <a:effectLst/>
                <a:latin typeface="Arial" panose="020B0604020202020204" pitchFamily="34" charset="0"/>
              </a:rPr>
              <a:t> t</a:t>
            </a:r>
            <a:r>
              <a:rPr lang="en-US" b="0" i="0" dirty="0">
                <a:solidFill>
                  <a:srgbClr val="202122"/>
                </a:solidFill>
                <a:effectLst/>
                <a:latin typeface="Arial" panose="020B0604020202020204" pitchFamily="34" charset="0"/>
              </a:rPr>
              <a:t>han the local environment can supply; more financial resources than the local community and markets can sustain; and will have the necessary support from the community, government and other stakeholders to carry on indefinitely.</a:t>
            </a:r>
          </a:p>
          <a:p>
            <a:pPr algn="l"/>
            <a:r>
              <a:rPr lang="en-US" b="0" i="0" dirty="0">
                <a:solidFill>
                  <a:srgbClr val="202122"/>
                </a:solidFill>
                <a:effectLst/>
                <a:latin typeface="Arial" panose="020B0604020202020204" pitchFamily="34" charset="0"/>
              </a:rPr>
              <a:t>It is one of the key concepts in international development, and is critical in removing </a:t>
            </a:r>
            <a:r>
              <a:rPr lang="en-US" b="0" i="0" u="none" strike="noStrike" dirty="0">
                <a:solidFill>
                  <a:schemeClr val="tx1"/>
                </a:solidFill>
                <a:effectLst/>
                <a:latin typeface="Arial" panose="020B0604020202020204" pitchFamily="34" charset="0"/>
                <a:hlinkClick r:id="rId3" tooltip="Dependency theory">
                  <a:extLst>
                    <a:ext uri="{A12FA001-AC4F-418D-AE19-62706E023703}">
                      <ahyp:hlinkClr xmlns:ahyp="http://schemas.microsoft.com/office/drawing/2018/hyperlinkcolor" val="tx"/>
                    </a:ext>
                  </a:extLst>
                </a:hlinkClick>
              </a:rPr>
              <a:t>dependency</a:t>
            </a:r>
            <a:r>
              <a:rPr lang="en-US" b="0" i="0" dirty="0">
                <a:solidFill>
                  <a:srgbClr val="202122"/>
                </a:solidFill>
                <a:effectLst/>
                <a:latin typeface="Arial" panose="020B0604020202020204" pitchFamily="34" charset="0"/>
              </a:rPr>
              <a:t> on overseas </a:t>
            </a:r>
            <a:r>
              <a:rPr lang="en-US" b="0" i="0" u="none" strike="noStrike" dirty="0">
                <a:solidFill>
                  <a:schemeClr val="tx1"/>
                </a:solidFill>
                <a:effectLst/>
                <a:latin typeface="Arial" panose="020B0604020202020204" pitchFamily="34" charset="0"/>
                <a:hlinkClick r:id="rId4" tooltip="Aid">
                  <a:extLst>
                    <a:ext uri="{A12FA001-AC4F-418D-AE19-62706E023703}">
                      <ahyp:hlinkClr xmlns:ahyp="http://schemas.microsoft.com/office/drawing/2018/hyperlinkcolor" val="tx"/>
                    </a:ext>
                  </a:extLst>
                </a:hlinkClick>
              </a:rPr>
              <a:t>aid</a:t>
            </a:r>
            <a:r>
              <a:rPr lang="en-US" b="0" i="0" dirty="0">
                <a:solidFill>
                  <a:schemeClr val="tx1"/>
                </a:solidFill>
                <a:effectLst/>
                <a:latin typeface="Arial" panose="020B0604020202020204" pitchFamily="34" charset="0"/>
              </a:rPr>
              <a:t>.</a:t>
            </a:r>
          </a:p>
          <a:p>
            <a:pPr algn="l"/>
            <a:r>
              <a:rPr lang="en-US" dirty="0">
                <a:solidFill>
                  <a:schemeClr val="tx1"/>
                </a:solidFill>
                <a:latin typeface="Arial" panose="020B0604020202020204" pitchFamily="34" charset="0"/>
              </a:rPr>
              <a:t>In effect, the notion of sustainability cultivates the concept of independence of the states and the need to develop their on development path. </a:t>
            </a:r>
            <a:endParaRPr lang="en-US" b="0" i="0" dirty="0">
              <a:solidFill>
                <a:schemeClr val="tx1"/>
              </a:solidFill>
              <a:effectLst/>
              <a:latin typeface="Arial" panose="020B0604020202020204" pitchFamily="34" charset="0"/>
            </a:endParaRPr>
          </a:p>
        </p:txBody>
      </p:sp>
      <p:sp>
        <p:nvSpPr>
          <p:cNvPr id="4" name="Θέση ημερομηνίας 3">
            <a:extLst>
              <a:ext uri="{FF2B5EF4-FFF2-40B4-BE49-F238E27FC236}">
                <a16:creationId xmlns:a16="http://schemas.microsoft.com/office/drawing/2014/main" id="{81917009-25EB-4A76-8AC4-948FA5463819}"/>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5263047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93F8F6-3A62-43C3-B81C-7EF3B2F4554D}"/>
              </a:ext>
            </a:extLst>
          </p:cNvPr>
          <p:cNvSpPr>
            <a:spLocks noGrp="1"/>
          </p:cNvSpPr>
          <p:nvPr>
            <p:ph type="title"/>
          </p:nvPr>
        </p:nvSpPr>
        <p:spPr/>
        <p:txBody>
          <a:bodyPr/>
          <a:lstStyle/>
          <a:p>
            <a:r>
              <a:rPr kumimoji="0" lang="en-US" sz="2800" b="1"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t>The Role of Multinational Enterprises in the Development Process- Synopsis</a:t>
            </a:r>
            <a:endParaRPr lang="el-GR" dirty="0"/>
          </a:p>
        </p:txBody>
      </p:sp>
      <p:sp>
        <p:nvSpPr>
          <p:cNvPr id="3" name="Θέση περιεχομένου 2">
            <a:extLst>
              <a:ext uri="{FF2B5EF4-FFF2-40B4-BE49-F238E27FC236}">
                <a16:creationId xmlns:a16="http://schemas.microsoft.com/office/drawing/2014/main" id="{5A740156-FA6B-4D92-A3A6-36BDBBC43529}"/>
              </a:ext>
            </a:extLst>
          </p:cNvPr>
          <p:cNvSpPr>
            <a:spLocks noGrp="1"/>
          </p:cNvSpPr>
          <p:nvPr>
            <p:ph idx="1"/>
          </p:nvPr>
        </p:nvSpPr>
        <p:spPr/>
        <p:txBody>
          <a:bodyPr/>
          <a:lstStyle/>
          <a:p>
            <a:pPr algn="l"/>
            <a:r>
              <a:rPr lang="en-US" sz="1600" b="0" i="1" u="none" strike="noStrike" baseline="0" dirty="0">
                <a:latin typeface="Palatino-Roman"/>
              </a:rPr>
              <a:t>This means that the impact mechanisms through which MNEs affect development go beyond “traditional” linkage creation or competition effects identified by  previous conceptual frameworks, and include a wide range of more active (corporate social responsibility) strategies as well.</a:t>
            </a:r>
          </a:p>
          <a:p>
            <a:pPr algn="l"/>
            <a:r>
              <a:rPr lang="en-US" sz="1600" i="1" dirty="0">
                <a:latin typeface="Palatino-Roman"/>
              </a:rPr>
              <a:t>In this framework,  the NDP includes and addresses the notion of MNEs in the process of economic development of host countries</a:t>
            </a:r>
          </a:p>
          <a:p>
            <a:pPr algn="l"/>
            <a:r>
              <a:rPr lang="en-US" sz="1600" b="0" i="1" u="none" strike="noStrike" baseline="0" dirty="0">
                <a:latin typeface="Palatino-Roman"/>
              </a:rPr>
              <a:t>NDP inc</a:t>
            </a:r>
            <a:r>
              <a:rPr lang="en-US" sz="1600" i="1" dirty="0">
                <a:latin typeface="Palatino-Roman"/>
              </a:rPr>
              <a:t>ludes the notion of institutions. More particularly, it  addresses MNEs as institutions that can affect the host institutional framework in which they take place. </a:t>
            </a:r>
          </a:p>
          <a:p>
            <a:pPr algn="l"/>
            <a:r>
              <a:rPr lang="en-US" sz="1600" i="1" dirty="0">
                <a:latin typeface="Palatino-Roman"/>
              </a:rPr>
              <a:t>Moreover, it acknowledges the impact of institutions of host countries exert on MNEs </a:t>
            </a:r>
          </a:p>
          <a:p>
            <a:pPr algn="l"/>
            <a:r>
              <a:rPr lang="en-US" sz="1600" i="1" dirty="0">
                <a:latin typeface="Palatino-Roman"/>
              </a:rPr>
              <a:t>Last, it acknowledges the impact MNEs affect, when they invest in a host institutional framework-host country.</a:t>
            </a:r>
          </a:p>
        </p:txBody>
      </p:sp>
      <p:sp>
        <p:nvSpPr>
          <p:cNvPr id="4" name="Θέση ημερομηνίας 3">
            <a:extLst>
              <a:ext uri="{FF2B5EF4-FFF2-40B4-BE49-F238E27FC236}">
                <a16:creationId xmlns:a16="http://schemas.microsoft.com/office/drawing/2014/main" id="{4C0EDC29-7300-487C-B4EB-6524B971953B}"/>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26035122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219FD3-4584-4051-BEAB-758866FC7B9C}"/>
              </a:ext>
            </a:extLst>
          </p:cNvPr>
          <p:cNvSpPr>
            <a:spLocks noGrp="1"/>
          </p:cNvSpPr>
          <p:nvPr>
            <p:ph type="title"/>
          </p:nvPr>
        </p:nvSpPr>
        <p:spPr/>
        <p:txBody>
          <a:bodyPr/>
          <a:lstStyle/>
          <a:p>
            <a:r>
              <a:rPr kumimoji="0" lang="en-US" sz="2800" b="1" u="none" strike="noStrike" kern="5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j-cs"/>
              </a:rPr>
              <a:t>The Role of Multinational Enterprises in the Development Process- Synopsis</a:t>
            </a:r>
            <a:endParaRPr lang="el-GR" dirty="0"/>
          </a:p>
        </p:txBody>
      </p:sp>
      <p:sp>
        <p:nvSpPr>
          <p:cNvPr id="3" name="Θέση περιεχομένου 2">
            <a:extLst>
              <a:ext uri="{FF2B5EF4-FFF2-40B4-BE49-F238E27FC236}">
                <a16:creationId xmlns:a16="http://schemas.microsoft.com/office/drawing/2014/main" id="{6291E32F-9326-47D8-8AB9-2D15AB9EEC2A}"/>
              </a:ext>
            </a:extLst>
          </p:cNvPr>
          <p:cNvSpPr>
            <a:spLocks noGrp="1"/>
          </p:cNvSpPr>
          <p:nvPr>
            <p:ph idx="1"/>
          </p:nvPr>
        </p:nvSpPr>
        <p:spPr/>
        <p:txBody>
          <a:bodyPr/>
          <a:lstStyle/>
          <a:p>
            <a:r>
              <a:rPr lang="en-US" dirty="0"/>
              <a:t>The above take place via the development of the following conceptual approaches. </a:t>
            </a:r>
          </a:p>
          <a:p>
            <a:r>
              <a:rPr lang="en-US" dirty="0"/>
              <a:t>First, the approach of Institutional Theory  (New Institutional Economics, New Organizational </a:t>
            </a:r>
            <a:r>
              <a:rPr lang="en-US" dirty="0" err="1"/>
              <a:t>Institutionalsim</a:t>
            </a:r>
            <a:r>
              <a:rPr lang="en-US" dirty="0"/>
              <a:t>, New Comparative Economics) (North, 1990, Scott, 1995, Di Maggio and Powell, 1983)</a:t>
            </a:r>
          </a:p>
          <a:p>
            <a:r>
              <a:rPr lang="en-US" dirty="0"/>
              <a:t>Second, the development Institutional Entrepreneurship theory (Battilana, 2007) </a:t>
            </a:r>
          </a:p>
          <a:p>
            <a:r>
              <a:rPr lang="en-US" dirty="0"/>
              <a:t>Third the development of Coevolutionary Theory  (Cantwell, Dunning and </a:t>
            </a:r>
            <a:r>
              <a:rPr lang="en-US" dirty="0" err="1"/>
              <a:t>Lundan</a:t>
            </a:r>
            <a:r>
              <a:rPr lang="en-US" dirty="0"/>
              <a:t>, 2010)</a:t>
            </a:r>
            <a:endParaRPr lang="el-GR" dirty="0"/>
          </a:p>
        </p:txBody>
      </p:sp>
      <p:sp>
        <p:nvSpPr>
          <p:cNvPr id="4" name="Θέση ημερομηνίας 3">
            <a:extLst>
              <a:ext uri="{FF2B5EF4-FFF2-40B4-BE49-F238E27FC236}">
                <a16:creationId xmlns:a16="http://schemas.microsoft.com/office/drawing/2014/main" id="{C8CE8DFE-6D48-4194-B0A6-FA9A8661A1E9}"/>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90305541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01DD2C-96D7-4940-8041-2544110A9406}"/>
              </a:ext>
            </a:extLst>
          </p:cNvPr>
          <p:cNvSpPr>
            <a:spLocks noGrp="1"/>
          </p:cNvSpPr>
          <p:nvPr>
            <p:ph type="title"/>
          </p:nvPr>
        </p:nvSpPr>
        <p:spPr/>
        <p:txBody>
          <a:bodyPr/>
          <a:lstStyle/>
          <a:p>
            <a:r>
              <a:rPr lang="en-GB" sz="2800" b="1" i="0" u="none" strike="noStrike" baseline="0" dirty="0">
                <a:latin typeface="Palatino-Bold"/>
              </a:rPr>
              <a:t>MNES AND SUSTAINABLE DEVELOPMENT:</a:t>
            </a:r>
            <a:br>
              <a:rPr lang="en-GB" sz="2800" b="1" i="0" u="none" strike="noStrike" baseline="0" dirty="0">
                <a:latin typeface="Palatino-Bold"/>
              </a:rPr>
            </a:br>
            <a:r>
              <a:rPr lang="en-GB" sz="2800" b="1" i="0" u="none" strike="noStrike" baseline="0" dirty="0">
                <a:latin typeface="Palatino-Bold"/>
              </a:rPr>
              <a:t>IMPACT MECHANISMS</a:t>
            </a:r>
            <a:endParaRPr lang="el-GR" dirty="0"/>
          </a:p>
        </p:txBody>
      </p:sp>
      <p:sp>
        <p:nvSpPr>
          <p:cNvPr id="3" name="Θέση περιεχομένου 2">
            <a:extLst>
              <a:ext uri="{FF2B5EF4-FFF2-40B4-BE49-F238E27FC236}">
                <a16:creationId xmlns:a16="http://schemas.microsoft.com/office/drawing/2014/main" id="{5CCFE56E-4E92-4CA2-AD9A-AADFD7486A2C}"/>
              </a:ext>
            </a:extLst>
          </p:cNvPr>
          <p:cNvSpPr>
            <a:spLocks noGrp="1"/>
          </p:cNvSpPr>
          <p:nvPr>
            <p:ph idx="1"/>
          </p:nvPr>
        </p:nvSpPr>
        <p:spPr/>
        <p:txBody>
          <a:bodyPr>
            <a:normAutofit/>
          </a:bodyPr>
          <a:lstStyle/>
          <a:p>
            <a:pPr algn="l"/>
            <a:r>
              <a:rPr lang="en-US" sz="1600" b="0" i="0" u="none" strike="noStrike" baseline="0" dirty="0">
                <a:latin typeface="Palatino-Roman"/>
              </a:rPr>
              <a:t>The third and final implication of the NDP for our understanding of the relationship between FDI and host country development relates to the various </a:t>
            </a:r>
            <a:r>
              <a:rPr lang="en-US" sz="1600" b="0" i="1" u="none" strike="noStrike" baseline="0" dirty="0">
                <a:latin typeface="Palatino-Italic"/>
              </a:rPr>
              <a:t>mechanisms </a:t>
            </a:r>
            <a:r>
              <a:rPr lang="en-US" sz="1600" b="0" i="0" u="none" strike="noStrike" baseline="0" dirty="0">
                <a:latin typeface="Palatino-Roman"/>
              </a:rPr>
              <a:t>through which MNE may have an effect on development.</a:t>
            </a:r>
          </a:p>
          <a:p>
            <a:pPr algn="l"/>
            <a:r>
              <a:rPr lang="en-US" sz="1600" b="0" i="0" u="none" strike="noStrike" baseline="0" dirty="0">
                <a:latin typeface="Palatino-Roman"/>
              </a:rPr>
              <a:t>For example, the creation of backward linkages is often seen as very beneficial for local firms, as these linkages may enhance their sales and access to markets, as well as enabling them to benefit from the technological and managerial skills transferred by MNE.</a:t>
            </a:r>
          </a:p>
          <a:p>
            <a:pPr algn="l"/>
            <a:r>
              <a:rPr lang="en-US" sz="1600" b="0" i="0" u="none" strike="noStrike" baseline="0" dirty="0">
                <a:latin typeface="Palatino-Roman"/>
              </a:rPr>
              <a:t>However, there are many other modalities that may play a role and need to be addressed when evaluating the host country development consequences of both inward and outward FDI and collaborations between MNEs and local firms.</a:t>
            </a:r>
          </a:p>
          <a:p>
            <a:pPr algn="l"/>
            <a:r>
              <a:rPr lang="en-US" sz="1600" b="0" i="0" u="none" strike="noStrike" baseline="0" dirty="0">
                <a:latin typeface="Palatino-Roman"/>
              </a:rPr>
              <a:t>Examples of such mechanisms include technology transfer through labor migration or demonstration effects, competition and market structure effects, the size effects of investments, and forward linkages effects.</a:t>
            </a:r>
          </a:p>
        </p:txBody>
      </p:sp>
      <p:sp>
        <p:nvSpPr>
          <p:cNvPr id="4" name="Θέση ημερομηνίας 3">
            <a:extLst>
              <a:ext uri="{FF2B5EF4-FFF2-40B4-BE49-F238E27FC236}">
                <a16:creationId xmlns:a16="http://schemas.microsoft.com/office/drawing/2014/main" id="{0B039823-25D2-4ABE-A43D-7750F06B8909}"/>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28856323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A1B05E-0B0B-43DF-8ED1-CC7C395872CA}"/>
              </a:ext>
            </a:extLst>
          </p:cNvPr>
          <p:cNvSpPr>
            <a:spLocks noGrp="1"/>
          </p:cNvSpPr>
          <p:nvPr>
            <p:ph type="title"/>
          </p:nvPr>
        </p:nvSpPr>
        <p:spPr/>
        <p:txBody>
          <a:bodyPr/>
          <a:lstStyle/>
          <a:p>
            <a:r>
              <a:rPr lang="en-GB" sz="2800" b="1" i="0" u="none" strike="noStrike" baseline="0" dirty="0">
                <a:latin typeface="Palatino-Bold"/>
              </a:rPr>
              <a:t>MNES AND SUSTAINABLE DEVELOPMENT:</a:t>
            </a:r>
            <a:br>
              <a:rPr lang="en-GB" sz="2800" b="1" i="0" u="none" strike="noStrike" baseline="0" dirty="0">
                <a:latin typeface="Palatino-Bold"/>
              </a:rPr>
            </a:br>
            <a:r>
              <a:rPr lang="en-GB" sz="2800" b="1" i="0" u="none" strike="noStrike" baseline="0" dirty="0">
                <a:latin typeface="Palatino-Bold"/>
              </a:rPr>
              <a:t>IMPACT MECHANISMS</a:t>
            </a:r>
            <a:endParaRPr lang="el-GR" dirty="0"/>
          </a:p>
        </p:txBody>
      </p:sp>
      <p:sp>
        <p:nvSpPr>
          <p:cNvPr id="3" name="Θέση περιεχομένου 2">
            <a:extLst>
              <a:ext uri="{FF2B5EF4-FFF2-40B4-BE49-F238E27FC236}">
                <a16:creationId xmlns:a16="http://schemas.microsoft.com/office/drawing/2014/main" id="{D9BED778-20D9-4760-A39F-642DA8B3A865}"/>
              </a:ext>
            </a:extLst>
          </p:cNvPr>
          <p:cNvSpPr>
            <a:spLocks noGrp="1"/>
          </p:cNvSpPr>
          <p:nvPr>
            <p:ph idx="1"/>
          </p:nvPr>
        </p:nvSpPr>
        <p:spPr/>
        <p:txBody>
          <a:bodyPr/>
          <a:lstStyle/>
          <a:p>
            <a:pPr algn="l"/>
            <a:r>
              <a:rPr lang="en-US" sz="1800" b="0" i="0" u="none" strike="noStrike" baseline="0" dirty="0">
                <a:latin typeface="Palatino-Roman"/>
              </a:rPr>
              <a:t>These have all been identified in the (economic and business) literature on the economic growth consequences of FDI. The NDP, however, also calls for a more proactive approach of MNEs with respect to development, to resolve or even mitigate the challenges of development. This could either happen through MNE activities related to Corporate Social Responsibility (CSR) activities such as implementation of environmental, health, and safety management systems at their production sites, as well as engagement in philanthropic projects.</a:t>
            </a:r>
          </a:p>
          <a:p>
            <a:pPr algn="l"/>
            <a:r>
              <a:rPr lang="en-US" sz="1800" b="0" i="0" u="none" strike="noStrike" baseline="0" dirty="0">
                <a:latin typeface="Palatino-Roman"/>
              </a:rPr>
              <a:t>But also, as several scholars have suggested, MNEs—the main wealth creators— and national governments and supra-national entities—the main fashioners of policy—need to work as partners to alleviate global poverty (</a:t>
            </a:r>
            <a:r>
              <a:rPr lang="en-US" sz="1800" b="0" i="0" u="none" strike="noStrike" baseline="0" dirty="0" err="1">
                <a:latin typeface="Palatino-Roman"/>
              </a:rPr>
              <a:t>Stiglit</a:t>
            </a:r>
            <a:r>
              <a:rPr lang="en-US" sz="1800" b="0" i="0" u="none" strike="noStrike" baseline="0" dirty="0">
                <a:latin typeface="Palatino-Roman"/>
              </a:rPr>
              <a:t> 1998, Lodge and Wilson 2006). For example, in their discussion of this issue Lodge and Wilson propose a new international development architecture including the setting up of a World Development Corporation</a:t>
            </a:r>
            <a:endParaRPr lang="el-GR" dirty="0"/>
          </a:p>
          <a:p>
            <a:endParaRPr lang="el-GR" dirty="0"/>
          </a:p>
        </p:txBody>
      </p:sp>
      <p:sp>
        <p:nvSpPr>
          <p:cNvPr id="4" name="Θέση ημερομηνίας 3">
            <a:extLst>
              <a:ext uri="{FF2B5EF4-FFF2-40B4-BE49-F238E27FC236}">
                <a16:creationId xmlns:a16="http://schemas.microsoft.com/office/drawing/2014/main" id="{092D5B27-374D-4940-BE73-5E5AD60582DF}"/>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59935991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8B8A40-F397-4191-A357-5DCF81B12B10}"/>
              </a:ext>
            </a:extLst>
          </p:cNvPr>
          <p:cNvSpPr>
            <a:spLocks noGrp="1"/>
          </p:cNvSpPr>
          <p:nvPr>
            <p:ph type="title"/>
          </p:nvPr>
        </p:nvSpPr>
        <p:spPr/>
        <p:txBody>
          <a:bodyPr/>
          <a:lstStyle/>
          <a:p>
            <a:r>
              <a:rPr lang="en-GB" sz="2800" b="1" i="0" u="none" strike="noStrike" baseline="0" dirty="0">
                <a:latin typeface="Palatino-Bold"/>
              </a:rPr>
              <a:t>MNES AND SUSTAINABLE DEVELOPMENT:</a:t>
            </a:r>
            <a:br>
              <a:rPr lang="en-GB" sz="2800" b="1" i="0" u="none" strike="noStrike" baseline="0" dirty="0">
                <a:latin typeface="Palatino-Bold"/>
              </a:rPr>
            </a:br>
            <a:r>
              <a:rPr lang="en-GB" sz="2800" b="1" i="0" u="none" strike="noStrike" baseline="0" dirty="0">
                <a:latin typeface="Palatino-Bold"/>
              </a:rPr>
              <a:t>IMPACT MECHANISMS</a:t>
            </a:r>
            <a:endParaRPr lang="el-GR" dirty="0"/>
          </a:p>
        </p:txBody>
      </p:sp>
      <p:sp>
        <p:nvSpPr>
          <p:cNvPr id="3" name="Θέση περιεχομένου 2">
            <a:extLst>
              <a:ext uri="{FF2B5EF4-FFF2-40B4-BE49-F238E27FC236}">
                <a16:creationId xmlns:a16="http://schemas.microsoft.com/office/drawing/2014/main" id="{03EE1BC4-6CEE-4984-BBC0-BB713983E317}"/>
              </a:ext>
            </a:extLst>
          </p:cNvPr>
          <p:cNvSpPr>
            <a:spLocks noGrp="1"/>
          </p:cNvSpPr>
          <p:nvPr>
            <p:ph idx="1"/>
          </p:nvPr>
        </p:nvSpPr>
        <p:spPr/>
        <p:txBody>
          <a:bodyPr>
            <a:normAutofit fontScale="92500" lnSpcReduction="20000"/>
          </a:bodyPr>
          <a:lstStyle/>
          <a:p>
            <a:pPr algn="l"/>
            <a:r>
              <a:rPr lang="en-US" sz="1600" dirty="0">
                <a:latin typeface="Palatino-Roman"/>
              </a:rPr>
              <a:t>T</a:t>
            </a:r>
            <a:r>
              <a:rPr lang="en-US" sz="1600" b="0" i="0" u="none" strike="noStrike" baseline="0" dirty="0">
                <a:latin typeface="Palatino-Roman"/>
              </a:rPr>
              <a:t>he membership of which would include representatives of the existing development agencies, NGOs, and national governments.</a:t>
            </a:r>
          </a:p>
          <a:p>
            <a:pPr algn="l"/>
            <a:r>
              <a:rPr lang="en-US" sz="1600" b="0" i="0" u="none" strike="noStrike" baseline="0" dirty="0">
                <a:latin typeface="Palatino-Roman"/>
              </a:rPr>
              <a:t>Essentially its purpose would be to harness the skills, capabilities, and resources of the world’s leading MNEs to reduce poverty and improve living standards in </a:t>
            </a:r>
            <a:r>
              <a:rPr lang="en-GB" sz="1600" b="0" i="0" u="none" strike="noStrike" baseline="0" dirty="0">
                <a:latin typeface="Palatino-Roman"/>
              </a:rPr>
              <a:t>developing countries.</a:t>
            </a:r>
          </a:p>
          <a:p>
            <a:pPr algn="l"/>
            <a:r>
              <a:rPr lang="en-GB" sz="1600" b="0" i="0" u="none" strike="noStrike" baseline="0" dirty="0">
                <a:latin typeface="Palatino-Roman"/>
              </a:rPr>
              <a:t> </a:t>
            </a:r>
            <a:r>
              <a:rPr lang="en-US" sz="1600" b="0" i="0" u="none" strike="noStrike" baseline="0" dirty="0">
                <a:latin typeface="Palatino-Roman"/>
              </a:rPr>
              <a:t>If we take these less traditional impact mechanisms into account as well, the large variety of mechanisms could be classified along two axes that form a two-by-two matrix, as in Table 3.</a:t>
            </a:r>
          </a:p>
          <a:p>
            <a:pPr algn="l"/>
            <a:r>
              <a:rPr lang="en-US" sz="1600" b="0" i="0" u="none" strike="noStrike" baseline="0" dirty="0">
                <a:latin typeface="Palatino-Roman"/>
              </a:rPr>
              <a:t>Different types of effects are set out on the vertical axis, and the role of the MNE on the horizontal axis.</a:t>
            </a:r>
          </a:p>
          <a:p>
            <a:pPr algn="l"/>
            <a:r>
              <a:rPr lang="en-US" sz="1600" b="0" i="0" u="none" strike="noStrike" baseline="0" dirty="0">
                <a:latin typeface="Palatino-Roman"/>
              </a:rPr>
              <a:t>The type of effect captures the conventional distinction between the direct effects of an investment, which occur solely at the site of the MNE or its affiliates, and the indirect effects, that occur at firms related to the (activities of the) MNE.</a:t>
            </a:r>
          </a:p>
          <a:p>
            <a:pPr algn="l"/>
            <a:r>
              <a:rPr lang="en-US" sz="1600" b="0" i="0" u="none" strike="noStrike" baseline="0" dirty="0">
                <a:latin typeface="Palatino-Roman"/>
              </a:rPr>
              <a:t>For example, the workers that a MNE affiliate itself employs would constitute the company’s direct employment effect; whereas the employment of a local supplier due to increasing demand by the affiliate for its products would constitute its indirect effects on employment. The net employment effect should be the actual (direct and indirect) employment generated less that which would have occurred in the absence of the MNE’s participation.</a:t>
            </a:r>
            <a:endParaRPr lang="el-GR" dirty="0"/>
          </a:p>
          <a:p>
            <a:endParaRPr lang="el-GR" dirty="0"/>
          </a:p>
        </p:txBody>
      </p:sp>
      <p:sp>
        <p:nvSpPr>
          <p:cNvPr id="4" name="Θέση ημερομηνίας 3">
            <a:extLst>
              <a:ext uri="{FF2B5EF4-FFF2-40B4-BE49-F238E27FC236}">
                <a16:creationId xmlns:a16="http://schemas.microsoft.com/office/drawing/2014/main" id="{7F4891DA-A92D-4FE8-A9A0-CFC464783F1B}"/>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72641342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B00414-4D02-47A2-A139-66D3DAC3ECBF}"/>
              </a:ext>
            </a:extLst>
          </p:cNvPr>
          <p:cNvSpPr>
            <a:spLocks noGrp="1"/>
          </p:cNvSpPr>
          <p:nvPr>
            <p:ph type="title"/>
          </p:nvPr>
        </p:nvSpPr>
        <p:spPr/>
        <p:txBody>
          <a:bodyPr/>
          <a:lstStyle/>
          <a:p>
            <a:r>
              <a:rPr lang="en-GB" sz="2800" b="1" i="0" u="none" strike="noStrike" baseline="0" dirty="0">
                <a:latin typeface="Palatino-Bold"/>
              </a:rPr>
              <a:t>MNES AND SUSTAINABLE DEVELOPMENT:</a:t>
            </a:r>
            <a:br>
              <a:rPr lang="en-GB" sz="2800" b="1" i="0" u="none" strike="noStrike" baseline="0" dirty="0">
                <a:latin typeface="Palatino-Bold"/>
              </a:rPr>
            </a:br>
            <a:r>
              <a:rPr lang="en-GB" sz="2800" b="1" i="0" u="none" strike="noStrike" baseline="0" dirty="0">
                <a:latin typeface="Palatino-Bold"/>
              </a:rPr>
              <a:t>IMPACT MECHANISMS</a:t>
            </a:r>
            <a:endParaRPr lang="el-GR" dirty="0"/>
          </a:p>
        </p:txBody>
      </p:sp>
      <p:sp>
        <p:nvSpPr>
          <p:cNvPr id="3" name="Θέση περιεχομένου 2">
            <a:extLst>
              <a:ext uri="{FF2B5EF4-FFF2-40B4-BE49-F238E27FC236}">
                <a16:creationId xmlns:a16="http://schemas.microsoft.com/office/drawing/2014/main" id="{C789ADBC-75B2-4AD7-8296-A4E7B43475D0}"/>
              </a:ext>
            </a:extLst>
          </p:cNvPr>
          <p:cNvSpPr>
            <a:spLocks noGrp="1"/>
          </p:cNvSpPr>
          <p:nvPr>
            <p:ph idx="1"/>
          </p:nvPr>
        </p:nvSpPr>
        <p:spPr/>
        <p:txBody>
          <a:bodyPr>
            <a:normAutofit/>
          </a:bodyPr>
          <a:lstStyle/>
          <a:p>
            <a:pPr algn="just"/>
            <a:r>
              <a:rPr lang="en-US" sz="1600" b="0" i="0" u="none" strike="noStrike" baseline="0" dirty="0">
                <a:latin typeface="Palatino-Roman"/>
              </a:rPr>
              <a:t>The second variable, the role of the MNE, distinguishes between its active and passive roles in wealth creation and distribution.</a:t>
            </a:r>
          </a:p>
          <a:p>
            <a:pPr algn="just"/>
            <a:r>
              <a:rPr lang="en-US" sz="1600" b="0" i="0" u="none" strike="noStrike" baseline="0" dirty="0">
                <a:latin typeface="Palatino-Roman"/>
              </a:rPr>
              <a:t> For those effects that occur without the MNE purposely striving to contribute to sustainable development, we ascribe a passive role for a firm, but when an MNE actively tries to beneficially affect sustainable development (through, for example, environmentally friendly production or philanthropy), it assumes an active role.</a:t>
            </a:r>
          </a:p>
          <a:p>
            <a:pPr algn="just"/>
            <a:r>
              <a:rPr lang="en-US" sz="1600" b="0" i="0" u="none" strike="noStrike" baseline="0" dirty="0">
                <a:latin typeface="Palatino-Roman"/>
              </a:rPr>
              <a:t>In reality, these four groups of mechanisms are unlikely to be stringently separated. For example, the management or labor relations practices of a foreign MNE (direct, active) may spillover to local firms (indirect) without there being explicit training by the MNE (passive). </a:t>
            </a:r>
            <a:endParaRPr lang="el-GR" dirty="0"/>
          </a:p>
        </p:txBody>
      </p:sp>
      <p:sp>
        <p:nvSpPr>
          <p:cNvPr id="4" name="Θέση ημερομηνίας 3">
            <a:extLst>
              <a:ext uri="{FF2B5EF4-FFF2-40B4-BE49-F238E27FC236}">
                <a16:creationId xmlns:a16="http://schemas.microsoft.com/office/drawing/2014/main" id="{1D190532-4790-443A-AED7-356637210939}"/>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4688296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55E387-BC9B-4164-A6A7-1E7514C79421}"/>
              </a:ext>
            </a:extLst>
          </p:cNvPr>
          <p:cNvSpPr>
            <a:spLocks noGrp="1"/>
          </p:cNvSpPr>
          <p:nvPr>
            <p:ph type="title"/>
          </p:nvPr>
        </p:nvSpPr>
        <p:spPr/>
        <p:txBody>
          <a:bodyPr/>
          <a:lstStyle/>
          <a:p>
            <a:r>
              <a:rPr lang="en-US" dirty="0"/>
              <a:t>Passive EFFECTS</a:t>
            </a:r>
            <a:endParaRPr lang="el-GR" dirty="0"/>
          </a:p>
        </p:txBody>
      </p:sp>
      <p:sp>
        <p:nvSpPr>
          <p:cNvPr id="3" name="Θέση περιεχομένου 2">
            <a:extLst>
              <a:ext uri="{FF2B5EF4-FFF2-40B4-BE49-F238E27FC236}">
                <a16:creationId xmlns:a16="http://schemas.microsoft.com/office/drawing/2014/main" id="{5100117D-7D7D-454D-86F3-1DA759148720}"/>
              </a:ext>
            </a:extLst>
          </p:cNvPr>
          <p:cNvSpPr>
            <a:spLocks noGrp="1"/>
          </p:cNvSpPr>
          <p:nvPr>
            <p:ph idx="1"/>
          </p:nvPr>
        </p:nvSpPr>
        <p:spPr/>
        <p:txBody>
          <a:bodyPr>
            <a:normAutofit fontScale="92500" lnSpcReduction="10000"/>
          </a:bodyPr>
          <a:lstStyle/>
          <a:p>
            <a:pPr algn="just"/>
            <a:r>
              <a:rPr lang="en-US" sz="1600" b="0" i="0" u="none" strike="noStrike" baseline="0" dirty="0">
                <a:latin typeface="Palatino-Roman"/>
              </a:rPr>
              <a:t>The passive effects of an MNE for host country development are relatively well documented, (again) especially for the economic dimensions of development.</a:t>
            </a:r>
          </a:p>
          <a:p>
            <a:pPr algn="just"/>
            <a:r>
              <a:rPr lang="en-US" sz="1600" b="0" i="0" u="none" strike="noStrike" baseline="0" dirty="0">
                <a:latin typeface="Palatino-Roman"/>
              </a:rPr>
              <a:t> </a:t>
            </a:r>
            <a:r>
              <a:rPr lang="en-US" sz="1600" b="0" i="1" u="none" strike="noStrike" baseline="0" dirty="0">
                <a:latin typeface="Palatino-Italic"/>
              </a:rPr>
              <a:t>Direct </a:t>
            </a:r>
            <a:r>
              <a:rPr lang="en-US" sz="1600" b="0" i="0" u="none" strike="noStrike" baseline="0" dirty="0">
                <a:latin typeface="Palatino-Roman"/>
              </a:rPr>
              <a:t>passive effects occur when an investment by an MNE adds to the host country’s savings and investment, and thereby facilitates an  enlargement of the production base at a higher rate than would otherwise have been possible.</a:t>
            </a:r>
          </a:p>
          <a:p>
            <a:pPr algn="just"/>
            <a:r>
              <a:rPr lang="en-US" sz="1600" b="0" i="0" u="none" strike="noStrike" baseline="0" dirty="0">
                <a:latin typeface="Palatino-Roman"/>
              </a:rPr>
              <a:t>FDI may thus build up sectors or industries in which local firms have not (yet) invested, or enlarge the scale of existing firms, plants or industries.</a:t>
            </a:r>
          </a:p>
          <a:p>
            <a:pPr algn="just"/>
            <a:r>
              <a:rPr lang="en-US" sz="1600" b="0" i="0" u="none" strike="noStrike" baseline="0" dirty="0">
                <a:latin typeface="Palatino-Roman"/>
              </a:rPr>
              <a:t>Positive direct effects may also lie in salvaging and recapitalizing inefficient local firms (</a:t>
            </a:r>
            <a:r>
              <a:rPr lang="en-US" sz="1600" b="0" i="0" u="none" strike="noStrike" baseline="0" dirty="0" err="1">
                <a:latin typeface="Palatino-Roman"/>
              </a:rPr>
              <a:t>Lahouel</a:t>
            </a:r>
            <a:r>
              <a:rPr lang="en-US" sz="1600" b="0" i="0" u="none" strike="noStrike" baseline="0" dirty="0">
                <a:latin typeface="Palatino-Roman"/>
              </a:rPr>
              <a:t> and </a:t>
            </a:r>
            <a:r>
              <a:rPr lang="en-US" sz="1600" b="0" i="0" u="none" strike="noStrike" baseline="0" dirty="0" err="1">
                <a:latin typeface="Palatino-Roman"/>
              </a:rPr>
              <a:t>Maskus</a:t>
            </a:r>
            <a:r>
              <a:rPr lang="en-US" sz="1600" b="0" i="0" u="none" strike="noStrike" baseline="0" dirty="0">
                <a:latin typeface="Palatino-Roman"/>
              </a:rPr>
              <a:t> 1999), thereby ensuring that the scale of production at least does not decrease.</a:t>
            </a:r>
          </a:p>
          <a:p>
            <a:pPr algn="just"/>
            <a:r>
              <a:rPr lang="en-US" sz="1600" b="0" i="0" u="none" strike="noStrike" baseline="0" dirty="0">
                <a:latin typeface="Palatino-Roman"/>
              </a:rPr>
              <a:t>Direct passive economic effects can be measured rather easily: these involve the net increase or decrease in output, productivity and employment (quantity and quality).</a:t>
            </a:r>
          </a:p>
          <a:p>
            <a:pPr algn="just"/>
            <a:r>
              <a:rPr lang="en-US" sz="1600" b="0" i="0" u="none" strike="noStrike" baseline="0" dirty="0">
                <a:latin typeface="Palatino-Roman"/>
              </a:rPr>
              <a:t>Some of the direct social and environmental consequences can also be evaluated, such as those to do with working conditions, improvement in reporting and ISO standards, and reduced pollution at the site of the MNE </a:t>
            </a:r>
            <a:r>
              <a:rPr lang="en-GB" sz="1600" b="0" i="0" u="none" strike="noStrike" baseline="0" dirty="0">
                <a:latin typeface="Palatino-Roman"/>
              </a:rPr>
              <a:t>investment.</a:t>
            </a:r>
          </a:p>
        </p:txBody>
      </p:sp>
      <p:sp>
        <p:nvSpPr>
          <p:cNvPr id="4" name="Θέση ημερομηνίας 3">
            <a:extLst>
              <a:ext uri="{FF2B5EF4-FFF2-40B4-BE49-F238E27FC236}">
                <a16:creationId xmlns:a16="http://schemas.microsoft.com/office/drawing/2014/main" id="{8F19D668-B9E9-463E-BAE7-41E9B8673A88}"/>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65615169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E66CE4-75E4-4D1B-AEE1-77C9D00A8C50}"/>
              </a:ext>
            </a:extLst>
          </p:cNvPr>
          <p:cNvSpPr>
            <a:spLocks noGrp="1"/>
          </p:cNvSpPr>
          <p:nvPr>
            <p:ph type="title"/>
          </p:nvPr>
        </p:nvSpPr>
        <p:spPr/>
        <p:txBody>
          <a:bodyPr/>
          <a:lstStyle/>
          <a:p>
            <a:r>
              <a:rPr lang="en-US" dirty="0"/>
              <a:t>Passive EFFECTS</a:t>
            </a:r>
            <a:endParaRPr lang="el-GR" dirty="0"/>
          </a:p>
        </p:txBody>
      </p:sp>
      <p:sp>
        <p:nvSpPr>
          <p:cNvPr id="3" name="Θέση περιεχομένου 2">
            <a:extLst>
              <a:ext uri="{FF2B5EF4-FFF2-40B4-BE49-F238E27FC236}">
                <a16:creationId xmlns:a16="http://schemas.microsoft.com/office/drawing/2014/main" id="{36C31336-E4BE-4E79-8675-08D19F01A05A}"/>
              </a:ext>
            </a:extLst>
          </p:cNvPr>
          <p:cNvSpPr>
            <a:spLocks noGrp="1"/>
          </p:cNvSpPr>
          <p:nvPr>
            <p:ph idx="1"/>
          </p:nvPr>
        </p:nvSpPr>
        <p:spPr/>
        <p:txBody>
          <a:bodyPr/>
          <a:lstStyle/>
          <a:p>
            <a:pPr algn="just"/>
            <a:r>
              <a:rPr lang="en-US" sz="1800" b="0" i="0" u="none" strike="noStrike" baseline="0" dirty="0">
                <a:latin typeface="Palatino-Roman"/>
              </a:rPr>
              <a:t>The </a:t>
            </a:r>
            <a:r>
              <a:rPr lang="en-US" sz="1800" b="0" i="1" u="none" strike="noStrike" baseline="0" dirty="0">
                <a:latin typeface="Palatino-Italic"/>
              </a:rPr>
              <a:t>indirect </a:t>
            </a:r>
            <a:r>
              <a:rPr lang="en-US" sz="1800" b="0" i="0" u="none" strike="noStrike" baseline="0" dirty="0">
                <a:latin typeface="Palatino-Roman"/>
              </a:rPr>
              <a:t>passive effects are those effects of inward investment that are generally designated as “spillovers” or “multiplier effects” in the economic literature.</a:t>
            </a:r>
          </a:p>
          <a:p>
            <a:pPr algn="just"/>
            <a:r>
              <a:rPr lang="en-US" sz="1800" b="0" i="0" u="none" strike="noStrike" baseline="0" dirty="0">
                <a:latin typeface="Palatino-Roman"/>
              </a:rPr>
              <a:t>For example, linkages with buyers and suppliers are an important means through which MNEs can impact upon economic growth, since it is unlikely that MNEs can fully appropriate the value of explicit and implicit knowledge transfers with their host country business partners (</a:t>
            </a:r>
            <a:r>
              <a:rPr lang="en-US" sz="1800" b="0" i="0" u="none" strike="noStrike" baseline="0" dirty="0" err="1">
                <a:latin typeface="Palatino-Roman"/>
              </a:rPr>
              <a:t>Blomstrφm</a:t>
            </a:r>
            <a:r>
              <a:rPr lang="en-US" sz="1800" b="0" i="0" u="none" strike="noStrike" baseline="0" dirty="0">
                <a:latin typeface="Palatino-Roman"/>
              </a:rPr>
              <a:t> et al. 1999).</a:t>
            </a:r>
          </a:p>
          <a:p>
            <a:pPr algn="just"/>
            <a:r>
              <a:rPr lang="en-US" sz="1800" b="0" i="0" u="none" strike="noStrike" baseline="0" dirty="0">
                <a:latin typeface="Palatino-Roman"/>
              </a:rPr>
              <a:t>Many empirical studies have found evidence of the creation of both backward linkages (Alfaro and </a:t>
            </a:r>
            <a:r>
              <a:rPr lang="en-US" sz="1800" b="0" i="0" u="none" strike="noStrike" baseline="0" dirty="0" err="1">
                <a:latin typeface="Palatino-Roman"/>
              </a:rPr>
              <a:t>Rodrνguez</a:t>
            </a:r>
            <a:r>
              <a:rPr lang="en-US" sz="1800" b="0" i="0" u="none" strike="noStrike" baseline="0" dirty="0">
                <a:latin typeface="Palatino-Roman"/>
              </a:rPr>
              <a:t>-Clare 2004, </a:t>
            </a:r>
            <a:r>
              <a:rPr lang="en-GB" sz="1800" b="0" i="0" u="none" strike="noStrike" baseline="0" dirty="0" err="1">
                <a:latin typeface="Palatino-Roman"/>
              </a:rPr>
              <a:t>Javorcik</a:t>
            </a:r>
            <a:r>
              <a:rPr lang="en-GB" sz="1800" b="0" i="0" u="none" strike="noStrike" baseline="0" dirty="0">
                <a:latin typeface="Palatino-Roman"/>
              </a:rPr>
              <a:t> 2004, McIntyre et al. 1996, UNCTAD 2001), and forward linkages (Aitken and Harrison 1999). </a:t>
            </a:r>
          </a:p>
        </p:txBody>
      </p:sp>
      <p:sp>
        <p:nvSpPr>
          <p:cNvPr id="4" name="Θέση ημερομηνίας 3">
            <a:extLst>
              <a:ext uri="{FF2B5EF4-FFF2-40B4-BE49-F238E27FC236}">
                <a16:creationId xmlns:a16="http://schemas.microsoft.com/office/drawing/2014/main" id="{33D453F8-5203-48D9-804B-9712EB1BC079}"/>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8576031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167D69-5CFF-4DDE-9772-2D30BAD0267B}"/>
              </a:ext>
            </a:extLst>
          </p:cNvPr>
          <p:cNvSpPr>
            <a:spLocks noGrp="1"/>
          </p:cNvSpPr>
          <p:nvPr>
            <p:ph type="title"/>
          </p:nvPr>
        </p:nvSpPr>
        <p:spPr/>
        <p:txBody>
          <a:bodyPr/>
          <a:lstStyle/>
          <a:p>
            <a:r>
              <a:rPr lang="en-US" dirty="0"/>
              <a:t>Passive EFFECTS</a:t>
            </a:r>
            <a:endParaRPr lang="el-GR" dirty="0"/>
          </a:p>
        </p:txBody>
      </p:sp>
      <p:sp>
        <p:nvSpPr>
          <p:cNvPr id="3" name="Θέση περιεχομένου 2">
            <a:extLst>
              <a:ext uri="{FF2B5EF4-FFF2-40B4-BE49-F238E27FC236}">
                <a16:creationId xmlns:a16="http://schemas.microsoft.com/office/drawing/2014/main" id="{C672F592-539E-4112-AA14-B93BA314CADC}"/>
              </a:ext>
            </a:extLst>
          </p:cNvPr>
          <p:cNvSpPr>
            <a:spLocks noGrp="1"/>
          </p:cNvSpPr>
          <p:nvPr>
            <p:ph idx="1"/>
          </p:nvPr>
        </p:nvSpPr>
        <p:spPr/>
        <p:txBody>
          <a:bodyPr>
            <a:normAutofit lnSpcReduction="10000"/>
          </a:bodyPr>
          <a:lstStyle/>
          <a:p>
            <a:pPr algn="just"/>
            <a:r>
              <a:rPr lang="en-US" sz="1600" b="0" i="0" u="none" strike="noStrike" baseline="0" dirty="0">
                <a:latin typeface="Palatino-Roman"/>
              </a:rPr>
              <a:t>In addition, an investment of an MNE may change the market structure of the industry. Such investments can stimulate competition and improve the allocation of resources, especially in industries where high entry barriers have reduced the degree of domestic competition (e.g., utilities).</a:t>
            </a:r>
          </a:p>
          <a:p>
            <a:pPr algn="just"/>
            <a:r>
              <a:rPr lang="en-US" sz="1600" b="0" i="0" u="none" strike="noStrike" baseline="0" dirty="0">
                <a:latin typeface="Palatino-Roman"/>
              </a:rPr>
              <a:t>By their transfer of new technologies and managerial techniques, MNEs may also crowd out local firms, which does not have to be problematic if such local firms are replaced by more efficient firms. But crowding out could also increase market concentration to such an extent that the efficiency of resource allocation is adversely affected (Cho 1990). From a political and social viewpoint, it may also be seen as undesirable.</a:t>
            </a:r>
          </a:p>
          <a:p>
            <a:pPr algn="just"/>
            <a:r>
              <a:rPr lang="en-US" sz="1600" b="0" i="0" u="none" strike="noStrike" baseline="0" dirty="0">
                <a:latin typeface="Palatino-Roman"/>
              </a:rPr>
              <a:t>Finally, since MNEs are frequently key actors in creating, controlling, and dispersing technology and innovating capacity (</a:t>
            </a:r>
            <a:r>
              <a:rPr lang="en-US" sz="1600" b="0" i="0" u="none" strike="noStrike" baseline="0" dirty="0" err="1">
                <a:latin typeface="Palatino-Roman"/>
              </a:rPr>
              <a:t>Markusen</a:t>
            </a:r>
            <a:r>
              <a:rPr lang="en-US" sz="1600" b="0" i="0" u="none" strike="noStrike" baseline="0" dirty="0">
                <a:latin typeface="Palatino-Roman"/>
              </a:rPr>
              <a:t> 1995, </a:t>
            </a:r>
            <a:r>
              <a:rPr lang="en-US" sz="1600" b="0" i="0" u="none" strike="noStrike" baseline="0" dirty="0" err="1">
                <a:latin typeface="Palatino-Roman"/>
              </a:rPr>
              <a:t>Smarzynska</a:t>
            </a:r>
            <a:r>
              <a:rPr lang="en-US" sz="1600" b="0" i="0" u="none" strike="noStrike" baseline="0" dirty="0">
                <a:latin typeface="Palatino-Roman"/>
              </a:rPr>
              <a:t> 1999), they can—and have been shown to—be important sources for spreading such intangible assets either intentionally or unintentionally to host-country firms (</a:t>
            </a:r>
            <a:r>
              <a:rPr lang="en-US" sz="1600" b="0" i="0" u="none" strike="noStrike" baseline="0" dirty="0" err="1">
                <a:latin typeface="Palatino-Roman"/>
              </a:rPr>
              <a:t>Blomstrφm</a:t>
            </a:r>
            <a:r>
              <a:rPr lang="en-US" sz="1600" b="0" i="0" u="none" strike="noStrike" baseline="0" dirty="0">
                <a:latin typeface="Palatino-Roman"/>
              </a:rPr>
              <a:t> et al. 1999).</a:t>
            </a:r>
          </a:p>
          <a:p>
            <a:pPr algn="just"/>
            <a:r>
              <a:rPr lang="en-US" sz="1600" b="0" i="0" u="none" strike="noStrike" baseline="0" dirty="0">
                <a:latin typeface="Palatino-Roman"/>
              </a:rPr>
              <a:t>MNEs may also augment their own technological competences by tapping into the research and development capabilities and innovating system via outbound FDI </a:t>
            </a:r>
            <a:r>
              <a:rPr lang="en-GB" sz="1600" b="0" i="0" u="none" strike="noStrike" baseline="0" dirty="0">
                <a:latin typeface="Palatino-Roman"/>
              </a:rPr>
              <a:t>(UNCTAD 2005).</a:t>
            </a:r>
            <a:endParaRPr lang="el-GR" dirty="0"/>
          </a:p>
          <a:p>
            <a:endParaRPr lang="el-GR" dirty="0"/>
          </a:p>
        </p:txBody>
      </p:sp>
      <p:sp>
        <p:nvSpPr>
          <p:cNvPr id="4" name="Θέση ημερομηνίας 3">
            <a:extLst>
              <a:ext uri="{FF2B5EF4-FFF2-40B4-BE49-F238E27FC236}">
                <a16:creationId xmlns:a16="http://schemas.microsoft.com/office/drawing/2014/main" id="{8BC7E049-6349-4FF0-80D6-53EE9CACB8DD}"/>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65717080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61AFA8-95F0-4F66-B733-1E3D6A7CF807}"/>
              </a:ext>
            </a:extLst>
          </p:cNvPr>
          <p:cNvSpPr>
            <a:spLocks noGrp="1"/>
          </p:cNvSpPr>
          <p:nvPr>
            <p:ph type="title"/>
          </p:nvPr>
        </p:nvSpPr>
        <p:spPr/>
        <p:txBody>
          <a:bodyPr/>
          <a:lstStyle/>
          <a:p>
            <a:r>
              <a:rPr lang="en-US" dirty="0"/>
              <a:t>Active Effects</a:t>
            </a:r>
            <a:endParaRPr lang="el-GR" dirty="0"/>
          </a:p>
        </p:txBody>
      </p:sp>
      <p:sp>
        <p:nvSpPr>
          <p:cNvPr id="3" name="Θέση περιεχομένου 2">
            <a:extLst>
              <a:ext uri="{FF2B5EF4-FFF2-40B4-BE49-F238E27FC236}">
                <a16:creationId xmlns:a16="http://schemas.microsoft.com/office/drawing/2014/main" id="{4C60FD20-DD8D-4BC7-9E78-ED7101343222}"/>
              </a:ext>
            </a:extLst>
          </p:cNvPr>
          <p:cNvSpPr>
            <a:spLocks noGrp="1"/>
          </p:cNvSpPr>
          <p:nvPr>
            <p:ph idx="1"/>
          </p:nvPr>
        </p:nvSpPr>
        <p:spPr/>
        <p:txBody>
          <a:bodyPr>
            <a:normAutofit/>
          </a:bodyPr>
          <a:lstStyle/>
          <a:p>
            <a:pPr algn="l"/>
            <a:r>
              <a:rPr lang="en-US" sz="1600" b="0" i="0" u="none" strike="noStrike" baseline="0" dirty="0">
                <a:latin typeface="Palatino-Roman"/>
              </a:rPr>
              <a:t>In addition to the passive effects of investments—those effects that occur via “standard business practice”—the active, or CSR, effects of MNEs are now gaining increasing attention.</a:t>
            </a:r>
          </a:p>
          <a:p>
            <a:pPr algn="l"/>
            <a:r>
              <a:rPr lang="en-US" sz="1600" b="0" i="0" u="none" strike="noStrike" baseline="0" dirty="0">
                <a:latin typeface="Palatino-Roman"/>
              </a:rPr>
              <a:t>Partly driven by regulatory and stakeholder pressures, and partly for reputation reasons, MNEs are becoming increasingly aware of their role in promoting sustainable development (KPMG 2005).</a:t>
            </a:r>
          </a:p>
          <a:p>
            <a:pPr algn="l"/>
            <a:r>
              <a:rPr lang="en-US" sz="1600" b="0" i="0" u="none" strike="noStrike" baseline="0" dirty="0">
                <a:latin typeface="Palatino-Roman"/>
              </a:rPr>
              <a:t>This can and does have important implications for the development effects of FDI. As with the passive effects of investments, the active role of MNEs in fostering development can be divided into direct effects— that occur within the organizational ambit of MNEs—and indirect effects— that reflect those experienced by other firms or extra-market entities in the </a:t>
            </a:r>
            <a:r>
              <a:rPr lang="en-GB" sz="1600" b="0" i="0" u="none" strike="noStrike" baseline="0" dirty="0">
                <a:latin typeface="Palatino-Roman"/>
              </a:rPr>
              <a:t>host economy.</a:t>
            </a:r>
          </a:p>
          <a:p>
            <a:pPr algn="l"/>
            <a:endParaRPr lang="en-US" sz="1600" b="0" i="0" u="none" strike="noStrike" baseline="0" dirty="0">
              <a:latin typeface="Palatino-Roman"/>
            </a:endParaRPr>
          </a:p>
          <a:p>
            <a:pPr algn="just"/>
            <a:endParaRPr lang="en-US" sz="1600" b="0" i="0" u="none" strike="noStrike" baseline="0" dirty="0">
              <a:latin typeface="Palatino-Roman"/>
            </a:endParaRPr>
          </a:p>
        </p:txBody>
      </p:sp>
      <p:sp>
        <p:nvSpPr>
          <p:cNvPr id="4" name="Θέση ημερομηνίας 3">
            <a:extLst>
              <a:ext uri="{FF2B5EF4-FFF2-40B4-BE49-F238E27FC236}">
                <a16:creationId xmlns:a16="http://schemas.microsoft.com/office/drawing/2014/main" id="{D588E2DC-83DD-4826-9B74-8A76338F101A}"/>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477888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26078A-645E-4880-BE93-C0718535B14E}"/>
              </a:ext>
            </a:extLst>
          </p:cNvPr>
          <p:cNvSpPr>
            <a:spLocks noGrp="1"/>
          </p:cNvSpPr>
          <p:nvPr>
            <p:ph type="title"/>
          </p:nvPr>
        </p:nvSpPr>
        <p:spPr/>
        <p:txBody>
          <a:bodyPr/>
          <a:lstStyle/>
          <a:p>
            <a:r>
              <a:rPr lang="en-US" dirty="0"/>
              <a:t>sustainability</a:t>
            </a:r>
            <a:endParaRPr lang="el-GR" dirty="0"/>
          </a:p>
        </p:txBody>
      </p:sp>
      <p:sp>
        <p:nvSpPr>
          <p:cNvPr id="3" name="Θέση περιεχομένου 2">
            <a:extLst>
              <a:ext uri="{FF2B5EF4-FFF2-40B4-BE49-F238E27FC236}">
                <a16:creationId xmlns:a16="http://schemas.microsoft.com/office/drawing/2014/main" id="{0B4662C3-2CF8-4852-AD06-DAB260947CE5}"/>
              </a:ext>
            </a:extLst>
          </p:cNvPr>
          <p:cNvSpPr>
            <a:spLocks noGrp="1"/>
          </p:cNvSpPr>
          <p:nvPr>
            <p:ph idx="1"/>
          </p:nvPr>
        </p:nvSpPr>
        <p:spPr/>
        <p:txBody>
          <a:bodyPr/>
          <a:lstStyle/>
          <a:p>
            <a:r>
              <a:rPr lang="en-US" dirty="0"/>
              <a:t>In this direction, it is very important to refer to the corporate social responsibility. This includes the obligation that Multinational Enterprises have in front of the society. </a:t>
            </a:r>
          </a:p>
          <a:p>
            <a:r>
              <a:rPr lang="en-US" dirty="0"/>
              <a:t> The corporate social responsibility reflects the social needs and the social consequences of achieving a business goal. </a:t>
            </a:r>
          </a:p>
          <a:p>
            <a:r>
              <a:rPr lang="en-US" dirty="0"/>
              <a:t>In other words, firms should consider not only their business goal, but also the repercussions of them on the society that take place.</a:t>
            </a:r>
            <a:endParaRPr lang="el-GR" dirty="0"/>
          </a:p>
        </p:txBody>
      </p:sp>
      <p:sp>
        <p:nvSpPr>
          <p:cNvPr id="4" name="Θέση ημερομηνίας 3">
            <a:extLst>
              <a:ext uri="{FF2B5EF4-FFF2-40B4-BE49-F238E27FC236}">
                <a16:creationId xmlns:a16="http://schemas.microsoft.com/office/drawing/2014/main" id="{2080E691-7A17-4C96-B5AE-4CC35D265DC1}"/>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05053156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122E28-0887-4B51-A986-F4CA789A7CCE}"/>
              </a:ext>
            </a:extLst>
          </p:cNvPr>
          <p:cNvSpPr>
            <a:spLocks noGrp="1"/>
          </p:cNvSpPr>
          <p:nvPr>
            <p:ph type="title"/>
          </p:nvPr>
        </p:nvSpPr>
        <p:spPr/>
        <p:txBody>
          <a:bodyPr/>
          <a:lstStyle/>
          <a:p>
            <a:r>
              <a:rPr lang="en-US" dirty="0"/>
              <a:t>Active Effects</a:t>
            </a:r>
            <a:endParaRPr lang="el-GR" dirty="0"/>
          </a:p>
        </p:txBody>
      </p:sp>
      <p:sp>
        <p:nvSpPr>
          <p:cNvPr id="3" name="Θέση περιεχομένου 2">
            <a:extLst>
              <a:ext uri="{FF2B5EF4-FFF2-40B4-BE49-F238E27FC236}">
                <a16:creationId xmlns:a16="http://schemas.microsoft.com/office/drawing/2014/main" id="{C8D41F3C-D245-41A4-9933-7C431D79500A}"/>
              </a:ext>
            </a:extLst>
          </p:cNvPr>
          <p:cNvSpPr>
            <a:spLocks noGrp="1"/>
          </p:cNvSpPr>
          <p:nvPr>
            <p:ph idx="1"/>
          </p:nvPr>
        </p:nvSpPr>
        <p:spPr/>
        <p:txBody>
          <a:bodyPr>
            <a:normAutofit lnSpcReduction="10000"/>
          </a:bodyPr>
          <a:lstStyle/>
          <a:p>
            <a:pPr algn="just"/>
            <a:r>
              <a:rPr lang="en-US" sz="1800" b="0" i="0" u="none" strike="noStrike" baseline="0" dirty="0">
                <a:latin typeface="Palatino-Roman"/>
              </a:rPr>
              <a:t>The direct active effects encompass the environmental, health and safety, and employment practices of an MNE at its affiliates. Recent studies (KPMG 2005, </a:t>
            </a:r>
            <a:r>
              <a:rPr lang="en-US" sz="1800" b="0" i="0" u="none" strike="noStrike" baseline="0" dirty="0" err="1">
                <a:latin typeface="Palatino-Roman"/>
              </a:rPr>
              <a:t>Fortanier</a:t>
            </a:r>
            <a:r>
              <a:rPr lang="en-US" sz="1800" b="0" i="0" u="none" strike="noStrike" baseline="0" dirty="0">
                <a:latin typeface="Palatino-Roman"/>
              </a:rPr>
              <a:t> and Kolk 2007) show that approximately 70 percent of the largest 250 firms worldwide actively promote workforce diversity and equal opportunity, good working conditions, and effective training schemes.</a:t>
            </a:r>
          </a:p>
          <a:p>
            <a:pPr algn="just"/>
            <a:r>
              <a:rPr lang="en-US" sz="1800" b="0" i="0" u="none" strike="noStrike" baseline="0" dirty="0">
                <a:latin typeface="Palatino-Roman"/>
              </a:rPr>
              <a:t>A similar number of firms are addressing climate change issues and direct greenhouse gas emissions. </a:t>
            </a:r>
            <a:r>
              <a:rPr lang="en-US" sz="1800" b="0" i="0" u="none" strike="noStrike" baseline="0" dirty="0" err="1">
                <a:latin typeface="Palatino-Roman"/>
              </a:rPr>
              <a:t>Labour</a:t>
            </a:r>
            <a:r>
              <a:rPr lang="en-US" sz="1800" b="0" i="0" u="none" strike="noStrike" baseline="0" dirty="0">
                <a:latin typeface="Palatino-Roman"/>
              </a:rPr>
              <a:t> rights such as collective bargaining and freedom of association are recognized and implemented by one third of all firms.</a:t>
            </a:r>
          </a:p>
          <a:p>
            <a:pPr algn="just"/>
            <a:r>
              <a:rPr lang="en-US" sz="1800" b="0" i="0" u="none" strike="noStrike" baseline="0" dirty="0">
                <a:latin typeface="Palatino-Roman"/>
              </a:rPr>
              <a:t> An increasing number of large firms are also formulating and reformulating institutions and modifying business practices. Particular attention is now being given to components of the NDP related to primary education, child </a:t>
            </a:r>
            <a:r>
              <a:rPr lang="en-US" sz="1800" b="0" i="0" u="none" strike="noStrike" baseline="0" dirty="0" err="1">
                <a:latin typeface="Palatino-Roman"/>
              </a:rPr>
              <a:t>labour</a:t>
            </a:r>
            <a:r>
              <a:rPr lang="en-US" sz="1800" b="0" i="0" u="none" strike="noStrike" baseline="0" dirty="0">
                <a:latin typeface="Palatino-Roman"/>
              </a:rPr>
              <a:t>, environmental sustainability and the rights of indigenous peoples </a:t>
            </a:r>
            <a:r>
              <a:rPr lang="nl-NL" sz="1800" b="0" i="0" u="none" strike="noStrike" baseline="0" dirty="0">
                <a:latin typeface="Palatino-Roman"/>
              </a:rPr>
              <a:t>(Kolk and Van Tulder 2005).</a:t>
            </a:r>
          </a:p>
          <a:p>
            <a:endParaRPr lang="el-GR" dirty="0"/>
          </a:p>
        </p:txBody>
      </p:sp>
      <p:sp>
        <p:nvSpPr>
          <p:cNvPr id="4" name="Θέση ημερομηνίας 3">
            <a:extLst>
              <a:ext uri="{FF2B5EF4-FFF2-40B4-BE49-F238E27FC236}">
                <a16:creationId xmlns:a16="http://schemas.microsoft.com/office/drawing/2014/main" id="{49C1E369-9519-407D-8160-0ACDE068EA15}"/>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15872636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364FEF-03FF-4DCF-9B79-01B5A9D3E40E}"/>
              </a:ext>
            </a:extLst>
          </p:cNvPr>
          <p:cNvSpPr>
            <a:spLocks noGrp="1"/>
          </p:cNvSpPr>
          <p:nvPr>
            <p:ph type="title"/>
          </p:nvPr>
        </p:nvSpPr>
        <p:spPr/>
        <p:txBody>
          <a:bodyPr/>
          <a:lstStyle/>
          <a:p>
            <a:r>
              <a:rPr lang="en-US" dirty="0"/>
              <a:t>Active Effects</a:t>
            </a:r>
            <a:endParaRPr lang="el-GR" dirty="0"/>
          </a:p>
        </p:txBody>
      </p:sp>
      <p:sp>
        <p:nvSpPr>
          <p:cNvPr id="3" name="Θέση περιεχομένου 2">
            <a:extLst>
              <a:ext uri="{FF2B5EF4-FFF2-40B4-BE49-F238E27FC236}">
                <a16:creationId xmlns:a16="http://schemas.microsoft.com/office/drawing/2014/main" id="{7B153549-584D-45C3-BA44-1AE2357174D3}"/>
              </a:ext>
            </a:extLst>
          </p:cNvPr>
          <p:cNvSpPr>
            <a:spLocks noGrp="1"/>
          </p:cNvSpPr>
          <p:nvPr>
            <p:ph idx="1"/>
          </p:nvPr>
        </p:nvSpPr>
        <p:spPr/>
        <p:txBody>
          <a:bodyPr>
            <a:normAutofit fontScale="92500" lnSpcReduction="20000"/>
          </a:bodyPr>
          <a:lstStyle/>
          <a:p>
            <a:pPr algn="just"/>
            <a:r>
              <a:rPr lang="en-US" sz="1800" b="0" i="0" u="none" strike="noStrike" baseline="0" dirty="0">
                <a:latin typeface="Palatino-Roman"/>
              </a:rPr>
              <a:t>In addition to engaging in CSR activities within their own internal boundaries, MNEs have also started to contribute to societal development in a more indirect way. Examples include ethical, philanthropic, and communitarian investments, or requirements towards suppliers to adhere to certain social and environmental standards.</a:t>
            </a:r>
          </a:p>
          <a:p>
            <a:pPr algn="just"/>
            <a:r>
              <a:rPr lang="en-US" sz="1800" b="0" i="0" u="none" strike="noStrike" baseline="0" dirty="0">
                <a:latin typeface="Palatino-Roman"/>
              </a:rPr>
              <a:t>The KPMG (2005) study showed that 75 percent of the largest 250 firms worldwide claimed to be involved in philanthropic activities; and almost 50 percent have their own corporate charitable foundation. Schooling and educational projects were supported by two thirds of the firms in the sample, followed by health programs.</a:t>
            </a:r>
          </a:p>
          <a:p>
            <a:pPr algn="just"/>
            <a:r>
              <a:rPr lang="en-US" sz="1800" b="0" i="0" u="none" strike="noStrike" baseline="0" dirty="0">
                <a:latin typeface="Palatino-Roman"/>
              </a:rPr>
              <a:t>These corporate philanthropy initiatives signal the growing acknowledgement by MNEs and other firms of the importance of social capital and of the influence of civil society for the correct and profitable operation of business (Wood et al. 2006).</a:t>
            </a:r>
          </a:p>
          <a:p>
            <a:pPr algn="just"/>
            <a:r>
              <a:rPr lang="en-US" sz="1800" b="0" i="0" u="none" strike="noStrike" baseline="0" dirty="0">
                <a:latin typeface="Palatino-Roman"/>
              </a:rPr>
              <a:t>Indeed, philanthropy is increasingly represented as an integral part of (global) corporate citizenship (</a:t>
            </a:r>
            <a:r>
              <a:rPr lang="en-US" sz="1800" b="0" i="0" u="none" strike="noStrike" baseline="0" dirty="0" err="1">
                <a:latin typeface="Palatino-Roman"/>
              </a:rPr>
              <a:t>Saiia</a:t>
            </a:r>
            <a:r>
              <a:rPr lang="en-US" sz="1800" dirty="0">
                <a:latin typeface="Palatino-Roman"/>
              </a:rPr>
              <a:t> </a:t>
            </a:r>
            <a:r>
              <a:rPr lang="en-US" sz="1800" b="0" i="0" u="none" strike="noStrike" baseline="0" dirty="0">
                <a:latin typeface="Palatino-Roman"/>
              </a:rPr>
              <a:t>et al. 2003). According to </a:t>
            </a:r>
            <a:r>
              <a:rPr lang="en-US" sz="1800" b="0" i="0" u="none" strike="noStrike" baseline="0" dirty="0" err="1">
                <a:latin typeface="Palatino-Roman"/>
              </a:rPr>
              <a:t>Zadek</a:t>
            </a:r>
            <a:r>
              <a:rPr lang="en-US" sz="1800" b="0" i="0" u="none" strike="noStrike" baseline="0" dirty="0">
                <a:latin typeface="Palatino-Roman"/>
              </a:rPr>
              <a:t> (2003), MNEs are entering the phase of “third generation corporate citizenship” which represents a far more active and open approach to civil society than before.</a:t>
            </a:r>
            <a:endParaRPr lang="el-GR" dirty="0"/>
          </a:p>
          <a:p>
            <a:endParaRPr lang="el-GR" dirty="0"/>
          </a:p>
        </p:txBody>
      </p:sp>
      <p:sp>
        <p:nvSpPr>
          <p:cNvPr id="4" name="Θέση ημερομηνίας 3">
            <a:extLst>
              <a:ext uri="{FF2B5EF4-FFF2-40B4-BE49-F238E27FC236}">
                <a16:creationId xmlns:a16="http://schemas.microsoft.com/office/drawing/2014/main" id="{D9361054-690D-4200-B68A-5CBB0F674730}"/>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55088602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70CD45-B19C-4C07-A714-DEAEB397BF61}"/>
              </a:ext>
            </a:extLst>
          </p:cNvPr>
          <p:cNvSpPr>
            <a:spLocks noGrp="1"/>
          </p:cNvSpPr>
          <p:nvPr>
            <p:ph type="title"/>
          </p:nvPr>
        </p:nvSpPr>
        <p:spPr/>
        <p:txBody>
          <a:bodyPr/>
          <a:lstStyle/>
          <a:p>
            <a:r>
              <a:rPr lang="en-US" dirty="0"/>
              <a:t>Literature Review</a:t>
            </a:r>
            <a:endParaRPr lang="el-GR" dirty="0"/>
          </a:p>
        </p:txBody>
      </p:sp>
      <p:sp>
        <p:nvSpPr>
          <p:cNvPr id="3" name="Θέση περιεχομένου 2">
            <a:extLst>
              <a:ext uri="{FF2B5EF4-FFF2-40B4-BE49-F238E27FC236}">
                <a16:creationId xmlns:a16="http://schemas.microsoft.com/office/drawing/2014/main" id="{16F655FF-97BA-47D3-9AE6-D4D562842731}"/>
              </a:ext>
            </a:extLst>
          </p:cNvPr>
          <p:cNvSpPr>
            <a:spLocks noGrp="1"/>
          </p:cNvSpPr>
          <p:nvPr>
            <p:ph idx="1"/>
          </p:nvPr>
        </p:nvSpPr>
        <p:spPr/>
        <p:txBody>
          <a:bodyPr>
            <a:normAutofit fontScale="92500" lnSpcReduction="10000"/>
          </a:bodyPr>
          <a:lstStyle/>
          <a:p>
            <a:pPr algn="l"/>
            <a:r>
              <a:rPr lang="en-US" sz="1800" b="0" i="0" u="none" strike="noStrike" baseline="0" dirty="0">
                <a:latin typeface="Palatino-Roman"/>
              </a:rPr>
              <a:t>Aitken, B., A. Harrison, and R. Lipsey. 1996. Wages and foreign </a:t>
            </a:r>
            <a:r>
              <a:rPr lang="en-US" sz="1800" b="0" i="0" u="none" strike="noStrike" baseline="0" dirty="0" err="1">
                <a:latin typeface="Palatino-Roman"/>
              </a:rPr>
              <a:t>ownership:A</a:t>
            </a:r>
            <a:r>
              <a:rPr lang="en-US" sz="1800" b="0" i="0" u="none" strike="noStrike" baseline="0" dirty="0">
                <a:latin typeface="Palatino-Roman"/>
              </a:rPr>
              <a:t> comparative study of Mexico, Venezuela, and the United States. </a:t>
            </a:r>
            <a:r>
              <a:rPr lang="en-US" sz="1800" b="0" i="1" u="none" strike="noStrike" baseline="0" dirty="0">
                <a:latin typeface="Palatino-Italic"/>
              </a:rPr>
              <a:t>Journal of International Economics </a:t>
            </a:r>
            <a:r>
              <a:rPr lang="en-US" sz="1800" b="0" i="0" u="none" strike="noStrike" baseline="0" dirty="0">
                <a:latin typeface="Palatino-Roman"/>
              </a:rPr>
              <a:t>40 (3/4): 345–371.</a:t>
            </a:r>
          </a:p>
          <a:p>
            <a:pPr algn="l"/>
            <a:r>
              <a:rPr lang="en-US" sz="1800" b="0" i="0" u="none" strike="noStrike" baseline="0" dirty="0">
                <a:latin typeface="Palatino-Roman"/>
              </a:rPr>
              <a:t>Aitken, B., and A. Harrison. 1999. Do domestic firms benefit from direct foreign investment? Evidence from Venezuela. </a:t>
            </a:r>
            <a:r>
              <a:rPr lang="en-US" sz="1800" b="0" i="1" u="none" strike="noStrike" baseline="0" dirty="0">
                <a:latin typeface="Palatino-Italic"/>
              </a:rPr>
              <a:t>American Economic Review </a:t>
            </a:r>
            <a:r>
              <a:rPr lang="el-GR" sz="1800" b="0" i="0" u="none" strike="noStrike" baseline="0" dirty="0">
                <a:latin typeface="Palatino-Roman"/>
              </a:rPr>
              <a:t>89:605–618.</a:t>
            </a:r>
          </a:p>
          <a:p>
            <a:pPr algn="l"/>
            <a:r>
              <a:rPr lang="en-US" sz="1800" b="0" i="0" u="none" strike="noStrike" baseline="0" dirty="0">
                <a:latin typeface="Palatino-Roman"/>
              </a:rPr>
              <a:t>Alfaro, L., and A. Rodriguez-Clare. 2004. Multinationals and linkages. </a:t>
            </a:r>
            <a:r>
              <a:rPr lang="en-GB" sz="1800" b="0" i="1" u="none" strike="noStrike" baseline="0" dirty="0">
                <a:latin typeface="Palatino-Italic"/>
              </a:rPr>
              <a:t>Economia </a:t>
            </a:r>
            <a:r>
              <a:rPr lang="en-GB" sz="1800" b="0" i="0" u="none" strike="noStrike" baseline="0" dirty="0">
                <a:latin typeface="Palatino-Roman"/>
              </a:rPr>
              <a:t>4 (2): 113–170.</a:t>
            </a:r>
          </a:p>
          <a:p>
            <a:pPr algn="l"/>
            <a:r>
              <a:rPr lang="en-US" sz="1800" b="0" i="0" u="none" strike="noStrike" baseline="0" dirty="0">
                <a:latin typeface="Palatino-Roman"/>
              </a:rPr>
              <a:t>Alfaro, L., A. Chanda, S. </a:t>
            </a:r>
            <a:r>
              <a:rPr lang="en-US" sz="1800" b="0" i="0" u="none" strike="noStrike" baseline="0" dirty="0" err="1">
                <a:latin typeface="Palatino-Roman"/>
              </a:rPr>
              <a:t>Kalemli-Ozcan</a:t>
            </a:r>
            <a:r>
              <a:rPr lang="en-US" sz="1800" b="0" i="0" u="none" strike="noStrike" baseline="0" dirty="0">
                <a:latin typeface="Palatino-Roman"/>
              </a:rPr>
              <a:t>, and S. </a:t>
            </a:r>
            <a:r>
              <a:rPr lang="en-US" sz="1800" b="0" i="0" u="none" strike="noStrike" baseline="0" dirty="0" err="1">
                <a:latin typeface="Palatino-Roman"/>
              </a:rPr>
              <a:t>Sayek</a:t>
            </a:r>
            <a:r>
              <a:rPr lang="en-US" sz="1800" b="0" i="0" u="none" strike="noStrike" baseline="0" dirty="0">
                <a:latin typeface="Palatino-Roman"/>
              </a:rPr>
              <a:t>. 2004. FDI and economic growth: The role of local financial markets. </a:t>
            </a:r>
            <a:r>
              <a:rPr lang="en-US" sz="1800" b="0" i="1" u="none" strike="noStrike" baseline="0" dirty="0">
                <a:latin typeface="Palatino-Italic"/>
              </a:rPr>
              <a:t>Journal of International </a:t>
            </a:r>
            <a:r>
              <a:rPr lang="en-GB" sz="1800" b="0" i="1" u="none" strike="noStrike" baseline="0" dirty="0">
                <a:latin typeface="Palatino-Italic"/>
              </a:rPr>
              <a:t>Economics </a:t>
            </a:r>
            <a:r>
              <a:rPr lang="en-GB" sz="1800" b="0" i="0" u="none" strike="noStrike" baseline="0" dirty="0">
                <a:latin typeface="Palatino-Roman"/>
              </a:rPr>
              <a:t>64 (1): 113–134.</a:t>
            </a:r>
          </a:p>
          <a:p>
            <a:pPr algn="l"/>
            <a:r>
              <a:rPr lang="en-US" sz="1800" b="0" i="0" u="none" strike="noStrike" baseline="0" dirty="0" err="1">
                <a:latin typeface="Palatino-Roman"/>
              </a:rPr>
              <a:t>Balasubramanyam</a:t>
            </a:r>
            <a:r>
              <a:rPr lang="en-US" sz="1800" b="0" i="0" u="none" strike="noStrike" baseline="0" dirty="0">
                <a:latin typeface="Palatino-Roman"/>
              </a:rPr>
              <a:t>, V., M. </a:t>
            </a:r>
            <a:r>
              <a:rPr lang="en-US" sz="1800" b="0" i="0" u="none" strike="noStrike" baseline="0" dirty="0" err="1">
                <a:latin typeface="Palatino-Roman"/>
              </a:rPr>
              <a:t>Salisu</a:t>
            </a:r>
            <a:r>
              <a:rPr lang="en-US" sz="1800" b="0" i="0" u="none" strike="noStrike" baseline="0" dirty="0">
                <a:latin typeface="Palatino-Roman"/>
              </a:rPr>
              <a:t>, and D. Sapsford. 1996. Foreign direct investment and growth in EP and IS countries. </a:t>
            </a:r>
            <a:r>
              <a:rPr lang="en-US" sz="1800" b="0" i="1" u="none" strike="noStrike" baseline="0" dirty="0">
                <a:latin typeface="Palatino-Italic"/>
              </a:rPr>
              <a:t>Economic Journal </a:t>
            </a:r>
            <a:r>
              <a:rPr lang="en-US" sz="1800" b="0" i="0" u="none" strike="noStrike" baseline="0" dirty="0">
                <a:latin typeface="Palatino-Roman"/>
              </a:rPr>
              <a:t>106 </a:t>
            </a:r>
            <a:r>
              <a:rPr lang="el-GR" sz="1800" b="0" i="0" u="none" strike="noStrike" baseline="0" dirty="0">
                <a:latin typeface="Palatino-Roman"/>
              </a:rPr>
              <a:t>(434): 92–105.</a:t>
            </a:r>
          </a:p>
          <a:p>
            <a:pPr algn="l"/>
            <a:r>
              <a:rPr lang="en-US" sz="1800" b="0" i="0" u="none" strike="noStrike" baseline="0" dirty="0">
                <a:latin typeface="Palatino-Roman"/>
              </a:rPr>
              <a:t>Bauer, P. 1984. </a:t>
            </a:r>
            <a:r>
              <a:rPr lang="en-US" sz="1800" b="0" i="1" u="none" strike="noStrike" baseline="0" dirty="0">
                <a:latin typeface="Palatino-Italic"/>
              </a:rPr>
              <a:t>Reality and Rhetoric: Studies in the Economics of Development.</a:t>
            </a:r>
            <a:r>
              <a:rPr lang="en-GB" sz="1800" b="0" i="0" u="none" strike="noStrike" baseline="0" dirty="0">
                <a:latin typeface="Palatino-Roman"/>
              </a:rPr>
              <a:t>London: </a:t>
            </a:r>
            <a:r>
              <a:rPr lang="en-GB" sz="1800" b="0" i="0" u="none" strike="noStrike" baseline="0" dirty="0" err="1">
                <a:latin typeface="Palatino-Roman"/>
              </a:rPr>
              <a:t>Weidenfield</a:t>
            </a:r>
            <a:r>
              <a:rPr lang="en-GB" sz="1800" b="0" i="0" u="none" strike="noStrike" baseline="0" dirty="0">
                <a:latin typeface="Palatino-Roman"/>
              </a:rPr>
              <a:t> and Nicolson.</a:t>
            </a:r>
          </a:p>
          <a:p>
            <a:pPr algn="l"/>
            <a:endParaRPr lang="el-GR" dirty="0"/>
          </a:p>
        </p:txBody>
      </p:sp>
    </p:spTree>
    <p:extLst>
      <p:ext uri="{BB962C8B-B14F-4D97-AF65-F5344CB8AC3E}">
        <p14:creationId xmlns:p14="http://schemas.microsoft.com/office/powerpoint/2010/main" val="87878924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1C3CA0-E78D-4662-95E5-657FFA5D9014}"/>
              </a:ext>
            </a:extLst>
          </p:cNvPr>
          <p:cNvSpPr>
            <a:spLocks noGrp="1"/>
          </p:cNvSpPr>
          <p:nvPr>
            <p:ph type="title"/>
          </p:nvPr>
        </p:nvSpPr>
        <p:spPr/>
        <p:txBody>
          <a:bodyPr/>
          <a:lstStyle/>
          <a:p>
            <a:r>
              <a:rPr lang="en-US" dirty="0"/>
              <a:t>Literature Review</a:t>
            </a:r>
            <a:endParaRPr lang="el-GR" dirty="0"/>
          </a:p>
        </p:txBody>
      </p:sp>
      <p:sp>
        <p:nvSpPr>
          <p:cNvPr id="3" name="Θέση περιεχομένου 2">
            <a:extLst>
              <a:ext uri="{FF2B5EF4-FFF2-40B4-BE49-F238E27FC236}">
                <a16:creationId xmlns:a16="http://schemas.microsoft.com/office/drawing/2014/main" id="{1B7D12BE-5E08-4566-B15D-53ED034C54AA}"/>
              </a:ext>
            </a:extLst>
          </p:cNvPr>
          <p:cNvSpPr>
            <a:spLocks noGrp="1"/>
          </p:cNvSpPr>
          <p:nvPr>
            <p:ph idx="1"/>
          </p:nvPr>
        </p:nvSpPr>
        <p:spPr/>
        <p:txBody>
          <a:bodyPr>
            <a:normAutofit fontScale="40000" lnSpcReduction="20000"/>
          </a:bodyPr>
          <a:lstStyle/>
          <a:p>
            <a:pPr algn="l"/>
            <a:r>
              <a:rPr lang="en-US" sz="2800" b="0" i="0" u="none" strike="noStrike" baseline="0" dirty="0">
                <a:latin typeface="Palatino-Roman"/>
              </a:rPr>
              <a:t>Bhagwati, J. ed. 1977. </a:t>
            </a:r>
            <a:r>
              <a:rPr lang="en-US" sz="2800" b="0" i="1" u="none" strike="noStrike" baseline="0" dirty="0">
                <a:latin typeface="Palatino-Italic"/>
              </a:rPr>
              <a:t>The New International Economic Order: The North South Debate. </a:t>
            </a:r>
            <a:r>
              <a:rPr lang="en-US" sz="2800" b="0" i="0" u="none" strike="noStrike" baseline="0" dirty="0">
                <a:latin typeface="Palatino-Roman"/>
              </a:rPr>
              <a:t>Cambridge, MA, and London, England: The MIT Press.</a:t>
            </a:r>
          </a:p>
          <a:p>
            <a:pPr algn="l"/>
            <a:r>
              <a:rPr lang="en-US" sz="2800" b="0" i="0" u="none" strike="noStrike" baseline="0" dirty="0" err="1">
                <a:latin typeface="Palatino-Roman"/>
              </a:rPr>
              <a:t>Blomstrφm</a:t>
            </a:r>
            <a:r>
              <a:rPr lang="en-US" sz="2800" b="0" i="0" u="none" strike="noStrike" baseline="0" dirty="0">
                <a:latin typeface="Palatino-Roman"/>
              </a:rPr>
              <a:t>, M., S. </a:t>
            </a:r>
            <a:r>
              <a:rPr lang="en-US" sz="2800" b="0" i="0" u="none" strike="noStrike" baseline="0" dirty="0" err="1">
                <a:latin typeface="Palatino-Roman"/>
              </a:rPr>
              <a:t>Globerman</a:t>
            </a:r>
            <a:r>
              <a:rPr lang="en-US" sz="2800" b="0" i="0" u="none" strike="noStrike" baseline="0" dirty="0">
                <a:latin typeface="Palatino-Roman"/>
              </a:rPr>
              <a:t>, and A. </a:t>
            </a:r>
            <a:r>
              <a:rPr lang="en-US" sz="2800" b="0" i="0" u="none" strike="noStrike" baseline="0" dirty="0" err="1">
                <a:latin typeface="Palatino-Roman"/>
              </a:rPr>
              <a:t>Kokko</a:t>
            </a:r>
            <a:r>
              <a:rPr lang="en-US" sz="2800" b="0" i="0" u="none" strike="noStrike" baseline="0" dirty="0">
                <a:latin typeface="Palatino-Roman"/>
              </a:rPr>
              <a:t>. 1999. The determinants of host country spillovers from FDI: Review and synthesis of the literature. SSE/EFI Economics and Finance Working Paper 239.</a:t>
            </a:r>
          </a:p>
          <a:p>
            <a:pPr algn="l"/>
            <a:r>
              <a:rPr lang="en-US" sz="2800" b="0" i="0" u="none" strike="noStrike" baseline="0" dirty="0" err="1">
                <a:latin typeface="Palatino-Roman"/>
              </a:rPr>
              <a:t>Borensztein</a:t>
            </a:r>
            <a:r>
              <a:rPr lang="en-US" sz="2800" b="0" i="0" u="none" strike="noStrike" baseline="0" dirty="0">
                <a:latin typeface="Palatino-Roman"/>
              </a:rPr>
              <a:t>, E., J. De Gregorio, and J. W. Lee. 1998. How does FDI affect economic growth? </a:t>
            </a:r>
            <a:r>
              <a:rPr lang="en-US" sz="2800" b="0" i="1" u="none" strike="noStrike" baseline="0" dirty="0">
                <a:latin typeface="Palatino-Italic"/>
              </a:rPr>
              <a:t>Journal of International Economics </a:t>
            </a:r>
            <a:r>
              <a:rPr lang="en-US" sz="2800" b="0" i="0" u="none" strike="noStrike" baseline="0" dirty="0">
                <a:latin typeface="Palatino-Roman"/>
              </a:rPr>
              <a:t>45 (1): 115–135.</a:t>
            </a:r>
          </a:p>
          <a:p>
            <a:pPr algn="l"/>
            <a:r>
              <a:rPr lang="en-US" sz="2800" b="0" i="0" u="none" strike="noStrike" baseline="0" dirty="0">
                <a:latin typeface="Palatino-Roman"/>
              </a:rPr>
              <a:t>Caves, R. 1996. </a:t>
            </a:r>
            <a:r>
              <a:rPr lang="en-US" sz="2800" b="0" i="1" u="none" strike="noStrike" baseline="0" dirty="0">
                <a:latin typeface="Palatino-Italic"/>
              </a:rPr>
              <a:t>Multinational Enterprise and Economic Analysis. </a:t>
            </a:r>
            <a:r>
              <a:rPr lang="en-US" sz="2800" b="0" i="0" u="none" strike="noStrike" baseline="0" dirty="0">
                <a:latin typeface="Palatino-Roman"/>
              </a:rPr>
              <a:t>Cambridge: </a:t>
            </a:r>
            <a:r>
              <a:rPr lang="en-GB" sz="2800" b="0" i="0" u="none" strike="noStrike" baseline="0" dirty="0">
                <a:latin typeface="Palatino-Roman"/>
              </a:rPr>
              <a:t>Cambridge University Press.</a:t>
            </a:r>
          </a:p>
          <a:p>
            <a:pPr algn="l"/>
            <a:r>
              <a:rPr lang="en-US" sz="2800" b="0" i="0" u="none" strike="noStrike" baseline="0" dirty="0">
                <a:latin typeface="Palatino-Roman"/>
              </a:rPr>
              <a:t>Cho, K. R. 1990. Foreign banking presence and banking market concentration: The case of Indonesia. </a:t>
            </a:r>
            <a:r>
              <a:rPr lang="en-US" sz="2800" b="0" i="1" u="none" strike="noStrike" baseline="0" dirty="0">
                <a:latin typeface="Palatino-Italic"/>
              </a:rPr>
              <a:t>Journal of Development Studies </a:t>
            </a:r>
            <a:r>
              <a:rPr lang="en-US" sz="2800" b="0" i="0" u="none" strike="noStrike" baseline="0" dirty="0">
                <a:latin typeface="Palatino-Roman"/>
              </a:rPr>
              <a:t>21 (2): 319–330.</a:t>
            </a:r>
          </a:p>
          <a:p>
            <a:pPr algn="l"/>
            <a:r>
              <a:rPr lang="en-US" sz="2800" b="0" i="0" u="none" strike="noStrike" baseline="0" dirty="0">
                <a:latin typeface="Palatino-Roman"/>
              </a:rPr>
              <a:t>DiMaggio, P., and W. W. Powell. 1983. The iron cage revisited: Institutional isomorphism and collective rationality in organization fields. </a:t>
            </a:r>
            <a:r>
              <a:rPr lang="en-US" sz="2800" b="0" i="1" u="none" strike="noStrike" baseline="0" dirty="0">
                <a:latin typeface="Palatino-Italic"/>
              </a:rPr>
              <a:t>American </a:t>
            </a:r>
            <a:r>
              <a:rPr lang="en-GB" sz="2800" b="0" i="1" u="none" strike="noStrike" baseline="0" dirty="0">
                <a:latin typeface="Palatino-Italic"/>
              </a:rPr>
              <a:t>Sociological Review </a:t>
            </a:r>
            <a:r>
              <a:rPr lang="en-GB" sz="2800" b="0" i="0" u="none" strike="noStrike" baseline="0" dirty="0">
                <a:latin typeface="Palatino-Roman"/>
              </a:rPr>
              <a:t>48:147–160.</a:t>
            </a:r>
          </a:p>
          <a:p>
            <a:pPr algn="l"/>
            <a:r>
              <a:rPr lang="en-US" sz="2800" b="0" i="0" u="none" strike="noStrike" baseline="0" dirty="0">
                <a:latin typeface="Palatino-Roman"/>
              </a:rPr>
              <a:t>Dunning, J. H. 2006. Towards a new paradigm of development: Implications for the determinants of international business. </a:t>
            </a:r>
            <a:r>
              <a:rPr lang="en-GB" sz="2800" b="0" i="1" u="none" strike="noStrike" baseline="0" dirty="0">
                <a:latin typeface="Palatino-Italic"/>
              </a:rPr>
              <a:t>Transnational Corporations </a:t>
            </a:r>
            <a:r>
              <a:rPr lang="en-GB" sz="2800" b="0" i="0" u="none" strike="noStrike" baseline="0" dirty="0">
                <a:latin typeface="Palatino-Roman"/>
              </a:rPr>
              <a:t>15 (1): 173–227.</a:t>
            </a:r>
          </a:p>
          <a:p>
            <a:pPr algn="l"/>
            <a:r>
              <a:rPr lang="en-US" sz="2800" b="0" i="0" u="none" strike="noStrike" baseline="0" dirty="0">
                <a:latin typeface="Palatino-Roman"/>
              </a:rPr>
              <a:t>Dunning, J. H. 2007. Space, Location and Distance in IB Attraction: A Changing Scenario. In </a:t>
            </a:r>
            <a:r>
              <a:rPr lang="en-US" sz="2800" b="0" i="1" u="none" strike="noStrike" baseline="0" dirty="0">
                <a:latin typeface="Palatino-Italic"/>
              </a:rPr>
              <a:t>Competitiveness and MNEs: A Regional and Developmental Perspective, </a:t>
            </a:r>
            <a:r>
              <a:rPr lang="en-US" sz="2800" b="0" i="0" u="none" strike="noStrike" baseline="0" dirty="0">
                <a:latin typeface="Palatino-Roman"/>
              </a:rPr>
              <a:t>eds. J. H. Dunning and P. </a:t>
            </a:r>
            <a:r>
              <a:rPr lang="en-US" sz="2800" b="0" i="0" u="none" strike="noStrike" baseline="0" dirty="0" err="1">
                <a:latin typeface="Palatino-Roman"/>
              </a:rPr>
              <a:t>Gugler</a:t>
            </a:r>
            <a:r>
              <a:rPr lang="en-US" sz="2800" b="0" i="0" u="none" strike="noStrike" baseline="0" dirty="0">
                <a:latin typeface="Palatino-Roman"/>
              </a:rPr>
              <a:t>. Amsterdam: </a:t>
            </a:r>
            <a:r>
              <a:rPr lang="en-GB" sz="2800" b="0" i="0" u="none" strike="noStrike" baseline="0" dirty="0">
                <a:latin typeface="Palatino-Roman"/>
              </a:rPr>
              <a:t>Elsevier.</a:t>
            </a:r>
          </a:p>
          <a:p>
            <a:pPr algn="l"/>
            <a:r>
              <a:rPr lang="en-US" sz="2800" b="0" i="0" u="none" strike="noStrike" baseline="0" dirty="0">
                <a:latin typeface="Palatino-Roman"/>
              </a:rPr>
              <a:t>Dunning, J. H., and S. </a:t>
            </a:r>
            <a:r>
              <a:rPr lang="en-US" sz="2800" b="0" i="0" u="none" strike="noStrike" baseline="0" dirty="0" err="1">
                <a:latin typeface="Palatino-Roman"/>
              </a:rPr>
              <a:t>Lundan</a:t>
            </a:r>
            <a:r>
              <a:rPr lang="en-US" sz="2800" b="0" i="0" u="none" strike="noStrike" baseline="0" dirty="0">
                <a:latin typeface="Palatino-Roman"/>
              </a:rPr>
              <a:t>. 2006. The MNE as a creator, fashioner, and respondent to institutional change. Mimeo Reading &amp; Maastricht </a:t>
            </a:r>
            <a:r>
              <a:rPr lang="en-GB" sz="2800" b="0" i="0" u="none" strike="noStrike" baseline="0" dirty="0">
                <a:latin typeface="Palatino-Roman"/>
              </a:rPr>
              <a:t>Universities.</a:t>
            </a:r>
            <a:endParaRPr lang="el-GR" dirty="0"/>
          </a:p>
        </p:txBody>
      </p:sp>
    </p:spTree>
    <p:extLst>
      <p:ext uri="{BB962C8B-B14F-4D97-AF65-F5344CB8AC3E}">
        <p14:creationId xmlns:p14="http://schemas.microsoft.com/office/powerpoint/2010/main" val="310582750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A0BD67-0875-4433-A4FA-8AA1FA284CEC}"/>
              </a:ext>
            </a:extLst>
          </p:cNvPr>
          <p:cNvSpPr>
            <a:spLocks noGrp="1"/>
          </p:cNvSpPr>
          <p:nvPr>
            <p:ph type="title"/>
          </p:nvPr>
        </p:nvSpPr>
        <p:spPr/>
        <p:txBody>
          <a:bodyPr/>
          <a:lstStyle/>
          <a:p>
            <a:r>
              <a:rPr lang="en-US" dirty="0"/>
              <a:t>Literature Review</a:t>
            </a:r>
            <a:endParaRPr lang="el-GR" dirty="0"/>
          </a:p>
        </p:txBody>
      </p:sp>
      <p:sp>
        <p:nvSpPr>
          <p:cNvPr id="3" name="Θέση περιεχομένου 2">
            <a:extLst>
              <a:ext uri="{FF2B5EF4-FFF2-40B4-BE49-F238E27FC236}">
                <a16:creationId xmlns:a16="http://schemas.microsoft.com/office/drawing/2014/main" id="{91B4509E-BDE0-4B37-9A2F-EF803CAD457B}"/>
              </a:ext>
            </a:extLst>
          </p:cNvPr>
          <p:cNvSpPr>
            <a:spLocks noGrp="1"/>
          </p:cNvSpPr>
          <p:nvPr>
            <p:ph idx="1"/>
          </p:nvPr>
        </p:nvSpPr>
        <p:spPr/>
        <p:txBody>
          <a:bodyPr>
            <a:normAutofit fontScale="77500" lnSpcReduction="20000"/>
          </a:bodyPr>
          <a:lstStyle/>
          <a:p>
            <a:pPr algn="l"/>
            <a:r>
              <a:rPr lang="en-US" sz="1800" b="0" i="0" u="none" strike="noStrike" baseline="0" dirty="0" err="1">
                <a:latin typeface="Palatino-Roman"/>
              </a:rPr>
              <a:t>Feenstra</a:t>
            </a:r>
            <a:r>
              <a:rPr lang="en-US" sz="1800" b="0" i="0" u="none" strike="noStrike" baseline="0" dirty="0">
                <a:latin typeface="Palatino-Roman"/>
              </a:rPr>
              <a:t>, R., and G. Hanson. 1997. Foreign direct investment and relative wages: Evidence from Mexico’s Maquiladoras. </a:t>
            </a:r>
            <a:r>
              <a:rPr lang="en-US" sz="1800" b="0" i="1" u="none" strike="noStrike" baseline="0" dirty="0">
                <a:latin typeface="Palatino-Italic"/>
              </a:rPr>
              <a:t>Journal of International </a:t>
            </a:r>
            <a:r>
              <a:rPr lang="en-GB" sz="1800" b="0" i="1" u="none" strike="noStrike" baseline="0" dirty="0">
                <a:latin typeface="Palatino-Italic"/>
              </a:rPr>
              <a:t>Economics </a:t>
            </a:r>
            <a:r>
              <a:rPr lang="en-GB" sz="1800" b="0" i="0" u="none" strike="noStrike" baseline="0" dirty="0">
                <a:latin typeface="Palatino-Roman"/>
              </a:rPr>
              <a:t>42 (3/4): 371.</a:t>
            </a:r>
          </a:p>
          <a:p>
            <a:pPr algn="l"/>
            <a:r>
              <a:rPr lang="en-US" sz="1800" b="0" i="0" u="none" strike="noStrike" baseline="0" dirty="0" err="1">
                <a:latin typeface="Palatino-Roman"/>
              </a:rPr>
              <a:t>Fortanier</a:t>
            </a:r>
            <a:r>
              <a:rPr lang="en-US" sz="1800" b="0" i="0" u="none" strike="noStrike" baseline="0" dirty="0">
                <a:latin typeface="Palatino-Roman"/>
              </a:rPr>
              <a:t>, F., and A. Kolk. 2007. Multinationals and spill-overs: How firms report on their economic impact. </a:t>
            </a:r>
            <a:r>
              <a:rPr lang="en-US" sz="1800" b="0" i="1" u="none" strike="noStrike" baseline="0" dirty="0">
                <a:latin typeface="Palatino-Italic"/>
              </a:rPr>
              <a:t>Business &amp; Society, </a:t>
            </a:r>
            <a:r>
              <a:rPr lang="en-US" sz="1800" b="0" i="0" u="none" strike="noStrike" baseline="0" dirty="0">
                <a:latin typeface="Palatino-Roman"/>
              </a:rPr>
              <a:t>forthcoming.</a:t>
            </a:r>
          </a:p>
          <a:p>
            <a:pPr algn="l"/>
            <a:r>
              <a:rPr lang="en-US" sz="1800" b="0" i="0" u="none" strike="noStrike" baseline="0" dirty="0" err="1">
                <a:latin typeface="Palatino-Roman"/>
              </a:rPr>
              <a:t>Fortanier</a:t>
            </a:r>
            <a:r>
              <a:rPr lang="en-US" sz="1800" b="0" i="0" u="none" strike="noStrike" baseline="0" dirty="0">
                <a:latin typeface="Palatino-Roman"/>
              </a:rPr>
              <a:t>, F., and M. Maher. 2001. FDI and sustainable development. </a:t>
            </a:r>
            <a:r>
              <a:rPr lang="en-GB" sz="1800" b="0" i="1" u="none" strike="noStrike" baseline="0" dirty="0">
                <a:latin typeface="Palatino-Italic"/>
              </a:rPr>
              <a:t>Financial Market Trends </a:t>
            </a:r>
            <a:r>
              <a:rPr lang="en-GB" sz="1800" b="0" i="0" u="none" strike="noStrike" baseline="0" dirty="0">
                <a:latin typeface="Palatino-Roman"/>
              </a:rPr>
              <a:t>79:107–130.</a:t>
            </a:r>
          </a:p>
          <a:p>
            <a:pPr algn="l"/>
            <a:r>
              <a:rPr lang="en-US" sz="1800" b="0" i="0" u="none" strike="noStrike" baseline="0" dirty="0">
                <a:latin typeface="Palatino-Roman"/>
              </a:rPr>
              <a:t>Gore, C. 2000. The rise and fall of the Washington consensus as a paradigm for developing countries. </a:t>
            </a:r>
            <a:r>
              <a:rPr lang="en-US" sz="1800" b="0" i="1" u="none" strike="noStrike" baseline="0" dirty="0">
                <a:latin typeface="Palatino-Italic"/>
              </a:rPr>
              <a:t>World Development </a:t>
            </a:r>
            <a:r>
              <a:rPr lang="en-US" sz="1800" b="0" i="0" u="none" strike="noStrike" baseline="0" dirty="0">
                <a:latin typeface="Palatino-Roman"/>
              </a:rPr>
              <a:t>28 (5): 789–804.</a:t>
            </a:r>
          </a:p>
          <a:p>
            <a:pPr algn="l"/>
            <a:r>
              <a:rPr lang="en-US" sz="1800" b="0" i="0" u="none" strike="noStrike" baseline="0" dirty="0" err="1">
                <a:latin typeface="Palatino-Roman"/>
              </a:rPr>
              <a:t>Gφrg</a:t>
            </a:r>
            <a:r>
              <a:rPr lang="en-US" sz="1800" b="0" i="0" u="none" strike="noStrike" baseline="0" dirty="0">
                <a:latin typeface="Palatino-Roman"/>
              </a:rPr>
              <a:t>, H. 2000. Multinational companies and indirect employment: Measurement and evidence. </a:t>
            </a:r>
            <a:r>
              <a:rPr lang="en-US" sz="1800" b="0" i="1" u="none" strike="noStrike" baseline="0" dirty="0">
                <a:latin typeface="Palatino-Italic"/>
              </a:rPr>
              <a:t>Applied Economics </a:t>
            </a:r>
            <a:r>
              <a:rPr lang="en-US" sz="1800" b="0" i="0" u="none" strike="noStrike" baseline="0" dirty="0">
                <a:latin typeface="Palatino-Roman"/>
              </a:rPr>
              <a:t>32:1809–1818.</a:t>
            </a:r>
          </a:p>
          <a:p>
            <a:pPr algn="l"/>
            <a:r>
              <a:rPr lang="en-US" sz="1800" b="0" i="0" u="none" strike="noStrike" baseline="0" dirty="0">
                <a:latin typeface="Palatino-Roman"/>
              </a:rPr>
              <a:t>GRI. 2004. </a:t>
            </a:r>
            <a:r>
              <a:rPr lang="en-US" sz="1800" b="0" i="1" u="none" strike="noStrike" baseline="0" dirty="0">
                <a:latin typeface="Palatino-Italic"/>
              </a:rPr>
              <a:t>Communicating Business Contributions to the Millennium </a:t>
            </a:r>
            <a:r>
              <a:rPr lang="en-GB" sz="1800" b="0" i="1" u="none" strike="noStrike" baseline="0" dirty="0">
                <a:latin typeface="Palatino-Italic"/>
              </a:rPr>
              <a:t>Development Goals. </a:t>
            </a:r>
            <a:r>
              <a:rPr lang="en-GB" sz="1800" b="0" i="0" u="none" strike="noStrike" baseline="0" dirty="0">
                <a:latin typeface="Palatino-Roman"/>
              </a:rPr>
              <a:t>Amsterdam: GRI.</a:t>
            </a:r>
          </a:p>
          <a:p>
            <a:pPr algn="l"/>
            <a:r>
              <a:rPr lang="en-US" sz="1800" b="0" i="0" u="none" strike="noStrike" baseline="0" dirty="0">
                <a:latin typeface="Palatino-Roman"/>
              </a:rPr>
              <a:t>Harrison, A., and M. McMillan. 2003. Does direct foreign investment affect domestic credit constraints? </a:t>
            </a:r>
            <a:r>
              <a:rPr lang="en-US" sz="1800" b="0" i="1" u="none" strike="noStrike" baseline="0" dirty="0">
                <a:latin typeface="Palatino-Italic"/>
              </a:rPr>
              <a:t>Journal of International Economics </a:t>
            </a:r>
            <a:r>
              <a:rPr lang="en-US" sz="1800" b="0" i="0" u="none" strike="noStrike" baseline="0" dirty="0">
                <a:latin typeface="Palatino-Roman"/>
              </a:rPr>
              <a:t>61 (1): </a:t>
            </a:r>
            <a:r>
              <a:rPr lang="el-GR" sz="1800" b="0" i="0" u="none" strike="noStrike" baseline="0" dirty="0">
                <a:latin typeface="Palatino-Roman"/>
              </a:rPr>
              <a:t>73–100.</a:t>
            </a:r>
          </a:p>
          <a:p>
            <a:pPr algn="l"/>
            <a:r>
              <a:rPr lang="en-US" sz="1800" b="0" i="0" u="none" strike="noStrike" baseline="0" dirty="0" err="1">
                <a:latin typeface="Palatino-Roman"/>
              </a:rPr>
              <a:t>Harzing</a:t>
            </a:r>
            <a:r>
              <a:rPr lang="en-US" sz="1800" b="0" i="0" u="none" strike="noStrike" baseline="0" dirty="0">
                <a:latin typeface="Palatino-Roman"/>
              </a:rPr>
              <a:t>, A., and A. Sorge. 2003. The relative impact of country of origin and universal contingencies on internationalization strategies and corporate control in multinational enterprises. </a:t>
            </a:r>
            <a:r>
              <a:rPr lang="en-US" sz="1800" b="0" i="1" u="none" strike="noStrike" baseline="0" dirty="0">
                <a:latin typeface="Palatino-Italic"/>
              </a:rPr>
              <a:t>Organization Studies </a:t>
            </a:r>
            <a:r>
              <a:rPr lang="en-US" sz="1800" b="0" i="0" u="none" strike="noStrike" baseline="0" dirty="0">
                <a:latin typeface="Palatino-Roman"/>
              </a:rPr>
              <a:t>24 (1): </a:t>
            </a:r>
            <a:r>
              <a:rPr lang="el-GR" sz="1800" b="0" i="0" u="none" strike="noStrike" baseline="0" dirty="0">
                <a:latin typeface="Palatino-Roman"/>
              </a:rPr>
              <a:t>187–214.</a:t>
            </a:r>
            <a:endParaRPr lang="el-GR" dirty="0"/>
          </a:p>
        </p:txBody>
      </p:sp>
    </p:spTree>
    <p:extLst>
      <p:ext uri="{BB962C8B-B14F-4D97-AF65-F5344CB8AC3E}">
        <p14:creationId xmlns:p14="http://schemas.microsoft.com/office/powerpoint/2010/main" val="391596375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186C60-EEF2-4E94-B75C-98A4AEA0D7C5}"/>
              </a:ext>
            </a:extLst>
          </p:cNvPr>
          <p:cNvSpPr>
            <a:spLocks noGrp="1"/>
          </p:cNvSpPr>
          <p:nvPr>
            <p:ph type="title"/>
          </p:nvPr>
        </p:nvSpPr>
        <p:spPr/>
        <p:txBody>
          <a:bodyPr/>
          <a:lstStyle/>
          <a:p>
            <a:r>
              <a:rPr lang="en-US" dirty="0"/>
              <a:t>Literature Review</a:t>
            </a:r>
            <a:endParaRPr lang="el-GR" dirty="0"/>
          </a:p>
        </p:txBody>
      </p:sp>
      <p:sp>
        <p:nvSpPr>
          <p:cNvPr id="3" name="Θέση περιεχομένου 2">
            <a:extLst>
              <a:ext uri="{FF2B5EF4-FFF2-40B4-BE49-F238E27FC236}">
                <a16:creationId xmlns:a16="http://schemas.microsoft.com/office/drawing/2014/main" id="{7AAF01DE-0F6F-4B9F-B156-50FD6946366A}"/>
              </a:ext>
            </a:extLst>
          </p:cNvPr>
          <p:cNvSpPr>
            <a:spLocks noGrp="1"/>
          </p:cNvSpPr>
          <p:nvPr>
            <p:ph idx="1"/>
          </p:nvPr>
        </p:nvSpPr>
        <p:spPr/>
        <p:txBody>
          <a:bodyPr>
            <a:normAutofit fontScale="77500" lnSpcReduction="20000"/>
          </a:bodyPr>
          <a:lstStyle/>
          <a:p>
            <a:pPr algn="l"/>
            <a:r>
              <a:rPr lang="en-US" sz="1800" b="0" i="0" u="none" strike="noStrike" baseline="0" dirty="0" err="1">
                <a:latin typeface="Palatino-Roman"/>
              </a:rPr>
              <a:t>Javorcik</a:t>
            </a:r>
            <a:r>
              <a:rPr lang="en-US" sz="1800" b="0" i="0" u="none" strike="noStrike" baseline="0" dirty="0">
                <a:latin typeface="Palatino-Roman"/>
              </a:rPr>
              <a:t>, B. 2004. Does foreign direct investment increase the productivity of domestic firms? In search of spillovers through backward linkages. </a:t>
            </a:r>
            <a:r>
              <a:rPr lang="en-US" sz="1800" b="0" i="1" u="none" strike="noStrike" baseline="0" dirty="0">
                <a:latin typeface="Palatino-Italic"/>
              </a:rPr>
              <a:t>American Economic Review </a:t>
            </a:r>
            <a:r>
              <a:rPr lang="en-US" sz="1800" b="0" i="0" u="none" strike="noStrike" baseline="0" dirty="0">
                <a:latin typeface="Palatino-Roman"/>
              </a:rPr>
              <a:t>94 (3): 605–627. Jones, G. 2005. </a:t>
            </a:r>
            <a:r>
              <a:rPr lang="en-US" sz="1800" b="0" i="1" u="none" strike="noStrike" baseline="0" dirty="0">
                <a:latin typeface="Palatino-Italic"/>
              </a:rPr>
              <a:t>Multinationals and Global Capitalism: From the Nineteenth to the Twenty-First Century. </a:t>
            </a:r>
            <a:r>
              <a:rPr lang="en-US" sz="1800" b="0" i="0" u="none" strike="noStrike" baseline="0" dirty="0">
                <a:latin typeface="Palatino-Roman"/>
              </a:rPr>
              <a:t>Oxford: Oxford University Press.</a:t>
            </a:r>
          </a:p>
          <a:p>
            <a:pPr algn="l"/>
            <a:r>
              <a:rPr lang="en-US" sz="1800" b="0" i="0" u="none" strike="noStrike" baseline="0" dirty="0" err="1">
                <a:latin typeface="Palatino-Roman"/>
              </a:rPr>
              <a:t>Kanbur</a:t>
            </a:r>
            <a:r>
              <a:rPr lang="en-US" sz="1800" b="0" i="0" u="none" strike="noStrike" baseline="0" dirty="0">
                <a:latin typeface="Palatino-Roman"/>
              </a:rPr>
              <a:t>, R. 2006. Economic policy, distribution and poverty: The nature of </a:t>
            </a:r>
            <a:r>
              <a:rPr lang="en-GB" sz="1800" b="0" i="0" u="none" strike="noStrike" baseline="0" dirty="0">
                <a:latin typeface="Palatino-Roman"/>
              </a:rPr>
              <a:t>disagreements. </a:t>
            </a:r>
            <a:r>
              <a:rPr lang="en-GB" sz="1800" b="0" i="1" u="none" strike="noStrike" baseline="0" dirty="0">
                <a:latin typeface="Palatino-Italic"/>
              </a:rPr>
              <a:t>World Development, </a:t>
            </a:r>
            <a:r>
              <a:rPr lang="en-GB" sz="1800" b="0" i="0" u="none" strike="noStrike" baseline="0" dirty="0">
                <a:latin typeface="Palatino-Roman"/>
              </a:rPr>
              <a:t>2001.</a:t>
            </a:r>
          </a:p>
          <a:p>
            <a:pPr algn="l"/>
            <a:r>
              <a:rPr lang="en-US" sz="1800" b="0" i="0" u="none" strike="noStrike" baseline="0" dirty="0">
                <a:latin typeface="Palatino-Roman"/>
              </a:rPr>
              <a:t>Kearns, A., and F. Ruane. 2001. The tangible contribution of R&amp;D-spending foreign-owned plants to a host region: A plant level study of the Irish manufacturing sector (1980–1996). </a:t>
            </a:r>
            <a:r>
              <a:rPr lang="en-US" sz="1800" b="0" i="1" u="none" strike="noStrike" baseline="0" dirty="0">
                <a:latin typeface="Palatino-Italic"/>
              </a:rPr>
              <a:t>Research Policy </a:t>
            </a:r>
            <a:r>
              <a:rPr lang="en-US" sz="1800" b="0" i="0" u="none" strike="noStrike" baseline="0" dirty="0">
                <a:latin typeface="Palatino-Roman"/>
              </a:rPr>
              <a:t>30:227–244 </a:t>
            </a:r>
          </a:p>
          <a:p>
            <a:pPr algn="l"/>
            <a:r>
              <a:rPr lang="en-US" sz="1800" b="0" i="0" u="none" strike="noStrike" baseline="0" dirty="0">
                <a:latin typeface="Palatino-Roman"/>
              </a:rPr>
              <a:t>King, A., and M. Lenox. 2000. Industry self-regulation without sanctions: The chemical industry’s Responsible Care program. </a:t>
            </a:r>
            <a:r>
              <a:rPr lang="en-US" sz="1800" b="0" i="1" u="none" strike="noStrike" baseline="0" dirty="0">
                <a:latin typeface="Palatino-Italic"/>
              </a:rPr>
              <a:t>Academy of </a:t>
            </a:r>
            <a:r>
              <a:rPr lang="fr-FR" sz="1800" b="0" i="1" u="none" strike="noStrike" baseline="0" dirty="0">
                <a:latin typeface="Palatino-Italic"/>
              </a:rPr>
              <a:t>Management Journal </a:t>
            </a:r>
            <a:r>
              <a:rPr lang="fr-FR" sz="1800" b="0" i="0" u="none" strike="noStrike" baseline="0" dirty="0">
                <a:latin typeface="Palatino-Roman"/>
              </a:rPr>
              <a:t>43 (4): 698–716.</a:t>
            </a:r>
          </a:p>
          <a:p>
            <a:pPr algn="l"/>
            <a:r>
              <a:rPr lang="en-US" sz="1800" b="0" i="0" u="none" strike="noStrike" baseline="0" dirty="0">
                <a:latin typeface="Palatino-Roman"/>
              </a:rPr>
              <a:t>Kolk, A., and D. Levy. 2001. Winds of change: Corporate strategy, climate </a:t>
            </a:r>
            <a:r>
              <a:rPr lang="en-GB" sz="1800" b="0" i="0" u="none" strike="noStrike" baseline="0" dirty="0">
                <a:latin typeface="Palatino-Roman"/>
              </a:rPr>
              <a:t>change and oil multinationals. </a:t>
            </a:r>
            <a:r>
              <a:rPr lang="en-GB" sz="1800" b="0" i="1" u="none" strike="noStrike" baseline="0" dirty="0">
                <a:latin typeface="Palatino-Italic"/>
              </a:rPr>
              <a:t>European Management Journal </a:t>
            </a:r>
            <a:r>
              <a:rPr lang="en-GB" sz="1800" b="0" i="0" u="none" strike="noStrike" baseline="0" dirty="0">
                <a:latin typeface="Palatino-Roman"/>
              </a:rPr>
              <a:t>19 (5): </a:t>
            </a:r>
            <a:r>
              <a:rPr lang="el-GR" sz="1800" b="0" i="0" u="none" strike="noStrike" baseline="0" dirty="0">
                <a:latin typeface="Palatino-Roman"/>
              </a:rPr>
              <a:t>501–509.</a:t>
            </a:r>
          </a:p>
          <a:p>
            <a:pPr algn="l"/>
            <a:r>
              <a:rPr lang="en-US" sz="1800" b="0" i="0" u="none" strike="noStrike" baseline="0" dirty="0">
                <a:latin typeface="Palatino-Roman"/>
              </a:rPr>
              <a:t>Kolk, A., and R. Van </a:t>
            </a:r>
            <a:r>
              <a:rPr lang="en-US" sz="1800" b="0" i="0" u="none" strike="noStrike" baseline="0" dirty="0" err="1">
                <a:latin typeface="Palatino-Roman"/>
              </a:rPr>
              <a:t>Tulder</a:t>
            </a:r>
            <a:r>
              <a:rPr lang="en-US" sz="1800" b="0" i="0" u="none" strike="noStrike" baseline="0" dirty="0">
                <a:latin typeface="Palatino-Roman"/>
              </a:rPr>
              <a:t>. 2004. Ethics in international business; Multinational approaches to child labor. </a:t>
            </a:r>
            <a:r>
              <a:rPr lang="en-US" sz="1800" b="0" i="1" u="none" strike="noStrike" baseline="0" dirty="0">
                <a:latin typeface="Palatino-Italic"/>
              </a:rPr>
              <a:t>Journal of World Business </a:t>
            </a:r>
            <a:r>
              <a:rPr lang="el-GR" sz="1800" b="0" i="0" u="none" strike="noStrike" baseline="0" dirty="0">
                <a:latin typeface="Palatino-Roman"/>
              </a:rPr>
              <a:t>39:49–60.</a:t>
            </a:r>
          </a:p>
          <a:p>
            <a:pPr algn="l"/>
            <a:r>
              <a:rPr lang="en-US" sz="1800" b="0" i="0" u="none" strike="noStrike" baseline="0" dirty="0">
                <a:latin typeface="Palatino-Roman"/>
              </a:rPr>
              <a:t>Kolk, A., and R. Van </a:t>
            </a:r>
            <a:r>
              <a:rPr lang="en-US" sz="1800" b="0" i="0" u="none" strike="noStrike" baseline="0" dirty="0" err="1">
                <a:latin typeface="Palatino-Roman"/>
              </a:rPr>
              <a:t>Tulder</a:t>
            </a:r>
            <a:r>
              <a:rPr lang="en-US" sz="1800" b="0" i="0" u="none" strike="noStrike" baseline="0" dirty="0">
                <a:latin typeface="Palatino-Roman"/>
              </a:rPr>
              <a:t>. 2005. Setting new global rules? Multinationals and codes of conduct. </a:t>
            </a:r>
            <a:r>
              <a:rPr lang="en-US" sz="1800" b="0" i="1" u="none" strike="noStrike" baseline="0" dirty="0">
                <a:latin typeface="Palatino-Italic"/>
              </a:rPr>
              <a:t>Transnational Corporation </a:t>
            </a:r>
            <a:r>
              <a:rPr lang="en-US" sz="1800" b="0" i="0" u="none" strike="noStrike" baseline="0" dirty="0">
                <a:latin typeface="Palatino-Roman"/>
              </a:rPr>
              <a:t>14 (3): 1–27.</a:t>
            </a:r>
            <a:endParaRPr lang="el-GR" dirty="0"/>
          </a:p>
        </p:txBody>
      </p:sp>
    </p:spTree>
    <p:extLst>
      <p:ext uri="{BB962C8B-B14F-4D97-AF65-F5344CB8AC3E}">
        <p14:creationId xmlns:p14="http://schemas.microsoft.com/office/powerpoint/2010/main" val="353593927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CB4DE8-7282-44C8-AC90-EC068CBE065A}"/>
              </a:ext>
            </a:extLst>
          </p:cNvPr>
          <p:cNvSpPr>
            <a:spLocks noGrp="1"/>
          </p:cNvSpPr>
          <p:nvPr>
            <p:ph type="title"/>
          </p:nvPr>
        </p:nvSpPr>
        <p:spPr/>
        <p:txBody>
          <a:bodyPr/>
          <a:lstStyle/>
          <a:p>
            <a:r>
              <a:rPr lang="en-US" dirty="0"/>
              <a:t>Literature Review</a:t>
            </a:r>
            <a:endParaRPr lang="el-GR" dirty="0"/>
          </a:p>
        </p:txBody>
      </p:sp>
      <p:sp>
        <p:nvSpPr>
          <p:cNvPr id="3" name="Θέση περιεχομένου 2">
            <a:extLst>
              <a:ext uri="{FF2B5EF4-FFF2-40B4-BE49-F238E27FC236}">
                <a16:creationId xmlns:a16="http://schemas.microsoft.com/office/drawing/2014/main" id="{A82BCC05-38CF-408E-A582-7FF3B8D390FA}"/>
              </a:ext>
            </a:extLst>
          </p:cNvPr>
          <p:cNvSpPr>
            <a:spLocks noGrp="1"/>
          </p:cNvSpPr>
          <p:nvPr>
            <p:ph idx="1"/>
          </p:nvPr>
        </p:nvSpPr>
        <p:spPr/>
        <p:txBody>
          <a:bodyPr>
            <a:normAutofit fontScale="70000" lnSpcReduction="20000"/>
          </a:bodyPr>
          <a:lstStyle/>
          <a:p>
            <a:pPr algn="l"/>
            <a:r>
              <a:rPr lang="en-US" sz="1800" b="0" i="0" u="none" strike="noStrike" baseline="0" dirty="0">
                <a:latin typeface="Palatino-Roman"/>
              </a:rPr>
              <a:t>KPMG. 2005. </a:t>
            </a:r>
            <a:r>
              <a:rPr lang="en-US" sz="1800" b="0" i="1" u="none" strike="noStrike" baseline="0" dirty="0">
                <a:latin typeface="Palatino-Italic"/>
              </a:rPr>
              <a:t>KPMG International Survey on Corporate Responsibility </a:t>
            </a:r>
            <a:r>
              <a:rPr lang="en-GB" sz="1800" b="0" i="1" u="none" strike="noStrike" baseline="0" dirty="0">
                <a:latin typeface="Palatino-Italic"/>
              </a:rPr>
              <a:t>Reporting. </a:t>
            </a:r>
            <a:r>
              <a:rPr lang="en-GB" sz="1800" b="0" i="0" u="none" strike="noStrike" baseline="0" dirty="0">
                <a:latin typeface="Palatino-Roman"/>
              </a:rPr>
              <a:t>Amsterdam: KPMG.</a:t>
            </a:r>
          </a:p>
          <a:p>
            <a:pPr algn="l"/>
            <a:r>
              <a:rPr lang="fr-FR" sz="1800" b="0" i="0" u="none" strike="noStrike" baseline="0" dirty="0">
                <a:latin typeface="Palatino-Roman"/>
              </a:rPr>
              <a:t>Krueger, A. 1985. Import substitution versus export promotion. </a:t>
            </a:r>
            <a:r>
              <a:rPr lang="fr-FR" sz="1800" b="0" i="1" u="none" strike="noStrike" baseline="0" dirty="0">
                <a:latin typeface="Palatino-Italic"/>
              </a:rPr>
              <a:t>Finance and </a:t>
            </a:r>
            <a:r>
              <a:rPr lang="en-GB" sz="1800" b="0" i="1" u="none" strike="noStrike" baseline="0" dirty="0">
                <a:latin typeface="Palatino-Italic"/>
              </a:rPr>
              <a:t>Development, </a:t>
            </a:r>
            <a:r>
              <a:rPr lang="en-GB" sz="1800" b="0" i="0" u="none" strike="noStrike" baseline="0" dirty="0">
                <a:latin typeface="Palatino-Roman"/>
              </a:rPr>
              <a:t>June. </a:t>
            </a:r>
          </a:p>
          <a:p>
            <a:pPr algn="l"/>
            <a:r>
              <a:rPr lang="en-US" sz="1800" b="0" i="0" u="none" strike="noStrike" baseline="0" dirty="0" err="1">
                <a:latin typeface="Palatino-Roman"/>
              </a:rPr>
              <a:t>Lahouel</a:t>
            </a:r>
            <a:r>
              <a:rPr lang="en-US" sz="1800" b="0" i="0" u="none" strike="noStrike" baseline="0" dirty="0">
                <a:latin typeface="Palatino-Roman"/>
              </a:rPr>
              <a:t>, M., and K. </a:t>
            </a:r>
            <a:r>
              <a:rPr lang="en-US" sz="1800" b="0" i="0" u="none" strike="noStrike" baseline="0" dirty="0" err="1">
                <a:latin typeface="Palatino-Roman"/>
              </a:rPr>
              <a:t>Maskus</a:t>
            </a:r>
            <a:r>
              <a:rPr lang="en-US" sz="1800" b="0" i="0" u="none" strike="noStrike" baseline="0" dirty="0">
                <a:latin typeface="Palatino-Roman"/>
              </a:rPr>
              <a:t>. 1999. Competition policy and intellectual property rights in developing countries: Interests in unilateral initiatives and a WTO agreement. Paper for WTO/World Bank Conference on Developing Countries in a Millennium Round, Geneva: 20–21 </a:t>
            </a:r>
            <a:r>
              <a:rPr lang="en-GB" sz="1800" b="0" i="0" u="none" strike="noStrike" baseline="0" dirty="0">
                <a:latin typeface="Palatino-Roman"/>
              </a:rPr>
              <a:t>September.</a:t>
            </a:r>
          </a:p>
          <a:p>
            <a:pPr algn="l"/>
            <a:r>
              <a:rPr lang="en-US" sz="1800" b="0" i="0" u="none" strike="noStrike" baseline="0" dirty="0" err="1">
                <a:latin typeface="Palatino-Roman"/>
              </a:rPr>
              <a:t>Lall</a:t>
            </a:r>
            <a:r>
              <a:rPr lang="en-US" sz="1800" b="0" i="0" u="none" strike="noStrike" baseline="0" dirty="0">
                <a:latin typeface="Palatino-Roman"/>
              </a:rPr>
              <a:t>, S., and P. </a:t>
            </a:r>
            <a:r>
              <a:rPr lang="en-US" sz="1800" b="0" i="0" u="none" strike="noStrike" baseline="0" dirty="0" err="1">
                <a:latin typeface="Palatino-Roman"/>
              </a:rPr>
              <a:t>Streeten</a:t>
            </a:r>
            <a:r>
              <a:rPr lang="en-US" sz="1800" b="0" i="0" u="none" strike="noStrike" baseline="0" dirty="0">
                <a:latin typeface="Palatino-Roman"/>
              </a:rPr>
              <a:t>. 1977. </a:t>
            </a:r>
            <a:r>
              <a:rPr lang="en-US" sz="1800" b="0" i="1" u="none" strike="noStrike" baseline="0" dirty="0">
                <a:latin typeface="Palatino-Italic"/>
              </a:rPr>
              <a:t>Foreign Investment, Transnationals and </a:t>
            </a:r>
            <a:r>
              <a:rPr lang="en-GB" sz="1800" b="0" i="1" u="none" strike="noStrike" baseline="0" dirty="0">
                <a:latin typeface="Palatino-Italic"/>
              </a:rPr>
              <a:t>Developing Countries. </a:t>
            </a:r>
            <a:r>
              <a:rPr lang="en-GB" sz="1800" b="0" i="0" u="none" strike="noStrike" baseline="0" dirty="0">
                <a:latin typeface="Palatino-Roman"/>
              </a:rPr>
              <a:t>London: MacMillan.</a:t>
            </a:r>
          </a:p>
          <a:p>
            <a:pPr algn="l"/>
            <a:r>
              <a:rPr lang="en-US" sz="1800" b="0" i="0" u="none" strike="noStrike" baseline="0" dirty="0" err="1">
                <a:latin typeface="Palatino-Roman"/>
              </a:rPr>
              <a:t>Lall</a:t>
            </a:r>
            <a:r>
              <a:rPr lang="en-US" sz="1800" b="0" i="0" u="none" strike="noStrike" baseline="0" dirty="0">
                <a:latin typeface="Palatino-Roman"/>
              </a:rPr>
              <a:t>, S. 1995. Employment and foreign investment: Policy options for developing countries. </a:t>
            </a:r>
            <a:r>
              <a:rPr lang="en-US" sz="1800" b="0" i="1" u="none" strike="noStrike" baseline="0" dirty="0">
                <a:latin typeface="Palatino-Italic"/>
              </a:rPr>
              <a:t>International Labor Review </a:t>
            </a:r>
            <a:r>
              <a:rPr lang="en-US" sz="1800" b="0" i="0" u="none" strike="noStrike" baseline="0" dirty="0">
                <a:latin typeface="Palatino-Roman"/>
              </a:rPr>
              <a:t>134 (4–5): 521.</a:t>
            </a:r>
          </a:p>
          <a:p>
            <a:pPr algn="l"/>
            <a:r>
              <a:rPr lang="en-US" sz="1800" b="0" i="0" u="none" strike="noStrike" baseline="0" dirty="0">
                <a:latin typeface="Palatino-Roman"/>
              </a:rPr>
              <a:t>Lipsey, R. E., and F. </a:t>
            </a:r>
            <a:r>
              <a:rPr lang="en-US" sz="1800" b="0" i="0" u="none" strike="noStrike" baseline="0" dirty="0" err="1">
                <a:latin typeface="Palatino-Roman"/>
              </a:rPr>
              <a:t>Sjφholm</a:t>
            </a:r>
            <a:r>
              <a:rPr lang="en-US" sz="1800" b="0" i="0" u="none" strike="noStrike" baseline="0" dirty="0">
                <a:latin typeface="Palatino-Roman"/>
              </a:rPr>
              <a:t>. 2004. Foreign direct investment, education and wages in Indonesian manufacturing. </a:t>
            </a:r>
            <a:r>
              <a:rPr lang="en-US" sz="1800" b="0" i="1" u="none" strike="noStrike" baseline="0" dirty="0">
                <a:latin typeface="Palatino-Italic"/>
              </a:rPr>
              <a:t>Journal of Development Economics </a:t>
            </a:r>
            <a:r>
              <a:rPr lang="el-GR" sz="1800" b="0" i="0" u="none" strike="noStrike" baseline="0" dirty="0">
                <a:latin typeface="Palatino-Roman"/>
              </a:rPr>
              <a:t>73:415–422.</a:t>
            </a:r>
          </a:p>
          <a:p>
            <a:pPr algn="l"/>
            <a:r>
              <a:rPr lang="en-US" sz="1800" b="0" i="0" u="none" strike="noStrike" baseline="0" dirty="0">
                <a:latin typeface="Palatino-Roman"/>
              </a:rPr>
              <a:t>Little, I. 1982. </a:t>
            </a:r>
            <a:r>
              <a:rPr lang="en-US" sz="1800" b="0" i="1" u="none" strike="noStrike" baseline="0" dirty="0">
                <a:latin typeface="Palatino-Italic"/>
              </a:rPr>
              <a:t>Economic Development: Theory, Policy and International </a:t>
            </a:r>
            <a:r>
              <a:rPr lang="en-GB" sz="1800" b="0" i="1" u="none" strike="noStrike" baseline="0" dirty="0">
                <a:latin typeface="Palatino-Italic"/>
              </a:rPr>
              <a:t>Relations. </a:t>
            </a:r>
            <a:r>
              <a:rPr lang="en-GB" sz="1800" b="0" i="0" u="none" strike="noStrike" baseline="0" dirty="0">
                <a:latin typeface="Palatino-Roman"/>
              </a:rPr>
              <a:t>London: Basic Books.</a:t>
            </a:r>
          </a:p>
          <a:p>
            <a:pPr algn="l"/>
            <a:r>
              <a:rPr lang="en-US" sz="1800" b="0" i="0" u="none" strike="noStrike" baseline="0" dirty="0">
                <a:latin typeface="Palatino-Roman"/>
              </a:rPr>
              <a:t>Lodge, G., and C. Wilson. 2006. </a:t>
            </a:r>
            <a:r>
              <a:rPr lang="en-US" sz="1800" b="0" i="1" u="none" strike="noStrike" baseline="0" dirty="0">
                <a:latin typeface="Palatino-Italic"/>
              </a:rPr>
              <a:t>A Corporate Solution to Global Poverty. </a:t>
            </a:r>
            <a:r>
              <a:rPr lang="en-GB" sz="1800" b="0" i="0" u="none" strike="noStrike" baseline="0" dirty="0">
                <a:latin typeface="Palatino-Roman"/>
              </a:rPr>
              <a:t>Princeton: Princeton University Press.</a:t>
            </a:r>
          </a:p>
          <a:p>
            <a:pPr algn="l"/>
            <a:r>
              <a:rPr lang="en-US" sz="1800" b="0" i="0" u="none" strike="noStrike" baseline="0" dirty="0" err="1">
                <a:latin typeface="Palatino-Roman"/>
              </a:rPr>
              <a:t>Maignan</a:t>
            </a:r>
            <a:r>
              <a:rPr lang="en-US" sz="1800" b="0" i="0" u="none" strike="noStrike" baseline="0" dirty="0">
                <a:latin typeface="Palatino-Roman"/>
              </a:rPr>
              <a:t>, I., and D. Ralston. 2002. Corporate Social Responsibility in Europe and the U.S.: Insights from business’ self-representations. </a:t>
            </a:r>
            <a:r>
              <a:rPr lang="en-US" sz="1800" b="0" i="1" u="none" strike="noStrike" baseline="0" dirty="0">
                <a:latin typeface="Palatino-Italic"/>
              </a:rPr>
              <a:t>Journal</a:t>
            </a:r>
          </a:p>
          <a:p>
            <a:pPr algn="l"/>
            <a:r>
              <a:rPr lang="en-US" sz="1800" b="0" i="1" u="none" strike="noStrike" baseline="0" dirty="0">
                <a:latin typeface="Palatino-Italic"/>
              </a:rPr>
              <a:t>of International Business Studies </a:t>
            </a:r>
            <a:r>
              <a:rPr lang="en-US" sz="1800" b="0" i="0" u="none" strike="noStrike" baseline="0" dirty="0">
                <a:latin typeface="Palatino-Roman"/>
              </a:rPr>
              <a:t>33 (3): 497–514.</a:t>
            </a:r>
            <a:endParaRPr lang="el-GR" dirty="0"/>
          </a:p>
        </p:txBody>
      </p:sp>
    </p:spTree>
    <p:extLst>
      <p:ext uri="{BB962C8B-B14F-4D97-AF65-F5344CB8AC3E}">
        <p14:creationId xmlns:p14="http://schemas.microsoft.com/office/powerpoint/2010/main" val="333273247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0966A5-839F-4F16-A88E-3C420A71A460}"/>
              </a:ext>
            </a:extLst>
          </p:cNvPr>
          <p:cNvSpPr>
            <a:spLocks noGrp="1"/>
          </p:cNvSpPr>
          <p:nvPr>
            <p:ph type="title"/>
          </p:nvPr>
        </p:nvSpPr>
        <p:spPr/>
        <p:txBody>
          <a:bodyPr/>
          <a:lstStyle/>
          <a:p>
            <a:r>
              <a:rPr lang="en-US" dirty="0"/>
              <a:t>Literature Review</a:t>
            </a:r>
            <a:endParaRPr lang="el-GR" dirty="0"/>
          </a:p>
        </p:txBody>
      </p:sp>
      <p:sp>
        <p:nvSpPr>
          <p:cNvPr id="3" name="Θέση περιεχομένου 2">
            <a:extLst>
              <a:ext uri="{FF2B5EF4-FFF2-40B4-BE49-F238E27FC236}">
                <a16:creationId xmlns:a16="http://schemas.microsoft.com/office/drawing/2014/main" id="{ABF933E3-2B69-4E07-A349-3E3BE9DFBE3B}"/>
              </a:ext>
            </a:extLst>
          </p:cNvPr>
          <p:cNvSpPr>
            <a:spLocks noGrp="1"/>
          </p:cNvSpPr>
          <p:nvPr>
            <p:ph idx="1"/>
          </p:nvPr>
        </p:nvSpPr>
        <p:spPr/>
        <p:txBody>
          <a:bodyPr>
            <a:normAutofit fontScale="92500" lnSpcReduction="20000"/>
          </a:bodyPr>
          <a:lstStyle/>
          <a:p>
            <a:pPr algn="l"/>
            <a:r>
              <a:rPr lang="en-US" sz="1800" b="0" i="0" u="none" strike="noStrike" baseline="0" dirty="0" err="1">
                <a:latin typeface="Palatino-Roman"/>
              </a:rPr>
              <a:t>Markusen</a:t>
            </a:r>
            <a:r>
              <a:rPr lang="en-US" sz="1800" b="0" i="0" u="none" strike="noStrike" baseline="0" dirty="0">
                <a:latin typeface="Palatino-Roman"/>
              </a:rPr>
              <a:t>, J. 1995. The boundaries of multinational enterprises and the theory of international trade. </a:t>
            </a:r>
            <a:r>
              <a:rPr lang="en-US" sz="1800" b="0" i="1" u="none" strike="noStrike" baseline="0" dirty="0">
                <a:latin typeface="Palatino-Italic"/>
              </a:rPr>
              <a:t>Journal of Economic Perspectives </a:t>
            </a:r>
            <a:r>
              <a:rPr lang="en-US" sz="1800" b="0" i="0" u="none" strike="noStrike" baseline="0" dirty="0">
                <a:latin typeface="Palatino-Roman"/>
              </a:rPr>
              <a:t>9:169–189.</a:t>
            </a:r>
          </a:p>
          <a:p>
            <a:pPr algn="l"/>
            <a:r>
              <a:rPr lang="en-US" sz="1800" b="0" i="0" u="none" strike="noStrike" baseline="0" dirty="0">
                <a:latin typeface="Palatino-Roman"/>
              </a:rPr>
              <a:t>McIntyre, J., R. Narula, and L. Trevino. 1996. The role of export processing zones for host countries and multinationals: A mutually beneficial relationship? </a:t>
            </a:r>
            <a:r>
              <a:rPr lang="en-US" sz="1800" b="0" i="1" u="none" strike="noStrike" baseline="0" dirty="0">
                <a:latin typeface="Palatino-Italic"/>
              </a:rPr>
              <a:t>The International Trade Journal </a:t>
            </a:r>
            <a:r>
              <a:rPr lang="en-US" sz="1800" b="0" i="0" u="none" strike="noStrike" baseline="0" dirty="0">
                <a:latin typeface="Palatino-Roman"/>
              </a:rPr>
              <a:t>10 (4): 435–466. </a:t>
            </a:r>
            <a:r>
              <a:rPr lang="en-US" sz="1800" b="0" i="0" u="none" strike="noStrike" baseline="0" dirty="0" err="1">
                <a:latin typeface="Palatino-Roman"/>
              </a:rPr>
              <a:t>Mencinger</a:t>
            </a:r>
            <a:r>
              <a:rPr lang="en-US" sz="1800" b="0" i="0" u="none" strike="noStrike" baseline="0" dirty="0">
                <a:latin typeface="Palatino-Roman"/>
              </a:rPr>
              <a:t>, J. 2003. Does foreign direct investment always enhance economic growth? </a:t>
            </a:r>
            <a:r>
              <a:rPr lang="en-US" sz="1800" b="0" i="1" u="none" strike="noStrike" baseline="0" dirty="0" err="1">
                <a:latin typeface="Palatino-Italic"/>
              </a:rPr>
              <a:t>Kyklos</a:t>
            </a:r>
            <a:r>
              <a:rPr lang="en-US" sz="1800" b="0" i="1" u="none" strike="noStrike" baseline="0" dirty="0">
                <a:latin typeface="Palatino-Italic"/>
              </a:rPr>
              <a:t> </a:t>
            </a:r>
            <a:r>
              <a:rPr lang="en-US" sz="1800" b="0" i="0" u="none" strike="noStrike" baseline="0" dirty="0">
                <a:latin typeface="Palatino-Roman"/>
              </a:rPr>
              <a:t>56 (4): 491–508.</a:t>
            </a:r>
          </a:p>
          <a:p>
            <a:pPr algn="l"/>
            <a:r>
              <a:rPr lang="en-GB" sz="1800" b="0" i="0" u="none" strike="noStrike" baseline="0" dirty="0">
                <a:latin typeface="Palatino-Roman"/>
              </a:rPr>
              <a:t>Meyer, K. 2004. Perspectives on multinational enterprises in emerging </a:t>
            </a:r>
            <a:r>
              <a:rPr lang="en-US" sz="1800" b="0" i="0" u="none" strike="noStrike" baseline="0" dirty="0">
                <a:latin typeface="Palatino-Roman"/>
              </a:rPr>
              <a:t>economies. </a:t>
            </a:r>
            <a:r>
              <a:rPr lang="en-US" sz="1800" b="0" i="1" u="none" strike="noStrike" baseline="0" dirty="0">
                <a:latin typeface="Palatino-Italic"/>
              </a:rPr>
              <a:t>Journal of International Business Studies </a:t>
            </a:r>
            <a:r>
              <a:rPr lang="en-US" sz="1800" b="0" i="0" u="none" strike="noStrike" baseline="0" dirty="0">
                <a:latin typeface="Palatino-Roman"/>
              </a:rPr>
              <a:t>35 (4): 259–276. Nordstrom, H., and S. Vaughan. 1999. Trade and Environment. WTO </a:t>
            </a:r>
            <a:r>
              <a:rPr lang="en-GB" sz="1800" b="0" i="0" u="none" strike="noStrike" baseline="0" dirty="0">
                <a:latin typeface="Palatino-Roman"/>
              </a:rPr>
              <a:t>Special Studies no. 4.</a:t>
            </a:r>
          </a:p>
          <a:p>
            <a:pPr algn="l"/>
            <a:r>
              <a:rPr lang="en-US" sz="1800" b="0" i="0" u="none" strike="noStrike" baseline="0" dirty="0">
                <a:latin typeface="Palatino-Roman"/>
              </a:rPr>
              <a:t>North, D. 1991. </a:t>
            </a:r>
            <a:r>
              <a:rPr lang="en-US" sz="1800" b="0" i="1" u="none" strike="noStrike" baseline="0" dirty="0">
                <a:latin typeface="Palatino-Italic"/>
              </a:rPr>
              <a:t>Institutions, Institutional Change and Economic Development. </a:t>
            </a:r>
            <a:r>
              <a:rPr lang="en-GB" sz="1800" b="0" i="0" u="none" strike="noStrike" baseline="0" dirty="0">
                <a:latin typeface="Palatino-Roman"/>
              </a:rPr>
              <a:t>Cambridge: Cambridge University Press.</a:t>
            </a:r>
          </a:p>
          <a:p>
            <a:pPr algn="l"/>
            <a:r>
              <a:rPr lang="en-US" sz="1800" b="0" i="0" u="none" strike="noStrike" baseline="0" dirty="0">
                <a:latin typeface="Palatino-Roman"/>
              </a:rPr>
              <a:t>North, D. 1994. Economic performance through time. </a:t>
            </a:r>
            <a:r>
              <a:rPr lang="en-US" sz="1800" b="0" i="1" u="none" strike="noStrike" baseline="0" dirty="0">
                <a:latin typeface="Palatino-Italic"/>
              </a:rPr>
              <a:t>American Economic </a:t>
            </a:r>
            <a:r>
              <a:rPr lang="en-GB" sz="1800" b="0" i="1" u="none" strike="noStrike" baseline="0" dirty="0">
                <a:latin typeface="Palatino-Italic"/>
              </a:rPr>
              <a:t>Review </a:t>
            </a:r>
            <a:r>
              <a:rPr lang="en-GB" sz="1800" b="0" i="0" u="none" strike="noStrike" baseline="0" dirty="0">
                <a:latin typeface="Palatino-Roman"/>
              </a:rPr>
              <a:t>84 (3): 359–368.</a:t>
            </a:r>
          </a:p>
          <a:p>
            <a:pPr algn="l"/>
            <a:r>
              <a:rPr lang="en-US" sz="1800" b="0" i="0" u="none" strike="noStrike" baseline="0" dirty="0">
                <a:latin typeface="Palatino-Roman"/>
              </a:rPr>
              <a:t>North, D. 2005. </a:t>
            </a:r>
            <a:r>
              <a:rPr lang="en-US" sz="1800" b="0" i="1" u="none" strike="noStrike" baseline="0" dirty="0">
                <a:latin typeface="Palatino-Italic"/>
              </a:rPr>
              <a:t>Understanding the Process of Economic Change. </a:t>
            </a:r>
            <a:r>
              <a:rPr lang="en-US" sz="1800" b="0" i="0" u="none" strike="noStrike" baseline="0" dirty="0">
                <a:latin typeface="Palatino-Roman"/>
              </a:rPr>
              <a:t>Princeton: </a:t>
            </a:r>
            <a:r>
              <a:rPr lang="en-GB" sz="1800" b="0" i="0" u="none" strike="noStrike" baseline="0" dirty="0">
                <a:latin typeface="Palatino-Roman"/>
              </a:rPr>
              <a:t>Princeton University Press.</a:t>
            </a:r>
          </a:p>
        </p:txBody>
      </p:sp>
    </p:spTree>
    <p:extLst>
      <p:ext uri="{BB962C8B-B14F-4D97-AF65-F5344CB8AC3E}">
        <p14:creationId xmlns:p14="http://schemas.microsoft.com/office/powerpoint/2010/main" val="223663900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344A3B-90C7-4674-A891-9DDA582D26E6}"/>
              </a:ext>
            </a:extLst>
          </p:cNvPr>
          <p:cNvSpPr>
            <a:spLocks noGrp="1"/>
          </p:cNvSpPr>
          <p:nvPr>
            <p:ph type="title"/>
          </p:nvPr>
        </p:nvSpPr>
        <p:spPr/>
        <p:txBody>
          <a:bodyPr/>
          <a:lstStyle/>
          <a:p>
            <a:r>
              <a:rPr lang="en-US" dirty="0"/>
              <a:t>Literature Review</a:t>
            </a:r>
            <a:endParaRPr lang="el-GR" dirty="0"/>
          </a:p>
        </p:txBody>
      </p:sp>
      <p:sp>
        <p:nvSpPr>
          <p:cNvPr id="3" name="Θέση περιεχομένου 2">
            <a:extLst>
              <a:ext uri="{FF2B5EF4-FFF2-40B4-BE49-F238E27FC236}">
                <a16:creationId xmlns:a16="http://schemas.microsoft.com/office/drawing/2014/main" id="{80AEA735-8018-4206-9225-789A370F6355}"/>
              </a:ext>
            </a:extLst>
          </p:cNvPr>
          <p:cNvSpPr>
            <a:spLocks noGrp="1"/>
          </p:cNvSpPr>
          <p:nvPr>
            <p:ph idx="1"/>
          </p:nvPr>
        </p:nvSpPr>
        <p:spPr/>
        <p:txBody>
          <a:bodyPr>
            <a:normAutofit fontScale="62500" lnSpcReduction="20000"/>
          </a:bodyPr>
          <a:lstStyle/>
          <a:p>
            <a:pPr algn="l"/>
            <a:r>
              <a:rPr lang="en-US" sz="1800" b="0" i="0" u="none" strike="noStrike" baseline="0" dirty="0">
                <a:latin typeface="Palatino-Roman"/>
              </a:rPr>
              <a:t>Rodrik. D., A. Subramanian, and F. </a:t>
            </a:r>
            <a:r>
              <a:rPr lang="en-US" sz="1800" b="0" i="0" u="none" strike="noStrike" baseline="0" dirty="0" err="1">
                <a:latin typeface="Palatino-Roman"/>
              </a:rPr>
              <a:t>Trebli</a:t>
            </a:r>
            <a:r>
              <a:rPr lang="en-US" sz="1800" b="0" i="0" u="none" strike="noStrike" baseline="0" dirty="0">
                <a:latin typeface="Palatino-Roman"/>
              </a:rPr>
              <a:t>. 2002. </a:t>
            </a:r>
            <a:r>
              <a:rPr lang="en-US" sz="1800" b="0" i="1" u="none" strike="noStrike" baseline="0" dirty="0">
                <a:latin typeface="Palatino-Italic"/>
              </a:rPr>
              <a:t>Institutional Rule: The Primacy of Institutions over Geography and Integration in Economic Development. </a:t>
            </a:r>
            <a:r>
              <a:rPr lang="en-US" sz="1800" b="0" i="0" u="none" strike="noStrike" baseline="0" dirty="0">
                <a:latin typeface="Palatino-Roman"/>
              </a:rPr>
              <a:t>Cambridge MA: Harvard University Press.</a:t>
            </a:r>
          </a:p>
          <a:p>
            <a:pPr algn="l"/>
            <a:r>
              <a:rPr lang="en-US" sz="1800" b="0" i="0" u="none" strike="noStrike" baseline="0" dirty="0">
                <a:latin typeface="Palatino-Roman"/>
              </a:rPr>
              <a:t>Rodrik, D. 1999. </a:t>
            </a:r>
            <a:r>
              <a:rPr lang="en-US" sz="1800" b="0" i="1" u="none" strike="noStrike" baseline="0" dirty="0">
                <a:latin typeface="Palatino-Italic"/>
              </a:rPr>
              <a:t>Making Openness Work: The New Global Economy and the Developing Countries. </a:t>
            </a:r>
            <a:r>
              <a:rPr lang="en-US" sz="1800" b="0" i="0" u="none" strike="noStrike" baseline="0" dirty="0">
                <a:latin typeface="Palatino-Roman"/>
              </a:rPr>
              <a:t>Washington, DC: ODC.</a:t>
            </a:r>
          </a:p>
          <a:p>
            <a:pPr algn="l"/>
            <a:r>
              <a:rPr lang="en-US" sz="1800" b="0" i="0" u="none" strike="noStrike" baseline="0" dirty="0">
                <a:latin typeface="Palatino-Roman"/>
              </a:rPr>
              <a:t>Rugman, A., and A. Verbeke. 2004. A perspective on regional and global strategies of multinational enterprises. </a:t>
            </a:r>
            <a:r>
              <a:rPr lang="en-US" sz="1800" b="0" i="1" u="none" strike="noStrike" baseline="0" dirty="0">
                <a:latin typeface="Palatino-Italic"/>
              </a:rPr>
              <a:t>Journal of International Business </a:t>
            </a:r>
            <a:r>
              <a:rPr lang="en-GB" sz="1800" b="0" i="1" u="none" strike="noStrike" baseline="0" dirty="0">
                <a:latin typeface="Palatino-Italic"/>
              </a:rPr>
              <a:t>Studies </a:t>
            </a:r>
            <a:r>
              <a:rPr lang="en-GB" sz="1800" b="0" i="0" u="none" strike="noStrike" baseline="0" dirty="0">
                <a:latin typeface="Palatino-Roman"/>
              </a:rPr>
              <a:t>35 (1): 3–19.</a:t>
            </a:r>
          </a:p>
          <a:p>
            <a:pPr algn="l"/>
            <a:r>
              <a:rPr lang="en-US" sz="1800" b="0" i="0" u="none" strike="noStrike" baseline="0" dirty="0" err="1">
                <a:latin typeface="Palatino-Roman"/>
              </a:rPr>
              <a:t>Saiia</a:t>
            </a:r>
            <a:r>
              <a:rPr lang="en-US" sz="1800" b="0" i="0" u="none" strike="noStrike" baseline="0" dirty="0">
                <a:latin typeface="Palatino-Roman"/>
              </a:rPr>
              <a:t>, D., A. Carroll, and A. </a:t>
            </a:r>
            <a:r>
              <a:rPr lang="en-US" sz="1800" b="0" i="0" u="none" strike="noStrike" baseline="0" dirty="0" err="1">
                <a:latin typeface="Palatino-Roman"/>
              </a:rPr>
              <a:t>Buchholtz</a:t>
            </a:r>
            <a:r>
              <a:rPr lang="en-US" sz="1800" b="0" i="0" u="none" strike="noStrike" baseline="0" dirty="0">
                <a:latin typeface="Palatino-Roman"/>
              </a:rPr>
              <a:t>. 2003. Philanthropy as strategy. When corporate charity begins at home. </a:t>
            </a:r>
            <a:r>
              <a:rPr lang="en-US" sz="1800" b="0" i="1" u="none" strike="noStrike" baseline="0" dirty="0">
                <a:latin typeface="Palatino-Italic"/>
              </a:rPr>
              <a:t>Business &amp; Society </a:t>
            </a:r>
            <a:r>
              <a:rPr lang="en-US" sz="1800" b="0" i="0" u="none" strike="noStrike" baseline="0" dirty="0">
                <a:latin typeface="Palatino-Roman"/>
              </a:rPr>
              <a:t>42 (2): 169–201.</a:t>
            </a:r>
          </a:p>
          <a:p>
            <a:pPr algn="l"/>
            <a:r>
              <a:rPr lang="en-US" sz="1800" b="0" i="0" u="none" strike="noStrike" baseline="0" dirty="0">
                <a:latin typeface="Palatino-Roman"/>
              </a:rPr>
              <a:t>Sen, A. 1973. </a:t>
            </a:r>
            <a:r>
              <a:rPr lang="en-US" sz="1800" b="0" i="1" u="none" strike="noStrike" baseline="0" dirty="0">
                <a:latin typeface="Palatino-Italic"/>
              </a:rPr>
              <a:t>On Economic Inequality. </a:t>
            </a:r>
            <a:r>
              <a:rPr lang="en-US" sz="1800" b="0" i="0" u="none" strike="noStrike" baseline="0" dirty="0">
                <a:latin typeface="Palatino-Roman"/>
              </a:rPr>
              <a:t>Oxford: Clarendon Press.</a:t>
            </a:r>
          </a:p>
          <a:p>
            <a:pPr algn="l"/>
            <a:r>
              <a:rPr lang="en-US" sz="1800" b="0" i="0" u="none" strike="noStrike" baseline="0" dirty="0">
                <a:latin typeface="Palatino-Roman"/>
              </a:rPr>
              <a:t>Sen, A. 1999. </a:t>
            </a:r>
            <a:r>
              <a:rPr lang="en-US" sz="1800" b="0" i="1" u="none" strike="noStrike" baseline="0" dirty="0">
                <a:latin typeface="Palatino-Italic"/>
              </a:rPr>
              <a:t>Development as Freedom. </a:t>
            </a:r>
            <a:r>
              <a:rPr lang="en-US" sz="1800" b="0" i="0" u="none" strike="noStrike" baseline="0" dirty="0">
                <a:latin typeface="Palatino-Roman"/>
              </a:rPr>
              <a:t>Oxford: Oxford University Press.</a:t>
            </a:r>
          </a:p>
          <a:p>
            <a:pPr algn="l"/>
            <a:r>
              <a:rPr lang="en-US" sz="1800" b="0" i="0" u="none" strike="noStrike" baseline="0" dirty="0" err="1">
                <a:latin typeface="Palatino-Roman"/>
              </a:rPr>
              <a:t>Smarzynska</a:t>
            </a:r>
            <a:r>
              <a:rPr lang="en-US" sz="1800" b="0" i="0" u="none" strike="noStrike" baseline="0" dirty="0">
                <a:latin typeface="Palatino-Roman"/>
              </a:rPr>
              <a:t>, B. 1999. Technological leadership and the choice of entry mode by foreign investors. Evidence from transition economies. World Bank Working Paper Series in International Economics, no. 2014.</a:t>
            </a:r>
          </a:p>
          <a:p>
            <a:pPr algn="l"/>
            <a:r>
              <a:rPr lang="en-US" sz="1800" b="0" i="0" u="none" strike="noStrike" baseline="0" dirty="0">
                <a:latin typeface="Palatino-Roman"/>
              </a:rPr>
              <a:t>Stiglitz, J. 1998. Towards a new paradigm of development: Strategies, policies and processes. </a:t>
            </a:r>
            <a:r>
              <a:rPr lang="en-US" sz="1800" b="0" i="0" u="none" strike="noStrike" baseline="0" dirty="0" err="1">
                <a:latin typeface="Palatino-Roman"/>
              </a:rPr>
              <a:t>Prebisch</a:t>
            </a:r>
            <a:r>
              <a:rPr lang="en-US" sz="1800" b="0" i="0" u="none" strike="noStrike" baseline="0" dirty="0">
                <a:latin typeface="Palatino-Roman"/>
              </a:rPr>
              <a:t> Lecture, Geneva: UNCTAD.</a:t>
            </a:r>
          </a:p>
          <a:p>
            <a:pPr algn="l"/>
            <a:r>
              <a:rPr lang="en-US" sz="1800" b="0" i="0" u="none" strike="noStrike" baseline="0" dirty="0">
                <a:latin typeface="Palatino-Roman"/>
              </a:rPr>
              <a:t>Talukdar, D., and C. Meisner. 2001. Does the private sector help or hurt the </a:t>
            </a:r>
            <a:r>
              <a:rPr lang="en-GB" sz="1800" b="0" i="0" u="none" strike="noStrike" baseline="0" dirty="0">
                <a:latin typeface="Palatino-Roman"/>
              </a:rPr>
              <a:t>environment? Evidence from carbon dioxide pollution in developing </a:t>
            </a:r>
            <a:r>
              <a:rPr lang="en-US" sz="1800" b="0" i="0" u="none" strike="noStrike" baseline="0" dirty="0">
                <a:latin typeface="Palatino-Roman"/>
              </a:rPr>
              <a:t>countries. </a:t>
            </a:r>
            <a:r>
              <a:rPr lang="en-US" sz="1800" b="0" i="1" u="none" strike="noStrike" baseline="0" dirty="0">
                <a:latin typeface="Palatino-Italic"/>
              </a:rPr>
              <a:t>World Development </a:t>
            </a:r>
            <a:r>
              <a:rPr lang="en-US" sz="1800" b="0" i="0" u="none" strike="noStrike" baseline="0" dirty="0">
                <a:latin typeface="Palatino-Roman"/>
              </a:rPr>
              <a:t>29 (5): 827–840.</a:t>
            </a:r>
          </a:p>
          <a:p>
            <a:pPr algn="l"/>
            <a:r>
              <a:rPr lang="en-US" sz="1800" b="0" i="0" u="none" strike="noStrike" baseline="0" dirty="0">
                <a:latin typeface="Palatino-Roman"/>
              </a:rPr>
              <a:t>Velde, D. </a:t>
            </a:r>
            <a:r>
              <a:rPr lang="en-US" sz="1800" b="0" i="0" u="none" strike="noStrike" baseline="0" dirty="0" err="1">
                <a:latin typeface="Palatino-Roman"/>
              </a:rPr>
              <a:t>Te</a:t>
            </a:r>
            <a:r>
              <a:rPr lang="en-US" sz="1800" b="0" i="0" u="none" strike="noStrike" baseline="0" dirty="0">
                <a:latin typeface="Palatino-Roman"/>
              </a:rPr>
              <a:t>, and O. Morrissey. 2001. Foreign </a:t>
            </a:r>
            <a:r>
              <a:rPr lang="en-GB" sz="1600" b="0" i="0" u="none" strike="noStrike" baseline="0" dirty="0">
                <a:latin typeface="Palatino-Roman"/>
              </a:rPr>
              <a:t>ownership and wages: </a:t>
            </a:r>
            <a:r>
              <a:rPr lang="en-US" sz="1600" b="0" i="0" u="none" strike="noStrike" baseline="0" dirty="0">
                <a:latin typeface="Palatino-Roman"/>
              </a:rPr>
              <a:t>Evidence from five African countries. CREDIT research paper 01–19.</a:t>
            </a:r>
          </a:p>
          <a:p>
            <a:pPr algn="l"/>
            <a:endParaRPr lang="el-GR" dirty="0"/>
          </a:p>
        </p:txBody>
      </p:sp>
    </p:spTree>
    <p:extLst>
      <p:ext uri="{BB962C8B-B14F-4D97-AF65-F5344CB8AC3E}">
        <p14:creationId xmlns:p14="http://schemas.microsoft.com/office/powerpoint/2010/main" val="212051593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6B5395-0C7F-451B-A88F-12D3F1A50F3E}"/>
              </a:ext>
            </a:extLst>
          </p:cNvPr>
          <p:cNvSpPr>
            <a:spLocks noGrp="1"/>
          </p:cNvSpPr>
          <p:nvPr>
            <p:ph type="title"/>
          </p:nvPr>
        </p:nvSpPr>
        <p:spPr/>
        <p:txBody>
          <a:bodyPr/>
          <a:lstStyle/>
          <a:p>
            <a:r>
              <a:rPr lang="en-US" dirty="0"/>
              <a:t>Literature Review</a:t>
            </a:r>
            <a:endParaRPr lang="el-GR" dirty="0"/>
          </a:p>
        </p:txBody>
      </p:sp>
      <p:sp>
        <p:nvSpPr>
          <p:cNvPr id="3" name="Θέση περιεχομένου 2">
            <a:extLst>
              <a:ext uri="{FF2B5EF4-FFF2-40B4-BE49-F238E27FC236}">
                <a16:creationId xmlns:a16="http://schemas.microsoft.com/office/drawing/2014/main" id="{34993C7E-CF5F-4A3E-BA66-0A7DB7AD1A5C}"/>
              </a:ext>
            </a:extLst>
          </p:cNvPr>
          <p:cNvSpPr>
            <a:spLocks noGrp="1"/>
          </p:cNvSpPr>
          <p:nvPr>
            <p:ph idx="1"/>
          </p:nvPr>
        </p:nvSpPr>
        <p:spPr/>
        <p:txBody>
          <a:bodyPr>
            <a:normAutofit fontScale="85000" lnSpcReduction="20000"/>
          </a:bodyPr>
          <a:lstStyle/>
          <a:p>
            <a:pPr algn="l"/>
            <a:r>
              <a:rPr lang="en-US" sz="1800" b="0" i="0" u="none" strike="noStrike" baseline="0" dirty="0">
                <a:latin typeface="Palatino-Roman"/>
              </a:rPr>
              <a:t>Velde, D. </a:t>
            </a:r>
            <a:r>
              <a:rPr lang="en-US" sz="1800" b="0" i="0" u="none" strike="noStrike" baseline="0" dirty="0" err="1">
                <a:latin typeface="Palatino-Roman"/>
              </a:rPr>
              <a:t>Te</a:t>
            </a:r>
            <a:r>
              <a:rPr lang="en-US" sz="1800" b="0" i="0" u="none" strike="noStrike" baseline="0" dirty="0">
                <a:latin typeface="Palatino-Roman"/>
              </a:rPr>
              <a:t>, and O. Morrissey. 2002. Foreign direct investment, skills and wage inequality in East Asia. Paper for DESG conference in </a:t>
            </a:r>
            <a:r>
              <a:rPr lang="en-GB" sz="1800" b="0" i="0" u="none" strike="noStrike" baseline="0" dirty="0">
                <a:latin typeface="Palatino-Roman"/>
              </a:rPr>
              <a:t>Nottingham, April.</a:t>
            </a:r>
          </a:p>
          <a:p>
            <a:pPr algn="l"/>
            <a:r>
              <a:rPr lang="en-US" sz="1800" b="0" i="0" u="none" strike="noStrike" baseline="0" dirty="0">
                <a:latin typeface="Palatino-Roman"/>
              </a:rPr>
              <a:t>UNCTAD. 1999. </a:t>
            </a:r>
            <a:r>
              <a:rPr lang="en-US" sz="1800" b="0" i="1" u="none" strike="noStrike" baseline="0" dirty="0">
                <a:latin typeface="Palatino-Italic"/>
              </a:rPr>
              <a:t>World Investment Report 1999: Promoting Linkages. </a:t>
            </a:r>
            <a:r>
              <a:rPr lang="en-US" sz="1800" b="0" i="0" u="none" strike="noStrike" baseline="0" dirty="0">
                <a:latin typeface="Palatino-Roman"/>
              </a:rPr>
              <a:t>Geneva: </a:t>
            </a:r>
            <a:r>
              <a:rPr lang="en-GB" sz="1800" b="0" i="0" u="none" strike="noStrike" baseline="0" dirty="0">
                <a:latin typeface="Palatino-Roman"/>
              </a:rPr>
              <a:t>UNCTAD.</a:t>
            </a:r>
          </a:p>
          <a:p>
            <a:pPr algn="l"/>
            <a:r>
              <a:rPr lang="en-US" sz="1800" b="0" i="0" u="none" strike="noStrike" baseline="0" dirty="0">
                <a:latin typeface="Palatino-Roman"/>
              </a:rPr>
              <a:t>UNCTAD. 2001. </a:t>
            </a:r>
            <a:r>
              <a:rPr lang="en-US" sz="1800" b="0" i="1" u="none" strike="noStrike" baseline="0" dirty="0">
                <a:latin typeface="Palatino-Italic"/>
              </a:rPr>
              <a:t>World Investment Report 2001: Foreign Direct Investment and the Challenge of Development. </a:t>
            </a:r>
            <a:r>
              <a:rPr lang="en-US" sz="1800" b="0" i="0" u="none" strike="noStrike" baseline="0" dirty="0">
                <a:latin typeface="Palatino-Roman"/>
              </a:rPr>
              <a:t>Geneva: UNCTAD.</a:t>
            </a:r>
          </a:p>
          <a:p>
            <a:pPr algn="l"/>
            <a:r>
              <a:rPr lang="en-US" sz="1800" b="0" i="0" u="none" strike="noStrike" baseline="0" dirty="0">
                <a:latin typeface="Palatino-Roman"/>
              </a:rPr>
              <a:t>UNCTAD. 2005. </a:t>
            </a:r>
            <a:r>
              <a:rPr lang="en-US" sz="1800" b="0" i="1" u="none" strike="noStrike" baseline="0" dirty="0">
                <a:latin typeface="Palatino-Italic"/>
              </a:rPr>
              <a:t>World Investment Report 2005: Transnational Corporations and the Internationalization of R&amp;D. </a:t>
            </a:r>
            <a:r>
              <a:rPr lang="en-US" sz="1800" b="0" i="0" u="none" strike="noStrike" baseline="0" dirty="0">
                <a:latin typeface="Palatino-Roman"/>
              </a:rPr>
              <a:t>Geneva: UNCTAD.</a:t>
            </a:r>
          </a:p>
          <a:p>
            <a:pPr algn="l"/>
            <a:r>
              <a:rPr lang="en-US" sz="1800" b="0" i="0" u="none" strike="noStrike" baseline="0" dirty="0">
                <a:latin typeface="Palatino-Roman"/>
              </a:rPr>
              <a:t>UNCTAD. 2006. </a:t>
            </a:r>
            <a:r>
              <a:rPr lang="en-US" sz="1800" b="0" i="1" u="none" strike="noStrike" baseline="0" dirty="0">
                <a:latin typeface="Palatino-Italic"/>
              </a:rPr>
              <a:t>World Investment Report 2006: FDI from Developing and</a:t>
            </a:r>
          </a:p>
          <a:p>
            <a:pPr algn="l"/>
            <a:r>
              <a:rPr lang="en-GB" sz="1800" b="0" i="1" u="none" strike="noStrike" baseline="0" dirty="0">
                <a:latin typeface="Palatino-Italic"/>
              </a:rPr>
              <a:t>Transition Countries. </a:t>
            </a:r>
            <a:r>
              <a:rPr lang="en-GB" sz="1800" b="0" i="0" u="none" strike="noStrike" baseline="0" dirty="0">
                <a:latin typeface="Palatino-Roman"/>
              </a:rPr>
              <a:t>Geneva: UNCTAD.</a:t>
            </a:r>
          </a:p>
          <a:p>
            <a:pPr algn="l"/>
            <a:r>
              <a:rPr lang="en-US" sz="1800" b="0" i="0" u="none" strike="noStrike" baseline="0" dirty="0">
                <a:latin typeface="Palatino-Roman"/>
              </a:rPr>
              <a:t>UNIDO. 2005. </a:t>
            </a:r>
            <a:r>
              <a:rPr lang="en-US" sz="1800" b="0" i="1" u="none" strike="noStrike" baseline="0" dirty="0">
                <a:latin typeface="Palatino-Italic"/>
              </a:rPr>
              <a:t>Dynamics of National Systems of Innovation in Developing Countries and Transition Economies. </a:t>
            </a:r>
            <a:r>
              <a:rPr lang="en-US" sz="1800" b="0" i="0" u="none" strike="noStrike" baseline="0" dirty="0">
                <a:latin typeface="Palatino-Roman"/>
              </a:rPr>
              <a:t>Vienna: UNIDO. UN Millennium Project. 2005. </a:t>
            </a:r>
            <a:r>
              <a:rPr lang="en-US" sz="1800" b="0" i="1" u="none" strike="noStrike" baseline="0" dirty="0">
                <a:latin typeface="Palatino-Italic"/>
              </a:rPr>
              <a:t>Investing in Development: A Practical Plan to Achieve the Millennium Development Goals. </a:t>
            </a:r>
            <a:r>
              <a:rPr lang="en-US" sz="1800" b="0" i="0" u="none" strike="noStrike" baseline="0" dirty="0">
                <a:latin typeface="Palatino-Roman"/>
              </a:rPr>
              <a:t>UNDP: New York.</a:t>
            </a:r>
          </a:p>
          <a:p>
            <a:pPr algn="l"/>
            <a:r>
              <a:rPr lang="en-US" sz="1800" b="0" i="0" u="none" strike="noStrike" baseline="0" dirty="0">
                <a:latin typeface="Palatino-Roman"/>
              </a:rPr>
              <a:t>Van </a:t>
            </a:r>
            <a:r>
              <a:rPr lang="en-US" sz="1800" b="0" i="0" u="none" strike="noStrike" baseline="0" dirty="0" err="1">
                <a:latin typeface="Palatino-Roman"/>
              </a:rPr>
              <a:t>Tulder</a:t>
            </a:r>
            <a:r>
              <a:rPr lang="en-US" sz="1800" b="0" i="0" u="none" strike="noStrike" baseline="0" dirty="0">
                <a:latin typeface="Palatino-Roman"/>
              </a:rPr>
              <a:t>, R., and A. Van der Zwart. 2006. </a:t>
            </a:r>
            <a:r>
              <a:rPr lang="en-US" sz="1800" b="0" i="1" u="none" strike="noStrike" baseline="0" dirty="0">
                <a:latin typeface="Palatino-Italic"/>
              </a:rPr>
              <a:t>International Business-Society Management: Linking Corporate Responsibility and Globalization. </a:t>
            </a:r>
            <a:r>
              <a:rPr lang="en-US" sz="1800" b="0" i="0" u="none" strike="noStrike" baseline="0" dirty="0">
                <a:latin typeface="Palatino-Roman"/>
              </a:rPr>
              <a:t>London: </a:t>
            </a:r>
            <a:r>
              <a:rPr lang="en-GB" sz="1800" b="0" i="0" u="none" strike="noStrike" baseline="0" dirty="0">
                <a:latin typeface="Palatino-Roman"/>
              </a:rPr>
              <a:t>Routledge.</a:t>
            </a:r>
            <a:endParaRPr lang="el-GR" dirty="0"/>
          </a:p>
        </p:txBody>
      </p:sp>
    </p:spTree>
    <p:extLst>
      <p:ext uri="{BB962C8B-B14F-4D97-AF65-F5344CB8AC3E}">
        <p14:creationId xmlns:p14="http://schemas.microsoft.com/office/powerpoint/2010/main" val="938961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EA553-7F4B-4A38-B07E-C78AFD7F282F}"/>
              </a:ext>
            </a:extLst>
          </p:cNvPr>
          <p:cNvSpPr>
            <a:spLocks noGrp="1"/>
          </p:cNvSpPr>
          <p:nvPr>
            <p:ph type="title"/>
          </p:nvPr>
        </p:nvSpPr>
        <p:spPr/>
        <p:txBody>
          <a:bodyPr/>
          <a:lstStyle/>
          <a:p>
            <a:r>
              <a:rPr lang="en-US" dirty="0"/>
              <a:t>Capacity Building</a:t>
            </a:r>
            <a:endParaRPr lang="el-GR" dirty="0"/>
          </a:p>
        </p:txBody>
      </p:sp>
      <p:sp>
        <p:nvSpPr>
          <p:cNvPr id="3" name="Θέση περιεχομένου 2">
            <a:extLst>
              <a:ext uri="{FF2B5EF4-FFF2-40B4-BE49-F238E27FC236}">
                <a16:creationId xmlns:a16="http://schemas.microsoft.com/office/drawing/2014/main" id="{7FC80448-BEA0-4AF0-8DAD-4460293C62AF}"/>
              </a:ext>
            </a:extLst>
          </p:cNvPr>
          <p:cNvSpPr>
            <a:spLocks noGrp="1"/>
          </p:cNvSpPr>
          <p:nvPr>
            <p:ph idx="1"/>
          </p:nvPr>
        </p:nvSpPr>
        <p:spPr/>
        <p:txBody>
          <a:bodyPr>
            <a:normAutofit fontScale="92500" lnSpcReduction="20000"/>
          </a:bodyPr>
          <a:lstStyle/>
          <a:p>
            <a:pPr algn="l"/>
            <a:r>
              <a:rPr lang="en-US" b="0" i="0" u="none" strike="noStrike" dirty="0">
                <a:solidFill>
                  <a:schemeClr val="tx1"/>
                </a:solidFill>
                <a:effectLst/>
                <a:latin typeface="Arial" panose="020B0604020202020204" pitchFamily="34" charset="0"/>
                <a:hlinkClick r:id="rId2" tooltip="Capacity building">
                  <a:extLst>
                    <a:ext uri="{A12FA001-AC4F-418D-AE19-62706E023703}">
                      <ahyp:hlinkClr xmlns:ahyp="http://schemas.microsoft.com/office/drawing/2018/hyperlinkcolor" val="tx"/>
                    </a:ext>
                  </a:extLst>
                </a:hlinkClick>
              </a:rPr>
              <a:t>Capacity building</a:t>
            </a:r>
            <a:r>
              <a:rPr lang="en-US" b="0" i="0" dirty="0">
                <a:solidFill>
                  <a:schemeClr val="tx1"/>
                </a:solidFill>
                <a:effectLst/>
                <a:latin typeface="Arial" panose="020B0604020202020204" pitchFamily="34" charset="0"/>
              </a:rPr>
              <a:t> (or capacity development, capacity strengthening) is the improvement in an individual or organization's facility (or capability) "to produce, perform or deploy".</a:t>
            </a:r>
            <a:endParaRPr lang="en-US" b="0" i="0" baseline="30000" dirty="0">
              <a:solidFill>
                <a:schemeClr val="tx1"/>
              </a:solidFill>
              <a:effectLst/>
              <a:latin typeface="Arial" panose="020B0604020202020204" pitchFamily="34" charset="0"/>
            </a:endParaRPr>
          </a:p>
          <a:p>
            <a:pPr algn="l"/>
            <a:r>
              <a:rPr lang="en-US" b="0" i="0" dirty="0">
                <a:solidFill>
                  <a:schemeClr val="tx1"/>
                </a:solidFill>
                <a:effectLst/>
                <a:latin typeface="Arial" panose="020B0604020202020204" pitchFamily="34" charset="0"/>
              </a:rPr>
              <a:t>Since the 1950s, international organizations, governments, </a:t>
            </a:r>
            <a:r>
              <a:rPr lang="en-US" b="0" i="0" u="none" strike="noStrike" dirty="0">
                <a:solidFill>
                  <a:schemeClr val="tx1"/>
                </a:solidFill>
                <a:effectLst/>
                <a:latin typeface="Arial" panose="020B0604020202020204" pitchFamily="34" charset="0"/>
                <a:hlinkClick r:id="rId3" tooltip="Non-governmental organization">
                  <a:extLst>
                    <a:ext uri="{A12FA001-AC4F-418D-AE19-62706E023703}">
                      <ahyp:hlinkClr xmlns:ahyp="http://schemas.microsoft.com/office/drawing/2018/hyperlinkcolor" val="tx"/>
                    </a:ext>
                  </a:extLst>
                </a:hlinkClick>
              </a:rPr>
              <a:t>non-governmental organizations</a:t>
            </a:r>
            <a:r>
              <a:rPr lang="en-US" b="0" i="0" dirty="0">
                <a:solidFill>
                  <a:schemeClr val="tx1"/>
                </a:solidFill>
                <a:effectLst/>
                <a:latin typeface="Arial" panose="020B0604020202020204" pitchFamily="34" charset="0"/>
              </a:rPr>
              <a:t> (NGOs) and communities use the concept of capacity building as part of "</a:t>
            </a:r>
            <a:r>
              <a:rPr lang="en-US" b="0" i="0" u="none" strike="noStrike" dirty="0">
                <a:solidFill>
                  <a:schemeClr val="tx1"/>
                </a:solidFill>
                <a:effectLst/>
                <a:latin typeface="Arial" panose="020B0604020202020204" pitchFamily="34" charset="0"/>
                <a:hlinkClick r:id="rId4" tooltip="Socioeconomics">
                  <a:extLst>
                    <a:ext uri="{A12FA001-AC4F-418D-AE19-62706E023703}">
                      <ahyp:hlinkClr xmlns:ahyp="http://schemas.microsoft.com/office/drawing/2018/hyperlinkcolor" val="tx"/>
                    </a:ext>
                  </a:extLst>
                </a:hlinkClick>
              </a:rPr>
              <a:t>social and economic development</a:t>
            </a:r>
            <a:r>
              <a:rPr lang="en-US" b="0" i="0" dirty="0">
                <a:solidFill>
                  <a:schemeClr val="tx1"/>
                </a:solidFill>
                <a:effectLst/>
                <a:latin typeface="Arial" panose="020B0604020202020204" pitchFamily="34" charset="0"/>
              </a:rPr>
              <a:t>" in national and subnational plans.</a:t>
            </a:r>
          </a:p>
          <a:p>
            <a:pPr algn="l"/>
            <a:r>
              <a:rPr lang="en-US" b="0" i="0" dirty="0">
                <a:solidFill>
                  <a:schemeClr val="tx1"/>
                </a:solidFill>
                <a:effectLst/>
                <a:latin typeface="Arial" panose="020B0604020202020204" pitchFamily="34" charset="0"/>
              </a:rPr>
              <a:t>The </a:t>
            </a:r>
            <a:r>
              <a:rPr lang="en-US" b="0" i="0" u="none" strike="noStrike" dirty="0">
                <a:solidFill>
                  <a:schemeClr val="tx1"/>
                </a:solidFill>
                <a:effectLst/>
                <a:latin typeface="Arial" panose="020B0604020202020204" pitchFamily="34" charset="0"/>
                <a:hlinkClick r:id="rId5" tooltip="United Nations">
                  <a:extLst>
                    <a:ext uri="{A12FA001-AC4F-418D-AE19-62706E023703}">
                      <ahyp:hlinkClr xmlns:ahyp="http://schemas.microsoft.com/office/drawing/2018/hyperlinkcolor" val="tx"/>
                    </a:ext>
                  </a:extLst>
                </a:hlinkClick>
              </a:rPr>
              <a:t>United Nations</a:t>
            </a:r>
            <a:r>
              <a:rPr lang="en-US" b="0" i="0" dirty="0">
                <a:solidFill>
                  <a:schemeClr val="tx1"/>
                </a:solidFill>
                <a:effectLst/>
                <a:latin typeface="Arial" panose="020B0604020202020204" pitchFamily="34" charset="0"/>
              </a:rPr>
              <a:t> system defines itself by "capacity development;" as the "how" for "'how </a:t>
            </a:r>
            <a:r>
              <a:rPr lang="en-US" b="0" i="0" u="none" strike="noStrike" dirty="0">
                <a:solidFill>
                  <a:schemeClr val="tx1"/>
                </a:solidFill>
                <a:effectLst/>
                <a:latin typeface="Arial" panose="020B0604020202020204" pitchFamily="34" charset="0"/>
                <a:hlinkClick r:id="rId6" tooltip="United Nations Development Programme">
                  <a:extLst>
                    <a:ext uri="{A12FA001-AC4F-418D-AE19-62706E023703}">
                      <ahyp:hlinkClr xmlns:ahyp="http://schemas.microsoft.com/office/drawing/2018/hyperlinkcolor" val="tx"/>
                    </a:ext>
                  </a:extLst>
                </a:hlinkClick>
              </a:rPr>
              <a:t>UNDP</a:t>
            </a:r>
            <a:r>
              <a:rPr lang="en-US" b="0" i="0" dirty="0">
                <a:solidFill>
                  <a:schemeClr val="tx1"/>
                </a:solidFill>
                <a:effectLst/>
                <a:latin typeface="Arial" panose="020B0604020202020204" pitchFamily="34" charset="0"/>
              </a:rPr>
              <a:t> works" to fulfill its mission</a:t>
            </a:r>
            <a:r>
              <a:rPr lang="en-US" b="0" i="0" baseline="30000" dirty="0">
                <a:solidFill>
                  <a:schemeClr val="tx1"/>
                </a:solidFill>
                <a:effectLst/>
                <a:latin typeface="Arial" panose="020B0604020202020204" pitchFamily="34" charset="0"/>
              </a:rPr>
              <a:t>. </a:t>
            </a:r>
          </a:p>
          <a:p>
            <a:pPr algn="l"/>
            <a:r>
              <a:rPr lang="en-US" b="0" i="0" dirty="0">
                <a:solidFill>
                  <a:schemeClr val="tx1"/>
                </a:solidFill>
                <a:effectLst/>
                <a:latin typeface="Arial" panose="020B0604020202020204" pitchFamily="34" charset="0"/>
              </a:rPr>
              <a:t>The UN system applies it in almost every sector, including now several of the </a:t>
            </a:r>
            <a:r>
              <a:rPr lang="en-US" b="0" i="0" u="none" strike="noStrike" dirty="0">
                <a:solidFill>
                  <a:schemeClr val="tx1"/>
                </a:solidFill>
                <a:effectLst/>
                <a:latin typeface="Arial" panose="020B0604020202020204" pitchFamily="34" charset="0"/>
                <a:hlinkClick r:id="rId7" tooltip="Sustainable Development Goals">
                  <a:extLst>
                    <a:ext uri="{A12FA001-AC4F-418D-AE19-62706E023703}">
                      <ahyp:hlinkClr xmlns:ahyp="http://schemas.microsoft.com/office/drawing/2018/hyperlinkcolor" val="tx"/>
                    </a:ext>
                  </a:extLst>
                </a:hlinkClick>
              </a:rPr>
              <a:t>Sustainable Development Goals</a:t>
            </a:r>
            <a:r>
              <a:rPr lang="en-US" b="0" i="0" dirty="0">
                <a:solidFill>
                  <a:schemeClr val="tx1"/>
                </a:solidFill>
                <a:effectLst/>
                <a:latin typeface="Arial" panose="020B0604020202020204" pitchFamily="34" charset="0"/>
              </a:rPr>
              <a:t>. For example, the United Nations </a:t>
            </a:r>
            <a:r>
              <a:rPr lang="en-US" b="0" i="0" u="none" strike="noStrike" dirty="0">
                <a:solidFill>
                  <a:schemeClr val="tx1"/>
                </a:solidFill>
                <a:effectLst/>
                <a:latin typeface="Arial" panose="020B0604020202020204" pitchFamily="34" charset="0"/>
                <a:hlinkClick r:id="rId8" tooltip="Sustainable Development Goal 17">
                  <a:extLst>
                    <a:ext uri="{A12FA001-AC4F-418D-AE19-62706E023703}">
                      <ahyp:hlinkClr xmlns:ahyp="http://schemas.microsoft.com/office/drawing/2018/hyperlinkcolor" val="tx"/>
                    </a:ext>
                  </a:extLst>
                </a:hlinkClick>
              </a:rPr>
              <a:t>Sustainable Development Goal 17</a:t>
            </a:r>
            <a:r>
              <a:rPr lang="en-US" b="0" i="0" dirty="0">
                <a:solidFill>
                  <a:schemeClr val="tx1"/>
                </a:solidFill>
                <a:effectLst/>
                <a:latin typeface="Arial" panose="020B0604020202020204" pitchFamily="34" charset="0"/>
              </a:rPr>
              <a:t> advocates for enhanced international support for capacity building in </a:t>
            </a:r>
            <a:r>
              <a:rPr lang="en-US" b="0" i="0" u="none" strike="noStrike" dirty="0">
                <a:solidFill>
                  <a:schemeClr val="tx1"/>
                </a:solidFill>
                <a:effectLst/>
                <a:latin typeface="Arial" panose="020B0604020202020204" pitchFamily="34" charset="0"/>
                <a:hlinkClick r:id="rId9" tooltip="Developing country">
                  <a:extLst>
                    <a:ext uri="{A12FA001-AC4F-418D-AE19-62706E023703}">
                      <ahyp:hlinkClr xmlns:ahyp="http://schemas.microsoft.com/office/drawing/2018/hyperlinkcolor" val="tx"/>
                    </a:ext>
                  </a:extLst>
                </a:hlinkClick>
              </a:rPr>
              <a:t>developing countries</a:t>
            </a:r>
            <a:r>
              <a:rPr lang="en-US" b="0" i="0" dirty="0">
                <a:solidFill>
                  <a:schemeClr val="tx1"/>
                </a:solidFill>
                <a:effectLst/>
                <a:latin typeface="Arial" panose="020B0604020202020204" pitchFamily="34" charset="0"/>
              </a:rPr>
              <a:t> to support national plans to implement the </a:t>
            </a:r>
            <a:r>
              <a:rPr lang="en-US" b="0" i="0" u="none" strike="noStrike" dirty="0">
                <a:solidFill>
                  <a:schemeClr val="tx1"/>
                </a:solidFill>
                <a:effectLst/>
                <a:latin typeface="Arial" panose="020B0604020202020204" pitchFamily="34" charset="0"/>
                <a:hlinkClick r:id="rId7" tooltip="Sustainable Development Goals">
                  <a:extLst>
                    <a:ext uri="{A12FA001-AC4F-418D-AE19-62706E023703}">
                      <ahyp:hlinkClr xmlns:ahyp="http://schemas.microsoft.com/office/drawing/2018/hyperlinkcolor" val="tx"/>
                    </a:ext>
                  </a:extLst>
                </a:hlinkClick>
              </a:rPr>
              <a:t>2030 Agenda</a:t>
            </a:r>
            <a:r>
              <a:rPr lang="en-US" b="0" i="0" dirty="0">
                <a:solidFill>
                  <a:schemeClr val="tx1"/>
                </a:solidFill>
                <a:effectLst/>
                <a:latin typeface="Arial" panose="020B0604020202020204" pitchFamily="34" charset="0"/>
              </a:rPr>
              <a:t>.</a:t>
            </a:r>
          </a:p>
          <a:p>
            <a:r>
              <a:rPr lang="en-US" b="0" i="0" dirty="0">
                <a:solidFill>
                  <a:schemeClr val="tx1"/>
                </a:solidFill>
                <a:effectLst/>
                <a:latin typeface="Arial" panose="020B0604020202020204" pitchFamily="34" charset="0"/>
              </a:rPr>
              <a:t>Under the codification of international development law, capacity building is a "cross cutting modality of international intervention" that often overlaps or is part of interventions in public administration reform, democracy/good governance, and education in "line sectors" of </a:t>
            </a:r>
            <a:r>
              <a:rPr lang="en-US" b="0" i="0" u="none" strike="noStrike" dirty="0">
                <a:solidFill>
                  <a:schemeClr val="tx1"/>
                </a:solidFill>
                <a:effectLst/>
                <a:latin typeface="Arial" panose="020B0604020202020204" pitchFamily="34" charset="0"/>
                <a:hlinkClick r:id="rId10" tooltip="Public service">
                  <a:extLst>
                    <a:ext uri="{A12FA001-AC4F-418D-AE19-62706E023703}">
                      <ahyp:hlinkClr xmlns:ahyp="http://schemas.microsoft.com/office/drawing/2018/hyperlinkcolor" val="tx"/>
                    </a:ext>
                  </a:extLst>
                </a:hlinkClick>
              </a:rPr>
              <a:t>public services</a:t>
            </a:r>
            <a:r>
              <a:rPr lang="en-US" b="0" i="0" dirty="0">
                <a:solidFill>
                  <a:schemeClr val="tx1"/>
                </a:solidFill>
                <a:effectLst/>
                <a:latin typeface="Arial" panose="020B0604020202020204" pitchFamily="34" charset="0"/>
              </a:rPr>
              <a:t>.</a:t>
            </a:r>
            <a:endParaRPr lang="el-GR" dirty="0">
              <a:solidFill>
                <a:schemeClr val="tx1"/>
              </a:solidFill>
            </a:endParaRPr>
          </a:p>
        </p:txBody>
      </p:sp>
      <p:sp>
        <p:nvSpPr>
          <p:cNvPr id="4" name="Θέση ημερομηνίας 3">
            <a:extLst>
              <a:ext uri="{FF2B5EF4-FFF2-40B4-BE49-F238E27FC236}">
                <a16:creationId xmlns:a16="http://schemas.microsoft.com/office/drawing/2014/main" id="{15901970-7BF3-4BEC-B30C-CFE142F9B74D}"/>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14360264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47EF28-E132-46FA-ADC6-EDA62D7A5951}"/>
              </a:ext>
            </a:extLst>
          </p:cNvPr>
          <p:cNvSpPr>
            <a:spLocks noGrp="1"/>
          </p:cNvSpPr>
          <p:nvPr>
            <p:ph type="title"/>
          </p:nvPr>
        </p:nvSpPr>
        <p:spPr/>
        <p:txBody>
          <a:bodyPr/>
          <a:lstStyle/>
          <a:p>
            <a:r>
              <a:rPr lang="en-US" dirty="0"/>
              <a:t>Institutional theory </a:t>
            </a:r>
          </a:p>
        </p:txBody>
      </p:sp>
      <p:sp>
        <p:nvSpPr>
          <p:cNvPr id="3" name="Θέση περιεχομένου 2">
            <a:extLst>
              <a:ext uri="{FF2B5EF4-FFF2-40B4-BE49-F238E27FC236}">
                <a16:creationId xmlns:a16="http://schemas.microsoft.com/office/drawing/2014/main" id="{40D26260-E0BD-496F-B348-2CD0B9BC06B4}"/>
              </a:ext>
            </a:extLst>
          </p:cNvPr>
          <p:cNvSpPr>
            <a:spLocks noGrp="1"/>
          </p:cNvSpPr>
          <p:nvPr>
            <p:ph idx="1"/>
          </p:nvPr>
        </p:nvSpPr>
        <p:spPr/>
        <p:txBody>
          <a:bodyPr/>
          <a:lstStyle/>
          <a:p>
            <a:pPr algn="just"/>
            <a:r>
              <a:rPr lang="en-US" dirty="0"/>
              <a:t>A recurring question in International Business (</a:t>
            </a:r>
            <a:r>
              <a:rPr lang="en-US" dirty="0" err="1"/>
              <a:t>IB</a:t>
            </a:r>
            <a:r>
              <a:rPr lang="en-US" dirty="0"/>
              <a:t>) Management research is how institutions matter for </a:t>
            </a:r>
            <a:r>
              <a:rPr lang="en-US" dirty="0" err="1"/>
              <a:t>IB</a:t>
            </a:r>
            <a:r>
              <a:rPr lang="en-US" dirty="0"/>
              <a:t> activity.</a:t>
            </a:r>
          </a:p>
          <a:p>
            <a:pPr algn="just"/>
            <a:r>
              <a:rPr lang="en-US" dirty="0"/>
              <a:t>Moreover, what institutions are and how they impact upon the behavior of </a:t>
            </a:r>
            <a:r>
              <a:rPr lang="en-US" dirty="0" err="1"/>
              <a:t>MNEs</a:t>
            </a:r>
            <a:r>
              <a:rPr lang="en-US" dirty="0"/>
              <a:t> remains unclear</a:t>
            </a:r>
          </a:p>
          <a:p>
            <a:pPr algn="just"/>
            <a:r>
              <a:rPr lang="en-US" dirty="0"/>
              <a:t>This is partially because terms such as institutions, institutional distance and institutional theory mask a wide variety of institutional approaches that are currently used in </a:t>
            </a:r>
            <a:r>
              <a:rPr lang="en-US" dirty="0" err="1"/>
              <a:t>IB</a:t>
            </a:r>
            <a:r>
              <a:rPr lang="en-US" dirty="0"/>
              <a:t> research. </a:t>
            </a:r>
          </a:p>
        </p:txBody>
      </p:sp>
    </p:spTree>
    <p:extLst>
      <p:ext uri="{BB962C8B-B14F-4D97-AF65-F5344CB8AC3E}">
        <p14:creationId xmlns:p14="http://schemas.microsoft.com/office/powerpoint/2010/main" val="226267193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92C2A2-BB00-49CA-8062-77A92B8DACD6}"/>
              </a:ext>
            </a:extLst>
          </p:cNvPr>
          <p:cNvSpPr>
            <a:spLocks noGrp="1"/>
          </p:cNvSpPr>
          <p:nvPr>
            <p:ph type="title"/>
          </p:nvPr>
        </p:nvSpPr>
        <p:spPr/>
        <p:txBody>
          <a:bodyPr/>
          <a:lstStyle/>
          <a:p>
            <a:r>
              <a:rPr lang="en-US" dirty="0"/>
              <a:t>Institutional theory </a:t>
            </a:r>
          </a:p>
        </p:txBody>
      </p:sp>
      <p:sp>
        <p:nvSpPr>
          <p:cNvPr id="3" name="Θέση περιεχομένου 2">
            <a:extLst>
              <a:ext uri="{FF2B5EF4-FFF2-40B4-BE49-F238E27FC236}">
                <a16:creationId xmlns:a16="http://schemas.microsoft.com/office/drawing/2014/main" id="{4B4FCFFE-5981-42A2-A579-7F3723A68118}"/>
              </a:ext>
            </a:extLst>
          </p:cNvPr>
          <p:cNvSpPr>
            <a:spLocks noGrp="1"/>
          </p:cNvSpPr>
          <p:nvPr>
            <p:ph idx="1"/>
          </p:nvPr>
        </p:nvSpPr>
        <p:spPr/>
        <p:txBody>
          <a:bodyPr/>
          <a:lstStyle/>
          <a:p>
            <a:r>
              <a:rPr lang="en-US" dirty="0"/>
              <a:t>Our aim herein is to decipher and clarify the different approaches of institutional theory in International Business domain. </a:t>
            </a:r>
          </a:p>
          <a:p>
            <a:pPr algn="just"/>
            <a:r>
              <a:rPr lang="en-US" dirty="0"/>
              <a:t>This takes place by comparing and contrasting the e dominant institutional approaches in </a:t>
            </a:r>
            <a:r>
              <a:rPr lang="en-US" dirty="0" err="1"/>
              <a:t>IB</a:t>
            </a:r>
            <a:r>
              <a:rPr lang="en-US" dirty="0"/>
              <a:t> domain: New Institutional Economics, New Organizational Institutionalism and Comparative Institutionalism</a:t>
            </a:r>
          </a:p>
        </p:txBody>
      </p:sp>
    </p:spTree>
    <p:extLst>
      <p:ext uri="{BB962C8B-B14F-4D97-AF65-F5344CB8AC3E}">
        <p14:creationId xmlns:p14="http://schemas.microsoft.com/office/powerpoint/2010/main" val="146515695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895939-D23A-4BC6-96C0-3B2F06BB8CF7}"/>
              </a:ext>
            </a:extLst>
          </p:cNvPr>
          <p:cNvSpPr>
            <a:spLocks noGrp="1"/>
          </p:cNvSpPr>
          <p:nvPr>
            <p:ph type="title"/>
          </p:nvPr>
        </p:nvSpPr>
        <p:spPr/>
        <p:txBody>
          <a:bodyPr/>
          <a:lstStyle/>
          <a:p>
            <a:r>
              <a:rPr lang="en-US" dirty="0"/>
              <a:t>Institutional Approaches in </a:t>
            </a:r>
            <a:r>
              <a:rPr lang="en-US" dirty="0" err="1"/>
              <a:t>IB</a:t>
            </a:r>
            <a:r>
              <a:rPr lang="en-US" dirty="0"/>
              <a:t> domain </a:t>
            </a:r>
          </a:p>
        </p:txBody>
      </p:sp>
      <p:sp>
        <p:nvSpPr>
          <p:cNvPr id="3" name="Θέση περιεχομένου 2">
            <a:extLst>
              <a:ext uri="{FF2B5EF4-FFF2-40B4-BE49-F238E27FC236}">
                <a16:creationId xmlns:a16="http://schemas.microsoft.com/office/drawing/2014/main" id="{2CB31858-3B71-4AAF-91AA-7C8B57749FC1}"/>
              </a:ext>
            </a:extLst>
          </p:cNvPr>
          <p:cNvSpPr>
            <a:spLocks noGrp="1"/>
          </p:cNvSpPr>
          <p:nvPr>
            <p:ph idx="1"/>
          </p:nvPr>
        </p:nvSpPr>
        <p:spPr/>
        <p:txBody>
          <a:bodyPr>
            <a:normAutofit/>
          </a:bodyPr>
          <a:lstStyle/>
          <a:p>
            <a:r>
              <a:rPr lang="en-US" dirty="0" err="1"/>
              <a:t>IB</a:t>
            </a:r>
            <a:r>
              <a:rPr lang="en-US" dirty="0"/>
              <a:t> is a field that draws on several disciplines and is concerned with multiple level of analysis. </a:t>
            </a:r>
          </a:p>
          <a:p>
            <a:r>
              <a:rPr lang="en-US" dirty="0"/>
              <a:t>For instance, whether an institutional distance measure is appropriate depend on whether the type of institutional indicators included in the measure match the mechanisms though which institutions are believed to have an impact.  </a:t>
            </a:r>
          </a:p>
          <a:p>
            <a:r>
              <a:rPr lang="en-US" dirty="0"/>
              <a:t>A country’s degree of institutional development for instance has little explanation if the perceived legitimacy and subsequent adoption of a practice is largely driven by normative differences</a:t>
            </a:r>
          </a:p>
          <a:p>
            <a:r>
              <a:rPr lang="en-US" dirty="0"/>
              <a:t>So, it is only natural that different strands of institutional theory have come to </a:t>
            </a:r>
            <a:r>
              <a:rPr lang="en-US" dirty="0" err="1"/>
              <a:t>IB</a:t>
            </a:r>
            <a:r>
              <a:rPr lang="en-US" dirty="0"/>
              <a:t> research. </a:t>
            </a:r>
          </a:p>
        </p:txBody>
      </p:sp>
    </p:spTree>
    <p:extLst>
      <p:ext uri="{BB962C8B-B14F-4D97-AF65-F5344CB8AC3E}">
        <p14:creationId xmlns:p14="http://schemas.microsoft.com/office/powerpoint/2010/main" val="254245435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DB4D94-5CF0-4870-A7F5-2A99E38BB205}"/>
              </a:ext>
            </a:extLst>
          </p:cNvPr>
          <p:cNvSpPr>
            <a:spLocks noGrp="1"/>
          </p:cNvSpPr>
          <p:nvPr>
            <p:ph type="title"/>
          </p:nvPr>
        </p:nvSpPr>
        <p:spPr/>
        <p:txBody>
          <a:bodyPr/>
          <a:lstStyle/>
          <a:p>
            <a:r>
              <a:rPr lang="en-US" dirty="0"/>
              <a:t>New Institutional economics (</a:t>
            </a:r>
            <a:r>
              <a:rPr lang="en-US" dirty="0" err="1"/>
              <a:t>NIE</a:t>
            </a:r>
            <a:r>
              <a:rPr lang="en-US" dirty="0"/>
              <a:t>)</a:t>
            </a:r>
          </a:p>
        </p:txBody>
      </p:sp>
      <p:sp>
        <p:nvSpPr>
          <p:cNvPr id="3" name="Θέση περιεχομένου 2">
            <a:extLst>
              <a:ext uri="{FF2B5EF4-FFF2-40B4-BE49-F238E27FC236}">
                <a16:creationId xmlns:a16="http://schemas.microsoft.com/office/drawing/2014/main" id="{30F1961F-EC9C-4161-AAB1-80E75BD1A3CA}"/>
              </a:ext>
            </a:extLst>
          </p:cNvPr>
          <p:cNvSpPr>
            <a:spLocks noGrp="1"/>
          </p:cNvSpPr>
          <p:nvPr>
            <p:ph idx="1"/>
          </p:nvPr>
        </p:nvSpPr>
        <p:spPr/>
        <p:txBody>
          <a:bodyPr/>
          <a:lstStyle/>
          <a:p>
            <a:r>
              <a:rPr lang="en-US" dirty="0"/>
              <a:t>The first dominant institutional approach is strongly rooted in microeconomics and is called New Institutional economics. </a:t>
            </a:r>
          </a:p>
          <a:p>
            <a:r>
              <a:rPr lang="en-US" dirty="0"/>
              <a:t>The conceptual backbone of this reasoning is developed in economic history (North, 1990, 1991) and game theoretic approaches. </a:t>
            </a:r>
          </a:p>
        </p:txBody>
      </p:sp>
    </p:spTree>
    <p:extLst>
      <p:ext uri="{BB962C8B-B14F-4D97-AF65-F5344CB8AC3E}">
        <p14:creationId xmlns:p14="http://schemas.microsoft.com/office/powerpoint/2010/main" val="18842851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DACA90-BADD-4681-86E1-2FC84514677D}"/>
              </a:ext>
            </a:extLst>
          </p:cNvPr>
          <p:cNvSpPr>
            <a:spLocks noGrp="1"/>
          </p:cNvSpPr>
          <p:nvPr>
            <p:ph type="title"/>
          </p:nvPr>
        </p:nvSpPr>
        <p:spPr/>
        <p:txBody>
          <a:bodyPr/>
          <a:lstStyle/>
          <a:p>
            <a:r>
              <a:rPr lang="en-US" dirty="0"/>
              <a:t>New Institutional Economics (</a:t>
            </a:r>
            <a:r>
              <a:rPr lang="en-US" dirty="0" err="1"/>
              <a:t>NIE</a:t>
            </a:r>
            <a:r>
              <a:rPr lang="en-US" dirty="0"/>
              <a:t>)</a:t>
            </a:r>
          </a:p>
        </p:txBody>
      </p:sp>
      <p:sp>
        <p:nvSpPr>
          <p:cNvPr id="3" name="Θέση περιεχομένου 2">
            <a:extLst>
              <a:ext uri="{FF2B5EF4-FFF2-40B4-BE49-F238E27FC236}">
                <a16:creationId xmlns:a16="http://schemas.microsoft.com/office/drawing/2014/main" id="{65267965-17A2-4F9A-AB46-92A3DF6B19B0}"/>
              </a:ext>
            </a:extLst>
          </p:cNvPr>
          <p:cNvSpPr>
            <a:spLocks noGrp="1"/>
          </p:cNvSpPr>
          <p:nvPr>
            <p:ph idx="1"/>
          </p:nvPr>
        </p:nvSpPr>
        <p:spPr/>
        <p:txBody>
          <a:bodyPr>
            <a:normAutofit/>
          </a:bodyPr>
          <a:lstStyle/>
          <a:p>
            <a:pPr marL="0" indent="0">
              <a:buNone/>
            </a:pPr>
            <a:r>
              <a:rPr lang="en-US" b="1" u="sng" dirty="0"/>
              <a:t>The origins of </a:t>
            </a:r>
            <a:r>
              <a:rPr lang="en-US" b="1" u="sng" dirty="0" err="1"/>
              <a:t>NIE</a:t>
            </a:r>
            <a:endParaRPr lang="en-US" b="1" u="sng" dirty="0"/>
          </a:p>
          <a:p>
            <a:pPr algn="just"/>
            <a:r>
              <a:rPr lang="en-US" dirty="0"/>
              <a:t>At the beginning of 20</a:t>
            </a:r>
            <a:r>
              <a:rPr lang="en-US" baseline="30000" dirty="0"/>
              <a:t>th</a:t>
            </a:r>
            <a:r>
              <a:rPr lang="en-US" dirty="0"/>
              <a:t> century and in particular during the interwar period, a group of economists rebelled against the neoclassical view of economy as relatively close and deterministic model</a:t>
            </a:r>
          </a:p>
          <a:p>
            <a:pPr algn="just"/>
            <a:r>
              <a:rPr lang="en-US" dirty="0"/>
              <a:t>The conceptual backbone of what became known as </a:t>
            </a:r>
            <a:r>
              <a:rPr lang="en-US" dirty="0" err="1"/>
              <a:t>NIE</a:t>
            </a:r>
            <a:r>
              <a:rPr lang="en-US" dirty="0"/>
              <a:t> was that because the institutional features of societies are interdependent, analyses of economic problems should take the dynamics of the entire social system into account. </a:t>
            </a:r>
          </a:p>
          <a:p>
            <a:pPr algn="just"/>
            <a:r>
              <a:rPr lang="en-US" dirty="0"/>
              <a:t>In this context, institutions are conceived as internal part of societies’ habits and cultures.  </a:t>
            </a:r>
          </a:p>
          <a:p>
            <a:endParaRPr lang="en-US" b="1" u="sng" dirty="0"/>
          </a:p>
        </p:txBody>
      </p:sp>
    </p:spTree>
    <p:extLst>
      <p:ext uri="{BB962C8B-B14F-4D97-AF65-F5344CB8AC3E}">
        <p14:creationId xmlns:p14="http://schemas.microsoft.com/office/powerpoint/2010/main" val="382623217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0CD36A-48AB-4D45-9916-9B289FB9BD81}"/>
              </a:ext>
            </a:extLst>
          </p:cNvPr>
          <p:cNvSpPr>
            <a:spLocks noGrp="1"/>
          </p:cNvSpPr>
          <p:nvPr>
            <p:ph type="title"/>
          </p:nvPr>
        </p:nvSpPr>
        <p:spPr/>
        <p:txBody>
          <a:bodyPr/>
          <a:lstStyle/>
          <a:p>
            <a:r>
              <a:rPr lang="en-US" dirty="0"/>
              <a:t>New Institutional Economics (</a:t>
            </a:r>
            <a:r>
              <a:rPr lang="en-US" dirty="0" err="1"/>
              <a:t>NIE</a:t>
            </a:r>
            <a:r>
              <a:rPr lang="en-US" dirty="0"/>
              <a:t>)</a:t>
            </a:r>
          </a:p>
        </p:txBody>
      </p:sp>
      <p:sp>
        <p:nvSpPr>
          <p:cNvPr id="3" name="Θέση περιεχομένου 2">
            <a:extLst>
              <a:ext uri="{FF2B5EF4-FFF2-40B4-BE49-F238E27FC236}">
                <a16:creationId xmlns:a16="http://schemas.microsoft.com/office/drawing/2014/main" id="{9A63990F-904A-409A-949B-61DC99A4258D}"/>
              </a:ext>
            </a:extLst>
          </p:cNvPr>
          <p:cNvSpPr>
            <a:spLocks noGrp="1"/>
          </p:cNvSpPr>
          <p:nvPr>
            <p:ph idx="1"/>
          </p:nvPr>
        </p:nvSpPr>
        <p:spPr/>
        <p:txBody>
          <a:bodyPr/>
          <a:lstStyle/>
          <a:p>
            <a:r>
              <a:rPr lang="en-US" dirty="0"/>
              <a:t>However, this recognition concluded in tentative generalizations and hypotheses. </a:t>
            </a:r>
          </a:p>
          <a:p>
            <a:r>
              <a:rPr lang="en-US" dirty="0"/>
              <a:t>Widespread appreciation for the role of institutions in economics returned in the </a:t>
            </a:r>
            <a:r>
              <a:rPr lang="en-US" dirty="0" err="1"/>
              <a:t>1970s</a:t>
            </a:r>
            <a:r>
              <a:rPr lang="en-US" dirty="0"/>
              <a:t> and </a:t>
            </a:r>
            <a:r>
              <a:rPr lang="en-US" dirty="0" err="1"/>
              <a:t>1980s</a:t>
            </a:r>
            <a:r>
              <a:rPr lang="en-US" dirty="0"/>
              <a:t> most notably through the work of Douglas North and Williamson (1989). </a:t>
            </a:r>
          </a:p>
          <a:p>
            <a:r>
              <a:rPr lang="en-US" dirty="0"/>
              <a:t>The renewed interest was largely a reaction to the neoclassical view of markets as frictionless allocation mechanisms driven by rational agents with perfect information. </a:t>
            </a:r>
          </a:p>
        </p:txBody>
      </p:sp>
    </p:spTree>
    <p:extLst>
      <p:ext uri="{BB962C8B-B14F-4D97-AF65-F5344CB8AC3E}">
        <p14:creationId xmlns:p14="http://schemas.microsoft.com/office/powerpoint/2010/main" val="196148299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4B6B52-60F2-4259-8F43-FD69F028F41B}"/>
              </a:ext>
            </a:extLst>
          </p:cNvPr>
          <p:cNvSpPr>
            <a:spLocks noGrp="1"/>
          </p:cNvSpPr>
          <p:nvPr>
            <p:ph type="title"/>
          </p:nvPr>
        </p:nvSpPr>
        <p:spPr/>
        <p:txBody>
          <a:bodyPr/>
          <a:lstStyle/>
          <a:p>
            <a:r>
              <a:rPr lang="en-US" dirty="0"/>
              <a:t>New Institutional Economics</a:t>
            </a:r>
          </a:p>
        </p:txBody>
      </p:sp>
      <p:sp>
        <p:nvSpPr>
          <p:cNvPr id="3" name="Θέση περιεχομένου 2">
            <a:extLst>
              <a:ext uri="{FF2B5EF4-FFF2-40B4-BE49-F238E27FC236}">
                <a16:creationId xmlns:a16="http://schemas.microsoft.com/office/drawing/2014/main" id="{540604CE-BA98-49B5-B43E-FA83768BCCC9}"/>
              </a:ext>
            </a:extLst>
          </p:cNvPr>
          <p:cNvSpPr>
            <a:spLocks noGrp="1"/>
          </p:cNvSpPr>
          <p:nvPr>
            <p:ph idx="1"/>
          </p:nvPr>
        </p:nvSpPr>
        <p:spPr/>
        <p:txBody>
          <a:bodyPr>
            <a:normAutofit/>
          </a:bodyPr>
          <a:lstStyle/>
          <a:p>
            <a:pPr algn="just"/>
            <a:r>
              <a:rPr lang="en-US" dirty="0" err="1"/>
              <a:t>NIE</a:t>
            </a:r>
            <a:r>
              <a:rPr lang="en-US" dirty="0"/>
              <a:t> suggest that the nature of exchange processes and the amount of friction are dependent on the institutional framework in which they take place. </a:t>
            </a:r>
          </a:p>
          <a:p>
            <a:pPr algn="just"/>
            <a:r>
              <a:rPr lang="en-US" dirty="0"/>
              <a:t>For instance, the extent to which the institutional environment guarantees property rights and facilitates the enforcement of contracts affects the level of transaction costs (Coase, 1937).</a:t>
            </a:r>
          </a:p>
          <a:p>
            <a:pPr algn="just"/>
            <a:r>
              <a:rPr lang="en-US" dirty="0"/>
              <a:t>In other words, institutionalized/established rules dictate the margins at which organizations operate. </a:t>
            </a:r>
          </a:p>
          <a:p>
            <a:pPr algn="just"/>
            <a:r>
              <a:rPr lang="en-US" dirty="0"/>
              <a:t>Rules, therefore, affect whether the behavior of organizations has negative or positive beneficial effects on an economy’s overall productivity.</a:t>
            </a:r>
          </a:p>
          <a:p>
            <a:endParaRPr lang="en-US" dirty="0"/>
          </a:p>
        </p:txBody>
      </p:sp>
    </p:spTree>
    <p:extLst>
      <p:ext uri="{BB962C8B-B14F-4D97-AF65-F5344CB8AC3E}">
        <p14:creationId xmlns:p14="http://schemas.microsoft.com/office/powerpoint/2010/main" val="66372164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080185-5D63-4270-9D21-3812DF34FDA8}"/>
              </a:ext>
            </a:extLst>
          </p:cNvPr>
          <p:cNvSpPr>
            <a:spLocks noGrp="1"/>
          </p:cNvSpPr>
          <p:nvPr>
            <p:ph type="title"/>
          </p:nvPr>
        </p:nvSpPr>
        <p:spPr/>
        <p:txBody>
          <a:bodyPr/>
          <a:lstStyle/>
          <a:p>
            <a:r>
              <a:rPr lang="en-US" dirty="0"/>
              <a:t>New Institutional Economics</a:t>
            </a:r>
          </a:p>
        </p:txBody>
      </p:sp>
      <p:sp>
        <p:nvSpPr>
          <p:cNvPr id="3" name="Θέση περιεχομένου 2">
            <a:extLst>
              <a:ext uri="{FF2B5EF4-FFF2-40B4-BE49-F238E27FC236}">
                <a16:creationId xmlns:a16="http://schemas.microsoft.com/office/drawing/2014/main" id="{0CE38415-160C-4F57-A138-1F03BDDF6C19}"/>
              </a:ext>
            </a:extLst>
          </p:cNvPr>
          <p:cNvSpPr>
            <a:spLocks noGrp="1"/>
          </p:cNvSpPr>
          <p:nvPr>
            <p:ph idx="1"/>
          </p:nvPr>
        </p:nvSpPr>
        <p:spPr/>
        <p:txBody>
          <a:bodyPr/>
          <a:lstStyle/>
          <a:p>
            <a:r>
              <a:rPr lang="en-US" dirty="0"/>
              <a:t>So, kernel argument in the conceptualization of </a:t>
            </a:r>
            <a:r>
              <a:rPr lang="en-US" dirty="0" err="1"/>
              <a:t>NIE</a:t>
            </a:r>
            <a:r>
              <a:rPr lang="en-US" dirty="0"/>
              <a:t> is the effectiveness/ quality of the institutional setting. </a:t>
            </a:r>
          </a:p>
          <a:p>
            <a:r>
              <a:rPr lang="en-US" dirty="0"/>
              <a:t> In this perspective, institutions are believed to have a direct bearing on organizations activity and on economic overall performance. </a:t>
            </a:r>
          </a:p>
          <a:p>
            <a:endParaRPr lang="en-US" dirty="0"/>
          </a:p>
        </p:txBody>
      </p:sp>
    </p:spTree>
    <p:extLst>
      <p:ext uri="{BB962C8B-B14F-4D97-AF65-F5344CB8AC3E}">
        <p14:creationId xmlns:p14="http://schemas.microsoft.com/office/powerpoint/2010/main" val="275452684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0B342F-A332-4AF5-A2DE-EE79CCEAA96C}"/>
              </a:ext>
            </a:extLst>
          </p:cNvPr>
          <p:cNvSpPr>
            <a:spLocks noGrp="1"/>
          </p:cNvSpPr>
          <p:nvPr>
            <p:ph type="title"/>
          </p:nvPr>
        </p:nvSpPr>
        <p:spPr/>
        <p:txBody>
          <a:bodyPr/>
          <a:lstStyle/>
          <a:p>
            <a:r>
              <a:rPr lang="en-US" dirty="0"/>
              <a:t>New Institutional Economics</a:t>
            </a:r>
          </a:p>
        </p:txBody>
      </p:sp>
      <p:sp>
        <p:nvSpPr>
          <p:cNvPr id="3" name="Θέση περιεχομένου 2">
            <a:extLst>
              <a:ext uri="{FF2B5EF4-FFF2-40B4-BE49-F238E27FC236}">
                <a16:creationId xmlns:a16="http://schemas.microsoft.com/office/drawing/2014/main" id="{48BCB83A-63E5-4893-A271-D6012F350B27}"/>
              </a:ext>
            </a:extLst>
          </p:cNvPr>
          <p:cNvSpPr>
            <a:spLocks noGrp="1"/>
          </p:cNvSpPr>
          <p:nvPr>
            <p:ph idx="1"/>
          </p:nvPr>
        </p:nvSpPr>
        <p:spPr/>
        <p:txBody>
          <a:bodyPr>
            <a:normAutofit/>
          </a:bodyPr>
          <a:lstStyle/>
          <a:p>
            <a:r>
              <a:rPr lang="en-US" dirty="0"/>
              <a:t>To </a:t>
            </a:r>
            <a:r>
              <a:rPr lang="en-US" dirty="0" err="1"/>
              <a:t>NIE</a:t>
            </a:r>
            <a:r>
              <a:rPr lang="en-US" dirty="0"/>
              <a:t> institutions are considered to be the rules of the game </a:t>
            </a:r>
          </a:p>
          <a:p>
            <a:r>
              <a:rPr lang="en-US" dirty="0"/>
              <a:t>Or else, the humanly devised constraints that shape the human interaction (North, 1990, </a:t>
            </a:r>
            <a:r>
              <a:rPr lang="en-US" dirty="0" err="1"/>
              <a:t>p.3</a:t>
            </a:r>
            <a:r>
              <a:rPr lang="en-US" dirty="0"/>
              <a:t>).</a:t>
            </a:r>
          </a:p>
          <a:p>
            <a:r>
              <a:rPr lang="en-US" b="1" i="1" u="sng" dirty="0"/>
              <a:t>As such, the </a:t>
            </a:r>
            <a:r>
              <a:rPr lang="en-US" b="1" i="1" u="sng" dirty="0" err="1"/>
              <a:t>NIE</a:t>
            </a:r>
            <a:r>
              <a:rPr lang="en-US" b="1" i="1" u="sng" dirty="0"/>
              <a:t> acknowledge that  institutions are categorized into two main categories: Formal and Informal Institutions. And these formal and informal institutions affect the economic activity.  </a:t>
            </a:r>
            <a:endParaRPr lang="en-US" dirty="0"/>
          </a:p>
          <a:p>
            <a:endParaRPr lang="en-US" dirty="0"/>
          </a:p>
        </p:txBody>
      </p:sp>
    </p:spTree>
    <p:extLst>
      <p:ext uri="{BB962C8B-B14F-4D97-AF65-F5344CB8AC3E}">
        <p14:creationId xmlns:p14="http://schemas.microsoft.com/office/powerpoint/2010/main" val="72652564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C59E65-3363-459A-87B0-26235962BD13}"/>
              </a:ext>
            </a:extLst>
          </p:cNvPr>
          <p:cNvSpPr>
            <a:spLocks noGrp="1"/>
          </p:cNvSpPr>
          <p:nvPr>
            <p:ph type="title"/>
          </p:nvPr>
        </p:nvSpPr>
        <p:spPr/>
        <p:txBody>
          <a:bodyPr/>
          <a:lstStyle/>
          <a:p>
            <a:r>
              <a:rPr lang="en-US" dirty="0"/>
              <a:t>New Institutional Economics in </a:t>
            </a:r>
            <a:r>
              <a:rPr lang="en-US" dirty="0" err="1"/>
              <a:t>IB</a:t>
            </a:r>
            <a:r>
              <a:rPr lang="en-US" dirty="0"/>
              <a:t> Domain </a:t>
            </a:r>
          </a:p>
        </p:txBody>
      </p:sp>
      <p:sp>
        <p:nvSpPr>
          <p:cNvPr id="3" name="Θέση περιεχομένου 2">
            <a:extLst>
              <a:ext uri="{FF2B5EF4-FFF2-40B4-BE49-F238E27FC236}">
                <a16:creationId xmlns:a16="http://schemas.microsoft.com/office/drawing/2014/main" id="{562D75FA-343D-487C-82DC-4D37409C034E}"/>
              </a:ext>
            </a:extLst>
          </p:cNvPr>
          <p:cNvSpPr>
            <a:spLocks noGrp="1"/>
          </p:cNvSpPr>
          <p:nvPr>
            <p:ph idx="1"/>
          </p:nvPr>
        </p:nvSpPr>
        <p:spPr/>
        <p:txBody>
          <a:bodyPr/>
          <a:lstStyle/>
          <a:p>
            <a:pPr algn="just"/>
            <a:r>
              <a:rPr lang="en-US" dirty="0"/>
              <a:t>From the perspective of </a:t>
            </a:r>
            <a:r>
              <a:rPr lang="en-US" dirty="0" err="1"/>
              <a:t>NIE</a:t>
            </a:r>
            <a:r>
              <a:rPr lang="en-US" dirty="0"/>
              <a:t> institutions matter because host countries’ institutional framework have a considerable impact on the costs and uncertainties </a:t>
            </a:r>
            <a:r>
              <a:rPr lang="en-US" dirty="0" err="1"/>
              <a:t>MNEs</a:t>
            </a:r>
            <a:r>
              <a:rPr lang="en-US" dirty="0"/>
              <a:t> face when setting up local operations and on their access to local resources. </a:t>
            </a:r>
          </a:p>
        </p:txBody>
      </p:sp>
    </p:spTree>
    <p:extLst>
      <p:ext uri="{BB962C8B-B14F-4D97-AF65-F5344CB8AC3E}">
        <p14:creationId xmlns:p14="http://schemas.microsoft.com/office/powerpoint/2010/main" val="2742437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B3DCD5-E4A5-4B2E-A50C-590498135A72}"/>
              </a:ext>
            </a:extLst>
          </p:cNvPr>
          <p:cNvSpPr>
            <a:spLocks noGrp="1"/>
          </p:cNvSpPr>
          <p:nvPr>
            <p:ph type="title"/>
          </p:nvPr>
        </p:nvSpPr>
        <p:spPr/>
        <p:txBody>
          <a:bodyPr/>
          <a:lstStyle/>
          <a:p>
            <a:r>
              <a:rPr lang="en-US" dirty="0"/>
              <a:t>Inefficiencies of Institutions </a:t>
            </a:r>
            <a:endParaRPr lang="el-GR" dirty="0"/>
          </a:p>
        </p:txBody>
      </p:sp>
      <p:sp>
        <p:nvSpPr>
          <p:cNvPr id="3" name="Θέση περιεχομένου 2">
            <a:extLst>
              <a:ext uri="{FF2B5EF4-FFF2-40B4-BE49-F238E27FC236}">
                <a16:creationId xmlns:a16="http://schemas.microsoft.com/office/drawing/2014/main" id="{C872B7A2-6592-4027-AF95-10DA5DFA2BD7}"/>
              </a:ext>
            </a:extLst>
          </p:cNvPr>
          <p:cNvSpPr>
            <a:spLocks noGrp="1"/>
          </p:cNvSpPr>
          <p:nvPr>
            <p:ph idx="1"/>
          </p:nvPr>
        </p:nvSpPr>
        <p:spPr/>
        <p:txBody>
          <a:bodyPr>
            <a:normAutofit fontScale="62500" lnSpcReduction="20000"/>
          </a:bodyPr>
          <a:lstStyle/>
          <a:p>
            <a:pPr algn="just">
              <a:spcBef>
                <a:spcPts val="600"/>
              </a:spcBef>
            </a:pPr>
            <a:r>
              <a:rPr lang="en-US" sz="1800" dirty="0">
                <a:solidFill>
                  <a:schemeClr val="tx1"/>
                </a:solidFill>
                <a:effectLst/>
                <a:latin typeface="Arial" panose="020B0604020202020204" pitchFamily="34" charset="0"/>
                <a:ea typeface="Times New Roman" panose="02020603050405020304" pitchFamily="18" charset="0"/>
              </a:rPr>
              <a:t>New Institutional Economics suggest that the nature of exchange processes are dependent on the institutional context in which they take place. </a:t>
            </a:r>
          </a:p>
          <a:p>
            <a:pPr algn="just">
              <a:spcBef>
                <a:spcPts val="600"/>
              </a:spcBef>
            </a:pPr>
            <a:r>
              <a:rPr lang="en-US" sz="1800" dirty="0">
                <a:solidFill>
                  <a:schemeClr val="tx1"/>
                </a:solidFill>
                <a:effectLst/>
                <a:latin typeface="Arial" panose="020B0604020202020204" pitchFamily="34" charset="0"/>
                <a:ea typeface="Times New Roman" panose="02020603050405020304" pitchFamily="18" charset="0"/>
              </a:rPr>
              <a:t>For instance, the extent to which the institutional  environment guarantees property rights and facilitates the enforcement of contracts affects the level of transactions costs. </a:t>
            </a:r>
          </a:p>
          <a:p>
            <a:pPr algn="just">
              <a:spcBef>
                <a:spcPts val="600"/>
              </a:spcBef>
            </a:pPr>
            <a:r>
              <a:rPr lang="en-US" sz="1800" dirty="0">
                <a:solidFill>
                  <a:schemeClr val="tx1"/>
                </a:solidFill>
                <a:effectLst/>
                <a:latin typeface="Arial" panose="020B0604020202020204" pitchFamily="34" charset="0"/>
                <a:ea typeface="Times New Roman" panose="02020603050405020304" pitchFamily="18" charset="0"/>
              </a:rPr>
              <a:t>Furthermore, the institutionalized rules and regulations  dictate the margins  at which organizations  operate or the boundaries of the tolerated behavior, with regard to competition, corruption and etc. </a:t>
            </a:r>
          </a:p>
          <a:p>
            <a:pPr algn="just">
              <a:spcBef>
                <a:spcPts val="600"/>
              </a:spcBef>
            </a:pPr>
            <a:r>
              <a:rPr lang="en-US" sz="1800" dirty="0">
                <a:solidFill>
                  <a:schemeClr val="tx1"/>
                </a:solidFill>
                <a:effectLst/>
                <a:latin typeface="Arial" panose="020B0604020202020204" pitchFamily="34" charset="0"/>
                <a:ea typeface="Times New Roman" panose="02020603050405020304" pitchFamily="18" charset="0"/>
              </a:rPr>
              <a:t>Corruption is defined as the </a:t>
            </a:r>
            <a:r>
              <a:rPr lang="en-US" sz="1800" dirty="0">
                <a:solidFill>
                  <a:schemeClr val="tx1"/>
                </a:solidFill>
                <a:effectLst/>
                <a:latin typeface="Times New Roman" panose="02020603050405020304" pitchFamily="18" charset="0"/>
                <a:ea typeface="Calibri" panose="020F0502020204030204" pitchFamily="34" charset="0"/>
              </a:rPr>
              <a:t>abuse of public power at the expense of private gain (</a:t>
            </a:r>
            <a:r>
              <a:rPr lang="en-US" sz="1800" dirty="0" err="1">
                <a:solidFill>
                  <a:schemeClr val="tx1"/>
                </a:solidFill>
                <a:effectLst/>
                <a:latin typeface="Times New Roman" panose="02020603050405020304" pitchFamily="18" charset="0"/>
                <a:ea typeface="Calibri" panose="020F0502020204030204" pitchFamily="34" charset="0"/>
              </a:rPr>
              <a:t>Uhlenbruck</a:t>
            </a:r>
            <a:r>
              <a:rPr lang="en-US" sz="1800" dirty="0">
                <a:solidFill>
                  <a:schemeClr val="tx1"/>
                </a:solidFill>
                <a:effectLst/>
                <a:latin typeface="Times New Roman" panose="02020603050405020304" pitchFamily="18" charset="0"/>
                <a:ea typeface="Calibri" panose="020F0502020204030204" pitchFamily="34" charset="0"/>
              </a:rPr>
              <a:t>, Collins, &amp; Eden, 2003; Spencer &amp; Gomez, 2011; Cuervo-</a:t>
            </a:r>
            <a:r>
              <a:rPr lang="en-US" sz="1800" dirty="0" err="1">
                <a:solidFill>
                  <a:schemeClr val="tx1"/>
                </a:solidFill>
                <a:effectLst/>
                <a:latin typeface="Times New Roman" panose="02020603050405020304" pitchFamily="18" charset="0"/>
                <a:ea typeface="Calibri" panose="020F0502020204030204" pitchFamily="34" charset="0"/>
              </a:rPr>
              <a:t>Cazurra</a:t>
            </a:r>
            <a:r>
              <a:rPr lang="en-US" sz="1800" dirty="0">
                <a:solidFill>
                  <a:schemeClr val="tx1"/>
                </a:solidFill>
                <a:effectLst/>
                <a:latin typeface="Times New Roman" panose="02020603050405020304" pitchFamily="18" charset="0"/>
                <a:ea typeface="Calibri" panose="020F0502020204030204" pitchFamily="34" charset="0"/>
              </a:rPr>
              <a:t>, 2016).</a:t>
            </a:r>
            <a:endParaRPr lang="en-US" sz="1800" dirty="0">
              <a:solidFill>
                <a:schemeClr val="tx1"/>
              </a:solidFill>
              <a:effectLst/>
              <a:latin typeface="Arial" panose="020B0604020202020204" pitchFamily="34" charset="0"/>
              <a:ea typeface="Times New Roman" panose="02020603050405020304" pitchFamily="18" charset="0"/>
            </a:endParaRPr>
          </a:p>
          <a:p>
            <a:pPr algn="just">
              <a:spcBef>
                <a:spcPts val="600"/>
              </a:spcBef>
            </a:pPr>
            <a:r>
              <a:rPr lang="en-US" sz="1800" dirty="0">
                <a:solidFill>
                  <a:schemeClr val="tx1"/>
                </a:solidFill>
                <a:effectLst/>
                <a:latin typeface="Arial" panose="020B0604020202020204" pitchFamily="34" charset="0"/>
                <a:ea typeface="Times New Roman" panose="02020603050405020304" pitchFamily="18" charset="0"/>
              </a:rPr>
              <a:t>In this way, the institutions (rules and regulations) affect whether the behavior  of organizations has negative or beneficial effects on an economy’s overall productivity. </a:t>
            </a:r>
          </a:p>
          <a:p>
            <a:pPr algn="just">
              <a:spcBef>
                <a:spcPts val="600"/>
              </a:spcBef>
            </a:pPr>
            <a:r>
              <a:rPr lang="en-US" sz="1800" dirty="0">
                <a:solidFill>
                  <a:schemeClr val="tx1"/>
                </a:solidFill>
                <a:latin typeface="Arial" panose="020B0604020202020204" pitchFamily="34" charset="0"/>
                <a:ea typeface="Times New Roman" panose="02020603050405020304" pitchFamily="18" charset="0"/>
              </a:rPr>
              <a:t>So, the effectiveness or quality of the institutional framework is believed to have a direct bearing  on the functioning of the markets. </a:t>
            </a:r>
            <a:r>
              <a:rPr lang="en-US" sz="1800" dirty="0">
                <a:solidFill>
                  <a:schemeClr val="tx1"/>
                </a:solidFill>
                <a:effectLst/>
                <a:latin typeface="Arial" panose="020B0604020202020204" pitchFamily="34" charset="0"/>
                <a:ea typeface="Times New Roman" panose="02020603050405020304" pitchFamily="18" charset="0"/>
              </a:rPr>
              <a:t>   </a:t>
            </a:r>
          </a:p>
          <a:p>
            <a:pPr algn="just">
              <a:spcBef>
                <a:spcPts val="600"/>
              </a:spcBef>
            </a:pPr>
            <a:r>
              <a:rPr lang="en-US" sz="1800" dirty="0">
                <a:solidFill>
                  <a:schemeClr val="tx1"/>
                </a:solidFill>
                <a:effectLst/>
                <a:latin typeface="Arial" panose="020B0604020202020204" pitchFamily="34" charset="0"/>
                <a:ea typeface="Times New Roman" panose="02020603050405020304" pitchFamily="18" charset="0"/>
              </a:rPr>
              <a:t>Efficient institutions mean that institutions in one country are efficient in the way that are not corrupt and obey the rule of law</a:t>
            </a:r>
            <a:r>
              <a:rPr lang="en-US" sz="1800" u="none" strike="noStrike" dirty="0">
                <a:solidFill>
                  <a:schemeClr val="tx1"/>
                </a:solidFill>
                <a:effectLst/>
                <a:latin typeface="Arial" panose="020B0604020202020204" pitchFamily="34" charset="0"/>
                <a:ea typeface="Times New Roman" panose="02020603050405020304" pitchFamily="18" charset="0"/>
              </a:rPr>
              <a:t>,</a:t>
            </a:r>
            <a:r>
              <a:rPr lang="en-US" sz="1800" dirty="0">
                <a:solidFill>
                  <a:schemeClr val="tx1"/>
                </a:solidFill>
                <a:effectLst/>
                <a:latin typeface="Arial" panose="020B0604020202020204" pitchFamily="34" charset="0"/>
                <a:ea typeface="Times New Roman" panose="02020603050405020304" pitchFamily="18" charset="0"/>
              </a:rPr>
              <a:t> make and enforce good laws that provide security to property rights of both human entities and businesses.</a:t>
            </a:r>
          </a:p>
          <a:p>
            <a:pPr algn="just">
              <a:spcBef>
                <a:spcPts val="600"/>
              </a:spcBef>
              <a:spcAft>
                <a:spcPts val="600"/>
              </a:spcAft>
            </a:pPr>
            <a:r>
              <a:rPr lang="en-US" sz="1800" dirty="0">
                <a:solidFill>
                  <a:schemeClr val="tx1"/>
                </a:solidFill>
                <a:effectLst/>
                <a:latin typeface="Arial" panose="020B0604020202020204" pitchFamily="34" charset="0"/>
                <a:ea typeface="Times New Roman" panose="02020603050405020304" pitchFamily="18" charset="0"/>
              </a:rPr>
              <a:t>With their related concept of good governance </a:t>
            </a:r>
            <a:r>
              <a:rPr lang="en-US" sz="1800" u="none" strike="noStrike" dirty="0">
                <a:solidFill>
                  <a:schemeClr val="tx1"/>
                </a:solidFill>
                <a:effectLst/>
                <a:latin typeface="Arial" panose="020B0604020202020204" pitchFamily="34" charset="0"/>
                <a:ea typeface="Times New Roman" panose="02020603050405020304" pitchFamily="18" charset="0"/>
                <a:hlinkClick r:id="rId2" tooltip="World Bank">
                  <a:extLst>
                    <a:ext uri="{A12FA001-AC4F-418D-AE19-62706E023703}">
                      <ahyp:hlinkClr xmlns:ahyp="http://schemas.microsoft.com/office/drawing/2018/hyperlinkcolor" val="tx"/>
                    </a:ext>
                  </a:extLst>
                </a:hlinkClick>
              </a:rPr>
              <a:t>World Bank</a:t>
            </a:r>
            <a:r>
              <a:rPr lang="en-US" sz="1800" dirty="0">
                <a:solidFill>
                  <a:schemeClr val="tx1"/>
                </a:solidFill>
                <a:effectLst/>
                <a:latin typeface="Arial" panose="020B0604020202020204" pitchFamily="34" charset="0"/>
                <a:ea typeface="Times New Roman" panose="02020603050405020304" pitchFamily="18" charset="0"/>
              </a:rPr>
              <a:t> researchers have found much the same: Data from 150 nations have shown several measures of good governance (such as </a:t>
            </a:r>
            <a:r>
              <a:rPr lang="en-US" sz="1800" u="none" strike="noStrike" dirty="0">
                <a:solidFill>
                  <a:schemeClr val="tx1"/>
                </a:solidFill>
                <a:effectLst/>
                <a:latin typeface="Arial" panose="020B0604020202020204" pitchFamily="34" charset="0"/>
                <a:ea typeface="Times New Roman" panose="02020603050405020304" pitchFamily="18" charset="0"/>
                <a:hlinkClick r:id="rId3" tooltip="Accountability">
                  <a:extLst>
                    <a:ext uri="{A12FA001-AC4F-418D-AE19-62706E023703}">
                      <ahyp:hlinkClr xmlns:ahyp="http://schemas.microsoft.com/office/drawing/2018/hyperlinkcolor" val="tx"/>
                    </a:ext>
                  </a:extLst>
                </a:hlinkClick>
              </a:rPr>
              <a:t>accountability</a:t>
            </a:r>
            <a:r>
              <a:rPr lang="en-US" sz="1800" dirty="0">
                <a:solidFill>
                  <a:schemeClr val="tx1"/>
                </a:solidFill>
                <a:effectLst/>
                <a:latin typeface="Arial" panose="020B0604020202020204" pitchFamily="34" charset="0"/>
                <a:ea typeface="Times New Roman" panose="02020603050405020304" pitchFamily="18" charset="0"/>
              </a:rPr>
              <a:t>, effectiveness, rule of law, low </a:t>
            </a:r>
            <a:r>
              <a:rPr lang="en-US" sz="1800" u="none" strike="noStrike" dirty="0">
                <a:solidFill>
                  <a:schemeClr val="tx1"/>
                </a:solidFill>
                <a:effectLst/>
                <a:latin typeface="Arial" panose="020B0604020202020204" pitchFamily="34" charset="0"/>
                <a:ea typeface="Times New Roman" panose="02020603050405020304" pitchFamily="18" charset="0"/>
                <a:hlinkClick r:id="rId4" tooltip="Corruption">
                  <a:extLst>
                    <a:ext uri="{A12FA001-AC4F-418D-AE19-62706E023703}">
                      <ahyp:hlinkClr xmlns:ahyp="http://schemas.microsoft.com/office/drawing/2018/hyperlinkcolor" val="tx"/>
                    </a:ext>
                  </a:extLst>
                </a:hlinkClick>
              </a:rPr>
              <a:t>corruption</a:t>
            </a:r>
            <a:r>
              <a:rPr lang="en-US" sz="1800" dirty="0">
                <a:solidFill>
                  <a:schemeClr val="tx1"/>
                </a:solidFill>
                <a:effectLst/>
                <a:latin typeface="Arial" panose="020B0604020202020204" pitchFamily="34" charset="0"/>
                <a:ea typeface="Times New Roman" panose="02020603050405020304" pitchFamily="18" charset="0"/>
              </a:rPr>
              <a:t>) to be related to higher rates of economic development. </a:t>
            </a:r>
            <a:endParaRPr lang="el-GR" dirty="0">
              <a:solidFill>
                <a:schemeClr val="tx1"/>
              </a:solidFill>
            </a:endParaRPr>
          </a:p>
        </p:txBody>
      </p:sp>
      <p:sp>
        <p:nvSpPr>
          <p:cNvPr id="4" name="Θέση ημερομηνίας 3">
            <a:extLst>
              <a:ext uri="{FF2B5EF4-FFF2-40B4-BE49-F238E27FC236}">
                <a16:creationId xmlns:a16="http://schemas.microsoft.com/office/drawing/2014/main" id="{FED9FB3E-66C4-4BFB-BE86-68315D9D646A}"/>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29965723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50A7F3-1466-4A9F-A355-46A706FE02BE}"/>
              </a:ext>
            </a:extLst>
          </p:cNvPr>
          <p:cNvSpPr>
            <a:spLocks noGrp="1"/>
          </p:cNvSpPr>
          <p:nvPr>
            <p:ph type="title"/>
          </p:nvPr>
        </p:nvSpPr>
        <p:spPr/>
        <p:txBody>
          <a:bodyPr/>
          <a:lstStyle/>
          <a:p>
            <a:r>
              <a:rPr lang="en-US" dirty="0"/>
              <a:t>New Institutional Economics in </a:t>
            </a:r>
            <a:r>
              <a:rPr lang="en-US" dirty="0" err="1"/>
              <a:t>IB</a:t>
            </a:r>
            <a:r>
              <a:rPr lang="en-US" dirty="0"/>
              <a:t> Domain </a:t>
            </a:r>
          </a:p>
        </p:txBody>
      </p:sp>
      <p:sp>
        <p:nvSpPr>
          <p:cNvPr id="3" name="Θέση περιεχομένου 2">
            <a:extLst>
              <a:ext uri="{FF2B5EF4-FFF2-40B4-BE49-F238E27FC236}">
                <a16:creationId xmlns:a16="http://schemas.microsoft.com/office/drawing/2014/main" id="{600D2C85-9674-4414-9E56-09625B4335C6}"/>
              </a:ext>
            </a:extLst>
          </p:cNvPr>
          <p:cNvSpPr>
            <a:spLocks noGrp="1"/>
          </p:cNvSpPr>
          <p:nvPr>
            <p:ph idx="1"/>
          </p:nvPr>
        </p:nvSpPr>
        <p:spPr/>
        <p:txBody>
          <a:bodyPr/>
          <a:lstStyle/>
          <a:p>
            <a:r>
              <a:rPr lang="en-US" dirty="0"/>
              <a:t>Consequently, the quality of host institutional framework define not only the performance of local investments, but also the  appropriateness of foreign firms activity. </a:t>
            </a:r>
          </a:p>
          <a:p>
            <a:r>
              <a:rPr lang="en-US" dirty="0" err="1"/>
              <a:t>MNEs</a:t>
            </a:r>
            <a:r>
              <a:rPr lang="en-US" dirty="0"/>
              <a:t>, for instance, are more likely to choose a Wholly Owned Subsidiaries in developed countries since developed countries tend to reduce costs for </a:t>
            </a:r>
            <a:r>
              <a:rPr lang="en-US" dirty="0" err="1"/>
              <a:t>MNEs</a:t>
            </a:r>
            <a:r>
              <a:rPr lang="en-US" dirty="0"/>
              <a:t>  and allow them to devote less time to understanding of policy of the host institutional setting. </a:t>
            </a:r>
          </a:p>
        </p:txBody>
      </p:sp>
    </p:spTree>
    <p:extLst>
      <p:ext uri="{BB962C8B-B14F-4D97-AF65-F5344CB8AC3E}">
        <p14:creationId xmlns:p14="http://schemas.microsoft.com/office/powerpoint/2010/main" val="132145068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0F422B-EB3F-484B-96D7-93766942A2C7}"/>
              </a:ext>
            </a:extLst>
          </p:cNvPr>
          <p:cNvSpPr>
            <a:spLocks noGrp="1"/>
          </p:cNvSpPr>
          <p:nvPr>
            <p:ph type="title"/>
          </p:nvPr>
        </p:nvSpPr>
        <p:spPr/>
        <p:txBody>
          <a:bodyPr/>
          <a:lstStyle/>
          <a:p>
            <a:r>
              <a:rPr lang="en-US" dirty="0"/>
              <a:t>New Institutional Economics in </a:t>
            </a:r>
            <a:r>
              <a:rPr lang="en-US" dirty="0" err="1"/>
              <a:t>IB</a:t>
            </a:r>
            <a:r>
              <a:rPr lang="en-US" dirty="0"/>
              <a:t> Domain </a:t>
            </a:r>
          </a:p>
        </p:txBody>
      </p:sp>
      <p:sp>
        <p:nvSpPr>
          <p:cNvPr id="3" name="Θέση περιεχομένου 2">
            <a:extLst>
              <a:ext uri="{FF2B5EF4-FFF2-40B4-BE49-F238E27FC236}">
                <a16:creationId xmlns:a16="http://schemas.microsoft.com/office/drawing/2014/main" id="{056B09C0-D13E-4119-BBF5-80719494364B}"/>
              </a:ext>
            </a:extLst>
          </p:cNvPr>
          <p:cNvSpPr>
            <a:spLocks noGrp="1"/>
          </p:cNvSpPr>
          <p:nvPr>
            <p:ph idx="1"/>
          </p:nvPr>
        </p:nvSpPr>
        <p:spPr/>
        <p:txBody>
          <a:bodyPr>
            <a:normAutofit/>
          </a:bodyPr>
          <a:lstStyle/>
          <a:p>
            <a:r>
              <a:rPr lang="en-US" dirty="0"/>
              <a:t>Intranational Business scholars increasing interest in institutions coincides with the rise of several key emerging economies such as India, Turkey, etc. </a:t>
            </a:r>
          </a:p>
          <a:p>
            <a:r>
              <a:rPr lang="en-US" dirty="0"/>
              <a:t>This is explained by the fact that the said emerging institutions extend our knowledge of how institutions matter and has pushed researchers to a cutting edge of strategy research. </a:t>
            </a:r>
          </a:p>
          <a:p>
            <a:r>
              <a:rPr lang="en-US" dirty="0"/>
              <a:t>The analysis of these institutions give answers to new questions. </a:t>
            </a:r>
          </a:p>
        </p:txBody>
      </p:sp>
    </p:spTree>
    <p:extLst>
      <p:ext uri="{BB962C8B-B14F-4D97-AF65-F5344CB8AC3E}">
        <p14:creationId xmlns:p14="http://schemas.microsoft.com/office/powerpoint/2010/main" val="422440794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48A0AC-3CB7-4352-9B6F-6239ABEA4B89}"/>
              </a:ext>
            </a:extLst>
          </p:cNvPr>
          <p:cNvSpPr>
            <a:spLocks noGrp="1"/>
          </p:cNvSpPr>
          <p:nvPr>
            <p:ph type="title"/>
          </p:nvPr>
        </p:nvSpPr>
        <p:spPr/>
        <p:txBody>
          <a:bodyPr/>
          <a:lstStyle/>
          <a:p>
            <a:r>
              <a:rPr lang="en-US" dirty="0"/>
              <a:t>New Institutional Economics in </a:t>
            </a:r>
            <a:r>
              <a:rPr lang="en-US" dirty="0" err="1"/>
              <a:t>IB</a:t>
            </a:r>
            <a:r>
              <a:rPr lang="en-US" dirty="0"/>
              <a:t> Domain </a:t>
            </a:r>
          </a:p>
        </p:txBody>
      </p:sp>
      <p:sp>
        <p:nvSpPr>
          <p:cNvPr id="3" name="Θέση περιεχομένου 2">
            <a:extLst>
              <a:ext uri="{FF2B5EF4-FFF2-40B4-BE49-F238E27FC236}">
                <a16:creationId xmlns:a16="http://schemas.microsoft.com/office/drawing/2014/main" id="{EBB4A9B6-38CA-4E4D-A099-61D6BE4FDB44}"/>
              </a:ext>
            </a:extLst>
          </p:cNvPr>
          <p:cNvSpPr>
            <a:spLocks noGrp="1"/>
          </p:cNvSpPr>
          <p:nvPr>
            <p:ph idx="1"/>
          </p:nvPr>
        </p:nvSpPr>
        <p:spPr/>
        <p:txBody>
          <a:bodyPr>
            <a:normAutofit/>
          </a:bodyPr>
          <a:lstStyle/>
          <a:p>
            <a:r>
              <a:rPr lang="en-US" dirty="0"/>
              <a:t>For instance, an increasing amount of research has devoted to explain how </a:t>
            </a:r>
            <a:r>
              <a:rPr lang="en-US" dirty="0" err="1"/>
              <a:t>MNEs</a:t>
            </a:r>
            <a:r>
              <a:rPr lang="en-US" dirty="0"/>
              <a:t> can outrun the absence of strong institutional frameworks and the lack of intermediaries known as institutional voids.</a:t>
            </a:r>
          </a:p>
          <a:p>
            <a:r>
              <a:rPr lang="en-US" dirty="0"/>
              <a:t>In line, with the focus of institutional economics different measures have been developed to capture the development of quality of institutions, the strength and the level of institutions in different countries</a:t>
            </a:r>
          </a:p>
          <a:p>
            <a:r>
              <a:rPr lang="en-US" dirty="0"/>
              <a:t>Such as the measurement of institutional distance between  two countries that measures the difference  between two countries institutions.  </a:t>
            </a:r>
          </a:p>
        </p:txBody>
      </p:sp>
    </p:spTree>
    <p:extLst>
      <p:ext uri="{BB962C8B-B14F-4D97-AF65-F5344CB8AC3E}">
        <p14:creationId xmlns:p14="http://schemas.microsoft.com/office/powerpoint/2010/main" val="217542759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32B437-CCCF-4C2D-848C-5E7FAD607A21}"/>
              </a:ext>
            </a:extLst>
          </p:cNvPr>
          <p:cNvSpPr>
            <a:spLocks noGrp="1"/>
          </p:cNvSpPr>
          <p:nvPr>
            <p:ph type="title"/>
          </p:nvPr>
        </p:nvSpPr>
        <p:spPr/>
        <p:txBody>
          <a:bodyPr/>
          <a:lstStyle/>
          <a:p>
            <a:r>
              <a:rPr lang="en-US" dirty="0"/>
              <a:t>New Institutional Economics in </a:t>
            </a:r>
            <a:r>
              <a:rPr lang="en-US" dirty="0" err="1"/>
              <a:t>IB</a:t>
            </a:r>
            <a:r>
              <a:rPr lang="en-US" dirty="0"/>
              <a:t> Domain </a:t>
            </a:r>
          </a:p>
        </p:txBody>
      </p:sp>
      <p:sp>
        <p:nvSpPr>
          <p:cNvPr id="3" name="Θέση περιεχομένου 2">
            <a:extLst>
              <a:ext uri="{FF2B5EF4-FFF2-40B4-BE49-F238E27FC236}">
                <a16:creationId xmlns:a16="http://schemas.microsoft.com/office/drawing/2014/main" id="{00924582-C8DD-4351-9CB3-B36AC6F22CFE}"/>
              </a:ext>
            </a:extLst>
          </p:cNvPr>
          <p:cNvSpPr>
            <a:spLocks noGrp="1"/>
          </p:cNvSpPr>
          <p:nvPr>
            <p:ph idx="1"/>
          </p:nvPr>
        </p:nvSpPr>
        <p:spPr/>
        <p:txBody>
          <a:bodyPr/>
          <a:lstStyle/>
          <a:p>
            <a:r>
              <a:rPr lang="en-US" dirty="0"/>
              <a:t>In this framework, the widely applied World Bank Governance Indicators (Kaufmann et al., 2009) are employed to capture the </a:t>
            </a:r>
          </a:p>
          <a:p>
            <a:pPr lvl="1"/>
            <a:r>
              <a:rPr lang="en-US" dirty="0"/>
              <a:t>government effectiveness of a country</a:t>
            </a:r>
          </a:p>
          <a:p>
            <a:pPr lvl="1"/>
            <a:r>
              <a:rPr lang="en-US" dirty="0"/>
              <a:t>The rule of law</a:t>
            </a:r>
          </a:p>
          <a:p>
            <a:pPr lvl="1"/>
            <a:r>
              <a:rPr lang="en-US" dirty="0"/>
              <a:t>Political stability</a:t>
            </a:r>
          </a:p>
          <a:p>
            <a:pPr lvl="1"/>
            <a:r>
              <a:rPr lang="en-US" dirty="0"/>
              <a:t>Control of corruption</a:t>
            </a:r>
          </a:p>
          <a:p>
            <a:r>
              <a:rPr lang="en-US" dirty="0"/>
              <a:t>Another significant database is World Competitiveness Yearbook that encompasses different indices that may capture the quality of a countries’ institutions. </a:t>
            </a:r>
          </a:p>
        </p:txBody>
      </p:sp>
    </p:spTree>
    <p:extLst>
      <p:ext uri="{BB962C8B-B14F-4D97-AF65-F5344CB8AC3E}">
        <p14:creationId xmlns:p14="http://schemas.microsoft.com/office/powerpoint/2010/main" val="130800662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5BA00D-B0D3-47DF-9B71-6001D303BCE8}"/>
              </a:ext>
            </a:extLst>
          </p:cNvPr>
          <p:cNvSpPr>
            <a:spLocks noGrp="1"/>
          </p:cNvSpPr>
          <p:nvPr>
            <p:ph type="title"/>
          </p:nvPr>
        </p:nvSpPr>
        <p:spPr/>
        <p:txBody>
          <a:bodyPr/>
          <a:lstStyle/>
          <a:p>
            <a:r>
              <a:rPr lang="en-US" dirty="0"/>
              <a:t>New Institutional Economics in International Business (IB) Domain </a:t>
            </a:r>
          </a:p>
        </p:txBody>
      </p:sp>
      <p:sp>
        <p:nvSpPr>
          <p:cNvPr id="3" name="Θέση περιεχομένου 2">
            <a:extLst>
              <a:ext uri="{FF2B5EF4-FFF2-40B4-BE49-F238E27FC236}">
                <a16:creationId xmlns:a16="http://schemas.microsoft.com/office/drawing/2014/main" id="{B949D210-A9E5-4161-BA13-C0EE9978FB64}"/>
              </a:ext>
            </a:extLst>
          </p:cNvPr>
          <p:cNvSpPr>
            <a:spLocks noGrp="1"/>
          </p:cNvSpPr>
          <p:nvPr>
            <p:ph idx="1"/>
          </p:nvPr>
        </p:nvSpPr>
        <p:spPr/>
        <p:txBody>
          <a:bodyPr/>
          <a:lstStyle/>
          <a:p>
            <a:r>
              <a:rPr lang="en-US" dirty="0"/>
              <a:t>To sum up, the applications of new institutional economics in </a:t>
            </a:r>
            <a:r>
              <a:rPr lang="en-US" dirty="0" err="1"/>
              <a:t>IB</a:t>
            </a:r>
            <a:r>
              <a:rPr lang="en-US" dirty="0"/>
              <a:t> domain generally conceptualize institutions in country level . In this context, it is mainly hypothesized that institutions are believed to affect transaction costs and to constrain the actions of </a:t>
            </a:r>
            <a:r>
              <a:rPr lang="en-US" dirty="0" err="1"/>
              <a:t>MNEs</a:t>
            </a:r>
            <a:r>
              <a:rPr lang="en-US" dirty="0"/>
              <a:t> in the pursuit of their interests. </a:t>
            </a:r>
          </a:p>
        </p:txBody>
      </p:sp>
    </p:spTree>
    <p:extLst>
      <p:ext uri="{BB962C8B-B14F-4D97-AF65-F5344CB8AC3E}">
        <p14:creationId xmlns:p14="http://schemas.microsoft.com/office/powerpoint/2010/main" val="55209307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5FBC0D-B963-4C3B-A28F-7E75BC871853}"/>
              </a:ext>
            </a:extLst>
          </p:cNvPr>
          <p:cNvSpPr>
            <a:spLocks noGrp="1"/>
          </p:cNvSpPr>
          <p:nvPr>
            <p:ph type="title"/>
          </p:nvPr>
        </p:nvSpPr>
        <p:spPr/>
        <p:txBody>
          <a:bodyPr/>
          <a:lstStyle/>
          <a:p>
            <a:r>
              <a:rPr lang="en-US" dirty="0"/>
              <a:t>New Organizational Institutionalism </a:t>
            </a:r>
          </a:p>
        </p:txBody>
      </p:sp>
      <p:sp>
        <p:nvSpPr>
          <p:cNvPr id="3" name="Θέση περιεχομένου 2">
            <a:extLst>
              <a:ext uri="{FF2B5EF4-FFF2-40B4-BE49-F238E27FC236}">
                <a16:creationId xmlns:a16="http://schemas.microsoft.com/office/drawing/2014/main" id="{AD5375AD-A2B1-4315-9F6A-C933B59D05D9}"/>
              </a:ext>
            </a:extLst>
          </p:cNvPr>
          <p:cNvSpPr>
            <a:spLocks noGrp="1"/>
          </p:cNvSpPr>
          <p:nvPr>
            <p:ph idx="1"/>
          </p:nvPr>
        </p:nvSpPr>
        <p:spPr/>
        <p:txBody>
          <a:bodyPr/>
          <a:lstStyle/>
          <a:p>
            <a:r>
              <a:rPr lang="en-US" dirty="0"/>
              <a:t>The second dominant institutional approach within </a:t>
            </a:r>
            <a:r>
              <a:rPr lang="en-US" dirty="0" err="1"/>
              <a:t>IB</a:t>
            </a:r>
            <a:r>
              <a:rPr lang="en-US" dirty="0"/>
              <a:t> is the Organizational Institutionalism. </a:t>
            </a:r>
          </a:p>
          <a:p>
            <a:r>
              <a:rPr lang="en-US" dirty="0"/>
              <a:t>Organizational Institutionalism is rooted in sociology and organization theory and focuses on specific organizational practices and forms rather than the rules of the game. </a:t>
            </a:r>
          </a:p>
        </p:txBody>
      </p:sp>
    </p:spTree>
    <p:extLst>
      <p:ext uri="{BB962C8B-B14F-4D97-AF65-F5344CB8AC3E}">
        <p14:creationId xmlns:p14="http://schemas.microsoft.com/office/powerpoint/2010/main" val="385930459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BB856A-9085-4FFA-A150-0F07B3ACD741}"/>
              </a:ext>
            </a:extLst>
          </p:cNvPr>
          <p:cNvSpPr>
            <a:spLocks noGrp="1"/>
          </p:cNvSpPr>
          <p:nvPr>
            <p:ph type="title"/>
          </p:nvPr>
        </p:nvSpPr>
        <p:spPr/>
        <p:txBody>
          <a:bodyPr/>
          <a:lstStyle/>
          <a:p>
            <a:r>
              <a:rPr lang="en-US" dirty="0"/>
              <a:t>New Organizational Institutionalism </a:t>
            </a:r>
          </a:p>
        </p:txBody>
      </p:sp>
      <p:sp>
        <p:nvSpPr>
          <p:cNvPr id="3" name="Θέση περιεχομένου 2">
            <a:extLst>
              <a:ext uri="{FF2B5EF4-FFF2-40B4-BE49-F238E27FC236}">
                <a16:creationId xmlns:a16="http://schemas.microsoft.com/office/drawing/2014/main" id="{F7F39780-E78E-43E4-979C-55761784559A}"/>
              </a:ext>
            </a:extLst>
          </p:cNvPr>
          <p:cNvSpPr>
            <a:spLocks noGrp="1"/>
          </p:cNvSpPr>
          <p:nvPr>
            <p:ph idx="1"/>
          </p:nvPr>
        </p:nvSpPr>
        <p:spPr/>
        <p:txBody>
          <a:bodyPr>
            <a:normAutofit/>
          </a:bodyPr>
          <a:lstStyle/>
          <a:p>
            <a:r>
              <a:rPr lang="en-US" dirty="0"/>
              <a:t>The conceptual backbone of Organizational institutionalism is based on the the argument of isomorphism (DiMaggio &amp; Powell, 1983).</a:t>
            </a:r>
          </a:p>
          <a:p>
            <a:r>
              <a:rPr lang="en-US" dirty="0"/>
              <a:t>This means that </a:t>
            </a:r>
            <a:r>
              <a:rPr lang="en-US" dirty="0" err="1"/>
              <a:t>MNEs</a:t>
            </a:r>
            <a:r>
              <a:rPr lang="en-US" dirty="0"/>
              <a:t> tend to conform to the host institutional environment in which they are going to develop their activities, because this conformity is rewarding. It allows </a:t>
            </a:r>
            <a:r>
              <a:rPr lang="en-US" dirty="0" err="1"/>
              <a:t>MNEs</a:t>
            </a:r>
            <a:r>
              <a:rPr lang="en-US" dirty="0"/>
              <a:t> to become part of the host institutional environment and gain acceptance in the hist institutional setting in which they take place. </a:t>
            </a:r>
          </a:p>
          <a:p>
            <a:r>
              <a:rPr lang="en-US" dirty="0"/>
              <a:t>Consequently, </a:t>
            </a:r>
            <a:r>
              <a:rPr lang="en-US" dirty="0" err="1"/>
              <a:t>MNEs</a:t>
            </a:r>
            <a:r>
              <a:rPr lang="en-US" dirty="0"/>
              <a:t>, employing isomorphism argument, outrun the argument of liability of foreignness and are not supposed to be foreigners but part of  the host institutional setting. </a:t>
            </a:r>
          </a:p>
          <a:p>
            <a:endParaRPr lang="en-US" dirty="0"/>
          </a:p>
        </p:txBody>
      </p:sp>
    </p:spTree>
    <p:extLst>
      <p:ext uri="{BB962C8B-B14F-4D97-AF65-F5344CB8AC3E}">
        <p14:creationId xmlns:p14="http://schemas.microsoft.com/office/powerpoint/2010/main" val="197299054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EF6ABF-4DE3-4100-BF49-FF096D0766B1}"/>
              </a:ext>
            </a:extLst>
          </p:cNvPr>
          <p:cNvSpPr>
            <a:spLocks noGrp="1"/>
          </p:cNvSpPr>
          <p:nvPr>
            <p:ph type="title"/>
          </p:nvPr>
        </p:nvSpPr>
        <p:spPr/>
        <p:txBody>
          <a:bodyPr/>
          <a:lstStyle/>
          <a:p>
            <a:r>
              <a:rPr lang="en-US" dirty="0"/>
              <a:t>New Organizational Institutionalism </a:t>
            </a:r>
          </a:p>
        </p:txBody>
      </p:sp>
      <p:sp>
        <p:nvSpPr>
          <p:cNvPr id="3" name="Θέση περιεχομένου 2">
            <a:extLst>
              <a:ext uri="{FF2B5EF4-FFF2-40B4-BE49-F238E27FC236}">
                <a16:creationId xmlns:a16="http://schemas.microsoft.com/office/drawing/2014/main" id="{62EC9799-7B5F-4C90-9A69-45548D720848}"/>
              </a:ext>
            </a:extLst>
          </p:cNvPr>
          <p:cNvSpPr>
            <a:spLocks noGrp="1"/>
          </p:cNvSpPr>
          <p:nvPr>
            <p:ph idx="1"/>
          </p:nvPr>
        </p:nvSpPr>
        <p:spPr/>
        <p:txBody>
          <a:bodyPr/>
          <a:lstStyle/>
          <a:p>
            <a:r>
              <a:rPr lang="en-US" dirty="0"/>
              <a:t>This derives from the argument that “distance matters” (Eden &amp; Miller, 2004)</a:t>
            </a:r>
          </a:p>
          <a:p>
            <a:r>
              <a:rPr lang="en-US" dirty="0"/>
              <a:t> So, distance brings about differences in the way </a:t>
            </a:r>
            <a:r>
              <a:rPr lang="en-US" dirty="0" err="1"/>
              <a:t>MNEs</a:t>
            </a:r>
            <a:r>
              <a:rPr lang="en-US" dirty="0"/>
              <a:t> manage organizational issues.</a:t>
            </a:r>
          </a:p>
          <a:p>
            <a:r>
              <a:rPr lang="en-US" dirty="0"/>
              <a:t>Also </a:t>
            </a:r>
            <a:r>
              <a:rPr lang="en-US" dirty="0" err="1"/>
              <a:t>MNEs</a:t>
            </a:r>
            <a:r>
              <a:rPr lang="en-US" dirty="0"/>
              <a:t>, tend to be affected from the home country and the institutions that are dominant there. </a:t>
            </a:r>
          </a:p>
          <a:p>
            <a:r>
              <a:rPr lang="en-US" dirty="0"/>
              <a:t>And last, </a:t>
            </a:r>
            <a:r>
              <a:rPr lang="en-US" dirty="0" err="1"/>
              <a:t>MNEs</a:t>
            </a:r>
            <a:r>
              <a:rPr lang="en-US" dirty="0"/>
              <a:t> reflect a kind of sub institutions that are dominated by their internal environment, rules, behaviors, rules, norms, missions, goals, etc. </a:t>
            </a:r>
          </a:p>
        </p:txBody>
      </p:sp>
    </p:spTree>
    <p:extLst>
      <p:ext uri="{BB962C8B-B14F-4D97-AF65-F5344CB8AC3E}">
        <p14:creationId xmlns:p14="http://schemas.microsoft.com/office/powerpoint/2010/main" val="93168411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3634C7-1420-47AF-97DF-0AF9989F166C}"/>
              </a:ext>
            </a:extLst>
          </p:cNvPr>
          <p:cNvSpPr>
            <a:spLocks noGrp="1"/>
          </p:cNvSpPr>
          <p:nvPr>
            <p:ph type="title"/>
          </p:nvPr>
        </p:nvSpPr>
        <p:spPr/>
        <p:txBody>
          <a:bodyPr/>
          <a:lstStyle/>
          <a:p>
            <a:r>
              <a:rPr lang="en-US" dirty="0"/>
              <a:t>New Organizational Institutionalism </a:t>
            </a:r>
          </a:p>
        </p:txBody>
      </p:sp>
      <p:sp>
        <p:nvSpPr>
          <p:cNvPr id="3" name="Θέση περιεχομένου 2">
            <a:extLst>
              <a:ext uri="{FF2B5EF4-FFF2-40B4-BE49-F238E27FC236}">
                <a16:creationId xmlns:a16="http://schemas.microsoft.com/office/drawing/2014/main" id="{7FDB0640-6385-4859-9268-EEACE1E3C7B5}"/>
              </a:ext>
            </a:extLst>
          </p:cNvPr>
          <p:cNvSpPr>
            <a:spLocks noGrp="1"/>
          </p:cNvSpPr>
          <p:nvPr>
            <p:ph idx="1"/>
          </p:nvPr>
        </p:nvSpPr>
        <p:spPr/>
        <p:txBody>
          <a:bodyPr/>
          <a:lstStyle/>
          <a:p>
            <a:r>
              <a:rPr lang="en-US" dirty="0"/>
              <a:t>So, they interact with the host institutional environment in which they take place and want to be part of it (isomorphism) in order to align their activities with the host institutional setting ang subsequently gain access to it. </a:t>
            </a:r>
          </a:p>
        </p:txBody>
      </p:sp>
    </p:spTree>
    <p:extLst>
      <p:ext uri="{BB962C8B-B14F-4D97-AF65-F5344CB8AC3E}">
        <p14:creationId xmlns:p14="http://schemas.microsoft.com/office/powerpoint/2010/main" val="79084167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F64DB6-F9B9-4B76-A5F3-820CD6B8B0A5}"/>
              </a:ext>
            </a:extLst>
          </p:cNvPr>
          <p:cNvSpPr>
            <a:spLocks noGrp="1"/>
          </p:cNvSpPr>
          <p:nvPr>
            <p:ph type="title"/>
          </p:nvPr>
        </p:nvSpPr>
        <p:spPr/>
        <p:txBody>
          <a:bodyPr/>
          <a:lstStyle/>
          <a:p>
            <a:r>
              <a:rPr lang="en-US" dirty="0"/>
              <a:t>New Organizational Institutionalism </a:t>
            </a:r>
          </a:p>
        </p:txBody>
      </p:sp>
      <p:sp>
        <p:nvSpPr>
          <p:cNvPr id="3" name="Θέση περιεχομένου 2">
            <a:extLst>
              <a:ext uri="{FF2B5EF4-FFF2-40B4-BE49-F238E27FC236}">
                <a16:creationId xmlns:a16="http://schemas.microsoft.com/office/drawing/2014/main" id="{B147BB81-92E8-4E6F-A454-6DD1DA705397}"/>
              </a:ext>
            </a:extLst>
          </p:cNvPr>
          <p:cNvSpPr>
            <a:spLocks noGrp="1"/>
          </p:cNvSpPr>
          <p:nvPr>
            <p:ph idx="1"/>
          </p:nvPr>
        </p:nvSpPr>
        <p:spPr/>
        <p:txBody>
          <a:bodyPr>
            <a:normAutofit/>
          </a:bodyPr>
          <a:lstStyle/>
          <a:p>
            <a:r>
              <a:rPr lang="en-US" dirty="0"/>
              <a:t>In contrast, to New Institutional economics, New Organizational Institutionalism suggests that social behavior is not restricted only by the formal rules of the game but also is guided and encouraged by normative and cognitive aspects of institutions. </a:t>
            </a:r>
          </a:p>
          <a:p>
            <a:r>
              <a:rPr lang="en-US" dirty="0"/>
              <a:t>So, according to Scott (1995) institutions engulf three pillars- aspects:</a:t>
            </a:r>
          </a:p>
          <a:p>
            <a:r>
              <a:rPr lang="en-US" dirty="0"/>
              <a:t>Regulative pillars </a:t>
            </a:r>
          </a:p>
          <a:p>
            <a:r>
              <a:rPr lang="en-US" dirty="0"/>
              <a:t>Normative Pillars </a:t>
            </a:r>
          </a:p>
          <a:p>
            <a:r>
              <a:rPr lang="en-US" dirty="0"/>
              <a:t>Cognitive </a:t>
            </a:r>
            <a:r>
              <a:rPr lang="en-US" dirty="0" err="1"/>
              <a:t>Pillrs</a:t>
            </a:r>
            <a:endParaRPr lang="en-US" dirty="0"/>
          </a:p>
        </p:txBody>
      </p:sp>
    </p:spTree>
    <p:extLst>
      <p:ext uri="{BB962C8B-B14F-4D97-AF65-F5344CB8AC3E}">
        <p14:creationId xmlns:p14="http://schemas.microsoft.com/office/powerpoint/2010/main" val="4120990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8653AE-C391-46D0-89C8-792C6DC607F8}"/>
              </a:ext>
            </a:extLst>
          </p:cNvPr>
          <p:cNvSpPr>
            <a:spLocks noGrp="1"/>
          </p:cNvSpPr>
          <p:nvPr>
            <p:ph type="title"/>
          </p:nvPr>
        </p:nvSpPr>
        <p:spPr/>
        <p:txBody>
          <a:bodyPr/>
          <a:lstStyle/>
          <a:p>
            <a:r>
              <a:rPr lang="en-US" dirty="0"/>
              <a:t>Inefficiencies of Institutions </a:t>
            </a:r>
            <a:endParaRPr lang="el-GR" dirty="0"/>
          </a:p>
        </p:txBody>
      </p:sp>
      <p:sp>
        <p:nvSpPr>
          <p:cNvPr id="3" name="Θέση περιεχομένου 2">
            <a:extLst>
              <a:ext uri="{FF2B5EF4-FFF2-40B4-BE49-F238E27FC236}">
                <a16:creationId xmlns:a16="http://schemas.microsoft.com/office/drawing/2014/main" id="{E46B0050-CF2C-4A0D-94FA-EDF4E88E632C}"/>
              </a:ext>
            </a:extLst>
          </p:cNvPr>
          <p:cNvSpPr>
            <a:spLocks noGrp="1"/>
          </p:cNvSpPr>
          <p:nvPr>
            <p:ph idx="1"/>
          </p:nvPr>
        </p:nvSpPr>
        <p:spPr/>
        <p:txBody>
          <a:bodyPr/>
          <a:lstStyle/>
          <a:p>
            <a:pPr algn="just"/>
            <a:r>
              <a:rPr lang="en-US" sz="1800" dirty="0">
                <a:solidFill>
                  <a:schemeClr val="tx1"/>
                </a:solidFill>
                <a:effectLst/>
                <a:latin typeface="Arial" panose="020B0604020202020204" pitchFamily="34" charset="0"/>
                <a:ea typeface="Times New Roman" panose="02020603050405020304" pitchFamily="18" charset="0"/>
              </a:rPr>
              <a:t>Countries such as </a:t>
            </a:r>
            <a:r>
              <a:rPr lang="en-US" sz="1800" u="none" strike="noStrike" dirty="0">
                <a:solidFill>
                  <a:schemeClr val="tx1"/>
                </a:solidFill>
                <a:effectLst/>
                <a:latin typeface="Arial" panose="020B0604020202020204" pitchFamily="34" charset="0"/>
                <a:ea typeface="Times New Roman" panose="02020603050405020304" pitchFamily="18" charset="0"/>
                <a:hlinkClick r:id="rId2" tooltip="Thailand">
                  <a:extLst>
                    <a:ext uri="{A12FA001-AC4F-418D-AE19-62706E023703}">
                      <ahyp:hlinkClr xmlns:ahyp="http://schemas.microsoft.com/office/drawing/2018/hyperlinkcolor" val="tx"/>
                    </a:ext>
                  </a:extLst>
                </a:hlinkClick>
              </a:rPr>
              <a:t>Thailand</a:t>
            </a:r>
            <a:r>
              <a:rPr lang="en-US" sz="1800" dirty="0">
                <a:solidFill>
                  <a:schemeClr val="tx1"/>
                </a:solidFill>
                <a:effectLst/>
                <a:latin typeface="Arial" panose="020B0604020202020204" pitchFamily="34" charset="0"/>
                <a:ea typeface="Times New Roman" panose="02020603050405020304" pitchFamily="18" charset="0"/>
              </a:rPr>
              <a:t>, Taiwan, </a:t>
            </a:r>
            <a:r>
              <a:rPr lang="en-US" sz="1800" u="none" strike="noStrike" dirty="0">
                <a:solidFill>
                  <a:schemeClr val="tx1"/>
                </a:solidFill>
                <a:effectLst/>
                <a:latin typeface="Arial" panose="020B0604020202020204" pitchFamily="34" charset="0"/>
                <a:ea typeface="Times New Roman" panose="02020603050405020304" pitchFamily="18" charset="0"/>
                <a:hlinkClick r:id="rId3" tooltip="Malaysia">
                  <a:extLst>
                    <a:ext uri="{A12FA001-AC4F-418D-AE19-62706E023703}">
                      <ahyp:hlinkClr xmlns:ahyp="http://schemas.microsoft.com/office/drawing/2018/hyperlinkcolor" val="tx"/>
                    </a:ext>
                  </a:extLst>
                </a:hlinkClick>
              </a:rPr>
              <a:t>Malaysia</a:t>
            </a:r>
            <a:r>
              <a:rPr lang="en-US" sz="1800" dirty="0">
                <a:solidFill>
                  <a:schemeClr val="tx1"/>
                </a:solidFill>
                <a:effectLst/>
                <a:latin typeface="Arial" panose="020B0604020202020204" pitchFamily="34" charset="0"/>
                <a:ea typeface="Times New Roman" panose="02020603050405020304" pitchFamily="18" charset="0"/>
              </a:rPr>
              <a:t>, South Korea, and </a:t>
            </a:r>
            <a:r>
              <a:rPr lang="en-US" sz="1800" u="none" strike="noStrike" dirty="0">
                <a:solidFill>
                  <a:schemeClr val="tx1"/>
                </a:solidFill>
                <a:effectLst/>
                <a:latin typeface="Arial" panose="020B0604020202020204" pitchFamily="34" charset="0"/>
                <a:ea typeface="Times New Roman" panose="02020603050405020304" pitchFamily="18" charset="0"/>
                <a:hlinkClick r:id="rId4" tooltip="Vietnam">
                  <a:extLst>
                    <a:ext uri="{A12FA001-AC4F-418D-AE19-62706E023703}">
                      <ahyp:hlinkClr xmlns:ahyp="http://schemas.microsoft.com/office/drawing/2018/hyperlinkcolor" val="tx"/>
                    </a:ext>
                  </a:extLst>
                </a:hlinkClick>
              </a:rPr>
              <a:t>Vietnam</a:t>
            </a:r>
            <a:r>
              <a:rPr lang="en-US" sz="1800" dirty="0">
                <a:solidFill>
                  <a:schemeClr val="tx1"/>
                </a:solidFill>
                <a:effectLst/>
                <a:latin typeface="Arial" panose="020B0604020202020204" pitchFamily="34" charset="0"/>
                <a:ea typeface="Times New Roman" panose="02020603050405020304" pitchFamily="18" charset="0"/>
              </a:rPr>
              <a:t>, are considered to have a strong government, called a </a:t>
            </a:r>
            <a:r>
              <a:rPr lang="en-US" sz="1800" i="1" dirty="0">
                <a:solidFill>
                  <a:schemeClr val="tx1"/>
                </a:solidFill>
                <a:effectLst/>
                <a:latin typeface="Arial" panose="020B0604020202020204" pitchFamily="34" charset="0"/>
                <a:ea typeface="Times New Roman" panose="02020603050405020304" pitchFamily="18" charset="0"/>
              </a:rPr>
              <a:t>hard state</a:t>
            </a:r>
            <a:r>
              <a:rPr lang="en-US" sz="1800" dirty="0">
                <a:solidFill>
                  <a:schemeClr val="tx1"/>
                </a:solidFill>
                <a:effectLst/>
                <a:latin typeface="Arial" panose="020B0604020202020204" pitchFamily="34" charset="0"/>
                <a:ea typeface="Times New Roman" panose="02020603050405020304" pitchFamily="18" charset="0"/>
              </a:rPr>
              <a:t> or </a:t>
            </a:r>
            <a:r>
              <a:rPr lang="en-US" sz="1800" i="1" u="none" strike="noStrike" dirty="0">
                <a:solidFill>
                  <a:schemeClr val="tx1"/>
                </a:solidFill>
                <a:effectLst/>
                <a:latin typeface="Arial" panose="020B0604020202020204" pitchFamily="34" charset="0"/>
                <a:ea typeface="Times New Roman" panose="02020603050405020304" pitchFamily="18" charset="0"/>
                <a:hlinkClick r:id="rId5" tooltip="Development state">
                  <a:extLst>
                    <a:ext uri="{A12FA001-AC4F-418D-AE19-62706E023703}">
                      <ahyp:hlinkClr xmlns:ahyp="http://schemas.microsoft.com/office/drawing/2018/hyperlinkcolor" val="tx"/>
                    </a:ext>
                  </a:extLst>
                </a:hlinkClick>
              </a:rPr>
              <a:t>development state</a:t>
            </a:r>
            <a:r>
              <a:rPr lang="en-US" sz="1800" dirty="0">
                <a:solidFill>
                  <a:schemeClr val="tx1"/>
                </a:solidFill>
                <a:effectLst/>
                <a:latin typeface="Arial" panose="020B0604020202020204" pitchFamily="34" charset="0"/>
                <a:ea typeface="Times New Roman" panose="02020603050405020304" pitchFamily="18" charset="0"/>
              </a:rPr>
              <a:t>.</a:t>
            </a:r>
          </a:p>
          <a:p>
            <a:pPr algn="just"/>
            <a:r>
              <a:rPr lang="en-US" sz="1800" dirty="0">
                <a:solidFill>
                  <a:schemeClr val="tx1"/>
                </a:solidFill>
                <a:effectLst/>
                <a:latin typeface="Arial" panose="020B0604020202020204" pitchFamily="34" charset="0"/>
                <a:ea typeface="Times New Roman" panose="02020603050405020304" pitchFamily="18" charset="0"/>
              </a:rPr>
              <a:t> These "hard states" have the will and authority to create and maintain policies that lead to long-term development that helps all their citizens, not just the wealthy.</a:t>
            </a:r>
          </a:p>
          <a:p>
            <a:pPr algn="just"/>
            <a:r>
              <a:rPr lang="en-US" sz="1800" dirty="0">
                <a:solidFill>
                  <a:schemeClr val="tx1"/>
                </a:solidFill>
                <a:effectLst/>
                <a:latin typeface="Arial" panose="020B0604020202020204" pitchFamily="34" charset="0"/>
                <a:ea typeface="Times New Roman" panose="02020603050405020304" pitchFamily="18" charset="0"/>
              </a:rPr>
              <a:t> Multinational corporations are regulated so that they follow reasonable standards for </a:t>
            </a:r>
            <a:r>
              <a:rPr lang="en-US" sz="1800" u="none" strike="noStrike" dirty="0">
                <a:solidFill>
                  <a:schemeClr val="tx1"/>
                </a:solidFill>
                <a:effectLst/>
                <a:latin typeface="Arial" panose="020B0604020202020204" pitchFamily="34" charset="0"/>
                <a:ea typeface="Times New Roman" panose="02020603050405020304" pitchFamily="18" charset="0"/>
                <a:hlinkClick r:id="rId6" tooltip="Wage">
                  <a:extLst>
                    <a:ext uri="{A12FA001-AC4F-418D-AE19-62706E023703}">
                      <ahyp:hlinkClr xmlns:ahyp="http://schemas.microsoft.com/office/drawing/2018/hyperlinkcolor" val="tx"/>
                    </a:ext>
                  </a:extLst>
                </a:hlinkClick>
              </a:rPr>
              <a:t>pay</a:t>
            </a:r>
            <a:r>
              <a:rPr lang="en-US" sz="1800" dirty="0">
                <a:solidFill>
                  <a:schemeClr val="tx1"/>
                </a:solidFill>
                <a:effectLst/>
                <a:latin typeface="Arial" panose="020B0604020202020204" pitchFamily="34" charset="0"/>
                <a:ea typeface="Times New Roman" panose="02020603050405020304" pitchFamily="18" charset="0"/>
              </a:rPr>
              <a:t> and labor conditions, pay reasonable taxes to help develop the country, and keep some of the profits in the country, reinvesting them to provide further development.</a:t>
            </a:r>
            <a:endParaRPr lang="el-GR" sz="1800" dirty="0">
              <a:solidFill>
                <a:schemeClr val="tx1"/>
              </a:solidFill>
              <a:effectLst/>
              <a:latin typeface="Times New Roman" panose="02020603050405020304" pitchFamily="18" charset="0"/>
              <a:ea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A8E12BBB-C835-4E3E-BEA1-A81D54155ADB}"/>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51145667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DA0400-26FA-487D-B663-F85DD917A6B7}"/>
              </a:ext>
            </a:extLst>
          </p:cNvPr>
          <p:cNvSpPr>
            <a:spLocks noGrp="1"/>
          </p:cNvSpPr>
          <p:nvPr>
            <p:ph type="title"/>
          </p:nvPr>
        </p:nvSpPr>
        <p:spPr/>
        <p:txBody>
          <a:bodyPr/>
          <a:lstStyle/>
          <a:p>
            <a:r>
              <a:rPr lang="en-US" dirty="0"/>
              <a:t>New Organizational Institutionalism </a:t>
            </a:r>
          </a:p>
        </p:txBody>
      </p:sp>
      <p:sp>
        <p:nvSpPr>
          <p:cNvPr id="3" name="Θέση περιεχομένου 2">
            <a:extLst>
              <a:ext uri="{FF2B5EF4-FFF2-40B4-BE49-F238E27FC236}">
                <a16:creationId xmlns:a16="http://schemas.microsoft.com/office/drawing/2014/main" id="{073A1E56-2D1A-4A5C-B5AF-B0EEF04F2731}"/>
              </a:ext>
            </a:extLst>
          </p:cNvPr>
          <p:cNvSpPr>
            <a:spLocks noGrp="1"/>
          </p:cNvSpPr>
          <p:nvPr>
            <p:ph idx="1"/>
          </p:nvPr>
        </p:nvSpPr>
        <p:spPr/>
        <p:txBody>
          <a:bodyPr/>
          <a:lstStyle/>
          <a:p>
            <a:r>
              <a:rPr lang="en-US" dirty="0"/>
              <a:t>Regulative reflect the formal institutions of a country</a:t>
            </a:r>
          </a:p>
          <a:p>
            <a:r>
              <a:rPr lang="en-US" dirty="0"/>
              <a:t>Normative reflect the business practices of a country </a:t>
            </a:r>
          </a:p>
          <a:p>
            <a:r>
              <a:rPr lang="en-US" dirty="0"/>
              <a:t>And cognitive reflect the cultural  pressures are articulated  on institutions</a:t>
            </a:r>
          </a:p>
        </p:txBody>
      </p:sp>
    </p:spTree>
    <p:extLst>
      <p:ext uri="{BB962C8B-B14F-4D97-AF65-F5344CB8AC3E}">
        <p14:creationId xmlns:p14="http://schemas.microsoft.com/office/powerpoint/2010/main" val="267875104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2ED7BC-523F-43E3-A6BA-52090B3BD6E2}"/>
              </a:ext>
            </a:extLst>
          </p:cNvPr>
          <p:cNvSpPr>
            <a:spLocks noGrp="1"/>
          </p:cNvSpPr>
          <p:nvPr>
            <p:ph type="title"/>
          </p:nvPr>
        </p:nvSpPr>
        <p:spPr/>
        <p:txBody>
          <a:bodyPr/>
          <a:lstStyle/>
          <a:p>
            <a:r>
              <a:rPr lang="en-US" dirty="0"/>
              <a:t>New Organizational Institutionalism </a:t>
            </a:r>
          </a:p>
        </p:txBody>
      </p:sp>
      <p:sp>
        <p:nvSpPr>
          <p:cNvPr id="3" name="Θέση περιεχομένου 2">
            <a:extLst>
              <a:ext uri="{FF2B5EF4-FFF2-40B4-BE49-F238E27FC236}">
                <a16:creationId xmlns:a16="http://schemas.microsoft.com/office/drawing/2014/main" id="{83544595-67BA-426A-8042-E9856914A0F8}"/>
              </a:ext>
            </a:extLst>
          </p:cNvPr>
          <p:cNvSpPr>
            <a:spLocks noGrp="1"/>
          </p:cNvSpPr>
          <p:nvPr>
            <p:ph idx="1"/>
          </p:nvPr>
        </p:nvSpPr>
        <p:spPr/>
        <p:txBody>
          <a:bodyPr/>
          <a:lstStyle/>
          <a:p>
            <a:r>
              <a:rPr lang="en-US" dirty="0"/>
              <a:t>Organizational Institutionalism when is applied in </a:t>
            </a:r>
            <a:r>
              <a:rPr lang="en-US" dirty="0" err="1"/>
              <a:t>IB</a:t>
            </a:r>
            <a:r>
              <a:rPr lang="en-US" dirty="0"/>
              <a:t> domain  suggests that the greater the differences between home and host countries,  the more challenging is for </a:t>
            </a:r>
            <a:r>
              <a:rPr lang="en-US" dirty="0" err="1"/>
              <a:t>MNEs</a:t>
            </a:r>
            <a:r>
              <a:rPr lang="en-US" dirty="0"/>
              <a:t> is to establish to the host institutional setting and simultaneously to achieve internal legitimacy. </a:t>
            </a:r>
          </a:p>
          <a:p>
            <a:r>
              <a:rPr lang="en-US" dirty="0"/>
              <a:t>In other words, the greater the larger the the institutional duality </a:t>
            </a:r>
            <a:r>
              <a:rPr lang="en-US" dirty="0" err="1"/>
              <a:t>MNEs</a:t>
            </a:r>
            <a:r>
              <a:rPr lang="en-US" dirty="0"/>
              <a:t> face , the greater the the complexity that they face. </a:t>
            </a:r>
          </a:p>
        </p:txBody>
      </p:sp>
    </p:spTree>
    <p:extLst>
      <p:ext uri="{BB962C8B-B14F-4D97-AF65-F5344CB8AC3E}">
        <p14:creationId xmlns:p14="http://schemas.microsoft.com/office/powerpoint/2010/main" val="293344949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5BEA00-DFFB-4EE4-98F4-CCF25A325899}"/>
              </a:ext>
            </a:extLst>
          </p:cNvPr>
          <p:cNvSpPr>
            <a:spLocks noGrp="1"/>
          </p:cNvSpPr>
          <p:nvPr>
            <p:ph type="title"/>
          </p:nvPr>
        </p:nvSpPr>
        <p:spPr/>
        <p:txBody>
          <a:bodyPr/>
          <a:lstStyle/>
          <a:p>
            <a:r>
              <a:rPr lang="en-US" dirty="0"/>
              <a:t>New Organizational Institutionalism </a:t>
            </a:r>
          </a:p>
        </p:txBody>
      </p:sp>
      <p:sp>
        <p:nvSpPr>
          <p:cNvPr id="3" name="Θέση περιεχομένου 2">
            <a:extLst>
              <a:ext uri="{FF2B5EF4-FFF2-40B4-BE49-F238E27FC236}">
                <a16:creationId xmlns:a16="http://schemas.microsoft.com/office/drawing/2014/main" id="{7A65A4C5-134D-4C10-9D6D-037727AB937B}"/>
              </a:ext>
            </a:extLst>
          </p:cNvPr>
          <p:cNvSpPr>
            <a:spLocks noGrp="1"/>
          </p:cNvSpPr>
          <p:nvPr>
            <p:ph idx="1"/>
          </p:nvPr>
        </p:nvSpPr>
        <p:spPr/>
        <p:txBody>
          <a:bodyPr/>
          <a:lstStyle/>
          <a:p>
            <a:r>
              <a:rPr lang="en-US" dirty="0"/>
              <a:t>Such arguments are mainly are employed in the in </a:t>
            </a:r>
            <a:r>
              <a:rPr lang="en-US" dirty="0" err="1"/>
              <a:t>MNEs</a:t>
            </a:r>
            <a:r>
              <a:rPr lang="en-US" dirty="0"/>
              <a:t> entry mode decisions (Chan &amp; Makino, 2007; Davis et al., 2000)</a:t>
            </a:r>
          </a:p>
          <a:p>
            <a:r>
              <a:rPr lang="en-US" dirty="0"/>
              <a:t>Moreover, are employed in the human resource domain  and staffing strategies of </a:t>
            </a:r>
            <a:r>
              <a:rPr lang="en-US" dirty="0" err="1"/>
              <a:t>MNEs</a:t>
            </a:r>
            <a:r>
              <a:rPr lang="en-US" dirty="0"/>
              <a:t>.</a:t>
            </a:r>
          </a:p>
        </p:txBody>
      </p:sp>
    </p:spTree>
    <p:extLst>
      <p:ext uri="{BB962C8B-B14F-4D97-AF65-F5344CB8AC3E}">
        <p14:creationId xmlns:p14="http://schemas.microsoft.com/office/powerpoint/2010/main" val="233734667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6DF7F2-6C71-4D39-8C3D-A95CAEB5083A}"/>
              </a:ext>
            </a:extLst>
          </p:cNvPr>
          <p:cNvSpPr>
            <a:spLocks noGrp="1"/>
          </p:cNvSpPr>
          <p:nvPr>
            <p:ph type="title"/>
          </p:nvPr>
        </p:nvSpPr>
        <p:spPr/>
        <p:txBody>
          <a:bodyPr/>
          <a:lstStyle/>
          <a:p>
            <a:r>
              <a:rPr lang="en-US" dirty="0"/>
              <a:t>New Comparative Institutionalism </a:t>
            </a:r>
          </a:p>
        </p:txBody>
      </p:sp>
      <p:sp>
        <p:nvSpPr>
          <p:cNvPr id="3" name="Θέση περιεχομένου 2">
            <a:extLst>
              <a:ext uri="{FF2B5EF4-FFF2-40B4-BE49-F238E27FC236}">
                <a16:creationId xmlns:a16="http://schemas.microsoft.com/office/drawing/2014/main" id="{4E56EDC8-130B-4F1B-BE12-C46E568EA27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33025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A4FD34-1FA6-4D62-95BA-94DD2409EA55}"/>
              </a:ext>
            </a:extLst>
          </p:cNvPr>
          <p:cNvSpPr>
            <a:spLocks noGrp="1"/>
          </p:cNvSpPr>
          <p:nvPr>
            <p:ph type="title"/>
          </p:nvPr>
        </p:nvSpPr>
        <p:spPr/>
        <p:txBody>
          <a:bodyPr/>
          <a:lstStyle/>
          <a:p>
            <a:r>
              <a:rPr lang="en-US" dirty="0"/>
              <a:t>Rights-based approach</a:t>
            </a:r>
            <a:endParaRPr lang="el-GR" dirty="0"/>
          </a:p>
        </p:txBody>
      </p:sp>
      <p:sp>
        <p:nvSpPr>
          <p:cNvPr id="3" name="Θέση περιεχομένου 2">
            <a:extLst>
              <a:ext uri="{FF2B5EF4-FFF2-40B4-BE49-F238E27FC236}">
                <a16:creationId xmlns:a16="http://schemas.microsoft.com/office/drawing/2014/main" id="{18580B8B-86C3-45BF-BF6B-4EFD61FFF640}"/>
              </a:ext>
            </a:extLst>
          </p:cNvPr>
          <p:cNvSpPr>
            <a:spLocks noGrp="1"/>
          </p:cNvSpPr>
          <p:nvPr>
            <p:ph idx="1"/>
          </p:nvPr>
        </p:nvSpPr>
        <p:spPr/>
        <p:txBody>
          <a:bodyPr/>
          <a:lstStyle/>
          <a:p>
            <a:pPr algn="l"/>
            <a:r>
              <a:rPr lang="en-US" b="0" i="0" u="none" strike="noStrike" dirty="0">
                <a:solidFill>
                  <a:schemeClr val="tx1"/>
                </a:solidFill>
                <a:effectLst/>
                <a:latin typeface="Arial" panose="020B0604020202020204" pitchFamily="34" charset="0"/>
                <a:hlinkClick r:id="rId2" tooltip="Rights-based approach to development">
                  <a:extLst>
                    <a:ext uri="{A12FA001-AC4F-418D-AE19-62706E023703}">
                      <ahyp:hlinkClr xmlns:ahyp="http://schemas.microsoft.com/office/drawing/2018/hyperlinkcolor" val="tx"/>
                    </a:ext>
                  </a:extLst>
                </a:hlinkClick>
              </a:rPr>
              <a:t>Rights-based approach to development</a:t>
            </a:r>
            <a:r>
              <a:rPr lang="en-US" b="0" i="0" dirty="0">
                <a:solidFill>
                  <a:schemeClr val="tx1"/>
                </a:solidFill>
                <a:effectLst/>
                <a:latin typeface="Arial" panose="020B0604020202020204" pitchFamily="34" charset="0"/>
              </a:rPr>
              <a:t> has been adopted by many </a:t>
            </a:r>
            <a:r>
              <a:rPr lang="en-US" b="0" i="0" u="none" strike="noStrike" dirty="0">
                <a:solidFill>
                  <a:schemeClr val="tx1"/>
                </a:solidFill>
                <a:effectLst/>
                <a:latin typeface="Arial" panose="020B0604020202020204" pitchFamily="34" charset="0"/>
                <a:hlinkClick r:id="rId3" tooltip="Nongovernmental organizations">
                  <a:extLst>
                    <a:ext uri="{A12FA001-AC4F-418D-AE19-62706E023703}">
                      <ahyp:hlinkClr xmlns:ahyp="http://schemas.microsoft.com/office/drawing/2018/hyperlinkcolor" val="tx"/>
                    </a:ext>
                  </a:extLst>
                </a:hlinkClick>
              </a:rPr>
              <a:t>nongovernmental organizations</a:t>
            </a:r>
            <a:r>
              <a:rPr lang="en-US" b="0" i="0" dirty="0">
                <a:solidFill>
                  <a:schemeClr val="tx1"/>
                </a:solidFill>
                <a:effectLst/>
                <a:latin typeface="Arial" panose="020B0604020202020204" pitchFamily="34" charset="0"/>
              </a:rPr>
              <a:t> and the </a:t>
            </a:r>
            <a:r>
              <a:rPr lang="en-US" b="0" i="0" u="none" strike="noStrike" dirty="0">
                <a:solidFill>
                  <a:schemeClr val="tx1"/>
                </a:solidFill>
                <a:effectLst/>
                <a:latin typeface="Arial" panose="020B0604020202020204" pitchFamily="34" charset="0"/>
                <a:hlinkClick r:id="rId4" tooltip="United Nations">
                  <a:extLst>
                    <a:ext uri="{A12FA001-AC4F-418D-AE19-62706E023703}">
                      <ahyp:hlinkClr xmlns:ahyp="http://schemas.microsoft.com/office/drawing/2018/hyperlinkcolor" val="tx"/>
                    </a:ext>
                  </a:extLst>
                </a:hlinkClick>
              </a:rPr>
              <a:t>United Nations</a:t>
            </a:r>
            <a:r>
              <a:rPr lang="en-US" b="0" i="0" dirty="0">
                <a:solidFill>
                  <a:schemeClr val="tx1"/>
                </a:solidFill>
                <a:effectLst/>
                <a:latin typeface="Arial" panose="020B0604020202020204" pitchFamily="34" charset="0"/>
              </a:rPr>
              <a:t> as the new approach to international development.</a:t>
            </a:r>
          </a:p>
          <a:p>
            <a:pPr algn="l"/>
            <a:r>
              <a:rPr lang="en-US" b="0" i="0" dirty="0">
                <a:solidFill>
                  <a:schemeClr val="tx1"/>
                </a:solidFill>
                <a:effectLst/>
                <a:latin typeface="Arial" panose="020B0604020202020204" pitchFamily="34" charset="0"/>
              </a:rPr>
              <a:t>Rights-based approach combines many different concepts of international development, such as </a:t>
            </a:r>
            <a:r>
              <a:rPr lang="en-US" b="0" i="0" u="none" strike="noStrike" dirty="0">
                <a:solidFill>
                  <a:schemeClr val="tx1"/>
                </a:solidFill>
                <a:effectLst/>
                <a:latin typeface="Arial" panose="020B0604020202020204" pitchFamily="34" charset="0"/>
                <a:hlinkClick r:id="rId5" tooltip="Capacity building">
                  <a:extLst>
                    <a:ext uri="{A12FA001-AC4F-418D-AE19-62706E023703}">
                      <ahyp:hlinkClr xmlns:ahyp="http://schemas.microsoft.com/office/drawing/2018/hyperlinkcolor" val="tx"/>
                    </a:ext>
                  </a:extLst>
                </a:hlinkClick>
              </a:rPr>
              <a:t>capacity building</a:t>
            </a:r>
            <a:r>
              <a:rPr lang="en-US" b="0" i="0" dirty="0">
                <a:solidFill>
                  <a:schemeClr val="tx1"/>
                </a:solidFill>
                <a:effectLst/>
                <a:latin typeface="Arial" panose="020B0604020202020204" pitchFamily="34" charset="0"/>
              </a:rPr>
              <a:t>, </a:t>
            </a:r>
            <a:r>
              <a:rPr lang="en-US" b="0" i="0" u="none" strike="noStrike" dirty="0">
                <a:solidFill>
                  <a:schemeClr val="tx1"/>
                </a:solidFill>
                <a:effectLst/>
                <a:latin typeface="Arial" panose="020B0604020202020204" pitchFamily="34" charset="0"/>
                <a:hlinkClick r:id="rId6" tooltip="Human rights">
                  <a:extLst>
                    <a:ext uri="{A12FA001-AC4F-418D-AE19-62706E023703}">
                      <ahyp:hlinkClr xmlns:ahyp="http://schemas.microsoft.com/office/drawing/2018/hyperlinkcolor" val="tx"/>
                    </a:ext>
                  </a:extLst>
                </a:hlinkClick>
              </a:rPr>
              <a:t>human rights</a:t>
            </a:r>
            <a:r>
              <a:rPr lang="en-US" b="0" i="0" dirty="0">
                <a:solidFill>
                  <a:schemeClr val="tx1"/>
                </a:solidFill>
                <a:effectLst/>
                <a:latin typeface="Arial" panose="020B0604020202020204" pitchFamily="34" charset="0"/>
              </a:rPr>
              <a:t>, participation, and </a:t>
            </a:r>
            <a:r>
              <a:rPr lang="en-US" b="0" i="0" u="none" strike="noStrike" dirty="0">
                <a:solidFill>
                  <a:schemeClr val="tx1"/>
                </a:solidFill>
                <a:effectLst/>
                <a:latin typeface="Arial" panose="020B0604020202020204" pitchFamily="34" charset="0"/>
                <a:hlinkClick r:id="rId7" tooltip="Sustainability">
                  <a:extLst>
                    <a:ext uri="{A12FA001-AC4F-418D-AE19-62706E023703}">
                      <ahyp:hlinkClr xmlns:ahyp="http://schemas.microsoft.com/office/drawing/2018/hyperlinkcolor" val="tx"/>
                    </a:ext>
                  </a:extLst>
                </a:hlinkClick>
              </a:rPr>
              <a:t>sustainability</a:t>
            </a:r>
            <a:r>
              <a:rPr lang="en-US" b="0" i="0" dirty="0">
                <a:solidFill>
                  <a:schemeClr val="tx1"/>
                </a:solidFill>
                <a:effectLst/>
                <a:latin typeface="Arial" panose="020B0604020202020204" pitchFamily="34" charset="0"/>
              </a:rPr>
              <a:t>.</a:t>
            </a:r>
          </a:p>
          <a:p>
            <a:pPr algn="l"/>
            <a:r>
              <a:rPr lang="en-US" b="0" i="0" dirty="0">
                <a:solidFill>
                  <a:schemeClr val="tx1"/>
                </a:solidFill>
                <a:effectLst/>
                <a:latin typeface="Arial" panose="020B0604020202020204" pitchFamily="34" charset="0"/>
              </a:rPr>
              <a:t>The goal of the rights-based approach to development is to empower the rights-holders, or the group that does not exercise full rights, and strengthen the capacity of the duty-bearers, or the institution or government obligated to fill these rights.</a:t>
            </a:r>
          </a:p>
        </p:txBody>
      </p:sp>
      <p:sp>
        <p:nvSpPr>
          <p:cNvPr id="4" name="Θέση ημερομηνίας 3">
            <a:extLst>
              <a:ext uri="{FF2B5EF4-FFF2-40B4-BE49-F238E27FC236}">
                <a16:creationId xmlns:a16="http://schemas.microsoft.com/office/drawing/2014/main" id="{8181ACB7-FAAB-4727-9B89-94B2C355BC91}"/>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114628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B50C63-9D2C-446B-831D-2A013E6F763F}"/>
              </a:ext>
            </a:extLst>
          </p:cNvPr>
          <p:cNvSpPr>
            <a:spLocks noGrp="1"/>
          </p:cNvSpPr>
          <p:nvPr>
            <p:ph type="title"/>
          </p:nvPr>
        </p:nvSpPr>
        <p:spPr/>
        <p:txBody>
          <a:bodyPr/>
          <a:lstStyle/>
          <a:p>
            <a:r>
              <a:rPr lang="en-US" dirty="0"/>
              <a:t>Towards a new conceptualization: GLOBAL DEVELOPMENT</a:t>
            </a:r>
            <a:endParaRPr lang="el-GR" dirty="0"/>
          </a:p>
        </p:txBody>
      </p:sp>
      <p:sp>
        <p:nvSpPr>
          <p:cNvPr id="3" name="Θέση περιεχομένου 2">
            <a:extLst>
              <a:ext uri="{FF2B5EF4-FFF2-40B4-BE49-F238E27FC236}">
                <a16:creationId xmlns:a16="http://schemas.microsoft.com/office/drawing/2014/main" id="{83FE435E-52C4-4462-AE91-C4D75EBC9A35}"/>
              </a:ext>
            </a:extLst>
          </p:cNvPr>
          <p:cNvSpPr>
            <a:spLocks noGrp="1"/>
          </p:cNvSpPr>
          <p:nvPr>
            <p:ph idx="1"/>
          </p:nvPr>
        </p:nvSpPr>
        <p:spPr/>
        <p:txBody>
          <a:bodyPr/>
          <a:lstStyle/>
          <a:p>
            <a:r>
              <a:rPr lang="en-US" dirty="0"/>
              <a:t>Recently it has been noted that there are good reasons for moving beyond the outdated North–South international development framing to consider development issues (Horner 423) facing all parts of the world. </a:t>
            </a:r>
          </a:p>
          <a:p>
            <a:r>
              <a:rPr lang="en-US" dirty="0"/>
              <a:t>Moreover, such a position is supported by various empirical observations and researchers, including more recently by major international organizations.</a:t>
            </a:r>
          </a:p>
          <a:p>
            <a:r>
              <a:rPr lang="en-US" dirty="0"/>
              <a:t>Crucially, a wide range of often critical theoretical persuasions also lend their backing to such a stance, ranging from some of the foundational work in modern social sciences to research on the environment and approaches to critical development, including post-colonial theory and world-systems theory.</a:t>
            </a:r>
          </a:p>
          <a:p>
            <a:r>
              <a:rPr lang="en-US" dirty="0"/>
              <a:t>A global development framework and terminology can better reflect and respond to major challenges our world faces in the 21st century and can help move beyond an association of ‘development’ with international aid and can focus on </a:t>
            </a:r>
            <a:r>
              <a:rPr lang="en-US" b="1" dirty="0"/>
              <a:t>underlying processes shaping outcomes</a:t>
            </a:r>
            <a:endParaRPr lang="el-GR" b="1" dirty="0"/>
          </a:p>
        </p:txBody>
      </p:sp>
      <p:sp>
        <p:nvSpPr>
          <p:cNvPr id="4" name="Θέση ημερομηνίας 3">
            <a:extLst>
              <a:ext uri="{FF2B5EF4-FFF2-40B4-BE49-F238E27FC236}">
                <a16:creationId xmlns:a16="http://schemas.microsoft.com/office/drawing/2014/main" id="{9FC3D4B4-B747-42A6-A349-D2BBF3CC0C11}"/>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28667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6A5EA5-93E6-4E38-929E-67A308611412}"/>
              </a:ext>
            </a:extLst>
          </p:cNvPr>
          <p:cNvSpPr>
            <a:spLocks noGrp="1"/>
          </p:cNvSpPr>
          <p:nvPr>
            <p:ph type="title"/>
          </p:nvPr>
        </p:nvSpPr>
        <p:spPr/>
        <p:txBody>
          <a:bodyPr/>
          <a:lstStyle/>
          <a:p>
            <a:r>
              <a:rPr lang="en-US" dirty="0"/>
              <a:t>Towards a new conceptualization: GLOBAL DEVELOPMENT</a:t>
            </a:r>
            <a:endParaRPr lang="el-GR" dirty="0"/>
          </a:p>
        </p:txBody>
      </p:sp>
      <p:sp>
        <p:nvSpPr>
          <p:cNvPr id="3" name="Θέση περιεχομένου 2">
            <a:extLst>
              <a:ext uri="{FF2B5EF4-FFF2-40B4-BE49-F238E27FC236}">
                <a16:creationId xmlns:a16="http://schemas.microsoft.com/office/drawing/2014/main" id="{1C263569-1DFE-43E3-B734-32E56FAC75AB}"/>
              </a:ext>
            </a:extLst>
          </p:cNvPr>
          <p:cNvSpPr>
            <a:spLocks noGrp="1"/>
          </p:cNvSpPr>
          <p:nvPr>
            <p:ph idx="1"/>
          </p:nvPr>
        </p:nvSpPr>
        <p:spPr/>
        <p:txBody>
          <a:bodyPr>
            <a:normAutofit/>
          </a:bodyPr>
          <a:lstStyle/>
          <a:p>
            <a:r>
              <a:rPr lang="en-US" dirty="0"/>
              <a:t>Taking ‘global development’ in this sense as scope may be viewed as an </a:t>
            </a:r>
            <a:r>
              <a:rPr lang="en-US" b="1" dirty="0"/>
              <a:t>overarching focus that considers development in relation to the whole world and as part of a ‘global development paradigm</a:t>
            </a:r>
            <a:r>
              <a:rPr lang="en-US" dirty="0"/>
              <a:t>’ (Gore, 2015; Scholte and </a:t>
            </a:r>
            <a:r>
              <a:rPr lang="en-US" dirty="0" err="1"/>
              <a:t>So¨derbaum</a:t>
            </a:r>
            <a:r>
              <a:rPr lang="en-US" dirty="0"/>
              <a:t>, 2017).</a:t>
            </a:r>
          </a:p>
          <a:p>
            <a:r>
              <a:rPr lang="en-US" dirty="0"/>
              <a:t>Most notably</a:t>
            </a:r>
            <a:r>
              <a:rPr lang="en-US" b="1" dirty="0"/>
              <a:t>, it signals a departure from the dominant orientation of 20th-century international development towards ‘poor countries’ and ‘poor people</a:t>
            </a:r>
            <a:r>
              <a:rPr lang="en-US" dirty="0"/>
              <a:t>’.</a:t>
            </a:r>
          </a:p>
          <a:p>
            <a:r>
              <a:rPr lang="en-US" dirty="0"/>
              <a:t>Actually, we live in a </a:t>
            </a:r>
            <a:r>
              <a:rPr lang="en-US" b="1" dirty="0"/>
              <a:t>world where many of the causes of development cannot be segmented along North–South or national boundaries.</a:t>
            </a:r>
          </a:p>
          <a:p>
            <a:r>
              <a:rPr lang="en-US" dirty="0"/>
              <a:t>So, an ‘one-world’ approach has long been advocated (Wallerstein, 1979; Singer, 2002; Mehta et al., 2006; Sumner, 2011), but with little in-depth elaboration in relation to development studies (cf. </a:t>
            </a:r>
            <a:r>
              <a:rPr lang="en-US" dirty="0" err="1"/>
              <a:t>Hettne</a:t>
            </a:r>
            <a:r>
              <a:rPr lang="en-US" dirty="0"/>
              <a:t>, 1995, in an earlier era).</a:t>
            </a:r>
            <a:endParaRPr lang="el-GR" dirty="0"/>
          </a:p>
        </p:txBody>
      </p:sp>
      <p:sp>
        <p:nvSpPr>
          <p:cNvPr id="4" name="Θέση ημερομηνίας 3">
            <a:extLst>
              <a:ext uri="{FF2B5EF4-FFF2-40B4-BE49-F238E27FC236}">
                <a16:creationId xmlns:a16="http://schemas.microsoft.com/office/drawing/2014/main" id="{5DE0F3B9-B73F-4A04-8977-EE3AE6B66989}"/>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059223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C8D1B8-D362-4F64-AE40-B821F1358D8B}"/>
              </a:ext>
            </a:extLst>
          </p:cNvPr>
          <p:cNvSpPr>
            <a:spLocks noGrp="1"/>
          </p:cNvSpPr>
          <p:nvPr>
            <p:ph type="title"/>
          </p:nvPr>
        </p:nvSpPr>
        <p:spPr/>
        <p:txBody>
          <a:bodyPr/>
          <a:lstStyle/>
          <a:p>
            <a:r>
              <a:rPr lang="en-US" dirty="0"/>
              <a:t>Towards a new conceptualization: GLOBAL DEVELOPMENT</a:t>
            </a:r>
            <a:endParaRPr lang="el-GR" dirty="0"/>
          </a:p>
        </p:txBody>
      </p:sp>
      <p:sp>
        <p:nvSpPr>
          <p:cNvPr id="3" name="Θέση περιεχομένου 2">
            <a:extLst>
              <a:ext uri="{FF2B5EF4-FFF2-40B4-BE49-F238E27FC236}">
                <a16:creationId xmlns:a16="http://schemas.microsoft.com/office/drawing/2014/main" id="{F65C2711-2A29-4886-9708-1BBD9EB9051F}"/>
              </a:ext>
            </a:extLst>
          </p:cNvPr>
          <p:cNvSpPr>
            <a:spLocks noGrp="1"/>
          </p:cNvSpPr>
          <p:nvPr>
            <p:ph idx="1"/>
          </p:nvPr>
        </p:nvSpPr>
        <p:spPr/>
        <p:txBody>
          <a:bodyPr/>
          <a:lstStyle/>
          <a:p>
            <a:r>
              <a:rPr lang="en-US" dirty="0"/>
              <a:t>In parallel, taking global </a:t>
            </a:r>
            <a:r>
              <a:rPr lang="en-US" b="1" dirty="0"/>
              <a:t>development as scope fits with long-standing calls for a new geographic framing for development.</a:t>
            </a:r>
          </a:p>
          <a:p>
            <a:r>
              <a:rPr lang="en-US" dirty="0"/>
              <a:t>Relational approaches to development offer considerable prospects for addressing the limitations of international development outlined above and are well suited to global development.</a:t>
            </a:r>
          </a:p>
          <a:p>
            <a:r>
              <a:rPr lang="en-US" dirty="0"/>
              <a:t>Lawson, for example, has argued that ‘a critical, relational approach can build an accountably positioned development geography that breaks down North–South dualisms, focuses on relations between places and includes Western sites and people as subjects of development studies’ (2007: 27).</a:t>
            </a:r>
          </a:p>
          <a:p>
            <a:r>
              <a:rPr lang="en-US" b="1" dirty="0"/>
              <a:t>So, relational approaches seek to move beyond residual explanations of the causes of (under-)development that are confined within countries in the Global South.</a:t>
            </a:r>
            <a:endParaRPr lang="el-GR" b="1" dirty="0"/>
          </a:p>
        </p:txBody>
      </p:sp>
      <p:sp>
        <p:nvSpPr>
          <p:cNvPr id="4" name="Θέση ημερομηνίας 3">
            <a:extLst>
              <a:ext uri="{FF2B5EF4-FFF2-40B4-BE49-F238E27FC236}">
                <a16:creationId xmlns:a16="http://schemas.microsoft.com/office/drawing/2014/main" id="{67EB28A2-0387-4645-8285-5AC56A53FF09}"/>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789886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C4A32E-B1BD-47C6-8365-68A9C40A3FB1}"/>
              </a:ext>
            </a:extLst>
          </p:cNvPr>
          <p:cNvSpPr>
            <a:spLocks noGrp="1"/>
          </p:cNvSpPr>
          <p:nvPr>
            <p:ph type="title"/>
          </p:nvPr>
        </p:nvSpPr>
        <p:spPr/>
        <p:txBody>
          <a:bodyPr/>
          <a:lstStyle/>
          <a:p>
            <a:r>
              <a:rPr lang="en-US" dirty="0"/>
              <a:t>Towards a new conceptualization: GLOBAL DEVELOPMENT</a:t>
            </a:r>
            <a:endParaRPr lang="el-GR" dirty="0"/>
          </a:p>
        </p:txBody>
      </p:sp>
      <p:sp>
        <p:nvSpPr>
          <p:cNvPr id="3" name="Θέση περιεχομένου 2">
            <a:extLst>
              <a:ext uri="{FF2B5EF4-FFF2-40B4-BE49-F238E27FC236}">
                <a16:creationId xmlns:a16="http://schemas.microsoft.com/office/drawing/2014/main" id="{20FC7D3B-2437-482A-AB88-4DE2E52F678A}"/>
              </a:ext>
            </a:extLst>
          </p:cNvPr>
          <p:cNvSpPr>
            <a:spLocks noGrp="1"/>
          </p:cNvSpPr>
          <p:nvPr>
            <p:ph idx="1"/>
          </p:nvPr>
        </p:nvSpPr>
        <p:spPr/>
        <p:txBody>
          <a:bodyPr/>
          <a:lstStyle/>
          <a:p>
            <a:r>
              <a:rPr lang="en-US" dirty="0"/>
              <a:t>Relational approaches focus on wider economic and social relations, intertwined </a:t>
            </a:r>
            <a:r>
              <a:rPr lang="en-US" b="1" dirty="0"/>
              <a:t>with cultural processes, and situate wealth and privilege in relation to poverty and vulnerability as part of normal processes of fundamentally uneven capitalist development (Kaplinsky, 2005; Massey, 2005; Lawson, 2007; </a:t>
            </a:r>
            <a:r>
              <a:rPr lang="en-US" b="1" dirty="0" err="1"/>
              <a:t>Mosse</a:t>
            </a:r>
            <a:r>
              <a:rPr lang="en-US" b="1" dirty="0"/>
              <a:t>, 2010).</a:t>
            </a:r>
          </a:p>
          <a:p>
            <a:r>
              <a:rPr lang="en-US" dirty="0"/>
              <a:t>Such relational work, adopting both material and discursive approaches, reimagines relations and establishes interconnections between places via wider systems.</a:t>
            </a:r>
          </a:p>
          <a:p>
            <a:r>
              <a:rPr lang="en-US" dirty="0"/>
              <a:t>This perspective has flourished in a number of sub-fields, informing research on poverty (e.g. Roy and Crane, 2015; Elwood et al., 2017; Lawson et al., 2018), cities (e.g. Robinson, 2002), and economic development within global production networks (e.g. Yeung, 2005; Coe and Yeung, 2015).</a:t>
            </a:r>
            <a:endParaRPr lang="el-GR" dirty="0"/>
          </a:p>
        </p:txBody>
      </p:sp>
      <p:sp>
        <p:nvSpPr>
          <p:cNvPr id="4" name="Θέση ημερομηνίας 3">
            <a:extLst>
              <a:ext uri="{FF2B5EF4-FFF2-40B4-BE49-F238E27FC236}">
                <a16:creationId xmlns:a16="http://schemas.microsoft.com/office/drawing/2014/main" id="{09EAE94A-DEB4-49AA-A5A0-12599DB5F59B}"/>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87936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456DA9-3565-4B69-8E47-667C4A945ED4}"/>
              </a:ext>
            </a:extLst>
          </p:cNvPr>
          <p:cNvSpPr>
            <a:spLocks noGrp="1"/>
          </p:cNvSpPr>
          <p:nvPr>
            <p:ph type="title"/>
          </p:nvPr>
        </p:nvSpPr>
        <p:spPr/>
        <p:txBody>
          <a:bodyPr/>
          <a:lstStyle/>
          <a:p>
            <a:r>
              <a:rPr lang="en-US" dirty="0"/>
              <a:t>Students’ Assessment</a:t>
            </a:r>
            <a:endParaRPr lang="el-GR" dirty="0"/>
          </a:p>
        </p:txBody>
      </p:sp>
      <p:sp>
        <p:nvSpPr>
          <p:cNvPr id="3" name="Θέση περιεχομένου 2">
            <a:extLst>
              <a:ext uri="{FF2B5EF4-FFF2-40B4-BE49-F238E27FC236}">
                <a16:creationId xmlns:a16="http://schemas.microsoft.com/office/drawing/2014/main" id="{22CE2E06-6904-4E6C-A527-853C60FE693E}"/>
              </a:ext>
            </a:extLst>
          </p:cNvPr>
          <p:cNvSpPr>
            <a:spLocks noGrp="1"/>
          </p:cNvSpPr>
          <p:nvPr>
            <p:ph idx="1"/>
          </p:nvPr>
        </p:nvSpPr>
        <p:spPr/>
        <p:txBody>
          <a:bodyPr/>
          <a:lstStyle/>
          <a:p>
            <a:r>
              <a:rPr lang="en-US" dirty="0"/>
              <a:t>Students’ assessment will be based on written assignments and presentations.    </a:t>
            </a:r>
          </a:p>
          <a:p>
            <a:r>
              <a:rPr lang="en-US" dirty="0"/>
              <a:t>More specifically, the last two or three lectures will be dedicated to the students’ presentations, who will choose topics related to the economic development</a:t>
            </a:r>
            <a:r>
              <a:rPr lang="el-GR" dirty="0"/>
              <a:t>, </a:t>
            </a:r>
            <a:r>
              <a:rPr lang="en-US" dirty="0"/>
              <a:t>poverty, inequality of South emerging economies. </a:t>
            </a:r>
          </a:p>
          <a:p>
            <a:r>
              <a:rPr lang="en-US" dirty="0"/>
              <a:t>Then, the students will prepare an essay, and subsequently, a presentation derived from their essays.</a:t>
            </a:r>
          </a:p>
          <a:p>
            <a:r>
              <a:rPr lang="en-US" dirty="0"/>
              <a:t>The final grade will be based on the sum of the essay and the presentation. </a:t>
            </a:r>
          </a:p>
        </p:txBody>
      </p:sp>
      <p:sp>
        <p:nvSpPr>
          <p:cNvPr id="4" name="Θέση ημερομηνίας 3">
            <a:extLst>
              <a:ext uri="{FF2B5EF4-FFF2-40B4-BE49-F238E27FC236}">
                <a16:creationId xmlns:a16="http://schemas.microsoft.com/office/drawing/2014/main" id="{05D01E13-C209-4CF0-9ACB-01B003D56D7E}"/>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402590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3BA1AF-EECB-4739-A7E7-6092A9D83FF9}"/>
              </a:ext>
            </a:extLst>
          </p:cNvPr>
          <p:cNvSpPr>
            <a:spLocks noGrp="1"/>
          </p:cNvSpPr>
          <p:nvPr>
            <p:ph type="title"/>
          </p:nvPr>
        </p:nvSpPr>
        <p:spPr/>
        <p:txBody>
          <a:bodyPr/>
          <a:lstStyle/>
          <a:p>
            <a:r>
              <a:rPr lang="en-US" dirty="0"/>
              <a:t>Towards a new conceptualization: GLOBAL DEVELOPMENT</a:t>
            </a:r>
            <a:endParaRPr lang="el-GR" dirty="0"/>
          </a:p>
        </p:txBody>
      </p:sp>
      <p:sp>
        <p:nvSpPr>
          <p:cNvPr id="3" name="Θέση περιεχομένου 2">
            <a:extLst>
              <a:ext uri="{FF2B5EF4-FFF2-40B4-BE49-F238E27FC236}">
                <a16:creationId xmlns:a16="http://schemas.microsoft.com/office/drawing/2014/main" id="{C844DD93-87A4-42F1-BB4C-7F2D9F5CFE4B}"/>
              </a:ext>
            </a:extLst>
          </p:cNvPr>
          <p:cNvSpPr>
            <a:spLocks noGrp="1"/>
          </p:cNvSpPr>
          <p:nvPr>
            <p:ph idx="1"/>
          </p:nvPr>
        </p:nvSpPr>
        <p:spPr/>
        <p:txBody>
          <a:bodyPr/>
          <a:lstStyle/>
          <a:p>
            <a:r>
              <a:rPr lang="en-US" b="1" dirty="0"/>
              <a:t>Research on relational global development can also extend to a wider range of issues. A global development paradigm may encompass collective challenges of global public goods, and shared (sustainable) development challenges that countries and regions anywhere in the world face.</a:t>
            </a:r>
          </a:p>
          <a:p>
            <a:r>
              <a:rPr lang="en-US" dirty="0"/>
              <a:t>For both the global public goods and shared challenges noted above, similar processes related to the uneven development of capitalism may be at play in different parts of the world. This approach can be more inclusive of research on the Global North and its role, as well as involving greater comparative research across Global North and South.</a:t>
            </a:r>
            <a:endParaRPr lang="el-GR" dirty="0"/>
          </a:p>
        </p:txBody>
      </p:sp>
      <p:sp>
        <p:nvSpPr>
          <p:cNvPr id="4" name="Θέση ημερομηνίας 3">
            <a:extLst>
              <a:ext uri="{FF2B5EF4-FFF2-40B4-BE49-F238E27FC236}">
                <a16:creationId xmlns:a16="http://schemas.microsoft.com/office/drawing/2014/main" id="{7D2D6D0D-9CB5-4077-B9FB-D05842FAA2D2}"/>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382831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A32AA1-C83C-42AC-8549-8AA3249209C9}"/>
              </a:ext>
            </a:extLst>
          </p:cNvPr>
          <p:cNvSpPr>
            <a:spLocks noGrp="1"/>
          </p:cNvSpPr>
          <p:nvPr>
            <p:ph type="title"/>
          </p:nvPr>
        </p:nvSpPr>
        <p:spPr/>
        <p:txBody>
          <a:bodyPr/>
          <a:lstStyle/>
          <a:p>
            <a:r>
              <a:rPr lang="en-US" dirty="0"/>
              <a:t>Classical Approach -Introduction </a:t>
            </a:r>
            <a:endParaRPr lang="el-GR" dirty="0"/>
          </a:p>
        </p:txBody>
      </p:sp>
      <p:sp>
        <p:nvSpPr>
          <p:cNvPr id="3" name="Θέση περιεχομένου 2">
            <a:extLst>
              <a:ext uri="{FF2B5EF4-FFF2-40B4-BE49-F238E27FC236}">
                <a16:creationId xmlns:a16="http://schemas.microsoft.com/office/drawing/2014/main" id="{31941965-41A5-46E0-9711-A12737C2BEC2}"/>
              </a:ext>
            </a:extLst>
          </p:cNvPr>
          <p:cNvSpPr>
            <a:spLocks noGrp="1"/>
          </p:cNvSpPr>
          <p:nvPr>
            <p:ph idx="1"/>
          </p:nvPr>
        </p:nvSpPr>
        <p:spPr/>
        <p:txBody>
          <a:bodyPr/>
          <a:lstStyle/>
          <a:p>
            <a:pPr algn="just">
              <a:lnSpc>
                <a:spcPct val="107000"/>
              </a:lnSpc>
              <a:spcAft>
                <a:spcPts val="800"/>
              </a:spcAft>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classical</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approach</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starts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from</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premise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that </a:t>
            </a:r>
            <a:r>
              <a:rPr lang="en-US" sz="1600" dirty="0">
                <a:latin typeface="Times New Roman" panose="02020603050405020304" pitchFamily="18" charset="0"/>
                <a:ea typeface="Calibri" panose="020F0502020204030204" pitchFamily="34" charset="0"/>
                <a:cs typeface="Times New Roman" panose="02020603050405020304" pitchFamily="18" charset="0"/>
              </a:rPr>
              <a:t>civil</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societies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must</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be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organized</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such</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way</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that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power</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must</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be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divided</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among</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large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number</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individuals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or</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groups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with</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opposite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interests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This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sharing</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allows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each</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individual</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or</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group</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not</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have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no</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more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power</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than</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another</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individual</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or</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group</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In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these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societies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the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state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power</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composed</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all</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powers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individuals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groups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This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kind of</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state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power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has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therefore,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the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capability of</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guarante</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ing</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that the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concept</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political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competition</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ensured</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all</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spheres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of Social, Economic and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political</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life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each</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society</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Principle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distinction</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functions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that is, </a:t>
            </a:r>
            <a:r>
              <a:rPr lang="en-US" sz="1600" dirty="0">
                <a:latin typeface="Times New Roman" panose="02020603050405020304" pitchFamily="18" charset="0"/>
                <a:ea typeface="Calibri" panose="020F0502020204030204" pitchFamily="34" charset="0"/>
                <a:cs typeface="Times New Roman" panose="02020603050405020304" pitchFamily="18" charset="0"/>
              </a:rPr>
              <a:t>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egislative, Executive and Judiciary Authority. </a:t>
            </a:r>
          </a:p>
          <a:p>
            <a:pPr algn="just">
              <a:lnSpc>
                <a:spcPct val="107000"/>
              </a:lnSpc>
              <a:spcAft>
                <a:spcPts val="800"/>
              </a:spcAft>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In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other</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words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the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state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power</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organized</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such</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way</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that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it</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guarantees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that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there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balance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power</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all</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parts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society</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These aspects shed light on the notion of liberal state.</a:t>
            </a:r>
            <a:endParaRPr lang="el-GR"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3D275335-0B4D-4074-B2DF-3DED030DFDB9}"/>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276484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92BB85-17CF-4395-82C5-2528416DB798}"/>
              </a:ext>
            </a:extLst>
          </p:cNvPr>
          <p:cNvSpPr>
            <a:spLocks noGrp="1"/>
          </p:cNvSpPr>
          <p:nvPr>
            <p:ph type="title"/>
          </p:nvPr>
        </p:nvSpPr>
        <p:spPr/>
        <p:txBody>
          <a:bodyPr/>
          <a:lstStyle/>
          <a:p>
            <a:r>
              <a:rPr lang="en-US" dirty="0"/>
              <a:t>Classical Approach- economic field </a:t>
            </a:r>
            <a:endParaRPr lang="el-GR" dirty="0"/>
          </a:p>
        </p:txBody>
      </p:sp>
      <p:sp>
        <p:nvSpPr>
          <p:cNvPr id="3" name="Θέση περιεχομένου 2">
            <a:extLst>
              <a:ext uri="{FF2B5EF4-FFF2-40B4-BE49-F238E27FC236}">
                <a16:creationId xmlns:a16="http://schemas.microsoft.com/office/drawing/2014/main" id="{33B29774-E01D-4745-B29C-6BA6C6B34787}"/>
              </a:ext>
            </a:extLst>
          </p:cNvPr>
          <p:cNvSpPr>
            <a:spLocks noGrp="1"/>
          </p:cNvSpPr>
          <p:nvPr>
            <p:ph idx="1"/>
          </p:nvPr>
        </p:nvSpPr>
        <p:spPr/>
        <p:txBody>
          <a:bodyPr>
            <a:normAutofit/>
          </a:bodyPr>
          <a:lstStyle/>
          <a:p>
            <a:pPr>
              <a:lnSpc>
                <a:spcPct val="107000"/>
              </a:lnSpc>
              <a:spcAft>
                <a:spcPts val="800"/>
              </a:spcAft>
            </a:pP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In </a:t>
            </a:r>
            <a:r>
              <a:rPr lang="en-US" sz="1400" dirty="0">
                <a:latin typeface="Times New Roman" panose="02020603050405020304" pitchFamily="18" charset="0"/>
                <a:ea typeface="Calibri" panose="020F0502020204030204" pitchFamily="34" charset="0"/>
                <a:cs typeface="Times New Roman" panose="02020603050405020304" pitchFamily="18" charset="0"/>
              </a:rPr>
              <a:t>e</a:t>
            </a:r>
            <a:r>
              <a:rPr lang="el-GR" sz="1400" dirty="0" err="1">
                <a:effectLst/>
                <a:latin typeface="Times New Roman" panose="02020603050405020304" pitchFamily="18" charset="0"/>
                <a:ea typeface="Calibri" panose="020F0502020204030204" pitchFamily="34" charset="0"/>
                <a:cs typeface="Times New Roman" panose="02020603050405020304" pitchFamily="18" charset="0"/>
              </a:rPr>
              <a:t>conomic</a:t>
            </a:r>
            <a:r>
              <a:rPr lang="en-US" sz="1400" dirty="0">
                <a:latin typeface="Times New Roman" panose="02020603050405020304" pitchFamily="18" charset="0"/>
                <a:ea typeface="Calibri" panose="020F0502020204030204" pitchFamily="34" charset="0"/>
                <a:cs typeface="Times New Roman" panose="02020603050405020304" pitchFamily="18" charset="0"/>
              </a:rPr>
              <a:t> terms</a:t>
            </a:r>
            <a:r>
              <a:rPr lang="el-GR" sz="1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the same should be implemented. The economic power should be </a:t>
            </a:r>
            <a:r>
              <a:rPr lang="en-US" sz="1400" dirty="0">
                <a:latin typeface="Times New Roman" panose="02020603050405020304" pitchFamily="18" charset="0"/>
                <a:ea typeface="Calibri" panose="020F0502020204030204" pitchFamily="34" charset="0"/>
                <a:cs typeface="Times New Roman" panose="02020603050405020304" pitchFamily="18" charset="0"/>
              </a:rPr>
              <a:t>f</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ragmented in many individuals and groups. </a:t>
            </a:r>
          </a:p>
          <a:p>
            <a:pPr>
              <a:lnSpc>
                <a:spcPct val="107000"/>
              </a:lnSpc>
              <a:spcAft>
                <a:spcPts val="800"/>
              </a:spcAft>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latin typeface="Times New Roman" panose="02020603050405020304" pitchFamily="18" charset="0"/>
                <a:ea typeface="Calibri" panose="020F0502020204030204" pitchFamily="34" charset="0"/>
                <a:cs typeface="Times New Roman" panose="02020603050405020304" pitchFamily="18" charset="0"/>
              </a:rPr>
              <a:t>T</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hen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outcome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that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no</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one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can</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virtually</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control</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market</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alone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gn="just">
              <a:lnSpc>
                <a:spcPct val="107000"/>
              </a:lnSpc>
              <a:spcAft>
                <a:spcPts val="800"/>
              </a:spcAft>
              <a:buFont typeface="Wingdings" panose="05000000000000000000" pitchFamily="2" charset="2"/>
              <a:buChar char="Ø"/>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In this sense</a:t>
            </a:r>
            <a:r>
              <a:rPr lang="en-US" sz="1600" dirty="0">
                <a:latin typeface="Times New Roman" panose="02020603050405020304" pitchFamily="18" charset="0"/>
                <a:ea typeface="Calibri" panose="020F0502020204030204" pitchFamily="34" charset="0"/>
                <a:cs typeface="Times New Roman" panose="02020603050405020304" pitchFamily="18" charset="0"/>
              </a:rPr>
              <a:t>, the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market</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control</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in the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hands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many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players/individuals,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who</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act</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their</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personal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interest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therefore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society</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acts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in a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rational</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way</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gn="just">
              <a:lnSpc>
                <a:spcPct val="107000"/>
              </a:lnSpc>
              <a:spcAft>
                <a:spcPts val="800"/>
              </a:spcAft>
              <a:buFont typeface="Wingdings" panose="05000000000000000000" pitchFamily="2" charset="2"/>
              <a:buChar char="Ø"/>
            </a:pP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Everyone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free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choose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type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economic</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activity, the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goods</a:t>
            </a:r>
            <a:r>
              <a:rPr lang="en-US" sz="1600" dirty="0">
                <a:latin typeface="Times New Roman" panose="02020603050405020304" pitchFamily="18" charset="0"/>
                <a:ea typeface="Calibri" panose="020F0502020204030204" pitchFamily="34" charset="0"/>
                <a:cs typeface="Times New Roman" panose="02020603050405020304" pitchFamily="18" charset="0"/>
              </a:rPr>
              <a:t> he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want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produce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etc</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p>
          <a:p>
            <a:pPr lvl="1" algn="just">
              <a:lnSpc>
                <a:spcPct val="107000"/>
              </a:lnSpc>
              <a:spcAft>
                <a:spcPts val="800"/>
              </a:spcAft>
              <a:buFont typeface="Wingdings" panose="05000000000000000000" pitchFamily="2" charset="2"/>
              <a:buChar char="Ø"/>
            </a:pP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Ιn</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this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context</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competition</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perfect</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individual</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acts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solely</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for the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purpose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serving</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their</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personal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interest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p>
          <a:p>
            <a:pPr lvl="1" algn="just">
              <a:lnSpc>
                <a:spcPct val="107000"/>
              </a:lnSpc>
              <a:spcAft>
                <a:spcPts val="800"/>
              </a:spcAft>
              <a:buFont typeface="Wingdings" panose="05000000000000000000" pitchFamily="2" charset="2"/>
              <a:buChar char="Ø"/>
            </a:pP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This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view</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presents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rational</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view</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behavior</a:t>
            </a:r>
            <a:r>
              <a:rPr lang="el-GR"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latin typeface="Times New Roman" panose="02020603050405020304" pitchFamily="18" charset="0"/>
                <a:ea typeface="Calibri" panose="020F0502020204030204" pitchFamily="34" charset="0"/>
                <a:cs typeface="Times New Roman" panose="02020603050405020304" pitchFamily="18" charset="0"/>
              </a:rPr>
              <a:t>or perfect competition.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gn="just">
              <a:lnSpc>
                <a:spcPct val="107000"/>
              </a:lnSpc>
              <a:spcAft>
                <a:spcPts val="800"/>
              </a:spcAft>
              <a:buFont typeface="Wingdings" panose="05000000000000000000" pitchFamily="2" charset="2"/>
              <a:buChar char="Ø"/>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So, the conceptualization of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competition</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ensured</a:t>
            </a:r>
            <a:r>
              <a:rPr lang="en-US" sz="1600" dirty="0">
                <a:latin typeface="Times New Roman" panose="02020603050405020304" pitchFamily="18" charset="0"/>
                <a:ea typeface="Calibri" panose="020F0502020204030204" pitchFamily="34" charset="0"/>
                <a:cs typeface="Times New Roman" panose="02020603050405020304" pitchFamily="18" charset="0"/>
              </a:rPr>
              <a:t> via</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basic</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institutions</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free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trade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free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enterprise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economic</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activity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general</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a:t>
            </a:r>
          </a:p>
          <a:p>
            <a:pPr lvl="1" algn="just">
              <a:lnSpc>
                <a:spcPct val="107000"/>
              </a:lnSpc>
              <a:spcAft>
                <a:spcPts val="800"/>
              </a:spcAft>
              <a:buFont typeface="Wingdings" panose="05000000000000000000" pitchFamily="2" charset="2"/>
              <a:buChar char="Ø"/>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8CC15B45-FFCE-43DE-9D36-1E6EDEA4FAD2}"/>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08267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2F36B5-2950-4908-AE89-74F23232EF5D}"/>
              </a:ext>
            </a:extLst>
          </p:cNvPr>
          <p:cNvSpPr>
            <a:spLocks noGrp="1"/>
          </p:cNvSpPr>
          <p:nvPr>
            <p:ph type="title"/>
          </p:nvPr>
        </p:nvSpPr>
        <p:spPr/>
        <p:txBody>
          <a:bodyPr/>
          <a:lstStyle/>
          <a:p>
            <a:r>
              <a:rPr lang="en-US" dirty="0"/>
              <a:t>Classical Approach </a:t>
            </a:r>
            <a:endParaRPr lang="el-GR" dirty="0"/>
          </a:p>
        </p:txBody>
      </p:sp>
      <p:sp>
        <p:nvSpPr>
          <p:cNvPr id="3" name="Θέση περιεχομένου 2">
            <a:extLst>
              <a:ext uri="{FF2B5EF4-FFF2-40B4-BE49-F238E27FC236}">
                <a16:creationId xmlns:a16="http://schemas.microsoft.com/office/drawing/2014/main" id="{A69A7198-156B-40B5-96E5-B9A3342B065E}"/>
              </a:ext>
            </a:extLst>
          </p:cNvPr>
          <p:cNvSpPr>
            <a:spLocks noGrp="1"/>
          </p:cNvSpPr>
          <p:nvPr>
            <p:ph idx="1"/>
          </p:nvPr>
        </p:nvSpPr>
        <p:spPr/>
        <p:txBody>
          <a:bodyPr>
            <a:normAutofit fontScale="92500"/>
          </a:bodyPr>
          <a:lstStyle/>
          <a:p>
            <a:pPr algn="just">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In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other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words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perfect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competition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each</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person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/actor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has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very</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little</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power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affect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market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as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whole</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So</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each</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person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b="1" i="1" u="sng" dirty="0" err="1">
                <a:effectLst/>
                <a:latin typeface="Times New Roman" panose="02020603050405020304" pitchFamily="18" charset="0"/>
                <a:ea typeface="Calibri" panose="020F0502020204030204" pitchFamily="34" charset="0"/>
                <a:cs typeface="Times New Roman" panose="02020603050405020304" pitchFamily="18" charset="0"/>
              </a:rPr>
              <a:t>cannot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dominate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market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according</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his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personal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interests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In this sense, t</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he</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economic</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activity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framed</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by</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the sum of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people</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that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participate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in the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economic</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activity of the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market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Based</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on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these</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principles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assumptions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economic</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behavior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people</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is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founded</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 this sense, </a:t>
            </a:r>
            <a:r>
              <a:rPr lang="en-US" sz="1800" dirty="0">
                <a:latin typeface="Times New Roman" panose="02020603050405020304" pitchFamily="18" charset="0"/>
                <a:ea typeface="Calibri" panose="020F0502020204030204" pitchFamily="34" charset="0"/>
                <a:cs typeface="Times New Roman" panose="02020603050405020304" pitchFamily="18" charset="0"/>
              </a:rPr>
              <a:t>t</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he</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Competitive</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market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can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alone</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regulate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potential</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deficiencies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that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may</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arise</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from</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functioning</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of the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market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This happens through an automatic way.</a:t>
            </a:r>
          </a:p>
          <a:p>
            <a:pPr algn="just">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In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other</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words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free</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market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alone</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provides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best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solutions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to the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basic</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issues</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economic</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activity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that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is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allocation</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means of production and optimizing the well-being of society. </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These principles consist the conceptual backbone of the theories of the economic liberalism.</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l-GR" dirty="0"/>
          </a:p>
        </p:txBody>
      </p:sp>
      <p:sp>
        <p:nvSpPr>
          <p:cNvPr id="4" name="Θέση ημερομηνίας 3">
            <a:extLst>
              <a:ext uri="{FF2B5EF4-FFF2-40B4-BE49-F238E27FC236}">
                <a16:creationId xmlns:a16="http://schemas.microsoft.com/office/drawing/2014/main" id="{8A905606-F917-424B-899A-D4A462C355CB}"/>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493364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E113DF-D6E9-4A2A-812E-ECE6B00031E1}"/>
              </a:ext>
            </a:extLst>
          </p:cNvPr>
          <p:cNvSpPr>
            <a:spLocks noGrp="1"/>
          </p:cNvSpPr>
          <p:nvPr>
            <p:ph type="title"/>
          </p:nvPr>
        </p:nvSpPr>
        <p:spPr/>
        <p:txBody>
          <a:bodyPr/>
          <a:lstStyle/>
          <a:p>
            <a:r>
              <a:rPr lang="en-US" dirty="0"/>
              <a:t>Classical Approach </a:t>
            </a:r>
            <a:endParaRPr lang="el-GR" dirty="0"/>
          </a:p>
        </p:txBody>
      </p:sp>
      <p:sp>
        <p:nvSpPr>
          <p:cNvPr id="3" name="Θέση περιεχομένου 2">
            <a:extLst>
              <a:ext uri="{FF2B5EF4-FFF2-40B4-BE49-F238E27FC236}">
                <a16:creationId xmlns:a16="http://schemas.microsoft.com/office/drawing/2014/main" id="{F141578F-C192-4D4E-89FE-F7231C023DD9}"/>
              </a:ext>
            </a:extLst>
          </p:cNvPr>
          <p:cNvSpPr>
            <a:spLocks noGrp="1"/>
          </p:cNvSpPr>
          <p:nvPr>
            <p:ph idx="1"/>
          </p:nvPr>
        </p:nvSpPr>
        <p:spPr/>
        <p:txBody>
          <a:bodyPr>
            <a:normAutofit lnSpcReduction="10000"/>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particular, the principles of free market are:</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buFont typeface="Wingdings" panose="05000000000000000000" pitchFamily="2" charset="2"/>
              <a:buChar char="Ø"/>
            </a:pPr>
            <a:r>
              <a:rPr lang="el-GR" sz="1500" dirty="0" err="1">
                <a:effectLst/>
                <a:latin typeface="Calibri" panose="020F0502020204030204" pitchFamily="34" charset="0"/>
                <a:ea typeface="Calibri" panose="020F0502020204030204" pitchFamily="34" charset="0"/>
                <a:cs typeface="Times New Roman" panose="02020603050405020304" pitchFamily="18" charset="0"/>
              </a:rPr>
              <a:t>Say's</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law</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applies</a:t>
            </a:r>
            <a:r>
              <a:rPr lang="el-GR" sz="1500" dirty="0">
                <a:effectLst/>
                <a:latin typeface="Calibri" panose="020F0502020204030204" pitchFamily="34" charset="0"/>
                <a:ea typeface="Calibri" panose="020F0502020204030204" pitchFamily="34" charset="0"/>
                <a:cs typeface="Times New Roman" panose="02020603050405020304" pitchFamily="18" charset="0"/>
              </a:rPr>
              <a:t>, i</a:t>
            </a:r>
            <a:r>
              <a:rPr lang="en-US" sz="1500" dirty="0">
                <a:effectLst/>
                <a:latin typeface="Calibri" panose="020F0502020204030204" pitchFamily="34" charset="0"/>
                <a:ea typeface="Calibri" panose="020F0502020204030204" pitchFamily="34" charset="0"/>
                <a:cs typeface="Times New Roman" panose="02020603050405020304" pitchFamily="18" charset="0"/>
              </a:rPr>
              <a:t>.</a:t>
            </a:r>
            <a:r>
              <a:rPr lang="el-GR" sz="1500" dirty="0">
                <a:effectLst/>
                <a:latin typeface="Calibri" panose="020F0502020204030204" pitchFamily="34" charset="0"/>
                <a:ea typeface="Calibri" panose="020F0502020204030204" pitchFamily="34" charset="0"/>
                <a:cs typeface="Times New Roman" panose="02020603050405020304" pitchFamily="18" charset="0"/>
              </a:rPr>
              <a:t>e</a:t>
            </a:r>
            <a:r>
              <a:rPr lang="en-US" sz="1500" dirty="0">
                <a:effectLst/>
                <a:latin typeface="Calibri" panose="020F0502020204030204" pitchFamily="34" charset="0"/>
                <a:ea typeface="Calibri" panose="020F0502020204030204" pitchFamily="34" charset="0"/>
                <a:cs typeface="Times New Roman" panose="02020603050405020304" pitchFamily="18" charset="0"/>
              </a:rPr>
              <a:t>., the</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supply</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creates</a:t>
            </a:r>
            <a:r>
              <a:rPr lang="en-US" sz="1500" dirty="0">
                <a:effectLst/>
                <a:latin typeface="Calibri" panose="020F0502020204030204" pitchFamily="34" charset="0"/>
                <a:ea typeface="Calibri" panose="020F0502020204030204" pitchFamily="34" charset="0"/>
                <a:cs typeface="Times New Roman" panose="02020603050405020304" pitchFamily="18" charset="0"/>
              </a:rPr>
              <a:t> the</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demand</a:t>
            </a:r>
            <a:r>
              <a:rPr lang="el-GR" sz="1500" dirty="0">
                <a:effectLst/>
                <a:latin typeface="Calibri" panose="020F0502020204030204" pitchFamily="34" charset="0"/>
                <a:ea typeface="Calibri" panose="020F0502020204030204" pitchFamily="34" charset="0"/>
                <a:cs typeface="Times New Roman" panose="02020603050405020304" pitchFamily="18" charset="0"/>
              </a:rPr>
              <a: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buFont typeface="Wingdings" panose="05000000000000000000" pitchFamily="2" charset="2"/>
              <a:buChar char="Ø"/>
            </a:pPr>
            <a:r>
              <a:rPr lang="el-GR" sz="1500" dirty="0" err="1">
                <a:effectLst/>
                <a:latin typeface="Calibri" panose="020F0502020204030204" pitchFamily="34" charset="0"/>
                <a:ea typeface="Calibri" panose="020F0502020204030204" pitchFamily="34" charset="0"/>
                <a:cs typeface="Times New Roman" panose="02020603050405020304" pitchFamily="18" charset="0"/>
              </a:rPr>
              <a:t>This</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means</a:t>
            </a:r>
            <a:r>
              <a:rPr lang="el-GR" sz="1500" dirty="0">
                <a:effectLst/>
                <a:latin typeface="Calibri" panose="020F0502020204030204" pitchFamily="34" charset="0"/>
                <a:ea typeface="Calibri" panose="020F0502020204030204" pitchFamily="34" charset="0"/>
                <a:cs typeface="Times New Roman" panose="02020603050405020304" pitchFamily="18" charset="0"/>
              </a:rPr>
              <a:t> that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there</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no</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insufficient</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demand</a:t>
            </a:r>
            <a:r>
              <a:rPr lang="el-GR" sz="1500" dirty="0">
                <a:effectLst/>
                <a:latin typeface="Calibri" panose="020F0502020204030204" pitchFamily="34" charset="0"/>
                <a:ea typeface="Calibri" panose="020F0502020204030204" pitchFamily="34" charset="0"/>
                <a:cs typeface="Times New Roman" panose="02020603050405020304" pitchFamily="18" charset="0"/>
              </a:rPr>
              <a: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In the same vein</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there</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are</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no</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problems</a:t>
            </a:r>
            <a:r>
              <a:rPr lang="el-GR" sz="1500" dirty="0">
                <a:effectLst/>
                <a:latin typeface="Calibri" panose="020F0502020204030204" pitchFamily="34" charset="0"/>
                <a:ea typeface="Calibri" panose="020F0502020204030204" pitchFamily="34" charset="0"/>
                <a:cs typeface="Times New Roman" panose="02020603050405020304" pitchFamily="18" charset="0"/>
              </a:rPr>
              <a:t> of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overproduction</a:t>
            </a:r>
            <a:r>
              <a:rPr lang="el-GR" sz="15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overconsumption</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There</a:t>
            </a:r>
            <a:r>
              <a:rPr lang="en-US" dirty="0">
                <a:latin typeface="Calibri" panose="020F0502020204030204" pitchFamily="34" charset="0"/>
                <a:ea typeface="Calibri" panose="020F0502020204030204" pitchFamily="34" charset="0"/>
                <a:cs typeface="Times New Roman" panose="02020603050405020304" pitchFamily="18" charset="0"/>
              </a:rPr>
              <a:t> is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no</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crisis</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problems</a:t>
            </a:r>
            <a:r>
              <a:rPr lang="en-US" dirty="0">
                <a:latin typeface="Calibri" panose="020F0502020204030204" pitchFamily="34" charset="0"/>
                <a:ea typeface="Calibri" panose="020F0502020204030204" pitchFamily="34" charset="0"/>
                <a:cs typeface="Times New Roman" panose="02020603050405020304" pitchFamily="18" charset="0"/>
              </a:rPr>
              <a:t>.</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n-GB" sz="1500" dirty="0">
                <a:effectLst/>
                <a:latin typeface="Calibri" panose="020F0502020204030204" pitchFamily="34" charset="0"/>
                <a:ea typeface="Calibri" panose="020F0502020204030204" pitchFamily="34" charset="0"/>
                <a:cs typeface="Times New Roman" panose="02020603050405020304" pitchFamily="18" charset="0"/>
              </a:rPr>
              <a:t>S</a:t>
            </a:r>
            <a:r>
              <a:rPr lang="el-GR" sz="1500" dirty="0">
                <a:effectLst/>
                <a:latin typeface="Calibri" panose="020F0502020204030204" pitchFamily="34" charset="0"/>
                <a:ea typeface="Calibri" panose="020F0502020204030204" pitchFamily="34" charset="0"/>
                <a:cs typeface="Times New Roman" panose="02020603050405020304" pitchFamily="18" charset="0"/>
              </a:rPr>
              <a:t>o</a:t>
            </a:r>
            <a:r>
              <a:rPr lang="en-US" sz="1500" dirty="0">
                <a:effectLst/>
                <a:latin typeface="Calibri" panose="020F0502020204030204" pitchFamily="34" charset="0"/>
                <a:ea typeface="Calibri" panose="020F0502020204030204" pitchFamily="34" charset="0"/>
                <a:cs typeface="Times New Roman" panose="02020603050405020304" pitchFamily="18" charset="0"/>
              </a:rPr>
              <a:t>,</a:t>
            </a:r>
            <a:r>
              <a:rPr lang="el-GR" sz="15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economy</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always</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balanced</a:t>
            </a:r>
            <a:r>
              <a:rPr lang="el-GR" sz="1500" dirty="0">
                <a:effectLst/>
                <a:latin typeface="Calibri" panose="020F0502020204030204" pitchFamily="34" charset="0"/>
                <a:ea typeface="Calibri" panose="020F0502020204030204" pitchFamily="34" charset="0"/>
                <a:cs typeface="Times New Roman" panose="02020603050405020304" pitchFamily="18" charset="0"/>
              </a:rPr>
              <a:t>.</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5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Font typeface="Wingdings" panose="05000000000000000000" pitchFamily="2" charset="2"/>
              <a:buChar char="Ø"/>
            </a:pPr>
            <a:r>
              <a:rPr lang="el-GR" sz="1500" dirty="0" err="1">
                <a:effectLst/>
                <a:latin typeface="Calibri" panose="020F0502020204030204" pitchFamily="34" charset="0"/>
                <a:ea typeface="Calibri" panose="020F0502020204030204" pitchFamily="34" charset="0"/>
                <a:cs typeface="Times New Roman" panose="02020603050405020304" pitchFamily="18" charset="0"/>
              </a:rPr>
              <a:t>There</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perfect</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competition</a:t>
            </a:r>
            <a:r>
              <a:rPr lang="el-GR" sz="1500" dirty="0">
                <a:effectLst/>
                <a:latin typeface="Calibri" panose="020F0502020204030204" pitchFamily="34" charset="0"/>
                <a:ea typeface="Calibri" panose="020F0502020204030204" pitchFamily="34" charset="0"/>
                <a:cs typeface="Times New Roman" panose="02020603050405020304" pitchFamily="18" charset="0"/>
              </a:rPr>
              <a:t> in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all</a:t>
            </a:r>
            <a:r>
              <a:rPr lang="en-US" sz="1500" dirty="0">
                <a:effectLst/>
                <a:latin typeface="Calibri" panose="020F0502020204030204" pitchFamily="34" charset="0"/>
                <a:ea typeface="Calibri" panose="020F0502020204030204" pitchFamily="34" charset="0"/>
                <a:cs typeface="Times New Roman" panose="02020603050405020304" pitchFamily="18" charset="0"/>
              </a:rPr>
              <a:t> kind of</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markets</a:t>
            </a:r>
            <a:r>
              <a:rPr lang="en-US" sz="1500" dirty="0">
                <a:effectLst/>
                <a:latin typeface="Calibri" panose="020F0502020204030204" pitchFamily="34" charset="0"/>
                <a:ea typeface="Calibri" panose="020F0502020204030204" pitchFamily="34" charset="0"/>
                <a:cs typeface="Times New Roman" panose="02020603050405020304" pitchFamily="18" charset="0"/>
              </a:rPr>
              <a:t> (labor market, market of goods and services, )</a:t>
            </a:r>
            <a:r>
              <a:rPr lang="el-GR" sz="1500" dirty="0">
                <a:effectLst/>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spcAft>
                <a:spcPts val="80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T</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here</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complete</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flexibility</a:t>
            </a:r>
            <a:r>
              <a:rPr lang="el-GR" sz="1500" dirty="0">
                <a:effectLst/>
                <a:latin typeface="Calibri" panose="020F0502020204030204" pitchFamily="34" charset="0"/>
                <a:ea typeface="Calibri" panose="020F0502020204030204" pitchFamily="34" charset="0"/>
                <a:cs typeface="Times New Roman" panose="02020603050405020304" pitchFamily="18" charset="0"/>
              </a:rPr>
              <a:t> of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prices</a:t>
            </a:r>
            <a:r>
              <a:rPr lang="el-GR" sz="15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wages</a:t>
            </a:r>
            <a:r>
              <a:rPr lang="el-GR" sz="1500" dirty="0">
                <a:effectLst/>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spcAft>
                <a:spcPts val="800"/>
              </a:spcAft>
              <a:buFont typeface="Wingdings" panose="05000000000000000000" pitchFamily="2" charset="2"/>
              <a:buChar char="Ø"/>
            </a:pPr>
            <a:r>
              <a:rPr lang="el-GR" sz="1500" dirty="0" err="1">
                <a:effectLst/>
                <a:latin typeface="Calibri" panose="020F0502020204030204" pitchFamily="34" charset="0"/>
                <a:ea typeface="Calibri" panose="020F0502020204030204" pitchFamily="34" charset="0"/>
                <a:cs typeface="Times New Roman" panose="02020603050405020304" pitchFamily="18" charset="0"/>
              </a:rPr>
              <a:t>Demand</a:t>
            </a:r>
            <a:r>
              <a:rPr lang="el-GR" sz="15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supply</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determine</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market</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prices</a:t>
            </a:r>
            <a:r>
              <a:rPr lang="el-GR" sz="1500" dirty="0">
                <a:effectLst/>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spcAft>
                <a:spcPts val="800"/>
              </a:spcAft>
              <a:buFont typeface="Wingdings" panose="05000000000000000000" pitchFamily="2" charset="2"/>
              <a:buChar char="Ø"/>
            </a:pPr>
            <a:r>
              <a:rPr lang="el-GR" sz="1500" dirty="0" err="1">
                <a:effectLst/>
                <a:latin typeface="Calibri" panose="020F0502020204030204" pitchFamily="34" charset="0"/>
                <a:ea typeface="Calibri" panose="020F0502020204030204" pitchFamily="34" charset="0"/>
                <a:cs typeface="Times New Roman" panose="02020603050405020304" pitchFamily="18" charset="0"/>
              </a:rPr>
              <a:t>There</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also</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excellent</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consumer</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el-GR" sz="1500" dirty="0">
                <a:effectLst/>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spcAft>
                <a:spcPts val="800"/>
              </a:spcAft>
              <a:buFont typeface="Wingdings" panose="05000000000000000000" pitchFamily="2" charset="2"/>
              <a:buChar char="Ø"/>
            </a:pPr>
            <a:r>
              <a:rPr lang="el-GR" sz="1500" dirty="0">
                <a:effectLst/>
                <a:latin typeface="Calibri" panose="020F0502020204030204" pitchFamily="34" charset="0"/>
                <a:ea typeface="Calibri" panose="020F0502020204030204" pitchFamily="34" charset="0"/>
                <a:cs typeface="Times New Roman" panose="02020603050405020304" pitchFamily="18" charset="0"/>
              </a:rPr>
              <a:t>The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economy</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produces</a:t>
            </a:r>
            <a:r>
              <a:rPr lang="el-GR" sz="15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maximum</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product</a:t>
            </a:r>
            <a:r>
              <a:rPr lang="el-GR" sz="1500" dirty="0">
                <a:effectLst/>
                <a:latin typeface="Calibri" panose="020F0502020204030204" pitchFamily="34" charset="0"/>
                <a:ea typeface="Calibri" panose="020F0502020204030204" pitchFamily="34" charset="0"/>
                <a:cs typeface="Times New Roman" panose="02020603050405020304" pitchFamily="18" charset="0"/>
              </a:rPr>
              <a:t> that the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factors</a:t>
            </a:r>
            <a:r>
              <a:rPr lang="el-GR" sz="1500" dirty="0">
                <a:effectLst/>
                <a:latin typeface="Calibri" panose="020F0502020204030204" pitchFamily="34" charset="0"/>
                <a:ea typeface="Calibri" panose="020F0502020204030204" pitchFamily="34" charset="0"/>
                <a:cs typeface="Times New Roman" panose="02020603050405020304" pitchFamily="18" charset="0"/>
              </a:rPr>
              <a:t> of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err="1">
                <a:effectLst/>
                <a:latin typeface="Calibri" panose="020F0502020204030204" pitchFamily="34" charset="0"/>
                <a:ea typeface="Calibri" panose="020F0502020204030204" pitchFamily="34" charset="0"/>
                <a:cs typeface="Times New Roman" panose="02020603050405020304" pitchFamily="18" charset="0"/>
              </a:rPr>
              <a:t>allow</a:t>
            </a:r>
            <a:r>
              <a:rPr lang="en-US" sz="1500" dirty="0">
                <a:latin typeface="Calibri" panose="020F0502020204030204" pitchFamily="34" charset="0"/>
                <a:ea typeface="Calibri" panose="020F0502020204030204" pitchFamily="34" charset="0"/>
                <a:cs typeface="Times New Roman" panose="02020603050405020304" pitchFamily="18" charset="0"/>
              </a:rPr>
              <a:t>.</a:t>
            </a:r>
            <a:endParaRPr lang="el-GR"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ημερομηνίας 3">
            <a:extLst>
              <a:ext uri="{FF2B5EF4-FFF2-40B4-BE49-F238E27FC236}">
                <a16:creationId xmlns:a16="http://schemas.microsoft.com/office/drawing/2014/main" id="{5C941A5F-EB9F-4902-89B9-8EA7A3E4EE9E}"/>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375433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E93EEA-2BC8-4888-AE36-F501D1856203}"/>
              </a:ext>
            </a:extLst>
          </p:cNvPr>
          <p:cNvSpPr>
            <a:spLocks noGrp="1"/>
          </p:cNvSpPr>
          <p:nvPr>
            <p:ph type="title"/>
          </p:nvPr>
        </p:nvSpPr>
        <p:spPr/>
        <p:txBody>
          <a:bodyPr/>
          <a:lstStyle/>
          <a:p>
            <a:r>
              <a:rPr lang="en-US" dirty="0"/>
              <a:t>Classical Approach </a:t>
            </a:r>
            <a:endParaRPr lang="el-GR" dirty="0"/>
          </a:p>
        </p:txBody>
      </p:sp>
      <p:sp>
        <p:nvSpPr>
          <p:cNvPr id="3" name="Θέση περιεχομένου 2">
            <a:extLst>
              <a:ext uri="{FF2B5EF4-FFF2-40B4-BE49-F238E27FC236}">
                <a16:creationId xmlns:a16="http://schemas.microsoft.com/office/drawing/2014/main" id="{E33660C8-0154-46EC-815F-3D96E4288ECC}"/>
              </a:ext>
            </a:extLst>
          </p:cNvPr>
          <p:cNvSpPr>
            <a:spLocks noGrp="1"/>
          </p:cNvSpPr>
          <p:nvPr>
            <p:ph idx="1"/>
          </p:nvPr>
        </p:nvSpPr>
        <p:spPr/>
        <p:txBody>
          <a:bodyPr/>
          <a:lstStyle/>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Total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supply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or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labor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market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determines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level</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income</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employment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within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economy</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quantitative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Theory</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money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valid</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invisible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hand</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Adams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Smith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valid</a:t>
            </a:r>
            <a:r>
              <a:rPr lang="en-US" dirty="0">
                <a:latin typeface="Calibri" panose="020F0502020204030204" pitchFamily="34" charset="0"/>
                <a:ea typeface="Calibri" panose="020F0502020204030204" pitchFamily="34" charset="0"/>
                <a:cs typeface="Times New Roman" panose="02020603050405020304" pitchFamily="18" charset="0"/>
              </a:rPr>
              <a:t> that is the self regulation of the market</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else, let the market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act freely.</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Finally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unemployment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cannot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exist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as</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transient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phenomenon</a:t>
            </a:r>
            <a:r>
              <a:rPr lang="en-US" sz="1800" dirty="0">
                <a:effectLst/>
                <a:latin typeface="Calibri" panose="020F0502020204030204" pitchFamily="34" charset="0"/>
                <a:ea typeface="Calibri" panose="020F0502020204030204" pitchFamily="34" charset="0"/>
                <a:cs typeface="Times New Roman" panose="02020603050405020304" pitchFamily="18" charset="0"/>
              </a:rPr>
              <a:t>, since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tends</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balance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full-time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situation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If</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there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imbalance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will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temporary</a:t>
            </a:r>
            <a:r>
              <a:rPr lang="en-US" sz="1800" dirty="0">
                <a:effectLst/>
                <a:latin typeface="Calibri" panose="020F0502020204030204" pitchFamily="34" charset="0"/>
                <a:ea typeface="Calibri" panose="020F0502020204030204" pitchFamily="34" charset="0"/>
                <a:cs typeface="Times New Roman" panose="02020603050405020304" pitchFamily="18" charset="0"/>
              </a:rPr>
              <a:t> imbalance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will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character</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friction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unemployment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or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intentional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unemploymen</a:t>
            </a:r>
            <a:r>
              <a:rPr lang="en-US" sz="1800" dirty="0">
                <a:effectLst/>
                <a:latin typeface="Calibri" panose="020F0502020204030204" pitchFamily="34" charset="0"/>
                <a:ea typeface="Calibri" panose="020F0502020204030204" pitchFamily="34" charset="0"/>
                <a:cs typeface="Times New Roman" panose="02020603050405020304" pitchFamily="18" charset="0"/>
              </a:rPr>
              <a:t>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ημερομηνίας 3">
            <a:extLst>
              <a:ext uri="{FF2B5EF4-FFF2-40B4-BE49-F238E27FC236}">
                <a16:creationId xmlns:a16="http://schemas.microsoft.com/office/drawing/2014/main" id="{9CB2A92E-BC06-4E6E-8165-B95AE03D738F}"/>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276208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021082-6A54-45B7-8926-7084DFBEF4CD}"/>
              </a:ext>
            </a:extLst>
          </p:cNvPr>
          <p:cNvSpPr>
            <a:spLocks noGrp="1"/>
          </p:cNvSpPr>
          <p:nvPr>
            <p:ph type="title"/>
          </p:nvPr>
        </p:nvSpPr>
        <p:spPr/>
        <p:txBody>
          <a:bodyPr/>
          <a:lstStyle/>
          <a:p>
            <a:r>
              <a:rPr lang="en-US" dirty="0"/>
              <a:t>Classical Approach </a:t>
            </a:r>
            <a:endParaRPr lang="el-GR" dirty="0"/>
          </a:p>
        </p:txBody>
      </p:sp>
      <p:sp>
        <p:nvSpPr>
          <p:cNvPr id="3" name="Θέση περιεχομένου 2">
            <a:extLst>
              <a:ext uri="{FF2B5EF4-FFF2-40B4-BE49-F238E27FC236}">
                <a16:creationId xmlns:a16="http://schemas.microsoft.com/office/drawing/2014/main" id="{76668A86-5FF8-4628-840F-34184775821F}"/>
              </a:ext>
            </a:extLst>
          </p:cNvPr>
          <p:cNvSpPr>
            <a:spLocks noGrp="1"/>
          </p:cNvSpPr>
          <p:nvPr>
            <p:ph idx="1"/>
          </p:nvPr>
        </p:nvSpPr>
        <p:spPr/>
        <p:txBody>
          <a:bodyPr>
            <a:normAutofit fontScale="92500" lnSpcReduction="10000"/>
          </a:bodyPr>
          <a:lstStyle/>
          <a:p>
            <a:pPr marL="0" indent="0">
              <a:lnSpc>
                <a:spcPct val="107000"/>
              </a:lnSpc>
              <a:spcAft>
                <a:spcPts val="800"/>
              </a:spcAft>
              <a:buNone/>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Considering the role of state</a:t>
            </a:r>
            <a:endParaRPr lang="el-GR" sz="1800" u="sng"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Font typeface="Wingdings" panose="05000000000000000000" pitchFamily="2" charset="2"/>
              <a:buChar char="Ø"/>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state does not intervene in the functioning of the markets with the different tools that has (Fiscal and Monetary Policy).</a:t>
            </a:r>
          </a:p>
          <a:p>
            <a:pPr lvl="1">
              <a:lnSpc>
                <a:spcPct val="107000"/>
              </a:lnSpc>
              <a:spcAft>
                <a:spcPts val="800"/>
              </a:spcAft>
              <a:buFont typeface="Wingdings" panose="05000000000000000000" pitchFamily="2" charset="2"/>
              <a:buChar char="Ø"/>
            </a:pP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r>
              <a:rPr lang="el-GR" sz="15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dirty="0">
                <a:effectLst/>
                <a:latin typeface="Calibri" panose="020F0502020204030204" pitchFamily="34" charset="0"/>
                <a:ea typeface="Calibri" panose="020F0502020204030204" pitchFamily="34" charset="0"/>
                <a:cs typeface="Times New Roman" panose="02020603050405020304" pitchFamily="18" charset="0"/>
              </a:rPr>
              <a:t>If the state intervenes</a:t>
            </a:r>
            <a:r>
              <a:rPr lang="en-US" sz="1500" dirty="0">
                <a:latin typeface="Calibri" panose="020F0502020204030204" pitchFamily="34" charset="0"/>
                <a:ea typeface="Calibri" panose="020F0502020204030204" pitchFamily="34" charset="0"/>
                <a:cs typeface="Times New Roman" panose="02020603050405020304" pitchFamily="18" charset="0"/>
              </a:rPr>
              <a:t>, than </a:t>
            </a:r>
            <a:r>
              <a:rPr lang="en-US" sz="1500" dirty="0">
                <a:effectLst/>
                <a:latin typeface="Calibri" panose="020F0502020204030204" pitchFamily="34" charset="0"/>
                <a:ea typeface="Calibri" panose="020F0502020204030204" pitchFamily="34" charset="0"/>
                <a:cs typeface="Times New Roman" panose="02020603050405020304" pitchFamily="18" charset="0"/>
              </a:rPr>
              <a:t>the state creates inflation. </a:t>
            </a:r>
            <a:endParaRPr lang="el-GR" sz="15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Font typeface="Wingdings" panose="05000000000000000000" pitchFamily="2" charset="2"/>
              <a:buChar char="Ø"/>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state needs to constrain itself providing external and internal security to its citizens, that is, providing services of national defense, education justice, protection of intellectual rights, etc. </a:t>
            </a:r>
            <a:endParaRPr lang="el-GR" sz="15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Font typeface="Wingdings" panose="05000000000000000000" pitchFamily="2" charset="2"/>
              <a:buChar char="Ø"/>
            </a:pPr>
            <a:r>
              <a:rPr lang="en-US" sz="1500" dirty="0">
                <a:effectLst/>
                <a:latin typeface="Calibri" panose="020F0502020204030204" pitchFamily="34" charset="0"/>
                <a:ea typeface="Calibri" panose="020F0502020204030204" pitchFamily="34" charset="0"/>
                <a:cs typeface="Times New Roman" panose="02020603050405020304" pitchFamily="18" charset="0"/>
              </a:rPr>
              <a:t>Last, the state has to ‘take care of’ the notions of savings, providing citizens with opportunities in this direction. </a:t>
            </a:r>
            <a:endParaRPr lang="el-GR" sz="15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Font typeface="Wingdings" panose="05000000000000000000" pitchFamily="2" charset="2"/>
              <a:buChar char="Ø"/>
            </a:pPr>
            <a:r>
              <a:rPr lang="en-US" sz="1500" dirty="0">
                <a:effectLst/>
                <a:latin typeface="Calibri" panose="020F0502020204030204" pitchFamily="34" charset="0"/>
                <a:ea typeface="Calibri" panose="020F0502020204030204" pitchFamily="34" charset="0"/>
                <a:cs typeface="Times New Roman" panose="02020603050405020304" pitchFamily="18" charset="0"/>
              </a:rPr>
              <a:t>Concluding , the classical framework  actually presents the economy as an institution that automatically balances itself.</a:t>
            </a:r>
          </a:p>
          <a:p>
            <a:pPr lvl="1">
              <a:lnSpc>
                <a:spcPct val="107000"/>
              </a:lnSpc>
              <a:spcAft>
                <a:spcPts val="800"/>
              </a:spcAft>
              <a:buFont typeface="Wingdings" panose="05000000000000000000" pitchFamily="2" charset="2"/>
              <a:buChar char="Ø"/>
            </a:pPr>
            <a:r>
              <a:rPr lang="en-US" sz="1500" dirty="0">
                <a:effectLst/>
                <a:latin typeface="Calibri" panose="020F0502020204030204" pitchFamily="34" charset="0"/>
                <a:ea typeface="Calibri" panose="020F0502020204030204" pitchFamily="34" charset="0"/>
                <a:cs typeface="Times New Roman" panose="02020603050405020304" pitchFamily="18" charset="0"/>
              </a:rPr>
              <a:t> This balance derives first from the notion of full employment of production factors.</a:t>
            </a:r>
          </a:p>
          <a:p>
            <a:pPr lvl="1">
              <a:lnSpc>
                <a:spcPct val="107000"/>
              </a:lnSpc>
              <a:spcAft>
                <a:spcPts val="800"/>
              </a:spcAft>
              <a:buFont typeface="Wingdings" panose="05000000000000000000" pitchFamily="2" charset="2"/>
              <a:buChar char="Ø"/>
            </a:pPr>
            <a:r>
              <a:rPr lang="en-US" sz="1500" dirty="0">
                <a:effectLst/>
                <a:latin typeface="Calibri" panose="020F0502020204030204" pitchFamily="34" charset="0"/>
                <a:ea typeface="Calibri" panose="020F0502020204030204" pitchFamily="34" charset="0"/>
                <a:cs typeface="Times New Roman" panose="02020603050405020304" pitchFamily="18" charset="0"/>
              </a:rPr>
              <a:t> Second, the balance derives from the mechanism of rates and the price flexibility. </a:t>
            </a:r>
            <a:endParaRPr lang="el-GR" sz="15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Ø"/>
            </a:pPr>
            <a:r>
              <a:rPr lang="en-US" sz="1500" dirty="0">
                <a:effectLst/>
                <a:latin typeface="Calibri" panose="020F0502020204030204" pitchFamily="34" charset="0"/>
                <a:ea typeface="Calibri" panose="020F0502020204030204" pitchFamily="34" charset="0"/>
                <a:cs typeface="Times New Roman" panose="02020603050405020304" pitchFamily="18" charset="0"/>
              </a:rPr>
              <a:t>Last, the classical framework interprets the economic behavior under the lens of the long term period of analysis, that is, the conditions of full employment. </a:t>
            </a:r>
            <a:endParaRPr lang="el-GR" dirty="0"/>
          </a:p>
          <a:p>
            <a:endParaRPr lang="el-GR" dirty="0"/>
          </a:p>
        </p:txBody>
      </p:sp>
      <p:sp>
        <p:nvSpPr>
          <p:cNvPr id="4" name="Θέση ημερομηνίας 3">
            <a:extLst>
              <a:ext uri="{FF2B5EF4-FFF2-40B4-BE49-F238E27FC236}">
                <a16:creationId xmlns:a16="http://schemas.microsoft.com/office/drawing/2014/main" id="{39F79657-A3F7-44CA-AE74-B9957BB71CE9}"/>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450872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E76226-3962-49E5-A268-CBE987D02FA2}"/>
              </a:ext>
            </a:extLst>
          </p:cNvPr>
          <p:cNvSpPr>
            <a:spLocks noGrp="1"/>
          </p:cNvSpPr>
          <p:nvPr>
            <p:ph type="title"/>
          </p:nvPr>
        </p:nvSpPr>
        <p:spPr/>
        <p:txBody>
          <a:bodyPr/>
          <a:lstStyle/>
          <a:p>
            <a:r>
              <a:rPr lang="en-US" dirty="0"/>
              <a:t>Classical Approach- Synopsis </a:t>
            </a:r>
            <a:endParaRPr lang="el-GR" dirty="0"/>
          </a:p>
        </p:txBody>
      </p:sp>
      <p:sp>
        <p:nvSpPr>
          <p:cNvPr id="3" name="Θέση περιεχομένου 2">
            <a:extLst>
              <a:ext uri="{FF2B5EF4-FFF2-40B4-BE49-F238E27FC236}">
                <a16:creationId xmlns:a16="http://schemas.microsoft.com/office/drawing/2014/main" id="{2550D31F-6F47-4AF0-A4B8-272E0A07B596}"/>
              </a:ext>
            </a:extLst>
          </p:cNvPr>
          <p:cNvSpPr>
            <a:spLocks noGrp="1"/>
          </p:cNvSpPr>
          <p:nvPr>
            <p:ph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Concluding, the classical framework actually presents the economy as an institution that automatically balances itself.</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This balance and self regulation derives from three mechanisms:</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F</a:t>
            </a:r>
            <a:r>
              <a:rPr lang="en-US" sz="1800" dirty="0">
                <a:effectLst/>
                <a:latin typeface="Calibri" panose="020F0502020204030204" pitchFamily="34" charset="0"/>
                <a:ea typeface="Calibri" panose="020F0502020204030204" pitchFamily="34" charset="0"/>
                <a:cs typeface="Times New Roman" panose="02020603050405020304" pitchFamily="18" charset="0"/>
              </a:rPr>
              <a:t>irst, from the notion of full employment of production factors.</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Second, the mechanism of rates and the price flexibility.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Calibri" panose="020F0502020204030204" pitchFamily="34" charset="0"/>
                <a:ea typeface="Calibri" panose="020F0502020204030204" pitchFamily="34" charset="0"/>
                <a:cs typeface="Times New Roman" panose="02020603050405020304" pitchFamily="18" charset="0"/>
              </a:rPr>
              <a:t>Last, the economic behavior is interpreted under the lens of the long-term period of analysis, that is, the conditions of full employment</a:t>
            </a:r>
            <a:endParaRPr lang="el-GR" dirty="0"/>
          </a:p>
        </p:txBody>
      </p:sp>
      <p:sp>
        <p:nvSpPr>
          <p:cNvPr id="4" name="Θέση ημερομηνίας 3">
            <a:extLst>
              <a:ext uri="{FF2B5EF4-FFF2-40B4-BE49-F238E27FC236}">
                <a16:creationId xmlns:a16="http://schemas.microsoft.com/office/drawing/2014/main" id="{784A4D98-F2E8-43DB-AA06-FA240C8C4481}"/>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438786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D72CB2-9586-4D39-8656-AFD7F9E8EDBC}"/>
              </a:ext>
            </a:extLst>
          </p:cNvPr>
          <p:cNvSpPr>
            <a:spLocks noGrp="1"/>
          </p:cNvSpPr>
          <p:nvPr>
            <p:ph type="title"/>
          </p:nvPr>
        </p:nvSpPr>
        <p:spPr/>
        <p:txBody>
          <a:bodyPr>
            <a:normAutofit fontScale="90000"/>
          </a:bodyPr>
          <a:lstStyle/>
          <a:p>
            <a:r>
              <a:rPr lang="en-GB" dirty="0"/>
              <a:t>Classical Economic Theory</a:t>
            </a:r>
            <a:br>
              <a:rPr lang="en-GB" dirty="0"/>
            </a:br>
            <a:r>
              <a:rPr lang="en-GB" dirty="0"/>
              <a:t>The endogeneity of economic growth</a:t>
            </a:r>
            <a:br>
              <a:rPr lang="en-GB" dirty="0"/>
            </a:br>
            <a:endParaRPr lang="el-GR" dirty="0"/>
          </a:p>
        </p:txBody>
      </p:sp>
      <p:sp>
        <p:nvSpPr>
          <p:cNvPr id="4" name="Θέση ημερομηνίας 3">
            <a:extLst>
              <a:ext uri="{FF2B5EF4-FFF2-40B4-BE49-F238E27FC236}">
                <a16:creationId xmlns:a16="http://schemas.microsoft.com/office/drawing/2014/main" id="{95AAF927-1514-4ADB-9BC9-E499EDCA8045}"/>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pic>
        <p:nvPicPr>
          <p:cNvPr id="5" name="Picture 2" descr="https://universsocialausecondaire.weebly.com/uploads/4/6/8/8/46887073/9391284_orig.jpg?298">
            <a:extLst>
              <a:ext uri="{FF2B5EF4-FFF2-40B4-BE49-F238E27FC236}">
                <a16:creationId xmlns:a16="http://schemas.microsoft.com/office/drawing/2014/main" id="{C7098866-524D-43C4-BF28-D45B32308A8A}"/>
              </a:ext>
            </a:extLst>
          </p:cNvPr>
          <p:cNvPicPr>
            <a:picLocks noGrp="1" noChangeAspect="1" noChangeArrowheads="1"/>
          </p:cNvPicPr>
          <p:nvPr>
            <p:ph idx="1"/>
          </p:nvPr>
        </p:nvPicPr>
        <p:blipFill>
          <a:blip r:embed="rId2" cstate="print"/>
          <a:srcRect/>
          <a:stretch>
            <a:fillRect/>
          </a:stretch>
        </p:blipFill>
        <p:spPr bwMode="auto">
          <a:xfrm>
            <a:off x="1099351" y="2317151"/>
            <a:ext cx="4313375" cy="3027205"/>
          </a:xfrm>
          <a:prstGeom prst="rect">
            <a:avLst/>
          </a:prstGeom>
          <a:noFill/>
        </p:spPr>
      </p:pic>
      <p:pic>
        <p:nvPicPr>
          <p:cNvPr id="6" name="Picture 4" descr="http://users.sch.gr/gkritikos/fl/pics/1760_1.jpg">
            <a:extLst>
              <a:ext uri="{FF2B5EF4-FFF2-40B4-BE49-F238E27FC236}">
                <a16:creationId xmlns:a16="http://schemas.microsoft.com/office/drawing/2014/main" id="{20E6CB71-1847-4CD9-96CA-0F4A9BDF11B8}"/>
              </a:ext>
            </a:extLst>
          </p:cNvPr>
          <p:cNvPicPr>
            <a:picLocks noChangeAspect="1" noChangeArrowheads="1"/>
          </p:cNvPicPr>
          <p:nvPr/>
        </p:nvPicPr>
        <p:blipFill>
          <a:blip r:embed="rId3" cstate="print"/>
          <a:srcRect/>
          <a:stretch>
            <a:fillRect/>
          </a:stretch>
        </p:blipFill>
        <p:spPr bwMode="auto">
          <a:xfrm>
            <a:off x="6320901" y="2396881"/>
            <a:ext cx="4403324" cy="2821112"/>
          </a:xfrm>
          <a:prstGeom prst="rect">
            <a:avLst/>
          </a:prstGeom>
          <a:noFill/>
        </p:spPr>
      </p:pic>
    </p:spTree>
    <p:extLst>
      <p:ext uri="{BB962C8B-B14F-4D97-AF65-F5344CB8AC3E}">
        <p14:creationId xmlns:p14="http://schemas.microsoft.com/office/powerpoint/2010/main" val="3474147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2E6E1B-AD06-C948-B779-8B367E6C4C5B}"/>
              </a:ext>
            </a:extLst>
          </p:cNvPr>
          <p:cNvSpPr>
            <a:spLocks noGrp="1"/>
          </p:cNvSpPr>
          <p:nvPr>
            <p:ph type="title"/>
          </p:nvPr>
        </p:nvSpPr>
        <p:spPr/>
        <p:txBody>
          <a:bodyPr/>
          <a:lstStyle/>
          <a:p>
            <a:pPr algn="ctr"/>
            <a:r>
              <a:rPr lang="en-GB"/>
              <a:t>1</a:t>
            </a:r>
            <a:r>
              <a:rPr lang="en-GB" baseline="30000"/>
              <a:t>st</a:t>
            </a:r>
            <a:r>
              <a:rPr lang="en-GB"/>
              <a:t> Industrial Revolution</a:t>
            </a:r>
            <a:endParaRPr lang="el-GR"/>
          </a:p>
        </p:txBody>
      </p:sp>
      <p:sp>
        <p:nvSpPr>
          <p:cNvPr id="3" name="Θέση περιεχομένου 2">
            <a:extLst>
              <a:ext uri="{FF2B5EF4-FFF2-40B4-BE49-F238E27FC236}">
                <a16:creationId xmlns:a16="http://schemas.microsoft.com/office/drawing/2014/main" id="{2A6AB294-BAFE-5A48-B286-E76C2F33F3BA}"/>
              </a:ext>
            </a:extLst>
          </p:cNvPr>
          <p:cNvSpPr>
            <a:spLocks noGrp="1"/>
          </p:cNvSpPr>
          <p:nvPr>
            <p:ph idx="1"/>
          </p:nvPr>
        </p:nvSpPr>
        <p:spPr/>
        <p:txBody>
          <a:bodyPr>
            <a:normAutofit fontScale="92500"/>
          </a:bodyPr>
          <a:lstStyle/>
          <a:p>
            <a:pPr marL="0" indent="0">
              <a:buNone/>
            </a:pPr>
            <a:r>
              <a:rPr lang="en-GB" dirty="0"/>
              <a:t>The introduction of:</a:t>
            </a:r>
          </a:p>
          <a:p>
            <a:pPr marL="514350" indent="-514350">
              <a:buFont typeface="+mj-lt"/>
              <a:buAutoNum type="arabicPeriod"/>
            </a:pPr>
            <a:r>
              <a:rPr lang="en-GB" dirty="0"/>
              <a:t>the industrial production system, i.e. Production takes place in factories, </a:t>
            </a:r>
          </a:p>
          <a:p>
            <a:pPr marL="514350" indent="-514350">
              <a:buFont typeface="+mj-lt"/>
              <a:buAutoNum type="arabicPeriod"/>
            </a:pPr>
            <a:r>
              <a:rPr lang="en-GB" dirty="0"/>
              <a:t>new production machinery due to technological progress based on advancements of scientific knowledge, e.g. internal combustion engine   </a:t>
            </a:r>
          </a:p>
          <a:p>
            <a:pPr marL="0" indent="0">
              <a:buNone/>
            </a:pPr>
            <a:r>
              <a:rPr lang="en-GB" dirty="0"/>
              <a:t>Led to rising labour productivity through improvements of the division of labour, i.e. labour specialisation; to the proliferation of the capital intensive mode of production resulting to the production standardisation and to mass production, i.e. realisation of economies of scale and thus to decreasing  average production cost, hence prices.  That in turn enlarged markets, output, employment, incomes, consumption, and so on.</a:t>
            </a:r>
            <a:endParaRPr lang="el-GR" dirty="0"/>
          </a:p>
        </p:txBody>
      </p:sp>
    </p:spTree>
    <p:extLst>
      <p:ext uri="{BB962C8B-B14F-4D97-AF65-F5344CB8AC3E}">
        <p14:creationId xmlns:p14="http://schemas.microsoft.com/office/powerpoint/2010/main" val="4005245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D32C76-573F-4983-B4E8-48294ECF7237}"/>
              </a:ext>
            </a:extLst>
          </p:cNvPr>
          <p:cNvSpPr>
            <a:spLocks noGrp="1"/>
          </p:cNvSpPr>
          <p:nvPr>
            <p:ph type="title"/>
          </p:nvPr>
        </p:nvSpPr>
        <p:spPr/>
        <p:txBody>
          <a:bodyPr/>
          <a:lstStyle/>
          <a:p>
            <a:r>
              <a:rPr lang="en-US" dirty="0"/>
              <a:t>International Development-introduction</a:t>
            </a:r>
            <a:endParaRPr lang="el-GR" dirty="0"/>
          </a:p>
        </p:txBody>
      </p:sp>
      <p:sp>
        <p:nvSpPr>
          <p:cNvPr id="3" name="Θέση περιεχομένου 2">
            <a:extLst>
              <a:ext uri="{FF2B5EF4-FFF2-40B4-BE49-F238E27FC236}">
                <a16:creationId xmlns:a16="http://schemas.microsoft.com/office/drawing/2014/main" id="{6ED7C9D9-0A4E-48B9-A37A-92E37810555A}"/>
              </a:ext>
            </a:extLst>
          </p:cNvPr>
          <p:cNvSpPr>
            <a:spLocks noGrp="1"/>
          </p:cNvSpPr>
          <p:nvPr>
            <p:ph idx="1"/>
          </p:nvPr>
        </p:nvSpPr>
        <p:spPr/>
        <p:txBody>
          <a:bodyPr>
            <a:normAutofit fontScale="92500"/>
          </a:bodyPr>
          <a:lstStyle/>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International or Global development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broad concept denoting the idea that societies and countries have differing levels of economic or human development on an international scale.</a:t>
            </a:r>
          </a:p>
          <a:p>
            <a:pPr algn="l"/>
            <a:r>
              <a:rPr lang="en-US" sz="1800" dirty="0">
                <a:latin typeface="TimesNewRomanPSMT"/>
              </a:rPr>
              <a:t>E</a:t>
            </a:r>
            <a:r>
              <a:rPr lang="en-US" sz="1800" b="0" i="0" u="none" strike="noStrike" baseline="0" dirty="0">
                <a:latin typeface="TimesNewRomanPSMT"/>
              </a:rPr>
              <a:t>conomic development is approached as the evolution of more complex institutions that deal with the uncertainties–imperfections arising from more complicated forms of exchange and involving both market and non–market actors.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latin typeface="Calibri" panose="020F0502020204030204" pitchFamily="34" charset="0"/>
                <a:ea typeface="Calibri" panose="020F0502020204030204" pitchFamily="34" charset="0"/>
                <a:cs typeface="Times New Roman" panose="02020603050405020304" pitchFamily="18" charset="0"/>
              </a:rPr>
              <a:t>Τ</a:t>
            </a:r>
            <a:r>
              <a:rPr lang="en-US" sz="1800" dirty="0">
                <a:latin typeface="Calibri" panose="020F0502020204030204" pitchFamily="34" charset="0"/>
                <a:ea typeface="Calibri" panose="020F0502020204030204" pitchFamily="34" charset="0"/>
                <a:cs typeface="Times New Roman" panose="02020603050405020304" pitchFamily="18" charset="0"/>
              </a:rPr>
              <a:t>he notion of development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the basis for international classifications such as developed, developing country and least developed countries, and for a field of practice and research that in various ways engages with international development processes.</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however, many schools of thought and conventions regarding which are the exact features constituting the "development" of a country.</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ημερομηνίας 3">
            <a:extLst>
              <a:ext uri="{FF2B5EF4-FFF2-40B4-BE49-F238E27FC236}">
                <a16:creationId xmlns:a16="http://schemas.microsoft.com/office/drawing/2014/main" id="{B4A585E3-2459-4E43-88CB-E9CCEB54BD91}"/>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337152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279576" y="908720"/>
            <a:ext cx="768439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4 - Πίνακας"/>
          <p:cNvGraphicFramePr>
            <a:graphicFrameLocks noGrp="1"/>
          </p:cNvGraphicFramePr>
          <p:nvPr/>
        </p:nvGraphicFramePr>
        <p:xfrm>
          <a:off x="2855640" y="1129322"/>
          <a:ext cx="5328592" cy="1512168"/>
        </p:xfrm>
        <a:graphic>
          <a:graphicData uri="http://schemas.openxmlformats.org/drawingml/2006/table">
            <a:tbl>
              <a:tblPr/>
              <a:tblGrid>
                <a:gridCol w="151216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tblGrid>
              <a:tr h="519242">
                <a:tc gridSpan="3">
                  <a:txBody>
                    <a:bodyPr/>
                    <a:lstStyle/>
                    <a:p>
                      <a:pPr algn="ctr">
                        <a:lnSpc>
                          <a:spcPct val="115000"/>
                        </a:lnSpc>
                        <a:spcAft>
                          <a:spcPts val="0"/>
                        </a:spcAft>
                      </a:pPr>
                      <a:r>
                        <a:rPr lang="en-GB" sz="1600">
                          <a:latin typeface="Calibri"/>
                          <a:ea typeface="Calibri"/>
                          <a:cs typeface="Times New Roman"/>
                        </a:rPr>
                        <a:t>Shares of Global Output by Continent</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267496">
                <a:tc>
                  <a:txBody>
                    <a:bodyPr/>
                    <a:lstStyle/>
                    <a:p>
                      <a:pPr>
                        <a:lnSpc>
                          <a:spcPct val="115000"/>
                        </a:lnSpc>
                        <a:spcAft>
                          <a:spcPts val="0"/>
                        </a:spcAft>
                      </a:pP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a:latin typeface="Calibri"/>
                          <a:ea typeface="Calibri"/>
                          <a:cs typeface="Times New Roman"/>
                        </a:rPr>
                        <a:t>150</a:t>
                      </a:r>
                      <a:r>
                        <a:rPr lang="en-GB" sz="1600">
                          <a:latin typeface="Calibri"/>
                          <a:ea typeface="Calibri"/>
                          <a:cs typeface="Times New Roman"/>
                        </a:rPr>
                        <a:t>0 A.D</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a:latin typeface="Calibri"/>
                          <a:ea typeface="Calibri"/>
                          <a:cs typeface="Times New Roman"/>
                        </a:rPr>
                        <a:t>1</a:t>
                      </a:r>
                      <a:r>
                        <a:rPr lang="en-GB" sz="1600" baseline="30000">
                          <a:latin typeface="Calibri"/>
                          <a:ea typeface="Calibri"/>
                          <a:cs typeface="Times New Roman"/>
                        </a:rPr>
                        <a:t>st  </a:t>
                      </a:r>
                      <a:r>
                        <a:rPr lang="en-GB" sz="1600" baseline="0">
                          <a:latin typeface="Calibri"/>
                          <a:ea typeface="Calibri"/>
                          <a:cs typeface="Times New Roman"/>
                        </a:rPr>
                        <a:t>Industrial Revolution</a:t>
                      </a:r>
                      <a:endParaRPr lang="el-G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7496">
                <a:tc>
                  <a:txBody>
                    <a:bodyPr/>
                    <a:lstStyle/>
                    <a:p>
                      <a:pPr>
                        <a:lnSpc>
                          <a:spcPct val="115000"/>
                        </a:lnSpc>
                        <a:spcAft>
                          <a:spcPts val="0"/>
                        </a:spcAft>
                      </a:pPr>
                      <a:r>
                        <a:rPr lang="en-GB" sz="1600">
                          <a:latin typeface="Calibri"/>
                          <a:ea typeface="Calibri"/>
                          <a:cs typeface="Times New Roman"/>
                        </a:rPr>
                        <a:t>Europe</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Calibri"/>
                          <a:ea typeface="Calibri"/>
                          <a:cs typeface="Times New Roman"/>
                        </a:rPr>
                        <a:t>1/5</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Calibri"/>
                          <a:ea typeface="Calibri"/>
                          <a:cs typeface="Times New Roman"/>
                        </a:rPr>
                        <a:t>1/3</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934">
                <a:tc>
                  <a:txBody>
                    <a:bodyPr/>
                    <a:lstStyle/>
                    <a:p>
                      <a:pPr>
                        <a:lnSpc>
                          <a:spcPct val="115000"/>
                        </a:lnSpc>
                        <a:spcAft>
                          <a:spcPts val="0"/>
                        </a:spcAft>
                      </a:pPr>
                      <a:r>
                        <a:rPr lang="en-GB" sz="1600">
                          <a:latin typeface="Calibri"/>
                          <a:ea typeface="Calibri"/>
                          <a:cs typeface="Times New Roman"/>
                        </a:rPr>
                        <a:t>Asia</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Calibri"/>
                          <a:ea typeface="Calibri"/>
                          <a:cs typeface="Times New Roman"/>
                        </a:rPr>
                        <a:t>2/3</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Calibri"/>
                          <a:ea typeface="Calibri"/>
                          <a:cs typeface="Times New Roman"/>
                        </a:rPr>
                        <a:t>1/3</a:t>
                      </a:r>
                      <a:endParaRPr lang="el-G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3 - Θέση περιεχομένου"/>
          <p:cNvSpPr txBox="1">
            <a:spLocks/>
          </p:cNvSpPr>
          <p:nvPr/>
        </p:nvSpPr>
        <p:spPr>
          <a:xfrm>
            <a:off x="2423592" y="260648"/>
            <a:ext cx="7272808" cy="648072"/>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sng" strike="noStrike" kern="1200" cap="none" spc="0" normalizeH="0" baseline="0" noProof="0" dirty="0">
                <a:ln>
                  <a:noFill/>
                </a:ln>
                <a:solidFill>
                  <a:srgbClr val="0033CC"/>
                </a:solidFill>
                <a:effectLst/>
                <a:uLnTx/>
                <a:uFillTx/>
                <a:latin typeface="Calibri" panose="020F0502020204030204"/>
                <a:ea typeface="+mn-ea"/>
                <a:cs typeface="+mn-cs"/>
                <a:sym typeface="Wingdings" pitchFamily="2" charset="2"/>
              </a:rPr>
              <a:t>1</a:t>
            </a:r>
            <a:r>
              <a:rPr kumimoji="0" lang="en-GB" sz="2200" b="1" i="0" u="sng" strike="noStrike" kern="1200" cap="none" spc="0" normalizeH="0" baseline="30000" noProof="0" dirty="0">
                <a:ln>
                  <a:noFill/>
                </a:ln>
                <a:solidFill>
                  <a:srgbClr val="0033CC"/>
                </a:solidFill>
                <a:effectLst/>
                <a:uLnTx/>
                <a:uFillTx/>
                <a:latin typeface="Calibri" panose="020F0502020204030204"/>
                <a:ea typeface="+mn-ea"/>
                <a:cs typeface="+mn-cs"/>
                <a:sym typeface="Wingdings" pitchFamily="2" charset="2"/>
              </a:rPr>
              <a:t>st</a:t>
            </a:r>
            <a:r>
              <a:rPr kumimoji="0" lang="en-GB" sz="2200" b="1" i="0" u="sng" strike="noStrike" kern="1200" cap="none" spc="0" normalizeH="0" baseline="0" noProof="0" dirty="0">
                <a:ln>
                  <a:noFill/>
                </a:ln>
                <a:solidFill>
                  <a:srgbClr val="0033CC"/>
                </a:solidFill>
                <a:effectLst/>
                <a:uLnTx/>
                <a:uFillTx/>
                <a:latin typeface="Calibri" panose="020F0502020204030204"/>
                <a:ea typeface="+mn-ea"/>
                <a:cs typeface="+mn-cs"/>
                <a:sym typeface="Wingdings" pitchFamily="2" charset="2"/>
              </a:rPr>
              <a:t> Industrial Revolution Structural Transformations</a:t>
            </a:r>
            <a:endParaRPr kumimoji="0" lang="el-GR" sz="2200" b="1" i="0" u="sng" strike="noStrike" kern="1200" cap="none" spc="0" normalizeH="0" baseline="0" noProof="0" dirty="0">
              <a:ln>
                <a:noFill/>
              </a:ln>
              <a:solidFill>
                <a:srgbClr val="0033CC"/>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1200"/>
              </a:spcAft>
              <a:buClrTx/>
              <a:buSzTx/>
              <a:buFontTx/>
              <a:buNone/>
              <a:tabLst/>
              <a:defRPr/>
            </a:pPr>
            <a:endParaRPr kumimoji="0" lang="el-GR"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7 - Πίνακας"/>
          <p:cNvGraphicFramePr>
            <a:graphicFrameLocks noGrp="1"/>
          </p:cNvGraphicFramePr>
          <p:nvPr/>
        </p:nvGraphicFramePr>
        <p:xfrm>
          <a:off x="2855640" y="3548740"/>
          <a:ext cx="5411470" cy="1728343"/>
        </p:xfrm>
        <a:graphic>
          <a:graphicData uri="http://schemas.openxmlformats.org/drawingml/2006/table">
            <a:tbl>
              <a:tblPr/>
              <a:tblGrid>
                <a:gridCol w="125222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1153795">
                  <a:extLst>
                    <a:ext uri="{9D8B030D-6E8A-4147-A177-3AD203B41FA5}">
                      <a16:colId xmlns:a16="http://schemas.microsoft.com/office/drawing/2014/main" val="20002"/>
                    </a:ext>
                  </a:extLst>
                </a:gridCol>
                <a:gridCol w="2116455">
                  <a:extLst>
                    <a:ext uri="{9D8B030D-6E8A-4147-A177-3AD203B41FA5}">
                      <a16:colId xmlns:a16="http://schemas.microsoft.com/office/drawing/2014/main" val="20003"/>
                    </a:ext>
                  </a:extLst>
                </a:gridCol>
              </a:tblGrid>
              <a:tr h="267335">
                <a:tc gridSpan="4">
                  <a:txBody>
                    <a:bodyPr/>
                    <a:lstStyle/>
                    <a:p>
                      <a:pPr algn="ctr">
                        <a:lnSpc>
                          <a:spcPct val="115000"/>
                        </a:lnSpc>
                        <a:spcAft>
                          <a:spcPts val="0"/>
                        </a:spcAft>
                      </a:pPr>
                      <a:r>
                        <a:rPr lang="en-GB" sz="1600">
                          <a:latin typeface="Calibri"/>
                          <a:ea typeface="Calibri"/>
                          <a:cs typeface="Times New Roman"/>
                        </a:rPr>
                        <a:t>Per Capita Income</a:t>
                      </a:r>
                      <a:endParaRPr lang="el-GR" sz="11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267335">
                <a:tc>
                  <a:txBody>
                    <a:bodyPr/>
                    <a:lstStyle/>
                    <a:p>
                      <a:pPr>
                        <a:lnSpc>
                          <a:spcPct val="115000"/>
                        </a:lnSpc>
                        <a:spcAft>
                          <a:spcPts val="0"/>
                        </a:spcAft>
                      </a:pPr>
                      <a:r>
                        <a:rPr lang="el-GR" sz="1600" dirty="0">
                          <a:latin typeface="Calibri"/>
                          <a:ea typeface="Times New Roman"/>
                          <a:cs typeface="Calibri"/>
                        </a:rPr>
                        <a:t>Έτος</a:t>
                      </a:r>
                      <a:endParaRPr lang="el-GR" sz="11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a:latin typeface="Calibri"/>
                          <a:ea typeface="Times New Roman"/>
                          <a:cs typeface="Calibri"/>
                        </a:rPr>
                        <a:t>0-500</a:t>
                      </a:r>
                      <a:r>
                        <a:rPr lang="en-GB" sz="1600">
                          <a:latin typeface="Calibri"/>
                          <a:ea typeface="Times New Roman"/>
                          <a:cs typeface="Calibri"/>
                        </a:rPr>
                        <a:t> ad</a:t>
                      </a:r>
                      <a:endParaRPr lang="el-GR" sz="11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kern="1200">
                          <a:solidFill>
                            <a:srgbClr val="000000"/>
                          </a:solidFill>
                          <a:latin typeface="Calibri"/>
                          <a:ea typeface="Calibri"/>
                          <a:cs typeface="Calibri"/>
                        </a:rPr>
                        <a:t>1</a:t>
                      </a:r>
                      <a:r>
                        <a:rPr lang="en-GB" sz="1600" kern="1200" baseline="30000">
                          <a:solidFill>
                            <a:srgbClr val="000000"/>
                          </a:solidFill>
                          <a:latin typeface="Calibri"/>
                          <a:ea typeface="Calibri"/>
                          <a:cs typeface="Calibri"/>
                        </a:rPr>
                        <a:t>st</a:t>
                      </a:r>
                      <a:r>
                        <a:rPr lang="en-GB" sz="1600" kern="1200" baseline="0">
                          <a:solidFill>
                            <a:srgbClr val="000000"/>
                          </a:solidFill>
                          <a:latin typeface="Calibri"/>
                          <a:ea typeface="Calibri"/>
                          <a:cs typeface="Calibri"/>
                        </a:rPr>
                        <a:t> Industrial Revolution</a:t>
                      </a:r>
                      <a:r>
                        <a:rPr lang="el-GR" sz="1600" kern="1200">
                          <a:solidFill>
                            <a:srgbClr val="000000"/>
                          </a:solidFill>
                          <a:latin typeface="Calibri"/>
                          <a:ea typeface="Calibri"/>
                          <a:cs typeface="Calibri"/>
                        </a:rPr>
                        <a:t> –</a:t>
                      </a:r>
                      <a:r>
                        <a:rPr lang="en-GB" sz="1600" kern="1200">
                          <a:solidFill>
                            <a:srgbClr val="000000"/>
                          </a:solidFill>
                          <a:latin typeface="Calibri"/>
                          <a:ea typeface="Calibri"/>
                          <a:cs typeface="Calibri"/>
                        </a:rPr>
                        <a:t>1914</a:t>
                      </a:r>
                      <a:endParaRPr lang="el-GR"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dirty="0">
                          <a:latin typeface="Calibri"/>
                          <a:ea typeface="Times New Roman"/>
                          <a:cs typeface="Calibri"/>
                        </a:rPr>
                        <a:t>1850-1960</a:t>
                      </a:r>
                      <a:endParaRPr lang="el-GR" sz="11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7335">
                <a:tc>
                  <a:txBody>
                    <a:bodyPr/>
                    <a:lstStyle/>
                    <a:p>
                      <a:pPr>
                        <a:lnSpc>
                          <a:spcPct val="115000"/>
                        </a:lnSpc>
                        <a:spcAft>
                          <a:spcPts val="0"/>
                        </a:spcAft>
                      </a:pPr>
                      <a:r>
                        <a:rPr lang="el-GR" sz="1600" kern="1200" dirty="0">
                          <a:solidFill>
                            <a:srgbClr val="000000"/>
                          </a:solidFill>
                          <a:latin typeface="Calibri"/>
                          <a:ea typeface="Calibri"/>
                          <a:cs typeface="Calibri"/>
                        </a:rPr>
                        <a:t>Παγκόσμια Οικονομία </a:t>
                      </a:r>
                      <a:endParaRPr lang="el-GR" sz="11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dirty="0">
                          <a:latin typeface="Calibri"/>
                          <a:ea typeface="Times New Roman"/>
                          <a:cs typeface="Calibri"/>
                        </a:rPr>
                        <a:t>480$</a:t>
                      </a:r>
                      <a:endParaRPr lang="el-GR" sz="11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a:latin typeface="Calibri"/>
                          <a:ea typeface="Times New Roman"/>
                          <a:cs typeface="Calibri"/>
                        </a:rPr>
                        <a:t>1500$</a:t>
                      </a:r>
                      <a:endParaRPr lang="el-GR" sz="11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dirty="0">
                          <a:latin typeface="Calibri"/>
                          <a:ea typeface="Times New Roman"/>
                          <a:cs typeface="Calibri"/>
                        </a:rPr>
                        <a:t>7800$</a:t>
                      </a:r>
                      <a:endParaRPr lang="el-GR" sz="1100" dirty="0">
                        <a:latin typeface="Calibri"/>
                        <a:ea typeface="Calibri"/>
                        <a:cs typeface="Times New Roman"/>
                      </a:endParaRPr>
                    </a:p>
                    <a:p>
                      <a:pPr>
                        <a:lnSpc>
                          <a:spcPct val="115000"/>
                        </a:lnSpc>
                        <a:spcAft>
                          <a:spcPts val="0"/>
                        </a:spcAft>
                      </a:pPr>
                      <a:r>
                        <a:rPr lang="en-GB" sz="1000">
                          <a:latin typeface="Calibri"/>
                          <a:ea typeface="Calibri"/>
                          <a:cs typeface="Times New Roman"/>
                        </a:rPr>
                        <a:t>Cumulative growtth by more than 5 times</a:t>
                      </a:r>
                      <a:endParaRPr lang="el-GR" sz="1100" dirty="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25172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BDFDC8-91C3-CE41-8C91-3CA44B671CFB}"/>
              </a:ext>
            </a:extLst>
          </p:cNvPr>
          <p:cNvSpPr>
            <a:spLocks noGrp="1"/>
          </p:cNvSpPr>
          <p:nvPr>
            <p:ph type="title"/>
          </p:nvPr>
        </p:nvSpPr>
        <p:spPr/>
        <p:txBody>
          <a:bodyPr/>
          <a:lstStyle/>
          <a:p>
            <a:pPr algn="ctr"/>
            <a:r>
              <a:rPr lang="en-GB"/>
              <a:t>1</a:t>
            </a:r>
            <a:r>
              <a:rPr lang="en-GB" baseline="30000"/>
              <a:t>st</a:t>
            </a:r>
            <a:r>
              <a:rPr lang="en-GB"/>
              <a:t> Industrial Revolution Structural Transformations</a:t>
            </a:r>
            <a:endParaRPr lang="el-GR"/>
          </a:p>
        </p:txBody>
      </p:sp>
      <p:sp>
        <p:nvSpPr>
          <p:cNvPr id="3" name="Θέση περιεχομένου 2">
            <a:extLst>
              <a:ext uri="{FF2B5EF4-FFF2-40B4-BE49-F238E27FC236}">
                <a16:creationId xmlns:a16="http://schemas.microsoft.com/office/drawing/2014/main" id="{D9C07DE5-ACB3-FF42-8D0B-3DFDDCA2880D}"/>
              </a:ext>
            </a:extLst>
          </p:cNvPr>
          <p:cNvSpPr>
            <a:spLocks noGrp="1"/>
          </p:cNvSpPr>
          <p:nvPr>
            <p:ph idx="1"/>
          </p:nvPr>
        </p:nvSpPr>
        <p:spPr/>
        <p:txBody>
          <a:bodyPr/>
          <a:lstStyle/>
          <a:p>
            <a:r>
              <a:rPr lang="en-GB" dirty="0"/>
              <a:t>Embedment  of economic growth of the metropolitan European powers</a:t>
            </a:r>
          </a:p>
          <a:p>
            <a:r>
              <a:rPr lang="en-GB" dirty="0"/>
              <a:t>Imperialism, i.e. system of multinational continental empires, e.g. Ottoman, Russian, Habsburg Monarchy, etc. and colonial empires, e.g. British Empire along overseas colonial expansion of main continental European powers.</a:t>
            </a:r>
          </a:p>
          <a:p>
            <a:r>
              <a:rPr lang="en-GB" dirty="0"/>
              <a:t>The highest stage of imperialism was reached with the partition of Africa at the Berlin Conference 1884-85.</a:t>
            </a:r>
            <a:endParaRPr lang="el-GR" dirty="0"/>
          </a:p>
        </p:txBody>
      </p:sp>
    </p:spTree>
    <p:extLst>
      <p:ext uri="{BB962C8B-B14F-4D97-AF65-F5344CB8AC3E}">
        <p14:creationId xmlns:p14="http://schemas.microsoft.com/office/powerpoint/2010/main" val="1049590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93B3FC-C862-314C-A091-A204D2615BB1}"/>
              </a:ext>
            </a:extLst>
          </p:cNvPr>
          <p:cNvSpPr>
            <a:spLocks noGrp="1"/>
          </p:cNvSpPr>
          <p:nvPr>
            <p:ph type="title"/>
          </p:nvPr>
        </p:nvSpPr>
        <p:spPr/>
        <p:txBody>
          <a:bodyPr>
            <a:normAutofit/>
          </a:bodyPr>
          <a:lstStyle/>
          <a:p>
            <a:pPr algn="ctr"/>
            <a:r>
              <a:rPr lang="en-GB"/>
              <a:t>1</a:t>
            </a:r>
            <a:r>
              <a:rPr lang="en-GB" baseline="30000"/>
              <a:t>st</a:t>
            </a:r>
            <a:r>
              <a:rPr lang="en-GB"/>
              <a:t> Industrial Revolution: Structural Transformations</a:t>
            </a:r>
            <a:endParaRPr lang="el-GR"/>
          </a:p>
        </p:txBody>
      </p:sp>
      <p:sp>
        <p:nvSpPr>
          <p:cNvPr id="3" name="Θέση περιεχομένου 2">
            <a:extLst>
              <a:ext uri="{FF2B5EF4-FFF2-40B4-BE49-F238E27FC236}">
                <a16:creationId xmlns:a16="http://schemas.microsoft.com/office/drawing/2014/main" id="{38DDBB6C-1718-E24B-878C-136226BD943A}"/>
              </a:ext>
            </a:extLst>
          </p:cNvPr>
          <p:cNvSpPr>
            <a:spLocks noGrp="1"/>
          </p:cNvSpPr>
          <p:nvPr>
            <p:ph idx="1"/>
          </p:nvPr>
        </p:nvSpPr>
        <p:spPr/>
        <p:txBody>
          <a:bodyPr>
            <a:normAutofit/>
          </a:bodyPr>
          <a:lstStyle/>
          <a:p>
            <a:pPr algn="just"/>
            <a:r>
              <a:rPr lang="en-GB" dirty="0"/>
              <a:t>The expansion of capitalism through imperialism, especially colonialism led to the development of hierarchical international relations, embedded an unequal division of labour between the industrialised and developed metropolitan powers and the agrarian underdeveloped South that led to unequal exchange and generated development dependency paths.    </a:t>
            </a:r>
          </a:p>
          <a:p>
            <a:pPr algn="just"/>
            <a:r>
              <a:rPr lang="en-GB" dirty="0"/>
              <a:t>Income inequalities were embedded between developed and underdeveloped  countries, but also within the industrialised countries as result of the function of capitalism and the division between wage earners, i.e. labour and profit earners, i.e. capital. </a:t>
            </a:r>
            <a:endParaRPr lang="el-GR" dirty="0"/>
          </a:p>
        </p:txBody>
      </p:sp>
    </p:spTree>
    <p:extLst>
      <p:ext uri="{BB962C8B-B14F-4D97-AF65-F5344CB8AC3E}">
        <p14:creationId xmlns:p14="http://schemas.microsoft.com/office/powerpoint/2010/main" val="1405133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279576" y="404665"/>
            <a:ext cx="7684398" cy="5232202"/>
          </a:xfrm>
          <a:prstGeom prst="rect">
            <a:avLst/>
          </a:prstGeom>
        </p:spPr>
        <p:txBody>
          <a:bodyPr wrap="square">
            <a:spAutoFit/>
          </a:bodyPr>
          <a:lstStyle/>
          <a:p>
            <a:pPr marL="355600" marR="0" lvl="0" indent="-355600" algn="l" defTabSz="914400" rtl="0" eaLnBrk="1" fontAlgn="auto" latinLnBrk="0" hangingPunct="1">
              <a:lnSpc>
                <a:spcPct val="100000"/>
              </a:lnSpc>
              <a:spcBef>
                <a:spcPts val="0"/>
              </a:spcBef>
              <a:spcAft>
                <a:spcPts val="1200"/>
              </a:spcAft>
              <a:buClrTx/>
              <a:buSzTx/>
              <a:buFont typeface="Wingdings" pitchFamily="2" charset="2"/>
              <a:buChar char="q"/>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Adam</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Smith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proposed a development model from the supply side point of view</a:t>
            </a:r>
          </a:p>
          <a:p>
            <a:pPr marL="355600" marR="0" lvl="0" indent="-355600" algn="l" defTabSz="914400" rtl="0" eaLnBrk="1" fontAlgn="auto" latinLnBrk="0" hangingPunct="1">
              <a:lnSpc>
                <a:spcPct val="100000"/>
              </a:lnSpc>
              <a:spcBef>
                <a:spcPts val="0"/>
              </a:spcBef>
              <a:spcAft>
                <a:spcPts val="1200"/>
              </a:spcAft>
              <a:buClrTx/>
              <a:buSzTx/>
              <a:buFont typeface="Wingdings" pitchFamily="2" charset="2"/>
              <a:buChar char="q"/>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Production function</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5600" marR="0" lvl="0" indent="-355600" algn="l" defTabSz="914400" rtl="0" eaLnBrk="1" fontAlgn="auto" latinLnBrk="0" hangingPunct="1">
              <a:lnSpc>
                <a:spcPct val="100000"/>
              </a:lnSpc>
              <a:spcBef>
                <a:spcPts val="0"/>
              </a:spcBef>
              <a:spcAft>
                <a:spcPts val="120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Υ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 (L, K</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TFPr</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09600" marR="0" lvl="0" indent="-609600" algn="l" defTabSz="914400" rtl="0" eaLnBrk="1" fontAlgn="auto" latinLnBrk="0" hangingPunct="1">
              <a:lnSpc>
                <a:spcPct val="100000"/>
              </a:lnSpc>
              <a:spcBef>
                <a:spcPts val="0"/>
              </a:spcBef>
              <a:spcAft>
                <a:spcPts val="120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Όπου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labouf</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capital,</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cultivated land, TFPr= total factor productivity</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5600" marR="0" lvl="0" indent="-355600" algn="just" defTabSz="914400" rtl="0" eaLnBrk="1" fontAlgn="auto" latinLnBrk="0" hangingPunct="1">
              <a:lnSpc>
                <a:spcPct val="100000"/>
              </a:lnSpc>
              <a:spcBef>
                <a:spcPts val="0"/>
              </a:spcBef>
              <a:spcAft>
                <a:spcPts val="1200"/>
              </a:spcAft>
              <a:buClrTx/>
              <a:buSzTx/>
              <a:buFont typeface="Wingdings" pitchFamily="2" charset="2"/>
              <a:buChar char="q"/>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Output is a function of:</a:t>
            </a: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Cooperation of inputs, i.e. L, K, T</a:t>
            </a: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Endowment level (supply level) of inputs</a:t>
            </a: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Productivity of inputs</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09600" marR="0" lvl="0" indent="-609600" algn="l" defTabSz="914400" rtl="0" eaLnBrk="1" fontAlgn="auto" latinLnBrk="0" hangingPunct="1">
              <a:lnSpc>
                <a:spcPct val="100000"/>
              </a:lnSpc>
              <a:spcBef>
                <a:spcPts val="0"/>
              </a:spcBef>
              <a:spcAft>
                <a:spcPts val="1200"/>
              </a:spcAft>
              <a:buClrTx/>
              <a:buSzTx/>
              <a:buFontTx/>
              <a:buNone/>
              <a:tabLst/>
              <a:defRPr/>
            </a:pPr>
            <a:endParaRPr kumimoji="0" lang="el-GR"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5600" marR="0" lvl="0" indent="-355600" algn="l" defTabSz="914400" rtl="0" eaLnBrk="1" fontAlgn="auto" latinLnBrk="0" hangingPunct="1">
              <a:lnSpc>
                <a:spcPct val="100000"/>
              </a:lnSpc>
              <a:spcBef>
                <a:spcPts val="0"/>
              </a:spcBef>
              <a:spcAft>
                <a:spcPts val="1200"/>
              </a:spcAft>
              <a:buClrTx/>
              <a:buSzTx/>
              <a:buFont typeface="Wingdings" pitchFamily="2" charset="2"/>
              <a:buChar char="q"/>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Change, denoted by D  of output: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D</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Υ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K,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TFPr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Wingdings" pitchFamily="2" charset="2"/>
              <a:buChar char="q"/>
              <a:tabLst/>
              <a:defRPr/>
            </a:pP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Ευθύγραμμο βέλος σύνδεσης 3">
            <a:extLst>
              <a:ext uri="{FF2B5EF4-FFF2-40B4-BE49-F238E27FC236}">
                <a16:creationId xmlns:a16="http://schemas.microsoft.com/office/drawing/2014/main" id="{C8EAB215-52B8-4049-9355-3228E23AD025}"/>
              </a:ext>
            </a:extLst>
          </p:cNvPr>
          <p:cNvCxnSpPr/>
          <p:nvPr/>
        </p:nvCxnSpPr>
        <p:spPr>
          <a:xfrm>
            <a:off x="6312024" y="5517232"/>
            <a:ext cx="30963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024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 Ορθογώνιο">
            <a:extLst>
              <a:ext uri="{FF2B5EF4-FFF2-40B4-BE49-F238E27FC236}">
                <a16:creationId xmlns:a16="http://schemas.microsoft.com/office/drawing/2014/main" id="{CC6037DF-EC87-4732-A71D-F2B097B6CE6E}"/>
              </a:ext>
            </a:extLst>
          </p:cNvPr>
          <p:cNvSpPr/>
          <p:nvPr/>
        </p:nvSpPr>
        <p:spPr>
          <a:xfrm>
            <a:off x="2279576" y="260648"/>
            <a:ext cx="7684398" cy="400110"/>
          </a:xfrm>
          <a:prstGeom prst="rect">
            <a:avLst/>
          </a:prstGeom>
        </p:spPr>
        <p:txBody>
          <a:bodyPr wrap="square">
            <a:spAutoFit/>
          </a:bodyPr>
          <a:lstStyle/>
          <a:p>
            <a:pPr marL="355600" marR="0" lvl="0" indent="-355600" algn="ctr" defTabSz="914400" rtl="0" eaLnBrk="1" fontAlgn="auto" latinLnBrk="0" hangingPunct="1">
              <a:lnSpc>
                <a:spcPct val="100000"/>
              </a:lnSpc>
              <a:spcBef>
                <a:spcPts val="0"/>
              </a:spcBef>
              <a:spcAft>
                <a:spcPts val="1200"/>
              </a:spcAft>
              <a:buClrTx/>
              <a:buSzTx/>
              <a:buFontTx/>
              <a:buNone/>
              <a:tabLst/>
              <a:defRPr/>
            </a:pPr>
            <a:r>
              <a:rPr kumimoji="0" lang="en-GB" sz="2000" b="1" i="0" u="sng" strike="noStrike" kern="1200" cap="none" spc="0" normalizeH="0" baseline="0" noProof="0">
                <a:ln>
                  <a:noFill/>
                </a:ln>
                <a:solidFill>
                  <a:srgbClr val="0033CC"/>
                </a:solidFill>
                <a:effectLst/>
                <a:uLnTx/>
                <a:uFillTx/>
                <a:latin typeface="Calibri" panose="020F0502020204030204"/>
                <a:ea typeface="+mn-ea"/>
                <a:cs typeface="+mn-cs"/>
              </a:rPr>
              <a:t>The secret of increasing productivity:   Increasing Division of Labour</a:t>
            </a:r>
            <a:endParaRPr kumimoji="0" lang="el-GR" sz="1800" b="1" i="0" u="sng" strike="noStrike" kern="1200" cap="none" spc="0" normalizeH="0" baseline="0" noProof="0" dirty="0">
              <a:ln>
                <a:noFill/>
              </a:ln>
              <a:solidFill>
                <a:srgbClr val="0033CC"/>
              </a:solidFill>
              <a:effectLst/>
              <a:uLnTx/>
              <a:uFillTx/>
              <a:latin typeface="Calibri" panose="020F0502020204030204"/>
              <a:ea typeface="+mn-ea"/>
              <a:cs typeface="+mn-cs"/>
            </a:endParaRPr>
          </a:p>
        </p:txBody>
      </p:sp>
      <p:sp>
        <p:nvSpPr>
          <p:cNvPr id="4" name="3 - Θέση υποσέλιδου">
            <a:extLst>
              <a:ext uri="{FF2B5EF4-FFF2-40B4-BE49-F238E27FC236}">
                <a16:creationId xmlns:a16="http://schemas.microsoft.com/office/drawing/2014/main" id="{C0D52C54-0AB9-4200-8040-67D3365D2CDC}"/>
              </a:ext>
            </a:extLst>
          </p:cNvPr>
          <p:cNvSpPr>
            <a:spLocks noGrp="1"/>
          </p:cNvSpPr>
          <p:nvPr>
            <p:ph type="ftr" sz="quarter" idx="11"/>
          </p:nvPr>
        </p:nvSpPr>
        <p:spPr>
          <a:xfrm>
            <a:off x="2438400" y="6428184"/>
            <a:ext cx="7474024"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4 - Ορθογώνιο">
            <a:extLst>
              <a:ext uri="{FF2B5EF4-FFF2-40B4-BE49-F238E27FC236}">
                <a16:creationId xmlns:a16="http://schemas.microsoft.com/office/drawing/2014/main" id="{D421C99D-FE94-42EE-B6E9-F0479959A243}"/>
              </a:ext>
            </a:extLst>
          </p:cNvPr>
          <p:cNvSpPr/>
          <p:nvPr/>
        </p:nvSpPr>
        <p:spPr>
          <a:xfrm>
            <a:off x="2279576" y="692696"/>
            <a:ext cx="7684398" cy="3724096"/>
          </a:xfrm>
          <a:prstGeom prst="rect">
            <a:avLst/>
          </a:prstGeom>
        </p:spPr>
        <p:txBody>
          <a:bodyPr wrap="square">
            <a:spAutoFit/>
          </a:bodyPr>
          <a:lstStyle/>
          <a:p>
            <a:pPr marL="355600" marR="0" lvl="0" indent="-355600" algn="l" defTabSz="914400" rtl="0" eaLnBrk="1" fontAlgn="auto" latinLnBrk="0" hangingPunct="1">
              <a:lnSpc>
                <a:spcPct val="100000"/>
              </a:lnSpc>
              <a:spcBef>
                <a:spcPts val="0"/>
              </a:spcBef>
              <a:spcAft>
                <a:spcPts val="1200"/>
              </a:spcAft>
              <a:buClrTx/>
              <a:buSzTx/>
              <a:buFont typeface="Wingdings" pitchFamily="2" charset="2"/>
              <a:buChar char="q"/>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Α.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Smith</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argues that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labour productivity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MPL)</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is a function of the division of labour in his famous example of</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nail factory, in which the production process is divided in 18 distinguished stages.  Workers are assigned different duties – activities.  They perform their duties in improving accuracy and speed  as they learn by doing, while the speed of the process increases as new machinery as result of technological innovation (progress) is being introduced leading to further division of the production process, that</a:t>
            </a:r>
          </a:p>
          <a:p>
            <a:pPr marL="355600" marR="0" lvl="0" indent="-355600" algn="l" defTabSz="914400" rtl="0" eaLnBrk="1" fontAlgn="auto" latinLnBrk="0" hangingPunct="1">
              <a:lnSpc>
                <a:spcPct val="100000"/>
              </a:lnSpc>
              <a:spcBef>
                <a:spcPts val="0"/>
              </a:spcBef>
              <a:spcAft>
                <a:spcPts val="1200"/>
              </a:spcAft>
              <a:buClrTx/>
              <a:buSzTx/>
              <a:buFont typeface="Wingdings"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increases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5600" marR="0" lvl="0" indent="-355600" algn="l" defTabSz="914400" rtl="0" eaLnBrk="1" fontAlgn="auto" latinLnBrk="0" hangingPunct="1">
              <a:lnSpc>
                <a:spcPct val="100000"/>
              </a:lnSpc>
              <a:spcBef>
                <a:spcPts val="0"/>
              </a:spcBef>
              <a:spcAft>
                <a:spcPts val="120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ρησιμοποιώντας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το παράδειγμα ενός εργοστασίου που κατασκευάζει καρφίτσες</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Smith</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εξηγεί τον καταμερισμό της εργασίας. Στο εργοστάσιο αυτό η κατασκευή υποδιαιρείται σε 18 ξεχωριστές διαδικασίες, αυξάνοντας έτσι την παραγωγικότητα της εργασίας.</a:t>
            </a:r>
          </a:p>
        </p:txBody>
      </p:sp>
      <p:pic>
        <p:nvPicPr>
          <p:cNvPr id="50178" name="Picture 2" descr="Αποτέλεσμα εικόνας για Diderot Épingle SMITH">
            <a:extLst>
              <a:ext uri="{FF2B5EF4-FFF2-40B4-BE49-F238E27FC236}">
                <a16:creationId xmlns:a16="http://schemas.microsoft.com/office/drawing/2014/main" id="{BC6A74ED-2849-4C9F-831A-5E05DBD15C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550" y="2636912"/>
            <a:ext cx="8364931" cy="25187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DCC288-4EE8-4F82-811F-7CB99756DB78}"/>
              </a:ext>
            </a:extLst>
          </p:cNvPr>
          <p:cNvSpPr txBox="1"/>
          <p:nvPr/>
        </p:nvSpPr>
        <p:spPr>
          <a:xfrm>
            <a:off x="2051550" y="5237937"/>
            <a:ext cx="7655506"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Increases the division of labour to simpler activities, in turn it increases labour productivity, hence production output.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In Smith’s factory 1 worker makes 1 nail while </a:t>
            </a: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10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workers make</a:t>
            </a: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 4800 καρφοβελόνες</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The division of labour increases labour productivity by 240 times.</a:t>
            </a:r>
            <a:endPar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Ορθογώνιο 6">
            <a:extLst>
              <a:ext uri="{FF2B5EF4-FFF2-40B4-BE49-F238E27FC236}">
                <a16:creationId xmlns:a16="http://schemas.microsoft.com/office/drawing/2014/main" id="{7DA616B8-484F-433C-8043-3A9B202AEC80}"/>
              </a:ext>
            </a:extLst>
          </p:cNvPr>
          <p:cNvSpPr/>
          <p:nvPr/>
        </p:nvSpPr>
        <p:spPr>
          <a:xfrm>
            <a:off x="9025836" y="5145604"/>
            <a:ext cx="161226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483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D764D0-4A34-4174-979A-F70E54C003B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C914A99-B0F7-4C35-8708-208C611CCA8C}"/>
              </a:ext>
            </a:extLst>
          </p:cNvPr>
          <p:cNvSpPr>
            <a:spLocks noGrp="1"/>
          </p:cNvSpPr>
          <p:nvPr>
            <p:ph idx="1"/>
          </p:nvPr>
        </p:nvSpPr>
        <p:spPr/>
        <p:txBody>
          <a:bodyPr/>
          <a:lstStyle/>
          <a:p>
            <a:r>
              <a:rPr lang="en-GB" dirty="0"/>
              <a:t>Therefore, the secret of increasing labour productivity is the increasing division of labour, the secret of which is the introduction of new more advanced machinery.</a:t>
            </a:r>
            <a:endParaRPr lang="el-GR" dirty="0"/>
          </a:p>
        </p:txBody>
      </p:sp>
    </p:spTree>
    <p:extLst>
      <p:ext uri="{BB962C8B-B14F-4D97-AF65-F5344CB8AC3E}">
        <p14:creationId xmlns:p14="http://schemas.microsoft.com/office/powerpoint/2010/main" val="3490884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053B45-37EE-064F-B9C8-1E757F49B9E9}"/>
              </a:ext>
            </a:extLst>
          </p:cNvPr>
          <p:cNvSpPr>
            <a:spLocks noGrp="1"/>
          </p:cNvSpPr>
          <p:nvPr>
            <p:ph type="title"/>
          </p:nvPr>
        </p:nvSpPr>
        <p:spPr>
          <a:xfrm>
            <a:off x="838200" y="365125"/>
            <a:ext cx="10515600" cy="1773391"/>
          </a:xfrm>
        </p:spPr>
        <p:txBody>
          <a:bodyPr>
            <a:normAutofit/>
          </a:bodyPr>
          <a:lstStyle/>
          <a:p>
            <a:r>
              <a:rPr lang="en-GB" sz="2000" b="1">
                <a:solidFill>
                  <a:srgbClr val="0033CC"/>
                </a:solidFill>
              </a:rPr>
              <a:t>Introduction of new more advanced Machinery to the production process is achieved through new investment leading to capital accumulation, i.e.  Change of capital (DK)</a:t>
            </a:r>
            <a:endParaRPr lang="el-GR" sz="2000"/>
          </a:p>
        </p:txBody>
      </p:sp>
      <p:sp>
        <p:nvSpPr>
          <p:cNvPr id="3" name="Θέση περιεχομένου 2">
            <a:extLst>
              <a:ext uri="{FF2B5EF4-FFF2-40B4-BE49-F238E27FC236}">
                <a16:creationId xmlns:a16="http://schemas.microsoft.com/office/drawing/2014/main" id="{5417E81A-49A0-E544-BA77-5962C529FCEE}"/>
              </a:ext>
            </a:extLst>
          </p:cNvPr>
          <p:cNvSpPr>
            <a:spLocks noGrp="1"/>
          </p:cNvSpPr>
          <p:nvPr>
            <p:ph idx="1"/>
          </p:nvPr>
        </p:nvSpPr>
        <p:spPr/>
        <p:txBody>
          <a:bodyPr>
            <a:normAutofit fontScale="92500" lnSpcReduction="10000"/>
          </a:bodyPr>
          <a:lstStyle/>
          <a:p>
            <a:r>
              <a:rPr lang="en-GB"/>
              <a:t>Y increases due to:</a:t>
            </a:r>
          </a:p>
          <a:p>
            <a:pPr marL="514350" indent="-514350">
              <a:buFont typeface="+mj-lt"/>
              <a:buAutoNum type="arabicPeriod"/>
            </a:pPr>
            <a:r>
              <a:rPr lang="en-GB"/>
              <a:t> rising capital stock </a:t>
            </a:r>
          </a:p>
          <a:p>
            <a:r>
              <a:rPr lang="en-GB" sz="2800">
                <a:cs typeface="Arial"/>
              </a:rPr>
              <a:t>Technological progress</a:t>
            </a:r>
            <a:r>
              <a:rPr lang="el-GR" sz="2800">
                <a:cs typeface="Arial"/>
              </a:rPr>
              <a:t> </a:t>
            </a:r>
            <a:r>
              <a:rPr lang="el-GR" sz="2800">
                <a:sym typeface="Wingdings" panose="05000000000000000000" pitchFamily="2" charset="2"/>
              </a:rPr>
              <a:t> </a:t>
            </a:r>
            <a:r>
              <a:rPr lang="en-GB" sz="2800">
                <a:sym typeface="Wingdings" panose="05000000000000000000" pitchFamily="2" charset="2"/>
              </a:rPr>
              <a:t>introduction of new more advanced machinery to the production process</a:t>
            </a:r>
            <a:r>
              <a:rPr lang="el-GR" sz="2800">
                <a:cs typeface="Arial"/>
              </a:rPr>
              <a:t> </a:t>
            </a:r>
            <a:r>
              <a:rPr lang="el-GR" sz="2800">
                <a:cs typeface="Arial"/>
                <a:sym typeface="Wingdings" panose="05000000000000000000" pitchFamily="2" charset="2"/>
              </a:rPr>
              <a:t></a:t>
            </a:r>
            <a:r>
              <a:rPr lang="el-GR" sz="2800">
                <a:cs typeface="Arial"/>
              </a:rPr>
              <a:t> </a:t>
            </a:r>
            <a:r>
              <a:rPr lang="en-GB" sz="2800">
                <a:cs typeface="Arial"/>
              </a:rPr>
              <a:t>further labour specialisation</a:t>
            </a:r>
            <a:r>
              <a:rPr lang="el-GR" sz="2800">
                <a:cs typeface="Arial"/>
              </a:rPr>
              <a:t> </a:t>
            </a:r>
            <a:r>
              <a:rPr lang="el-GR" sz="2800">
                <a:cs typeface="Arial"/>
                <a:sym typeface="Wingdings" panose="05000000000000000000" pitchFamily="2" charset="2"/>
              </a:rPr>
              <a:t> </a:t>
            </a:r>
            <a:r>
              <a:rPr lang="en-GB">
                <a:cs typeface="Arial"/>
                <a:sym typeface="Wingdings" panose="05000000000000000000" pitchFamily="2" charset="2"/>
              </a:rPr>
              <a:t>rising labour productivity</a:t>
            </a:r>
            <a:r>
              <a:rPr lang="en-US" sz="2800">
                <a:cs typeface="Arial"/>
              </a:rPr>
              <a:t> (MPL)</a:t>
            </a:r>
            <a:r>
              <a:rPr lang="el-GR" sz="2800">
                <a:cs typeface="Arial"/>
                <a:sym typeface="Wingdings" panose="05000000000000000000" pitchFamily="2" charset="2"/>
              </a:rPr>
              <a:t></a:t>
            </a:r>
            <a:r>
              <a:rPr lang="el-GR" sz="2800">
                <a:cs typeface="Arial"/>
              </a:rPr>
              <a:t> </a:t>
            </a:r>
            <a:r>
              <a:rPr lang="en-GB" sz="2800">
                <a:cs typeface="Arial"/>
              </a:rPr>
              <a:t>D</a:t>
            </a:r>
            <a:r>
              <a:rPr lang="en-US" sz="2800">
                <a:cs typeface="Arial"/>
              </a:rPr>
              <a:t>Y</a:t>
            </a:r>
            <a:r>
              <a:rPr lang="en-GB">
                <a:cs typeface="Arial"/>
              </a:rPr>
              <a:t> (positive)</a:t>
            </a:r>
          </a:p>
          <a:p>
            <a:pPr marL="285750" indent="-285750">
              <a:spcAft>
                <a:spcPts val="1200"/>
              </a:spcAft>
              <a:buFont typeface="Wingdings" panose="05000000000000000000" pitchFamily="2" charset="2"/>
              <a:buChar char="§"/>
            </a:pPr>
            <a:r>
              <a:rPr lang="el-GR" sz="2800" b="1"/>
              <a:t>Ι = </a:t>
            </a:r>
            <a:r>
              <a:rPr lang="en-US" sz="2800" b="1"/>
              <a:t>f(</a:t>
            </a:r>
            <a:r>
              <a:rPr lang="en-GB" sz="2800" b="1"/>
              <a:t> profit rate (+)</a:t>
            </a:r>
            <a:r>
              <a:rPr lang="el-GR" sz="2800" b="1"/>
              <a:t>, </a:t>
            </a:r>
            <a:r>
              <a:rPr lang="en-GB" sz="2800" b="1"/>
              <a:t>market size (+)</a:t>
            </a:r>
            <a:r>
              <a:rPr lang="el-GR" sz="2800" b="1"/>
              <a:t>)</a:t>
            </a:r>
            <a:endParaRPr lang="en-GB" sz="2800" b="1"/>
          </a:p>
          <a:p>
            <a:pPr marL="0" indent="0">
              <a:spcAft>
                <a:spcPts val="1200"/>
              </a:spcAft>
              <a:buNone/>
            </a:pPr>
            <a:r>
              <a:rPr lang="en-GB"/>
              <a:t>Profit rate is a positive function of the capital share of income.  The latter increases as income is redistributed in favour of capital and at the expence of labour.</a:t>
            </a:r>
          </a:p>
          <a:p>
            <a:pPr marL="0" indent="0">
              <a:spcAft>
                <a:spcPts val="1200"/>
              </a:spcAft>
              <a:buNone/>
            </a:pPr>
            <a:r>
              <a:rPr lang="en-GB" sz="2800"/>
              <a:t>Market size</a:t>
            </a:r>
            <a:r>
              <a:rPr lang="el-GR" sz="2800"/>
              <a:t> =</a:t>
            </a:r>
            <a:r>
              <a:rPr lang="en-GB" sz="2800"/>
              <a:t>(+)</a:t>
            </a:r>
            <a:r>
              <a:rPr lang="en-US" sz="2800"/>
              <a:t> f(</a:t>
            </a:r>
            <a:r>
              <a:rPr lang="el-GR" sz="2800"/>
              <a:t>Υ, </a:t>
            </a:r>
            <a:r>
              <a:rPr lang="en-GB" sz="2800"/>
              <a:t>pdoductivity, international trade</a:t>
            </a:r>
            <a:r>
              <a:rPr lang="el-GR" sz="2800"/>
              <a:t>)</a:t>
            </a:r>
            <a:endParaRPr lang="el-GR"/>
          </a:p>
        </p:txBody>
      </p:sp>
    </p:spTree>
    <p:extLst>
      <p:ext uri="{BB962C8B-B14F-4D97-AF65-F5344CB8AC3E}">
        <p14:creationId xmlns:p14="http://schemas.microsoft.com/office/powerpoint/2010/main" val="2255377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BA2535CA-06A7-594D-9C2E-05F1BFB1C22C}"/>
              </a:ext>
            </a:extLst>
          </p:cNvPr>
          <p:cNvSpPr>
            <a:spLocks noGrp="1"/>
          </p:cNvSpPr>
          <p:nvPr>
            <p:ph type="title"/>
          </p:nvPr>
        </p:nvSpPr>
        <p:spPr/>
        <p:txBody>
          <a:bodyPr>
            <a:normAutofit/>
          </a:bodyPr>
          <a:lstStyle/>
          <a:p>
            <a:r>
              <a:rPr lang="en-GB" sz="3200"/>
              <a:t>The realisation of investment depends on the availability of financing.  In a closed economy financing depends on savings.</a:t>
            </a:r>
            <a:endParaRPr lang="el-GR" sz="3200"/>
          </a:p>
        </p:txBody>
      </p:sp>
      <p:sp>
        <p:nvSpPr>
          <p:cNvPr id="5" name="Θέση περιεχομένου 4">
            <a:extLst>
              <a:ext uri="{FF2B5EF4-FFF2-40B4-BE49-F238E27FC236}">
                <a16:creationId xmlns:a16="http://schemas.microsoft.com/office/drawing/2014/main" id="{A19FDCAC-70B1-3143-8E4A-46F9326E339B}"/>
              </a:ext>
            </a:extLst>
          </p:cNvPr>
          <p:cNvSpPr>
            <a:spLocks noGrp="1"/>
          </p:cNvSpPr>
          <p:nvPr>
            <p:ph idx="1"/>
          </p:nvPr>
        </p:nvSpPr>
        <p:spPr>
          <a:xfrm>
            <a:off x="838200" y="1825625"/>
            <a:ext cx="10515600" cy="4921762"/>
          </a:xfrm>
        </p:spPr>
        <p:txBody>
          <a:bodyPr/>
          <a:lstStyle/>
          <a:p>
            <a:r>
              <a:rPr lang="en-GB"/>
              <a:t>S = Y – C </a:t>
            </a:r>
          </a:p>
          <a:p>
            <a:pPr marL="0" indent="0">
              <a:buNone/>
            </a:pPr>
            <a:r>
              <a:rPr lang="en-GB"/>
              <a:t>Where C: consumption</a:t>
            </a:r>
          </a:p>
          <a:p>
            <a:r>
              <a:rPr lang="en-GB"/>
              <a:t>Wage earners have high average propensity to con</a:t>
            </a:r>
          </a:p>
          <a:p>
            <a:r>
              <a:rPr lang="en-GB"/>
              <a:t>sume ( APC) but low average propensity to save ( APS)</a:t>
            </a:r>
          </a:p>
          <a:p>
            <a:r>
              <a:rPr lang="en-GB"/>
              <a:t>Capital owners have high APS but low APC.</a:t>
            </a:r>
          </a:p>
          <a:p>
            <a:pPr marL="609600" indent="-157163">
              <a:spcAft>
                <a:spcPts val="600"/>
              </a:spcAft>
              <a:buFontTx/>
              <a:buChar char="•"/>
            </a:pPr>
            <a:r>
              <a:rPr lang="en-US" sz="2800">
                <a:cs typeface="Arial"/>
              </a:rPr>
              <a:t>S</a:t>
            </a:r>
            <a:r>
              <a:rPr lang="el-GR" sz="2800">
                <a:cs typeface="Arial"/>
              </a:rPr>
              <a:t>=</a:t>
            </a:r>
            <a:r>
              <a:rPr lang="en-US" sz="2800">
                <a:cs typeface="Arial"/>
              </a:rPr>
              <a:t>f(S</a:t>
            </a:r>
            <a:r>
              <a:rPr lang="en-GB" baseline="-25000">
                <a:cs typeface="Arial"/>
              </a:rPr>
              <a:t>capital ownrers</a:t>
            </a:r>
            <a:r>
              <a:rPr lang="el-GR" sz="2800">
                <a:cs typeface="Arial"/>
              </a:rPr>
              <a:t>)</a:t>
            </a:r>
            <a:r>
              <a:rPr lang="en-US" sz="2800">
                <a:cs typeface="Arial"/>
              </a:rPr>
              <a:t>=f(</a:t>
            </a:r>
            <a:r>
              <a:rPr lang="en-GB" sz="2800">
                <a:cs typeface="Arial"/>
              </a:rPr>
              <a:t>Y</a:t>
            </a:r>
            <a:r>
              <a:rPr lang="en-GB" sz="2800" baseline="-25000">
                <a:cs typeface="Arial"/>
              </a:rPr>
              <a:t>capital owners</a:t>
            </a:r>
            <a:r>
              <a:rPr lang="el-GR" sz="2800">
                <a:cs typeface="Arial"/>
              </a:rPr>
              <a:t>) = </a:t>
            </a:r>
            <a:r>
              <a:rPr lang="en-US" sz="2800">
                <a:cs typeface="Arial"/>
              </a:rPr>
              <a:t>f(</a:t>
            </a:r>
            <a:r>
              <a:rPr lang="en-GB" sz="2800">
                <a:cs typeface="Arial"/>
              </a:rPr>
              <a:t>profits</a:t>
            </a:r>
            <a:r>
              <a:rPr lang="el-GR" sz="2800">
                <a:cs typeface="Arial"/>
              </a:rPr>
              <a:t>)= </a:t>
            </a:r>
            <a:r>
              <a:rPr lang="en-US" sz="2800">
                <a:cs typeface="Arial"/>
              </a:rPr>
              <a:t>f(MPK</a:t>
            </a:r>
            <a:r>
              <a:rPr lang="el-GR" sz="2800">
                <a:cs typeface="Arial"/>
              </a:rPr>
              <a:t>)</a:t>
            </a:r>
            <a:endParaRPr lang="en-US" sz="2800">
              <a:cs typeface="Arial"/>
            </a:endParaRPr>
          </a:p>
          <a:p>
            <a:pPr marL="609600" indent="-157163">
              <a:spcAft>
                <a:spcPts val="600"/>
              </a:spcAft>
              <a:buFontTx/>
              <a:buChar char="•"/>
            </a:pPr>
            <a:r>
              <a:rPr lang="el-GR" sz="2800">
                <a:cs typeface="Arial"/>
              </a:rPr>
              <a:t> ↑</a:t>
            </a:r>
            <a:r>
              <a:rPr lang="en-US" sz="2800"/>
              <a:t>MPK</a:t>
            </a:r>
            <a:r>
              <a:rPr lang="el-GR" sz="2800">
                <a:sym typeface="Wingdings" panose="05000000000000000000" pitchFamily="2" charset="2"/>
              </a:rPr>
              <a:t></a:t>
            </a:r>
            <a:r>
              <a:rPr lang="el-GR" sz="2800">
                <a:cs typeface="Arial"/>
              </a:rPr>
              <a:t> ↑</a:t>
            </a:r>
            <a:r>
              <a:rPr lang="en-GB" sz="2800">
                <a:cs typeface="Arial"/>
              </a:rPr>
              <a:t>profits</a:t>
            </a:r>
            <a:r>
              <a:rPr lang="el-GR" sz="2800">
                <a:cs typeface="Arial"/>
                <a:sym typeface="Wingdings" panose="05000000000000000000" pitchFamily="2" charset="2"/>
              </a:rPr>
              <a:t></a:t>
            </a:r>
            <a:r>
              <a:rPr lang="el-GR" sz="2800">
                <a:cs typeface="Arial"/>
              </a:rPr>
              <a:t> ↑Εισόδημα</a:t>
            </a:r>
            <a:r>
              <a:rPr lang="en-GB" baseline="-25000">
                <a:cs typeface="Arial"/>
              </a:rPr>
              <a:t>capital ownrrs</a:t>
            </a:r>
            <a:r>
              <a:rPr lang="el-GR" sz="2800">
                <a:cs typeface="Arial"/>
                <a:sym typeface="Wingdings" panose="05000000000000000000" pitchFamily="2" charset="2"/>
              </a:rPr>
              <a:t></a:t>
            </a:r>
            <a:r>
              <a:rPr lang="en-US" sz="2800">
                <a:cs typeface="Arial"/>
              </a:rPr>
              <a:t> </a:t>
            </a:r>
            <a:r>
              <a:rPr lang="el-GR" sz="2800">
                <a:cs typeface="Arial"/>
              </a:rPr>
              <a:t>↑ </a:t>
            </a:r>
            <a:r>
              <a:rPr lang="en-US" sz="2800">
                <a:cs typeface="Arial"/>
              </a:rPr>
              <a:t>S</a:t>
            </a:r>
            <a:r>
              <a:rPr lang="el-GR" sz="2800" baseline="-25000">
                <a:cs typeface="Arial"/>
              </a:rPr>
              <a:t> </a:t>
            </a:r>
            <a:r>
              <a:rPr lang="en-GB" sz="2800" baseline="-25000">
                <a:cs typeface="Arial"/>
              </a:rPr>
              <a:t>capital owners</a:t>
            </a:r>
            <a:r>
              <a:rPr lang="el-GR" sz="2800" baseline="-25000">
                <a:cs typeface="Arial"/>
              </a:rPr>
              <a:t> </a:t>
            </a:r>
            <a:r>
              <a:rPr lang="el-GR" sz="2800">
                <a:cs typeface="Arial"/>
                <a:sym typeface="Wingdings" panose="05000000000000000000" pitchFamily="2" charset="2"/>
              </a:rPr>
              <a:t> </a:t>
            </a:r>
            <a:r>
              <a:rPr lang="el-GR" sz="2800">
                <a:cs typeface="Arial"/>
              </a:rPr>
              <a:t>  </a:t>
            </a:r>
            <a:r>
              <a:rPr lang="el-GR" sz="2800">
                <a:cs typeface="Arial"/>
                <a:sym typeface="Wingdings" panose="05000000000000000000" pitchFamily="2" charset="2"/>
              </a:rPr>
              <a:t> </a:t>
            </a:r>
            <a:r>
              <a:rPr lang="el-GR" sz="2800">
                <a:cs typeface="Arial"/>
              </a:rPr>
              <a:t>↑ </a:t>
            </a:r>
            <a:r>
              <a:rPr lang="en-US" sz="2800">
                <a:cs typeface="Arial"/>
              </a:rPr>
              <a:t>S</a:t>
            </a:r>
            <a:r>
              <a:rPr lang="el-GR" sz="2800">
                <a:cs typeface="Arial"/>
              </a:rPr>
              <a:t> ↑Κ (Ι) </a:t>
            </a:r>
            <a:r>
              <a:rPr lang="el-GR" sz="2800">
                <a:cs typeface="Arial"/>
                <a:sym typeface="Wingdings" panose="05000000000000000000" pitchFamily="2" charset="2"/>
              </a:rPr>
              <a:t></a:t>
            </a:r>
            <a:r>
              <a:rPr lang="el-GR" sz="2800">
                <a:cs typeface="Arial"/>
              </a:rPr>
              <a:t> ↑Υ</a:t>
            </a:r>
            <a:endParaRPr lang="en-GB" sz="2800">
              <a:cs typeface="Arial"/>
            </a:endParaRPr>
          </a:p>
          <a:p>
            <a:pPr marL="452437" indent="0">
              <a:spcAft>
                <a:spcPts val="600"/>
              </a:spcAft>
              <a:buNone/>
            </a:pPr>
            <a:endParaRPr lang="en-GB" sz="2800">
              <a:cs typeface="Arial"/>
            </a:endParaRPr>
          </a:p>
          <a:p>
            <a:pPr marL="609600" indent="-157163">
              <a:spcAft>
                <a:spcPts val="600"/>
              </a:spcAft>
              <a:buFontTx/>
              <a:buChar char="•"/>
            </a:pPr>
            <a:endParaRPr lang="el-GR"/>
          </a:p>
        </p:txBody>
      </p:sp>
    </p:spTree>
    <p:extLst>
      <p:ext uri="{BB962C8B-B14F-4D97-AF65-F5344CB8AC3E}">
        <p14:creationId xmlns:p14="http://schemas.microsoft.com/office/powerpoint/2010/main" val="4210900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4B759F-491F-E444-82CB-7CD44AF4D16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3FF5699-2FCE-7F42-A892-280410FED7C9}"/>
              </a:ext>
            </a:extLst>
          </p:cNvPr>
          <p:cNvSpPr>
            <a:spLocks noGrp="1"/>
          </p:cNvSpPr>
          <p:nvPr>
            <p:ph idx="1"/>
          </p:nvPr>
        </p:nvSpPr>
        <p:spPr/>
        <p:txBody>
          <a:bodyPr>
            <a:normAutofit/>
          </a:bodyPr>
          <a:lstStyle/>
          <a:p>
            <a:r>
              <a:rPr lang="en-GB" b="1"/>
              <a:t>Problem</a:t>
            </a:r>
            <a:r>
              <a:rPr lang="en-GB"/>
              <a:t>: As the accumulation of capital rises MPrK decreases, so it does the income of capital, hence profits.</a:t>
            </a:r>
          </a:p>
          <a:p>
            <a:r>
              <a:rPr lang="en-GB" b="1"/>
              <a:t>Solution</a:t>
            </a:r>
            <a:r>
              <a:rPr lang="en-GB"/>
              <a:t>:  Continuous growth of Y so the share of capital increases in a “natural” sence. Continuous income growth is safeguarded by continuous technological progress that in turn increases productivity. But technological progress depends on scientific progress that comes in waves.  Periods of slow or no technological progress lead to slow or no income growth, therefore redistribution of income in favour of capital and at the expence of labour is required.</a:t>
            </a:r>
          </a:p>
          <a:p>
            <a:endParaRPr lang="en-GB"/>
          </a:p>
          <a:p>
            <a:endParaRPr lang="en-GB"/>
          </a:p>
          <a:p>
            <a:pPr marL="0" indent="0">
              <a:buNone/>
            </a:pPr>
            <a:endParaRPr lang="el-GR"/>
          </a:p>
        </p:txBody>
      </p:sp>
    </p:spTree>
    <p:extLst>
      <p:ext uri="{BB962C8B-B14F-4D97-AF65-F5344CB8AC3E}">
        <p14:creationId xmlns:p14="http://schemas.microsoft.com/office/powerpoint/2010/main" val="1784289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43559D-E8DC-EC4C-897C-3A1080AAFE23}"/>
              </a:ext>
            </a:extLst>
          </p:cNvPr>
          <p:cNvSpPr>
            <a:spLocks noGrp="1"/>
          </p:cNvSpPr>
          <p:nvPr>
            <p:ph type="title"/>
          </p:nvPr>
        </p:nvSpPr>
        <p:spPr/>
        <p:txBody>
          <a:bodyPr/>
          <a:lstStyle/>
          <a:p>
            <a:r>
              <a:rPr lang="en-GB"/>
              <a:t>The system is sustained through inequality</a:t>
            </a:r>
            <a:endParaRPr lang="el-GR"/>
          </a:p>
        </p:txBody>
      </p:sp>
      <p:sp>
        <p:nvSpPr>
          <p:cNvPr id="3" name="Θέση περιεχομένου 2">
            <a:extLst>
              <a:ext uri="{FF2B5EF4-FFF2-40B4-BE49-F238E27FC236}">
                <a16:creationId xmlns:a16="http://schemas.microsoft.com/office/drawing/2014/main" id="{9146E80F-B84C-7A46-8C5F-731EC14998A7}"/>
              </a:ext>
            </a:extLst>
          </p:cNvPr>
          <p:cNvSpPr>
            <a:spLocks noGrp="1"/>
          </p:cNvSpPr>
          <p:nvPr>
            <p:ph idx="1"/>
          </p:nvPr>
        </p:nvSpPr>
        <p:spPr/>
        <p:txBody>
          <a:bodyPr/>
          <a:lstStyle/>
          <a:p>
            <a:pPr marL="0" indent="0">
              <a:buNone/>
            </a:pPr>
            <a:r>
              <a:rPr lang="en-GB"/>
              <a:t>In any case, the rate of technological progress there is no sufficient reason to be at a level sufficient to sustain an economic growth rate sufficient to generate sufficient additional profits, therefore sufficient additional savings for financing a sufficient investment rate to trigger a sufficient economic growth rate. Hence, the increase of the wage share in the national income, even if labour productivity increases has to be limited, i.e. Wages increase at a rate lower than the one of labour productivity in order tο maintain profits.</a:t>
            </a:r>
            <a:endParaRPr lang="el-GR"/>
          </a:p>
        </p:txBody>
      </p:sp>
    </p:spTree>
    <p:extLst>
      <p:ext uri="{BB962C8B-B14F-4D97-AF65-F5344CB8AC3E}">
        <p14:creationId xmlns:p14="http://schemas.microsoft.com/office/powerpoint/2010/main" val="36458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EB16B3-B946-412B-B4CE-E1CBF305CC1A}"/>
              </a:ext>
            </a:extLst>
          </p:cNvPr>
          <p:cNvSpPr>
            <a:spLocks noGrp="1"/>
          </p:cNvSpPr>
          <p:nvPr>
            <p:ph type="title"/>
          </p:nvPr>
        </p:nvSpPr>
        <p:spPr/>
        <p:txBody>
          <a:bodyPr/>
          <a:lstStyle/>
          <a:p>
            <a:r>
              <a:rPr lang="en-US" dirty="0"/>
              <a:t>International Development-introduction</a:t>
            </a:r>
            <a:endParaRPr lang="el-GR" dirty="0"/>
          </a:p>
        </p:txBody>
      </p:sp>
      <p:sp>
        <p:nvSpPr>
          <p:cNvPr id="3" name="Θέση περιεχομένου 2">
            <a:extLst>
              <a:ext uri="{FF2B5EF4-FFF2-40B4-BE49-F238E27FC236}">
                <a16:creationId xmlns:a16="http://schemas.microsoft.com/office/drawing/2014/main" id="{0B2C94EA-E45F-46C0-A2F1-1A1B246F5553}"/>
              </a:ext>
            </a:extLst>
          </p:cNvPr>
          <p:cNvSpPr>
            <a:spLocks noGrp="1"/>
          </p:cNvSpPr>
          <p:nvPr>
            <p:ph idx="1"/>
          </p:nvPr>
        </p:nvSpPr>
        <p:spPr/>
        <p:txBody>
          <a:bodyPr/>
          <a:lstStyle/>
          <a:p>
            <a:pPr algn="just"/>
            <a:r>
              <a:rPr lang="en-US" sz="1800" dirty="0">
                <a:effectLst/>
                <a:latin typeface="Calibri" panose="020F0502020204030204" pitchFamily="34" charset="0"/>
                <a:ea typeface="Calibri" panose="020F0502020204030204" pitchFamily="34" charset="0"/>
                <a:cs typeface="Times New Roman" panose="02020603050405020304" pitchFamily="18" charset="0"/>
              </a:rPr>
              <a:t>Historically, development was largely synonymous with economic development, and especially its convenient but flawed quantification via readily gathered (for developed countries) or estimated </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growth or monetary proxies (estimated for severely undeveloped or isolationist countries), such as Gross domestic product (GDP), productivity,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interest rates, which are often viewed alongside actuarial measures such as life expectancy.</a:t>
            </a:r>
          </a:p>
          <a:p>
            <a:pPr algn="just"/>
            <a:r>
              <a:rPr lang="en-US" sz="1800" dirty="0">
                <a:effectLst/>
                <a:latin typeface="Calibri" panose="020F0502020204030204" pitchFamily="34" charset="0"/>
                <a:ea typeface="Calibri" panose="020F0502020204030204" pitchFamily="34" charset="0"/>
                <a:cs typeface="Times New Roman" panose="02020603050405020304" pitchFamily="18" charset="0"/>
              </a:rPr>
              <a:t>More recently, researchers have begun to discuss the conceptualization of development in the more holistic and multi-disciplinary sense of human development, for instance, in terms of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tooltip="Competition (companies)">
                  <a:extLst>
                    <a:ext uri="{A12FA001-AC4F-418D-AE19-62706E023703}">
                      <ahyp:hlinkClr xmlns:ahyp="http://schemas.microsoft.com/office/drawing/2018/hyperlinkcolor" val="tx"/>
                    </a:ext>
                  </a:extLst>
                </a:hlinkClick>
              </a:rPr>
              <a:t>competitiveness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tooltip="Quality of life">
                  <a:extLst>
                    <a:ext uri="{A12FA001-AC4F-418D-AE19-62706E023703}">
                      <ahyp:hlinkClr xmlns:ahyp="http://schemas.microsoft.com/office/drawing/2018/hyperlinkcolor" val="tx"/>
                    </a:ext>
                  </a:extLst>
                </a:hlinkClick>
              </a:rPr>
              <a:t>quality of life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or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tooltip="Tripartite model of subjective well-being">
                  <a:extLst>
                    <a:ext uri="{A12FA001-AC4F-418D-AE19-62706E023703}">
                      <ahyp:hlinkClr xmlns:ahyp="http://schemas.microsoft.com/office/drawing/2018/hyperlinkcolor" val="tx"/>
                    </a:ext>
                  </a:extLst>
                </a:hlinkClick>
              </a:rPr>
              <a:t>subjective well-being</a:t>
            </a:r>
            <a:r>
              <a:rPr lang="en-US" sz="1800"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endPar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ημερομηνίας 3">
            <a:extLst>
              <a:ext uri="{FF2B5EF4-FFF2-40B4-BE49-F238E27FC236}">
                <a16:creationId xmlns:a16="http://schemas.microsoft.com/office/drawing/2014/main" id="{06A0FB3A-35B3-49B2-B4BC-E2048EC8C381}"/>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59860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 Θέση υποσέλιδου">
            <a:extLst>
              <a:ext uri="{FF2B5EF4-FFF2-40B4-BE49-F238E27FC236}">
                <a16:creationId xmlns:a16="http://schemas.microsoft.com/office/drawing/2014/main" id="{CA028DC1-3050-4865-848E-D0D6F51ABCD8}"/>
              </a:ext>
            </a:extLst>
          </p:cNvPr>
          <p:cNvSpPr>
            <a:spLocks noGrp="1"/>
          </p:cNvSpPr>
          <p:nvPr>
            <p:ph type="ftr" sz="quarter" idx="11"/>
          </p:nvPr>
        </p:nvSpPr>
        <p:spPr>
          <a:xfrm>
            <a:off x="2438400" y="6428184"/>
            <a:ext cx="7474024"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4 - Ορθογώνιο">
            <a:extLst>
              <a:ext uri="{FF2B5EF4-FFF2-40B4-BE49-F238E27FC236}">
                <a16:creationId xmlns:a16="http://schemas.microsoft.com/office/drawing/2014/main" id="{12FB2F9E-3C33-4F83-9FAE-9EE26401A21E}"/>
              </a:ext>
            </a:extLst>
          </p:cNvPr>
          <p:cNvSpPr/>
          <p:nvPr/>
        </p:nvSpPr>
        <p:spPr>
          <a:xfrm>
            <a:off x="2279576" y="764705"/>
            <a:ext cx="7684398" cy="1508105"/>
          </a:xfrm>
          <a:prstGeom prst="rect">
            <a:avLst/>
          </a:prstGeom>
        </p:spPr>
        <p:txBody>
          <a:bodyPr wrap="square">
            <a:spAutoFit/>
          </a:bodyPr>
          <a:lstStyle/>
          <a:p>
            <a:pPr marL="355600" marR="0" lvl="0" indent="-355600" algn="l" defTabSz="914400" rtl="0" eaLnBrk="1" fontAlgn="auto" latinLnBrk="0" hangingPunct="1">
              <a:lnSpc>
                <a:spcPct val="100000"/>
              </a:lnSpc>
              <a:spcBef>
                <a:spcPts val="0"/>
              </a:spcBef>
              <a:spcAft>
                <a:spcPts val="1200"/>
              </a:spcAft>
              <a:buClrTx/>
              <a:buSzTx/>
              <a:buFont typeface="Wingdings" pitchFamily="2" charset="2"/>
              <a:buChar char="q"/>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 essential cause of the falling profit rate is the accumulation of capital (law of diminishing returns)</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Wingdings" pitchFamily="2" charset="2"/>
              <a:buChar char="q"/>
              <a:tabLst/>
              <a:defRPr/>
            </a:pP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4 - Ορθογώνιο">
            <a:extLst>
              <a:ext uri="{FF2B5EF4-FFF2-40B4-BE49-F238E27FC236}">
                <a16:creationId xmlns:a16="http://schemas.microsoft.com/office/drawing/2014/main" id="{8DA4C721-3EBC-42B3-818C-A93B2B2542CF}"/>
              </a:ext>
            </a:extLst>
          </p:cNvPr>
          <p:cNvSpPr/>
          <p:nvPr/>
        </p:nvSpPr>
        <p:spPr>
          <a:xfrm>
            <a:off x="2279576" y="188640"/>
            <a:ext cx="7684398" cy="369332"/>
          </a:xfrm>
          <a:prstGeom prst="rect">
            <a:avLst/>
          </a:prstGeom>
        </p:spPr>
        <p:txBody>
          <a:bodyPr wrap="square">
            <a:spAutoFit/>
          </a:bodyPr>
          <a:lstStyle/>
          <a:p>
            <a:pPr marL="355600" marR="0" lvl="0" indent="-355600" algn="ctr" defTabSz="914400" rtl="0" eaLnBrk="1" fontAlgn="auto" latinLnBrk="0" hangingPunct="1">
              <a:lnSpc>
                <a:spcPct val="100000"/>
              </a:lnSpc>
              <a:spcBef>
                <a:spcPts val="0"/>
              </a:spcBef>
              <a:spcAft>
                <a:spcPts val="1200"/>
              </a:spcAft>
              <a:buClrTx/>
              <a:buSzTx/>
              <a:buFontTx/>
              <a:buNone/>
              <a:tabLst/>
              <a:defRPr/>
            </a:pPr>
            <a:r>
              <a:rPr kumimoji="0" lang="en-GB" sz="1800" b="1" i="0" u="none" strike="noStrike" kern="1200" cap="none" spc="0" normalizeH="0" baseline="0" noProof="0">
                <a:ln>
                  <a:noFill/>
                </a:ln>
                <a:solidFill>
                  <a:srgbClr val="0033CC"/>
                </a:solidFill>
                <a:effectLst/>
                <a:uLnTx/>
                <a:uFillTx/>
                <a:latin typeface="Calibri" panose="020F0502020204030204"/>
                <a:ea typeface="+mn-ea"/>
                <a:cs typeface="+mn-cs"/>
              </a:rPr>
              <a:t>There is an structural tendency of the profit rate to fall</a:t>
            </a:r>
            <a:endParaRPr kumimoji="0" lang="el-GR" sz="1800" b="1" i="0" u="none" strike="noStrike" kern="1200" cap="none" spc="0" normalizeH="0" baseline="0" noProof="0" dirty="0">
              <a:ln>
                <a:noFill/>
              </a:ln>
              <a:solidFill>
                <a:srgbClr val="0033CC"/>
              </a:solidFill>
              <a:effectLst/>
              <a:uLnTx/>
              <a:uFillTx/>
              <a:latin typeface="Calibri" panose="020F0502020204030204"/>
              <a:ea typeface="+mn-ea"/>
              <a:cs typeface="+mn-cs"/>
            </a:endParaRPr>
          </a:p>
        </p:txBody>
      </p:sp>
      <p:sp>
        <p:nvSpPr>
          <p:cNvPr id="6" name="Ορθογώνιο 5">
            <a:extLst>
              <a:ext uri="{FF2B5EF4-FFF2-40B4-BE49-F238E27FC236}">
                <a16:creationId xmlns:a16="http://schemas.microsoft.com/office/drawing/2014/main" id="{CC01B94A-7AA6-4D7B-8A0D-FD3741BDB7EA}"/>
              </a:ext>
            </a:extLst>
          </p:cNvPr>
          <p:cNvSpPr/>
          <p:nvPr/>
        </p:nvSpPr>
        <p:spPr>
          <a:xfrm>
            <a:off x="4295800" y="1628800"/>
            <a:ext cx="5256584"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a:ln>
                  <a:noFill/>
                </a:ln>
                <a:solidFill>
                  <a:prstClr val="black"/>
                </a:solidFill>
                <a:effectLst/>
                <a:uLnTx/>
                <a:uFillTx/>
                <a:latin typeface="Calibri" panose="020F0502020204030204"/>
                <a:ea typeface="+mn-ea"/>
                <a:cs typeface="Arial"/>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Arial"/>
              </a:rPr>
              <a:t>Competition to attract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to undertake additional production.  When full employment the only way to do so is to transfer L from other sectors of the economy motivating it by offering higher wages, thus shrinking the profit share of 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Ορθογώνιο 6">
            <a:extLst>
              <a:ext uri="{FF2B5EF4-FFF2-40B4-BE49-F238E27FC236}">
                <a16:creationId xmlns:a16="http://schemas.microsoft.com/office/drawing/2014/main" id="{A1B31F9A-DB7B-46E7-B534-8686AF1E95EF}"/>
              </a:ext>
            </a:extLst>
          </p:cNvPr>
          <p:cNvSpPr/>
          <p:nvPr/>
        </p:nvSpPr>
        <p:spPr>
          <a:xfrm>
            <a:off x="4121419" y="3037270"/>
            <a:ext cx="468052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Arial"/>
                <a:sym typeface="Wingdings" panose="05000000000000000000" pitchFamily="2" charset="2"/>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MPK</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Arial"/>
              </a:rPr>
              <a:t> </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Arial"/>
                <a:sym typeface="Wingdings" panose="05000000000000000000" pitchFamily="2" charset="2"/>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Arial"/>
                <a:sym typeface="Wingdings" panose="05000000000000000000" pitchFamily="2" charset="2"/>
              </a:rPr>
              <a:t>profit rate</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Arial"/>
                <a:sym typeface="Wingdings" panose="05000000000000000000" pitchFamily="2" charset="2"/>
              </a:rPr>
              <a:t></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Arial"/>
              </a:rPr>
              <a:t> </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Arial"/>
                <a:sym typeface="Wingdings" panose="05000000000000000000" pitchFamily="2" charset="2"/>
              </a:rPr>
              <a: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Arial"/>
                <a:sym typeface="Wingdings" panose="05000000000000000000" pitchFamily="2" charset="2"/>
              </a:rPr>
              <a:t>Capital Income</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Arial"/>
              </a:rPr>
              <a:t> </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Arial"/>
                <a:sym typeface="Wingdings" panose="05000000000000000000" pitchFamily="2" charset="2"/>
              </a:rPr>
              <a:t></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rPr>
              <a:t> </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Arial"/>
                <a:sym typeface="Wingdings" panose="05000000000000000000" pitchFamily="2" charset="2"/>
              </a:rPr>
              <a: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rPr>
              <a:t>S</a:t>
            </a:r>
            <a:r>
              <a:rPr kumimoji="0" lang="en-GB" sz="1800" b="0" i="0" u="none" strike="noStrike" kern="1200" cap="none" spc="0" normalizeH="0" baseline="-25000" noProof="0">
                <a:ln>
                  <a:noFill/>
                </a:ln>
                <a:solidFill>
                  <a:prstClr val="black"/>
                </a:solidFill>
                <a:effectLst/>
                <a:uLnTx/>
                <a:uFillTx/>
                <a:latin typeface="Calibri" panose="020F0502020204030204"/>
                <a:ea typeface="+mn-ea"/>
                <a:cs typeface="Arial"/>
              </a:rPr>
              <a:t>capital owners</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Arial"/>
              </a:rPr>
              <a:t>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Arial"/>
                <a:sym typeface="Wingdings" panose="05000000000000000000" pitchFamily="2" charset="2"/>
              </a:rPr>
              <a:t></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Arial"/>
              </a:rPr>
              <a:t> </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Arial"/>
                <a:sym typeface="Wingdings" panose="05000000000000000000" pitchFamily="2" charset="2"/>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Arial"/>
                <a:sym typeface="Wingdings" panose="05000000000000000000" pitchFamily="2" charset="2"/>
              </a:rPr>
              <a:t>I setting certain roof to capital accumulation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FCD4706-07AF-402D-A1EA-5995A4568279}"/>
              </a:ext>
            </a:extLst>
          </p:cNvPr>
          <p:cNvSpPr txBox="1"/>
          <p:nvPr/>
        </p:nvSpPr>
        <p:spPr>
          <a:xfrm>
            <a:off x="8652284" y="3039344"/>
            <a:ext cx="1800200" cy="276999"/>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Δεξί άγκιστρο 8">
            <a:extLst>
              <a:ext uri="{FF2B5EF4-FFF2-40B4-BE49-F238E27FC236}">
                <a16:creationId xmlns:a16="http://schemas.microsoft.com/office/drawing/2014/main" id="{F52DFB1A-7199-4EBE-903D-07CBDD0A75A8}"/>
              </a:ext>
            </a:extLst>
          </p:cNvPr>
          <p:cNvSpPr/>
          <p:nvPr/>
        </p:nvSpPr>
        <p:spPr>
          <a:xfrm>
            <a:off x="3287688" y="1851021"/>
            <a:ext cx="432048" cy="16625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Ευθύγραμμο βέλος σύνδεσης 10">
            <a:extLst>
              <a:ext uri="{FF2B5EF4-FFF2-40B4-BE49-F238E27FC236}">
                <a16:creationId xmlns:a16="http://schemas.microsoft.com/office/drawing/2014/main" id="{08D77DF4-AA04-41DB-A9D8-FD0EAC154CA1}"/>
              </a:ext>
            </a:extLst>
          </p:cNvPr>
          <p:cNvCxnSpPr>
            <a:cxnSpLocks/>
            <a:stCxn id="9" idx="1"/>
          </p:cNvCxnSpPr>
          <p:nvPr/>
        </p:nvCxnSpPr>
        <p:spPr>
          <a:xfrm flipV="1">
            <a:off x="3719736" y="2090466"/>
            <a:ext cx="504056" cy="591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a:extLst>
              <a:ext uri="{FF2B5EF4-FFF2-40B4-BE49-F238E27FC236}">
                <a16:creationId xmlns:a16="http://schemas.microsoft.com/office/drawing/2014/main" id="{85B116BF-C50C-41F0-A123-269037BA1B2F}"/>
              </a:ext>
            </a:extLst>
          </p:cNvPr>
          <p:cNvCxnSpPr>
            <a:cxnSpLocks/>
            <a:stCxn id="9" idx="1"/>
            <a:endCxn id="7" idx="1"/>
          </p:cNvCxnSpPr>
          <p:nvPr/>
        </p:nvCxnSpPr>
        <p:spPr>
          <a:xfrm>
            <a:off x="3719736" y="2682280"/>
            <a:ext cx="401683" cy="816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Ορθογώνιο 13">
            <a:extLst>
              <a:ext uri="{FF2B5EF4-FFF2-40B4-BE49-F238E27FC236}">
                <a16:creationId xmlns:a16="http://schemas.microsoft.com/office/drawing/2014/main" id="{2C79AEA8-0F6B-497B-A49E-01DBE1300617}"/>
              </a:ext>
            </a:extLst>
          </p:cNvPr>
          <p:cNvSpPr/>
          <p:nvPr/>
        </p:nvSpPr>
        <p:spPr>
          <a:xfrm>
            <a:off x="1754604" y="2292461"/>
            <a:ext cx="270036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Arial"/>
              </a:rPr>
              <a:t>↑ </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mn-cs"/>
              </a:rPr>
              <a:t>Κ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Ορθογώνιο 14">
            <a:extLst>
              <a:ext uri="{FF2B5EF4-FFF2-40B4-BE49-F238E27FC236}">
                <a16:creationId xmlns:a16="http://schemas.microsoft.com/office/drawing/2014/main" id="{72401B9A-0CAB-44E5-A5F4-0CFA9E823325}"/>
              </a:ext>
            </a:extLst>
          </p:cNvPr>
          <p:cNvSpPr/>
          <p:nvPr/>
        </p:nvSpPr>
        <p:spPr>
          <a:xfrm>
            <a:off x="1754604" y="4138979"/>
            <a:ext cx="270036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Arial"/>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MPL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Δεξί άγκιστρο 18">
            <a:extLst>
              <a:ext uri="{FF2B5EF4-FFF2-40B4-BE49-F238E27FC236}">
                <a16:creationId xmlns:a16="http://schemas.microsoft.com/office/drawing/2014/main" id="{3377BF6A-14DD-42C5-B23B-40F5E1E308F0}"/>
              </a:ext>
            </a:extLst>
          </p:cNvPr>
          <p:cNvSpPr/>
          <p:nvPr/>
        </p:nvSpPr>
        <p:spPr>
          <a:xfrm>
            <a:off x="3301262" y="3669648"/>
            <a:ext cx="432048" cy="16625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Ορθογώνιο 19">
            <a:extLst>
              <a:ext uri="{FF2B5EF4-FFF2-40B4-BE49-F238E27FC236}">
                <a16:creationId xmlns:a16="http://schemas.microsoft.com/office/drawing/2014/main" id="{E48E9561-D732-4467-9130-35D7A666AB95}"/>
              </a:ext>
            </a:extLst>
          </p:cNvPr>
          <p:cNvSpPr/>
          <p:nvPr/>
        </p:nvSpPr>
        <p:spPr>
          <a:xfrm>
            <a:off x="4277404" y="4149412"/>
            <a:ext cx="468052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Arial"/>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W</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Arial"/>
                <a:sym typeface="Wingdings" panose="05000000000000000000" pitchFamily="2" charset="2"/>
              </a:rPr>
              <a:t></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Arial"/>
              </a:rPr>
              <a:t> </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Arial"/>
                <a:sym typeface="Wingdings" panose="05000000000000000000" pitchFamily="2" charset="2"/>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Arial"/>
                <a:sym typeface="Wingdings" panose="05000000000000000000" pitchFamily="2" charset="2"/>
              </a:rPr>
              <a:t>the income share pertained to capital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Ευθύγραμμο βέλος σύνδεσης 21">
            <a:extLst>
              <a:ext uri="{FF2B5EF4-FFF2-40B4-BE49-F238E27FC236}">
                <a16:creationId xmlns:a16="http://schemas.microsoft.com/office/drawing/2014/main" id="{5F91AE89-9BA8-4DA1-ABF5-1A08EF3B9CED}"/>
              </a:ext>
            </a:extLst>
          </p:cNvPr>
          <p:cNvCxnSpPr>
            <a:stCxn id="19" idx="1"/>
          </p:cNvCxnSpPr>
          <p:nvPr/>
        </p:nvCxnSpPr>
        <p:spPr>
          <a:xfrm>
            <a:off x="3733310" y="4500907"/>
            <a:ext cx="4904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4 - Ορθογώνιο">
            <a:extLst>
              <a:ext uri="{FF2B5EF4-FFF2-40B4-BE49-F238E27FC236}">
                <a16:creationId xmlns:a16="http://schemas.microsoft.com/office/drawing/2014/main" id="{F12FA0A4-4868-42A0-B265-E54C648C5AED}"/>
              </a:ext>
            </a:extLst>
          </p:cNvPr>
          <p:cNvSpPr/>
          <p:nvPr/>
        </p:nvSpPr>
        <p:spPr>
          <a:xfrm>
            <a:off x="2279576" y="5373216"/>
            <a:ext cx="7684398" cy="1938992"/>
          </a:xfrm>
          <a:prstGeom prst="rect">
            <a:avLst/>
          </a:prstGeom>
        </p:spPr>
        <p:txBody>
          <a:bodyPr wrap="square">
            <a:spAutoFit/>
          </a:bodyPr>
          <a:lstStyle/>
          <a:p>
            <a:pPr marL="355600" marR="0" lvl="0" indent="-355600" algn="l"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However, the profit rate should be sustained in order to sustain the income received by capital, hence the </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mn-cs"/>
                <a:sym typeface="Wingdings" pitchFamily="2" charset="2"/>
              </a:rPr>
              <a:t> </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Arial"/>
              </a:rPr>
              <a: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rPr>
              <a:t>S</a:t>
            </a:r>
            <a:r>
              <a:rPr kumimoji="0" lang="el-GR" sz="1800" b="0" i="0" u="none" strike="noStrike" kern="1200" cap="none" spc="0" normalizeH="0" baseline="-25000" noProof="0">
                <a:ln>
                  <a:noFill/>
                </a:ln>
                <a:solidFill>
                  <a:prstClr val="black"/>
                </a:solidFill>
                <a:effectLst/>
                <a:uLnTx/>
                <a:uFillTx/>
                <a:latin typeface="Calibri" panose="020F0502020204030204"/>
                <a:ea typeface="+mn-ea"/>
                <a:cs typeface="Arial"/>
              </a:rPr>
              <a:t> </a:t>
            </a:r>
            <a:r>
              <a:rPr kumimoji="0" lang="en-GB" sz="1800" b="0" i="0" u="none" strike="noStrike" kern="1200" cap="none" spc="0" normalizeH="0" baseline="-25000" noProof="0">
                <a:ln>
                  <a:noFill/>
                </a:ln>
                <a:solidFill>
                  <a:prstClr val="black"/>
                </a:solidFill>
                <a:effectLst/>
                <a:uLnTx/>
                <a:uFillTx/>
                <a:latin typeface="Calibri" panose="020F0502020204030204"/>
                <a:ea typeface="+mn-ea"/>
                <a:cs typeface="Arial"/>
              </a:rPr>
              <a:t>capital</a:t>
            </a:r>
            <a:r>
              <a:rPr kumimoji="0" lang="el-GR" sz="1800" b="0" i="0" u="none" strike="noStrike" kern="1200" cap="none" spc="0" normalizeH="0" baseline="-25000" noProof="0">
                <a:ln>
                  <a:noFill/>
                </a:ln>
                <a:solidFill>
                  <a:prstClr val="black"/>
                </a:solidFill>
                <a:effectLst/>
                <a:uLnTx/>
                <a:uFillTx/>
                <a:latin typeface="Calibri" panose="020F0502020204030204"/>
                <a:ea typeface="+mn-ea"/>
                <a:cs typeface="Arial"/>
              </a:rPr>
              <a:t> </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Arial"/>
                <a:sym typeface="Wingdings" panose="05000000000000000000" pitchFamily="2" charset="2"/>
              </a:rPr>
              <a:t>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Arial"/>
                <a:sym typeface="Wingdings" panose="05000000000000000000" pitchFamily="2" charset="2"/>
              </a:rPr>
              <a:t></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Arial"/>
              </a:rPr>
              <a:t> ↑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S</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Arial"/>
              </a:rPr>
              <a:t>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Arial"/>
                <a:sym typeface="Wingdings" pitchFamily="2" charset="2"/>
              </a:rPr>
              <a:t>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Arial"/>
              </a:rPr>
              <a:t>↑ Ι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Arial"/>
                <a:sym typeface="Wingdings" pitchFamily="2" charset="2"/>
              </a:rPr>
              <a:t>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Arial"/>
              </a:rPr>
              <a:t>↑Κ</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Arial"/>
                <a:sym typeface="Wingdings" pitchFamily="2" charset="2"/>
              </a:rPr>
              <a:t>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Arial"/>
              </a:rPr>
              <a:t> ↑Υ</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5600" marR="0" lvl="0" indent="-355600" algn="l"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Solution</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Income redistribution in favour of profits.</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55600" marR="0" lvl="0" indent="-355600" algn="l"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endParaRPr kumimoji="0" lang="el-GR" sz="1800" b="1" i="1"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52C44D29-B184-4619-BEDA-795BD8639024}"/>
              </a:ext>
            </a:extLst>
          </p:cNvPr>
          <p:cNvSpPr txBox="1"/>
          <p:nvPr/>
        </p:nvSpPr>
        <p:spPr>
          <a:xfrm>
            <a:off x="9048328" y="5805265"/>
            <a:ext cx="1260140" cy="292388"/>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6">
            <a:extLst>
              <a:ext uri="{FF2B5EF4-FFF2-40B4-BE49-F238E27FC236}">
                <a16:creationId xmlns:a16="http://schemas.microsoft.com/office/drawing/2014/main" id="{EDD2AB82-99F2-414E-8953-906ED0840701}"/>
              </a:ext>
            </a:extLst>
          </p:cNvPr>
          <p:cNvSpPr txBox="1"/>
          <p:nvPr/>
        </p:nvSpPr>
        <p:spPr>
          <a:xfrm>
            <a:off x="5273547" y="4786875"/>
            <a:ext cx="2376264" cy="261610"/>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001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7A932C-AE6E-584B-BDC4-FCBFEAE309CF}"/>
              </a:ext>
            </a:extLst>
          </p:cNvPr>
          <p:cNvSpPr>
            <a:spLocks noGrp="1"/>
          </p:cNvSpPr>
          <p:nvPr>
            <p:ph type="title"/>
          </p:nvPr>
        </p:nvSpPr>
        <p:spPr>
          <a:xfrm>
            <a:off x="838200" y="365125"/>
            <a:ext cx="10515600" cy="2944044"/>
          </a:xfrm>
        </p:spPr>
        <p:txBody>
          <a:bodyPr/>
          <a:lstStyle/>
          <a:p>
            <a:r>
              <a:rPr lang="en-GB"/>
              <a:t>The Income Distribution is an Economic Growth Determinant.</a:t>
            </a:r>
            <a:endParaRPr lang="el-GR"/>
          </a:p>
        </p:txBody>
      </p:sp>
      <p:sp>
        <p:nvSpPr>
          <p:cNvPr id="3" name="Θέση περιεχομένου 2">
            <a:extLst>
              <a:ext uri="{FF2B5EF4-FFF2-40B4-BE49-F238E27FC236}">
                <a16:creationId xmlns:a16="http://schemas.microsoft.com/office/drawing/2014/main" id="{85334401-6127-074A-992D-A1D705C147B8}"/>
              </a:ext>
            </a:extLst>
          </p:cNvPr>
          <p:cNvSpPr>
            <a:spLocks noGrp="1"/>
          </p:cNvSpPr>
          <p:nvPr>
            <p:ph idx="1"/>
          </p:nvPr>
        </p:nvSpPr>
        <p:spPr>
          <a:xfrm>
            <a:off x="1197692" y="3429000"/>
            <a:ext cx="10515600" cy="4351338"/>
          </a:xfrm>
        </p:spPr>
        <p:txBody>
          <a:bodyPr/>
          <a:lstStyle/>
          <a:p>
            <a:endParaRPr lang="el-GR"/>
          </a:p>
        </p:txBody>
      </p:sp>
    </p:spTree>
    <p:extLst>
      <p:ext uri="{BB962C8B-B14F-4D97-AF65-F5344CB8AC3E}">
        <p14:creationId xmlns:p14="http://schemas.microsoft.com/office/powerpoint/2010/main" val="1055916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7E963C-C6A1-B847-BCBA-E462D7E905AD}"/>
              </a:ext>
            </a:extLst>
          </p:cNvPr>
          <p:cNvSpPr>
            <a:spLocks noGrp="1"/>
          </p:cNvSpPr>
          <p:nvPr>
            <p:ph type="title"/>
          </p:nvPr>
        </p:nvSpPr>
        <p:spPr/>
        <p:txBody>
          <a:bodyPr/>
          <a:lstStyle/>
          <a:p>
            <a:pPr algn="ctr"/>
            <a:r>
              <a:rPr lang="en-GB"/>
              <a:t>Endogenous growth of labour</a:t>
            </a:r>
            <a:endParaRPr lang="el-GR"/>
          </a:p>
        </p:txBody>
      </p:sp>
      <p:sp>
        <p:nvSpPr>
          <p:cNvPr id="3" name="Θέση περιεχομένου 2">
            <a:extLst>
              <a:ext uri="{FF2B5EF4-FFF2-40B4-BE49-F238E27FC236}">
                <a16:creationId xmlns:a16="http://schemas.microsoft.com/office/drawing/2014/main" id="{FC681E32-4482-2E48-96F7-33270352D3B0}"/>
              </a:ext>
            </a:extLst>
          </p:cNvPr>
          <p:cNvSpPr>
            <a:spLocks noGrp="1"/>
          </p:cNvSpPr>
          <p:nvPr>
            <p:ph idx="1"/>
          </p:nvPr>
        </p:nvSpPr>
        <p:spPr/>
        <p:txBody>
          <a:bodyPr/>
          <a:lstStyle/>
          <a:p>
            <a:pPr marL="355600" indent="-355600" algn="ctr"/>
            <a:endParaRPr lang="en-US" i="1">
              <a:solidFill>
                <a:srgbClr val="00B050"/>
              </a:solidFill>
            </a:endParaRPr>
          </a:p>
          <a:p>
            <a:pPr marL="609600" indent="-157163">
              <a:spcAft>
                <a:spcPts val="600"/>
              </a:spcAft>
              <a:buFontTx/>
              <a:buChar char="•"/>
            </a:pPr>
            <a:r>
              <a:rPr lang="el-GR" i="1"/>
              <a:t>Δ</a:t>
            </a:r>
            <a:r>
              <a:rPr lang="en-US" i="1"/>
              <a:t>L</a:t>
            </a:r>
            <a:r>
              <a:rPr lang="el-GR" i="1"/>
              <a:t>= </a:t>
            </a:r>
            <a:r>
              <a:rPr lang="en-US"/>
              <a:t>f(</a:t>
            </a:r>
            <a:r>
              <a:rPr lang="en-GB"/>
              <a:t>change of population) </a:t>
            </a:r>
            <a:r>
              <a:rPr lang="en-US"/>
              <a:t>=</a:t>
            </a:r>
            <a:r>
              <a:rPr lang="el-GR"/>
              <a:t> </a:t>
            </a:r>
            <a:r>
              <a:rPr lang="en-US"/>
              <a:t>f(</a:t>
            </a:r>
            <a:r>
              <a:rPr lang="en-GB"/>
              <a:t>living standards,i.e. food, shelter, clothig, sanitation,etc</a:t>
            </a:r>
            <a:r>
              <a:rPr lang="el-GR"/>
              <a:t>.)</a:t>
            </a:r>
          </a:p>
          <a:p>
            <a:pPr marL="609600" indent="-157163">
              <a:spcAft>
                <a:spcPts val="600"/>
              </a:spcAft>
            </a:pPr>
            <a:r>
              <a:rPr lang="el-GR">
                <a:cs typeface="Arial"/>
              </a:rPr>
              <a:t>↑</a:t>
            </a:r>
            <a:r>
              <a:rPr lang="en-US">
                <a:cs typeface="Arial"/>
              </a:rPr>
              <a:t>W</a:t>
            </a:r>
            <a:r>
              <a:rPr lang="en-US">
                <a:cs typeface="Arial"/>
                <a:sym typeface="Wingdings" pitchFamily="2" charset="2"/>
              </a:rPr>
              <a:t> </a:t>
            </a:r>
            <a:r>
              <a:rPr lang="el-GR">
                <a:cs typeface="Arial"/>
              </a:rPr>
              <a:t>↑</a:t>
            </a:r>
            <a:r>
              <a:rPr lang="en-GB">
                <a:cs typeface="Arial"/>
              </a:rPr>
              <a:t>consumption of goods and services pertained to living standards</a:t>
            </a:r>
            <a:r>
              <a:rPr lang="en-US">
                <a:cs typeface="Arial"/>
                <a:sym typeface="Wingdings" pitchFamily="2" charset="2"/>
              </a:rPr>
              <a:t></a:t>
            </a:r>
            <a:r>
              <a:rPr lang="el-GR">
                <a:cs typeface="Arial"/>
              </a:rPr>
              <a:t> ↑</a:t>
            </a:r>
            <a:r>
              <a:rPr lang="en-GB">
                <a:cs typeface="Arial"/>
              </a:rPr>
              <a:t>rate of births </a:t>
            </a:r>
            <a:r>
              <a:rPr lang="el-GR">
                <a:cs typeface="Arial"/>
                <a:sym typeface="Wingdings" pitchFamily="2" charset="2"/>
              </a:rPr>
              <a:t></a:t>
            </a:r>
            <a:r>
              <a:rPr lang="en-GB">
                <a:cs typeface="Arial"/>
                <a:sym typeface="Wingdings" pitchFamily="2" charset="2"/>
              </a:rPr>
              <a:t> </a:t>
            </a:r>
            <a:r>
              <a:rPr lang="el-GR">
                <a:cs typeface="Arial"/>
              </a:rPr>
              <a:t>↑</a:t>
            </a:r>
            <a:r>
              <a:rPr lang="en-GB">
                <a:cs typeface="Arial"/>
              </a:rPr>
              <a:t>of population, hence of</a:t>
            </a:r>
            <a:r>
              <a:rPr lang="en-US" i="1"/>
              <a:t> L</a:t>
            </a:r>
            <a:r>
              <a:rPr lang="el-GR" i="1">
                <a:sym typeface="Wingdings" pitchFamily="2" charset="2"/>
              </a:rPr>
              <a:t> </a:t>
            </a:r>
            <a:r>
              <a:rPr lang="el-GR">
                <a:cs typeface="Arial"/>
              </a:rPr>
              <a:t>↑Υ</a:t>
            </a:r>
            <a:endParaRPr lang="en-GB">
              <a:cs typeface="Arial"/>
            </a:endParaRPr>
          </a:p>
          <a:p>
            <a:pPr marL="609600" indent="-157163">
              <a:spcAft>
                <a:spcPts val="600"/>
              </a:spcAft>
            </a:pPr>
            <a:r>
              <a:rPr lang="en-GB">
                <a:cs typeface="Arial"/>
              </a:rPr>
              <a:t>If </a:t>
            </a:r>
            <a:r>
              <a:rPr lang="el-GR">
                <a:cs typeface="Arial"/>
              </a:rPr>
              <a:t>↑</a:t>
            </a:r>
            <a:r>
              <a:rPr lang="en-GB">
                <a:cs typeface="Arial"/>
              </a:rPr>
              <a:t>Labour supply (rate) relatively more than  the rate of L demand </a:t>
            </a:r>
            <a:r>
              <a:rPr lang="el-GR" i="1">
                <a:sym typeface="Wingdings" pitchFamily="2" charset="2"/>
              </a:rPr>
              <a:t></a:t>
            </a:r>
            <a:r>
              <a:rPr lang="en-GB" i="1">
                <a:sym typeface="Wingdings" pitchFamily="2" charset="2"/>
              </a:rPr>
              <a:t> Wages decrease, hence living standards, therefore of rate of births, rate of population change, rate of DL .Gradually W increases, and so on.</a:t>
            </a:r>
            <a:endParaRPr lang="el-GR"/>
          </a:p>
        </p:txBody>
      </p:sp>
    </p:spTree>
    <p:extLst>
      <p:ext uri="{BB962C8B-B14F-4D97-AF65-F5344CB8AC3E}">
        <p14:creationId xmlns:p14="http://schemas.microsoft.com/office/powerpoint/2010/main" val="1008108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 Θέση υποσέλιδου">
            <a:extLst>
              <a:ext uri="{FF2B5EF4-FFF2-40B4-BE49-F238E27FC236}">
                <a16:creationId xmlns:a16="http://schemas.microsoft.com/office/drawing/2014/main" id="{3A99E54A-DEB6-4930-A8D1-008F95BEF918}"/>
              </a:ext>
            </a:extLst>
          </p:cNvPr>
          <p:cNvSpPr>
            <a:spLocks noGrp="1"/>
          </p:cNvSpPr>
          <p:nvPr>
            <p:ph type="ftr" sz="quarter" idx="11"/>
          </p:nvPr>
        </p:nvSpPr>
        <p:spPr>
          <a:xfrm>
            <a:off x="2438400" y="6428184"/>
            <a:ext cx="7474024"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4 - Ορθογώνιο">
            <a:extLst>
              <a:ext uri="{FF2B5EF4-FFF2-40B4-BE49-F238E27FC236}">
                <a16:creationId xmlns:a16="http://schemas.microsoft.com/office/drawing/2014/main" id="{14748A0B-2A1B-4402-8A2E-94F19B88D3ED}"/>
              </a:ext>
            </a:extLst>
          </p:cNvPr>
          <p:cNvSpPr/>
          <p:nvPr/>
        </p:nvSpPr>
        <p:spPr>
          <a:xfrm>
            <a:off x="2279576" y="260648"/>
            <a:ext cx="7684398" cy="584775"/>
          </a:xfrm>
          <a:prstGeom prst="rect">
            <a:avLst/>
          </a:prstGeom>
        </p:spPr>
        <p:txBody>
          <a:bodyPr wrap="square">
            <a:spAutoFit/>
          </a:bodyPr>
          <a:lstStyle/>
          <a:p>
            <a:pPr marL="355600" marR="0" lvl="0" indent="-355600" algn="ctr" defTabSz="914400" rtl="0" eaLnBrk="1" fontAlgn="auto" latinLnBrk="0" hangingPunct="1">
              <a:lnSpc>
                <a:spcPct val="100000"/>
              </a:lnSpc>
              <a:spcBef>
                <a:spcPts val="0"/>
              </a:spcBef>
              <a:spcAft>
                <a:spcPts val="1200"/>
              </a:spcAft>
              <a:buClrTx/>
              <a:buSzTx/>
              <a:buFontTx/>
              <a:buNone/>
              <a:tabLst/>
              <a:defRPr/>
            </a:pPr>
            <a:r>
              <a:rPr kumimoji="0" lang="en-GB" sz="3200" b="1" i="0" u="none" strike="noStrike" kern="1200" cap="none" spc="0" normalizeH="0" baseline="0" noProof="0">
                <a:ln>
                  <a:noFill/>
                </a:ln>
                <a:solidFill>
                  <a:srgbClr val="0033CC"/>
                </a:solidFill>
                <a:effectLst/>
                <a:uLnTx/>
                <a:uFillTx/>
                <a:latin typeface="Calibri" panose="020F0502020204030204"/>
                <a:ea typeface="+mn-ea"/>
                <a:cs typeface="+mn-cs"/>
              </a:rPr>
              <a:t>Market Size</a:t>
            </a:r>
            <a:endParaRPr kumimoji="0" lang="el-GR" sz="3200" b="1" i="0" u="none" strike="noStrike" kern="1200" cap="none" spc="0" normalizeH="0" baseline="0" noProof="0" dirty="0">
              <a:ln>
                <a:noFill/>
              </a:ln>
              <a:solidFill>
                <a:srgbClr val="0033CC"/>
              </a:solidFill>
              <a:effectLst/>
              <a:uLnTx/>
              <a:uFillTx/>
              <a:latin typeface="Calibri" panose="020F0502020204030204"/>
              <a:ea typeface="+mn-ea"/>
              <a:cs typeface="+mn-cs"/>
            </a:endParaRPr>
          </a:p>
        </p:txBody>
      </p:sp>
      <p:sp>
        <p:nvSpPr>
          <p:cNvPr id="5" name="4 - Ορθογώνιο">
            <a:extLst>
              <a:ext uri="{FF2B5EF4-FFF2-40B4-BE49-F238E27FC236}">
                <a16:creationId xmlns:a16="http://schemas.microsoft.com/office/drawing/2014/main" id="{7F25DDDA-8ABE-461B-8577-DE34EF9C8434}"/>
              </a:ext>
            </a:extLst>
          </p:cNvPr>
          <p:cNvSpPr/>
          <p:nvPr/>
        </p:nvSpPr>
        <p:spPr>
          <a:xfrm>
            <a:off x="2279576" y="902618"/>
            <a:ext cx="7684398" cy="5309146"/>
          </a:xfrm>
          <a:prstGeom prst="rect">
            <a:avLst/>
          </a:prstGeom>
        </p:spPr>
        <p:txBody>
          <a:bodyPr wrap="square">
            <a:spAutoFit/>
          </a:bodyPr>
          <a:lstStyle/>
          <a:p>
            <a:pPr marL="355600" marR="0" lvl="0" indent="-355600" algn="l" defTabSz="914400" rtl="0" eaLnBrk="1" fontAlgn="auto" latinLnBrk="0" hangingPunct="1">
              <a:lnSpc>
                <a:spcPct val="100000"/>
              </a:lnSpc>
              <a:spcBef>
                <a:spcPts val="0"/>
              </a:spcBef>
              <a:spcAft>
                <a:spcPts val="1800"/>
              </a:spcAft>
              <a:buClrTx/>
              <a:buSzTx/>
              <a:buFont typeface="Wingdings" pitchFamily="2" charset="2"/>
              <a:buChar char="q"/>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Capital intensity increases:</a:t>
            </a:r>
          </a:p>
          <a:p>
            <a:pPr marL="355600" marR="0" lvl="0" indent="-355600" algn="l" defTabSz="914400" rtl="0" eaLnBrk="1" fontAlgn="auto" latinLnBrk="0" hangingPunct="1">
              <a:lnSpc>
                <a:spcPct val="100000"/>
              </a:lnSpc>
              <a:spcBef>
                <a:spcPts val="0"/>
              </a:spcBef>
              <a:spcAft>
                <a:spcPts val="18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productivity that increases output then market size,</a:t>
            </a:r>
          </a:p>
          <a:p>
            <a:pPr marL="355600" marR="0" lvl="0" indent="-355600" algn="l" defTabSz="914400" rtl="0" eaLnBrk="1" fontAlgn="auto" latinLnBrk="0" hangingPunct="1">
              <a:lnSpc>
                <a:spcPct val="100000"/>
              </a:lnSpc>
              <a:spcBef>
                <a:spcPts val="0"/>
              </a:spcBef>
              <a:spcAft>
                <a:spcPts val="1800"/>
              </a:spcAft>
              <a:buClrTx/>
              <a:buSzTx/>
              <a:buFont typeface="+mj-lt"/>
              <a:buAutoNum type="arabicPeriod"/>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Economies of scale then decreases average production cost, hence price.  More consumers may afford products, consumption and consequently output increases </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In total: markets expand and this facilitates the introduction of new machinery, thetefore investments increase generating more economies of scale, and so on. </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Markets increase through increasing exports, i.e. free international trade. </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Contries specialise and export products where they enjoy relatively higher productivity and imports those products where relatively productivity is lower (law of absolute and then comparative advantages)</a:t>
            </a:r>
          </a:p>
          <a:p>
            <a:pPr marL="355600" marR="0" lvl="0" indent="-355600" algn="l" defTabSz="914400" rtl="0" eaLnBrk="1" fontAlgn="auto" latinLnBrk="0" hangingPunct="1">
              <a:lnSpc>
                <a:spcPct val="100000"/>
              </a:lnSpc>
              <a:spcBef>
                <a:spcPts val="0"/>
              </a:spcBef>
              <a:spcAft>
                <a:spcPts val="1800"/>
              </a:spcAft>
              <a:buClrTx/>
              <a:buSzTx/>
              <a:buFont typeface="Wingdings" pitchFamily="2" charset="2"/>
              <a:buChar char="q"/>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l-GR" sz="18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3171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70D4C80-7F38-DE4B-800E-CC0F68827773}"/>
              </a:ext>
            </a:extLst>
          </p:cNvPr>
          <p:cNvSpPr>
            <a:spLocks noGrp="1"/>
          </p:cNvSpPr>
          <p:nvPr>
            <p:ph type="title"/>
          </p:nvPr>
        </p:nvSpPr>
        <p:spPr/>
        <p:txBody>
          <a:bodyPr/>
          <a:lstStyle/>
          <a:p>
            <a:pPr algn="ctr"/>
            <a:r>
              <a:rPr lang="en-GB" b="1"/>
              <a:t>Synopsis</a:t>
            </a:r>
            <a:endParaRPr lang="el-GR" b="1"/>
          </a:p>
        </p:txBody>
      </p:sp>
      <p:sp>
        <p:nvSpPr>
          <p:cNvPr id="5" name="Θέση περιεχομένου 4">
            <a:extLst>
              <a:ext uri="{FF2B5EF4-FFF2-40B4-BE49-F238E27FC236}">
                <a16:creationId xmlns:a16="http://schemas.microsoft.com/office/drawing/2014/main" id="{336046AE-9F8D-2D4B-A4F3-5FCD02F25C8C}"/>
              </a:ext>
            </a:extLst>
          </p:cNvPr>
          <p:cNvSpPr>
            <a:spLocks noGrp="1"/>
          </p:cNvSpPr>
          <p:nvPr>
            <p:ph idx="1"/>
          </p:nvPr>
        </p:nvSpPr>
        <p:spPr/>
        <p:txBody>
          <a:bodyPr/>
          <a:lstStyle/>
          <a:p>
            <a:r>
              <a:rPr lang="en-GB">
                <a:cs typeface="Arial"/>
              </a:rPr>
              <a:t>Economic growth is endogenous to the economic system</a:t>
            </a:r>
          </a:p>
          <a:p>
            <a:r>
              <a:rPr lang="en-GB">
                <a:cs typeface="Arial"/>
              </a:rPr>
              <a:t>Technological progress</a:t>
            </a:r>
            <a:r>
              <a:rPr lang="el-GR">
                <a:cs typeface="Arial"/>
              </a:rPr>
              <a:t> </a:t>
            </a:r>
            <a:r>
              <a:rPr lang="el-GR">
                <a:sym typeface="Wingdings" panose="05000000000000000000" pitchFamily="2" charset="2"/>
              </a:rPr>
              <a:t> </a:t>
            </a:r>
            <a:r>
              <a:rPr lang="en-GB">
                <a:sym typeface="Wingdings" panose="05000000000000000000" pitchFamily="2" charset="2"/>
              </a:rPr>
              <a:t>Introduction of machinery through Investmenting to the production process</a:t>
            </a:r>
            <a:r>
              <a:rPr lang="el-GR">
                <a:sym typeface="Wingdings" panose="05000000000000000000" pitchFamily="2" charset="2"/>
              </a:rPr>
              <a:t> </a:t>
            </a:r>
            <a:r>
              <a:rPr lang="el-GR">
                <a:cs typeface="Arial"/>
                <a:sym typeface="Wingdings" panose="05000000000000000000" pitchFamily="2" charset="2"/>
              </a:rPr>
              <a:t></a:t>
            </a:r>
            <a:r>
              <a:rPr lang="el-GR">
                <a:cs typeface="Arial"/>
              </a:rPr>
              <a:t> ↑</a:t>
            </a:r>
            <a:r>
              <a:rPr lang="en-GB">
                <a:cs typeface="Arial"/>
              </a:rPr>
              <a:t>Division of Labour</a:t>
            </a:r>
            <a:r>
              <a:rPr lang="en-US">
                <a:cs typeface="Arial"/>
              </a:rPr>
              <a:t> </a:t>
            </a:r>
            <a:r>
              <a:rPr lang="el-GR">
                <a:cs typeface="Arial"/>
                <a:sym typeface="Wingdings" panose="05000000000000000000" pitchFamily="2" charset="2"/>
              </a:rPr>
              <a:t> </a:t>
            </a:r>
            <a:r>
              <a:rPr lang="el-GR">
                <a:cs typeface="Arial"/>
              </a:rPr>
              <a:t> </a:t>
            </a:r>
            <a:r>
              <a:rPr lang="en-US">
                <a:cs typeface="Arial"/>
              </a:rPr>
              <a:t>MPL</a:t>
            </a:r>
            <a:r>
              <a:rPr lang="el-GR">
                <a:cs typeface="Arial"/>
                <a:sym typeface="Wingdings" panose="05000000000000000000" pitchFamily="2" charset="2"/>
              </a:rPr>
              <a:t></a:t>
            </a:r>
            <a:r>
              <a:rPr lang="el-GR">
                <a:cs typeface="Arial"/>
              </a:rPr>
              <a:t> ↑</a:t>
            </a:r>
            <a:r>
              <a:rPr lang="en-US">
                <a:cs typeface="Arial"/>
              </a:rPr>
              <a:t>Y</a:t>
            </a:r>
            <a:endParaRPr lang="en-GB">
              <a:cs typeface="Arial"/>
            </a:endParaRPr>
          </a:p>
          <a:p>
            <a:pPr algn="just"/>
            <a:r>
              <a:rPr lang="en-GB"/>
              <a:t>Investments</a:t>
            </a:r>
            <a:r>
              <a:rPr lang="el-GR"/>
              <a:t> =</a:t>
            </a:r>
            <a:r>
              <a:rPr lang="en-US"/>
              <a:t>f(</a:t>
            </a:r>
            <a:r>
              <a:rPr lang="en-GB"/>
              <a:t>profits</a:t>
            </a:r>
            <a:r>
              <a:rPr lang="el-GR"/>
              <a:t>,</a:t>
            </a:r>
            <a:r>
              <a:rPr lang="en-GB"/>
              <a:t> market size)</a:t>
            </a:r>
            <a:r>
              <a:rPr lang="el-GR"/>
              <a:t> </a:t>
            </a:r>
            <a:endParaRPr lang="en-GB"/>
          </a:p>
          <a:p>
            <a:pPr marL="0" indent="0" algn="just">
              <a:buNone/>
            </a:pPr>
            <a:r>
              <a:rPr lang="en-GB"/>
              <a:t>       </a:t>
            </a:r>
            <a:r>
              <a:rPr lang="el-GR"/>
              <a:t>                      </a:t>
            </a:r>
            <a:r>
              <a:rPr lang="en-GB"/>
              <a:t>Profits </a:t>
            </a:r>
            <a:r>
              <a:rPr lang="el-GR"/>
              <a:t>=</a:t>
            </a:r>
            <a:r>
              <a:rPr lang="en-GB"/>
              <a:t> </a:t>
            </a:r>
            <a:r>
              <a:rPr lang="en-US"/>
              <a:t>f</a:t>
            </a:r>
            <a:r>
              <a:rPr lang="el-GR"/>
              <a:t>(</a:t>
            </a:r>
            <a:r>
              <a:rPr lang="en-GB"/>
              <a:t>Distribution of</a:t>
            </a:r>
            <a:r>
              <a:rPr lang="el-GR"/>
              <a:t> Υ) </a:t>
            </a:r>
            <a:endParaRPr lang="en-GB"/>
          </a:p>
          <a:p>
            <a:pPr marL="0" indent="0" algn="just">
              <a:buNone/>
            </a:pPr>
            <a:r>
              <a:rPr lang="en-GB"/>
              <a:t>                             Market Size </a:t>
            </a:r>
            <a:r>
              <a:rPr lang="el-GR"/>
              <a:t>=</a:t>
            </a:r>
            <a:r>
              <a:rPr lang="en-US"/>
              <a:t> f(</a:t>
            </a:r>
            <a:r>
              <a:rPr lang="en-GB"/>
              <a:t>Y, productivity</a:t>
            </a:r>
            <a:r>
              <a:rPr lang="el-GR"/>
              <a:t>,</a:t>
            </a:r>
            <a:r>
              <a:rPr lang="en-GB"/>
              <a:t> international trade</a:t>
            </a:r>
            <a:r>
              <a:rPr lang="el-GR"/>
              <a:t>) </a:t>
            </a:r>
          </a:p>
        </p:txBody>
      </p:sp>
    </p:spTree>
    <p:extLst>
      <p:ext uri="{BB962C8B-B14F-4D97-AF65-F5344CB8AC3E}">
        <p14:creationId xmlns:p14="http://schemas.microsoft.com/office/powerpoint/2010/main" val="34720737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5573B5-FAC8-4885-9558-F10688AEFC47}"/>
              </a:ext>
            </a:extLst>
          </p:cNvPr>
          <p:cNvSpPr>
            <a:spLocks noGrp="1"/>
          </p:cNvSpPr>
          <p:nvPr>
            <p:ph type="title"/>
          </p:nvPr>
        </p:nvSpPr>
        <p:spPr/>
        <p:txBody>
          <a:bodyPr/>
          <a:lstStyle/>
          <a:p>
            <a:r>
              <a:rPr lang="en-US" dirty="0"/>
              <a:t>Economic Development in Keynesian Economic Theory </a:t>
            </a:r>
            <a:endParaRPr lang="el-GR" dirty="0"/>
          </a:p>
        </p:txBody>
      </p:sp>
      <p:sp>
        <p:nvSpPr>
          <p:cNvPr id="3" name="Θέση περιεχομένου 2">
            <a:extLst>
              <a:ext uri="{FF2B5EF4-FFF2-40B4-BE49-F238E27FC236}">
                <a16:creationId xmlns:a16="http://schemas.microsoft.com/office/drawing/2014/main" id="{C9AA2241-6248-49A3-A877-6EBA494EFC7C}"/>
              </a:ext>
            </a:extLst>
          </p:cNvPr>
          <p:cNvSpPr>
            <a:spLocks noGrp="1"/>
          </p:cNvSpPr>
          <p:nvPr>
            <p:ph idx="1"/>
          </p:nvPr>
        </p:nvSpPr>
        <p:spPr/>
        <p:txBody>
          <a:bodyPr/>
          <a:lstStyle/>
          <a:p>
            <a:pPr marL="0" indent="0">
              <a:buNone/>
            </a:pPr>
            <a:r>
              <a:rPr lang="en-US" u="sng" dirty="0"/>
              <a:t>The Kaldor Model </a:t>
            </a:r>
          </a:p>
          <a:p>
            <a:r>
              <a:rPr lang="el-GR" sz="1800" dirty="0" err="1">
                <a:effectLst/>
                <a:latin typeface="Calibri" panose="020F0502020204030204" pitchFamily="34" charset="0"/>
                <a:ea typeface="Calibri" panose="020F0502020204030204" pitchFamily="34" charset="0"/>
                <a:cs typeface="Times New Roman" panose="02020603050405020304" pitchFamily="18" charset="0"/>
              </a:rPr>
              <a:t>Kaldor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hypothesized</a:t>
            </a:r>
            <a:r>
              <a:rPr lang="el-GR" sz="1800" dirty="0">
                <a:effectLst/>
                <a:latin typeface="Calibri" panose="020F0502020204030204" pitchFamily="34" charset="0"/>
                <a:ea typeface="Calibri" panose="020F0502020204030204" pitchFamily="34" charset="0"/>
                <a:cs typeface="Times New Roman" panose="02020603050405020304" pitchFamily="18" charset="0"/>
              </a:rPr>
              <a:t> that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saving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function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workers</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capitalists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savings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which</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turn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function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workers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income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wages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capitalists</a:t>
            </a:r>
            <a:r>
              <a:rPr lang="en-US" sz="1800" dirty="0">
                <a:latin typeface="Calibri" panose="020F0502020204030204" pitchFamily="34" charset="0"/>
                <a:ea typeface="Calibri" panose="020F0502020204030204" pitchFamily="34" charset="0"/>
                <a:cs typeface="Times New Roman" panose="02020603050405020304" pitchFamily="18" charset="0"/>
              </a:rPr>
              <a: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profits</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578439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57002CFD-11D3-4BA9-8FB5-27737CC09C08}"/>
              </a:ext>
            </a:extLst>
          </p:cNvPr>
          <p:cNvSpPr>
            <a:spLocks noGrp="1"/>
          </p:cNvSpPr>
          <p:nvPr>
            <p:ph type="title"/>
          </p:nvPr>
        </p:nvSpPr>
        <p:spPr/>
        <p:txBody>
          <a:bodyPr/>
          <a:lstStyle/>
          <a:p>
            <a:r>
              <a:rPr lang="en-US" dirty="0"/>
              <a:t>Robinson </a:t>
            </a:r>
            <a:endParaRPr lang="el-GR" dirty="0"/>
          </a:p>
        </p:txBody>
      </p:sp>
      <p:sp>
        <p:nvSpPr>
          <p:cNvPr id="5" name="Θέση περιεχομένου 4">
            <a:extLst>
              <a:ext uri="{FF2B5EF4-FFF2-40B4-BE49-F238E27FC236}">
                <a16:creationId xmlns:a16="http://schemas.microsoft.com/office/drawing/2014/main" id="{A25ADE02-375B-4000-A087-E952DD99BE32}"/>
              </a:ext>
            </a:extLst>
          </p:cNvPr>
          <p:cNvSpPr>
            <a:spLocks noGrp="1"/>
          </p:cNvSpPr>
          <p:nvPr>
            <p:ph idx="1"/>
          </p:nvPr>
        </p:nvSpPr>
        <p:spPr/>
        <p:txBody>
          <a:bodyPr>
            <a:normAutofit fontScale="92500" lnSpcReduction="10000"/>
          </a:bodyPr>
          <a:lstStyle/>
          <a:p>
            <a:r>
              <a:rPr lang="el-GR" sz="1800" dirty="0" err="1">
                <a:effectLst/>
                <a:latin typeface="Calibri" panose="020F0502020204030204" pitchFamily="34" charset="0"/>
                <a:ea typeface="Calibri" panose="020F0502020204030204" pitchFamily="34" charset="0"/>
                <a:cs typeface="Times New Roman" panose="02020603050405020304" pitchFamily="18" charset="0"/>
              </a:rPr>
              <a:t>Robinson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asked</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following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question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Since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profits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generate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investment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which</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turn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generates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profits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there</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guarantee</a:t>
            </a:r>
            <a:r>
              <a:rPr lang="el-GR" sz="1800" dirty="0">
                <a:effectLst/>
                <a:latin typeface="Calibri" panose="020F0502020204030204" pitchFamily="34" charset="0"/>
                <a:ea typeface="Calibri" panose="020F0502020204030204" pitchFamily="34" charset="0"/>
                <a:cs typeface="Times New Roman" panose="02020603050405020304" pitchFamily="18" charset="0"/>
              </a:rPr>
              <a:t> that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profits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will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invested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at</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satisfactory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maintain</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return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needed</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maintain</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investment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r>
              <a:rPr lang="el-GR" sz="1800" dirty="0" err="1">
                <a:effectLst/>
                <a:latin typeface="Calibri" panose="020F0502020204030204" pitchFamily="34" charset="0"/>
                <a:ea typeface="Calibri" panose="020F0502020204030204" pitchFamily="34" charset="0"/>
                <a:cs typeface="Times New Roman" panose="02020603050405020304" pitchFamily="18" charset="0"/>
              </a:rPr>
              <a:t>Robinson's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analysis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based</a:t>
            </a:r>
            <a:r>
              <a:rPr lang="el-GR" sz="1800" dirty="0">
                <a:effectLst/>
                <a:latin typeface="Calibri" panose="020F0502020204030204" pitchFamily="34" charset="0"/>
                <a:ea typeface="Calibri" panose="020F0502020204030204" pitchFamily="34" charset="0"/>
                <a:cs typeface="Times New Roman" panose="02020603050405020304" pitchFamily="18" charset="0"/>
              </a:rPr>
              <a:t> on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following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assumptions</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effectLst/>
                <a:latin typeface="Calibri" panose="020F0502020204030204" pitchFamily="34" charset="0"/>
                <a:ea typeface="Calibri" panose="020F0502020204030204" pitchFamily="34" charset="0"/>
                <a:cs typeface="Times New Roman" panose="02020603050405020304" pitchFamily="18" charset="0"/>
              </a:rPr>
              <a:t>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Cambridge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equation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states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directly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proportional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profit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therefore</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profit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assumed</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linear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function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its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graph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straight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line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positive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S</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err="1">
                <a:effectLst/>
                <a:latin typeface="Calibri" panose="020F0502020204030204" pitchFamily="34" charset="0"/>
                <a:ea typeface="Calibri" panose="020F0502020204030204" pitchFamily="34" charset="0"/>
                <a:cs typeface="Times New Roman" panose="02020603050405020304" pitchFamily="18" charset="0"/>
              </a:rPr>
              <a:t>At</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same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time</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function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share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profits</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national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income</a:t>
            </a:r>
            <a:r>
              <a:rPr lang="el-GR" sz="1800" dirty="0">
                <a:effectLst/>
                <a:latin typeface="Calibri" panose="020F0502020204030204" pitchFamily="34" charset="0"/>
                <a:ea typeface="Calibri" panose="020F0502020204030204" pitchFamily="34" charset="0"/>
                <a:cs typeface="Times New Roman" panose="02020603050405020304" pitchFamily="18" charset="0"/>
              </a:rPr>
              <a:t>, i</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a:effectLst/>
                <a:latin typeface="Calibri" panose="020F0502020204030204" pitchFamily="34" charset="0"/>
                <a:ea typeface="Calibri" panose="020F0502020204030204" pitchFamily="34" charset="0"/>
                <a:cs typeface="Times New Roman" panose="02020603050405020304" pitchFamily="18" charset="0"/>
              </a:rPr>
              <a:t>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percentage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profit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see</a:t>
            </a:r>
            <a:r>
              <a:rPr lang="en-US" sz="1800" dirty="0">
                <a:latin typeface="Calibri" panose="020F0502020204030204" pitchFamily="34" charset="0"/>
                <a:ea typeface="Calibri" panose="020F0502020204030204" pitchFamily="34" charset="0"/>
                <a:cs typeface="Times New Roman" panose="02020603050405020304" pitchFamily="18" charset="0"/>
              </a:rPr>
              <a:t> slide 39</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err="1">
                <a:effectLst/>
                <a:latin typeface="Calibri" panose="020F0502020204030204" pitchFamily="34" charset="0"/>
                <a:ea typeface="Calibri" panose="020F0502020204030204" pitchFamily="34" charset="0"/>
                <a:cs typeface="Times New Roman" panose="02020603050405020304" pitchFamily="18" charset="0"/>
              </a:rPr>
              <a:t>Each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additional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investment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unit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increases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borrowing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for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its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financing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increases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risk</a:t>
            </a:r>
            <a:r>
              <a:rPr lang="el-GR" sz="1800" dirty="0">
                <a:effectLst/>
                <a:latin typeface="Calibri" panose="020F0502020204030204" pitchFamily="34" charset="0"/>
                <a:ea typeface="Calibri" panose="020F0502020204030204" pitchFamily="34" charset="0"/>
                <a:cs typeface="Times New Roman" panose="02020603050405020304" pitchFamily="18" charset="0"/>
              </a:rPr>
              <a:t> for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borrowing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entrepreneur</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effectLst/>
                <a:latin typeface="Calibri" panose="020F0502020204030204" pitchFamily="34" charset="0"/>
                <a:ea typeface="Calibri" panose="020F0502020204030204" pitchFamily="34" charset="0"/>
                <a:cs typeface="Times New Roman" panose="02020603050405020304" pitchFamily="18" charset="0"/>
              </a:rPr>
              <a:t>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increase</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risk</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has</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negative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impact</a:t>
            </a:r>
            <a:r>
              <a:rPr lang="el-GR" sz="1800" dirty="0">
                <a:effectLst/>
                <a:latin typeface="Calibri" panose="020F0502020204030204" pitchFamily="34" charset="0"/>
                <a:ea typeface="Calibri" panose="020F0502020204030204" pitchFamily="34" charset="0"/>
                <a:cs typeface="Times New Roman" panose="02020603050405020304" pitchFamily="18" charset="0"/>
              </a:rPr>
              <a:t> on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profits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therefore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function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declining</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err="1">
                <a:effectLst/>
                <a:latin typeface="Calibri" panose="020F0502020204030204" pitchFamily="34" charset="0"/>
                <a:ea typeface="Calibri" panose="020F0502020204030204" pitchFamily="34" charset="0"/>
                <a:cs typeface="Times New Roman" panose="02020603050405020304" pitchFamily="18" charset="0"/>
              </a:rPr>
              <a:t>But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as</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result</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continuous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investment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succeeds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drag</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profit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upwards</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thus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level</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beyond</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function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becomes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increasing</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err="1">
                <a:effectLst/>
                <a:latin typeface="Calibri" panose="020F0502020204030204" pitchFamily="34" charset="0"/>
                <a:ea typeface="Calibri" panose="020F0502020204030204" pitchFamily="34" charset="0"/>
                <a:cs typeface="Times New Roman" panose="02020603050405020304" pitchFamily="18" charset="0"/>
              </a:rPr>
              <a:t>Overall</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investment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function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i</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a:effectLst/>
                <a:latin typeface="Calibri" panose="020F0502020204030204" pitchFamily="34" charset="0"/>
                <a:ea typeface="Calibri" panose="020F0502020204030204" pitchFamily="34" charset="0"/>
                <a:cs typeface="Times New Roman" panose="02020603050405020304" pitchFamily="18" charset="0"/>
              </a:rPr>
              <a:t>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convex</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initially</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negative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slope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but</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declining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then</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positive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slope</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92388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F212D6-926B-4772-92B5-D4AADDE7F680}"/>
              </a:ext>
            </a:extLst>
          </p:cNvPr>
          <p:cNvSpPr>
            <a:spLocks noGrp="1"/>
          </p:cNvSpPr>
          <p:nvPr>
            <p:ph type="title"/>
          </p:nvPr>
        </p:nvSpPr>
        <p:spPr/>
        <p:txBody>
          <a:bodyPr/>
          <a:lstStyle/>
          <a:p>
            <a:r>
              <a:rPr lang="en-US" dirty="0"/>
              <a:t>Robinson </a:t>
            </a:r>
            <a:endParaRPr lang="el-GR" dirty="0"/>
          </a:p>
        </p:txBody>
      </p:sp>
      <p:sp>
        <p:nvSpPr>
          <p:cNvPr id="3" name="Θέση περιεχομένου 2">
            <a:extLst>
              <a:ext uri="{FF2B5EF4-FFF2-40B4-BE49-F238E27FC236}">
                <a16:creationId xmlns:a16="http://schemas.microsoft.com/office/drawing/2014/main" id="{E572447A-96F9-4E00-B15A-69D409E34C0D}"/>
              </a:ext>
            </a:extLst>
          </p:cNvPr>
          <p:cNvSpPr>
            <a:spLocks noGrp="1"/>
          </p:cNvSpPr>
          <p:nvPr>
            <p:ph idx="1"/>
          </p:nvPr>
        </p:nvSpPr>
        <p:spPr/>
        <p:txBody>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points</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and B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there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balance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sense</a:t>
            </a:r>
            <a:r>
              <a:rPr lang="el-GR" sz="1800" dirty="0">
                <a:effectLst/>
                <a:latin typeface="Calibri" panose="020F0502020204030204" pitchFamily="34" charset="0"/>
                <a:ea typeface="Calibri" panose="020F0502020204030204" pitchFamily="34" charset="0"/>
                <a:cs typeface="Times New Roman" panose="02020603050405020304" pitchFamily="18" charset="0"/>
              </a:rPr>
              <a:t> that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profits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generated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are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able</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through</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savings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cause</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finance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planned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investment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thus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maintain</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area</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right</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point</a:t>
            </a:r>
            <a:r>
              <a:rPr lang="el-GR" sz="1800" dirty="0">
                <a:effectLst/>
                <a:latin typeface="Calibri" panose="020F0502020204030204" pitchFamily="34" charset="0"/>
                <a:ea typeface="Calibri" panose="020F0502020204030204" pitchFamily="34" charset="0"/>
                <a:cs typeface="Times New Roman" panose="02020603050405020304" pitchFamily="18" charset="0"/>
              </a:rPr>
              <a:t> B,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profits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generated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are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less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necessary</a:t>
            </a:r>
            <a:r>
              <a:rPr lang="el-GR" sz="1800" dirty="0">
                <a:effectLst/>
                <a:latin typeface="Calibri" panose="020F0502020204030204" pitchFamily="34" charset="0"/>
                <a:ea typeface="Calibri" panose="020F0502020204030204" pitchFamily="34" charset="0"/>
                <a:cs typeface="Times New Roman" panose="02020603050405020304" pitchFamily="18" charset="0"/>
              </a:rPr>
              <a:t> for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realization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planned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investment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So</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part</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planned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investment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will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not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take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place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accumulation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will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decline</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so</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will</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economic</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process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stops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point</a:t>
            </a:r>
            <a:r>
              <a:rPr lang="el-GR" sz="1800" dirty="0">
                <a:effectLst/>
                <a:latin typeface="Calibri" panose="020F0502020204030204" pitchFamily="34" charset="0"/>
                <a:ea typeface="Calibri" panose="020F0502020204030204" pitchFamily="34" charset="0"/>
                <a:cs typeface="Times New Roman" panose="02020603050405020304" pitchFamily="18" charset="0"/>
              </a:rPr>
              <a:t> B.</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opposite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observed</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area</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left</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point</a:t>
            </a:r>
            <a:r>
              <a:rPr lang="el-GR" sz="1800" dirty="0">
                <a:effectLst/>
                <a:latin typeface="Calibri" panose="020F0502020204030204" pitchFamily="34" charset="0"/>
                <a:ea typeface="Calibri" panose="020F0502020204030204" pitchFamily="34" charset="0"/>
                <a:cs typeface="Times New Roman" panose="02020603050405020304" pitchFamily="18" charset="0"/>
              </a:rPr>
              <a:t> B,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resulting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acceleration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investment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therefore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economic</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point</a:t>
            </a:r>
            <a:r>
              <a:rPr lang="el-GR" sz="1800" dirty="0">
                <a:effectLst/>
                <a:latin typeface="Calibri" panose="020F0502020204030204" pitchFamily="34" charset="0"/>
                <a:ea typeface="Calibri" panose="020F0502020204030204" pitchFamily="34" charset="0"/>
                <a:cs typeface="Times New Roman" panose="02020603050405020304" pitchFamily="18" charset="0"/>
              </a:rPr>
              <a:t> B.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Point</a:t>
            </a:r>
            <a:r>
              <a:rPr lang="el-GR" sz="1800" dirty="0">
                <a:effectLst/>
                <a:latin typeface="Calibri" panose="020F0502020204030204" pitchFamily="34" charset="0"/>
                <a:ea typeface="Calibri" panose="020F0502020204030204" pitchFamily="34" charset="0"/>
                <a:cs typeface="Times New Roman" panose="02020603050405020304" pitchFamily="18" charset="0"/>
              </a:rPr>
              <a:t> B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stable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equilibrium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point</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area</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left</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point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profit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not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enough</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maintain</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economic</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result</a:t>
            </a:r>
            <a:r>
              <a:rPr lang="el-GR" sz="1800" dirty="0">
                <a:effectLst/>
                <a:latin typeface="Calibri" panose="020F0502020204030204" pitchFamily="34" charset="0"/>
                <a:ea typeface="Calibri" panose="020F0502020204030204" pitchFamily="34" charset="0"/>
                <a:cs typeface="Times New Roman" panose="02020603050405020304" pitchFamily="18" charset="0"/>
              </a:rPr>
              <a:t> that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latter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recedes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moves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away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point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which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point</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unstable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equilib</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rium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6394332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 Θέση υποσέλιδου"/>
          <p:cNvSpPr>
            <a:spLocks noGrp="1"/>
          </p:cNvSpPr>
          <p:nvPr>
            <p:ph type="ftr" sz="quarter" idx="11"/>
          </p:nvPr>
        </p:nvSpPr>
        <p:spPr>
          <a:xfrm>
            <a:off x="2438400" y="6428184"/>
            <a:ext cx="7474024"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Line 13"/>
          <p:cNvSpPr>
            <a:spLocks noChangeShapeType="1"/>
          </p:cNvSpPr>
          <p:nvPr/>
        </p:nvSpPr>
        <p:spPr bwMode="auto">
          <a:xfrm>
            <a:off x="2711897" y="583268"/>
            <a:ext cx="0" cy="3311525"/>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AutoShape 15"/>
          <p:cNvCxnSpPr>
            <a:cxnSpLocks noChangeShapeType="1"/>
          </p:cNvCxnSpPr>
          <p:nvPr/>
        </p:nvCxnSpPr>
        <p:spPr bwMode="auto">
          <a:xfrm flipV="1">
            <a:off x="1991544" y="3933056"/>
            <a:ext cx="3744416" cy="936104"/>
          </a:xfrm>
          <a:prstGeom prst="straightConnector1">
            <a:avLst/>
          </a:prstGeom>
          <a:noFill/>
          <a:ln w="9525">
            <a:solidFill>
              <a:srgbClr val="000000"/>
            </a:solidFill>
            <a:round/>
            <a:headEnd/>
            <a:tailEnd/>
          </a:ln>
        </p:spPr>
      </p:cxnSp>
      <p:sp>
        <p:nvSpPr>
          <p:cNvPr id="7" name="Freeform 16"/>
          <p:cNvSpPr>
            <a:spLocks/>
          </p:cNvSpPr>
          <p:nvPr/>
        </p:nvSpPr>
        <p:spPr bwMode="auto">
          <a:xfrm>
            <a:off x="2135560" y="2708920"/>
            <a:ext cx="2592288" cy="2366972"/>
          </a:xfrm>
          <a:custGeom>
            <a:avLst/>
            <a:gdLst>
              <a:gd name="T0" fmla="*/ 0 w 4813"/>
              <a:gd name="T1" fmla="*/ 2147483647 h 4085"/>
              <a:gd name="T2" fmla="*/ 2147483647 w 4813"/>
              <a:gd name="T3" fmla="*/ 2147483647 h 4085"/>
              <a:gd name="T4" fmla="*/ 2147483647 w 4813"/>
              <a:gd name="T5" fmla="*/ 0 h 4085"/>
              <a:gd name="T6" fmla="*/ 0 60000 65536"/>
              <a:gd name="T7" fmla="*/ 0 60000 65536"/>
              <a:gd name="T8" fmla="*/ 0 60000 65536"/>
              <a:gd name="T9" fmla="*/ 0 w 4813"/>
              <a:gd name="T10" fmla="*/ 0 h 4085"/>
              <a:gd name="T11" fmla="*/ 4813 w 4813"/>
              <a:gd name="T12" fmla="*/ 4085 h 4085"/>
            </a:gdLst>
            <a:ahLst/>
            <a:cxnLst>
              <a:cxn ang="T6">
                <a:pos x="T0" y="T1"/>
              </a:cxn>
              <a:cxn ang="T7">
                <a:pos x="T2" y="T3"/>
              </a:cxn>
              <a:cxn ang="T8">
                <a:pos x="T4" y="T5"/>
              </a:cxn>
            </a:cxnLst>
            <a:rect l="T9" t="T10" r="T11" b="T12"/>
            <a:pathLst>
              <a:path w="4813" h="4085">
                <a:moveTo>
                  <a:pt x="0" y="2010"/>
                </a:moveTo>
                <a:cubicBezTo>
                  <a:pt x="1570" y="3047"/>
                  <a:pt x="3141" y="4085"/>
                  <a:pt x="3943" y="3750"/>
                </a:cubicBezTo>
                <a:cubicBezTo>
                  <a:pt x="4745" y="3415"/>
                  <a:pt x="4658" y="677"/>
                  <a:pt x="4813" y="0"/>
                </a:cubicBezTo>
              </a:path>
            </a:pathLst>
          </a:custGeom>
          <a:no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Line 22"/>
          <p:cNvSpPr>
            <a:spLocks noChangeShapeType="1"/>
          </p:cNvSpPr>
          <p:nvPr/>
        </p:nvSpPr>
        <p:spPr bwMode="auto">
          <a:xfrm>
            <a:off x="-180528" y="870606"/>
            <a:ext cx="0" cy="2447925"/>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11 - Ορθογώνιο"/>
          <p:cNvSpPr/>
          <p:nvPr/>
        </p:nvSpPr>
        <p:spPr>
          <a:xfrm>
            <a:off x="5101383" y="3563724"/>
            <a:ext cx="81580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r</a:t>
            </a:r>
            <a:r>
              <a:rPr kumimoji="0" lang="el-GR"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f</a:t>
            </a:r>
            <a:r>
              <a:rPr kumimoji="0" lang="el-GR"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g</a:t>
            </a:r>
            <a:r>
              <a:rPr kumimoji="0" lang="el-GR"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18 - Ευθύγραμμο βέλος σύνδεσης"/>
          <p:cNvCxnSpPr/>
          <p:nvPr/>
        </p:nvCxnSpPr>
        <p:spPr>
          <a:xfrm flipH="1" flipV="1">
            <a:off x="1812727" y="2267580"/>
            <a:ext cx="72008" cy="33123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a:off x="1884735" y="5579948"/>
            <a:ext cx="367240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21 - Ορθογώνιο"/>
          <p:cNvSpPr/>
          <p:nvPr/>
        </p:nvSpPr>
        <p:spPr>
          <a:xfrm>
            <a:off x="4333008" y="2483604"/>
            <a:ext cx="80663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g </a:t>
            </a:r>
            <a:r>
              <a:rPr kumimoji="0" lang="el-GR"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f</a:t>
            </a:r>
            <a:r>
              <a:rPr kumimoji="0" lang="el-GR"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r</a:t>
            </a:r>
            <a:r>
              <a:rPr kumimoji="0" lang="el-GR"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22 - Ορθογώνιο"/>
          <p:cNvSpPr/>
          <p:nvPr/>
        </p:nvSpPr>
        <p:spPr>
          <a:xfrm>
            <a:off x="1524695" y="2195572"/>
            <a:ext cx="2648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23 - Ορθογώνιο"/>
          <p:cNvSpPr/>
          <p:nvPr/>
        </p:nvSpPr>
        <p:spPr>
          <a:xfrm>
            <a:off x="5053087" y="5651956"/>
            <a:ext cx="29367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3"/>
          <p:cNvSpPr txBox="1">
            <a:spLocks noChangeArrowheads="1"/>
          </p:cNvSpPr>
          <p:nvPr/>
        </p:nvSpPr>
        <p:spPr>
          <a:xfrm>
            <a:off x="5879976" y="4221088"/>
            <a:ext cx="4536504" cy="2376264"/>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Times New Roman" pitchFamily="18" charset="0"/>
                <a:cs typeface="Arial" charset="0"/>
              </a:rPr>
              <a:t>Equilibrium points</a:t>
            </a:r>
            <a:r>
              <a:rPr kumimoji="0" lang="en-US" sz="1800" b="1" i="0" u="none" strike="noStrike" kern="1200" cap="none" spc="0" normalizeH="0" baseline="0" noProof="0">
                <a:ln>
                  <a:noFill/>
                </a:ln>
                <a:solidFill>
                  <a:prstClr val="black"/>
                </a:solidFill>
                <a:effectLst/>
                <a:uLnTx/>
                <a:uFillTx/>
                <a:latin typeface="Calibri" panose="020F0502020204030204"/>
                <a:ea typeface="Times New Roman" pitchFamily="18" charset="0"/>
                <a:cs typeface="Arial" charset="0"/>
              </a:rPr>
              <a:t>:</a:t>
            </a:r>
            <a:r>
              <a:rPr kumimoji="0" lang="el-GR" sz="1800" b="1" i="0" u="none" strike="noStrike" kern="1200" cap="none" spc="0" normalizeH="0" baseline="0" noProof="0">
                <a:ln>
                  <a:noFill/>
                </a:ln>
                <a:solidFill>
                  <a:prstClr val="black"/>
                </a:solidFill>
                <a:effectLst/>
                <a:uLnTx/>
                <a:uFillTx/>
                <a:latin typeface="Calibri" panose="020F0502020204030204"/>
                <a:ea typeface="Times New Roman" pitchFamily="18" charset="0"/>
                <a:cs typeface="Arial" charset="0"/>
              </a:rPr>
              <a:t> </a:t>
            </a:r>
            <a:r>
              <a:rPr kumimoji="0" lang="el-GR" sz="1800" b="1"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Α και Β</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30238" marR="0" lvl="0" indent="-90488" algn="l" defTabSz="914400" rtl="0" eaLnBrk="1" fontAlgn="auto" latinLnBrk="0" hangingPunct="1">
              <a:lnSpc>
                <a:spcPct val="90000"/>
              </a:lnSpc>
              <a:spcBef>
                <a:spcPct val="20000"/>
              </a:spcBef>
              <a:spcAft>
                <a:spcPts val="0"/>
              </a:spcAft>
              <a:buClrTx/>
              <a:buSzTx/>
              <a:buFontTx/>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At points </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mn-cs"/>
              </a:rPr>
              <a:t>Α και Β</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the generated profits are adequate to  generate savings sufficient to finance the necessary </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investment in order to maintain an income growth rate able to sustain a profit able to sustain the economic growth rate.</a:t>
            </a:r>
            <a:endParaRPr kumimoji="0" lang="el-GR" sz="1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26 - Ορθογώνιο"/>
          <p:cNvSpPr/>
          <p:nvPr/>
        </p:nvSpPr>
        <p:spPr>
          <a:xfrm>
            <a:off x="1919536" y="725795"/>
            <a:ext cx="403244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Calibri" panose="020F0502020204030204"/>
                <a:ea typeface="+mn-ea"/>
                <a:cs typeface="Arial" charset="0"/>
              </a:rPr>
              <a:t>Joan Robbinson</a:t>
            </a:r>
            <a:endParaRPr kumimoji="0" lang="el-GR"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 name="15 - Ευθεία γραμμή σύνδεσης"/>
          <p:cNvCxnSpPr/>
          <p:nvPr/>
        </p:nvCxnSpPr>
        <p:spPr>
          <a:xfrm>
            <a:off x="3143672" y="4581128"/>
            <a:ext cx="0" cy="1008112"/>
          </a:xfrm>
          <a:prstGeom prst="line">
            <a:avLst/>
          </a:prstGeom>
          <a:ln>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7" name="16 - Ορθογώνιο"/>
          <p:cNvSpPr/>
          <p:nvPr/>
        </p:nvSpPr>
        <p:spPr>
          <a:xfrm>
            <a:off x="2999656" y="4221088"/>
            <a:ext cx="3177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Α</a:t>
            </a:r>
          </a:p>
        </p:txBody>
      </p:sp>
      <p:sp>
        <p:nvSpPr>
          <p:cNvPr id="18" name="17 - Ορθογώνιο"/>
          <p:cNvSpPr/>
          <p:nvPr/>
        </p:nvSpPr>
        <p:spPr>
          <a:xfrm>
            <a:off x="4367808" y="3923764"/>
            <a:ext cx="3177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Β</a:t>
            </a:r>
          </a:p>
        </p:txBody>
      </p:sp>
      <p:cxnSp>
        <p:nvCxnSpPr>
          <p:cNvPr id="20" name="19 - Ευθεία γραμμή σύνδεσης"/>
          <p:cNvCxnSpPr/>
          <p:nvPr/>
        </p:nvCxnSpPr>
        <p:spPr>
          <a:xfrm>
            <a:off x="4583832" y="4221088"/>
            <a:ext cx="0" cy="1368152"/>
          </a:xfrm>
          <a:prstGeom prst="line">
            <a:avLst/>
          </a:prstGeom>
          <a:ln>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62" name="61 - Ορθογώνιο"/>
          <p:cNvSpPr/>
          <p:nvPr/>
        </p:nvSpPr>
        <p:spPr>
          <a:xfrm>
            <a:off x="6096000" y="2708921"/>
            <a:ext cx="4032448" cy="1323439"/>
          </a:xfrm>
          <a:prstGeom prst="rect">
            <a:avLst/>
          </a:prstGeom>
          <a:ln>
            <a:solidFill>
              <a:schemeClr val="accent1">
                <a:shade val="95000"/>
                <a:satMod val="105000"/>
              </a:schemeClr>
            </a:solidFill>
          </a:ln>
        </p:spPr>
        <p:txBody>
          <a:bodyPr wrap="square">
            <a:spAutoFit/>
          </a:body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Times New Roman" pitchFamily="18" charset="0"/>
                <a:cs typeface="Arial" charset="0"/>
              </a:rPr>
              <a:t>Keynensian equilibrium:</a:t>
            </a:r>
          </a:p>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Times New Roman" pitchFamily="18" charset="0"/>
                <a:cs typeface="Arial" charset="0"/>
              </a:rPr>
              <a:t>Ex ante S=Ex post S=Ex ante I=Ex post I </a:t>
            </a:r>
            <a:r>
              <a:rPr kumimoji="0" lang="el-GR" sz="1800" b="0" i="0" u="none" strike="noStrike" kern="1200" cap="none" spc="0" normalizeH="0" baseline="0" noProof="0">
                <a:ln>
                  <a:noFill/>
                </a:ln>
                <a:solidFill>
                  <a:prstClr val="black"/>
                </a:solidFill>
                <a:effectLst/>
                <a:uLnTx/>
                <a:uFillTx/>
                <a:latin typeface="Calibri" panose="020F0502020204030204"/>
                <a:ea typeface="Times New Roman" pitchFamily="18" charset="0"/>
                <a:cs typeface="Arial" charset="0"/>
              </a:rPr>
              <a:t>ή</a:t>
            </a:r>
            <a:endParaRPr kumimoji="0" lang="el-GR"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endParaRPr>
          </a:p>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S=I</a:t>
            </a:r>
            <a:endParaRPr kumimoji="0" lang="el-GR" sz="2000" b="1"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endParaRPr>
          </a:p>
          <a:p>
            <a:pPr marL="0" marR="0" lvl="0" indent="0" algn="ctr" defTabSz="914400" rtl="0" eaLnBrk="1" fontAlgn="auto" latinLnBrk="0" hangingPunct="1">
              <a:lnSpc>
                <a:spcPct val="90000"/>
              </a:lnSpc>
              <a:spcBef>
                <a:spcPct val="20000"/>
              </a:spcBef>
              <a:spcAft>
                <a:spcPts val="0"/>
              </a:spcAft>
              <a:buClrTx/>
              <a:buSzTx/>
              <a:buFontTx/>
              <a:buNone/>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endParaRPr>
          </a:p>
        </p:txBody>
      </p:sp>
      <p:sp>
        <p:nvSpPr>
          <p:cNvPr id="26" name="Rectangle 3"/>
          <p:cNvSpPr txBox="1">
            <a:spLocks noChangeArrowheads="1"/>
          </p:cNvSpPr>
          <p:nvPr/>
        </p:nvSpPr>
        <p:spPr>
          <a:xfrm>
            <a:off x="5951984" y="188641"/>
            <a:ext cx="4464496" cy="4525963"/>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r</a:t>
            </a:r>
            <a:r>
              <a:rPr kumimoji="0" lang="el-GR" sz="1800" b="1" i="0" u="none" strike="noStrike" kern="1200" cap="none" spc="0" normalizeH="0" baseline="0" noProof="0">
                <a:ln>
                  <a:noFill/>
                </a:ln>
                <a:solidFill>
                  <a:prstClr val="black"/>
                </a:solidFill>
                <a:effectLst/>
                <a:uLnTx/>
                <a:uFillTx/>
                <a:latin typeface="Calibri" panose="020F0502020204030204"/>
                <a:ea typeface="Times New Roman" pitchFamily="18" charset="0"/>
                <a:cs typeface="Arial" charset="0"/>
              </a:rPr>
              <a:t>= </a:t>
            </a:r>
            <a:r>
              <a:rPr kumimoji="0" lang="en-US" sz="1800" b="1" i="0" u="none" strike="noStrike" kern="1200" cap="none" spc="0" normalizeH="0" baseline="0" noProof="0">
                <a:ln>
                  <a:noFill/>
                </a:ln>
                <a:solidFill>
                  <a:prstClr val="black"/>
                </a:solidFill>
                <a:effectLst/>
                <a:uLnTx/>
                <a:uFillTx/>
                <a:latin typeface="Calibri" panose="020F0502020204030204"/>
                <a:ea typeface="Times New Roman" pitchFamily="18" charset="0"/>
                <a:cs typeface="Arial" charset="0"/>
              </a:rPr>
              <a:t>f</a:t>
            </a:r>
            <a:r>
              <a:rPr kumimoji="0" lang="el-GR" sz="1800" b="1" i="0" u="none" strike="noStrike" kern="1200" cap="none" spc="0" normalizeH="0" baseline="0" noProof="0">
                <a:ln>
                  <a:noFill/>
                </a:ln>
                <a:solidFill>
                  <a:prstClr val="black"/>
                </a:solidFill>
                <a:effectLst/>
                <a:uLnTx/>
                <a:uFillTx/>
                <a:latin typeface="Calibri" panose="020F0502020204030204"/>
                <a:ea typeface="Times New Roman" pitchFamily="18" charset="0"/>
                <a:cs typeface="Arial" charset="0"/>
              </a:rPr>
              <a:t> </a:t>
            </a:r>
            <a:r>
              <a:rPr kumimoji="0" lang="el-GR" sz="1800" b="1"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a:t>
            </a:r>
            <a:r>
              <a:rPr kumimoji="0" lang="en-US" sz="1800" b="1"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g</a:t>
            </a:r>
            <a:r>
              <a:rPr kumimoji="0" lang="el-GR" sz="1800" b="1"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  </a:t>
            </a:r>
            <a:r>
              <a:rPr kumimoji="0" lang="el-GR" sz="1800" b="0" i="0" u="none" strike="noStrike" kern="1200" cap="none" spc="0" normalizeH="0" baseline="0" noProof="0">
                <a:ln>
                  <a:noFill/>
                </a:ln>
                <a:solidFill>
                  <a:prstClr val="black"/>
                </a:solidFill>
                <a:effectLst/>
                <a:uLnTx/>
                <a:uFillTx/>
                <a:latin typeface="Calibri" panose="020F0502020204030204"/>
                <a:ea typeface="Times New Roman" pitchFamily="18" charset="0"/>
                <a:cs typeface="Arial" charset="0"/>
              </a:rPr>
              <a:t>- </a:t>
            </a:r>
            <a:r>
              <a:rPr kumimoji="0" lang="en-GB" sz="1800" b="0" i="0" u="none" strike="noStrike" kern="1200" cap="none" spc="0" normalizeH="0" baseline="0" noProof="0">
                <a:ln>
                  <a:noFill/>
                </a:ln>
                <a:solidFill>
                  <a:prstClr val="black"/>
                </a:solidFill>
                <a:effectLst/>
                <a:uLnTx/>
                <a:uFillTx/>
                <a:latin typeface="Calibri" panose="020F0502020204030204"/>
                <a:ea typeface="Times New Roman" pitchFamily="18" charset="0"/>
                <a:cs typeface="Arial" charset="0"/>
              </a:rPr>
              <a:t>positive linear function, i.e. Straight line with positive slope </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g </a:t>
            </a:r>
            <a:r>
              <a:rPr kumimoji="0" lang="el-GR" sz="1800" b="1" i="0" u="none" strike="noStrike" kern="1200" cap="none" spc="0" normalizeH="0" baseline="0" noProof="0">
                <a:ln>
                  <a:noFill/>
                </a:ln>
                <a:solidFill>
                  <a:prstClr val="black"/>
                </a:solidFill>
                <a:effectLst/>
                <a:uLnTx/>
                <a:uFillTx/>
                <a:latin typeface="Calibri" panose="020F0502020204030204"/>
                <a:ea typeface="Times New Roman" pitchFamily="18" charset="0"/>
                <a:cs typeface="Arial" charset="0"/>
              </a:rPr>
              <a:t>= </a:t>
            </a:r>
            <a:r>
              <a:rPr kumimoji="0" lang="en-US" sz="1800" b="1" i="0" u="none" strike="noStrike" kern="1200" cap="none" spc="0" normalizeH="0" baseline="0" noProof="0">
                <a:ln>
                  <a:noFill/>
                </a:ln>
                <a:solidFill>
                  <a:prstClr val="black"/>
                </a:solidFill>
                <a:effectLst/>
                <a:uLnTx/>
                <a:uFillTx/>
                <a:latin typeface="Calibri" panose="020F0502020204030204"/>
                <a:ea typeface="Times New Roman" pitchFamily="18" charset="0"/>
                <a:cs typeface="Arial" charset="0"/>
              </a:rPr>
              <a:t>f</a:t>
            </a:r>
            <a:r>
              <a:rPr kumimoji="0" lang="el-GR" sz="1800" b="1"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a:t>
            </a:r>
            <a:r>
              <a:rPr kumimoji="0" lang="en-US" sz="1800" b="1" i="0" u="none" strike="noStrike" kern="1200" cap="none" spc="0" normalizeH="0" baseline="0" noProof="0">
                <a:ln>
                  <a:noFill/>
                </a:ln>
                <a:solidFill>
                  <a:prstClr val="black"/>
                </a:solidFill>
                <a:effectLst/>
                <a:uLnTx/>
                <a:uFillTx/>
                <a:latin typeface="Calibri" panose="020F0502020204030204"/>
                <a:ea typeface="Times New Roman" pitchFamily="18" charset="0"/>
                <a:cs typeface="Arial" charset="0"/>
              </a:rPr>
              <a:t>r</a:t>
            </a:r>
            <a:r>
              <a:rPr kumimoji="0" lang="el-GR" sz="1800" b="1" i="0" u="none" strike="noStrike" kern="1200" cap="none" spc="0" normalizeH="0" baseline="0" noProof="0">
                <a:ln>
                  <a:noFill/>
                </a:ln>
                <a:solidFill>
                  <a:prstClr val="black"/>
                </a:solidFill>
                <a:effectLst/>
                <a:uLnTx/>
                <a:uFillTx/>
                <a:latin typeface="Calibri" panose="020F0502020204030204"/>
                <a:ea typeface="Times New Roman" pitchFamily="18" charset="0"/>
                <a:cs typeface="Arial" charset="0"/>
              </a:rPr>
              <a:t>)</a:t>
            </a:r>
            <a:r>
              <a:rPr kumimoji="0" lang="en-GB" sz="1800" b="1" i="0" u="none" strike="noStrike" kern="1200" cap="none" spc="0" normalizeH="0" baseline="0" noProof="0">
                <a:ln>
                  <a:noFill/>
                </a:ln>
                <a:solidFill>
                  <a:prstClr val="black"/>
                </a:solidFill>
                <a:effectLst/>
                <a:uLnTx/>
                <a:uFillTx/>
                <a:latin typeface="Calibri" panose="020F0502020204030204"/>
                <a:ea typeface="Times New Roman" pitchFamily="18" charset="0"/>
                <a:cs typeface="Arial" charset="0"/>
              </a:rPr>
              <a:t> non linear function</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ct val="20000"/>
              </a:spcBef>
              <a:spcAft>
                <a:spcPts val="0"/>
              </a:spcAft>
              <a:buClrTx/>
              <a:buSzTx/>
              <a:buFontTx/>
              <a:buNone/>
              <a:tabLst/>
              <a:defRPr/>
            </a:pP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0730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 Θέση υποσέλιδου"/>
          <p:cNvSpPr>
            <a:spLocks noGrp="1"/>
          </p:cNvSpPr>
          <p:nvPr>
            <p:ph type="ftr" sz="quarter" idx="11"/>
          </p:nvPr>
        </p:nvSpPr>
        <p:spPr>
          <a:xfrm>
            <a:off x="2438400" y="6428184"/>
            <a:ext cx="7474024"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Line 13"/>
          <p:cNvSpPr>
            <a:spLocks noChangeShapeType="1"/>
          </p:cNvSpPr>
          <p:nvPr/>
        </p:nvSpPr>
        <p:spPr bwMode="auto">
          <a:xfrm>
            <a:off x="2711897" y="583268"/>
            <a:ext cx="0" cy="3311525"/>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AutoShape 15"/>
          <p:cNvCxnSpPr>
            <a:cxnSpLocks noChangeShapeType="1"/>
          </p:cNvCxnSpPr>
          <p:nvPr/>
        </p:nvCxnSpPr>
        <p:spPr bwMode="auto">
          <a:xfrm flipV="1">
            <a:off x="1991544" y="3933056"/>
            <a:ext cx="3744416" cy="936104"/>
          </a:xfrm>
          <a:prstGeom prst="straightConnector1">
            <a:avLst/>
          </a:prstGeom>
          <a:noFill/>
          <a:ln w="9525">
            <a:solidFill>
              <a:srgbClr val="000000"/>
            </a:solidFill>
            <a:round/>
            <a:headEnd/>
            <a:tailEnd/>
          </a:ln>
        </p:spPr>
      </p:cxnSp>
      <p:sp>
        <p:nvSpPr>
          <p:cNvPr id="7" name="Freeform 16"/>
          <p:cNvSpPr>
            <a:spLocks/>
          </p:cNvSpPr>
          <p:nvPr/>
        </p:nvSpPr>
        <p:spPr bwMode="auto">
          <a:xfrm>
            <a:off x="2135560" y="2708920"/>
            <a:ext cx="2592288" cy="2366972"/>
          </a:xfrm>
          <a:custGeom>
            <a:avLst/>
            <a:gdLst>
              <a:gd name="T0" fmla="*/ 0 w 4813"/>
              <a:gd name="T1" fmla="*/ 2147483647 h 4085"/>
              <a:gd name="T2" fmla="*/ 2147483647 w 4813"/>
              <a:gd name="T3" fmla="*/ 2147483647 h 4085"/>
              <a:gd name="T4" fmla="*/ 2147483647 w 4813"/>
              <a:gd name="T5" fmla="*/ 0 h 4085"/>
              <a:gd name="T6" fmla="*/ 0 60000 65536"/>
              <a:gd name="T7" fmla="*/ 0 60000 65536"/>
              <a:gd name="T8" fmla="*/ 0 60000 65536"/>
              <a:gd name="T9" fmla="*/ 0 w 4813"/>
              <a:gd name="T10" fmla="*/ 0 h 4085"/>
              <a:gd name="T11" fmla="*/ 4813 w 4813"/>
              <a:gd name="T12" fmla="*/ 4085 h 4085"/>
            </a:gdLst>
            <a:ahLst/>
            <a:cxnLst>
              <a:cxn ang="T6">
                <a:pos x="T0" y="T1"/>
              </a:cxn>
              <a:cxn ang="T7">
                <a:pos x="T2" y="T3"/>
              </a:cxn>
              <a:cxn ang="T8">
                <a:pos x="T4" y="T5"/>
              </a:cxn>
            </a:cxnLst>
            <a:rect l="T9" t="T10" r="T11" b="T12"/>
            <a:pathLst>
              <a:path w="4813" h="4085">
                <a:moveTo>
                  <a:pt x="0" y="2010"/>
                </a:moveTo>
                <a:cubicBezTo>
                  <a:pt x="1570" y="3047"/>
                  <a:pt x="3141" y="4085"/>
                  <a:pt x="3943" y="3750"/>
                </a:cubicBezTo>
                <a:cubicBezTo>
                  <a:pt x="4745" y="3415"/>
                  <a:pt x="4658" y="677"/>
                  <a:pt x="4813" y="0"/>
                </a:cubicBezTo>
              </a:path>
            </a:pathLst>
          </a:custGeom>
          <a:no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Line 22"/>
          <p:cNvSpPr>
            <a:spLocks noChangeShapeType="1"/>
          </p:cNvSpPr>
          <p:nvPr/>
        </p:nvSpPr>
        <p:spPr bwMode="auto">
          <a:xfrm>
            <a:off x="-180528" y="870606"/>
            <a:ext cx="0" cy="2447925"/>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11 - Ορθογώνιο"/>
          <p:cNvSpPr/>
          <p:nvPr/>
        </p:nvSpPr>
        <p:spPr>
          <a:xfrm>
            <a:off x="5101383" y="3563724"/>
            <a:ext cx="81580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r</a:t>
            </a:r>
            <a:r>
              <a:rPr kumimoji="0" lang="el-GR"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f</a:t>
            </a:r>
            <a:r>
              <a:rPr kumimoji="0" lang="el-GR"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g</a:t>
            </a:r>
            <a:r>
              <a:rPr kumimoji="0" lang="el-GR"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18 - Ευθύγραμμο βέλος σύνδεσης"/>
          <p:cNvCxnSpPr/>
          <p:nvPr/>
        </p:nvCxnSpPr>
        <p:spPr>
          <a:xfrm flipH="1" flipV="1">
            <a:off x="1812727" y="2267580"/>
            <a:ext cx="72008" cy="33123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a:off x="1884735" y="5579948"/>
            <a:ext cx="367240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21 - Ορθογώνιο"/>
          <p:cNvSpPr/>
          <p:nvPr/>
        </p:nvSpPr>
        <p:spPr>
          <a:xfrm>
            <a:off x="4333008" y="2483604"/>
            <a:ext cx="80663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g </a:t>
            </a:r>
            <a:r>
              <a:rPr kumimoji="0" lang="el-GR"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f</a:t>
            </a:r>
            <a:r>
              <a:rPr kumimoji="0" lang="el-GR"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r</a:t>
            </a:r>
            <a:r>
              <a:rPr kumimoji="0" lang="el-GR" sz="18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rPr>
              <a:t>)</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22 - Ορθογώνιο"/>
          <p:cNvSpPr/>
          <p:nvPr/>
        </p:nvSpPr>
        <p:spPr>
          <a:xfrm>
            <a:off x="1524695" y="2195572"/>
            <a:ext cx="2648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23 - Ορθογώνιο"/>
          <p:cNvSpPr/>
          <p:nvPr/>
        </p:nvSpPr>
        <p:spPr>
          <a:xfrm>
            <a:off x="5053087" y="5651956"/>
            <a:ext cx="29367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3"/>
          <p:cNvSpPr txBox="1">
            <a:spLocks noChangeArrowheads="1"/>
          </p:cNvSpPr>
          <p:nvPr/>
        </p:nvSpPr>
        <p:spPr>
          <a:xfrm>
            <a:off x="5930677" y="1084094"/>
            <a:ext cx="4536504" cy="6048672"/>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30238" marR="0" lvl="0" indent="-90488" algn="l" defTabSz="914400" rtl="0" eaLnBrk="1" fontAlgn="auto" latinLnBrk="0" hangingPunct="1">
              <a:lnSpc>
                <a:spcPct val="90000"/>
              </a:lnSpc>
              <a:spcBef>
                <a:spcPct val="20000"/>
              </a:spcBef>
              <a:spcAft>
                <a:spcPts val="0"/>
              </a:spcAft>
              <a:buClrTx/>
              <a:buSzTx/>
              <a:buFontTx/>
              <a:buChar char="-"/>
              <a:tabLst/>
              <a:defRPr/>
            </a:pPr>
            <a:endParaRPr kumimoji="0" lang="el-GR" sz="1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a:ea typeface="+mn-ea"/>
                <a:cs typeface="+mn-cs"/>
              </a:rPr>
              <a:t>If the economy is in the area left of point A the generated profits ard inadequate to lead to increasing g and the economy moves away from</a:t>
            </a:r>
            <a:r>
              <a:rPr kumimoji="0" lang="en-GB" sz="1800" b="1" i="0" u="sng" strike="noStrike" kern="1200" cap="none" spc="0" normalizeH="0" baseline="0" noProof="0">
                <a:ln>
                  <a:noFill/>
                </a:ln>
                <a:solidFill>
                  <a:srgbClr val="0070C0"/>
                </a:solidFill>
                <a:effectLst/>
                <a:uLnTx/>
                <a:uFillTx/>
                <a:latin typeface="Calibri" panose="020F0502020204030204"/>
                <a:ea typeface="+mn-ea"/>
                <a:cs typeface="+mn-cs"/>
              </a:rPr>
              <a:t> </a:t>
            </a:r>
            <a:r>
              <a:rPr kumimoji="0" lang="en-GB" sz="1800" b="1" i="0" u="none" strike="noStrike" kern="1200" cap="none" spc="0" normalizeH="0" baseline="0" noProof="0">
                <a:ln>
                  <a:noFill/>
                </a:ln>
                <a:solidFill>
                  <a:srgbClr val="0070C0"/>
                </a:solidFill>
                <a:effectLst/>
                <a:uLnTx/>
                <a:uFillTx/>
                <a:latin typeface="Calibri" panose="020F0502020204030204"/>
                <a:ea typeface="+mn-ea"/>
                <a:cs typeface="+mn-cs"/>
              </a:rPr>
              <a:t>A.</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a:ea typeface="+mn-ea"/>
                <a:cs typeface="+mn-cs"/>
              </a:rPr>
              <a:t>If the economy is in the area right to point A the</a:t>
            </a:r>
            <a:r>
              <a:rPr kumimoji="0" lang="en-GB" sz="1600" b="1" i="0" u="none" strike="noStrike" kern="1200" cap="none" spc="0" normalizeH="0" baseline="0" noProof="0">
                <a:ln>
                  <a:noFill/>
                </a:ln>
                <a:solidFill>
                  <a:srgbClr val="0070C0"/>
                </a:solidFill>
                <a:effectLst/>
                <a:uLnTx/>
                <a:uFillTx/>
                <a:latin typeface="Calibri" panose="020F0502020204030204"/>
                <a:ea typeface="+mn-ea"/>
                <a:cs typeface="+mn-cs"/>
              </a:rPr>
              <a:t> generated</a:t>
            </a:r>
            <a:r>
              <a:rPr kumimoji="0" lang="en-GB" sz="1800" b="1" i="0" u="none" strike="noStrike" kern="1200" cap="none" spc="0" normalizeH="0" baseline="0" noProof="0">
                <a:ln>
                  <a:noFill/>
                </a:ln>
                <a:solidFill>
                  <a:srgbClr val="0070C0"/>
                </a:solidFill>
                <a:effectLst/>
                <a:uLnTx/>
                <a:uFillTx/>
                <a:latin typeface="Calibri" panose="020F0502020204030204"/>
                <a:ea typeface="+mn-ea"/>
                <a:cs typeface="+mn-cs"/>
              </a:rPr>
              <a:t>  profits are able  to induce an increasing g that leads the economy away from point A and towards point B.</a:t>
            </a:r>
            <a:r>
              <a:rPr kumimoji="0" lang="el-GR" sz="18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70C0"/>
                </a:solidFill>
                <a:effectLst/>
                <a:uLnTx/>
                <a:uFillTx/>
                <a:latin typeface="Calibri" panose="020F0502020204030204"/>
                <a:ea typeface="+mn-ea"/>
                <a:cs typeface="+mn-cs"/>
              </a:rPr>
              <a:t>If the economy is in the area right to point B the generated profits are unable to sustain g, the latter declines and the economy tends towards B.</a:t>
            </a:r>
          </a:p>
          <a:p>
            <a:pPr marL="361950" marR="0" lvl="0" indent="0" algn="just" defTabSz="914400" rtl="0" eaLnBrk="1" fontAlgn="auto" latinLnBrk="0" hangingPunct="1">
              <a:lnSpc>
                <a:spcPct val="80000"/>
              </a:lnSpc>
              <a:spcBef>
                <a:spcPts val="300"/>
              </a:spcBef>
              <a:spcAft>
                <a:spcPts val="30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26 - Ορθογώνιο"/>
          <p:cNvSpPr/>
          <p:nvPr/>
        </p:nvSpPr>
        <p:spPr>
          <a:xfrm>
            <a:off x="1847528" y="692696"/>
            <a:ext cx="403244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Times New Roman" pitchFamily="18" charset="0"/>
                <a:cs typeface="Arial" charset="0"/>
              </a:rPr>
              <a:t>Point A: Unstable Equilibrium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Times New Roman" pitchFamily="18" charset="0"/>
                <a:cs typeface="Arial" charset="0"/>
              </a:rPr>
              <a:t>Point B: Stable Equilibrium</a:t>
            </a:r>
            <a:endParaRPr kumimoji="0" lang="el-GR" sz="2000" b="1"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a:ea typeface="Times New Roman" pitchFamily="18"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 name="15 - Ευθεία γραμμή σύνδεσης"/>
          <p:cNvCxnSpPr/>
          <p:nvPr/>
        </p:nvCxnSpPr>
        <p:spPr>
          <a:xfrm>
            <a:off x="3143672" y="4581128"/>
            <a:ext cx="0" cy="1008112"/>
          </a:xfrm>
          <a:prstGeom prst="line">
            <a:avLst/>
          </a:prstGeom>
          <a:ln>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7" name="16 - Ορθογώνιο"/>
          <p:cNvSpPr/>
          <p:nvPr/>
        </p:nvSpPr>
        <p:spPr>
          <a:xfrm>
            <a:off x="2999656" y="4221088"/>
            <a:ext cx="3177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Α</a:t>
            </a:r>
          </a:p>
        </p:txBody>
      </p:sp>
      <p:sp>
        <p:nvSpPr>
          <p:cNvPr id="18" name="17 - Ορθογώνιο"/>
          <p:cNvSpPr/>
          <p:nvPr/>
        </p:nvSpPr>
        <p:spPr>
          <a:xfrm>
            <a:off x="4367808" y="3923764"/>
            <a:ext cx="3177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Β</a:t>
            </a:r>
          </a:p>
        </p:txBody>
      </p:sp>
      <p:cxnSp>
        <p:nvCxnSpPr>
          <p:cNvPr id="20" name="19 - Ευθεία γραμμή σύνδεσης"/>
          <p:cNvCxnSpPr/>
          <p:nvPr/>
        </p:nvCxnSpPr>
        <p:spPr>
          <a:xfrm>
            <a:off x="4583832" y="4221088"/>
            <a:ext cx="0" cy="1368152"/>
          </a:xfrm>
          <a:prstGeom prst="line">
            <a:avLst/>
          </a:prstGeom>
          <a:ln>
            <a:solidFill>
              <a:schemeClr val="tx1"/>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26" name="25 - Ευθεία γραμμή σύνδεσης"/>
          <p:cNvCxnSpPr/>
          <p:nvPr/>
        </p:nvCxnSpPr>
        <p:spPr>
          <a:xfrm>
            <a:off x="2855640" y="4365104"/>
            <a:ext cx="0" cy="129614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27 - Ευθεία γραμμή σύνδεσης"/>
          <p:cNvCxnSpPr/>
          <p:nvPr/>
        </p:nvCxnSpPr>
        <p:spPr>
          <a:xfrm>
            <a:off x="3431704" y="4517504"/>
            <a:ext cx="0" cy="107173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 name="30 - Ευθύγραμμο βέλος σύνδεσης"/>
          <p:cNvCxnSpPr/>
          <p:nvPr/>
        </p:nvCxnSpPr>
        <p:spPr>
          <a:xfrm flipH="1">
            <a:off x="2495600" y="5445224"/>
            <a:ext cx="288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31 - Ευθύγραμμο βέλος σύνδεσης"/>
          <p:cNvCxnSpPr/>
          <p:nvPr/>
        </p:nvCxnSpPr>
        <p:spPr>
          <a:xfrm>
            <a:off x="3503712" y="5445224"/>
            <a:ext cx="288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34 - Ευθεία γραμμή σύνδεσης"/>
          <p:cNvCxnSpPr/>
          <p:nvPr/>
        </p:nvCxnSpPr>
        <p:spPr>
          <a:xfrm>
            <a:off x="4367808" y="4293096"/>
            <a:ext cx="0" cy="129614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35 - Ευθεία γραμμή σύνδεσης"/>
          <p:cNvCxnSpPr/>
          <p:nvPr/>
        </p:nvCxnSpPr>
        <p:spPr>
          <a:xfrm>
            <a:off x="4727848" y="2852936"/>
            <a:ext cx="0" cy="280831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36 - Ευθύγραμμο βέλος σύνδεσης"/>
          <p:cNvCxnSpPr/>
          <p:nvPr/>
        </p:nvCxnSpPr>
        <p:spPr>
          <a:xfrm>
            <a:off x="4367808" y="5445224"/>
            <a:ext cx="1440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37 - Ευθύγραμμο βέλος σύνδεσης"/>
          <p:cNvCxnSpPr/>
          <p:nvPr/>
        </p:nvCxnSpPr>
        <p:spPr>
          <a:xfrm flipH="1">
            <a:off x="4583832" y="5445224"/>
            <a:ext cx="1440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6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906C83-66D2-4E38-8E68-F5EFA4BA0478}"/>
              </a:ext>
            </a:extLst>
          </p:cNvPr>
          <p:cNvSpPr>
            <a:spLocks noGrp="1"/>
          </p:cNvSpPr>
          <p:nvPr>
            <p:ph type="title"/>
          </p:nvPr>
        </p:nvSpPr>
        <p:spPr/>
        <p:txBody>
          <a:bodyPr/>
          <a:lstStyle/>
          <a:p>
            <a:r>
              <a:rPr lang="en-US" dirty="0"/>
              <a:t>International Development-introduction</a:t>
            </a:r>
            <a:endParaRPr lang="el-GR" dirty="0"/>
          </a:p>
        </p:txBody>
      </p:sp>
      <p:sp>
        <p:nvSpPr>
          <p:cNvPr id="3" name="Θέση περιεχομένου 2">
            <a:extLst>
              <a:ext uri="{FF2B5EF4-FFF2-40B4-BE49-F238E27FC236}">
                <a16:creationId xmlns:a16="http://schemas.microsoft.com/office/drawing/2014/main" id="{ADA14206-1A8D-40E2-804F-FF1A3A761520}"/>
              </a:ext>
            </a:extLst>
          </p:cNvPr>
          <p:cNvSpPr>
            <a:spLocks noGrp="1"/>
          </p:cNvSpPr>
          <p:nvPr>
            <p:ph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"International development" is different from the simple concept of "development".</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Whereas the latter, at its most basic, denotes simply the idea of change through time, international development has come to refer to a distinct field of practice, industry, and research.</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International Development remains closely related to the set of institutions—especially the Bretton Woods Institutions—that arose after the Second World War with a focus on economic growth, alleviating poverty, and improving living conditions in previously colonized countries.</a:t>
            </a:r>
            <a:endParaRPr lang="en-US" sz="1800" u="sng"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international community has codified development aims in, for instance, the Millennium Development Goals (2000 to 2015) and the Sustainable Development Goals (2015 to 2030).</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6DEDA526-1354-4C2F-B095-23186A8207FD}"/>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050088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Γραφή 1">
                <a:extLst>
                  <a:ext uri="{FF2B5EF4-FFF2-40B4-BE49-F238E27FC236}">
                    <a16:creationId xmlns:a16="http://schemas.microsoft.com/office/drawing/2014/main" id="{93772C4F-DBBD-8842-8702-0BBA73F7DBA3}"/>
                  </a:ext>
                </a:extLst>
              </p14:cNvPr>
              <p14:cNvContentPartPr/>
              <p14:nvPr/>
            </p14:nvContentPartPr>
            <p14:xfrm>
              <a:off x="1188854" y="4664003"/>
              <a:ext cx="360" cy="360"/>
            </p14:xfrm>
          </p:contentPart>
        </mc:Choice>
        <mc:Fallback xmlns="">
          <p:pic>
            <p:nvPicPr>
              <p:cNvPr id="2" name="Γραφή 1">
                <a:extLst>
                  <a:ext uri="{FF2B5EF4-FFF2-40B4-BE49-F238E27FC236}">
                    <a16:creationId xmlns:a16="http://schemas.microsoft.com/office/drawing/2014/main" id="{93772C4F-DBBD-8842-8702-0BBA73F7DBA3}"/>
                  </a:ext>
                </a:extLst>
              </p:cNvPr>
              <p:cNvPicPr/>
              <p:nvPr/>
            </p:nvPicPr>
            <p:blipFill>
              <a:blip r:embed="rId3"/>
              <a:stretch>
                <a:fillRect/>
              </a:stretch>
            </p:blipFill>
            <p:spPr>
              <a:xfrm>
                <a:off x="1176614" y="4651403"/>
                <a:ext cx="25200" cy="25200"/>
              </a:xfrm>
              <a:prstGeom prst="rect">
                <a:avLst/>
              </a:prstGeom>
            </p:spPr>
          </p:pic>
        </mc:Fallback>
      </mc:AlternateContent>
      <p:sp>
        <p:nvSpPr>
          <p:cNvPr id="3" name="Τίτλος 2">
            <a:extLst>
              <a:ext uri="{FF2B5EF4-FFF2-40B4-BE49-F238E27FC236}">
                <a16:creationId xmlns:a16="http://schemas.microsoft.com/office/drawing/2014/main" id="{95E97653-B9AA-F949-B141-E6BBD56FBF8E}"/>
              </a:ext>
            </a:extLst>
          </p:cNvPr>
          <p:cNvSpPr>
            <a:spLocks noGrp="1"/>
          </p:cNvSpPr>
          <p:nvPr>
            <p:ph type="title"/>
          </p:nvPr>
        </p:nvSpPr>
        <p:spPr/>
        <p:txBody>
          <a:bodyPr/>
          <a:lstStyle/>
          <a:p>
            <a:r>
              <a:rPr lang="en-GB"/>
              <a:t>Production Function – Profit Function</a:t>
            </a:r>
            <a:endParaRPr lang="el-GR"/>
          </a:p>
        </p:txBody>
      </p:sp>
      <p:pic>
        <p:nvPicPr>
          <p:cNvPr id="6" name="Εικόνα 6">
            <a:extLst>
              <a:ext uri="{FF2B5EF4-FFF2-40B4-BE49-F238E27FC236}">
                <a16:creationId xmlns:a16="http://schemas.microsoft.com/office/drawing/2014/main" id="{A39F0641-5D8F-AA48-88D9-E3A6158DBC49}"/>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408112" y="2701131"/>
            <a:ext cx="3819525" cy="2600325"/>
          </a:xfrm>
          <a:ln>
            <a:solidFill>
              <a:srgbClr val="002060"/>
            </a:solidFill>
          </a:ln>
        </p:spPr>
      </p:pic>
      <p:sp>
        <p:nvSpPr>
          <p:cNvPr id="5" name="Θέση περιεχομένου 4">
            <a:extLst>
              <a:ext uri="{FF2B5EF4-FFF2-40B4-BE49-F238E27FC236}">
                <a16:creationId xmlns:a16="http://schemas.microsoft.com/office/drawing/2014/main" id="{7F7565A6-6D69-BD4F-AF31-5F95019B9FE6}"/>
              </a:ext>
            </a:extLst>
          </p:cNvPr>
          <p:cNvSpPr>
            <a:spLocks noGrp="1"/>
          </p:cNvSpPr>
          <p:nvPr>
            <p:ph sz="half" idx="2"/>
          </p:nvPr>
        </p:nvSpPr>
        <p:spPr/>
        <p:txBody>
          <a:bodyPr>
            <a:normAutofit fontScale="85000" lnSpcReduction="20000"/>
          </a:bodyPr>
          <a:lstStyle/>
          <a:p>
            <a:r>
              <a:rPr lang="en-GB"/>
              <a:t>Y = f(K, L) </a:t>
            </a:r>
          </a:p>
          <a:p>
            <a:r>
              <a:rPr lang="en-GB"/>
              <a:t>Y/L = f(K/L)</a:t>
            </a:r>
          </a:p>
          <a:p>
            <a:r>
              <a:rPr lang="en-GB"/>
              <a:t>r = (Y/L – W/P)/(K/L)</a:t>
            </a:r>
          </a:p>
          <a:p>
            <a:pPr marL="0" indent="0">
              <a:buNone/>
            </a:pPr>
            <a:r>
              <a:rPr lang="en-GB"/>
              <a:t>As capital accumulation increases due to increasing investmeng  (K/L: capital intensity increases) r decreases.  But Y/L: labour productivity increases due to new investment in fixed assets (technology) If d(Y/L)/(Y/L) &gt; d(K/L)/(K/L) then r increases.  However, labour productivity should increase more than real wage ( W/L) and the difference between the two should increase faster than capital intensity does in order </a:t>
            </a:r>
            <a:r>
              <a:rPr lang="en-GB" b="1"/>
              <a:t>r</a:t>
            </a:r>
            <a:r>
              <a:rPr lang="en-GB"/>
              <a:t> to incline. </a:t>
            </a:r>
            <a:endParaRPr lang="el-GR"/>
          </a:p>
        </p:txBody>
      </p:sp>
    </p:spTree>
    <p:extLst>
      <p:ext uri="{BB962C8B-B14F-4D97-AF65-F5344CB8AC3E}">
        <p14:creationId xmlns:p14="http://schemas.microsoft.com/office/powerpoint/2010/main" val="15433586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29EA25-46A6-EE44-8ABC-D90ED51C5362}"/>
              </a:ext>
            </a:extLst>
          </p:cNvPr>
          <p:cNvSpPr>
            <a:spLocks noGrp="1"/>
          </p:cNvSpPr>
          <p:nvPr>
            <p:ph type="title"/>
          </p:nvPr>
        </p:nvSpPr>
        <p:spPr/>
        <p:txBody>
          <a:bodyPr/>
          <a:lstStyle/>
          <a:p>
            <a:pPr algn="ctr"/>
            <a:r>
              <a:rPr lang="en-GB" b="1"/>
              <a:t>Passineti</a:t>
            </a:r>
            <a:endParaRPr lang="el-GR"/>
          </a:p>
        </p:txBody>
      </p:sp>
      <p:sp>
        <p:nvSpPr>
          <p:cNvPr id="3" name="Θέση περιεχομένου 2">
            <a:extLst>
              <a:ext uri="{FF2B5EF4-FFF2-40B4-BE49-F238E27FC236}">
                <a16:creationId xmlns:a16="http://schemas.microsoft.com/office/drawing/2014/main" id="{1E45A7B0-010E-004C-8501-AEB89351E681}"/>
              </a:ext>
            </a:extLst>
          </p:cNvPr>
          <p:cNvSpPr>
            <a:spLocks noGrp="1"/>
          </p:cNvSpPr>
          <p:nvPr>
            <p:ph idx="1"/>
          </p:nvPr>
        </p:nvSpPr>
        <p:spPr/>
        <p:txBody>
          <a:bodyPr/>
          <a:lstStyle/>
          <a:p>
            <a:r>
              <a:rPr lang="en-GB" dirty="0"/>
              <a:t>The equation of Cambridge, and more specifically the relationship income of capital determines the savings of capital owners, which in turn determines the profit rate, and ultimately the economic growth rate holds true even if it is accepted that wage earners save part of their income, and the accumulation of past savings form capital that participates to the investment process. so wage earners receive income from their capital, hence labour income consists of wages plus profits on capital owned by labour (</a:t>
            </a:r>
            <a:r>
              <a:rPr lang="en-GB" dirty="0" err="1"/>
              <a:t>Passineti</a:t>
            </a:r>
            <a:r>
              <a:rPr lang="en-GB" dirty="0"/>
              <a:t>).  </a:t>
            </a:r>
          </a:p>
          <a:p>
            <a:pPr marL="0" indent="0">
              <a:buNone/>
            </a:pPr>
            <a:r>
              <a:rPr lang="en-GB" dirty="0"/>
              <a:t>                                   </a:t>
            </a:r>
          </a:p>
        </p:txBody>
      </p:sp>
    </p:spTree>
    <p:extLst>
      <p:ext uri="{BB962C8B-B14F-4D97-AF65-F5344CB8AC3E}">
        <p14:creationId xmlns:p14="http://schemas.microsoft.com/office/powerpoint/2010/main" val="1014628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E62693-D844-6A49-B689-31BAEF8672E7}"/>
              </a:ext>
            </a:extLst>
          </p:cNvPr>
          <p:cNvSpPr>
            <a:spLocks noGrp="1"/>
          </p:cNvSpPr>
          <p:nvPr>
            <p:ph type="title"/>
          </p:nvPr>
        </p:nvSpPr>
        <p:spPr/>
        <p:txBody>
          <a:bodyPr/>
          <a:lstStyle/>
          <a:p>
            <a:pPr algn="ctr"/>
            <a:r>
              <a:rPr lang="en-GB" b="1"/>
              <a:t>Passineti’s Hypotheses</a:t>
            </a:r>
            <a:endParaRPr lang="el-GR" b="1"/>
          </a:p>
        </p:txBody>
      </p:sp>
      <p:sp>
        <p:nvSpPr>
          <p:cNvPr id="3" name="Θέση περιεχομένου 2">
            <a:extLst>
              <a:ext uri="{FF2B5EF4-FFF2-40B4-BE49-F238E27FC236}">
                <a16:creationId xmlns:a16="http://schemas.microsoft.com/office/drawing/2014/main" id="{F8C4B018-A48E-9247-8707-E41B238355D8}"/>
              </a:ext>
            </a:extLst>
          </p:cNvPr>
          <p:cNvSpPr>
            <a:spLocks noGrp="1"/>
          </p:cNvSpPr>
          <p:nvPr>
            <p:ph idx="1"/>
          </p:nvPr>
        </p:nvSpPr>
        <p:spPr/>
        <p:txBody>
          <a:bodyPr>
            <a:normAutofit fontScale="85000" lnSpcReduction="20000"/>
          </a:bodyPr>
          <a:lstStyle/>
          <a:p>
            <a:pPr marL="0" indent="0">
              <a:buNone/>
            </a:pPr>
            <a:r>
              <a:rPr lang="en-GB"/>
              <a:t>Under some restrictive hypotheses, i.e. :</a:t>
            </a:r>
          </a:p>
          <a:p>
            <a:r>
              <a:rPr lang="en-GB"/>
              <a:t>the rate of profit is determined by the total income received by the total capital stock irrespectively of how capital ownership is divided between capitalists and labour ( r = I</a:t>
            </a:r>
            <a:r>
              <a:rPr lang="en-GB" baseline="-25000"/>
              <a:t>c</a:t>
            </a:r>
            <a:r>
              <a:rPr lang="en-GB"/>
              <a:t> /K where: K = K</a:t>
            </a:r>
            <a:r>
              <a:rPr lang="en-GB" baseline="-25000"/>
              <a:t>c</a:t>
            </a:r>
            <a:r>
              <a:rPr lang="en-GB"/>
              <a:t> + K</a:t>
            </a:r>
            <a:r>
              <a:rPr lang="en-GB" baseline="-25000"/>
              <a:t>w</a:t>
            </a:r>
            <a:r>
              <a:rPr lang="en-GB"/>
              <a:t>)</a:t>
            </a:r>
          </a:p>
          <a:p>
            <a:r>
              <a:rPr lang="en-GB"/>
              <a:t>the rate of total capital accumulation, i.e. the rate of total investment is equal to the rate of wage earners capital accumulation, and equal to the rate of capitalists’ capital accumulation,  </a:t>
            </a:r>
          </a:p>
          <a:p>
            <a:pPr marL="0" indent="0">
              <a:buNone/>
            </a:pPr>
            <a:r>
              <a:rPr lang="en-GB" b="1"/>
              <a:t>Note</a:t>
            </a:r>
            <a:r>
              <a:rPr lang="en-GB"/>
              <a:t>:If the rates of capital accumulation were different between the two social classes, i.e. capitalists and labour then the rate of capital income change would have been different between the two social classes, therefore the income distribution would have been affected too. Given that the marginal propensity to consume differs between capitalists and labour a change of the distribution of income would change the distribution of demand between the two, hence the denand patterns (preferences) affecting production patterns, then inputt denand patterns and so on generating disequilibrium to the system.     </a:t>
            </a:r>
          </a:p>
          <a:p>
            <a:endParaRPr lang="el-GR"/>
          </a:p>
        </p:txBody>
      </p:sp>
    </p:spTree>
    <p:extLst>
      <p:ext uri="{BB962C8B-B14F-4D97-AF65-F5344CB8AC3E}">
        <p14:creationId xmlns:p14="http://schemas.microsoft.com/office/powerpoint/2010/main" val="3726213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E1CDC4-5219-B347-B363-655DF39D204D}"/>
              </a:ext>
            </a:extLst>
          </p:cNvPr>
          <p:cNvSpPr>
            <a:spLocks noGrp="1"/>
          </p:cNvSpPr>
          <p:nvPr>
            <p:ph type="title"/>
          </p:nvPr>
        </p:nvSpPr>
        <p:spPr/>
        <p:txBody>
          <a:bodyPr/>
          <a:lstStyle/>
          <a:p>
            <a:pPr algn="ctr"/>
            <a:r>
              <a:rPr lang="en-GB" b="1"/>
              <a:t>Passineti’s Conclusion</a:t>
            </a:r>
            <a:endParaRPr lang="el-GR" b="1"/>
          </a:p>
        </p:txBody>
      </p:sp>
      <p:sp>
        <p:nvSpPr>
          <p:cNvPr id="3" name="Θέση περιεχομένου 2">
            <a:extLst>
              <a:ext uri="{FF2B5EF4-FFF2-40B4-BE49-F238E27FC236}">
                <a16:creationId xmlns:a16="http://schemas.microsoft.com/office/drawing/2014/main" id="{F734C131-AE1F-0A4D-8DCF-5FFEC852F089}"/>
              </a:ext>
            </a:extLst>
          </p:cNvPr>
          <p:cNvSpPr>
            <a:spLocks noGrp="1"/>
          </p:cNvSpPr>
          <p:nvPr>
            <p:ph idx="1"/>
          </p:nvPr>
        </p:nvSpPr>
        <p:spPr/>
        <p:txBody>
          <a:bodyPr>
            <a:normAutofit lnSpcReduction="10000"/>
          </a:bodyPr>
          <a:lstStyle/>
          <a:p>
            <a:pPr marL="0" indent="0">
              <a:buNone/>
            </a:pPr>
            <a:r>
              <a:rPr lang="en-GB"/>
              <a:t>Passineti reached the conclusion that it is the capitalists’ propensity to save, which a function of their income, in other words of their profits the critical determinant of  the ecomic growth rate of a closed economy.  “.... Whatever wage esrners may do .....they are in no other position but to solely participate to a sum of profits determined a priori for them – they do not have the ability to affect ..(this sum of profits) to the least.”</a:t>
            </a:r>
            <a:r>
              <a:rPr lang="el-GR"/>
              <a:t> </a:t>
            </a:r>
            <a:endParaRPr lang="en-GB"/>
          </a:p>
          <a:p>
            <a:r>
              <a:rPr lang="en-GB"/>
              <a:t>Affecting </a:t>
            </a:r>
            <a:r>
              <a:rPr lang="en-US" b="1"/>
              <a:t>r</a:t>
            </a:r>
            <a:r>
              <a:rPr lang="el-GR" b="1"/>
              <a:t> </a:t>
            </a:r>
            <a:r>
              <a:rPr lang="el-GR" b="1">
                <a:sym typeface="Wingdings" pitchFamily="2" charset="2"/>
              </a:rPr>
              <a:t> </a:t>
            </a:r>
            <a:r>
              <a:rPr lang="el-GR"/>
              <a:t> </a:t>
            </a:r>
            <a:r>
              <a:rPr lang="en-GB"/>
              <a:t>the rate of capital accumulation </a:t>
            </a:r>
            <a:r>
              <a:rPr lang="en-US">
                <a:sym typeface="Wingdings" pitchFamily="2" charset="2"/>
              </a:rPr>
              <a:t>g</a:t>
            </a:r>
            <a:r>
              <a:rPr lang="en-US">
                <a:latin typeface="Arial"/>
                <a:cs typeface="Arial"/>
                <a:sym typeface="Wingdings" pitchFamily="2" charset="2"/>
              </a:rPr>
              <a:t>≡</a:t>
            </a:r>
            <a:r>
              <a:rPr lang="en-US"/>
              <a:t>I</a:t>
            </a:r>
            <a:r>
              <a:rPr lang="el-GR"/>
              <a:t>/</a:t>
            </a:r>
            <a:r>
              <a:rPr lang="en-US"/>
              <a:t>K</a:t>
            </a:r>
            <a:r>
              <a:rPr lang="en-GB"/>
              <a:t> is affected</a:t>
            </a:r>
            <a:r>
              <a:rPr lang="el-GR"/>
              <a:t> </a:t>
            </a:r>
            <a:r>
              <a:rPr lang="el-GR">
                <a:sym typeface="Wingdings" pitchFamily="2" charset="2"/>
              </a:rPr>
              <a:t></a:t>
            </a:r>
            <a:r>
              <a:rPr lang="en-GB">
                <a:sym typeface="Wingdings" pitchFamily="2" charset="2"/>
              </a:rPr>
              <a:t>so it does g.</a:t>
            </a:r>
          </a:p>
          <a:p>
            <a:r>
              <a:rPr lang="en-GB">
                <a:sym typeface="Wingdings" pitchFamily="2" charset="2"/>
              </a:rPr>
              <a:t>r may be affected by redistributing national income in favour of capital.</a:t>
            </a:r>
            <a:endParaRPr lang="el-GR"/>
          </a:p>
        </p:txBody>
      </p:sp>
    </p:spTree>
    <p:extLst>
      <p:ext uri="{BB962C8B-B14F-4D97-AF65-F5344CB8AC3E}">
        <p14:creationId xmlns:p14="http://schemas.microsoft.com/office/powerpoint/2010/main" val="14081847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6A2169-5DD1-0E40-9D43-764C0C604CA4}"/>
              </a:ext>
            </a:extLst>
          </p:cNvPr>
          <p:cNvSpPr>
            <a:spLocks noGrp="1"/>
          </p:cNvSpPr>
          <p:nvPr>
            <p:ph type="title"/>
          </p:nvPr>
        </p:nvSpPr>
        <p:spPr/>
        <p:txBody>
          <a:bodyPr/>
          <a:lstStyle/>
          <a:p>
            <a:pPr algn="ctr"/>
            <a:r>
              <a:rPr lang="en-GB" b="1" dirty="0"/>
              <a:t>Harrod - </a:t>
            </a:r>
            <a:r>
              <a:rPr lang="en-GB" b="1" dirty="0" err="1"/>
              <a:t>Domar</a:t>
            </a:r>
            <a:endParaRPr lang="el-GR" b="1" dirty="0"/>
          </a:p>
        </p:txBody>
      </p:sp>
      <p:sp>
        <p:nvSpPr>
          <p:cNvPr id="3" name="Θέση περιεχομένου 2">
            <a:extLst>
              <a:ext uri="{FF2B5EF4-FFF2-40B4-BE49-F238E27FC236}">
                <a16:creationId xmlns:a16="http://schemas.microsoft.com/office/drawing/2014/main" id="{B1918DED-4A20-3F47-9D51-4FD3408F9E94}"/>
              </a:ext>
            </a:extLst>
          </p:cNvPr>
          <p:cNvSpPr>
            <a:spLocks noGrp="1"/>
          </p:cNvSpPr>
          <p:nvPr>
            <p:ph idx="1"/>
          </p:nvPr>
        </p:nvSpPr>
        <p:spPr/>
        <p:txBody>
          <a:bodyPr>
            <a:normAutofit fontScale="62500" lnSpcReduction="20000"/>
          </a:bodyPr>
          <a:lstStyle/>
          <a:p>
            <a:pPr marL="0" indent="0" algn="ctr">
              <a:buNone/>
            </a:pPr>
            <a:r>
              <a:rPr lang="en-GB" b="1" u="sng"/>
              <a:t>Hypotheses</a:t>
            </a:r>
          </a:p>
          <a:p>
            <a:r>
              <a:rPr lang="en-GB"/>
              <a:t>The condition for the economy being on equilibrium, i.e. total supply equals total demand is:</a:t>
            </a:r>
          </a:p>
          <a:p>
            <a:pPr marL="0" indent="0" algn="ctr">
              <a:buNone/>
            </a:pPr>
            <a:r>
              <a:rPr lang="en-GB"/>
              <a:t>I</a:t>
            </a:r>
            <a:r>
              <a:rPr lang="en-GB" baseline="-25000"/>
              <a:t>t</a:t>
            </a:r>
            <a:r>
              <a:rPr lang="en-GB"/>
              <a:t>= (K/Y). (Y</a:t>
            </a:r>
            <a:r>
              <a:rPr lang="en-GB" baseline="-25000"/>
              <a:t>t</a:t>
            </a:r>
            <a:r>
              <a:rPr lang="en-GB"/>
              <a:t>-Y</a:t>
            </a:r>
            <a:r>
              <a:rPr lang="en-GB" baseline="-25000"/>
              <a:t>t-1</a:t>
            </a:r>
            <a:r>
              <a:rPr lang="en-GB"/>
              <a:t>)</a:t>
            </a:r>
          </a:p>
          <a:p>
            <a:pPr marL="0" indent="0" algn="ctr">
              <a:buNone/>
            </a:pPr>
            <a:r>
              <a:rPr lang="en-GB"/>
              <a:t>Y</a:t>
            </a:r>
            <a:r>
              <a:rPr lang="en-GB" baseline="-25000"/>
              <a:t>t</a:t>
            </a:r>
            <a:r>
              <a:rPr lang="en-GB"/>
              <a:t>-Y</a:t>
            </a:r>
            <a:r>
              <a:rPr lang="en-GB" baseline="-25000"/>
              <a:t>t-1</a:t>
            </a:r>
            <a:r>
              <a:rPr lang="en-GB"/>
              <a:t>=DY</a:t>
            </a:r>
          </a:p>
          <a:p>
            <a:pPr marL="0" indent="0" algn="ctr">
              <a:buNone/>
            </a:pPr>
            <a:r>
              <a:rPr lang="en-GB"/>
              <a:t>K/Y: Productivity of capital (?): k how many units of capital are required in order to produce one unit of output</a:t>
            </a:r>
          </a:p>
          <a:p>
            <a:pPr marL="0" indent="0" algn="ctr">
              <a:buNone/>
            </a:pPr>
            <a:r>
              <a:rPr lang="en-GB"/>
              <a:t>I</a:t>
            </a:r>
            <a:r>
              <a:rPr lang="en-GB" baseline="-25000"/>
              <a:t>t</a:t>
            </a:r>
            <a:r>
              <a:rPr lang="en-GB"/>
              <a:t>= kDY</a:t>
            </a:r>
          </a:p>
          <a:p>
            <a:pPr marL="0" indent="0" algn="ctr">
              <a:buNone/>
            </a:pPr>
            <a:endParaRPr lang="en-GB"/>
          </a:p>
          <a:p>
            <a:r>
              <a:rPr lang="en-GB"/>
              <a:t>Keynensian equilibrium: ex ante S = ex post S= ex ante I= ex post I</a:t>
            </a:r>
          </a:p>
          <a:p>
            <a:pPr marL="0" indent="0" algn="ctr">
              <a:buNone/>
            </a:pPr>
            <a:r>
              <a:rPr lang="en-GB"/>
              <a:t>S=I</a:t>
            </a:r>
          </a:p>
          <a:p>
            <a:r>
              <a:rPr lang="en-GB"/>
              <a:t>s: marginal propensity to save: constant.</a:t>
            </a:r>
          </a:p>
          <a:p>
            <a:pPr marL="0" indent="0" algn="ctr">
              <a:buNone/>
            </a:pPr>
            <a:r>
              <a:rPr lang="en-GB"/>
              <a:t>S=sY</a:t>
            </a:r>
          </a:p>
          <a:p>
            <a:r>
              <a:rPr lang="en-GB"/>
              <a:t>There is no depreciation of capital.</a:t>
            </a:r>
          </a:p>
          <a:p>
            <a:r>
              <a:rPr lang="en-GB"/>
              <a:t>Technology is totally embodied to capital.</a:t>
            </a:r>
          </a:p>
          <a:p>
            <a:pPr marL="0" indent="0" algn="ctr">
              <a:buNone/>
            </a:pPr>
            <a:endParaRPr lang="en-GB"/>
          </a:p>
          <a:p>
            <a:pPr marL="0" indent="0">
              <a:buNone/>
            </a:pPr>
            <a:endParaRPr lang="el-GR"/>
          </a:p>
        </p:txBody>
      </p:sp>
    </p:spTree>
    <p:extLst>
      <p:ext uri="{BB962C8B-B14F-4D97-AF65-F5344CB8AC3E}">
        <p14:creationId xmlns:p14="http://schemas.microsoft.com/office/powerpoint/2010/main" val="7708804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58FDD8-A51E-4896-83A6-E989FE90C756}"/>
              </a:ext>
            </a:extLst>
          </p:cNvPr>
          <p:cNvSpPr>
            <a:spLocks noGrp="1"/>
          </p:cNvSpPr>
          <p:nvPr>
            <p:ph type="title"/>
          </p:nvPr>
        </p:nvSpPr>
        <p:spPr/>
        <p:txBody>
          <a:bodyPr/>
          <a:lstStyle/>
          <a:p>
            <a:r>
              <a:rPr lang="en-GB" b="1" dirty="0"/>
              <a:t>Harrod - </a:t>
            </a:r>
            <a:r>
              <a:rPr lang="en-GB" b="1" dirty="0" err="1"/>
              <a:t>Domar</a:t>
            </a:r>
            <a:endParaRPr lang="el-GR" dirty="0"/>
          </a:p>
        </p:txBody>
      </p:sp>
      <p:sp>
        <p:nvSpPr>
          <p:cNvPr id="3" name="Θέση περιεχομένου 2">
            <a:extLst>
              <a:ext uri="{FF2B5EF4-FFF2-40B4-BE49-F238E27FC236}">
                <a16:creationId xmlns:a16="http://schemas.microsoft.com/office/drawing/2014/main" id="{D6CC51AF-6693-4306-B359-6B78F0F3415A}"/>
              </a:ext>
            </a:extLst>
          </p:cNvPr>
          <p:cNvSpPr>
            <a:spLocks noGrp="1"/>
          </p:cNvSpPr>
          <p:nvPr>
            <p:ph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model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based</a:t>
            </a:r>
            <a:r>
              <a:rPr lang="el-GR" sz="1800" dirty="0">
                <a:effectLst/>
                <a:latin typeface="Calibri" panose="020F0502020204030204" pitchFamily="34" charset="0"/>
                <a:ea typeface="Calibri" panose="020F0502020204030204" pitchFamily="34" charset="0"/>
                <a:cs typeface="Times New Roman" panose="02020603050405020304" pitchFamily="18" charset="0"/>
              </a:rPr>
              <a:t> on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following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assumptions</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I)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total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demand</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balances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total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supply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when</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investment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made</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period</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time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even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equal</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change</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national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income</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relation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previous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period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let</a:t>
            </a:r>
            <a:r>
              <a:rPr lang="el-GR" sz="1800" dirty="0">
                <a:effectLst/>
                <a:latin typeface="Calibri" panose="020F0502020204030204" pitchFamily="34" charset="0"/>
                <a:ea typeface="Calibri" panose="020F0502020204030204" pitchFamily="34" charset="0"/>
                <a:cs typeface="Times New Roman" panose="02020603050405020304" pitchFamily="18" charset="0"/>
              </a:rPr>
              <a:t> ΔY =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Υt</a:t>
            </a:r>
            <a:r>
              <a:rPr lang="el-GR" sz="1800" dirty="0">
                <a:effectLst/>
                <a:latin typeface="Calibri" panose="020F0502020204030204" pitchFamily="34" charset="0"/>
                <a:ea typeface="Calibri" panose="020F0502020204030204" pitchFamily="34" charset="0"/>
                <a:cs typeface="Times New Roman" panose="02020603050405020304" pitchFamily="18" charset="0"/>
              </a:rPr>
              <a:t> - Υt-1, on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Product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ratio</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let</a:t>
            </a:r>
            <a:r>
              <a:rPr lang="el-GR" sz="1800" dirty="0">
                <a:effectLst/>
                <a:latin typeface="Calibri" panose="020F0502020204030204" pitchFamily="34" charset="0"/>
                <a:ea typeface="Calibri" panose="020F0502020204030204" pitchFamily="34" charset="0"/>
                <a:cs typeface="Times New Roman" panose="02020603050405020304" pitchFamily="18" charset="0"/>
              </a:rPr>
              <a:t> k = Y / Y,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which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reflects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productivity</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investment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how</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many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units</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investment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are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required</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produce</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unit</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product</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period</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time</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hypothesis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represented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by</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following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equation</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l-GR" sz="1800" b="0" u="none" strike="noStrike" dirty="0" err="1">
                <a:effectLst/>
                <a:latin typeface="Arial" panose="020B0604020202020204" pitchFamily="34" charset="0"/>
                <a:ea typeface="Times New Roman" panose="02020603050405020304" pitchFamily="18" charset="0"/>
              </a:rPr>
              <a:t>Ιt</a:t>
            </a:r>
            <a:r>
              <a:rPr lang="el-GR" sz="1800" b="0" u="none" strike="noStrike" dirty="0">
                <a:effectLst/>
                <a:latin typeface="Arial" panose="020B0604020202020204" pitchFamily="34" charset="0"/>
                <a:ea typeface="Times New Roman" panose="02020603050405020304" pitchFamily="18" charset="0"/>
              </a:rPr>
              <a:t> = κ ΔΥ  (1)</a:t>
            </a:r>
            <a:endParaRPr lang="en-US" sz="1800" b="0" u="none" strike="noStrike" dirty="0">
              <a:effectLst/>
              <a:latin typeface="Arial" panose="020B0604020202020204" pitchFamily="34" charset="0"/>
              <a:ea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In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closed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economy</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equilibrium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condition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ante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investment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for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period</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time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equals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planned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savings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let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St</a:t>
            </a:r>
            <a:r>
              <a:rPr lang="el-GR" sz="1800" dirty="0">
                <a:effectLst/>
                <a:latin typeface="Calibri" panose="020F0502020204030204" pitchFamily="34" charset="0"/>
                <a:ea typeface="Calibri" panose="020F0502020204030204" pitchFamily="34" charset="0"/>
                <a:cs typeface="Times New Roman" panose="02020603050405020304" pitchFamily="18" charset="0"/>
              </a:rPr>
              <a:t>, for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same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period</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time</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equilibrium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condition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written</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Ιt</a:t>
            </a:r>
            <a:r>
              <a:rPr lang="el-GR" sz="18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St</a:t>
            </a:r>
            <a:r>
              <a:rPr lang="el-GR" sz="1800" dirty="0">
                <a:effectLst/>
                <a:latin typeface="Calibri" panose="020F0502020204030204" pitchFamily="34" charset="0"/>
                <a:ea typeface="Calibri" panose="020F0502020204030204" pitchFamily="34" charset="0"/>
                <a:cs typeface="Times New Roman" panose="02020603050405020304" pitchFamily="18" charset="0"/>
              </a:rPr>
              <a:t> (2)</a:t>
            </a:r>
          </a:p>
          <a:p>
            <a:pPr>
              <a:lnSpc>
                <a:spcPct val="107000"/>
              </a:lnSpc>
              <a:spcAft>
                <a:spcPts val="800"/>
              </a:spcAft>
            </a:pPr>
            <a:endParaRPr lang="el-GR" sz="1800" b="1" u="sn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65472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5F08C8-6703-45CD-BA9E-98F82E21F936}"/>
              </a:ext>
            </a:extLst>
          </p:cNvPr>
          <p:cNvSpPr>
            <a:spLocks noGrp="1"/>
          </p:cNvSpPr>
          <p:nvPr>
            <p:ph type="title"/>
          </p:nvPr>
        </p:nvSpPr>
        <p:spPr/>
        <p:txBody>
          <a:bodyPr/>
          <a:lstStyle/>
          <a:p>
            <a:r>
              <a:rPr lang="en-GB" b="1" dirty="0"/>
              <a:t>Harrod - </a:t>
            </a:r>
            <a:r>
              <a:rPr lang="en-GB" b="1" dirty="0" err="1"/>
              <a:t>Domar</a:t>
            </a:r>
            <a:endParaRPr lang="el-GR" dirty="0"/>
          </a:p>
        </p:txBody>
      </p:sp>
      <p:sp>
        <p:nvSpPr>
          <p:cNvPr id="3" name="Θέση περιεχομένου 2">
            <a:extLst>
              <a:ext uri="{FF2B5EF4-FFF2-40B4-BE49-F238E27FC236}">
                <a16:creationId xmlns:a16="http://schemas.microsoft.com/office/drawing/2014/main" id="{67FA7E85-5BBB-413A-B5C6-4BCCD39716E0}"/>
              </a:ext>
            </a:extLst>
          </p:cNvPr>
          <p:cNvSpPr>
            <a:spLocks noGrp="1"/>
          </p:cNvSpPr>
          <p:nvPr>
            <p:ph idx="1"/>
          </p:nvPr>
        </p:nvSpPr>
        <p:spPr/>
        <p:txBody>
          <a:bodyPr>
            <a:normAutofit/>
          </a:bodyPr>
          <a:lstStyle/>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follows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equations</a:t>
            </a:r>
            <a:r>
              <a:rPr lang="el-GR" sz="1800" dirty="0">
                <a:effectLst/>
                <a:latin typeface="Calibri" panose="020F0502020204030204" pitchFamily="34" charset="0"/>
                <a:ea typeface="Calibri" panose="020F0502020204030204" pitchFamily="34" charset="0"/>
                <a:cs typeface="Times New Roman" panose="02020603050405020304" pitchFamily="18" charset="0"/>
              </a:rPr>
              <a:t> (1) and (2) that</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Ιt</a:t>
            </a:r>
            <a:r>
              <a:rPr lang="el-GR" sz="18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St</a:t>
            </a:r>
            <a:r>
              <a:rPr lang="el-GR" sz="1800" dirty="0">
                <a:effectLst/>
                <a:latin typeface="Calibri" panose="020F0502020204030204" pitchFamily="34" charset="0"/>
                <a:ea typeface="Calibri" panose="020F0502020204030204" pitchFamily="34" charset="0"/>
                <a:cs typeface="Times New Roman" panose="02020603050405020304" pitchFamily="18" charset="0"/>
              </a:rPr>
              <a:t> = κ ΔΥ (3) </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Dividing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(3)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Υt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have</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Ιt</a:t>
            </a:r>
            <a:r>
              <a:rPr lang="el-GR" sz="18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Υt</a:t>
            </a:r>
            <a:r>
              <a:rPr lang="el-GR" sz="18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St</a:t>
            </a:r>
            <a:r>
              <a:rPr lang="el-GR" sz="18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Υt</a:t>
            </a:r>
            <a:r>
              <a:rPr lang="el-GR" sz="1800" dirty="0">
                <a:effectLst/>
                <a:latin typeface="Calibri" panose="020F0502020204030204" pitchFamily="34" charset="0"/>
                <a:ea typeface="Calibri" panose="020F0502020204030204" pitchFamily="34" charset="0"/>
                <a:cs typeface="Times New Roman" panose="02020603050405020304" pitchFamily="18" charset="0"/>
              </a:rPr>
              <a:t> = κ (ΔΥ /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Υt</a:t>
            </a:r>
            <a:r>
              <a:rPr lang="el-GR" sz="1800" dirty="0">
                <a:effectLst/>
                <a:latin typeface="Calibri" panose="020F0502020204030204" pitchFamily="34" charset="0"/>
                <a:ea typeface="Calibri" panose="020F0502020204030204" pitchFamily="34" charset="0"/>
                <a:cs typeface="Times New Roman" panose="02020603050405020304" pitchFamily="18" charset="0"/>
              </a:rPr>
              <a:t>) (4) </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If</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set</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saving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s =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St</a:t>
            </a:r>
            <a:r>
              <a:rPr lang="el-GR" sz="18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Υt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and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magnification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g = ΔΥ /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Υt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replace</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(4)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get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s = k g (5)</a:t>
            </a: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Solve</a:t>
            </a:r>
            <a:r>
              <a:rPr lang="el-GR" sz="1800" dirty="0">
                <a:effectLst/>
                <a:latin typeface="Calibri" panose="020F0502020204030204" pitchFamily="34" charset="0"/>
                <a:ea typeface="Calibri" panose="020F0502020204030204" pitchFamily="34" charset="0"/>
                <a:cs typeface="Times New Roman" panose="02020603050405020304" pitchFamily="18" charset="0"/>
              </a:rPr>
              <a:t> (5) 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terms</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magnification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have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g = s / k (6)</a:t>
            </a:r>
          </a:p>
          <a:p>
            <a:endParaRPr lang="el-GR" dirty="0"/>
          </a:p>
        </p:txBody>
      </p:sp>
    </p:spTree>
    <p:extLst>
      <p:ext uri="{BB962C8B-B14F-4D97-AF65-F5344CB8AC3E}">
        <p14:creationId xmlns:p14="http://schemas.microsoft.com/office/powerpoint/2010/main" val="40507048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1DF152-CC14-4019-84A6-61633230945E}"/>
              </a:ext>
            </a:extLst>
          </p:cNvPr>
          <p:cNvSpPr>
            <a:spLocks noGrp="1"/>
          </p:cNvSpPr>
          <p:nvPr>
            <p:ph type="title"/>
          </p:nvPr>
        </p:nvSpPr>
        <p:spPr/>
        <p:txBody>
          <a:bodyPr/>
          <a:lstStyle/>
          <a:p>
            <a:r>
              <a:rPr lang="en-GB" b="1" dirty="0"/>
              <a:t>Harrod - </a:t>
            </a:r>
            <a:r>
              <a:rPr lang="en-GB" b="1" dirty="0" err="1"/>
              <a:t>Domar</a:t>
            </a:r>
            <a:endParaRPr lang="el-GR" dirty="0"/>
          </a:p>
        </p:txBody>
      </p:sp>
      <p:sp>
        <p:nvSpPr>
          <p:cNvPr id="3" name="Θέση περιεχομένου 2">
            <a:extLst>
              <a:ext uri="{FF2B5EF4-FFF2-40B4-BE49-F238E27FC236}">
                <a16:creationId xmlns:a16="http://schemas.microsoft.com/office/drawing/2014/main" id="{075EA253-D026-40B2-8100-579E005F696C}"/>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a:effectLst/>
                <a:latin typeface="Calibri" panose="020F0502020204030204" pitchFamily="34" charset="0"/>
                <a:ea typeface="Calibri" panose="020F0502020204030204" pitchFamily="34" charset="0"/>
                <a:cs typeface="Times New Roman" panose="02020603050405020304" pitchFamily="18" charset="0"/>
              </a:rPr>
              <a:t>(6)</a:t>
            </a:r>
            <a:r>
              <a:rPr lang="en-US" sz="1800" dirty="0">
                <a:effectLst/>
                <a:latin typeface="Calibri" panose="020F0502020204030204" pitchFamily="34" charset="0"/>
                <a:ea typeface="Calibri" panose="020F0502020204030204" pitchFamily="34" charset="0"/>
                <a:cs typeface="Times New Roman" panose="02020603050405020304" pitchFamily="18" charset="0"/>
              </a:rPr>
              <a:t> equation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stipulates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over</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period</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time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determined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simultaneously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by</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savings</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product</a:t>
            </a:r>
            <a:r>
              <a:rPr lang="el-GR" sz="1800" dirty="0">
                <a:effectLst/>
                <a:latin typeface="Calibri" panose="020F0502020204030204" pitchFamily="34" charset="0"/>
                <a:ea typeface="Calibri" panose="020F0502020204030204" pitchFamily="34" charset="0"/>
                <a:cs typeface="Times New Roman" panose="02020603050405020304" pitchFamily="18" charset="0"/>
              </a:rPr>
              <a:t>-to-</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ratio</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that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economy</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higher</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savings</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higher</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productivity</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investment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higher</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economic</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expected</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national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product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labor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force</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increase</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labor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force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depends</a:t>
            </a:r>
            <a:r>
              <a:rPr lang="el-GR" sz="1800" dirty="0">
                <a:effectLst/>
                <a:latin typeface="Calibri" panose="020F0502020204030204" pitchFamily="34" charset="0"/>
                <a:ea typeface="Calibri" panose="020F0502020204030204" pitchFamily="34" charset="0"/>
                <a:cs typeface="Times New Roman" panose="02020603050405020304" pitchFamily="18" charset="0"/>
              </a:rPr>
              <a:t> on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population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which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determined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exogenously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towards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economic</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system</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increase</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national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product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as</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result</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accumulation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through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investment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subject</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law</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declining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returns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which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proposes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increase</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investment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national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income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but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at</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declining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means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productivity</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decreases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ie</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product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ratio</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increases</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economic</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related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negatively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product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ratio</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latter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reduces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economic</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decrease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offset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either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savings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greater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than</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fall</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productivity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or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productivity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through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technological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change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innovation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428688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783EAA-9A31-4A62-A918-4A82CF969F73}"/>
              </a:ext>
            </a:extLst>
          </p:cNvPr>
          <p:cNvSpPr>
            <a:spLocks noGrp="1"/>
          </p:cNvSpPr>
          <p:nvPr>
            <p:ph type="title"/>
          </p:nvPr>
        </p:nvSpPr>
        <p:spPr/>
        <p:txBody>
          <a:bodyPr/>
          <a:lstStyle/>
          <a:p>
            <a:r>
              <a:rPr lang="en-GB" b="1" dirty="0"/>
              <a:t>Harrod - </a:t>
            </a:r>
            <a:r>
              <a:rPr lang="en-GB" b="1" dirty="0" err="1"/>
              <a:t>Domar</a:t>
            </a:r>
            <a:endParaRPr lang="el-GR" dirty="0"/>
          </a:p>
        </p:txBody>
      </p:sp>
      <p:sp>
        <p:nvSpPr>
          <p:cNvPr id="3" name="Θέση περιεχομένου 2">
            <a:extLst>
              <a:ext uri="{FF2B5EF4-FFF2-40B4-BE49-F238E27FC236}">
                <a16:creationId xmlns:a16="http://schemas.microsoft.com/office/drawing/2014/main" id="{7FD336DD-8605-4932-B5EA-7D3D085A972F}"/>
              </a:ext>
            </a:extLst>
          </p:cNvPr>
          <p:cNvSpPr>
            <a:spLocks noGrp="1"/>
          </p:cNvSpPr>
          <p:nvPr>
            <p:ph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a:t>
            </a:r>
            <a:r>
              <a:rPr lang="el-GR" sz="1800" dirty="0">
                <a:effectLst/>
                <a:latin typeface="Calibri" panose="020F0502020204030204" pitchFamily="34" charset="0"/>
                <a:ea typeface="Calibri" panose="020F0502020204030204" pitchFamily="34" charset="0"/>
                <a:cs typeface="Times New Roman" panose="02020603050405020304" pitchFamily="18" charset="0"/>
              </a:rPr>
              <a:t>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practically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difficult</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influence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savings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especially</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case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low-income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countries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savings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deficit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ie</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inability</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domestic</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savings</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support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possible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economic</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based</a:t>
            </a:r>
            <a:r>
              <a:rPr lang="el-GR" sz="1800" dirty="0">
                <a:effectLst/>
                <a:latin typeface="Calibri" panose="020F0502020204030204" pitchFamily="34" charset="0"/>
                <a:ea typeface="Calibri" panose="020F0502020204030204" pitchFamily="34" charset="0"/>
                <a:cs typeface="Times New Roman" panose="02020603050405020304" pitchFamily="18" charset="0"/>
              </a:rPr>
              <a:t> on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available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resources</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covered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external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borrowing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but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if</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becomes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excessive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cause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inability</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repay</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future</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financing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crisis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eventually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recession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model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adapted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accordingly</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include</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existence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external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sector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which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includes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international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trade</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flows</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abroad</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case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equation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(6)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transformed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follows</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0" u="none" strike="noStrike" dirty="0">
                <a:effectLst/>
                <a:latin typeface="Arial" panose="020B0604020202020204" pitchFamily="34" charset="0"/>
                <a:ea typeface="Times New Roman" panose="02020603050405020304" pitchFamily="18" charset="0"/>
              </a:rPr>
              <a:t>g</a:t>
            </a:r>
            <a:r>
              <a:rPr lang="el-GR" sz="1800" b="0" u="none" strike="noStrike" dirty="0">
                <a:effectLst/>
                <a:latin typeface="Arial" panose="020B0604020202020204" pitchFamily="34" charset="0"/>
                <a:ea typeface="Times New Roman" panose="02020603050405020304" pitchFamily="18" charset="0"/>
              </a:rPr>
              <a:t> = (</a:t>
            </a:r>
            <a:r>
              <a:rPr lang="en-US" sz="1800" b="0" u="none" strike="noStrike" dirty="0">
                <a:effectLst/>
                <a:latin typeface="Arial" panose="020B0604020202020204" pitchFamily="34" charset="0"/>
                <a:ea typeface="Times New Roman" panose="02020603050405020304" pitchFamily="18" charset="0"/>
              </a:rPr>
              <a:t>s</a:t>
            </a:r>
            <a:r>
              <a:rPr lang="el-GR" sz="1800" b="0" u="none" strike="noStrike" dirty="0">
                <a:effectLst/>
                <a:latin typeface="Arial" panose="020B0604020202020204" pitchFamily="34" charset="0"/>
                <a:ea typeface="Times New Roman" panose="02020603050405020304" pitchFamily="18" charset="0"/>
              </a:rPr>
              <a:t> / </a:t>
            </a:r>
            <a:r>
              <a:rPr lang="en-US" sz="1800" b="0" u="none" strike="noStrike" dirty="0">
                <a:effectLst/>
                <a:latin typeface="Arial" panose="020B0604020202020204" pitchFamily="34" charset="0"/>
                <a:ea typeface="Times New Roman" panose="02020603050405020304" pitchFamily="18" charset="0"/>
              </a:rPr>
              <a:t>k</a:t>
            </a:r>
            <a:r>
              <a:rPr lang="el-GR" sz="1800" b="0" u="none" strike="noStrike" dirty="0">
                <a:effectLst/>
                <a:latin typeface="Arial" panose="020B0604020202020204" pitchFamily="34" charset="0"/>
                <a:ea typeface="Times New Roman" panose="02020603050405020304" pitchFamily="18" charset="0"/>
              </a:rPr>
              <a:t>) + (</a:t>
            </a:r>
            <a:r>
              <a:rPr lang="en-US" sz="1800" b="0" u="none" strike="noStrike" dirty="0">
                <a:effectLst/>
                <a:latin typeface="Arial" panose="020B0604020202020204" pitchFamily="34" charset="0"/>
                <a:ea typeface="Times New Roman" panose="02020603050405020304" pitchFamily="18" charset="0"/>
              </a:rPr>
              <a:t>b</a:t>
            </a:r>
            <a:r>
              <a:rPr lang="el-GR" sz="1800" b="0" u="none" strike="noStrike" dirty="0">
                <a:effectLst/>
                <a:latin typeface="Arial" panose="020B0604020202020204" pitchFamily="34" charset="0"/>
                <a:ea typeface="Times New Roman" panose="02020603050405020304" pitchFamily="18" charset="0"/>
              </a:rPr>
              <a:t>/</a:t>
            </a:r>
            <a:r>
              <a:rPr lang="en-US" sz="1800" b="0" u="none" strike="noStrike" dirty="0">
                <a:effectLst/>
                <a:latin typeface="Arial" panose="020B0604020202020204" pitchFamily="34" charset="0"/>
                <a:ea typeface="Times New Roman" panose="02020603050405020304" pitchFamily="18" charset="0"/>
              </a:rPr>
              <a:t>k</a:t>
            </a:r>
            <a:r>
              <a:rPr lang="el-GR" sz="1800" b="0" u="none" strike="noStrike" dirty="0">
                <a:effectLst/>
                <a:latin typeface="Arial" panose="020B0604020202020204" pitchFamily="34" charset="0"/>
                <a:ea typeface="Times New Roman" panose="02020603050405020304" pitchFamily="18" charset="0"/>
              </a:rPr>
              <a:t>) </a:t>
            </a:r>
            <a:r>
              <a:rPr lang="el-GR" sz="1800" b="1" u="none" strike="noStrike" dirty="0">
                <a:effectLst/>
                <a:latin typeface="Arial" panose="020B0604020202020204" pitchFamily="34" charset="0"/>
                <a:ea typeface="Times New Roman" panose="02020603050405020304" pitchFamily="18" charset="0"/>
              </a:rPr>
              <a:t>(7)</a:t>
            </a:r>
            <a:r>
              <a:rPr lang="el-GR" sz="1800" b="0" u="none" strike="noStrike" dirty="0">
                <a:effectLst/>
                <a:latin typeface="Arial" panose="020B0604020202020204" pitchFamily="34" charset="0"/>
                <a:ea typeface="Times New Roman" panose="02020603050405020304" pitchFamily="18" charset="0"/>
              </a:rPr>
              <a:t>  </a:t>
            </a:r>
            <a:endParaRPr lang="el-GR" sz="1800" b="1" u="sng"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where</a:t>
            </a:r>
            <a:r>
              <a:rPr lang="el-GR" sz="1800" dirty="0">
                <a:effectLst/>
                <a:latin typeface="Calibri" panose="020F0502020204030204" pitchFamily="34" charset="0"/>
                <a:ea typeface="Calibri" panose="020F0502020204030204" pitchFamily="34" charset="0"/>
                <a:cs typeface="Times New Roman" panose="02020603050405020304" pitchFamily="18" charset="0"/>
              </a:rPr>
              <a:t> b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denotes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foreign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trade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balance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trade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balance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plus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balance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terms</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national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income</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other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words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indicates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ability</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finance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imports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through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exports</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capital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inflows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abroad</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6747581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A98E55-451E-4172-AD30-7BD83AF877FF}"/>
              </a:ext>
            </a:extLst>
          </p:cNvPr>
          <p:cNvSpPr>
            <a:spLocks noGrp="1"/>
          </p:cNvSpPr>
          <p:nvPr>
            <p:ph type="title"/>
          </p:nvPr>
        </p:nvSpPr>
        <p:spPr/>
        <p:txBody>
          <a:bodyPr/>
          <a:lstStyle/>
          <a:p>
            <a:r>
              <a:rPr lang="en-GB" b="1" dirty="0"/>
              <a:t>Harrod - </a:t>
            </a:r>
            <a:r>
              <a:rPr lang="en-GB" b="1" dirty="0" err="1"/>
              <a:t>Domar</a:t>
            </a:r>
            <a:endParaRPr lang="el-GR" dirty="0"/>
          </a:p>
        </p:txBody>
      </p:sp>
      <p:sp>
        <p:nvSpPr>
          <p:cNvPr id="3" name="Θέση περιεχομένου 2">
            <a:extLst>
              <a:ext uri="{FF2B5EF4-FFF2-40B4-BE49-F238E27FC236}">
                <a16:creationId xmlns:a16="http://schemas.microsoft.com/office/drawing/2014/main" id="{865957E6-C119-40E2-AE04-B9CA04C3D328}"/>
              </a:ext>
            </a:extLst>
          </p:cNvPr>
          <p:cNvSpPr>
            <a:spLocks noGrp="1"/>
          </p:cNvSpPr>
          <p:nvPr>
            <p:ph idx="1"/>
          </p:nvPr>
        </p:nvSpPr>
        <p:spPr/>
        <p:txBody>
          <a:bodyPr/>
          <a:lstStyle/>
          <a:p>
            <a:r>
              <a:rPr lang="el-GR" sz="1800" dirty="0" err="1">
                <a:effectLst/>
                <a:latin typeface="Calibri" panose="020F0502020204030204" pitchFamily="34" charset="0"/>
                <a:ea typeface="Calibri" panose="020F0502020204030204" pitchFamily="34" charset="0"/>
                <a:cs typeface="Times New Roman" panose="02020603050405020304" pitchFamily="18" charset="0"/>
              </a:rPr>
              <a:t>external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Equation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(7)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states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economic</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positively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proportional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savings</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at</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same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time</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ability</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economy</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import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goods</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services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abroad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If</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there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systematic</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inability</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maintain</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level</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imports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ie</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systematic</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external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balance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deficit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creates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gap</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means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economic</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made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possible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by</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savings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not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maintained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reduced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Borrowing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abroad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could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bridge</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gap</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but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l-GR" sz="1800" dirty="0">
                <a:effectLst/>
                <a:latin typeface="Calibri" panose="020F0502020204030204" pitchFamily="34" charset="0"/>
                <a:ea typeface="Calibri" panose="020F0502020204030204" pitchFamily="34" charset="0"/>
                <a:cs typeface="Times New Roman" panose="02020603050405020304" pitchFamily="18" charset="0"/>
              </a:rPr>
              <a:t>n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long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run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raises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issue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over-indebtedness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which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increases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risk</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financial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crisis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eventual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recession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economy</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a:effectLst/>
                <a:latin typeface="Arial" panose="020B0604020202020204" pitchFamily="34"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68878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745452-1443-40C0-AA2C-808B9D7BB96F}"/>
              </a:ext>
            </a:extLst>
          </p:cNvPr>
          <p:cNvSpPr>
            <a:spLocks noGrp="1"/>
          </p:cNvSpPr>
          <p:nvPr>
            <p:ph type="title"/>
          </p:nvPr>
        </p:nvSpPr>
        <p:spPr/>
        <p:txBody>
          <a:bodyPr/>
          <a:lstStyle/>
          <a:p>
            <a:r>
              <a:rPr lang="en-US" dirty="0"/>
              <a:t>International Development-introduction</a:t>
            </a:r>
            <a:endParaRPr lang="el-GR" dirty="0"/>
          </a:p>
        </p:txBody>
      </p:sp>
      <p:sp>
        <p:nvSpPr>
          <p:cNvPr id="3" name="Θέση περιεχομένου 2">
            <a:extLst>
              <a:ext uri="{FF2B5EF4-FFF2-40B4-BE49-F238E27FC236}">
                <a16:creationId xmlns:a16="http://schemas.microsoft.com/office/drawing/2014/main" id="{1BBAE59A-EBCB-447B-BD52-B38CBE307B85}"/>
              </a:ext>
            </a:extLst>
          </p:cNvPr>
          <p:cNvSpPr>
            <a:spLocks noGrp="1"/>
          </p:cNvSpPr>
          <p:nvPr>
            <p:ph idx="1"/>
          </p:nvPr>
        </p:nvSpPr>
        <p:spPr/>
        <p:txBody>
          <a:bodyPr>
            <a:normAutofit fontScale="92500" lnSpcReduction="10000"/>
          </a:bodyPr>
          <a:lstStyle/>
          <a:p>
            <a:pPr algn="just"/>
            <a:r>
              <a:rPr lang="en-US" dirty="0"/>
              <a:t>International Development is often associated with the North–South binary,</a:t>
            </a:r>
          </a:p>
          <a:p>
            <a:pPr algn="just"/>
            <a:r>
              <a:rPr lang="en-US" dirty="0"/>
              <a:t>However, the term ‘international development’ seems increasingly inappropriate for encompassing the various actors, processes and major challenges with which our world engages in the early 21st century.</a:t>
            </a:r>
          </a:p>
          <a:p>
            <a:pPr algn="just"/>
            <a:r>
              <a:rPr lang="en-US" dirty="0"/>
              <a:t>The era is long past where </a:t>
            </a:r>
            <a:r>
              <a:rPr lang="en-US" b="1" dirty="0"/>
              <a:t>inter-state actions </a:t>
            </a:r>
            <a:r>
              <a:rPr lang="en-US" dirty="0"/>
              <a:t>under big ‘D’ development intervention, through aid from Northern countries to the South, could be considered most crucial in shaping development outcomes.</a:t>
            </a:r>
          </a:p>
          <a:p>
            <a:pPr algn="just"/>
            <a:r>
              <a:rPr lang="en-US" dirty="0"/>
              <a:t>Little ‘d’ processes of ongoing economic transformation, often involving civil society and firms, as well as states, have long been argued to be the essence of development/under-development and to shape uneven processes of progress and wellbeing (e.g. Hart, 2001).</a:t>
            </a:r>
          </a:p>
          <a:p>
            <a:pPr algn="just"/>
            <a:r>
              <a:rPr lang="en-US" dirty="0"/>
              <a:t>Across a number of different dimensions, whether it be in terms of income (UNDP, 2013), wealth (OECD, 2010), middle classes (Sumner, 2016), poverty (</a:t>
            </a:r>
            <a:r>
              <a:rPr lang="en-US" dirty="0" err="1"/>
              <a:t>Kanbur</a:t>
            </a:r>
            <a:r>
              <a:rPr lang="en-US" dirty="0"/>
              <a:t> and Sumner, 2012), inequality (Bourguignon, 2015; Milanovic, 2016) or development cooperation (</a:t>
            </a:r>
            <a:r>
              <a:rPr lang="en-US" dirty="0" err="1"/>
              <a:t>Mawdsley</a:t>
            </a:r>
            <a:r>
              <a:rPr lang="en-US" dirty="0"/>
              <a:t>, 2017, 2018), various new geographies of development can be identified over the last decade (Horner and Hulme, 2019a). </a:t>
            </a:r>
            <a:endParaRPr lang="el-GR" dirty="0"/>
          </a:p>
        </p:txBody>
      </p:sp>
      <p:sp>
        <p:nvSpPr>
          <p:cNvPr id="4" name="Θέση ημερομηνίας 3">
            <a:extLst>
              <a:ext uri="{FF2B5EF4-FFF2-40B4-BE49-F238E27FC236}">
                <a16:creationId xmlns:a16="http://schemas.microsoft.com/office/drawing/2014/main" id="{41F9CDF7-40CE-46D7-A61C-58D1E34DD1CB}"/>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9300779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A5C62B-A538-4CC1-8520-0D43E372DB22}"/>
              </a:ext>
            </a:extLst>
          </p:cNvPr>
          <p:cNvSpPr>
            <a:spLocks noGrp="1"/>
          </p:cNvSpPr>
          <p:nvPr>
            <p:ph type="title"/>
          </p:nvPr>
        </p:nvSpPr>
        <p:spPr/>
        <p:txBody>
          <a:bodyPr/>
          <a:lstStyle/>
          <a:p>
            <a:r>
              <a:rPr lang="en-US" dirty="0"/>
              <a:t>Neoclassical Approach of Economic Development</a:t>
            </a:r>
            <a:endParaRPr lang="el-GR" dirty="0"/>
          </a:p>
        </p:txBody>
      </p:sp>
      <p:sp>
        <p:nvSpPr>
          <p:cNvPr id="3" name="Θέση περιεχομένου 2">
            <a:extLst>
              <a:ext uri="{FF2B5EF4-FFF2-40B4-BE49-F238E27FC236}">
                <a16:creationId xmlns:a16="http://schemas.microsoft.com/office/drawing/2014/main" id="{E5880CF1-5B54-4EF8-9988-218D5E436F71}"/>
              </a:ext>
            </a:extLst>
          </p:cNvPr>
          <p:cNvSpPr>
            <a:spLocks noGrp="1"/>
          </p:cNvSpPr>
          <p:nvPr>
            <p:ph idx="1"/>
          </p:nvPr>
        </p:nvSpPr>
        <p:spPr/>
        <p:txBody>
          <a:bodyPr>
            <a:normAutofit fontScale="92500" lnSpcReduction="20000"/>
          </a:bodyPr>
          <a:lstStyle/>
          <a:p>
            <a:r>
              <a:rPr lang="en-GB" dirty="0"/>
              <a:t>The neoclassical approach to the problem of economic growth uses the well known assumptions of perfect competition:</a:t>
            </a:r>
          </a:p>
          <a:p>
            <a:pPr marL="514350" indent="-514350">
              <a:buFont typeface="+mj-lt"/>
              <a:buAutoNum type="arabicPeriod"/>
            </a:pPr>
            <a:r>
              <a:rPr lang="en-GB" dirty="0"/>
              <a:t>There exist a great number of producers ( firms) and consumers.</a:t>
            </a:r>
          </a:p>
          <a:p>
            <a:pPr marL="514350" indent="-514350">
              <a:buFont typeface="+mj-lt"/>
              <a:buAutoNum type="arabicPeriod"/>
            </a:pPr>
            <a:r>
              <a:rPr lang="en-GB" dirty="0"/>
              <a:t>Prices of both factors of production and goods are flexible and determined from the interaction of demand and supply, in  competitive markets functioning without </a:t>
            </a:r>
            <a:r>
              <a:rPr lang="en-GB" dirty="0" err="1"/>
              <a:t>governmant</a:t>
            </a:r>
            <a:r>
              <a:rPr lang="en-GB" dirty="0"/>
              <a:t> intervention.</a:t>
            </a:r>
          </a:p>
          <a:p>
            <a:pPr marL="514350" indent="-514350">
              <a:buFont typeface="+mj-lt"/>
              <a:buAutoNum type="arabicPeriod"/>
            </a:pPr>
            <a:r>
              <a:rPr lang="en-GB" dirty="0"/>
              <a:t>There is free market entry and exit of firms.</a:t>
            </a:r>
          </a:p>
          <a:p>
            <a:pPr marL="514350" indent="-514350">
              <a:buFont typeface="+mj-lt"/>
              <a:buAutoNum type="arabicPeriod"/>
            </a:pPr>
            <a:r>
              <a:rPr lang="en-GB" dirty="0"/>
              <a:t>Firms are profit maximisers, and consumers are utility maximisers.  All economic agents are rational decision takers, under perfect information.</a:t>
            </a:r>
          </a:p>
          <a:p>
            <a:pPr marL="514350" indent="-514350">
              <a:buFont typeface="+mj-lt"/>
              <a:buAutoNum type="arabicPeriod"/>
            </a:pPr>
            <a:r>
              <a:rPr lang="en-GB" dirty="0"/>
              <a:t>Technology is equally available to all.</a:t>
            </a:r>
          </a:p>
          <a:p>
            <a:pPr marL="514350" indent="-514350">
              <a:buFont typeface="+mj-lt"/>
              <a:buAutoNum type="arabicPeriod"/>
            </a:pPr>
            <a:r>
              <a:rPr lang="en-GB" dirty="0"/>
              <a:t>Factors of </a:t>
            </a:r>
            <a:r>
              <a:rPr lang="en-GB" dirty="0" err="1"/>
              <a:t>prodiction</a:t>
            </a:r>
            <a:r>
              <a:rPr lang="en-GB" dirty="0"/>
              <a:t> are homogeneous and perfectly mobile between their alternative uses.</a:t>
            </a:r>
          </a:p>
          <a:p>
            <a:endParaRPr lang="el-GR" dirty="0"/>
          </a:p>
        </p:txBody>
      </p:sp>
    </p:spTree>
    <p:extLst>
      <p:ext uri="{BB962C8B-B14F-4D97-AF65-F5344CB8AC3E}">
        <p14:creationId xmlns:p14="http://schemas.microsoft.com/office/powerpoint/2010/main" val="6453750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8C2191-6D49-0442-8760-02F59E5E8EC9}"/>
              </a:ext>
            </a:extLst>
          </p:cNvPr>
          <p:cNvSpPr>
            <a:spLocks noGrp="1"/>
          </p:cNvSpPr>
          <p:nvPr>
            <p:ph type="title"/>
          </p:nvPr>
        </p:nvSpPr>
        <p:spPr/>
        <p:txBody>
          <a:bodyPr/>
          <a:lstStyle/>
          <a:p>
            <a:r>
              <a:rPr lang="en-GB"/>
              <a:t>The analysis leads to....   </a:t>
            </a:r>
            <a:endParaRPr lang="el-GR"/>
          </a:p>
        </p:txBody>
      </p:sp>
      <p:sp>
        <p:nvSpPr>
          <p:cNvPr id="3" name="Θέση περιεχομένου 2">
            <a:extLst>
              <a:ext uri="{FF2B5EF4-FFF2-40B4-BE49-F238E27FC236}">
                <a16:creationId xmlns:a16="http://schemas.microsoft.com/office/drawing/2014/main" id="{62B4D845-2ECD-F142-B723-B6E5B68506BC}"/>
              </a:ext>
            </a:extLst>
          </p:cNvPr>
          <p:cNvSpPr>
            <a:spLocks noGrp="1"/>
          </p:cNvSpPr>
          <p:nvPr>
            <p:ph idx="1"/>
          </p:nvPr>
        </p:nvSpPr>
        <p:spPr/>
        <p:txBody>
          <a:bodyPr/>
          <a:lstStyle/>
          <a:p>
            <a:r>
              <a:rPr lang="en-GB"/>
              <a:t>Firms are price setters producing subject to the technology available the output that naximises profits.</a:t>
            </a:r>
          </a:p>
          <a:p>
            <a:r>
              <a:rPr lang="en-GB"/>
              <a:t>The individual firm supply curve is the rising part of the marginal cost curve, and the aggregate ( market ) supply curve is the horisontal summation of individual firm supply, i.e. marginal cost curves.</a:t>
            </a:r>
          </a:p>
          <a:p>
            <a:r>
              <a:rPr lang="en-GB"/>
              <a:t>Prices of goods are equal to marginal cost ( rule of efficient prices ) and prices of production factors are equal to their respective  marginal productivity equal to their opportunity cost</a:t>
            </a:r>
          </a:p>
          <a:p>
            <a:pPr marL="0" indent="0">
              <a:buNone/>
            </a:pPr>
            <a:r>
              <a:rPr lang="en-GB"/>
              <a:t>   </a:t>
            </a:r>
            <a:endParaRPr lang="el-GR"/>
          </a:p>
        </p:txBody>
      </p:sp>
    </p:spTree>
    <p:extLst>
      <p:ext uri="{BB962C8B-B14F-4D97-AF65-F5344CB8AC3E}">
        <p14:creationId xmlns:p14="http://schemas.microsoft.com/office/powerpoint/2010/main" val="14353961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D0AEF7-42AF-6B49-90BC-8318ED023969}"/>
              </a:ext>
            </a:extLst>
          </p:cNvPr>
          <p:cNvSpPr>
            <a:spLocks noGrp="1"/>
          </p:cNvSpPr>
          <p:nvPr>
            <p:ph type="title"/>
          </p:nvPr>
        </p:nvSpPr>
        <p:spPr/>
        <p:txBody>
          <a:bodyPr/>
          <a:lstStyle/>
          <a:p>
            <a:pPr algn="ctr"/>
            <a:r>
              <a:rPr lang="en-GB" b="1"/>
              <a:t>Therefore</a:t>
            </a:r>
            <a:endParaRPr lang="el-GR" b="1"/>
          </a:p>
        </p:txBody>
      </p:sp>
      <p:sp>
        <p:nvSpPr>
          <p:cNvPr id="3" name="Θέση περιεχομένου 2">
            <a:extLst>
              <a:ext uri="{FF2B5EF4-FFF2-40B4-BE49-F238E27FC236}">
                <a16:creationId xmlns:a16="http://schemas.microsoft.com/office/drawing/2014/main" id="{838BF083-E7E0-D743-B7F0-E9A0F49359BA}"/>
              </a:ext>
            </a:extLst>
          </p:cNvPr>
          <p:cNvSpPr>
            <a:spLocks noGrp="1"/>
          </p:cNvSpPr>
          <p:nvPr>
            <p:ph idx="1"/>
          </p:nvPr>
        </p:nvSpPr>
        <p:spPr/>
        <p:txBody>
          <a:bodyPr>
            <a:normAutofit fontScale="92500" lnSpcReduction="10000"/>
          </a:bodyPr>
          <a:lstStyle/>
          <a:p>
            <a:pPr marL="0" indent="0">
              <a:buNone/>
            </a:pPr>
            <a:r>
              <a:rPr lang="en-GB"/>
              <a:t>Under perfect competition the economy operates on its  production possibility curve ( PPC ).  All points on the PPC are Pareto efficient, i.e. the position of someone can be improved solely at the expence of someone else.  Pareto efficiency means that the available resources are fully employed, they are allocated to their alternative uses in a way that makes possible the covering of the expressed preferences of consumers at quantities that naximise the consumers utility given the prices of the goods and the consumers’ incone at the minimum production cost given the technology available.  The condumers’ income is determined by the marginal productivity of the priduction factors consumers posess.  Consumer preferences are expressed at the social welfare function and the social welfare is maximised subject to the PPC at a given time period.</a:t>
            </a:r>
            <a:endParaRPr lang="el-GR"/>
          </a:p>
        </p:txBody>
      </p:sp>
    </p:spTree>
    <p:extLst>
      <p:ext uri="{BB962C8B-B14F-4D97-AF65-F5344CB8AC3E}">
        <p14:creationId xmlns:p14="http://schemas.microsoft.com/office/powerpoint/2010/main" val="27813113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4655E4-78CF-BA4F-9234-398BD1A80972}"/>
              </a:ext>
            </a:extLst>
          </p:cNvPr>
          <p:cNvSpPr>
            <a:spLocks noGrp="1"/>
          </p:cNvSpPr>
          <p:nvPr>
            <p:ph type="title"/>
          </p:nvPr>
        </p:nvSpPr>
        <p:spPr/>
        <p:txBody>
          <a:bodyPr/>
          <a:lstStyle/>
          <a:p>
            <a:pPr algn="ctr"/>
            <a:r>
              <a:rPr lang="en-GB" b="1"/>
              <a:t>The Development Problem</a:t>
            </a:r>
            <a:endParaRPr lang="el-GR" b="1"/>
          </a:p>
        </p:txBody>
      </p:sp>
      <p:sp>
        <p:nvSpPr>
          <p:cNvPr id="3" name="Θέση περιεχομένου 2">
            <a:extLst>
              <a:ext uri="{FF2B5EF4-FFF2-40B4-BE49-F238E27FC236}">
                <a16:creationId xmlns:a16="http://schemas.microsoft.com/office/drawing/2014/main" id="{3D2A1874-D4DD-D742-922B-5ADE46067D31}"/>
              </a:ext>
            </a:extLst>
          </p:cNvPr>
          <p:cNvSpPr>
            <a:spLocks noGrp="1"/>
          </p:cNvSpPr>
          <p:nvPr>
            <p:ph idx="1"/>
          </p:nvPr>
        </p:nvSpPr>
        <p:spPr/>
        <p:txBody>
          <a:bodyPr>
            <a:normAutofit fontScale="85000" lnSpcReduction="20000"/>
          </a:bodyPr>
          <a:lstStyle/>
          <a:p>
            <a:r>
              <a:rPr lang="en-GB"/>
              <a:t>Under the above perspective neoclassical economics consider </a:t>
            </a:r>
            <a:r>
              <a:rPr lang="en-GB" b="1"/>
              <a:t>the problem of development as a problem of efficiency.</a:t>
            </a:r>
          </a:p>
          <a:p>
            <a:r>
              <a:rPr lang="en-GB"/>
              <a:t>Since efficiency and maximum social welfare is achieved when resources are allocated efficiently, i.e. resources are directed to sectors ( uses ) where, with the technology given  they maximise output, or, this is the inverse problem, they minimise cost.</a:t>
            </a:r>
          </a:p>
          <a:p>
            <a:r>
              <a:rPr lang="en-GB"/>
              <a:t>In addition, efficient allocation of resources is achieved when all markets are perfectly competitive.  Hence, whatever obstructs the competitive operation of markets, e.g. government intervention, it also obstructs the maximisation of social welfare.  Consequently, such conitions lead to lower development than the country’s potential.  </a:t>
            </a:r>
          </a:p>
          <a:p>
            <a:r>
              <a:rPr lang="en-GB"/>
              <a:t>In turn, whatever improves the competitive ( efficient ) operation   of markets, e.g liberalisation, deregulation, definition of property  (indellectual) rights, etc. improves the country’s development, i.e. the economy moves towards its potential (PPC) </a:t>
            </a:r>
            <a:endParaRPr lang="el-GR"/>
          </a:p>
        </p:txBody>
      </p:sp>
    </p:spTree>
    <p:extLst>
      <p:ext uri="{BB962C8B-B14F-4D97-AF65-F5344CB8AC3E}">
        <p14:creationId xmlns:p14="http://schemas.microsoft.com/office/powerpoint/2010/main" val="33889904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BB6513-D2D1-834B-90EA-CA415D4DE428}"/>
              </a:ext>
            </a:extLst>
          </p:cNvPr>
          <p:cNvSpPr>
            <a:spLocks noGrp="1"/>
          </p:cNvSpPr>
          <p:nvPr>
            <p:ph type="title"/>
          </p:nvPr>
        </p:nvSpPr>
        <p:spPr/>
        <p:txBody>
          <a:bodyPr/>
          <a:lstStyle/>
          <a:p>
            <a:pPr algn="ctr"/>
            <a:r>
              <a:rPr lang="en-GB" b="1"/>
              <a:t>Economic Growth</a:t>
            </a:r>
            <a:endParaRPr lang="el-GR" b="1"/>
          </a:p>
        </p:txBody>
      </p:sp>
      <p:sp>
        <p:nvSpPr>
          <p:cNvPr id="3" name="Θέση περιεχομένου 2">
            <a:extLst>
              <a:ext uri="{FF2B5EF4-FFF2-40B4-BE49-F238E27FC236}">
                <a16:creationId xmlns:a16="http://schemas.microsoft.com/office/drawing/2014/main" id="{ADDEF105-9FF3-7F4A-B721-02B60795E76F}"/>
              </a:ext>
            </a:extLst>
          </p:cNvPr>
          <p:cNvSpPr>
            <a:spLocks noGrp="1"/>
          </p:cNvSpPr>
          <p:nvPr>
            <p:ph idx="1"/>
          </p:nvPr>
        </p:nvSpPr>
        <p:spPr/>
        <p:txBody>
          <a:bodyPr/>
          <a:lstStyle/>
          <a:p>
            <a:r>
              <a:rPr lang="en-GB"/>
              <a:t>If a country is on its PPC and maximises social welfare under the efficient allocation of existing resources, efficient use of existing technology, and perfectly competitive markets, social welfare may increase if and only if the PPC moves outwards, in other words if and only if the country’s potential improves.</a:t>
            </a:r>
          </a:p>
          <a:p>
            <a:r>
              <a:rPr lang="en-GB"/>
              <a:t>Neoclassical economics treats the </a:t>
            </a:r>
            <a:r>
              <a:rPr lang="en-GB" b="1"/>
              <a:t>problem of growth and development as a supply side problem.  </a:t>
            </a:r>
            <a:endParaRPr lang="el-GR" b="1"/>
          </a:p>
        </p:txBody>
      </p:sp>
    </p:spTree>
    <p:extLst>
      <p:ext uri="{BB962C8B-B14F-4D97-AF65-F5344CB8AC3E}">
        <p14:creationId xmlns:p14="http://schemas.microsoft.com/office/powerpoint/2010/main" val="15852880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B85161-B29C-6A45-B649-F2DDA5F7B64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B556971-0F4A-1C4A-8385-4D08A7FCE517}"/>
              </a:ext>
            </a:extLst>
          </p:cNvPr>
          <p:cNvSpPr>
            <a:spLocks noGrp="1"/>
          </p:cNvSpPr>
          <p:nvPr>
            <p:ph idx="1"/>
          </p:nvPr>
        </p:nvSpPr>
        <p:spPr/>
        <p:txBody>
          <a:bodyPr>
            <a:normAutofit fontScale="85000" lnSpcReduction="20000"/>
          </a:bodyPr>
          <a:lstStyle/>
          <a:p>
            <a:r>
              <a:rPr lang="en-GB"/>
              <a:t>If Y=f(L,K)  and </a:t>
            </a:r>
          </a:p>
          <a:p>
            <a:r>
              <a:rPr lang="en-GB"/>
              <a:t>Technology is fully embodied in (fixed) capital (K)</a:t>
            </a:r>
          </a:p>
          <a:p>
            <a:r>
              <a:rPr lang="en-GB"/>
              <a:t>Then, Y/L=f(K/L) and per capita income rises if the capital labour ratio (K/L) rises.  </a:t>
            </a:r>
          </a:p>
          <a:p>
            <a:r>
              <a:rPr lang="en-GB"/>
              <a:t>K/L rises if the rate of change of capital (dK/K) is greater than the rate of change of labour (dL/L)  </a:t>
            </a:r>
          </a:p>
          <a:p>
            <a:pPr marL="0" indent="0">
              <a:buNone/>
            </a:pPr>
            <a:r>
              <a:rPr lang="en-GB"/>
              <a:t> therefore, (K/L) rises if (dK/K)&gt;(dL/L)</a:t>
            </a:r>
          </a:p>
          <a:p>
            <a:r>
              <a:rPr lang="en-GB"/>
              <a:t>dK is the investment (I) that takes place in a given period of time (dK=I)</a:t>
            </a:r>
          </a:p>
          <a:p>
            <a:pPr marL="0" indent="0">
              <a:buNone/>
            </a:pPr>
            <a:r>
              <a:rPr lang="en-GB"/>
              <a:t>   and (dK/K)=(dI/K) the investment rate</a:t>
            </a:r>
          </a:p>
          <a:p>
            <a:pPr marL="0" indent="0">
              <a:buNone/>
            </a:pPr>
            <a:r>
              <a:rPr lang="en-GB"/>
              <a:t>   the rate at which the supply of labour increases (dL/L) is determined by</a:t>
            </a:r>
          </a:p>
          <a:p>
            <a:pPr marL="0" indent="0">
              <a:buNone/>
            </a:pPr>
            <a:r>
              <a:rPr lang="en-GB"/>
              <a:t>   the rate at which the population changes, let’s call it n, </a:t>
            </a:r>
          </a:p>
          <a:p>
            <a:pPr marL="0" indent="0">
              <a:buNone/>
            </a:pPr>
            <a:r>
              <a:rPr lang="en-GB"/>
              <a:t>    and (dL/L)=n  </a:t>
            </a:r>
            <a:endParaRPr lang="el-GR"/>
          </a:p>
        </p:txBody>
      </p:sp>
    </p:spTree>
    <p:extLst>
      <p:ext uri="{BB962C8B-B14F-4D97-AF65-F5344CB8AC3E}">
        <p14:creationId xmlns:p14="http://schemas.microsoft.com/office/powerpoint/2010/main" val="24714560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67B6DD-9C7E-E24F-8636-98AFCD39A1C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2CCE6A2-9744-F147-95E5-E5EC08B46906}"/>
              </a:ext>
            </a:extLst>
          </p:cNvPr>
          <p:cNvSpPr>
            <a:spLocks noGrp="1"/>
          </p:cNvSpPr>
          <p:nvPr>
            <p:ph idx="1"/>
          </p:nvPr>
        </p:nvSpPr>
        <p:spPr/>
        <p:txBody>
          <a:bodyPr/>
          <a:lstStyle/>
          <a:p>
            <a:r>
              <a:rPr lang="en-GB"/>
              <a:t>Therefore, the per capita income increases if the rate of investment (rate of capital accumulation) is greater than the rate of population change,</a:t>
            </a:r>
          </a:p>
          <a:p>
            <a:pPr marL="0" indent="0">
              <a:buNone/>
            </a:pPr>
            <a:r>
              <a:rPr lang="en-GB"/>
              <a:t>    (dI/K)&gt;n</a:t>
            </a:r>
          </a:p>
          <a:p>
            <a:pPr marL="0" indent="0">
              <a:buNone/>
            </a:pPr>
            <a:r>
              <a:rPr lang="en-GB"/>
              <a:t>Consider n exogenously determined</a:t>
            </a:r>
          </a:p>
          <a:p>
            <a:pPr marL="0" indent="0">
              <a:buNone/>
            </a:pPr>
            <a:endParaRPr lang="el-GR"/>
          </a:p>
        </p:txBody>
      </p:sp>
    </p:spTree>
    <p:extLst>
      <p:ext uri="{BB962C8B-B14F-4D97-AF65-F5344CB8AC3E}">
        <p14:creationId xmlns:p14="http://schemas.microsoft.com/office/powerpoint/2010/main" val="33244811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076D35-3BCA-A142-9CB5-128EB55C944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3829B09-32D6-4B43-A471-8A46E62881D3}"/>
              </a:ext>
            </a:extLst>
          </p:cNvPr>
          <p:cNvSpPr>
            <a:spLocks noGrp="1"/>
          </p:cNvSpPr>
          <p:nvPr>
            <p:ph idx="1"/>
          </p:nvPr>
        </p:nvSpPr>
        <p:spPr/>
        <p:txBody>
          <a:bodyPr>
            <a:normAutofit fontScale="85000" lnSpcReduction="10000"/>
          </a:bodyPr>
          <a:lstStyle/>
          <a:p>
            <a:r>
              <a:rPr lang="en-GB" dirty="0"/>
              <a:t>As capital accumulates at a rate greater than (n): </a:t>
            </a:r>
          </a:p>
          <a:p>
            <a:pPr marL="514350" indent="-514350">
              <a:buFont typeface="+mj-lt"/>
              <a:buAutoNum type="arabicPeriod"/>
            </a:pPr>
            <a:r>
              <a:rPr lang="en-GB" dirty="0"/>
              <a:t>The productivity of labour increases, and output increases.  </a:t>
            </a:r>
          </a:p>
          <a:p>
            <a:pPr marL="514350" indent="-514350">
              <a:buFont typeface="+mj-lt"/>
              <a:buAutoNum type="arabicPeriod"/>
            </a:pPr>
            <a:r>
              <a:rPr lang="en-GB" dirty="0"/>
              <a:t>The latter expands the market, economies of scale are realised, average production cost decreases, that means lowers prices, which in turn expands the market, and so on.</a:t>
            </a:r>
          </a:p>
          <a:p>
            <a:pPr marL="514350" indent="-514350">
              <a:buFont typeface="+mj-lt"/>
              <a:buAutoNum type="arabicPeriod"/>
            </a:pPr>
            <a:r>
              <a:rPr lang="en-GB" dirty="0"/>
              <a:t>Because of the law of diminishing returns output increases at a diminishing rate, the per capita income increases at a diminishing rate also.</a:t>
            </a:r>
          </a:p>
          <a:p>
            <a:pPr marL="514350" indent="-514350">
              <a:buFont typeface="+mj-lt"/>
              <a:buAutoNum type="arabicPeriod"/>
            </a:pPr>
            <a:r>
              <a:rPr lang="en-GB" dirty="0"/>
              <a:t>In turn savings although they increase due to the rising per capita income their rate of change is diminishing due to the declining rate of the per capita change.</a:t>
            </a:r>
          </a:p>
          <a:p>
            <a:pPr marL="514350" indent="-514350">
              <a:buFont typeface="+mj-lt"/>
              <a:buAutoNum type="arabicPeriod"/>
            </a:pPr>
            <a:r>
              <a:rPr lang="en-GB" dirty="0"/>
              <a:t>Declining rate of savings increase lead to declining investment rate, hence to declining rate of the capital labour ratio meaning a declining output growth rate.</a:t>
            </a:r>
            <a:endParaRPr lang="el-GR" dirty="0"/>
          </a:p>
        </p:txBody>
      </p:sp>
    </p:spTree>
    <p:extLst>
      <p:ext uri="{BB962C8B-B14F-4D97-AF65-F5344CB8AC3E}">
        <p14:creationId xmlns:p14="http://schemas.microsoft.com/office/powerpoint/2010/main" val="10539562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C9C98B-6CEA-7440-A97E-BD787D1023BF}"/>
              </a:ext>
            </a:extLst>
          </p:cNvPr>
          <p:cNvSpPr>
            <a:spLocks noGrp="1"/>
          </p:cNvSpPr>
          <p:nvPr>
            <p:ph type="title"/>
          </p:nvPr>
        </p:nvSpPr>
        <p:spPr/>
        <p:txBody>
          <a:bodyPr/>
          <a:lstStyle/>
          <a:p>
            <a:pPr algn="ctr"/>
            <a:r>
              <a:rPr lang="en-GB" b="1"/>
              <a:t>Steady State Growth ( Solow model)</a:t>
            </a:r>
            <a:endParaRPr lang="el-GR" b="1"/>
          </a:p>
        </p:txBody>
      </p:sp>
      <p:sp>
        <p:nvSpPr>
          <p:cNvPr id="3" name="Θέση περιεχομένου 2">
            <a:extLst>
              <a:ext uri="{FF2B5EF4-FFF2-40B4-BE49-F238E27FC236}">
                <a16:creationId xmlns:a16="http://schemas.microsoft.com/office/drawing/2014/main" id="{3A8B4C0F-BD24-E94A-8DAC-888F29C2A2E5}"/>
              </a:ext>
            </a:extLst>
          </p:cNvPr>
          <p:cNvSpPr>
            <a:spLocks noGrp="1"/>
          </p:cNvSpPr>
          <p:nvPr>
            <p:ph idx="1"/>
          </p:nvPr>
        </p:nvSpPr>
        <p:spPr/>
        <p:txBody>
          <a:bodyPr>
            <a:normAutofit lnSpcReduction="10000"/>
          </a:bodyPr>
          <a:lstStyle/>
          <a:p>
            <a:r>
              <a:rPr lang="en-GB"/>
              <a:t>The process ends when the rate of capital accumulation becomes equal to the rate of population change.  This equality makes the capital labour ratio to become steady.  In turn output increases at a rate (economic growth rate) equal to the rate of population change, hence per capita income becomes steady and rate of savings becomes also steady</a:t>
            </a:r>
          </a:p>
          <a:p>
            <a:r>
              <a:rPr lang="en-GB"/>
              <a:t>In the long run the economy achieves a rate of economic growth equal to the rate of population change which is exogenously determined. The capital labour ratio is steady, so it does the per capita income, and social welfars stops improving.  </a:t>
            </a:r>
            <a:r>
              <a:rPr lang="en-GB" b="1"/>
              <a:t>This is the steady state growth predicted by the Solow model.    </a:t>
            </a:r>
            <a:endParaRPr lang="el-GR" b="1"/>
          </a:p>
        </p:txBody>
      </p:sp>
    </p:spTree>
    <p:extLst>
      <p:ext uri="{BB962C8B-B14F-4D97-AF65-F5344CB8AC3E}">
        <p14:creationId xmlns:p14="http://schemas.microsoft.com/office/powerpoint/2010/main" val="7050400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3373F9-905B-2443-815B-2CB6AE3540C1}"/>
              </a:ext>
            </a:extLst>
          </p:cNvPr>
          <p:cNvSpPr>
            <a:spLocks noGrp="1"/>
          </p:cNvSpPr>
          <p:nvPr>
            <p:ph type="title"/>
          </p:nvPr>
        </p:nvSpPr>
        <p:spPr/>
        <p:txBody>
          <a:bodyPr/>
          <a:lstStyle/>
          <a:p>
            <a:pPr algn="ctr"/>
            <a:r>
              <a:rPr lang="en-GB" b="1"/>
              <a:t>Changes of Steady State</a:t>
            </a:r>
            <a:endParaRPr lang="el-GR" b="1"/>
          </a:p>
        </p:txBody>
      </p:sp>
      <p:sp>
        <p:nvSpPr>
          <p:cNvPr id="3" name="Θέση περιεχομένου 2">
            <a:extLst>
              <a:ext uri="{FF2B5EF4-FFF2-40B4-BE49-F238E27FC236}">
                <a16:creationId xmlns:a16="http://schemas.microsoft.com/office/drawing/2014/main" id="{E725177E-A73C-E042-9DDA-A6DE3FED9777}"/>
              </a:ext>
            </a:extLst>
          </p:cNvPr>
          <p:cNvSpPr>
            <a:spLocks noGrp="1"/>
          </p:cNvSpPr>
          <p:nvPr>
            <p:ph idx="1"/>
          </p:nvPr>
        </p:nvSpPr>
        <p:spPr/>
        <p:txBody>
          <a:bodyPr/>
          <a:lstStyle/>
          <a:p>
            <a:r>
              <a:rPr lang="en-GB"/>
              <a:t>If the population rate of change increases or decreases that will increase or decrease the steady state rate of growth accordingly.</a:t>
            </a:r>
          </a:p>
          <a:p>
            <a:r>
              <a:rPr lang="en-GB"/>
              <a:t>If technology improves through technological progress that would improve productivity of labour that in turn would shift the output function upwards, and all other things being equal  economic growth would be triggered and a higher steady state would be achieved. </a:t>
            </a:r>
            <a:endParaRPr lang="el-GR"/>
          </a:p>
        </p:txBody>
      </p:sp>
    </p:spTree>
    <p:extLst>
      <p:ext uri="{BB962C8B-B14F-4D97-AF65-F5344CB8AC3E}">
        <p14:creationId xmlns:p14="http://schemas.microsoft.com/office/powerpoint/2010/main" val="333608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D6A814-4CFC-4146-98D5-7EA317E09DFE}"/>
              </a:ext>
            </a:extLst>
          </p:cNvPr>
          <p:cNvSpPr>
            <a:spLocks noGrp="1"/>
          </p:cNvSpPr>
          <p:nvPr>
            <p:ph type="title"/>
          </p:nvPr>
        </p:nvSpPr>
        <p:spPr/>
        <p:txBody>
          <a:bodyPr/>
          <a:lstStyle/>
          <a:p>
            <a:r>
              <a:rPr lang="en-US" dirty="0"/>
              <a:t>International development-conceptualization</a:t>
            </a:r>
            <a:endParaRPr lang="el-GR" dirty="0"/>
          </a:p>
        </p:txBody>
      </p:sp>
      <p:sp>
        <p:nvSpPr>
          <p:cNvPr id="3" name="Θέση περιεχομένου 2">
            <a:extLst>
              <a:ext uri="{FF2B5EF4-FFF2-40B4-BE49-F238E27FC236}">
                <a16:creationId xmlns:a16="http://schemas.microsoft.com/office/drawing/2014/main" id="{E9F72167-FF93-49D4-AC4C-DE42FC31544C}"/>
              </a:ext>
            </a:extLst>
          </p:cNvPr>
          <p:cNvSpPr>
            <a:spLocks noGrp="1"/>
          </p:cNvSpPr>
          <p:nvPr>
            <p:ph idx="1"/>
          </p:nvPr>
        </p:nvSpPr>
        <p:spPr/>
        <p:txBody>
          <a:bodyPr>
            <a:normAutofit/>
          </a:bodyPr>
          <a:lstStyle/>
          <a:p>
            <a:r>
              <a:rPr lang="en-US" dirty="0"/>
              <a:t>The term International development’ is often used as an umbrella term for development research and practice, combining two words which do not necessarily fully reflect all that is associated with their domain.</a:t>
            </a:r>
          </a:p>
          <a:p>
            <a:r>
              <a:rPr lang="en-US" dirty="0"/>
              <a:t>The origins of the term ‘international’ are dated to Jeremy Bentham, who coined the word in the late 18th century in relation to the law governing the relations between states (</a:t>
            </a:r>
            <a:r>
              <a:rPr lang="en-US" dirty="0" err="1"/>
              <a:t>Suganami</a:t>
            </a:r>
            <a:r>
              <a:rPr lang="en-US" dirty="0"/>
              <a:t>, 2009: 231).The term ‘International’ gained popularity in a 19</a:t>
            </a:r>
            <a:r>
              <a:rPr lang="en-US" baseline="30000" dirty="0"/>
              <a:t>th</a:t>
            </a:r>
            <a:r>
              <a:rPr lang="el-GR" dirty="0"/>
              <a:t> </a:t>
            </a:r>
            <a:r>
              <a:rPr lang="en-US" dirty="0"/>
              <a:t>century context of rising nation-states and cross-border transactions.</a:t>
            </a:r>
            <a:endParaRPr lang="el-GR" dirty="0"/>
          </a:p>
          <a:p>
            <a:r>
              <a:rPr lang="en-US" dirty="0"/>
              <a:t>Meanwhile, the term ‘development’ can be variously used to refer to an idea, objective and/or activity, often interrelated, and often with considerable ambiguity or looseness (Kothari and Minogue, 2001; Cornwall, 2007).</a:t>
            </a:r>
          </a:p>
          <a:p>
            <a:r>
              <a:rPr lang="en-US" dirty="0"/>
              <a:t>The term international development is often associated with actions designed for, </a:t>
            </a:r>
            <a:r>
              <a:rPr lang="en-US" b="1" dirty="0"/>
              <a:t>and research relating to, poor countries</a:t>
            </a:r>
            <a:r>
              <a:rPr lang="en-US" dirty="0"/>
              <a:t> (Sumner and Tribe, 2008; </a:t>
            </a:r>
            <a:r>
              <a:rPr lang="en-US" dirty="0" err="1"/>
              <a:t>Mo¨nks</a:t>
            </a:r>
            <a:r>
              <a:rPr lang="en-US" dirty="0"/>
              <a:t> et al., 2017), including </a:t>
            </a:r>
            <a:r>
              <a:rPr lang="en-US" b="1" dirty="0"/>
              <a:t>foreign aid </a:t>
            </a:r>
            <a:r>
              <a:rPr lang="en-US" dirty="0"/>
              <a:t>(Currie-Alder, 2016: 7).</a:t>
            </a:r>
          </a:p>
          <a:p>
            <a:endParaRPr lang="en-US" dirty="0"/>
          </a:p>
        </p:txBody>
      </p:sp>
      <p:sp>
        <p:nvSpPr>
          <p:cNvPr id="4" name="Θέση ημερομηνίας 3">
            <a:extLst>
              <a:ext uri="{FF2B5EF4-FFF2-40B4-BE49-F238E27FC236}">
                <a16:creationId xmlns:a16="http://schemas.microsoft.com/office/drawing/2014/main" id="{08EB2E17-67A1-464A-AD3C-6EA3E5CC9187}"/>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34473273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1D6DBC-DF74-6B4B-A3E3-BFFB5B1CC8D1}"/>
              </a:ext>
            </a:extLst>
          </p:cNvPr>
          <p:cNvSpPr>
            <a:spLocks noGrp="1"/>
          </p:cNvSpPr>
          <p:nvPr>
            <p:ph type="title"/>
          </p:nvPr>
        </p:nvSpPr>
        <p:spPr/>
        <p:txBody>
          <a:bodyPr/>
          <a:lstStyle/>
          <a:p>
            <a:pPr algn="ctr"/>
            <a:r>
              <a:rPr lang="en-GB" b="1"/>
              <a:t>Solow model</a:t>
            </a:r>
            <a:endParaRPr lang="el-GR" b="1"/>
          </a:p>
        </p:txBody>
      </p:sp>
      <p:sp>
        <p:nvSpPr>
          <p:cNvPr id="3" name="Θέση περιεχομένου 2">
            <a:extLst>
              <a:ext uri="{FF2B5EF4-FFF2-40B4-BE49-F238E27FC236}">
                <a16:creationId xmlns:a16="http://schemas.microsoft.com/office/drawing/2014/main" id="{495D2167-C5F8-584A-BD5D-632D97D6AF03}"/>
              </a:ext>
            </a:extLst>
          </p:cNvPr>
          <p:cNvSpPr>
            <a:spLocks noGrp="1"/>
          </p:cNvSpPr>
          <p:nvPr>
            <p:ph idx="1"/>
          </p:nvPr>
        </p:nvSpPr>
        <p:spPr/>
        <p:txBody>
          <a:bodyPr>
            <a:normAutofit/>
          </a:bodyPr>
          <a:lstStyle/>
          <a:p>
            <a:r>
              <a:rPr lang="en-GB"/>
              <a:t>dK/K= (dI/K)-δ.Κ  </a:t>
            </a:r>
            <a:r>
              <a:rPr lang="en-GB">
                <a:solidFill>
                  <a:srgbClr val="FF0000"/>
                </a:solidFill>
              </a:rPr>
              <a:t>(1)</a:t>
            </a:r>
          </a:p>
          <a:p>
            <a:pPr marL="0" indent="0">
              <a:buNone/>
            </a:pPr>
            <a:r>
              <a:rPr lang="en-GB"/>
              <a:t>Where δ is the rate of capital depreciation in a given time period</a:t>
            </a:r>
          </a:p>
          <a:p>
            <a:r>
              <a:rPr lang="en-GB"/>
              <a:t>Y=C+I </a:t>
            </a:r>
            <a:r>
              <a:rPr lang="en-GB">
                <a:solidFill>
                  <a:srgbClr val="C00000"/>
                </a:solidFill>
              </a:rPr>
              <a:t> (2)</a:t>
            </a:r>
            <a:r>
              <a:rPr lang="en-GB"/>
              <a:t> equilibrium in a closed economy without public sector</a:t>
            </a:r>
          </a:p>
          <a:p>
            <a:r>
              <a:rPr lang="en-GB"/>
              <a:t>S=sY   </a:t>
            </a:r>
            <a:r>
              <a:rPr lang="en-GB">
                <a:solidFill>
                  <a:srgbClr val="C00000"/>
                </a:solidFill>
              </a:rPr>
              <a:t>  (3)</a:t>
            </a:r>
          </a:p>
          <a:p>
            <a:r>
              <a:rPr lang="en-GB"/>
              <a:t>(2), (3) -----》Y-C=I--------》S=I </a:t>
            </a:r>
            <a:r>
              <a:rPr lang="en-GB">
                <a:solidFill>
                  <a:srgbClr val="C00000"/>
                </a:solidFill>
              </a:rPr>
              <a:t>(4),(3)</a:t>
            </a:r>
            <a:r>
              <a:rPr lang="en-GB"/>
              <a:t>  -----》sY=I </a:t>
            </a:r>
            <a:r>
              <a:rPr lang="en-GB">
                <a:solidFill>
                  <a:srgbClr val="C00000"/>
                </a:solidFill>
              </a:rPr>
              <a:t>(5)</a:t>
            </a:r>
          </a:p>
          <a:p>
            <a:r>
              <a:rPr lang="en-GB"/>
              <a:t>Y=f(K,L)------》Y/L=f(K/L) </a:t>
            </a:r>
            <a:r>
              <a:rPr lang="en-GB">
                <a:solidFill>
                  <a:srgbClr val="C00000"/>
                </a:solidFill>
              </a:rPr>
              <a:t>(6)</a:t>
            </a:r>
          </a:p>
          <a:p>
            <a:pPr marL="0" indent="0">
              <a:buNone/>
            </a:pPr>
            <a:r>
              <a:rPr lang="en-GB">
                <a:solidFill>
                  <a:schemeClr val="tx1">
                    <a:lumMod val="90000"/>
                    <a:lumOff val="10000"/>
                  </a:schemeClr>
                </a:solidFill>
              </a:rPr>
              <a:t> If </a:t>
            </a:r>
            <a:r>
              <a:rPr lang="en-GB">
                <a:solidFill>
                  <a:srgbClr val="C00000"/>
                </a:solidFill>
              </a:rPr>
              <a:t>(5) </a:t>
            </a:r>
            <a:r>
              <a:rPr lang="en-GB">
                <a:solidFill>
                  <a:schemeClr val="tx1">
                    <a:lumMod val="90000"/>
                    <a:lumOff val="10000"/>
                  </a:schemeClr>
                </a:solidFill>
              </a:rPr>
              <a:t>is divided by L -----》s(Y/L)=(I/L)</a:t>
            </a:r>
            <a:r>
              <a:rPr lang="en-GB">
                <a:solidFill>
                  <a:srgbClr val="C00000"/>
                </a:solidFill>
              </a:rPr>
              <a:t> </a:t>
            </a:r>
            <a:r>
              <a:rPr lang="en-GB">
                <a:solidFill>
                  <a:schemeClr val="tx1">
                    <a:lumMod val="90000"/>
                    <a:lumOff val="10000"/>
                  </a:schemeClr>
                </a:solidFill>
              </a:rPr>
              <a:t>-----》sf(K/L)=(I/L) </a:t>
            </a:r>
            <a:r>
              <a:rPr lang="en-GB">
                <a:solidFill>
                  <a:srgbClr val="C00000"/>
                </a:solidFill>
              </a:rPr>
              <a:t>(7)</a:t>
            </a:r>
          </a:p>
          <a:p>
            <a:pPr marL="0" indent="0">
              <a:buNone/>
            </a:pPr>
            <a:r>
              <a:rPr lang="en-GB">
                <a:solidFill>
                  <a:srgbClr val="C00000"/>
                </a:solidFill>
              </a:rPr>
              <a:t>  </a:t>
            </a:r>
            <a:endParaRPr lang="el-GR">
              <a:solidFill>
                <a:schemeClr val="tx1">
                  <a:lumMod val="90000"/>
                  <a:lumOff val="10000"/>
                </a:schemeClr>
              </a:solidFill>
            </a:endParaRPr>
          </a:p>
        </p:txBody>
      </p:sp>
    </p:spTree>
    <p:extLst>
      <p:ext uri="{BB962C8B-B14F-4D97-AF65-F5344CB8AC3E}">
        <p14:creationId xmlns:p14="http://schemas.microsoft.com/office/powerpoint/2010/main" val="21260921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a:spLocks/>
          </p:cNvSpPr>
          <p:nvPr/>
        </p:nvSpPr>
        <p:spPr bwMode="auto">
          <a:xfrm>
            <a:off x="3657600" y="2457550"/>
            <a:ext cx="1588" cy="2759075"/>
          </a:xfrm>
          <a:custGeom>
            <a:avLst/>
            <a:gdLst>
              <a:gd name="T0" fmla="*/ 0 w 1"/>
              <a:gd name="T1" fmla="*/ 1738 h 1738"/>
              <a:gd name="T2" fmla="*/ 0 w 1"/>
              <a:gd name="T3" fmla="*/ 0 h 1738"/>
              <a:gd name="T4" fmla="*/ 0 60000 65536"/>
              <a:gd name="T5" fmla="*/ 0 60000 65536"/>
              <a:gd name="T6" fmla="*/ 0 w 1"/>
              <a:gd name="T7" fmla="*/ 0 h 1738"/>
              <a:gd name="T8" fmla="*/ 1 w 1"/>
              <a:gd name="T9" fmla="*/ 1738 h 1738"/>
            </a:gdLst>
            <a:ahLst/>
            <a:cxnLst>
              <a:cxn ang="T4">
                <a:pos x="T0" y="T1"/>
              </a:cxn>
              <a:cxn ang="T5">
                <a:pos x="T2" y="T3"/>
              </a:cxn>
            </a:cxnLst>
            <a:rect l="T6" t="T7" r="T8" b="T9"/>
            <a:pathLst>
              <a:path w="1" h="1738">
                <a:moveTo>
                  <a:pt x="0" y="1738"/>
                </a:moveTo>
                <a:lnTo>
                  <a:pt x="0" y="0"/>
                </a:lnTo>
              </a:path>
            </a:pathLst>
          </a:custGeom>
          <a:noFill/>
          <a:ln w="6350">
            <a:solidFill>
              <a:schemeClr val="tx1"/>
            </a:solidFill>
            <a:round/>
            <a:headEnd/>
            <a:tailEnd type="triangle" w="med" len="med"/>
          </a:ln>
        </p:spPr>
        <p:txBody>
          <a:bodyPr wrap="none" anchor="ctr"/>
          <a:lstStyle/>
          <a:p>
            <a:endParaRPr lang="el-GR" sz="1800"/>
          </a:p>
        </p:txBody>
      </p:sp>
      <p:sp>
        <p:nvSpPr>
          <p:cNvPr id="5" name="Line 8"/>
          <p:cNvSpPr>
            <a:spLocks noChangeShapeType="1"/>
          </p:cNvSpPr>
          <p:nvPr/>
        </p:nvSpPr>
        <p:spPr bwMode="auto">
          <a:xfrm>
            <a:off x="3657600" y="5124549"/>
            <a:ext cx="3733800" cy="0"/>
          </a:xfrm>
          <a:prstGeom prst="line">
            <a:avLst/>
          </a:prstGeom>
          <a:noFill/>
          <a:ln w="6350">
            <a:solidFill>
              <a:schemeClr val="tx1"/>
            </a:solidFill>
            <a:round/>
            <a:headEnd/>
            <a:tailEnd type="triangle" w="med" len="med"/>
          </a:ln>
        </p:spPr>
        <p:txBody>
          <a:bodyPr wrap="none" anchor="ctr"/>
          <a:lstStyle/>
          <a:p>
            <a:endParaRPr lang="el-GR" sz="1800"/>
          </a:p>
        </p:txBody>
      </p:sp>
      <p:grpSp>
        <p:nvGrpSpPr>
          <p:cNvPr id="6" name="Group 9"/>
          <p:cNvGrpSpPr>
            <a:grpSpLocks/>
          </p:cNvGrpSpPr>
          <p:nvPr/>
        </p:nvGrpSpPr>
        <p:grpSpPr bwMode="auto">
          <a:xfrm>
            <a:off x="3657601" y="2457549"/>
            <a:ext cx="3862390" cy="2743200"/>
            <a:chOff x="864" y="1056"/>
            <a:chExt cx="2433" cy="2016"/>
          </a:xfrm>
        </p:grpSpPr>
        <p:sp>
          <p:nvSpPr>
            <p:cNvPr id="7" name="Freeform 10"/>
            <p:cNvSpPr>
              <a:spLocks/>
            </p:cNvSpPr>
            <p:nvPr/>
          </p:nvSpPr>
          <p:spPr bwMode="auto">
            <a:xfrm>
              <a:off x="864" y="1296"/>
              <a:ext cx="1920" cy="1776"/>
            </a:xfrm>
            <a:custGeom>
              <a:avLst/>
              <a:gdLst>
                <a:gd name="T0" fmla="*/ 0 w 2160"/>
                <a:gd name="T1" fmla="*/ 1536 h 1536"/>
                <a:gd name="T2" fmla="*/ 480 w 2160"/>
                <a:gd name="T3" fmla="*/ 480 h 1536"/>
                <a:gd name="T4" fmla="*/ 2160 w 2160"/>
                <a:gd name="T5" fmla="*/ 0 h 1536"/>
                <a:gd name="T6" fmla="*/ 0 60000 65536"/>
                <a:gd name="T7" fmla="*/ 0 60000 65536"/>
                <a:gd name="T8" fmla="*/ 0 60000 65536"/>
                <a:gd name="T9" fmla="*/ 0 w 2160"/>
                <a:gd name="T10" fmla="*/ 0 h 1536"/>
                <a:gd name="T11" fmla="*/ 2160 w 2160"/>
                <a:gd name="T12" fmla="*/ 1536 h 1536"/>
              </a:gdLst>
              <a:ahLst/>
              <a:cxnLst>
                <a:cxn ang="T6">
                  <a:pos x="T0" y="T1"/>
                </a:cxn>
                <a:cxn ang="T7">
                  <a:pos x="T2" y="T3"/>
                </a:cxn>
                <a:cxn ang="T8">
                  <a:pos x="T4" y="T5"/>
                </a:cxn>
              </a:cxnLst>
              <a:rect l="T9" t="T10" r="T11" b="T12"/>
              <a:pathLst>
                <a:path w="2160" h="1536">
                  <a:moveTo>
                    <a:pt x="0" y="1536"/>
                  </a:moveTo>
                  <a:cubicBezTo>
                    <a:pt x="60" y="1136"/>
                    <a:pt x="120" y="736"/>
                    <a:pt x="480" y="480"/>
                  </a:cubicBezTo>
                  <a:cubicBezTo>
                    <a:pt x="840" y="224"/>
                    <a:pt x="1500" y="112"/>
                    <a:pt x="2160" y="0"/>
                  </a:cubicBezTo>
                </a:path>
              </a:pathLst>
            </a:custGeom>
            <a:noFill/>
            <a:ln w="28575" cmpd="sng">
              <a:solidFill>
                <a:srgbClr val="CC3300"/>
              </a:solidFill>
              <a:round/>
              <a:headEnd/>
              <a:tailEnd/>
            </a:ln>
          </p:spPr>
          <p:txBody>
            <a:bodyPr wrap="none" anchor="ctr"/>
            <a:lstStyle/>
            <a:p>
              <a:endParaRPr lang="el-GR" sz="1800"/>
            </a:p>
          </p:txBody>
        </p:sp>
        <p:sp>
          <p:nvSpPr>
            <p:cNvPr id="8" name="Text Box 11"/>
            <p:cNvSpPr txBox="1">
              <a:spLocks noChangeArrowheads="1"/>
            </p:cNvSpPr>
            <p:nvPr/>
          </p:nvSpPr>
          <p:spPr bwMode="auto">
            <a:xfrm>
              <a:off x="2801" y="1056"/>
              <a:ext cx="496" cy="271"/>
            </a:xfrm>
            <a:prstGeom prst="rect">
              <a:avLst/>
            </a:prstGeom>
            <a:noFill/>
            <a:ln w="28575">
              <a:noFill/>
              <a:miter lim="800000"/>
              <a:headEnd/>
              <a:tailEnd/>
            </a:ln>
          </p:spPr>
          <p:txBody>
            <a:bodyPr wrap="none">
              <a:spAutoFit/>
            </a:bodyPr>
            <a:lstStyle/>
            <a:p>
              <a:pPr eaLnBrk="0" hangingPunct="0"/>
              <a:r>
                <a:rPr lang="en-GB" b="1" i="1">
                  <a:solidFill>
                    <a:srgbClr val="CC3300"/>
                  </a:solidFill>
                  <a:latin typeface="Arial" charset="0"/>
                </a:rPr>
                <a:t>f(K/L)</a:t>
              </a:r>
              <a:endParaRPr lang="en-US" sz="1800" b="1" i="1" dirty="0">
                <a:solidFill>
                  <a:srgbClr val="CC3300"/>
                </a:solidFill>
                <a:latin typeface="Arial" charset="0"/>
              </a:endParaRPr>
            </a:p>
          </p:txBody>
        </p:sp>
      </p:grpSp>
      <p:grpSp>
        <p:nvGrpSpPr>
          <p:cNvPr id="10" name="Group 13"/>
          <p:cNvGrpSpPr>
            <a:grpSpLocks/>
          </p:cNvGrpSpPr>
          <p:nvPr/>
        </p:nvGrpSpPr>
        <p:grpSpPr bwMode="auto">
          <a:xfrm>
            <a:off x="3657600" y="3219549"/>
            <a:ext cx="4100514" cy="1905000"/>
            <a:chOff x="864" y="1728"/>
            <a:chExt cx="2583" cy="1344"/>
          </a:xfrm>
        </p:grpSpPr>
        <p:sp>
          <p:nvSpPr>
            <p:cNvPr id="11" name="Freeform 14"/>
            <p:cNvSpPr>
              <a:spLocks/>
            </p:cNvSpPr>
            <p:nvPr/>
          </p:nvSpPr>
          <p:spPr bwMode="auto">
            <a:xfrm>
              <a:off x="864" y="1728"/>
              <a:ext cx="2208" cy="1344"/>
            </a:xfrm>
            <a:custGeom>
              <a:avLst/>
              <a:gdLst>
                <a:gd name="T0" fmla="*/ 0 w 2160"/>
                <a:gd name="T1" fmla="*/ 1536 h 1536"/>
                <a:gd name="T2" fmla="*/ 480 w 2160"/>
                <a:gd name="T3" fmla="*/ 480 h 1536"/>
                <a:gd name="T4" fmla="*/ 2160 w 2160"/>
                <a:gd name="T5" fmla="*/ 0 h 1536"/>
                <a:gd name="T6" fmla="*/ 0 60000 65536"/>
                <a:gd name="T7" fmla="*/ 0 60000 65536"/>
                <a:gd name="T8" fmla="*/ 0 60000 65536"/>
                <a:gd name="T9" fmla="*/ 0 w 2160"/>
                <a:gd name="T10" fmla="*/ 0 h 1536"/>
                <a:gd name="T11" fmla="*/ 2160 w 2160"/>
                <a:gd name="T12" fmla="*/ 1536 h 1536"/>
              </a:gdLst>
              <a:ahLst/>
              <a:cxnLst>
                <a:cxn ang="T6">
                  <a:pos x="T0" y="T1"/>
                </a:cxn>
                <a:cxn ang="T7">
                  <a:pos x="T2" y="T3"/>
                </a:cxn>
                <a:cxn ang="T8">
                  <a:pos x="T4" y="T5"/>
                </a:cxn>
              </a:cxnLst>
              <a:rect l="T9" t="T10" r="T11" b="T12"/>
              <a:pathLst>
                <a:path w="2160" h="1536">
                  <a:moveTo>
                    <a:pt x="0" y="1536"/>
                  </a:moveTo>
                  <a:cubicBezTo>
                    <a:pt x="60" y="1136"/>
                    <a:pt x="120" y="736"/>
                    <a:pt x="480" y="480"/>
                  </a:cubicBezTo>
                  <a:cubicBezTo>
                    <a:pt x="840" y="224"/>
                    <a:pt x="1500" y="112"/>
                    <a:pt x="2160" y="0"/>
                  </a:cubicBezTo>
                </a:path>
              </a:pathLst>
            </a:custGeom>
            <a:noFill/>
            <a:ln w="28575" cmpd="sng">
              <a:solidFill>
                <a:srgbClr val="993300"/>
              </a:solidFill>
              <a:round/>
              <a:headEnd/>
              <a:tailEnd/>
            </a:ln>
          </p:spPr>
          <p:txBody>
            <a:bodyPr wrap="none" anchor="ctr"/>
            <a:lstStyle/>
            <a:p>
              <a:endParaRPr lang="el-GR" sz="1800"/>
            </a:p>
          </p:txBody>
        </p:sp>
        <p:sp>
          <p:nvSpPr>
            <p:cNvPr id="12" name="Text Box 15"/>
            <p:cNvSpPr txBox="1">
              <a:spLocks noChangeArrowheads="1"/>
            </p:cNvSpPr>
            <p:nvPr/>
          </p:nvSpPr>
          <p:spPr bwMode="auto">
            <a:xfrm>
              <a:off x="2870" y="1728"/>
              <a:ext cx="577" cy="261"/>
            </a:xfrm>
            <a:prstGeom prst="rect">
              <a:avLst/>
            </a:prstGeom>
            <a:noFill/>
            <a:ln w="28575">
              <a:noFill/>
              <a:miter lim="800000"/>
              <a:headEnd/>
              <a:tailEnd/>
            </a:ln>
          </p:spPr>
          <p:txBody>
            <a:bodyPr wrap="none">
              <a:spAutoFit/>
            </a:bodyPr>
            <a:lstStyle/>
            <a:p>
              <a:pPr eaLnBrk="0" hangingPunct="0"/>
              <a:r>
                <a:rPr lang="en-US" sz="1800" b="1" i="1">
                  <a:solidFill>
                    <a:srgbClr val="CC6600"/>
                  </a:solidFill>
                  <a:latin typeface="Arial" charset="0"/>
                </a:rPr>
                <a:t>sf(</a:t>
              </a:r>
              <a:r>
                <a:rPr lang="en-GB" sz="1800" b="1" i="1">
                  <a:solidFill>
                    <a:srgbClr val="CC6600"/>
                  </a:solidFill>
                  <a:latin typeface="Arial" charset="0"/>
                </a:rPr>
                <a:t>K/L</a:t>
              </a:r>
              <a:r>
                <a:rPr lang="en-US" sz="1800" b="1" i="1">
                  <a:solidFill>
                    <a:srgbClr val="CC6600"/>
                  </a:solidFill>
                  <a:latin typeface="Arial" charset="0"/>
                </a:rPr>
                <a:t>)</a:t>
              </a:r>
              <a:endParaRPr lang="en-US" sz="1800" b="1" i="1" dirty="0">
                <a:solidFill>
                  <a:srgbClr val="CC6600"/>
                </a:solidFill>
                <a:latin typeface="Arial" charset="0"/>
              </a:endParaRPr>
            </a:p>
          </p:txBody>
        </p:sp>
      </p:grpSp>
      <p:sp>
        <p:nvSpPr>
          <p:cNvPr id="14" name="Text Box 18"/>
          <p:cNvSpPr txBox="1">
            <a:spLocks noChangeArrowheads="1"/>
          </p:cNvSpPr>
          <p:nvPr/>
        </p:nvSpPr>
        <p:spPr bwMode="auto">
          <a:xfrm>
            <a:off x="2971800" y="2305149"/>
            <a:ext cx="685800" cy="369332"/>
          </a:xfrm>
          <a:prstGeom prst="rect">
            <a:avLst/>
          </a:prstGeom>
          <a:noFill/>
          <a:ln w="9525">
            <a:noFill/>
            <a:miter lim="800000"/>
            <a:headEnd/>
            <a:tailEnd/>
          </a:ln>
        </p:spPr>
        <p:txBody>
          <a:bodyPr wrap="square">
            <a:spAutoFit/>
          </a:bodyPr>
          <a:lstStyle/>
          <a:p>
            <a:pPr>
              <a:spcBef>
                <a:spcPct val="50000"/>
              </a:spcBef>
            </a:pPr>
            <a:r>
              <a:rPr lang="en-US" sz="1800"/>
              <a:t>    </a:t>
            </a:r>
            <a:r>
              <a:rPr lang="en-GB" sz="1800"/>
              <a:t>Y/L</a:t>
            </a:r>
            <a:endParaRPr lang="en-US" sz="1800"/>
          </a:p>
        </p:txBody>
      </p:sp>
      <p:sp>
        <p:nvSpPr>
          <p:cNvPr id="15" name="Text Box 19"/>
          <p:cNvSpPr txBox="1">
            <a:spLocks noChangeArrowheads="1"/>
          </p:cNvSpPr>
          <p:nvPr/>
        </p:nvSpPr>
        <p:spPr bwMode="auto">
          <a:xfrm>
            <a:off x="6528048" y="5157193"/>
            <a:ext cx="2215480" cy="400110"/>
          </a:xfrm>
          <a:prstGeom prst="rect">
            <a:avLst/>
          </a:prstGeom>
          <a:noFill/>
          <a:ln w="9525">
            <a:noFill/>
            <a:miter lim="800000"/>
            <a:headEnd/>
            <a:tailEnd/>
          </a:ln>
        </p:spPr>
        <p:txBody>
          <a:bodyPr wrap="square">
            <a:spAutoFit/>
          </a:bodyPr>
          <a:lstStyle/>
          <a:p>
            <a:pPr>
              <a:spcBef>
                <a:spcPct val="50000"/>
              </a:spcBef>
            </a:pPr>
            <a:r>
              <a:rPr lang="en-GB" sz="2000" b="1"/>
              <a:t>(K/L</a:t>
            </a:r>
            <a:r>
              <a:rPr lang="el-GR" sz="1600"/>
              <a:t> </a:t>
            </a:r>
            <a:endParaRPr lang="en-US" sz="1600" dirty="0"/>
          </a:p>
        </p:txBody>
      </p:sp>
      <p:sp>
        <p:nvSpPr>
          <p:cNvPr id="17" name="Line 21"/>
          <p:cNvSpPr>
            <a:spLocks noChangeShapeType="1"/>
          </p:cNvSpPr>
          <p:nvPr/>
        </p:nvSpPr>
        <p:spPr bwMode="auto">
          <a:xfrm>
            <a:off x="5486400" y="3067149"/>
            <a:ext cx="0" cy="2057400"/>
          </a:xfrm>
          <a:prstGeom prst="line">
            <a:avLst/>
          </a:prstGeom>
          <a:noFill/>
          <a:ln w="9525">
            <a:solidFill>
              <a:schemeClr val="tx1"/>
            </a:solidFill>
            <a:prstDash val="sysDot"/>
            <a:round/>
            <a:headEnd/>
            <a:tailEnd/>
          </a:ln>
        </p:spPr>
        <p:txBody>
          <a:bodyPr/>
          <a:lstStyle/>
          <a:p>
            <a:endParaRPr lang="el-GR" sz="1800"/>
          </a:p>
        </p:txBody>
      </p:sp>
      <p:sp>
        <p:nvSpPr>
          <p:cNvPr id="18" name="AutoShape 22"/>
          <p:cNvSpPr>
            <a:spLocks/>
          </p:cNvSpPr>
          <p:nvPr/>
        </p:nvSpPr>
        <p:spPr bwMode="auto">
          <a:xfrm>
            <a:off x="5562600" y="3067149"/>
            <a:ext cx="76200" cy="381000"/>
          </a:xfrm>
          <a:prstGeom prst="rightBrace">
            <a:avLst>
              <a:gd name="adj1" fmla="val 41667"/>
              <a:gd name="adj2" fmla="val 50000"/>
            </a:avLst>
          </a:prstGeom>
          <a:noFill/>
          <a:ln w="9525">
            <a:solidFill>
              <a:schemeClr val="tx1"/>
            </a:solidFill>
            <a:round/>
            <a:headEnd/>
            <a:tailEnd/>
          </a:ln>
        </p:spPr>
        <p:txBody>
          <a:bodyPr wrap="none" anchor="ctr"/>
          <a:lstStyle/>
          <a:p>
            <a:endParaRPr lang="el-GR" sz="1800"/>
          </a:p>
        </p:txBody>
      </p:sp>
      <p:sp>
        <p:nvSpPr>
          <p:cNvPr id="19" name="AutoShape 23"/>
          <p:cNvSpPr>
            <a:spLocks/>
          </p:cNvSpPr>
          <p:nvPr/>
        </p:nvSpPr>
        <p:spPr bwMode="auto">
          <a:xfrm>
            <a:off x="5562600" y="3524349"/>
            <a:ext cx="152400" cy="1600200"/>
          </a:xfrm>
          <a:prstGeom prst="rightBrace">
            <a:avLst>
              <a:gd name="adj1" fmla="val 87500"/>
              <a:gd name="adj2" fmla="val 50000"/>
            </a:avLst>
          </a:prstGeom>
          <a:noFill/>
          <a:ln w="9525">
            <a:solidFill>
              <a:schemeClr val="tx1"/>
            </a:solidFill>
            <a:round/>
            <a:headEnd/>
            <a:tailEnd/>
          </a:ln>
        </p:spPr>
        <p:txBody>
          <a:bodyPr wrap="none" anchor="ctr"/>
          <a:lstStyle/>
          <a:p>
            <a:endParaRPr lang="el-GR" sz="1800"/>
          </a:p>
        </p:txBody>
      </p:sp>
      <p:sp>
        <p:nvSpPr>
          <p:cNvPr id="20" name="Text Box 24"/>
          <p:cNvSpPr txBox="1">
            <a:spLocks noChangeArrowheads="1"/>
          </p:cNvSpPr>
          <p:nvPr/>
        </p:nvSpPr>
        <p:spPr bwMode="auto">
          <a:xfrm>
            <a:off x="5715000" y="2914749"/>
            <a:ext cx="762000" cy="369332"/>
          </a:xfrm>
          <a:prstGeom prst="rect">
            <a:avLst/>
          </a:prstGeom>
          <a:noFill/>
          <a:ln w="9525">
            <a:noFill/>
            <a:miter lim="800000"/>
            <a:headEnd/>
            <a:tailEnd/>
          </a:ln>
        </p:spPr>
        <p:txBody>
          <a:bodyPr wrap="square">
            <a:spAutoFit/>
          </a:bodyPr>
          <a:lstStyle/>
          <a:p>
            <a:pPr>
              <a:spcBef>
                <a:spcPct val="50000"/>
              </a:spcBef>
            </a:pPr>
            <a:r>
              <a:rPr lang="en-GB"/>
              <a:t>C/L</a:t>
            </a:r>
            <a:endParaRPr lang="en-US" sz="1800"/>
          </a:p>
        </p:txBody>
      </p:sp>
      <p:sp>
        <p:nvSpPr>
          <p:cNvPr id="21" name="Text Box 25"/>
          <p:cNvSpPr txBox="1">
            <a:spLocks noChangeArrowheads="1"/>
          </p:cNvSpPr>
          <p:nvPr/>
        </p:nvSpPr>
        <p:spPr bwMode="auto">
          <a:xfrm>
            <a:off x="5715000" y="4057749"/>
            <a:ext cx="762000" cy="369332"/>
          </a:xfrm>
          <a:prstGeom prst="rect">
            <a:avLst/>
          </a:prstGeom>
          <a:noFill/>
          <a:ln w="9525">
            <a:noFill/>
            <a:miter lim="800000"/>
            <a:headEnd/>
            <a:tailEnd/>
          </a:ln>
        </p:spPr>
        <p:txBody>
          <a:bodyPr wrap="square">
            <a:spAutoFit/>
          </a:bodyPr>
          <a:lstStyle/>
          <a:p>
            <a:pPr>
              <a:spcBef>
                <a:spcPct val="50000"/>
              </a:spcBef>
            </a:pPr>
            <a:r>
              <a:rPr lang="en-GB"/>
              <a:t>I/L</a:t>
            </a:r>
            <a:endParaRPr lang="en-US" sz="1800"/>
          </a:p>
        </p:txBody>
      </p:sp>
      <p:sp>
        <p:nvSpPr>
          <p:cNvPr id="23" name="22 - Ορθογώνιο"/>
          <p:cNvSpPr/>
          <p:nvPr/>
        </p:nvSpPr>
        <p:spPr>
          <a:xfrm>
            <a:off x="5303912" y="836712"/>
            <a:ext cx="1361270" cy="369332"/>
          </a:xfrm>
          <a:prstGeom prst="rect">
            <a:avLst/>
          </a:prstGeom>
        </p:spPr>
        <p:txBody>
          <a:bodyPr wrap="square">
            <a:spAutoFit/>
          </a:bodyPr>
          <a:lstStyle/>
          <a:p>
            <a:r>
              <a:rPr lang="el-GR" sz="1800" b="1" i="1">
                <a:cs typeface="Times New Roman" pitchFamily="18" charset="0"/>
              </a:rPr>
              <a:t> </a:t>
            </a:r>
            <a:r>
              <a:rPr lang="el-GR" sz="1800" b="1" i="1"/>
              <a:t> </a:t>
            </a:r>
            <a:endParaRPr lang="el-GR" sz="1800" dirty="0"/>
          </a:p>
        </p:txBody>
      </p:sp>
      <p:sp>
        <p:nvSpPr>
          <p:cNvPr id="25" name="24 - Ορθογώνιο"/>
          <p:cNvSpPr/>
          <p:nvPr/>
        </p:nvSpPr>
        <p:spPr>
          <a:xfrm>
            <a:off x="5375921" y="1340768"/>
            <a:ext cx="1340239" cy="369332"/>
          </a:xfrm>
          <a:prstGeom prst="rect">
            <a:avLst/>
          </a:prstGeom>
        </p:spPr>
        <p:txBody>
          <a:bodyPr wrap="square">
            <a:spAutoFit/>
          </a:bodyPr>
          <a:lstStyle/>
          <a:p>
            <a:r>
              <a:rPr lang="el-GR" sz="1800" i="1">
                <a:cs typeface="Times New Roman" pitchFamily="18" charset="0"/>
              </a:rPr>
              <a:t> </a:t>
            </a:r>
            <a:endParaRPr lang="el-GR" sz="1800" dirty="0"/>
          </a:p>
        </p:txBody>
      </p:sp>
      <p:sp>
        <p:nvSpPr>
          <p:cNvPr id="27" name="3 - Θέση υποσέλιδου"/>
          <p:cNvSpPr>
            <a:spLocks noGrp="1"/>
          </p:cNvSpPr>
          <p:nvPr>
            <p:ph type="ftr" sz="quarter" idx="11"/>
          </p:nvPr>
        </p:nvSpPr>
        <p:spPr>
          <a:xfrm>
            <a:off x="2438400" y="6428184"/>
            <a:ext cx="7474024" cy="457200"/>
          </a:xfrm>
        </p:spPr>
        <p:txBody>
          <a:bodyPr/>
          <a:lstStyle/>
          <a:p>
            <a:pPr algn="ctr"/>
            <a:endParaRPr lang="el-GR" sz="1000" dirty="0"/>
          </a:p>
        </p:txBody>
      </p:sp>
    </p:spTree>
    <p:extLst>
      <p:ext uri="{BB962C8B-B14F-4D97-AF65-F5344CB8AC3E}">
        <p14:creationId xmlns:p14="http://schemas.microsoft.com/office/powerpoint/2010/main" val="54995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 calcmode="lin" valueType="num">
                                      <p:cBhvr>
                                        <p:cTn id="17" dur="500" fill="hold"/>
                                        <p:tgtEl>
                                          <p:spTgt spid="10"/>
                                        </p:tgtEl>
                                        <p:attrNameLst>
                                          <p:attrName>ppt_x</p:attrName>
                                        </p:attrNameLst>
                                      </p:cBhvr>
                                      <p:tavLst>
                                        <p:tav tm="0">
                                          <p:val>
                                            <p:fltVal val="0.5"/>
                                          </p:val>
                                        </p:tav>
                                        <p:tav tm="100000">
                                          <p:val>
                                            <p:strVal val="#ppt_x"/>
                                          </p:val>
                                        </p:tav>
                                      </p:tavLst>
                                    </p:anim>
                                    <p:anim calcmode="lin" valueType="num">
                                      <p:cBhvr>
                                        <p:cTn id="18"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631C118-CCF9-4A21-B5A0-8D3523ECD37D}"/>
              </a:ext>
            </a:extLst>
          </p:cNvPr>
          <p:cNvPicPr>
            <a:picLocks noChangeAspect="1"/>
          </p:cNvPicPr>
          <p:nvPr/>
        </p:nvPicPr>
        <p:blipFill rotWithShape="1">
          <a:blip r:embed="rId2" cstate="print"/>
          <a:srcRect r="6103"/>
          <a:stretch/>
        </p:blipFill>
        <p:spPr>
          <a:xfrm>
            <a:off x="709766" y="1957482"/>
            <a:ext cx="8351274" cy="4316655"/>
          </a:xfrm>
          <a:prstGeom prst="rect">
            <a:avLst/>
          </a:prstGeom>
        </p:spPr>
      </p:pic>
      <p:pic>
        <p:nvPicPr>
          <p:cNvPr id="4" name="Εικόνα 3">
            <a:extLst>
              <a:ext uri="{FF2B5EF4-FFF2-40B4-BE49-F238E27FC236}">
                <a16:creationId xmlns:a16="http://schemas.microsoft.com/office/drawing/2014/main" id="{9C7C9D11-1D76-4B29-A8A0-DDE8ED2F44FC}"/>
              </a:ext>
            </a:extLst>
          </p:cNvPr>
          <p:cNvPicPr>
            <a:picLocks noChangeAspect="1"/>
          </p:cNvPicPr>
          <p:nvPr/>
        </p:nvPicPr>
        <p:blipFill>
          <a:blip r:embed="rId3" cstate="print"/>
          <a:stretch>
            <a:fillRect/>
          </a:stretch>
        </p:blipFill>
        <p:spPr>
          <a:xfrm>
            <a:off x="4727730" y="260648"/>
            <a:ext cx="2736541" cy="810016"/>
          </a:xfrm>
          <a:prstGeom prst="rect">
            <a:avLst/>
          </a:prstGeom>
          <a:ln>
            <a:solidFill>
              <a:schemeClr val="accent1"/>
            </a:solidFill>
          </a:ln>
        </p:spPr>
      </p:pic>
      <p:sp>
        <p:nvSpPr>
          <p:cNvPr id="5" name="Text Box 14">
            <a:extLst>
              <a:ext uri="{FF2B5EF4-FFF2-40B4-BE49-F238E27FC236}">
                <a16:creationId xmlns:a16="http://schemas.microsoft.com/office/drawing/2014/main" id="{D89DE325-7810-4BE7-93B7-6EE84A73E7E2}"/>
              </a:ext>
            </a:extLst>
          </p:cNvPr>
          <p:cNvSpPr txBox="1">
            <a:spLocks noChangeArrowheads="1"/>
          </p:cNvSpPr>
          <p:nvPr/>
        </p:nvSpPr>
        <p:spPr bwMode="auto">
          <a:xfrm>
            <a:off x="1522579" y="1588150"/>
            <a:ext cx="1371600" cy="923330"/>
          </a:xfrm>
          <a:prstGeom prst="rect">
            <a:avLst/>
          </a:prstGeom>
          <a:noFill/>
          <a:ln w="9525">
            <a:noFill/>
            <a:miter lim="800000"/>
            <a:headEnd/>
            <a:tailEnd/>
          </a:ln>
        </p:spPr>
        <p:txBody>
          <a:bodyPr wrap="square">
            <a:spAutoFit/>
          </a:bodyPr>
          <a:lstStyle/>
          <a:p>
            <a:pPr>
              <a:spcBef>
                <a:spcPct val="50000"/>
              </a:spcBef>
            </a:pPr>
            <a:r>
              <a:rPr lang="en-US" sz="1800"/>
              <a:t> </a:t>
            </a:r>
            <a:r>
              <a:rPr lang="en-GB" b="1"/>
              <a:t>Y/</a:t>
            </a:r>
            <a:r>
              <a:rPr lang="en-GB" b="1" dirty="0"/>
              <a:t>L</a:t>
            </a:r>
            <a:r>
              <a:rPr lang="en-US" sz="1800" b="1"/>
              <a:t>,</a:t>
            </a:r>
            <a:r>
              <a:rPr lang="el-GR" sz="1800" b="1" dirty="0"/>
              <a:t>(</a:t>
            </a:r>
            <a:r>
              <a:rPr lang="en-US" sz="1800" b="1" dirty="0"/>
              <a:t>n+</a:t>
            </a:r>
            <a:r>
              <a:rPr lang="el-GR" sz="1800" b="1"/>
              <a:t>δ</a:t>
            </a:r>
            <a:r>
              <a:rPr lang="en-US" sz="1800" b="1"/>
              <a:t>)</a:t>
            </a:r>
            <a:r>
              <a:rPr lang="en-GB" sz="1800" b="1"/>
              <a:t>(K/L)</a:t>
            </a:r>
            <a:r>
              <a:rPr lang="en-US" sz="1800" b="1"/>
              <a:t>, </a:t>
            </a:r>
            <a:r>
              <a:rPr lang="en-GB" sz="1800" b="1"/>
              <a:t>I/L</a:t>
            </a:r>
            <a:endParaRPr lang="en-US" sz="1800" b="1" dirty="0"/>
          </a:p>
        </p:txBody>
      </p:sp>
      <p:pic>
        <p:nvPicPr>
          <p:cNvPr id="8" name="Εικόνα 7">
            <a:extLst>
              <a:ext uri="{FF2B5EF4-FFF2-40B4-BE49-F238E27FC236}">
                <a16:creationId xmlns:a16="http://schemas.microsoft.com/office/drawing/2014/main" id="{3C7F5756-01B5-4A0A-BF32-CD57902945D1}"/>
              </a:ext>
            </a:extLst>
          </p:cNvPr>
          <p:cNvPicPr>
            <a:picLocks noChangeAspect="1"/>
          </p:cNvPicPr>
          <p:nvPr/>
        </p:nvPicPr>
        <p:blipFill rotWithShape="1">
          <a:blip r:embed="rId4" cstate="print"/>
          <a:srcRect t="-4959"/>
          <a:stretch/>
        </p:blipFill>
        <p:spPr>
          <a:xfrm>
            <a:off x="7824193" y="3212976"/>
            <a:ext cx="834895" cy="457200"/>
          </a:xfrm>
          <a:prstGeom prst="rect">
            <a:avLst/>
          </a:prstGeom>
        </p:spPr>
      </p:pic>
      <p:pic>
        <p:nvPicPr>
          <p:cNvPr id="2" name="Εικόνα 1">
            <a:extLst>
              <a:ext uri="{FF2B5EF4-FFF2-40B4-BE49-F238E27FC236}">
                <a16:creationId xmlns:a16="http://schemas.microsoft.com/office/drawing/2014/main" id="{FFAFD6AE-6F9A-4AA1-BF69-CDE432EE5F6A}"/>
              </a:ext>
            </a:extLst>
          </p:cNvPr>
          <p:cNvPicPr>
            <a:picLocks noChangeAspect="1"/>
          </p:cNvPicPr>
          <p:nvPr/>
        </p:nvPicPr>
        <p:blipFill>
          <a:blip r:embed="rId5" cstate="print"/>
          <a:stretch>
            <a:fillRect/>
          </a:stretch>
        </p:blipFill>
        <p:spPr>
          <a:xfrm>
            <a:off x="7896200" y="5733256"/>
            <a:ext cx="759778" cy="348232"/>
          </a:xfrm>
          <a:prstGeom prst="rect">
            <a:avLst/>
          </a:prstGeom>
        </p:spPr>
      </p:pic>
      <p:cxnSp>
        <p:nvCxnSpPr>
          <p:cNvPr id="10" name="Ευθύγραμμο βέλος σύνδεσης 9">
            <a:extLst>
              <a:ext uri="{FF2B5EF4-FFF2-40B4-BE49-F238E27FC236}">
                <a16:creationId xmlns:a16="http://schemas.microsoft.com/office/drawing/2014/main" id="{D5554DDC-397B-462C-81C4-62C2C412CDC2}"/>
              </a:ext>
            </a:extLst>
          </p:cNvPr>
          <p:cNvCxnSpPr/>
          <p:nvPr/>
        </p:nvCxnSpPr>
        <p:spPr>
          <a:xfrm>
            <a:off x="5663952" y="899982"/>
            <a:ext cx="1152128" cy="1592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EA71B7F5-C386-4854-8E85-865C04A84CCC}"/>
              </a:ext>
            </a:extLst>
          </p:cNvPr>
          <p:cNvCxnSpPr/>
          <p:nvPr/>
        </p:nvCxnSpPr>
        <p:spPr>
          <a:xfrm flipH="1">
            <a:off x="5375920" y="980728"/>
            <a:ext cx="1368152" cy="976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5447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30C8E1-ABD7-7948-9EA1-E245A28B5E28}"/>
              </a:ext>
            </a:extLst>
          </p:cNvPr>
          <p:cNvSpPr>
            <a:spLocks noGrp="1"/>
          </p:cNvSpPr>
          <p:nvPr>
            <p:ph type="title"/>
          </p:nvPr>
        </p:nvSpPr>
        <p:spPr/>
        <p:txBody>
          <a:bodyPr/>
          <a:lstStyle/>
          <a:p>
            <a:pPr algn="ctr"/>
            <a:r>
              <a:rPr lang="en-GB" b="1"/>
              <a:t>Solow model</a:t>
            </a:r>
            <a:endParaRPr lang="el-GR" b="1"/>
          </a:p>
        </p:txBody>
      </p:sp>
      <p:sp>
        <p:nvSpPr>
          <p:cNvPr id="3" name="Θέση περιεχομένου 2">
            <a:extLst>
              <a:ext uri="{FF2B5EF4-FFF2-40B4-BE49-F238E27FC236}">
                <a16:creationId xmlns:a16="http://schemas.microsoft.com/office/drawing/2014/main" id="{2197AEEB-776C-244D-BB3D-2D34259EC5A3}"/>
              </a:ext>
            </a:extLst>
          </p:cNvPr>
          <p:cNvSpPr>
            <a:spLocks noGrp="1"/>
          </p:cNvSpPr>
          <p:nvPr>
            <p:ph idx="1"/>
          </p:nvPr>
        </p:nvSpPr>
        <p:spPr>
          <a:xfrm>
            <a:off x="1400482" y="1917803"/>
            <a:ext cx="10515600" cy="4351338"/>
          </a:xfrm>
        </p:spPr>
        <p:txBody>
          <a:bodyPr/>
          <a:lstStyle/>
          <a:p>
            <a:r>
              <a:rPr lang="en-GB"/>
              <a:t>The line (n+δ)k</a:t>
            </a:r>
            <a:r>
              <a:rPr lang="en-GB" baseline="-25000"/>
              <a:t>t</a:t>
            </a:r>
            <a:r>
              <a:rPr lang="en-GB"/>
              <a:t> where k</a:t>
            </a:r>
            <a:r>
              <a:rPr lang="en-GB" baseline="-25000"/>
              <a:t>t </a:t>
            </a:r>
            <a:r>
              <a:rPr lang="en-GB"/>
              <a:t>=(K/L) is called line of capital widening, and it</a:t>
            </a:r>
            <a:r>
              <a:rPr lang="en-GB" baseline="-25000"/>
              <a:t> </a:t>
            </a:r>
            <a:r>
              <a:rPr lang="en-GB"/>
              <a:t> denotes that </a:t>
            </a:r>
            <a:r>
              <a:rPr lang="af-ZA" b="0" i="0">
                <a:solidFill>
                  <a:srgbClr val="222222"/>
                </a:solidFill>
                <a:effectLst/>
                <a:latin typeface="-apple-system"/>
              </a:rPr>
              <a:t>the stock of capital is increasing at the same rate as</a:t>
            </a:r>
            <a:r>
              <a:rPr lang="en-GB" b="0" i="0">
                <a:solidFill>
                  <a:srgbClr val="222222"/>
                </a:solidFill>
                <a:effectLst/>
                <a:latin typeface="-apple-system"/>
              </a:rPr>
              <a:t> labour, (dL/L)=n, a</a:t>
            </a:r>
            <a:r>
              <a:rPr lang="af-ZA" b="0" i="0">
                <a:solidFill>
                  <a:srgbClr val="222222"/>
                </a:solidFill>
                <a:effectLst/>
                <a:latin typeface="-apple-system"/>
              </a:rPr>
              <a:t>nd the</a:t>
            </a:r>
            <a:r>
              <a:rPr lang="en-GB" b="0" i="0">
                <a:solidFill>
                  <a:srgbClr val="222222"/>
                </a:solidFill>
                <a:effectLst/>
                <a:latin typeface="-apple-system"/>
              </a:rPr>
              <a:t> depreciation rate of capital, δ</a:t>
            </a:r>
            <a:r>
              <a:rPr lang="af-ZA" b="0" i="0">
                <a:solidFill>
                  <a:srgbClr val="222222"/>
                </a:solidFill>
                <a:effectLst/>
                <a:latin typeface="-apple-system"/>
              </a:rPr>
              <a:t>, thus the capital </a:t>
            </a:r>
            <a:r>
              <a:rPr lang="en-GB" b="0" i="0">
                <a:solidFill>
                  <a:srgbClr val="222222"/>
                </a:solidFill>
                <a:effectLst/>
                <a:latin typeface="-apple-system"/>
              </a:rPr>
              <a:t>labour rstio</a:t>
            </a:r>
            <a:r>
              <a:rPr lang="af-ZA" b="0" i="0">
                <a:solidFill>
                  <a:srgbClr val="222222"/>
                </a:solidFill>
                <a:effectLst/>
                <a:latin typeface="-apple-system"/>
              </a:rPr>
              <a:t> remains constant. The economy will expand in terms of aggregate </a:t>
            </a:r>
            <a:r>
              <a:rPr lang="en-GB" b="0" i="0">
                <a:solidFill>
                  <a:srgbClr val="222222"/>
                </a:solidFill>
                <a:effectLst/>
                <a:latin typeface="-apple-system"/>
              </a:rPr>
              <a:t>output,</a:t>
            </a:r>
            <a:r>
              <a:rPr lang="af-ZA" b="0" i="0">
                <a:solidFill>
                  <a:srgbClr val="222222"/>
                </a:solidFill>
                <a:effectLst/>
                <a:latin typeface="-apple-system"/>
              </a:rPr>
              <a:t> </a:t>
            </a:r>
            <a:r>
              <a:rPr lang="af-ZA" b="0" i="1">
                <a:solidFill>
                  <a:srgbClr val="222222"/>
                </a:solidFill>
                <a:effectLst/>
                <a:latin typeface="inherit"/>
              </a:rPr>
              <a:t>but</a:t>
            </a:r>
            <a:r>
              <a:rPr lang="af-ZA" b="0" i="0">
                <a:solidFill>
                  <a:srgbClr val="222222"/>
                </a:solidFill>
                <a:effectLst/>
                <a:latin typeface="-apple-system"/>
              </a:rPr>
              <a:t> </a:t>
            </a:r>
            <a:r>
              <a:rPr lang="en-GB" b="0" i="0">
                <a:solidFill>
                  <a:srgbClr val="222222"/>
                </a:solidFill>
                <a:effectLst/>
                <a:latin typeface="-apple-system"/>
              </a:rPr>
              <a:t>labour </a:t>
            </a:r>
            <a:r>
              <a:rPr lang="af-ZA" b="0" i="0">
                <a:solidFill>
                  <a:srgbClr val="222222"/>
                </a:solidFill>
                <a:effectLst/>
                <a:latin typeface="-apple-system"/>
              </a:rPr>
              <a:t>productivity</a:t>
            </a:r>
            <a:r>
              <a:rPr lang="en-GB" b="0" i="0">
                <a:solidFill>
                  <a:srgbClr val="222222"/>
                </a:solidFill>
                <a:effectLst/>
                <a:latin typeface="-apple-system"/>
              </a:rPr>
              <a:t> in average terms</a:t>
            </a:r>
            <a:r>
              <a:rPr lang="af-ZA" b="0" i="0">
                <a:solidFill>
                  <a:srgbClr val="222222"/>
                </a:solidFill>
                <a:effectLst/>
                <a:latin typeface="-apple-system"/>
              </a:rPr>
              <a:t> will remain constant.</a:t>
            </a:r>
            <a:r>
              <a:rPr lang="en-GB"/>
              <a:t> </a:t>
            </a:r>
          </a:p>
          <a:p>
            <a:r>
              <a:rPr lang="en-GB"/>
              <a:t>Thd curve sf(k</a:t>
            </a:r>
            <a:r>
              <a:rPr lang="en-GB" baseline="-25000"/>
              <a:t>t</a:t>
            </a:r>
            <a:r>
              <a:rPr lang="en-GB"/>
              <a:t>) is called capital deepening, and it denotes that capital intensity increases, i.e. the K/L ratio increases leading to rising labour productivity, thus to rising aggregate output.</a:t>
            </a:r>
            <a:endParaRPr lang="el-GR"/>
          </a:p>
        </p:txBody>
      </p:sp>
    </p:spTree>
    <p:extLst>
      <p:ext uri="{BB962C8B-B14F-4D97-AF65-F5344CB8AC3E}">
        <p14:creationId xmlns:p14="http://schemas.microsoft.com/office/powerpoint/2010/main" val="29760535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6CA9EC-80F6-6546-A10C-92868C806B06}"/>
              </a:ext>
            </a:extLst>
          </p:cNvPr>
          <p:cNvSpPr>
            <a:spLocks noGrp="1"/>
          </p:cNvSpPr>
          <p:nvPr>
            <p:ph type="title"/>
          </p:nvPr>
        </p:nvSpPr>
        <p:spPr/>
        <p:txBody>
          <a:bodyPr/>
          <a:lstStyle/>
          <a:p>
            <a:pPr algn="ctr"/>
            <a:r>
              <a:rPr lang="en-GB" b="1"/>
              <a:t>Solow model</a:t>
            </a:r>
            <a:endParaRPr lang="el-GR" b="1"/>
          </a:p>
        </p:txBody>
      </p:sp>
      <p:sp>
        <p:nvSpPr>
          <p:cNvPr id="3" name="Θέση περιεχομένου 2">
            <a:extLst>
              <a:ext uri="{FF2B5EF4-FFF2-40B4-BE49-F238E27FC236}">
                <a16:creationId xmlns:a16="http://schemas.microsoft.com/office/drawing/2014/main" id="{9A86E1D6-67C7-A644-944A-43F34EDFCB29}"/>
              </a:ext>
            </a:extLst>
          </p:cNvPr>
          <p:cNvSpPr>
            <a:spLocks noGrp="1"/>
          </p:cNvSpPr>
          <p:nvPr>
            <p:ph idx="1"/>
          </p:nvPr>
        </p:nvSpPr>
        <p:spPr/>
        <p:txBody>
          <a:bodyPr>
            <a:normAutofit fontScale="85000" lnSpcReduction="10000"/>
          </a:bodyPr>
          <a:lstStyle/>
          <a:p>
            <a:r>
              <a:rPr lang="en-GB"/>
              <a:t>To the extent that the curve sf(k) is above the line (n+δ)k the economy generates sufficient savings to finance investments that increase at a rate sufficient to increase the per capita investment , i.e. rate of investment is greater than (n) thus the capital labour ratio increases.  Agregate output expands at a rate greater than (n) and per capita income rises.The economy moves towards the intersection of the two functions, due to diminishing returns as capital accumulates and the economy reaches the steady state. </a:t>
            </a:r>
          </a:p>
          <a:p>
            <a:r>
              <a:rPr lang="en-GB"/>
              <a:t>If the economy is in the area where the curve sf(k) is below the line (n+δ)k the economy generates insufficient savings to finance investments that increase at a rate insufficient to increase the per capita investment , i.e. rate of investment is less than (n) thus the capital labour ratio decreases leading to a rate of capital accumulation insufficient to overmatch the rate of labour growth. Therefore, the per capita income declines.The economy moves towards the intersection of the two functions,  and the economy reaches the steady state. </a:t>
            </a:r>
            <a:endParaRPr lang="el-GR"/>
          </a:p>
        </p:txBody>
      </p:sp>
    </p:spTree>
    <p:extLst>
      <p:ext uri="{BB962C8B-B14F-4D97-AF65-F5344CB8AC3E}">
        <p14:creationId xmlns:p14="http://schemas.microsoft.com/office/powerpoint/2010/main" val="36476593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 Θέση υποσέλιδου">
            <a:extLst>
              <a:ext uri="{FF2B5EF4-FFF2-40B4-BE49-F238E27FC236}">
                <a16:creationId xmlns:a16="http://schemas.microsoft.com/office/drawing/2014/main" id="{55F47330-E659-4BAD-BEBF-27CF75BA0998}"/>
              </a:ext>
            </a:extLst>
          </p:cNvPr>
          <p:cNvSpPr>
            <a:spLocks noGrp="1"/>
          </p:cNvSpPr>
          <p:nvPr>
            <p:ph type="ftr" sz="quarter" idx="11"/>
          </p:nvPr>
        </p:nvSpPr>
        <p:spPr>
          <a:xfrm>
            <a:off x="2438400" y="6428184"/>
            <a:ext cx="7474024" cy="457200"/>
          </a:xfrm>
        </p:spPr>
        <p:txBody>
          <a:bodyPr/>
          <a:lstStyle/>
          <a:p>
            <a:pPr algn="ctr"/>
            <a:endParaRPr lang="el-GR" sz="1000" dirty="0"/>
          </a:p>
        </p:txBody>
      </p:sp>
      <p:sp>
        <p:nvSpPr>
          <p:cNvPr id="4" name="3 - Θέση αριθμού διαφάνειας"/>
          <p:cNvSpPr>
            <a:spLocks noGrp="1"/>
          </p:cNvSpPr>
          <p:nvPr>
            <p:ph type="sldNum" sz="quarter" idx="12"/>
          </p:nvPr>
        </p:nvSpPr>
        <p:spPr>
          <a:xfrm>
            <a:off x="6809358" y="6356351"/>
            <a:ext cx="2133600" cy="365125"/>
          </a:xfrm>
          <a:noFill/>
        </p:spPr>
        <p:txBody>
          <a:bodyPr/>
          <a:lstStyle/>
          <a:p>
            <a:endParaRPr lang="en-US"/>
          </a:p>
        </p:txBody>
      </p:sp>
      <p:sp>
        <p:nvSpPr>
          <p:cNvPr id="5" name="Text Box 2"/>
          <p:cNvSpPr txBox="1">
            <a:spLocks noChangeArrowheads="1"/>
          </p:cNvSpPr>
          <p:nvPr/>
        </p:nvSpPr>
        <p:spPr bwMode="auto">
          <a:xfrm>
            <a:off x="2133600" y="228600"/>
            <a:ext cx="7924800" cy="1514389"/>
          </a:xfrm>
          <a:prstGeom prst="rect">
            <a:avLst/>
          </a:prstGeom>
          <a:noFill/>
          <a:ln w="9525">
            <a:noFill/>
            <a:miter lim="800000"/>
            <a:headEnd/>
            <a:tailEnd/>
          </a:ln>
          <a:effectLst/>
        </p:spPr>
        <p:txBody>
          <a:bodyPr wrap="square">
            <a:spAutoFit/>
          </a:bodyPr>
          <a:lstStyle/>
          <a:p>
            <a:pPr>
              <a:spcBef>
                <a:spcPct val="50000"/>
              </a:spcBef>
              <a:buFontTx/>
              <a:buChar char="•"/>
              <a:defRPr/>
            </a:pPr>
            <a:endParaRPr lang="el-GR" sz="2000" dirty="0">
              <a:cs typeface="Times New Roman" pitchFamily="18" charset="0"/>
            </a:endParaRPr>
          </a:p>
          <a:p>
            <a:pPr>
              <a:spcBef>
                <a:spcPct val="50000"/>
              </a:spcBef>
              <a:buFontTx/>
              <a:buChar char="•"/>
              <a:defRPr/>
            </a:pPr>
            <a:r>
              <a:rPr lang="en-US" sz="2000" dirty="0">
                <a:cs typeface="Times New Roman" pitchFamily="18" charset="0"/>
              </a:rPr>
              <a:t>Golden</a:t>
            </a:r>
            <a:r>
              <a:rPr lang="el-GR" sz="2000" dirty="0">
                <a:cs typeface="Times New Roman" pitchFamily="18" charset="0"/>
              </a:rPr>
              <a:t> </a:t>
            </a:r>
            <a:r>
              <a:rPr lang="en-US" sz="2000" dirty="0">
                <a:cs typeface="Times New Roman" pitchFamily="18" charset="0"/>
              </a:rPr>
              <a:t>Rule</a:t>
            </a:r>
            <a:r>
              <a:rPr lang="el-GR" sz="2000">
                <a:cs typeface="Times New Roman" pitchFamily="18" charset="0"/>
              </a:rPr>
              <a:t>: </a:t>
            </a:r>
            <a:r>
              <a:rPr lang="en-GB" sz="2000">
                <a:cs typeface="Times New Roman" pitchFamily="18" charset="0"/>
              </a:rPr>
              <a:t>when at the steady state</a:t>
            </a:r>
            <a:r>
              <a:rPr lang="el-GR" sz="2000">
                <a:cs typeface="Times New Roman" pitchFamily="18" charset="0"/>
              </a:rPr>
              <a:t>  </a:t>
            </a:r>
            <a:r>
              <a:rPr lang="en-US" sz="2000" i="1"/>
              <a:t>k*</a:t>
            </a:r>
            <a:r>
              <a:rPr lang="en-GB" sz="2000" i="1"/>
              <a:t> </a:t>
            </a:r>
            <a:r>
              <a:rPr lang="en-GB" sz="2000" b="1"/>
              <a:t>consumption, i.e. Social welfare becomes maximum under given technology, δ, and n.</a:t>
            </a:r>
            <a:endParaRPr lang="en-US" sz="2000" dirty="0"/>
          </a:p>
          <a:p>
            <a:pPr algn="ctr">
              <a:lnSpc>
                <a:spcPct val="70000"/>
              </a:lnSpc>
              <a:spcBef>
                <a:spcPct val="50000"/>
              </a:spcBef>
              <a:defRPr/>
            </a:pPr>
            <a:endParaRPr lang="en-US" sz="1800" b="1" i="1" dirty="0">
              <a:cs typeface="Times New Roman" pitchFamily="18" charset="0"/>
            </a:endParaRPr>
          </a:p>
        </p:txBody>
      </p:sp>
      <p:pic>
        <p:nvPicPr>
          <p:cNvPr id="6" name="Picture 3" descr="C:\Documents and Settings\User\Desktop\2222.jpg"/>
          <p:cNvPicPr>
            <a:picLocks noChangeAspect="1" noChangeArrowheads="1"/>
          </p:cNvPicPr>
          <p:nvPr/>
        </p:nvPicPr>
        <p:blipFill>
          <a:blip r:embed="rId2" cstate="print"/>
          <a:srcRect t="6078" r="4211" b="4504"/>
          <a:stretch>
            <a:fillRect/>
          </a:stretch>
        </p:blipFill>
        <p:spPr bwMode="auto">
          <a:xfrm>
            <a:off x="1775520" y="1805136"/>
            <a:ext cx="4824536" cy="4648200"/>
          </a:xfrm>
          <a:prstGeom prst="rect">
            <a:avLst/>
          </a:prstGeom>
          <a:noFill/>
          <a:ln w="9525">
            <a:noFill/>
            <a:miter lim="800000"/>
            <a:headEnd/>
            <a:tailEnd/>
          </a:ln>
        </p:spPr>
      </p:pic>
      <p:sp>
        <p:nvSpPr>
          <p:cNvPr id="7" name="Text Box 4"/>
          <p:cNvSpPr txBox="1">
            <a:spLocks noChangeArrowheads="1"/>
          </p:cNvSpPr>
          <p:nvPr/>
        </p:nvSpPr>
        <p:spPr bwMode="auto">
          <a:xfrm>
            <a:off x="5231904" y="2132856"/>
            <a:ext cx="1600200" cy="369332"/>
          </a:xfrm>
          <a:prstGeom prst="rect">
            <a:avLst/>
          </a:prstGeom>
          <a:solidFill>
            <a:schemeClr val="bg1">
              <a:lumMod val="95000"/>
            </a:schemeClr>
          </a:solidFill>
          <a:ln w="9525">
            <a:noFill/>
            <a:miter lim="800000"/>
            <a:headEnd/>
            <a:tailEnd/>
          </a:ln>
        </p:spPr>
        <p:txBody>
          <a:bodyPr wrap="square">
            <a:spAutoFit/>
          </a:bodyPr>
          <a:lstStyle/>
          <a:p>
            <a:pPr>
              <a:spcBef>
                <a:spcPct val="50000"/>
              </a:spcBef>
            </a:pPr>
            <a:r>
              <a:rPr lang="el-GR" sz="1800" dirty="0"/>
              <a:t>(δ</a:t>
            </a:r>
            <a:r>
              <a:rPr lang="en-US" sz="1800" dirty="0"/>
              <a:t>+n)k </a:t>
            </a:r>
          </a:p>
        </p:txBody>
      </p:sp>
      <p:sp>
        <p:nvSpPr>
          <p:cNvPr id="8" name="7 - Ορθογώνιο"/>
          <p:cNvSpPr/>
          <p:nvPr/>
        </p:nvSpPr>
        <p:spPr>
          <a:xfrm>
            <a:off x="7134531" y="1987111"/>
            <a:ext cx="4489041" cy="4247317"/>
          </a:xfrm>
          <a:prstGeom prst="rect">
            <a:avLst/>
          </a:prstGeom>
        </p:spPr>
        <p:txBody>
          <a:bodyPr wrap="square">
            <a:spAutoFit/>
          </a:bodyPr>
          <a:lstStyle/>
          <a:p>
            <a:pPr>
              <a:lnSpc>
                <a:spcPct val="90000"/>
              </a:lnSpc>
              <a:spcBef>
                <a:spcPct val="50000"/>
              </a:spcBef>
              <a:defRPr/>
            </a:pPr>
            <a:r>
              <a:rPr lang="en-GB" sz="1800" b="1" u="sng"/>
              <a:t>Point A</a:t>
            </a:r>
            <a:endParaRPr lang="en-US" sz="1800" b="1" u="sng" dirty="0"/>
          </a:p>
          <a:p>
            <a:pPr>
              <a:lnSpc>
                <a:spcPct val="90000"/>
              </a:lnSpc>
              <a:spcBef>
                <a:spcPct val="50000"/>
              </a:spcBef>
              <a:defRPr/>
            </a:pPr>
            <a:r>
              <a:rPr lang="en-GB" sz="1800" i="1"/>
              <a:t>Steady state </a:t>
            </a:r>
            <a:r>
              <a:rPr lang="en-US" sz="1800" i="1"/>
              <a:t>k*</a:t>
            </a:r>
            <a:r>
              <a:rPr lang="el-GR" sz="1800" i="1">
                <a:cs typeface="Times New Roman" pitchFamily="18" charset="0"/>
              </a:rPr>
              <a:t>  </a:t>
            </a:r>
            <a:endParaRPr lang="el-GR" sz="1800" dirty="0"/>
          </a:p>
          <a:p>
            <a:pPr>
              <a:lnSpc>
                <a:spcPct val="90000"/>
              </a:lnSpc>
              <a:spcBef>
                <a:spcPct val="50000"/>
              </a:spcBef>
              <a:buFont typeface="Wingdings" pitchFamily="2" charset="2"/>
              <a:buChar char="§"/>
              <a:defRPr/>
            </a:pPr>
            <a:r>
              <a:rPr lang="el-GR" sz="1800"/>
              <a:t> </a:t>
            </a:r>
            <a:r>
              <a:rPr lang="en-GB" sz="1800"/>
              <a:t>The slope of the production function f(k), i.e. the slope of the tangent line to f(k) </a:t>
            </a:r>
            <a:r>
              <a:rPr lang="el-GR" sz="1800"/>
              <a:t> </a:t>
            </a:r>
            <a:r>
              <a:rPr lang="en-GB" sz="1800"/>
              <a:t>is equal to the slope of the widening of capital line (parallel to the tangent to f(k)] = </a:t>
            </a:r>
            <a:r>
              <a:rPr lang="el-GR" sz="1800"/>
              <a:t> </a:t>
            </a:r>
            <a:r>
              <a:rPr lang="el-GR" sz="1800" dirty="0"/>
              <a:t>[</a:t>
            </a:r>
            <a:r>
              <a:rPr lang="en-US" sz="1800" dirty="0"/>
              <a:t>(</a:t>
            </a:r>
            <a:r>
              <a:rPr lang="el-GR" sz="1800" dirty="0"/>
              <a:t>δ</a:t>
            </a:r>
            <a:r>
              <a:rPr lang="en-US" sz="1800" dirty="0"/>
              <a:t>+n)k</a:t>
            </a:r>
            <a:r>
              <a:rPr lang="el-GR" sz="1800" dirty="0"/>
              <a:t>]</a:t>
            </a:r>
          </a:p>
          <a:p>
            <a:pPr>
              <a:lnSpc>
                <a:spcPct val="90000"/>
              </a:lnSpc>
              <a:spcBef>
                <a:spcPct val="50000"/>
              </a:spcBef>
              <a:buFont typeface="Wingdings" pitchFamily="2" charset="2"/>
              <a:buChar char="§"/>
              <a:defRPr/>
            </a:pPr>
            <a:r>
              <a:rPr lang="en-GB" sz="1800"/>
              <a:t>The slope of the production function is the rate of change of output, that is determined by the rate of change of the capital output ratio.  Given that (dL/L)=n exogenously determined and constant the rate of the (K/ L) ratio is detrmined by the rate of change of K. Therefore, output changes at a rate determined by the marginal productivity of capital,  </a:t>
            </a:r>
            <a:r>
              <a:rPr lang="en-US" sz="1800"/>
              <a:t>MP</a:t>
            </a:r>
            <a:r>
              <a:rPr lang="en-US" sz="1800" baseline="-25000"/>
              <a:t>K</a:t>
            </a:r>
            <a:r>
              <a:rPr lang="el-GR" sz="1800"/>
              <a:t> </a:t>
            </a:r>
            <a:r>
              <a:rPr lang="el-GR" sz="1800" dirty="0"/>
              <a:t>= (δ + </a:t>
            </a:r>
            <a:r>
              <a:rPr lang="en-US" sz="1800" dirty="0"/>
              <a:t>n</a:t>
            </a:r>
            <a:r>
              <a:rPr lang="el-GR" sz="1800" dirty="0"/>
              <a:t>)</a:t>
            </a:r>
            <a:r>
              <a:rPr lang="en-US" sz="1800" dirty="0"/>
              <a:t>k</a:t>
            </a:r>
            <a:endParaRPr lang="en-GB" sz="1800" dirty="0"/>
          </a:p>
        </p:txBody>
      </p:sp>
      <p:cxnSp>
        <p:nvCxnSpPr>
          <p:cNvPr id="11" name="10 - Ευθεία γραμμή σύνδεσης"/>
          <p:cNvCxnSpPr/>
          <p:nvPr/>
        </p:nvCxnSpPr>
        <p:spPr>
          <a:xfrm>
            <a:off x="3503712" y="5877272"/>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a:off x="3791744" y="4869160"/>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3647728" y="3861048"/>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a:off x="7968208" y="76470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a:off x="7536160" y="285293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8260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 Θέση αριθμού διαφάνειας"/>
          <p:cNvSpPr>
            <a:spLocks noGrp="1"/>
          </p:cNvSpPr>
          <p:nvPr>
            <p:ph type="sldNum" sz="quarter" idx="12"/>
          </p:nvPr>
        </p:nvSpPr>
        <p:spPr>
          <a:noFill/>
        </p:spPr>
        <p:txBody>
          <a:bodyPr/>
          <a:lstStyle/>
          <a:p>
            <a:fld id="{61B1611D-BD43-44AF-A064-476FD57BB51A}" type="slidenum">
              <a:rPr lang="en-US"/>
              <a:pPr/>
              <a:t>86</a:t>
            </a:fld>
            <a:endParaRPr lang="en-US"/>
          </a:p>
        </p:txBody>
      </p:sp>
      <mc:AlternateContent xmlns:mc="http://schemas.openxmlformats.org/markup-compatibility/2006" xmlns:a14="http://schemas.microsoft.com/office/drawing/2010/main">
        <mc:Choice Requires="a14">
          <p:sp>
            <p:nvSpPr>
              <p:cNvPr id="195615" name="Text Box 31"/>
              <p:cNvSpPr txBox="1">
                <a:spLocks noChangeArrowheads="1"/>
              </p:cNvSpPr>
              <p:nvPr/>
            </p:nvSpPr>
            <p:spPr bwMode="auto">
              <a:xfrm>
                <a:off x="2063552" y="792563"/>
                <a:ext cx="7924800" cy="2729914"/>
              </a:xfrm>
              <a:prstGeom prst="rect">
                <a:avLst/>
              </a:prstGeom>
              <a:noFill/>
              <a:ln w="9525">
                <a:noFill/>
                <a:miter lim="800000"/>
                <a:headEnd/>
                <a:tailEnd/>
              </a:ln>
              <a:effectLst/>
            </p:spPr>
            <p:txBody>
              <a:bodyPr wrap="square">
                <a:spAutoFit/>
              </a:bodyPr>
              <a:lstStyle/>
              <a:p>
                <a:pPr marL="285750" indent="-285750" algn="just">
                  <a:spcBef>
                    <a:spcPct val="50000"/>
                  </a:spcBef>
                  <a:buFont typeface="Wingdings" panose="05000000000000000000" pitchFamily="2" charset="2"/>
                  <a:buChar char="§"/>
                  <a:defRPr/>
                </a:pPr>
                <a:endParaRPr lang="en-GB" sz="1800"/>
              </a:p>
              <a:p>
                <a:pPr algn="just">
                  <a:spcBef>
                    <a:spcPct val="50000"/>
                  </a:spcBef>
                  <a:defRPr/>
                </a:pPr>
                <a:r>
                  <a:rPr lang="en-GB" sz="1800"/>
                  <a:t>              .</a:t>
                </a:r>
              </a:p>
              <a:p>
                <a:pPr algn="just">
                  <a:spcBef>
                    <a:spcPct val="50000"/>
                  </a:spcBef>
                  <a:defRPr/>
                </a:pPr>
                <a:r>
                  <a:rPr lang="en-GB" sz="1800"/>
                  <a:t>Where k stands for d(K/L)/dt</a:t>
                </a:r>
              </a:p>
              <a:p>
                <a:pPr marL="285750" indent="-285750" algn="just">
                  <a:spcBef>
                    <a:spcPct val="50000"/>
                  </a:spcBef>
                  <a:buFont typeface="Arial" panose="020B0604020202020204" pitchFamily="34" charset="0"/>
                  <a:buChar char="•"/>
                  <a:defRPr/>
                </a:pPr>
                <a:r>
                  <a:rPr lang="en-GB"/>
                  <a:t>The propensity to save (s) is a determinant of capital intensity, i.e.capital accumulation.  If s rises, suppose from s to s’ (see diagramm) the curve of capital deepening shifts upwards and the economy moves to a new steady state,supp</a:t>
                </a:r>
                <a:r>
                  <a:rPr lang="el-GR" sz="1800"/>
                  <a:t>εγαλύτερο απόθεμα κεφαλαί </a:t>
                </a:r>
                <a:r>
                  <a:rPr lang="el-GR" sz="1800" dirty="0"/>
                  <a:t>(</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𝑘</m:t>
                        </m:r>
                      </m:e>
                    </m:acc>
                    <m:r>
                      <a:rPr lang="en-US" sz="1800" b="0" i="1" smtClean="0">
                        <a:latin typeface="Cambria Math" panose="02040503050406030204" pitchFamily="18" charset="0"/>
                      </a:rPr>
                      <m:t>′</m:t>
                    </m:r>
                  </m:oMath>
                </a14:m>
                <a:r>
                  <a:rPr lang="el-GR" sz="1800"/>
                  <a:t>)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𝑘</m:t>
                        </m:r>
                      </m:e>
                    </m:acc>
                    <m:r>
                      <a:rPr lang="en-US" sz="1800" i="1">
                        <a:latin typeface="Cambria Math" panose="02040503050406030204" pitchFamily="18" charset="0"/>
                      </a:rPr>
                      <m:t>′</m:t>
                    </m:r>
                  </m:oMath>
                </a14:m>
                <a:r>
                  <a:rPr lang="el-GR" sz="1800"/>
                  <a:t>)</a:t>
                </a:r>
                <a:r>
                  <a:rPr lang="en-GB" sz="1800"/>
                  <a:t> and higher per capita income.</a:t>
                </a:r>
                <a:r>
                  <a:rPr lang="el-GR" sz="1800"/>
                  <a:t> </a:t>
                </a:r>
                <a:r>
                  <a:rPr lang="en-GB" sz="1800"/>
                  <a:t>If</a:t>
                </a:r>
                <a:endParaRPr lang="en-US" sz="1800" dirty="0"/>
              </a:p>
            </p:txBody>
          </p:sp>
        </mc:Choice>
        <mc:Fallback xmlns="">
          <p:sp>
            <p:nvSpPr>
              <p:cNvPr id="195615" name="Text Box 31"/>
              <p:cNvSpPr txBox="1">
                <a:spLocks noRot="1" noChangeAspect="1" noMove="1" noResize="1" noEditPoints="1" noAdjustHandles="1" noChangeArrowheads="1" noChangeShapeType="1" noTextEdit="1"/>
              </p:cNvSpPr>
              <p:nvPr/>
            </p:nvSpPr>
            <p:spPr bwMode="auto">
              <a:xfrm>
                <a:off x="2063552" y="792563"/>
                <a:ext cx="7924800" cy="2729914"/>
              </a:xfrm>
              <a:prstGeom prst="rect">
                <a:avLst/>
              </a:prstGeom>
              <a:blipFill>
                <a:blip r:embed="rId2"/>
                <a:stretch>
                  <a:fillRect l="-615" r="-538" b="-2679"/>
                </a:stretch>
              </a:blipFill>
              <a:ln w="9525">
                <a:noFill/>
                <a:miter lim="800000"/>
                <a:headEnd/>
                <a:tailEnd/>
              </a:ln>
              <a:effectLst/>
            </p:spPr>
            <p:txBody>
              <a:bodyPr/>
              <a:lstStyle/>
              <a:p>
                <a:r>
                  <a:rPr lang="el-GR">
                    <a:noFill/>
                  </a:rPr>
                  <a:t> </a:t>
                </a:r>
              </a:p>
            </p:txBody>
          </p:sp>
        </mc:Fallback>
      </mc:AlternateContent>
      <p:sp>
        <p:nvSpPr>
          <p:cNvPr id="4" name="Ορθογώνιο 3">
            <a:extLst>
              <a:ext uri="{FF2B5EF4-FFF2-40B4-BE49-F238E27FC236}">
                <a16:creationId xmlns:a16="http://schemas.microsoft.com/office/drawing/2014/main" id="{BFC7E55D-8BA3-45B8-8010-2008D6A2A4E5}"/>
              </a:ext>
            </a:extLst>
          </p:cNvPr>
          <p:cNvSpPr/>
          <p:nvPr/>
        </p:nvSpPr>
        <p:spPr>
          <a:xfrm>
            <a:off x="2438400" y="159043"/>
            <a:ext cx="7690048" cy="430887"/>
          </a:xfrm>
          <a:prstGeom prst="rect">
            <a:avLst/>
          </a:prstGeom>
          <a:solidFill>
            <a:schemeClr val="bg1">
              <a:lumMod val="85000"/>
            </a:schemeClr>
          </a:solidFill>
          <a:ln>
            <a:solidFill>
              <a:schemeClr val="tx1"/>
            </a:solidFill>
          </a:ln>
        </p:spPr>
        <p:txBody>
          <a:bodyPr wrap="square">
            <a:spAutoFit/>
          </a:bodyPr>
          <a:lstStyle/>
          <a:p>
            <a:pPr algn="ctr">
              <a:spcBef>
                <a:spcPct val="50000"/>
              </a:spcBef>
              <a:defRPr/>
            </a:pPr>
            <a:r>
              <a:rPr lang="en-GB" sz="2200" b="1">
                <a:solidFill>
                  <a:srgbClr val="0033CC"/>
                </a:solidFill>
                <a:effectLst>
                  <a:outerShdw blurRad="38100" dist="38100" dir="2700000" algn="tl">
                    <a:srgbClr val="C0C0C0"/>
                  </a:outerShdw>
                </a:effectLst>
              </a:rPr>
              <a:t>Rising Propensity to Save and Capital Accumulation </a:t>
            </a:r>
            <a:endParaRPr lang="el-GR" sz="2200" b="1" dirty="0">
              <a:solidFill>
                <a:srgbClr val="0033CC"/>
              </a:solidFill>
              <a:effectLst>
                <a:outerShdw blurRad="38100" dist="38100" dir="2700000" algn="tl">
                  <a:srgbClr val="C0C0C0"/>
                </a:outerShdw>
              </a:effectLst>
            </a:endParaRPr>
          </a:p>
        </p:txBody>
      </p:sp>
      <p:pic>
        <p:nvPicPr>
          <p:cNvPr id="33" name="Εικόνα 32">
            <a:extLst>
              <a:ext uri="{FF2B5EF4-FFF2-40B4-BE49-F238E27FC236}">
                <a16:creationId xmlns:a16="http://schemas.microsoft.com/office/drawing/2014/main" id="{2D7D3A50-3443-403E-9C9F-78E60EA7776E}"/>
              </a:ext>
            </a:extLst>
          </p:cNvPr>
          <p:cNvPicPr>
            <a:picLocks noChangeAspect="1"/>
          </p:cNvPicPr>
          <p:nvPr/>
        </p:nvPicPr>
        <p:blipFill rotWithShape="1">
          <a:blip r:embed="rId3" cstate="print"/>
          <a:srcRect t="40271"/>
          <a:stretch/>
        </p:blipFill>
        <p:spPr>
          <a:xfrm>
            <a:off x="4583832" y="778563"/>
            <a:ext cx="2414811" cy="483818"/>
          </a:xfrm>
          <a:prstGeom prst="rect">
            <a:avLst/>
          </a:prstGeom>
          <a:ln>
            <a:solidFill>
              <a:schemeClr val="accent1"/>
            </a:solidFill>
          </a:ln>
        </p:spPr>
      </p:pic>
      <p:pic>
        <p:nvPicPr>
          <p:cNvPr id="5" name="Εικόνα 4">
            <a:extLst>
              <a:ext uri="{FF2B5EF4-FFF2-40B4-BE49-F238E27FC236}">
                <a16:creationId xmlns:a16="http://schemas.microsoft.com/office/drawing/2014/main" id="{D3432396-4336-4124-837C-7129A069B4B1}"/>
              </a:ext>
            </a:extLst>
          </p:cNvPr>
          <p:cNvPicPr>
            <a:picLocks noChangeAspect="1"/>
          </p:cNvPicPr>
          <p:nvPr/>
        </p:nvPicPr>
        <p:blipFill>
          <a:blip r:embed="rId4" cstate="print"/>
          <a:stretch>
            <a:fillRect/>
          </a:stretch>
        </p:blipFill>
        <p:spPr>
          <a:xfrm>
            <a:off x="1783566" y="2860343"/>
            <a:ext cx="4754563" cy="3701085"/>
          </a:xfrm>
          <a:prstGeom prst="rect">
            <a:avLst/>
          </a:prstGeom>
        </p:spPr>
      </p:pic>
      <p:cxnSp>
        <p:nvCxnSpPr>
          <p:cNvPr id="35" name="Ευθεία γραμμή σύνδεσης 34">
            <a:extLst>
              <a:ext uri="{FF2B5EF4-FFF2-40B4-BE49-F238E27FC236}">
                <a16:creationId xmlns:a16="http://schemas.microsoft.com/office/drawing/2014/main" id="{79849AEC-8C78-40DA-9B76-E7CB772193A9}"/>
              </a:ext>
            </a:extLst>
          </p:cNvPr>
          <p:cNvCxnSpPr>
            <a:cxnSpLocks/>
          </p:cNvCxnSpPr>
          <p:nvPr/>
        </p:nvCxnSpPr>
        <p:spPr>
          <a:xfrm>
            <a:off x="2063552" y="4725144"/>
            <a:ext cx="144016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a:extLst>
              <a:ext uri="{FF2B5EF4-FFF2-40B4-BE49-F238E27FC236}">
                <a16:creationId xmlns:a16="http://schemas.microsoft.com/office/drawing/2014/main" id="{D629C0F1-588C-47B5-B71F-32095AE829B8}"/>
              </a:ext>
            </a:extLst>
          </p:cNvPr>
          <p:cNvCxnSpPr>
            <a:cxnSpLocks/>
          </p:cNvCxnSpPr>
          <p:nvPr/>
        </p:nvCxnSpPr>
        <p:spPr>
          <a:xfrm>
            <a:off x="2063552" y="3789040"/>
            <a:ext cx="252028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1" name="Οβάλ 40">
            <a:extLst>
              <a:ext uri="{FF2B5EF4-FFF2-40B4-BE49-F238E27FC236}">
                <a16:creationId xmlns:a16="http://schemas.microsoft.com/office/drawing/2014/main" id="{017E5C17-3F54-43A9-A084-BFEA21F64816}"/>
              </a:ext>
            </a:extLst>
          </p:cNvPr>
          <p:cNvSpPr/>
          <p:nvPr/>
        </p:nvSpPr>
        <p:spPr>
          <a:xfrm>
            <a:off x="4367808" y="3717032"/>
            <a:ext cx="1889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Οβάλ 41">
            <a:extLst>
              <a:ext uri="{FF2B5EF4-FFF2-40B4-BE49-F238E27FC236}">
                <a16:creationId xmlns:a16="http://schemas.microsoft.com/office/drawing/2014/main" id="{005677A0-8A69-4840-8FA2-9CC4C6531275}"/>
              </a:ext>
            </a:extLst>
          </p:cNvPr>
          <p:cNvSpPr/>
          <p:nvPr/>
        </p:nvSpPr>
        <p:spPr>
          <a:xfrm>
            <a:off x="3409260" y="4603799"/>
            <a:ext cx="1889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mc:AlternateContent xmlns:mc="http://schemas.openxmlformats.org/markup-compatibility/2006" xmlns:a14="http://schemas.microsoft.com/office/drawing/2010/main">
        <mc:Choice Requires="a14">
          <p:sp>
            <p:nvSpPr>
              <p:cNvPr id="10" name="Ορθογώνιο 9">
                <a:extLst>
                  <a:ext uri="{FF2B5EF4-FFF2-40B4-BE49-F238E27FC236}">
                    <a16:creationId xmlns:a16="http://schemas.microsoft.com/office/drawing/2014/main" id="{0B9D5C24-754C-4E42-9268-9760600E042B}"/>
                  </a:ext>
                </a:extLst>
              </p:cNvPr>
              <p:cNvSpPr/>
              <p:nvPr/>
            </p:nvSpPr>
            <p:spPr>
              <a:xfrm>
                <a:off x="1649027" y="4491141"/>
                <a:ext cx="31245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𝑖</m:t>
                          </m:r>
                        </m:e>
                      </m:acc>
                    </m:oMath>
                  </m:oMathPara>
                </a14:m>
                <a:endParaRPr lang="en-US" sz="1800" dirty="0"/>
              </a:p>
            </p:txBody>
          </p:sp>
        </mc:Choice>
        <mc:Fallback xmlns="">
          <p:sp>
            <p:nvSpPr>
              <p:cNvPr id="10" name="Ορθογώνιο 9">
                <a:extLst>
                  <a:ext uri="{FF2B5EF4-FFF2-40B4-BE49-F238E27FC236}">
                    <a16:creationId xmlns:a16="http://schemas.microsoft.com/office/drawing/2014/main" id="{0B9D5C24-754C-4E42-9268-9760600E042B}"/>
                  </a:ext>
                </a:extLst>
              </p:cNvPr>
              <p:cNvSpPr>
                <a:spLocks noRot="1" noChangeAspect="1" noMove="1" noResize="1" noEditPoints="1" noAdjustHandles="1" noChangeArrowheads="1" noChangeShapeType="1" noTextEdit="1"/>
              </p:cNvSpPr>
              <p:nvPr/>
            </p:nvSpPr>
            <p:spPr>
              <a:xfrm>
                <a:off x="1649027" y="4491141"/>
                <a:ext cx="312457" cy="369332"/>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4" name="Ορθογώνιο 43">
                <a:extLst>
                  <a:ext uri="{FF2B5EF4-FFF2-40B4-BE49-F238E27FC236}">
                    <a16:creationId xmlns:a16="http://schemas.microsoft.com/office/drawing/2014/main" id="{5D4BDC2B-DE19-45F8-A601-AEDB04F7FF0C}"/>
                  </a:ext>
                </a:extLst>
              </p:cNvPr>
              <p:cNvSpPr/>
              <p:nvPr/>
            </p:nvSpPr>
            <p:spPr>
              <a:xfrm>
                <a:off x="1631504" y="3635732"/>
                <a:ext cx="37176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𝑖</m:t>
                          </m:r>
                        </m:e>
                      </m:acc>
                      <m:r>
                        <a:rPr lang="en-US" sz="1800" i="1">
                          <a:latin typeface="Cambria Math" panose="02040503050406030204" pitchFamily="18" charset="0"/>
                        </a:rPr>
                        <m:t>′</m:t>
                      </m:r>
                    </m:oMath>
                  </m:oMathPara>
                </a14:m>
                <a:endParaRPr lang="en-US" sz="1800" dirty="0"/>
              </a:p>
            </p:txBody>
          </p:sp>
        </mc:Choice>
        <mc:Fallback xmlns="">
          <p:sp>
            <p:nvSpPr>
              <p:cNvPr id="44" name="Ορθογώνιο 43">
                <a:extLst>
                  <a:ext uri="{FF2B5EF4-FFF2-40B4-BE49-F238E27FC236}">
                    <a16:creationId xmlns:a16="http://schemas.microsoft.com/office/drawing/2014/main" id="{5D4BDC2B-DE19-45F8-A601-AEDB04F7FF0C}"/>
                  </a:ext>
                </a:extLst>
              </p:cNvPr>
              <p:cNvSpPr>
                <a:spLocks noRot="1" noChangeAspect="1" noMove="1" noResize="1" noEditPoints="1" noAdjustHandles="1" noChangeArrowheads="1" noChangeShapeType="1" noTextEdit="1"/>
              </p:cNvSpPr>
              <p:nvPr/>
            </p:nvSpPr>
            <p:spPr>
              <a:xfrm>
                <a:off x="1631504" y="3635732"/>
                <a:ext cx="371768" cy="369332"/>
              </a:xfrm>
              <a:prstGeom prst="rect">
                <a:avLst/>
              </a:prstGeom>
              <a:blipFill>
                <a:blip r:embed="rId6"/>
                <a:stretch>
                  <a:fillRect/>
                </a:stretch>
              </a:blipFill>
            </p:spPr>
            <p:txBody>
              <a:bodyPr/>
              <a:lstStyle/>
              <a:p>
                <a:r>
                  <a:rPr lang="el-GR">
                    <a:noFill/>
                  </a:rPr>
                  <a:t> </a:t>
                </a:r>
              </a:p>
            </p:txBody>
          </p:sp>
        </mc:Fallback>
      </mc:AlternateContent>
      <p:cxnSp>
        <p:nvCxnSpPr>
          <p:cNvPr id="12" name="Ευθύγραμμο βέλος σύνδεσης 11">
            <a:extLst>
              <a:ext uri="{FF2B5EF4-FFF2-40B4-BE49-F238E27FC236}">
                <a16:creationId xmlns:a16="http://schemas.microsoft.com/office/drawing/2014/main" id="{7F2A6D97-A599-4201-A596-0277FE352A65}"/>
              </a:ext>
            </a:extLst>
          </p:cNvPr>
          <p:cNvCxnSpPr/>
          <p:nvPr/>
        </p:nvCxnSpPr>
        <p:spPr>
          <a:xfrm flipV="1">
            <a:off x="1846851" y="4005064"/>
            <a:ext cx="0"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9518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 Θέση αριθμού διαφάνειας"/>
          <p:cNvSpPr>
            <a:spLocks noGrp="1"/>
          </p:cNvSpPr>
          <p:nvPr>
            <p:ph type="sldNum" sz="quarter" idx="12"/>
          </p:nvPr>
        </p:nvSpPr>
        <p:spPr>
          <a:noFill/>
        </p:spPr>
        <p:txBody>
          <a:bodyPr/>
          <a:lstStyle/>
          <a:p>
            <a:fld id="{61B1611D-BD43-44AF-A064-476FD57BB51A}" type="slidenum">
              <a:rPr lang="en-US"/>
              <a:pPr/>
              <a:t>87</a:t>
            </a:fld>
            <a:endParaRPr lang="en-US"/>
          </a:p>
        </p:txBody>
      </p:sp>
      <p:sp>
        <p:nvSpPr>
          <p:cNvPr id="7189" name="Text Box 48"/>
          <p:cNvSpPr txBox="1">
            <a:spLocks noChangeArrowheads="1"/>
          </p:cNvSpPr>
          <p:nvPr/>
        </p:nvSpPr>
        <p:spPr bwMode="auto">
          <a:xfrm>
            <a:off x="6600056" y="2598814"/>
            <a:ext cx="3429000" cy="4093428"/>
          </a:xfrm>
          <a:prstGeom prst="rect">
            <a:avLst/>
          </a:prstGeom>
          <a:noFill/>
          <a:ln w="9525">
            <a:noFill/>
            <a:miter lim="800000"/>
            <a:headEnd/>
            <a:tailEnd/>
          </a:ln>
        </p:spPr>
        <p:txBody>
          <a:bodyPr wrap="square">
            <a:spAutoFit/>
          </a:bodyPr>
          <a:lstStyle/>
          <a:p>
            <a:pPr algn="just">
              <a:spcBef>
                <a:spcPct val="50000"/>
              </a:spcBef>
              <a:buFontTx/>
              <a:buChar char="•"/>
            </a:pPr>
            <a:r>
              <a:rPr lang="el-GR" sz="1800"/>
              <a:t> </a:t>
            </a:r>
            <a:r>
              <a:rPr lang="en-GB" sz="1800"/>
              <a:t>If the rate of population growth rises from n</a:t>
            </a:r>
            <a:r>
              <a:rPr lang="en-GB" sz="1800" baseline="-25000"/>
              <a:t>1 </a:t>
            </a:r>
            <a:r>
              <a:rPr lang="en-GB" sz="1800"/>
              <a:t>to</a:t>
            </a:r>
            <a:r>
              <a:rPr lang="el-GR" sz="1600"/>
              <a:t> </a:t>
            </a:r>
            <a:r>
              <a:rPr lang="en-US" sz="1600"/>
              <a:t>n</a:t>
            </a:r>
            <a:r>
              <a:rPr lang="en-US" sz="1600" baseline="-25000"/>
              <a:t>2</a:t>
            </a:r>
            <a:r>
              <a:rPr lang="en-GB" sz="1600"/>
              <a:t>, then the economy would have a lower capital stock per capita. The latter shifts from k</a:t>
            </a:r>
            <a:r>
              <a:rPr lang="en-GB" sz="1600" baseline="30000"/>
              <a:t>*</a:t>
            </a:r>
            <a:r>
              <a:rPr lang="en-GB" sz="1600" baseline="-25000"/>
              <a:t>1 </a:t>
            </a:r>
            <a:r>
              <a:rPr lang="en-GB" sz="1600"/>
              <a:t>to k</a:t>
            </a:r>
            <a:r>
              <a:rPr lang="en-GB" sz="1600" baseline="30000"/>
              <a:t>*</a:t>
            </a:r>
            <a:r>
              <a:rPr lang="en-GB" sz="1600" baseline="-25000"/>
              <a:t>2 </a:t>
            </a:r>
            <a:r>
              <a:rPr lang="en-GB" sz="1600"/>
              <a:t>and </a:t>
            </a:r>
            <a:r>
              <a:rPr lang="el-GR" sz="1600"/>
              <a:t> </a:t>
            </a:r>
            <a:r>
              <a:rPr lang="en-GB" sz="1600"/>
              <a:t>lower per capita income </a:t>
            </a:r>
            <a:r>
              <a:rPr lang="el-GR" sz="1600"/>
              <a:t>(</a:t>
            </a:r>
            <a:r>
              <a:rPr lang="en-US" sz="1600" dirty="0"/>
              <a:t>y</a:t>
            </a:r>
            <a:r>
              <a:rPr lang="el-GR" sz="1600" baseline="-25000"/>
              <a:t>2</a:t>
            </a:r>
            <a:r>
              <a:rPr lang="el-GR" sz="1600"/>
              <a:t>*)</a:t>
            </a:r>
            <a:r>
              <a:rPr lang="en-GB" sz="1600"/>
              <a:t>&lt;(y</a:t>
            </a:r>
            <a:r>
              <a:rPr lang="en-GB" sz="1600" baseline="30000"/>
              <a:t>*</a:t>
            </a:r>
            <a:r>
              <a:rPr lang="en-GB" sz="1600" baseline="-25000"/>
              <a:t>1)</a:t>
            </a:r>
            <a:r>
              <a:rPr lang="en-GB" sz="1600" b="1"/>
              <a:t>  </a:t>
            </a:r>
          </a:p>
          <a:p>
            <a:pPr algn="just">
              <a:spcBef>
                <a:spcPct val="50000"/>
              </a:spcBef>
              <a:buFontTx/>
              <a:buChar char="•"/>
            </a:pPr>
            <a:r>
              <a:rPr lang="en-GB" sz="1600"/>
              <a:t>The capital widening line shifts upwards from (δ+n</a:t>
            </a:r>
            <a:r>
              <a:rPr lang="en-GB" sz="1600" baseline="-25000"/>
              <a:t>1</a:t>
            </a:r>
            <a:r>
              <a:rPr lang="en-GB" sz="1600"/>
              <a:t>)k to    (δ+n</a:t>
            </a:r>
            <a:r>
              <a:rPr lang="en-GB" sz="1600" baseline="-25000"/>
              <a:t>2</a:t>
            </a:r>
            <a:r>
              <a:rPr lang="en-GB" sz="1600"/>
              <a:t>)k where the slope of the second is greater than the slope of the first simply because n</a:t>
            </a:r>
            <a:r>
              <a:rPr lang="en-GB" sz="1600" baseline="-25000"/>
              <a:t>2</a:t>
            </a:r>
            <a:r>
              <a:rPr lang="en-GB" sz="1600"/>
              <a:t>&gt;n</a:t>
            </a:r>
            <a:r>
              <a:rPr lang="en-GB" sz="1600" baseline="-25000"/>
              <a:t>1  </a:t>
            </a:r>
            <a:r>
              <a:rPr lang="en-GB" sz="1600"/>
              <a:t>The steady state growth declines from point 1 to point 2, so it does the capital labour ratio, and finally the per capita income.   </a:t>
            </a:r>
            <a:endParaRPr lang="el-GR" sz="1600" b="1" dirty="0"/>
          </a:p>
          <a:p>
            <a:pPr algn="just">
              <a:spcBef>
                <a:spcPct val="50000"/>
              </a:spcBef>
            </a:pPr>
            <a:endParaRPr lang="el-GR" sz="1600" b="1" baseline="-25000" dirty="0"/>
          </a:p>
        </p:txBody>
      </p:sp>
      <p:sp>
        <p:nvSpPr>
          <p:cNvPr id="4" name="Ορθογώνιο 3">
            <a:extLst>
              <a:ext uri="{FF2B5EF4-FFF2-40B4-BE49-F238E27FC236}">
                <a16:creationId xmlns:a16="http://schemas.microsoft.com/office/drawing/2014/main" id="{BFC7E55D-8BA3-45B8-8010-2008D6A2A4E5}"/>
              </a:ext>
            </a:extLst>
          </p:cNvPr>
          <p:cNvSpPr/>
          <p:nvPr/>
        </p:nvSpPr>
        <p:spPr>
          <a:xfrm>
            <a:off x="2438400" y="159043"/>
            <a:ext cx="7690048" cy="430887"/>
          </a:xfrm>
          <a:prstGeom prst="rect">
            <a:avLst/>
          </a:prstGeom>
          <a:solidFill>
            <a:schemeClr val="bg1">
              <a:lumMod val="85000"/>
            </a:schemeClr>
          </a:solidFill>
          <a:ln>
            <a:solidFill>
              <a:schemeClr val="tx1"/>
            </a:solidFill>
          </a:ln>
        </p:spPr>
        <p:txBody>
          <a:bodyPr wrap="square">
            <a:spAutoFit/>
          </a:bodyPr>
          <a:lstStyle/>
          <a:p>
            <a:pPr algn="ctr">
              <a:spcBef>
                <a:spcPct val="50000"/>
              </a:spcBef>
              <a:defRPr/>
            </a:pPr>
            <a:r>
              <a:rPr lang="en-GB" sz="2200" b="1">
                <a:solidFill>
                  <a:srgbClr val="0033CC"/>
                </a:solidFill>
                <a:effectLst>
                  <a:outerShdw blurRad="38100" dist="38100" dir="2700000" algn="tl">
                    <a:srgbClr val="C0C0C0"/>
                  </a:outerShdw>
                </a:effectLst>
              </a:rPr>
              <a:t>Population growth </a:t>
            </a:r>
            <a:r>
              <a:rPr lang="el-GR" sz="2200" b="1">
                <a:solidFill>
                  <a:srgbClr val="0033CC"/>
                </a:solidFill>
                <a:effectLst>
                  <a:outerShdw blurRad="38100" dist="38100" dir="2700000" algn="tl">
                    <a:srgbClr val="C0C0C0"/>
                  </a:outerShdw>
                </a:effectLst>
              </a:rPr>
              <a:t> </a:t>
            </a:r>
            <a:r>
              <a:rPr lang="el-GR" sz="2200" b="1" dirty="0">
                <a:solidFill>
                  <a:srgbClr val="0033CC"/>
                </a:solidFill>
                <a:effectLst>
                  <a:outerShdw blurRad="38100" dist="38100" dir="2700000" algn="tl">
                    <a:srgbClr val="C0C0C0"/>
                  </a:outerShdw>
                </a:effectLst>
              </a:rPr>
              <a:t>(</a:t>
            </a:r>
            <a:r>
              <a:rPr lang="en-US" sz="2200" b="1" dirty="0">
                <a:solidFill>
                  <a:srgbClr val="0033CC"/>
                </a:solidFill>
                <a:effectLst>
                  <a:outerShdw blurRad="38100" dist="38100" dir="2700000" algn="tl">
                    <a:srgbClr val="C0C0C0"/>
                  </a:outerShdw>
                </a:effectLst>
              </a:rPr>
              <a:t>n</a:t>
            </a:r>
            <a:r>
              <a:rPr lang="en-US" sz="2200" b="1">
                <a:solidFill>
                  <a:srgbClr val="0033CC"/>
                </a:solidFill>
                <a:effectLst>
                  <a:outerShdw blurRad="38100" dist="38100" dir="2700000" algn="tl">
                    <a:srgbClr val="C0C0C0"/>
                  </a:outerShdw>
                </a:effectLst>
              </a:rPr>
              <a:t>) </a:t>
            </a:r>
            <a:r>
              <a:rPr lang="en-GB" sz="2200" b="1">
                <a:solidFill>
                  <a:srgbClr val="0033CC"/>
                </a:solidFill>
                <a:effectLst>
                  <a:outerShdw blurRad="38100" dist="38100" dir="2700000" algn="tl">
                    <a:srgbClr val="C0C0C0"/>
                  </a:outerShdw>
                </a:effectLst>
              </a:rPr>
              <a:t>and capital accumulation</a:t>
            </a:r>
            <a:r>
              <a:rPr lang="el-GR" sz="2200" b="1">
                <a:solidFill>
                  <a:srgbClr val="0033CC"/>
                </a:solidFill>
                <a:effectLst>
                  <a:outerShdw blurRad="38100" dist="38100" dir="2700000" algn="tl">
                    <a:srgbClr val="C0C0C0"/>
                  </a:outerShdw>
                </a:effectLst>
              </a:rPr>
              <a:t> </a:t>
            </a:r>
            <a:endParaRPr lang="el-GR" sz="2200" b="1" dirty="0">
              <a:solidFill>
                <a:srgbClr val="0033CC"/>
              </a:solidFill>
              <a:effectLst>
                <a:outerShdw blurRad="38100" dist="38100" dir="2700000" algn="tl">
                  <a:srgbClr val="C0C0C0"/>
                </a:outerShdw>
              </a:effectLst>
            </a:endParaRPr>
          </a:p>
        </p:txBody>
      </p:sp>
      <p:pic>
        <p:nvPicPr>
          <p:cNvPr id="33" name="Εικόνα 32">
            <a:extLst>
              <a:ext uri="{FF2B5EF4-FFF2-40B4-BE49-F238E27FC236}">
                <a16:creationId xmlns:a16="http://schemas.microsoft.com/office/drawing/2014/main" id="{2D7D3A50-3443-403E-9C9F-78E60EA7776E}"/>
              </a:ext>
            </a:extLst>
          </p:cNvPr>
          <p:cNvPicPr>
            <a:picLocks noChangeAspect="1"/>
          </p:cNvPicPr>
          <p:nvPr/>
        </p:nvPicPr>
        <p:blipFill rotWithShape="1">
          <a:blip r:embed="rId2" cstate="print"/>
          <a:srcRect t="40271"/>
          <a:stretch/>
        </p:blipFill>
        <p:spPr>
          <a:xfrm>
            <a:off x="3863753" y="650253"/>
            <a:ext cx="2414811" cy="483818"/>
          </a:xfrm>
          <a:prstGeom prst="rect">
            <a:avLst/>
          </a:prstGeom>
          <a:ln>
            <a:solidFill>
              <a:schemeClr val="accent1"/>
            </a:solidFill>
          </a:ln>
        </p:spPr>
      </p:pic>
      <p:sp>
        <p:nvSpPr>
          <p:cNvPr id="15" name="Freeform 2">
            <a:extLst>
              <a:ext uri="{FF2B5EF4-FFF2-40B4-BE49-F238E27FC236}">
                <a16:creationId xmlns:a16="http://schemas.microsoft.com/office/drawing/2014/main" id="{6F258EAE-DDDA-493B-AE48-BB24D0740B3F}"/>
              </a:ext>
            </a:extLst>
          </p:cNvPr>
          <p:cNvSpPr>
            <a:spLocks/>
          </p:cNvSpPr>
          <p:nvPr/>
        </p:nvSpPr>
        <p:spPr bwMode="auto">
          <a:xfrm>
            <a:off x="2283546" y="2771280"/>
            <a:ext cx="14287" cy="3330575"/>
          </a:xfrm>
          <a:custGeom>
            <a:avLst/>
            <a:gdLst>
              <a:gd name="T0" fmla="*/ 9 w 9"/>
              <a:gd name="T1" fmla="*/ 2098 h 2098"/>
              <a:gd name="T2" fmla="*/ 0 w 9"/>
              <a:gd name="T3" fmla="*/ 0 h 2098"/>
              <a:gd name="T4" fmla="*/ 0 60000 65536"/>
              <a:gd name="T5" fmla="*/ 0 60000 65536"/>
              <a:gd name="T6" fmla="*/ 0 w 9"/>
              <a:gd name="T7" fmla="*/ 0 h 2098"/>
              <a:gd name="T8" fmla="*/ 9 w 9"/>
              <a:gd name="T9" fmla="*/ 2098 h 2098"/>
            </a:gdLst>
            <a:ahLst/>
            <a:cxnLst>
              <a:cxn ang="T4">
                <a:pos x="T0" y="T1"/>
              </a:cxn>
              <a:cxn ang="T5">
                <a:pos x="T2" y="T3"/>
              </a:cxn>
            </a:cxnLst>
            <a:rect l="T6" t="T7" r="T8" b="T9"/>
            <a:pathLst>
              <a:path w="9" h="2098">
                <a:moveTo>
                  <a:pt x="9" y="2098"/>
                </a:moveTo>
                <a:lnTo>
                  <a:pt x="0" y="0"/>
                </a:lnTo>
              </a:path>
            </a:pathLst>
          </a:custGeom>
          <a:noFill/>
          <a:ln w="6350">
            <a:solidFill>
              <a:schemeClr val="tx1"/>
            </a:solidFill>
            <a:round/>
            <a:headEnd/>
            <a:tailEnd type="triangle" w="med" len="med"/>
          </a:ln>
        </p:spPr>
        <p:txBody>
          <a:bodyPr wrap="none" anchor="ctr"/>
          <a:lstStyle/>
          <a:p>
            <a:endParaRPr lang="el-GR" sz="1800"/>
          </a:p>
        </p:txBody>
      </p:sp>
      <p:sp>
        <p:nvSpPr>
          <p:cNvPr id="16" name="Line 3">
            <a:extLst>
              <a:ext uri="{FF2B5EF4-FFF2-40B4-BE49-F238E27FC236}">
                <a16:creationId xmlns:a16="http://schemas.microsoft.com/office/drawing/2014/main" id="{7ACAE59C-9181-47CA-9142-DCF507036C35}"/>
              </a:ext>
            </a:extLst>
          </p:cNvPr>
          <p:cNvSpPr>
            <a:spLocks noChangeShapeType="1"/>
          </p:cNvSpPr>
          <p:nvPr/>
        </p:nvSpPr>
        <p:spPr bwMode="auto">
          <a:xfrm>
            <a:off x="2221632" y="5993904"/>
            <a:ext cx="3733800" cy="0"/>
          </a:xfrm>
          <a:prstGeom prst="line">
            <a:avLst/>
          </a:prstGeom>
          <a:noFill/>
          <a:ln w="6350">
            <a:solidFill>
              <a:schemeClr val="tx1"/>
            </a:solidFill>
            <a:round/>
            <a:headEnd/>
            <a:tailEnd type="triangle" w="med" len="med"/>
          </a:ln>
        </p:spPr>
        <p:txBody>
          <a:bodyPr wrap="none" anchor="ctr"/>
          <a:lstStyle/>
          <a:p>
            <a:endParaRPr lang="el-GR" sz="1800"/>
          </a:p>
        </p:txBody>
      </p:sp>
      <p:grpSp>
        <p:nvGrpSpPr>
          <p:cNvPr id="17" name="Group 4">
            <a:extLst>
              <a:ext uri="{FF2B5EF4-FFF2-40B4-BE49-F238E27FC236}">
                <a16:creationId xmlns:a16="http://schemas.microsoft.com/office/drawing/2014/main" id="{BA38BEA8-9B4A-4647-B6E8-A6246D4449E0}"/>
              </a:ext>
            </a:extLst>
          </p:cNvPr>
          <p:cNvGrpSpPr>
            <a:grpSpLocks/>
          </p:cNvGrpSpPr>
          <p:nvPr/>
        </p:nvGrpSpPr>
        <p:grpSpPr bwMode="auto">
          <a:xfrm>
            <a:off x="2297833" y="4241304"/>
            <a:ext cx="3840163" cy="1905000"/>
            <a:chOff x="864" y="1728"/>
            <a:chExt cx="2419" cy="1344"/>
          </a:xfrm>
        </p:grpSpPr>
        <p:sp>
          <p:nvSpPr>
            <p:cNvPr id="18" name="Freeform 5">
              <a:extLst>
                <a:ext uri="{FF2B5EF4-FFF2-40B4-BE49-F238E27FC236}">
                  <a16:creationId xmlns:a16="http://schemas.microsoft.com/office/drawing/2014/main" id="{94B91770-C3AE-4ABA-BE99-178A41F2BB13}"/>
                </a:ext>
              </a:extLst>
            </p:cNvPr>
            <p:cNvSpPr>
              <a:spLocks/>
            </p:cNvSpPr>
            <p:nvPr/>
          </p:nvSpPr>
          <p:spPr bwMode="auto">
            <a:xfrm>
              <a:off x="864" y="1728"/>
              <a:ext cx="2208" cy="1344"/>
            </a:xfrm>
            <a:custGeom>
              <a:avLst/>
              <a:gdLst>
                <a:gd name="T0" fmla="*/ 0 w 2160"/>
                <a:gd name="T1" fmla="*/ 1536 h 1536"/>
                <a:gd name="T2" fmla="*/ 480 w 2160"/>
                <a:gd name="T3" fmla="*/ 480 h 1536"/>
                <a:gd name="T4" fmla="*/ 2160 w 2160"/>
                <a:gd name="T5" fmla="*/ 0 h 1536"/>
                <a:gd name="T6" fmla="*/ 0 60000 65536"/>
                <a:gd name="T7" fmla="*/ 0 60000 65536"/>
                <a:gd name="T8" fmla="*/ 0 60000 65536"/>
                <a:gd name="T9" fmla="*/ 0 w 2160"/>
                <a:gd name="T10" fmla="*/ 0 h 1536"/>
                <a:gd name="T11" fmla="*/ 2160 w 2160"/>
                <a:gd name="T12" fmla="*/ 1536 h 1536"/>
              </a:gdLst>
              <a:ahLst/>
              <a:cxnLst>
                <a:cxn ang="T6">
                  <a:pos x="T0" y="T1"/>
                </a:cxn>
                <a:cxn ang="T7">
                  <a:pos x="T2" y="T3"/>
                </a:cxn>
                <a:cxn ang="T8">
                  <a:pos x="T4" y="T5"/>
                </a:cxn>
              </a:cxnLst>
              <a:rect l="T9" t="T10" r="T11" b="T12"/>
              <a:pathLst>
                <a:path w="2160" h="1536">
                  <a:moveTo>
                    <a:pt x="0" y="1536"/>
                  </a:moveTo>
                  <a:cubicBezTo>
                    <a:pt x="60" y="1136"/>
                    <a:pt x="120" y="736"/>
                    <a:pt x="480" y="480"/>
                  </a:cubicBezTo>
                  <a:cubicBezTo>
                    <a:pt x="840" y="224"/>
                    <a:pt x="1500" y="112"/>
                    <a:pt x="2160" y="0"/>
                  </a:cubicBezTo>
                </a:path>
              </a:pathLst>
            </a:custGeom>
            <a:noFill/>
            <a:ln w="28575" cmpd="sng">
              <a:solidFill>
                <a:schemeClr val="tx1"/>
              </a:solidFill>
              <a:round/>
              <a:headEnd/>
              <a:tailEnd/>
            </a:ln>
          </p:spPr>
          <p:txBody>
            <a:bodyPr wrap="none" anchor="ctr"/>
            <a:lstStyle/>
            <a:p>
              <a:endParaRPr lang="el-GR" sz="1800"/>
            </a:p>
          </p:txBody>
        </p:sp>
        <p:sp>
          <p:nvSpPr>
            <p:cNvPr id="19" name="Text Box 6">
              <a:extLst>
                <a:ext uri="{FF2B5EF4-FFF2-40B4-BE49-F238E27FC236}">
                  <a16:creationId xmlns:a16="http://schemas.microsoft.com/office/drawing/2014/main" id="{02B12518-2ADC-4EFE-9BCE-654448E5AA87}"/>
                </a:ext>
              </a:extLst>
            </p:cNvPr>
            <p:cNvSpPr txBox="1">
              <a:spLocks noChangeArrowheads="1"/>
            </p:cNvSpPr>
            <p:nvPr/>
          </p:nvSpPr>
          <p:spPr bwMode="auto">
            <a:xfrm>
              <a:off x="2870" y="1728"/>
              <a:ext cx="294" cy="261"/>
            </a:xfrm>
            <a:prstGeom prst="rect">
              <a:avLst/>
            </a:prstGeom>
            <a:noFill/>
            <a:ln w="28575">
              <a:noFill/>
              <a:miter lim="800000"/>
              <a:headEnd/>
              <a:tailEnd/>
            </a:ln>
          </p:spPr>
          <p:txBody>
            <a:bodyPr wrap="none">
              <a:spAutoFit/>
            </a:bodyPr>
            <a:lstStyle/>
            <a:p>
              <a:pPr eaLnBrk="0" hangingPunct="0"/>
              <a:r>
                <a:rPr lang="en-US" sz="1800" i="1" dirty="0" err="1">
                  <a:latin typeface="Arial" charset="0"/>
                </a:rPr>
                <a:t>s’y</a:t>
              </a:r>
              <a:endParaRPr lang="en-US" sz="1800" i="1" dirty="0">
                <a:latin typeface="Arial" charset="0"/>
              </a:endParaRPr>
            </a:p>
          </p:txBody>
        </p:sp>
        <p:sp>
          <p:nvSpPr>
            <p:cNvPr id="20" name="Text Box 7">
              <a:extLst>
                <a:ext uri="{FF2B5EF4-FFF2-40B4-BE49-F238E27FC236}">
                  <a16:creationId xmlns:a16="http://schemas.microsoft.com/office/drawing/2014/main" id="{DA611AA8-4F20-48C5-A726-B4F8954740AF}"/>
                </a:ext>
              </a:extLst>
            </p:cNvPr>
            <p:cNvSpPr txBox="1">
              <a:spLocks noChangeArrowheads="1"/>
            </p:cNvSpPr>
            <p:nvPr/>
          </p:nvSpPr>
          <p:spPr bwMode="auto">
            <a:xfrm>
              <a:off x="3149" y="2400"/>
              <a:ext cx="134" cy="321"/>
            </a:xfrm>
            <a:prstGeom prst="rect">
              <a:avLst/>
            </a:prstGeom>
            <a:noFill/>
            <a:ln w="28575">
              <a:solidFill>
                <a:schemeClr val="tx1"/>
              </a:solidFill>
              <a:miter lim="800000"/>
              <a:headEnd/>
              <a:tailEnd/>
            </a:ln>
          </p:spPr>
          <p:txBody>
            <a:bodyPr wrap="none">
              <a:spAutoFit/>
            </a:bodyPr>
            <a:lstStyle/>
            <a:p>
              <a:pPr eaLnBrk="0" hangingPunct="0"/>
              <a:endParaRPr lang="el-GR" sz="2200" b="1" i="1">
                <a:solidFill>
                  <a:srgbClr val="FF6600"/>
                </a:solidFill>
                <a:latin typeface="Arial" charset="0"/>
              </a:endParaRPr>
            </a:p>
          </p:txBody>
        </p:sp>
      </p:grpSp>
      <p:sp>
        <p:nvSpPr>
          <p:cNvPr id="21" name="Freeform 8">
            <a:extLst>
              <a:ext uri="{FF2B5EF4-FFF2-40B4-BE49-F238E27FC236}">
                <a16:creationId xmlns:a16="http://schemas.microsoft.com/office/drawing/2014/main" id="{B65894B8-BF59-4C36-8C19-0315FB62C859}"/>
              </a:ext>
            </a:extLst>
          </p:cNvPr>
          <p:cNvSpPr>
            <a:spLocks/>
          </p:cNvSpPr>
          <p:nvPr/>
        </p:nvSpPr>
        <p:spPr bwMode="auto">
          <a:xfrm>
            <a:off x="2297832" y="3403105"/>
            <a:ext cx="3017838" cy="2620963"/>
          </a:xfrm>
          <a:custGeom>
            <a:avLst/>
            <a:gdLst>
              <a:gd name="T0" fmla="*/ 0 w 1901"/>
              <a:gd name="T1" fmla="*/ 1651 h 1651"/>
              <a:gd name="T2" fmla="*/ 1901 w 1901"/>
              <a:gd name="T3" fmla="*/ 0 h 1651"/>
              <a:gd name="T4" fmla="*/ 0 60000 65536"/>
              <a:gd name="T5" fmla="*/ 0 60000 65536"/>
              <a:gd name="T6" fmla="*/ 0 w 1901"/>
              <a:gd name="T7" fmla="*/ 0 h 1651"/>
              <a:gd name="T8" fmla="*/ 1901 w 1901"/>
              <a:gd name="T9" fmla="*/ 1651 h 1651"/>
              <a:gd name="connsiteX0" fmla="*/ 0 w 10000"/>
              <a:gd name="connsiteY0" fmla="*/ 10000 h 10000"/>
              <a:gd name="connsiteX1" fmla="*/ 190 w 10000"/>
              <a:gd name="connsiteY1" fmla="*/ 9811 h 10000"/>
              <a:gd name="connsiteX2" fmla="*/ 10000 w 10000"/>
              <a:gd name="connsiteY2" fmla="*/ 0 h 10000"/>
            </a:gdLst>
            <a:ahLst/>
            <a:cxnLst>
              <a:cxn ang="0">
                <a:pos x="connsiteX0" y="connsiteY0"/>
              </a:cxn>
              <a:cxn ang="0">
                <a:pos x="connsiteX1" y="connsiteY1"/>
              </a:cxn>
              <a:cxn ang="0">
                <a:pos x="connsiteX2" y="connsiteY2"/>
              </a:cxn>
            </a:cxnLst>
            <a:rect l="l" t="t" r="r" b="b"/>
            <a:pathLst>
              <a:path w="10000" h="10000">
                <a:moveTo>
                  <a:pt x="0" y="10000"/>
                </a:moveTo>
                <a:lnTo>
                  <a:pt x="190" y="9811"/>
                </a:lnTo>
                <a:lnTo>
                  <a:pt x="10000" y="0"/>
                </a:lnTo>
              </a:path>
            </a:pathLst>
          </a:custGeom>
          <a:noFill/>
          <a:ln w="38100">
            <a:solidFill>
              <a:schemeClr val="tx1"/>
            </a:solidFill>
            <a:round/>
            <a:headEnd type="none" w="med" len="med"/>
            <a:tailEnd type="none" w="med" len="med"/>
          </a:ln>
        </p:spPr>
        <p:txBody>
          <a:bodyPr/>
          <a:lstStyle/>
          <a:p>
            <a:endParaRPr lang="el-GR" sz="1800"/>
          </a:p>
        </p:txBody>
      </p:sp>
      <p:sp>
        <p:nvSpPr>
          <p:cNvPr id="22" name="Text Box 9">
            <a:extLst>
              <a:ext uri="{FF2B5EF4-FFF2-40B4-BE49-F238E27FC236}">
                <a16:creationId xmlns:a16="http://schemas.microsoft.com/office/drawing/2014/main" id="{34F3556F-1BBB-4D6C-813E-ED8974D11D09}"/>
              </a:ext>
            </a:extLst>
          </p:cNvPr>
          <p:cNvSpPr txBox="1">
            <a:spLocks noChangeArrowheads="1"/>
          </p:cNvSpPr>
          <p:nvPr/>
        </p:nvSpPr>
        <p:spPr bwMode="auto">
          <a:xfrm>
            <a:off x="1631504" y="2708920"/>
            <a:ext cx="1371600" cy="369332"/>
          </a:xfrm>
          <a:prstGeom prst="rect">
            <a:avLst/>
          </a:prstGeom>
          <a:noFill/>
          <a:ln w="9525">
            <a:noFill/>
            <a:miter lim="800000"/>
            <a:headEnd/>
            <a:tailEnd/>
          </a:ln>
        </p:spPr>
        <p:txBody>
          <a:bodyPr wrap="square">
            <a:spAutoFit/>
          </a:bodyPr>
          <a:lstStyle/>
          <a:p>
            <a:pPr>
              <a:spcBef>
                <a:spcPct val="50000"/>
              </a:spcBef>
            </a:pPr>
            <a:r>
              <a:rPr lang="en-US" sz="1800" dirty="0"/>
              <a:t> y,</a:t>
            </a:r>
            <a:r>
              <a:rPr lang="el-GR" sz="1800" dirty="0"/>
              <a:t>δ</a:t>
            </a:r>
            <a:r>
              <a:rPr lang="en-US" sz="1800" dirty="0" err="1"/>
              <a:t>k,i</a:t>
            </a:r>
            <a:endParaRPr lang="en-US" sz="1800" dirty="0"/>
          </a:p>
        </p:txBody>
      </p:sp>
      <p:sp>
        <p:nvSpPr>
          <p:cNvPr id="23" name="Freeform 11">
            <a:extLst>
              <a:ext uri="{FF2B5EF4-FFF2-40B4-BE49-F238E27FC236}">
                <a16:creationId xmlns:a16="http://schemas.microsoft.com/office/drawing/2014/main" id="{F6457776-FE91-44AE-AAC7-6B653089C178}"/>
              </a:ext>
            </a:extLst>
          </p:cNvPr>
          <p:cNvSpPr>
            <a:spLocks/>
          </p:cNvSpPr>
          <p:nvPr/>
        </p:nvSpPr>
        <p:spPr bwMode="auto">
          <a:xfrm>
            <a:off x="4020271" y="4485780"/>
            <a:ext cx="1587" cy="1584325"/>
          </a:xfrm>
          <a:custGeom>
            <a:avLst/>
            <a:gdLst>
              <a:gd name="T0" fmla="*/ 0 w 1"/>
              <a:gd name="T1" fmla="*/ 0 h 998"/>
              <a:gd name="T2" fmla="*/ 0 w 1"/>
              <a:gd name="T3" fmla="*/ 998 h 998"/>
              <a:gd name="T4" fmla="*/ 0 60000 65536"/>
              <a:gd name="T5" fmla="*/ 0 60000 65536"/>
              <a:gd name="T6" fmla="*/ 0 w 1"/>
              <a:gd name="T7" fmla="*/ 0 h 998"/>
              <a:gd name="T8" fmla="*/ 1 w 1"/>
              <a:gd name="T9" fmla="*/ 998 h 998"/>
            </a:gdLst>
            <a:ahLst/>
            <a:cxnLst>
              <a:cxn ang="T4">
                <a:pos x="T0" y="T1"/>
              </a:cxn>
              <a:cxn ang="T5">
                <a:pos x="T2" y="T3"/>
              </a:cxn>
            </a:cxnLst>
            <a:rect l="T6" t="T7" r="T8" b="T9"/>
            <a:pathLst>
              <a:path w="1" h="998">
                <a:moveTo>
                  <a:pt x="0" y="0"/>
                </a:moveTo>
                <a:lnTo>
                  <a:pt x="0" y="998"/>
                </a:lnTo>
              </a:path>
            </a:pathLst>
          </a:custGeom>
          <a:noFill/>
          <a:ln w="38100" cap="flat">
            <a:solidFill>
              <a:schemeClr val="tx1"/>
            </a:solidFill>
            <a:prstDash val="sysDot"/>
            <a:round/>
            <a:headEnd type="oval" w="med" len="med"/>
            <a:tailEnd type="none" w="lg" len="lg"/>
          </a:ln>
        </p:spPr>
        <p:txBody>
          <a:bodyPr/>
          <a:lstStyle/>
          <a:p>
            <a:endParaRPr lang="el-GR" sz="1800"/>
          </a:p>
        </p:txBody>
      </p:sp>
      <p:sp>
        <p:nvSpPr>
          <p:cNvPr id="24" name="Text Box 13">
            <a:extLst>
              <a:ext uri="{FF2B5EF4-FFF2-40B4-BE49-F238E27FC236}">
                <a16:creationId xmlns:a16="http://schemas.microsoft.com/office/drawing/2014/main" id="{689621BE-9D9E-48AA-BA89-223B3309D8E6}"/>
              </a:ext>
            </a:extLst>
          </p:cNvPr>
          <p:cNvSpPr txBox="1">
            <a:spLocks noChangeArrowheads="1"/>
          </p:cNvSpPr>
          <p:nvPr/>
        </p:nvSpPr>
        <p:spPr bwMode="auto">
          <a:xfrm>
            <a:off x="1688232" y="4241305"/>
            <a:ext cx="762000" cy="396875"/>
          </a:xfrm>
          <a:prstGeom prst="rect">
            <a:avLst/>
          </a:prstGeom>
          <a:noFill/>
          <a:ln w="9525">
            <a:noFill/>
            <a:miter lim="800000"/>
            <a:headEnd/>
            <a:tailEnd/>
          </a:ln>
        </p:spPr>
        <p:txBody>
          <a:bodyPr wrap="square">
            <a:spAutoFit/>
          </a:bodyPr>
          <a:lstStyle/>
          <a:p>
            <a:pPr>
              <a:spcBef>
                <a:spcPct val="50000"/>
              </a:spcBef>
            </a:pPr>
            <a:r>
              <a:rPr lang="en-US" sz="2000" b="1" dirty="0"/>
              <a:t>  </a:t>
            </a:r>
            <a:r>
              <a:rPr lang="en-US" sz="2000" b="1" dirty="0" err="1"/>
              <a:t>i</a:t>
            </a:r>
            <a:r>
              <a:rPr lang="el-GR" sz="2000" baseline="-25000" dirty="0"/>
              <a:t>1</a:t>
            </a:r>
            <a:r>
              <a:rPr lang="en-US" sz="2000" dirty="0"/>
              <a:t>*</a:t>
            </a:r>
          </a:p>
        </p:txBody>
      </p:sp>
      <p:sp>
        <p:nvSpPr>
          <p:cNvPr id="25" name="Freeform 14">
            <a:extLst>
              <a:ext uri="{FF2B5EF4-FFF2-40B4-BE49-F238E27FC236}">
                <a16:creationId xmlns:a16="http://schemas.microsoft.com/office/drawing/2014/main" id="{1447CA02-8378-4458-AAA9-FE0EE7FDB545}"/>
              </a:ext>
            </a:extLst>
          </p:cNvPr>
          <p:cNvSpPr>
            <a:spLocks/>
          </p:cNvSpPr>
          <p:nvPr/>
        </p:nvSpPr>
        <p:spPr bwMode="auto">
          <a:xfrm>
            <a:off x="2316882" y="4688979"/>
            <a:ext cx="1028700" cy="1588"/>
          </a:xfrm>
          <a:custGeom>
            <a:avLst/>
            <a:gdLst>
              <a:gd name="T0" fmla="*/ 648 w 648"/>
              <a:gd name="T1" fmla="*/ 0 h 1"/>
              <a:gd name="T2" fmla="*/ 0 w 648"/>
              <a:gd name="T3" fmla="*/ 0 h 1"/>
              <a:gd name="T4" fmla="*/ 0 60000 65536"/>
              <a:gd name="T5" fmla="*/ 0 60000 65536"/>
              <a:gd name="T6" fmla="*/ 0 w 648"/>
              <a:gd name="T7" fmla="*/ 0 h 1"/>
              <a:gd name="T8" fmla="*/ 648 w 648"/>
              <a:gd name="T9" fmla="*/ 1 h 1"/>
            </a:gdLst>
            <a:ahLst/>
            <a:cxnLst>
              <a:cxn ang="T4">
                <a:pos x="T0" y="T1"/>
              </a:cxn>
              <a:cxn ang="T5">
                <a:pos x="T2" y="T3"/>
              </a:cxn>
            </a:cxnLst>
            <a:rect l="T6" t="T7" r="T8" b="T9"/>
            <a:pathLst>
              <a:path w="648" h="1">
                <a:moveTo>
                  <a:pt x="648" y="0"/>
                </a:moveTo>
                <a:lnTo>
                  <a:pt x="0" y="0"/>
                </a:lnTo>
              </a:path>
            </a:pathLst>
          </a:custGeom>
          <a:noFill/>
          <a:ln w="19050" cap="flat">
            <a:solidFill>
              <a:schemeClr val="tx1"/>
            </a:solidFill>
            <a:prstDash val="sysDot"/>
            <a:round/>
            <a:headEnd type="none" w="med" len="med"/>
            <a:tailEnd type="none" w="med" len="med"/>
          </a:ln>
        </p:spPr>
        <p:txBody>
          <a:bodyPr/>
          <a:lstStyle/>
          <a:p>
            <a:endParaRPr lang="el-GR" sz="1800"/>
          </a:p>
        </p:txBody>
      </p:sp>
      <p:sp>
        <p:nvSpPr>
          <p:cNvPr id="26" name="Freeform 15">
            <a:extLst>
              <a:ext uri="{FF2B5EF4-FFF2-40B4-BE49-F238E27FC236}">
                <a16:creationId xmlns:a16="http://schemas.microsoft.com/office/drawing/2014/main" id="{1833D1D5-AD0B-4017-AA63-48E5FA532B2D}"/>
              </a:ext>
            </a:extLst>
          </p:cNvPr>
          <p:cNvSpPr>
            <a:spLocks/>
          </p:cNvSpPr>
          <p:nvPr/>
        </p:nvSpPr>
        <p:spPr bwMode="auto">
          <a:xfrm>
            <a:off x="2312120" y="4479430"/>
            <a:ext cx="1719262" cy="4763"/>
          </a:xfrm>
          <a:custGeom>
            <a:avLst/>
            <a:gdLst>
              <a:gd name="T0" fmla="*/ 1083 w 1083"/>
              <a:gd name="T1" fmla="*/ 0 h 3"/>
              <a:gd name="T2" fmla="*/ 0 w 1083"/>
              <a:gd name="T3" fmla="*/ 3 h 3"/>
              <a:gd name="T4" fmla="*/ 0 60000 65536"/>
              <a:gd name="T5" fmla="*/ 0 60000 65536"/>
              <a:gd name="T6" fmla="*/ 0 w 1083"/>
              <a:gd name="T7" fmla="*/ 0 h 3"/>
              <a:gd name="T8" fmla="*/ 1083 w 1083"/>
              <a:gd name="T9" fmla="*/ 3 h 3"/>
            </a:gdLst>
            <a:ahLst/>
            <a:cxnLst>
              <a:cxn ang="T4">
                <a:pos x="T0" y="T1"/>
              </a:cxn>
              <a:cxn ang="T5">
                <a:pos x="T2" y="T3"/>
              </a:cxn>
            </a:cxnLst>
            <a:rect l="T6" t="T7" r="T8" b="T9"/>
            <a:pathLst>
              <a:path w="1083" h="3">
                <a:moveTo>
                  <a:pt x="1083" y="0"/>
                </a:moveTo>
                <a:lnTo>
                  <a:pt x="0" y="3"/>
                </a:lnTo>
              </a:path>
            </a:pathLst>
          </a:custGeom>
          <a:noFill/>
          <a:ln w="38100" cap="flat">
            <a:solidFill>
              <a:schemeClr val="tx1"/>
            </a:solidFill>
            <a:prstDash val="sysDot"/>
            <a:round/>
            <a:headEnd type="oval" w="med" len="med"/>
            <a:tailEnd type="none" w="lg" len="lg"/>
          </a:ln>
        </p:spPr>
        <p:txBody>
          <a:bodyPr/>
          <a:lstStyle/>
          <a:p>
            <a:endParaRPr lang="el-GR" sz="1800"/>
          </a:p>
        </p:txBody>
      </p:sp>
      <p:sp>
        <p:nvSpPr>
          <p:cNvPr id="27" name="Freeform 22">
            <a:extLst>
              <a:ext uri="{FF2B5EF4-FFF2-40B4-BE49-F238E27FC236}">
                <a16:creationId xmlns:a16="http://schemas.microsoft.com/office/drawing/2014/main" id="{DFCC6234-43D2-4831-A004-6CC298BDC8D6}"/>
              </a:ext>
            </a:extLst>
          </p:cNvPr>
          <p:cNvSpPr>
            <a:spLocks/>
          </p:cNvSpPr>
          <p:nvPr/>
        </p:nvSpPr>
        <p:spPr bwMode="auto">
          <a:xfrm>
            <a:off x="3378921" y="4698505"/>
            <a:ext cx="7937" cy="1281113"/>
          </a:xfrm>
          <a:custGeom>
            <a:avLst/>
            <a:gdLst>
              <a:gd name="T0" fmla="*/ 0 w 5"/>
              <a:gd name="T1" fmla="*/ 0 h 807"/>
              <a:gd name="T2" fmla="*/ 5 w 5"/>
              <a:gd name="T3" fmla="*/ 807 h 807"/>
              <a:gd name="T4" fmla="*/ 0 60000 65536"/>
              <a:gd name="T5" fmla="*/ 0 60000 65536"/>
              <a:gd name="T6" fmla="*/ 0 w 5"/>
              <a:gd name="T7" fmla="*/ 0 h 807"/>
              <a:gd name="T8" fmla="*/ 5 w 5"/>
              <a:gd name="T9" fmla="*/ 807 h 807"/>
            </a:gdLst>
            <a:ahLst/>
            <a:cxnLst>
              <a:cxn ang="T4">
                <a:pos x="T0" y="T1"/>
              </a:cxn>
              <a:cxn ang="T5">
                <a:pos x="T2" y="T3"/>
              </a:cxn>
            </a:cxnLst>
            <a:rect l="T6" t="T7" r="T8" b="T9"/>
            <a:pathLst>
              <a:path w="5" h="807">
                <a:moveTo>
                  <a:pt x="0" y="0"/>
                </a:moveTo>
                <a:lnTo>
                  <a:pt x="5" y="807"/>
                </a:lnTo>
              </a:path>
            </a:pathLst>
          </a:custGeom>
          <a:noFill/>
          <a:ln w="38100" cap="flat">
            <a:solidFill>
              <a:schemeClr val="tx1"/>
            </a:solidFill>
            <a:prstDash val="sysDot"/>
            <a:round/>
            <a:headEnd type="oval" w="med" len="med"/>
            <a:tailEnd type="none" w="lg" len="lg"/>
          </a:ln>
        </p:spPr>
        <p:txBody>
          <a:bodyPr/>
          <a:lstStyle/>
          <a:p>
            <a:endParaRPr lang="el-GR" sz="1800"/>
          </a:p>
        </p:txBody>
      </p:sp>
      <p:sp>
        <p:nvSpPr>
          <p:cNvPr id="28" name="Freeform 23">
            <a:extLst>
              <a:ext uri="{FF2B5EF4-FFF2-40B4-BE49-F238E27FC236}">
                <a16:creationId xmlns:a16="http://schemas.microsoft.com/office/drawing/2014/main" id="{C9AB03CA-DF6A-41F2-998E-4248D3124A54}"/>
              </a:ext>
            </a:extLst>
          </p:cNvPr>
          <p:cNvSpPr>
            <a:spLocks/>
          </p:cNvSpPr>
          <p:nvPr/>
        </p:nvSpPr>
        <p:spPr bwMode="auto">
          <a:xfrm>
            <a:off x="2326407" y="4658818"/>
            <a:ext cx="1030288" cy="1587"/>
          </a:xfrm>
          <a:custGeom>
            <a:avLst/>
            <a:gdLst>
              <a:gd name="T0" fmla="*/ 649 w 649"/>
              <a:gd name="T1" fmla="*/ 0 h 1"/>
              <a:gd name="T2" fmla="*/ 0 w 649"/>
              <a:gd name="T3" fmla="*/ 0 h 1"/>
              <a:gd name="T4" fmla="*/ 0 60000 65536"/>
              <a:gd name="T5" fmla="*/ 0 60000 65536"/>
              <a:gd name="T6" fmla="*/ 0 w 649"/>
              <a:gd name="T7" fmla="*/ 0 h 1"/>
              <a:gd name="T8" fmla="*/ 649 w 649"/>
              <a:gd name="T9" fmla="*/ 1 h 1"/>
            </a:gdLst>
            <a:ahLst/>
            <a:cxnLst>
              <a:cxn ang="T4">
                <a:pos x="T0" y="T1"/>
              </a:cxn>
              <a:cxn ang="T5">
                <a:pos x="T2" y="T3"/>
              </a:cxn>
            </a:cxnLst>
            <a:rect l="T6" t="T7" r="T8" b="T9"/>
            <a:pathLst>
              <a:path w="649" h="1">
                <a:moveTo>
                  <a:pt x="649" y="0"/>
                </a:moveTo>
                <a:lnTo>
                  <a:pt x="0" y="0"/>
                </a:lnTo>
              </a:path>
            </a:pathLst>
          </a:custGeom>
          <a:noFill/>
          <a:ln w="38100" cap="flat">
            <a:solidFill>
              <a:schemeClr val="tx1"/>
            </a:solidFill>
            <a:prstDash val="sysDot"/>
            <a:round/>
            <a:headEnd type="oval" w="med" len="med"/>
            <a:tailEnd type="none" w="lg" len="lg"/>
          </a:ln>
        </p:spPr>
        <p:txBody>
          <a:bodyPr/>
          <a:lstStyle/>
          <a:p>
            <a:endParaRPr lang="el-GR" sz="1800"/>
          </a:p>
        </p:txBody>
      </p:sp>
      <p:sp>
        <p:nvSpPr>
          <p:cNvPr id="29" name="Text Box 24">
            <a:extLst>
              <a:ext uri="{FF2B5EF4-FFF2-40B4-BE49-F238E27FC236}">
                <a16:creationId xmlns:a16="http://schemas.microsoft.com/office/drawing/2014/main" id="{F4C72635-B367-41BA-8A23-AAF0642A1E9E}"/>
              </a:ext>
            </a:extLst>
          </p:cNvPr>
          <p:cNvSpPr txBox="1">
            <a:spLocks noChangeArrowheads="1"/>
          </p:cNvSpPr>
          <p:nvPr/>
        </p:nvSpPr>
        <p:spPr bwMode="auto">
          <a:xfrm>
            <a:off x="1764432" y="4546105"/>
            <a:ext cx="762000" cy="396875"/>
          </a:xfrm>
          <a:prstGeom prst="rect">
            <a:avLst/>
          </a:prstGeom>
          <a:noFill/>
          <a:ln w="9525">
            <a:noFill/>
            <a:miter lim="800000"/>
            <a:headEnd/>
            <a:tailEnd/>
          </a:ln>
        </p:spPr>
        <p:txBody>
          <a:bodyPr wrap="square">
            <a:spAutoFit/>
          </a:bodyPr>
          <a:lstStyle/>
          <a:p>
            <a:pPr>
              <a:spcBef>
                <a:spcPct val="50000"/>
              </a:spcBef>
            </a:pPr>
            <a:r>
              <a:rPr lang="en-US" sz="2000" b="1" dirty="0"/>
              <a:t> </a:t>
            </a:r>
            <a:r>
              <a:rPr lang="en-US" sz="2000" dirty="0" err="1"/>
              <a:t>i</a:t>
            </a:r>
            <a:r>
              <a:rPr lang="el-GR" sz="2000" baseline="-25000" dirty="0"/>
              <a:t>2</a:t>
            </a:r>
            <a:r>
              <a:rPr lang="en-US" sz="2000" dirty="0"/>
              <a:t>*</a:t>
            </a:r>
          </a:p>
        </p:txBody>
      </p:sp>
      <p:sp>
        <p:nvSpPr>
          <p:cNvPr id="30" name="Freeform 26">
            <a:extLst>
              <a:ext uri="{FF2B5EF4-FFF2-40B4-BE49-F238E27FC236}">
                <a16:creationId xmlns:a16="http://schemas.microsoft.com/office/drawing/2014/main" id="{52B596E8-54BD-48F8-887E-E102044D40DE}"/>
              </a:ext>
            </a:extLst>
          </p:cNvPr>
          <p:cNvSpPr>
            <a:spLocks/>
          </p:cNvSpPr>
          <p:nvPr/>
        </p:nvSpPr>
        <p:spPr bwMode="auto">
          <a:xfrm>
            <a:off x="2283014" y="2974480"/>
            <a:ext cx="2656418" cy="3000078"/>
          </a:xfrm>
          <a:custGeom>
            <a:avLst/>
            <a:gdLst>
              <a:gd name="T0" fmla="*/ 0 w 1673"/>
              <a:gd name="T1" fmla="*/ 1875 h 1875"/>
              <a:gd name="T2" fmla="*/ 1673 w 1673"/>
              <a:gd name="T3" fmla="*/ 0 h 1875"/>
              <a:gd name="T4" fmla="*/ 0 60000 65536"/>
              <a:gd name="T5" fmla="*/ 0 60000 65536"/>
              <a:gd name="T6" fmla="*/ 0 w 1673"/>
              <a:gd name="T7" fmla="*/ 0 h 1875"/>
              <a:gd name="T8" fmla="*/ 1673 w 1673"/>
              <a:gd name="T9" fmla="*/ 1875 h 1875"/>
              <a:gd name="connsiteX0" fmla="*/ 0 w 10002"/>
              <a:gd name="connsiteY0" fmla="*/ 10079 h 10079"/>
              <a:gd name="connsiteX1" fmla="*/ 10002 w 10002"/>
              <a:gd name="connsiteY1" fmla="*/ 0 h 10079"/>
            </a:gdLst>
            <a:ahLst/>
            <a:cxnLst>
              <a:cxn ang="0">
                <a:pos x="connsiteX0" y="connsiteY0"/>
              </a:cxn>
              <a:cxn ang="0">
                <a:pos x="connsiteX1" y="connsiteY1"/>
              </a:cxn>
            </a:cxnLst>
            <a:rect l="l" t="t" r="r" b="b"/>
            <a:pathLst>
              <a:path w="10002" h="10079">
                <a:moveTo>
                  <a:pt x="0" y="10079"/>
                </a:moveTo>
                <a:lnTo>
                  <a:pt x="10002" y="0"/>
                </a:lnTo>
              </a:path>
            </a:pathLst>
          </a:custGeom>
          <a:noFill/>
          <a:ln w="38100">
            <a:solidFill>
              <a:schemeClr val="tx1"/>
            </a:solidFill>
            <a:round/>
            <a:headEnd type="none" w="med" len="med"/>
            <a:tailEnd type="none" w="med" len="med"/>
          </a:ln>
        </p:spPr>
        <p:txBody>
          <a:bodyPr/>
          <a:lstStyle/>
          <a:p>
            <a:endParaRPr lang="el-GR" sz="1800"/>
          </a:p>
        </p:txBody>
      </p:sp>
      <p:sp>
        <p:nvSpPr>
          <p:cNvPr id="31" name="Text Box 27">
            <a:extLst>
              <a:ext uri="{FF2B5EF4-FFF2-40B4-BE49-F238E27FC236}">
                <a16:creationId xmlns:a16="http://schemas.microsoft.com/office/drawing/2014/main" id="{DE5A1577-4E23-4D2B-B012-C276D7044B58}"/>
              </a:ext>
            </a:extLst>
          </p:cNvPr>
          <p:cNvSpPr txBox="1">
            <a:spLocks noChangeArrowheads="1"/>
          </p:cNvSpPr>
          <p:nvPr/>
        </p:nvSpPr>
        <p:spPr bwMode="auto">
          <a:xfrm>
            <a:off x="4431432" y="2564904"/>
            <a:ext cx="1295400" cy="369332"/>
          </a:xfrm>
          <a:prstGeom prst="rect">
            <a:avLst/>
          </a:prstGeom>
          <a:noFill/>
          <a:ln w="9525">
            <a:noFill/>
            <a:miter lim="800000"/>
            <a:headEnd/>
            <a:tailEnd/>
          </a:ln>
        </p:spPr>
        <p:txBody>
          <a:bodyPr wrap="square">
            <a:spAutoFit/>
          </a:bodyPr>
          <a:lstStyle/>
          <a:p>
            <a:pPr>
              <a:spcBef>
                <a:spcPct val="50000"/>
              </a:spcBef>
            </a:pPr>
            <a:r>
              <a:rPr lang="el-GR" sz="1800" dirty="0"/>
              <a:t>(δ</a:t>
            </a:r>
            <a:r>
              <a:rPr lang="en-US" sz="1800" dirty="0"/>
              <a:t>+n</a:t>
            </a:r>
            <a:r>
              <a:rPr lang="el-GR" sz="1800" baseline="-25000" dirty="0"/>
              <a:t>2</a:t>
            </a:r>
            <a:r>
              <a:rPr lang="el-GR" sz="1800" dirty="0"/>
              <a:t>)</a:t>
            </a:r>
            <a:r>
              <a:rPr lang="en-US" sz="1800" dirty="0"/>
              <a:t>k</a:t>
            </a:r>
          </a:p>
        </p:txBody>
      </p:sp>
      <p:sp>
        <p:nvSpPr>
          <p:cNvPr id="32" name="Text Box 32">
            <a:extLst>
              <a:ext uri="{FF2B5EF4-FFF2-40B4-BE49-F238E27FC236}">
                <a16:creationId xmlns:a16="http://schemas.microsoft.com/office/drawing/2014/main" id="{25BD8FA1-F0C3-482F-94DE-D21BCC027CE6}"/>
              </a:ext>
            </a:extLst>
          </p:cNvPr>
          <p:cNvSpPr txBox="1">
            <a:spLocks noChangeArrowheads="1"/>
          </p:cNvSpPr>
          <p:nvPr/>
        </p:nvSpPr>
        <p:spPr bwMode="auto">
          <a:xfrm>
            <a:off x="3898032" y="4088904"/>
            <a:ext cx="381000" cy="369332"/>
          </a:xfrm>
          <a:prstGeom prst="rect">
            <a:avLst/>
          </a:prstGeom>
          <a:noFill/>
          <a:ln w="9525">
            <a:noFill/>
            <a:miter lim="800000"/>
            <a:headEnd/>
            <a:tailEnd/>
          </a:ln>
        </p:spPr>
        <p:txBody>
          <a:bodyPr wrap="square">
            <a:spAutoFit/>
          </a:bodyPr>
          <a:lstStyle/>
          <a:p>
            <a:pPr>
              <a:spcBef>
                <a:spcPct val="50000"/>
              </a:spcBef>
            </a:pPr>
            <a:r>
              <a:rPr lang="el-GR" sz="1800"/>
              <a:t>1</a:t>
            </a:r>
            <a:endParaRPr lang="en-US" sz="1800"/>
          </a:p>
        </p:txBody>
      </p:sp>
      <p:sp>
        <p:nvSpPr>
          <p:cNvPr id="34" name="Text Box 33">
            <a:extLst>
              <a:ext uri="{FF2B5EF4-FFF2-40B4-BE49-F238E27FC236}">
                <a16:creationId xmlns:a16="http://schemas.microsoft.com/office/drawing/2014/main" id="{5C09AF3A-6315-448A-95A9-5743583591B9}"/>
              </a:ext>
            </a:extLst>
          </p:cNvPr>
          <p:cNvSpPr txBox="1">
            <a:spLocks noChangeArrowheads="1"/>
          </p:cNvSpPr>
          <p:nvPr/>
        </p:nvSpPr>
        <p:spPr bwMode="auto">
          <a:xfrm>
            <a:off x="3212232" y="4241304"/>
            <a:ext cx="381000" cy="369332"/>
          </a:xfrm>
          <a:prstGeom prst="rect">
            <a:avLst/>
          </a:prstGeom>
          <a:noFill/>
          <a:ln w="9525">
            <a:noFill/>
            <a:miter lim="800000"/>
            <a:headEnd/>
            <a:tailEnd/>
          </a:ln>
        </p:spPr>
        <p:txBody>
          <a:bodyPr wrap="square">
            <a:spAutoFit/>
          </a:bodyPr>
          <a:lstStyle/>
          <a:p>
            <a:pPr>
              <a:spcBef>
                <a:spcPct val="50000"/>
              </a:spcBef>
            </a:pPr>
            <a:r>
              <a:rPr lang="el-GR" sz="1800"/>
              <a:t>2</a:t>
            </a:r>
            <a:endParaRPr lang="en-US" sz="1800"/>
          </a:p>
        </p:txBody>
      </p:sp>
      <p:sp>
        <p:nvSpPr>
          <p:cNvPr id="36" name="Rectangle 34">
            <a:extLst>
              <a:ext uri="{FF2B5EF4-FFF2-40B4-BE49-F238E27FC236}">
                <a16:creationId xmlns:a16="http://schemas.microsoft.com/office/drawing/2014/main" id="{750C2318-DA4E-4A08-88EC-2815FAE3F69E}"/>
              </a:ext>
            </a:extLst>
          </p:cNvPr>
          <p:cNvSpPr>
            <a:spLocks noChangeArrowheads="1"/>
          </p:cNvSpPr>
          <p:nvPr/>
        </p:nvSpPr>
        <p:spPr bwMode="auto">
          <a:xfrm>
            <a:off x="5726832" y="5079504"/>
            <a:ext cx="609600" cy="685800"/>
          </a:xfrm>
          <a:prstGeom prst="rect">
            <a:avLst/>
          </a:prstGeom>
          <a:solidFill>
            <a:schemeClr val="bg1"/>
          </a:solidFill>
          <a:ln w="9525">
            <a:noFill/>
            <a:miter lim="800000"/>
            <a:headEnd/>
            <a:tailEnd/>
          </a:ln>
        </p:spPr>
        <p:txBody>
          <a:bodyPr wrap="none" anchor="ctr"/>
          <a:lstStyle/>
          <a:p>
            <a:endParaRPr lang="el-GR" sz="1800"/>
          </a:p>
        </p:txBody>
      </p:sp>
      <p:sp>
        <p:nvSpPr>
          <p:cNvPr id="37" name="Line 38">
            <a:extLst>
              <a:ext uri="{FF2B5EF4-FFF2-40B4-BE49-F238E27FC236}">
                <a16:creationId xmlns:a16="http://schemas.microsoft.com/office/drawing/2014/main" id="{8C774A64-7ABC-4066-9341-273296A15CFA}"/>
              </a:ext>
            </a:extLst>
          </p:cNvPr>
          <p:cNvSpPr>
            <a:spLocks noChangeShapeType="1"/>
          </p:cNvSpPr>
          <p:nvPr/>
        </p:nvSpPr>
        <p:spPr bwMode="auto">
          <a:xfrm flipH="1" flipV="1">
            <a:off x="4583832" y="3555504"/>
            <a:ext cx="228600" cy="152400"/>
          </a:xfrm>
          <a:prstGeom prst="line">
            <a:avLst/>
          </a:prstGeom>
          <a:noFill/>
          <a:ln w="9525">
            <a:solidFill>
              <a:schemeClr val="tx1"/>
            </a:solidFill>
            <a:round/>
            <a:headEnd/>
            <a:tailEnd type="triangle" w="med" len="med"/>
          </a:ln>
        </p:spPr>
        <p:txBody>
          <a:bodyPr/>
          <a:lstStyle/>
          <a:p>
            <a:endParaRPr lang="el-GR" sz="1800"/>
          </a:p>
        </p:txBody>
      </p:sp>
      <p:sp>
        <p:nvSpPr>
          <p:cNvPr id="38" name="Text Box 21">
            <a:extLst>
              <a:ext uri="{FF2B5EF4-FFF2-40B4-BE49-F238E27FC236}">
                <a16:creationId xmlns:a16="http://schemas.microsoft.com/office/drawing/2014/main" id="{344B6918-9095-4362-8238-8FB2558A2781}"/>
              </a:ext>
            </a:extLst>
          </p:cNvPr>
          <p:cNvSpPr txBox="1">
            <a:spLocks noChangeArrowheads="1"/>
          </p:cNvSpPr>
          <p:nvPr/>
        </p:nvSpPr>
        <p:spPr bwMode="auto">
          <a:xfrm>
            <a:off x="5257800" y="3022104"/>
            <a:ext cx="1295400" cy="369332"/>
          </a:xfrm>
          <a:prstGeom prst="rect">
            <a:avLst/>
          </a:prstGeom>
          <a:noFill/>
          <a:ln w="9525">
            <a:noFill/>
            <a:miter lim="800000"/>
            <a:headEnd/>
            <a:tailEnd/>
          </a:ln>
        </p:spPr>
        <p:txBody>
          <a:bodyPr wrap="square">
            <a:spAutoFit/>
          </a:bodyPr>
          <a:lstStyle/>
          <a:p>
            <a:pPr>
              <a:spcBef>
                <a:spcPct val="50000"/>
              </a:spcBef>
            </a:pPr>
            <a:r>
              <a:rPr lang="el-GR" sz="1800" dirty="0"/>
              <a:t>(δ</a:t>
            </a:r>
            <a:r>
              <a:rPr lang="en-US" sz="1800" dirty="0"/>
              <a:t>+n</a:t>
            </a:r>
            <a:r>
              <a:rPr lang="el-GR" sz="1800" baseline="-25000" dirty="0"/>
              <a:t>1</a:t>
            </a:r>
            <a:r>
              <a:rPr lang="el-GR" sz="1800" dirty="0"/>
              <a:t>)</a:t>
            </a:r>
            <a:r>
              <a:rPr lang="en-US" sz="1800" dirty="0"/>
              <a:t> k</a:t>
            </a:r>
          </a:p>
        </p:txBody>
      </p:sp>
      <p:sp>
        <p:nvSpPr>
          <p:cNvPr id="40" name="Text Box 12">
            <a:extLst>
              <a:ext uri="{FF2B5EF4-FFF2-40B4-BE49-F238E27FC236}">
                <a16:creationId xmlns:a16="http://schemas.microsoft.com/office/drawing/2014/main" id="{795D5316-6536-440C-9F15-BA377D1BB272}"/>
              </a:ext>
            </a:extLst>
          </p:cNvPr>
          <p:cNvSpPr txBox="1">
            <a:spLocks noChangeArrowheads="1"/>
          </p:cNvSpPr>
          <p:nvPr/>
        </p:nvSpPr>
        <p:spPr bwMode="auto">
          <a:xfrm>
            <a:off x="2895600" y="6056462"/>
            <a:ext cx="2667000" cy="396875"/>
          </a:xfrm>
          <a:prstGeom prst="rect">
            <a:avLst/>
          </a:prstGeom>
          <a:noFill/>
          <a:ln w="9525">
            <a:noFill/>
            <a:miter lim="800000"/>
            <a:headEnd/>
            <a:tailEnd/>
          </a:ln>
        </p:spPr>
        <p:txBody>
          <a:bodyPr wrap="square">
            <a:spAutoFit/>
          </a:bodyPr>
          <a:lstStyle/>
          <a:p>
            <a:pPr>
              <a:spcBef>
                <a:spcPct val="50000"/>
              </a:spcBef>
            </a:pPr>
            <a:r>
              <a:rPr lang="el-GR" sz="2000" b="1" dirty="0"/>
              <a:t>    </a:t>
            </a:r>
            <a:r>
              <a:rPr lang="en-US" sz="2000" dirty="0"/>
              <a:t>k*</a:t>
            </a:r>
            <a:r>
              <a:rPr lang="el-GR" sz="2000" baseline="-25000" dirty="0"/>
              <a:t>2            </a:t>
            </a:r>
            <a:r>
              <a:rPr lang="en-US" sz="2000" dirty="0"/>
              <a:t>k*</a:t>
            </a:r>
            <a:r>
              <a:rPr lang="el-GR" sz="2000" baseline="-25000" dirty="0"/>
              <a:t>1</a:t>
            </a:r>
            <a:endParaRPr lang="en-US" sz="2000" baseline="-25000" dirty="0"/>
          </a:p>
        </p:txBody>
      </p:sp>
      <p:cxnSp>
        <p:nvCxnSpPr>
          <p:cNvPr id="3" name="Ευθύγραμμο βέλος σύνδεσης 2">
            <a:extLst>
              <a:ext uri="{FF2B5EF4-FFF2-40B4-BE49-F238E27FC236}">
                <a16:creationId xmlns:a16="http://schemas.microsoft.com/office/drawing/2014/main" id="{E98D81A0-EF34-4570-895B-C4658ED79BF3}"/>
              </a:ext>
            </a:extLst>
          </p:cNvPr>
          <p:cNvCxnSpPr/>
          <p:nvPr/>
        </p:nvCxnSpPr>
        <p:spPr>
          <a:xfrm flipH="1">
            <a:off x="3386858" y="6453336"/>
            <a:ext cx="63341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3 - Θέση υποσέλιδου">
            <a:extLst>
              <a:ext uri="{FF2B5EF4-FFF2-40B4-BE49-F238E27FC236}">
                <a16:creationId xmlns:a16="http://schemas.microsoft.com/office/drawing/2014/main" id="{C259560B-BD82-437F-A788-E5287EDD959C}"/>
              </a:ext>
            </a:extLst>
          </p:cNvPr>
          <p:cNvSpPr>
            <a:spLocks noGrp="1"/>
          </p:cNvSpPr>
          <p:nvPr>
            <p:ph type="ftr" sz="quarter" idx="11"/>
          </p:nvPr>
        </p:nvSpPr>
        <p:spPr>
          <a:xfrm>
            <a:off x="2438400" y="6381328"/>
            <a:ext cx="7474024" cy="457200"/>
          </a:xfrm>
        </p:spPr>
        <p:txBody>
          <a:bodyPr/>
          <a:lstStyle/>
          <a:p>
            <a:pPr algn="ctr"/>
            <a:endParaRPr lang="el-GR" sz="1000" dirty="0"/>
          </a:p>
        </p:txBody>
      </p:sp>
    </p:spTree>
    <p:extLst>
      <p:ext uri="{BB962C8B-B14F-4D97-AF65-F5344CB8AC3E}">
        <p14:creationId xmlns:p14="http://schemas.microsoft.com/office/powerpoint/2010/main" val="176825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ppt_x</p:attrName>
                                        </p:attrNameLst>
                                      </p:cBhvr>
                                      <p:tavLst>
                                        <p:tav tm="0">
                                          <p:val>
                                            <p:fltVal val="0.5"/>
                                          </p:val>
                                        </p:tav>
                                        <p:tav tm="100000">
                                          <p:val>
                                            <p:strVal val="#ppt_x"/>
                                          </p:val>
                                        </p:tav>
                                      </p:tavLst>
                                    </p:anim>
                                    <p:anim calcmode="lin" valueType="num">
                                      <p:cBhvr>
                                        <p:cTn id="10" dur="5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EAAC81-2DF9-2141-8374-8853723D0BBD}"/>
              </a:ext>
            </a:extLst>
          </p:cNvPr>
          <p:cNvSpPr>
            <a:spLocks noGrp="1"/>
          </p:cNvSpPr>
          <p:nvPr>
            <p:ph type="title"/>
          </p:nvPr>
        </p:nvSpPr>
        <p:spPr/>
        <p:txBody>
          <a:bodyPr/>
          <a:lstStyle/>
          <a:p>
            <a:pPr algn="ctr"/>
            <a:r>
              <a:rPr lang="en-GB" b="1"/>
              <a:t>Country Differences in Development Levels</a:t>
            </a:r>
            <a:endParaRPr lang="el-GR" b="1"/>
          </a:p>
        </p:txBody>
      </p:sp>
      <p:sp>
        <p:nvSpPr>
          <p:cNvPr id="3" name="Θέση περιεχομένου 2">
            <a:extLst>
              <a:ext uri="{FF2B5EF4-FFF2-40B4-BE49-F238E27FC236}">
                <a16:creationId xmlns:a16="http://schemas.microsoft.com/office/drawing/2014/main" id="{C4934F22-FE54-A146-8493-3234C9386B3A}"/>
              </a:ext>
            </a:extLst>
          </p:cNvPr>
          <p:cNvSpPr>
            <a:spLocks noGrp="1"/>
          </p:cNvSpPr>
          <p:nvPr>
            <p:ph idx="1"/>
          </p:nvPr>
        </p:nvSpPr>
        <p:spPr/>
        <p:txBody>
          <a:bodyPr/>
          <a:lstStyle/>
          <a:p>
            <a:r>
              <a:rPr lang="en-GB"/>
              <a:t>Countries that have the same parameters, i.e. δ, n, s would tend to have the same steady state of growth, hence the same per capita income.</a:t>
            </a:r>
          </a:p>
          <a:p>
            <a:r>
              <a:rPr lang="en-GB"/>
              <a:t>If two countries have different s, the country with higher s would have a higher steady state growth, hence a higher per capita income.</a:t>
            </a:r>
          </a:p>
          <a:p>
            <a:r>
              <a:rPr lang="en-GB"/>
              <a:t>If two countries have different n, the country with higher n would have a lower steady state growth, hence a lower per capita income.</a:t>
            </a:r>
          </a:p>
          <a:p>
            <a:endParaRPr lang="el-GR"/>
          </a:p>
        </p:txBody>
      </p:sp>
    </p:spTree>
    <p:extLst>
      <p:ext uri="{BB962C8B-B14F-4D97-AF65-F5344CB8AC3E}">
        <p14:creationId xmlns:p14="http://schemas.microsoft.com/office/powerpoint/2010/main" val="32817405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0BF74E-0F1E-7041-A853-83DB75FD2F0D}"/>
              </a:ext>
            </a:extLst>
          </p:cNvPr>
          <p:cNvSpPr>
            <a:spLocks noGrp="1"/>
          </p:cNvSpPr>
          <p:nvPr>
            <p:ph type="title"/>
          </p:nvPr>
        </p:nvSpPr>
        <p:spPr/>
        <p:txBody>
          <a:bodyPr/>
          <a:lstStyle/>
          <a:p>
            <a:pPr algn="ctr"/>
            <a:r>
              <a:rPr lang="en-GB" b="1"/>
              <a:t>Convergence</a:t>
            </a:r>
            <a:endParaRPr lang="el-GR" b="1"/>
          </a:p>
        </p:txBody>
      </p:sp>
      <p:sp>
        <p:nvSpPr>
          <p:cNvPr id="3" name="Θέση περιεχομένου 2">
            <a:extLst>
              <a:ext uri="{FF2B5EF4-FFF2-40B4-BE49-F238E27FC236}">
                <a16:creationId xmlns:a16="http://schemas.microsoft.com/office/drawing/2014/main" id="{BAE2A793-7F91-F743-A33B-7144ADE5CA45}"/>
              </a:ext>
            </a:extLst>
          </p:cNvPr>
          <p:cNvSpPr>
            <a:spLocks noGrp="1"/>
          </p:cNvSpPr>
          <p:nvPr>
            <p:ph idx="1"/>
          </p:nvPr>
        </p:nvSpPr>
        <p:spPr>
          <a:xfrm>
            <a:off x="1354394" y="1585965"/>
            <a:ext cx="10515600" cy="4351338"/>
          </a:xfrm>
        </p:spPr>
        <p:txBody>
          <a:bodyPr/>
          <a:lstStyle/>
          <a:p>
            <a:r>
              <a:rPr lang="en-GB"/>
              <a:t>Suppose two countries A and B with A having a higher capital accumulation than B but the same production function, i.e. same technology, same  propensity to save, and same rate of population change.  Country A has a higher capital labour ratio, hence a higher per capita  income thus it is richer than B.  Both countries have the same steady state growth towards both they move with country A moving at a faster growth rate given its higher capital intensity hence its lower MPK, than B with  lower capital accumulation and a relatively highrr MPK ( MPK</a:t>
            </a:r>
            <a:r>
              <a:rPr lang="en-GB" baseline="-25000"/>
              <a:t>A</a:t>
            </a:r>
            <a:r>
              <a:rPr lang="en-GB"/>
              <a:t>&lt; MPK</a:t>
            </a:r>
            <a:r>
              <a:rPr lang="en-GB" baseline="-25000"/>
              <a:t>B</a:t>
            </a:r>
            <a:r>
              <a:rPr lang="en-GB"/>
              <a:t>).  This is called </a:t>
            </a:r>
            <a:r>
              <a:rPr lang="en-GB" b="1"/>
              <a:t>absolute convergence.    </a:t>
            </a:r>
            <a:endParaRPr lang="el-GR" b="1"/>
          </a:p>
        </p:txBody>
      </p:sp>
    </p:spTree>
    <p:extLst>
      <p:ext uri="{BB962C8B-B14F-4D97-AF65-F5344CB8AC3E}">
        <p14:creationId xmlns:p14="http://schemas.microsoft.com/office/powerpoint/2010/main" val="304055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29231C-8B8F-4D69-943C-C2EFDDBB4D61}"/>
              </a:ext>
            </a:extLst>
          </p:cNvPr>
          <p:cNvSpPr>
            <a:spLocks noGrp="1"/>
          </p:cNvSpPr>
          <p:nvPr>
            <p:ph type="title"/>
          </p:nvPr>
        </p:nvSpPr>
        <p:spPr/>
        <p:txBody>
          <a:bodyPr/>
          <a:lstStyle/>
          <a:p>
            <a:r>
              <a:rPr lang="en-US" dirty="0"/>
              <a:t>International Development-conceptualization</a:t>
            </a:r>
            <a:endParaRPr lang="el-GR" dirty="0"/>
          </a:p>
        </p:txBody>
      </p:sp>
      <p:sp>
        <p:nvSpPr>
          <p:cNvPr id="3" name="Θέση περιεχομένου 2">
            <a:extLst>
              <a:ext uri="{FF2B5EF4-FFF2-40B4-BE49-F238E27FC236}">
                <a16:creationId xmlns:a16="http://schemas.microsoft.com/office/drawing/2014/main" id="{04161AD0-6C4B-4BF2-9F98-EBAEA46006DD}"/>
              </a:ext>
            </a:extLst>
          </p:cNvPr>
          <p:cNvSpPr>
            <a:spLocks noGrp="1"/>
          </p:cNvSpPr>
          <p:nvPr>
            <p:ph idx="1"/>
          </p:nvPr>
        </p:nvSpPr>
        <p:spPr/>
        <p:txBody>
          <a:bodyPr>
            <a:normAutofit/>
          </a:bodyPr>
          <a:lstStyle/>
          <a:p>
            <a:pPr algn="l"/>
            <a:r>
              <a:rPr lang="en-US" b="0" i="0" dirty="0">
                <a:solidFill>
                  <a:srgbClr val="202122"/>
                </a:solidFill>
                <a:effectLst/>
                <a:latin typeface="Arial" panose="020B0604020202020204" pitchFamily="34" charset="0"/>
              </a:rPr>
              <a:t>In this framework, International development is mainly related to the concept of </a:t>
            </a:r>
            <a:r>
              <a:rPr lang="en-US" b="0" i="0" u="none" strike="noStrike" dirty="0">
                <a:solidFill>
                  <a:schemeClr val="tx1"/>
                </a:solidFill>
                <a:effectLst/>
                <a:latin typeface="Arial" panose="020B0604020202020204" pitchFamily="34" charset="0"/>
                <a:hlinkClick r:id="rId2" tooltip="International aid">
                  <a:extLst>
                    <a:ext uri="{A12FA001-AC4F-418D-AE19-62706E023703}">
                      <ahyp:hlinkClr xmlns:ahyp="http://schemas.microsoft.com/office/drawing/2018/hyperlinkcolor" val="tx"/>
                    </a:ext>
                  </a:extLst>
                </a:hlinkClick>
              </a:rPr>
              <a:t>international aid</a:t>
            </a:r>
            <a:r>
              <a:rPr lang="en-US" b="0" i="0" dirty="0">
                <a:solidFill>
                  <a:schemeClr val="tx1"/>
                </a:solidFill>
                <a:effectLst/>
                <a:latin typeface="Arial" panose="020B0604020202020204" pitchFamily="34" charset="0"/>
              </a:rPr>
              <a:t>, but is distinct from, </a:t>
            </a:r>
            <a:r>
              <a:rPr lang="en-US" b="0" i="0" u="none" strike="noStrike" dirty="0">
                <a:solidFill>
                  <a:schemeClr val="tx1"/>
                </a:solidFill>
                <a:effectLst/>
                <a:latin typeface="Arial" panose="020B0604020202020204" pitchFamily="34" charset="0"/>
                <a:hlinkClick r:id="rId3" tooltip="Disaster relief">
                  <a:extLst>
                    <a:ext uri="{A12FA001-AC4F-418D-AE19-62706E023703}">
                      <ahyp:hlinkClr xmlns:ahyp="http://schemas.microsoft.com/office/drawing/2018/hyperlinkcolor" val="tx"/>
                    </a:ext>
                  </a:extLst>
                </a:hlinkClick>
              </a:rPr>
              <a:t>disaster relief</a:t>
            </a:r>
            <a:r>
              <a:rPr lang="en-US" b="0" i="0" dirty="0">
                <a:solidFill>
                  <a:schemeClr val="tx1"/>
                </a:solidFill>
                <a:effectLst/>
                <a:latin typeface="Arial" panose="020B0604020202020204" pitchFamily="34" charset="0"/>
              </a:rPr>
              <a:t> and </a:t>
            </a:r>
            <a:r>
              <a:rPr lang="en-US" b="0" i="0" u="none" strike="noStrike" dirty="0">
                <a:solidFill>
                  <a:schemeClr val="tx1"/>
                </a:solidFill>
                <a:effectLst/>
                <a:latin typeface="Arial" panose="020B0604020202020204" pitchFamily="34" charset="0"/>
                <a:hlinkClick r:id="rId4" tooltip="Humanitarian aid">
                  <a:extLst>
                    <a:ext uri="{A12FA001-AC4F-418D-AE19-62706E023703}">
                      <ahyp:hlinkClr xmlns:ahyp="http://schemas.microsoft.com/office/drawing/2018/hyperlinkcolor" val="tx"/>
                    </a:ext>
                  </a:extLst>
                </a:hlinkClick>
              </a:rPr>
              <a:t>humanitarian aid</a:t>
            </a:r>
            <a:r>
              <a:rPr lang="en-US" b="0" i="0" dirty="0">
                <a:solidFill>
                  <a:srgbClr val="202122"/>
                </a:solidFill>
                <a:effectLst/>
                <a:latin typeface="Arial" panose="020B0604020202020204" pitchFamily="34" charset="0"/>
              </a:rPr>
              <a:t>.</a:t>
            </a:r>
          </a:p>
          <a:p>
            <a:pPr algn="l"/>
            <a:r>
              <a:rPr lang="en-US" dirty="0">
                <a:solidFill>
                  <a:srgbClr val="202122"/>
                </a:solidFill>
                <a:latin typeface="Arial" panose="020B0604020202020204" pitchFamily="34" charset="0"/>
              </a:rPr>
              <a:t>This is justified by the argument that </a:t>
            </a:r>
            <a:r>
              <a:rPr lang="en-US" b="0" i="0" dirty="0">
                <a:solidFill>
                  <a:srgbClr val="202122"/>
                </a:solidFill>
                <a:effectLst/>
                <a:latin typeface="Arial" panose="020B0604020202020204" pitchFamily="34" charset="0"/>
              </a:rPr>
              <a:t>international support seek to alleviate some of the problems associated with a lack of development, they are most often short term fixes – they are not necessarily long-term solutions.</a:t>
            </a:r>
          </a:p>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On the other hand, t</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he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concept</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sustainable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refers</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form</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policy</a:t>
            </a:r>
            <a:r>
              <a:rPr lang="el-GR" sz="1800" dirty="0">
                <a:effectLst/>
                <a:latin typeface="Calibri" panose="020F0502020204030204" pitchFamily="34" charset="0"/>
                <a:ea typeface="Calibri" panose="020F0502020204030204" pitchFamily="34" charset="0"/>
                <a:cs typeface="Times New Roman" panose="02020603050405020304" pitchFamily="18" charset="0"/>
              </a:rPr>
              <a:t> that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seeks</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meet</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economic</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social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environmental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needs</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society</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way</a:t>
            </a:r>
            <a:r>
              <a:rPr lang="el-GR" sz="1800" dirty="0">
                <a:effectLst/>
                <a:latin typeface="Calibri" panose="020F0502020204030204" pitchFamily="34" charset="0"/>
                <a:ea typeface="Calibri" panose="020F0502020204030204" pitchFamily="34" charset="0"/>
                <a:cs typeface="Times New Roman" panose="02020603050405020304" pitchFamily="18" charset="0"/>
              </a:rPr>
              <a:t> that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ensures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short-term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medium-term</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above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all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long-term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prosperity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based</a:t>
            </a:r>
            <a:r>
              <a:rPr lang="el-GR" sz="1800" dirty="0">
                <a:effectLst/>
                <a:latin typeface="Calibri" panose="020F0502020204030204" pitchFamily="34" charset="0"/>
                <a:ea typeface="Calibri" panose="020F0502020204030204" pitchFamily="34" charset="0"/>
                <a:cs typeface="Times New Roman" panose="02020603050405020304" pitchFamily="18" charset="0"/>
              </a:rPr>
              <a:t> on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recognition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that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must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meet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today's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needs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without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endagenering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well-being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future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generations</a:t>
            </a:r>
            <a:r>
              <a:rPr lang="el-GR" sz="1800" dirty="0">
                <a:effectLst/>
                <a:latin typeface="Calibri" panose="020F0502020204030204" pitchFamily="34" charset="0"/>
                <a:ea typeface="Calibri" panose="020F0502020204030204" pitchFamily="34" charset="0"/>
                <a:cs typeface="Times New Roman" panose="02020603050405020304" pitchFamily="18" charset="0"/>
              </a:rPr>
              <a:t>. In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practice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means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creating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conditions</a:t>
            </a:r>
            <a:r>
              <a:rPr lang="el-GR" sz="1800" dirty="0">
                <a:effectLst/>
                <a:latin typeface="Calibri" panose="020F0502020204030204" pitchFamily="34" charset="0"/>
                <a:ea typeface="Calibri" panose="020F0502020204030204" pitchFamily="34" charset="0"/>
                <a:cs typeface="Times New Roman" panose="02020603050405020304" pitchFamily="18" charset="0"/>
              </a:rPr>
              <a:t> for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long-term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economic</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growth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while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ensuring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environmental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protection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Θέση ημερομηνίας 3">
            <a:extLst>
              <a:ext uri="{FF2B5EF4-FFF2-40B4-BE49-F238E27FC236}">
                <a16:creationId xmlns:a16="http://schemas.microsoft.com/office/drawing/2014/main" id="{C5D5D6FB-A000-4BC2-9A15-B2F1D77FD8DF}"/>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9477189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7FA648-1843-C448-94BA-481E151F30CA}"/>
              </a:ext>
            </a:extLst>
          </p:cNvPr>
          <p:cNvSpPr>
            <a:spLocks noGrp="1"/>
          </p:cNvSpPr>
          <p:nvPr>
            <p:ph type="title"/>
          </p:nvPr>
        </p:nvSpPr>
        <p:spPr/>
        <p:txBody>
          <a:bodyPr/>
          <a:lstStyle/>
          <a:p>
            <a:pPr algn="ctr"/>
            <a:r>
              <a:rPr lang="en-GB" b="1"/>
              <a:t>Convergence</a:t>
            </a:r>
            <a:endParaRPr lang="el-GR" b="1"/>
          </a:p>
        </p:txBody>
      </p:sp>
      <p:sp>
        <p:nvSpPr>
          <p:cNvPr id="3" name="Θέση περιεχομένου 2">
            <a:extLst>
              <a:ext uri="{FF2B5EF4-FFF2-40B4-BE49-F238E27FC236}">
                <a16:creationId xmlns:a16="http://schemas.microsoft.com/office/drawing/2014/main" id="{4E7568C8-D1F2-4D42-8FEA-59C1D92EDDC3}"/>
              </a:ext>
            </a:extLst>
          </p:cNvPr>
          <p:cNvSpPr>
            <a:spLocks noGrp="1"/>
          </p:cNvSpPr>
          <p:nvPr>
            <p:ph idx="1"/>
          </p:nvPr>
        </p:nvSpPr>
        <p:spPr/>
        <p:txBody>
          <a:bodyPr/>
          <a:lstStyle/>
          <a:p>
            <a:r>
              <a:rPr lang="en-GB"/>
              <a:t>If the countries A and B have the same production function and the same rate of population change but they differ with respect the propensity to save and the capital labour ratio  with country A being richer than B, i.e. s</a:t>
            </a:r>
            <a:r>
              <a:rPr lang="en-GB" baseline="-25000"/>
              <a:t>A</a:t>
            </a:r>
            <a:r>
              <a:rPr lang="en-GB"/>
              <a:t>&gt;s</a:t>
            </a:r>
            <a:r>
              <a:rPr lang="en-GB" baseline="-25000"/>
              <a:t>B</a:t>
            </a:r>
            <a:r>
              <a:rPr lang="en-GB"/>
              <a:t> and k</a:t>
            </a:r>
            <a:r>
              <a:rPr lang="en-GB" baseline="-25000"/>
              <a:t>A</a:t>
            </a:r>
            <a:r>
              <a:rPr lang="en-GB"/>
              <a:t> &gt; k</a:t>
            </a:r>
            <a:r>
              <a:rPr lang="en-GB" baseline="-25000"/>
              <a:t>B</a:t>
            </a:r>
            <a:r>
              <a:rPr lang="en-GB"/>
              <a:t> .  The two countries at steady state growth have different k  but the same growth rate equal to n which is the same for both A and B.  Country A would grow at lower rate than B and finally would reach steady rate growth having the same growth rate equal to n but different capital labour ratios and different per capita income. This is called </a:t>
            </a:r>
            <a:r>
              <a:rPr lang="en-GB" b="1"/>
              <a:t>relative convergence.</a:t>
            </a:r>
            <a:r>
              <a:rPr lang="en-GB"/>
              <a:t>       </a:t>
            </a:r>
            <a:endParaRPr lang="el-GR"/>
          </a:p>
        </p:txBody>
      </p:sp>
    </p:spTree>
    <p:extLst>
      <p:ext uri="{BB962C8B-B14F-4D97-AF65-F5344CB8AC3E}">
        <p14:creationId xmlns:p14="http://schemas.microsoft.com/office/powerpoint/2010/main" val="22627856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67D553-E568-FE45-9455-067F19ECA7F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5A879FC-962D-EE4F-BE32-8C0B361661D0}"/>
              </a:ext>
            </a:extLst>
          </p:cNvPr>
          <p:cNvSpPr>
            <a:spLocks noGrp="1"/>
          </p:cNvSpPr>
          <p:nvPr>
            <p:ph idx="1"/>
          </p:nvPr>
        </p:nvSpPr>
        <p:spPr/>
        <p:txBody>
          <a:bodyPr/>
          <a:lstStyle/>
          <a:p>
            <a:r>
              <a:rPr lang="en-GB"/>
              <a:t>Empirical work has not verified absolute convergence, but there is evidence that relative convergence might hold true if it is tested in a large sample of homogeneous countries, e.g. OECD countries. </a:t>
            </a:r>
            <a:endParaRPr lang="el-GR"/>
          </a:p>
        </p:txBody>
      </p:sp>
    </p:spTree>
    <p:extLst>
      <p:ext uri="{BB962C8B-B14F-4D97-AF65-F5344CB8AC3E}">
        <p14:creationId xmlns:p14="http://schemas.microsoft.com/office/powerpoint/2010/main" val="1961132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99A776-2328-3647-B6F0-A53DD6D9EAA6}"/>
              </a:ext>
            </a:extLst>
          </p:cNvPr>
          <p:cNvSpPr>
            <a:spLocks noGrp="1"/>
          </p:cNvSpPr>
          <p:nvPr>
            <p:ph type="title"/>
          </p:nvPr>
        </p:nvSpPr>
        <p:spPr/>
        <p:txBody>
          <a:bodyPr/>
          <a:lstStyle/>
          <a:p>
            <a:pPr algn="ctr"/>
            <a:r>
              <a:rPr lang="en-GB" b="1"/>
              <a:t>Poverty Trap</a:t>
            </a:r>
            <a:endParaRPr lang="el-GR" b="1"/>
          </a:p>
        </p:txBody>
      </p:sp>
      <p:pic>
        <p:nvPicPr>
          <p:cNvPr id="5" name="7 - Εικόνα" descr="IMG_20191103_201325.jpg">
            <a:extLst>
              <a:ext uri="{FF2B5EF4-FFF2-40B4-BE49-F238E27FC236}">
                <a16:creationId xmlns:a16="http://schemas.microsoft.com/office/drawing/2014/main" id="{74ACD02B-8364-5543-967C-53D7E6F36067}"/>
              </a:ext>
            </a:extLst>
          </p:cNvPr>
          <p:cNvPicPr>
            <a:picLocks noGrp="1" noChangeAspect="1"/>
          </p:cNvPicPr>
          <p:nvPr>
            <p:ph idx="1"/>
          </p:nvPr>
        </p:nvPicPr>
        <p:blipFill>
          <a:blip r:embed="rId2" cstate="print"/>
          <a:srcRect l="13776" t="31949" r="6688"/>
          <a:stretch>
            <a:fillRect/>
          </a:stretch>
        </p:blipFill>
        <p:spPr>
          <a:xfrm>
            <a:off x="3731418" y="1825625"/>
            <a:ext cx="4729163" cy="4351338"/>
          </a:xfrm>
          <a:prstGeom prst="rect">
            <a:avLst/>
          </a:prstGeom>
        </p:spPr>
      </p:pic>
    </p:spTree>
    <p:extLst>
      <p:ext uri="{BB962C8B-B14F-4D97-AF65-F5344CB8AC3E}">
        <p14:creationId xmlns:p14="http://schemas.microsoft.com/office/powerpoint/2010/main" val="25930116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B27882-F6CA-B146-81FA-AFC3A89FDA8B}"/>
              </a:ext>
            </a:extLst>
          </p:cNvPr>
          <p:cNvSpPr>
            <a:spLocks noGrp="1"/>
          </p:cNvSpPr>
          <p:nvPr>
            <p:ph type="title"/>
          </p:nvPr>
        </p:nvSpPr>
        <p:spPr/>
        <p:txBody>
          <a:bodyPr/>
          <a:lstStyle/>
          <a:p>
            <a:pPr algn="ctr"/>
            <a:r>
              <a:rPr lang="en-GB"/>
              <a:t>Poverty Trap</a:t>
            </a:r>
            <a:endParaRPr lang="el-GR"/>
          </a:p>
        </p:txBody>
      </p:sp>
      <p:sp>
        <p:nvSpPr>
          <p:cNvPr id="3" name="Θέση περιεχομένου 2">
            <a:extLst>
              <a:ext uri="{FF2B5EF4-FFF2-40B4-BE49-F238E27FC236}">
                <a16:creationId xmlns:a16="http://schemas.microsoft.com/office/drawing/2014/main" id="{AFC531B2-4939-6647-A851-7EDAC406BE7E}"/>
              </a:ext>
            </a:extLst>
          </p:cNvPr>
          <p:cNvSpPr>
            <a:spLocks noGrp="1"/>
          </p:cNvSpPr>
          <p:nvPr>
            <p:ph idx="1"/>
          </p:nvPr>
        </p:nvSpPr>
        <p:spPr/>
        <p:txBody>
          <a:bodyPr>
            <a:normAutofit fontScale="92500" lnSpcReduction="10000"/>
          </a:bodyPr>
          <a:lstStyle/>
          <a:p>
            <a:r>
              <a:rPr lang="en-GB"/>
              <a:t>If the production function is characterised initially from increasing returns followed by decreasing returns and then by increasing the widening of capital line crosses the deepening of capital function in more than one points, let’s say A, B, and C.  If the economy is in the area left of A it would move towards equilibrium, i.e, steady state griwth at  A.  If it manages to pass in the area right to A growth is not sustainable due to fact that sf(k) lies below the (n+δ)k line and the economy would move back to A where it would be trapped.  Steady state growth at A is compatible with low per capita income, i.e. poverty with the economy unable because if that to generate enough savings to finance the necessary investments for the economy to embark on sustainable growth.  That is capital accumulation increases k so the economy moves to the right of B. The fact that the economy is stack at A is called </a:t>
            </a:r>
            <a:r>
              <a:rPr lang="en-GB" b="1"/>
              <a:t>poverty trap. </a:t>
            </a:r>
            <a:r>
              <a:rPr lang="en-GB"/>
              <a:t>    </a:t>
            </a:r>
            <a:endParaRPr lang="el-GR"/>
          </a:p>
        </p:txBody>
      </p:sp>
    </p:spTree>
    <p:extLst>
      <p:ext uri="{BB962C8B-B14F-4D97-AF65-F5344CB8AC3E}">
        <p14:creationId xmlns:p14="http://schemas.microsoft.com/office/powerpoint/2010/main" val="18557129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3F4DD8-DF65-6C40-937B-DEFC6715CF30}"/>
              </a:ext>
            </a:extLst>
          </p:cNvPr>
          <p:cNvSpPr>
            <a:spLocks noGrp="1"/>
          </p:cNvSpPr>
          <p:nvPr>
            <p:ph type="title"/>
          </p:nvPr>
        </p:nvSpPr>
        <p:spPr/>
        <p:txBody>
          <a:bodyPr/>
          <a:lstStyle/>
          <a:p>
            <a:pPr algn="ctr"/>
            <a:r>
              <a:rPr lang="en-GB" b="1"/>
              <a:t>Poverty Trap: Solutions</a:t>
            </a:r>
            <a:endParaRPr lang="el-GR" b="1"/>
          </a:p>
        </p:txBody>
      </p:sp>
      <p:sp>
        <p:nvSpPr>
          <p:cNvPr id="3" name="Θέση περιεχομένου 2">
            <a:extLst>
              <a:ext uri="{FF2B5EF4-FFF2-40B4-BE49-F238E27FC236}">
                <a16:creationId xmlns:a16="http://schemas.microsoft.com/office/drawing/2014/main" id="{27F5FFFE-1DD3-EA4A-8E86-ABD0714E9717}"/>
              </a:ext>
            </a:extLst>
          </p:cNvPr>
          <p:cNvSpPr>
            <a:spLocks noGrp="1"/>
          </p:cNvSpPr>
          <p:nvPr>
            <p:ph idx="1"/>
          </p:nvPr>
        </p:nvSpPr>
        <p:spPr/>
        <p:txBody>
          <a:bodyPr/>
          <a:lstStyle/>
          <a:p>
            <a:r>
              <a:rPr lang="en-GB"/>
              <a:t>Either the propensity to save would be increased significantly in order to shift the the curve sf(k) upwards  to s’f(k) to such an extent so the line (n+δ)k would cross the new capital deepening curve,  s’f(k) only at one point, suppose D, i.e. the new steady state growth.</a:t>
            </a:r>
          </a:p>
          <a:p>
            <a:r>
              <a:rPr lang="en-GB"/>
              <a:t>Or the rate of populatio change would decline from n to n’, n’&gt;n. That would  shift the line (n+δ)k downwards.  n should decline sufficienly enough so the new widening of capital line to cross the curve sf(k) at a point right to point C     </a:t>
            </a:r>
            <a:endParaRPr lang="el-GR"/>
          </a:p>
        </p:txBody>
      </p:sp>
    </p:spTree>
    <p:extLst>
      <p:ext uri="{BB962C8B-B14F-4D97-AF65-F5344CB8AC3E}">
        <p14:creationId xmlns:p14="http://schemas.microsoft.com/office/powerpoint/2010/main" val="4358725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11BE291-EA92-4255-A683-36748EA16152}"/>
              </a:ext>
            </a:extLst>
          </p:cNvPr>
          <p:cNvSpPr>
            <a:spLocks noGrp="1" noChangeArrowheads="1"/>
          </p:cNvSpPr>
          <p:nvPr>
            <p:ph type="title"/>
          </p:nvPr>
        </p:nvSpPr>
        <p:spPr/>
        <p:txBody>
          <a:bodyPr>
            <a:normAutofit fontScale="90000"/>
          </a:bodyPr>
          <a:lstStyle/>
          <a:p>
            <a:pPr eaLnBrk="1" hangingPunct="1"/>
            <a:r>
              <a:rPr lang="en-US" altLang="el-GR" sz="4000" dirty="0"/>
              <a:t>Globalization: Conceptualization</a:t>
            </a:r>
            <a:br>
              <a:rPr lang="en-US" altLang="el-GR" sz="4000" dirty="0"/>
            </a:br>
            <a:endParaRPr lang="el-GR" altLang="el-GR" sz="4000" dirty="0"/>
          </a:p>
        </p:txBody>
      </p:sp>
      <p:sp>
        <p:nvSpPr>
          <p:cNvPr id="4099" name="Rectangle 3">
            <a:extLst>
              <a:ext uri="{FF2B5EF4-FFF2-40B4-BE49-F238E27FC236}">
                <a16:creationId xmlns:a16="http://schemas.microsoft.com/office/drawing/2014/main" id="{3AD17C65-452E-4197-A1A9-683904611369}"/>
              </a:ext>
            </a:extLst>
          </p:cNvPr>
          <p:cNvSpPr>
            <a:spLocks noGrp="1" noChangeArrowheads="1"/>
          </p:cNvSpPr>
          <p:nvPr>
            <p:ph type="body" idx="1"/>
          </p:nvPr>
        </p:nvSpPr>
        <p:spPr/>
        <p:txBody>
          <a:bodyPr>
            <a:normAutofit lnSpcReduction="10000"/>
          </a:bodyPr>
          <a:lstStyle/>
          <a:p>
            <a:pPr>
              <a:lnSpc>
                <a:spcPct val="80000"/>
              </a:lnSpc>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0000"/>
              </a:lnSpc>
              <a:buFont typeface="Wingdings" panose="05000000000000000000" pitchFamily="2"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term</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of</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globalization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widely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used</a:t>
            </a:r>
            <a:r>
              <a:rPr lang="el-GR" sz="1800" dirty="0">
                <a:effectLst/>
                <a:latin typeface="Calibri" panose="020F0502020204030204" pitchFamily="34" charset="0"/>
                <a:ea typeface="Calibri" panose="020F0502020204030204" pitchFamily="34" charset="0"/>
                <a:cs typeface="Times New Roman" panose="02020603050405020304" pitchFamily="18" charset="0"/>
              </a:rPr>
              <a:t> to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describe</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state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global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but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also</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process</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intensifying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interdependence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national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economies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through</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internationalization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trade</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financial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flows</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growing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role</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Multinational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Enterprises</a:t>
            </a:r>
            <a:r>
              <a:rPr lang="en-US" sz="1800" dirty="0">
                <a:effectLst/>
                <a:latin typeface="Calibri" panose="020F0502020204030204" pitchFamily="34" charset="0"/>
                <a:ea typeface="Calibri" panose="020F0502020204030204" pitchFamily="34" charset="0"/>
                <a:cs typeface="Times New Roman" panose="02020603050405020304" pitchFamily="18" charset="0"/>
              </a:rPr>
              <a:t> (MNEs)</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80000"/>
              </a:lnSpc>
              <a:buFont typeface="Wingdings" panose="05000000000000000000" pitchFamily="2" charset="2"/>
              <a:buChar char="§"/>
            </a:pPr>
            <a:r>
              <a:rPr lang="en-US" altLang="el-GR" sz="1800" dirty="0">
                <a:latin typeface="Calibri" panose="020F0502020204030204" pitchFamily="34" charset="0"/>
                <a:cs typeface="Times New Roman" panose="02020603050405020304" pitchFamily="18" charset="0"/>
              </a:rPr>
              <a:t>In other words, the term</a:t>
            </a:r>
            <a:r>
              <a:rPr lang="en-US" altLang="el-GR" sz="2000" dirty="0"/>
              <a:t> describes a condition of the global economic system characterized by two main characteristics:  the increasing interdependence of national economies and the  internationalization of production, trade, and finance.</a:t>
            </a:r>
          </a:p>
          <a:p>
            <a:pPr>
              <a:lnSpc>
                <a:spcPct val="80000"/>
              </a:lnSpc>
              <a:buFont typeface="Wingdings" panose="05000000000000000000" pitchFamily="2" charset="2"/>
              <a:buChar char="§"/>
            </a:pPr>
            <a:r>
              <a:rPr lang="en-US" altLang="el-GR" sz="2000" dirty="0"/>
              <a:t>The mix of these two features leads to the development of international markets.</a:t>
            </a:r>
          </a:p>
          <a:p>
            <a:pPr eaLnBrk="1" hangingPunct="1">
              <a:lnSpc>
                <a:spcPct val="80000"/>
              </a:lnSpc>
              <a:buFontTx/>
              <a:buNone/>
            </a:pPr>
            <a:endParaRPr lang="en-US" altLang="el-GR" sz="2000" dirty="0"/>
          </a:p>
          <a:p>
            <a:pPr eaLnBrk="1" hangingPunct="1">
              <a:lnSpc>
                <a:spcPct val="80000"/>
              </a:lnSpc>
              <a:buFontTx/>
              <a:buNone/>
            </a:pPr>
            <a:endParaRPr lang="en-US" altLang="el-GR" sz="2000" dirty="0"/>
          </a:p>
          <a:p>
            <a:pPr eaLnBrk="1" hangingPunct="1">
              <a:lnSpc>
                <a:spcPct val="80000"/>
              </a:lnSpc>
              <a:buFontTx/>
              <a:buNone/>
            </a:pPr>
            <a:endParaRPr lang="en-US" altLang="el-GR" sz="2000" dirty="0"/>
          </a:p>
          <a:p>
            <a:pPr eaLnBrk="1" hangingPunct="1">
              <a:lnSpc>
                <a:spcPct val="80000"/>
              </a:lnSpc>
              <a:buFontTx/>
              <a:buNone/>
            </a:pPr>
            <a:r>
              <a:rPr lang="en-US" altLang="el-GR" sz="2000" dirty="0"/>
              <a:t>  </a:t>
            </a:r>
          </a:p>
          <a:p>
            <a:pPr eaLnBrk="1" hangingPunct="1">
              <a:lnSpc>
                <a:spcPct val="80000"/>
              </a:lnSpc>
            </a:pPr>
            <a:endParaRPr lang="el-GR" altLang="el-GR" sz="2000" dirty="0"/>
          </a:p>
        </p:txBody>
      </p:sp>
    </p:spTree>
    <p:extLst>
      <p:ext uri="{BB962C8B-B14F-4D97-AF65-F5344CB8AC3E}">
        <p14:creationId xmlns:p14="http://schemas.microsoft.com/office/powerpoint/2010/main" val="21246601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68F1E9-6869-4151-A8A2-41A30E80E066}"/>
              </a:ext>
            </a:extLst>
          </p:cNvPr>
          <p:cNvSpPr>
            <a:spLocks noGrp="1"/>
          </p:cNvSpPr>
          <p:nvPr>
            <p:ph type="title"/>
          </p:nvPr>
        </p:nvSpPr>
        <p:spPr/>
        <p:txBody>
          <a:bodyPr/>
          <a:lstStyle/>
          <a:p>
            <a:r>
              <a:rPr lang="en-US" altLang="el-GR" sz="2800" dirty="0"/>
              <a:t>Globalization: Conceptualization</a:t>
            </a:r>
            <a:endParaRPr lang="el-GR" dirty="0"/>
          </a:p>
        </p:txBody>
      </p:sp>
      <p:sp>
        <p:nvSpPr>
          <p:cNvPr id="3" name="Θέση περιεχομένου 2">
            <a:extLst>
              <a:ext uri="{FF2B5EF4-FFF2-40B4-BE49-F238E27FC236}">
                <a16:creationId xmlns:a16="http://schemas.microsoft.com/office/drawing/2014/main" id="{563BB4BA-1B62-4B50-A4D8-0F4B6FE5EC2E}"/>
              </a:ext>
            </a:extLst>
          </p:cNvPr>
          <p:cNvSpPr>
            <a:spLocks noGrp="1"/>
          </p:cNvSpPr>
          <p:nvPr>
            <p:ph idx="1"/>
          </p:nvPr>
        </p:nvSpPr>
        <p:spPr/>
        <p:txBody>
          <a:bodyPr/>
          <a:lstStyle/>
          <a:p>
            <a:r>
              <a:rPr lang="en-US" dirty="0"/>
              <a:t>Despite the presentation of this terminology of globalization, it is important to stress that there are two main approaches in the way that the notion of globalization is interpreted. </a:t>
            </a:r>
          </a:p>
          <a:p>
            <a:r>
              <a:rPr lang="en-US" dirty="0"/>
              <a:t>The first one underlines the negative aspect of it.</a:t>
            </a:r>
          </a:p>
          <a:p>
            <a:r>
              <a:rPr lang="en-US" dirty="0"/>
              <a:t>In particular, this point of view asserts that globalization creates a world without borders, where the nations/states, and subsequently, their national economies, emerge as anachronistic institutions, because states tend to emerge as ineffective institutions that can not manage the</a:t>
            </a:r>
            <a:r>
              <a:rPr lang="el-GR" dirty="0"/>
              <a:t> </a:t>
            </a:r>
            <a:r>
              <a:rPr lang="en-US" dirty="0"/>
              <a:t>complicated structure articulated by the recent globalization. </a:t>
            </a:r>
          </a:p>
          <a:p>
            <a:r>
              <a:rPr lang="en-US" dirty="0"/>
              <a:t>The second view underlines the positive aspect of the globalization. </a:t>
            </a:r>
          </a:p>
          <a:p>
            <a:r>
              <a:rPr lang="en-US" dirty="0"/>
              <a:t>In this perspective, the notion of globalization is perceived as an dynamic and perpetual process. </a:t>
            </a:r>
          </a:p>
          <a:p>
            <a:r>
              <a:rPr lang="en-US" dirty="0"/>
              <a:t>The feature of this process is that the globalization develops via a slow process, which includes the interdependence of states, leading to the notion of</a:t>
            </a:r>
            <a:r>
              <a:rPr lang="el-GR" dirty="0"/>
              <a:t> </a:t>
            </a:r>
            <a:r>
              <a:rPr lang="en-US" dirty="0"/>
              <a:t> the integration. </a:t>
            </a:r>
          </a:p>
        </p:txBody>
      </p:sp>
      <p:sp>
        <p:nvSpPr>
          <p:cNvPr id="4" name="Θέση ημερομηνίας 3">
            <a:extLst>
              <a:ext uri="{FF2B5EF4-FFF2-40B4-BE49-F238E27FC236}">
                <a16:creationId xmlns:a16="http://schemas.microsoft.com/office/drawing/2014/main" id="{F5832BD3-A8E3-4C77-975B-17D00EF76E07}"/>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1131426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ED7B2A-BC8B-4679-AE61-64F41A633B70}"/>
              </a:ext>
            </a:extLst>
          </p:cNvPr>
          <p:cNvSpPr>
            <a:spLocks noGrp="1"/>
          </p:cNvSpPr>
          <p:nvPr>
            <p:ph type="title"/>
          </p:nvPr>
        </p:nvSpPr>
        <p:spPr/>
        <p:txBody>
          <a:bodyPr/>
          <a:lstStyle/>
          <a:p>
            <a:r>
              <a:rPr lang="en-US" altLang="el-GR" sz="2800" dirty="0"/>
              <a:t>Globalization: Conceptualization</a:t>
            </a:r>
            <a:endParaRPr lang="el-GR" dirty="0"/>
          </a:p>
        </p:txBody>
      </p:sp>
      <p:sp>
        <p:nvSpPr>
          <p:cNvPr id="3" name="Θέση περιεχομένου 2">
            <a:extLst>
              <a:ext uri="{FF2B5EF4-FFF2-40B4-BE49-F238E27FC236}">
                <a16:creationId xmlns:a16="http://schemas.microsoft.com/office/drawing/2014/main" id="{432FD602-2811-40CB-88DC-12B1D86C9293}"/>
              </a:ext>
            </a:extLst>
          </p:cNvPr>
          <p:cNvSpPr>
            <a:spLocks noGrp="1"/>
          </p:cNvSpPr>
          <p:nvPr>
            <p:ph idx="1"/>
          </p:nvPr>
        </p:nvSpPr>
        <p:spPr/>
        <p:txBody>
          <a:bodyPr/>
          <a:lstStyle/>
          <a:p>
            <a:r>
              <a:rPr lang="en-US" dirty="0"/>
              <a:t>Integration, from its part, creates a new condition that the states that participate in it, tend to be more homogenous, without, however, to be considered as useless institutions. </a:t>
            </a:r>
          </a:p>
          <a:p>
            <a:r>
              <a:rPr lang="en-US" dirty="0"/>
              <a:t>Instead, states emerge as institutions that can be transformed over time. </a:t>
            </a:r>
          </a:p>
          <a:p>
            <a:r>
              <a:rPr lang="en-US" dirty="0"/>
              <a:t>Considering the above, this module adopts the positive perspective.</a:t>
            </a:r>
            <a:endParaRPr lang="el-GR" dirty="0"/>
          </a:p>
          <a:p>
            <a:r>
              <a:rPr lang="en-US" dirty="0"/>
              <a:t>In this context, if global phenomenon can be defined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as</a:t>
            </a:r>
            <a:r>
              <a:rPr lang="el-GR" sz="18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result</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the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process</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interconnection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local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units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each</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which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defines</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set</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social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economic</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political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cultural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phenomena</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acts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at</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given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time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globalization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defined</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as</a:t>
            </a:r>
            <a:r>
              <a:rPr lang="el-GR" sz="1800" dirty="0">
                <a:effectLst/>
                <a:latin typeface="Calibri" panose="020F0502020204030204" pitchFamily="34" charset="0"/>
                <a:ea typeface="Calibri" panose="020F0502020204030204" pitchFamily="34" charset="0"/>
                <a:cs typeface="Times New Roman" panose="02020603050405020304" pitchFamily="18" charset="0"/>
              </a:rPr>
              <a:t> a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process</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interconnection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ascent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enlargement</a:t>
            </a:r>
            <a:r>
              <a:rPr lang="el-GR" sz="1800" dirty="0">
                <a:effectLst/>
                <a:latin typeface="Calibri" panose="020F0502020204030204" pitchFamily="34" charset="0"/>
                <a:ea typeface="Calibri" panose="020F0502020204030204" pitchFamily="34" charset="0"/>
                <a:cs typeface="Times New Roman" panose="02020603050405020304" pitchFamily="18" charset="0"/>
              </a:rPr>
              <a:t> of</a:t>
            </a:r>
            <a:r>
              <a:rPr lang="en-US" sz="1800" dirty="0">
                <a:effectLst/>
                <a:latin typeface="Calibri" panose="020F0502020204030204" pitchFamily="34" charset="0"/>
                <a:ea typeface="Calibri" panose="020F0502020204030204" pitchFamily="34" charset="0"/>
                <a:cs typeface="Times New Roman" panose="02020603050405020304" pitchFamily="18" charset="0"/>
              </a:rPr>
              <a:t> such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local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units</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r>
              <a:rPr lang="en-US" dirty="0"/>
              <a:t> In other words, the globalization is an historic phenomenon that includes all types of communication, change</a:t>
            </a:r>
            <a:r>
              <a:rPr lang="el-GR" dirty="0"/>
              <a:t>, </a:t>
            </a:r>
            <a:r>
              <a:rPr lang="en-US" dirty="0"/>
              <a:t>immigration that takes place over time.   </a:t>
            </a:r>
            <a:endParaRPr lang="el-GR" dirty="0"/>
          </a:p>
        </p:txBody>
      </p:sp>
      <p:sp>
        <p:nvSpPr>
          <p:cNvPr id="4" name="Θέση ημερομηνίας 3">
            <a:extLst>
              <a:ext uri="{FF2B5EF4-FFF2-40B4-BE49-F238E27FC236}">
                <a16:creationId xmlns:a16="http://schemas.microsoft.com/office/drawing/2014/main" id="{2EDB3E63-780F-4975-B3FF-1FBC48076A7E}"/>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40721412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D534A0-53F9-45FA-88E9-FAE0A5B3D47E}"/>
              </a:ext>
            </a:extLst>
          </p:cNvPr>
          <p:cNvSpPr>
            <a:spLocks noGrp="1"/>
          </p:cNvSpPr>
          <p:nvPr>
            <p:ph type="title"/>
          </p:nvPr>
        </p:nvSpPr>
        <p:spPr/>
        <p:txBody>
          <a:bodyPr/>
          <a:lstStyle/>
          <a:p>
            <a:r>
              <a:rPr lang="en-US" dirty="0"/>
              <a:t>Introduction to globalization</a:t>
            </a:r>
            <a:endParaRPr lang="el-GR" dirty="0"/>
          </a:p>
        </p:txBody>
      </p:sp>
      <p:sp>
        <p:nvSpPr>
          <p:cNvPr id="3" name="Θέση περιεχομένου 2">
            <a:extLst>
              <a:ext uri="{FF2B5EF4-FFF2-40B4-BE49-F238E27FC236}">
                <a16:creationId xmlns:a16="http://schemas.microsoft.com/office/drawing/2014/main" id="{6805AD6F-2CB2-4F8A-BF42-26E72813F24F}"/>
              </a:ext>
            </a:extLst>
          </p:cNvPr>
          <p:cNvSpPr>
            <a:spLocks noGrp="1"/>
          </p:cNvSpPr>
          <p:nvPr>
            <p:ph idx="1"/>
          </p:nvPr>
        </p:nvSpPr>
        <p:spPr/>
        <p:txBody>
          <a:bodyPr/>
          <a:lstStyle/>
          <a:p>
            <a:pPr algn="just">
              <a:lnSpc>
                <a:spcPct val="80000"/>
              </a:lnSpc>
            </a:pPr>
            <a:r>
              <a:rPr lang="en-US" altLang="el-GR" sz="1600" dirty="0"/>
              <a:t>The phenomenon of globalization first appeared in the 19th century under the British hegemony and the «gold standard». </a:t>
            </a:r>
          </a:p>
          <a:p>
            <a:pPr algn="just">
              <a:lnSpc>
                <a:spcPct val="80000"/>
              </a:lnSpc>
            </a:pPr>
            <a:r>
              <a:rPr lang="en-US" altLang="el-GR" sz="1600" dirty="0"/>
              <a:t>In the period between 1870 - 1913 large scale migration between Europe and the New World, international trade with low or non-existent tariff barriers and international capital movements with low or uniform interest rates increased the integration of the world economy. </a:t>
            </a:r>
          </a:p>
          <a:p>
            <a:pPr algn="just">
              <a:lnSpc>
                <a:spcPct val="80000"/>
              </a:lnSpc>
            </a:pPr>
            <a:r>
              <a:rPr lang="en-US" altLang="el-GR" sz="1600" dirty="0"/>
              <a:t>In 1914, at the eve of the First World War, the accumulated stock of Foreign Direct Investment accounted for the 9% of world product, a percentage reached again only in the beginning of the 1990’s, and a significant number of MNEs , more than 450 firms of British, Swiss, German and American origins fulfilling all criteria of multi-nationality by modern standards, were established.</a:t>
            </a:r>
          </a:p>
          <a:p>
            <a:pPr algn="just">
              <a:lnSpc>
                <a:spcPct val="80000"/>
              </a:lnSpc>
            </a:pPr>
            <a:r>
              <a:rPr lang="en-US" altLang="el-GR" sz="1600" dirty="0"/>
              <a:t>In the same period, a wave of scientific and technological progress, e.g. electricity, the internal combustion engine and its applications such as the railway and  the steam boat, the telegraph, etc. revolutionized both the production process and transportation, transformed the organization mode of firms and markets and strengthened the internationalization forces.</a:t>
            </a:r>
            <a:endParaRPr lang="el-GR" altLang="el-GR" sz="1600" dirty="0"/>
          </a:p>
        </p:txBody>
      </p:sp>
      <p:sp>
        <p:nvSpPr>
          <p:cNvPr id="4" name="Θέση ημερομηνίας 3">
            <a:extLst>
              <a:ext uri="{FF2B5EF4-FFF2-40B4-BE49-F238E27FC236}">
                <a16:creationId xmlns:a16="http://schemas.microsoft.com/office/drawing/2014/main" id="{0F444B1D-69E8-4B3E-853E-60AD0CC72FAC}"/>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29668500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F2FC8C-F2BA-41D6-A3D9-A9FF6FBF7ED4}"/>
              </a:ext>
            </a:extLst>
          </p:cNvPr>
          <p:cNvSpPr>
            <a:spLocks noGrp="1"/>
          </p:cNvSpPr>
          <p:nvPr>
            <p:ph type="title"/>
          </p:nvPr>
        </p:nvSpPr>
        <p:spPr/>
        <p:txBody>
          <a:bodyPr/>
          <a:lstStyle/>
          <a:p>
            <a:r>
              <a:rPr lang="en-US" dirty="0"/>
              <a:t>Phases of globalization- First phase: Globalization during the </a:t>
            </a:r>
            <a:r>
              <a:rPr lang="el-GR" dirty="0"/>
              <a:t>19</a:t>
            </a:r>
            <a:r>
              <a:rPr lang="en-US" baseline="30000" dirty="0" err="1"/>
              <a:t>th</a:t>
            </a:r>
            <a:r>
              <a:rPr lang="en-US" dirty="0"/>
              <a:t> century</a:t>
            </a:r>
            <a:endParaRPr lang="el-GR" dirty="0"/>
          </a:p>
        </p:txBody>
      </p:sp>
      <p:sp>
        <p:nvSpPr>
          <p:cNvPr id="3" name="Θέση περιεχομένου 2">
            <a:extLst>
              <a:ext uri="{FF2B5EF4-FFF2-40B4-BE49-F238E27FC236}">
                <a16:creationId xmlns:a16="http://schemas.microsoft.com/office/drawing/2014/main" id="{DE66D4AF-AE60-46CA-92E7-74D7C2317C5C}"/>
              </a:ext>
            </a:extLst>
          </p:cNvPr>
          <p:cNvSpPr>
            <a:spLocks noGrp="1"/>
          </p:cNvSpPr>
          <p:nvPr>
            <p:ph idx="1"/>
          </p:nvPr>
        </p:nvSpPr>
        <p:spPr/>
        <p:txBody>
          <a:bodyPr/>
          <a:lstStyle/>
          <a:p>
            <a:pPr marL="0" indent="0">
              <a:buNone/>
            </a:pPr>
            <a:r>
              <a:rPr lang="en-US" b="0" i="0" u="sng" dirty="0">
                <a:solidFill>
                  <a:srgbClr val="202124"/>
                </a:solidFill>
                <a:effectLst/>
                <a:latin typeface="arial" panose="020B0604020202020204" pitchFamily="34" charset="0"/>
              </a:rPr>
              <a:t>At Industrial Level</a:t>
            </a:r>
            <a:r>
              <a:rPr lang="en-US" b="0" i="0" dirty="0">
                <a:solidFill>
                  <a:srgbClr val="202124"/>
                </a:solidFill>
                <a:effectLst/>
                <a:latin typeface="arial" panose="020B0604020202020204" pitchFamily="34" charset="0"/>
              </a:rPr>
              <a:t>:</a:t>
            </a:r>
          </a:p>
          <a:p>
            <a:r>
              <a:rPr lang="en-US" b="0" i="0" dirty="0">
                <a:solidFill>
                  <a:srgbClr val="202124"/>
                </a:solidFill>
                <a:effectLst/>
                <a:latin typeface="arial" panose="020B0604020202020204" pitchFamily="34" charset="0"/>
              </a:rPr>
              <a:t>Industrial Revolution (1760-1860): entry of new scientific discoveries such as electricity, internal combustion engine, railway, steamship, telegraph, opening of the Suez Canal (1869) and the Panama Canal (1915)</a:t>
            </a:r>
            <a:r>
              <a:rPr lang="el-GR" b="0" i="0" dirty="0">
                <a:solidFill>
                  <a:srgbClr val="202124"/>
                </a:solidFill>
                <a:effectLst/>
                <a:latin typeface="arial" panose="020B0604020202020204" pitchFamily="34" charset="0"/>
              </a:rPr>
              <a:t>. </a:t>
            </a:r>
          </a:p>
          <a:p>
            <a:pPr marL="0" indent="0">
              <a:lnSpc>
                <a:spcPct val="107000"/>
              </a:lnSpc>
              <a:spcAft>
                <a:spcPts val="800"/>
              </a:spcAft>
              <a:buNone/>
            </a:pPr>
            <a:r>
              <a:rPr lang="el-GR" sz="1600" u="sng" dirty="0" err="1">
                <a:effectLst/>
                <a:latin typeface="Calibri" panose="020F0502020204030204" pitchFamily="34" charset="0"/>
                <a:ea typeface="Calibri" panose="020F0502020204030204" pitchFamily="34" charset="0"/>
                <a:cs typeface="Times New Roman" panose="02020603050405020304" pitchFamily="18" charset="0"/>
              </a:rPr>
              <a:t>At</a:t>
            </a:r>
            <a:r>
              <a:rPr lang="el-GR" sz="1600" u="sng" dirty="0">
                <a:effectLst/>
                <a:latin typeface="Calibri" panose="020F0502020204030204" pitchFamily="34" charset="0"/>
                <a:ea typeface="Calibri" panose="020F0502020204030204" pitchFamily="34" charset="0"/>
                <a:cs typeface="Times New Roman" panose="02020603050405020304" pitchFamily="18" charset="0"/>
              </a:rPr>
              <a:t> a </a:t>
            </a:r>
            <a:r>
              <a:rPr lang="el-GR" sz="1600" u="sng" dirty="0" err="1">
                <a:effectLst/>
                <a:latin typeface="Calibri" panose="020F0502020204030204" pitchFamily="34" charset="0"/>
                <a:ea typeface="Calibri" panose="020F0502020204030204" pitchFamily="34" charset="0"/>
                <a:cs typeface="Times New Roman" panose="02020603050405020304" pitchFamily="18" charset="0"/>
              </a:rPr>
              <a:t>scientific</a:t>
            </a:r>
            <a:r>
              <a:rPr lang="el-GR" sz="1600" u="sng" dirty="0">
                <a:effectLst/>
                <a:latin typeface="Calibri" panose="020F0502020204030204" pitchFamily="34" charset="0"/>
                <a:ea typeface="Calibri" panose="020F0502020204030204" pitchFamily="34" charset="0"/>
                <a:cs typeface="Times New Roman" panose="02020603050405020304" pitchFamily="18" charset="0"/>
              </a:rPr>
              <a:t> </a:t>
            </a:r>
            <a:r>
              <a:rPr lang="el-GR" sz="1600" u="sng" dirty="0" err="1">
                <a:effectLst/>
                <a:latin typeface="Calibri" panose="020F0502020204030204" pitchFamily="34" charset="0"/>
                <a:ea typeface="Calibri" panose="020F0502020204030204" pitchFamily="34" charset="0"/>
                <a:cs typeface="Times New Roman" panose="02020603050405020304" pitchFamily="18" charset="0"/>
              </a:rPr>
              <a:t>level</a:t>
            </a:r>
            <a:endParaRPr lang="el-GR" sz="16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Scientific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discoveries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electricity</a:t>
            </a:r>
            <a:r>
              <a:rPr lang="el-GR" sz="16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steamship</a:t>
            </a:r>
            <a:r>
              <a:rPr lang="el-GR" sz="16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telegraph</a:t>
            </a:r>
            <a:r>
              <a:rPr lang="el-GR" sz="16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Suez</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Canal</a:t>
            </a:r>
            <a:r>
              <a:rPr lang="el-GR" sz="1600" dirty="0">
                <a:effectLst/>
                <a:latin typeface="Calibri" panose="020F0502020204030204" pitchFamily="34" charset="0"/>
                <a:ea typeface="Calibri" panose="020F0502020204030204" pitchFamily="34" charset="0"/>
                <a:cs typeface="Times New Roman" panose="02020603050405020304" pitchFamily="18" charset="0"/>
              </a:rPr>
              <a:t> (1869-1915)</a:t>
            </a:r>
          </a:p>
          <a:p>
            <a:pPr marL="0" indent="0">
              <a:lnSpc>
                <a:spcPct val="107000"/>
              </a:lnSpc>
              <a:spcAft>
                <a:spcPts val="800"/>
              </a:spcAft>
              <a:buNone/>
            </a:pPr>
            <a:r>
              <a:rPr lang="el-GR" sz="1600" u="sng" dirty="0" err="1">
                <a:effectLst/>
                <a:latin typeface="Calibri" panose="020F0502020204030204" pitchFamily="34" charset="0"/>
                <a:ea typeface="Calibri" panose="020F0502020204030204" pitchFamily="34" charset="0"/>
                <a:cs typeface="Times New Roman" panose="02020603050405020304" pitchFamily="18" charset="0"/>
              </a:rPr>
              <a:t>At</a:t>
            </a:r>
            <a:r>
              <a:rPr lang="el-GR" sz="1600" u="sng" dirty="0">
                <a:effectLst/>
                <a:latin typeface="Calibri" panose="020F0502020204030204" pitchFamily="34" charset="0"/>
                <a:ea typeface="Calibri" panose="020F0502020204030204" pitchFamily="34" charset="0"/>
                <a:cs typeface="Times New Roman" panose="02020603050405020304" pitchFamily="18" charset="0"/>
              </a:rPr>
              <a:t> a </a:t>
            </a:r>
            <a:r>
              <a:rPr lang="el-GR" sz="1600" u="sng" dirty="0" err="1">
                <a:effectLst/>
                <a:latin typeface="Calibri" panose="020F0502020204030204" pitchFamily="34" charset="0"/>
                <a:ea typeface="Calibri" panose="020F0502020204030204" pitchFamily="34" charset="0"/>
                <a:cs typeface="Times New Roman" panose="02020603050405020304" pitchFamily="18" charset="0"/>
              </a:rPr>
              <a:t>Theoretical</a:t>
            </a:r>
            <a:r>
              <a:rPr lang="el-GR" sz="1600" u="sng" dirty="0">
                <a:effectLst/>
                <a:latin typeface="Calibri" panose="020F0502020204030204" pitchFamily="34" charset="0"/>
                <a:ea typeface="Calibri" panose="020F0502020204030204" pitchFamily="34" charset="0"/>
                <a:cs typeface="Times New Roman" panose="02020603050405020304" pitchFamily="18" charset="0"/>
              </a:rPr>
              <a:t> </a:t>
            </a:r>
            <a:r>
              <a:rPr lang="el-GR" sz="1600" u="sng" dirty="0" err="1">
                <a:effectLst/>
                <a:latin typeface="Calibri" panose="020F0502020204030204" pitchFamily="34" charset="0"/>
                <a:ea typeface="Calibri" panose="020F0502020204030204" pitchFamily="34" charset="0"/>
                <a:cs typeface="Times New Roman" panose="02020603050405020304" pitchFamily="18" charset="0"/>
              </a:rPr>
              <a:t>Level</a:t>
            </a:r>
            <a:endParaRPr lang="el-GR" sz="16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600" dirty="0" err="1">
                <a:effectLst/>
                <a:latin typeface="Calibri" panose="020F0502020204030204" pitchFamily="34" charset="0"/>
                <a:ea typeface="Calibri" panose="020F0502020204030204" pitchFamily="34" charset="0"/>
                <a:cs typeface="Times New Roman" panose="02020603050405020304" pitchFamily="18" charset="0"/>
              </a:rPr>
              <a:t>Prevalence</a:t>
            </a:r>
            <a:r>
              <a:rPr lang="el-GR" sz="1600" dirty="0">
                <a:effectLst/>
                <a:latin typeface="Calibri" panose="020F0502020204030204" pitchFamily="34" charset="0"/>
                <a:ea typeface="Calibri" panose="020F0502020204030204" pitchFamily="34" charset="0"/>
                <a:cs typeface="Times New Roman" panose="02020603050405020304" pitchFamily="18" charset="0"/>
              </a:rPr>
              <a:t> of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economic</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theory</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by</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Adams</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Smith</a:t>
            </a:r>
            <a:r>
              <a:rPr lang="el-GR" sz="16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Wealth</a:t>
            </a:r>
            <a:r>
              <a:rPr lang="el-GR" sz="1600" dirty="0">
                <a:effectLst/>
                <a:latin typeface="Calibri" panose="020F0502020204030204" pitchFamily="34" charset="0"/>
                <a:ea typeface="Calibri" panose="020F0502020204030204" pitchFamily="34" charset="0"/>
                <a:cs typeface="Times New Roman" panose="02020603050405020304" pitchFamily="18" charset="0"/>
              </a:rPr>
              <a:t> of Nations, 1776) -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Theory</a:t>
            </a:r>
            <a:r>
              <a:rPr lang="el-GR" sz="1600" dirty="0">
                <a:effectLst/>
                <a:latin typeface="Calibri" panose="020F0502020204030204" pitchFamily="34" charset="0"/>
                <a:ea typeface="Calibri" panose="020F0502020204030204" pitchFamily="34" charset="0"/>
                <a:cs typeface="Times New Roman" panose="02020603050405020304" pitchFamily="18" charset="0"/>
              </a:rPr>
              <a:t> of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Absolute</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Advantage</a:t>
            </a:r>
            <a:r>
              <a:rPr lang="el-GR" sz="16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Ricardo</a:t>
            </a:r>
            <a:r>
              <a:rPr lang="el-GR" sz="1600" dirty="0">
                <a:effectLst/>
                <a:latin typeface="Calibri" panose="020F0502020204030204" pitchFamily="34" charset="0"/>
                <a:ea typeface="Calibri" panose="020F0502020204030204" pitchFamily="34" charset="0"/>
                <a:cs typeface="Times New Roman" panose="02020603050405020304" pitchFamily="18" charset="0"/>
              </a:rPr>
              <a:t> (The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Principle</a:t>
            </a:r>
            <a:r>
              <a:rPr lang="el-GR" sz="1600" dirty="0">
                <a:effectLst/>
                <a:latin typeface="Calibri" panose="020F0502020204030204" pitchFamily="34" charset="0"/>
                <a:ea typeface="Calibri" panose="020F0502020204030204" pitchFamily="34" charset="0"/>
                <a:cs typeface="Times New Roman" panose="02020603050405020304" pitchFamily="18" charset="0"/>
              </a:rPr>
              <a:t> of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Political</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Economy</a:t>
            </a:r>
            <a:r>
              <a:rPr lang="el-GR" sz="16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Taxation</a:t>
            </a:r>
            <a:r>
              <a:rPr lang="el-GR" sz="1600" dirty="0">
                <a:effectLst/>
                <a:latin typeface="Calibri" panose="020F0502020204030204" pitchFamily="34" charset="0"/>
                <a:ea typeface="Calibri" panose="020F0502020204030204" pitchFamily="34" charset="0"/>
                <a:cs typeface="Times New Roman" panose="02020603050405020304" pitchFamily="18" charset="0"/>
              </a:rPr>
              <a:t>, 1817) -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Theory</a:t>
            </a:r>
            <a:r>
              <a:rPr lang="el-GR" sz="1600" dirty="0">
                <a:effectLst/>
                <a:latin typeface="Calibri" panose="020F0502020204030204" pitchFamily="34" charset="0"/>
                <a:ea typeface="Calibri" panose="020F0502020204030204" pitchFamily="34" charset="0"/>
                <a:cs typeface="Times New Roman" panose="02020603050405020304" pitchFamily="18" charset="0"/>
              </a:rPr>
              <a:t> of Comparative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Advantage</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i="0" dirty="0">
              <a:solidFill>
                <a:srgbClr val="202124"/>
              </a:solidFill>
              <a:effectLst/>
              <a:latin typeface="arial" panose="020B0604020202020204" pitchFamily="34" charset="0"/>
            </a:endParaRPr>
          </a:p>
          <a:p>
            <a:endParaRPr lang="el-GR" dirty="0"/>
          </a:p>
        </p:txBody>
      </p:sp>
      <p:sp>
        <p:nvSpPr>
          <p:cNvPr id="4" name="Θέση ημερομηνίας 3">
            <a:extLst>
              <a:ext uri="{FF2B5EF4-FFF2-40B4-BE49-F238E27FC236}">
                <a16:creationId xmlns:a16="http://schemas.microsoft.com/office/drawing/2014/main" id="{5108CA44-C3A6-4D08-B3E4-43369A2CB15A}"/>
              </a:ext>
            </a:extLst>
          </p:cNvPr>
          <p:cNvSpPr>
            <a:spLocks noGrp="1"/>
          </p:cNvSpPr>
          <p:nvPr>
            <p:ph type="dt" sz="half" idx="10"/>
          </p:nvPr>
        </p:nvSpPr>
        <p:spPr/>
        <p:txBody>
          <a:bodyPr/>
          <a:lstStyle/>
          <a:p>
            <a:pPr rtl="0"/>
            <a:fld id="{2E5D4927-68EC-45B9-B469-9E10DCA69DB7}" type="datetime1">
              <a:rPr lang="el-GR" smtClean="0"/>
              <a:t>15/3/2022</a:t>
            </a:fld>
            <a:endParaRPr lang="en-US" dirty="0"/>
          </a:p>
        </p:txBody>
      </p:sp>
    </p:spTree>
    <p:extLst>
      <p:ext uri="{BB962C8B-B14F-4D97-AF65-F5344CB8AC3E}">
        <p14:creationId xmlns:p14="http://schemas.microsoft.com/office/powerpoint/2010/main" val="1431217553"/>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803_TF33552983" id="{71E33055-78ED-409A-99D6-72186EF4661B}" vid="{DD3F9B86-7D97-4C59-B572-1430573913D5}"/>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{ABC040BC-B46B-447F-BAB6-3F573F19A4B5}tf33552983_win32</Template>
  <TotalTime>4546</TotalTime>
  <Words>29183</Words>
  <Application>Microsoft Office PowerPoint</Application>
  <PresentationFormat>Ευρεία οθόνη</PresentationFormat>
  <Paragraphs>1614</Paragraphs>
  <Slides>243</Slides>
  <Notes>1</Notes>
  <HiddenSlides>2</HiddenSlides>
  <MMClips>0</MMClips>
  <ScaleCrop>false</ScaleCrop>
  <HeadingPairs>
    <vt:vector size="6" baseType="variant">
      <vt:variant>
        <vt:lpstr>Γραμματοσειρές που χρησιμοποιούνται</vt:lpstr>
      </vt:variant>
      <vt:variant>
        <vt:i4>19</vt:i4>
      </vt:variant>
      <vt:variant>
        <vt:lpstr>Θέμα</vt:lpstr>
      </vt:variant>
      <vt:variant>
        <vt:i4>2</vt:i4>
      </vt:variant>
      <vt:variant>
        <vt:lpstr>Τίτλοι διαφανειών</vt:lpstr>
      </vt:variant>
      <vt:variant>
        <vt:i4>243</vt:i4>
      </vt:variant>
    </vt:vector>
  </HeadingPairs>
  <TitlesOfParts>
    <vt:vector size="264" baseType="lpstr">
      <vt:lpstr>-apple-system</vt:lpstr>
      <vt:lpstr>Arial</vt:lpstr>
      <vt:lpstr>Arial</vt:lpstr>
      <vt:lpstr>Calibri</vt:lpstr>
      <vt:lpstr>Calibri Light</vt:lpstr>
      <vt:lpstr>Cambria Math</vt:lpstr>
      <vt:lpstr>Corbel</vt:lpstr>
      <vt:lpstr>Franklin Gothic Book</vt:lpstr>
      <vt:lpstr>Franklin Gothic Demi</vt:lpstr>
      <vt:lpstr>Helvetica</vt:lpstr>
      <vt:lpstr>Helvetica-Bold</vt:lpstr>
      <vt:lpstr>inherit</vt:lpstr>
      <vt:lpstr>Palatino-Bold</vt:lpstr>
      <vt:lpstr>Palatino-Italic</vt:lpstr>
      <vt:lpstr>Palatino-Roman</vt:lpstr>
      <vt:lpstr>Times New Roman</vt:lpstr>
      <vt:lpstr>TimesNewRomanPSMT</vt:lpstr>
      <vt:lpstr>Wingdings</vt:lpstr>
      <vt:lpstr>Wingdings 2</vt:lpstr>
      <vt:lpstr>DividendVTI</vt:lpstr>
      <vt:lpstr>Θέμα του Office</vt:lpstr>
      <vt:lpstr>International Development and the Global South</vt:lpstr>
      <vt:lpstr>Contents of the module</vt:lpstr>
      <vt:lpstr>Students’ Assessment</vt:lpstr>
      <vt:lpstr>International Development-introduction</vt:lpstr>
      <vt:lpstr>International Development-introduction</vt:lpstr>
      <vt:lpstr>International Development-introduction</vt:lpstr>
      <vt:lpstr>International Development-introduction</vt:lpstr>
      <vt:lpstr>International development-conceptualization</vt:lpstr>
      <vt:lpstr>International Development-conceptualization</vt:lpstr>
      <vt:lpstr>International Development-conceptualization</vt:lpstr>
      <vt:lpstr>International Development-conceptualization</vt:lpstr>
      <vt:lpstr>International Development-conceptualization</vt:lpstr>
      <vt:lpstr>International Development-conceptualization</vt:lpstr>
      <vt:lpstr>Παρουσίαση του PowerPoint</vt:lpstr>
      <vt:lpstr>International economic Inequality</vt:lpstr>
      <vt:lpstr>International economic Inequality</vt:lpstr>
      <vt:lpstr>Dignity</vt:lpstr>
      <vt:lpstr>Participation </vt:lpstr>
      <vt:lpstr>appropriateness</vt:lpstr>
      <vt:lpstr>sustainability</vt:lpstr>
      <vt:lpstr>sustainability</vt:lpstr>
      <vt:lpstr>Capacity Building</vt:lpstr>
      <vt:lpstr>Inefficiencies of Institutions </vt:lpstr>
      <vt:lpstr>Inefficiencies of Institutions </vt:lpstr>
      <vt:lpstr>Rights-based approach</vt:lpstr>
      <vt:lpstr>Towards a new conceptualization: GLOBAL DEVELOPMENT</vt:lpstr>
      <vt:lpstr>Towards a new conceptualization: GLOBAL DEVELOPMENT</vt:lpstr>
      <vt:lpstr>Towards a new conceptualization: GLOBAL DEVELOPMENT</vt:lpstr>
      <vt:lpstr>Towards a new conceptualization: GLOBAL DEVELOPMENT</vt:lpstr>
      <vt:lpstr>Towards a new conceptualization: GLOBAL DEVELOPMENT</vt:lpstr>
      <vt:lpstr>Classical Approach -Introduction </vt:lpstr>
      <vt:lpstr>Classical Approach- economic field </vt:lpstr>
      <vt:lpstr>Classical Approach </vt:lpstr>
      <vt:lpstr>Classical Approach </vt:lpstr>
      <vt:lpstr>Classical Approach </vt:lpstr>
      <vt:lpstr>Classical Approach </vt:lpstr>
      <vt:lpstr>Classical Approach- Synopsis </vt:lpstr>
      <vt:lpstr>Classical Economic Theory The endogeneity of economic growth </vt:lpstr>
      <vt:lpstr>1st Industrial Revolution</vt:lpstr>
      <vt:lpstr>Παρουσίαση του PowerPoint</vt:lpstr>
      <vt:lpstr>1st Industrial Revolution Structural Transformations</vt:lpstr>
      <vt:lpstr>1st Industrial Revolution: Structural Transformations</vt:lpstr>
      <vt:lpstr>Παρουσίαση του PowerPoint</vt:lpstr>
      <vt:lpstr>Παρουσίαση του PowerPoint</vt:lpstr>
      <vt:lpstr>Παρουσίαση του PowerPoint</vt:lpstr>
      <vt:lpstr>Introduction of new more advanced Machinery to the production process is achieved through new investment leading to capital accumulation, i.e.  Change of capital (DK)</vt:lpstr>
      <vt:lpstr>The realisation of investment depends on the availability of financing.  In a closed economy financing depends on savings.</vt:lpstr>
      <vt:lpstr>Παρουσίαση του PowerPoint</vt:lpstr>
      <vt:lpstr>The system is sustained through inequality</vt:lpstr>
      <vt:lpstr>Παρουσίαση του PowerPoint</vt:lpstr>
      <vt:lpstr>The Income Distribution is an Economic Growth Determinant.</vt:lpstr>
      <vt:lpstr>Endogenous growth of labour</vt:lpstr>
      <vt:lpstr>Παρουσίαση του PowerPoint</vt:lpstr>
      <vt:lpstr>Synopsis</vt:lpstr>
      <vt:lpstr>Economic Development in Keynesian Economic Theory </vt:lpstr>
      <vt:lpstr>Robinson </vt:lpstr>
      <vt:lpstr>Robinson </vt:lpstr>
      <vt:lpstr>Παρουσίαση του PowerPoint</vt:lpstr>
      <vt:lpstr>Παρουσίαση του PowerPoint</vt:lpstr>
      <vt:lpstr>Production Function – Profit Function</vt:lpstr>
      <vt:lpstr>Passineti</vt:lpstr>
      <vt:lpstr>Passineti’s Hypotheses</vt:lpstr>
      <vt:lpstr>Passineti’s Conclusion</vt:lpstr>
      <vt:lpstr>Harrod - Domar</vt:lpstr>
      <vt:lpstr>Harrod - Domar</vt:lpstr>
      <vt:lpstr>Harrod - Domar</vt:lpstr>
      <vt:lpstr>Harrod - Domar</vt:lpstr>
      <vt:lpstr>Harrod - Domar</vt:lpstr>
      <vt:lpstr>Harrod - Domar</vt:lpstr>
      <vt:lpstr>Neoclassical Approach of Economic Development</vt:lpstr>
      <vt:lpstr>The analysis leads to....   </vt:lpstr>
      <vt:lpstr>Therefore</vt:lpstr>
      <vt:lpstr>The Development Problem</vt:lpstr>
      <vt:lpstr>Economic Growth</vt:lpstr>
      <vt:lpstr>Παρουσίαση του PowerPoint</vt:lpstr>
      <vt:lpstr>Παρουσίαση του PowerPoint</vt:lpstr>
      <vt:lpstr>Παρουσίαση του PowerPoint</vt:lpstr>
      <vt:lpstr>Steady State Growth ( Solow model)</vt:lpstr>
      <vt:lpstr>Changes of Steady State</vt:lpstr>
      <vt:lpstr>Solow model</vt:lpstr>
      <vt:lpstr>Παρουσίαση του PowerPoint</vt:lpstr>
      <vt:lpstr>Παρουσίαση του PowerPoint</vt:lpstr>
      <vt:lpstr>Solow model</vt:lpstr>
      <vt:lpstr>Solow model</vt:lpstr>
      <vt:lpstr>Παρουσίαση του PowerPoint</vt:lpstr>
      <vt:lpstr>Παρουσίαση του PowerPoint</vt:lpstr>
      <vt:lpstr>Παρουσίαση του PowerPoint</vt:lpstr>
      <vt:lpstr>Country Differences in Development Levels</vt:lpstr>
      <vt:lpstr>Convergence</vt:lpstr>
      <vt:lpstr>Convergence</vt:lpstr>
      <vt:lpstr>Παρουσίαση του PowerPoint</vt:lpstr>
      <vt:lpstr>Poverty Trap</vt:lpstr>
      <vt:lpstr>Poverty Trap</vt:lpstr>
      <vt:lpstr>Poverty Trap: Solutions</vt:lpstr>
      <vt:lpstr>Globalization: Conceptualization </vt:lpstr>
      <vt:lpstr>Globalization: Conceptualization</vt:lpstr>
      <vt:lpstr>Globalization: Conceptualization</vt:lpstr>
      <vt:lpstr>Introduction to globalization</vt:lpstr>
      <vt:lpstr>Phases of globalization- First phase: Globalization during the 19th century</vt:lpstr>
      <vt:lpstr>Phases of globalization- First phase: Globalization during the 19th century</vt:lpstr>
      <vt:lpstr>Phases of globalization- First phase: Globalization during the 19th century</vt:lpstr>
      <vt:lpstr> the Second Phase of Globalization: introduction</vt:lpstr>
      <vt:lpstr>Second phase of globalization: during the long 20th century</vt:lpstr>
      <vt:lpstr>Second phase of globalization: during the long 20th century</vt:lpstr>
      <vt:lpstr>Second phase of globalization: during the long 20th century</vt:lpstr>
      <vt:lpstr> Second phase of globalization: during the long 20th century</vt:lpstr>
      <vt:lpstr>Second phase of globalization: during the long 20th century</vt:lpstr>
      <vt:lpstr>Globalization during the long 20th century</vt:lpstr>
      <vt:lpstr>Globalization during the long 20th century</vt:lpstr>
      <vt:lpstr>INSTRUMENTS of globalization</vt:lpstr>
      <vt:lpstr>MNEs</vt:lpstr>
      <vt:lpstr>MNEs</vt:lpstr>
      <vt:lpstr>International Financial Integration</vt:lpstr>
      <vt:lpstr>Technology</vt:lpstr>
      <vt:lpstr>New Production Factor</vt:lpstr>
      <vt:lpstr>International Competition International Division of Labour</vt:lpstr>
      <vt:lpstr>Regionalization</vt:lpstr>
      <vt:lpstr> Geographical Structure of FDI</vt:lpstr>
      <vt:lpstr>Παρουσίαση του PowerPoint</vt:lpstr>
      <vt:lpstr>Geographical Structure of FDI</vt:lpstr>
      <vt:lpstr>Sectoral Distribution of FDI</vt:lpstr>
      <vt:lpstr>Παρουσίαση του PowerPoint</vt:lpstr>
      <vt:lpstr>Παρουσίαση του PowerPoint</vt:lpstr>
      <vt:lpstr>Παρουσίαση του PowerPoint</vt:lpstr>
      <vt:lpstr>Παρουσίαση του PowerPoint</vt:lpstr>
      <vt:lpstr>FDI importance in the global economy</vt:lpstr>
      <vt:lpstr>FDI importance in the global economy</vt:lpstr>
      <vt:lpstr>FDI importance in the global economy</vt:lpstr>
      <vt:lpstr>MNEs Concentration</vt:lpstr>
      <vt:lpstr>FDI importance in the global economy</vt:lpstr>
      <vt:lpstr>Degree of Multinationality</vt:lpstr>
      <vt:lpstr>Degree of multinationality of the parent company and for the 100 largest MNEs. </vt:lpstr>
      <vt:lpstr>Supranational institutions and national institutional frameworks </vt:lpstr>
      <vt:lpstr>Supranational institutions and national institutional frameworks </vt:lpstr>
      <vt:lpstr>Critique of the EU</vt:lpstr>
      <vt:lpstr>Critique of the EU</vt:lpstr>
      <vt:lpstr>Critique of the EU</vt:lpstr>
      <vt:lpstr>Critique of the EU</vt:lpstr>
      <vt:lpstr>Critique of the EU</vt:lpstr>
      <vt:lpstr>Supranational institutions: THE IMF &amp; The World Bank</vt:lpstr>
      <vt:lpstr>Supranational institutions: The World Bank</vt:lpstr>
      <vt:lpstr>Supranational institutions: The World Bank</vt:lpstr>
      <vt:lpstr>Supranational institutions: The World Bank</vt:lpstr>
      <vt:lpstr>Supranational institutions: The World Bank</vt:lpstr>
      <vt:lpstr>Critique of the World Bank</vt:lpstr>
      <vt:lpstr>Other Institutional actors: multinational Enterprises (MNEs) </vt:lpstr>
      <vt:lpstr>Other Institutional actors: multinational Enterprises </vt:lpstr>
      <vt:lpstr>Other Institutional actors: multinational Enterprises </vt:lpstr>
      <vt:lpstr>Other Institutional actors: multinational Enterprises </vt:lpstr>
      <vt:lpstr>Other Institutional actors: multinational Enterprises </vt:lpstr>
      <vt:lpstr>MNEs conceptualization </vt:lpstr>
      <vt:lpstr>MNEs conceptualization </vt:lpstr>
      <vt:lpstr>Coase theorem</vt:lpstr>
      <vt:lpstr>Coase theorem</vt:lpstr>
      <vt:lpstr>Coase theorem</vt:lpstr>
      <vt:lpstr>Williamson (1975, 1981): Markets vs. hierarchies hypothesis</vt:lpstr>
      <vt:lpstr>Παρουσίαση του PowerPoint</vt:lpstr>
      <vt:lpstr>Παρουσίαση του PowerPoint</vt:lpstr>
      <vt:lpstr>Dunning’s Eclectic Paradigm</vt:lpstr>
      <vt:lpstr>Dunning’s Eclectic Paradigm</vt:lpstr>
      <vt:lpstr>Dunning’s Eclectic Paradigm</vt:lpstr>
      <vt:lpstr>Location Advantages</vt:lpstr>
      <vt:lpstr>Παρουσίαση του PowerPoint</vt:lpstr>
      <vt:lpstr>Παρουσίαση του PowerPoint</vt:lpstr>
      <vt:lpstr>Παρουσίαση του PowerPoint</vt:lpstr>
      <vt:lpstr>MNEs strategies</vt:lpstr>
      <vt:lpstr>MNEs strategies</vt:lpstr>
      <vt:lpstr>The Efficiency-Seeking Strategy</vt:lpstr>
      <vt:lpstr>The Efficiency-Seeking Strategy</vt:lpstr>
      <vt:lpstr>Market-Seeking Strategy </vt:lpstr>
      <vt:lpstr>Market-Seeking Strategy </vt:lpstr>
      <vt:lpstr>Market-Seeking Strategy </vt:lpstr>
      <vt:lpstr>Strategic Asset Seeking</vt:lpstr>
      <vt:lpstr>Strategic Asset Seeking</vt:lpstr>
      <vt:lpstr>Strategic Asset Seeking</vt:lpstr>
      <vt:lpstr>Investment Development Path (IDP)</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Path Dependency</vt:lpstr>
      <vt:lpstr>Παρουσίαση του PowerPoint</vt:lpstr>
      <vt:lpstr>Παρουσίαση του PowerPoint</vt:lpstr>
      <vt:lpstr>The Role of Multinational Enterprises in the Development Process</vt:lpstr>
      <vt:lpstr>The Role of Multinational Enterprises in the Development Process</vt:lpstr>
      <vt:lpstr>The Role of Multinational Enterprises in the Development Process</vt:lpstr>
      <vt:lpstr>The Role of Multinational Enterprises in the Development Process</vt:lpstr>
      <vt:lpstr>The Role of Multinational Enterprises in the Development Process</vt:lpstr>
      <vt:lpstr>The Role of Multinational Enterprises in the Development Process</vt:lpstr>
      <vt:lpstr>The Role of Multinational Enterprises in the Development Process</vt:lpstr>
      <vt:lpstr>The Role of Multinational Enterprises in the Development Process</vt:lpstr>
      <vt:lpstr>The Role of Multinational Enterprises in the Development Process</vt:lpstr>
      <vt:lpstr>The Role of Multinational Enterprises in the Development Process</vt:lpstr>
      <vt:lpstr>The Role of Multinational Enterprises in the Development Process</vt:lpstr>
      <vt:lpstr>The Role of Multinational Enterprises in the Development Process The UN Millennium Development Goals</vt:lpstr>
      <vt:lpstr>The Role of Multinational Enterprises in the Development Process</vt:lpstr>
      <vt:lpstr>The Role of Multinational Enterprises in the Development Process</vt:lpstr>
      <vt:lpstr>The Role of Multinational Enterprises in the Development Process- Synopsis</vt:lpstr>
      <vt:lpstr>The Role of Multinational Enterprises in the Development Process- Synopsis</vt:lpstr>
      <vt:lpstr>The Role of Multinational Enterprises in the Development Process- Synopsis</vt:lpstr>
      <vt:lpstr>MNES AND SUSTAINABLE DEVELOPMENT: IMPACT MECHANISMS</vt:lpstr>
      <vt:lpstr>MNES AND SUSTAINABLE DEVELOPMENT: IMPACT MECHANISMS</vt:lpstr>
      <vt:lpstr>MNES AND SUSTAINABLE DEVELOPMENT: IMPACT MECHANISMS</vt:lpstr>
      <vt:lpstr>MNES AND SUSTAINABLE DEVELOPMENT: IMPACT MECHANISMS</vt:lpstr>
      <vt:lpstr>Passive EFFECTS</vt:lpstr>
      <vt:lpstr>Passive EFFECTS</vt:lpstr>
      <vt:lpstr>Passive EFFECTS</vt:lpstr>
      <vt:lpstr>Active Effects</vt:lpstr>
      <vt:lpstr>Active Effects</vt:lpstr>
      <vt:lpstr>Active Effects</vt:lpstr>
      <vt:lpstr>Literature Review</vt:lpstr>
      <vt:lpstr>Literature Review</vt:lpstr>
      <vt:lpstr>Literature Review</vt:lpstr>
      <vt:lpstr>Literature Review</vt:lpstr>
      <vt:lpstr>Literature Review</vt:lpstr>
      <vt:lpstr>Literature Review</vt:lpstr>
      <vt:lpstr>Literature Review</vt:lpstr>
      <vt:lpstr>Literature Review</vt:lpstr>
      <vt:lpstr>Institutional theory </vt:lpstr>
      <vt:lpstr>Institutional theory </vt:lpstr>
      <vt:lpstr>Institutional Approaches in IB domain </vt:lpstr>
      <vt:lpstr>New Institutional economics (NIE)</vt:lpstr>
      <vt:lpstr>New Institutional Economics (NIE)</vt:lpstr>
      <vt:lpstr>New Institutional Economics (NIE)</vt:lpstr>
      <vt:lpstr>New Institutional Economics</vt:lpstr>
      <vt:lpstr>New Institutional Economics</vt:lpstr>
      <vt:lpstr>New Institutional Economics</vt:lpstr>
      <vt:lpstr>New Institutional Economics in IB Domain </vt:lpstr>
      <vt:lpstr>New Institutional Economics in IB Domain </vt:lpstr>
      <vt:lpstr>New Institutional Economics in IB Domain </vt:lpstr>
      <vt:lpstr>New Institutional Economics in IB Domain </vt:lpstr>
      <vt:lpstr>New Institutional Economics in IB Domain </vt:lpstr>
      <vt:lpstr>New Institutional Economics in International Business (IB) Domain </vt:lpstr>
      <vt:lpstr>New Organizational Institutionalism </vt:lpstr>
      <vt:lpstr>New Organizational Institutionalism </vt:lpstr>
      <vt:lpstr>New Organizational Institutionalism </vt:lpstr>
      <vt:lpstr>New Organizational Institutionalism </vt:lpstr>
      <vt:lpstr>New Organizational Institutionalism </vt:lpstr>
      <vt:lpstr>New Organizational Institutionalism </vt:lpstr>
      <vt:lpstr>New Organizational Institutionalism </vt:lpstr>
      <vt:lpstr>New Organizational Institutionalism </vt:lpstr>
      <vt:lpstr>New Comparative Institutionalism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Xanthippe Adamoglou</dc:creator>
  <cp:lastModifiedBy>Xanthippe Adamoglou</cp:lastModifiedBy>
  <cp:revision>445</cp:revision>
  <dcterms:created xsi:type="dcterms:W3CDTF">2022-02-13T07:32:35Z</dcterms:created>
  <dcterms:modified xsi:type="dcterms:W3CDTF">2022-03-15T12:41:17Z</dcterms:modified>
</cp:coreProperties>
</file>