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Lst>
  <p:notesMasterIdLst>
    <p:notesMasterId r:id="rId10"/>
  </p:notesMasterIdLst>
  <p:sldIdLst>
    <p:sldId id="593" r:id="rId2"/>
    <p:sldId id="594" r:id="rId3"/>
    <p:sldId id="488" r:id="rId4"/>
    <p:sldId id="532" r:id="rId5"/>
    <p:sldId id="533" r:id="rId6"/>
    <p:sldId id="534" r:id="rId7"/>
    <p:sldId id="555" r:id="rId8"/>
    <p:sldId id="556" r:id="rId9"/>
  </p:sldIdLst>
  <p:sldSz cx="9144000" cy="6858000" type="screen4x3"/>
  <p:notesSz cx="6858000" cy="9144000"/>
  <p:defaultTextStyle>
    <a:defPPr>
      <a:defRPr lang="en-US"/>
    </a:defPPr>
    <a:lvl1pPr algn="l" rtl="0" fontAlgn="base">
      <a:spcBef>
        <a:spcPct val="0"/>
      </a:spcBef>
      <a:spcAft>
        <a:spcPct val="0"/>
      </a:spcAft>
      <a:defRPr sz="1400" b="1" kern="1200">
        <a:solidFill>
          <a:schemeClr val="tx1"/>
        </a:solidFill>
        <a:latin typeface="Arial" charset="0"/>
        <a:ea typeface="+mn-ea"/>
        <a:cs typeface="+mn-cs"/>
      </a:defRPr>
    </a:lvl1pPr>
    <a:lvl2pPr marL="457200" algn="l" rtl="0" fontAlgn="base">
      <a:spcBef>
        <a:spcPct val="0"/>
      </a:spcBef>
      <a:spcAft>
        <a:spcPct val="0"/>
      </a:spcAft>
      <a:defRPr sz="1400" b="1" kern="1200">
        <a:solidFill>
          <a:schemeClr val="tx1"/>
        </a:solidFill>
        <a:latin typeface="Arial" charset="0"/>
        <a:ea typeface="+mn-ea"/>
        <a:cs typeface="+mn-cs"/>
      </a:defRPr>
    </a:lvl2pPr>
    <a:lvl3pPr marL="914400" algn="l" rtl="0" fontAlgn="base">
      <a:spcBef>
        <a:spcPct val="0"/>
      </a:spcBef>
      <a:spcAft>
        <a:spcPct val="0"/>
      </a:spcAft>
      <a:defRPr sz="1400" b="1" kern="1200">
        <a:solidFill>
          <a:schemeClr val="tx1"/>
        </a:solidFill>
        <a:latin typeface="Arial" charset="0"/>
        <a:ea typeface="+mn-ea"/>
        <a:cs typeface="+mn-cs"/>
      </a:defRPr>
    </a:lvl3pPr>
    <a:lvl4pPr marL="1371600" algn="l" rtl="0" fontAlgn="base">
      <a:spcBef>
        <a:spcPct val="0"/>
      </a:spcBef>
      <a:spcAft>
        <a:spcPct val="0"/>
      </a:spcAft>
      <a:defRPr sz="1400" b="1" kern="1200">
        <a:solidFill>
          <a:schemeClr val="tx1"/>
        </a:solidFill>
        <a:latin typeface="Arial" charset="0"/>
        <a:ea typeface="+mn-ea"/>
        <a:cs typeface="+mn-cs"/>
      </a:defRPr>
    </a:lvl4pPr>
    <a:lvl5pPr marL="1828800" algn="l" rtl="0" fontAlgn="base">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8C6B"/>
    <a:srgbClr val="831951"/>
    <a:srgbClr val="007589"/>
    <a:srgbClr val="736FB0"/>
    <a:srgbClr val="C26529"/>
    <a:srgbClr val="9894C6"/>
    <a:srgbClr val="A4C695"/>
    <a:srgbClr val="FFCC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63" autoAdjust="0"/>
    <p:restoredTop sz="88660" autoAdjust="0"/>
  </p:normalViewPr>
  <p:slideViewPr>
    <p:cSldViewPr snapToGrid="0">
      <p:cViewPr>
        <p:scale>
          <a:sx n="66" d="100"/>
          <a:sy n="66" d="100"/>
        </p:scale>
        <p:origin x="-2964" y="-1194"/>
      </p:cViewPr>
      <p:guideLst>
        <p:guide orient="horz" pos="517"/>
        <p:guide pos="357"/>
      </p:guideLst>
    </p:cSldViewPr>
  </p:slideViewPr>
  <p:outlineViewPr>
    <p:cViewPr>
      <p:scale>
        <a:sx n="33" d="100"/>
        <a:sy n="33" d="100"/>
      </p:scale>
      <p:origin x="0" y="0"/>
    </p:cViewPr>
    <p:sldLst>
      <p:sld r:id="rId1" collapse="1"/>
      <p:sld r:id="rId2" collapse="1"/>
      <p:sld r:id="rId3" collapse="1"/>
      <p:sld r:id="rId4" collapse="1"/>
      <p:sld r:id="rId5" collapse="1"/>
      <p:sld r:id="rId6" collapse="1"/>
    </p:sldLst>
  </p:outlineViewPr>
  <p:notesTextViewPr>
    <p:cViewPr>
      <p:scale>
        <a:sx n="100" d="100"/>
        <a:sy n="100" d="100"/>
      </p:scale>
      <p:origin x="0" y="0"/>
    </p:cViewPr>
  </p:notesTextViewPr>
  <p:sorterViewPr>
    <p:cViewPr>
      <p:scale>
        <a:sx n="66" d="100"/>
        <a:sy n="66" d="100"/>
      </p:scale>
      <p:origin x="0" y="400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_rels/viewProps.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slide" Target="slides/slide4.xml"/><Relationship Id="rId1" Type="http://schemas.openxmlformats.org/officeDocument/2006/relationships/slide" Target="slides/slide3.xml"/><Relationship Id="rId6" Type="http://schemas.openxmlformats.org/officeDocument/2006/relationships/slide" Target="slides/slide8.xml"/><Relationship Id="rId5" Type="http://schemas.openxmlformats.org/officeDocument/2006/relationships/slide" Target="slides/slide7.xml"/><Relationship Id="rId4" Type="http://schemas.openxmlformats.org/officeDocument/2006/relationships/slide" Target="slides/slide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42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spcAft>
                <a:spcPct val="0"/>
              </a:spcAft>
              <a:defRPr sz="1200" b="0"/>
            </a:lvl1pPr>
          </a:lstStyle>
          <a:p>
            <a:pPr>
              <a:defRPr/>
            </a:pPr>
            <a:endParaRPr lang="en-US"/>
          </a:p>
        </p:txBody>
      </p:sp>
      <p:sp>
        <p:nvSpPr>
          <p:cNvPr id="52429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spcAft>
                <a:spcPct val="0"/>
              </a:spcAft>
              <a:defRPr sz="1200" b="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2429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2429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spcAft>
                <a:spcPct val="0"/>
              </a:spcAft>
              <a:defRPr sz="1200" b="0"/>
            </a:lvl1pPr>
          </a:lstStyle>
          <a:p>
            <a:pPr>
              <a:defRPr/>
            </a:pPr>
            <a:endParaRPr lang="en-US"/>
          </a:p>
        </p:txBody>
      </p:sp>
      <p:sp>
        <p:nvSpPr>
          <p:cNvPr id="52429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spcAft>
                <a:spcPct val="0"/>
              </a:spcAft>
              <a:defRPr sz="1200" b="0"/>
            </a:lvl1pPr>
          </a:lstStyle>
          <a:p>
            <a:pPr>
              <a:defRPr/>
            </a:pPr>
            <a:fld id="{37539B8C-8AE2-479B-AB91-AA59D94B48E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fld id="{7EF8225F-2CFE-4F5E-99CB-D9AC4D45E7EE}" type="slidenum">
              <a:rPr lang="en-US" smtClean="0"/>
              <a:pPr/>
              <a:t>3</a:t>
            </a:fld>
            <a:endParaRPr lang="en-US" smtClean="0"/>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3F7A39F4-8458-4495-97F7-0997986433C3}" type="slidenum">
              <a:rPr lang="en-US" smtClean="0"/>
              <a:pPr/>
              <a:t>4</a:t>
            </a:fld>
            <a:endParaRPr lang="en-US" smtClean="0"/>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p:spPr>
        <p:txBody>
          <a:bodyPr/>
          <a:lstStyle/>
          <a:p>
            <a:fld id="{61316928-77EA-4E0D-9837-C12B4560FC6A}" type="slidenum">
              <a:rPr lang="en-US" smtClean="0"/>
              <a:pPr/>
              <a:t>5</a:t>
            </a:fld>
            <a:endParaRPr lang="en-US" smtClean="0"/>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p:spPr>
        <p:txBody>
          <a:bodyPr/>
          <a:lstStyle/>
          <a:p>
            <a:fld id="{86E344BB-3169-4597-9226-B82913CFEC1A}" type="slidenum">
              <a:rPr lang="en-US" smtClean="0"/>
              <a:pPr/>
              <a:t>6</a:t>
            </a:fld>
            <a:endParaRPr lang="en-US" smtClean="0"/>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p:spPr>
        <p:txBody>
          <a:bodyPr/>
          <a:lstStyle/>
          <a:p>
            <a:fld id="{BC42EC73-19B1-4CB2-9CDC-F43955CD7A04}" type="slidenum">
              <a:rPr lang="en-US" smtClean="0"/>
              <a:pPr/>
              <a:t>7</a:t>
            </a:fld>
            <a:endParaRPr lang="en-US" smtClean="0"/>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a:noFill/>
        </p:spPr>
        <p:txBody>
          <a:bodyPr/>
          <a:lstStyle/>
          <a:p>
            <a:fld id="{A21612BA-F22E-4A4A-B19C-A7285FFD24D7}" type="slidenum">
              <a:rPr lang="en-US" smtClean="0"/>
              <a:pPr/>
              <a:t>8</a:t>
            </a:fld>
            <a:endParaRPr lang="en-US" smtClean="0"/>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4163" y="703263"/>
            <a:ext cx="1985962" cy="56975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76275" y="703263"/>
            <a:ext cx="5805488" cy="56975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52475" y="1641475"/>
            <a:ext cx="3857625" cy="4759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1641475"/>
            <a:ext cx="3857625" cy="4759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70724" name="Rectangle 4"/>
          <p:cNvSpPr>
            <a:spLocks noChangeArrowheads="1"/>
          </p:cNvSpPr>
          <p:nvPr userDrawn="1"/>
        </p:nvSpPr>
        <p:spPr bwMode="auto">
          <a:xfrm>
            <a:off x="8439150" y="6686550"/>
            <a:ext cx="709613" cy="171450"/>
          </a:xfrm>
          <a:prstGeom prst="rect">
            <a:avLst/>
          </a:prstGeom>
          <a:solidFill>
            <a:srgbClr val="D4D3D3"/>
          </a:solidFill>
          <a:ln w="9525">
            <a:noFill/>
            <a:miter lim="800000"/>
            <a:headEnd/>
            <a:tailEnd/>
          </a:ln>
          <a:effectLst/>
        </p:spPr>
        <p:txBody>
          <a:bodyPr anchor="ctr" anchorCtr="1"/>
          <a:lstStyle/>
          <a:p>
            <a:pPr algn="r">
              <a:spcBef>
                <a:spcPct val="10000"/>
              </a:spcBef>
              <a:spcAft>
                <a:spcPct val="10000"/>
              </a:spcAft>
              <a:defRPr/>
            </a:pPr>
            <a:fld id="{E5955200-4FC9-4FAD-A20E-C0978B9C53BA}" type="slidenum">
              <a:rPr lang="en-US" sz="1100" b="0">
                <a:solidFill>
                  <a:srgbClr val="8A3A6A"/>
                </a:solidFill>
              </a:rPr>
              <a:pPr algn="r">
                <a:spcBef>
                  <a:spcPct val="10000"/>
                </a:spcBef>
                <a:spcAft>
                  <a:spcPct val="10000"/>
                </a:spcAft>
                <a:defRPr/>
              </a:pPr>
              <a:t>‹#›</a:t>
            </a:fld>
            <a:r>
              <a:rPr lang="en-US" sz="1100" b="0">
                <a:solidFill>
                  <a:srgbClr val="8A3A6A"/>
                </a:solidFill>
              </a:rPr>
              <a:t> of 62</a:t>
            </a:r>
          </a:p>
        </p:txBody>
      </p:sp>
      <p:sp>
        <p:nvSpPr>
          <p:cNvPr id="670725" name="Rectangle 5"/>
          <p:cNvSpPr>
            <a:spLocks noChangeArrowheads="1"/>
          </p:cNvSpPr>
          <p:nvPr userDrawn="1"/>
        </p:nvSpPr>
        <p:spPr bwMode="auto">
          <a:xfrm>
            <a:off x="427038" y="6623050"/>
            <a:ext cx="8420100" cy="234950"/>
          </a:xfrm>
          <a:prstGeom prst="rect">
            <a:avLst/>
          </a:prstGeom>
          <a:noFill/>
          <a:ln w="9525">
            <a:noFill/>
            <a:miter lim="800000"/>
            <a:headEnd/>
            <a:tailEnd/>
          </a:ln>
          <a:effectLst/>
        </p:spPr>
        <p:txBody>
          <a:bodyPr anchor="ctr"/>
          <a:lstStyle/>
          <a:p>
            <a:pPr eaLnBrk="0" hangingPunct="0">
              <a:spcBef>
                <a:spcPct val="10000"/>
              </a:spcBef>
              <a:spcAft>
                <a:spcPct val="10000"/>
              </a:spcAft>
              <a:defRPr/>
            </a:pPr>
            <a:r>
              <a:rPr lang="en-US" sz="1000" b="0" dirty="0">
                <a:solidFill>
                  <a:schemeClr val="bg2"/>
                </a:solidFill>
              </a:rPr>
              <a:t>Copyright © 2011 Worth Publishers</a:t>
            </a:r>
            <a:r>
              <a:rPr lang="en-US" sz="1000" b="0" dirty="0">
                <a:solidFill>
                  <a:schemeClr val="bg2"/>
                </a:solidFill>
                <a:cs typeface="Arial" charset="0"/>
              </a:rPr>
              <a:t>·</a:t>
            </a:r>
            <a:r>
              <a:rPr lang="en-US" sz="1000" b="0" dirty="0">
                <a:solidFill>
                  <a:schemeClr val="bg2"/>
                </a:solidFill>
              </a:rPr>
              <a:t> International Economics</a:t>
            </a:r>
            <a:r>
              <a:rPr lang="en-US" sz="1000" b="0" dirty="0">
                <a:solidFill>
                  <a:schemeClr val="bg2"/>
                </a:solidFill>
                <a:cs typeface="Arial" charset="0"/>
              </a:rPr>
              <a:t>· </a:t>
            </a:r>
            <a:r>
              <a:rPr lang="en-US" sz="1000" b="0" dirty="0">
                <a:solidFill>
                  <a:schemeClr val="bg2"/>
                </a:solidFill>
              </a:rPr>
              <a:t>Feenstra/Taylor, 2/e.</a:t>
            </a:r>
          </a:p>
        </p:txBody>
      </p:sp>
      <p:sp>
        <p:nvSpPr>
          <p:cNvPr id="670726" name="Rectangle 6"/>
          <p:cNvSpPr>
            <a:spLocks noChangeArrowheads="1"/>
          </p:cNvSpPr>
          <p:nvPr userDrawn="1"/>
        </p:nvSpPr>
        <p:spPr bwMode="auto">
          <a:xfrm rot="10800000">
            <a:off x="0" y="396875"/>
            <a:ext cx="234950" cy="6272213"/>
          </a:xfrm>
          <a:prstGeom prst="rect">
            <a:avLst/>
          </a:prstGeom>
          <a:noFill/>
          <a:ln w="9525">
            <a:noFill/>
            <a:miter lim="800000"/>
            <a:headEnd/>
            <a:tailEnd/>
          </a:ln>
          <a:effectLst/>
        </p:spPr>
        <p:txBody>
          <a:bodyPr vert="eaVert" wrap="none" tIns="182880" bIns="365760" anchor="ctr"/>
          <a:lstStyle/>
          <a:p>
            <a:pPr>
              <a:spcBef>
                <a:spcPct val="10000"/>
              </a:spcBef>
              <a:spcAft>
                <a:spcPct val="10000"/>
              </a:spcAft>
              <a:tabLst>
                <a:tab pos="1089025" algn="l"/>
              </a:tabLst>
              <a:defRPr/>
            </a:pPr>
            <a:r>
              <a:rPr lang="en-US" sz="1050" b="0" dirty="0">
                <a:solidFill>
                  <a:schemeClr val="bg2"/>
                </a:solidFill>
              </a:rPr>
              <a:t>Chapter 5:  Movements of Labor and Capital between Countries</a:t>
            </a:r>
          </a:p>
        </p:txBody>
      </p:sp>
      <p:sp>
        <p:nvSpPr>
          <p:cNvPr id="22533" name="Rectangle 8"/>
          <p:cNvSpPr>
            <a:spLocks noGrp="1" noChangeArrowheads="1"/>
          </p:cNvSpPr>
          <p:nvPr>
            <p:ph type="title"/>
          </p:nvPr>
        </p:nvSpPr>
        <p:spPr bwMode="auto">
          <a:xfrm>
            <a:off x="676275" y="703263"/>
            <a:ext cx="7339013"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styleand dafsklfjskfjsdakjsdaadjfsdakfdsjlajfaffsd</a:t>
            </a:r>
          </a:p>
        </p:txBody>
      </p:sp>
      <p:sp>
        <p:nvSpPr>
          <p:cNvPr id="22534" name="Rectangle 9"/>
          <p:cNvSpPr>
            <a:spLocks noGrp="1" noChangeArrowheads="1"/>
          </p:cNvSpPr>
          <p:nvPr>
            <p:ph type="body" idx="1"/>
          </p:nvPr>
        </p:nvSpPr>
        <p:spPr bwMode="auto">
          <a:xfrm>
            <a:off x="752475" y="1641475"/>
            <a:ext cx="7867650" cy="4759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Tree>
  </p:cSld>
  <p:clrMap bg1="lt1" tx1="dk1" bg2="lt2" tx2="dk2" accent1="accent1" accent2="accent2" accent3="accent3" accent4="accent4" accent5="accent5" accent6="accent6" hlink="hlink" folHlink="folHlink"/>
  <p:sldLayoutIdLst>
    <p:sldLayoutId id="2147483699" r:id="rId1"/>
    <p:sldLayoutId id="2147483698" r:id="rId2"/>
    <p:sldLayoutId id="2147483697" r:id="rId3"/>
    <p:sldLayoutId id="2147483696" r:id="rId4"/>
    <p:sldLayoutId id="2147483695" r:id="rId5"/>
    <p:sldLayoutId id="2147483694" r:id="rId6"/>
    <p:sldLayoutId id="2147483693" r:id="rId7"/>
    <p:sldLayoutId id="2147483692" r:id="rId8"/>
    <p:sldLayoutId id="2147483691" r:id="rId9"/>
    <p:sldLayoutId id="2147483690" r:id="rId10"/>
    <p:sldLayoutId id="2147483689" r:id="rId11"/>
  </p:sldLayoutIdLst>
  <p:timing>
    <p:tnLst>
      <p:par>
        <p:cTn id="1" dur="indefinite" restart="never" nodeType="tmRoot"/>
      </p:par>
    </p:tnLst>
  </p:timing>
  <p:txStyles>
    <p:titleStyle>
      <a:lvl1pPr algn="l" rtl="0" eaLnBrk="0" fontAlgn="base" hangingPunct="0">
        <a:spcBef>
          <a:spcPct val="0"/>
        </a:spcBef>
        <a:spcAft>
          <a:spcPct val="0"/>
        </a:spcAft>
        <a:defRPr sz="2400" b="1">
          <a:solidFill>
            <a:srgbClr val="194F8B"/>
          </a:solidFill>
          <a:latin typeface="+mj-lt"/>
          <a:ea typeface="+mj-ea"/>
          <a:cs typeface="+mj-cs"/>
        </a:defRPr>
      </a:lvl1pPr>
      <a:lvl2pPr algn="l" rtl="0" eaLnBrk="0" fontAlgn="base" hangingPunct="0">
        <a:spcBef>
          <a:spcPct val="0"/>
        </a:spcBef>
        <a:spcAft>
          <a:spcPct val="0"/>
        </a:spcAft>
        <a:defRPr sz="2400" b="1">
          <a:solidFill>
            <a:srgbClr val="194F8B"/>
          </a:solidFill>
          <a:latin typeface="Arial" charset="0"/>
        </a:defRPr>
      </a:lvl2pPr>
      <a:lvl3pPr algn="l" rtl="0" eaLnBrk="0" fontAlgn="base" hangingPunct="0">
        <a:spcBef>
          <a:spcPct val="0"/>
        </a:spcBef>
        <a:spcAft>
          <a:spcPct val="0"/>
        </a:spcAft>
        <a:defRPr sz="2400" b="1">
          <a:solidFill>
            <a:srgbClr val="194F8B"/>
          </a:solidFill>
          <a:latin typeface="Arial" charset="0"/>
        </a:defRPr>
      </a:lvl3pPr>
      <a:lvl4pPr algn="l" rtl="0" eaLnBrk="0" fontAlgn="base" hangingPunct="0">
        <a:spcBef>
          <a:spcPct val="0"/>
        </a:spcBef>
        <a:spcAft>
          <a:spcPct val="0"/>
        </a:spcAft>
        <a:defRPr sz="2400" b="1">
          <a:solidFill>
            <a:srgbClr val="194F8B"/>
          </a:solidFill>
          <a:latin typeface="Arial" charset="0"/>
        </a:defRPr>
      </a:lvl4pPr>
      <a:lvl5pPr algn="l" rtl="0" eaLnBrk="0" fontAlgn="base" hangingPunct="0">
        <a:spcBef>
          <a:spcPct val="0"/>
        </a:spcBef>
        <a:spcAft>
          <a:spcPct val="0"/>
        </a:spcAft>
        <a:defRPr sz="2400" b="1">
          <a:solidFill>
            <a:srgbClr val="194F8B"/>
          </a:solidFill>
          <a:latin typeface="Arial" charset="0"/>
        </a:defRPr>
      </a:lvl5pPr>
      <a:lvl6pPr marL="457200" algn="l" rtl="0" fontAlgn="base">
        <a:spcBef>
          <a:spcPct val="0"/>
        </a:spcBef>
        <a:spcAft>
          <a:spcPct val="0"/>
        </a:spcAft>
        <a:defRPr sz="2400" b="1">
          <a:solidFill>
            <a:srgbClr val="194F8B"/>
          </a:solidFill>
          <a:latin typeface="Arial" charset="0"/>
        </a:defRPr>
      </a:lvl6pPr>
      <a:lvl7pPr marL="914400" algn="l" rtl="0" fontAlgn="base">
        <a:spcBef>
          <a:spcPct val="0"/>
        </a:spcBef>
        <a:spcAft>
          <a:spcPct val="0"/>
        </a:spcAft>
        <a:defRPr sz="2400" b="1">
          <a:solidFill>
            <a:srgbClr val="194F8B"/>
          </a:solidFill>
          <a:latin typeface="Arial" charset="0"/>
        </a:defRPr>
      </a:lvl7pPr>
      <a:lvl8pPr marL="1371600" algn="l" rtl="0" fontAlgn="base">
        <a:spcBef>
          <a:spcPct val="0"/>
        </a:spcBef>
        <a:spcAft>
          <a:spcPct val="0"/>
        </a:spcAft>
        <a:defRPr sz="2400" b="1">
          <a:solidFill>
            <a:srgbClr val="194F8B"/>
          </a:solidFill>
          <a:latin typeface="Arial" charset="0"/>
        </a:defRPr>
      </a:lvl8pPr>
      <a:lvl9pPr marL="1828800" algn="l" rtl="0" fontAlgn="base">
        <a:spcBef>
          <a:spcPct val="0"/>
        </a:spcBef>
        <a:spcAft>
          <a:spcPct val="0"/>
        </a:spcAft>
        <a:defRPr sz="2400" b="1">
          <a:solidFill>
            <a:srgbClr val="194F8B"/>
          </a:solidFill>
          <a:latin typeface="Arial" charset="0"/>
        </a:defRPr>
      </a:lvl9pPr>
    </p:titleStyle>
    <p:bodyStyle>
      <a:lvl1pPr marL="342900" indent="-342900" algn="l" rtl="0" eaLnBrk="0" fontAlgn="base" hangingPunct="0">
        <a:spcBef>
          <a:spcPct val="20000"/>
        </a:spcBef>
        <a:spcAft>
          <a:spcPct val="0"/>
        </a:spcAft>
        <a:defRPr sz="2000" i="1">
          <a:solidFill>
            <a:schemeClr val="tx1"/>
          </a:solidFill>
          <a:latin typeface="+mn-lt"/>
          <a:ea typeface="+mn-ea"/>
          <a:cs typeface="+mn-cs"/>
        </a:defRPr>
      </a:lvl1pPr>
      <a:lvl2pPr marL="742950" indent="-285750" algn="l" rtl="0" eaLnBrk="0" fontAlgn="base" hangingPunct="0">
        <a:spcBef>
          <a:spcPct val="20000"/>
        </a:spcBef>
        <a:spcAft>
          <a:spcPct val="0"/>
        </a:spcAft>
        <a:defRPr i="1">
          <a:solidFill>
            <a:schemeClr val="tx1"/>
          </a:solidFill>
          <a:latin typeface="+mn-lt"/>
        </a:defRPr>
      </a:lvl2pPr>
      <a:lvl3pPr marL="1143000" indent="-228600" algn="l" rtl="0" eaLnBrk="0" fontAlgn="base" hangingPunct="0">
        <a:spcBef>
          <a:spcPct val="20000"/>
        </a:spcBef>
        <a:spcAft>
          <a:spcPct val="0"/>
        </a:spcAft>
        <a:defRPr sz="1600" i="1">
          <a:solidFill>
            <a:schemeClr val="tx1"/>
          </a:solidFill>
          <a:latin typeface="+mn-lt"/>
        </a:defRPr>
      </a:lvl3pPr>
      <a:lvl4pPr marL="1600200" indent="-228600" algn="l" rtl="0" eaLnBrk="0" fontAlgn="base" hangingPunct="0">
        <a:spcBef>
          <a:spcPct val="20000"/>
        </a:spcBef>
        <a:spcAft>
          <a:spcPct val="0"/>
        </a:spcAft>
        <a:defRPr sz="1600">
          <a:solidFill>
            <a:schemeClr val="tx1"/>
          </a:solidFill>
          <a:latin typeface="+mn-lt"/>
        </a:defRPr>
      </a:lvl4pPr>
      <a:lvl5pPr marL="2057400" indent="-228600" algn="l" rtl="0" eaLnBrk="0" fontAlgn="base" hangingPunct="0">
        <a:spcBef>
          <a:spcPct val="20000"/>
        </a:spcBef>
        <a:spcAft>
          <a:spcPct val="0"/>
        </a:spcAft>
        <a:defRPr sz="1600">
          <a:solidFill>
            <a:schemeClr val="tx1"/>
          </a:solidFill>
          <a:latin typeface="+mn-lt"/>
        </a:defRPr>
      </a:lvl5pPr>
      <a:lvl6pPr marL="2514600" indent="-228600" algn="l" rtl="0" fontAlgn="base">
        <a:spcBef>
          <a:spcPct val="20000"/>
        </a:spcBef>
        <a:spcAft>
          <a:spcPct val="0"/>
        </a:spcAft>
        <a:defRPr sz="1600">
          <a:solidFill>
            <a:schemeClr val="tx1"/>
          </a:solidFill>
          <a:latin typeface="+mn-lt"/>
        </a:defRPr>
      </a:lvl6pPr>
      <a:lvl7pPr marL="2971800" indent="-228600" algn="l" rtl="0" fontAlgn="base">
        <a:spcBef>
          <a:spcPct val="20000"/>
        </a:spcBef>
        <a:spcAft>
          <a:spcPct val="0"/>
        </a:spcAft>
        <a:defRPr sz="1600">
          <a:solidFill>
            <a:schemeClr val="tx1"/>
          </a:solidFill>
          <a:latin typeface="+mn-lt"/>
        </a:defRPr>
      </a:lvl7pPr>
      <a:lvl8pPr marL="3429000" indent="-228600" algn="l" rtl="0" fontAlgn="base">
        <a:spcBef>
          <a:spcPct val="20000"/>
        </a:spcBef>
        <a:spcAft>
          <a:spcPct val="0"/>
        </a:spcAft>
        <a:defRPr sz="1600">
          <a:solidFill>
            <a:schemeClr val="tx1"/>
          </a:solidFill>
          <a:latin typeface="+mn-lt"/>
        </a:defRPr>
      </a:lvl8pPr>
      <a:lvl9pPr marL="3886200" indent="-228600" algn="l" rtl="0" fontAlgn="base">
        <a:spcBef>
          <a:spcPct val="20000"/>
        </a:spcBef>
        <a:spcAft>
          <a:spcPct val="0"/>
        </a:spcAft>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oleObject" Target="../embeddings/oleObject1.bin"/><Relationship Id="rId3" Type="http://schemas.openxmlformats.org/officeDocument/2006/relationships/notesSlide" Target="../notesSlides/notesSlide2.xml"/><Relationship Id="rId7" Type="http://schemas.openxmlformats.org/officeDocument/2006/relationships/image" Target="../media/image12.png"/><Relationship Id="rId12" Type="http://schemas.openxmlformats.org/officeDocument/2006/relationships/image" Target="../media/image17.png"/><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s>
</file>

<file path=ppt/slides/_rels/slide5.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 Id="rId9" Type="http://schemas.openxmlformats.org/officeDocument/2006/relationships/image" Target="../media/image24.png"/></Relationships>
</file>

<file path=ppt/slides/_rels/slide6.xml.rels><?xml version="1.0" encoding="UTF-8" standalone="yes"?>
<Relationships xmlns="http://schemas.openxmlformats.org/package/2006/relationships"><Relationship Id="rId3" Type="http://schemas.openxmlformats.org/officeDocument/2006/relationships/image" Target="../media/image25.png"/><Relationship Id="rId7" Type="http://schemas.openxmlformats.org/officeDocument/2006/relationships/image" Target="../media/image29.png"/><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image" Target="../media/image28.png"/><Relationship Id="rId5" Type="http://schemas.openxmlformats.org/officeDocument/2006/relationships/image" Target="../media/image27.png"/><Relationship Id="rId4" Type="http://schemas.openxmlformats.org/officeDocument/2006/relationships/image" Target="../media/image26.png"/></Relationships>
</file>

<file path=ppt/slides/_rels/slide7.xml.rels><?xml version="1.0" encoding="UTF-8" standalone="yes"?>
<Relationships xmlns="http://schemas.openxmlformats.org/package/2006/relationships"><Relationship Id="rId8" Type="http://schemas.openxmlformats.org/officeDocument/2006/relationships/image" Target="../media/image30.png"/><Relationship Id="rId3" Type="http://schemas.openxmlformats.org/officeDocument/2006/relationships/image" Target="../media/image25.png"/><Relationship Id="rId7" Type="http://schemas.openxmlformats.org/officeDocument/2006/relationships/image" Target="../media/image29.png"/><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image" Target="../media/image28.png"/><Relationship Id="rId5" Type="http://schemas.openxmlformats.org/officeDocument/2006/relationships/image" Target="../media/image27.png"/><Relationship Id="rId10" Type="http://schemas.openxmlformats.org/officeDocument/2006/relationships/image" Target="../media/image32.png"/><Relationship Id="rId4" Type="http://schemas.openxmlformats.org/officeDocument/2006/relationships/image" Target="../media/image26.png"/><Relationship Id="rId9" Type="http://schemas.openxmlformats.org/officeDocument/2006/relationships/image" Target="../media/image31.png"/></Relationships>
</file>

<file path=ppt/slides/_rels/slide8.xml.rels><?xml version="1.0" encoding="UTF-8" standalone="yes"?>
<Relationships xmlns="http://schemas.openxmlformats.org/package/2006/relationships"><Relationship Id="rId8" Type="http://schemas.openxmlformats.org/officeDocument/2006/relationships/image" Target="../media/image33.png"/><Relationship Id="rId13" Type="http://schemas.openxmlformats.org/officeDocument/2006/relationships/image" Target="../media/image31.png"/><Relationship Id="rId3" Type="http://schemas.openxmlformats.org/officeDocument/2006/relationships/image" Target="../media/image25.png"/><Relationship Id="rId7" Type="http://schemas.openxmlformats.org/officeDocument/2006/relationships/image" Target="../media/image29.png"/><Relationship Id="rId12" Type="http://schemas.openxmlformats.org/officeDocument/2006/relationships/image" Target="../media/image30.png"/><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image" Target="../media/image28.png"/><Relationship Id="rId11" Type="http://schemas.openxmlformats.org/officeDocument/2006/relationships/image" Target="../media/image36.png"/><Relationship Id="rId5" Type="http://schemas.openxmlformats.org/officeDocument/2006/relationships/image" Target="../media/image27.png"/><Relationship Id="rId10" Type="http://schemas.openxmlformats.org/officeDocument/2006/relationships/image" Target="../media/image35.png"/><Relationship Id="rId4" Type="http://schemas.openxmlformats.org/officeDocument/2006/relationships/image" Target="../media/image26.png"/><Relationship Id="rId9" Type="http://schemas.openxmlformats.org/officeDocument/2006/relationships/image" Target="../media/image34.png"/><Relationship Id="rId14" Type="http://schemas.openxmlformats.org/officeDocument/2006/relationships/image" Target="../media/image3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Appendix: The Impact of Migration </a:t>
            </a:r>
            <a:r>
              <a:rPr lang="en-US" dirty="0" smtClean="0"/>
              <a:t>on</a:t>
            </a:r>
            <a:r>
              <a:rPr lang="el-GR" dirty="0" smtClean="0"/>
              <a:t> </a:t>
            </a:r>
            <a:r>
              <a:rPr lang="en-US" smtClean="0"/>
              <a:t>Economic Growth and</a:t>
            </a:r>
            <a:r>
              <a:rPr lang="el-GR" smtClean="0"/>
              <a:t> </a:t>
            </a:r>
            <a:r>
              <a:rPr lang="en-US" dirty="0" smtClean="0"/>
              <a:t>Wages</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noChangeArrowheads="1"/>
          </p:cNvPicPr>
          <p:nvPr/>
        </p:nvPicPr>
        <p:blipFill>
          <a:blip r:embed="rId2" cstate="print"/>
          <a:srcRect/>
          <a:stretch>
            <a:fillRect/>
          </a:stretch>
        </p:blipFill>
        <p:spPr bwMode="auto">
          <a:xfrm>
            <a:off x="179512" y="1016732"/>
            <a:ext cx="8784976" cy="482453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40" name="Group 39"/>
          <p:cNvGrpSpPr>
            <a:grpSpLocks/>
          </p:cNvGrpSpPr>
          <p:nvPr/>
        </p:nvGrpSpPr>
        <p:grpSpPr bwMode="auto">
          <a:xfrm>
            <a:off x="598488" y="1503363"/>
            <a:ext cx="8283575" cy="5113337"/>
            <a:chOff x="566738" y="2200275"/>
            <a:chExt cx="7805737" cy="4219575"/>
          </a:xfrm>
        </p:grpSpPr>
        <p:sp>
          <p:nvSpPr>
            <p:cNvPr id="19473" name="Rectangle 29"/>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19474" name="Rectangle 30"/>
            <p:cNvSpPr>
              <a:spLocks noChangeArrowheads="1"/>
            </p:cNvSpPr>
            <p:nvPr/>
          </p:nvSpPr>
          <p:spPr bwMode="auto">
            <a:xfrm>
              <a:off x="600074" y="2204912"/>
              <a:ext cx="7772401" cy="292823"/>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862213" name="Rectangle 5"/>
          <p:cNvSpPr>
            <a:spLocks noChangeArrowheads="1"/>
          </p:cNvSpPr>
          <p:nvPr/>
        </p:nvSpPr>
        <p:spPr bwMode="auto">
          <a:xfrm>
            <a:off x="566738" y="763588"/>
            <a:ext cx="8315325" cy="396875"/>
          </a:xfrm>
          <a:prstGeom prst="rect">
            <a:avLst/>
          </a:prstGeom>
          <a:noFill/>
          <a:ln w="9525" algn="ctr">
            <a:noFill/>
            <a:miter lim="800000"/>
            <a:headEnd/>
            <a:tailEnd/>
          </a:ln>
        </p:spPr>
        <p:txBody>
          <a:bodyPr>
            <a:spAutoFit/>
          </a:bodyPr>
          <a:lstStyle/>
          <a:p>
            <a:pPr>
              <a:spcBef>
                <a:spcPct val="20000"/>
              </a:spcBef>
            </a:pPr>
            <a:r>
              <a:rPr lang="en-US" sz="2000">
                <a:solidFill>
                  <a:srgbClr val="356A41"/>
                </a:solidFill>
              </a:rPr>
              <a:t>Effects of Immigration in the Short Run: Specific-Factors Model</a:t>
            </a:r>
          </a:p>
        </p:txBody>
      </p:sp>
      <p:sp>
        <p:nvSpPr>
          <p:cNvPr id="862214" name="Rectangle 6"/>
          <p:cNvSpPr>
            <a:spLocks noChangeArrowheads="1"/>
          </p:cNvSpPr>
          <p:nvPr/>
        </p:nvSpPr>
        <p:spPr bwMode="auto">
          <a:xfrm>
            <a:off x="595313" y="1130300"/>
            <a:ext cx="7947025" cy="396875"/>
          </a:xfrm>
          <a:prstGeom prst="rect">
            <a:avLst/>
          </a:prstGeom>
          <a:noFill/>
          <a:ln w="9525" algn="ctr">
            <a:noFill/>
            <a:miter lim="800000"/>
            <a:headEnd/>
            <a:tailEnd/>
          </a:ln>
        </p:spPr>
        <p:txBody>
          <a:bodyPr>
            <a:spAutoFit/>
          </a:bodyPr>
          <a:lstStyle/>
          <a:p>
            <a:pPr>
              <a:spcBef>
                <a:spcPct val="20000"/>
              </a:spcBef>
            </a:pPr>
            <a:r>
              <a:rPr lang="en-US" sz="2000">
                <a:solidFill>
                  <a:srgbClr val="3D68AF"/>
                </a:solidFill>
              </a:rPr>
              <a:t>Determining the Wage </a:t>
            </a:r>
          </a:p>
        </p:txBody>
      </p:sp>
      <p:sp>
        <p:nvSpPr>
          <p:cNvPr id="19" name="Text Box 7"/>
          <p:cNvSpPr txBox="1">
            <a:spLocks noChangeArrowheads="1"/>
          </p:cNvSpPr>
          <p:nvPr/>
        </p:nvSpPr>
        <p:spPr bwMode="auto">
          <a:xfrm>
            <a:off x="628650" y="1784350"/>
            <a:ext cx="1328738"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n-US">
                <a:solidFill>
                  <a:srgbClr val="831951"/>
                </a:solidFill>
              </a:rPr>
              <a:t>FIGURE</a:t>
            </a:r>
            <a:r>
              <a:rPr lang="en-US"/>
              <a:t> 5-1</a:t>
            </a:r>
          </a:p>
        </p:txBody>
      </p:sp>
      <p:sp>
        <p:nvSpPr>
          <p:cNvPr id="21" name="Rectangle 20"/>
          <p:cNvSpPr>
            <a:spLocks noChangeArrowheads="1"/>
          </p:cNvSpPr>
          <p:nvPr/>
        </p:nvSpPr>
        <p:spPr bwMode="auto">
          <a:xfrm>
            <a:off x="5403850" y="1860550"/>
            <a:ext cx="3376613" cy="4814888"/>
          </a:xfrm>
          <a:prstGeom prst="rect">
            <a:avLst/>
          </a:prstGeom>
          <a:noFill/>
          <a:ln w="9525">
            <a:noFill/>
            <a:miter lim="800000"/>
            <a:headEnd/>
            <a:tailEnd/>
          </a:ln>
        </p:spPr>
        <p:txBody>
          <a:bodyPr>
            <a:spAutoFit/>
          </a:bodyPr>
          <a:lstStyle/>
          <a:p>
            <a:pPr>
              <a:spcBef>
                <a:spcPct val="10000"/>
              </a:spcBef>
              <a:spcAft>
                <a:spcPct val="10000"/>
              </a:spcAft>
            </a:pPr>
            <a:r>
              <a:rPr lang="en-US" sz="1800" b="0"/>
              <a:t>The Home wage is determined at point </a:t>
            </a:r>
            <a:r>
              <a:rPr lang="en-US" sz="1800" b="0" i="1"/>
              <a:t>A, </a:t>
            </a:r>
            <a:r>
              <a:rPr lang="en-US" sz="1800" b="0"/>
              <a:t>the intersection of the marginal product of labor curves </a:t>
            </a:r>
            <a:r>
              <a:rPr lang="en-US" sz="1800" b="0" i="1"/>
              <a:t>P</a:t>
            </a:r>
            <a:r>
              <a:rPr lang="en-US" sz="1800" b="0" i="1" baseline="-25000"/>
              <a:t>M</a:t>
            </a:r>
            <a:r>
              <a:rPr lang="en-US" sz="1800" b="0" i="1"/>
              <a:t> </a:t>
            </a:r>
            <a:r>
              <a:rPr lang="en-US" sz="1800" b="0"/>
              <a:t>•</a:t>
            </a:r>
            <a:r>
              <a:rPr lang="en-US" sz="1800" b="0" i="1"/>
              <a:t> MPL</a:t>
            </a:r>
            <a:r>
              <a:rPr lang="en-US" sz="1800" b="0" i="1" baseline="-25000"/>
              <a:t>M</a:t>
            </a:r>
            <a:r>
              <a:rPr lang="en-US" sz="1800" b="0" i="1"/>
              <a:t> </a:t>
            </a:r>
            <a:r>
              <a:rPr lang="en-US" sz="1800" b="0"/>
              <a:t>and</a:t>
            </a:r>
            <a:r>
              <a:rPr lang="en-US" sz="1800" b="0" i="1"/>
              <a:t> P</a:t>
            </a:r>
            <a:r>
              <a:rPr lang="en-US" sz="1800" b="0" i="1" baseline="-25000"/>
              <a:t>A</a:t>
            </a:r>
            <a:r>
              <a:rPr lang="en-US" sz="1800" b="0"/>
              <a:t> •</a:t>
            </a:r>
            <a:r>
              <a:rPr lang="en-US" sz="1800" b="0" i="1"/>
              <a:t> MPL</a:t>
            </a:r>
            <a:r>
              <a:rPr lang="en-US" sz="1800" b="0" i="1" baseline="-25000"/>
              <a:t>A</a:t>
            </a:r>
            <a:r>
              <a:rPr lang="en-US" sz="1800" b="0"/>
              <a:t> in manufacturing and agriculture, respectively. </a:t>
            </a:r>
          </a:p>
          <a:p>
            <a:pPr>
              <a:spcBef>
                <a:spcPct val="10000"/>
              </a:spcBef>
              <a:spcAft>
                <a:spcPct val="10000"/>
              </a:spcAft>
            </a:pPr>
            <a:r>
              <a:rPr lang="en-US" sz="1800" b="0"/>
              <a:t>The amount of labor used in manufacturing is measured from left to right, starting at the origin 0</a:t>
            </a:r>
            <a:r>
              <a:rPr lang="en-US" sz="1800" b="0" i="1" baseline="-25000"/>
              <a:t>M</a:t>
            </a:r>
            <a:r>
              <a:rPr lang="en-US" sz="1800" b="0"/>
              <a:t>,</a:t>
            </a:r>
            <a:r>
              <a:rPr lang="en-US" sz="1800" b="0" i="1"/>
              <a:t> </a:t>
            </a:r>
            <a:r>
              <a:rPr lang="en-US" sz="1800" b="0"/>
              <a:t>and the amount of labor used in agriculture is measured from right to left, starting at the origin 0</a:t>
            </a:r>
            <a:r>
              <a:rPr lang="en-US" sz="1800" b="0" i="1" baseline="-25000"/>
              <a:t>A</a:t>
            </a:r>
            <a:r>
              <a:rPr lang="en-US" sz="1800" b="0"/>
              <a:t>.</a:t>
            </a:r>
            <a:r>
              <a:rPr lang="en-US" sz="1800" b="0" i="1"/>
              <a:t> </a:t>
            </a:r>
            <a:r>
              <a:rPr lang="en-US" sz="1800" b="0"/>
              <a:t>At point</a:t>
            </a:r>
            <a:r>
              <a:rPr lang="en-US" sz="1800" b="0" i="1"/>
              <a:t> A, </a:t>
            </a:r>
            <a:r>
              <a:rPr lang="en-US" sz="1800" b="0"/>
              <a:t>0</a:t>
            </a:r>
            <a:r>
              <a:rPr lang="en-US" sz="1800" b="0" i="1" baseline="-25000"/>
              <a:t>M</a:t>
            </a:r>
            <a:r>
              <a:rPr lang="en-US" sz="1800" b="0" i="1"/>
              <a:t>L</a:t>
            </a:r>
            <a:r>
              <a:rPr lang="en-US" sz="1800" b="0"/>
              <a:t> units of labor are used in manufacturing and 0</a:t>
            </a:r>
            <a:r>
              <a:rPr lang="en-US" sz="1800" b="0" i="1" baseline="-25000"/>
              <a:t>A</a:t>
            </a:r>
            <a:r>
              <a:rPr lang="en-US" sz="1800" b="0" i="1"/>
              <a:t>L </a:t>
            </a:r>
            <a:r>
              <a:rPr lang="en-US" sz="1800" b="0"/>
              <a:t>units of labor are used in agriculture.</a:t>
            </a:r>
          </a:p>
        </p:txBody>
      </p:sp>
      <p:sp>
        <p:nvSpPr>
          <p:cNvPr id="34" name="Rectangle 33"/>
          <p:cNvSpPr>
            <a:spLocks noChangeArrowheads="1"/>
          </p:cNvSpPr>
          <p:nvPr/>
        </p:nvSpPr>
        <p:spPr bwMode="auto">
          <a:xfrm>
            <a:off x="700088" y="2160588"/>
            <a:ext cx="4733925" cy="3609975"/>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36" name="Picture 35" descr="fig5-1_PPT_2.gif"/>
          <p:cNvPicPr>
            <a:picLocks noChangeAspect="1"/>
          </p:cNvPicPr>
          <p:nvPr/>
        </p:nvPicPr>
        <p:blipFill>
          <a:blip r:embed="rId3" cstate="print"/>
          <a:srcRect/>
          <a:stretch>
            <a:fillRect/>
          </a:stretch>
        </p:blipFill>
        <p:spPr bwMode="auto">
          <a:xfrm>
            <a:off x="742950" y="2208213"/>
            <a:ext cx="4600575" cy="3514725"/>
          </a:xfrm>
          <a:prstGeom prst="rect">
            <a:avLst/>
          </a:prstGeom>
          <a:noFill/>
          <a:ln w="9525">
            <a:noFill/>
            <a:miter lim="800000"/>
            <a:headEnd/>
            <a:tailEnd/>
          </a:ln>
        </p:spPr>
      </p:pic>
      <p:pic>
        <p:nvPicPr>
          <p:cNvPr id="37" name="Picture 36" descr="fig5-1_PPT_3.gif"/>
          <p:cNvPicPr>
            <a:picLocks noChangeAspect="1"/>
          </p:cNvPicPr>
          <p:nvPr/>
        </p:nvPicPr>
        <p:blipFill>
          <a:blip r:embed="rId4" cstate="print"/>
          <a:srcRect/>
          <a:stretch>
            <a:fillRect/>
          </a:stretch>
        </p:blipFill>
        <p:spPr bwMode="auto">
          <a:xfrm>
            <a:off x="742950" y="2208213"/>
            <a:ext cx="4600575" cy="3514725"/>
          </a:xfrm>
          <a:prstGeom prst="rect">
            <a:avLst/>
          </a:prstGeom>
          <a:noFill/>
          <a:ln w="9525">
            <a:noFill/>
            <a:miter lim="800000"/>
            <a:headEnd/>
            <a:tailEnd/>
          </a:ln>
        </p:spPr>
      </p:pic>
      <p:pic>
        <p:nvPicPr>
          <p:cNvPr id="38" name="Picture 37" descr="fig5-1_PPT_4.gif"/>
          <p:cNvPicPr>
            <a:picLocks noChangeAspect="1"/>
          </p:cNvPicPr>
          <p:nvPr/>
        </p:nvPicPr>
        <p:blipFill>
          <a:blip r:embed="rId5" cstate="print"/>
          <a:srcRect/>
          <a:stretch>
            <a:fillRect/>
          </a:stretch>
        </p:blipFill>
        <p:spPr bwMode="auto">
          <a:xfrm>
            <a:off x="742950" y="2208213"/>
            <a:ext cx="4600575" cy="3514725"/>
          </a:xfrm>
          <a:prstGeom prst="rect">
            <a:avLst/>
          </a:prstGeom>
          <a:noFill/>
          <a:ln w="9525">
            <a:noFill/>
            <a:miter lim="800000"/>
            <a:headEnd/>
            <a:tailEnd/>
          </a:ln>
        </p:spPr>
      </p:pic>
      <p:pic>
        <p:nvPicPr>
          <p:cNvPr id="39" name="Picture 38" descr="fig5-1_PPT_5.gif"/>
          <p:cNvPicPr>
            <a:picLocks noChangeAspect="1"/>
          </p:cNvPicPr>
          <p:nvPr/>
        </p:nvPicPr>
        <p:blipFill>
          <a:blip r:embed="rId6" cstate="print"/>
          <a:srcRect/>
          <a:stretch>
            <a:fillRect/>
          </a:stretch>
        </p:blipFill>
        <p:spPr bwMode="auto">
          <a:xfrm>
            <a:off x="742950" y="2208213"/>
            <a:ext cx="4600575" cy="3514725"/>
          </a:xfrm>
          <a:prstGeom prst="rect">
            <a:avLst/>
          </a:prstGeom>
          <a:noFill/>
          <a:ln w="9525">
            <a:noFill/>
            <a:miter lim="800000"/>
            <a:headEnd/>
            <a:tailEnd/>
          </a:ln>
        </p:spPr>
      </p:pic>
      <p:sp>
        <p:nvSpPr>
          <p:cNvPr id="20" name="Rectangle 19"/>
          <p:cNvSpPr>
            <a:spLocks noChangeArrowheads="1"/>
          </p:cNvSpPr>
          <p:nvPr/>
        </p:nvSpPr>
        <p:spPr bwMode="auto">
          <a:xfrm>
            <a:off x="973138" y="407988"/>
            <a:ext cx="7273925" cy="196850"/>
          </a:xfrm>
          <a:prstGeom prst="rect">
            <a:avLst/>
          </a:prstGeom>
          <a:solidFill>
            <a:srgbClr val="F5D8A5"/>
          </a:solidFill>
          <a:ln w="9525" algn="ctr">
            <a:noFill/>
            <a:round/>
            <a:headEnd/>
            <a:tailEnd/>
          </a:ln>
        </p:spPr>
        <p:txBody>
          <a:bodyPr/>
          <a:lstStyle/>
          <a:p>
            <a:endParaRPr lang="en-US" sz="3200" b="0">
              <a:solidFill>
                <a:schemeClr val="tx2"/>
              </a:solidFill>
            </a:endParaRPr>
          </a:p>
        </p:txBody>
      </p:sp>
      <p:sp>
        <p:nvSpPr>
          <p:cNvPr id="22" name="Rectangle 3"/>
          <p:cNvSpPr>
            <a:spLocks noGrp="1" noChangeArrowheads="1"/>
          </p:cNvSpPr>
          <p:nvPr>
            <p:ph type="title"/>
          </p:nvPr>
        </p:nvSpPr>
        <p:spPr>
          <a:xfrm>
            <a:off x="566738" y="0"/>
            <a:ext cx="8577262" cy="820738"/>
          </a:xfrm>
        </p:spPr>
        <p:txBody>
          <a:bodyPr/>
          <a:lstStyle/>
          <a:p>
            <a:r>
              <a:rPr lang="en-US" smtClean="0">
                <a:solidFill>
                  <a:srgbClr val="69134B"/>
                </a:solidFill>
              </a:rPr>
              <a:t>1  Movement of Labor between Countries: Migration</a:t>
            </a:r>
          </a:p>
        </p:txBody>
      </p:sp>
      <p:cxnSp>
        <p:nvCxnSpPr>
          <p:cNvPr id="23" name="Straight Connector 22"/>
          <p:cNvCxnSpPr>
            <a:cxnSpLocks noChangeShapeType="1"/>
          </p:cNvCxnSpPr>
          <p:nvPr/>
        </p:nvCxnSpPr>
        <p:spPr bwMode="auto">
          <a:xfrm>
            <a:off x="566738" y="623888"/>
            <a:ext cx="7680325" cy="0"/>
          </a:xfrm>
          <a:prstGeom prst="line">
            <a:avLst/>
          </a:prstGeom>
          <a:noFill/>
          <a:ln w="19050" cap="rnd" algn="ctr">
            <a:solidFill>
              <a:srgbClr val="9C3A45"/>
            </a:solidFill>
            <a:prstDash val="sysDash"/>
            <a:round/>
            <a:headEnd/>
            <a:tailEnd/>
          </a:ln>
        </p:spPr>
      </p:cxnSp>
      <p:sp>
        <p:nvSpPr>
          <p:cNvPr id="18" name="TextBox 17"/>
          <p:cNvSpPr txBox="1">
            <a:spLocks noRot="1" noChangeAspect="1" noMove="1" noResize="1" noEditPoints="1" noAdjustHandles="1" noChangeArrowheads="1" noChangeShapeType="1" noTextEdit="1"/>
          </p:cNvSpPr>
          <p:nvPr/>
        </p:nvSpPr>
        <p:spPr>
          <a:xfrm>
            <a:off x="2410474" y="5794585"/>
            <a:ext cx="1650260" cy="430887"/>
          </a:xfrm>
          <a:prstGeom prst="rect">
            <a:avLst/>
          </a:prstGeom>
          <a:blipFill rotWithShape="1">
            <a:blip r:embed="rId7" cstate="print"/>
            <a:stretch>
              <a:fillRect r="-11808"/>
            </a:stretch>
          </a:blipFill>
        </p:spPr>
        <p:txBody>
          <a:bodyPr/>
          <a:lstStyle/>
          <a:p>
            <a:pPr>
              <a:spcBef>
                <a:spcPct val="10000"/>
              </a:spcBef>
              <a:spcAft>
                <a:spcPct val="10000"/>
              </a:spcAft>
              <a:defRPr/>
            </a:pPr>
            <a:r>
              <a:rPr lang="en-US">
                <a:noFill/>
              </a:rPr>
              <a:t> </a:t>
            </a:r>
          </a:p>
        </p:txBody>
      </p:sp>
      <p:pic>
        <p:nvPicPr>
          <p:cNvPr id="2" name="Picture 1"/>
          <p:cNvPicPr>
            <a:picLocks noChangeAspect="1"/>
          </p:cNvPicPr>
          <p:nvPr/>
        </p:nvPicPr>
        <p:blipFill>
          <a:blip r:embed="rId8" cstate="print"/>
          <a:srcRect/>
          <a:stretch>
            <a:fillRect/>
          </a:stretch>
        </p:blipFill>
        <p:spPr bwMode="auto">
          <a:xfrm>
            <a:off x="742950" y="2208213"/>
            <a:ext cx="4600575" cy="3514725"/>
          </a:xfrm>
          <a:prstGeom prst="rect">
            <a:avLst/>
          </a:prstGeom>
          <a:noFill/>
          <a:ln w="9525">
            <a:noFill/>
            <a:miter lim="800000"/>
            <a:headEnd/>
            <a:tailEnd/>
          </a:ln>
        </p:spPr>
      </p:pic>
      <p:sp>
        <p:nvSpPr>
          <p:cNvPr id="19472" name="Text Box 19"/>
          <p:cNvSpPr txBox="1">
            <a:spLocks noChangeArrowheads="1"/>
          </p:cNvSpPr>
          <p:nvPr/>
        </p:nvSpPr>
        <p:spPr bwMode="auto">
          <a:xfrm>
            <a:off x="2012950" y="1539875"/>
            <a:ext cx="1839913" cy="304800"/>
          </a:xfrm>
          <a:prstGeom prst="rect">
            <a:avLst/>
          </a:prstGeom>
          <a:noFill/>
          <a:ln w="9525">
            <a:noFill/>
            <a:miter lim="800000"/>
            <a:headEnd/>
            <a:tailEnd/>
          </a:ln>
        </p:spPr>
        <p:txBody>
          <a:bodyPr wrap="none">
            <a:spAutoFit/>
          </a:bodyPr>
          <a:lstStyle/>
          <a:p>
            <a:r>
              <a:rPr lang="en-US">
                <a:solidFill>
                  <a:srgbClr val="8A3A6A"/>
                </a:solidFill>
              </a:rPr>
              <a:t>Home Labor Market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wipe(left)">
                                      <p:cBhvr>
                                        <p:cTn id="10" dur="500"/>
                                        <p:tgtEl>
                                          <p:spTgt spid="22"/>
                                        </p:tgtEl>
                                      </p:cBhvr>
                                    </p:animEffect>
                                  </p:childTnLst>
                                </p:cTn>
                              </p:par>
                              <p:par>
                                <p:cTn id="11" presetID="22" presetClass="entr" presetSubtype="8" fill="hold" nodeType="with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wipe(left)">
                                      <p:cBhvr>
                                        <p:cTn id="13" dur="500"/>
                                        <p:tgtEl>
                                          <p:spTgt spid="23"/>
                                        </p:tgtEl>
                                      </p:cBhvr>
                                    </p:animEffect>
                                  </p:childTnLst>
                                </p:cTn>
                              </p:par>
                            </p:childTnLst>
                          </p:cTn>
                        </p:par>
                        <p:par>
                          <p:cTn id="14" fill="hold">
                            <p:stCondLst>
                              <p:cond delay="500"/>
                            </p:stCondLst>
                            <p:childTnLst>
                              <p:par>
                                <p:cTn id="15" presetID="22" presetClass="entr" presetSubtype="8" fill="hold" grpId="0" nodeType="afterEffect">
                                  <p:stCondLst>
                                    <p:cond delay="0"/>
                                  </p:stCondLst>
                                  <p:childTnLst>
                                    <p:set>
                                      <p:cBhvr>
                                        <p:cTn id="16" dur="1" fill="hold">
                                          <p:stCondLst>
                                            <p:cond delay="0"/>
                                          </p:stCondLst>
                                        </p:cTn>
                                        <p:tgtEl>
                                          <p:spTgt spid="862213"/>
                                        </p:tgtEl>
                                        <p:attrNameLst>
                                          <p:attrName>style.visibility</p:attrName>
                                        </p:attrNameLst>
                                      </p:cBhvr>
                                      <p:to>
                                        <p:strVal val="visible"/>
                                      </p:to>
                                    </p:set>
                                    <p:animEffect transition="in" filter="wipe(left)">
                                      <p:cBhvr>
                                        <p:cTn id="17" dur="500"/>
                                        <p:tgtEl>
                                          <p:spTgt spid="862213"/>
                                        </p:tgtEl>
                                      </p:cBhvr>
                                    </p:animEffect>
                                  </p:childTnLst>
                                </p:cTn>
                              </p:par>
                            </p:childTnLst>
                          </p:cTn>
                        </p:par>
                        <p:par>
                          <p:cTn id="18" fill="hold">
                            <p:stCondLst>
                              <p:cond delay="1000"/>
                            </p:stCondLst>
                            <p:childTnLst>
                              <p:par>
                                <p:cTn id="19" presetID="22" presetClass="entr" presetSubtype="8" fill="hold" grpId="0" nodeType="afterEffect">
                                  <p:stCondLst>
                                    <p:cond delay="0"/>
                                  </p:stCondLst>
                                  <p:childTnLst>
                                    <p:set>
                                      <p:cBhvr>
                                        <p:cTn id="20" dur="1" fill="hold">
                                          <p:stCondLst>
                                            <p:cond delay="0"/>
                                          </p:stCondLst>
                                        </p:cTn>
                                        <p:tgtEl>
                                          <p:spTgt spid="862214"/>
                                        </p:tgtEl>
                                        <p:attrNameLst>
                                          <p:attrName>style.visibility</p:attrName>
                                        </p:attrNameLst>
                                      </p:cBhvr>
                                      <p:to>
                                        <p:strVal val="visible"/>
                                      </p:to>
                                    </p:set>
                                    <p:animEffect transition="in" filter="wipe(left)">
                                      <p:cBhvr>
                                        <p:cTn id="21" dur="500"/>
                                        <p:tgtEl>
                                          <p:spTgt spid="862214"/>
                                        </p:tgtEl>
                                      </p:cBhvr>
                                    </p:animEffect>
                                  </p:childTnLst>
                                </p:cTn>
                              </p:par>
                            </p:childTnLst>
                          </p:cTn>
                        </p:par>
                        <p:par>
                          <p:cTn id="22" fill="hold">
                            <p:stCondLst>
                              <p:cond delay="1500"/>
                            </p:stCondLst>
                            <p:childTnLst>
                              <p:par>
                                <p:cTn id="23" presetID="29" presetClass="entr" presetSubtype="0" fill="hold" nodeType="afterEffect">
                                  <p:stCondLst>
                                    <p:cond delay="0"/>
                                  </p:stCondLst>
                                  <p:childTnLst>
                                    <p:set>
                                      <p:cBhvr>
                                        <p:cTn id="24" dur="1" fill="hold">
                                          <p:stCondLst>
                                            <p:cond delay="0"/>
                                          </p:stCondLst>
                                        </p:cTn>
                                        <p:tgtEl>
                                          <p:spTgt spid="40"/>
                                        </p:tgtEl>
                                        <p:attrNameLst>
                                          <p:attrName>style.visibility</p:attrName>
                                        </p:attrNameLst>
                                      </p:cBhvr>
                                      <p:to>
                                        <p:strVal val="visible"/>
                                      </p:to>
                                    </p:set>
                                    <p:anim calcmode="lin" valueType="num">
                                      <p:cBhvr>
                                        <p:cTn id="25" dur="500" fill="hold"/>
                                        <p:tgtEl>
                                          <p:spTgt spid="40"/>
                                        </p:tgtEl>
                                        <p:attrNameLst>
                                          <p:attrName>ppt_x</p:attrName>
                                        </p:attrNameLst>
                                      </p:cBhvr>
                                      <p:tavLst>
                                        <p:tav tm="0">
                                          <p:val>
                                            <p:strVal val="#ppt_x-.2"/>
                                          </p:val>
                                        </p:tav>
                                        <p:tav tm="100000">
                                          <p:val>
                                            <p:strVal val="#ppt_x"/>
                                          </p:val>
                                        </p:tav>
                                      </p:tavLst>
                                    </p:anim>
                                    <p:anim calcmode="lin" valueType="num">
                                      <p:cBhvr>
                                        <p:cTn id="26" dur="500" fill="hold"/>
                                        <p:tgtEl>
                                          <p:spTgt spid="40"/>
                                        </p:tgtEl>
                                        <p:attrNameLst>
                                          <p:attrName>ppt_y</p:attrName>
                                        </p:attrNameLst>
                                      </p:cBhvr>
                                      <p:tavLst>
                                        <p:tav tm="0">
                                          <p:val>
                                            <p:strVal val="#ppt_y"/>
                                          </p:val>
                                        </p:tav>
                                        <p:tav tm="100000">
                                          <p:val>
                                            <p:strVal val="#ppt_y"/>
                                          </p:val>
                                        </p:tav>
                                      </p:tavLst>
                                    </p:anim>
                                    <p:animEffect transition="in" filter="wipe(right)" prLst="gradientSize: 0.1">
                                      <p:cBhvr>
                                        <p:cTn id="27" dur="500"/>
                                        <p:tgtEl>
                                          <p:spTgt spid="40"/>
                                        </p:tgtEl>
                                      </p:cBhvr>
                                    </p:animEffect>
                                  </p:childTnLst>
                                </p:cTn>
                              </p:par>
                            </p:childTnLst>
                          </p:cTn>
                        </p:par>
                        <p:par>
                          <p:cTn id="28" fill="hold">
                            <p:stCondLst>
                              <p:cond delay="2000"/>
                            </p:stCondLst>
                            <p:childTnLst>
                              <p:par>
                                <p:cTn id="29" presetID="22" presetClass="entr" presetSubtype="8"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wipe(left)">
                                      <p:cBhvr>
                                        <p:cTn id="31" dur="500"/>
                                        <p:tgtEl>
                                          <p:spTgt spid="19"/>
                                        </p:tgtEl>
                                      </p:cBhvr>
                                    </p:animEffect>
                                  </p:childTnLst>
                                </p:cTn>
                              </p:par>
                            </p:childTnLst>
                          </p:cTn>
                        </p:par>
                        <p:par>
                          <p:cTn id="32" fill="hold">
                            <p:stCondLst>
                              <p:cond delay="2500"/>
                            </p:stCondLst>
                            <p:childTnLst>
                              <p:par>
                                <p:cTn id="33" presetID="22" presetClass="entr" presetSubtype="8" fill="hold" grpId="0" nodeType="afterEffect">
                                  <p:stCondLst>
                                    <p:cond delay="0"/>
                                  </p:stCondLst>
                                  <p:childTnLst>
                                    <p:set>
                                      <p:cBhvr>
                                        <p:cTn id="34" dur="1" fill="hold">
                                          <p:stCondLst>
                                            <p:cond delay="0"/>
                                          </p:stCondLst>
                                        </p:cTn>
                                        <p:tgtEl>
                                          <p:spTgt spid="34"/>
                                        </p:tgtEl>
                                        <p:attrNameLst>
                                          <p:attrName>style.visibility</p:attrName>
                                        </p:attrNameLst>
                                      </p:cBhvr>
                                      <p:to>
                                        <p:strVal val="visible"/>
                                      </p:to>
                                    </p:set>
                                    <p:animEffect transition="in" filter="wipe(left)">
                                      <p:cBhvr>
                                        <p:cTn id="35" dur="500"/>
                                        <p:tgtEl>
                                          <p:spTgt spid="34"/>
                                        </p:tgtEl>
                                      </p:cBhvr>
                                    </p:animEffect>
                                  </p:childTnLst>
                                </p:cTn>
                              </p:par>
                            </p:childTnLst>
                          </p:cTn>
                        </p:par>
                        <p:par>
                          <p:cTn id="36" fill="hold">
                            <p:stCondLst>
                              <p:cond delay="3000"/>
                            </p:stCondLst>
                            <p:childTnLst>
                              <p:par>
                                <p:cTn id="37" presetID="22" presetClass="entr" presetSubtype="8" fill="hold" grpId="0" nodeType="afterEffect">
                                  <p:stCondLst>
                                    <p:cond delay="0"/>
                                  </p:stCondLst>
                                  <p:childTnLst>
                                    <p:set>
                                      <p:cBhvr>
                                        <p:cTn id="38" dur="1" fill="hold">
                                          <p:stCondLst>
                                            <p:cond delay="0"/>
                                          </p:stCondLst>
                                        </p:cTn>
                                        <p:tgtEl>
                                          <p:spTgt spid="21">
                                            <p:txEl>
                                              <p:pRg st="0" end="0"/>
                                            </p:txEl>
                                          </p:spTgt>
                                        </p:tgtEl>
                                        <p:attrNameLst>
                                          <p:attrName>style.visibility</p:attrName>
                                        </p:attrNameLst>
                                      </p:cBhvr>
                                      <p:to>
                                        <p:strVal val="visible"/>
                                      </p:to>
                                    </p:set>
                                    <p:animEffect transition="in" filter="wipe(left)">
                                      <p:cBhvr>
                                        <p:cTn id="39" dur="500"/>
                                        <p:tgtEl>
                                          <p:spTgt spid="21">
                                            <p:txEl>
                                              <p:pRg st="0" end="0"/>
                                            </p:txEl>
                                          </p:spTgt>
                                        </p:tgtEl>
                                      </p:cBhvr>
                                    </p:animEffect>
                                  </p:childTnLst>
                                </p:cTn>
                              </p:par>
                            </p:childTnLst>
                          </p:cTn>
                        </p:par>
                        <p:par>
                          <p:cTn id="40" fill="hold">
                            <p:stCondLst>
                              <p:cond delay="3500"/>
                            </p:stCondLst>
                            <p:childTnLst>
                              <p:par>
                                <p:cTn id="41" presetID="22" presetClass="entr" presetSubtype="4" fill="hold" nodeType="afterEffect">
                                  <p:stCondLst>
                                    <p:cond delay="0"/>
                                  </p:stCondLst>
                                  <p:childTnLst>
                                    <p:set>
                                      <p:cBhvr>
                                        <p:cTn id="42" dur="1" fill="hold">
                                          <p:stCondLst>
                                            <p:cond delay="0"/>
                                          </p:stCondLst>
                                        </p:cTn>
                                        <p:tgtEl>
                                          <p:spTgt spid="2"/>
                                        </p:tgtEl>
                                        <p:attrNameLst>
                                          <p:attrName>style.visibility</p:attrName>
                                        </p:attrNameLst>
                                      </p:cBhvr>
                                      <p:to>
                                        <p:strVal val="visible"/>
                                      </p:to>
                                    </p:set>
                                    <p:animEffect transition="in" filter="wipe(down)">
                                      <p:cBhvr>
                                        <p:cTn id="43" dur="500"/>
                                        <p:tgtEl>
                                          <p:spTgt spid="2"/>
                                        </p:tgtEl>
                                      </p:cBhvr>
                                    </p:animEffect>
                                  </p:childTnLst>
                                </p:cTn>
                              </p:par>
                            </p:childTnLst>
                          </p:cTn>
                        </p:par>
                        <p:par>
                          <p:cTn id="44" fill="hold">
                            <p:stCondLst>
                              <p:cond delay="4000"/>
                            </p:stCondLst>
                            <p:childTnLst>
                              <p:par>
                                <p:cTn id="45" presetID="22" presetClass="entr" presetSubtype="8" fill="hold" nodeType="afterEffect">
                                  <p:stCondLst>
                                    <p:cond delay="0"/>
                                  </p:stCondLst>
                                  <p:childTnLst>
                                    <p:set>
                                      <p:cBhvr>
                                        <p:cTn id="46" dur="1" fill="hold">
                                          <p:stCondLst>
                                            <p:cond delay="0"/>
                                          </p:stCondLst>
                                        </p:cTn>
                                        <p:tgtEl>
                                          <p:spTgt spid="39"/>
                                        </p:tgtEl>
                                        <p:attrNameLst>
                                          <p:attrName>style.visibility</p:attrName>
                                        </p:attrNameLst>
                                      </p:cBhvr>
                                      <p:to>
                                        <p:strVal val="visible"/>
                                      </p:to>
                                    </p:set>
                                    <p:animEffect transition="in" filter="wipe(left)">
                                      <p:cBhvr>
                                        <p:cTn id="47" dur="1000"/>
                                        <p:tgtEl>
                                          <p:spTgt spid="39"/>
                                        </p:tgtEl>
                                      </p:cBhvr>
                                    </p:animEffect>
                                  </p:childTnLst>
                                </p:cTn>
                              </p:par>
                            </p:childTnLst>
                          </p:cTn>
                        </p:par>
                        <p:par>
                          <p:cTn id="48" fill="hold">
                            <p:stCondLst>
                              <p:cond delay="5000"/>
                            </p:stCondLst>
                            <p:childTnLst>
                              <p:par>
                                <p:cTn id="49" presetID="22" presetClass="entr" presetSubtype="8" fill="hold" nodeType="afterEffect">
                                  <p:stCondLst>
                                    <p:cond delay="0"/>
                                  </p:stCondLst>
                                  <p:childTnLst>
                                    <p:set>
                                      <p:cBhvr>
                                        <p:cTn id="50" dur="1" fill="hold">
                                          <p:stCondLst>
                                            <p:cond delay="0"/>
                                          </p:stCondLst>
                                        </p:cTn>
                                        <p:tgtEl>
                                          <p:spTgt spid="37"/>
                                        </p:tgtEl>
                                        <p:attrNameLst>
                                          <p:attrName>style.visibility</p:attrName>
                                        </p:attrNameLst>
                                      </p:cBhvr>
                                      <p:to>
                                        <p:strVal val="visible"/>
                                      </p:to>
                                    </p:set>
                                    <p:animEffect transition="in" filter="wipe(left)">
                                      <p:cBhvr>
                                        <p:cTn id="51" dur="1000"/>
                                        <p:tgtEl>
                                          <p:spTgt spid="37"/>
                                        </p:tgtEl>
                                      </p:cBhvr>
                                    </p:animEffect>
                                  </p:childTnLst>
                                </p:cTn>
                              </p:par>
                            </p:childTnLst>
                          </p:cTn>
                        </p:par>
                        <p:par>
                          <p:cTn id="52" fill="hold">
                            <p:stCondLst>
                              <p:cond delay="6000"/>
                            </p:stCondLst>
                            <p:childTnLst>
                              <p:par>
                                <p:cTn id="53" presetID="22" presetClass="entr" presetSubtype="2" fill="hold" nodeType="afterEffect">
                                  <p:stCondLst>
                                    <p:cond delay="0"/>
                                  </p:stCondLst>
                                  <p:childTnLst>
                                    <p:set>
                                      <p:cBhvr>
                                        <p:cTn id="54" dur="1" fill="hold">
                                          <p:stCondLst>
                                            <p:cond delay="0"/>
                                          </p:stCondLst>
                                        </p:cTn>
                                        <p:tgtEl>
                                          <p:spTgt spid="38"/>
                                        </p:tgtEl>
                                        <p:attrNameLst>
                                          <p:attrName>style.visibility</p:attrName>
                                        </p:attrNameLst>
                                      </p:cBhvr>
                                      <p:to>
                                        <p:strVal val="visible"/>
                                      </p:to>
                                    </p:set>
                                    <p:animEffect transition="in" filter="wipe(right)">
                                      <p:cBhvr>
                                        <p:cTn id="55" dur="1000"/>
                                        <p:tgtEl>
                                          <p:spTgt spid="38"/>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grpId="0" nodeType="clickEffect">
                                  <p:stCondLst>
                                    <p:cond delay="0"/>
                                  </p:stCondLst>
                                  <p:childTnLst>
                                    <p:set>
                                      <p:cBhvr>
                                        <p:cTn id="59" dur="1" fill="hold">
                                          <p:stCondLst>
                                            <p:cond delay="0"/>
                                          </p:stCondLst>
                                        </p:cTn>
                                        <p:tgtEl>
                                          <p:spTgt spid="21">
                                            <p:txEl>
                                              <p:pRg st="1" end="1"/>
                                            </p:txEl>
                                          </p:spTgt>
                                        </p:tgtEl>
                                        <p:attrNameLst>
                                          <p:attrName>style.visibility</p:attrName>
                                        </p:attrNameLst>
                                      </p:cBhvr>
                                      <p:to>
                                        <p:strVal val="visible"/>
                                      </p:to>
                                    </p:set>
                                    <p:animEffect transition="in" filter="wipe(left)">
                                      <p:cBhvr>
                                        <p:cTn id="60" dur="500"/>
                                        <p:tgtEl>
                                          <p:spTgt spid="21">
                                            <p:txEl>
                                              <p:pRg st="1" end="1"/>
                                            </p:txEl>
                                          </p:spTgt>
                                        </p:tgtEl>
                                      </p:cBhvr>
                                    </p:animEffect>
                                  </p:childTnLst>
                                </p:cTn>
                              </p:par>
                            </p:childTnLst>
                          </p:cTn>
                        </p:par>
                        <p:par>
                          <p:cTn id="61" fill="hold">
                            <p:stCondLst>
                              <p:cond delay="500"/>
                            </p:stCondLst>
                            <p:childTnLst>
                              <p:par>
                                <p:cTn id="62" presetID="22" presetClass="entr" presetSubtype="8" fill="hold" nodeType="afterEffect">
                                  <p:stCondLst>
                                    <p:cond delay="0"/>
                                  </p:stCondLst>
                                  <p:childTnLst>
                                    <p:set>
                                      <p:cBhvr>
                                        <p:cTn id="63" dur="1" fill="hold">
                                          <p:stCondLst>
                                            <p:cond delay="0"/>
                                          </p:stCondLst>
                                        </p:cTn>
                                        <p:tgtEl>
                                          <p:spTgt spid="36"/>
                                        </p:tgtEl>
                                        <p:attrNameLst>
                                          <p:attrName>style.visibility</p:attrName>
                                        </p:attrNameLst>
                                      </p:cBhvr>
                                      <p:to>
                                        <p:strVal val="visible"/>
                                      </p:to>
                                    </p:set>
                                    <p:animEffect transition="in" filter="wipe(left)">
                                      <p:cBhvr>
                                        <p:cTn id="64" dur="1000"/>
                                        <p:tgtEl>
                                          <p:spTgt spid="36"/>
                                        </p:tgtEl>
                                      </p:cBhvr>
                                    </p:animEffect>
                                  </p:childTnLst>
                                </p:cTn>
                              </p:par>
                            </p:childTnLst>
                          </p:cTn>
                        </p:par>
                        <p:par>
                          <p:cTn id="65" fill="hold">
                            <p:stCondLst>
                              <p:cond delay="1500"/>
                            </p:stCondLst>
                            <p:childTnLst>
                              <p:par>
                                <p:cTn id="66" presetID="22" presetClass="entr" presetSubtype="8" fill="hold" nodeType="afterEffect">
                                  <p:stCondLst>
                                    <p:cond delay="0"/>
                                  </p:stCondLst>
                                  <p:childTnLst>
                                    <p:set>
                                      <p:cBhvr>
                                        <p:cTn id="67" dur="1" fill="hold">
                                          <p:stCondLst>
                                            <p:cond delay="0"/>
                                          </p:stCondLst>
                                        </p:cTn>
                                        <p:tgtEl>
                                          <p:spTgt spid="18"/>
                                        </p:tgtEl>
                                        <p:attrNameLst>
                                          <p:attrName>style.visibility</p:attrName>
                                        </p:attrNameLst>
                                      </p:cBhvr>
                                      <p:to>
                                        <p:strVal val="visible"/>
                                      </p:to>
                                    </p:set>
                                    <p:animEffect transition="in" filter="wipe(left)">
                                      <p:cBhvr>
                                        <p:cTn id="68"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3" grpId="0" autoUpdateAnimBg="0"/>
      <p:bldP spid="862214" grpId="0" autoUpdateAnimBg="0"/>
      <p:bldP spid="19" grpId="0" animBg="1"/>
      <p:bldP spid="21" grpId="0" uiExpand="1" build="p" bldLvl="2"/>
      <p:bldP spid="34" grpId="0" animBg="1"/>
      <p:bldP spid="20" grpId="0" animBg="1"/>
      <p:bldP spid="22"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39"/>
          <p:cNvGrpSpPr>
            <a:grpSpLocks/>
          </p:cNvGrpSpPr>
          <p:nvPr/>
        </p:nvGrpSpPr>
        <p:grpSpPr bwMode="auto">
          <a:xfrm>
            <a:off x="566738" y="1743075"/>
            <a:ext cx="8432800" cy="4846638"/>
            <a:chOff x="566738" y="2200275"/>
            <a:chExt cx="7805737" cy="4219575"/>
          </a:xfrm>
        </p:grpSpPr>
        <p:sp>
          <p:nvSpPr>
            <p:cNvPr id="1106" name="Rectangle 29"/>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1107" name="Rectangle 30"/>
            <p:cNvSpPr>
              <a:spLocks noChangeArrowheads="1"/>
            </p:cNvSpPr>
            <p:nvPr/>
          </p:nvSpPr>
          <p:spPr bwMode="auto">
            <a:xfrm>
              <a:off x="581024" y="2219327"/>
              <a:ext cx="7772401" cy="295370"/>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862213" name="Rectangle 5"/>
          <p:cNvSpPr>
            <a:spLocks noChangeArrowheads="1"/>
          </p:cNvSpPr>
          <p:nvPr/>
        </p:nvSpPr>
        <p:spPr bwMode="auto">
          <a:xfrm>
            <a:off x="566738" y="633413"/>
            <a:ext cx="8577262" cy="822325"/>
          </a:xfrm>
          <a:prstGeom prst="rect">
            <a:avLst/>
          </a:prstGeom>
          <a:noFill/>
          <a:ln w="9525" algn="ctr">
            <a:noFill/>
            <a:miter lim="800000"/>
            <a:headEnd/>
            <a:tailEnd/>
          </a:ln>
        </p:spPr>
        <p:txBody>
          <a:bodyPr>
            <a:spAutoFit/>
          </a:bodyPr>
          <a:lstStyle/>
          <a:p>
            <a:pPr>
              <a:spcBef>
                <a:spcPct val="20000"/>
              </a:spcBef>
            </a:pPr>
            <a:r>
              <a:rPr lang="en-US" sz="2400">
                <a:solidFill>
                  <a:srgbClr val="356A41"/>
                </a:solidFill>
              </a:rPr>
              <a:t>Effects of Immigration in the Short Run:</a:t>
            </a:r>
            <a:br>
              <a:rPr lang="en-US" sz="2400">
                <a:solidFill>
                  <a:srgbClr val="356A41"/>
                </a:solidFill>
              </a:rPr>
            </a:br>
            <a:r>
              <a:rPr lang="en-US" sz="2400">
                <a:solidFill>
                  <a:srgbClr val="356A41"/>
                </a:solidFill>
              </a:rPr>
              <a:t>Specific-Factors Model</a:t>
            </a:r>
          </a:p>
        </p:txBody>
      </p:sp>
      <p:sp>
        <p:nvSpPr>
          <p:cNvPr id="862214" name="Rectangle 6"/>
          <p:cNvSpPr>
            <a:spLocks noChangeArrowheads="1"/>
          </p:cNvSpPr>
          <p:nvPr/>
        </p:nvSpPr>
        <p:spPr bwMode="auto">
          <a:xfrm>
            <a:off x="552450" y="1355725"/>
            <a:ext cx="7947025" cy="396875"/>
          </a:xfrm>
          <a:prstGeom prst="rect">
            <a:avLst/>
          </a:prstGeom>
          <a:noFill/>
          <a:ln w="9525" algn="ctr">
            <a:noFill/>
            <a:miter lim="800000"/>
            <a:headEnd/>
            <a:tailEnd/>
          </a:ln>
        </p:spPr>
        <p:txBody>
          <a:bodyPr>
            <a:spAutoFit/>
          </a:bodyPr>
          <a:lstStyle/>
          <a:p>
            <a:pPr>
              <a:spcBef>
                <a:spcPct val="20000"/>
              </a:spcBef>
            </a:pPr>
            <a:r>
              <a:rPr lang="en-US" sz="2000">
                <a:solidFill>
                  <a:srgbClr val="3D68AF"/>
                </a:solidFill>
              </a:rPr>
              <a:t>Effect of Immigration on the Wage in Home</a:t>
            </a:r>
          </a:p>
        </p:txBody>
      </p:sp>
      <p:sp>
        <p:nvSpPr>
          <p:cNvPr id="19" name="Text Box 7"/>
          <p:cNvSpPr txBox="1">
            <a:spLocks noChangeArrowheads="1"/>
          </p:cNvSpPr>
          <p:nvPr/>
        </p:nvSpPr>
        <p:spPr bwMode="auto">
          <a:xfrm>
            <a:off x="585788" y="2038350"/>
            <a:ext cx="1328737"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n-US">
                <a:solidFill>
                  <a:srgbClr val="831951"/>
                </a:solidFill>
              </a:rPr>
              <a:t>FIGURE</a:t>
            </a:r>
            <a:r>
              <a:rPr lang="en-US"/>
              <a:t> 5-2</a:t>
            </a:r>
          </a:p>
        </p:txBody>
      </p:sp>
      <p:sp>
        <p:nvSpPr>
          <p:cNvPr id="21" name="Rectangle 20"/>
          <p:cNvSpPr>
            <a:spLocks noChangeArrowheads="1"/>
          </p:cNvSpPr>
          <p:nvPr/>
        </p:nvSpPr>
        <p:spPr bwMode="auto">
          <a:xfrm>
            <a:off x="5989638" y="2024063"/>
            <a:ext cx="3154362" cy="4194175"/>
          </a:xfrm>
          <a:prstGeom prst="rect">
            <a:avLst/>
          </a:prstGeom>
          <a:noFill/>
          <a:ln w="9525">
            <a:noFill/>
            <a:miter lim="800000"/>
            <a:headEnd/>
            <a:tailEnd/>
          </a:ln>
        </p:spPr>
        <p:txBody>
          <a:bodyPr>
            <a:spAutoFit/>
          </a:bodyPr>
          <a:lstStyle/>
          <a:p>
            <a:pPr>
              <a:spcBef>
                <a:spcPct val="10000"/>
              </a:spcBef>
              <a:spcAft>
                <a:spcPct val="10000"/>
              </a:spcAft>
            </a:pPr>
            <a:endParaRPr lang="en-US" sz="1600">
              <a:solidFill>
                <a:srgbClr val="8A3A6A"/>
              </a:solidFill>
            </a:endParaRPr>
          </a:p>
          <a:p>
            <a:pPr>
              <a:spcBef>
                <a:spcPct val="10000"/>
              </a:spcBef>
              <a:spcAft>
                <a:spcPct val="10000"/>
              </a:spcAft>
            </a:pPr>
            <a:r>
              <a:rPr lang="en-US" sz="1600" b="0"/>
              <a:t>When the amount of labor at Home increases by the amount </a:t>
            </a:r>
            <a:r>
              <a:rPr lang="en-US" sz="1600" b="0">
                <a:sym typeface="Symbol" pitchFamily="18" charset="2"/>
              </a:rPr>
              <a:t></a:t>
            </a:r>
            <a:r>
              <a:rPr lang="en-US" sz="1600" b="0" i="1"/>
              <a:t>L,</a:t>
            </a:r>
            <a:r>
              <a:rPr lang="en-US" sz="1600" b="0"/>
              <a:t> the origin for agriculture shifts to the right by that amount, from 0</a:t>
            </a:r>
            <a:r>
              <a:rPr lang="en-US" sz="1600" b="0" i="1" baseline="-25000"/>
              <a:t>A</a:t>
            </a:r>
            <a:r>
              <a:rPr lang="en-US" sz="1600" b="0"/>
              <a:t> </a:t>
            </a:r>
            <a:r>
              <a:rPr lang="en-US" sz="1600" b="0" i="1"/>
              <a:t>to </a:t>
            </a:r>
            <a:r>
              <a:rPr lang="en-US" sz="1600" b="0"/>
              <a:t>0</a:t>
            </a:r>
            <a:r>
              <a:rPr lang="en-US" sz="1600" b="0" i="1"/>
              <a:t>A</a:t>
            </a:r>
            <a:r>
              <a:rPr lang="en-US" sz="1600" b="0" i="1">
                <a:sym typeface="Symbol" pitchFamily="18" charset="2"/>
              </a:rPr>
              <a:t></a:t>
            </a:r>
            <a:r>
              <a:rPr lang="en-US" sz="1600" b="0"/>
              <a:t>.</a:t>
            </a:r>
            <a:r>
              <a:rPr lang="en-US" sz="1600" b="0" i="1"/>
              <a:t>  </a:t>
            </a:r>
          </a:p>
          <a:p>
            <a:pPr>
              <a:spcBef>
                <a:spcPct val="10000"/>
              </a:spcBef>
              <a:spcAft>
                <a:spcPct val="10000"/>
              </a:spcAft>
            </a:pPr>
            <a:r>
              <a:rPr lang="en-US" sz="1600" b="0"/>
              <a:t>The marginal product of labor curve in agriculture also shifts right by the amount </a:t>
            </a:r>
            <a:r>
              <a:rPr lang="en-US" sz="1600" b="0">
                <a:sym typeface="Symbol" pitchFamily="18" charset="2"/>
              </a:rPr>
              <a:t></a:t>
            </a:r>
            <a:r>
              <a:rPr lang="en-US" sz="1600" b="0" i="1"/>
              <a:t>L.</a:t>
            </a:r>
          </a:p>
          <a:p>
            <a:pPr>
              <a:spcBef>
                <a:spcPct val="10000"/>
              </a:spcBef>
              <a:spcAft>
                <a:spcPct val="10000"/>
              </a:spcAft>
            </a:pPr>
            <a:r>
              <a:rPr lang="en-US" sz="1600" b="0"/>
              <a:t>Equilibrium in the Home labor market is now at point </a:t>
            </a:r>
            <a:r>
              <a:rPr lang="en-US" sz="1600" b="0" i="1"/>
              <a:t>B:</a:t>
            </a:r>
            <a:r>
              <a:rPr lang="en-US" sz="1600" b="0"/>
              <a:t> wages have fallen to </a:t>
            </a:r>
            <a:r>
              <a:rPr lang="en-US" sz="1600" b="0" i="1"/>
              <a:t>W</a:t>
            </a:r>
            <a:r>
              <a:rPr lang="en-US" sz="1600" b="0" i="1">
                <a:sym typeface="Symbol" pitchFamily="18" charset="2"/>
              </a:rPr>
              <a:t></a:t>
            </a:r>
            <a:r>
              <a:rPr lang="en-US" sz="1600" b="0"/>
              <a:t> and the amount of labor has increased in manufacturing (to 0</a:t>
            </a:r>
            <a:r>
              <a:rPr lang="en-US" sz="1600" b="0" i="1" baseline="-25000"/>
              <a:t>M</a:t>
            </a:r>
            <a:r>
              <a:rPr lang="en-US" sz="1600" b="0" i="1"/>
              <a:t>L</a:t>
            </a:r>
            <a:r>
              <a:rPr lang="en-US" sz="1600" b="0" i="1">
                <a:sym typeface="Symbol" pitchFamily="18" charset="2"/>
              </a:rPr>
              <a:t></a:t>
            </a:r>
            <a:r>
              <a:rPr lang="en-US" sz="1600" b="0"/>
              <a:t>) and in agriculture (to</a:t>
            </a:r>
            <a:r>
              <a:rPr lang="en-US" sz="1600" b="0" i="1"/>
              <a:t> </a:t>
            </a:r>
            <a:r>
              <a:rPr lang="en-US" sz="1600" b="0"/>
              <a:t>0</a:t>
            </a:r>
            <a:r>
              <a:rPr lang="en-US" sz="1600" b="0" i="1" baseline="-25000"/>
              <a:t>A</a:t>
            </a:r>
            <a:r>
              <a:rPr lang="en-US" sz="1600" b="0" i="1">
                <a:sym typeface="Symbol" pitchFamily="18" charset="2"/>
              </a:rPr>
              <a:t></a:t>
            </a:r>
            <a:r>
              <a:rPr lang="en-US" sz="1600" b="0" i="1"/>
              <a:t>L</a:t>
            </a:r>
            <a:r>
              <a:rPr lang="en-US" sz="1600" b="0" i="1">
                <a:sym typeface="Symbol" pitchFamily="18" charset="2"/>
              </a:rPr>
              <a:t></a:t>
            </a:r>
            <a:r>
              <a:rPr lang="en-US" sz="1600" b="0"/>
              <a:t>).</a:t>
            </a:r>
          </a:p>
          <a:p>
            <a:pPr>
              <a:spcBef>
                <a:spcPct val="10000"/>
              </a:spcBef>
              <a:spcAft>
                <a:spcPct val="10000"/>
              </a:spcAft>
            </a:pPr>
            <a:endParaRPr lang="en-US" sz="1600" b="0"/>
          </a:p>
        </p:txBody>
      </p:sp>
      <p:sp>
        <p:nvSpPr>
          <p:cNvPr id="34" name="Rectangle 33"/>
          <p:cNvSpPr>
            <a:spLocks noChangeArrowheads="1"/>
          </p:cNvSpPr>
          <p:nvPr/>
        </p:nvSpPr>
        <p:spPr bwMode="auto">
          <a:xfrm>
            <a:off x="660400" y="2406650"/>
            <a:ext cx="5172075" cy="3228975"/>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20" name="Picture 19" descr="fig5_2_PPT_1.gif"/>
          <p:cNvPicPr>
            <a:picLocks noChangeAspect="1"/>
          </p:cNvPicPr>
          <p:nvPr/>
        </p:nvPicPr>
        <p:blipFill>
          <a:blip r:embed="rId4" cstate="print"/>
          <a:srcRect/>
          <a:stretch>
            <a:fillRect/>
          </a:stretch>
        </p:blipFill>
        <p:spPr bwMode="auto">
          <a:xfrm>
            <a:off x="731838" y="2468563"/>
            <a:ext cx="5057775" cy="3400425"/>
          </a:xfrm>
          <a:prstGeom prst="rect">
            <a:avLst/>
          </a:prstGeom>
          <a:noFill/>
          <a:ln w="9525">
            <a:noFill/>
            <a:miter lim="800000"/>
            <a:headEnd/>
            <a:tailEnd/>
          </a:ln>
        </p:spPr>
      </p:pic>
      <p:pic>
        <p:nvPicPr>
          <p:cNvPr id="22" name="Picture 21" descr="fig5_2_PPT_2.gif"/>
          <p:cNvPicPr>
            <a:picLocks noChangeAspect="1"/>
          </p:cNvPicPr>
          <p:nvPr/>
        </p:nvPicPr>
        <p:blipFill>
          <a:blip r:embed="rId5" cstate="print"/>
          <a:srcRect/>
          <a:stretch>
            <a:fillRect/>
          </a:stretch>
        </p:blipFill>
        <p:spPr bwMode="auto">
          <a:xfrm>
            <a:off x="731838" y="2468563"/>
            <a:ext cx="5057775" cy="3400425"/>
          </a:xfrm>
          <a:prstGeom prst="rect">
            <a:avLst/>
          </a:prstGeom>
          <a:noFill/>
          <a:ln w="9525">
            <a:noFill/>
            <a:miter lim="800000"/>
            <a:headEnd/>
            <a:tailEnd/>
          </a:ln>
        </p:spPr>
      </p:pic>
      <p:pic>
        <p:nvPicPr>
          <p:cNvPr id="23" name="Picture 22" descr="fig5_2_PPT_3.gif"/>
          <p:cNvPicPr>
            <a:picLocks noChangeAspect="1"/>
          </p:cNvPicPr>
          <p:nvPr/>
        </p:nvPicPr>
        <p:blipFill>
          <a:blip r:embed="rId6" cstate="print"/>
          <a:srcRect/>
          <a:stretch>
            <a:fillRect/>
          </a:stretch>
        </p:blipFill>
        <p:spPr bwMode="auto">
          <a:xfrm>
            <a:off x="731838" y="2468563"/>
            <a:ext cx="5057775" cy="3400425"/>
          </a:xfrm>
          <a:prstGeom prst="rect">
            <a:avLst/>
          </a:prstGeom>
          <a:noFill/>
          <a:ln w="9525">
            <a:noFill/>
            <a:miter lim="800000"/>
            <a:headEnd/>
            <a:tailEnd/>
          </a:ln>
        </p:spPr>
      </p:pic>
      <p:pic>
        <p:nvPicPr>
          <p:cNvPr id="24" name="Picture 23" descr="fig5_2_PPT_4.gif"/>
          <p:cNvPicPr>
            <a:picLocks noChangeAspect="1"/>
          </p:cNvPicPr>
          <p:nvPr/>
        </p:nvPicPr>
        <p:blipFill>
          <a:blip r:embed="rId7" cstate="print"/>
          <a:srcRect/>
          <a:stretch>
            <a:fillRect/>
          </a:stretch>
        </p:blipFill>
        <p:spPr bwMode="auto">
          <a:xfrm>
            <a:off x="731838" y="2468563"/>
            <a:ext cx="5057775" cy="3400425"/>
          </a:xfrm>
          <a:prstGeom prst="rect">
            <a:avLst/>
          </a:prstGeom>
          <a:noFill/>
          <a:ln w="9525">
            <a:noFill/>
            <a:miter lim="800000"/>
            <a:headEnd/>
            <a:tailEnd/>
          </a:ln>
        </p:spPr>
      </p:pic>
      <p:pic>
        <p:nvPicPr>
          <p:cNvPr id="25" name="Picture 24" descr="fig5_2_PPT_5.gif"/>
          <p:cNvPicPr>
            <a:picLocks noChangeAspect="1"/>
          </p:cNvPicPr>
          <p:nvPr/>
        </p:nvPicPr>
        <p:blipFill>
          <a:blip r:embed="rId8" cstate="print"/>
          <a:srcRect/>
          <a:stretch>
            <a:fillRect/>
          </a:stretch>
        </p:blipFill>
        <p:spPr bwMode="auto">
          <a:xfrm>
            <a:off x="731838" y="2468563"/>
            <a:ext cx="5057775" cy="3400425"/>
          </a:xfrm>
          <a:prstGeom prst="rect">
            <a:avLst/>
          </a:prstGeom>
          <a:noFill/>
          <a:ln w="9525">
            <a:noFill/>
            <a:miter lim="800000"/>
            <a:headEnd/>
            <a:tailEnd/>
          </a:ln>
        </p:spPr>
      </p:pic>
      <p:pic>
        <p:nvPicPr>
          <p:cNvPr id="26" name="Picture 25" descr="fig5_2_PPT_6.gif"/>
          <p:cNvPicPr>
            <a:picLocks noChangeAspect="1"/>
          </p:cNvPicPr>
          <p:nvPr/>
        </p:nvPicPr>
        <p:blipFill>
          <a:blip r:embed="rId9" cstate="print"/>
          <a:srcRect/>
          <a:stretch>
            <a:fillRect/>
          </a:stretch>
        </p:blipFill>
        <p:spPr bwMode="auto">
          <a:xfrm>
            <a:off x="731838" y="2468563"/>
            <a:ext cx="5057775" cy="3400425"/>
          </a:xfrm>
          <a:prstGeom prst="rect">
            <a:avLst/>
          </a:prstGeom>
          <a:noFill/>
          <a:ln w="9525">
            <a:noFill/>
            <a:miter lim="800000"/>
            <a:headEnd/>
            <a:tailEnd/>
          </a:ln>
        </p:spPr>
      </p:pic>
      <p:pic>
        <p:nvPicPr>
          <p:cNvPr id="27" name="Picture 26" descr="fig5_2_PPT_7.gif"/>
          <p:cNvPicPr>
            <a:picLocks noChangeAspect="1"/>
          </p:cNvPicPr>
          <p:nvPr/>
        </p:nvPicPr>
        <p:blipFill>
          <a:blip r:embed="rId10" cstate="print"/>
          <a:srcRect/>
          <a:stretch>
            <a:fillRect/>
          </a:stretch>
        </p:blipFill>
        <p:spPr bwMode="auto">
          <a:xfrm>
            <a:off x="731838" y="2468563"/>
            <a:ext cx="5057775" cy="3400425"/>
          </a:xfrm>
          <a:prstGeom prst="rect">
            <a:avLst/>
          </a:prstGeom>
          <a:noFill/>
          <a:ln w="9525">
            <a:noFill/>
            <a:miter lim="800000"/>
            <a:headEnd/>
            <a:tailEnd/>
          </a:ln>
        </p:spPr>
      </p:pic>
      <p:pic>
        <p:nvPicPr>
          <p:cNvPr id="28" name="Picture 27" descr="fig5_2_PPT_8.gif"/>
          <p:cNvPicPr>
            <a:picLocks noChangeAspect="1"/>
          </p:cNvPicPr>
          <p:nvPr/>
        </p:nvPicPr>
        <p:blipFill>
          <a:blip r:embed="rId11" cstate="print"/>
          <a:srcRect/>
          <a:stretch>
            <a:fillRect/>
          </a:stretch>
        </p:blipFill>
        <p:spPr bwMode="auto">
          <a:xfrm>
            <a:off x="731838" y="2468563"/>
            <a:ext cx="5057775" cy="3400425"/>
          </a:xfrm>
          <a:prstGeom prst="rect">
            <a:avLst/>
          </a:prstGeom>
          <a:noFill/>
          <a:ln w="9525">
            <a:noFill/>
            <a:miter lim="800000"/>
            <a:headEnd/>
            <a:tailEnd/>
          </a:ln>
        </p:spPr>
      </p:pic>
      <p:pic>
        <p:nvPicPr>
          <p:cNvPr id="29" name="Picture 28" descr="fig5_2_PPT_9.gif"/>
          <p:cNvPicPr>
            <a:picLocks noChangeAspect="1"/>
          </p:cNvPicPr>
          <p:nvPr/>
        </p:nvPicPr>
        <p:blipFill>
          <a:blip r:embed="rId12" cstate="print"/>
          <a:srcRect/>
          <a:stretch>
            <a:fillRect/>
          </a:stretch>
        </p:blipFill>
        <p:spPr bwMode="auto">
          <a:xfrm>
            <a:off x="731838" y="2468563"/>
            <a:ext cx="5057775" cy="3400425"/>
          </a:xfrm>
          <a:prstGeom prst="rect">
            <a:avLst/>
          </a:prstGeom>
          <a:noFill/>
          <a:ln w="9525">
            <a:noFill/>
            <a:miter lim="800000"/>
            <a:headEnd/>
            <a:tailEnd/>
          </a:ln>
        </p:spPr>
      </p:pic>
      <p:graphicFrame>
        <p:nvGraphicFramePr>
          <p:cNvPr id="1086" name="Object 62"/>
          <p:cNvGraphicFramePr>
            <a:graphicFrameLocks noChangeAspect="1"/>
          </p:cNvGraphicFramePr>
          <p:nvPr/>
        </p:nvGraphicFramePr>
        <p:xfrm>
          <a:off x="4413250" y="3451225"/>
          <a:ext cx="114300" cy="215900"/>
        </p:xfrm>
        <a:graphic>
          <a:graphicData uri="http://schemas.openxmlformats.org/presentationml/2006/ole">
            <p:oleObj spid="_x0000_s1086" name="Equation" r:id="rId13" imgW="114120" imgH="215640" progId="Equation.3">
              <p:embed/>
            </p:oleObj>
          </a:graphicData>
        </a:graphic>
      </p:graphicFrame>
      <p:sp>
        <p:nvSpPr>
          <p:cNvPr id="1102" name="Rectangle 31"/>
          <p:cNvSpPr>
            <a:spLocks noChangeArrowheads="1"/>
          </p:cNvSpPr>
          <p:nvPr/>
        </p:nvSpPr>
        <p:spPr bwMode="auto">
          <a:xfrm>
            <a:off x="973138" y="407988"/>
            <a:ext cx="7273925" cy="196850"/>
          </a:xfrm>
          <a:prstGeom prst="rect">
            <a:avLst/>
          </a:prstGeom>
          <a:solidFill>
            <a:srgbClr val="F5D8A5"/>
          </a:solidFill>
          <a:ln w="9525" algn="ctr">
            <a:noFill/>
            <a:round/>
            <a:headEnd/>
            <a:tailEnd/>
          </a:ln>
        </p:spPr>
        <p:txBody>
          <a:bodyPr/>
          <a:lstStyle/>
          <a:p>
            <a:endParaRPr lang="en-US" sz="3200" b="0">
              <a:solidFill>
                <a:schemeClr val="tx2"/>
              </a:solidFill>
            </a:endParaRPr>
          </a:p>
        </p:txBody>
      </p:sp>
      <p:sp>
        <p:nvSpPr>
          <p:cNvPr id="1103"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a:solidFill>
                  <a:srgbClr val="69134B"/>
                </a:solidFill>
              </a:rPr>
              <a:t>1  Movement of Labor between Countries: Migration</a:t>
            </a:r>
          </a:p>
        </p:txBody>
      </p:sp>
      <p:cxnSp>
        <p:nvCxnSpPr>
          <p:cNvPr id="1104" name="Straight Connector 35"/>
          <p:cNvCxnSpPr>
            <a:cxnSpLocks noChangeShapeType="1"/>
          </p:cNvCxnSpPr>
          <p:nvPr/>
        </p:nvCxnSpPr>
        <p:spPr bwMode="auto">
          <a:xfrm>
            <a:off x="566738" y="623888"/>
            <a:ext cx="7680325" cy="0"/>
          </a:xfrm>
          <a:prstGeom prst="line">
            <a:avLst/>
          </a:prstGeom>
          <a:noFill/>
          <a:ln w="19050" cap="rnd" algn="ctr">
            <a:solidFill>
              <a:srgbClr val="9C3A45"/>
            </a:solidFill>
            <a:prstDash val="sysDash"/>
            <a:round/>
            <a:headEnd/>
            <a:tailEnd/>
          </a:ln>
        </p:spPr>
      </p:cxnSp>
      <p:sp>
        <p:nvSpPr>
          <p:cNvPr id="1105" name="Text Box 84"/>
          <p:cNvSpPr txBox="1">
            <a:spLocks noChangeArrowheads="1"/>
          </p:cNvSpPr>
          <p:nvPr/>
        </p:nvSpPr>
        <p:spPr bwMode="auto">
          <a:xfrm>
            <a:off x="1852613" y="1800225"/>
            <a:ext cx="2193925" cy="304800"/>
          </a:xfrm>
          <a:prstGeom prst="rect">
            <a:avLst/>
          </a:prstGeom>
          <a:noFill/>
          <a:ln w="9525">
            <a:noFill/>
            <a:miter lim="800000"/>
            <a:headEnd/>
            <a:tailEnd/>
          </a:ln>
        </p:spPr>
        <p:txBody>
          <a:bodyPr wrap="none">
            <a:spAutoFit/>
          </a:bodyPr>
          <a:lstStyle/>
          <a:p>
            <a:r>
              <a:rPr lang="en-US">
                <a:solidFill>
                  <a:srgbClr val="8A3A6A"/>
                </a:solidFill>
              </a:rPr>
              <a:t>Increase in Home Labor</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3"/>
                                        </p:tgtEl>
                                        <p:attrNameLst>
                                          <p:attrName>style.visibility</p:attrName>
                                        </p:attrNameLst>
                                      </p:cBhvr>
                                      <p:to>
                                        <p:strVal val="visible"/>
                                      </p:to>
                                    </p:set>
                                    <p:animEffect transition="in" filter="wipe(left)">
                                      <p:cBhvr>
                                        <p:cTn id="7" dur="500"/>
                                        <p:tgtEl>
                                          <p:spTgt spid="86221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862214"/>
                                        </p:tgtEl>
                                        <p:attrNameLst>
                                          <p:attrName>style.visibility</p:attrName>
                                        </p:attrNameLst>
                                      </p:cBhvr>
                                      <p:to>
                                        <p:strVal val="visible"/>
                                      </p:to>
                                    </p:set>
                                    <p:animEffect transition="in" filter="wipe(left)">
                                      <p:cBhvr>
                                        <p:cTn id="11" dur="500"/>
                                        <p:tgtEl>
                                          <p:spTgt spid="862214"/>
                                        </p:tgtEl>
                                      </p:cBhvr>
                                    </p:animEffect>
                                  </p:childTnLst>
                                </p:cTn>
                              </p:par>
                            </p:childTnLst>
                          </p:cTn>
                        </p:par>
                        <p:par>
                          <p:cTn id="12" fill="hold">
                            <p:stCondLst>
                              <p:cond delay="1000"/>
                            </p:stCondLst>
                            <p:childTnLst>
                              <p:par>
                                <p:cTn id="13" presetID="29" presetClass="entr" presetSubtype="0" fill="hold" nodeType="after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500" fill="hold"/>
                                        <p:tgtEl>
                                          <p:spTgt spid="2"/>
                                        </p:tgtEl>
                                        <p:attrNameLst>
                                          <p:attrName>ppt_x</p:attrName>
                                        </p:attrNameLst>
                                      </p:cBhvr>
                                      <p:tavLst>
                                        <p:tav tm="0">
                                          <p:val>
                                            <p:strVal val="#ppt_x-.2"/>
                                          </p:val>
                                        </p:tav>
                                        <p:tav tm="100000">
                                          <p:val>
                                            <p:strVal val="#ppt_x"/>
                                          </p:val>
                                        </p:tav>
                                      </p:tavLst>
                                    </p:anim>
                                    <p:anim calcmode="lin" valueType="num">
                                      <p:cBhvr>
                                        <p:cTn id="16" dur="5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17" dur="500"/>
                                        <p:tgtEl>
                                          <p:spTgt spid="2"/>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wipe(left)">
                                      <p:cBhvr>
                                        <p:cTn id="21" dur="500"/>
                                        <p:tgtEl>
                                          <p:spTgt spid="19"/>
                                        </p:tgtEl>
                                      </p:cBhvr>
                                    </p:animEffect>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wipe(left)">
                                      <p:cBhvr>
                                        <p:cTn id="25" dur="500"/>
                                        <p:tgtEl>
                                          <p:spTgt spid="34"/>
                                        </p:tgtEl>
                                      </p:cBhvr>
                                    </p:animEffect>
                                  </p:childTnLst>
                                </p:cTn>
                              </p:par>
                            </p:childTnLst>
                          </p:cTn>
                        </p:par>
                        <p:par>
                          <p:cTn id="26" fill="hold">
                            <p:stCondLst>
                              <p:cond delay="2500"/>
                            </p:stCondLst>
                            <p:childTnLst>
                              <p:par>
                                <p:cTn id="27" presetID="22" presetClass="entr" presetSubtype="8" fill="hold" nodeType="after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wipe(left)">
                                      <p:cBhvr>
                                        <p:cTn id="29" dur="1000"/>
                                        <p:tgtEl>
                                          <p:spTgt spid="20"/>
                                        </p:tgtEl>
                                      </p:cBhvr>
                                    </p:animEffect>
                                  </p:childTnLst>
                                </p:cTn>
                              </p:par>
                            </p:childTnLst>
                          </p:cTn>
                        </p:par>
                        <p:par>
                          <p:cTn id="30" fill="hold">
                            <p:stCondLst>
                              <p:cond delay="3500"/>
                            </p:stCondLst>
                            <p:childTnLst>
                              <p:par>
                                <p:cTn id="31" presetID="22" presetClass="entr" presetSubtype="8" fill="hold" nodeType="afterEffect">
                                  <p:stCondLst>
                                    <p:cond delay="0"/>
                                  </p:stCondLst>
                                  <p:childTnLst>
                                    <p:set>
                                      <p:cBhvr>
                                        <p:cTn id="32" dur="1" fill="hold">
                                          <p:stCondLst>
                                            <p:cond delay="0"/>
                                          </p:stCondLst>
                                        </p:cTn>
                                        <p:tgtEl>
                                          <p:spTgt spid="22"/>
                                        </p:tgtEl>
                                        <p:attrNameLst>
                                          <p:attrName>style.visibility</p:attrName>
                                        </p:attrNameLst>
                                      </p:cBhvr>
                                      <p:to>
                                        <p:strVal val="visible"/>
                                      </p:to>
                                    </p:set>
                                    <p:animEffect transition="in" filter="wipe(left)">
                                      <p:cBhvr>
                                        <p:cTn id="33" dur="1000"/>
                                        <p:tgtEl>
                                          <p:spTgt spid="22"/>
                                        </p:tgtEl>
                                      </p:cBhvr>
                                    </p:animEffect>
                                  </p:childTnLst>
                                </p:cTn>
                              </p:par>
                            </p:childTnLst>
                          </p:cTn>
                        </p:par>
                        <p:par>
                          <p:cTn id="34" fill="hold">
                            <p:stCondLst>
                              <p:cond delay="4500"/>
                            </p:stCondLst>
                            <p:childTnLst>
                              <p:par>
                                <p:cTn id="35" presetID="22" presetClass="entr" presetSubtype="8" fill="hold" nodeType="after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wipe(left)">
                                      <p:cBhvr>
                                        <p:cTn id="37" dur="1000"/>
                                        <p:tgtEl>
                                          <p:spTgt spid="23"/>
                                        </p:tgtEl>
                                      </p:cBhvr>
                                    </p:animEffect>
                                  </p:childTnLst>
                                </p:cTn>
                              </p:par>
                            </p:childTnLst>
                          </p:cTn>
                        </p:par>
                        <p:par>
                          <p:cTn id="38" fill="hold">
                            <p:stCondLst>
                              <p:cond delay="5500"/>
                            </p:stCondLst>
                            <p:childTnLst>
                              <p:par>
                                <p:cTn id="39" presetID="22" presetClass="entr" presetSubtype="8" fill="hold" nodeType="afterEffect">
                                  <p:stCondLst>
                                    <p:cond delay="0"/>
                                  </p:stCondLst>
                                  <p:childTnLst>
                                    <p:set>
                                      <p:cBhvr>
                                        <p:cTn id="40" dur="1" fill="hold">
                                          <p:stCondLst>
                                            <p:cond delay="0"/>
                                          </p:stCondLst>
                                        </p:cTn>
                                        <p:tgtEl>
                                          <p:spTgt spid="24"/>
                                        </p:tgtEl>
                                        <p:attrNameLst>
                                          <p:attrName>style.visibility</p:attrName>
                                        </p:attrNameLst>
                                      </p:cBhvr>
                                      <p:to>
                                        <p:strVal val="visible"/>
                                      </p:to>
                                    </p:set>
                                    <p:animEffect transition="in" filter="wipe(left)">
                                      <p:cBhvr>
                                        <p:cTn id="41" dur="1000"/>
                                        <p:tgtEl>
                                          <p:spTgt spid="24"/>
                                        </p:tgtEl>
                                      </p:cBhvr>
                                    </p:animEffect>
                                  </p:childTnLst>
                                </p:cTn>
                              </p:par>
                            </p:childTnLst>
                          </p:cTn>
                        </p:par>
                        <p:par>
                          <p:cTn id="42" fill="hold">
                            <p:stCondLst>
                              <p:cond delay="6500"/>
                            </p:stCondLst>
                            <p:childTnLst>
                              <p:par>
                                <p:cTn id="43" presetID="22" presetClass="entr" presetSubtype="8" fill="hold" nodeType="afterEffect">
                                  <p:stCondLst>
                                    <p:cond delay="0"/>
                                  </p:stCondLst>
                                  <p:childTnLst>
                                    <p:set>
                                      <p:cBhvr>
                                        <p:cTn id="44" dur="1" fill="hold">
                                          <p:stCondLst>
                                            <p:cond delay="0"/>
                                          </p:stCondLst>
                                        </p:cTn>
                                        <p:tgtEl>
                                          <p:spTgt spid="25"/>
                                        </p:tgtEl>
                                        <p:attrNameLst>
                                          <p:attrName>style.visibility</p:attrName>
                                        </p:attrNameLst>
                                      </p:cBhvr>
                                      <p:to>
                                        <p:strVal val="visible"/>
                                      </p:to>
                                    </p:set>
                                    <p:animEffect transition="in" filter="wipe(left)">
                                      <p:cBhvr>
                                        <p:cTn id="45" dur="1000"/>
                                        <p:tgtEl>
                                          <p:spTgt spid="25"/>
                                        </p:tgtEl>
                                      </p:cBhvr>
                                    </p:animEffect>
                                  </p:childTnLst>
                                </p:cTn>
                              </p:par>
                            </p:childTnLst>
                          </p:cTn>
                        </p:par>
                        <p:par>
                          <p:cTn id="46" fill="hold">
                            <p:stCondLst>
                              <p:cond delay="7500"/>
                            </p:stCondLst>
                            <p:childTnLst>
                              <p:par>
                                <p:cTn id="47" presetID="22" presetClass="entr" presetSubtype="8" fill="hold" grpId="0" nodeType="afterEffect">
                                  <p:stCondLst>
                                    <p:cond delay="0"/>
                                  </p:stCondLst>
                                  <p:childTnLst>
                                    <p:set>
                                      <p:cBhvr>
                                        <p:cTn id="48" dur="1" fill="hold">
                                          <p:stCondLst>
                                            <p:cond delay="0"/>
                                          </p:stCondLst>
                                        </p:cTn>
                                        <p:tgtEl>
                                          <p:spTgt spid="21">
                                            <p:txEl>
                                              <p:pRg st="1" end="1"/>
                                            </p:txEl>
                                          </p:spTgt>
                                        </p:tgtEl>
                                        <p:attrNameLst>
                                          <p:attrName>style.visibility</p:attrName>
                                        </p:attrNameLst>
                                      </p:cBhvr>
                                      <p:to>
                                        <p:strVal val="visible"/>
                                      </p:to>
                                    </p:set>
                                    <p:animEffect transition="in" filter="wipe(left)">
                                      <p:cBhvr>
                                        <p:cTn id="49" dur="500"/>
                                        <p:tgtEl>
                                          <p:spTgt spid="21">
                                            <p:txEl>
                                              <p:pRg st="1" end="1"/>
                                            </p:txEl>
                                          </p:spTgt>
                                        </p:tgtEl>
                                      </p:cBhvr>
                                    </p:animEffect>
                                  </p:childTnLst>
                                </p:cTn>
                              </p:par>
                            </p:childTnLst>
                          </p:cTn>
                        </p:par>
                        <p:par>
                          <p:cTn id="50" fill="hold">
                            <p:stCondLst>
                              <p:cond delay="8000"/>
                            </p:stCondLst>
                            <p:childTnLst>
                              <p:par>
                                <p:cTn id="51" presetID="22" presetClass="entr" presetSubtype="8" fill="hold" nodeType="afterEffect">
                                  <p:stCondLst>
                                    <p:cond delay="0"/>
                                  </p:stCondLst>
                                  <p:childTnLst>
                                    <p:set>
                                      <p:cBhvr>
                                        <p:cTn id="52" dur="1" fill="hold">
                                          <p:stCondLst>
                                            <p:cond delay="0"/>
                                          </p:stCondLst>
                                        </p:cTn>
                                        <p:tgtEl>
                                          <p:spTgt spid="27"/>
                                        </p:tgtEl>
                                        <p:attrNameLst>
                                          <p:attrName>style.visibility</p:attrName>
                                        </p:attrNameLst>
                                      </p:cBhvr>
                                      <p:to>
                                        <p:strVal val="visible"/>
                                      </p:to>
                                    </p:set>
                                    <p:animEffect transition="in" filter="wipe(left)">
                                      <p:cBhvr>
                                        <p:cTn id="53" dur="1000"/>
                                        <p:tgtEl>
                                          <p:spTgt spid="27"/>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grpId="0" nodeType="clickEffect">
                                  <p:stCondLst>
                                    <p:cond delay="0"/>
                                  </p:stCondLst>
                                  <p:childTnLst>
                                    <p:set>
                                      <p:cBhvr>
                                        <p:cTn id="57" dur="1" fill="hold">
                                          <p:stCondLst>
                                            <p:cond delay="0"/>
                                          </p:stCondLst>
                                        </p:cTn>
                                        <p:tgtEl>
                                          <p:spTgt spid="21">
                                            <p:txEl>
                                              <p:pRg st="2" end="2"/>
                                            </p:txEl>
                                          </p:spTgt>
                                        </p:tgtEl>
                                        <p:attrNameLst>
                                          <p:attrName>style.visibility</p:attrName>
                                        </p:attrNameLst>
                                      </p:cBhvr>
                                      <p:to>
                                        <p:strVal val="visible"/>
                                      </p:to>
                                    </p:set>
                                    <p:animEffect transition="in" filter="wipe(left)">
                                      <p:cBhvr>
                                        <p:cTn id="58" dur="500"/>
                                        <p:tgtEl>
                                          <p:spTgt spid="21">
                                            <p:txEl>
                                              <p:pRg st="2" end="2"/>
                                            </p:txEl>
                                          </p:spTgt>
                                        </p:tgtEl>
                                      </p:cBhvr>
                                    </p:animEffect>
                                  </p:childTnLst>
                                </p:cTn>
                              </p:par>
                            </p:childTnLst>
                          </p:cTn>
                        </p:par>
                        <p:par>
                          <p:cTn id="59" fill="hold">
                            <p:stCondLst>
                              <p:cond delay="500"/>
                            </p:stCondLst>
                            <p:childTnLst>
                              <p:par>
                                <p:cTn id="60" presetID="22" presetClass="entr" presetSubtype="8" fill="hold" nodeType="afterEffect">
                                  <p:stCondLst>
                                    <p:cond delay="0"/>
                                  </p:stCondLst>
                                  <p:childTnLst>
                                    <p:set>
                                      <p:cBhvr>
                                        <p:cTn id="61" dur="1" fill="hold">
                                          <p:stCondLst>
                                            <p:cond delay="0"/>
                                          </p:stCondLst>
                                        </p:cTn>
                                        <p:tgtEl>
                                          <p:spTgt spid="26"/>
                                        </p:tgtEl>
                                        <p:attrNameLst>
                                          <p:attrName>style.visibility</p:attrName>
                                        </p:attrNameLst>
                                      </p:cBhvr>
                                      <p:to>
                                        <p:strVal val="visible"/>
                                      </p:to>
                                    </p:set>
                                    <p:animEffect transition="in" filter="wipe(left)">
                                      <p:cBhvr>
                                        <p:cTn id="62" dur="1000"/>
                                        <p:tgtEl>
                                          <p:spTgt spid="26"/>
                                        </p:tgtEl>
                                      </p:cBhvr>
                                    </p:animEffect>
                                  </p:childTnLst>
                                </p:cTn>
                              </p:par>
                            </p:childTnLst>
                          </p:cTn>
                        </p:par>
                        <p:par>
                          <p:cTn id="63" fill="hold">
                            <p:stCondLst>
                              <p:cond delay="1500"/>
                            </p:stCondLst>
                            <p:childTnLst>
                              <p:par>
                                <p:cTn id="64" presetID="22" presetClass="entr" presetSubtype="8" fill="hold" nodeType="afterEffect">
                                  <p:stCondLst>
                                    <p:cond delay="0"/>
                                  </p:stCondLst>
                                  <p:childTnLst>
                                    <p:set>
                                      <p:cBhvr>
                                        <p:cTn id="65" dur="1" fill="hold">
                                          <p:stCondLst>
                                            <p:cond delay="0"/>
                                          </p:stCondLst>
                                        </p:cTn>
                                        <p:tgtEl>
                                          <p:spTgt spid="28"/>
                                        </p:tgtEl>
                                        <p:attrNameLst>
                                          <p:attrName>style.visibility</p:attrName>
                                        </p:attrNameLst>
                                      </p:cBhvr>
                                      <p:to>
                                        <p:strVal val="visible"/>
                                      </p:to>
                                    </p:set>
                                    <p:animEffect transition="in" filter="wipe(left)">
                                      <p:cBhvr>
                                        <p:cTn id="66" dur="500"/>
                                        <p:tgtEl>
                                          <p:spTgt spid="28"/>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8" fill="hold" grpId="0" nodeType="clickEffect">
                                  <p:stCondLst>
                                    <p:cond delay="0"/>
                                  </p:stCondLst>
                                  <p:childTnLst>
                                    <p:set>
                                      <p:cBhvr>
                                        <p:cTn id="70" dur="1" fill="hold">
                                          <p:stCondLst>
                                            <p:cond delay="0"/>
                                          </p:stCondLst>
                                        </p:cTn>
                                        <p:tgtEl>
                                          <p:spTgt spid="21">
                                            <p:txEl>
                                              <p:pRg st="3" end="3"/>
                                            </p:txEl>
                                          </p:spTgt>
                                        </p:tgtEl>
                                        <p:attrNameLst>
                                          <p:attrName>style.visibility</p:attrName>
                                        </p:attrNameLst>
                                      </p:cBhvr>
                                      <p:to>
                                        <p:strVal val="visible"/>
                                      </p:to>
                                    </p:set>
                                    <p:animEffect transition="in" filter="wipe(left)">
                                      <p:cBhvr>
                                        <p:cTn id="71" dur="500"/>
                                        <p:tgtEl>
                                          <p:spTgt spid="21">
                                            <p:txEl>
                                              <p:pRg st="3" end="3"/>
                                            </p:txEl>
                                          </p:spTgt>
                                        </p:tgtEl>
                                      </p:cBhvr>
                                    </p:animEffect>
                                  </p:childTnLst>
                                </p:cTn>
                              </p:par>
                            </p:childTnLst>
                          </p:cTn>
                        </p:par>
                        <p:par>
                          <p:cTn id="72" fill="hold">
                            <p:stCondLst>
                              <p:cond delay="500"/>
                            </p:stCondLst>
                            <p:childTnLst>
                              <p:par>
                                <p:cTn id="73" presetID="22" presetClass="entr" presetSubtype="8" fill="hold" nodeType="afterEffect">
                                  <p:stCondLst>
                                    <p:cond delay="0"/>
                                  </p:stCondLst>
                                  <p:childTnLst>
                                    <p:set>
                                      <p:cBhvr>
                                        <p:cTn id="74" dur="1" fill="hold">
                                          <p:stCondLst>
                                            <p:cond delay="0"/>
                                          </p:stCondLst>
                                        </p:cTn>
                                        <p:tgtEl>
                                          <p:spTgt spid="29"/>
                                        </p:tgtEl>
                                        <p:attrNameLst>
                                          <p:attrName>style.visibility</p:attrName>
                                        </p:attrNameLst>
                                      </p:cBhvr>
                                      <p:to>
                                        <p:strVal val="visible"/>
                                      </p:to>
                                    </p:set>
                                    <p:animEffect transition="in" filter="wipe(left)">
                                      <p:cBhvr>
                                        <p:cTn id="75" dur="1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3" grpId="0" autoUpdateAnimBg="0"/>
      <p:bldP spid="862214" grpId="0" autoUpdateAnimBg="0"/>
      <p:bldP spid="19" grpId="0" animBg="1"/>
      <p:bldP spid="21" grpId="0" uiExpand="1" build="p" bldLvl="2"/>
      <p:bldP spid="34"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39"/>
          <p:cNvGrpSpPr>
            <a:grpSpLocks/>
          </p:cNvGrpSpPr>
          <p:nvPr/>
        </p:nvGrpSpPr>
        <p:grpSpPr bwMode="auto">
          <a:xfrm>
            <a:off x="566738" y="1314450"/>
            <a:ext cx="8475662" cy="5138738"/>
            <a:chOff x="566738" y="2200275"/>
            <a:chExt cx="7805737" cy="4219575"/>
          </a:xfrm>
        </p:grpSpPr>
        <p:sp>
          <p:nvSpPr>
            <p:cNvPr id="24595" name="Rectangle 29"/>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24596" name="Rectangle 30"/>
            <p:cNvSpPr>
              <a:spLocks noChangeArrowheads="1"/>
            </p:cNvSpPr>
            <p:nvPr/>
          </p:nvSpPr>
          <p:spPr bwMode="auto">
            <a:xfrm>
              <a:off x="581024" y="2219326"/>
              <a:ext cx="7772401" cy="262726"/>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4" name="Rectangle 3"/>
          <p:cNvSpPr>
            <a:spLocks noChangeArrowheads="1"/>
          </p:cNvSpPr>
          <p:nvPr/>
        </p:nvSpPr>
        <p:spPr bwMode="auto">
          <a:xfrm>
            <a:off x="566738" y="5141913"/>
            <a:ext cx="5600700" cy="1528762"/>
          </a:xfrm>
          <a:prstGeom prst="rect">
            <a:avLst/>
          </a:prstGeom>
          <a:solidFill>
            <a:schemeClr val="bg1"/>
          </a:solidFill>
          <a:ln w="9525" algn="ctr">
            <a:noFill/>
            <a:round/>
            <a:headEnd/>
            <a:tailEnd/>
          </a:ln>
        </p:spPr>
        <p:txBody>
          <a:bodyPr/>
          <a:lstStyle/>
          <a:p>
            <a:endParaRPr lang="en-US" sz="2800" b="0">
              <a:solidFill>
                <a:schemeClr val="tx2"/>
              </a:solidFill>
            </a:endParaRPr>
          </a:p>
        </p:txBody>
      </p:sp>
      <p:sp>
        <p:nvSpPr>
          <p:cNvPr id="24579" name="Rectangle 14"/>
          <p:cNvSpPr>
            <a:spLocks noChangeArrowheads="1"/>
          </p:cNvSpPr>
          <p:nvPr/>
        </p:nvSpPr>
        <p:spPr bwMode="auto">
          <a:xfrm>
            <a:off x="566738" y="476250"/>
            <a:ext cx="2681287" cy="190500"/>
          </a:xfrm>
          <a:prstGeom prst="rect">
            <a:avLst/>
          </a:prstGeom>
          <a:solidFill>
            <a:srgbClr val="D4E4C1"/>
          </a:solidFill>
          <a:ln w="9525" algn="ctr">
            <a:noFill/>
            <a:round/>
            <a:headEnd/>
            <a:tailEnd/>
          </a:ln>
        </p:spPr>
        <p:txBody>
          <a:bodyPr/>
          <a:lstStyle/>
          <a:p>
            <a:endParaRPr lang="en-US" sz="2800" b="0">
              <a:solidFill>
                <a:schemeClr val="tx2"/>
              </a:solidFill>
            </a:endParaRPr>
          </a:p>
        </p:txBody>
      </p:sp>
      <p:sp>
        <p:nvSpPr>
          <p:cNvPr id="862211" name="Rectangle 3"/>
          <p:cNvSpPr>
            <a:spLocks noGrp="1" noChangeArrowheads="1"/>
          </p:cNvSpPr>
          <p:nvPr>
            <p:ph type="title"/>
          </p:nvPr>
        </p:nvSpPr>
        <p:spPr>
          <a:xfrm>
            <a:off x="566738" y="0"/>
            <a:ext cx="8577262" cy="944563"/>
          </a:xfrm>
        </p:spPr>
        <p:txBody>
          <a:bodyPr/>
          <a:lstStyle/>
          <a:p>
            <a:r>
              <a:rPr lang="en-US" smtClean="0">
                <a:solidFill>
                  <a:srgbClr val="668C6B"/>
                </a:solidFill>
              </a:rPr>
              <a:t>APPLICATION</a:t>
            </a:r>
          </a:p>
        </p:txBody>
      </p:sp>
      <p:sp>
        <p:nvSpPr>
          <p:cNvPr id="862213" name="Rectangle 5"/>
          <p:cNvSpPr>
            <a:spLocks noChangeArrowheads="1"/>
          </p:cNvSpPr>
          <p:nvPr/>
        </p:nvSpPr>
        <p:spPr bwMode="auto">
          <a:xfrm>
            <a:off x="566738" y="822325"/>
            <a:ext cx="7351712" cy="461963"/>
          </a:xfrm>
          <a:prstGeom prst="rect">
            <a:avLst/>
          </a:prstGeom>
          <a:noFill/>
          <a:ln w="9525" algn="ctr">
            <a:noFill/>
            <a:miter lim="800000"/>
            <a:headEnd/>
            <a:tailEnd/>
          </a:ln>
        </p:spPr>
        <p:txBody>
          <a:bodyPr>
            <a:spAutoFit/>
          </a:bodyPr>
          <a:lstStyle/>
          <a:p>
            <a:pPr>
              <a:spcBef>
                <a:spcPct val="20000"/>
              </a:spcBef>
            </a:pPr>
            <a:r>
              <a:rPr lang="en-US" sz="2400">
                <a:solidFill>
                  <a:srgbClr val="356A41"/>
                </a:solidFill>
              </a:rPr>
              <a:t>Immigration to the New World</a:t>
            </a:r>
          </a:p>
        </p:txBody>
      </p:sp>
      <p:cxnSp>
        <p:nvCxnSpPr>
          <p:cNvPr id="24582" name="Straight Connector 12"/>
          <p:cNvCxnSpPr>
            <a:cxnSpLocks noChangeShapeType="1"/>
          </p:cNvCxnSpPr>
          <p:nvPr/>
        </p:nvCxnSpPr>
        <p:spPr bwMode="auto">
          <a:xfrm>
            <a:off x="566738" y="682625"/>
            <a:ext cx="2695575" cy="0"/>
          </a:xfrm>
          <a:prstGeom prst="line">
            <a:avLst/>
          </a:prstGeom>
          <a:noFill/>
          <a:ln w="19050" cap="rnd" algn="ctr">
            <a:solidFill>
              <a:srgbClr val="A4C695"/>
            </a:solidFill>
            <a:prstDash val="sysDash"/>
            <a:round/>
            <a:headEnd/>
            <a:tailEnd/>
          </a:ln>
        </p:spPr>
      </p:cxnSp>
      <p:sp>
        <p:nvSpPr>
          <p:cNvPr id="19" name="Text Box 7"/>
          <p:cNvSpPr txBox="1">
            <a:spLocks noChangeArrowheads="1"/>
          </p:cNvSpPr>
          <p:nvPr/>
        </p:nvSpPr>
        <p:spPr bwMode="auto">
          <a:xfrm>
            <a:off x="585788" y="1335088"/>
            <a:ext cx="1328737"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n-US">
                <a:solidFill>
                  <a:srgbClr val="831951"/>
                </a:solidFill>
              </a:rPr>
              <a:t>FIGURE</a:t>
            </a:r>
            <a:r>
              <a:rPr lang="en-US"/>
              <a:t> 5-3</a:t>
            </a:r>
          </a:p>
        </p:txBody>
      </p:sp>
      <p:sp>
        <p:nvSpPr>
          <p:cNvPr id="21" name="Rectangle 20"/>
          <p:cNvSpPr>
            <a:spLocks noChangeArrowheads="1"/>
          </p:cNvSpPr>
          <p:nvPr/>
        </p:nvSpPr>
        <p:spPr bwMode="auto">
          <a:xfrm>
            <a:off x="6269038" y="1800225"/>
            <a:ext cx="2874962" cy="4054475"/>
          </a:xfrm>
          <a:prstGeom prst="rect">
            <a:avLst/>
          </a:prstGeom>
          <a:noFill/>
          <a:ln w="9525">
            <a:noFill/>
            <a:miter lim="800000"/>
            <a:headEnd/>
            <a:tailEnd/>
          </a:ln>
        </p:spPr>
        <p:txBody>
          <a:bodyPr>
            <a:spAutoFit/>
          </a:bodyPr>
          <a:lstStyle/>
          <a:p>
            <a:pPr>
              <a:spcBef>
                <a:spcPct val="10000"/>
              </a:spcBef>
              <a:spcAft>
                <a:spcPct val="10000"/>
              </a:spcAft>
            </a:pPr>
            <a:r>
              <a:rPr lang="en-US" sz="2000" b="0"/>
              <a:t>Large-scale migration from Europe to the New World in America and Australia closed the wage gap between the two locations. In 1870 wages in the New World were almost three times as high as wages in Europe, whereas in 1910 they were about twice as high. </a:t>
            </a:r>
          </a:p>
        </p:txBody>
      </p:sp>
      <p:sp>
        <p:nvSpPr>
          <p:cNvPr id="34" name="Rectangle 33"/>
          <p:cNvSpPr>
            <a:spLocks noChangeArrowheads="1"/>
          </p:cNvSpPr>
          <p:nvPr/>
        </p:nvSpPr>
        <p:spPr bwMode="auto">
          <a:xfrm>
            <a:off x="661988" y="1731963"/>
            <a:ext cx="5486400" cy="3228975"/>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36" name="Picture 35" descr="fig5-3_PPT_1.gif"/>
          <p:cNvPicPr>
            <a:picLocks noChangeAspect="1"/>
          </p:cNvPicPr>
          <p:nvPr/>
        </p:nvPicPr>
        <p:blipFill>
          <a:blip r:embed="rId3" cstate="print"/>
          <a:srcRect/>
          <a:stretch>
            <a:fillRect/>
          </a:stretch>
        </p:blipFill>
        <p:spPr bwMode="auto">
          <a:xfrm>
            <a:off x="709613" y="1784350"/>
            <a:ext cx="5372100" cy="3114675"/>
          </a:xfrm>
          <a:prstGeom prst="rect">
            <a:avLst/>
          </a:prstGeom>
          <a:noFill/>
          <a:ln w="9525">
            <a:noFill/>
            <a:miter lim="800000"/>
            <a:headEnd/>
            <a:tailEnd/>
          </a:ln>
        </p:spPr>
      </p:pic>
      <p:pic>
        <p:nvPicPr>
          <p:cNvPr id="38" name="Picture 37" descr="fig5-3_PPT_3.gif"/>
          <p:cNvPicPr>
            <a:picLocks noChangeAspect="1"/>
          </p:cNvPicPr>
          <p:nvPr/>
        </p:nvPicPr>
        <p:blipFill>
          <a:blip r:embed="rId4" cstate="print"/>
          <a:srcRect/>
          <a:stretch>
            <a:fillRect/>
          </a:stretch>
        </p:blipFill>
        <p:spPr bwMode="auto">
          <a:xfrm>
            <a:off x="709613" y="1784350"/>
            <a:ext cx="5372100" cy="3114675"/>
          </a:xfrm>
          <a:prstGeom prst="rect">
            <a:avLst/>
          </a:prstGeom>
          <a:noFill/>
          <a:ln w="9525">
            <a:noFill/>
            <a:miter lim="800000"/>
            <a:headEnd/>
            <a:tailEnd/>
          </a:ln>
        </p:spPr>
      </p:pic>
      <p:pic>
        <p:nvPicPr>
          <p:cNvPr id="37" name="Picture 36" descr="fig5-3_PPT_2.gif"/>
          <p:cNvPicPr>
            <a:picLocks noChangeAspect="1"/>
          </p:cNvPicPr>
          <p:nvPr/>
        </p:nvPicPr>
        <p:blipFill>
          <a:blip r:embed="rId5" cstate="print"/>
          <a:srcRect/>
          <a:stretch>
            <a:fillRect/>
          </a:stretch>
        </p:blipFill>
        <p:spPr bwMode="auto">
          <a:xfrm>
            <a:off x="709613" y="1784350"/>
            <a:ext cx="5372100" cy="3114675"/>
          </a:xfrm>
          <a:prstGeom prst="rect">
            <a:avLst/>
          </a:prstGeom>
          <a:noFill/>
          <a:ln w="9525">
            <a:noFill/>
            <a:miter lim="800000"/>
            <a:headEnd/>
            <a:tailEnd/>
          </a:ln>
        </p:spPr>
      </p:pic>
      <p:pic>
        <p:nvPicPr>
          <p:cNvPr id="39" name="Picture 38" descr="fig5-3_PPT_4.gif"/>
          <p:cNvPicPr>
            <a:picLocks noChangeAspect="1"/>
          </p:cNvPicPr>
          <p:nvPr/>
        </p:nvPicPr>
        <p:blipFill>
          <a:blip r:embed="rId6" cstate="print"/>
          <a:srcRect/>
          <a:stretch>
            <a:fillRect/>
          </a:stretch>
        </p:blipFill>
        <p:spPr bwMode="auto">
          <a:xfrm>
            <a:off x="709613" y="1784350"/>
            <a:ext cx="5372100" cy="3114675"/>
          </a:xfrm>
          <a:prstGeom prst="rect">
            <a:avLst/>
          </a:prstGeom>
          <a:noFill/>
          <a:ln w="9525">
            <a:noFill/>
            <a:miter lim="800000"/>
            <a:headEnd/>
            <a:tailEnd/>
          </a:ln>
        </p:spPr>
      </p:pic>
      <p:pic>
        <p:nvPicPr>
          <p:cNvPr id="40" name="Picture 39" descr="fig5-3_PPT_5.gif"/>
          <p:cNvPicPr>
            <a:picLocks noChangeAspect="1"/>
          </p:cNvPicPr>
          <p:nvPr/>
        </p:nvPicPr>
        <p:blipFill>
          <a:blip r:embed="rId7" cstate="print"/>
          <a:srcRect/>
          <a:stretch>
            <a:fillRect/>
          </a:stretch>
        </p:blipFill>
        <p:spPr bwMode="auto">
          <a:xfrm>
            <a:off x="709613" y="1784350"/>
            <a:ext cx="5372100" cy="3114675"/>
          </a:xfrm>
          <a:prstGeom prst="rect">
            <a:avLst/>
          </a:prstGeom>
          <a:noFill/>
          <a:ln w="9525">
            <a:noFill/>
            <a:miter lim="800000"/>
            <a:headEnd/>
            <a:tailEnd/>
          </a:ln>
        </p:spPr>
      </p:pic>
      <p:pic>
        <p:nvPicPr>
          <p:cNvPr id="41" name="Picture 40" descr="fig5-3_PPT_6.gif"/>
          <p:cNvPicPr>
            <a:picLocks noChangeAspect="1"/>
          </p:cNvPicPr>
          <p:nvPr/>
        </p:nvPicPr>
        <p:blipFill>
          <a:blip r:embed="rId8" cstate="print"/>
          <a:srcRect/>
          <a:stretch>
            <a:fillRect/>
          </a:stretch>
        </p:blipFill>
        <p:spPr bwMode="auto">
          <a:xfrm>
            <a:off x="709613" y="1784350"/>
            <a:ext cx="5372100" cy="3114675"/>
          </a:xfrm>
          <a:prstGeom prst="rect">
            <a:avLst/>
          </a:prstGeom>
          <a:noFill/>
          <a:ln w="9525">
            <a:noFill/>
            <a:miter lim="800000"/>
            <a:headEnd/>
            <a:tailEnd/>
          </a:ln>
        </p:spPr>
      </p:pic>
      <p:pic>
        <p:nvPicPr>
          <p:cNvPr id="42" name="Picture 41" descr="fig5-3_PPT_7.gif"/>
          <p:cNvPicPr>
            <a:picLocks noChangeAspect="1"/>
          </p:cNvPicPr>
          <p:nvPr/>
        </p:nvPicPr>
        <p:blipFill>
          <a:blip r:embed="rId9" cstate="print"/>
          <a:srcRect/>
          <a:stretch>
            <a:fillRect/>
          </a:stretch>
        </p:blipFill>
        <p:spPr bwMode="auto">
          <a:xfrm>
            <a:off x="709613" y="1784350"/>
            <a:ext cx="5372100" cy="3114675"/>
          </a:xfrm>
          <a:prstGeom prst="rect">
            <a:avLst/>
          </a:prstGeom>
          <a:noFill/>
          <a:ln w="9525">
            <a:noFill/>
            <a:miter lim="800000"/>
            <a:headEnd/>
            <a:tailEnd/>
          </a:ln>
        </p:spPr>
      </p:pic>
      <p:sp>
        <p:nvSpPr>
          <p:cNvPr id="24593" name="Text Box 26"/>
          <p:cNvSpPr txBox="1">
            <a:spLocks noChangeArrowheads="1"/>
          </p:cNvSpPr>
          <p:nvPr/>
        </p:nvSpPr>
        <p:spPr bwMode="auto">
          <a:xfrm>
            <a:off x="1897063" y="1306513"/>
            <a:ext cx="3267075" cy="304800"/>
          </a:xfrm>
          <a:prstGeom prst="rect">
            <a:avLst/>
          </a:prstGeom>
          <a:noFill/>
          <a:ln w="9525">
            <a:noFill/>
            <a:miter lim="800000"/>
            <a:headEnd/>
            <a:tailEnd/>
          </a:ln>
        </p:spPr>
        <p:txBody>
          <a:bodyPr wrap="none">
            <a:spAutoFit/>
          </a:bodyPr>
          <a:lstStyle/>
          <a:p>
            <a:r>
              <a:rPr lang="en-US">
                <a:solidFill>
                  <a:srgbClr val="8A3A6A"/>
                </a:solidFill>
              </a:rPr>
              <a:t>Wages in Europe and the New World</a:t>
            </a:r>
          </a:p>
        </p:txBody>
      </p:sp>
      <p:sp>
        <p:nvSpPr>
          <p:cNvPr id="26651" name="Text Box 27"/>
          <p:cNvSpPr txBox="1">
            <a:spLocks noChangeArrowheads="1"/>
          </p:cNvSpPr>
          <p:nvPr/>
        </p:nvSpPr>
        <p:spPr bwMode="auto">
          <a:xfrm>
            <a:off x="652463" y="5211763"/>
            <a:ext cx="5368925" cy="1646237"/>
          </a:xfrm>
          <a:prstGeom prst="rect">
            <a:avLst/>
          </a:prstGeom>
          <a:noFill/>
          <a:ln w="9525">
            <a:noFill/>
            <a:miter lim="800000"/>
            <a:headEnd/>
            <a:tailEnd/>
          </a:ln>
        </p:spPr>
        <p:txBody>
          <a:bodyPr>
            <a:spAutoFit/>
          </a:bodyPr>
          <a:lstStyle/>
          <a:p>
            <a:pPr>
              <a:spcBef>
                <a:spcPct val="10000"/>
              </a:spcBef>
              <a:spcAft>
                <a:spcPct val="10000"/>
              </a:spcAft>
            </a:pPr>
            <a:r>
              <a:rPr lang="en-US" sz="2000" b="0"/>
              <a:t>Migration also slowed the growth of wages in the New World relative to what they would have been without migration and allowed for slightly faster growth of wages in Europe.</a:t>
            </a:r>
          </a:p>
          <a:p>
            <a:endParaRPr lang="en-US" sz="2000" b="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1"/>
                                        </p:tgtEl>
                                        <p:attrNameLst>
                                          <p:attrName>style.visibility</p:attrName>
                                        </p:attrNameLst>
                                      </p:cBhvr>
                                      <p:to>
                                        <p:strVal val="visible"/>
                                      </p:to>
                                    </p:set>
                                    <p:animEffect transition="in" filter="wipe(left)">
                                      <p:cBhvr>
                                        <p:cTn id="7" dur="500"/>
                                        <p:tgtEl>
                                          <p:spTgt spid="862211"/>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862213"/>
                                        </p:tgtEl>
                                        <p:attrNameLst>
                                          <p:attrName>style.visibility</p:attrName>
                                        </p:attrNameLst>
                                      </p:cBhvr>
                                      <p:to>
                                        <p:strVal val="visible"/>
                                      </p:to>
                                    </p:set>
                                    <p:animEffect transition="in" filter="wipe(left)">
                                      <p:cBhvr>
                                        <p:cTn id="11" dur="500"/>
                                        <p:tgtEl>
                                          <p:spTgt spid="862213"/>
                                        </p:tgtEl>
                                      </p:cBhvr>
                                    </p:animEffect>
                                  </p:childTnLst>
                                </p:cTn>
                              </p:par>
                            </p:childTnLst>
                          </p:cTn>
                        </p:par>
                        <p:par>
                          <p:cTn id="12" fill="hold">
                            <p:stCondLst>
                              <p:cond delay="1000"/>
                            </p:stCondLst>
                            <p:childTnLst>
                              <p:par>
                                <p:cTn id="13" presetID="29" presetClass="entr" presetSubtype="0" fill="hold" nodeType="after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500" fill="hold"/>
                                        <p:tgtEl>
                                          <p:spTgt spid="2"/>
                                        </p:tgtEl>
                                        <p:attrNameLst>
                                          <p:attrName>ppt_x</p:attrName>
                                        </p:attrNameLst>
                                      </p:cBhvr>
                                      <p:tavLst>
                                        <p:tav tm="0">
                                          <p:val>
                                            <p:strVal val="#ppt_x-.2"/>
                                          </p:val>
                                        </p:tav>
                                        <p:tav tm="100000">
                                          <p:val>
                                            <p:strVal val="#ppt_x"/>
                                          </p:val>
                                        </p:tav>
                                      </p:tavLst>
                                    </p:anim>
                                    <p:anim calcmode="lin" valueType="num">
                                      <p:cBhvr>
                                        <p:cTn id="16" dur="5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17" dur="500"/>
                                        <p:tgtEl>
                                          <p:spTgt spid="2"/>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wipe(left)">
                                      <p:cBhvr>
                                        <p:cTn id="21" dur="500"/>
                                        <p:tgtEl>
                                          <p:spTgt spid="19"/>
                                        </p:tgtEl>
                                      </p:cBhvr>
                                    </p:animEffect>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wipe(left)">
                                      <p:cBhvr>
                                        <p:cTn id="25" dur="500"/>
                                        <p:tgtEl>
                                          <p:spTgt spid="34"/>
                                        </p:tgtEl>
                                      </p:cBhvr>
                                    </p:animEffect>
                                  </p:childTnLst>
                                </p:cTn>
                              </p:par>
                            </p:childTnLst>
                          </p:cTn>
                        </p:par>
                        <p:par>
                          <p:cTn id="26" fill="hold">
                            <p:stCondLst>
                              <p:cond delay="2500"/>
                            </p:stCondLst>
                            <p:childTnLst>
                              <p:par>
                                <p:cTn id="27" presetID="22" presetClass="entr" presetSubtype="1" fill="hold"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wipe(up)">
                                      <p:cBhvr>
                                        <p:cTn id="29" dur="1000"/>
                                        <p:tgtEl>
                                          <p:spTgt spid="37"/>
                                        </p:tgtEl>
                                      </p:cBhvr>
                                    </p:animEffect>
                                  </p:childTnLst>
                                </p:cTn>
                              </p:par>
                            </p:childTnLst>
                          </p:cTn>
                        </p:par>
                        <p:par>
                          <p:cTn id="30" fill="hold">
                            <p:stCondLst>
                              <p:cond delay="3500"/>
                            </p:stCondLst>
                            <p:childTnLst>
                              <p:par>
                                <p:cTn id="31" presetID="22" presetClass="entr" presetSubtype="8" fill="hold" nodeType="afterEffect">
                                  <p:stCondLst>
                                    <p:cond delay="0"/>
                                  </p:stCondLst>
                                  <p:childTnLst>
                                    <p:set>
                                      <p:cBhvr>
                                        <p:cTn id="32" dur="1" fill="hold">
                                          <p:stCondLst>
                                            <p:cond delay="0"/>
                                          </p:stCondLst>
                                        </p:cTn>
                                        <p:tgtEl>
                                          <p:spTgt spid="36"/>
                                        </p:tgtEl>
                                        <p:attrNameLst>
                                          <p:attrName>style.visibility</p:attrName>
                                        </p:attrNameLst>
                                      </p:cBhvr>
                                      <p:to>
                                        <p:strVal val="visible"/>
                                      </p:to>
                                    </p:set>
                                    <p:animEffect transition="in" filter="wipe(left)">
                                      <p:cBhvr>
                                        <p:cTn id="33" dur="1000"/>
                                        <p:tgtEl>
                                          <p:spTgt spid="36"/>
                                        </p:tgtEl>
                                      </p:cBhvr>
                                    </p:animEffect>
                                  </p:childTnLst>
                                </p:cTn>
                              </p:par>
                            </p:childTnLst>
                          </p:cTn>
                        </p:par>
                        <p:par>
                          <p:cTn id="34" fill="hold">
                            <p:stCondLst>
                              <p:cond delay="4500"/>
                            </p:stCondLst>
                            <p:childTnLst>
                              <p:par>
                                <p:cTn id="35" presetID="22" presetClass="entr" presetSubtype="8" fill="hold"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left)">
                                      <p:cBhvr>
                                        <p:cTn id="37" dur="1000"/>
                                        <p:tgtEl>
                                          <p:spTgt spid="38"/>
                                        </p:tgtEl>
                                      </p:cBhvr>
                                    </p:animEffect>
                                  </p:childTnLst>
                                </p:cTn>
                              </p:par>
                            </p:childTnLst>
                          </p:cTn>
                        </p:par>
                        <p:par>
                          <p:cTn id="38" fill="hold">
                            <p:stCondLst>
                              <p:cond delay="5500"/>
                            </p:stCondLst>
                            <p:childTnLst>
                              <p:par>
                                <p:cTn id="39" presetID="22" presetClass="entr" presetSubtype="8" fill="hold"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left)">
                                      <p:cBhvr>
                                        <p:cTn id="41" dur="750"/>
                                        <p:tgtEl>
                                          <p:spTgt spid="41"/>
                                        </p:tgtEl>
                                      </p:cBhvr>
                                    </p:animEffect>
                                  </p:childTnLst>
                                </p:cTn>
                              </p:par>
                            </p:childTnLst>
                          </p:cTn>
                        </p:par>
                        <p:par>
                          <p:cTn id="42" fill="hold">
                            <p:stCondLst>
                              <p:cond delay="6250"/>
                            </p:stCondLst>
                            <p:childTnLst>
                              <p:par>
                                <p:cTn id="43" presetID="22" presetClass="entr" presetSubtype="8" fill="hold" nodeType="afterEffect">
                                  <p:stCondLst>
                                    <p:cond delay="0"/>
                                  </p:stCondLst>
                                  <p:childTnLst>
                                    <p:set>
                                      <p:cBhvr>
                                        <p:cTn id="44" dur="1" fill="hold">
                                          <p:stCondLst>
                                            <p:cond delay="0"/>
                                          </p:stCondLst>
                                        </p:cTn>
                                        <p:tgtEl>
                                          <p:spTgt spid="42"/>
                                        </p:tgtEl>
                                        <p:attrNameLst>
                                          <p:attrName>style.visibility</p:attrName>
                                        </p:attrNameLst>
                                      </p:cBhvr>
                                      <p:to>
                                        <p:strVal val="visible"/>
                                      </p:to>
                                    </p:set>
                                    <p:animEffect transition="in" filter="wipe(left)">
                                      <p:cBhvr>
                                        <p:cTn id="45" dur="1000"/>
                                        <p:tgtEl>
                                          <p:spTgt spid="42"/>
                                        </p:tgtEl>
                                      </p:cBhvr>
                                    </p:animEffect>
                                  </p:childTnLst>
                                </p:cTn>
                              </p:par>
                            </p:childTnLst>
                          </p:cTn>
                        </p:par>
                        <p:par>
                          <p:cTn id="46" fill="hold">
                            <p:stCondLst>
                              <p:cond delay="7250"/>
                            </p:stCondLst>
                            <p:childTnLst>
                              <p:par>
                                <p:cTn id="47" presetID="22" presetClass="entr" presetSubtype="8" fill="hold" nodeType="afterEffect">
                                  <p:stCondLst>
                                    <p:cond delay="0"/>
                                  </p:stCondLst>
                                  <p:childTnLst>
                                    <p:set>
                                      <p:cBhvr>
                                        <p:cTn id="48" dur="1" fill="hold">
                                          <p:stCondLst>
                                            <p:cond delay="0"/>
                                          </p:stCondLst>
                                        </p:cTn>
                                        <p:tgtEl>
                                          <p:spTgt spid="39"/>
                                        </p:tgtEl>
                                        <p:attrNameLst>
                                          <p:attrName>style.visibility</p:attrName>
                                        </p:attrNameLst>
                                      </p:cBhvr>
                                      <p:to>
                                        <p:strVal val="visible"/>
                                      </p:to>
                                    </p:set>
                                    <p:animEffect transition="in" filter="wipe(left)">
                                      <p:cBhvr>
                                        <p:cTn id="49" dur="1000"/>
                                        <p:tgtEl>
                                          <p:spTgt spid="39"/>
                                        </p:tgtEl>
                                      </p:cBhvr>
                                    </p:animEffect>
                                  </p:childTnLst>
                                </p:cTn>
                              </p:par>
                            </p:childTnLst>
                          </p:cTn>
                        </p:par>
                        <p:par>
                          <p:cTn id="50" fill="hold">
                            <p:stCondLst>
                              <p:cond delay="8250"/>
                            </p:stCondLst>
                            <p:childTnLst>
                              <p:par>
                                <p:cTn id="51" presetID="22" presetClass="entr" presetSubtype="8" fill="hold" nodeType="afterEffect">
                                  <p:stCondLst>
                                    <p:cond delay="0"/>
                                  </p:stCondLst>
                                  <p:childTnLst>
                                    <p:set>
                                      <p:cBhvr>
                                        <p:cTn id="52" dur="1" fill="hold">
                                          <p:stCondLst>
                                            <p:cond delay="0"/>
                                          </p:stCondLst>
                                        </p:cTn>
                                        <p:tgtEl>
                                          <p:spTgt spid="40"/>
                                        </p:tgtEl>
                                        <p:attrNameLst>
                                          <p:attrName>style.visibility</p:attrName>
                                        </p:attrNameLst>
                                      </p:cBhvr>
                                      <p:to>
                                        <p:strVal val="visible"/>
                                      </p:to>
                                    </p:set>
                                    <p:animEffect transition="in" filter="wipe(left)">
                                      <p:cBhvr>
                                        <p:cTn id="53" dur="1000"/>
                                        <p:tgtEl>
                                          <p:spTgt spid="40"/>
                                        </p:tgtEl>
                                      </p:cBhvr>
                                    </p:animEffect>
                                  </p:childTnLst>
                                </p:cTn>
                              </p:par>
                            </p:childTnLst>
                          </p:cTn>
                        </p:par>
                        <p:par>
                          <p:cTn id="54" fill="hold">
                            <p:stCondLst>
                              <p:cond delay="9250"/>
                            </p:stCondLst>
                            <p:childTnLst>
                              <p:par>
                                <p:cTn id="55" presetID="22" presetClass="entr" presetSubtype="8" fill="hold" grpId="0" nodeType="afterEffect">
                                  <p:stCondLst>
                                    <p:cond delay="0"/>
                                  </p:stCondLst>
                                  <p:childTnLst>
                                    <p:set>
                                      <p:cBhvr>
                                        <p:cTn id="56" dur="1" fill="hold">
                                          <p:stCondLst>
                                            <p:cond delay="0"/>
                                          </p:stCondLst>
                                        </p:cTn>
                                        <p:tgtEl>
                                          <p:spTgt spid="21"/>
                                        </p:tgtEl>
                                        <p:attrNameLst>
                                          <p:attrName>style.visibility</p:attrName>
                                        </p:attrNameLst>
                                      </p:cBhvr>
                                      <p:to>
                                        <p:strVal val="visible"/>
                                      </p:to>
                                    </p:set>
                                    <p:animEffect transition="in" filter="wipe(left)">
                                      <p:cBhvr>
                                        <p:cTn id="57" dur="500"/>
                                        <p:tgtEl>
                                          <p:spTgt spid="21"/>
                                        </p:tgtEl>
                                      </p:cBhvr>
                                    </p:animEffect>
                                  </p:childTnLst>
                                </p:cTn>
                              </p:par>
                            </p:childTnLst>
                          </p:cTn>
                        </p:par>
                        <p:par>
                          <p:cTn id="58" fill="hold">
                            <p:stCondLst>
                              <p:cond delay="9750"/>
                            </p:stCondLst>
                            <p:childTnLst>
                              <p:par>
                                <p:cTn id="59" presetID="22" presetClass="entr" presetSubtype="8" fill="hold" grpId="0" nodeType="afterEffect">
                                  <p:stCondLst>
                                    <p:cond delay="0"/>
                                  </p:stCondLst>
                                  <p:childTnLst>
                                    <p:set>
                                      <p:cBhvr>
                                        <p:cTn id="60" dur="1" fill="hold">
                                          <p:stCondLst>
                                            <p:cond delay="0"/>
                                          </p:stCondLst>
                                        </p:cTn>
                                        <p:tgtEl>
                                          <p:spTgt spid="4"/>
                                        </p:tgtEl>
                                        <p:attrNameLst>
                                          <p:attrName>style.visibility</p:attrName>
                                        </p:attrNameLst>
                                      </p:cBhvr>
                                      <p:to>
                                        <p:strVal val="visible"/>
                                      </p:to>
                                    </p:set>
                                    <p:animEffect transition="in" filter="wipe(left)">
                                      <p:cBhvr>
                                        <p:cTn id="61" dur="500"/>
                                        <p:tgtEl>
                                          <p:spTgt spid="4"/>
                                        </p:tgtEl>
                                      </p:cBhvr>
                                    </p:animEffec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266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62211" grpId="0" autoUpdateAnimBg="0"/>
      <p:bldP spid="862213" grpId="0" autoUpdateAnimBg="0"/>
      <p:bldP spid="19" grpId="0" animBg="1"/>
      <p:bldP spid="21" grpId="0"/>
      <p:bldP spid="34" grpId="0" animBg="1"/>
      <p:bldP spid="26651"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39"/>
          <p:cNvGrpSpPr>
            <a:grpSpLocks/>
          </p:cNvGrpSpPr>
          <p:nvPr/>
        </p:nvGrpSpPr>
        <p:grpSpPr bwMode="auto">
          <a:xfrm>
            <a:off x="566738" y="1282700"/>
            <a:ext cx="7851775" cy="5157788"/>
            <a:chOff x="566738" y="2200275"/>
            <a:chExt cx="7805737" cy="4219575"/>
          </a:xfrm>
        </p:grpSpPr>
        <p:sp>
          <p:nvSpPr>
            <p:cNvPr id="28687" name="Rectangle 29"/>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28688" name="Rectangle 30"/>
            <p:cNvSpPr>
              <a:spLocks noChangeArrowheads="1"/>
            </p:cNvSpPr>
            <p:nvPr/>
          </p:nvSpPr>
          <p:spPr bwMode="auto">
            <a:xfrm>
              <a:off x="581024" y="2219327"/>
              <a:ext cx="7772401" cy="243618"/>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28674" name="Rectangle 14"/>
          <p:cNvSpPr>
            <a:spLocks noChangeArrowheads="1"/>
          </p:cNvSpPr>
          <p:nvPr/>
        </p:nvSpPr>
        <p:spPr bwMode="auto">
          <a:xfrm>
            <a:off x="566738" y="476250"/>
            <a:ext cx="2681287" cy="190500"/>
          </a:xfrm>
          <a:prstGeom prst="rect">
            <a:avLst/>
          </a:prstGeom>
          <a:solidFill>
            <a:srgbClr val="D4E4C1"/>
          </a:solidFill>
          <a:ln w="9525" algn="ctr">
            <a:noFill/>
            <a:round/>
            <a:headEnd/>
            <a:tailEnd/>
          </a:ln>
        </p:spPr>
        <p:txBody>
          <a:bodyPr/>
          <a:lstStyle/>
          <a:p>
            <a:endParaRPr lang="en-US" sz="2800" b="0">
              <a:solidFill>
                <a:schemeClr val="tx2"/>
              </a:solidFill>
            </a:endParaRPr>
          </a:p>
        </p:txBody>
      </p:sp>
      <p:sp>
        <p:nvSpPr>
          <p:cNvPr id="862211" name="Rectangle 3"/>
          <p:cNvSpPr>
            <a:spLocks noGrp="1" noChangeArrowheads="1"/>
          </p:cNvSpPr>
          <p:nvPr>
            <p:ph type="title"/>
          </p:nvPr>
        </p:nvSpPr>
        <p:spPr>
          <a:xfrm>
            <a:off x="566738" y="0"/>
            <a:ext cx="8577262" cy="944563"/>
          </a:xfrm>
        </p:spPr>
        <p:txBody>
          <a:bodyPr/>
          <a:lstStyle/>
          <a:p>
            <a:r>
              <a:rPr lang="en-US" smtClean="0">
                <a:solidFill>
                  <a:srgbClr val="668C6B"/>
                </a:solidFill>
              </a:rPr>
              <a:t>APPLICATION</a:t>
            </a:r>
          </a:p>
        </p:txBody>
      </p:sp>
      <p:sp>
        <p:nvSpPr>
          <p:cNvPr id="862213" name="Rectangle 5"/>
          <p:cNvSpPr>
            <a:spLocks noChangeArrowheads="1"/>
          </p:cNvSpPr>
          <p:nvPr/>
        </p:nvSpPr>
        <p:spPr bwMode="auto">
          <a:xfrm>
            <a:off x="566738" y="820738"/>
            <a:ext cx="8577262" cy="461962"/>
          </a:xfrm>
          <a:prstGeom prst="rect">
            <a:avLst/>
          </a:prstGeom>
          <a:noFill/>
          <a:ln w="9525" algn="ctr">
            <a:noFill/>
            <a:miter lim="800000"/>
            <a:headEnd/>
            <a:tailEnd/>
          </a:ln>
        </p:spPr>
        <p:txBody>
          <a:bodyPr>
            <a:spAutoFit/>
          </a:bodyPr>
          <a:lstStyle/>
          <a:p>
            <a:pPr>
              <a:spcBef>
                <a:spcPct val="20000"/>
              </a:spcBef>
            </a:pPr>
            <a:r>
              <a:rPr lang="en-US" sz="2400">
                <a:solidFill>
                  <a:srgbClr val="356A41"/>
                </a:solidFill>
              </a:rPr>
              <a:t>Immigration to the United States and Europe Today</a:t>
            </a:r>
          </a:p>
        </p:txBody>
      </p:sp>
      <p:cxnSp>
        <p:nvCxnSpPr>
          <p:cNvPr id="28677" name="Straight Connector 12"/>
          <p:cNvCxnSpPr>
            <a:cxnSpLocks noChangeShapeType="1"/>
          </p:cNvCxnSpPr>
          <p:nvPr/>
        </p:nvCxnSpPr>
        <p:spPr bwMode="auto">
          <a:xfrm>
            <a:off x="566738" y="682625"/>
            <a:ext cx="2695575" cy="0"/>
          </a:xfrm>
          <a:prstGeom prst="line">
            <a:avLst/>
          </a:prstGeom>
          <a:noFill/>
          <a:ln w="19050" cap="rnd" algn="ctr">
            <a:solidFill>
              <a:srgbClr val="A4C695"/>
            </a:solidFill>
            <a:prstDash val="sysDash"/>
            <a:round/>
            <a:headEnd/>
            <a:tailEnd/>
          </a:ln>
        </p:spPr>
      </p:cxnSp>
      <p:sp>
        <p:nvSpPr>
          <p:cNvPr id="19" name="Text Box 7"/>
          <p:cNvSpPr txBox="1">
            <a:spLocks noChangeArrowheads="1"/>
          </p:cNvSpPr>
          <p:nvPr/>
        </p:nvSpPr>
        <p:spPr bwMode="auto">
          <a:xfrm>
            <a:off x="665163" y="1303338"/>
            <a:ext cx="2582862" cy="287337"/>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n-US">
                <a:solidFill>
                  <a:srgbClr val="831951"/>
                </a:solidFill>
              </a:rPr>
              <a:t>FIGURE</a:t>
            </a:r>
            <a:r>
              <a:rPr lang="en-US"/>
              <a:t> 5-4 </a:t>
            </a:r>
            <a:r>
              <a:rPr lang="en-US">
                <a:solidFill>
                  <a:schemeClr val="bg2"/>
                </a:solidFill>
              </a:rPr>
              <a:t>(1 of 3)</a:t>
            </a:r>
          </a:p>
        </p:txBody>
      </p:sp>
      <p:sp>
        <p:nvSpPr>
          <p:cNvPr id="21" name="Rectangle 20"/>
          <p:cNvSpPr>
            <a:spLocks noChangeArrowheads="1"/>
          </p:cNvSpPr>
          <p:nvPr/>
        </p:nvSpPr>
        <p:spPr bwMode="auto">
          <a:xfrm>
            <a:off x="660400" y="4897438"/>
            <a:ext cx="7743825" cy="1519237"/>
          </a:xfrm>
          <a:prstGeom prst="rect">
            <a:avLst/>
          </a:prstGeom>
          <a:noFill/>
          <a:ln w="9525">
            <a:noFill/>
            <a:miter lim="800000"/>
            <a:headEnd/>
            <a:tailEnd/>
          </a:ln>
        </p:spPr>
        <p:txBody>
          <a:bodyPr>
            <a:spAutoFit/>
          </a:bodyPr>
          <a:lstStyle/>
          <a:p>
            <a:pPr>
              <a:spcBef>
                <a:spcPct val="10000"/>
              </a:spcBef>
              <a:spcAft>
                <a:spcPct val="10000"/>
              </a:spcAft>
            </a:pPr>
            <a:r>
              <a:rPr lang="en-US" sz="1800" b="0"/>
              <a:t>This figure shows the share of foreign-born workers in the U.S. workforce, categorized by educational level. </a:t>
            </a:r>
          </a:p>
          <a:p>
            <a:pPr>
              <a:spcBef>
                <a:spcPct val="10000"/>
              </a:spcBef>
              <a:spcAft>
                <a:spcPct val="10000"/>
              </a:spcAft>
            </a:pPr>
            <a:r>
              <a:rPr lang="en-US" sz="1800" b="0"/>
              <a:t>For example, among workers with only 0 to 8 years of education, more than 70% were foreign born; for those with 9 to 11 years of education, more than 20% were foreign born. </a:t>
            </a:r>
          </a:p>
        </p:txBody>
      </p:sp>
      <p:sp>
        <p:nvSpPr>
          <p:cNvPr id="34" name="Rectangle 33"/>
          <p:cNvSpPr>
            <a:spLocks noChangeArrowheads="1"/>
          </p:cNvSpPr>
          <p:nvPr/>
        </p:nvSpPr>
        <p:spPr bwMode="auto">
          <a:xfrm>
            <a:off x="698500" y="1687513"/>
            <a:ext cx="7600950" cy="3208337"/>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5" name="Picture 4"/>
          <p:cNvPicPr>
            <a:picLocks noChangeAspect="1"/>
          </p:cNvPicPr>
          <p:nvPr/>
        </p:nvPicPr>
        <p:blipFill>
          <a:blip r:embed="rId3" cstate="print"/>
          <a:srcRect/>
          <a:stretch>
            <a:fillRect/>
          </a:stretch>
        </p:blipFill>
        <p:spPr bwMode="auto">
          <a:xfrm>
            <a:off x="773113" y="1703388"/>
            <a:ext cx="7410450" cy="3190875"/>
          </a:xfrm>
          <a:prstGeom prst="rect">
            <a:avLst/>
          </a:prstGeom>
          <a:noFill/>
          <a:ln w="9525">
            <a:noFill/>
            <a:miter lim="800000"/>
            <a:headEnd/>
            <a:tailEnd/>
          </a:ln>
        </p:spPr>
      </p:pic>
      <p:pic>
        <p:nvPicPr>
          <p:cNvPr id="4" name="Picture 3"/>
          <p:cNvPicPr>
            <a:picLocks noChangeAspect="1"/>
          </p:cNvPicPr>
          <p:nvPr/>
        </p:nvPicPr>
        <p:blipFill>
          <a:blip r:embed="rId4" cstate="print"/>
          <a:srcRect/>
          <a:stretch>
            <a:fillRect/>
          </a:stretch>
        </p:blipFill>
        <p:spPr bwMode="auto">
          <a:xfrm>
            <a:off x="773113" y="1703388"/>
            <a:ext cx="7410450" cy="3190875"/>
          </a:xfrm>
          <a:prstGeom prst="rect">
            <a:avLst/>
          </a:prstGeom>
          <a:noFill/>
          <a:ln w="9525">
            <a:noFill/>
            <a:miter lim="800000"/>
            <a:headEnd/>
            <a:tailEnd/>
          </a:ln>
        </p:spPr>
      </p:pic>
      <p:pic>
        <p:nvPicPr>
          <p:cNvPr id="6" name="Picture 5"/>
          <p:cNvPicPr>
            <a:picLocks noChangeAspect="1"/>
          </p:cNvPicPr>
          <p:nvPr/>
        </p:nvPicPr>
        <p:blipFill>
          <a:blip r:embed="rId5" cstate="print"/>
          <a:srcRect/>
          <a:stretch>
            <a:fillRect/>
          </a:stretch>
        </p:blipFill>
        <p:spPr bwMode="auto">
          <a:xfrm>
            <a:off x="773113" y="1703388"/>
            <a:ext cx="7410450" cy="3190875"/>
          </a:xfrm>
          <a:prstGeom prst="rect">
            <a:avLst/>
          </a:prstGeom>
          <a:noFill/>
          <a:ln w="9525">
            <a:noFill/>
            <a:miter lim="800000"/>
            <a:headEnd/>
            <a:tailEnd/>
          </a:ln>
        </p:spPr>
      </p:pic>
      <p:pic>
        <p:nvPicPr>
          <p:cNvPr id="7" name="Picture 6"/>
          <p:cNvPicPr>
            <a:picLocks noChangeAspect="1"/>
          </p:cNvPicPr>
          <p:nvPr/>
        </p:nvPicPr>
        <p:blipFill>
          <a:blip r:embed="rId6" cstate="print"/>
          <a:srcRect/>
          <a:stretch>
            <a:fillRect/>
          </a:stretch>
        </p:blipFill>
        <p:spPr bwMode="auto">
          <a:xfrm>
            <a:off x="773113" y="1703388"/>
            <a:ext cx="7410450" cy="3190875"/>
          </a:xfrm>
          <a:prstGeom prst="rect">
            <a:avLst/>
          </a:prstGeom>
          <a:noFill/>
          <a:ln w="9525">
            <a:noFill/>
            <a:miter lim="800000"/>
            <a:headEnd/>
            <a:tailEnd/>
          </a:ln>
        </p:spPr>
      </p:pic>
      <p:pic>
        <p:nvPicPr>
          <p:cNvPr id="18" name="Picture 17"/>
          <p:cNvPicPr>
            <a:picLocks noChangeAspect="1"/>
          </p:cNvPicPr>
          <p:nvPr/>
        </p:nvPicPr>
        <p:blipFill>
          <a:blip r:embed="rId7" cstate="print"/>
          <a:srcRect/>
          <a:stretch>
            <a:fillRect/>
          </a:stretch>
        </p:blipFill>
        <p:spPr bwMode="auto">
          <a:xfrm>
            <a:off x="773113" y="1703388"/>
            <a:ext cx="7410450" cy="3190875"/>
          </a:xfrm>
          <a:prstGeom prst="rect">
            <a:avLst/>
          </a:prstGeom>
          <a:noFill/>
          <a:ln w="9525">
            <a:noFill/>
            <a:miter lim="800000"/>
            <a:headEnd/>
            <a:tailEnd/>
          </a:ln>
        </p:spPr>
      </p:pic>
      <p:sp>
        <p:nvSpPr>
          <p:cNvPr id="28686" name="Text Box 17"/>
          <p:cNvSpPr txBox="1">
            <a:spLocks noChangeArrowheads="1"/>
          </p:cNvSpPr>
          <p:nvPr/>
        </p:nvSpPr>
        <p:spPr bwMode="auto">
          <a:xfrm>
            <a:off x="3333750" y="1277938"/>
            <a:ext cx="4846638" cy="304800"/>
          </a:xfrm>
          <a:prstGeom prst="rect">
            <a:avLst/>
          </a:prstGeom>
          <a:noFill/>
          <a:ln w="9525">
            <a:noFill/>
            <a:miter lim="800000"/>
            <a:headEnd/>
            <a:tailEnd/>
          </a:ln>
        </p:spPr>
        <p:txBody>
          <a:bodyPr wrap="none">
            <a:spAutoFit/>
          </a:bodyPr>
          <a:lstStyle/>
          <a:p>
            <a:r>
              <a:rPr lang="en-US">
                <a:solidFill>
                  <a:srgbClr val="8A3A6A"/>
                </a:solidFill>
              </a:rPr>
              <a:t>Share of Foreign-Born Workers in U.S. Workforce, 2008</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1"/>
                                        </p:tgtEl>
                                        <p:attrNameLst>
                                          <p:attrName>style.visibility</p:attrName>
                                        </p:attrNameLst>
                                      </p:cBhvr>
                                      <p:to>
                                        <p:strVal val="visible"/>
                                      </p:to>
                                    </p:set>
                                    <p:animEffect transition="in" filter="wipe(left)">
                                      <p:cBhvr>
                                        <p:cTn id="7" dur="500"/>
                                        <p:tgtEl>
                                          <p:spTgt spid="862211"/>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862213"/>
                                        </p:tgtEl>
                                        <p:attrNameLst>
                                          <p:attrName>style.visibility</p:attrName>
                                        </p:attrNameLst>
                                      </p:cBhvr>
                                      <p:to>
                                        <p:strVal val="visible"/>
                                      </p:to>
                                    </p:set>
                                    <p:animEffect transition="in" filter="wipe(left)">
                                      <p:cBhvr>
                                        <p:cTn id="11" dur="500"/>
                                        <p:tgtEl>
                                          <p:spTgt spid="862213"/>
                                        </p:tgtEl>
                                      </p:cBhvr>
                                    </p:animEffect>
                                  </p:childTnLst>
                                </p:cTn>
                              </p:par>
                            </p:childTnLst>
                          </p:cTn>
                        </p:par>
                        <p:par>
                          <p:cTn id="12" fill="hold">
                            <p:stCondLst>
                              <p:cond delay="1000"/>
                            </p:stCondLst>
                            <p:childTnLst>
                              <p:par>
                                <p:cTn id="13" presetID="29" presetClass="entr" presetSubtype="0" fill="hold" nodeType="after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500" fill="hold"/>
                                        <p:tgtEl>
                                          <p:spTgt spid="2"/>
                                        </p:tgtEl>
                                        <p:attrNameLst>
                                          <p:attrName>ppt_x</p:attrName>
                                        </p:attrNameLst>
                                      </p:cBhvr>
                                      <p:tavLst>
                                        <p:tav tm="0">
                                          <p:val>
                                            <p:strVal val="#ppt_x-.2"/>
                                          </p:val>
                                        </p:tav>
                                        <p:tav tm="100000">
                                          <p:val>
                                            <p:strVal val="#ppt_x"/>
                                          </p:val>
                                        </p:tav>
                                      </p:tavLst>
                                    </p:anim>
                                    <p:anim calcmode="lin" valueType="num">
                                      <p:cBhvr>
                                        <p:cTn id="16" dur="5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17" dur="500"/>
                                        <p:tgtEl>
                                          <p:spTgt spid="2"/>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wipe(left)">
                                      <p:cBhvr>
                                        <p:cTn id="21" dur="500"/>
                                        <p:tgtEl>
                                          <p:spTgt spid="19"/>
                                        </p:tgtEl>
                                      </p:cBhvr>
                                    </p:animEffect>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wipe(left)">
                                      <p:cBhvr>
                                        <p:cTn id="25" dur="500"/>
                                        <p:tgtEl>
                                          <p:spTgt spid="34"/>
                                        </p:tgtEl>
                                      </p:cBhvr>
                                    </p:animEffect>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21">
                                            <p:txEl>
                                              <p:pRg st="0" end="0"/>
                                            </p:txEl>
                                          </p:spTgt>
                                        </p:tgtEl>
                                        <p:attrNameLst>
                                          <p:attrName>style.visibility</p:attrName>
                                        </p:attrNameLst>
                                      </p:cBhvr>
                                      <p:to>
                                        <p:strVal val="visible"/>
                                      </p:to>
                                    </p:set>
                                    <p:animEffect transition="in" filter="wipe(left)">
                                      <p:cBhvr>
                                        <p:cTn id="29" dur="500"/>
                                        <p:tgtEl>
                                          <p:spTgt spid="21">
                                            <p:txEl>
                                              <p:pRg st="0" end="0"/>
                                            </p:txEl>
                                          </p:spTgt>
                                        </p:tgtEl>
                                      </p:cBhvr>
                                    </p:animEffect>
                                  </p:childTnLst>
                                </p:cTn>
                              </p:par>
                            </p:childTnLst>
                          </p:cTn>
                        </p:par>
                        <p:par>
                          <p:cTn id="30" fill="hold">
                            <p:stCondLst>
                              <p:cond delay="3000"/>
                            </p:stCondLst>
                            <p:childTnLst>
                              <p:par>
                                <p:cTn id="31" presetID="22" presetClass="entr" presetSubtype="8" fill="hold" nodeType="after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wipe(left)">
                                      <p:cBhvr>
                                        <p:cTn id="33" dur="750"/>
                                        <p:tgtEl>
                                          <p:spTgt spid="4"/>
                                        </p:tgtEl>
                                      </p:cBhvr>
                                    </p:animEffect>
                                  </p:childTnLst>
                                </p:cTn>
                              </p:par>
                            </p:childTnLst>
                          </p:cTn>
                        </p:par>
                        <p:par>
                          <p:cTn id="34" fill="hold">
                            <p:stCondLst>
                              <p:cond delay="3750"/>
                            </p:stCondLst>
                            <p:childTnLst>
                              <p:par>
                                <p:cTn id="35" presetID="22" presetClass="entr" presetSubtype="8" fill="hold" nodeType="after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wipe(left)">
                                      <p:cBhvr>
                                        <p:cTn id="37" dur="750"/>
                                        <p:tgtEl>
                                          <p:spTgt spid="5"/>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21">
                                            <p:txEl>
                                              <p:pRg st="1" end="1"/>
                                            </p:txEl>
                                          </p:spTgt>
                                        </p:tgtEl>
                                        <p:attrNameLst>
                                          <p:attrName>style.visibility</p:attrName>
                                        </p:attrNameLst>
                                      </p:cBhvr>
                                      <p:to>
                                        <p:strVal val="visible"/>
                                      </p:to>
                                    </p:set>
                                    <p:animEffect transition="in" filter="wipe(left)">
                                      <p:cBhvr>
                                        <p:cTn id="42" dur="500"/>
                                        <p:tgtEl>
                                          <p:spTgt spid="21">
                                            <p:txEl>
                                              <p:pRg st="1" end="1"/>
                                            </p:txEl>
                                          </p:spTgt>
                                        </p:tgtEl>
                                      </p:cBhvr>
                                    </p:animEffect>
                                  </p:childTnLst>
                                </p:cTn>
                              </p:par>
                            </p:childTnLst>
                          </p:cTn>
                        </p:par>
                        <p:par>
                          <p:cTn id="43" fill="hold">
                            <p:stCondLst>
                              <p:cond delay="500"/>
                            </p:stCondLst>
                            <p:childTnLst>
                              <p:par>
                                <p:cTn id="44" presetID="22" presetClass="entr" presetSubtype="8" fill="hold" nodeType="afterEffect">
                                  <p:stCondLst>
                                    <p:cond delay="0"/>
                                  </p:stCondLst>
                                  <p:childTnLst>
                                    <p:set>
                                      <p:cBhvr>
                                        <p:cTn id="45" dur="1" fill="hold">
                                          <p:stCondLst>
                                            <p:cond delay="0"/>
                                          </p:stCondLst>
                                        </p:cTn>
                                        <p:tgtEl>
                                          <p:spTgt spid="6"/>
                                        </p:tgtEl>
                                        <p:attrNameLst>
                                          <p:attrName>style.visibility</p:attrName>
                                        </p:attrNameLst>
                                      </p:cBhvr>
                                      <p:to>
                                        <p:strVal val="visible"/>
                                      </p:to>
                                    </p:set>
                                    <p:animEffect transition="in" filter="wipe(left)">
                                      <p:cBhvr>
                                        <p:cTn id="46" dur="750"/>
                                        <p:tgtEl>
                                          <p:spTgt spid="6"/>
                                        </p:tgtEl>
                                      </p:cBhvr>
                                    </p:animEffect>
                                  </p:childTnLst>
                                </p:cTn>
                              </p:par>
                            </p:childTnLst>
                          </p:cTn>
                        </p:par>
                        <p:par>
                          <p:cTn id="47" fill="hold">
                            <p:stCondLst>
                              <p:cond delay="1250"/>
                            </p:stCondLst>
                            <p:childTnLst>
                              <p:par>
                                <p:cTn id="48" presetID="22" presetClass="entr" presetSubtype="4" fill="hold" nodeType="afterEffect">
                                  <p:stCondLst>
                                    <p:cond delay="0"/>
                                  </p:stCondLst>
                                  <p:childTnLst>
                                    <p:set>
                                      <p:cBhvr>
                                        <p:cTn id="49" dur="1" fill="hold">
                                          <p:stCondLst>
                                            <p:cond delay="0"/>
                                          </p:stCondLst>
                                        </p:cTn>
                                        <p:tgtEl>
                                          <p:spTgt spid="7"/>
                                        </p:tgtEl>
                                        <p:attrNameLst>
                                          <p:attrName>style.visibility</p:attrName>
                                        </p:attrNameLst>
                                      </p:cBhvr>
                                      <p:to>
                                        <p:strVal val="visible"/>
                                      </p:to>
                                    </p:set>
                                    <p:animEffect transition="in" filter="wipe(down)">
                                      <p:cBhvr>
                                        <p:cTn id="50" dur="750"/>
                                        <p:tgtEl>
                                          <p:spTgt spid="7"/>
                                        </p:tgtEl>
                                      </p:cBhvr>
                                    </p:animEffect>
                                  </p:childTnLst>
                                </p:cTn>
                              </p:par>
                            </p:childTnLst>
                          </p:cTn>
                        </p:par>
                        <p:par>
                          <p:cTn id="51" fill="hold">
                            <p:stCondLst>
                              <p:cond delay="2000"/>
                            </p:stCondLst>
                            <p:childTnLst>
                              <p:par>
                                <p:cTn id="52" presetID="22" presetClass="entr" presetSubtype="4" fill="hold" nodeType="afterEffect">
                                  <p:stCondLst>
                                    <p:cond delay="0"/>
                                  </p:stCondLst>
                                  <p:childTnLst>
                                    <p:set>
                                      <p:cBhvr>
                                        <p:cTn id="53" dur="1" fill="hold">
                                          <p:stCondLst>
                                            <p:cond delay="0"/>
                                          </p:stCondLst>
                                        </p:cTn>
                                        <p:tgtEl>
                                          <p:spTgt spid="18"/>
                                        </p:tgtEl>
                                        <p:attrNameLst>
                                          <p:attrName>style.visibility</p:attrName>
                                        </p:attrNameLst>
                                      </p:cBhvr>
                                      <p:to>
                                        <p:strVal val="visible"/>
                                      </p:to>
                                    </p:set>
                                    <p:animEffect transition="in" filter="wipe(down)">
                                      <p:cBhvr>
                                        <p:cTn id="54" dur="75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1" grpId="0" autoUpdateAnimBg="0"/>
      <p:bldP spid="862213" grpId="0" autoUpdateAnimBg="0"/>
      <p:bldP spid="19" grpId="0" animBg="1"/>
      <p:bldP spid="21" grpId="0" uiExpand="1" build="p" bldLvl="2"/>
      <p:bldP spid="34"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30721" name="Group 39"/>
          <p:cNvGrpSpPr>
            <a:grpSpLocks/>
          </p:cNvGrpSpPr>
          <p:nvPr/>
        </p:nvGrpSpPr>
        <p:grpSpPr bwMode="auto">
          <a:xfrm>
            <a:off x="566738" y="1282700"/>
            <a:ext cx="7851775" cy="5105400"/>
            <a:chOff x="566738" y="2200275"/>
            <a:chExt cx="7805737" cy="4219575"/>
          </a:xfrm>
        </p:grpSpPr>
        <p:sp>
          <p:nvSpPr>
            <p:cNvPr id="30738" name="Rectangle 29"/>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30739" name="Rectangle 30"/>
            <p:cNvSpPr>
              <a:spLocks noChangeArrowheads="1"/>
            </p:cNvSpPr>
            <p:nvPr/>
          </p:nvSpPr>
          <p:spPr bwMode="auto">
            <a:xfrm>
              <a:off x="581024" y="2219327"/>
              <a:ext cx="7772401" cy="243618"/>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30722" name="Rectangle 14"/>
          <p:cNvSpPr>
            <a:spLocks noChangeArrowheads="1"/>
          </p:cNvSpPr>
          <p:nvPr/>
        </p:nvSpPr>
        <p:spPr bwMode="auto">
          <a:xfrm>
            <a:off x="566738" y="476250"/>
            <a:ext cx="2681287" cy="190500"/>
          </a:xfrm>
          <a:prstGeom prst="rect">
            <a:avLst/>
          </a:prstGeom>
          <a:solidFill>
            <a:srgbClr val="D4E4C1"/>
          </a:solidFill>
          <a:ln w="9525" algn="ctr">
            <a:noFill/>
            <a:round/>
            <a:headEnd/>
            <a:tailEnd/>
          </a:ln>
        </p:spPr>
        <p:txBody>
          <a:bodyPr/>
          <a:lstStyle/>
          <a:p>
            <a:endParaRPr lang="en-US" sz="2800" b="0">
              <a:solidFill>
                <a:schemeClr val="tx2"/>
              </a:solidFill>
            </a:endParaRPr>
          </a:p>
        </p:txBody>
      </p:sp>
      <p:sp>
        <p:nvSpPr>
          <p:cNvPr id="30723" name="Rectangle 3"/>
          <p:cNvSpPr>
            <a:spLocks noGrp="1" noChangeArrowheads="1"/>
          </p:cNvSpPr>
          <p:nvPr>
            <p:ph type="title"/>
          </p:nvPr>
        </p:nvSpPr>
        <p:spPr>
          <a:xfrm>
            <a:off x="566738" y="0"/>
            <a:ext cx="8577262" cy="944563"/>
          </a:xfrm>
        </p:spPr>
        <p:txBody>
          <a:bodyPr/>
          <a:lstStyle/>
          <a:p>
            <a:r>
              <a:rPr lang="en-US" smtClean="0">
                <a:solidFill>
                  <a:srgbClr val="668C6B"/>
                </a:solidFill>
              </a:rPr>
              <a:t>APPLICATION</a:t>
            </a:r>
          </a:p>
        </p:txBody>
      </p:sp>
      <p:sp>
        <p:nvSpPr>
          <p:cNvPr id="30724" name="Rectangle 5"/>
          <p:cNvSpPr>
            <a:spLocks noChangeArrowheads="1"/>
          </p:cNvSpPr>
          <p:nvPr/>
        </p:nvSpPr>
        <p:spPr bwMode="auto">
          <a:xfrm>
            <a:off x="566738" y="820738"/>
            <a:ext cx="8577262" cy="461962"/>
          </a:xfrm>
          <a:prstGeom prst="rect">
            <a:avLst/>
          </a:prstGeom>
          <a:noFill/>
          <a:ln w="9525" algn="ctr">
            <a:noFill/>
            <a:miter lim="800000"/>
            <a:headEnd/>
            <a:tailEnd/>
          </a:ln>
        </p:spPr>
        <p:txBody>
          <a:bodyPr>
            <a:spAutoFit/>
          </a:bodyPr>
          <a:lstStyle/>
          <a:p>
            <a:pPr>
              <a:spcBef>
                <a:spcPct val="20000"/>
              </a:spcBef>
            </a:pPr>
            <a:r>
              <a:rPr lang="en-US" sz="2400">
                <a:solidFill>
                  <a:srgbClr val="356A41"/>
                </a:solidFill>
              </a:rPr>
              <a:t>Immigration to the United States and Europe Today</a:t>
            </a:r>
          </a:p>
        </p:txBody>
      </p:sp>
      <p:cxnSp>
        <p:nvCxnSpPr>
          <p:cNvPr id="30725" name="Straight Connector 12"/>
          <p:cNvCxnSpPr>
            <a:cxnSpLocks noChangeShapeType="1"/>
          </p:cNvCxnSpPr>
          <p:nvPr/>
        </p:nvCxnSpPr>
        <p:spPr bwMode="auto">
          <a:xfrm>
            <a:off x="566738" y="682625"/>
            <a:ext cx="2695575" cy="0"/>
          </a:xfrm>
          <a:prstGeom prst="line">
            <a:avLst/>
          </a:prstGeom>
          <a:noFill/>
          <a:ln w="19050" cap="rnd" algn="ctr">
            <a:solidFill>
              <a:srgbClr val="A4C695"/>
            </a:solidFill>
            <a:prstDash val="sysDash"/>
            <a:round/>
            <a:headEnd/>
            <a:tailEnd/>
          </a:ln>
        </p:spPr>
      </p:cxnSp>
      <p:sp>
        <p:nvSpPr>
          <p:cNvPr id="30726" name="Text Box 7"/>
          <p:cNvSpPr txBox="1">
            <a:spLocks noChangeArrowheads="1"/>
          </p:cNvSpPr>
          <p:nvPr/>
        </p:nvSpPr>
        <p:spPr bwMode="auto">
          <a:xfrm>
            <a:off x="665163" y="1303338"/>
            <a:ext cx="2582862" cy="287337"/>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n-US">
                <a:solidFill>
                  <a:srgbClr val="831951"/>
                </a:solidFill>
              </a:rPr>
              <a:t>FIGURE</a:t>
            </a:r>
            <a:r>
              <a:rPr lang="en-US"/>
              <a:t> 5-4 </a:t>
            </a:r>
            <a:r>
              <a:rPr lang="en-US">
                <a:solidFill>
                  <a:schemeClr val="bg2"/>
                </a:solidFill>
              </a:rPr>
              <a:t>(2 of 3)</a:t>
            </a:r>
          </a:p>
        </p:txBody>
      </p:sp>
      <p:sp>
        <p:nvSpPr>
          <p:cNvPr id="21" name="Rectangle 20"/>
          <p:cNvSpPr>
            <a:spLocks noChangeArrowheads="1"/>
          </p:cNvSpPr>
          <p:nvPr/>
        </p:nvSpPr>
        <p:spPr bwMode="auto">
          <a:xfrm>
            <a:off x="660400" y="4897438"/>
            <a:ext cx="7743825" cy="915987"/>
          </a:xfrm>
          <a:prstGeom prst="rect">
            <a:avLst/>
          </a:prstGeom>
          <a:noFill/>
          <a:ln w="9525">
            <a:noFill/>
            <a:miter lim="800000"/>
            <a:headEnd/>
            <a:tailEnd/>
          </a:ln>
        </p:spPr>
        <p:txBody>
          <a:bodyPr>
            <a:spAutoFit/>
          </a:bodyPr>
          <a:lstStyle/>
          <a:p>
            <a:pPr>
              <a:spcBef>
                <a:spcPct val="10000"/>
              </a:spcBef>
              <a:spcAft>
                <a:spcPct val="10000"/>
              </a:spcAft>
            </a:pPr>
            <a:r>
              <a:rPr lang="en-US" sz="1800" b="0"/>
              <a:t>At the other end of the spectrum, the foreign born make up 16% of workers with master’s and professional degrees and almost 30% of those with PhD’s. </a:t>
            </a:r>
          </a:p>
        </p:txBody>
      </p:sp>
      <p:sp>
        <p:nvSpPr>
          <p:cNvPr id="30728" name="Rectangle 33"/>
          <p:cNvSpPr>
            <a:spLocks noChangeArrowheads="1"/>
          </p:cNvSpPr>
          <p:nvPr/>
        </p:nvSpPr>
        <p:spPr bwMode="auto">
          <a:xfrm>
            <a:off x="698500" y="1687513"/>
            <a:ext cx="7600950" cy="3208337"/>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30729" name="Picture 4"/>
          <p:cNvPicPr>
            <a:picLocks noChangeAspect="1"/>
          </p:cNvPicPr>
          <p:nvPr/>
        </p:nvPicPr>
        <p:blipFill>
          <a:blip r:embed="rId3" cstate="print"/>
          <a:srcRect/>
          <a:stretch>
            <a:fillRect/>
          </a:stretch>
        </p:blipFill>
        <p:spPr bwMode="auto">
          <a:xfrm>
            <a:off x="773113" y="1703388"/>
            <a:ext cx="7410450" cy="3190875"/>
          </a:xfrm>
          <a:prstGeom prst="rect">
            <a:avLst/>
          </a:prstGeom>
          <a:noFill/>
          <a:ln w="9525">
            <a:noFill/>
            <a:miter lim="800000"/>
            <a:headEnd/>
            <a:tailEnd/>
          </a:ln>
        </p:spPr>
      </p:pic>
      <p:pic>
        <p:nvPicPr>
          <p:cNvPr id="30730" name="Picture 3"/>
          <p:cNvPicPr>
            <a:picLocks noChangeAspect="1"/>
          </p:cNvPicPr>
          <p:nvPr/>
        </p:nvPicPr>
        <p:blipFill>
          <a:blip r:embed="rId4" cstate="print"/>
          <a:srcRect/>
          <a:stretch>
            <a:fillRect/>
          </a:stretch>
        </p:blipFill>
        <p:spPr bwMode="auto">
          <a:xfrm>
            <a:off x="773113" y="1703388"/>
            <a:ext cx="7410450" cy="3190875"/>
          </a:xfrm>
          <a:prstGeom prst="rect">
            <a:avLst/>
          </a:prstGeom>
          <a:noFill/>
          <a:ln w="9525">
            <a:noFill/>
            <a:miter lim="800000"/>
            <a:headEnd/>
            <a:tailEnd/>
          </a:ln>
        </p:spPr>
      </p:pic>
      <p:pic>
        <p:nvPicPr>
          <p:cNvPr id="30731" name="Picture 5"/>
          <p:cNvPicPr>
            <a:picLocks noChangeAspect="1"/>
          </p:cNvPicPr>
          <p:nvPr/>
        </p:nvPicPr>
        <p:blipFill>
          <a:blip r:embed="rId5" cstate="print"/>
          <a:srcRect/>
          <a:stretch>
            <a:fillRect/>
          </a:stretch>
        </p:blipFill>
        <p:spPr bwMode="auto">
          <a:xfrm>
            <a:off x="773113" y="1703388"/>
            <a:ext cx="7410450" cy="3190875"/>
          </a:xfrm>
          <a:prstGeom prst="rect">
            <a:avLst/>
          </a:prstGeom>
          <a:noFill/>
          <a:ln w="9525">
            <a:noFill/>
            <a:miter lim="800000"/>
            <a:headEnd/>
            <a:tailEnd/>
          </a:ln>
        </p:spPr>
      </p:pic>
      <p:pic>
        <p:nvPicPr>
          <p:cNvPr id="30732" name="Picture 6"/>
          <p:cNvPicPr>
            <a:picLocks noChangeAspect="1"/>
          </p:cNvPicPr>
          <p:nvPr/>
        </p:nvPicPr>
        <p:blipFill>
          <a:blip r:embed="rId6" cstate="print"/>
          <a:srcRect/>
          <a:stretch>
            <a:fillRect/>
          </a:stretch>
        </p:blipFill>
        <p:spPr bwMode="auto">
          <a:xfrm>
            <a:off x="773113" y="1703388"/>
            <a:ext cx="7410450" cy="3190875"/>
          </a:xfrm>
          <a:prstGeom prst="rect">
            <a:avLst/>
          </a:prstGeom>
          <a:noFill/>
          <a:ln w="9525">
            <a:noFill/>
            <a:miter lim="800000"/>
            <a:headEnd/>
            <a:tailEnd/>
          </a:ln>
        </p:spPr>
      </p:pic>
      <p:pic>
        <p:nvPicPr>
          <p:cNvPr id="30733" name="Picture 17"/>
          <p:cNvPicPr>
            <a:picLocks noChangeAspect="1"/>
          </p:cNvPicPr>
          <p:nvPr/>
        </p:nvPicPr>
        <p:blipFill>
          <a:blip r:embed="rId7" cstate="print"/>
          <a:srcRect/>
          <a:stretch>
            <a:fillRect/>
          </a:stretch>
        </p:blipFill>
        <p:spPr bwMode="auto">
          <a:xfrm>
            <a:off x="773113" y="1703388"/>
            <a:ext cx="7410450" cy="3190875"/>
          </a:xfrm>
          <a:prstGeom prst="rect">
            <a:avLst/>
          </a:prstGeom>
          <a:noFill/>
          <a:ln w="9525">
            <a:noFill/>
            <a:miter lim="800000"/>
            <a:headEnd/>
            <a:tailEnd/>
          </a:ln>
        </p:spPr>
      </p:pic>
      <p:pic>
        <p:nvPicPr>
          <p:cNvPr id="27" name="Picture 26"/>
          <p:cNvPicPr>
            <a:picLocks noChangeAspect="1"/>
          </p:cNvPicPr>
          <p:nvPr/>
        </p:nvPicPr>
        <p:blipFill>
          <a:blip r:embed="rId8" cstate="print"/>
          <a:srcRect/>
          <a:stretch>
            <a:fillRect/>
          </a:stretch>
        </p:blipFill>
        <p:spPr bwMode="auto">
          <a:xfrm>
            <a:off x="773113" y="1703388"/>
            <a:ext cx="7410450" cy="3190875"/>
          </a:xfrm>
          <a:prstGeom prst="rect">
            <a:avLst/>
          </a:prstGeom>
          <a:noFill/>
          <a:ln w="9525">
            <a:noFill/>
            <a:miter lim="800000"/>
            <a:headEnd/>
            <a:tailEnd/>
          </a:ln>
        </p:spPr>
      </p:pic>
      <p:pic>
        <p:nvPicPr>
          <p:cNvPr id="28" name="Picture 27"/>
          <p:cNvPicPr>
            <a:picLocks noChangeAspect="1"/>
          </p:cNvPicPr>
          <p:nvPr/>
        </p:nvPicPr>
        <p:blipFill>
          <a:blip r:embed="rId9" cstate="print"/>
          <a:srcRect/>
          <a:stretch>
            <a:fillRect/>
          </a:stretch>
        </p:blipFill>
        <p:spPr bwMode="auto">
          <a:xfrm>
            <a:off x="773113" y="1703388"/>
            <a:ext cx="7410450" cy="3190875"/>
          </a:xfrm>
          <a:prstGeom prst="rect">
            <a:avLst/>
          </a:prstGeom>
          <a:noFill/>
          <a:ln w="9525">
            <a:noFill/>
            <a:miter lim="800000"/>
            <a:headEnd/>
            <a:tailEnd/>
          </a:ln>
        </p:spPr>
      </p:pic>
      <p:pic>
        <p:nvPicPr>
          <p:cNvPr id="29" name="Picture 28"/>
          <p:cNvPicPr>
            <a:picLocks noChangeAspect="1"/>
          </p:cNvPicPr>
          <p:nvPr/>
        </p:nvPicPr>
        <p:blipFill>
          <a:blip r:embed="rId10" cstate="print"/>
          <a:srcRect/>
          <a:stretch>
            <a:fillRect/>
          </a:stretch>
        </p:blipFill>
        <p:spPr bwMode="auto">
          <a:xfrm>
            <a:off x="773113" y="1703388"/>
            <a:ext cx="7410450" cy="3190875"/>
          </a:xfrm>
          <a:prstGeom prst="rect">
            <a:avLst/>
          </a:prstGeom>
          <a:noFill/>
          <a:ln w="9525">
            <a:noFill/>
            <a:miter lim="800000"/>
            <a:headEnd/>
            <a:tailEnd/>
          </a:ln>
        </p:spPr>
      </p:pic>
      <p:sp>
        <p:nvSpPr>
          <p:cNvPr id="30737" name="Text Box 20"/>
          <p:cNvSpPr txBox="1">
            <a:spLocks noChangeArrowheads="1"/>
          </p:cNvSpPr>
          <p:nvPr/>
        </p:nvSpPr>
        <p:spPr bwMode="auto">
          <a:xfrm>
            <a:off x="3265488" y="1176338"/>
            <a:ext cx="4846637" cy="792162"/>
          </a:xfrm>
          <a:prstGeom prst="rect">
            <a:avLst/>
          </a:prstGeom>
          <a:noFill/>
          <a:ln w="9525">
            <a:noFill/>
            <a:miter lim="800000"/>
            <a:headEnd/>
            <a:tailEnd/>
          </a:ln>
        </p:spPr>
        <p:txBody>
          <a:bodyPr wrap="none">
            <a:spAutoFit/>
          </a:bodyPr>
          <a:lstStyle/>
          <a:p>
            <a:pPr>
              <a:spcBef>
                <a:spcPct val="10000"/>
              </a:spcBef>
              <a:spcAft>
                <a:spcPct val="10000"/>
              </a:spcAft>
            </a:pPr>
            <a:r>
              <a:rPr lang="en-US">
                <a:solidFill>
                  <a:srgbClr val="8A3A6A"/>
                </a:solidFill>
              </a:rPr>
              <a:t>Share of Foreign-Born Workers in U.S. Workforce, 2008</a:t>
            </a:r>
          </a:p>
          <a:p>
            <a:pPr>
              <a:spcBef>
                <a:spcPct val="10000"/>
              </a:spcBef>
              <a:spcAft>
                <a:spcPct val="10000"/>
              </a:spcAft>
            </a:pPr>
            <a:r>
              <a:rPr lang="en-US">
                <a:solidFill>
                  <a:srgbClr val="8A3A6A"/>
                </a:solidFill>
              </a:rPr>
              <a:t> (continued) </a:t>
            </a:r>
          </a:p>
          <a:p>
            <a:endParaRPr lang="en-US"/>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animEffect transition="in" filter="wipe(left)">
                                      <p:cBhvr>
                                        <p:cTn id="7" dur="500"/>
                                        <p:tgtEl>
                                          <p:spTgt spid="21">
                                            <p:txEl>
                                              <p:pRg st="0" end="0"/>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wipe(left)">
                                      <p:cBhvr>
                                        <p:cTn id="11" dur="750"/>
                                        <p:tgtEl>
                                          <p:spTgt spid="27"/>
                                        </p:tgtEl>
                                      </p:cBhvr>
                                    </p:animEffect>
                                  </p:childTnLst>
                                </p:cTn>
                              </p:par>
                            </p:childTnLst>
                          </p:cTn>
                        </p:par>
                        <p:par>
                          <p:cTn id="12" fill="hold">
                            <p:stCondLst>
                              <p:cond delay="1250"/>
                            </p:stCondLst>
                            <p:childTnLst>
                              <p:par>
                                <p:cTn id="13" presetID="22" presetClass="entr" presetSubtype="4" fill="hold" nodeType="afterEffect">
                                  <p:stCondLst>
                                    <p:cond delay="0"/>
                                  </p:stCondLst>
                                  <p:childTnLst>
                                    <p:set>
                                      <p:cBhvr>
                                        <p:cTn id="14" dur="1" fill="hold">
                                          <p:stCondLst>
                                            <p:cond delay="0"/>
                                          </p:stCondLst>
                                        </p:cTn>
                                        <p:tgtEl>
                                          <p:spTgt spid="28"/>
                                        </p:tgtEl>
                                        <p:attrNameLst>
                                          <p:attrName>style.visibility</p:attrName>
                                        </p:attrNameLst>
                                      </p:cBhvr>
                                      <p:to>
                                        <p:strVal val="visible"/>
                                      </p:to>
                                    </p:set>
                                    <p:animEffect transition="in" filter="wipe(down)">
                                      <p:cBhvr>
                                        <p:cTn id="15" dur="750"/>
                                        <p:tgtEl>
                                          <p:spTgt spid="28"/>
                                        </p:tgtEl>
                                      </p:cBhvr>
                                    </p:animEffect>
                                  </p:childTnLst>
                                </p:cTn>
                              </p:par>
                            </p:childTnLst>
                          </p:cTn>
                        </p:par>
                        <p:par>
                          <p:cTn id="16" fill="hold">
                            <p:stCondLst>
                              <p:cond delay="2000"/>
                            </p:stCondLst>
                            <p:childTnLst>
                              <p:par>
                                <p:cTn id="17" presetID="22" presetClass="entr" presetSubtype="4" fill="hold" nodeType="afterEffect">
                                  <p:stCondLst>
                                    <p:cond delay="0"/>
                                  </p:stCondLst>
                                  <p:childTnLst>
                                    <p:set>
                                      <p:cBhvr>
                                        <p:cTn id="18" dur="1" fill="hold">
                                          <p:stCondLst>
                                            <p:cond delay="0"/>
                                          </p:stCondLst>
                                        </p:cTn>
                                        <p:tgtEl>
                                          <p:spTgt spid="29"/>
                                        </p:tgtEl>
                                        <p:attrNameLst>
                                          <p:attrName>style.visibility</p:attrName>
                                        </p:attrNameLst>
                                      </p:cBhvr>
                                      <p:to>
                                        <p:strVal val="visible"/>
                                      </p:to>
                                    </p:set>
                                    <p:animEffect transition="in" filter="wipe(down)">
                                      <p:cBhvr>
                                        <p:cTn id="19" dur="75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uiExpand="1" build="p" bldLvl="2"/>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32769" name="Group 39"/>
          <p:cNvGrpSpPr>
            <a:grpSpLocks/>
          </p:cNvGrpSpPr>
          <p:nvPr/>
        </p:nvGrpSpPr>
        <p:grpSpPr bwMode="auto">
          <a:xfrm>
            <a:off x="566738" y="1282700"/>
            <a:ext cx="7851775" cy="5127625"/>
            <a:chOff x="566738" y="2200275"/>
            <a:chExt cx="7805737" cy="4219575"/>
          </a:xfrm>
        </p:grpSpPr>
        <p:sp>
          <p:nvSpPr>
            <p:cNvPr id="32790" name="Rectangle 29"/>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32791" name="Rectangle 30"/>
            <p:cNvSpPr>
              <a:spLocks noChangeArrowheads="1"/>
            </p:cNvSpPr>
            <p:nvPr/>
          </p:nvSpPr>
          <p:spPr bwMode="auto">
            <a:xfrm>
              <a:off x="581024" y="2219327"/>
              <a:ext cx="7772401" cy="243618"/>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32770" name="Rectangle 14"/>
          <p:cNvSpPr>
            <a:spLocks noChangeArrowheads="1"/>
          </p:cNvSpPr>
          <p:nvPr/>
        </p:nvSpPr>
        <p:spPr bwMode="auto">
          <a:xfrm>
            <a:off x="566738" y="476250"/>
            <a:ext cx="2681287" cy="190500"/>
          </a:xfrm>
          <a:prstGeom prst="rect">
            <a:avLst/>
          </a:prstGeom>
          <a:solidFill>
            <a:srgbClr val="D4E4C1"/>
          </a:solidFill>
          <a:ln w="9525" algn="ctr">
            <a:noFill/>
            <a:round/>
            <a:headEnd/>
            <a:tailEnd/>
          </a:ln>
        </p:spPr>
        <p:txBody>
          <a:bodyPr/>
          <a:lstStyle/>
          <a:p>
            <a:endParaRPr lang="en-US" sz="2800" b="0">
              <a:solidFill>
                <a:schemeClr val="tx2"/>
              </a:solidFill>
            </a:endParaRPr>
          </a:p>
        </p:txBody>
      </p:sp>
      <p:sp>
        <p:nvSpPr>
          <p:cNvPr id="32771" name="Rectangle 3"/>
          <p:cNvSpPr>
            <a:spLocks noGrp="1" noChangeArrowheads="1"/>
          </p:cNvSpPr>
          <p:nvPr>
            <p:ph type="title"/>
          </p:nvPr>
        </p:nvSpPr>
        <p:spPr>
          <a:xfrm>
            <a:off x="566738" y="0"/>
            <a:ext cx="8577262" cy="944563"/>
          </a:xfrm>
        </p:spPr>
        <p:txBody>
          <a:bodyPr/>
          <a:lstStyle/>
          <a:p>
            <a:r>
              <a:rPr lang="en-US" smtClean="0">
                <a:solidFill>
                  <a:srgbClr val="668C6B"/>
                </a:solidFill>
              </a:rPr>
              <a:t>APPLICATION</a:t>
            </a:r>
          </a:p>
        </p:txBody>
      </p:sp>
      <p:sp>
        <p:nvSpPr>
          <p:cNvPr id="32772" name="Rectangle 5"/>
          <p:cNvSpPr>
            <a:spLocks noChangeArrowheads="1"/>
          </p:cNvSpPr>
          <p:nvPr/>
        </p:nvSpPr>
        <p:spPr bwMode="auto">
          <a:xfrm>
            <a:off x="566738" y="820738"/>
            <a:ext cx="8577262" cy="461962"/>
          </a:xfrm>
          <a:prstGeom prst="rect">
            <a:avLst/>
          </a:prstGeom>
          <a:noFill/>
          <a:ln w="9525" algn="ctr">
            <a:noFill/>
            <a:miter lim="800000"/>
            <a:headEnd/>
            <a:tailEnd/>
          </a:ln>
        </p:spPr>
        <p:txBody>
          <a:bodyPr>
            <a:spAutoFit/>
          </a:bodyPr>
          <a:lstStyle/>
          <a:p>
            <a:pPr>
              <a:spcBef>
                <a:spcPct val="20000"/>
              </a:spcBef>
            </a:pPr>
            <a:r>
              <a:rPr lang="en-US" sz="2400">
                <a:solidFill>
                  <a:srgbClr val="356A41"/>
                </a:solidFill>
              </a:rPr>
              <a:t>Immigration to the United States and Europe Today</a:t>
            </a:r>
          </a:p>
        </p:txBody>
      </p:sp>
      <p:cxnSp>
        <p:nvCxnSpPr>
          <p:cNvPr id="32773" name="Straight Connector 12"/>
          <p:cNvCxnSpPr>
            <a:cxnSpLocks noChangeShapeType="1"/>
          </p:cNvCxnSpPr>
          <p:nvPr/>
        </p:nvCxnSpPr>
        <p:spPr bwMode="auto">
          <a:xfrm>
            <a:off x="566738" y="682625"/>
            <a:ext cx="2695575" cy="0"/>
          </a:xfrm>
          <a:prstGeom prst="line">
            <a:avLst/>
          </a:prstGeom>
          <a:noFill/>
          <a:ln w="19050" cap="rnd" algn="ctr">
            <a:solidFill>
              <a:srgbClr val="A4C695"/>
            </a:solidFill>
            <a:prstDash val="sysDash"/>
            <a:round/>
            <a:headEnd/>
            <a:tailEnd/>
          </a:ln>
        </p:spPr>
      </p:cxnSp>
      <p:sp>
        <p:nvSpPr>
          <p:cNvPr id="32774" name="Text Box 7"/>
          <p:cNvSpPr txBox="1">
            <a:spLocks noChangeArrowheads="1"/>
          </p:cNvSpPr>
          <p:nvPr/>
        </p:nvSpPr>
        <p:spPr bwMode="auto">
          <a:xfrm>
            <a:off x="665163" y="1303338"/>
            <a:ext cx="2582862" cy="287337"/>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n-US">
                <a:solidFill>
                  <a:srgbClr val="831951"/>
                </a:solidFill>
              </a:rPr>
              <a:t>FIGURE</a:t>
            </a:r>
            <a:r>
              <a:rPr lang="en-US"/>
              <a:t> 5-4 </a:t>
            </a:r>
            <a:r>
              <a:rPr lang="en-US">
                <a:solidFill>
                  <a:schemeClr val="bg2"/>
                </a:solidFill>
              </a:rPr>
              <a:t>(2 of 3)</a:t>
            </a:r>
          </a:p>
        </p:txBody>
      </p:sp>
      <p:sp>
        <p:nvSpPr>
          <p:cNvPr id="21" name="Rectangle 20"/>
          <p:cNvSpPr>
            <a:spLocks noChangeArrowheads="1"/>
          </p:cNvSpPr>
          <p:nvPr/>
        </p:nvSpPr>
        <p:spPr bwMode="auto">
          <a:xfrm>
            <a:off x="660400" y="4897438"/>
            <a:ext cx="7743825" cy="1465262"/>
          </a:xfrm>
          <a:prstGeom prst="rect">
            <a:avLst/>
          </a:prstGeom>
          <a:noFill/>
          <a:ln w="9525">
            <a:noFill/>
            <a:miter lim="800000"/>
            <a:headEnd/>
            <a:tailEnd/>
          </a:ln>
        </p:spPr>
        <p:txBody>
          <a:bodyPr>
            <a:spAutoFit/>
          </a:bodyPr>
          <a:lstStyle/>
          <a:p>
            <a:pPr>
              <a:spcBef>
                <a:spcPct val="10000"/>
              </a:spcBef>
              <a:spcAft>
                <a:spcPct val="10000"/>
              </a:spcAft>
            </a:pPr>
            <a:r>
              <a:rPr lang="en-US" sz="1800" b="0"/>
              <a:t>In the middle educational levels (high school and college graduates), there are much smaller shares of foreign-born workers, ranging from 10% to 15%. In contrast, only about 10% of U.S.-born workers are categorized in each of the low-education and high-education groups; most U.S.-born workers are either high school graduates or college graduates.</a:t>
            </a:r>
          </a:p>
        </p:txBody>
      </p:sp>
      <p:sp>
        <p:nvSpPr>
          <p:cNvPr id="32776" name="Rectangle 33"/>
          <p:cNvSpPr>
            <a:spLocks noChangeArrowheads="1"/>
          </p:cNvSpPr>
          <p:nvPr/>
        </p:nvSpPr>
        <p:spPr bwMode="auto">
          <a:xfrm>
            <a:off x="698500" y="1687513"/>
            <a:ext cx="7600950" cy="3208337"/>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32777" name="Picture 4"/>
          <p:cNvPicPr>
            <a:picLocks noChangeAspect="1"/>
          </p:cNvPicPr>
          <p:nvPr/>
        </p:nvPicPr>
        <p:blipFill>
          <a:blip r:embed="rId3" cstate="print"/>
          <a:srcRect/>
          <a:stretch>
            <a:fillRect/>
          </a:stretch>
        </p:blipFill>
        <p:spPr bwMode="auto">
          <a:xfrm>
            <a:off x="773113" y="1703388"/>
            <a:ext cx="7410450" cy="3190875"/>
          </a:xfrm>
          <a:prstGeom prst="rect">
            <a:avLst/>
          </a:prstGeom>
          <a:noFill/>
          <a:ln w="9525">
            <a:noFill/>
            <a:miter lim="800000"/>
            <a:headEnd/>
            <a:tailEnd/>
          </a:ln>
        </p:spPr>
      </p:pic>
      <p:pic>
        <p:nvPicPr>
          <p:cNvPr id="32778" name="Picture 3"/>
          <p:cNvPicPr>
            <a:picLocks noChangeAspect="1"/>
          </p:cNvPicPr>
          <p:nvPr/>
        </p:nvPicPr>
        <p:blipFill>
          <a:blip r:embed="rId4" cstate="print"/>
          <a:srcRect/>
          <a:stretch>
            <a:fillRect/>
          </a:stretch>
        </p:blipFill>
        <p:spPr bwMode="auto">
          <a:xfrm>
            <a:off x="773113" y="1703388"/>
            <a:ext cx="7410450" cy="3190875"/>
          </a:xfrm>
          <a:prstGeom prst="rect">
            <a:avLst/>
          </a:prstGeom>
          <a:noFill/>
          <a:ln w="9525">
            <a:noFill/>
            <a:miter lim="800000"/>
            <a:headEnd/>
            <a:tailEnd/>
          </a:ln>
        </p:spPr>
      </p:pic>
      <p:pic>
        <p:nvPicPr>
          <p:cNvPr id="32779" name="Picture 5"/>
          <p:cNvPicPr>
            <a:picLocks noChangeAspect="1"/>
          </p:cNvPicPr>
          <p:nvPr/>
        </p:nvPicPr>
        <p:blipFill>
          <a:blip r:embed="rId5" cstate="print"/>
          <a:srcRect/>
          <a:stretch>
            <a:fillRect/>
          </a:stretch>
        </p:blipFill>
        <p:spPr bwMode="auto">
          <a:xfrm>
            <a:off x="773113" y="1703388"/>
            <a:ext cx="7410450" cy="3190875"/>
          </a:xfrm>
          <a:prstGeom prst="rect">
            <a:avLst/>
          </a:prstGeom>
          <a:noFill/>
          <a:ln w="9525">
            <a:noFill/>
            <a:miter lim="800000"/>
            <a:headEnd/>
            <a:tailEnd/>
          </a:ln>
        </p:spPr>
      </p:pic>
      <p:pic>
        <p:nvPicPr>
          <p:cNvPr id="32780" name="Picture 6"/>
          <p:cNvPicPr>
            <a:picLocks noChangeAspect="1"/>
          </p:cNvPicPr>
          <p:nvPr/>
        </p:nvPicPr>
        <p:blipFill>
          <a:blip r:embed="rId6" cstate="print"/>
          <a:srcRect/>
          <a:stretch>
            <a:fillRect/>
          </a:stretch>
        </p:blipFill>
        <p:spPr bwMode="auto">
          <a:xfrm>
            <a:off x="773113" y="1703388"/>
            <a:ext cx="7410450" cy="3190875"/>
          </a:xfrm>
          <a:prstGeom prst="rect">
            <a:avLst/>
          </a:prstGeom>
          <a:noFill/>
          <a:ln w="9525">
            <a:noFill/>
            <a:miter lim="800000"/>
            <a:headEnd/>
            <a:tailEnd/>
          </a:ln>
        </p:spPr>
      </p:pic>
      <p:pic>
        <p:nvPicPr>
          <p:cNvPr id="32781" name="Picture 17"/>
          <p:cNvPicPr>
            <a:picLocks noChangeAspect="1"/>
          </p:cNvPicPr>
          <p:nvPr/>
        </p:nvPicPr>
        <p:blipFill>
          <a:blip r:embed="rId7" cstate="print"/>
          <a:srcRect/>
          <a:stretch>
            <a:fillRect/>
          </a:stretch>
        </p:blipFill>
        <p:spPr bwMode="auto">
          <a:xfrm>
            <a:off x="773113" y="1703388"/>
            <a:ext cx="7410450" cy="3190875"/>
          </a:xfrm>
          <a:prstGeom prst="rect">
            <a:avLst/>
          </a:prstGeom>
          <a:noFill/>
          <a:ln w="9525">
            <a:noFill/>
            <a:miter lim="800000"/>
            <a:headEnd/>
            <a:tailEnd/>
          </a:ln>
        </p:spPr>
      </p:pic>
      <p:pic>
        <p:nvPicPr>
          <p:cNvPr id="23" name="Picture 22"/>
          <p:cNvPicPr>
            <a:picLocks noChangeAspect="1"/>
          </p:cNvPicPr>
          <p:nvPr/>
        </p:nvPicPr>
        <p:blipFill>
          <a:blip r:embed="rId8" cstate="print"/>
          <a:srcRect/>
          <a:stretch>
            <a:fillRect/>
          </a:stretch>
        </p:blipFill>
        <p:spPr bwMode="auto">
          <a:xfrm>
            <a:off x="773113" y="1703388"/>
            <a:ext cx="7410450" cy="3190875"/>
          </a:xfrm>
          <a:prstGeom prst="rect">
            <a:avLst/>
          </a:prstGeom>
          <a:noFill/>
          <a:ln w="9525">
            <a:noFill/>
            <a:miter lim="800000"/>
            <a:headEnd/>
            <a:tailEnd/>
          </a:ln>
        </p:spPr>
      </p:pic>
      <p:pic>
        <p:nvPicPr>
          <p:cNvPr id="24" name="Picture 23"/>
          <p:cNvPicPr>
            <a:picLocks noChangeAspect="1"/>
          </p:cNvPicPr>
          <p:nvPr/>
        </p:nvPicPr>
        <p:blipFill>
          <a:blip r:embed="rId9" cstate="print"/>
          <a:srcRect/>
          <a:stretch>
            <a:fillRect/>
          </a:stretch>
        </p:blipFill>
        <p:spPr bwMode="auto">
          <a:xfrm>
            <a:off x="773113" y="1703388"/>
            <a:ext cx="7410450" cy="3190875"/>
          </a:xfrm>
          <a:prstGeom prst="rect">
            <a:avLst/>
          </a:prstGeom>
          <a:noFill/>
          <a:ln w="9525">
            <a:noFill/>
            <a:miter lim="800000"/>
            <a:headEnd/>
            <a:tailEnd/>
          </a:ln>
        </p:spPr>
      </p:pic>
      <p:pic>
        <p:nvPicPr>
          <p:cNvPr id="25" name="Picture 24"/>
          <p:cNvPicPr>
            <a:picLocks noChangeAspect="1"/>
          </p:cNvPicPr>
          <p:nvPr/>
        </p:nvPicPr>
        <p:blipFill>
          <a:blip r:embed="rId10" cstate="print"/>
          <a:srcRect/>
          <a:stretch>
            <a:fillRect/>
          </a:stretch>
        </p:blipFill>
        <p:spPr bwMode="auto">
          <a:xfrm>
            <a:off x="773113" y="1703388"/>
            <a:ext cx="7410450" cy="3190875"/>
          </a:xfrm>
          <a:prstGeom prst="rect">
            <a:avLst/>
          </a:prstGeom>
          <a:noFill/>
          <a:ln w="9525">
            <a:noFill/>
            <a:miter lim="800000"/>
            <a:headEnd/>
            <a:tailEnd/>
          </a:ln>
        </p:spPr>
      </p:pic>
      <p:pic>
        <p:nvPicPr>
          <p:cNvPr id="26" name="Picture 25"/>
          <p:cNvPicPr>
            <a:picLocks noChangeAspect="1"/>
          </p:cNvPicPr>
          <p:nvPr/>
        </p:nvPicPr>
        <p:blipFill>
          <a:blip r:embed="rId11" cstate="print"/>
          <a:srcRect/>
          <a:stretch>
            <a:fillRect/>
          </a:stretch>
        </p:blipFill>
        <p:spPr bwMode="auto">
          <a:xfrm>
            <a:off x="773113" y="1703388"/>
            <a:ext cx="7410450" cy="3190875"/>
          </a:xfrm>
          <a:prstGeom prst="rect">
            <a:avLst/>
          </a:prstGeom>
          <a:noFill/>
          <a:ln w="9525">
            <a:noFill/>
            <a:miter lim="800000"/>
            <a:headEnd/>
            <a:tailEnd/>
          </a:ln>
        </p:spPr>
      </p:pic>
      <p:pic>
        <p:nvPicPr>
          <p:cNvPr id="32786" name="Picture 26"/>
          <p:cNvPicPr>
            <a:picLocks noChangeAspect="1"/>
          </p:cNvPicPr>
          <p:nvPr/>
        </p:nvPicPr>
        <p:blipFill>
          <a:blip r:embed="rId12" cstate="print"/>
          <a:srcRect/>
          <a:stretch>
            <a:fillRect/>
          </a:stretch>
        </p:blipFill>
        <p:spPr bwMode="auto">
          <a:xfrm>
            <a:off x="773113" y="1703388"/>
            <a:ext cx="7410450" cy="3190875"/>
          </a:xfrm>
          <a:prstGeom prst="rect">
            <a:avLst/>
          </a:prstGeom>
          <a:noFill/>
          <a:ln w="9525">
            <a:noFill/>
            <a:miter lim="800000"/>
            <a:headEnd/>
            <a:tailEnd/>
          </a:ln>
        </p:spPr>
      </p:pic>
      <p:pic>
        <p:nvPicPr>
          <p:cNvPr id="32787" name="Picture 27"/>
          <p:cNvPicPr>
            <a:picLocks noChangeAspect="1"/>
          </p:cNvPicPr>
          <p:nvPr/>
        </p:nvPicPr>
        <p:blipFill>
          <a:blip r:embed="rId13" cstate="print"/>
          <a:srcRect/>
          <a:stretch>
            <a:fillRect/>
          </a:stretch>
        </p:blipFill>
        <p:spPr bwMode="auto">
          <a:xfrm>
            <a:off x="773113" y="1703388"/>
            <a:ext cx="7410450" cy="3190875"/>
          </a:xfrm>
          <a:prstGeom prst="rect">
            <a:avLst/>
          </a:prstGeom>
          <a:noFill/>
          <a:ln w="9525">
            <a:noFill/>
            <a:miter lim="800000"/>
            <a:headEnd/>
            <a:tailEnd/>
          </a:ln>
        </p:spPr>
      </p:pic>
      <p:pic>
        <p:nvPicPr>
          <p:cNvPr id="32788" name="Picture 28"/>
          <p:cNvPicPr>
            <a:picLocks noChangeAspect="1"/>
          </p:cNvPicPr>
          <p:nvPr/>
        </p:nvPicPr>
        <p:blipFill>
          <a:blip r:embed="rId14" cstate="print"/>
          <a:srcRect/>
          <a:stretch>
            <a:fillRect/>
          </a:stretch>
        </p:blipFill>
        <p:spPr bwMode="auto">
          <a:xfrm>
            <a:off x="773113" y="1703388"/>
            <a:ext cx="7410450" cy="3190875"/>
          </a:xfrm>
          <a:prstGeom prst="rect">
            <a:avLst/>
          </a:prstGeom>
          <a:noFill/>
          <a:ln w="9525">
            <a:noFill/>
            <a:miter lim="800000"/>
            <a:headEnd/>
            <a:tailEnd/>
          </a:ln>
        </p:spPr>
      </p:pic>
      <p:sp>
        <p:nvSpPr>
          <p:cNvPr id="32789" name="Text Box 24"/>
          <p:cNvSpPr txBox="1">
            <a:spLocks noChangeArrowheads="1"/>
          </p:cNvSpPr>
          <p:nvPr/>
        </p:nvSpPr>
        <p:spPr bwMode="auto">
          <a:xfrm>
            <a:off x="3246438" y="1163638"/>
            <a:ext cx="4846637" cy="792162"/>
          </a:xfrm>
          <a:prstGeom prst="rect">
            <a:avLst/>
          </a:prstGeom>
          <a:noFill/>
          <a:ln w="9525">
            <a:noFill/>
            <a:miter lim="800000"/>
            <a:headEnd/>
            <a:tailEnd/>
          </a:ln>
        </p:spPr>
        <p:txBody>
          <a:bodyPr wrap="none">
            <a:spAutoFit/>
          </a:bodyPr>
          <a:lstStyle/>
          <a:p>
            <a:pPr>
              <a:spcBef>
                <a:spcPct val="10000"/>
              </a:spcBef>
              <a:spcAft>
                <a:spcPct val="10000"/>
              </a:spcAft>
            </a:pPr>
            <a:r>
              <a:rPr lang="en-US">
                <a:solidFill>
                  <a:srgbClr val="8A3A6A"/>
                </a:solidFill>
              </a:rPr>
              <a:t>Share of Foreign-Born Workers in U.S. Workforce, 2008</a:t>
            </a:r>
          </a:p>
          <a:p>
            <a:pPr>
              <a:spcBef>
                <a:spcPct val="10000"/>
              </a:spcBef>
              <a:spcAft>
                <a:spcPct val="10000"/>
              </a:spcAft>
            </a:pPr>
            <a:r>
              <a:rPr lang="en-US">
                <a:solidFill>
                  <a:srgbClr val="8A3A6A"/>
                </a:solidFill>
              </a:rPr>
              <a:t>(continued) </a:t>
            </a:r>
          </a:p>
          <a:p>
            <a:endParaRPr lang="en-US"/>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animEffect transition="in" filter="wipe(left)">
                                      <p:cBhvr>
                                        <p:cTn id="7" dur="500"/>
                                        <p:tgtEl>
                                          <p:spTgt spid="21">
                                            <p:txEl>
                                              <p:pRg st="0" end="0"/>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wipe(left)">
                                      <p:cBhvr>
                                        <p:cTn id="11" dur="750"/>
                                        <p:tgtEl>
                                          <p:spTgt spid="23"/>
                                        </p:tgtEl>
                                      </p:cBhvr>
                                    </p:animEffect>
                                  </p:childTnLst>
                                </p:cTn>
                              </p:par>
                            </p:childTnLst>
                          </p:cTn>
                        </p:par>
                        <p:par>
                          <p:cTn id="12" fill="hold">
                            <p:stCondLst>
                              <p:cond delay="1250"/>
                            </p:stCondLst>
                            <p:childTnLst>
                              <p:par>
                                <p:cTn id="13" presetID="22" presetClass="entr" presetSubtype="4" fill="hold"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down)">
                                      <p:cBhvr>
                                        <p:cTn id="15" dur="750"/>
                                        <p:tgtEl>
                                          <p:spTgt spid="24"/>
                                        </p:tgtEl>
                                      </p:cBhvr>
                                    </p:animEffect>
                                  </p:childTnLst>
                                </p:cTn>
                              </p:par>
                            </p:childTnLst>
                          </p:cTn>
                        </p:par>
                        <p:par>
                          <p:cTn id="16" fill="hold">
                            <p:stCondLst>
                              <p:cond delay="2000"/>
                            </p:stCondLst>
                            <p:childTnLst>
                              <p:par>
                                <p:cTn id="17" presetID="22" presetClass="entr" presetSubtype="4" fill="hold"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down)">
                                      <p:cBhvr>
                                        <p:cTn id="19" dur="750"/>
                                        <p:tgtEl>
                                          <p:spTgt spid="25"/>
                                        </p:tgtEl>
                                      </p:cBhvr>
                                    </p:animEffect>
                                  </p:childTnLst>
                                </p:cTn>
                              </p:par>
                            </p:childTnLst>
                          </p:cTn>
                        </p:par>
                        <p:par>
                          <p:cTn id="20" fill="hold">
                            <p:stCondLst>
                              <p:cond delay="2750"/>
                            </p:stCondLst>
                            <p:childTnLst>
                              <p:par>
                                <p:cTn id="21" presetID="22" presetClass="entr" presetSubtype="4" fill="hold" nodeType="afterEffect">
                                  <p:stCondLst>
                                    <p:cond delay="0"/>
                                  </p:stCondLst>
                                  <p:childTnLst>
                                    <p:set>
                                      <p:cBhvr>
                                        <p:cTn id="22" dur="1" fill="hold">
                                          <p:stCondLst>
                                            <p:cond delay="0"/>
                                          </p:stCondLst>
                                        </p:cTn>
                                        <p:tgtEl>
                                          <p:spTgt spid="26"/>
                                        </p:tgtEl>
                                        <p:attrNameLst>
                                          <p:attrName>style.visibility</p:attrName>
                                        </p:attrNameLst>
                                      </p:cBhvr>
                                      <p:to>
                                        <p:strVal val="visible"/>
                                      </p:to>
                                    </p:set>
                                    <p:animEffect transition="in" filter="wipe(down)">
                                      <p:cBhvr>
                                        <p:cTn id="23" dur="75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uiExpand="1" build="p" bldLvl="2"/>
    </p:bldLst>
  </p:timing>
</p:sld>
</file>

<file path=ppt/theme/theme1.xml><?xml version="1.0" encoding="utf-8"?>
<a:theme xmlns:a="http://schemas.openxmlformats.org/drawingml/2006/main" name="2_Custom Design">
  <a:themeElements>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2"/>
            </a:solidFill>
            <a:effectLst/>
            <a:latin typeface="Arial" charset="0"/>
          </a:defRPr>
        </a:defPPr>
      </a:lstStyle>
    </a:lnDef>
  </a:objectDefaults>
  <a:extraClrSchemeLst>
    <a:extraClrScheme>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21381</TotalTime>
  <Words>594</Words>
  <Application>Microsoft Office PowerPoint</Application>
  <PresentationFormat>Προβολή στην οθόνη (4:3)</PresentationFormat>
  <Paragraphs>48</Paragraphs>
  <Slides>8</Slides>
  <Notes>6</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8</vt:i4>
      </vt:variant>
    </vt:vector>
  </HeadingPairs>
  <TitlesOfParts>
    <vt:vector size="10" baseType="lpstr">
      <vt:lpstr>2_Custom Design</vt:lpstr>
      <vt:lpstr>Equation</vt:lpstr>
      <vt:lpstr>Appendix: The Impact of Migration on Economic Growth and Wages</vt:lpstr>
      <vt:lpstr>Διαφάνεια 2</vt:lpstr>
      <vt:lpstr>1  Movement of Labor between Countries: Migration</vt:lpstr>
      <vt:lpstr>Διαφάνεια 4</vt:lpstr>
      <vt:lpstr>APPLICATION</vt:lpstr>
      <vt:lpstr>APPLICATION</vt:lpstr>
      <vt:lpstr>APPLICATION</vt:lpstr>
      <vt:lpstr>APPLICATION</vt:lpstr>
    </vt:vector>
  </TitlesOfParts>
  <Manager>David Alexander</Manager>
  <Company>Pearson Education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Economics:  Feenstra/Taylor 2/e</dc:title>
  <dc:subject>International Economics</dc:subject>
  <dc:creator>Fernando Quijano</dc:creator>
  <cp:lastModifiedBy>user</cp:lastModifiedBy>
  <cp:revision>1124</cp:revision>
  <dcterms:created xsi:type="dcterms:W3CDTF">2007-05-23T02:54:43Z</dcterms:created>
  <dcterms:modified xsi:type="dcterms:W3CDTF">2024-11-27T12:51:49Z</dcterms:modified>
</cp:coreProperties>
</file>