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95"/>
  </p:notesMasterIdLst>
  <p:sldIdLst>
    <p:sldId id="346" r:id="rId2"/>
    <p:sldId id="449" r:id="rId3"/>
    <p:sldId id="339" r:id="rId4"/>
    <p:sldId id="453" r:id="rId5"/>
    <p:sldId id="505" r:id="rId6"/>
    <p:sldId id="506" r:id="rId7"/>
    <p:sldId id="454" r:id="rId8"/>
    <p:sldId id="455" r:id="rId9"/>
    <p:sldId id="456" r:id="rId10"/>
    <p:sldId id="457" r:id="rId11"/>
    <p:sldId id="458" r:id="rId12"/>
    <p:sldId id="459" r:id="rId13"/>
    <p:sldId id="460" r:id="rId14"/>
    <p:sldId id="461" r:id="rId15"/>
    <p:sldId id="462" r:id="rId16"/>
    <p:sldId id="463" r:id="rId17"/>
    <p:sldId id="464" r:id="rId18"/>
    <p:sldId id="508" r:id="rId19"/>
    <p:sldId id="509" r:id="rId20"/>
    <p:sldId id="510" r:id="rId21"/>
    <p:sldId id="515" r:id="rId22"/>
    <p:sldId id="514" r:id="rId23"/>
    <p:sldId id="512" r:id="rId24"/>
    <p:sldId id="516" r:id="rId25"/>
    <p:sldId id="517" r:id="rId26"/>
    <p:sldId id="518" r:id="rId27"/>
    <p:sldId id="519" r:id="rId28"/>
    <p:sldId id="520" r:id="rId29"/>
    <p:sldId id="521" r:id="rId30"/>
    <p:sldId id="522" r:id="rId31"/>
    <p:sldId id="523" r:id="rId32"/>
    <p:sldId id="52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 id="479" r:id="rId48"/>
    <p:sldId id="480"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 id="494" r:id="rId63"/>
    <p:sldId id="495" r:id="rId64"/>
    <p:sldId id="496" r:id="rId65"/>
    <p:sldId id="497" r:id="rId66"/>
    <p:sldId id="498" r:id="rId67"/>
    <p:sldId id="499" r:id="rId68"/>
    <p:sldId id="500" r:id="rId69"/>
    <p:sldId id="501" r:id="rId70"/>
    <p:sldId id="502" r:id="rId71"/>
    <p:sldId id="503" r:id="rId72"/>
    <p:sldId id="504" r:id="rId73"/>
    <p:sldId id="507" r:id="rId74"/>
    <p:sldId id="428" r:id="rId75"/>
    <p:sldId id="429" r:id="rId76"/>
    <p:sldId id="430" r:id="rId77"/>
    <p:sldId id="431" r:id="rId78"/>
    <p:sldId id="443" r:id="rId79"/>
    <p:sldId id="442" r:id="rId80"/>
    <p:sldId id="432" r:id="rId81"/>
    <p:sldId id="433" r:id="rId82"/>
    <p:sldId id="434" r:id="rId83"/>
    <p:sldId id="435" r:id="rId84"/>
    <p:sldId id="436" r:id="rId85"/>
    <p:sldId id="437" r:id="rId86"/>
    <p:sldId id="438" r:id="rId87"/>
    <p:sldId id="439" r:id="rId88"/>
    <p:sldId id="440" r:id="rId89"/>
    <p:sldId id="446" r:id="rId90"/>
    <p:sldId id="441" r:id="rId91"/>
    <p:sldId id="447" r:id="rId92"/>
    <p:sldId id="448" r:id="rId93"/>
    <p:sldId id="452" r:id="rId9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5AEA6-3E93-4598-ABEE-86BD0829BBB4}" type="datetimeFigureOut">
              <a:rPr lang="el-GR" smtClean="0"/>
              <a:t>3/3/2022</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8D948-F822-47CA-ADB7-40D87963F607}" type="slidenum">
              <a:rPr lang="el-GR" smtClean="0"/>
              <a:t>‹#›</a:t>
            </a:fld>
            <a:endParaRPr lang="el-GR"/>
          </a:p>
        </p:txBody>
      </p:sp>
    </p:spTree>
    <p:extLst>
      <p:ext uri="{BB962C8B-B14F-4D97-AF65-F5344CB8AC3E}">
        <p14:creationId xmlns:p14="http://schemas.microsoft.com/office/powerpoint/2010/main" val="289843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τρίγωνο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Τίτλο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Στυλ κύριου τίτλου</a:t>
            </a:r>
            <a:endParaRPr kumimoji="0" lang="en-US"/>
          </a:p>
        </p:txBody>
      </p:sp>
      <p:sp>
        <p:nvSpPr>
          <p:cNvPr id="17" name="Υπότιτλο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grpSp>
        <p:nvGrpSpPr>
          <p:cNvPr id="2" name="Ομάδα 1"/>
          <p:cNvGrpSpPr/>
          <p:nvPr/>
        </p:nvGrpSpPr>
        <p:grpSpPr>
          <a:xfrm>
            <a:off x="-3765" y="4953000"/>
            <a:ext cx="9147765" cy="1912088"/>
            <a:chOff x="-3765" y="4832896"/>
            <a:chExt cx="9147765" cy="2032192"/>
          </a:xfrm>
        </p:grpSpPr>
        <p:sp>
          <p:nvSpPr>
            <p:cNvPr id="7" name="Ελεύθερη σχεδίαση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Ελεύθερη σχεδίαση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Ελεύθερη σχεδίαση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Ευθεία γραμμή σύνδεσης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Θέση ημερομηνίας 29"/>
          <p:cNvSpPr>
            <a:spLocks noGrp="1"/>
          </p:cNvSpPr>
          <p:nvPr>
            <p:ph type="dt" sz="half" idx="10"/>
          </p:nvPr>
        </p:nvSpPr>
        <p:spPr/>
        <p:txBody>
          <a:bodyPr/>
          <a:lstStyle>
            <a:lvl1pPr>
              <a:defRPr>
                <a:solidFill>
                  <a:srgbClr val="FFFFFF"/>
                </a:solidFill>
              </a:defRPr>
            </a:lvl1pPr>
            <a:extLst/>
          </a:lstStyle>
          <a:p>
            <a:fld id="{AE7DCE16-2658-458E-9D63-1A6D96B70AF4}" type="datetimeFigureOut">
              <a:rPr lang="el-GR" smtClean="0"/>
              <a:t>3/3/2022</a:t>
            </a:fld>
            <a:endParaRPr lang="el-GR"/>
          </a:p>
        </p:txBody>
      </p:sp>
      <p:sp>
        <p:nvSpPr>
          <p:cNvPr id="19" name="Θέση υποσέλιδου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Θέση αριθμού διαφάνειας 26"/>
          <p:cNvSpPr>
            <a:spLocks noGrp="1"/>
          </p:cNvSpPr>
          <p:nvPr>
            <p:ph type="sldNum" sz="quarter" idx="12"/>
          </p:nvPr>
        </p:nvSpPr>
        <p:spPr/>
        <p:txBody>
          <a:bodyPr/>
          <a:lstStyle>
            <a:lvl1pPr>
              <a:defRPr>
                <a:solidFill>
                  <a:srgbClr val="FFFFFF"/>
                </a:solidFill>
              </a:defRPr>
            </a:lvl1pPr>
            <a:extLst/>
          </a:lstStyle>
          <a:p>
            <a:fld id="{1488889C-B973-4FD3-9464-EE884C3A24D2}" type="slidenum">
              <a:rPr lang="el-GR" smtClean="0"/>
              <a:t>‹#›</a:t>
            </a:fld>
            <a:endParaRPr lang="el-GR"/>
          </a:p>
        </p:txBody>
      </p:sp>
      <p:pic>
        <p:nvPicPr>
          <p:cNvPr id="15" name="Picture 9" descr="Panepistimio Thessalias - Oikonomologos.gr -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250825"/>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481329"/>
            <a:ext cx="8229600" cy="4386071"/>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E7DCE16-2658-458E-9D63-1A6D96B70AF4}" type="datetimeFigureOut">
              <a:rPr lang="el-GR" smtClean="0"/>
              <a:t>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88889C-B973-4FD3-9464-EE884C3A24D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44013" y="274640"/>
            <a:ext cx="1777470" cy="5592761"/>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41"/>
            <a:ext cx="6324600" cy="559276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E7DCE16-2658-458E-9D63-1A6D96B70AF4}" type="datetimeFigureOut">
              <a:rPr lang="el-GR" smtClean="0"/>
              <a:t>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88889C-B973-4FD3-9464-EE884C3A24D2}"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457200" y="1600200"/>
            <a:ext cx="8229600" cy="4530725"/>
          </a:xfrm>
        </p:spPr>
        <p:txBody>
          <a:bodyPr>
            <a:normAutofit/>
          </a:bodyPr>
          <a:lstStyle/>
          <a:p>
            <a:pPr lvl="0"/>
            <a:endParaRPr lang="el-GR" noProof="0"/>
          </a:p>
        </p:txBody>
      </p:sp>
      <p:sp>
        <p:nvSpPr>
          <p:cNvPr id="4" name="Θέση ημερομηνίας 3"/>
          <p:cNvSpPr>
            <a:spLocks noGrp="1"/>
          </p:cNvSpPr>
          <p:nvPr>
            <p:ph type="dt" sz="half" idx="10"/>
          </p:nvPr>
        </p:nvSpPr>
        <p:spPr>
          <a:xfrm>
            <a:off x="457200" y="6243638"/>
            <a:ext cx="2133600" cy="457200"/>
          </a:xfrm>
        </p:spPr>
        <p:txBody>
          <a:bodyPr/>
          <a:lstStyle>
            <a:lvl1pPr>
              <a:defRPr/>
            </a:lvl1pPr>
          </a:lstStyle>
          <a:p>
            <a:pPr>
              <a:defRPr/>
            </a:pPr>
            <a:endParaRPr lang="el-GR"/>
          </a:p>
        </p:txBody>
      </p:sp>
      <p:sp>
        <p:nvSpPr>
          <p:cNvPr id="5" name="Θέση υποσέλιδου 4"/>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a:xfrm>
            <a:off x="6553200" y="6243638"/>
            <a:ext cx="2133600" cy="457200"/>
          </a:xfrm>
        </p:spPr>
        <p:txBody>
          <a:bodyPr/>
          <a:lstStyle>
            <a:lvl1pPr>
              <a:defRPr/>
            </a:lvl1pPr>
          </a:lstStyle>
          <a:p>
            <a:pPr>
              <a:defRPr/>
            </a:pPr>
            <a:fld id="{0A3415D0-C01E-4909-A74A-6D0A62778AAD}" type="slidenum">
              <a:rPr lang="el-GR"/>
              <a:pPr>
                <a:defRPr/>
              </a:pPr>
              <a:t>‹#›</a:t>
            </a:fld>
            <a:endParaRPr lang="el-GR"/>
          </a:p>
        </p:txBody>
      </p:sp>
    </p:spTree>
    <p:extLst>
      <p:ext uri="{BB962C8B-B14F-4D97-AF65-F5344CB8AC3E}">
        <p14:creationId xmlns:p14="http://schemas.microsoft.com/office/powerpoint/2010/main" val="185349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E7DCE16-2658-458E-9D63-1A6D96B70AF4}" type="datetimeFigureOut">
              <a:rPr lang="el-GR" smtClean="0"/>
              <a:t>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88889C-B973-4FD3-9464-EE884C3A24D2}" type="slidenum">
              <a:rPr lang="el-GR" smtClean="0"/>
              <a:t>‹#›</a:t>
            </a:fld>
            <a:endParaRPr lang="el-GR"/>
          </a:p>
        </p:txBody>
      </p:sp>
      <p:sp>
        <p:nvSpPr>
          <p:cNvPr id="7" name="Τίτλος 6"/>
          <p:cNvSpPr>
            <a:spLocks noGrp="1"/>
          </p:cNvSpPr>
          <p:nvPr>
            <p:ph type="title"/>
          </p:nvPr>
        </p:nvSpPr>
        <p:spPr/>
        <p:txBody>
          <a:bodyPr rtlCol="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AE7DCE16-2658-458E-9D63-1A6D96B70AF4}" type="datetimeFigureOut">
              <a:rPr lang="el-GR" smtClean="0"/>
              <a:t>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88889C-B973-4FD3-9464-EE884C3A24D2}" type="slidenum">
              <a:rPr lang="el-GR" smtClean="0"/>
              <a:t>‹#›</a:t>
            </a:fld>
            <a:endParaRPr lang="el-GR"/>
          </a:p>
        </p:txBody>
      </p:sp>
      <p:sp>
        <p:nvSpPr>
          <p:cNvPr id="7" name="Διάσημα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Διάσημα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AE7DCE16-2658-458E-9D63-1A6D96B70AF4}" type="datetimeFigureOut">
              <a:rPr lang="el-GR" smtClean="0"/>
              <a:t>3/3/2022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88889C-B973-4FD3-9464-EE884C3A24D2}" type="slidenum">
              <a:rPr lang="el-GR" smtClean="0"/>
              <a:t>‹#›</a:t>
            </a:fld>
            <a:endParaRPr lang="el-GR"/>
          </a:p>
        </p:txBody>
      </p:sp>
      <p:sp>
        <p:nvSpPr>
          <p:cNvPr id="8" name="Τίτλος 7"/>
          <p:cNvSpPr>
            <a:spLocks noGrp="1"/>
          </p:cNvSpPr>
          <p:nvPr>
            <p:ph type="title"/>
          </p:nvPr>
        </p:nvSpPr>
        <p:spPr/>
        <p:txBody>
          <a:bodyPr rtlCol="0"/>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AE7DCE16-2658-458E-9D63-1A6D96B70AF4}" type="datetimeFigureOut">
              <a:rPr lang="el-GR" smtClean="0"/>
              <a:t>3/3/2022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488889C-B973-4FD3-9464-EE884C3A24D2}"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AE7DCE16-2658-458E-9D63-1A6D96B70AF4}" type="datetimeFigureOut">
              <a:rPr lang="el-GR" smtClean="0"/>
              <a:t>3/3/2022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488889C-B973-4FD3-9464-EE884C3A24D2}" type="slidenum">
              <a:rPr lang="el-GR" smtClean="0"/>
              <a:t>‹#›</a:t>
            </a:fld>
            <a:endParaRPr lang="el-GR"/>
          </a:p>
        </p:txBody>
      </p:sp>
      <p:sp>
        <p:nvSpPr>
          <p:cNvPr id="6" name="Τίτλος 5"/>
          <p:cNvSpPr>
            <a:spLocks noGrp="1"/>
          </p:cNvSpPr>
          <p:nvPr>
            <p:ph type="title"/>
          </p:nvPr>
        </p:nvSpPr>
        <p:spPr/>
        <p:txBody>
          <a:bodyPr rtlCol="0"/>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E7DCE16-2658-458E-9D63-1A6D96B70AF4}" type="datetimeFigureOut">
              <a:rPr lang="el-GR" smtClean="0"/>
              <a:t>3/3/2022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488889C-B973-4FD3-9464-EE884C3A24D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a:xfrm>
            <a:off x="6727032" y="6407944"/>
            <a:ext cx="1920240" cy="365760"/>
          </a:xfrm>
        </p:spPr>
        <p:txBody>
          <a:bodyPr/>
          <a:lstStyle/>
          <a:p>
            <a:fld id="{AE7DCE16-2658-458E-9D63-1A6D96B70AF4}" type="datetimeFigureOut">
              <a:rPr lang="el-GR" smtClean="0"/>
              <a:t>3/3/2022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88889C-B973-4FD3-9464-EE884C3A24D2}"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Στυλ υποδείγματος κειμένου</a:t>
            </a:r>
          </a:p>
        </p:txBody>
      </p:sp>
      <p:sp>
        <p:nvSpPr>
          <p:cNvPr id="3" name="Θέση εικόνας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Θέση ημερομηνίας 4"/>
          <p:cNvSpPr>
            <a:spLocks noGrp="1"/>
          </p:cNvSpPr>
          <p:nvPr>
            <p:ph type="dt" sz="half" idx="10"/>
          </p:nvPr>
        </p:nvSpPr>
        <p:spPr/>
        <p:txBody>
          <a:bodyPr/>
          <a:lstStyle>
            <a:lvl1pPr>
              <a:defRPr>
                <a:solidFill>
                  <a:schemeClr val="tx1"/>
                </a:solidFill>
              </a:defRPr>
            </a:lvl1pPr>
            <a:extLst/>
          </a:lstStyle>
          <a:p>
            <a:fld id="{AE7DCE16-2658-458E-9D63-1A6D96B70AF4}" type="datetimeFigureOut">
              <a:rPr lang="el-GR" smtClean="0"/>
              <a:t>3/3/2022</a:t>
            </a:fld>
            <a:endParaRPr lang="el-GR"/>
          </a:p>
        </p:txBody>
      </p:sp>
      <p:sp>
        <p:nvSpPr>
          <p:cNvPr id="6" name="Θέση υποσέλιδου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Θέση αριθμού διαφάνειας 6"/>
          <p:cNvSpPr>
            <a:spLocks noGrp="1"/>
          </p:cNvSpPr>
          <p:nvPr>
            <p:ph type="sldNum" sz="quarter" idx="12"/>
          </p:nvPr>
        </p:nvSpPr>
        <p:spPr/>
        <p:txBody>
          <a:bodyPr/>
          <a:lstStyle>
            <a:lvl1pPr>
              <a:defRPr>
                <a:solidFill>
                  <a:schemeClr val="tx1"/>
                </a:solidFill>
              </a:defRPr>
            </a:lvl1pPr>
            <a:extLst/>
          </a:lstStyle>
          <a:p>
            <a:fld id="{1488889C-B973-4FD3-9464-EE884C3A24D2}" type="slidenum">
              <a:rPr lang="el-GR" smtClean="0"/>
              <a:t>‹#›</a:t>
            </a:fld>
            <a:endParaRPr lang="el-GR"/>
          </a:p>
        </p:txBody>
      </p:sp>
      <p:sp>
        <p:nvSpPr>
          <p:cNvPr id="2" name="Τίτλο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Στυλ κύριου τίτλου</a:t>
            </a:r>
            <a:endParaRPr kumimoji="0" lang="en-US"/>
          </a:p>
        </p:txBody>
      </p:sp>
      <p:sp>
        <p:nvSpPr>
          <p:cNvPr id="8" name="Ελεύθερη σχεδίαση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λεύθερη σχεδίαση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τρίγωνο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Ευθεία γραμμή σύνδεσης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Διάσημα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Διάσημα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Ελεύθερη σχεδίαση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Ελεύθερη σχεδίαση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Ορθογώνιο τρίγωνο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Ευθεία γραμμή σύνδεσης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Θέση τίτλου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smtClean="0"/>
              <a:t>Στυλ κύριου τίτλου</a:t>
            </a:r>
            <a:endParaRPr kumimoji="0" lang="en-US"/>
          </a:p>
        </p:txBody>
      </p:sp>
      <p:sp>
        <p:nvSpPr>
          <p:cNvPr id="30" name="Θέση κειμένου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Θέση ημερομηνίας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E7DCE16-2658-458E-9D63-1A6D96B70AF4}" type="datetimeFigureOut">
              <a:rPr lang="el-GR" smtClean="0"/>
              <a:t>3/3/2022</a:t>
            </a:fld>
            <a:endParaRPr lang="el-GR"/>
          </a:p>
        </p:txBody>
      </p:sp>
      <p:sp>
        <p:nvSpPr>
          <p:cNvPr id="22" name="Θέση υποσέλιδου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Θέση αριθμού διαφάνειας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488889C-B973-4FD3-9464-EE884C3A24D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businessmodelgeneration.con" TargetMode="External"/><Relationship Id="rId11" Type="http://schemas.openxmlformats.org/officeDocument/2006/relationships/image" Target="../media/image14.png"/><Relationship Id="rId5" Type="http://schemas.microsoft.com/office/2007/relationships/hdphoto" Target="../media/hdphoto1.wdp"/><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businessmodelgeneration.con" TargetMode="External"/><Relationship Id="rId11" Type="http://schemas.openxmlformats.org/officeDocument/2006/relationships/image" Target="../media/image14.png"/><Relationship Id="rId5" Type="http://schemas.microsoft.com/office/2007/relationships/hdphoto" Target="../media/hdphoto1.wdp"/><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7.png"/></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businessmodelgeneration.com/" TargetMode="External"/><Relationship Id="rId11" Type="http://schemas.openxmlformats.org/officeDocument/2006/relationships/image" Target="../media/image14.png"/><Relationship Id="rId5" Type="http://schemas.microsoft.com/office/2007/relationships/hdphoto" Target="../media/hdphoto1.wdp"/><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7.png"/></Relationships>
</file>

<file path=ppt/slides/_rels/slide5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3.png"/><Relationship Id="rId2" Type="http://schemas.openxmlformats.org/officeDocument/2006/relationships/image" Target="../media/image7.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hyperlink" Target="http://www.businessmodelgeneration.con"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2.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1.png"/></Relationships>
</file>

<file path=ppt/slides/_rels/slide72.xml.rels><?xml version="1.0" encoding="UTF-8" standalone="yes"?>
<Relationships xmlns="http://schemas.openxmlformats.org/package/2006/relationships"><Relationship Id="rId2" Type="http://schemas.openxmlformats.org/officeDocument/2006/relationships/hyperlink" Target="https://nasost.com/ta-modela-coaching-article-blo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kemel.gr/articles/business-model-canvas-dynamiko-ergaleio-epiheirimatikotitas" TargetMode="External"/><Relationship Id="rId2" Type="http://schemas.openxmlformats.org/officeDocument/2006/relationships/hyperlink" Target="https://nasost.com/ta-modela-coaching-article-blo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3687" y="3068960"/>
            <a:ext cx="9036496" cy="3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dirty="0" smtClean="0">
                <a:solidFill>
                  <a:srgbClr val="7030A0"/>
                </a:solidFill>
                <a:effectLst>
                  <a:outerShdw blurRad="38100" dist="38100" dir="2700000" algn="tl">
                    <a:srgbClr val="000000">
                      <a:alpha val="43137"/>
                    </a:srgbClr>
                  </a:outerShdw>
                </a:effectLst>
                <a:latin typeface="Arial Narrow" panose="020B0606020202030204" pitchFamily="34" charset="0"/>
              </a:rPr>
              <a:t>Ενότητα:</a:t>
            </a:r>
            <a:r>
              <a:rPr lang="en-US" sz="3200" dirty="0" smtClean="0">
                <a:solidFill>
                  <a:srgbClr val="7030A0"/>
                </a:solidFill>
                <a:effectLst>
                  <a:outerShdw blurRad="38100" dist="38100" dir="2700000" algn="tl">
                    <a:srgbClr val="000000">
                      <a:alpha val="43137"/>
                    </a:srgbClr>
                  </a:outerShdw>
                </a:effectLst>
                <a:latin typeface="Arial Narrow" panose="020B0606020202030204" pitchFamily="34" charset="0"/>
              </a:rPr>
              <a:t> </a:t>
            </a:r>
            <a:endParaRPr lang="el-GR" sz="3200" b="1" dirty="0">
              <a:solidFill>
                <a:srgbClr val="7030A0"/>
              </a:solidFill>
              <a:effectLst>
                <a:outerShdw blurRad="38100" dist="38100" dir="2700000" algn="tl">
                  <a:srgbClr val="000000">
                    <a:alpha val="43137"/>
                  </a:srgbClr>
                </a:outerShdw>
              </a:effectLst>
              <a:latin typeface="Arial Narrow" panose="020B0606020202030204" pitchFamily="34" charset="0"/>
            </a:endParaRPr>
          </a:p>
          <a:p>
            <a:pPr algn="ctr" eaLnBrk="1" hangingPunct="1">
              <a:defRPr/>
            </a:pPr>
            <a:r>
              <a:rPr lang="en-GB" sz="3200" b="1" dirty="0" smtClean="0">
                <a:solidFill>
                  <a:srgbClr val="7030A0"/>
                </a:solidFill>
                <a:effectLst>
                  <a:outerShdw blurRad="38100" dist="38100" dir="2700000" algn="tl">
                    <a:srgbClr val="000000">
                      <a:alpha val="43137"/>
                    </a:srgbClr>
                  </a:outerShdw>
                </a:effectLst>
                <a:latin typeface="Arial Narrow" panose="020B0606020202030204" pitchFamily="34" charset="0"/>
              </a:rPr>
              <a:t>Business Coaching &amp; </a:t>
            </a:r>
            <a:r>
              <a:rPr lang="el-GR" sz="3200" b="1" dirty="0" smtClean="0">
                <a:solidFill>
                  <a:srgbClr val="7030A0"/>
                </a:solidFill>
                <a:effectLst>
                  <a:outerShdw blurRad="38100" dist="38100" dir="2700000" algn="tl">
                    <a:srgbClr val="000000">
                      <a:alpha val="43137"/>
                    </a:srgbClr>
                  </a:outerShdw>
                </a:effectLst>
                <a:latin typeface="Arial Narrow" panose="020B0606020202030204" pitchFamily="34" charset="0"/>
              </a:rPr>
              <a:t>Επιχειρηματικά Οικοσυστήματα</a:t>
            </a:r>
            <a:endParaRPr lang="en-GB" sz="3200" b="1" dirty="0" smtClean="0">
              <a:solidFill>
                <a:srgbClr val="7030A0"/>
              </a:solidFill>
              <a:effectLst>
                <a:outerShdw blurRad="38100" dist="38100" dir="2700000" algn="tl">
                  <a:srgbClr val="000000">
                    <a:alpha val="43137"/>
                  </a:srgbClr>
                </a:outerShdw>
              </a:effectLst>
              <a:latin typeface="Arial Narrow" panose="020B0606020202030204" pitchFamily="34" charset="0"/>
            </a:endParaRPr>
          </a:p>
          <a:p>
            <a:pPr algn="ctr" eaLnBrk="1" hangingPunct="1">
              <a:defRPr/>
            </a:pPr>
            <a:endParaRPr lang="en-GB" sz="3200" b="1" dirty="0">
              <a:solidFill>
                <a:srgbClr val="7030A0"/>
              </a:solidFill>
              <a:effectLst>
                <a:outerShdw blurRad="38100" dist="38100" dir="2700000" algn="tl">
                  <a:srgbClr val="000000">
                    <a:alpha val="43137"/>
                  </a:srgbClr>
                </a:outerShdw>
              </a:effectLst>
              <a:latin typeface="Arial Narrow" panose="020B0606020202030204" pitchFamily="34" charset="0"/>
            </a:endParaRPr>
          </a:p>
          <a:p>
            <a:pPr algn="ctr" eaLnBrk="1" hangingPunct="1">
              <a:defRPr/>
            </a:pPr>
            <a:r>
              <a:rPr lang="en-GB" sz="2200" b="1" dirty="0" smtClean="0">
                <a:solidFill>
                  <a:schemeClr val="bg1">
                    <a:lumMod val="75000"/>
                  </a:schemeClr>
                </a:solidFill>
                <a:effectLst>
                  <a:outerShdw blurRad="38100" dist="38100" dir="2700000" algn="tl">
                    <a:srgbClr val="000000">
                      <a:alpha val="43137"/>
                    </a:srgbClr>
                  </a:outerShdw>
                </a:effectLst>
                <a:latin typeface="Arial Narrow" panose="020B0606020202030204" pitchFamily="34" charset="0"/>
              </a:rPr>
              <a:t>Guest Lecture: </a:t>
            </a:r>
            <a:r>
              <a:rPr lang="el-GR" sz="2200" b="1" dirty="0" err="1" smtClean="0">
                <a:solidFill>
                  <a:schemeClr val="bg1">
                    <a:lumMod val="75000"/>
                  </a:schemeClr>
                </a:solidFill>
                <a:effectLst>
                  <a:outerShdw blurRad="38100" dist="38100" dir="2700000" algn="tl">
                    <a:srgbClr val="000000">
                      <a:alpha val="43137"/>
                    </a:srgbClr>
                  </a:outerShdw>
                </a:effectLst>
                <a:latin typeface="Arial Narrow" panose="020B0606020202030204" pitchFamily="34" charset="0"/>
              </a:rPr>
              <a:t>Δρ</a:t>
            </a:r>
            <a:r>
              <a:rPr lang="el-GR" sz="2200" b="1" dirty="0" smtClean="0">
                <a:solidFill>
                  <a:schemeClr val="bg1">
                    <a:lumMod val="75000"/>
                  </a:schemeClr>
                </a:solidFill>
                <a:effectLst>
                  <a:outerShdw blurRad="38100" dist="38100" dir="2700000" algn="tl">
                    <a:srgbClr val="000000">
                      <a:alpha val="43137"/>
                    </a:srgbClr>
                  </a:outerShdw>
                </a:effectLst>
                <a:latin typeface="Arial Narrow" panose="020B0606020202030204" pitchFamily="34" charset="0"/>
              </a:rPr>
              <a:t> Αχιλλέας Αναγνωστόπουλος</a:t>
            </a:r>
          </a:p>
          <a:p>
            <a:pPr algn="ctr" eaLnBrk="1" hangingPunct="1">
              <a:defRPr/>
            </a:pPr>
            <a:r>
              <a:rPr lang="el-GR" sz="2200" b="1" dirty="0" smtClean="0">
                <a:solidFill>
                  <a:schemeClr val="bg1">
                    <a:lumMod val="75000"/>
                  </a:schemeClr>
                </a:solidFill>
                <a:effectLst>
                  <a:outerShdw blurRad="38100" dist="38100" dir="2700000" algn="tl">
                    <a:srgbClr val="000000">
                      <a:alpha val="43137"/>
                    </a:srgbClr>
                  </a:outerShdw>
                </a:effectLst>
                <a:latin typeface="Arial Narrow" panose="020B0606020202030204" pitchFamily="34" charset="0"/>
              </a:rPr>
              <a:t>Τμήμα Διοίκησης Επιχειρήσεων</a:t>
            </a:r>
          </a:p>
          <a:p>
            <a:pPr algn="ctr" eaLnBrk="1" hangingPunct="1">
              <a:defRPr/>
            </a:pPr>
            <a:r>
              <a:rPr lang="el-GR" sz="2200" b="1" dirty="0" smtClean="0">
                <a:solidFill>
                  <a:schemeClr val="bg1">
                    <a:lumMod val="75000"/>
                  </a:schemeClr>
                </a:solidFill>
                <a:effectLst>
                  <a:outerShdw blurRad="38100" dist="38100" dir="2700000" algn="tl">
                    <a:srgbClr val="000000">
                      <a:alpha val="43137"/>
                    </a:srgbClr>
                  </a:outerShdw>
                </a:effectLst>
                <a:latin typeface="Arial Narrow" panose="020B0606020202030204" pitchFamily="34" charset="0"/>
              </a:rPr>
              <a:t>Πανεπιστήμιο Θεσσαλίας</a:t>
            </a:r>
          </a:p>
          <a:p>
            <a:pPr algn="ctr" eaLnBrk="1" hangingPunct="1">
              <a:defRPr/>
            </a:pPr>
            <a:r>
              <a:rPr lang="en-GB" sz="2200" b="1" dirty="0">
                <a:solidFill>
                  <a:schemeClr val="bg1">
                    <a:lumMod val="75000"/>
                  </a:schemeClr>
                </a:solidFill>
                <a:effectLst>
                  <a:outerShdw blurRad="38100" dist="38100" dir="2700000" algn="tl">
                    <a:srgbClr val="000000">
                      <a:alpha val="43137"/>
                    </a:srgbClr>
                  </a:outerShdw>
                </a:effectLst>
                <a:latin typeface="Arial Narrow" panose="020B0606020202030204" pitchFamily="34" charset="0"/>
              </a:rPr>
              <a:t>a</a:t>
            </a:r>
            <a:r>
              <a:rPr lang="en-GB" sz="2200" b="1" dirty="0" smtClean="0">
                <a:solidFill>
                  <a:schemeClr val="bg1">
                    <a:lumMod val="75000"/>
                  </a:schemeClr>
                </a:solidFill>
                <a:effectLst>
                  <a:outerShdw blurRad="38100" dist="38100" dir="2700000" algn="tl">
                    <a:srgbClr val="000000">
                      <a:alpha val="43137"/>
                    </a:srgbClr>
                  </a:outerShdw>
                </a:effectLst>
                <a:latin typeface="Arial Narrow" panose="020B0606020202030204" pitchFamily="34" charset="0"/>
              </a:rPr>
              <a:t>nagnos@uth.gr</a:t>
            </a:r>
            <a:endParaRPr lang="el-GR" sz="2200" dirty="0" smtClean="0">
              <a:solidFill>
                <a:schemeClr val="bg1">
                  <a:lumMod val="75000"/>
                </a:schemeClr>
              </a:solidFill>
              <a:effectLst>
                <a:outerShdw blurRad="38100" dist="38100" dir="2700000" algn="tl">
                  <a:srgbClr val="000000">
                    <a:alpha val="43137"/>
                  </a:srgbClr>
                </a:outerShdw>
              </a:effectLst>
              <a:latin typeface="Arial Narrow" panose="020B0606020202030204" pitchFamily="34"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
        <p:nvSpPr>
          <p:cNvPr id="2" name="Rectangle 1"/>
          <p:cNvSpPr/>
          <p:nvPr/>
        </p:nvSpPr>
        <p:spPr>
          <a:xfrm>
            <a:off x="611560" y="172723"/>
            <a:ext cx="8424936" cy="2246769"/>
          </a:xfrm>
          <a:prstGeom prst="rect">
            <a:avLst/>
          </a:prstGeom>
        </p:spPr>
        <p:txBody>
          <a:bodyPr wrap="square">
            <a:spAutoFit/>
          </a:bodyPr>
          <a:lstStyle/>
          <a:p>
            <a:pPr algn="ctr"/>
            <a:r>
              <a:rPr lang="el-GR" sz="2800" b="1" dirty="0">
                <a:solidFill>
                  <a:srgbClr val="0070C0"/>
                </a:solidFill>
                <a:effectLst>
                  <a:outerShdw blurRad="38100" dist="38100" dir="2700000" algn="tl">
                    <a:srgbClr val="000000">
                      <a:alpha val="43137"/>
                    </a:srgbClr>
                  </a:outerShdw>
                </a:effectLst>
                <a:latin typeface="Arial Narrow" panose="020B0606020202030204" pitchFamily="34" charset="0"/>
              </a:rPr>
              <a:t>ΠΜΣ στις Ευρωπαϊκές Πολιτικές Νεολαίας, Επιχειρηματικότητας, Εκπαίδευσης και Πολιτισμού</a:t>
            </a:r>
          </a:p>
          <a:p>
            <a:pPr algn="ctr"/>
            <a:endParaRPr lang="el-GR" sz="2800" dirty="0" smtClean="0">
              <a:solidFill>
                <a:srgbClr val="0070C0"/>
              </a:solidFill>
              <a:effectLst>
                <a:outerShdw blurRad="38100" dist="38100" dir="2700000" algn="tl">
                  <a:srgbClr val="000000">
                    <a:alpha val="43137"/>
                  </a:srgbClr>
                </a:outerShdw>
              </a:effectLst>
              <a:latin typeface="Arial Narrow" panose="020B0606020202030204" pitchFamily="34" charset="0"/>
            </a:endParaRPr>
          </a:p>
          <a:p>
            <a:pPr algn="ctr"/>
            <a:r>
              <a:rPr lang="en-GB" sz="2800" dirty="0" smtClean="0">
                <a:solidFill>
                  <a:srgbClr val="0070C0"/>
                </a:solidFill>
                <a:effectLst>
                  <a:outerShdw blurRad="38100" dist="38100" dir="2700000" algn="tl">
                    <a:srgbClr val="000000">
                      <a:alpha val="43137"/>
                    </a:srgbClr>
                  </a:outerShdw>
                </a:effectLst>
                <a:latin typeface="Arial Narrow" panose="020B0606020202030204" pitchFamily="34" charset="0"/>
              </a:rPr>
              <a:t>“</a:t>
            </a:r>
            <a:r>
              <a:rPr lang="el-GR" sz="2800" dirty="0" smtClean="0">
                <a:solidFill>
                  <a:srgbClr val="0070C0"/>
                </a:solidFill>
                <a:effectLst>
                  <a:outerShdw blurRad="38100" dist="38100" dir="2700000" algn="tl">
                    <a:srgbClr val="000000">
                      <a:alpha val="43137"/>
                    </a:srgbClr>
                  </a:outerShdw>
                </a:effectLst>
                <a:latin typeface="Arial Narrow" panose="020B0606020202030204" pitchFamily="34" charset="0"/>
              </a:rPr>
              <a:t>Συμβουλευτική </a:t>
            </a:r>
            <a:r>
              <a:rPr lang="el-GR" sz="2800" dirty="0">
                <a:solidFill>
                  <a:srgbClr val="0070C0"/>
                </a:solidFill>
                <a:effectLst>
                  <a:outerShdw blurRad="38100" dist="38100" dir="2700000" algn="tl">
                    <a:srgbClr val="000000">
                      <a:alpha val="43137"/>
                    </a:srgbClr>
                  </a:outerShdw>
                </a:effectLst>
                <a:latin typeface="Arial Narrow" panose="020B0606020202030204" pitchFamily="34" charset="0"/>
              </a:rPr>
              <a:t>στην Επιχειρηματικότητα και Επαγγελματικός Προσανατολισμός στην Αγορά </a:t>
            </a:r>
            <a:r>
              <a:rPr lang="el-GR" sz="2800" dirty="0" smtClean="0">
                <a:solidFill>
                  <a:srgbClr val="0070C0"/>
                </a:solidFill>
                <a:effectLst>
                  <a:outerShdw blurRad="38100" dist="38100" dir="2700000" algn="tl">
                    <a:srgbClr val="000000">
                      <a:alpha val="43137"/>
                    </a:srgbClr>
                  </a:outerShdw>
                </a:effectLst>
                <a:latin typeface="Arial Narrow" panose="020B0606020202030204" pitchFamily="34" charset="0"/>
              </a:rPr>
              <a:t>εργασίας</a:t>
            </a:r>
            <a:r>
              <a:rPr lang="en-GB" sz="2800" dirty="0" smtClean="0">
                <a:solidFill>
                  <a:srgbClr val="0070C0"/>
                </a:solidFill>
                <a:effectLst>
                  <a:outerShdw blurRad="38100" dist="38100" dir="2700000" algn="tl">
                    <a:srgbClr val="000000">
                      <a:alpha val="43137"/>
                    </a:srgbClr>
                  </a:outerShdw>
                </a:effectLst>
                <a:latin typeface="Arial Narrow" panose="020B0606020202030204" pitchFamily="34" charset="0"/>
              </a:rPr>
              <a:t>”</a:t>
            </a:r>
            <a:endParaRPr lang="en-GB" sz="2800" dirty="0">
              <a:solidFill>
                <a:srgbClr val="0070C0"/>
              </a:solidFill>
              <a:effectLst>
                <a:outerShdw blurRad="38100" dist="38100" dir="2700000" algn="tl">
                  <a:srgbClr val="000000">
                    <a:alpha val="43137"/>
                  </a:srgbClr>
                </a:outerShdw>
              </a:effectLst>
              <a:latin typeface="Arial Narrow" panose="020B0606020202030204" pitchFamily="34" charset="0"/>
            </a:endParaRPr>
          </a:p>
        </p:txBody>
      </p:sp>
      <p:pic>
        <p:nvPicPr>
          <p:cNvPr id="1028" name="Picture 4" descr="Πανεπιστήμιο Μακεδονί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87" y="153367"/>
            <a:ext cx="713897" cy="7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1066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l-GR" altLang="el-GR" sz="4400" dirty="0" smtClean="0">
                <a:solidFill>
                  <a:srgbClr val="7030A0"/>
                </a:solidFill>
                <a:latin typeface="Arial Narrow" panose="020B0606020202030204" pitchFamily="34" charset="0"/>
              </a:rPr>
              <a:t>ΠΟΙΟΙ οι Παράγοντες Επιτυχίας</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Autofit/>
          </a:bodyPr>
          <a:lstStyle/>
          <a:p>
            <a:r>
              <a:rPr lang="el-GR" sz="2400" dirty="0" smtClean="0">
                <a:solidFill>
                  <a:srgbClr val="002060"/>
                </a:solidFill>
                <a:latin typeface="Arial Narrow" panose="020B0606020202030204" pitchFamily="34" charset="0"/>
              </a:rPr>
              <a:t>Κάθε </a:t>
            </a:r>
            <a:r>
              <a:rPr lang="el-GR" sz="2400" dirty="0">
                <a:solidFill>
                  <a:srgbClr val="002060"/>
                </a:solidFill>
                <a:latin typeface="Arial Narrow" panose="020B0606020202030204" pitchFamily="34" charset="0"/>
              </a:rPr>
              <a:t>συνδυασμός επιχειρήσεων, οικοσύστημα, συνεργασία, συγχώνευση </a:t>
            </a:r>
            <a:r>
              <a:rPr lang="el-GR" sz="2400" dirty="0" smtClean="0">
                <a:solidFill>
                  <a:srgbClr val="002060"/>
                </a:solidFill>
                <a:latin typeface="Arial Narrow" panose="020B0606020202030204" pitchFamily="34" charset="0"/>
              </a:rPr>
              <a:t>εξαρτάται </a:t>
            </a:r>
            <a:r>
              <a:rPr lang="el-GR" sz="2400" dirty="0">
                <a:solidFill>
                  <a:srgbClr val="002060"/>
                </a:solidFill>
                <a:latin typeface="Arial Narrow" panose="020B0606020202030204" pitchFamily="34" charset="0"/>
              </a:rPr>
              <a:t>από τρεις </a:t>
            </a:r>
            <a:r>
              <a:rPr lang="el-GR" sz="2400" dirty="0" smtClean="0">
                <a:solidFill>
                  <a:srgbClr val="002060"/>
                </a:solidFill>
                <a:latin typeface="Arial Narrow" panose="020B0606020202030204" pitchFamily="34" charset="0"/>
              </a:rPr>
              <a:t>παράγοντες/οδηγούς επιτυχίας</a:t>
            </a:r>
            <a:r>
              <a:rPr lang="el-GR" sz="2400" dirty="0">
                <a:solidFill>
                  <a:srgbClr val="002060"/>
                </a:solidFill>
                <a:latin typeface="Arial Narrow" panose="020B0606020202030204" pitchFamily="34" charset="0"/>
              </a:rPr>
              <a:t>: </a:t>
            </a:r>
            <a:endParaRPr lang="el-GR" sz="2400" dirty="0" smtClean="0">
              <a:solidFill>
                <a:srgbClr val="002060"/>
              </a:solidFill>
              <a:latin typeface="Arial Narrow" panose="020B0606020202030204" pitchFamily="34" charset="0"/>
            </a:endParaRPr>
          </a:p>
          <a:p>
            <a:endParaRPr lang="el-GR" sz="2400" dirty="0" smtClean="0">
              <a:solidFill>
                <a:srgbClr val="002060"/>
              </a:solidFill>
              <a:latin typeface="Arial Narrow" panose="020B0606020202030204" pitchFamily="34" charset="0"/>
            </a:endParaRPr>
          </a:p>
          <a:p>
            <a:pPr algn="just">
              <a:buFont typeface="Wingdings" panose="05000000000000000000" pitchFamily="2" charset="2"/>
              <a:buChar char="q"/>
            </a:pPr>
            <a:r>
              <a:rPr lang="el-GR" sz="2400" u="sng" dirty="0" smtClean="0">
                <a:solidFill>
                  <a:srgbClr val="002060"/>
                </a:solidFill>
                <a:latin typeface="Arial Narrow" panose="020B0606020202030204" pitchFamily="34" charset="0"/>
              </a:rPr>
              <a:t>1</a:t>
            </a:r>
            <a:r>
              <a:rPr lang="el-GR" sz="2400" u="sng" baseline="30000" dirty="0" smtClean="0">
                <a:solidFill>
                  <a:srgbClr val="002060"/>
                </a:solidFill>
                <a:latin typeface="Arial Narrow" panose="020B0606020202030204" pitchFamily="34" charset="0"/>
              </a:rPr>
              <a:t>ος</a:t>
            </a:r>
            <a:r>
              <a:rPr lang="el-GR" sz="2400" u="sng" dirty="0">
                <a:solidFill>
                  <a:srgbClr val="002060"/>
                </a:solidFill>
                <a:latin typeface="Arial Narrow" panose="020B0606020202030204" pitchFamily="34" charset="0"/>
              </a:rPr>
              <a:t> </a:t>
            </a:r>
            <a:r>
              <a:rPr lang="el-GR" sz="2400" u="sng" dirty="0" smtClean="0">
                <a:solidFill>
                  <a:srgbClr val="002060"/>
                </a:solidFill>
                <a:latin typeface="Arial Narrow" panose="020B0606020202030204" pitchFamily="34" charset="0"/>
              </a:rPr>
              <a:t>Παράγοντας</a:t>
            </a:r>
            <a:r>
              <a:rPr lang="el-GR" sz="2400" dirty="0" smtClean="0">
                <a:solidFill>
                  <a:srgbClr val="002060"/>
                </a:solidFill>
                <a:latin typeface="Arial Narrow" panose="020B0606020202030204" pitchFamily="34" charset="0"/>
              </a:rPr>
              <a:t>: </a:t>
            </a:r>
            <a:r>
              <a:rPr lang="el-GR" sz="2400" dirty="0">
                <a:solidFill>
                  <a:srgbClr val="002060"/>
                </a:solidFill>
                <a:latin typeface="Arial Narrow" panose="020B0606020202030204" pitchFamily="34" charset="0"/>
              </a:rPr>
              <a:t>όλες οι εταιρείες μαζί πρέπει να δημιουργήσουν μεγαλύτερη αξία από </a:t>
            </a:r>
            <a:r>
              <a:rPr lang="el-GR" sz="2400" dirty="0" smtClean="0">
                <a:solidFill>
                  <a:srgbClr val="002060"/>
                </a:solidFill>
                <a:latin typeface="Arial Narrow" panose="020B0606020202030204" pitchFamily="34" charset="0"/>
              </a:rPr>
              <a:t>ότι </a:t>
            </a:r>
            <a:r>
              <a:rPr lang="el-GR" sz="2400" dirty="0">
                <a:solidFill>
                  <a:srgbClr val="002060"/>
                </a:solidFill>
                <a:latin typeface="Arial Narrow" panose="020B0606020202030204" pitchFamily="34" charset="0"/>
              </a:rPr>
              <a:t>μπορούσαν μόνες τους. </a:t>
            </a:r>
            <a:endParaRPr lang="el-GR" sz="2400" dirty="0" smtClean="0">
              <a:solidFill>
                <a:srgbClr val="002060"/>
              </a:solidFill>
              <a:latin typeface="Arial Narrow" panose="020B0606020202030204" pitchFamily="34" charset="0"/>
            </a:endParaRPr>
          </a:p>
          <a:p>
            <a:pPr algn="just">
              <a:buFont typeface="Wingdings" panose="05000000000000000000" pitchFamily="2" charset="2"/>
              <a:buChar char="q"/>
            </a:pPr>
            <a:r>
              <a:rPr lang="el-GR" sz="2400" u="sng" dirty="0" smtClean="0">
                <a:solidFill>
                  <a:srgbClr val="002060"/>
                </a:solidFill>
                <a:latin typeface="Arial Narrow" panose="020B0606020202030204" pitchFamily="34" charset="0"/>
              </a:rPr>
              <a:t>2</a:t>
            </a:r>
            <a:r>
              <a:rPr lang="el-GR" sz="2400" u="sng" baseline="30000" dirty="0" smtClean="0">
                <a:solidFill>
                  <a:srgbClr val="002060"/>
                </a:solidFill>
                <a:latin typeface="Arial Narrow" panose="020B0606020202030204" pitchFamily="34" charset="0"/>
              </a:rPr>
              <a:t>ος</a:t>
            </a:r>
            <a:r>
              <a:rPr lang="el-GR" sz="2400" u="sng" dirty="0" smtClean="0">
                <a:solidFill>
                  <a:srgbClr val="002060"/>
                </a:solidFill>
                <a:latin typeface="Arial Narrow" panose="020B0606020202030204" pitchFamily="34" charset="0"/>
              </a:rPr>
              <a:t> Παράγοντας</a:t>
            </a:r>
            <a:r>
              <a:rPr lang="el-GR" sz="2400" dirty="0" smtClean="0">
                <a:solidFill>
                  <a:srgbClr val="002060"/>
                </a:solidFill>
                <a:latin typeface="Arial Narrow" panose="020B0606020202030204" pitchFamily="34" charset="0"/>
              </a:rPr>
              <a:t>: το γκρουπ των επιχειρήσεων πρέπει </a:t>
            </a:r>
            <a:r>
              <a:rPr lang="el-GR" sz="2400" dirty="0">
                <a:solidFill>
                  <a:srgbClr val="002060"/>
                </a:solidFill>
                <a:latin typeface="Arial Narrow" panose="020B0606020202030204" pitchFamily="34" charset="0"/>
              </a:rPr>
              <a:t>να διαχειρίζεται </a:t>
            </a:r>
            <a:r>
              <a:rPr lang="el-GR" sz="2400" dirty="0" smtClean="0">
                <a:solidFill>
                  <a:srgbClr val="002060"/>
                </a:solidFill>
                <a:latin typeface="Arial Narrow" panose="020B0606020202030204" pitchFamily="34" charset="0"/>
              </a:rPr>
              <a:t>με τέτοιο τρόπο ώστε να φαίνεται ενωμένο </a:t>
            </a:r>
            <a:r>
              <a:rPr lang="el-GR" sz="2400" dirty="0">
                <a:solidFill>
                  <a:srgbClr val="002060"/>
                </a:solidFill>
                <a:latin typeface="Arial Narrow" panose="020B0606020202030204" pitchFamily="34" charset="0"/>
              </a:rPr>
              <a:t>- το οποίο είναι δύσκολο να επιτευχθεί ειδικά σε ένα οικοσύστημα όπου ένας μεγάλος αριθμός εταιρειών ανταγωνίζονται μεταξύ τους </a:t>
            </a:r>
            <a:endParaRPr lang="el-GR" sz="2400" dirty="0" smtClean="0">
              <a:solidFill>
                <a:srgbClr val="002060"/>
              </a:solidFill>
              <a:latin typeface="Arial Narrow" panose="020B0606020202030204" pitchFamily="34" charset="0"/>
            </a:endParaRPr>
          </a:p>
          <a:p>
            <a:pPr algn="just">
              <a:buFont typeface="Wingdings" panose="05000000000000000000" pitchFamily="2" charset="2"/>
              <a:buChar char="q"/>
            </a:pPr>
            <a:r>
              <a:rPr lang="el-GR" sz="2400" u="sng" dirty="0" smtClean="0">
                <a:solidFill>
                  <a:srgbClr val="002060"/>
                </a:solidFill>
                <a:latin typeface="Arial Narrow" panose="020B0606020202030204" pitchFamily="34" charset="0"/>
              </a:rPr>
              <a:t>3</a:t>
            </a:r>
            <a:r>
              <a:rPr lang="el-GR" sz="2400" u="sng" baseline="30000" dirty="0" smtClean="0">
                <a:solidFill>
                  <a:srgbClr val="002060"/>
                </a:solidFill>
                <a:latin typeface="Arial Narrow" panose="020B0606020202030204" pitchFamily="34" charset="0"/>
              </a:rPr>
              <a:t>ος</a:t>
            </a:r>
            <a:r>
              <a:rPr lang="el-GR" sz="2400" u="sng" dirty="0" smtClean="0">
                <a:solidFill>
                  <a:srgbClr val="002060"/>
                </a:solidFill>
                <a:latin typeface="Arial Narrow" panose="020B0606020202030204" pitchFamily="34" charset="0"/>
              </a:rPr>
              <a:t> Παράγοντας</a:t>
            </a:r>
            <a:r>
              <a:rPr lang="el-GR" sz="2400" dirty="0" smtClean="0">
                <a:solidFill>
                  <a:srgbClr val="002060"/>
                </a:solidFill>
                <a:latin typeface="Arial Narrow" panose="020B0606020202030204" pitchFamily="34" charset="0"/>
              </a:rPr>
              <a:t>: </a:t>
            </a:r>
            <a:r>
              <a:rPr lang="el-GR" sz="2400" dirty="0">
                <a:solidFill>
                  <a:srgbClr val="002060"/>
                </a:solidFill>
                <a:latin typeface="Arial Narrow" panose="020B0606020202030204" pitchFamily="34" charset="0"/>
              </a:rPr>
              <a:t>η </a:t>
            </a:r>
            <a:r>
              <a:rPr lang="el-GR" sz="2400" dirty="0" smtClean="0">
                <a:solidFill>
                  <a:srgbClr val="002060"/>
                </a:solidFill>
                <a:latin typeface="Arial Narrow" panose="020B0606020202030204" pitchFamily="34" charset="0"/>
              </a:rPr>
              <a:t>"πίτα</a:t>
            </a:r>
            <a:r>
              <a:rPr lang="en-GB" sz="2400" dirty="0" smtClean="0">
                <a:solidFill>
                  <a:srgbClr val="002060"/>
                </a:solidFill>
                <a:latin typeface="Arial Narrow" panose="020B0606020202030204" pitchFamily="34" charset="0"/>
              </a:rPr>
              <a:t>”</a:t>
            </a:r>
            <a:r>
              <a:rPr lang="el-GR" sz="2400" dirty="0" smtClean="0">
                <a:solidFill>
                  <a:srgbClr val="002060"/>
                </a:solidFill>
                <a:latin typeface="Arial Narrow" panose="020B0606020202030204" pitchFamily="34" charset="0"/>
              </a:rPr>
              <a:t> πρέπει </a:t>
            </a:r>
            <a:r>
              <a:rPr lang="el-GR" sz="2400" dirty="0">
                <a:solidFill>
                  <a:srgbClr val="002060"/>
                </a:solidFill>
                <a:latin typeface="Arial Narrow" panose="020B0606020202030204" pitchFamily="34" charset="0"/>
              </a:rPr>
              <a:t>να χωριστεί δίκαια, κάτι που </a:t>
            </a:r>
            <a:r>
              <a:rPr lang="el-GR" sz="2400" dirty="0" smtClean="0">
                <a:solidFill>
                  <a:srgbClr val="002060"/>
                </a:solidFill>
                <a:latin typeface="Arial Narrow" panose="020B0606020202030204" pitchFamily="34" charset="0"/>
              </a:rPr>
              <a:t>και αυτό είναι </a:t>
            </a:r>
            <a:r>
              <a:rPr lang="el-GR" sz="2400" dirty="0">
                <a:solidFill>
                  <a:srgbClr val="002060"/>
                </a:solidFill>
                <a:latin typeface="Arial Narrow" panose="020B0606020202030204" pitchFamily="34" charset="0"/>
              </a:rPr>
              <a:t>πολύ δύσκολο, διότι σε ένα οικοσύστημα όλοι </a:t>
            </a:r>
            <a:r>
              <a:rPr lang="el-GR" sz="2400" dirty="0" smtClean="0">
                <a:solidFill>
                  <a:srgbClr val="002060"/>
                </a:solidFill>
                <a:latin typeface="Arial Narrow" panose="020B0606020202030204" pitchFamily="34" charset="0"/>
              </a:rPr>
              <a:t>θέλουν να έχουν τη θέση του </a:t>
            </a:r>
            <a:r>
              <a:rPr lang="en-GB" sz="2400" dirty="0" smtClean="0">
                <a:solidFill>
                  <a:srgbClr val="002060"/>
                </a:solidFill>
                <a:latin typeface="Arial Narrow" panose="020B0606020202030204" pitchFamily="34" charset="0"/>
              </a:rPr>
              <a:t>leader </a:t>
            </a:r>
            <a:r>
              <a:rPr lang="el-GR" sz="2400" dirty="0" smtClean="0">
                <a:solidFill>
                  <a:srgbClr val="002060"/>
                </a:solidFill>
                <a:latin typeface="Arial Narrow" panose="020B0606020202030204" pitchFamily="34" charset="0"/>
              </a:rPr>
              <a:t>για τον </a:t>
            </a:r>
            <a:r>
              <a:rPr lang="el-GR" sz="2400" dirty="0">
                <a:solidFill>
                  <a:srgbClr val="002060"/>
                </a:solidFill>
                <a:latin typeface="Arial Narrow" panose="020B0606020202030204" pitchFamily="34" charset="0"/>
              </a:rPr>
              <a:t>εαυτό τους. </a:t>
            </a:r>
          </a:p>
        </p:txBody>
      </p:sp>
    </p:spTree>
    <p:extLst>
      <p:ext uri="{BB962C8B-B14F-4D97-AF65-F5344CB8AC3E}">
        <p14:creationId xmlns:p14="http://schemas.microsoft.com/office/powerpoint/2010/main" val="2244963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normAutofit fontScale="90000"/>
          </a:bodyPr>
          <a:lstStyle/>
          <a:p>
            <a:pPr algn="ctr">
              <a:defRPr/>
            </a:pPr>
            <a:r>
              <a:rPr lang="el-GR" altLang="el-GR" sz="4400" dirty="0" smtClean="0">
                <a:solidFill>
                  <a:srgbClr val="7030A0"/>
                </a:solidFill>
                <a:latin typeface="Arial Narrow" panose="020B0606020202030204" pitchFamily="34" charset="0"/>
              </a:rPr>
              <a:t>Παράγοντες Επιτυχίας – </a:t>
            </a:r>
            <a:br>
              <a:rPr lang="el-GR" altLang="el-GR" sz="4400" dirty="0" smtClean="0">
                <a:solidFill>
                  <a:srgbClr val="7030A0"/>
                </a:solidFill>
                <a:latin typeface="Arial Narrow" panose="020B0606020202030204" pitchFamily="34" charset="0"/>
              </a:rPr>
            </a:br>
            <a:r>
              <a:rPr lang="el-GR" altLang="el-GR" sz="4400" dirty="0" smtClean="0">
                <a:solidFill>
                  <a:srgbClr val="7030A0"/>
                </a:solidFill>
                <a:latin typeface="Arial Narrow" panose="020B0606020202030204" pitchFamily="34" charset="0"/>
              </a:rPr>
              <a:t>Παράδειγμα ΙΒΜ (Η/Υ)</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Autofit/>
          </a:bodyPr>
          <a:lstStyle/>
          <a:p>
            <a:pPr algn="just"/>
            <a:r>
              <a:rPr lang="el-GR" sz="2400" u="sng" dirty="0" smtClean="0">
                <a:solidFill>
                  <a:srgbClr val="002060"/>
                </a:solidFill>
                <a:effectLst>
                  <a:outerShdw blurRad="38100" dist="38100" dir="2700000" algn="tl">
                    <a:srgbClr val="000000">
                      <a:alpha val="43137"/>
                    </a:srgbClr>
                  </a:outerShdw>
                </a:effectLst>
                <a:latin typeface="Arial Narrow" panose="020B0606020202030204" pitchFamily="34" charset="0"/>
              </a:rPr>
              <a:t>1</a:t>
            </a:r>
            <a:r>
              <a:rPr lang="el-GR" sz="2400" u="sng" baseline="30000" dirty="0" smtClean="0">
                <a:solidFill>
                  <a:srgbClr val="002060"/>
                </a:solidFill>
                <a:effectLst>
                  <a:outerShdw blurRad="38100" dist="38100" dir="2700000" algn="tl">
                    <a:srgbClr val="000000">
                      <a:alpha val="43137"/>
                    </a:srgbClr>
                  </a:outerShdw>
                </a:effectLst>
                <a:latin typeface="Arial Narrow" panose="020B0606020202030204" pitchFamily="34" charset="0"/>
              </a:rPr>
              <a:t>ος</a:t>
            </a:r>
            <a:r>
              <a:rPr lang="el-GR" sz="2400" u="sng" dirty="0" smtClean="0">
                <a:solidFill>
                  <a:srgbClr val="002060"/>
                </a:solidFill>
                <a:effectLst>
                  <a:outerShdw blurRad="38100" dist="38100" dir="2700000" algn="tl">
                    <a:srgbClr val="000000">
                      <a:alpha val="43137"/>
                    </a:srgbClr>
                  </a:outerShdw>
                </a:effectLst>
                <a:latin typeface="Arial Narrow" panose="020B0606020202030204" pitchFamily="34" charset="0"/>
              </a:rPr>
              <a:t> Παράγοντας</a:t>
            </a:r>
            <a:r>
              <a:rPr lang="el-GR" sz="2400" dirty="0" smtClean="0">
                <a:solidFill>
                  <a:srgbClr val="002060"/>
                </a:solidFill>
                <a:latin typeface="Arial Narrow" panose="020B0606020202030204" pitchFamily="34" charset="0"/>
              </a:rPr>
              <a:t>: Πριν </a:t>
            </a:r>
            <a:r>
              <a:rPr lang="el-GR" sz="2400" dirty="0">
                <a:solidFill>
                  <a:srgbClr val="002060"/>
                </a:solidFill>
                <a:latin typeface="Arial Narrow" panose="020B0606020202030204" pitchFamily="34" charset="0"/>
              </a:rPr>
              <a:t>από πολλές δεκαετίες </a:t>
            </a:r>
            <a:r>
              <a:rPr lang="el-GR" sz="2400" dirty="0" smtClean="0">
                <a:solidFill>
                  <a:srgbClr val="002060"/>
                </a:solidFill>
                <a:latin typeface="Arial Narrow" panose="020B0606020202030204" pitchFamily="34" charset="0"/>
              </a:rPr>
              <a:t>δημιουργήθηκε από </a:t>
            </a:r>
            <a:r>
              <a:rPr lang="el-GR" sz="2400" dirty="0">
                <a:solidFill>
                  <a:srgbClr val="002060"/>
                </a:solidFill>
                <a:latin typeface="Arial Narrow" panose="020B0606020202030204" pitchFamily="34" charset="0"/>
              </a:rPr>
              <a:t>μια συνεργασία μεταξύ της IBM, της </a:t>
            </a:r>
            <a:r>
              <a:rPr lang="el-GR" sz="2400" dirty="0" err="1">
                <a:solidFill>
                  <a:srgbClr val="002060"/>
                </a:solidFill>
                <a:latin typeface="Arial Narrow" panose="020B0606020202030204" pitchFamily="34" charset="0"/>
              </a:rPr>
              <a:t>Intel</a:t>
            </a:r>
            <a:r>
              <a:rPr lang="el-GR" sz="2400" dirty="0">
                <a:solidFill>
                  <a:srgbClr val="002060"/>
                </a:solidFill>
                <a:latin typeface="Arial Narrow" panose="020B0606020202030204" pitchFamily="34" charset="0"/>
              </a:rPr>
              <a:t> και της Microsoft, και γύρω από αυτήν την τριάδα, πολλές άλλες εταιρείες εντάχθηκαν στο οικοσύστημα με την πάροδο του χρόνου και μαζί, το υλικό, το λογισμικό </a:t>
            </a:r>
            <a:r>
              <a:rPr lang="el-GR" sz="2400" dirty="0" smtClean="0">
                <a:solidFill>
                  <a:srgbClr val="002060"/>
                </a:solidFill>
                <a:latin typeface="Arial Narrow" panose="020B0606020202030204" pitchFamily="34" charset="0"/>
              </a:rPr>
              <a:t>και οι </a:t>
            </a:r>
            <a:r>
              <a:rPr lang="el-GR" sz="2400" dirty="0">
                <a:solidFill>
                  <a:srgbClr val="002060"/>
                </a:solidFill>
                <a:latin typeface="Arial Narrow" panose="020B0606020202030204" pitchFamily="34" charset="0"/>
              </a:rPr>
              <a:t>προμηθευτές εφαρμογών δημιούργησαν περισσότερη </a:t>
            </a:r>
            <a:r>
              <a:rPr lang="el-GR" sz="2400" dirty="0" smtClean="0">
                <a:solidFill>
                  <a:srgbClr val="002060"/>
                </a:solidFill>
                <a:latin typeface="Arial Narrow" panose="020B0606020202030204" pitchFamily="34" charset="0"/>
              </a:rPr>
              <a:t>αξία</a:t>
            </a:r>
          </a:p>
          <a:p>
            <a:pPr algn="just"/>
            <a:r>
              <a:rPr lang="el-GR" sz="2400" u="sng" dirty="0" smtClean="0">
                <a:solidFill>
                  <a:srgbClr val="002060"/>
                </a:solidFill>
                <a:effectLst>
                  <a:outerShdw blurRad="38100" dist="38100" dir="2700000" algn="tl">
                    <a:srgbClr val="000000">
                      <a:alpha val="43137"/>
                    </a:srgbClr>
                  </a:outerShdw>
                </a:effectLst>
                <a:latin typeface="Arial Narrow" panose="020B0606020202030204" pitchFamily="34" charset="0"/>
              </a:rPr>
              <a:t>2</a:t>
            </a:r>
            <a:r>
              <a:rPr lang="el-GR" sz="2400" u="sng" baseline="30000" dirty="0" smtClean="0">
                <a:solidFill>
                  <a:srgbClr val="002060"/>
                </a:solidFill>
                <a:effectLst>
                  <a:outerShdw blurRad="38100" dist="38100" dir="2700000" algn="tl">
                    <a:srgbClr val="000000">
                      <a:alpha val="43137"/>
                    </a:srgbClr>
                  </a:outerShdw>
                </a:effectLst>
                <a:latin typeface="Arial Narrow" panose="020B0606020202030204" pitchFamily="34" charset="0"/>
              </a:rPr>
              <a:t>ος</a:t>
            </a:r>
            <a:r>
              <a:rPr lang="el-GR" sz="2400" u="sng" dirty="0" smtClean="0">
                <a:solidFill>
                  <a:srgbClr val="002060"/>
                </a:solidFill>
                <a:effectLst>
                  <a:outerShdw blurRad="38100" dist="38100" dir="2700000" algn="tl">
                    <a:srgbClr val="000000">
                      <a:alpha val="43137"/>
                    </a:srgbClr>
                  </a:outerShdw>
                </a:effectLst>
                <a:latin typeface="Arial Narrow" panose="020B0606020202030204" pitchFamily="34" charset="0"/>
              </a:rPr>
              <a:t> Παράγοντας</a:t>
            </a:r>
            <a:r>
              <a:rPr lang="el-GR" sz="2400" dirty="0" smtClean="0">
                <a:solidFill>
                  <a:srgbClr val="002060"/>
                </a:solidFill>
                <a:latin typeface="Arial Narrow" panose="020B0606020202030204" pitchFamily="34" charset="0"/>
              </a:rPr>
              <a:t>: Ενώ </a:t>
            </a:r>
            <a:r>
              <a:rPr lang="el-GR" sz="2400" dirty="0">
                <a:solidFill>
                  <a:srgbClr val="002060"/>
                </a:solidFill>
                <a:latin typeface="Arial Narrow" panose="020B0606020202030204" pitchFamily="34" charset="0"/>
              </a:rPr>
              <a:t>αρχικά, η IBM ήταν ο κύριος συνεργάτης και ενορχήστρωσε τις τάσεις του κλάδου, </a:t>
            </a:r>
            <a:r>
              <a:rPr lang="el-GR" sz="2400" dirty="0" smtClean="0">
                <a:solidFill>
                  <a:srgbClr val="002060"/>
                </a:solidFill>
                <a:latin typeface="Arial Narrow" panose="020B0606020202030204" pitchFamily="34" charset="0"/>
              </a:rPr>
              <a:t>με </a:t>
            </a:r>
            <a:r>
              <a:rPr lang="el-GR" sz="2400" dirty="0">
                <a:solidFill>
                  <a:srgbClr val="002060"/>
                </a:solidFill>
                <a:latin typeface="Arial Narrow" panose="020B0606020202030204" pitchFamily="34" charset="0"/>
              </a:rPr>
              <a:t>την πάροδο του χρόνου, τόσο η </a:t>
            </a:r>
            <a:r>
              <a:rPr lang="el-GR" sz="2400" dirty="0" err="1">
                <a:solidFill>
                  <a:srgbClr val="002060"/>
                </a:solidFill>
                <a:latin typeface="Arial Narrow" panose="020B0606020202030204" pitchFamily="34" charset="0"/>
              </a:rPr>
              <a:t>Intel</a:t>
            </a:r>
            <a:r>
              <a:rPr lang="el-GR" sz="2400" dirty="0">
                <a:solidFill>
                  <a:srgbClr val="002060"/>
                </a:solidFill>
                <a:latin typeface="Arial Narrow" panose="020B0606020202030204" pitchFamily="34" charset="0"/>
              </a:rPr>
              <a:t> όσο και η Microsoft </a:t>
            </a:r>
            <a:r>
              <a:rPr lang="el-GR" sz="2400" dirty="0" smtClean="0">
                <a:solidFill>
                  <a:srgbClr val="002060"/>
                </a:solidFill>
                <a:latin typeface="Arial Narrow" panose="020B0606020202030204" pitchFamily="34" charset="0"/>
              </a:rPr>
              <a:t>κέρδισαν την </a:t>
            </a:r>
            <a:r>
              <a:rPr lang="el-GR" sz="2400" dirty="0">
                <a:solidFill>
                  <a:srgbClr val="002060"/>
                </a:solidFill>
                <a:latin typeface="Arial Narrow" panose="020B0606020202030204" pitchFamily="34" charset="0"/>
              </a:rPr>
              <a:t>εξουσία και έγιναν </a:t>
            </a:r>
            <a:r>
              <a:rPr lang="el-GR" sz="2400" dirty="0" smtClean="0">
                <a:solidFill>
                  <a:srgbClr val="002060"/>
                </a:solidFill>
                <a:latin typeface="Arial Narrow" panose="020B0606020202030204" pitchFamily="34" charset="0"/>
              </a:rPr>
              <a:t>οι κινητήριες δυνάμεις του </a:t>
            </a:r>
            <a:r>
              <a:rPr lang="el-GR" sz="2400" dirty="0">
                <a:solidFill>
                  <a:srgbClr val="002060"/>
                </a:solidFill>
                <a:latin typeface="Arial Narrow" panose="020B0606020202030204" pitchFamily="34" charset="0"/>
              </a:rPr>
              <a:t>οικοσυστήματος. </a:t>
            </a:r>
            <a:r>
              <a:rPr lang="el-GR" sz="2400" dirty="0" smtClean="0">
                <a:solidFill>
                  <a:srgbClr val="002060"/>
                </a:solidFill>
                <a:latin typeface="Arial Narrow" panose="020B0606020202030204" pitchFamily="34" charset="0"/>
              </a:rPr>
              <a:t>Αλλά </a:t>
            </a:r>
            <a:r>
              <a:rPr lang="el-GR" sz="2400" dirty="0">
                <a:solidFill>
                  <a:srgbClr val="002060"/>
                </a:solidFill>
                <a:latin typeface="Arial Narrow" panose="020B0606020202030204" pitchFamily="34" charset="0"/>
              </a:rPr>
              <a:t>όλα αυτά τα χρόνια, όλοι εργάστηκαν προς ένα τεχνολογικό πρότυπο που τους κράτησε </a:t>
            </a:r>
            <a:r>
              <a:rPr lang="el-GR" sz="2400" dirty="0" smtClean="0">
                <a:solidFill>
                  <a:srgbClr val="002060"/>
                </a:solidFill>
                <a:latin typeface="Arial Narrow" panose="020B0606020202030204" pitchFamily="34" charset="0"/>
              </a:rPr>
              <a:t>ενοποιημένους</a:t>
            </a:r>
          </a:p>
          <a:p>
            <a:pPr algn="just"/>
            <a:r>
              <a:rPr lang="el-GR" sz="2400" u="sng" dirty="0" smtClean="0">
                <a:solidFill>
                  <a:srgbClr val="002060"/>
                </a:solidFill>
                <a:effectLst>
                  <a:outerShdw blurRad="38100" dist="38100" dir="2700000" algn="tl">
                    <a:srgbClr val="000000">
                      <a:alpha val="43137"/>
                    </a:srgbClr>
                  </a:outerShdw>
                </a:effectLst>
                <a:latin typeface="Arial Narrow" panose="020B0606020202030204" pitchFamily="34" charset="0"/>
              </a:rPr>
              <a:t>3</a:t>
            </a:r>
            <a:r>
              <a:rPr lang="el-GR" sz="2400" u="sng" baseline="30000" dirty="0" smtClean="0">
                <a:solidFill>
                  <a:srgbClr val="002060"/>
                </a:solidFill>
                <a:effectLst>
                  <a:outerShdw blurRad="38100" dist="38100" dir="2700000" algn="tl">
                    <a:srgbClr val="000000">
                      <a:alpha val="43137"/>
                    </a:srgbClr>
                  </a:outerShdw>
                </a:effectLst>
                <a:latin typeface="Arial Narrow" panose="020B0606020202030204" pitchFamily="34" charset="0"/>
              </a:rPr>
              <a:t>ος</a:t>
            </a:r>
            <a:r>
              <a:rPr lang="el-GR" sz="2400" u="sng" dirty="0" smtClean="0">
                <a:solidFill>
                  <a:srgbClr val="002060"/>
                </a:solidFill>
                <a:effectLst>
                  <a:outerShdw blurRad="38100" dist="38100" dir="2700000" algn="tl">
                    <a:srgbClr val="000000">
                      <a:alpha val="43137"/>
                    </a:srgbClr>
                  </a:outerShdw>
                </a:effectLst>
                <a:latin typeface="Arial Narrow" panose="020B0606020202030204" pitchFamily="34" charset="0"/>
              </a:rPr>
              <a:t> Παράγοντας</a:t>
            </a:r>
            <a:r>
              <a:rPr lang="el-GR" sz="2400" dirty="0" smtClean="0">
                <a:solidFill>
                  <a:srgbClr val="002060"/>
                </a:solidFill>
                <a:latin typeface="Arial Narrow" panose="020B0606020202030204" pitchFamily="34" charset="0"/>
              </a:rPr>
              <a:t>: Όσον </a:t>
            </a:r>
            <a:r>
              <a:rPr lang="el-GR" sz="2400" dirty="0">
                <a:solidFill>
                  <a:srgbClr val="002060"/>
                </a:solidFill>
                <a:latin typeface="Arial Narrow" panose="020B0606020202030204" pitchFamily="34" charset="0"/>
              </a:rPr>
              <a:t>αφορά </a:t>
            </a:r>
            <a:r>
              <a:rPr lang="el-GR" sz="2400" dirty="0" smtClean="0">
                <a:solidFill>
                  <a:srgbClr val="002060"/>
                </a:solidFill>
                <a:latin typeface="Arial Narrow" panose="020B0606020202030204" pitchFamily="34" charset="0"/>
              </a:rPr>
              <a:t>τ</a:t>
            </a:r>
            <a:r>
              <a:rPr lang="en-GB" sz="2400" dirty="0" smtClean="0">
                <a:solidFill>
                  <a:srgbClr val="002060"/>
                </a:solidFill>
                <a:latin typeface="Arial Narrow" panose="020B0606020202030204" pitchFamily="34" charset="0"/>
              </a:rPr>
              <a:t>o </a:t>
            </a:r>
            <a:r>
              <a:rPr lang="el-GR" sz="2400" dirty="0" smtClean="0">
                <a:solidFill>
                  <a:srgbClr val="002060"/>
                </a:solidFill>
                <a:latin typeface="Arial Narrow" panose="020B0606020202030204" pitchFamily="34" charset="0"/>
              </a:rPr>
              <a:t>το διαχωρισμό της πίτας, </a:t>
            </a:r>
            <a:r>
              <a:rPr lang="el-GR" sz="2400" dirty="0">
                <a:solidFill>
                  <a:srgbClr val="002060"/>
                </a:solidFill>
                <a:latin typeface="Arial Narrow" panose="020B0606020202030204" pitchFamily="34" charset="0"/>
              </a:rPr>
              <a:t>η </a:t>
            </a:r>
            <a:r>
              <a:rPr lang="el-GR" sz="2400" dirty="0" err="1">
                <a:solidFill>
                  <a:srgbClr val="002060"/>
                </a:solidFill>
                <a:latin typeface="Arial Narrow" panose="020B0606020202030204" pitchFamily="34" charset="0"/>
              </a:rPr>
              <a:t>Intel</a:t>
            </a:r>
            <a:r>
              <a:rPr lang="el-GR" sz="2400" dirty="0">
                <a:solidFill>
                  <a:srgbClr val="002060"/>
                </a:solidFill>
                <a:latin typeface="Arial Narrow" panose="020B0606020202030204" pitchFamily="34" charset="0"/>
              </a:rPr>
              <a:t> και η Microsoft κέρδισαν πολύ περισσότερα από την IBM με την πάροδο του χρόνου, διότι ανέπτυξαν μια μοναδική θέση στο </a:t>
            </a:r>
            <a:r>
              <a:rPr lang="el-GR" sz="2400" dirty="0" smtClean="0">
                <a:solidFill>
                  <a:srgbClr val="002060"/>
                </a:solidFill>
                <a:latin typeface="Arial Narrow" panose="020B0606020202030204" pitchFamily="34" charset="0"/>
              </a:rPr>
              <a:t>οικοσύστημα</a:t>
            </a:r>
            <a:endParaRPr lang="el-GR"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18409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normAutofit/>
          </a:bodyPr>
          <a:lstStyle/>
          <a:p>
            <a:pPr algn="ctr">
              <a:defRPr/>
            </a:pPr>
            <a:r>
              <a:rPr lang="el-GR" altLang="el-GR" sz="4400" dirty="0">
                <a:solidFill>
                  <a:srgbClr val="7030A0"/>
                </a:solidFill>
                <a:latin typeface="Arial Narrow" panose="020B0606020202030204" pitchFamily="34" charset="0"/>
              </a:rPr>
              <a:t>4</a:t>
            </a:r>
            <a:r>
              <a:rPr lang="el-GR" altLang="el-GR" sz="4400" dirty="0" smtClean="0">
                <a:solidFill>
                  <a:srgbClr val="7030A0"/>
                </a:solidFill>
                <a:latin typeface="Arial Narrow" panose="020B0606020202030204" pitchFamily="34" charset="0"/>
              </a:rPr>
              <a:t> Βασικές Αρχές για ένα Οικοσύστημα</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Autofit/>
          </a:bodyPr>
          <a:lstStyle/>
          <a:p>
            <a:pPr algn="just"/>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Ο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τύπος</a:t>
            </a:r>
            <a:r>
              <a:rPr lang="el-GR" sz="2400" dirty="0">
                <a:solidFill>
                  <a:srgbClr val="002060"/>
                </a:solidFill>
                <a:latin typeface="Arial Narrow" panose="020B0606020202030204" pitchFamily="34" charset="0"/>
              </a:rPr>
              <a:t>: είτε πρόκειται για προϊόν είτε για υπηρεσία, καθώς το συνολικό σύστημα πρέπει να λειτουργεί </a:t>
            </a:r>
            <a:r>
              <a:rPr lang="el-GR" sz="2400" dirty="0" smtClean="0">
                <a:solidFill>
                  <a:srgbClr val="002060"/>
                </a:solidFill>
                <a:latin typeface="Arial Narrow" panose="020B0606020202030204" pitchFamily="34" charset="0"/>
              </a:rPr>
              <a:t>καλά </a:t>
            </a:r>
          </a:p>
          <a:p>
            <a:pPr algn="just"/>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Η πλατφόρμα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επικοινωνίας και συνεργασίας:</a:t>
            </a:r>
            <a:r>
              <a:rPr lang="el-GR" sz="2400" dirty="0">
                <a:solidFill>
                  <a:srgbClr val="002060"/>
                </a:solidFill>
                <a:latin typeface="Arial Narrow" panose="020B0606020202030204" pitchFamily="34" charset="0"/>
              </a:rPr>
              <a:t> αυτή θα μπορούσε να είναι μια πλατφόρμα τεχνολογίας, όπου οι εταιρείες γράφουν στον ίδιο κώδικα</a:t>
            </a:r>
            <a:r>
              <a:rPr lang="el-GR" sz="2400" dirty="0" smtClean="0">
                <a:solidFill>
                  <a:srgbClr val="002060"/>
                </a:solidFill>
                <a:latin typeface="Arial Narrow" panose="020B0606020202030204" pitchFamily="34" charset="0"/>
              </a:rPr>
              <a:t>.</a:t>
            </a:r>
          </a:p>
          <a:p>
            <a:pPr algn="just"/>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Το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πλεονέκτημα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της Δικτύωσης</a:t>
            </a:r>
            <a:r>
              <a:rPr lang="el-GR" sz="2400" dirty="0" smtClean="0">
                <a:solidFill>
                  <a:srgbClr val="002060"/>
                </a:solidFill>
                <a:latin typeface="Arial Narrow" panose="020B0606020202030204" pitchFamily="34" charset="0"/>
              </a:rPr>
              <a:t>: </a:t>
            </a:r>
            <a:r>
              <a:rPr lang="el-GR" sz="2400" dirty="0">
                <a:solidFill>
                  <a:srgbClr val="002060"/>
                </a:solidFill>
                <a:latin typeface="Arial Narrow" panose="020B0606020202030204" pitchFamily="34" charset="0"/>
              </a:rPr>
              <a:t>ή το λειτουργικό μοντέλο δημιουργίας αξίας. Το βασικό πράγμα με οποιοδήποτε επιχειρηματικό οικοσύστημα είναι ότι καθώς γίνεται μεγαλύτερο και πιο διαφορετικό, μπορεί να ανταγωνιστεί καλύτερα ενάντια σε άλλες εταιρείες και άλλα οικοσυστήματα, δημιουργώντας μεγαλύτερη αξία για τα ενεργά μέλη του</a:t>
            </a:r>
            <a:r>
              <a:rPr lang="el-GR" sz="2400" dirty="0" smtClean="0">
                <a:solidFill>
                  <a:srgbClr val="002060"/>
                </a:solidFill>
                <a:latin typeface="Arial Narrow" panose="020B0606020202030204" pitchFamily="34" charset="0"/>
              </a:rPr>
              <a:t>.</a:t>
            </a:r>
          </a:p>
          <a:p>
            <a:pPr algn="just"/>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Δικαιοσύνη</a:t>
            </a:r>
            <a:r>
              <a:rPr lang="el-GR" sz="2400" dirty="0" smtClean="0">
                <a:solidFill>
                  <a:srgbClr val="002060"/>
                </a:solidFill>
                <a:latin typeface="Arial Narrow" panose="020B0606020202030204" pitchFamily="34" charset="0"/>
              </a:rPr>
              <a:t>: </a:t>
            </a:r>
            <a:r>
              <a:rPr lang="el-GR" sz="2400" dirty="0">
                <a:solidFill>
                  <a:srgbClr val="002060"/>
                </a:solidFill>
                <a:latin typeface="Arial Narrow" panose="020B0606020202030204" pitchFamily="34" charset="0"/>
              </a:rPr>
              <a:t>αυτό καθορίζει ποιος </a:t>
            </a:r>
            <a:r>
              <a:rPr lang="el-GR" sz="2400" dirty="0" smtClean="0">
                <a:solidFill>
                  <a:srgbClr val="002060"/>
                </a:solidFill>
                <a:latin typeface="Arial Narrow" panose="020B0606020202030204" pitchFamily="34" charset="0"/>
              </a:rPr>
              <a:t>βρίσκεται στο </a:t>
            </a:r>
            <a:r>
              <a:rPr lang="el-GR" sz="2400" dirty="0">
                <a:solidFill>
                  <a:srgbClr val="002060"/>
                </a:solidFill>
                <a:latin typeface="Arial Narrow" panose="020B0606020202030204" pitchFamily="34" charset="0"/>
              </a:rPr>
              <a:t>οικοσύστημα και σημαίνει επίσης ότι κάθε εταιρεία πρέπει να </a:t>
            </a:r>
            <a:r>
              <a:rPr lang="el-GR" sz="2400" dirty="0" smtClean="0">
                <a:solidFill>
                  <a:srgbClr val="002060"/>
                </a:solidFill>
                <a:latin typeface="Arial Narrow" panose="020B0606020202030204" pitchFamily="34" charset="0"/>
              </a:rPr>
              <a:t>κατακτήσει τέτοιου είδους αξία ώστε να είναι σημαντική για τους υπόλοιπους</a:t>
            </a:r>
            <a:endParaRPr lang="el-GR"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857278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normAutofit fontScale="90000"/>
          </a:bodyPr>
          <a:lstStyle/>
          <a:p>
            <a:pPr algn="ctr">
              <a:defRPr/>
            </a:pPr>
            <a:r>
              <a:rPr lang="el-GR" altLang="el-GR" sz="4400" dirty="0" smtClean="0">
                <a:solidFill>
                  <a:srgbClr val="7030A0"/>
                </a:solidFill>
                <a:latin typeface="Arial Narrow" panose="020B0606020202030204" pitchFamily="34" charset="0"/>
              </a:rPr>
              <a:t>Βασικά Ζητήματα </a:t>
            </a:r>
            <a:br>
              <a:rPr lang="el-GR" altLang="el-GR" sz="4400" dirty="0" smtClean="0">
                <a:solidFill>
                  <a:srgbClr val="7030A0"/>
                </a:solidFill>
                <a:latin typeface="Arial Narrow" panose="020B0606020202030204" pitchFamily="34" charset="0"/>
              </a:rPr>
            </a:br>
            <a:r>
              <a:rPr lang="el-GR" altLang="el-GR" sz="4400" dirty="0" smtClean="0">
                <a:solidFill>
                  <a:srgbClr val="7030A0"/>
                </a:solidFill>
                <a:latin typeface="Arial Narrow" panose="020B0606020202030204" pitchFamily="34" charset="0"/>
              </a:rPr>
              <a:t>Σχεδιασμού Οικοσυστήματος</a:t>
            </a:r>
            <a:r>
              <a:rPr lang="en-GB" altLang="el-GR" sz="4400" dirty="0" smtClean="0">
                <a:solidFill>
                  <a:srgbClr val="7030A0"/>
                </a:solidFill>
                <a:latin typeface="Arial Narrow" panose="020B0606020202030204" pitchFamily="34" charset="0"/>
              </a:rPr>
              <a:t> (1)</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Autofit/>
          </a:bodyPr>
          <a:lstStyle/>
          <a:p>
            <a:pPr algn="ct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Λίστα σχεδιασμού ενός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επιχειρηματικού οικοσυστήματος</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algn="ctr"/>
            <a:endPar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algn="just"/>
            <a:r>
              <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The WHY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400" dirty="0">
                <a:solidFill>
                  <a:srgbClr val="002060"/>
                </a:solidFill>
                <a:latin typeface="Arial Narrow" panose="020B0606020202030204" pitchFamily="34" charset="0"/>
              </a:rPr>
              <a:t>1) Γιατί χρειάζονται συνεργασίες; 2) </a:t>
            </a:r>
            <a:r>
              <a:rPr lang="el-GR" sz="2400" dirty="0" smtClean="0">
                <a:solidFill>
                  <a:srgbClr val="002060"/>
                </a:solidFill>
                <a:latin typeface="Arial Narrow" panose="020B0606020202030204" pitchFamily="34" charset="0"/>
              </a:rPr>
              <a:t>Πόσες χρειάζονται</a:t>
            </a:r>
            <a:r>
              <a:rPr lang="el-GR" sz="2400" dirty="0">
                <a:solidFill>
                  <a:srgbClr val="002060"/>
                </a:solidFill>
                <a:latin typeface="Arial Narrow" panose="020B0606020202030204" pitchFamily="34" charset="0"/>
              </a:rPr>
              <a:t>; 3) Πώς προσθέτουν αξία; 4) </a:t>
            </a:r>
            <a:r>
              <a:rPr lang="el-GR" sz="2400" dirty="0" smtClean="0">
                <a:solidFill>
                  <a:srgbClr val="002060"/>
                </a:solidFill>
                <a:latin typeface="Arial Narrow" panose="020B0606020202030204" pitchFamily="34" charset="0"/>
              </a:rPr>
              <a:t>Τι «μεταφέρουν» οι εταιρίες στο οικοσύστημα; </a:t>
            </a:r>
            <a:r>
              <a:rPr lang="el-GR" sz="2400" dirty="0">
                <a:solidFill>
                  <a:srgbClr val="002060"/>
                </a:solidFill>
                <a:latin typeface="Arial Narrow" panose="020B0606020202030204" pitchFamily="34" charset="0"/>
              </a:rPr>
              <a:t>5) Πώς αλληλοσυμπληρώνονται / συμπληρώνονται οι συνεργάτες; 6) Ποιες είναι οι </a:t>
            </a:r>
            <a:r>
              <a:rPr lang="el-GR" sz="2400" dirty="0" smtClean="0">
                <a:solidFill>
                  <a:srgbClr val="002060"/>
                </a:solidFill>
                <a:latin typeface="Arial Narrow" panose="020B0606020202030204" pitchFamily="34" charset="0"/>
              </a:rPr>
              <a:t>αγορές που στοχεύουν; </a:t>
            </a:r>
            <a:r>
              <a:rPr lang="el-GR" sz="2400" dirty="0">
                <a:solidFill>
                  <a:srgbClr val="002060"/>
                </a:solidFill>
                <a:latin typeface="Arial Narrow" panose="020B0606020202030204" pitchFamily="34" charset="0"/>
              </a:rPr>
              <a:t>7) Ποιες συμπληρωματικές ανάγκες χρειάζονται ώστε αυτό το οικοσύστημα να γίνει </a:t>
            </a:r>
            <a:r>
              <a:rPr lang="el-GR" sz="2400" dirty="0" smtClean="0">
                <a:solidFill>
                  <a:srgbClr val="002060"/>
                </a:solidFill>
                <a:latin typeface="Arial Narrow" panose="020B0606020202030204" pitchFamily="34" charset="0"/>
              </a:rPr>
              <a:t>παραγωγικό</a:t>
            </a:r>
            <a:endParaRPr lang="en-GB" sz="2400" dirty="0" smtClean="0">
              <a:solidFill>
                <a:srgbClr val="002060"/>
              </a:solidFill>
              <a:latin typeface="Arial Narrow" panose="020B0606020202030204" pitchFamily="34" charset="0"/>
            </a:endParaRPr>
          </a:p>
          <a:p>
            <a:pPr algn="just"/>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The </a:t>
            </a:r>
            <a:r>
              <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WHO</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400" dirty="0">
                <a:solidFill>
                  <a:srgbClr val="002060"/>
                </a:solidFill>
                <a:latin typeface="Arial Narrow" panose="020B0606020202030204" pitchFamily="34" charset="0"/>
              </a:rPr>
              <a:t>1) Ποιος πρέπει να βρίσκεται στο οικοσύστημα; 2) Πώς πρέπει να εκτελείται η δέουσα επιμέλεια κάθε συντρόφου; 3) Ποια περιουσιακά στοιχεία </a:t>
            </a:r>
            <a:r>
              <a:rPr lang="el-GR" sz="2400" dirty="0" err="1">
                <a:solidFill>
                  <a:srgbClr val="002060"/>
                </a:solidFill>
                <a:latin typeface="Arial Narrow" panose="020B0606020202030204" pitchFamily="34" charset="0"/>
              </a:rPr>
              <a:t>θατο</a:t>
            </a:r>
            <a:r>
              <a:rPr lang="el-GR" sz="2400" dirty="0">
                <a:solidFill>
                  <a:srgbClr val="002060"/>
                </a:solidFill>
                <a:latin typeface="Arial Narrow" panose="020B0606020202030204" pitchFamily="34" charset="0"/>
              </a:rPr>
              <a:t> καθένα φέρνει; 4) Θα είναι εύκολο να συνεργαστείτε μαζί τους στο οικοσύστημα</a:t>
            </a:r>
            <a:r>
              <a:rPr lang="el-GR" sz="2400" dirty="0" smtClean="0">
                <a:solidFill>
                  <a:srgbClr val="002060"/>
                </a:solidFill>
                <a:latin typeface="Arial Narrow" panose="020B0606020202030204" pitchFamily="34" charset="0"/>
              </a:rPr>
              <a:t>;</a:t>
            </a:r>
            <a:endParaRPr lang="en-GB" sz="240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1346918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normAutofit fontScale="90000"/>
          </a:bodyPr>
          <a:lstStyle/>
          <a:p>
            <a:pPr algn="ctr">
              <a:defRPr/>
            </a:pPr>
            <a:r>
              <a:rPr lang="el-GR" altLang="el-GR" sz="4400" dirty="0" smtClean="0">
                <a:solidFill>
                  <a:srgbClr val="7030A0"/>
                </a:solidFill>
                <a:latin typeface="Arial Narrow" panose="020B0606020202030204" pitchFamily="34" charset="0"/>
              </a:rPr>
              <a:t>Βασικά Ζητήματα </a:t>
            </a:r>
            <a:br>
              <a:rPr lang="el-GR" altLang="el-GR" sz="4400" dirty="0" smtClean="0">
                <a:solidFill>
                  <a:srgbClr val="7030A0"/>
                </a:solidFill>
                <a:latin typeface="Arial Narrow" panose="020B0606020202030204" pitchFamily="34" charset="0"/>
              </a:rPr>
            </a:br>
            <a:r>
              <a:rPr lang="el-GR" altLang="el-GR" sz="4400" dirty="0" smtClean="0">
                <a:solidFill>
                  <a:srgbClr val="7030A0"/>
                </a:solidFill>
                <a:latin typeface="Arial Narrow" panose="020B0606020202030204" pitchFamily="34" charset="0"/>
              </a:rPr>
              <a:t>Σχεδιασμού Οικοσυστήματος</a:t>
            </a:r>
            <a:r>
              <a:rPr lang="en-GB" altLang="el-GR" sz="4400" dirty="0" smtClean="0">
                <a:solidFill>
                  <a:srgbClr val="7030A0"/>
                </a:solidFill>
                <a:latin typeface="Arial Narrow" panose="020B0606020202030204" pitchFamily="34" charset="0"/>
              </a:rPr>
              <a:t> (2)</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Autofit/>
          </a:bodyPr>
          <a:lstStyle/>
          <a:p>
            <a:pPr algn="ctr"/>
            <a:endPar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algn="ct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Λίστα σχεδιασμού ενός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επιχειρηματικού οικοσυστήματος</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p>
          <a:p>
            <a:pPr algn="just"/>
            <a:endPar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algn="just"/>
            <a:r>
              <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The HOW</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1) Πώς θα οργανωθεί και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θα δομηθεί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το οικοσύστημα; 2) Πώς η δομή κινήτρων θα ωθήσει όλους τους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εργαζόμενους</a:t>
            </a:r>
            <a:r>
              <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να εργάζονται αρμονικά? </a:t>
            </a:r>
          </a:p>
          <a:p>
            <a:pPr algn="just"/>
            <a:r>
              <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The GROWTH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1) Πώς θα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δημιουργηθεί ανάπτυξη</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 2) Πώς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θα προσκαλέσουμε ελκυστικούς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συνεργάτες στο </a:t>
            </a:r>
            <a:r>
              <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παιχνίδι</a:t>
            </a:r>
            <a:r>
              <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νωρίς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ώστε να ακολουθήσουν </a:t>
            </a:r>
            <a:r>
              <a:rPr lang="el-GR" sz="2400" dirty="0" smtClean="0">
                <a:solidFill>
                  <a:srgbClr val="002060"/>
                </a:solidFill>
                <a:effectLst>
                  <a:outerShdw blurRad="38100" dist="38100" dir="2700000" algn="tl">
                    <a:srgbClr val="000000">
                      <a:alpha val="43137"/>
                    </a:srgbClr>
                  </a:outerShdw>
                </a:effectLst>
                <a:latin typeface="Arial Narrow" panose="020B0606020202030204" pitchFamily="34" charset="0"/>
              </a:rPr>
              <a:t>άλλοι</a:t>
            </a:r>
            <a:endParaRPr lang="en-GB" sz="24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78840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l-GR" altLang="el-GR" sz="4400" dirty="0" smtClean="0">
                <a:solidFill>
                  <a:srgbClr val="7030A0"/>
                </a:solidFill>
                <a:latin typeface="Arial Narrow" panose="020B0606020202030204" pitchFamily="34" charset="0"/>
              </a:rPr>
              <a:t>Επιχειρηματικά Οικοσυστήματα</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820591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l-GR" altLang="el-GR" sz="4400" dirty="0" smtClean="0">
                <a:solidFill>
                  <a:srgbClr val="7030A0"/>
                </a:solidFill>
                <a:latin typeface="Arial Narrow" panose="020B0606020202030204" pitchFamily="34" charset="0"/>
              </a:rPr>
              <a:t>Επιχειρηματικά Οικοσυστήματα</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Autofit/>
          </a:bodyPr>
          <a:lstStyle/>
          <a:p>
            <a:pPr algn="just"/>
            <a:r>
              <a:rPr lang="el-GR" sz="2400" dirty="0" smtClean="0">
                <a:solidFill>
                  <a:srgbClr val="002060"/>
                </a:solidFill>
                <a:latin typeface="Arial Narrow" panose="020B0606020202030204" pitchFamily="34" charset="0"/>
              </a:rPr>
              <a:t>«</a:t>
            </a:r>
            <a:r>
              <a:rPr lang="el-GR" sz="2400" dirty="0">
                <a:solidFill>
                  <a:srgbClr val="002060"/>
                </a:solidFill>
                <a:latin typeface="Arial Narrow" panose="020B0606020202030204" pitchFamily="34" charset="0"/>
              </a:rPr>
              <a:t>Δ</a:t>
            </a:r>
            <a:r>
              <a:rPr lang="el-GR" sz="2400" dirty="0" smtClean="0">
                <a:solidFill>
                  <a:srgbClr val="002060"/>
                </a:solidFill>
                <a:latin typeface="Arial Narrow" panose="020B0606020202030204" pitchFamily="34" charset="0"/>
              </a:rPr>
              <a:t>ομικά </a:t>
            </a:r>
            <a:r>
              <a:rPr lang="el-GR" sz="2400" dirty="0">
                <a:solidFill>
                  <a:srgbClr val="002060"/>
                </a:solidFill>
                <a:latin typeface="Arial Narrow" panose="020B0606020202030204" pitchFamily="34" charset="0"/>
              </a:rPr>
              <a:t>στοιχεία» για την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rPr>
              <a:t>προώθηση της επιχειρηματικότητας τα οποία μπορούν να προσαρμοστούν σε μια πόλη για να δημιουργηθεί ένα ισχυρότερο ή μικρότερο περιβάλλον για την προώθηση της επιχειρηματικότητας.</a:t>
            </a:r>
          </a:p>
          <a:p>
            <a:pPr algn="just"/>
            <a:r>
              <a:rPr lang="el-GR" sz="2400" dirty="0" smtClean="0">
                <a:solidFill>
                  <a:srgbClr val="002060"/>
                </a:solidFill>
                <a:latin typeface="Arial Narrow" panose="020B0606020202030204" pitchFamily="34" charset="0"/>
              </a:rPr>
              <a:t>Σύμφωνα με τον </a:t>
            </a:r>
            <a:r>
              <a:rPr lang="el-GR" sz="2400" dirty="0" err="1">
                <a:solidFill>
                  <a:srgbClr val="002060"/>
                </a:solidFill>
                <a:latin typeface="Arial Narrow" panose="020B0606020202030204" pitchFamily="34" charset="0"/>
              </a:rPr>
              <a:t>Isenberg</a:t>
            </a:r>
            <a:r>
              <a:rPr lang="el-GR" sz="2400" dirty="0">
                <a:solidFill>
                  <a:srgbClr val="002060"/>
                </a:solidFill>
                <a:latin typeface="Arial Narrow" panose="020B0606020202030204" pitchFamily="34" charset="0"/>
              </a:rPr>
              <a:t> θεωρεί ότι τα «επιχειρηματικά οικοσυστήματα» που βασίζονται σε μια συγκεκριμένη περιοχή περιλαμβάνουν επιρροές </a:t>
            </a:r>
            <a:r>
              <a:rPr lang="el-GR" sz="2400" dirty="0" smtClean="0">
                <a:solidFill>
                  <a:srgbClr val="002060"/>
                </a:solidFill>
                <a:latin typeface="Arial Narrow" panose="020B0606020202030204" pitchFamily="34" charset="0"/>
              </a:rPr>
              <a:t>από </a:t>
            </a:r>
          </a:p>
          <a:p>
            <a:pPr marL="109728" indent="0" algn="just">
              <a:buNone/>
            </a:pPr>
            <a:r>
              <a:rPr lang="el-GR" sz="2400" dirty="0" smtClean="0">
                <a:solidFill>
                  <a:srgbClr val="002060"/>
                </a:solidFill>
                <a:latin typeface="Arial Narrow" panose="020B0606020202030204" pitchFamily="34" charset="0"/>
              </a:rPr>
              <a:t>(α) τον </a:t>
            </a:r>
            <a:r>
              <a:rPr lang="el-GR" sz="2400" dirty="0">
                <a:solidFill>
                  <a:srgbClr val="002060"/>
                </a:solidFill>
                <a:latin typeface="Arial Narrow" panose="020B0606020202030204" pitchFamily="34" charset="0"/>
              </a:rPr>
              <a:t>πολιτισμό της </a:t>
            </a:r>
            <a:r>
              <a:rPr lang="el-GR" sz="2400" dirty="0" smtClean="0">
                <a:solidFill>
                  <a:srgbClr val="002060"/>
                </a:solidFill>
                <a:latin typeface="Arial Narrow" panose="020B0606020202030204" pitchFamily="34" charset="0"/>
              </a:rPr>
              <a:t>πόλης</a:t>
            </a:r>
          </a:p>
          <a:p>
            <a:pPr marL="109728" indent="0" algn="just">
              <a:buNone/>
            </a:pPr>
            <a:r>
              <a:rPr lang="el-GR" sz="2400" dirty="0" smtClean="0">
                <a:solidFill>
                  <a:srgbClr val="002060"/>
                </a:solidFill>
                <a:latin typeface="Arial Narrow" panose="020B0606020202030204" pitchFamily="34" charset="0"/>
              </a:rPr>
              <a:t>(β) τις </a:t>
            </a:r>
            <a:r>
              <a:rPr lang="el-GR" sz="2400" dirty="0">
                <a:solidFill>
                  <a:srgbClr val="002060"/>
                </a:solidFill>
                <a:latin typeface="Arial Narrow" panose="020B0606020202030204" pitchFamily="34" charset="0"/>
              </a:rPr>
              <a:t>πολιτικές που επιτρέπουν οι επιχειρήσεις, </a:t>
            </a:r>
            <a:endParaRPr lang="el-GR" sz="2400" dirty="0" smtClean="0">
              <a:solidFill>
                <a:srgbClr val="002060"/>
              </a:solidFill>
              <a:latin typeface="Arial Narrow" panose="020B0606020202030204" pitchFamily="34" charset="0"/>
            </a:endParaRPr>
          </a:p>
          <a:p>
            <a:pPr marL="109728" indent="0" algn="just">
              <a:buNone/>
            </a:pPr>
            <a:r>
              <a:rPr lang="el-GR" sz="2400" dirty="0" smtClean="0">
                <a:solidFill>
                  <a:srgbClr val="002060"/>
                </a:solidFill>
                <a:latin typeface="Arial Narrow" panose="020B0606020202030204" pitchFamily="34" charset="0"/>
              </a:rPr>
              <a:t>(γ) τη </a:t>
            </a:r>
            <a:r>
              <a:rPr lang="el-GR" sz="2400" dirty="0">
                <a:solidFill>
                  <a:srgbClr val="002060"/>
                </a:solidFill>
                <a:latin typeface="Arial Narrow" panose="020B0606020202030204" pitchFamily="34" charset="0"/>
              </a:rPr>
              <a:t>δύναμη της τοπικής ηγεσίας, </a:t>
            </a:r>
            <a:endParaRPr lang="el-GR" sz="2400" dirty="0" smtClean="0">
              <a:solidFill>
                <a:srgbClr val="002060"/>
              </a:solidFill>
              <a:latin typeface="Arial Narrow" panose="020B0606020202030204" pitchFamily="34" charset="0"/>
            </a:endParaRPr>
          </a:p>
          <a:p>
            <a:pPr marL="109728" indent="0" algn="just">
              <a:buNone/>
            </a:pPr>
            <a:r>
              <a:rPr lang="el-GR" sz="2400" dirty="0" smtClean="0">
                <a:solidFill>
                  <a:srgbClr val="002060"/>
                </a:solidFill>
                <a:latin typeface="Arial Narrow" panose="020B0606020202030204" pitchFamily="34" charset="0"/>
              </a:rPr>
              <a:t>(δ) τη </a:t>
            </a:r>
            <a:r>
              <a:rPr lang="el-GR" sz="2400" dirty="0">
                <a:solidFill>
                  <a:srgbClr val="002060"/>
                </a:solidFill>
                <a:latin typeface="Arial Narrow" panose="020B0606020202030204" pitchFamily="34" charset="0"/>
              </a:rPr>
              <a:t>δυνατότητα διάθεσης της κατάλληλης χρηματοδότησης στις επιχειρήσεις, </a:t>
            </a:r>
            <a:endParaRPr lang="el-GR" sz="2400" dirty="0" smtClean="0">
              <a:solidFill>
                <a:srgbClr val="002060"/>
              </a:solidFill>
              <a:latin typeface="Arial Narrow" panose="020B0606020202030204" pitchFamily="34" charset="0"/>
            </a:endParaRPr>
          </a:p>
          <a:p>
            <a:pPr marL="109728" indent="0" algn="just">
              <a:buNone/>
            </a:pPr>
            <a:r>
              <a:rPr lang="el-GR" sz="2400" dirty="0" smtClean="0">
                <a:solidFill>
                  <a:srgbClr val="002060"/>
                </a:solidFill>
                <a:latin typeface="Arial Narrow" panose="020B0606020202030204" pitchFamily="34" charset="0"/>
              </a:rPr>
              <a:t>(ε) την </a:t>
            </a:r>
            <a:r>
              <a:rPr lang="el-GR" sz="2400" dirty="0">
                <a:solidFill>
                  <a:srgbClr val="002060"/>
                </a:solidFill>
                <a:latin typeface="Arial Narrow" panose="020B0606020202030204" pitchFamily="34" charset="0"/>
              </a:rPr>
              <a:t>ποιότητα του ανθρώπινου κεφαλαίου, </a:t>
            </a:r>
            <a:endParaRPr lang="el-GR" sz="2400" dirty="0" smtClean="0">
              <a:solidFill>
                <a:srgbClr val="002060"/>
              </a:solidFill>
              <a:latin typeface="Arial Narrow" panose="020B0606020202030204" pitchFamily="34" charset="0"/>
            </a:endParaRPr>
          </a:p>
          <a:p>
            <a:pPr marL="109728" indent="0" algn="just">
              <a:buNone/>
            </a:pPr>
            <a:r>
              <a:rPr lang="el-GR" sz="2400" dirty="0" smtClean="0">
                <a:solidFill>
                  <a:srgbClr val="002060"/>
                </a:solidFill>
                <a:latin typeface="Arial Narrow" panose="020B0606020202030204" pitchFamily="34" charset="0"/>
              </a:rPr>
              <a:t>(ζ) τις </a:t>
            </a:r>
            <a:r>
              <a:rPr lang="el-GR" sz="2400" dirty="0">
                <a:solidFill>
                  <a:srgbClr val="002060"/>
                </a:solidFill>
                <a:latin typeface="Arial Narrow" panose="020B0606020202030204" pitchFamily="34" charset="0"/>
              </a:rPr>
              <a:t>φιλικές αγορές επιχειρηματικών κεφαλαίων και μια σειρά θεσμικών και υποστηρικτικών υποδομών</a:t>
            </a:r>
            <a:r>
              <a:rPr lang="el-GR" sz="2400" dirty="0" smtClean="0">
                <a:solidFill>
                  <a:srgbClr val="002060"/>
                </a:solidFill>
                <a:latin typeface="Arial Narrow" panose="020B0606020202030204" pitchFamily="34" charset="0"/>
              </a:rPr>
              <a:t>.</a:t>
            </a:r>
            <a:endParaRPr lang="el-GR"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411151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l-GR" altLang="el-GR" sz="4400" dirty="0" smtClean="0">
                <a:solidFill>
                  <a:srgbClr val="7030A0"/>
                </a:solidFill>
                <a:latin typeface="Arial Narrow" panose="020B0606020202030204" pitchFamily="34" charset="0"/>
              </a:rPr>
              <a:t>Επιχειρηματικά Οικοσυστήματα (2)</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rmAutofit/>
          </a:bodyPr>
          <a:lstStyle/>
          <a:p>
            <a:r>
              <a:rPr lang="el-GR" sz="2800" b="1" dirty="0" smtClean="0">
                <a:solidFill>
                  <a:srgbClr val="002060"/>
                </a:solidFill>
                <a:latin typeface="Arial Narrow" panose="020B0606020202030204" pitchFamily="34" charset="0"/>
              </a:rPr>
              <a:t>Γιατί </a:t>
            </a:r>
            <a:r>
              <a:rPr lang="el-GR" sz="2800" b="1" dirty="0">
                <a:solidFill>
                  <a:srgbClr val="002060"/>
                </a:solidFill>
                <a:latin typeface="Arial Narrow" panose="020B0606020202030204" pitchFamily="34" charset="0"/>
              </a:rPr>
              <a:t>τα «επιχειρηματικά οικοσυστήματα» γίνονται όλο και πιο σημαντικά;</a:t>
            </a:r>
            <a:endParaRPr lang="el-GR" sz="2800" dirty="0">
              <a:solidFill>
                <a:srgbClr val="002060"/>
              </a:solidFill>
              <a:latin typeface="Arial Narrow" panose="020B0606020202030204" pitchFamily="34" charset="0"/>
            </a:endParaRPr>
          </a:p>
          <a:p>
            <a:r>
              <a:rPr lang="el-GR" sz="2800" dirty="0">
                <a:solidFill>
                  <a:srgbClr val="002060"/>
                </a:solidFill>
                <a:latin typeface="Arial Narrow" panose="020B0606020202030204" pitchFamily="34" charset="0"/>
              </a:rPr>
              <a:t>Οι ευρύτερες διαρθρωτικές αλλαγές στην κοινωνία θολώνουν τα παραδοσιακά όρια μεταξύ της απασχόλησης, των επιχειρήσεων και της επιχειρηματικότητας</a:t>
            </a:r>
            <a:r>
              <a:rPr lang="el-GR" sz="2800" dirty="0" smtClean="0">
                <a:solidFill>
                  <a:srgbClr val="002060"/>
                </a:solidFill>
                <a:latin typeface="Arial Narrow" panose="020B0606020202030204" pitchFamily="34" charset="0"/>
              </a:rPr>
              <a:t>.</a:t>
            </a:r>
          </a:p>
          <a:p>
            <a:pPr algn="just"/>
            <a:r>
              <a:rPr lang="el-GR" sz="2800" dirty="0">
                <a:solidFill>
                  <a:srgbClr val="002060"/>
                </a:solidFill>
                <a:latin typeface="Arial Narrow" panose="020B0606020202030204" pitchFamily="34" charset="0"/>
              </a:rPr>
              <a:t>Οι μεταβολές στην τεχνολογία, τ</a:t>
            </a:r>
            <a:r>
              <a:rPr lang="el-GR" sz="2800" dirty="0" smtClean="0">
                <a:solidFill>
                  <a:srgbClr val="002060"/>
                </a:solidFill>
                <a:latin typeface="Arial Narrow" panose="020B0606020202030204" pitchFamily="34" charset="0"/>
              </a:rPr>
              <a:t>ις επιθυμίες </a:t>
            </a:r>
            <a:r>
              <a:rPr lang="el-GR" sz="2800" dirty="0">
                <a:solidFill>
                  <a:srgbClr val="002060"/>
                </a:solidFill>
                <a:latin typeface="Arial Narrow" panose="020B0606020202030204" pitchFamily="34" charset="0"/>
              </a:rPr>
              <a:t>και τις προσδοκίες τόσο των εργοδοτών όσο </a:t>
            </a:r>
            <a:r>
              <a:rPr lang="el-GR" sz="2800" dirty="0" smtClean="0">
                <a:solidFill>
                  <a:srgbClr val="002060"/>
                </a:solidFill>
                <a:latin typeface="Arial Narrow" panose="020B0606020202030204" pitchFamily="34" charset="0"/>
              </a:rPr>
              <a:t>και των </a:t>
            </a:r>
            <a:r>
              <a:rPr lang="el-GR" sz="2800" dirty="0">
                <a:solidFill>
                  <a:srgbClr val="002060"/>
                </a:solidFill>
                <a:latin typeface="Arial Narrow" panose="020B0606020202030204" pitchFamily="34" charset="0"/>
              </a:rPr>
              <a:t>εργαζομένων δημιουργούν σημαντικές αλλαγές </a:t>
            </a:r>
            <a:r>
              <a:rPr lang="el-GR" sz="2800" dirty="0" smtClean="0">
                <a:solidFill>
                  <a:srgbClr val="002060"/>
                </a:solidFill>
                <a:latin typeface="Arial Narrow" panose="020B0606020202030204" pitchFamily="34" charset="0"/>
              </a:rPr>
              <a:t>στη φύση </a:t>
            </a:r>
            <a:r>
              <a:rPr lang="el-GR" sz="2800" dirty="0">
                <a:solidFill>
                  <a:srgbClr val="002060"/>
                </a:solidFill>
                <a:latin typeface="Arial Narrow" panose="020B0606020202030204" pitchFamily="34" charset="0"/>
              </a:rPr>
              <a:t>της εργασίας και στις επίσημες και </a:t>
            </a:r>
            <a:r>
              <a:rPr lang="el-GR" sz="2800" dirty="0" smtClean="0">
                <a:solidFill>
                  <a:srgbClr val="002060"/>
                </a:solidFill>
                <a:latin typeface="Arial Narrow" panose="020B0606020202030204" pitchFamily="34" charset="0"/>
              </a:rPr>
              <a:t>άτυπες συμβάσεις </a:t>
            </a:r>
            <a:r>
              <a:rPr lang="el-GR" sz="2800" dirty="0">
                <a:solidFill>
                  <a:srgbClr val="002060"/>
                </a:solidFill>
                <a:latin typeface="Arial Narrow" panose="020B0606020202030204" pitchFamily="34" charset="0"/>
              </a:rPr>
              <a:t>που υφίστανται μεταξύ εργοδότη </a:t>
            </a:r>
            <a:r>
              <a:rPr lang="el-GR" sz="2800" dirty="0" smtClean="0">
                <a:solidFill>
                  <a:srgbClr val="002060"/>
                </a:solidFill>
                <a:latin typeface="Arial Narrow" panose="020B0606020202030204" pitchFamily="34" charset="0"/>
              </a:rPr>
              <a:t>και</a:t>
            </a:r>
            <a:r>
              <a:rPr lang="en-GB"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εργαζομένου</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808441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382" y="3356992"/>
            <a:ext cx="912961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lnSpc>
                <a:spcPct val="150000"/>
              </a:lnSpc>
              <a:defRPr/>
            </a:pP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Ε ρ γ α λ ε ί α  </a:t>
            </a:r>
            <a:r>
              <a:rPr lang="el-GR" sz="5500" b="1" dirty="0" err="1" smtClean="0">
                <a:solidFill>
                  <a:srgbClr val="7030A0"/>
                </a:solidFill>
                <a:effectLst>
                  <a:outerShdw blurRad="38100" dist="38100" dir="2700000" algn="tl">
                    <a:srgbClr val="000000">
                      <a:alpha val="43137"/>
                    </a:srgbClr>
                  </a:outerShdw>
                </a:effectLst>
                <a:latin typeface="Arial Narrow" panose="020B0606020202030204" pitchFamily="34" charset="0"/>
              </a:rPr>
              <a:t>Α</a:t>
            </a: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ν ά λ υ σ η ς </a:t>
            </a:r>
          </a:p>
          <a:p>
            <a:pPr algn="ctr" eaLnBrk="1" hangingPunct="1">
              <a:lnSpc>
                <a:spcPct val="150000"/>
              </a:lnSpc>
              <a:defRPr/>
            </a:pP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Π ε ρ ι β ά λ </a:t>
            </a:r>
            <a:r>
              <a:rPr lang="el-GR" sz="5500" b="1" dirty="0" err="1" smtClean="0">
                <a:solidFill>
                  <a:srgbClr val="7030A0"/>
                </a:solidFill>
                <a:effectLst>
                  <a:outerShdw blurRad="38100" dist="38100" dir="2700000" algn="tl">
                    <a:srgbClr val="000000">
                      <a:alpha val="43137"/>
                    </a:srgbClr>
                  </a:outerShdw>
                </a:effectLst>
                <a:latin typeface="Arial Narrow" panose="020B0606020202030204" pitchFamily="34" charset="0"/>
              </a:rPr>
              <a:t>λ</a:t>
            </a: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ο ν τ ο ς</a:t>
            </a:r>
            <a:endParaRPr lang="en-US" sz="5500" b="1" dirty="0">
              <a:solidFill>
                <a:srgbClr val="7030A0"/>
              </a:solidFill>
              <a:effectLst>
                <a:outerShdw blurRad="38100" dist="38100" dir="2700000" algn="tl">
                  <a:srgbClr val="000000">
                    <a:alpha val="43137"/>
                  </a:srgbClr>
                </a:outerShdw>
              </a:effectLst>
              <a:latin typeface="Arial Narrow" panose="020B0606020202030204" pitchFamily="34" charset="0"/>
            </a:endParaRPr>
          </a:p>
          <a:p>
            <a:pPr algn="ctr" eaLnBrk="1" hangingPunct="1">
              <a:lnSpc>
                <a:spcPct val="150000"/>
              </a:lnSpc>
              <a:defRPr/>
            </a:pPr>
            <a:r>
              <a:rPr lang="en-GB"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P</a:t>
            </a:r>
            <a:r>
              <a:rPr lang="el-GR"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 </a:t>
            </a:r>
            <a:r>
              <a:rPr lang="en-GB"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E</a:t>
            </a:r>
            <a:r>
              <a:rPr lang="el-GR"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 </a:t>
            </a:r>
            <a:r>
              <a:rPr lang="en-GB"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S</a:t>
            </a:r>
            <a:r>
              <a:rPr lang="el-GR"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 </a:t>
            </a:r>
            <a:r>
              <a:rPr lang="en-GB"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T </a:t>
            </a:r>
            <a:r>
              <a:rPr lang="el-GR"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    Α ν ά λ υ σ η</a:t>
            </a:r>
            <a:endParaRPr lang="el-GR" sz="5500" b="1" i="1" dirty="0">
              <a:solidFill>
                <a:srgbClr val="7030A0"/>
              </a:solidFill>
              <a:effectLst>
                <a:outerShdw blurRad="38100" dist="38100" dir="2700000" algn="tl">
                  <a:srgbClr val="000000">
                    <a:alpha val="43137"/>
                  </a:srgbClr>
                </a:outerShdw>
              </a:effectLst>
              <a:latin typeface="Arial Narrow" panose="020B0606020202030204" pitchFamily="34" charset="0"/>
            </a:endParaRPr>
          </a:p>
          <a:p>
            <a:pPr algn="ctr" eaLnBrk="1" hangingPunct="1">
              <a:lnSpc>
                <a:spcPct val="150000"/>
              </a:lnSpc>
              <a:defRPr/>
            </a:pPr>
            <a:r>
              <a:rPr lang="en-US"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S W O T </a:t>
            </a:r>
            <a:r>
              <a:rPr lang="el-GR" sz="5500" b="1" i="1" dirty="0" smtClean="0">
                <a:solidFill>
                  <a:srgbClr val="7030A0"/>
                </a:solidFill>
                <a:effectLst>
                  <a:outerShdw blurRad="38100" dist="38100" dir="2700000" algn="tl">
                    <a:srgbClr val="000000">
                      <a:alpha val="43137"/>
                    </a:srgbClr>
                  </a:outerShdw>
                </a:effectLst>
                <a:latin typeface="Arial Narrow" panose="020B0606020202030204" pitchFamily="34" charset="0"/>
              </a:rPr>
              <a:t>     Α ν ά λ υ σ η</a:t>
            </a:r>
            <a:r>
              <a:rPr lang="en-US"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a:t>
            </a:r>
          </a:p>
          <a:p>
            <a:pPr algn="ctr" eaLnBrk="1" hangingPunct="1">
              <a:lnSpc>
                <a:spcPct val="150000"/>
              </a:lnSpc>
              <a:defRPr/>
            </a:pPr>
            <a:endPar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8917531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79512" y="1124744"/>
            <a:ext cx="8528085" cy="382156"/>
          </a:xfrm>
          <a:prstGeom prst="rect">
            <a:avLst/>
          </a:prstGeom>
        </p:spPr>
        <p:txBody>
          <a:bodyPr vert="horz" wrap="square" lIns="0" tIns="12700" rIns="0" bIns="0" rtlCol="0">
            <a:spAutoFit/>
          </a:bodyPr>
          <a:lstStyle/>
          <a:p>
            <a:pPr marL="12700" marR="187960" algn="just">
              <a:lnSpc>
                <a:spcPct val="100000"/>
              </a:lnSpc>
              <a:buChar char="•"/>
              <a:tabLst>
                <a:tab pos="203200" algn="l"/>
              </a:tabLst>
            </a:pPr>
            <a:endParaRPr sz="2400" dirty="0">
              <a:solidFill>
                <a:srgbClr val="002060"/>
              </a:solidFill>
              <a:latin typeface="Arial Narrow" panose="020B0606020202030204" pitchFamily="34" charset="0"/>
              <a:cs typeface="Arial"/>
            </a:endParaRPr>
          </a:p>
        </p:txBody>
      </p:sp>
      <p:sp>
        <p:nvSpPr>
          <p:cNvPr id="14" name="Rectangle 2"/>
          <p:cNvSpPr txBox="1">
            <a:spLocks noChangeArrowheads="1"/>
          </p:cNvSpPr>
          <p:nvPr/>
        </p:nvSpPr>
        <p:spPr bwMode="auto">
          <a:xfrm>
            <a:off x="287338" y="44624"/>
            <a:ext cx="885666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PEST </a:t>
            </a:r>
            <a:r>
              <a:rPr lang="el-GR" sz="3200" b="1" dirty="0" smtClean="0">
                <a:solidFill>
                  <a:srgbClr val="7030A0"/>
                </a:solidFill>
                <a:effectLst>
                  <a:outerShdw blurRad="38100" dist="38100" dir="2700000" algn="tl">
                    <a:srgbClr val="000000">
                      <a:alpha val="43137"/>
                    </a:srgbClr>
                  </a:outerShdw>
                </a:effectLst>
                <a:latin typeface="Arial" charset="0"/>
              </a:rPr>
              <a:t>Ανάλυση</a:t>
            </a:r>
            <a:endParaRPr lang="el-GR" sz="3200" i="1"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
        <p:nvSpPr>
          <p:cNvPr id="16" name="Rectangle 15"/>
          <p:cNvSpPr/>
          <p:nvPr/>
        </p:nvSpPr>
        <p:spPr>
          <a:xfrm>
            <a:off x="51066" y="1504133"/>
            <a:ext cx="8784976" cy="4493538"/>
          </a:xfrm>
          <a:prstGeom prst="rect">
            <a:avLst/>
          </a:prstGeom>
        </p:spPr>
        <p:txBody>
          <a:bodyPr wrap="square">
            <a:spAutoFit/>
          </a:bodyPr>
          <a:lstStyle/>
          <a:p>
            <a:r>
              <a:rPr lang="el-GR" sz="2600" dirty="0">
                <a:solidFill>
                  <a:srgbClr val="002060"/>
                </a:solidFill>
                <a:latin typeface="Arial Narrow" panose="020B0606020202030204" pitchFamily="34" charset="0"/>
              </a:rPr>
              <a:t>Στο εξωτερικό περιβάλλον </a:t>
            </a:r>
            <a:r>
              <a:rPr lang="el-GR" sz="2600" dirty="0" smtClean="0">
                <a:solidFill>
                  <a:srgbClr val="002060"/>
                </a:solidFill>
                <a:latin typeface="Arial Narrow" panose="020B0606020202030204" pitchFamily="34" charset="0"/>
              </a:rPr>
              <a:t>του οργανισμού</a:t>
            </a:r>
          </a:p>
          <a:p>
            <a:endParaRPr lang="en-US" sz="2600" dirty="0" smtClean="0">
              <a:solidFill>
                <a:srgbClr val="002060"/>
              </a:solidFill>
              <a:latin typeface="Arial Narrow" panose="020B0606020202030204" pitchFamily="34" charset="0"/>
            </a:endParaRPr>
          </a:p>
          <a:p>
            <a:r>
              <a:rPr lang="en-US" sz="2600" dirty="0" smtClean="0">
                <a:solidFill>
                  <a:srgbClr val="002060"/>
                </a:solidFill>
                <a:latin typeface="Arial Narrow" panose="020B0606020202030204" pitchFamily="34" charset="0"/>
                <a:sym typeface="Wingdings" panose="05000000000000000000" pitchFamily="2" charset="2"/>
              </a:rPr>
              <a:t></a:t>
            </a:r>
            <a:r>
              <a:rPr lang="el-GR" sz="2600" dirty="0" smtClean="0">
                <a:solidFill>
                  <a:srgbClr val="002060"/>
                </a:solidFill>
                <a:latin typeface="Arial Narrow" panose="020B0606020202030204" pitchFamily="34" charset="0"/>
              </a:rPr>
              <a:t>αναζητούνται </a:t>
            </a:r>
            <a:r>
              <a:rPr lang="el-GR" sz="2600" dirty="0">
                <a:solidFill>
                  <a:srgbClr val="002060"/>
                </a:solidFill>
                <a:latin typeface="Arial Narrow" panose="020B0606020202030204" pitchFamily="34" charset="0"/>
              </a:rPr>
              <a:t>οι ευκαιρίες που μπορεί </a:t>
            </a:r>
            <a:r>
              <a:rPr lang="en-GB" sz="2600" dirty="0" smtClean="0">
                <a:solidFill>
                  <a:srgbClr val="002060"/>
                </a:solidFill>
                <a:latin typeface="Arial Narrow" panose="020B0606020202030204" pitchFamily="34" charset="0"/>
              </a:rPr>
              <a:t>o </a:t>
            </a:r>
            <a:r>
              <a:rPr lang="el-GR" sz="2600" dirty="0" smtClean="0">
                <a:solidFill>
                  <a:srgbClr val="002060"/>
                </a:solidFill>
                <a:latin typeface="Arial Narrow" panose="020B0606020202030204" pitchFamily="34" charset="0"/>
              </a:rPr>
              <a:t>οργανισμός να </a:t>
            </a:r>
            <a:r>
              <a:rPr lang="el-GR" sz="2600" dirty="0">
                <a:solidFill>
                  <a:srgbClr val="002060"/>
                </a:solidFill>
                <a:latin typeface="Arial Narrow" panose="020B0606020202030204" pitchFamily="34" charset="0"/>
              </a:rPr>
              <a:t>αξιοποιήσει αλλά και οι απειλές που θα πρέπει να αποφύγει ώστε να αξιοποιήσει όσο το δυνατόν καλύτερα τις ικανότητες </a:t>
            </a:r>
            <a:r>
              <a:rPr lang="el-GR" sz="2600" dirty="0" smtClean="0">
                <a:solidFill>
                  <a:srgbClr val="002060"/>
                </a:solidFill>
                <a:latin typeface="Arial Narrow" panose="020B0606020202030204" pitchFamily="34" charset="0"/>
              </a:rPr>
              <a:t>του</a:t>
            </a:r>
            <a:endParaRPr lang="en-US" sz="2600" dirty="0" smtClean="0">
              <a:solidFill>
                <a:srgbClr val="002060"/>
              </a:solidFill>
              <a:latin typeface="Arial Narrow" panose="020B0606020202030204" pitchFamily="34" charset="0"/>
            </a:endParaRPr>
          </a:p>
          <a:p>
            <a:endParaRPr lang="en-US" sz="2600" dirty="0">
              <a:solidFill>
                <a:srgbClr val="002060"/>
              </a:solidFill>
              <a:latin typeface="Arial Narrow" panose="020B0606020202030204" pitchFamily="34" charset="0"/>
            </a:endParaRPr>
          </a:p>
          <a:p>
            <a:r>
              <a:rPr lang="el-GR" sz="2600" dirty="0" smtClean="0">
                <a:solidFill>
                  <a:srgbClr val="002060"/>
                </a:solidFill>
                <a:latin typeface="Arial Narrow" panose="020B0606020202030204" pitchFamily="34" charset="0"/>
              </a:rPr>
              <a:t>Η </a:t>
            </a:r>
            <a:r>
              <a:rPr lang="el-GR" sz="2600" dirty="0">
                <a:solidFill>
                  <a:srgbClr val="002060"/>
                </a:solidFill>
                <a:latin typeface="Arial Narrow" panose="020B0606020202030204" pitchFamily="34" charset="0"/>
              </a:rPr>
              <a:t>ανάλυση PEST είναι ένα στρατηγικό εργαλείο </a:t>
            </a:r>
            <a:r>
              <a:rPr lang="el-GR" sz="2600" dirty="0" smtClean="0">
                <a:solidFill>
                  <a:srgbClr val="002060"/>
                </a:solidFill>
                <a:latin typeface="Arial Narrow" panose="020B0606020202030204" pitchFamily="34" charset="0"/>
              </a:rPr>
              <a:t>που </a:t>
            </a:r>
            <a:r>
              <a:rPr lang="el-GR" sz="2600" dirty="0">
                <a:solidFill>
                  <a:srgbClr val="002060"/>
                </a:solidFill>
                <a:latin typeface="Arial Narrow" panose="020B0606020202030204" pitchFamily="34" charset="0"/>
              </a:rPr>
              <a:t>χρησιμοποιείται για την ανάλυση του </a:t>
            </a:r>
            <a:r>
              <a:rPr lang="el-GR" sz="2600" dirty="0" err="1">
                <a:solidFill>
                  <a:srgbClr val="002060"/>
                </a:solidFill>
                <a:latin typeface="Arial Narrow" panose="020B0606020202030204" pitchFamily="34" charset="0"/>
              </a:rPr>
              <a:t>Μακροπεριβάλλοντος</a:t>
            </a:r>
            <a:r>
              <a:rPr lang="el-GR" sz="2600" dirty="0">
                <a:solidFill>
                  <a:srgbClr val="002060"/>
                </a:solidFill>
                <a:latin typeface="Arial Narrow" panose="020B0606020202030204" pitchFamily="34" charset="0"/>
              </a:rPr>
              <a:t> </a:t>
            </a:r>
            <a:r>
              <a:rPr lang="el-GR" sz="2600" dirty="0" smtClean="0">
                <a:solidFill>
                  <a:srgbClr val="002060"/>
                </a:solidFill>
                <a:latin typeface="Arial Narrow" panose="020B0606020202030204" pitchFamily="34" charset="0"/>
              </a:rPr>
              <a:t>ενός οργανισμού. </a:t>
            </a:r>
            <a:endParaRPr lang="en-US" sz="2600" dirty="0" smtClean="0">
              <a:solidFill>
                <a:srgbClr val="002060"/>
              </a:solidFill>
              <a:latin typeface="Arial Narrow" panose="020B0606020202030204" pitchFamily="34" charset="0"/>
            </a:endParaRPr>
          </a:p>
          <a:p>
            <a:endParaRPr lang="en-US" sz="2600" dirty="0">
              <a:solidFill>
                <a:srgbClr val="002060"/>
              </a:solidFill>
              <a:latin typeface="Arial Narrow" panose="020B0606020202030204" pitchFamily="34" charset="0"/>
            </a:endParaRPr>
          </a:p>
          <a:p>
            <a:r>
              <a:rPr lang="el-GR" sz="2600" dirty="0" smtClean="0">
                <a:solidFill>
                  <a:srgbClr val="002060"/>
                </a:solidFill>
                <a:latin typeface="Arial Narrow" panose="020B0606020202030204" pitchFamily="34" charset="0"/>
              </a:rPr>
              <a:t>Με </a:t>
            </a:r>
            <a:r>
              <a:rPr lang="el-GR" sz="2600" dirty="0">
                <a:solidFill>
                  <a:srgbClr val="002060"/>
                </a:solidFill>
                <a:latin typeface="Arial Narrow" panose="020B0606020202030204" pitchFamily="34" charset="0"/>
              </a:rPr>
              <a:t>την έννοια του περιβάλλοντος δεν εννοούμε το φυσικό περιβάλλον αλλά τα συστήματα και τις δομές που περιβάλλουν μία επιχείρηση. </a:t>
            </a:r>
            <a:endParaRPr lang="en-US" sz="2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471820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Προσδοκώμενα Αποτελέσματα</a:t>
            </a:r>
          </a:p>
        </p:txBody>
      </p:sp>
      <p:sp>
        <p:nvSpPr>
          <p:cNvPr id="4" name="Ορθογώνιο 3"/>
          <p:cNvSpPr/>
          <p:nvPr/>
        </p:nvSpPr>
        <p:spPr>
          <a:xfrm>
            <a:off x="179512" y="1399416"/>
            <a:ext cx="8856984" cy="6555641"/>
          </a:xfrm>
          <a:prstGeom prst="rect">
            <a:avLst/>
          </a:prstGeom>
        </p:spPr>
        <p:txBody>
          <a:bodyPr wrap="square">
            <a:spAutoFit/>
          </a:bodyPr>
          <a:lstStyle/>
          <a:p>
            <a:pPr marL="457200" indent="-457200">
              <a:lnSpc>
                <a:spcPct val="150000"/>
              </a:lnSpc>
              <a:buFont typeface="Wingdings" panose="05000000000000000000" pitchFamily="2" charset="2"/>
              <a:buChar char="q"/>
            </a:pPr>
            <a:r>
              <a:rPr lang="el-GR" sz="2800" dirty="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Επιχειρηματικά Οικοσυστήματα</a:t>
            </a:r>
          </a:p>
          <a:p>
            <a:pPr marL="457200" indent="-457200">
              <a:lnSpc>
                <a:spcPct val="150000"/>
              </a:lnSpc>
              <a:buFont typeface="Wingdings" panose="05000000000000000000" pitchFamily="2" charset="2"/>
              <a:buChar char="à"/>
            </a:pPr>
            <a:r>
              <a:rPr lang="en-GB" sz="2800" dirty="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Business Model Canvas - </a:t>
            </a:r>
            <a:r>
              <a:rPr lang="el-GR" sz="2800" dirty="0">
                <a:solidFill>
                  <a:srgbClr val="7030A0"/>
                </a:solidFill>
                <a:effectLst>
                  <a:outerShdw blurRad="38100" dist="38100" dir="2700000" algn="tl">
                    <a:srgbClr val="000000">
                      <a:alpha val="43137"/>
                    </a:srgbClr>
                  </a:outerShdw>
                </a:effectLst>
                <a:latin typeface="Arial" charset="0"/>
              </a:rPr>
              <a:t>Επιχειρηματικός Καμβάς</a:t>
            </a:r>
          </a:p>
          <a:p>
            <a:pPr marL="457200" indent="-457200">
              <a:lnSpc>
                <a:spcPct val="150000"/>
              </a:lnSpc>
              <a:buFont typeface="Wingdings" panose="05000000000000000000" pitchFamily="2" charset="2"/>
              <a:buChar char="q"/>
            </a:pPr>
            <a:r>
              <a:rPr lang="el-GR" sz="2800" dirty="0" smtClean="0">
                <a:solidFill>
                  <a:srgbClr val="7030A0"/>
                </a:solidFill>
                <a:effectLst>
                  <a:outerShdw blurRad="38100" dist="38100" dir="2700000" algn="tl">
                    <a:srgbClr val="000000">
                      <a:alpha val="43137"/>
                    </a:srgbClr>
                  </a:outerShdw>
                </a:effectLst>
                <a:latin typeface="Arial" charset="0"/>
              </a:rPr>
              <a:t>Τι είναι </a:t>
            </a:r>
            <a:r>
              <a:rPr lang="en-GB" sz="2800" dirty="0" smtClean="0">
                <a:solidFill>
                  <a:srgbClr val="7030A0"/>
                </a:solidFill>
                <a:effectLst>
                  <a:outerShdw blurRad="38100" dist="38100" dir="2700000" algn="tl">
                    <a:srgbClr val="000000">
                      <a:alpha val="43137"/>
                    </a:srgbClr>
                  </a:outerShdw>
                </a:effectLst>
                <a:latin typeface="Arial" charset="0"/>
              </a:rPr>
              <a:t>Business Coaching </a:t>
            </a:r>
            <a:r>
              <a:rPr lang="en-GB" sz="2200" dirty="0" smtClean="0">
                <a:solidFill>
                  <a:srgbClr val="7030A0"/>
                </a:solidFill>
                <a:effectLst>
                  <a:outerShdw blurRad="38100" dist="38100" dir="2700000" algn="tl">
                    <a:srgbClr val="000000">
                      <a:alpha val="43137"/>
                    </a:srgbClr>
                  </a:outerShdw>
                </a:effectLst>
                <a:latin typeface="Arial" charset="0"/>
              </a:rPr>
              <a:t>(</a:t>
            </a:r>
            <a:r>
              <a:rPr lang="el-GR" sz="2200" dirty="0" smtClean="0">
                <a:solidFill>
                  <a:srgbClr val="7030A0"/>
                </a:solidFill>
                <a:effectLst>
                  <a:outerShdw blurRad="38100" dist="38100" dir="2700000" algn="tl">
                    <a:srgbClr val="000000">
                      <a:alpha val="43137"/>
                    </a:srgbClr>
                  </a:outerShdw>
                </a:effectLst>
                <a:latin typeface="Arial" charset="0"/>
              </a:rPr>
              <a:t>Προσωπική Καθοδήγηση)</a:t>
            </a:r>
            <a:r>
              <a:rPr lang="el-GR" sz="2800" dirty="0" smtClean="0">
                <a:solidFill>
                  <a:srgbClr val="7030A0"/>
                </a:solidFill>
                <a:effectLst>
                  <a:outerShdw blurRad="38100" dist="38100" dir="2700000" algn="tl">
                    <a:srgbClr val="000000">
                      <a:alpha val="43137"/>
                    </a:srgbClr>
                  </a:outerShdw>
                </a:effectLst>
                <a:latin typeface="Arial" charset="0"/>
              </a:rPr>
              <a:t> </a:t>
            </a:r>
          </a:p>
          <a:p>
            <a:pPr marL="457200" indent="-457200">
              <a:lnSpc>
                <a:spcPct val="150000"/>
              </a:lnSpc>
              <a:buFont typeface="Wingdings" panose="05000000000000000000" pitchFamily="2" charset="2"/>
              <a:buChar char="q"/>
            </a:pPr>
            <a:r>
              <a:rPr lang="el-GR" sz="2800" dirty="0" smtClean="0">
                <a:solidFill>
                  <a:srgbClr val="7030A0"/>
                </a:solidFill>
                <a:effectLst>
                  <a:outerShdw blurRad="38100" dist="38100" dir="2700000" algn="tl">
                    <a:srgbClr val="000000">
                      <a:alpha val="43137"/>
                    </a:srgbClr>
                  </a:outerShdw>
                </a:effectLst>
                <a:latin typeface="Arial" charset="0"/>
              </a:rPr>
              <a:t>Χαρακτηριστικά του </a:t>
            </a:r>
            <a:r>
              <a:rPr lang="en-GB" sz="2800" dirty="0" smtClean="0">
                <a:solidFill>
                  <a:srgbClr val="7030A0"/>
                </a:solidFill>
                <a:effectLst>
                  <a:outerShdw blurRad="38100" dist="38100" dir="2700000" algn="tl">
                    <a:srgbClr val="000000">
                      <a:alpha val="43137"/>
                    </a:srgbClr>
                  </a:outerShdw>
                </a:effectLst>
                <a:latin typeface="Arial" charset="0"/>
              </a:rPr>
              <a:t>Business Coaching</a:t>
            </a:r>
          </a:p>
          <a:p>
            <a:pPr marL="457200" indent="-457200">
              <a:lnSpc>
                <a:spcPct val="150000"/>
              </a:lnSpc>
              <a:buFont typeface="Wingdings" panose="05000000000000000000" pitchFamily="2" charset="2"/>
              <a:buChar char="q"/>
            </a:pPr>
            <a:r>
              <a:rPr lang="el-GR" sz="2800" dirty="0" smtClean="0">
                <a:solidFill>
                  <a:srgbClr val="7030A0"/>
                </a:solidFill>
                <a:effectLst>
                  <a:outerShdw blurRad="38100" dist="38100" dir="2700000" algn="tl">
                    <a:srgbClr val="000000">
                      <a:alpha val="43137"/>
                    </a:srgbClr>
                  </a:outerShdw>
                </a:effectLst>
                <a:latin typeface="Arial" charset="0"/>
              </a:rPr>
              <a:t>Χρήσιμα Εργαλεία (</a:t>
            </a:r>
            <a:r>
              <a:rPr lang="en-GB" sz="2800" dirty="0" smtClean="0">
                <a:solidFill>
                  <a:srgbClr val="7030A0"/>
                </a:solidFill>
                <a:effectLst>
                  <a:outerShdw blurRad="38100" dist="38100" dir="2700000" algn="tl">
                    <a:srgbClr val="000000">
                      <a:alpha val="43137"/>
                    </a:srgbClr>
                  </a:outerShdw>
                </a:effectLst>
                <a:latin typeface="Arial" charset="0"/>
              </a:rPr>
              <a:t>Business Coaching Tools)</a:t>
            </a:r>
            <a:endParaRPr lang="el-GR" sz="2800" dirty="0" smtClean="0">
              <a:solidFill>
                <a:srgbClr val="7030A0"/>
              </a:solidFill>
              <a:effectLst>
                <a:outerShdw blurRad="38100" dist="38100" dir="2700000" algn="tl">
                  <a:srgbClr val="000000">
                    <a:alpha val="43137"/>
                  </a:srgbClr>
                </a:outerShdw>
              </a:effectLst>
              <a:latin typeface="Arial" charset="0"/>
            </a:endParaRPr>
          </a:p>
          <a:p>
            <a:pPr marL="457200" indent="-457200">
              <a:lnSpc>
                <a:spcPct val="150000"/>
              </a:lnSpc>
              <a:buFont typeface="Wingdings" panose="05000000000000000000" pitchFamily="2" charset="2"/>
              <a:buChar char="à"/>
            </a:pPr>
            <a:r>
              <a:rPr lang="en-GB" sz="2800" dirty="0" smtClean="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SMART </a:t>
            </a:r>
          </a:p>
          <a:p>
            <a:pPr marL="457200" indent="-457200">
              <a:lnSpc>
                <a:spcPct val="150000"/>
              </a:lnSpc>
              <a:buFont typeface="Wingdings" panose="05000000000000000000" pitchFamily="2" charset="2"/>
              <a:buChar char="à"/>
            </a:pPr>
            <a:r>
              <a:rPr lang="en-GB" sz="2800" dirty="0" smtClean="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Grow Model</a:t>
            </a:r>
          </a:p>
          <a:p>
            <a:pPr marL="457200" indent="-457200" algn="ctr">
              <a:lnSpc>
                <a:spcPct val="150000"/>
              </a:lnSpc>
              <a:buFont typeface="Wingdings" panose="05000000000000000000" pitchFamily="2" charset="2"/>
              <a:buChar char="q"/>
            </a:pPr>
            <a:endParaRPr lang="el-GR" sz="2800" dirty="0" smtClean="0">
              <a:solidFill>
                <a:srgbClr val="7030A0"/>
              </a:solidFill>
              <a:effectLst>
                <a:outerShdw blurRad="38100" dist="38100" dir="2700000" algn="tl">
                  <a:srgbClr val="000000">
                    <a:alpha val="43137"/>
                  </a:srgbClr>
                </a:outerShdw>
              </a:effectLst>
              <a:latin typeface="Arial" charset="0"/>
            </a:endParaRPr>
          </a:p>
          <a:p>
            <a:pPr marL="457200" indent="-457200" algn="ctr">
              <a:lnSpc>
                <a:spcPct val="150000"/>
              </a:lnSpc>
              <a:buFont typeface="Wingdings" panose="05000000000000000000" pitchFamily="2" charset="2"/>
              <a:buChar char="q"/>
            </a:pPr>
            <a:endParaRPr lang="el-GR" sz="2800" dirty="0" smtClean="0">
              <a:solidFill>
                <a:srgbClr val="7030A0"/>
              </a:solidFill>
              <a:effectLst>
                <a:outerShdw blurRad="38100" dist="38100" dir="2700000" algn="tl">
                  <a:srgbClr val="000000">
                    <a:alpha val="43137"/>
                  </a:srgbClr>
                </a:outerShdw>
              </a:effectLst>
              <a:latin typeface="Arial" charset="0"/>
            </a:endParaRPr>
          </a:p>
          <a:p>
            <a:pPr marL="457200" indent="-457200" algn="ctr">
              <a:lnSpc>
                <a:spcPct val="150000"/>
              </a:lnSpc>
              <a:buFont typeface="Wingdings" panose="05000000000000000000" pitchFamily="2" charset="2"/>
              <a:buChar char="q"/>
            </a:pPr>
            <a:endParaRPr lang="el-GR" sz="2800" dirty="0">
              <a:latin typeface="Arial Narrow" panose="020B0606020202030204" pitchFamily="34" charset="0"/>
            </a:endParaRPr>
          </a:p>
        </p:txBody>
      </p:sp>
    </p:spTree>
    <p:extLst>
      <p:ext uri="{BB962C8B-B14F-4D97-AF65-F5344CB8AC3E}">
        <p14:creationId xmlns:p14="http://schemas.microsoft.com/office/powerpoint/2010/main" val="302267677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79512" y="1124744"/>
            <a:ext cx="8528085" cy="4311437"/>
          </a:xfrm>
          <a:prstGeom prst="rect">
            <a:avLst/>
          </a:prstGeom>
        </p:spPr>
        <p:txBody>
          <a:bodyPr vert="horz" wrap="square" lIns="0" tIns="12700" rIns="0" bIns="0" rtlCol="0">
            <a:spAutoFit/>
          </a:bodyPr>
          <a:lstStyle/>
          <a:p>
            <a:pPr marL="355600" marR="5080" indent="-342900" algn="just">
              <a:lnSpc>
                <a:spcPct val="150000"/>
              </a:lnSpc>
              <a:spcBef>
                <a:spcPts val="100"/>
              </a:spcBef>
              <a:buFont typeface="Wingdings" panose="05000000000000000000" pitchFamily="2" charset="2"/>
              <a:buChar char="ü"/>
              <a:tabLst>
                <a:tab pos="186690" algn="l"/>
              </a:tabLst>
            </a:pPr>
            <a:r>
              <a:rPr lang="en-US" sz="2400" spc="-20" dirty="0" smtClean="0">
                <a:solidFill>
                  <a:srgbClr val="002060"/>
                </a:solidFill>
                <a:latin typeface="Arial Narrow" panose="020B0606020202030204" pitchFamily="34" charset="0"/>
                <a:cs typeface="Arial"/>
              </a:rPr>
              <a:t> </a:t>
            </a:r>
            <a:r>
              <a:rPr sz="2400" spc="-20" dirty="0" err="1" smtClean="0">
                <a:solidFill>
                  <a:srgbClr val="002060"/>
                </a:solidFill>
                <a:latin typeface="Arial Narrow" panose="020B0606020202030204" pitchFamily="34" charset="0"/>
                <a:cs typeface="Arial"/>
              </a:rPr>
              <a:t>Ανάλυση</a:t>
            </a:r>
            <a:r>
              <a:rPr sz="2400" spc="-20" dirty="0" smtClean="0">
                <a:solidFill>
                  <a:srgbClr val="002060"/>
                </a:solidFill>
                <a:latin typeface="Arial Narrow" panose="020B0606020202030204" pitchFamily="34" charset="0"/>
                <a:cs typeface="Arial"/>
              </a:rPr>
              <a:t> </a:t>
            </a:r>
            <a:r>
              <a:rPr sz="2400" b="1" spc="-5" dirty="0" smtClean="0">
                <a:solidFill>
                  <a:srgbClr val="002060"/>
                </a:solidFill>
                <a:latin typeface="Arial Narrow" panose="020B0606020202030204" pitchFamily="34" charset="0"/>
                <a:cs typeface="Arial"/>
              </a:rPr>
              <a:t>PEST: </a:t>
            </a:r>
            <a:endParaRPr lang="en-US" sz="2400" b="1" spc="-5" dirty="0" smtClean="0">
              <a:solidFill>
                <a:srgbClr val="002060"/>
              </a:solidFill>
              <a:latin typeface="Arial Narrow" panose="020B0606020202030204" pitchFamily="34" charset="0"/>
              <a:cs typeface="Arial"/>
            </a:endParaRPr>
          </a:p>
          <a:p>
            <a:pPr marL="355600" marR="5080" indent="-342900" algn="just">
              <a:lnSpc>
                <a:spcPct val="150000"/>
              </a:lnSpc>
              <a:spcBef>
                <a:spcPts val="100"/>
              </a:spcBef>
              <a:buFont typeface="Wingdings" panose="05000000000000000000" pitchFamily="2" charset="2"/>
              <a:buChar char="ü"/>
              <a:tabLst>
                <a:tab pos="186690" algn="l"/>
              </a:tabLst>
            </a:pPr>
            <a:r>
              <a:rPr lang="en-US" sz="2400" b="1" spc="-5" dirty="0" smtClean="0">
                <a:solidFill>
                  <a:srgbClr val="002060"/>
                </a:solidFill>
                <a:latin typeface="Arial Narrow" panose="020B0606020202030204" pitchFamily="34" charset="0"/>
                <a:cs typeface="Arial"/>
              </a:rPr>
              <a:t> </a:t>
            </a:r>
            <a:r>
              <a:rPr sz="2400" spc="-5" dirty="0" err="1"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Πολιτικές</a:t>
            </a:r>
            <a:r>
              <a:rPr lang="en-US" sz="2400" spc="-5"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 </a:t>
            </a:r>
            <a:r>
              <a:rPr sz="2400" spc="-5"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(Political</a:t>
            </a:r>
            <a:r>
              <a:rPr sz="2400" spc="-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 </a:t>
            </a:r>
            <a:endParaRPr lang="en-US" sz="2400" spc="-5"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endParaRPr>
          </a:p>
          <a:p>
            <a:pPr marL="355600" marR="5080" indent="-342900" algn="just">
              <a:lnSpc>
                <a:spcPct val="150000"/>
              </a:lnSpc>
              <a:spcBef>
                <a:spcPts val="100"/>
              </a:spcBef>
              <a:buFont typeface="Wingdings" panose="05000000000000000000" pitchFamily="2" charset="2"/>
              <a:buChar char="ü"/>
              <a:tabLst>
                <a:tab pos="186690" algn="l"/>
              </a:tabLst>
            </a:pPr>
            <a:r>
              <a:rPr sz="2400" spc="-5" dirty="0" err="1"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Οικονομικές</a:t>
            </a:r>
            <a:r>
              <a:rPr sz="2400" spc="-5"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  </a:t>
            </a:r>
            <a:r>
              <a:rPr sz="2400" spc="-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(Economical), </a:t>
            </a:r>
            <a:endParaRPr lang="en-US" sz="2400" spc="-5"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endParaRPr>
          </a:p>
          <a:p>
            <a:pPr marL="355600" marR="5080" indent="-342900" algn="just">
              <a:lnSpc>
                <a:spcPct val="150000"/>
              </a:lnSpc>
              <a:spcBef>
                <a:spcPts val="100"/>
              </a:spcBef>
              <a:buFont typeface="Wingdings" panose="05000000000000000000" pitchFamily="2" charset="2"/>
              <a:buChar char="ü"/>
              <a:tabLst>
                <a:tab pos="186690" algn="l"/>
              </a:tabLst>
            </a:pPr>
            <a:r>
              <a:rPr sz="2400" spc="-10" dirty="0" err="1"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Κοινωνικές</a:t>
            </a:r>
            <a:r>
              <a:rPr sz="2400" spc="-10"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 </a:t>
            </a:r>
            <a:r>
              <a:rPr sz="2400" spc="-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(Sociological), </a:t>
            </a:r>
            <a:endParaRPr lang="en-US" sz="2400" spc="-5"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endParaRPr>
          </a:p>
          <a:p>
            <a:pPr marL="355600" marR="5080" indent="-342900" algn="just">
              <a:lnSpc>
                <a:spcPct val="150000"/>
              </a:lnSpc>
              <a:spcBef>
                <a:spcPts val="100"/>
              </a:spcBef>
              <a:buFont typeface="Wingdings" panose="05000000000000000000" pitchFamily="2" charset="2"/>
              <a:buChar char="ü"/>
              <a:tabLst>
                <a:tab pos="186690" algn="l"/>
              </a:tabLst>
            </a:pPr>
            <a:r>
              <a:rPr sz="2400" spc="-35" dirty="0" err="1"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Τεχνολογικές</a:t>
            </a:r>
            <a:r>
              <a:rPr sz="2400" spc="-35"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  </a:t>
            </a:r>
            <a:r>
              <a:rPr sz="2400" spc="-2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(Technological</a:t>
            </a:r>
            <a:r>
              <a:rPr sz="2400" spc="-25"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a:t>
            </a:r>
            <a:endParaRPr lang="en-US" sz="2400" spc="-10"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endParaRPr>
          </a:p>
          <a:p>
            <a:pPr algn="just">
              <a:lnSpc>
                <a:spcPct val="100000"/>
              </a:lnSpc>
              <a:spcBef>
                <a:spcPts val="15"/>
              </a:spcBef>
              <a:buFont typeface="Arial"/>
              <a:buChar char="•"/>
            </a:pPr>
            <a:endParaRPr sz="2400" dirty="0">
              <a:solidFill>
                <a:srgbClr val="002060"/>
              </a:solidFill>
              <a:latin typeface="Arial Narrow" panose="020B0606020202030204" pitchFamily="34" charset="0"/>
              <a:cs typeface="Arial"/>
            </a:endParaRPr>
          </a:p>
          <a:p>
            <a:pPr marL="12700" marR="187960" algn="just">
              <a:lnSpc>
                <a:spcPct val="100000"/>
              </a:lnSpc>
              <a:buChar char="•"/>
              <a:tabLst>
                <a:tab pos="203200" algn="l"/>
              </a:tabLst>
            </a:pPr>
            <a:r>
              <a:rPr sz="2400" dirty="0">
                <a:solidFill>
                  <a:srgbClr val="002060"/>
                </a:solidFill>
                <a:latin typeface="Arial Narrow" panose="020B0606020202030204" pitchFamily="34" charset="0"/>
                <a:cs typeface="Arial"/>
              </a:rPr>
              <a:t>Οι </a:t>
            </a:r>
            <a:r>
              <a:rPr sz="2400" spc="-5" dirty="0">
                <a:solidFill>
                  <a:srgbClr val="002060"/>
                </a:solidFill>
                <a:latin typeface="Arial Narrow" panose="020B0606020202030204" pitchFamily="34" charset="0"/>
                <a:cs typeface="Arial"/>
              </a:rPr>
              <a:t>οργανισμοί </a:t>
            </a:r>
            <a:r>
              <a:rPr sz="2400" spc="-15" dirty="0">
                <a:solidFill>
                  <a:srgbClr val="002060"/>
                </a:solidFill>
                <a:latin typeface="Arial Narrow" panose="020B0606020202030204" pitchFamily="34" charset="0"/>
                <a:cs typeface="Arial"/>
              </a:rPr>
              <a:t>έχουν </a:t>
            </a:r>
            <a:r>
              <a:rPr sz="2400" spc="-10" dirty="0">
                <a:solidFill>
                  <a:srgbClr val="002060"/>
                </a:solidFill>
                <a:latin typeface="Arial Narrow" panose="020B0606020202030204" pitchFamily="34" charset="0"/>
                <a:cs typeface="Arial"/>
              </a:rPr>
              <a:t>μεγαλύτερη </a:t>
            </a:r>
            <a:r>
              <a:rPr sz="2400" spc="-20" dirty="0">
                <a:solidFill>
                  <a:srgbClr val="002060"/>
                </a:solidFill>
                <a:latin typeface="Arial Narrow" panose="020B0606020202030204" pitchFamily="34" charset="0"/>
                <a:cs typeface="Arial"/>
              </a:rPr>
              <a:t>αποδοτικότητα </a:t>
            </a:r>
            <a:r>
              <a:rPr sz="2400" spc="-25" dirty="0" smtClean="0">
                <a:solidFill>
                  <a:srgbClr val="002060"/>
                </a:solidFill>
                <a:latin typeface="Arial Narrow" panose="020B0606020202030204" pitchFamily="34" charset="0"/>
                <a:cs typeface="Arial"/>
              </a:rPr>
              <a:t>όταν</a:t>
            </a:r>
            <a:r>
              <a:rPr lang="el-GR" sz="2400" spc="-25" dirty="0">
                <a:solidFill>
                  <a:srgbClr val="002060"/>
                </a:solidFill>
                <a:latin typeface="Arial Narrow" panose="020B0606020202030204" pitchFamily="34" charset="0"/>
                <a:cs typeface="Arial"/>
              </a:rPr>
              <a:t> </a:t>
            </a:r>
            <a:r>
              <a:rPr sz="2400" b="1" spc="-10"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μπ</a:t>
            </a:r>
            <a:r>
              <a:rPr sz="2400" b="1" spc="-10" dirty="0" err="1"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ορούν</a:t>
            </a:r>
            <a:r>
              <a:rPr sz="2400" b="1" spc="-10"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 </a:t>
            </a:r>
            <a:r>
              <a:rPr sz="2400" b="1"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να </a:t>
            </a:r>
            <a:r>
              <a:rPr sz="2400" b="1"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διαισθάνονται </a:t>
            </a:r>
            <a:r>
              <a:rPr sz="2400" b="1"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τις </a:t>
            </a:r>
            <a:r>
              <a:rPr sz="2400" b="1"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αλλαγές </a:t>
            </a:r>
            <a:r>
              <a:rPr sz="2400" b="1" spc="-1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του </a:t>
            </a:r>
            <a:r>
              <a:rPr sz="2400" b="1"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περιβάλλοντός  </a:t>
            </a:r>
            <a:r>
              <a:rPr sz="2400" b="1" spc="-1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τους</a:t>
            </a:r>
            <a:r>
              <a:rPr sz="2400" spc="-15" dirty="0">
                <a:solidFill>
                  <a:srgbClr val="002060"/>
                </a:solidFill>
                <a:latin typeface="Arial Narrow" panose="020B0606020202030204" pitchFamily="34" charset="0"/>
                <a:cs typeface="Arial"/>
              </a:rPr>
              <a:t>, </a:t>
            </a:r>
            <a:r>
              <a:rPr sz="2400" spc="-5" dirty="0">
                <a:solidFill>
                  <a:srgbClr val="002060"/>
                </a:solidFill>
                <a:latin typeface="Arial Narrow" panose="020B0606020202030204" pitchFamily="34" charset="0"/>
                <a:cs typeface="Arial"/>
              </a:rPr>
              <a:t>αφού με αυτό </a:t>
            </a:r>
            <a:r>
              <a:rPr sz="2400" spc="-15" dirty="0">
                <a:solidFill>
                  <a:srgbClr val="002060"/>
                </a:solidFill>
                <a:latin typeface="Arial Narrow" panose="020B0606020202030204" pitchFamily="34" charset="0"/>
                <a:cs typeface="Arial"/>
              </a:rPr>
              <a:t>τον τρόπο έχουν </a:t>
            </a:r>
            <a:r>
              <a:rPr sz="2400" spc="-5" dirty="0">
                <a:solidFill>
                  <a:srgbClr val="002060"/>
                </a:solidFill>
                <a:latin typeface="Arial Narrow" panose="020B0606020202030204" pitchFamily="34" charset="0"/>
                <a:cs typeface="Arial"/>
              </a:rPr>
              <a:t>την ευκαιρία </a:t>
            </a:r>
            <a:r>
              <a:rPr sz="2400" dirty="0">
                <a:solidFill>
                  <a:srgbClr val="002060"/>
                </a:solidFill>
                <a:latin typeface="Arial Narrow" panose="020B0606020202030204" pitchFamily="34" charset="0"/>
                <a:cs typeface="Arial"/>
              </a:rPr>
              <a:t>να  </a:t>
            </a:r>
            <a:r>
              <a:rPr sz="2400" spc="-10" dirty="0">
                <a:solidFill>
                  <a:srgbClr val="002060"/>
                </a:solidFill>
                <a:latin typeface="Arial Narrow" panose="020B0606020202030204" pitchFamily="34" charset="0"/>
                <a:cs typeface="Arial"/>
              </a:rPr>
              <a:t>διαφοροποιούν </a:t>
            </a:r>
            <a:r>
              <a:rPr sz="2400" spc="-5" dirty="0">
                <a:solidFill>
                  <a:srgbClr val="002060"/>
                </a:solidFill>
                <a:latin typeface="Arial Narrow" panose="020B0606020202030204" pitchFamily="34" charset="0"/>
                <a:cs typeface="Arial"/>
              </a:rPr>
              <a:t>τη στρατηγική </a:t>
            </a:r>
            <a:r>
              <a:rPr sz="2400" spc="-15" dirty="0">
                <a:solidFill>
                  <a:srgbClr val="002060"/>
                </a:solidFill>
                <a:latin typeface="Arial Narrow" panose="020B0606020202030204" pitchFamily="34" charset="0"/>
                <a:cs typeface="Arial"/>
              </a:rPr>
              <a:t>τους</a:t>
            </a:r>
            <a:r>
              <a:rPr sz="2400" spc="25" dirty="0">
                <a:solidFill>
                  <a:srgbClr val="002060"/>
                </a:solidFill>
                <a:latin typeface="Arial Narrow" panose="020B0606020202030204" pitchFamily="34" charset="0"/>
                <a:cs typeface="Arial"/>
              </a:rPr>
              <a:t> </a:t>
            </a:r>
            <a:r>
              <a:rPr sz="2400" spc="-5" dirty="0">
                <a:solidFill>
                  <a:srgbClr val="002060"/>
                </a:solidFill>
                <a:latin typeface="Arial Narrow" panose="020B0606020202030204" pitchFamily="34" charset="0"/>
                <a:cs typeface="Arial"/>
              </a:rPr>
              <a:t>έγκαιρα.</a:t>
            </a:r>
            <a:endParaRPr sz="2400" dirty="0">
              <a:solidFill>
                <a:srgbClr val="002060"/>
              </a:solidFill>
              <a:latin typeface="Arial Narrow" panose="020B0606020202030204" pitchFamily="34" charset="0"/>
              <a:cs typeface="Arial"/>
            </a:endParaRPr>
          </a:p>
        </p:txBody>
      </p:sp>
      <p:sp>
        <p:nvSpPr>
          <p:cNvPr id="14"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PEST </a:t>
            </a:r>
            <a:r>
              <a:rPr lang="el-GR" sz="3200" b="1" dirty="0" smtClean="0">
                <a:solidFill>
                  <a:srgbClr val="7030A0"/>
                </a:solidFill>
                <a:effectLst>
                  <a:outerShdw blurRad="38100" dist="38100" dir="2700000" algn="tl">
                    <a:srgbClr val="000000">
                      <a:alpha val="43137"/>
                    </a:srgbClr>
                  </a:outerShdw>
                </a:effectLst>
                <a:latin typeface="Arial" charset="0"/>
              </a:rPr>
              <a:t>Ανάλυση</a:t>
            </a:r>
            <a:endParaRPr lang="el-GR" sz="3200" i="1"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60623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87338" y="220092"/>
            <a:ext cx="8856662" cy="82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PEST </a:t>
            </a:r>
            <a:r>
              <a:rPr lang="el-GR" sz="3200" b="1" dirty="0" smtClean="0">
                <a:solidFill>
                  <a:srgbClr val="7030A0"/>
                </a:solidFill>
                <a:effectLst>
                  <a:outerShdw blurRad="38100" dist="38100" dir="2700000" algn="tl">
                    <a:srgbClr val="000000">
                      <a:alpha val="43137"/>
                    </a:srgbClr>
                  </a:outerShdw>
                </a:effectLst>
                <a:latin typeface="Arial" charset="0"/>
              </a:rPr>
              <a:t>Ανάλυση (1)</a:t>
            </a:r>
            <a:endParaRPr lang="el-GR" sz="3200" i="1"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
        <p:nvSpPr>
          <p:cNvPr id="5" name="object 9"/>
          <p:cNvSpPr txBox="1"/>
          <p:nvPr/>
        </p:nvSpPr>
        <p:spPr>
          <a:xfrm>
            <a:off x="179512" y="1772816"/>
            <a:ext cx="8712967" cy="3890809"/>
          </a:xfrm>
          <a:prstGeom prst="rect">
            <a:avLst/>
          </a:prstGeom>
        </p:spPr>
        <p:txBody>
          <a:bodyPr vert="horz" wrap="square" lIns="0" tIns="12700" rIns="0" bIns="0" rtlCol="0">
            <a:spAutoFit/>
          </a:bodyPr>
          <a:lstStyle/>
          <a:p>
            <a:pPr marL="12700">
              <a:lnSpc>
                <a:spcPct val="150000"/>
              </a:lnSpc>
              <a:spcBef>
                <a:spcPts val="100"/>
              </a:spcBef>
            </a:pPr>
            <a:r>
              <a:rPr sz="2400" u="heavy" spc="-600" dirty="0">
                <a:solidFill>
                  <a:srgbClr val="002060"/>
                </a:solidFill>
                <a:uFill>
                  <a:solidFill>
                    <a:srgbClr val="000000"/>
                  </a:solidFill>
                </a:uFill>
                <a:latin typeface="Arial Narrow" panose="020B0606020202030204" pitchFamily="34" charset="0"/>
                <a:cs typeface="Times New Roman"/>
              </a:rPr>
              <a:t> </a:t>
            </a:r>
            <a:r>
              <a:rPr sz="2400" b="1" u="heavy" dirty="0">
                <a:solidFill>
                  <a:srgbClr val="002060"/>
                </a:solidFill>
                <a:uFill>
                  <a:solidFill>
                    <a:srgbClr val="000000"/>
                  </a:solidFill>
                </a:uFill>
                <a:latin typeface="Arial Narrow" panose="020B0606020202030204" pitchFamily="34" charset="0"/>
                <a:cs typeface="Arial"/>
              </a:rPr>
              <a:t>Χρήσιμες </a:t>
            </a:r>
            <a:r>
              <a:rPr sz="2400" b="1" u="heavy" spc="-15" dirty="0">
                <a:solidFill>
                  <a:srgbClr val="002060"/>
                </a:solidFill>
                <a:uFill>
                  <a:solidFill>
                    <a:srgbClr val="000000"/>
                  </a:solidFill>
                </a:uFill>
                <a:latin typeface="Arial Narrow" panose="020B0606020202030204" pitchFamily="34" charset="0"/>
                <a:cs typeface="Arial"/>
              </a:rPr>
              <a:t>Ερωτήσεις</a:t>
            </a:r>
            <a:r>
              <a:rPr sz="2400" b="1" u="heavy" spc="-35" dirty="0">
                <a:solidFill>
                  <a:srgbClr val="002060"/>
                </a:solidFill>
                <a:uFill>
                  <a:solidFill>
                    <a:srgbClr val="000000"/>
                  </a:solidFill>
                </a:uFill>
                <a:latin typeface="Arial Narrow" panose="020B0606020202030204" pitchFamily="34" charset="0"/>
                <a:cs typeface="Arial"/>
              </a:rPr>
              <a:t> </a:t>
            </a:r>
            <a:r>
              <a:rPr sz="2400" b="1" u="heavy" spc="10" dirty="0">
                <a:solidFill>
                  <a:srgbClr val="002060"/>
                </a:solidFill>
                <a:uFill>
                  <a:solidFill>
                    <a:srgbClr val="000000"/>
                  </a:solidFill>
                </a:uFill>
                <a:latin typeface="Arial Narrow" panose="020B0606020202030204" pitchFamily="34" charset="0"/>
                <a:cs typeface="Arial"/>
              </a:rPr>
              <a:t>:</a:t>
            </a:r>
            <a:endParaRPr sz="2400" dirty="0">
              <a:solidFill>
                <a:srgbClr val="002060"/>
              </a:solidFill>
              <a:latin typeface="Arial Narrow" panose="020B0606020202030204" pitchFamily="34" charset="0"/>
              <a:cs typeface="Arial"/>
            </a:endParaRPr>
          </a:p>
          <a:p>
            <a:pPr marL="12700">
              <a:lnSpc>
                <a:spcPct val="150000"/>
              </a:lnSpc>
            </a:pPr>
            <a:r>
              <a:rPr lang="el-GR" sz="2400" b="1" dirty="0" smtClean="0">
                <a:solidFill>
                  <a:srgbClr val="002060"/>
                </a:solidFill>
                <a:latin typeface="Arial Narrow" panose="020B0606020202030204" pitchFamily="34" charset="0"/>
                <a:cs typeface="Arial"/>
              </a:rPr>
              <a:t>Α.</a:t>
            </a:r>
            <a:r>
              <a:rPr sz="2400" b="1" dirty="0" smtClean="0">
                <a:solidFill>
                  <a:srgbClr val="002060"/>
                </a:solidFill>
                <a:latin typeface="Arial Narrow" panose="020B0606020202030204" pitchFamily="34" charset="0"/>
                <a:cs typeface="Arial"/>
              </a:rPr>
              <a:t> </a:t>
            </a:r>
            <a:r>
              <a:rPr sz="2400" b="1" spc="-15" dirty="0">
                <a:solidFill>
                  <a:srgbClr val="002060"/>
                </a:solidFill>
                <a:latin typeface="Arial Narrow" panose="020B0606020202030204" pitchFamily="34" charset="0"/>
                <a:cs typeface="Arial"/>
              </a:rPr>
              <a:t>Πολιτικό</a:t>
            </a:r>
            <a:r>
              <a:rPr sz="2400" b="1" spc="-25" dirty="0">
                <a:solidFill>
                  <a:srgbClr val="002060"/>
                </a:solidFill>
                <a:latin typeface="Arial Narrow" panose="020B0606020202030204" pitchFamily="34" charset="0"/>
                <a:cs typeface="Arial"/>
              </a:rPr>
              <a:t> </a:t>
            </a:r>
            <a:r>
              <a:rPr sz="2400" b="1" spc="-5" dirty="0">
                <a:solidFill>
                  <a:srgbClr val="002060"/>
                </a:solidFill>
                <a:latin typeface="Arial Narrow" panose="020B0606020202030204" pitchFamily="34" charset="0"/>
                <a:cs typeface="Arial"/>
              </a:rPr>
              <a:t>περιβάλλον</a:t>
            </a:r>
            <a:endParaRPr sz="2400" dirty="0">
              <a:solidFill>
                <a:srgbClr val="002060"/>
              </a:solidFill>
              <a:latin typeface="Arial Narrow" panose="020B0606020202030204" pitchFamily="34" charset="0"/>
              <a:cs typeface="Arial"/>
            </a:endParaRPr>
          </a:p>
          <a:p>
            <a:pPr marL="12700" marR="764540" algn="just">
              <a:lnSpc>
                <a:spcPct val="150000"/>
              </a:lnSpc>
              <a:buAutoNum type="arabicPeriod"/>
              <a:tabLst>
                <a:tab pos="927100" algn="l"/>
                <a:tab pos="927735" algn="l"/>
              </a:tabLst>
            </a:pPr>
            <a:r>
              <a:rPr lang="el-GR" sz="2400" spc="-5" dirty="0" smtClean="0">
                <a:solidFill>
                  <a:srgbClr val="002060"/>
                </a:solidFill>
                <a:latin typeface="Arial Narrow" panose="020B0606020202030204" pitchFamily="34" charset="0"/>
                <a:cs typeface="Arial"/>
              </a:rPr>
              <a:t> </a:t>
            </a:r>
            <a:r>
              <a:rPr sz="2400" spc="-5" dirty="0" err="1" smtClean="0">
                <a:solidFill>
                  <a:srgbClr val="002060"/>
                </a:solidFill>
                <a:latin typeface="Arial Narrow" panose="020B0606020202030204" pitchFamily="34" charset="0"/>
                <a:cs typeface="Arial"/>
              </a:rPr>
              <a:t>Ποιες</a:t>
            </a:r>
            <a:r>
              <a:rPr sz="2400" spc="-5" dirty="0" smtClean="0">
                <a:solidFill>
                  <a:srgbClr val="002060"/>
                </a:solidFill>
                <a:latin typeface="Arial Narrow" panose="020B0606020202030204" pitchFamily="34" charset="0"/>
                <a:cs typeface="Arial"/>
              </a:rPr>
              <a:t> </a:t>
            </a:r>
            <a:r>
              <a:rPr sz="2400" spc="-10" dirty="0">
                <a:solidFill>
                  <a:srgbClr val="002060"/>
                </a:solidFill>
                <a:latin typeface="Arial Narrow" panose="020B0606020202030204" pitchFamily="34" charset="0"/>
                <a:cs typeface="Arial"/>
              </a:rPr>
              <a:t>α</a:t>
            </a:r>
            <a:r>
              <a:rPr sz="2400" spc="-10" dirty="0" err="1">
                <a:solidFill>
                  <a:srgbClr val="002060"/>
                </a:solidFill>
                <a:latin typeface="Arial Narrow" panose="020B0606020202030204" pitchFamily="34" charset="0"/>
                <a:cs typeface="Arial"/>
              </a:rPr>
              <a:t>λλ</a:t>
            </a:r>
            <a:r>
              <a:rPr sz="2400" spc="-10" dirty="0">
                <a:solidFill>
                  <a:srgbClr val="002060"/>
                </a:solidFill>
                <a:latin typeface="Arial Narrow" panose="020B0606020202030204" pitchFamily="34" charset="0"/>
                <a:cs typeface="Arial"/>
              </a:rPr>
              <a:t>αγές </a:t>
            </a:r>
            <a:r>
              <a:rPr lang="el-GR" sz="2400" spc="-10" dirty="0" smtClean="0">
                <a:solidFill>
                  <a:srgbClr val="002060"/>
                </a:solidFill>
                <a:latin typeface="Arial Narrow" panose="020B0606020202030204" pitchFamily="34" charset="0"/>
                <a:cs typeface="Arial"/>
              </a:rPr>
              <a:t>στους νόμους μπορούν να αλλάξουν επιδράσουν τις αποφάσεις στην επιχείρησή μας</a:t>
            </a:r>
            <a:r>
              <a:rPr sz="2400" spc="-15" dirty="0" smtClean="0">
                <a:solidFill>
                  <a:srgbClr val="002060"/>
                </a:solidFill>
                <a:latin typeface="Arial Narrow" panose="020B0606020202030204" pitchFamily="34" charset="0"/>
                <a:cs typeface="Arial"/>
              </a:rPr>
              <a:t>;</a:t>
            </a:r>
            <a:endParaRPr sz="2400" dirty="0">
              <a:solidFill>
                <a:srgbClr val="002060"/>
              </a:solidFill>
              <a:latin typeface="Arial Narrow" panose="020B0606020202030204" pitchFamily="34" charset="0"/>
              <a:cs typeface="Arial"/>
            </a:endParaRPr>
          </a:p>
          <a:p>
            <a:pPr marL="12700" marR="5080" algn="just">
              <a:lnSpc>
                <a:spcPct val="150000"/>
              </a:lnSpc>
              <a:buAutoNum type="arabicPeriod"/>
              <a:tabLst>
                <a:tab pos="927100" algn="l"/>
                <a:tab pos="927735" algn="l"/>
              </a:tabLst>
            </a:pPr>
            <a:r>
              <a:rPr lang="el-GR" sz="2400" spc="-5" dirty="0" smtClean="0">
                <a:solidFill>
                  <a:srgbClr val="002060"/>
                </a:solidFill>
                <a:latin typeface="Arial Narrow" panose="020B0606020202030204" pitchFamily="34" charset="0"/>
                <a:cs typeface="Arial"/>
              </a:rPr>
              <a:t> </a:t>
            </a:r>
            <a:r>
              <a:rPr sz="2400" spc="-5" dirty="0" err="1" smtClean="0">
                <a:solidFill>
                  <a:srgbClr val="002060"/>
                </a:solidFill>
                <a:latin typeface="Arial Narrow" panose="020B0606020202030204" pitchFamily="34" charset="0"/>
                <a:cs typeface="Arial"/>
              </a:rPr>
              <a:t>Ποι</a:t>
            </a:r>
            <a:r>
              <a:rPr sz="2400" spc="-5" dirty="0" smtClean="0">
                <a:solidFill>
                  <a:srgbClr val="002060"/>
                </a:solidFill>
                <a:latin typeface="Arial Narrow" panose="020B0606020202030204" pitchFamily="34" charset="0"/>
                <a:cs typeface="Arial"/>
              </a:rPr>
              <a:t>α </a:t>
            </a:r>
            <a:r>
              <a:rPr lang="el-GR" sz="2400" spc="-5" dirty="0" smtClean="0">
                <a:solidFill>
                  <a:srgbClr val="002060"/>
                </a:solidFill>
                <a:latin typeface="Arial Narrow" panose="020B0606020202030204" pitchFamily="34" charset="0"/>
                <a:cs typeface="Arial"/>
              </a:rPr>
              <a:t>αλλαγές σε τοπικό επίπεδο (σε επίπεδο δήμου ή περιφέρειας) μπορούν αν επηρεάσουν θετικά η αρνητικά την επιχείρηση μας </a:t>
            </a:r>
            <a:r>
              <a:rPr lang="el-GR" sz="2400" dirty="0" smtClean="0">
                <a:solidFill>
                  <a:srgbClr val="002060"/>
                </a:solidFill>
                <a:latin typeface="Arial Narrow" panose="020B0606020202030204" pitchFamily="34" charset="0"/>
                <a:cs typeface="Arial"/>
              </a:rPr>
              <a:t>αλλά και τις επιλογές </a:t>
            </a:r>
            <a:r>
              <a:rPr sz="2400" spc="-15" dirty="0" err="1" smtClean="0">
                <a:solidFill>
                  <a:srgbClr val="002060"/>
                </a:solidFill>
                <a:latin typeface="Arial Narrow" panose="020B0606020202030204" pitchFamily="34" charset="0"/>
                <a:cs typeface="Arial"/>
              </a:rPr>
              <a:t>του</a:t>
            </a:r>
            <a:r>
              <a:rPr sz="2400" dirty="0" smtClean="0">
                <a:solidFill>
                  <a:srgbClr val="002060"/>
                </a:solidFill>
                <a:latin typeface="Arial Narrow" panose="020B0606020202030204" pitchFamily="34" charset="0"/>
                <a:cs typeface="Arial"/>
              </a:rPr>
              <a:t> </a:t>
            </a:r>
            <a:r>
              <a:rPr sz="2400" spc="-15" dirty="0">
                <a:solidFill>
                  <a:srgbClr val="002060"/>
                </a:solidFill>
                <a:latin typeface="Arial Narrow" panose="020B0606020202030204" pitchFamily="34" charset="0"/>
                <a:cs typeface="Arial"/>
              </a:rPr>
              <a:t>κατανα</a:t>
            </a:r>
            <a:r>
              <a:rPr sz="2400" spc="-15" dirty="0" err="1">
                <a:solidFill>
                  <a:srgbClr val="002060"/>
                </a:solidFill>
                <a:latin typeface="Arial Narrow" panose="020B0606020202030204" pitchFamily="34" charset="0"/>
                <a:cs typeface="Arial"/>
              </a:rPr>
              <a:t>λωτή</a:t>
            </a:r>
            <a:r>
              <a:rPr sz="2400" spc="-15" dirty="0" smtClean="0">
                <a:solidFill>
                  <a:srgbClr val="002060"/>
                </a:solidFill>
                <a:latin typeface="Arial Narrow" panose="020B0606020202030204" pitchFamily="34" charset="0"/>
                <a:cs typeface="Arial"/>
              </a:rPr>
              <a:t>;</a:t>
            </a:r>
            <a:endParaRPr sz="2400" dirty="0">
              <a:solidFill>
                <a:srgbClr val="002060"/>
              </a:solidFill>
              <a:latin typeface="Arial Narrow" panose="020B0606020202030204" pitchFamily="34" charset="0"/>
              <a:cs typeface="Arial"/>
            </a:endParaRPr>
          </a:p>
        </p:txBody>
      </p:sp>
    </p:spTree>
    <p:extLst>
      <p:ext uri="{BB962C8B-B14F-4D97-AF65-F5344CB8AC3E}">
        <p14:creationId xmlns:p14="http://schemas.microsoft.com/office/powerpoint/2010/main" val="3238998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87338" y="220092"/>
            <a:ext cx="8856662" cy="82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PESTE </a:t>
            </a:r>
            <a:r>
              <a:rPr lang="el-GR" sz="3200" b="1" dirty="0" smtClean="0">
                <a:solidFill>
                  <a:srgbClr val="7030A0"/>
                </a:solidFill>
                <a:effectLst>
                  <a:outerShdw blurRad="38100" dist="38100" dir="2700000" algn="tl">
                    <a:srgbClr val="000000">
                      <a:alpha val="43137"/>
                    </a:srgbClr>
                  </a:outerShdw>
                </a:effectLst>
                <a:latin typeface="Arial" charset="0"/>
              </a:rPr>
              <a:t>Ανάλυση (4) </a:t>
            </a:r>
            <a:endParaRPr lang="el-GR" sz="3200" i="1"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
        <p:nvSpPr>
          <p:cNvPr id="4" name="object 9"/>
          <p:cNvSpPr txBox="1"/>
          <p:nvPr/>
        </p:nvSpPr>
        <p:spPr>
          <a:xfrm>
            <a:off x="107504" y="1196752"/>
            <a:ext cx="9145016" cy="4998804"/>
          </a:xfrm>
          <a:prstGeom prst="rect">
            <a:avLst/>
          </a:prstGeom>
        </p:spPr>
        <p:txBody>
          <a:bodyPr vert="horz" wrap="square" lIns="0" tIns="12700" rIns="0" bIns="0" rtlCol="0">
            <a:spAutoFit/>
          </a:bodyPr>
          <a:lstStyle/>
          <a:p>
            <a:pPr marL="12700">
              <a:lnSpc>
                <a:spcPct val="150000"/>
              </a:lnSpc>
              <a:spcBef>
                <a:spcPts val="100"/>
              </a:spcBef>
            </a:pPr>
            <a:r>
              <a:rPr sz="2400" u="heavy" spc="-600" dirty="0">
                <a:solidFill>
                  <a:srgbClr val="002060"/>
                </a:solidFill>
                <a:uFill>
                  <a:solidFill>
                    <a:srgbClr val="000000"/>
                  </a:solidFill>
                </a:uFill>
                <a:latin typeface="Arial Narrow" panose="020B0606020202030204" pitchFamily="34" charset="0"/>
                <a:cs typeface="Times New Roman"/>
              </a:rPr>
              <a:t> </a:t>
            </a:r>
            <a:r>
              <a:rPr sz="2400" b="1" u="heavy" dirty="0">
                <a:solidFill>
                  <a:srgbClr val="002060"/>
                </a:solidFill>
                <a:uFill>
                  <a:solidFill>
                    <a:srgbClr val="000000"/>
                  </a:solidFill>
                </a:uFill>
                <a:latin typeface="Arial Narrow" panose="020B0606020202030204" pitchFamily="34" charset="0"/>
                <a:cs typeface="Arial"/>
              </a:rPr>
              <a:t>Χρήσιμες </a:t>
            </a:r>
            <a:r>
              <a:rPr sz="2400" b="1" u="heavy" spc="-15" dirty="0">
                <a:solidFill>
                  <a:srgbClr val="002060"/>
                </a:solidFill>
                <a:uFill>
                  <a:solidFill>
                    <a:srgbClr val="000000"/>
                  </a:solidFill>
                </a:uFill>
                <a:latin typeface="Arial Narrow" panose="020B0606020202030204" pitchFamily="34" charset="0"/>
                <a:cs typeface="Arial"/>
              </a:rPr>
              <a:t>Ερωτήσεις</a:t>
            </a:r>
            <a:r>
              <a:rPr sz="2400" b="1" u="heavy" spc="-35" dirty="0">
                <a:solidFill>
                  <a:srgbClr val="002060"/>
                </a:solidFill>
                <a:uFill>
                  <a:solidFill>
                    <a:srgbClr val="000000"/>
                  </a:solidFill>
                </a:uFill>
                <a:latin typeface="Arial Narrow" panose="020B0606020202030204" pitchFamily="34" charset="0"/>
                <a:cs typeface="Arial"/>
              </a:rPr>
              <a:t> </a:t>
            </a:r>
            <a:r>
              <a:rPr sz="2400" b="1" u="heavy" spc="10" dirty="0">
                <a:solidFill>
                  <a:srgbClr val="002060"/>
                </a:solidFill>
                <a:uFill>
                  <a:solidFill>
                    <a:srgbClr val="000000"/>
                  </a:solidFill>
                </a:uFill>
                <a:latin typeface="Arial Narrow" panose="020B0606020202030204" pitchFamily="34" charset="0"/>
                <a:cs typeface="Arial"/>
              </a:rPr>
              <a:t>:</a:t>
            </a:r>
            <a:endParaRPr sz="2400" dirty="0">
              <a:solidFill>
                <a:srgbClr val="002060"/>
              </a:solidFill>
              <a:latin typeface="Arial Narrow" panose="020B0606020202030204" pitchFamily="34" charset="0"/>
              <a:cs typeface="Arial"/>
            </a:endParaRPr>
          </a:p>
          <a:p>
            <a:pPr marL="12700">
              <a:lnSpc>
                <a:spcPct val="150000"/>
              </a:lnSpc>
            </a:pPr>
            <a:r>
              <a:rPr lang="el-GR" sz="2400" b="1" dirty="0">
                <a:solidFill>
                  <a:srgbClr val="002060"/>
                </a:solidFill>
                <a:latin typeface="Arial Narrow" panose="020B0606020202030204" pitchFamily="34" charset="0"/>
                <a:cs typeface="Arial"/>
              </a:rPr>
              <a:t>Β</a:t>
            </a:r>
            <a:r>
              <a:rPr sz="2400" b="1" dirty="0" smtClean="0">
                <a:solidFill>
                  <a:srgbClr val="002060"/>
                </a:solidFill>
                <a:latin typeface="Arial Narrow" panose="020B0606020202030204" pitchFamily="34" charset="0"/>
                <a:cs typeface="Arial"/>
              </a:rPr>
              <a:t>. </a:t>
            </a:r>
            <a:r>
              <a:rPr sz="2400" b="1" spc="-20" dirty="0">
                <a:solidFill>
                  <a:srgbClr val="002060"/>
                </a:solidFill>
                <a:latin typeface="Arial Narrow" panose="020B0606020202030204" pitchFamily="34" charset="0"/>
                <a:cs typeface="Arial"/>
              </a:rPr>
              <a:t>Οικονομικό</a:t>
            </a:r>
            <a:r>
              <a:rPr sz="2400" b="1" spc="-55" dirty="0">
                <a:solidFill>
                  <a:srgbClr val="002060"/>
                </a:solidFill>
                <a:latin typeface="Arial Narrow" panose="020B0606020202030204" pitchFamily="34" charset="0"/>
                <a:cs typeface="Arial"/>
              </a:rPr>
              <a:t> </a:t>
            </a:r>
            <a:r>
              <a:rPr sz="2400" b="1" spc="-5" dirty="0">
                <a:solidFill>
                  <a:srgbClr val="002060"/>
                </a:solidFill>
                <a:latin typeface="Arial Narrow" panose="020B0606020202030204" pitchFamily="34" charset="0"/>
                <a:cs typeface="Arial"/>
              </a:rPr>
              <a:t>περιβάλλον</a:t>
            </a:r>
            <a:endParaRPr sz="2400" dirty="0">
              <a:solidFill>
                <a:srgbClr val="002060"/>
              </a:solidFill>
              <a:latin typeface="Arial Narrow" panose="020B0606020202030204" pitchFamily="34" charset="0"/>
              <a:cs typeface="Arial"/>
            </a:endParaRPr>
          </a:p>
          <a:p>
            <a:pPr marL="12700" marR="459105">
              <a:lnSpc>
                <a:spcPct val="150000"/>
              </a:lnSpc>
              <a:buAutoNum type="arabicPeriod"/>
              <a:tabLst>
                <a:tab pos="927100" algn="l"/>
                <a:tab pos="927735" algn="l"/>
              </a:tabLst>
            </a:pPr>
            <a:r>
              <a:rPr sz="2400" spc="-5" dirty="0">
                <a:solidFill>
                  <a:srgbClr val="002060"/>
                </a:solidFill>
                <a:latin typeface="Arial Narrow" panose="020B0606020202030204" pitchFamily="34" charset="0"/>
                <a:cs typeface="Arial"/>
              </a:rPr>
              <a:t>Πώς </a:t>
            </a:r>
            <a:r>
              <a:rPr sz="2400" spc="-20" dirty="0">
                <a:solidFill>
                  <a:srgbClr val="002060"/>
                </a:solidFill>
                <a:latin typeface="Arial Narrow" panose="020B0606020202030204" pitchFamily="34" charset="0"/>
                <a:cs typeface="Arial"/>
              </a:rPr>
              <a:t>επηρεάζουν </a:t>
            </a:r>
            <a:r>
              <a:rPr sz="2400" spc="-5" dirty="0" err="1">
                <a:solidFill>
                  <a:srgbClr val="002060"/>
                </a:solidFill>
                <a:latin typeface="Arial Narrow" panose="020B0606020202030204" pitchFamily="34" charset="0"/>
                <a:cs typeface="Arial"/>
              </a:rPr>
              <a:t>την</a:t>
            </a:r>
            <a:r>
              <a:rPr sz="2400" spc="-5" dirty="0">
                <a:solidFill>
                  <a:srgbClr val="002060"/>
                </a:solidFill>
                <a:latin typeface="Arial Narrow" panose="020B0606020202030204" pitchFamily="34" charset="0"/>
                <a:cs typeface="Arial"/>
              </a:rPr>
              <a:t> </a:t>
            </a:r>
            <a:r>
              <a:rPr lang="el-GR" sz="2400" spc="-10" dirty="0" smtClean="0">
                <a:solidFill>
                  <a:srgbClr val="002060"/>
                </a:solidFill>
                <a:latin typeface="Arial Narrow" panose="020B0606020202030204" pitchFamily="34" charset="0"/>
                <a:cs typeface="Arial"/>
              </a:rPr>
              <a:t>επιχείρησή μας </a:t>
            </a:r>
            <a:r>
              <a:rPr sz="2400" spc="-20" dirty="0" smtClean="0">
                <a:solidFill>
                  <a:srgbClr val="002060"/>
                </a:solidFill>
                <a:latin typeface="Arial Narrow" panose="020B0606020202030204" pitchFamily="34" charset="0"/>
                <a:cs typeface="Arial"/>
              </a:rPr>
              <a:t>τα </a:t>
            </a:r>
            <a:r>
              <a:rPr sz="2400" spc="-10" dirty="0">
                <a:solidFill>
                  <a:srgbClr val="002060"/>
                </a:solidFill>
                <a:latin typeface="Arial Narrow" panose="020B0606020202030204" pitchFamily="34" charset="0"/>
                <a:cs typeface="Arial"/>
              </a:rPr>
              <a:t>εναλλασσόμενα </a:t>
            </a:r>
            <a:r>
              <a:rPr sz="2400" spc="-10"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μοτίβα </a:t>
            </a:r>
            <a:r>
              <a:rPr sz="2400" spc="-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της </a:t>
            </a:r>
            <a:r>
              <a:rPr sz="2400"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βιομηχανίας και </a:t>
            </a:r>
            <a:r>
              <a:rPr sz="2400" spc="-1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του</a:t>
            </a:r>
            <a:r>
              <a:rPr sz="2400" spc="2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 </a:t>
            </a:r>
            <a:r>
              <a:rPr sz="2400" spc="-10"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εμπορίου</a:t>
            </a:r>
            <a:r>
              <a:rPr sz="2400" spc="-10" dirty="0" smtClean="0">
                <a:solidFill>
                  <a:srgbClr val="002060"/>
                </a:solidFill>
                <a:latin typeface="Arial Narrow" panose="020B0606020202030204" pitchFamily="34" charset="0"/>
                <a:cs typeface="Arial"/>
              </a:rPr>
              <a:t>;</a:t>
            </a:r>
            <a:endParaRPr lang="el-GR" sz="2400" dirty="0">
              <a:solidFill>
                <a:srgbClr val="002060"/>
              </a:solidFill>
              <a:latin typeface="Arial Narrow" panose="020B0606020202030204" pitchFamily="34" charset="0"/>
              <a:cs typeface="Arial"/>
            </a:endParaRPr>
          </a:p>
          <a:p>
            <a:pPr marL="12700" marR="459105">
              <a:lnSpc>
                <a:spcPct val="150000"/>
              </a:lnSpc>
              <a:buAutoNum type="arabicPeriod"/>
              <a:tabLst>
                <a:tab pos="927100" algn="l"/>
                <a:tab pos="927735" algn="l"/>
              </a:tabLst>
            </a:pPr>
            <a:r>
              <a:rPr lang="el-GR" sz="2400" spc="-5" dirty="0">
                <a:solidFill>
                  <a:srgbClr val="002060"/>
                </a:solidFill>
                <a:latin typeface="Arial Narrow" panose="020B0606020202030204" pitchFamily="34" charset="0"/>
                <a:cs typeface="Arial"/>
              </a:rPr>
              <a:t> </a:t>
            </a:r>
            <a:r>
              <a:rPr lang="el-GR" sz="2400" spc="-5" dirty="0" smtClean="0">
                <a:solidFill>
                  <a:srgbClr val="002060"/>
                </a:solidFill>
                <a:latin typeface="Arial Narrow" panose="020B0606020202030204" pitchFamily="34" charset="0"/>
                <a:cs typeface="Arial"/>
              </a:rPr>
              <a:t>Πως</a:t>
            </a:r>
            <a:r>
              <a:rPr sz="2400" spc="-5" dirty="0" smtClean="0">
                <a:solidFill>
                  <a:srgbClr val="002060"/>
                </a:solidFill>
                <a:latin typeface="Arial Narrow" panose="020B0606020202030204" pitchFamily="34" charset="0"/>
                <a:cs typeface="Arial"/>
              </a:rPr>
              <a:t> </a:t>
            </a:r>
            <a:r>
              <a:rPr sz="2400" spc="-20" dirty="0">
                <a:solidFill>
                  <a:srgbClr val="002060"/>
                </a:solidFill>
                <a:latin typeface="Arial Narrow" panose="020B0606020202030204" pitchFamily="34" charset="0"/>
                <a:cs typeface="Arial"/>
              </a:rPr>
              <a:t>τα </a:t>
            </a:r>
            <a:r>
              <a:rPr sz="2400"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μοτίβα </a:t>
            </a:r>
            <a:r>
              <a:rPr sz="240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εργασίας </a:t>
            </a:r>
            <a:r>
              <a:rPr sz="2400" spc="-20" dirty="0">
                <a:solidFill>
                  <a:srgbClr val="002060"/>
                </a:solidFill>
                <a:latin typeface="Arial Narrow" panose="020B0606020202030204" pitchFamily="34" charset="0"/>
                <a:cs typeface="Arial"/>
              </a:rPr>
              <a:t>επηρεάζουν </a:t>
            </a:r>
            <a:r>
              <a:rPr sz="2400" spc="-5" dirty="0" smtClean="0">
                <a:solidFill>
                  <a:srgbClr val="002060"/>
                </a:solidFill>
                <a:latin typeface="Arial Narrow" panose="020B0606020202030204" pitchFamily="34" charset="0"/>
                <a:cs typeface="Arial"/>
              </a:rPr>
              <a:t>τ</a:t>
            </a:r>
            <a:r>
              <a:rPr lang="el-GR" sz="2400" spc="-5" dirty="0" err="1" smtClean="0">
                <a:solidFill>
                  <a:srgbClr val="002060"/>
                </a:solidFill>
                <a:latin typeface="Arial Narrow" panose="020B0606020202030204" pitchFamily="34" charset="0"/>
                <a:cs typeface="Arial"/>
              </a:rPr>
              <a:t>ις</a:t>
            </a:r>
            <a:r>
              <a:rPr lang="el-GR" sz="2400" spc="-5" dirty="0">
                <a:solidFill>
                  <a:srgbClr val="002060"/>
                </a:solidFill>
                <a:latin typeface="Arial Narrow" panose="020B0606020202030204" pitchFamily="34" charset="0"/>
                <a:cs typeface="Arial"/>
              </a:rPr>
              <a:t> </a:t>
            </a:r>
            <a:r>
              <a:rPr lang="el-GR" sz="2400" spc="-5" dirty="0" smtClean="0">
                <a:solidFill>
                  <a:srgbClr val="002060"/>
                </a:solidFill>
                <a:latin typeface="Arial Narrow" panose="020B0606020202030204" pitchFamily="34" charset="0"/>
                <a:cs typeface="Arial"/>
              </a:rPr>
              <a:t>λειτουργίες </a:t>
            </a:r>
            <a:r>
              <a:rPr lang="el-GR" sz="2400" spc="-5" dirty="0" err="1" smtClean="0">
                <a:solidFill>
                  <a:srgbClr val="002060"/>
                </a:solidFill>
                <a:latin typeface="Arial Narrow" panose="020B0606020202030204" pitchFamily="34" charset="0"/>
                <a:cs typeface="Arial"/>
              </a:rPr>
              <a:t>ανθρωπινου</a:t>
            </a:r>
            <a:r>
              <a:rPr lang="el-GR" sz="2400" spc="-5" dirty="0" smtClean="0">
                <a:solidFill>
                  <a:srgbClr val="002060"/>
                </a:solidFill>
                <a:latin typeface="Arial Narrow" panose="020B0606020202030204" pitchFamily="34" charset="0"/>
                <a:cs typeface="Arial"/>
              </a:rPr>
              <a:t> δυναμικού της επιχείρησής μα</a:t>
            </a:r>
            <a:r>
              <a:rPr sz="2400" spc="-15" dirty="0" smtClean="0">
                <a:solidFill>
                  <a:srgbClr val="002060"/>
                </a:solidFill>
                <a:latin typeface="Arial Narrow" panose="020B0606020202030204" pitchFamily="34" charset="0"/>
                <a:cs typeface="Arial"/>
              </a:rPr>
              <a:t>;</a:t>
            </a:r>
            <a:endParaRPr sz="2400" dirty="0">
              <a:solidFill>
                <a:srgbClr val="002060"/>
              </a:solidFill>
              <a:latin typeface="Arial Narrow" panose="020B0606020202030204" pitchFamily="34" charset="0"/>
              <a:cs typeface="Arial"/>
            </a:endParaRPr>
          </a:p>
          <a:p>
            <a:pPr marL="12700" marR="622300">
              <a:lnSpc>
                <a:spcPct val="150000"/>
              </a:lnSpc>
              <a:buAutoNum type="arabicPeriod" startAt="3"/>
              <a:tabLst>
                <a:tab pos="927100" algn="l"/>
                <a:tab pos="927735" algn="l"/>
              </a:tabLst>
            </a:pPr>
            <a:r>
              <a:rPr sz="2400" spc="-5" dirty="0">
                <a:solidFill>
                  <a:srgbClr val="002060"/>
                </a:solidFill>
                <a:latin typeface="Arial Narrow" panose="020B0606020202030204" pitchFamily="34" charset="0"/>
                <a:cs typeface="Arial"/>
              </a:rPr>
              <a:t>Ποιες </a:t>
            </a:r>
            <a:r>
              <a:rPr sz="2400" dirty="0">
                <a:solidFill>
                  <a:srgbClr val="002060"/>
                </a:solidFill>
                <a:latin typeface="Arial Narrow" panose="020B0606020202030204" pitchFamily="34" charset="0"/>
                <a:cs typeface="Arial"/>
              </a:rPr>
              <a:t>είναι </a:t>
            </a:r>
            <a:r>
              <a:rPr sz="2400" spc="-5" dirty="0">
                <a:solidFill>
                  <a:srgbClr val="002060"/>
                </a:solidFill>
                <a:latin typeface="Arial Narrow" panose="020B0606020202030204" pitchFamily="34" charset="0"/>
                <a:cs typeface="Arial"/>
              </a:rPr>
              <a:t>οι πιθανές </a:t>
            </a:r>
            <a:r>
              <a:rPr sz="2400" spc="-15" dirty="0">
                <a:solidFill>
                  <a:srgbClr val="002060"/>
                </a:solidFill>
                <a:latin typeface="Arial Narrow" panose="020B0606020202030204" pitchFamily="34" charset="0"/>
                <a:cs typeface="Arial"/>
              </a:rPr>
              <a:t>δυσκολίες </a:t>
            </a:r>
            <a:r>
              <a:rPr sz="2400" spc="-5" dirty="0">
                <a:solidFill>
                  <a:srgbClr val="002060"/>
                </a:solidFill>
                <a:latin typeface="Arial Narrow" panose="020B0606020202030204" pitchFamily="34" charset="0"/>
                <a:cs typeface="Arial"/>
              </a:rPr>
              <a:t>στην </a:t>
            </a:r>
            <a:r>
              <a:rPr lang="el-GR" sz="2400" spc="-5" dirty="0" smtClean="0">
                <a:solidFill>
                  <a:srgbClr val="002060"/>
                </a:solidFill>
                <a:latin typeface="Arial Narrow" panose="020B0606020202030204" pitchFamily="34" charset="0"/>
                <a:cs typeface="Arial"/>
              </a:rPr>
              <a:t>διαχείριση του προσωπικού </a:t>
            </a:r>
            <a:r>
              <a:rPr sz="2400" spc="-15" dirty="0" smtClean="0">
                <a:solidFill>
                  <a:srgbClr val="002060"/>
                </a:solidFill>
                <a:latin typeface="Arial Narrow" panose="020B0606020202030204" pitchFamily="34" charset="0"/>
                <a:cs typeface="Arial"/>
              </a:rPr>
              <a:t>και </a:t>
            </a:r>
            <a:r>
              <a:rPr sz="2400" spc="-15" dirty="0">
                <a:solidFill>
                  <a:srgbClr val="002060"/>
                </a:solidFill>
                <a:latin typeface="Arial Narrow" panose="020B0606020202030204" pitchFamily="34" charset="0"/>
                <a:cs typeface="Arial"/>
              </a:rPr>
              <a:t>ποια </a:t>
            </a:r>
            <a:r>
              <a:rPr sz="2400" spc="-5" dirty="0">
                <a:solidFill>
                  <a:srgbClr val="002060"/>
                </a:solidFill>
                <a:latin typeface="Arial Narrow" panose="020B0606020202030204" pitchFamily="34" charset="0"/>
                <a:cs typeface="Arial"/>
              </a:rPr>
              <a:t>είναι </a:t>
            </a:r>
            <a:r>
              <a:rPr sz="2400" spc="-25" dirty="0">
                <a:solidFill>
                  <a:srgbClr val="002060"/>
                </a:solidFill>
                <a:latin typeface="Arial Narrow" panose="020B0606020202030204" pitchFamily="34" charset="0"/>
                <a:cs typeface="Arial"/>
              </a:rPr>
              <a:t>τα </a:t>
            </a:r>
            <a:r>
              <a:rPr sz="2400" dirty="0">
                <a:solidFill>
                  <a:srgbClr val="002060"/>
                </a:solidFill>
                <a:latin typeface="Arial Narrow" panose="020B0606020202030204" pitchFamily="34" charset="0"/>
                <a:cs typeface="Arial"/>
              </a:rPr>
              <a:t>πιθανά </a:t>
            </a:r>
            <a:r>
              <a:rPr sz="2400" spc="-20" dirty="0">
                <a:solidFill>
                  <a:srgbClr val="002060"/>
                </a:solidFill>
                <a:latin typeface="Arial Narrow" panose="020B0606020202030204" pitchFamily="34" charset="0"/>
                <a:cs typeface="Arial"/>
              </a:rPr>
              <a:t>σχετιζόμενα </a:t>
            </a:r>
            <a:r>
              <a:rPr sz="2400" spc="-5" dirty="0">
                <a:solidFill>
                  <a:srgbClr val="002060"/>
                </a:solidFill>
                <a:latin typeface="Arial Narrow" panose="020B0606020202030204" pitchFamily="34" charset="0"/>
                <a:cs typeface="Arial"/>
              </a:rPr>
              <a:t>με αυτό </a:t>
            </a:r>
            <a:r>
              <a:rPr sz="2400" spc="-10" dirty="0" smtClean="0">
                <a:solidFill>
                  <a:srgbClr val="002060"/>
                </a:solidFill>
                <a:latin typeface="Arial Narrow" panose="020B0606020202030204" pitchFamily="34" charset="0"/>
                <a:cs typeface="Arial"/>
              </a:rPr>
              <a:t>αυξητικά</a:t>
            </a:r>
            <a:r>
              <a:rPr sz="2400" spc="-20" dirty="0" smtClean="0">
                <a:solidFill>
                  <a:srgbClr val="002060"/>
                </a:solidFill>
                <a:latin typeface="Arial Narrow" panose="020B0606020202030204" pitchFamily="34" charset="0"/>
                <a:cs typeface="Arial"/>
              </a:rPr>
              <a:t> </a:t>
            </a:r>
            <a:r>
              <a:rPr sz="2400" spc="-15" dirty="0">
                <a:solidFill>
                  <a:srgbClr val="002060"/>
                </a:solidFill>
                <a:latin typeface="Arial Narrow" panose="020B0606020202030204" pitchFamily="34" charset="0"/>
                <a:cs typeface="Arial"/>
              </a:rPr>
              <a:t>κόστα;</a:t>
            </a:r>
            <a:endParaRPr sz="2400" dirty="0">
              <a:solidFill>
                <a:srgbClr val="002060"/>
              </a:solidFill>
              <a:latin typeface="Arial Narrow" panose="020B0606020202030204" pitchFamily="34" charset="0"/>
              <a:cs typeface="Arial"/>
            </a:endParaRPr>
          </a:p>
          <a:p>
            <a:pPr marL="12700" marR="5080">
              <a:lnSpc>
                <a:spcPct val="150000"/>
              </a:lnSpc>
              <a:buAutoNum type="arabicPeriod" startAt="3"/>
              <a:tabLst>
                <a:tab pos="927100" algn="l"/>
                <a:tab pos="927735" algn="l"/>
              </a:tabLst>
            </a:pPr>
            <a:r>
              <a:rPr sz="2400" spc="-5" dirty="0">
                <a:solidFill>
                  <a:srgbClr val="002060"/>
                </a:solidFill>
                <a:latin typeface="Arial Narrow" panose="020B0606020202030204" pitchFamily="34" charset="0"/>
                <a:cs typeface="Arial"/>
              </a:rPr>
              <a:t>Ποια </a:t>
            </a:r>
            <a:r>
              <a:rPr sz="2400" dirty="0">
                <a:solidFill>
                  <a:srgbClr val="002060"/>
                </a:solidFill>
                <a:latin typeface="Arial Narrow" panose="020B0606020202030204" pitchFamily="34" charset="0"/>
                <a:cs typeface="Arial"/>
              </a:rPr>
              <a:t>είναι η επίδραση </a:t>
            </a:r>
            <a:r>
              <a:rPr sz="2400" spc="-10" dirty="0" smtClean="0">
                <a:solidFill>
                  <a:srgbClr val="002060"/>
                </a:solidFill>
                <a:latin typeface="Arial Narrow" panose="020B0606020202030204" pitchFamily="34" charset="0"/>
                <a:cs typeface="Arial"/>
              </a:rPr>
              <a:t>στη</a:t>
            </a:r>
            <a:r>
              <a:rPr lang="el-GR" sz="2400" spc="-10" dirty="0" smtClean="0">
                <a:solidFill>
                  <a:srgbClr val="002060"/>
                </a:solidFill>
                <a:latin typeface="Arial Narrow" panose="020B0606020202030204" pitchFamily="34" charset="0"/>
                <a:cs typeface="Arial"/>
              </a:rPr>
              <a:t>ν</a:t>
            </a:r>
            <a:r>
              <a:rPr sz="2400" spc="-10" dirty="0" smtClean="0">
                <a:solidFill>
                  <a:srgbClr val="002060"/>
                </a:solidFill>
                <a:latin typeface="Arial Narrow" panose="020B0606020202030204" pitchFamily="34" charset="0"/>
                <a:cs typeface="Arial"/>
              </a:rPr>
              <a:t> </a:t>
            </a:r>
            <a:r>
              <a:rPr lang="el-GR" sz="2400" spc="-10" dirty="0" smtClean="0">
                <a:solidFill>
                  <a:srgbClr val="002060"/>
                </a:solidFill>
                <a:latin typeface="Arial Narrow" panose="020B0606020202030204" pitchFamily="34" charset="0"/>
                <a:cs typeface="Arial"/>
              </a:rPr>
              <a:t>τυχόν </a:t>
            </a:r>
            <a:r>
              <a:rPr sz="2400" spc="-10" dirty="0" err="1" smtClean="0">
                <a:solidFill>
                  <a:srgbClr val="002060"/>
                </a:solidFill>
                <a:latin typeface="Arial Narrow" panose="020B0606020202030204" pitchFamily="34" charset="0"/>
                <a:cs typeface="Arial"/>
              </a:rPr>
              <a:t>χρημ</a:t>
            </a:r>
            <a:r>
              <a:rPr sz="2400" spc="-10" dirty="0" smtClean="0">
                <a:solidFill>
                  <a:srgbClr val="002060"/>
                </a:solidFill>
                <a:latin typeface="Arial Narrow" panose="020B0606020202030204" pitchFamily="34" charset="0"/>
                <a:cs typeface="Arial"/>
              </a:rPr>
              <a:t>ατοδότηση </a:t>
            </a:r>
            <a:r>
              <a:rPr lang="el-GR" sz="2400" spc="-10" dirty="0" smtClean="0">
                <a:solidFill>
                  <a:srgbClr val="002060"/>
                </a:solidFill>
                <a:latin typeface="Arial Narrow" panose="020B0606020202030204" pitchFamily="34" charset="0"/>
                <a:cs typeface="Arial"/>
              </a:rPr>
              <a:t>της επιχείρησης</a:t>
            </a:r>
            <a:r>
              <a:rPr sz="2400" spc="-10" dirty="0" smtClean="0">
                <a:solidFill>
                  <a:srgbClr val="002060"/>
                </a:solidFill>
                <a:latin typeface="Arial Narrow" panose="020B0606020202030204" pitchFamily="34" charset="0"/>
                <a:cs typeface="Arial"/>
              </a:rPr>
              <a:t>;</a:t>
            </a:r>
            <a:endParaRPr sz="2400" dirty="0">
              <a:solidFill>
                <a:srgbClr val="002060"/>
              </a:solidFill>
              <a:latin typeface="Arial Narrow" panose="020B0606020202030204" pitchFamily="34" charset="0"/>
              <a:cs typeface="Arial"/>
            </a:endParaRPr>
          </a:p>
        </p:txBody>
      </p:sp>
    </p:spTree>
    <p:extLst>
      <p:ext uri="{BB962C8B-B14F-4D97-AF65-F5344CB8AC3E}">
        <p14:creationId xmlns:p14="http://schemas.microsoft.com/office/powerpoint/2010/main" val="565139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94614" y="1079564"/>
            <a:ext cx="8964488" cy="5183470"/>
          </a:xfrm>
          <a:prstGeom prst="rect">
            <a:avLst/>
          </a:prstGeom>
        </p:spPr>
        <p:txBody>
          <a:bodyPr vert="horz" wrap="square" lIns="0" tIns="12700" rIns="0" bIns="0" rtlCol="0">
            <a:spAutoFit/>
          </a:bodyPr>
          <a:lstStyle/>
          <a:p>
            <a:pPr marL="12700">
              <a:lnSpc>
                <a:spcPct val="100000"/>
              </a:lnSpc>
              <a:spcBef>
                <a:spcPts val="100"/>
              </a:spcBef>
              <a:tabLst>
                <a:tab pos="215900" algn="l"/>
              </a:tabLst>
            </a:pPr>
            <a:r>
              <a:rPr sz="2400" b="1" u="heavy" spc="-1605" dirty="0" smtClean="0">
                <a:solidFill>
                  <a:srgbClr val="002060"/>
                </a:solidFill>
                <a:uFill>
                  <a:solidFill>
                    <a:srgbClr val="000000"/>
                  </a:solidFill>
                </a:uFill>
                <a:latin typeface="Arial Narrow" panose="020B0606020202030204" pitchFamily="34" charset="0"/>
                <a:cs typeface="Arial"/>
              </a:rPr>
              <a:t>Χ</a:t>
            </a:r>
            <a:r>
              <a:rPr lang="el-GR" sz="2400" b="1" u="heavy" dirty="0" smtClean="0">
                <a:solidFill>
                  <a:srgbClr val="002060"/>
                </a:solidFill>
                <a:uFill>
                  <a:solidFill>
                    <a:srgbClr val="000000"/>
                  </a:solidFill>
                </a:uFill>
                <a:latin typeface="Arial Narrow" panose="020B0606020202030204" pitchFamily="34" charset="0"/>
                <a:cs typeface="Arial"/>
              </a:rPr>
              <a:t>χρήσιμες </a:t>
            </a:r>
            <a:r>
              <a:rPr sz="2400" b="1" u="heavy" spc="-15" dirty="0" err="1" smtClean="0">
                <a:solidFill>
                  <a:srgbClr val="002060"/>
                </a:solidFill>
                <a:uFill>
                  <a:solidFill>
                    <a:srgbClr val="000000"/>
                  </a:solidFill>
                </a:uFill>
                <a:latin typeface="Arial Narrow" panose="020B0606020202030204" pitchFamily="34" charset="0"/>
                <a:cs typeface="Arial"/>
              </a:rPr>
              <a:t>Ερωτήσεις</a:t>
            </a:r>
            <a:r>
              <a:rPr sz="2400" b="1" u="heavy" spc="-35" dirty="0" smtClean="0">
                <a:solidFill>
                  <a:srgbClr val="002060"/>
                </a:solidFill>
                <a:uFill>
                  <a:solidFill>
                    <a:srgbClr val="000000"/>
                  </a:solidFill>
                </a:uFill>
                <a:latin typeface="Arial Narrow" panose="020B0606020202030204" pitchFamily="34" charset="0"/>
                <a:cs typeface="Arial"/>
              </a:rPr>
              <a:t> </a:t>
            </a:r>
            <a:r>
              <a:rPr sz="2400" b="1" u="heavy" spc="10" dirty="0">
                <a:solidFill>
                  <a:srgbClr val="002060"/>
                </a:solidFill>
                <a:uFill>
                  <a:solidFill>
                    <a:srgbClr val="000000"/>
                  </a:solidFill>
                </a:uFill>
                <a:latin typeface="Arial Narrow" panose="020B0606020202030204" pitchFamily="34" charset="0"/>
                <a:cs typeface="Arial"/>
              </a:rPr>
              <a:t>:</a:t>
            </a:r>
            <a:endParaRPr sz="2400" dirty="0">
              <a:solidFill>
                <a:srgbClr val="002060"/>
              </a:solidFill>
              <a:latin typeface="Arial Narrow" panose="020B0606020202030204" pitchFamily="34" charset="0"/>
              <a:cs typeface="Arial"/>
            </a:endParaRPr>
          </a:p>
          <a:p>
            <a:pPr marL="12700">
              <a:lnSpc>
                <a:spcPct val="100000"/>
              </a:lnSpc>
            </a:pPr>
            <a:r>
              <a:rPr sz="2400" b="1" spc="-5" dirty="0">
                <a:solidFill>
                  <a:srgbClr val="002060"/>
                </a:solidFill>
                <a:latin typeface="Arial Narrow" panose="020B0606020202030204" pitchFamily="34" charset="0"/>
                <a:cs typeface="Arial"/>
              </a:rPr>
              <a:t>Α. </a:t>
            </a:r>
            <a:r>
              <a:rPr sz="2400" b="1" spc="-20" dirty="0">
                <a:solidFill>
                  <a:srgbClr val="002060"/>
                </a:solidFill>
                <a:latin typeface="Arial Narrow" panose="020B0606020202030204" pitchFamily="34" charset="0"/>
                <a:cs typeface="Arial"/>
              </a:rPr>
              <a:t>Κοινωνικό </a:t>
            </a:r>
            <a:r>
              <a:rPr sz="2400" b="1" spc="-5" dirty="0">
                <a:solidFill>
                  <a:srgbClr val="002060"/>
                </a:solidFill>
                <a:latin typeface="Arial Narrow" panose="020B0606020202030204" pitchFamily="34" charset="0"/>
                <a:cs typeface="Arial"/>
              </a:rPr>
              <a:t>περιβάλλον</a:t>
            </a:r>
            <a:endParaRPr sz="2400" dirty="0">
              <a:solidFill>
                <a:srgbClr val="002060"/>
              </a:solidFill>
              <a:latin typeface="Arial Narrow" panose="020B0606020202030204" pitchFamily="34" charset="0"/>
              <a:cs typeface="Arial"/>
            </a:endParaRPr>
          </a:p>
          <a:p>
            <a:pPr marL="12700" marR="5080">
              <a:lnSpc>
                <a:spcPct val="100000"/>
              </a:lnSpc>
              <a:tabLst>
                <a:tab pos="927100" algn="l"/>
              </a:tabLst>
            </a:pPr>
            <a:r>
              <a:rPr sz="2400" spc="-5" dirty="0" smtClean="0">
                <a:solidFill>
                  <a:srgbClr val="002060"/>
                </a:solidFill>
                <a:latin typeface="Arial Narrow" panose="020B0606020202030204" pitchFamily="34" charset="0"/>
                <a:cs typeface="Arial"/>
              </a:rPr>
              <a:t>1.</a:t>
            </a:r>
            <a:r>
              <a:rPr lang="el-GR" sz="2400" spc="-5" dirty="0" smtClean="0">
                <a:solidFill>
                  <a:srgbClr val="002060"/>
                </a:solidFill>
                <a:latin typeface="Arial Narrow" panose="020B0606020202030204" pitchFamily="34" charset="0"/>
                <a:cs typeface="Arial"/>
              </a:rPr>
              <a:t> ΠΩΣ</a:t>
            </a:r>
            <a:r>
              <a:rPr sz="2400" spc="-5" dirty="0" smtClean="0">
                <a:solidFill>
                  <a:srgbClr val="002060"/>
                </a:solidFill>
                <a:latin typeface="Arial Narrow" panose="020B0606020202030204" pitchFamily="34" charset="0"/>
                <a:cs typeface="Arial"/>
              </a:rPr>
              <a:t> </a:t>
            </a:r>
            <a:r>
              <a:rPr sz="2400" dirty="0">
                <a:solidFill>
                  <a:srgbClr val="002060"/>
                </a:solidFill>
                <a:latin typeface="Arial Narrow" panose="020B0606020202030204" pitchFamily="34" charset="0"/>
                <a:cs typeface="Arial"/>
              </a:rPr>
              <a:t>η </a:t>
            </a:r>
            <a:r>
              <a:rPr sz="2400"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κοινωνία αλλάζει </a:t>
            </a:r>
            <a:r>
              <a:rPr sz="2400" spc="-10" dirty="0">
                <a:solidFill>
                  <a:srgbClr val="002060"/>
                </a:solidFill>
                <a:latin typeface="Arial Narrow" panose="020B0606020202030204" pitchFamily="34" charset="0"/>
                <a:cs typeface="Arial"/>
              </a:rPr>
              <a:t>και </a:t>
            </a:r>
            <a:r>
              <a:rPr sz="2400" spc="-15" dirty="0">
                <a:solidFill>
                  <a:srgbClr val="002060"/>
                </a:solidFill>
                <a:latin typeface="Arial Narrow" panose="020B0606020202030204" pitchFamily="34" charset="0"/>
                <a:cs typeface="Arial"/>
              </a:rPr>
              <a:t>πώς </a:t>
            </a:r>
            <a:r>
              <a:rPr sz="2400" spc="-5" dirty="0">
                <a:solidFill>
                  <a:srgbClr val="002060"/>
                </a:solidFill>
                <a:latin typeface="Arial Narrow" panose="020B0606020202030204" pitchFamily="34" charset="0"/>
                <a:cs typeface="Arial"/>
              </a:rPr>
              <a:t>αυτό </a:t>
            </a:r>
            <a:r>
              <a:rPr sz="2400" dirty="0">
                <a:solidFill>
                  <a:srgbClr val="002060"/>
                </a:solidFill>
                <a:latin typeface="Arial Narrow" panose="020B0606020202030204" pitchFamily="34" charset="0"/>
                <a:cs typeface="Arial"/>
              </a:rPr>
              <a:t>επηρεάζει </a:t>
            </a:r>
            <a:r>
              <a:rPr sz="2400" spc="-5" dirty="0" smtClean="0">
                <a:solidFill>
                  <a:srgbClr val="002060"/>
                </a:solidFill>
                <a:latin typeface="Arial Narrow" panose="020B0606020202030204" pitchFamily="34" charset="0"/>
                <a:cs typeface="Arial"/>
              </a:rPr>
              <a:t>την </a:t>
            </a:r>
            <a:r>
              <a:rPr sz="2400" spc="-15" dirty="0">
                <a:solidFill>
                  <a:srgbClr val="002060"/>
                </a:solidFill>
                <a:latin typeface="Arial Narrow" panose="020B0606020202030204" pitchFamily="34" charset="0"/>
                <a:cs typeface="Arial"/>
              </a:rPr>
              <a:t>τοπική</a:t>
            </a:r>
            <a:r>
              <a:rPr sz="2400" spc="-5" dirty="0">
                <a:solidFill>
                  <a:srgbClr val="002060"/>
                </a:solidFill>
                <a:latin typeface="Arial Narrow" panose="020B0606020202030204" pitchFamily="34" charset="0"/>
                <a:cs typeface="Arial"/>
              </a:rPr>
              <a:t> </a:t>
            </a:r>
            <a:r>
              <a:rPr sz="2400" spc="-15" dirty="0">
                <a:solidFill>
                  <a:srgbClr val="002060"/>
                </a:solidFill>
                <a:latin typeface="Arial Narrow" panose="020B0606020202030204" pitchFamily="34" charset="0"/>
                <a:cs typeface="Arial"/>
              </a:rPr>
              <a:t>κοινότητα</a:t>
            </a:r>
            <a:r>
              <a:rPr sz="2400" spc="-15" dirty="0" smtClean="0">
                <a:solidFill>
                  <a:srgbClr val="002060"/>
                </a:solidFill>
                <a:latin typeface="Arial Narrow" panose="020B0606020202030204" pitchFamily="34" charset="0"/>
                <a:cs typeface="Arial"/>
              </a:rPr>
              <a:t>;</a:t>
            </a:r>
            <a:r>
              <a:rPr lang="el-GR" sz="2400" spc="-15" dirty="0" smtClean="0">
                <a:solidFill>
                  <a:srgbClr val="002060"/>
                </a:solidFill>
                <a:latin typeface="Arial Narrow" panose="020B0606020202030204" pitchFamily="34" charset="0"/>
                <a:cs typeface="Arial"/>
              </a:rPr>
              <a:t> </a:t>
            </a:r>
          </a:p>
          <a:p>
            <a:pPr marL="12700" marR="5080">
              <a:lnSpc>
                <a:spcPct val="100000"/>
              </a:lnSpc>
              <a:tabLst>
                <a:tab pos="927100" algn="l"/>
              </a:tabLst>
            </a:pPr>
            <a:r>
              <a:rPr lang="el-GR" sz="2400" spc="-5" dirty="0" smtClean="0">
                <a:solidFill>
                  <a:srgbClr val="002060"/>
                </a:solidFill>
                <a:latin typeface="Arial Narrow" panose="020B0606020202030204" pitchFamily="34" charset="0"/>
                <a:cs typeface="Arial"/>
              </a:rPr>
              <a:t>2. Πώς </a:t>
            </a:r>
            <a:r>
              <a:rPr lang="el-GR" sz="2400" spc="-30" dirty="0">
                <a:solidFill>
                  <a:srgbClr val="002060"/>
                </a:solidFill>
                <a:latin typeface="Arial Narrow" panose="020B0606020202030204" pitchFamily="34" charset="0"/>
                <a:cs typeface="Arial"/>
              </a:rPr>
              <a:t>αλλάζουν </a:t>
            </a:r>
            <a:r>
              <a:rPr lang="el-GR" sz="2400" spc="-20" dirty="0">
                <a:solidFill>
                  <a:srgbClr val="002060"/>
                </a:solidFill>
                <a:latin typeface="Arial Narrow" panose="020B0606020202030204" pitchFamily="34" charset="0"/>
                <a:cs typeface="Arial"/>
              </a:rPr>
              <a:t>τα </a:t>
            </a:r>
            <a:r>
              <a:rPr lang="el-GR" sz="2400"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μοτίβα </a:t>
            </a:r>
            <a:r>
              <a:rPr lang="el-GR" sz="240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εργασίας </a:t>
            </a:r>
            <a:r>
              <a:rPr lang="el-GR" sz="2400" spc="-5" dirty="0">
                <a:solidFill>
                  <a:srgbClr val="002060"/>
                </a:solidFill>
                <a:latin typeface="Arial Narrow" panose="020B0606020202030204" pitchFamily="34" charset="0"/>
                <a:cs typeface="Arial"/>
              </a:rPr>
              <a:t>στην </a:t>
            </a:r>
            <a:r>
              <a:rPr lang="el-GR" sz="2400" spc="-15" dirty="0">
                <a:solidFill>
                  <a:srgbClr val="002060"/>
                </a:solidFill>
                <a:latin typeface="Arial Narrow" panose="020B0606020202030204" pitchFamily="34" charset="0"/>
                <a:cs typeface="Arial"/>
              </a:rPr>
              <a:t>κοινότητα;  </a:t>
            </a:r>
            <a:endParaRPr lang="el-GR" sz="2400" spc="-15" dirty="0" smtClean="0">
              <a:solidFill>
                <a:srgbClr val="002060"/>
              </a:solidFill>
              <a:latin typeface="Arial Narrow" panose="020B0606020202030204" pitchFamily="34" charset="0"/>
              <a:cs typeface="Arial"/>
            </a:endParaRPr>
          </a:p>
          <a:p>
            <a:pPr marL="12700" marR="5080">
              <a:tabLst>
                <a:tab pos="927100" algn="l"/>
              </a:tabLst>
            </a:pPr>
            <a:r>
              <a:rPr lang="el-GR" sz="2400" spc="-15" dirty="0" smtClean="0">
                <a:solidFill>
                  <a:srgbClr val="002060"/>
                </a:solidFill>
                <a:latin typeface="Arial Narrow" panose="020B0606020202030204" pitchFamily="34" charset="0"/>
                <a:cs typeface="Arial"/>
              </a:rPr>
              <a:t>3. </a:t>
            </a:r>
            <a:r>
              <a:rPr lang="el-GR" sz="2400" spc="-5" dirty="0" smtClean="0">
                <a:solidFill>
                  <a:srgbClr val="002060"/>
                </a:solidFill>
                <a:latin typeface="Arial Narrow" panose="020B0606020202030204" pitchFamily="34" charset="0"/>
                <a:cs typeface="Arial"/>
              </a:rPr>
              <a:t>Ποιος </a:t>
            </a:r>
            <a:r>
              <a:rPr lang="el-GR" sz="2400" dirty="0">
                <a:solidFill>
                  <a:srgbClr val="002060"/>
                </a:solidFill>
                <a:latin typeface="Arial Narrow" panose="020B0606020202030204" pitchFamily="34" charset="0"/>
                <a:cs typeface="Arial"/>
              </a:rPr>
              <a:t>είναι ο </a:t>
            </a:r>
            <a:r>
              <a:rPr lang="el-GR" sz="2400" spc="-2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ρόλος </a:t>
            </a:r>
            <a:r>
              <a:rPr lang="el-GR" sz="2400" spc="-1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του </a:t>
            </a:r>
            <a:r>
              <a:rPr lang="el-GR" sz="2400" spc="-20"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οργανισμού </a:t>
            </a:r>
            <a:r>
              <a:rPr lang="el-GR" sz="2400" spc="-5" dirty="0" smtClean="0">
                <a:solidFill>
                  <a:srgbClr val="002060"/>
                </a:solidFill>
                <a:latin typeface="Arial Narrow" panose="020B0606020202030204" pitchFamily="34" charset="0"/>
                <a:cs typeface="Arial"/>
              </a:rPr>
              <a:t>στην </a:t>
            </a:r>
            <a:r>
              <a:rPr lang="el-GR" sz="2400" spc="-5" dirty="0">
                <a:solidFill>
                  <a:srgbClr val="002060"/>
                </a:solidFill>
                <a:latin typeface="Arial Narrow" panose="020B0606020202030204" pitchFamily="34" charset="0"/>
                <a:cs typeface="Arial"/>
              </a:rPr>
              <a:t>προώθηση</a:t>
            </a:r>
            <a:r>
              <a:rPr lang="el-GR" sz="2400" spc="80" dirty="0">
                <a:solidFill>
                  <a:srgbClr val="002060"/>
                </a:solidFill>
                <a:latin typeface="Arial Narrow" panose="020B0606020202030204" pitchFamily="34" charset="0"/>
                <a:cs typeface="Arial"/>
              </a:rPr>
              <a:t> </a:t>
            </a:r>
            <a:r>
              <a:rPr lang="el-GR" sz="2400" spc="-5" dirty="0" smtClean="0">
                <a:solidFill>
                  <a:srgbClr val="002060"/>
                </a:solidFill>
                <a:latin typeface="Arial Narrow" panose="020B0606020202030204" pitchFamily="34" charset="0"/>
                <a:cs typeface="Arial"/>
              </a:rPr>
              <a:t>της ανάπτυξης του ανθρώπινου κεφαλαίου; </a:t>
            </a:r>
          </a:p>
          <a:p>
            <a:pPr marL="12700" marR="5080">
              <a:tabLst>
                <a:tab pos="927100" algn="l"/>
              </a:tabLst>
            </a:pPr>
            <a:endParaRPr lang="el-GR" sz="2400" spc="-5" dirty="0">
              <a:solidFill>
                <a:srgbClr val="002060"/>
              </a:solidFill>
              <a:latin typeface="Arial Narrow" panose="020B0606020202030204" pitchFamily="34" charset="0"/>
              <a:cs typeface="Arial"/>
            </a:endParaRPr>
          </a:p>
          <a:p>
            <a:pPr marL="50800">
              <a:lnSpc>
                <a:spcPct val="100000"/>
              </a:lnSpc>
            </a:pPr>
            <a:r>
              <a:rPr lang="el-GR" sz="2400" b="1" spc="-5" dirty="0">
                <a:solidFill>
                  <a:srgbClr val="002060"/>
                </a:solidFill>
                <a:latin typeface="Arial Narrow" panose="020B0606020202030204" pitchFamily="34" charset="0"/>
                <a:cs typeface="Arial"/>
              </a:rPr>
              <a:t>Β. </a:t>
            </a:r>
            <a:r>
              <a:rPr lang="el-GR" sz="2400" b="1" spc="-30" dirty="0">
                <a:solidFill>
                  <a:srgbClr val="002060"/>
                </a:solidFill>
                <a:latin typeface="Arial Narrow" panose="020B0606020202030204" pitchFamily="34" charset="0"/>
                <a:cs typeface="Arial"/>
              </a:rPr>
              <a:t>Τεχνολογικό</a:t>
            </a:r>
            <a:r>
              <a:rPr lang="el-GR" sz="2400" b="1" spc="-20" dirty="0">
                <a:solidFill>
                  <a:srgbClr val="002060"/>
                </a:solidFill>
                <a:latin typeface="Arial Narrow" panose="020B0606020202030204" pitchFamily="34" charset="0"/>
                <a:cs typeface="Arial"/>
              </a:rPr>
              <a:t> </a:t>
            </a:r>
            <a:r>
              <a:rPr lang="el-GR" sz="2400" b="1" spc="-5" dirty="0">
                <a:solidFill>
                  <a:srgbClr val="002060"/>
                </a:solidFill>
                <a:latin typeface="Arial Narrow" panose="020B0606020202030204" pitchFamily="34" charset="0"/>
                <a:cs typeface="Arial"/>
              </a:rPr>
              <a:t>περιβάλλον</a:t>
            </a:r>
            <a:endParaRPr lang="el-GR" sz="2400" dirty="0">
              <a:solidFill>
                <a:srgbClr val="002060"/>
              </a:solidFill>
              <a:latin typeface="Arial Narrow" panose="020B0606020202030204" pitchFamily="34" charset="0"/>
              <a:cs typeface="Arial"/>
            </a:endParaRPr>
          </a:p>
          <a:p>
            <a:pPr marL="50800" marR="268605">
              <a:lnSpc>
                <a:spcPct val="100000"/>
              </a:lnSpc>
              <a:buAutoNum type="arabicPeriod"/>
              <a:tabLst>
                <a:tab pos="965200" algn="l"/>
                <a:tab pos="965835" algn="l"/>
              </a:tabLst>
            </a:pPr>
            <a:r>
              <a:rPr lang="el-GR" sz="2400" spc="-5" dirty="0">
                <a:solidFill>
                  <a:srgbClr val="002060"/>
                </a:solidFill>
                <a:latin typeface="Arial Narrow" panose="020B0606020202030204" pitchFamily="34" charset="0"/>
                <a:cs typeface="Arial"/>
              </a:rPr>
              <a:t>ΠΟΙΕΣ </a:t>
            </a:r>
            <a:r>
              <a:rPr lang="el-GR" sz="2400" dirty="0">
                <a:solidFill>
                  <a:srgbClr val="002060"/>
                </a:solidFill>
                <a:latin typeface="Arial Narrow" panose="020B0606020202030204" pitchFamily="34" charset="0"/>
                <a:cs typeface="Arial"/>
              </a:rPr>
              <a:t>είναι </a:t>
            </a:r>
            <a:r>
              <a:rPr lang="el-GR" sz="2400" spc="-5" dirty="0">
                <a:solidFill>
                  <a:srgbClr val="002060"/>
                </a:solidFill>
                <a:latin typeface="Arial Narrow" panose="020B0606020202030204" pitchFamily="34" charset="0"/>
                <a:cs typeface="Arial"/>
              </a:rPr>
              <a:t>οι </a:t>
            </a:r>
            <a:r>
              <a:rPr lang="el-GR" sz="2400"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αλλαγές </a:t>
            </a:r>
            <a:r>
              <a:rPr lang="el-GR" sz="2400" spc="-5"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στη φύση</a:t>
            </a:r>
            <a:r>
              <a:rPr lang="el-GR" sz="2400" spc="-5" dirty="0">
                <a:solidFill>
                  <a:srgbClr val="002060"/>
                </a:solidFill>
                <a:latin typeface="Arial Narrow" panose="020B0606020202030204" pitchFamily="34" charset="0"/>
                <a:cs typeface="Arial"/>
              </a:rPr>
              <a:t>, τη </a:t>
            </a:r>
            <a:r>
              <a:rPr lang="el-GR" sz="2400" spc="-10" dirty="0">
                <a:solidFill>
                  <a:srgbClr val="002060"/>
                </a:solidFill>
                <a:latin typeface="Arial Narrow" panose="020B0606020202030204" pitchFamily="34" charset="0"/>
                <a:cs typeface="Arial"/>
              </a:rPr>
              <a:t>διαθεσιμότητα </a:t>
            </a:r>
            <a:r>
              <a:rPr lang="el-GR" sz="2400" spc="-15" dirty="0">
                <a:solidFill>
                  <a:srgbClr val="002060"/>
                </a:solidFill>
                <a:latin typeface="Arial Narrow" panose="020B0606020202030204" pitchFamily="34" charset="0"/>
                <a:cs typeface="Arial"/>
              </a:rPr>
              <a:t>και  </a:t>
            </a:r>
            <a:r>
              <a:rPr lang="el-GR" sz="2400" spc="-5" dirty="0">
                <a:solidFill>
                  <a:srgbClr val="002060"/>
                </a:solidFill>
                <a:latin typeface="Arial Narrow" panose="020B0606020202030204" pitchFamily="34" charset="0"/>
                <a:cs typeface="Arial"/>
              </a:rPr>
              <a:t>την </a:t>
            </a:r>
            <a:r>
              <a:rPr lang="el-GR" sz="2400" spc="-15" dirty="0">
                <a:solidFill>
                  <a:srgbClr val="002060"/>
                </a:solidFill>
                <a:latin typeface="Arial Narrow" panose="020B0606020202030204" pitchFamily="34" charset="0"/>
                <a:cs typeface="Arial"/>
              </a:rPr>
              <a:t>ικανότητα </a:t>
            </a:r>
            <a:r>
              <a:rPr lang="el-GR" sz="2400" dirty="0">
                <a:solidFill>
                  <a:srgbClr val="002060"/>
                </a:solidFill>
                <a:latin typeface="Arial Narrow" panose="020B0606020202030204" pitchFamily="34" charset="0"/>
                <a:cs typeface="Arial"/>
              </a:rPr>
              <a:t>της</a:t>
            </a:r>
            <a:r>
              <a:rPr lang="el-GR" sz="2400" spc="15" dirty="0">
                <a:solidFill>
                  <a:srgbClr val="002060"/>
                </a:solidFill>
                <a:latin typeface="Arial Narrow" panose="020B0606020202030204" pitchFamily="34" charset="0"/>
                <a:cs typeface="Arial"/>
              </a:rPr>
              <a:t> </a:t>
            </a:r>
            <a:r>
              <a:rPr lang="el-GR" sz="2400"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τεχνολογίας</a:t>
            </a:r>
            <a:r>
              <a:rPr lang="el-GR" sz="2400" spc="-10" dirty="0">
                <a:solidFill>
                  <a:srgbClr val="002060"/>
                </a:solidFill>
                <a:latin typeface="Arial Narrow" panose="020B0606020202030204" pitchFamily="34" charset="0"/>
                <a:cs typeface="Arial"/>
              </a:rPr>
              <a:t>;</a:t>
            </a:r>
            <a:endParaRPr lang="el-GR" sz="2400" dirty="0">
              <a:solidFill>
                <a:srgbClr val="002060"/>
              </a:solidFill>
              <a:latin typeface="Arial Narrow" panose="020B0606020202030204" pitchFamily="34" charset="0"/>
              <a:cs typeface="Arial"/>
            </a:endParaRPr>
          </a:p>
          <a:p>
            <a:pPr marL="50800" marR="17780">
              <a:lnSpc>
                <a:spcPct val="100000"/>
              </a:lnSpc>
              <a:spcBef>
                <a:spcPts val="5"/>
              </a:spcBef>
              <a:buAutoNum type="arabicPeriod"/>
              <a:tabLst>
                <a:tab pos="965200" algn="l"/>
                <a:tab pos="965835" algn="l"/>
              </a:tabLst>
            </a:pPr>
            <a:r>
              <a:rPr lang="el-GR" sz="2400" spc="-5" dirty="0" smtClean="0">
                <a:solidFill>
                  <a:srgbClr val="002060"/>
                </a:solidFill>
                <a:latin typeface="Arial Narrow" panose="020B0606020202030204" pitchFamily="34" charset="0"/>
                <a:cs typeface="Arial"/>
              </a:rPr>
              <a:t> Πώς </a:t>
            </a:r>
            <a:r>
              <a:rPr lang="el-GR" sz="2400" spc="-5" dirty="0">
                <a:solidFill>
                  <a:srgbClr val="002060"/>
                </a:solidFill>
                <a:latin typeface="Arial Narrow" panose="020B0606020202030204" pitchFamily="34" charset="0"/>
                <a:cs typeface="Arial"/>
              </a:rPr>
              <a:t>οι </a:t>
            </a:r>
            <a:r>
              <a:rPr lang="el-GR" sz="2400" spc="-10" dirty="0">
                <a:solidFill>
                  <a:srgbClr val="002060"/>
                </a:solidFill>
                <a:effectLst>
                  <a:outerShdw blurRad="38100" dist="38100" dir="2700000" algn="tl">
                    <a:srgbClr val="000000">
                      <a:alpha val="43137"/>
                    </a:srgbClr>
                  </a:outerShdw>
                </a:effectLst>
                <a:latin typeface="Arial Narrow" panose="020B0606020202030204" pitchFamily="34" charset="0"/>
                <a:cs typeface="Arial"/>
              </a:rPr>
              <a:t>αλλαγές </a:t>
            </a:r>
            <a:r>
              <a:rPr lang="el-GR" sz="2400" spc="-10" dirty="0" smtClean="0">
                <a:solidFill>
                  <a:srgbClr val="002060"/>
                </a:solidFill>
                <a:effectLst>
                  <a:outerShdw blurRad="38100" dist="38100" dir="2700000" algn="tl">
                    <a:srgbClr val="000000">
                      <a:alpha val="43137"/>
                    </a:srgbClr>
                  </a:outerShdw>
                </a:effectLst>
                <a:latin typeface="Arial Narrow" panose="020B0606020202030204" pitchFamily="34" charset="0"/>
                <a:cs typeface="Arial"/>
              </a:rPr>
              <a:t>επηρεάζουν τη φύση του αντικειμένου της επιχείρησης μας</a:t>
            </a:r>
            <a:r>
              <a:rPr lang="el-GR" sz="2400" spc="-10" dirty="0" smtClean="0">
                <a:solidFill>
                  <a:srgbClr val="002060"/>
                </a:solidFill>
                <a:latin typeface="Arial Narrow" panose="020B0606020202030204" pitchFamily="34" charset="0"/>
                <a:cs typeface="Arial"/>
              </a:rPr>
              <a:t>;</a:t>
            </a:r>
            <a:endParaRPr lang="el-GR" sz="2400" dirty="0" smtClean="0">
              <a:solidFill>
                <a:srgbClr val="002060"/>
              </a:solidFill>
              <a:latin typeface="Arial Narrow" panose="020B0606020202030204" pitchFamily="34" charset="0"/>
              <a:cs typeface="Arial"/>
            </a:endParaRPr>
          </a:p>
          <a:p>
            <a:pPr marL="50800" marR="17780">
              <a:lnSpc>
                <a:spcPct val="100000"/>
              </a:lnSpc>
              <a:spcBef>
                <a:spcPts val="5"/>
              </a:spcBef>
              <a:buAutoNum type="arabicPeriod"/>
              <a:tabLst>
                <a:tab pos="965200" algn="l"/>
                <a:tab pos="965835" algn="l"/>
              </a:tabLst>
            </a:pPr>
            <a:r>
              <a:rPr lang="el-GR" sz="2400" spc="-5" dirty="0">
                <a:solidFill>
                  <a:srgbClr val="002060"/>
                </a:solidFill>
                <a:latin typeface="Arial Narrow" panose="020B0606020202030204" pitchFamily="34" charset="0"/>
                <a:cs typeface="Arial"/>
              </a:rPr>
              <a:t> </a:t>
            </a:r>
            <a:r>
              <a:rPr lang="el-GR" sz="2400" spc="-5" dirty="0" smtClean="0">
                <a:solidFill>
                  <a:srgbClr val="002060"/>
                </a:solidFill>
                <a:latin typeface="Arial Narrow" panose="020B0606020202030204" pitchFamily="34" charset="0"/>
                <a:cs typeface="Arial"/>
              </a:rPr>
              <a:t>Πώς </a:t>
            </a:r>
            <a:r>
              <a:rPr lang="el-GR" sz="2400" spc="-5" dirty="0">
                <a:solidFill>
                  <a:srgbClr val="002060"/>
                </a:solidFill>
                <a:latin typeface="Arial Narrow" panose="020B0606020202030204" pitchFamily="34" charset="0"/>
                <a:cs typeface="Arial"/>
              </a:rPr>
              <a:t>οι </a:t>
            </a:r>
            <a:r>
              <a:rPr lang="el-GR" sz="2400" dirty="0">
                <a:solidFill>
                  <a:srgbClr val="002060"/>
                </a:solidFill>
                <a:latin typeface="Arial Narrow" panose="020B0606020202030204" pitchFamily="34" charset="0"/>
                <a:cs typeface="Arial"/>
              </a:rPr>
              <a:t>εξελίξεις </a:t>
            </a:r>
            <a:r>
              <a:rPr lang="el-GR" sz="2400" spc="-5" dirty="0">
                <a:solidFill>
                  <a:srgbClr val="002060"/>
                </a:solidFill>
                <a:latin typeface="Arial Narrow" panose="020B0606020202030204" pitchFamily="34" charset="0"/>
                <a:cs typeface="Arial"/>
              </a:rPr>
              <a:t>στην </a:t>
            </a:r>
            <a:r>
              <a:rPr lang="el-GR" sz="2400" spc="-15" dirty="0">
                <a:solidFill>
                  <a:srgbClr val="002060"/>
                </a:solidFill>
                <a:latin typeface="Arial Narrow" panose="020B0606020202030204" pitchFamily="34" charset="0"/>
                <a:cs typeface="Arial"/>
              </a:rPr>
              <a:t>τεχνολογία </a:t>
            </a:r>
            <a:r>
              <a:rPr lang="el-GR" sz="2400" spc="-10" dirty="0">
                <a:solidFill>
                  <a:srgbClr val="002060"/>
                </a:solidFill>
                <a:latin typeface="Arial Narrow" panose="020B0606020202030204" pitchFamily="34" charset="0"/>
                <a:cs typeface="Arial"/>
              </a:rPr>
              <a:t>διαφοροποιούν </a:t>
            </a:r>
            <a:r>
              <a:rPr lang="el-GR" sz="2400" spc="-5" dirty="0" smtClean="0">
                <a:solidFill>
                  <a:srgbClr val="002060"/>
                </a:solidFill>
                <a:latin typeface="Arial Narrow" panose="020B0606020202030204" pitchFamily="34" charset="0"/>
                <a:cs typeface="Arial"/>
              </a:rPr>
              <a:t>τις θέσεις </a:t>
            </a:r>
            <a:r>
              <a:rPr lang="el-GR" sz="2400" dirty="0" smtClean="0">
                <a:solidFill>
                  <a:srgbClr val="002060"/>
                </a:solidFill>
                <a:latin typeface="Arial Narrow" panose="020B0606020202030204" pitchFamily="34" charset="0"/>
                <a:cs typeface="Arial"/>
              </a:rPr>
              <a:t>εργασίας</a:t>
            </a:r>
            <a:r>
              <a:rPr lang="el-GR" sz="2400" dirty="0">
                <a:solidFill>
                  <a:srgbClr val="002060"/>
                </a:solidFill>
                <a:latin typeface="Arial Narrow" panose="020B0606020202030204" pitchFamily="34" charset="0"/>
                <a:cs typeface="Arial"/>
              </a:rPr>
              <a:t>;</a:t>
            </a:r>
            <a:r>
              <a:rPr lang="el-GR" sz="2400" spc="-375" dirty="0">
                <a:solidFill>
                  <a:srgbClr val="002060"/>
                </a:solidFill>
                <a:latin typeface="Arial Narrow" panose="020B0606020202030204" pitchFamily="34" charset="0"/>
                <a:cs typeface="Arial"/>
              </a:rPr>
              <a:t> </a:t>
            </a:r>
            <a:endParaRPr lang="el-GR" sz="2400" baseline="-15873" dirty="0">
              <a:solidFill>
                <a:srgbClr val="002060"/>
              </a:solidFill>
              <a:latin typeface="Arial Narrow" panose="020B0606020202030204" pitchFamily="34" charset="0"/>
              <a:cs typeface="Arial"/>
            </a:endParaRPr>
          </a:p>
          <a:p>
            <a:pPr marL="12700" marR="5080">
              <a:tabLst>
                <a:tab pos="927100" algn="l"/>
              </a:tabLst>
            </a:pPr>
            <a:endParaRPr lang="el-GR" sz="2400" dirty="0">
              <a:solidFill>
                <a:srgbClr val="002060"/>
              </a:solidFill>
              <a:latin typeface="Arial Narrow" panose="020B0606020202030204" pitchFamily="34" charset="0"/>
              <a:cs typeface="Arial"/>
            </a:endParaRPr>
          </a:p>
          <a:p>
            <a:pPr marL="12700" marR="5080">
              <a:lnSpc>
                <a:spcPct val="100000"/>
              </a:lnSpc>
              <a:tabLst>
                <a:tab pos="927100" algn="l"/>
              </a:tabLst>
            </a:pPr>
            <a:endParaRPr sz="2400" dirty="0">
              <a:solidFill>
                <a:srgbClr val="002060"/>
              </a:solidFill>
              <a:latin typeface="Arial Narrow" panose="020B0606020202030204" pitchFamily="34" charset="0"/>
              <a:cs typeface="Arial"/>
            </a:endParaRPr>
          </a:p>
        </p:txBody>
      </p:sp>
      <p:sp>
        <p:nvSpPr>
          <p:cNvPr id="14" name="Rectangle 2"/>
          <p:cNvSpPr txBox="1">
            <a:spLocks noChangeArrowheads="1"/>
          </p:cNvSpPr>
          <p:nvPr/>
        </p:nvSpPr>
        <p:spPr bwMode="auto">
          <a:xfrm>
            <a:off x="287338" y="220092"/>
            <a:ext cx="8856662" cy="82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PESTE </a:t>
            </a:r>
            <a:r>
              <a:rPr lang="el-GR" sz="3200" b="1" dirty="0" smtClean="0">
                <a:solidFill>
                  <a:srgbClr val="7030A0"/>
                </a:solidFill>
                <a:effectLst>
                  <a:outerShdw blurRad="38100" dist="38100" dir="2700000" algn="tl">
                    <a:srgbClr val="000000">
                      <a:alpha val="43137"/>
                    </a:srgbClr>
                  </a:outerShdw>
                </a:effectLst>
                <a:latin typeface="Arial" charset="0"/>
              </a:rPr>
              <a:t>Ανάλυση (2) </a:t>
            </a:r>
            <a:endParaRPr lang="el-GR" sz="3200" i="1"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73746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dirty="0" smtClean="0">
                <a:solidFill>
                  <a:srgbClr val="7030A0"/>
                </a:solidFill>
                <a:effectLst>
                  <a:outerShdw blurRad="38100" dist="38100" dir="2700000" algn="tl">
                    <a:srgbClr val="000000">
                      <a:alpha val="43137"/>
                    </a:srgbClr>
                  </a:outerShdw>
                </a:effectLst>
                <a:latin typeface="Arial" charset="0"/>
              </a:rPr>
              <a:t>“</a:t>
            </a:r>
            <a:r>
              <a:rPr lang="el-GR" sz="3200" dirty="0" smtClean="0">
                <a:solidFill>
                  <a:srgbClr val="7030A0"/>
                </a:solidFill>
                <a:effectLst>
                  <a:outerShdw blurRad="38100" dist="38100" dir="2700000" algn="tl">
                    <a:srgbClr val="000000">
                      <a:alpha val="43137"/>
                    </a:srgbClr>
                  </a:outerShdw>
                </a:effectLst>
                <a:latin typeface="Arial" charset="0"/>
              </a:rPr>
              <a:t>Εργαλείο</a:t>
            </a:r>
            <a:r>
              <a:rPr lang="en-US" sz="3200" dirty="0" smtClean="0">
                <a:solidFill>
                  <a:srgbClr val="7030A0"/>
                </a:solidFill>
                <a:effectLst>
                  <a:outerShdw blurRad="38100" dist="38100" dir="2700000" algn="tl">
                    <a:srgbClr val="000000">
                      <a:alpha val="43137"/>
                    </a:srgbClr>
                  </a:outerShdw>
                </a:effectLst>
                <a:latin typeface="Arial" charset="0"/>
              </a:rPr>
              <a:t>” </a:t>
            </a:r>
            <a:r>
              <a:rPr lang="el-GR" sz="3200" dirty="0" smtClean="0">
                <a:solidFill>
                  <a:srgbClr val="7030A0"/>
                </a:solidFill>
                <a:effectLst>
                  <a:outerShdw blurRad="38100" dist="38100" dir="2700000" algn="tl">
                    <a:srgbClr val="000000">
                      <a:alpha val="43137"/>
                    </a:srgbClr>
                  </a:outerShdw>
                </a:effectLst>
                <a:latin typeface="Arial" charset="0"/>
              </a:rPr>
              <a:t>ΔΑΕΑ </a:t>
            </a:r>
            <a:r>
              <a:rPr lang="en-US" sz="3200" dirty="0" smtClean="0">
                <a:solidFill>
                  <a:srgbClr val="7030A0"/>
                </a:solidFill>
                <a:effectLst>
                  <a:outerShdw blurRad="38100" dist="38100" dir="2700000" algn="tl">
                    <a:srgbClr val="000000">
                      <a:alpha val="43137"/>
                    </a:srgbClr>
                  </a:outerShdw>
                </a:effectLst>
                <a:latin typeface="Arial" charset="0"/>
              </a:rPr>
              <a:t>(SWOT) </a:t>
            </a:r>
            <a:r>
              <a:rPr lang="el-GR" sz="3200" dirty="0" smtClean="0">
                <a:solidFill>
                  <a:srgbClr val="7030A0"/>
                </a:solidFill>
                <a:effectLst>
                  <a:outerShdw blurRad="38100" dist="38100" dir="2700000" algn="tl">
                    <a:srgbClr val="000000">
                      <a:alpha val="43137"/>
                    </a:srgbClr>
                  </a:outerShdw>
                </a:effectLst>
                <a:latin typeface="Arial" charset="0"/>
              </a:rPr>
              <a:t>Ανάλυση</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943" y="1268760"/>
            <a:ext cx="3503265" cy="409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35818" y="2668364"/>
            <a:ext cx="2905125" cy="256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eaLnBrk="1" hangingPunct="1">
              <a:defRPr/>
            </a:pPr>
            <a:r>
              <a:rPr lang="el-GR" sz="3200" dirty="0" smtClean="0">
                <a:solidFill>
                  <a:srgbClr val="7030A0"/>
                </a:solidFill>
                <a:effectLst>
                  <a:outerShdw blurRad="38100" dist="38100" dir="2700000" algn="tl">
                    <a:srgbClr val="000000">
                      <a:alpha val="43137"/>
                    </a:srgbClr>
                  </a:outerShdw>
                </a:effectLst>
                <a:latin typeface="Arial" charset="0"/>
              </a:rPr>
              <a:t>Εσωτερικό</a:t>
            </a:r>
          </a:p>
          <a:p>
            <a:pPr eaLnBrk="1" hangingPunct="1">
              <a:defRPr/>
            </a:pPr>
            <a:endParaRPr lang="el-GR" sz="3200" dirty="0">
              <a:solidFill>
                <a:srgbClr val="7030A0"/>
              </a:solidFill>
              <a:effectLst>
                <a:outerShdw blurRad="38100" dist="38100" dir="2700000" algn="tl">
                  <a:srgbClr val="000000">
                    <a:alpha val="43137"/>
                  </a:srgbClr>
                </a:outerShdw>
              </a:effectLst>
              <a:latin typeface="Arial" charset="0"/>
            </a:endParaRPr>
          </a:p>
          <a:p>
            <a:pP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a:p>
            <a:pPr eaLnBrk="1" hangingPunct="1">
              <a:defRPr/>
            </a:pPr>
            <a:r>
              <a:rPr lang="el-GR" sz="3200" dirty="0" smtClean="0">
                <a:solidFill>
                  <a:srgbClr val="7030A0"/>
                </a:solidFill>
                <a:effectLst>
                  <a:outerShdw blurRad="38100" dist="38100" dir="2700000" algn="tl">
                    <a:srgbClr val="000000">
                      <a:alpha val="43137"/>
                    </a:srgbClr>
                  </a:outerShdw>
                </a:effectLst>
                <a:latin typeface="Arial" charset="0"/>
              </a:rPr>
              <a:t>Εξωτερικό</a:t>
            </a:r>
          </a:p>
        </p:txBody>
      </p:sp>
      <p:cxnSp>
        <p:nvCxnSpPr>
          <p:cNvPr id="7" name="Ευθύγραμμο βέλος σύνδεσης 6"/>
          <p:cNvCxnSpPr/>
          <p:nvPr/>
        </p:nvCxnSpPr>
        <p:spPr>
          <a:xfrm>
            <a:off x="2339752" y="3284984"/>
            <a:ext cx="52918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Ευθύγραμμο βέλος σύνδεσης 9"/>
          <p:cNvCxnSpPr/>
          <p:nvPr/>
        </p:nvCxnSpPr>
        <p:spPr>
          <a:xfrm>
            <a:off x="2386633" y="4725144"/>
            <a:ext cx="52918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2"/>
          <p:cNvSpPr txBox="1">
            <a:spLocks noChangeArrowheads="1"/>
          </p:cNvSpPr>
          <p:nvPr/>
        </p:nvSpPr>
        <p:spPr bwMode="auto">
          <a:xfrm>
            <a:off x="323528" y="569270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r" eaLnBrk="1" hangingPunct="1">
              <a:defRPr/>
            </a:pPr>
            <a:r>
              <a:rPr lang="en-US" sz="2800" dirty="0" smtClean="0">
                <a:solidFill>
                  <a:srgbClr val="7030A0"/>
                </a:solidFill>
                <a:effectLst>
                  <a:outerShdw blurRad="38100" dist="38100" dir="2700000" algn="tl">
                    <a:srgbClr val="000000">
                      <a:alpha val="43137"/>
                    </a:srgbClr>
                  </a:outerShdw>
                </a:effectLst>
                <a:latin typeface="Arial" charset="0"/>
              </a:rPr>
              <a:t>“</a:t>
            </a:r>
            <a:r>
              <a:rPr lang="el-GR" sz="2800" dirty="0" smtClean="0">
                <a:solidFill>
                  <a:srgbClr val="7030A0"/>
                </a:solidFill>
                <a:effectLst>
                  <a:outerShdw blurRad="38100" dist="38100" dir="2700000" algn="tl">
                    <a:srgbClr val="000000">
                      <a:alpha val="43137"/>
                    </a:srgbClr>
                  </a:outerShdw>
                </a:effectLst>
                <a:latin typeface="Arial" charset="0"/>
              </a:rPr>
              <a:t>Εργαλείο</a:t>
            </a:r>
            <a:r>
              <a:rPr lang="en-US" sz="2800" dirty="0" smtClean="0">
                <a:solidFill>
                  <a:srgbClr val="7030A0"/>
                </a:solidFill>
                <a:effectLst>
                  <a:outerShdw blurRad="38100" dist="38100" dir="2700000" algn="tl">
                    <a:srgbClr val="000000">
                      <a:alpha val="43137"/>
                    </a:srgbClr>
                  </a:outerShdw>
                </a:effectLst>
                <a:latin typeface="Arial" charset="0"/>
              </a:rPr>
              <a:t>” </a:t>
            </a:r>
            <a:r>
              <a:rPr lang="el-GR" sz="2800" dirty="0" smtClean="0">
                <a:solidFill>
                  <a:srgbClr val="7030A0"/>
                </a:solidFill>
                <a:effectLst>
                  <a:outerShdw blurRad="38100" dist="38100" dir="2700000" algn="tl">
                    <a:srgbClr val="000000">
                      <a:alpha val="43137"/>
                    </a:srgbClr>
                  </a:outerShdw>
                </a:effectLst>
                <a:latin typeface="Arial" charset="0"/>
              </a:rPr>
              <a:t>Στρατηγικής  </a:t>
            </a:r>
            <a:r>
              <a:rPr lang="el-GR" sz="2800" dirty="0" smtClean="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 </a:t>
            </a:r>
            <a:endParaRPr lang="en-US" sz="2800" dirty="0" smtClean="0">
              <a:solidFill>
                <a:srgbClr val="7030A0"/>
              </a:solidFill>
              <a:effectLst>
                <a:outerShdw blurRad="38100" dist="38100" dir="2700000" algn="tl">
                  <a:srgbClr val="000000">
                    <a:alpha val="43137"/>
                  </a:srgbClr>
                </a:outerShdw>
              </a:effectLst>
              <a:latin typeface="Arial" charset="0"/>
              <a:sym typeface="Wingdings" panose="05000000000000000000" pitchFamily="2" charset="2"/>
            </a:endParaRPr>
          </a:p>
          <a:p>
            <a:pPr algn="r" eaLnBrk="1" hangingPunct="1">
              <a:defRPr/>
            </a:pPr>
            <a:r>
              <a:rPr lang="el-GR" sz="2800" dirty="0" smtClean="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Παν/</a:t>
            </a:r>
            <a:r>
              <a:rPr lang="el-GR" sz="2800" dirty="0" err="1" smtClean="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μιο</a:t>
            </a:r>
            <a:r>
              <a:rPr lang="el-GR" sz="2800" dirty="0" smtClean="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 </a:t>
            </a:r>
            <a:r>
              <a:rPr lang="en-US" sz="2800" dirty="0" smtClean="0">
                <a:solidFill>
                  <a:srgbClr val="7030A0"/>
                </a:solidFill>
                <a:effectLst>
                  <a:outerShdw blurRad="38100" dist="38100" dir="2700000" algn="tl">
                    <a:srgbClr val="000000">
                      <a:alpha val="43137"/>
                    </a:srgbClr>
                  </a:outerShdw>
                </a:effectLst>
                <a:latin typeface="Arial" charset="0"/>
                <a:sym typeface="Wingdings" panose="05000000000000000000" pitchFamily="2" charset="2"/>
              </a:rPr>
              <a:t>Stanford 1960-70</a:t>
            </a:r>
            <a:endParaRPr lang="el-GR" sz="2800" dirty="0" smtClean="0">
              <a:solidFill>
                <a:srgbClr val="7030A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02343959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dirty="0" smtClean="0">
                <a:solidFill>
                  <a:srgbClr val="7030A0"/>
                </a:solidFill>
                <a:effectLst>
                  <a:outerShdw blurRad="38100" dist="38100" dir="2700000" algn="tl">
                    <a:srgbClr val="000000">
                      <a:alpha val="43137"/>
                    </a:srgbClr>
                  </a:outerShdw>
                </a:effectLst>
                <a:latin typeface="Arial" charset="0"/>
              </a:rPr>
              <a:t>Η </a:t>
            </a:r>
            <a:r>
              <a:rPr lang="en-US" sz="3200" dirty="0" smtClean="0">
                <a:solidFill>
                  <a:srgbClr val="7030A0"/>
                </a:solidFill>
                <a:effectLst>
                  <a:outerShdw blurRad="38100" dist="38100" dir="2700000" algn="tl">
                    <a:srgbClr val="000000">
                      <a:alpha val="43137"/>
                    </a:srgbClr>
                  </a:outerShdw>
                </a:effectLst>
                <a:latin typeface="Arial" charset="0"/>
              </a:rPr>
              <a:t>(SWOT) </a:t>
            </a:r>
            <a:r>
              <a:rPr lang="el-GR" sz="3200" dirty="0" smtClean="0">
                <a:solidFill>
                  <a:srgbClr val="7030A0"/>
                </a:solidFill>
                <a:effectLst>
                  <a:outerShdw blurRad="38100" dist="38100" dir="2700000" algn="tl">
                    <a:srgbClr val="000000">
                      <a:alpha val="43137"/>
                    </a:srgbClr>
                  </a:outerShdw>
                </a:effectLst>
                <a:latin typeface="Arial" charset="0"/>
              </a:rPr>
              <a:t>Ανάλυση Χρησιμοποιείται</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4" name="Ορθογώνιο 3"/>
          <p:cNvSpPr/>
          <p:nvPr/>
        </p:nvSpPr>
        <p:spPr>
          <a:xfrm>
            <a:off x="179512" y="1545173"/>
            <a:ext cx="8712968" cy="3323987"/>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Εντοπισμός Εμποδίων που περιορίζουν τους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Στόχους</a:t>
            </a:r>
            <a:endParaRPr lang="el-GR" sz="2800" dirty="0">
              <a:solidFill>
                <a:srgbClr val="002060"/>
              </a:solidFill>
              <a:effectLst>
                <a:outerShdw blurRad="38100" dist="38100" dir="2700000" algn="tl">
                  <a:srgbClr val="000000">
                    <a:alpha val="43137"/>
                  </a:srgbClr>
                </a:outerShdw>
              </a:effectLst>
              <a:latin typeface="Arial Narrow" panose="020B0606020202030204" pitchFamily="34" charset="0"/>
            </a:endParaRPr>
          </a:p>
          <a:p>
            <a:pPr marL="457200" indent="-457200" algn="just">
              <a:lnSpc>
                <a:spcPct val="150000"/>
              </a:lnSpc>
              <a:buFont typeface="Wingdings" panose="05000000000000000000" pitchFamily="2" charset="2"/>
              <a:buChar char="Ø"/>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Αναζήτηση Νέων Λύσεων</a:t>
            </a:r>
          </a:p>
          <a:p>
            <a:pPr marL="457200" indent="-457200" algn="just">
              <a:lnSpc>
                <a:spcPct val="150000"/>
              </a:lnSpc>
              <a:buFont typeface="Wingdings" panose="05000000000000000000" pitchFamily="2" charset="2"/>
              <a:buChar char="Ø"/>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Επιλογή Αποτελεσματικότερης Λύσης/Κατεύθυνσης</a:t>
            </a:r>
          </a:p>
          <a:p>
            <a:pPr marL="457200" indent="-457200" algn="just">
              <a:lnSpc>
                <a:spcPct val="150000"/>
              </a:lnSpc>
              <a:buFont typeface="Wingdings" panose="05000000000000000000" pitchFamily="2" charset="2"/>
              <a:buChar char="Ø"/>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Ανάδειξη Δυνατοτήτων για αλλαγή Σχεδίου Δράσης</a:t>
            </a:r>
          </a:p>
          <a:p>
            <a:pPr marL="457200" indent="-457200" algn="just">
              <a:lnSpc>
                <a:spcPct val="150000"/>
              </a:lnSpc>
              <a:buFont typeface="Wingdings" panose="05000000000000000000" pitchFamily="2" charset="2"/>
              <a:buChar char="Ø"/>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Χρήση του Καταιγισμού Ιδεών </a:t>
            </a:r>
            <a:r>
              <a:rPr 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Brainstorming </a:t>
            </a:r>
          </a:p>
        </p:txBody>
      </p:sp>
    </p:spTree>
    <p:extLst>
      <p:ext uri="{BB962C8B-B14F-4D97-AF65-F5344CB8AC3E}">
        <p14:creationId xmlns:p14="http://schemas.microsoft.com/office/powerpoint/2010/main" val="3763472159"/>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dirty="0" smtClean="0">
                <a:solidFill>
                  <a:srgbClr val="7030A0"/>
                </a:solidFill>
                <a:effectLst>
                  <a:outerShdw blurRad="38100" dist="38100" dir="2700000" algn="tl">
                    <a:srgbClr val="000000">
                      <a:alpha val="43137"/>
                    </a:srgbClr>
                  </a:outerShdw>
                </a:effectLst>
                <a:latin typeface="Arial" charset="0"/>
              </a:rPr>
              <a:t>“</a:t>
            </a:r>
            <a:r>
              <a:rPr lang="el-GR" sz="3200" dirty="0" smtClean="0">
                <a:solidFill>
                  <a:srgbClr val="7030A0"/>
                </a:solidFill>
                <a:effectLst>
                  <a:outerShdw blurRad="38100" dist="38100" dir="2700000" algn="tl">
                    <a:srgbClr val="000000">
                      <a:alpha val="43137"/>
                    </a:srgbClr>
                  </a:outerShdw>
                </a:effectLst>
                <a:latin typeface="Arial" charset="0"/>
              </a:rPr>
              <a:t>Εργαλείο</a:t>
            </a:r>
            <a:r>
              <a:rPr lang="en-US" sz="3200" dirty="0" smtClean="0">
                <a:solidFill>
                  <a:srgbClr val="7030A0"/>
                </a:solidFill>
                <a:effectLst>
                  <a:outerShdw blurRad="38100" dist="38100" dir="2700000" algn="tl">
                    <a:srgbClr val="000000">
                      <a:alpha val="43137"/>
                    </a:srgbClr>
                  </a:outerShdw>
                </a:effectLst>
                <a:latin typeface="Arial" charset="0"/>
              </a:rPr>
              <a:t>” </a:t>
            </a:r>
            <a:r>
              <a:rPr lang="el-GR" sz="3200" dirty="0" smtClean="0">
                <a:solidFill>
                  <a:srgbClr val="7030A0"/>
                </a:solidFill>
                <a:effectLst>
                  <a:outerShdw blurRad="38100" dist="38100" dir="2700000" algn="tl">
                    <a:srgbClr val="000000">
                      <a:alpha val="43137"/>
                    </a:srgbClr>
                  </a:outerShdw>
                </a:effectLst>
                <a:latin typeface="Arial" charset="0"/>
              </a:rPr>
              <a:t>ΔΑΕ</a:t>
            </a:r>
            <a:r>
              <a:rPr lang="el-GR" sz="3200" dirty="0">
                <a:solidFill>
                  <a:srgbClr val="7030A0"/>
                </a:solidFill>
                <a:effectLst>
                  <a:outerShdw blurRad="38100" dist="38100" dir="2700000" algn="tl">
                    <a:srgbClr val="000000">
                      <a:alpha val="43137"/>
                    </a:srgbClr>
                  </a:outerShdw>
                </a:effectLst>
                <a:latin typeface="Arial" charset="0"/>
              </a:rPr>
              <a:t>Α</a:t>
            </a:r>
            <a:r>
              <a:rPr lang="el-GR" sz="3200" dirty="0" smtClean="0">
                <a:solidFill>
                  <a:srgbClr val="7030A0"/>
                </a:solidFill>
                <a:effectLst>
                  <a:outerShdw blurRad="38100" dist="38100" dir="2700000" algn="tl">
                    <a:srgbClr val="000000">
                      <a:alpha val="43137"/>
                    </a:srgbClr>
                  </a:outerShdw>
                </a:effectLst>
                <a:latin typeface="Arial" charset="0"/>
              </a:rPr>
              <a:t> </a:t>
            </a:r>
            <a:r>
              <a:rPr lang="en-US" sz="3200" dirty="0" smtClean="0">
                <a:solidFill>
                  <a:srgbClr val="7030A0"/>
                </a:solidFill>
                <a:effectLst>
                  <a:outerShdw blurRad="38100" dist="38100" dir="2700000" algn="tl">
                    <a:srgbClr val="000000">
                      <a:alpha val="43137"/>
                    </a:srgbClr>
                  </a:outerShdw>
                </a:effectLst>
                <a:latin typeface="Arial" charset="0"/>
              </a:rPr>
              <a:t>(SWOT) </a:t>
            </a:r>
            <a:r>
              <a:rPr lang="el-GR" sz="3200" dirty="0" smtClean="0">
                <a:solidFill>
                  <a:srgbClr val="7030A0"/>
                </a:solidFill>
                <a:effectLst>
                  <a:outerShdw blurRad="38100" dist="38100" dir="2700000" algn="tl">
                    <a:srgbClr val="000000">
                      <a:alpha val="43137"/>
                    </a:srgbClr>
                  </a:outerShdw>
                </a:effectLst>
                <a:latin typeface="Arial" charset="0"/>
              </a:rPr>
              <a:t>Ανάλυση (2)</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4" name="Ορθογώνιο 3"/>
          <p:cNvSpPr/>
          <p:nvPr/>
        </p:nvSpPr>
        <p:spPr>
          <a:xfrm>
            <a:off x="287338" y="1075958"/>
            <a:ext cx="8605142" cy="5693866"/>
          </a:xfrm>
          <a:prstGeom prst="rect">
            <a:avLst/>
          </a:prstGeom>
        </p:spPr>
        <p:txBody>
          <a:bodyPr wrap="square">
            <a:spAutoFit/>
          </a:bodyPr>
          <a:lstStyle/>
          <a:p>
            <a:pPr algn="just"/>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Η ανάλυση SWOT μπορεί να χρησιμοποιηθεί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l-GR" sz="2800" dirty="0">
              <a:solidFill>
                <a:srgbClr val="002060"/>
              </a:solidFill>
              <a:effectLst>
                <a:outerShdw blurRad="38100" dist="38100" dir="2700000" algn="tl">
                  <a:srgbClr val="000000">
                    <a:alpha val="43137"/>
                  </a:srgbClr>
                </a:outerShdw>
              </a:effectLst>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Για την ανάλυση της θέσης μιας επιχείρησης.</a:t>
            </a: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Για </a:t>
            </a:r>
            <a:r>
              <a:rPr lang="el-GR" sz="2800" dirty="0">
                <a:solidFill>
                  <a:srgbClr val="002060"/>
                </a:solidFill>
                <a:latin typeface="Arial Narrow" panose="020B0606020202030204" pitchFamily="34" charset="0"/>
              </a:rPr>
              <a:t>τη διάγνωση των δεδομένων μιας </a:t>
            </a:r>
            <a:r>
              <a:rPr lang="el-GR" sz="2800" dirty="0" smtClean="0">
                <a:solidFill>
                  <a:srgbClr val="002060"/>
                </a:solidFill>
                <a:latin typeface="Arial Narrow" panose="020B0606020202030204" pitchFamily="34" charset="0"/>
              </a:rPr>
              <a:t>επιχείρησης.</a:t>
            </a:r>
          </a:p>
          <a:p>
            <a:pPr marL="457200" indent="-457200" algn="just">
              <a:buFont typeface="Wingdings" panose="05000000000000000000" pitchFamily="2" charset="2"/>
              <a:buChar char="q"/>
            </a:pPr>
            <a:endParaRPr lang="el-GR" sz="2800" dirty="0">
              <a:solidFill>
                <a:srgbClr val="002060"/>
              </a:solidFill>
              <a:latin typeface="Arial Narrow" panose="020B0606020202030204" pitchFamily="34" charset="0"/>
            </a:endParaRPr>
          </a:p>
          <a:p>
            <a:pPr algn="just"/>
            <a:endParaRPr lang="el-GR" sz="1400" dirty="0" smtClean="0">
              <a:solidFill>
                <a:srgbClr val="002060"/>
              </a:solidFill>
              <a:latin typeface="Arial Narrow" panose="020B0606020202030204" pitchFamily="34" charset="0"/>
            </a:endParaRPr>
          </a:p>
          <a:p>
            <a:pPr algn="just"/>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Η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ανάλυση SWOT απαντά στα ερωτήματα :</a:t>
            </a:r>
          </a:p>
          <a:p>
            <a:pPr marL="457200" indent="-457200" algn="just">
              <a:buFont typeface="Wingdings" panose="05000000000000000000" pitchFamily="2" charset="2"/>
              <a:buChar char="Ø"/>
            </a:pPr>
            <a:r>
              <a:rPr lang="el-GR" sz="2800" dirty="0" smtClean="0">
                <a:solidFill>
                  <a:srgbClr val="002060"/>
                </a:solidFill>
                <a:latin typeface="Arial Narrow" panose="020B0606020202030204" pitchFamily="34" charset="0"/>
              </a:rPr>
              <a:t>«</a:t>
            </a:r>
            <a:r>
              <a:rPr lang="el-GR" sz="2800" dirty="0">
                <a:solidFill>
                  <a:srgbClr val="002060"/>
                </a:solidFill>
                <a:latin typeface="Arial Narrow" panose="020B0606020202030204" pitchFamily="34" charset="0"/>
              </a:rPr>
              <a:t>Πού βρισκόμαστε τώρα</a:t>
            </a:r>
            <a:r>
              <a:rPr lang="el-GR"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latin typeface="Arial Narrow" panose="020B0606020202030204" pitchFamily="34" charset="0"/>
              </a:rPr>
              <a:t>«</a:t>
            </a:r>
            <a:r>
              <a:rPr lang="el-GR" sz="2800" dirty="0">
                <a:solidFill>
                  <a:srgbClr val="002060"/>
                </a:solidFill>
                <a:latin typeface="Arial Narrow" panose="020B0606020202030204" pitchFamily="34" charset="0"/>
              </a:rPr>
              <a:t>Πού θέλουμε να βρεθούμε</a:t>
            </a:r>
            <a:r>
              <a:rPr lang="el-GR" sz="2800" dirty="0" smtClean="0">
                <a:solidFill>
                  <a:srgbClr val="002060"/>
                </a:solidFill>
                <a:latin typeface="Arial Narrow" panose="020B0606020202030204" pitchFamily="34" charset="0"/>
              </a:rPr>
              <a:t>;»</a:t>
            </a:r>
          </a:p>
          <a:p>
            <a:pPr marL="457200" indent="-457200" algn="just">
              <a:buFont typeface="Wingdings" panose="05000000000000000000" pitchFamily="2" charset="2"/>
              <a:buChar char="Ø"/>
            </a:pPr>
            <a:r>
              <a:rPr lang="el-GR" sz="2800" dirty="0" smtClean="0">
                <a:solidFill>
                  <a:srgbClr val="002060"/>
                </a:solidFill>
                <a:latin typeface="Arial Narrow" panose="020B0606020202030204" pitchFamily="34" charset="0"/>
              </a:rPr>
              <a:t>Έχουμε τις Δυνατότητες να τα Καταφέρουμε </a:t>
            </a:r>
            <a:r>
              <a:rPr lang="el-GR" sz="2800" dirty="0" smtClean="0">
                <a:solidFill>
                  <a:srgbClr val="002060"/>
                </a:solidFill>
                <a:latin typeface="Arial Narrow" panose="020B0606020202030204" pitchFamily="34" charset="0"/>
                <a:sym typeface="Wingdings" panose="05000000000000000000" pitchFamily="2" charset="2"/>
              </a:rPr>
              <a:t></a:t>
            </a:r>
            <a:endParaRPr lang="el-GR" sz="2800" dirty="0">
              <a:solidFill>
                <a:srgbClr val="002060"/>
              </a:solidFill>
              <a:latin typeface="Arial Narrow" panose="020B0606020202030204" pitchFamily="34" charset="0"/>
            </a:endParaRPr>
          </a:p>
          <a:p>
            <a:pPr algn="just"/>
            <a:endParaRPr lang="el-GR" sz="1400" dirty="0" smtClean="0">
              <a:solidFill>
                <a:srgbClr val="002060"/>
              </a:solidFill>
              <a:latin typeface="Arial Narrow" panose="020B0606020202030204" pitchFamily="34" charset="0"/>
            </a:endParaRPr>
          </a:p>
          <a:p>
            <a:pPr algn="just"/>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Κατά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την ανάλυση SWOT δίνεται έμφαση :</a:t>
            </a:r>
          </a:p>
          <a:p>
            <a:pPr algn="just"/>
            <a:r>
              <a:rPr lang="el-GR" sz="2800" dirty="0" smtClean="0">
                <a:solidFill>
                  <a:srgbClr val="002060"/>
                </a:solidFill>
                <a:latin typeface="Arial Narrow" panose="020B0606020202030204" pitchFamily="34" charset="0"/>
              </a:rPr>
              <a:t>- Στο </a:t>
            </a:r>
            <a:r>
              <a:rPr lang="el-GR" sz="2800" dirty="0">
                <a:solidFill>
                  <a:srgbClr val="002060"/>
                </a:solidFill>
                <a:latin typeface="Arial Narrow" panose="020B0606020202030204" pitchFamily="34" charset="0"/>
              </a:rPr>
              <a:t>βαθμό που η </a:t>
            </a:r>
            <a:r>
              <a:rPr lang="el-GR" sz="2800" dirty="0" smtClean="0">
                <a:solidFill>
                  <a:srgbClr val="002060"/>
                </a:solidFill>
                <a:latin typeface="Arial Narrow" panose="020B0606020202030204" pitchFamily="34" charset="0"/>
              </a:rPr>
              <a:t>επιχείρηση ανταποκρίνεται </a:t>
            </a:r>
            <a:r>
              <a:rPr lang="el-GR" sz="2800" dirty="0">
                <a:solidFill>
                  <a:srgbClr val="002060"/>
                </a:solidFill>
                <a:latin typeface="Arial Narrow" panose="020B0606020202030204" pitchFamily="34" charset="0"/>
              </a:rPr>
              <a:t>στις ανάγκες των ομάδων που σχετίζονται με αυτή.</a:t>
            </a:r>
          </a:p>
          <a:p>
            <a:pPr algn="just"/>
            <a:r>
              <a:rPr lang="el-GR" sz="2800" dirty="0" smtClean="0">
                <a:solidFill>
                  <a:srgbClr val="002060"/>
                </a:solidFill>
                <a:latin typeface="Arial Narrow" panose="020B0606020202030204" pitchFamily="34" charset="0"/>
              </a:rPr>
              <a:t>- Στο </a:t>
            </a:r>
            <a:r>
              <a:rPr lang="el-GR" sz="2800" dirty="0">
                <a:solidFill>
                  <a:srgbClr val="002060"/>
                </a:solidFill>
                <a:latin typeface="Arial Narrow" panose="020B0606020202030204" pitchFamily="34" charset="0"/>
              </a:rPr>
              <a:t>βαθμό που ανταποκρίνεται στη θέση που έχουν στο περιβάλλον οι άλλες </a:t>
            </a:r>
            <a:r>
              <a:rPr lang="el-GR" sz="2800" dirty="0" smtClean="0">
                <a:solidFill>
                  <a:srgbClr val="002060"/>
                </a:solidFill>
                <a:latin typeface="Arial Narrow" panose="020B0606020202030204" pitchFamily="34" charset="0"/>
              </a:rPr>
              <a:t>επιχειρήσεις.</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452186529"/>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b="1" dirty="0" smtClean="0">
                <a:solidFill>
                  <a:srgbClr val="FFC000"/>
                </a:solidFill>
                <a:effectLst>
                  <a:outerShdw blurRad="38100" dist="38100" dir="2700000" algn="tl">
                    <a:srgbClr val="000000">
                      <a:alpha val="43137"/>
                    </a:srgbClr>
                  </a:outerShdw>
                </a:effectLst>
                <a:latin typeface="Arial" charset="0"/>
              </a:rPr>
              <a:t>S</a:t>
            </a:r>
            <a:r>
              <a:rPr lang="en-US" sz="3200" dirty="0" smtClean="0">
                <a:solidFill>
                  <a:srgbClr val="7030A0"/>
                </a:solidFill>
                <a:effectLst>
                  <a:outerShdw blurRad="38100" dist="38100" dir="2700000" algn="tl">
                    <a:srgbClr val="000000">
                      <a:alpha val="43137"/>
                    </a:srgbClr>
                  </a:outerShdw>
                </a:effectLst>
                <a:latin typeface="Arial" charset="0"/>
              </a:rPr>
              <a:t>WOT – </a:t>
            </a:r>
            <a:r>
              <a:rPr lang="el-GR" sz="3200" dirty="0" smtClean="0">
                <a:solidFill>
                  <a:srgbClr val="7030A0"/>
                </a:solidFill>
                <a:effectLst>
                  <a:outerShdw blurRad="38100" dist="38100" dir="2700000" algn="tl">
                    <a:srgbClr val="000000">
                      <a:alpha val="43137"/>
                    </a:srgbClr>
                  </a:outerShdw>
                </a:effectLst>
                <a:latin typeface="Arial" charset="0"/>
              </a:rPr>
              <a:t>Δυνάμεις </a:t>
            </a:r>
            <a:r>
              <a:rPr lang="el-GR" sz="3200" i="1" dirty="0" smtClean="0">
                <a:solidFill>
                  <a:srgbClr val="7030A0"/>
                </a:solidFill>
                <a:effectLst>
                  <a:outerShdw blurRad="38100" dist="38100" dir="2700000" algn="tl">
                    <a:srgbClr val="000000">
                      <a:alpha val="43137"/>
                    </a:srgbClr>
                  </a:outerShdw>
                </a:effectLst>
                <a:latin typeface="Arial" charset="0"/>
              </a:rPr>
              <a:t>(</a:t>
            </a:r>
            <a:r>
              <a:rPr lang="en-US" sz="3200" i="1" dirty="0" smtClean="0">
                <a:solidFill>
                  <a:srgbClr val="7030A0"/>
                </a:solidFill>
                <a:effectLst>
                  <a:outerShdw blurRad="38100" dist="38100" dir="2700000" algn="tl">
                    <a:srgbClr val="000000">
                      <a:alpha val="43137"/>
                    </a:srgbClr>
                  </a:outerShdw>
                </a:effectLst>
                <a:latin typeface="Arial" charset="0"/>
              </a:rPr>
              <a:t>Strengths)</a:t>
            </a:r>
            <a:endParaRPr lang="el-GR" sz="3200" i="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36512" y="1124744"/>
            <a:ext cx="9036496" cy="4832092"/>
          </a:xfrm>
          <a:prstGeom prst="rect">
            <a:avLst/>
          </a:prstGeom>
        </p:spPr>
        <p:txBody>
          <a:bodyPr wrap="square">
            <a:spAutoFit/>
          </a:bodyPr>
          <a:lstStyle/>
          <a:p>
            <a:endParaRPr lang="el-GR" sz="2800" dirty="0">
              <a:solidFill>
                <a:srgbClr val="002060"/>
              </a:solidFill>
              <a:effectLst>
                <a:outerShdw blurRad="38100" dist="38100" dir="2700000" algn="tl">
                  <a:srgbClr val="000000">
                    <a:alpha val="43137"/>
                  </a:srgbClr>
                </a:outerShdw>
              </a:effectLst>
            </a:endParaRPr>
          </a:p>
          <a:p>
            <a:pPr algn="ctr">
              <a:lnSpc>
                <a:spcPct val="150000"/>
              </a:lnSpc>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Εσωτερικό Περιβάλλον: Τι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είναι αυτό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ΠΟΥ γίνεται καλά?</a:t>
            </a:r>
            <a:endParaRPr lang="el-GR" sz="2800" dirty="0">
              <a:solidFill>
                <a:srgbClr val="002060"/>
              </a:solidFill>
              <a:effectLst>
                <a:outerShdw blurRad="38100" dist="38100" dir="2700000" algn="tl">
                  <a:srgbClr val="000000">
                    <a:alpha val="43137"/>
                  </a:srgbClr>
                </a:outerShdw>
              </a:effectLst>
              <a:latin typeface="Arial Narrow" panose="020B0606020202030204" pitchFamily="34" charset="0"/>
            </a:endParaRPr>
          </a:p>
          <a:p>
            <a:endParaRPr lang="el-GR" sz="2800" dirty="0">
              <a:solidFill>
                <a:srgbClr val="002060"/>
              </a:solidFill>
              <a:latin typeface="Arial Narrow" panose="020B0606020202030204" pitchFamily="34" charset="0"/>
            </a:endParaRPr>
          </a:p>
          <a:p>
            <a:pPr marL="457200" indent="-457200">
              <a:lnSpc>
                <a:spcPct val="150000"/>
              </a:lnSpc>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Ποιο το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“ανταγωνιστικό πλεονέκτημα”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της επιχείρησής μας? </a:t>
            </a:r>
          </a:p>
          <a:p>
            <a:pPr marL="457200" indent="-457200">
              <a:lnSpc>
                <a:spcPct val="150000"/>
              </a:lnSpc>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Τι παραπάνω προσφέρουμε και δεν προσφέρεται από τις άλλες επιχειρήσεις</a:t>
            </a:r>
          </a:p>
          <a:p>
            <a:pPr marL="457200" indent="-457200">
              <a:lnSpc>
                <a:spcPct val="150000"/>
              </a:lnSpc>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Αυτό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που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μιλάει</a:t>
            </a:r>
            <a:r>
              <a:rPr 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η κοινωνία  για το δυνατό μας σημείο</a:t>
            </a:r>
          </a:p>
          <a:p>
            <a:pPr marL="457200" indent="-457200">
              <a:lnSpc>
                <a:spcPct val="150000"/>
              </a:lnSpc>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Το καλό κλίμα που επικρατεί στην επιχείρησή μας </a:t>
            </a:r>
          </a:p>
        </p:txBody>
      </p:sp>
    </p:spTree>
    <p:extLst>
      <p:ext uri="{BB962C8B-B14F-4D97-AF65-F5344CB8AC3E}">
        <p14:creationId xmlns:p14="http://schemas.microsoft.com/office/powerpoint/2010/main" val="10000098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dirty="0" smtClean="0">
                <a:solidFill>
                  <a:srgbClr val="7030A0"/>
                </a:solidFill>
                <a:effectLst>
                  <a:outerShdw blurRad="38100" dist="38100" dir="2700000" algn="tl">
                    <a:srgbClr val="000000">
                      <a:alpha val="43137"/>
                    </a:srgbClr>
                  </a:outerShdw>
                </a:effectLst>
                <a:latin typeface="Arial" charset="0"/>
              </a:rPr>
              <a:t>S</a:t>
            </a:r>
            <a:r>
              <a:rPr lang="en-US" sz="3200" b="1" dirty="0" smtClean="0">
                <a:solidFill>
                  <a:srgbClr val="FFC000"/>
                </a:solidFill>
                <a:effectLst>
                  <a:outerShdw blurRad="38100" dist="38100" dir="2700000" algn="tl">
                    <a:srgbClr val="000000">
                      <a:alpha val="43137"/>
                    </a:srgbClr>
                  </a:outerShdw>
                </a:effectLst>
                <a:latin typeface="Arial" charset="0"/>
              </a:rPr>
              <a:t>W</a:t>
            </a:r>
            <a:r>
              <a:rPr lang="en-US" sz="3200" dirty="0" smtClean="0">
                <a:solidFill>
                  <a:srgbClr val="7030A0"/>
                </a:solidFill>
                <a:effectLst>
                  <a:outerShdw blurRad="38100" dist="38100" dir="2700000" algn="tl">
                    <a:srgbClr val="000000">
                      <a:alpha val="43137"/>
                    </a:srgbClr>
                  </a:outerShdw>
                </a:effectLst>
                <a:latin typeface="Arial" charset="0"/>
              </a:rPr>
              <a:t>OT – </a:t>
            </a:r>
            <a:r>
              <a:rPr lang="el-GR" sz="3200" dirty="0" smtClean="0">
                <a:solidFill>
                  <a:srgbClr val="7030A0"/>
                </a:solidFill>
                <a:effectLst>
                  <a:outerShdw blurRad="38100" dist="38100" dir="2700000" algn="tl">
                    <a:srgbClr val="000000">
                      <a:alpha val="43137"/>
                    </a:srgbClr>
                  </a:outerShdw>
                </a:effectLst>
                <a:latin typeface="Arial" charset="0"/>
              </a:rPr>
              <a:t>Αδυναμίες</a:t>
            </a:r>
            <a:r>
              <a:rPr lang="en-US" sz="3200" dirty="0" smtClean="0">
                <a:solidFill>
                  <a:srgbClr val="7030A0"/>
                </a:solidFill>
                <a:effectLst>
                  <a:outerShdw blurRad="38100" dist="38100" dir="2700000" algn="tl">
                    <a:srgbClr val="000000">
                      <a:alpha val="43137"/>
                    </a:srgbClr>
                  </a:outerShdw>
                </a:effectLst>
                <a:latin typeface="Arial" charset="0"/>
              </a:rPr>
              <a:t> (</a:t>
            </a:r>
            <a:r>
              <a:rPr lang="en-GB" sz="3200" dirty="0" smtClean="0">
                <a:solidFill>
                  <a:srgbClr val="7030A0"/>
                </a:solidFill>
                <a:effectLst>
                  <a:outerShdw blurRad="38100" dist="38100" dir="2700000" algn="tl">
                    <a:srgbClr val="000000">
                      <a:alpha val="43137"/>
                    </a:srgbClr>
                  </a:outerShdw>
                </a:effectLst>
                <a:latin typeface="Arial" charset="0"/>
              </a:rPr>
              <a:t>Weaknesses)</a:t>
            </a:r>
            <a:endParaRPr lang="el-GR" sz="3200"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107504" y="1474326"/>
            <a:ext cx="8856984" cy="4401205"/>
          </a:xfrm>
          <a:prstGeom prst="rect">
            <a:avLst/>
          </a:prstGeom>
        </p:spPr>
        <p:txBody>
          <a:bodyPr wrap="square">
            <a:spAutoFit/>
          </a:bodyPr>
          <a:lstStyle/>
          <a:p>
            <a:endParaRPr lang="el-GR" sz="2800" dirty="0">
              <a:solidFill>
                <a:srgbClr val="002060"/>
              </a:solidFill>
              <a:effectLst>
                <a:outerShdw blurRad="38100" dist="38100" dir="2700000" algn="tl">
                  <a:srgbClr val="000000">
                    <a:alpha val="43137"/>
                  </a:srgbClr>
                </a:outerShdw>
              </a:effectLst>
            </a:endParaRPr>
          </a:p>
          <a:p>
            <a:pPr algn="ctr">
              <a:lnSpc>
                <a:spcPct val="150000"/>
              </a:lnSpc>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Εσωτερικό Περιβάλλον: Τι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είναι αυτό που ΔΕΝ γίνεται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καλά?</a:t>
            </a:r>
            <a:endParaRPr lang="el-GR" sz="2800" dirty="0">
              <a:solidFill>
                <a:srgbClr val="002060"/>
              </a:solidFill>
              <a:effectLst>
                <a:outerShdw blurRad="38100" dist="38100" dir="2700000" algn="tl">
                  <a:srgbClr val="000000">
                    <a:alpha val="43137"/>
                  </a:srgbClr>
                </a:outerShdw>
              </a:effectLst>
              <a:latin typeface="Arial Narrow" panose="020B0606020202030204" pitchFamily="34" charset="0"/>
            </a:endParaRPr>
          </a:p>
          <a:p>
            <a:pPr marL="457200" indent="-457200">
              <a:lnSpc>
                <a:spcPct val="150000"/>
              </a:lnSpc>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Σε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ποια σημεία υστερεί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η επιχείρηση μας έναντι των άλλων</a:t>
            </a:r>
          </a:p>
          <a:p>
            <a:pPr marL="457200" indent="-457200">
              <a:lnSpc>
                <a:spcPct val="150000"/>
              </a:lnSpc>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Τι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θα πρέπει να αποφύγει, τι να βελτιώσει </a:t>
            </a:r>
            <a:endPar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457200" indent="-457200">
              <a:lnSpc>
                <a:spcPct val="150000"/>
              </a:lnSpc>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Τι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είναι αυτό που ζητάει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ο πελάτης/καταναλωτής/χρήστης, η κοινωνία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και δεν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προσφέρει η μονάδα μας</a:t>
            </a:r>
          </a:p>
          <a:p>
            <a:pPr marL="457200" indent="-457200">
              <a:lnSpc>
                <a:spcPct val="150000"/>
              </a:lnSpc>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Ελλιπής Επικοινωνία με Εμπλεκόμενους Φορείς</a:t>
            </a:r>
            <a:endParaRPr lang="el-GR"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9194060"/>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dirty="0" smtClean="0">
                <a:solidFill>
                  <a:srgbClr val="7030A0"/>
                </a:solidFill>
                <a:effectLst>
                  <a:outerShdw blurRad="38100" dist="38100" dir="2700000" algn="tl">
                    <a:srgbClr val="000000">
                      <a:alpha val="43137"/>
                    </a:srgbClr>
                  </a:outerShdw>
                </a:effectLst>
                <a:latin typeface="Arial" charset="0"/>
              </a:rPr>
              <a:t>SW</a:t>
            </a:r>
            <a:r>
              <a:rPr lang="en-US" sz="3200" b="1" dirty="0" smtClean="0">
                <a:solidFill>
                  <a:srgbClr val="FFC000"/>
                </a:solidFill>
                <a:effectLst>
                  <a:outerShdw blurRad="38100" dist="38100" dir="2700000" algn="tl">
                    <a:srgbClr val="000000">
                      <a:alpha val="43137"/>
                    </a:srgbClr>
                  </a:outerShdw>
                </a:effectLst>
                <a:latin typeface="Arial" charset="0"/>
              </a:rPr>
              <a:t>O</a:t>
            </a:r>
            <a:r>
              <a:rPr lang="en-US" sz="3200" dirty="0" smtClean="0">
                <a:solidFill>
                  <a:srgbClr val="7030A0"/>
                </a:solidFill>
                <a:effectLst>
                  <a:outerShdw blurRad="38100" dist="38100" dir="2700000" algn="tl">
                    <a:srgbClr val="000000">
                      <a:alpha val="43137"/>
                    </a:srgbClr>
                  </a:outerShdw>
                </a:effectLst>
                <a:latin typeface="Arial" charset="0"/>
              </a:rPr>
              <a:t>T – </a:t>
            </a:r>
            <a:r>
              <a:rPr lang="el-GR" sz="3200" dirty="0" smtClean="0">
                <a:solidFill>
                  <a:srgbClr val="7030A0"/>
                </a:solidFill>
                <a:effectLst>
                  <a:outerShdw blurRad="38100" dist="38100" dir="2700000" algn="tl">
                    <a:srgbClr val="000000">
                      <a:alpha val="43137"/>
                    </a:srgbClr>
                  </a:outerShdw>
                </a:effectLst>
                <a:latin typeface="Arial" charset="0"/>
              </a:rPr>
              <a:t>Ευκαιρίες </a:t>
            </a:r>
            <a:r>
              <a:rPr lang="en-US" sz="3200" dirty="0" smtClean="0">
                <a:solidFill>
                  <a:srgbClr val="7030A0"/>
                </a:solidFill>
                <a:effectLst>
                  <a:outerShdw blurRad="38100" dist="38100" dir="2700000" algn="tl">
                    <a:srgbClr val="000000">
                      <a:alpha val="43137"/>
                    </a:srgbClr>
                  </a:outerShdw>
                </a:effectLst>
                <a:latin typeface="Arial" charset="0"/>
              </a:rPr>
              <a:t>(</a:t>
            </a:r>
            <a:r>
              <a:rPr lang="en-GB" sz="3200" i="1" dirty="0" smtClean="0">
                <a:solidFill>
                  <a:srgbClr val="7030A0"/>
                </a:solidFill>
                <a:effectLst>
                  <a:outerShdw blurRad="38100" dist="38100" dir="2700000" algn="tl">
                    <a:srgbClr val="000000">
                      <a:alpha val="43137"/>
                    </a:srgbClr>
                  </a:outerShdw>
                </a:effectLst>
                <a:latin typeface="Arial" charset="0"/>
              </a:rPr>
              <a:t>Opportunities</a:t>
            </a:r>
            <a:r>
              <a:rPr lang="en-GB" sz="3200" dirty="0" smtClean="0">
                <a:solidFill>
                  <a:srgbClr val="7030A0"/>
                </a:solidFill>
                <a:effectLst>
                  <a:outerShdw blurRad="38100" dist="38100" dir="2700000" algn="tl">
                    <a:srgbClr val="000000">
                      <a:alpha val="43137"/>
                    </a:srgbClr>
                  </a:outerShdw>
                </a:effectLst>
                <a:latin typeface="Arial" charset="0"/>
              </a:rPr>
              <a:t>)</a:t>
            </a:r>
            <a:endParaRPr lang="el-GR" sz="3200"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0" y="1325086"/>
            <a:ext cx="9144000" cy="5047536"/>
          </a:xfrm>
          <a:prstGeom prst="rect">
            <a:avLst/>
          </a:prstGeom>
        </p:spPr>
        <p:txBody>
          <a:bodyPr wrap="square">
            <a:spAutoFit/>
          </a:bodyPr>
          <a:lstStyle/>
          <a:p>
            <a:endParaRPr lang="el-GR" sz="2800" dirty="0">
              <a:solidFill>
                <a:srgbClr val="002060"/>
              </a:solidFill>
              <a:effectLst>
                <a:outerShdw blurRad="38100" dist="38100" dir="2700000" algn="tl">
                  <a:srgbClr val="000000">
                    <a:alpha val="43137"/>
                  </a:srgbClr>
                </a:outerShdw>
              </a:effectLst>
            </a:endParaRPr>
          </a:p>
          <a:p>
            <a:pPr algn="ctr">
              <a:lnSpc>
                <a:spcPct val="150000"/>
              </a:lnSpc>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ΠΟΙΕΣ Ευκαιρίες / Τάσεις του  Εξωτερικού Περιβάλλοντος</a:t>
            </a:r>
            <a:endParaRPr lang="el-GR" sz="2800" dirty="0">
              <a:solidFill>
                <a:srgbClr val="002060"/>
              </a:solidFill>
              <a:effectLst>
                <a:outerShdw blurRad="38100" dist="38100" dir="2700000" algn="tl">
                  <a:srgbClr val="000000">
                    <a:alpha val="43137"/>
                  </a:srgbClr>
                </a:outerShdw>
              </a:effectLst>
              <a:latin typeface="Arial Narrow" panose="020B0606020202030204" pitchFamily="34" charset="0"/>
            </a:endParaRPr>
          </a:p>
          <a:p>
            <a:pPr marL="457200" indent="-457200">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Ποιες </a:t>
            </a:r>
            <a:r>
              <a:rPr lang="el-GR" sz="2800" dirty="0">
                <a:solidFill>
                  <a:srgbClr val="002060"/>
                </a:solidFill>
                <a:latin typeface="Arial Narrow" panose="020B0606020202030204" pitchFamily="34" charset="0"/>
              </a:rPr>
              <a:t>είναι οι </a:t>
            </a:r>
            <a:r>
              <a:rPr lang="el-GR" sz="2800" dirty="0" smtClean="0">
                <a:solidFill>
                  <a:srgbClr val="002060"/>
                </a:solidFill>
                <a:latin typeface="Arial Narrow" panose="020B0606020202030204" pitchFamily="34" charset="0"/>
              </a:rPr>
              <a:t>καλές/χρήσιμες </a:t>
            </a:r>
            <a:r>
              <a:rPr lang="el-GR" sz="2800" dirty="0">
                <a:solidFill>
                  <a:srgbClr val="002060"/>
                </a:solidFill>
                <a:latin typeface="Arial Narrow" panose="020B0606020202030204" pitchFamily="34" charset="0"/>
              </a:rPr>
              <a:t>ευκαιρίες που </a:t>
            </a:r>
            <a:r>
              <a:rPr lang="el-GR" sz="2800" dirty="0" smtClean="0">
                <a:solidFill>
                  <a:srgbClr val="002060"/>
                </a:solidFill>
                <a:latin typeface="Arial Narrow" panose="020B0606020202030204" pitchFamily="34" charset="0"/>
              </a:rPr>
              <a:t>προβάλλουν;</a:t>
            </a:r>
          </a:p>
          <a:p>
            <a:pPr marL="457200" indent="-457200">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Ποιες </a:t>
            </a:r>
            <a:r>
              <a:rPr lang="el-GR" sz="2800" dirty="0">
                <a:solidFill>
                  <a:srgbClr val="002060"/>
                </a:solidFill>
                <a:latin typeface="Arial Narrow" panose="020B0606020202030204" pitchFamily="34" charset="0"/>
              </a:rPr>
              <a:t>είναι οι ενδιαφέρουσες τάσεις που αφορούν την </a:t>
            </a:r>
            <a:r>
              <a:rPr lang="el-GR" sz="2800" dirty="0" smtClean="0">
                <a:solidFill>
                  <a:srgbClr val="002060"/>
                </a:solidFill>
                <a:latin typeface="Arial Narrow" panose="020B0606020202030204" pitchFamily="34" charset="0"/>
              </a:rPr>
              <a:t>περιοχή;</a:t>
            </a:r>
          </a:p>
          <a:p>
            <a:pPr marL="457200" indent="-457200">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Αλλαγές </a:t>
            </a:r>
            <a:r>
              <a:rPr lang="el-GR" sz="2800" dirty="0">
                <a:solidFill>
                  <a:srgbClr val="002060"/>
                </a:solidFill>
                <a:latin typeface="Arial Narrow" panose="020B0606020202030204" pitchFamily="34" charset="0"/>
              </a:rPr>
              <a:t>στην </a:t>
            </a:r>
            <a:r>
              <a:rPr lang="el-GR" sz="2800" dirty="0" smtClean="0">
                <a:solidFill>
                  <a:srgbClr val="002060"/>
                </a:solidFill>
                <a:latin typeface="Arial Narrow" panose="020B0606020202030204" pitchFamily="34" charset="0"/>
              </a:rPr>
              <a:t>τεχνολογία/αγορές</a:t>
            </a:r>
            <a:r>
              <a:rPr lang="el-GR" sz="2800" dirty="0">
                <a:solidFill>
                  <a:srgbClr val="002060"/>
                </a:solidFill>
                <a:latin typeface="Arial Narrow" panose="020B0606020202030204" pitchFamily="34" charset="0"/>
              </a:rPr>
              <a:t>, σε μικρή ή μεγάλη </a:t>
            </a:r>
            <a:r>
              <a:rPr lang="el-GR" sz="2800" dirty="0" smtClean="0">
                <a:solidFill>
                  <a:srgbClr val="002060"/>
                </a:solidFill>
                <a:latin typeface="Arial Narrow" panose="020B0606020202030204" pitchFamily="34" charset="0"/>
              </a:rPr>
              <a:t>κλίμακα</a:t>
            </a:r>
          </a:p>
          <a:p>
            <a:pPr marL="457200" indent="-457200">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Αλλαγές </a:t>
            </a:r>
            <a:r>
              <a:rPr lang="el-GR" sz="2800" dirty="0">
                <a:solidFill>
                  <a:srgbClr val="002060"/>
                </a:solidFill>
                <a:latin typeface="Arial Narrow" panose="020B0606020202030204" pitchFamily="34" charset="0"/>
              </a:rPr>
              <a:t>στην </a:t>
            </a:r>
            <a:r>
              <a:rPr lang="el-GR" sz="2800" dirty="0" smtClean="0">
                <a:solidFill>
                  <a:srgbClr val="002060"/>
                </a:solidFill>
                <a:latin typeface="Arial Narrow" panose="020B0606020202030204" pitchFamily="34" charset="0"/>
              </a:rPr>
              <a:t>κρατική πολιτική που πρόκειται να επιδράσουν στο </a:t>
            </a:r>
            <a:r>
              <a:rPr lang="el-GR" sz="2800" dirty="0">
                <a:solidFill>
                  <a:srgbClr val="002060"/>
                </a:solidFill>
                <a:latin typeface="Arial Narrow" panose="020B0606020202030204" pitchFamily="34" charset="0"/>
              </a:rPr>
              <a:t>πεδίο ενδιαφέροντος</a:t>
            </a:r>
          </a:p>
          <a:p>
            <a:pPr marL="457200" indent="-457200">
              <a:lnSpc>
                <a:spcPct val="150000"/>
              </a:lnSpc>
              <a:buFont typeface="Wingdings" panose="05000000000000000000" pitchFamily="2" charset="2"/>
              <a:buChar char="q"/>
            </a:pPr>
            <a:endParaRPr lang="el-GR" sz="2800" dirty="0"/>
          </a:p>
        </p:txBody>
      </p:sp>
    </p:spTree>
    <p:extLst>
      <p:ext uri="{BB962C8B-B14F-4D97-AF65-F5344CB8AC3E}">
        <p14:creationId xmlns:p14="http://schemas.microsoft.com/office/powerpoint/2010/main" val="162849357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382" y="2308324"/>
            <a:ext cx="9129618" cy="176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lnSpc>
                <a:spcPct val="150000"/>
              </a:lnSpc>
              <a:defRPr/>
            </a:pP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Ε ι σ α γ ω γ ή</a:t>
            </a:r>
          </a:p>
        </p:txBody>
      </p:sp>
    </p:spTree>
    <p:extLst>
      <p:ext uri="{BB962C8B-B14F-4D97-AF65-F5344CB8AC3E}">
        <p14:creationId xmlns:p14="http://schemas.microsoft.com/office/powerpoint/2010/main" val="3118122988"/>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n-US" sz="3200" dirty="0" smtClean="0">
                <a:solidFill>
                  <a:srgbClr val="7030A0"/>
                </a:solidFill>
                <a:effectLst>
                  <a:outerShdw blurRad="38100" dist="38100" dir="2700000" algn="tl">
                    <a:srgbClr val="000000">
                      <a:alpha val="43137"/>
                    </a:srgbClr>
                  </a:outerShdw>
                </a:effectLst>
                <a:latin typeface="Arial" charset="0"/>
              </a:rPr>
              <a:t>SWO</a:t>
            </a:r>
            <a:r>
              <a:rPr lang="en-US" sz="3200" b="1" dirty="0" smtClean="0">
                <a:solidFill>
                  <a:srgbClr val="FFC000"/>
                </a:solidFill>
                <a:effectLst>
                  <a:outerShdw blurRad="38100" dist="38100" dir="2700000" algn="tl">
                    <a:srgbClr val="000000">
                      <a:alpha val="43137"/>
                    </a:srgbClr>
                  </a:outerShdw>
                </a:effectLst>
                <a:latin typeface="Arial" charset="0"/>
              </a:rPr>
              <a:t>T</a:t>
            </a:r>
            <a:r>
              <a:rPr lang="en-US" sz="3200" dirty="0" smtClean="0">
                <a:solidFill>
                  <a:srgbClr val="7030A0"/>
                </a:solidFill>
                <a:effectLst>
                  <a:outerShdw blurRad="38100" dist="38100" dir="2700000" algn="tl">
                    <a:srgbClr val="000000">
                      <a:alpha val="43137"/>
                    </a:srgbClr>
                  </a:outerShdw>
                </a:effectLst>
                <a:latin typeface="Arial" charset="0"/>
              </a:rPr>
              <a:t> – </a:t>
            </a:r>
            <a:r>
              <a:rPr lang="el-GR" sz="3200" dirty="0" smtClean="0">
                <a:solidFill>
                  <a:srgbClr val="7030A0"/>
                </a:solidFill>
                <a:effectLst>
                  <a:outerShdw blurRad="38100" dist="38100" dir="2700000" algn="tl">
                    <a:srgbClr val="000000">
                      <a:alpha val="43137"/>
                    </a:srgbClr>
                  </a:outerShdw>
                </a:effectLst>
                <a:latin typeface="Arial" charset="0"/>
              </a:rPr>
              <a:t>Απειλές </a:t>
            </a:r>
            <a:r>
              <a:rPr lang="en-US" sz="3200" dirty="0" smtClean="0">
                <a:solidFill>
                  <a:srgbClr val="7030A0"/>
                </a:solidFill>
                <a:effectLst>
                  <a:outerShdw blurRad="38100" dist="38100" dir="2700000" algn="tl">
                    <a:srgbClr val="000000">
                      <a:alpha val="43137"/>
                    </a:srgbClr>
                  </a:outerShdw>
                </a:effectLst>
                <a:latin typeface="Arial" charset="0"/>
              </a:rPr>
              <a:t>(Threats</a:t>
            </a:r>
            <a:r>
              <a:rPr lang="en-GB" sz="3200" dirty="0" smtClean="0">
                <a:solidFill>
                  <a:srgbClr val="7030A0"/>
                </a:solidFill>
                <a:effectLst>
                  <a:outerShdw blurRad="38100" dist="38100" dir="2700000" algn="tl">
                    <a:srgbClr val="000000">
                      <a:alpha val="43137"/>
                    </a:srgbClr>
                  </a:outerShdw>
                </a:effectLst>
                <a:latin typeface="Arial" charset="0"/>
              </a:rPr>
              <a:t>)</a:t>
            </a:r>
            <a:endParaRPr lang="el-GR" sz="3200"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36512" y="1473165"/>
            <a:ext cx="9036496" cy="3754874"/>
          </a:xfrm>
          <a:prstGeom prst="rect">
            <a:avLst/>
          </a:prstGeom>
        </p:spPr>
        <p:txBody>
          <a:bodyPr wrap="square">
            <a:spAutoFit/>
          </a:bodyPr>
          <a:lstStyle/>
          <a:p>
            <a:endParaRPr lang="el-GR" sz="2800" dirty="0">
              <a:solidFill>
                <a:srgbClr val="002060"/>
              </a:solidFill>
              <a:effectLst>
                <a:outerShdw blurRad="38100" dist="38100" dir="2700000" algn="tl">
                  <a:srgbClr val="000000">
                    <a:alpha val="43137"/>
                  </a:srgbClr>
                </a:outerShdw>
              </a:effectLst>
            </a:endParaRPr>
          </a:p>
          <a:p>
            <a:pPr algn="ctr">
              <a:lnSpc>
                <a:spcPct val="150000"/>
              </a:lnSpc>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Ποιες Εξωτερικές Απειλές ΠΡΟΚΕΙΤΑΙ να Επηρεάσουν</a:t>
            </a:r>
          </a:p>
          <a:p>
            <a:endParaRPr lang="el-GR" sz="2800" dirty="0"/>
          </a:p>
          <a:p>
            <a:pPr marL="457200" indent="-457200">
              <a:buFont typeface="Wingdings" panose="05000000000000000000" pitchFamily="2" charset="2"/>
              <a:buChar char="q"/>
            </a:pPr>
            <a:r>
              <a:rPr lang="el-GR" sz="2800" dirty="0">
                <a:solidFill>
                  <a:srgbClr val="002060"/>
                </a:solidFill>
                <a:latin typeface="Arial Narrow" panose="020B0606020202030204" pitchFamily="34" charset="0"/>
              </a:rPr>
              <a:t>Ποια εμπόδια εμφανίζονται </a:t>
            </a:r>
            <a:r>
              <a:rPr lang="el-GR" sz="2800" dirty="0" smtClean="0">
                <a:solidFill>
                  <a:srgbClr val="002060"/>
                </a:solidFill>
                <a:latin typeface="Arial Narrow" panose="020B0606020202030204" pitchFamily="34" charset="0"/>
              </a:rPr>
              <a:t>συνήθως?</a:t>
            </a:r>
            <a:endParaRPr lang="el-GR" sz="2800" dirty="0">
              <a:solidFill>
                <a:srgbClr val="002060"/>
              </a:solidFill>
              <a:latin typeface="Arial Narrow" panose="020B0606020202030204" pitchFamily="34" charset="0"/>
            </a:endParaRPr>
          </a:p>
          <a:p>
            <a:pPr marL="457200" indent="-457200">
              <a:buFont typeface="Wingdings" pitchFamily="2" charset="2"/>
              <a:buChar char="à"/>
            </a:pPr>
            <a:r>
              <a:rPr lang="el-GR" sz="2800" dirty="0" smtClean="0">
                <a:solidFill>
                  <a:srgbClr val="002060"/>
                </a:solidFill>
                <a:latin typeface="Arial Narrow" panose="020B0606020202030204" pitchFamily="34" charset="0"/>
                <a:sym typeface="Wingdings" panose="05000000000000000000" pitchFamily="2" charset="2"/>
              </a:rPr>
              <a:t>Αλλαγές στο νομικό πλαίσιο</a:t>
            </a:r>
          </a:p>
          <a:p>
            <a:pPr marL="457200" indent="-457200">
              <a:buFont typeface="Wingdings" pitchFamily="2" charset="2"/>
              <a:buChar char="à"/>
            </a:pPr>
            <a:r>
              <a:rPr lang="el-GR" sz="2800" dirty="0" smtClean="0">
                <a:solidFill>
                  <a:srgbClr val="002060"/>
                </a:solidFill>
                <a:latin typeface="Arial Narrow" panose="020B0606020202030204" pitchFamily="34" charset="0"/>
                <a:sym typeface="Wingdings" panose="05000000000000000000" pitchFamily="2" charset="2"/>
              </a:rPr>
              <a:t>Αλλαγές δημογραφικές που επηρεάζουν τη μονάδα</a:t>
            </a:r>
          </a:p>
          <a:p>
            <a:pPr marL="457200" indent="-457200">
              <a:buFont typeface="Wingdings" pitchFamily="2" charset="2"/>
              <a:buChar char="à"/>
            </a:pPr>
            <a:r>
              <a:rPr lang="el-GR" sz="2800" dirty="0" smtClean="0">
                <a:solidFill>
                  <a:srgbClr val="002060"/>
                </a:solidFill>
                <a:latin typeface="Arial Narrow" panose="020B0606020202030204" pitchFamily="34" charset="0"/>
              </a:rPr>
              <a:t>Υπάρχουν </a:t>
            </a:r>
            <a:r>
              <a:rPr lang="el-GR" sz="2800" dirty="0">
                <a:solidFill>
                  <a:srgbClr val="002060"/>
                </a:solidFill>
                <a:latin typeface="Arial Narrow" panose="020B0606020202030204" pitchFamily="34" charset="0"/>
              </a:rPr>
              <a:t>οικονομικά προβλήματα , εξεύρεση νέων πόρων </a:t>
            </a:r>
            <a:r>
              <a:rPr lang="el-GR" sz="2800" dirty="0" smtClean="0">
                <a:solidFill>
                  <a:srgbClr val="002060"/>
                </a:solidFill>
                <a:latin typeface="Arial Narrow" panose="020B0606020202030204" pitchFamily="34" charset="0"/>
              </a:rPr>
              <a:t>κ.ά.</a:t>
            </a:r>
          </a:p>
          <a:p>
            <a:pPr marL="457200" indent="-457200">
              <a:buFont typeface="Wingdings" pitchFamily="2" charset="2"/>
              <a:buChar char="à"/>
            </a:pPr>
            <a:r>
              <a:rPr lang="el-GR" sz="2800" dirty="0" smtClean="0">
                <a:solidFill>
                  <a:srgbClr val="002060"/>
                </a:solidFill>
                <a:latin typeface="Arial Narrow" panose="020B0606020202030204" pitchFamily="34" charset="0"/>
              </a:rPr>
              <a:t>Τι </a:t>
            </a:r>
            <a:r>
              <a:rPr lang="el-GR" sz="2800" dirty="0">
                <a:solidFill>
                  <a:srgbClr val="002060"/>
                </a:solidFill>
                <a:latin typeface="Arial Narrow" panose="020B0606020202030204" pitchFamily="34" charset="0"/>
              </a:rPr>
              <a:t>κάνουν οι </a:t>
            </a:r>
            <a:r>
              <a:rPr lang="en-US" sz="2800" dirty="0" smtClean="0">
                <a:solidFill>
                  <a:srgbClr val="002060"/>
                </a:solidFill>
                <a:latin typeface="Arial Narrow" panose="020B0606020202030204" pitchFamily="34" charset="0"/>
              </a:rPr>
              <a:t>“</a:t>
            </a:r>
            <a:r>
              <a:rPr lang="el-GR" sz="2800" dirty="0" smtClean="0">
                <a:solidFill>
                  <a:srgbClr val="002060"/>
                </a:solidFill>
                <a:latin typeface="Arial Narrow" panose="020B0606020202030204" pitchFamily="34" charset="0"/>
              </a:rPr>
              <a:t>ανταγωνιστές</a:t>
            </a:r>
            <a:r>
              <a:rPr lang="en-US" sz="2800" dirty="0" smtClean="0">
                <a:solidFill>
                  <a:srgbClr val="002060"/>
                </a:solidFill>
                <a:latin typeface="Arial Narrow" panose="020B0606020202030204" pitchFamily="34" charset="0"/>
              </a:rPr>
              <a:t>”</a:t>
            </a:r>
            <a:r>
              <a:rPr lang="el-GR" sz="2800" dirty="0" smtClean="0">
                <a:solidFill>
                  <a:srgbClr val="002060"/>
                </a:solidFill>
                <a:latin typeface="Arial Narrow" panose="020B0606020202030204" pitchFamily="34" charset="0"/>
              </a:rPr>
              <a:t>;</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196189876"/>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05408" y="320040"/>
            <a:ext cx="7239000" cy="1143000"/>
          </a:xfrm>
        </p:spPr>
        <p:txBody>
          <a:bodyPr>
            <a:normAutofit/>
          </a:bodyPr>
          <a:lstStyle/>
          <a:p>
            <a:pPr algn="ctr" eaLnBrk="1" fontAlgn="auto" hangingPunct="1">
              <a:spcAft>
                <a:spcPts val="0"/>
              </a:spcAft>
              <a:defRPr/>
            </a:pPr>
            <a:r>
              <a:rPr lang="el-GR" sz="3200" dirty="0">
                <a:solidFill>
                  <a:srgbClr val="7030A0"/>
                </a:solidFill>
                <a:latin typeface="Arial" panose="020B0604020202020204" pitchFamily="34" charset="0"/>
                <a:cs typeface="Arial" panose="020B0604020202020204" pitchFamily="34" charset="0"/>
              </a:rPr>
              <a:t>Ανάλυση </a:t>
            </a:r>
            <a:r>
              <a:rPr lang="en-US" sz="3200" dirty="0" smtClean="0">
                <a:solidFill>
                  <a:srgbClr val="7030A0"/>
                </a:solidFill>
                <a:latin typeface="Arial" panose="020B0604020202020204" pitchFamily="34" charset="0"/>
                <a:cs typeface="Arial" panose="020B0604020202020204" pitchFamily="34" charset="0"/>
              </a:rPr>
              <a:t>SWOT</a:t>
            </a:r>
            <a:r>
              <a:rPr lang="el-GR" sz="3200" dirty="0" smtClean="0">
                <a:solidFill>
                  <a:srgbClr val="7030A0"/>
                </a:solidFill>
                <a:latin typeface="Arial" panose="020B0604020202020204" pitchFamily="34" charset="0"/>
                <a:cs typeface="Arial" panose="020B0604020202020204" pitchFamily="34" charset="0"/>
              </a:rPr>
              <a:t> (2)</a:t>
            </a:r>
            <a:endParaRPr lang="el-GR" sz="3200" dirty="0">
              <a:solidFill>
                <a:srgbClr val="7030A0"/>
              </a:solidFill>
              <a:latin typeface="Arial" panose="020B0604020202020204" pitchFamily="34" charset="0"/>
              <a:cs typeface="Arial" panose="020B0604020202020204" pitchFamily="34" charset="0"/>
            </a:endParaRPr>
          </a:p>
        </p:txBody>
      </p:sp>
      <p:sp>
        <p:nvSpPr>
          <p:cNvPr id="20483" name="Rectangle 3"/>
          <p:cNvSpPr>
            <a:spLocks noGrp="1" noChangeArrowheads="1"/>
          </p:cNvSpPr>
          <p:nvPr>
            <p:ph idx="1"/>
          </p:nvPr>
        </p:nvSpPr>
        <p:spPr/>
        <p:txBody>
          <a:bodyPr/>
          <a:lstStyle/>
          <a:p>
            <a:pPr eaLnBrk="1" hangingPunct="1">
              <a:lnSpc>
                <a:spcPct val="90000"/>
              </a:lnSpc>
              <a:buFont typeface="Wingdings" pitchFamily="2" charset="2"/>
              <a:buNone/>
            </a:pPr>
            <a:r>
              <a:rPr lang="el-GR" altLang="el-GR" sz="2800" dirty="0" smtClean="0">
                <a:solidFill>
                  <a:srgbClr val="002060"/>
                </a:solidFill>
                <a:latin typeface="Arial Narrow" panose="020B0606020202030204" pitchFamily="34" charset="0"/>
              </a:rPr>
              <a:t>Καταγράψτε τις σημαντικότερες</a:t>
            </a:r>
          </a:p>
          <a:p>
            <a:pPr eaLnBrk="1" hangingPunct="1">
              <a:lnSpc>
                <a:spcPct val="90000"/>
              </a:lnSpc>
            </a:pPr>
            <a:endParaRPr lang="el-GR" altLang="el-GR" sz="2800" dirty="0" smtClean="0">
              <a:solidFill>
                <a:srgbClr val="002060"/>
              </a:solidFill>
              <a:latin typeface="Arial Narrow" panose="020B0606020202030204" pitchFamily="34" charset="0"/>
            </a:endParaRPr>
          </a:p>
          <a:p>
            <a:pPr eaLnBrk="1" hangingPunct="1">
              <a:lnSpc>
                <a:spcPct val="90000"/>
              </a:lnSpc>
            </a:pPr>
            <a:r>
              <a:rPr lang="el-GR" altLang="el-GR" sz="2800" dirty="0" smtClean="0">
                <a:solidFill>
                  <a:srgbClr val="002060"/>
                </a:solidFill>
                <a:latin typeface="Arial Narrow" panose="020B0606020202030204" pitchFamily="34" charset="0"/>
              </a:rPr>
              <a:t>Ευκαιρίες του Οργανισμού</a:t>
            </a:r>
          </a:p>
          <a:p>
            <a:pPr eaLnBrk="1" hangingPunct="1">
              <a:lnSpc>
                <a:spcPct val="90000"/>
              </a:lnSpc>
              <a:buFont typeface="Wingdings" pitchFamily="2" charset="2"/>
              <a:buNone/>
            </a:pPr>
            <a:endParaRPr lang="el-GR" altLang="el-GR" sz="2800" dirty="0" smtClean="0">
              <a:solidFill>
                <a:srgbClr val="002060"/>
              </a:solidFill>
              <a:latin typeface="Arial Narrow" panose="020B0606020202030204" pitchFamily="34" charset="0"/>
            </a:endParaRPr>
          </a:p>
          <a:p>
            <a:pPr eaLnBrk="1" hangingPunct="1">
              <a:lnSpc>
                <a:spcPct val="90000"/>
              </a:lnSpc>
            </a:pPr>
            <a:r>
              <a:rPr lang="el-GR" altLang="el-GR" sz="2800" dirty="0" smtClean="0">
                <a:solidFill>
                  <a:srgbClr val="002060"/>
                </a:solidFill>
                <a:latin typeface="Arial Narrow" panose="020B0606020202030204" pitchFamily="34" charset="0"/>
              </a:rPr>
              <a:t>Απειλές              - ‘’ -</a:t>
            </a:r>
          </a:p>
          <a:p>
            <a:pPr eaLnBrk="1" hangingPunct="1">
              <a:lnSpc>
                <a:spcPct val="90000"/>
              </a:lnSpc>
            </a:pPr>
            <a:endParaRPr lang="el-GR" altLang="el-GR" sz="2800" dirty="0" smtClean="0">
              <a:solidFill>
                <a:srgbClr val="002060"/>
              </a:solidFill>
              <a:latin typeface="Arial Narrow" panose="020B0606020202030204" pitchFamily="34" charset="0"/>
            </a:endParaRPr>
          </a:p>
          <a:p>
            <a:pPr eaLnBrk="1" hangingPunct="1">
              <a:lnSpc>
                <a:spcPct val="90000"/>
              </a:lnSpc>
            </a:pPr>
            <a:r>
              <a:rPr lang="el-GR" altLang="el-GR" sz="2800" dirty="0" smtClean="0">
                <a:solidFill>
                  <a:srgbClr val="002060"/>
                </a:solidFill>
                <a:latin typeface="Arial Narrow" panose="020B0606020202030204" pitchFamily="34" charset="0"/>
              </a:rPr>
              <a:t>Δυνάμεις            - ‘’ -</a:t>
            </a:r>
          </a:p>
          <a:p>
            <a:pPr eaLnBrk="1" hangingPunct="1">
              <a:lnSpc>
                <a:spcPct val="90000"/>
              </a:lnSpc>
            </a:pPr>
            <a:endParaRPr lang="el-GR" altLang="el-GR" sz="2800" dirty="0" smtClean="0">
              <a:solidFill>
                <a:srgbClr val="002060"/>
              </a:solidFill>
              <a:latin typeface="Arial Narrow" panose="020B0606020202030204" pitchFamily="34" charset="0"/>
            </a:endParaRPr>
          </a:p>
          <a:p>
            <a:pPr eaLnBrk="1" hangingPunct="1">
              <a:lnSpc>
                <a:spcPct val="90000"/>
              </a:lnSpc>
            </a:pPr>
            <a:r>
              <a:rPr lang="el-GR" altLang="el-GR" sz="2800" dirty="0" smtClean="0">
                <a:solidFill>
                  <a:srgbClr val="002060"/>
                </a:solidFill>
                <a:latin typeface="Arial Narrow" panose="020B0606020202030204" pitchFamily="34" charset="0"/>
              </a:rPr>
              <a:t>Αδυναμίες           - ‘’ -   </a:t>
            </a:r>
          </a:p>
        </p:txBody>
      </p:sp>
    </p:spTree>
    <p:extLst>
      <p:ext uri="{BB962C8B-B14F-4D97-AF65-F5344CB8AC3E}">
        <p14:creationId xmlns:p14="http://schemas.microsoft.com/office/powerpoint/2010/main" val="529756260"/>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gn="ctr" eaLnBrk="1" fontAlgn="auto" hangingPunct="1">
              <a:spcAft>
                <a:spcPts val="0"/>
              </a:spcAft>
              <a:defRPr/>
            </a:pPr>
            <a:r>
              <a:rPr lang="en-US" sz="3200" dirty="0" smtClean="0">
                <a:solidFill>
                  <a:srgbClr val="7030A0"/>
                </a:solidFill>
                <a:latin typeface="Arial" panose="020B0604020202020204" pitchFamily="34" charset="0"/>
                <a:cs typeface="Arial" panose="020B0604020202020204" pitchFamily="34" charset="0"/>
              </a:rPr>
              <a:t>Matrix </a:t>
            </a:r>
            <a:r>
              <a:rPr lang="el-GR" sz="3200" dirty="0" smtClean="0">
                <a:solidFill>
                  <a:srgbClr val="7030A0"/>
                </a:solidFill>
                <a:latin typeface="Arial" panose="020B0604020202020204" pitchFamily="34" charset="0"/>
                <a:cs typeface="Arial" panose="020B0604020202020204" pitchFamily="34" charset="0"/>
              </a:rPr>
              <a:t>Ανάλυση </a:t>
            </a:r>
            <a:r>
              <a:rPr lang="en-US" sz="3200" dirty="0">
                <a:solidFill>
                  <a:srgbClr val="7030A0"/>
                </a:solidFill>
                <a:latin typeface="Arial" panose="020B0604020202020204" pitchFamily="34" charset="0"/>
                <a:cs typeface="Arial" panose="020B0604020202020204" pitchFamily="34" charset="0"/>
              </a:rPr>
              <a:t>SWOT</a:t>
            </a:r>
            <a:endParaRPr lang="el-GR" sz="3200" dirty="0">
              <a:solidFill>
                <a:srgbClr val="7030A0"/>
              </a:solidFill>
              <a:latin typeface="Arial" panose="020B0604020202020204" pitchFamily="34" charset="0"/>
              <a:cs typeface="Arial" panose="020B0604020202020204" pitchFamily="34" charset="0"/>
            </a:endParaRPr>
          </a:p>
        </p:txBody>
      </p:sp>
      <p:graphicFrame>
        <p:nvGraphicFramePr>
          <p:cNvPr id="11282" name="Group 18"/>
          <p:cNvGraphicFramePr>
            <a:graphicFrameLocks noGrp="1"/>
          </p:cNvGraphicFramePr>
          <p:nvPr>
            <p:ph type="tbl" idx="1"/>
            <p:extLst/>
          </p:nvPr>
        </p:nvGraphicFramePr>
        <p:xfrm>
          <a:off x="457200" y="1484784"/>
          <a:ext cx="8229600" cy="4530726"/>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65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rgbClr val="002060"/>
                          </a:solidFill>
                          <a:effectLst>
                            <a:outerShdw blurRad="38100" dist="38100" dir="2700000" algn="tl">
                              <a:srgbClr val="000000"/>
                            </a:outerShdw>
                          </a:effectLst>
                          <a:latin typeface="Arial Narrow" panose="020B0606020202030204" pitchFamily="34" charset="0"/>
                        </a:rPr>
                        <a:t>ΔΥΝΑΜΕΙΣ  (ΔΥ)</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rgbClr val="002060"/>
                          </a:solidFill>
                          <a:effectLst>
                            <a:outerShdw blurRad="38100" dist="38100" dir="2700000" algn="tl">
                              <a:srgbClr val="000000"/>
                            </a:outerShdw>
                          </a:effectLst>
                          <a:latin typeface="Arial Narrow" panose="020B0606020202030204" pitchFamily="34" charset="0"/>
                        </a:rPr>
                        <a:t>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rgbClr val="002060"/>
                          </a:solidFill>
                          <a:effectLst>
                            <a:outerShdw blurRad="38100" dist="38100" dir="2700000" algn="tl">
                              <a:srgbClr val="000000"/>
                            </a:outerShdw>
                          </a:effectLst>
                          <a:latin typeface="Arial Narrow" panose="020B0606020202030204" pitchFamily="34" charset="0"/>
                        </a:rPr>
                        <a:t>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rgbClr val="002060"/>
                          </a:solidFill>
                          <a:effectLst>
                            <a:outerShdw blurRad="38100" dist="38100" dir="2700000" algn="tl">
                              <a:srgbClr val="000000"/>
                            </a:outerShdw>
                          </a:effectLst>
                          <a:latin typeface="Arial Narrow" panose="020B060602020203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rgbClr val="002060"/>
                          </a:solidFill>
                          <a:effectLst>
                            <a:outerShdw blurRad="38100" dist="38100" dir="2700000" algn="tl">
                              <a:srgbClr val="000000"/>
                            </a:outerShdw>
                          </a:effectLst>
                          <a:latin typeface="Arial Narrow" panose="020B0606020202030204" pitchFamily="34" charset="0"/>
                        </a:rPr>
                        <a:t>ΕΥΚΑΙΡΙΕΣ (ΕΥ)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rgbClr val="002060"/>
                          </a:solidFill>
                          <a:effectLst>
                            <a:outerShdw blurRad="38100" dist="38100" dir="2700000" algn="tl">
                              <a:srgbClr val="000000"/>
                            </a:outerShdw>
                          </a:effectLst>
                          <a:latin typeface="Arial Narrow" panose="020B0606020202030204" pitchFamily="34" charset="0"/>
                        </a:rPr>
                        <a:t>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rgbClr val="002060"/>
                          </a:solidFill>
                          <a:effectLst>
                            <a:outerShdw blurRad="38100" dist="38100" dir="2700000" algn="tl">
                              <a:srgbClr val="000000"/>
                            </a:outerShdw>
                          </a:effectLst>
                          <a:latin typeface="Arial Narrow" panose="020B0606020202030204" pitchFamily="34" charset="0"/>
                        </a:rPr>
                        <a:t>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rgbClr val="002060"/>
                          </a:solidFill>
                          <a:effectLst>
                            <a:outerShdw blurRad="38100" dist="38100" dir="2700000" algn="tl">
                              <a:srgbClr val="000000"/>
                            </a:outerShdw>
                          </a:effectLst>
                          <a:latin typeface="Arial Narrow" panose="020B0606020202030204"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5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rgbClr val="002060"/>
                          </a:solidFill>
                          <a:effectLst>
                            <a:outerShdw blurRad="38100" dist="38100" dir="2700000" algn="tl">
                              <a:srgbClr val="000000"/>
                            </a:outerShdw>
                          </a:effectLst>
                          <a:latin typeface="Arial Narrow" panose="020B0606020202030204" pitchFamily="34" charset="0"/>
                        </a:rPr>
                        <a:t>ΑΔΥΝΑΜΙΕΣ (ΑΔ)</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rgbClr val="002060"/>
                          </a:solidFill>
                          <a:effectLst>
                            <a:outerShdw blurRad="38100" dist="38100" dir="2700000" algn="tl">
                              <a:srgbClr val="000000"/>
                            </a:outerShdw>
                          </a:effectLst>
                          <a:latin typeface="Arial Narrow" panose="020B0606020202030204" pitchFamily="34" charset="0"/>
                        </a:rPr>
                        <a:t>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rgbClr val="002060"/>
                          </a:solidFill>
                          <a:effectLst>
                            <a:outerShdw blurRad="38100" dist="38100" dir="2700000" algn="tl">
                              <a:srgbClr val="000000"/>
                            </a:outerShdw>
                          </a:effectLst>
                          <a:latin typeface="Arial Narrow" panose="020B0606020202030204" pitchFamily="34" charset="0"/>
                        </a:rPr>
                        <a:t>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rgbClr val="002060"/>
                          </a:solidFill>
                          <a:effectLst>
                            <a:outerShdw blurRad="38100" dist="38100" dir="2700000" algn="tl">
                              <a:srgbClr val="000000"/>
                            </a:outerShdw>
                          </a:effectLst>
                          <a:latin typeface="Arial Narrow" panose="020B060602020203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rgbClr val="002060"/>
                          </a:solidFill>
                          <a:effectLst>
                            <a:outerShdw blurRad="38100" dist="38100" dir="2700000" algn="tl">
                              <a:srgbClr val="000000"/>
                            </a:outerShdw>
                          </a:effectLst>
                          <a:latin typeface="Arial Narrow" panose="020B0606020202030204" pitchFamily="34" charset="0"/>
                        </a:rPr>
                        <a:t>ΑΠΕΙΛΕΣ  (ΑΠ)</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rgbClr val="002060"/>
                          </a:solidFill>
                          <a:effectLst>
                            <a:outerShdw blurRad="38100" dist="38100" dir="2700000" algn="tl">
                              <a:srgbClr val="000000"/>
                            </a:outerShdw>
                          </a:effectLst>
                          <a:latin typeface="Arial Narrow" panose="020B0606020202030204" pitchFamily="34" charset="0"/>
                        </a:rPr>
                        <a:t>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rgbClr val="002060"/>
                          </a:solidFill>
                          <a:effectLst>
                            <a:outerShdw blurRad="38100" dist="38100" dir="2700000" algn="tl">
                              <a:srgbClr val="000000"/>
                            </a:outerShdw>
                          </a:effectLst>
                          <a:latin typeface="Arial Narrow" panose="020B0606020202030204" pitchFamily="34" charset="0"/>
                        </a:rPr>
                        <a:t>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rgbClr val="002060"/>
                          </a:solidFill>
                          <a:effectLst>
                            <a:outerShdw blurRad="38100" dist="38100" dir="2700000" algn="tl">
                              <a:srgbClr val="000000"/>
                            </a:outerShdw>
                          </a:effectLst>
                          <a:latin typeface="Arial Narrow" panose="020B0606020202030204"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2181366"/>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382" y="2308324"/>
            <a:ext cx="9129618" cy="256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lnSpc>
                <a:spcPct val="150000"/>
              </a:lnSpc>
              <a:defRPr/>
            </a:pPr>
            <a:r>
              <a:rPr lang="en-GB"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B u s </a:t>
            </a:r>
            <a:r>
              <a:rPr lang="en-GB" sz="5500" b="1" dirty="0" err="1" smtClean="0">
                <a:solidFill>
                  <a:srgbClr val="7030A0"/>
                </a:solidFill>
                <a:effectLst>
                  <a:outerShdw blurRad="38100" dist="38100" dir="2700000" algn="tl">
                    <a:srgbClr val="000000">
                      <a:alpha val="43137"/>
                    </a:srgbClr>
                  </a:outerShdw>
                </a:effectLst>
                <a:latin typeface="Arial Narrow" panose="020B0606020202030204" pitchFamily="34" charset="0"/>
              </a:rPr>
              <a:t>i</a:t>
            </a:r>
            <a:r>
              <a:rPr lang="en-GB"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n e s </a:t>
            </a:r>
            <a:r>
              <a:rPr lang="en-GB" sz="5500" b="1" dirty="0" err="1" smtClean="0">
                <a:solidFill>
                  <a:srgbClr val="7030A0"/>
                </a:solidFill>
                <a:effectLst>
                  <a:outerShdw blurRad="38100" dist="38100" dir="2700000" algn="tl">
                    <a:srgbClr val="000000">
                      <a:alpha val="43137"/>
                    </a:srgbClr>
                  </a:outerShdw>
                </a:effectLst>
                <a:latin typeface="Arial Narrow" panose="020B0606020202030204" pitchFamily="34" charset="0"/>
              </a:rPr>
              <a:t>s</a:t>
            </a:r>
            <a:r>
              <a:rPr lang="en-GB"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M o d e l  </a:t>
            </a:r>
          </a:p>
          <a:p>
            <a:pPr algn="ctr" eaLnBrk="1" hangingPunct="1">
              <a:lnSpc>
                <a:spcPct val="150000"/>
              </a:lnSpc>
              <a:defRPr/>
            </a:pPr>
            <a:r>
              <a:rPr lang="en-GB"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C a n v a s</a:t>
            </a:r>
            <a:endPar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26981595"/>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16632"/>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Καμβάς Επιχειρηματικού Μοντέλου (</a:t>
            </a:r>
            <a:r>
              <a:rPr lang="en-US" sz="3200" b="1" dirty="0" smtClean="0">
                <a:solidFill>
                  <a:srgbClr val="7030A0"/>
                </a:solidFill>
                <a:effectLst>
                  <a:outerShdw blurRad="38100" dist="38100" dir="2700000" algn="tl">
                    <a:srgbClr val="000000">
                      <a:alpha val="43137"/>
                    </a:srgbClr>
                  </a:outerShdw>
                </a:effectLst>
                <a:latin typeface="Arial" charset="0"/>
              </a:rPr>
              <a:t>Business Model Canvas)</a:t>
            </a:r>
          </a:p>
        </p:txBody>
      </p:sp>
      <p:sp>
        <p:nvSpPr>
          <p:cNvPr id="2" name="Ορθογώνιο 1"/>
          <p:cNvSpPr/>
          <p:nvPr/>
        </p:nvSpPr>
        <p:spPr>
          <a:xfrm>
            <a:off x="107504" y="1762938"/>
            <a:ext cx="8856984" cy="3970318"/>
          </a:xfrm>
          <a:prstGeom prst="rect">
            <a:avLst/>
          </a:prstGeom>
        </p:spPr>
        <p:txBody>
          <a:bodyPr wrap="square">
            <a:spAutoFit/>
          </a:bodyPr>
          <a:lstStyle/>
          <a:p>
            <a:pPr marL="457200" indent="-457200" algn="just">
              <a:buFont typeface="Wingdings" panose="05000000000000000000" pitchFamily="2" charset="2"/>
              <a:buChar char="q"/>
            </a:pPr>
            <a:r>
              <a:rPr lang="el-GR" sz="2800" dirty="0">
                <a:solidFill>
                  <a:srgbClr val="002060"/>
                </a:solidFill>
                <a:latin typeface="Arial Narrow" panose="020B0606020202030204" pitchFamily="34" charset="0"/>
              </a:rPr>
              <a:t>Α</a:t>
            </a:r>
            <a:r>
              <a:rPr lang="el-GR" sz="2800" dirty="0" smtClean="0">
                <a:solidFill>
                  <a:srgbClr val="002060"/>
                </a:solidFill>
                <a:latin typeface="Arial Narrow" panose="020B0606020202030204" pitchFamily="34" charset="0"/>
              </a:rPr>
              <a:t>νάγκη ύπαρξης </a:t>
            </a:r>
            <a:r>
              <a:rPr lang="el-GR" sz="2800" dirty="0">
                <a:solidFill>
                  <a:srgbClr val="002060"/>
                </a:solidFill>
                <a:latin typeface="Arial Narrow" panose="020B0606020202030204" pitchFamily="34" charset="0"/>
              </a:rPr>
              <a:t>ενός απλού και κατανοητού τρόπου απεικόνισης ενός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επιχειρηματικού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μοντέλου και στρατηγικού σχεδιασμού</a:t>
            </a:r>
            <a:r>
              <a:rPr lang="el-GR" sz="2800" dirty="0" smtClean="0">
                <a:solidFill>
                  <a:srgbClr val="002060"/>
                </a:solidFill>
                <a:latin typeface="Arial Narrow" panose="020B0606020202030204" pitchFamily="34" charset="0"/>
              </a:rPr>
              <a:t> του οργανισμού</a:t>
            </a:r>
            <a:endParaRPr lang="en-US" sz="2800" dirty="0" smtClean="0">
              <a:solidFill>
                <a:srgbClr val="002060"/>
              </a:solidFill>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Σύγχρονες ανάγκες των καταναλωτών και η </a:t>
            </a:r>
            <a:r>
              <a:rPr lang="el-GR" sz="2800" dirty="0" err="1" smtClean="0">
                <a:solidFill>
                  <a:srgbClr val="002060"/>
                </a:solidFill>
                <a:effectLst>
                  <a:outerShdw blurRad="38100" dist="38100" dir="2700000" algn="tl">
                    <a:srgbClr val="000000">
                      <a:alpha val="43137"/>
                    </a:srgbClr>
                  </a:outerShdw>
                </a:effectLst>
                <a:latin typeface="Arial Narrow" panose="020B0606020202030204" pitchFamily="34" charset="0"/>
              </a:rPr>
              <a:t>πελατοκεντρική</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 οπτική</a:t>
            </a:r>
            <a:r>
              <a:rPr lang="el-GR" sz="2800" dirty="0" smtClean="0">
                <a:solidFill>
                  <a:srgbClr val="002060"/>
                </a:solidFill>
                <a:latin typeface="Arial Narrow" panose="020B0606020202030204" pitchFamily="34" charset="0"/>
              </a:rPr>
              <a:t> δημιούργησαν μια νέα προσέγγιση</a:t>
            </a:r>
            <a:endParaRPr lang="el-GR" sz="2800" dirty="0">
              <a:solidFill>
                <a:srgbClr val="002060"/>
              </a:solidFill>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Οι </a:t>
            </a:r>
            <a:r>
              <a:rPr lang="en-GB" sz="2800" dirty="0">
                <a:solidFill>
                  <a:srgbClr val="002060"/>
                </a:solidFill>
                <a:latin typeface="Arial Narrow" panose="020B0606020202030204" pitchFamily="34" charset="0"/>
              </a:rPr>
              <a:t>Alexander </a:t>
            </a:r>
            <a:r>
              <a:rPr lang="en-GB" sz="2800" dirty="0" err="1" smtClean="0">
                <a:solidFill>
                  <a:srgbClr val="002060"/>
                </a:solidFill>
                <a:latin typeface="Arial Narrow" panose="020B0606020202030204" pitchFamily="34" charset="0"/>
              </a:rPr>
              <a:t>Osterwalder</a:t>
            </a:r>
            <a:r>
              <a:rPr lang="en-GB"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Ελβετός)</a:t>
            </a:r>
            <a:r>
              <a:rPr lang="en-GB"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και </a:t>
            </a:r>
            <a:r>
              <a:rPr lang="en-GB" sz="2800" dirty="0" smtClean="0">
                <a:solidFill>
                  <a:srgbClr val="002060"/>
                </a:solidFill>
                <a:latin typeface="Arial Narrow" panose="020B0606020202030204" pitchFamily="34" charset="0"/>
              </a:rPr>
              <a:t>Yves </a:t>
            </a:r>
            <a:r>
              <a:rPr lang="en-GB" sz="2800" dirty="0" err="1" smtClean="0">
                <a:solidFill>
                  <a:srgbClr val="002060"/>
                </a:solidFill>
                <a:latin typeface="Arial Narrow" panose="020B0606020202030204" pitchFamily="34" charset="0"/>
              </a:rPr>
              <a:t>Pigneur</a:t>
            </a:r>
            <a:r>
              <a:rPr lang="en-GB"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(Βέλγος) εκδώσαν βιβλίο με </a:t>
            </a:r>
            <a:r>
              <a:rPr lang="el-GR" sz="2800" dirty="0">
                <a:solidFill>
                  <a:srgbClr val="002060"/>
                </a:solidFill>
                <a:latin typeface="Arial Narrow" panose="020B0606020202030204" pitchFamily="34" charset="0"/>
              </a:rPr>
              <a:t>τίτλο </a:t>
            </a:r>
            <a:r>
              <a:rPr lang="en-GB" sz="2800" dirty="0">
                <a:solidFill>
                  <a:srgbClr val="002060"/>
                </a:solidFill>
                <a:latin typeface="Arial Narrow" panose="020B0606020202030204" pitchFamily="34" charset="0"/>
              </a:rPr>
              <a:t>Business </a:t>
            </a:r>
            <a:r>
              <a:rPr lang="en-GB" sz="2800" dirty="0" smtClean="0">
                <a:solidFill>
                  <a:srgbClr val="002060"/>
                </a:solidFill>
                <a:latin typeface="Arial Narrow" panose="020B0606020202030204" pitchFamily="34" charset="0"/>
              </a:rPr>
              <a:t>Model Generation (</a:t>
            </a:r>
            <a:r>
              <a:rPr lang="en-GB" sz="2800" dirty="0">
                <a:solidFill>
                  <a:srgbClr val="002060"/>
                </a:solidFill>
                <a:latin typeface="Arial Narrow" panose="020B0606020202030204" pitchFamily="34" charset="0"/>
              </a:rPr>
              <a:t>2010</a:t>
            </a:r>
            <a:r>
              <a:rPr lang="en-GB" sz="2800" dirty="0" smtClean="0">
                <a:solidFill>
                  <a:srgbClr val="002060"/>
                </a:solidFill>
                <a:latin typeface="Arial Narrow" panose="020B0606020202030204" pitchFamily="34" charset="0"/>
              </a:rPr>
              <a:t>)</a:t>
            </a:r>
            <a:endParaRPr lang="el-GR" sz="2800" dirty="0">
              <a:solidFill>
                <a:srgbClr val="002060"/>
              </a:solidFill>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Δημιουργία Παραστατικού Εργαλείου που ονομάστηκε Καμβάς </a:t>
            </a:r>
            <a:r>
              <a:rPr lang="el-GR" sz="2800" dirty="0">
                <a:solidFill>
                  <a:srgbClr val="002060"/>
                </a:solidFill>
                <a:latin typeface="Arial Narrow" panose="020B0606020202030204" pitchFamily="34" charset="0"/>
              </a:rPr>
              <a:t>Επιχειρηματικού Μοντέλου (</a:t>
            </a:r>
            <a:r>
              <a:rPr lang="el-GR" sz="2800" dirty="0" err="1">
                <a:solidFill>
                  <a:srgbClr val="002060"/>
                </a:solidFill>
                <a:latin typeface="Arial Narrow" panose="020B0606020202030204" pitchFamily="34" charset="0"/>
              </a:rPr>
              <a:t>Business</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Model</a:t>
            </a:r>
            <a:r>
              <a:rPr lang="el-GR" sz="2800" dirty="0">
                <a:solidFill>
                  <a:srgbClr val="002060"/>
                </a:solidFill>
                <a:latin typeface="Arial Narrow" panose="020B0606020202030204" pitchFamily="34" charset="0"/>
              </a:rPr>
              <a:t> </a:t>
            </a:r>
            <a:r>
              <a:rPr lang="el-GR" sz="2800" dirty="0" err="1" smtClean="0">
                <a:solidFill>
                  <a:srgbClr val="002060"/>
                </a:solidFill>
                <a:latin typeface="Arial Narrow" panose="020B0606020202030204" pitchFamily="34" charset="0"/>
              </a:rPr>
              <a:t>Canvas</a:t>
            </a:r>
            <a:r>
              <a:rPr lang="el-GR" sz="2800" dirty="0" smtClean="0">
                <a:solidFill>
                  <a:srgbClr val="002060"/>
                </a:solidFill>
                <a:latin typeface="Arial Narrow" panose="020B0606020202030204" pitchFamily="34" charset="0"/>
              </a:rPr>
              <a:t>)</a:t>
            </a:r>
            <a:endParaRPr lang="en-US" sz="280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2461003813"/>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16632"/>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Καμβάς Επιχειρηματικού Μοντέλου (</a:t>
            </a:r>
            <a:r>
              <a:rPr lang="en-US" sz="3200" b="1" dirty="0" smtClean="0">
                <a:solidFill>
                  <a:srgbClr val="7030A0"/>
                </a:solidFill>
                <a:effectLst>
                  <a:outerShdw blurRad="38100" dist="38100" dir="2700000" algn="tl">
                    <a:srgbClr val="000000">
                      <a:alpha val="43137"/>
                    </a:srgbClr>
                  </a:outerShdw>
                </a:effectLst>
                <a:latin typeface="Arial" charset="0"/>
              </a:rPr>
              <a:t>Business Model Canvas)</a:t>
            </a:r>
          </a:p>
        </p:txBody>
      </p:sp>
      <p:sp>
        <p:nvSpPr>
          <p:cNvPr id="2" name="Ορθογώνιο 1"/>
          <p:cNvSpPr/>
          <p:nvPr/>
        </p:nvSpPr>
        <p:spPr>
          <a:xfrm>
            <a:off x="251520" y="1478389"/>
            <a:ext cx="8856984" cy="4401205"/>
          </a:xfrm>
          <a:prstGeom prst="rect">
            <a:avLst/>
          </a:prstGeom>
        </p:spPr>
        <p:txBody>
          <a:bodyPr wrap="square">
            <a:spAutoFit/>
          </a:bodyPr>
          <a:lstStyle/>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Κύριο Αντικείμενο του Εργαλείου είναι ο σχεδιασμός,  η περιγραφή, </a:t>
            </a:r>
            <a:r>
              <a:rPr lang="el-GR" sz="2800" dirty="0">
                <a:solidFill>
                  <a:srgbClr val="002060"/>
                </a:solidFill>
                <a:latin typeface="Arial Narrow" panose="020B0606020202030204" pitchFamily="34" charset="0"/>
              </a:rPr>
              <a:t>αξιολόγηση και βελτίωση του επιχειρηματικού μοντέλου </a:t>
            </a:r>
            <a:r>
              <a:rPr lang="el-GR" sz="2800" dirty="0" smtClean="0">
                <a:solidFill>
                  <a:srgbClr val="002060"/>
                </a:solidFill>
                <a:latin typeface="Arial Narrow" panose="020B0606020202030204" pitchFamily="34" charset="0"/>
              </a:rPr>
              <a:t>που ακολουθεί ο οργανισμός για μεγαλύτερη βιωσιμότητα και ανταγωνιστικότητα. </a:t>
            </a: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Ουσιαστικά περιγράφει το </a:t>
            </a:r>
          </a:p>
          <a:p>
            <a:pPr marL="514350" indent="-514350" algn="just">
              <a:buFont typeface="Wingdings" panose="05000000000000000000" pitchFamily="2" charset="2"/>
              <a:buChar char="Ø"/>
            </a:pPr>
            <a:r>
              <a:rPr lang="el-GR" sz="2800" b="1" dirty="0" smtClean="0">
                <a:solidFill>
                  <a:srgbClr val="002060"/>
                </a:solidFill>
                <a:effectLst>
                  <a:outerShdw blurRad="38100" dist="38100" dir="2700000" algn="tl">
                    <a:srgbClr val="000000">
                      <a:alpha val="43137"/>
                    </a:srgbClr>
                  </a:outerShdw>
                </a:effectLst>
                <a:latin typeface="Arial Narrow" panose="020B0606020202030204" pitchFamily="34" charset="0"/>
              </a:rPr>
              <a:t>ΤΙ</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800" dirty="0" smtClean="0">
                <a:solidFill>
                  <a:srgbClr val="002060"/>
                </a:solidFill>
                <a:latin typeface="Arial Narrow" panose="020B0606020202030204" pitchFamily="34" charset="0"/>
              </a:rPr>
              <a:t>προσφέρει η επιχείρηση στους πελάτες της</a:t>
            </a:r>
          </a:p>
          <a:p>
            <a:pPr marL="514350" indent="-514350" algn="just">
              <a:buFont typeface="Wingdings" panose="05000000000000000000" pitchFamily="2" charset="2"/>
              <a:buChar char="Ø"/>
            </a:pPr>
            <a:r>
              <a:rPr lang="el-GR" sz="2800" b="1" dirty="0" smtClean="0">
                <a:solidFill>
                  <a:srgbClr val="002060"/>
                </a:solidFill>
                <a:effectLst>
                  <a:outerShdw blurRad="38100" dist="38100" dir="2700000" algn="tl">
                    <a:srgbClr val="000000">
                      <a:alpha val="43137"/>
                    </a:srgbClr>
                  </a:outerShdw>
                </a:effectLst>
                <a:latin typeface="Arial Narrow" panose="020B0606020202030204" pitchFamily="34" charset="0"/>
              </a:rPr>
              <a:t>ΠΩΣ</a:t>
            </a:r>
            <a:r>
              <a:rPr lang="el-GR" sz="2800" b="1"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τους προσεγγίζει και δημιουργεί σχέσεις μαζί τους</a:t>
            </a:r>
          </a:p>
          <a:p>
            <a:pPr marL="514350" indent="-514350" algn="just">
              <a:buFont typeface="Wingdings" panose="05000000000000000000" pitchFamily="2" charset="2"/>
              <a:buChar char="Ø"/>
            </a:pPr>
            <a:r>
              <a:rPr lang="el-GR" sz="2800" dirty="0" smtClean="0">
                <a:solidFill>
                  <a:srgbClr val="002060"/>
                </a:solidFill>
                <a:latin typeface="Arial Narrow" panose="020B0606020202030204" pitchFamily="34" charset="0"/>
              </a:rPr>
              <a:t>Μέσω </a:t>
            </a:r>
            <a:r>
              <a:rPr lang="el-GR" sz="2800" b="1" dirty="0" smtClean="0">
                <a:solidFill>
                  <a:srgbClr val="002060"/>
                </a:solidFill>
                <a:effectLst>
                  <a:outerShdw blurRad="38100" dist="38100" dir="2700000" algn="tl">
                    <a:srgbClr val="000000">
                      <a:alpha val="43137"/>
                    </a:srgbClr>
                  </a:outerShdw>
                </a:effectLst>
                <a:latin typeface="Arial Narrow" panose="020B0606020202030204" pitchFamily="34" charset="0"/>
              </a:rPr>
              <a:t>ΠΟΙΩΝ </a:t>
            </a:r>
            <a:r>
              <a:rPr lang="el-GR" sz="2800" dirty="0" smtClean="0">
                <a:solidFill>
                  <a:srgbClr val="002060"/>
                </a:solidFill>
                <a:latin typeface="Arial Narrow" panose="020B0606020202030204" pitchFamily="34" charset="0"/>
              </a:rPr>
              <a:t>πόρων, δραστηριοτήτων και συνεργασιών επιχειρεί</a:t>
            </a:r>
          </a:p>
          <a:p>
            <a:pPr marL="514350" indent="-514350" algn="just">
              <a:buFont typeface="Wingdings" panose="05000000000000000000" pitchFamily="2" charset="2"/>
              <a:buChar char="Ø"/>
            </a:pPr>
            <a:r>
              <a:rPr lang="el-GR" sz="2800" b="1" dirty="0" smtClean="0">
                <a:solidFill>
                  <a:srgbClr val="002060"/>
                </a:solidFill>
                <a:effectLst>
                  <a:outerShdw blurRad="38100" dist="38100" dir="2700000" algn="tl">
                    <a:srgbClr val="000000">
                      <a:alpha val="43137"/>
                    </a:srgbClr>
                  </a:outerShdw>
                </a:effectLst>
                <a:latin typeface="Arial Narrow" panose="020B0606020202030204" pitchFamily="34" charset="0"/>
              </a:rPr>
              <a:t>ΠΩΣ</a:t>
            </a:r>
            <a:r>
              <a:rPr lang="el-GR" sz="2800" dirty="0" smtClean="0">
                <a:solidFill>
                  <a:srgbClr val="002060"/>
                </a:solidFill>
                <a:latin typeface="Arial Narrow" panose="020B0606020202030204" pitchFamily="34" charset="0"/>
              </a:rPr>
              <a:t> κερδίζει χρήματα   </a:t>
            </a:r>
          </a:p>
        </p:txBody>
      </p:sp>
    </p:spTree>
    <p:extLst>
      <p:ext uri="{BB962C8B-B14F-4D97-AF65-F5344CB8AC3E}">
        <p14:creationId xmlns:p14="http://schemas.microsoft.com/office/powerpoint/2010/main" val="539245962"/>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16632"/>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Καμβάς Επιχειρηματικού Μοντέλου (</a:t>
            </a:r>
            <a:r>
              <a:rPr lang="en-US" sz="3200" b="1" dirty="0" smtClean="0">
                <a:solidFill>
                  <a:srgbClr val="7030A0"/>
                </a:solidFill>
                <a:effectLst>
                  <a:outerShdw blurRad="38100" dist="38100" dir="2700000" algn="tl">
                    <a:srgbClr val="000000">
                      <a:alpha val="43137"/>
                    </a:srgbClr>
                  </a:outerShdw>
                </a:effectLst>
                <a:latin typeface="Arial" charset="0"/>
              </a:rPr>
              <a:t>Business Model Canvas)</a:t>
            </a:r>
            <a:r>
              <a:rPr lang="el-GR" sz="3200" b="1" dirty="0" smtClean="0">
                <a:solidFill>
                  <a:srgbClr val="7030A0"/>
                </a:solidFill>
                <a:effectLst>
                  <a:outerShdw blurRad="38100" dist="38100" dir="2700000" algn="tl">
                    <a:srgbClr val="000000">
                      <a:alpha val="43137"/>
                    </a:srgbClr>
                  </a:outerShdw>
                </a:effectLst>
                <a:latin typeface="Arial" charset="0"/>
              </a:rPr>
              <a:t> (2)</a:t>
            </a:r>
            <a:endParaRPr lang="en-US" sz="3200" b="1"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251520" y="1478389"/>
            <a:ext cx="8856984" cy="4616648"/>
          </a:xfrm>
          <a:prstGeom prst="rect">
            <a:avLst/>
          </a:prstGeom>
        </p:spPr>
        <p:txBody>
          <a:bodyPr wrap="square">
            <a:spAutoFit/>
          </a:bodyPr>
          <a:lstStyle/>
          <a:p>
            <a:pPr marL="457200" indent="-457200" algn="just">
              <a:lnSpc>
                <a:spcPct val="150000"/>
              </a:lnSpc>
              <a:buFont typeface="Wingdings" panose="05000000000000000000" pitchFamily="2" charset="2"/>
              <a:buChar char="q"/>
            </a:pPr>
            <a:r>
              <a:rPr lang="el-GR" sz="2800" dirty="0">
                <a:solidFill>
                  <a:srgbClr val="002060"/>
                </a:solidFill>
                <a:latin typeface="Arial Narrow" panose="020B0606020202030204" pitchFamily="34" charset="0"/>
              </a:rPr>
              <a:t>Είναι συμβατό (α) σε όλα τα είδη των επιχειρήσεων/οργανισμών, (β) ιδιαίτερα στη βιωσιμότητα </a:t>
            </a:r>
            <a:r>
              <a:rPr lang="el-GR" sz="2800" dirty="0" smtClean="0">
                <a:solidFill>
                  <a:srgbClr val="002060"/>
                </a:solidFill>
                <a:latin typeface="Arial Narrow" panose="020B0606020202030204" pitchFamily="34" charset="0"/>
              </a:rPr>
              <a:t>και στη στρατηγική των </a:t>
            </a:r>
            <a:r>
              <a:rPr lang="el-GR" sz="2800" dirty="0">
                <a:solidFill>
                  <a:srgbClr val="002060"/>
                </a:solidFill>
                <a:latin typeface="Arial Narrow" panose="020B0606020202030204" pitchFamily="34" charset="0"/>
              </a:rPr>
              <a:t>νεοφυών (</a:t>
            </a:r>
            <a:r>
              <a:rPr lang="en-US" sz="2800" dirty="0">
                <a:solidFill>
                  <a:srgbClr val="002060"/>
                </a:solidFill>
                <a:latin typeface="Arial Narrow" panose="020B0606020202030204" pitchFamily="34" charset="0"/>
              </a:rPr>
              <a:t>start </a:t>
            </a:r>
            <a:r>
              <a:rPr lang="en-US" sz="2800" dirty="0" smtClean="0">
                <a:solidFill>
                  <a:srgbClr val="002060"/>
                </a:solidFill>
                <a:latin typeface="Arial Narrow" panose="020B0606020202030204" pitchFamily="34" charset="0"/>
              </a:rPr>
              <a:t>up)</a:t>
            </a:r>
          </a:p>
          <a:p>
            <a:pPr marL="457200" indent="-457200" algn="just">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Απαιτείται με τη συνύπαρξη </a:t>
            </a:r>
            <a:r>
              <a:rPr lang="el-GR" sz="2800" dirty="0">
                <a:solidFill>
                  <a:srgbClr val="002060"/>
                </a:solidFill>
                <a:latin typeface="Arial Narrow" panose="020B0606020202030204" pitchFamily="34" charset="0"/>
              </a:rPr>
              <a:t>και συμβίωση σύγχρονων </a:t>
            </a:r>
            <a:r>
              <a:rPr lang="el-GR" sz="2800" dirty="0" smtClean="0">
                <a:solidFill>
                  <a:srgbClr val="002060"/>
                </a:solidFill>
                <a:latin typeface="Arial Narrow" panose="020B0606020202030204" pitchFamily="34" charset="0"/>
              </a:rPr>
              <a:t>και παραδοσιακών </a:t>
            </a:r>
            <a:r>
              <a:rPr lang="el-GR" sz="2800" dirty="0">
                <a:solidFill>
                  <a:srgbClr val="002060"/>
                </a:solidFill>
                <a:latin typeface="Arial Narrow" panose="020B0606020202030204" pitchFamily="34" charset="0"/>
              </a:rPr>
              <a:t>τεχνικών όπως η ανάλυση SWOT, το </a:t>
            </a:r>
            <a:r>
              <a:rPr lang="el-GR" sz="2800" dirty="0" err="1">
                <a:solidFill>
                  <a:srgbClr val="002060"/>
                </a:solidFill>
                <a:latin typeface="Arial Narrow" panose="020B0606020202030204" pitchFamily="34" charset="0"/>
              </a:rPr>
              <a:t>brain</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storming</a:t>
            </a:r>
            <a:r>
              <a:rPr lang="el-GR" sz="2800" dirty="0">
                <a:solidFill>
                  <a:srgbClr val="002060"/>
                </a:solidFill>
                <a:latin typeface="Arial Narrow" panose="020B0606020202030204" pitchFamily="34" charset="0"/>
              </a:rPr>
              <a:t>, χρήση δημιουργικής, πλάγιας </a:t>
            </a:r>
            <a:r>
              <a:rPr lang="el-GR" sz="2800" dirty="0" smtClean="0">
                <a:solidFill>
                  <a:srgbClr val="002060"/>
                </a:solidFill>
                <a:latin typeface="Arial Narrow" panose="020B0606020202030204" pitchFamily="34" charset="0"/>
              </a:rPr>
              <a:t>σκέψης</a:t>
            </a:r>
          </a:p>
          <a:p>
            <a:pPr marL="457200" indent="-457200" algn="just">
              <a:lnSpc>
                <a:spcPct val="150000"/>
              </a:lnSpc>
              <a:buFont typeface="Wingdings" panose="05000000000000000000" pitchFamily="2" charset="2"/>
              <a:buChar char="q"/>
            </a:pP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990037484"/>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16632"/>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Χρήση Καμβά </a:t>
            </a:r>
          </a:p>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Επιχειρηματικού Μοντέλου</a:t>
            </a:r>
            <a:endParaRPr lang="en-US" sz="3200" b="1"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179512" y="1904633"/>
            <a:ext cx="8856984" cy="3108543"/>
          </a:xfrm>
          <a:prstGeom prst="rect">
            <a:avLst/>
          </a:prstGeom>
        </p:spPr>
        <p:txBody>
          <a:bodyPr wrap="square">
            <a:spAutoFit/>
          </a:bodyPr>
          <a:lstStyle/>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Συγκροτούμε μια </a:t>
            </a:r>
            <a:r>
              <a:rPr lang="el-GR" sz="2800" dirty="0">
                <a:solidFill>
                  <a:srgbClr val="002060"/>
                </a:solidFill>
                <a:latin typeface="Arial Narrow" panose="020B0606020202030204" pitchFamily="34" charset="0"/>
              </a:rPr>
              <a:t>ομάδα αποτελούμενη από </a:t>
            </a:r>
            <a:r>
              <a:rPr lang="en-US" sz="2800" dirty="0" smtClean="0">
                <a:solidFill>
                  <a:srgbClr val="002060"/>
                </a:solidFill>
                <a:latin typeface="Arial Narrow" panose="020B0606020202030204" pitchFamily="34" charset="0"/>
              </a:rPr>
              <a:t>“</a:t>
            </a:r>
            <a:r>
              <a:rPr lang="el-GR" sz="2800" dirty="0" smtClean="0">
                <a:solidFill>
                  <a:srgbClr val="002060"/>
                </a:solidFill>
                <a:latin typeface="Arial Narrow" panose="020B0606020202030204" pitchFamily="34" charset="0"/>
              </a:rPr>
              <a:t>μικτά</a:t>
            </a:r>
            <a:r>
              <a:rPr lang="en-US" sz="2800" dirty="0" smtClean="0">
                <a:solidFill>
                  <a:srgbClr val="002060"/>
                </a:solidFill>
                <a:latin typeface="Arial Narrow" panose="020B0606020202030204" pitchFamily="34" charset="0"/>
              </a:rPr>
              <a:t>”</a:t>
            </a:r>
            <a:r>
              <a:rPr lang="el-GR" sz="2800" dirty="0" smtClean="0">
                <a:solidFill>
                  <a:srgbClr val="002060"/>
                </a:solidFill>
                <a:latin typeface="Arial Narrow" panose="020B0606020202030204" pitchFamily="34" charset="0"/>
              </a:rPr>
              <a:t> στελέχη με </a:t>
            </a:r>
            <a:r>
              <a:rPr lang="el-GR" sz="2800" dirty="0">
                <a:solidFill>
                  <a:srgbClr val="002060"/>
                </a:solidFill>
                <a:latin typeface="Arial Narrow" panose="020B0606020202030204" pitchFamily="34" charset="0"/>
              </a:rPr>
              <a:t>διαφορετικές απόψεις ως προς </a:t>
            </a:r>
            <a:r>
              <a:rPr lang="el-GR" sz="2800" dirty="0" smtClean="0">
                <a:solidFill>
                  <a:srgbClr val="002060"/>
                </a:solidFill>
                <a:latin typeface="Arial Narrow" panose="020B0606020202030204" pitchFamily="34" charset="0"/>
              </a:rPr>
              <a:t>τον</a:t>
            </a:r>
            <a:r>
              <a:rPr lang="en-US"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υφιστάμενο </a:t>
            </a:r>
            <a:r>
              <a:rPr lang="el-GR" sz="2800" dirty="0">
                <a:solidFill>
                  <a:srgbClr val="002060"/>
                </a:solidFill>
                <a:latin typeface="Arial Narrow" panose="020B0606020202030204" pitchFamily="34" charset="0"/>
              </a:rPr>
              <a:t>τρόπο λειτουργίας της </a:t>
            </a:r>
            <a:r>
              <a:rPr lang="el-GR" sz="2800" dirty="0" smtClean="0">
                <a:solidFill>
                  <a:srgbClr val="002060"/>
                </a:solidFill>
                <a:latin typeface="Arial Narrow" panose="020B0606020202030204" pitchFamily="34" charset="0"/>
              </a:rPr>
              <a:t>εταιρείας.</a:t>
            </a:r>
            <a:endParaRPr lang="en-US" sz="2800" dirty="0" smtClean="0">
              <a:solidFill>
                <a:srgbClr val="002060"/>
              </a:solidFill>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Συμφωνούμε σε </a:t>
            </a:r>
            <a:r>
              <a:rPr lang="el-GR" sz="2800" dirty="0">
                <a:solidFill>
                  <a:srgbClr val="002060"/>
                </a:solidFill>
                <a:latin typeface="Arial Narrow" panose="020B0606020202030204" pitchFamily="34" charset="0"/>
              </a:rPr>
              <a:t>έναν κοινό και αδιαμφισβήτητο ορισμό της έννοιας του επιχειρηματικού </a:t>
            </a:r>
            <a:r>
              <a:rPr lang="el-GR" sz="2800" dirty="0" smtClean="0">
                <a:solidFill>
                  <a:srgbClr val="002060"/>
                </a:solidFill>
                <a:latin typeface="Arial Narrow" panose="020B0606020202030204" pitchFamily="34" charset="0"/>
              </a:rPr>
              <a:t>μοντέλου.</a:t>
            </a: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Διατυπώνουμε </a:t>
            </a:r>
            <a:r>
              <a:rPr lang="el-GR" sz="2800" dirty="0">
                <a:solidFill>
                  <a:srgbClr val="002060"/>
                </a:solidFill>
                <a:latin typeface="Arial Narrow" panose="020B0606020202030204" pitchFamily="34" charset="0"/>
              </a:rPr>
              <a:t>μία κοινή και σαφή εικόνα του ισχύοντος </a:t>
            </a:r>
            <a:r>
              <a:rPr lang="el-GR" sz="2800" dirty="0" smtClean="0">
                <a:solidFill>
                  <a:srgbClr val="002060"/>
                </a:solidFill>
                <a:latin typeface="Arial Narrow" panose="020B0606020202030204" pitchFamily="34" charset="0"/>
              </a:rPr>
              <a:t>επιχειρηματικού </a:t>
            </a:r>
            <a:r>
              <a:rPr lang="el-GR" sz="2800" dirty="0">
                <a:solidFill>
                  <a:srgbClr val="002060"/>
                </a:solidFill>
                <a:latin typeface="Arial Narrow" panose="020B0606020202030204" pitchFamily="34" charset="0"/>
              </a:rPr>
              <a:t>μοντέλου</a:t>
            </a:r>
            <a:r>
              <a:rPr lang="el-GR" sz="2800" dirty="0" smtClean="0">
                <a:solidFill>
                  <a:srgbClr val="002060"/>
                </a:solidFill>
                <a:latin typeface="Arial Narrow" panose="020B0606020202030204" pitchFamily="34" charset="0"/>
              </a:rPr>
              <a:t>. </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483292361"/>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Βασικές Εννέα Ενότητες</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287338" y="1166843"/>
            <a:ext cx="8389118" cy="5262979"/>
          </a:xfrm>
          <a:prstGeom prst="rect">
            <a:avLst/>
          </a:prstGeom>
        </p:spPr>
        <p:txBody>
          <a:bodyPr wrap="square">
            <a:spAutoFit/>
          </a:bodyPr>
          <a:lstStyle/>
          <a:p>
            <a:r>
              <a:rPr lang="el-GR" sz="2800" dirty="0">
                <a:solidFill>
                  <a:srgbClr val="002060"/>
                </a:solidFill>
                <a:latin typeface="Arial Narrow" panose="020B0606020202030204" pitchFamily="34" charset="0"/>
              </a:rPr>
              <a:t>Το επιχειρηματικό μοντέλο μιας επιχείρησης (</a:t>
            </a:r>
            <a:r>
              <a:rPr lang="el-GR" sz="2800" dirty="0" err="1">
                <a:solidFill>
                  <a:srgbClr val="002060"/>
                </a:solidFill>
                <a:latin typeface="Arial Narrow" panose="020B0606020202030204" pitchFamily="34" charset="0"/>
              </a:rPr>
              <a:t>business</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model</a:t>
            </a:r>
            <a:r>
              <a:rPr lang="el-GR" sz="2800" dirty="0">
                <a:solidFill>
                  <a:srgbClr val="002060"/>
                </a:solidFill>
                <a:latin typeface="Arial Narrow" panose="020B0606020202030204" pitchFamily="34" charset="0"/>
              </a:rPr>
              <a:t>) περιγράφεται διεξοδικά από εννέα (9) βασικά θέματα: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τη </a:t>
            </a:r>
            <a:r>
              <a:rPr lang="el-GR" sz="2800" dirty="0">
                <a:solidFill>
                  <a:srgbClr val="002060"/>
                </a:solidFill>
                <a:latin typeface="Arial Narrow" panose="020B0606020202030204" pitchFamily="34" charset="0"/>
              </a:rPr>
              <a:t>πελατεία της,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τη </a:t>
            </a:r>
            <a:r>
              <a:rPr lang="el-GR" sz="2800" dirty="0">
                <a:solidFill>
                  <a:srgbClr val="002060"/>
                </a:solidFill>
                <a:latin typeface="Arial Narrow" panose="020B0606020202030204" pitchFamily="34" charset="0"/>
              </a:rPr>
              <a:t>παρεχόμενη αξία από τα προϊόντα υπηρεσίες της,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τα </a:t>
            </a:r>
            <a:r>
              <a:rPr lang="el-GR" sz="2800" dirty="0">
                <a:solidFill>
                  <a:srgbClr val="002060"/>
                </a:solidFill>
                <a:latin typeface="Arial Narrow" panose="020B0606020202030204" pitchFamily="34" charset="0"/>
              </a:rPr>
              <a:t>κανάλια με τα οποία προσεγγίζει τη πελατεία της,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τις </a:t>
            </a:r>
            <a:r>
              <a:rPr lang="el-GR" sz="2800" dirty="0">
                <a:solidFill>
                  <a:srgbClr val="002060"/>
                </a:solidFill>
                <a:latin typeface="Arial Narrow" panose="020B0606020202030204" pitchFamily="34" charset="0"/>
              </a:rPr>
              <a:t>πελατειακές σχέσεις που έχει διαμορφώσει,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τους </a:t>
            </a:r>
            <a:r>
              <a:rPr lang="el-GR" sz="2800" dirty="0">
                <a:solidFill>
                  <a:srgbClr val="002060"/>
                </a:solidFill>
                <a:latin typeface="Arial Narrow" panose="020B0606020202030204" pitchFamily="34" charset="0"/>
              </a:rPr>
              <a:t>κρίσιμους πόρους/μέσα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και </a:t>
            </a:r>
            <a:r>
              <a:rPr lang="el-GR" sz="2800" dirty="0">
                <a:solidFill>
                  <a:srgbClr val="002060"/>
                </a:solidFill>
                <a:latin typeface="Arial Narrow" panose="020B0606020202030204" pitchFamily="34" charset="0"/>
              </a:rPr>
              <a:t>τις δραστηριότητες που απαιτούνται για να δημιουργήσει αξία για τους πελάτες της,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τις </a:t>
            </a:r>
            <a:r>
              <a:rPr lang="el-GR" sz="2800" dirty="0">
                <a:solidFill>
                  <a:srgbClr val="002060"/>
                </a:solidFill>
                <a:latin typeface="Arial Narrow" panose="020B0606020202030204" pitchFamily="34" charset="0"/>
              </a:rPr>
              <a:t>συνεργασίες και συμπράξεις με τρίτους και βέβαια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τα </a:t>
            </a:r>
            <a:r>
              <a:rPr lang="el-GR" sz="2800" dirty="0">
                <a:solidFill>
                  <a:srgbClr val="002060"/>
                </a:solidFill>
                <a:latin typeface="Arial Narrow" panose="020B0606020202030204" pitchFamily="34" charset="0"/>
              </a:rPr>
              <a:t>παραγόμενα έσοδα και </a:t>
            </a:r>
            <a:endParaRPr lang="el-GR" sz="2800" dirty="0" smtClean="0">
              <a:solidFill>
                <a:srgbClr val="002060"/>
              </a:solidFill>
              <a:latin typeface="Arial Narrow" panose="020B0606020202030204" pitchFamily="34" charset="0"/>
            </a:endParaRPr>
          </a:p>
          <a:p>
            <a:pPr marL="514350" indent="-514350">
              <a:buAutoNum type="arabicParenBoth"/>
            </a:pPr>
            <a:r>
              <a:rPr lang="el-GR" sz="2800" dirty="0" smtClean="0">
                <a:solidFill>
                  <a:srgbClr val="002060"/>
                </a:solidFill>
                <a:latin typeface="Arial Narrow" panose="020B0606020202030204" pitchFamily="34" charset="0"/>
              </a:rPr>
              <a:t>το </a:t>
            </a:r>
            <a:r>
              <a:rPr lang="el-GR" sz="2800" dirty="0">
                <a:solidFill>
                  <a:srgbClr val="002060"/>
                </a:solidFill>
                <a:latin typeface="Arial Narrow" panose="020B0606020202030204" pitchFamily="34" charset="0"/>
              </a:rPr>
              <a:t>κόστος λειτουργίας της.</a:t>
            </a:r>
          </a:p>
        </p:txBody>
      </p:sp>
    </p:spTree>
    <p:extLst>
      <p:ext uri="{BB962C8B-B14F-4D97-AF65-F5344CB8AC3E}">
        <p14:creationId xmlns:p14="http://schemas.microsoft.com/office/powerpoint/2010/main" val="3836724033"/>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0"/>
            <a:ext cx="9002241" cy="6862465"/>
            <a:chOff x="47" y="0"/>
            <a:chExt cx="8064" cy="6148"/>
          </a:xfrm>
        </p:grpSpPr>
        <p:grpSp>
          <p:nvGrpSpPr>
            <p:cNvPr id="6152" name="Group 2"/>
            <p:cNvGrpSpPr>
              <a:grpSpLocks/>
            </p:cNvGrpSpPr>
            <p:nvPr/>
          </p:nvGrpSpPr>
          <p:grpSpPr bwMode="auto">
            <a:xfrm>
              <a:off x="47" y="4256"/>
              <a:ext cx="4040" cy="1712"/>
              <a:chOff x="0" y="0"/>
              <a:chExt cx="4040" cy="1712"/>
            </a:xfrm>
          </p:grpSpPr>
          <p:sp>
            <p:nvSpPr>
              <p:cNvPr id="6196" name="AutoShape 3"/>
              <p:cNvSpPr>
                <a:spLocks/>
              </p:cNvSpPr>
              <p:nvPr/>
            </p:nvSpPr>
            <p:spPr bwMode="auto">
              <a:xfrm>
                <a:off x="24" y="16"/>
                <a:ext cx="4000" cy="1680"/>
              </a:xfrm>
              <a:prstGeom prst="roundRect">
                <a:avLst>
                  <a:gd name="adj" fmla="val 7139"/>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p:grpSpPr>
          <p:sp>
            <p:nvSpPr>
              <p:cNvPr id="6194" name="AutoShape 6"/>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p:grpSpPr>
          <p:sp>
            <p:nvSpPr>
              <p:cNvPr id="6192" name="AutoShape 9"/>
              <p:cNvSpPr>
                <a:spLocks/>
              </p:cNvSpPr>
              <p:nvPr/>
            </p:nvSpPr>
            <p:spPr bwMode="auto">
              <a:xfrm>
                <a:off x="24" y="16"/>
                <a:ext cx="4000" cy="1680"/>
              </a:xfrm>
              <a:prstGeom prst="roundRect">
                <a:avLst>
                  <a:gd name="adj" fmla="val 7139"/>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p:grpSpPr>
          <p:sp>
            <p:nvSpPr>
              <p:cNvPr id="6190" name="AutoShape 12"/>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000" dirty="0">
                  <a:solidFill>
                    <a:schemeClr val="tx1"/>
                  </a:solidFill>
                  <a:latin typeface="Arial Narrow" panose="020B0606020202030204" pitchFamily="34" charset="0"/>
                  <a:ea typeface="ＭＳ Ｐゴシック" pitchFamily="34" charset="-128"/>
                  <a:hlinkClick r:id="rId6"/>
                </a:rPr>
                <a:t>www.businessmodelgeneration.com</a:t>
              </a:r>
              <a:endParaRPr lang="en-US" altLang="el-GR" sz="1000" dirty="0">
                <a:solidFill>
                  <a:schemeClr val="tx1"/>
                </a:solidFill>
                <a:latin typeface="Arial Narrow" panose="020B0606020202030204" pitchFamily="34" charset="0"/>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p:grpSpPr>
          <p:sp>
            <p:nvSpPr>
              <p:cNvPr id="6188" name="AutoShape 16"/>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p:grpSpPr>
          <p:sp>
            <p:nvSpPr>
              <p:cNvPr id="6186" name="AutoShape 19"/>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7"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p:grpSpPr>
          <p:sp>
            <p:nvSpPr>
              <p:cNvPr id="6184" name="AutoShape 22"/>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5" name="Picture 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p:grpSpPr>
          <p:sp>
            <p:nvSpPr>
              <p:cNvPr id="6182" name="AutoShape 25"/>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3"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p:grpSpPr>
          <p:sp>
            <p:nvSpPr>
              <p:cNvPr id="6180" name="AutoShape 29"/>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1" name="Picture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9" y="0"/>
              <a:ext cx="56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33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2" name="Rectangle 40"/>
            <p:cNvSpPr>
              <a:spLocks/>
            </p:cNvSpPr>
            <p:nvPr/>
          </p:nvSpPr>
          <p:spPr bwMode="auto">
            <a:xfrm>
              <a:off x="4599" y="4380"/>
              <a:ext cx="13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1757" y="382"/>
              <a:ext cx="1351"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338" y="685"/>
              <a:ext cx="1226"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527" y="890"/>
              <a:ext cx="125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9" name="Rectangle 47"/>
            <p:cNvSpPr>
              <a:spLocks/>
            </p:cNvSpPr>
            <p:nvPr/>
          </p:nvSpPr>
          <p:spPr bwMode="auto">
            <a:xfrm>
              <a:off x="4945" y="2814"/>
              <a:ext cx="155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20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a:t>
              </a:r>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Επικοινωνίας</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74" name="Rectangle 45"/>
          <p:cNvSpPr>
            <a:spLocks/>
          </p:cNvSpPr>
          <p:nvPr/>
        </p:nvSpPr>
        <p:spPr bwMode="auto">
          <a:xfrm>
            <a:off x="5724128" y="1047229"/>
            <a:ext cx="1480279"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Πελάτες </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6" name="Rectangle 46"/>
          <p:cNvSpPr>
            <a:spLocks/>
          </p:cNvSpPr>
          <p:nvPr/>
        </p:nvSpPr>
        <p:spPr bwMode="auto">
          <a:xfrm>
            <a:off x="7420008" y="945108"/>
            <a:ext cx="1328456" cy="6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a:t>
            </a:r>
          </a:p>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Πελατών </a:t>
            </a:r>
          </a:p>
        </p:txBody>
      </p:sp>
    </p:spTree>
    <p:extLst>
      <p:ext uri="{BB962C8B-B14F-4D97-AF65-F5344CB8AC3E}">
        <p14:creationId xmlns:p14="http://schemas.microsoft.com/office/powerpoint/2010/main" val="3901259643"/>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772816"/>
            <a:ext cx="9036050" cy="3744416"/>
          </a:xfrm>
        </p:spPr>
        <p:txBody>
          <a:bodyPr>
            <a:normAutofit/>
          </a:bodyPr>
          <a:lstStyle/>
          <a:p>
            <a:pPr algn="ctr">
              <a:defRPr/>
            </a:pPr>
            <a:r>
              <a:rPr lang="el-GR" altLang="el-GR" sz="5000" dirty="0" smtClean="0">
                <a:solidFill>
                  <a:srgbClr val="7030A0"/>
                </a:solidFill>
                <a:latin typeface="Arial Narrow" panose="020B0606020202030204" pitchFamily="34" charset="0"/>
              </a:rPr>
              <a:t>Ε π ι χ ε ι ρ η μ α τ ι κ ά</a:t>
            </a:r>
            <a:br>
              <a:rPr lang="el-GR" altLang="el-GR" sz="5000" dirty="0" smtClean="0">
                <a:solidFill>
                  <a:srgbClr val="7030A0"/>
                </a:solidFill>
                <a:latin typeface="Arial Narrow" panose="020B0606020202030204" pitchFamily="34" charset="0"/>
              </a:rPr>
            </a:br>
            <a:r>
              <a:rPr lang="el-GR" altLang="el-GR" sz="5000" dirty="0" smtClean="0">
                <a:solidFill>
                  <a:srgbClr val="7030A0"/>
                </a:solidFill>
                <a:latin typeface="Arial Narrow" panose="020B0606020202030204" pitchFamily="34" charset="0"/>
              </a:rPr>
              <a:t> </a:t>
            </a:r>
            <a:br>
              <a:rPr lang="el-GR" altLang="el-GR" sz="5000" dirty="0" smtClean="0">
                <a:solidFill>
                  <a:srgbClr val="7030A0"/>
                </a:solidFill>
                <a:latin typeface="Arial Narrow" panose="020B0606020202030204" pitchFamily="34" charset="0"/>
              </a:rPr>
            </a:br>
            <a:r>
              <a:rPr lang="el-GR" altLang="el-GR" sz="5000" dirty="0" smtClean="0">
                <a:solidFill>
                  <a:srgbClr val="7030A0"/>
                </a:solidFill>
                <a:latin typeface="Arial Narrow" panose="020B0606020202030204" pitchFamily="34" charset="0"/>
              </a:rPr>
              <a:t>Ο ι κ ο σ υ σ τ ή μ α τ α</a:t>
            </a:r>
            <a:endParaRPr lang="el-GR" altLang="el-GR" sz="50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36272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marL="514350" indent="-514350" algn="ctr" eaLnBrk="1" hangingPunct="1">
              <a:buAutoNum type="arabicParenBoth"/>
              <a:defRPr/>
            </a:pPr>
            <a:r>
              <a:rPr lang="el-GR" sz="3200" b="1" dirty="0" smtClean="0">
                <a:solidFill>
                  <a:srgbClr val="7030A0"/>
                </a:solidFill>
                <a:effectLst>
                  <a:outerShdw blurRad="38100" dist="38100" dir="2700000" algn="tl">
                    <a:srgbClr val="000000">
                      <a:alpha val="43137"/>
                    </a:srgbClr>
                  </a:outerShdw>
                </a:effectLst>
                <a:latin typeface="Arial" charset="0"/>
              </a:rPr>
              <a:t>Κατηγορίες Πελατών </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(Customer Relations)</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35496" y="1405800"/>
            <a:ext cx="9001000" cy="4535152"/>
          </a:xfrm>
          <a:prstGeom prst="rect">
            <a:avLst/>
          </a:prstGeom>
        </p:spPr>
        <p:txBody>
          <a:bodyPr wrap="square">
            <a:spAutoFit/>
          </a:bodyPr>
          <a:lstStyle/>
          <a:p>
            <a:pPr algn="just">
              <a:lnSpc>
                <a:spcPct val="150000"/>
              </a:lnSpc>
            </a:pPr>
            <a:r>
              <a:rPr lang="el-GR" sz="2800" b="1" dirty="0" smtClean="0">
                <a:solidFill>
                  <a:srgbClr val="002060"/>
                </a:solidFill>
                <a:latin typeface="Arial Narrow" panose="020B0606020202030204" pitchFamily="34" charset="0"/>
              </a:rPr>
              <a:t>ΠΟΙΕΣ: </a:t>
            </a:r>
            <a:r>
              <a:rPr lang="el-GR" sz="2800" dirty="0" smtClean="0">
                <a:solidFill>
                  <a:srgbClr val="002060"/>
                </a:solidFill>
                <a:latin typeface="Arial Narrow" panose="020B0606020202030204" pitchFamily="34" charset="0"/>
              </a:rPr>
              <a:t>τα Άτομα </a:t>
            </a:r>
            <a:r>
              <a:rPr lang="el-GR" sz="2800" dirty="0">
                <a:solidFill>
                  <a:srgbClr val="002060"/>
                </a:solidFill>
                <a:latin typeface="Arial Narrow" panose="020B0606020202030204" pitchFamily="34" charset="0"/>
              </a:rPr>
              <a:t>ή Ο</a:t>
            </a:r>
            <a:r>
              <a:rPr lang="el-GR" sz="2800" dirty="0" smtClean="0">
                <a:solidFill>
                  <a:srgbClr val="002060"/>
                </a:solidFill>
                <a:latin typeface="Arial Narrow" panose="020B0606020202030204" pitchFamily="34" charset="0"/>
              </a:rPr>
              <a:t>ργανισμούς </a:t>
            </a:r>
            <a:r>
              <a:rPr lang="el-GR" sz="2800" dirty="0">
                <a:solidFill>
                  <a:srgbClr val="002060"/>
                </a:solidFill>
                <a:latin typeface="Arial Narrow" panose="020B0606020202030204" pitchFamily="34" charset="0"/>
              </a:rPr>
              <a:t>για τους οποίους η επιχείρηση δημιουργεί </a:t>
            </a:r>
            <a:r>
              <a:rPr lang="el-GR" sz="2800" dirty="0" smtClean="0">
                <a:solidFill>
                  <a:srgbClr val="002060"/>
                </a:solidFill>
                <a:latin typeface="Arial Narrow" panose="020B0606020202030204" pitchFamily="34" charset="0"/>
              </a:rPr>
              <a:t>αξία.</a:t>
            </a:r>
          </a:p>
          <a:p>
            <a:pPr marL="457200" indent="-457200" algn="just">
              <a:lnSpc>
                <a:spcPct val="150000"/>
              </a:lnSpc>
              <a:buFont typeface="Wingdings" pitchFamily="2" charset="2"/>
              <a:buChar char="à"/>
            </a:pP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πελάτες αποτελούν την καρδιά ενός </a:t>
            </a:r>
            <a:r>
              <a:rPr lang="el-GR" sz="2800" dirty="0" err="1" smtClean="0">
                <a:solidFill>
                  <a:srgbClr val="002060"/>
                </a:solidFill>
                <a:latin typeface="Arial Narrow" panose="020B0606020202030204" pitchFamily="34" charset="0"/>
              </a:rPr>
              <a:t>επιχ</a:t>
            </a:r>
            <a:r>
              <a:rPr lang="el-GR" sz="2800" dirty="0" smtClean="0">
                <a:solidFill>
                  <a:srgbClr val="002060"/>
                </a:solidFill>
                <a:latin typeface="Arial Narrow" panose="020B0606020202030204" pitchFamily="34" charset="0"/>
              </a:rPr>
              <a:t>/</a:t>
            </a:r>
            <a:r>
              <a:rPr lang="el-GR" sz="2800" dirty="0" err="1" smtClean="0">
                <a:solidFill>
                  <a:srgbClr val="002060"/>
                </a:solidFill>
                <a:latin typeface="Arial Narrow" panose="020B0606020202030204" pitchFamily="34" charset="0"/>
              </a:rPr>
              <a:t>κού</a:t>
            </a:r>
            <a:r>
              <a:rPr lang="el-GR" sz="2800" dirty="0" smtClean="0">
                <a:solidFill>
                  <a:srgbClr val="002060"/>
                </a:solidFill>
                <a:latin typeface="Arial Narrow" panose="020B0606020202030204" pitchFamily="34" charset="0"/>
              </a:rPr>
              <a:t> μοντέλου </a:t>
            </a:r>
          </a:p>
          <a:p>
            <a:pPr algn="just">
              <a:lnSpc>
                <a:spcPct val="150000"/>
              </a:lnSpc>
            </a:pPr>
            <a:r>
              <a:rPr lang="el-GR" sz="2800" b="1" dirty="0" smtClean="0">
                <a:solidFill>
                  <a:srgbClr val="002060"/>
                </a:solidFill>
                <a:latin typeface="Arial Narrow" panose="020B0606020202030204" pitchFamily="34" charset="0"/>
              </a:rPr>
              <a:t>ΠΩΣ</a:t>
            </a: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Ομαδοποίηση Πελατών</a:t>
            </a:r>
            <a:r>
              <a:rPr lang="el-GR" sz="2800" dirty="0" smtClean="0">
                <a:solidFill>
                  <a:srgbClr val="002060"/>
                </a:solidFill>
                <a:latin typeface="Arial Narrow" panose="020B0606020202030204" pitchFamily="34" charset="0"/>
              </a:rPr>
              <a:t> σε </a:t>
            </a:r>
            <a:r>
              <a:rPr lang="el-GR" sz="2800" dirty="0">
                <a:solidFill>
                  <a:srgbClr val="002060"/>
                </a:solidFill>
                <a:latin typeface="Arial Narrow" panose="020B0606020202030204" pitchFamily="34" charset="0"/>
              </a:rPr>
              <a:t>συγκεκριμένες κατηγορίες με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κοινές</a:t>
            </a:r>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(α) ανάγκες (β) συμπεριφορές (γ) χαρακτηριστικά</a:t>
            </a:r>
            <a:r>
              <a:rPr lang="el-GR" sz="2800" dirty="0">
                <a:solidFill>
                  <a:srgbClr val="002060"/>
                </a:solidFill>
                <a:latin typeface="Arial Narrow" panose="020B0606020202030204" pitchFamily="34" charset="0"/>
              </a:rPr>
              <a:t>. </a:t>
            </a:r>
            <a:endParaRPr lang="el-GR" sz="2800" dirty="0" smtClean="0">
              <a:solidFill>
                <a:srgbClr val="002060"/>
              </a:solidFill>
              <a:latin typeface="Arial Narrow" panose="020B0606020202030204" pitchFamily="34" charset="0"/>
            </a:endParaRPr>
          </a:p>
          <a:p>
            <a:pPr algn="just">
              <a:lnSpc>
                <a:spcPct val="150000"/>
              </a:lnSpc>
            </a:pPr>
            <a:r>
              <a:rPr lang="el-GR" sz="2800" dirty="0" smtClean="0">
                <a:solidFill>
                  <a:srgbClr val="002060"/>
                </a:solidFill>
                <a:latin typeface="Arial Narrow" panose="020B0606020202030204" pitchFamily="34" charset="0"/>
              </a:rPr>
              <a:t>Παράδειγμα Ομαδοποίησης Πελατών: Δημοσιογραφικό Κανάλι</a:t>
            </a:r>
          </a:p>
          <a:p>
            <a:pPr algn="just">
              <a:lnSpc>
                <a:spcPct val="150000"/>
              </a:lnSpc>
            </a:pPr>
            <a:r>
              <a:rPr lang="el-GR" sz="2800" dirty="0" smtClean="0">
                <a:solidFill>
                  <a:srgbClr val="002060"/>
                </a:solidFill>
                <a:latin typeface="Arial Narrow" panose="020B0606020202030204" pitchFamily="34" charset="0"/>
              </a:rPr>
              <a:t>(α) Ομάδα Αναγνωστών (β) Ομάδα Διαφημιστών</a:t>
            </a:r>
          </a:p>
        </p:txBody>
      </p:sp>
    </p:spTree>
    <p:extLst>
      <p:ext uri="{BB962C8B-B14F-4D97-AF65-F5344CB8AC3E}">
        <p14:creationId xmlns:p14="http://schemas.microsoft.com/office/powerpoint/2010/main" val="2959726497"/>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marL="514350" indent="-514350" algn="ctr" eaLnBrk="1" hangingPunct="1">
              <a:buAutoNum type="arabicParenBoth"/>
              <a:defRPr/>
            </a:pPr>
            <a:r>
              <a:rPr lang="el-GR" sz="3200" b="1" dirty="0" smtClean="0">
                <a:solidFill>
                  <a:srgbClr val="7030A0"/>
                </a:solidFill>
                <a:effectLst>
                  <a:outerShdw blurRad="38100" dist="38100" dir="2700000" algn="tl">
                    <a:srgbClr val="000000">
                      <a:alpha val="43137"/>
                    </a:srgbClr>
                  </a:outerShdw>
                </a:effectLst>
                <a:latin typeface="Arial" charset="0"/>
              </a:rPr>
              <a:t>Κατηγορίες Πελατών </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(Customer Relations)</a:t>
            </a:r>
            <a:r>
              <a:rPr lang="el-GR" sz="3200" b="1" dirty="0" smtClean="0">
                <a:solidFill>
                  <a:srgbClr val="7030A0"/>
                </a:solidFill>
                <a:effectLst>
                  <a:outerShdw blurRad="38100" dist="38100" dir="2700000" algn="tl">
                    <a:srgbClr val="000000">
                      <a:alpha val="43137"/>
                    </a:srgbClr>
                  </a:outerShdw>
                </a:effectLst>
                <a:latin typeface="Arial" charset="0"/>
              </a:rPr>
              <a:t> συνέχεια</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35496" y="1405800"/>
            <a:ext cx="9001000" cy="4185761"/>
          </a:xfrm>
          <a:prstGeom prst="rect">
            <a:avLst/>
          </a:prstGeom>
        </p:spPr>
        <p:txBody>
          <a:bodyPr wrap="square">
            <a:spAutoFit/>
          </a:bodyPr>
          <a:lstStyle/>
          <a:p>
            <a:pPr algn="just"/>
            <a:endParaRPr lang="el-GR" sz="2800" b="1" dirty="0" smtClean="0">
              <a:solidFill>
                <a:srgbClr val="002060"/>
              </a:solidFill>
              <a:latin typeface="Arial Narrow" panose="020B0606020202030204" pitchFamily="34" charset="0"/>
            </a:endParaRPr>
          </a:p>
          <a:p>
            <a:pPr algn="just"/>
            <a:r>
              <a:rPr lang="el-GR" sz="2800" dirty="0" smtClean="0">
                <a:solidFill>
                  <a:srgbClr val="002060"/>
                </a:solidFill>
                <a:latin typeface="Arial Narrow" panose="020B0606020202030204" pitchFamily="34" charset="0"/>
              </a:rPr>
              <a:t>Ερωτήσεις:</a:t>
            </a:r>
            <a:endParaRPr lang="el-GR" sz="2800" dirty="0">
              <a:solidFill>
                <a:srgbClr val="002060"/>
              </a:solidFill>
              <a:latin typeface="Arial Narrow" panose="020B0606020202030204" pitchFamily="34" charset="0"/>
            </a:endParaRPr>
          </a:p>
          <a:p>
            <a:pPr marL="457200" indent="-457200" algn="just">
              <a:lnSpc>
                <a:spcPct val="150000"/>
              </a:lnSpc>
              <a:buFont typeface="Wingdings" panose="05000000000000000000" pitchFamily="2" charset="2"/>
              <a:buChar char="ü"/>
            </a:pPr>
            <a:r>
              <a:rPr lang="el-GR" sz="2800" dirty="0">
                <a:solidFill>
                  <a:srgbClr val="002060"/>
                </a:solidFill>
                <a:latin typeface="Arial Narrow" panose="020B0606020202030204" pitchFamily="34" charset="0"/>
              </a:rPr>
              <a:t>Για </a:t>
            </a:r>
            <a:r>
              <a:rPr lang="el-GR" sz="2800" dirty="0" smtClean="0">
                <a:solidFill>
                  <a:srgbClr val="002060"/>
                </a:solidFill>
                <a:latin typeface="Arial Narrow" panose="020B0606020202030204" pitchFamily="34" charset="0"/>
              </a:rPr>
              <a:t>ποιες πελατειακές ομάδες δημιουργούμε αξία</a:t>
            </a:r>
            <a:r>
              <a:rPr lang="el-GR" sz="2800" dirty="0">
                <a:solidFill>
                  <a:srgbClr val="002060"/>
                </a:solidFill>
                <a:latin typeface="Arial Narrow" panose="020B0606020202030204" pitchFamily="34" charset="0"/>
              </a:rPr>
              <a:t>;</a:t>
            </a:r>
            <a:endParaRPr lang="el-GR" sz="2800" dirty="0" smtClean="0">
              <a:solidFill>
                <a:srgbClr val="002060"/>
              </a:solidFill>
              <a:latin typeface="Arial Narrow" panose="020B0606020202030204" pitchFamily="34" charset="0"/>
            </a:endParaRPr>
          </a:p>
          <a:p>
            <a:pPr marL="457200" indent="-457200" algn="just">
              <a:lnSpc>
                <a:spcPct val="150000"/>
              </a:lnSpc>
              <a:buFont typeface="Wingdings" panose="05000000000000000000" pitchFamily="2" charset="2"/>
              <a:buChar char="ü"/>
            </a:pPr>
            <a:r>
              <a:rPr lang="el-GR" sz="2800" dirty="0">
                <a:solidFill>
                  <a:srgbClr val="002060"/>
                </a:solidFill>
                <a:latin typeface="Arial Narrow" panose="020B0606020202030204" pitchFamily="34" charset="0"/>
              </a:rPr>
              <a:t>Σε ποιες ομάδες-στόχους απευθυνόμαστε;</a:t>
            </a:r>
          </a:p>
          <a:p>
            <a:pPr marL="457200" indent="-457200" algn="just">
              <a:lnSpc>
                <a:spcPct val="150000"/>
              </a:lnSpc>
              <a:buFont typeface="Wingdings" panose="05000000000000000000" pitchFamily="2" charset="2"/>
              <a:buChar char="ü"/>
            </a:pPr>
            <a:r>
              <a:rPr lang="el-GR" sz="2800" dirty="0" smtClean="0">
                <a:solidFill>
                  <a:srgbClr val="002060"/>
                </a:solidFill>
                <a:latin typeface="Arial Narrow" panose="020B0606020202030204" pitchFamily="34" charset="0"/>
              </a:rPr>
              <a:t>Ποιοί </a:t>
            </a:r>
            <a:r>
              <a:rPr lang="el-GR" sz="2800" dirty="0">
                <a:solidFill>
                  <a:srgbClr val="002060"/>
                </a:solidFill>
                <a:latin typeface="Arial Narrow" panose="020B0606020202030204" pitchFamily="34" charset="0"/>
              </a:rPr>
              <a:t>είναι οι πιο σημαντικοί πελάτες</a:t>
            </a:r>
            <a:r>
              <a:rPr lang="el-GR" sz="2800" dirty="0" smtClean="0">
                <a:solidFill>
                  <a:srgbClr val="002060"/>
                </a:solidFill>
                <a:latin typeface="Arial Narrow" panose="020B0606020202030204" pitchFamily="34" charset="0"/>
              </a:rPr>
              <a:t>;</a:t>
            </a:r>
          </a:p>
          <a:p>
            <a:pPr marL="457200" indent="-457200" algn="just">
              <a:lnSpc>
                <a:spcPct val="150000"/>
              </a:lnSpc>
              <a:buFont typeface="Wingdings" panose="05000000000000000000" pitchFamily="2" charset="2"/>
              <a:buChar char="ü"/>
            </a:pPr>
            <a:r>
              <a:rPr lang="el-GR" sz="2800" dirty="0" smtClean="0">
                <a:solidFill>
                  <a:srgbClr val="002060"/>
                </a:solidFill>
                <a:latin typeface="Arial Narrow" panose="020B0606020202030204" pitchFamily="34" charset="0"/>
              </a:rPr>
              <a:t>Πως διαφοροποιούνται δημογραφικά ή ψυχογραφικά  (τρόπος ζωής, προσωπικότητα τους)</a:t>
            </a:r>
          </a:p>
        </p:txBody>
      </p:sp>
    </p:spTree>
    <p:extLst>
      <p:ext uri="{BB962C8B-B14F-4D97-AF65-F5344CB8AC3E}">
        <p14:creationId xmlns:p14="http://schemas.microsoft.com/office/powerpoint/2010/main" val="1440382044"/>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(2) Προτεινόμενη Αξία (ΠΑ)</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(Value Proposition)</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107504" y="1196752"/>
            <a:ext cx="9001000" cy="5262979"/>
          </a:xfrm>
          <a:prstGeom prst="rect">
            <a:avLst/>
          </a:prstGeom>
        </p:spPr>
        <p:txBody>
          <a:bodyPr wrap="square">
            <a:spAutoFit/>
          </a:bodyPr>
          <a:lstStyle/>
          <a:p>
            <a:pPr marL="457200" indent="-457200" algn="just">
              <a:lnSpc>
                <a:spcPct val="150000"/>
              </a:lnSpc>
              <a:buFont typeface="Wingdings" panose="05000000000000000000" pitchFamily="2" charset="2"/>
              <a:buChar char="q"/>
            </a:pPr>
            <a:r>
              <a:rPr lang="el-GR" sz="2800" b="1" dirty="0" smtClean="0">
                <a:solidFill>
                  <a:srgbClr val="002060"/>
                </a:solidFill>
                <a:latin typeface="Arial Narrow" panose="020B0606020202030204" pitchFamily="34" charset="0"/>
              </a:rPr>
              <a:t>ΠΟΙΑ </a:t>
            </a:r>
            <a:r>
              <a:rPr lang="el-GR" sz="2800" dirty="0" smtClean="0">
                <a:solidFill>
                  <a:srgbClr val="002060"/>
                </a:solidFill>
                <a:latin typeface="Arial Narrow" panose="020B0606020202030204" pitchFamily="34" charset="0"/>
              </a:rPr>
              <a:t>η </a:t>
            </a:r>
            <a:r>
              <a:rPr lang="el-GR" sz="2800" dirty="0">
                <a:solidFill>
                  <a:srgbClr val="002060"/>
                </a:solidFill>
                <a:latin typeface="Arial Narrow" panose="020B0606020202030204" pitchFamily="34" charset="0"/>
              </a:rPr>
              <a:t>ομάδα </a:t>
            </a:r>
            <a:r>
              <a:rPr lang="el-GR" sz="2800" dirty="0" smtClean="0">
                <a:solidFill>
                  <a:srgbClr val="002060"/>
                </a:solidFill>
                <a:latin typeface="Arial Narrow" panose="020B0606020202030204" pitchFamily="34" charset="0"/>
              </a:rPr>
              <a:t>προϊόντων</a:t>
            </a:r>
            <a:r>
              <a:rPr lang="en-US" sz="2800" dirty="0" smtClean="0">
                <a:solidFill>
                  <a:srgbClr val="002060"/>
                </a:solidFill>
                <a:latin typeface="Arial Narrow" panose="020B0606020202030204" pitchFamily="34" charset="0"/>
              </a:rPr>
              <a:t>/</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υπηρεσιών που δημιουργούν αξία </a:t>
            </a:r>
            <a:r>
              <a:rPr lang="el-GR" sz="2800" dirty="0" smtClean="0">
                <a:solidFill>
                  <a:srgbClr val="002060"/>
                </a:solidFill>
                <a:latin typeface="Arial Narrow" panose="020B0606020202030204" pitchFamily="34" charset="0"/>
              </a:rPr>
              <a:t>για τους πελάτες για </a:t>
            </a:r>
            <a:r>
              <a:rPr lang="el-GR" sz="2800" dirty="0">
                <a:solidFill>
                  <a:srgbClr val="002060"/>
                </a:solidFill>
                <a:latin typeface="Arial Narrow" panose="020B0606020202030204" pitchFamily="34" charset="0"/>
              </a:rPr>
              <a:t>κάθε κατηγορία </a:t>
            </a:r>
            <a:r>
              <a:rPr lang="el-GR" sz="2800" dirty="0" smtClean="0">
                <a:solidFill>
                  <a:srgbClr val="002060"/>
                </a:solidFill>
                <a:latin typeface="Arial Narrow" panose="020B0606020202030204" pitchFamily="34" charset="0"/>
              </a:rPr>
              <a:t>πελατών?</a:t>
            </a:r>
          </a:p>
          <a:p>
            <a:pPr marL="457200" indent="-457200" algn="just">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ΓΙΑΤΙ οι πελάτες προτιμούν </a:t>
            </a:r>
            <a:r>
              <a:rPr lang="el-GR" sz="2800" dirty="0">
                <a:solidFill>
                  <a:srgbClr val="002060"/>
                </a:solidFill>
                <a:latin typeface="Arial Narrow" panose="020B0606020202030204" pitchFamily="34" charset="0"/>
              </a:rPr>
              <a:t>μια επιχείρηση έναντι άλλης</a:t>
            </a:r>
          </a:p>
          <a:p>
            <a:pPr marL="457200" indent="-457200" algn="just">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ΣΤΟΧΟΣ (α) η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επίλυση στα προβλήματα </a:t>
            </a:r>
            <a:r>
              <a:rPr lang="el-GR" sz="2800" dirty="0" smtClean="0">
                <a:solidFill>
                  <a:srgbClr val="002060"/>
                </a:solidFill>
                <a:latin typeface="Arial Narrow" panose="020B0606020202030204" pitchFamily="34" charset="0"/>
              </a:rPr>
              <a:t>των πελατών           		 (β)   η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ανταπόκριση στις ανάγκες</a:t>
            </a:r>
            <a:r>
              <a:rPr lang="el-GR" sz="2800" dirty="0" smtClean="0">
                <a:solidFill>
                  <a:srgbClr val="002060"/>
                </a:solidFill>
                <a:latin typeface="Arial Narrow" panose="020B0606020202030204" pitchFamily="34" charset="0"/>
              </a:rPr>
              <a:t> των πελατών</a:t>
            </a:r>
          </a:p>
          <a:p>
            <a:pPr marL="457200" indent="-457200" algn="just">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Οι ΠΑ μπορεί </a:t>
            </a:r>
            <a:r>
              <a:rPr lang="el-GR" sz="2800" dirty="0">
                <a:solidFill>
                  <a:srgbClr val="002060"/>
                </a:solidFill>
                <a:latin typeface="Arial Narrow" panose="020B0606020202030204" pitchFamily="34" charset="0"/>
              </a:rPr>
              <a:t>να είναι </a:t>
            </a:r>
            <a:r>
              <a:rPr lang="el-GR" sz="2800" dirty="0" smtClean="0">
                <a:solidFill>
                  <a:srgbClr val="002060"/>
                </a:solidFill>
                <a:latin typeface="Arial Narrow" panose="020B0606020202030204" pitchFamily="34" charset="0"/>
              </a:rPr>
              <a:t>(</a:t>
            </a:r>
            <a:r>
              <a:rPr lang="en-US" sz="2800" dirty="0" err="1">
                <a:solidFill>
                  <a:srgbClr val="002060"/>
                </a:solidFill>
                <a:latin typeface="Arial Narrow" panose="020B0606020202030204" pitchFamily="34" charset="0"/>
              </a:rPr>
              <a:t>i</a:t>
            </a:r>
            <a:r>
              <a:rPr lang="el-GR" sz="2800" dirty="0" smtClean="0">
                <a:solidFill>
                  <a:srgbClr val="002060"/>
                </a:solidFill>
                <a:latin typeface="Arial Narrow" panose="020B0606020202030204" pitchFamily="34" charset="0"/>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καινοτόμες</a:t>
            </a:r>
            <a:r>
              <a:rPr lang="el-GR" sz="2800" i="1"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και να </a:t>
            </a:r>
            <a:r>
              <a:rPr lang="el-GR" sz="2800" dirty="0">
                <a:solidFill>
                  <a:srgbClr val="002060"/>
                </a:solidFill>
                <a:latin typeface="Arial Narrow" panose="020B0606020202030204" pitchFamily="34" charset="0"/>
              </a:rPr>
              <a:t>αντιπροσωπεύουν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νέες ή ριζοσπαστικές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λύσεις</a:t>
            </a:r>
            <a:r>
              <a:rPr lang="el-GR" sz="2800" dirty="0" smtClean="0">
                <a:solidFill>
                  <a:srgbClr val="002060"/>
                </a:solidFill>
                <a:latin typeface="Arial Narrow" panose="020B0606020202030204" pitchFamily="34" charset="0"/>
              </a:rPr>
              <a:t>  </a:t>
            </a:r>
            <a:r>
              <a:rPr lang="en-US" sz="2800" dirty="0" smtClean="0">
                <a:solidFill>
                  <a:srgbClr val="002060"/>
                </a:solidFill>
                <a:latin typeface="Arial Narrow" panose="020B0606020202030204" pitchFamily="34" charset="0"/>
              </a:rPr>
              <a:t>(ii)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παρόμοιες</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με </a:t>
            </a:r>
            <a:r>
              <a:rPr lang="el-GR" sz="2800" dirty="0" smtClean="0">
                <a:solidFill>
                  <a:srgbClr val="002060"/>
                </a:solidFill>
                <a:latin typeface="Arial Narrow" panose="020B0606020202030204" pitchFamily="34" charset="0"/>
              </a:rPr>
              <a:t>υπάρχουσες λύσεις </a:t>
            </a:r>
            <a:r>
              <a:rPr lang="el-GR" sz="2800" dirty="0">
                <a:solidFill>
                  <a:srgbClr val="002060"/>
                </a:solidFill>
                <a:latin typeface="Arial Narrow" panose="020B0606020202030204" pitchFamily="34" charset="0"/>
              </a:rPr>
              <a:t>αλλά με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επιπλέον χαρακτηριστικά</a:t>
            </a:r>
            <a:r>
              <a:rPr lang="el-GR" sz="2800" dirty="0">
                <a:solidFill>
                  <a:srgbClr val="002060"/>
                </a:solidFill>
                <a:latin typeface="Arial Narrow" panose="020B0606020202030204" pitchFamily="34" charset="0"/>
              </a:rPr>
              <a:t>. </a:t>
            </a:r>
          </a:p>
        </p:txBody>
      </p:sp>
    </p:spTree>
    <p:extLst>
      <p:ext uri="{BB962C8B-B14F-4D97-AF65-F5344CB8AC3E}">
        <p14:creationId xmlns:p14="http://schemas.microsoft.com/office/powerpoint/2010/main" val="3765140603"/>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Βαθμός Καινοτομικότητας Υπηρεσιών</a:t>
            </a:r>
            <a:endParaRPr lang="el-GR" sz="3200" dirty="0" smtClean="0">
              <a:solidFill>
                <a:srgbClr val="7030A0"/>
              </a:solidFill>
              <a:effectLst>
                <a:outerShdw blurRad="38100" dist="38100" dir="2700000" algn="tl">
                  <a:srgbClr val="000000">
                    <a:alpha val="43137"/>
                  </a:srgbClr>
                </a:outerShdw>
              </a:effectLst>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40768"/>
            <a:ext cx="3993232" cy="526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6804248" y="5589240"/>
            <a:ext cx="2303934"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900" b="1" dirty="0" smtClean="0">
                <a:solidFill>
                  <a:srgbClr val="7030A0"/>
                </a:solidFill>
                <a:effectLst>
                  <a:outerShdw blurRad="38100" dist="38100" dir="2700000" algn="tl">
                    <a:srgbClr val="000000">
                      <a:alpha val="43137"/>
                    </a:srgbClr>
                  </a:outerShdw>
                </a:effectLst>
                <a:latin typeface="Arial" charset="0"/>
              </a:rPr>
              <a:t>Διοίκηση &amp; Μάρκετινγκ Υπηρεσιών (Γ έκδοση, Γούναρης Σ, </a:t>
            </a:r>
            <a:r>
              <a:rPr lang="el-GR" sz="900" b="1" dirty="0" err="1" smtClean="0">
                <a:solidFill>
                  <a:srgbClr val="7030A0"/>
                </a:solidFill>
                <a:effectLst>
                  <a:outerShdw blurRad="38100" dist="38100" dir="2700000" algn="tl">
                    <a:srgbClr val="000000">
                      <a:alpha val="43137"/>
                    </a:srgbClr>
                  </a:outerShdw>
                </a:effectLst>
                <a:latin typeface="Arial" charset="0"/>
              </a:rPr>
              <a:t>Καραντίνου</a:t>
            </a:r>
            <a:r>
              <a:rPr lang="el-GR" sz="900" b="1" dirty="0" smtClean="0">
                <a:solidFill>
                  <a:srgbClr val="7030A0"/>
                </a:solidFill>
                <a:effectLst>
                  <a:outerShdw blurRad="38100" dist="38100" dir="2700000" algn="tl">
                    <a:srgbClr val="000000">
                      <a:alpha val="43137"/>
                    </a:srgbClr>
                  </a:outerShdw>
                </a:effectLst>
                <a:latin typeface="Arial" charset="0"/>
              </a:rPr>
              <a:t> Κ)</a:t>
            </a:r>
            <a:endParaRPr lang="el-GR" sz="900" dirty="0" smtClean="0">
              <a:solidFill>
                <a:srgbClr val="7030A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4277550691"/>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(2) Προτεινόμενη Αξία (ΠΑ)</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(Value Proposition)</a:t>
            </a:r>
            <a:r>
              <a:rPr lang="el-GR" sz="3200" b="1" dirty="0" smtClean="0">
                <a:solidFill>
                  <a:srgbClr val="7030A0"/>
                </a:solidFill>
                <a:effectLst>
                  <a:outerShdw blurRad="38100" dist="38100" dir="2700000" algn="tl">
                    <a:srgbClr val="000000">
                      <a:alpha val="43137"/>
                    </a:srgbClr>
                  </a:outerShdw>
                </a:effectLst>
                <a:latin typeface="Arial" charset="0"/>
              </a:rPr>
              <a:t> συνέχεια</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35496" y="1616601"/>
            <a:ext cx="9001000" cy="3970318"/>
          </a:xfrm>
          <a:prstGeom prst="rect">
            <a:avLst/>
          </a:prstGeom>
        </p:spPr>
        <p:txBody>
          <a:bodyPr wrap="square">
            <a:spAutoFit/>
          </a:bodyPr>
          <a:lstStyle/>
          <a:p>
            <a:pPr algn="just">
              <a:lnSpc>
                <a:spcPct val="150000"/>
              </a:lnSpc>
            </a:pP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latin typeface="Arial Narrow" panose="020B0606020202030204" pitchFamily="34" charset="0"/>
              </a:rPr>
              <a:t>Ερωτήσεις</a:t>
            </a:r>
            <a:r>
              <a:rPr lang="el-GR" sz="2800" dirty="0">
                <a:solidFill>
                  <a:srgbClr val="002060"/>
                </a:solidFill>
                <a:latin typeface="Arial Narrow" panose="020B0606020202030204" pitchFamily="34" charset="0"/>
              </a:rPr>
              <a:t>:</a:t>
            </a:r>
          </a:p>
          <a:p>
            <a:pPr marL="457200" indent="-457200" algn="just">
              <a:lnSpc>
                <a:spcPct val="150000"/>
              </a:lnSpc>
              <a:buFont typeface="Wingdings" panose="05000000000000000000" pitchFamily="2" charset="2"/>
              <a:buChar char="ü"/>
            </a:pPr>
            <a:r>
              <a:rPr lang="el-GR" sz="2800" dirty="0" smtClean="0">
                <a:solidFill>
                  <a:srgbClr val="002060"/>
                </a:solidFill>
                <a:latin typeface="Arial Narrow" panose="020B0606020202030204" pitchFamily="34" charset="0"/>
              </a:rPr>
              <a:t>Ποιά η </a:t>
            </a:r>
            <a:r>
              <a:rPr 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προστιθέμενη) αξία</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που παρέχουμε στους </a:t>
            </a:r>
            <a:r>
              <a:rPr lang="el-GR" sz="2800" dirty="0" smtClean="0">
                <a:solidFill>
                  <a:srgbClr val="002060"/>
                </a:solidFill>
                <a:latin typeface="Arial Narrow" panose="020B0606020202030204" pitchFamily="34" charset="0"/>
              </a:rPr>
              <a:t>πελάτες;</a:t>
            </a:r>
            <a:endParaRPr lang="en-US" sz="2800" dirty="0" smtClean="0">
              <a:solidFill>
                <a:srgbClr val="002060"/>
              </a:solidFill>
              <a:latin typeface="Arial Narrow" panose="020B0606020202030204" pitchFamily="34" charset="0"/>
            </a:endParaRPr>
          </a:p>
          <a:p>
            <a:pPr marL="457200" indent="-457200" algn="just">
              <a:lnSpc>
                <a:spcPct val="150000"/>
              </a:lnSpc>
              <a:buFont typeface="Wingdings" panose="05000000000000000000" pitchFamily="2" charset="2"/>
              <a:buChar char="ü"/>
            </a:pPr>
            <a:r>
              <a:rPr lang="el-GR" sz="2800" dirty="0" smtClean="0">
                <a:solidFill>
                  <a:srgbClr val="002060"/>
                </a:solidFill>
                <a:latin typeface="Arial Narrow" panose="020B0606020202030204" pitchFamily="34" charset="0"/>
              </a:rPr>
              <a:t>Ποιές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ομάδες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προϊόντων</a:t>
            </a:r>
            <a:r>
              <a:rPr 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υπηρεσιών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προσφέρουμε</a:t>
            </a:r>
            <a:r>
              <a:rPr lang="el-GR" sz="2800" dirty="0">
                <a:solidFill>
                  <a:srgbClr val="002060"/>
                </a:solidFill>
                <a:latin typeface="Arial Narrow" panose="020B0606020202030204" pitchFamily="34" charset="0"/>
              </a:rPr>
              <a:t> σε κάθε κατηγορία </a:t>
            </a:r>
            <a:r>
              <a:rPr lang="el-GR" sz="2800" dirty="0" smtClean="0">
                <a:solidFill>
                  <a:srgbClr val="002060"/>
                </a:solidFill>
                <a:latin typeface="Arial Narrow" panose="020B0606020202030204" pitchFamily="34" charset="0"/>
              </a:rPr>
              <a:t>πελατών;</a:t>
            </a:r>
            <a:endParaRPr lang="en-US" sz="2800" dirty="0" smtClean="0">
              <a:solidFill>
                <a:srgbClr val="002060"/>
              </a:solidFill>
              <a:latin typeface="Arial Narrow" panose="020B0606020202030204" pitchFamily="34" charset="0"/>
            </a:endParaRPr>
          </a:p>
          <a:p>
            <a:pPr marL="457200" indent="-457200" algn="just">
              <a:lnSpc>
                <a:spcPct val="150000"/>
              </a:lnSpc>
              <a:buFont typeface="Wingdings" panose="05000000000000000000" pitchFamily="2" charset="2"/>
              <a:buChar char="ü"/>
            </a:pPr>
            <a:r>
              <a:rPr lang="el-GR" sz="2800" dirty="0" smtClean="0">
                <a:solidFill>
                  <a:srgbClr val="002060"/>
                </a:solidFill>
                <a:latin typeface="Arial Narrow" panose="020B0606020202030204" pitchFamily="34" charset="0"/>
              </a:rPr>
              <a:t>Ποιά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προβλήματα </a:t>
            </a:r>
            <a:r>
              <a:rPr lang="el-GR" sz="2800" dirty="0">
                <a:solidFill>
                  <a:srgbClr val="002060"/>
                </a:solidFill>
                <a:latin typeface="Arial Narrow" panose="020B0606020202030204" pitchFamily="34" charset="0"/>
              </a:rPr>
              <a:t>που έχουν οι πελάτες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βοηθάμε να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επιλυθούν</a:t>
            </a:r>
            <a:r>
              <a:rPr lang="el-GR" sz="2800" dirty="0" smtClean="0">
                <a:solidFill>
                  <a:srgbClr val="002060"/>
                </a:solidFill>
                <a:latin typeface="Arial Narrow" panose="020B0606020202030204" pitchFamily="34" charset="0"/>
              </a:rPr>
              <a:t>;</a:t>
            </a:r>
          </a:p>
          <a:p>
            <a:pPr marL="457200" indent="-457200" algn="just">
              <a:lnSpc>
                <a:spcPct val="150000"/>
              </a:lnSpc>
              <a:buFont typeface="Wingdings" panose="05000000000000000000" pitchFamily="2" charset="2"/>
              <a:buChar char="ü"/>
            </a:pPr>
            <a:r>
              <a:rPr lang="el-GR" sz="2800" dirty="0" smtClean="0">
                <a:solidFill>
                  <a:srgbClr val="002060"/>
                </a:solidFill>
                <a:latin typeface="Arial Narrow" panose="020B0606020202030204" pitchFamily="34" charset="0"/>
              </a:rPr>
              <a:t>Ποιές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ανάγκες πελατών</a:t>
            </a:r>
            <a:r>
              <a:rPr lang="el-GR" sz="2800" dirty="0">
                <a:solidFill>
                  <a:srgbClr val="002060"/>
                </a:solidFill>
                <a:latin typeface="Arial Narrow" panose="020B0606020202030204" pitchFamily="34" charset="0"/>
              </a:rPr>
              <a:t> ικανοποιούμε</a:t>
            </a:r>
            <a:r>
              <a:rPr lang="el-GR" sz="2800" dirty="0" smtClean="0">
                <a:solidFill>
                  <a:srgbClr val="002060"/>
                </a:solidFill>
                <a:latin typeface="Arial Narrow" panose="020B0606020202030204" pitchFamily="34" charset="0"/>
              </a:rPr>
              <a:t>;</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201367023"/>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(3) Κανάλια Επικοινωνίας (ΚΕ)</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(Channels)</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35496" y="1616601"/>
            <a:ext cx="9001000" cy="4832092"/>
          </a:xfrm>
          <a:prstGeom prst="rect">
            <a:avLst/>
          </a:prstGeom>
        </p:spPr>
        <p:txBody>
          <a:bodyPr wrap="square">
            <a:spAutoFit/>
          </a:bodyPr>
          <a:lstStyle/>
          <a:p>
            <a:pPr marL="457200" indent="-457200" algn="just">
              <a:buFont typeface="Wingdings" panose="05000000000000000000" pitchFamily="2" charset="2"/>
              <a:buChar char="q"/>
            </a:pPr>
            <a:r>
              <a:rPr lang="el-GR" sz="2800" b="1" dirty="0" smtClean="0">
                <a:solidFill>
                  <a:srgbClr val="002060"/>
                </a:solidFill>
                <a:latin typeface="Arial Narrow" panose="020B0606020202030204" pitchFamily="34" charset="0"/>
              </a:rPr>
              <a:t>ΠΟΙΟΙ </a:t>
            </a:r>
            <a:r>
              <a:rPr lang="el-GR" sz="2800" dirty="0" smtClean="0">
                <a:solidFill>
                  <a:srgbClr val="002060"/>
                </a:solidFill>
                <a:latin typeface="Arial Narrow" panose="020B0606020202030204" pitchFamily="34" charset="0"/>
              </a:rPr>
              <a:t>οι Τρόποι που η </a:t>
            </a:r>
            <a:r>
              <a:rPr lang="el-GR" sz="2800" dirty="0">
                <a:solidFill>
                  <a:srgbClr val="002060"/>
                </a:solidFill>
                <a:latin typeface="Arial Narrow" panose="020B0606020202030204" pitchFamily="34" charset="0"/>
              </a:rPr>
              <a:t>επιχείρηση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επικοινωνεί/προσεγγίζει</a:t>
            </a:r>
            <a:r>
              <a:rPr lang="el-GR" sz="2800" dirty="0" smtClean="0">
                <a:solidFill>
                  <a:srgbClr val="002060"/>
                </a:solidFill>
                <a:latin typeface="Arial Narrow" panose="020B0606020202030204" pitchFamily="34" charset="0"/>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κάθε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κατηγορία πελατών</a:t>
            </a:r>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(για </a:t>
            </a:r>
            <a:r>
              <a:rPr lang="el-GR" sz="2800" dirty="0">
                <a:solidFill>
                  <a:srgbClr val="002060"/>
                </a:solidFill>
                <a:latin typeface="Arial Narrow" panose="020B0606020202030204" pitchFamily="34" charset="0"/>
              </a:rPr>
              <a:t>να παρέχει την προτεινόμενη </a:t>
            </a:r>
            <a:r>
              <a:rPr lang="el-GR" sz="2800" dirty="0" smtClean="0">
                <a:solidFill>
                  <a:srgbClr val="002060"/>
                </a:solidFill>
                <a:latin typeface="Arial Narrow" panose="020B0606020202030204" pitchFamily="34" charset="0"/>
              </a:rPr>
              <a:t>αξία</a:t>
            </a: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προτεινόμενες αξίες παρέχονται στους πελάτες μέσω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καναλιών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(α) επικοινωνίας (β) διανομής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και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(γ) πωλήσεων</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 </a:t>
            </a:r>
            <a:endParaRPr lang="el-GR" sz="2800" b="1" dirty="0">
              <a:solidFill>
                <a:srgbClr val="002060"/>
              </a:solidFill>
              <a:effectLst>
                <a:outerShdw blurRad="38100" dist="38100" dir="2700000" algn="tl">
                  <a:srgbClr val="000000">
                    <a:alpha val="43137"/>
                  </a:srgbClr>
                </a:outerShdw>
              </a:effectLst>
              <a:latin typeface="Arial Narrow" panose="020B0606020202030204" pitchFamily="34" charset="0"/>
            </a:endParaRPr>
          </a:p>
          <a:p>
            <a:pPr algn="just"/>
            <a:r>
              <a:rPr lang="el-GR" sz="2800" b="1" dirty="0" smtClean="0">
                <a:solidFill>
                  <a:srgbClr val="002060"/>
                </a:solidFill>
                <a:latin typeface="Arial Narrow" panose="020B0606020202030204" pitchFamily="34" charset="0"/>
              </a:rPr>
              <a:t>ΤΙ κάνουν τα κανάλια επικοινωνίας </a:t>
            </a:r>
          </a:p>
          <a:p>
            <a:pPr marL="457200" indent="-457200" algn="just">
              <a:buFontTx/>
              <a:buChar char="-"/>
            </a:pPr>
            <a:r>
              <a:rPr lang="el-GR" sz="2800" dirty="0" smtClean="0">
                <a:solidFill>
                  <a:srgbClr val="002060"/>
                </a:solidFill>
                <a:latin typeface="Arial Narrow" panose="020B0606020202030204" pitchFamily="34" charset="0"/>
              </a:rPr>
              <a:t>Κάνουν </a:t>
            </a:r>
            <a:r>
              <a:rPr lang="el-GR" sz="2800" dirty="0">
                <a:solidFill>
                  <a:srgbClr val="002060"/>
                </a:solidFill>
                <a:latin typeface="Arial Narrow" panose="020B0606020202030204" pitchFamily="34" charset="0"/>
              </a:rPr>
              <a:t>γνωστά τα προϊόντα και τις υπηρεσίες της </a:t>
            </a:r>
            <a:r>
              <a:rPr lang="el-GR" sz="2800" dirty="0" smtClean="0">
                <a:solidFill>
                  <a:srgbClr val="002060"/>
                </a:solidFill>
                <a:latin typeface="Arial Narrow" panose="020B0606020202030204" pitchFamily="34" charset="0"/>
              </a:rPr>
              <a:t>επιχείρησης</a:t>
            </a:r>
          </a:p>
          <a:p>
            <a:pPr marL="457200" indent="-457200" algn="just">
              <a:buFontTx/>
              <a:buChar char="-"/>
            </a:pPr>
            <a:r>
              <a:rPr lang="el-GR" sz="2800" dirty="0" smtClean="0">
                <a:solidFill>
                  <a:srgbClr val="002060"/>
                </a:solidFill>
                <a:latin typeface="Arial Narrow" panose="020B0606020202030204" pitchFamily="34" charset="0"/>
              </a:rPr>
              <a:t>Βοηθούν </a:t>
            </a:r>
            <a:r>
              <a:rPr lang="el-GR" sz="2800" dirty="0">
                <a:solidFill>
                  <a:srgbClr val="002060"/>
                </a:solidFill>
                <a:latin typeface="Arial Narrow" panose="020B0606020202030204" pitchFamily="34" charset="0"/>
              </a:rPr>
              <a:t>τους πελάτες να αξιολογήσουν την προτεινόμενη </a:t>
            </a:r>
            <a:r>
              <a:rPr lang="el-GR" sz="2800" dirty="0" smtClean="0">
                <a:solidFill>
                  <a:srgbClr val="002060"/>
                </a:solidFill>
                <a:latin typeface="Arial Narrow" panose="020B0606020202030204" pitchFamily="34" charset="0"/>
              </a:rPr>
              <a:t>αξία</a:t>
            </a:r>
          </a:p>
          <a:p>
            <a:pPr marL="457200" indent="-457200" algn="just">
              <a:buFontTx/>
              <a:buChar char="-"/>
            </a:pPr>
            <a:r>
              <a:rPr lang="el-GR" sz="2800" dirty="0" smtClean="0">
                <a:solidFill>
                  <a:srgbClr val="002060"/>
                </a:solidFill>
                <a:latin typeface="Arial Narrow" panose="020B0606020202030204" pitchFamily="34" charset="0"/>
              </a:rPr>
              <a:t>Δίνουν </a:t>
            </a:r>
            <a:r>
              <a:rPr lang="el-GR" sz="2800" dirty="0">
                <a:solidFill>
                  <a:srgbClr val="002060"/>
                </a:solidFill>
                <a:latin typeface="Arial Narrow" panose="020B0606020202030204" pitchFamily="34" charset="0"/>
              </a:rPr>
              <a:t>τη δυνατότητα στους πελάτες να προμηθευτούν τα προϊόντα και τις υπηρεσίες της </a:t>
            </a:r>
            <a:r>
              <a:rPr lang="el-GR" sz="2800" dirty="0" smtClean="0">
                <a:solidFill>
                  <a:srgbClr val="002060"/>
                </a:solidFill>
                <a:latin typeface="Arial Narrow" panose="020B0606020202030204" pitchFamily="34" charset="0"/>
              </a:rPr>
              <a:t>επιχείρησης</a:t>
            </a:r>
          </a:p>
          <a:p>
            <a:pPr marL="457200" indent="-457200" algn="just">
              <a:buFontTx/>
              <a:buChar char="-"/>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Παραδίδουν</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στους πελάτες την προτεινόμενη </a:t>
            </a:r>
            <a:r>
              <a:rPr lang="el-GR" sz="2800" dirty="0" smtClean="0">
                <a:solidFill>
                  <a:srgbClr val="002060"/>
                </a:solidFill>
                <a:latin typeface="Arial Narrow" panose="020B0606020202030204" pitchFamily="34" charset="0"/>
              </a:rPr>
              <a:t>αξία</a:t>
            </a:r>
          </a:p>
          <a:p>
            <a:pPr marL="457200" indent="-457200" algn="just">
              <a:buFontTx/>
              <a:buChar char="-"/>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Παρέχουν</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στους πελάτες υποστήριξη μετά την </a:t>
            </a:r>
            <a:r>
              <a:rPr lang="el-GR" sz="2800" dirty="0" smtClean="0">
                <a:solidFill>
                  <a:srgbClr val="002060"/>
                </a:solidFill>
                <a:latin typeface="Arial Narrow" panose="020B0606020202030204" pitchFamily="34" charset="0"/>
              </a:rPr>
              <a:t>πώληση</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874722167"/>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(3) Κανάλια Επικοινωνίας (ΚΕ)</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(Channels)</a:t>
            </a:r>
            <a:r>
              <a:rPr lang="el-GR" sz="3200" b="1" dirty="0" smtClean="0">
                <a:solidFill>
                  <a:srgbClr val="7030A0"/>
                </a:solidFill>
                <a:effectLst>
                  <a:outerShdw blurRad="38100" dist="38100" dir="2700000" algn="tl">
                    <a:srgbClr val="000000">
                      <a:alpha val="43137"/>
                    </a:srgbClr>
                  </a:outerShdw>
                </a:effectLst>
                <a:latin typeface="Arial" charset="0"/>
              </a:rPr>
              <a:t> συνέχεια</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95369" y="1616601"/>
            <a:ext cx="9001000" cy="3970318"/>
          </a:xfrm>
          <a:prstGeom prst="rect">
            <a:avLst/>
          </a:prstGeom>
        </p:spPr>
        <p:txBody>
          <a:bodyPr wrap="square">
            <a:spAutoFit/>
          </a:bodyPr>
          <a:lstStyle/>
          <a:p>
            <a:pPr>
              <a:lnSpc>
                <a:spcPct val="150000"/>
              </a:lnSpc>
            </a:pP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latin typeface="Arial Narrow" panose="020B0606020202030204" pitchFamily="34" charset="0"/>
              </a:rPr>
              <a:t>Ερωτήσεις:</a:t>
            </a:r>
            <a:endParaRPr lang="el-GR" sz="2800" dirty="0">
              <a:solidFill>
                <a:srgbClr val="002060"/>
              </a:solidFill>
              <a:latin typeface="Arial Narrow" panose="020B0606020202030204" pitchFamily="34" charset="0"/>
            </a:endParaRPr>
          </a:p>
          <a:p>
            <a:pPr marL="457200" indent="-457200">
              <a:lnSpc>
                <a:spcPct val="150000"/>
              </a:lnSpc>
              <a:buFont typeface="Wingdings" panose="05000000000000000000" pitchFamily="2" charset="2"/>
              <a:buChar char="ü"/>
            </a:pPr>
            <a:r>
              <a:rPr lang="el-GR" sz="2800" dirty="0" smtClean="0">
                <a:solidFill>
                  <a:srgbClr val="002060"/>
                </a:solidFill>
                <a:latin typeface="Arial Narrow" panose="020B0606020202030204" pitchFamily="34" charset="0"/>
              </a:rPr>
              <a:t>Ποια ΚΕ προτιμούν </a:t>
            </a:r>
            <a:r>
              <a:rPr lang="el-GR" sz="2800" dirty="0">
                <a:solidFill>
                  <a:srgbClr val="002060"/>
                </a:solidFill>
                <a:latin typeface="Arial Narrow" panose="020B0606020202030204" pitchFamily="34" charset="0"/>
              </a:rPr>
              <a:t>να προσεγγίζονται οι πελάτες;</a:t>
            </a:r>
          </a:p>
          <a:p>
            <a:pPr marL="457200" indent="-457200">
              <a:lnSpc>
                <a:spcPct val="150000"/>
              </a:lnSpc>
              <a:buFont typeface="Wingdings" panose="05000000000000000000" pitchFamily="2" charset="2"/>
              <a:buChar char="ü"/>
            </a:pPr>
            <a:r>
              <a:rPr lang="el-GR" sz="2800" dirty="0">
                <a:solidFill>
                  <a:srgbClr val="002060"/>
                </a:solidFill>
                <a:latin typeface="Arial Narrow" panose="020B0606020202030204" pitchFamily="34" charset="0"/>
              </a:rPr>
              <a:t>Πως τους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προσεγγίζουμε</a:t>
            </a:r>
            <a:r>
              <a:rPr lang="el-GR" sz="2800" dirty="0">
                <a:solidFill>
                  <a:srgbClr val="002060"/>
                </a:solidFill>
                <a:latin typeface="Arial Narrow" panose="020B0606020202030204" pitchFamily="34" charset="0"/>
              </a:rPr>
              <a:t> τώρα;</a:t>
            </a:r>
          </a:p>
          <a:p>
            <a:pPr marL="457200" indent="-457200">
              <a:lnSpc>
                <a:spcPct val="150000"/>
              </a:lnSpc>
              <a:buFont typeface="Wingdings" panose="05000000000000000000" pitchFamily="2" charset="2"/>
              <a:buChar char="ü"/>
            </a:pPr>
            <a:r>
              <a:rPr lang="el-GR" sz="2800" dirty="0" smtClean="0">
                <a:solidFill>
                  <a:srgbClr val="002060"/>
                </a:solidFill>
                <a:latin typeface="Arial Narrow" panose="020B0606020202030204" pitchFamily="34" charset="0"/>
              </a:rPr>
              <a:t>Ποια ΚΕ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λειτουργούν καλύτερα</a:t>
            </a:r>
            <a:r>
              <a:rPr lang="el-GR" sz="2800" dirty="0">
                <a:solidFill>
                  <a:srgbClr val="002060"/>
                </a:solidFill>
                <a:latin typeface="Arial Narrow" panose="020B0606020202030204" pitchFamily="34" charset="0"/>
              </a:rPr>
              <a:t>;</a:t>
            </a:r>
          </a:p>
          <a:p>
            <a:pPr marL="457200" indent="-457200">
              <a:lnSpc>
                <a:spcPct val="150000"/>
              </a:lnSpc>
              <a:buFont typeface="Wingdings" panose="05000000000000000000" pitchFamily="2" charset="2"/>
              <a:buChar char="ü"/>
            </a:pPr>
            <a:r>
              <a:rPr lang="el-GR" sz="2800" dirty="0">
                <a:solidFill>
                  <a:srgbClr val="002060"/>
                </a:solidFill>
                <a:latin typeface="Arial Narrow" panose="020B0606020202030204" pitchFamily="34" charset="0"/>
              </a:rPr>
              <a:t>Ποιά είναι πιο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αποτελεσματικά από άποψη κόστους</a:t>
            </a:r>
            <a:r>
              <a:rPr lang="el-GR" sz="2800" dirty="0">
                <a:solidFill>
                  <a:srgbClr val="002060"/>
                </a:solidFill>
                <a:latin typeface="Arial Narrow" panose="020B0606020202030204" pitchFamily="34" charset="0"/>
              </a:rPr>
              <a:t>;</a:t>
            </a:r>
          </a:p>
          <a:p>
            <a:pPr marL="457200" indent="-457200">
              <a:lnSpc>
                <a:spcPct val="150000"/>
              </a:lnSpc>
              <a:buFont typeface="Wingdings" panose="05000000000000000000" pitchFamily="2" charset="2"/>
              <a:buChar char="ü"/>
            </a:pPr>
            <a:r>
              <a:rPr lang="el-GR" sz="2800" dirty="0">
                <a:solidFill>
                  <a:srgbClr val="002060"/>
                </a:solidFill>
                <a:latin typeface="Arial Narrow" panose="020B0606020202030204" pitchFamily="34" charset="0"/>
              </a:rPr>
              <a:t>Πως τα ενσωματώνουμε στην καθημερινή ρουτίνα των πελατών</a:t>
            </a:r>
          </a:p>
        </p:txBody>
      </p:sp>
    </p:spTree>
    <p:extLst>
      <p:ext uri="{BB962C8B-B14F-4D97-AF65-F5344CB8AC3E}">
        <p14:creationId xmlns:p14="http://schemas.microsoft.com/office/powerpoint/2010/main" val="893478823"/>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(4) Σχέσεις με Πελάτες (</a:t>
            </a:r>
            <a:r>
              <a:rPr lang="el-GR" sz="3200" b="1" dirty="0" err="1" smtClean="0">
                <a:solidFill>
                  <a:srgbClr val="7030A0"/>
                </a:solidFill>
                <a:effectLst>
                  <a:outerShdw blurRad="38100" dist="38100" dir="2700000" algn="tl">
                    <a:srgbClr val="000000">
                      <a:alpha val="43137"/>
                    </a:srgbClr>
                  </a:outerShdw>
                </a:effectLst>
                <a:latin typeface="Arial" charset="0"/>
              </a:rPr>
              <a:t>ΣμΠ</a:t>
            </a:r>
            <a:r>
              <a:rPr lang="el-GR" sz="3200" b="1" dirty="0" smtClean="0">
                <a:solidFill>
                  <a:srgbClr val="7030A0"/>
                </a:solidFill>
                <a:effectLst>
                  <a:outerShdw blurRad="38100" dist="38100" dir="2700000" algn="tl">
                    <a:srgbClr val="000000">
                      <a:alpha val="43137"/>
                    </a:srgbClr>
                  </a:outerShdw>
                </a:effectLst>
                <a:latin typeface="Arial" charset="0"/>
              </a:rPr>
              <a:t>)</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(Costumer Relationship)</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95369" y="1412776"/>
            <a:ext cx="9001000" cy="4832092"/>
          </a:xfrm>
          <a:prstGeom prst="rect">
            <a:avLst/>
          </a:prstGeom>
        </p:spPr>
        <p:txBody>
          <a:bodyPr wrap="square">
            <a:spAutoFit/>
          </a:bodyPr>
          <a:lstStyle/>
          <a:p>
            <a:pPr marL="457200" indent="-457200" algn="just">
              <a:buFont typeface="Wingdings" panose="05000000000000000000" pitchFamily="2" charset="2"/>
              <a:buChar char="q"/>
            </a:pPr>
            <a:r>
              <a:rPr lang="el-GR" sz="2800" b="1" dirty="0" smtClean="0">
                <a:solidFill>
                  <a:srgbClr val="002060"/>
                </a:solidFill>
                <a:latin typeface="Arial Narrow" panose="020B0606020202030204" pitchFamily="34" charset="0"/>
              </a:rPr>
              <a:t>ΠΟΙΟ </a:t>
            </a:r>
            <a:r>
              <a:rPr lang="el-GR" sz="2800" dirty="0" smtClean="0">
                <a:solidFill>
                  <a:srgbClr val="002060"/>
                </a:solidFill>
                <a:latin typeface="Arial Narrow" panose="020B0606020202030204" pitchFamily="34" charset="0"/>
              </a:rPr>
              <a:t>το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ίδος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των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Σχέσεων</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που έχει η επιχείρηση με κάθε κατηγορία </a:t>
            </a:r>
            <a:r>
              <a:rPr lang="el-GR" sz="2800" dirty="0" smtClean="0">
                <a:solidFill>
                  <a:srgbClr val="002060"/>
                </a:solidFill>
                <a:latin typeface="Arial Narrow" panose="020B0606020202030204" pitchFamily="34" charset="0"/>
              </a:rPr>
              <a:t>πελατών</a:t>
            </a:r>
          </a:p>
          <a:p>
            <a:pPr marL="457200" indent="-457200" algn="just">
              <a:buFont typeface="Wingdings" panose="05000000000000000000" pitchFamily="2" charset="2"/>
              <a:buChar char="q"/>
            </a:pP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Δημιουργούνται</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και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Διατηρούνται</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για κάθε κατηγορία πελατών και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αθορίζονται </a:t>
            </a:r>
            <a:r>
              <a:rPr lang="el-GR" sz="2800" dirty="0">
                <a:solidFill>
                  <a:srgbClr val="002060"/>
                </a:solidFill>
                <a:latin typeface="Arial Narrow" panose="020B0606020202030204" pitchFamily="34" charset="0"/>
              </a:rPr>
              <a:t>από </a:t>
            </a:r>
            <a:r>
              <a:rPr lang="el-GR" sz="2800" dirty="0" smtClean="0">
                <a:solidFill>
                  <a:srgbClr val="002060"/>
                </a:solidFill>
                <a:latin typeface="Arial Narrow" panose="020B0606020202030204" pitchFamily="34" charset="0"/>
              </a:rPr>
              <a:t>τα ακόλουθα </a:t>
            </a:r>
            <a:r>
              <a:rPr lang="el-GR" sz="2800" dirty="0">
                <a:solidFill>
                  <a:srgbClr val="002060"/>
                </a:solidFill>
                <a:latin typeface="Arial Narrow" panose="020B0606020202030204" pitchFamily="34" charset="0"/>
              </a:rPr>
              <a:t>κίνητρα:</a:t>
            </a:r>
          </a:p>
          <a:p>
            <a:pPr algn="just"/>
            <a:r>
              <a:rPr lang="en-US" sz="2800" dirty="0" err="1">
                <a:solidFill>
                  <a:srgbClr val="002060"/>
                </a:solidFill>
                <a:latin typeface="Arial Narrow" panose="020B0606020202030204" pitchFamily="34" charset="0"/>
              </a:rPr>
              <a:t>i</a:t>
            </a:r>
            <a:r>
              <a:rPr lang="el-GR" sz="2800" dirty="0" smtClean="0">
                <a:solidFill>
                  <a:srgbClr val="002060"/>
                </a:solidFill>
                <a:latin typeface="Arial Narrow" panose="020B0606020202030204" pitchFamily="34" charset="0"/>
              </a:rPr>
              <a:t>) Αναζήτηση πελατών</a:t>
            </a:r>
            <a:endParaRPr lang="el-GR" sz="2800" dirty="0" smtClean="0">
              <a:solidFill>
                <a:srgbClr val="002060"/>
              </a:solidFill>
              <a:latin typeface="Arial Narrow" panose="020B0606020202030204" pitchFamily="34" charset="0"/>
              <a:sym typeface="Wingdings" panose="05000000000000000000" pitchFamily="2" charset="2"/>
            </a:endParaRPr>
          </a:p>
          <a:p>
            <a:pPr algn="just"/>
            <a:r>
              <a:rPr lang="en-US" sz="2800" dirty="0" smtClean="0">
                <a:solidFill>
                  <a:srgbClr val="002060"/>
                </a:solidFill>
                <a:latin typeface="Arial Narrow" panose="020B0606020202030204" pitchFamily="34" charset="0"/>
              </a:rPr>
              <a:t>ii) </a:t>
            </a:r>
            <a:r>
              <a:rPr lang="el-GR" sz="2800" dirty="0" smtClean="0">
                <a:solidFill>
                  <a:srgbClr val="002060"/>
                </a:solidFill>
                <a:latin typeface="Arial Narrow" panose="020B0606020202030204" pitchFamily="34" charset="0"/>
              </a:rPr>
              <a:t>Διατήρηση πελατών </a:t>
            </a:r>
            <a:r>
              <a:rPr lang="el-GR" sz="2800" dirty="0" smtClean="0">
                <a:solidFill>
                  <a:srgbClr val="002060"/>
                </a:solidFill>
                <a:latin typeface="Arial Narrow" panose="020B0606020202030204" pitchFamily="34" charset="0"/>
                <a:sym typeface="Wingdings" panose="05000000000000000000" pitchFamily="2" charset="2"/>
              </a:rPr>
              <a:t> </a:t>
            </a:r>
          </a:p>
          <a:p>
            <a:pPr algn="just"/>
            <a:r>
              <a:rPr lang="en-US" sz="2800" dirty="0" smtClean="0">
                <a:solidFill>
                  <a:srgbClr val="002060"/>
                </a:solidFill>
                <a:latin typeface="Arial Narrow" panose="020B0606020202030204" pitchFamily="34" charset="0"/>
              </a:rPr>
              <a:t>iii) </a:t>
            </a:r>
            <a:r>
              <a:rPr lang="el-GR" sz="2800" dirty="0" smtClean="0">
                <a:solidFill>
                  <a:srgbClr val="002060"/>
                </a:solidFill>
                <a:latin typeface="Arial Narrow" panose="020B0606020202030204" pitchFamily="34" charset="0"/>
              </a:rPr>
              <a:t>Ώθηση </a:t>
            </a:r>
            <a:r>
              <a:rPr lang="el-GR" sz="2800" dirty="0">
                <a:solidFill>
                  <a:srgbClr val="002060"/>
                </a:solidFill>
                <a:latin typeface="Arial Narrow" panose="020B0606020202030204" pitchFamily="34" charset="0"/>
              </a:rPr>
              <a:t>πωλήσεων</a:t>
            </a:r>
          </a:p>
          <a:p>
            <a:pPr algn="just"/>
            <a:endParaRPr lang="en-US" sz="2000" dirty="0" smtClean="0">
              <a:solidFill>
                <a:srgbClr val="002060"/>
              </a:solidFill>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Οι σχέσεις </a:t>
            </a:r>
            <a:r>
              <a:rPr lang="el-GR" sz="2800" dirty="0">
                <a:solidFill>
                  <a:srgbClr val="002060"/>
                </a:solidFill>
                <a:latin typeface="Arial Narrow" panose="020B0606020202030204" pitchFamily="34" charset="0"/>
              </a:rPr>
              <a:t>που δημιουργεί μια επιχείρηση με τους πελάτες της επηρεάζουν σημαντικά τη </a:t>
            </a:r>
            <a:r>
              <a:rPr lang="el-GR" sz="2800" b="1" dirty="0">
                <a:solidFill>
                  <a:srgbClr val="002060"/>
                </a:solidFill>
                <a:latin typeface="Arial Narrow" panose="020B0606020202030204" pitchFamily="34" charset="0"/>
              </a:rPr>
              <a:t>συνολική εμπειρία </a:t>
            </a:r>
            <a:r>
              <a:rPr lang="el-GR" sz="2800" dirty="0" smtClean="0">
                <a:solidFill>
                  <a:srgbClr val="002060"/>
                </a:solidFill>
                <a:latin typeface="Arial Narrow" panose="020B0606020202030204" pitchFamily="34" charset="0"/>
              </a:rPr>
              <a:t>που</a:t>
            </a:r>
            <a:r>
              <a:rPr lang="en-US"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βιώνουν </a:t>
            </a:r>
            <a:r>
              <a:rPr lang="el-GR" sz="2800" dirty="0">
                <a:solidFill>
                  <a:srgbClr val="002060"/>
                </a:solidFill>
                <a:latin typeface="Arial Narrow" panose="020B0606020202030204" pitchFamily="34" charset="0"/>
              </a:rPr>
              <a:t>οι πελάτες από την επιχείρηση. </a:t>
            </a:r>
          </a:p>
        </p:txBody>
      </p:sp>
    </p:spTree>
    <p:extLst>
      <p:ext uri="{BB962C8B-B14F-4D97-AF65-F5344CB8AC3E}">
        <p14:creationId xmlns:p14="http://schemas.microsoft.com/office/powerpoint/2010/main" val="1534786603"/>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(4) Σχέσεις με Πελάτες (</a:t>
            </a:r>
            <a:r>
              <a:rPr lang="el-GR" sz="3200" b="1" dirty="0" err="1" smtClean="0">
                <a:solidFill>
                  <a:srgbClr val="7030A0"/>
                </a:solidFill>
                <a:effectLst>
                  <a:outerShdw blurRad="38100" dist="38100" dir="2700000" algn="tl">
                    <a:srgbClr val="000000">
                      <a:alpha val="43137"/>
                    </a:srgbClr>
                  </a:outerShdw>
                </a:effectLst>
                <a:latin typeface="Arial" charset="0"/>
              </a:rPr>
              <a:t>ΣμΠ</a:t>
            </a:r>
            <a:r>
              <a:rPr lang="el-GR" sz="3200" b="1" dirty="0" smtClean="0">
                <a:solidFill>
                  <a:srgbClr val="7030A0"/>
                </a:solidFill>
                <a:effectLst>
                  <a:outerShdw blurRad="38100" dist="38100" dir="2700000" algn="tl">
                    <a:srgbClr val="000000">
                      <a:alpha val="43137"/>
                    </a:srgbClr>
                  </a:outerShdw>
                </a:effectLst>
                <a:latin typeface="Arial" charset="0"/>
              </a:rPr>
              <a:t>)</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(Costumer Relationship)</a:t>
            </a:r>
            <a:r>
              <a:rPr lang="el-GR" sz="3200" b="1" dirty="0" smtClean="0">
                <a:solidFill>
                  <a:srgbClr val="7030A0"/>
                </a:solidFill>
                <a:effectLst>
                  <a:outerShdw blurRad="38100" dist="38100" dir="2700000" algn="tl">
                    <a:srgbClr val="000000">
                      <a:alpha val="43137"/>
                    </a:srgbClr>
                  </a:outerShdw>
                </a:effectLst>
                <a:latin typeface="Arial" charset="0"/>
              </a:rPr>
              <a:t> συνέχεια</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95369" y="2046327"/>
            <a:ext cx="9001000" cy="3970318"/>
          </a:xfrm>
          <a:prstGeom prst="rect">
            <a:avLst/>
          </a:prstGeom>
        </p:spPr>
        <p:txBody>
          <a:bodyPr wrap="square">
            <a:spAutoFit/>
          </a:bodyPr>
          <a:lstStyle/>
          <a:p>
            <a:pPr algn="just">
              <a:lnSpc>
                <a:spcPct val="150000"/>
              </a:lnSpc>
            </a:pP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latin typeface="Arial Narrow" panose="020B0606020202030204" pitchFamily="34" charset="0"/>
              </a:rPr>
              <a:t>Ερωτήσεις:</a:t>
            </a:r>
            <a:endParaRPr lang="el-GR" sz="2800" dirty="0">
              <a:solidFill>
                <a:srgbClr val="002060"/>
              </a:solidFill>
              <a:latin typeface="Arial Narrow" panose="020B0606020202030204" pitchFamily="34" charset="0"/>
            </a:endParaRPr>
          </a:p>
          <a:p>
            <a:pPr marL="457200" indent="-457200" algn="just">
              <a:lnSpc>
                <a:spcPct val="150000"/>
              </a:lnSpc>
              <a:buFont typeface="Wingdings" panose="05000000000000000000" pitchFamily="2" charset="2"/>
              <a:buChar char="ü"/>
            </a:pPr>
            <a:r>
              <a:rPr lang="el-GR" sz="2800" dirty="0">
                <a:solidFill>
                  <a:srgbClr val="002060"/>
                </a:solidFill>
                <a:latin typeface="Arial Narrow" panose="020B0606020202030204" pitchFamily="34" charset="0"/>
              </a:rPr>
              <a:t>Τι είδους σχέσεις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προσδοκούν</a:t>
            </a:r>
            <a:r>
              <a:rPr lang="el-GR" sz="2800" dirty="0">
                <a:solidFill>
                  <a:srgbClr val="002060"/>
                </a:solidFill>
                <a:latin typeface="Arial Narrow" panose="020B0606020202030204" pitchFamily="34" charset="0"/>
              </a:rPr>
              <a:t> από εμάς οι πελάτες</a:t>
            </a:r>
            <a:r>
              <a:rPr lang="el-GR" sz="2800" dirty="0" smtClean="0">
                <a:solidFill>
                  <a:srgbClr val="002060"/>
                </a:solidFill>
                <a:latin typeface="Arial Narrow" panose="020B0606020202030204" pitchFamily="34" charset="0"/>
              </a:rPr>
              <a:t>;</a:t>
            </a:r>
            <a:r>
              <a:rPr lang="en-GB"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προσωπική, αυτοματοποιημένη, </a:t>
            </a:r>
            <a:r>
              <a:rPr lang="en-US" sz="2800" dirty="0" smtClean="0">
                <a:solidFill>
                  <a:srgbClr val="002060"/>
                </a:solidFill>
                <a:latin typeface="Arial Narrow" panose="020B0606020202030204" pitchFamily="34" charset="0"/>
              </a:rPr>
              <a:t>self-service</a:t>
            </a:r>
            <a:r>
              <a:rPr lang="en-GB" sz="2800" dirty="0" smtClean="0">
                <a:solidFill>
                  <a:srgbClr val="002060"/>
                </a:solidFill>
                <a:latin typeface="Arial Narrow" panose="020B0606020202030204" pitchFamily="34" charset="0"/>
              </a:rPr>
              <a:t>;)</a:t>
            </a:r>
            <a:endParaRPr lang="el-GR" sz="2800" dirty="0">
              <a:solidFill>
                <a:srgbClr val="002060"/>
              </a:solidFill>
              <a:latin typeface="Arial Narrow" panose="020B0606020202030204" pitchFamily="34" charset="0"/>
            </a:endParaRPr>
          </a:p>
          <a:p>
            <a:pPr marL="457200" indent="-457200" algn="just">
              <a:lnSpc>
                <a:spcPct val="150000"/>
              </a:lnSpc>
              <a:buFont typeface="Wingdings" panose="05000000000000000000" pitchFamily="2" charset="2"/>
              <a:buChar char="ü"/>
            </a:pPr>
            <a:r>
              <a:rPr lang="el-GR" sz="2800" dirty="0">
                <a:solidFill>
                  <a:srgbClr val="002060"/>
                </a:solidFill>
                <a:latin typeface="Arial Narrow" panose="020B0606020202030204" pitchFamily="34" charset="0"/>
              </a:rPr>
              <a:t>Τι είδους σχέσεις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έχουμε ήδη θεσπίσει</a:t>
            </a:r>
            <a:r>
              <a:rPr lang="el-GR" sz="2800" dirty="0">
                <a:solidFill>
                  <a:srgbClr val="002060"/>
                </a:solidFill>
                <a:latin typeface="Arial Narrow" panose="020B0606020202030204" pitchFamily="34" charset="0"/>
              </a:rPr>
              <a:t>;</a:t>
            </a:r>
          </a:p>
          <a:p>
            <a:pPr marL="457200" indent="-457200" algn="just">
              <a:lnSpc>
                <a:spcPct val="150000"/>
              </a:lnSpc>
              <a:buFont typeface="Wingdings" panose="05000000000000000000" pitchFamily="2" charset="2"/>
              <a:buChar char="ü"/>
            </a:pP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Πως ενσωματώνονται </a:t>
            </a:r>
            <a:r>
              <a:rPr lang="el-GR" sz="2800" dirty="0">
                <a:solidFill>
                  <a:srgbClr val="002060"/>
                </a:solidFill>
                <a:latin typeface="Arial Narrow" panose="020B0606020202030204" pitchFamily="34" charset="0"/>
              </a:rPr>
              <a:t>στο επιχειρηματικό μας μοντέλο;</a:t>
            </a:r>
          </a:p>
          <a:p>
            <a:pPr marL="457200" indent="-457200" algn="just">
              <a:lnSpc>
                <a:spcPct val="150000"/>
              </a:lnSpc>
              <a:buFont typeface="Wingdings" panose="05000000000000000000" pitchFamily="2" charset="2"/>
              <a:buChar char="ü"/>
            </a:pP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Πόσο δαπανηρές</a:t>
            </a:r>
            <a:r>
              <a:rPr lang="el-GR" sz="2800" dirty="0">
                <a:solidFill>
                  <a:srgbClr val="002060"/>
                </a:solidFill>
                <a:latin typeface="Arial Narrow" panose="020B0606020202030204" pitchFamily="34" charset="0"/>
              </a:rPr>
              <a:t> είναι;</a:t>
            </a:r>
          </a:p>
        </p:txBody>
      </p:sp>
    </p:spTree>
    <p:extLst>
      <p:ext uri="{BB962C8B-B14F-4D97-AF65-F5344CB8AC3E}">
        <p14:creationId xmlns:p14="http://schemas.microsoft.com/office/powerpoint/2010/main" val="1062419817"/>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(5) Κύριοι (Κρίσιμοι) Πόροι (ΚΠ)</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(Key Resources)</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95369" y="1354107"/>
            <a:ext cx="9001000" cy="5262979"/>
          </a:xfrm>
          <a:prstGeom prst="rect">
            <a:avLst/>
          </a:prstGeom>
        </p:spPr>
        <p:txBody>
          <a:bodyPr wrap="square">
            <a:spAutoFit/>
          </a:bodyPr>
          <a:lstStyle/>
          <a:p>
            <a:pPr marL="457200" indent="-457200" algn="just">
              <a:buFont typeface="Wingdings" panose="05000000000000000000" pitchFamily="2" charset="2"/>
              <a:buChar char="q"/>
            </a:pPr>
            <a:r>
              <a:rPr lang="el-GR" sz="2800" b="1" dirty="0" smtClean="0">
                <a:solidFill>
                  <a:srgbClr val="002060"/>
                </a:solidFill>
                <a:latin typeface="Arial Narrow" panose="020B0606020202030204" pitchFamily="34" charset="0"/>
              </a:rPr>
              <a:t>ΠΟΙΟΙ </a:t>
            </a: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σημαντικότεροι πόροι που απαιτούνται για να λειτουργήσει το επιχειρηματικό </a:t>
            </a:r>
            <a:r>
              <a:rPr lang="el-GR" sz="2800" dirty="0" smtClean="0">
                <a:solidFill>
                  <a:srgbClr val="002060"/>
                </a:solidFill>
                <a:latin typeface="Arial Narrow" panose="020B0606020202030204" pitchFamily="34" charset="0"/>
              </a:rPr>
              <a:t>μοντέλο.</a:t>
            </a: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ΕΙΝΑΙ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Φυσικοί</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Οικονομικοί</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Διανοητικοί/Ανθρώπινοι</a:t>
            </a:r>
            <a:r>
              <a:rPr lang="el-GR" sz="2800" dirty="0">
                <a:solidFill>
                  <a:srgbClr val="002060"/>
                </a:solidFill>
                <a:latin typeface="Arial Narrow" panose="020B0606020202030204" pitchFamily="34" charset="0"/>
              </a:rPr>
              <a:t>. </a:t>
            </a:r>
            <a:endParaRPr lang="el-GR" sz="2800" dirty="0" smtClean="0">
              <a:solidFill>
                <a:srgbClr val="002060"/>
              </a:solidFill>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Ανήκουν στην ίδια </a:t>
            </a:r>
            <a:r>
              <a:rPr lang="el-GR" sz="2800" dirty="0">
                <a:solidFill>
                  <a:srgbClr val="002060"/>
                </a:solidFill>
                <a:latin typeface="Arial Narrow" panose="020B0606020202030204" pitchFamily="34" charset="0"/>
              </a:rPr>
              <a:t>την επιχείρηση είτε </a:t>
            </a:r>
            <a:r>
              <a:rPr lang="el-GR" sz="2800" dirty="0" smtClean="0">
                <a:solidFill>
                  <a:srgbClr val="002060"/>
                </a:solidFill>
                <a:latin typeface="Arial Narrow" panose="020B0606020202030204" pitchFamily="34" charset="0"/>
              </a:rPr>
              <a:t>αναζητούνται από </a:t>
            </a:r>
            <a:r>
              <a:rPr lang="el-GR" sz="2800" dirty="0">
                <a:solidFill>
                  <a:srgbClr val="002060"/>
                </a:solidFill>
                <a:latin typeface="Arial Narrow" panose="020B0606020202030204" pitchFamily="34" charset="0"/>
              </a:rPr>
              <a:t>εξωτερικές πηγές ή από τους κύριους συνεργάτες της επιχείρησης.</a:t>
            </a: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Είναι </a:t>
            </a:r>
            <a:r>
              <a:rPr lang="el-GR" sz="2800" dirty="0">
                <a:solidFill>
                  <a:srgbClr val="002060"/>
                </a:solidFill>
                <a:latin typeface="Arial Narrow" panose="020B0606020202030204" pitchFamily="34" charset="0"/>
              </a:rPr>
              <a:t>οι πόροι που απαιτούνται για την παροχή όλων των στοιχείων που περιγράφονται πιο πάνω:</a:t>
            </a:r>
          </a:p>
          <a:p>
            <a:pPr marL="457200" indent="-457200" algn="just">
              <a:buFont typeface="Wingdings" panose="05000000000000000000" pitchFamily="2" charset="2"/>
              <a:buChar char="v"/>
            </a:pPr>
            <a:r>
              <a:rPr lang="el-GR" sz="2800" dirty="0">
                <a:solidFill>
                  <a:srgbClr val="002060"/>
                </a:solidFill>
                <a:latin typeface="Arial Narrow" panose="020B0606020202030204" pitchFamily="34" charset="0"/>
              </a:rPr>
              <a:t>Δημιουργία και παροχή προτεινόμενης </a:t>
            </a:r>
            <a:r>
              <a:rPr lang="el-GR" sz="2800" dirty="0" smtClean="0">
                <a:solidFill>
                  <a:srgbClr val="002060"/>
                </a:solidFill>
                <a:latin typeface="Arial Narrow" panose="020B0606020202030204" pitchFamily="34" charset="0"/>
              </a:rPr>
              <a:t>αξίας</a:t>
            </a:r>
            <a:endParaRPr lang="el-GR" sz="2800" dirty="0">
              <a:solidFill>
                <a:srgbClr val="002060"/>
              </a:solidFill>
              <a:latin typeface="Arial Narrow" panose="020B0606020202030204" pitchFamily="34" charset="0"/>
            </a:endParaRPr>
          </a:p>
          <a:p>
            <a:pPr marL="457200" indent="-457200" algn="just">
              <a:buFont typeface="Wingdings" panose="05000000000000000000" pitchFamily="2" charset="2"/>
              <a:buChar char="v"/>
            </a:pPr>
            <a:r>
              <a:rPr lang="el-GR" sz="2800" dirty="0">
                <a:solidFill>
                  <a:srgbClr val="002060"/>
                </a:solidFill>
                <a:latin typeface="Arial Narrow" panose="020B0606020202030204" pitchFamily="34" charset="0"/>
              </a:rPr>
              <a:t>Προσέγγιση </a:t>
            </a:r>
            <a:r>
              <a:rPr lang="el-GR" sz="2800" dirty="0" smtClean="0">
                <a:solidFill>
                  <a:srgbClr val="002060"/>
                </a:solidFill>
                <a:latin typeface="Arial Narrow" panose="020B0606020202030204" pitchFamily="34" charset="0"/>
              </a:rPr>
              <a:t>αγορών</a:t>
            </a:r>
            <a:endParaRPr lang="el-GR" sz="2800" dirty="0">
              <a:solidFill>
                <a:srgbClr val="002060"/>
              </a:solidFill>
              <a:latin typeface="Arial Narrow" panose="020B0606020202030204" pitchFamily="34" charset="0"/>
            </a:endParaRPr>
          </a:p>
          <a:p>
            <a:pPr marL="457200" indent="-457200" algn="just">
              <a:buFont typeface="Wingdings" panose="05000000000000000000" pitchFamily="2" charset="2"/>
              <a:buChar char="v"/>
            </a:pPr>
            <a:r>
              <a:rPr lang="el-GR" sz="2800" dirty="0">
                <a:solidFill>
                  <a:srgbClr val="002060"/>
                </a:solidFill>
                <a:latin typeface="Arial Narrow" panose="020B0606020202030204" pitchFamily="34" charset="0"/>
              </a:rPr>
              <a:t>Δημιουργία και διατήρηση σχέσεων με πελάτες.</a:t>
            </a:r>
          </a:p>
          <a:p>
            <a:pPr marL="457200" indent="-457200" algn="just">
              <a:buFont typeface="Wingdings" panose="05000000000000000000" pitchFamily="2" charset="2"/>
              <a:buChar char="v"/>
            </a:pPr>
            <a:r>
              <a:rPr lang="el-GR" sz="2800" dirty="0">
                <a:solidFill>
                  <a:srgbClr val="002060"/>
                </a:solidFill>
                <a:latin typeface="Arial Narrow" panose="020B0606020202030204" pitchFamily="34" charset="0"/>
              </a:rPr>
              <a:t>Δημιουργία </a:t>
            </a:r>
            <a:r>
              <a:rPr lang="el-GR" sz="2800" dirty="0" smtClean="0">
                <a:solidFill>
                  <a:srgbClr val="002060"/>
                </a:solidFill>
                <a:latin typeface="Arial Narrow" panose="020B0606020202030204" pitchFamily="34" charset="0"/>
              </a:rPr>
              <a:t>εσόδων</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84741593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95924"/>
            <a:ext cx="9036050" cy="1152302"/>
          </a:xfrm>
        </p:spPr>
        <p:txBody>
          <a:bodyPr>
            <a:normAutofit fontScale="90000"/>
          </a:bodyPr>
          <a:lstStyle/>
          <a:p>
            <a:pPr algn="ctr">
              <a:defRPr/>
            </a:pPr>
            <a:r>
              <a:rPr lang="el-GR" altLang="el-GR" sz="4400" dirty="0" smtClean="0">
                <a:solidFill>
                  <a:srgbClr val="7030A0"/>
                </a:solidFill>
                <a:latin typeface="Arial Narrow" panose="020B0606020202030204" pitchFamily="34" charset="0"/>
              </a:rPr>
              <a:t> </a:t>
            </a:r>
            <a:br>
              <a:rPr lang="el-GR" altLang="el-GR" sz="4400" dirty="0" smtClean="0">
                <a:solidFill>
                  <a:srgbClr val="7030A0"/>
                </a:solidFill>
                <a:latin typeface="Arial Narrow" panose="020B0606020202030204" pitchFamily="34" charset="0"/>
              </a:rPr>
            </a:br>
            <a:r>
              <a:rPr lang="el-GR" altLang="el-GR" sz="4400" dirty="0" smtClean="0">
                <a:solidFill>
                  <a:srgbClr val="7030A0"/>
                </a:solidFill>
                <a:latin typeface="Arial Narrow" panose="020B0606020202030204" pitchFamily="34" charset="0"/>
              </a:rPr>
              <a:t>Επιχειρήσεις στην Ελλάδα</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0" y="1556792"/>
            <a:ext cx="9188780" cy="4680520"/>
          </a:xfrm>
          <a:prstGeom prst="rect">
            <a:avLst/>
          </a:prstGeom>
        </p:spPr>
      </p:pic>
    </p:spTree>
    <p:extLst>
      <p:ext uri="{BB962C8B-B14F-4D97-AF65-F5344CB8AC3E}">
        <p14:creationId xmlns:p14="http://schemas.microsoft.com/office/powerpoint/2010/main" val="2514282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(5) Κύριοι (Κρίσιμοι) Πόροι (ΚΠ)</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(Key Resources) </a:t>
            </a:r>
            <a:r>
              <a:rPr lang="el-GR" sz="3200" b="1" dirty="0" smtClean="0">
                <a:solidFill>
                  <a:srgbClr val="7030A0"/>
                </a:solidFill>
                <a:effectLst>
                  <a:outerShdw blurRad="38100" dist="38100" dir="2700000" algn="tl">
                    <a:srgbClr val="000000">
                      <a:alpha val="43137"/>
                    </a:srgbClr>
                  </a:outerShdw>
                </a:effectLst>
                <a:latin typeface="Arial" charset="0"/>
              </a:rPr>
              <a:t>συνέχεια</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95369" y="1354107"/>
            <a:ext cx="9001000" cy="4401205"/>
          </a:xfrm>
          <a:prstGeom prst="rect">
            <a:avLst/>
          </a:prstGeom>
        </p:spPr>
        <p:txBody>
          <a:bodyPr wrap="square">
            <a:spAutoFit/>
          </a:bodyPr>
          <a:lstStyle/>
          <a:p>
            <a:pPr algn="just"/>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latin typeface="Arial Narrow" panose="020B0606020202030204" pitchFamily="34" charset="0"/>
              </a:rPr>
              <a:t>Ερωτήσεις</a:t>
            </a:r>
          </a:p>
          <a:p>
            <a:pPr marL="457200" indent="-457200" algn="just">
              <a:buFont typeface="Wingdings" panose="05000000000000000000" pitchFamily="2" charset="2"/>
              <a:buChar char="Ø"/>
            </a:pPr>
            <a:r>
              <a:rPr lang="el-GR" sz="2800" dirty="0" smtClean="0">
                <a:solidFill>
                  <a:srgbClr val="002060"/>
                </a:solidFill>
                <a:latin typeface="Arial Narrow" panose="020B0606020202030204" pitchFamily="34" charset="0"/>
              </a:rPr>
              <a:t>Ποιοι </a:t>
            </a:r>
            <a:r>
              <a:rPr lang="el-GR" sz="2800" dirty="0">
                <a:solidFill>
                  <a:srgbClr val="002060"/>
                </a:solidFill>
                <a:latin typeface="Arial Narrow" panose="020B0606020202030204" pitchFamily="34" charset="0"/>
              </a:rPr>
              <a:t>πόροι είναι κυρίως απαραίτητοι για τη δημιουργία της παρεχόμενης αξίας προς τους πελάτες; </a:t>
            </a:r>
          </a:p>
          <a:p>
            <a:pPr marL="457200" indent="-457200" algn="just">
              <a:buFont typeface="Wingdings" panose="05000000000000000000" pitchFamily="2" charset="2"/>
              <a:buChar char="Ø"/>
            </a:pPr>
            <a:r>
              <a:rPr lang="el-GR" sz="2800" dirty="0">
                <a:solidFill>
                  <a:srgbClr val="002060"/>
                </a:solidFill>
                <a:latin typeface="Arial Narrow" panose="020B0606020202030204" pitchFamily="34" charset="0"/>
              </a:rPr>
              <a:t>Ποιοι πόροι είναι απαραίτητοι για τη βιωσιμότητα της επιχείρησης? </a:t>
            </a:r>
          </a:p>
          <a:p>
            <a:pPr marL="457200" indent="-457200" algn="just">
              <a:buFont typeface="Wingdings" panose="05000000000000000000" pitchFamily="2" charset="2"/>
              <a:buChar char="Ø"/>
            </a:pPr>
            <a:r>
              <a:rPr lang="el-GR" sz="2800" dirty="0">
                <a:solidFill>
                  <a:srgbClr val="002060"/>
                </a:solidFill>
                <a:latin typeface="Arial Narrow" panose="020B0606020202030204" pitchFamily="34" charset="0"/>
              </a:rPr>
              <a:t>Ποιούς κύριους πόρους/μέσα απαιτούν:</a:t>
            </a:r>
          </a:p>
          <a:p>
            <a:pPr algn="just"/>
            <a:r>
              <a:rPr lang="el-GR" sz="2800" dirty="0" smtClean="0">
                <a:solidFill>
                  <a:srgbClr val="002060"/>
                </a:solidFill>
                <a:latin typeface="Arial Narrow" panose="020B0606020202030204" pitchFamily="34" charset="0"/>
              </a:rPr>
              <a:t>- Η </a:t>
            </a:r>
            <a:r>
              <a:rPr lang="el-GR" sz="2800" dirty="0">
                <a:solidFill>
                  <a:srgbClr val="002060"/>
                </a:solidFill>
                <a:latin typeface="Arial Narrow" panose="020B0606020202030204" pitchFamily="34" charset="0"/>
              </a:rPr>
              <a:t>προτεινόμενη αξία;</a:t>
            </a:r>
          </a:p>
          <a:p>
            <a:pPr algn="just"/>
            <a:r>
              <a:rPr lang="el-GR" sz="2800" dirty="0" smtClean="0">
                <a:solidFill>
                  <a:srgbClr val="002060"/>
                </a:solidFill>
                <a:latin typeface="Arial Narrow" panose="020B0606020202030204" pitchFamily="34" charset="0"/>
              </a:rPr>
              <a:t>- Τα </a:t>
            </a:r>
            <a:r>
              <a:rPr lang="el-GR" sz="2800" dirty="0">
                <a:solidFill>
                  <a:srgbClr val="002060"/>
                </a:solidFill>
                <a:latin typeface="Arial Narrow" panose="020B0606020202030204" pitchFamily="34" charset="0"/>
              </a:rPr>
              <a:t>κανάλια επικοινωνίας και διανομής;</a:t>
            </a:r>
          </a:p>
          <a:p>
            <a:pPr algn="just"/>
            <a:r>
              <a:rPr lang="el-GR" sz="2800" dirty="0" smtClean="0">
                <a:solidFill>
                  <a:srgbClr val="002060"/>
                </a:solidFill>
                <a:latin typeface="Arial Narrow" panose="020B0606020202030204" pitchFamily="34" charset="0"/>
              </a:rPr>
              <a:t>- Οι </a:t>
            </a:r>
            <a:r>
              <a:rPr lang="el-GR" sz="2800" dirty="0">
                <a:solidFill>
                  <a:srgbClr val="002060"/>
                </a:solidFill>
                <a:latin typeface="Arial Narrow" panose="020B0606020202030204" pitchFamily="34" charset="0"/>
              </a:rPr>
              <a:t>πελατειακές σχέσεις;</a:t>
            </a:r>
          </a:p>
          <a:p>
            <a:pPr algn="just"/>
            <a:r>
              <a:rPr lang="el-GR" sz="2800" dirty="0" smtClean="0">
                <a:solidFill>
                  <a:srgbClr val="002060"/>
                </a:solidFill>
                <a:latin typeface="Arial Narrow" panose="020B0606020202030204" pitchFamily="34" charset="0"/>
              </a:rPr>
              <a:t>- Οι </a:t>
            </a:r>
            <a:r>
              <a:rPr lang="el-GR" sz="2800" dirty="0">
                <a:solidFill>
                  <a:srgbClr val="002060"/>
                </a:solidFill>
                <a:latin typeface="Arial Narrow" panose="020B0606020202030204" pitchFamily="34" charset="0"/>
              </a:rPr>
              <a:t>ροές εσόδων;	</a:t>
            </a:r>
          </a:p>
        </p:txBody>
      </p:sp>
    </p:spTree>
    <p:extLst>
      <p:ext uri="{BB962C8B-B14F-4D97-AF65-F5344CB8AC3E}">
        <p14:creationId xmlns:p14="http://schemas.microsoft.com/office/powerpoint/2010/main" val="1616093546"/>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(6) Κύριες Δραστηριότητες (ΚΔ)</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(Key Activities)</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95369" y="1354107"/>
            <a:ext cx="9001000" cy="5693866"/>
          </a:xfrm>
          <a:prstGeom prst="rect">
            <a:avLst/>
          </a:prstGeom>
        </p:spPr>
        <p:txBody>
          <a:bodyPr wrap="square">
            <a:spAutoFit/>
          </a:bodyPr>
          <a:lstStyle/>
          <a:p>
            <a:pPr marL="457200" indent="-457200" algn="just">
              <a:buFont typeface="Wingdings" panose="05000000000000000000" pitchFamily="2" charset="2"/>
              <a:buChar char="q"/>
            </a:pPr>
            <a:r>
              <a:rPr lang="el-GR" sz="2800" b="1" dirty="0" smtClean="0">
                <a:solidFill>
                  <a:srgbClr val="002060"/>
                </a:solidFill>
                <a:latin typeface="Arial Narrow" panose="020B0606020202030204" pitchFamily="34" charset="0"/>
              </a:rPr>
              <a:t>ΠΟΙΕΣ </a:t>
            </a:r>
            <a:r>
              <a:rPr lang="el-GR" sz="2800" dirty="0">
                <a:solidFill>
                  <a:srgbClr val="002060"/>
                </a:solidFill>
                <a:latin typeface="Arial Narrow" panose="020B0606020202030204" pitchFamily="34" charset="0"/>
              </a:rPr>
              <a:t>οι σημαντικότερες </a:t>
            </a:r>
            <a:r>
              <a:rPr lang="el-GR" sz="2800" dirty="0" smtClean="0">
                <a:solidFill>
                  <a:srgbClr val="002060"/>
                </a:solidFill>
                <a:latin typeface="Arial Narrow" panose="020B0606020202030204" pitchFamily="34" charset="0"/>
              </a:rPr>
              <a:t>(α)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ενέργειες</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που πρέπει να κάνει η επιχείρηση για να λειτουργήσει </a:t>
            </a:r>
            <a:r>
              <a:rPr lang="el-GR" sz="2800" dirty="0" smtClean="0">
                <a:solidFill>
                  <a:srgbClr val="002060"/>
                </a:solidFill>
                <a:latin typeface="Arial Narrow" panose="020B0606020202030204" pitchFamily="34" charset="0"/>
              </a:rPr>
              <a:t>το επιχειρηματικό </a:t>
            </a:r>
            <a:r>
              <a:rPr lang="el-GR" sz="2800" dirty="0">
                <a:solidFill>
                  <a:srgbClr val="002060"/>
                </a:solidFill>
                <a:latin typeface="Arial Narrow" panose="020B0606020202030204" pitchFamily="34" charset="0"/>
              </a:rPr>
              <a:t>της </a:t>
            </a:r>
            <a:r>
              <a:rPr lang="el-GR" sz="2800" dirty="0" smtClean="0">
                <a:solidFill>
                  <a:srgbClr val="002060"/>
                </a:solidFill>
                <a:latin typeface="Arial Narrow" panose="020B0606020202030204" pitchFamily="34" charset="0"/>
              </a:rPr>
              <a:t>μοντέλο (β)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δράσεις</a:t>
            </a:r>
            <a:r>
              <a:rPr lang="el-GR" sz="2800" dirty="0" smtClean="0">
                <a:solidFill>
                  <a:srgbClr val="002060"/>
                </a:solidFill>
                <a:latin typeface="Arial Narrow" panose="020B0606020202030204" pitchFamily="34" charset="0"/>
              </a:rPr>
              <a:t> </a:t>
            </a:r>
            <a:r>
              <a:rPr lang="el-GR" sz="2800" dirty="0">
                <a:solidFill>
                  <a:srgbClr val="002060"/>
                </a:solidFill>
                <a:latin typeface="Arial Narrow" panose="020B0606020202030204" pitchFamily="34" charset="0"/>
              </a:rPr>
              <a:t>που πρέπει να αναλάβει η επιχείρηση για την επιτυχημένη λειτουργία της. </a:t>
            </a:r>
            <a:endParaRPr lang="el-GR" sz="2800" dirty="0" smtClean="0">
              <a:solidFill>
                <a:srgbClr val="002060"/>
              </a:solidFill>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κύριες δραστηριότητες απαιτούνται για τη </a:t>
            </a:r>
            <a:r>
              <a:rPr lang="el-GR" sz="2800" b="1" dirty="0">
                <a:solidFill>
                  <a:srgbClr val="002060"/>
                </a:solidFill>
                <a:latin typeface="Arial Narrow" panose="020B0606020202030204" pitchFamily="34" charset="0"/>
              </a:rPr>
              <a:t>δημιουργία και παροχή αξίας</a:t>
            </a:r>
            <a:r>
              <a:rPr lang="el-GR" sz="2800" dirty="0">
                <a:solidFill>
                  <a:srgbClr val="002060"/>
                </a:solidFill>
                <a:latin typeface="Arial Narrow" panose="020B0606020202030204" pitchFamily="34" charset="0"/>
              </a:rPr>
              <a:t>, για </a:t>
            </a:r>
            <a:r>
              <a:rPr lang="el-GR" sz="2800" dirty="0" smtClean="0">
                <a:solidFill>
                  <a:srgbClr val="002060"/>
                </a:solidFill>
                <a:latin typeface="Arial Narrow" panose="020B0606020202030204" pitchFamily="34" charset="0"/>
              </a:rPr>
              <a:t>την προσέγγιση </a:t>
            </a:r>
            <a:r>
              <a:rPr lang="el-GR" sz="2800" dirty="0">
                <a:solidFill>
                  <a:srgbClr val="002060"/>
                </a:solidFill>
                <a:latin typeface="Arial Narrow" panose="020B0606020202030204" pitchFamily="34" charset="0"/>
              </a:rPr>
              <a:t>των αγορών, για τη δημιουργία και διατήρηση των σχέσεων με τους πελάτες και για την </a:t>
            </a:r>
            <a:r>
              <a:rPr lang="el-GR" sz="2800" dirty="0" smtClean="0">
                <a:solidFill>
                  <a:srgbClr val="002060"/>
                </a:solidFill>
                <a:latin typeface="Arial Narrow" panose="020B0606020202030204" pitchFamily="34" charset="0"/>
              </a:rPr>
              <a:t>άντληση εσόδων</a:t>
            </a:r>
            <a:r>
              <a:rPr lang="el-GR" sz="2800" dirty="0">
                <a:solidFill>
                  <a:srgbClr val="002060"/>
                </a:solidFill>
                <a:latin typeface="Arial Narrow" panose="020B0606020202030204" pitchFamily="34" charset="0"/>
              </a:rPr>
              <a:t>.</a:t>
            </a:r>
          </a:p>
          <a:p>
            <a:pPr algn="just"/>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latin typeface="Arial Narrow" panose="020B0606020202030204" pitchFamily="34" charset="0"/>
              </a:rPr>
              <a:t>Ερωτήσεις:</a:t>
            </a:r>
          </a:p>
          <a:p>
            <a:r>
              <a:rPr lang="el-GR" sz="2800" dirty="0" smtClean="0">
                <a:solidFill>
                  <a:srgbClr val="002060"/>
                </a:solidFill>
                <a:latin typeface="Arial Narrow" panose="020B0606020202030204" pitchFamily="34" charset="0"/>
              </a:rPr>
              <a:t>Ποιες </a:t>
            </a:r>
            <a:r>
              <a:rPr lang="el-GR" sz="2800" dirty="0">
                <a:solidFill>
                  <a:srgbClr val="002060"/>
                </a:solidFill>
                <a:latin typeface="Arial Narrow" panose="020B0606020202030204" pitchFamily="34" charset="0"/>
              </a:rPr>
              <a:t>καθοριστικές εσωτερικές εταιρικές διεργασίες απαιτούν:</a:t>
            </a:r>
          </a:p>
          <a:p>
            <a:r>
              <a:rPr lang="el-GR" sz="2800" dirty="0">
                <a:solidFill>
                  <a:srgbClr val="002060"/>
                </a:solidFill>
                <a:latin typeface="Arial Narrow" panose="020B0606020202030204" pitchFamily="34" charset="0"/>
              </a:rPr>
              <a:t>Η προτεινόμενη αξία;</a:t>
            </a:r>
          </a:p>
          <a:p>
            <a:r>
              <a:rPr lang="el-GR" sz="2800" dirty="0">
                <a:solidFill>
                  <a:srgbClr val="002060"/>
                </a:solidFill>
                <a:latin typeface="Arial Narrow" panose="020B0606020202030204" pitchFamily="34" charset="0"/>
              </a:rPr>
              <a:t>Τα κανάλια επικοινωνίας και διανομής;</a:t>
            </a:r>
          </a:p>
          <a:p>
            <a:r>
              <a:rPr lang="el-GR" sz="2800" dirty="0">
                <a:solidFill>
                  <a:srgbClr val="002060"/>
                </a:solidFill>
                <a:latin typeface="Arial Narrow" panose="020B0606020202030204" pitchFamily="34" charset="0"/>
              </a:rPr>
              <a:t>Οι ροές εσόδων;</a:t>
            </a:r>
          </a:p>
        </p:txBody>
      </p:sp>
    </p:spTree>
    <p:extLst>
      <p:ext uri="{BB962C8B-B14F-4D97-AF65-F5344CB8AC3E}">
        <p14:creationId xmlns:p14="http://schemas.microsoft.com/office/powerpoint/2010/main" val="2405936091"/>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(7) Κύριοι Συνεργάτες (ΚΣ)</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(Key Partners)</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5" name="Ορθογώνιο 4"/>
          <p:cNvSpPr/>
          <p:nvPr/>
        </p:nvSpPr>
        <p:spPr>
          <a:xfrm>
            <a:off x="95369" y="1354107"/>
            <a:ext cx="9001000" cy="4832092"/>
          </a:xfrm>
          <a:prstGeom prst="rect">
            <a:avLst/>
          </a:prstGeom>
        </p:spPr>
        <p:txBody>
          <a:bodyPr wrap="square">
            <a:spAutoFit/>
          </a:bodyPr>
          <a:lstStyle/>
          <a:p>
            <a:pPr marL="457200" indent="-457200" algn="just">
              <a:buFont typeface="Wingdings" panose="05000000000000000000" pitchFamily="2" charset="2"/>
              <a:buChar char="q"/>
            </a:pPr>
            <a:r>
              <a:rPr lang="el-GR" sz="2800" b="1" dirty="0" smtClean="0">
                <a:solidFill>
                  <a:srgbClr val="002060"/>
                </a:solidFill>
                <a:latin typeface="Arial Narrow" panose="020B0606020202030204" pitchFamily="34" charset="0"/>
              </a:rPr>
              <a:t>ΠΟΙΟ</a:t>
            </a:r>
            <a:r>
              <a:rPr lang="el-GR" sz="2800" dirty="0" smtClean="0">
                <a:solidFill>
                  <a:srgbClr val="002060"/>
                </a:solidFill>
                <a:latin typeface="Arial Narrow" panose="020B0606020202030204" pitchFamily="34" charset="0"/>
              </a:rPr>
              <a:t> το </a:t>
            </a:r>
            <a:r>
              <a:rPr lang="el-GR" sz="2800" dirty="0">
                <a:solidFill>
                  <a:srgbClr val="002060"/>
                </a:solidFill>
                <a:latin typeface="Arial Narrow" panose="020B0606020202030204" pitchFamily="34" charset="0"/>
              </a:rPr>
              <a:t>δίκτυο των προμηθευτών και συνεργατών που υποστηρίζουν τη λειτουργία </a:t>
            </a:r>
            <a:r>
              <a:rPr lang="el-GR" sz="2800" dirty="0" smtClean="0">
                <a:solidFill>
                  <a:srgbClr val="002060"/>
                </a:solidFill>
                <a:latin typeface="Arial Narrow" panose="020B0606020202030204" pitchFamily="34" charset="0"/>
              </a:rPr>
              <a:t>του επιχειρηματικού μοντέλου.</a:t>
            </a:r>
          </a:p>
          <a:p>
            <a:pPr marL="457200" indent="-457200">
              <a:buFont typeface="Wingdings" panose="05000000000000000000" pitchFamily="2" charset="2"/>
              <a:buChar char="q"/>
            </a:pPr>
            <a:r>
              <a:rPr lang="el-GR" sz="2800" dirty="0" smtClean="0">
                <a:solidFill>
                  <a:srgbClr val="002060"/>
                </a:solidFill>
                <a:latin typeface="Arial Narrow" panose="020B0606020202030204" pitchFamily="34" charset="0"/>
              </a:rPr>
              <a:t>Οι </a:t>
            </a:r>
            <a:r>
              <a:rPr lang="el-GR" sz="2800" dirty="0" err="1" smtClean="0">
                <a:solidFill>
                  <a:srgbClr val="002060"/>
                </a:solidFill>
                <a:latin typeface="Arial Narrow" panose="020B0606020202030204" pitchFamily="34" charset="0"/>
              </a:rPr>
              <a:t>επιχ</a:t>
            </a:r>
            <a:r>
              <a:rPr lang="el-GR" sz="2800" dirty="0" smtClean="0">
                <a:solidFill>
                  <a:srgbClr val="002060"/>
                </a:solidFill>
                <a:latin typeface="Arial Narrow" panose="020B0606020202030204" pitchFamily="34" charset="0"/>
              </a:rPr>
              <a:t>/σεις </a:t>
            </a:r>
            <a:r>
              <a:rPr lang="el-GR" sz="2800" dirty="0">
                <a:solidFill>
                  <a:srgbClr val="002060"/>
                </a:solidFill>
                <a:latin typeface="Arial Narrow" panose="020B0606020202030204" pitchFamily="34" charset="0"/>
              </a:rPr>
              <a:t>δημιουργούν συμμαχίες για να </a:t>
            </a:r>
            <a:r>
              <a:rPr lang="el-GR" sz="2800" dirty="0" smtClean="0">
                <a:solidFill>
                  <a:srgbClr val="002060"/>
                </a:solidFill>
                <a:latin typeface="Arial Narrow" panose="020B0606020202030204" pitchFamily="34" charset="0"/>
              </a:rPr>
              <a:t>β</a:t>
            </a:r>
            <a:r>
              <a:rPr lang="el-GR" sz="2800" i="1" dirty="0" smtClean="0">
                <a:solidFill>
                  <a:srgbClr val="002060"/>
                </a:solidFill>
                <a:latin typeface="Arial Narrow" panose="020B0606020202030204" pitchFamily="34" charset="0"/>
              </a:rPr>
              <a:t>ελτιστοποιήσουν </a:t>
            </a:r>
            <a:r>
              <a:rPr lang="el-GR" sz="2800" dirty="0">
                <a:solidFill>
                  <a:srgbClr val="002060"/>
                </a:solidFill>
                <a:latin typeface="Arial Narrow" panose="020B0606020202030204" pitchFamily="34" charset="0"/>
              </a:rPr>
              <a:t>το επιχειρηματικό τους μοντέλο, να </a:t>
            </a:r>
            <a:r>
              <a:rPr lang="el-GR" sz="2800" b="1" i="1" dirty="0">
                <a:solidFill>
                  <a:srgbClr val="002060"/>
                </a:solidFill>
                <a:latin typeface="Arial Narrow" panose="020B0606020202030204" pitchFamily="34" charset="0"/>
              </a:rPr>
              <a:t>μειώσουν </a:t>
            </a:r>
            <a:r>
              <a:rPr lang="el-GR" sz="2800" b="1" i="1" dirty="0" smtClean="0">
                <a:solidFill>
                  <a:srgbClr val="002060"/>
                </a:solidFill>
                <a:latin typeface="Arial Narrow" panose="020B0606020202030204" pitchFamily="34" charset="0"/>
              </a:rPr>
              <a:t>το ρίσκο</a:t>
            </a:r>
            <a:r>
              <a:rPr lang="el-GR" sz="2800" dirty="0">
                <a:solidFill>
                  <a:srgbClr val="002060"/>
                </a:solidFill>
                <a:latin typeface="Arial Narrow" panose="020B0606020202030204" pitchFamily="34" charset="0"/>
              </a:rPr>
              <a:t>, ή να </a:t>
            </a:r>
            <a:r>
              <a:rPr lang="el-GR" sz="2800" b="1" i="1" dirty="0">
                <a:solidFill>
                  <a:srgbClr val="002060"/>
                </a:solidFill>
                <a:latin typeface="Arial Narrow" panose="020B0606020202030204" pitchFamily="34" charset="0"/>
              </a:rPr>
              <a:t>αναζητήσουν πόρους</a:t>
            </a:r>
            <a:r>
              <a:rPr lang="el-GR" sz="2800" dirty="0">
                <a:solidFill>
                  <a:srgbClr val="002060"/>
                </a:solidFill>
                <a:latin typeface="Arial Narrow" panose="020B0606020202030204" pitchFamily="34" charset="0"/>
              </a:rPr>
              <a:t>. </a:t>
            </a:r>
            <a:endParaRPr lang="el-GR" sz="2800" dirty="0" smtClean="0">
              <a:solidFill>
                <a:srgbClr val="002060"/>
              </a:solidFill>
              <a:latin typeface="Arial Narrow" panose="020B0606020202030204" pitchFamily="34" charset="0"/>
            </a:endParaRPr>
          </a:p>
          <a:p>
            <a:endParaRPr lang="el-GR" sz="2800" dirty="0" smtClean="0">
              <a:solidFill>
                <a:srgbClr val="002060"/>
              </a:solidFill>
              <a:latin typeface="Arial Narrow" panose="020B0606020202030204" pitchFamily="34" charset="0"/>
            </a:endParaRPr>
          </a:p>
          <a:p>
            <a:r>
              <a:rPr lang="el-GR" sz="2800" dirty="0" smtClean="0">
                <a:solidFill>
                  <a:srgbClr val="002060"/>
                </a:solidFill>
                <a:latin typeface="Arial Narrow" panose="020B0606020202030204" pitchFamily="34" charset="0"/>
              </a:rPr>
              <a:t>Ερωτήσεις:</a:t>
            </a:r>
            <a:endParaRPr lang="el-GR" sz="2800" dirty="0">
              <a:solidFill>
                <a:srgbClr val="002060"/>
              </a:solidFill>
              <a:latin typeface="Arial Narrow" panose="020B0606020202030204" pitchFamily="34" charset="0"/>
            </a:endParaRPr>
          </a:p>
          <a:p>
            <a:pPr marL="457200" indent="-457200">
              <a:buFont typeface="Wingdings" panose="05000000000000000000" pitchFamily="2" charset="2"/>
              <a:buChar char="ü"/>
            </a:pPr>
            <a:r>
              <a:rPr lang="el-GR" sz="2800" dirty="0">
                <a:solidFill>
                  <a:srgbClr val="002060"/>
                </a:solidFill>
                <a:latin typeface="Arial Narrow" panose="020B0606020202030204" pitchFamily="34" charset="0"/>
              </a:rPr>
              <a:t>Ποιοί είναι οι κύριοι συνεργάτες μας;</a:t>
            </a:r>
          </a:p>
          <a:p>
            <a:pPr marL="914400" lvl="1" indent="-457200">
              <a:buFont typeface="Wingdings" panose="05000000000000000000" pitchFamily="2" charset="2"/>
              <a:buChar char="ü"/>
            </a:pP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κύριοι προμηθευτές μας;</a:t>
            </a:r>
          </a:p>
          <a:p>
            <a:pPr marL="914400" lvl="1" indent="-457200">
              <a:buFont typeface="Wingdings" panose="05000000000000000000" pitchFamily="2" charset="2"/>
              <a:buChar char="ü"/>
            </a:pPr>
            <a:r>
              <a:rPr lang="el-GR" sz="2800" dirty="0" smtClean="0">
                <a:solidFill>
                  <a:srgbClr val="002060"/>
                </a:solidFill>
                <a:latin typeface="Arial Narrow" panose="020B0606020202030204" pitchFamily="34" charset="0"/>
              </a:rPr>
              <a:t>Τα σημαντικά μέσα που αποκτάμε από συνεργάτες μας;</a:t>
            </a:r>
            <a:endParaRPr lang="el-GR" sz="2800" dirty="0">
              <a:solidFill>
                <a:srgbClr val="002060"/>
              </a:solidFill>
              <a:latin typeface="Arial Narrow" panose="020B0606020202030204" pitchFamily="34" charset="0"/>
            </a:endParaRPr>
          </a:p>
          <a:p>
            <a:pPr marL="914400" lvl="1" indent="-457200">
              <a:buFont typeface="Wingdings" panose="05000000000000000000" pitchFamily="2" charset="2"/>
              <a:buChar char="ü"/>
            </a:pP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κύριες δραστηριότητες που εκτελούν συνεργάτες μας;</a:t>
            </a:r>
          </a:p>
        </p:txBody>
      </p:sp>
    </p:spTree>
    <p:extLst>
      <p:ext uri="{BB962C8B-B14F-4D97-AF65-F5344CB8AC3E}">
        <p14:creationId xmlns:p14="http://schemas.microsoft.com/office/powerpoint/2010/main" val="2216072075"/>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(8) Ροές Εσόδων (ΡΕ)</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(Cost Structure)</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0" y="1052736"/>
            <a:ext cx="9144000" cy="5693866"/>
          </a:xfrm>
          <a:prstGeom prst="rect">
            <a:avLst/>
          </a:prstGeom>
        </p:spPr>
        <p:txBody>
          <a:bodyPr wrap="square">
            <a:spAutoFit/>
          </a:bodyPr>
          <a:lstStyle/>
          <a:p>
            <a:pPr marL="457200" indent="-457200" algn="just">
              <a:buFont typeface="Wingdings" panose="05000000000000000000" pitchFamily="2" charset="2"/>
              <a:buChar char="q"/>
            </a:pPr>
            <a:r>
              <a:rPr lang="el-GR" sz="2800" b="1" dirty="0" smtClean="0">
                <a:solidFill>
                  <a:srgbClr val="002060"/>
                </a:solidFill>
                <a:latin typeface="Arial Narrow" panose="020B0606020202030204" pitchFamily="34" charset="0"/>
              </a:rPr>
              <a:t>ΠΟΙΟΙ </a:t>
            </a: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τρόποι και μηχανισμοί τιμολόγησης με τους οποίους η επιχείρηση συλλαμβάνει αξία.</a:t>
            </a:r>
          </a:p>
          <a:p>
            <a:pPr marL="457200" indent="-457200" algn="just">
              <a:buFont typeface="Wingdings" pitchFamily="2" charset="2"/>
              <a:buChar char="à"/>
            </a:pP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ροές εσόδων προέρχονται από την επιτυχημένη παροχή αξίας στους πελάτες. </a:t>
            </a:r>
            <a:endParaRPr lang="el-GR" sz="2800" dirty="0" smtClean="0">
              <a:solidFill>
                <a:srgbClr val="002060"/>
              </a:solidFill>
              <a:latin typeface="Arial Narrow" panose="020B0606020202030204" pitchFamily="34" charset="0"/>
            </a:endParaRPr>
          </a:p>
          <a:p>
            <a:pPr marL="457200" indent="-457200" algn="just">
              <a:buFont typeface="Wingdings" pitchFamily="2" charset="2"/>
              <a:buChar char="à"/>
            </a:pPr>
            <a:r>
              <a:rPr lang="el-GR" sz="2800" dirty="0" smtClean="0">
                <a:solidFill>
                  <a:srgbClr val="002060"/>
                </a:solidFill>
                <a:latin typeface="Arial Narrow" panose="020B0606020202030204" pitchFamily="34" charset="0"/>
              </a:rPr>
              <a:t>Είναι εισοδήματα που η επιχείρηση </a:t>
            </a:r>
            <a:r>
              <a:rPr lang="el-GR" sz="2800" dirty="0">
                <a:solidFill>
                  <a:srgbClr val="002060"/>
                </a:solidFill>
                <a:latin typeface="Arial Narrow" panose="020B0606020202030204" pitchFamily="34" charset="0"/>
              </a:rPr>
              <a:t>αντλεί από κάθε κατηγορία πελατών (το κόστος θα πρέπει να αφαιρεθεί από τα έσοδα για </a:t>
            </a:r>
            <a:r>
              <a:rPr lang="el-GR" sz="2800" dirty="0" smtClean="0">
                <a:solidFill>
                  <a:srgbClr val="002060"/>
                </a:solidFill>
                <a:latin typeface="Arial Narrow" panose="020B0606020202030204" pitchFamily="34" charset="0"/>
              </a:rPr>
              <a:t>να δημιουργηθεί </a:t>
            </a:r>
            <a:r>
              <a:rPr lang="el-GR" sz="2800" dirty="0">
                <a:solidFill>
                  <a:srgbClr val="002060"/>
                </a:solidFill>
                <a:latin typeface="Arial Narrow" panose="020B0606020202030204" pitchFamily="34" charset="0"/>
              </a:rPr>
              <a:t>κέρδος). </a:t>
            </a:r>
            <a:endParaRPr lang="el-GR" sz="2800" dirty="0" smtClean="0">
              <a:solidFill>
                <a:srgbClr val="002060"/>
              </a:solidFill>
              <a:latin typeface="Arial Narrow" panose="020B0606020202030204" pitchFamily="34" charset="0"/>
            </a:endParaRPr>
          </a:p>
          <a:p>
            <a:pPr algn="just"/>
            <a:r>
              <a:rPr lang="el-GR" sz="2800" dirty="0" smtClean="0">
                <a:solidFill>
                  <a:srgbClr val="002060"/>
                </a:solidFill>
                <a:latin typeface="Arial Narrow" panose="020B0606020202030204" pitchFamily="34" charset="0"/>
              </a:rPr>
              <a:t>Ερωτήσεις</a:t>
            </a:r>
          </a:p>
          <a:p>
            <a:pPr marL="457200" indent="-457200" algn="just">
              <a:buFont typeface="Wingdings" panose="05000000000000000000" pitchFamily="2" charset="2"/>
              <a:buChar char="ü"/>
            </a:pPr>
            <a:r>
              <a:rPr lang="el-GR" sz="2800" dirty="0" smtClean="0">
                <a:solidFill>
                  <a:srgbClr val="002060"/>
                </a:solidFill>
                <a:latin typeface="Arial Narrow" panose="020B0606020202030204" pitchFamily="34" charset="0"/>
              </a:rPr>
              <a:t>Για </a:t>
            </a:r>
            <a:r>
              <a:rPr lang="el-GR" sz="2800" dirty="0">
                <a:solidFill>
                  <a:srgbClr val="002060"/>
                </a:solidFill>
                <a:latin typeface="Arial Narrow" panose="020B0606020202030204" pitchFamily="34" charset="0"/>
              </a:rPr>
              <a:t>ποιά αξία είναι οι </a:t>
            </a:r>
            <a:r>
              <a:rPr lang="el-GR" sz="2800" dirty="0" smtClean="0">
                <a:solidFill>
                  <a:srgbClr val="002060"/>
                </a:solidFill>
                <a:latin typeface="Arial Narrow" panose="020B0606020202030204" pitchFamily="34" charset="0"/>
              </a:rPr>
              <a:t>πελάτες μας διατεθειμένοι </a:t>
            </a:r>
            <a:r>
              <a:rPr lang="el-GR" sz="2800" dirty="0">
                <a:solidFill>
                  <a:srgbClr val="002060"/>
                </a:solidFill>
                <a:latin typeface="Arial Narrow" panose="020B0606020202030204" pitchFamily="34" charset="0"/>
              </a:rPr>
              <a:t>να πληρώσουν;</a:t>
            </a:r>
          </a:p>
          <a:p>
            <a:pPr marL="457200" indent="-457200" algn="just">
              <a:buFont typeface="Wingdings" panose="05000000000000000000" pitchFamily="2" charset="2"/>
              <a:buChar char="ü"/>
            </a:pPr>
            <a:r>
              <a:rPr lang="el-GR" sz="2800" dirty="0">
                <a:solidFill>
                  <a:srgbClr val="002060"/>
                </a:solidFill>
                <a:latin typeface="Arial Narrow" panose="020B0606020202030204" pitchFamily="34" charset="0"/>
              </a:rPr>
              <a:t>Για ποιά αξία πληρώνουν ήδη;</a:t>
            </a:r>
          </a:p>
          <a:p>
            <a:pPr marL="457200" indent="-457200" algn="just">
              <a:buFont typeface="Wingdings" panose="05000000000000000000" pitchFamily="2" charset="2"/>
              <a:buChar char="ü"/>
            </a:pPr>
            <a:r>
              <a:rPr lang="el-GR" sz="2800" dirty="0">
                <a:solidFill>
                  <a:srgbClr val="002060"/>
                </a:solidFill>
                <a:latin typeface="Arial Narrow" panose="020B0606020202030204" pitchFamily="34" charset="0"/>
              </a:rPr>
              <a:t>Με ποιό τρόπο πληρώνουν;</a:t>
            </a:r>
          </a:p>
          <a:p>
            <a:pPr marL="457200" indent="-457200" algn="just">
              <a:buFont typeface="Wingdings" panose="05000000000000000000" pitchFamily="2" charset="2"/>
              <a:buChar char="ü"/>
            </a:pPr>
            <a:r>
              <a:rPr lang="el-GR" sz="2800" dirty="0">
                <a:solidFill>
                  <a:srgbClr val="002060"/>
                </a:solidFill>
                <a:latin typeface="Arial Narrow" panose="020B0606020202030204" pitchFamily="34" charset="0"/>
              </a:rPr>
              <a:t>Με ποιό τρόπο θα προτιμούσαν να πληρώνουν;</a:t>
            </a:r>
          </a:p>
          <a:p>
            <a:pPr marL="457200" indent="-457200" algn="just">
              <a:buFont typeface="Wingdings" panose="05000000000000000000" pitchFamily="2" charset="2"/>
              <a:buChar char="ü"/>
            </a:pPr>
            <a:r>
              <a:rPr lang="el-GR" sz="2800" dirty="0">
                <a:solidFill>
                  <a:srgbClr val="002060"/>
                </a:solidFill>
                <a:latin typeface="Arial Narrow" panose="020B0606020202030204" pitchFamily="34" charset="0"/>
              </a:rPr>
              <a:t>Πόσο συνεισφέρει κάθε ροή εσόδων στο σύνολο των εσόδων;</a:t>
            </a:r>
          </a:p>
        </p:txBody>
      </p:sp>
    </p:spTree>
    <p:extLst>
      <p:ext uri="{BB962C8B-B14F-4D97-AF65-F5344CB8AC3E}">
        <p14:creationId xmlns:p14="http://schemas.microsoft.com/office/powerpoint/2010/main" val="3494721869"/>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(9) Ροές Εσόδων (ΡΕ)</a:t>
            </a:r>
            <a:endParaRPr lang="en-US"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r>
              <a:rPr lang="en-US" sz="3200" b="1" dirty="0" smtClean="0">
                <a:solidFill>
                  <a:srgbClr val="7030A0"/>
                </a:solidFill>
                <a:effectLst>
                  <a:outerShdw blurRad="38100" dist="38100" dir="2700000" algn="tl">
                    <a:srgbClr val="000000">
                      <a:alpha val="43137"/>
                    </a:srgbClr>
                  </a:outerShdw>
                </a:effectLst>
                <a:latin typeface="Arial" charset="0"/>
              </a:rPr>
              <a:t>(Cost Structure)</a:t>
            </a:r>
            <a:endParaRPr lang="el-GR" sz="3200" b="1" dirty="0" smtClean="0">
              <a:solidFill>
                <a:srgbClr val="7030A0"/>
              </a:solidFill>
              <a:effectLst>
                <a:outerShdw blurRad="38100" dist="38100" dir="2700000" algn="tl">
                  <a:srgbClr val="000000">
                    <a:alpha val="43137"/>
                  </a:srgbClr>
                </a:outerShdw>
              </a:effectLst>
              <a:latin typeface="Arial" charset="0"/>
            </a:endParaRP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0" y="1052736"/>
            <a:ext cx="9144000" cy="5693866"/>
          </a:xfrm>
          <a:prstGeom prst="rect">
            <a:avLst/>
          </a:prstGeom>
        </p:spPr>
        <p:txBody>
          <a:bodyPr wrap="square">
            <a:spAutoFit/>
          </a:bodyPr>
          <a:lstStyle/>
          <a:p>
            <a:pPr marL="457200" indent="-457200" algn="just">
              <a:buFont typeface="Wingdings" panose="05000000000000000000" pitchFamily="2" charset="2"/>
              <a:buChar char="q"/>
            </a:pPr>
            <a:r>
              <a:rPr lang="el-GR" sz="2800" b="1" dirty="0" smtClean="0">
                <a:solidFill>
                  <a:srgbClr val="002060"/>
                </a:solidFill>
                <a:latin typeface="Arial Narrow" panose="020B0606020202030204" pitchFamily="34" charset="0"/>
              </a:rPr>
              <a:t>ΠΟΙΕΣ </a:t>
            </a: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δαπάνες που επιβαρύνουν τη λειτουργία του επιχειρηματικού </a:t>
            </a:r>
            <a:r>
              <a:rPr lang="el-GR" sz="2800" dirty="0" smtClean="0">
                <a:solidFill>
                  <a:srgbClr val="002060"/>
                </a:solidFill>
                <a:latin typeface="Arial Narrow" panose="020B0606020202030204" pitchFamily="34" charset="0"/>
              </a:rPr>
              <a:t>μοντέλου.</a:t>
            </a: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Η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δημιουργία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και παροχή αξίας</a:t>
            </a:r>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η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δημιουργία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και διατήρηση σχέσεων με τους πελάτες</a:t>
            </a:r>
            <a:r>
              <a:rPr lang="el-GR" sz="2800" dirty="0">
                <a:solidFill>
                  <a:srgbClr val="002060"/>
                </a:solidFill>
                <a:latin typeface="Arial Narrow" panose="020B0606020202030204" pitchFamily="34" charset="0"/>
              </a:rPr>
              <a:t>, αλλά και </a:t>
            </a:r>
            <a:r>
              <a:rPr lang="el-GR" sz="2800" dirty="0" smtClean="0">
                <a:solidFill>
                  <a:srgbClr val="002060"/>
                </a:solidFill>
                <a:latin typeface="Arial Narrow" panose="020B0606020202030204" pitchFamily="34" charset="0"/>
              </a:rPr>
              <a:t>η δημιουργία </a:t>
            </a:r>
            <a:r>
              <a:rPr lang="el-GR" sz="2800" dirty="0">
                <a:solidFill>
                  <a:srgbClr val="002060"/>
                </a:solidFill>
                <a:latin typeface="Arial Narrow" panose="020B0606020202030204" pitchFamily="34" charset="0"/>
              </a:rPr>
              <a:t>εσόδων επιβαρύνονται με δαπάνες. </a:t>
            </a:r>
            <a:endParaRPr lang="el-GR" sz="2800" dirty="0" smtClean="0">
              <a:solidFill>
                <a:srgbClr val="002060"/>
              </a:solidFill>
              <a:latin typeface="Arial Narrow" panose="020B0606020202030204" pitchFamily="34" charset="0"/>
            </a:endParaRPr>
          </a:p>
          <a:p>
            <a:pPr marL="457200" indent="-457200" algn="just">
              <a:buFont typeface="Wingdings" panose="05000000000000000000" pitchFamily="2" charset="2"/>
              <a:buChar char="q"/>
            </a:pPr>
            <a:r>
              <a:rPr lang="el-GR" sz="2800" dirty="0" smtClean="0">
                <a:solidFill>
                  <a:srgbClr val="002060"/>
                </a:solidFill>
                <a:latin typeface="Arial Narrow" panose="020B0606020202030204" pitchFamily="34" charset="0"/>
              </a:rPr>
              <a:t>Οι </a:t>
            </a:r>
            <a:r>
              <a:rPr lang="el-GR" sz="2800" dirty="0">
                <a:solidFill>
                  <a:srgbClr val="002060"/>
                </a:solidFill>
                <a:latin typeface="Arial Narrow" panose="020B0606020202030204" pitchFamily="34" charset="0"/>
              </a:rPr>
              <a:t>δαπάνες αυτές μπορούν να υπολογιστούν σχετικά εύκολα </a:t>
            </a:r>
            <a:r>
              <a:rPr lang="el-GR" sz="2800" dirty="0" smtClean="0">
                <a:solidFill>
                  <a:srgbClr val="002060"/>
                </a:solidFill>
                <a:latin typeface="Arial Narrow" panose="020B0606020202030204" pitchFamily="34" charset="0"/>
              </a:rPr>
              <a:t>αν καθοριστούν </a:t>
            </a:r>
            <a:r>
              <a:rPr lang="el-GR" sz="2800" dirty="0">
                <a:solidFill>
                  <a:srgbClr val="002060"/>
                </a:solidFill>
                <a:latin typeface="Arial Narrow" panose="020B0606020202030204" pitchFamily="34" charset="0"/>
              </a:rPr>
              <a:t>οι κύριοι πόροι, οι κύριες δραστηριότητες και οι κύριες συνεργασίες που απαιτούνται. </a:t>
            </a:r>
            <a:endParaRPr lang="el-GR" sz="2800" dirty="0" smtClean="0">
              <a:solidFill>
                <a:srgbClr val="002060"/>
              </a:solidFill>
              <a:latin typeface="Arial Narrow" panose="020B0606020202030204" pitchFamily="34" charset="0"/>
            </a:endParaRPr>
          </a:p>
          <a:p>
            <a:pPr algn="just"/>
            <a:r>
              <a:rPr lang="el-GR" sz="2800" dirty="0" smtClean="0">
                <a:solidFill>
                  <a:srgbClr val="002060"/>
                </a:solidFill>
                <a:latin typeface="Arial Narrow" panose="020B0606020202030204" pitchFamily="34" charset="0"/>
              </a:rPr>
              <a:t>Ερωτήσεις</a:t>
            </a:r>
          </a:p>
          <a:p>
            <a:pPr marL="457200" indent="-457200" algn="just">
              <a:buFont typeface="Wingdings" panose="05000000000000000000" pitchFamily="2" charset="2"/>
              <a:buChar char="ü"/>
            </a:pPr>
            <a:r>
              <a:rPr lang="el-GR" sz="2800" dirty="0" smtClean="0">
                <a:solidFill>
                  <a:srgbClr val="002060"/>
                </a:solidFill>
                <a:latin typeface="Arial Narrow" panose="020B0606020202030204" pitchFamily="34" charset="0"/>
              </a:rPr>
              <a:t>Ποιές </a:t>
            </a:r>
            <a:r>
              <a:rPr lang="el-GR" sz="2800" dirty="0">
                <a:solidFill>
                  <a:srgbClr val="002060"/>
                </a:solidFill>
                <a:latin typeface="Arial Narrow" panose="020B0606020202030204" pitchFamily="34" charset="0"/>
              </a:rPr>
              <a:t>είναι οι σημαντικότερες δαπάνες που επιβαρύνουν το επιχειρηματικό μας μοντέλο;</a:t>
            </a:r>
          </a:p>
          <a:p>
            <a:pPr marL="457200" indent="-457200" algn="just">
              <a:buFont typeface="Wingdings" panose="05000000000000000000" pitchFamily="2" charset="2"/>
              <a:buChar char="ü"/>
            </a:pPr>
            <a:r>
              <a:rPr lang="el-GR" sz="2800" dirty="0">
                <a:solidFill>
                  <a:srgbClr val="002060"/>
                </a:solidFill>
                <a:latin typeface="Arial Narrow" panose="020B0606020202030204" pitchFamily="34" charset="0"/>
              </a:rPr>
              <a:t>Ποιοί είναι οι πιο δαπανηροί πόροι;</a:t>
            </a:r>
          </a:p>
          <a:p>
            <a:pPr marL="457200" indent="-457200" algn="just">
              <a:buFont typeface="Wingdings" panose="05000000000000000000" pitchFamily="2" charset="2"/>
              <a:buChar char="ü"/>
            </a:pPr>
            <a:r>
              <a:rPr lang="el-GR" sz="2800" dirty="0">
                <a:solidFill>
                  <a:srgbClr val="002060"/>
                </a:solidFill>
                <a:latin typeface="Arial Narrow" panose="020B0606020202030204" pitchFamily="34" charset="0"/>
              </a:rPr>
              <a:t>Ποιές είναι οι πιο δαπανηρές δραστηριότητες;</a:t>
            </a:r>
          </a:p>
        </p:txBody>
      </p:sp>
    </p:spTree>
    <p:extLst>
      <p:ext uri="{BB962C8B-B14F-4D97-AF65-F5344CB8AC3E}">
        <p14:creationId xmlns:p14="http://schemas.microsoft.com/office/powerpoint/2010/main" val="2775577578"/>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0"/>
            <a:ext cx="9002241" cy="6862465"/>
            <a:chOff x="47" y="0"/>
            <a:chExt cx="8064" cy="6148"/>
          </a:xfrm>
        </p:grpSpPr>
        <p:grpSp>
          <p:nvGrpSpPr>
            <p:cNvPr id="6152" name="Group 2"/>
            <p:cNvGrpSpPr>
              <a:grpSpLocks/>
            </p:cNvGrpSpPr>
            <p:nvPr/>
          </p:nvGrpSpPr>
          <p:grpSpPr bwMode="auto">
            <a:xfrm>
              <a:off x="47" y="4256"/>
              <a:ext cx="4040" cy="1712"/>
              <a:chOff x="0" y="0"/>
              <a:chExt cx="4040" cy="1712"/>
            </a:xfrm>
          </p:grpSpPr>
          <p:sp>
            <p:nvSpPr>
              <p:cNvPr id="6196" name="AutoShape 3"/>
              <p:cNvSpPr>
                <a:spLocks/>
              </p:cNvSpPr>
              <p:nvPr/>
            </p:nvSpPr>
            <p:spPr bwMode="auto">
              <a:xfrm>
                <a:off x="24" y="16"/>
                <a:ext cx="4000" cy="1680"/>
              </a:xfrm>
              <a:prstGeom prst="roundRect">
                <a:avLst>
                  <a:gd name="adj" fmla="val 7139"/>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p:grpSpPr>
          <p:sp>
            <p:nvSpPr>
              <p:cNvPr id="6194" name="AutoShape 6"/>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p:grpSpPr>
          <p:sp>
            <p:nvSpPr>
              <p:cNvPr id="6192" name="AutoShape 9"/>
              <p:cNvSpPr>
                <a:spLocks/>
              </p:cNvSpPr>
              <p:nvPr/>
            </p:nvSpPr>
            <p:spPr bwMode="auto">
              <a:xfrm>
                <a:off x="24" y="16"/>
                <a:ext cx="4000" cy="1680"/>
              </a:xfrm>
              <a:prstGeom prst="roundRect">
                <a:avLst>
                  <a:gd name="adj" fmla="val 7139"/>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p:grpSpPr>
          <p:sp>
            <p:nvSpPr>
              <p:cNvPr id="6190" name="AutoShape 12"/>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000" dirty="0">
                  <a:solidFill>
                    <a:schemeClr val="tx1"/>
                  </a:solidFill>
                  <a:latin typeface="Arial Narrow" panose="020B0606020202030204" pitchFamily="34" charset="0"/>
                  <a:ea typeface="ＭＳ Ｐゴシック" pitchFamily="34" charset="-128"/>
                  <a:hlinkClick r:id="rId6"/>
                </a:rPr>
                <a:t>www.businessmodelgeneration.com</a:t>
              </a:r>
              <a:endParaRPr lang="en-US" altLang="el-GR" sz="1000" dirty="0">
                <a:solidFill>
                  <a:schemeClr val="tx1"/>
                </a:solidFill>
                <a:latin typeface="Arial Narrow" panose="020B0606020202030204" pitchFamily="34" charset="0"/>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p:grpSpPr>
          <p:sp>
            <p:nvSpPr>
              <p:cNvPr id="6188" name="AutoShape 16"/>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p:grpSpPr>
          <p:sp>
            <p:nvSpPr>
              <p:cNvPr id="6186" name="AutoShape 19"/>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7"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p:grpSpPr>
          <p:sp>
            <p:nvSpPr>
              <p:cNvPr id="6184" name="AutoShape 22"/>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5" name="Picture 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p:grpSpPr>
          <p:sp>
            <p:nvSpPr>
              <p:cNvPr id="6182" name="AutoShape 25"/>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3"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p:grpSpPr>
          <p:sp>
            <p:nvSpPr>
              <p:cNvPr id="6180" name="AutoShape 29"/>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2000"/>
              </a:p>
            </p:txBody>
          </p:sp>
          <p:pic>
            <p:nvPicPr>
              <p:cNvPr id="6181" name="Picture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9" y="0"/>
              <a:ext cx="56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33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2" name="Rectangle 40"/>
            <p:cNvSpPr>
              <a:spLocks/>
            </p:cNvSpPr>
            <p:nvPr/>
          </p:nvSpPr>
          <p:spPr bwMode="auto">
            <a:xfrm>
              <a:off x="4599" y="4380"/>
              <a:ext cx="13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1757" y="382"/>
              <a:ext cx="1351"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338" y="685"/>
              <a:ext cx="1226"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527" y="890"/>
              <a:ext cx="125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9" name="Rectangle 47"/>
            <p:cNvSpPr>
              <a:spLocks/>
            </p:cNvSpPr>
            <p:nvPr/>
          </p:nvSpPr>
          <p:spPr bwMode="auto">
            <a:xfrm>
              <a:off x="4945" y="2814"/>
              <a:ext cx="155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20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a:t>
              </a:r>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Επικοινωνίας</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74" name="Rectangle 45"/>
          <p:cNvSpPr>
            <a:spLocks/>
          </p:cNvSpPr>
          <p:nvPr/>
        </p:nvSpPr>
        <p:spPr bwMode="auto">
          <a:xfrm>
            <a:off x="5724128" y="1047229"/>
            <a:ext cx="1480279"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Πελάτες </a:t>
            </a:r>
            <a:endParaRPr lang="en-US"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6" name="Rectangle 46"/>
          <p:cNvSpPr>
            <a:spLocks/>
          </p:cNvSpPr>
          <p:nvPr/>
        </p:nvSpPr>
        <p:spPr bwMode="auto">
          <a:xfrm>
            <a:off x="7420008" y="945108"/>
            <a:ext cx="1328456" cy="6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a:t>
            </a:r>
          </a:p>
          <a:p>
            <a:pPr eaLnBrk="1" hangingPunct="1"/>
            <a:r>
              <a:rPr lang="el-GR" altLang="el-GR" sz="20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Πελατών </a:t>
            </a:r>
          </a:p>
        </p:txBody>
      </p:sp>
    </p:spTree>
    <p:extLst>
      <p:ext uri="{BB962C8B-B14F-4D97-AF65-F5344CB8AC3E}">
        <p14:creationId xmlns:p14="http://schemas.microsoft.com/office/powerpoint/2010/main" val="3813821409"/>
      </p:ext>
    </p:extLst>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0"/>
            <a:ext cx="9002241" cy="6862465"/>
            <a:chOff x="47" y="0"/>
            <a:chExt cx="8064" cy="6148"/>
          </a:xfrm>
        </p:grpSpPr>
        <p:grpSp>
          <p:nvGrpSpPr>
            <p:cNvPr id="6152" name="Group 2"/>
            <p:cNvGrpSpPr>
              <a:grpSpLocks/>
            </p:cNvGrpSpPr>
            <p:nvPr/>
          </p:nvGrpSpPr>
          <p:grpSpPr bwMode="auto">
            <a:xfrm>
              <a:off x="47" y="4256"/>
              <a:ext cx="4040" cy="1712"/>
              <a:chOff x="0" y="0"/>
              <a:chExt cx="4040" cy="1712"/>
            </a:xfrm>
          </p:grpSpPr>
          <p:sp>
            <p:nvSpPr>
              <p:cNvPr id="6196" name="AutoShape 3"/>
              <p:cNvSpPr>
                <a:spLocks/>
              </p:cNvSpPr>
              <p:nvPr/>
            </p:nvSpPr>
            <p:spPr bwMode="auto">
              <a:xfrm>
                <a:off x="24" y="16"/>
                <a:ext cx="4000" cy="1680"/>
              </a:xfrm>
              <a:prstGeom prst="roundRect">
                <a:avLst>
                  <a:gd name="adj" fmla="val 7139"/>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p:grpSpPr>
          <p:sp>
            <p:nvSpPr>
              <p:cNvPr id="6194" name="AutoShape 6"/>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p:grpSpPr>
          <p:sp>
            <p:nvSpPr>
              <p:cNvPr id="6192" name="AutoShape 9"/>
              <p:cNvSpPr>
                <a:spLocks/>
              </p:cNvSpPr>
              <p:nvPr/>
            </p:nvSpPr>
            <p:spPr bwMode="auto">
              <a:xfrm>
                <a:off x="24" y="16"/>
                <a:ext cx="4000" cy="1680"/>
              </a:xfrm>
              <a:prstGeom prst="roundRect">
                <a:avLst>
                  <a:gd name="adj" fmla="val 7139"/>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p:grpSpPr>
          <p:sp>
            <p:nvSpPr>
              <p:cNvPr id="6190" name="AutoShape 12"/>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dirty="0">
                  <a:solidFill>
                    <a:schemeClr val="tx1"/>
                  </a:solidFill>
                  <a:ea typeface="ＭＳ Ｐゴシック" pitchFamily="34" charset="-128"/>
                  <a:hlinkClick r:id="rId6"/>
                </a:rPr>
                <a:t>www.businessmodelgeneration.com</a:t>
              </a:r>
              <a:endParaRPr lang="en-US" altLang="el-GR" sz="1100" dirty="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p:grpSpPr>
          <p:sp>
            <p:nvSpPr>
              <p:cNvPr id="6188" name="AutoShape 16"/>
              <p:cNvSpPr>
                <a:spLocks/>
              </p:cNvSpPr>
              <p:nvPr/>
            </p:nvSpPr>
            <p:spPr bwMode="auto">
              <a:xfrm>
                <a:off x="24" y="16"/>
                <a:ext cx="1600" cy="416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p:grpSpPr>
          <p:sp>
            <p:nvSpPr>
              <p:cNvPr id="6186" name="AutoShape 19"/>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p:grpSpPr>
          <p:sp>
            <p:nvSpPr>
              <p:cNvPr id="6184" name="AutoShape 22"/>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p:grpSpPr>
          <p:sp>
            <p:nvSpPr>
              <p:cNvPr id="6182" name="AutoShape 25"/>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p:grpSpPr>
          <p:sp>
            <p:nvSpPr>
              <p:cNvPr id="6180" name="AutoShape 29"/>
              <p:cNvSpPr>
                <a:spLocks/>
              </p:cNvSpPr>
              <p:nvPr/>
            </p:nvSpPr>
            <p:spPr bwMode="auto">
              <a:xfrm>
                <a:off x="24" y="16"/>
                <a:ext cx="1600" cy="2080"/>
              </a:xfrm>
              <a:prstGeom prst="roundRect">
                <a:avLst>
                  <a:gd name="adj" fmla="val 750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9" y="0"/>
              <a:ext cx="56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33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2" name="Rectangle 40"/>
            <p:cNvSpPr>
              <a:spLocks/>
            </p:cNvSpPr>
            <p:nvPr/>
          </p:nvSpPr>
          <p:spPr bwMode="auto">
            <a:xfrm>
              <a:off x="4599" y="4380"/>
              <a:ext cx="13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137" y="124"/>
              <a:ext cx="112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203" y="169"/>
              <a:ext cx="132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Πελάτες </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660" y="137"/>
              <a:ext cx="995"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a:t>
              </a:r>
            </a:p>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Πελατών </a:t>
              </a:r>
            </a:p>
          </p:txBody>
        </p:sp>
        <p:sp>
          <p:nvSpPr>
            <p:cNvPr id="6179" name="Rectangle 47"/>
            <p:cNvSpPr>
              <a:spLocks/>
            </p:cNvSpPr>
            <p:nvPr/>
          </p:nvSpPr>
          <p:spPr bwMode="auto">
            <a:xfrm>
              <a:off x="5415" y="2256"/>
              <a:ext cx="108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pic>
        <p:nvPicPr>
          <p:cNvPr id="6150" name="Picture 4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73" y="1150325"/>
            <a:ext cx="1702223" cy="245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9" name="Picture 5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73452" y="3045721"/>
            <a:ext cx="1768297" cy="154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5" name="Rectangle 53"/>
          <p:cNvSpPr>
            <a:spLocks/>
          </p:cNvSpPr>
          <p:nvPr/>
        </p:nvSpPr>
        <p:spPr bwMode="auto">
          <a:xfrm>
            <a:off x="5573240" y="3222104"/>
            <a:ext cx="1562783" cy="124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Τα Κανάλια μέσα από τα οποία Προσεγγίζουμε  &amp; Επικοινωνούμε με τους Πελάτες μας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nvGrpSpPr>
          <p:cNvPr id="68" name="Group 48"/>
          <p:cNvGrpSpPr>
            <a:grpSpLocks/>
          </p:cNvGrpSpPr>
          <p:nvPr/>
        </p:nvGrpSpPr>
        <p:grpSpPr bwMode="auto">
          <a:xfrm>
            <a:off x="1856014" y="3039469"/>
            <a:ext cx="1795898" cy="1554036"/>
            <a:chOff x="-185" y="-32"/>
            <a:chExt cx="1384" cy="824"/>
          </a:xfrm>
        </p:grpSpPr>
        <p:pic>
          <p:nvPicPr>
            <p:cNvPr id="69" name="Picture 4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 y="-32"/>
              <a:ext cx="1384"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0" name="Rectangle 50"/>
            <p:cNvSpPr>
              <a:spLocks/>
            </p:cNvSpPr>
            <p:nvPr/>
          </p:nvSpPr>
          <p:spPr bwMode="auto">
            <a:xfrm>
              <a:off x="-129" y="64"/>
              <a:ext cx="1293"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Οι Κυριότεροι Υλικοί &amp; Άυλοι Πόροι στους οποίους βασιζόμαστε για τη Λειτουργία του Οργανισμού μας </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pic>
        <p:nvPicPr>
          <p:cNvPr id="71" name="Picture 5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3352" y="745577"/>
            <a:ext cx="1768297" cy="154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5" name="Picture 4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64751" y="626195"/>
            <a:ext cx="1795898" cy="18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1" name="Picture 4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504" y="1353146"/>
            <a:ext cx="1795898" cy="17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 name="Rectangle 50"/>
          <p:cNvSpPr>
            <a:spLocks/>
          </p:cNvSpPr>
          <p:nvPr/>
        </p:nvSpPr>
        <p:spPr bwMode="auto">
          <a:xfrm>
            <a:off x="323528" y="1505036"/>
            <a:ext cx="1541223" cy="149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Δίκτυο </a:t>
            </a:r>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των Συνεργατών  &amp; Προμηθευτών που Υποστηρίζουν τις Λειτουργίες του Οργανισμού</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85" name="Rectangle 50"/>
          <p:cNvSpPr>
            <a:spLocks/>
          </p:cNvSpPr>
          <p:nvPr/>
        </p:nvSpPr>
        <p:spPr bwMode="auto">
          <a:xfrm>
            <a:off x="1937417" y="521864"/>
            <a:ext cx="1677815" cy="174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n-GB"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eaLnBrk="1" hangingPunct="1"/>
            <a:r>
              <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a:t>
            </a:r>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Δραστηριότητες που </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Εκτελεί ο Οργανισμός </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Προκειμένου να Εφαρμόσει τη Στρατηγική του</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6" name="Picture 5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9198" y="1121757"/>
            <a:ext cx="1768297" cy="154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 name="Rectangle 53"/>
          <p:cNvSpPr>
            <a:spLocks/>
          </p:cNvSpPr>
          <p:nvPr/>
        </p:nvSpPr>
        <p:spPr bwMode="auto">
          <a:xfrm>
            <a:off x="5635243" y="1201253"/>
            <a:ext cx="1482995" cy="74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Είδος Σχέσεων που Καλλιεργούμε με τους Πελάτες μας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88" name="Rectangle 53"/>
          <p:cNvSpPr>
            <a:spLocks/>
          </p:cNvSpPr>
          <p:nvPr/>
        </p:nvSpPr>
        <p:spPr bwMode="auto">
          <a:xfrm>
            <a:off x="7407315" y="1221412"/>
            <a:ext cx="1482995" cy="124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Ποιες οι Ομάδες των Πελατών μας </a:t>
            </a:r>
          </a:p>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Και ποια τα Χαρακτηριστικά τους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0" name="Picture 5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84763" y="5353246"/>
            <a:ext cx="3036308" cy="126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1" name="Rectangle 53"/>
          <p:cNvSpPr>
            <a:spLocks/>
          </p:cNvSpPr>
          <p:nvPr/>
        </p:nvSpPr>
        <p:spPr bwMode="auto">
          <a:xfrm>
            <a:off x="4977045" y="5623273"/>
            <a:ext cx="268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Δαπάνες </a:t>
            </a:r>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που Επιβαρύνουν τη Λειτουργία του Οργανισμού μας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nvGrpSpPr>
          <p:cNvPr id="92" name="Group 48"/>
          <p:cNvGrpSpPr>
            <a:grpSpLocks/>
          </p:cNvGrpSpPr>
          <p:nvPr/>
        </p:nvGrpSpPr>
        <p:grpSpPr bwMode="auto">
          <a:xfrm>
            <a:off x="596783" y="5353246"/>
            <a:ext cx="3327083" cy="1265483"/>
            <a:chOff x="-1238" y="121"/>
            <a:chExt cx="2564" cy="671"/>
          </a:xfrm>
        </p:grpSpPr>
        <p:pic>
          <p:nvPicPr>
            <p:cNvPr id="93" name="Picture 4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8" y="121"/>
              <a:ext cx="2437"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4" name="Rectangle 50"/>
            <p:cNvSpPr>
              <a:spLocks/>
            </p:cNvSpPr>
            <p:nvPr/>
          </p:nvSpPr>
          <p:spPr bwMode="auto">
            <a:xfrm>
              <a:off x="-1076" y="329"/>
              <a:ext cx="24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Κύρια Κόστη </a:t>
              </a:r>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Που Απαιτούνται για τη Λειτουργία του Οργανισμού μας </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73" name="Rectangle 50"/>
          <p:cNvSpPr>
            <a:spLocks/>
          </p:cNvSpPr>
          <p:nvPr/>
        </p:nvSpPr>
        <p:spPr bwMode="auto">
          <a:xfrm>
            <a:off x="3832720" y="1387222"/>
            <a:ext cx="1650632" cy="1969770"/>
          </a:xfrm>
          <a:prstGeom prst="rect">
            <a:avLst/>
          </a:prstGeom>
          <a:solidFill>
            <a:srgbClr val="FFFF00"/>
          </a:solidFill>
          <a:ln>
            <a:noFill/>
          </a:ln>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Γκάμα Υπηρεσιών </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που Προτείνουμε </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Προκειμένου να </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Ικανοποιήσουμε τις </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Πνευματικές / Λογικές  Συναισθηματικές </a:t>
            </a:r>
            <a:r>
              <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Ανάγκες των</a:t>
            </a:r>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«Πελατών» </a:t>
            </a:r>
            <a:r>
              <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μας</a:t>
            </a:r>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2" name="TextBox 31"/>
          <p:cNvSpPr>
            <a:spLocks noChangeArrowheads="1"/>
          </p:cNvSpPr>
          <p:nvPr/>
        </p:nvSpPr>
        <p:spPr bwMode="auto">
          <a:xfrm rot="5400000">
            <a:off x="6715695" y="3221385"/>
            <a:ext cx="448945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l-GR" altLang="el-GR" sz="3200" b="1" dirty="0">
                <a:solidFill>
                  <a:srgbClr val="002060"/>
                </a:solidFill>
                <a:effectLst>
                  <a:outerShdw blurRad="38100" dist="38100" dir="2700000" algn="tl">
                    <a:srgbClr val="C0C0C0"/>
                  </a:outerShdw>
                </a:effectLst>
                <a:latin typeface="Arial Narrow" panose="020B0606020202030204" pitchFamily="34" charset="0"/>
              </a:rPr>
              <a:t>Εξωστρέφεια - Έσοδα</a:t>
            </a:r>
          </a:p>
        </p:txBody>
      </p:sp>
      <p:sp>
        <p:nvSpPr>
          <p:cNvPr id="74" name="Oval 29"/>
          <p:cNvSpPr>
            <a:spLocks noChangeArrowheads="1"/>
          </p:cNvSpPr>
          <p:nvPr/>
        </p:nvSpPr>
        <p:spPr bwMode="auto">
          <a:xfrm>
            <a:off x="3608387" y="285750"/>
            <a:ext cx="5572125" cy="4714875"/>
          </a:xfrm>
          <a:prstGeom prst="ellipse">
            <a:avLst/>
          </a:prstGeom>
          <a:noFill/>
          <a:ln w="25400" cap="flat"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l-GR" altLang="el-GR">
              <a:solidFill>
                <a:srgbClr val="002060"/>
              </a:solidFill>
            </a:endParaRPr>
          </a:p>
        </p:txBody>
      </p:sp>
      <p:sp>
        <p:nvSpPr>
          <p:cNvPr id="76" name="Oval 28"/>
          <p:cNvSpPr>
            <a:spLocks noChangeArrowheads="1"/>
          </p:cNvSpPr>
          <p:nvPr/>
        </p:nvSpPr>
        <p:spPr bwMode="auto">
          <a:xfrm>
            <a:off x="-108520" y="369168"/>
            <a:ext cx="3998789" cy="4572000"/>
          </a:xfrm>
          <a:prstGeom prst="ellipse">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l-GR" altLang="el-GR"/>
          </a:p>
        </p:txBody>
      </p:sp>
      <p:sp>
        <p:nvSpPr>
          <p:cNvPr id="77" name="TextBox 30"/>
          <p:cNvSpPr>
            <a:spLocks noChangeArrowheads="1"/>
          </p:cNvSpPr>
          <p:nvPr/>
        </p:nvSpPr>
        <p:spPr bwMode="auto">
          <a:xfrm rot="16200000">
            <a:off x="-2174427" y="2147043"/>
            <a:ext cx="4572000" cy="584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l-GR" altLang="el-GR" sz="3200" b="1" dirty="0">
                <a:solidFill>
                  <a:srgbClr val="002060"/>
                </a:solidFill>
                <a:effectLst>
                  <a:outerShdw blurRad="38100" dist="38100" dir="2700000" algn="tl">
                    <a:srgbClr val="C0C0C0"/>
                  </a:outerShdw>
                </a:effectLst>
                <a:latin typeface="Arial Narrow" panose="020B0606020202030204" pitchFamily="34" charset="0"/>
              </a:rPr>
              <a:t>Εσωστρέφεια</a:t>
            </a:r>
            <a:r>
              <a:rPr lang="el-GR" altLang="el-GR" sz="3200" b="1" dirty="0">
                <a:solidFill>
                  <a:srgbClr val="002060"/>
                </a:solidFill>
                <a:latin typeface="Arial Narrow" panose="020B0606020202030204" pitchFamily="34" charset="0"/>
              </a:rPr>
              <a:t> </a:t>
            </a:r>
            <a:r>
              <a:rPr lang="el-GR" altLang="el-GR" sz="3200" b="1" dirty="0">
                <a:solidFill>
                  <a:srgbClr val="002060"/>
                </a:solidFill>
                <a:effectLst>
                  <a:outerShdw blurRad="38100" dist="38100" dir="2700000" algn="tl">
                    <a:srgbClr val="C0C0C0"/>
                  </a:outerShdw>
                </a:effectLst>
                <a:latin typeface="Arial Narrow" panose="020B0606020202030204" pitchFamily="34" charset="0"/>
              </a:rPr>
              <a:t>- Έξοδα</a:t>
            </a:r>
          </a:p>
        </p:txBody>
      </p:sp>
    </p:spTree>
    <p:extLst>
      <p:ext uri="{BB962C8B-B14F-4D97-AF65-F5344CB8AC3E}">
        <p14:creationId xmlns:p14="http://schemas.microsoft.com/office/powerpoint/2010/main" val="663310889"/>
      </p:ext>
    </p:extLst>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0"/>
            <a:ext cx="9002241" cy="6862465"/>
            <a:chOff x="47" y="0"/>
            <a:chExt cx="8064" cy="6148"/>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098"/>
              <a:ext cx="1640" cy="2190"/>
              <a:chOff x="-12" y="-78"/>
              <a:chExt cx="1640" cy="2190"/>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78"/>
                <a:ext cx="1640" cy="219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096"/>
              <a:chOff x="0" y="0"/>
              <a:chExt cx="1640" cy="2096"/>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00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119"/>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9" y="0"/>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339" cy="32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2" name="Rectangle 40"/>
            <p:cNvSpPr>
              <a:spLocks/>
            </p:cNvSpPr>
            <p:nvPr/>
          </p:nvSpPr>
          <p:spPr bwMode="auto">
            <a:xfrm>
              <a:off x="4599" y="4380"/>
              <a:ext cx="1320"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137" y="124"/>
              <a:ext cx="112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9" name="Rectangle 47"/>
            <p:cNvSpPr>
              <a:spLocks/>
            </p:cNvSpPr>
            <p:nvPr/>
          </p:nvSpPr>
          <p:spPr bwMode="auto">
            <a:xfrm>
              <a:off x="5415" y="2119"/>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pic>
        <p:nvPicPr>
          <p:cNvPr id="6150"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570" y="714375"/>
            <a:ext cx="1921670" cy="207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9"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7127" y="2770802"/>
            <a:ext cx="1768297" cy="101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5" name="Rectangle 53"/>
          <p:cNvSpPr>
            <a:spLocks/>
          </p:cNvSpPr>
          <p:nvPr/>
        </p:nvSpPr>
        <p:spPr bwMode="auto">
          <a:xfrm>
            <a:off x="5508103" y="2955167"/>
            <a:ext cx="1801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4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Γνωρίζουμε Ποια Κανάλια </a:t>
            </a:r>
            <a:r>
              <a:rPr lang="el-GR" altLang="el-GR" sz="14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Επικοινωνίας Ευχαριστούν</a:t>
            </a:r>
          </a:p>
          <a:p>
            <a:pPr eaLnBrk="1" hangingPunct="1"/>
            <a:r>
              <a:rPr lang="el-GR" altLang="el-GR" sz="14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περισσότερο </a:t>
            </a:r>
            <a:r>
              <a:rPr lang="el-GR" altLang="el-GR" sz="14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τους Πελάτες  </a:t>
            </a:r>
            <a:endParaRPr lang="en-US" altLang="el-GR" sz="14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nvGrpSpPr>
          <p:cNvPr id="68" name="Group 48"/>
          <p:cNvGrpSpPr>
            <a:grpSpLocks/>
          </p:cNvGrpSpPr>
          <p:nvPr/>
        </p:nvGrpSpPr>
        <p:grpSpPr bwMode="auto">
          <a:xfrm>
            <a:off x="1807679" y="2843773"/>
            <a:ext cx="1903600" cy="984475"/>
            <a:chOff x="-185" y="-179"/>
            <a:chExt cx="1467" cy="522"/>
          </a:xfrm>
        </p:grpSpPr>
        <p:pic>
          <p:nvPicPr>
            <p:cNvPr id="69"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 y="-164"/>
              <a:ext cx="1467"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0" name="Rectangle 50"/>
            <p:cNvSpPr>
              <a:spLocks/>
            </p:cNvSpPr>
            <p:nvPr/>
          </p:nvSpPr>
          <p:spPr bwMode="auto">
            <a:xfrm>
              <a:off x="-129" y="-179"/>
              <a:ext cx="1293"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Διαθέτουμε Επαρκή Ποσότητα / Ποιότητα στους Πόρους</a:t>
              </a:r>
            </a:p>
            <a:p>
              <a:pPr eaLnBrk="1" hangingPunct="1"/>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pic>
        <p:nvPicPr>
          <p:cNvPr id="75"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64751" y="626195"/>
            <a:ext cx="1795898" cy="18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1"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44316"/>
            <a:ext cx="1888577" cy="17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6"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9198" y="1121757"/>
            <a:ext cx="1768297" cy="154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 name="Rectangle 53"/>
          <p:cNvSpPr>
            <a:spLocks/>
          </p:cNvSpPr>
          <p:nvPr/>
        </p:nvSpPr>
        <p:spPr bwMode="auto">
          <a:xfrm>
            <a:off x="7407315" y="1345846"/>
            <a:ext cx="1482995" cy="99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Ομαδοποίηση των Πελατών σε Συγκεκριμένες Κατηγορίες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0"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4763" y="5353246"/>
            <a:ext cx="3036308" cy="126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92" name="Group 48"/>
          <p:cNvGrpSpPr>
            <a:grpSpLocks/>
          </p:cNvGrpSpPr>
          <p:nvPr/>
        </p:nvGrpSpPr>
        <p:grpSpPr bwMode="auto">
          <a:xfrm>
            <a:off x="596783" y="5353246"/>
            <a:ext cx="3347844" cy="1265483"/>
            <a:chOff x="-1238" y="121"/>
            <a:chExt cx="2580" cy="671"/>
          </a:xfrm>
        </p:grpSpPr>
        <p:pic>
          <p:nvPicPr>
            <p:cNvPr id="93"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8" y="121"/>
              <a:ext cx="2437"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4" name="Rectangle 50"/>
            <p:cNvSpPr>
              <a:spLocks/>
            </p:cNvSpPr>
            <p:nvPr/>
          </p:nvSpPr>
          <p:spPr bwMode="auto">
            <a:xfrm>
              <a:off x="-1060" y="456"/>
              <a:ext cx="240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Ποιες είναι οι πιο Δαπανηρές Δραστηριότητες</a:t>
              </a:r>
              <a:endParaRPr lang="en-US"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pic>
        <p:nvPicPr>
          <p:cNvPr id="72"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9829" y="2770802"/>
            <a:ext cx="1768297" cy="154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3" name="Rectangle 53"/>
          <p:cNvSpPr>
            <a:spLocks/>
          </p:cNvSpPr>
          <p:nvPr/>
        </p:nvSpPr>
        <p:spPr bwMode="auto">
          <a:xfrm>
            <a:off x="7396384" y="3243757"/>
            <a:ext cx="1631111" cy="4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Γνωρίζουμε Ακριβώς τις Ανάγκες τους;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4" name="Rectangle 50"/>
          <p:cNvSpPr>
            <a:spLocks/>
          </p:cNvSpPr>
          <p:nvPr/>
        </p:nvSpPr>
        <p:spPr bwMode="auto">
          <a:xfrm>
            <a:off x="3761910" y="905403"/>
            <a:ext cx="1720473" cy="1477328"/>
          </a:xfrm>
          <a:prstGeom prst="rect">
            <a:avLst/>
          </a:prstGeom>
          <a:solidFill>
            <a:srgbClr val="FFFF00"/>
          </a:solidFill>
          <a:ln>
            <a:noFill/>
          </a:ln>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Ποιες Ανάγκες τους Βοηθάμε να Λύσουν;</a:t>
            </a:r>
          </a:p>
          <a:p>
            <a:pPr algn="l" eaLnBrk="1" hangingPunct="1"/>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Πως Αντιλαμβάνονται</a:t>
            </a:r>
          </a:p>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οι Πελάτες την Αξία που Παρέχουμε;</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6"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10018" y="2669244"/>
            <a:ext cx="1921670" cy="207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0"/>
          <p:cNvSpPr>
            <a:spLocks/>
          </p:cNvSpPr>
          <p:nvPr/>
        </p:nvSpPr>
        <p:spPr bwMode="auto">
          <a:xfrm>
            <a:off x="3761910" y="2891765"/>
            <a:ext cx="1720473" cy="1850266"/>
          </a:xfrm>
          <a:prstGeom prst="rect">
            <a:avLst/>
          </a:prstGeom>
          <a:solidFill>
            <a:srgbClr val="FFFF00"/>
          </a:solidFill>
          <a:ln>
            <a:noFill/>
          </a:ln>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Είμαστε σε Θέση να </a:t>
            </a:r>
          </a:p>
          <a:p>
            <a:pPr algn="l" eaLnBrk="1" hangingPunct="1"/>
            <a:endParaRPr lang="el-GR" altLang="el-GR" sz="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Επιλύσουμε τα Προβλήματα των Πελατών </a:t>
            </a:r>
          </a:p>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Εμπλουτίσουμε την Προσφερόμενή Αξία;</a:t>
            </a:r>
          </a:p>
          <a:p>
            <a:pPr algn="l" eaLnBrk="1" hangingPunct="1"/>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8"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79577" y="3717032"/>
            <a:ext cx="1768297" cy="101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0"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3351" y="492424"/>
            <a:ext cx="1794121" cy="8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2" name="Rectangle 53"/>
          <p:cNvSpPr>
            <a:spLocks/>
          </p:cNvSpPr>
          <p:nvPr/>
        </p:nvSpPr>
        <p:spPr bwMode="auto">
          <a:xfrm>
            <a:off x="5574385" y="530792"/>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Πως Διαχειριζόμαστε την Εξυπηρέτηση Πελατών </a:t>
            </a:r>
          </a:p>
        </p:txBody>
      </p:sp>
      <p:pic>
        <p:nvPicPr>
          <p:cNvPr id="99"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33982" y="1268522"/>
            <a:ext cx="1759816" cy="59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0" name="Rectangle 53"/>
          <p:cNvSpPr>
            <a:spLocks/>
          </p:cNvSpPr>
          <p:nvPr/>
        </p:nvSpPr>
        <p:spPr bwMode="auto">
          <a:xfrm>
            <a:off x="5622988" y="1251884"/>
            <a:ext cx="1747616" cy="5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Είναι Ικανοποιητικές οι  οι Σχέσεις μας; </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1"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0062" y="1825459"/>
            <a:ext cx="1759816" cy="59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2" name="Rectangle 53"/>
          <p:cNvSpPr>
            <a:spLocks/>
          </p:cNvSpPr>
          <p:nvPr/>
        </p:nvSpPr>
        <p:spPr bwMode="auto">
          <a:xfrm>
            <a:off x="5609068" y="1808820"/>
            <a:ext cx="1747616" cy="4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Μήπως Σπαταλάμε/</a:t>
            </a:r>
          </a:p>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Χρειαζόμαστε Χρόνο;</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4"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7679" y="3665470"/>
            <a:ext cx="1903600" cy="108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6" name="Rectangle 50"/>
          <p:cNvSpPr>
            <a:spLocks/>
          </p:cNvSpPr>
          <p:nvPr/>
        </p:nvSpPr>
        <p:spPr bwMode="auto">
          <a:xfrm>
            <a:off x="1880346" y="3596379"/>
            <a:ext cx="16778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Ποιους Πόρους Απαιτούν τα Κανάλια Επικοινωνίας, </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Πελάτες</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 Προτεινόμενη Αξία</a:t>
            </a:r>
          </a:p>
          <a:p>
            <a:pPr eaLnBrk="1" hangingPunct="1"/>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7" name="Rectangle 50"/>
          <p:cNvSpPr>
            <a:spLocks/>
          </p:cNvSpPr>
          <p:nvPr/>
        </p:nvSpPr>
        <p:spPr bwMode="auto">
          <a:xfrm>
            <a:off x="70322" y="664922"/>
            <a:ext cx="17728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Ποιοι είναι οι </a:t>
            </a:r>
            <a:r>
              <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Συνεργάτες/ Προμηθευτές</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8" name="Rectangle 50"/>
          <p:cNvSpPr>
            <a:spLocks/>
          </p:cNvSpPr>
          <p:nvPr/>
        </p:nvSpPr>
        <p:spPr bwMode="auto">
          <a:xfrm>
            <a:off x="65108" y="1568405"/>
            <a:ext cx="17728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Ποιες Δράσεις Εκτελούν </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9"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4" y="2517650"/>
            <a:ext cx="1888577" cy="17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0" name="Rectangle 50"/>
          <p:cNvSpPr>
            <a:spLocks/>
          </p:cNvSpPr>
          <p:nvPr/>
        </p:nvSpPr>
        <p:spPr bwMode="auto">
          <a:xfrm>
            <a:off x="85566" y="3378559"/>
            <a:ext cx="17728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Συνεργαζόμαστε με Άλλες Σχολικές Μονάδες </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11" name="Rectangle 50"/>
          <p:cNvSpPr>
            <a:spLocks/>
          </p:cNvSpPr>
          <p:nvPr/>
        </p:nvSpPr>
        <p:spPr bwMode="auto">
          <a:xfrm>
            <a:off x="94497" y="2657278"/>
            <a:ext cx="17728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Πόσο Καλά Συνεργαζόμαστε Μαζί τους</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13" name="Rectangle 50"/>
          <p:cNvSpPr>
            <a:spLocks/>
          </p:cNvSpPr>
          <p:nvPr/>
        </p:nvSpPr>
        <p:spPr bwMode="auto">
          <a:xfrm>
            <a:off x="807059" y="5503058"/>
            <a:ext cx="3116869" cy="24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Ποιοι είναι οι πιο Δαπανηροί Πόροι</a:t>
            </a:r>
            <a:endParaRPr lang="en-US"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15" name="Rectangle 50"/>
          <p:cNvSpPr>
            <a:spLocks/>
          </p:cNvSpPr>
          <p:nvPr/>
        </p:nvSpPr>
        <p:spPr bwMode="auto">
          <a:xfrm>
            <a:off x="5116002" y="5987771"/>
            <a:ext cx="2632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Πως Μπορούμε να Αυξήσουμε τις Εισροές</a:t>
            </a:r>
            <a:endParaRPr lang="en-US" altLang="el-GR" sz="16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17" name="Rectangle 50"/>
          <p:cNvSpPr>
            <a:spLocks/>
          </p:cNvSpPr>
          <p:nvPr/>
        </p:nvSpPr>
        <p:spPr bwMode="auto">
          <a:xfrm>
            <a:off x="5050365" y="5459849"/>
            <a:ext cx="2632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Που προέρχεται το μεγαλύτερο μέρος εσόδων</a:t>
            </a:r>
            <a:endParaRPr lang="en-US" altLang="el-GR" sz="16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87" name="Rectangle 53"/>
          <p:cNvSpPr>
            <a:spLocks/>
          </p:cNvSpPr>
          <p:nvPr/>
        </p:nvSpPr>
        <p:spPr bwMode="auto">
          <a:xfrm>
            <a:off x="5584613" y="3776201"/>
            <a:ext cx="16928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sz="1500" dirty="0">
                <a:solidFill>
                  <a:schemeClr val="bg1"/>
                </a:solidFill>
                <a:effectLst>
                  <a:outerShdw blurRad="38100" dist="38100" dir="2700000" algn="tl">
                    <a:srgbClr val="000000">
                      <a:alpha val="43137"/>
                    </a:srgbClr>
                  </a:outerShdw>
                </a:effectLst>
                <a:latin typeface="Arial Narrow" panose="020B0606020202030204" pitchFamily="34" charset="0"/>
              </a:rPr>
              <a:t>Έχουμε ένα </a:t>
            </a:r>
            <a:r>
              <a:rPr lang="el-GR" sz="1500" dirty="0" err="1">
                <a:solidFill>
                  <a:schemeClr val="bg1"/>
                </a:solidFill>
                <a:effectLst>
                  <a:outerShdw blurRad="38100" dist="38100" dir="2700000" algn="tl">
                    <a:srgbClr val="000000">
                      <a:alpha val="43137"/>
                    </a:srgbClr>
                  </a:outerShdw>
                </a:effectLst>
                <a:latin typeface="Arial Narrow" panose="020B0606020202030204" pitchFamily="34" charset="0"/>
              </a:rPr>
              <a:t>καλο</a:t>
            </a:r>
            <a:r>
              <a:rPr lang="el-GR" sz="1500" dirty="0">
                <a:solidFill>
                  <a:schemeClr val="bg1"/>
                </a:solidFill>
                <a:effectLst>
                  <a:outerShdw blurRad="38100" dist="38100" dir="2700000" algn="tl">
                    <a:srgbClr val="000000">
                      <a:alpha val="43137"/>
                    </a:srgbClr>
                  </a:outerShdw>
                </a:effectLst>
                <a:latin typeface="Arial Narrow" panose="020B0606020202030204" pitchFamily="34" charset="0"/>
              </a:rPr>
              <a:t>-μελετημένο σχεδιασμό καναλιών επικοινωνίας &amp; διανομής;</a:t>
            </a:r>
            <a:endParaRPr lang="en-US" altLang="el-GR" sz="15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89" name="Rectangle 45"/>
          <p:cNvSpPr>
            <a:spLocks/>
          </p:cNvSpPr>
          <p:nvPr/>
        </p:nvSpPr>
        <p:spPr bwMode="auto">
          <a:xfrm>
            <a:off x="5826219" y="188640"/>
            <a:ext cx="1480279"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Πελάτες </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91" name="Rectangle 46"/>
          <p:cNvSpPr>
            <a:spLocks/>
          </p:cNvSpPr>
          <p:nvPr/>
        </p:nvSpPr>
        <p:spPr bwMode="auto">
          <a:xfrm>
            <a:off x="7277473" y="87064"/>
            <a:ext cx="1328456" cy="6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a:t>
            </a:r>
          </a:p>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Πελατών </a:t>
            </a:r>
          </a:p>
        </p:txBody>
      </p:sp>
      <p:sp>
        <p:nvSpPr>
          <p:cNvPr id="95" name="Rectangle 50"/>
          <p:cNvSpPr>
            <a:spLocks/>
          </p:cNvSpPr>
          <p:nvPr/>
        </p:nvSpPr>
        <p:spPr bwMode="auto">
          <a:xfrm>
            <a:off x="1937417" y="572050"/>
            <a:ext cx="167781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n-GB"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just"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Πόσο Αποδοτικοί Είμαστε στη </a:t>
            </a:r>
            <a:r>
              <a:rPr lang="el-GR" altLang="el-GR" sz="1500" dirty="0" err="1">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Διεκ</a:t>
            </a:r>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-περαίωση </a:t>
            </a:r>
            <a:r>
              <a:rPr lang="el-GR" altLang="el-GR" sz="15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Εσωτερικών Δράσεων</a:t>
            </a:r>
            <a:endPar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just" eaLnBrk="1" hangingPunct="1"/>
            <a:endParaRPr lang="el-GR" altLang="el-GR" sz="4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just"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Πόσο Αποτελεσματικά Χρησιμοποιούμε την Τεχνολογία</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780291998"/>
      </p:ext>
    </p:extLst>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0"/>
            <a:ext cx="9002241" cy="6862465"/>
            <a:chOff x="47" y="0"/>
            <a:chExt cx="8064" cy="6148"/>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098"/>
              <a:ext cx="1640" cy="2190"/>
              <a:chOff x="-12" y="-78"/>
              <a:chExt cx="1640" cy="2190"/>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78"/>
                <a:ext cx="1640" cy="219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096"/>
              <a:chOff x="0" y="0"/>
              <a:chExt cx="1640" cy="2096"/>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00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119"/>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9" y="0"/>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339" cy="32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2" name="Rectangle 40"/>
            <p:cNvSpPr>
              <a:spLocks/>
            </p:cNvSpPr>
            <p:nvPr/>
          </p:nvSpPr>
          <p:spPr bwMode="auto">
            <a:xfrm>
              <a:off x="4599" y="4380"/>
              <a:ext cx="1320"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137" y="124"/>
              <a:ext cx="112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9" name="Rectangle 47"/>
            <p:cNvSpPr>
              <a:spLocks/>
            </p:cNvSpPr>
            <p:nvPr/>
          </p:nvSpPr>
          <p:spPr bwMode="auto">
            <a:xfrm>
              <a:off x="5415" y="2119"/>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pic>
        <p:nvPicPr>
          <p:cNvPr id="6150"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570" y="714375"/>
            <a:ext cx="1921670" cy="207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9"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7127" y="2770802"/>
            <a:ext cx="1768297" cy="101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5" name="Rectangle 53"/>
          <p:cNvSpPr>
            <a:spLocks/>
          </p:cNvSpPr>
          <p:nvPr/>
        </p:nvSpPr>
        <p:spPr bwMode="auto">
          <a:xfrm>
            <a:off x="5508103" y="2955167"/>
            <a:ext cx="1801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4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Γνωρίζουμε Ποια Κανάλια </a:t>
            </a:r>
            <a:r>
              <a:rPr lang="el-GR" altLang="el-GR" sz="14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Επικοινωνίας Ευχαριστούν</a:t>
            </a:r>
          </a:p>
          <a:p>
            <a:pPr eaLnBrk="1" hangingPunct="1"/>
            <a:r>
              <a:rPr lang="el-GR" altLang="el-GR" sz="14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περισσότερο </a:t>
            </a:r>
            <a:r>
              <a:rPr lang="el-GR" altLang="el-GR" sz="14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τους Πελάτες  </a:t>
            </a:r>
            <a:endParaRPr lang="en-US" altLang="el-GR" sz="14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nvGrpSpPr>
          <p:cNvPr id="68" name="Group 48"/>
          <p:cNvGrpSpPr>
            <a:grpSpLocks/>
          </p:cNvGrpSpPr>
          <p:nvPr/>
        </p:nvGrpSpPr>
        <p:grpSpPr bwMode="auto">
          <a:xfrm>
            <a:off x="1807679" y="2843773"/>
            <a:ext cx="1903600" cy="984475"/>
            <a:chOff x="-185" y="-179"/>
            <a:chExt cx="1467" cy="522"/>
          </a:xfrm>
        </p:grpSpPr>
        <p:pic>
          <p:nvPicPr>
            <p:cNvPr id="69"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 y="-164"/>
              <a:ext cx="1467"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0" name="Rectangle 50"/>
            <p:cNvSpPr>
              <a:spLocks/>
            </p:cNvSpPr>
            <p:nvPr/>
          </p:nvSpPr>
          <p:spPr bwMode="auto">
            <a:xfrm>
              <a:off x="-129" y="-179"/>
              <a:ext cx="1293"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Διαθέτουμε Επαρκή Ποσότητα / Ποιότητα στους Πόρους</a:t>
              </a:r>
            </a:p>
            <a:p>
              <a:pPr eaLnBrk="1" hangingPunct="1"/>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pic>
        <p:nvPicPr>
          <p:cNvPr id="75"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64751" y="626195"/>
            <a:ext cx="1795898" cy="18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1"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44316"/>
            <a:ext cx="1888577" cy="17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6"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9198" y="1121757"/>
            <a:ext cx="1768297" cy="154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 name="Rectangle 53"/>
          <p:cNvSpPr>
            <a:spLocks/>
          </p:cNvSpPr>
          <p:nvPr/>
        </p:nvSpPr>
        <p:spPr bwMode="auto">
          <a:xfrm>
            <a:off x="7407315" y="1345846"/>
            <a:ext cx="1482995" cy="99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Ομαδοποίηση των Πελατών σε Συγκεκριμένες Κατηγορίες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0"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4763" y="5353246"/>
            <a:ext cx="3036308" cy="126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92" name="Group 48"/>
          <p:cNvGrpSpPr>
            <a:grpSpLocks/>
          </p:cNvGrpSpPr>
          <p:nvPr/>
        </p:nvGrpSpPr>
        <p:grpSpPr bwMode="auto">
          <a:xfrm>
            <a:off x="596783" y="5353246"/>
            <a:ext cx="3347844" cy="1265483"/>
            <a:chOff x="-1238" y="121"/>
            <a:chExt cx="2580" cy="671"/>
          </a:xfrm>
        </p:grpSpPr>
        <p:pic>
          <p:nvPicPr>
            <p:cNvPr id="93"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8" y="121"/>
              <a:ext cx="2437"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4" name="Rectangle 50"/>
            <p:cNvSpPr>
              <a:spLocks/>
            </p:cNvSpPr>
            <p:nvPr/>
          </p:nvSpPr>
          <p:spPr bwMode="auto">
            <a:xfrm>
              <a:off x="-1060" y="456"/>
              <a:ext cx="240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Ποιες είναι οι πιο Δαπανηρές Δραστηριότητες</a:t>
              </a:r>
              <a:endParaRPr lang="en-US"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pic>
        <p:nvPicPr>
          <p:cNvPr id="72"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9829" y="2770802"/>
            <a:ext cx="1768297" cy="154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3" name="Rectangle 53"/>
          <p:cNvSpPr>
            <a:spLocks/>
          </p:cNvSpPr>
          <p:nvPr/>
        </p:nvSpPr>
        <p:spPr bwMode="auto">
          <a:xfrm>
            <a:off x="7396384" y="3243757"/>
            <a:ext cx="1631111" cy="4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Γνωρίζουμε Ακριβώς τις Ανάγκες τους;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4" name="Rectangle 50"/>
          <p:cNvSpPr>
            <a:spLocks/>
          </p:cNvSpPr>
          <p:nvPr/>
        </p:nvSpPr>
        <p:spPr bwMode="auto">
          <a:xfrm>
            <a:off x="3761910" y="905403"/>
            <a:ext cx="1720473" cy="1477328"/>
          </a:xfrm>
          <a:prstGeom prst="rect">
            <a:avLst/>
          </a:prstGeom>
          <a:solidFill>
            <a:srgbClr val="FFFF00"/>
          </a:solidFill>
          <a:ln>
            <a:noFill/>
          </a:ln>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Ποιες Ανάγκες τους Βοηθάμε να Λύσουν;</a:t>
            </a:r>
          </a:p>
          <a:p>
            <a:pPr algn="l" eaLnBrk="1" hangingPunct="1"/>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Πως Αντιλαμβάνονται</a:t>
            </a:r>
          </a:p>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οι Πελάτες την Αξία που Παρέχουμε;</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6"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10018" y="2669244"/>
            <a:ext cx="1921670" cy="207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0"/>
          <p:cNvSpPr>
            <a:spLocks/>
          </p:cNvSpPr>
          <p:nvPr/>
        </p:nvSpPr>
        <p:spPr bwMode="auto">
          <a:xfrm>
            <a:off x="3761910" y="2891765"/>
            <a:ext cx="1720473" cy="1850266"/>
          </a:xfrm>
          <a:prstGeom prst="rect">
            <a:avLst/>
          </a:prstGeom>
          <a:solidFill>
            <a:srgbClr val="FFFF00"/>
          </a:solidFill>
          <a:ln>
            <a:noFill/>
          </a:ln>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Είμαστε σε Θέση να </a:t>
            </a:r>
          </a:p>
          <a:p>
            <a:pPr algn="l" eaLnBrk="1" hangingPunct="1"/>
            <a:endParaRPr lang="el-GR" altLang="el-GR" sz="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Επιλύσουμε τα Προβλήματα των Πελατών </a:t>
            </a:r>
          </a:p>
          <a:p>
            <a:pPr algn="l"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Εμπλουτίσουμε την Προσφερόμενή Αξία;</a:t>
            </a:r>
          </a:p>
          <a:p>
            <a:pPr algn="l" eaLnBrk="1" hangingPunct="1"/>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8"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79577" y="3717032"/>
            <a:ext cx="1768297" cy="101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0"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3351" y="492424"/>
            <a:ext cx="1794121" cy="8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2" name="Rectangle 53"/>
          <p:cNvSpPr>
            <a:spLocks/>
          </p:cNvSpPr>
          <p:nvPr/>
        </p:nvSpPr>
        <p:spPr bwMode="auto">
          <a:xfrm>
            <a:off x="5574385" y="530792"/>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Πως Διαχειριζόμαστε την Εξυπηρέτηση Πελατών </a:t>
            </a:r>
          </a:p>
        </p:txBody>
      </p:sp>
      <p:pic>
        <p:nvPicPr>
          <p:cNvPr id="99"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33982" y="1268522"/>
            <a:ext cx="1759816" cy="59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0" name="Rectangle 53"/>
          <p:cNvSpPr>
            <a:spLocks/>
          </p:cNvSpPr>
          <p:nvPr/>
        </p:nvSpPr>
        <p:spPr bwMode="auto">
          <a:xfrm>
            <a:off x="5622988" y="1251884"/>
            <a:ext cx="1747616" cy="5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Είναι Ικανοποιητικές οι  οι Σχέσεις μας; </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1"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0062" y="1825459"/>
            <a:ext cx="1759816" cy="59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2" name="Rectangle 53"/>
          <p:cNvSpPr>
            <a:spLocks/>
          </p:cNvSpPr>
          <p:nvPr/>
        </p:nvSpPr>
        <p:spPr bwMode="auto">
          <a:xfrm>
            <a:off x="5609068" y="1808820"/>
            <a:ext cx="1747616" cy="4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Μήπως Σπαταλάμε/</a:t>
            </a:r>
          </a:p>
          <a:p>
            <a:pPr eaLnBrk="1" hangingPunct="1"/>
            <a:r>
              <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Χρειαζόμαστε Χρόνο;</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4"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7679" y="3665470"/>
            <a:ext cx="1903600" cy="108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6" name="Rectangle 50"/>
          <p:cNvSpPr>
            <a:spLocks/>
          </p:cNvSpPr>
          <p:nvPr/>
        </p:nvSpPr>
        <p:spPr bwMode="auto">
          <a:xfrm>
            <a:off x="1880346" y="3596379"/>
            <a:ext cx="16778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Ποιους Πόρους Απαιτούν τα Κανάλια Επικοινωνίας, </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Πελάτες</a:t>
            </a:r>
          </a:p>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 Προτεινόμενη Αξία</a:t>
            </a:r>
          </a:p>
          <a:p>
            <a:pPr eaLnBrk="1" hangingPunct="1"/>
            <a:endPar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7" name="Rectangle 50"/>
          <p:cNvSpPr>
            <a:spLocks/>
          </p:cNvSpPr>
          <p:nvPr/>
        </p:nvSpPr>
        <p:spPr bwMode="auto">
          <a:xfrm>
            <a:off x="70322" y="664922"/>
            <a:ext cx="17728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Ποιοι είναι οι </a:t>
            </a:r>
            <a:r>
              <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Συνεργάτες/ Προμηθευτές</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8" name="Rectangle 50"/>
          <p:cNvSpPr>
            <a:spLocks/>
          </p:cNvSpPr>
          <p:nvPr/>
        </p:nvSpPr>
        <p:spPr bwMode="auto">
          <a:xfrm>
            <a:off x="65108" y="1568405"/>
            <a:ext cx="17728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Ποιες Δράσεις Εκτελούν </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9" name="Pictur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4" y="2517650"/>
            <a:ext cx="1888577" cy="17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0" name="Rectangle 50"/>
          <p:cNvSpPr>
            <a:spLocks/>
          </p:cNvSpPr>
          <p:nvPr/>
        </p:nvSpPr>
        <p:spPr bwMode="auto">
          <a:xfrm>
            <a:off x="85566" y="3378559"/>
            <a:ext cx="17728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Συνεργαζόμαστε με Άλλες Σχολικές Μονάδες </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11" name="Rectangle 50"/>
          <p:cNvSpPr>
            <a:spLocks/>
          </p:cNvSpPr>
          <p:nvPr/>
        </p:nvSpPr>
        <p:spPr bwMode="auto">
          <a:xfrm>
            <a:off x="94497" y="2657278"/>
            <a:ext cx="17728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Πόσο Καλά Συνεργαζόμαστε Μαζί τους</a:t>
            </a:r>
            <a:endParaRPr lang="en-US" altLang="el-GR" sz="16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13" name="Rectangle 50"/>
          <p:cNvSpPr>
            <a:spLocks/>
          </p:cNvSpPr>
          <p:nvPr/>
        </p:nvSpPr>
        <p:spPr bwMode="auto">
          <a:xfrm>
            <a:off x="807059" y="5503058"/>
            <a:ext cx="3116869" cy="24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Ποιοι είναι οι πιο Δαπανηροί Πόροι</a:t>
            </a:r>
            <a:endParaRPr lang="en-US"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15" name="Rectangle 50"/>
          <p:cNvSpPr>
            <a:spLocks/>
          </p:cNvSpPr>
          <p:nvPr/>
        </p:nvSpPr>
        <p:spPr bwMode="auto">
          <a:xfrm>
            <a:off x="5116002" y="5987771"/>
            <a:ext cx="2632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Πως Μπορούμε να Αυξήσουμε τις Εισροές</a:t>
            </a:r>
            <a:endParaRPr lang="en-US" altLang="el-GR" sz="16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17" name="Rectangle 50"/>
          <p:cNvSpPr>
            <a:spLocks/>
          </p:cNvSpPr>
          <p:nvPr/>
        </p:nvSpPr>
        <p:spPr bwMode="auto">
          <a:xfrm>
            <a:off x="5050365" y="5459849"/>
            <a:ext cx="2632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6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Που προέρχεται το μεγαλύτερο μέρος εσόδων</a:t>
            </a:r>
            <a:endParaRPr lang="en-US" altLang="el-GR" sz="16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87" name="Rectangle 53"/>
          <p:cNvSpPr>
            <a:spLocks/>
          </p:cNvSpPr>
          <p:nvPr/>
        </p:nvSpPr>
        <p:spPr bwMode="auto">
          <a:xfrm>
            <a:off x="5584613" y="3776201"/>
            <a:ext cx="16928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sz="1500" dirty="0">
                <a:solidFill>
                  <a:schemeClr val="bg1"/>
                </a:solidFill>
                <a:effectLst>
                  <a:outerShdw blurRad="38100" dist="38100" dir="2700000" algn="tl">
                    <a:srgbClr val="000000">
                      <a:alpha val="43137"/>
                    </a:srgbClr>
                  </a:outerShdw>
                </a:effectLst>
                <a:latin typeface="Arial Narrow" panose="020B0606020202030204" pitchFamily="34" charset="0"/>
              </a:rPr>
              <a:t>Έχουμε ένα </a:t>
            </a:r>
            <a:r>
              <a:rPr lang="el-GR" sz="1500" dirty="0" err="1">
                <a:solidFill>
                  <a:schemeClr val="bg1"/>
                </a:solidFill>
                <a:effectLst>
                  <a:outerShdw blurRad="38100" dist="38100" dir="2700000" algn="tl">
                    <a:srgbClr val="000000">
                      <a:alpha val="43137"/>
                    </a:srgbClr>
                  </a:outerShdw>
                </a:effectLst>
                <a:latin typeface="Arial Narrow" panose="020B0606020202030204" pitchFamily="34" charset="0"/>
              </a:rPr>
              <a:t>καλο</a:t>
            </a:r>
            <a:r>
              <a:rPr lang="el-GR" sz="1500" dirty="0">
                <a:solidFill>
                  <a:schemeClr val="bg1"/>
                </a:solidFill>
                <a:effectLst>
                  <a:outerShdw blurRad="38100" dist="38100" dir="2700000" algn="tl">
                    <a:srgbClr val="000000">
                      <a:alpha val="43137"/>
                    </a:srgbClr>
                  </a:outerShdw>
                </a:effectLst>
                <a:latin typeface="Arial Narrow" panose="020B0606020202030204" pitchFamily="34" charset="0"/>
              </a:rPr>
              <a:t>-μελετημένο σχεδιασμό καναλιών επικοινωνίας &amp; διανομής;</a:t>
            </a:r>
            <a:endParaRPr lang="en-US" altLang="el-GR" sz="1500" dirty="0">
              <a:solidFill>
                <a:schemeClr val="bg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89" name="Rectangle 45"/>
          <p:cNvSpPr>
            <a:spLocks/>
          </p:cNvSpPr>
          <p:nvPr/>
        </p:nvSpPr>
        <p:spPr bwMode="auto">
          <a:xfrm>
            <a:off x="5826219" y="188640"/>
            <a:ext cx="1480279"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Πελάτες </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91" name="Rectangle 46"/>
          <p:cNvSpPr>
            <a:spLocks/>
          </p:cNvSpPr>
          <p:nvPr/>
        </p:nvSpPr>
        <p:spPr bwMode="auto">
          <a:xfrm>
            <a:off x="7277473" y="87064"/>
            <a:ext cx="1328456" cy="6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a:t>
            </a:r>
          </a:p>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Πελατών </a:t>
            </a:r>
          </a:p>
        </p:txBody>
      </p:sp>
      <p:sp>
        <p:nvSpPr>
          <p:cNvPr id="95" name="Rectangle 50"/>
          <p:cNvSpPr>
            <a:spLocks/>
          </p:cNvSpPr>
          <p:nvPr/>
        </p:nvSpPr>
        <p:spPr bwMode="auto">
          <a:xfrm>
            <a:off x="1937417" y="572050"/>
            <a:ext cx="167781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n-GB"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just"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Πόσο Αποδοτικοί Είμαστε στη </a:t>
            </a:r>
            <a:r>
              <a:rPr lang="el-GR" altLang="el-GR" sz="1500" dirty="0" err="1">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Διεκ</a:t>
            </a:r>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-περαίωση </a:t>
            </a:r>
            <a:r>
              <a:rPr lang="el-GR" altLang="el-GR" sz="15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Εσωτερικών Δράσεων</a:t>
            </a:r>
            <a:endPar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just" eaLnBrk="1" hangingPunct="1"/>
            <a:endParaRPr lang="el-GR" altLang="el-GR" sz="4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just"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Πόσο Αποτελεσματικά Χρησιμοποιούμε την Τεχνολογία</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765" y="76780"/>
            <a:ext cx="9225029" cy="678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17199"/>
      </p:ext>
    </p:extLst>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0" y="1"/>
            <a:ext cx="9144000" cy="66693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2145430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95924"/>
            <a:ext cx="9036050" cy="1152302"/>
          </a:xfrm>
        </p:spPr>
        <p:txBody>
          <a:bodyPr>
            <a:normAutofit fontScale="90000"/>
          </a:bodyPr>
          <a:lstStyle/>
          <a:p>
            <a:pPr algn="ctr">
              <a:defRPr/>
            </a:pPr>
            <a:r>
              <a:rPr lang="el-GR" altLang="el-GR" sz="4400" dirty="0" smtClean="0">
                <a:solidFill>
                  <a:srgbClr val="7030A0"/>
                </a:solidFill>
                <a:latin typeface="Arial Narrow" panose="020B0606020202030204" pitchFamily="34" charset="0"/>
              </a:rPr>
              <a:t> </a:t>
            </a:r>
            <a:br>
              <a:rPr lang="el-GR" altLang="el-GR" sz="4400" dirty="0" smtClean="0">
                <a:solidFill>
                  <a:srgbClr val="7030A0"/>
                </a:solidFill>
                <a:latin typeface="Arial Narrow" panose="020B0606020202030204" pitchFamily="34" charset="0"/>
              </a:rPr>
            </a:br>
            <a:r>
              <a:rPr lang="el-GR" altLang="el-GR" sz="4400" dirty="0" smtClean="0">
                <a:solidFill>
                  <a:srgbClr val="7030A0"/>
                </a:solidFill>
                <a:latin typeface="Arial Narrow" panose="020B0606020202030204" pitchFamily="34" charset="0"/>
              </a:rPr>
              <a:t>Επιχειρήσεις στην Ελλάδα</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5" name="Rectangle 3"/>
          <p:cNvSpPr>
            <a:spLocks noGrp="1" noChangeArrowheads="1"/>
          </p:cNvSpPr>
          <p:nvPr>
            <p:ph sz="quarter" idx="1"/>
          </p:nvPr>
        </p:nvSpPr>
        <p:spPr>
          <a:xfrm>
            <a:off x="35719" y="2132856"/>
            <a:ext cx="9144000" cy="5661248"/>
          </a:xfrm>
        </p:spPr>
        <p:txBody>
          <a:bodyPr>
            <a:noAutofit/>
          </a:bodyPr>
          <a:lstStyle/>
          <a:p>
            <a:pPr algn="just">
              <a:lnSpc>
                <a:spcPct val="200000"/>
              </a:lnSpc>
              <a:buFont typeface="Wingdings" panose="05000000000000000000" pitchFamily="2" charset="2"/>
              <a:buChar char="à"/>
            </a:pPr>
            <a:r>
              <a:rPr lang="el-GR" sz="2800" dirty="0" smtClean="0">
                <a:solidFill>
                  <a:srgbClr val="002060"/>
                </a:solidFill>
                <a:latin typeface="Arial Narrow" panose="020B0606020202030204" pitchFamily="34" charset="0"/>
                <a:sym typeface="Wingdings" panose="05000000000000000000" pitchFamily="2" charset="2"/>
              </a:rPr>
              <a:t>Κλάδοι Προστιθέμενης Αξίας</a:t>
            </a:r>
          </a:p>
          <a:p>
            <a:pPr algn="just">
              <a:lnSpc>
                <a:spcPct val="200000"/>
              </a:lnSpc>
              <a:buFont typeface="Wingdings" panose="05000000000000000000" pitchFamily="2" charset="2"/>
              <a:buChar char="à"/>
            </a:pPr>
            <a:r>
              <a:rPr lang="el-GR" sz="2800" dirty="0" smtClean="0">
                <a:solidFill>
                  <a:srgbClr val="002060"/>
                </a:solidFill>
                <a:latin typeface="Arial Narrow" panose="020B0606020202030204" pitchFamily="34" charset="0"/>
                <a:sym typeface="Wingdings" panose="05000000000000000000" pitchFamily="2" charset="2"/>
              </a:rPr>
              <a:t>Κατηγορίες Απασχολουμένων</a:t>
            </a:r>
          </a:p>
          <a:p>
            <a:pPr algn="just">
              <a:lnSpc>
                <a:spcPct val="200000"/>
              </a:lnSpc>
              <a:buFont typeface="Wingdings" panose="05000000000000000000" pitchFamily="2" charset="2"/>
              <a:buChar char="à"/>
            </a:pPr>
            <a:r>
              <a:rPr lang="el-GR" sz="2800" dirty="0" smtClean="0">
                <a:solidFill>
                  <a:srgbClr val="002060"/>
                </a:solidFill>
                <a:latin typeface="Arial Narrow" panose="020B0606020202030204" pitchFamily="34" charset="0"/>
                <a:sym typeface="Wingdings" panose="05000000000000000000" pitchFamily="2" charset="2"/>
              </a:rPr>
              <a:t>Προστιθέμενη Εργασία ανά Εργαζόμενο</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158615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5" name="3 - Ορθογώνιο"/>
          <p:cNvSpPr>
            <a:spLocks noChangeArrowheads="1"/>
          </p:cNvSpPr>
          <p:nvPr/>
        </p:nvSpPr>
        <p:spPr bwMode="auto">
          <a:xfrm>
            <a:off x="576584" y="1700213"/>
            <a:ext cx="8243888" cy="458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ctr"/>
            <a:r>
              <a:rPr lang="en-US" altLang="el-GR" sz="2800" dirty="0">
                <a:solidFill>
                  <a:srgbClr val="AC0000"/>
                </a:solidFill>
                <a:latin typeface="Arial Narrow" panose="020B0606020202030204" pitchFamily="34" charset="0"/>
              </a:rPr>
              <a:t>   </a:t>
            </a:r>
            <a:r>
              <a:rPr lang="el-GR" altLang="el-GR" sz="2800" dirty="0">
                <a:solidFill>
                  <a:srgbClr val="AC0000"/>
                </a:solidFill>
                <a:latin typeface="Arial Narrow" panose="020B0606020202030204" pitchFamily="34" charset="0"/>
              </a:rPr>
              <a:t>  </a:t>
            </a:r>
            <a:r>
              <a:rPr lang="en-US" altLang="el-GR" sz="2800" dirty="0">
                <a:solidFill>
                  <a:srgbClr val="AC0000"/>
                </a:solidFill>
                <a:latin typeface="Arial Narrow" panose="020B0606020202030204" pitchFamily="34" charset="0"/>
              </a:rPr>
              <a:t>To Business Model</a:t>
            </a:r>
            <a:r>
              <a:rPr lang="el-GR" altLang="el-GR" sz="2800" dirty="0">
                <a:solidFill>
                  <a:srgbClr val="AC0000"/>
                </a:solidFill>
                <a:latin typeface="Arial Narrow" panose="020B0606020202030204" pitchFamily="34" charset="0"/>
              </a:rPr>
              <a:t> </a:t>
            </a:r>
            <a:r>
              <a:rPr lang="en-US" altLang="el-GR" sz="2800" dirty="0">
                <a:solidFill>
                  <a:srgbClr val="AC0000"/>
                </a:solidFill>
                <a:latin typeface="Arial Narrow" panose="020B0606020202030204" pitchFamily="34" charset="0"/>
              </a:rPr>
              <a:t>Canvas </a:t>
            </a:r>
            <a:r>
              <a:rPr lang="el-GR" altLang="el-GR" sz="2800" dirty="0">
                <a:solidFill>
                  <a:srgbClr val="AC0000"/>
                </a:solidFill>
                <a:latin typeface="Arial Narrow" panose="020B0606020202030204" pitchFamily="34" charset="0"/>
              </a:rPr>
              <a:t>της</a:t>
            </a:r>
            <a:r>
              <a:rPr lang="en-US" altLang="el-GR" sz="2800" dirty="0">
                <a:solidFill>
                  <a:srgbClr val="AC0000"/>
                </a:solidFill>
                <a:latin typeface="Arial Narrow" panose="020B0606020202030204" pitchFamily="34" charset="0"/>
              </a:rPr>
              <a:t> </a:t>
            </a:r>
          </a:p>
          <a:p>
            <a:pPr algn="ctr"/>
            <a:endParaRPr lang="en-US" altLang="el-GR" sz="2800" dirty="0">
              <a:solidFill>
                <a:srgbClr val="AC0000"/>
              </a:solidFill>
              <a:latin typeface="Arial Narrow" panose="020B0606020202030204" pitchFamily="34" charset="0"/>
            </a:endParaRPr>
          </a:p>
          <a:p>
            <a:pPr algn="ctr"/>
            <a:r>
              <a:rPr lang="el-GR" altLang="el-GR" sz="4000" b="1" dirty="0" err="1" smtClean="0">
                <a:solidFill>
                  <a:srgbClr val="0000FF"/>
                </a:solidFill>
                <a:effectLst>
                  <a:outerShdw blurRad="38100" dist="38100" dir="2700000" algn="tl">
                    <a:srgbClr val="000000">
                      <a:alpha val="43137"/>
                    </a:srgbClr>
                  </a:outerShdw>
                </a:effectLst>
                <a:latin typeface="Arial Narrow" panose="020B0606020202030204" pitchFamily="34" charset="0"/>
              </a:rPr>
              <a:t>ΘεςΓάλα</a:t>
            </a:r>
            <a:endParaRPr lang="en-US" altLang="el-GR" sz="4000" b="1" dirty="0" smtClean="0">
              <a:solidFill>
                <a:srgbClr val="0000FF"/>
              </a:solidFill>
              <a:effectLst>
                <a:outerShdw blurRad="38100" dist="38100" dir="2700000" algn="tl">
                  <a:srgbClr val="000000">
                    <a:alpha val="43137"/>
                  </a:srgbClr>
                </a:outerShdw>
              </a:effectLst>
              <a:latin typeface="Arial Narrow" panose="020B0606020202030204" pitchFamily="34" charset="0"/>
            </a:endParaRPr>
          </a:p>
          <a:p>
            <a:pPr algn="ctr"/>
            <a:endParaRPr lang="en-US" altLang="el-GR" sz="4000" dirty="0">
              <a:solidFill>
                <a:srgbClr val="0000FF"/>
              </a:solidFill>
              <a:latin typeface="Arial Narrow" panose="020B0606020202030204" pitchFamily="34" charset="0"/>
            </a:endParaRPr>
          </a:p>
          <a:p>
            <a:pPr algn="ctr"/>
            <a:r>
              <a:rPr lang="en-US" altLang="el-GR" sz="2800" dirty="0">
                <a:latin typeface="Arial Narrow" panose="020B0606020202030204" pitchFamily="34" charset="0"/>
              </a:rPr>
              <a:t> </a:t>
            </a:r>
            <a:endParaRPr lang="el-GR" altLang="el-GR" sz="2800" dirty="0">
              <a:solidFill>
                <a:srgbClr val="AC0000"/>
              </a:solidFill>
              <a:latin typeface="Arial Narrow" panose="020B0606020202030204" pitchFamily="34" charset="0"/>
            </a:endParaRPr>
          </a:p>
          <a:p>
            <a:pPr algn="ctr"/>
            <a:endParaRPr lang="el-GR" altLang="el-GR" sz="2800" dirty="0">
              <a:solidFill>
                <a:srgbClr val="AC0000"/>
              </a:solidFill>
              <a:latin typeface="Arial Narrow" panose="020B0606020202030204" pitchFamily="34" charset="0"/>
            </a:endParaRPr>
          </a:p>
        </p:txBody>
      </p:sp>
      <p:sp>
        <p:nvSpPr>
          <p:cNvPr id="2" name="Ορθογώνιο 1"/>
          <p:cNvSpPr/>
          <p:nvPr/>
        </p:nvSpPr>
        <p:spPr>
          <a:xfrm>
            <a:off x="8130733" y="6597932"/>
            <a:ext cx="761747" cy="215444"/>
          </a:xfrm>
          <a:prstGeom prst="rect">
            <a:avLst/>
          </a:prstGeom>
        </p:spPr>
        <p:txBody>
          <a:bodyPr wrap="none">
            <a:spAutoFit/>
          </a:bodyPr>
          <a:lstStyle/>
          <a:p>
            <a:pPr eaLnBrk="0" hangingPunct="0"/>
            <a:r>
              <a:rPr lang="en-US" altLang="el-GR" sz="800" dirty="0">
                <a:latin typeface="Arial Narrow" panose="020B0606020202030204" pitchFamily="34" charset="0"/>
              </a:rPr>
              <a:t>www.kemel.gr. </a:t>
            </a:r>
          </a:p>
        </p:txBody>
      </p:sp>
      <p:sp>
        <p:nvSpPr>
          <p:cNvPr id="9"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1</a:t>
            </a:r>
            <a:r>
              <a:rPr lang="el-GR" sz="3200" b="1" baseline="30000" dirty="0" smtClean="0">
                <a:solidFill>
                  <a:srgbClr val="7030A0"/>
                </a:solidFill>
                <a:effectLst>
                  <a:outerShdw blurRad="38100" dist="38100" dir="2700000" algn="tl">
                    <a:srgbClr val="000000">
                      <a:alpha val="43137"/>
                    </a:srgbClr>
                  </a:outerShdw>
                </a:effectLst>
                <a:latin typeface="Arial" charset="0"/>
              </a:rPr>
              <a:t>ο</a:t>
            </a:r>
            <a:r>
              <a:rPr lang="el-GR" sz="3200" b="1" dirty="0" smtClean="0">
                <a:solidFill>
                  <a:srgbClr val="7030A0"/>
                </a:solidFill>
                <a:effectLst>
                  <a:outerShdw blurRad="38100" dist="38100" dir="2700000" algn="tl">
                    <a:srgbClr val="000000">
                      <a:alpha val="43137"/>
                    </a:srgbClr>
                  </a:outerShdw>
                </a:effectLst>
                <a:latin typeface="Arial" charset="0"/>
              </a:rPr>
              <a:t> Παράδειγμα </a:t>
            </a:r>
          </a:p>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Επιχειρηματικού Καμβά</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29767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3425146527"/>
      </p:ext>
    </p:extLst>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5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9226" y="692696"/>
            <a:ext cx="1799278" cy="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9" name="Rectangle 53"/>
          <p:cNvSpPr>
            <a:spLocks/>
          </p:cNvSpPr>
          <p:nvPr/>
        </p:nvSpPr>
        <p:spPr bwMode="auto">
          <a:xfrm>
            <a:off x="7313443" y="836712"/>
            <a:ext cx="17230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Όλα τα Ηλικιακά</a:t>
            </a: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Γκρουπ</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3867144"/>
            <a:ext cx="1759816" cy="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1" name="Rectangle 53"/>
          <p:cNvSpPr>
            <a:spLocks/>
          </p:cNvSpPr>
          <p:nvPr/>
        </p:nvSpPr>
        <p:spPr bwMode="auto">
          <a:xfrm>
            <a:off x="7308304" y="3867145"/>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strike="sngStrike"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Άτομα κάτω των 60 λόγω μη εξοικείωσης με τεχνολογία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8688" y="3296597"/>
            <a:ext cx="1759816" cy="5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4" name="Rectangle 53"/>
          <p:cNvSpPr>
            <a:spLocks/>
          </p:cNvSpPr>
          <p:nvPr/>
        </p:nvSpPr>
        <p:spPr bwMode="auto">
          <a:xfrm>
            <a:off x="7308304" y="3296597"/>
            <a:ext cx="1643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με Χαμηλό Εισόδημα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0099" y="2624525"/>
            <a:ext cx="1818405" cy="5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6" name="Rectangle 53"/>
          <p:cNvSpPr>
            <a:spLocks/>
          </p:cNvSpPr>
          <p:nvPr/>
        </p:nvSpPr>
        <p:spPr bwMode="auto">
          <a:xfrm>
            <a:off x="7392654" y="2780928"/>
            <a:ext cx="16438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Βιομηχανίες Γάλακτος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1491654"/>
            <a:ext cx="1759816" cy="10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7" name="Rectangle 53"/>
          <p:cNvSpPr>
            <a:spLocks/>
          </p:cNvSpPr>
          <p:nvPr/>
        </p:nvSpPr>
        <p:spPr bwMode="auto">
          <a:xfrm>
            <a:off x="7322896" y="1498769"/>
            <a:ext cx="16325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Πληθυσμός που διαμένει </a:t>
            </a:r>
            <a:endPar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στα Μεγάλα Αστικά Κέντρα</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3221102019"/>
      </p:ext>
    </p:extLst>
  </p:cSld>
  <p:clrMapOvr>
    <a:masterClrMapping/>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5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9226" y="692696"/>
            <a:ext cx="1799278" cy="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9" name="Rectangle 53"/>
          <p:cNvSpPr>
            <a:spLocks/>
          </p:cNvSpPr>
          <p:nvPr/>
        </p:nvSpPr>
        <p:spPr bwMode="auto">
          <a:xfrm>
            <a:off x="7313443" y="836712"/>
            <a:ext cx="17230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Όλα τα Ηλικιακά</a:t>
            </a: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Γκρουπ</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3867144"/>
            <a:ext cx="1759816" cy="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1" name="Rectangle 53"/>
          <p:cNvSpPr>
            <a:spLocks/>
          </p:cNvSpPr>
          <p:nvPr/>
        </p:nvSpPr>
        <p:spPr bwMode="auto">
          <a:xfrm>
            <a:off x="7308304" y="3867145"/>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strike="sngStrike"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Άτομα κάτω των 60 λόγω μη εξοικείωσης με τεχνολογία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8688" y="3296597"/>
            <a:ext cx="1759816" cy="5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4" name="Rectangle 53"/>
          <p:cNvSpPr>
            <a:spLocks/>
          </p:cNvSpPr>
          <p:nvPr/>
        </p:nvSpPr>
        <p:spPr bwMode="auto">
          <a:xfrm>
            <a:off x="7308304" y="3296597"/>
            <a:ext cx="1643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με Χαμηλό Εισόδημα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0099" y="2624525"/>
            <a:ext cx="1818405" cy="5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6" name="Rectangle 53"/>
          <p:cNvSpPr>
            <a:spLocks/>
          </p:cNvSpPr>
          <p:nvPr/>
        </p:nvSpPr>
        <p:spPr bwMode="auto">
          <a:xfrm>
            <a:off x="7392654" y="2780928"/>
            <a:ext cx="16438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Βιομηχανίες Γάλακτος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1491654"/>
            <a:ext cx="1759816" cy="10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8" name="Rectangle 53"/>
          <p:cNvSpPr>
            <a:spLocks/>
          </p:cNvSpPr>
          <p:nvPr/>
        </p:nvSpPr>
        <p:spPr bwMode="auto">
          <a:xfrm>
            <a:off x="7322896" y="1498769"/>
            <a:ext cx="16325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Πληθυσμός που διαμένει </a:t>
            </a:r>
            <a:endPar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στα Μεγάλα Αστικά Κέντρα</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6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105273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 name="Rectangle 53"/>
          <p:cNvSpPr>
            <a:spLocks/>
          </p:cNvSpPr>
          <p:nvPr/>
        </p:nvSpPr>
        <p:spPr bwMode="auto">
          <a:xfrm>
            <a:off x="5592454" y="1094547"/>
            <a:ext cx="15002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Απρόσωπες</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69269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4" name="Rectangle 53"/>
          <p:cNvSpPr>
            <a:spLocks/>
          </p:cNvSpPr>
          <p:nvPr/>
        </p:nvSpPr>
        <p:spPr bwMode="auto">
          <a:xfrm>
            <a:off x="5580112" y="764704"/>
            <a:ext cx="1614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Αυτοματοποιημένες</a:t>
            </a:r>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1412776"/>
            <a:ext cx="1759816" cy="4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1864072"/>
            <a:ext cx="1759816"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3"/>
          <p:cNvSpPr>
            <a:spLocks/>
          </p:cNvSpPr>
          <p:nvPr/>
        </p:nvSpPr>
        <p:spPr bwMode="auto">
          <a:xfrm>
            <a:off x="5580112" y="1383159"/>
            <a:ext cx="167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Μεσολαβητικό Κόστος - Εμπιστοσύνη</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8" name="Rectangle 53"/>
          <p:cNvSpPr>
            <a:spLocks/>
          </p:cNvSpPr>
          <p:nvPr/>
        </p:nvSpPr>
        <p:spPr bwMode="auto">
          <a:xfrm>
            <a:off x="5508104" y="1916832"/>
            <a:ext cx="1736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Χτίσιμο Φήμης Τοπικού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Προϊόντος - </a:t>
            </a:r>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Branding</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1003988029"/>
      </p:ext>
    </p:extLst>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5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9226" y="692696"/>
            <a:ext cx="1799278" cy="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9" name="Rectangle 53"/>
          <p:cNvSpPr>
            <a:spLocks/>
          </p:cNvSpPr>
          <p:nvPr/>
        </p:nvSpPr>
        <p:spPr bwMode="auto">
          <a:xfrm>
            <a:off x="7313443" y="836712"/>
            <a:ext cx="17230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Όλα τα Ηλικιακά</a:t>
            </a: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Γκρουπ</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3867144"/>
            <a:ext cx="1759816" cy="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1" name="Rectangle 53"/>
          <p:cNvSpPr>
            <a:spLocks/>
          </p:cNvSpPr>
          <p:nvPr/>
        </p:nvSpPr>
        <p:spPr bwMode="auto">
          <a:xfrm>
            <a:off x="7308304" y="3867145"/>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strike="sngStrike"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Άτομα κάτω των 60 λόγω μη εξοικείωσης με τεχνολογία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8688" y="3296597"/>
            <a:ext cx="1759816" cy="5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4" name="Rectangle 53"/>
          <p:cNvSpPr>
            <a:spLocks/>
          </p:cNvSpPr>
          <p:nvPr/>
        </p:nvSpPr>
        <p:spPr bwMode="auto">
          <a:xfrm>
            <a:off x="7308304" y="3296597"/>
            <a:ext cx="1643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με Χαμηλό Εισόδημα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0099" y="2624525"/>
            <a:ext cx="1818405" cy="5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6" name="Rectangle 53"/>
          <p:cNvSpPr>
            <a:spLocks/>
          </p:cNvSpPr>
          <p:nvPr/>
        </p:nvSpPr>
        <p:spPr bwMode="auto">
          <a:xfrm>
            <a:off x="7392654" y="2780928"/>
            <a:ext cx="16438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Βιομηχανίες Γάλακτος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1491654"/>
            <a:ext cx="1759816" cy="10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8" name="Rectangle 53"/>
          <p:cNvSpPr>
            <a:spLocks/>
          </p:cNvSpPr>
          <p:nvPr/>
        </p:nvSpPr>
        <p:spPr bwMode="auto">
          <a:xfrm>
            <a:off x="7322896" y="1498769"/>
            <a:ext cx="16325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Πληθυσμός που διαμένει </a:t>
            </a:r>
            <a:endPar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στα Μεγάλα Αστικά Κέντρα</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6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105273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 name="Rectangle 53"/>
          <p:cNvSpPr>
            <a:spLocks/>
          </p:cNvSpPr>
          <p:nvPr/>
        </p:nvSpPr>
        <p:spPr bwMode="auto">
          <a:xfrm>
            <a:off x="5592454" y="1094547"/>
            <a:ext cx="15002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Απρόσωπες</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69269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4" name="Rectangle 53"/>
          <p:cNvSpPr>
            <a:spLocks/>
          </p:cNvSpPr>
          <p:nvPr/>
        </p:nvSpPr>
        <p:spPr bwMode="auto">
          <a:xfrm>
            <a:off x="5580112" y="764704"/>
            <a:ext cx="1614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Αυτοματοποιημένες</a:t>
            </a:r>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1412776"/>
            <a:ext cx="1759816" cy="4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1864072"/>
            <a:ext cx="1759816"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3"/>
          <p:cNvSpPr>
            <a:spLocks/>
          </p:cNvSpPr>
          <p:nvPr/>
        </p:nvSpPr>
        <p:spPr bwMode="auto">
          <a:xfrm>
            <a:off x="5580112" y="1383159"/>
            <a:ext cx="167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Μεσολαβητικό Κόστος - Εμπιστοσύνη</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8" name="Rectangle 53"/>
          <p:cNvSpPr>
            <a:spLocks/>
          </p:cNvSpPr>
          <p:nvPr/>
        </p:nvSpPr>
        <p:spPr bwMode="auto">
          <a:xfrm>
            <a:off x="5508104" y="1916832"/>
            <a:ext cx="1736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Χτίσιμο Φήμης Τοπικού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Προϊόντος - </a:t>
            </a:r>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Branding</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0488" y="4015184"/>
            <a:ext cx="1745750"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 name="Rectangle 53"/>
          <p:cNvSpPr>
            <a:spLocks/>
          </p:cNvSpPr>
          <p:nvPr/>
        </p:nvSpPr>
        <p:spPr bwMode="auto">
          <a:xfrm>
            <a:off x="5567951" y="4139332"/>
            <a:ext cx="14523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Τοπικά/Εθνικά ΜΜΕ</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3680806"/>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 name="Rectangle 53"/>
          <p:cNvSpPr>
            <a:spLocks/>
          </p:cNvSpPr>
          <p:nvPr/>
        </p:nvSpPr>
        <p:spPr bwMode="auto">
          <a:xfrm>
            <a:off x="5629120" y="3738006"/>
            <a:ext cx="12471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Κοινωνικά Δίκτυα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3356992"/>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5" name="Rectangle 53"/>
          <p:cNvSpPr>
            <a:spLocks/>
          </p:cNvSpPr>
          <p:nvPr/>
        </p:nvSpPr>
        <p:spPr bwMode="auto">
          <a:xfrm>
            <a:off x="5957989" y="3393218"/>
            <a:ext cx="7742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Ιστοσελίδα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3479" y="2920162"/>
            <a:ext cx="1675175" cy="43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 name="Rectangle 53"/>
          <p:cNvSpPr>
            <a:spLocks/>
          </p:cNvSpPr>
          <p:nvPr/>
        </p:nvSpPr>
        <p:spPr bwMode="auto">
          <a:xfrm>
            <a:off x="5580112" y="2895327"/>
            <a:ext cx="1737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Control Room - Call Centre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Ενδοεπικοινωνία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1"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4088" y="4437112"/>
            <a:ext cx="1955194"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 name="Rectangle 53"/>
          <p:cNvSpPr>
            <a:spLocks/>
          </p:cNvSpPr>
          <p:nvPr/>
        </p:nvSpPr>
        <p:spPr bwMode="auto">
          <a:xfrm>
            <a:off x="5495789" y="4556200"/>
            <a:ext cx="17777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Εκθέσεις - Παρουσιάσεις</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1974413626"/>
      </p:ext>
    </p:extLst>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5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9226" y="692696"/>
            <a:ext cx="1799278" cy="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9" name="Rectangle 53"/>
          <p:cNvSpPr>
            <a:spLocks/>
          </p:cNvSpPr>
          <p:nvPr/>
        </p:nvSpPr>
        <p:spPr bwMode="auto">
          <a:xfrm>
            <a:off x="7313443" y="836712"/>
            <a:ext cx="17230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Όλα τα Ηλικιακά</a:t>
            </a: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Γκρουπ</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3867144"/>
            <a:ext cx="1759816" cy="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1" name="Rectangle 53"/>
          <p:cNvSpPr>
            <a:spLocks/>
          </p:cNvSpPr>
          <p:nvPr/>
        </p:nvSpPr>
        <p:spPr bwMode="auto">
          <a:xfrm>
            <a:off x="7308304" y="3867145"/>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strike="sngStrike"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Άτομα κάτω των 60 λόγω μη εξοικείωσης με τεχνολογία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8688" y="3296597"/>
            <a:ext cx="1759816" cy="5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4" name="Rectangle 53"/>
          <p:cNvSpPr>
            <a:spLocks/>
          </p:cNvSpPr>
          <p:nvPr/>
        </p:nvSpPr>
        <p:spPr bwMode="auto">
          <a:xfrm>
            <a:off x="7308304" y="3296597"/>
            <a:ext cx="1643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με Χαμηλό Εισόδημα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0099" y="2624525"/>
            <a:ext cx="1818405" cy="5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6" name="Rectangle 53"/>
          <p:cNvSpPr>
            <a:spLocks/>
          </p:cNvSpPr>
          <p:nvPr/>
        </p:nvSpPr>
        <p:spPr bwMode="auto">
          <a:xfrm>
            <a:off x="7392654" y="2780928"/>
            <a:ext cx="16438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Βιομηχανίες Γάλακτος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1491654"/>
            <a:ext cx="1759816" cy="10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8" name="Rectangle 53"/>
          <p:cNvSpPr>
            <a:spLocks/>
          </p:cNvSpPr>
          <p:nvPr/>
        </p:nvSpPr>
        <p:spPr bwMode="auto">
          <a:xfrm>
            <a:off x="7322896" y="1498769"/>
            <a:ext cx="16325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Πληθυσμός που διαμένει </a:t>
            </a:r>
            <a:endPar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στα Μεγάλα Αστικά Κέντρα</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6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105273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 name="Rectangle 53"/>
          <p:cNvSpPr>
            <a:spLocks/>
          </p:cNvSpPr>
          <p:nvPr/>
        </p:nvSpPr>
        <p:spPr bwMode="auto">
          <a:xfrm>
            <a:off x="5592454" y="1094547"/>
            <a:ext cx="15002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Απρόσωπες</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69269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4" name="Rectangle 53"/>
          <p:cNvSpPr>
            <a:spLocks/>
          </p:cNvSpPr>
          <p:nvPr/>
        </p:nvSpPr>
        <p:spPr bwMode="auto">
          <a:xfrm>
            <a:off x="5580112" y="764704"/>
            <a:ext cx="1614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Αυτοματοποιημένες</a:t>
            </a:r>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1412776"/>
            <a:ext cx="1759816" cy="4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1864072"/>
            <a:ext cx="1759816"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3"/>
          <p:cNvSpPr>
            <a:spLocks/>
          </p:cNvSpPr>
          <p:nvPr/>
        </p:nvSpPr>
        <p:spPr bwMode="auto">
          <a:xfrm>
            <a:off x="5580112" y="1383159"/>
            <a:ext cx="167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Μεσολαβητικό Κόστος - Εμπιστοσύνη</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8" name="Rectangle 53"/>
          <p:cNvSpPr>
            <a:spLocks/>
          </p:cNvSpPr>
          <p:nvPr/>
        </p:nvSpPr>
        <p:spPr bwMode="auto">
          <a:xfrm>
            <a:off x="5508104" y="1916832"/>
            <a:ext cx="1736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Χτίσιμο Φήμης Τοπικού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Προϊόντος - </a:t>
            </a:r>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Branding</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0488" y="4015184"/>
            <a:ext cx="1745750"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 name="Rectangle 53"/>
          <p:cNvSpPr>
            <a:spLocks/>
          </p:cNvSpPr>
          <p:nvPr/>
        </p:nvSpPr>
        <p:spPr bwMode="auto">
          <a:xfrm>
            <a:off x="5567951" y="4139332"/>
            <a:ext cx="14523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Τοπικά/Εθνικά ΜΜΕ</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3680806"/>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 name="Rectangle 53"/>
          <p:cNvSpPr>
            <a:spLocks/>
          </p:cNvSpPr>
          <p:nvPr/>
        </p:nvSpPr>
        <p:spPr bwMode="auto">
          <a:xfrm>
            <a:off x="5629120" y="3738006"/>
            <a:ext cx="12471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Κοινωνικά Δίκτυα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3356992"/>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5" name="Rectangle 53"/>
          <p:cNvSpPr>
            <a:spLocks/>
          </p:cNvSpPr>
          <p:nvPr/>
        </p:nvSpPr>
        <p:spPr bwMode="auto">
          <a:xfrm>
            <a:off x="5957989" y="3393218"/>
            <a:ext cx="7742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Ιστοσελίδα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3479" y="2920162"/>
            <a:ext cx="1675175" cy="43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 name="Rectangle 53"/>
          <p:cNvSpPr>
            <a:spLocks/>
          </p:cNvSpPr>
          <p:nvPr/>
        </p:nvSpPr>
        <p:spPr bwMode="auto">
          <a:xfrm>
            <a:off x="5580112" y="2895327"/>
            <a:ext cx="1737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Control Room - Call Centre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Ενδοεπικοινωνία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1"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4088" y="4437112"/>
            <a:ext cx="1955194"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 name="Rectangle 53"/>
          <p:cNvSpPr>
            <a:spLocks/>
          </p:cNvSpPr>
          <p:nvPr/>
        </p:nvSpPr>
        <p:spPr bwMode="auto">
          <a:xfrm>
            <a:off x="5495789" y="4556200"/>
            <a:ext cx="17777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Εκθέσεις - Παρουσιάσεις</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9"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5045" y="782567"/>
            <a:ext cx="174964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0"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6269" y="1862687"/>
            <a:ext cx="162228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1"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7464" y="1358631"/>
            <a:ext cx="1763060"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 name="Rectangle 50"/>
          <p:cNvSpPr>
            <a:spLocks/>
          </p:cNvSpPr>
          <p:nvPr/>
        </p:nvSpPr>
        <p:spPr bwMode="auto">
          <a:xfrm>
            <a:off x="1907704" y="1430639"/>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Συντήρηση Καθαρισμός Μηχανημάτων</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4" name="Rectangle 50"/>
          <p:cNvSpPr>
            <a:spLocks/>
          </p:cNvSpPr>
          <p:nvPr/>
        </p:nvSpPr>
        <p:spPr bwMode="auto">
          <a:xfrm>
            <a:off x="1944844" y="682540"/>
            <a:ext cx="161904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Παραγωγή -Τροφοδοσία Γάλακτος  </a:t>
            </a:r>
          </a:p>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&amp; Τρόπος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5" name="Rectangle 50"/>
          <p:cNvSpPr>
            <a:spLocks/>
          </p:cNvSpPr>
          <p:nvPr/>
        </p:nvSpPr>
        <p:spPr bwMode="auto">
          <a:xfrm>
            <a:off x="2049893" y="1961697"/>
            <a:ext cx="1379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500" dirty="0" smtClean="0">
                <a:effectLst>
                  <a:outerShdw blurRad="38100" dist="38100" dir="2700000" algn="tl">
                    <a:srgbClr val="000000">
                      <a:alpha val="43137"/>
                    </a:srgbClr>
                  </a:outerShdw>
                </a:effectLst>
                <a:latin typeface="Arial Narrow" panose="020B0606020202030204" pitchFamily="34" charset="0"/>
              </a:rPr>
              <a:t>Εισαγωγή Νέων Προϊόντων</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632927418"/>
      </p:ext>
    </p:extLst>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5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9226" y="692696"/>
            <a:ext cx="1799278" cy="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9" name="Rectangle 53"/>
          <p:cNvSpPr>
            <a:spLocks/>
          </p:cNvSpPr>
          <p:nvPr/>
        </p:nvSpPr>
        <p:spPr bwMode="auto">
          <a:xfrm>
            <a:off x="7313443" y="836712"/>
            <a:ext cx="17230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Όλα τα Ηλικιακά</a:t>
            </a: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Γκρουπ</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3867144"/>
            <a:ext cx="1759816" cy="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1" name="Rectangle 53"/>
          <p:cNvSpPr>
            <a:spLocks/>
          </p:cNvSpPr>
          <p:nvPr/>
        </p:nvSpPr>
        <p:spPr bwMode="auto">
          <a:xfrm>
            <a:off x="7308304" y="3867145"/>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strike="sngStrike"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Άτομα κάτω των 60 λόγω μη εξοικείωσης με τεχνολογία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8688" y="3296597"/>
            <a:ext cx="1759816" cy="5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4" name="Rectangle 53"/>
          <p:cNvSpPr>
            <a:spLocks/>
          </p:cNvSpPr>
          <p:nvPr/>
        </p:nvSpPr>
        <p:spPr bwMode="auto">
          <a:xfrm>
            <a:off x="7308304" y="3296597"/>
            <a:ext cx="1643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με Χαμηλό Εισόδημα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0099" y="2624525"/>
            <a:ext cx="1818405" cy="5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6" name="Rectangle 53"/>
          <p:cNvSpPr>
            <a:spLocks/>
          </p:cNvSpPr>
          <p:nvPr/>
        </p:nvSpPr>
        <p:spPr bwMode="auto">
          <a:xfrm>
            <a:off x="7392654" y="2780928"/>
            <a:ext cx="16438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Βιομηχανίες Γάλακτος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1491654"/>
            <a:ext cx="1759816" cy="10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8" name="Rectangle 53"/>
          <p:cNvSpPr>
            <a:spLocks/>
          </p:cNvSpPr>
          <p:nvPr/>
        </p:nvSpPr>
        <p:spPr bwMode="auto">
          <a:xfrm>
            <a:off x="7322896" y="1498769"/>
            <a:ext cx="16325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Πληθυσμός που διαμένει </a:t>
            </a:r>
            <a:endPar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στα Μεγάλα Αστικά Κέντρα</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6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105273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 name="Rectangle 53"/>
          <p:cNvSpPr>
            <a:spLocks/>
          </p:cNvSpPr>
          <p:nvPr/>
        </p:nvSpPr>
        <p:spPr bwMode="auto">
          <a:xfrm>
            <a:off x="5592454" y="1094547"/>
            <a:ext cx="15002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Απρόσωπες</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69269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4" name="Rectangle 53"/>
          <p:cNvSpPr>
            <a:spLocks/>
          </p:cNvSpPr>
          <p:nvPr/>
        </p:nvSpPr>
        <p:spPr bwMode="auto">
          <a:xfrm>
            <a:off x="5580112" y="764704"/>
            <a:ext cx="1614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Αυτοματοποιημένες</a:t>
            </a:r>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1412776"/>
            <a:ext cx="1759816" cy="4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1864072"/>
            <a:ext cx="1759816"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3"/>
          <p:cNvSpPr>
            <a:spLocks/>
          </p:cNvSpPr>
          <p:nvPr/>
        </p:nvSpPr>
        <p:spPr bwMode="auto">
          <a:xfrm>
            <a:off x="5580112" y="1383159"/>
            <a:ext cx="167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Μεσολαβητικό Κόστος - Εμπιστοσύνη</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8" name="Rectangle 53"/>
          <p:cNvSpPr>
            <a:spLocks/>
          </p:cNvSpPr>
          <p:nvPr/>
        </p:nvSpPr>
        <p:spPr bwMode="auto">
          <a:xfrm>
            <a:off x="5508104" y="1916832"/>
            <a:ext cx="1736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Χτίσιμο Φήμης Τοπικού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Προϊόντος - </a:t>
            </a:r>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Branding</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0488" y="4015184"/>
            <a:ext cx="1745750"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 name="Rectangle 53"/>
          <p:cNvSpPr>
            <a:spLocks/>
          </p:cNvSpPr>
          <p:nvPr/>
        </p:nvSpPr>
        <p:spPr bwMode="auto">
          <a:xfrm>
            <a:off x="5567951" y="4139332"/>
            <a:ext cx="14523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Τοπικά/Εθνικά ΜΜΕ</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3680806"/>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 name="Rectangle 53"/>
          <p:cNvSpPr>
            <a:spLocks/>
          </p:cNvSpPr>
          <p:nvPr/>
        </p:nvSpPr>
        <p:spPr bwMode="auto">
          <a:xfrm>
            <a:off x="5629120" y="3738006"/>
            <a:ext cx="12471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Κοινωνικά Δίκτυα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3356992"/>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5" name="Rectangle 53"/>
          <p:cNvSpPr>
            <a:spLocks/>
          </p:cNvSpPr>
          <p:nvPr/>
        </p:nvSpPr>
        <p:spPr bwMode="auto">
          <a:xfrm>
            <a:off x="5957989" y="3393218"/>
            <a:ext cx="7742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Ιστοσελίδα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3479" y="2920162"/>
            <a:ext cx="1675175" cy="43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 name="Rectangle 53"/>
          <p:cNvSpPr>
            <a:spLocks/>
          </p:cNvSpPr>
          <p:nvPr/>
        </p:nvSpPr>
        <p:spPr bwMode="auto">
          <a:xfrm>
            <a:off x="5580112" y="2895327"/>
            <a:ext cx="1737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Control Room - Call Centre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Ενδοεπικοινωνία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1"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4088" y="4437112"/>
            <a:ext cx="1955194"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 name="Rectangle 53"/>
          <p:cNvSpPr>
            <a:spLocks/>
          </p:cNvSpPr>
          <p:nvPr/>
        </p:nvSpPr>
        <p:spPr bwMode="auto">
          <a:xfrm>
            <a:off x="5495789" y="4556200"/>
            <a:ext cx="17777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Εκθέσεις - Παρουσιάσεις</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9"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5045" y="782567"/>
            <a:ext cx="174964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0"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6269" y="1862687"/>
            <a:ext cx="162228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1"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7464" y="1358631"/>
            <a:ext cx="1763060"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 name="Rectangle 50"/>
          <p:cNvSpPr>
            <a:spLocks/>
          </p:cNvSpPr>
          <p:nvPr/>
        </p:nvSpPr>
        <p:spPr bwMode="auto">
          <a:xfrm>
            <a:off x="1907704" y="1430639"/>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Συντήρηση Καθαρισμός Μηχανημάτων</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4" name="Rectangle 50"/>
          <p:cNvSpPr>
            <a:spLocks/>
          </p:cNvSpPr>
          <p:nvPr/>
        </p:nvSpPr>
        <p:spPr bwMode="auto">
          <a:xfrm>
            <a:off x="1944844" y="682540"/>
            <a:ext cx="161904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Παραγωγή -Τροφοδοσία Γάλακτος  </a:t>
            </a:r>
          </a:p>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&amp; Τρόπος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5" name="Rectangle 50"/>
          <p:cNvSpPr>
            <a:spLocks/>
          </p:cNvSpPr>
          <p:nvPr/>
        </p:nvSpPr>
        <p:spPr bwMode="auto">
          <a:xfrm>
            <a:off x="2049893" y="1961697"/>
            <a:ext cx="1379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500" dirty="0" smtClean="0">
                <a:effectLst>
                  <a:outerShdw blurRad="38100" dist="38100" dir="2700000" algn="tl">
                    <a:srgbClr val="000000">
                      <a:alpha val="43137"/>
                    </a:srgbClr>
                  </a:outerShdw>
                </a:effectLst>
                <a:latin typeface="Arial Narrow" panose="020B0606020202030204" pitchFamily="34" charset="0"/>
              </a:rPr>
              <a:t>Εισαγωγή Νέων Προϊόντων</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3"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3861048"/>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4" name="Rectangle 50"/>
          <p:cNvSpPr>
            <a:spLocks/>
          </p:cNvSpPr>
          <p:nvPr/>
        </p:nvSpPr>
        <p:spPr bwMode="auto">
          <a:xfrm>
            <a:off x="1907704" y="3933056"/>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5"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4293096"/>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6" name="Rectangle 50"/>
          <p:cNvSpPr>
            <a:spLocks/>
          </p:cNvSpPr>
          <p:nvPr/>
        </p:nvSpPr>
        <p:spPr bwMode="auto">
          <a:xfrm>
            <a:off x="1907704" y="4365104"/>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Εξοπλισμός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7"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72836" y="3429000"/>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8" name="Rectangle 50"/>
          <p:cNvSpPr>
            <a:spLocks/>
          </p:cNvSpPr>
          <p:nvPr/>
        </p:nvSpPr>
        <p:spPr bwMode="auto">
          <a:xfrm>
            <a:off x="1863038" y="3385592"/>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Ιδιόκτητο Εργοστάσιο Παστερίωσης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6"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4844" y="3861048"/>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7" name="Rectangle 50"/>
          <p:cNvSpPr>
            <a:spLocks/>
          </p:cNvSpPr>
          <p:nvPr/>
        </p:nvSpPr>
        <p:spPr bwMode="auto">
          <a:xfrm>
            <a:off x="1935046" y="3933056"/>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8"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2977342"/>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9" name="Rectangle 50"/>
          <p:cNvSpPr>
            <a:spLocks/>
          </p:cNvSpPr>
          <p:nvPr/>
        </p:nvSpPr>
        <p:spPr bwMode="auto">
          <a:xfrm>
            <a:off x="1907704" y="2933934"/>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100 Αγελαδοτρόφοι-Παραγωγοί</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410146739"/>
      </p:ext>
    </p:extLst>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5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9226" y="692696"/>
            <a:ext cx="1799278" cy="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9" name="Rectangle 53"/>
          <p:cNvSpPr>
            <a:spLocks/>
          </p:cNvSpPr>
          <p:nvPr/>
        </p:nvSpPr>
        <p:spPr bwMode="auto">
          <a:xfrm>
            <a:off x="7313443" y="836712"/>
            <a:ext cx="17230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Όλα τα Ηλικιακά</a:t>
            </a: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Γκρουπ</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3867144"/>
            <a:ext cx="1759816" cy="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1" name="Rectangle 53"/>
          <p:cNvSpPr>
            <a:spLocks/>
          </p:cNvSpPr>
          <p:nvPr/>
        </p:nvSpPr>
        <p:spPr bwMode="auto">
          <a:xfrm>
            <a:off x="7308304" y="3867145"/>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strike="sngStrike"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Άτομα κάτω των 60 λόγω μη εξοικείωσης με τεχνολογία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8688" y="3296597"/>
            <a:ext cx="1759816" cy="5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4" name="Rectangle 53"/>
          <p:cNvSpPr>
            <a:spLocks/>
          </p:cNvSpPr>
          <p:nvPr/>
        </p:nvSpPr>
        <p:spPr bwMode="auto">
          <a:xfrm>
            <a:off x="7308304" y="3296597"/>
            <a:ext cx="1643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με Χαμηλό Εισόδημα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0099" y="2624525"/>
            <a:ext cx="1818405" cy="5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6" name="Rectangle 53"/>
          <p:cNvSpPr>
            <a:spLocks/>
          </p:cNvSpPr>
          <p:nvPr/>
        </p:nvSpPr>
        <p:spPr bwMode="auto">
          <a:xfrm>
            <a:off x="7392654" y="2780928"/>
            <a:ext cx="16438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Βιομηχανίες Γάλακτος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1491654"/>
            <a:ext cx="1759816" cy="10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8" name="Rectangle 53"/>
          <p:cNvSpPr>
            <a:spLocks/>
          </p:cNvSpPr>
          <p:nvPr/>
        </p:nvSpPr>
        <p:spPr bwMode="auto">
          <a:xfrm>
            <a:off x="7322896" y="1498769"/>
            <a:ext cx="16325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Πληθυσμός που διαμένει </a:t>
            </a:r>
            <a:endPar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στα Μεγάλα Αστικά Κέντρα</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6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105273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 name="Rectangle 53"/>
          <p:cNvSpPr>
            <a:spLocks/>
          </p:cNvSpPr>
          <p:nvPr/>
        </p:nvSpPr>
        <p:spPr bwMode="auto">
          <a:xfrm>
            <a:off x="5592454" y="1094547"/>
            <a:ext cx="15002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Απρόσωπες</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69269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4" name="Rectangle 53"/>
          <p:cNvSpPr>
            <a:spLocks/>
          </p:cNvSpPr>
          <p:nvPr/>
        </p:nvSpPr>
        <p:spPr bwMode="auto">
          <a:xfrm>
            <a:off x="5580112" y="764704"/>
            <a:ext cx="1614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Αυτοματοποιημένες</a:t>
            </a:r>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1412776"/>
            <a:ext cx="1759816" cy="4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1864072"/>
            <a:ext cx="1759816"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3"/>
          <p:cNvSpPr>
            <a:spLocks/>
          </p:cNvSpPr>
          <p:nvPr/>
        </p:nvSpPr>
        <p:spPr bwMode="auto">
          <a:xfrm>
            <a:off x="5580112" y="1383159"/>
            <a:ext cx="167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Μεσολαβητικό Κόστος - Εμπιστοσύνη</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8" name="Rectangle 53"/>
          <p:cNvSpPr>
            <a:spLocks/>
          </p:cNvSpPr>
          <p:nvPr/>
        </p:nvSpPr>
        <p:spPr bwMode="auto">
          <a:xfrm>
            <a:off x="5508104" y="1916832"/>
            <a:ext cx="1736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Χτίσιμο Φήμης Τοπικού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Προϊόντος - </a:t>
            </a:r>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Branding</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0488" y="4015184"/>
            <a:ext cx="1745750"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 name="Rectangle 53"/>
          <p:cNvSpPr>
            <a:spLocks/>
          </p:cNvSpPr>
          <p:nvPr/>
        </p:nvSpPr>
        <p:spPr bwMode="auto">
          <a:xfrm>
            <a:off x="5567951" y="4139332"/>
            <a:ext cx="14523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Τοπικά/Εθνικά ΜΜΕ</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3680806"/>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 name="Rectangle 53"/>
          <p:cNvSpPr>
            <a:spLocks/>
          </p:cNvSpPr>
          <p:nvPr/>
        </p:nvSpPr>
        <p:spPr bwMode="auto">
          <a:xfrm>
            <a:off x="5629120" y="3738006"/>
            <a:ext cx="12471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Κοινωνικά Δίκτυα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3356992"/>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5" name="Rectangle 53"/>
          <p:cNvSpPr>
            <a:spLocks/>
          </p:cNvSpPr>
          <p:nvPr/>
        </p:nvSpPr>
        <p:spPr bwMode="auto">
          <a:xfrm>
            <a:off x="5957989" y="3393218"/>
            <a:ext cx="7742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Ιστοσελίδα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3479" y="2920162"/>
            <a:ext cx="1675175" cy="43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 name="Rectangle 53"/>
          <p:cNvSpPr>
            <a:spLocks/>
          </p:cNvSpPr>
          <p:nvPr/>
        </p:nvSpPr>
        <p:spPr bwMode="auto">
          <a:xfrm>
            <a:off x="5580112" y="2895327"/>
            <a:ext cx="1737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Control Room - Call Centre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Ενδοεπικοινωνία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1"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4088" y="4437112"/>
            <a:ext cx="1955194"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 name="Rectangle 53"/>
          <p:cNvSpPr>
            <a:spLocks/>
          </p:cNvSpPr>
          <p:nvPr/>
        </p:nvSpPr>
        <p:spPr bwMode="auto">
          <a:xfrm>
            <a:off x="5495789" y="4556200"/>
            <a:ext cx="17777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Εκθέσεις - Παρουσιάσεις</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9"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5045" y="782567"/>
            <a:ext cx="174964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0"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6269" y="1862687"/>
            <a:ext cx="162228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1"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7464" y="1358631"/>
            <a:ext cx="1763060"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 name="Rectangle 50"/>
          <p:cNvSpPr>
            <a:spLocks/>
          </p:cNvSpPr>
          <p:nvPr/>
        </p:nvSpPr>
        <p:spPr bwMode="auto">
          <a:xfrm>
            <a:off x="1907704" y="1430639"/>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Συντήρηση Καθαρισμός Μηχανημάτων</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4" name="Rectangle 50"/>
          <p:cNvSpPr>
            <a:spLocks/>
          </p:cNvSpPr>
          <p:nvPr/>
        </p:nvSpPr>
        <p:spPr bwMode="auto">
          <a:xfrm>
            <a:off x="1944844" y="682540"/>
            <a:ext cx="161904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Παραγωγή -Τροφοδοσία Γάλακτος  </a:t>
            </a:r>
          </a:p>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&amp; Τρόπος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5" name="Rectangle 50"/>
          <p:cNvSpPr>
            <a:spLocks/>
          </p:cNvSpPr>
          <p:nvPr/>
        </p:nvSpPr>
        <p:spPr bwMode="auto">
          <a:xfrm>
            <a:off x="2049893" y="1961697"/>
            <a:ext cx="1379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500" dirty="0" smtClean="0">
                <a:effectLst>
                  <a:outerShdw blurRad="38100" dist="38100" dir="2700000" algn="tl">
                    <a:srgbClr val="000000">
                      <a:alpha val="43137"/>
                    </a:srgbClr>
                  </a:outerShdw>
                </a:effectLst>
                <a:latin typeface="Arial Narrow" panose="020B0606020202030204" pitchFamily="34" charset="0"/>
              </a:rPr>
              <a:t>Εισαγωγή Νέων Προϊόντων</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3"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3861048"/>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4" name="Rectangle 50"/>
          <p:cNvSpPr>
            <a:spLocks/>
          </p:cNvSpPr>
          <p:nvPr/>
        </p:nvSpPr>
        <p:spPr bwMode="auto">
          <a:xfrm>
            <a:off x="1907704" y="3933056"/>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5"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4293096"/>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6" name="Rectangle 50"/>
          <p:cNvSpPr>
            <a:spLocks/>
          </p:cNvSpPr>
          <p:nvPr/>
        </p:nvSpPr>
        <p:spPr bwMode="auto">
          <a:xfrm>
            <a:off x="1907704" y="4365104"/>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Εξοπλισμός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7"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72836" y="3429000"/>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8" name="Rectangle 50"/>
          <p:cNvSpPr>
            <a:spLocks/>
          </p:cNvSpPr>
          <p:nvPr/>
        </p:nvSpPr>
        <p:spPr bwMode="auto">
          <a:xfrm>
            <a:off x="1863038" y="3385592"/>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Ιδιόκτητο Εργοστάσιο Παστερίωσης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6"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4844" y="3861048"/>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7" name="Rectangle 50"/>
          <p:cNvSpPr>
            <a:spLocks/>
          </p:cNvSpPr>
          <p:nvPr/>
        </p:nvSpPr>
        <p:spPr bwMode="auto">
          <a:xfrm>
            <a:off x="1935046" y="3933056"/>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8"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2977342"/>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9" name="Rectangle 50"/>
          <p:cNvSpPr>
            <a:spLocks/>
          </p:cNvSpPr>
          <p:nvPr/>
        </p:nvSpPr>
        <p:spPr bwMode="auto">
          <a:xfrm>
            <a:off x="1907704" y="2933934"/>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100 Αγελαδοτρόφοι-Παραγωγοί</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0"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512" y="784304"/>
            <a:ext cx="1505611"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1" name="Rectangle 50"/>
          <p:cNvSpPr>
            <a:spLocks/>
          </p:cNvSpPr>
          <p:nvPr/>
        </p:nvSpPr>
        <p:spPr bwMode="auto">
          <a:xfrm>
            <a:off x="107504" y="836712"/>
            <a:ext cx="17008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Μικρές Αγροτικές Φάρμες</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2"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693" y="1459090"/>
            <a:ext cx="1505611"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3" name="Rectangle 50"/>
          <p:cNvSpPr>
            <a:spLocks/>
          </p:cNvSpPr>
          <p:nvPr/>
        </p:nvSpPr>
        <p:spPr bwMode="auto">
          <a:xfrm>
            <a:off x="312317" y="1568405"/>
            <a:ext cx="13793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rPr>
              <a:t>Τοπικοί Παραγωγοί</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5"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504" y="2306489"/>
            <a:ext cx="1732108" cy="224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6" name="Rectangle 50"/>
          <p:cNvSpPr>
            <a:spLocks/>
          </p:cNvSpPr>
          <p:nvPr/>
        </p:nvSpPr>
        <p:spPr bwMode="auto">
          <a:xfrm>
            <a:off x="199214" y="2276872"/>
            <a:ext cx="163648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u="sng" dirty="0" smtClean="0">
                <a:effectLst>
                  <a:outerShdw blurRad="38100" dist="38100" dir="2700000" algn="tl">
                    <a:srgbClr val="000000">
                      <a:alpha val="43137"/>
                    </a:srgbClr>
                  </a:outerShdw>
                </a:effectLst>
                <a:latin typeface="Arial Narrow" panose="020B0606020202030204" pitchFamily="34" charset="0"/>
              </a:rPr>
              <a:t>Προμηθευτές:</a:t>
            </a:r>
          </a:p>
          <a:p>
            <a:pPr eaLnBrk="1" hangingPunct="1">
              <a:lnSpc>
                <a:spcPct val="150000"/>
              </a:lnSpc>
            </a:pPr>
            <a:r>
              <a:rPr lang="el-GR" altLang="el-GR" sz="1600" dirty="0" smtClean="0">
                <a:effectLst>
                  <a:outerShdw blurRad="38100" dist="38100" dir="2700000" algn="tl">
                    <a:srgbClr val="000000">
                      <a:alpha val="43137"/>
                    </a:srgbClr>
                  </a:outerShdw>
                </a:effectLst>
                <a:latin typeface="Arial Narrow" panose="020B0606020202030204" pitchFamily="34" charset="0"/>
              </a:rPr>
              <a:t>Μηχανημάτων </a:t>
            </a:r>
            <a:r>
              <a:rPr lang="el-GR" altLang="el-GR" sz="1600" dirty="0" err="1" smtClean="0">
                <a:effectLst>
                  <a:outerShdw blurRad="38100" dist="38100" dir="2700000" algn="tl">
                    <a:srgbClr val="000000">
                      <a:alpha val="43137"/>
                    </a:srgbClr>
                  </a:outerShdw>
                </a:effectLst>
                <a:latin typeface="Arial Narrow" panose="020B0606020202030204" pitchFamily="34" charset="0"/>
              </a:rPr>
              <a:t>ΑΤΜς</a:t>
            </a:r>
            <a:endParaRPr lang="el-GR" altLang="el-GR" sz="1600" dirty="0" smtClean="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pPr>
            <a:r>
              <a:rPr lang="el-GR" altLang="el-GR" sz="1600" dirty="0" smtClean="0">
                <a:effectLst>
                  <a:outerShdw blurRad="38100" dist="38100" dir="2700000" algn="tl">
                    <a:srgbClr val="000000">
                      <a:alpha val="43137"/>
                    </a:srgbClr>
                  </a:outerShdw>
                </a:effectLst>
                <a:latin typeface="Arial Narrow" panose="020B0606020202030204" pitchFamily="34" charset="0"/>
              </a:rPr>
              <a:t>Δεξαμενές Γάλακτος</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Πλαστικά Μπουκάλια</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Γυάλινα Μπουκάλια</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Συσκευασιών</a:t>
            </a:r>
            <a:endPar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3076798118"/>
      </p:ext>
    </p:extLst>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5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9226" y="692696"/>
            <a:ext cx="1799278" cy="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9" name="Rectangle 53"/>
          <p:cNvSpPr>
            <a:spLocks/>
          </p:cNvSpPr>
          <p:nvPr/>
        </p:nvSpPr>
        <p:spPr bwMode="auto">
          <a:xfrm>
            <a:off x="7313443" y="836712"/>
            <a:ext cx="17230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Όλα τα Ηλικιακά</a:t>
            </a: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Γκρουπ</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3867144"/>
            <a:ext cx="1759816" cy="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1" name="Rectangle 53"/>
          <p:cNvSpPr>
            <a:spLocks/>
          </p:cNvSpPr>
          <p:nvPr/>
        </p:nvSpPr>
        <p:spPr bwMode="auto">
          <a:xfrm>
            <a:off x="7308304" y="3867145"/>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strike="sngStrike"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Άτομα κάτω των 60 λόγω μη εξοικείωσης με τεχνολογία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8688" y="3296597"/>
            <a:ext cx="1759816" cy="5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4" name="Rectangle 53"/>
          <p:cNvSpPr>
            <a:spLocks/>
          </p:cNvSpPr>
          <p:nvPr/>
        </p:nvSpPr>
        <p:spPr bwMode="auto">
          <a:xfrm>
            <a:off x="7308304" y="3296597"/>
            <a:ext cx="1643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με Χαμηλό Εισόδημα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0099" y="2624525"/>
            <a:ext cx="1818405" cy="5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6" name="Rectangle 53"/>
          <p:cNvSpPr>
            <a:spLocks/>
          </p:cNvSpPr>
          <p:nvPr/>
        </p:nvSpPr>
        <p:spPr bwMode="auto">
          <a:xfrm>
            <a:off x="7392654" y="2780928"/>
            <a:ext cx="16438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Βιομηχανίες Γάλακτος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1491654"/>
            <a:ext cx="1759816" cy="10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8" name="Rectangle 53"/>
          <p:cNvSpPr>
            <a:spLocks/>
          </p:cNvSpPr>
          <p:nvPr/>
        </p:nvSpPr>
        <p:spPr bwMode="auto">
          <a:xfrm>
            <a:off x="7322896" y="1498769"/>
            <a:ext cx="16325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Πληθυσμός που διαμένει </a:t>
            </a:r>
            <a:endPar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στα Μεγάλα Αστικά Κέντρα</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6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105273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 name="Rectangle 53"/>
          <p:cNvSpPr>
            <a:spLocks/>
          </p:cNvSpPr>
          <p:nvPr/>
        </p:nvSpPr>
        <p:spPr bwMode="auto">
          <a:xfrm>
            <a:off x="5592454" y="1094547"/>
            <a:ext cx="15002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Απρόσωπες</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69269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4" name="Rectangle 53"/>
          <p:cNvSpPr>
            <a:spLocks/>
          </p:cNvSpPr>
          <p:nvPr/>
        </p:nvSpPr>
        <p:spPr bwMode="auto">
          <a:xfrm>
            <a:off x="5580112" y="764704"/>
            <a:ext cx="1614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Αυτοματοποιημένες</a:t>
            </a:r>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1412776"/>
            <a:ext cx="1759816" cy="4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1864072"/>
            <a:ext cx="1759816"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3"/>
          <p:cNvSpPr>
            <a:spLocks/>
          </p:cNvSpPr>
          <p:nvPr/>
        </p:nvSpPr>
        <p:spPr bwMode="auto">
          <a:xfrm>
            <a:off x="5580112" y="1383159"/>
            <a:ext cx="167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Μεσολαβητικό Κόστος - </a:t>
            </a:r>
            <a:r>
              <a:rPr lang="el-GR" altLang="el-GR" sz="1500" b="1"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Εμπιστοσύνη</a:t>
            </a:r>
            <a:endParaRPr lang="el-GR" altLang="el-GR" sz="15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8" name="Rectangle 53"/>
          <p:cNvSpPr>
            <a:spLocks/>
          </p:cNvSpPr>
          <p:nvPr/>
        </p:nvSpPr>
        <p:spPr bwMode="auto">
          <a:xfrm>
            <a:off x="5508104" y="1916832"/>
            <a:ext cx="1736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Χτίσιμο </a:t>
            </a:r>
            <a:r>
              <a:rPr lang="el-GR" altLang="el-GR" sz="15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Φήμης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Τοπικού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Προϊόντος - </a:t>
            </a:r>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Branding</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0488" y="4015184"/>
            <a:ext cx="1745750"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 name="Rectangle 53"/>
          <p:cNvSpPr>
            <a:spLocks/>
          </p:cNvSpPr>
          <p:nvPr/>
        </p:nvSpPr>
        <p:spPr bwMode="auto">
          <a:xfrm>
            <a:off x="5567951" y="4139332"/>
            <a:ext cx="14523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Τοπικά/Εθνικά ΜΜΕ</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3680806"/>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 name="Rectangle 53"/>
          <p:cNvSpPr>
            <a:spLocks/>
          </p:cNvSpPr>
          <p:nvPr/>
        </p:nvSpPr>
        <p:spPr bwMode="auto">
          <a:xfrm>
            <a:off x="5629120" y="3738006"/>
            <a:ext cx="12471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Κοινωνικά Δίκτυα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3356992"/>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5" name="Rectangle 53"/>
          <p:cNvSpPr>
            <a:spLocks/>
          </p:cNvSpPr>
          <p:nvPr/>
        </p:nvSpPr>
        <p:spPr bwMode="auto">
          <a:xfrm>
            <a:off x="5957989" y="3393218"/>
            <a:ext cx="7742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Ιστοσελίδα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3479" y="2920162"/>
            <a:ext cx="1675175" cy="43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 name="Rectangle 53"/>
          <p:cNvSpPr>
            <a:spLocks/>
          </p:cNvSpPr>
          <p:nvPr/>
        </p:nvSpPr>
        <p:spPr bwMode="auto">
          <a:xfrm>
            <a:off x="5580112" y="2895327"/>
            <a:ext cx="1737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Control Room - Call Centre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Ενδοεπικοινωνία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1"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4088" y="4437112"/>
            <a:ext cx="1955194"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 name="Rectangle 53"/>
          <p:cNvSpPr>
            <a:spLocks/>
          </p:cNvSpPr>
          <p:nvPr/>
        </p:nvSpPr>
        <p:spPr bwMode="auto">
          <a:xfrm>
            <a:off x="5495789" y="4556200"/>
            <a:ext cx="17777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Εκθέσεις - Παρουσιάσεις</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9"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5045" y="782567"/>
            <a:ext cx="174964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0"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6269" y="1862687"/>
            <a:ext cx="162228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1"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7464" y="1358631"/>
            <a:ext cx="1763060"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 name="Rectangle 50"/>
          <p:cNvSpPr>
            <a:spLocks/>
          </p:cNvSpPr>
          <p:nvPr/>
        </p:nvSpPr>
        <p:spPr bwMode="auto">
          <a:xfrm>
            <a:off x="1907704" y="1430639"/>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Συντήρηση Καθαρισμός Μηχανημάτων</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4" name="Rectangle 50"/>
          <p:cNvSpPr>
            <a:spLocks/>
          </p:cNvSpPr>
          <p:nvPr/>
        </p:nvSpPr>
        <p:spPr bwMode="auto">
          <a:xfrm>
            <a:off x="1944844" y="682540"/>
            <a:ext cx="161904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Παραγωγή -Τροφοδοσία Γάλακτος  </a:t>
            </a:r>
          </a:p>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&amp; Τρόπος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5" name="Rectangle 50"/>
          <p:cNvSpPr>
            <a:spLocks/>
          </p:cNvSpPr>
          <p:nvPr/>
        </p:nvSpPr>
        <p:spPr bwMode="auto">
          <a:xfrm>
            <a:off x="2049893" y="1961697"/>
            <a:ext cx="1379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500" dirty="0" smtClean="0">
                <a:effectLst>
                  <a:outerShdw blurRad="38100" dist="38100" dir="2700000" algn="tl">
                    <a:srgbClr val="000000">
                      <a:alpha val="43137"/>
                    </a:srgbClr>
                  </a:outerShdw>
                </a:effectLst>
                <a:latin typeface="Arial Narrow" panose="020B0606020202030204" pitchFamily="34" charset="0"/>
              </a:rPr>
              <a:t>Εισαγωγή Νέων Προϊόντων</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3"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3861048"/>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4" name="Rectangle 50"/>
          <p:cNvSpPr>
            <a:spLocks/>
          </p:cNvSpPr>
          <p:nvPr/>
        </p:nvSpPr>
        <p:spPr bwMode="auto">
          <a:xfrm>
            <a:off x="1907704" y="3933056"/>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5"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4293096"/>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6" name="Rectangle 50"/>
          <p:cNvSpPr>
            <a:spLocks/>
          </p:cNvSpPr>
          <p:nvPr/>
        </p:nvSpPr>
        <p:spPr bwMode="auto">
          <a:xfrm>
            <a:off x="1907704" y="4365104"/>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Εξοπλισμός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7"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72836" y="3429000"/>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8" name="Rectangle 50"/>
          <p:cNvSpPr>
            <a:spLocks/>
          </p:cNvSpPr>
          <p:nvPr/>
        </p:nvSpPr>
        <p:spPr bwMode="auto">
          <a:xfrm>
            <a:off x="1863038" y="3385592"/>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Ιδιόκτητο Εργοστάσιο Παστερίωσης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6"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4844" y="3861048"/>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7" name="Rectangle 50"/>
          <p:cNvSpPr>
            <a:spLocks/>
          </p:cNvSpPr>
          <p:nvPr/>
        </p:nvSpPr>
        <p:spPr bwMode="auto">
          <a:xfrm>
            <a:off x="1935046" y="3933056"/>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8"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2977342"/>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9" name="Rectangle 50"/>
          <p:cNvSpPr>
            <a:spLocks/>
          </p:cNvSpPr>
          <p:nvPr/>
        </p:nvSpPr>
        <p:spPr bwMode="auto">
          <a:xfrm>
            <a:off x="1907704" y="2933934"/>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100 Αγελαδοτρόφοι-Παραγωγοί</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0"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512" y="784304"/>
            <a:ext cx="1505611"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1" name="Rectangle 50"/>
          <p:cNvSpPr>
            <a:spLocks/>
          </p:cNvSpPr>
          <p:nvPr/>
        </p:nvSpPr>
        <p:spPr bwMode="auto">
          <a:xfrm>
            <a:off x="107504" y="836712"/>
            <a:ext cx="17008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Μικρές Αγροτικές Φάρμες</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2"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693" y="1459090"/>
            <a:ext cx="1505611"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3" name="Rectangle 50"/>
          <p:cNvSpPr>
            <a:spLocks/>
          </p:cNvSpPr>
          <p:nvPr/>
        </p:nvSpPr>
        <p:spPr bwMode="auto">
          <a:xfrm>
            <a:off x="312317" y="1568405"/>
            <a:ext cx="13793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rPr>
              <a:t>Τοπικοί Παραγωγοί</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5"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504" y="2306489"/>
            <a:ext cx="1732108" cy="224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6" name="Rectangle 50"/>
          <p:cNvSpPr>
            <a:spLocks/>
          </p:cNvSpPr>
          <p:nvPr/>
        </p:nvSpPr>
        <p:spPr bwMode="auto">
          <a:xfrm>
            <a:off x="199214" y="2276872"/>
            <a:ext cx="163648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u="sng" dirty="0" smtClean="0">
                <a:effectLst>
                  <a:outerShdw blurRad="38100" dist="38100" dir="2700000" algn="tl">
                    <a:srgbClr val="000000">
                      <a:alpha val="43137"/>
                    </a:srgbClr>
                  </a:outerShdw>
                </a:effectLst>
                <a:latin typeface="Arial Narrow" panose="020B0606020202030204" pitchFamily="34" charset="0"/>
              </a:rPr>
              <a:t>Προμηθευτές:</a:t>
            </a:r>
          </a:p>
          <a:p>
            <a:pPr eaLnBrk="1" hangingPunct="1">
              <a:lnSpc>
                <a:spcPct val="150000"/>
              </a:lnSpc>
            </a:pPr>
            <a:r>
              <a:rPr lang="el-GR" altLang="el-GR" sz="1600" dirty="0" smtClean="0">
                <a:effectLst>
                  <a:outerShdw blurRad="38100" dist="38100" dir="2700000" algn="tl">
                    <a:srgbClr val="000000">
                      <a:alpha val="43137"/>
                    </a:srgbClr>
                  </a:outerShdw>
                </a:effectLst>
                <a:latin typeface="Arial Narrow" panose="020B0606020202030204" pitchFamily="34" charset="0"/>
              </a:rPr>
              <a:t>Μηχανημάτων </a:t>
            </a:r>
            <a:r>
              <a:rPr lang="el-GR" altLang="el-GR" sz="1600" dirty="0" err="1" smtClean="0">
                <a:effectLst>
                  <a:outerShdw blurRad="38100" dist="38100" dir="2700000" algn="tl">
                    <a:srgbClr val="000000">
                      <a:alpha val="43137"/>
                    </a:srgbClr>
                  </a:outerShdw>
                </a:effectLst>
                <a:latin typeface="Arial Narrow" panose="020B0606020202030204" pitchFamily="34" charset="0"/>
              </a:rPr>
              <a:t>ΑΤΜς</a:t>
            </a:r>
            <a:endParaRPr lang="el-GR" altLang="el-GR" sz="1600" dirty="0" smtClean="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pPr>
            <a:r>
              <a:rPr lang="el-GR" altLang="el-GR" sz="1600" dirty="0" smtClean="0">
                <a:effectLst>
                  <a:outerShdw blurRad="38100" dist="38100" dir="2700000" algn="tl">
                    <a:srgbClr val="000000">
                      <a:alpha val="43137"/>
                    </a:srgbClr>
                  </a:outerShdw>
                </a:effectLst>
                <a:latin typeface="Arial Narrow" panose="020B0606020202030204" pitchFamily="34" charset="0"/>
              </a:rPr>
              <a:t>Δεξαμενές Γάλακτος</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Πλαστικά Μπουκάλια</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Γυάλινα Μπουκάλια</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Συσκευασιών</a:t>
            </a:r>
            <a:endPar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4"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96" y="5224739"/>
            <a:ext cx="4392488" cy="13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7" name="Rectangle 50"/>
          <p:cNvSpPr>
            <a:spLocks/>
          </p:cNvSpPr>
          <p:nvPr/>
        </p:nvSpPr>
        <p:spPr bwMode="auto">
          <a:xfrm>
            <a:off x="402093" y="5294238"/>
            <a:ext cx="409789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sz="1600" dirty="0" smtClean="0">
                <a:effectLst>
                  <a:outerShdw blurRad="38100" dist="38100" dir="2700000" algn="tl">
                    <a:srgbClr val="000000">
                      <a:alpha val="43137"/>
                    </a:srgbClr>
                  </a:outerShdw>
                </a:effectLst>
                <a:latin typeface="Arial Narrow" panose="020B0606020202030204" pitchFamily="34" charset="0"/>
              </a:rPr>
              <a:t>Μισθοί Εργαζομένων</a:t>
            </a:r>
          </a:p>
          <a:p>
            <a:pPr eaLnBrk="1" hangingPunct="1"/>
            <a:r>
              <a:rPr lang="el-GR" sz="1600" dirty="0" smtClean="0">
                <a:effectLst>
                  <a:outerShdw blurRad="38100" dist="38100" dir="2700000" algn="tl">
                    <a:srgbClr val="000000">
                      <a:alpha val="43137"/>
                    </a:srgbClr>
                  </a:outerShdw>
                </a:effectLst>
                <a:latin typeface="Arial Narrow" panose="020B0606020202030204" pitchFamily="34" charset="0"/>
              </a:rPr>
              <a:t>Συντήρηση (ΑΤΜ Γάλακτος, Φορτηγών) Καύσιμα</a:t>
            </a:r>
          </a:p>
          <a:p>
            <a:pPr eaLnBrk="1" hangingPunct="1"/>
            <a:r>
              <a:rPr lang="el-GR" sz="1600" dirty="0" smtClean="0">
                <a:effectLst>
                  <a:outerShdw blurRad="38100" dist="38100" dir="2700000" algn="tl">
                    <a:srgbClr val="000000">
                      <a:alpha val="43137"/>
                    </a:srgbClr>
                  </a:outerShdw>
                </a:effectLst>
                <a:latin typeface="Arial Narrow" panose="020B0606020202030204" pitchFamily="34" charset="0"/>
              </a:rPr>
              <a:t>Κτιριακές </a:t>
            </a:r>
            <a:r>
              <a:rPr lang="el-GR" sz="1600" dirty="0">
                <a:effectLst>
                  <a:outerShdw blurRad="38100" dist="38100" dir="2700000" algn="tl">
                    <a:srgbClr val="000000">
                      <a:alpha val="43137"/>
                    </a:srgbClr>
                  </a:outerShdw>
                </a:effectLst>
                <a:latin typeface="Arial Narrow" panose="020B0606020202030204" pitchFamily="34" charset="0"/>
              </a:rPr>
              <a:t>Εγκαταστάσεις</a:t>
            </a:r>
            <a:r>
              <a:rPr lang="en-US" sz="1600" dirty="0">
                <a:effectLst>
                  <a:outerShdw blurRad="38100" dist="38100" dir="2700000" algn="tl">
                    <a:srgbClr val="000000">
                      <a:alpha val="43137"/>
                    </a:srgbClr>
                  </a:outerShdw>
                </a:effectLst>
                <a:latin typeface="Arial Narrow" panose="020B0606020202030204" pitchFamily="34" charset="0"/>
              </a:rPr>
              <a:t> (</a:t>
            </a:r>
            <a:r>
              <a:rPr lang="el-GR" sz="1600" dirty="0">
                <a:effectLst>
                  <a:outerShdw blurRad="38100" dist="38100" dir="2700000" algn="tl">
                    <a:srgbClr val="000000">
                      <a:alpha val="43137"/>
                    </a:srgbClr>
                  </a:outerShdw>
                </a:effectLst>
                <a:latin typeface="Arial Narrow" panose="020B0606020202030204" pitchFamily="34" charset="0"/>
              </a:rPr>
              <a:t>συντήρηση</a:t>
            </a:r>
            <a:r>
              <a:rPr lang="en-US" sz="1600" dirty="0">
                <a:effectLst>
                  <a:outerShdw blurRad="38100" dist="38100" dir="2700000" algn="tl">
                    <a:srgbClr val="000000">
                      <a:alpha val="43137"/>
                    </a:srgbClr>
                  </a:outerShdw>
                </a:effectLst>
                <a:latin typeface="Arial Narrow" panose="020B0606020202030204" pitchFamily="34" charset="0"/>
              </a:rPr>
              <a:t>, </a:t>
            </a:r>
            <a:r>
              <a:rPr lang="el-GR" sz="1600" dirty="0">
                <a:effectLst>
                  <a:outerShdw blurRad="38100" dist="38100" dir="2700000" algn="tl">
                    <a:srgbClr val="000000">
                      <a:alpha val="43137"/>
                    </a:srgbClr>
                  </a:outerShdw>
                </a:effectLst>
                <a:latin typeface="Arial Narrow" panose="020B0606020202030204" pitchFamily="34" charset="0"/>
              </a:rPr>
              <a:t>ανακαίνιση</a:t>
            </a:r>
            <a:r>
              <a:rPr lang="el-GR" sz="1600" dirty="0" smtClean="0">
                <a:effectLst>
                  <a:outerShdw blurRad="38100" dist="38100" dir="2700000" algn="tl">
                    <a:srgbClr val="000000">
                      <a:alpha val="43137"/>
                    </a:srgbClr>
                  </a:outerShdw>
                </a:effectLst>
                <a:latin typeface="Arial Narrow" panose="020B0606020202030204" pitchFamily="34" charset="0"/>
              </a:rPr>
              <a:t>)</a:t>
            </a:r>
            <a:endParaRPr lang="en-US" sz="1600" dirty="0" smtClean="0">
              <a:effectLst>
                <a:outerShdw blurRad="38100" dist="38100" dir="2700000" algn="tl">
                  <a:srgbClr val="000000">
                    <a:alpha val="43137"/>
                  </a:srgbClr>
                </a:outerShdw>
              </a:effectLst>
              <a:latin typeface="Arial Narrow" panose="020B0606020202030204" pitchFamily="34" charset="0"/>
            </a:endParaRPr>
          </a:p>
          <a:p>
            <a:pPr eaLnBrk="1" hangingPunct="1"/>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Εργοστάσιο – Εξοπλισμός Εργοστασίου</a:t>
            </a:r>
          </a:p>
          <a:p>
            <a:pPr eaLnBrk="1" hangingPunct="1"/>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Κόστος Απόσβεσης</a:t>
            </a:r>
            <a:endParaRPr lang="en-US"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1051262991"/>
      </p:ext>
    </p:extLst>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70322" y="116975"/>
            <a:ext cx="9002241" cy="6805538"/>
            <a:chOff x="47" y="51"/>
            <a:chExt cx="8064" cy="6097"/>
          </a:xfrm>
          <a:solidFill>
            <a:srgbClr val="FFFFFF"/>
          </a:solidFill>
        </p:grpSpPr>
        <p:grpSp>
          <p:nvGrpSpPr>
            <p:cNvPr id="6152" name="Group 2"/>
            <p:cNvGrpSpPr>
              <a:grpSpLocks/>
            </p:cNvGrpSpPr>
            <p:nvPr/>
          </p:nvGrpSpPr>
          <p:grpSpPr bwMode="auto">
            <a:xfrm>
              <a:off x="47" y="4256"/>
              <a:ext cx="4040" cy="1712"/>
              <a:chOff x="0" y="0"/>
              <a:chExt cx="4040" cy="1712"/>
            </a:xfrm>
            <a:grpFill/>
          </p:grpSpPr>
          <p:sp>
            <p:nvSpPr>
              <p:cNvPr id="6196"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3" name="Group 5"/>
            <p:cNvGrpSpPr>
              <a:grpSpLocks/>
            </p:cNvGrpSpPr>
            <p:nvPr/>
          </p:nvGrpSpPr>
          <p:grpSpPr bwMode="auto">
            <a:xfrm>
              <a:off x="6471" y="96"/>
              <a:ext cx="1640" cy="4192"/>
              <a:chOff x="0" y="0"/>
              <a:chExt cx="1640" cy="4192"/>
            </a:xfrm>
            <a:grpFill/>
          </p:grpSpPr>
          <p:sp>
            <p:nvSpPr>
              <p:cNvPr id="6194"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4" name="Group 8"/>
            <p:cNvGrpSpPr>
              <a:grpSpLocks/>
            </p:cNvGrpSpPr>
            <p:nvPr/>
          </p:nvGrpSpPr>
          <p:grpSpPr bwMode="auto">
            <a:xfrm>
              <a:off x="4063" y="4256"/>
              <a:ext cx="4040" cy="1712"/>
              <a:chOff x="0" y="0"/>
              <a:chExt cx="4040" cy="1712"/>
            </a:xfrm>
            <a:grpFill/>
          </p:grpSpPr>
          <p:sp>
            <p:nvSpPr>
              <p:cNvPr id="6192"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93"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5" name="Group 11"/>
            <p:cNvGrpSpPr>
              <a:grpSpLocks/>
            </p:cNvGrpSpPr>
            <p:nvPr/>
          </p:nvGrpSpPr>
          <p:grpSpPr bwMode="auto">
            <a:xfrm>
              <a:off x="55" y="96"/>
              <a:ext cx="1640" cy="4192"/>
              <a:chOff x="0" y="0"/>
              <a:chExt cx="1640" cy="4192"/>
            </a:xfrm>
            <a:grpFill/>
          </p:grpSpPr>
          <p:sp>
            <p:nvSpPr>
              <p:cNvPr id="6190"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endParaRPr>
              </a:p>
            </p:txBody>
          </p:sp>
          <p:pic>
            <p:nvPicPr>
              <p:cNvPr id="6191"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sp>
          <p:nvSpPr>
            <p:cNvPr id="6156" name="Rectangle 14"/>
            <p:cNvSpPr>
              <a:spLocks/>
            </p:cNvSpPr>
            <p:nvPr/>
          </p:nvSpPr>
          <p:spPr bwMode="auto">
            <a:xfrm>
              <a:off x="95" y="5940"/>
              <a:ext cx="2080" cy="2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100">
                  <a:solidFill>
                    <a:schemeClr val="tx1"/>
                  </a:solidFill>
                  <a:ea typeface="ＭＳ Ｐゴシック" pitchFamily="34" charset="-128"/>
                  <a:hlinkClick r:id="rId4"/>
                </a:rPr>
                <a:t>www.businessmodelgeneration.com</a:t>
              </a:r>
              <a:endParaRPr lang="en-US" altLang="el-GR" sz="1100">
                <a:solidFill>
                  <a:schemeClr val="tx1"/>
                </a:solidFill>
                <a:ea typeface="ＭＳ Ｐゴシック" pitchFamily="34" charset="-128"/>
              </a:endParaRPr>
            </a:p>
          </p:txBody>
        </p:sp>
        <p:grpSp>
          <p:nvGrpSpPr>
            <p:cNvPr id="6157" name="Group 15"/>
            <p:cNvGrpSpPr>
              <a:grpSpLocks/>
            </p:cNvGrpSpPr>
            <p:nvPr/>
          </p:nvGrpSpPr>
          <p:grpSpPr bwMode="auto">
            <a:xfrm>
              <a:off x="3255" y="96"/>
              <a:ext cx="1640" cy="4192"/>
              <a:chOff x="0" y="0"/>
              <a:chExt cx="1640" cy="4192"/>
            </a:xfrm>
            <a:grpFill/>
          </p:grpSpPr>
          <p:sp>
            <p:nvSpPr>
              <p:cNvPr id="6188"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8" name="Group 18"/>
            <p:cNvGrpSpPr>
              <a:grpSpLocks/>
            </p:cNvGrpSpPr>
            <p:nvPr/>
          </p:nvGrpSpPr>
          <p:grpSpPr bwMode="auto">
            <a:xfrm>
              <a:off x="4851" y="2176"/>
              <a:ext cx="1640" cy="2112"/>
              <a:chOff x="-12" y="0"/>
              <a:chExt cx="1640" cy="2112"/>
            </a:xfrm>
            <a:grpFill/>
          </p:grpSpPr>
          <p:sp>
            <p:nvSpPr>
              <p:cNvPr id="6186"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7"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59" name="Group 21"/>
            <p:cNvGrpSpPr>
              <a:grpSpLocks/>
            </p:cNvGrpSpPr>
            <p:nvPr/>
          </p:nvGrpSpPr>
          <p:grpSpPr bwMode="auto">
            <a:xfrm>
              <a:off x="4863" y="96"/>
              <a:ext cx="1640" cy="2112"/>
              <a:chOff x="0" y="0"/>
              <a:chExt cx="1640" cy="2112"/>
            </a:xfrm>
            <a:grpFill/>
          </p:grpSpPr>
          <p:sp>
            <p:nvSpPr>
              <p:cNvPr id="6184"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5"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160" name="Group 24"/>
            <p:cNvGrpSpPr>
              <a:grpSpLocks/>
            </p:cNvGrpSpPr>
            <p:nvPr/>
          </p:nvGrpSpPr>
          <p:grpSpPr bwMode="auto">
            <a:xfrm>
              <a:off x="1647" y="2176"/>
              <a:ext cx="1640" cy="2112"/>
              <a:chOff x="0" y="0"/>
              <a:chExt cx="1640" cy="2112"/>
            </a:xfrm>
            <a:grpFill/>
          </p:grpSpPr>
          <p:sp>
            <p:nvSpPr>
              <p:cNvPr id="6182"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3"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1" name="Picture 2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6162" name="Group 28"/>
            <p:cNvGrpSpPr>
              <a:grpSpLocks/>
            </p:cNvGrpSpPr>
            <p:nvPr/>
          </p:nvGrpSpPr>
          <p:grpSpPr bwMode="auto">
            <a:xfrm>
              <a:off x="1647" y="96"/>
              <a:ext cx="1640" cy="2112"/>
              <a:chOff x="0" y="0"/>
              <a:chExt cx="1640" cy="2112"/>
            </a:xfrm>
            <a:grpFill/>
          </p:grpSpPr>
          <p:sp>
            <p:nvSpPr>
              <p:cNvPr id="6180"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a:p>
            </p:txBody>
          </p:sp>
          <p:pic>
            <p:nvPicPr>
              <p:cNvPr id="6181"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6163"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4"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5" name="Picture 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3" y="145"/>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6" name="Picture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7" name="Picture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8" name="Picture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69" name="Picture 3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 y="140"/>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6170" name="Picture 3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 y="51"/>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6171"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Εξόδων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3"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Πόροι</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4" name="Rectangle 42"/>
            <p:cNvSpPr>
              <a:spLocks/>
            </p:cNvSpPr>
            <p:nvPr/>
          </p:nvSpPr>
          <p:spPr bwMode="auto">
            <a:xfrm>
              <a:off x="2067" y="124"/>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Κύριες Δραστηριότητες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5"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Κύριοι Συνεργάτες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6" name="Rectangle 44"/>
            <p:cNvSpPr>
              <a:spLocks/>
            </p:cNvSpPr>
            <p:nvPr/>
          </p:nvSpPr>
          <p:spPr bwMode="auto">
            <a:xfrm>
              <a:off x="3767" y="120"/>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Προτεινόμενη Αξία</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7" name="Rectangle 45"/>
            <p:cNvSpPr>
              <a:spLocks/>
            </p:cNvSpPr>
            <p:nvPr/>
          </p:nvSpPr>
          <p:spPr bwMode="auto">
            <a:xfrm>
              <a:off x="5563" y="51"/>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Σχέσεις με </a:t>
              </a:r>
              <a:r>
                <a:rPr lang="el-GR" altLang="el-GR" sz="17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a:t>
              </a:r>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6178" name="Rectangle 46"/>
            <p:cNvSpPr>
              <a:spLocks/>
            </p:cNvSpPr>
            <p:nvPr/>
          </p:nvSpPr>
          <p:spPr bwMode="auto">
            <a:xfrm>
              <a:off x="6402" y="83"/>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Κατηγορίες Πελατών </a:t>
              </a:r>
            </a:p>
          </p:txBody>
        </p:sp>
        <p:sp>
          <p:nvSpPr>
            <p:cNvPr id="6179" name="Rectangle 47"/>
            <p:cNvSpPr>
              <a:spLocks/>
            </p:cNvSpPr>
            <p:nvPr/>
          </p:nvSpPr>
          <p:spPr bwMode="auto">
            <a:xfrm>
              <a:off x="5415" y="2213"/>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Κανάλια Επικοινωνίας</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grpSp>
      <p:sp>
        <p:nvSpPr>
          <p:cNvPr id="102" name="Rectangle 40"/>
          <p:cNvSpPr>
            <a:spLocks/>
          </p:cNvSpPr>
          <p:nvPr/>
        </p:nvSpPr>
        <p:spPr bwMode="auto">
          <a:xfrm>
            <a:off x="5259100" y="4947919"/>
            <a:ext cx="14735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Ροές Εσόδων</a:t>
            </a:r>
            <a:endParaRPr lang="en-US" altLang="el-GR" sz="17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0" name="Rectangle 50"/>
          <p:cNvSpPr>
            <a:spLocks/>
          </p:cNvSpPr>
          <p:nvPr/>
        </p:nvSpPr>
        <p:spPr bwMode="auto">
          <a:xfrm>
            <a:off x="3756137" y="1700808"/>
            <a:ext cx="1655205"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Ανελαστικό Προϊόν - Υψηλής Προτίμησης (Αγελαδινό Γάλα)</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1" name="Rectangle 53"/>
          <p:cNvSpPr>
            <a:spLocks/>
          </p:cNvSpPr>
          <p:nvPr/>
        </p:nvSpPr>
        <p:spPr bwMode="auto">
          <a:xfrm>
            <a:off x="3707904" y="2420888"/>
            <a:ext cx="173354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Farm to table -</a:t>
            </a:r>
          </a:p>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Γρήγορη Πρόσβαση </a:t>
            </a:r>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«Φρέσκου»</a:t>
            </a:r>
            <a:r>
              <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στην Αγορά</a:t>
            </a:r>
          </a:p>
        </p:txBody>
      </p:sp>
      <p:sp>
        <p:nvSpPr>
          <p:cNvPr id="152" name="Rectangle 53"/>
          <p:cNvSpPr>
            <a:spLocks/>
          </p:cNvSpPr>
          <p:nvPr/>
        </p:nvSpPr>
        <p:spPr bwMode="auto">
          <a:xfrm>
            <a:off x="3749266" y="4232701"/>
            <a:ext cx="1614822" cy="492443"/>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Ηγέτης Κόστους- Χαμηλότερη Τιμή</a:t>
            </a:r>
            <a:endParaRPr lang="en-US" altLang="el-GR" sz="16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3" name="Rectangle 50"/>
          <p:cNvSpPr>
            <a:spLocks/>
          </p:cNvSpPr>
          <p:nvPr/>
        </p:nvSpPr>
        <p:spPr bwMode="auto">
          <a:xfrm>
            <a:off x="3807302" y="663079"/>
            <a:ext cx="1556786"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Υ</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γιεινή Διατροφή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4" name="Rectangle 50"/>
          <p:cNvSpPr>
            <a:spLocks/>
          </p:cNvSpPr>
          <p:nvPr/>
        </p:nvSpPr>
        <p:spPr bwMode="auto">
          <a:xfrm>
            <a:off x="3774561" y="1166555"/>
            <a:ext cx="1661535" cy="246221"/>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Παράδοση </a:t>
            </a:r>
            <a:r>
              <a:rPr lang="el-GR" altLang="el-GR" sz="16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Ποιότητα</a:t>
            </a:r>
          </a:p>
        </p:txBody>
      </p:sp>
      <p:sp>
        <p:nvSpPr>
          <p:cNvPr id="155" name="Rectangle 50"/>
          <p:cNvSpPr>
            <a:spLocks/>
          </p:cNvSpPr>
          <p:nvPr/>
        </p:nvSpPr>
        <p:spPr bwMode="auto">
          <a:xfrm>
            <a:off x="3733616" y="1412776"/>
            <a:ext cx="1702480"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Εντοπιότητα - </a:t>
            </a:r>
            <a:r>
              <a:rPr lang="el-GR" altLang="el-GR" sz="1500"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Ποιότητα</a:t>
            </a:r>
            <a:endPar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6" name="Rectangle 53"/>
          <p:cNvSpPr>
            <a:spLocks/>
          </p:cNvSpPr>
          <p:nvPr/>
        </p:nvSpPr>
        <p:spPr bwMode="auto">
          <a:xfrm>
            <a:off x="3779912" y="3717032"/>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57" name="Rectangle 53"/>
          <p:cNvSpPr>
            <a:spLocks/>
          </p:cNvSpPr>
          <p:nvPr/>
        </p:nvSpPr>
        <p:spPr bwMode="auto">
          <a:xfrm>
            <a:off x="3779912" y="3183359"/>
            <a:ext cx="1614822"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ΣΥΝΕΤΑΙΡΙΣΜΟΣ - Ποιότητα</a:t>
            </a:r>
            <a:endParaRPr lang="en-US" altLang="el-GR" sz="1500" b="1"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5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9226" y="692696"/>
            <a:ext cx="1799278" cy="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9" name="Rectangle 53"/>
          <p:cNvSpPr>
            <a:spLocks/>
          </p:cNvSpPr>
          <p:nvPr/>
        </p:nvSpPr>
        <p:spPr bwMode="auto">
          <a:xfrm>
            <a:off x="7313443" y="836712"/>
            <a:ext cx="17230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Όλα τα Ηλικιακά</a:t>
            </a: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Γκρουπ</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3867144"/>
            <a:ext cx="1759816" cy="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1" name="Rectangle 53"/>
          <p:cNvSpPr>
            <a:spLocks/>
          </p:cNvSpPr>
          <p:nvPr/>
        </p:nvSpPr>
        <p:spPr bwMode="auto">
          <a:xfrm>
            <a:off x="7308304" y="3867145"/>
            <a:ext cx="16438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strike="sngStrike"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Άτομα κάτω των 60 λόγω μη εξοικείωσης με τεχνολογία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8688" y="3296597"/>
            <a:ext cx="1759816" cy="5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4" name="Rectangle 53"/>
          <p:cNvSpPr>
            <a:spLocks/>
          </p:cNvSpPr>
          <p:nvPr/>
        </p:nvSpPr>
        <p:spPr bwMode="auto">
          <a:xfrm>
            <a:off x="7308304" y="3296597"/>
            <a:ext cx="1643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Πελάτες με Χαμηλό Εισόδημα</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0099" y="2624525"/>
            <a:ext cx="1818405" cy="5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6" name="Rectangle 53"/>
          <p:cNvSpPr>
            <a:spLocks/>
          </p:cNvSpPr>
          <p:nvPr/>
        </p:nvSpPr>
        <p:spPr bwMode="auto">
          <a:xfrm>
            <a:off x="7392654" y="2780928"/>
            <a:ext cx="16438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Βιομηχανίες Γάλακτος</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6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76680" y="1491654"/>
            <a:ext cx="1759816" cy="10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8" name="Rectangle 53"/>
          <p:cNvSpPr>
            <a:spLocks/>
          </p:cNvSpPr>
          <p:nvPr/>
        </p:nvSpPr>
        <p:spPr bwMode="auto">
          <a:xfrm>
            <a:off x="7322896" y="1498769"/>
            <a:ext cx="163259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Πληθυσμός που διαμένει </a:t>
            </a:r>
            <a:endPar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στα Μεγάλα Αστικά Κέντρα</a:t>
            </a:r>
            <a:endParaRPr lang="en-US"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6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105273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 name="Rectangle 53"/>
          <p:cNvSpPr>
            <a:spLocks/>
          </p:cNvSpPr>
          <p:nvPr/>
        </p:nvSpPr>
        <p:spPr bwMode="auto">
          <a:xfrm>
            <a:off x="5592454" y="1094547"/>
            <a:ext cx="15002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Απρόσωπες</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3"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480" y="692696"/>
            <a:ext cx="1759816" cy="35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4" name="Rectangle 53"/>
          <p:cNvSpPr>
            <a:spLocks/>
          </p:cNvSpPr>
          <p:nvPr/>
        </p:nvSpPr>
        <p:spPr bwMode="auto">
          <a:xfrm>
            <a:off x="5580112" y="764704"/>
            <a:ext cx="1614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r>
              <a:rPr lang="el-GR"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Αυτοματοποιημένες</a:t>
            </a:r>
            <a:r>
              <a:rPr lang="en-US" altLang="el-GR" sz="16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t>
            </a:r>
            <a:endParaRPr lang="el-GR" altLang="el-GR" sz="16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7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1412776"/>
            <a:ext cx="1759816" cy="4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1864072"/>
            <a:ext cx="1759816"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3"/>
          <p:cNvSpPr>
            <a:spLocks/>
          </p:cNvSpPr>
          <p:nvPr/>
        </p:nvSpPr>
        <p:spPr bwMode="auto">
          <a:xfrm>
            <a:off x="5580112" y="1383159"/>
            <a:ext cx="167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Μεσολαβητικό Κόστος - </a:t>
            </a:r>
            <a:r>
              <a:rPr lang="el-GR" altLang="el-GR" sz="1500" b="1"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Εμπιστοσύνη</a:t>
            </a:r>
            <a:endParaRPr lang="el-GR" altLang="el-GR" sz="15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78" name="Rectangle 53"/>
          <p:cNvSpPr>
            <a:spLocks/>
          </p:cNvSpPr>
          <p:nvPr/>
        </p:nvSpPr>
        <p:spPr bwMode="auto">
          <a:xfrm>
            <a:off x="5508104" y="1916832"/>
            <a:ext cx="1736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Χτίσιμο </a:t>
            </a:r>
            <a:r>
              <a:rPr lang="el-GR" altLang="el-GR" sz="15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Φήμης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Τοπικού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Προϊόντος - </a:t>
            </a:r>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Branding</a:t>
            </a:r>
            <a:endPar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0488" y="4015184"/>
            <a:ext cx="1745750"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 name="Rectangle 53"/>
          <p:cNvSpPr>
            <a:spLocks/>
          </p:cNvSpPr>
          <p:nvPr/>
        </p:nvSpPr>
        <p:spPr bwMode="auto">
          <a:xfrm>
            <a:off x="5567951" y="4139332"/>
            <a:ext cx="14523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Τοπικά/Εθνικά ΜΜΕ</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3680806"/>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 name="Rectangle 53"/>
          <p:cNvSpPr>
            <a:spLocks/>
          </p:cNvSpPr>
          <p:nvPr/>
        </p:nvSpPr>
        <p:spPr bwMode="auto">
          <a:xfrm>
            <a:off x="5629120" y="3738006"/>
            <a:ext cx="12471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Κοινωνικά Δίκτυα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3356992"/>
            <a:ext cx="1638800"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5" name="Rectangle 53"/>
          <p:cNvSpPr>
            <a:spLocks/>
          </p:cNvSpPr>
          <p:nvPr/>
        </p:nvSpPr>
        <p:spPr bwMode="auto">
          <a:xfrm>
            <a:off x="5957989" y="3393218"/>
            <a:ext cx="7742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Ιστοσελίδα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87"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3479" y="2920162"/>
            <a:ext cx="1675175" cy="43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 name="Rectangle 53"/>
          <p:cNvSpPr>
            <a:spLocks/>
          </p:cNvSpPr>
          <p:nvPr/>
        </p:nvSpPr>
        <p:spPr bwMode="auto">
          <a:xfrm>
            <a:off x="5580112" y="2895327"/>
            <a:ext cx="1737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Control Room - Call Centre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Ενδοεπικοινωνία</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1"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4088" y="4437112"/>
            <a:ext cx="1955194" cy="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 name="Rectangle 53"/>
          <p:cNvSpPr>
            <a:spLocks/>
          </p:cNvSpPr>
          <p:nvPr/>
        </p:nvSpPr>
        <p:spPr bwMode="auto">
          <a:xfrm>
            <a:off x="5495789" y="4556200"/>
            <a:ext cx="17777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Εκθέσεις - Παρουσιάσεις</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9"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5045" y="782567"/>
            <a:ext cx="174964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0"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6269" y="1862687"/>
            <a:ext cx="1622285"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1"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7464" y="1358631"/>
            <a:ext cx="1763060"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 name="Rectangle 50"/>
          <p:cNvSpPr>
            <a:spLocks/>
          </p:cNvSpPr>
          <p:nvPr/>
        </p:nvSpPr>
        <p:spPr bwMode="auto">
          <a:xfrm>
            <a:off x="1907704" y="1430639"/>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Συντήρηση Καθαρισμός Μηχανημάτων</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4" name="Rectangle 50"/>
          <p:cNvSpPr>
            <a:spLocks/>
          </p:cNvSpPr>
          <p:nvPr/>
        </p:nvSpPr>
        <p:spPr bwMode="auto">
          <a:xfrm>
            <a:off x="1944844" y="682540"/>
            <a:ext cx="161904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Παραγωγή -Τροφοδοσία Γάλακτος  </a:t>
            </a:r>
          </a:p>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&amp; Τρόπος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
        <p:nvSpPr>
          <p:cNvPr id="105" name="Rectangle 50"/>
          <p:cNvSpPr>
            <a:spLocks/>
          </p:cNvSpPr>
          <p:nvPr/>
        </p:nvSpPr>
        <p:spPr bwMode="auto">
          <a:xfrm>
            <a:off x="2049893" y="1961697"/>
            <a:ext cx="1379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500" dirty="0" smtClean="0">
                <a:effectLst>
                  <a:outerShdw blurRad="38100" dist="38100" dir="2700000" algn="tl">
                    <a:srgbClr val="000000">
                      <a:alpha val="43137"/>
                    </a:srgbClr>
                  </a:outerShdw>
                </a:effectLst>
                <a:latin typeface="Arial Narrow" panose="020B0606020202030204" pitchFamily="34" charset="0"/>
              </a:rPr>
              <a:t>Εισαγωγή Νέων Προϊόντων</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3"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3861048"/>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4" name="Rectangle 50"/>
          <p:cNvSpPr>
            <a:spLocks/>
          </p:cNvSpPr>
          <p:nvPr/>
        </p:nvSpPr>
        <p:spPr bwMode="auto">
          <a:xfrm>
            <a:off x="1907704" y="3933056"/>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5"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4293096"/>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6" name="Rectangle 50"/>
          <p:cNvSpPr>
            <a:spLocks/>
          </p:cNvSpPr>
          <p:nvPr/>
        </p:nvSpPr>
        <p:spPr bwMode="auto">
          <a:xfrm>
            <a:off x="1907704" y="4365104"/>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Εξοπλισμός Διάθεσης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97"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72836" y="3429000"/>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8" name="Rectangle 50"/>
          <p:cNvSpPr>
            <a:spLocks/>
          </p:cNvSpPr>
          <p:nvPr/>
        </p:nvSpPr>
        <p:spPr bwMode="auto">
          <a:xfrm>
            <a:off x="1863038" y="3385592"/>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Ιδιόκτητο Εργοστάσιο Παστερίωσης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6"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4844" y="3861048"/>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7" name="Rectangle 50"/>
          <p:cNvSpPr>
            <a:spLocks/>
          </p:cNvSpPr>
          <p:nvPr/>
        </p:nvSpPr>
        <p:spPr bwMode="auto">
          <a:xfrm>
            <a:off x="1935046" y="3933056"/>
            <a:ext cx="170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08"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7502" y="2977342"/>
            <a:ext cx="1763060" cy="45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9" name="Rectangle 50"/>
          <p:cNvSpPr>
            <a:spLocks/>
          </p:cNvSpPr>
          <p:nvPr/>
        </p:nvSpPr>
        <p:spPr bwMode="auto">
          <a:xfrm>
            <a:off x="1907704" y="2933934"/>
            <a:ext cx="170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70</a:t>
            </a:r>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Αγελαδοτρόφοι-Παραγωγοί</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0"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512" y="784304"/>
            <a:ext cx="1505611"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1" name="Rectangle 50"/>
          <p:cNvSpPr>
            <a:spLocks/>
          </p:cNvSpPr>
          <p:nvPr/>
        </p:nvSpPr>
        <p:spPr bwMode="auto">
          <a:xfrm>
            <a:off x="107504" y="836712"/>
            <a:ext cx="17008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Μικρές Αγροτικές Φάρμες</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2"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693" y="1459090"/>
            <a:ext cx="1505611" cy="6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3" name="Rectangle 50"/>
          <p:cNvSpPr>
            <a:spLocks/>
          </p:cNvSpPr>
          <p:nvPr/>
        </p:nvSpPr>
        <p:spPr bwMode="auto">
          <a:xfrm>
            <a:off x="312317" y="1568405"/>
            <a:ext cx="13793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600" dirty="0" smtClean="0">
                <a:solidFill>
                  <a:srgbClr val="FF0000"/>
                </a:solidFill>
                <a:effectLst>
                  <a:outerShdw blurRad="38100" dist="38100" dir="2700000" algn="tl">
                    <a:srgbClr val="000000">
                      <a:alpha val="43137"/>
                    </a:srgbClr>
                  </a:outerShdw>
                </a:effectLst>
                <a:latin typeface="Arial Narrow" panose="020B0606020202030204" pitchFamily="34" charset="0"/>
              </a:rPr>
              <a:t>Τοπικοί Παραγωγοί</a:t>
            </a:r>
            <a:endParaRPr lang="en-US" altLang="el-GR" sz="1600" dirty="0">
              <a:solidFill>
                <a:srgbClr val="FF000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5"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504" y="2306489"/>
            <a:ext cx="1732108" cy="224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6" name="Rectangle 50"/>
          <p:cNvSpPr>
            <a:spLocks/>
          </p:cNvSpPr>
          <p:nvPr/>
        </p:nvSpPr>
        <p:spPr bwMode="auto">
          <a:xfrm>
            <a:off x="199214" y="2276872"/>
            <a:ext cx="163648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u="sng" dirty="0" smtClean="0">
                <a:effectLst>
                  <a:outerShdw blurRad="38100" dist="38100" dir="2700000" algn="tl">
                    <a:srgbClr val="000000">
                      <a:alpha val="43137"/>
                    </a:srgbClr>
                  </a:outerShdw>
                </a:effectLst>
                <a:latin typeface="Arial Narrow" panose="020B0606020202030204" pitchFamily="34" charset="0"/>
              </a:rPr>
              <a:t>Προμηθευτές:</a:t>
            </a:r>
          </a:p>
          <a:p>
            <a:pPr eaLnBrk="1" hangingPunct="1">
              <a:lnSpc>
                <a:spcPct val="150000"/>
              </a:lnSpc>
            </a:pPr>
            <a:r>
              <a:rPr lang="el-GR" altLang="el-GR" sz="1600" dirty="0" smtClean="0">
                <a:effectLst>
                  <a:outerShdw blurRad="38100" dist="38100" dir="2700000" algn="tl">
                    <a:srgbClr val="000000">
                      <a:alpha val="43137"/>
                    </a:srgbClr>
                  </a:outerShdw>
                </a:effectLst>
                <a:latin typeface="Arial Narrow" panose="020B0606020202030204" pitchFamily="34" charset="0"/>
              </a:rPr>
              <a:t>Μηχανημάτων </a:t>
            </a:r>
            <a:r>
              <a:rPr lang="el-GR" altLang="el-GR" sz="1600" dirty="0" err="1" smtClean="0">
                <a:effectLst>
                  <a:outerShdw blurRad="38100" dist="38100" dir="2700000" algn="tl">
                    <a:srgbClr val="000000">
                      <a:alpha val="43137"/>
                    </a:srgbClr>
                  </a:outerShdw>
                </a:effectLst>
                <a:latin typeface="Arial Narrow" panose="020B0606020202030204" pitchFamily="34" charset="0"/>
              </a:rPr>
              <a:t>ΑΤΜς</a:t>
            </a:r>
            <a:endParaRPr lang="el-GR" altLang="el-GR" sz="1600" dirty="0" smtClean="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pPr>
            <a:r>
              <a:rPr lang="el-GR" altLang="el-GR" sz="1600" dirty="0" smtClean="0">
                <a:effectLst>
                  <a:outerShdw blurRad="38100" dist="38100" dir="2700000" algn="tl">
                    <a:srgbClr val="000000">
                      <a:alpha val="43137"/>
                    </a:srgbClr>
                  </a:outerShdw>
                </a:effectLst>
                <a:latin typeface="Arial Narrow" panose="020B0606020202030204" pitchFamily="34" charset="0"/>
              </a:rPr>
              <a:t>Δεξαμενές Γάλακτος</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Πλαστικά Μπουκάλια</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Γυάλινα Μπουκάλια</a:t>
            </a:r>
          </a:p>
          <a:p>
            <a:pPr eaLnBrk="1" hangingPunct="1">
              <a:lnSpc>
                <a:spcPct val="150000"/>
              </a:lnSpc>
            </a:pPr>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Συσκευασιών</a:t>
            </a:r>
            <a:endParaRPr lang="el-GR" altLang="el-GR" sz="1600" dirty="0" smtClean="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4" name="Picture 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96" y="5224739"/>
            <a:ext cx="4392488" cy="13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7" name="Rectangle 50"/>
          <p:cNvSpPr>
            <a:spLocks/>
          </p:cNvSpPr>
          <p:nvPr/>
        </p:nvSpPr>
        <p:spPr bwMode="auto">
          <a:xfrm>
            <a:off x="402093" y="5294238"/>
            <a:ext cx="409789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sz="1600" dirty="0" smtClean="0">
                <a:effectLst>
                  <a:outerShdw blurRad="38100" dist="38100" dir="2700000" algn="tl">
                    <a:srgbClr val="000000">
                      <a:alpha val="43137"/>
                    </a:srgbClr>
                  </a:outerShdw>
                </a:effectLst>
                <a:latin typeface="Arial Narrow" panose="020B0606020202030204" pitchFamily="34" charset="0"/>
              </a:rPr>
              <a:t>Μισθοί Εργαζομένων</a:t>
            </a:r>
          </a:p>
          <a:p>
            <a:pPr eaLnBrk="1" hangingPunct="1"/>
            <a:r>
              <a:rPr lang="el-GR" sz="1600" dirty="0" smtClean="0">
                <a:effectLst>
                  <a:outerShdw blurRad="38100" dist="38100" dir="2700000" algn="tl">
                    <a:srgbClr val="000000">
                      <a:alpha val="43137"/>
                    </a:srgbClr>
                  </a:outerShdw>
                </a:effectLst>
                <a:latin typeface="Arial Narrow" panose="020B0606020202030204" pitchFamily="34" charset="0"/>
              </a:rPr>
              <a:t>Συντήρηση (ΑΤΜ Γάλακτος, Φορτηγών) Καύσιμα</a:t>
            </a:r>
          </a:p>
          <a:p>
            <a:pPr eaLnBrk="1" hangingPunct="1"/>
            <a:r>
              <a:rPr lang="el-GR" sz="1600" dirty="0" smtClean="0">
                <a:effectLst>
                  <a:outerShdw blurRad="38100" dist="38100" dir="2700000" algn="tl">
                    <a:srgbClr val="000000">
                      <a:alpha val="43137"/>
                    </a:srgbClr>
                  </a:outerShdw>
                </a:effectLst>
                <a:latin typeface="Arial Narrow" panose="020B0606020202030204" pitchFamily="34" charset="0"/>
              </a:rPr>
              <a:t>Κτιριακές </a:t>
            </a:r>
            <a:r>
              <a:rPr lang="el-GR" sz="1600" dirty="0">
                <a:effectLst>
                  <a:outerShdw blurRad="38100" dist="38100" dir="2700000" algn="tl">
                    <a:srgbClr val="000000">
                      <a:alpha val="43137"/>
                    </a:srgbClr>
                  </a:outerShdw>
                </a:effectLst>
                <a:latin typeface="Arial Narrow" panose="020B0606020202030204" pitchFamily="34" charset="0"/>
              </a:rPr>
              <a:t>Εγκαταστάσεις</a:t>
            </a:r>
            <a:r>
              <a:rPr lang="en-US" sz="1600" dirty="0">
                <a:effectLst>
                  <a:outerShdw blurRad="38100" dist="38100" dir="2700000" algn="tl">
                    <a:srgbClr val="000000">
                      <a:alpha val="43137"/>
                    </a:srgbClr>
                  </a:outerShdw>
                </a:effectLst>
                <a:latin typeface="Arial Narrow" panose="020B0606020202030204" pitchFamily="34" charset="0"/>
              </a:rPr>
              <a:t> (</a:t>
            </a:r>
            <a:r>
              <a:rPr lang="el-GR" sz="1600" dirty="0">
                <a:effectLst>
                  <a:outerShdw blurRad="38100" dist="38100" dir="2700000" algn="tl">
                    <a:srgbClr val="000000">
                      <a:alpha val="43137"/>
                    </a:srgbClr>
                  </a:outerShdw>
                </a:effectLst>
                <a:latin typeface="Arial Narrow" panose="020B0606020202030204" pitchFamily="34" charset="0"/>
              </a:rPr>
              <a:t>συντήρηση</a:t>
            </a:r>
            <a:r>
              <a:rPr lang="en-US" sz="1600" dirty="0">
                <a:effectLst>
                  <a:outerShdw blurRad="38100" dist="38100" dir="2700000" algn="tl">
                    <a:srgbClr val="000000">
                      <a:alpha val="43137"/>
                    </a:srgbClr>
                  </a:outerShdw>
                </a:effectLst>
                <a:latin typeface="Arial Narrow" panose="020B0606020202030204" pitchFamily="34" charset="0"/>
              </a:rPr>
              <a:t>, </a:t>
            </a:r>
            <a:r>
              <a:rPr lang="el-GR" sz="1600" dirty="0">
                <a:effectLst>
                  <a:outerShdw blurRad="38100" dist="38100" dir="2700000" algn="tl">
                    <a:srgbClr val="000000">
                      <a:alpha val="43137"/>
                    </a:srgbClr>
                  </a:outerShdw>
                </a:effectLst>
                <a:latin typeface="Arial Narrow" panose="020B0606020202030204" pitchFamily="34" charset="0"/>
              </a:rPr>
              <a:t>ανακαίνιση</a:t>
            </a:r>
            <a:r>
              <a:rPr lang="el-GR" sz="1600" dirty="0" smtClean="0">
                <a:effectLst>
                  <a:outerShdw blurRad="38100" dist="38100" dir="2700000" algn="tl">
                    <a:srgbClr val="000000">
                      <a:alpha val="43137"/>
                    </a:srgbClr>
                  </a:outerShdw>
                </a:effectLst>
                <a:latin typeface="Arial Narrow" panose="020B0606020202030204" pitchFamily="34" charset="0"/>
              </a:rPr>
              <a:t>)</a:t>
            </a:r>
            <a:endParaRPr lang="en-US" sz="1600" dirty="0" smtClean="0">
              <a:effectLst>
                <a:outerShdw blurRad="38100" dist="38100" dir="2700000" algn="tl">
                  <a:srgbClr val="000000">
                    <a:alpha val="43137"/>
                  </a:srgbClr>
                </a:outerShdw>
              </a:effectLst>
              <a:latin typeface="Arial Narrow" panose="020B0606020202030204" pitchFamily="34" charset="0"/>
            </a:endParaRPr>
          </a:p>
          <a:p>
            <a:pPr eaLnBrk="1" hangingPunct="1"/>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Εργοστάσιο – Εξοπλισμός Εργοστασίου</a:t>
            </a:r>
          </a:p>
          <a:p>
            <a:pPr eaLnBrk="1" hangingPunct="1"/>
            <a:r>
              <a:rPr lang="el-GR" altLang="el-GR" sz="16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Κόστος Απόσβεσης</a:t>
            </a:r>
            <a:endParaRPr lang="en-US" altLang="el-GR" sz="16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1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01253" y="5359351"/>
            <a:ext cx="2329009" cy="40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9" name="Rectangle 53"/>
          <p:cNvSpPr>
            <a:spLocks/>
          </p:cNvSpPr>
          <p:nvPr/>
        </p:nvSpPr>
        <p:spPr bwMode="auto">
          <a:xfrm>
            <a:off x="4778350" y="5440190"/>
            <a:ext cx="2097906" cy="2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Πωλήσεις Λιανικής </a:t>
            </a:r>
            <a:r>
              <a:rPr lang="en-US"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B2C</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2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41173" y="5805264"/>
            <a:ext cx="2278378" cy="64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1" name="Rectangle 53"/>
          <p:cNvSpPr>
            <a:spLocks/>
          </p:cNvSpPr>
          <p:nvPr/>
        </p:nvSpPr>
        <p:spPr bwMode="auto">
          <a:xfrm>
            <a:off x="6832796" y="5949280"/>
            <a:ext cx="2122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Επέκταση Δικτύου Από Τοπικό σε Εθνικό</a:t>
            </a:r>
            <a:endParaRPr lang="en-US" altLang="el-GR" sz="15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2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39875">
            <a:off x="6896576" y="5039825"/>
            <a:ext cx="2139920" cy="40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3" name="Rectangle 53"/>
          <p:cNvSpPr>
            <a:spLocks/>
          </p:cNvSpPr>
          <p:nvPr/>
        </p:nvSpPr>
        <p:spPr bwMode="auto">
          <a:xfrm rot="539875">
            <a:off x="7048468" y="5135170"/>
            <a:ext cx="1988028" cy="2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GB"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 </a:t>
            </a:r>
            <a:r>
              <a:rPr lang="el-GR"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Πωλήσεις Χονδρικής  </a:t>
            </a:r>
            <a:r>
              <a:rPr lang="en-GB" altLang="el-GR" sz="1500" dirty="0" smtClean="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B2B</a:t>
            </a:r>
            <a:endPar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pic>
        <p:nvPicPr>
          <p:cNvPr id="12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4008" y="5764751"/>
            <a:ext cx="2139920" cy="76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6" name="Rectangle 53"/>
          <p:cNvSpPr>
            <a:spLocks/>
          </p:cNvSpPr>
          <p:nvPr/>
        </p:nvSpPr>
        <p:spPr bwMode="auto">
          <a:xfrm>
            <a:off x="4788024" y="5805264"/>
            <a:ext cx="1965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600" b="1" dirty="0" smtClean="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rPr>
              <a:t>Πώληση – Παροχή Τεχνογνωσίας σε γειτονικά κράτη</a:t>
            </a:r>
            <a:endParaRPr lang="en-US" altLang="el-GR" sz="1600" b="1"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endParaRPr>
          </a:p>
        </p:txBody>
      </p:sp>
    </p:spTree>
    <p:extLst>
      <p:ext uri="{BB962C8B-B14F-4D97-AF65-F5344CB8AC3E}">
        <p14:creationId xmlns:p14="http://schemas.microsoft.com/office/powerpoint/2010/main" val="2360607972"/>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9694" y="404664"/>
            <a:ext cx="9036050" cy="1152302"/>
          </a:xfrm>
        </p:spPr>
        <p:txBody>
          <a:bodyPr>
            <a:normAutofit fontScale="90000"/>
          </a:bodyPr>
          <a:lstStyle/>
          <a:p>
            <a:pPr algn="ctr">
              <a:defRPr/>
            </a:pPr>
            <a:r>
              <a:rPr lang="el-GR" altLang="el-GR" sz="4400" u="sng" dirty="0" smtClean="0">
                <a:solidFill>
                  <a:srgbClr val="7030A0"/>
                </a:solidFill>
                <a:latin typeface="Arial Narrow" panose="020B0606020202030204" pitchFamily="34" charset="0"/>
              </a:rPr>
              <a:t>ΠΟΙΑ</a:t>
            </a:r>
            <a:r>
              <a:rPr lang="el-GR" altLang="el-GR" sz="4400" dirty="0" smtClean="0">
                <a:solidFill>
                  <a:srgbClr val="7030A0"/>
                </a:solidFill>
                <a:latin typeface="Arial Narrow" panose="020B0606020202030204" pitchFamily="34" charset="0"/>
              </a:rPr>
              <a:t> η Σημασία </a:t>
            </a:r>
            <a:br>
              <a:rPr lang="el-GR" altLang="el-GR" sz="4400" dirty="0" smtClean="0">
                <a:solidFill>
                  <a:srgbClr val="7030A0"/>
                </a:solidFill>
                <a:latin typeface="Arial Narrow" panose="020B0606020202030204" pitchFamily="34" charset="0"/>
              </a:rPr>
            </a:br>
            <a:r>
              <a:rPr lang="el-GR" altLang="el-GR" sz="4400" dirty="0" smtClean="0">
                <a:solidFill>
                  <a:srgbClr val="7030A0"/>
                </a:solidFill>
                <a:latin typeface="Arial Narrow" panose="020B0606020202030204" pitchFamily="34" charset="0"/>
              </a:rPr>
              <a:t>Επιχειρηματικών Οικοσυστημάτων</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35719" y="2132856"/>
            <a:ext cx="9144000" cy="5661248"/>
          </a:xfrm>
        </p:spPr>
        <p:txBody>
          <a:bodyPr>
            <a:noAutofit/>
          </a:bodyPr>
          <a:lstStyle/>
          <a:p>
            <a:pPr marL="109728" indent="0" algn="just">
              <a:buNone/>
            </a:pPr>
            <a:endParaRPr lang="el-GR" sz="2800" dirty="0" smtClean="0">
              <a:solidFill>
                <a:srgbClr val="002060"/>
              </a:solidFill>
              <a:latin typeface="Arial Narrow" panose="020B0606020202030204" pitchFamily="34" charset="0"/>
            </a:endParaRPr>
          </a:p>
          <a:p>
            <a:pPr marL="109728" indent="0" algn="just">
              <a:buNone/>
            </a:pPr>
            <a:r>
              <a:rPr lang="en-GB" sz="2800" dirty="0" smtClean="0">
                <a:solidFill>
                  <a:srgbClr val="002060"/>
                </a:solidFill>
                <a:latin typeface="Arial Narrow" panose="020B0606020202030204" pitchFamily="34" charset="0"/>
              </a:rPr>
              <a:t>……..</a:t>
            </a:r>
            <a:r>
              <a:rPr lang="el-GR" sz="2800" dirty="0" smtClean="0">
                <a:solidFill>
                  <a:srgbClr val="002060"/>
                </a:solidFill>
                <a:latin typeface="Arial Narrow" panose="020B0606020202030204" pitchFamily="34" charset="0"/>
              </a:rPr>
              <a:t>Σήμερα</a:t>
            </a:r>
            <a:r>
              <a:rPr lang="el-GR" sz="2800" dirty="0">
                <a:solidFill>
                  <a:srgbClr val="002060"/>
                </a:solidFill>
                <a:latin typeface="Arial Narrow" panose="020B0606020202030204" pitchFamily="34" charset="0"/>
              </a:rPr>
              <a:t>, όλες οι επιχειρήσεις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εξαρτώνται από την οικοδόμηση των σωστών οικοσυστημάτων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και συνεργασιών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για να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πετύχουν</a:t>
            </a:r>
            <a:r>
              <a:rPr lang="el-GR" sz="2800" dirty="0" smtClean="0">
                <a:solidFill>
                  <a:srgbClr val="002060"/>
                </a:solidFill>
                <a:latin typeface="Arial Narrow" panose="020B0606020202030204" pitchFamily="34" charset="0"/>
              </a:rPr>
              <a:t>… </a:t>
            </a:r>
          </a:p>
          <a:p>
            <a:pPr marL="109728" indent="0" algn="just">
              <a:buNone/>
            </a:pPr>
            <a:endParaRPr lang="el-GR" sz="2800" dirty="0">
              <a:solidFill>
                <a:srgbClr val="002060"/>
              </a:solidFill>
              <a:latin typeface="Arial Narrow" panose="020B0606020202030204" pitchFamily="34" charset="0"/>
            </a:endParaRPr>
          </a:p>
          <a:p>
            <a:pPr marL="109728" indent="0" algn="just">
              <a:buNone/>
            </a:pPr>
            <a:r>
              <a:rPr lang="el-GR" sz="2800" dirty="0" smtClean="0">
                <a:solidFill>
                  <a:srgbClr val="002060"/>
                </a:solidFill>
                <a:latin typeface="Arial Narrow" panose="020B0606020202030204" pitchFamily="34" charset="0"/>
              </a:rPr>
              <a:t>…..και </a:t>
            </a:r>
            <a:r>
              <a:rPr lang="el-GR" sz="2800" dirty="0">
                <a:solidFill>
                  <a:srgbClr val="002060"/>
                </a:solidFill>
                <a:latin typeface="Arial Narrow" panose="020B0606020202030204" pitchFamily="34" charset="0"/>
              </a:rPr>
              <a:t>αυτός είναι ο λόγος που </a:t>
            </a:r>
            <a:r>
              <a:rPr lang="el-GR" sz="2800" u="sng" dirty="0">
                <a:solidFill>
                  <a:srgbClr val="002060"/>
                </a:solidFill>
                <a:latin typeface="Arial Narrow" panose="020B0606020202030204" pitchFamily="34" charset="0"/>
              </a:rPr>
              <a:t>είτε </a:t>
            </a:r>
            <a:r>
              <a:rPr lang="el-GR" sz="2800" u="sng" dirty="0" smtClean="0">
                <a:solidFill>
                  <a:srgbClr val="002060"/>
                </a:solidFill>
                <a:latin typeface="Arial Narrow" panose="020B0606020202030204" pitchFamily="34" charset="0"/>
              </a:rPr>
              <a:t>είμαστε </a:t>
            </a:r>
            <a:r>
              <a:rPr lang="el-GR" sz="2800" u="sng" dirty="0">
                <a:solidFill>
                  <a:srgbClr val="002060"/>
                </a:solidFill>
                <a:latin typeface="Arial Narrow" panose="020B0606020202030204" pitchFamily="34" charset="0"/>
              </a:rPr>
              <a:t>νεοσύστατη εταιρεία είτε εταιρεία πολλών δισεκατομμυρίων δολαρίων</a:t>
            </a:r>
            <a:r>
              <a:rPr lang="el-GR" sz="2800" dirty="0">
                <a:solidFill>
                  <a:srgbClr val="002060"/>
                </a:solidFill>
                <a:latin typeface="Arial Narrow" panose="020B0606020202030204" pitchFamily="34" charset="0"/>
              </a:rPr>
              <a:t>, πρέπει να </a:t>
            </a:r>
            <a:r>
              <a:rPr lang="el-GR" sz="2800" dirty="0" smtClean="0">
                <a:solidFill>
                  <a:srgbClr val="002060"/>
                </a:solidFill>
                <a:latin typeface="Arial Narrow" panose="020B0606020202030204" pitchFamily="34" charset="0"/>
              </a:rPr>
              <a:t>καταλάβουμε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πώς να τις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χτίσουμε επειδή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η επιχείρησή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μας εξαρτάται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από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αυτήν</a:t>
            </a:r>
            <a:r>
              <a:rPr lang="el-GR" sz="2800" dirty="0" smtClean="0">
                <a:solidFill>
                  <a:srgbClr val="002060"/>
                </a:solidFill>
                <a:latin typeface="Arial Narrow" panose="020B0606020202030204" pitchFamily="34" charset="0"/>
              </a:rPr>
              <a:t>…..</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958930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5" name="3 - Ορθογώνιο"/>
          <p:cNvSpPr>
            <a:spLocks noChangeArrowheads="1"/>
          </p:cNvSpPr>
          <p:nvPr/>
        </p:nvSpPr>
        <p:spPr bwMode="auto">
          <a:xfrm>
            <a:off x="576584" y="1700213"/>
            <a:ext cx="8243888" cy="458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ctr"/>
            <a:r>
              <a:rPr lang="en-US" altLang="el-GR" sz="2800" dirty="0">
                <a:solidFill>
                  <a:srgbClr val="AC0000"/>
                </a:solidFill>
                <a:latin typeface="Arial Narrow" panose="020B0606020202030204" pitchFamily="34" charset="0"/>
              </a:rPr>
              <a:t>   </a:t>
            </a:r>
            <a:r>
              <a:rPr lang="el-GR" altLang="el-GR" sz="2800" dirty="0">
                <a:solidFill>
                  <a:srgbClr val="AC0000"/>
                </a:solidFill>
                <a:latin typeface="Arial Narrow" panose="020B0606020202030204" pitchFamily="34" charset="0"/>
              </a:rPr>
              <a:t>  </a:t>
            </a:r>
            <a:endParaRPr lang="en-US" altLang="el-GR" sz="2800" dirty="0" smtClean="0">
              <a:solidFill>
                <a:srgbClr val="AC0000"/>
              </a:solidFill>
              <a:latin typeface="Arial Narrow" panose="020B0606020202030204" pitchFamily="34" charset="0"/>
            </a:endParaRPr>
          </a:p>
          <a:p>
            <a:pPr algn="ctr"/>
            <a:endParaRPr lang="en-US" altLang="el-GR" sz="2800" dirty="0">
              <a:solidFill>
                <a:srgbClr val="AC0000"/>
              </a:solidFill>
              <a:latin typeface="Arial Narrow" panose="020B0606020202030204" pitchFamily="34" charset="0"/>
            </a:endParaRPr>
          </a:p>
          <a:p>
            <a:pPr algn="ctr"/>
            <a:endParaRPr lang="en-US" altLang="el-GR" sz="2800" dirty="0" smtClean="0">
              <a:solidFill>
                <a:srgbClr val="AC0000"/>
              </a:solidFill>
              <a:latin typeface="Arial Narrow" panose="020B0606020202030204" pitchFamily="34" charset="0"/>
            </a:endParaRPr>
          </a:p>
          <a:p>
            <a:pPr algn="ctr"/>
            <a:r>
              <a:rPr lang="en-US" altLang="el-GR" sz="2800" dirty="0" smtClean="0">
                <a:solidFill>
                  <a:srgbClr val="AC0000"/>
                </a:solidFill>
                <a:latin typeface="Arial Narrow" panose="020B0606020202030204" pitchFamily="34" charset="0"/>
              </a:rPr>
              <a:t>To </a:t>
            </a:r>
            <a:r>
              <a:rPr lang="en-US" altLang="el-GR" sz="2800" dirty="0">
                <a:solidFill>
                  <a:srgbClr val="AC0000"/>
                </a:solidFill>
                <a:latin typeface="Arial Narrow" panose="020B0606020202030204" pitchFamily="34" charset="0"/>
              </a:rPr>
              <a:t>Business Model</a:t>
            </a:r>
            <a:r>
              <a:rPr lang="el-GR" altLang="el-GR" sz="2800" dirty="0">
                <a:solidFill>
                  <a:srgbClr val="AC0000"/>
                </a:solidFill>
                <a:latin typeface="Arial Narrow" panose="020B0606020202030204" pitchFamily="34" charset="0"/>
              </a:rPr>
              <a:t> </a:t>
            </a:r>
            <a:r>
              <a:rPr lang="en-US" altLang="el-GR" sz="2800" dirty="0">
                <a:solidFill>
                  <a:srgbClr val="AC0000"/>
                </a:solidFill>
                <a:latin typeface="Arial Narrow" panose="020B0606020202030204" pitchFamily="34" charset="0"/>
              </a:rPr>
              <a:t>Canvas </a:t>
            </a:r>
            <a:r>
              <a:rPr lang="el-GR" altLang="el-GR" sz="2800" dirty="0">
                <a:solidFill>
                  <a:srgbClr val="AC0000"/>
                </a:solidFill>
                <a:latin typeface="Arial Narrow" panose="020B0606020202030204" pitchFamily="34" charset="0"/>
              </a:rPr>
              <a:t>της</a:t>
            </a:r>
            <a:r>
              <a:rPr lang="en-US" altLang="el-GR" sz="2800" dirty="0">
                <a:solidFill>
                  <a:srgbClr val="AC0000"/>
                </a:solidFill>
                <a:latin typeface="Arial Narrow" panose="020B0606020202030204" pitchFamily="34" charset="0"/>
              </a:rPr>
              <a:t> </a:t>
            </a:r>
          </a:p>
          <a:p>
            <a:pPr algn="ctr"/>
            <a:endParaRPr lang="en-US" altLang="el-GR" sz="2800" dirty="0">
              <a:solidFill>
                <a:srgbClr val="AC0000"/>
              </a:solidFill>
              <a:latin typeface="Arial Narrow" panose="020B0606020202030204" pitchFamily="34" charset="0"/>
            </a:endParaRPr>
          </a:p>
          <a:p>
            <a:pPr algn="ctr"/>
            <a:r>
              <a:rPr lang="en-US" altLang="el-GR" sz="4000" b="1" dirty="0" smtClean="0">
                <a:solidFill>
                  <a:srgbClr val="0000FF"/>
                </a:solidFill>
                <a:effectLst>
                  <a:outerShdw blurRad="38100" dist="38100" dir="2700000" algn="tl">
                    <a:srgbClr val="000000">
                      <a:alpha val="43137"/>
                    </a:srgbClr>
                  </a:outerShdw>
                </a:effectLst>
                <a:latin typeface="Arial Narrow" panose="020B0606020202030204" pitchFamily="34" charset="0"/>
              </a:rPr>
              <a:t>Coffee Island</a:t>
            </a:r>
            <a:endParaRPr lang="en-US" altLang="el-GR" sz="2800" dirty="0">
              <a:solidFill>
                <a:srgbClr val="0000FF"/>
              </a:solidFill>
              <a:latin typeface="Arial Narrow" panose="020B0606020202030204" pitchFamily="34" charset="0"/>
            </a:endParaRPr>
          </a:p>
          <a:p>
            <a:pPr algn="ctr"/>
            <a:endParaRPr lang="el-GR" altLang="el-GR" sz="2800" dirty="0">
              <a:solidFill>
                <a:srgbClr val="AC0000"/>
              </a:solidFill>
              <a:latin typeface="Arial Narrow" panose="020B0606020202030204" pitchFamily="34" charset="0"/>
            </a:endParaRPr>
          </a:p>
          <a:p>
            <a:pPr algn="ctr"/>
            <a:endParaRPr lang="el-GR" altLang="el-GR" sz="2800" dirty="0">
              <a:solidFill>
                <a:srgbClr val="AC0000"/>
              </a:solidFill>
              <a:latin typeface="Arial Narrow" panose="020B0606020202030204" pitchFamily="34" charset="0"/>
            </a:endParaRPr>
          </a:p>
        </p:txBody>
      </p:sp>
      <p:sp>
        <p:nvSpPr>
          <p:cNvPr id="2" name="Ορθογώνιο 1"/>
          <p:cNvSpPr/>
          <p:nvPr/>
        </p:nvSpPr>
        <p:spPr>
          <a:xfrm>
            <a:off x="8130733" y="6597932"/>
            <a:ext cx="761747" cy="215444"/>
          </a:xfrm>
          <a:prstGeom prst="rect">
            <a:avLst/>
          </a:prstGeom>
        </p:spPr>
        <p:txBody>
          <a:bodyPr wrap="none">
            <a:spAutoFit/>
          </a:bodyPr>
          <a:lstStyle/>
          <a:p>
            <a:pPr eaLnBrk="0" hangingPunct="0"/>
            <a:r>
              <a:rPr lang="en-US" altLang="el-GR" sz="800" dirty="0">
                <a:latin typeface="Arial Narrow" panose="020B0606020202030204" pitchFamily="34" charset="0"/>
              </a:rPr>
              <a:t>www.kemel.gr. </a:t>
            </a:r>
          </a:p>
        </p:txBody>
      </p:sp>
      <p:sp>
        <p:nvSpPr>
          <p:cNvPr id="9" name="Rectangle 2"/>
          <p:cNvSpPr txBox="1">
            <a:spLocks noChangeArrowheads="1"/>
          </p:cNvSpPr>
          <p:nvPr/>
        </p:nvSpPr>
        <p:spPr bwMode="auto">
          <a:xfrm>
            <a:off x="287338" y="188640"/>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2</a:t>
            </a:r>
            <a:r>
              <a:rPr lang="el-GR" sz="3200" b="1" baseline="30000" dirty="0" smtClean="0">
                <a:solidFill>
                  <a:srgbClr val="7030A0"/>
                </a:solidFill>
                <a:effectLst>
                  <a:outerShdw blurRad="38100" dist="38100" dir="2700000" algn="tl">
                    <a:srgbClr val="000000">
                      <a:alpha val="43137"/>
                    </a:srgbClr>
                  </a:outerShdw>
                </a:effectLst>
                <a:latin typeface="Arial" charset="0"/>
              </a:rPr>
              <a:t>ο</a:t>
            </a:r>
            <a:r>
              <a:rPr lang="el-GR" sz="3200" b="1" dirty="0" smtClean="0">
                <a:solidFill>
                  <a:srgbClr val="7030A0"/>
                </a:solidFill>
                <a:effectLst>
                  <a:outerShdw blurRad="38100" dist="38100" dir="2700000" algn="tl">
                    <a:srgbClr val="000000">
                      <a:alpha val="43137"/>
                    </a:srgbClr>
                  </a:outerShdw>
                </a:effectLst>
                <a:latin typeface="Arial" charset="0"/>
              </a:rPr>
              <a:t> Παράδειγμα </a:t>
            </a:r>
          </a:p>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Επιχειρηματικού Καμβά</a:t>
            </a:r>
          </a:p>
          <a:p>
            <a:pPr algn="ctr" eaLnBrk="1" hangingPunct="1">
              <a:defRPr/>
            </a:pPr>
            <a:endParaRPr lang="el-GR" sz="3200" dirty="0" smtClean="0">
              <a:solidFill>
                <a:srgbClr val="7030A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949178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44694" y="881129"/>
            <a:ext cx="6683765" cy="960668"/>
          </a:xfrm>
        </p:spPr>
        <p:txBody>
          <a:bodyPr/>
          <a:lstStyle/>
          <a:p>
            <a:r>
              <a:rPr lang="el-GR" sz="1500" dirty="0">
                <a:latin typeface="Arial Narrow" panose="020B0606020202030204" pitchFamily="34" charset="0"/>
                <a:cs typeface="Arial" panose="020B0604020202020204" pitchFamily="34" charset="0"/>
              </a:rPr>
              <a:t>5</a:t>
            </a:r>
          </a:p>
        </p:txBody>
      </p:sp>
      <p:sp>
        <p:nvSpPr>
          <p:cNvPr id="3" name="Θέση περιεχομένου 2"/>
          <p:cNvSpPr>
            <a:spLocks noGrp="1"/>
          </p:cNvSpPr>
          <p:nvPr>
            <p:ph idx="1"/>
          </p:nvPr>
        </p:nvSpPr>
        <p:spPr>
          <a:xfrm>
            <a:off x="1941909" y="2013247"/>
            <a:ext cx="6686550" cy="2833217"/>
          </a:xfrm>
        </p:spPr>
        <p:txBody>
          <a:bodyPr/>
          <a:lstStyle/>
          <a:p>
            <a:endParaRPr lang="el-GR" sz="1500">
              <a:latin typeface="Arial Narrow" panose="020B0606020202030204" pitchFamily="34" charset="0"/>
              <a:cs typeface="Arial" panose="020B0604020202020204" pitchFamily="34" charset="0"/>
            </a:endParaRPr>
          </a:p>
        </p:txBody>
      </p:sp>
      <p:grpSp>
        <p:nvGrpSpPr>
          <p:cNvPr id="4" name="Group 1"/>
          <p:cNvGrpSpPr>
            <a:grpSpLocks/>
          </p:cNvGrpSpPr>
          <p:nvPr/>
        </p:nvGrpSpPr>
        <p:grpSpPr bwMode="auto">
          <a:xfrm>
            <a:off x="0" y="249087"/>
            <a:ext cx="9376291" cy="6534951"/>
            <a:chOff x="47" y="-3"/>
            <a:chExt cx="8064" cy="5971"/>
          </a:xfrm>
          <a:solidFill>
            <a:srgbClr val="FFFFFF"/>
          </a:solidFill>
        </p:grpSpPr>
        <p:grpSp>
          <p:nvGrpSpPr>
            <p:cNvPr id="5" name="Group 2"/>
            <p:cNvGrpSpPr>
              <a:grpSpLocks/>
            </p:cNvGrpSpPr>
            <p:nvPr/>
          </p:nvGrpSpPr>
          <p:grpSpPr bwMode="auto">
            <a:xfrm>
              <a:off x="47" y="4256"/>
              <a:ext cx="4040" cy="1712"/>
              <a:chOff x="0" y="0"/>
              <a:chExt cx="4040" cy="1712"/>
            </a:xfrm>
            <a:grpFill/>
          </p:grpSpPr>
          <p:sp>
            <p:nvSpPr>
              <p:cNvPr id="47" name="AutoShape 3"/>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latin typeface="Arial Narrow" panose="020B0606020202030204" pitchFamily="34" charset="0"/>
                  <a:cs typeface="Arial" panose="020B0604020202020204" pitchFamily="34" charset="0"/>
                </a:endParaRPr>
              </a:p>
            </p:txBody>
          </p:sp>
          <p:pic>
            <p:nvPicPr>
              <p:cNvPr id="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6" name="Group 5"/>
            <p:cNvGrpSpPr>
              <a:grpSpLocks/>
            </p:cNvGrpSpPr>
            <p:nvPr/>
          </p:nvGrpSpPr>
          <p:grpSpPr bwMode="auto">
            <a:xfrm>
              <a:off x="6471" y="112"/>
              <a:ext cx="1640" cy="4232"/>
              <a:chOff x="0" y="16"/>
              <a:chExt cx="1640" cy="4232"/>
            </a:xfrm>
            <a:grpFill/>
          </p:grpSpPr>
          <p:sp>
            <p:nvSpPr>
              <p:cNvPr id="45" name="AutoShape 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latin typeface="Arial Narrow" panose="020B0606020202030204" pitchFamily="34" charset="0"/>
                  <a:cs typeface="Arial" panose="020B0604020202020204" pitchFamily="34" charset="0"/>
                </a:endParaRPr>
              </a:p>
            </p:txBody>
          </p:sp>
          <p:pic>
            <p:nvPicPr>
              <p:cNvPr id="46"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7" name="Group 8"/>
            <p:cNvGrpSpPr>
              <a:grpSpLocks/>
            </p:cNvGrpSpPr>
            <p:nvPr/>
          </p:nvGrpSpPr>
          <p:grpSpPr bwMode="auto">
            <a:xfrm>
              <a:off x="4063" y="4256"/>
              <a:ext cx="4040" cy="1712"/>
              <a:chOff x="0" y="0"/>
              <a:chExt cx="4040" cy="1712"/>
            </a:xfrm>
            <a:grpFill/>
          </p:grpSpPr>
          <p:sp>
            <p:nvSpPr>
              <p:cNvPr id="43" name="AutoShape 9"/>
              <p:cNvSpPr>
                <a:spLocks/>
              </p:cNvSpPr>
              <p:nvPr/>
            </p:nvSpPr>
            <p:spPr bwMode="auto">
              <a:xfrm>
                <a:off x="24" y="16"/>
                <a:ext cx="4000" cy="1680"/>
              </a:xfrm>
              <a:prstGeom prst="roundRect">
                <a:avLst>
                  <a:gd name="adj" fmla="val 7139"/>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latin typeface="Arial Narrow" panose="020B0606020202030204" pitchFamily="34" charset="0"/>
                  <a:cs typeface="Arial" panose="020B0604020202020204" pitchFamily="34" charset="0"/>
                </a:endParaRPr>
              </a:p>
            </p:txBody>
          </p:sp>
          <p:pic>
            <p:nvPicPr>
              <p:cNvPr id="44"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0" cy="17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8" name="Group 11"/>
            <p:cNvGrpSpPr>
              <a:grpSpLocks/>
            </p:cNvGrpSpPr>
            <p:nvPr/>
          </p:nvGrpSpPr>
          <p:grpSpPr bwMode="auto">
            <a:xfrm>
              <a:off x="55" y="60"/>
              <a:ext cx="1643" cy="4212"/>
              <a:chOff x="0" y="-36"/>
              <a:chExt cx="1643" cy="4212"/>
            </a:xfrm>
            <a:grpFill/>
          </p:grpSpPr>
          <p:sp>
            <p:nvSpPr>
              <p:cNvPr id="41" name="AutoShape 12"/>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pic>
            <p:nvPicPr>
              <p:cNvPr id="42"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
                <a:ext cx="1643" cy="4119"/>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9" name="Group 15"/>
            <p:cNvGrpSpPr>
              <a:grpSpLocks/>
            </p:cNvGrpSpPr>
            <p:nvPr/>
          </p:nvGrpSpPr>
          <p:grpSpPr bwMode="auto">
            <a:xfrm>
              <a:off x="3255" y="96"/>
              <a:ext cx="1640" cy="4192"/>
              <a:chOff x="0" y="0"/>
              <a:chExt cx="1640" cy="4192"/>
            </a:xfrm>
            <a:grpFill/>
          </p:grpSpPr>
          <p:sp>
            <p:nvSpPr>
              <p:cNvPr id="39" name="AutoShape 16"/>
              <p:cNvSpPr>
                <a:spLocks/>
              </p:cNvSpPr>
              <p:nvPr/>
            </p:nvSpPr>
            <p:spPr bwMode="auto">
              <a:xfrm>
                <a:off x="24" y="16"/>
                <a:ext cx="1600" cy="416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latin typeface="Arial Narrow" panose="020B0606020202030204" pitchFamily="34" charset="0"/>
                  <a:cs typeface="Arial" panose="020B0604020202020204" pitchFamily="34" charset="0"/>
                </a:endParaRPr>
              </a:p>
            </p:txBody>
          </p:sp>
          <p:pic>
            <p:nvPicPr>
              <p:cNvPr id="40"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0" cy="419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10" name="Group 18"/>
            <p:cNvGrpSpPr>
              <a:grpSpLocks/>
            </p:cNvGrpSpPr>
            <p:nvPr/>
          </p:nvGrpSpPr>
          <p:grpSpPr bwMode="auto">
            <a:xfrm>
              <a:off x="4851" y="2176"/>
              <a:ext cx="1640" cy="2112"/>
              <a:chOff x="-12" y="0"/>
              <a:chExt cx="1640" cy="2112"/>
            </a:xfrm>
            <a:grpFill/>
          </p:grpSpPr>
          <p:sp>
            <p:nvSpPr>
              <p:cNvPr id="37" name="AutoShape 1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latin typeface="Arial Narrow" panose="020B0606020202030204" pitchFamily="34" charset="0"/>
                  <a:cs typeface="Arial" panose="020B0604020202020204" pitchFamily="34" charset="0"/>
                </a:endParaRPr>
              </a:p>
            </p:txBody>
          </p:sp>
          <p:pic>
            <p:nvPicPr>
              <p:cNvPr id="38"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11" name="Group 21"/>
            <p:cNvGrpSpPr>
              <a:grpSpLocks/>
            </p:cNvGrpSpPr>
            <p:nvPr/>
          </p:nvGrpSpPr>
          <p:grpSpPr bwMode="auto">
            <a:xfrm>
              <a:off x="4863" y="96"/>
              <a:ext cx="1640" cy="2112"/>
              <a:chOff x="0" y="0"/>
              <a:chExt cx="1640" cy="2112"/>
            </a:xfrm>
            <a:grpFill/>
          </p:grpSpPr>
          <p:sp>
            <p:nvSpPr>
              <p:cNvPr id="35" name="AutoShape 22"/>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latin typeface="Arial Narrow" panose="020B0606020202030204" pitchFamily="34" charset="0"/>
                  <a:cs typeface="Arial" panose="020B0604020202020204" pitchFamily="34" charset="0"/>
                </a:endParaRPr>
              </a:p>
            </p:txBody>
          </p:sp>
          <p:pic>
            <p:nvPicPr>
              <p:cNvPr id="36" name="Picture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grpSp>
          <p:nvGrpSpPr>
            <p:cNvPr id="12" name="Group 24"/>
            <p:cNvGrpSpPr>
              <a:grpSpLocks/>
            </p:cNvGrpSpPr>
            <p:nvPr/>
          </p:nvGrpSpPr>
          <p:grpSpPr bwMode="auto">
            <a:xfrm>
              <a:off x="1647" y="2176"/>
              <a:ext cx="1640" cy="2112"/>
              <a:chOff x="0" y="0"/>
              <a:chExt cx="1640" cy="2112"/>
            </a:xfrm>
            <a:grpFill/>
          </p:grpSpPr>
          <p:sp>
            <p:nvSpPr>
              <p:cNvPr id="33" name="AutoShape 25"/>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latin typeface="Arial Narrow" panose="020B0606020202030204" pitchFamily="34" charset="0"/>
                  <a:cs typeface="Arial" panose="020B0604020202020204" pitchFamily="34" charset="0"/>
                </a:endParaRPr>
              </a:p>
            </p:txBody>
          </p:sp>
          <p:pic>
            <p:nvPicPr>
              <p:cNvPr id="34"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40" cy="211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13" name="Picture 2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 y="4312"/>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14" name="Group 28"/>
            <p:cNvGrpSpPr>
              <a:grpSpLocks/>
            </p:cNvGrpSpPr>
            <p:nvPr/>
          </p:nvGrpSpPr>
          <p:grpSpPr bwMode="auto">
            <a:xfrm>
              <a:off x="1647" y="-3"/>
              <a:ext cx="1640" cy="2211"/>
              <a:chOff x="0" y="-99"/>
              <a:chExt cx="1640" cy="2211"/>
            </a:xfrm>
            <a:grpFill/>
          </p:grpSpPr>
          <p:sp>
            <p:nvSpPr>
              <p:cNvPr id="31" name="AutoShape 29"/>
              <p:cNvSpPr>
                <a:spLocks/>
              </p:cNvSpPr>
              <p:nvPr/>
            </p:nvSpPr>
            <p:spPr bwMode="auto">
              <a:xfrm>
                <a:off x="24" y="16"/>
                <a:ext cx="1600" cy="2080"/>
              </a:xfrm>
              <a:prstGeom prst="roundRect">
                <a:avLst>
                  <a:gd name="adj" fmla="val 7500"/>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endParaRPr lang="el-GR" altLang="el-GR" sz="1500">
                  <a:latin typeface="Arial Narrow" panose="020B0606020202030204" pitchFamily="34" charset="0"/>
                  <a:cs typeface="Arial" panose="020B0604020202020204" pitchFamily="34" charset="0"/>
                </a:endParaRPr>
              </a:p>
            </p:txBody>
          </p:sp>
          <p:pic>
            <p:nvPicPr>
              <p:cNvPr id="32" name="Picture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
                <a:ext cx="1640" cy="2211"/>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pic>
          <p:nvPicPr>
            <p:cNvPr id="15" name="Picture 3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 y="14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16" name="Picture 3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7" y="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17" name="Picture 3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8" y="27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18" name="Picture 3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5" y="223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19" name="Picture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2" y="2216"/>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20" name="Picture 3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4" y="4304"/>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21" name="Picture 3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4" y="198"/>
              <a:ext cx="400" cy="40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22" name="Picture 3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6" y="149"/>
              <a:ext cx="560" cy="5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sp>
          <p:nvSpPr>
            <p:cNvPr id="23" name="Rectangle 39"/>
            <p:cNvSpPr>
              <a:spLocks/>
            </p:cNvSpPr>
            <p:nvPr/>
          </p:nvSpPr>
          <p:spPr bwMode="auto">
            <a:xfrm>
              <a:off x="575" y="4384"/>
              <a:ext cx="1096" cy="2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Ροές Εξόδων</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24" name="Rectangle 41"/>
            <p:cNvSpPr>
              <a:spLocks/>
            </p:cNvSpPr>
            <p:nvPr/>
          </p:nvSpPr>
          <p:spPr bwMode="auto">
            <a:xfrm>
              <a:off x="2127" y="2316"/>
              <a:ext cx="1088" cy="184"/>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Κύριοι Πόροι</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25" name="Rectangle 42"/>
            <p:cNvSpPr>
              <a:spLocks/>
            </p:cNvSpPr>
            <p:nvPr/>
          </p:nvSpPr>
          <p:spPr bwMode="auto">
            <a:xfrm>
              <a:off x="2038" y="138"/>
              <a:ext cx="1196" cy="516"/>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Κύριες Δραστηριότητες</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26" name="Rectangle 43"/>
            <p:cNvSpPr>
              <a:spLocks/>
            </p:cNvSpPr>
            <p:nvPr/>
          </p:nvSpPr>
          <p:spPr bwMode="auto">
            <a:xfrm>
              <a:off x="535" y="152"/>
              <a:ext cx="1050" cy="40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Κύριοι Συνεργάτες</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27" name="Rectangle 44"/>
            <p:cNvSpPr>
              <a:spLocks/>
            </p:cNvSpPr>
            <p:nvPr/>
          </p:nvSpPr>
          <p:spPr bwMode="auto">
            <a:xfrm>
              <a:off x="3680" y="181"/>
              <a:ext cx="1016" cy="44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Προτεινόμενη Αξία</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28" name="Rectangle 45"/>
            <p:cNvSpPr>
              <a:spLocks/>
            </p:cNvSpPr>
            <p:nvPr/>
          </p:nvSpPr>
          <p:spPr bwMode="auto">
            <a:xfrm>
              <a:off x="5353" y="198"/>
              <a:ext cx="1105" cy="465"/>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Σχέσεις με Πελάτες -</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29" name="Rectangle 46"/>
            <p:cNvSpPr>
              <a:spLocks/>
            </p:cNvSpPr>
            <p:nvPr/>
          </p:nvSpPr>
          <p:spPr bwMode="auto">
            <a:xfrm>
              <a:off x="6519" y="180"/>
              <a:ext cx="1194" cy="54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Κατηγορίες Πελατών </a:t>
              </a:r>
            </a:p>
          </p:txBody>
        </p:sp>
        <p:sp>
          <p:nvSpPr>
            <p:cNvPr id="30" name="Rectangle 47"/>
            <p:cNvSpPr>
              <a:spLocks/>
            </p:cNvSpPr>
            <p:nvPr/>
          </p:nvSpPr>
          <p:spPr bwMode="auto">
            <a:xfrm>
              <a:off x="5253" y="2116"/>
              <a:ext cx="1088" cy="360"/>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Κανάλια Επικοινωνίας</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grpSp>
      <p:pic>
        <p:nvPicPr>
          <p:cNvPr id="49"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676" y="867083"/>
            <a:ext cx="1405448" cy="89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1"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582" y="1766677"/>
            <a:ext cx="1129208" cy="29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2" name="Rectangle 50"/>
          <p:cNvSpPr>
            <a:spLocks/>
          </p:cNvSpPr>
          <p:nvPr/>
        </p:nvSpPr>
        <p:spPr bwMode="auto">
          <a:xfrm>
            <a:off x="326183" y="1847594"/>
            <a:ext cx="10345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Παραγωγοι</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53"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851" y="2160932"/>
            <a:ext cx="1521819" cy="246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5"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847" y="4053372"/>
            <a:ext cx="1322295" cy="33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6" name="Rectangle 50"/>
          <p:cNvSpPr>
            <a:spLocks/>
          </p:cNvSpPr>
          <p:nvPr/>
        </p:nvSpPr>
        <p:spPr bwMode="auto">
          <a:xfrm>
            <a:off x="2048738" y="3926296"/>
            <a:ext cx="127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Οδηγοί έως Στελέχη</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57"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8867" y="3429050"/>
            <a:ext cx="1450199" cy="50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8" name="Rectangle 50"/>
          <p:cNvSpPr>
            <a:spLocks/>
          </p:cNvSpPr>
          <p:nvPr/>
        </p:nvSpPr>
        <p:spPr bwMode="auto">
          <a:xfrm>
            <a:off x="1924325" y="3423872"/>
            <a:ext cx="1653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Μονάδες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μεταποιησης</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και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συσκευασιας</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59"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0099" y="4425565"/>
            <a:ext cx="1512526" cy="3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0" name="Rectangle 50"/>
          <p:cNvSpPr>
            <a:spLocks/>
          </p:cNvSpPr>
          <p:nvPr/>
        </p:nvSpPr>
        <p:spPr bwMode="auto">
          <a:xfrm>
            <a:off x="2052799" y="4409627"/>
            <a:ext cx="1369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Εργαστηριο</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παραγωγης</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61"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8331" y="3042539"/>
            <a:ext cx="1438049" cy="3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2" name="Rectangle 50"/>
          <p:cNvSpPr>
            <a:spLocks/>
          </p:cNvSpPr>
          <p:nvPr/>
        </p:nvSpPr>
        <p:spPr bwMode="auto">
          <a:xfrm>
            <a:off x="2007728" y="2948761"/>
            <a:ext cx="1350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Μεγαλες</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Εκτασεις</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καφεοδεντρων</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63"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81691" y="974397"/>
            <a:ext cx="1312234" cy="33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4"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5964" y="2136405"/>
            <a:ext cx="1216714" cy="47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5"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846" y="1633635"/>
            <a:ext cx="1322295" cy="47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6" name="Rectangle 50"/>
          <p:cNvSpPr>
            <a:spLocks/>
          </p:cNvSpPr>
          <p:nvPr/>
        </p:nvSpPr>
        <p:spPr bwMode="auto">
          <a:xfrm>
            <a:off x="2063677" y="1671321"/>
            <a:ext cx="127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Λιανική πώληση καφεκοπτείου</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67" name="Rectangle 50"/>
          <p:cNvSpPr>
            <a:spLocks/>
          </p:cNvSpPr>
          <p:nvPr/>
        </p:nvSpPr>
        <p:spPr bwMode="auto">
          <a:xfrm>
            <a:off x="2111459" y="1117483"/>
            <a:ext cx="12142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Παρασκευη</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68" name="Rectangle 50"/>
          <p:cNvSpPr>
            <a:spLocks/>
          </p:cNvSpPr>
          <p:nvPr/>
        </p:nvSpPr>
        <p:spPr bwMode="auto">
          <a:xfrm>
            <a:off x="1964001" y="2175247"/>
            <a:ext cx="155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Εισαγωγή Νέων Προϊόντων</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69" name="Rectangle 40"/>
          <p:cNvSpPr>
            <a:spLocks/>
          </p:cNvSpPr>
          <p:nvPr/>
        </p:nvSpPr>
        <p:spPr bwMode="auto">
          <a:xfrm>
            <a:off x="5321512" y="4998718"/>
            <a:ext cx="1105186" cy="20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Ροές Εσόδων</a:t>
            </a:r>
            <a:endParaRPr lang="en-US"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7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4057" y="4016042"/>
            <a:ext cx="1299293" cy="31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1" name="Rectangle 53"/>
          <p:cNvSpPr>
            <a:spLocks/>
          </p:cNvSpPr>
          <p:nvPr/>
        </p:nvSpPr>
        <p:spPr bwMode="auto">
          <a:xfrm>
            <a:off x="5722981" y="4081470"/>
            <a:ext cx="10667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Εθνικά</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ΜΜΕ</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7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0766" y="3656046"/>
            <a:ext cx="1474677" cy="30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3" name="Rectangle 53"/>
          <p:cNvSpPr>
            <a:spLocks/>
          </p:cNvSpPr>
          <p:nvPr/>
        </p:nvSpPr>
        <p:spPr bwMode="auto">
          <a:xfrm>
            <a:off x="5819062" y="3593820"/>
            <a:ext cx="1151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Κοινωνικά</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Δίκτυα</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7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63567" y="3372692"/>
            <a:ext cx="1229100" cy="24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5" name="Rectangle 53"/>
          <p:cNvSpPr>
            <a:spLocks/>
          </p:cNvSpPr>
          <p:nvPr/>
        </p:nvSpPr>
        <p:spPr bwMode="auto">
          <a:xfrm>
            <a:off x="5884278" y="3365941"/>
            <a:ext cx="779497" cy="23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Ιστοσελίδα</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7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12445" y="3116334"/>
            <a:ext cx="1782310" cy="19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 name="Rectangle 53"/>
          <p:cNvSpPr>
            <a:spLocks/>
          </p:cNvSpPr>
          <p:nvPr/>
        </p:nvSpPr>
        <p:spPr bwMode="auto">
          <a:xfrm>
            <a:off x="5717911" y="3097622"/>
            <a:ext cx="17025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Διαφημιστικα</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smtClean="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φυλαδια</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7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1923" y="4309340"/>
            <a:ext cx="1748543" cy="31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9" name="Rectangle 53"/>
          <p:cNvSpPr>
            <a:spLocks/>
          </p:cNvSpPr>
          <p:nvPr/>
        </p:nvSpPr>
        <p:spPr bwMode="auto">
          <a:xfrm>
            <a:off x="5746892" y="4403853"/>
            <a:ext cx="1598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Εκθέσεις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 </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Παρουσιάσεις</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80" name="Rectangle 50"/>
          <p:cNvSpPr>
            <a:spLocks/>
          </p:cNvSpPr>
          <p:nvPr/>
        </p:nvSpPr>
        <p:spPr bwMode="auto">
          <a:xfrm>
            <a:off x="3947120" y="1104549"/>
            <a:ext cx="1513289"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Προμήθεια Φρεσκοαλεσμένου </a:t>
            </a:r>
            <a:endParaRPr lang="en-US" altLang="el-GR" sz="1500" dirty="0">
              <a:solidFill>
                <a:srgbClr val="339933"/>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81" name="Rectangle 50"/>
          <p:cNvSpPr>
            <a:spLocks/>
          </p:cNvSpPr>
          <p:nvPr/>
        </p:nvSpPr>
        <p:spPr bwMode="auto">
          <a:xfrm>
            <a:off x="3955514" y="2351726"/>
            <a:ext cx="1380833"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Προμήθεια </a:t>
            </a:r>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διαφόρων εξαρτημάτων </a:t>
            </a:r>
            <a:r>
              <a:rPr lang="el-GR" altLang="el-GR" sz="1500" dirty="0" smtClean="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82" name="Rectangle 53"/>
          <p:cNvSpPr>
            <a:spLocks/>
          </p:cNvSpPr>
          <p:nvPr/>
        </p:nvSpPr>
        <p:spPr bwMode="auto">
          <a:xfrm>
            <a:off x="3854207" y="3125893"/>
            <a:ext cx="1704733" cy="461665"/>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Προμήθεια παρεμφερών ροφημάτων και σνακ</a:t>
            </a:r>
          </a:p>
        </p:txBody>
      </p:sp>
      <p:sp>
        <p:nvSpPr>
          <p:cNvPr id="83" name="Rectangle 53"/>
          <p:cNvSpPr>
            <a:spLocks/>
          </p:cNvSpPr>
          <p:nvPr/>
        </p:nvSpPr>
        <p:spPr bwMode="auto">
          <a:xfrm>
            <a:off x="3896325" y="3685940"/>
            <a:ext cx="1385127"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Στρατηγική Κάθετης Ολοκλήρωσης</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84" name="Rectangle 53"/>
          <p:cNvSpPr>
            <a:spLocks/>
          </p:cNvSpPr>
          <p:nvPr/>
        </p:nvSpPr>
        <p:spPr bwMode="auto">
          <a:xfrm>
            <a:off x="4012599" y="4446708"/>
            <a:ext cx="1211117" cy="230832"/>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Προσιτή Τιμή</a:t>
            </a:r>
            <a:endParaRPr lang="en-US"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85" name="Rectangle 50"/>
          <p:cNvSpPr>
            <a:spLocks/>
          </p:cNvSpPr>
          <p:nvPr/>
        </p:nvSpPr>
        <p:spPr bwMode="auto">
          <a:xfrm>
            <a:off x="4001315" y="1618470"/>
            <a:ext cx="1374219" cy="692497"/>
          </a:xfrm>
          <a:prstGeom prst="rect">
            <a:avLst/>
          </a:prstGeom>
          <a:solidFill>
            <a:srgbClr val="FFFF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Παρασκευή </a:t>
            </a:r>
            <a:r>
              <a:rPr lang="el-GR" altLang="el-GR" sz="1500" dirty="0" err="1">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a:t>
            </a:r>
            <a:r>
              <a:rPr lang="el-GR" altLang="el-GR" sz="1500" dirty="0">
                <a:solidFill>
                  <a:srgbClr val="002060"/>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και παράδοση σε πακέτο</a:t>
            </a:r>
          </a:p>
        </p:txBody>
      </p:sp>
      <p:pic>
        <p:nvPicPr>
          <p:cNvPr id="8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7073" y="1142595"/>
            <a:ext cx="1591927" cy="26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 name="Rectangle 53"/>
          <p:cNvSpPr>
            <a:spLocks/>
          </p:cNvSpPr>
          <p:nvPr/>
        </p:nvSpPr>
        <p:spPr bwMode="auto">
          <a:xfrm>
            <a:off x="5750753" y="1145391"/>
            <a:ext cx="13661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Ευγενικες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σχεσεις</a:t>
            </a:r>
            <a:endPar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8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63773" y="867084"/>
            <a:ext cx="1319862" cy="26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9" name="Rectangle 53"/>
          <p:cNvSpPr>
            <a:spLocks/>
          </p:cNvSpPr>
          <p:nvPr/>
        </p:nvSpPr>
        <p:spPr bwMode="auto">
          <a:xfrm>
            <a:off x="5764798" y="903490"/>
            <a:ext cx="121063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Τυπικές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σχεσεις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p>
        </p:txBody>
      </p:sp>
      <p:pic>
        <p:nvPicPr>
          <p:cNvPr id="90"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3485" y="1407144"/>
            <a:ext cx="1695626" cy="43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1"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9645" y="1849921"/>
            <a:ext cx="1524137" cy="36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 name="Rectangle 53"/>
          <p:cNvSpPr>
            <a:spLocks/>
          </p:cNvSpPr>
          <p:nvPr/>
        </p:nvSpPr>
        <p:spPr bwMode="auto">
          <a:xfrm>
            <a:off x="5663772" y="1400484"/>
            <a:ext cx="1789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Εμπορευματοποιημένες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σχεσεις</a:t>
            </a:r>
            <a:endPar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93" name="Rectangle 53"/>
          <p:cNvSpPr>
            <a:spLocks/>
          </p:cNvSpPr>
          <p:nvPr/>
        </p:nvSpPr>
        <p:spPr bwMode="auto">
          <a:xfrm>
            <a:off x="5623897" y="1925718"/>
            <a:ext cx="15815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Αμεση</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εξυπηρετηση</a:t>
            </a:r>
            <a:endPar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9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22322" y="1040581"/>
            <a:ext cx="1349459" cy="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5" name="Rectangle 53"/>
          <p:cNvSpPr>
            <a:spLocks/>
          </p:cNvSpPr>
          <p:nvPr/>
        </p:nvSpPr>
        <p:spPr bwMode="auto">
          <a:xfrm>
            <a:off x="7522323" y="1059539"/>
            <a:ext cx="1292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Όλα τα Ηλικιακά</a:t>
            </a:r>
          </a:p>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Γκρουπ</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96"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37707" y="1730174"/>
            <a:ext cx="1319862" cy="75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7" name="Rectangle 53"/>
          <p:cNvSpPr>
            <a:spLocks/>
          </p:cNvSpPr>
          <p:nvPr/>
        </p:nvSpPr>
        <p:spPr bwMode="auto">
          <a:xfrm>
            <a:off x="7584831" y="1931729"/>
            <a:ext cx="12244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Εργαζόμενοι</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98"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5151" y="2663863"/>
            <a:ext cx="1363804" cy="42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9" name="Rectangle 53"/>
          <p:cNvSpPr>
            <a:spLocks/>
          </p:cNvSpPr>
          <p:nvPr/>
        </p:nvSpPr>
        <p:spPr bwMode="auto">
          <a:xfrm>
            <a:off x="7588054" y="2735424"/>
            <a:ext cx="12328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Home</a:t>
            </a:r>
            <a:r>
              <a:rPr lang="en-US"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barista</a:t>
            </a:r>
          </a:p>
        </p:txBody>
      </p:sp>
      <p:pic>
        <p:nvPicPr>
          <p:cNvPr id="100"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373" y="5489748"/>
            <a:ext cx="4128992" cy="13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1" name="Rectangle 50"/>
          <p:cNvSpPr>
            <a:spLocks/>
          </p:cNvSpPr>
          <p:nvPr/>
        </p:nvSpPr>
        <p:spPr bwMode="auto">
          <a:xfrm>
            <a:off x="285706" y="5382081"/>
            <a:ext cx="4445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Μισθοί Εργαζομένων</a:t>
            </a:r>
          </a:p>
          <a:p>
            <a:pPr eaLnBrk="1" hangingPunct="1"/>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l-GR" sz="1500" dirty="0" smtClean="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Πληρωμές </a:t>
            </a:r>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Προμηθευτών</a:t>
            </a:r>
          </a:p>
          <a:p>
            <a:pPr eaLnBrk="1" hangingPunct="1"/>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Συντήρηση Μηχανημάτων </a:t>
            </a:r>
          </a:p>
          <a:p>
            <a:pPr eaLnBrk="1" hangingPunct="1"/>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Κτιριακές Εγκαταστάσεις</a:t>
            </a:r>
            <a:r>
              <a:rPr lang="en-US"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(καταστήματα, εργαστήρια)</a:t>
            </a:r>
          </a:p>
          <a:p>
            <a:pPr eaLnBrk="1" hangingPunct="1"/>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Έξοδα επένδυσης για </a:t>
            </a:r>
            <a:r>
              <a:rPr lang="en-US"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franchise </a:t>
            </a:r>
            <a:endPar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eaLnBrk="1" hangingPunct="1"/>
            <a:r>
              <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Έξοδα για Ζημίες </a:t>
            </a:r>
            <a:r>
              <a:rPr lang="el-GR" sz="1500" dirty="0" smtClean="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καταστημάτων</a:t>
            </a:r>
            <a:endParaRPr 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pic>
        <p:nvPicPr>
          <p:cNvPr id="102"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701" y="5311093"/>
            <a:ext cx="1712934" cy="2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 name="Rectangle 53"/>
          <p:cNvSpPr>
            <a:spLocks/>
          </p:cNvSpPr>
          <p:nvPr/>
        </p:nvSpPr>
        <p:spPr bwMode="auto">
          <a:xfrm>
            <a:off x="5333843" y="5294172"/>
            <a:ext cx="2019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Πωλήσεις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Λιανικής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B2C</a:t>
            </a:r>
          </a:p>
        </p:txBody>
      </p:sp>
      <p:pic>
        <p:nvPicPr>
          <p:cNvPr id="104"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93059" y="6234045"/>
            <a:ext cx="1583061" cy="31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5" name="Picture 5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5844" y="5688344"/>
            <a:ext cx="2122949" cy="41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6" name="Rectangle 53"/>
          <p:cNvSpPr>
            <a:spLocks/>
          </p:cNvSpPr>
          <p:nvPr/>
        </p:nvSpPr>
        <p:spPr bwMode="auto">
          <a:xfrm>
            <a:off x="5267290" y="5791403"/>
            <a:ext cx="21375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GB"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Πωλήσεις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Χονδρικής</a:t>
            </a:r>
            <a:r>
              <a:rPr lang="el-GR" altLang="el-GR" sz="1500"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n-GB"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B2B</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107" name="Rectangle 53"/>
          <p:cNvSpPr>
            <a:spLocks/>
          </p:cNvSpPr>
          <p:nvPr/>
        </p:nvSpPr>
        <p:spPr bwMode="auto">
          <a:xfrm>
            <a:off x="5422669" y="6309320"/>
            <a:ext cx="14910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Επέκταση Δικτύου</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pic>
        <p:nvPicPr>
          <p:cNvPr id="109" name="Picture 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0219" y="1302822"/>
            <a:ext cx="1312234" cy="33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0" name="Rectangle 50"/>
          <p:cNvSpPr>
            <a:spLocks/>
          </p:cNvSpPr>
          <p:nvPr/>
        </p:nvSpPr>
        <p:spPr bwMode="auto">
          <a:xfrm>
            <a:off x="2092741" y="1397522"/>
            <a:ext cx="12142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Παράδοση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111" name="Rectangle 50"/>
          <p:cNvSpPr>
            <a:spLocks/>
          </p:cNvSpPr>
          <p:nvPr/>
        </p:nvSpPr>
        <p:spPr bwMode="auto">
          <a:xfrm>
            <a:off x="22500" y="2111834"/>
            <a:ext cx="1691171"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u="sng"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p>
          <a:p>
            <a:pPr algn="ctr" eaLnBrk="1" hangingPunct="1"/>
            <a:r>
              <a:rPr lang="el-GR" altLang="el-GR" sz="1500" u="sng"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Προμηθευτές:</a:t>
            </a:r>
            <a:endParaRPr lang="en-US" altLang="el-GR" sz="1500" u="sng"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eaLnBrk="1" hangingPunct="1"/>
            <a:endParaRPr lang="el-GR" altLang="el-GR" sz="1500" u="sng"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214313" indent="-214313" eaLnBrk="1" hangingPunct="1">
              <a:buFont typeface="Arial" pitchFamily="34" charset="0"/>
              <a:buChar char="•"/>
            </a:pPr>
            <a:r>
              <a:rPr lang="el-GR" alt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Μηχανημάτων </a:t>
            </a:r>
            <a:r>
              <a:rPr lang="el-GR" altLang="el-GR" sz="1500" dirty="0" err="1">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καφε</a:t>
            </a:r>
            <a:endParaRPr lang="el-GR" altLang="el-GR" sz="15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214313" indent="-214313" eaLnBrk="1" hangingPunct="1">
              <a:buFont typeface="Arial" pitchFamily="34" charset="0"/>
              <a:buChar char="•"/>
            </a:pP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Εξοπλισμου</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προιοντων</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παρασκευης</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a:t>
            </a:r>
            <a:endPar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a:p>
            <a:pPr marL="214313" indent="-214313" eaLnBrk="1" hangingPunct="1">
              <a:buFont typeface="Arial" pitchFamily="34" charset="0"/>
              <a:buChar char="•"/>
            </a:pP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Πλαστικα</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ποτηρια</a:t>
            </a:r>
            <a:endPar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a:p>
            <a:pPr marL="214313" indent="-214313" eaLnBrk="1" hangingPunct="1">
              <a:buFont typeface="Arial" pitchFamily="34" charset="0"/>
              <a:buChar char="•"/>
            </a:pP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Ροφηματων</a:t>
            </a:r>
            <a:endPar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a:p>
            <a:pPr marL="214313" indent="-214313" eaLnBrk="1" hangingPunct="1">
              <a:buFont typeface="Arial" pitchFamily="34" charset="0"/>
              <a:buChar char="•"/>
            </a:pP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Σνακ</a:t>
            </a:r>
          </a:p>
          <a:p>
            <a:pPr eaLnBrk="1" hangingPunct="1">
              <a:lnSpc>
                <a:spcPct val="150000"/>
              </a:lnSpc>
            </a:pPr>
            <a:endParaRPr lang="el-GR" altLang="el-GR" sz="1500" dirty="0">
              <a:solidFill>
                <a:srgbClr val="4C4C4C"/>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
        <p:nvSpPr>
          <p:cNvPr id="112" name="Rectangle 50"/>
          <p:cNvSpPr>
            <a:spLocks/>
          </p:cNvSpPr>
          <p:nvPr/>
        </p:nvSpPr>
        <p:spPr bwMode="auto">
          <a:xfrm>
            <a:off x="228369" y="994658"/>
            <a:ext cx="127563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Ιδιοκτητες</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εκτασεων</a:t>
            </a:r>
            <a:r>
              <a:rPr lang="el-GR"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 </a:t>
            </a:r>
            <a:r>
              <a:rPr lang="el-GR" altLang="el-GR" sz="1500" dirty="0" err="1">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rPr>
              <a:t>καφεοδεντρων</a:t>
            </a:r>
            <a:endParaRPr lang="en-US" altLang="el-GR" sz="1500" dirty="0">
              <a:solidFill>
                <a:schemeClr val="tx1"/>
              </a:solidFill>
              <a:effectLst>
                <a:outerShdw blurRad="38100" dist="38100" dir="2700000" algn="tl">
                  <a:srgbClr val="000000">
                    <a:alpha val="43137"/>
                  </a:srgbClr>
                </a:outerShdw>
              </a:effectLst>
              <a:latin typeface="Arial Narrow" panose="020B0606020202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11927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249"/>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249"/>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500"/>
                                        <p:tgtEl>
                                          <p:spTgt spid="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500"/>
                                        <p:tgtEl>
                                          <p:spTgt spid="95"/>
                                        </p:tgtEl>
                                      </p:cBhvr>
                                    </p:animEffect>
                                  </p:childTnLst>
                                </p:cTn>
                              </p:par>
                              <p:par>
                                <p:cTn id="25" presetID="10" presetClass="entr" presetSubtype="0"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500"/>
                                        <p:tgtEl>
                                          <p:spTgt spid="9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par>
                                <p:cTn id="31" presetID="10"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500"/>
                                        <p:tgtEl>
                                          <p:spTgt spid="9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500"/>
                                        <p:tgtEl>
                                          <p:spTgt spid="9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barn(inVertical)">
                                      <p:cBhvr>
                                        <p:cTn id="41" dur="500"/>
                                        <p:tgtEl>
                                          <p:spTgt spid="8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barn(inVertical)">
                                      <p:cBhvr>
                                        <p:cTn id="44" dur="500"/>
                                        <p:tgtEl>
                                          <p:spTgt spid="89"/>
                                        </p:tgtEl>
                                      </p:cBhvr>
                                    </p:animEffect>
                                  </p:childTnLst>
                                </p:cTn>
                              </p:par>
                              <p:par>
                                <p:cTn id="45" presetID="16" presetClass="entr" presetSubtype="21"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barn(inVertical)">
                                      <p:cBhvr>
                                        <p:cTn id="47" dur="500"/>
                                        <p:tgtEl>
                                          <p:spTgt spid="8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barn(inVertical)">
                                      <p:cBhvr>
                                        <p:cTn id="50" dur="500"/>
                                        <p:tgtEl>
                                          <p:spTgt spid="87"/>
                                        </p:tgtEl>
                                      </p:cBhvr>
                                    </p:animEffect>
                                  </p:childTnLst>
                                </p:cTn>
                              </p:par>
                              <p:par>
                                <p:cTn id="51" presetID="16" presetClass="entr" presetSubtype="21" fill="hold"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barn(inVertical)">
                                      <p:cBhvr>
                                        <p:cTn id="53" dur="500"/>
                                        <p:tgtEl>
                                          <p:spTgt spid="9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barn(inVertical)">
                                      <p:cBhvr>
                                        <p:cTn id="56" dur="500"/>
                                        <p:tgtEl>
                                          <p:spTgt spid="92"/>
                                        </p:tgtEl>
                                      </p:cBhvr>
                                    </p:animEffect>
                                  </p:childTnLst>
                                </p:cTn>
                              </p:par>
                              <p:par>
                                <p:cTn id="57" presetID="16" presetClass="entr" presetSubtype="21"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barn(inVertical)">
                                      <p:cBhvr>
                                        <p:cTn id="59" dur="500"/>
                                        <p:tgtEl>
                                          <p:spTgt spid="9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barn(inVertical)">
                                      <p:cBhvr>
                                        <p:cTn id="62" dur="500"/>
                                        <p:tgtEl>
                                          <p:spTgt spid="9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up)">
                                      <p:cBhvr>
                                        <p:cTn id="67" dur="500"/>
                                        <p:tgtEl>
                                          <p:spTgt spid="7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wipe(up)">
                                      <p:cBhvr>
                                        <p:cTn id="70" dur="500"/>
                                        <p:tgtEl>
                                          <p:spTgt spid="79"/>
                                        </p:tgtEl>
                                      </p:cBhvr>
                                    </p:animEffect>
                                  </p:childTnLst>
                                </p:cTn>
                              </p:par>
                              <p:par>
                                <p:cTn id="71" presetID="22" presetClass="entr" presetSubtype="1"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up)">
                                      <p:cBhvr>
                                        <p:cTn id="73" dur="500"/>
                                        <p:tgtEl>
                                          <p:spTgt spid="7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up)">
                                      <p:cBhvr>
                                        <p:cTn id="76" dur="500"/>
                                        <p:tgtEl>
                                          <p:spTgt spid="71"/>
                                        </p:tgtEl>
                                      </p:cBhvr>
                                    </p:animEffect>
                                  </p:childTnLst>
                                </p:cTn>
                              </p:par>
                              <p:par>
                                <p:cTn id="77" presetID="22" presetClass="entr" presetSubtype="1"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up)">
                                      <p:cBhvr>
                                        <p:cTn id="79" dur="500"/>
                                        <p:tgtEl>
                                          <p:spTgt spid="7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500"/>
                                        <p:tgtEl>
                                          <p:spTgt spid="73"/>
                                        </p:tgtEl>
                                      </p:cBhvr>
                                    </p:animEffect>
                                  </p:childTnLst>
                                </p:cTn>
                              </p:par>
                              <p:par>
                                <p:cTn id="83" presetID="22" presetClass="entr" presetSubtype="1"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up)">
                                      <p:cBhvr>
                                        <p:cTn id="85" dur="500"/>
                                        <p:tgtEl>
                                          <p:spTgt spid="7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up)">
                                      <p:cBhvr>
                                        <p:cTn id="88" dur="500"/>
                                        <p:tgtEl>
                                          <p:spTgt spid="75"/>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wipe(up)">
                                      <p:cBhvr>
                                        <p:cTn id="91" dur="500"/>
                                        <p:tgtEl>
                                          <p:spTgt spid="77"/>
                                        </p:tgtEl>
                                      </p:cBhvr>
                                    </p:animEffect>
                                  </p:childTnLst>
                                </p:cTn>
                              </p:par>
                              <p:par>
                                <p:cTn id="92" presetID="22" presetClass="entr" presetSubtype="1" fill="hold"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up)">
                                      <p:cBhvr>
                                        <p:cTn id="94" dur="500"/>
                                        <p:tgtEl>
                                          <p:spTgt spid="76"/>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1000"/>
                                        <p:tgtEl>
                                          <p:spTgt spid="63"/>
                                        </p:tgtEl>
                                      </p:cBhvr>
                                    </p:animEffect>
                                    <p:anim calcmode="lin" valueType="num">
                                      <p:cBhvr>
                                        <p:cTn id="100" dur="1000" fill="hold"/>
                                        <p:tgtEl>
                                          <p:spTgt spid="63"/>
                                        </p:tgtEl>
                                        <p:attrNameLst>
                                          <p:attrName>ppt_x</p:attrName>
                                        </p:attrNameLst>
                                      </p:cBhvr>
                                      <p:tavLst>
                                        <p:tav tm="0">
                                          <p:val>
                                            <p:strVal val="#ppt_x"/>
                                          </p:val>
                                        </p:tav>
                                        <p:tav tm="100000">
                                          <p:val>
                                            <p:strVal val="#ppt_x"/>
                                          </p:val>
                                        </p:tav>
                                      </p:tavLst>
                                    </p:anim>
                                    <p:anim calcmode="lin" valueType="num">
                                      <p:cBhvr>
                                        <p:cTn id="101" dur="1000" fill="hold"/>
                                        <p:tgtEl>
                                          <p:spTgt spid="6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1000"/>
                                        <p:tgtEl>
                                          <p:spTgt spid="66"/>
                                        </p:tgtEl>
                                      </p:cBhvr>
                                    </p:animEffect>
                                    <p:anim calcmode="lin" valueType="num">
                                      <p:cBhvr>
                                        <p:cTn id="110" dur="1000" fill="hold"/>
                                        <p:tgtEl>
                                          <p:spTgt spid="66"/>
                                        </p:tgtEl>
                                        <p:attrNameLst>
                                          <p:attrName>ppt_x</p:attrName>
                                        </p:attrNameLst>
                                      </p:cBhvr>
                                      <p:tavLst>
                                        <p:tav tm="0">
                                          <p:val>
                                            <p:strVal val="#ppt_x"/>
                                          </p:val>
                                        </p:tav>
                                        <p:tav tm="100000">
                                          <p:val>
                                            <p:strVal val="#ppt_x"/>
                                          </p:val>
                                        </p:tav>
                                      </p:tavLst>
                                    </p:anim>
                                    <p:anim calcmode="lin" valueType="num">
                                      <p:cBhvr>
                                        <p:cTn id="111" dur="1000" fill="hold"/>
                                        <p:tgtEl>
                                          <p:spTgt spid="66"/>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1000"/>
                                        <p:tgtEl>
                                          <p:spTgt spid="68"/>
                                        </p:tgtEl>
                                      </p:cBhvr>
                                    </p:animEffect>
                                    <p:anim calcmode="lin" valueType="num">
                                      <p:cBhvr>
                                        <p:cTn id="120" dur="1000" fill="hold"/>
                                        <p:tgtEl>
                                          <p:spTgt spid="68"/>
                                        </p:tgtEl>
                                        <p:attrNameLst>
                                          <p:attrName>ppt_x</p:attrName>
                                        </p:attrNameLst>
                                      </p:cBhvr>
                                      <p:tavLst>
                                        <p:tav tm="0">
                                          <p:val>
                                            <p:strVal val="#ppt_x"/>
                                          </p:val>
                                        </p:tav>
                                        <p:tav tm="100000">
                                          <p:val>
                                            <p:strVal val="#ppt_x"/>
                                          </p:val>
                                        </p:tav>
                                      </p:tavLst>
                                    </p:anim>
                                    <p:anim calcmode="lin" valueType="num">
                                      <p:cBhvr>
                                        <p:cTn id="121" dur="1000" fill="hold"/>
                                        <p:tgtEl>
                                          <p:spTgt spid="68"/>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1000"/>
                                        <p:tgtEl>
                                          <p:spTgt spid="64"/>
                                        </p:tgtEl>
                                      </p:cBhvr>
                                    </p:animEffect>
                                    <p:anim calcmode="lin" valueType="num">
                                      <p:cBhvr>
                                        <p:cTn id="125" dur="1000" fill="hold"/>
                                        <p:tgtEl>
                                          <p:spTgt spid="64"/>
                                        </p:tgtEl>
                                        <p:attrNameLst>
                                          <p:attrName>ppt_x</p:attrName>
                                        </p:attrNameLst>
                                      </p:cBhvr>
                                      <p:tavLst>
                                        <p:tav tm="0">
                                          <p:val>
                                            <p:strVal val="#ppt_x"/>
                                          </p:val>
                                        </p:tav>
                                        <p:tav tm="100000">
                                          <p:val>
                                            <p:strVal val="#ppt_x"/>
                                          </p:val>
                                        </p:tav>
                                      </p:tavLst>
                                    </p:anim>
                                    <p:anim calcmode="lin" valueType="num">
                                      <p:cBhvr>
                                        <p:cTn id="126" dur="1000" fill="hold"/>
                                        <p:tgtEl>
                                          <p:spTgt spid="64"/>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109"/>
                                        </p:tgtEl>
                                        <p:attrNameLst>
                                          <p:attrName>style.visibility</p:attrName>
                                        </p:attrNameLst>
                                      </p:cBhvr>
                                      <p:to>
                                        <p:strVal val="visible"/>
                                      </p:to>
                                    </p:set>
                                    <p:animEffect transition="in" filter="fade">
                                      <p:cBhvr>
                                        <p:cTn id="129" dur="1000"/>
                                        <p:tgtEl>
                                          <p:spTgt spid="109"/>
                                        </p:tgtEl>
                                      </p:cBhvr>
                                    </p:animEffect>
                                    <p:anim calcmode="lin" valueType="num">
                                      <p:cBhvr>
                                        <p:cTn id="130" dur="1000" fill="hold"/>
                                        <p:tgtEl>
                                          <p:spTgt spid="109"/>
                                        </p:tgtEl>
                                        <p:attrNameLst>
                                          <p:attrName>ppt_x</p:attrName>
                                        </p:attrNameLst>
                                      </p:cBhvr>
                                      <p:tavLst>
                                        <p:tav tm="0">
                                          <p:val>
                                            <p:strVal val="#ppt_x"/>
                                          </p:val>
                                        </p:tav>
                                        <p:tav tm="100000">
                                          <p:val>
                                            <p:strVal val="#ppt_x"/>
                                          </p:val>
                                        </p:tav>
                                      </p:tavLst>
                                    </p:anim>
                                    <p:anim calcmode="lin" valueType="num">
                                      <p:cBhvr>
                                        <p:cTn id="131" dur="1000" fill="hold"/>
                                        <p:tgtEl>
                                          <p:spTgt spid="109"/>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fade">
                                      <p:cBhvr>
                                        <p:cTn id="134" dur="1000"/>
                                        <p:tgtEl>
                                          <p:spTgt spid="110"/>
                                        </p:tgtEl>
                                      </p:cBhvr>
                                    </p:animEffect>
                                    <p:anim calcmode="lin" valueType="num">
                                      <p:cBhvr>
                                        <p:cTn id="135" dur="1000" fill="hold"/>
                                        <p:tgtEl>
                                          <p:spTgt spid="110"/>
                                        </p:tgtEl>
                                        <p:attrNameLst>
                                          <p:attrName>ppt_x</p:attrName>
                                        </p:attrNameLst>
                                      </p:cBhvr>
                                      <p:tavLst>
                                        <p:tav tm="0">
                                          <p:val>
                                            <p:strVal val="#ppt_x"/>
                                          </p:val>
                                        </p:tav>
                                        <p:tav tm="100000">
                                          <p:val>
                                            <p:strVal val="#ppt_x"/>
                                          </p:val>
                                        </p:tav>
                                      </p:tavLst>
                                    </p:anim>
                                    <p:anim calcmode="lin" valueType="num">
                                      <p:cBhvr>
                                        <p:cTn id="13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500"/>
                                        <p:tgtEl>
                                          <p:spTgt spid="6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fade">
                                      <p:cBhvr>
                                        <p:cTn id="144" dur="500"/>
                                        <p:tgtEl>
                                          <p:spTgt spid="62"/>
                                        </p:tgtEl>
                                      </p:cBhvr>
                                    </p:animEffect>
                                  </p:childTnLst>
                                </p:cTn>
                              </p:par>
                              <p:par>
                                <p:cTn id="145" presetID="10" presetClass="entr" presetSubtype="0" fill="hold"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500"/>
                                        <p:tgtEl>
                                          <p:spTgt spid="5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par>
                                <p:cTn id="151" presetID="10" presetClass="entr" presetSubtype="0" fill="hold" nodeType="withEffect">
                                  <p:stCondLst>
                                    <p:cond delay="0"/>
                                  </p:stCondLst>
                                  <p:childTnLst>
                                    <p:set>
                                      <p:cBhvr>
                                        <p:cTn id="152" dur="1" fill="hold">
                                          <p:stCondLst>
                                            <p:cond delay="0"/>
                                          </p:stCondLst>
                                        </p:cTn>
                                        <p:tgtEl>
                                          <p:spTgt spid="55"/>
                                        </p:tgtEl>
                                        <p:attrNameLst>
                                          <p:attrName>style.visibility</p:attrName>
                                        </p:attrNameLst>
                                      </p:cBhvr>
                                      <p:to>
                                        <p:strVal val="visible"/>
                                      </p:to>
                                    </p:set>
                                    <p:animEffect transition="in" filter="fade">
                                      <p:cBhvr>
                                        <p:cTn id="153" dur="500"/>
                                        <p:tgtEl>
                                          <p:spTgt spid="5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6"/>
                                        </p:tgtEl>
                                        <p:attrNameLst>
                                          <p:attrName>style.visibility</p:attrName>
                                        </p:attrNameLst>
                                      </p:cBhvr>
                                      <p:to>
                                        <p:strVal val="visible"/>
                                      </p:to>
                                    </p:set>
                                    <p:animEffect transition="in" filter="fade">
                                      <p:cBhvr>
                                        <p:cTn id="156" dur="500"/>
                                        <p:tgtEl>
                                          <p:spTgt spid="56"/>
                                        </p:tgtEl>
                                      </p:cBhvr>
                                    </p:animEffect>
                                  </p:childTnLst>
                                </p:cTn>
                              </p:par>
                              <p:par>
                                <p:cTn id="157" presetID="10" presetClass="entr" presetSubtype="0" fill="hold" nodeType="with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0"/>
                                        </p:tgtEl>
                                        <p:attrNameLst>
                                          <p:attrName>style.visibility</p:attrName>
                                        </p:attrNameLst>
                                      </p:cBhvr>
                                      <p:to>
                                        <p:strVal val="visible"/>
                                      </p:to>
                                    </p:set>
                                    <p:animEffect transition="in" filter="fade">
                                      <p:cBhvr>
                                        <p:cTn id="162" dur="500"/>
                                        <p:tgtEl>
                                          <p:spTgt spid="60"/>
                                        </p:tgtEl>
                                      </p:cBhvr>
                                    </p:animEffect>
                                  </p:childTnLst>
                                </p:cTn>
                              </p:par>
                            </p:childTnLst>
                          </p:cTn>
                        </p:par>
                      </p:childTnLst>
                    </p:cTn>
                  </p:par>
                  <p:par>
                    <p:cTn id="163" fill="hold">
                      <p:stCondLst>
                        <p:cond delay="indefinite"/>
                      </p:stCondLst>
                      <p:childTnLst>
                        <p:par>
                          <p:cTn id="164" fill="hold">
                            <p:stCondLst>
                              <p:cond delay="0"/>
                            </p:stCondLst>
                            <p:childTnLst>
                              <p:par>
                                <p:cTn id="165" presetID="2" presetClass="entr" presetSubtype="8" fill="hold" nodeType="clickEffect">
                                  <p:stCondLst>
                                    <p:cond delay="0"/>
                                  </p:stCondLst>
                                  <p:childTnLst>
                                    <p:set>
                                      <p:cBhvr>
                                        <p:cTn id="166" dur="1" fill="hold">
                                          <p:stCondLst>
                                            <p:cond delay="0"/>
                                          </p:stCondLst>
                                        </p:cTn>
                                        <p:tgtEl>
                                          <p:spTgt spid="53"/>
                                        </p:tgtEl>
                                        <p:attrNameLst>
                                          <p:attrName>style.visibility</p:attrName>
                                        </p:attrNameLst>
                                      </p:cBhvr>
                                      <p:to>
                                        <p:strVal val="visible"/>
                                      </p:to>
                                    </p:set>
                                    <p:anim calcmode="lin" valueType="num">
                                      <p:cBhvr additive="base">
                                        <p:cTn id="167" dur="500" fill="hold"/>
                                        <p:tgtEl>
                                          <p:spTgt spid="53"/>
                                        </p:tgtEl>
                                        <p:attrNameLst>
                                          <p:attrName>ppt_x</p:attrName>
                                        </p:attrNameLst>
                                      </p:cBhvr>
                                      <p:tavLst>
                                        <p:tav tm="0">
                                          <p:val>
                                            <p:strVal val="0-#ppt_w/2"/>
                                          </p:val>
                                        </p:tav>
                                        <p:tav tm="100000">
                                          <p:val>
                                            <p:strVal val="#ppt_x"/>
                                          </p:val>
                                        </p:tav>
                                      </p:tavLst>
                                    </p:anim>
                                    <p:anim calcmode="lin" valueType="num">
                                      <p:cBhvr additive="base">
                                        <p:cTn id="168" dur="500" fill="hold"/>
                                        <p:tgtEl>
                                          <p:spTgt spid="53"/>
                                        </p:tgtEl>
                                        <p:attrNameLst>
                                          <p:attrName>ppt_y</p:attrName>
                                        </p:attrNameLst>
                                      </p:cBhvr>
                                      <p:tavLst>
                                        <p:tav tm="0">
                                          <p:val>
                                            <p:strVal val="#ppt_y"/>
                                          </p:val>
                                        </p:tav>
                                        <p:tav tm="100000">
                                          <p:val>
                                            <p:strVal val="#ppt_y"/>
                                          </p:val>
                                        </p:tav>
                                      </p:tavLst>
                                    </p:anim>
                                  </p:childTnLst>
                                </p:cTn>
                              </p:par>
                              <p:par>
                                <p:cTn id="169" presetID="2" presetClass="entr" presetSubtype="8" fill="hold" nodeType="withEffect">
                                  <p:stCondLst>
                                    <p:cond delay="0"/>
                                  </p:stCondLst>
                                  <p:childTnLst>
                                    <p:set>
                                      <p:cBhvr>
                                        <p:cTn id="170" dur="1" fill="hold">
                                          <p:stCondLst>
                                            <p:cond delay="0"/>
                                          </p:stCondLst>
                                        </p:cTn>
                                        <p:tgtEl>
                                          <p:spTgt spid="51"/>
                                        </p:tgtEl>
                                        <p:attrNameLst>
                                          <p:attrName>style.visibility</p:attrName>
                                        </p:attrNameLst>
                                      </p:cBhvr>
                                      <p:to>
                                        <p:strVal val="visible"/>
                                      </p:to>
                                    </p:set>
                                    <p:anim calcmode="lin" valueType="num">
                                      <p:cBhvr additive="base">
                                        <p:cTn id="171" dur="500" fill="hold"/>
                                        <p:tgtEl>
                                          <p:spTgt spid="51"/>
                                        </p:tgtEl>
                                        <p:attrNameLst>
                                          <p:attrName>ppt_x</p:attrName>
                                        </p:attrNameLst>
                                      </p:cBhvr>
                                      <p:tavLst>
                                        <p:tav tm="0">
                                          <p:val>
                                            <p:strVal val="0-#ppt_w/2"/>
                                          </p:val>
                                        </p:tav>
                                        <p:tav tm="100000">
                                          <p:val>
                                            <p:strVal val="#ppt_x"/>
                                          </p:val>
                                        </p:tav>
                                      </p:tavLst>
                                    </p:anim>
                                    <p:anim calcmode="lin" valueType="num">
                                      <p:cBhvr additive="base">
                                        <p:cTn id="172" dur="500" fill="hold"/>
                                        <p:tgtEl>
                                          <p:spTgt spid="51"/>
                                        </p:tgtEl>
                                        <p:attrNameLst>
                                          <p:attrName>ppt_y</p:attrName>
                                        </p:attrNameLst>
                                      </p:cBhvr>
                                      <p:tavLst>
                                        <p:tav tm="0">
                                          <p:val>
                                            <p:strVal val="#ppt_y"/>
                                          </p:val>
                                        </p:tav>
                                        <p:tav tm="100000">
                                          <p:val>
                                            <p:strVal val="#ppt_y"/>
                                          </p:val>
                                        </p:tav>
                                      </p:tavLst>
                                    </p:anim>
                                  </p:childTnLst>
                                </p:cTn>
                              </p:par>
                              <p:par>
                                <p:cTn id="173" presetID="2" presetClass="entr" presetSubtype="8"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anim calcmode="lin" valueType="num">
                                      <p:cBhvr additive="base">
                                        <p:cTn id="175" dur="500" fill="hold"/>
                                        <p:tgtEl>
                                          <p:spTgt spid="52"/>
                                        </p:tgtEl>
                                        <p:attrNameLst>
                                          <p:attrName>ppt_x</p:attrName>
                                        </p:attrNameLst>
                                      </p:cBhvr>
                                      <p:tavLst>
                                        <p:tav tm="0">
                                          <p:val>
                                            <p:strVal val="0-#ppt_w/2"/>
                                          </p:val>
                                        </p:tav>
                                        <p:tav tm="100000">
                                          <p:val>
                                            <p:strVal val="#ppt_x"/>
                                          </p:val>
                                        </p:tav>
                                      </p:tavLst>
                                    </p:anim>
                                    <p:anim calcmode="lin" valueType="num">
                                      <p:cBhvr additive="base">
                                        <p:cTn id="176" dur="500" fill="hold"/>
                                        <p:tgtEl>
                                          <p:spTgt spid="52"/>
                                        </p:tgtEl>
                                        <p:attrNameLst>
                                          <p:attrName>ppt_y</p:attrName>
                                        </p:attrNameLst>
                                      </p:cBhvr>
                                      <p:tavLst>
                                        <p:tav tm="0">
                                          <p:val>
                                            <p:strVal val="#ppt_y"/>
                                          </p:val>
                                        </p:tav>
                                        <p:tav tm="100000">
                                          <p:val>
                                            <p:strVal val="#ppt_y"/>
                                          </p:val>
                                        </p:tav>
                                      </p:tavLst>
                                    </p:anim>
                                  </p:childTnLst>
                                </p:cTn>
                              </p:par>
                              <p:par>
                                <p:cTn id="177" presetID="2" presetClass="entr" presetSubtype="8" fill="hold" nodeType="withEffect">
                                  <p:stCondLst>
                                    <p:cond delay="0"/>
                                  </p:stCondLst>
                                  <p:childTnLst>
                                    <p:set>
                                      <p:cBhvr>
                                        <p:cTn id="178" dur="1" fill="hold">
                                          <p:stCondLst>
                                            <p:cond delay="0"/>
                                          </p:stCondLst>
                                        </p:cTn>
                                        <p:tgtEl>
                                          <p:spTgt spid="49"/>
                                        </p:tgtEl>
                                        <p:attrNameLst>
                                          <p:attrName>style.visibility</p:attrName>
                                        </p:attrNameLst>
                                      </p:cBhvr>
                                      <p:to>
                                        <p:strVal val="visible"/>
                                      </p:to>
                                    </p:set>
                                    <p:anim calcmode="lin" valueType="num">
                                      <p:cBhvr additive="base">
                                        <p:cTn id="179" dur="500" fill="hold"/>
                                        <p:tgtEl>
                                          <p:spTgt spid="49"/>
                                        </p:tgtEl>
                                        <p:attrNameLst>
                                          <p:attrName>ppt_x</p:attrName>
                                        </p:attrNameLst>
                                      </p:cBhvr>
                                      <p:tavLst>
                                        <p:tav tm="0">
                                          <p:val>
                                            <p:strVal val="0-#ppt_w/2"/>
                                          </p:val>
                                        </p:tav>
                                        <p:tav tm="100000">
                                          <p:val>
                                            <p:strVal val="#ppt_x"/>
                                          </p:val>
                                        </p:tav>
                                      </p:tavLst>
                                    </p:anim>
                                    <p:anim calcmode="lin" valueType="num">
                                      <p:cBhvr additive="base">
                                        <p:cTn id="18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100"/>
                                        </p:tgtEl>
                                        <p:attrNameLst>
                                          <p:attrName>style.visibility</p:attrName>
                                        </p:attrNameLst>
                                      </p:cBhvr>
                                      <p:to>
                                        <p:strVal val="visible"/>
                                      </p:to>
                                    </p:set>
                                    <p:anim calcmode="lin" valueType="num">
                                      <p:cBhvr additive="base">
                                        <p:cTn id="185" dur="500" fill="hold"/>
                                        <p:tgtEl>
                                          <p:spTgt spid="100"/>
                                        </p:tgtEl>
                                        <p:attrNameLst>
                                          <p:attrName>ppt_x</p:attrName>
                                        </p:attrNameLst>
                                      </p:cBhvr>
                                      <p:tavLst>
                                        <p:tav tm="0">
                                          <p:val>
                                            <p:strVal val="#ppt_x"/>
                                          </p:val>
                                        </p:tav>
                                        <p:tav tm="100000">
                                          <p:val>
                                            <p:strVal val="#ppt_x"/>
                                          </p:val>
                                        </p:tav>
                                      </p:tavLst>
                                    </p:anim>
                                    <p:anim calcmode="lin" valueType="num">
                                      <p:cBhvr additive="base">
                                        <p:cTn id="186" dur="500" fill="hold"/>
                                        <p:tgtEl>
                                          <p:spTgt spid="100"/>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01"/>
                                        </p:tgtEl>
                                        <p:attrNameLst>
                                          <p:attrName>style.visibility</p:attrName>
                                        </p:attrNameLst>
                                      </p:cBhvr>
                                      <p:to>
                                        <p:strVal val="visible"/>
                                      </p:to>
                                    </p:set>
                                    <p:anim calcmode="lin" valueType="num">
                                      <p:cBhvr additive="base">
                                        <p:cTn id="189" dur="500" fill="hold"/>
                                        <p:tgtEl>
                                          <p:spTgt spid="101"/>
                                        </p:tgtEl>
                                        <p:attrNameLst>
                                          <p:attrName>ppt_x</p:attrName>
                                        </p:attrNameLst>
                                      </p:cBhvr>
                                      <p:tavLst>
                                        <p:tav tm="0">
                                          <p:val>
                                            <p:strVal val="#ppt_x"/>
                                          </p:val>
                                        </p:tav>
                                        <p:tav tm="100000">
                                          <p:val>
                                            <p:strVal val="#ppt_x"/>
                                          </p:val>
                                        </p:tav>
                                      </p:tavLst>
                                    </p:anim>
                                    <p:anim calcmode="lin" valueType="num">
                                      <p:cBhvr additive="base">
                                        <p:cTn id="19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16" presetClass="entr" presetSubtype="21" fill="hold" nodeType="clickEffect">
                                  <p:stCondLst>
                                    <p:cond delay="0"/>
                                  </p:stCondLst>
                                  <p:childTnLst>
                                    <p:set>
                                      <p:cBhvr>
                                        <p:cTn id="194" dur="1" fill="hold">
                                          <p:stCondLst>
                                            <p:cond delay="0"/>
                                          </p:stCondLst>
                                        </p:cTn>
                                        <p:tgtEl>
                                          <p:spTgt spid="104"/>
                                        </p:tgtEl>
                                        <p:attrNameLst>
                                          <p:attrName>style.visibility</p:attrName>
                                        </p:attrNameLst>
                                      </p:cBhvr>
                                      <p:to>
                                        <p:strVal val="visible"/>
                                      </p:to>
                                    </p:set>
                                    <p:animEffect transition="in" filter="barn(inVertical)">
                                      <p:cBhvr>
                                        <p:cTn id="195" dur="500"/>
                                        <p:tgtEl>
                                          <p:spTgt spid="104"/>
                                        </p:tgtEl>
                                      </p:cBhvr>
                                    </p:animEffect>
                                  </p:childTnLst>
                                </p:cTn>
                              </p:par>
                              <p:par>
                                <p:cTn id="196" presetID="16" presetClass="entr" presetSubtype="21" fill="hold" grpId="0" nodeType="withEffect">
                                  <p:stCondLst>
                                    <p:cond delay="0"/>
                                  </p:stCondLst>
                                  <p:childTnLst>
                                    <p:set>
                                      <p:cBhvr>
                                        <p:cTn id="197" dur="1" fill="hold">
                                          <p:stCondLst>
                                            <p:cond delay="0"/>
                                          </p:stCondLst>
                                        </p:cTn>
                                        <p:tgtEl>
                                          <p:spTgt spid="107"/>
                                        </p:tgtEl>
                                        <p:attrNameLst>
                                          <p:attrName>style.visibility</p:attrName>
                                        </p:attrNameLst>
                                      </p:cBhvr>
                                      <p:to>
                                        <p:strVal val="visible"/>
                                      </p:to>
                                    </p:set>
                                    <p:animEffect transition="in" filter="barn(inVertical)">
                                      <p:cBhvr>
                                        <p:cTn id="198" dur="500"/>
                                        <p:tgtEl>
                                          <p:spTgt spid="107"/>
                                        </p:tgtEl>
                                      </p:cBhvr>
                                    </p:animEffect>
                                  </p:childTnLst>
                                </p:cTn>
                              </p:par>
                              <p:par>
                                <p:cTn id="199" presetID="16" presetClass="entr" presetSubtype="21" fill="hold" nodeType="withEffect">
                                  <p:stCondLst>
                                    <p:cond delay="0"/>
                                  </p:stCondLst>
                                  <p:childTnLst>
                                    <p:set>
                                      <p:cBhvr>
                                        <p:cTn id="200" dur="1" fill="hold">
                                          <p:stCondLst>
                                            <p:cond delay="0"/>
                                          </p:stCondLst>
                                        </p:cTn>
                                        <p:tgtEl>
                                          <p:spTgt spid="105"/>
                                        </p:tgtEl>
                                        <p:attrNameLst>
                                          <p:attrName>style.visibility</p:attrName>
                                        </p:attrNameLst>
                                      </p:cBhvr>
                                      <p:to>
                                        <p:strVal val="visible"/>
                                      </p:to>
                                    </p:set>
                                    <p:animEffect transition="in" filter="barn(inVertical)">
                                      <p:cBhvr>
                                        <p:cTn id="201" dur="500"/>
                                        <p:tgtEl>
                                          <p:spTgt spid="105"/>
                                        </p:tgtEl>
                                      </p:cBhvr>
                                    </p:animEffect>
                                  </p:childTnLst>
                                </p:cTn>
                              </p:par>
                              <p:par>
                                <p:cTn id="202" presetID="16" presetClass="entr" presetSubtype="21" fill="hold" grpId="0" nodeType="withEffect">
                                  <p:stCondLst>
                                    <p:cond delay="0"/>
                                  </p:stCondLst>
                                  <p:childTnLst>
                                    <p:set>
                                      <p:cBhvr>
                                        <p:cTn id="203" dur="1" fill="hold">
                                          <p:stCondLst>
                                            <p:cond delay="0"/>
                                          </p:stCondLst>
                                        </p:cTn>
                                        <p:tgtEl>
                                          <p:spTgt spid="106"/>
                                        </p:tgtEl>
                                        <p:attrNameLst>
                                          <p:attrName>style.visibility</p:attrName>
                                        </p:attrNameLst>
                                      </p:cBhvr>
                                      <p:to>
                                        <p:strVal val="visible"/>
                                      </p:to>
                                    </p:set>
                                    <p:animEffect transition="in" filter="barn(inVertical)">
                                      <p:cBhvr>
                                        <p:cTn id="204" dur="500"/>
                                        <p:tgtEl>
                                          <p:spTgt spid="106"/>
                                        </p:tgtEl>
                                      </p:cBhvr>
                                    </p:animEffect>
                                  </p:childTnLst>
                                </p:cTn>
                              </p:par>
                              <p:par>
                                <p:cTn id="205" presetID="16" presetClass="entr" presetSubtype="21" fill="hold" nodeType="withEffect">
                                  <p:stCondLst>
                                    <p:cond delay="0"/>
                                  </p:stCondLst>
                                  <p:childTnLst>
                                    <p:set>
                                      <p:cBhvr>
                                        <p:cTn id="206" dur="1" fill="hold">
                                          <p:stCondLst>
                                            <p:cond delay="0"/>
                                          </p:stCondLst>
                                        </p:cTn>
                                        <p:tgtEl>
                                          <p:spTgt spid="102"/>
                                        </p:tgtEl>
                                        <p:attrNameLst>
                                          <p:attrName>style.visibility</p:attrName>
                                        </p:attrNameLst>
                                      </p:cBhvr>
                                      <p:to>
                                        <p:strVal val="visible"/>
                                      </p:to>
                                    </p:set>
                                    <p:animEffect transition="in" filter="barn(inVertical)">
                                      <p:cBhvr>
                                        <p:cTn id="207" dur="500"/>
                                        <p:tgtEl>
                                          <p:spTgt spid="102"/>
                                        </p:tgtEl>
                                      </p:cBhvr>
                                    </p:animEffect>
                                  </p:childTnLst>
                                </p:cTn>
                              </p:par>
                              <p:par>
                                <p:cTn id="208" presetID="16" presetClass="entr" presetSubtype="21" fill="hold" grpId="0" nodeType="withEffect">
                                  <p:stCondLst>
                                    <p:cond delay="0"/>
                                  </p:stCondLst>
                                  <p:childTnLst>
                                    <p:set>
                                      <p:cBhvr>
                                        <p:cTn id="209" dur="1" fill="hold">
                                          <p:stCondLst>
                                            <p:cond delay="0"/>
                                          </p:stCondLst>
                                        </p:cTn>
                                        <p:tgtEl>
                                          <p:spTgt spid="103"/>
                                        </p:tgtEl>
                                        <p:attrNameLst>
                                          <p:attrName>style.visibility</p:attrName>
                                        </p:attrNameLst>
                                      </p:cBhvr>
                                      <p:to>
                                        <p:strVal val="visible"/>
                                      </p:to>
                                    </p:set>
                                    <p:animEffect transition="in" filter="barn(inVertical)">
                                      <p:cBhvr>
                                        <p:cTn id="210" dur="500"/>
                                        <p:tgtEl>
                                          <p:spTgt spid="103"/>
                                        </p:tgtEl>
                                      </p:cBhvr>
                                    </p:animEffect>
                                  </p:childTnLst>
                                </p:cTn>
                              </p:par>
                              <p:par>
                                <p:cTn id="211" presetID="2" presetClass="entr" presetSubtype="8" fill="hold" grpId="0" nodeType="withEffect">
                                  <p:stCondLst>
                                    <p:cond delay="0"/>
                                  </p:stCondLst>
                                  <p:childTnLst>
                                    <p:set>
                                      <p:cBhvr>
                                        <p:cTn id="212" dur="1" fill="hold">
                                          <p:stCondLst>
                                            <p:cond delay="0"/>
                                          </p:stCondLst>
                                        </p:cTn>
                                        <p:tgtEl>
                                          <p:spTgt spid="111"/>
                                        </p:tgtEl>
                                        <p:attrNameLst>
                                          <p:attrName>style.visibility</p:attrName>
                                        </p:attrNameLst>
                                      </p:cBhvr>
                                      <p:to>
                                        <p:strVal val="visible"/>
                                      </p:to>
                                    </p:set>
                                    <p:anim calcmode="lin" valueType="num">
                                      <p:cBhvr additive="base">
                                        <p:cTn id="213" dur="500" fill="hold"/>
                                        <p:tgtEl>
                                          <p:spTgt spid="111"/>
                                        </p:tgtEl>
                                        <p:attrNameLst>
                                          <p:attrName>ppt_x</p:attrName>
                                        </p:attrNameLst>
                                      </p:cBhvr>
                                      <p:tavLst>
                                        <p:tav tm="0">
                                          <p:val>
                                            <p:strVal val="0-#ppt_w/2"/>
                                          </p:val>
                                        </p:tav>
                                        <p:tav tm="100000">
                                          <p:val>
                                            <p:strVal val="#ppt_x"/>
                                          </p:val>
                                        </p:tav>
                                      </p:tavLst>
                                    </p:anim>
                                    <p:anim calcmode="lin" valueType="num">
                                      <p:cBhvr additive="base">
                                        <p:cTn id="214" dur="500" fill="hold"/>
                                        <p:tgtEl>
                                          <p:spTgt spid="111"/>
                                        </p:tgtEl>
                                        <p:attrNameLst>
                                          <p:attrName>ppt_y</p:attrName>
                                        </p:attrNameLst>
                                      </p:cBhvr>
                                      <p:tavLst>
                                        <p:tav tm="0">
                                          <p:val>
                                            <p:strVal val="#ppt_y"/>
                                          </p:val>
                                        </p:tav>
                                        <p:tav tm="100000">
                                          <p:val>
                                            <p:strVal val="#ppt_y"/>
                                          </p:val>
                                        </p:tav>
                                      </p:tavLst>
                                    </p:anim>
                                  </p:childTnLst>
                                </p:cTn>
                              </p:par>
                              <p:par>
                                <p:cTn id="215" presetID="2" presetClass="entr" presetSubtype="8" fill="hold" grpId="0" nodeType="withEffect">
                                  <p:stCondLst>
                                    <p:cond delay="0"/>
                                  </p:stCondLst>
                                  <p:childTnLst>
                                    <p:set>
                                      <p:cBhvr>
                                        <p:cTn id="216" dur="1" fill="hold">
                                          <p:stCondLst>
                                            <p:cond delay="0"/>
                                          </p:stCondLst>
                                        </p:cTn>
                                        <p:tgtEl>
                                          <p:spTgt spid="112"/>
                                        </p:tgtEl>
                                        <p:attrNameLst>
                                          <p:attrName>style.visibility</p:attrName>
                                        </p:attrNameLst>
                                      </p:cBhvr>
                                      <p:to>
                                        <p:strVal val="visible"/>
                                      </p:to>
                                    </p:set>
                                    <p:anim calcmode="lin" valueType="num">
                                      <p:cBhvr additive="base">
                                        <p:cTn id="217" dur="500" fill="hold"/>
                                        <p:tgtEl>
                                          <p:spTgt spid="112"/>
                                        </p:tgtEl>
                                        <p:attrNameLst>
                                          <p:attrName>ppt_x</p:attrName>
                                        </p:attrNameLst>
                                      </p:cBhvr>
                                      <p:tavLst>
                                        <p:tav tm="0">
                                          <p:val>
                                            <p:strVal val="0-#ppt_w/2"/>
                                          </p:val>
                                        </p:tav>
                                        <p:tav tm="100000">
                                          <p:val>
                                            <p:strVal val="#ppt_x"/>
                                          </p:val>
                                        </p:tav>
                                      </p:tavLst>
                                    </p:anim>
                                    <p:anim calcmode="lin" valueType="num">
                                      <p:cBhvr additive="base">
                                        <p:cTn id="218"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58" grpId="0"/>
      <p:bldP spid="60" grpId="0"/>
      <p:bldP spid="62" grpId="0"/>
      <p:bldP spid="66" grpId="0"/>
      <p:bldP spid="67" grpId="0"/>
      <p:bldP spid="68" grpId="0"/>
      <p:bldP spid="71" grpId="0"/>
      <p:bldP spid="73" grpId="0"/>
      <p:bldP spid="75" grpId="0"/>
      <p:bldP spid="77" grpId="0"/>
      <p:bldP spid="79" grpId="0"/>
      <p:bldP spid="80" grpId="0" animBg="1"/>
      <p:bldP spid="81" grpId="0" animBg="1"/>
      <p:bldP spid="82" grpId="0" animBg="1"/>
      <p:bldP spid="83" grpId="0" animBg="1"/>
      <p:bldP spid="84" grpId="0" animBg="1"/>
      <p:bldP spid="85" grpId="0" animBg="1"/>
      <p:bldP spid="87" grpId="0"/>
      <p:bldP spid="89" grpId="0"/>
      <p:bldP spid="92" grpId="0"/>
      <p:bldP spid="93" grpId="0"/>
      <p:bldP spid="95" grpId="0"/>
      <p:bldP spid="97" grpId="0"/>
      <p:bldP spid="99" grpId="0"/>
      <p:bldP spid="101" grpId="0"/>
      <p:bldP spid="103" grpId="0"/>
      <p:bldP spid="106" grpId="0"/>
      <p:bldP spid="107" grpId="0"/>
      <p:bldP spid="110" grpId="0"/>
      <p:bldP spid="111" grpId="0"/>
      <p:bldP spid="1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a:solidFill>
                  <a:srgbClr val="7030A0"/>
                </a:solidFill>
                <a:effectLst>
                  <a:outerShdw blurRad="38100" dist="38100" dir="2700000" algn="tl">
                    <a:srgbClr val="000000">
                      <a:alpha val="43137"/>
                    </a:srgbClr>
                  </a:outerShdw>
                </a:effectLst>
                <a:latin typeface="Arial" charset="0"/>
              </a:rPr>
              <a:t>Αποτελέσματα Καμβά </a:t>
            </a:r>
          </a:p>
          <a:p>
            <a:pPr algn="ctr" eaLnBrk="1" hangingPunct="1">
              <a:defRPr/>
            </a:pPr>
            <a:r>
              <a:rPr lang="el-GR" sz="3200" b="1" dirty="0">
                <a:solidFill>
                  <a:srgbClr val="7030A0"/>
                </a:solidFill>
                <a:effectLst>
                  <a:outerShdw blurRad="38100" dist="38100" dir="2700000" algn="tl">
                    <a:srgbClr val="000000">
                      <a:alpha val="43137"/>
                    </a:srgbClr>
                  </a:outerShdw>
                </a:effectLst>
                <a:latin typeface="Arial" charset="0"/>
              </a:rPr>
              <a:t>Επιχειρηματικού </a:t>
            </a:r>
            <a:r>
              <a:rPr lang="el-GR" sz="3200" b="1" dirty="0" smtClean="0">
                <a:solidFill>
                  <a:srgbClr val="7030A0"/>
                </a:solidFill>
                <a:effectLst>
                  <a:outerShdw blurRad="38100" dist="38100" dir="2700000" algn="tl">
                    <a:srgbClr val="000000">
                      <a:alpha val="43137"/>
                    </a:srgbClr>
                  </a:outerShdw>
                </a:effectLst>
                <a:latin typeface="Arial" charset="0"/>
              </a:rPr>
              <a:t>Μοντέλου </a:t>
            </a:r>
          </a:p>
          <a:p>
            <a:pPr algn="ctr" eaLnBrk="1" hangingPunct="1">
              <a:defRPr/>
            </a:pPr>
            <a:endParaRPr lang="el-GR" sz="3200" b="1"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35496" y="1700808"/>
            <a:ext cx="9036496" cy="6555641"/>
          </a:xfrm>
          <a:prstGeom prst="rect">
            <a:avLst/>
          </a:prstGeom>
        </p:spPr>
        <p:txBody>
          <a:bodyPr wrap="square">
            <a:spAutoFit/>
          </a:bodyPr>
          <a:lstStyle/>
          <a:p>
            <a:pPr marL="457200" indent="-457200" algn="just">
              <a:lnSpc>
                <a:spcPct val="150000"/>
              </a:lnSpc>
              <a:buFont typeface="Wingdings" panose="05000000000000000000" pitchFamily="2" charset="2"/>
              <a:buChar char="q"/>
            </a:pPr>
            <a:r>
              <a:rPr lang="el-GR" sz="2800" dirty="0" smtClean="0">
                <a:solidFill>
                  <a:srgbClr val="002060"/>
                </a:solidFill>
                <a:latin typeface="Arial Narrow" panose="020B0606020202030204" pitchFamily="34" charset="0"/>
              </a:rPr>
              <a:t>Ο καμβάς </a:t>
            </a:r>
            <a:r>
              <a:rPr lang="el-GR" sz="2800" dirty="0">
                <a:solidFill>
                  <a:srgbClr val="002060"/>
                </a:solidFill>
                <a:latin typeface="Arial Narrow" panose="020B0606020202030204" pitchFamily="34" charset="0"/>
              </a:rPr>
              <a:t>επιχειρηματικού μοντέλου μας βοηθάει </a:t>
            </a:r>
            <a:endParaRPr lang="el-GR" sz="2800" dirty="0" smtClean="0">
              <a:solidFill>
                <a:srgbClr val="002060"/>
              </a:solidFill>
              <a:latin typeface="Arial Narrow" panose="020B0606020202030204" pitchFamily="34" charset="0"/>
            </a:endParaRPr>
          </a:p>
          <a:p>
            <a:pPr marL="457200" indent="-457200" algn="just">
              <a:lnSpc>
                <a:spcPct val="150000"/>
              </a:lnSpc>
              <a:buFont typeface="Wingdings" pitchFamily="2" charset="2"/>
              <a:buChar char="à"/>
            </a:pPr>
            <a:r>
              <a:rPr lang="el-GR" sz="2800" dirty="0" smtClean="0">
                <a:solidFill>
                  <a:srgbClr val="002060"/>
                </a:solidFill>
                <a:latin typeface="Arial Narrow" panose="020B0606020202030204" pitchFamily="34" charset="0"/>
              </a:rPr>
              <a:t>να </a:t>
            </a:r>
            <a:r>
              <a:rPr lang="el-GR" sz="2800" dirty="0">
                <a:solidFill>
                  <a:srgbClr val="002060"/>
                </a:solidFill>
                <a:latin typeface="Arial Narrow" panose="020B0606020202030204" pitchFamily="34" charset="0"/>
              </a:rPr>
              <a:t>κατανοήσουμε και να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βάλουμε σε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τάξη</a:t>
            </a:r>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 να οργανώσουμε και να προγραμματίσουμε -  τις </a:t>
            </a:r>
            <a:r>
              <a:rPr lang="el-GR" sz="2800" dirty="0">
                <a:solidFill>
                  <a:srgbClr val="002060"/>
                </a:solidFill>
                <a:latin typeface="Arial Narrow" panose="020B0606020202030204" pitchFamily="34" charset="0"/>
              </a:rPr>
              <a:t>διαφορετικές λειτουργίες και συνιστώσες, που αλληλεπιδρούν και επηρεάζουν την πορεία </a:t>
            </a:r>
            <a:r>
              <a:rPr lang="el-GR" sz="2800" dirty="0" smtClean="0">
                <a:solidFill>
                  <a:srgbClr val="002060"/>
                </a:solidFill>
                <a:latin typeface="Arial Narrow" panose="020B0606020202030204" pitchFamily="34" charset="0"/>
              </a:rPr>
              <a:t>μιας επιχειρηματικής </a:t>
            </a:r>
            <a:r>
              <a:rPr lang="el-GR" sz="2800" dirty="0">
                <a:solidFill>
                  <a:srgbClr val="002060"/>
                </a:solidFill>
                <a:latin typeface="Arial Narrow" panose="020B0606020202030204" pitchFamily="34" charset="0"/>
              </a:rPr>
              <a:t>προσπάθειας, </a:t>
            </a:r>
            <a:endParaRPr lang="el-GR" sz="2800" dirty="0" smtClean="0">
              <a:solidFill>
                <a:srgbClr val="002060"/>
              </a:solidFill>
              <a:latin typeface="Arial Narrow" panose="020B0606020202030204" pitchFamily="34" charset="0"/>
            </a:endParaRPr>
          </a:p>
          <a:p>
            <a:pPr marL="457200" indent="-457200" algn="just">
              <a:lnSpc>
                <a:spcPct val="150000"/>
              </a:lnSpc>
              <a:buFont typeface="Wingdings" pitchFamily="2" charset="2"/>
              <a:buChar char="à"/>
            </a:pPr>
            <a:r>
              <a:rPr lang="el-GR" sz="2800" dirty="0" smtClean="0">
                <a:solidFill>
                  <a:srgbClr val="002060"/>
                </a:solidFill>
                <a:latin typeface="Arial Narrow" panose="020B0606020202030204" pitchFamily="34" charset="0"/>
              </a:rPr>
              <a:t>να </a:t>
            </a:r>
            <a:r>
              <a:rPr lang="el-GR" sz="2800" dirty="0">
                <a:solidFill>
                  <a:srgbClr val="002060"/>
                </a:solidFill>
                <a:latin typeface="Arial Narrow" panose="020B0606020202030204" pitchFamily="34" charset="0"/>
              </a:rPr>
              <a:t>αξιολογήσουμε και βελτιώσουμε το επιχειρηματικό μας μοντέλο με </a:t>
            </a:r>
            <a:r>
              <a:rPr lang="el-GR" sz="2800" dirty="0" smtClean="0">
                <a:solidFill>
                  <a:srgbClr val="002060"/>
                </a:solidFill>
                <a:latin typeface="Arial Narrow" panose="020B0606020202030204" pitchFamily="34" charset="0"/>
              </a:rPr>
              <a:t>νέες καινοτόμες </a:t>
            </a:r>
            <a:r>
              <a:rPr lang="el-GR" sz="2800" dirty="0">
                <a:solidFill>
                  <a:srgbClr val="002060"/>
                </a:solidFill>
                <a:latin typeface="Arial Narrow" panose="020B0606020202030204" pitchFamily="34" charset="0"/>
              </a:rPr>
              <a:t>ιδέες και </a:t>
            </a:r>
            <a:r>
              <a:rPr lang="el-GR" sz="2800" dirty="0" smtClean="0">
                <a:solidFill>
                  <a:srgbClr val="002060"/>
                </a:solidFill>
                <a:latin typeface="Arial Narrow" panose="020B0606020202030204" pitchFamily="34" charset="0"/>
              </a:rPr>
              <a:t>λύσεις</a:t>
            </a:r>
          </a:p>
          <a:p>
            <a:pPr marL="457200" indent="-457200" algn="just">
              <a:lnSpc>
                <a:spcPct val="150000"/>
              </a:lnSpc>
              <a:buFont typeface="Wingdings" pitchFamily="2" charset="2"/>
              <a:buChar char="à"/>
            </a:pPr>
            <a:r>
              <a:rPr lang="el-GR" sz="2800" dirty="0" smtClean="0">
                <a:solidFill>
                  <a:srgbClr val="002060"/>
                </a:solidFill>
                <a:latin typeface="Arial Narrow" panose="020B0606020202030204" pitchFamily="34" charset="0"/>
              </a:rPr>
              <a:t>να διαμορφώσουμε εναλλακτικά σενάρια</a:t>
            </a:r>
            <a:r>
              <a:rPr lang="en-GB" sz="2800" dirty="0">
                <a:hlinkClick r:id="rId2"/>
              </a:rPr>
              <a:t>https://nasost.com/ta-modela-coaching-article-blog/</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660970424"/>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772816"/>
            <a:ext cx="9036050" cy="3744416"/>
          </a:xfrm>
        </p:spPr>
        <p:txBody>
          <a:bodyPr>
            <a:normAutofit/>
          </a:bodyPr>
          <a:lstStyle/>
          <a:p>
            <a:pPr algn="ctr">
              <a:defRPr/>
            </a:pPr>
            <a:r>
              <a:rPr lang="en-GB" altLang="el-GR" sz="5000" dirty="0" smtClean="0">
                <a:solidFill>
                  <a:srgbClr val="7030A0"/>
                </a:solidFill>
                <a:latin typeface="Arial Narrow" panose="020B0606020202030204" pitchFamily="34" charset="0"/>
              </a:rPr>
              <a:t>B u s </a:t>
            </a:r>
            <a:r>
              <a:rPr lang="en-GB" altLang="el-GR" sz="5000" dirty="0" err="1" smtClean="0">
                <a:solidFill>
                  <a:srgbClr val="7030A0"/>
                </a:solidFill>
                <a:latin typeface="Arial Narrow" panose="020B0606020202030204" pitchFamily="34" charset="0"/>
              </a:rPr>
              <a:t>i</a:t>
            </a:r>
            <a:r>
              <a:rPr lang="en-GB" altLang="el-GR" sz="5000" dirty="0" smtClean="0">
                <a:solidFill>
                  <a:srgbClr val="7030A0"/>
                </a:solidFill>
                <a:latin typeface="Arial Narrow" panose="020B0606020202030204" pitchFamily="34" charset="0"/>
              </a:rPr>
              <a:t> n e s </a:t>
            </a:r>
            <a:r>
              <a:rPr lang="en-GB" altLang="el-GR" sz="5000" dirty="0" err="1" smtClean="0">
                <a:solidFill>
                  <a:srgbClr val="7030A0"/>
                </a:solidFill>
                <a:latin typeface="Arial Narrow" panose="020B0606020202030204" pitchFamily="34" charset="0"/>
              </a:rPr>
              <a:t>s</a:t>
            </a:r>
            <a:r>
              <a:rPr lang="en-GB" altLang="el-GR" sz="5000" dirty="0" smtClean="0">
                <a:solidFill>
                  <a:srgbClr val="7030A0"/>
                </a:solidFill>
                <a:latin typeface="Arial Narrow" panose="020B0606020202030204" pitchFamily="34" charset="0"/>
              </a:rPr>
              <a:t> </a:t>
            </a:r>
            <a:r>
              <a:rPr lang="el-GR" altLang="el-GR" sz="5000" dirty="0" smtClean="0">
                <a:solidFill>
                  <a:srgbClr val="7030A0"/>
                </a:solidFill>
                <a:latin typeface="Arial Narrow" panose="020B0606020202030204" pitchFamily="34" charset="0"/>
              </a:rPr>
              <a:t> </a:t>
            </a:r>
            <a:br>
              <a:rPr lang="el-GR" altLang="el-GR" sz="5000" dirty="0" smtClean="0">
                <a:solidFill>
                  <a:srgbClr val="7030A0"/>
                </a:solidFill>
                <a:latin typeface="Arial Narrow" panose="020B0606020202030204" pitchFamily="34" charset="0"/>
              </a:rPr>
            </a:br>
            <a:r>
              <a:rPr lang="en-GB" altLang="el-GR" sz="5000" dirty="0" smtClean="0">
                <a:solidFill>
                  <a:srgbClr val="7030A0"/>
                </a:solidFill>
                <a:latin typeface="Arial Narrow" panose="020B0606020202030204" pitchFamily="34" charset="0"/>
              </a:rPr>
              <a:t>C o a c h </a:t>
            </a:r>
            <a:r>
              <a:rPr lang="en-GB" altLang="el-GR" sz="5000" dirty="0" err="1" smtClean="0">
                <a:solidFill>
                  <a:srgbClr val="7030A0"/>
                </a:solidFill>
                <a:latin typeface="Arial Narrow" panose="020B0606020202030204" pitchFamily="34" charset="0"/>
              </a:rPr>
              <a:t>i</a:t>
            </a:r>
            <a:r>
              <a:rPr lang="en-GB" altLang="el-GR" sz="5000" dirty="0" smtClean="0">
                <a:solidFill>
                  <a:srgbClr val="7030A0"/>
                </a:solidFill>
                <a:latin typeface="Arial Narrow" panose="020B0606020202030204" pitchFamily="34" charset="0"/>
              </a:rPr>
              <a:t> n g</a:t>
            </a:r>
            <a:endParaRPr lang="el-GR" altLang="el-GR" sz="50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7019831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16632"/>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Έννοια του </a:t>
            </a:r>
            <a:r>
              <a:rPr lang="en-GB" sz="3200" b="1" dirty="0" smtClean="0">
                <a:solidFill>
                  <a:srgbClr val="7030A0"/>
                </a:solidFill>
                <a:effectLst>
                  <a:outerShdw blurRad="38100" dist="38100" dir="2700000" algn="tl">
                    <a:srgbClr val="000000">
                      <a:alpha val="43137"/>
                    </a:srgbClr>
                  </a:outerShdw>
                </a:effectLst>
                <a:latin typeface="Arial" charset="0"/>
              </a:rPr>
              <a:t>Business Coaching</a:t>
            </a:r>
            <a:endParaRPr lang="en-US" sz="3200" b="1"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143669" y="1052736"/>
            <a:ext cx="9144000" cy="3970318"/>
          </a:xfrm>
          <a:prstGeom prst="rect">
            <a:avLst/>
          </a:prstGeom>
        </p:spPr>
        <p:txBody>
          <a:bodyPr wrap="square">
            <a:spAutoFit/>
          </a:bodyPr>
          <a:lstStyle/>
          <a:p>
            <a:pPr marL="457200" indent="-457200">
              <a:buFont typeface="Wingdings" panose="05000000000000000000" pitchFamily="2" charset="2"/>
              <a:buChar char="q"/>
            </a:pPr>
            <a:r>
              <a:rPr lang="en-GB" sz="2800" dirty="0" smtClean="0">
                <a:solidFill>
                  <a:srgbClr val="002060"/>
                </a:solidFill>
                <a:latin typeface="Arial Narrow" panose="020B0606020202030204" pitchFamily="34" charset="0"/>
              </a:rPr>
              <a:t>H </a:t>
            </a:r>
            <a:r>
              <a:rPr lang="el-GR" sz="2800" dirty="0" smtClean="0">
                <a:solidFill>
                  <a:srgbClr val="002060"/>
                </a:solidFill>
                <a:latin typeface="Arial Narrow" panose="020B0606020202030204" pitchFamily="34" charset="0"/>
              </a:rPr>
              <a:t>καθοδήγηση </a:t>
            </a:r>
            <a:r>
              <a:rPr lang="el-GR" sz="2800" dirty="0">
                <a:solidFill>
                  <a:srgbClr val="002060"/>
                </a:solidFill>
                <a:latin typeface="Arial Narrow" panose="020B0606020202030204" pitchFamily="34" charset="0"/>
              </a:rPr>
              <a:t>επιχειρήσεων ή </a:t>
            </a:r>
            <a:r>
              <a:rPr lang="el-GR" sz="2800" dirty="0" smtClean="0">
                <a:solidFill>
                  <a:srgbClr val="002060"/>
                </a:solidFill>
                <a:latin typeface="Arial Narrow" panose="020B0606020202030204" pitchFamily="34" charset="0"/>
              </a:rPr>
              <a:t>επιχειρηματική</a:t>
            </a:r>
            <a:r>
              <a:rPr lang="en-GB"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καθοδήγηση </a:t>
            </a:r>
            <a:endParaRPr lang="en-GB" sz="2800" dirty="0">
              <a:solidFill>
                <a:srgbClr val="002060"/>
              </a:solidFill>
              <a:latin typeface="Arial Narrow" panose="020B0606020202030204" pitchFamily="34" charset="0"/>
            </a:endParaRPr>
          </a:p>
          <a:p>
            <a:pPr marL="285750" indent="-285750">
              <a:buFont typeface="Wingdings" panose="05000000000000000000" pitchFamily="2" charset="2"/>
              <a:buChar char="q"/>
            </a:pPr>
            <a:r>
              <a:rPr lang="el-GR" sz="2800" dirty="0">
                <a:solidFill>
                  <a:srgbClr val="002060"/>
                </a:solidFill>
                <a:latin typeface="Arial Narrow" panose="020B0606020202030204" pitchFamily="34" charset="0"/>
              </a:rPr>
              <a:t> </a:t>
            </a:r>
            <a:r>
              <a:rPr lang="en-GB" sz="2800" dirty="0" smtClean="0">
                <a:solidFill>
                  <a:srgbClr val="002060"/>
                </a:solidFill>
                <a:latin typeface="Arial Narrow" panose="020B0606020202030204" pitchFamily="34" charset="0"/>
              </a:rPr>
              <a:t>M</a:t>
            </a:r>
            <a:r>
              <a:rPr lang="el-GR" sz="2800" dirty="0" smtClean="0">
                <a:solidFill>
                  <a:srgbClr val="002060"/>
                </a:solidFill>
                <a:latin typeface="Arial Narrow" panose="020B0606020202030204" pitchFamily="34" charset="0"/>
              </a:rPr>
              <a:t>ία </a:t>
            </a:r>
            <a:r>
              <a:rPr lang="el-GR" sz="2800" dirty="0">
                <a:solidFill>
                  <a:srgbClr val="002060"/>
                </a:solidFill>
                <a:latin typeface="Arial Narrow" panose="020B0606020202030204" pitchFamily="34" charset="0"/>
              </a:rPr>
              <a:t>από τις επαγγελματικές προσεγγίσεις/ τεχνικές </a:t>
            </a:r>
            <a:r>
              <a:rPr lang="el-GR" sz="2800" dirty="0" smtClean="0">
                <a:solidFill>
                  <a:srgbClr val="002060"/>
                </a:solidFill>
                <a:latin typeface="Arial Narrow" panose="020B0606020202030204" pitchFamily="34" charset="0"/>
              </a:rPr>
              <a:t>που</a:t>
            </a:r>
            <a:r>
              <a:rPr lang="en-GB"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μπορεί </a:t>
            </a:r>
            <a:r>
              <a:rPr lang="el-GR" sz="2800" dirty="0">
                <a:solidFill>
                  <a:srgbClr val="002060"/>
                </a:solidFill>
                <a:latin typeface="Arial Narrow" panose="020B0606020202030204" pitchFamily="34" charset="0"/>
              </a:rPr>
              <a:t>να ακολουθήσει μια επιχείρηση με σκοπό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να προβεί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σε αλλαγές </a:t>
            </a:r>
            <a:r>
              <a:rPr lang="el-GR" sz="2800" dirty="0">
                <a:solidFill>
                  <a:srgbClr val="002060"/>
                </a:solidFill>
                <a:latin typeface="Arial Narrow" panose="020B0606020202030204" pitchFamily="34" charset="0"/>
              </a:rPr>
              <a:t>που </a:t>
            </a:r>
            <a:r>
              <a:rPr lang="el-GR" sz="2800" dirty="0" smtClean="0">
                <a:solidFill>
                  <a:srgbClr val="002060"/>
                </a:solidFill>
                <a:latin typeface="Arial Narrow" panose="020B0606020202030204" pitchFamily="34" charset="0"/>
              </a:rPr>
              <a:t>αφορούν όλους/συγκεκριμένους τομείς της </a:t>
            </a:r>
            <a:r>
              <a:rPr lang="el-GR" sz="2800" dirty="0">
                <a:solidFill>
                  <a:srgbClr val="002060"/>
                </a:solidFill>
                <a:latin typeface="Arial Narrow" panose="020B0606020202030204" pitchFamily="34" charset="0"/>
              </a:rPr>
              <a:t>δραστηριότητας της</a:t>
            </a:r>
            <a:r>
              <a:rPr lang="el-GR" sz="2800" dirty="0" smtClean="0">
                <a:solidFill>
                  <a:srgbClr val="002060"/>
                </a:solidFill>
                <a:latin typeface="Arial Narrow" panose="020B0606020202030204" pitchFamily="34" charset="0"/>
              </a:rPr>
              <a:t>.</a:t>
            </a:r>
            <a:endParaRPr lang="en-GB" sz="2800" dirty="0" smtClean="0">
              <a:solidFill>
                <a:srgbClr val="002060"/>
              </a:solidFill>
              <a:latin typeface="Arial Narrow" panose="020B0606020202030204" pitchFamily="34" charset="0"/>
            </a:endParaRPr>
          </a:p>
          <a:p>
            <a:pPr marL="285750" indent="-285750">
              <a:buFont typeface="Wingdings" panose="05000000000000000000" pitchFamily="2" charset="2"/>
              <a:buChar char="q"/>
            </a:pPr>
            <a:r>
              <a:rPr lang="el-GR" sz="2800" dirty="0" smtClean="0">
                <a:solidFill>
                  <a:srgbClr val="002060"/>
                </a:solidFill>
                <a:latin typeface="Arial Narrow" panose="020B0606020202030204" pitchFamily="34" charset="0"/>
              </a:rPr>
              <a:t> Μια </a:t>
            </a:r>
            <a:r>
              <a:rPr lang="el-GR" sz="2800" dirty="0">
                <a:solidFill>
                  <a:srgbClr val="002060"/>
                </a:solidFill>
                <a:latin typeface="Arial Narrow" panose="020B0606020202030204" pitchFamily="34" charset="0"/>
              </a:rPr>
              <a:t>δημιουργική διαδικασία με σκοπό την εξέλιξη μιας </a:t>
            </a:r>
            <a:r>
              <a:rPr lang="el-GR" sz="2800" dirty="0" smtClean="0">
                <a:solidFill>
                  <a:srgbClr val="002060"/>
                </a:solidFill>
                <a:latin typeface="Arial Narrow" panose="020B0606020202030204" pitchFamily="34" charset="0"/>
              </a:rPr>
              <a:t>υφιστάμενης/νέας επιχείρησης</a:t>
            </a:r>
          </a:p>
          <a:p>
            <a:pPr marL="285750" indent="-285750" algn="just">
              <a:buFont typeface="Wingdings" panose="05000000000000000000" pitchFamily="2" charset="2"/>
              <a:buChar char="q"/>
            </a:pPr>
            <a:r>
              <a:rPr lang="el-GR" sz="2800" dirty="0" smtClean="0">
                <a:solidFill>
                  <a:srgbClr val="002060"/>
                </a:solidFill>
                <a:latin typeface="Arial Narrow" panose="020B0606020202030204" pitchFamily="34" charset="0"/>
              </a:rPr>
              <a:t>«Γεφυρώνει</a:t>
            </a:r>
            <a:r>
              <a:rPr lang="el-GR" sz="2800" dirty="0">
                <a:solidFill>
                  <a:srgbClr val="002060"/>
                </a:solidFill>
                <a:latin typeface="Arial Narrow" panose="020B0606020202030204" pitchFamily="34" charset="0"/>
              </a:rPr>
              <a:t>» το σημείο στο οποίο βρίσκεται τώρα η επιχείρηση με το σημείο που οραματίζεται ο επιχειρηματίας να φτάσει.</a:t>
            </a:r>
            <a:endParaRPr lang="en-US" sz="280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1443314826"/>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16632"/>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Έννοια του </a:t>
            </a:r>
            <a:r>
              <a:rPr lang="en-GB" sz="3200" b="1" dirty="0" smtClean="0">
                <a:solidFill>
                  <a:srgbClr val="7030A0"/>
                </a:solidFill>
                <a:effectLst>
                  <a:outerShdw blurRad="38100" dist="38100" dir="2700000" algn="tl">
                    <a:srgbClr val="000000">
                      <a:alpha val="43137"/>
                    </a:srgbClr>
                  </a:outerShdw>
                </a:effectLst>
                <a:latin typeface="Arial" charset="0"/>
              </a:rPr>
              <a:t>Business Coaching</a:t>
            </a:r>
            <a:r>
              <a:rPr lang="el-GR" sz="3200" b="1" dirty="0" smtClean="0">
                <a:solidFill>
                  <a:srgbClr val="7030A0"/>
                </a:solidFill>
                <a:effectLst>
                  <a:outerShdw blurRad="38100" dist="38100" dir="2700000" algn="tl">
                    <a:srgbClr val="000000">
                      <a:alpha val="43137"/>
                    </a:srgbClr>
                  </a:outerShdw>
                </a:effectLst>
                <a:latin typeface="Arial" charset="0"/>
              </a:rPr>
              <a:t> (2)</a:t>
            </a:r>
            <a:endParaRPr lang="en-US" sz="3200" b="1"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0" y="1762938"/>
            <a:ext cx="9144000" cy="4535152"/>
          </a:xfrm>
          <a:prstGeom prst="rect">
            <a:avLst/>
          </a:prstGeom>
        </p:spPr>
        <p:txBody>
          <a:bodyPr wrap="square">
            <a:spAutoFit/>
          </a:bodyPr>
          <a:lstStyle/>
          <a:p>
            <a:pPr algn="just">
              <a:lnSpc>
                <a:spcPct val="150000"/>
              </a:lnSpc>
            </a:pPr>
            <a:r>
              <a:rPr lang="el-GR" sz="2800" dirty="0">
                <a:solidFill>
                  <a:srgbClr val="002060"/>
                </a:solidFill>
                <a:latin typeface="Arial Narrow" panose="020B0606020202030204" pitchFamily="34" charset="0"/>
              </a:rPr>
              <a:t>Το </a:t>
            </a:r>
            <a:r>
              <a:rPr lang="el-GR" sz="2800" dirty="0" err="1">
                <a:solidFill>
                  <a:srgbClr val="002060"/>
                </a:solidFill>
                <a:latin typeface="Arial Narrow" panose="020B0606020202030204" pitchFamily="34" charset="0"/>
              </a:rPr>
              <a:t>Business</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Coaching</a:t>
            </a:r>
            <a:r>
              <a:rPr lang="el-GR" sz="2800" dirty="0">
                <a:solidFill>
                  <a:srgbClr val="002060"/>
                </a:solidFill>
                <a:latin typeface="Arial Narrow" panose="020B0606020202030204" pitchFamily="34" charset="0"/>
              </a:rPr>
              <a:t> συνήθως μπερδεύεται με </a:t>
            </a:r>
            <a:r>
              <a:rPr lang="el-GR" sz="2800" dirty="0" smtClean="0">
                <a:solidFill>
                  <a:srgbClr val="002060"/>
                </a:solidFill>
                <a:latin typeface="Arial Narrow" panose="020B0606020202030204" pitchFamily="34" charset="0"/>
              </a:rPr>
              <a:t>άλλες προσεγγίσεις/μεθόδους </a:t>
            </a:r>
            <a:r>
              <a:rPr lang="el-GR" sz="2800" dirty="0">
                <a:solidFill>
                  <a:srgbClr val="002060"/>
                </a:solidFill>
                <a:latin typeface="Arial Narrow" panose="020B0606020202030204" pitchFamily="34" charset="0"/>
              </a:rPr>
              <a:t>προσωπικής, επαγγελματικής </a:t>
            </a:r>
            <a:r>
              <a:rPr lang="el-GR" sz="2800" dirty="0" smtClean="0">
                <a:solidFill>
                  <a:srgbClr val="002060"/>
                </a:solidFill>
                <a:latin typeface="Arial Narrow" panose="020B0606020202030204" pitchFamily="34" charset="0"/>
              </a:rPr>
              <a:t>και επιχειρηματικής </a:t>
            </a:r>
            <a:r>
              <a:rPr lang="el-GR" sz="2800" dirty="0">
                <a:solidFill>
                  <a:srgbClr val="002060"/>
                </a:solidFill>
                <a:latin typeface="Arial Narrow" panose="020B0606020202030204" pitchFamily="34" charset="0"/>
              </a:rPr>
              <a:t>ανάπτυξης όπως:</a:t>
            </a:r>
          </a:p>
          <a:p>
            <a:pPr marL="457200" indent="-457200" algn="just">
              <a:lnSpc>
                <a:spcPct val="150000"/>
              </a:lnSpc>
              <a:buFont typeface="Wingdings" panose="05000000000000000000" pitchFamily="2" charset="2"/>
              <a:buChar char="q"/>
            </a:pPr>
            <a:r>
              <a:rPr lang="el-GR" sz="2800" dirty="0">
                <a:solidFill>
                  <a:srgbClr val="002060"/>
                </a:solidFill>
                <a:latin typeface="Arial Narrow" panose="020B0606020202030204" pitchFamily="34" charset="0"/>
              </a:rPr>
              <a:t> Εκπαίδευση (</a:t>
            </a:r>
            <a:r>
              <a:rPr lang="en-GB" sz="2800" dirty="0">
                <a:solidFill>
                  <a:srgbClr val="002060"/>
                </a:solidFill>
                <a:latin typeface="Arial Narrow" panose="020B0606020202030204" pitchFamily="34" charset="0"/>
              </a:rPr>
              <a:t>Training)</a:t>
            </a:r>
          </a:p>
          <a:p>
            <a:pPr marL="457200" indent="-457200" algn="just">
              <a:lnSpc>
                <a:spcPct val="150000"/>
              </a:lnSpc>
              <a:buFont typeface="Wingdings" panose="05000000000000000000" pitchFamily="2" charset="2"/>
              <a:buChar char="q"/>
            </a:pPr>
            <a:r>
              <a:rPr lang="el-GR" sz="2800" dirty="0">
                <a:solidFill>
                  <a:srgbClr val="002060"/>
                </a:solidFill>
                <a:latin typeface="Arial Narrow" panose="020B0606020202030204" pitchFamily="34" charset="0"/>
              </a:rPr>
              <a:t> Συμβουλευτική (</a:t>
            </a:r>
            <a:r>
              <a:rPr lang="en-GB" sz="2800" dirty="0">
                <a:solidFill>
                  <a:srgbClr val="002060"/>
                </a:solidFill>
                <a:latin typeface="Arial Narrow" panose="020B0606020202030204" pitchFamily="34" charset="0"/>
              </a:rPr>
              <a:t>Consulting)</a:t>
            </a:r>
          </a:p>
          <a:p>
            <a:pPr marL="457200" indent="-457200" algn="just">
              <a:lnSpc>
                <a:spcPct val="150000"/>
              </a:lnSpc>
              <a:buFont typeface="Wingdings" panose="05000000000000000000" pitchFamily="2" charset="2"/>
              <a:buChar char="q"/>
            </a:pPr>
            <a:r>
              <a:rPr lang="el-GR" sz="2800" dirty="0">
                <a:solidFill>
                  <a:srgbClr val="002060"/>
                </a:solidFill>
                <a:latin typeface="Arial Narrow" panose="020B0606020202030204" pitchFamily="34" charset="0"/>
              </a:rPr>
              <a:t> Ψυχοθεραπεία (</a:t>
            </a:r>
            <a:r>
              <a:rPr lang="en-GB" sz="2800" dirty="0" err="1">
                <a:solidFill>
                  <a:srgbClr val="002060"/>
                </a:solidFill>
                <a:latin typeface="Arial Narrow" panose="020B0606020202030204" pitchFamily="34" charset="0"/>
              </a:rPr>
              <a:t>Counseling</a:t>
            </a:r>
            <a:r>
              <a:rPr lang="en-GB" sz="2800" dirty="0">
                <a:solidFill>
                  <a:srgbClr val="002060"/>
                </a:solidFill>
                <a:latin typeface="Arial Narrow" panose="020B0606020202030204" pitchFamily="34" charset="0"/>
              </a:rPr>
              <a:t>)</a:t>
            </a:r>
          </a:p>
          <a:p>
            <a:pPr marL="457200" indent="-457200" algn="just">
              <a:lnSpc>
                <a:spcPct val="150000"/>
              </a:lnSpc>
              <a:buFont typeface="Wingdings" panose="05000000000000000000" pitchFamily="2" charset="2"/>
              <a:buChar char="q"/>
            </a:pPr>
            <a:r>
              <a:rPr lang="el-GR" sz="2800" dirty="0">
                <a:solidFill>
                  <a:srgbClr val="002060"/>
                </a:solidFill>
                <a:latin typeface="Arial Narrow" panose="020B0606020202030204" pitchFamily="34" charset="0"/>
              </a:rPr>
              <a:t> Καθοδήγηση ζωής (</a:t>
            </a:r>
            <a:r>
              <a:rPr lang="en-GB" sz="2800" dirty="0">
                <a:solidFill>
                  <a:srgbClr val="002060"/>
                </a:solidFill>
                <a:latin typeface="Arial Narrow" panose="020B0606020202030204" pitchFamily="34" charset="0"/>
              </a:rPr>
              <a:t>Life Coaching)</a:t>
            </a:r>
            <a:endParaRPr lang="en-US" sz="280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733672804"/>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1913"/>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Χαρακτηριστικά του </a:t>
            </a:r>
            <a:r>
              <a:rPr lang="en-GB" sz="3200" b="1" dirty="0" smtClean="0">
                <a:solidFill>
                  <a:srgbClr val="7030A0"/>
                </a:solidFill>
                <a:effectLst>
                  <a:outerShdw blurRad="38100" dist="38100" dir="2700000" algn="tl">
                    <a:srgbClr val="000000">
                      <a:alpha val="43137"/>
                    </a:srgbClr>
                  </a:outerShdw>
                </a:effectLst>
                <a:latin typeface="Arial" charset="0"/>
              </a:rPr>
              <a:t>Business Coaching</a:t>
            </a:r>
            <a:endParaRPr lang="en-US" sz="3200" b="1"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143669" y="980728"/>
            <a:ext cx="9144000" cy="4832092"/>
          </a:xfrm>
          <a:prstGeom prst="rect">
            <a:avLst/>
          </a:prstGeom>
        </p:spPr>
        <p:txBody>
          <a:bodyPr wrap="square">
            <a:spAutoFit/>
          </a:bodyPr>
          <a:lstStyle/>
          <a:p>
            <a:pPr algn="ctr"/>
            <a:r>
              <a:rPr lang="el-GR" sz="2800" b="1" dirty="0">
                <a:solidFill>
                  <a:srgbClr val="002060"/>
                </a:solidFill>
                <a:latin typeface="Arial Narrow" panose="020B0606020202030204" pitchFamily="34" charset="0"/>
              </a:rPr>
              <a:t>Είναι μια συμβουλευτική υπηρεσία προς τον επιχειρηματία </a:t>
            </a:r>
            <a:r>
              <a:rPr lang="el-GR" sz="2800" b="1" dirty="0" smtClean="0">
                <a:solidFill>
                  <a:srgbClr val="002060"/>
                </a:solidFill>
                <a:latin typeface="Arial Narrow" panose="020B0606020202030204" pitchFamily="34" charset="0"/>
              </a:rPr>
              <a:t>(ανεξαρτήτως ηλικίας) η </a:t>
            </a:r>
            <a:r>
              <a:rPr lang="el-GR" sz="2800" b="1" dirty="0">
                <a:solidFill>
                  <a:srgbClr val="002060"/>
                </a:solidFill>
                <a:latin typeface="Arial Narrow" panose="020B0606020202030204" pitchFamily="34" charset="0"/>
              </a:rPr>
              <a:t>οποία τον βοηθά:</a:t>
            </a:r>
          </a:p>
          <a:p>
            <a:pPr>
              <a:lnSpc>
                <a:spcPct val="150000"/>
              </a:lnSpc>
            </a:pPr>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sym typeface="Wingdings" panose="05000000000000000000" pitchFamily="2" charset="2"/>
              </a:rPr>
              <a:t>Αντίληψη Κατάστασης </a:t>
            </a:r>
            <a:r>
              <a:rPr lang="el-GR" sz="2800" dirty="0" smtClean="0">
                <a:solidFill>
                  <a:srgbClr val="002060"/>
                </a:solidFill>
                <a:latin typeface="Arial Narrow" panose="020B0606020202030204" pitchFamily="34" charset="0"/>
              </a:rPr>
              <a:t>μέσα </a:t>
            </a:r>
            <a:r>
              <a:rPr lang="el-GR" sz="2800" dirty="0">
                <a:solidFill>
                  <a:srgbClr val="002060"/>
                </a:solidFill>
                <a:latin typeface="Arial Narrow" panose="020B0606020202030204" pitchFamily="34" charset="0"/>
              </a:rPr>
              <a:t>από το μάτι ενός </a:t>
            </a:r>
            <a:r>
              <a:rPr lang="el-GR" sz="2800" dirty="0" smtClean="0">
                <a:solidFill>
                  <a:srgbClr val="002060"/>
                </a:solidFill>
                <a:latin typeface="Arial Narrow" panose="020B0606020202030204" pitchFamily="34" charset="0"/>
              </a:rPr>
              <a:t>τρίτου (</a:t>
            </a:r>
            <a:r>
              <a:rPr lang="el-GR" sz="2800" dirty="0" err="1" smtClean="0">
                <a:solidFill>
                  <a:srgbClr val="002060"/>
                </a:solidFill>
                <a:latin typeface="Arial Narrow" panose="020B0606020202030204" pitchFamily="34" charset="0"/>
              </a:rPr>
              <a:t>εξωτ</a:t>
            </a:r>
            <a:r>
              <a:rPr lang="el-GR" sz="2800" dirty="0" smtClean="0">
                <a:solidFill>
                  <a:srgbClr val="002060"/>
                </a:solidFill>
                <a:latin typeface="Arial Narrow" panose="020B0606020202030204" pitchFamily="34" charset="0"/>
              </a:rPr>
              <a:t>/</a:t>
            </a:r>
            <a:r>
              <a:rPr lang="el-GR" sz="2800" dirty="0" err="1" smtClean="0">
                <a:solidFill>
                  <a:srgbClr val="002060"/>
                </a:solidFill>
                <a:latin typeface="Arial Narrow" panose="020B0606020202030204" pitchFamily="34" charset="0"/>
              </a:rPr>
              <a:t>αντικ</a:t>
            </a:r>
            <a:r>
              <a:rPr lang="el-GR" sz="2800" dirty="0" smtClean="0">
                <a:solidFill>
                  <a:srgbClr val="002060"/>
                </a:solidFill>
                <a:latin typeface="Arial Narrow" panose="020B0606020202030204" pitchFamily="34" charset="0"/>
              </a:rPr>
              <a:t>)</a:t>
            </a:r>
            <a:endParaRPr lang="el-GR" sz="2800" dirty="0">
              <a:solidFill>
                <a:srgbClr val="002060"/>
              </a:solidFill>
              <a:latin typeface="Arial Narrow" panose="020B0606020202030204" pitchFamily="34" charset="0"/>
            </a:endParaRPr>
          </a:p>
          <a:p>
            <a:pPr>
              <a:lnSpc>
                <a:spcPct val="150000"/>
              </a:lnSpc>
            </a:pP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sym typeface="Wingdings" panose="05000000000000000000" pitchFamily="2" charset="2"/>
              </a:rPr>
              <a:t>Εξωτερίκευση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των ιδεών </a:t>
            </a:r>
            <a:r>
              <a:rPr lang="el-GR" sz="2800" dirty="0" smtClean="0">
                <a:solidFill>
                  <a:srgbClr val="002060"/>
                </a:solidFill>
                <a:latin typeface="Arial Narrow" panose="020B0606020202030204" pitchFamily="34" charset="0"/>
              </a:rPr>
              <a:t>και των θέσεων για την επιχείρηση </a:t>
            </a:r>
            <a:r>
              <a:rPr lang="el-GR" sz="2800" dirty="0">
                <a:solidFill>
                  <a:srgbClr val="002060"/>
                </a:solidFill>
                <a:latin typeface="Arial Narrow" panose="020B0606020202030204" pitchFamily="34" charset="0"/>
              </a:rPr>
              <a:t>του.</a:t>
            </a:r>
          </a:p>
          <a:p>
            <a:pPr>
              <a:lnSpc>
                <a:spcPct val="150000"/>
              </a:lnSpc>
            </a:pPr>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sym typeface="Wingdings" panose="05000000000000000000" pitchFamily="2" charset="2"/>
              </a:rPr>
              <a:t>Βελτίωση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ποιότητας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της ζωής του </a:t>
            </a:r>
            <a:r>
              <a:rPr lang="el-GR" sz="2800" dirty="0">
                <a:solidFill>
                  <a:srgbClr val="002060"/>
                </a:solidFill>
                <a:latin typeface="Arial Narrow" panose="020B0606020202030204" pitchFamily="34" charset="0"/>
              </a:rPr>
              <a:t>και της οικογένειας του.</a:t>
            </a:r>
          </a:p>
          <a:p>
            <a:pPr>
              <a:lnSpc>
                <a:spcPct val="150000"/>
              </a:lnSpc>
            </a:pPr>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sym typeface="Wingdings" panose="05000000000000000000" pitchFamily="2" charset="2"/>
              </a:rPr>
              <a:t>Δημιουργία Νέων Ιδεών </a:t>
            </a:r>
            <a:r>
              <a:rPr lang="el-GR" sz="2800" dirty="0" smtClean="0">
                <a:solidFill>
                  <a:srgbClr val="002060"/>
                </a:solidFill>
                <a:latin typeface="Arial Narrow" panose="020B0606020202030204" pitchFamily="34" charset="0"/>
                <a:sym typeface="Wingdings" panose="05000000000000000000" pitchFamily="2" charset="2"/>
              </a:rPr>
              <a:t>και Λύση </a:t>
            </a:r>
            <a:r>
              <a:rPr lang="el-GR" sz="2800" dirty="0" smtClean="0">
                <a:solidFill>
                  <a:srgbClr val="002060"/>
                </a:solidFill>
                <a:latin typeface="Arial Narrow" panose="020B0606020202030204" pitchFamily="34" charset="0"/>
              </a:rPr>
              <a:t>σε θέματα/προβλήματα </a:t>
            </a:r>
            <a:r>
              <a:rPr lang="el-GR" sz="2800" dirty="0">
                <a:solidFill>
                  <a:srgbClr val="002060"/>
                </a:solidFill>
                <a:latin typeface="Arial Narrow" panose="020B0606020202030204" pitchFamily="34" charset="0"/>
              </a:rPr>
              <a:t>που ο ίδιος είτε </a:t>
            </a:r>
            <a:r>
              <a:rPr lang="el-GR" sz="2800" dirty="0" smtClean="0">
                <a:solidFill>
                  <a:srgbClr val="002060"/>
                </a:solidFill>
                <a:latin typeface="Arial Narrow" panose="020B0606020202030204" pitchFamily="34" charset="0"/>
              </a:rPr>
              <a:t>δεν θέλει</a:t>
            </a:r>
            <a:r>
              <a:rPr lang="el-GR" sz="2800" dirty="0">
                <a:solidFill>
                  <a:srgbClr val="002060"/>
                </a:solidFill>
                <a:latin typeface="Arial Narrow" panose="020B0606020202030204" pitchFamily="34" charset="0"/>
              </a:rPr>
              <a:t>, είτε αποφεύγει να αντιμετωπίσει.</a:t>
            </a:r>
          </a:p>
          <a:p>
            <a:pPr>
              <a:lnSpc>
                <a:spcPct val="150000"/>
              </a:lnSpc>
            </a:pPr>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sym typeface="Wingdings" panose="05000000000000000000" pitchFamily="2" charset="2"/>
              </a:rPr>
              <a:t>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sym typeface="Wingdings" panose="05000000000000000000" pitchFamily="2" charset="2"/>
              </a:rPr>
              <a:t>Εκπόνηση Επιχειρηματικού Σχεδίου</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944054205"/>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16632"/>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Σημαντικότητα του </a:t>
            </a:r>
            <a:r>
              <a:rPr lang="en-GB" sz="3200" b="1" dirty="0" smtClean="0">
                <a:solidFill>
                  <a:srgbClr val="7030A0"/>
                </a:solidFill>
                <a:effectLst>
                  <a:outerShdw blurRad="38100" dist="38100" dir="2700000" algn="tl">
                    <a:srgbClr val="000000">
                      <a:alpha val="43137"/>
                    </a:srgbClr>
                  </a:outerShdw>
                </a:effectLst>
                <a:latin typeface="Arial" charset="0"/>
              </a:rPr>
              <a:t>Business Coaching</a:t>
            </a:r>
            <a:endParaRPr lang="en-US" sz="3200" b="1" dirty="0" smtClean="0">
              <a:solidFill>
                <a:srgbClr val="7030A0"/>
              </a:solidFill>
              <a:effectLst>
                <a:outerShdw blurRad="38100" dist="38100" dir="2700000" algn="tl">
                  <a:srgbClr val="000000">
                    <a:alpha val="43137"/>
                  </a:srgbClr>
                </a:outerShdw>
              </a:effectLst>
              <a:latin typeface="Arial" charset="0"/>
            </a:endParaRPr>
          </a:p>
        </p:txBody>
      </p:sp>
      <p:sp>
        <p:nvSpPr>
          <p:cNvPr id="4" name="Rectangle 3"/>
          <p:cNvSpPr/>
          <p:nvPr/>
        </p:nvSpPr>
        <p:spPr>
          <a:xfrm>
            <a:off x="107504" y="1268760"/>
            <a:ext cx="8461126" cy="3970318"/>
          </a:xfrm>
          <a:prstGeom prst="rect">
            <a:avLst/>
          </a:prstGeom>
        </p:spPr>
        <p:txBody>
          <a:bodyPr wrap="square">
            <a:spAutoFit/>
          </a:bodyPr>
          <a:lstStyle/>
          <a:p>
            <a:r>
              <a:rPr lang="el-GR" sz="2800" dirty="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Όλοι </a:t>
            </a:r>
            <a:r>
              <a:rPr lang="el-GR" sz="2800" dirty="0">
                <a:solidFill>
                  <a:srgbClr val="002060"/>
                </a:solidFill>
                <a:latin typeface="Arial Narrow" panose="020B0606020202030204" pitchFamily="34" charset="0"/>
              </a:rPr>
              <a:t>οι επιχειρηματίες</a:t>
            </a:r>
            <a:r>
              <a:rPr lang="el-GR" sz="2800" dirty="0" smtClean="0">
                <a:solidFill>
                  <a:srgbClr val="002060"/>
                </a:solidFill>
                <a:latin typeface="Arial Narrow" panose="020B0606020202030204" pitchFamily="34" charset="0"/>
              </a:rPr>
              <a:t>,</a:t>
            </a:r>
            <a:r>
              <a:rPr lang="en-GB" sz="2800" dirty="0" smtClean="0">
                <a:solidFill>
                  <a:srgbClr val="002060"/>
                </a:solidFill>
                <a:latin typeface="Arial Narrow" panose="020B0606020202030204" pitchFamily="34" charset="0"/>
              </a:rPr>
              <a:t> </a:t>
            </a:r>
            <a:r>
              <a:rPr lang="el-GR" sz="2800" dirty="0" smtClean="0">
                <a:solidFill>
                  <a:srgbClr val="002060"/>
                </a:solidFill>
                <a:latin typeface="Arial Narrow" panose="020B0606020202030204" pitchFamily="34" charset="0"/>
              </a:rPr>
              <a:t>νέοι και </a:t>
            </a:r>
            <a:r>
              <a:rPr lang="el-GR" sz="2800" dirty="0">
                <a:solidFill>
                  <a:srgbClr val="002060"/>
                </a:solidFill>
                <a:latin typeface="Arial Narrow" panose="020B0606020202030204" pitchFamily="34" charset="0"/>
              </a:rPr>
              <a:t>παλιοί, </a:t>
            </a:r>
            <a:r>
              <a:rPr lang="el-GR" sz="2800" dirty="0" smtClean="0">
                <a:solidFill>
                  <a:srgbClr val="002060"/>
                </a:solidFill>
                <a:latin typeface="Arial Narrow" panose="020B0606020202030204" pitchFamily="34" charset="0"/>
              </a:rPr>
              <a:t>επιτυχημένοι </a:t>
            </a:r>
            <a:r>
              <a:rPr lang="el-GR" sz="2800" dirty="0">
                <a:solidFill>
                  <a:srgbClr val="002060"/>
                </a:solidFill>
                <a:latin typeface="Arial Narrow" panose="020B0606020202030204" pitchFamily="34" charset="0"/>
              </a:rPr>
              <a:t>και όχι, </a:t>
            </a:r>
            <a:r>
              <a:rPr lang="el-GR" sz="2800" b="1" dirty="0">
                <a:solidFill>
                  <a:srgbClr val="002060"/>
                </a:solidFill>
                <a:latin typeface="Arial Narrow" panose="020B0606020202030204" pitchFamily="34" charset="0"/>
              </a:rPr>
              <a:t>θέλουν κάποιον δίπλα </a:t>
            </a:r>
            <a:r>
              <a:rPr lang="el-GR" sz="2800" b="1" dirty="0" smtClean="0">
                <a:solidFill>
                  <a:srgbClr val="002060"/>
                </a:solidFill>
                <a:latin typeface="Arial Narrow" panose="020B0606020202030204" pitchFamily="34" charset="0"/>
              </a:rPr>
              <a:t>τους </a:t>
            </a:r>
            <a:r>
              <a:rPr lang="el-GR" sz="2800" dirty="0" smtClean="0">
                <a:solidFill>
                  <a:srgbClr val="002060"/>
                </a:solidFill>
                <a:latin typeface="Arial Narrow" panose="020B0606020202030204" pitchFamily="34" charset="0"/>
              </a:rPr>
              <a:t>στον </a:t>
            </a:r>
            <a:r>
              <a:rPr lang="el-GR" sz="2800" dirty="0">
                <a:solidFill>
                  <a:srgbClr val="002060"/>
                </a:solidFill>
                <a:latin typeface="Arial Narrow" panose="020B0606020202030204" pitchFamily="34" charset="0"/>
              </a:rPr>
              <a:t>οποίο να πουν τα ιδιαίτερα θέματα που απασχολούν αυτούς και </a:t>
            </a:r>
            <a:r>
              <a:rPr lang="el-GR" sz="2800" dirty="0" smtClean="0">
                <a:solidFill>
                  <a:srgbClr val="002060"/>
                </a:solidFill>
                <a:latin typeface="Arial Narrow" panose="020B0606020202030204" pitchFamily="34" charset="0"/>
              </a:rPr>
              <a:t>την δουλειά </a:t>
            </a:r>
            <a:r>
              <a:rPr lang="el-GR" sz="2800" dirty="0">
                <a:solidFill>
                  <a:srgbClr val="002060"/>
                </a:solidFill>
                <a:latin typeface="Arial Narrow" panose="020B0606020202030204" pitchFamily="34" charset="0"/>
              </a:rPr>
              <a:t>τους</a:t>
            </a:r>
            <a:r>
              <a:rPr lang="el-GR" sz="2800" dirty="0" smtClean="0">
                <a:solidFill>
                  <a:srgbClr val="002060"/>
                </a:solidFill>
                <a:latin typeface="Arial Narrow" panose="020B0606020202030204" pitchFamily="34" charset="0"/>
              </a:rPr>
              <a:t>.</a:t>
            </a:r>
          </a:p>
          <a:p>
            <a:endParaRPr lang="el-GR" sz="2800" dirty="0">
              <a:solidFill>
                <a:srgbClr val="002060"/>
              </a:solidFill>
              <a:latin typeface="Arial Narrow" panose="020B0606020202030204" pitchFamily="34" charset="0"/>
            </a:endParaRPr>
          </a:p>
          <a:p>
            <a:r>
              <a:rPr lang="el-GR" sz="2800" dirty="0" smtClean="0">
                <a:solidFill>
                  <a:srgbClr val="002060"/>
                </a:solidFill>
                <a:latin typeface="Arial Narrow" panose="020B0606020202030204" pitchFamily="34" charset="0"/>
              </a:rPr>
              <a:t>Πρόκειται για τον άνθρωπο – </a:t>
            </a:r>
            <a:r>
              <a:rPr lang="el-GR" sz="2800" dirty="0">
                <a:solidFill>
                  <a:srgbClr val="002060"/>
                </a:solidFill>
                <a:latin typeface="Arial Narrow" panose="020B0606020202030204" pitchFamily="34" charset="0"/>
              </a:rPr>
              <a:t>κλειδί. </a:t>
            </a:r>
            <a:endParaRPr lang="el-GR" sz="2800" dirty="0" smtClean="0">
              <a:solidFill>
                <a:srgbClr val="002060"/>
              </a:solidFill>
              <a:latin typeface="Arial Narrow" panose="020B0606020202030204" pitchFamily="34" charset="0"/>
            </a:endParaRPr>
          </a:p>
          <a:p>
            <a:pPr marL="285750" indent="-285750">
              <a:buFont typeface="Wingdings" panose="05000000000000000000" pitchFamily="2" charset="2"/>
              <a:buChar char="ü"/>
            </a:pPr>
            <a:r>
              <a:rPr lang="el-GR" sz="2800" dirty="0" smtClean="0">
                <a:solidFill>
                  <a:srgbClr val="002060"/>
                </a:solidFill>
                <a:latin typeface="Arial Narrow" panose="020B0606020202030204" pitchFamily="34" charset="0"/>
              </a:rPr>
              <a:t>Θα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ακούσει </a:t>
            </a:r>
            <a:r>
              <a:rPr lang="el-GR"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τ</a:t>
            </a:r>
            <a:r>
              <a:rPr lang="el-GR" sz="2800" dirty="0" smtClean="0">
                <a:solidFill>
                  <a:srgbClr val="002060"/>
                </a:solidFill>
                <a:latin typeface="Arial Narrow" panose="020B0606020202030204" pitchFamily="34" charset="0"/>
              </a:rPr>
              <a:t>ον επιχειρηματία</a:t>
            </a:r>
            <a:r>
              <a:rPr lang="el-GR" sz="2800" dirty="0">
                <a:solidFill>
                  <a:srgbClr val="002060"/>
                </a:solidFill>
                <a:latin typeface="Arial Narrow" panose="020B0606020202030204" pitchFamily="34" charset="0"/>
              </a:rPr>
              <a:t>. </a:t>
            </a:r>
            <a:endParaRPr lang="el-GR" sz="2800" dirty="0" smtClean="0">
              <a:solidFill>
                <a:srgbClr val="002060"/>
              </a:solidFill>
              <a:latin typeface="Arial Narrow" panose="020B0606020202030204" pitchFamily="34" charset="0"/>
            </a:endParaRPr>
          </a:p>
          <a:p>
            <a:pPr marL="285750" indent="-285750">
              <a:buFont typeface="Wingdings" panose="05000000000000000000" pitchFamily="2" charset="2"/>
              <a:buChar char="ü"/>
            </a:pPr>
            <a:r>
              <a:rPr lang="el-GR" sz="2800" dirty="0" smtClean="0">
                <a:solidFill>
                  <a:srgbClr val="002060"/>
                </a:solidFill>
                <a:latin typeface="Arial Narrow" panose="020B0606020202030204" pitchFamily="34" charset="0"/>
              </a:rPr>
              <a:t>Θα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συζητήσει</a:t>
            </a:r>
            <a:r>
              <a:rPr lang="el-GR" sz="2800" dirty="0">
                <a:solidFill>
                  <a:srgbClr val="002060"/>
                </a:solidFill>
                <a:latin typeface="Arial Narrow" panose="020B0606020202030204" pitchFamily="34" charset="0"/>
              </a:rPr>
              <a:t> μαζί του. </a:t>
            </a:r>
            <a:endParaRPr lang="el-GR" sz="2800" dirty="0" smtClean="0">
              <a:solidFill>
                <a:srgbClr val="002060"/>
              </a:solidFill>
              <a:latin typeface="Arial Narrow" panose="020B0606020202030204" pitchFamily="34" charset="0"/>
            </a:endParaRPr>
          </a:p>
          <a:p>
            <a:pPr marL="285750" indent="-285750">
              <a:buFont typeface="Wingdings" panose="05000000000000000000" pitchFamily="2" charset="2"/>
              <a:buChar char="ü"/>
            </a:pPr>
            <a:r>
              <a:rPr lang="el-GR" sz="2800" dirty="0" smtClean="0">
                <a:solidFill>
                  <a:srgbClr val="002060"/>
                </a:solidFill>
                <a:latin typeface="Arial Narrow" panose="020B0606020202030204" pitchFamily="34" charset="0"/>
              </a:rPr>
              <a:t>Θα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προτείνει</a:t>
            </a:r>
            <a:r>
              <a:rPr lang="el-GR" sz="2800" dirty="0">
                <a:solidFill>
                  <a:srgbClr val="002060"/>
                </a:solidFill>
                <a:latin typeface="Arial Narrow" panose="020B0606020202030204" pitchFamily="34" charset="0"/>
              </a:rPr>
              <a:t> πράγματα και </a:t>
            </a:r>
            <a:r>
              <a:rPr lang="el-GR" sz="2800" dirty="0" smtClean="0">
                <a:solidFill>
                  <a:srgbClr val="002060"/>
                </a:solidFill>
                <a:latin typeface="Arial Narrow" panose="020B0606020202030204" pitchFamily="34" charset="0"/>
              </a:rPr>
              <a:t>ιδέες</a:t>
            </a:r>
          </a:p>
          <a:p>
            <a:pPr marL="285750" indent="-285750">
              <a:buFont typeface="Wingdings" panose="05000000000000000000" pitchFamily="2" charset="2"/>
              <a:buChar char="ü"/>
            </a:pPr>
            <a:r>
              <a:rPr lang="el-GR" sz="2800" dirty="0" smtClean="0">
                <a:solidFill>
                  <a:srgbClr val="002060"/>
                </a:solidFill>
                <a:latin typeface="Arial Narrow" panose="020B0606020202030204" pitchFamily="34" charset="0"/>
              </a:rPr>
              <a:t>Θα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είναι κοντά </a:t>
            </a:r>
            <a:r>
              <a:rPr lang="el-GR" sz="2800" dirty="0">
                <a:solidFill>
                  <a:srgbClr val="002060"/>
                </a:solidFill>
                <a:latin typeface="Arial Narrow" panose="020B0606020202030204" pitchFamily="34" charset="0"/>
              </a:rPr>
              <a:t>του στην υλοποίηση τους.</a:t>
            </a:r>
            <a:endParaRPr lang="en-US"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778405144"/>
      </p:ext>
    </p:extLst>
  </p:cSld>
  <p:clrMapOvr>
    <a:masterClrMapping/>
  </p:clrMapOvr>
  <p:transition spd="slow">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116632"/>
            <a:ext cx="88566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Βήματα του </a:t>
            </a:r>
            <a:r>
              <a:rPr lang="en-GB" sz="3200" b="1" dirty="0" smtClean="0">
                <a:solidFill>
                  <a:srgbClr val="7030A0"/>
                </a:solidFill>
                <a:effectLst>
                  <a:outerShdw blurRad="38100" dist="38100" dir="2700000" algn="tl">
                    <a:srgbClr val="000000">
                      <a:alpha val="43137"/>
                    </a:srgbClr>
                  </a:outerShdw>
                </a:effectLst>
                <a:latin typeface="Arial" charset="0"/>
              </a:rPr>
              <a:t>Business Coaching</a:t>
            </a:r>
            <a:endParaRPr lang="el-GR" sz="3200" b="1" dirty="0" smtClean="0">
              <a:solidFill>
                <a:srgbClr val="7030A0"/>
              </a:solidFill>
              <a:effectLst>
                <a:outerShdw blurRad="38100" dist="38100" dir="2700000" algn="tl">
                  <a:srgbClr val="000000">
                    <a:alpha val="43137"/>
                  </a:srgbClr>
                </a:outerShdw>
              </a:effectLst>
              <a:latin typeface="Arial" charset="0"/>
            </a:endParaRPr>
          </a:p>
        </p:txBody>
      </p:sp>
      <p:sp>
        <p:nvSpPr>
          <p:cNvPr id="4" name="Rectangle 3"/>
          <p:cNvSpPr/>
          <p:nvPr/>
        </p:nvSpPr>
        <p:spPr>
          <a:xfrm>
            <a:off x="107504" y="1268760"/>
            <a:ext cx="8461126" cy="4401205"/>
          </a:xfrm>
          <a:prstGeom prst="rect">
            <a:avLst/>
          </a:prstGeom>
        </p:spPr>
        <p:txBody>
          <a:bodyPr wrap="square">
            <a:spAutoFit/>
          </a:bodyPr>
          <a:lstStyle/>
          <a:p>
            <a:pPr marL="457200" indent="-457200" fontAlgn="base">
              <a:buFont typeface="Wingdings" panose="05000000000000000000" pitchFamily="2" charset="2"/>
              <a:buChar char="q"/>
            </a:pPr>
            <a:r>
              <a:rPr lang="el-GR" sz="2800" dirty="0">
                <a:solidFill>
                  <a:srgbClr val="002060"/>
                </a:solidFill>
                <a:latin typeface="Arial Narrow" panose="020B0606020202030204" pitchFamily="34" charset="0"/>
              </a:rPr>
              <a:t>Αναζήτηση και προσδιορισμός ενός επιθυμητού στόχου.</a:t>
            </a:r>
          </a:p>
          <a:p>
            <a:pPr marL="457200" indent="-457200" fontAlgn="base">
              <a:buFont typeface="Wingdings" panose="05000000000000000000" pitchFamily="2" charset="2"/>
              <a:buChar char="q"/>
            </a:pPr>
            <a:r>
              <a:rPr lang="el-GR" sz="2800" dirty="0">
                <a:solidFill>
                  <a:srgbClr val="002060"/>
                </a:solidFill>
                <a:latin typeface="Arial Narrow" panose="020B0606020202030204" pitchFamily="34" charset="0"/>
              </a:rPr>
              <a:t>Ανάλυση και κατανόηση της παρούσας κατάστασης.</a:t>
            </a:r>
          </a:p>
          <a:p>
            <a:pPr marL="457200" indent="-457200" fontAlgn="base">
              <a:buFont typeface="Wingdings" panose="05000000000000000000" pitchFamily="2" charset="2"/>
              <a:buChar char="q"/>
            </a:pPr>
            <a:r>
              <a:rPr lang="el-GR" sz="2800" dirty="0">
                <a:solidFill>
                  <a:srgbClr val="002060"/>
                </a:solidFill>
                <a:latin typeface="Arial Narrow" panose="020B0606020202030204" pitchFamily="34" charset="0"/>
              </a:rPr>
              <a:t>Εξερεύνηση πιθανόν προσεγγίσεων και επιλογών σχετικά με την επίτευξη της επιθυμητής κατάστασης.</a:t>
            </a:r>
          </a:p>
          <a:p>
            <a:pPr marL="457200" indent="-457200" fontAlgn="base">
              <a:buFont typeface="Wingdings" panose="05000000000000000000" pitchFamily="2" charset="2"/>
              <a:buChar char="q"/>
            </a:pPr>
            <a:r>
              <a:rPr lang="el-GR" sz="2800" dirty="0">
                <a:solidFill>
                  <a:srgbClr val="002060"/>
                </a:solidFill>
                <a:latin typeface="Arial Narrow" panose="020B0606020202030204" pitchFamily="34" charset="0"/>
              </a:rPr>
              <a:t>Προσδιορισμός και ανάλυση πιθανών εμποδίων.</a:t>
            </a:r>
          </a:p>
          <a:p>
            <a:pPr marL="457200" indent="-457200" fontAlgn="base">
              <a:buFont typeface="Wingdings" panose="05000000000000000000" pitchFamily="2" charset="2"/>
              <a:buChar char="q"/>
            </a:pPr>
            <a:r>
              <a:rPr lang="el-GR" sz="2800" dirty="0">
                <a:solidFill>
                  <a:srgbClr val="002060"/>
                </a:solidFill>
                <a:latin typeface="Arial Narrow" panose="020B0606020202030204" pitchFamily="34" charset="0"/>
              </a:rPr>
              <a:t>Κατάρτιση ενός κατάλληλου πλάνου δράσης.</a:t>
            </a:r>
          </a:p>
          <a:p>
            <a:pPr marL="457200" indent="-457200" fontAlgn="base">
              <a:buFont typeface="Wingdings" panose="05000000000000000000" pitchFamily="2" charset="2"/>
              <a:buChar char="q"/>
            </a:pPr>
            <a:r>
              <a:rPr lang="el-GR" sz="2800" dirty="0">
                <a:solidFill>
                  <a:srgbClr val="002060"/>
                </a:solidFill>
                <a:latin typeface="Arial Narrow" panose="020B0606020202030204" pitchFamily="34" charset="0"/>
              </a:rPr>
              <a:t>Παρακολούθηση και αξιολόγηση προόδου.</a:t>
            </a:r>
          </a:p>
          <a:p>
            <a:pPr marL="457200" indent="-457200" fontAlgn="base">
              <a:buFont typeface="Wingdings" panose="05000000000000000000" pitchFamily="2" charset="2"/>
              <a:buChar char="q"/>
            </a:pPr>
            <a:r>
              <a:rPr lang="el-GR" sz="2800" dirty="0">
                <a:solidFill>
                  <a:srgbClr val="002060"/>
                </a:solidFill>
                <a:latin typeface="Arial Narrow" panose="020B0606020202030204" pitchFamily="34" charset="0"/>
              </a:rPr>
              <a:t>Διαχείριση προκλήσεων που προκύπτουν και εύρεση λύσεων, μέχρι την επίτευξη του επιθυμητού στόχου/κατάσταση.</a:t>
            </a:r>
          </a:p>
        </p:txBody>
      </p:sp>
    </p:spTree>
    <p:extLst>
      <p:ext uri="{BB962C8B-B14F-4D97-AF65-F5344CB8AC3E}">
        <p14:creationId xmlns:p14="http://schemas.microsoft.com/office/powerpoint/2010/main" val="4245655745"/>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382" y="2308324"/>
            <a:ext cx="9129618" cy="176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lnSpc>
                <a:spcPct val="150000"/>
              </a:lnSpc>
              <a:defRPr/>
            </a:pP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Χ ρ ή σ ι μ α </a:t>
            </a:r>
            <a:r>
              <a:rPr lang="en-GB"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a:t>
            </a: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Ε ρ </a:t>
            </a:r>
            <a:r>
              <a:rPr lang="el-GR" sz="5500" b="1" dirty="0">
                <a:solidFill>
                  <a:srgbClr val="7030A0"/>
                </a:solidFill>
                <a:effectLst>
                  <a:outerShdw blurRad="38100" dist="38100" dir="2700000" algn="tl">
                    <a:srgbClr val="000000">
                      <a:alpha val="43137"/>
                    </a:srgbClr>
                  </a:outerShdw>
                </a:effectLst>
                <a:latin typeface="Arial Narrow" panose="020B0606020202030204" pitchFamily="34" charset="0"/>
              </a:rPr>
              <a:t>γ</a:t>
            </a: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α λ </a:t>
            </a:r>
            <a:r>
              <a:rPr lang="el-GR" sz="5500" b="1" dirty="0">
                <a:solidFill>
                  <a:srgbClr val="7030A0"/>
                </a:solidFill>
                <a:effectLst>
                  <a:outerShdw blurRad="38100" dist="38100" dir="2700000" algn="tl">
                    <a:srgbClr val="000000">
                      <a:alpha val="43137"/>
                    </a:srgbClr>
                  </a:outerShdw>
                </a:effectLst>
                <a:latin typeface="Arial Narrow" panose="020B0606020202030204" pitchFamily="34" charset="0"/>
              </a:rPr>
              <a:t>ε</a:t>
            </a: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a:t>
            </a:r>
            <a:r>
              <a:rPr lang="el-GR" sz="5500" b="1" dirty="0">
                <a:solidFill>
                  <a:srgbClr val="7030A0"/>
                </a:solidFill>
                <a:effectLst>
                  <a:outerShdw blurRad="38100" dist="38100" dir="2700000" algn="tl">
                    <a:srgbClr val="000000">
                      <a:alpha val="43137"/>
                    </a:srgbClr>
                  </a:outerShdw>
                </a:effectLst>
                <a:latin typeface="Arial Narrow" panose="020B0606020202030204" pitchFamily="34" charset="0"/>
              </a:rPr>
              <a:t>ί</a:t>
            </a: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α</a:t>
            </a:r>
          </a:p>
          <a:p>
            <a:pPr algn="ctr" eaLnBrk="1" hangingPunct="1">
              <a:lnSpc>
                <a:spcPct val="150000"/>
              </a:lnSpc>
              <a:defRPr/>
            </a:pPr>
            <a:r>
              <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a:t>
            </a:r>
            <a:r>
              <a:rPr lang="en-GB"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B C   T o </a:t>
            </a:r>
            <a:r>
              <a:rPr lang="en-GB" sz="5500" b="1" dirty="0" err="1" smtClean="0">
                <a:solidFill>
                  <a:srgbClr val="7030A0"/>
                </a:solidFill>
                <a:effectLst>
                  <a:outerShdw blurRad="38100" dist="38100" dir="2700000" algn="tl">
                    <a:srgbClr val="000000">
                      <a:alpha val="43137"/>
                    </a:srgbClr>
                  </a:outerShdw>
                </a:effectLst>
                <a:latin typeface="Arial Narrow" panose="020B0606020202030204" pitchFamily="34" charset="0"/>
              </a:rPr>
              <a:t>o</a:t>
            </a:r>
            <a:r>
              <a:rPr lang="en-GB" sz="5500" b="1" dirty="0" smtClean="0">
                <a:solidFill>
                  <a:srgbClr val="7030A0"/>
                </a:solidFill>
                <a:effectLst>
                  <a:outerShdw blurRad="38100" dist="38100" dir="2700000" algn="tl">
                    <a:srgbClr val="000000">
                      <a:alpha val="43137"/>
                    </a:srgbClr>
                  </a:outerShdw>
                </a:effectLst>
                <a:latin typeface="Arial Narrow" panose="020B0606020202030204" pitchFamily="34" charset="0"/>
              </a:rPr>
              <a:t> l s)</a:t>
            </a:r>
            <a:endParaRPr lang="el-GR" sz="5500" b="1" dirty="0" smtClean="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694971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95924"/>
            <a:ext cx="9036050" cy="1152302"/>
          </a:xfrm>
        </p:spPr>
        <p:txBody>
          <a:bodyPr>
            <a:normAutofit fontScale="90000"/>
          </a:bodyPr>
          <a:lstStyle/>
          <a:p>
            <a:pPr algn="ctr">
              <a:defRPr/>
            </a:pPr>
            <a:r>
              <a:rPr lang="el-GR" altLang="el-GR" sz="4400" u="sng" dirty="0" smtClean="0">
                <a:solidFill>
                  <a:srgbClr val="7030A0"/>
                </a:solidFill>
                <a:latin typeface="Arial Narrow" panose="020B0606020202030204" pitchFamily="34" charset="0"/>
              </a:rPr>
              <a:t>ΤΙ</a:t>
            </a:r>
            <a:r>
              <a:rPr lang="el-GR" altLang="el-GR" sz="4400" dirty="0" smtClean="0">
                <a:solidFill>
                  <a:srgbClr val="7030A0"/>
                </a:solidFill>
                <a:latin typeface="Arial Narrow" panose="020B0606020202030204" pitchFamily="34" charset="0"/>
              </a:rPr>
              <a:t> ΕΙΝΑΙ </a:t>
            </a:r>
            <a:br>
              <a:rPr lang="el-GR" altLang="el-GR" sz="4400" dirty="0" smtClean="0">
                <a:solidFill>
                  <a:srgbClr val="7030A0"/>
                </a:solidFill>
                <a:latin typeface="Arial Narrow" panose="020B0606020202030204" pitchFamily="34" charset="0"/>
              </a:rPr>
            </a:br>
            <a:r>
              <a:rPr lang="el-GR" altLang="el-GR" sz="4400" dirty="0" smtClean="0">
                <a:solidFill>
                  <a:srgbClr val="7030A0"/>
                </a:solidFill>
                <a:latin typeface="Arial Narrow" panose="020B0606020202030204" pitchFamily="34" charset="0"/>
              </a:rPr>
              <a:t>Επιχειρηματικά Οικοσυστήματα</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2348880"/>
            <a:ext cx="9144000" cy="3024336"/>
          </a:xfrm>
        </p:spPr>
        <p:txBody>
          <a:bodyPr>
            <a:noAutofit/>
          </a:bodyPr>
          <a:lstStyle/>
          <a:p>
            <a:pPr marL="109728" indent="0" algn="ctr">
              <a:buNone/>
            </a:pPr>
            <a:r>
              <a:rPr lang="el-GR" sz="2900" dirty="0" smtClean="0">
                <a:solidFill>
                  <a:srgbClr val="002060"/>
                </a:solidFill>
                <a:latin typeface="Arial Narrow" panose="020B0606020202030204" pitchFamily="34" charset="0"/>
              </a:rPr>
              <a:t>ΟΡΙΣΜΟΣ: </a:t>
            </a:r>
          </a:p>
          <a:p>
            <a:pPr marL="109728" indent="0" algn="ctr">
              <a:buNone/>
            </a:pPr>
            <a:r>
              <a:rPr lang="el-GR" sz="2900" dirty="0" smtClean="0">
                <a:solidFill>
                  <a:srgbClr val="002060"/>
                </a:solidFill>
                <a:effectLst>
                  <a:outerShdw blurRad="38100" dist="38100" dir="2700000" algn="tl">
                    <a:srgbClr val="000000">
                      <a:alpha val="43137"/>
                    </a:srgbClr>
                  </a:outerShdw>
                </a:effectLst>
                <a:latin typeface="Arial Narrow" panose="020B0606020202030204" pitchFamily="34" charset="0"/>
              </a:rPr>
              <a:t>Σύνολο </a:t>
            </a:r>
            <a:r>
              <a:rPr lang="el-GR" sz="2900" dirty="0">
                <a:solidFill>
                  <a:srgbClr val="002060"/>
                </a:solidFill>
                <a:effectLst>
                  <a:outerShdw blurRad="38100" dist="38100" dir="2700000" algn="tl">
                    <a:srgbClr val="000000">
                      <a:alpha val="43137"/>
                    </a:srgbClr>
                  </a:outerShdw>
                </a:effectLst>
                <a:latin typeface="Arial Narrow" panose="020B0606020202030204" pitchFamily="34" charset="0"/>
              </a:rPr>
              <a:t>εταιρειών </a:t>
            </a:r>
            <a:r>
              <a:rPr lang="el-GR" sz="2900" dirty="0">
                <a:solidFill>
                  <a:srgbClr val="002060"/>
                </a:solidFill>
                <a:latin typeface="Arial Narrow" panose="020B0606020202030204" pitchFamily="34" charset="0"/>
              </a:rPr>
              <a:t>με συμπληρωματικές και </a:t>
            </a:r>
            <a:r>
              <a:rPr lang="el-GR" sz="2900" dirty="0" smtClean="0">
                <a:solidFill>
                  <a:srgbClr val="002060"/>
                </a:solidFill>
                <a:latin typeface="Arial Narrow" panose="020B0606020202030204" pitchFamily="34" charset="0"/>
              </a:rPr>
              <a:t>συνεργατικές </a:t>
            </a:r>
            <a:r>
              <a:rPr lang="el-GR" sz="2900" dirty="0">
                <a:solidFill>
                  <a:srgbClr val="002060"/>
                </a:solidFill>
                <a:effectLst>
                  <a:outerShdw blurRad="38100" dist="38100" dir="2700000" algn="tl">
                    <a:srgbClr val="000000">
                      <a:alpha val="43137"/>
                    </a:srgbClr>
                  </a:outerShdw>
                </a:effectLst>
                <a:latin typeface="Arial Narrow" panose="020B0606020202030204" pitchFamily="34" charset="0"/>
              </a:rPr>
              <a:t>σχέσεις</a:t>
            </a:r>
            <a:r>
              <a:rPr lang="el-GR" sz="2900" dirty="0">
                <a:solidFill>
                  <a:srgbClr val="002060"/>
                </a:solidFill>
                <a:latin typeface="Arial Narrow" panose="020B0606020202030204" pitchFamily="34" charset="0"/>
              </a:rPr>
              <a:t> που δημιουργούν </a:t>
            </a:r>
            <a:r>
              <a:rPr lang="el-GR" sz="2900" dirty="0">
                <a:solidFill>
                  <a:srgbClr val="002060"/>
                </a:solidFill>
                <a:effectLst>
                  <a:outerShdw blurRad="38100" dist="38100" dir="2700000" algn="tl">
                    <a:srgbClr val="000000">
                      <a:alpha val="43137"/>
                    </a:srgbClr>
                  </a:outerShdw>
                </a:effectLst>
                <a:latin typeface="Arial Narrow" panose="020B0606020202030204" pitchFamily="34" charset="0"/>
              </a:rPr>
              <a:t>στρατηγικές συνεργασίες </a:t>
            </a:r>
            <a:endParaRPr lang="el-GR" sz="29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109728" indent="0" algn="ctr">
              <a:buNone/>
            </a:pPr>
            <a:r>
              <a:rPr lang="el-GR" sz="2900" dirty="0" smtClean="0">
                <a:solidFill>
                  <a:srgbClr val="002060"/>
                </a:solidFill>
                <a:latin typeface="Arial Narrow" panose="020B0606020202030204" pitchFamily="34" charset="0"/>
              </a:rPr>
              <a:t>για </a:t>
            </a:r>
            <a:r>
              <a:rPr lang="el-GR" sz="2900" dirty="0">
                <a:solidFill>
                  <a:srgbClr val="002060"/>
                </a:solidFill>
                <a:latin typeface="Arial Narrow" panose="020B0606020202030204" pitchFamily="34" charset="0"/>
              </a:rPr>
              <a:t>την </a:t>
            </a:r>
            <a:r>
              <a:rPr lang="el-GR" sz="2900" dirty="0" smtClean="0">
                <a:solidFill>
                  <a:srgbClr val="002060"/>
                </a:solidFill>
                <a:latin typeface="Arial Narrow" panose="020B0606020202030204" pitchFamily="34" charset="0"/>
              </a:rPr>
              <a:t>επίτευξη προστιθέμενης αξίας (</a:t>
            </a:r>
            <a:r>
              <a:rPr lang="en-GB" sz="2900" dirty="0" smtClean="0">
                <a:solidFill>
                  <a:srgbClr val="002060"/>
                </a:solidFill>
                <a:effectLst>
                  <a:outerShdw blurRad="38100" dist="38100" dir="2700000" algn="tl">
                    <a:srgbClr val="000000">
                      <a:alpha val="43137"/>
                    </a:srgbClr>
                  </a:outerShdw>
                </a:effectLst>
                <a:latin typeface="Arial Narrow" panose="020B0606020202030204" pitchFamily="34" charset="0"/>
              </a:rPr>
              <a:t>value added</a:t>
            </a:r>
            <a:r>
              <a:rPr lang="en-GB" sz="2900" dirty="0" smtClean="0">
                <a:solidFill>
                  <a:srgbClr val="002060"/>
                </a:solidFill>
                <a:latin typeface="Arial Narrow" panose="020B0606020202030204" pitchFamily="34" charset="0"/>
              </a:rPr>
              <a:t>) </a:t>
            </a:r>
            <a:endParaRPr lang="el-GR" sz="2900" dirty="0" smtClean="0">
              <a:solidFill>
                <a:srgbClr val="002060"/>
              </a:solidFill>
              <a:latin typeface="Arial Narrow" panose="020B0606020202030204" pitchFamily="34" charset="0"/>
            </a:endParaRPr>
          </a:p>
          <a:p>
            <a:pPr marL="109728" indent="0" algn="ctr">
              <a:buNone/>
            </a:pPr>
            <a:r>
              <a:rPr lang="el-GR" sz="2900" dirty="0" smtClean="0">
                <a:solidFill>
                  <a:srgbClr val="002060"/>
                </a:solidFill>
                <a:latin typeface="Arial Narrow" panose="020B0606020202030204" pitchFamily="34" charset="0"/>
              </a:rPr>
              <a:t>προς τους </a:t>
            </a:r>
            <a:r>
              <a:rPr lang="el-GR" sz="2900" dirty="0" smtClean="0">
                <a:solidFill>
                  <a:srgbClr val="002060"/>
                </a:solidFill>
                <a:effectLst>
                  <a:outerShdw blurRad="38100" dist="38100" dir="2700000" algn="tl">
                    <a:srgbClr val="000000">
                      <a:alpha val="43137"/>
                    </a:srgbClr>
                  </a:outerShdw>
                </a:effectLst>
                <a:latin typeface="Arial Narrow" panose="020B0606020202030204" pitchFamily="34" charset="0"/>
              </a:rPr>
              <a:t>τελικούς </a:t>
            </a:r>
            <a:r>
              <a:rPr lang="el-GR" sz="2900" dirty="0">
                <a:solidFill>
                  <a:srgbClr val="002060"/>
                </a:solidFill>
                <a:effectLst>
                  <a:outerShdw blurRad="38100" dist="38100" dir="2700000" algn="tl">
                    <a:srgbClr val="000000">
                      <a:alpha val="43137"/>
                    </a:srgbClr>
                  </a:outerShdw>
                </a:effectLst>
                <a:latin typeface="Arial Narrow" panose="020B0606020202030204" pitchFamily="34" charset="0"/>
              </a:rPr>
              <a:t>χρήστες ή πελάτες</a:t>
            </a:r>
            <a:r>
              <a:rPr lang="el-GR" sz="2900" dirty="0">
                <a:solidFill>
                  <a:srgbClr val="002060"/>
                </a:solidFill>
                <a:latin typeface="Arial Narrow" panose="020B0606020202030204" pitchFamily="34" charset="0"/>
              </a:rPr>
              <a:t>. </a:t>
            </a:r>
            <a:endParaRPr lang="el-GR" sz="290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33807023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pPr algn="ctr">
              <a:defRPr/>
            </a:pPr>
            <a:r>
              <a:rPr lang="en-GB" sz="3600" dirty="0" smtClean="0">
                <a:solidFill>
                  <a:srgbClr val="002060"/>
                </a:solidFill>
                <a:effectLst>
                  <a:outerShdw blurRad="38100" dist="38100" dir="2700000" algn="tl">
                    <a:srgbClr val="000000">
                      <a:alpha val="43137"/>
                    </a:srgbClr>
                  </a:outerShdw>
                </a:effectLst>
                <a:latin typeface="Arial Narrow" panose="020B0606020202030204" pitchFamily="34" charset="0"/>
              </a:rPr>
              <a:t>1. </a:t>
            </a:r>
            <a:r>
              <a:rPr lang="el-GR" sz="3600" dirty="0" smtClean="0">
                <a:solidFill>
                  <a:srgbClr val="002060"/>
                </a:solidFill>
                <a:effectLst>
                  <a:outerShdw blurRad="38100" dist="38100" dir="2700000" algn="tl">
                    <a:srgbClr val="000000">
                      <a:alpha val="43137"/>
                    </a:srgbClr>
                  </a:outerShdw>
                </a:effectLst>
                <a:latin typeface="Arial Narrow" panose="020B0606020202030204" pitchFamily="34" charset="0"/>
              </a:rPr>
              <a:t>5</a:t>
            </a:r>
            <a:r>
              <a:rPr lang="en-GB" sz="3600" dirty="0" err="1">
                <a:solidFill>
                  <a:srgbClr val="002060"/>
                </a:solidFill>
                <a:effectLst>
                  <a:outerShdw blurRad="38100" dist="38100" dir="2700000" algn="tl">
                    <a:srgbClr val="000000">
                      <a:alpha val="43137"/>
                    </a:srgbClr>
                  </a:outerShdw>
                </a:effectLst>
                <a:latin typeface="Arial Narrow" panose="020B0606020202030204" pitchFamily="34" charset="0"/>
              </a:rPr>
              <a:t>Ws</a:t>
            </a:r>
            <a:r>
              <a:rPr lang="en-GB" sz="3600" dirty="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3600" dirty="0">
                <a:solidFill>
                  <a:srgbClr val="002060"/>
                </a:solidFill>
                <a:effectLst>
                  <a:outerShdw blurRad="38100" dist="38100" dir="2700000" algn="tl">
                    <a:srgbClr val="000000">
                      <a:alpha val="43137"/>
                    </a:srgbClr>
                  </a:outerShdw>
                </a:effectLst>
                <a:latin typeface="Arial Narrow" panose="020B0606020202030204" pitchFamily="34" charset="0"/>
              </a:rPr>
              <a:t>και 1</a:t>
            </a:r>
            <a:r>
              <a:rPr lang="el-GR" sz="3600" baseline="30000" dirty="0">
                <a:solidFill>
                  <a:srgbClr val="002060"/>
                </a:solidFill>
                <a:effectLst>
                  <a:outerShdw blurRad="38100" dist="38100" dir="2700000" algn="tl">
                    <a:srgbClr val="000000">
                      <a:alpha val="43137"/>
                    </a:srgbClr>
                  </a:outerShdw>
                </a:effectLst>
                <a:latin typeface="Arial Narrow" panose="020B0606020202030204" pitchFamily="34" charset="0"/>
              </a:rPr>
              <a:t>Η</a:t>
            </a:r>
            <a:r>
              <a:rPr lang="el-GR" sz="3600" dirty="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(Ακρωνύμιο)</a:t>
            </a:r>
            <a:endParaRPr lang="en-GB"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22531" name="Rectangle 3"/>
          <p:cNvSpPr>
            <a:spLocks noGrp="1" noChangeArrowheads="1"/>
          </p:cNvSpPr>
          <p:nvPr>
            <p:ph type="body" idx="1"/>
          </p:nvPr>
        </p:nvSpPr>
        <p:spPr>
          <a:xfrm>
            <a:off x="179388" y="1528763"/>
            <a:ext cx="8208962" cy="5140325"/>
          </a:xfrm>
        </p:spPr>
        <p:txBody>
          <a:bodyPr/>
          <a:lstStyle/>
          <a:p>
            <a:pPr marL="0" indent="0" algn="just">
              <a:buFont typeface="Wingdings" panose="05000000000000000000" pitchFamily="2" charset="2"/>
              <a:buNone/>
              <a:defRPr/>
            </a:pPr>
            <a:r>
              <a:rPr lang="el-GR" dirty="0" smtClean="0">
                <a:solidFill>
                  <a:srgbClr val="002060"/>
                </a:solidFill>
                <a:effectLst>
                  <a:outerShdw blurRad="38100" dist="38100" dir="2700000" algn="tl">
                    <a:srgbClr val="000000">
                      <a:alpha val="43137"/>
                    </a:srgbClr>
                  </a:outerShdw>
                </a:effectLst>
                <a:latin typeface="Arial Narrow" panose="020B0606020202030204" pitchFamily="34" charset="0"/>
              </a:rPr>
              <a:t>Τι</a:t>
            </a:r>
            <a:r>
              <a:rPr lang="el-GR" dirty="0" smtClean="0">
                <a:solidFill>
                  <a:srgbClr val="002060"/>
                </a:solidFill>
                <a:latin typeface="Arial Narrow" panose="020B0606020202030204" pitchFamily="34" charset="0"/>
              </a:rPr>
              <a:t> θέλουμε να πετύχουμε?</a:t>
            </a:r>
          </a:p>
          <a:p>
            <a:pPr marL="0" indent="0" algn="just">
              <a:buFont typeface="Wingdings" panose="05000000000000000000" pitchFamily="2" charset="2"/>
              <a:buNone/>
              <a:defRPr/>
            </a:pPr>
            <a:r>
              <a:rPr lang="el-GR" dirty="0" smtClean="0">
                <a:solidFill>
                  <a:srgbClr val="002060"/>
                </a:solidFill>
                <a:effectLst>
                  <a:outerShdw blurRad="38100" dist="38100" dir="2700000" algn="tl">
                    <a:srgbClr val="000000">
                      <a:alpha val="43137"/>
                    </a:srgbClr>
                  </a:outerShdw>
                </a:effectLst>
                <a:latin typeface="Arial Narrow" panose="020B0606020202030204" pitchFamily="34" charset="0"/>
              </a:rPr>
              <a:t>Πως</a:t>
            </a:r>
            <a:r>
              <a:rPr lang="el-GR" dirty="0" smtClean="0">
                <a:solidFill>
                  <a:srgbClr val="002060"/>
                </a:solidFill>
                <a:latin typeface="Arial Narrow" panose="020B0606020202030204" pitchFamily="34" charset="0"/>
              </a:rPr>
              <a:t> θα το κάνουμε?</a:t>
            </a:r>
          </a:p>
          <a:p>
            <a:pPr marL="0" indent="0" algn="just">
              <a:buFont typeface="Wingdings" panose="05000000000000000000" pitchFamily="2" charset="2"/>
              <a:buNone/>
              <a:defRPr/>
            </a:pPr>
            <a:r>
              <a:rPr lang="el-GR" dirty="0" smtClean="0">
                <a:solidFill>
                  <a:srgbClr val="002060"/>
                </a:solidFill>
                <a:effectLst>
                  <a:outerShdw blurRad="38100" dist="38100" dir="2700000" algn="tl">
                    <a:srgbClr val="000000">
                      <a:alpha val="43137"/>
                    </a:srgbClr>
                  </a:outerShdw>
                </a:effectLst>
                <a:latin typeface="Arial Narrow" panose="020B0606020202030204" pitchFamily="34" charset="0"/>
              </a:rPr>
              <a:t>Πότε? – Που? – Ποιος - Γιατί?</a:t>
            </a:r>
          </a:p>
          <a:p>
            <a:pPr marL="0" indent="0" algn="just">
              <a:buFont typeface="Wingdings" panose="05000000000000000000" pitchFamily="2" charset="2"/>
              <a:buNone/>
              <a:defRPr/>
            </a:pPr>
            <a:endParaRPr lang="el-GR"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0" indent="0" algn="just">
              <a:buFont typeface="Wingdings" panose="05000000000000000000" pitchFamily="2" charset="2"/>
              <a:buNone/>
              <a:defRPr/>
            </a:pPr>
            <a:r>
              <a:rPr lang="el-GR" dirty="0" smtClean="0">
                <a:solidFill>
                  <a:srgbClr val="002060"/>
                </a:solidFill>
                <a:latin typeface="Arial Narrow" panose="020B0606020202030204" pitchFamily="34" charset="0"/>
              </a:rPr>
              <a:t>Κατηγορίες Στόχων </a:t>
            </a:r>
          </a:p>
          <a:p>
            <a:pPr marL="514350" indent="-514350" algn="just">
              <a:buFont typeface="Wingdings" panose="05000000000000000000" pitchFamily="2" charset="2"/>
              <a:buAutoNum type="arabicParenR"/>
              <a:defRPr/>
            </a:pPr>
            <a:r>
              <a:rPr lang="el-GR" dirty="0" smtClean="0">
                <a:solidFill>
                  <a:srgbClr val="002060"/>
                </a:solidFill>
                <a:latin typeface="Arial Narrow" panose="020B0606020202030204" pitchFamily="34" charset="0"/>
              </a:rPr>
              <a:t>Βραχυπρόθεσμοι</a:t>
            </a:r>
          </a:p>
          <a:p>
            <a:pPr marL="514350" indent="-514350" algn="just">
              <a:buFont typeface="Wingdings" panose="05000000000000000000" pitchFamily="2" charset="2"/>
              <a:buAutoNum type="arabicParenR"/>
              <a:defRPr/>
            </a:pPr>
            <a:r>
              <a:rPr lang="el-GR" dirty="0" smtClean="0">
                <a:solidFill>
                  <a:srgbClr val="002060"/>
                </a:solidFill>
                <a:latin typeface="Arial Narrow" panose="020B0606020202030204" pitchFamily="34" charset="0"/>
              </a:rPr>
              <a:t>Μεσοπρόθεσμοι</a:t>
            </a:r>
          </a:p>
          <a:p>
            <a:pPr marL="514350" indent="-514350" algn="just">
              <a:buFont typeface="Wingdings" panose="05000000000000000000" pitchFamily="2" charset="2"/>
              <a:buAutoNum type="arabicParenR"/>
              <a:defRPr/>
            </a:pPr>
            <a:r>
              <a:rPr lang="el-GR" dirty="0" smtClean="0">
                <a:solidFill>
                  <a:srgbClr val="002060"/>
                </a:solidFill>
                <a:latin typeface="Arial Narrow" panose="020B0606020202030204" pitchFamily="34" charset="0"/>
              </a:rPr>
              <a:t>Μακροπρόθεσμοι</a:t>
            </a:r>
            <a:endParaRPr lang="en-GB" dirty="0" smtClean="0">
              <a:solidFill>
                <a:srgbClr val="002060"/>
              </a:solidFill>
              <a:latin typeface="Arial Narrow" panose="020B0606020202030204" pitchFamily="34" charset="0"/>
            </a:endParaRPr>
          </a:p>
          <a:p>
            <a:pPr algn="just">
              <a:defRPr/>
            </a:pPr>
            <a:endParaRPr lang="el-GR" dirty="0" smtClean="0">
              <a:solidFill>
                <a:srgbClr val="002060"/>
              </a:solidFill>
              <a:latin typeface="Arial Narrow" panose="020B0606020202030204" pitchFamily="34" charset="0"/>
            </a:endParaRPr>
          </a:p>
        </p:txBody>
      </p:sp>
      <p:pic>
        <p:nvPicPr>
          <p:cNvPr id="32772" name="Picture 2" descr="Small Business Series: The Anatomy of a Press Rel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363" y="1550988"/>
            <a:ext cx="33258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8585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lstStyle/>
          <a:p>
            <a:pPr eaLnBrk="1" hangingPunct="1"/>
            <a:r>
              <a:rPr lang="en-GB" altLang="el-GR" sz="3400" b="1" dirty="0" smtClean="0">
                <a:solidFill>
                  <a:srgbClr val="7030A0"/>
                </a:solidFill>
                <a:latin typeface="Arial Narrow" panose="020B0606020202030204" pitchFamily="34" charset="0"/>
              </a:rPr>
              <a:t>                        2. </a:t>
            </a:r>
            <a:endParaRPr lang="en-US" altLang="el-GR" sz="3400" b="1" dirty="0" smtClean="0">
              <a:solidFill>
                <a:srgbClr val="7030A0"/>
              </a:solidFill>
              <a:latin typeface="Arial Narrow" panose="020B0606020202030204" pitchFamily="34" charset="0"/>
            </a:endParaRPr>
          </a:p>
        </p:txBody>
      </p:sp>
      <p:sp>
        <p:nvSpPr>
          <p:cNvPr id="22531" name="Rectangle 3"/>
          <p:cNvSpPr>
            <a:spLocks noGrp="1" noChangeArrowheads="1"/>
          </p:cNvSpPr>
          <p:nvPr>
            <p:ph type="body" idx="1"/>
          </p:nvPr>
        </p:nvSpPr>
        <p:spPr>
          <a:xfrm>
            <a:off x="179388" y="1528763"/>
            <a:ext cx="8208962" cy="5140325"/>
          </a:xfrm>
        </p:spPr>
        <p:txBody>
          <a:bodyPr/>
          <a:lstStyle/>
          <a:p>
            <a:pPr marL="0" indent="0" algn="just">
              <a:buFont typeface="Wingdings" panose="05000000000000000000" pitchFamily="2" charset="2"/>
              <a:buNone/>
              <a:defRPr/>
            </a:pPr>
            <a:r>
              <a:rPr lang="el-GR" dirty="0">
                <a:solidFill>
                  <a:srgbClr val="002060"/>
                </a:solidFill>
                <a:effectLst>
                  <a:outerShdw blurRad="38100" dist="38100" dir="2700000" algn="tl">
                    <a:srgbClr val="000000">
                      <a:alpha val="43137"/>
                    </a:srgbClr>
                  </a:outerShdw>
                </a:effectLst>
                <a:latin typeface="Arial Narrow" panose="020B0606020202030204" pitchFamily="34" charset="0"/>
              </a:rPr>
              <a:t>2</a:t>
            </a:r>
            <a:r>
              <a:rPr lang="el-GR"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n-GB" dirty="0" smtClean="0">
                <a:solidFill>
                  <a:srgbClr val="002060"/>
                </a:solidFill>
                <a:effectLst>
                  <a:outerShdw blurRad="38100" dist="38100" dir="2700000" algn="tl">
                    <a:srgbClr val="000000">
                      <a:alpha val="43137"/>
                    </a:srgbClr>
                  </a:outerShdw>
                </a:effectLst>
                <a:latin typeface="Arial Narrow" panose="020B0606020202030204" pitchFamily="34" charset="0"/>
              </a:rPr>
              <a:t>SMART </a:t>
            </a:r>
            <a:r>
              <a:rPr lang="el-GR" dirty="0" smtClean="0">
                <a:solidFill>
                  <a:srgbClr val="002060"/>
                </a:solidFill>
                <a:effectLst>
                  <a:outerShdw blurRad="38100" dist="38100" dir="2700000" algn="tl">
                    <a:srgbClr val="000000">
                      <a:alpha val="43137"/>
                    </a:srgbClr>
                  </a:outerShdw>
                </a:effectLst>
                <a:latin typeface="Arial Narrow" panose="020B0606020202030204" pitchFamily="34" charset="0"/>
              </a:rPr>
              <a:t>Στόχοι </a:t>
            </a:r>
            <a:r>
              <a:rPr lang="el-GR" sz="2000" dirty="0" smtClean="0">
                <a:solidFill>
                  <a:srgbClr val="002060"/>
                </a:solidFill>
                <a:effectLst>
                  <a:outerShdw blurRad="38100" dist="38100" dir="2700000" algn="tl">
                    <a:srgbClr val="000000">
                      <a:alpha val="43137"/>
                    </a:srgbClr>
                  </a:outerShdw>
                </a:effectLst>
                <a:latin typeface="Arial Narrow" panose="020B0606020202030204" pitchFamily="34" charset="0"/>
              </a:rPr>
              <a:t>(Ακρωνύμιο)</a:t>
            </a:r>
            <a:endParaRPr lang="en-GB" sz="20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a:defRPr/>
            </a:pPr>
            <a:r>
              <a:rPr lang="el-GR" sz="2600" dirty="0">
                <a:solidFill>
                  <a:srgbClr val="002060"/>
                </a:solidFill>
                <a:latin typeface="Arial Narrow" panose="020B0606020202030204" pitchFamily="34" charset="0"/>
              </a:rPr>
              <a:t>Η μέθοδος S.M.A.R.T. αποτελείται από 5 θεματικά </a:t>
            </a:r>
            <a:r>
              <a:rPr lang="el-GR" sz="2600" dirty="0" smtClean="0">
                <a:solidFill>
                  <a:srgbClr val="002060"/>
                </a:solidFill>
                <a:latin typeface="Arial Narrow" panose="020B0606020202030204" pitchFamily="34" charset="0"/>
              </a:rPr>
              <a:t>πεδία  που </a:t>
            </a:r>
            <a:r>
              <a:rPr lang="el-GR" sz="2600" dirty="0">
                <a:solidFill>
                  <a:srgbClr val="002060"/>
                </a:solidFill>
                <a:latin typeface="Arial Narrow" panose="020B0606020202030204" pitchFamily="34" charset="0"/>
              </a:rPr>
              <a:t>δίνει στον κάθε στόχο. </a:t>
            </a:r>
          </a:p>
          <a:p>
            <a:pPr>
              <a:defRPr/>
            </a:pPr>
            <a:r>
              <a:rPr lang="el-GR" sz="2600" dirty="0">
                <a:solidFill>
                  <a:srgbClr val="002060"/>
                </a:solidFill>
                <a:latin typeface="Arial Narrow" panose="020B0606020202030204" pitchFamily="34" charset="0"/>
              </a:rPr>
              <a:t>Κ</a:t>
            </a:r>
            <a:r>
              <a:rPr lang="el-GR" sz="2600" dirty="0" smtClean="0">
                <a:solidFill>
                  <a:srgbClr val="002060"/>
                </a:solidFill>
                <a:latin typeface="Arial Narrow" panose="020B0606020202030204" pitchFamily="34" charset="0"/>
              </a:rPr>
              <a:t>άθε </a:t>
            </a:r>
            <a:r>
              <a:rPr lang="el-GR" sz="2600" dirty="0">
                <a:solidFill>
                  <a:srgbClr val="002060"/>
                </a:solidFill>
                <a:latin typeface="Arial Narrow" panose="020B0606020202030204" pitchFamily="34" charset="0"/>
              </a:rPr>
              <a:t>στόχος σύμφωνα με αυτή τη μεθοδολογία πρέπει να είναι:</a:t>
            </a:r>
          </a:p>
          <a:p>
            <a:pPr>
              <a:defRPr/>
            </a:pPr>
            <a:r>
              <a:rPr lang="el-GR" sz="2600" dirty="0">
                <a:solidFill>
                  <a:srgbClr val="002060"/>
                </a:solidFill>
                <a:latin typeface="Arial Narrow" panose="020B0606020202030204" pitchFamily="34" charset="0"/>
              </a:rPr>
              <a:t>Συγκεκριμένος (</a:t>
            </a:r>
            <a:r>
              <a:rPr lang="el-GR" sz="2600" dirty="0" err="1">
                <a:solidFill>
                  <a:srgbClr val="002060"/>
                </a:solidFill>
                <a:latin typeface="Arial Narrow" panose="020B0606020202030204" pitchFamily="34" charset="0"/>
              </a:rPr>
              <a:t>Specific</a:t>
            </a:r>
            <a:r>
              <a:rPr lang="el-GR" sz="2600" dirty="0">
                <a:solidFill>
                  <a:srgbClr val="002060"/>
                </a:solidFill>
                <a:latin typeface="Arial Narrow" panose="020B0606020202030204" pitchFamily="34" charset="0"/>
              </a:rPr>
              <a:t>)</a:t>
            </a:r>
          </a:p>
          <a:p>
            <a:pPr>
              <a:defRPr/>
            </a:pPr>
            <a:r>
              <a:rPr lang="el-GR" sz="2600" dirty="0">
                <a:solidFill>
                  <a:srgbClr val="002060"/>
                </a:solidFill>
                <a:latin typeface="Arial Narrow" panose="020B0606020202030204" pitchFamily="34" charset="0"/>
              </a:rPr>
              <a:t>Μετρήσιμος (</a:t>
            </a:r>
            <a:r>
              <a:rPr lang="el-GR" sz="2600" dirty="0" err="1">
                <a:solidFill>
                  <a:srgbClr val="002060"/>
                </a:solidFill>
                <a:latin typeface="Arial Narrow" panose="020B0606020202030204" pitchFamily="34" charset="0"/>
              </a:rPr>
              <a:t>Measurable</a:t>
            </a:r>
            <a:r>
              <a:rPr lang="el-GR" sz="2600" dirty="0">
                <a:solidFill>
                  <a:srgbClr val="002060"/>
                </a:solidFill>
                <a:latin typeface="Arial Narrow" panose="020B0606020202030204" pitchFamily="34" charset="0"/>
              </a:rPr>
              <a:t>)</a:t>
            </a:r>
          </a:p>
          <a:p>
            <a:pPr>
              <a:defRPr/>
            </a:pPr>
            <a:r>
              <a:rPr lang="el-GR" sz="2600" dirty="0">
                <a:solidFill>
                  <a:srgbClr val="002060"/>
                </a:solidFill>
                <a:latin typeface="Arial Narrow" panose="020B0606020202030204" pitchFamily="34" charset="0"/>
              </a:rPr>
              <a:t>Επιτεύξιμος/ Αποδεκτός (</a:t>
            </a:r>
            <a:r>
              <a:rPr lang="el-GR" sz="2600" dirty="0" err="1">
                <a:solidFill>
                  <a:srgbClr val="002060"/>
                </a:solidFill>
                <a:latin typeface="Arial Narrow" panose="020B0606020202030204" pitchFamily="34" charset="0"/>
              </a:rPr>
              <a:t>Αttainable</a:t>
            </a:r>
            <a:r>
              <a:rPr lang="el-GR" sz="2600" dirty="0">
                <a:solidFill>
                  <a:srgbClr val="002060"/>
                </a:solidFill>
                <a:latin typeface="Arial Narrow" panose="020B0606020202030204" pitchFamily="34" charset="0"/>
              </a:rPr>
              <a:t>/ </a:t>
            </a:r>
            <a:r>
              <a:rPr lang="el-GR" sz="2600" dirty="0" err="1">
                <a:solidFill>
                  <a:srgbClr val="002060"/>
                </a:solidFill>
                <a:latin typeface="Arial Narrow" panose="020B0606020202030204" pitchFamily="34" charset="0"/>
              </a:rPr>
              <a:t>Acceptable</a:t>
            </a:r>
            <a:r>
              <a:rPr lang="el-GR" sz="2600" dirty="0">
                <a:solidFill>
                  <a:srgbClr val="002060"/>
                </a:solidFill>
                <a:latin typeface="Arial Narrow" panose="020B0606020202030204" pitchFamily="34" charset="0"/>
              </a:rPr>
              <a:t>)</a:t>
            </a:r>
          </a:p>
          <a:p>
            <a:pPr>
              <a:defRPr/>
            </a:pPr>
            <a:r>
              <a:rPr lang="el-GR" sz="2600" dirty="0">
                <a:solidFill>
                  <a:srgbClr val="002060"/>
                </a:solidFill>
                <a:latin typeface="Arial Narrow" panose="020B0606020202030204" pitchFamily="34" charset="0"/>
              </a:rPr>
              <a:t>Ρεαλιστικός (</a:t>
            </a:r>
            <a:r>
              <a:rPr lang="el-GR" sz="2600" dirty="0" err="1">
                <a:solidFill>
                  <a:srgbClr val="002060"/>
                </a:solidFill>
                <a:latin typeface="Arial Narrow" panose="020B0606020202030204" pitchFamily="34" charset="0"/>
              </a:rPr>
              <a:t>Relevant</a:t>
            </a:r>
            <a:r>
              <a:rPr lang="el-GR" sz="2600" dirty="0">
                <a:solidFill>
                  <a:srgbClr val="002060"/>
                </a:solidFill>
                <a:latin typeface="Arial Narrow" panose="020B0606020202030204" pitchFamily="34" charset="0"/>
              </a:rPr>
              <a:t>)</a:t>
            </a:r>
          </a:p>
          <a:p>
            <a:pPr>
              <a:defRPr/>
            </a:pPr>
            <a:r>
              <a:rPr lang="el-GR" sz="2600" dirty="0">
                <a:solidFill>
                  <a:srgbClr val="002060"/>
                </a:solidFill>
                <a:latin typeface="Arial Narrow" panose="020B0606020202030204" pitchFamily="34" charset="0"/>
              </a:rPr>
              <a:t>Χρονικά δεσμευμένος (</a:t>
            </a:r>
            <a:r>
              <a:rPr lang="el-GR" sz="2600" dirty="0" err="1" smtClean="0">
                <a:solidFill>
                  <a:srgbClr val="002060"/>
                </a:solidFill>
                <a:latin typeface="Arial Narrow" panose="020B0606020202030204" pitchFamily="34" charset="0"/>
              </a:rPr>
              <a:t>Time-bound</a:t>
            </a:r>
            <a:r>
              <a:rPr lang="el-GR" sz="2600" dirty="0" smtClean="0">
                <a:solidFill>
                  <a:srgbClr val="002060"/>
                </a:solidFill>
                <a:latin typeface="Arial Narrow" panose="020B0606020202030204" pitchFamily="34" charset="0"/>
              </a:rPr>
              <a:t>)</a:t>
            </a:r>
            <a:endParaRPr lang="el-GR" sz="2600" dirty="0">
              <a:solidFill>
                <a:srgbClr val="002060"/>
              </a:solidFill>
              <a:latin typeface="Arial Narrow" panose="020B0606020202030204" pitchFamily="34" charset="0"/>
            </a:endParaRPr>
          </a:p>
        </p:txBody>
      </p:sp>
      <p:pic>
        <p:nvPicPr>
          <p:cNvPr id="33796" name="Picture 2" descr="S.M.A.R.T. Goalshe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744" y="330994"/>
            <a:ext cx="2303462"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404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lstStyle/>
          <a:p>
            <a:pPr algn="ctr" eaLnBrk="1" hangingPunct="1"/>
            <a:r>
              <a:rPr lang="en-GB" altLang="el-GR" sz="3400" b="1" dirty="0" smtClean="0">
                <a:solidFill>
                  <a:srgbClr val="7030A0"/>
                </a:solidFill>
                <a:latin typeface="Arial Narrow" panose="020B0606020202030204" pitchFamily="34" charset="0"/>
              </a:rPr>
              <a:t>2. S M A R T </a:t>
            </a:r>
            <a:r>
              <a:rPr lang="el-GR" altLang="el-GR" sz="3400" b="1" dirty="0" smtClean="0">
                <a:solidFill>
                  <a:srgbClr val="7030A0"/>
                </a:solidFill>
                <a:latin typeface="Arial Narrow" panose="020B0606020202030204" pitchFamily="34" charset="0"/>
              </a:rPr>
              <a:t>Στόχοι (Ακρωνύμιο)</a:t>
            </a:r>
            <a:endParaRPr lang="en-US" altLang="el-GR" sz="3400" b="1" dirty="0" smtClean="0">
              <a:solidFill>
                <a:srgbClr val="7030A0"/>
              </a:solidFill>
              <a:latin typeface="Arial Narrow" panose="020B0606020202030204" pitchFamily="34" charset="0"/>
            </a:endParaRPr>
          </a:p>
        </p:txBody>
      </p:sp>
      <p:pic>
        <p:nvPicPr>
          <p:cNvPr id="8198" name="Picture 6" descr="Using Smart Objectives to Manage your Database -S.M.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82" y="1628800"/>
            <a:ext cx="7656785" cy="407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1649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447800"/>
          </a:xfrm>
        </p:spPr>
        <p:txBody>
          <a:bodyPr/>
          <a:lstStyle/>
          <a:p>
            <a:pPr algn="ctr">
              <a:defRPr/>
            </a:pPr>
            <a:r>
              <a:rPr lang="en-GB" altLang="el-GR" sz="4400" dirty="0">
                <a:solidFill>
                  <a:srgbClr val="FF0000"/>
                </a:solidFill>
                <a:latin typeface="Arial Narrow" panose="020B0606020202030204" pitchFamily="34" charset="0"/>
              </a:rPr>
              <a:t>S</a:t>
            </a:r>
            <a:r>
              <a:rPr lang="en-GB" altLang="el-GR" sz="3600" dirty="0">
                <a:solidFill>
                  <a:srgbClr val="7030A0"/>
                </a:solidFill>
                <a:latin typeface="Arial Narrow" panose="020B0606020202030204" pitchFamily="34" charset="0"/>
              </a:rPr>
              <a:t> M A R T </a:t>
            </a:r>
            <a:r>
              <a:rPr lang="el-GR" altLang="el-GR" sz="3600" dirty="0" smtClean="0">
                <a:solidFill>
                  <a:srgbClr val="7030A0"/>
                </a:solidFill>
                <a:latin typeface="Arial Narrow" panose="020B0606020202030204" pitchFamily="34" charset="0"/>
              </a:rPr>
              <a:t>  Στόχοι</a:t>
            </a:r>
            <a:r>
              <a:rPr lang="en-GB" altLang="el-GR" sz="3600" dirty="0" smtClean="0">
                <a:solidFill>
                  <a:srgbClr val="7030A0"/>
                </a:solidFill>
                <a:latin typeface="Arial Narrow" panose="020B0606020202030204" pitchFamily="34" charset="0"/>
              </a:rPr>
              <a:t>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628775"/>
            <a:ext cx="9144000" cy="4679950"/>
          </a:xfrm>
        </p:spPr>
        <p:txBody>
          <a:bodyPr>
            <a:normAutofit/>
          </a:bodyPr>
          <a:lstStyle/>
          <a:p>
            <a:pPr algn="just"/>
            <a:r>
              <a:rPr lang="en-GB" altLang="en-US" sz="2800" b="1" dirty="0" smtClean="0">
                <a:solidFill>
                  <a:srgbClr val="002060"/>
                </a:solidFill>
                <a:latin typeface="Arial Narrow" panose="020B0606020202030204" pitchFamily="34" charset="0"/>
              </a:rPr>
              <a:t>Specific-</a:t>
            </a:r>
            <a:r>
              <a:rPr lang="el-GR" altLang="en-US" sz="2800" b="1" dirty="0" smtClean="0">
                <a:solidFill>
                  <a:srgbClr val="002060"/>
                </a:solidFill>
                <a:latin typeface="Arial Narrow" panose="020B0606020202030204" pitchFamily="34" charset="0"/>
              </a:rPr>
              <a:t>Συγκεκριμένος Στόχος</a:t>
            </a:r>
            <a:endParaRPr lang="en-GB" altLang="en-US" sz="2800" b="1" dirty="0" smtClean="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Ένας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ακριβής στόχος </a:t>
            </a:r>
            <a:r>
              <a:rPr lang="el-GR" altLang="en-US" sz="2800" dirty="0">
                <a:solidFill>
                  <a:srgbClr val="002060"/>
                </a:solidFill>
                <a:latin typeface="Arial Narrow" panose="020B0606020202030204" pitchFamily="34" charset="0"/>
              </a:rPr>
              <a:t>έχει περισσότερες πιθανότητες να επιτευχθεί από έναν γενικό στόχο. </a:t>
            </a:r>
            <a:endParaRPr lang="en-GB" altLang="en-US" sz="2800" dirty="0" smtClean="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Κατά </a:t>
            </a:r>
            <a:r>
              <a:rPr lang="el-GR" altLang="en-US" sz="2800" dirty="0">
                <a:solidFill>
                  <a:srgbClr val="002060"/>
                </a:solidFill>
                <a:latin typeface="Arial Narrow" panose="020B0606020202030204" pitchFamily="34" charset="0"/>
              </a:rPr>
              <a:t>τη χάραξη ενός συγκεκριμένου στόχου, φροντίστε να προσδιορίσετε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τι πρέπει να γίνει και εντός του χρονικού </a:t>
            </a:r>
            <a:r>
              <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πλαισίου</a:t>
            </a:r>
            <a:r>
              <a:rPr lang="el-GR" altLang="en-US" sz="2800" dirty="0" smtClean="0">
                <a:solidFill>
                  <a:srgbClr val="002060"/>
                </a:solidFill>
                <a:latin typeface="Arial Narrow" panose="020B0606020202030204" pitchFamily="34" charset="0"/>
              </a:rPr>
              <a:t>.</a:t>
            </a:r>
            <a:endParaRPr lang="en-GB" altLang="en-US" sz="2800" dirty="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Για </a:t>
            </a:r>
            <a:r>
              <a:rPr lang="el-GR" altLang="en-US" sz="2800" dirty="0">
                <a:solidFill>
                  <a:srgbClr val="002060"/>
                </a:solidFill>
                <a:latin typeface="Arial Narrow" panose="020B0606020202030204" pitchFamily="34" charset="0"/>
              </a:rPr>
              <a:t>να θέσετε έναν συγκεκριμένο στόχο πρέπει να ξέρετε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τι </a:t>
            </a:r>
            <a:r>
              <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θέλετε</a:t>
            </a:r>
            <a:r>
              <a:rPr lang="el-GR" altLang="en-US" sz="2800" dirty="0" smtClean="0">
                <a:solidFill>
                  <a:srgbClr val="002060"/>
                </a:solidFill>
                <a:latin typeface="Arial Narrow" panose="020B0606020202030204" pitchFamily="34" charset="0"/>
              </a:rPr>
              <a:t>.</a:t>
            </a:r>
          </a:p>
          <a:p>
            <a:pPr algn="just"/>
            <a:r>
              <a:rPr lang="el-GR" altLang="en-US" sz="2800" dirty="0" smtClean="0">
                <a:solidFill>
                  <a:srgbClr val="002060"/>
                </a:solidFill>
                <a:latin typeface="Arial Narrow" panose="020B0606020202030204" pitchFamily="34" charset="0"/>
              </a:rPr>
              <a:t>Πρέπει να κάνετε στον εαυτό σας συγκεκριμένες ερωτήσεις</a:t>
            </a:r>
          </a:p>
        </p:txBody>
      </p:sp>
    </p:spTree>
    <p:extLst>
      <p:ext uri="{BB962C8B-B14F-4D97-AF65-F5344CB8AC3E}">
        <p14:creationId xmlns:p14="http://schemas.microsoft.com/office/powerpoint/2010/main" val="31453938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447800"/>
          </a:xfrm>
        </p:spPr>
        <p:txBody>
          <a:bodyPr/>
          <a:lstStyle/>
          <a:p>
            <a:pPr algn="ctr">
              <a:defRPr/>
            </a:pPr>
            <a:r>
              <a:rPr lang="en-GB" altLang="el-GR" sz="4400" dirty="0">
                <a:solidFill>
                  <a:srgbClr val="FF0000"/>
                </a:solidFill>
                <a:latin typeface="Arial Narrow" panose="020B0606020202030204" pitchFamily="34" charset="0"/>
              </a:rPr>
              <a:t>S</a:t>
            </a:r>
            <a:r>
              <a:rPr lang="en-GB" altLang="el-GR" sz="3600" dirty="0">
                <a:solidFill>
                  <a:srgbClr val="7030A0"/>
                </a:solidFill>
                <a:latin typeface="Arial Narrow" panose="020B0606020202030204" pitchFamily="34" charset="0"/>
              </a:rPr>
              <a:t> M A R T </a:t>
            </a:r>
            <a:r>
              <a:rPr lang="el-GR" altLang="el-GR" sz="3600" dirty="0" smtClean="0">
                <a:solidFill>
                  <a:srgbClr val="7030A0"/>
                </a:solidFill>
                <a:latin typeface="Arial Narrow" panose="020B0606020202030204" pitchFamily="34" charset="0"/>
              </a:rPr>
              <a:t>  Στόχοι (2)</a:t>
            </a:r>
            <a:r>
              <a:rPr lang="en-GB" altLang="el-GR" sz="3600" dirty="0" smtClean="0">
                <a:solidFill>
                  <a:srgbClr val="7030A0"/>
                </a:solidFill>
                <a:latin typeface="Arial Narrow" panose="020B0606020202030204" pitchFamily="34" charset="0"/>
              </a:rPr>
              <a:t>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628775"/>
            <a:ext cx="9144000" cy="4679950"/>
          </a:xfrm>
        </p:spPr>
        <p:txBody>
          <a:bodyPr>
            <a:normAutofit/>
          </a:bodyPr>
          <a:lstStyle/>
          <a:p>
            <a:pPr marL="109728" indent="0" algn="ctr">
              <a:buNone/>
            </a:pPr>
            <a:r>
              <a:rPr lang="el-GR" altLang="en-US" sz="2800" u="sng" dirty="0" smtClean="0">
                <a:solidFill>
                  <a:srgbClr val="002060"/>
                </a:solidFill>
                <a:effectLst>
                  <a:outerShdw blurRad="38100" dist="38100" dir="2700000" algn="tl">
                    <a:srgbClr val="000000">
                      <a:alpha val="43137"/>
                    </a:srgbClr>
                  </a:outerShdw>
                </a:effectLst>
                <a:latin typeface="Arial Narrow" panose="020B0606020202030204" pitchFamily="34" charset="0"/>
              </a:rPr>
              <a:t>Παραδείγματα Ερωτήσεων</a:t>
            </a:r>
          </a:p>
          <a:p>
            <a:pPr algn="ctr"/>
            <a:r>
              <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Ποιος</a:t>
            </a:r>
            <a:r>
              <a:rPr lang="el-GR" altLang="en-US" sz="2800" dirty="0" smtClean="0">
                <a:solidFill>
                  <a:srgbClr val="002060"/>
                </a:solidFill>
                <a:latin typeface="Arial Narrow" panose="020B0606020202030204" pitchFamily="34" charset="0"/>
              </a:rPr>
              <a:t> θα εμπλακεί σε αυτό που κάνω;</a:t>
            </a:r>
            <a:endParaRPr lang="el-GR" altLang="en-US" sz="2800" dirty="0">
              <a:solidFill>
                <a:srgbClr val="002060"/>
              </a:solidFill>
              <a:latin typeface="Arial Narrow" panose="020B0606020202030204" pitchFamily="34" charset="0"/>
            </a:endParaRPr>
          </a:p>
          <a:p>
            <a:pPr algn="ct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Τι</a:t>
            </a:r>
            <a:r>
              <a:rPr lang="el-GR" altLang="en-US" sz="2800" dirty="0">
                <a:solidFill>
                  <a:srgbClr val="002060"/>
                </a:solidFill>
                <a:latin typeface="Arial Narrow" panose="020B0606020202030204" pitchFamily="34" charset="0"/>
              </a:rPr>
              <a:t> θέλω να πετύχω;</a:t>
            </a:r>
          </a:p>
          <a:p>
            <a:pPr algn="ct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Πού</a:t>
            </a:r>
            <a:r>
              <a:rPr lang="el-GR" altLang="en-US" sz="2800" dirty="0">
                <a:solidFill>
                  <a:srgbClr val="002060"/>
                </a:solidFill>
                <a:latin typeface="Arial Narrow" panose="020B0606020202030204" pitchFamily="34" charset="0"/>
              </a:rPr>
              <a:t> πρέπει να το κάνω αυτό;</a:t>
            </a:r>
          </a:p>
          <a:p>
            <a:pPr algn="ct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Πότε</a:t>
            </a:r>
            <a:r>
              <a:rPr lang="el-GR" altLang="en-US" sz="2800" dirty="0">
                <a:solidFill>
                  <a:srgbClr val="002060"/>
                </a:solidFill>
                <a:latin typeface="Arial Narrow" panose="020B0606020202030204" pitchFamily="34" charset="0"/>
              </a:rPr>
              <a:t> πρέπει να μπορώ να το ολοκληρώσω;</a:t>
            </a:r>
          </a:p>
          <a:p>
            <a:pPr algn="ct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Ποιες</a:t>
            </a:r>
            <a:r>
              <a:rPr lang="el-GR" altLang="en-US" sz="2800" dirty="0">
                <a:solidFill>
                  <a:srgbClr val="002060"/>
                </a:solidFill>
                <a:latin typeface="Arial Narrow" panose="020B0606020202030204" pitchFamily="34" charset="0"/>
              </a:rPr>
              <a:t> είναι οι απαιτήσεις και οι περιορισμοί;</a:t>
            </a:r>
          </a:p>
          <a:p>
            <a:pPr algn="ct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Γιατί</a:t>
            </a:r>
            <a:r>
              <a:rPr lang="el-GR" altLang="en-US" sz="2800" dirty="0">
                <a:solidFill>
                  <a:srgbClr val="002060"/>
                </a:solidFill>
                <a:latin typeface="Arial Narrow" panose="020B0606020202030204" pitchFamily="34" charset="0"/>
              </a:rPr>
              <a:t> το κάνω αυτό;</a:t>
            </a:r>
            <a:endParaRPr lang="el-GR" altLang="en-US" sz="280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41416803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447800"/>
          </a:xfrm>
        </p:spPr>
        <p:txBody>
          <a:bodyPr/>
          <a:lstStyle/>
          <a:p>
            <a:pPr algn="ctr">
              <a:defRPr/>
            </a:pPr>
            <a:r>
              <a:rPr lang="en-GB" altLang="el-GR" sz="3600" dirty="0" smtClean="0">
                <a:solidFill>
                  <a:srgbClr val="7030A0"/>
                </a:solidFill>
                <a:latin typeface="Arial Narrow" panose="020B0606020202030204" pitchFamily="34" charset="0"/>
              </a:rPr>
              <a:t>S</a:t>
            </a:r>
            <a:r>
              <a:rPr lang="en-GB" altLang="el-GR" sz="3200" dirty="0" smtClean="0">
                <a:solidFill>
                  <a:srgbClr val="7030A0"/>
                </a:solidFill>
                <a:latin typeface="Arial Narrow" panose="020B0606020202030204" pitchFamily="34" charset="0"/>
              </a:rPr>
              <a:t> </a:t>
            </a:r>
            <a:r>
              <a:rPr lang="el-GR" altLang="el-GR" sz="4400" dirty="0" smtClean="0">
                <a:solidFill>
                  <a:srgbClr val="FF0000"/>
                </a:solidFill>
                <a:latin typeface="Arial Narrow" panose="020B0606020202030204" pitchFamily="34" charset="0"/>
              </a:rPr>
              <a:t>Μ</a:t>
            </a:r>
            <a:r>
              <a:rPr lang="en-GB" altLang="el-GR" sz="3600" dirty="0" smtClean="0">
                <a:solidFill>
                  <a:srgbClr val="7030A0"/>
                </a:solidFill>
                <a:latin typeface="Arial Narrow" panose="020B0606020202030204" pitchFamily="34" charset="0"/>
              </a:rPr>
              <a:t> </a:t>
            </a:r>
            <a:r>
              <a:rPr lang="en-GB" altLang="el-GR" sz="3600" dirty="0">
                <a:solidFill>
                  <a:srgbClr val="7030A0"/>
                </a:solidFill>
                <a:latin typeface="Arial Narrow" panose="020B0606020202030204" pitchFamily="34" charset="0"/>
              </a:rPr>
              <a:t>A R T </a:t>
            </a:r>
            <a:r>
              <a:rPr lang="el-GR" altLang="el-GR" sz="3600" dirty="0" smtClean="0">
                <a:solidFill>
                  <a:srgbClr val="7030A0"/>
                </a:solidFill>
                <a:latin typeface="Arial Narrow" panose="020B0606020202030204" pitchFamily="34" charset="0"/>
              </a:rPr>
              <a:t>  Στόχοι</a:t>
            </a:r>
            <a:r>
              <a:rPr lang="en-GB" altLang="el-GR" sz="3600" dirty="0" smtClean="0">
                <a:solidFill>
                  <a:srgbClr val="7030A0"/>
                </a:solidFill>
                <a:latin typeface="Arial Narrow" panose="020B0606020202030204" pitchFamily="34" charset="0"/>
              </a:rPr>
              <a:t>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628775"/>
            <a:ext cx="9144000" cy="4679950"/>
          </a:xfrm>
        </p:spPr>
        <p:txBody>
          <a:bodyPr>
            <a:normAutofit/>
          </a:bodyPr>
          <a:lstStyle/>
          <a:p>
            <a:pPr algn="just"/>
            <a:r>
              <a:rPr lang="en-GB" altLang="en-US" sz="2800" b="1" dirty="0" smtClean="0">
                <a:solidFill>
                  <a:srgbClr val="002060"/>
                </a:solidFill>
                <a:latin typeface="Arial Narrow" panose="020B0606020202030204" pitchFamily="34" charset="0"/>
              </a:rPr>
              <a:t>Measurable – </a:t>
            </a:r>
            <a:r>
              <a:rPr lang="el-GR" altLang="en-US" sz="2800" b="1" dirty="0" smtClean="0">
                <a:solidFill>
                  <a:srgbClr val="002060"/>
                </a:solidFill>
                <a:latin typeface="Arial Narrow" panose="020B0606020202030204" pitchFamily="34" charset="0"/>
              </a:rPr>
              <a:t>Μετρήσιμος Στόχος</a:t>
            </a:r>
            <a:endParaRPr lang="en-GB" altLang="en-US" sz="2800" b="1" dirty="0" smtClean="0">
              <a:solidFill>
                <a:srgbClr val="002060"/>
              </a:solidFill>
              <a:latin typeface="Arial Narrow" panose="020B0606020202030204" pitchFamily="34" charset="0"/>
            </a:endParaRPr>
          </a:p>
          <a:p>
            <a:pPr algn="just"/>
            <a:r>
              <a:rPr lang="el-GR" altLang="en-US" sz="2800" dirty="0">
                <a:solidFill>
                  <a:srgbClr val="002060"/>
                </a:solidFill>
                <a:latin typeface="Arial Narrow" panose="020B0606020202030204" pitchFamily="34" charset="0"/>
              </a:rPr>
              <a:t>Πρέπει να </a:t>
            </a:r>
            <a:r>
              <a:rPr lang="el-GR" altLang="en-US" sz="2800" dirty="0" smtClean="0">
                <a:solidFill>
                  <a:srgbClr val="002060"/>
                </a:solidFill>
                <a:latin typeface="Arial Narrow" panose="020B0606020202030204" pitchFamily="34" charset="0"/>
              </a:rPr>
              <a:t>έχουμε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συγκεκριμένες αποδείξεις </a:t>
            </a:r>
            <a:r>
              <a:rPr lang="el-GR" altLang="en-US" sz="2800" dirty="0">
                <a:solidFill>
                  <a:srgbClr val="002060"/>
                </a:solidFill>
                <a:latin typeface="Arial Narrow" panose="020B0606020202030204" pitchFamily="34" charset="0"/>
              </a:rPr>
              <a:t>για να μετρηθεί η πρόοδος που σημειώσατε για την επίτευξη των στόχων σας. </a:t>
            </a:r>
            <a:endParaRPr lang="el-GR" altLang="en-US" sz="2800" dirty="0" smtClean="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Η </a:t>
            </a:r>
            <a:r>
              <a:rPr lang="el-GR" altLang="en-US" sz="2800" dirty="0">
                <a:solidFill>
                  <a:srgbClr val="002060"/>
                </a:solidFill>
                <a:latin typeface="Arial Narrow" panose="020B0606020202030204" pitchFamily="34" charset="0"/>
              </a:rPr>
              <a:t>μέτρηση της προόδου σας σας δίνει τη δυνατότητα </a:t>
            </a:r>
            <a:r>
              <a:rPr lang="el-GR" altLang="en-US" sz="2800" dirty="0" smtClean="0">
                <a:solidFill>
                  <a:srgbClr val="002060"/>
                </a:solidFill>
                <a:latin typeface="Arial Narrow" panose="020B0606020202030204" pitchFamily="34" charset="0"/>
              </a:rPr>
              <a:t>να</a:t>
            </a:r>
          </a:p>
          <a:p>
            <a:pPr marL="109728" indent="0" algn="just">
              <a:buNone/>
            </a:pPr>
            <a:r>
              <a:rPr lang="el-GR" altLang="en-US" sz="2800" dirty="0" smtClean="0">
                <a:solidFill>
                  <a:srgbClr val="002060"/>
                </a:solidFill>
                <a:latin typeface="Arial Narrow" panose="020B0606020202030204" pitchFamily="34" charset="0"/>
              </a:rPr>
              <a:t>Α) παραμείνετε </a:t>
            </a:r>
            <a:r>
              <a:rPr lang="el-GR" altLang="en-US" sz="2800" dirty="0">
                <a:solidFill>
                  <a:srgbClr val="002060"/>
                </a:solidFill>
                <a:latin typeface="Arial Narrow" panose="020B0606020202030204" pitchFamily="34" charset="0"/>
              </a:rPr>
              <a:t>σε καλό </a:t>
            </a:r>
            <a:r>
              <a:rPr lang="el-GR" altLang="en-US" sz="2800" dirty="0" smtClean="0">
                <a:solidFill>
                  <a:srgbClr val="002060"/>
                </a:solidFill>
                <a:latin typeface="Arial Narrow" panose="020B0606020202030204" pitchFamily="34" charset="0"/>
              </a:rPr>
              <a:t>δρόμο </a:t>
            </a:r>
          </a:p>
          <a:p>
            <a:pPr marL="109728" indent="0" algn="just">
              <a:buNone/>
            </a:pPr>
            <a:r>
              <a:rPr lang="el-GR" altLang="en-US" sz="2800" dirty="0" smtClean="0">
                <a:solidFill>
                  <a:srgbClr val="002060"/>
                </a:solidFill>
                <a:latin typeface="Arial Narrow" panose="020B0606020202030204" pitchFamily="34" charset="0"/>
              </a:rPr>
              <a:t>Β) επιτύχετε </a:t>
            </a:r>
            <a:r>
              <a:rPr lang="el-GR" altLang="en-US" sz="2800" dirty="0">
                <a:solidFill>
                  <a:srgbClr val="002060"/>
                </a:solidFill>
                <a:latin typeface="Arial Narrow" panose="020B0606020202030204" pitchFamily="34" charset="0"/>
              </a:rPr>
              <a:t>τους στόχους </a:t>
            </a:r>
            <a:r>
              <a:rPr lang="el-GR" altLang="en-US" sz="2800" dirty="0" smtClean="0">
                <a:solidFill>
                  <a:srgbClr val="002060"/>
                </a:solidFill>
                <a:latin typeface="Arial Narrow" panose="020B0606020202030204" pitchFamily="34" charset="0"/>
              </a:rPr>
              <a:t>σας</a:t>
            </a:r>
          </a:p>
          <a:p>
            <a:pPr marL="109728" indent="0" algn="just">
              <a:buNone/>
            </a:pPr>
            <a:r>
              <a:rPr lang="el-GR" altLang="en-US" sz="2800" dirty="0" smtClean="0">
                <a:solidFill>
                  <a:srgbClr val="002060"/>
                </a:solidFill>
                <a:latin typeface="Arial Narrow" panose="020B0606020202030204" pitchFamily="34" charset="0"/>
              </a:rPr>
              <a:t>Γ) να βιώσετε τον </a:t>
            </a:r>
            <a:r>
              <a:rPr lang="el-GR" altLang="en-US" sz="2800" dirty="0">
                <a:solidFill>
                  <a:srgbClr val="002060"/>
                </a:solidFill>
                <a:latin typeface="Arial Narrow" panose="020B0606020202030204" pitchFamily="34" charset="0"/>
              </a:rPr>
              <a:t>ενθουσιασμό </a:t>
            </a:r>
            <a:r>
              <a:rPr lang="el-GR" altLang="en-US" sz="2800" dirty="0" smtClean="0">
                <a:solidFill>
                  <a:srgbClr val="002060"/>
                </a:solidFill>
                <a:latin typeface="Arial Narrow" panose="020B0606020202030204" pitchFamily="34" charset="0"/>
              </a:rPr>
              <a:t>των επιτευγμάτων σας</a:t>
            </a:r>
          </a:p>
        </p:txBody>
      </p:sp>
    </p:spTree>
    <p:extLst>
      <p:ext uri="{BB962C8B-B14F-4D97-AF65-F5344CB8AC3E}">
        <p14:creationId xmlns:p14="http://schemas.microsoft.com/office/powerpoint/2010/main" val="442048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447800"/>
          </a:xfrm>
        </p:spPr>
        <p:txBody>
          <a:bodyPr/>
          <a:lstStyle/>
          <a:p>
            <a:pPr algn="ctr">
              <a:defRPr/>
            </a:pPr>
            <a:r>
              <a:rPr lang="en-GB" altLang="el-GR" sz="3600" dirty="0" smtClean="0">
                <a:solidFill>
                  <a:srgbClr val="7030A0"/>
                </a:solidFill>
                <a:latin typeface="Arial Narrow" panose="020B0606020202030204" pitchFamily="34" charset="0"/>
              </a:rPr>
              <a:t>S</a:t>
            </a:r>
            <a:r>
              <a:rPr lang="en-GB" altLang="el-GR" sz="3200" dirty="0" smtClean="0">
                <a:solidFill>
                  <a:srgbClr val="7030A0"/>
                </a:solidFill>
                <a:latin typeface="Arial Narrow" panose="020B0606020202030204" pitchFamily="34" charset="0"/>
              </a:rPr>
              <a:t> </a:t>
            </a:r>
            <a:r>
              <a:rPr lang="el-GR" altLang="el-GR" sz="4400" dirty="0" smtClean="0">
                <a:solidFill>
                  <a:srgbClr val="FF0000"/>
                </a:solidFill>
                <a:latin typeface="Arial Narrow" panose="020B0606020202030204" pitchFamily="34" charset="0"/>
              </a:rPr>
              <a:t>Μ</a:t>
            </a:r>
            <a:r>
              <a:rPr lang="en-GB" altLang="el-GR" sz="3600" dirty="0" smtClean="0">
                <a:solidFill>
                  <a:srgbClr val="7030A0"/>
                </a:solidFill>
                <a:latin typeface="Arial Narrow" panose="020B0606020202030204" pitchFamily="34" charset="0"/>
              </a:rPr>
              <a:t> </a:t>
            </a:r>
            <a:r>
              <a:rPr lang="en-GB" altLang="el-GR" sz="3600" dirty="0">
                <a:solidFill>
                  <a:srgbClr val="7030A0"/>
                </a:solidFill>
                <a:latin typeface="Arial Narrow" panose="020B0606020202030204" pitchFamily="34" charset="0"/>
              </a:rPr>
              <a:t>A R T </a:t>
            </a:r>
            <a:r>
              <a:rPr lang="el-GR" altLang="el-GR" sz="3600" dirty="0" smtClean="0">
                <a:solidFill>
                  <a:srgbClr val="7030A0"/>
                </a:solidFill>
                <a:latin typeface="Arial Narrow" panose="020B0606020202030204" pitchFamily="34" charset="0"/>
              </a:rPr>
              <a:t>  Στόχοι</a:t>
            </a:r>
            <a:r>
              <a:rPr lang="en-GB" altLang="el-GR" sz="3600" dirty="0" smtClean="0">
                <a:solidFill>
                  <a:srgbClr val="7030A0"/>
                </a:solidFill>
                <a:latin typeface="Arial Narrow" panose="020B0606020202030204" pitchFamily="34" charset="0"/>
              </a:rPr>
              <a:t>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5" name="Rectangle 3"/>
          <p:cNvSpPr>
            <a:spLocks noGrp="1" noChangeArrowheads="1"/>
          </p:cNvSpPr>
          <p:nvPr>
            <p:ph sz="quarter" idx="1"/>
          </p:nvPr>
        </p:nvSpPr>
        <p:spPr>
          <a:xfrm>
            <a:off x="0" y="1628775"/>
            <a:ext cx="9144000" cy="4679950"/>
          </a:xfrm>
        </p:spPr>
        <p:txBody>
          <a:bodyPr>
            <a:normAutofit/>
          </a:bodyPr>
          <a:lstStyle/>
          <a:p>
            <a:pPr marL="109728" indent="0" algn="ctr">
              <a:buNone/>
            </a:pPr>
            <a:r>
              <a:rPr lang="el-GR" altLang="en-US" sz="2800" u="sng" dirty="0" smtClean="0">
                <a:solidFill>
                  <a:srgbClr val="002060"/>
                </a:solidFill>
                <a:effectLst>
                  <a:outerShdw blurRad="38100" dist="38100" dir="2700000" algn="tl">
                    <a:srgbClr val="000000">
                      <a:alpha val="43137"/>
                    </a:srgbClr>
                  </a:outerShdw>
                </a:effectLst>
                <a:latin typeface="Arial Narrow" panose="020B0606020202030204" pitchFamily="34" charset="0"/>
              </a:rPr>
              <a:t>Παραδείγματα Ερωτήσεων</a:t>
            </a:r>
          </a:p>
          <a:p>
            <a:pPr algn="ctr"/>
            <a:endPar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algn="ctr"/>
            <a:r>
              <a:rPr lang="el-GR" altLang="en-US" sz="2800" dirty="0">
                <a:solidFill>
                  <a:srgbClr val="002060"/>
                </a:solidFill>
                <a:latin typeface="Arial Narrow" panose="020B0606020202030204" pitchFamily="34" charset="0"/>
              </a:rPr>
              <a:t>Κατά τον καθορισμό μετρήσιμων στόχων πρέπει να κάνετε στον εαυτό σας ερωτήσεις όπως </a:t>
            </a:r>
            <a:endParaRPr lang="el-GR" altLang="en-US" sz="2800" dirty="0" smtClean="0">
              <a:solidFill>
                <a:srgbClr val="002060"/>
              </a:solidFill>
              <a:latin typeface="Arial Narrow" panose="020B0606020202030204" pitchFamily="34" charset="0"/>
            </a:endParaRPr>
          </a:p>
          <a:p>
            <a:pPr algn="ctr"/>
            <a:r>
              <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Πόσο </a:t>
            </a:r>
          </a:p>
          <a:p>
            <a:pPr algn="ctr"/>
            <a:r>
              <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Πόσα;</a:t>
            </a:r>
          </a:p>
          <a:p>
            <a:pPr algn="ctr"/>
            <a:r>
              <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Πως θα γνωρίζω πότε θα γίνει</a:t>
            </a:r>
            <a:endParaRPr lang="el-GR" altLang="en-US" sz="280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31738067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447800"/>
          </a:xfrm>
        </p:spPr>
        <p:txBody>
          <a:bodyPr/>
          <a:lstStyle/>
          <a:p>
            <a:pPr algn="ctr">
              <a:defRPr/>
            </a:pPr>
            <a:r>
              <a:rPr lang="en-GB" altLang="el-GR" sz="3600" dirty="0" smtClean="0">
                <a:solidFill>
                  <a:srgbClr val="7030A0"/>
                </a:solidFill>
                <a:latin typeface="Arial Narrow" panose="020B0606020202030204" pitchFamily="34" charset="0"/>
              </a:rPr>
              <a:t>S</a:t>
            </a:r>
            <a:r>
              <a:rPr lang="el-GR" altLang="el-GR" sz="3600" dirty="0" smtClean="0">
                <a:solidFill>
                  <a:srgbClr val="7030A0"/>
                </a:solidFill>
                <a:latin typeface="Arial Narrow" panose="020B0606020202030204" pitchFamily="34" charset="0"/>
              </a:rPr>
              <a:t> Μ </a:t>
            </a:r>
            <a:r>
              <a:rPr lang="en-GB" altLang="el-GR" sz="4400" dirty="0" smtClean="0">
                <a:solidFill>
                  <a:srgbClr val="FF0000"/>
                </a:solidFill>
                <a:latin typeface="Arial Narrow" panose="020B0606020202030204" pitchFamily="34" charset="0"/>
              </a:rPr>
              <a:t>A</a:t>
            </a:r>
            <a:r>
              <a:rPr lang="en-GB" altLang="el-GR" sz="3600" dirty="0" smtClean="0">
                <a:solidFill>
                  <a:srgbClr val="7030A0"/>
                </a:solidFill>
                <a:latin typeface="Arial Narrow" panose="020B0606020202030204" pitchFamily="34" charset="0"/>
              </a:rPr>
              <a:t> </a:t>
            </a:r>
            <a:r>
              <a:rPr lang="en-GB" altLang="el-GR" sz="3600" dirty="0">
                <a:solidFill>
                  <a:srgbClr val="7030A0"/>
                </a:solidFill>
                <a:latin typeface="Arial Narrow" panose="020B0606020202030204" pitchFamily="34" charset="0"/>
              </a:rPr>
              <a:t>R T </a:t>
            </a:r>
            <a:r>
              <a:rPr lang="el-GR" altLang="el-GR" sz="3600" dirty="0" smtClean="0">
                <a:solidFill>
                  <a:srgbClr val="7030A0"/>
                </a:solidFill>
                <a:latin typeface="Arial Narrow" panose="020B0606020202030204" pitchFamily="34" charset="0"/>
              </a:rPr>
              <a:t>  Στόχοι</a:t>
            </a:r>
            <a:r>
              <a:rPr lang="en-GB" altLang="el-GR" sz="3600" dirty="0" smtClean="0">
                <a:solidFill>
                  <a:srgbClr val="7030A0"/>
                </a:solidFill>
                <a:latin typeface="Arial Narrow" panose="020B0606020202030204" pitchFamily="34" charset="0"/>
              </a:rPr>
              <a:t>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rmAutofit lnSpcReduction="10000"/>
          </a:bodyPr>
          <a:lstStyle/>
          <a:p>
            <a:pPr algn="just"/>
            <a:r>
              <a:rPr lang="en-GB" altLang="en-US" sz="2800" b="1" dirty="0" smtClean="0">
                <a:solidFill>
                  <a:srgbClr val="002060"/>
                </a:solidFill>
                <a:latin typeface="Arial Narrow" panose="020B0606020202030204" pitchFamily="34" charset="0"/>
              </a:rPr>
              <a:t>Attainable – </a:t>
            </a:r>
            <a:r>
              <a:rPr lang="el-GR" altLang="en-US" sz="2800" b="1" dirty="0" smtClean="0">
                <a:solidFill>
                  <a:srgbClr val="002060"/>
                </a:solidFill>
                <a:latin typeface="Arial Narrow" panose="020B0606020202030204" pitchFamily="34" charset="0"/>
              </a:rPr>
              <a:t>Εφικτός/Επιτεύξιμος Στόχος</a:t>
            </a:r>
            <a:endParaRPr lang="en-GB" altLang="en-US" sz="2800" b="1" dirty="0" smtClean="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Πρέπει </a:t>
            </a:r>
            <a:r>
              <a:rPr lang="el-GR" altLang="en-US" sz="2800" dirty="0">
                <a:solidFill>
                  <a:srgbClr val="002060"/>
                </a:solidFill>
                <a:latin typeface="Arial Narrow" panose="020B0606020202030204" pitchFamily="34" charset="0"/>
              </a:rPr>
              <a:t>να ορίσετε στόχους για τον εαυτό σας που είναι εφικτοί και δεν είναι προσιτοί. </a:t>
            </a:r>
            <a:endParaRPr lang="el-GR" altLang="en-US" sz="2800" dirty="0" smtClean="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Ο </a:t>
            </a:r>
            <a:r>
              <a:rPr lang="el-GR" altLang="en-US" sz="2800" dirty="0">
                <a:solidFill>
                  <a:srgbClr val="002060"/>
                </a:solidFill>
                <a:latin typeface="Arial Narrow" panose="020B0606020202030204" pitchFamily="34" charset="0"/>
              </a:rPr>
              <a:t>καθορισμός μη επιτεύξιμων στόχων είναι μια συνταγή για απογοήτευση και αποτυχία. </a:t>
            </a:r>
            <a:endParaRPr lang="el-GR" altLang="en-US" sz="2800" dirty="0" smtClean="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Ακόμη </a:t>
            </a:r>
            <a:r>
              <a:rPr lang="el-GR" altLang="en-US" sz="2800" dirty="0">
                <a:solidFill>
                  <a:srgbClr val="002060"/>
                </a:solidFill>
                <a:latin typeface="Arial Narrow" panose="020B0606020202030204" pitchFamily="34" charset="0"/>
              </a:rPr>
              <a:t>και δύσκολοι, μακροπρόθεσμοι στόχοι μπορούν να επιτευχθούν με το να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σχεδιάσετε τα βήματα με σύνεση και να δημιουργήσετε ένα χρονικό πλαίσιο για τον εαυτό σας για να πραγματοποιήσετε αυτά τα </a:t>
            </a:r>
            <a:r>
              <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βήματα</a:t>
            </a:r>
          </a:p>
          <a:p>
            <a:pPr algn="just"/>
            <a:endPar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algn="just"/>
            <a:r>
              <a:rPr lang="el-GR" altLang="en-US" sz="2800" u="sng" dirty="0" smtClean="0">
                <a:solidFill>
                  <a:srgbClr val="002060"/>
                </a:solidFill>
                <a:latin typeface="Arial Narrow" panose="020B0606020202030204" pitchFamily="34" charset="0"/>
              </a:rPr>
              <a:t>Παράδειγμα</a:t>
            </a:r>
            <a:r>
              <a:rPr lang="el-GR" altLang="en-US" sz="2800" dirty="0" smtClean="0">
                <a:solidFill>
                  <a:srgbClr val="002060"/>
                </a:solidFill>
                <a:latin typeface="Arial Narrow" panose="020B0606020202030204" pitchFamily="34" charset="0"/>
              </a:rPr>
              <a:t>: Αν έχετε πρόβλημα όρασης και </a:t>
            </a:r>
            <a:r>
              <a:rPr lang="el-GR" altLang="en-US" sz="2800" dirty="0">
                <a:solidFill>
                  <a:srgbClr val="002060"/>
                </a:solidFill>
                <a:latin typeface="Arial Narrow" panose="020B0606020202030204" pitchFamily="34" charset="0"/>
              </a:rPr>
              <a:t>νομίζετε ότι μπορείτε να γίνετε πιλότος τότε ίσως χρειαστεί να ξανασκεφτείτε αυτόν τον στόχο.</a:t>
            </a:r>
          </a:p>
          <a:p>
            <a:pPr algn="just"/>
            <a:endPar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3746969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n-GB" altLang="el-GR" sz="3600" dirty="0" smtClean="0">
                <a:solidFill>
                  <a:srgbClr val="7030A0"/>
                </a:solidFill>
                <a:latin typeface="Arial Narrow" panose="020B0606020202030204" pitchFamily="34" charset="0"/>
              </a:rPr>
              <a:t>S</a:t>
            </a:r>
            <a:r>
              <a:rPr lang="el-GR" altLang="el-GR" sz="3600" dirty="0" smtClean="0">
                <a:solidFill>
                  <a:srgbClr val="7030A0"/>
                </a:solidFill>
                <a:latin typeface="Arial Narrow" panose="020B0606020202030204" pitchFamily="34" charset="0"/>
              </a:rPr>
              <a:t> Μ Α </a:t>
            </a:r>
            <a:r>
              <a:rPr lang="en-GB" altLang="el-GR" sz="4400" dirty="0" smtClean="0">
                <a:solidFill>
                  <a:srgbClr val="FF0000"/>
                </a:solidFill>
                <a:latin typeface="Arial Narrow" panose="020B0606020202030204" pitchFamily="34" charset="0"/>
              </a:rPr>
              <a:t>R</a:t>
            </a:r>
            <a:r>
              <a:rPr lang="en-GB" altLang="el-GR" sz="3600" dirty="0" smtClean="0">
                <a:solidFill>
                  <a:srgbClr val="7030A0"/>
                </a:solidFill>
                <a:latin typeface="Arial Narrow" panose="020B0606020202030204" pitchFamily="34" charset="0"/>
              </a:rPr>
              <a:t> </a:t>
            </a:r>
            <a:r>
              <a:rPr lang="en-GB" altLang="el-GR" sz="3600" dirty="0">
                <a:solidFill>
                  <a:srgbClr val="7030A0"/>
                </a:solidFill>
                <a:latin typeface="Arial Narrow" panose="020B0606020202030204" pitchFamily="34" charset="0"/>
              </a:rPr>
              <a:t>T </a:t>
            </a:r>
            <a:r>
              <a:rPr lang="el-GR" altLang="el-GR" sz="3600" dirty="0" smtClean="0">
                <a:solidFill>
                  <a:srgbClr val="7030A0"/>
                </a:solidFill>
                <a:latin typeface="Arial Narrow" panose="020B0606020202030204" pitchFamily="34" charset="0"/>
              </a:rPr>
              <a:t>  Στόχοι</a:t>
            </a:r>
            <a:r>
              <a:rPr lang="en-GB" altLang="el-GR" sz="3600" dirty="0" smtClean="0">
                <a:solidFill>
                  <a:srgbClr val="7030A0"/>
                </a:solidFill>
                <a:latin typeface="Arial Narrow" panose="020B0606020202030204" pitchFamily="34" charset="0"/>
              </a:rPr>
              <a:t>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rmAutofit/>
          </a:bodyPr>
          <a:lstStyle/>
          <a:p>
            <a:pPr algn="just"/>
            <a:r>
              <a:rPr lang="en-GB" altLang="en-US" sz="2800" b="1" dirty="0" err="1" smtClean="0">
                <a:solidFill>
                  <a:srgbClr val="002060"/>
                </a:solidFill>
                <a:latin typeface="Arial Narrow" panose="020B0606020202030204" pitchFamily="34" charset="0"/>
              </a:rPr>
              <a:t>Reaslistic</a:t>
            </a:r>
            <a:r>
              <a:rPr lang="en-GB" altLang="en-US" sz="2800" b="1" dirty="0" smtClean="0">
                <a:solidFill>
                  <a:srgbClr val="002060"/>
                </a:solidFill>
                <a:latin typeface="Arial Narrow" panose="020B0606020202030204" pitchFamily="34" charset="0"/>
              </a:rPr>
              <a:t> – </a:t>
            </a:r>
            <a:r>
              <a:rPr lang="el-GR" altLang="en-US" sz="2800" b="1" dirty="0" smtClean="0">
                <a:solidFill>
                  <a:srgbClr val="002060"/>
                </a:solidFill>
                <a:latin typeface="Arial Narrow" panose="020B0606020202030204" pitchFamily="34" charset="0"/>
              </a:rPr>
              <a:t>Ρεαλιστικός Στόχος</a:t>
            </a:r>
          </a:p>
          <a:p>
            <a:pPr algn="just"/>
            <a:r>
              <a:rPr lang="el-GR" altLang="en-US" sz="2800" dirty="0" smtClean="0">
                <a:solidFill>
                  <a:srgbClr val="002060"/>
                </a:solidFill>
                <a:latin typeface="Arial Narrow" panose="020B0606020202030204" pitchFamily="34" charset="0"/>
              </a:rPr>
              <a:t>Πρέπει </a:t>
            </a:r>
            <a:r>
              <a:rPr lang="el-GR" altLang="en-US" sz="2800" dirty="0">
                <a:solidFill>
                  <a:srgbClr val="002060"/>
                </a:solidFill>
                <a:latin typeface="Arial Narrow" panose="020B0606020202030204" pitchFamily="34" charset="0"/>
              </a:rPr>
              <a:t>να είστε και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πρόθυμοι και ικανοί να εργαστείτε για την επίτευξη των στόχων </a:t>
            </a:r>
            <a:r>
              <a:rPr lang="el-GR" altLang="en-US" sz="2800" dirty="0">
                <a:solidFill>
                  <a:srgbClr val="002060"/>
                </a:solidFill>
                <a:latin typeface="Arial Narrow" panose="020B0606020202030204" pitchFamily="34" charset="0"/>
              </a:rPr>
              <a:t>σας. Αυτό θα το έκανε ρεαλιστικό </a:t>
            </a:r>
            <a:r>
              <a:rPr lang="el-GR" altLang="en-US" sz="2800" dirty="0" smtClean="0">
                <a:solidFill>
                  <a:srgbClr val="002060"/>
                </a:solidFill>
                <a:latin typeface="Arial Narrow" panose="020B0606020202030204" pitchFamily="34" charset="0"/>
              </a:rPr>
              <a:t>στόχο.</a:t>
            </a:r>
          </a:p>
          <a:p>
            <a:pPr algn="just"/>
            <a:r>
              <a:rPr lang="el-GR" altLang="en-US" sz="2800" dirty="0" smtClean="0">
                <a:solidFill>
                  <a:srgbClr val="002060"/>
                </a:solidFill>
                <a:latin typeface="Arial Narrow" panose="020B0606020202030204" pitchFamily="34" charset="0"/>
              </a:rPr>
              <a:t>Θέτοντας </a:t>
            </a:r>
            <a:r>
              <a:rPr lang="el-GR" altLang="en-US" sz="2800" dirty="0">
                <a:solidFill>
                  <a:srgbClr val="002060"/>
                </a:solidFill>
                <a:latin typeface="Arial Narrow" panose="020B0606020202030204" pitchFamily="34" charset="0"/>
              </a:rPr>
              <a:t>μη ρεαλιστικούς στόχους για τον εαυτό σας, πιθανότατα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θα τα </a:t>
            </a:r>
            <a:r>
              <a:rPr lang="el-GR" altLang="en-U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παρατήσετε πολύ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σύντομα</a:t>
            </a:r>
            <a:r>
              <a:rPr lang="el-GR" altLang="en-US" sz="2800" dirty="0">
                <a:solidFill>
                  <a:srgbClr val="002060"/>
                </a:solidFill>
                <a:latin typeface="Arial Narrow" panose="020B0606020202030204" pitchFamily="34" charset="0"/>
              </a:rPr>
              <a:t>. </a:t>
            </a:r>
            <a:endParaRPr lang="el-GR" altLang="en-US" sz="2800" dirty="0" smtClean="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Εσείς είστε </a:t>
            </a:r>
            <a:r>
              <a:rPr lang="el-GR" altLang="en-US" sz="2800" dirty="0">
                <a:solidFill>
                  <a:srgbClr val="002060"/>
                </a:solidFill>
                <a:latin typeface="Arial Narrow" panose="020B0606020202030204" pitchFamily="34" charset="0"/>
              </a:rPr>
              <a:t>ο μόνος που μπορεί να αποφασίσει </a:t>
            </a:r>
            <a:r>
              <a:rPr lang="el-GR" altLang="en-US" sz="2800" dirty="0">
                <a:solidFill>
                  <a:srgbClr val="002060"/>
                </a:solidFill>
                <a:effectLst>
                  <a:outerShdw blurRad="38100" dist="38100" dir="2700000" algn="tl">
                    <a:srgbClr val="000000">
                      <a:alpha val="43137"/>
                    </a:srgbClr>
                  </a:outerShdw>
                </a:effectLst>
                <a:latin typeface="Arial Narrow" panose="020B0606020202030204" pitchFamily="34" charset="0"/>
              </a:rPr>
              <a:t>πόσο υψηλός </a:t>
            </a:r>
            <a:r>
              <a:rPr lang="el-GR" altLang="en-US" sz="2800" dirty="0">
                <a:solidFill>
                  <a:srgbClr val="002060"/>
                </a:solidFill>
                <a:latin typeface="Arial Narrow" panose="020B0606020202030204" pitchFamily="34" charset="0"/>
              </a:rPr>
              <a:t>πρέπει να είναι ο στόχος σας. </a:t>
            </a:r>
            <a:r>
              <a:rPr lang="el-GR" altLang="en-US" sz="2800" dirty="0" smtClean="0">
                <a:solidFill>
                  <a:srgbClr val="002060"/>
                </a:solidFill>
                <a:latin typeface="Arial Narrow" panose="020B0606020202030204" pitchFamily="34" charset="0"/>
              </a:rPr>
              <a:t>Εάν </a:t>
            </a:r>
            <a:r>
              <a:rPr lang="el-GR" altLang="en-US" sz="2800" dirty="0">
                <a:solidFill>
                  <a:srgbClr val="002060"/>
                </a:solidFill>
                <a:latin typeface="Arial Narrow" panose="020B0606020202030204" pitchFamily="34" charset="0"/>
              </a:rPr>
              <a:t>πιστεύετε πραγματικά ότι μπορείτε να επιτύχετε τον στόχο σας, τότε θα ορίζεται ως ένας ρεαλιστικός στόχος. </a:t>
            </a:r>
            <a:endParaRPr lang="el-GR" altLang="en-US" sz="2800" dirty="0" smtClean="0">
              <a:solidFill>
                <a:srgbClr val="002060"/>
              </a:solidFill>
              <a:latin typeface="Arial Narrow" panose="020B0606020202030204" pitchFamily="34" charset="0"/>
            </a:endParaRPr>
          </a:p>
          <a:p>
            <a:pPr marL="109728" indent="0" algn="just">
              <a:buNone/>
            </a:pPr>
            <a:r>
              <a:rPr lang="el-GR" altLang="en-US" sz="2800" u="sng" dirty="0" smtClean="0">
                <a:solidFill>
                  <a:srgbClr val="002060"/>
                </a:solidFill>
                <a:latin typeface="Arial Narrow" panose="020B0606020202030204" pitchFamily="34" charset="0"/>
              </a:rPr>
              <a:t>Παράδειγμα</a:t>
            </a:r>
            <a:r>
              <a:rPr lang="el-GR" altLang="en-US" sz="2800" dirty="0" smtClean="0">
                <a:solidFill>
                  <a:srgbClr val="002060"/>
                </a:solidFill>
                <a:latin typeface="Arial Narrow" panose="020B0606020202030204" pitchFamily="34" charset="0"/>
              </a:rPr>
              <a:t>: Για </a:t>
            </a:r>
            <a:r>
              <a:rPr lang="el-GR" altLang="en-US" sz="2800" dirty="0">
                <a:solidFill>
                  <a:srgbClr val="002060"/>
                </a:solidFill>
                <a:latin typeface="Arial Narrow" panose="020B0606020202030204" pitchFamily="34" charset="0"/>
              </a:rPr>
              <a:t>να μάθετε αν ο στόχος σας είναι ρεαλιστικός είναι να σκεφτείτε και να προσδιορίσετε αν έχετε επιτύχει κάτι παρόμοιο στο παρελθόν.</a:t>
            </a:r>
          </a:p>
        </p:txBody>
      </p:sp>
    </p:spTree>
    <p:extLst>
      <p:ext uri="{BB962C8B-B14F-4D97-AF65-F5344CB8AC3E}">
        <p14:creationId xmlns:p14="http://schemas.microsoft.com/office/powerpoint/2010/main" val="25840723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n-GB" altLang="el-GR" sz="3600" dirty="0" smtClean="0">
                <a:solidFill>
                  <a:srgbClr val="7030A0"/>
                </a:solidFill>
                <a:latin typeface="Arial Narrow" panose="020B0606020202030204" pitchFamily="34" charset="0"/>
              </a:rPr>
              <a:t>S</a:t>
            </a:r>
            <a:r>
              <a:rPr lang="el-GR" altLang="el-GR" sz="3600" dirty="0" smtClean="0">
                <a:solidFill>
                  <a:srgbClr val="7030A0"/>
                </a:solidFill>
                <a:latin typeface="Arial Narrow" panose="020B0606020202030204" pitchFamily="34" charset="0"/>
              </a:rPr>
              <a:t> Μ Α</a:t>
            </a:r>
            <a:r>
              <a:rPr lang="en-GB" altLang="el-GR" sz="3600" dirty="0" smtClean="0">
                <a:solidFill>
                  <a:srgbClr val="7030A0"/>
                </a:solidFill>
                <a:latin typeface="Arial Narrow" panose="020B0606020202030204" pitchFamily="34" charset="0"/>
              </a:rPr>
              <a:t> R </a:t>
            </a:r>
            <a:r>
              <a:rPr lang="en-GB" altLang="el-GR" sz="4400" dirty="0" smtClean="0">
                <a:solidFill>
                  <a:srgbClr val="FF0000"/>
                </a:solidFill>
                <a:latin typeface="Arial Narrow" panose="020B0606020202030204" pitchFamily="34" charset="0"/>
              </a:rPr>
              <a:t>T</a:t>
            </a:r>
            <a:r>
              <a:rPr lang="en-GB" altLang="el-GR" sz="3600" dirty="0" smtClean="0">
                <a:solidFill>
                  <a:srgbClr val="7030A0"/>
                </a:solidFill>
                <a:latin typeface="Arial Narrow" panose="020B0606020202030204" pitchFamily="34" charset="0"/>
              </a:rPr>
              <a:t> </a:t>
            </a:r>
            <a:r>
              <a:rPr lang="el-GR" altLang="el-GR" sz="3600" dirty="0" smtClean="0">
                <a:solidFill>
                  <a:srgbClr val="7030A0"/>
                </a:solidFill>
                <a:latin typeface="Arial Narrow" panose="020B0606020202030204" pitchFamily="34" charset="0"/>
              </a:rPr>
              <a:t>  Στόχοι</a:t>
            </a:r>
            <a:r>
              <a:rPr lang="en-GB" altLang="el-GR" sz="3600" dirty="0" smtClean="0">
                <a:solidFill>
                  <a:srgbClr val="7030A0"/>
                </a:solidFill>
                <a:latin typeface="Arial Narrow" panose="020B0606020202030204" pitchFamily="34" charset="0"/>
              </a:rPr>
              <a:t>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rmAutofit/>
          </a:bodyPr>
          <a:lstStyle/>
          <a:p>
            <a:pPr algn="just"/>
            <a:r>
              <a:rPr lang="en-GB" altLang="en-US" sz="2800" b="1" dirty="0" smtClean="0">
                <a:solidFill>
                  <a:srgbClr val="002060"/>
                </a:solidFill>
                <a:latin typeface="Arial Narrow" panose="020B0606020202030204" pitchFamily="34" charset="0"/>
              </a:rPr>
              <a:t>Time-Bound (</a:t>
            </a:r>
            <a:r>
              <a:rPr lang="el-GR" altLang="en-US" sz="2800" b="1" dirty="0" smtClean="0">
                <a:solidFill>
                  <a:srgbClr val="002060"/>
                </a:solidFill>
                <a:latin typeface="Arial Narrow" panose="020B0606020202030204" pitchFamily="34" charset="0"/>
              </a:rPr>
              <a:t>Χρονικά Δεσμευμένος)</a:t>
            </a:r>
            <a:endParaRPr lang="en-GB" altLang="en-US" sz="2800" b="1" dirty="0" smtClean="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Όλοι </a:t>
            </a:r>
            <a:r>
              <a:rPr lang="el-GR" altLang="en-US" sz="2800" dirty="0">
                <a:solidFill>
                  <a:srgbClr val="002060"/>
                </a:solidFill>
                <a:latin typeface="Arial Narrow" panose="020B0606020202030204" pitchFamily="34" charset="0"/>
              </a:rPr>
              <a:t>οι στόχοι πρέπει να έχουν καθορισμένο χρόνο στον οποίο θα επιλέξετε να τους επιτύχετε. </a:t>
            </a:r>
            <a:endParaRPr lang="en-GB" altLang="en-US" sz="2800" dirty="0">
              <a:solidFill>
                <a:srgbClr val="002060"/>
              </a:solidFill>
              <a:latin typeface="Arial Narrow" panose="020B0606020202030204" pitchFamily="34" charset="0"/>
            </a:endParaRPr>
          </a:p>
          <a:p>
            <a:pPr algn="just"/>
            <a:r>
              <a:rPr lang="el-GR" altLang="en-US" sz="2800" dirty="0" smtClean="0">
                <a:solidFill>
                  <a:srgbClr val="002060"/>
                </a:solidFill>
                <a:latin typeface="Arial Narrow" panose="020B0606020202030204" pitchFamily="34" charset="0"/>
              </a:rPr>
              <a:t>Αυτό </a:t>
            </a:r>
            <a:r>
              <a:rPr lang="el-GR" altLang="en-US" sz="2800" dirty="0">
                <a:solidFill>
                  <a:srgbClr val="002060"/>
                </a:solidFill>
                <a:latin typeface="Arial Narrow" panose="020B0606020202030204" pitchFamily="34" charset="0"/>
              </a:rPr>
              <a:t>διασφαλίζει ότι δεν θα νιώσετε τεμπέληδες και συνεχίζει να σας ωθεί περισσότερο για να επιτύχετε τους στόχους </a:t>
            </a:r>
            <a:r>
              <a:rPr lang="el-GR" altLang="en-US" sz="2800" dirty="0" smtClean="0">
                <a:solidFill>
                  <a:srgbClr val="002060"/>
                </a:solidFill>
                <a:latin typeface="Arial Narrow" panose="020B0606020202030204" pitchFamily="34" charset="0"/>
              </a:rPr>
              <a:t>σας</a:t>
            </a:r>
            <a:r>
              <a:rPr lang="en-GB" altLang="en-US" sz="2800" dirty="0" smtClean="0">
                <a:solidFill>
                  <a:srgbClr val="002060"/>
                </a:solidFill>
                <a:latin typeface="Arial Narrow" panose="020B0606020202030204" pitchFamily="34" charset="0"/>
              </a:rPr>
              <a:t>.</a:t>
            </a:r>
          </a:p>
          <a:p>
            <a:pPr algn="just"/>
            <a:r>
              <a:rPr lang="el-GR" altLang="en-US" sz="2800" dirty="0">
                <a:solidFill>
                  <a:srgbClr val="002060"/>
                </a:solidFill>
                <a:latin typeface="Arial Narrow" panose="020B0606020202030204" pitchFamily="34" charset="0"/>
              </a:rPr>
              <a:t>Π</a:t>
            </a:r>
            <a:r>
              <a:rPr lang="el-GR" altLang="en-US" sz="2800" dirty="0" smtClean="0">
                <a:solidFill>
                  <a:srgbClr val="002060"/>
                </a:solidFill>
                <a:latin typeface="Arial Narrow" panose="020B0606020202030204" pitchFamily="34" charset="0"/>
              </a:rPr>
              <a:t>ρέπει </a:t>
            </a:r>
            <a:r>
              <a:rPr lang="el-GR" altLang="en-US" sz="2800" dirty="0">
                <a:solidFill>
                  <a:srgbClr val="002060"/>
                </a:solidFill>
                <a:latin typeface="Arial Narrow" panose="020B0606020202030204" pitchFamily="34" charset="0"/>
              </a:rPr>
              <a:t>να βεβαιωθείτε ότι το χρονοδιάγραμμά σας είναι ρεαλιστικό</a:t>
            </a:r>
            <a:r>
              <a:rPr lang="el-GR" altLang="en-US" sz="2800" dirty="0" smtClean="0">
                <a:solidFill>
                  <a:srgbClr val="002060"/>
                </a:solidFill>
                <a:latin typeface="Arial Narrow" panose="020B0606020202030204" pitchFamily="34" charset="0"/>
              </a:rPr>
              <a:t>.</a:t>
            </a:r>
            <a:endParaRPr lang="en-GB" altLang="en-US" sz="2800" dirty="0" smtClean="0">
              <a:solidFill>
                <a:srgbClr val="002060"/>
              </a:solidFill>
              <a:latin typeface="Arial Narrow" panose="020B0606020202030204" pitchFamily="34" charset="0"/>
            </a:endParaRPr>
          </a:p>
          <a:p>
            <a:pPr marL="109728" indent="0" algn="just">
              <a:buNone/>
            </a:pPr>
            <a:r>
              <a:rPr lang="el-GR" altLang="en-US" sz="2800" u="sng" dirty="0" smtClean="0">
                <a:solidFill>
                  <a:srgbClr val="002060"/>
                </a:solidFill>
                <a:latin typeface="Arial Narrow" panose="020B0606020202030204" pitchFamily="34" charset="0"/>
              </a:rPr>
              <a:t>Παράδειγμα</a:t>
            </a:r>
            <a:r>
              <a:rPr lang="el-GR" altLang="en-US" sz="2800" dirty="0" smtClean="0">
                <a:solidFill>
                  <a:srgbClr val="002060"/>
                </a:solidFill>
                <a:latin typeface="Arial Narrow" panose="020B0606020202030204" pitchFamily="34" charset="0"/>
              </a:rPr>
              <a:t>: Για </a:t>
            </a:r>
            <a:r>
              <a:rPr lang="el-GR" altLang="en-US" sz="2800" dirty="0">
                <a:solidFill>
                  <a:srgbClr val="002060"/>
                </a:solidFill>
                <a:latin typeface="Arial Narrow" panose="020B0606020202030204" pitchFamily="34" charset="0"/>
              </a:rPr>
              <a:t>να μάθετε αν ο στόχος σας είναι </a:t>
            </a:r>
            <a:r>
              <a:rPr lang="el-GR" altLang="en-US" sz="2800" dirty="0" smtClean="0">
                <a:solidFill>
                  <a:srgbClr val="002060"/>
                </a:solidFill>
                <a:latin typeface="Arial Narrow" panose="020B0606020202030204" pitchFamily="34" charset="0"/>
              </a:rPr>
              <a:t>χρονικά προσανατολισμένος χρησιμοποιήστε διάγραμμα </a:t>
            </a:r>
            <a:r>
              <a:rPr lang="en-GB" altLang="en-US" sz="2800" dirty="0" err="1" smtClean="0">
                <a:solidFill>
                  <a:srgbClr val="002060"/>
                </a:solidFill>
                <a:latin typeface="Arial Narrow" panose="020B0606020202030204" pitchFamily="34" charset="0"/>
              </a:rPr>
              <a:t>gantt</a:t>
            </a:r>
            <a:r>
              <a:rPr lang="en-GB" altLang="en-US" sz="2800" dirty="0" smtClean="0">
                <a:solidFill>
                  <a:srgbClr val="002060"/>
                </a:solidFill>
                <a:latin typeface="Arial Narrow" panose="020B0606020202030204" pitchFamily="34" charset="0"/>
              </a:rPr>
              <a:t> </a:t>
            </a:r>
            <a:r>
              <a:rPr lang="el-GR" altLang="en-US" sz="2800" dirty="0" smtClean="0">
                <a:solidFill>
                  <a:srgbClr val="002060"/>
                </a:solidFill>
                <a:latin typeface="Arial Narrow" panose="020B0606020202030204" pitchFamily="34" charset="0"/>
              </a:rPr>
              <a:t>για τους στόχους σας.</a:t>
            </a:r>
            <a:endParaRPr lang="el-GR" altLang="en-US"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339428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188640"/>
            <a:ext cx="9036050" cy="1152302"/>
          </a:xfrm>
        </p:spPr>
        <p:txBody>
          <a:bodyPr>
            <a:normAutofit fontScale="90000"/>
          </a:bodyPr>
          <a:lstStyle/>
          <a:p>
            <a:pPr algn="ctr">
              <a:defRPr/>
            </a:pPr>
            <a:r>
              <a:rPr lang="el-GR" altLang="el-GR" sz="4400" u="sng" dirty="0" smtClean="0">
                <a:solidFill>
                  <a:srgbClr val="7030A0"/>
                </a:solidFill>
                <a:latin typeface="Arial Narrow" panose="020B0606020202030204" pitchFamily="34" charset="0"/>
              </a:rPr>
              <a:t>ΠΩΣ</a:t>
            </a:r>
            <a:r>
              <a:rPr lang="el-GR" altLang="el-GR" sz="4400" dirty="0" smtClean="0">
                <a:solidFill>
                  <a:srgbClr val="7030A0"/>
                </a:solidFill>
                <a:latin typeface="Arial Narrow" panose="020B0606020202030204" pitchFamily="34" charset="0"/>
              </a:rPr>
              <a:t> ΣΥΝΕΡΓΑΖΟΝΤΑΙ</a:t>
            </a:r>
            <a:br>
              <a:rPr lang="el-GR" altLang="el-GR" sz="4400" dirty="0" smtClean="0">
                <a:solidFill>
                  <a:srgbClr val="7030A0"/>
                </a:solidFill>
                <a:latin typeface="Arial Narrow" panose="020B0606020202030204" pitchFamily="34" charset="0"/>
              </a:rPr>
            </a:br>
            <a:r>
              <a:rPr lang="el-GR" altLang="el-GR" sz="4400" dirty="0" smtClean="0">
                <a:solidFill>
                  <a:srgbClr val="7030A0"/>
                </a:solidFill>
                <a:latin typeface="Arial Narrow" panose="020B0606020202030204" pitchFamily="34" charset="0"/>
              </a:rPr>
              <a:t>Επιχειρηματικά Οικοσυστήματα</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6424" y="1628800"/>
            <a:ext cx="9144000" cy="5661248"/>
          </a:xfrm>
        </p:spPr>
        <p:txBody>
          <a:bodyPr>
            <a:noAutofit/>
          </a:bodyPr>
          <a:lstStyle/>
          <a:p>
            <a:pPr algn="just"/>
            <a:r>
              <a:rPr lang="el-GR" sz="2400" dirty="0" smtClean="0">
                <a:solidFill>
                  <a:srgbClr val="002060"/>
                </a:solidFill>
                <a:latin typeface="Arial Narrow" panose="020B0606020202030204" pitchFamily="34" charset="0"/>
              </a:rPr>
              <a:t>Αυτοί </a:t>
            </a:r>
            <a:r>
              <a:rPr lang="el-GR" sz="2400" dirty="0">
                <a:solidFill>
                  <a:srgbClr val="002060"/>
                </a:solidFill>
                <a:latin typeface="Arial Narrow" panose="020B0606020202030204" pitchFamily="34" charset="0"/>
              </a:rPr>
              <a:t>οι στρατηγικοί εταίροι μπορούν να αλληλοσυμπληρώνονται με διαφορετικούς τρόπους </a:t>
            </a:r>
            <a:r>
              <a:rPr lang="el-GR" sz="2400" dirty="0" smtClean="0">
                <a:solidFill>
                  <a:srgbClr val="002060"/>
                </a:solidFill>
                <a:latin typeface="Arial Narrow" panose="020B0606020202030204" pitchFamily="34" charset="0"/>
              </a:rPr>
              <a:t>είτε με </a:t>
            </a:r>
          </a:p>
          <a:p>
            <a:pPr marL="109728" indent="0" algn="just">
              <a:buNone/>
            </a:pPr>
            <a:r>
              <a:rPr lang="el-GR" sz="2400" dirty="0" smtClean="0">
                <a:solidFill>
                  <a:srgbClr val="002060"/>
                </a:solidFill>
                <a:latin typeface="Arial Narrow" panose="020B0606020202030204" pitchFamily="34" charset="0"/>
              </a:rPr>
              <a:t>(α) απευθείας προμήθεια </a:t>
            </a:r>
            <a:r>
              <a:rPr lang="el-GR" sz="2400" dirty="0">
                <a:solidFill>
                  <a:srgbClr val="002060"/>
                </a:solidFill>
                <a:latin typeface="Arial Narrow" panose="020B0606020202030204" pitchFamily="34" charset="0"/>
              </a:rPr>
              <a:t>προϊόντων μεταξύ </a:t>
            </a:r>
            <a:r>
              <a:rPr lang="el-GR" sz="2400" dirty="0" smtClean="0">
                <a:solidFill>
                  <a:srgbClr val="002060"/>
                </a:solidFill>
                <a:latin typeface="Arial Narrow" panose="020B0606020202030204" pitchFamily="34" charset="0"/>
              </a:rPr>
              <a:t>τους</a:t>
            </a:r>
          </a:p>
          <a:p>
            <a:pPr marL="109728" indent="0" algn="just">
              <a:buNone/>
            </a:pPr>
            <a:r>
              <a:rPr lang="el-GR" sz="2400" dirty="0" smtClean="0">
                <a:solidFill>
                  <a:srgbClr val="002060"/>
                </a:solidFill>
                <a:latin typeface="Arial Narrow" panose="020B0606020202030204" pitchFamily="34" charset="0"/>
              </a:rPr>
              <a:t>(β) συνδυασμό </a:t>
            </a:r>
            <a:r>
              <a:rPr lang="el-GR" sz="2400" dirty="0">
                <a:solidFill>
                  <a:srgbClr val="002060"/>
                </a:solidFill>
                <a:latin typeface="Arial Narrow" panose="020B0606020202030204" pitchFamily="34" charset="0"/>
              </a:rPr>
              <a:t>προϊόντων ή υπηρεσιών για την παροχή μεγαλύτερης προστιθέμενης </a:t>
            </a:r>
            <a:r>
              <a:rPr lang="el-GR" sz="2400" dirty="0" smtClean="0">
                <a:solidFill>
                  <a:srgbClr val="002060"/>
                </a:solidFill>
                <a:latin typeface="Arial Narrow" panose="020B0606020202030204" pitchFamily="34" charset="0"/>
              </a:rPr>
              <a:t>αξίας</a:t>
            </a:r>
          </a:p>
          <a:p>
            <a:pPr marL="109728" indent="0" algn="just">
              <a:buNone/>
            </a:pPr>
            <a:r>
              <a:rPr lang="el-GR" sz="2400" dirty="0" smtClean="0">
                <a:solidFill>
                  <a:srgbClr val="002060"/>
                </a:solidFill>
                <a:latin typeface="Arial Narrow" panose="020B0606020202030204" pitchFamily="34" charset="0"/>
              </a:rPr>
              <a:t>(γ) βρίσκοντας καλύτερα κανάλια για </a:t>
            </a:r>
            <a:r>
              <a:rPr lang="el-GR" sz="2400" dirty="0">
                <a:solidFill>
                  <a:srgbClr val="002060"/>
                </a:solidFill>
                <a:latin typeface="Arial Narrow" panose="020B0606020202030204" pitchFamily="34" charset="0"/>
              </a:rPr>
              <a:t>την επίτευξη </a:t>
            </a:r>
            <a:r>
              <a:rPr lang="el-GR" sz="2400" dirty="0" smtClean="0">
                <a:solidFill>
                  <a:srgbClr val="002060"/>
                </a:solidFill>
                <a:latin typeface="Arial Narrow" panose="020B0606020202030204" pitchFamily="34" charset="0"/>
              </a:rPr>
              <a:t>του στόχου τους ή μιας μεγαλύτερης αγοράς.</a:t>
            </a:r>
          </a:p>
          <a:p>
            <a:pPr marL="109728" indent="0" algn="just">
              <a:buNone/>
            </a:pPr>
            <a:endParaRPr lang="el-GR" sz="2400" dirty="0" smtClean="0">
              <a:solidFill>
                <a:srgbClr val="002060"/>
              </a:solidFill>
              <a:latin typeface="Arial Narrow" panose="020B0606020202030204" pitchFamily="34" charset="0"/>
            </a:endParaRPr>
          </a:p>
          <a:p>
            <a:pPr marL="109728" indent="0" algn="ctr">
              <a:buNone/>
            </a:pPr>
            <a:r>
              <a:rPr lang="el-GR" sz="2400" dirty="0" smtClean="0">
                <a:solidFill>
                  <a:srgbClr val="002060"/>
                </a:solidFill>
                <a:latin typeface="Arial Narrow" panose="020B0606020202030204" pitchFamily="34" charset="0"/>
              </a:rPr>
              <a:t>Αυτοί </a:t>
            </a:r>
            <a:r>
              <a:rPr lang="el-GR" sz="2400" dirty="0">
                <a:solidFill>
                  <a:srgbClr val="002060"/>
                </a:solidFill>
                <a:latin typeface="Arial Narrow" panose="020B0606020202030204" pitchFamily="34" charset="0"/>
              </a:rPr>
              <a:t>οι συνδυασμοί δημιουργούν όλα αυτά που ονομάζουμε «επιχειρηματικό οικοσύστημα».</a:t>
            </a:r>
          </a:p>
        </p:txBody>
      </p:sp>
    </p:spTree>
    <p:extLst>
      <p:ext uri="{BB962C8B-B14F-4D97-AF65-F5344CB8AC3E}">
        <p14:creationId xmlns:p14="http://schemas.microsoft.com/office/powerpoint/2010/main" val="14224994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n-GB" altLang="el-GR" sz="4400" dirty="0" smtClean="0">
                <a:solidFill>
                  <a:srgbClr val="7030A0"/>
                </a:solidFill>
                <a:latin typeface="Arial Narrow" panose="020B0606020202030204" pitchFamily="34" charset="0"/>
              </a:rPr>
              <a:t>3. G R O W </a:t>
            </a:r>
            <a:r>
              <a:rPr lang="en-GB" altLang="el-GR" sz="3600" dirty="0" smtClean="0">
                <a:solidFill>
                  <a:srgbClr val="7030A0"/>
                </a:solidFill>
                <a:latin typeface="Arial Narrow" panose="020B0606020202030204" pitchFamily="34" charset="0"/>
              </a:rPr>
              <a:t>Model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rmAutofit/>
          </a:bodyPr>
          <a:lstStyle/>
          <a:p>
            <a:pPr algn="just" fontAlgn="base"/>
            <a:r>
              <a:rPr lang="el-GR" sz="2800" dirty="0">
                <a:solidFill>
                  <a:srgbClr val="002060"/>
                </a:solidFill>
                <a:latin typeface="Arial Narrow" panose="020B0606020202030204" pitchFamily="34" charset="0"/>
              </a:rPr>
              <a:t>Το μοντέλο GROW είναι ίσως το πιο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διαδεδομένο μοντέλο </a:t>
            </a:r>
            <a:r>
              <a:rPr lang="el-GR" sz="2800" dirty="0">
                <a:solidFill>
                  <a:srgbClr val="002060"/>
                </a:solidFill>
                <a:latin typeface="Arial Narrow" panose="020B0606020202030204" pitchFamily="34" charset="0"/>
              </a:rPr>
              <a:t>απ’ όλα και χρησιμοποιείται από πάρα πολλούς </a:t>
            </a:r>
            <a:r>
              <a:rPr lang="en-GB" sz="2800" dirty="0">
                <a:solidFill>
                  <a:srgbClr val="002060"/>
                </a:solidFill>
                <a:latin typeface="Arial Narrow" panose="020B0606020202030204" pitchFamily="34" charset="0"/>
              </a:rPr>
              <a:t>business </a:t>
            </a:r>
            <a:r>
              <a:rPr lang="el-GR" sz="2800" dirty="0" err="1">
                <a:solidFill>
                  <a:srgbClr val="002060"/>
                </a:solidFill>
                <a:latin typeface="Arial Narrow" panose="020B0606020202030204" pitchFamily="34" charset="0"/>
              </a:rPr>
              <a:t>coach</a:t>
            </a:r>
            <a:r>
              <a:rPr lang="el-GR" sz="2800" dirty="0">
                <a:solidFill>
                  <a:srgbClr val="002060"/>
                </a:solidFill>
                <a:latin typeface="Arial Narrow" panose="020B0606020202030204" pitchFamily="34" charset="0"/>
              </a:rPr>
              <a:t> σε όλον τον κόσμο. </a:t>
            </a:r>
            <a:endParaRPr lang="en-GB" sz="2800" dirty="0">
              <a:solidFill>
                <a:srgbClr val="002060"/>
              </a:solidFill>
              <a:latin typeface="Arial Narrow" panose="020B0606020202030204" pitchFamily="34" charset="0"/>
            </a:endParaRPr>
          </a:p>
          <a:p>
            <a:pPr fontAlgn="base"/>
            <a:r>
              <a:rPr lang="el-GR" sz="2800" dirty="0" smtClean="0">
                <a:solidFill>
                  <a:srgbClr val="002060"/>
                </a:solidFill>
                <a:latin typeface="Arial Narrow" panose="020B0606020202030204" pitchFamily="34" charset="0"/>
              </a:rPr>
              <a:t>G</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Goal</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Setting</a:t>
            </a:r>
            <a:r>
              <a:rPr lang="el-GR" sz="2800" dirty="0">
                <a:solidFill>
                  <a:srgbClr val="002060"/>
                </a:solidFill>
                <a:latin typeface="Arial Narrow" panose="020B0606020202030204" pitchFamily="34" charset="0"/>
              </a:rPr>
              <a:t> / Εκπόνηση στόχων.</a:t>
            </a:r>
          </a:p>
          <a:p>
            <a:pPr fontAlgn="base"/>
            <a:r>
              <a:rPr lang="el-GR" sz="2800" dirty="0">
                <a:solidFill>
                  <a:srgbClr val="002060"/>
                </a:solidFill>
                <a:latin typeface="Arial Narrow" panose="020B0606020202030204" pitchFamily="34" charset="0"/>
              </a:rPr>
              <a:t>R: </a:t>
            </a:r>
            <a:r>
              <a:rPr lang="el-GR" sz="2800" dirty="0" err="1">
                <a:solidFill>
                  <a:srgbClr val="002060"/>
                </a:solidFill>
                <a:latin typeface="Arial Narrow" panose="020B0606020202030204" pitchFamily="34" charset="0"/>
              </a:rPr>
              <a:t>Reality</a:t>
            </a:r>
            <a:r>
              <a:rPr lang="el-GR" sz="2800" dirty="0">
                <a:solidFill>
                  <a:srgbClr val="002060"/>
                </a:solidFill>
                <a:latin typeface="Arial Narrow" panose="020B0606020202030204" pitchFamily="34" charset="0"/>
              </a:rPr>
              <a:t> / Ποια είναι η πραγματικότητα;</a:t>
            </a:r>
          </a:p>
          <a:p>
            <a:pPr fontAlgn="base"/>
            <a:r>
              <a:rPr lang="el-GR" sz="2800" dirty="0">
                <a:solidFill>
                  <a:srgbClr val="002060"/>
                </a:solidFill>
                <a:latin typeface="Arial Narrow" panose="020B0606020202030204" pitchFamily="34" charset="0"/>
              </a:rPr>
              <a:t>O: </a:t>
            </a:r>
            <a:r>
              <a:rPr lang="el-GR" sz="2800" dirty="0" err="1">
                <a:solidFill>
                  <a:srgbClr val="002060"/>
                </a:solidFill>
                <a:latin typeface="Arial Narrow" panose="020B0606020202030204" pitchFamily="34" charset="0"/>
              </a:rPr>
              <a:t>Obstacles</a:t>
            </a:r>
            <a:r>
              <a:rPr lang="el-GR" sz="2800" dirty="0">
                <a:solidFill>
                  <a:srgbClr val="002060"/>
                </a:solidFill>
                <a:latin typeface="Arial Narrow" panose="020B0606020202030204" pitchFamily="34" charset="0"/>
              </a:rPr>
              <a:t> &amp; </a:t>
            </a:r>
            <a:r>
              <a:rPr lang="el-GR" sz="2800" dirty="0" err="1">
                <a:solidFill>
                  <a:srgbClr val="002060"/>
                </a:solidFill>
                <a:latin typeface="Arial Narrow" panose="020B0606020202030204" pitchFamily="34" charset="0"/>
              </a:rPr>
              <a:t>Options</a:t>
            </a:r>
            <a:r>
              <a:rPr lang="el-GR" sz="2800" dirty="0">
                <a:solidFill>
                  <a:srgbClr val="002060"/>
                </a:solidFill>
                <a:latin typeface="Arial Narrow" panose="020B0606020202030204" pitchFamily="34" charset="0"/>
              </a:rPr>
              <a:t> / Ποια είναι τα εμπόδια &amp; οι διαθέσιμες επιλογές;</a:t>
            </a:r>
          </a:p>
          <a:p>
            <a:pPr fontAlgn="base"/>
            <a:r>
              <a:rPr lang="el-GR" sz="2800" dirty="0">
                <a:solidFill>
                  <a:srgbClr val="002060"/>
                </a:solidFill>
                <a:latin typeface="Arial Narrow" panose="020B0606020202030204" pitchFamily="34" charset="0"/>
              </a:rPr>
              <a:t>W: </a:t>
            </a:r>
            <a:r>
              <a:rPr lang="el-GR" sz="2800" dirty="0" err="1">
                <a:solidFill>
                  <a:srgbClr val="002060"/>
                </a:solidFill>
                <a:latin typeface="Arial Narrow" panose="020B0606020202030204" pitchFamily="34" charset="0"/>
              </a:rPr>
              <a:t>Will</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or</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What</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Action</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is</a:t>
            </a:r>
            <a:r>
              <a:rPr lang="el-GR" sz="2800" dirty="0">
                <a:solidFill>
                  <a:srgbClr val="002060"/>
                </a:solidFill>
                <a:latin typeface="Arial Narrow" panose="020B0606020202030204" pitchFamily="34" charset="0"/>
              </a:rPr>
              <a:t> </a:t>
            </a:r>
            <a:r>
              <a:rPr lang="el-GR" sz="2800" dirty="0" err="1">
                <a:solidFill>
                  <a:srgbClr val="002060"/>
                </a:solidFill>
                <a:latin typeface="Arial Narrow" panose="020B0606020202030204" pitchFamily="34" charset="0"/>
              </a:rPr>
              <a:t>Next</a:t>
            </a:r>
            <a:r>
              <a:rPr lang="el-GR" sz="2800" dirty="0">
                <a:solidFill>
                  <a:srgbClr val="002060"/>
                </a:solidFill>
                <a:latin typeface="Arial Narrow" panose="020B0606020202030204" pitchFamily="34" charset="0"/>
              </a:rPr>
              <a:t> / Επόμενη ενέργεια.</a:t>
            </a:r>
          </a:p>
          <a:p>
            <a:pPr algn="just" fontAlgn="base"/>
            <a:r>
              <a:rPr lang="el-GR" sz="2800" dirty="0" smtClean="0">
                <a:solidFill>
                  <a:srgbClr val="002060"/>
                </a:solidFill>
                <a:latin typeface="Arial Narrow" panose="020B0606020202030204" pitchFamily="34" charset="0"/>
              </a:rPr>
              <a:t>Σύμφωνα </a:t>
            </a:r>
            <a:r>
              <a:rPr lang="el-GR" sz="2800" dirty="0">
                <a:solidFill>
                  <a:srgbClr val="002060"/>
                </a:solidFill>
                <a:latin typeface="Arial Narrow" panose="020B0606020202030204" pitchFamily="34" charset="0"/>
              </a:rPr>
              <a:t>πάντως με πολλούς σύγχρονους </a:t>
            </a:r>
            <a:r>
              <a:rPr lang="el-GR" sz="2800" dirty="0" err="1">
                <a:solidFill>
                  <a:srgbClr val="002060"/>
                </a:solidFill>
                <a:latin typeface="Arial Narrow" panose="020B0606020202030204" pitchFamily="34" charset="0"/>
              </a:rPr>
              <a:t>coach</a:t>
            </a:r>
            <a:r>
              <a:rPr lang="el-GR" sz="2800" dirty="0">
                <a:solidFill>
                  <a:srgbClr val="002060"/>
                </a:solidFill>
                <a:latin typeface="Arial Narrow" panose="020B0606020202030204" pitchFamily="34" charset="0"/>
              </a:rPr>
              <a:t>, το μοντέλο αυτό είναι </a:t>
            </a:r>
            <a:r>
              <a:rPr lang="el-GR" sz="2800" dirty="0">
                <a:solidFill>
                  <a:srgbClr val="002060"/>
                </a:solidFill>
                <a:effectLst>
                  <a:outerShdw blurRad="38100" dist="38100" dir="2700000" algn="tl">
                    <a:srgbClr val="000000">
                      <a:alpha val="43137"/>
                    </a:srgbClr>
                  </a:outerShdw>
                </a:effectLst>
                <a:latin typeface="Arial Narrow" panose="020B0606020202030204" pitchFamily="34" charset="0"/>
              </a:rPr>
              <a:t>κάπως περιορισμένο</a:t>
            </a:r>
            <a:r>
              <a:rPr lang="el-GR" sz="2800" dirty="0">
                <a:solidFill>
                  <a:srgbClr val="002060"/>
                </a:solidFill>
                <a:latin typeface="Arial Narrow" panose="020B0606020202030204" pitchFamily="34" charset="0"/>
              </a:rPr>
              <a:t>, καθώς ο σχεδιασμός του δεν επιτρέπει ιδιαίτερα σύνθετη προσέγγιση στο θέμα της επίτευξης του τελικού στόχου</a:t>
            </a:r>
            <a:r>
              <a:rPr lang="el-GR" sz="2800" dirty="0" smtClean="0">
                <a:solidFill>
                  <a:srgbClr val="002060"/>
                </a:solidFill>
                <a:latin typeface="Arial Narrow" panose="020B0606020202030204" pitchFamily="34" charset="0"/>
              </a:rPr>
              <a:t>.</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6656487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n-GB" altLang="el-GR" sz="4400" dirty="0" smtClean="0">
                <a:solidFill>
                  <a:srgbClr val="7030A0"/>
                </a:solidFill>
                <a:latin typeface="Arial Narrow" panose="020B0606020202030204" pitchFamily="34" charset="0"/>
              </a:rPr>
              <a:t>3. G R O W </a:t>
            </a:r>
            <a:r>
              <a:rPr lang="en-GB" altLang="el-GR" sz="3600" dirty="0" smtClean="0">
                <a:solidFill>
                  <a:srgbClr val="7030A0"/>
                </a:solidFill>
                <a:latin typeface="Arial Narrow" panose="020B0606020202030204" pitchFamily="34" charset="0"/>
              </a:rPr>
              <a:t>Model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rmAutofit/>
          </a:bodyPr>
          <a:lstStyle/>
          <a:p>
            <a:pPr marL="109728" indent="0" fontAlgn="base">
              <a:buNone/>
            </a:pPr>
            <a:r>
              <a:rPr lang="el-GR" b="1" dirty="0">
                <a:solidFill>
                  <a:srgbClr val="002060"/>
                </a:solidFill>
                <a:effectLst>
                  <a:outerShdw blurRad="38100" dist="38100" dir="2700000" algn="tl">
                    <a:srgbClr val="000000">
                      <a:alpha val="43137"/>
                    </a:srgbClr>
                  </a:outerShdw>
                </a:effectLst>
                <a:latin typeface="Arial Narrow" panose="020B0606020202030204" pitchFamily="34" charset="0"/>
              </a:rPr>
              <a:t>Στόχος: </a:t>
            </a:r>
            <a:endParaRPr lang="el-GR"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fontAlgn="base"/>
            <a:r>
              <a:rPr lang="el-GR" dirty="0" smtClean="0">
                <a:solidFill>
                  <a:srgbClr val="002060"/>
                </a:solidFill>
                <a:latin typeface="Arial Narrow" panose="020B0606020202030204" pitchFamily="34" charset="0"/>
              </a:rPr>
              <a:t>ποιο </a:t>
            </a:r>
            <a:r>
              <a:rPr lang="el-GR" dirty="0">
                <a:solidFill>
                  <a:srgbClr val="002060"/>
                </a:solidFill>
                <a:latin typeface="Arial Narrow" panose="020B0606020202030204" pitchFamily="34" charset="0"/>
              </a:rPr>
              <a:t>είναι το αντικειμενικό ή επιθυμητό αποτέλεσμα; </a:t>
            </a:r>
            <a:endParaRPr lang="el-GR" dirty="0" smtClean="0">
              <a:solidFill>
                <a:srgbClr val="002060"/>
              </a:solidFill>
              <a:latin typeface="Arial Narrow" panose="020B0606020202030204" pitchFamily="34" charset="0"/>
            </a:endParaRPr>
          </a:p>
          <a:p>
            <a:pPr fontAlgn="base"/>
            <a:r>
              <a:rPr lang="el-GR" dirty="0" smtClean="0">
                <a:solidFill>
                  <a:srgbClr val="002060"/>
                </a:solidFill>
                <a:latin typeface="Arial Narrow" panose="020B0606020202030204" pitchFamily="34" charset="0"/>
              </a:rPr>
              <a:t>Πρέπει </a:t>
            </a:r>
            <a:r>
              <a:rPr lang="el-GR" dirty="0">
                <a:solidFill>
                  <a:srgbClr val="002060"/>
                </a:solidFill>
                <a:latin typeface="Arial Narrow" panose="020B0606020202030204" pitchFamily="34" charset="0"/>
              </a:rPr>
              <a:t>να είναι συγκεκριμένη και </a:t>
            </a:r>
            <a:r>
              <a:rPr lang="el-GR" dirty="0" smtClean="0">
                <a:solidFill>
                  <a:srgbClr val="002060"/>
                </a:solidFill>
                <a:latin typeface="Arial Narrow" panose="020B0606020202030204" pitchFamily="34" charset="0"/>
              </a:rPr>
              <a:t>μετρήσιμη</a:t>
            </a:r>
            <a:r>
              <a:rPr lang="en-GB" dirty="0" smtClean="0">
                <a:solidFill>
                  <a:srgbClr val="002060"/>
                </a:solidFill>
                <a:latin typeface="Arial Narrow" panose="020B0606020202030204" pitchFamily="34" charset="0"/>
              </a:rPr>
              <a:t> (</a:t>
            </a:r>
            <a:r>
              <a:rPr lang="el-GR" dirty="0" smtClean="0">
                <a:solidFill>
                  <a:srgbClr val="002060"/>
                </a:solidFill>
                <a:latin typeface="Arial Narrow" panose="020B0606020202030204" pitchFamily="34" charset="0"/>
              </a:rPr>
              <a:t>μαζί με SMART). </a:t>
            </a:r>
            <a:r>
              <a:rPr lang="el-GR" dirty="0">
                <a:solidFill>
                  <a:srgbClr val="002060"/>
                </a:solidFill>
                <a:latin typeface="Arial Narrow" panose="020B0606020202030204" pitchFamily="34" charset="0"/>
              </a:rPr>
              <a:t>Ρωτήστε τον </a:t>
            </a:r>
            <a:r>
              <a:rPr lang="en-GB" dirty="0" smtClean="0">
                <a:solidFill>
                  <a:srgbClr val="002060"/>
                </a:solidFill>
                <a:latin typeface="Arial Narrow" panose="020B0606020202030204" pitchFamily="34" charset="0"/>
              </a:rPr>
              <a:t>coach</a:t>
            </a:r>
            <a:r>
              <a:rPr lang="el-GR" dirty="0" smtClean="0">
                <a:solidFill>
                  <a:srgbClr val="002060"/>
                </a:solidFill>
                <a:latin typeface="Arial Narrow" panose="020B0606020202030204" pitchFamily="34" charset="0"/>
              </a:rPr>
              <a:t>, </a:t>
            </a:r>
            <a:r>
              <a:rPr lang="el-GR" dirty="0">
                <a:solidFill>
                  <a:srgbClr val="002060"/>
                </a:solidFill>
                <a:latin typeface="Arial Narrow" panose="020B0606020202030204" pitchFamily="34" charset="0"/>
              </a:rPr>
              <a:t>"Πώς θα ξέρετε πότε έχετε επιτύχει αυτόν τον στόχο;"</a:t>
            </a:r>
          </a:p>
          <a:p>
            <a:pPr fontAlgn="base"/>
            <a:endParaRPr lang="el-GR" dirty="0">
              <a:solidFill>
                <a:srgbClr val="002060"/>
              </a:solidFill>
              <a:latin typeface="Arial Narrow" panose="020B0606020202030204" pitchFamily="34" charset="0"/>
            </a:endParaRPr>
          </a:p>
          <a:p>
            <a:pPr marL="109728" indent="0" fontAlgn="base">
              <a:buNone/>
            </a:pPr>
            <a:r>
              <a:rPr lang="el-GR" b="1" dirty="0">
                <a:solidFill>
                  <a:srgbClr val="002060"/>
                </a:solidFill>
                <a:effectLst>
                  <a:outerShdw blurRad="38100" dist="38100" dir="2700000" algn="tl">
                    <a:srgbClr val="000000">
                      <a:alpha val="43137"/>
                    </a:srgbClr>
                  </a:outerShdw>
                </a:effectLst>
                <a:latin typeface="Arial Narrow" panose="020B0606020202030204" pitchFamily="34" charset="0"/>
              </a:rPr>
              <a:t>Πραγματικότητα: </a:t>
            </a:r>
            <a:endParaRPr lang="el-GR"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fontAlgn="base"/>
            <a:r>
              <a:rPr lang="el-GR" dirty="0" smtClean="0">
                <a:solidFill>
                  <a:srgbClr val="002060"/>
                </a:solidFill>
                <a:latin typeface="Arial Narrow" panose="020B0606020202030204" pitchFamily="34" charset="0"/>
              </a:rPr>
              <a:t>Ποια </a:t>
            </a:r>
            <a:r>
              <a:rPr lang="el-GR" dirty="0">
                <a:solidFill>
                  <a:srgbClr val="002060"/>
                </a:solidFill>
                <a:latin typeface="Arial Narrow" panose="020B0606020202030204" pitchFamily="34" charset="0"/>
              </a:rPr>
              <a:t>είναι η τρέχουσα κατάσταση; </a:t>
            </a:r>
            <a:endParaRPr lang="el-GR" dirty="0" smtClean="0">
              <a:solidFill>
                <a:srgbClr val="002060"/>
              </a:solidFill>
              <a:latin typeface="Arial Narrow" panose="020B0606020202030204" pitchFamily="34" charset="0"/>
            </a:endParaRPr>
          </a:p>
          <a:p>
            <a:pPr fontAlgn="base"/>
            <a:r>
              <a:rPr lang="el-GR" dirty="0" smtClean="0">
                <a:solidFill>
                  <a:srgbClr val="002060"/>
                </a:solidFill>
                <a:latin typeface="Arial Narrow" panose="020B0606020202030204" pitchFamily="34" charset="0"/>
              </a:rPr>
              <a:t>Τι </a:t>
            </a:r>
            <a:r>
              <a:rPr lang="el-GR" dirty="0">
                <a:solidFill>
                  <a:srgbClr val="002060"/>
                </a:solidFill>
                <a:latin typeface="Arial Narrow" panose="020B0606020202030204" pitchFamily="34" charset="0"/>
              </a:rPr>
              <a:t>εμποδίζει την επίτευξη του στόχου; </a:t>
            </a:r>
            <a:endParaRPr lang="el-GR" dirty="0" smtClean="0">
              <a:solidFill>
                <a:srgbClr val="002060"/>
              </a:solidFill>
              <a:latin typeface="Arial Narrow" panose="020B0606020202030204" pitchFamily="34" charset="0"/>
            </a:endParaRPr>
          </a:p>
          <a:p>
            <a:pPr fontAlgn="base"/>
            <a:r>
              <a:rPr lang="el-GR" dirty="0" smtClean="0">
                <a:solidFill>
                  <a:srgbClr val="002060"/>
                </a:solidFill>
                <a:latin typeface="Arial Narrow" panose="020B0606020202030204" pitchFamily="34" charset="0"/>
              </a:rPr>
              <a:t>Ελέγξτε </a:t>
            </a:r>
            <a:r>
              <a:rPr lang="el-GR" dirty="0">
                <a:solidFill>
                  <a:srgbClr val="002060"/>
                </a:solidFill>
                <a:latin typeface="Arial Narrow" panose="020B0606020202030204" pitchFamily="34" charset="0"/>
              </a:rPr>
              <a:t>τυχόν παραδοχές με τον </a:t>
            </a:r>
            <a:r>
              <a:rPr lang="en-GB" dirty="0" smtClean="0">
                <a:solidFill>
                  <a:srgbClr val="002060"/>
                </a:solidFill>
                <a:latin typeface="Arial Narrow" panose="020B0606020202030204" pitchFamily="34" charset="0"/>
              </a:rPr>
              <a:t>coach</a:t>
            </a:r>
            <a:r>
              <a:rPr lang="el-GR" dirty="0" smtClean="0">
                <a:solidFill>
                  <a:srgbClr val="002060"/>
                </a:solidFill>
                <a:latin typeface="Arial Narrow" panose="020B0606020202030204" pitchFamily="34" charset="0"/>
              </a:rPr>
              <a:t>, </a:t>
            </a:r>
            <a:r>
              <a:rPr lang="el-GR" dirty="0">
                <a:solidFill>
                  <a:srgbClr val="002060"/>
                </a:solidFill>
                <a:latin typeface="Arial Narrow" panose="020B0606020202030204" pitchFamily="34" charset="0"/>
              </a:rPr>
              <a:t>"Γιατί πιστεύετε ότι μπορεί να συμβεί;"</a:t>
            </a:r>
          </a:p>
          <a:p>
            <a:pPr fontAlgn="base"/>
            <a:endParaRPr lang="el-GR"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2528205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44450"/>
            <a:ext cx="9036050" cy="1152302"/>
          </a:xfrm>
        </p:spPr>
        <p:txBody>
          <a:bodyPr/>
          <a:lstStyle/>
          <a:p>
            <a:pPr algn="ctr">
              <a:defRPr/>
            </a:pPr>
            <a:r>
              <a:rPr lang="en-GB" altLang="el-GR" sz="4400" dirty="0" smtClean="0">
                <a:solidFill>
                  <a:srgbClr val="7030A0"/>
                </a:solidFill>
                <a:latin typeface="Arial Narrow" panose="020B0606020202030204" pitchFamily="34" charset="0"/>
              </a:rPr>
              <a:t>3. G R O W </a:t>
            </a:r>
            <a:r>
              <a:rPr lang="en-GB" altLang="el-GR" sz="3600" dirty="0" smtClean="0">
                <a:solidFill>
                  <a:srgbClr val="7030A0"/>
                </a:solidFill>
                <a:latin typeface="Arial Narrow" panose="020B0606020202030204" pitchFamily="34" charset="0"/>
              </a:rPr>
              <a:t>Model </a:t>
            </a:r>
            <a:endParaRPr lang="el-GR" altLang="el-GR" sz="3600" b="1" u="sng" dirty="0" smtClean="0">
              <a:solidFill>
                <a:srgbClr val="7030A0"/>
              </a:solidFill>
              <a:effectLst>
                <a:outerShdw blurRad="38100" dist="38100" dir="2700000" algn="tl">
                  <a:srgbClr val="000000">
                    <a:alpha val="43137"/>
                  </a:srgbClr>
                </a:outerShdw>
              </a:effectLst>
              <a:latin typeface="Arial" panose="020B0604020202020204" pitchFamily="34" charset="0"/>
            </a:endParaRPr>
          </a:p>
        </p:txBody>
      </p:sp>
      <p:sp>
        <p:nvSpPr>
          <p:cNvPr id="35843" name="Rectangle 3"/>
          <p:cNvSpPr>
            <a:spLocks noGrp="1" noChangeArrowheads="1"/>
          </p:cNvSpPr>
          <p:nvPr>
            <p:ph sz="quarter" idx="1"/>
          </p:nvPr>
        </p:nvSpPr>
        <p:spPr>
          <a:xfrm>
            <a:off x="0" y="1196752"/>
            <a:ext cx="9144000" cy="5661248"/>
          </a:xfrm>
        </p:spPr>
        <p:txBody>
          <a:bodyPr>
            <a:normAutofit/>
          </a:bodyPr>
          <a:lstStyle/>
          <a:p>
            <a:pPr marL="109728" indent="0" algn="just" fontAlgn="base">
              <a:buNone/>
            </a:pPr>
            <a:r>
              <a:rPr lang="el-GR" sz="2800" b="1" dirty="0" smtClean="0">
                <a:solidFill>
                  <a:srgbClr val="002060"/>
                </a:solidFill>
                <a:effectLst>
                  <a:outerShdw blurRad="38100" dist="38100" dir="2700000" algn="tl">
                    <a:srgbClr val="000000">
                      <a:alpha val="43137"/>
                    </a:srgbClr>
                  </a:outerShdw>
                </a:effectLst>
                <a:latin typeface="Arial Narrow" panose="020B0606020202030204" pitchFamily="34" charset="0"/>
              </a:rPr>
              <a:t>Επιλογές</a:t>
            </a:r>
            <a:r>
              <a:rPr lang="el-GR" sz="2800" b="1" dirty="0">
                <a:solidFill>
                  <a:srgbClr val="002060"/>
                </a:solidFill>
                <a:effectLst>
                  <a:outerShdw blurRad="38100" dist="38100" dir="2700000" algn="tl">
                    <a:srgbClr val="000000">
                      <a:alpha val="43137"/>
                    </a:srgbClr>
                  </a:outerShdw>
                </a:effectLst>
                <a:latin typeface="Arial Narrow" panose="020B0606020202030204" pitchFamily="34" charset="0"/>
              </a:rPr>
              <a:t>: </a:t>
            </a:r>
            <a:endParaRPr lang="el-GR" sz="28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algn="just" fontAlgn="base"/>
            <a:r>
              <a:rPr lang="el-GR" sz="2800" dirty="0" smtClean="0">
                <a:solidFill>
                  <a:srgbClr val="002060"/>
                </a:solidFill>
                <a:latin typeface="Arial Narrow" panose="020B0606020202030204" pitchFamily="34" charset="0"/>
              </a:rPr>
              <a:t>ποιες </a:t>
            </a:r>
            <a:r>
              <a:rPr lang="el-GR" sz="2800" dirty="0">
                <a:solidFill>
                  <a:srgbClr val="002060"/>
                </a:solidFill>
                <a:latin typeface="Arial Narrow" panose="020B0606020202030204" pitchFamily="34" charset="0"/>
              </a:rPr>
              <a:t>επιλογές </a:t>
            </a:r>
            <a:r>
              <a:rPr lang="el-GR" sz="2800" dirty="0" smtClean="0">
                <a:solidFill>
                  <a:srgbClr val="002060"/>
                </a:solidFill>
                <a:latin typeface="Arial Narrow" panose="020B0606020202030204" pitchFamily="34" charset="0"/>
              </a:rPr>
              <a:t>έχω; </a:t>
            </a:r>
          </a:p>
          <a:p>
            <a:pPr algn="just" fontAlgn="base"/>
            <a:r>
              <a:rPr lang="el-GR" sz="2800" dirty="0" smtClean="0">
                <a:solidFill>
                  <a:srgbClr val="002060"/>
                </a:solidFill>
                <a:latin typeface="Arial Narrow" panose="020B0606020202030204" pitchFamily="34" charset="0"/>
              </a:rPr>
              <a:t>Ποια </a:t>
            </a:r>
            <a:r>
              <a:rPr lang="en-GB" sz="2800" dirty="0" smtClean="0">
                <a:solidFill>
                  <a:srgbClr val="002060"/>
                </a:solidFill>
                <a:latin typeface="Arial Narrow" panose="020B0606020202030204" pitchFamily="34" charset="0"/>
              </a:rPr>
              <a:t>road maps </a:t>
            </a:r>
            <a:r>
              <a:rPr lang="el-GR" sz="2800" dirty="0" smtClean="0">
                <a:solidFill>
                  <a:srgbClr val="002060"/>
                </a:solidFill>
                <a:latin typeface="Arial Narrow" panose="020B0606020202030204" pitchFamily="34" charset="0"/>
              </a:rPr>
              <a:t>μπορώ να επιλέξω </a:t>
            </a:r>
            <a:r>
              <a:rPr lang="el-GR" sz="2800" dirty="0">
                <a:solidFill>
                  <a:srgbClr val="002060"/>
                </a:solidFill>
                <a:latin typeface="Arial Narrow" panose="020B0606020202030204" pitchFamily="34" charset="0"/>
              </a:rPr>
              <a:t>για να </a:t>
            </a:r>
            <a:r>
              <a:rPr lang="el-GR" sz="2800" dirty="0" smtClean="0">
                <a:solidFill>
                  <a:srgbClr val="002060"/>
                </a:solidFill>
                <a:latin typeface="Arial Narrow" panose="020B0606020202030204" pitchFamily="34" charset="0"/>
              </a:rPr>
              <a:t>επιτύχω το στόχο;</a:t>
            </a:r>
          </a:p>
          <a:p>
            <a:pPr algn="just" fontAlgn="base"/>
            <a:r>
              <a:rPr lang="el-GR" sz="2800" dirty="0" smtClean="0">
                <a:solidFill>
                  <a:srgbClr val="002060"/>
                </a:solidFill>
                <a:latin typeface="Arial Narrow" panose="020B0606020202030204" pitchFamily="34" charset="0"/>
              </a:rPr>
              <a:t>Αυτό είναι επίσης γνωστό ως «Εξερεύνηση εμποδίων». </a:t>
            </a:r>
          </a:p>
          <a:p>
            <a:pPr algn="just" fontAlgn="base"/>
            <a:endParaRPr lang="el-GR" sz="2800" dirty="0">
              <a:solidFill>
                <a:srgbClr val="002060"/>
              </a:solidFill>
              <a:latin typeface="Arial Narrow" panose="020B0606020202030204" pitchFamily="34" charset="0"/>
            </a:endParaRPr>
          </a:p>
          <a:p>
            <a:pPr marL="109728" indent="0" algn="just" fontAlgn="base">
              <a:buNone/>
            </a:pPr>
            <a:r>
              <a:rPr lang="el-GR" sz="2800" b="1" dirty="0" err="1">
                <a:solidFill>
                  <a:srgbClr val="002060"/>
                </a:solidFill>
                <a:effectLst>
                  <a:outerShdw blurRad="38100" dist="38100" dir="2700000" algn="tl">
                    <a:srgbClr val="000000">
                      <a:alpha val="43137"/>
                    </a:srgbClr>
                  </a:outerShdw>
                </a:effectLst>
                <a:latin typeface="Arial Narrow" panose="020B0606020202030204" pitchFamily="34" charset="0"/>
              </a:rPr>
              <a:t>Way</a:t>
            </a:r>
            <a:r>
              <a:rPr lang="el-GR" sz="2800" b="1" dirty="0">
                <a:solidFill>
                  <a:srgbClr val="002060"/>
                </a:solidFill>
                <a:effectLst>
                  <a:outerShdw blurRad="38100" dist="38100" dir="2700000" algn="tl">
                    <a:srgbClr val="000000">
                      <a:alpha val="43137"/>
                    </a:srgbClr>
                  </a:outerShdw>
                </a:effectLst>
                <a:latin typeface="Arial Narrow" panose="020B0606020202030204" pitchFamily="34" charset="0"/>
              </a:rPr>
              <a:t> </a:t>
            </a:r>
            <a:r>
              <a:rPr lang="el-GR" sz="2800" b="1" dirty="0" err="1">
                <a:solidFill>
                  <a:srgbClr val="002060"/>
                </a:solidFill>
                <a:effectLst>
                  <a:outerShdw blurRad="38100" dist="38100" dir="2700000" algn="tl">
                    <a:srgbClr val="000000">
                      <a:alpha val="43137"/>
                    </a:srgbClr>
                  </a:outerShdw>
                </a:effectLst>
                <a:latin typeface="Arial Narrow" panose="020B0606020202030204" pitchFamily="34" charset="0"/>
              </a:rPr>
              <a:t>Forward</a:t>
            </a:r>
            <a:r>
              <a:rPr lang="el-GR" sz="2800" b="1" dirty="0">
                <a:solidFill>
                  <a:srgbClr val="002060"/>
                </a:solidFill>
                <a:effectLst>
                  <a:outerShdw blurRad="38100" dist="38100" dir="2700000" algn="tl">
                    <a:srgbClr val="000000">
                      <a:alpha val="43137"/>
                    </a:srgbClr>
                  </a:outerShdw>
                </a:effectLst>
                <a:latin typeface="Arial Narrow" panose="020B0606020202030204" pitchFamily="34" charset="0"/>
              </a:rPr>
              <a:t>: </a:t>
            </a:r>
            <a:endParaRPr lang="el-GR" sz="28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109728" indent="0" algn="just" fontAlgn="base">
              <a:buNone/>
            </a:pPr>
            <a:r>
              <a:rPr lang="en-GB" sz="2800" dirty="0" smtClean="0">
                <a:solidFill>
                  <a:srgbClr val="002060"/>
                </a:solidFill>
                <a:latin typeface="Arial Narrow" panose="020B0606020202030204" pitchFamily="34" charset="0"/>
              </a:rPr>
              <a:t>T</a:t>
            </a:r>
            <a:r>
              <a:rPr lang="el-GR" sz="2800" dirty="0" smtClean="0">
                <a:solidFill>
                  <a:srgbClr val="002060"/>
                </a:solidFill>
                <a:latin typeface="Arial Narrow" panose="020B0606020202030204" pitchFamily="34" charset="0"/>
              </a:rPr>
              <a:t>ι </a:t>
            </a:r>
            <a:r>
              <a:rPr lang="el-GR" sz="2800" dirty="0">
                <a:solidFill>
                  <a:srgbClr val="002060"/>
                </a:solidFill>
                <a:latin typeface="Arial Narrow" panose="020B0606020202030204" pitchFamily="34" charset="0"/>
              </a:rPr>
              <a:t>θα κάνουν στη συνέχεια; </a:t>
            </a:r>
            <a:endParaRPr lang="en-GB" sz="2800" dirty="0" smtClean="0">
              <a:solidFill>
                <a:srgbClr val="002060"/>
              </a:solidFill>
              <a:latin typeface="Arial Narrow" panose="020B0606020202030204" pitchFamily="34" charset="0"/>
            </a:endParaRPr>
          </a:p>
          <a:p>
            <a:pPr algn="just" fontAlgn="base"/>
            <a:r>
              <a:rPr lang="el-GR" sz="2800" dirty="0" smtClean="0">
                <a:solidFill>
                  <a:srgbClr val="002060"/>
                </a:solidFill>
                <a:latin typeface="Arial Narrow" panose="020B0606020202030204" pitchFamily="34" charset="0"/>
              </a:rPr>
              <a:t>Αυτό </a:t>
            </a:r>
            <a:r>
              <a:rPr lang="el-GR" sz="2800" dirty="0">
                <a:solidFill>
                  <a:srgbClr val="002060"/>
                </a:solidFill>
                <a:latin typeface="Arial Narrow" panose="020B0606020202030204" pitchFamily="34" charset="0"/>
              </a:rPr>
              <a:t>είναι επίσης γνωστό ως «</a:t>
            </a:r>
            <a:r>
              <a:rPr lang="el-GR" sz="2800" dirty="0" err="1">
                <a:solidFill>
                  <a:srgbClr val="002060"/>
                </a:solidFill>
                <a:latin typeface="Arial Narrow" panose="020B0606020202030204" pitchFamily="34" charset="0"/>
              </a:rPr>
              <a:t>Will</a:t>
            </a:r>
            <a:r>
              <a:rPr lang="el-GR" sz="2800" dirty="0">
                <a:solidFill>
                  <a:srgbClr val="002060"/>
                </a:solidFill>
                <a:latin typeface="Arial Narrow" panose="020B0606020202030204" pitchFamily="34" charset="0"/>
              </a:rPr>
              <a:t>» ή «</a:t>
            </a:r>
            <a:r>
              <a:rPr lang="el-GR" sz="2800" dirty="0" err="1">
                <a:solidFill>
                  <a:srgbClr val="002060"/>
                </a:solidFill>
                <a:latin typeface="Arial Narrow" panose="020B0606020202030204" pitchFamily="34" charset="0"/>
              </a:rPr>
              <a:t>Wrap-Up</a:t>
            </a:r>
            <a:r>
              <a:rPr lang="el-GR" sz="2800" dirty="0">
                <a:solidFill>
                  <a:srgbClr val="002060"/>
                </a:solidFill>
                <a:latin typeface="Arial Narrow" panose="020B0606020202030204" pitchFamily="34" charset="0"/>
              </a:rPr>
              <a:t>». </a:t>
            </a:r>
            <a:endParaRPr lang="en-GB" sz="2800" dirty="0" smtClean="0">
              <a:solidFill>
                <a:srgbClr val="002060"/>
              </a:solidFill>
              <a:latin typeface="Arial Narrow" panose="020B0606020202030204" pitchFamily="34" charset="0"/>
            </a:endParaRPr>
          </a:p>
          <a:p>
            <a:pPr algn="just" fontAlgn="base"/>
            <a:r>
              <a:rPr lang="el-GR" sz="2800" dirty="0" smtClean="0">
                <a:solidFill>
                  <a:srgbClr val="002060"/>
                </a:solidFill>
                <a:latin typeface="Arial Narrow" panose="020B0606020202030204" pitchFamily="34" charset="0"/>
              </a:rPr>
              <a:t>Δεσμευτείτε για </a:t>
            </a:r>
            <a:r>
              <a:rPr lang="el-GR" sz="2800" dirty="0">
                <a:solidFill>
                  <a:srgbClr val="002060"/>
                </a:solidFill>
                <a:latin typeface="Arial Narrow" panose="020B0606020202030204" pitchFamily="34" charset="0"/>
              </a:rPr>
              <a:t>μια δράση και </a:t>
            </a:r>
            <a:r>
              <a:rPr lang="el-GR" sz="2800" dirty="0" smtClean="0">
                <a:solidFill>
                  <a:srgbClr val="002060"/>
                </a:solidFill>
                <a:latin typeface="Arial Narrow" panose="020B0606020202030204" pitchFamily="34" charset="0"/>
              </a:rPr>
              <a:t>παρακολουθείστε την ως το τέλος.</a:t>
            </a:r>
            <a:endParaRPr lang="el-GR"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9902395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7338" y="220092"/>
            <a:ext cx="8856662" cy="11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r>
              <a:rPr lang="el-GR" sz="3200" b="1" dirty="0" smtClean="0">
                <a:solidFill>
                  <a:srgbClr val="7030A0"/>
                </a:solidFill>
                <a:effectLst>
                  <a:outerShdw blurRad="38100" dist="38100" dir="2700000" algn="tl">
                    <a:srgbClr val="000000">
                      <a:alpha val="43137"/>
                    </a:srgbClr>
                  </a:outerShdw>
                </a:effectLst>
                <a:latin typeface="Arial" charset="0"/>
              </a:rPr>
              <a:t>Χρήσιμοι Σύνδεσμοι</a:t>
            </a:r>
          </a:p>
          <a:p>
            <a:pPr algn="ctr" eaLnBrk="1" hangingPunct="1">
              <a:defRPr/>
            </a:pPr>
            <a:endParaRPr lang="el-GR" sz="3200" b="1" dirty="0" smtClean="0">
              <a:solidFill>
                <a:srgbClr val="7030A0"/>
              </a:solidFill>
              <a:effectLst>
                <a:outerShdw blurRad="38100" dist="38100" dir="2700000" algn="tl">
                  <a:srgbClr val="000000">
                    <a:alpha val="43137"/>
                  </a:srgbClr>
                </a:outerShdw>
              </a:effectLst>
              <a:latin typeface="Arial" charset="0"/>
            </a:endParaRPr>
          </a:p>
        </p:txBody>
      </p:sp>
      <p:sp>
        <p:nvSpPr>
          <p:cNvPr id="2" name="Ορθογώνιο 1"/>
          <p:cNvSpPr/>
          <p:nvPr/>
        </p:nvSpPr>
        <p:spPr>
          <a:xfrm>
            <a:off x="35496" y="1700808"/>
            <a:ext cx="9036496" cy="3647152"/>
          </a:xfrm>
          <a:prstGeom prst="rect">
            <a:avLst/>
          </a:prstGeom>
        </p:spPr>
        <p:txBody>
          <a:bodyPr wrap="square">
            <a:spAutoFit/>
          </a:bodyPr>
          <a:lstStyle/>
          <a:p>
            <a:pPr marL="457200" indent="-457200" algn="just">
              <a:lnSpc>
                <a:spcPct val="150000"/>
              </a:lnSpc>
              <a:buFont typeface="Wingdings" panose="05000000000000000000" pitchFamily="2" charset="2"/>
              <a:buChar char="q"/>
            </a:pPr>
            <a:endParaRPr lang="en-GB" sz="2200" dirty="0" smtClean="0">
              <a:latin typeface="Arial Narrow" panose="020B0606020202030204" pitchFamily="34" charset="0"/>
              <a:hlinkClick r:id="rId2"/>
            </a:endParaRPr>
          </a:p>
          <a:p>
            <a:pPr marL="457200" indent="-457200" algn="just">
              <a:lnSpc>
                <a:spcPct val="150000"/>
              </a:lnSpc>
              <a:buFont typeface="Wingdings" panose="05000000000000000000" pitchFamily="2" charset="2"/>
              <a:buChar char="q"/>
            </a:pPr>
            <a:r>
              <a:rPr lang="en-GB" sz="2200" smtClean="0">
                <a:latin typeface="Arial Narrow" panose="020B0606020202030204" pitchFamily="34" charset="0"/>
                <a:hlinkClick r:id="rId2"/>
              </a:rPr>
              <a:t>https</a:t>
            </a:r>
            <a:r>
              <a:rPr lang="en-GB" sz="2200" dirty="0">
                <a:latin typeface="Arial Narrow" panose="020B0606020202030204" pitchFamily="34" charset="0"/>
                <a:hlinkClick r:id="rId2"/>
              </a:rPr>
              <a:t>://nasost.com/ta-modela-coaching-article-blog</a:t>
            </a:r>
            <a:r>
              <a:rPr lang="en-GB" sz="2200" dirty="0" smtClean="0">
                <a:latin typeface="Arial Narrow" panose="020B0606020202030204" pitchFamily="34" charset="0"/>
                <a:hlinkClick r:id="rId2"/>
              </a:rPr>
              <a:t>/</a:t>
            </a:r>
            <a:endParaRPr lang="el-GR" sz="2200" dirty="0" smtClean="0">
              <a:latin typeface="Arial Narrow" panose="020B0606020202030204" pitchFamily="34" charset="0"/>
            </a:endParaRPr>
          </a:p>
          <a:p>
            <a:pPr marL="457200" indent="-457200" algn="just">
              <a:lnSpc>
                <a:spcPct val="150000"/>
              </a:lnSpc>
              <a:buFont typeface="Wingdings" panose="05000000000000000000" pitchFamily="2" charset="2"/>
              <a:buChar char="q"/>
            </a:pPr>
            <a:r>
              <a:rPr lang="en-GB" sz="2200" dirty="0">
                <a:latin typeface="Arial Narrow" panose="020B0606020202030204" pitchFamily="34" charset="0"/>
                <a:hlinkClick r:id="rId3"/>
              </a:rPr>
              <a:t>https://www.researchgate.net/publication/339018635_Epicheirematika_oikosystemata_kai_antagonistikoteta_Domika_problemata_kai_oi_prooptikes_sten_Anatolike_Makedonia_kai_Thrake</a:t>
            </a:r>
            <a:endParaRPr lang="el-GR" sz="2200" dirty="0" smtClean="0">
              <a:latin typeface="Arial Narrow" panose="020B0606020202030204" pitchFamily="34" charset="0"/>
              <a:hlinkClick r:id="rId3"/>
            </a:endParaRPr>
          </a:p>
          <a:p>
            <a:pPr marL="457200" indent="-457200" algn="just">
              <a:lnSpc>
                <a:spcPct val="150000"/>
              </a:lnSpc>
              <a:buFont typeface="Wingdings" panose="05000000000000000000" pitchFamily="2" charset="2"/>
              <a:buChar char="q"/>
            </a:pPr>
            <a:r>
              <a:rPr lang="en-GB" sz="2200" dirty="0" smtClean="0">
                <a:latin typeface="Arial Narrow" panose="020B0606020202030204" pitchFamily="34" charset="0"/>
                <a:hlinkClick r:id="rId3"/>
              </a:rPr>
              <a:t>https</a:t>
            </a:r>
            <a:r>
              <a:rPr lang="en-GB" sz="2200" dirty="0">
                <a:latin typeface="Arial Narrow" panose="020B0606020202030204" pitchFamily="34" charset="0"/>
                <a:hlinkClick r:id="rId3"/>
              </a:rPr>
              <a:t>://www.kemel.gr/articles/business-model-canvas-dynamiko-ergaleio-epiheirimatikotitas</a:t>
            </a:r>
            <a:endParaRPr lang="el-GR" sz="22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36299999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7292</TotalTime>
  <Words>6367</Words>
  <Application>Microsoft Office PowerPoint</Application>
  <PresentationFormat>Προβολή στην οθόνη (4:3)</PresentationFormat>
  <Paragraphs>1083</Paragraphs>
  <Slides>93</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93</vt:i4>
      </vt:variant>
    </vt:vector>
  </HeadingPairs>
  <TitlesOfParts>
    <vt:vector size="106" baseType="lpstr">
      <vt:lpstr>ＭＳ Ｐゴシック</vt:lpstr>
      <vt:lpstr>Arial</vt:lpstr>
      <vt:lpstr>Arial Narrow</vt:lpstr>
      <vt:lpstr>Calibri</vt:lpstr>
      <vt:lpstr>Helvetica Neue Light</vt:lpstr>
      <vt:lpstr>Lucida Sans Unicode</vt:lpstr>
      <vt:lpstr>Times New Roman</vt:lpstr>
      <vt:lpstr>Verdana</vt:lpstr>
      <vt:lpstr>Wingdings</vt:lpstr>
      <vt:lpstr>Wingdings 2</vt:lpstr>
      <vt:lpstr>Wingdings 3</vt:lpstr>
      <vt:lpstr>ヒラギノ角ゴ ProN W3</vt:lpstr>
      <vt:lpstr>Συγκέντρωση</vt:lpstr>
      <vt:lpstr>Παρουσίαση του PowerPoint</vt:lpstr>
      <vt:lpstr>Παρουσίαση του PowerPoint</vt:lpstr>
      <vt:lpstr>Παρουσίαση του PowerPoint</vt:lpstr>
      <vt:lpstr>Ε π ι χ ε ι ρ η μ α τ ι κ ά   Ο ι κ ο σ υ σ τ ή μ α τ α</vt:lpstr>
      <vt:lpstr>  Επιχειρήσεις στην Ελλάδα</vt:lpstr>
      <vt:lpstr>  Επιχειρήσεις στην Ελλάδα</vt:lpstr>
      <vt:lpstr>ΠΟΙΑ η Σημασία  Επιχειρηματικών Οικοσυστημάτων</vt:lpstr>
      <vt:lpstr>ΤΙ ΕΙΝΑΙ  Επιχειρηματικά Οικοσυστήματα</vt:lpstr>
      <vt:lpstr>ΠΩΣ ΣΥΝΕΡΓΑΖΟΝΤΑΙ Επιχειρηματικά Οικοσυστήματα</vt:lpstr>
      <vt:lpstr>ΠΟΙΟΙ οι Παράγοντες Επιτυχίας</vt:lpstr>
      <vt:lpstr>Παράγοντες Επιτυχίας –  Παράδειγμα ΙΒΜ (Η/Υ)</vt:lpstr>
      <vt:lpstr>4 Βασικές Αρχές για ένα Οικοσύστημα</vt:lpstr>
      <vt:lpstr>Βασικά Ζητήματα  Σχεδιασμού Οικοσυστήματος (1)</vt:lpstr>
      <vt:lpstr>Βασικά Ζητήματα  Σχεδιασμού Οικοσυστήματος (2)</vt:lpstr>
      <vt:lpstr>Επιχειρηματικά Οικοσυστήματα</vt:lpstr>
      <vt:lpstr>Επιχειρηματικά Οικοσυστήματα</vt:lpstr>
      <vt:lpstr>Επιχειρηματικά Οικοσυστήματα (2)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Ανάλυση SWOT (2)</vt:lpstr>
      <vt:lpstr>Matrix Ανάλυση SWOT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5</vt:lpstr>
      <vt:lpstr>Παρουσίαση του PowerPoint</vt:lpstr>
      <vt:lpstr>B u s i n e s s   C o a c h i n 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1. 5Ws και 1Η (Ακρωνύμιο)</vt:lpstr>
      <vt:lpstr>                        2. </vt:lpstr>
      <vt:lpstr>2. S M A R T Στόχοι (Ακρωνύμιο)</vt:lpstr>
      <vt:lpstr>S M A R T   Στόχοι </vt:lpstr>
      <vt:lpstr>S M A R T   Στόχοι (2) </vt:lpstr>
      <vt:lpstr>S Μ A R T   Στόχοι </vt:lpstr>
      <vt:lpstr>S Μ A R T   Στόχοι </vt:lpstr>
      <vt:lpstr>S Μ A R T   Στόχοι </vt:lpstr>
      <vt:lpstr>S Μ Α R T   Στόχοι </vt:lpstr>
      <vt:lpstr>S Μ Α R T   Στόχοι </vt:lpstr>
      <vt:lpstr>3. G R O W Model </vt:lpstr>
      <vt:lpstr>3. G R O W Model </vt:lpstr>
      <vt:lpstr>3. G R O W Model </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Διδάσκων: Αναγνωστόπουλος Αχ.</dc:title>
  <dc:creator>oep</dc:creator>
  <cp:lastModifiedBy>Sofia B</cp:lastModifiedBy>
  <cp:revision>246</cp:revision>
  <dcterms:created xsi:type="dcterms:W3CDTF">2016-11-25T10:58:58Z</dcterms:created>
  <dcterms:modified xsi:type="dcterms:W3CDTF">2022-03-03T21:25:06Z</dcterms:modified>
</cp:coreProperties>
</file>