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732" r:id="rId1"/>
  </p:sldMasterIdLst>
  <p:sldIdLst>
    <p:sldId id="274" r:id="rId2"/>
    <p:sldId id="258" r:id="rId3"/>
    <p:sldId id="261" r:id="rId4"/>
    <p:sldId id="259" r:id="rId5"/>
    <p:sldId id="260" r:id="rId6"/>
    <p:sldId id="262" r:id="rId7"/>
    <p:sldId id="275" r:id="rId8"/>
    <p:sldId id="276" r:id="rId9"/>
    <p:sldId id="277" r:id="rId10"/>
    <p:sldId id="278" r:id="rId11"/>
    <p:sldId id="280" r:id="rId12"/>
    <p:sldId id="282" r:id="rId13"/>
    <p:sldId id="283" r:id="rId14"/>
    <p:sldId id="284" r:id="rId15"/>
    <p:sldId id="285" r:id="rId16"/>
    <p:sldId id="288" r:id="rId17"/>
    <p:sldId id="289" r:id="rId18"/>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94" d="100"/>
          <a:sy n="94" d="100"/>
        </p:scale>
        <p:origin x="-1114" y="-5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2A2C48A8-D8EF-4A6B-BBC0-13D065E0F4D7}" type="datetimeFigureOut">
              <a:rPr lang="el-GR" smtClean="0"/>
              <a:pPr/>
              <a:t>14/8/2021</a:t>
            </a:fld>
            <a:endParaRPr lang="el-GR"/>
          </a:p>
        </p:txBody>
      </p:sp>
      <p:sp>
        <p:nvSpPr>
          <p:cNvPr id="19" name="Footer Placeholder 18"/>
          <p:cNvSpPr>
            <a:spLocks noGrp="1"/>
          </p:cNvSpPr>
          <p:nvPr>
            <p:ph type="ftr" sz="quarter" idx="11"/>
          </p:nvPr>
        </p:nvSpPr>
        <p:spPr/>
        <p:txBody>
          <a:bodyPr/>
          <a:lstStyle/>
          <a:p>
            <a:endParaRPr lang="el-GR"/>
          </a:p>
        </p:txBody>
      </p:sp>
      <p:sp>
        <p:nvSpPr>
          <p:cNvPr id="27" name="Slide Number Placeholder 26"/>
          <p:cNvSpPr>
            <a:spLocks noGrp="1"/>
          </p:cNvSpPr>
          <p:nvPr>
            <p:ph type="sldNum" sz="quarter" idx="12"/>
          </p:nvPr>
        </p:nvSpPr>
        <p:spPr/>
        <p:txBody>
          <a:bodyPr/>
          <a:lstStyle/>
          <a:p>
            <a:fld id="{ACF6A697-FFA8-4654-A679-E4E0A4C8C406}" type="slidenum">
              <a:rPr lang="el-GR" smtClean="0"/>
              <a:pPr/>
              <a:t>‹#›</a:t>
            </a:fld>
            <a:endParaRPr lang="el-G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2A2C48A8-D8EF-4A6B-BBC0-13D065E0F4D7}" type="datetimeFigureOut">
              <a:rPr lang="el-GR" smtClean="0"/>
              <a:pPr/>
              <a:t>14/8/2021</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ACF6A697-FFA8-4654-A679-E4E0A4C8C406}"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2A2C48A8-D8EF-4A6B-BBC0-13D065E0F4D7}" type="datetimeFigureOut">
              <a:rPr lang="el-GR" smtClean="0"/>
              <a:pPr/>
              <a:t>14/8/2021</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ACF6A697-FFA8-4654-A679-E4E0A4C8C406}"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2A2C48A8-D8EF-4A6B-BBC0-13D065E0F4D7}" type="datetimeFigureOut">
              <a:rPr lang="el-GR" smtClean="0"/>
              <a:pPr/>
              <a:t>14/8/2021</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ACF6A697-FFA8-4654-A679-E4E0A4C8C406}"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2A2C48A8-D8EF-4A6B-BBC0-13D065E0F4D7}" type="datetimeFigureOut">
              <a:rPr lang="el-GR" smtClean="0"/>
              <a:pPr/>
              <a:t>14/8/2021</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ACF6A697-FFA8-4654-A679-E4E0A4C8C406}" type="slidenum">
              <a:rPr lang="el-GR" smtClean="0"/>
              <a:pPr/>
              <a:t>‹#›</a:t>
            </a:fld>
            <a:endParaRPr lang="el-G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2A2C48A8-D8EF-4A6B-BBC0-13D065E0F4D7}" type="datetimeFigureOut">
              <a:rPr lang="el-GR" smtClean="0"/>
              <a:pPr/>
              <a:t>14/8/2021</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ACF6A697-FFA8-4654-A679-E4E0A4C8C406}"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2A2C48A8-D8EF-4A6B-BBC0-13D065E0F4D7}" type="datetimeFigureOut">
              <a:rPr lang="el-GR" smtClean="0"/>
              <a:pPr/>
              <a:t>14/8/2021</a:t>
            </a:fld>
            <a:endParaRPr lang="el-GR"/>
          </a:p>
        </p:txBody>
      </p:sp>
      <p:sp>
        <p:nvSpPr>
          <p:cNvPr id="8" name="Footer Placeholder 7"/>
          <p:cNvSpPr>
            <a:spLocks noGrp="1"/>
          </p:cNvSpPr>
          <p:nvPr>
            <p:ph type="ftr" sz="quarter" idx="11"/>
          </p:nvPr>
        </p:nvSpPr>
        <p:spPr/>
        <p:txBody>
          <a:bodyPr/>
          <a:lstStyle/>
          <a:p>
            <a:endParaRPr lang="el-GR"/>
          </a:p>
        </p:txBody>
      </p:sp>
      <p:sp>
        <p:nvSpPr>
          <p:cNvPr id="9" name="Slide Number Placeholder 8"/>
          <p:cNvSpPr>
            <a:spLocks noGrp="1"/>
          </p:cNvSpPr>
          <p:nvPr>
            <p:ph type="sldNum" sz="quarter" idx="12"/>
          </p:nvPr>
        </p:nvSpPr>
        <p:spPr/>
        <p:txBody>
          <a:bodyPr/>
          <a:lstStyle/>
          <a:p>
            <a:fld id="{ACF6A697-FFA8-4654-A679-E4E0A4C8C406}" type="slidenum">
              <a:rPr lang="el-GR" smtClean="0"/>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2A2C48A8-D8EF-4A6B-BBC0-13D065E0F4D7}" type="datetimeFigureOut">
              <a:rPr lang="el-GR" smtClean="0"/>
              <a:pPr/>
              <a:t>14/8/2021</a:t>
            </a:fld>
            <a:endParaRPr lang="el-GR"/>
          </a:p>
        </p:txBody>
      </p:sp>
      <p:sp>
        <p:nvSpPr>
          <p:cNvPr id="4" name="Footer Placeholder 3"/>
          <p:cNvSpPr>
            <a:spLocks noGrp="1"/>
          </p:cNvSpPr>
          <p:nvPr>
            <p:ph type="ftr" sz="quarter" idx="11"/>
          </p:nvPr>
        </p:nvSpPr>
        <p:spPr/>
        <p:txBody>
          <a:bodyPr/>
          <a:lstStyle/>
          <a:p>
            <a:endParaRPr lang="el-GR"/>
          </a:p>
        </p:txBody>
      </p:sp>
      <p:sp>
        <p:nvSpPr>
          <p:cNvPr id="5" name="Slide Number Placeholder 4"/>
          <p:cNvSpPr>
            <a:spLocks noGrp="1"/>
          </p:cNvSpPr>
          <p:nvPr>
            <p:ph type="sldNum" sz="quarter" idx="12"/>
          </p:nvPr>
        </p:nvSpPr>
        <p:spPr/>
        <p:txBody>
          <a:bodyPr/>
          <a:lstStyle/>
          <a:p>
            <a:fld id="{ACF6A697-FFA8-4654-A679-E4E0A4C8C406}"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A2C48A8-D8EF-4A6B-BBC0-13D065E0F4D7}" type="datetimeFigureOut">
              <a:rPr lang="el-GR" smtClean="0"/>
              <a:pPr/>
              <a:t>14/8/2021</a:t>
            </a:fld>
            <a:endParaRPr lang="el-GR"/>
          </a:p>
        </p:txBody>
      </p:sp>
      <p:sp>
        <p:nvSpPr>
          <p:cNvPr id="3" name="Footer Placeholder 2"/>
          <p:cNvSpPr>
            <a:spLocks noGrp="1"/>
          </p:cNvSpPr>
          <p:nvPr>
            <p:ph type="ftr" sz="quarter" idx="11"/>
          </p:nvPr>
        </p:nvSpPr>
        <p:spPr/>
        <p:txBody>
          <a:bodyPr/>
          <a:lstStyle/>
          <a:p>
            <a:endParaRPr lang="el-GR"/>
          </a:p>
        </p:txBody>
      </p:sp>
      <p:sp>
        <p:nvSpPr>
          <p:cNvPr id="4" name="Slide Number Placeholder 3"/>
          <p:cNvSpPr>
            <a:spLocks noGrp="1"/>
          </p:cNvSpPr>
          <p:nvPr>
            <p:ph type="sldNum" sz="quarter" idx="12"/>
          </p:nvPr>
        </p:nvSpPr>
        <p:spPr/>
        <p:txBody>
          <a:bodyPr/>
          <a:lstStyle/>
          <a:p>
            <a:fld id="{ACF6A697-FFA8-4654-A679-E4E0A4C8C406}"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2A2C48A8-D8EF-4A6B-BBC0-13D065E0F4D7}" type="datetimeFigureOut">
              <a:rPr lang="el-GR" smtClean="0"/>
              <a:pPr/>
              <a:t>14/8/2021</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ACF6A697-FFA8-4654-A679-E4E0A4C8C406}"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2A2C48A8-D8EF-4A6B-BBC0-13D065E0F4D7}" type="datetimeFigureOut">
              <a:rPr lang="el-GR" smtClean="0"/>
              <a:pPr/>
              <a:t>14/8/2021</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a:xfrm>
            <a:off x="8077200" y="6356350"/>
            <a:ext cx="609600" cy="365125"/>
          </a:xfrm>
        </p:spPr>
        <p:txBody>
          <a:bodyPr/>
          <a:lstStyle/>
          <a:p>
            <a:fld id="{ACF6A697-FFA8-4654-A679-E4E0A4C8C406}" type="slidenum">
              <a:rPr lang="el-GR" smtClean="0"/>
              <a:pPr/>
              <a:t>‹#›</a:t>
            </a:fld>
            <a:endParaRPr lang="el-GR"/>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2A2C48A8-D8EF-4A6B-BBC0-13D065E0F4D7}" type="datetimeFigureOut">
              <a:rPr lang="el-GR" smtClean="0"/>
              <a:pPr/>
              <a:t>14/8/2021</a:t>
            </a:fld>
            <a:endParaRPr lang="el-GR"/>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l-GR"/>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ACF6A697-FFA8-4654-A679-E4E0A4C8C406}" type="slidenum">
              <a:rPr lang="el-GR" smtClean="0"/>
              <a:pPr/>
              <a:t>‹#›</a:t>
            </a:fld>
            <a:endParaRPr lang="el-GR"/>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l-GR" dirty="0" smtClean="0"/>
              <a:t/>
            </a:r>
            <a:br>
              <a:rPr lang="el-GR" dirty="0" smtClean="0"/>
            </a:br>
            <a:endParaRPr lang="el-GR" dirty="0"/>
          </a:p>
        </p:txBody>
      </p:sp>
      <p:sp>
        <p:nvSpPr>
          <p:cNvPr id="3" name="Subtitle 2"/>
          <p:cNvSpPr>
            <a:spLocks noGrp="1"/>
          </p:cNvSpPr>
          <p:nvPr>
            <p:ph type="subTitle" idx="1"/>
          </p:nvPr>
        </p:nvSpPr>
        <p:spPr/>
        <p:txBody>
          <a:bodyPr>
            <a:normAutofit lnSpcReduction="10000"/>
          </a:bodyPr>
          <a:lstStyle/>
          <a:p>
            <a:pPr algn="ctr"/>
            <a:r>
              <a:rPr lang="el-GR" sz="4000" b="1" dirty="0" smtClean="0"/>
              <a:t>Ένα αριθμητικό παράδειγμα απόλυτου και συγκριτικού πλεονεκτήματος</a:t>
            </a:r>
            <a:endParaRPr lang="el-GR" sz="4000" dirty="0" smtClean="0"/>
          </a:p>
          <a:p>
            <a:pPr algn="ctr"/>
            <a:endParaRPr lang="el-GR" sz="4000" dirty="0" smtClean="0"/>
          </a:p>
          <a:p>
            <a:endParaRPr lang="el-GR"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1 - Πίνακας"/>
          <p:cNvGraphicFramePr>
            <a:graphicFrameLocks noGrp="1"/>
          </p:cNvGraphicFramePr>
          <p:nvPr/>
        </p:nvGraphicFramePr>
        <p:xfrm>
          <a:off x="395536" y="1628799"/>
          <a:ext cx="8280921" cy="4224122"/>
        </p:xfrm>
        <a:graphic>
          <a:graphicData uri="http://schemas.openxmlformats.org/drawingml/2006/table">
            <a:tbl>
              <a:tblPr/>
              <a:tblGrid>
                <a:gridCol w="2760307"/>
                <a:gridCol w="2760307"/>
                <a:gridCol w="2760307"/>
              </a:tblGrid>
              <a:tr h="897289">
                <a:tc gridSpan="3">
                  <a:txBody>
                    <a:bodyPr/>
                    <a:lstStyle/>
                    <a:p>
                      <a:pPr>
                        <a:lnSpc>
                          <a:spcPct val="115000"/>
                        </a:lnSpc>
                        <a:spcAft>
                          <a:spcPts val="0"/>
                        </a:spcAft>
                      </a:pPr>
                      <a:r>
                        <a:rPr lang="el-GR" sz="2000" dirty="0">
                          <a:latin typeface="Times New Roman"/>
                          <a:ea typeface="Times New Roman"/>
                          <a:cs typeface="Times New Roman"/>
                        </a:rPr>
                        <a:t>Πίνακας 4: Κόστος ευκαιρίας και συγκριτικό πλεονέκτημα</a:t>
                      </a:r>
                      <a:endParaRPr lang="el-GR" sz="2000" dirty="0">
                        <a:latin typeface="Calibri"/>
                        <a:ea typeface="Calibri"/>
                        <a:cs typeface="Times New Roman"/>
                      </a:endParaRPr>
                    </a:p>
                  </a:txBody>
                  <a:tcPr marL="152400" marR="152400" marT="76200" marB="76200" anchor="ctr">
                    <a:lnL>
                      <a:noFill/>
                    </a:lnL>
                    <a:lnR>
                      <a:noFill/>
                    </a:lnR>
                    <a:lnT>
                      <a:noFill/>
                    </a:lnT>
                    <a:lnB>
                      <a:noFill/>
                    </a:lnB>
                  </a:tcPr>
                </a:tc>
                <a:tc hMerge="1">
                  <a:txBody>
                    <a:bodyPr/>
                    <a:lstStyle/>
                    <a:p>
                      <a:endParaRPr lang="el-GR"/>
                    </a:p>
                  </a:txBody>
                  <a:tcPr/>
                </a:tc>
                <a:tc hMerge="1">
                  <a:txBody>
                    <a:bodyPr/>
                    <a:lstStyle/>
                    <a:p>
                      <a:endParaRPr lang="el-GR"/>
                    </a:p>
                  </a:txBody>
                  <a:tcPr/>
                </a:tc>
              </a:tr>
              <a:tr h="1417566">
                <a:tc>
                  <a:txBody>
                    <a:bodyPr/>
                    <a:lstStyle/>
                    <a:p>
                      <a:pPr>
                        <a:lnSpc>
                          <a:spcPct val="115000"/>
                        </a:lnSpc>
                        <a:spcAft>
                          <a:spcPts val="0"/>
                        </a:spcAft>
                      </a:pPr>
                      <a:r>
                        <a:rPr lang="el-GR" sz="2000" b="1" dirty="0">
                          <a:latin typeface="Times New Roman"/>
                          <a:ea typeface="Times New Roman"/>
                          <a:cs typeface="Times New Roman"/>
                        </a:rPr>
                        <a:t>Χώρα</a:t>
                      </a:r>
                      <a:endParaRPr lang="el-GR" sz="2000" dirty="0">
                        <a:latin typeface="Calibri"/>
                        <a:ea typeface="Calibri"/>
                        <a:cs typeface="Times New Roman"/>
                      </a:endParaRPr>
                    </a:p>
                  </a:txBody>
                  <a:tcPr marL="152400" marR="152400" marT="76200" marB="76200" anchor="b">
                    <a:lnL>
                      <a:noFill/>
                    </a:lnL>
                    <a:lnR>
                      <a:noFill/>
                    </a:lnR>
                    <a:lnT>
                      <a:noFill/>
                    </a:lnT>
                    <a:lnB>
                      <a:noFill/>
                    </a:lnB>
                  </a:tcPr>
                </a:tc>
                <a:tc>
                  <a:txBody>
                    <a:bodyPr/>
                    <a:lstStyle/>
                    <a:p>
                      <a:pPr>
                        <a:lnSpc>
                          <a:spcPct val="115000"/>
                        </a:lnSpc>
                        <a:spcAft>
                          <a:spcPts val="0"/>
                        </a:spcAft>
                      </a:pPr>
                      <a:r>
                        <a:rPr lang="el-GR" sz="2000" b="1">
                          <a:latin typeface="Times New Roman"/>
                          <a:ea typeface="Times New Roman"/>
                          <a:cs typeface="Times New Roman"/>
                        </a:rPr>
                        <a:t>Κόστος ευκαιρίας μιας μονάδας-Πετρέλαιο (σε όρους καλαμποκιού)</a:t>
                      </a:r>
                      <a:endParaRPr lang="el-GR" sz="2000">
                        <a:latin typeface="Calibri"/>
                        <a:ea typeface="Calibri"/>
                        <a:cs typeface="Times New Roman"/>
                      </a:endParaRPr>
                    </a:p>
                  </a:txBody>
                  <a:tcPr marL="152400" marR="152400" marT="76200" marB="76200" anchor="b">
                    <a:lnL>
                      <a:noFill/>
                    </a:lnL>
                    <a:lnR>
                      <a:noFill/>
                    </a:lnR>
                    <a:lnT>
                      <a:noFill/>
                    </a:lnT>
                    <a:lnB>
                      <a:noFill/>
                    </a:lnB>
                  </a:tcPr>
                </a:tc>
                <a:tc>
                  <a:txBody>
                    <a:bodyPr/>
                    <a:lstStyle/>
                    <a:p>
                      <a:pPr>
                        <a:lnSpc>
                          <a:spcPct val="115000"/>
                        </a:lnSpc>
                        <a:spcAft>
                          <a:spcPts val="0"/>
                        </a:spcAft>
                      </a:pPr>
                      <a:r>
                        <a:rPr lang="el-GR" sz="2000" b="1">
                          <a:latin typeface="Times New Roman"/>
                          <a:ea typeface="Times New Roman"/>
                          <a:cs typeface="Times New Roman"/>
                        </a:rPr>
                        <a:t>Κόστος ευκαιρίας μια μονάδας –Καλαμπόκι (σε όρους πετρελαίου)</a:t>
                      </a:r>
                      <a:endParaRPr lang="el-GR" sz="2000">
                        <a:latin typeface="Calibri"/>
                        <a:ea typeface="Calibri"/>
                        <a:cs typeface="Times New Roman"/>
                      </a:endParaRPr>
                    </a:p>
                  </a:txBody>
                  <a:tcPr marL="152400" marR="152400" marT="76200" marB="76200" anchor="b">
                    <a:lnL>
                      <a:noFill/>
                    </a:lnL>
                    <a:lnR>
                      <a:noFill/>
                    </a:lnR>
                    <a:lnT>
                      <a:noFill/>
                    </a:lnT>
                    <a:lnB>
                      <a:noFill/>
                    </a:lnB>
                  </a:tcPr>
                </a:tc>
              </a:tr>
              <a:tr h="897289">
                <a:tc>
                  <a:txBody>
                    <a:bodyPr/>
                    <a:lstStyle/>
                    <a:p>
                      <a:pPr>
                        <a:lnSpc>
                          <a:spcPct val="115000"/>
                        </a:lnSpc>
                        <a:spcAft>
                          <a:spcPts val="0"/>
                        </a:spcAft>
                      </a:pPr>
                      <a:r>
                        <a:rPr lang="el-GR" sz="2000" dirty="0">
                          <a:latin typeface="Times New Roman"/>
                          <a:ea typeface="Times New Roman"/>
                          <a:cs typeface="Times New Roman"/>
                        </a:rPr>
                        <a:t>Σαουδική Αραβία</a:t>
                      </a:r>
                      <a:endParaRPr lang="el-GR" sz="2000" dirty="0">
                        <a:latin typeface="Calibri"/>
                        <a:ea typeface="Calibri"/>
                        <a:cs typeface="Times New Roman"/>
                      </a:endParaRPr>
                    </a:p>
                  </a:txBody>
                  <a:tcPr marL="152400" marR="152400" marT="76200" marB="76200" anchor="ctr">
                    <a:lnL>
                      <a:noFill/>
                    </a:lnL>
                    <a:lnR>
                      <a:noFill/>
                    </a:lnR>
                    <a:lnT>
                      <a:noFill/>
                    </a:lnT>
                    <a:lnB>
                      <a:noFill/>
                    </a:lnB>
                  </a:tcPr>
                </a:tc>
                <a:tc>
                  <a:txBody>
                    <a:bodyPr/>
                    <a:lstStyle/>
                    <a:p>
                      <a:pPr>
                        <a:lnSpc>
                          <a:spcPct val="115000"/>
                        </a:lnSpc>
                        <a:spcAft>
                          <a:spcPts val="0"/>
                        </a:spcAft>
                      </a:pPr>
                      <a:r>
                        <a:rPr lang="el-GR" sz="2000">
                          <a:latin typeface="Times New Roman"/>
                          <a:ea typeface="Times New Roman"/>
                          <a:cs typeface="Times New Roman"/>
                        </a:rPr>
                        <a:t>¼</a:t>
                      </a:r>
                      <a:endParaRPr lang="el-GR" sz="2000">
                        <a:latin typeface="Calibri"/>
                        <a:ea typeface="Calibri"/>
                        <a:cs typeface="Times New Roman"/>
                      </a:endParaRPr>
                    </a:p>
                  </a:txBody>
                  <a:tcPr marL="152400" marR="152400" marT="76200" marB="76200" anchor="ctr">
                    <a:lnL>
                      <a:noFill/>
                    </a:lnL>
                    <a:lnR>
                      <a:noFill/>
                    </a:lnR>
                    <a:lnT>
                      <a:noFill/>
                    </a:lnT>
                    <a:lnB>
                      <a:noFill/>
                    </a:lnB>
                  </a:tcPr>
                </a:tc>
                <a:tc>
                  <a:txBody>
                    <a:bodyPr/>
                    <a:lstStyle/>
                    <a:p>
                      <a:pPr>
                        <a:lnSpc>
                          <a:spcPct val="115000"/>
                        </a:lnSpc>
                        <a:spcAft>
                          <a:spcPts val="0"/>
                        </a:spcAft>
                      </a:pPr>
                      <a:r>
                        <a:rPr lang="el-GR" sz="2000">
                          <a:latin typeface="Times New Roman"/>
                          <a:ea typeface="Times New Roman"/>
                          <a:cs typeface="Times New Roman"/>
                        </a:rPr>
                        <a:t>4</a:t>
                      </a:r>
                      <a:endParaRPr lang="el-GR" sz="2000">
                        <a:latin typeface="Calibri"/>
                        <a:ea typeface="Calibri"/>
                        <a:cs typeface="Times New Roman"/>
                      </a:endParaRPr>
                    </a:p>
                  </a:txBody>
                  <a:tcPr marL="152400" marR="152400" marT="76200" marB="76200" anchor="ctr">
                    <a:lnL>
                      <a:noFill/>
                    </a:lnL>
                    <a:lnR>
                      <a:noFill/>
                    </a:lnR>
                    <a:lnT>
                      <a:noFill/>
                    </a:lnT>
                    <a:lnB>
                      <a:noFill/>
                    </a:lnB>
                  </a:tcPr>
                </a:tc>
              </a:tr>
              <a:tr h="897289">
                <a:tc>
                  <a:txBody>
                    <a:bodyPr/>
                    <a:lstStyle/>
                    <a:p>
                      <a:pPr>
                        <a:lnSpc>
                          <a:spcPct val="115000"/>
                        </a:lnSpc>
                        <a:spcAft>
                          <a:spcPts val="0"/>
                        </a:spcAft>
                      </a:pPr>
                      <a:r>
                        <a:rPr lang="el-GR" sz="2000" dirty="0">
                          <a:latin typeface="Times New Roman"/>
                          <a:ea typeface="Times New Roman"/>
                          <a:cs typeface="Times New Roman"/>
                        </a:rPr>
                        <a:t>Νότια Αφρική</a:t>
                      </a:r>
                      <a:endParaRPr lang="el-GR" sz="2000" dirty="0">
                        <a:latin typeface="Calibri"/>
                        <a:ea typeface="Calibri"/>
                        <a:cs typeface="Times New Roman"/>
                      </a:endParaRPr>
                    </a:p>
                  </a:txBody>
                  <a:tcPr marL="152400" marR="152400" marT="76200" marB="76200" anchor="ctr">
                    <a:lnL>
                      <a:noFill/>
                    </a:lnL>
                    <a:lnR>
                      <a:noFill/>
                    </a:lnR>
                    <a:lnT>
                      <a:noFill/>
                    </a:lnT>
                    <a:lnB>
                      <a:noFill/>
                    </a:lnB>
                  </a:tcPr>
                </a:tc>
                <a:tc>
                  <a:txBody>
                    <a:bodyPr/>
                    <a:lstStyle/>
                    <a:p>
                      <a:pPr>
                        <a:lnSpc>
                          <a:spcPct val="115000"/>
                        </a:lnSpc>
                        <a:spcAft>
                          <a:spcPts val="0"/>
                        </a:spcAft>
                      </a:pPr>
                      <a:r>
                        <a:rPr lang="el-GR" sz="2000" dirty="0">
                          <a:latin typeface="Times New Roman"/>
                          <a:ea typeface="Times New Roman"/>
                          <a:cs typeface="Times New Roman"/>
                        </a:rPr>
                        <a:t>2</a:t>
                      </a:r>
                      <a:endParaRPr lang="el-GR" sz="2000" dirty="0">
                        <a:latin typeface="Calibri"/>
                        <a:ea typeface="Calibri"/>
                        <a:cs typeface="Times New Roman"/>
                      </a:endParaRPr>
                    </a:p>
                  </a:txBody>
                  <a:tcPr marL="152400" marR="152400" marT="76200" marB="76200" anchor="ctr">
                    <a:lnL>
                      <a:noFill/>
                    </a:lnL>
                    <a:lnR>
                      <a:noFill/>
                    </a:lnR>
                    <a:lnT>
                      <a:noFill/>
                    </a:lnT>
                    <a:lnB>
                      <a:noFill/>
                    </a:lnB>
                  </a:tcPr>
                </a:tc>
                <a:tc>
                  <a:txBody>
                    <a:bodyPr/>
                    <a:lstStyle/>
                    <a:p>
                      <a:pPr>
                        <a:lnSpc>
                          <a:spcPct val="115000"/>
                        </a:lnSpc>
                        <a:spcAft>
                          <a:spcPts val="0"/>
                        </a:spcAft>
                      </a:pPr>
                      <a:r>
                        <a:rPr lang="el-GR" sz="2000" dirty="0">
                          <a:latin typeface="Times New Roman"/>
                          <a:ea typeface="Times New Roman"/>
                          <a:cs typeface="Times New Roman"/>
                        </a:rPr>
                        <a:t>½</a:t>
                      </a:r>
                      <a:endParaRPr lang="el-GR" sz="2000" dirty="0">
                        <a:latin typeface="Calibri"/>
                        <a:ea typeface="Calibri"/>
                        <a:cs typeface="Times New Roman"/>
                      </a:endParaRPr>
                    </a:p>
                  </a:txBody>
                  <a:tcPr marL="152400" marR="152400" marT="76200" marB="76200" anchor="ctr">
                    <a:lnL>
                      <a:noFill/>
                    </a:lnL>
                    <a:lnR>
                      <a:noFill/>
                    </a:lnR>
                    <a:lnT>
                      <a:noFill/>
                    </a:lnT>
                    <a:lnB>
                      <a:noFill/>
                    </a:lnB>
                  </a:tcPr>
                </a:tc>
              </a:tr>
            </a:tbl>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Rectangle 1"/>
          <p:cNvSpPr>
            <a:spLocks noChangeArrowheads="1"/>
          </p:cNvSpPr>
          <p:nvPr/>
        </p:nvSpPr>
        <p:spPr bwMode="auto">
          <a:xfrm>
            <a:off x="251520" y="901794"/>
            <a:ext cx="8712968" cy="378565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2000" b="0" i="0" u="none" strike="noStrike" cap="none" normalizeH="0" baseline="0" dirty="0" smtClean="0">
                <a:ln>
                  <a:noFill/>
                </a:ln>
                <a:solidFill>
                  <a:srgbClr val="555555"/>
                </a:solidFill>
                <a:effectLst/>
                <a:latin typeface="Times New Roman" pitchFamily="18" charset="0"/>
                <a:ea typeface="Times New Roman" pitchFamily="18" charset="0"/>
                <a:cs typeface="Times New Roman" pitchFamily="18" charset="0"/>
              </a:rPr>
              <a:t>Θυμηθείτε ξανά ότι το συγκριτικό πλεονέκτημα είναι το κόστος ευκαιρίας παραγωγής αγαθών. Αφού η Σαουδική Αραβία θυσιάζει τα λιγότερα για την παραγωγή ενός επιπλέον βαρελιού πετρελαίου, (1/4</a:t>
            </a:r>
            <a:r>
              <a:rPr kumimoji="0" lang="en-US" sz="2000" b="0" i="0" u="none" strike="noStrike" cap="none" normalizeH="0" baseline="0" dirty="0" smtClean="0">
                <a:ln>
                  <a:noFill/>
                </a:ln>
                <a:solidFill>
                  <a:srgbClr val="555555"/>
                </a:solidFill>
                <a:effectLst/>
                <a:latin typeface="Times New Roman" pitchFamily="18" charset="0"/>
                <a:ea typeface="Times New Roman" pitchFamily="18" charset="0"/>
                <a:cs typeface="Times New Roman" pitchFamily="18" charset="0"/>
              </a:rPr>
              <a:t> </a:t>
            </a:r>
            <a:r>
              <a:rPr kumimoji="0" lang="el-GR" sz="2000" b="0" i="0" u="none" strike="noStrike" cap="none" normalizeH="0" baseline="0" dirty="0" smtClean="0">
                <a:ln>
                  <a:noFill/>
                </a:ln>
                <a:solidFill>
                  <a:srgbClr val="555555"/>
                </a:solidFill>
                <a:effectLst/>
                <a:latin typeface="Times New Roman" pitchFamily="18" charset="0"/>
                <a:ea typeface="Times New Roman" pitchFamily="18" charset="0"/>
                <a:cs typeface="Times New Roman" pitchFamily="18" charset="0"/>
              </a:rPr>
              <a:t>&lt;2</a:t>
            </a:r>
            <a:r>
              <a:rPr kumimoji="0" lang="en-US" sz="2000" b="0" i="0" u="none" strike="noStrike" cap="none" normalizeH="0" baseline="0" dirty="0" smtClean="0">
                <a:ln>
                  <a:noFill/>
                </a:ln>
                <a:solidFill>
                  <a:srgbClr val="555555"/>
                </a:solidFill>
                <a:effectLst/>
                <a:latin typeface="Times New Roman" pitchFamily="18" charset="0"/>
                <a:ea typeface="Times New Roman" pitchFamily="18" charset="0"/>
                <a:cs typeface="Times New Roman" pitchFamily="18" charset="0"/>
              </a:rPr>
              <a:t> </a:t>
            </a:r>
            <a:r>
              <a:rPr kumimoji="0" lang="el-GR" sz="2000" b="0" i="0" u="none" strike="noStrike" cap="none" normalizeH="0" baseline="0" dirty="0" smtClean="0">
                <a:ln>
                  <a:noFill/>
                </a:ln>
                <a:solidFill>
                  <a:srgbClr val="555555"/>
                </a:solidFill>
                <a:effectLst/>
                <a:latin typeface="Times New Roman" pitchFamily="18" charset="0"/>
                <a:ea typeface="Times New Roman" pitchFamily="18" charset="0"/>
                <a:cs typeface="Times New Roman" pitchFamily="18" charset="0"/>
              </a:rPr>
              <a:t>στον πίνακα 4) έχει συγκριτικό πλεονέκτημα στην παραγωγή πετρελαίου. Η  Νότια Αφρική θυσιάζει τα λιγότερα για την παραγωγή μιας επιπλέον ποσότητας καλαμποκιού οπότε έχει το συγκριτικό πλεονέκτημα στην παραγωγή αυτού του προϊόντος.</a:t>
            </a:r>
            <a:endParaRPr kumimoji="0" lang="el-GR" sz="20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l-GR" sz="2000" b="0" i="0" u="none" strike="noStrike" cap="none" normalizeH="0" baseline="0" dirty="0" smtClean="0">
                <a:ln>
                  <a:noFill/>
                </a:ln>
                <a:solidFill>
                  <a:srgbClr val="555555"/>
                </a:solidFill>
                <a:effectLst/>
                <a:latin typeface="Times New Roman" pitchFamily="18" charset="0"/>
                <a:ea typeface="Times New Roman" pitchFamily="18" charset="0"/>
                <a:cs typeface="Times New Roman" pitchFamily="18" charset="0"/>
              </a:rPr>
              <a:t>Στο παράδειγμα αυτό υπάρχει μια συμμετρία ανάμεσα στο απόλυτο και το συγκριτικό πλεονέκτημα. Η Σαουδική Αραβία χρειάζεται λιγότερες εργατοώρες για να παράγει πετρέλαιο (απόλυτο πλεονέκτημα-βλέπε πίνακα 1) και θυσιάζει μικρότερη ποσότητα από το άλλο προϊόν για ένα επιπλέον βαρέλι πετρελαίου (συγκριτικό πλεονέκτημα-βλέπε πίνακα 4). Μια τέτοια συμμετρία δεν ισχύει πάντα. </a:t>
            </a:r>
            <a:endParaRPr kumimoji="0" lang="el-GR" sz="2000"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Rectangle 1"/>
          <p:cNvSpPr>
            <a:spLocks noChangeArrowheads="1"/>
          </p:cNvSpPr>
          <p:nvPr/>
        </p:nvSpPr>
        <p:spPr bwMode="auto">
          <a:xfrm>
            <a:off x="107504" y="506151"/>
            <a:ext cx="8784976" cy="532453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l-GR" sz="2000" b="0" i="0" u="none" strike="noStrike" cap="none" normalizeH="0" baseline="0" dirty="0" smtClean="0">
                <a:ln>
                  <a:noFill/>
                </a:ln>
                <a:solidFill>
                  <a:srgbClr val="333333"/>
                </a:solidFill>
                <a:effectLst/>
                <a:latin typeface="Times New Roman" pitchFamily="18" charset="0"/>
                <a:ea typeface="Times New Roman" pitchFamily="18" charset="0"/>
                <a:cs typeface="Times New Roman" pitchFamily="18" charset="0"/>
              </a:rPr>
              <a:t>Κέρδη από το εμπόριο</a:t>
            </a:r>
            <a:endParaRPr kumimoji="0" lang="el-GR" sz="20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l-GR" sz="2000" b="0" i="0" u="none" strike="noStrike" cap="none" normalizeH="0" baseline="0" dirty="0" smtClean="0">
                <a:ln>
                  <a:noFill/>
                </a:ln>
                <a:solidFill>
                  <a:srgbClr val="555555"/>
                </a:solidFill>
                <a:effectLst/>
                <a:latin typeface="Times New Roman" pitchFamily="18" charset="0"/>
                <a:ea typeface="Times New Roman" pitchFamily="18" charset="0"/>
                <a:cs typeface="Times New Roman" pitchFamily="18" charset="0"/>
              </a:rPr>
              <a:t>Σκεφτείτε τις εμπορικές θέσεις των δυο χωρών αφού έχουν εξειδικευτεί και εμπορεύονται. Πριν το εμπόριο η Σαουδική Αραβία παράγει/καταναλώνει 60 βαρέλια πετρέλαιο και 10 </a:t>
            </a:r>
            <a:r>
              <a:rPr kumimoji="0" lang="el-GR" sz="2000" b="0" i="0" u="none" strike="noStrike" cap="none" normalizeH="0" baseline="0" dirty="0" err="1" smtClean="0">
                <a:ln>
                  <a:noFill/>
                </a:ln>
                <a:solidFill>
                  <a:srgbClr val="555555"/>
                </a:solidFill>
                <a:effectLst/>
                <a:latin typeface="Times New Roman" pitchFamily="18" charset="0"/>
                <a:ea typeface="Times New Roman" pitchFamily="18" charset="0"/>
                <a:cs typeface="Times New Roman" pitchFamily="18" charset="0"/>
              </a:rPr>
              <a:t>μπούσελ</a:t>
            </a:r>
            <a:r>
              <a:rPr kumimoji="0" lang="el-GR" sz="2000" b="0" i="0" u="none" strike="noStrike" cap="none" normalizeH="0" baseline="0" dirty="0" smtClean="0">
                <a:ln>
                  <a:noFill/>
                </a:ln>
                <a:solidFill>
                  <a:srgbClr val="555555"/>
                </a:solidFill>
                <a:effectLst/>
                <a:latin typeface="Times New Roman" pitchFamily="18" charset="0"/>
                <a:ea typeface="Times New Roman" pitchFamily="18" charset="0"/>
                <a:cs typeface="Times New Roman" pitchFamily="18" charset="0"/>
              </a:rPr>
              <a:t> καλαμπόκι. Η Νότια Αφρική παράγει/καταναλώνει 20 βαρέλια πετρέλαιο και 60 </a:t>
            </a:r>
            <a:r>
              <a:rPr kumimoji="0" lang="el-GR" sz="2000" b="0" i="0" u="none" strike="noStrike" cap="none" normalizeH="0" baseline="0" dirty="0" err="1" smtClean="0">
                <a:ln>
                  <a:noFill/>
                </a:ln>
                <a:solidFill>
                  <a:srgbClr val="555555"/>
                </a:solidFill>
                <a:effectLst/>
                <a:latin typeface="Times New Roman" pitchFamily="18" charset="0"/>
                <a:ea typeface="Times New Roman" pitchFamily="18" charset="0"/>
                <a:cs typeface="Times New Roman" pitchFamily="18" charset="0"/>
              </a:rPr>
              <a:t>μπούσελ</a:t>
            </a:r>
            <a:r>
              <a:rPr kumimoji="0" lang="el-GR" sz="2000" b="0" i="0" u="none" strike="noStrike" cap="none" normalizeH="0" baseline="0" dirty="0" smtClean="0">
                <a:ln>
                  <a:noFill/>
                </a:ln>
                <a:solidFill>
                  <a:srgbClr val="555555"/>
                </a:solidFill>
                <a:effectLst/>
                <a:latin typeface="Times New Roman" pitchFamily="18" charset="0"/>
                <a:ea typeface="Times New Roman" pitchFamily="18" charset="0"/>
                <a:cs typeface="Times New Roman" pitchFamily="18" charset="0"/>
              </a:rPr>
              <a:t> καλαμπόκι. Με δεδομένα τα επίπεδα παραγωγής τους, αν η Νότια Αφρική μπορεί να εξάγει μια ποσότητα καλαμπόκι και να λάβει ως αντιστάθμισμα περισσότερα από 20 βαρέλια πετρέλαιο, τότε κερδίζει από το εμπόριο. Με το εμπόριο η Νότια Αφρική μπορεί να καταναλώνει περισσότερο και από τα δυο προϊόντα σε σχέση με τι μπορούσε πριν την εξειδίκευση. Θυμηθείτε ότι η εξειδίκευση στα οικονομικά αναφέρεται στο ότι επιχειρήσεις και εργαζόμενοι εστιάζουν στην παραγωγή ενός συγκεκριμένου προϊόντος για παράδειγμα καλαμπόκι ή πετρέλαιο, αλλά ποτέ και των δυο. Η εξειδίκευση επίσης αναφέρεται στη μετακίνηση πόρων που κάνει μια χώρα προκειμένου να εστιάσει στο προϊόν που έχει συγκριτικό πλεονέκτημα. Κατά παρόμοιο τρόπο αν η Σαουδική Αραβία μπορεί να ανταλλάξει λιγότερα από 60 βαρέλια με καλαμπόκι περισσότερο των 10 </a:t>
            </a:r>
            <a:r>
              <a:rPr kumimoji="0" lang="el-GR" sz="2000" b="0" i="0" u="none" strike="noStrike" cap="none" normalizeH="0" baseline="0" dirty="0" err="1" smtClean="0">
                <a:ln>
                  <a:noFill/>
                </a:ln>
                <a:solidFill>
                  <a:srgbClr val="555555"/>
                </a:solidFill>
                <a:effectLst/>
                <a:latin typeface="Times New Roman" pitchFamily="18" charset="0"/>
                <a:ea typeface="Times New Roman" pitchFamily="18" charset="0"/>
                <a:cs typeface="Times New Roman" pitchFamily="18" charset="0"/>
              </a:rPr>
              <a:t>μπούσελ</a:t>
            </a:r>
            <a:r>
              <a:rPr kumimoji="0" lang="el-GR" sz="2000" b="0" i="0" u="none" strike="noStrike" cap="none" normalizeH="0" baseline="0" dirty="0" smtClean="0">
                <a:ln>
                  <a:noFill/>
                </a:ln>
                <a:solidFill>
                  <a:srgbClr val="555555"/>
                </a:solidFill>
                <a:effectLst/>
                <a:latin typeface="Times New Roman" pitchFamily="18" charset="0"/>
                <a:ea typeface="Times New Roman" pitchFamily="18" charset="0"/>
                <a:cs typeface="Times New Roman" pitchFamily="18" charset="0"/>
              </a:rPr>
              <a:t>, θα έχει περισσότερο και από τα δυο προϊόντα. Ο πίνακας 5 δείχνει το εμπόριο που ωφελεί και τις δυο χώρες. </a:t>
            </a:r>
            <a:endParaRPr kumimoji="0" lang="el-GR" sz="2000"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1 - Πίνακας"/>
          <p:cNvGraphicFramePr>
            <a:graphicFrameLocks noGrp="1"/>
          </p:cNvGraphicFramePr>
          <p:nvPr/>
        </p:nvGraphicFramePr>
        <p:xfrm>
          <a:off x="467544" y="1340769"/>
          <a:ext cx="8496944" cy="4032446"/>
        </p:xfrm>
        <a:graphic>
          <a:graphicData uri="http://schemas.openxmlformats.org/drawingml/2006/table">
            <a:tbl>
              <a:tblPr/>
              <a:tblGrid>
                <a:gridCol w="4248472"/>
                <a:gridCol w="4248472"/>
              </a:tblGrid>
              <a:tr h="880479">
                <a:tc gridSpan="2">
                  <a:txBody>
                    <a:bodyPr/>
                    <a:lstStyle/>
                    <a:p>
                      <a:pPr>
                        <a:lnSpc>
                          <a:spcPct val="115000"/>
                        </a:lnSpc>
                        <a:spcAft>
                          <a:spcPts val="760"/>
                        </a:spcAft>
                      </a:pPr>
                      <a:r>
                        <a:rPr lang="el-GR" sz="2000" dirty="0">
                          <a:latin typeface="Times New Roman"/>
                          <a:ea typeface="Times New Roman"/>
                          <a:cs typeface="Times New Roman"/>
                        </a:rPr>
                        <a:t>Πίνακας 5: Το εμπόριο είναι επωφελές και για τις δυο χώρες</a:t>
                      </a:r>
                      <a:endParaRPr lang="el-GR" sz="2000" dirty="0">
                        <a:latin typeface="Calibri"/>
                        <a:ea typeface="Calibri"/>
                        <a:cs typeface="Times New Roman"/>
                      </a:endParaRPr>
                    </a:p>
                  </a:txBody>
                  <a:tcPr marL="152400" marR="152400" marT="76200" marB="76200" anchor="ctr">
                    <a:lnL>
                      <a:noFill/>
                    </a:lnL>
                    <a:lnR>
                      <a:noFill/>
                    </a:lnR>
                    <a:lnT>
                      <a:noFill/>
                    </a:lnT>
                    <a:lnB>
                      <a:noFill/>
                    </a:lnB>
                  </a:tcPr>
                </a:tc>
                <a:tc hMerge="1">
                  <a:txBody>
                    <a:bodyPr/>
                    <a:lstStyle/>
                    <a:p>
                      <a:endParaRPr lang="el-GR"/>
                    </a:p>
                  </a:txBody>
                  <a:tcPr/>
                </a:tc>
              </a:tr>
              <a:tr h="1391009">
                <a:tc>
                  <a:txBody>
                    <a:bodyPr/>
                    <a:lstStyle/>
                    <a:p>
                      <a:pPr>
                        <a:lnSpc>
                          <a:spcPct val="115000"/>
                        </a:lnSpc>
                        <a:spcAft>
                          <a:spcPts val="760"/>
                        </a:spcAft>
                      </a:pPr>
                      <a:r>
                        <a:rPr lang="el-GR" sz="2000" b="1" dirty="0">
                          <a:latin typeface="Times New Roman"/>
                          <a:ea typeface="Times New Roman"/>
                          <a:cs typeface="Times New Roman"/>
                        </a:rPr>
                        <a:t>Η οικονομία της Νότιας Αφρικής θα επωφεληθεί μετά την εξειδίκευση αν:</a:t>
                      </a:r>
                      <a:endParaRPr lang="el-GR" sz="2000" dirty="0">
                        <a:latin typeface="Calibri"/>
                        <a:ea typeface="Calibri"/>
                        <a:cs typeface="Times New Roman"/>
                      </a:endParaRPr>
                    </a:p>
                  </a:txBody>
                  <a:tcPr marL="152400" marR="152400" marT="76200" marB="76200" anchor="b">
                    <a:lnL>
                      <a:noFill/>
                    </a:lnL>
                    <a:lnR>
                      <a:noFill/>
                    </a:lnR>
                    <a:lnT>
                      <a:noFill/>
                    </a:lnT>
                    <a:lnB>
                      <a:noFill/>
                    </a:lnB>
                  </a:tcPr>
                </a:tc>
                <a:tc>
                  <a:txBody>
                    <a:bodyPr/>
                    <a:lstStyle/>
                    <a:p>
                      <a:pPr>
                        <a:lnSpc>
                          <a:spcPct val="115000"/>
                        </a:lnSpc>
                        <a:spcAft>
                          <a:spcPts val="760"/>
                        </a:spcAft>
                      </a:pPr>
                      <a:r>
                        <a:rPr lang="el-GR" sz="2000" b="1">
                          <a:latin typeface="Times New Roman"/>
                          <a:ea typeface="Times New Roman"/>
                          <a:cs typeface="Times New Roman"/>
                        </a:rPr>
                        <a:t>Η οικονομία της Σαουδικής Αραβίας θα επωφεληθεί μετά την εξειδίκευση αν:</a:t>
                      </a:r>
                      <a:endParaRPr lang="el-GR" sz="2000">
                        <a:latin typeface="Calibri"/>
                        <a:ea typeface="Calibri"/>
                        <a:cs typeface="Times New Roman"/>
                      </a:endParaRPr>
                    </a:p>
                  </a:txBody>
                  <a:tcPr marL="152400" marR="152400" marT="76200" marB="76200" anchor="b">
                    <a:lnL>
                      <a:noFill/>
                    </a:lnL>
                    <a:lnR>
                      <a:noFill/>
                    </a:lnR>
                    <a:lnT>
                      <a:noFill/>
                    </a:lnT>
                    <a:lnB>
                      <a:noFill/>
                    </a:lnB>
                  </a:tcPr>
                </a:tc>
              </a:tr>
              <a:tr h="880479">
                <a:tc>
                  <a:txBody>
                    <a:bodyPr/>
                    <a:lstStyle/>
                    <a:p>
                      <a:pPr>
                        <a:lnSpc>
                          <a:spcPct val="115000"/>
                        </a:lnSpc>
                        <a:spcAft>
                          <a:spcPts val="760"/>
                        </a:spcAft>
                      </a:pPr>
                      <a:r>
                        <a:rPr lang="el-GR" sz="2000" dirty="0">
                          <a:latin typeface="Times New Roman"/>
                          <a:ea typeface="Times New Roman"/>
                          <a:cs typeface="Times New Roman"/>
                        </a:rPr>
                        <a:t>Εξάγει λιγότερο από 60 </a:t>
                      </a:r>
                      <a:r>
                        <a:rPr lang="el-GR" sz="2000" dirty="0" err="1">
                          <a:latin typeface="Times New Roman"/>
                          <a:ea typeface="Times New Roman"/>
                          <a:cs typeface="Times New Roman"/>
                        </a:rPr>
                        <a:t>μπούσελ</a:t>
                      </a:r>
                      <a:r>
                        <a:rPr lang="el-GR" sz="2000" dirty="0">
                          <a:latin typeface="Times New Roman"/>
                          <a:ea typeface="Times New Roman"/>
                          <a:cs typeface="Times New Roman"/>
                        </a:rPr>
                        <a:t> καλαμπόκι</a:t>
                      </a:r>
                      <a:endParaRPr lang="el-GR" sz="2000" dirty="0">
                        <a:latin typeface="Calibri"/>
                        <a:ea typeface="Calibri"/>
                        <a:cs typeface="Times New Roman"/>
                      </a:endParaRPr>
                    </a:p>
                  </a:txBody>
                  <a:tcPr marL="152400" marR="152400" marT="76200" marB="76200" anchor="ctr">
                    <a:lnL>
                      <a:noFill/>
                    </a:lnL>
                    <a:lnR>
                      <a:noFill/>
                    </a:lnR>
                    <a:lnT>
                      <a:noFill/>
                    </a:lnT>
                    <a:lnB>
                      <a:noFill/>
                    </a:lnB>
                  </a:tcPr>
                </a:tc>
                <a:tc>
                  <a:txBody>
                    <a:bodyPr/>
                    <a:lstStyle/>
                    <a:p>
                      <a:pPr>
                        <a:lnSpc>
                          <a:spcPct val="115000"/>
                        </a:lnSpc>
                        <a:spcAft>
                          <a:spcPts val="760"/>
                        </a:spcAft>
                      </a:pPr>
                      <a:r>
                        <a:rPr lang="el-GR" sz="2000">
                          <a:latin typeface="Times New Roman"/>
                          <a:ea typeface="Times New Roman"/>
                          <a:cs typeface="Times New Roman"/>
                        </a:rPr>
                        <a:t>Εισάγει τουλάχιστον </a:t>
                      </a:r>
                      <a:r>
                        <a:rPr lang="en-US" sz="2000">
                          <a:latin typeface="Times New Roman"/>
                          <a:ea typeface="Times New Roman"/>
                          <a:cs typeface="Times New Roman"/>
                        </a:rPr>
                        <a:t>10 </a:t>
                      </a:r>
                      <a:r>
                        <a:rPr lang="el-GR" sz="2000">
                          <a:latin typeface="Times New Roman"/>
                          <a:ea typeface="Times New Roman"/>
                          <a:cs typeface="Times New Roman"/>
                        </a:rPr>
                        <a:t>μπούσελ καλαμπόκι</a:t>
                      </a:r>
                      <a:endParaRPr lang="el-GR" sz="2000">
                        <a:latin typeface="Calibri"/>
                        <a:ea typeface="Calibri"/>
                        <a:cs typeface="Times New Roman"/>
                      </a:endParaRPr>
                    </a:p>
                  </a:txBody>
                  <a:tcPr marL="152400" marR="152400" marT="76200" marB="76200" anchor="ctr">
                    <a:lnL>
                      <a:noFill/>
                    </a:lnL>
                    <a:lnR>
                      <a:noFill/>
                    </a:lnR>
                    <a:lnT>
                      <a:noFill/>
                    </a:lnT>
                    <a:lnB>
                      <a:noFill/>
                    </a:lnB>
                  </a:tcPr>
                </a:tc>
              </a:tr>
              <a:tr h="880479">
                <a:tc>
                  <a:txBody>
                    <a:bodyPr/>
                    <a:lstStyle/>
                    <a:p>
                      <a:pPr>
                        <a:lnSpc>
                          <a:spcPct val="115000"/>
                        </a:lnSpc>
                        <a:spcAft>
                          <a:spcPts val="760"/>
                        </a:spcAft>
                      </a:pPr>
                      <a:r>
                        <a:rPr lang="el-GR" sz="2000" dirty="0">
                          <a:latin typeface="Times New Roman"/>
                          <a:ea typeface="Times New Roman"/>
                          <a:cs typeface="Times New Roman"/>
                        </a:rPr>
                        <a:t>Εισάγει τουλάχιστον 20 βαρέλια πετρέλαιο</a:t>
                      </a:r>
                      <a:endParaRPr lang="el-GR" sz="2000" dirty="0">
                        <a:latin typeface="Calibri"/>
                        <a:ea typeface="Calibri"/>
                        <a:cs typeface="Times New Roman"/>
                      </a:endParaRPr>
                    </a:p>
                  </a:txBody>
                  <a:tcPr marL="152400" marR="152400" marT="76200" marB="76200" anchor="ctr">
                    <a:lnL>
                      <a:noFill/>
                    </a:lnL>
                    <a:lnR>
                      <a:noFill/>
                    </a:lnR>
                    <a:lnT>
                      <a:noFill/>
                    </a:lnT>
                    <a:lnB>
                      <a:noFill/>
                    </a:lnB>
                  </a:tcPr>
                </a:tc>
                <a:tc>
                  <a:txBody>
                    <a:bodyPr/>
                    <a:lstStyle/>
                    <a:p>
                      <a:pPr>
                        <a:lnSpc>
                          <a:spcPct val="115000"/>
                        </a:lnSpc>
                        <a:spcAft>
                          <a:spcPts val="760"/>
                        </a:spcAft>
                      </a:pPr>
                      <a:r>
                        <a:rPr lang="el-GR" sz="2000" dirty="0">
                          <a:latin typeface="Times New Roman"/>
                          <a:ea typeface="Times New Roman"/>
                          <a:cs typeface="Times New Roman"/>
                        </a:rPr>
                        <a:t>Εξάγει λιγότερο από 60 βαρέλια πετρέλαιο</a:t>
                      </a:r>
                      <a:endParaRPr lang="el-GR" sz="2000" dirty="0">
                        <a:latin typeface="Calibri"/>
                        <a:ea typeface="Calibri"/>
                        <a:cs typeface="Times New Roman"/>
                      </a:endParaRPr>
                    </a:p>
                  </a:txBody>
                  <a:tcPr marL="152400" marR="152400" marT="76200" marB="76200" anchor="ctr">
                    <a:lnL>
                      <a:noFill/>
                    </a:lnL>
                    <a:lnR>
                      <a:noFill/>
                    </a:lnR>
                    <a:lnT>
                      <a:noFill/>
                    </a:lnT>
                    <a:lnB>
                      <a:noFill/>
                    </a:lnB>
                  </a:tcPr>
                </a:tc>
              </a:tr>
            </a:tbl>
          </a:graphicData>
        </a:graphic>
      </p:graphicFrame>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Rectangle 1"/>
          <p:cNvSpPr>
            <a:spLocks noChangeArrowheads="1"/>
          </p:cNvSpPr>
          <p:nvPr/>
        </p:nvSpPr>
        <p:spPr bwMode="auto">
          <a:xfrm>
            <a:off x="179512" y="857048"/>
            <a:ext cx="8784976" cy="440120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Ο λόγος για τον οποίο το εμπόριο ωφελεί και τις δυο χώρες είναι η έννοια του κόστους ευκαιρίας. Αν η Σαουδική Αραβία αυξήσει την εγχώρια παραγωγή καλαμποκιού χωρίς διεθνές εμπόριο, με βάση το κόστος ευκαιρίας της πρέπει να στερηθεί τέσσερα βαρέλια πετρελαίου για κάθε επιπλέον </a:t>
            </a:r>
            <a:r>
              <a:rPr kumimoji="0" lang="el-GR" sz="20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μπούσελ</a:t>
            </a:r>
            <a:r>
              <a:rPr kumimoji="0" lang="el-GR"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καλαμποκιού. Αν η Σαουδική Αραβία μπορεί να το βρει με μικρότερη θυσία από τέσσερα βαρέλια ανά επιπρόσθετο </a:t>
            </a:r>
            <a:r>
              <a:rPr kumimoji="0" lang="el-GR" sz="20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μπούσελ</a:t>
            </a:r>
            <a:r>
              <a:rPr kumimoji="0" lang="el-GR"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καλαμποκιού(ή κατ’ αναλογία να παίρνει περισσότερο από ένα </a:t>
            </a:r>
            <a:r>
              <a:rPr kumimoji="0" lang="el-GR" sz="20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μπούσελ</a:t>
            </a:r>
            <a:r>
              <a:rPr kumimoji="0" lang="el-GR"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αντί τεσσάρων βαρελιών), θα είναι κερδισμένη. Θυμηθείτε ότι ο </a:t>
            </a:r>
            <a:r>
              <a:rPr kumimoji="0" lang="en-US"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David Ricardo </a:t>
            </a:r>
            <a:r>
              <a:rPr kumimoji="0" lang="el-GR"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υποστήριζε ότι αν κάθε χώρα εξειδικευτεί με βάση το συγκριτικό της πλεονέκτημα, θα επωφεληθεί από το εμπόριο και η παγκόσμια παραγωγή θα αυξηθεί. Πρέπει λοιπόν να δείξουμε τα κέρδη από το εμπόριο ως αποτέλεσμα του συγκριτικού πλεονεκτήματος και της εξειδίκευσης. Ο πίνακας 6 δείχνει την παραγωγή υποθέτοντας ότι κάθε χώρα παράγοντας μόνο το προϊόν για το οποίο έχει συγκριτικό πλεονέκτημα, δηλαδή 100% εξειδίκευση. Η παγκόσμια παραγωγή είναι μεγαλύτερη απ’ ότι στον πίνακα 3.</a:t>
            </a:r>
            <a:endParaRPr kumimoji="0" lang="el-GR" sz="2000"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1 - Πίνακας"/>
          <p:cNvGraphicFramePr>
            <a:graphicFrameLocks noGrp="1"/>
          </p:cNvGraphicFramePr>
          <p:nvPr/>
        </p:nvGraphicFramePr>
        <p:xfrm>
          <a:off x="323528" y="548681"/>
          <a:ext cx="8568951" cy="5572132"/>
        </p:xfrm>
        <a:graphic>
          <a:graphicData uri="http://schemas.openxmlformats.org/drawingml/2006/table">
            <a:tbl>
              <a:tblPr/>
              <a:tblGrid>
                <a:gridCol w="2856317"/>
                <a:gridCol w="2856317"/>
                <a:gridCol w="2856317"/>
              </a:tblGrid>
              <a:tr h="1467450">
                <a:tc gridSpan="3">
                  <a:txBody>
                    <a:bodyPr/>
                    <a:lstStyle/>
                    <a:p>
                      <a:pPr>
                        <a:lnSpc>
                          <a:spcPct val="115000"/>
                        </a:lnSpc>
                        <a:spcAft>
                          <a:spcPts val="760"/>
                        </a:spcAft>
                      </a:pPr>
                      <a:endParaRPr lang="el-GR" sz="2000" dirty="0">
                        <a:latin typeface="Times New Roman"/>
                        <a:ea typeface="Times New Roman"/>
                        <a:cs typeface="Times New Roman"/>
                      </a:endParaRPr>
                    </a:p>
                    <a:p>
                      <a:pPr>
                        <a:lnSpc>
                          <a:spcPct val="115000"/>
                        </a:lnSpc>
                        <a:spcAft>
                          <a:spcPts val="760"/>
                        </a:spcAft>
                      </a:pPr>
                      <a:r>
                        <a:rPr lang="el-GR" sz="2000" dirty="0">
                          <a:latin typeface="Times New Roman"/>
                          <a:ea typeface="Times New Roman"/>
                          <a:cs typeface="Times New Roman"/>
                        </a:rPr>
                        <a:t>Πίνακας 6: Πώς η εξειδίκευση αυξάνει το συνολικό προϊόν</a:t>
                      </a:r>
                      <a:endParaRPr lang="el-GR" sz="2000" dirty="0">
                        <a:latin typeface="Calibri"/>
                        <a:ea typeface="Calibri"/>
                        <a:cs typeface="Times New Roman"/>
                      </a:endParaRPr>
                    </a:p>
                  </a:txBody>
                  <a:tcPr marL="152400" marR="152400" marT="76200" marB="76200" anchor="ctr">
                    <a:lnL>
                      <a:noFill/>
                    </a:lnL>
                    <a:lnR>
                      <a:noFill/>
                    </a:lnR>
                    <a:lnT>
                      <a:noFill/>
                    </a:lnT>
                    <a:lnB>
                      <a:noFill/>
                    </a:lnB>
                  </a:tcPr>
                </a:tc>
                <a:tc hMerge="1">
                  <a:txBody>
                    <a:bodyPr/>
                    <a:lstStyle/>
                    <a:p>
                      <a:endParaRPr lang="el-GR"/>
                    </a:p>
                  </a:txBody>
                  <a:tcPr/>
                </a:tc>
                <a:tc hMerge="1">
                  <a:txBody>
                    <a:bodyPr/>
                    <a:lstStyle/>
                    <a:p>
                      <a:endParaRPr lang="el-GR"/>
                    </a:p>
                  </a:txBody>
                  <a:tcPr/>
                </a:tc>
              </a:tr>
              <a:tr h="1638100">
                <a:tc>
                  <a:txBody>
                    <a:bodyPr/>
                    <a:lstStyle/>
                    <a:p>
                      <a:pPr>
                        <a:lnSpc>
                          <a:spcPct val="115000"/>
                        </a:lnSpc>
                        <a:spcAft>
                          <a:spcPts val="760"/>
                        </a:spcAft>
                      </a:pPr>
                      <a:r>
                        <a:rPr lang="el-GR" sz="2000" b="1" dirty="0">
                          <a:latin typeface="Times New Roman"/>
                          <a:ea typeface="Times New Roman"/>
                          <a:cs typeface="Times New Roman"/>
                        </a:rPr>
                        <a:t>Χώρα</a:t>
                      </a:r>
                      <a:endParaRPr lang="el-GR" sz="2000" dirty="0">
                        <a:latin typeface="Calibri"/>
                        <a:ea typeface="Calibri"/>
                        <a:cs typeface="Times New Roman"/>
                      </a:endParaRPr>
                    </a:p>
                  </a:txBody>
                  <a:tcPr marL="152400" marR="152400" marT="76200" marB="76200" anchor="b">
                    <a:lnL>
                      <a:noFill/>
                    </a:lnL>
                    <a:lnR>
                      <a:noFill/>
                    </a:lnR>
                    <a:lnT>
                      <a:noFill/>
                    </a:lnT>
                    <a:lnB>
                      <a:noFill/>
                    </a:lnB>
                  </a:tcPr>
                </a:tc>
                <a:tc>
                  <a:txBody>
                    <a:bodyPr/>
                    <a:lstStyle/>
                    <a:p>
                      <a:pPr>
                        <a:lnSpc>
                          <a:spcPct val="115000"/>
                        </a:lnSpc>
                        <a:spcAft>
                          <a:spcPts val="760"/>
                        </a:spcAft>
                      </a:pPr>
                      <a:r>
                        <a:rPr lang="el-GR" sz="2000" b="1">
                          <a:latin typeface="Times New Roman"/>
                          <a:ea typeface="Times New Roman"/>
                          <a:cs typeface="Times New Roman"/>
                        </a:rPr>
                        <a:t>Παραγόμενη ποσότητα μετά από 100% εξειδίκευση (βαρέλια πετρελαίου)</a:t>
                      </a:r>
                      <a:endParaRPr lang="el-GR" sz="2000">
                        <a:latin typeface="Calibri"/>
                        <a:ea typeface="Calibri"/>
                        <a:cs typeface="Times New Roman"/>
                      </a:endParaRPr>
                    </a:p>
                  </a:txBody>
                  <a:tcPr marL="152400" marR="152400" marT="76200" marB="76200" anchor="b">
                    <a:lnL>
                      <a:noFill/>
                    </a:lnL>
                    <a:lnR>
                      <a:noFill/>
                    </a:lnR>
                    <a:lnT>
                      <a:noFill/>
                    </a:lnT>
                    <a:lnB>
                      <a:noFill/>
                    </a:lnB>
                  </a:tcPr>
                </a:tc>
                <a:tc>
                  <a:txBody>
                    <a:bodyPr/>
                    <a:lstStyle/>
                    <a:p>
                      <a:pPr>
                        <a:lnSpc>
                          <a:spcPct val="115000"/>
                        </a:lnSpc>
                        <a:spcAft>
                          <a:spcPts val="760"/>
                        </a:spcAft>
                      </a:pPr>
                      <a:r>
                        <a:rPr lang="el-GR" sz="2000" b="1">
                          <a:latin typeface="Times New Roman"/>
                          <a:ea typeface="Times New Roman"/>
                          <a:cs typeface="Times New Roman"/>
                        </a:rPr>
                        <a:t>Παραγόμενη ποσότητα μετά από 100% εξειδίκευση (μπούσελ καλαμπόκι)</a:t>
                      </a:r>
                      <a:endParaRPr lang="el-GR" sz="2000">
                        <a:latin typeface="Calibri"/>
                        <a:ea typeface="Calibri"/>
                        <a:cs typeface="Times New Roman"/>
                      </a:endParaRPr>
                    </a:p>
                  </a:txBody>
                  <a:tcPr marL="152400" marR="152400" marT="76200" marB="76200" anchor="b">
                    <a:lnL>
                      <a:noFill/>
                    </a:lnL>
                    <a:lnR>
                      <a:noFill/>
                    </a:lnR>
                    <a:lnT>
                      <a:noFill/>
                    </a:lnT>
                    <a:lnB>
                      <a:noFill/>
                    </a:lnB>
                  </a:tcPr>
                </a:tc>
              </a:tr>
              <a:tr h="788974">
                <a:tc>
                  <a:txBody>
                    <a:bodyPr/>
                    <a:lstStyle/>
                    <a:p>
                      <a:pPr>
                        <a:lnSpc>
                          <a:spcPct val="115000"/>
                        </a:lnSpc>
                        <a:spcAft>
                          <a:spcPts val="760"/>
                        </a:spcAft>
                      </a:pPr>
                      <a:r>
                        <a:rPr lang="el-GR" sz="2000" dirty="0">
                          <a:latin typeface="Times New Roman"/>
                          <a:ea typeface="Times New Roman"/>
                          <a:cs typeface="Times New Roman"/>
                        </a:rPr>
                        <a:t>Σαουδική Αραβία</a:t>
                      </a:r>
                      <a:endParaRPr lang="el-GR" sz="2000" dirty="0">
                        <a:latin typeface="Calibri"/>
                        <a:ea typeface="Calibri"/>
                        <a:cs typeface="Times New Roman"/>
                      </a:endParaRPr>
                    </a:p>
                  </a:txBody>
                  <a:tcPr marL="152400" marR="152400" marT="76200" marB="76200" anchor="ctr">
                    <a:lnL>
                      <a:noFill/>
                    </a:lnL>
                    <a:lnR>
                      <a:noFill/>
                    </a:lnR>
                    <a:lnT>
                      <a:noFill/>
                    </a:lnT>
                    <a:lnB>
                      <a:noFill/>
                    </a:lnB>
                  </a:tcPr>
                </a:tc>
                <a:tc>
                  <a:txBody>
                    <a:bodyPr/>
                    <a:lstStyle/>
                    <a:p>
                      <a:pPr>
                        <a:lnSpc>
                          <a:spcPct val="115000"/>
                        </a:lnSpc>
                        <a:spcAft>
                          <a:spcPts val="760"/>
                        </a:spcAft>
                      </a:pPr>
                      <a:r>
                        <a:rPr lang="el-GR" sz="2000">
                          <a:latin typeface="Times New Roman"/>
                          <a:ea typeface="Times New Roman"/>
                          <a:cs typeface="Times New Roman"/>
                        </a:rPr>
                        <a:t>100</a:t>
                      </a:r>
                      <a:endParaRPr lang="el-GR" sz="2000">
                        <a:latin typeface="Calibri"/>
                        <a:ea typeface="Calibri"/>
                        <a:cs typeface="Times New Roman"/>
                      </a:endParaRPr>
                    </a:p>
                  </a:txBody>
                  <a:tcPr marL="152400" marR="152400" marT="76200" marB="76200" anchor="ctr">
                    <a:lnL>
                      <a:noFill/>
                    </a:lnL>
                    <a:lnR>
                      <a:noFill/>
                    </a:lnR>
                    <a:lnT>
                      <a:noFill/>
                    </a:lnT>
                    <a:lnB>
                      <a:noFill/>
                    </a:lnB>
                  </a:tcPr>
                </a:tc>
                <a:tc>
                  <a:txBody>
                    <a:bodyPr/>
                    <a:lstStyle/>
                    <a:p>
                      <a:pPr>
                        <a:lnSpc>
                          <a:spcPct val="115000"/>
                        </a:lnSpc>
                        <a:spcAft>
                          <a:spcPts val="760"/>
                        </a:spcAft>
                      </a:pPr>
                      <a:r>
                        <a:rPr lang="el-GR" sz="2000">
                          <a:latin typeface="Times New Roman"/>
                          <a:ea typeface="Times New Roman"/>
                          <a:cs typeface="Times New Roman"/>
                        </a:rPr>
                        <a:t>  0</a:t>
                      </a:r>
                      <a:endParaRPr lang="el-GR" sz="2000">
                        <a:latin typeface="Calibri"/>
                        <a:ea typeface="Calibri"/>
                        <a:cs typeface="Times New Roman"/>
                      </a:endParaRPr>
                    </a:p>
                  </a:txBody>
                  <a:tcPr marL="152400" marR="152400" marT="76200" marB="76200" anchor="ctr">
                    <a:lnL>
                      <a:noFill/>
                    </a:lnL>
                    <a:lnR>
                      <a:noFill/>
                    </a:lnR>
                    <a:lnT>
                      <a:noFill/>
                    </a:lnT>
                    <a:lnB>
                      <a:noFill/>
                    </a:lnB>
                  </a:tcPr>
                </a:tc>
              </a:tr>
              <a:tr h="788974">
                <a:tc>
                  <a:txBody>
                    <a:bodyPr/>
                    <a:lstStyle/>
                    <a:p>
                      <a:pPr>
                        <a:lnSpc>
                          <a:spcPct val="115000"/>
                        </a:lnSpc>
                        <a:spcAft>
                          <a:spcPts val="760"/>
                        </a:spcAft>
                      </a:pPr>
                      <a:r>
                        <a:rPr lang="el-GR" sz="2000" dirty="0">
                          <a:latin typeface="Times New Roman"/>
                          <a:ea typeface="Times New Roman"/>
                          <a:cs typeface="Times New Roman"/>
                        </a:rPr>
                        <a:t>Νότια Αφρική</a:t>
                      </a:r>
                      <a:endParaRPr lang="el-GR" sz="2000" dirty="0">
                        <a:latin typeface="Calibri"/>
                        <a:ea typeface="Calibri"/>
                        <a:cs typeface="Times New Roman"/>
                      </a:endParaRPr>
                    </a:p>
                  </a:txBody>
                  <a:tcPr marL="152400" marR="152400" marT="76200" marB="76200" anchor="ctr">
                    <a:lnL>
                      <a:noFill/>
                    </a:lnL>
                    <a:lnR>
                      <a:noFill/>
                    </a:lnR>
                    <a:lnT>
                      <a:noFill/>
                    </a:lnT>
                    <a:lnB>
                      <a:noFill/>
                    </a:lnB>
                  </a:tcPr>
                </a:tc>
                <a:tc>
                  <a:txBody>
                    <a:bodyPr/>
                    <a:lstStyle/>
                    <a:p>
                      <a:pPr>
                        <a:lnSpc>
                          <a:spcPct val="115000"/>
                        </a:lnSpc>
                        <a:spcAft>
                          <a:spcPts val="760"/>
                        </a:spcAft>
                      </a:pPr>
                      <a:r>
                        <a:rPr lang="el-GR" sz="2000">
                          <a:latin typeface="Times New Roman"/>
                          <a:ea typeface="Times New Roman"/>
                          <a:cs typeface="Times New Roman"/>
                        </a:rPr>
                        <a:t>  0</a:t>
                      </a:r>
                      <a:endParaRPr lang="el-GR" sz="2000">
                        <a:latin typeface="Calibri"/>
                        <a:ea typeface="Calibri"/>
                        <a:cs typeface="Times New Roman"/>
                      </a:endParaRPr>
                    </a:p>
                  </a:txBody>
                  <a:tcPr marL="152400" marR="152400" marT="76200" marB="76200" anchor="ctr">
                    <a:lnL>
                      <a:noFill/>
                    </a:lnL>
                    <a:lnR>
                      <a:noFill/>
                    </a:lnR>
                    <a:lnT>
                      <a:noFill/>
                    </a:lnT>
                    <a:lnB>
                      <a:noFill/>
                    </a:lnB>
                  </a:tcPr>
                </a:tc>
                <a:tc>
                  <a:txBody>
                    <a:bodyPr/>
                    <a:lstStyle/>
                    <a:p>
                      <a:pPr>
                        <a:lnSpc>
                          <a:spcPct val="115000"/>
                        </a:lnSpc>
                        <a:spcAft>
                          <a:spcPts val="760"/>
                        </a:spcAft>
                      </a:pPr>
                      <a:r>
                        <a:rPr lang="el-GR" sz="2000">
                          <a:latin typeface="Times New Roman"/>
                          <a:ea typeface="Times New Roman"/>
                          <a:cs typeface="Times New Roman"/>
                        </a:rPr>
                        <a:t>100</a:t>
                      </a:r>
                      <a:endParaRPr lang="el-GR" sz="2000">
                        <a:latin typeface="Calibri"/>
                        <a:ea typeface="Calibri"/>
                        <a:cs typeface="Times New Roman"/>
                      </a:endParaRPr>
                    </a:p>
                  </a:txBody>
                  <a:tcPr marL="152400" marR="152400" marT="76200" marB="76200" anchor="ctr">
                    <a:lnL>
                      <a:noFill/>
                    </a:lnL>
                    <a:lnR>
                      <a:noFill/>
                    </a:lnR>
                    <a:lnT>
                      <a:noFill/>
                    </a:lnT>
                    <a:lnB>
                      <a:noFill/>
                    </a:lnB>
                  </a:tcPr>
                </a:tc>
              </a:tr>
              <a:tr h="888634">
                <a:tc>
                  <a:txBody>
                    <a:bodyPr/>
                    <a:lstStyle/>
                    <a:p>
                      <a:pPr>
                        <a:lnSpc>
                          <a:spcPct val="115000"/>
                        </a:lnSpc>
                        <a:spcAft>
                          <a:spcPts val="760"/>
                        </a:spcAft>
                      </a:pPr>
                      <a:r>
                        <a:rPr lang="el-GR" sz="2000" b="1" dirty="0">
                          <a:latin typeface="Times New Roman"/>
                          <a:ea typeface="Times New Roman"/>
                          <a:cs typeface="Times New Roman"/>
                        </a:rPr>
                        <a:t>Σύνολο παγκόσμιας παραγωγής</a:t>
                      </a:r>
                      <a:endParaRPr lang="el-GR" sz="2000" dirty="0">
                        <a:latin typeface="Calibri"/>
                        <a:ea typeface="Calibri"/>
                        <a:cs typeface="Times New Roman"/>
                      </a:endParaRPr>
                    </a:p>
                  </a:txBody>
                  <a:tcPr marL="152400" marR="152400" marT="76200" marB="76200" anchor="ctr">
                    <a:lnL>
                      <a:noFill/>
                    </a:lnL>
                    <a:lnR>
                      <a:noFill/>
                    </a:lnR>
                    <a:lnT>
                      <a:noFill/>
                    </a:lnT>
                    <a:lnB>
                      <a:noFill/>
                    </a:lnB>
                  </a:tcPr>
                </a:tc>
                <a:tc>
                  <a:txBody>
                    <a:bodyPr/>
                    <a:lstStyle/>
                    <a:p>
                      <a:pPr>
                        <a:lnSpc>
                          <a:spcPct val="115000"/>
                        </a:lnSpc>
                        <a:spcAft>
                          <a:spcPts val="760"/>
                        </a:spcAft>
                      </a:pPr>
                      <a:r>
                        <a:rPr lang="el-GR" sz="2000" b="1" dirty="0">
                          <a:latin typeface="Times New Roman"/>
                          <a:ea typeface="Times New Roman"/>
                          <a:cs typeface="Times New Roman"/>
                        </a:rPr>
                        <a:t>100</a:t>
                      </a:r>
                      <a:endParaRPr lang="el-GR" sz="2000" dirty="0">
                        <a:latin typeface="Calibri"/>
                        <a:ea typeface="Calibri"/>
                        <a:cs typeface="Times New Roman"/>
                      </a:endParaRPr>
                    </a:p>
                  </a:txBody>
                  <a:tcPr marL="152400" marR="152400" marT="76200" marB="76200" anchor="ctr">
                    <a:lnL>
                      <a:noFill/>
                    </a:lnL>
                    <a:lnR>
                      <a:noFill/>
                    </a:lnR>
                    <a:lnT>
                      <a:noFill/>
                    </a:lnT>
                    <a:lnB>
                      <a:noFill/>
                    </a:lnB>
                  </a:tcPr>
                </a:tc>
                <a:tc>
                  <a:txBody>
                    <a:bodyPr/>
                    <a:lstStyle/>
                    <a:p>
                      <a:pPr>
                        <a:lnSpc>
                          <a:spcPct val="115000"/>
                        </a:lnSpc>
                        <a:spcAft>
                          <a:spcPts val="760"/>
                        </a:spcAft>
                      </a:pPr>
                      <a:r>
                        <a:rPr lang="el-GR" sz="2000" b="1" dirty="0">
                          <a:latin typeface="Times New Roman"/>
                          <a:ea typeface="Times New Roman"/>
                          <a:cs typeface="Times New Roman"/>
                        </a:rPr>
                        <a:t>100</a:t>
                      </a:r>
                      <a:endParaRPr lang="el-GR" sz="2000" dirty="0">
                        <a:latin typeface="Calibri"/>
                        <a:ea typeface="Calibri"/>
                        <a:cs typeface="Times New Roman"/>
                      </a:endParaRPr>
                    </a:p>
                  </a:txBody>
                  <a:tcPr marL="152400" marR="152400" marT="76200" marB="76200" anchor="ctr">
                    <a:lnL>
                      <a:noFill/>
                    </a:lnL>
                    <a:lnR>
                      <a:noFill/>
                    </a:lnR>
                    <a:lnT>
                      <a:noFill/>
                    </a:lnT>
                    <a:lnB>
                      <a:noFill/>
                    </a:lnB>
                  </a:tcPr>
                </a:tc>
              </a:tr>
            </a:tbl>
          </a:graphicData>
        </a:graphic>
      </p:graphicFrame>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Rectangle 1"/>
          <p:cNvSpPr>
            <a:spLocks noChangeArrowheads="1"/>
          </p:cNvSpPr>
          <p:nvPr/>
        </p:nvSpPr>
        <p:spPr bwMode="auto">
          <a:xfrm>
            <a:off x="251520" y="716498"/>
            <a:ext cx="8712968" cy="501675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2000" b="0" i="0" u="none" strike="noStrike" cap="none" normalizeH="0" baseline="0" dirty="0" smtClean="0">
                <a:ln>
                  <a:noFill/>
                </a:ln>
                <a:solidFill>
                  <a:srgbClr val="555555"/>
                </a:solidFill>
                <a:effectLst/>
                <a:latin typeface="Times New Roman" pitchFamily="18" charset="0"/>
                <a:ea typeface="Times New Roman" pitchFamily="18" charset="0"/>
                <a:cs typeface="Times New Roman" pitchFamily="18" charset="0"/>
              </a:rPr>
              <a:t>Τι θα γινόταν αν δεν είχαμε πλήρη εξειδίκευση όπως στον πίνακα 6; Θα εξακολουθούσαν να υπάρχουν κέρδη από το εμπόριο; Σκεφτείτε ένα άλλο παράδειγμα όπου η Νότια Αφρική και η Σαουδική Αραβία ξεκινούν από τα σημεία </a:t>
            </a:r>
            <a:r>
              <a:rPr kumimoji="0" lang="en-US" sz="2000" b="0" i="0" u="none" strike="noStrike" cap="none" normalizeH="0" baseline="0" dirty="0" smtClean="0">
                <a:ln>
                  <a:noFill/>
                </a:ln>
                <a:solidFill>
                  <a:srgbClr val="555555"/>
                </a:solidFill>
                <a:effectLst/>
                <a:latin typeface="Times New Roman" pitchFamily="18" charset="0"/>
                <a:ea typeface="Times New Roman" pitchFamily="18" charset="0"/>
                <a:cs typeface="Times New Roman" pitchFamily="18" charset="0"/>
              </a:rPr>
              <a:t>C </a:t>
            </a:r>
            <a:r>
              <a:rPr kumimoji="0" lang="el-GR" sz="2000" b="0" i="0" u="none" strike="noStrike" cap="none" normalizeH="0" baseline="0" dirty="0" smtClean="0">
                <a:ln>
                  <a:noFill/>
                </a:ln>
                <a:solidFill>
                  <a:srgbClr val="555555"/>
                </a:solidFill>
                <a:effectLst/>
                <a:latin typeface="Times New Roman" pitchFamily="18" charset="0"/>
                <a:ea typeface="Times New Roman" pitchFamily="18" charset="0"/>
                <a:cs typeface="Times New Roman" pitchFamily="18" charset="0"/>
              </a:rPr>
              <a:t>και </a:t>
            </a:r>
            <a:r>
              <a:rPr kumimoji="0" lang="en-US" sz="2000" b="0" i="0" u="none" strike="noStrike" cap="none" normalizeH="0" baseline="0" dirty="0" smtClean="0">
                <a:ln>
                  <a:noFill/>
                </a:ln>
                <a:solidFill>
                  <a:srgbClr val="555555"/>
                </a:solidFill>
                <a:effectLst/>
                <a:latin typeface="Times New Roman" pitchFamily="18" charset="0"/>
                <a:ea typeface="Times New Roman" pitchFamily="18" charset="0"/>
                <a:cs typeface="Times New Roman" pitchFamily="18" charset="0"/>
              </a:rPr>
              <a:t>C</a:t>
            </a:r>
            <a:r>
              <a:rPr kumimoji="0" lang="el-GR" sz="2000" b="0" i="0" u="none" strike="noStrike" cap="none" normalizeH="0" baseline="0" dirty="0" smtClean="0">
                <a:ln>
                  <a:noFill/>
                </a:ln>
                <a:solidFill>
                  <a:srgbClr val="555555"/>
                </a:solidFill>
                <a:effectLst/>
                <a:latin typeface="Times New Roman" pitchFamily="18" charset="0"/>
                <a:ea typeface="Times New Roman" pitchFamily="18" charset="0"/>
                <a:cs typeface="Times New Roman" pitchFamily="18" charset="0"/>
              </a:rPr>
              <a:t>', αντίστοιχα όπως φαίνεται στο διάγραμμα 2 (αρκεί να δούμε την ΚΠΔ της Σαουδικής Αραβίας) Με εμπόριο η Νότια Αφρική θα εξάγει 20 </a:t>
            </a:r>
            <a:r>
              <a:rPr kumimoji="0" lang="el-GR" sz="2000" b="0" i="0" u="none" strike="noStrike" cap="none" normalizeH="0" baseline="0" dirty="0" err="1" smtClean="0">
                <a:ln>
                  <a:noFill/>
                </a:ln>
                <a:solidFill>
                  <a:srgbClr val="555555"/>
                </a:solidFill>
                <a:effectLst/>
                <a:latin typeface="Times New Roman" pitchFamily="18" charset="0"/>
                <a:ea typeface="Times New Roman" pitchFamily="18" charset="0"/>
                <a:cs typeface="Times New Roman" pitchFamily="18" charset="0"/>
              </a:rPr>
              <a:t>μπούσελ</a:t>
            </a:r>
            <a:r>
              <a:rPr kumimoji="0" lang="el-GR" sz="2000" b="0" i="0" u="none" strike="noStrike" cap="none" normalizeH="0" baseline="0" dirty="0" smtClean="0">
                <a:ln>
                  <a:noFill/>
                </a:ln>
                <a:solidFill>
                  <a:srgbClr val="555555"/>
                </a:solidFill>
                <a:effectLst/>
                <a:latin typeface="Times New Roman" pitchFamily="18" charset="0"/>
                <a:ea typeface="Times New Roman" pitchFamily="18" charset="0"/>
                <a:cs typeface="Times New Roman" pitchFamily="18" charset="0"/>
              </a:rPr>
              <a:t> καλαμποκιού στη Σαουδική Αραβία έναντι 20 βαρελιών πετρελαίου. </a:t>
            </a:r>
            <a:endParaRPr kumimoji="0" lang="el-GR" sz="20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l-GR" sz="2000" b="0" i="0" u="none" strike="noStrike" cap="none" normalizeH="0" baseline="0" dirty="0" smtClean="0">
                <a:ln>
                  <a:noFill/>
                </a:ln>
                <a:solidFill>
                  <a:srgbClr val="555555"/>
                </a:solidFill>
                <a:effectLst/>
                <a:latin typeface="Times New Roman" pitchFamily="18" charset="0"/>
                <a:ea typeface="Times New Roman" pitchFamily="18" charset="0"/>
                <a:cs typeface="Times New Roman" pitchFamily="18" charset="0"/>
              </a:rPr>
              <a:t>Ξεκινώντας από το σημείο </a:t>
            </a:r>
            <a:r>
              <a:rPr kumimoji="0" lang="en-US" sz="2000" b="0" i="0" u="none" strike="noStrike" cap="none" normalizeH="0" baseline="0" dirty="0" smtClean="0">
                <a:ln>
                  <a:noFill/>
                </a:ln>
                <a:solidFill>
                  <a:srgbClr val="555555"/>
                </a:solidFill>
                <a:effectLst/>
                <a:latin typeface="Times New Roman" pitchFamily="18" charset="0"/>
                <a:ea typeface="Times New Roman" pitchFamily="18" charset="0"/>
                <a:cs typeface="Times New Roman" pitchFamily="18" charset="0"/>
              </a:rPr>
              <a:t>C</a:t>
            </a:r>
            <a:r>
              <a:rPr kumimoji="0" lang="el-GR" sz="2000" b="0" i="0" u="none" strike="noStrike" cap="none" normalizeH="0" baseline="0" dirty="0" smtClean="0">
                <a:ln>
                  <a:noFill/>
                </a:ln>
                <a:solidFill>
                  <a:srgbClr val="555555"/>
                </a:solidFill>
                <a:effectLst/>
                <a:latin typeface="Times New Roman" pitchFamily="18" charset="0"/>
                <a:ea typeface="Times New Roman" pitchFamily="18" charset="0"/>
                <a:cs typeface="Times New Roman" pitchFamily="18" charset="0"/>
              </a:rPr>
              <a:t>, μειώνουμε την παραγωγή πετρελαίου της Σαουδικής Αραβίας κατά 20 αυξάνοντας την παραγωγή καλαμποκιού κατά 20, φτάνοντας στο σημείο </a:t>
            </a:r>
            <a:r>
              <a:rPr kumimoji="0" lang="en-US" sz="2000" b="0" i="0" u="none" strike="noStrike" cap="none" normalizeH="0" baseline="0" dirty="0" smtClean="0">
                <a:ln>
                  <a:noFill/>
                </a:ln>
                <a:solidFill>
                  <a:srgbClr val="555555"/>
                </a:solidFill>
                <a:effectLst/>
                <a:latin typeface="Times New Roman" pitchFamily="18" charset="0"/>
                <a:ea typeface="Times New Roman" pitchFamily="18" charset="0"/>
                <a:cs typeface="Times New Roman" pitchFamily="18" charset="0"/>
              </a:rPr>
              <a:t>D</a:t>
            </a:r>
            <a:r>
              <a:rPr kumimoji="0" lang="el-GR" sz="2000" b="0" i="0" u="none" strike="noStrike" cap="none" normalizeH="0" baseline="0" dirty="0" smtClean="0">
                <a:ln>
                  <a:noFill/>
                </a:ln>
                <a:solidFill>
                  <a:srgbClr val="555555"/>
                </a:solidFill>
                <a:effectLst/>
                <a:latin typeface="Times New Roman" pitchFamily="18" charset="0"/>
                <a:ea typeface="Times New Roman" pitchFamily="18" charset="0"/>
                <a:cs typeface="Times New Roman" pitchFamily="18" charset="0"/>
              </a:rPr>
              <a:t>. Ακόμα και χωρίς εξειδίκευση 100% αν η «εμπορική τιμή», στην περίπτωση αυτή 20 βαρέλια πετρελαίου έναντι 20 </a:t>
            </a:r>
            <a:r>
              <a:rPr kumimoji="0" lang="el-GR" sz="2000" b="0" i="0" u="none" strike="noStrike" cap="none" normalizeH="0" baseline="0" dirty="0" err="1" smtClean="0">
                <a:ln>
                  <a:noFill/>
                </a:ln>
                <a:solidFill>
                  <a:srgbClr val="555555"/>
                </a:solidFill>
                <a:effectLst/>
                <a:latin typeface="Times New Roman" pitchFamily="18" charset="0"/>
                <a:ea typeface="Times New Roman" pitchFamily="18" charset="0"/>
                <a:cs typeface="Times New Roman" pitchFamily="18" charset="0"/>
              </a:rPr>
              <a:t>μπούσελ</a:t>
            </a:r>
            <a:r>
              <a:rPr kumimoji="0" lang="el-GR" sz="2000" b="0" i="0" u="none" strike="noStrike" cap="none" normalizeH="0" baseline="0" dirty="0" smtClean="0">
                <a:ln>
                  <a:noFill/>
                </a:ln>
                <a:solidFill>
                  <a:srgbClr val="555555"/>
                </a:solidFill>
                <a:effectLst/>
                <a:latin typeface="Times New Roman" pitchFamily="18" charset="0"/>
                <a:ea typeface="Times New Roman" pitchFamily="18" charset="0"/>
                <a:cs typeface="Times New Roman" pitchFamily="18" charset="0"/>
              </a:rPr>
              <a:t> καλαμποκιού είναι μεγαλύτερη από το κόστος ευκαιρίας της χώρας, αυτή κερδίζει από το εμπόριο. Για την ακρίβεια οποιαδήποτε τιμή κάτω από 4 μονάδες καλαμπόκι ανά μονάδα πετρελαίου της εξασφαλίζει κέρδη. Παρομοίως η Νότια Αφρική κερδίζει αν πληρώσει οτιδήποτε λιγότερο από 2 βαρέλια πετρελαίου ανά </a:t>
            </a:r>
            <a:r>
              <a:rPr kumimoji="0" lang="el-GR" sz="2000" b="0" i="0" u="none" strike="noStrike" cap="none" normalizeH="0" baseline="0" dirty="0" err="1" smtClean="0">
                <a:ln>
                  <a:noFill/>
                </a:ln>
                <a:solidFill>
                  <a:srgbClr val="555555"/>
                </a:solidFill>
                <a:effectLst/>
                <a:latin typeface="Times New Roman" pitchFamily="18" charset="0"/>
                <a:ea typeface="Times New Roman" pitchFamily="18" charset="0"/>
                <a:cs typeface="Times New Roman" pitchFamily="18" charset="0"/>
              </a:rPr>
              <a:t>μπούσελ</a:t>
            </a:r>
            <a:r>
              <a:rPr kumimoji="0" lang="el-GR" sz="2000" b="0" i="0" u="none" strike="noStrike" cap="none" normalizeH="0" baseline="0" dirty="0" smtClean="0">
                <a:ln>
                  <a:noFill/>
                </a:ln>
                <a:solidFill>
                  <a:srgbClr val="555555"/>
                </a:solidFill>
                <a:effectLst/>
                <a:latin typeface="Times New Roman" pitchFamily="18" charset="0"/>
                <a:ea typeface="Times New Roman" pitchFamily="18" charset="0"/>
                <a:cs typeface="Times New Roman" pitchFamily="18" charset="0"/>
              </a:rPr>
              <a:t> καλαμποκιού. Με τιμή 1 προς 1 επομένως και οι δυο χώρες κερδίζουν σε σχέση με την κατάσταση που δεν εμπορεύονται και παράγουν και τα δυο προϊόντα. </a:t>
            </a:r>
            <a:endParaRPr kumimoji="0" lang="el-GR" sz="2000"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1 - Εικόνα" descr="On this graph, Corn is on the x-axis with a maximum production of 25 bushels and oil is on the y-axis with a maximum production of 100 barrels. Saudi Arabia begins producing and consuming at point C (coordinates 10, 60). If the “trade price” is 20 barrels of oil for 20 bushels of corn, the Saudis end up at D (coordinates 30, 40)."/>
          <p:cNvPicPr/>
          <p:nvPr/>
        </p:nvPicPr>
        <p:blipFill>
          <a:blip r:embed="rId2" cstate="print"/>
          <a:srcRect/>
          <a:stretch>
            <a:fillRect/>
          </a:stretch>
        </p:blipFill>
        <p:spPr bwMode="auto">
          <a:xfrm>
            <a:off x="251520" y="764704"/>
            <a:ext cx="8712968" cy="5184576"/>
          </a:xfrm>
          <a:prstGeom prst="rect">
            <a:avLst/>
          </a:prstGeom>
          <a:noFill/>
          <a:ln w="9525">
            <a:noFill/>
            <a:miter lim="800000"/>
            <a:headEnd/>
            <a:tailEnd/>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ChangeArrowheads="1"/>
          </p:cNvSpPr>
          <p:nvPr/>
        </p:nvSpPr>
        <p:spPr bwMode="auto">
          <a:xfrm>
            <a:off x="107504" y="1317582"/>
            <a:ext cx="8928992" cy="317009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2000" b="0" i="0" u="none" strike="noStrike" cap="none" normalizeH="0" baseline="0" dirty="0" smtClean="0">
                <a:ln>
                  <a:noFill/>
                </a:ln>
                <a:solidFill>
                  <a:srgbClr val="555555"/>
                </a:solidFill>
                <a:effectLst/>
                <a:latin typeface="Times New Roman" pitchFamily="18" charset="0"/>
                <a:ea typeface="Times New Roman" pitchFamily="18" charset="0"/>
                <a:cs typeface="Times New Roman" pitchFamily="18" charset="0"/>
              </a:rPr>
              <a:t>Σκεφτείτε έναν υποθετικό κόσμο που αποτελείται από δυο μόνο χώρες τη Σαουδική Αραβία και τη Νότια Αφρική και δυο μόνο προϊόντα, το πετρέλαιο και καλαμπόκι. Ας υποθέσουμε επιπλέον ότι και οι δυο χώρες επιθυμούν και τα δυο αυτά προϊόντα. Τα προϊόντα είναι ομοιογενή υπό την έννοια ότι οι παραγωγοί και οι καταναλωτές δεν μπορούν να ξεχωρίσουν το πετρέλαιο και το καλαμπόκι της μιας χώρας από της άλλης. Υπάρχει ένας μόνο παραγωγικός συντελεστής διαθέσιμος και στις δυο χώρες, η εργασία.  Η Σαουδική Αραβία μπορεί να παράγει πετρέλαιο με λιγότερους πόρους ενώ η Νότια Αφρική μπορεί να παράγει καλαμπόκι με λιγότερους πόρους. Στον πίνακα 1 φαίνεται το πλεονέκτημα της κάθε χώρας  εκφρασμένο σε πόσες ώρες της παίρνει για να παραχθεί μια μονάδα από κάθε αγαθό.</a:t>
            </a:r>
            <a:endParaRPr kumimoji="0" lang="el-GR" sz="2000"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2 - Πίνακας"/>
          <p:cNvGraphicFramePr>
            <a:graphicFrameLocks noGrp="1"/>
          </p:cNvGraphicFramePr>
          <p:nvPr/>
        </p:nvGraphicFramePr>
        <p:xfrm>
          <a:off x="251520" y="2043684"/>
          <a:ext cx="8568952" cy="2560320"/>
        </p:xfrm>
        <a:graphic>
          <a:graphicData uri="http://schemas.openxmlformats.org/drawingml/2006/table">
            <a:tbl>
              <a:tblPr/>
              <a:tblGrid>
                <a:gridCol w="2142238"/>
                <a:gridCol w="2142238"/>
                <a:gridCol w="2142238"/>
                <a:gridCol w="2142238"/>
              </a:tblGrid>
              <a:tr h="0">
                <a:tc>
                  <a:txBody>
                    <a:bodyPr/>
                    <a:lstStyle/>
                    <a:p>
                      <a:pPr>
                        <a:lnSpc>
                          <a:spcPct val="115000"/>
                        </a:lnSpc>
                        <a:spcAft>
                          <a:spcPts val="0"/>
                        </a:spcAft>
                      </a:pPr>
                      <a:r>
                        <a:rPr lang="el-GR" sz="2000" b="1" dirty="0">
                          <a:latin typeface="Times New Roman" pitchFamily="18" charset="0"/>
                          <a:ea typeface="Times New Roman"/>
                          <a:cs typeface="Times New Roman" pitchFamily="18" charset="0"/>
                        </a:rPr>
                        <a:t>Χώρα</a:t>
                      </a:r>
                      <a:endParaRPr lang="el-GR" sz="2000" dirty="0">
                        <a:latin typeface="Times New Roman" pitchFamily="18" charset="0"/>
                        <a:ea typeface="Calibri"/>
                        <a:cs typeface="Times New Roman" pitchFamily="18" charset="0"/>
                      </a:endParaRPr>
                    </a:p>
                  </a:txBody>
                  <a:tcPr marL="152400" marR="152400" marT="76200" marB="76200" anchor="b">
                    <a:lnL>
                      <a:noFill/>
                    </a:lnL>
                    <a:lnR>
                      <a:noFill/>
                    </a:lnR>
                    <a:lnT>
                      <a:noFill/>
                    </a:lnT>
                    <a:lnB>
                      <a:noFill/>
                    </a:lnB>
                  </a:tcPr>
                </a:tc>
                <a:tc>
                  <a:txBody>
                    <a:bodyPr/>
                    <a:lstStyle/>
                    <a:p>
                      <a:pPr>
                        <a:lnSpc>
                          <a:spcPct val="115000"/>
                        </a:lnSpc>
                        <a:spcAft>
                          <a:spcPts val="0"/>
                        </a:spcAft>
                      </a:pPr>
                      <a:r>
                        <a:rPr lang="el-GR" sz="2000" b="1" dirty="0">
                          <a:latin typeface="Times New Roman" pitchFamily="18" charset="0"/>
                          <a:ea typeface="Times New Roman"/>
                          <a:cs typeface="Times New Roman" pitchFamily="18" charset="0"/>
                        </a:rPr>
                        <a:t>Παραγωγή πετρελαίου με χρήση 100 εργατοωρών</a:t>
                      </a:r>
                      <a:endParaRPr lang="el-GR" sz="2000" dirty="0">
                        <a:latin typeface="Times New Roman" pitchFamily="18" charset="0"/>
                        <a:ea typeface="Calibri"/>
                        <a:cs typeface="Times New Roman" pitchFamily="18" charset="0"/>
                      </a:endParaRPr>
                    </a:p>
                  </a:txBody>
                  <a:tcPr marL="152400" marR="152400" marT="76200" marB="76200" anchor="b">
                    <a:lnL>
                      <a:noFill/>
                    </a:lnL>
                    <a:lnR>
                      <a:noFill/>
                    </a:lnR>
                    <a:lnT>
                      <a:noFill/>
                    </a:lnT>
                    <a:lnB>
                      <a:noFill/>
                    </a:lnB>
                  </a:tcPr>
                </a:tc>
                <a:tc>
                  <a:txBody>
                    <a:bodyPr/>
                    <a:lstStyle/>
                    <a:p>
                      <a:pPr>
                        <a:lnSpc>
                          <a:spcPct val="115000"/>
                        </a:lnSpc>
                      </a:pPr>
                      <a:endParaRPr lang="el-GR" sz="2000" dirty="0">
                        <a:latin typeface="Times New Roman" pitchFamily="18" charset="0"/>
                        <a:ea typeface="Times New Roman"/>
                        <a:cs typeface="Times New Roman" pitchFamily="18" charset="0"/>
                      </a:endParaRPr>
                    </a:p>
                  </a:txBody>
                  <a:tcPr marL="152400" marR="152400" marT="76200" marB="76200" anchor="b">
                    <a:lnL>
                      <a:noFill/>
                    </a:lnL>
                    <a:lnR>
                      <a:noFill/>
                    </a:lnR>
                    <a:lnT>
                      <a:noFill/>
                    </a:lnT>
                    <a:lnB>
                      <a:noFill/>
                    </a:lnB>
                  </a:tcPr>
                </a:tc>
                <a:tc>
                  <a:txBody>
                    <a:bodyPr/>
                    <a:lstStyle/>
                    <a:p>
                      <a:pPr>
                        <a:lnSpc>
                          <a:spcPct val="115000"/>
                        </a:lnSpc>
                        <a:spcAft>
                          <a:spcPts val="0"/>
                        </a:spcAft>
                      </a:pPr>
                      <a:r>
                        <a:rPr lang="el-GR" sz="2000" b="1" dirty="0">
                          <a:latin typeface="Times New Roman" pitchFamily="18" charset="0"/>
                          <a:ea typeface="Times New Roman"/>
                          <a:cs typeface="Times New Roman" pitchFamily="18" charset="0"/>
                        </a:rPr>
                        <a:t>Παραγωγή καλαμποκιού με χρήση 100 εργατοωρών</a:t>
                      </a:r>
                      <a:endParaRPr lang="el-GR" sz="2000" dirty="0">
                        <a:latin typeface="Times New Roman" pitchFamily="18" charset="0"/>
                        <a:ea typeface="Calibri"/>
                        <a:cs typeface="Times New Roman" pitchFamily="18" charset="0"/>
                      </a:endParaRPr>
                    </a:p>
                  </a:txBody>
                  <a:tcPr marL="152400" marR="152400" marT="76200" marB="76200" anchor="b">
                    <a:lnL>
                      <a:noFill/>
                    </a:lnL>
                    <a:lnR>
                      <a:noFill/>
                    </a:lnR>
                    <a:lnT>
                      <a:noFill/>
                    </a:lnT>
                    <a:lnB>
                      <a:noFill/>
                    </a:lnB>
                  </a:tcPr>
                </a:tc>
              </a:tr>
              <a:tr h="0">
                <a:tc>
                  <a:txBody>
                    <a:bodyPr/>
                    <a:lstStyle/>
                    <a:p>
                      <a:pPr>
                        <a:lnSpc>
                          <a:spcPct val="115000"/>
                        </a:lnSpc>
                        <a:spcAft>
                          <a:spcPts val="0"/>
                        </a:spcAft>
                      </a:pPr>
                      <a:r>
                        <a:rPr lang="el-GR" sz="2000">
                          <a:latin typeface="Times New Roman" pitchFamily="18" charset="0"/>
                          <a:ea typeface="Times New Roman"/>
                          <a:cs typeface="Times New Roman" pitchFamily="18" charset="0"/>
                        </a:rPr>
                        <a:t>Σαουδική Αραβία</a:t>
                      </a:r>
                      <a:endParaRPr lang="el-GR" sz="2000">
                        <a:latin typeface="Times New Roman" pitchFamily="18" charset="0"/>
                        <a:ea typeface="Calibri"/>
                        <a:cs typeface="Times New Roman" pitchFamily="18" charset="0"/>
                      </a:endParaRPr>
                    </a:p>
                  </a:txBody>
                  <a:tcPr marL="152400" marR="152400" marT="76200" marB="76200" anchor="ctr">
                    <a:lnL>
                      <a:noFill/>
                    </a:lnL>
                    <a:lnR>
                      <a:noFill/>
                    </a:lnR>
                    <a:lnT>
                      <a:noFill/>
                    </a:lnT>
                    <a:lnB>
                      <a:noFill/>
                    </a:lnB>
                  </a:tcPr>
                </a:tc>
                <a:tc>
                  <a:txBody>
                    <a:bodyPr/>
                    <a:lstStyle/>
                    <a:p>
                      <a:pPr>
                        <a:lnSpc>
                          <a:spcPct val="115000"/>
                        </a:lnSpc>
                        <a:spcAft>
                          <a:spcPts val="0"/>
                        </a:spcAft>
                      </a:pPr>
                      <a:r>
                        <a:rPr lang="el-GR" sz="2000">
                          <a:latin typeface="Times New Roman" pitchFamily="18" charset="0"/>
                          <a:ea typeface="Times New Roman"/>
                          <a:cs typeface="Times New Roman" pitchFamily="18" charset="0"/>
                        </a:rPr>
                        <a:t>100</a:t>
                      </a:r>
                      <a:endParaRPr lang="el-GR" sz="2000">
                        <a:latin typeface="Times New Roman" pitchFamily="18" charset="0"/>
                        <a:ea typeface="Calibri"/>
                        <a:cs typeface="Times New Roman" pitchFamily="18" charset="0"/>
                      </a:endParaRPr>
                    </a:p>
                  </a:txBody>
                  <a:tcPr marL="152400" marR="152400" marT="76200" marB="76200" anchor="ctr">
                    <a:lnL>
                      <a:noFill/>
                    </a:lnL>
                    <a:lnR>
                      <a:noFill/>
                    </a:lnR>
                    <a:lnT>
                      <a:noFill/>
                    </a:lnT>
                    <a:lnB>
                      <a:noFill/>
                    </a:lnB>
                  </a:tcPr>
                </a:tc>
                <a:tc>
                  <a:txBody>
                    <a:bodyPr/>
                    <a:lstStyle/>
                    <a:p>
                      <a:pPr>
                        <a:lnSpc>
                          <a:spcPct val="115000"/>
                        </a:lnSpc>
                        <a:spcAft>
                          <a:spcPts val="0"/>
                        </a:spcAft>
                      </a:pPr>
                      <a:r>
                        <a:rPr lang="el-GR" sz="2000">
                          <a:latin typeface="Times New Roman" pitchFamily="18" charset="0"/>
                          <a:ea typeface="Times New Roman"/>
                          <a:cs typeface="Times New Roman" pitchFamily="18" charset="0"/>
                        </a:rPr>
                        <a:t>ή</a:t>
                      </a:r>
                      <a:endParaRPr lang="el-GR" sz="2000">
                        <a:latin typeface="Times New Roman" pitchFamily="18" charset="0"/>
                        <a:ea typeface="Calibri"/>
                        <a:cs typeface="Times New Roman" pitchFamily="18" charset="0"/>
                      </a:endParaRPr>
                    </a:p>
                  </a:txBody>
                  <a:tcPr marL="152400" marR="152400" marT="76200" marB="76200" anchor="ctr">
                    <a:lnL>
                      <a:noFill/>
                    </a:lnL>
                    <a:lnR>
                      <a:noFill/>
                    </a:lnR>
                    <a:lnT>
                      <a:noFill/>
                    </a:lnT>
                    <a:lnB>
                      <a:noFill/>
                    </a:lnB>
                  </a:tcPr>
                </a:tc>
                <a:tc>
                  <a:txBody>
                    <a:bodyPr/>
                    <a:lstStyle/>
                    <a:p>
                      <a:pPr>
                        <a:lnSpc>
                          <a:spcPct val="115000"/>
                        </a:lnSpc>
                        <a:spcAft>
                          <a:spcPts val="0"/>
                        </a:spcAft>
                      </a:pPr>
                      <a:r>
                        <a:rPr lang="el-GR" sz="2000" dirty="0">
                          <a:latin typeface="Times New Roman" pitchFamily="18" charset="0"/>
                          <a:ea typeface="Times New Roman"/>
                          <a:cs typeface="Times New Roman" pitchFamily="18" charset="0"/>
                        </a:rPr>
                        <a:t>25</a:t>
                      </a:r>
                      <a:endParaRPr lang="el-GR" sz="2000" dirty="0">
                        <a:latin typeface="Times New Roman" pitchFamily="18" charset="0"/>
                        <a:ea typeface="Calibri"/>
                        <a:cs typeface="Times New Roman" pitchFamily="18" charset="0"/>
                      </a:endParaRPr>
                    </a:p>
                  </a:txBody>
                  <a:tcPr marL="152400" marR="152400" marT="76200" marB="76200" anchor="ctr">
                    <a:lnL>
                      <a:noFill/>
                    </a:lnL>
                    <a:lnR>
                      <a:noFill/>
                    </a:lnR>
                    <a:lnT>
                      <a:noFill/>
                    </a:lnT>
                    <a:lnB>
                      <a:noFill/>
                    </a:lnB>
                  </a:tcPr>
                </a:tc>
              </a:tr>
              <a:tr h="0">
                <a:tc>
                  <a:txBody>
                    <a:bodyPr/>
                    <a:lstStyle/>
                    <a:p>
                      <a:pPr>
                        <a:lnSpc>
                          <a:spcPct val="115000"/>
                        </a:lnSpc>
                        <a:spcAft>
                          <a:spcPts val="0"/>
                        </a:spcAft>
                      </a:pPr>
                      <a:r>
                        <a:rPr lang="el-GR" sz="2000">
                          <a:latin typeface="Times New Roman" pitchFamily="18" charset="0"/>
                          <a:ea typeface="Times New Roman"/>
                          <a:cs typeface="Times New Roman" pitchFamily="18" charset="0"/>
                        </a:rPr>
                        <a:t>Νότια Αφρική</a:t>
                      </a:r>
                      <a:endParaRPr lang="el-GR" sz="2000">
                        <a:latin typeface="Times New Roman" pitchFamily="18" charset="0"/>
                        <a:ea typeface="Calibri"/>
                        <a:cs typeface="Times New Roman" pitchFamily="18" charset="0"/>
                      </a:endParaRPr>
                    </a:p>
                  </a:txBody>
                  <a:tcPr marL="152400" marR="152400" marT="76200" marB="76200" anchor="ctr">
                    <a:lnL>
                      <a:noFill/>
                    </a:lnL>
                    <a:lnR>
                      <a:noFill/>
                    </a:lnR>
                    <a:lnT>
                      <a:noFill/>
                    </a:lnT>
                    <a:lnB>
                      <a:noFill/>
                    </a:lnB>
                  </a:tcPr>
                </a:tc>
                <a:tc>
                  <a:txBody>
                    <a:bodyPr/>
                    <a:lstStyle/>
                    <a:p>
                      <a:pPr>
                        <a:lnSpc>
                          <a:spcPct val="115000"/>
                        </a:lnSpc>
                        <a:spcAft>
                          <a:spcPts val="0"/>
                        </a:spcAft>
                      </a:pPr>
                      <a:r>
                        <a:rPr lang="el-GR" sz="2000" dirty="0">
                          <a:latin typeface="Times New Roman" pitchFamily="18" charset="0"/>
                          <a:ea typeface="Times New Roman"/>
                          <a:cs typeface="Times New Roman" pitchFamily="18" charset="0"/>
                        </a:rPr>
                        <a:t>50</a:t>
                      </a:r>
                      <a:endParaRPr lang="el-GR" sz="2000" dirty="0">
                        <a:latin typeface="Times New Roman" pitchFamily="18" charset="0"/>
                        <a:ea typeface="Calibri"/>
                        <a:cs typeface="Times New Roman" pitchFamily="18" charset="0"/>
                      </a:endParaRPr>
                    </a:p>
                  </a:txBody>
                  <a:tcPr marL="152400" marR="152400" marT="76200" marB="76200" anchor="ctr">
                    <a:lnL>
                      <a:noFill/>
                    </a:lnL>
                    <a:lnR>
                      <a:noFill/>
                    </a:lnR>
                    <a:lnT>
                      <a:noFill/>
                    </a:lnT>
                    <a:lnB>
                      <a:noFill/>
                    </a:lnB>
                  </a:tcPr>
                </a:tc>
                <a:tc>
                  <a:txBody>
                    <a:bodyPr/>
                    <a:lstStyle/>
                    <a:p>
                      <a:pPr>
                        <a:lnSpc>
                          <a:spcPct val="115000"/>
                        </a:lnSpc>
                        <a:spcAft>
                          <a:spcPts val="0"/>
                        </a:spcAft>
                      </a:pPr>
                      <a:r>
                        <a:rPr lang="el-GR" sz="2000" dirty="0">
                          <a:latin typeface="Times New Roman" pitchFamily="18" charset="0"/>
                          <a:ea typeface="Times New Roman"/>
                          <a:cs typeface="Times New Roman" pitchFamily="18" charset="0"/>
                        </a:rPr>
                        <a:t>ή</a:t>
                      </a:r>
                      <a:endParaRPr lang="el-GR" sz="2000" dirty="0">
                        <a:latin typeface="Times New Roman" pitchFamily="18" charset="0"/>
                        <a:ea typeface="Calibri"/>
                        <a:cs typeface="Times New Roman" pitchFamily="18" charset="0"/>
                      </a:endParaRPr>
                    </a:p>
                  </a:txBody>
                  <a:tcPr marL="152400" marR="152400" marT="76200" marB="76200" anchor="ctr">
                    <a:lnL>
                      <a:noFill/>
                    </a:lnL>
                    <a:lnR>
                      <a:noFill/>
                    </a:lnR>
                    <a:lnT>
                      <a:noFill/>
                    </a:lnT>
                    <a:lnB>
                      <a:noFill/>
                    </a:lnB>
                  </a:tcPr>
                </a:tc>
                <a:tc>
                  <a:txBody>
                    <a:bodyPr/>
                    <a:lstStyle/>
                    <a:p>
                      <a:pPr>
                        <a:lnSpc>
                          <a:spcPct val="115000"/>
                        </a:lnSpc>
                        <a:spcAft>
                          <a:spcPts val="0"/>
                        </a:spcAft>
                      </a:pPr>
                      <a:r>
                        <a:rPr lang="el-GR" sz="2000" dirty="0">
                          <a:latin typeface="Times New Roman" pitchFamily="18" charset="0"/>
                          <a:ea typeface="Times New Roman"/>
                          <a:cs typeface="Times New Roman" pitchFamily="18" charset="0"/>
                        </a:rPr>
                        <a:t>100</a:t>
                      </a:r>
                      <a:endParaRPr lang="el-GR" sz="2000" dirty="0">
                        <a:latin typeface="Times New Roman" pitchFamily="18" charset="0"/>
                        <a:ea typeface="Calibri"/>
                        <a:cs typeface="Times New Roman" pitchFamily="18" charset="0"/>
                      </a:endParaRPr>
                    </a:p>
                  </a:txBody>
                  <a:tcPr marL="152400" marR="152400" marT="76200" marB="76200" anchor="ctr">
                    <a:lnL>
                      <a:noFill/>
                    </a:lnL>
                    <a:lnR>
                      <a:noFill/>
                    </a:lnR>
                    <a:lnT>
                      <a:noFill/>
                    </a:lnT>
                    <a:lnB>
                      <a:noFill/>
                    </a:lnB>
                  </a:tcPr>
                </a:tc>
              </a:tr>
            </a:tbl>
          </a:graphicData>
        </a:graphic>
      </p:graphicFrame>
      <p:sp>
        <p:nvSpPr>
          <p:cNvPr id="5" name="4 - Ορθογώνιο"/>
          <p:cNvSpPr/>
          <p:nvPr/>
        </p:nvSpPr>
        <p:spPr>
          <a:xfrm>
            <a:off x="395536" y="980729"/>
            <a:ext cx="8208912" cy="369332"/>
          </a:xfrm>
          <a:prstGeom prst="rect">
            <a:avLst/>
          </a:prstGeom>
        </p:spPr>
        <p:txBody>
          <a:bodyPr wrap="square">
            <a:spAutoFit/>
          </a:bodyPr>
          <a:lstStyle/>
          <a:p>
            <a:pPr lvl="0" eaLnBrk="0" fontAlgn="base" hangingPunct="0">
              <a:spcBef>
                <a:spcPct val="0"/>
              </a:spcBef>
              <a:spcAft>
                <a:spcPct val="0"/>
              </a:spcAft>
            </a:pPr>
            <a:r>
              <a:rPr lang="el-GR" dirty="0" smtClean="0">
                <a:solidFill>
                  <a:srgbClr val="555555"/>
                </a:solidFill>
                <a:latin typeface="Times New Roman" pitchFamily="18" charset="0"/>
                <a:ea typeface="Times New Roman" pitchFamily="18" charset="0"/>
                <a:cs typeface="Times New Roman" pitchFamily="18" charset="0"/>
              </a:rPr>
              <a:t>Πίνακας 2: Οι παραγωγικές δυνατότητες προ του εμπορίου</a:t>
            </a:r>
            <a:endParaRPr lang="el-GR" dirty="0" smtClean="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2 - Πίνακας"/>
          <p:cNvGraphicFramePr>
            <a:graphicFrameLocks noGrp="1"/>
          </p:cNvGraphicFramePr>
          <p:nvPr/>
        </p:nvGraphicFramePr>
        <p:xfrm>
          <a:off x="899592" y="2177796"/>
          <a:ext cx="7632849" cy="2712720"/>
        </p:xfrm>
        <a:graphic>
          <a:graphicData uri="http://schemas.openxmlformats.org/drawingml/2006/table">
            <a:tbl>
              <a:tblPr/>
              <a:tblGrid>
                <a:gridCol w="2544283"/>
                <a:gridCol w="2544283"/>
                <a:gridCol w="2544283"/>
              </a:tblGrid>
              <a:tr h="0">
                <a:tc gridSpan="3">
                  <a:txBody>
                    <a:bodyPr/>
                    <a:lstStyle/>
                    <a:p>
                      <a:pPr>
                        <a:lnSpc>
                          <a:spcPct val="115000"/>
                        </a:lnSpc>
                        <a:spcAft>
                          <a:spcPts val="0"/>
                        </a:spcAft>
                      </a:pPr>
                      <a:r>
                        <a:rPr lang="el-GR" sz="2000" dirty="0">
                          <a:solidFill>
                            <a:srgbClr val="000000"/>
                          </a:solidFill>
                          <a:latin typeface="Times New Roman" pitchFamily="18" charset="0"/>
                          <a:ea typeface="Times New Roman"/>
                          <a:cs typeface="Times New Roman" pitchFamily="18" charset="0"/>
                        </a:rPr>
                        <a:t>Πίνακας 1: </a:t>
                      </a:r>
                      <a:endParaRPr lang="el-GR" sz="2000" dirty="0">
                        <a:latin typeface="Times New Roman" pitchFamily="18" charset="0"/>
                        <a:ea typeface="Calibri"/>
                        <a:cs typeface="Times New Roman" pitchFamily="18" charset="0"/>
                      </a:endParaRPr>
                    </a:p>
                    <a:p>
                      <a:pPr>
                        <a:lnSpc>
                          <a:spcPct val="115000"/>
                        </a:lnSpc>
                        <a:spcAft>
                          <a:spcPts val="0"/>
                        </a:spcAft>
                      </a:pPr>
                      <a:r>
                        <a:rPr lang="el-GR" sz="2000" dirty="0">
                          <a:solidFill>
                            <a:srgbClr val="000000"/>
                          </a:solidFill>
                          <a:latin typeface="Times New Roman" pitchFamily="18" charset="0"/>
                          <a:ea typeface="Times New Roman"/>
                          <a:cs typeface="Times New Roman" pitchFamily="18" charset="0"/>
                        </a:rPr>
                        <a:t>Πόσες ώρες χρειάζονται για να παραχθούν πετρέλαιο (ώρες</a:t>
                      </a:r>
                      <a:endParaRPr lang="el-GR" sz="2000" dirty="0">
                        <a:latin typeface="Times New Roman" pitchFamily="18" charset="0"/>
                        <a:ea typeface="Calibri"/>
                        <a:cs typeface="Times New Roman" pitchFamily="18" charset="0"/>
                      </a:endParaRPr>
                    </a:p>
                    <a:p>
                      <a:pPr algn="just">
                        <a:lnSpc>
                          <a:spcPct val="115000"/>
                        </a:lnSpc>
                        <a:spcAft>
                          <a:spcPts val="0"/>
                        </a:spcAft>
                      </a:pPr>
                      <a:r>
                        <a:rPr lang="el-GR" sz="2000" dirty="0">
                          <a:solidFill>
                            <a:srgbClr val="000000"/>
                          </a:solidFill>
                          <a:latin typeface="Times New Roman" pitchFamily="18" charset="0"/>
                          <a:ea typeface="Times New Roman"/>
                          <a:cs typeface="Times New Roman" pitchFamily="18" charset="0"/>
                        </a:rPr>
                        <a:t>ανά βαρέλι) και καλαμπόκι (ώρες ανά </a:t>
                      </a:r>
                      <a:r>
                        <a:rPr lang="el-GR" sz="2000" dirty="0" err="1">
                          <a:solidFill>
                            <a:srgbClr val="000000"/>
                          </a:solidFill>
                          <a:latin typeface="Times New Roman" pitchFamily="18" charset="0"/>
                          <a:ea typeface="Times New Roman"/>
                          <a:cs typeface="Times New Roman" pitchFamily="18" charset="0"/>
                        </a:rPr>
                        <a:t>μπούσελ–μονάδα</a:t>
                      </a:r>
                      <a:r>
                        <a:rPr lang="el-GR" sz="2000" dirty="0">
                          <a:solidFill>
                            <a:srgbClr val="000000"/>
                          </a:solidFill>
                          <a:latin typeface="Times New Roman" pitchFamily="18" charset="0"/>
                          <a:ea typeface="Times New Roman"/>
                          <a:cs typeface="Times New Roman" pitchFamily="18" charset="0"/>
                        </a:rPr>
                        <a:t> όγκου)</a:t>
                      </a:r>
                      <a:endParaRPr lang="el-GR" sz="2000" dirty="0">
                        <a:latin typeface="Times New Roman" pitchFamily="18" charset="0"/>
                        <a:ea typeface="Calibri"/>
                        <a:cs typeface="Times New Roman" pitchFamily="18" charset="0"/>
                      </a:endParaRPr>
                    </a:p>
                  </a:txBody>
                  <a:tcPr marL="152400" marR="152400" marT="76200" marB="76200" anchor="ctr">
                    <a:lnL>
                      <a:noFill/>
                    </a:lnL>
                    <a:lnR>
                      <a:noFill/>
                    </a:lnR>
                    <a:lnT>
                      <a:noFill/>
                    </a:lnT>
                    <a:lnB>
                      <a:noFill/>
                    </a:lnB>
                  </a:tcPr>
                </a:tc>
                <a:tc hMerge="1">
                  <a:txBody>
                    <a:bodyPr/>
                    <a:lstStyle/>
                    <a:p>
                      <a:endParaRPr lang="el-GR"/>
                    </a:p>
                  </a:txBody>
                  <a:tcPr/>
                </a:tc>
                <a:tc hMerge="1">
                  <a:txBody>
                    <a:bodyPr/>
                    <a:lstStyle/>
                    <a:p>
                      <a:endParaRPr lang="el-GR"/>
                    </a:p>
                  </a:txBody>
                  <a:tcPr/>
                </a:tc>
              </a:tr>
              <a:tr h="0">
                <a:tc>
                  <a:txBody>
                    <a:bodyPr/>
                    <a:lstStyle/>
                    <a:p>
                      <a:pPr>
                        <a:lnSpc>
                          <a:spcPct val="115000"/>
                        </a:lnSpc>
                        <a:spcAft>
                          <a:spcPts val="0"/>
                        </a:spcAft>
                      </a:pPr>
                      <a:r>
                        <a:rPr lang="el-GR" sz="2000" b="1" dirty="0">
                          <a:latin typeface="Times New Roman" pitchFamily="18" charset="0"/>
                          <a:ea typeface="Times New Roman"/>
                          <a:cs typeface="Times New Roman" pitchFamily="18" charset="0"/>
                        </a:rPr>
                        <a:t>Χώρα</a:t>
                      </a:r>
                      <a:endParaRPr lang="el-GR" sz="2000" dirty="0">
                        <a:latin typeface="Times New Roman" pitchFamily="18" charset="0"/>
                        <a:ea typeface="Calibri"/>
                        <a:cs typeface="Times New Roman" pitchFamily="18" charset="0"/>
                      </a:endParaRPr>
                    </a:p>
                  </a:txBody>
                  <a:tcPr marL="152400" marR="152400" marT="76200" marB="76200" anchor="b">
                    <a:lnL>
                      <a:noFill/>
                    </a:lnL>
                    <a:lnR>
                      <a:noFill/>
                    </a:lnR>
                    <a:lnT>
                      <a:noFill/>
                    </a:lnT>
                    <a:lnB>
                      <a:noFill/>
                    </a:lnB>
                  </a:tcPr>
                </a:tc>
                <a:tc>
                  <a:txBody>
                    <a:bodyPr/>
                    <a:lstStyle/>
                    <a:p>
                      <a:pPr>
                        <a:lnSpc>
                          <a:spcPct val="115000"/>
                        </a:lnSpc>
                        <a:spcAft>
                          <a:spcPts val="0"/>
                        </a:spcAft>
                      </a:pPr>
                      <a:r>
                        <a:rPr lang="el-GR" sz="2000" b="1">
                          <a:latin typeface="Times New Roman" pitchFamily="18" charset="0"/>
                          <a:ea typeface="Times New Roman"/>
                          <a:cs typeface="Times New Roman" pitchFamily="18" charset="0"/>
                        </a:rPr>
                        <a:t>Πετρέλαιο</a:t>
                      </a:r>
                      <a:endParaRPr lang="el-GR" sz="2000">
                        <a:latin typeface="Times New Roman" pitchFamily="18" charset="0"/>
                        <a:ea typeface="Calibri"/>
                        <a:cs typeface="Times New Roman" pitchFamily="18" charset="0"/>
                      </a:endParaRPr>
                    </a:p>
                  </a:txBody>
                  <a:tcPr marL="152400" marR="152400" marT="76200" marB="76200" anchor="b">
                    <a:lnL>
                      <a:noFill/>
                    </a:lnL>
                    <a:lnR>
                      <a:noFill/>
                    </a:lnR>
                    <a:lnT>
                      <a:noFill/>
                    </a:lnT>
                    <a:lnB>
                      <a:noFill/>
                    </a:lnB>
                  </a:tcPr>
                </a:tc>
                <a:tc>
                  <a:txBody>
                    <a:bodyPr/>
                    <a:lstStyle/>
                    <a:p>
                      <a:pPr>
                        <a:lnSpc>
                          <a:spcPct val="115000"/>
                        </a:lnSpc>
                        <a:spcAft>
                          <a:spcPts val="0"/>
                        </a:spcAft>
                      </a:pPr>
                      <a:r>
                        <a:rPr lang="el-GR" sz="2000" b="1">
                          <a:latin typeface="Times New Roman" pitchFamily="18" charset="0"/>
                          <a:ea typeface="Times New Roman"/>
                          <a:cs typeface="Times New Roman" pitchFamily="18" charset="0"/>
                        </a:rPr>
                        <a:t>Καλαμπόκι</a:t>
                      </a:r>
                      <a:endParaRPr lang="el-GR" sz="2000">
                        <a:latin typeface="Times New Roman" pitchFamily="18" charset="0"/>
                        <a:ea typeface="Calibri"/>
                        <a:cs typeface="Times New Roman" pitchFamily="18" charset="0"/>
                      </a:endParaRPr>
                    </a:p>
                  </a:txBody>
                  <a:tcPr marL="152400" marR="152400" marT="76200" marB="76200" anchor="b">
                    <a:lnL>
                      <a:noFill/>
                    </a:lnL>
                    <a:lnR>
                      <a:noFill/>
                    </a:lnR>
                    <a:lnT>
                      <a:noFill/>
                    </a:lnT>
                    <a:lnB>
                      <a:noFill/>
                    </a:lnB>
                  </a:tcPr>
                </a:tc>
              </a:tr>
              <a:tr h="0">
                <a:tc>
                  <a:txBody>
                    <a:bodyPr/>
                    <a:lstStyle/>
                    <a:p>
                      <a:pPr>
                        <a:lnSpc>
                          <a:spcPct val="115000"/>
                        </a:lnSpc>
                        <a:spcAft>
                          <a:spcPts val="0"/>
                        </a:spcAft>
                      </a:pPr>
                      <a:r>
                        <a:rPr lang="el-GR" sz="2000" dirty="0">
                          <a:latin typeface="Times New Roman" pitchFamily="18" charset="0"/>
                          <a:ea typeface="Times New Roman"/>
                          <a:cs typeface="Times New Roman" pitchFamily="18" charset="0"/>
                        </a:rPr>
                        <a:t>Σαουδική Αραβία</a:t>
                      </a:r>
                      <a:endParaRPr lang="el-GR" sz="2000" dirty="0">
                        <a:latin typeface="Times New Roman" pitchFamily="18" charset="0"/>
                        <a:ea typeface="Calibri"/>
                        <a:cs typeface="Times New Roman" pitchFamily="18" charset="0"/>
                      </a:endParaRPr>
                    </a:p>
                  </a:txBody>
                  <a:tcPr marL="152400" marR="152400" marT="76200" marB="76200" anchor="ctr">
                    <a:lnL>
                      <a:noFill/>
                    </a:lnL>
                    <a:lnR>
                      <a:noFill/>
                    </a:lnR>
                    <a:lnT>
                      <a:noFill/>
                    </a:lnT>
                    <a:lnB>
                      <a:noFill/>
                    </a:lnB>
                  </a:tcPr>
                </a:tc>
                <a:tc>
                  <a:txBody>
                    <a:bodyPr/>
                    <a:lstStyle/>
                    <a:p>
                      <a:pPr>
                        <a:lnSpc>
                          <a:spcPct val="115000"/>
                        </a:lnSpc>
                        <a:spcAft>
                          <a:spcPts val="0"/>
                        </a:spcAft>
                      </a:pPr>
                      <a:r>
                        <a:rPr lang="el-GR" sz="2000">
                          <a:latin typeface="Times New Roman" pitchFamily="18" charset="0"/>
                          <a:ea typeface="Times New Roman"/>
                          <a:cs typeface="Times New Roman" pitchFamily="18" charset="0"/>
                        </a:rPr>
                        <a:t>1</a:t>
                      </a:r>
                      <a:endParaRPr lang="el-GR" sz="2000">
                        <a:latin typeface="Times New Roman" pitchFamily="18" charset="0"/>
                        <a:ea typeface="Calibri"/>
                        <a:cs typeface="Times New Roman" pitchFamily="18" charset="0"/>
                      </a:endParaRPr>
                    </a:p>
                  </a:txBody>
                  <a:tcPr marL="152400" marR="152400" marT="76200" marB="76200" anchor="ctr">
                    <a:lnL>
                      <a:noFill/>
                    </a:lnL>
                    <a:lnR>
                      <a:noFill/>
                    </a:lnR>
                    <a:lnT>
                      <a:noFill/>
                    </a:lnT>
                    <a:lnB>
                      <a:noFill/>
                    </a:lnB>
                  </a:tcPr>
                </a:tc>
                <a:tc>
                  <a:txBody>
                    <a:bodyPr/>
                    <a:lstStyle/>
                    <a:p>
                      <a:pPr>
                        <a:lnSpc>
                          <a:spcPct val="115000"/>
                        </a:lnSpc>
                        <a:spcAft>
                          <a:spcPts val="0"/>
                        </a:spcAft>
                      </a:pPr>
                      <a:r>
                        <a:rPr lang="el-GR" sz="2000">
                          <a:latin typeface="Times New Roman" pitchFamily="18" charset="0"/>
                          <a:ea typeface="Times New Roman"/>
                          <a:cs typeface="Times New Roman" pitchFamily="18" charset="0"/>
                        </a:rPr>
                        <a:t>4</a:t>
                      </a:r>
                      <a:endParaRPr lang="el-GR" sz="2000">
                        <a:latin typeface="Times New Roman" pitchFamily="18" charset="0"/>
                        <a:ea typeface="Calibri"/>
                        <a:cs typeface="Times New Roman" pitchFamily="18" charset="0"/>
                      </a:endParaRPr>
                    </a:p>
                  </a:txBody>
                  <a:tcPr marL="152400" marR="152400" marT="76200" marB="76200" anchor="ctr">
                    <a:lnL>
                      <a:noFill/>
                    </a:lnL>
                    <a:lnR>
                      <a:noFill/>
                    </a:lnR>
                    <a:lnT>
                      <a:noFill/>
                    </a:lnT>
                    <a:lnB>
                      <a:noFill/>
                    </a:lnB>
                  </a:tcPr>
                </a:tc>
              </a:tr>
              <a:tr h="0">
                <a:tc>
                  <a:txBody>
                    <a:bodyPr/>
                    <a:lstStyle/>
                    <a:p>
                      <a:pPr>
                        <a:lnSpc>
                          <a:spcPct val="115000"/>
                        </a:lnSpc>
                        <a:spcAft>
                          <a:spcPts val="0"/>
                        </a:spcAft>
                      </a:pPr>
                      <a:r>
                        <a:rPr lang="el-GR" sz="2000" dirty="0">
                          <a:latin typeface="Times New Roman" pitchFamily="18" charset="0"/>
                          <a:ea typeface="Times New Roman"/>
                          <a:cs typeface="Times New Roman" pitchFamily="18" charset="0"/>
                        </a:rPr>
                        <a:t>Νότια Αφρική</a:t>
                      </a:r>
                      <a:endParaRPr lang="el-GR" sz="2000" dirty="0">
                        <a:latin typeface="Times New Roman" pitchFamily="18" charset="0"/>
                        <a:ea typeface="Calibri"/>
                        <a:cs typeface="Times New Roman" pitchFamily="18" charset="0"/>
                      </a:endParaRPr>
                    </a:p>
                  </a:txBody>
                  <a:tcPr marL="152400" marR="152400" marT="76200" marB="76200" anchor="ctr">
                    <a:lnL>
                      <a:noFill/>
                    </a:lnL>
                    <a:lnR>
                      <a:noFill/>
                    </a:lnR>
                    <a:lnT>
                      <a:noFill/>
                    </a:lnT>
                    <a:lnB>
                      <a:noFill/>
                    </a:lnB>
                  </a:tcPr>
                </a:tc>
                <a:tc>
                  <a:txBody>
                    <a:bodyPr/>
                    <a:lstStyle/>
                    <a:p>
                      <a:pPr>
                        <a:lnSpc>
                          <a:spcPct val="115000"/>
                        </a:lnSpc>
                        <a:spcAft>
                          <a:spcPts val="0"/>
                        </a:spcAft>
                      </a:pPr>
                      <a:r>
                        <a:rPr lang="el-GR" sz="2000" dirty="0">
                          <a:latin typeface="Times New Roman" pitchFamily="18" charset="0"/>
                          <a:ea typeface="Times New Roman"/>
                          <a:cs typeface="Times New Roman" pitchFamily="18" charset="0"/>
                        </a:rPr>
                        <a:t>2</a:t>
                      </a:r>
                      <a:endParaRPr lang="el-GR" sz="2000" dirty="0">
                        <a:latin typeface="Times New Roman" pitchFamily="18" charset="0"/>
                        <a:ea typeface="Calibri"/>
                        <a:cs typeface="Times New Roman" pitchFamily="18" charset="0"/>
                      </a:endParaRPr>
                    </a:p>
                  </a:txBody>
                  <a:tcPr marL="152400" marR="152400" marT="76200" marB="76200" anchor="ctr">
                    <a:lnL>
                      <a:noFill/>
                    </a:lnL>
                    <a:lnR>
                      <a:noFill/>
                    </a:lnR>
                    <a:lnT>
                      <a:noFill/>
                    </a:lnT>
                    <a:lnB>
                      <a:noFill/>
                    </a:lnB>
                  </a:tcPr>
                </a:tc>
                <a:tc>
                  <a:txBody>
                    <a:bodyPr/>
                    <a:lstStyle/>
                    <a:p>
                      <a:pPr>
                        <a:lnSpc>
                          <a:spcPct val="115000"/>
                        </a:lnSpc>
                        <a:spcAft>
                          <a:spcPts val="0"/>
                        </a:spcAft>
                      </a:pPr>
                      <a:r>
                        <a:rPr lang="el-GR" sz="2000" dirty="0">
                          <a:latin typeface="Times New Roman" pitchFamily="18" charset="0"/>
                          <a:ea typeface="Times New Roman"/>
                          <a:cs typeface="Times New Roman" pitchFamily="18" charset="0"/>
                        </a:rPr>
                        <a:t>1</a:t>
                      </a:r>
                      <a:endParaRPr lang="el-GR" sz="2000" dirty="0">
                        <a:latin typeface="Times New Roman" pitchFamily="18" charset="0"/>
                        <a:ea typeface="Calibri"/>
                        <a:cs typeface="Times New Roman" pitchFamily="18" charset="0"/>
                      </a:endParaRPr>
                    </a:p>
                  </a:txBody>
                  <a:tcPr marL="152400" marR="152400" marT="76200" marB="76200" anchor="ctr">
                    <a:lnL>
                      <a:noFill/>
                    </a:lnL>
                    <a:lnR>
                      <a:noFill/>
                    </a:lnR>
                    <a:lnT>
                      <a:noFill/>
                    </a:lnT>
                    <a:lnB>
                      <a:noFill/>
                    </a:lnB>
                  </a:tcPr>
                </a:tc>
              </a:tr>
            </a:tbl>
          </a:graphicData>
        </a:graphic>
      </p:graphicFrame>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2 - Πίνακας"/>
          <p:cNvGraphicFramePr>
            <a:graphicFrameLocks noGrp="1"/>
          </p:cNvGraphicFramePr>
          <p:nvPr/>
        </p:nvGraphicFramePr>
        <p:xfrm>
          <a:off x="683568" y="4509120"/>
          <a:ext cx="8208912" cy="1889372"/>
        </p:xfrm>
        <a:graphic>
          <a:graphicData uri="http://schemas.openxmlformats.org/drawingml/2006/table">
            <a:tbl>
              <a:tblPr/>
              <a:tblGrid>
                <a:gridCol w="2052228"/>
                <a:gridCol w="2052228"/>
                <a:gridCol w="2052228"/>
                <a:gridCol w="2052228"/>
              </a:tblGrid>
              <a:tr h="1107850">
                <a:tc>
                  <a:txBody>
                    <a:bodyPr/>
                    <a:lstStyle/>
                    <a:p>
                      <a:pPr>
                        <a:lnSpc>
                          <a:spcPct val="115000"/>
                        </a:lnSpc>
                        <a:spcAft>
                          <a:spcPts val="0"/>
                        </a:spcAft>
                      </a:pPr>
                      <a:endParaRPr lang="el-GR" sz="1100" dirty="0">
                        <a:latin typeface="Calibri"/>
                        <a:ea typeface="Calibri"/>
                        <a:cs typeface="Times New Roman"/>
                      </a:endParaRPr>
                    </a:p>
                  </a:txBody>
                  <a:tcPr marL="152400" marR="152400" marT="76200" marB="76200" anchor="b">
                    <a:lnL>
                      <a:noFill/>
                    </a:lnL>
                    <a:lnR>
                      <a:noFill/>
                    </a:lnR>
                    <a:lnT>
                      <a:noFill/>
                    </a:lnT>
                    <a:lnB>
                      <a:noFill/>
                    </a:lnB>
                  </a:tcPr>
                </a:tc>
                <a:tc>
                  <a:txBody>
                    <a:bodyPr/>
                    <a:lstStyle/>
                    <a:p>
                      <a:pPr>
                        <a:lnSpc>
                          <a:spcPct val="115000"/>
                        </a:lnSpc>
                        <a:spcAft>
                          <a:spcPts val="0"/>
                        </a:spcAft>
                      </a:pPr>
                      <a:endParaRPr lang="el-GR" sz="1100" dirty="0">
                        <a:latin typeface="Calibri"/>
                        <a:ea typeface="Calibri"/>
                        <a:cs typeface="Times New Roman"/>
                      </a:endParaRPr>
                    </a:p>
                  </a:txBody>
                  <a:tcPr marL="152400" marR="152400" marT="76200" marB="76200" anchor="b">
                    <a:lnL>
                      <a:noFill/>
                    </a:lnL>
                    <a:lnR>
                      <a:noFill/>
                    </a:lnR>
                    <a:lnT>
                      <a:noFill/>
                    </a:lnT>
                    <a:lnB>
                      <a:noFill/>
                    </a:lnB>
                  </a:tcPr>
                </a:tc>
                <a:tc>
                  <a:txBody>
                    <a:bodyPr/>
                    <a:lstStyle/>
                    <a:p>
                      <a:pPr>
                        <a:lnSpc>
                          <a:spcPct val="115000"/>
                        </a:lnSpc>
                      </a:pPr>
                      <a:endParaRPr lang="el-GR" sz="1100">
                        <a:latin typeface="Calibri"/>
                        <a:ea typeface="Times New Roman"/>
                        <a:cs typeface="Times New Roman"/>
                      </a:endParaRPr>
                    </a:p>
                  </a:txBody>
                  <a:tcPr marL="152400" marR="152400" marT="76200" marB="76200" anchor="b">
                    <a:lnL>
                      <a:noFill/>
                    </a:lnL>
                    <a:lnR>
                      <a:noFill/>
                    </a:lnR>
                    <a:lnT>
                      <a:noFill/>
                    </a:lnT>
                    <a:lnB>
                      <a:noFill/>
                    </a:lnB>
                  </a:tcPr>
                </a:tc>
                <a:tc>
                  <a:txBody>
                    <a:bodyPr/>
                    <a:lstStyle/>
                    <a:p>
                      <a:pPr>
                        <a:lnSpc>
                          <a:spcPct val="115000"/>
                        </a:lnSpc>
                        <a:spcAft>
                          <a:spcPts val="0"/>
                        </a:spcAft>
                      </a:pPr>
                      <a:endParaRPr lang="el-GR" sz="1100">
                        <a:latin typeface="Calibri"/>
                        <a:ea typeface="Calibri"/>
                        <a:cs typeface="Times New Roman"/>
                      </a:endParaRPr>
                    </a:p>
                  </a:txBody>
                  <a:tcPr marL="152400" marR="152400" marT="76200" marB="76200" anchor="b">
                    <a:lnL>
                      <a:noFill/>
                    </a:lnL>
                    <a:lnR>
                      <a:noFill/>
                    </a:lnR>
                    <a:lnT>
                      <a:noFill/>
                    </a:lnT>
                    <a:lnB>
                      <a:noFill/>
                    </a:lnB>
                  </a:tcPr>
                </a:tc>
              </a:tr>
              <a:tr h="390761">
                <a:tc>
                  <a:txBody>
                    <a:bodyPr/>
                    <a:lstStyle/>
                    <a:p>
                      <a:pPr>
                        <a:lnSpc>
                          <a:spcPct val="115000"/>
                        </a:lnSpc>
                        <a:spcAft>
                          <a:spcPts val="0"/>
                        </a:spcAft>
                      </a:pPr>
                      <a:endParaRPr lang="el-GR" sz="1100" dirty="0">
                        <a:latin typeface="Calibri"/>
                        <a:ea typeface="Calibri"/>
                        <a:cs typeface="Times New Roman"/>
                      </a:endParaRPr>
                    </a:p>
                  </a:txBody>
                  <a:tcPr marL="152400" marR="152400" marT="76200" marB="76200" anchor="ctr">
                    <a:lnL>
                      <a:noFill/>
                    </a:lnL>
                    <a:lnR>
                      <a:noFill/>
                    </a:lnR>
                    <a:lnT>
                      <a:noFill/>
                    </a:lnT>
                    <a:lnB>
                      <a:noFill/>
                    </a:lnB>
                  </a:tcPr>
                </a:tc>
                <a:tc>
                  <a:txBody>
                    <a:bodyPr/>
                    <a:lstStyle/>
                    <a:p>
                      <a:pPr>
                        <a:lnSpc>
                          <a:spcPct val="115000"/>
                        </a:lnSpc>
                        <a:spcAft>
                          <a:spcPts val="0"/>
                        </a:spcAft>
                      </a:pPr>
                      <a:endParaRPr lang="el-GR" sz="1100">
                        <a:latin typeface="Calibri"/>
                        <a:ea typeface="Calibri"/>
                        <a:cs typeface="Times New Roman"/>
                      </a:endParaRPr>
                    </a:p>
                  </a:txBody>
                  <a:tcPr marL="152400" marR="152400" marT="76200" marB="76200" anchor="ctr">
                    <a:lnL>
                      <a:noFill/>
                    </a:lnL>
                    <a:lnR>
                      <a:noFill/>
                    </a:lnR>
                    <a:lnT>
                      <a:noFill/>
                    </a:lnT>
                    <a:lnB>
                      <a:noFill/>
                    </a:lnB>
                  </a:tcPr>
                </a:tc>
                <a:tc>
                  <a:txBody>
                    <a:bodyPr/>
                    <a:lstStyle/>
                    <a:p>
                      <a:pPr>
                        <a:lnSpc>
                          <a:spcPct val="115000"/>
                        </a:lnSpc>
                        <a:spcAft>
                          <a:spcPts val="0"/>
                        </a:spcAft>
                      </a:pPr>
                      <a:endParaRPr lang="el-GR" sz="1100">
                        <a:latin typeface="Calibri"/>
                        <a:ea typeface="Calibri"/>
                        <a:cs typeface="Times New Roman"/>
                      </a:endParaRPr>
                    </a:p>
                  </a:txBody>
                  <a:tcPr marL="152400" marR="152400" marT="76200" marB="76200" anchor="ctr">
                    <a:lnL>
                      <a:noFill/>
                    </a:lnL>
                    <a:lnR>
                      <a:noFill/>
                    </a:lnR>
                    <a:lnT>
                      <a:noFill/>
                    </a:lnT>
                    <a:lnB>
                      <a:noFill/>
                    </a:lnB>
                  </a:tcPr>
                </a:tc>
                <a:tc>
                  <a:txBody>
                    <a:bodyPr/>
                    <a:lstStyle/>
                    <a:p>
                      <a:pPr>
                        <a:lnSpc>
                          <a:spcPct val="115000"/>
                        </a:lnSpc>
                        <a:spcAft>
                          <a:spcPts val="0"/>
                        </a:spcAft>
                      </a:pPr>
                      <a:endParaRPr lang="el-GR" sz="1100">
                        <a:latin typeface="Calibri"/>
                        <a:ea typeface="Calibri"/>
                        <a:cs typeface="Times New Roman"/>
                      </a:endParaRPr>
                    </a:p>
                  </a:txBody>
                  <a:tcPr marL="152400" marR="152400" marT="76200" marB="76200" anchor="ctr">
                    <a:lnL>
                      <a:noFill/>
                    </a:lnL>
                    <a:lnR>
                      <a:noFill/>
                    </a:lnR>
                    <a:lnT>
                      <a:noFill/>
                    </a:lnT>
                    <a:lnB>
                      <a:noFill/>
                    </a:lnB>
                  </a:tcPr>
                </a:tc>
              </a:tr>
              <a:tr h="390761">
                <a:tc>
                  <a:txBody>
                    <a:bodyPr/>
                    <a:lstStyle/>
                    <a:p>
                      <a:pPr>
                        <a:lnSpc>
                          <a:spcPct val="115000"/>
                        </a:lnSpc>
                        <a:spcAft>
                          <a:spcPts val="0"/>
                        </a:spcAft>
                      </a:pPr>
                      <a:endParaRPr lang="el-GR" sz="1100" dirty="0">
                        <a:latin typeface="Calibri"/>
                        <a:ea typeface="Calibri"/>
                        <a:cs typeface="Times New Roman"/>
                      </a:endParaRPr>
                    </a:p>
                  </a:txBody>
                  <a:tcPr marL="152400" marR="152400" marT="76200" marB="76200" anchor="ctr">
                    <a:lnL>
                      <a:noFill/>
                    </a:lnL>
                    <a:lnR>
                      <a:noFill/>
                    </a:lnR>
                    <a:lnT>
                      <a:noFill/>
                    </a:lnT>
                    <a:lnB>
                      <a:noFill/>
                    </a:lnB>
                  </a:tcPr>
                </a:tc>
                <a:tc>
                  <a:txBody>
                    <a:bodyPr/>
                    <a:lstStyle/>
                    <a:p>
                      <a:pPr>
                        <a:lnSpc>
                          <a:spcPct val="115000"/>
                        </a:lnSpc>
                        <a:spcAft>
                          <a:spcPts val="0"/>
                        </a:spcAft>
                      </a:pPr>
                      <a:endParaRPr lang="el-GR" sz="1100" dirty="0">
                        <a:latin typeface="Calibri"/>
                        <a:ea typeface="Calibri"/>
                        <a:cs typeface="Times New Roman"/>
                      </a:endParaRPr>
                    </a:p>
                  </a:txBody>
                  <a:tcPr marL="152400" marR="152400" marT="76200" marB="76200" anchor="ctr">
                    <a:lnL>
                      <a:noFill/>
                    </a:lnL>
                    <a:lnR>
                      <a:noFill/>
                    </a:lnR>
                    <a:lnT>
                      <a:noFill/>
                    </a:lnT>
                    <a:lnB>
                      <a:noFill/>
                    </a:lnB>
                  </a:tcPr>
                </a:tc>
                <a:tc>
                  <a:txBody>
                    <a:bodyPr/>
                    <a:lstStyle/>
                    <a:p>
                      <a:pPr>
                        <a:lnSpc>
                          <a:spcPct val="115000"/>
                        </a:lnSpc>
                        <a:spcAft>
                          <a:spcPts val="0"/>
                        </a:spcAft>
                      </a:pPr>
                      <a:endParaRPr lang="el-GR" sz="1100" dirty="0">
                        <a:latin typeface="Calibri"/>
                        <a:ea typeface="Calibri"/>
                        <a:cs typeface="Times New Roman"/>
                      </a:endParaRPr>
                    </a:p>
                  </a:txBody>
                  <a:tcPr marL="152400" marR="152400" marT="76200" marB="76200" anchor="ctr">
                    <a:lnL>
                      <a:noFill/>
                    </a:lnL>
                    <a:lnR>
                      <a:noFill/>
                    </a:lnR>
                    <a:lnT>
                      <a:noFill/>
                    </a:lnT>
                    <a:lnB>
                      <a:noFill/>
                    </a:lnB>
                  </a:tcPr>
                </a:tc>
                <a:tc>
                  <a:txBody>
                    <a:bodyPr/>
                    <a:lstStyle/>
                    <a:p>
                      <a:pPr>
                        <a:lnSpc>
                          <a:spcPct val="115000"/>
                        </a:lnSpc>
                        <a:spcAft>
                          <a:spcPts val="0"/>
                        </a:spcAft>
                      </a:pPr>
                      <a:endParaRPr lang="el-GR" sz="1100" dirty="0">
                        <a:latin typeface="Calibri"/>
                        <a:ea typeface="Calibri"/>
                        <a:cs typeface="Times New Roman"/>
                      </a:endParaRPr>
                    </a:p>
                  </a:txBody>
                  <a:tcPr marL="152400" marR="152400" marT="76200" marB="76200" anchor="ctr">
                    <a:lnL>
                      <a:noFill/>
                    </a:lnL>
                    <a:lnR>
                      <a:noFill/>
                    </a:lnR>
                    <a:lnT>
                      <a:noFill/>
                    </a:lnT>
                    <a:lnB>
                      <a:noFill/>
                    </a:lnB>
                  </a:tcPr>
                </a:tc>
              </a:tr>
            </a:tbl>
          </a:graphicData>
        </a:graphic>
      </p:graphicFrame>
      <p:sp>
        <p:nvSpPr>
          <p:cNvPr id="4097" name="Rectangle 1"/>
          <p:cNvSpPr>
            <a:spLocks noChangeArrowheads="1"/>
          </p:cNvSpPr>
          <p:nvPr/>
        </p:nvSpPr>
        <p:spPr bwMode="auto">
          <a:xfrm>
            <a:off x="323528" y="1417719"/>
            <a:ext cx="8820472" cy="286232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2000" b="0" i="0" u="none" strike="noStrike" cap="none" normalizeH="0" baseline="0" dirty="0" smtClean="0">
                <a:ln>
                  <a:noFill/>
                </a:ln>
                <a:solidFill>
                  <a:srgbClr val="555555"/>
                </a:solidFill>
                <a:effectLst/>
                <a:latin typeface="Times New Roman" pitchFamily="18" charset="0"/>
                <a:ea typeface="Times New Roman" pitchFamily="18" charset="0"/>
                <a:cs typeface="Times New Roman" pitchFamily="18" charset="0"/>
              </a:rPr>
              <a:t>Η Σαουδική Αραβία έχει απόλυτο πλεονέκτημα στην παραγωγή πετρελαίου επειδή διαθέτει μόλις μια ώρα εργασίας για να παράγει ένα βαρέλι πετρελαίου ενώ η Νότια Αφρική 2. Η Νότια Αφρική έχει απόλυτο πλεονέκτημα στην παραγωγή καλαμποκιού. Για απλοποίηση υποθέτουμε ότι κάθε μια από τις δυο αυτές χώρες έχει στη διάθεση της 100 εργατοώρες (πίνακας 2). Βλέπουμε πόσο είναι η κάθε χώρα ικανή να παράγει χρησιμοποιώντας μια Καμπύλη Παραγωγικών Δυνατοτήτων (ΚΠΔ) στο σχήμα 1. Θυμηθείτε ότι η ΚΠΔ δείχνει τη μέγιστη ποσότητα που κάθε χώρα μπορεί να παράγει με δεδομένη τη στενότητα των παραγωγικών πόρων και το επίπεδο της τεχνολογίας.  </a:t>
            </a:r>
            <a:endParaRPr kumimoji="0" lang="el-GR" sz="2000"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2 - Εικόνα" descr="These graphs illustrate the production possibilities frontier before trade for both Saudi Arabia and the United States using the data in the table titled “Production Possibilities before Trade”. The x-axis plots corn production, measured by bushels, and the y-axis plots oil, in terms of barrels. All points above the frontier are impossible to produce given the current level of resources and technology."/>
          <p:cNvPicPr/>
          <p:nvPr/>
        </p:nvPicPr>
        <p:blipFill>
          <a:blip r:embed="rId2" cstate="print"/>
          <a:srcRect/>
          <a:stretch>
            <a:fillRect/>
          </a:stretch>
        </p:blipFill>
        <p:spPr bwMode="auto">
          <a:xfrm>
            <a:off x="251520" y="1124744"/>
            <a:ext cx="8424936" cy="468052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ChangeArrowheads="1"/>
          </p:cNvSpPr>
          <p:nvPr/>
        </p:nvSpPr>
        <p:spPr bwMode="auto">
          <a:xfrm>
            <a:off x="323528" y="1245574"/>
            <a:ext cx="8496944" cy="317009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2000" b="0" i="0" u="none" strike="noStrike" cap="none" normalizeH="0" baseline="0" dirty="0" smtClean="0">
                <a:ln>
                  <a:noFill/>
                </a:ln>
                <a:solidFill>
                  <a:srgbClr val="555555"/>
                </a:solidFill>
                <a:effectLst/>
                <a:latin typeface="Times New Roman" pitchFamily="18" charset="0"/>
                <a:ea typeface="Times New Roman" pitchFamily="18" charset="0"/>
                <a:cs typeface="Times New Roman" pitchFamily="18" charset="0"/>
              </a:rPr>
              <a:t>Θεωρούμε ότι οι καταναλωτές στις δυο χώρες επιθυμούν και τα δυο προϊόντα. Ας πούμε ότι προ του εμπορίου οι δυο χώρες παράγουν και καταναλώνουν στα σημεία </a:t>
            </a:r>
            <a:r>
              <a:rPr kumimoji="0" lang="en-US" sz="2000" b="0" i="0" u="none" strike="noStrike" cap="none" normalizeH="0" baseline="0" dirty="0" smtClean="0">
                <a:ln>
                  <a:noFill/>
                </a:ln>
                <a:solidFill>
                  <a:srgbClr val="555555"/>
                </a:solidFill>
                <a:effectLst/>
                <a:latin typeface="Times New Roman" pitchFamily="18" charset="0"/>
                <a:ea typeface="Times New Roman" pitchFamily="18" charset="0"/>
                <a:cs typeface="Times New Roman" pitchFamily="18" charset="0"/>
              </a:rPr>
              <a:t>C </a:t>
            </a:r>
            <a:r>
              <a:rPr kumimoji="0" lang="el-GR" sz="2000" b="0" i="0" u="none" strike="noStrike" cap="none" normalizeH="0" baseline="0" dirty="0" smtClean="0">
                <a:ln>
                  <a:noFill/>
                </a:ln>
                <a:solidFill>
                  <a:srgbClr val="555555"/>
                </a:solidFill>
                <a:effectLst/>
                <a:latin typeface="Times New Roman" pitchFamily="18" charset="0"/>
                <a:ea typeface="Times New Roman" pitchFamily="18" charset="0"/>
                <a:cs typeface="Times New Roman" pitchFamily="18" charset="0"/>
              </a:rPr>
              <a:t>και </a:t>
            </a:r>
            <a:r>
              <a:rPr kumimoji="0" lang="en-US" sz="2000" b="0" i="0" u="none" strike="noStrike" cap="none" normalizeH="0" baseline="0" dirty="0" smtClean="0">
                <a:ln>
                  <a:noFill/>
                </a:ln>
                <a:solidFill>
                  <a:srgbClr val="555555"/>
                </a:solidFill>
                <a:effectLst/>
                <a:latin typeface="Times New Roman" pitchFamily="18" charset="0"/>
                <a:ea typeface="Times New Roman" pitchFamily="18" charset="0"/>
                <a:cs typeface="Times New Roman" pitchFamily="18" charset="0"/>
              </a:rPr>
              <a:t>C</a:t>
            </a:r>
            <a:r>
              <a:rPr kumimoji="0" lang="el-GR" sz="2000" b="0" i="0" u="none" strike="noStrike" cap="none" normalizeH="0" baseline="0" dirty="0" smtClean="0">
                <a:ln>
                  <a:noFill/>
                </a:ln>
                <a:solidFill>
                  <a:srgbClr val="555555"/>
                </a:solidFill>
                <a:effectLst/>
                <a:latin typeface="Times New Roman" pitchFamily="18" charset="0"/>
                <a:ea typeface="Times New Roman" pitchFamily="18" charset="0"/>
                <a:cs typeface="Times New Roman" pitchFamily="18" charset="0"/>
              </a:rPr>
              <a:t>'. Έτσι πριν το εμπόριο, η οικονομία της Σαουδικής Αραβίας θα αφιερώσει 60 εργατοώρες για την παραγωγή πετρελαίου, όπως φαίνεται στον πίνακα 3. Με δεδομένες τις πληροφορίες του Πίνακα 1, αυτή η επιλογή σημαίνει παραγωγή και κατανάλωση 60 βαρελιών πετρελαίου. Με τις υπόλοιπες 40 εργατοώρες και καθώς χρειάζεται 4 για την παραγωγή ενός </a:t>
            </a:r>
            <a:r>
              <a:rPr kumimoji="0" lang="el-GR" sz="2000" b="0" i="0" u="none" strike="noStrike" cap="none" normalizeH="0" baseline="0" dirty="0" err="1" smtClean="0">
                <a:ln>
                  <a:noFill/>
                </a:ln>
                <a:solidFill>
                  <a:srgbClr val="555555"/>
                </a:solidFill>
                <a:effectLst/>
                <a:latin typeface="Times New Roman" pitchFamily="18" charset="0"/>
                <a:ea typeface="Times New Roman" pitchFamily="18" charset="0"/>
                <a:cs typeface="Times New Roman" pitchFamily="18" charset="0"/>
              </a:rPr>
              <a:t>μπούσελ</a:t>
            </a:r>
            <a:r>
              <a:rPr kumimoji="0" lang="el-GR" sz="2000" b="0" i="0" u="none" strike="noStrike" cap="none" normalizeH="0" baseline="0" dirty="0" smtClean="0">
                <a:ln>
                  <a:noFill/>
                </a:ln>
                <a:solidFill>
                  <a:srgbClr val="555555"/>
                </a:solidFill>
                <a:effectLst/>
                <a:latin typeface="Times New Roman" pitchFamily="18" charset="0"/>
                <a:ea typeface="Times New Roman" pitchFamily="18" charset="0"/>
                <a:cs typeface="Times New Roman" pitchFamily="18" charset="0"/>
              </a:rPr>
              <a:t> καλαμποκιού, μπορεί παράγει μόλις 10 </a:t>
            </a:r>
            <a:r>
              <a:rPr kumimoji="0" lang="el-GR" sz="2000" b="0" i="0" u="none" strike="noStrike" cap="none" normalizeH="0" baseline="0" dirty="0" err="1" smtClean="0">
                <a:ln>
                  <a:noFill/>
                </a:ln>
                <a:solidFill>
                  <a:srgbClr val="555555"/>
                </a:solidFill>
                <a:effectLst/>
                <a:latin typeface="Times New Roman" pitchFamily="18" charset="0"/>
                <a:ea typeface="Times New Roman" pitchFamily="18" charset="0"/>
                <a:cs typeface="Times New Roman" pitchFamily="18" charset="0"/>
              </a:rPr>
              <a:t>μπούσελ</a:t>
            </a:r>
            <a:r>
              <a:rPr kumimoji="0" lang="el-GR" sz="2000" b="0" i="0" u="none" strike="noStrike" cap="none" normalizeH="0" baseline="0" dirty="0" smtClean="0">
                <a:ln>
                  <a:noFill/>
                </a:ln>
                <a:solidFill>
                  <a:srgbClr val="555555"/>
                </a:solidFill>
                <a:effectLst/>
                <a:latin typeface="Times New Roman" pitchFamily="18" charset="0"/>
                <a:ea typeface="Times New Roman" pitchFamily="18" charset="0"/>
                <a:cs typeface="Times New Roman" pitchFamily="18" charset="0"/>
              </a:rPr>
              <a:t>. Για να βρίσκεται στο σημείο </a:t>
            </a:r>
            <a:r>
              <a:rPr kumimoji="0" lang="en-US" sz="2000" b="0" i="0" u="none" strike="noStrike" cap="none" normalizeH="0" baseline="0" dirty="0" smtClean="0">
                <a:ln>
                  <a:noFill/>
                </a:ln>
                <a:solidFill>
                  <a:srgbClr val="555555"/>
                </a:solidFill>
                <a:effectLst/>
                <a:latin typeface="Times New Roman" pitchFamily="18" charset="0"/>
                <a:ea typeface="Times New Roman" pitchFamily="18" charset="0"/>
                <a:cs typeface="Times New Roman" pitchFamily="18" charset="0"/>
              </a:rPr>
              <a:t>C</a:t>
            </a:r>
            <a:r>
              <a:rPr kumimoji="0" lang="el-GR" sz="2000" b="0" i="0" u="none" strike="noStrike" cap="none" normalizeH="0" baseline="0" dirty="0" smtClean="0">
                <a:ln>
                  <a:noFill/>
                </a:ln>
                <a:solidFill>
                  <a:srgbClr val="555555"/>
                </a:solidFill>
                <a:effectLst/>
                <a:latin typeface="Times New Roman" pitchFamily="18" charset="0"/>
                <a:ea typeface="Times New Roman" pitchFamily="18" charset="0"/>
                <a:cs typeface="Times New Roman" pitchFamily="18" charset="0"/>
              </a:rPr>
              <a:t>', η οικονομία της Νότιας Αφρικής αφιερώνει 40 εργατοώρες για να παράγει 20 βαρέλια πετρελαίου και με τις υπόλοιπες παράγει και 60 </a:t>
            </a:r>
            <a:r>
              <a:rPr kumimoji="0" lang="el-GR" sz="2000" b="0" i="0" u="none" strike="noStrike" cap="none" normalizeH="0" baseline="0" dirty="0" err="1" smtClean="0">
                <a:ln>
                  <a:noFill/>
                </a:ln>
                <a:solidFill>
                  <a:srgbClr val="555555"/>
                </a:solidFill>
                <a:effectLst/>
                <a:latin typeface="Times New Roman" pitchFamily="18" charset="0"/>
                <a:ea typeface="Times New Roman" pitchFamily="18" charset="0"/>
                <a:cs typeface="Times New Roman" pitchFamily="18" charset="0"/>
              </a:rPr>
              <a:t>μπούσελ</a:t>
            </a:r>
            <a:r>
              <a:rPr kumimoji="0" lang="el-GR" sz="2000" b="0" i="0" u="none" strike="noStrike" cap="none" normalizeH="0" baseline="0" dirty="0" smtClean="0">
                <a:ln>
                  <a:noFill/>
                </a:ln>
                <a:solidFill>
                  <a:srgbClr val="555555"/>
                </a:solidFill>
                <a:effectLst/>
                <a:latin typeface="Times New Roman" pitchFamily="18" charset="0"/>
                <a:ea typeface="Times New Roman" pitchFamily="18" charset="0"/>
                <a:cs typeface="Times New Roman" pitchFamily="18" charset="0"/>
              </a:rPr>
              <a:t> καλαμποκιού. </a:t>
            </a:r>
            <a:endParaRPr kumimoji="0" lang="el-GR" sz="2000"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1 - Πίνακας"/>
          <p:cNvGraphicFramePr>
            <a:graphicFrameLocks noGrp="1"/>
          </p:cNvGraphicFramePr>
          <p:nvPr/>
        </p:nvGraphicFramePr>
        <p:xfrm>
          <a:off x="251520" y="1124745"/>
          <a:ext cx="8568951" cy="4392485"/>
        </p:xfrm>
        <a:graphic>
          <a:graphicData uri="http://schemas.openxmlformats.org/drawingml/2006/table">
            <a:tbl>
              <a:tblPr/>
              <a:tblGrid>
                <a:gridCol w="2856317"/>
                <a:gridCol w="2856317"/>
                <a:gridCol w="2856317"/>
              </a:tblGrid>
              <a:tr h="878497">
                <a:tc gridSpan="3">
                  <a:txBody>
                    <a:bodyPr/>
                    <a:lstStyle/>
                    <a:p>
                      <a:pPr>
                        <a:lnSpc>
                          <a:spcPct val="115000"/>
                        </a:lnSpc>
                        <a:spcAft>
                          <a:spcPts val="760"/>
                        </a:spcAft>
                      </a:pPr>
                      <a:r>
                        <a:rPr lang="el-GR" sz="2000" dirty="0">
                          <a:latin typeface="Times New Roman"/>
                          <a:ea typeface="Times New Roman"/>
                          <a:cs typeface="Times New Roman"/>
                        </a:rPr>
                        <a:t>Πίνακας 3: Η παραγωγή προ του εμπορίου</a:t>
                      </a:r>
                      <a:endParaRPr lang="el-GR" sz="2000" dirty="0">
                        <a:latin typeface="Calibri"/>
                        <a:ea typeface="Calibri"/>
                        <a:cs typeface="Times New Roman"/>
                      </a:endParaRPr>
                    </a:p>
                  </a:txBody>
                  <a:tcPr marL="152400" marR="152400" marT="76200" marB="76200" anchor="ctr">
                    <a:lnL>
                      <a:noFill/>
                    </a:lnL>
                    <a:lnR>
                      <a:noFill/>
                    </a:lnR>
                    <a:lnT>
                      <a:noFill/>
                    </a:lnT>
                    <a:lnB>
                      <a:noFill/>
                    </a:lnB>
                  </a:tcPr>
                </a:tc>
                <a:tc hMerge="1">
                  <a:txBody>
                    <a:bodyPr/>
                    <a:lstStyle/>
                    <a:p>
                      <a:endParaRPr lang="el-GR"/>
                    </a:p>
                  </a:txBody>
                  <a:tcPr/>
                </a:tc>
                <a:tc hMerge="1">
                  <a:txBody>
                    <a:bodyPr/>
                    <a:lstStyle/>
                    <a:p>
                      <a:endParaRPr lang="el-GR"/>
                    </a:p>
                  </a:txBody>
                  <a:tcPr/>
                </a:tc>
              </a:tr>
              <a:tr h="878497">
                <a:tc>
                  <a:txBody>
                    <a:bodyPr/>
                    <a:lstStyle/>
                    <a:p>
                      <a:pPr>
                        <a:lnSpc>
                          <a:spcPct val="115000"/>
                        </a:lnSpc>
                        <a:spcAft>
                          <a:spcPts val="760"/>
                        </a:spcAft>
                      </a:pPr>
                      <a:r>
                        <a:rPr lang="el-GR" sz="2000" b="1" dirty="0">
                          <a:latin typeface="Times New Roman"/>
                          <a:ea typeface="Times New Roman"/>
                          <a:cs typeface="Times New Roman"/>
                        </a:rPr>
                        <a:t>Χώρα</a:t>
                      </a:r>
                      <a:endParaRPr lang="el-GR" sz="2000" dirty="0">
                        <a:latin typeface="Calibri"/>
                        <a:ea typeface="Calibri"/>
                        <a:cs typeface="Times New Roman"/>
                      </a:endParaRPr>
                    </a:p>
                  </a:txBody>
                  <a:tcPr marL="152400" marR="152400" marT="76200" marB="76200" anchor="b">
                    <a:lnL>
                      <a:noFill/>
                    </a:lnL>
                    <a:lnR>
                      <a:noFill/>
                    </a:lnR>
                    <a:lnT>
                      <a:noFill/>
                    </a:lnT>
                    <a:lnB>
                      <a:noFill/>
                    </a:lnB>
                  </a:tcPr>
                </a:tc>
                <a:tc>
                  <a:txBody>
                    <a:bodyPr/>
                    <a:lstStyle/>
                    <a:p>
                      <a:pPr>
                        <a:lnSpc>
                          <a:spcPct val="115000"/>
                        </a:lnSpc>
                        <a:spcAft>
                          <a:spcPts val="760"/>
                        </a:spcAft>
                      </a:pPr>
                      <a:r>
                        <a:rPr lang="el-GR" sz="2000" b="1">
                          <a:latin typeface="Times New Roman"/>
                          <a:ea typeface="Times New Roman"/>
                          <a:cs typeface="Times New Roman"/>
                        </a:rPr>
                        <a:t>Παραγωγή πετρελαίου</a:t>
                      </a:r>
                      <a:endParaRPr lang="el-GR" sz="2000">
                        <a:latin typeface="Calibri"/>
                        <a:ea typeface="Calibri"/>
                        <a:cs typeface="Times New Roman"/>
                      </a:endParaRPr>
                    </a:p>
                  </a:txBody>
                  <a:tcPr marL="152400" marR="152400" marT="76200" marB="76200" anchor="b">
                    <a:lnL>
                      <a:noFill/>
                    </a:lnL>
                    <a:lnR>
                      <a:noFill/>
                    </a:lnR>
                    <a:lnT>
                      <a:noFill/>
                    </a:lnT>
                    <a:lnB>
                      <a:noFill/>
                    </a:lnB>
                  </a:tcPr>
                </a:tc>
                <a:tc>
                  <a:txBody>
                    <a:bodyPr/>
                    <a:lstStyle/>
                    <a:p>
                      <a:pPr>
                        <a:lnSpc>
                          <a:spcPct val="115000"/>
                        </a:lnSpc>
                        <a:spcAft>
                          <a:spcPts val="760"/>
                        </a:spcAft>
                      </a:pPr>
                      <a:r>
                        <a:rPr lang="el-GR" sz="2000" b="1">
                          <a:latin typeface="Times New Roman"/>
                          <a:ea typeface="Times New Roman"/>
                          <a:cs typeface="Times New Roman"/>
                        </a:rPr>
                        <a:t>Παραγωγή καλαμποκιού</a:t>
                      </a:r>
                      <a:endParaRPr lang="el-GR" sz="2000">
                        <a:latin typeface="Calibri"/>
                        <a:ea typeface="Calibri"/>
                        <a:cs typeface="Times New Roman"/>
                      </a:endParaRPr>
                    </a:p>
                  </a:txBody>
                  <a:tcPr marL="152400" marR="152400" marT="76200" marB="76200" anchor="b">
                    <a:lnL>
                      <a:noFill/>
                    </a:lnL>
                    <a:lnR>
                      <a:noFill/>
                    </a:lnR>
                    <a:lnT>
                      <a:noFill/>
                    </a:lnT>
                    <a:lnB>
                      <a:noFill/>
                    </a:lnB>
                  </a:tcPr>
                </a:tc>
              </a:tr>
              <a:tr h="878497">
                <a:tc>
                  <a:txBody>
                    <a:bodyPr/>
                    <a:lstStyle/>
                    <a:p>
                      <a:pPr>
                        <a:lnSpc>
                          <a:spcPct val="115000"/>
                        </a:lnSpc>
                        <a:spcAft>
                          <a:spcPts val="760"/>
                        </a:spcAft>
                      </a:pPr>
                      <a:r>
                        <a:rPr lang="el-GR" sz="2000" dirty="0">
                          <a:latin typeface="Times New Roman"/>
                          <a:ea typeface="Times New Roman"/>
                          <a:cs typeface="Times New Roman"/>
                        </a:rPr>
                        <a:t>Σαουδική Αραβία (C)</a:t>
                      </a:r>
                      <a:endParaRPr lang="el-GR" sz="2000" dirty="0">
                        <a:latin typeface="Calibri"/>
                        <a:ea typeface="Calibri"/>
                        <a:cs typeface="Times New Roman"/>
                      </a:endParaRPr>
                    </a:p>
                  </a:txBody>
                  <a:tcPr marL="152400" marR="152400" marT="76200" marB="76200" anchor="ctr">
                    <a:lnL>
                      <a:noFill/>
                    </a:lnL>
                    <a:lnR>
                      <a:noFill/>
                    </a:lnR>
                    <a:lnT>
                      <a:noFill/>
                    </a:lnT>
                    <a:lnB>
                      <a:noFill/>
                    </a:lnB>
                  </a:tcPr>
                </a:tc>
                <a:tc>
                  <a:txBody>
                    <a:bodyPr/>
                    <a:lstStyle/>
                    <a:p>
                      <a:pPr>
                        <a:lnSpc>
                          <a:spcPct val="115000"/>
                        </a:lnSpc>
                        <a:spcAft>
                          <a:spcPts val="760"/>
                        </a:spcAft>
                      </a:pPr>
                      <a:r>
                        <a:rPr lang="el-GR" sz="2000">
                          <a:latin typeface="Times New Roman"/>
                          <a:ea typeface="Times New Roman"/>
                          <a:cs typeface="Times New Roman"/>
                        </a:rPr>
                        <a:t>60</a:t>
                      </a:r>
                      <a:endParaRPr lang="el-GR" sz="2000">
                        <a:latin typeface="Calibri"/>
                        <a:ea typeface="Calibri"/>
                        <a:cs typeface="Times New Roman"/>
                      </a:endParaRPr>
                    </a:p>
                  </a:txBody>
                  <a:tcPr marL="152400" marR="152400" marT="76200" marB="76200" anchor="ctr">
                    <a:lnL>
                      <a:noFill/>
                    </a:lnL>
                    <a:lnR>
                      <a:noFill/>
                    </a:lnR>
                    <a:lnT>
                      <a:noFill/>
                    </a:lnT>
                    <a:lnB>
                      <a:noFill/>
                    </a:lnB>
                  </a:tcPr>
                </a:tc>
                <a:tc>
                  <a:txBody>
                    <a:bodyPr/>
                    <a:lstStyle/>
                    <a:p>
                      <a:pPr>
                        <a:lnSpc>
                          <a:spcPct val="115000"/>
                        </a:lnSpc>
                        <a:spcAft>
                          <a:spcPts val="760"/>
                        </a:spcAft>
                      </a:pPr>
                      <a:r>
                        <a:rPr lang="el-GR" sz="2000">
                          <a:latin typeface="Times New Roman"/>
                          <a:ea typeface="Times New Roman"/>
                          <a:cs typeface="Times New Roman"/>
                        </a:rPr>
                        <a:t>10</a:t>
                      </a:r>
                      <a:endParaRPr lang="el-GR" sz="2000">
                        <a:latin typeface="Calibri"/>
                        <a:ea typeface="Calibri"/>
                        <a:cs typeface="Times New Roman"/>
                      </a:endParaRPr>
                    </a:p>
                  </a:txBody>
                  <a:tcPr marL="152400" marR="152400" marT="76200" marB="76200" anchor="ctr">
                    <a:lnL>
                      <a:noFill/>
                    </a:lnL>
                    <a:lnR>
                      <a:noFill/>
                    </a:lnR>
                    <a:lnT>
                      <a:noFill/>
                    </a:lnT>
                    <a:lnB>
                      <a:noFill/>
                    </a:lnB>
                  </a:tcPr>
                </a:tc>
              </a:tr>
              <a:tr h="878497">
                <a:tc>
                  <a:txBody>
                    <a:bodyPr/>
                    <a:lstStyle/>
                    <a:p>
                      <a:pPr>
                        <a:lnSpc>
                          <a:spcPct val="115000"/>
                        </a:lnSpc>
                        <a:spcAft>
                          <a:spcPts val="760"/>
                        </a:spcAft>
                      </a:pPr>
                      <a:r>
                        <a:rPr lang="el-GR" sz="2000" dirty="0">
                          <a:latin typeface="Times New Roman"/>
                          <a:ea typeface="Times New Roman"/>
                          <a:cs typeface="Times New Roman"/>
                        </a:rPr>
                        <a:t>Νότια Αφρική (C')</a:t>
                      </a:r>
                      <a:endParaRPr lang="el-GR" sz="2000" dirty="0">
                        <a:latin typeface="Calibri"/>
                        <a:ea typeface="Calibri"/>
                        <a:cs typeface="Times New Roman"/>
                      </a:endParaRPr>
                    </a:p>
                  </a:txBody>
                  <a:tcPr marL="152400" marR="152400" marT="76200" marB="76200" anchor="ctr">
                    <a:lnL>
                      <a:noFill/>
                    </a:lnL>
                    <a:lnR>
                      <a:noFill/>
                    </a:lnR>
                    <a:lnT>
                      <a:noFill/>
                    </a:lnT>
                    <a:lnB>
                      <a:noFill/>
                    </a:lnB>
                  </a:tcPr>
                </a:tc>
                <a:tc>
                  <a:txBody>
                    <a:bodyPr/>
                    <a:lstStyle/>
                    <a:p>
                      <a:pPr>
                        <a:lnSpc>
                          <a:spcPct val="115000"/>
                        </a:lnSpc>
                        <a:spcAft>
                          <a:spcPts val="760"/>
                        </a:spcAft>
                      </a:pPr>
                      <a:r>
                        <a:rPr lang="el-GR" sz="2000">
                          <a:latin typeface="Times New Roman"/>
                          <a:ea typeface="Times New Roman"/>
                          <a:cs typeface="Times New Roman"/>
                        </a:rPr>
                        <a:t>20</a:t>
                      </a:r>
                      <a:endParaRPr lang="el-GR" sz="2000">
                        <a:latin typeface="Calibri"/>
                        <a:ea typeface="Calibri"/>
                        <a:cs typeface="Times New Roman"/>
                      </a:endParaRPr>
                    </a:p>
                  </a:txBody>
                  <a:tcPr marL="152400" marR="152400" marT="76200" marB="76200" anchor="ctr">
                    <a:lnL>
                      <a:noFill/>
                    </a:lnL>
                    <a:lnR>
                      <a:noFill/>
                    </a:lnR>
                    <a:lnT>
                      <a:noFill/>
                    </a:lnT>
                    <a:lnB>
                      <a:noFill/>
                    </a:lnB>
                  </a:tcPr>
                </a:tc>
                <a:tc>
                  <a:txBody>
                    <a:bodyPr/>
                    <a:lstStyle/>
                    <a:p>
                      <a:pPr>
                        <a:lnSpc>
                          <a:spcPct val="115000"/>
                        </a:lnSpc>
                        <a:spcAft>
                          <a:spcPts val="760"/>
                        </a:spcAft>
                      </a:pPr>
                      <a:r>
                        <a:rPr lang="el-GR" sz="2000">
                          <a:latin typeface="Times New Roman"/>
                          <a:ea typeface="Times New Roman"/>
                          <a:cs typeface="Times New Roman"/>
                        </a:rPr>
                        <a:t>60</a:t>
                      </a:r>
                      <a:endParaRPr lang="el-GR" sz="2000">
                        <a:latin typeface="Calibri"/>
                        <a:ea typeface="Calibri"/>
                        <a:cs typeface="Times New Roman"/>
                      </a:endParaRPr>
                    </a:p>
                  </a:txBody>
                  <a:tcPr marL="152400" marR="152400" marT="76200" marB="76200" anchor="ctr">
                    <a:lnL>
                      <a:noFill/>
                    </a:lnL>
                    <a:lnR>
                      <a:noFill/>
                    </a:lnR>
                    <a:lnT>
                      <a:noFill/>
                    </a:lnT>
                    <a:lnB>
                      <a:noFill/>
                    </a:lnB>
                  </a:tcPr>
                </a:tc>
              </a:tr>
              <a:tr h="878497">
                <a:tc>
                  <a:txBody>
                    <a:bodyPr/>
                    <a:lstStyle/>
                    <a:p>
                      <a:pPr>
                        <a:lnSpc>
                          <a:spcPct val="115000"/>
                        </a:lnSpc>
                        <a:spcAft>
                          <a:spcPts val="760"/>
                        </a:spcAft>
                      </a:pPr>
                      <a:r>
                        <a:rPr lang="el-GR" sz="2000" b="1" dirty="0">
                          <a:latin typeface="Times New Roman"/>
                          <a:ea typeface="Times New Roman"/>
                          <a:cs typeface="Times New Roman"/>
                        </a:rPr>
                        <a:t>Παγκόσμια συνολική παραγωγή</a:t>
                      </a:r>
                      <a:endParaRPr lang="el-GR" sz="2000" dirty="0">
                        <a:latin typeface="Calibri"/>
                        <a:ea typeface="Calibri"/>
                        <a:cs typeface="Times New Roman"/>
                      </a:endParaRPr>
                    </a:p>
                  </a:txBody>
                  <a:tcPr marL="152400" marR="152400" marT="76200" marB="76200" anchor="ctr">
                    <a:lnL>
                      <a:noFill/>
                    </a:lnL>
                    <a:lnR>
                      <a:noFill/>
                    </a:lnR>
                    <a:lnT>
                      <a:noFill/>
                    </a:lnT>
                    <a:lnB>
                      <a:noFill/>
                    </a:lnB>
                  </a:tcPr>
                </a:tc>
                <a:tc>
                  <a:txBody>
                    <a:bodyPr/>
                    <a:lstStyle/>
                    <a:p>
                      <a:pPr>
                        <a:lnSpc>
                          <a:spcPct val="115000"/>
                        </a:lnSpc>
                        <a:spcAft>
                          <a:spcPts val="760"/>
                        </a:spcAft>
                      </a:pPr>
                      <a:r>
                        <a:rPr lang="el-GR" sz="2000" b="1" dirty="0">
                          <a:latin typeface="Times New Roman"/>
                          <a:ea typeface="Times New Roman"/>
                          <a:cs typeface="Times New Roman"/>
                        </a:rPr>
                        <a:t>80</a:t>
                      </a:r>
                      <a:endParaRPr lang="el-GR" sz="2000" dirty="0">
                        <a:latin typeface="Calibri"/>
                        <a:ea typeface="Calibri"/>
                        <a:cs typeface="Times New Roman"/>
                      </a:endParaRPr>
                    </a:p>
                  </a:txBody>
                  <a:tcPr marL="152400" marR="152400" marT="76200" marB="76200" anchor="ctr">
                    <a:lnL>
                      <a:noFill/>
                    </a:lnL>
                    <a:lnR>
                      <a:noFill/>
                    </a:lnR>
                    <a:lnT>
                      <a:noFill/>
                    </a:lnT>
                    <a:lnB>
                      <a:noFill/>
                    </a:lnB>
                  </a:tcPr>
                </a:tc>
                <a:tc>
                  <a:txBody>
                    <a:bodyPr/>
                    <a:lstStyle/>
                    <a:p>
                      <a:pPr>
                        <a:lnSpc>
                          <a:spcPct val="115000"/>
                        </a:lnSpc>
                        <a:spcAft>
                          <a:spcPts val="760"/>
                        </a:spcAft>
                      </a:pPr>
                      <a:r>
                        <a:rPr lang="el-GR" sz="2000" b="1" dirty="0">
                          <a:latin typeface="Times New Roman"/>
                          <a:ea typeface="Times New Roman"/>
                          <a:cs typeface="Times New Roman"/>
                        </a:rPr>
                        <a:t>70</a:t>
                      </a:r>
                      <a:endParaRPr lang="el-GR" sz="2000" dirty="0">
                        <a:latin typeface="Calibri"/>
                        <a:ea typeface="Calibri"/>
                        <a:cs typeface="Times New Roman"/>
                      </a:endParaRPr>
                    </a:p>
                  </a:txBody>
                  <a:tcPr marL="152400" marR="152400" marT="76200" marB="76200" anchor="ctr">
                    <a:lnL>
                      <a:noFill/>
                    </a:lnL>
                    <a:lnR>
                      <a:noFill/>
                    </a:lnR>
                    <a:lnT>
                      <a:noFill/>
                    </a:lnT>
                    <a:lnB>
                      <a:noFill/>
                    </a:lnB>
                  </a:tcPr>
                </a:tc>
              </a:tr>
            </a:tbl>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9" name="Rectangle 1"/>
          <p:cNvSpPr>
            <a:spLocks noChangeArrowheads="1"/>
          </p:cNvSpPr>
          <p:nvPr/>
        </p:nvSpPr>
        <p:spPr bwMode="auto">
          <a:xfrm>
            <a:off x="323528" y="747906"/>
            <a:ext cx="8640960" cy="409342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1200" b="0" i="0" u="none" strike="noStrike" cap="none" normalizeH="0" baseline="0" dirty="0" smtClean="0">
                <a:ln>
                  <a:noFill/>
                </a:ln>
                <a:solidFill>
                  <a:srgbClr val="555555"/>
                </a:solidFill>
                <a:effectLst/>
                <a:latin typeface="Calibri" pitchFamily="34" charset="0"/>
                <a:ea typeface="Times New Roman" pitchFamily="18" charset="0"/>
                <a:cs typeface="Times New Roman" pitchFamily="18" charset="0"/>
              </a:rPr>
              <a:t> </a:t>
            </a:r>
            <a:r>
              <a:rPr kumimoji="0" lang="el-GR" sz="2000" b="0" i="0" u="none" strike="noStrike" cap="none" normalizeH="0" baseline="0" dirty="0" smtClean="0">
                <a:ln>
                  <a:noFill/>
                </a:ln>
                <a:solidFill>
                  <a:srgbClr val="555555"/>
                </a:solidFill>
                <a:effectLst/>
                <a:latin typeface="Times New Roman" pitchFamily="18" charset="0"/>
                <a:ea typeface="Times New Roman" pitchFamily="18" charset="0"/>
                <a:cs typeface="Times New Roman" pitchFamily="18" charset="0"/>
              </a:rPr>
              <a:t>Η κλίση της καμπύλης παραγωγικών δυνατοτήτων δείχνει το κόστος ευκαιρίας της παραγωγής πετρελαίου σε όρους καλαμποκιού. Χρησιμοποιώντας όλους τους παραγωγικούς της πόρους η Νότια Αφρική μπορεί να παράγει 50 βαρέλια πετρέλαιο  ή 100 </a:t>
            </a:r>
            <a:r>
              <a:rPr kumimoji="0" lang="el-GR" sz="2000" b="0" i="0" u="none" strike="noStrike" cap="none" normalizeH="0" baseline="0" dirty="0" err="1" smtClean="0">
                <a:ln>
                  <a:noFill/>
                </a:ln>
                <a:solidFill>
                  <a:srgbClr val="555555"/>
                </a:solidFill>
                <a:effectLst/>
                <a:latin typeface="Times New Roman" pitchFamily="18" charset="0"/>
                <a:ea typeface="Times New Roman" pitchFamily="18" charset="0"/>
                <a:cs typeface="Times New Roman" pitchFamily="18" charset="0"/>
              </a:rPr>
              <a:t>μπούσελ</a:t>
            </a:r>
            <a:r>
              <a:rPr kumimoji="0" lang="el-GR" sz="2000" b="0" i="0" u="none" strike="noStrike" cap="none" normalizeH="0" baseline="0" dirty="0" smtClean="0">
                <a:ln>
                  <a:noFill/>
                </a:ln>
                <a:solidFill>
                  <a:srgbClr val="555555"/>
                </a:solidFill>
                <a:effectLst/>
                <a:latin typeface="Times New Roman" pitchFamily="18" charset="0"/>
                <a:ea typeface="Times New Roman" pitchFamily="18" charset="0"/>
                <a:cs typeface="Times New Roman" pitchFamily="18" charset="0"/>
              </a:rPr>
              <a:t> καλαμπόκι. Έτσι το κόστος ευκαιρίας ενός βαρελιού πετρελαίου είναι δυο </a:t>
            </a:r>
            <a:r>
              <a:rPr kumimoji="0" lang="el-GR" sz="2000" b="0" i="0" u="none" strike="noStrike" cap="none" normalizeH="0" baseline="0" dirty="0" err="1" smtClean="0">
                <a:ln>
                  <a:noFill/>
                </a:ln>
                <a:solidFill>
                  <a:srgbClr val="555555"/>
                </a:solidFill>
                <a:effectLst/>
                <a:latin typeface="Times New Roman" pitchFamily="18" charset="0"/>
                <a:ea typeface="Times New Roman" pitchFamily="18" charset="0"/>
                <a:cs typeface="Times New Roman" pitchFamily="18" charset="0"/>
              </a:rPr>
              <a:t>μπούσελ</a:t>
            </a:r>
            <a:r>
              <a:rPr kumimoji="0" lang="el-GR" sz="2000" b="0" i="0" u="none" strike="noStrike" cap="none" normalizeH="0" baseline="0" dirty="0" smtClean="0">
                <a:ln>
                  <a:noFill/>
                </a:ln>
                <a:solidFill>
                  <a:srgbClr val="555555"/>
                </a:solidFill>
                <a:effectLst/>
                <a:latin typeface="Times New Roman" pitchFamily="18" charset="0"/>
                <a:ea typeface="Times New Roman" pitchFamily="18" charset="0"/>
                <a:cs typeface="Times New Roman" pitchFamily="18" charset="0"/>
              </a:rPr>
              <a:t> καλαμποκιού – ή η κλίση είναι 1/2. Οπότε στο διάγραμμα της ΚΠΔ της Νότιας Αφρικής κάθε αύξηση της παραγωγής πετρελαίου κατά ένα βαρέλι συνεπάγεται μείωση της παραγωγής καλαμποκιού κατά δυο </a:t>
            </a:r>
            <a:r>
              <a:rPr kumimoji="0" lang="el-GR" sz="2000" b="0" i="0" u="none" strike="noStrike" cap="none" normalizeH="0" baseline="0" dirty="0" err="1" smtClean="0">
                <a:ln>
                  <a:noFill/>
                </a:ln>
                <a:solidFill>
                  <a:srgbClr val="555555"/>
                </a:solidFill>
                <a:effectLst/>
                <a:latin typeface="Times New Roman" pitchFamily="18" charset="0"/>
                <a:ea typeface="Times New Roman" pitchFamily="18" charset="0"/>
                <a:cs typeface="Times New Roman" pitchFamily="18" charset="0"/>
              </a:rPr>
              <a:t>μπούσελ</a:t>
            </a:r>
            <a:r>
              <a:rPr kumimoji="0" lang="el-GR" sz="2000" b="0" i="0" u="none" strike="noStrike" cap="none" normalizeH="0" baseline="0" dirty="0" smtClean="0">
                <a:ln>
                  <a:noFill/>
                </a:ln>
                <a:solidFill>
                  <a:srgbClr val="555555"/>
                </a:solidFill>
                <a:effectLst/>
                <a:latin typeface="Times New Roman" pitchFamily="18" charset="0"/>
                <a:ea typeface="Times New Roman" pitchFamily="18" charset="0"/>
                <a:cs typeface="Times New Roman" pitchFamily="18" charset="0"/>
              </a:rPr>
              <a:t>. Η Σαουδική Αραβία μπορεί να παράγει 100 βαρέλια πετρελαίου ή 25 </a:t>
            </a:r>
            <a:r>
              <a:rPr kumimoji="0" lang="el-GR" sz="2000" b="0" i="0" u="none" strike="noStrike" cap="none" normalizeH="0" baseline="0" dirty="0" err="1" smtClean="0">
                <a:ln>
                  <a:noFill/>
                </a:ln>
                <a:solidFill>
                  <a:srgbClr val="555555"/>
                </a:solidFill>
                <a:effectLst/>
                <a:latin typeface="Times New Roman" pitchFamily="18" charset="0"/>
                <a:ea typeface="Times New Roman" pitchFamily="18" charset="0"/>
                <a:cs typeface="Times New Roman" pitchFamily="18" charset="0"/>
              </a:rPr>
              <a:t>μπούσελ</a:t>
            </a:r>
            <a:r>
              <a:rPr kumimoji="0" lang="el-GR" sz="2000" b="0" i="0" u="none" strike="noStrike" cap="none" normalizeH="0" baseline="0" dirty="0" smtClean="0">
                <a:ln>
                  <a:noFill/>
                </a:ln>
                <a:solidFill>
                  <a:srgbClr val="555555"/>
                </a:solidFill>
                <a:effectLst/>
                <a:latin typeface="Times New Roman" pitchFamily="18" charset="0"/>
                <a:ea typeface="Times New Roman" pitchFamily="18" charset="0"/>
                <a:cs typeface="Times New Roman" pitchFamily="18" charset="0"/>
              </a:rPr>
              <a:t> καλαμποκιού. Το κόστος ευκαιρίας παραγωγής ενός επιπλέον βαρελιού πετρελαίου είναι η μείωση της παραγωγής καλαμποκιού κατά 1/4 του </a:t>
            </a:r>
            <a:r>
              <a:rPr kumimoji="0" lang="el-GR" sz="2000" b="0" i="0" u="none" strike="noStrike" cap="none" normalizeH="0" baseline="0" dirty="0" err="1" smtClean="0">
                <a:ln>
                  <a:noFill/>
                </a:ln>
                <a:solidFill>
                  <a:srgbClr val="555555"/>
                </a:solidFill>
                <a:effectLst/>
                <a:latin typeface="Times New Roman" pitchFamily="18" charset="0"/>
                <a:ea typeface="Times New Roman" pitchFamily="18" charset="0"/>
                <a:cs typeface="Times New Roman" pitchFamily="18" charset="0"/>
              </a:rPr>
              <a:t>μπούσελ</a:t>
            </a:r>
            <a:r>
              <a:rPr kumimoji="0" lang="el-GR" sz="2000" b="0" i="0" u="none" strike="noStrike" cap="none" normalizeH="0" baseline="0" dirty="0" smtClean="0">
                <a:ln>
                  <a:noFill/>
                </a:ln>
                <a:solidFill>
                  <a:srgbClr val="555555"/>
                </a:solidFill>
                <a:effectLst/>
                <a:latin typeface="Times New Roman" pitchFamily="18" charset="0"/>
                <a:ea typeface="Times New Roman" pitchFamily="18" charset="0"/>
                <a:cs typeface="Times New Roman" pitchFamily="18" charset="0"/>
              </a:rPr>
              <a:t> καλαμπόκι. Σε όρους καλαμποκιού η Σαουδική Αραβία θυσιάζει το λιγότερο καλαμπόκι προκειμένου να παράγει ένα επιπλέον βαρέλι πετρελαίου. Οι</a:t>
            </a:r>
            <a:r>
              <a:rPr kumimoji="0" lang="en-US" sz="2000" b="0" i="0" u="none" strike="noStrike" cap="none" normalizeH="0" baseline="0" dirty="0" smtClean="0">
                <a:ln>
                  <a:noFill/>
                </a:ln>
                <a:solidFill>
                  <a:srgbClr val="555555"/>
                </a:solidFill>
                <a:effectLst/>
                <a:latin typeface="Times New Roman" pitchFamily="18" charset="0"/>
                <a:ea typeface="Times New Roman" pitchFamily="18" charset="0"/>
                <a:cs typeface="Times New Roman" pitchFamily="18" charset="0"/>
              </a:rPr>
              <a:t> </a:t>
            </a:r>
            <a:r>
              <a:rPr kumimoji="0" lang="el-GR" sz="2000" b="0" i="0" u="none" strike="noStrike" cap="none" normalizeH="0" baseline="0" dirty="0" smtClean="0">
                <a:ln>
                  <a:noFill/>
                </a:ln>
                <a:solidFill>
                  <a:srgbClr val="555555"/>
                </a:solidFill>
                <a:effectLst/>
                <a:latin typeface="Times New Roman" pitchFamily="18" charset="0"/>
                <a:ea typeface="Times New Roman" pitchFamily="18" charset="0"/>
                <a:cs typeface="Times New Roman" pitchFamily="18" charset="0"/>
              </a:rPr>
              <a:t>υπολογισμοί</a:t>
            </a:r>
            <a:r>
              <a:rPr kumimoji="0" lang="en-US" sz="2000" b="0" i="0" u="none" strike="noStrike" cap="none" normalizeH="0" baseline="0" dirty="0" smtClean="0">
                <a:ln>
                  <a:noFill/>
                </a:ln>
                <a:solidFill>
                  <a:srgbClr val="555555"/>
                </a:solidFill>
                <a:effectLst/>
                <a:latin typeface="Times New Roman" pitchFamily="18" charset="0"/>
                <a:ea typeface="Times New Roman" pitchFamily="18" charset="0"/>
                <a:cs typeface="Times New Roman" pitchFamily="18" charset="0"/>
              </a:rPr>
              <a:t> </a:t>
            </a:r>
            <a:r>
              <a:rPr kumimoji="0" lang="el-GR" sz="2000" b="0" i="0" u="none" strike="noStrike" cap="none" normalizeH="0" baseline="0" dirty="0" smtClean="0">
                <a:ln>
                  <a:noFill/>
                </a:ln>
                <a:solidFill>
                  <a:srgbClr val="555555"/>
                </a:solidFill>
                <a:effectLst/>
                <a:latin typeface="Times New Roman" pitchFamily="18" charset="0"/>
                <a:ea typeface="Times New Roman" pitchFamily="18" charset="0"/>
                <a:cs typeface="Times New Roman" pitchFamily="18" charset="0"/>
              </a:rPr>
              <a:t>αυτοί</a:t>
            </a:r>
            <a:r>
              <a:rPr kumimoji="0" lang="en-US" sz="2000" b="0" i="0" u="none" strike="noStrike" cap="none" normalizeH="0" baseline="0" dirty="0" smtClean="0">
                <a:ln>
                  <a:noFill/>
                </a:ln>
                <a:solidFill>
                  <a:srgbClr val="555555"/>
                </a:solidFill>
                <a:effectLst/>
                <a:latin typeface="Times New Roman" pitchFamily="18" charset="0"/>
                <a:ea typeface="Times New Roman" pitchFamily="18" charset="0"/>
                <a:cs typeface="Times New Roman" pitchFamily="18" charset="0"/>
              </a:rPr>
              <a:t> </a:t>
            </a:r>
            <a:r>
              <a:rPr kumimoji="0" lang="el-GR" sz="2000" b="0" i="0" u="none" strike="noStrike" cap="none" normalizeH="0" baseline="0" dirty="0" smtClean="0">
                <a:ln>
                  <a:noFill/>
                </a:ln>
                <a:solidFill>
                  <a:srgbClr val="555555"/>
                </a:solidFill>
                <a:effectLst/>
                <a:latin typeface="Times New Roman" pitchFamily="18" charset="0"/>
                <a:ea typeface="Times New Roman" pitchFamily="18" charset="0"/>
                <a:cs typeface="Times New Roman" pitchFamily="18" charset="0"/>
              </a:rPr>
              <a:t>δίνονται</a:t>
            </a:r>
            <a:r>
              <a:rPr kumimoji="0" lang="en-US" sz="2000" b="0" i="0" u="none" strike="noStrike" cap="none" normalizeH="0" baseline="0" dirty="0" smtClean="0">
                <a:ln>
                  <a:noFill/>
                </a:ln>
                <a:solidFill>
                  <a:srgbClr val="555555"/>
                </a:solidFill>
                <a:effectLst/>
                <a:latin typeface="Times New Roman" pitchFamily="18" charset="0"/>
                <a:ea typeface="Times New Roman" pitchFamily="18" charset="0"/>
                <a:cs typeface="Times New Roman" pitchFamily="18" charset="0"/>
              </a:rPr>
              <a:t> </a:t>
            </a:r>
            <a:r>
              <a:rPr kumimoji="0" lang="el-GR" sz="2000" b="0" i="0" u="none" strike="noStrike" cap="none" normalizeH="0" baseline="0" dirty="0" smtClean="0">
                <a:ln>
                  <a:noFill/>
                </a:ln>
                <a:solidFill>
                  <a:srgbClr val="555555"/>
                </a:solidFill>
                <a:effectLst/>
                <a:latin typeface="Times New Roman" pitchFamily="18" charset="0"/>
                <a:ea typeface="Times New Roman" pitchFamily="18" charset="0"/>
                <a:cs typeface="Times New Roman" pitchFamily="18" charset="0"/>
              </a:rPr>
              <a:t>στον</a:t>
            </a:r>
            <a:r>
              <a:rPr kumimoji="0" lang="en-US" sz="2000" b="0" i="0" u="none" strike="noStrike" cap="none" normalizeH="0" baseline="0" dirty="0" smtClean="0">
                <a:ln>
                  <a:noFill/>
                </a:ln>
                <a:solidFill>
                  <a:srgbClr val="555555"/>
                </a:solidFill>
                <a:effectLst/>
                <a:latin typeface="Times New Roman" pitchFamily="18" charset="0"/>
                <a:ea typeface="Times New Roman" pitchFamily="18" charset="0"/>
                <a:cs typeface="Times New Roman" pitchFamily="18" charset="0"/>
              </a:rPr>
              <a:t> </a:t>
            </a:r>
            <a:r>
              <a:rPr kumimoji="0" lang="el-GR" sz="2000" b="0" i="0" u="none" strike="noStrike" cap="none" normalizeH="0" baseline="0" dirty="0" smtClean="0">
                <a:ln>
                  <a:noFill/>
                </a:ln>
                <a:solidFill>
                  <a:srgbClr val="555555"/>
                </a:solidFill>
                <a:effectLst/>
                <a:latin typeface="Times New Roman" pitchFamily="18" charset="0"/>
                <a:ea typeface="Times New Roman" pitchFamily="18" charset="0"/>
                <a:cs typeface="Times New Roman" pitchFamily="18" charset="0"/>
              </a:rPr>
              <a:t>πίνακα</a:t>
            </a:r>
            <a:r>
              <a:rPr kumimoji="0" lang="en-US" sz="2000" b="0" i="0" u="none" strike="noStrike" cap="none" normalizeH="0" baseline="0" dirty="0" smtClean="0">
                <a:ln>
                  <a:noFill/>
                </a:ln>
                <a:solidFill>
                  <a:srgbClr val="555555"/>
                </a:solidFill>
                <a:effectLst/>
                <a:latin typeface="Times New Roman" pitchFamily="18" charset="0"/>
                <a:ea typeface="Times New Roman" pitchFamily="18" charset="0"/>
                <a:cs typeface="Times New Roman" pitchFamily="18" charset="0"/>
              </a:rPr>
              <a:t> 4.</a:t>
            </a:r>
            <a:endParaRPr kumimoji="0" lang="en-US" sz="2000"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443</TotalTime>
  <Words>1347</Words>
  <Application>Microsoft Office PowerPoint</Application>
  <PresentationFormat>Προβολή στην οθόνη (4:3)</PresentationFormat>
  <Paragraphs>81</Paragraphs>
  <Slides>17</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17</vt:i4>
      </vt:variant>
    </vt:vector>
  </HeadingPairs>
  <TitlesOfParts>
    <vt:vector size="18" baseType="lpstr">
      <vt:lpstr>Flow</vt:lpstr>
      <vt:lpstr> </vt:lpstr>
      <vt:lpstr>Διαφάνεια 2</vt:lpstr>
      <vt:lpstr>Διαφάνεια 3</vt:lpstr>
      <vt:lpstr>Διαφάνεια 4</vt:lpstr>
      <vt:lpstr>Διαφάνεια 5</vt:lpstr>
      <vt:lpstr>Διαφάνεια 6</vt:lpstr>
      <vt:lpstr>Διαφάνεια 7</vt:lpstr>
      <vt:lpstr>Διαφάνεια 8</vt:lpstr>
      <vt:lpstr>Διαφάνεια 9</vt:lpstr>
      <vt:lpstr>Διαφάνεια 10</vt:lpstr>
      <vt:lpstr>Διαφάνεια 11</vt:lpstr>
      <vt:lpstr>Διαφάνεια 12</vt:lpstr>
      <vt:lpstr>Διαφάνεια 13</vt:lpstr>
      <vt:lpstr>Διαφάνεια 14</vt:lpstr>
      <vt:lpstr>Διαφάνεια 15</vt:lpstr>
      <vt:lpstr>Διαφάνεια 16</vt:lpstr>
      <vt:lpstr>Διαφάνεια 17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Ξ— ΞΞµΟ‰ΟΞ―Ξ± Ο„Ξ·Ο‚ ΞΞΉΞΊΞΏΞ½ΞΏΞΌΞΉΞΊΞ®Ο‚ Ξ•Ξ½ΞΏΟ€ΞΏΞ―Ξ·ΟƒΞ·Ο‚   1. Ξ ΞµΟΞΉΞµΟ‡ΟΞΌΞµΞ½Ξ± ΞΞµΟ†Ξ±Ξ»Ξ±Ξ―ΞΏΟ… Ξ‘. ΞΞ½Ξ½ΞΏΞΉΞ± ΞΊΞ±ΞΉ ΞΞΏΟΟ†Ξ­Ο‚ ΞΞΉΞΊΞΏΞ½ΞΏΞΌΞΉΞΊΞ®Ο‚ Ξ•Ξ½ΞΏΟ€ΞΏΞ―Ξ·ΟƒΞ·Ο‚ β€Ά ΞΞΉ ΞΈΞµΟ‰ΟΞ·Ο„ΞΉΞΊΞ­Ο‚ Ο€ΟΞΏΟƒΞµΞ³Ξ³Ξ―ΟƒΞµΞΉΟ‚ ΟƒΟ„ΞΏ Ξ¶Ξ®Ο„Ξ·ΞΌΞ± Ο„Ξ·Ο‚ ΞµΞ½ΞΏΟ€ΞΏΞ―Ξ·ΟƒΞ·Ο‚ β€Ά ΞΞ½Ξ½ΞΏΞΉΞ± ΞΊΞ±ΞΉ ΞΌΞΏΟΟ†Ξ­Ο‚ ΞΏΞΉΞΊΞΏΞ½ΞΏΞΌΞΉΞΊΞ®Ο‚ ΞµΞ½ΞΏΟ€ΞΏΞ―Ξ·ΟƒΞ·Ο‚ β€Ά Ξ£Ο„Ξ¬Ξ΄ΞΉΞ± ΞΏΞΉΞΊΞΏΞ½ΞΏΞΌΞΉΞΊΞ®Ο‚ ΞµΞ½ΞΏΟ€ΞΏΞ―Ξ·ΟƒΞ·Ο‚ Ξ’. Ξ¤Ξ± Ξ±Ο€ΞΏΟ„ΞµΞ»Ξ­ΟƒΞΌΞ±Ο„Ξ± Ο„Ξ·Ο‚ ΞΞΉΞΊΞΏΞ½ΞΏΞΌΞΉΞΊΞ®Ο‚ Ξ•Ξ½ΞΏΟ€ΞΏΞ―Ξ·ΟƒΞ·Ο‚ β€Ά Ξ— Ξ”Ξ·ΞΌΞΉΞΏΟ…ΟΞ³Ξ―Ξ± ΞΊΞ±ΞΉ Ξ· Ξ•ΞΊΟ„ΟΞΏΟ€Ξ® Ξ•ΞΌΟ€ΞΏΟΞ―ΞΏΟ… β€Ά ΞΞΉ ΞµΟ€ΞΉΟ€Ο„ΟΟƒΞµΞΉΟ‚ ΟƒΟ„ΞΏΟ…Ο‚ ΞΟΞΏΟ…Ο‚ Ξ•ΞΌΟ€ΞΏΟΞ―ΞΏΟ… β€Ά Ξ— Ξ΄Ξ·ΞΌΞΉΞΏΟ…ΟΞ³Ξ―Ξ± ΞΞΉΞΊΞΏΞ½ΞΏΞΌΞΉΟΞ½ ΞΞ»Ξ―ΞΌΞ±ΞΊΞ±Ο‚ β€Ά Ξ¤Ξ± Ξ΄Ο…Ξ½Ξ±ΞΌΞΉΞΊΞ¬ Ξ±Ο€ΞΏΟ„ΞµΞ»Ξ­ΟƒΞΌΞ±Ο„Ξ± Ο„Ξ·Ο‚ ΞΏΞΉΞΊΞΏΞ½ΞΏΞΌΞΉΞΊΞ®Ο‚ ΞµΞ½ΞΏΟ€ΞΏΞ―Ξ·ΟƒΞ·Ο‚ Β   2. Ξ£ΟΞ½ΞΏΟΞ· Ξ’Ξ±ΟƒΞΉΞΊΟΞ½ Ξ•Ξ½Ξ½ΞΏΞΉΟΞ½ Ξ— ΞΞΉΞΊΞΏΞ½ΞΏΞΌΞΉΞΊΞ® ΞΊΞ±ΞΉ Ξ ΞΏΞ»ΞΉΟ„ΞΉΞΊΞ® Ξ•Ξ½ΞΏΟ€ΞΏΞ―Ξ·ΟƒΞ· (Ξ® ΞΞ»ΞΏΞΊΞ»Ξ®ΟΟ‰ΟƒΞ·) ΟƒΞ·ΞΌΞ±Ξ―Ξ½ΞµΞΉ Ο„Ξ· ΞΌΞµΟ„Ξ¬Ξ²Ξ±ΟƒΞ· Ξ±Ο€Ο Ο„ΞΏ ΞµΞΈΞ½ΞΉΞΊΟ ΟƒΟ„ΞΏ Ο…Ο€ΞµΟΞµΞΈΞ½ΞΉΞΊΟ ΞµΟ€Ξ―Ο€ΞµΞ΄ΞΏ. Ξ¥Ο€Ξ¬ΟΟ‡ΞΏΟ…Ξ½ Ο€ΞΏΞ»Ξ»Ξ¬ ΟƒΟ„Ξ¬Ξ΄ΞΉΞ± ΞµΞ½ΞΏΟ€ΞΏΞ―Ξ·ΟƒΞ·Ο‚ ΞΊΞ±ΞΉ Ξ΄ΞΉΞ±Ο†ΞΏΟΞµΟ„ΞΉΞΊΞΏΞ― Ο„ΟΟΟ€ΞΏΞΉ ΞµΟ€Ξ―Ο„ΞµΟ…ΞΎΞ®Ο‚ Ο„ΞΏΟ…Ο‚. Ξ•ΞΉΞ΄ΞΉΞΊΟΟ„ΞµΟΞ± ΟƒΟ„Ξ·Ξ½ Ξ•Ο…ΟΟ‰Ο€Ξ±ΟΞΊΞ® ΞΞ½Ο‰ΟƒΞ· (Ξ•.Ξ•.) Ο€ΞΏΟ… Ξ±Ο€ΞΏΟ„ΞµΞ»ΞµΞ― ΞΊΞ±ΞΉ Ο„Ξ·Ξ½ Ο€ΞΉΞΏ Ο€ΟΞΏΟ‰ΞΈΞ·ΞΌΞ­Ξ½Ξ· Ξ±Ο€ΟΟ€ΞµΞΉΟΞ± Ο€ΟΞΏΟ‚ Ο„Ξ·Ξ½ ΞΊΞ±Ο„ΞµΟΞΈΟ…Ξ½ΟƒΞ· Ο„Ξ·Ο‚ ΞµΞ½ΞΏΟ€ΞΏΞ―Ξ·ΟƒΞ·Ο‚, Ο…Ο€Ξ¬ΟΟ‡ΞΏΟ…Ξ½ Ο„Ξ­ΟƒΟƒΞµΟΞΉΟ‚ Ξ΄ΞΉΞ±Ο†ΞΏΟΞµΟ„ΞΉΞΊΞ­Ο‚ Ο€ΟΞΏΟƒΞµΞ³Ξ³Ξ―ΟƒΞµΞΉΟ‚: Ξ— Ο€Ξ»ΞΏΟ…ΟΞ±Ξ»ΞΉΟƒΟ„ΞΉΞΊΞ® Ο€ΞΏΟ… Ο€ΟΞΏΞΊΟΞ―Ξ½ΞµΞΉ ΞΌΞΉΞ± Ο‡Ξ±Ξ»Ξ±ΟΞ® ΟƒΟΞ½Ξ΄ΞµΟƒΞ· Ο„Ο‰Ξ½ Ο‡Ο‰ΟΟΞ½-ΞΌΞµΞ»ΟΞ½ ΟƒΞµ ΞΌΞΉΞ± Β«Ο€Ξ»ΞΏΟ…ΟΞ±Ξ»ΞΉΟƒΟ„ΞΉΞΊΞ® ΞΊΞΏΞΉΞ½ΟΟ„Ξ·Ο„Ξ± ΞΊΟΞ±Ο„ΟΞ½Β» (Ο„Ξ·Ξ½ Β«Ξ•Ο…ΟΟΟ€Ξ· Ο„Ο‰Ξ½ Ξ Ξ±Ο„ΟΞ―Ξ΄Ο‰Ξ½Β» ΟƒΟ„Ξ·Ξ½ Ο€ΞµΟΞ―Ο€Ο„Ο‰ΟƒΞ· Ο„Ξ·Ο‚ Ξ•.Ξ•.) ΞΌΞµ Ο„Ξ·Ξ½ Ξ±Ξ½Ξ¬Ο€Ο„Ο…ΞΎΞ· Ξ΄ΞµΟƒΞΌΟΞ½ Ξ΄ΞΉΞµΞΈΞ½ΞΏΟΟ‚ ΟƒΟ…Ξ½ΞµΟΞ³Ξ±ΟƒΞ―Ξ±Ο‚. Ξ— Ξ»ΞµΞΉΟ„ΞΏΟ…ΟΞ³ΞΉΞΊΞ® (Ο†Ξ±Ξ½ΞΊΟ„ΞΉΞΏΞ½Ξ±Ξ»ΞΉΟƒΟ„ΞΉΞΊΞ®) Ο€ΟΞΏΟƒΞ­Ξ³Ξ³ΞΉΟƒΞ· Ξ΄Ξ―Ξ½ΞµΞΉ Ξ­ΞΌΟ†Ξ±ΟƒΞ· ΟƒΟ„Ξ· Ξ»ΞµΞΉΟ„ΞΏΟ…ΟΞ³Ξ―Ξ± ΞΏΞΉΞΊΞΏΞ½ΞΏΞΌΞΉΞΊΟΞ½, ΞΊΞΏΞΉΞ½Ο‰Ξ½ΞΉΞΊΟΞ½ ΞΊΞ±ΞΉ Ξ¬Ξ»Ξ»</dc:title>
  <dc:creator>Ελένη</dc:creator>
  <cp:lastModifiedBy>Χρήστης των Windows</cp:lastModifiedBy>
  <cp:revision>47</cp:revision>
  <dcterms:created xsi:type="dcterms:W3CDTF">2013-06-30T13:14:22Z</dcterms:created>
  <dcterms:modified xsi:type="dcterms:W3CDTF">2021-08-14T11:20:51Z</dcterms:modified>
</cp:coreProperties>
</file>