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1"/>
  </p:notesMasterIdLst>
  <p:sldIdLst>
    <p:sldId id="256" r:id="rId2"/>
    <p:sldId id="276" r:id="rId3"/>
    <p:sldId id="269" r:id="rId4"/>
    <p:sldId id="267" r:id="rId5"/>
    <p:sldId id="257" r:id="rId6"/>
    <p:sldId id="258" r:id="rId7"/>
    <p:sldId id="277" r:id="rId8"/>
    <p:sldId id="259" r:id="rId9"/>
    <p:sldId id="260" r:id="rId10"/>
    <p:sldId id="290" r:id="rId11"/>
    <p:sldId id="284" r:id="rId12"/>
    <p:sldId id="289" r:id="rId13"/>
    <p:sldId id="286" r:id="rId14"/>
    <p:sldId id="261" r:id="rId15"/>
    <p:sldId id="262" r:id="rId16"/>
    <p:sldId id="291" r:id="rId17"/>
    <p:sldId id="292" r:id="rId18"/>
    <p:sldId id="293" r:id="rId19"/>
    <p:sldId id="294" r:id="rId20"/>
    <p:sldId id="295" r:id="rId21"/>
    <p:sldId id="296" r:id="rId22"/>
    <p:sldId id="263" r:id="rId23"/>
    <p:sldId id="264" r:id="rId24"/>
    <p:sldId id="265" r:id="rId25"/>
    <p:sldId id="297" r:id="rId26"/>
    <p:sldId id="298" r:id="rId27"/>
    <p:sldId id="299" r:id="rId28"/>
    <p:sldId id="300" r:id="rId29"/>
    <p:sldId id="301" r:id="rId30"/>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Tahoma" charset="0"/>
        <a:ea typeface="+mn-ea"/>
        <a:cs typeface="+mn-cs"/>
      </a:defRPr>
    </a:lvl1pPr>
    <a:lvl2pPr marL="457200" algn="l" rtl="0" fontAlgn="base">
      <a:spcBef>
        <a:spcPct val="0"/>
      </a:spcBef>
      <a:spcAft>
        <a:spcPct val="0"/>
      </a:spcAft>
      <a:defRPr kern="1200">
        <a:solidFill>
          <a:schemeClr val="tx1"/>
        </a:solidFill>
        <a:latin typeface="Tahoma" charset="0"/>
        <a:ea typeface="+mn-ea"/>
        <a:cs typeface="+mn-cs"/>
      </a:defRPr>
    </a:lvl2pPr>
    <a:lvl3pPr marL="914400" algn="l" rtl="0" fontAlgn="base">
      <a:spcBef>
        <a:spcPct val="0"/>
      </a:spcBef>
      <a:spcAft>
        <a:spcPct val="0"/>
      </a:spcAft>
      <a:defRPr kern="1200">
        <a:solidFill>
          <a:schemeClr val="tx1"/>
        </a:solidFill>
        <a:latin typeface="Tahoma" charset="0"/>
        <a:ea typeface="+mn-ea"/>
        <a:cs typeface="+mn-cs"/>
      </a:defRPr>
    </a:lvl3pPr>
    <a:lvl4pPr marL="1371600" algn="l" rtl="0" fontAlgn="base">
      <a:spcBef>
        <a:spcPct val="0"/>
      </a:spcBef>
      <a:spcAft>
        <a:spcPct val="0"/>
      </a:spcAft>
      <a:defRPr kern="1200">
        <a:solidFill>
          <a:schemeClr val="tx1"/>
        </a:solidFill>
        <a:latin typeface="Tahoma" charset="0"/>
        <a:ea typeface="+mn-ea"/>
        <a:cs typeface="+mn-cs"/>
      </a:defRPr>
    </a:lvl4pPr>
    <a:lvl5pPr marL="1828800" algn="l" rtl="0" fontAlgn="base">
      <a:spcBef>
        <a:spcPct val="0"/>
      </a:spcBef>
      <a:spcAft>
        <a:spcPct val="0"/>
      </a:spcAft>
      <a:defRPr kern="1200">
        <a:solidFill>
          <a:schemeClr val="tx1"/>
        </a:solidFill>
        <a:latin typeface="Tahoma" charset="0"/>
        <a:ea typeface="+mn-ea"/>
        <a:cs typeface="+mn-cs"/>
      </a:defRPr>
    </a:lvl5pPr>
    <a:lvl6pPr marL="2286000" algn="l" defTabSz="914400" rtl="0" eaLnBrk="1" latinLnBrk="0" hangingPunct="1">
      <a:defRPr kern="1200">
        <a:solidFill>
          <a:schemeClr val="tx1"/>
        </a:solidFill>
        <a:latin typeface="Tahoma" charset="0"/>
        <a:ea typeface="+mn-ea"/>
        <a:cs typeface="+mn-cs"/>
      </a:defRPr>
    </a:lvl6pPr>
    <a:lvl7pPr marL="2743200" algn="l" defTabSz="914400" rtl="0" eaLnBrk="1" latinLnBrk="0" hangingPunct="1">
      <a:defRPr kern="1200">
        <a:solidFill>
          <a:schemeClr val="tx1"/>
        </a:solidFill>
        <a:latin typeface="Tahoma" charset="0"/>
        <a:ea typeface="+mn-ea"/>
        <a:cs typeface="+mn-cs"/>
      </a:defRPr>
    </a:lvl7pPr>
    <a:lvl8pPr marL="3200400" algn="l" defTabSz="914400" rtl="0" eaLnBrk="1" latinLnBrk="0" hangingPunct="1">
      <a:defRPr kern="1200">
        <a:solidFill>
          <a:schemeClr val="tx1"/>
        </a:solidFill>
        <a:latin typeface="Tahoma" charset="0"/>
        <a:ea typeface="+mn-ea"/>
        <a:cs typeface="+mn-cs"/>
      </a:defRPr>
    </a:lvl8pPr>
    <a:lvl9pPr marL="3657600" algn="l" defTabSz="914400" rtl="0" eaLnBrk="1" latinLnBrk="0" hangingPunct="1">
      <a:defRPr kern="1200">
        <a:solidFill>
          <a:schemeClr val="tx1"/>
        </a:solidFill>
        <a:latin typeface="Tahoma"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B759EE1-136A-4B37-A8ED-66ABBB04F885}" type="datetimeFigureOut">
              <a:rPr lang="el-GR" smtClean="0"/>
              <a:t>7/4/2020</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B289F6-FF8D-45B9-8F7C-DA57FC27E890}" type="slidenum">
              <a:rPr lang="el-GR" smtClean="0"/>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69B289F6-FF8D-45B9-8F7C-DA57FC27E890}" type="slidenum">
              <a:rPr lang="el-GR" smtClean="0"/>
              <a:t>14</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Διαφάνεια τίτλου">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pPr>
                  <a:defRPr/>
                </a:pPr>
                <a:endParaRPr lang="el-GR"/>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defRPr/>
                </a:pPr>
                <a:endParaRPr lang="el-GR"/>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pPr>
                  <a:defRPr/>
                </a:pPr>
                <a:endParaRPr lang="el-GR"/>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defRPr/>
                </a:pPr>
                <a:endParaRPr lang="el-GR"/>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defRPr/>
              </a:pPr>
              <a:endParaRPr lang="el-GR"/>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pPr>
                <a:defRPr/>
              </a:pPr>
              <a:endParaRPr lang="el-GR"/>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l-GR"/>
            </a:p>
          </p:txBody>
        </p:sp>
      </p:grpSp>
      <p:sp>
        <p:nvSpPr>
          <p:cNvPr id="5132" name="Rectangle 12"/>
          <p:cNvSpPr>
            <a:spLocks noGrp="1" noChangeArrowheads="1"/>
          </p:cNvSpPr>
          <p:nvPr>
            <p:ph type="ctrTitle"/>
          </p:nvPr>
        </p:nvSpPr>
        <p:spPr>
          <a:xfrm>
            <a:off x="990600" y="1676400"/>
            <a:ext cx="7772400" cy="1462088"/>
          </a:xfrm>
        </p:spPr>
        <p:txBody>
          <a:bodyPr/>
          <a:lstStyle>
            <a:lvl1pPr>
              <a:defRPr/>
            </a:lvl1pPr>
          </a:lstStyle>
          <a:p>
            <a:r>
              <a:rPr lang="el-GR"/>
              <a:t>Κάντε κλικ για επεξεργασία του τίτλου</a:t>
            </a:r>
          </a:p>
        </p:txBody>
      </p:sp>
      <p:sp>
        <p:nvSpPr>
          <p:cNvPr id="5133"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l-GR"/>
              <a:t>Κάντε κλικ για να επεξεργαστείτε τον υπότιτλο του υποδείγματος</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l-GR"/>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l-GR"/>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15000CF4-4413-4EAC-BBAD-69D9E3DEDD52}" type="slidenum">
              <a:rPr lang="el-GR"/>
              <a:pPr>
                <a:defRPr/>
              </a:pPr>
              <a:t>‹#›</a:t>
            </a:fld>
            <a:endParaRPr lang="el-GR"/>
          </a:p>
        </p:txBody>
      </p:sp>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11"/>
          <p:cNvSpPr>
            <a:spLocks noGrp="1" noChangeArrowheads="1"/>
          </p:cNvSpPr>
          <p:nvPr>
            <p:ph type="dt" sz="half" idx="10"/>
          </p:nvPr>
        </p:nvSpPr>
        <p:spPr>
          <a:ln/>
        </p:spPr>
        <p:txBody>
          <a:bodyPr/>
          <a:lstStyle>
            <a:lvl1pPr>
              <a:defRPr/>
            </a:lvl1pPr>
          </a:lstStyle>
          <a:p>
            <a:pPr>
              <a:defRPr/>
            </a:pPr>
            <a:endParaRPr lang="el-GR"/>
          </a:p>
        </p:txBody>
      </p:sp>
      <p:sp>
        <p:nvSpPr>
          <p:cNvPr id="5" name="Rectangle 12"/>
          <p:cNvSpPr>
            <a:spLocks noGrp="1" noChangeArrowheads="1"/>
          </p:cNvSpPr>
          <p:nvPr>
            <p:ph type="ftr" sz="quarter" idx="11"/>
          </p:nvPr>
        </p:nvSpPr>
        <p:spPr>
          <a:ln/>
        </p:spPr>
        <p:txBody>
          <a:bodyPr/>
          <a:lstStyle>
            <a:lvl1pPr>
              <a:defRPr/>
            </a:lvl1pPr>
          </a:lstStyle>
          <a:p>
            <a:pPr>
              <a:defRPr/>
            </a:pPr>
            <a:endParaRPr lang="el-GR"/>
          </a:p>
        </p:txBody>
      </p:sp>
      <p:sp>
        <p:nvSpPr>
          <p:cNvPr id="6" name="Rectangle 13"/>
          <p:cNvSpPr>
            <a:spLocks noGrp="1" noChangeArrowheads="1"/>
          </p:cNvSpPr>
          <p:nvPr>
            <p:ph type="sldNum" sz="quarter" idx="12"/>
          </p:nvPr>
        </p:nvSpPr>
        <p:spPr>
          <a:ln/>
        </p:spPr>
        <p:txBody>
          <a:bodyPr/>
          <a:lstStyle>
            <a:lvl1pPr>
              <a:defRPr/>
            </a:lvl1pPr>
          </a:lstStyle>
          <a:p>
            <a:pPr>
              <a:defRPr/>
            </a:pPr>
            <a:fld id="{C02696D8-0152-4B8A-917F-1951C578C9AB}" type="slidenum">
              <a:rPr lang="el-GR"/>
              <a:pPr>
                <a:defRPr/>
              </a:pPr>
              <a:t>‹#›</a:t>
            </a:fld>
            <a:endParaRPr lang="el-GR"/>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7004050" y="214313"/>
            <a:ext cx="1951038" cy="5918200"/>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1150938" y="214313"/>
            <a:ext cx="5700712" cy="5918200"/>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11"/>
          <p:cNvSpPr>
            <a:spLocks noGrp="1" noChangeArrowheads="1"/>
          </p:cNvSpPr>
          <p:nvPr>
            <p:ph type="dt" sz="half" idx="10"/>
          </p:nvPr>
        </p:nvSpPr>
        <p:spPr>
          <a:ln/>
        </p:spPr>
        <p:txBody>
          <a:bodyPr/>
          <a:lstStyle>
            <a:lvl1pPr>
              <a:defRPr/>
            </a:lvl1pPr>
          </a:lstStyle>
          <a:p>
            <a:pPr>
              <a:defRPr/>
            </a:pPr>
            <a:endParaRPr lang="el-GR"/>
          </a:p>
        </p:txBody>
      </p:sp>
      <p:sp>
        <p:nvSpPr>
          <p:cNvPr id="5" name="Rectangle 12"/>
          <p:cNvSpPr>
            <a:spLocks noGrp="1" noChangeArrowheads="1"/>
          </p:cNvSpPr>
          <p:nvPr>
            <p:ph type="ftr" sz="quarter" idx="11"/>
          </p:nvPr>
        </p:nvSpPr>
        <p:spPr>
          <a:ln/>
        </p:spPr>
        <p:txBody>
          <a:bodyPr/>
          <a:lstStyle>
            <a:lvl1pPr>
              <a:defRPr/>
            </a:lvl1pPr>
          </a:lstStyle>
          <a:p>
            <a:pPr>
              <a:defRPr/>
            </a:pPr>
            <a:endParaRPr lang="el-GR"/>
          </a:p>
        </p:txBody>
      </p:sp>
      <p:sp>
        <p:nvSpPr>
          <p:cNvPr id="6" name="Rectangle 13"/>
          <p:cNvSpPr>
            <a:spLocks noGrp="1" noChangeArrowheads="1"/>
          </p:cNvSpPr>
          <p:nvPr>
            <p:ph type="sldNum" sz="quarter" idx="12"/>
          </p:nvPr>
        </p:nvSpPr>
        <p:spPr>
          <a:ln/>
        </p:spPr>
        <p:txBody>
          <a:bodyPr/>
          <a:lstStyle>
            <a:lvl1pPr>
              <a:defRPr/>
            </a:lvl1pPr>
          </a:lstStyle>
          <a:p>
            <a:pPr>
              <a:defRPr/>
            </a:pPr>
            <a:fld id="{EE9BAC90-C2B0-4FC8-9D61-0F23FF57B195}" type="slidenum">
              <a:rPr lang="el-GR"/>
              <a:pPr>
                <a:defRPr/>
              </a:pPr>
              <a:t>‹#›</a:t>
            </a:fld>
            <a:endParaRPr lang="el-G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Τίτλος και Πίνακ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1150938" y="214313"/>
            <a:ext cx="7793037" cy="1462087"/>
          </a:xfrm>
        </p:spPr>
        <p:txBody>
          <a:bodyPr/>
          <a:lstStyle/>
          <a:p>
            <a:r>
              <a:rPr lang="el-GR" smtClean="0"/>
              <a:t>Kλικ για επεξεργασία του τίτλου</a:t>
            </a:r>
            <a:endParaRPr lang="el-GR"/>
          </a:p>
        </p:txBody>
      </p:sp>
      <p:sp>
        <p:nvSpPr>
          <p:cNvPr id="3" name="2 - Θέση πίνακα"/>
          <p:cNvSpPr>
            <a:spLocks noGrp="1"/>
          </p:cNvSpPr>
          <p:nvPr>
            <p:ph type="tbl" idx="1"/>
          </p:nvPr>
        </p:nvSpPr>
        <p:spPr>
          <a:xfrm>
            <a:off x="1182688" y="2017713"/>
            <a:ext cx="7772400" cy="4114800"/>
          </a:xfrm>
        </p:spPr>
        <p:txBody>
          <a:bodyPr/>
          <a:lstStyle/>
          <a:p>
            <a:pPr lvl="0"/>
            <a:endParaRPr lang="el-GR" noProof="0" smtClean="0"/>
          </a:p>
        </p:txBody>
      </p:sp>
      <p:sp>
        <p:nvSpPr>
          <p:cNvPr id="4" name="Rectangle 11"/>
          <p:cNvSpPr>
            <a:spLocks noGrp="1" noChangeArrowheads="1"/>
          </p:cNvSpPr>
          <p:nvPr>
            <p:ph type="dt" sz="half" idx="10"/>
          </p:nvPr>
        </p:nvSpPr>
        <p:spPr>
          <a:ln/>
        </p:spPr>
        <p:txBody>
          <a:bodyPr/>
          <a:lstStyle>
            <a:lvl1pPr>
              <a:defRPr/>
            </a:lvl1pPr>
          </a:lstStyle>
          <a:p>
            <a:pPr>
              <a:defRPr/>
            </a:pPr>
            <a:endParaRPr lang="el-GR"/>
          </a:p>
        </p:txBody>
      </p:sp>
      <p:sp>
        <p:nvSpPr>
          <p:cNvPr id="5" name="Rectangle 12"/>
          <p:cNvSpPr>
            <a:spLocks noGrp="1" noChangeArrowheads="1"/>
          </p:cNvSpPr>
          <p:nvPr>
            <p:ph type="ftr" sz="quarter" idx="11"/>
          </p:nvPr>
        </p:nvSpPr>
        <p:spPr>
          <a:ln/>
        </p:spPr>
        <p:txBody>
          <a:bodyPr/>
          <a:lstStyle>
            <a:lvl1pPr>
              <a:defRPr/>
            </a:lvl1pPr>
          </a:lstStyle>
          <a:p>
            <a:pPr>
              <a:defRPr/>
            </a:pPr>
            <a:endParaRPr lang="el-GR"/>
          </a:p>
        </p:txBody>
      </p:sp>
      <p:sp>
        <p:nvSpPr>
          <p:cNvPr id="6" name="Rectangle 13"/>
          <p:cNvSpPr>
            <a:spLocks noGrp="1" noChangeArrowheads="1"/>
          </p:cNvSpPr>
          <p:nvPr>
            <p:ph type="sldNum" sz="quarter" idx="12"/>
          </p:nvPr>
        </p:nvSpPr>
        <p:spPr>
          <a:ln/>
        </p:spPr>
        <p:txBody>
          <a:bodyPr/>
          <a:lstStyle>
            <a:lvl1pPr>
              <a:defRPr/>
            </a:lvl1pPr>
          </a:lstStyle>
          <a:p>
            <a:pPr>
              <a:defRPr/>
            </a:pPr>
            <a:fld id="{60C7FC52-C5E3-4A5C-A632-4D6B9AC3DD49}" type="slidenum">
              <a:rPr lang="el-GR"/>
              <a:pPr>
                <a:defRPr/>
              </a:pPr>
              <a:t>‹#›</a:t>
            </a:fld>
            <a:endParaRPr lang="el-G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Τίτλος, Κείμενο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1150938" y="214313"/>
            <a:ext cx="7793037" cy="1462087"/>
          </a:xfrm>
        </p:spPr>
        <p:txBody>
          <a:bodyPr/>
          <a:lstStyle/>
          <a:p>
            <a:r>
              <a:rPr lang="el-GR" smtClean="0"/>
              <a:t>Kλικ για επεξεργασία του τίτλου</a:t>
            </a:r>
            <a:endParaRPr lang="el-GR"/>
          </a:p>
        </p:txBody>
      </p:sp>
      <p:sp>
        <p:nvSpPr>
          <p:cNvPr id="3" name="2 - Θέση κειμένου"/>
          <p:cNvSpPr>
            <a:spLocks noGrp="1"/>
          </p:cNvSpPr>
          <p:nvPr>
            <p:ph type="body" sz="half" idx="1"/>
          </p:nvPr>
        </p:nvSpPr>
        <p:spPr>
          <a:xfrm>
            <a:off x="1182688" y="2017713"/>
            <a:ext cx="3810000" cy="41148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5145088" y="2017713"/>
            <a:ext cx="3810000" cy="41148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Rectangle 11"/>
          <p:cNvSpPr>
            <a:spLocks noGrp="1" noChangeArrowheads="1"/>
          </p:cNvSpPr>
          <p:nvPr>
            <p:ph type="dt" sz="half" idx="10"/>
          </p:nvPr>
        </p:nvSpPr>
        <p:spPr>
          <a:ln/>
        </p:spPr>
        <p:txBody>
          <a:bodyPr/>
          <a:lstStyle>
            <a:lvl1pPr>
              <a:defRPr/>
            </a:lvl1pPr>
          </a:lstStyle>
          <a:p>
            <a:pPr>
              <a:defRPr/>
            </a:pPr>
            <a:endParaRPr lang="el-GR"/>
          </a:p>
        </p:txBody>
      </p:sp>
      <p:sp>
        <p:nvSpPr>
          <p:cNvPr id="6" name="Rectangle 12"/>
          <p:cNvSpPr>
            <a:spLocks noGrp="1" noChangeArrowheads="1"/>
          </p:cNvSpPr>
          <p:nvPr>
            <p:ph type="ftr" sz="quarter" idx="11"/>
          </p:nvPr>
        </p:nvSpPr>
        <p:spPr>
          <a:ln/>
        </p:spPr>
        <p:txBody>
          <a:bodyPr/>
          <a:lstStyle>
            <a:lvl1pPr>
              <a:defRPr/>
            </a:lvl1pPr>
          </a:lstStyle>
          <a:p>
            <a:pPr>
              <a:defRPr/>
            </a:pPr>
            <a:endParaRPr lang="el-GR"/>
          </a:p>
        </p:txBody>
      </p:sp>
      <p:sp>
        <p:nvSpPr>
          <p:cNvPr id="7" name="Rectangle 13"/>
          <p:cNvSpPr>
            <a:spLocks noGrp="1" noChangeArrowheads="1"/>
          </p:cNvSpPr>
          <p:nvPr>
            <p:ph type="sldNum" sz="quarter" idx="12"/>
          </p:nvPr>
        </p:nvSpPr>
        <p:spPr>
          <a:ln/>
        </p:spPr>
        <p:txBody>
          <a:bodyPr/>
          <a:lstStyle>
            <a:lvl1pPr>
              <a:defRPr/>
            </a:lvl1pPr>
          </a:lstStyle>
          <a:p>
            <a:pPr>
              <a:defRPr/>
            </a:pPr>
            <a:fld id="{956AE904-3E3F-4D4D-A672-9992ED0B34B6}" type="slidenum">
              <a:rPr lang="el-GR"/>
              <a:pPr>
                <a:defRPr/>
              </a:pPr>
              <a:t>‹#›</a:t>
            </a:fld>
            <a:endParaRPr lang="el-G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11"/>
          <p:cNvSpPr>
            <a:spLocks noGrp="1" noChangeArrowheads="1"/>
          </p:cNvSpPr>
          <p:nvPr>
            <p:ph type="dt" sz="half" idx="10"/>
          </p:nvPr>
        </p:nvSpPr>
        <p:spPr>
          <a:ln/>
        </p:spPr>
        <p:txBody>
          <a:bodyPr/>
          <a:lstStyle>
            <a:lvl1pPr>
              <a:defRPr/>
            </a:lvl1pPr>
          </a:lstStyle>
          <a:p>
            <a:pPr>
              <a:defRPr/>
            </a:pPr>
            <a:endParaRPr lang="el-GR"/>
          </a:p>
        </p:txBody>
      </p:sp>
      <p:sp>
        <p:nvSpPr>
          <p:cNvPr id="5" name="Rectangle 12"/>
          <p:cNvSpPr>
            <a:spLocks noGrp="1" noChangeArrowheads="1"/>
          </p:cNvSpPr>
          <p:nvPr>
            <p:ph type="ftr" sz="quarter" idx="11"/>
          </p:nvPr>
        </p:nvSpPr>
        <p:spPr>
          <a:ln/>
        </p:spPr>
        <p:txBody>
          <a:bodyPr/>
          <a:lstStyle>
            <a:lvl1pPr>
              <a:defRPr/>
            </a:lvl1pPr>
          </a:lstStyle>
          <a:p>
            <a:pPr>
              <a:defRPr/>
            </a:pPr>
            <a:endParaRPr lang="el-GR"/>
          </a:p>
        </p:txBody>
      </p:sp>
      <p:sp>
        <p:nvSpPr>
          <p:cNvPr id="6" name="Rectangle 13"/>
          <p:cNvSpPr>
            <a:spLocks noGrp="1" noChangeArrowheads="1"/>
          </p:cNvSpPr>
          <p:nvPr>
            <p:ph type="sldNum" sz="quarter" idx="12"/>
          </p:nvPr>
        </p:nvSpPr>
        <p:spPr>
          <a:ln/>
        </p:spPr>
        <p:txBody>
          <a:bodyPr/>
          <a:lstStyle>
            <a:lvl1pPr>
              <a:defRPr/>
            </a:lvl1pPr>
          </a:lstStyle>
          <a:p>
            <a:pPr>
              <a:defRPr/>
            </a:pPr>
            <a:fld id="{D8C5DA34-ED01-4227-90E2-04D2D02DE49B}" type="slidenum">
              <a:rPr lang="el-GR"/>
              <a:pPr>
                <a:defRPr/>
              </a:pPr>
              <a:t>‹#›</a:t>
            </a:fld>
            <a:endParaRPr lang="el-G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Rectangle 11"/>
          <p:cNvSpPr>
            <a:spLocks noGrp="1" noChangeArrowheads="1"/>
          </p:cNvSpPr>
          <p:nvPr>
            <p:ph type="dt" sz="half" idx="10"/>
          </p:nvPr>
        </p:nvSpPr>
        <p:spPr>
          <a:ln/>
        </p:spPr>
        <p:txBody>
          <a:bodyPr/>
          <a:lstStyle>
            <a:lvl1pPr>
              <a:defRPr/>
            </a:lvl1pPr>
          </a:lstStyle>
          <a:p>
            <a:pPr>
              <a:defRPr/>
            </a:pPr>
            <a:endParaRPr lang="el-GR"/>
          </a:p>
        </p:txBody>
      </p:sp>
      <p:sp>
        <p:nvSpPr>
          <p:cNvPr id="5" name="Rectangle 12"/>
          <p:cNvSpPr>
            <a:spLocks noGrp="1" noChangeArrowheads="1"/>
          </p:cNvSpPr>
          <p:nvPr>
            <p:ph type="ftr" sz="quarter" idx="11"/>
          </p:nvPr>
        </p:nvSpPr>
        <p:spPr>
          <a:ln/>
        </p:spPr>
        <p:txBody>
          <a:bodyPr/>
          <a:lstStyle>
            <a:lvl1pPr>
              <a:defRPr/>
            </a:lvl1pPr>
          </a:lstStyle>
          <a:p>
            <a:pPr>
              <a:defRPr/>
            </a:pPr>
            <a:endParaRPr lang="el-GR"/>
          </a:p>
        </p:txBody>
      </p:sp>
      <p:sp>
        <p:nvSpPr>
          <p:cNvPr id="6" name="Rectangle 13"/>
          <p:cNvSpPr>
            <a:spLocks noGrp="1" noChangeArrowheads="1"/>
          </p:cNvSpPr>
          <p:nvPr>
            <p:ph type="sldNum" sz="quarter" idx="12"/>
          </p:nvPr>
        </p:nvSpPr>
        <p:spPr>
          <a:ln/>
        </p:spPr>
        <p:txBody>
          <a:bodyPr/>
          <a:lstStyle>
            <a:lvl1pPr>
              <a:defRPr/>
            </a:lvl1pPr>
          </a:lstStyle>
          <a:p>
            <a:pPr>
              <a:defRPr/>
            </a:pPr>
            <a:fld id="{90661D3D-07BD-4EB0-8F95-941F007F6EE8}" type="slidenum">
              <a:rPr lang="el-GR"/>
              <a:pPr>
                <a:defRPr/>
              </a:pPr>
              <a:t>‹#›</a:t>
            </a:fld>
            <a:endParaRPr lang="el-GR"/>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Rectangle 11"/>
          <p:cNvSpPr>
            <a:spLocks noGrp="1" noChangeArrowheads="1"/>
          </p:cNvSpPr>
          <p:nvPr>
            <p:ph type="dt" sz="half" idx="10"/>
          </p:nvPr>
        </p:nvSpPr>
        <p:spPr>
          <a:ln/>
        </p:spPr>
        <p:txBody>
          <a:bodyPr/>
          <a:lstStyle>
            <a:lvl1pPr>
              <a:defRPr/>
            </a:lvl1pPr>
          </a:lstStyle>
          <a:p>
            <a:pPr>
              <a:defRPr/>
            </a:pPr>
            <a:endParaRPr lang="el-GR"/>
          </a:p>
        </p:txBody>
      </p:sp>
      <p:sp>
        <p:nvSpPr>
          <p:cNvPr id="6" name="Rectangle 12"/>
          <p:cNvSpPr>
            <a:spLocks noGrp="1" noChangeArrowheads="1"/>
          </p:cNvSpPr>
          <p:nvPr>
            <p:ph type="ftr" sz="quarter" idx="11"/>
          </p:nvPr>
        </p:nvSpPr>
        <p:spPr>
          <a:ln/>
        </p:spPr>
        <p:txBody>
          <a:bodyPr/>
          <a:lstStyle>
            <a:lvl1pPr>
              <a:defRPr/>
            </a:lvl1pPr>
          </a:lstStyle>
          <a:p>
            <a:pPr>
              <a:defRPr/>
            </a:pPr>
            <a:endParaRPr lang="el-GR"/>
          </a:p>
        </p:txBody>
      </p:sp>
      <p:sp>
        <p:nvSpPr>
          <p:cNvPr id="7" name="Rectangle 13"/>
          <p:cNvSpPr>
            <a:spLocks noGrp="1" noChangeArrowheads="1"/>
          </p:cNvSpPr>
          <p:nvPr>
            <p:ph type="sldNum" sz="quarter" idx="12"/>
          </p:nvPr>
        </p:nvSpPr>
        <p:spPr>
          <a:ln/>
        </p:spPr>
        <p:txBody>
          <a:bodyPr/>
          <a:lstStyle>
            <a:lvl1pPr>
              <a:defRPr/>
            </a:lvl1pPr>
          </a:lstStyle>
          <a:p>
            <a:pPr>
              <a:defRPr/>
            </a:pPr>
            <a:fld id="{FDF65C10-DB03-4AB5-BE0C-581961AD8BB4}" type="slidenum">
              <a:rPr lang="el-GR"/>
              <a:pPr>
                <a:defRPr/>
              </a:pPr>
              <a:t>‹#›</a:t>
            </a:fld>
            <a:endParaRPr lang="el-GR"/>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Rectangle 11"/>
          <p:cNvSpPr>
            <a:spLocks noGrp="1" noChangeArrowheads="1"/>
          </p:cNvSpPr>
          <p:nvPr>
            <p:ph type="dt" sz="half" idx="10"/>
          </p:nvPr>
        </p:nvSpPr>
        <p:spPr>
          <a:ln/>
        </p:spPr>
        <p:txBody>
          <a:bodyPr/>
          <a:lstStyle>
            <a:lvl1pPr>
              <a:defRPr/>
            </a:lvl1pPr>
          </a:lstStyle>
          <a:p>
            <a:pPr>
              <a:defRPr/>
            </a:pPr>
            <a:endParaRPr lang="el-GR"/>
          </a:p>
        </p:txBody>
      </p:sp>
      <p:sp>
        <p:nvSpPr>
          <p:cNvPr id="8" name="Rectangle 12"/>
          <p:cNvSpPr>
            <a:spLocks noGrp="1" noChangeArrowheads="1"/>
          </p:cNvSpPr>
          <p:nvPr>
            <p:ph type="ftr" sz="quarter" idx="11"/>
          </p:nvPr>
        </p:nvSpPr>
        <p:spPr>
          <a:ln/>
        </p:spPr>
        <p:txBody>
          <a:bodyPr/>
          <a:lstStyle>
            <a:lvl1pPr>
              <a:defRPr/>
            </a:lvl1pPr>
          </a:lstStyle>
          <a:p>
            <a:pPr>
              <a:defRPr/>
            </a:pPr>
            <a:endParaRPr lang="el-GR"/>
          </a:p>
        </p:txBody>
      </p:sp>
      <p:sp>
        <p:nvSpPr>
          <p:cNvPr id="9" name="Rectangle 13"/>
          <p:cNvSpPr>
            <a:spLocks noGrp="1" noChangeArrowheads="1"/>
          </p:cNvSpPr>
          <p:nvPr>
            <p:ph type="sldNum" sz="quarter" idx="12"/>
          </p:nvPr>
        </p:nvSpPr>
        <p:spPr>
          <a:ln/>
        </p:spPr>
        <p:txBody>
          <a:bodyPr/>
          <a:lstStyle>
            <a:lvl1pPr>
              <a:defRPr/>
            </a:lvl1pPr>
          </a:lstStyle>
          <a:p>
            <a:pPr>
              <a:defRPr/>
            </a:pPr>
            <a:fld id="{A69F0A3D-202B-492D-938F-BACE63A2D323}" type="slidenum">
              <a:rPr lang="el-GR"/>
              <a:pPr>
                <a:defRPr/>
              </a:pPr>
              <a:t>‹#›</a:t>
            </a:fld>
            <a:endParaRPr lang="el-GR"/>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Rectangle 11"/>
          <p:cNvSpPr>
            <a:spLocks noGrp="1" noChangeArrowheads="1"/>
          </p:cNvSpPr>
          <p:nvPr>
            <p:ph type="dt" sz="half" idx="10"/>
          </p:nvPr>
        </p:nvSpPr>
        <p:spPr>
          <a:ln/>
        </p:spPr>
        <p:txBody>
          <a:bodyPr/>
          <a:lstStyle>
            <a:lvl1pPr>
              <a:defRPr/>
            </a:lvl1pPr>
          </a:lstStyle>
          <a:p>
            <a:pPr>
              <a:defRPr/>
            </a:pPr>
            <a:endParaRPr lang="el-GR"/>
          </a:p>
        </p:txBody>
      </p:sp>
      <p:sp>
        <p:nvSpPr>
          <p:cNvPr id="4" name="Rectangle 12"/>
          <p:cNvSpPr>
            <a:spLocks noGrp="1" noChangeArrowheads="1"/>
          </p:cNvSpPr>
          <p:nvPr>
            <p:ph type="ftr" sz="quarter" idx="11"/>
          </p:nvPr>
        </p:nvSpPr>
        <p:spPr>
          <a:ln/>
        </p:spPr>
        <p:txBody>
          <a:bodyPr/>
          <a:lstStyle>
            <a:lvl1pPr>
              <a:defRPr/>
            </a:lvl1pPr>
          </a:lstStyle>
          <a:p>
            <a:pPr>
              <a:defRPr/>
            </a:pPr>
            <a:endParaRPr lang="el-GR"/>
          </a:p>
        </p:txBody>
      </p:sp>
      <p:sp>
        <p:nvSpPr>
          <p:cNvPr id="5" name="Rectangle 13"/>
          <p:cNvSpPr>
            <a:spLocks noGrp="1" noChangeArrowheads="1"/>
          </p:cNvSpPr>
          <p:nvPr>
            <p:ph type="sldNum" sz="quarter" idx="12"/>
          </p:nvPr>
        </p:nvSpPr>
        <p:spPr>
          <a:ln/>
        </p:spPr>
        <p:txBody>
          <a:bodyPr/>
          <a:lstStyle>
            <a:lvl1pPr>
              <a:defRPr/>
            </a:lvl1pPr>
          </a:lstStyle>
          <a:p>
            <a:pPr>
              <a:defRPr/>
            </a:pPr>
            <a:fld id="{1735CBD4-07C9-46C8-8DE1-13E414C2E882}" type="slidenum">
              <a:rPr lang="el-GR"/>
              <a:pPr>
                <a:defRPr/>
              </a:pPr>
              <a:t>‹#›</a:t>
            </a:fld>
            <a:endParaRPr lang="el-GR"/>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l-GR"/>
          </a:p>
        </p:txBody>
      </p:sp>
      <p:sp>
        <p:nvSpPr>
          <p:cNvPr id="3" name="Rectangle 12"/>
          <p:cNvSpPr>
            <a:spLocks noGrp="1" noChangeArrowheads="1"/>
          </p:cNvSpPr>
          <p:nvPr>
            <p:ph type="ftr" sz="quarter" idx="11"/>
          </p:nvPr>
        </p:nvSpPr>
        <p:spPr>
          <a:ln/>
        </p:spPr>
        <p:txBody>
          <a:bodyPr/>
          <a:lstStyle>
            <a:lvl1pPr>
              <a:defRPr/>
            </a:lvl1pPr>
          </a:lstStyle>
          <a:p>
            <a:pPr>
              <a:defRPr/>
            </a:pPr>
            <a:endParaRPr lang="el-GR"/>
          </a:p>
        </p:txBody>
      </p:sp>
      <p:sp>
        <p:nvSpPr>
          <p:cNvPr id="4" name="Rectangle 13"/>
          <p:cNvSpPr>
            <a:spLocks noGrp="1" noChangeArrowheads="1"/>
          </p:cNvSpPr>
          <p:nvPr>
            <p:ph type="sldNum" sz="quarter" idx="12"/>
          </p:nvPr>
        </p:nvSpPr>
        <p:spPr>
          <a:ln/>
        </p:spPr>
        <p:txBody>
          <a:bodyPr/>
          <a:lstStyle>
            <a:lvl1pPr>
              <a:defRPr/>
            </a:lvl1pPr>
          </a:lstStyle>
          <a:p>
            <a:pPr>
              <a:defRPr/>
            </a:pPr>
            <a:fld id="{CF6124AA-34F8-4F8B-A67E-CC8B518B2088}" type="slidenum">
              <a:rPr lang="el-GR"/>
              <a:pPr>
                <a:defRPr/>
              </a:pPr>
              <a:t>‹#›</a:t>
            </a:fld>
            <a:endParaRPr lang="el-GR"/>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11"/>
          <p:cNvSpPr>
            <a:spLocks noGrp="1" noChangeArrowheads="1"/>
          </p:cNvSpPr>
          <p:nvPr>
            <p:ph type="dt" sz="half" idx="10"/>
          </p:nvPr>
        </p:nvSpPr>
        <p:spPr>
          <a:ln/>
        </p:spPr>
        <p:txBody>
          <a:bodyPr/>
          <a:lstStyle>
            <a:lvl1pPr>
              <a:defRPr/>
            </a:lvl1pPr>
          </a:lstStyle>
          <a:p>
            <a:pPr>
              <a:defRPr/>
            </a:pPr>
            <a:endParaRPr lang="el-GR"/>
          </a:p>
        </p:txBody>
      </p:sp>
      <p:sp>
        <p:nvSpPr>
          <p:cNvPr id="6" name="Rectangle 12"/>
          <p:cNvSpPr>
            <a:spLocks noGrp="1" noChangeArrowheads="1"/>
          </p:cNvSpPr>
          <p:nvPr>
            <p:ph type="ftr" sz="quarter" idx="11"/>
          </p:nvPr>
        </p:nvSpPr>
        <p:spPr>
          <a:ln/>
        </p:spPr>
        <p:txBody>
          <a:bodyPr/>
          <a:lstStyle>
            <a:lvl1pPr>
              <a:defRPr/>
            </a:lvl1pPr>
          </a:lstStyle>
          <a:p>
            <a:pPr>
              <a:defRPr/>
            </a:pPr>
            <a:endParaRPr lang="el-GR"/>
          </a:p>
        </p:txBody>
      </p:sp>
      <p:sp>
        <p:nvSpPr>
          <p:cNvPr id="7" name="Rectangle 13"/>
          <p:cNvSpPr>
            <a:spLocks noGrp="1" noChangeArrowheads="1"/>
          </p:cNvSpPr>
          <p:nvPr>
            <p:ph type="sldNum" sz="quarter" idx="12"/>
          </p:nvPr>
        </p:nvSpPr>
        <p:spPr>
          <a:ln/>
        </p:spPr>
        <p:txBody>
          <a:bodyPr/>
          <a:lstStyle>
            <a:lvl1pPr>
              <a:defRPr/>
            </a:lvl1pPr>
          </a:lstStyle>
          <a:p>
            <a:pPr>
              <a:defRPr/>
            </a:pPr>
            <a:fld id="{A453C27C-980F-483B-9CFF-4D7F18DFCB5E}" type="slidenum">
              <a:rPr lang="el-GR"/>
              <a:pPr>
                <a:defRPr/>
              </a:pPr>
              <a:t>‹#›</a:t>
            </a:fld>
            <a:endParaRPr lang="el-GR"/>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11"/>
          <p:cNvSpPr>
            <a:spLocks noGrp="1" noChangeArrowheads="1"/>
          </p:cNvSpPr>
          <p:nvPr>
            <p:ph type="dt" sz="half" idx="10"/>
          </p:nvPr>
        </p:nvSpPr>
        <p:spPr>
          <a:ln/>
        </p:spPr>
        <p:txBody>
          <a:bodyPr/>
          <a:lstStyle>
            <a:lvl1pPr>
              <a:defRPr/>
            </a:lvl1pPr>
          </a:lstStyle>
          <a:p>
            <a:pPr>
              <a:defRPr/>
            </a:pPr>
            <a:endParaRPr lang="el-GR"/>
          </a:p>
        </p:txBody>
      </p:sp>
      <p:sp>
        <p:nvSpPr>
          <p:cNvPr id="6" name="Rectangle 12"/>
          <p:cNvSpPr>
            <a:spLocks noGrp="1" noChangeArrowheads="1"/>
          </p:cNvSpPr>
          <p:nvPr>
            <p:ph type="ftr" sz="quarter" idx="11"/>
          </p:nvPr>
        </p:nvSpPr>
        <p:spPr>
          <a:ln/>
        </p:spPr>
        <p:txBody>
          <a:bodyPr/>
          <a:lstStyle>
            <a:lvl1pPr>
              <a:defRPr/>
            </a:lvl1pPr>
          </a:lstStyle>
          <a:p>
            <a:pPr>
              <a:defRPr/>
            </a:pPr>
            <a:endParaRPr lang="el-GR"/>
          </a:p>
        </p:txBody>
      </p:sp>
      <p:sp>
        <p:nvSpPr>
          <p:cNvPr id="7" name="Rectangle 13"/>
          <p:cNvSpPr>
            <a:spLocks noGrp="1" noChangeArrowheads="1"/>
          </p:cNvSpPr>
          <p:nvPr>
            <p:ph type="sldNum" sz="quarter" idx="12"/>
          </p:nvPr>
        </p:nvSpPr>
        <p:spPr>
          <a:ln/>
        </p:spPr>
        <p:txBody>
          <a:bodyPr/>
          <a:lstStyle>
            <a:lvl1pPr>
              <a:defRPr/>
            </a:lvl1pPr>
          </a:lstStyle>
          <a:p>
            <a:pPr>
              <a:defRPr/>
            </a:pPr>
            <a:fld id="{C75DAA4E-A2E6-477E-9502-03994F93C7D7}" type="slidenum">
              <a:rPr lang="el-GR"/>
              <a:pPr>
                <a:defRPr/>
              </a:pPr>
              <a:t>‹#›</a:t>
            </a:fld>
            <a:endParaRPr lang="el-G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a:defRPr/>
            </a:pPr>
            <a:endParaRPr kumimoji="1" lang="el-GR" sz="2400"/>
          </a:p>
        </p:txBody>
      </p:sp>
      <p:sp>
        <p:nvSpPr>
          <p:cNvPr id="4099"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defRPr/>
            </a:pPr>
            <a:endParaRPr kumimoji="1" lang="el-GR" sz="2400"/>
          </a:p>
        </p:txBody>
      </p:sp>
      <p:sp>
        <p:nvSpPr>
          <p:cNvPr id="4100"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a:defRPr/>
            </a:pPr>
            <a:endParaRPr kumimoji="1" lang="el-GR" sz="2400"/>
          </a:p>
        </p:txBody>
      </p:sp>
      <p:sp>
        <p:nvSpPr>
          <p:cNvPr id="4101"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kumimoji="1" lang="el-GR" sz="2400"/>
          </a:p>
        </p:txBody>
      </p:sp>
      <p:sp>
        <p:nvSpPr>
          <p:cNvPr id="4102"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a:defRPr/>
            </a:pPr>
            <a:endParaRPr kumimoji="1" lang="el-GR" sz="2400"/>
          </a:p>
        </p:txBody>
      </p:sp>
      <p:sp>
        <p:nvSpPr>
          <p:cNvPr id="4103"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a:defRPr/>
            </a:pPr>
            <a:endParaRPr kumimoji="1" lang="el-GR" sz="2400"/>
          </a:p>
        </p:txBody>
      </p:sp>
      <p:sp>
        <p:nvSpPr>
          <p:cNvPr id="4104"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defRPr/>
            </a:pPr>
            <a:endParaRPr kumimoji="1" lang="el-GR" sz="2400"/>
          </a:p>
        </p:txBody>
      </p:sp>
      <p:sp>
        <p:nvSpPr>
          <p:cNvPr id="4105" name="Rectangle 9"/>
          <p:cNvSpPr>
            <a:spLocks noGrp="1" noChangeArrowheads="1"/>
          </p:cNvSpPr>
          <p:nvPr>
            <p:ph type="title"/>
          </p:nvPr>
        </p:nvSpPr>
        <p:spPr bwMode="auto">
          <a:xfrm>
            <a:off x="1150938" y="214313"/>
            <a:ext cx="7793037" cy="146208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l-GR" smtClean="0"/>
              <a:t>Κάντε κλικ για επεξεργασία του τίτλου</a:t>
            </a:r>
          </a:p>
        </p:txBody>
      </p:sp>
      <p:sp>
        <p:nvSpPr>
          <p:cNvPr id="4106"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4107"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pPr>
              <a:defRPr/>
            </a:pPr>
            <a:endParaRPr lang="el-GR"/>
          </a:p>
        </p:txBody>
      </p:sp>
      <p:sp>
        <p:nvSpPr>
          <p:cNvPr id="4108"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pPr>
              <a:defRPr/>
            </a:pPr>
            <a:endParaRPr lang="el-GR"/>
          </a:p>
        </p:txBody>
      </p:sp>
      <p:sp>
        <p:nvSpPr>
          <p:cNvPr id="4109"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pPr>
              <a:defRPr/>
            </a:pPr>
            <a:fld id="{A3843303-B951-46E0-8DCC-CA86C7EA4F19}"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690"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89" r:id="rId13"/>
  </p:sldLayoutIdLst>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4105"/>
                                        </p:tgtEl>
                                        <p:attrNameLst>
                                          <p:attrName>style.visibility</p:attrName>
                                        </p:attrNameLst>
                                      </p:cBhvr>
                                      <p:to>
                                        <p:strVal val="visible"/>
                                      </p:to>
                                    </p:set>
                                    <p:anim calcmode="lin" valueType="num">
                                      <p:cBhvr>
                                        <p:cTn id="7" dur="1000" fill="hold"/>
                                        <p:tgtEl>
                                          <p:spTgt spid="4105"/>
                                        </p:tgtEl>
                                        <p:attrNameLst>
                                          <p:attrName>ppt_x</p:attrName>
                                        </p:attrNameLst>
                                      </p:cBhvr>
                                      <p:tavLst>
                                        <p:tav tm="0">
                                          <p:val>
                                            <p:strVal val="#ppt_x-.2"/>
                                          </p:val>
                                        </p:tav>
                                        <p:tav tm="100000">
                                          <p:val>
                                            <p:strVal val="#ppt_x"/>
                                          </p:val>
                                        </p:tav>
                                      </p:tavLst>
                                    </p:anim>
                                    <p:anim calcmode="lin" valueType="num">
                                      <p:cBhvr>
                                        <p:cTn id="8" dur="1000" fill="hold"/>
                                        <p:tgtEl>
                                          <p:spTgt spid="4105"/>
                                        </p:tgtEl>
                                        <p:attrNameLst>
                                          <p:attrName>ppt_y</p:attrName>
                                        </p:attrNameLst>
                                      </p:cBhvr>
                                      <p:tavLst>
                                        <p:tav tm="0">
                                          <p:val>
                                            <p:strVal val="#ppt_y"/>
                                          </p:val>
                                        </p:tav>
                                        <p:tav tm="100000">
                                          <p:val>
                                            <p:strVal val="#ppt_y"/>
                                          </p:val>
                                        </p:tav>
                                      </p:tavLst>
                                    </p:anim>
                                    <p:animEffect transition="in" filter="wipe(right)" prLst="gradientSize: 0.1">
                                      <p:cBhvr>
                                        <p:cTn id="9" dur="1000"/>
                                        <p:tgtEl>
                                          <p:spTgt spid="4105"/>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4106">
                                            <p:txEl>
                                              <p:pRg st="0" end="0"/>
                                            </p:txEl>
                                          </p:spTgt>
                                        </p:tgtEl>
                                        <p:attrNameLst>
                                          <p:attrName>style.visibility</p:attrName>
                                        </p:attrNameLst>
                                      </p:cBhvr>
                                      <p:to>
                                        <p:strVal val="visible"/>
                                      </p:to>
                                    </p:set>
                                    <p:animEffect transition="in" filter="fade">
                                      <p:cBhvr>
                                        <p:cTn id="14" dur="500"/>
                                        <p:tgtEl>
                                          <p:spTgt spid="4106">
                                            <p:txEl>
                                              <p:pRg st="0" end="0"/>
                                            </p:txEl>
                                          </p:spTgt>
                                        </p:tgtEl>
                                      </p:cBhvr>
                                    </p:animEffect>
                                    <p:anim calcmode="lin" valueType="num">
                                      <p:cBhvr>
                                        <p:cTn id="15" dur="500" fill="hold"/>
                                        <p:tgtEl>
                                          <p:spTgt spid="4106">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4106">
                                            <p:txEl>
                                              <p:pRg st="0" end="0"/>
                                            </p:txEl>
                                          </p:spTgt>
                                        </p:tgtEl>
                                        <p:attrNameLst>
                                          <p:attrName>ppt_y</p:attrName>
                                        </p:attrNameLst>
                                      </p:cBhvr>
                                      <p:tavLst>
                                        <p:tav tm="0">
                                          <p:val>
                                            <p:strVal val="#ppt_y+.05"/>
                                          </p:val>
                                        </p:tav>
                                        <p:tav tm="100000">
                                          <p:val>
                                            <p:strVal val="#ppt_y"/>
                                          </p:val>
                                        </p:tav>
                                      </p:tavLst>
                                    </p:anim>
                                  </p:childTnLst>
                                </p:cTn>
                              </p:par>
                              <p:par>
                                <p:cTn id="17" presetID="44" presetClass="entr" presetSubtype="0" fill="hold" grpId="0" nodeType="withEffect">
                                  <p:stCondLst>
                                    <p:cond delay="0"/>
                                  </p:stCondLst>
                                  <p:childTnLst>
                                    <p:set>
                                      <p:cBhvr>
                                        <p:cTn id="18" dur="1" fill="hold">
                                          <p:stCondLst>
                                            <p:cond delay="0"/>
                                          </p:stCondLst>
                                        </p:cTn>
                                        <p:tgtEl>
                                          <p:spTgt spid="4106">
                                            <p:txEl>
                                              <p:pRg st="1" end="1"/>
                                            </p:txEl>
                                          </p:spTgt>
                                        </p:tgtEl>
                                        <p:attrNameLst>
                                          <p:attrName>style.visibility</p:attrName>
                                        </p:attrNameLst>
                                      </p:cBhvr>
                                      <p:to>
                                        <p:strVal val="visible"/>
                                      </p:to>
                                    </p:set>
                                    <p:animEffect transition="in" filter="fade">
                                      <p:cBhvr>
                                        <p:cTn id="19" dur="500"/>
                                        <p:tgtEl>
                                          <p:spTgt spid="4106">
                                            <p:txEl>
                                              <p:pRg st="1" end="1"/>
                                            </p:txEl>
                                          </p:spTgt>
                                        </p:tgtEl>
                                      </p:cBhvr>
                                    </p:animEffect>
                                    <p:anim calcmode="lin" valueType="num">
                                      <p:cBhvr>
                                        <p:cTn id="20" dur="500" fill="hold"/>
                                        <p:tgtEl>
                                          <p:spTgt spid="4106">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4106">
                                            <p:txEl>
                                              <p:pRg st="1" end="1"/>
                                            </p:txEl>
                                          </p:spTgt>
                                        </p:tgtEl>
                                        <p:attrNameLst>
                                          <p:attrName>ppt_y</p:attrName>
                                        </p:attrNameLst>
                                      </p:cBhvr>
                                      <p:tavLst>
                                        <p:tav tm="0">
                                          <p:val>
                                            <p:strVal val="#ppt_y+.05"/>
                                          </p:val>
                                        </p:tav>
                                        <p:tav tm="100000">
                                          <p:val>
                                            <p:strVal val="#ppt_y"/>
                                          </p:val>
                                        </p:tav>
                                      </p:tavLst>
                                    </p:anim>
                                  </p:childTnLst>
                                </p:cTn>
                              </p:par>
                              <p:par>
                                <p:cTn id="22" presetID="44" presetClass="entr" presetSubtype="0" fill="hold" grpId="0" nodeType="withEffect">
                                  <p:stCondLst>
                                    <p:cond delay="0"/>
                                  </p:stCondLst>
                                  <p:childTnLst>
                                    <p:set>
                                      <p:cBhvr>
                                        <p:cTn id="23" dur="1" fill="hold">
                                          <p:stCondLst>
                                            <p:cond delay="0"/>
                                          </p:stCondLst>
                                        </p:cTn>
                                        <p:tgtEl>
                                          <p:spTgt spid="4106">
                                            <p:txEl>
                                              <p:pRg st="2" end="2"/>
                                            </p:txEl>
                                          </p:spTgt>
                                        </p:tgtEl>
                                        <p:attrNameLst>
                                          <p:attrName>style.visibility</p:attrName>
                                        </p:attrNameLst>
                                      </p:cBhvr>
                                      <p:to>
                                        <p:strVal val="visible"/>
                                      </p:to>
                                    </p:set>
                                    <p:animEffect transition="in" filter="fade">
                                      <p:cBhvr>
                                        <p:cTn id="24" dur="500"/>
                                        <p:tgtEl>
                                          <p:spTgt spid="4106">
                                            <p:txEl>
                                              <p:pRg st="2" end="2"/>
                                            </p:txEl>
                                          </p:spTgt>
                                        </p:tgtEl>
                                      </p:cBhvr>
                                    </p:animEffect>
                                    <p:anim calcmode="lin" valueType="num">
                                      <p:cBhvr>
                                        <p:cTn id="25" dur="500" fill="hold"/>
                                        <p:tgtEl>
                                          <p:spTgt spid="4106">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4106">
                                            <p:txEl>
                                              <p:pRg st="2" end="2"/>
                                            </p:txEl>
                                          </p:spTgt>
                                        </p:tgtEl>
                                        <p:attrNameLst>
                                          <p:attrName>ppt_y</p:attrName>
                                        </p:attrNameLst>
                                      </p:cBhvr>
                                      <p:tavLst>
                                        <p:tav tm="0">
                                          <p:val>
                                            <p:strVal val="#ppt_y+.05"/>
                                          </p:val>
                                        </p:tav>
                                        <p:tav tm="100000">
                                          <p:val>
                                            <p:strVal val="#ppt_y"/>
                                          </p:val>
                                        </p:tav>
                                      </p:tavLst>
                                    </p:anim>
                                  </p:childTnLst>
                                </p:cTn>
                              </p:par>
                              <p:par>
                                <p:cTn id="27" presetID="44" presetClass="entr" presetSubtype="0" fill="hold" grpId="0" nodeType="withEffect">
                                  <p:stCondLst>
                                    <p:cond delay="0"/>
                                  </p:stCondLst>
                                  <p:childTnLst>
                                    <p:set>
                                      <p:cBhvr>
                                        <p:cTn id="28" dur="1" fill="hold">
                                          <p:stCondLst>
                                            <p:cond delay="0"/>
                                          </p:stCondLst>
                                        </p:cTn>
                                        <p:tgtEl>
                                          <p:spTgt spid="4106">
                                            <p:txEl>
                                              <p:pRg st="3" end="3"/>
                                            </p:txEl>
                                          </p:spTgt>
                                        </p:tgtEl>
                                        <p:attrNameLst>
                                          <p:attrName>style.visibility</p:attrName>
                                        </p:attrNameLst>
                                      </p:cBhvr>
                                      <p:to>
                                        <p:strVal val="visible"/>
                                      </p:to>
                                    </p:set>
                                    <p:animEffect transition="in" filter="fade">
                                      <p:cBhvr>
                                        <p:cTn id="29" dur="500"/>
                                        <p:tgtEl>
                                          <p:spTgt spid="4106">
                                            <p:txEl>
                                              <p:pRg st="3" end="3"/>
                                            </p:txEl>
                                          </p:spTgt>
                                        </p:tgtEl>
                                      </p:cBhvr>
                                    </p:animEffect>
                                    <p:anim calcmode="lin" valueType="num">
                                      <p:cBhvr>
                                        <p:cTn id="30" dur="500" fill="hold"/>
                                        <p:tgtEl>
                                          <p:spTgt spid="4106">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4106">
                                            <p:txEl>
                                              <p:pRg st="3" end="3"/>
                                            </p:txEl>
                                          </p:spTgt>
                                        </p:tgtEl>
                                        <p:attrNameLst>
                                          <p:attrName>ppt_y</p:attrName>
                                        </p:attrNameLst>
                                      </p:cBhvr>
                                      <p:tavLst>
                                        <p:tav tm="0">
                                          <p:val>
                                            <p:strVal val="#ppt_y+.05"/>
                                          </p:val>
                                        </p:tav>
                                        <p:tav tm="100000">
                                          <p:val>
                                            <p:strVal val="#ppt_y"/>
                                          </p:val>
                                        </p:tav>
                                      </p:tavLst>
                                    </p:anim>
                                  </p:childTnLst>
                                </p:cTn>
                              </p:par>
                              <p:par>
                                <p:cTn id="32" presetID="44" presetClass="entr" presetSubtype="0" fill="hold" grpId="0" nodeType="withEffect">
                                  <p:stCondLst>
                                    <p:cond delay="0"/>
                                  </p:stCondLst>
                                  <p:childTnLst>
                                    <p:set>
                                      <p:cBhvr>
                                        <p:cTn id="33" dur="1" fill="hold">
                                          <p:stCondLst>
                                            <p:cond delay="0"/>
                                          </p:stCondLst>
                                        </p:cTn>
                                        <p:tgtEl>
                                          <p:spTgt spid="4106">
                                            <p:txEl>
                                              <p:pRg st="4" end="4"/>
                                            </p:txEl>
                                          </p:spTgt>
                                        </p:tgtEl>
                                        <p:attrNameLst>
                                          <p:attrName>style.visibility</p:attrName>
                                        </p:attrNameLst>
                                      </p:cBhvr>
                                      <p:to>
                                        <p:strVal val="visible"/>
                                      </p:to>
                                    </p:set>
                                    <p:animEffect transition="in" filter="fade">
                                      <p:cBhvr>
                                        <p:cTn id="34" dur="500"/>
                                        <p:tgtEl>
                                          <p:spTgt spid="4106">
                                            <p:txEl>
                                              <p:pRg st="4" end="4"/>
                                            </p:txEl>
                                          </p:spTgt>
                                        </p:tgtEl>
                                      </p:cBhvr>
                                    </p:animEffect>
                                    <p:anim calcmode="lin" valueType="num">
                                      <p:cBhvr>
                                        <p:cTn id="35" dur="500" fill="hold"/>
                                        <p:tgtEl>
                                          <p:spTgt spid="4106">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4106">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5" grpId="0"/>
      <p:bldP spid="4106" grpId="0" build="p">
        <p:tmplLst>
          <p:tmpl lvl="1">
            <p:tnLst>
              <p:par>
                <p:cTn presetID="44" presetClass="entr" presetSubtype="0" fill="hold" nodeType="clickEffect">
                  <p:stCondLst>
                    <p:cond delay="0"/>
                  </p:stCondLst>
                  <p:childTnLst>
                    <p:set>
                      <p:cBhvr>
                        <p:cTn dur="1" fill="hold">
                          <p:stCondLst>
                            <p:cond delay="0"/>
                          </p:stCondLst>
                        </p:cTn>
                        <p:tgtEl>
                          <p:spTgt spid="4106"/>
                        </p:tgtEl>
                        <p:attrNameLst>
                          <p:attrName>style.visibility</p:attrName>
                        </p:attrNameLst>
                      </p:cBhvr>
                      <p:to>
                        <p:strVal val="visible"/>
                      </p:to>
                    </p:set>
                    <p:animEffect transition="in" filter="fade">
                      <p:cBhvr>
                        <p:cTn dur="500"/>
                        <p:tgtEl>
                          <p:spTgt spid="4106"/>
                        </p:tgtEl>
                      </p:cBhvr>
                    </p:animEffect>
                    <p:anim calcmode="lin" valueType="num">
                      <p:cBhvr>
                        <p:cTn dur="500" fill="hold"/>
                        <p:tgtEl>
                          <p:spTgt spid="4106"/>
                        </p:tgtEl>
                        <p:attrNameLst>
                          <p:attrName>ppt_x</p:attrName>
                        </p:attrNameLst>
                      </p:cBhvr>
                      <p:tavLst>
                        <p:tav tm="0">
                          <p:val>
                            <p:strVal val="#ppt_x"/>
                          </p:val>
                        </p:tav>
                        <p:tav tm="100000">
                          <p:val>
                            <p:strVal val="#ppt_x"/>
                          </p:val>
                        </p:tav>
                      </p:tavLst>
                    </p:anim>
                    <p:anim calcmode="lin" valueType="num">
                      <p:cBhvr>
                        <p:cTn dur="500" fill="hold"/>
                        <p:tgtEl>
                          <p:spTgt spid="4106"/>
                        </p:tgtEl>
                        <p:attrNameLst>
                          <p:attrName>ppt_y</p:attrName>
                        </p:attrNameLst>
                      </p:cBhvr>
                      <p:tavLst>
                        <p:tav tm="0">
                          <p:val>
                            <p:strVal val="#ppt_y+.05"/>
                          </p:val>
                        </p:tav>
                        <p:tav tm="100000">
                          <p:val>
                            <p:strVal val="#ppt_y"/>
                          </p:val>
                        </p:tav>
                      </p:tavLst>
                    </p:anim>
                  </p:childTnLst>
                </p:cTn>
              </p:par>
            </p:tnLst>
          </p:tmpl>
          <p:tmpl lvl="2">
            <p:tnLst>
              <p:par>
                <p:cTn presetID="44" presetClass="entr" presetSubtype="0" fill="hold" nodeType="withEffect">
                  <p:stCondLst>
                    <p:cond delay="0"/>
                  </p:stCondLst>
                  <p:childTnLst>
                    <p:set>
                      <p:cBhvr>
                        <p:cTn dur="1" fill="hold">
                          <p:stCondLst>
                            <p:cond delay="0"/>
                          </p:stCondLst>
                        </p:cTn>
                        <p:tgtEl>
                          <p:spTgt spid="4106"/>
                        </p:tgtEl>
                        <p:attrNameLst>
                          <p:attrName>style.visibility</p:attrName>
                        </p:attrNameLst>
                      </p:cBhvr>
                      <p:to>
                        <p:strVal val="visible"/>
                      </p:to>
                    </p:set>
                    <p:animEffect transition="in" filter="fade">
                      <p:cBhvr>
                        <p:cTn dur="500"/>
                        <p:tgtEl>
                          <p:spTgt spid="4106"/>
                        </p:tgtEl>
                      </p:cBhvr>
                    </p:animEffect>
                    <p:anim calcmode="lin" valueType="num">
                      <p:cBhvr>
                        <p:cTn dur="500" fill="hold"/>
                        <p:tgtEl>
                          <p:spTgt spid="4106"/>
                        </p:tgtEl>
                        <p:attrNameLst>
                          <p:attrName>ppt_x</p:attrName>
                        </p:attrNameLst>
                      </p:cBhvr>
                      <p:tavLst>
                        <p:tav tm="0">
                          <p:val>
                            <p:strVal val="#ppt_x"/>
                          </p:val>
                        </p:tav>
                        <p:tav tm="100000">
                          <p:val>
                            <p:strVal val="#ppt_x"/>
                          </p:val>
                        </p:tav>
                      </p:tavLst>
                    </p:anim>
                    <p:anim calcmode="lin" valueType="num">
                      <p:cBhvr>
                        <p:cTn dur="500" fill="hold"/>
                        <p:tgtEl>
                          <p:spTgt spid="4106"/>
                        </p:tgtEl>
                        <p:attrNameLst>
                          <p:attrName>ppt_y</p:attrName>
                        </p:attrNameLst>
                      </p:cBhvr>
                      <p:tavLst>
                        <p:tav tm="0">
                          <p:val>
                            <p:strVal val="#ppt_y+.05"/>
                          </p:val>
                        </p:tav>
                        <p:tav tm="100000">
                          <p:val>
                            <p:strVal val="#ppt_y"/>
                          </p:val>
                        </p:tav>
                      </p:tavLst>
                    </p:anim>
                  </p:childTnLst>
                </p:cTn>
              </p:par>
            </p:tnLst>
          </p:tmpl>
          <p:tmpl lvl="3">
            <p:tnLst>
              <p:par>
                <p:cTn presetID="44" presetClass="entr" presetSubtype="0" fill="hold" nodeType="withEffect">
                  <p:stCondLst>
                    <p:cond delay="0"/>
                  </p:stCondLst>
                  <p:childTnLst>
                    <p:set>
                      <p:cBhvr>
                        <p:cTn dur="1" fill="hold">
                          <p:stCondLst>
                            <p:cond delay="0"/>
                          </p:stCondLst>
                        </p:cTn>
                        <p:tgtEl>
                          <p:spTgt spid="4106"/>
                        </p:tgtEl>
                        <p:attrNameLst>
                          <p:attrName>style.visibility</p:attrName>
                        </p:attrNameLst>
                      </p:cBhvr>
                      <p:to>
                        <p:strVal val="visible"/>
                      </p:to>
                    </p:set>
                    <p:animEffect transition="in" filter="fade">
                      <p:cBhvr>
                        <p:cTn dur="500"/>
                        <p:tgtEl>
                          <p:spTgt spid="4106"/>
                        </p:tgtEl>
                      </p:cBhvr>
                    </p:animEffect>
                    <p:anim calcmode="lin" valueType="num">
                      <p:cBhvr>
                        <p:cTn dur="500" fill="hold"/>
                        <p:tgtEl>
                          <p:spTgt spid="4106"/>
                        </p:tgtEl>
                        <p:attrNameLst>
                          <p:attrName>ppt_x</p:attrName>
                        </p:attrNameLst>
                      </p:cBhvr>
                      <p:tavLst>
                        <p:tav tm="0">
                          <p:val>
                            <p:strVal val="#ppt_x"/>
                          </p:val>
                        </p:tav>
                        <p:tav tm="100000">
                          <p:val>
                            <p:strVal val="#ppt_x"/>
                          </p:val>
                        </p:tav>
                      </p:tavLst>
                    </p:anim>
                    <p:anim calcmode="lin" valueType="num">
                      <p:cBhvr>
                        <p:cTn dur="500" fill="hold"/>
                        <p:tgtEl>
                          <p:spTgt spid="4106"/>
                        </p:tgtEl>
                        <p:attrNameLst>
                          <p:attrName>ppt_y</p:attrName>
                        </p:attrNameLst>
                      </p:cBhvr>
                      <p:tavLst>
                        <p:tav tm="0">
                          <p:val>
                            <p:strVal val="#ppt_y+.05"/>
                          </p:val>
                        </p:tav>
                        <p:tav tm="100000">
                          <p:val>
                            <p:strVal val="#ppt_y"/>
                          </p:val>
                        </p:tav>
                      </p:tavLst>
                    </p:anim>
                  </p:childTnLst>
                </p:cTn>
              </p:par>
            </p:tnLst>
          </p:tmpl>
          <p:tmpl lvl="4">
            <p:tnLst>
              <p:par>
                <p:cTn presetID="44" presetClass="entr" presetSubtype="0" fill="hold" nodeType="withEffect">
                  <p:stCondLst>
                    <p:cond delay="0"/>
                  </p:stCondLst>
                  <p:childTnLst>
                    <p:set>
                      <p:cBhvr>
                        <p:cTn dur="1" fill="hold">
                          <p:stCondLst>
                            <p:cond delay="0"/>
                          </p:stCondLst>
                        </p:cTn>
                        <p:tgtEl>
                          <p:spTgt spid="4106"/>
                        </p:tgtEl>
                        <p:attrNameLst>
                          <p:attrName>style.visibility</p:attrName>
                        </p:attrNameLst>
                      </p:cBhvr>
                      <p:to>
                        <p:strVal val="visible"/>
                      </p:to>
                    </p:set>
                    <p:animEffect transition="in" filter="fade">
                      <p:cBhvr>
                        <p:cTn dur="500"/>
                        <p:tgtEl>
                          <p:spTgt spid="4106"/>
                        </p:tgtEl>
                      </p:cBhvr>
                    </p:animEffect>
                    <p:anim calcmode="lin" valueType="num">
                      <p:cBhvr>
                        <p:cTn dur="500" fill="hold"/>
                        <p:tgtEl>
                          <p:spTgt spid="4106"/>
                        </p:tgtEl>
                        <p:attrNameLst>
                          <p:attrName>ppt_x</p:attrName>
                        </p:attrNameLst>
                      </p:cBhvr>
                      <p:tavLst>
                        <p:tav tm="0">
                          <p:val>
                            <p:strVal val="#ppt_x"/>
                          </p:val>
                        </p:tav>
                        <p:tav tm="100000">
                          <p:val>
                            <p:strVal val="#ppt_x"/>
                          </p:val>
                        </p:tav>
                      </p:tavLst>
                    </p:anim>
                    <p:anim calcmode="lin" valueType="num">
                      <p:cBhvr>
                        <p:cTn dur="500" fill="hold"/>
                        <p:tgtEl>
                          <p:spTgt spid="4106"/>
                        </p:tgtEl>
                        <p:attrNameLst>
                          <p:attrName>ppt_y</p:attrName>
                        </p:attrNameLst>
                      </p:cBhvr>
                      <p:tavLst>
                        <p:tav tm="0">
                          <p:val>
                            <p:strVal val="#ppt_y+.05"/>
                          </p:val>
                        </p:tav>
                        <p:tav tm="100000">
                          <p:val>
                            <p:strVal val="#ppt_y"/>
                          </p:val>
                        </p:tav>
                      </p:tavLst>
                    </p:anim>
                  </p:childTnLst>
                </p:cTn>
              </p:par>
            </p:tnLst>
          </p:tmpl>
          <p:tmpl lvl="5">
            <p:tnLst>
              <p:par>
                <p:cTn presetID="44" presetClass="entr" presetSubtype="0" fill="hold" nodeType="withEffect">
                  <p:stCondLst>
                    <p:cond delay="0"/>
                  </p:stCondLst>
                  <p:childTnLst>
                    <p:set>
                      <p:cBhvr>
                        <p:cTn dur="1" fill="hold">
                          <p:stCondLst>
                            <p:cond delay="0"/>
                          </p:stCondLst>
                        </p:cTn>
                        <p:tgtEl>
                          <p:spTgt spid="4106"/>
                        </p:tgtEl>
                        <p:attrNameLst>
                          <p:attrName>style.visibility</p:attrName>
                        </p:attrNameLst>
                      </p:cBhvr>
                      <p:to>
                        <p:strVal val="visible"/>
                      </p:to>
                    </p:set>
                    <p:animEffect transition="in" filter="fade">
                      <p:cBhvr>
                        <p:cTn dur="500"/>
                        <p:tgtEl>
                          <p:spTgt spid="4106"/>
                        </p:tgtEl>
                      </p:cBhvr>
                    </p:animEffect>
                    <p:anim calcmode="lin" valueType="num">
                      <p:cBhvr>
                        <p:cTn dur="500" fill="hold"/>
                        <p:tgtEl>
                          <p:spTgt spid="4106"/>
                        </p:tgtEl>
                        <p:attrNameLst>
                          <p:attrName>ppt_x</p:attrName>
                        </p:attrNameLst>
                      </p:cBhvr>
                      <p:tavLst>
                        <p:tav tm="0">
                          <p:val>
                            <p:strVal val="#ppt_x"/>
                          </p:val>
                        </p:tav>
                        <p:tav tm="100000">
                          <p:val>
                            <p:strVal val="#ppt_x"/>
                          </p:val>
                        </p:tav>
                      </p:tavLst>
                    </p:anim>
                    <p:anim calcmode="lin" valueType="num">
                      <p:cBhvr>
                        <p:cTn dur="500" fill="hold"/>
                        <p:tgtEl>
                          <p:spTgt spid="4106"/>
                        </p:tgtEl>
                        <p:attrNameLst>
                          <p:attrName>ppt_y</p:attrName>
                        </p:attrNameLst>
                      </p:cBhvr>
                      <p:tavLst>
                        <p:tav tm="0">
                          <p:val>
                            <p:strVal val="#ppt_y+.05"/>
                          </p:val>
                        </p:tav>
                        <p:tav tm="100000">
                          <p:val>
                            <p:strVal val="#ppt_y"/>
                          </p:val>
                        </p:tav>
                      </p:tavLst>
                    </p:anim>
                  </p:childTnLst>
                </p:cTn>
              </p:par>
            </p:tnLst>
          </p:tmpl>
        </p:tmplLst>
      </p:bldP>
    </p:bldLst>
  </p:timing>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algn="ctr" eaLnBrk="1" hangingPunct="1"/>
            <a:r>
              <a:rPr lang="el-GR" sz="3600" b="1" smtClean="0"/>
              <a:t>ΣΥΓΚΡΙΣΗ ΜΕΤΑΞΥ </a:t>
            </a:r>
            <a:br>
              <a:rPr lang="el-GR" sz="3600" b="1" smtClean="0"/>
            </a:br>
            <a:r>
              <a:rPr lang="el-GR" sz="3600" b="1" smtClean="0"/>
              <a:t>ΚΠΑ ΚΑΙ ΕΠΑ</a:t>
            </a:r>
            <a:r>
              <a:rPr lang="el-GR" sz="4000" b="1" smtClean="0"/>
              <a:t/>
            </a:r>
            <a:br>
              <a:rPr lang="el-GR" sz="4000" b="1" smtClean="0"/>
            </a:br>
            <a:endParaRPr lang="el-GR" sz="4000" b="1" smtClean="0"/>
          </a:p>
        </p:txBody>
      </p:sp>
      <p:sp>
        <p:nvSpPr>
          <p:cNvPr id="4099" name="Rectangle 3"/>
          <p:cNvSpPr>
            <a:spLocks noGrp="1" noChangeArrowheads="1"/>
          </p:cNvSpPr>
          <p:nvPr>
            <p:ph type="subTitle" idx="1"/>
          </p:nvPr>
        </p:nvSpPr>
        <p:spPr/>
        <p:txBody>
          <a:bodyPr/>
          <a:lstStyle/>
          <a:p>
            <a:pPr algn="l" eaLnBrk="1" hangingPunct="1">
              <a:lnSpc>
                <a:spcPct val="80000"/>
              </a:lnSpc>
            </a:pPr>
            <a:endParaRPr lang="el-GR" sz="2000" smtClean="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 Τίτλος"/>
          <p:cNvSpPr>
            <a:spLocks noGrp="1"/>
          </p:cNvSpPr>
          <p:nvPr>
            <p:ph type="title"/>
          </p:nvPr>
        </p:nvSpPr>
        <p:spPr/>
        <p:txBody>
          <a:bodyPr/>
          <a:lstStyle/>
          <a:p>
            <a:endParaRPr lang="el-GR" smtClean="0"/>
          </a:p>
        </p:txBody>
      </p:sp>
      <p:sp>
        <p:nvSpPr>
          <p:cNvPr id="14339" name="2 - Θέση περιεχομένου"/>
          <p:cNvSpPr>
            <a:spLocks noGrp="1"/>
          </p:cNvSpPr>
          <p:nvPr>
            <p:ph idx="1"/>
          </p:nvPr>
        </p:nvSpPr>
        <p:spPr/>
        <p:txBody>
          <a:bodyPr/>
          <a:lstStyle/>
          <a:p>
            <a:r>
              <a:rPr lang="el-GR" dirty="0" smtClean="0"/>
              <a:t>Ουσιαστικά, επιλέγοντας την επένδυση Α είναι το ίδιο σαν να επιλέγεις την επένδυση Β με απόδοση 14% συν μια άλλη καλή επένδυση Γ με απόδοση 11,46%. Η μέση απόδοση των δύο επενδύσεων Β και Γ είναι </a:t>
            </a:r>
            <a:r>
              <a:rPr lang="el-GR" dirty="0" smtClean="0"/>
              <a:t>13,06%. </a:t>
            </a:r>
            <a:endParaRPr lang="el-GR" dirty="0" smtClean="0"/>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endParaRPr lang="el-GR"/>
          </a:p>
        </p:txBody>
      </p:sp>
      <p:sp>
        <p:nvSpPr>
          <p:cNvPr id="3" name="2 - Υπότιτλος"/>
          <p:cNvSpPr>
            <a:spLocks noGrp="1"/>
          </p:cNvSpPr>
          <p:nvPr>
            <p:ph type="subTitle" idx="1"/>
          </p:nvPr>
        </p:nvSpPr>
        <p:spPr>
          <a:xfrm>
            <a:off x="1357290" y="1643050"/>
            <a:ext cx="6400800" cy="1752600"/>
          </a:xfrm>
        </p:spPr>
        <p:txBody>
          <a:bodyPr/>
          <a:lstStyle/>
          <a:p>
            <a:r>
              <a:rPr lang="el-GR" dirty="0" smtClean="0"/>
              <a:t>Σύμφωνα με την μέθοδο της ΚΠΑ, το προεξοφλητικό επιτόκιο που χρησιμοποιείται είναι το κόστος χρήσης των κεφαλαίων. Δηλαδή οι ταμειακές ροές που προέρχονται από την επένδυση μπορούν να επενδυθούν με το ίδιο επιτόκιο.</a:t>
            </a:r>
            <a:endParaRPr lang="el-GR" dirty="0"/>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endParaRPr lang="el-GR"/>
          </a:p>
        </p:txBody>
      </p:sp>
      <p:sp>
        <p:nvSpPr>
          <p:cNvPr id="3" name="2 - Υπότιτλος"/>
          <p:cNvSpPr>
            <a:spLocks noGrp="1"/>
          </p:cNvSpPr>
          <p:nvPr>
            <p:ph type="subTitle" idx="1"/>
          </p:nvPr>
        </p:nvSpPr>
        <p:spPr>
          <a:xfrm>
            <a:off x="1214414" y="1643050"/>
            <a:ext cx="6400800" cy="1752600"/>
          </a:xfrm>
        </p:spPr>
        <p:txBody>
          <a:bodyPr/>
          <a:lstStyle/>
          <a:p>
            <a:r>
              <a:rPr lang="el-GR" dirty="0" smtClean="0"/>
              <a:t>Σύμφωνα με την μέθοδο της ΕΠΑ, το κόστος ευκαιρίας της χρηματοδότησης είναι ίσο με το ΕΠΑ, δηλαδή οι ταμειακές ροές μπορούν να επενδυθούν με το ίδιο επιτόκιο (ΕΠΑ). </a:t>
            </a:r>
            <a:endParaRPr lang="el-GR" dirty="0"/>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endParaRPr lang="el-GR"/>
          </a:p>
        </p:txBody>
      </p:sp>
      <p:sp>
        <p:nvSpPr>
          <p:cNvPr id="3" name="2 - Υπότιτλος"/>
          <p:cNvSpPr>
            <a:spLocks noGrp="1"/>
          </p:cNvSpPr>
          <p:nvPr>
            <p:ph type="subTitle" idx="1"/>
          </p:nvPr>
        </p:nvSpPr>
        <p:spPr>
          <a:xfrm>
            <a:off x="1357290" y="1643050"/>
            <a:ext cx="6400800" cy="1752600"/>
          </a:xfrm>
        </p:spPr>
        <p:txBody>
          <a:bodyPr/>
          <a:lstStyle/>
          <a:p>
            <a:r>
              <a:rPr lang="el-GR" dirty="0" smtClean="0"/>
              <a:t>Στην πραγματικότητα είναι πολύ πιθανό ότι το επιτόκιο επανεπένδυσης είναι ίσο με το κόστος κεφαλαίου και όχι ίσο με το ΕΠΑ. Στην περίπτωση αυτή η απόδοση της επένδυσης είναι διαφορετική από το ΕΠΑ.</a:t>
            </a:r>
            <a:endParaRPr lang="el-GR" dirty="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endParaRPr lang="el-GR"/>
          </a:p>
        </p:txBody>
      </p:sp>
      <p:sp>
        <p:nvSpPr>
          <p:cNvPr id="3" name="2 - Υπότιτλος"/>
          <p:cNvSpPr>
            <a:spLocks noGrp="1"/>
          </p:cNvSpPr>
          <p:nvPr>
            <p:ph type="subTitle" idx="1"/>
          </p:nvPr>
        </p:nvSpPr>
        <p:spPr>
          <a:xfrm>
            <a:off x="1357290" y="3214686"/>
            <a:ext cx="6400800" cy="1752600"/>
          </a:xfrm>
        </p:spPr>
        <p:txBody>
          <a:bodyPr/>
          <a:lstStyle/>
          <a:p>
            <a:r>
              <a:rPr lang="el-GR" dirty="0" smtClean="0"/>
              <a:t>Δίνονται οι ακόλουθες ταμειακές ροές μιας επένδυσης.</a:t>
            </a:r>
          </a:p>
          <a:p>
            <a:endParaRPr lang="el-GR" dirty="0" smtClean="0"/>
          </a:p>
          <a:p>
            <a:endParaRPr lang="el-GR" dirty="0"/>
          </a:p>
        </p:txBody>
      </p:sp>
      <p:graphicFrame>
        <p:nvGraphicFramePr>
          <p:cNvPr id="4" name="3 - Πίνακας"/>
          <p:cNvGraphicFramePr>
            <a:graphicFrameLocks noGrp="1"/>
          </p:cNvGraphicFramePr>
          <p:nvPr/>
        </p:nvGraphicFramePr>
        <p:xfrm>
          <a:off x="1428728" y="4357694"/>
          <a:ext cx="6096000" cy="109728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pPr algn="ctr"/>
                      <a:r>
                        <a:rPr lang="el-GR" sz="2000" dirty="0" smtClean="0"/>
                        <a:t>Έτος</a:t>
                      </a:r>
                      <a:endParaRPr lang="el-GR" sz="2000" dirty="0"/>
                    </a:p>
                  </a:txBody>
                  <a:tcPr/>
                </a:tc>
                <a:tc>
                  <a:txBody>
                    <a:bodyPr/>
                    <a:lstStyle/>
                    <a:p>
                      <a:pPr algn="ctr"/>
                      <a:r>
                        <a:rPr lang="el-GR" sz="2000" dirty="0" smtClean="0"/>
                        <a:t>0</a:t>
                      </a:r>
                      <a:endParaRPr lang="el-GR" sz="2000" dirty="0"/>
                    </a:p>
                  </a:txBody>
                  <a:tcPr/>
                </a:tc>
                <a:tc>
                  <a:txBody>
                    <a:bodyPr/>
                    <a:lstStyle/>
                    <a:p>
                      <a:pPr algn="ctr"/>
                      <a:r>
                        <a:rPr lang="el-GR" sz="2000" dirty="0" smtClean="0"/>
                        <a:t>1</a:t>
                      </a:r>
                      <a:endParaRPr lang="el-GR" sz="2000" dirty="0"/>
                    </a:p>
                  </a:txBody>
                  <a:tcPr/>
                </a:tc>
                <a:tc>
                  <a:txBody>
                    <a:bodyPr/>
                    <a:lstStyle/>
                    <a:p>
                      <a:pPr algn="ctr"/>
                      <a:r>
                        <a:rPr lang="el-GR" sz="2000" dirty="0" smtClean="0"/>
                        <a:t>2</a:t>
                      </a:r>
                      <a:endParaRPr lang="el-GR" sz="2000" dirty="0"/>
                    </a:p>
                  </a:txBody>
                  <a:tcPr/>
                </a:tc>
                <a:tc>
                  <a:txBody>
                    <a:bodyPr/>
                    <a:lstStyle/>
                    <a:p>
                      <a:pPr algn="ctr"/>
                      <a:r>
                        <a:rPr lang="el-GR" sz="2000" dirty="0" smtClean="0"/>
                        <a:t>3</a:t>
                      </a:r>
                      <a:endParaRPr lang="el-GR" sz="2000" dirty="0"/>
                    </a:p>
                  </a:txBody>
                  <a:tcPr/>
                </a:tc>
              </a:tr>
              <a:tr h="370840">
                <a:tc>
                  <a:txBody>
                    <a:bodyPr/>
                    <a:lstStyle/>
                    <a:p>
                      <a:pPr algn="ctr"/>
                      <a:endParaRPr lang="el-GR"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2000" dirty="0" smtClean="0"/>
                        <a:t>-170.000</a:t>
                      </a:r>
                    </a:p>
                    <a:p>
                      <a:pPr algn="ctr"/>
                      <a:endParaRPr lang="el-GR"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2000" dirty="0" smtClean="0"/>
                        <a:t>52.000</a:t>
                      </a:r>
                    </a:p>
                    <a:p>
                      <a:pPr algn="ctr"/>
                      <a:endParaRPr lang="el-GR"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2000" dirty="0" smtClean="0"/>
                        <a:t>78.000</a:t>
                      </a:r>
                    </a:p>
                    <a:p>
                      <a:pPr algn="ctr"/>
                      <a:endParaRPr lang="el-GR"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2000" dirty="0" smtClean="0"/>
                        <a:t>100.000</a:t>
                      </a:r>
                    </a:p>
                    <a:p>
                      <a:pPr algn="ctr"/>
                      <a:endParaRPr lang="el-GR" sz="2000" dirty="0"/>
                    </a:p>
                  </a:txBody>
                  <a:tcPr/>
                </a:tc>
              </a:tr>
            </a:tbl>
          </a:graphicData>
        </a:graphic>
      </p:graphicFrame>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 </a:t>
            </a:r>
            <a:endParaRPr lang="el-GR" dirty="0"/>
          </a:p>
        </p:txBody>
      </p:sp>
      <p:sp>
        <p:nvSpPr>
          <p:cNvPr id="3" name="2 - Υπότιτλος"/>
          <p:cNvSpPr>
            <a:spLocks noGrp="1"/>
          </p:cNvSpPr>
          <p:nvPr>
            <p:ph type="subTitle" idx="1"/>
          </p:nvPr>
        </p:nvSpPr>
        <p:spPr>
          <a:xfrm>
            <a:off x="1285852" y="1643050"/>
            <a:ext cx="6400800" cy="1752600"/>
          </a:xfrm>
        </p:spPr>
        <p:txBody>
          <a:bodyPr/>
          <a:lstStyle/>
          <a:p>
            <a:r>
              <a:rPr lang="el-GR" dirty="0" smtClean="0"/>
              <a:t>Ένα κ=10% τότε ΚΠΑ=16.867 και ΕΠΑ=15%. </a:t>
            </a:r>
          </a:p>
          <a:p>
            <a:r>
              <a:rPr lang="el-GR" dirty="0" smtClean="0"/>
              <a:t>Τι γίνεται στην περίπτωση που το επιτόκιο επανεπένδυσης είναι ίσο με το ΕΠΑ και στην περίπτωση που </a:t>
            </a:r>
            <a:r>
              <a:rPr lang="el-GR" dirty="0" smtClean="0"/>
              <a:t>το επιτόκιο επανεπένδυσης είναι ίσο με </a:t>
            </a:r>
            <a:r>
              <a:rPr lang="el-GR" dirty="0" smtClean="0"/>
              <a:t>το κόστος κεφαλαίων 10%?</a:t>
            </a:r>
            <a:endParaRPr lang="el-GR" dirty="0"/>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3200" dirty="0" smtClean="0"/>
              <a:t>Α. Επιτόκιο επανεπένδυσης ίσο με το ΕΠΑ</a:t>
            </a:r>
            <a:endParaRPr lang="el-GR" sz="3200" dirty="0"/>
          </a:p>
        </p:txBody>
      </p:sp>
      <p:sp>
        <p:nvSpPr>
          <p:cNvPr id="3" name="2 - Θέση περιεχομένου"/>
          <p:cNvSpPr>
            <a:spLocks noGrp="1"/>
          </p:cNvSpPr>
          <p:nvPr>
            <p:ph idx="1"/>
          </p:nvPr>
        </p:nvSpPr>
        <p:spPr/>
        <p:txBody>
          <a:bodyPr/>
          <a:lstStyle/>
          <a:p>
            <a:r>
              <a:rPr lang="el-GR" dirty="0" smtClean="0"/>
              <a:t>Εφόσον επανεπενδύονται οι ταμειακές ροές πρέπει να βρούμε την τελική αξία αυτών των ροών και στη συνέχεια να βρούμε το επιτόκιο εκείνο που εξισώνει την παρούσα αξία αυτών των μελλοντικών ροών με το Αρχικό Κόστος της Επένδυσης. </a:t>
            </a:r>
          </a:p>
          <a:p>
            <a:r>
              <a:rPr lang="en-US" dirty="0" smtClean="0"/>
              <a:t>FV = 258.496 </a:t>
            </a:r>
            <a:r>
              <a:rPr lang="el-GR" dirty="0" smtClean="0"/>
              <a:t>και άρα ετήσια απόδοση </a:t>
            </a:r>
          </a:p>
          <a:p>
            <a:r>
              <a:rPr lang="en-US" dirty="0" err="1" smtClean="0"/>
              <a:t>i</a:t>
            </a:r>
            <a:r>
              <a:rPr lang="en-US" dirty="0" smtClean="0"/>
              <a:t> = 15% </a:t>
            </a:r>
            <a:r>
              <a:rPr lang="el-GR" dirty="0" smtClean="0"/>
              <a:t>όσο δηλαδή και το ΕΠΑ.</a:t>
            </a:r>
          </a:p>
          <a:p>
            <a:endParaRPr lang="el-GR" dirty="0"/>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3200" dirty="0" smtClean="0"/>
              <a:t>Β.</a:t>
            </a:r>
            <a:r>
              <a:rPr lang="el-GR" sz="3200" dirty="0" smtClean="0"/>
              <a:t> Επιτόκιο επανεπένδυσης ίσο με </a:t>
            </a:r>
            <a:r>
              <a:rPr lang="el-GR" sz="3200" dirty="0" smtClean="0"/>
              <a:t>το κόστος κεφαλαίων 10%. </a:t>
            </a:r>
            <a:endParaRPr lang="el-GR" sz="3200" dirty="0"/>
          </a:p>
        </p:txBody>
      </p:sp>
      <p:sp>
        <p:nvSpPr>
          <p:cNvPr id="3" name="2 - Θέση περιεχομένου"/>
          <p:cNvSpPr>
            <a:spLocks noGrp="1"/>
          </p:cNvSpPr>
          <p:nvPr>
            <p:ph idx="1"/>
          </p:nvPr>
        </p:nvSpPr>
        <p:spPr/>
        <p:txBody>
          <a:bodyPr/>
          <a:lstStyle/>
          <a:p>
            <a:r>
              <a:rPr lang="el-GR" dirty="0" smtClean="0"/>
              <a:t>Εάν το επιτόκιο επανεπένδυσης είναι ίσο με το κόστος κεφαλαίων και οι ταμειακές ροές επανεπενδύονται με 10%, η μελλοντική αξία τους θα είναι ίση με </a:t>
            </a:r>
            <a:r>
              <a:rPr lang="en-US" dirty="0" smtClean="0"/>
              <a:t>FV = 248.720.</a:t>
            </a:r>
            <a:r>
              <a:rPr lang="el-GR" dirty="0" smtClean="0"/>
              <a:t> Μπορούμε τώρα να βρούμε το επιτόκιο με το οποίο η Π.Α των μελλοντικών αυτών ροών είναι ίση με το ΑΚΕ. Αυτή η απόδοση είναι γνωστή ως το Τροποποιημένο Εσωτερικό Ποσοστό Απόδοσης (ΤΕΠΑ).</a:t>
            </a:r>
            <a:endParaRPr lang="el-GR" dirty="0"/>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1142976" y="1714488"/>
            <a:ext cx="7772400" cy="4114800"/>
          </a:xfrm>
        </p:spPr>
        <p:txBody>
          <a:bodyPr/>
          <a:lstStyle/>
          <a:p>
            <a:r>
              <a:rPr lang="el-GR" dirty="0" smtClean="0"/>
              <a:t>Συνεπώς το ΤΕΠΑ (</a:t>
            </a:r>
            <a:r>
              <a:rPr lang="en-US" dirty="0" smtClean="0"/>
              <a:t>MIRR-Modified Internal Rate of Return) </a:t>
            </a:r>
            <a:r>
              <a:rPr lang="el-GR" dirty="0" smtClean="0"/>
              <a:t>είναι η απόδοση της επένδυσης η οποία υπολογίζεται υποθέτοντας ότι όλες οι ταμειακές ροές επανεπενδύονται με επιτόκιο που είναι ίσο με το κόστος κεφαλαίων της επιχείρησης. Στο παράδειγμα μας με κόστος κεφαλαίων 10%, η απόδοση της επένδυσης είναι 13,52%.</a:t>
            </a:r>
            <a:endParaRPr lang="el-GR" dirty="0"/>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3600" dirty="0" smtClean="0"/>
              <a:t>Σχέση μεταξύ ΕΠΑ και ΤΕΠΑ</a:t>
            </a:r>
            <a:endParaRPr lang="el-GR" sz="3600" dirty="0"/>
          </a:p>
        </p:txBody>
      </p:sp>
      <p:sp>
        <p:nvSpPr>
          <p:cNvPr id="3" name="2 - Θέση περιεχομένου"/>
          <p:cNvSpPr>
            <a:spLocks noGrp="1"/>
          </p:cNvSpPr>
          <p:nvPr>
            <p:ph idx="1"/>
          </p:nvPr>
        </p:nvSpPr>
        <p:spPr/>
        <p:txBody>
          <a:bodyPr/>
          <a:lstStyle/>
          <a:p>
            <a:r>
              <a:rPr lang="el-GR" dirty="0" smtClean="0"/>
              <a:t>Γνωρίζουμε ότι για να γίνει μια επένδυση αποδεκτή θα πρέπει το ΕΠΑ να είναι μεγαλύτερο από το κόστος κεφαλαίων κ (</a:t>
            </a:r>
            <a:r>
              <a:rPr lang="el-GR" dirty="0" err="1" smtClean="0"/>
              <a:t>ΕΠΑ&gt;κ</a:t>
            </a:r>
            <a:r>
              <a:rPr lang="el-GR" dirty="0" smtClean="0"/>
              <a:t>). Αν για μια επένδυση ΚΠΑ&gt;0 τότε </a:t>
            </a:r>
            <a:r>
              <a:rPr lang="el-GR" dirty="0" err="1" smtClean="0"/>
              <a:t>ΕΠΑ&gt;κ</a:t>
            </a:r>
            <a:r>
              <a:rPr lang="el-GR" dirty="0" smtClean="0"/>
              <a:t> και επίσης </a:t>
            </a:r>
            <a:r>
              <a:rPr lang="el-GR" dirty="0" err="1" smtClean="0"/>
              <a:t>ΤΕΠΑ&gt;κ</a:t>
            </a:r>
            <a:r>
              <a:rPr lang="el-GR" dirty="0" smtClean="0"/>
              <a:t>. Στην περίπτωση αυτή ισχύει ΕΠΑ&gt;ΤΕΠΑ.</a:t>
            </a:r>
            <a:endParaRPr lang="el-GR"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 </a:t>
            </a:r>
            <a:endParaRPr lang="el-GR" dirty="0"/>
          </a:p>
        </p:txBody>
      </p:sp>
      <p:sp>
        <p:nvSpPr>
          <p:cNvPr id="3" name="2 - Υπότιτλος"/>
          <p:cNvSpPr>
            <a:spLocks noGrp="1"/>
          </p:cNvSpPr>
          <p:nvPr>
            <p:ph type="subTitle" idx="1"/>
          </p:nvPr>
        </p:nvSpPr>
        <p:spPr>
          <a:xfrm>
            <a:off x="1285852" y="1357298"/>
            <a:ext cx="6400800" cy="1752600"/>
          </a:xfrm>
        </p:spPr>
        <p:txBody>
          <a:bodyPr/>
          <a:lstStyle/>
          <a:p>
            <a:r>
              <a:rPr lang="el-GR" dirty="0" smtClean="0"/>
              <a:t>Η ΚΠΑ και ο ΕΠΑ είναι δύο από τις μεθόδους που χρησιμοποιούνται στην αξιολόγηση των επενδύσεων. Δίνουν όμως τα ίδια αποτελέσματα ως προς την αποδοχή ή την απόρριψη των επενδύσεων? Η απάντηση είναι όχι πάντοτε.</a:t>
            </a:r>
            <a:endParaRPr lang="el-GR" dirty="0"/>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Αν μια επένδυση έχει ΚΠΑ&lt;0, τότε γνωρίζουμε ότι </a:t>
            </a:r>
            <a:r>
              <a:rPr lang="el-GR" dirty="0" err="1" smtClean="0"/>
              <a:t>ΕΠΑ&lt;κ</a:t>
            </a:r>
            <a:r>
              <a:rPr lang="el-GR" dirty="0" smtClean="0"/>
              <a:t> και επίσης </a:t>
            </a:r>
            <a:r>
              <a:rPr lang="el-GR" dirty="0" err="1" smtClean="0"/>
              <a:t>ΤΕΠΑ&lt;κ</a:t>
            </a:r>
            <a:r>
              <a:rPr lang="el-GR" dirty="0" smtClean="0"/>
              <a:t>. Σε αυτή την περίπτωση όμως ισχύει ΕΠΑ&lt;ΤΕΠΑ.</a:t>
            </a:r>
            <a:endParaRPr lang="el-GR" dirty="0"/>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3200" dirty="0" smtClean="0"/>
              <a:t>Παράδειγμα</a:t>
            </a:r>
            <a:endParaRPr lang="el-GR" sz="3200" dirty="0"/>
          </a:p>
        </p:txBody>
      </p:sp>
      <p:sp>
        <p:nvSpPr>
          <p:cNvPr id="3" name="2 - Θέση περιεχομένου"/>
          <p:cNvSpPr>
            <a:spLocks noGrp="1"/>
          </p:cNvSpPr>
          <p:nvPr>
            <p:ph idx="1"/>
          </p:nvPr>
        </p:nvSpPr>
        <p:spPr/>
        <p:txBody>
          <a:bodyPr/>
          <a:lstStyle/>
          <a:p>
            <a:r>
              <a:rPr lang="el-GR" dirty="0" smtClean="0"/>
              <a:t>Μια επιχείρηση εξετάζει 2 αμοιβαίως αποκλειόμενα προγράμματα Α και Β με τις ακόλουθες ταμειακές ροές</a:t>
            </a:r>
          </a:p>
          <a:p>
            <a:endParaRPr lang="el-GR" dirty="0"/>
          </a:p>
        </p:txBody>
      </p:sp>
      <p:graphicFrame>
        <p:nvGraphicFramePr>
          <p:cNvPr id="4" name="3 - Πίνακας"/>
          <p:cNvGraphicFramePr>
            <a:graphicFrameLocks noGrp="1"/>
          </p:cNvGraphicFramePr>
          <p:nvPr/>
        </p:nvGraphicFramePr>
        <p:xfrm>
          <a:off x="1571604" y="3786190"/>
          <a:ext cx="6096000" cy="148336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pPr algn="ctr"/>
                      <a:r>
                        <a:rPr lang="el-GR" dirty="0" smtClean="0"/>
                        <a:t>Έτος</a:t>
                      </a:r>
                      <a:endParaRPr lang="el-GR" dirty="0"/>
                    </a:p>
                  </a:txBody>
                  <a:tcPr/>
                </a:tc>
                <a:tc>
                  <a:txBody>
                    <a:bodyPr/>
                    <a:lstStyle/>
                    <a:p>
                      <a:pPr algn="ctr"/>
                      <a:r>
                        <a:rPr lang="el-GR" dirty="0" smtClean="0"/>
                        <a:t>Α</a:t>
                      </a:r>
                      <a:endParaRPr lang="el-GR" dirty="0"/>
                    </a:p>
                  </a:txBody>
                  <a:tcPr/>
                </a:tc>
                <a:tc>
                  <a:txBody>
                    <a:bodyPr/>
                    <a:lstStyle/>
                    <a:p>
                      <a:pPr algn="ctr"/>
                      <a:r>
                        <a:rPr lang="el-GR" dirty="0" smtClean="0"/>
                        <a:t>Β</a:t>
                      </a:r>
                      <a:endParaRPr lang="el-GR" dirty="0"/>
                    </a:p>
                  </a:txBody>
                  <a:tcPr/>
                </a:tc>
              </a:tr>
              <a:tr h="370840">
                <a:tc>
                  <a:txBody>
                    <a:bodyPr/>
                    <a:lstStyle/>
                    <a:p>
                      <a:pPr algn="ctr"/>
                      <a:r>
                        <a:rPr lang="el-GR" dirty="0" smtClean="0"/>
                        <a:t>0</a:t>
                      </a:r>
                      <a:endParaRPr lang="el-GR" dirty="0"/>
                    </a:p>
                  </a:txBody>
                  <a:tcPr/>
                </a:tc>
                <a:tc>
                  <a:txBody>
                    <a:bodyPr/>
                    <a:lstStyle/>
                    <a:p>
                      <a:pPr algn="ctr"/>
                      <a:r>
                        <a:rPr lang="el-GR" dirty="0" smtClean="0"/>
                        <a:t>-100.000</a:t>
                      </a:r>
                      <a:endParaRPr lang="el-GR" dirty="0"/>
                    </a:p>
                  </a:txBody>
                  <a:tcPr/>
                </a:tc>
                <a:tc>
                  <a:txBody>
                    <a:bodyPr/>
                    <a:lstStyle/>
                    <a:p>
                      <a:pPr algn="ctr"/>
                      <a:r>
                        <a:rPr lang="el-GR" dirty="0" smtClean="0"/>
                        <a:t>-60.000</a:t>
                      </a:r>
                      <a:endParaRPr lang="el-GR" dirty="0"/>
                    </a:p>
                  </a:txBody>
                  <a:tcPr/>
                </a:tc>
              </a:tr>
              <a:tr h="370840">
                <a:tc>
                  <a:txBody>
                    <a:bodyPr/>
                    <a:lstStyle/>
                    <a:p>
                      <a:pPr algn="ctr"/>
                      <a:r>
                        <a:rPr lang="el-GR" dirty="0" smtClean="0"/>
                        <a:t>1</a:t>
                      </a:r>
                      <a:endParaRPr lang="el-GR" dirty="0"/>
                    </a:p>
                  </a:txBody>
                  <a:tcPr/>
                </a:tc>
                <a:tc>
                  <a:txBody>
                    <a:bodyPr/>
                    <a:lstStyle/>
                    <a:p>
                      <a:pPr algn="ctr"/>
                      <a:r>
                        <a:rPr lang="el-GR" dirty="0" smtClean="0"/>
                        <a:t>60.000</a:t>
                      </a:r>
                      <a:endParaRPr lang="el-GR" dirty="0"/>
                    </a:p>
                  </a:txBody>
                  <a:tcPr/>
                </a:tc>
                <a:tc>
                  <a:txBody>
                    <a:bodyPr/>
                    <a:lstStyle/>
                    <a:p>
                      <a:pPr algn="ctr"/>
                      <a:r>
                        <a:rPr lang="el-GR" dirty="0" smtClean="0"/>
                        <a:t>36.500</a:t>
                      </a:r>
                      <a:endParaRPr lang="el-GR" dirty="0"/>
                    </a:p>
                  </a:txBody>
                  <a:tcPr/>
                </a:tc>
              </a:tr>
              <a:tr h="370840">
                <a:tc>
                  <a:txBody>
                    <a:bodyPr/>
                    <a:lstStyle/>
                    <a:p>
                      <a:pPr algn="ctr"/>
                      <a:r>
                        <a:rPr lang="el-GR" dirty="0" smtClean="0"/>
                        <a:t>2</a:t>
                      </a:r>
                      <a:endParaRPr lang="el-GR" dirty="0"/>
                    </a:p>
                  </a:txBody>
                  <a:tcPr/>
                </a:tc>
                <a:tc>
                  <a:txBody>
                    <a:bodyPr/>
                    <a:lstStyle/>
                    <a:p>
                      <a:pPr algn="ctr"/>
                      <a:r>
                        <a:rPr lang="el-GR" dirty="0" smtClean="0"/>
                        <a:t>60.000</a:t>
                      </a:r>
                      <a:endParaRPr lang="el-GR" dirty="0"/>
                    </a:p>
                  </a:txBody>
                  <a:tcPr/>
                </a:tc>
                <a:tc>
                  <a:txBody>
                    <a:bodyPr/>
                    <a:lstStyle/>
                    <a:p>
                      <a:pPr algn="ctr"/>
                      <a:r>
                        <a:rPr lang="el-GR" dirty="0" smtClean="0"/>
                        <a:t>36.500</a:t>
                      </a:r>
                      <a:endParaRPr lang="el-GR" dirty="0"/>
                    </a:p>
                  </a:txBody>
                  <a:tcPr/>
                </a:tc>
              </a:tr>
            </a:tbl>
          </a:graphicData>
        </a:graphic>
      </p:graphicFrame>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l-GR" sz="3200" b="1" smtClean="0"/>
              <a:t>Πιο πρόγραμμα θα πρέπει να επιλέξει η επιχείρηση;</a:t>
            </a:r>
            <a:r>
              <a:rPr lang="el-GR" sz="3200" smtClean="0"/>
              <a:t/>
            </a:r>
            <a:br>
              <a:rPr lang="el-GR" sz="3200" smtClean="0"/>
            </a:br>
            <a:endParaRPr lang="el-GR" sz="3200" smtClean="0"/>
          </a:p>
        </p:txBody>
      </p:sp>
      <p:sp>
        <p:nvSpPr>
          <p:cNvPr id="19459" name="Rectangle 3"/>
          <p:cNvSpPr>
            <a:spLocks noGrp="1" noChangeArrowheads="1"/>
          </p:cNvSpPr>
          <p:nvPr>
            <p:ph type="body" idx="1"/>
          </p:nvPr>
        </p:nvSpPr>
        <p:spPr/>
        <p:txBody>
          <a:bodyPr/>
          <a:lstStyle/>
          <a:p>
            <a:pPr eaLnBrk="1" hangingPunct="1"/>
            <a:r>
              <a:rPr lang="el-GR" sz="2800" dirty="0" smtClean="0"/>
              <a:t>Βασιζόμενοι στην καθαρή παρούσα αξία (ΚΠΑ) των προγραμμάτων Α και Β έχουμε:</a:t>
            </a:r>
          </a:p>
          <a:p>
            <a:pPr eaLnBrk="1" hangingPunct="1"/>
            <a:endParaRPr lang="en-US" sz="2800" dirty="0" smtClean="0"/>
          </a:p>
          <a:p>
            <a:pPr eaLnBrk="1" hangingPunct="1"/>
            <a:r>
              <a:rPr lang="el-GR" sz="2800" dirty="0" smtClean="0"/>
              <a:t>Η ΚΠΑ του προγράμματος Α είναι:</a:t>
            </a:r>
          </a:p>
          <a:p>
            <a:pPr eaLnBrk="1" hangingPunct="1"/>
            <a:r>
              <a:rPr lang="el-GR" sz="2800" dirty="0" smtClean="0"/>
              <a:t>ΚΠΑ(Α) = </a:t>
            </a:r>
            <a:r>
              <a:rPr lang="el-GR" sz="2800" dirty="0" smtClean="0"/>
              <a:t>4.132 και ΕΠΑ = 13,07%</a:t>
            </a:r>
            <a:endParaRPr lang="el-GR" sz="2800" u="sng" dirty="0" smtClean="0"/>
          </a:p>
          <a:p>
            <a:pPr eaLnBrk="1" hangingPunct="1"/>
            <a:endParaRPr lang="en-US" sz="2800" dirty="0" smtClean="0"/>
          </a:p>
          <a:p>
            <a:pPr eaLnBrk="1" hangingPunct="1"/>
            <a:r>
              <a:rPr lang="el-GR" sz="2800" dirty="0" smtClean="0"/>
              <a:t>Η ΚΠΑ του προγράμματος Β είναι:</a:t>
            </a:r>
          </a:p>
          <a:p>
            <a:pPr eaLnBrk="1" hangingPunct="1"/>
            <a:r>
              <a:rPr lang="el-GR" sz="2800" dirty="0" smtClean="0"/>
              <a:t>ΚΠΑ(Β) = </a:t>
            </a:r>
            <a:r>
              <a:rPr lang="el-GR" sz="2800" dirty="0" smtClean="0"/>
              <a:t>3.347 και ΕΠΑ = 14,13%</a:t>
            </a:r>
            <a:endParaRPr lang="el-GR" sz="2800" u="sng" dirty="0" smtClean="0"/>
          </a:p>
          <a:p>
            <a:pPr eaLnBrk="1" hangingPunct="1"/>
            <a:endParaRPr lang="en-US" sz="2800" dirty="0" smtClean="0"/>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endParaRPr lang="el-GR" smtClean="0"/>
          </a:p>
        </p:txBody>
      </p:sp>
      <p:sp>
        <p:nvSpPr>
          <p:cNvPr id="20483" name="Rectangle 3"/>
          <p:cNvSpPr>
            <a:spLocks noGrp="1" noChangeArrowheads="1"/>
          </p:cNvSpPr>
          <p:nvPr>
            <p:ph type="body" idx="1"/>
          </p:nvPr>
        </p:nvSpPr>
        <p:spPr/>
        <p:txBody>
          <a:bodyPr/>
          <a:lstStyle/>
          <a:p>
            <a:pPr eaLnBrk="1" hangingPunct="1">
              <a:lnSpc>
                <a:spcPct val="80000"/>
              </a:lnSpc>
            </a:pPr>
            <a:r>
              <a:rPr lang="el-GR" sz="2800" dirty="0" smtClean="0"/>
              <a:t>Σύμφωνα με το κριτήριο της ΚΠΑ πρέπει να επιλέξουμε το Α, ενώ σύμφωνα με το κριτήριο του ΕΠΑ πρέπει να επιλέξουμε το Β.</a:t>
            </a:r>
          </a:p>
          <a:p>
            <a:pPr eaLnBrk="1" hangingPunct="1">
              <a:lnSpc>
                <a:spcPct val="80000"/>
              </a:lnSpc>
            </a:pPr>
            <a:r>
              <a:rPr lang="el-GR" sz="2800" dirty="0" smtClean="0"/>
              <a:t>Επίσης βασιζόμενοι στο κριτήριο του διαφορικού Εσωτερικού Ποσοστού Απόδοσης (ΔΕΠΑ) δείξαμε ότι πρέπει να επιλεγεί η επένδυση Α</a:t>
            </a:r>
            <a:endParaRPr lang="el-GR" sz="2800" dirty="0" smtClean="0"/>
          </a:p>
          <a:p>
            <a:pPr eaLnBrk="1" hangingPunct="1">
              <a:lnSpc>
                <a:spcPct val="80000"/>
              </a:lnSpc>
            </a:pPr>
            <a:r>
              <a:rPr lang="el-GR" sz="2800" dirty="0" smtClean="0"/>
              <a:t>Στη συνέχεια θα υπολογίσουμε τον Τροποποιημένο ΕΠΑ (ΤΕΠΑ-</a:t>
            </a:r>
            <a:r>
              <a:rPr lang="en-US" sz="2800" dirty="0" smtClean="0"/>
              <a:t>MIRR) </a:t>
            </a:r>
            <a:r>
              <a:rPr lang="el-GR" sz="2800" dirty="0" smtClean="0"/>
              <a:t>υποθέτοντας ότι η επανεπένδυση των ταμειακών ροών γίνεται με επιτόκιο ίσο με το κόστος κεφαλαίων.</a:t>
            </a:r>
            <a:endParaRPr lang="en-US" sz="2800" dirty="0" smtClean="0"/>
          </a:p>
          <a:p>
            <a:pPr eaLnBrk="1" hangingPunct="1">
              <a:lnSpc>
                <a:spcPct val="80000"/>
              </a:lnSpc>
            </a:pPr>
            <a:endParaRPr lang="en-US" sz="2400" dirty="0" smtClean="0"/>
          </a:p>
          <a:p>
            <a:pPr eaLnBrk="1" hangingPunct="1">
              <a:lnSpc>
                <a:spcPct val="80000"/>
              </a:lnSpc>
            </a:pPr>
            <a:r>
              <a:rPr lang="el-GR" sz="2400" dirty="0" smtClean="0"/>
              <a:t> </a:t>
            </a:r>
            <a:endParaRPr lang="el-GR" sz="2400" dirty="0" smtClean="0"/>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l-GR" sz="3200" dirty="0" smtClean="0"/>
              <a:t/>
            </a:r>
            <a:br>
              <a:rPr lang="el-GR" sz="3200" dirty="0" smtClean="0"/>
            </a:br>
            <a:endParaRPr lang="el-GR" sz="3200" dirty="0" smtClean="0"/>
          </a:p>
        </p:txBody>
      </p:sp>
      <p:sp>
        <p:nvSpPr>
          <p:cNvPr id="21507" name="Rectangle 3"/>
          <p:cNvSpPr>
            <a:spLocks noGrp="1" noChangeArrowheads="1"/>
          </p:cNvSpPr>
          <p:nvPr>
            <p:ph type="body" idx="1"/>
          </p:nvPr>
        </p:nvSpPr>
        <p:spPr/>
        <p:txBody>
          <a:bodyPr/>
          <a:lstStyle/>
          <a:p>
            <a:pPr eaLnBrk="1" hangingPunct="1"/>
            <a:r>
              <a:rPr lang="el-GR" dirty="0" smtClean="0"/>
              <a:t>Πρώτα βρίσκουμε την μελλοντική αξία των ταμειακών ροών</a:t>
            </a:r>
            <a:r>
              <a:rPr lang="en-US" dirty="0" smtClean="0"/>
              <a:t>:</a:t>
            </a:r>
          </a:p>
          <a:p>
            <a:pPr eaLnBrk="1" hangingPunct="1"/>
            <a:r>
              <a:rPr lang="en-US" sz="2800" dirty="0" smtClean="0"/>
              <a:t>A- FV = 60.000 (1,10) + 60.000 = 126.000</a:t>
            </a:r>
          </a:p>
          <a:p>
            <a:pPr eaLnBrk="1" hangingPunct="1"/>
            <a:r>
              <a:rPr lang="en-US" sz="2800" dirty="0" smtClean="0"/>
              <a:t>B- FV = 36.500 (1,10) + 36.500 = 76.650</a:t>
            </a:r>
          </a:p>
          <a:p>
            <a:pPr eaLnBrk="1" hangingPunct="1"/>
            <a:r>
              <a:rPr lang="el-GR" sz="2800" dirty="0" smtClean="0"/>
              <a:t>Στη συνέχεια βρίσκουμε τον ΤΕΠΑ </a:t>
            </a:r>
            <a:r>
              <a:rPr lang="el-GR" sz="2800" dirty="0" smtClean="0"/>
              <a:t>εξισώνοντας την </a:t>
            </a:r>
            <a:r>
              <a:rPr lang="el-GR" sz="2800" dirty="0" smtClean="0"/>
              <a:t>Π.Α των μελλοντικών </a:t>
            </a:r>
            <a:r>
              <a:rPr lang="el-GR" sz="2800" dirty="0" smtClean="0"/>
              <a:t>ταμειακών </a:t>
            </a:r>
            <a:r>
              <a:rPr lang="el-GR" sz="2800" dirty="0" smtClean="0"/>
              <a:t>ροών </a:t>
            </a:r>
            <a:r>
              <a:rPr lang="el-GR" sz="2800" dirty="0" smtClean="0"/>
              <a:t>είναι </a:t>
            </a:r>
            <a:r>
              <a:rPr lang="el-GR" sz="2800" dirty="0" smtClean="0"/>
              <a:t>με το </a:t>
            </a:r>
            <a:r>
              <a:rPr lang="el-GR" sz="2800" dirty="0" smtClean="0"/>
              <a:t>ΑΚΕ.</a:t>
            </a:r>
          </a:p>
          <a:p>
            <a:pPr eaLnBrk="1" hangingPunct="1"/>
            <a:r>
              <a:rPr lang="el-GR" sz="2800" dirty="0" smtClean="0"/>
              <a:t>Α- ΤΕΠΑ = 12,25% και Β – ΤΕΠΑ = 13,02%</a:t>
            </a:r>
            <a:endParaRPr lang="el-GR" sz="2800" dirty="0" smtClean="0"/>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Σύνοψη αποτελεσμάτων</a:t>
            </a:r>
          </a:p>
          <a:p>
            <a:endParaRPr lang="el-GR" dirty="0"/>
          </a:p>
        </p:txBody>
      </p:sp>
      <p:graphicFrame>
        <p:nvGraphicFramePr>
          <p:cNvPr id="4" name="3 - Πίνακας"/>
          <p:cNvGraphicFramePr>
            <a:graphicFrameLocks noGrp="1"/>
          </p:cNvGraphicFramePr>
          <p:nvPr/>
        </p:nvGraphicFramePr>
        <p:xfrm>
          <a:off x="1500166" y="3143248"/>
          <a:ext cx="6096000" cy="111252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pPr algn="ctr"/>
                      <a:endParaRPr lang="el-GR" dirty="0"/>
                    </a:p>
                  </a:txBody>
                  <a:tcPr/>
                </a:tc>
                <a:tc>
                  <a:txBody>
                    <a:bodyPr/>
                    <a:lstStyle/>
                    <a:p>
                      <a:pPr algn="ctr"/>
                      <a:r>
                        <a:rPr lang="en-US" dirty="0" smtClean="0"/>
                        <a:t>NPV</a:t>
                      </a:r>
                      <a:endParaRPr lang="el-GR" dirty="0"/>
                    </a:p>
                  </a:txBody>
                  <a:tcPr/>
                </a:tc>
                <a:tc>
                  <a:txBody>
                    <a:bodyPr/>
                    <a:lstStyle/>
                    <a:p>
                      <a:pPr algn="ctr"/>
                      <a:r>
                        <a:rPr lang="el-GR" dirty="0" smtClean="0"/>
                        <a:t>ΕΠΑ</a:t>
                      </a:r>
                      <a:endParaRPr lang="el-GR" dirty="0"/>
                    </a:p>
                  </a:txBody>
                  <a:tcPr/>
                </a:tc>
                <a:tc>
                  <a:txBody>
                    <a:bodyPr/>
                    <a:lstStyle/>
                    <a:p>
                      <a:pPr algn="ctr"/>
                      <a:r>
                        <a:rPr lang="el-GR" dirty="0" smtClean="0"/>
                        <a:t>ΤΕΠΑ</a:t>
                      </a:r>
                      <a:endParaRPr lang="el-GR" dirty="0"/>
                    </a:p>
                  </a:txBody>
                  <a:tcPr/>
                </a:tc>
              </a:tr>
              <a:tr h="370840">
                <a:tc>
                  <a:txBody>
                    <a:bodyPr/>
                    <a:lstStyle/>
                    <a:p>
                      <a:pPr algn="ctr"/>
                      <a:r>
                        <a:rPr lang="el-GR" dirty="0" smtClean="0"/>
                        <a:t>Α</a:t>
                      </a:r>
                      <a:endParaRPr lang="el-GR" dirty="0"/>
                    </a:p>
                  </a:txBody>
                  <a:tcPr/>
                </a:tc>
                <a:tc>
                  <a:txBody>
                    <a:bodyPr/>
                    <a:lstStyle/>
                    <a:p>
                      <a:pPr algn="ctr"/>
                      <a:r>
                        <a:rPr lang="el-GR" dirty="0" smtClean="0"/>
                        <a:t>4.132</a:t>
                      </a:r>
                      <a:endParaRPr lang="el-GR" dirty="0"/>
                    </a:p>
                  </a:txBody>
                  <a:tcPr/>
                </a:tc>
                <a:tc>
                  <a:txBody>
                    <a:bodyPr/>
                    <a:lstStyle/>
                    <a:p>
                      <a:pPr algn="ctr"/>
                      <a:r>
                        <a:rPr lang="el-GR" dirty="0" smtClean="0"/>
                        <a:t>13,07%</a:t>
                      </a:r>
                      <a:endParaRPr lang="el-GR" dirty="0"/>
                    </a:p>
                  </a:txBody>
                  <a:tcPr/>
                </a:tc>
                <a:tc>
                  <a:txBody>
                    <a:bodyPr/>
                    <a:lstStyle/>
                    <a:p>
                      <a:pPr algn="ctr"/>
                      <a:r>
                        <a:rPr lang="el-GR" dirty="0" smtClean="0"/>
                        <a:t>12,25%</a:t>
                      </a:r>
                      <a:endParaRPr lang="el-GR" dirty="0"/>
                    </a:p>
                  </a:txBody>
                  <a:tcPr/>
                </a:tc>
              </a:tr>
              <a:tr h="370840">
                <a:tc>
                  <a:txBody>
                    <a:bodyPr/>
                    <a:lstStyle/>
                    <a:p>
                      <a:pPr algn="ctr"/>
                      <a:r>
                        <a:rPr lang="el-GR" dirty="0" smtClean="0"/>
                        <a:t>Β</a:t>
                      </a:r>
                      <a:endParaRPr lang="el-GR" dirty="0"/>
                    </a:p>
                  </a:txBody>
                  <a:tcPr/>
                </a:tc>
                <a:tc>
                  <a:txBody>
                    <a:bodyPr/>
                    <a:lstStyle/>
                    <a:p>
                      <a:pPr algn="ctr"/>
                      <a:r>
                        <a:rPr lang="el-GR" dirty="0" smtClean="0"/>
                        <a:t>3.347</a:t>
                      </a:r>
                      <a:endParaRPr lang="el-GR" dirty="0"/>
                    </a:p>
                  </a:txBody>
                  <a:tcPr/>
                </a:tc>
                <a:tc>
                  <a:txBody>
                    <a:bodyPr/>
                    <a:lstStyle/>
                    <a:p>
                      <a:pPr algn="ctr"/>
                      <a:r>
                        <a:rPr lang="el-GR" dirty="0" smtClean="0"/>
                        <a:t>14,13%</a:t>
                      </a:r>
                      <a:endParaRPr lang="el-GR" dirty="0"/>
                    </a:p>
                  </a:txBody>
                  <a:tcPr/>
                </a:tc>
                <a:tc>
                  <a:txBody>
                    <a:bodyPr/>
                    <a:lstStyle/>
                    <a:p>
                      <a:pPr algn="ctr"/>
                      <a:r>
                        <a:rPr lang="el-GR" dirty="0" smtClean="0"/>
                        <a:t>13,02%</a:t>
                      </a:r>
                      <a:endParaRPr lang="el-GR" dirty="0"/>
                    </a:p>
                  </a:txBody>
                  <a:tcPr/>
                </a:tc>
              </a:tr>
            </a:tbl>
          </a:graphicData>
        </a:graphic>
      </p:graphicFrame>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1142976" y="1785926"/>
            <a:ext cx="7772400" cy="4114800"/>
          </a:xfrm>
        </p:spPr>
        <p:txBody>
          <a:bodyPr/>
          <a:lstStyle/>
          <a:p>
            <a:r>
              <a:rPr lang="el-GR" sz="2800" dirty="0" smtClean="0"/>
              <a:t>Μία ακόμη περίπτωση είναι να έχουμε περισσότερους από έναν ΕΠΑ για κάποιο επενδυτικό πρόγραμμα και αυτό συμβαίνει όταν υπάρχουν μία ή και περισσότερες αρνητικές καθαρές ταμειακές ροές στην διάρκεια της λειτουργικής ζωής της επένδυσης. Ποιος από τους 2 ΕΠΑ είναι σωστός? Η απάντηση είναι κανείς από τους 2. Σε αυτή την περίπτωση πρέπει να υπολογίσουμε τον ΤΕΠΑ ο οποίος είναι το επιτόκιο που εξισώνει την </a:t>
            </a:r>
            <a:r>
              <a:rPr lang="en-US" sz="2800" dirty="0" smtClean="0"/>
              <a:t>NPV </a:t>
            </a:r>
            <a:r>
              <a:rPr lang="el-GR" sz="2800" dirty="0" smtClean="0"/>
              <a:t>με το μηδέν.</a:t>
            </a:r>
            <a:endParaRPr lang="el-GR" sz="2800" dirty="0"/>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3200" dirty="0" smtClean="0"/>
              <a:t>Παράδειγμα</a:t>
            </a:r>
            <a:endParaRPr lang="el-GR" sz="3200" dirty="0"/>
          </a:p>
        </p:txBody>
      </p:sp>
      <p:sp>
        <p:nvSpPr>
          <p:cNvPr id="3" name="2 - Θέση περιεχομένου"/>
          <p:cNvSpPr>
            <a:spLocks noGrp="1"/>
          </p:cNvSpPr>
          <p:nvPr>
            <p:ph idx="1"/>
          </p:nvPr>
        </p:nvSpPr>
        <p:spPr/>
        <p:txBody>
          <a:bodyPr/>
          <a:lstStyle/>
          <a:p>
            <a:r>
              <a:rPr lang="el-GR" sz="2800" dirty="0" smtClean="0"/>
              <a:t>Έστω οι ακόλουθες καθαρές ταμειακές ροές ενός έργου</a:t>
            </a:r>
          </a:p>
          <a:p>
            <a:r>
              <a:rPr lang="el-GR" sz="2800" dirty="0" smtClean="0"/>
              <a:t>Αν το κόστος κεφαλαίου είναι 10% ποια είναι η </a:t>
            </a:r>
            <a:r>
              <a:rPr lang="en-US" sz="2800" dirty="0" smtClean="0"/>
              <a:t>NPV </a:t>
            </a:r>
            <a:r>
              <a:rPr lang="el-GR" sz="2800" dirty="0" smtClean="0"/>
              <a:t>και το ΕΠΑ του έργου?</a:t>
            </a:r>
            <a:endParaRPr lang="el-GR" sz="2800" dirty="0"/>
          </a:p>
        </p:txBody>
      </p:sp>
      <p:graphicFrame>
        <p:nvGraphicFramePr>
          <p:cNvPr id="4" name="3 - Πίνακας"/>
          <p:cNvGraphicFramePr>
            <a:graphicFrameLocks noGrp="1"/>
          </p:cNvGraphicFramePr>
          <p:nvPr/>
        </p:nvGraphicFramePr>
        <p:xfrm>
          <a:off x="1785918" y="4429132"/>
          <a:ext cx="6429420" cy="1027433"/>
        </p:xfrm>
        <a:graphic>
          <a:graphicData uri="http://schemas.openxmlformats.org/drawingml/2006/table">
            <a:tbl>
              <a:tblPr firstRow="1" bandRow="1">
                <a:tableStyleId>{5C22544A-7EE6-4342-B048-85BDC9FD1C3A}</a:tableStyleId>
              </a:tblPr>
              <a:tblGrid>
                <a:gridCol w="1607355"/>
                <a:gridCol w="1607355"/>
                <a:gridCol w="1607355"/>
                <a:gridCol w="1607355"/>
              </a:tblGrid>
              <a:tr h="596693">
                <a:tc>
                  <a:txBody>
                    <a:bodyPr/>
                    <a:lstStyle/>
                    <a:p>
                      <a:pPr algn="ctr"/>
                      <a:r>
                        <a:rPr lang="el-GR" dirty="0" smtClean="0"/>
                        <a:t>Έτος</a:t>
                      </a:r>
                      <a:endParaRPr lang="el-GR" dirty="0"/>
                    </a:p>
                  </a:txBody>
                  <a:tcPr/>
                </a:tc>
                <a:tc>
                  <a:txBody>
                    <a:bodyPr/>
                    <a:lstStyle/>
                    <a:p>
                      <a:pPr algn="ctr"/>
                      <a:r>
                        <a:rPr lang="el-GR" dirty="0" smtClean="0"/>
                        <a:t>0</a:t>
                      </a:r>
                      <a:endParaRPr lang="el-GR" dirty="0"/>
                    </a:p>
                  </a:txBody>
                  <a:tcPr/>
                </a:tc>
                <a:tc>
                  <a:txBody>
                    <a:bodyPr/>
                    <a:lstStyle/>
                    <a:p>
                      <a:pPr algn="ctr"/>
                      <a:r>
                        <a:rPr lang="el-GR" dirty="0" smtClean="0"/>
                        <a:t>1</a:t>
                      </a:r>
                      <a:endParaRPr lang="el-GR" dirty="0"/>
                    </a:p>
                  </a:txBody>
                  <a:tcPr/>
                </a:tc>
                <a:tc>
                  <a:txBody>
                    <a:bodyPr/>
                    <a:lstStyle/>
                    <a:p>
                      <a:pPr algn="ctr"/>
                      <a:r>
                        <a:rPr lang="el-GR" dirty="0" smtClean="0"/>
                        <a:t>2</a:t>
                      </a:r>
                      <a:endParaRPr lang="el-GR" dirty="0"/>
                    </a:p>
                  </a:txBody>
                  <a:tcPr/>
                </a:tc>
              </a:tr>
              <a:tr h="430740">
                <a:tc>
                  <a:txBody>
                    <a:bodyPr/>
                    <a:lstStyle/>
                    <a:p>
                      <a:pPr algn="ctr"/>
                      <a:r>
                        <a:rPr lang="el-GR" dirty="0" smtClean="0"/>
                        <a:t>ΚΤΡ</a:t>
                      </a:r>
                      <a:endParaRPr lang="el-GR" dirty="0"/>
                    </a:p>
                  </a:txBody>
                  <a:tcPr/>
                </a:tc>
                <a:tc>
                  <a:txBody>
                    <a:bodyPr/>
                    <a:lstStyle/>
                    <a:p>
                      <a:pPr algn="ctr"/>
                      <a:r>
                        <a:rPr lang="el-GR" dirty="0" smtClean="0"/>
                        <a:t>200</a:t>
                      </a:r>
                      <a:endParaRPr lang="el-GR" dirty="0"/>
                    </a:p>
                  </a:txBody>
                  <a:tcPr/>
                </a:tc>
                <a:tc>
                  <a:txBody>
                    <a:bodyPr/>
                    <a:lstStyle/>
                    <a:p>
                      <a:pPr algn="ctr"/>
                      <a:r>
                        <a:rPr lang="el-GR" dirty="0" smtClean="0"/>
                        <a:t>-300</a:t>
                      </a:r>
                      <a:endParaRPr lang="el-GR" dirty="0"/>
                    </a:p>
                  </a:txBody>
                  <a:tcPr/>
                </a:tc>
                <a:tc>
                  <a:txBody>
                    <a:bodyPr/>
                    <a:lstStyle/>
                    <a:p>
                      <a:pPr algn="ctr"/>
                      <a:r>
                        <a:rPr lang="el-GR" dirty="0" smtClean="0"/>
                        <a:t>120</a:t>
                      </a:r>
                      <a:endParaRPr lang="el-GR" dirty="0"/>
                    </a:p>
                  </a:txBody>
                  <a:tcPr/>
                </a:tc>
              </a:tr>
            </a:tbl>
          </a:graphicData>
        </a:graphic>
      </p:graphicFrame>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lstStyle/>
          <a:p>
            <a:r>
              <a:rPr lang="el-GR" sz="2800" dirty="0" smtClean="0"/>
              <a:t>Η ΚΠΑ του έργου είναι 26,97 </a:t>
            </a:r>
          </a:p>
          <a:p>
            <a:r>
              <a:rPr lang="el-GR" sz="2800" dirty="0" smtClean="0"/>
              <a:t>Και ΕΠΑ</a:t>
            </a:r>
          </a:p>
          <a:p>
            <a:r>
              <a:rPr lang="el-GR" sz="2800" dirty="0" smtClean="0"/>
              <a:t>200-300/(1+ΕΠΑ)+120/(1+ΕΠΑ)</a:t>
            </a:r>
            <a:r>
              <a:rPr lang="el-GR" sz="2800" baseline="30000" dirty="0" smtClean="0"/>
              <a:t>2</a:t>
            </a:r>
            <a:r>
              <a:rPr lang="el-GR" sz="2800" dirty="0" smtClean="0"/>
              <a:t> = 0</a:t>
            </a:r>
          </a:p>
          <a:p>
            <a:r>
              <a:rPr lang="el-GR" sz="2800" dirty="0" smtClean="0"/>
              <a:t>Έστω </a:t>
            </a:r>
            <a:r>
              <a:rPr lang="en-US" sz="2800" dirty="0" smtClean="0"/>
              <a:t>x=</a:t>
            </a:r>
            <a:r>
              <a:rPr lang="el-GR" sz="2800" dirty="0" smtClean="0"/>
              <a:t>1/1+ΕΠΑ οπότε η παραπάνω εξίσωση γίνεται </a:t>
            </a:r>
            <a:endParaRPr lang="en-US" sz="2800" dirty="0" smtClean="0"/>
          </a:p>
          <a:p>
            <a:pPr>
              <a:buNone/>
            </a:pPr>
            <a:endParaRPr lang="el-GR" sz="2800" dirty="0" smtClean="0"/>
          </a:p>
          <a:p>
            <a:r>
              <a:rPr lang="el-GR" sz="2800" dirty="0" smtClean="0"/>
              <a:t>1,2</a:t>
            </a:r>
            <a:r>
              <a:rPr lang="en-US" sz="2800" dirty="0" smtClean="0"/>
              <a:t>x</a:t>
            </a:r>
            <a:r>
              <a:rPr lang="en-US" sz="2800" baseline="30000" dirty="0" smtClean="0"/>
              <a:t>2</a:t>
            </a:r>
            <a:r>
              <a:rPr lang="en-US" sz="2800" dirty="0" smtClean="0"/>
              <a:t>-3x+2=0 </a:t>
            </a:r>
            <a:r>
              <a:rPr lang="el-GR" sz="2800" dirty="0" smtClean="0"/>
              <a:t>και επομένως έχουμε</a:t>
            </a:r>
            <a:endParaRPr lang="en-US" sz="2800" dirty="0" smtClean="0"/>
          </a:p>
          <a:p>
            <a:endParaRPr lang="en-US" sz="2400" dirty="0" smtClean="0"/>
          </a:p>
          <a:p>
            <a:endParaRPr lang="el-GR" sz="2800" dirty="0" smtClean="0"/>
          </a:p>
          <a:p>
            <a:endParaRPr lang="el-GR" sz="2800" dirty="0" smtClean="0"/>
          </a:p>
          <a:p>
            <a:r>
              <a:rPr lang="en-US" sz="2800" dirty="0" smtClean="0"/>
              <a:t> </a:t>
            </a:r>
            <a:endParaRPr lang="el-GR" sz="2800" dirty="0" smtClean="0"/>
          </a:p>
          <a:p>
            <a:endParaRPr lang="el-GR" sz="2800" dirty="0"/>
          </a:p>
        </p:txBody>
      </p:sp>
    </p:spTree>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000100" y="4000504"/>
            <a:ext cx="7786742" cy="2214578"/>
          </a:xfrm>
        </p:spPr>
        <p:txBody>
          <a:bodyPr/>
          <a:lstStyle/>
          <a:p>
            <a:r>
              <a:rPr lang="el-GR" sz="2800" dirty="0" smtClean="0"/>
              <a:t>Άρα στο συγκεκριμένο παράδειγμα δεν υπάρχει ΕΠΑ στο οποίο η ΚΠΑ να είναι ίση με το μηδέν. Σε άλλες περιπτώσεις μπορούμε να βρούμε 2 ΕΠΑ και θα είναι και οι 2 λάθος, οπότε θα πρέπει να υπολογίσουμε τον ΤΕΠΑ (</a:t>
            </a:r>
            <a:r>
              <a:rPr lang="en-US" sz="2800" dirty="0" smtClean="0"/>
              <a:t>MIRR).</a:t>
            </a:r>
            <a:endParaRPr lang="el-GR" sz="2800" dirty="0"/>
          </a:p>
        </p:txBody>
      </p:sp>
      <p:pic>
        <p:nvPicPr>
          <p:cNvPr id="4" name="3 - Θέση περιεχομένου" descr="Στιγμιότυπο οθόνης (9).png"/>
          <p:cNvPicPr>
            <a:picLocks noGrp="1" noChangeAspect="1"/>
          </p:cNvPicPr>
          <p:nvPr>
            <p:ph idx="1"/>
          </p:nvPr>
        </p:nvPicPr>
        <p:blipFill>
          <a:blip r:embed="rId2"/>
          <a:srcRect l="1563" t="30665" r="88540" b="56259"/>
          <a:stretch>
            <a:fillRect/>
          </a:stretch>
        </p:blipFill>
        <p:spPr>
          <a:xfrm>
            <a:off x="1142976" y="1857364"/>
            <a:ext cx="3714776" cy="2000264"/>
          </a:xfrm>
          <a:prstGeom prst="rect">
            <a:avLst/>
          </a:prstGeom>
        </p:spPr>
      </p:pic>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l-GR" sz="2800" b="1" smtClean="0"/>
              <a:t>Περίπτωση 1</a:t>
            </a:r>
          </a:p>
        </p:txBody>
      </p:sp>
      <p:sp>
        <p:nvSpPr>
          <p:cNvPr id="7171" name="Rectangle 3"/>
          <p:cNvSpPr>
            <a:spLocks noGrp="1" noChangeArrowheads="1"/>
          </p:cNvSpPr>
          <p:nvPr>
            <p:ph type="body" idx="1"/>
          </p:nvPr>
        </p:nvSpPr>
        <p:spPr/>
        <p:txBody>
          <a:bodyPr/>
          <a:lstStyle/>
          <a:p>
            <a:pPr eaLnBrk="1" hangingPunct="1">
              <a:lnSpc>
                <a:spcPct val="90000"/>
              </a:lnSpc>
            </a:pPr>
            <a:r>
              <a:rPr lang="el-GR" sz="2400" smtClean="0"/>
              <a:t>Τα επενδυτικά προγράμματα είναι αμοιβαίως αποκλειόμενα, οι χρηματορροές ακολουθούν τη συνηθισμένη μορφή «εκροή σήμερα και εισροές στη συνέχεια».</a:t>
            </a:r>
          </a:p>
          <a:p>
            <a:pPr eaLnBrk="1" hangingPunct="1">
              <a:lnSpc>
                <a:spcPct val="90000"/>
              </a:lnSpc>
              <a:buFont typeface="Wingdings" pitchFamily="2" charset="2"/>
              <a:buNone/>
            </a:pPr>
            <a:endParaRPr lang="el-GR" sz="2400" smtClean="0"/>
          </a:p>
          <a:p>
            <a:pPr eaLnBrk="1" hangingPunct="1">
              <a:lnSpc>
                <a:spcPct val="90000"/>
              </a:lnSpc>
            </a:pPr>
            <a:r>
              <a:rPr lang="el-GR" sz="2400" smtClean="0"/>
              <a:t>Σε αυτή την περίπτωση οι δύο τεχνικές δίνουν το ίδια αποτέλεσμα ως προς την αποδοχή ή απόρριψη, </a:t>
            </a:r>
          </a:p>
          <a:p>
            <a:pPr eaLnBrk="1" hangingPunct="1">
              <a:lnSpc>
                <a:spcPct val="90000"/>
              </a:lnSpc>
            </a:pPr>
            <a:endParaRPr lang="el-GR" sz="2400" b="1" smtClean="0"/>
          </a:p>
          <a:p>
            <a:pPr eaLnBrk="1" hangingPunct="1">
              <a:lnSpc>
                <a:spcPct val="90000"/>
              </a:lnSpc>
            </a:pPr>
            <a:r>
              <a:rPr lang="el-GR" sz="2400" b="1" smtClean="0"/>
              <a:t>αλλά η κατάταξη μπορεί να είναι διαφορετική.</a:t>
            </a:r>
          </a:p>
          <a:p>
            <a:pPr eaLnBrk="1" hangingPunct="1">
              <a:lnSpc>
                <a:spcPct val="90000"/>
              </a:lnSpc>
            </a:pPr>
            <a:endParaRPr lang="el-GR" sz="2400" b="1" smtClean="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928662" y="1785926"/>
            <a:ext cx="7772400" cy="1462088"/>
          </a:xfrm>
        </p:spPr>
        <p:txBody>
          <a:bodyPr/>
          <a:lstStyle/>
          <a:p>
            <a:r>
              <a:rPr lang="el-GR" dirty="0" smtClean="0"/>
              <a:t>Παράδειγμα.</a:t>
            </a:r>
            <a:br>
              <a:rPr lang="el-GR" dirty="0" smtClean="0"/>
            </a:br>
            <a:endParaRPr lang="el-GR" dirty="0"/>
          </a:p>
        </p:txBody>
      </p:sp>
      <p:sp>
        <p:nvSpPr>
          <p:cNvPr id="3" name="2 - Υπότιτλος"/>
          <p:cNvSpPr>
            <a:spLocks noGrp="1"/>
          </p:cNvSpPr>
          <p:nvPr>
            <p:ph type="subTitle" idx="1"/>
          </p:nvPr>
        </p:nvSpPr>
        <p:spPr>
          <a:xfrm>
            <a:off x="1357290" y="3429000"/>
            <a:ext cx="6400800" cy="1752600"/>
          </a:xfrm>
        </p:spPr>
        <p:txBody>
          <a:bodyPr/>
          <a:lstStyle/>
          <a:p>
            <a:r>
              <a:rPr lang="el-GR" dirty="0" smtClean="0"/>
              <a:t>Έστω μια επιχείρηση εξετάζει τα ακόλουθα αμοιβαίως αποκλειόμενα προγράμματα Α και Β με τις εξής ταμειακές ροές.</a:t>
            </a:r>
            <a:endParaRPr lang="el-GR" dirty="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endParaRPr lang="el-GR"/>
          </a:p>
        </p:txBody>
      </p:sp>
      <p:sp>
        <p:nvSpPr>
          <p:cNvPr id="3" name="2 - Υπότιτλος"/>
          <p:cNvSpPr>
            <a:spLocks noGrp="1"/>
          </p:cNvSpPr>
          <p:nvPr>
            <p:ph type="subTitle" idx="1"/>
          </p:nvPr>
        </p:nvSpPr>
        <p:spPr/>
        <p:txBody>
          <a:bodyPr/>
          <a:lstStyle/>
          <a:p>
            <a:endParaRPr lang="el-GR" dirty="0"/>
          </a:p>
        </p:txBody>
      </p:sp>
      <p:graphicFrame>
        <p:nvGraphicFramePr>
          <p:cNvPr id="4" name="3 - Πίνακας"/>
          <p:cNvGraphicFramePr>
            <a:graphicFrameLocks noGrp="1"/>
          </p:cNvGraphicFramePr>
          <p:nvPr/>
        </p:nvGraphicFramePr>
        <p:xfrm>
          <a:off x="1500166" y="1928800"/>
          <a:ext cx="6357981" cy="3643344"/>
        </p:xfrm>
        <a:graphic>
          <a:graphicData uri="http://schemas.openxmlformats.org/drawingml/2006/table">
            <a:tbl>
              <a:tblPr firstRow="1" bandRow="1">
                <a:tableStyleId>{5C22544A-7EE6-4342-B048-85BDC9FD1C3A}</a:tableStyleId>
              </a:tblPr>
              <a:tblGrid>
                <a:gridCol w="2119327"/>
                <a:gridCol w="2119327"/>
                <a:gridCol w="2119327"/>
              </a:tblGrid>
              <a:tr h="910836">
                <a:tc>
                  <a:txBody>
                    <a:bodyPr/>
                    <a:lstStyle/>
                    <a:p>
                      <a:pPr algn="ctr"/>
                      <a:r>
                        <a:rPr lang="el-GR" dirty="0" smtClean="0"/>
                        <a:t>Έτος</a:t>
                      </a:r>
                      <a:endParaRPr lang="el-GR" dirty="0"/>
                    </a:p>
                  </a:txBody>
                  <a:tcPr/>
                </a:tc>
                <a:tc>
                  <a:txBody>
                    <a:bodyPr/>
                    <a:lstStyle/>
                    <a:p>
                      <a:pPr algn="ctr"/>
                      <a:r>
                        <a:rPr lang="el-GR" dirty="0" smtClean="0"/>
                        <a:t>Α</a:t>
                      </a:r>
                      <a:endParaRPr lang="el-GR" dirty="0"/>
                    </a:p>
                  </a:txBody>
                  <a:tcPr/>
                </a:tc>
                <a:tc>
                  <a:txBody>
                    <a:bodyPr/>
                    <a:lstStyle/>
                    <a:p>
                      <a:pPr algn="ctr"/>
                      <a:r>
                        <a:rPr lang="el-GR" dirty="0" smtClean="0"/>
                        <a:t>Β</a:t>
                      </a:r>
                      <a:endParaRPr lang="el-GR" dirty="0"/>
                    </a:p>
                  </a:txBody>
                  <a:tcPr/>
                </a:tc>
              </a:tr>
              <a:tr h="910836">
                <a:tc>
                  <a:txBody>
                    <a:bodyPr/>
                    <a:lstStyle/>
                    <a:p>
                      <a:pPr algn="ctr"/>
                      <a:r>
                        <a:rPr lang="el-GR" dirty="0" smtClean="0"/>
                        <a:t>0</a:t>
                      </a:r>
                      <a:endParaRPr lang="el-GR" dirty="0"/>
                    </a:p>
                  </a:txBody>
                  <a:tcPr/>
                </a:tc>
                <a:tc>
                  <a:txBody>
                    <a:bodyPr/>
                    <a:lstStyle/>
                    <a:p>
                      <a:pPr algn="ctr"/>
                      <a:r>
                        <a:rPr lang="el-GR" dirty="0" smtClean="0"/>
                        <a:t>-100.000</a:t>
                      </a:r>
                      <a:endParaRPr lang="el-GR" dirty="0"/>
                    </a:p>
                  </a:txBody>
                  <a:tcPr/>
                </a:tc>
                <a:tc>
                  <a:txBody>
                    <a:bodyPr/>
                    <a:lstStyle/>
                    <a:p>
                      <a:pPr algn="ctr"/>
                      <a:r>
                        <a:rPr lang="el-GR" dirty="0" smtClean="0"/>
                        <a:t>-60.000</a:t>
                      </a:r>
                      <a:endParaRPr lang="el-GR" dirty="0"/>
                    </a:p>
                  </a:txBody>
                  <a:tcPr/>
                </a:tc>
              </a:tr>
              <a:tr h="910836">
                <a:tc>
                  <a:txBody>
                    <a:bodyPr/>
                    <a:lstStyle/>
                    <a:p>
                      <a:pPr algn="ctr"/>
                      <a:r>
                        <a:rPr lang="el-GR" dirty="0" smtClean="0"/>
                        <a:t>1</a:t>
                      </a:r>
                      <a:endParaRPr lang="el-GR" dirty="0"/>
                    </a:p>
                  </a:txBody>
                  <a:tcPr/>
                </a:tc>
                <a:tc>
                  <a:txBody>
                    <a:bodyPr/>
                    <a:lstStyle/>
                    <a:p>
                      <a:pPr algn="ctr"/>
                      <a:r>
                        <a:rPr lang="el-GR" dirty="0" smtClean="0"/>
                        <a:t>60.000</a:t>
                      </a:r>
                      <a:endParaRPr lang="el-GR" dirty="0"/>
                    </a:p>
                  </a:txBody>
                  <a:tcPr/>
                </a:tc>
                <a:tc>
                  <a:txBody>
                    <a:bodyPr/>
                    <a:lstStyle/>
                    <a:p>
                      <a:pPr algn="ctr"/>
                      <a:r>
                        <a:rPr lang="el-GR" dirty="0" smtClean="0"/>
                        <a:t>36.500</a:t>
                      </a:r>
                      <a:endParaRPr lang="el-GR" dirty="0"/>
                    </a:p>
                  </a:txBody>
                  <a:tcPr/>
                </a:tc>
              </a:tr>
              <a:tr h="910836">
                <a:tc>
                  <a:txBody>
                    <a:bodyPr/>
                    <a:lstStyle/>
                    <a:p>
                      <a:pPr algn="ctr"/>
                      <a:r>
                        <a:rPr lang="el-GR" dirty="0" smtClean="0"/>
                        <a:t>2</a:t>
                      </a:r>
                      <a:endParaRPr lang="el-GR" dirty="0"/>
                    </a:p>
                  </a:txBody>
                  <a:tcPr/>
                </a:tc>
                <a:tc>
                  <a:txBody>
                    <a:bodyPr/>
                    <a:lstStyle/>
                    <a:p>
                      <a:pPr algn="ctr"/>
                      <a:r>
                        <a:rPr lang="el-GR" dirty="0" smtClean="0"/>
                        <a:t>60.000</a:t>
                      </a:r>
                      <a:endParaRPr lang="el-GR" dirty="0"/>
                    </a:p>
                  </a:txBody>
                  <a:tcPr/>
                </a:tc>
                <a:tc>
                  <a:txBody>
                    <a:bodyPr/>
                    <a:lstStyle/>
                    <a:p>
                      <a:pPr algn="ctr"/>
                      <a:r>
                        <a:rPr lang="el-GR" dirty="0" smtClean="0"/>
                        <a:t>36.500</a:t>
                      </a:r>
                      <a:endParaRPr lang="el-GR" dirty="0"/>
                    </a:p>
                  </a:txBody>
                  <a:tcPr/>
                </a:tc>
              </a:tr>
            </a:tbl>
          </a:graphicData>
        </a:graphic>
      </p:graphicFrame>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l-GR" sz="2800" dirty="0" smtClean="0"/>
              <a:t>ΛΥΣΗ</a:t>
            </a:r>
          </a:p>
        </p:txBody>
      </p:sp>
      <p:sp>
        <p:nvSpPr>
          <p:cNvPr id="10243" name="Rectangle 3"/>
          <p:cNvSpPr>
            <a:spLocks noGrp="1" noChangeArrowheads="1"/>
          </p:cNvSpPr>
          <p:nvPr>
            <p:ph type="body" idx="1"/>
          </p:nvPr>
        </p:nvSpPr>
        <p:spPr/>
        <p:txBody>
          <a:bodyPr/>
          <a:lstStyle/>
          <a:p>
            <a:pPr eaLnBrk="1" hangingPunct="1">
              <a:lnSpc>
                <a:spcPct val="90000"/>
              </a:lnSpc>
            </a:pPr>
            <a:r>
              <a:rPr lang="el-GR" sz="2800" dirty="0" smtClean="0"/>
              <a:t>Έστω κ=10%</a:t>
            </a:r>
          </a:p>
          <a:p>
            <a:pPr eaLnBrk="1" hangingPunct="1">
              <a:lnSpc>
                <a:spcPct val="90000"/>
              </a:lnSpc>
            </a:pPr>
            <a:endParaRPr lang="el-GR" sz="2800" dirty="0" smtClean="0"/>
          </a:p>
          <a:p>
            <a:pPr eaLnBrk="1" hangingPunct="1">
              <a:lnSpc>
                <a:spcPct val="90000"/>
              </a:lnSpc>
            </a:pPr>
            <a:r>
              <a:rPr lang="el-GR" sz="2400" b="1" dirty="0" smtClean="0"/>
              <a:t>ΚΠΑ του Α = €</a:t>
            </a:r>
            <a:r>
              <a:rPr lang="el-GR" sz="2400" b="1" dirty="0" smtClean="0"/>
              <a:t>4.132</a:t>
            </a:r>
            <a:r>
              <a:rPr lang="el-GR" sz="2400" dirty="0" smtClean="0"/>
              <a:t>,   </a:t>
            </a:r>
            <a:r>
              <a:rPr lang="el-GR" sz="2400" dirty="0" smtClean="0"/>
              <a:t>ΕΠΑ του Α =</a:t>
            </a:r>
            <a:r>
              <a:rPr lang="el-GR" sz="2400" dirty="0" smtClean="0"/>
              <a:t>13,07%</a:t>
            </a:r>
            <a:endParaRPr lang="el-GR" sz="2400" dirty="0" smtClean="0"/>
          </a:p>
          <a:p>
            <a:pPr eaLnBrk="1" hangingPunct="1">
              <a:lnSpc>
                <a:spcPct val="90000"/>
              </a:lnSpc>
            </a:pPr>
            <a:r>
              <a:rPr lang="el-GR" sz="2400" dirty="0" smtClean="0"/>
              <a:t>ΚΠΑ του Β = €</a:t>
            </a:r>
            <a:r>
              <a:rPr lang="el-GR" sz="2400" dirty="0" smtClean="0"/>
              <a:t>3.347,     </a:t>
            </a:r>
            <a:r>
              <a:rPr lang="el-GR" sz="2400" b="1" dirty="0" smtClean="0"/>
              <a:t>ΕΠΑ του Β =</a:t>
            </a:r>
            <a:r>
              <a:rPr lang="el-GR" sz="2400" b="1" dirty="0" smtClean="0"/>
              <a:t>14,13%</a:t>
            </a:r>
            <a:endParaRPr lang="el-GR" sz="2400" b="1" dirty="0" smtClean="0"/>
          </a:p>
          <a:p>
            <a:pPr eaLnBrk="1" hangingPunct="1">
              <a:lnSpc>
                <a:spcPct val="90000"/>
              </a:lnSpc>
            </a:pPr>
            <a:endParaRPr lang="el-GR" sz="2800" b="1" dirty="0" smtClean="0"/>
          </a:p>
          <a:p>
            <a:pPr eaLnBrk="1" hangingPunct="1">
              <a:lnSpc>
                <a:spcPct val="90000"/>
              </a:lnSpc>
            </a:pPr>
            <a:r>
              <a:rPr lang="el-GR" sz="2800" dirty="0" smtClean="0"/>
              <a:t>Ποια επένδυση είναι καλύτερη για την επιχείρηση;</a:t>
            </a:r>
          </a:p>
          <a:p>
            <a:pPr eaLnBrk="1" hangingPunct="1">
              <a:lnSpc>
                <a:spcPct val="90000"/>
              </a:lnSpc>
              <a:buFont typeface="Wingdings" pitchFamily="2" charset="2"/>
              <a:buNone/>
            </a:pPr>
            <a:r>
              <a:rPr lang="el-GR" sz="2800" dirty="0" smtClean="0"/>
              <a:t/>
            </a:r>
            <a:br>
              <a:rPr lang="el-GR" sz="2800" dirty="0" smtClean="0"/>
            </a:br>
            <a:endParaRPr lang="el-GR" sz="2800" dirty="0" smtClean="0"/>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endParaRPr lang="el-GR" dirty="0" smtClean="0"/>
          </a:p>
        </p:txBody>
      </p:sp>
      <p:sp>
        <p:nvSpPr>
          <p:cNvPr id="11267" name="Rectangle 3"/>
          <p:cNvSpPr>
            <a:spLocks noGrp="1" noChangeArrowheads="1"/>
          </p:cNvSpPr>
          <p:nvPr>
            <p:ph type="body" idx="1"/>
          </p:nvPr>
        </p:nvSpPr>
        <p:spPr>
          <a:xfrm>
            <a:off x="1142976" y="1714488"/>
            <a:ext cx="7772400" cy="4114800"/>
          </a:xfrm>
        </p:spPr>
        <p:txBody>
          <a:bodyPr/>
          <a:lstStyle/>
          <a:p>
            <a:pPr eaLnBrk="1" hangingPunct="1"/>
            <a:r>
              <a:rPr lang="el-GR" sz="2800" dirty="0" smtClean="0"/>
              <a:t>Για να απαντήσουμε την ερώτηση πρέπει να βρούμε το εσωτερικό ποσοστό απόδοσης </a:t>
            </a:r>
            <a:r>
              <a:rPr lang="en-US" sz="2800" dirty="0" smtClean="0"/>
              <a:t>(IRR) </a:t>
            </a:r>
            <a:r>
              <a:rPr lang="el-GR" sz="2800" dirty="0" smtClean="0"/>
              <a:t>της διαφορικής ταμειακής ροής </a:t>
            </a:r>
            <a:r>
              <a:rPr lang="en-US" sz="2800" dirty="0" smtClean="0"/>
              <a:t>(incremental cash flow</a:t>
            </a:r>
            <a:r>
              <a:rPr lang="en-US" sz="2800" dirty="0" smtClean="0"/>
              <a:t>)</a:t>
            </a:r>
            <a:r>
              <a:rPr lang="el-GR" sz="2800" dirty="0" smtClean="0"/>
              <a:t>.</a:t>
            </a:r>
          </a:p>
          <a:p>
            <a:pPr eaLnBrk="1" hangingPunct="1"/>
            <a:r>
              <a:rPr lang="el-GR" sz="2800" dirty="0" smtClean="0"/>
              <a:t>Σύμφωνα με τα δεδομένα του παραδείγματος δημιουργούμε μια τρίτη επένδυση Γ αφαιρώντας τις ταμειακές ροές της μικρότερης επένδυσης Β από τις ταμειακές ροές της μεγαλύτερης επένδυσης Α και βρίσκουμε την ΚΠΑ και ΕΠΑ αυτής της νέας επένδυσης.</a:t>
            </a:r>
            <a:endParaRPr lang="el-GR" sz="2800" dirty="0" smtClean="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l-GR" sz="2800" b="1" dirty="0" smtClean="0"/>
              <a:t>Διαφορική Ταμειακή Ροή μεταξύ επενδύσεων Α και Β</a:t>
            </a:r>
          </a:p>
        </p:txBody>
      </p:sp>
      <p:sp>
        <p:nvSpPr>
          <p:cNvPr id="12291" name="Rectangle 3"/>
          <p:cNvSpPr>
            <a:spLocks noGrp="1" noChangeArrowheads="1"/>
          </p:cNvSpPr>
          <p:nvPr>
            <p:ph type="body" idx="1"/>
          </p:nvPr>
        </p:nvSpPr>
        <p:spPr/>
        <p:txBody>
          <a:bodyPr/>
          <a:lstStyle/>
          <a:p>
            <a:pPr eaLnBrk="1" hangingPunct="1">
              <a:buFont typeface="Wingdings" pitchFamily="2" charset="2"/>
              <a:buNone/>
            </a:pPr>
            <a:r>
              <a:rPr lang="el-GR" sz="2400" dirty="0" smtClean="0"/>
              <a:t>Διαφορική Ταμειακή Ροή</a:t>
            </a:r>
          </a:p>
          <a:p>
            <a:pPr eaLnBrk="1" hangingPunct="1">
              <a:buFont typeface="Wingdings" pitchFamily="2" charset="2"/>
              <a:buNone/>
            </a:pPr>
            <a:r>
              <a:rPr lang="el-GR" sz="2400" dirty="0" smtClean="0"/>
              <a:t>Χρόνος:      </a:t>
            </a:r>
            <a:r>
              <a:rPr lang="el-GR" sz="2400" dirty="0" smtClean="0"/>
              <a:t>   0            1             2</a:t>
            </a:r>
            <a:endParaRPr lang="el-GR" sz="2400" dirty="0" smtClean="0"/>
          </a:p>
          <a:p>
            <a:pPr eaLnBrk="1" hangingPunct="1">
              <a:buFont typeface="Wingdings" pitchFamily="2" charset="2"/>
              <a:buNone/>
            </a:pPr>
            <a:r>
              <a:rPr lang="el-GR" sz="2400" dirty="0" smtClean="0"/>
              <a:t>Χρ. Ροή:  -</a:t>
            </a:r>
            <a:r>
              <a:rPr lang="el-GR" sz="2400" dirty="0" smtClean="0"/>
              <a:t>40.000</a:t>
            </a:r>
            <a:r>
              <a:rPr lang="el-GR" sz="2400" dirty="0" smtClean="0"/>
              <a:t>, </a:t>
            </a:r>
            <a:r>
              <a:rPr lang="el-GR" sz="2400" dirty="0" smtClean="0"/>
              <a:t>   23.500</a:t>
            </a:r>
            <a:r>
              <a:rPr lang="el-GR" sz="2400" dirty="0" smtClean="0"/>
              <a:t>, </a:t>
            </a:r>
            <a:r>
              <a:rPr lang="el-GR" sz="2400" dirty="0" smtClean="0"/>
              <a:t>   23.500</a:t>
            </a:r>
            <a:endParaRPr lang="el-GR" sz="2400" dirty="0" smtClean="0"/>
          </a:p>
          <a:p>
            <a:pPr eaLnBrk="1" hangingPunct="1">
              <a:buFont typeface="Wingdings" pitchFamily="2" charset="2"/>
              <a:buNone/>
            </a:pPr>
            <a:endParaRPr lang="el-GR" sz="2400" dirty="0" smtClean="0"/>
          </a:p>
          <a:p>
            <a:pPr eaLnBrk="1" hangingPunct="1"/>
            <a:r>
              <a:rPr lang="el-GR" sz="2400" dirty="0" smtClean="0"/>
              <a:t>ΚΠΑ=785,12</a:t>
            </a:r>
            <a:endParaRPr lang="el-GR" sz="2400" dirty="0" smtClean="0"/>
          </a:p>
          <a:p>
            <a:pPr eaLnBrk="1" hangingPunct="1"/>
            <a:r>
              <a:rPr lang="el-GR" sz="2400" dirty="0" smtClean="0"/>
              <a:t>ΕΠΑ=11,46</a:t>
            </a:r>
            <a:r>
              <a:rPr lang="el-GR" sz="2400" dirty="0" smtClean="0"/>
              <a:t>%</a:t>
            </a: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l-GR" sz="2800" b="1" smtClean="0"/>
              <a:t>Διαφορικό εσωτερικό ποσοστό απόδοσης</a:t>
            </a:r>
          </a:p>
        </p:txBody>
      </p:sp>
      <p:sp>
        <p:nvSpPr>
          <p:cNvPr id="13315" name="Rectangle 3"/>
          <p:cNvSpPr>
            <a:spLocks noGrp="1" noChangeArrowheads="1"/>
          </p:cNvSpPr>
          <p:nvPr>
            <p:ph type="body" idx="1"/>
          </p:nvPr>
        </p:nvSpPr>
        <p:spPr/>
        <p:txBody>
          <a:bodyPr/>
          <a:lstStyle/>
          <a:p>
            <a:pPr eaLnBrk="1" hangingPunct="1">
              <a:lnSpc>
                <a:spcPct val="90000"/>
              </a:lnSpc>
            </a:pPr>
            <a:r>
              <a:rPr lang="el-GR" sz="2800" dirty="0" smtClean="0"/>
              <a:t>Η επένδυση Α προσφέρει ότι και η Β συν ένα ποσοστό απόδοσης </a:t>
            </a:r>
            <a:r>
              <a:rPr lang="el-GR" sz="2800" dirty="0" smtClean="0"/>
              <a:t>11,46</a:t>
            </a:r>
            <a:r>
              <a:rPr lang="el-GR" sz="2800" dirty="0" smtClean="0"/>
              <a:t>% στην επιπλέον επένδυση των €</a:t>
            </a:r>
            <a:r>
              <a:rPr lang="el-GR" sz="2800" dirty="0" smtClean="0"/>
              <a:t>40.000</a:t>
            </a:r>
            <a:r>
              <a:rPr lang="el-GR" sz="2800" dirty="0" smtClean="0"/>
              <a:t>.</a:t>
            </a:r>
          </a:p>
          <a:p>
            <a:pPr eaLnBrk="1" hangingPunct="1">
              <a:lnSpc>
                <a:spcPct val="90000"/>
              </a:lnSpc>
            </a:pPr>
            <a:endParaRPr lang="el-GR" sz="2800" dirty="0" smtClean="0"/>
          </a:p>
          <a:p>
            <a:pPr eaLnBrk="1" hangingPunct="1">
              <a:lnSpc>
                <a:spcPct val="90000"/>
              </a:lnSpc>
            </a:pPr>
            <a:r>
              <a:rPr lang="el-GR" sz="2800" dirty="0" smtClean="0"/>
              <a:t>Το </a:t>
            </a:r>
            <a:r>
              <a:rPr lang="el-GR" sz="2800" dirty="0" smtClean="0"/>
              <a:t>11,46</a:t>
            </a:r>
            <a:r>
              <a:rPr lang="el-GR" sz="2800" dirty="0" smtClean="0"/>
              <a:t>% είναι γνωστό ως το </a:t>
            </a:r>
            <a:r>
              <a:rPr lang="el-GR" sz="2800" b="1" dirty="0" smtClean="0"/>
              <a:t>διαφορικό εσωτερικό ποσοστό απόδοσης (</a:t>
            </a:r>
            <a:r>
              <a:rPr lang="el-GR" sz="2800" dirty="0" smtClean="0"/>
              <a:t>ΔΕΠΑ).</a:t>
            </a:r>
            <a:endParaRPr lang="el-GR" sz="2800" b="1" dirty="0" smtClean="0"/>
          </a:p>
          <a:p>
            <a:pPr eaLnBrk="1" hangingPunct="1">
              <a:lnSpc>
                <a:spcPct val="90000"/>
              </a:lnSpc>
            </a:pPr>
            <a:endParaRPr lang="el-GR" sz="2800" b="1" dirty="0" smtClean="0"/>
          </a:p>
          <a:p>
            <a:pPr eaLnBrk="1" hangingPunct="1">
              <a:lnSpc>
                <a:spcPct val="90000"/>
              </a:lnSpc>
            </a:pPr>
            <a:r>
              <a:rPr lang="el-GR" sz="2800" b="1" dirty="0" smtClean="0"/>
              <a:t>Κανόνας: Αν </a:t>
            </a:r>
            <a:r>
              <a:rPr lang="el-GR" sz="2800" b="1" dirty="0" err="1" smtClean="0"/>
              <a:t>ΔΕΠΑ&gt;κ</a:t>
            </a:r>
            <a:r>
              <a:rPr lang="el-GR" sz="2800" b="1" dirty="0" smtClean="0"/>
              <a:t> η επένδυση πρέπει να γίνει.</a:t>
            </a:r>
            <a:r>
              <a:rPr lang="el-GR" sz="2800" dirty="0" smtClean="0"/>
              <a:t> </a:t>
            </a: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Δίχρωμος συνδυασμός">
  <a:themeElements>
    <a:clrScheme name="Δίχρωμος συνδυασμός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Δίχρωμος συνδυασμός">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Δίχρωμος συνδυασμός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Δίχρωμος συνδυασμός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Δίχρωμος συνδυασμός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Δίχρωμος συνδυασμός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Δίχρωμος συνδυασμός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Δίχρωμος συνδυασμός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Blends</Template>
  <TotalTime>2361</TotalTime>
  <Words>1180</Words>
  <Application>Microsoft Office PowerPoint</Application>
  <PresentationFormat>Προβολή στην οθόνη (4:3)</PresentationFormat>
  <Paragraphs>142</Paragraphs>
  <Slides>29</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29</vt:i4>
      </vt:variant>
    </vt:vector>
  </HeadingPairs>
  <TitlesOfParts>
    <vt:vector size="30" baseType="lpstr">
      <vt:lpstr>Δίχρωμος συνδυασμός</vt:lpstr>
      <vt:lpstr>ΣΥΓΚΡΙΣΗ ΜΕΤΑΞΥ  ΚΠΑ ΚΑΙ ΕΠΑ </vt:lpstr>
      <vt:lpstr> </vt:lpstr>
      <vt:lpstr>Περίπτωση 1</vt:lpstr>
      <vt:lpstr>Παράδειγμα. </vt:lpstr>
      <vt:lpstr>Διαφάνεια 5</vt:lpstr>
      <vt:lpstr>ΛΥΣΗ</vt:lpstr>
      <vt:lpstr>Διαφάνεια 7</vt:lpstr>
      <vt:lpstr>Διαφορική Ταμειακή Ροή μεταξύ επενδύσεων Α και Β</vt:lpstr>
      <vt:lpstr>Διαφορικό εσωτερικό ποσοστό απόδοσης</vt:lpstr>
      <vt:lpstr>Διαφάνεια 10</vt:lpstr>
      <vt:lpstr>Διαφάνεια 11</vt:lpstr>
      <vt:lpstr>Διαφάνεια 12</vt:lpstr>
      <vt:lpstr>Διαφάνεια 13</vt:lpstr>
      <vt:lpstr>Διαφάνεια 14</vt:lpstr>
      <vt:lpstr> </vt:lpstr>
      <vt:lpstr>Α. Επιτόκιο επανεπένδυσης ίσο με το ΕΠΑ</vt:lpstr>
      <vt:lpstr>Β. Επιτόκιο επανεπένδυσης ίσο με το κόστος κεφαλαίων 10%. </vt:lpstr>
      <vt:lpstr>Διαφάνεια 18</vt:lpstr>
      <vt:lpstr>Σχέση μεταξύ ΕΠΑ και ΤΕΠΑ</vt:lpstr>
      <vt:lpstr>Διαφάνεια 20</vt:lpstr>
      <vt:lpstr>Παράδειγμα</vt:lpstr>
      <vt:lpstr>Πιο πρόγραμμα θα πρέπει να επιλέξει η επιχείρηση; </vt:lpstr>
      <vt:lpstr>Διαφάνεια 23</vt:lpstr>
      <vt:lpstr> </vt:lpstr>
      <vt:lpstr>Διαφάνεια 25</vt:lpstr>
      <vt:lpstr>Διαφάνεια 26</vt:lpstr>
      <vt:lpstr>Παράδειγμα</vt:lpstr>
      <vt:lpstr>Διαφάνεια 28</vt:lpstr>
      <vt:lpstr>Άρα στο συγκεκριμένο παράδειγμα δεν υπάρχει ΕΠΑ στο οποίο η ΚΠΑ να είναι ίση με το μηδέν. Σε άλλες περιπτώσεις μπορούμε να βρούμε 2 ΕΠΑ και θα είναι και οι 2 λάθος, οπότε θα πρέπει να υπολογίσουμε τον ΤΕΠΑ (MIRR).</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ΣΥΓΚΡΙΣΗ ΜΕΤΑΞΥ ΚΠΑ ΚΑΙ ΕΠΑ</dc:title>
  <dc:creator>user</dc:creator>
  <cp:lastModifiedBy>Χρήστης των Windows</cp:lastModifiedBy>
  <cp:revision>39</cp:revision>
  <dcterms:created xsi:type="dcterms:W3CDTF">2006-04-03T10:24:47Z</dcterms:created>
  <dcterms:modified xsi:type="dcterms:W3CDTF">2020-04-08T09:18:09Z</dcterms:modified>
</cp:coreProperties>
</file>