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0" r:id="rId2"/>
    <p:sldMasterId id="2147483712" r:id="rId3"/>
    <p:sldMasterId id="2147483724" r:id="rId4"/>
  </p:sldMasterIdLst>
  <p:notesMasterIdLst>
    <p:notesMasterId r:id="rId67"/>
  </p:notesMasterIdLst>
  <p:sldIdLst>
    <p:sldId id="531" r:id="rId5"/>
    <p:sldId id="694" r:id="rId6"/>
    <p:sldId id="438" r:id="rId7"/>
    <p:sldId id="675" r:id="rId8"/>
    <p:sldId id="652" r:id="rId9"/>
    <p:sldId id="662" r:id="rId10"/>
    <p:sldId id="628" r:id="rId11"/>
    <p:sldId id="532" r:id="rId12"/>
    <p:sldId id="676" r:id="rId13"/>
    <p:sldId id="651" r:id="rId14"/>
    <p:sldId id="677" r:id="rId15"/>
    <p:sldId id="678" r:id="rId16"/>
    <p:sldId id="598" r:id="rId17"/>
    <p:sldId id="679" r:id="rId18"/>
    <p:sldId id="653" r:id="rId19"/>
    <p:sldId id="630" r:id="rId20"/>
    <p:sldId id="632" r:id="rId21"/>
    <p:sldId id="631" r:id="rId22"/>
    <p:sldId id="654" r:id="rId23"/>
    <p:sldId id="655" r:id="rId24"/>
    <p:sldId id="680" r:id="rId25"/>
    <p:sldId id="634" r:id="rId26"/>
    <p:sldId id="663" r:id="rId27"/>
    <p:sldId id="635" r:id="rId28"/>
    <p:sldId id="664" r:id="rId29"/>
    <p:sldId id="636" r:id="rId30"/>
    <p:sldId id="670" r:id="rId31"/>
    <p:sldId id="681" r:id="rId32"/>
    <p:sldId id="667" r:id="rId33"/>
    <p:sldId id="638" r:id="rId34"/>
    <p:sldId id="668" r:id="rId35"/>
    <p:sldId id="669" r:id="rId36"/>
    <p:sldId id="656" r:id="rId37"/>
    <p:sldId id="657" r:id="rId38"/>
    <p:sldId id="666" r:id="rId39"/>
    <p:sldId id="639" r:id="rId40"/>
    <p:sldId id="658" r:id="rId41"/>
    <p:sldId id="671" r:id="rId42"/>
    <p:sldId id="641" r:id="rId43"/>
    <p:sldId id="672" r:id="rId44"/>
    <p:sldId id="673" r:id="rId45"/>
    <p:sldId id="619" r:id="rId46"/>
    <p:sldId id="642" r:id="rId47"/>
    <p:sldId id="648" r:id="rId48"/>
    <p:sldId id="600" r:id="rId49"/>
    <p:sldId id="621" r:id="rId50"/>
    <p:sldId id="659" r:id="rId51"/>
    <p:sldId id="661" r:id="rId52"/>
    <p:sldId id="643" r:id="rId53"/>
    <p:sldId id="644" r:id="rId54"/>
    <p:sldId id="660" r:id="rId55"/>
    <p:sldId id="646" r:id="rId56"/>
    <p:sldId id="682" r:id="rId57"/>
    <p:sldId id="649" r:id="rId58"/>
    <p:sldId id="650" r:id="rId59"/>
    <p:sldId id="684" r:id="rId60"/>
    <p:sldId id="685" r:id="rId61"/>
    <p:sldId id="686" r:id="rId62"/>
    <p:sldId id="687" r:id="rId63"/>
    <p:sldId id="688" r:id="rId64"/>
    <p:sldId id="689" r:id="rId65"/>
    <p:sldId id="486" r:id="rId66"/>
  </p:sldIdLst>
  <p:sldSz cx="9144000" cy="6858000" type="screen4x3"/>
  <p:notesSz cx="6858000" cy="9144000"/>
  <p:defaultTextStyle>
    <a:defPPr>
      <a:defRPr lang="en-U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8AF"/>
    <a:srgbClr val="356A41"/>
    <a:srgbClr val="DB5447"/>
    <a:srgbClr val="D77A41"/>
    <a:srgbClr val="736FB0"/>
    <a:srgbClr val="C26529"/>
    <a:srgbClr val="9894C6"/>
    <a:srgbClr val="A4C69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83798" autoAdjust="0"/>
  </p:normalViewPr>
  <p:slideViewPr>
    <p:cSldViewPr>
      <p:cViewPr>
        <p:scale>
          <a:sx n="73" d="100"/>
          <a:sy n="73" d="100"/>
        </p:scale>
        <p:origin x="-1762" y="-398"/>
      </p:cViewPr>
      <p:guideLst>
        <p:guide orient="horz" pos="517"/>
        <p:guide pos="35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Lst>
  </p:outlineViewPr>
  <p:notesTextViewPr>
    <p:cViewPr>
      <p:scale>
        <a:sx n="100" d="100"/>
        <a:sy n="100" d="100"/>
      </p:scale>
      <p:origin x="0" y="0"/>
    </p:cViewPr>
  </p:notesTextViewPr>
  <p:sorterViewPr>
    <p:cViewPr>
      <p:scale>
        <a:sx n="66" d="100"/>
        <a:sy n="66" d="100"/>
      </p:scale>
      <p:origin x="0" y="29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3" Type="http://schemas.openxmlformats.org/officeDocument/2006/relationships/slide" Target="slides/slide4.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54" Type="http://schemas.openxmlformats.org/officeDocument/2006/relationships/slide" Target="slides/slide55.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4.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3.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8" Type="http://schemas.openxmlformats.org/officeDocument/2006/relationships/slide" Target="slides/slide9.xml"/><Relationship Id="rId51"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defRPr sz="1200" b="0"/>
            </a:lvl1pPr>
          </a:lstStyle>
          <a:p>
            <a:pPr>
              <a:defRPr/>
            </a:pPr>
            <a:endParaRPr lang="en-US"/>
          </a:p>
        </p:txBody>
      </p:sp>
      <p:sp>
        <p:nvSpPr>
          <p:cNvPr id="524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defRPr sz="1200" b="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4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4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spcAft>
                <a:spcPct val="0"/>
              </a:spcAft>
              <a:defRPr sz="1200" b="0"/>
            </a:lvl1pPr>
          </a:lstStyle>
          <a:p>
            <a:pPr>
              <a:defRPr/>
            </a:pPr>
            <a:endParaRPr lang="en-US"/>
          </a:p>
        </p:txBody>
      </p:sp>
      <p:sp>
        <p:nvSpPr>
          <p:cNvPr id="524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defRPr sz="1200" b="0"/>
            </a:lvl1pPr>
          </a:lstStyle>
          <a:p>
            <a:pPr>
              <a:defRPr/>
            </a:pPr>
            <a:fld id="{63A87202-6244-473F-9470-B52D52BE33B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pPr eaLnBrk="1" hangingPunct="1"/>
            <a:endParaRPr lang="en-US" smtClean="0"/>
          </a:p>
        </p:txBody>
      </p:sp>
      <p:sp>
        <p:nvSpPr>
          <p:cNvPr id="52227" name="Slide Number Placeholder 3"/>
          <p:cNvSpPr>
            <a:spLocks noGrp="1"/>
          </p:cNvSpPr>
          <p:nvPr>
            <p:ph type="sldNum" sz="quarter" idx="5"/>
          </p:nvPr>
        </p:nvSpPr>
        <p:spPr>
          <a:noFill/>
        </p:spPr>
        <p:txBody>
          <a:bodyPr/>
          <a:lstStyle/>
          <a:p>
            <a:fld id="{EF9D5BC3-14C7-4571-BEBA-EE8E64F35C4B}"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F917FCD4-1D97-46A6-BDCE-364CD41B3F6D}" type="slidenum">
              <a:rPr lang="en-US" smtClean="0"/>
              <a:pPr/>
              <a:t>10</a:t>
            </a:fld>
            <a:endParaRPr lang="en-U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DFAC0A38-A6B1-49AC-ACAF-B10C32E44854}" type="slidenum">
              <a:rPr lang="en-US" smtClean="0"/>
              <a:pPr/>
              <a:t>11</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0F7DC4D2-1304-4A49-9A27-206F1D80E4F9}" type="slidenum">
              <a:rPr lang="en-US" smtClean="0"/>
              <a:pPr/>
              <a:t>12</a:t>
            </a:fld>
            <a:endParaRPr lang="en-US" smtClean="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0439485F-65D0-4138-BB8C-82EEE7F75758}" type="slidenum">
              <a:rPr lang="en-US" smtClean="0"/>
              <a:pPr/>
              <a:t>13</a:t>
            </a:fld>
            <a:endParaRPr lang="en-US" smtClean="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DC91753D-5632-46B7-8305-C4984936542A}" type="slidenum">
              <a:rPr lang="en-US" smtClean="0"/>
              <a:pPr/>
              <a:t>14</a:t>
            </a:fld>
            <a:endParaRPr lang="en-US"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A19D614F-297E-4A7E-B3D3-72C66D59B57C}" type="slidenum">
              <a:rPr lang="en-US" smtClean="0"/>
              <a:pPr/>
              <a:t>15</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E5C2B7DE-5F6F-475E-9EE4-FBB1260687F3}" type="slidenum">
              <a:rPr lang="en-US" smtClean="0"/>
              <a:pPr/>
              <a:t>16</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lnSpc>
                <a:spcPct val="90000"/>
              </a:lnSpc>
            </a:pPr>
            <a:endParaRPr lang="en-US" dirty="0" smtClean="0"/>
          </a:p>
          <a:p>
            <a:pPr>
              <a:lnSpc>
                <a:spcPct val="90000"/>
              </a:lnSpc>
            </a:pPr>
            <a:r>
              <a:rPr lang="en-US" b="1" dirty="0" smtClean="0"/>
              <a:t>The Home PPF is a straight line between 50 yards of cloth and 100 </a:t>
            </a:r>
            <a:r>
              <a:rPr lang="el-GR" b="1" dirty="0" err="1" smtClean="0"/>
              <a:t>μπούσελ</a:t>
            </a:r>
            <a:r>
              <a:rPr lang="en-US" b="1" dirty="0" smtClean="0"/>
              <a:t>s of wheat.</a:t>
            </a:r>
          </a:p>
          <a:p>
            <a:pPr>
              <a:lnSpc>
                <a:spcPct val="90000"/>
              </a:lnSpc>
            </a:pPr>
            <a:r>
              <a:rPr lang="en-US" b="1" dirty="0" smtClean="0"/>
              <a:t>The slope of the PPF equals the negative of the opportunity cost of wheat, that is, the amount of cloth that must be given up (1/2 yard) to obtain 1 more </a:t>
            </a:r>
            <a:r>
              <a:rPr lang="el-GR" b="1" dirty="0" err="1" smtClean="0"/>
              <a:t>μπούσελ</a:t>
            </a:r>
            <a:r>
              <a:rPr lang="en-US" b="1" dirty="0" smtClean="0"/>
              <a:t> of wheat. </a:t>
            </a:r>
          </a:p>
          <a:p>
            <a:pPr>
              <a:lnSpc>
                <a:spcPct val="90000"/>
              </a:lnSpc>
            </a:pPr>
            <a:r>
              <a:rPr lang="en-US" b="1" dirty="0" smtClean="0"/>
              <a:t>Equivalently, the magnitude of the slope can be expressed as the ratio of the marginal products of labor for the two goods.</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This Production Possibilities Frontier is based on the following  assumptions:</a:t>
            </a:r>
          </a:p>
          <a:p>
            <a:pPr marL="742950" lvl="1" indent="-285750" eaLnBrk="1" hangingPunct="1">
              <a:lnSpc>
                <a:spcPct val="90000"/>
              </a:lnSpc>
            </a:pPr>
            <a:r>
              <a:rPr lang="en-US" dirty="0" smtClean="0"/>
              <a:t>Labor = 25, MPL</a:t>
            </a:r>
            <a:r>
              <a:rPr lang="en-US" baseline="-25000" dirty="0" smtClean="0"/>
              <a:t>W</a:t>
            </a:r>
            <a:r>
              <a:rPr lang="en-US" dirty="0" smtClean="0"/>
              <a:t> = 4, MPL</a:t>
            </a:r>
            <a:r>
              <a:rPr lang="en-US" baseline="-25000" dirty="0" smtClean="0"/>
              <a:t>C</a:t>
            </a:r>
            <a:r>
              <a:rPr lang="en-US" dirty="0" smtClean="0"/>
              <a:t> = 2</a:t>
            </a:r>
          </a:p>
          <a:p>
            <a:pPr marL="742950" lvl="1" indent="-285750" eaLnBrk="1" hangingPunct="1">
              <a:lnSpc>
                <a:spcPct val="90000"/>
              </a:lnSpc>
            </a:pPr>
            <a:r>
              <a:rPr lang="en-US" dirty="0" smtClean="0"/>
              <a:t>Q</a:t>
            </a:r>
            <a:r>
              <a:rPr lang="en-US" baseline="-25000" dirty="0" smtClean="0"/>
              <a:t>W</a:t>
            </a:r>
            <a:r>
              <a:rPr lang="en-US" dirty="0" smtClean="0"/>
              <a:t> = MPL</a:t>
            </a:r>
            <a:r>
              <a:rPr lang="en-US" baseline="-25000" dirty="0" smtClean="0"/>
              <a:t>W</a:t>
            </a:r>
            <a:r>
              <a:rPr lang="en-US" dirty="0" smtClean="0"/>
              <a:t>(L) = 25(4) = 100</a:t>
            </a:r>
          </a:p>
          <a:p>
            <a:pPr marL="742950" lvl="1" indent="-285750" eaLnBrk="1" hangingPunct="1">
              <a:lnSpc>
                <a:spcPct val="90000"/>
              </a:lnSpc>
            </a:pPr>
            <a:r>
              <a:rPr lang="en-US" dirty="0" smtClean="0"/>
              <a:t>Q</a:t>
            </a:r>
            <a:r>
              <a:rPr lang="en-US" baseline="-25000" dirty="0" smtClean="0"/>
              <a:t>C</a:t>
            </a:r>
            <a:r>
              <a:rPr lang="en-US" dirty="0" smtClean="0"/>
              <a:t> = MPL</a:t>
            </a:r>
            <a:r>
              <a:rPr lang="en-US" baseline="-25000" dirty="0" smtClean="0"/>
              <a:t>C</a:t>
            </a:r>
            <a:r>
              <a:rPr lang="en-US" dirty="0" smtClean="0"/>
              <a:t>(L) = 25(2) = 50</a:t>
            </a:r>
          </a:p>
          <a:p>
            <a:pPr eaLnBrk="1" hangingPunct="1">
              <a:lnSpc>
                <a:spcPct val="90000"/>
              </a:lnSpc>
            </a:pPr>
            <a:r>
              <a:rPr lang="en-US" dirty="0" smtClean="0"/>
              <a:t>The linear shape of the PPF is a unique feature of the </a:t>
            </a:r>
            <a:r>
              <a:rPr lang="en-US" dirty="0" err="1" smtClean="0"/>
              <a:t>Ricardian</a:t>
            </a:r>
            <a:r>
              <a:rPr lang="en-US" dirty="0" smtClean="0"/>
              <a:t> model.</a:t>
            </a:r>
          </a:p>
          <a:p>
            <a:pPr marL="742950" lvl="1" indent="-285750" eaLnBrk="1" hangingPunct="1">
              <a:lnSpc>
                <a:spcPct val="90000"/>
              </a:lnSpc>
            </a:pPr>
            <a:r>
              <a:rPr lang="en-US" sz="2400" dirty="0" smtClean="0">
                <a:solidFill>
                  <a:srgbClr val="000000"/>
                </a:solidFill>
              </a:rPr>
              <a:t>Without trade, the PPF acts as a budget  constraint for the country.</a:t>
            </a:r>
            <a:endParaRPr lang="en-US" dirty="0" smtClean="0"/>
          </a:p>
          <a:p>
            <a:pPr eaLnBrk="1" hangingPunct="1">
              <a:lnSpc>
                <a:spcPct val="90000"/>
              </a:lnSpc>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213462E7-CCDA-453A-A828-EBC54A3B4034}" type="slidenum">
              <a:rPr lang="en-US" smtClean="0"/>
              <a:pPr/>
              <a:t>17</a:t>
            </a:fld>
            <a:endParaRPr lang="en-US"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77C15C77-348D-463E-A964-53F25263AC8A}" type="slidenum">
              <a:rPr lang="en-US" smtClean="0"/>
              <a:pPr/>
              <a:t>18</a:t>
            </a:fld>
            <a:endParaRPr lang="en-US" smtClean="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marL="0" lvl="1" eaLnBrk="1" hangingPunct="1"/>
            <a:endParaRPr lang="en-US" sz="2400" smtClean="0">
              <a:solidFill>
                <a:srgbClr val="000000"/>
              </a:solidFill>
            </a:endParaRPr>
          </a:p>
          <a:p>
            <a:pPr marL="0" lvl="1" eaLnBrk="1" hangingPunct="1"/>
            <a:r>
              <a:rPr lang="en-US" sz="2400" smtClean="0">
                <a:solidFill>
                  <a:srgbClr val="000000"/>
                </a:solidFill>
              </a:rPr>
              <a:t>With perfectly competitive markets, the country will produce at its highest level of utility within the limits of the PPF.</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80CE0A01-5AB7-484D-B126-DE0FBF2577A0}" type="slidenum">
              <a:rPr lang="en-US" smtClean="0"/>
              <a:pPr/>
              <a:t>19</a:t>
            </a:fld>
            <a:endParaRPr lang="en-US" smtClean="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67B350F-5C83-40EE-A0B4-155FC6422BA3}" type="slidenum">
              <a:rPr lang="en-US" sz="1200" b="0"/>
              <a:pPr algn="r"/>
              <a:t>2</a:t>
            </a:fld>
            <a:endParaRPr lang="en-US" sz="1200" b="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33EDE123-D375-4AB9-97FA-E3144927751B}" type="slidenum">
              <a:rPr lang="en-US" smtClean="0"/>
              <a:pPr/>
              <a:t>20</a:t>
            </a:fld>
            <a:endParaRPr lang="en-US"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396C39B9-4559-4C6F-9E14-0420876603B4}" type="slidenum">
              <a:rPr lang="en-US" smtClean="0"/>
              <a:pPr/>
              <a:t>21</a:t>
            </a:fld>
            <a:endParaRPr lang="en-US"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marL="0" lvl="2" eaLnBrk="1" hangingPunct="1"/>
            <a:r>
              <a:rPr lang="en-US" smtClean="0"/>
              <a:t>This equation says that the relative price of wheat (on the left) and opportunity cost of wheat (on the right) must be equal in the no-trade equilibrium at point </a:t>
            </a:r>
            <a:r>
              <a:rPr lang="en-US" i="1" smtClean="0"/>
              <a:t>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1E51BAFC-8477-48AF-99B7-4E08845BF2E0}" type="slidenum">
              <a:rPr lang="en-US" smtClean="0"/>
              <a:pPr/>
              <a:t>22</a:t>
            </a:fld>
            <a:endParaRPr lang="en-US"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E842CA32-804A-4E30-8CA3-E6A4649ED1AB}" type="slidenum">
              <a:rPr lang="en-US" smtClean="0"/>
              <a:pPr/>
              <a:t>23</a:t>
            </a:fld>
            <a:endParaRPr lang="en-US"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77A2B310-DA67-45A7-A936-12D059DAF93B}" type="slidenum">
              <a:rPr lang="en-US" smtClean="0"/>
              <a:pPr/>
              <a:t>24</a:t>
            </a:fld>
            <a:endParaRPr lang="en-US"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D25A06BB-130E-43CC-9630-7088F7151665}" type="slidenum">
              <a:rPr lang="en-US" smtClean="0"/>
              <a:pPr/>
              <a:t>25</a:t>
            </a:fld>
            <a:endParaRPr lang="en-US" smtClean="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6B67A66B-B2AE-4DB0-9FDF-DDA5139BA41F}" type="slidenum">
              <a:rPr lang="en-US" smtClean="0"/>
              <a:pPr/>
              <a:t>26</a:t>
            </a:fld>
            <a:endParaRPr lang="en-US"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spcBef>
                <a:spcPct val="10000"/>
              </a:spcBef>
              <a:spcAft>
                <a:spcPct val="10000"/>
              </a:spcAft>
            </a:pPr>
            <a:r>
              <a:rPr lang="en-US" b="1" dirty="0" smtClean="0"/>
              <a:t>This table shows sales per employee for the apparel and textile industries in the United States and China, as well as </a:t>
            </a:r>
            <a:r>
              <a:rPr lang="el-GR" b="1" dirty="0" err="1" smtClean="0"/>
              <a:t>μπούσελ</a:t>
            </a:r>
            <a:r>
              <a:rPr lang="en-US" b="1" dirty="0" smtClean="0"/>
              <a:t>s per hour in producing wheat. The United States has an absolute advantage in all of these products (as shown by the numbers in the right-hand column of the table), but it has a comparative advantage in producing wheat (as shown at the numbers in the bottom rows of the table).</a:t>
            </a:r>
          </a:p>
          <a:p>
            <a:pPr eaLnBrk="1" hangingPunct="1">
              <a:spcBef>
                <a:spcPct val="10000"/>
              </a:spcBef>
              <a:spcAft>
                <a:spcPct val="10000"/>
              </a:spcAft>
            </a:pPr>
            <a:endParaRPr lang="en-US" dirty="0" smtClean="0"/>
          </a:p>
          <a:p>
            <a:pPr eaLnBrk="1" hangingPunct="1">
              <a:spcBef>
                <a:spcPct val="10000"/>
              </a:spcBef>
              <a:spcAft>
                <a:spcPct val="10000"/>
              </a:spcAft>
            </a:pPr>
            <a:endParaRPr lang="en-US" dirty="0" smtClean="0"/>
          </a:p>
          <a:p>
            <a:pPr eaLnBrk="1" hangingPunct="1">
              <a:spcBef>
                <a:spcPct val="10000"/>
              </a:spcBef>
              <a:spcAft>
                <a:spcPct val="10000"/>
              </a:spcAft>
            </a:pPr>
            <a:r>
              <a:rPr lang="en-US" dirty="0" smtClean="0"/>
              <a:t>China has a lower opportunity cost of both textiles and apparel than the United States, which explains why it exports those goods, while the United States exports wheat, just as predicted by the </a:t>
            </a:r>
            <a:r>
              <a:rPr lang="en-US" dirty="0" err="1" smtClean="0"/>
              <a:t>Ricardian</a:t>
            </a:r>
            <a:r>
              <a:rPr lang="en-US" dirty="0" smtClean="0"/>
              <a:t> model.</a:t>
            </a:r>
            <a:r>
              <a:rPr lang="en-US" dirty="0" smtClean="0">
                <a:solidFill>
                  <a:srgbClr val="356A41"/>
                </a:solidFill>
              </a:rPr>
              <a:t>■</a:t>
            </a:r>
            <a:endParaRPr lang="en-US" b="1" dirty="0" smtClean="0">
              <a:solidFill>
                <a:srgbClr val="356A41"/>
              </a:solidFill>
            </a:endParaRPr>
          </a:p>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538E9CEA-7B1A-4396-B4FE-149747F7CCEC}" type="slidenum">
              <a:rPr lang="en-US" smtClean="0"/>
              <a:pPr/>
              <a:t>27</a:t>
            </a:fld>
            <a:endParaRPr lang="en-US"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8823763C-C86C-4029-A42F-D792DA3A8498}" type="slidenum">
              <a:rPr lang="en-US" smtClean="0"/>
              <a:pPr/>
              <a:t>28</a:t>
            </a:fld>
            <a:endParaRPr lang="en-US"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12999FEA-85D0-4905-AB3D-80CC00C6202B}" type="slidenum">
              <a:rPr lang="en-US" smtClean="0"/>
              <a:pPr/>
              <a:t>29</a:t>
            </a:fld>
            <a:endParaRPr lang="en-US"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6B8EB2C1-BDE5-4D32-9DFE-96E832DA15D2}" type="slidenum">
              <a:rPr lang="en-US" smtClean="0"/>
              <a:pPr/>
              <a:t>3</a:t>
            </a:fld>
            <a:endParaRPr lang="en-US"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5591447D-11A6-4E8F-AAD6-998D02D57D59}" type="slidenum">
              <a:rPr lang="en-US" smtClean="0"/>
              <a:pPr/>
              <a:t>30</a:t>
            </a:fld>
            <a:endParaRPr lang="en-US" smtClean="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90615949-F60E-465D-AE75-711DA09826B8}" type="slidenum">
              <a:rPr lang="en-US" smtClean="0"/>
              <a:pPr/>
              <a:t>31</a:t>
            </a:fld>
            <a:endParaRPr lang="en-US"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245F8ED9-A02C-4F95-804F-EA52B9B7D1AC}" type="slidenum">
              <a:rPr lang="en-US" smtClean="0"/>
              <a:pPr/>
              <a:t>32</a:t>
            </a:fld>
            <a:endParaRPr lang="en-US"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marL="742950" lvl="1" indent="-285750" eaLnBrk="1" hangingPunct="1"/>
            <a:r>
              <a:rPr lang="en-US" smtClean="0"/>
              <a:t>Home producers of wheat can earn more than the opportunity cost of wheat by selling it to Foreign.</a:t>
            </a:r>
          </a:p>
          <a:p>
            <a:pPr marL="742950" lvl="1" indent="-285750" eaLnBrk="1" hangingPunct="1"/>
            <a:r>
              <a:rPr lang="en-US" smtClean="0"/>
              <a:t>Home will therefore shift labor resources toward the production of wheat and increase its production.</a:t>
            </a:r>
          </a:p>
          <a:p>
            <a:pPr marL="742950" lvl="1" indent="-285750" eaLnBrk="1" hangingPunct="1"/>
            <a:r>
              <a:rPr lang="en-US" smtClean="0"/>
              <a:t>Remember wages are calculated by the price of the good times its marginal product.</a:t>
            </a:r>
          </a:p>
          <a:p>
            <a:pPr marL="742950" lvl="1" indent="-285750" eaLnBrk="1" hangingPunct="1"/>
            <a:r>
              <a:rPr lang="en-US" smtClean="0"/>
              <a:t>Given the information from before, we can calculate the ratio of wages in the two industries.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7C45239C-7E3B-4DC1-A288-BC93BAC960FC}" type="slidenum">
              <a:rPr lang="en-US" smtClean="0"/>
              <a:pPr/>
              <a:t>33</a:t>
            </a:fld>
            <a:endParaRPr lang="en-US" smtClean="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70A8A162-5B7F-4DEA-9B92-0DC5BAFAC917}" type="slidenum">
              <a:rPr lang="en-US" smtClean="0"/>
              <a:pPr/>
              <a:t>34</a:t>
            </a:fld>
            <a:endParaRPr lang="en-US"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marL="742950" lvl="1" indent="-285750" eaLnBrk="1" hangingPunct="1"/>
            <a:r>
              <a:rPr lang="en-US" dirty="0" smtClean="0"/>
              <a:t>Home’s exports and imports are equal when valued in the same units.</a:t>
            </a:r>
          </a:p>
          <a:p>
            <a:pPr marL="742950" lvl="1" indent="-285750" eaLnBrk="1" hangingPunct="1"/>
            <a:r>
              <a:rPr lang="en-US" dirty="0" smtClean="0"/>
              <a:t>Home exports 60 </a:t>
            </a:r>
            <a:r>
              <a:rPr lang="el-GR" dirty="0" err="1" smtClean="0"/>
              <a:t>μπούσελ</a:t>
            </a:r>
            <a:r>
              <a:rPr lang="en-US" dirty="0" smtClean="0"/>
              <a:t>s of wheat; multiplying this by the price of wheat in terms of cloth, 2/3, gives 40. This equals the amount of cloth that is imported.</a:t>
            </a:r>
          </a:p>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C2853537-E71E-4E1A-9D6E-79FC7F898717}" type="slidenum">
              <a:rPr lang="en-US" smtClean="0"/>
              <a:pPr/>
              <a:t>35</a:t>
            </a:fld>
            <a:endParaRPr lang="en-US" smtClean="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98230C4C-646E-48FE-8B88-89AC65593034}" type="slidenum">
              <a:rPr lang="en-US" smtClean="0"/>
              <a:pPr/>
              <a:t>36</a:t>
            </a:fld>
            <a:endParaRPr lang="en-US" smtClean="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94C7BAE9-145D-4656-8E97-B99277917285}" type="slidenum">
              <a:rPr lang="en-US" smtClean="0"/>
              <a:pPr/>
              <a:t>37</a:t>
            </a:fld>
            <a:endParaRPr lang="en-US"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F9D9FD22-7560-4FDD-B4D4-D3C848EC1BB1}" type="slidenum">
              <a:rPr lang="en-US" smtClean="0"/>
              <a:pPr/>
              <a:t>38</a:t>
            </a:fld>
            <a:endParaRPr lang="en-US"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FE211099-117B-4F4B-861E-070012B86B6D}" type="slidenum">
              <a:rPr lang="en-US" smtClean="0"/>
              <a:pPr/>
              <a:t>39</a:t>
            </a:fld>
            <a:endParaRPr lang="en-US" smtClean="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A9C6D654-F077-4D96-B2A1-BCC0AC69FFAD}" type="slidenum">
              <a:rPr lang="en-US" smtClean="0"/>
              <a:pPr/>
              <a:t>4</a:t>
            </a:fld>
            <a:endParaRPr 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E81DC342-882B-440B-B43C-311271834CE9}" type="slidenum">
              <a:rPr lang="en-US" smtClean="0"/>
              <a:pPr/>
              <a:t>40</a:t>
            </a:fld>
            <a:endParaRPr lang="en-US" smtClean="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8092762A-FA9C-420A-A821-3EE3A7F20EAC}" type="slidenum">
              <a:rPr lang="en-US" smtClean="0"/>
              <a:pPr/>
              <a:t>41</a:t>
            </a:fld>
            <a:endParaRPr lang="en-US" smtClean="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99DCAA70-5414-4427-B36C-C283329F0C9F}" type="slidenum">
              <a:rPr lang="en-US" smtClean="0"/>
              <a:pPr/>
              <a:t>42</a:t>
            </a:fld>
            <a:endParaRPr lang="en-US" smtClean="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spcBef>
                <a:spcPct val="10000"/>
              </a:spcBef>
              <a:spcAft>
                <a:spcPct val="10000"/>
              </a:spcAft>
            </a:pPr>
            <a:r>
              <a:rPr lang="en-US" b="1" smtClean="0"/>
              <a:t>The general ranking of countries—from highest to lowest—in terms of labor productivity is the same as the ranking in terms of wages: countries with higher labor productivity pay higher wages, just as the Ricardian model predicts.</a:t>
            </a:r>
          </a:p>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9937E411-BF18-4C6B-AB0A-61C8B1B37B49}" type="slidenum">
              <a:rPr lang="en-US" smtClean="0"/>
              <a:pPr/>
              <a:t>43</a:t>
            </a:fld>
            <a:endParaRPr lang="en-US" smtClean="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7F1354BC-89AC-4D86-A19B-B7125C71FC41}" type="slidenum">
              <a:rPr lang="en-US" smtClean="0"/>
              <a:pPr/>
              <a:t>44</a:t>
            </a:fld>
            <a:endParaRPr lang="en-US" smtClean="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26AC83F8-778A-4E72-9A4A-05AE6A092E7B}" type="slidenum">
              <a:rPr lang="en-US" smtClean="0"/>
              <a:pPr/>
              <a:t>45</a:t>
            </a:fld>
            <a:endParaRPr lang="en-US"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AE717D1E-04B0-4E2C-AECB-43A2F168E978}" type="slidenum">
              <a:rPr lang="en-US" smtClean="0"/>
              <a:pPr/>
              <a:t>46</a:t>
            </a:fld>
            <a:endParaRPr lang="en-US" smtClean="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pPr eaLnBrk="1" hangingPunct="1">
              <a:spcBef>
                <a:spcPct val="0"/>
              </a:spcBef>
            </a:pPr>
            <a:r>
              <a:rPr lang="en-US" b="1" dirty="0" smtClean="0"/>
              <a:t>When the relative price of wheat is 1/2, Home will export any amount of wheat between 0 and 50 </a:t>
            </a:r>
            <a:r>
              <a:rPr lang="el-GR" b="1" dirty="0" err="1" smtClean="0"/>
              <a:t>μπούσελ</a:t>
            </a:r>
            <a:r>
              <a:rPr lang="en-US" b="1" dirty="0" smtClean="0"/>
              <a:t>s, along the segment </a:t>
            </a:r>
            <a:r>
              <a:rPr lang="en-US" b="1" i="1" dirty="0" smtClean="0"/>
              <a:t>A</a:t>
            </a:r>
            <a:r>
              <a:rPr lang="en-US" b="1" i="1" dirty="0" smtClean="0">
                <a:sym typeface="Symbol" pitchFamily="18" charset="2"/>
              </a:rPr>
              <a:t></a:t>
            </a:r>
            <a:r>
              <a:rPr lang="en-US" b="1" i="1" dirty="0" smtClean="0"/>
              <a:t> B</a:t>
            </a:r>
            <a:r>
              <a:rPr lang="en-US" b="1" i="1" dirty="0" smtClean="0">
                <a:sym typeface="Symbol" pitchFamily="18" charset="2"/>
              </a:rPr>
              <a:t></a:t>
            </a:r>
            <a:r>
              <a:rPr lang="en-US" b="1" dirty="0" smtClean="0"/>
              <a:t> of the Home export supply curve. </a:t>
            </a:r>
          </a:p>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p>
            <a:fld id="{009BE601-5AA5-44BD-B02F-E02F3F18ECBC}" type="slidenum">
              <a:rPr lang="en-US" smtClean="0"/>
              <a:pPr/>
              <a:t>47</a:t>
            </a:fld>
            <a:endParaRPr lang="en-US" smtClean="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07A83EDB-AEEF-4E33-B0D6-A29B337EB6EB}" type="slidenum">
              <a:rPr lang="en-US" smtClean="0"/>
              <a:pPr/>
              <a:t>48</a:t>
            </a:fld>
            <a:endParaRPr lang="en-US" smtClean="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4EC5FAD1-27D5-4CDC-B50E-2E8456A8F513}" type="slidenum">
              <a:rPr lang="en-US" smtClean="0"/>
              <a:pPr/>
              <a:t>49</a:t>
            </a:fld>
            <a:endParaRPr lang="en-US" smtClean="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FFCB553-5CFE-4A2F-AD28-0736D8537CB4}" type="slidenum">
              <a:rPr lang="en-US" smtClean="0"/>
              <a:pPr/>
              <a:t>5</a:t>
            </a:fld>
            <a:endParaRPr lang="en-US"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p>
            <a:fld id="{44E42849-19FA-4C72-98E7-CC9BED19DCE3}" type="slidenum">
              <a:rPr lang="en-US" smtClean="0"/>
              <a:pPr/>
              <a:t>50</a:t>
            </a:fld>
            <a:endParaRPr lang="en-US" smtClean="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pPr eaLnBrk="1" hangingPunct="1">
              <a:spcBef>
                <a:spcPct val="10000"/>
              </a:spcBef>
              <a:spcAft>
                <a:spcPct val="10000"/>
              </a:spcAft>
            </a:pPr>
            <a:r>
              <a:rPr lang="en-US" b="1" dirty="0" smtClean="0"/>
              <a:t>At this price, Home exports of 60 </a:t>
            </a:r>
            <a:r>
              <a:rPr lang="el-GR" b="1" dirty="0" err="1" smtClean="0"/>
              <a:t>μπούσελ</a:t>
            </a:r>
            <a:r>
              <a:rPr lang="en-US" b="1" dirty="0" smtClean="0"/>
              <a:t>s just equal Foreign imports of wheat.</a:t>
            </a:r>
          </a:p>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8228697F-5FF4-463D-A186-A278F4F1FC6D}" type="slidenum">
              <a:rPr lang="en-US" smtClean="0"/>
              <a:pPr/>
              <a:t>51</a:t>
            </a:fld>
            <a:endParaRPr lang="en-US" smtClean="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p>
            <a:fld id="{E2A9FAE7-8419-4723-90BA-46A7F9493595}" type="slidenum">
              <a:rPr lang="en-US" smtClean="0"/>
              <a:pPr/>
              <a:t>52</a:t>
            </a:fld>
            <a:endParaRPr lang="en-US" smtClean="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p:spPr>
        <p:txBody>
          <a:bodyPr/>
          <a:lstStyle/>
          <a:p>
            <a:fld id="{BA0C6009-0089-4935-8972-FB60D8D37C5C}" type="slidenum">
              <a:rPr lang="en-US" smtClean="0"/>
              <a:pPr/>
              <a:t>53</a:t>
            </a:fld>
            <a:endParaRPr lang="en-US" smtClean="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pPr eaLnBrk="1" hangingPunct="1"/>
            <a:r>
              <a:rPr lang="en-US" b="1" smtClean="0"/>
              <a:t>Many developing countries export primary commodities</a:t>
            </a:r>
            <a:r>
              <a:rPr lang="en-US" b="1" i="1" smtClean="0"/>
              <a:t> </a:t>
            </a:r>
            <a:r>
              <a:rPr lang="en-US" b="1" smtClean="0"/>
              <a:t>(that is, agricultural products and minerals), whereas industrial countries export manufactured products.</a:t>
            </a:r>
          </a:p>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91BDC2A3-A7DF-4119-8C37-E81E02A9A955}" type="slidenum">
              <a:rPr lang="en-US" smtClean="0"/>
              <a:pPr/>
              <a:t>54</a:t>
            </a:fld>
            <a:endParaRPr lang="en-US" smtClean="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pPr eaLnBrk="1" hangingPunct="1"/>
            <a:r>
              <a:rPr lang="en-US" b="1" smtClean="0"/>
              <a:t>Many developing countries export primary commodities</a:t>
            </a:r>
            <a:r>
              <a:rPr lang="en-US" b="1" i="1" smtClean="0"/>
              <a:t> </a:t>
            </a:r>
            <a:r>
              <a:rPr lang="en-US" b="1" smtClean="0"/>
              <a:t>(that is, agricultural products and minerals), whereas industrial countries export manufactured products.Shown here are the prices of various primary commodities relative to an overall manufacturing price, from 1900 to 1998. The relative prices of some primary commodities have fallen over time (panel a)…</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p>
            <a:fld id="{4263E686-9D01-4167-AB56-6EC9E24F8A28}" type="slidenum">
              <a:rPr lang="en-US" smtClean="0"/>
              <a:pPr/>
              <a:t>55</a:t>
            </a:fld>
            <a:endParaRPr lang="en-US" smtClean="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pPr eaLnBrk="1" hangingPunct="1"/>
            <a:r>
              <a:rPr lang="en-US" b="1" smtClean="0"/>
              <a:t>Many developing countries export primary commodities</a:t>
            </a:r>
            <a:r>
              <a:rPr lang="en-US" b="1" i="1" smtClean="0"/>
              <a:t> </a:t>
            </a:r>
            <a:r>
              <a:rPr lang="en-US" b="1" smtClean="0"/>
              <a:t>(that is, agricultural products and minerals), whereas industrial countries export manufactured products.Shown here are the prices of various primary commodities relative to an overall manufacturing price, from 1900 to 1998. The relative prices of some primary commodities have fallen over time (panel a)whereas other commodities have had rising relative prices (panel b)… </a:t>
            </a:r>
          </a:p>
          <a:p>
            <a:pPr eaLnBrk="1" hangingPunct="1"/>
            <a:endParaRPr lang="en-US" b="1" smtClean="0"/>
          </a:p>
          <a:p>
            <a:pPr eaLnBrk="1" hangingPunct="1"/>
            <a:endParaRPr lang="en-US" b="1"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2620D7D4-1C69-4C28-99BF-D2D366662592}" type="slidenum">
              <a:rPr lang="en-US" smtClean="0"/>
              <a:pPr/>
              <a:t>56</a:t>
            </a:fld>
            <a:endParaRPr lang="en-US" smtClean="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p>
            <a:fld id="{058675CE-7F6F-4F86-9E03-60A74786EC37}" type="slidenum">
              <a:rPr lang="en-US" smtClean="0"/>
              <a:pPr/>
              <a:t>57</a:t>
            </a:fld>
            <a:endParaRPr lang="en-US" smtClean="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fld id="{061CA3F3-DFA0-45BA-947E-2BBE7F3F8649}" type="slidenum">
              <a:rPr lang="en-US" smtClean="0"/>
              <a:pPr/>
              <a:t>58</a:t>
            </a:fld>
            <a:endParaRPr lang="en-US" smtClean="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04AF450C-5004-429E-B91C-D90F39A0FA5D}" type="slidenum">
              <a:rPr lang="en-US" smtClean="0"/>
              <a:pPr/>
              <a:t>59</a:t>
            </a:fld>
            <a:endParaRPr lang="en-US" smtClean="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DB16BA00-43CD-46D4-B942-8EEAA2736535}" type="slidenum">
              <a:rPr lang="en-US" smtClean="0"/>
              <a:pPr/>
              <a:t>6</a:t>
            </a:fld>
            <a:endParaRPr lang="en-US"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p:spPr>
        <p:txBody>
          <a:bodyPr/>
          <a:lstStyle/>
          <a:p>
            <a:fld id="{BA57DB75-6DB4-490E-9FC5-8985C6A270FC}" type="slidenum">
              <a:rPr lang="en-US" smtClean="0"/>
              <a:pPr/>
              <a:t>60</a:t>
            </a:fld>
            <a:endParaRPr lang="en-US" smtClean="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p:spPr>
        <p:txBody>
          <a:bodyPr/>
          <a:lstStyle/>
          <a:p>
            <a:fld id="{475F4735-42CD-4B28-811F-611CFDF0E2C2}" type="slidenum">
              <a:rPr lang="en-US" smtClean="0"/>
              <a:pPr/>
              <a:t>61</a:t>
            </a:fld>
            <a:endParaRPr lang="en-US" smtClean="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p:spPr>
        <p:txBody>
          <a:bodyPr/>
          <a:lstStyle/>
          <a:p>
            <a:fld id="{C0D8C246-ED38-40AB-86F7-63CFE7C540A3}" type="slidenum">
              <a:rPr lang="en-US" smtClean="0"/>
              <a:pPr/>
              <a:t>62</a:t>
            </a:fld>
            <a:endParaRPr lang="en-US" smtClean="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B9701485-D891-4553-9C87-A9D40F56FFBB}" type="slidenum">
              <a:rPr lang="en-US" smtClean="0"/>
              <a:pPr/>
              <a:t>7</a:t>
            </a:fld>
            <a:endParaRPr 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91F50134-6C01-4429-B4F7-B48630C97B3C}" type="slidenum">
              <a:rPr lang="en-US" smtClean="0"/>
              <a:pPr/>
              <a:t>8</a:t>
            </a:fld>
            <a:endParaRPr lang="en-US"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9B8B5208-C1D8-4276-88C0-3F3AFB0D9CD2}" type="slidenum">
              <a:rPr lang="en-US" smtClean="0"/>
              <a:pPr/>
              <a:t>9</a:t>
            </a:fld>
            <a:endParaRPr lang="en-US"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703263"/>
            <a:ext cx="1985962" cy="569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6275" y="703263"/>
            <a:ext cx="5805488"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spcBef>
                <a:spcPct val="10000"/>
              </a:spcBef>
              <a:spcAft>
                <a:spcPct val="10000"/>
              </a:spcAft>
              <a:defRPr/>
            </a:lvl1pPr>
          </a:lstStyle>
          <a:p>
            <a:pPr>
              <a:defRPr/>
            </a:pPr>
            <a:fld id="{3F75931C-23FB-40B9-A6B5-74233838E504}" type="datetime1">
              <a:rPr lang="en-US"/>
              <a:pPr>
                <a:defRPr/>
              </a:pPr>
              <a:t>7/3/2021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spcBef>
                <a:spcPct val="10000"/>
              </a:spcBef>
              <a:spcAft>
                <a:spcPct val="10000"/>
              </a:spcAf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spcBef>
                <a:spcPct val="10000"/>
              </a:spcBef>
              <a:spcAft>
                <a:spcPct val="10000"/>
              </a:spcAft>
              <a:defRPr/>
            </a:lvl1pPr>
          </a:lstStyle>
          <a:p>
            <a:pPr>
              <a:defRPr/>
            </a:pPr>
            <a:fld id="{16ED489A-8496-49D5-8BBE-CBD5BA0495E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spcBef>
                <a:spcPct val="10000"/>
              </a:spcBef>
              <a:spcAft>
                <a:spcPct val="10000"/>
              </a:spcAft>
              <a:defRPr/>
            </a:lvl1pPr>
          </a:lstStyle>
          <a:p>
            <a:pPr>
              <a:defRPr/>
            </a:pPr>
            <a:fld id="{CE96FD93-6086-466D-AE53-2A2DA8274A54}" type="datetime1">
              <a:rPr lang="en-US"/>
              <a:pPr>
                <a:defRPr/>
              </a:pPr>
              <a:t>7/3/2021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spcBef>
                <a:spcPct val="10000"/>
              </a:spcBef>
              <a:spcAft>
                <a:spcPct val="10000"/>
              </a:spcAf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spcBef>
                <a:spcPct val="10000"/>
              </a:spcBef>
              <a:spcAft>
                <a:spcPct val="10000"/>
              </a:spcAft>
              <a:defRPr/>
            </a:lvl1pPr>
          </a:lstStyle>
          <a:p>
            <a:pPr>
              <a:defRPr/>
            </a:pPr>
            <a:fld id="{2318FF76-1A90-4837-800A-BD45F090DD9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spcBef>
                <a:spcPct val="10000"/>
              </a:spcBef>
              <a:spcAft>
                <a:spcPct val="10000"/>
              </a:spcAft>
              <a:defRPr/>
            </a:lvl1pPr>
          </a:lstStyle>
          <a:p>
            <a:pPr>
              <a:defRPr/>
            </a:pPr>
            <a:fld id="{6B6E039C-3BFD-46D7-8104-31EC74FA925E}" type="datetime1">
              <a:rPr lang="en-US"/>
              <a:pPr>
                <a:defRPr/>
              </a:pPr>
              <a:t>7/3/2021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spcBef>
                <a:spcPct val="10000"/>
              </a:spcBef>
              <a:spcAft>
                <a:spcPct val="10000"/>
              </a:spcAf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spcBef>
                <a:spcPct val="10000"/>
              </a:spcBef>
              <a:spcAft>
                <a:spcPct val="10000"/>
              </a:spcAft>
              <a:defRPr/>
            </a:lvl1pPr>
          </a:lstStyle>
          <a:p>
            <a:pPr>
              <a:defRPr/>
            </a:pPr>
            <a:fld id="{8E26D7C9-537C-4F62-B0F6-19E9EFAFDD2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spcBef>
                <a:spcPct val="10000"/>
              </a:spcBef>
              <a:spcAft>
                <a:spcPct val="10000"/>
              </a:spcAft>
              <a:defRPr/>
            </a:lvl1pPr>
          </a:lstStyle>
          <a:p>
            <a:pPr>
              <a:defRPr/>
            </a:pPr>
            <a:fld id="{3F3F4461-A100-4537-974E-BE5118CF34F6}" type="datetime1">
              <a:rPr lang="en-US"/>
              <a:pPr>
                <a:defRPr/>
              </a:pPr>
              <a:t>7/3/2021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spcBef>
                <a:spcPct val="10000"/>
              </a:spcBef>
              <a:spcAft>
                <a:spcPct val="10000"/>
              </a:spcAf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spcBef>
                <a:spcPct val="10000"/>
              </a:spcBef>
              <a:spcAft>
                <a:spcPct val="10000"/>
              </a:spcAft>
              <a:defRPr/>
            </a:lvl1pPr>
          </a:lstStyle>
          <a:p>
            <a:pPr>
              <a:defRPr/>
            </a:pPr>
            <a:fld id="{4D607CB8-F5B5-4353-86A8-79B71D78322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spcBef>
                <a:spcPct val="10000"/>
              </a:spcBef>
              <a:spcAft>
                <a:spcPct val="10000"/>
              </a:spcAft>
              <a:defRPr/>
            </a:lvl1pPr>
          </a:lstStyle>
          <a:p>
            <a:pPr>
              <a:defRPr/>
            </a:pPr>
            <a:fld id="{4EC5497F-4E67-4D76-8829-CE2B84A13C1E}" type="datetime1">
              <a:rPr lang="en-US"/>
              <a:pPr>
                <a:defRPr/>
              </a:pPr>
              <a:t>7/3/2021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spcBef>
                <a:spcPct val="10000"/>
              </a:spcBef>
              <a:spcAft>
                <a:spcPct val="10000"/>
              </a:spcAf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spcBef>
                <a:spcPct val="10000"/>
              </a:spcBef>
              <a:spcAft>
                <a:spcPct val="10000"/>
              </a:spcAft>
              <a:defRPr/>
            </a:lvl1pPr>
          </a:lstStyle>
          <a:p>
            <a:pPr>
              <a:defRPr/>
            </a:pPr>
            <a:fld id="{C4B6ECC2-5A99-4415-8F6F-4DAA00087F4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spcBef>
                <a:spcPct val="10000"/>
              </a:spcBef>
              <a:spcAft>
                <a:spcPct val="10000"/>
              </a:spcAft>
              <a:defRPr/>
            </a:lvl1pPr>
          </a:lstStyle>
          <a:p>
            <a:pPr>
              <a:defRPr/>
            </a:pPr>
            <a:fld id="{E7814AA7-B255-4B88-A013-CDE73868BD88}" type="datetime1">
              <a:rPr lang="en-US"/>
              <a:pPr>
                <a:defRPr/>
              </a:pPr>
              <a:t>7/3/2021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spcBef>
                <a:spcPct val="10000"/>
              </a:spcBef>
              <a:spcAft>
                <a:spcPct val="10000"/>
              </a:spcAf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spcBef>
                <a:spcPct val="10000"/>
              </a:spcBef>
              <a:spcAft>
                <a:spcPct val="10000"/>
              </a:spcAft>
              <a:defRPr/>
            </a:lvl1pPr>
          </a:lstStyle>
          <a:p>
            <a:pPr>
              <a:defRPr/>
            </a:pPr>
            <a:fld id="{7E12BF07-1043-44EC-BDCB-7E02CF37E8B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spcBef>
                <a:spcPct val="10000"/>
              </a:spcBef>
              <a:spcAft>
                <a:spcPct val="10000"/>
              </a:spcAft>
              <a:defRPr/>
            </a:lvl1pPr>
          </a:lstStyle>
          <a:p>
            <a:pPr>
              <a:defRPr/>
            </a:pPr>
            <a:fld id="{F8CA41BD-8CBE-49CD-8927-C63A4B9EC9AC}" type="datetime1">
              <a:rPr lang="en-US"/>
              <a:pPr>
                <a:defRPr/>
              </a:pPr>
              <a:t>7/3/2021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spcBef>
                <a:spcPct val="10000"/>
              </a:spcBef>
              <a:spcAft>
                <a:spcPct val="10000"/>
              </a:spcAft>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spcBef>
                <a:spcPct val="10000"/>
              </a:spcBef>
              <a:spcAft>
                <a:spcPct val="10000"/>
              </a:spcAft>
              <a:defRPr/>
            </a:lvl1pPr>
          </a:lstStyle>
          <a:p>
            <a:pPr>
              <a:defRPr/>
            </a:pPr>
            <a:fld id="{C7278CE8-53DC-4DEB-8BEA-E8BD4C32401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spcBef>
                <a:spcPct val="10000"/>
              </a:spcBef>
              <a:spcAft>
                <a:spcPct val="10000"/>
              </a:spcAft>
              <a:defRPr/>
            </a:lvl1pPr>
          </a:lstStyle>
          <a:p>
            <a:pPr>
              <a:defRPr/>
            </a:pPr>
            <a:fld id="{26F2125B-3AAB-4CDE-B518-E4F0B7A4B4BD}" type="datetime1">
              <a:rPr lang="en-US"/>
              <a:pPr>
                <a:defRPr/>
              </a:pPr>
              <a:t>7/3/2021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spcBef>
                <a:spcPct val="10000"/>
              </a:spcBef>
              <a:spcAft>
                <a:spcPct val="10000"/>
              </a:spcAf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spcBef>
                <a:spcPct val="10000"/>
              </a:spcBef>
              <a:spcAft>
                <a:spcPct val="10000"/>
              </a:spcAft>
              <a:defRPr/>
            </a:lvl1pPr>
          </a:lstStyle>
          <a:p>
            <a:pPr>
              <a:defRPr/>
            </a:pPr>
            <a:fld id="{EB2D5B9E-FE7E-427D-95E5-DB86389E55E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spcBef>
                <a:spcPct val="10000"/>
              </a:spcBef>
              <a:spcAft>
                <a:spcPct val="10000"/>
              </a:spcAft>
              <a:defRPr/>
            </a:lvl1pPr>
          </a:lstStyle>
          <a:p>
            <a:pPr>
              <a:defRPr/>
            </a:pPr>
            <a:fld id="{0D8F2E9C-07CA-4E19-B5B5-98DA68C3EE7B}" type="datetime1">
              <a:rPr lang="en-US"/>
              <a:pPr>
                <a:defRPr/>
              </a:pPr>
              <a:t>7/3/2021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spcBef>
                <a:spcPct val="10000"/>
              </a:spcBef>
              <a:spcAft>
                <a:spcPct val="10000"/>
              </a:spcAf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spcBef>
                <a:spcPct val="10000"/>
              </a:spcBef>
              <a:spcAft>
                <a:spcPct val="10000"/>
              </a:spcAft>
              <a:defRPr/>
            </a:lvl1pPr>
          </a:lstStyle>
          <a:p>
            <a:pPr>
              <a:defRPr/>
            </a:pPr>
            <a:fld id="{F8FEAB26-6E8F-45FE-9FBA-43771E9AF48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spcBef>
                <a:spcPct val="10000"/>
              </a:spcBef>
              <a:spcAft>
                <a:spcPct val="10000"/>
              </a:spcAft>
              <a:defRPr/>
            </a:lvl1pPr>
          </a:lstStyle>
          <a:p>
            <a:pPr>
              <a:defRPr/>
            </a:pPr>
            <a:fld id="{E0880EC7-FFF3-4047-AE5F-F21066920273}" type="datetime1">
              <a:rPr lang="en-US"/>
              <a:pPr>
                <a:defRPr/>
              </a:pPr>
              <a:t>7/3/2021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spcBef>
                <a:spcPct val="10000"/>
              </a:spcBef>
              <a:spcAft>
                <a:spcPct val="10000"/>
              </a:spcAf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spcBef>
                <a:spcPct val="10000"/>
              </a:spcBef>
              <a:spcAft>
                <a:spcPct val="10000"/>
              </a:spcAft>
              <a:defRPr/>
            </a:lvl1pPr>
          </a:lstStyle>
          <a:p>
            <a:pPr>
              <a:defRPr/>
            </a:pPr>
            <a:fld id="{DD89CA0D-0E88-4DCB-8A8B-58D6AE1BD56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spcBef>
                <a:spcPct val="10000"/>
              </a:spcBef>
              <a:spcAft>
                <a:spcPct val="10000"/>
              </a:spcAft>
              <a:defRPr/>
            </a:lvl1pPr>
          </a:lstStyle>
          <a:p>
            <a:pPr>
              <a:defRPr/>
            </a:pPr>
            <a:fld id="{DE5AD675-620D-464E-98AC-950EDA29647E}" type="datetime1">
              <a:rPr lang="en-US"/>
              <a:pPr>
                <a:defRPr/>
              </a:pPr>
              <a:t>7/3/2021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spcBef>
                <a:spcPct val="10000"/>
              </a:spcBef>
              <a:spcAft>
                <a:spcPct val="10000"/>
              </a:spcAf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spcBef>
                <a:spcPct val="10000"/>
              </a:spcBef>
              <a:spcAft>
                <a:spcPct val="10000"/>
              </a:spcAft>
              <a:defRPr/>
            </a:lvl1pPr>
          </a:lstStyle>
          <a:p>
            <a:pPr>
              <a:defRPr/>
            </a:pPr>
            <a:fld id="{4FFCFF84-FE32-4E3F-B86B-2D7C4F70FE8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2475"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3996F6B-07D8-4A93-9154-B3EE25E55D43}" type="datetime1">
              <a:rPr lang="en-US"/>
              <a:pPr>
                <a:defRPr/>
              </a:pPr>
              <a:t>7/3/2021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45D76B-C7A1-4ABA-832E-01DC17D5850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E9001E-D1DB-4494-943B-D3EB4354DD01}" type="datetime1">
              <a:rPr lang="en-US"/>
              <a:pPr>
                <a:defRPr/>
              </a:pPr>
              <a:t>7/3/2021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6642B9-F1CC-4F9B-9EFC-A18477865BC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696293-56B9-4705-948A-CA2DD6969254}" type="datetime1">
              <a:rPr lang="en-US"/>
              <a:pPr>
                <a:defRPr/>
              </a:pPr>
              <a:t>7/3/2021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58563A-A278-4386-9C6A-8392C1EA7C73}"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CCDB43-EC3D-49D5-BA30-AB38FE12104D}" type="datetime1">
              <a:rPr lang="en-US"/>
              <a:pPr>
                <a:defRPr/>
              </a:pPr>
              <a:t>7/3/2021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DA02B2-8620-48CB-9556-86E6A5BB33C6}"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482366E-43BC-4E45-9573-81EFBB03749E}" type="datetime1">
              <a:rPr lang="en-US"/>
              <a:pPr>
                <a:defRPr/>
              </a:pPr>
              <a:t>7/3/2021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7BAAF3-E60B-4B6A-BAEF-AB4FAF9E7135}"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3862D6C-25BA-456B-84DD-F2AB75E617D8}" type="datetime1">
              <a:rPr lang="en-US"/>
              <a:pPr>
                <a:defRPr/>
              </a:pPr>
              <a:t>7/3/2021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7673F7-30EF-4516-9635-160DB91F600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2475"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F23B49-6CC5-4F37-A5FD-7345A22C9227}" type="datetime1">
              <a:rPr lang="en-US"/>
              <a:pPr>
                <a:defRPr/>
              </a:pPr>
              <a:t>7/3/2021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2EE580-25F5-410C-8049-FA4E25275332}"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0D9648-7F86-48E4-973E-0474FD9B6F24}" type="datetime1">
              <a:rPr lang="en-US"/>
              <a:pPr>
                <a:defRPr/>
              </a:pPr>
              <a:t>7/3/2021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3F96E5-96D6-4824-87B4-05F849A5458E}"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D7E805-16A5-414A-A789-21377AFE9021}" type="datetime1">
              <a:rPr lang="en-US"/>
              <a:pPr>
                <a:defRPr/>
              </a:pPr>
              <a:t>7/3/2021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37002A-5FD2-428E-A8F6-770C6DFAFC61}"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E9E803-124D-4B23-9F05-D7C30A7AF8AB}" type="datetime1">
              <a:rPr lang="en-US"/>
              <a:pPr>
                <a:defRPr/>
              </a:pPr>
              <a:t>7/3/2021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D9347A-0F72-4E59-9008-594CDAEE7319}"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3C995D-5CFC-4C7C-AD0C-6A147251D089}" type="datetime1">
              <a:rPr lang="en-US"/>
              <a:pPr>
                <a:defRPr/>
              </a:pPr>
              <a:t>7/3/2021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303CED-6C26-4041-91A2-5AF64FEE5F8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0724" name="Rectangle 4"/>
          <p:cNvSpPr>
            <a:spLocks noChangeArrowheads="1"/>
          </p:cNvSpPr>
          <p:nvPr/>
        </p:nvSpPr>
        <p:spPr bwMode="auto">
          <a:xfrm>
            <a:off x="8439150" y="6686550"/>
            <a:ext cx="709613" cy="171450"/>
          </a:xfrm>
          <a:prstGeom prst="rect">
            <a:avLst/>
          </a:prstGeom>
          <a:solidFill>
            <a:srgbClr val="D4D3D3"/>
          </a:solidFill>
          <a:ln w="9525">
            <a:noFill/>
            <a:miter lim="800000"/>
            <a:headEnd/>
            <a:tailEnd/>
          </a:ln>
          <a:effectLst/>
        </p:spPr>
        <p:txBody>
          <a:bodyPr anchor="ctr" anchorCtr="1"/>
          <a:lstStyle/>
          <a:p>
            <a:pPr algn="r">
              <a:spcBef>
                <a:spcPct val="10000"/>
              </a:spcBef>
              <a:spcAft>
                <a:spcPct val="10000"/>
              </a:spcAft>
              <a:defRPr/>
            </a:pPr>
            <a:fld id="{FF3E5B5E-8608-41F0-9DF9-5E8534082038}" type="slidenum">
              <a:rPr lang="en-US" sz="1100" b="0">
                <a:solidFill>
                  <a:srgbClr val="8A3A6A"/>
                </a:solidFill>
              </a:rPr>
              <a:pPr algn="r">
                <a:spcBef>
                  <a:spcPct val="10000"/>
                </a:spcBef>
                <a:spcAft>
                  <a:spcPct val="10000"/>
                </a:spcAft>
                <a:defRPr/>
              </a:pPr>
              <a:t>‹#›</a:t>
            </a:fld>
            <a:r>
              <a:rPr lang="en-US" sz="1100" b="0">
                <a:solidFill>
                  <a:srgbClr val="8A3A6A"/>
                </a:solidFill>
              </a:rPr>
              <a:t> of 62</a:t>
            </a:r>
          </a:p>
        </p:txBody>
      </p:sp>
      <p:sp>
        <p:nvSpPr>
          <p:cNvPr id="670725" name="Rectangle 5"/>
          <p:cNvSpPr>
            <a:spLocks noChangeArrowheads="1"/>
          </p:cNvSpPr>
          <p:nvPr/>
        </p:nvSpPr>
        <p:spPr bwMode="auto">
          <a:xfrm>
            <a:off x="427038" y="6623050"/>
            <a:ext cx="8420100" cy="234950"/>
          </a:xfrm>
          <a:prstGeom prst="rect">
            <a:avLst/>
          </a:prstGeom>
          <a:noFill/>
          <a:ln w="9525">
            <a:noFill/>
            <a:miter lim="800000"/>
            <a:headEnd/>
            <a:tailEnd/>
          </a:ln>
          <a:effectLst/>
        </p:spPr>
        <p:txBody>
          <a:bodyPr anchor="ctr"/>
          <a:lstStyle/>
          <a:p>
            <a:pPr eaLnBrk="0" hangingPunct="0">
              <a:spcBef>
                <a:spcPct val="10000"/>
              </a:spcBef>
              <a:spcAft>
                <a:spcPct val="10000"/>
              </a:spcAft>
              <a:defRPr/>
            </a:pPr>
            <a:r>
              <a:rPr lang="en-US" sz="1000" b="0" dirty="0">
                <a:solidFill>
                  <a:schemeClr val="bg2"/>
                </a:solidFill>
              </a:rPr>
              <a:t>Copyright © 2011 Worth Publishers</a:t>
            </a:r>
            <a:r>
              <a:rPr lang="en-US" sz="1000" b="0" dirty="0">
                <a:solidFill>
                  <a:schemeClr val="bg2"/>
                </a:solidFill>
                <a:cs typeface="Arial" charset="0"/>
              </a:rPr>
              <a:t>·</a:t>
            </a:r>
            <a:r>
              <a:rPr lang="en-US" sz="1000" b="0" dirty="0">
                <a:solidFill>
                  <a:schemeClr val="bg2"/>
                </a:solidFill>
              </a:rPr>
              <a:t> International Economics</a:t>
            </a:r>
            <a:r>
              <a:rPr lang="en-US" sz="1000" b="0" dirty="0">
                <a:solidFill>
                  <a:schemeClr val="bg2"/>
                </a:solidFill>
                <a:cs typeface="Arial" charset="0"/>
              </a:rPr>
              <a:t>· </a:t>
            </a:r>
            <a:r>
              <a:rPr lang="en-US" sz="1000" b="0" dirty="0">
                <a:solidFill>
                  <a:schemeClr val="bg2"/>
                </a:solidFill>
              </a:rPr>
              <a:t>Feenstra/Taylor, 2/e.</a:t>
            </a:r>
          </a:p>
        </p:txBody>
      </p:sp>
      <p:sp>
        <p:nvSpPr>
          <p:cNvPr id="670726" name="Rectangle 6"/>
          <p:cNvSpPr>
            <a:spLocks noChangeArrowheads="1"/>
          </p:cNvSpPr>
          <p:nvPr/>
        </p:nvSpPr>
        <p:spPr bwMode="auto">
          <a:xfrm rot="10800000">
            <a:off x="0" y="396875"/>
            <a:ext cx="234950" cy="6272213"/>
          </a:xfrm>
          <a:prstGeom prst="rect">
            <a:avLst/>
          </a:prstGeom>
          <a:noFill/>
          <a:ln w="9525">
            <a:noFill/>
            <a:miter lim="800000"/>
            <a:headEnd/>
            <a:tailEnd/>
          </a:ln>
          <a:effectLst/>
        </p:spPr>
        <p:txBody>
          <a:bodyPr vert="eaVert" wrap="none" tIns="182880" bIns="365760" anchor="ctr"/>
          <a:lstStyle/>
          <a:p>
            <a:pPr>
              <a:spcBef>
                <a:spcPct val="10000"/>
              </a:spcBef>
              <a:spcAft>
                <a:spcPct val="10000"/>
              </a:spcAft>
              <a:tabLst>
                <a:tab pos="1089025" algn="l"/>
              </a:tabLst>
              <a:defRPr/>
            </a:pPr>
            <a:r>
              <a:rPr lang="en-US" sz="1050" b="0" dirty="0">
                <a:solidFill>
                  <a:schemeClr val="bg2"/>
                </a:solidFill>
              </a:rPr>
              <a:t>Chapter 2: Trade and Technology: The Ricardian Model</a:t>
            </a:r>
          </a:p>
        </p:txBody>
      </p:sp>
      <p:sp>
        <p:nvSpPr>
          <p:cNvPr id="1029" name="Rectangle 8"/>
          <p:cNvSpPr>
            <a:spLocks noGrp="1" noChangeArrowheads="1"/>
          </p:cNvSpPr>
          <p:nvPr>
            <p:ph type="title"/>
          </p:nvPr>
        </p:nvSpPr>
        <p:spPr bwMode="auto">
          <a:xfrm>
            <a:off x="676275" y="703263"/>
            <a:ext cx="733901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styleand dafsklfjskfjsdakjsdaadjfsdakfdsjlajfaffsd</a:t>
            </a:r>
          </a:p>
        </p:txBody>
      </p:sp>
      <p:sp>
        <p:nvSpPr>
          <p:cNvPr id="1030" name="Rectangle 9"/>
          <p:cNvSpPr>
            <a:spLocks noGrp="1" noChangeArrowheads="1"/>
          </p:cNvSpPr>
          <p:nvPr>
            <p:ph type="body" idx="1"/>
          </p:nvPr>
        </p:nvSpPr>
        <p:spPr bwMode="auto">
          <a:xfrm>
            <a:off x="752475" y="1641475"/>
            <a:ext cx="7867650" cy="475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746" r:id="rId1"/>
    <p:sldLayoutId id="2147483745" r:id="rId2"/>
    <p:sldLayoutId id="2147483744" r:id="rId3"/>
    <p:sldLayoutId id="2147483743" r:id="rId4"/>
    <p:sldLayoutId id="2147483742" r:id="rId5"/>
    <p:sldLayoutId id="2147483741" r:id="rId6"/>
    <p:sldLayoutId id="2147483740" r:id="rId7"/>
    <p:sldLayoutId id="2147483739" r:id="rId8"/>
    <p:sldLayoutId id="2147483738" r:id="rId9"/>
    <p:sldLayoutId id="2147483737" r:id="rId10"/>
    <p:sldLayoutId id="2147483736"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0725" name="Rectangle 5"/>
          <p:cNvSpPr>
            <a:spLocks noChangeArrowheads="1"/>
          </p:cNvSpPr>
          <p:nvPr/>
        </p:nvSpPr>
        <p:spPr bwMode="auto">
          <a:xfrm>
            <a:off x="427038" y="6623050"/>
            <a:ext cx="8420100" cy="234950"/>
          </a:xfrm>
          <a:prstGeom prst="rect">
            <a:avLst/>
          </a:prstGeom>
          <a:noFill/>
          <a:ln w="9525">
            <a:noFill/>
            <a:miter lim="800000"/>
            <a:headEnd/>
            <a:tailEnd/>
          </a:ln>
          <a:effectLst/>
        </p:spPr>
        <p:txBody>
          <a:bodyPr anchor="ctr"/>
          <a:lstStyle/>
          <a:p>
            <a:pPr eaLnBrk="0" hangingPunct="0">
              <a:spcBef>
                <a:spcPct val="10000"/>
              </a:spcBef>
              <a:spcAft>
                <a:spcPct val="10000"/>
              </a:spcAft>
              <a:defRPr/>
            </a:pPr>
            <a:r>
              <a:rPr lang="en-US" sz="1000" b="0" dirty="0">
                <a:solidFill>
                  <a:schemeClr val="bg2"/>
                </a:solidFill>
              </a:rPr>
              <a:t>Copyright © 2011 Worth Publishers</a:t>
            </a:r>
            <a:r>
              <a:rPr lang="en-US" sz="1000" b="0" dirty="0">
                <a:solidFill>
                  <a:schemeClr val="bg2"/>
                </a:solidFill>
                <a:cs typeface="Arial" charset="0"/>
              </a:rPr>
              <a:t>·</a:t>
            </a:r>
            <a:r>
              <a:rPr lang="en-US" sz="1000" b="0" dirty="0">
                <a:solidFill>
                  <a:schemeClr val="bg2"/>
                </a:solidFill>
              </a:rPr>
              <a:t> International Economics</a:t>
            </a:r>
            <a:r>
              <a:rPr lang="en-US" sz="1000" b="0" dirty="0">
                <a:solidFill>
                  <a:schemeClr val="bg2"/>
                </a:solidFill>
                <a:cs typeface="Arial" charset="0"/>
              </a:rPr>
              <a:t>· </a:t>
            </a:r>
            <a:r>
              <a:rPr lang="en-US" sz="1000" b="0" dirty="0">
                <a:solidFill>
                  <a:schemeClr val="bg2"/>
                </a:solidFill>
              </a:rPr>
              <a:t>Feenstra/Taylor, 2/e.</a:t>
            </a:r>
          </a:p>
        </p:txBody>
      </p:sp>
      <p:sp>
        <p:nvSpPr>
          <p:cNvPr id="670726" name="Rectangle 6"/>
          <p:cNvSpPr>
            <a:spLocks noChangeArrowheads="1"/>
          </p:cNvSpPr>
          <p:nvPr/>
        </p:nvSpPr>
        <p:spPr bwMode="auto">
          <a:xfrm rot="10800000">
            <a:off x="0" y="396875"/>
            <a:ext cx="234950" cy="6272213"/>
          </a:xfrm>
          <a:prstGeom prst="rect">
            <a:avLst/>
          </a:prstGeom>
          <a:noFill/>
          <a:ln w="9525">
            <a:noFill/>
            <a:miter lim="800000"/>
            <a:headEnd/>
            <a:tailEnd/>
          </a:ln>
          <a:effectLst/>
        </p:spPr>
        <p:txBody>
          <a:bodyPr vert="eaVert" wrap="none" tIns="182880" bIns="365760" anchor="ctr"/>
          <a:lstStyle/>
          <a:p>
            <a:pPr>
              <a:spcBef>
                <a:spcPct val="10000"/>
              </a:spcBef>
              <a:spcAft>
                <a:spcPct val="10000"/>
              </a:spcAft>
              <a:tabLst>
                <a:tab pos="1089025" algn="l"/>
              </a:tabLst>
              <a:defRPr/>
            </a:pPr>
            <a:r>
              <a:rPr lang="en-US" sz="1050" b="0" dirty="0">
                <a:solidFill>
                  <a:schemeClr val="bg2"/>
                </a:solidFill>
              </a:rPr>
              <a:t>Chapter 10:  Export Subsidies in Agriculture and High-Technology Industries</a:t>
            </a:r>
          </a:p>
        </p:txBody>
      </p:sp>
      <p:sp>
        <p:nvSpPr>
          <p:cNvPr id="25604" name="Rectangle 8"/>
          <p:cNvSpPr>
            <a:spLocks noGrp="1" noChangeArrowheads="1"/>
          </p:cNvSpPr>
          <p:nvPr>
            <p:ph type="title"/>
          </p:nvPr>
        </p:nvSpPr>
        <p:spPr bwMode="auto">
          <a:xfrm>
            <a:off x="676275" y="703263"/>
            <a:ext cx="733901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styleand dafsklfjskfjsdakjsdaadjfsdakfdsjlajfaffsd</a:t>
            </a:r>
          </a:p>
        </p:txBody>
      </p:sp>
      <p:sp>
        <p:nvSpPr>
          <p:cNvPr id="25605" name="Rectangle 9"/>
          <p:cNvSpPr>
            <a:spLocks noGrp="1" noChangeArrowheads="1"/>
          </p:cNvSpPr>
          <p:nvPr>
            <p:ph type="body" idx="1"/>
          </p:nvPr>
        </p:nvSpPr>
        <p:spPr bwMode="auto">
          <a:xfrm>
            <a:off x="752475" y="1641475"/>
            <a:ext cx="7867650" cy="475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757" r:id="rId1"/>
    <p:sldLayoutId id="2147483756" r:id="rId2"/>
    <p:sldLayoutId id="2147483755" r:id="rId3"/>
    <p:sldLayoutId id="2147483754" r:id="rId4"/>
    <p:sldLayoutId id="2147483753" r:id="rId5"/>
    <p:sldLayoutId id="2147483752" r:id="rId6"/>
    <p:sldLayoutId id="2147483751" r:id="rId7"/>
    <p:sldLayoutId id="2147483750" r:id="rId8"/>
    <p:sldLayoutId id="2147483749" r:id="rId9"/>
    <p:sldLayoutId id="2147483748" r:id="rId10"/>
    <p:sldLayoutId id="2147483747"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ct val="10000"/>
              </a:spcBef>
              <a:spcAft>
                <a:spcPct val="10000"/>
              </a:spcAft>
              <a:defRPr sz="1200">
                <a:solidFill>
                  <a:schemeClr val="tx1">
                    <a:tint val="75000"/>
                  </a:schemeClr>
                </a:solidFill>
              </a:defRPr>
            </a:lvl1pPr>
          </a:lstStyle>
          <a:p>
            <a:pPr>
              <a:defRPr/>
            </a:pPr>
            <a:fld id="{780CF0AC-5AA3-4521-896E-5DB82D959EEC}" type="datetime1">
              <a:rPr lang="en-US"/>
              <a:pPr>
                <a:defRPr/>
              </a:pPr>
              <a:t>7/3/2021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spcBef>
                <a:spcPct val="10000"/>
              </a:spcBef>
              <a:spcAft>
                <a:spcPct val="10000"/>
              </a:spcAft>
              <a:defRPr sz="120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spcBef>
                <a:spcPct val="10000"/>
              </a:spcBef>
              <a:spcAft>
                <a:spcPct val="10000"/>
              </a:spcAft>
              <a:defRPr sz="1200">
                <a:solidFill>
                  <a:schemeClr val="tx1">
                    <a:tint val="75000"/>
                  </a:schemeClr>
                </a:solidFill>
              </a:defRPr>
            </a:lvl1pPr>
          </a:lstStyle>
          <a:p>
            <a:pPr>
              <a:defRPr/>
            </a:pPr>
            <a:fld id="{48814A40-12ED-4121-A2A9-43503D923F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8" r:id="rId1"/>
    <p:sldLayoutId id="2147483767" r:id="rId2"/>
    <p:sldLayoutId id="2147483766" r:id="rId3"/>
    <p:sldLayoutId id="2147483765" r:id="rId4"/>
    <p:sldLayoutId id="2147483764" r:id="rId5"/>
    <p:sldLayoutId id="2147483763" r:id="rId6"/>
    <p:sldLayoutId id="2147483762" r:id="rId7"/>
    <p:sldLayoutId id="2147483761" r:id="rId8"/>
    <p:sldLayoutId id="2147483760" r:id="rId9"/>
    <p:sldLayoutId id="2147483759" r:id="rId10"/>
    <p:sldLayoutId id="214748375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gif"/><Relationship Id="rId7" Type="http://schemas.openxmlformats.org/officeDocument/2006/relationships/image" Target="../media/image15.gif"/><Relationship Id="rId12" Type="http://schemas.openxmlformats.org/officeDocument/2006/relationships/image" Target="../media/image20.gif"/><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4.gif"/><Relationship Id="rId11" Type="http://schemas.openxmlformats.org/officeDocument/2006/relationships/image" Target="../media/image19.gif"/><Relationship Id="rId5" Type="http://schemas.openxmlformats.org/officeDocument/2006/relationships/image" Target="../media/image13.gif"/><Relationship Id="rId10" Type="http://schemas.openxmlformats.org/officeDocument/2006/relationships/image" Target="../media/image18.gif"/><Relationship Id="rId4" Type="http://schemas.openxmlformats.org/officeDocument/2006/relationships/image" Target="../media/image12.gif"/><Relationship Id="rId9" Type="http://schemas.openxmlformats.org/officeDocument/2006/relationships/image" Target="../media/image17.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gif"/><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2.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44.png"/><Relationship Id="rId5" Type="http://schemas.openxmlformats.org/officeDocument/2006/relationships/image" Target="../media/image37.png"/><Relationship Id="rId10" Type="http://schemas.openxmlformats.org/officeDocument/2006/relationships/image" Target="../media/image43.png"/><Relationship Id="rId4" Type="http://schemas.openxmlformats.org/officeDocument/2006/relationships/image" Target="../media/image36.png"/><Relationship Id="rId9" Type="http://schemas.openxmlformats.org/officeDocument/2006/relationships/image" Target="../media/image41.png"/></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6.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44.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3.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2.png"/></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6.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44.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3.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2.png"/></Relationships>
</file>

<file path=ppt/slides/_rels/slide3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4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4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notesSlide" Target="../notesSlides/notesSlide46.xml"/><Relationship Id="rId16" Type="http://schemas.openxmlformats.org/officeDocument/2006/relationships/image" Target="../media/image96.png"/><Relationship Id="rId1" Type="http://schemas.openxmlformats.org/officeDocument/2006/relationships/slideLayout" Target="../slideLayouts/slideLayout4.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s>
</file>

<file path=ppt/slides/_rels/slide47.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2.png"/><Relationship Id="rId18" Type="http://schemas.openxmlformats.org/officeDocument/2006/relationships/image" Target="../media/image98.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1.png"/><Relationship Id="rId17" Type="http://schemas.openxmlformats.org/officeDocument/2006/relationships/image" Target="../media/image96.png"/><Relationship Id="rId2" Type="http://schemas.openxmlformats.org/officeDocument/2006/relationships/notesSlide" Target="../notesSlides/notesSlide47.xml"/><Relationship Id="rId16" Type="http://schemas.openxmlformats.org/officeDocument/2006/relationships/image" Target="../media/image95.png"/><Relationship Id="rId1" Type="http://schemas.openxmlformats.org/officeDocument/2006/relationships/slideLayout" Target="../slideLayouts/slideLayout4.xml"/><Relationship Id="rId6" Type="http://schemas.openxmlformats.org/officeDocument/2006/relationships/image" Target="../media/image86.png"/><Relationship Id="rId11" Type="http://schemas.openxmlformats.org/officeDocument/2006/relationships/image" Target="../media/image97.png"/><Relationship Id="rId5" Type="http://schemas.openxmlformats.org/officeDocument/2006/relationships/image" Target="../media/image85.png"/><Relationship Id="rId15" Type="http://schemas.openxmlformats.org/officeDocument/2006/relationships/image" Target="../media/image94.png"/><Relationship Id="rId10" Type="http://schemas.openxmlformats.org/officeDocument/2006/relationships/image" Target="../media/image90.png"/><Relationship Id="rId19" Type="http://schemas.openxmlformats.org/officeDocument/2006/relationships/image" Target="../media/image99.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3.png"/></Relationships>
</file>

<file path=ppt/slides/_rels/slide48.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s>
</file>

<file path=ppt/slides/_rels/slide49.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18" Type="http://schemas.openxmlformats.org/officeDocument/2006/relationships/image" Target="../media/image115.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17" Type="http://schemas.openxmlformats.org/officeDocument/2006/relationships/image" Target="../media/image114.png"/><Relationship Id="rId2" Type="http://schemas.openxmlformats.org/officeDocument/2006/relationships/notesSlide" Target="../notesSlides/notesSlide49.xml"/><Relationship Id="rId16" Type="http://schemas.openxmlformats.org/officeDocument/2006/relationships/image" Target="../media/image112.png"/><Relationship Id="rId1" Type="http://schemas.openxmlformats.org/officeDocument/2006/relationships/slideLayout" Target="../slideLayouts/slideLayout4.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1.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5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5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35775" y="5181600"/>
            <a:ext cx="2308225" cy="1676400"/>
          </a:xfrm>
          <a:prstGeom prst="rect">
            <a:avLst/>
          </a:prstGeom>
          <a:solidFill>
            <a:srgbClr val="FBEFD8"/>
          </a:solidFill>
          <a:ln w="9525" algn="ctr">
            <a:noFill/>
            <a:round/>
            <a:headEnd/>
            <a:tailEnd/>
          </a:ln>
        </p:spPr>
        <p:txBody>
          <a:bodyPr/>
          <a:lstStyle/>
          <a:p>
            <a:endParaRPr lang="en-US" sz="2800" b="0">
              <a:solidFill>
                <a:schemeClr val="tx2"/>
              </a:solidFill>
            </a:endParaRPr>
          </a:p>
        </p:txBody>
      </p:sp>
      <p:sp>
        <p:nvSpPr>
          <p:cNvPr id="7" name="Text Box 5"/>
          <p:cNvSpPr txBox="1">
            <a:spLocks noChangeArrowheads="1"/>
          </p:cNvSpPr>
          <p:nvPr/>
        </p:nvSpPr>
        <p:spPr bwMode="auto">
          <a:xfrm>
            <a:off x="0" y="1371600"/>
            <a:ext cx="7467600" cy="461665"/>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94978"/>
                </a:solidFill>
                <a:latin typeface="Times New Roman" pitchFamily="18" charset="0"/>
                <a:cs typeface="Times New Roman" pitchFamily="18" charset="0"/>
              </a:rPr>
              <a:t>Εμπόριο και Τεχνολογία: Το </a:t>
            </a:r>
            <a:r>
              <a:rPr lang="el-GR" sz="2400" dirty="0" err="1" smtClean="0">
                <a:solidFill>
                  <a:srgbClr val="394978"/>
                </a:solidFill>
                <a:latin typeface="Times New Roman" pitchFamily="18" charset="0"/>
                <a:cs typeface="Times New Roman" pitchFamily="18" charset="0"/>
              </a:rPr>
              <a:t>Ρικαρντιανό</a:t>
            </a:r>
            <a:r>
              <a:rPr lang="el-GR" sz="2400" dirty="0" smtClean="0">
                <a:solidFill>
                  <a:srgbClr val="394978"/>
                </a:solidFill>
                <a:latin typeface="Times New Roman" pitchFamily="18" charset="0"/>
                <a:cs typeface="Times New Roman" pitchFamily="18" charset="0"/>
              </a:rPr>
              <a:t> Υπόδειγμα </a:t>
            </a:r>
            <a:endParaRPr lang="en-US" sz="2400" dirty="0">
              <a:solidFill>
                <a:srgbClr val="394978"/>
              </a:solidFill>
              <a:latin typeface="Times New Roman" pitchFamily="18" charset="0"/>
              <a:cs typeface="Times New Roman" pitchFamily="18" charset="0"/>
            </a:endParaRPr>
          </a:p>
        </p:txBody>
      </p:sp>
      <p:sp>
        <p:nvSpPr>
          <p:cNvPr id="18" name="Rectangle 17"/>
          <p:cNvSpPr>
            <a:spLocks noChangeArrowheads="1"/>
          </p:cNvSpPr>
          <p:nvPr/>
        </p:nvSpPr>
        <p:spPr bwMode="auto">
          <a:xfrm>
            <a:off x="6835775" y="1676401"/>
            <a:ext cx="2308225" cy="855662"/>
          </a:xfrm>
          <a:prstGeom prst="rect">
            <a:avLst/>
          </a:prstGeom>
          <a:solidFill>
            <a:srgbClr val="94AE98"/>
          </a:solidFill>
          <a:ln w="9525" algn="ctr">
            <a:noFill/>
            <a:round/>
            <a:headEnd/>
            <a:tailEnd/>
          </a:ln>
        </p:spPr>
        <p:txBody>
          <a:bodyPr/>
          <a:lstStyle/>
          <a:p>
            <a:endParaRPr lang="en-US" sz="2800" b="0">
              <a:solidFill>
                <a:schemeClr val="tx2"/>
              </a:solidFill>
            </a:endParaRPr>
          </a:p>
        </p:txBody>
      </p:sp>
      <p:grpSp>
        <p:nvGrpSpPr>
          <p:cNvPr id="26" name="Group 25"/>
          <p:cNvGrpSpPr>
            <a:grpSpLocks/>
          </p:cNvGrpSpPr>
          <p:nvPr/>
        </p:nvGrpSpPr>
        <p:grpSpPr bwMode="auto">
          <a:xfrm>
            <a:off x="0" y="-7938"/>
            <a:ext cx="9144000" cy="1285876"/>
            <a:chOff x="-1" y="-7256"/>
            <a:chExt cx="9144001" cy="1285647"/>
          </a:xfrm>
        </p:grpSpPr>
        <p:sp>
          <p:nvSpPr>
            <p:cNvPr id="51225" name="Rectangle 13"/>
            <p:cNvSpPr>
              <a:spLocks noChangeArrowheads="1"/>
            </p:cNvSpPr>
            <p:nvPr/>
          </p:nvSpPr>
          <p:spPr bwMode="auto">
            <a:xfrm>
              <a:off x="-1" y="0"/>
              <a:ext cx="6836229" cy="1262743"/>
            </a:xfrm>
            <a:prstGeom prst="rect">
              <a:avLst/>
            </a:prstGeom>
            <a:solidFill>
              <a:srgbClr val="69134B"/>
            </a:solidFill>
            <a:ln w="9525" algn="ctr">
              <a:noFill/>
              <a:round/>
              <a:headEnd/>
              <a:tailEnd/>
            </a:ln>
          </p:spPr>
          <p:txBody>
            <a:bodyPr/>
            <a:lstStyle/>
            <a:p>
              <a:endParaRPr lang="en-US" sz="2800" b="0">
                <a:solidFill>
                  <a:schemeClr val="tx2"/>
                </a:solidFill>
              </a:endParaRPr>
            </a:p>
          </p:txBody>
        </p:sp>
        <p:sp>
          <p:nvSpPr>
            <p:cNvPr id="51226" name="Rectangle 16"/>
            <p:cNvSpPr>
              <a:spLocks noChangeArrowheads="1"/>
            </p:cNvSpPr>
            <p:nvPr/>
          </p:nvSpPr>
          <p:spPr bwMode="auto">
            <a:xfrm>
              <a:off x="6836229" y="-7256"/>
              <a:ext cx="2307771" cy="1270000"/>
            </a:xfrm>
            <a:prstGeom prst="rect">
              <a:avLst/>
            </a:prstGeom>
            <a:solidFill>
              <a:srgbClr val="57699E"/>
            </a:solidFill>
            <a:ln w="9525" algn="ctr">
              <a:noFill/>
              <a:round/>
              <a:headEnd/>
              <a:tailEnd/>
            </a:ln>
          </p:spPr>
          <p:txBody>
            <a:bodyPr/>
            <a:lstStyle/>
            <a:p>
              <a:endParaRPr lang="en-US" sz="2800" b="0">
                <a:solidFill>
                  <a:schemeClr val="tx2"/>
                </a:solidFill>
              </a:endParaRPr>
            </a:p>
          </p:txBody>
        </p:sp>
        <p:cxnSp>
          <p:nvCxnSpPr>
            <p:cNvPr id="51227" name="Straight Connector 19"/>
            <p:cNvCxnSpPr>
              <a:cxnSpLocks noChangeShapeType="1"/>
            </p:cNvCxnSpPr>
            <p:nvPr/>
          </p:nvCxnSpPr>
          <p:spPr bwMode="auto">
            <a:xfrm>
              <a:off x="0" y="1278391"/>
              <a:ext cx="9144000" cy="0"/>
            </a:xfrm>
            <a:prstGeom prst="line">
              <a:avLst/>
            </a:prstGeom>
            <a:noFill/>
            <a:ln w="76200" algn="ctr">
              <a:solidFill>
                <a:schemeClr val="tx1"/>
              </a:solidFill>
              <a:round/>
              <a:headEnd/>
              <a:tailEnd/>
            </a:ln>
          </p:spPr>
        </p:cxnSp>
      </p:grpSp>
      <p:sp>
        <p:nvSpPr>
          <p:cNvPr id="6" name="Text Box 4"/>
          <p:cNvSpPr txBox="1">
            <a:spLocks noChangeArrowheads="1"/>
          </p:cNvSpPr>
          <p:nvPr/>
        </p:nvSpPr>
        <p:spPr bwMode="auto">
          <a:xfrm>
            <a:off x="7334250" y="1303338"/>
            <a:ext cx="1209675" cy="1200150"/>
          </a:xfrm>
          <a:prstGeom prst="rect">
            <a:avLst/>
          </a:prstGeom>
          <a:noFill/>
          <a:ln w="9525">
            <a:noFill/>
            <a:miter lim="800000"/>
            <a:headEnd/>
            <a:tailEnd/>
          </a:ln>
        </p:spPr>
        <p:txBody>
          <a:bodyPr anchor="ctr">
            <a:spAutoFit/>
          </a:bodyPr>
          <a:lstStyle/>
          <a:p>
            <a:pPr algn="ctr">
              <a:spcBef>
                <a:spcPct val="10000"/>
              </a:spcBef>
              <a:spcAft>
                <a:spcPct val="10000"/>
              </a:spcAft>
            </a:pPr>
            <a:r>
              <a:rPr lang="en-US" sz="7200" dirty="0"/>
              <a:t>2</a:t>
            </a:r>
          </a:p>
        </p:txBody>
      </p:sp>
      <p:graphicFrame>
        <p:nvGraphicFramePr>
          <p:cNvPr id="51232" name="Group 32"/>
          <p:cNvGraphicFramePr>
            <a:graphicFrameLocks noGrp="1"/>
          </p:cNvGraphicFramePr>
          <p:nvPr/>
        </p:nvGraphicFramePr>
        <p:xfrm>
          <a:off x="6880225" y="2557463"/>
          <a:ext cx="2263775" cy="2499360"/>
        </p:xfrm>
        <a:graphic>
          <a:graphicData uri="http://schemas.openxmlformats.org/drawingml/2006/table">
            <a:tbl>
              <a:tblPr/>
              <a:tblGrid>
                <a:gridCol w="333375"/>
                <a:gridCol w="1930400"/>
              </a:tblGrid>
              <a:tr h="701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Λόγοι για τους οποίους υπάρχει το εμπόριο</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4966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err="1" smtClean="0">
                          <a:ln>
                            <a:noFill/>
                          </a:ln>
                          <a:solidFill>
                            <a:schemeClr val="tx1"/>
                          </a:solidFill>
                          <a:effectLst/>
                          <a:latin typeface="Arial" charset="0"/>
                        </a:rPr>
                        <a:t>Ρικαρντιανό</a:t>
                      </a:r>
                      <a:r>
                        <a:rPr kumimoji="0" lang="el-GR" sz="1400" b="0" i="0" u="none" strike="noStrike" cap="none" normalizeH="0" baseline="0" dirty="0" smtClean="0">
                          <a:ln>
                            <a:noFill/>
                          </a:ln>
                          <a:solidFill>
                            <a:schemeClr val="tx1"/>
                          </a:solidFill>
                          <a:effectLst/>
                          <a:latin typeface="Arial" charset="0"/>
                        </a:rPr>
                        <a:t> υπόδειγμα</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1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Προσδιορισμός του υποδείγματα του Διεθνούς Εμπορίου</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966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Μια λύση για τις Διεθνείς Τιμές </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2" name="Text Box 7"/>
          <p:cNvSpPr txBox="1">
            <a:spLocks noChangeArrowheads="1"/>
          </p:cNvSpPr>
          <p:nvPr/>
        </p:nvSpPr>
        <p:spPr bwMode="auto">
          <a:xfrm>
            <a:off x="5081588" y="5978525"/>
            <a:ext cx="1646237" cy="676275"/>
          </a:xfrm>
          <a:prstGeom prst="rect">
            <a:avLst/>
          </a:prstGeom>
          <a:noFill/>
          <a:ln w="9525">
            <a:noFill/>
            <a:miter lim="800000"/>
            <a:headEnd/>
            <a:tailEnd/>
          </a:ln>
        </p:spPr>
        <p:txBody>
          <a:bodyPr wrap="none">
            <a:spAutoFit/>
          </a:bodyPr>
          <a:lstStyle/>
          <a:p>
            <a:pPr>
              <a:spcBef>
                <a:spcPct val="10000"/>
              </a:spcBef>
              <a:spcAft>
                <a:spcPct val="10000"/>
              </a:spcAft>
            </a:pPr>
            <a:r>
              <a:rPr lang="en-US">
                <a:solidFill>
                  <a:srgbClr val="394978"/>
                </a:solidFill>
                <a:latin typeface="Times New Roman" pitchFamily="18" charset="0"/>
                <a:cs typeface="Times New Roman" pitchFamily="18" charset="0"/>
              </a:rPr>
              <a:t>Prepared by:</a:t>
            </a:r>
            <a:br>
              <a:rPr lang="en-US">
                <a:solidFill>
                  <a:srgbClr val="394978"/>
                </a:solidFill>
                <a:latin typeface="Times New Roman" pitchFamily="18" charset="0"/>
                <a:cs typeface="Times New Roman" pitchFamily="18" charset="0"/>
              </a:rPr>
            </a:br>
            <a:r>
              <a:rPr lang="en-US">
                <a:solidFill>
                  <a:srgbClr val="394978"/>
                </a:solidFill>
                <a:latin typeface="Times New Roman" pitchFamily="18" charset="0"/>
                <a:cs typeface="Times New Roman" pitchFamily="18" charset="0"/>
              </a:rPr>
              <a:t>Fernando Quijano</a:t>
            </a:r>
            <a:br>
              <a:rPr lang="en-US">
                <a:solidFill>
                  <a:srgbClr val="394978"/>
                </a:solidFill>
                <a:latin typeface="Times New Roman" pitchFamily="18" charset="0"/>
                <a:cs typeface="Times New Roman" pitchFamily="18" charset="0"/>
              </a:rPr>
            </a:br>
            <a:r>
              <a:rPr lang="en-US" sz="1000">
                <a:solidFill>
                  <a:srgbClr val="394978"/>
                </a:solidFill>
                <a:latin typeface="Times New Roman" pitchFamily="18" charset="0"/>
                <a:cs typeface="Times New Roman" pitchFamily="18" charset="0"/>
              </a:rPr>
              <a:t>Dickinson State University</a:t>
            </a:r>
            <a:endParaRPr lang="en-US">
              <a:solidFill>
                <a:srgbClr val="394978"/>
              </a:solidFill>
              <a:latin typeface="Times New Roman" pitchFamily="18" charset="0"/>
              <a:cs typeface="Times New Roman" pitchFamily="18" charset="0"/>
            </a:endParaRPr>
          </a:p>
        </p:txBody>
      </p:sp>
      <p:pic>
        <p:nvPicPr>
          <p:cNvPr id="51229" name="Picture 29" descr="Pages from feenestra comps_8_25"/>
          <p:cNvPicPr>
            <a:picLocks noChangeAspect="1" noChangeArrowheads="1"/>
          </p:cNvPicPr>
          <p:nvPr/>
        </p:nvPicPr>
        <p:blipFill>
          <a:blip r:embed="rId3" cstate="print"/>
          <a:srcRect/>
          <a:stretch>
            <a:fillRect/>
          </a:stretch>
        </p:blipFill>
        <p:spPr bwMode="auto">
          <a:xfrm>
            <a:off x="533400" y="1828800"/>
            <a:ext cx="3705225" cy="4697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1232"/>
                                        </p:tgtEl>
                                        <p:attrNameLst>
                                          <p:attrName>style.visibility</p:attrName>
                                        </p:attrNameLst>
                                      </p:cBhvr>
                                      <p:to>
                                        <p:strVal val="visible"/>
                                      </p:to>
                                    </p:set>
                                    <p:animEffect transition="in" filter="wipe(up)">
                                      <p:cBhvr>
                                        <p:cTn id="23" dur="500"/>
                                        <p:tgtEl>
                                          <p:spTgt spid="51232"/>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build="allAtOnce"/>
      <p:bldP spid="18" grpId="0" animBg="1"/>
      <p:bldP spid="6"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566738" y="2533650"/>
            <a:ext cx="7351712"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Συγκριτικό Πλεονέκτημα</a:t>
            </a:r>
            <a:endParaRPr lang="en-US" sz="2400" dirty="0">
              <a:solidFill>
                <a:srgbClr val="356A41"/>
              </a:solidFill>
            </a:endParaRPr>
          </a:p>
        </p:txBody>
      </p:sp>
      <p:sp>
        <p:nvSpPr>
          <p:cNvPr id="13" name="Rectangle 12"/>
          <p:cNvSpPr>
            <a:spLocks noChangeArrowheads="1"/>
          </p:cNvSpPr>
          <p:nvPr/>
        </p:nvSpPr>
        <p:spPr bwMode="auto">
          <a:xfrm>
            <a:off x="885825" y="3200400"/>
            <a:ext cx="7800975" cy="2899255"/>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Το απόλυτο πλεονέκτημα δεν αποτελεί μια καλή εξήγηση των εμπορικών Κατευθύνσεων. Αντιθέτως, το </a:t>
            </a:r>
            <a:r>
              <a:rPr lang="el-GR" sz="2400" dirty="0" smtClean="0"/>
              <a:t>συγκριτικό πλεονέκτημα</a:t>
            </a:r>
            <a:r>
              <a:rPr lang="el-GR" sz="2400" b="0" dirty="0" smtClean="0"/>
              <a:t> είναι η βασική εξήγηση του εμπορίου ανάμεσα στις χώρες. </a:t>
            </a:r>
            <a:endParaRPr lang="en-US" sz="2400" b="0" dirty="0"/>
          </a:p>
          <a:p>
            <a:pPr>
              <a:spcBef>
                <a:spcPct val="10000"/>
              </a:spcBef>
              <a:spcAft>
                <a:spcPct val="10000"/>
              </a:spcAft>
            </a:pPr>
            <a:r>
              <a:rPr lang="en-US" sz="800" b="0" dirty="0"/>
              <a:t> </a:t>
            </a:r>
          </a:p>
          <a:p>
            <a:pPr>
              <a:spcBef>
                <a:spcPct val="10000"/>
              </a:spcBef>
              <a:spcAft>
                <a:spcPct val="10000"/>
              </a:spcAft>
            </a:pPr>
            <a:r>
              <a:rPr lang="el-GR" sz="2400" b="0" dirty="0" smtClean="0"/>
              <a:t>Μια χώρα έχει συγκριτικό πλεονέκτημα στην παραγωγή αυτών των προϊόντων </a:t>
            </a:r>
            <a:r>
              <a:rPr lang="el-GR" sz="2400" b="0" i="1" dirty="0" smtClean="0"/>
              <a:t>σε σύγκριση με </a:t>
            </a:r>
            <a:r>
              <a:rPr lang="el-GR" sz="2400" b="0" dirty="0" smtClean="0"/>
              <a:t>το πόσο καλά παράγει άλλα προϊόντα. </a:t>
            </a:r>
            <a:endParaRPr lang="en-US" sz="2400" b="0" dirty="0"/>
          </a:p>
        </p:txBody>
      </p:sp>
      <p:sp>
        <p:nvSpPr>
          <p:cNvPr id="11" name="Rectangle 10"/>
          <p:cNvSpPr>
            <a:spLocks noChangeArrowheads="1"/>
          </p:cNvSpPr>
          <p:nvPr/>
        </p:nvSpPr>
        <p:spPr bwMode="auto">
          <a:xfrm>
            <a:off x="885825" y="1235075"/>
            <a:ext cx="7800975" cy="1200329"/>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Όταν μια χώρα διαθέτει την καλύτερη τεχνολογία για την παραγωγή ενός προϊόντος, τότε έχει το </a:t>
            </a:r>
            <a:r>
              <a:rPr lang="el-GR" sz="2400" dirty="0" smtClean="0"/>
              <a:t>απόλυτο πλεονέκτημα</a:t>
            </a:r>
            <a:r>
              <a:rPr lang="el-GR" sz="2400" b="0" dirty="0" smtClean="0"/>
              <a:t> στην παραγωγή αυτού του προϊόντος</a:t>
            </a:r>
            <a:endParaRPr lang="en-US" sz="2400" b="0" dirty="0"/>
          </a:p>
        </p:txBody>
      </p:sp>
      <p:sp>
        <p:nvSpPr>
          <p:cNvPr id="17" name="Rectangle 5"/>
          <p:cNvSpPr>
            <a:spLocks noChangeArrowheads="1"/>
          </p:cNvSpPr>
          <p:nvPr/>
        </p:nvSpPr>
        <p:spPr bwMode="auto">
          <a:xfrm>
            <a:off x="566738" y="812800"/>
            <a:ext cx="7351712"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Απόλυτο Πλεονέκτημα</a:t>
            </a:r>
            <a:endParaRPr lang="en-US" sz="2400" dirty="0">
              <a:solidFill>
                <a:srgbClr val="356A41"/>
              </a:solidFill>
            </a:endParaRPr>
          </a:p>
        </p:txBody>
      </p:sp>
      <p:sp>
        <p:nvSpPr>
          <p:cNvPr id="69637" name="Rectangle 17"/>
          <p:cNvSpPr>
            <a:spLocks noChangeArrowheads="1"/>
          </p:cNvSpPr>
          <p:nvPr/>
        </p:nvSpPr>
        <p:spPr bwMode="auto">
          <a:xfrm>
            <a:off x="885825" y="333375"/>
            <a:ext cx="2771775" cy="311150"/>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69638" name="Straight Connector 18"/>
          <p:cNvCxnSpPr>
            <a:cxnSpLocks noChangeShapeType="1"/>
          </p:cNvCxnSpPr>
          <p:nvPr/>
        </p:nvCxnSpPr>
        <p:spPr bwMode="auto">
          <a:xfrm>
            <a:off x="566738" y="623888"/>
            <a:ext cx="3090862" cy="0"/>
          </a:xfrm>
          <a:prstGeom prst="line">
            <a:avLst/>
          </a:prstGeom>
          <a:noFill/>
          <a:ln w="19050" cap="rnd" algn="ctr">
            <a:solidFill>
              <a:srgbClr val="9C3A45"/>
            </a:solidFill>
            <a:prstDash val="sysDash"/>
            <a:round/>
            <a:headEnd/>
            <a:tailEnd/>
          </a:ln>
        </p:spPr>
      </p:cxnSp>
      <p:sp>
        <p:nvSpPr>
          <p:cNvPr id="20"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1  </a:t>
            </a:r>
            <a:r>
              <a:rPr lang="el-GR" sz="2400" kern="0" dirty="0" smtClean="0">
                <a:solidFill>
                  <a:srgbClr val="69134B"/>
                </a:solidFill>
                <a:latin typeface="+mj-lt"/>
                <a:ea typeface="+mj-ea"/>
                <a:cs typeface="+mj-cs"/>
              </a:rPr>
              <a:t>Αιτιολόγηση του Εμπορίου</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wipe(left)">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left)">
                                      <p:cBhvr>
                                        <p:cTn id="25"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uiExpand="1" build="p" bldLvl="2"/>
      <p:bldP spid="11" grpId="0" build="p" bldLvl="2"/>
      <p:bldP spid="1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552450" y="820738"/>
            <a:ext cx="7351713"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Συγκριτικό Πλεονέκτημα</a:t>
            </a:r>
            <a:endParaRPr lang="en-US" sz="2400" dirty="0">
              <a:solidFill>
                <a:srgbClr val="356A41"/>
              </a:solidFill>
            </a:endParaRPr>
          </a:p>
        </p:txBody>
      </p:sp>
      <p:sp>
        <p:nvSpPr>
          <p:cNvPr id="71682" name="Rectangle 17"/>
          <p:cNvSpPr>
            <a:spLocks noChangeArrowheads="1"/>
          </p:cNvSpPr>
          <p:nvPr/>
        </p:nvSpPr>
        <p:spPr bwMode="auto">
          <a:xfrm>
            <a:off x="885825" y="333375"/>
            <a:ext cx="2771775" cy="311150"/>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71683" name="Straight Connector 18"/>
          <p:cNvCxnSpPr>
            <a:cxnSpLocks noChangeShapeType="1"/>
          </p:cNvCxnSpPr>
          <p:nvPr/>
        </p:nvCxnSpPr>
        <p:spPr bwMode="auto">
          <a:xfrm>
            <a:off x="566738" y="623888"/>
            <a:ext cx="3090862" cy="0"/>
          </a:xfrm>
          <a:prstGeom prst="line">
            <a:avLst/>
          </a:prstGeom>
          <a:noFill/>
          <a:ln w="19050" cap="rnd" algn="ctr">
            <a:solidFill>
              <a:srgbClr val="9C3A45"/>
            </a:solidFill>
            <a:prstDash val="sysDash"/>
            <a:round/>
            <a:headEnd/>
            <a:tailEnd/>
          </a:ln>
        </p:spPr>
      </p:cxnSp>
      <p:sp>
        <p:nvSpPr>
          <p:cNvPr id="20"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1  </a:t>
            </a:r>
            <a:r>
              <a:rPr lang="el-GR" sz="2400" kern="0" dirty="0" smtClean="0">
                <a:solidFill>
                  <a:srgbClr val="69134B"/>
                </a:solidFill>
                <a:latin typeface="+mj-lt"/>
                <a:ea typeface="+mj-ea"/>
                <a:cs typeface="+mj-cs"/>
              </a:rPr>
              <a:t>Αιτιολόγηση του Εμπορίου</a:t>
            </a:r>
            <a:endParaRPr lang="en-US" sz="2400" kern="0" dirty="0">
              <a:solidFill>
                <a:srgbClr val="69134B"/>
              </a:solidFill>
              <a:latin typeface="+mj-lt"/>
              <a:ea typeface="+mj-ea"/>
              <a:cs typeface="+mj-cs"/>
            </a:endParaRPr>
          </a:p>
        </p:txBody>
      </p:sp>
      <p:sp>
        <p:nvSpPr>
          <p:cNvPr id="9" name="Rectangle 5"/>
          <p:cNvSpPr>
            <a:spLocks noChangeArrowheads="1"/>
          </p:cNvSpPr>
          <p:nvPr/>
        </p:nvSpPr>
        <p:spPr bwMode="auto">
          <a:xfrm>
            <a:off x="381000" y="1987550"/>
            <a:ext cx="6096000" cy="830997"/>
          </a:xfrm>
          <a:prstGeom prst="rect">
            <a:avLst/>
          </a:prstGeom>
          <a:noFill/>
          <a:ln w="9525" algn="ctr">
            <a:noFill/>
            <a:miter lim="800000"/>
            <a:headEnd/>
            <a:tailEnd/>
          </a:ln>
          <a:effectLst/>
        </p:spPr>
        <p:txBody>
          <a:bodyPr wrap="square">
            <a:spAutoFit/>
          </a:bodyPr>
          <a:lstStyle/>
          <a:p>
            <a:pPr>
              <a:spcBef>
                <a:spcPct val="20000"/>
              </a:spcBef>
              <a:defRPr/>
            </a:pPr>
            <a:r>
              <a:rPr lang="el-GR" sz="2400" b="0" dirty="0" smtClean="0">
                <a:latin typeface="+mj-lt"/>
                <a:cs typeface="Times New Roman" pitchFamily="18" charset="0"/>
              </a:rPr>
              <a:t>Μπορεί να δημιουργηθεί το συγκριτικό πλεονέκτημα; Η περίπτωση του</a:t>
            </a:r>
            <a:r>
              <a:rPr lang="en-US" sz="2400" b="0" dirty="0" smtClean="0">
                <a:latin typeface="+mj-lt"/>
                <a:cs typeface="Times New Roman" pitchFamily="18" charset="0"/>
              </a:rPr>
              <a:t> </a:t>
            </a:r>
            <a:r>
              <a:rPr lang="el-GR" sz="2400" b="0" dirty="0" smtClean="0">
                <a:latin typeface="+mj-lt"/>
                <a:cs typeface="Times New Roman" pitchFamily="18" charset="0"/>
              </a:rPr>
              <a:t>«Ι</a:t>
            </a:r>
            <a:r>
              <a:rPr lang="en-US" sz="2400" b="0" dirty="0" err="1" smtClean="0">
                <a:latin typeface="+mj-lt"/>
                <a:cs typeface="Times New Roman" pitchFamily="18" charset="0"/>
              </a:rPr>
              <a:t>cewine</a:t>
            </a:r>
            <a:r>
              <a:rPr lang="el-GR" sz="2400" b="0" dirty="0" smtClean="0">
                <a:latin typeface="+mj-lt"/>
                <a:cs typeface="Times New Roman" pitchFamily="18" charset="0"/>
              </a:rPr>
              <a:t>»</a:t>
            </a:r>
            <a:endParaRPr lang="en-US" sz="2400" b="0" dirty="0">
              <a:latin typeface="+mj-lt"/>
              <a:cs typeface="Times New Roman" pitchFamily="18" charset="0"/>
            </a:endParaRPr>
          </a:p>
        </p:txBody>
      </p:sp>
      <p:cxnSp>
        <p:nvCxnSpPr>
          <p:cNvPr id="10" name="Straight Connector 9"/>
          <p:cNvCxnSpPr>
            <a:cxnSpLocks noChangeShapeType="1"/>
          </p:cNvCxnSpPr>
          <p:nvPr/>
        </p:nvCxnSpPr>
        <p:spPr bwMode="auto">
          <a:xfrm>
            <a:off x="566738" y="1752600"/>
            <a:ext cx="5699125" cy="0"/>
          </a:xfrm>
          <a:prstGeom prst="line">
            <a:avLst/>
          </a:prstGeom>
          <a:noFill/>
          <a:ln w="19050" cap="rnd" algn="ctr">
            <a:solidFill>
              <a:srgbClr val="736FB0"/>
            </a:solidFill>
            <a:prstDash val="sysDash"/>
            <a:round/>
            <a:headEnd/>
            <a:tailEnd/>
          </a:ln>
        </p:spPr>
      </p:cxnSp>
      <p:sp>
        <p:nvSpPr>
          <p:cNvPr id="14" name="Rectangle 3"/>
          <p:cNvSpPr txBox="1">
            <a:spLocks noChangeArrowheads="1"/>
          </p:cNvSpPr>
          <p:nvPr/>
        </p:nvSpPr>
        <p:spPr bwMode="auto">
          <a:xfrm>
            <a:off x="566738" y="1447800"/>
            <a:ext cx="3014662" cy="304800"/>
          </a:xfrm>
          <a:prstGeom prst="rect">
            <a:avLst/>
          </a:prstGeom>
          <a:noFill/>
          <a:ln w="9525">
            <a:noFill/>
            <a:miter lim="800000"/>
            <a:headEnd/>
            <a:tailEnd/>
          </a:ln>
        </p:spPr>
        <p:txBody>
          <a:bodyPr anchor="ctr"/>
          <a:lstStyle/>
          <a:p>
            <a:pPr eaLnBrk="0" hangingPunct="0">
              <a:defRPr/>
            </a:pPr>
            <a:r>
              <a:rPr lang="el-GR" sz="2400" kern="0" dirty="0" smtClean="0">
                <a:solidFill>
                  <a:srgbClr val="736FB0"/>
                </a:solidFill>
                <a:latin typeface="+mj-lt"/>
                <a:ea typeface="+mj-ea"/>
                <a:cs typeface="+mj-cs"/>
              </a:rPr>
              <a:t>ΠΛΑΓΙΟ</a:t>
            </a:r>
            <a:r>
              <a:rPr lang="el-GR" sz="2400" kern="0" dirty="0" smtClean="0">
                <a:solidFill>
                  <a:srgbClr val="C26529"/>
                </a:solidFill>
                <a:latin typeface="+mj-lt"/>
                <a:ea typeface="+mj-ea"/>
                <a:cs typeface="+mj-cs"/>
              </a:rPr>
              <a:t>ΤΙΤΛΟΣ</a:t>
            </a:r>
            <a:endParaRPr lang="en-US" sz="2400" kern="0" dirty="0">
              <a:solidFill>
                <a:srgbClr val="C26529"/>
              </a:solidFill>
              <a:latin typeface="+mj-lt"/>
              <a:ea typeface="+mj-ea"/>
              <a:cs typeface="+mj-cs"/>
            </a:endParaRPr>
          </a:p>
        </p:txBody>
      </p:sp>
      <p:pic>
        <p:nvPicPr>
          <p:cNvPr id="15" name="Picture 3"/>
          <p:cNvPicPr>
            <a:picLocks noChangeAspect="1" noChangeArrowheads="1"/>
          </p:cNvPicPr>
          <p:nvPr/>
        </p:nvPicPr>
        <p:blipFill>
          <a:blip r:embed="rId3" cstate="print"/>
          <a:srcRect/>
          <a:stretch>
            <a:fillRect/>
          </a:stretch>
        </p:blipFill>
        <p:spPr bwMode="auto">
          <a:xfrm>
            <a:off x="6265863" y="1447800"/>
            <a:ext cx="2878137" cy="1911350"/>
          </a:xfrm>
          <a:prstGeom prst="rect">
            <a:avLst/>
          </a:prstGeom>
          <a:noFill/>
          <a:ln w="9525">
            <a:noFill/>
            <a:miter lim="800000"/>
            <a:headEnd/>
            <a:tailEnd/>
          </a:ln>
        </p:spPr>
      </p:pic>
      <p:sp>
        <p:nvSpPr>
          <p:cNvPr id="6" name="Rectangle 5"/>
          <p:cNvSpPr>
            <a:spLocks noChangeArrowheads="1"/>
          </p:cNvSpPr>
          <p:nvPr/>
        </p:nvSpPr>
        <p:spPr bwMode="auto">
          <a:xfrm>
            <a:off x="552450" y="2817813"/>
            <a:ext cx="8058150" cy="3342453"/>
          </a:xfrm>
          <a:prstGeom prst="rect">
            <a:avLst/>
          </a:prstGeom>
          <a:noFill/>
          <a:ln w="9525">
            <a:noFill/>
            <a:miter lim="800000"/>
            <a:headEnd/>
            <a:tailEnd/>
          </a:ln>
        </p:spPr>
        <p:txBody>
          <a:bodyPr>
            <a:spAutoFit/>
          </a:bodyPr>
          <a:lstStyle/>
          <a:p>
            <a:pPr marL="457200" indent="-457200">
              <a:spcBef>
                <a:spcPct val="10000"/>
              </a:spcBef>
              <a:spcAft>
                <a:spcPct val="10000"/>
              </a:spcAft>
              <a:buFontTx/>
              <a:buChar char="•"/>
            </a:pPr>
            <a:r>
              <a:rPr lang="el-GR" sz="2400" b="0" dirty="0" smtClean="0"/>
              <a:t>Σε κάποιες περιπτώσεις, μια χώρα </a:t>
            </a:r>
          </a:p>
          <a:p>
            <a:pPr marL="457200" indent="-457200">
              <a:spcBef>
                <a:spcPct val="10000"/>
              </a:spcBef>
              <a:spcAft>
                <a:spcPct val="10000"/>
              </a:spcAft>
            </a:pPr>
            <a:r>
              <a:rPr lang="el-GR" sz="2400" b="0" dirty="0" smtClean="0"/>
              <a:t>      μπορεί να εξάγει ένα προϊόν χωρίς να έχει οποιοδήποτε πλεονέκτημα στους φυσικούς πόρους που χρειάζονται για να το παράγει. </a:t>
            </a:r>
          </a:p>
          <a:p>
            <a:pPr marL="457200" indent="-457200">
              <a:spcBef>
                <a:spcPct val="10000"/>
              </a:spcBef>
              <a:spcAft>
                <a:spcPct val="10000"/>
              </a:spcAft>
            </a:pPr>
            <a:endParaRPr lang="en-US" sz="800" b="0" dirty="0"/>
          </a:p>
          <a:p>
            <a:pPr marL="457200" indent="-457200">
              <a:spcBef>
                <a:spcPct val="10000"/>
              </a:spcBef>
              <a:spcAft>
                <a:spcPct val="10000"/>
              </a:spcAft>
              <a:buFontTx/>
              <a:buChar char="•"/>
            </a:pPr>
            <a:r>
              <a:rPr lang="el-GR" sz="2400" b="0" dirty="0" smtClean="0"/>
              <a:t>Παράδειγμα αποτελεί το «</a:t>
            </a:r>
            <a:r>
              <a:rPr lang="en-US" sz="2400" b="0" dirty="0" err="1" smtClean="0"/>
              <a:t>icewine</a:t>
            </a:r>
            <a:r>
              <a:rPr lang="el-GR" sz="2400" b="0" dirty="0" smtClean="0"/>
              <a:t>», που είναι ένα είδος κρασιού που εφευρέθηκε στη Γερμανία αλλά σήμερα παράγεται επίσης στην περιοχή των Καταρρακτών του Νιαγάρα στον Καναδά και στις Ηνωμένες Πολιτείες.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wipe(left)">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9" grpId="0" autoUpdateAnimBg="0"/>
      <p:bldP spid="14" grpId="0"/>
      <p:bldP spid="6"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552450" y="1296988"/>
            <a:ext cx="8286750" cy="5016758"/>
          </a:xfrm>
          <a:prstGeom prst="rect">
            <a:avLst/>
          </a:prstGeom>
          <a:noFill/>
          <a:ln w="9525">
            <a:noFill/>
            <a:miter lim="800000"/>
            <a:headEnd/>
            <a:tailEnd/>
          </a:ln>
        </p:spPr>
        <p:txBody>
          <a:bodyPr>
            <a:spAutoFit/>
          </a:bodyPr>
          <a:lstStyle/>
          <a:p>
            <a:pPr marL="457200" indent="-457200">
              <a:spcBef>
                <a:spcPct val="10000"/>
              </a:spcBef>
              <a:spcAft>
                <a:spcPct val="10000"/>
              </a:spcAft>
              <a:buFontTx/>
              <a:buChar char="•"/>
            </a:pPr>
            <a:r>
              <a:rPr lang="el-GR" sz="2000" b="0" dirty="0" smtClean="0"/>
              <a:t>Οι </a:t>
            </a:r>
            <a:r>
              <a:rPr lang="el-GR" sz="2000" b="0" dirty="0" err="1" smtClean="0"/>
              <a:t>μερκαντιλιστές</a:t>
            </a:r>
            <a:r>
              <a:rPr lang="el-GR" sz="2000" b="0" dirty="0" smtClean="0"/>
              <a:t> πίστευαν ότι οι εξαγωγές ήταν καλές, </a:t>
            </a:r>
          </a:p>
          <a:p>
            <a:pPr marL="457200" indent="-457200">
              <a:spcBef>
                <a:spcPct val="10000"/>
              </a:spcBef>
              <a:spcAft>
                <a:spcPct val="10000"/>
              </a:spcAft>
            </a:pPr>
            <a:r>
              <a:rPr lang="el-GR" sz="2000" b="0" dirty="0" smtClean="0"/>
              <a:t>       επειδή έτσι παράγεται χρυσός και ασήμι για τα κρατικά θησαυροφυλάκια, ενώ οι εισαγωγές είναι κακές επειδή προκαλούσαν διαρροή χρυσού και ασημιού από το εθνικό θησαυροφυλάκιο. </a:t>
            </a:r>
            <a:endParaRPr lang="en-US" sz="2000" b="0" dirty="0"/>
          </a:p>
          <a:p>
            <a:pPr marL="457200" indent="-457200">
              <a:spcBef>
                <a:spcPct val="10000"/>
              </a:spcBef>
              <a:spcAft>
                <a:spcPct val="10000"/>
              </a:spcAft>
              <a:buFontTx/>
              <a:buChar char="•"/>
            </a:pPr>
            <a:r>
              <a:rPr lang="el-GR" sz="2000" b="0" dirty="0" smtClean="0"/>
              <a:t>Προκειμένου να διασφαλίσουν ότι μια χώρα εξήγαγε πολύ και εισήγαγε μόνο λίγο, οι </a:t>
            </a:r>
            <a:r>
              <a:rPr lang="el-GR" sz="2000" b="0" dirty="0" err="1" smtClean="0"/>
              <a:t>μερκαντιλιστές</a:t>
            </a:r>
            <a:r>
              <a:rPr lang="el-GR" sz="2000" b="0" dirty="0" smtClean="0"/>
              <a:t> ήταν υπέρ της επιβολής υψηλών δασμών. </a:t>
            </a:r>
            <a:endParaRPr lang="en-US" sz="2000" b="0" dirty="0"/>
          </a:p>
          <a:p>
            <a:pPr marL="457200" indent="-457200">
              <a:spcBef>
                <a:spcPct val="10000"/>
              </a:spcBef>
              <a:spcAft>
                <a:spcPct val="10000"/>
              </a:spcAft>
              <a:buFontTx/>
              <a:buChar char="•"/>
            </a:pPr>
            <a:r>
              <a:rPr lang="el-GR" sz="2000" b="0" dirty="0" smtClean="0"/>
              <a:t>Ο </a:t>
            </a:r>
            <a:r>
              <a:rPr lang="en-US" sz="2000" b="0" dirty="0" smtClean="0"/>
              <a:t>Ricardo </a:t>
            </a:r>
            <a:r>
              <a:rPr lang="el-GR" sz="2000" b="0" dirty="0" smtClean="0"/>
              <a:t>ενδιαφέρθηκε να δείξει ότι οι χώρες θα μπορούσαν να επωφεληθούν από το διεθνές εμπόριο χωρίς να χρειαστεί να χρησιμοποιούν δασμούς. </a:t>
            </a:r>
            <a:endParaRPr lang="en-US" sz="2000" b="0" dirty="0"/>
          </a:p>
          <a:p>
            <a:pPr marL="457200" indent="-457200">
              <a:spcBef>
                <a:spcPct val="10000"/>
              </a:spcBef>
              <a:spcAft>
                <a:spcPct val="10000"/>
              </a:spcAft>
              <a:buFontTx/>
              <a:buChar char="•"/>
            </a:pPr>
            <a:r>
              <a:rPr lang="el-GR" sz="2000" b="0" dirty="0" smtClean="0"/>
              <a:t>Πολλοί από τους βασικούς διεθνείς θεσμούς σήμερα στον κόσμο έχουν τα θεμέλιά τους, τουλάχιστον εν μέρει, στην ιδέα ότι το ελεύθερο εμπόριο μεταξύ των χωρών εξασφαλίζει κέρδη για όλους τους εμπορικούς εταίρους. </a:t>
            </a:r>
            <a:endParaRPr lang="en-US" sz="2000" b="0" dirty="0"/>
          </a:p>
        </p:txBody>
      </p:sp>
      <p:sp>
        <p:nvSpPr>
          <p:cNvPr id="13" name="Rectangle 3"/>
          <p:cNvSpPr txBox="1">
            <a:spLocks noChangeArrowheads="1"/>
          </p:cNvSpPr>
          <p:nvPr/>
        </p:nvSpPr>
        <p:spPr bwMode="auto">
          <a:xfrm>
            <a:off x="685800" y="0"/>
            <a:ext cx="2590800" cy="871538"/>
          </a:xfrm>
          <a:prstGeom prst="rect">
            <a:avLst/>
          </a:prstGeom>
          <a:noFill/>
          <a:ln w="9525">
            <a:noFill/>
            <a:miter lim="800000"/>
            <a:headEnd/>
            <a:tailEnd/>
          </a:ln>
        </p:spPr>
        <p:txBody>
          <a:bodyPr anchor="ctr"/>
          <a:lstStyle/>
          <a:p>
            <a:pPr eaLnBrk="0" hangingPunct="0">
              <a:spcBef>
                <a:spcPct val="10000"/>
              </a:spcBef>
              <a:spcAft>
                <a:spcPct val="10000"/>
              </a:spcAft>
            </a:pPr>
            <a:r>
              <a:rPr lang="el-GR" sz="2400" kern="0" dirty="0" smtClean="0">
                <a:solidFill>
                  <a:srgbClr val="736FB0"/>
                </a:solidFill>
              </a:rPr>
              <a:t>ΠΛΑΓΙΟ</a:t>
            </a:r>
            <a:r>
              <a:rPr lang="el-GR" sz="2400" kern="0" dirty="0" smtClean="0">
                <a:solidFill>
                  <a:srgbClr val="C26529"/>
                </a:solidFill>
              </a:rPr>
              <a:t>ΤΙΤΛΟΣ</a:t>
            </a:r>
            <a:endParaRPr lang="en-US" sz="2400" kern="0" dirty="0" smtClean="0">
              <a:solidFill>
                <a:srgbClr val="C26529"/>
              </a:solidFill>
            </a:endParaRPr>
          </a:p>
        </p:txBody>
      </p:sp>
      <p:sp>
        <p:nvSpPr>
          <p:cNvPr id="16" name="Rectangle 5"/>
          <p:cNvSpPr>
            <a:spLocks noChangeArrowheads="1"/>
          </p:cNvSpPr>
          <p:nvPr/>
        </p:nvSpPr>
        <p:spPr bwMode="auto">
          <a:xfrm>
            <a:off x="566738" y="782638"/>
            <a:ext cx="5224462" cy="461665"/>
          </a:xfrm>
          <a:prstGeom prst="rect">
            <a:avLst/>
          </a:prstGeom>
          <a:noFill/>
          <a:ln w="9525" algn="ctr">
            <a:noFill/>
            <a:miter lim="800000"/>
            <a:headEnd/>
            <a:tailEnd/>
          </a:ln>
        </p:spPr>
        <p:txBody>
          <a:bodyPr wrap="square">
            <a:spAutoFit/>
          </a:bodyPr>
          <a:lstStyle/>
          <a:p>
            <a:pPr>
              <a:spcBef>
                <a:spcPct val="20000"/>
              </a:spcBef>
              <a:spcAft>
                <a:spcPct val="10000"/>
              </a:spcAft>
            </a:pPr>
            <a:r>
              <a:rPr lang="en-US" sz="2400" dirty="0">
                <a:solidFill>
                  <a:schemeClr val="tx2"/>
                </a:solidFill>
                <a:cs typeface="Times New Roman" pitchFamily="18" charset="0"/>
              </a:rPr>
              <a:t>David </a:t>
            </a:r>
            <a:r>
              <a:rPr lang="en-US" sz="2400" dirty="0" err="1" smtClean="0">
                <a:solidFill>
                  <a:schemeClr val="tx2"/>
                </a:solidFill>
                <a:cs typeface="Times New Roman" pitchFamily="18" charset="0"/>
              </a:rPr>
              <a:t>Ricard</a:t>
            </a:r>
            <a:r>
              <a:rPr lang="en-GB" sz="2400" dirty="0" smtClean="0">
                <a:solidFill>
                  <a:schemeClr val="tx2"/>
                </a:solidFill>
                <a:cs typeface="Times New Roman" pitchFamily="18" charset="0"/>
              </a:rPr>
              <a:t>o</a:t>
            </a:r>
            <a:r>
              <a:rPr lang="el-GR" sz="2400" dirty="0" smtClean="0">
                <a:solidFill>
                  <a:schemeClr val="tx2"/>
                </a:solidFill>
                <a:cs typeface="Times New Roman" pitchFamily="18" charset="0"/>
              </a:rPr>
              <a:t> και Μερκαντιλισμός</a:t>
            </a:r>
            <a:endParaRPr lang="en-US" sz="2400" dirty="0">
              <a:solidFill>
                <a:schemeClr val="tx2"/>
              </a:solidFill>
              <a:cs typeface="Times New Roman" pitchFamily="18" charset="0"/>
            </a:endParaRPr>
          </a:p>
        </p:txBody>
      </p:sp>
      <p:cxnSp>
        <p:nvCxnSpPr>
          <p:cNvPr id="17" name="Straight Connector 16"/>
          <p:cNvCxnSpPr>
            <a:cxnSpLocks noChangeShapeType="1"/>
          </p:cNvCxnSpPr>
          <p:nvPr/>
        </p:nvCxnSpPr>
        <p:spPr bwMode="auto">
          <a:xfrm>
            <a:off x="609600" y="609600"/>
            <a:ext cx="7085013" cy="0"/>
          </a:xfrm>
          <a:prstGeom prst="line">
            <a:avLst/>
          </a:prstGeom>
          <a:noFill/>
          <a:ln w="19050" cap="rnd" algn="ctr">
            <a:solidFill>
              <a:srgbClr val="736FB0"/>
            </a:solidFill>
            <a:prstDash val="sysDash"/>
            <a:round/>
            <a:headEnd/>
            <a:tailEnd/>
          </a:ln>
        </p:spPr>
      </p:cxnSp>
      <p:pic>
        <p:nvPicPr>
          <p:cNvPr id="21" name="Picture 2"/>
          <p:cNvPicPr>
            <a:picLocks noChangeAspect="1" noChangeArrowheads="1"/>
          </p:cNvPicPr>
          <p:nvPr/>
        </p:nvPicPr>
        <p:blipFill>
          <a:blip r:embed="rId3" cstate="print"/>
          <a:srcRect/>
          <a:stretch>
            <a:fillRect/>
          </a:stretch>
        </p:blipFill>
        <p:spPr bwMode="auto">
          <a:xfrm>
            <a:off x="7694613" y="0"/>
            <a:ext cx="1449387" cy="1981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wipe(left)">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wipe(left)">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wipe(left)">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wipe(left)">
                                      <p:cBhvr>
                                        <p:cTn id="4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P spid="1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Η Χώρα μας</a:t>
            </a:r>
            <a:endParaRPr lang="en-US" sz="2400" dirty="0">
              <a:solidFill>
                <a:srgbClr val="356A41"/>
              </a:solidFill>
            </a:endParaRPr>
          </a:p>
        </p:txBody>
      </p:sp>
      <p:sp>
        <p:nvSpPr>
          <p:cNvPr id="29" name="Rectangle 28"/>
          <p:cNvSpPr>
            <a:spLocks noChangeArrowheads="1"/>
          </p:cNvSpPr>
          <p:nvPr/>
        </p:nvSpPr>
        <p:spPr bwMode="auto">
          <a:xfrm>
            <a:off x="892175" y="333375"/>
            <a:ext cx="2474913" cy="3111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75779" name="Straight Connector 31"/>
          <p:cNvCxnSpPr>
            <a:cxnSpLocks noChangeShapeType="1"/>
          </p:cNvCxnSpPr>
          <p:nvPr/>
        </p:nvCxnSpPr>
        <p:spPr bwMode="auto">
          <a:xfrm>
            <a:off x="566738" y="623888"/>
            <a:ext cx="2786062" cy="0"/>
          </a:xfrm>
          <a:prstGeom prst="line">
            <a:avLst/>
          </a:prstGeom>
          <a:noFill/>
          <a:ln w="19050" cap="rnd" algn="ctr">
            <a:solidFill>
              <a:srgbClr val="9C3A45"/>
            </a:solidFill>
            <a:prstDash val="sysDash"/>
            <a:round/>
            <a:headEnd/>
            <a:tailEnd/>
          </a:ln>
        </p:spPr>
      </p:cxnSp>
      <p:sp>
        <p:nvSpPr>
          <p:cNvPr id="35"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tabLst>
                <a:tab pos="290513" algn="l"/>
              </a:tabLst>
              <a:defRPr/>
            </a:pPr>
            <a:r>
              <a:rPr lang="en-US" sz="2400" kern="0" dirty="0">
                <a:solidFill>
                  <a:srgbClr val="69134B"/>
                </a:solidFill>
                <a:latin typeface="+mj-lt"/>
                <a:ea typeface="+mj-ea"/>
                <a:cs typeface="+mj-cs"/>
              </a:rPr>
              <a:t>2  </a:t>
            </a:r>
            <a:r>
              <a:rPr lang="el-GR" sz="2400" kern="0" dirty="0" smtClean="0">
                <a:solidFill>
                  <a:srgbClr val="69134B"/>
                </a:solidFill>
                <a:latin typeface="+mj-lt"/>
                <a:ea typeface="+mj-ea"/>
                <a:cs typeface="+mj-cs"/>
              </a:rPr>
              <a:t>Το </a:t>
            </a:r>
            <a:r>
              <a:rPr lang="el-GR" sz="2400" kern="0" dirty="0" err="1" smtClean="0">
                <a:solidFill>
                  <a:srgbClr val="69134B"/>
                </a:solidFill>
                <a:latin typeface="+mj-lt"/>
                <a:ea typeface="+mj-ea"/>
                <a:cs typeface="+mj-cs"/>
              </a:rPr>
              <a:t>Ρικαρντιανό</a:t>
            </a:r>
            <a:r>
              <a:rPr lang="el-GR" sz="2400" kern="0" dirty="0" smtClean="0">
                <a:solidFill>
                  <a:srgbClr val="69134B"/>
                </a:solidFill>
                <a:latin typeface="+mj-lt"/>
                <a:ea typeface="+mj-ea"/>
                <a:cs typeface="+mj-cs"/>
              </a:rPr>
              <a:t> Υπόδειγμα</a:t>
            </a:r>
            <a:endParaRPr lang="en-US" sz="2400" kern="0" dirty="0">
              <a:solidFill>
                <a:srgbClr val="69134B"/>
              </a:solidFill>
              <a:latin typeface="+mj-lt"/>
              <a:ea typeface="+mj-ea"/>
              <a:cs typeface="+mj-cs"/>
            </a:endParaRPr>
          </a:p>
        </p:txBody>
      </p:sp>
      <p:sp>
        <p:nvSpPr>
          <p:cNvPr id="17" name="Rectangle 16"/>
          <p:cNvSpPr/>
          <p:nvPr/>
        </p:nvSpPr>
        <p:spPr>
          <a:xfrm>
            <a:off x="566738" y="1524000"/>
            <a:ext cx="7947025" cy="4548938"/>
          </a:xfrm>
          <a:prstGeom prst="rect">
            <a:avLst/>
          </a:prstGeom>
        </p:spPr>
        <p:txBody>
          <a:bodyPr wrap="square">
            <a:spAutoFit/>
          </a:bodyPr>
          <a:lstStyle/>
          <a:p>
            <a:pPr>
              <a:spcBef>
                <a:spcPct val="10000"/>
              </a:spcBef>
              <a:spcAft>
                <a:spcPct val="10000"/>
              </a:spcAft>
              <a:defRPr/>
            </a:pPr>
            <a:r>
              <a:rPr lang="el-GR" sz="2400" b="0" dirty="0" smtClean="0"/>
              <a:t>Για να αναπτύξουμε ένα </a:t>
            </a:r>
            <a:r>
              <a:rPr lang="el-GR" sz="2400" b="0" dirty="0" err="1" smtClean="0"/>
              <a:t>Ρικαρντιανό</a:t>
            </a:r>
            <a:r>
              <a:rPr lang="el-GR" sz="2400" b="0" dirty="0" smtClean="0"/>
              <a:t> υπόδειγμα εμπορίου θα χρησιμοποιήσουμε το παράδειγμα με τα δύο αγαθά:</a:t>
            </a:r>
            <a:endParaRPr lang="en-US" sz="2400" b="0" dirty="0"/>
          </a:p>
          <a:p>
            <a:pPr marL="914400" indent="-457200">
              <a:spcBef>
                <a:spcPct val="10000"/>
              </a:spcBef>
              <a:spcAft>
                <a:spcPct val="10000"/>
              </a:spcAft>
              <a:buFont typeface="Arial" pitchFamily="34" charset="0"/>
              <a:buChar char="•"/>
              <a:defRPr/>
            </a:pPr>
            <a:r>
              <a:rPr lang="el-GR" sz="2400" b="0" dirty="0" smtClean="0"/>
              <a:t>Το σιτάρι και άλλα δημητριακά είναι οι βασικές εξαγωγές για τις ΗΠΑ και την Ευρώπη. </a:t>
            </a:r>
            <a:endParaRPr lang="en-US" sz="2400" b="0" dirty="0"/>
          </a:p>
          <a:p>
            <a:pPr marL="914400" indent="-457200">
              <a:spcBef>
                <a:spcPct val="10000"/>
              </a:spcBef>
              <a:spcAft>
                <a:spcPct val="10000"/>
              </a:spcAft>
              <a:buFont typeface="Arial" pitchFamily="34" charset="0"/>
              <a:buChar char="•"/>
              <a:defRPr/>
            </a:pPr>
            <a:r>
              <a:rPr lang="el-GR" sz="2400" b="0" dirty="0" smtClean="0"/>
              <a:t>Πολλά είδη υφασμάτων εισάγονται από αυτές τις χώρες. </a:t>
            </a:r>
            <a:endParaRPr lang="en-US" sz="2400" b="0" dirty="0"/>
          </a:p>
          <a:p>
            <a:pPr>
              <a:spcBef>
                <a:spcPct val="10000"/>
              </a:spcBef>
              <a:spcAft>
                <a:spcPct val="10000"/>
              </a:spcAft>
              <a:defRPr/>
            </a:pPr>
            <a:r>
              <a:rPr lang="el-GR" sz="2400" b="0" dirty="0" smtClean="0"/>
              <a:t>Για να απλοποιήσουμε το παράδειγμά μας, θα αγνοήσουμε το ρόλο της γης και του κεφαλαίου και θα υποθέσουμε ότι και τα δύο αγαθά παράγονται μόνο με τη χρήση του εργατικού δυναμικού. </a:t>
            </a:r>
            <a:endParaRPr lang="en-US" sz="2400" b="0" dirty="0"/>
          </a:p>
          <a:p>
            <a:pPr>
              <a:spcBef>
                <a:spcPct val="10000"/>
              </a:spcBef>
              <a:spcAft>
                <a:spcPct val="10000"/>
              </a:spcAft>
              <a:defRPr/>
            </a:pPr>
            <a:endParaRPr lang="en-US" sz="8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62213"/>
                                        </p:tgtEl>
                                        <p:attrNameLst>
                                          <p:attrName>style.visibility</p:attrName>
                                        </p:attrNameLst>
                                      </p:cBhvr>
                                      <p:to>
                                        <p:strVal val="visible"/>
                                      </p:to>
                                    </p:set>
                                    <p:animEffect transition="in" filter="wipe(left)">
                                      <p:cBhvr>
                                        <p:cTn id="14" dur="500"/>
                                        <p:tgtEl>
                                          <p:spTgt spid="86221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wipe(left)">
                                      <p:cBhvr>
                                        <p:cTn id="18" dur="500"/>
                                        <p:tgtEl>
                                          <p:spTgt spid="17">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wipe(left)">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wipe(left)">
                                      <p:cBhvr>
                                        <p:cTn id="27" dur="500"/>
                                        <p:tgtEl>
                                          <p:spTgt spid="1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xEl>
                                              <p:pRg st="3" end="3"/>
                                            </p:txEl>
                                          </p:spTgt>
                                        </p:tgtEl>
                                        <p:attrNameLst>
                                          <p:attrName>style.visibility</p:attrName>
                                        </p:attrNameLst>
                                      </p:cBhvr>
                                      <p:to>
                                        <p:strVal val="visible"/>
                                      </p:to>
                                    </p:set>
                                    <p:animEffect transition="in" filter="wipe(left)">
                                      <p:cBhvr>
                                        <p:cTn id="3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p:bldP spid="29" grpId="0" animBg="1"/>
      <p:bldP spid="35" grpId="0"/>
      <p:bldP spid="17"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Η Χώρα μας</a:t>
            </a:r>
            <a:endParaRPr lang="en-US" sz="2400" dirty="0">
              <a:solidFill>
                <a:srgbClr val="356A41"/>
              </a:solidFill>
            </a:endParaRPr>
          </a:p>
        </p:txBody>
      </p:sp>
      <p:sp>
        <p:nvSpPr>
          <p:cNvPr id="77826" name="Rectangle 28"/>
          <p:cNvSpPr>
            <a:spLocks noChangeArrowheads="1"/>
          </p:cNvSpPr>
          <p:nvPr/>
        </p:nvSpPr>
        <p:spPr bwMode="auto">
          <a:xfrm>
            <a:off x="892175" y="333375"/>
            <a:ext cx="2474913" cy="3111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77827" name="Straight Connector 31"/>
          <p:cNvCxnSpPr>
            <a:cxnSpLocks noChangeShapeType="1"/>
          </p:cNvCxnSpPr>
          <p:nvPr/>
        </p:nvCxnSpPr>
        <p:spPr bwMode="auto">
          <a:xfrm>
            <a:off x="566738" y="623888"/>
            <a:ext cx="2786062" cy="0"/>
          </a:xfrm>
          <a:prstGeom prst="line">
            <a:avLst/>
          </a:prstGeom>
          <a:noFill/>
          <a:ln w="19050" cap="rnd" algn="ctr">
            <a:solidFill>
              <a:srgbClr val="9C3A45"/>
            </a:solidFill>
            <a:prstDash val="sysDash"/>
            <a:round/>
            <a:headEnd/>
            <a:tailEnd/>
          </a:ln>
        </p:spPr>
      </p:cxnSp>
      <p:sp>
        <p:nvSpPr>
          <p:cNvPr id="35"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tabLst>
                <a:tab pos="290513" algn="l"/>
              </a:tabLst>
              <a:defRPr/>
            </a:pPr>
            <a:r>
              <a:rPr lang="en-US" sz="2400" kern="0" dirty="0">
                <a:solidFill>
                  <a:srgbClr val="69134B"/>
                </a:solidFill>
                <a:latin typeface="+mj-lt"/>
                <a:ea typeface="+mj-ea"/>
                <a:cs typeface="+mj-cs"/>
              </a:rPr>
              <a:t>2  </a:t>
            </a:r>
            <a:r>
              <a:rPr lang="el-GR" sz="2400" kern="0" dirty="0" smtClean="0">
                <a:solidFill>
                  <a:srgbClr val="69134B"/>
                </a:solidFill>
                <a:latin typeface="+mj-lt"/>
                <a:ea typeface="+mj-ea"/>
                <a:cs typeface="+mj-cs"/>
              </a:rPr>
              <a:t>Το </a:t>
            </a:r>
            <a:r>
              <a:rPr lang="el-GR" sz="2400" kern="0" dirty="0" err="1" smtClean="0">
                <a:solidFill>
                  <a:srgbClr val="69134B"/>
                </a:solidFill>
                <a:latin typeface="+mj-lt"/>
                <a:ea typeface="+mj-ea"/>
                <a:cs typeface="+mj-cs"/>
              </a:rPr>
              <a:t>Ρικαρντιανό</a:t>
            </a:r>
            <a:r>
              <a:rPr lang="el-GR" sz="2400" kern="0" dirty="0" smtClean="0">
                <a:solidFill>
                  <a:srgbClr val="69134B"/>
                </a:solidFill>
                <a:latin typeface="+mj-lt"/>
                <a:ea typeface="+mj-ea"/>
                <a:cs typeface="+mj-cs"/>
              </a:rPr>
              <a:t> Υπόδειγμα</a:t>
            </a:r>
            <a:endParaRPr lang="en-US" sz="2400" kern="0" dirty="0">
              <a:solidFill>
                <a:srgbClr val="69134B"/>
              </a:solidFill>
              <a:latin typeface="+mj-lt"/>
              <a:ea typeface="+mj-ea"/>
              <a:cs typeface="+mj-cs"/>
            </a:endParaRPr>
          </a:p>
        </p:txBody>
      </p:sp>
      <p:sp>
        <p:nvSpPr>
          <p:cNvPr id="17" name="Rectangle 16"/>
          <p:cNvSpPr>
            <a:spLocks noChangeArrowheads="1"/>
          </p:cNvSpPr>
          <p:nvPr/>
        </p:nvSpPr>
        <p:spPr bwMode="auto">
          <a:xfrm>
            <a:off x="566738" y="1524000"/>
            <a:ext cx="7947025" cy="4302716"/>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Θα υποθέσουμε ότι η εργασία είναι ο μόνος παραγωγικός πόρος που χρησιμοποιείται στην παραγωγή και των δύο αγαθών. </a:t>
            </a:r>
            <a:endParaRPr lang="en-US" sz="2400" b="0" dirty="0"/>
          </a:p>
          <a:p>
            <a:pPr>
              <a:spcBef>
                <a:spcPct val="10000"/>
              </a:spcBef>
              <a:spcAft>
                <a:spcPct val="10000"/>
              </a:spcAft>
            </a:pPr>
            <a:endParaRPr lang="en-US" sz="800" b="0" dirty="0"/>
          </a:p>
          <a:p>
            <a:pPr>
              <a:spcBef>
                <a:spcPct val="10000"/>
              </a:spcBef>
              <a:spcAft>
                <a:spcPct val="10000"/>
              </a:spcAft>
            </a:pPr>
            <a:r>
              <a:rPr lang="el-GR" sz="2400" dirty="0" smtClean="0"/>
              <a:t>Οριακό προϊόν εργασίας </a:t>
            </a:r>
            <a:r>
              <a:rPr lang="en-US" sz="2400" dirty="0" smtClean="0"/>
              <a:t>(</a:t>
            </a:r>
            <a:r>
              <a:rPr lang="en-US" sz="2400" dirty="0"/>
              <a:t>MPL)</a:t>
            </a:r>
            <a:r>
              <a:rPr lang="en-US" sz="2400" b="0" dirty="0"/>
              <a:t> </a:t>
            </a:r>
            <a:r>
              <a:rPr lang="el-GR" sz="2400" b="0" dirty="0" smtClean="0"/>
              <a:t>είναι το επιπλέον προϊόν που παράγεται από τη χρήση μιας επιπλέον μονάδας εργασίας. </a:t>
            </a:r>
            <a:endParaRPr lang="en-US" sz="2400" b="0" dirty="0"/>
          </a:p>
          <a:p>
            <a:pPr>
              <a:spcBef>
                <a:spcPct val="10000"/>
              </a:spcBef>
              <a:spcAft>
                <a:spcPct val="10000"/>
              </a:spcAft>
            </a:pPr>
            <a:endParaRPr lang="en-US" sz="800" b="0" dirty="0"/>
          </a:p>
          <a:p>
            <a:pPr>
              <a:spcBef>
                <a:spcPct val="10000"/>
              </a:spcBef>
              <a:spcAft>
                <a:spcPct val="10000"/>
              </a:spcAft>
            </a:pPr>
            <a:r>
              <a:rPr lang="el-GR" sz="2400" b="0" dirty="0" smtClean="0"/>
              <a:t>Στη χώρα μας, ένας εργάτης παράγει 4 </a:t>
            </a:r>
            <a:r>
              <a:rPr lang="el-GR" sz="2400" b="0" dirty="0" err="1" smtClean="0"/>
              <a:t>μπούσελ</a:t>
            </a:r>
            <a:r>
              <a:rPr lang="el-GR" sz="2400" b="0" dirty="0" smtClean="0"/>
              <a:t> σιτηρών, οπότε  </a:t>
            </a:r>
            <a:r>
              <a:rPr lang="en-US" sz="2400" b="0" i="1" dirty="0" smtClean="0"/>
              <a:t>MPL</a:t>
            </a:r>
            <a:r>
              <a:rPr lang="en-US" sz="2400" b="0" i="1" baseline="-25000" dirty="0" smtClean="0"/>
              <a:t>W</a:t>
            </a:r>
            <a:r>
              <a:rPr lang="en-US" sz="2400" b="0" i="1" dirty="0" smtClean="0"/>
              <a:t> </a:t>
            </a:r>
            <a:r>
              <a:rPr lang="en-US" sz="2400" b="0" dirty="0"/>
              <a:t>= 4. </a:t>
            </a:r>
            <a:r>
              <a:rPr lang="el-GR" sz="2400" b="0" dirty="0" smtClean="0"/>
              <a:t> Εναλλακτικά, ένας εργάτης μπορεί να παράγει 2 γιάρδες υφάσματος, οπότε </a:t>
            </a:r>
          </a:p>
          <a:p>
            <a:pPr>
              <a:spcBef>
                <a:spcPct val="10000"/>
              </a:spcBef>
              <a:spcAft>
                <a:spcPct val="10000"/>
              </a:spcAft>
            </a:pPr>
            <a:r>
              <a:rPr lang="en-US" sz="2400" b="0" i="1" dirty="0" smtClean="0"/>
              <a:t>MPL</a:t>
            </a:r>
            <a:r>
              <a:rPr lang="en-US" sz="2400" b="0" i="1" baseline="-25000" dirty="0" smtClean="0"/>
              <a:t>C</a:t>
            </a:r>
            <a:r>
              <a:rPr lang="en-US" sz="2400" b="0" i="1" dirty="0" smtClean="0"/>
              <a:t> </a:t>
            </a:r>
            <a:r>
              <a:rPr lang="en-US" sz="2400" b="0" dirty="0"/>
              <a:t>= 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animEffect transition="in" filter="wipe(left)">
                                      <p:cBhvr>
                                        <p:cTn id="11" dur="500"/>
                                        <p:tgtEl>
                                          <p:spTgt spid="17">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animEffect transition="in" filter="wipe(left)">
                                      <p:cBhvr>
                                        <p:cTn id="15" dur="500"/>
                                        <p:tgtEl>
                                          <p:spTgt spid="17">
                                            <p:txEl>
                                              <p:pRg st="4" end="4"/>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animEffect transition="in" filter="wipe(left)">
                                      <p:cBhvr>
                                        <p:cTn id="19"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Η Χώρα μας</a:t>
            </a:r>
            <a:endParaRPr lang="en-US" sz="2400" dirty="0">
              <a:solidFill>
                <a:srgbClr val="356A41"/>
              </a:solidFill>
            </a:endParaRPr>
          </a:p>
        </p:txBody>
      </p:sp>
      <p:sp>
        <p:nvSpPr>
          <p:cNvPr id="18" name="Rectangle 17"/>
          <p:cNvSpPr>
            <a:spLocks noChangeArrowheads="1"/>
          </p:cNvSpPr>
          <p:nvPr/>
        </p:nvSpPr>
        <p:spPr bwMode="auto">
          <a:xfrm>
            <a:off x="523875" y="1447800"/>
            <a:ext cx="8162925" cy="5361468"/>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Εγχώρια Καμπύλη Παραγωγικών Δυνατοτήτων</a:t>
            </a:r>
            <a:r>
              <a:rPr lang="en-US" sz="2400" dirty="0" smtClean="0">
                <a:solidFill>
                  <a:srgbClr val="3D68AF"/>
                </a:solidFill>
              </a:rPr>
              <a:t>  </a:t>
            </a:r>
            <a:endParaRPr lang="en-US" sz="2400" dirty="0">
              <a:solidFill>
                <a:srgbClr val="3D68AF"/>
              </a:solidFill>
            </a:endParaRPr>
          </a:p>
          <a:p>
            <a:pPr>
              <a:spcBef>
                <a:spcPct val="10000"/>
              </a:spcBef>
              <a:spcAft>
                <a:spcPct val="10000"/>
              </a:spcAft>
            </a:pPr>
            <a:endParaRPr lang="en-US" sz="800" b="0" dirty="0"/>
          </a:p>
          <a:p>
            <a:pPr>
              <a:spcBef>
                <a:spcPct val="10000"/>
              </a:spcBef>
              <a:spcAft>
                <a:spcPct val="10000"/>
              </a:spcAft>
            </a:pPr>
            <a:r>
              <a:rPr lang="el-GR" sz="2000" b="0" dirty="0" smtClean="0"/>
              <a:t>Χρησιμοποιώντας τα οριακά προϊόντα για την παραγωγή σιτηρών και υφάσματος μπορούμε να κάνουμε ένα διάγραμμα με την εγχώρια </a:t>
            </a:r>
            <a:r>
              <a:rPr lang="el-GR" sz="2000" dirty="0" smtClean="0"/>
              <a:t>καμπύλη παραγωγικών δυνατοτήτων (ΚΠΔ).</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Η κλίση της ΚΠΔ είναι επίσης το </a:t>
            </a:r>
            <a:r>
              <a:rPr lang="el-GR" sz="2000" dirty="0" smtClean="0"/>
              <a:t>κόστος ευκαιρίας</a:t>
            </a:r>
            <a:r>
              <a:rPr lang="el-GR" sz="2000" b="0" dirty="0" smtClean="0"/>
              <a:t> του σιταριού, δηλαδή ο όγκος του υφάσματος που πρέπει να στερηθούμε για να παράγουμε μια επιπλέον μονάδα σιταριού.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Ας υποθέσουμε ότι υπάρχουν 25 εργάτες στη χώρα μας. Εάν όλοι αυτοί οι εργάτες έβρισκαν απασχόληση στην παραγωγή σιτηρών, η χώρα θα μπορούσε να παράγει 100 </a:t>
            </a:r>
            <a:r>
              <a:rPr lang="el-GR" sz="2000" b="0" dirty="0" err="1" smtClean="0"/>
              <a:t>μπούσελ</a:t>
            </a:r>
            <a:r>
              <a:rPr lang="el-GR" sz="2000" b="0" dirty="0" smtClean="0"/>
              <a:t>. Εάν έβρισκαν απασχόληση στην παραγωγή υφάσματος θα μπορούσαν να παράγουν 50 γιάρδες. Η ΚΠΔ συνδέει αυτά τα δύο σημεία. </a:t>
            </a:r>
            <a:endParaRPr lang="en-US" sz="2000" b="0" dirty="0"/>
          </a:p>
          <a:p>
            <a:pPr>
              <a:spcBef>
                <a:spcPct val="10000"/>
              </a:spcBef>
              <a:spcAft>
                <a:spcPct val="10000"/>
              </a:spcAft>
            </a:pPr>
            <a:endParaRPr lang="en-US" sz="2400" b="0" dirty="0"/>
          </a:p>
        </p:txBody>
      </p:sp>
      <p:sp>
        <p:nvSpPr>
          <p:cNvPr id="79875" name="Rectangle 7"/>
          <p:cNvSpPr>
            <a:spLocks noChangeArrowheads="1"/>
          </p:cNvSpPr>
          <p:nvPr/>
        </p:nvSpPr>
        <p:spPr bwMode="auto">
          <a:xfrm>
            <a:off x="892175" y="333375"/>
            <a:ext cx="2474913" cy="3111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79876" name="Straight Connector 8"/>
          <p:cNvCxnSpPr>
            <a:cxnSpLocks noChangeShapeType="1"/>
          </p:cNvCxnSpPr>
          <p:nvPr/>
        </p:nvCxnSpPr>
        <p:spPr bwMode="auto">
          <a:xfrm>
            <a:off x="566738" y="623888"/>
            <a:ext cx="2786062" cy="0"/>
          </a:xfrm>
          <a:prstGeom prst="line">
            <a:avLst/>
          </a:prstGeom>
          <a:noFill/>
          <a:ln w="19050" cap="rnd" algn="ctr">
            <a:solidFill>
              <a:srgbClr val="9C3A45"/>
            </a:solidFill>
            <a:prstDash val="sysDash"/>
            <a:round/>
            <a:headEnd/>
            <a:tailEnd/>
          </a:ln>
        </p:spPr>
      </p:cxnSp>
      <p:sp>
        <p:nvSpPr>
          <p:cNvPr id="10"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tabLst>
                <a:tab pos="290513" algn="l"/>
              </a:tabLst>
              <a:defRPr/>
            </a:pPr>
            <a:r>
              <a:rPr lang="en-US" sz="2400" kern="0" dirty="0">
                <a:solidFill>
                  <a:srgbClr val="69134B"/>
                </a:solidFill>
                <a:latin typeface="+mj-lt"/>
                <a:ea typeface="+mj-ea"/>
                <a:cs typeface="+mj-cs"/>
              </a:rPr>
              <a:t>2  </a:t>
            </a:r>
            <a:r>
              <a:rPr lang="el-GR" sz="2400" kern="0" dirty="0" smtClean="0">
                <a:solidFill>
                  <a:srgbClr val="69134B"/>
                </a:solidFill>
                <a:latin typeface="+mj-lt"/>
                <a:ea typeface="+mj-ea"/>
                <a:cs typeface="+mj-cs"/>
              </a:rPr>
              <a:t>Το </a:t>
            </a:r>
            <a:r>
              <a:rPr lang="el-GR" sz="2400" kern="0" dirty="0" err="1" smtClean="0">
                <a:solidFill>
                  <a:srgbClr val="69134B"/>
                </a:solidFill>
                <a:latin typeface="+mj-lt"/>
                <a:ea typeface="+mj-ea"/>
                <a:cs typeface="+mj-cs"/>
              </a:rPr>
              <a:t>Ρικαρντιανό</a:t>
            </a:r>
            <a:r>
              <a:rPr lang="el-GR" sz="2400" kern="0" dirty="0" smtClean="0">
                <a:solidFill>
                  <a:srgbClr val="69134B"/>
                </a:solidFill>
                <a:latin typeface="+mj-lt"/>
                <a:ea typeface="+mj-ea"/>
                <a:cs typeface="+mj-cs"/>
              </a:rPr>
              <a:t> Υπόδειγμα</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animEffect transition="in" filter="wipe(left)">
                                      <p:cBhvr>
                                        <p:cTn id="11" dur="500"/>
                                        <p:tgtEl>
                                          <p:spTgt spid="1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xEl>
                                              <p:pRg st="4" end="4"/>
                                            </p:txEl>
                                          </p:spTgt>
                                        </p:tgtEl>
                                        <p:attrNameLst>
                                          <p:attrName>style.visibility</p:attrName>
                                        </p:attrNameLst>
                                      </p:cBhvr>
                                      <p:to>
                                        <p:strVal val="visible"/>
                                      </p:to>
                                    </p:set>
                                    <p:animEffect transition="in" filter="wipe(left)">
                                      <p:cBhvr>
                                        <p:cTn id="16" dur="500"/>
                                        <p:tgtEl>
                                          <p:spTgt spid="18">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xEl>
                                              <p:pRg st="6" end="6"/>
                                            </p:txEl>
                                          </p:spTgt>
                                        </p:tgtEl>
                                        <p:attrNameLst>
                                          <p:attrName>style.visibility</p:attrName>
                                        </p:attrNameLst>
                                      </p:cBhvr>
                                      <p:to>
                                        <p:strVal val="visible"/>
                                      </p:to>
                                    </p:set>
                                    <p:animEffect transition="in" filter="wipe(left)">
                                      <p:cBhvr>
                                        <p:cTn id="21"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1"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Η Χώρα μας</a:t>
            </a:r>
            <a:endParaRPr lang="en-US" sz="2400" dirty="0">
              <a:solidFill>
                <a:srgbClr val="356A41"/>
              </a:solidFill>
            </a:endParaRPr>
          </a:p>
        </p:txBody>
      </p:sp>
      <p:sp>
        <p:nvSpPr>
          <p:cNvPr id="18" name="Rectangle 17"/>
          <p:cNvSpPr>
            <a:spLocks noChangeArrowheads="1"/>
          </p:cNvSpPr>
          <p:nvPr/>
        </p:nvSpPr>
        <p:spPr bwMode="auto">
          <a:xfrm>
            <a:off x="566738" y="1262063"/>
            <a:ext cx="7947025" cy="461962"/>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Εγχώρια Καμπύλη Παραγωγικών Δυνατοτήτων</a:t>
            </a:r>
            <a:endParaRPr lang="en-US" sz="2400" b="0" dirty="0"/>
          </a:p>
        </p:txBody>
      </p:sp>
      <p:grpSp>
        <p:nvGrpSpPr>
          <p:cNvPr id="8" name="Group 39"/>
          <p:cNvGrpSpPr>
            <a:grpSpLocks/>
          </p:cNvGrpSpPr>
          <p:nvPr/>
        </p:nvGrpSpPr>
        <p:grpSpPr bwMode="auto">
          <a:xfrm>
            <a:off x="542925" y="1752600"/>
            <a:ext cx="8372475" cy="4751388"/>
            <a:chOff x="566738" y="2200275"/>
            <a:chExt cx="7805737" cy="4219575"/>
          </a:xfrm>
        </p:grpSpPr>
        <p:sp>
          <p:nvSpPr>
            <p:cNvPr id="81935" name="Rectangle 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81936" name="Rectangle 9"/>
            <p:cNvSpPr>
              <a:spLocks noChangeArrowheads="1"/>
            </p:cNvSpPr>
            <p:nvPr/>
          </p:nvSpPr>
          <p:spPr bwMode="auto">
            <a:xfrm>
              <a:off x="581024" y="2219235"/>
              <a:ext cx="7772401" cy="30646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 name="Text Box 7"/>
          <p:cNvSpPr txBox="1">
            <a:spLocks noChangeArrowheads="1"/>
          </p:cNvSpPr>
          <p:nvPr/>
        </p:nvSpPr>
        <p:spPr bwMode="auto">
          <a:xfrm>
            <a:off x="561975" y="1771650"/>
            <a:ext cx="1647825" cy="314325"/>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sz="1600" dirty="0" smtClean="0">
                <a:solidFill>
                  <a:srgbClr val="831951"/>
                </a:solidFill>
              </a:rPr>
              <a:t>ΣΧΗΜΑ </a:t>
            </a:r>
            <a:r>
              <a:rPr lang="en-US" sz="1600" dirty="0" smtClean="0"/>
              <a:t> </a:t>
            </a:r>
            <a:r>
              <a:rPr lang="en-US" sz="1600" dirty="0"/>
              <a:t>2-1</a:t>
            </a:r>
          </a:p>
        </p:txBody>
      </p:sp>
      <p:sp>
        <p:nvSpPr>
          <p:cNvPr id="12" name="Rectangle 11"/>
          <p:cNvSpPr>
            <a:spLocks noChangeArrowheads="1"/>
          </p:cNvSpPr>
          <p:nvPr/>
        </p:nvSpPr>
        <p:spPr bwMode="auto">
          <a:xfrm>
            <a:off x="6164263" y="2133600"/>
            <a:ext cx="2979737" cy="4690515"/>
          </a:xfrm>
          <a:prstGeom prst="rect">
            <a:avLst/>
          </a:prstGeom>
          <a:noFill/>
          <a:ln w="9525">
            <a:noFill/>
            <a:miter lim="800000"/>
            <a:headEnd/>
            <a:tailEnd/>
          </a:ln>
        </p:spPr>
        <p:txBody>
          <a:bodyPr>
            <a:spAutoFit/>
          </a:bodyPr>
          <a:lstStyle/>
          <a:p>
            <a:pPr>
              <a:spcBef>
                <a:spcPct val="10000"/>
              </a:spcBef>
              <a:spcAft>
                <a:spcPct val="10000"/>
              </a:spcAft>
            </a:pPr>
            <a:r>
              <a:rPr lang="el-GR" sz="1800" dirty="0" smtClean="0"/>
              <a:t>Η εγχώρια ΚΠΔ είναι μια ευθεία γραμμή ανάμεσα στα 50 γιάρδες υφάσματος και τους 100 </a:t>
            </a:r>
            <a:r>
              <a:rPr lang="el-GR" sz="1800" dirty="0" err="1" smtClean="0"/>
              <a:t>μπούσελ</a:t>
            </a:r>
            <a:r>
              <a:rPr lang="el-GR" sz="1800" dirty="0" smtClean="0"/>
              <a:t> σιτηρών. </a:t>
            </a:r>
            <a:endParaRPr lang="en-US" sz="1800" dirty="0"/>
          </a:p>
          <a:p>
            <a:pPr>
              <a:spcBef>
                <a:spcPct val="10000"/>
              </a:spcBef>
              <a:spcAft>
                <a:spcPct val="10000"/>
              </a:spcAft>
            </a:pPr>
            <a:r>
              <a:rPr lang="el-GR" sz="1800" dirty="0" smtClean="0"/>
              <a:t>Η κλίση της ΚΠΔ είναι ίση με το αρνητικό πρόσημο του κόστους ευκαιρίας των σιτηρών. </a:t>
            </a:r>
            <a:endParaRPr lang="en-US" sz="1800" dirty="0"/>
          </a:p>
          <a:p>
            <a:pPr>
              <a:spcBef>
                <a:spcPct val="10000"/>
              </a:spcBef>
              <a:spcAft>
                <a:spcPct val="10000"/>
              </a:spcAft>
            </a:pPr>
            <a:r>
              <a:rPr lang="el-GR" sz="1800" dirty="0" smtClean="0"/>
              <a:t>Κατ’ ανάλογο τρόπο, η τιμή της κλίσης μπορεί να εκφραστεί ως ο λόγος των οριακών προϊόντων εργασίας για τα δύο αυτά προϊόντα.  </a:t>
            </a:r>
            <a:endParaRPr lang="en-US" sz="1800" dirty="0"/>
          </a:p>
          <a:p>
            <a:pPr>
              <a:spcBef>
                <a:spcPct val="10000"/>
              </a:spcBef>
              <a:spcAft>
                <a:spcPct val="10000"/>
              </a:spcAft>
            </a:pPr>
            <a:endParaRPr lang="en-US" sz="1800" dirty="0"/>
          </a:p>
        </p:txBody>
      </p:sp>
      <p:sp>
        <p:nvSpPr>
          <p:cNvPr id="13" name="Rectangle 12"/>
          <p:cNvSpPr>
            <a:spLocks noChangeArrowheads="1"/>
          </p:cNvSpPr>
          <p:nvPr/>
        </p:nvSpPr>
        <p:spPr bwMode="auto">
          <a:xfrm>
            <a:off x="657225" y="2181225"/>
            <a:ext cx="5267325" cy="36099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4" name="Picture 3"/>
          <p:cNvPicPr>
            <a:picLocks noChangeAspect="1"/>
          </p:cNvPicPr>
          <p:nvPr/>
        </p:nvPicPr>
        <p:blipFill>
          <a:blip r:embed="rId3" cstate="print"/>
          <a:srcRect/>
          <a:stretch>
            <a:fillRect/>
          </a:stretch>
        </p:blipFill>
        <p:spPr bwMode="auto">
          <a:xfrm>
            <a:off x="628650" y="2181225"/>
            <a:ext cx="5295900" cy="3609975"/>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628650" y="2181225"/>
            <a:ext cx="5295900" cy="3609975"/>
          </a:xfrm>
          <a:prstGeom prst="rect">
            <a:avLst/>
          </a:prstGeom>
          <a:noFill/>
          <a:ln w="9525">
            <a:noFill/>
            <a:miter lim="800000"/>
            <a:headEnd/>
            <a:tailEnd/>
          </a:ln>
        </p:spPr>
      </p:pic>
      <p:pic>
        <p:nvPicPr>
          <p:cNvPr id="14" name="Picture 13"/>
          <p:cNvPicPr>
            <a:picLocks noChangeAspect="1"/>
          </p:cNvPicPr>
          <p:nvPr/>
        </p:nvPicPr>
        <p:blipFill>
          <a:blip r:embed="rId5" cstate="print"/>
          <a:srcRect/>
          <a:stretch>
            <a:fillRect/>
          </a:stretch>
        </p:blipFill>
        <p:spPr bwMode="auto">
          <a:xfrm>
            <a:off x="628650" y="2181225"/>
            <a:ext cx="5295900" cy="3609975"/>
          </a:xfrm>
          <a:prstGeom prst="rect">
            <a:avLst/>
          </a:prstGeom>
          <a:noFill/>
          <a:ln w="9525">
            <a:noFill/>
            <a:miter lim="800000"/>
            <a:headEnd/>
            <a:tailEnd/>
          </a:ln>
        </p:spPr>
      </p:pic>
      <p:pic>
        <p:nvPicPr>
          <p:cNvPr id="15" name="Picture 14"/>
          <p:cNvPicPr>
            <a:picLocks noChangeAspect="1"/>
          </p:cNvPicPr>
          <p:nvPr/>
        </p:nvPicPr>
        <p:blipFill>
          <a:blip r:embed="rId6" cstate="print"/>
          <a:srcRect/>
          <a:stretch>
            <a:fillRect/>
          </a:stretch>
        </p:blipFill>
        <p:spPr bwMode="auto">
          <a:xfrm>
            <a:off x="628650" y="2181225"/>
            <a:ext cx="5295900" cy="3609975"/>
          </a:xfrm>
          <a:prstGeom prst="rect">
            <a:avLst/>
          </a:prstGeom>
          <a:noFill/>
          <a:ln w="9525">
            <a:noFill/>
            <a:miter lim="800000"/>
            <a:headEnd/>
            <a:tailEnd/>
          </a:ln>
        </p:spPr>
      </p:pic>
      <p:sp>
        <p:nvSpPr>
          <p:cNvPr id="6" name="TextBox 5"/>
          <p:cNvSpPr txBox="1">
            <a:spLocks noRot="1" noChangeAspect="1" noMove="1" noResize="1" noEditPoints="1" noAdjustHandles="1" noChangeArrowheads="1" noChangeShapeType="1" noTextEdit="1"/>
          </p:cNvSpPr>
          <p:nvPr/>
        </p:nvSpPr>
        <p:spPr>
          <a:xfrm>
            <a:off x="657676" y="5820085"/>
            <a:ext cx="4912205" cy="688073"/>
          </a:xfrm>
          <a:prstGeom prst="rect">
            <a:avLst/>
          </a:prstGeom>
          <a:blipFill rotWithShape="1">
            <a:blip r:embed="rId7" cstate="print"/>
            <a:stretch>
              <a:fillRect/>
            </a:stretch>
          </a:blipFill>
        </p:spPr>
        <p:txBody>
          <a:bodyPr/>
          <a:lstStyle/>
          <a:p>
            <a:pPr>
              <a:spcBef>
                <a:spcPct val="10000"/>
              </a:spcBef>
              <a:spcAft>
                <a:spcPct val="10000"/>
              </a:spcAft>
              <a:defRPr/>
            </a:pPr>
            <a:r>
              <a:rPr lang="en-US">
                <a:noFill/>
              </a:rPr>
              <a:t> </a:t>
            </a:r>
          </a:p>
        </p:txBody>
      </p:sp>
      <p:sp>
        <p:nvSpPr>
          <p:cNvPr id="81932" name="Rectangle 18"/>
          <p:cNvSpPr>
            <a:spLocks noChangeArrowheads="1"/>
          </p:cNvSpPr>
          <p:nvPr/>
        </p:nvSpPr>
        <p:spPr bwMode="auto">
          <a:xfrm>
            <a:off x="892175" y="333375"/>
            <a:ext cx="2474913" cy="3111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81933" name="Straight Connector 19"/>
          <p:cNvCxnSpPr>
            <a:cxnSpLocks noChangeShapeType="1"/>
          </p:cNvCxnSpPr>
          <p:nvPr/>
        </p:nvCxnSpPr>
        <p:spPr bwMode="auto">
          <a:xfrm>
            <a:off x="566738" y="623888"/>
            <a:ext cx="2786062" cy="0"/>
          </a:xfrm>
          <a:prstGeom prst="line">
            <a:avLst/>
          </a:prstGeom>
          <a:noFill/>
          <a:ln w="19050" cap="rnd" algn="ctr">
            <a:solidFill>
              <a:srgbClr val="9C3A45"/>
            </a:solidFill>
            <a:prstDash val="sysDash"/>
            <a:round/>
            <a:headEnd/>
            <a:tailEnd/>
          </a:ln>
        </p:spPr>
      </p:cxnSp>
      <p:sp>
        <p:nvSpPr>
          <p:cNvPr id="21"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tabLst>
                <a:tab pos="290513" algn="l"/>
              </a:tabLst>
              <a:defRPr/>
            </a:pPr>
            <a:r>
              <a:rPr lang="en-US" sz="2400" kern="0" dirty="0">
                <a:solidFill>
                  <a:srgbClr val="69134B"/>
                </a:solidFill>
                <a:latin typeface="+mj-lt"/>
                <a:ea typeface="+mj-ea"/>
                <a:cs typeface="+mj-cs"/>
              </a:rPr>
              <a:t>2  </a:t>
            </a:r>
            <a:r>
              <a:rPr lang="el-GR" sz="2400" kern="0" dirty="0" smtClean="0">
                <a:solidFill>
                  <a:srgbClr val="69134B"/>
                </a:solidFill>
                <a:latin typeface="+mj-lt"/>
                <a:ea typeface="+mj-ea"/>
                <a:cs typeface="+mj-cs"/>
              </a:rPr>
              <a:t>Το </a:t>
            </a:r>
            <a:r>
              <a:rPr lang="el-GR" sz="2400" kern="0" dirty="0" err="1" smtClean="0">
                <a:solidFill>
                  <a:srgbClr val="69134B"/>
                </a:solidFill>
                <a:latin typeface="+mj-lt"/>
                <a:ea typeface="+mj-ea"/>
                <a:cs typeface="+mj-cs"/>
              </a:rPr>
              <a:t>Ρικαρντιανό</a:t>
            </a:r>
            <a:r>
              <a:rPr lang="el-GR" sz="2400" kern="0" dirty="0" smtClean="0">
                <a:solidFill>
                  <a:srgbClr val="69134B"/>
                </a:solidFill>
                <a:latin typeface="+mj-lt"/>
                <a:ea typeface="+mj-ea"/>
                <a:cs typeface="+mj-cs"/>
              </a:rPr>
              <a:t> Υπόδειγμα</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2"/>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3" dur="500"/>
                                        <p:tgtEl>
                                          <p:spTgt spid="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left)">
                                      <p:cBhvr>
                                        <p:cTn id="25" dur="500"/>
                                        <p:tgtEl>
                                          <p:spTgt spid="12">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750"/>
                                        <p:tgtEl>
                                          <p:spTgt spid="4"/>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xEl>
                                              <p:pRg st="1" end="1"/>
                                            </p:txEl>
                                          </p:spTgt>
                                        </p:tgtEl>
                                        <p:attrNameLst>
                                          <p:attrName>style.visibility</p:attrName>
                                        </p:attrNameLst>
                                      </p:cBhvr>
                                      <p:to>
                                        <p:strVal val="visible"/>
                                      </p:to>
                                    </p:set>
                                    <p:animEffect transition="in" filter="wipe(left)">
                                      <p:cBhvr>
                                        <p:cTn id="38" dur="500"/>
                                        <p:tgtEl>
                                          <p:spTgt spid="1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animEffect transition="in" filter="wipe(left)">
                                      <p:cBhvr>
                                        <p:cTn id="43" dur="500"/>
                                        <p:tgtEl>
                                          <p:spTgt spid="12">
                                            <p:txEl>
                                              <p:pRg st="2" end="2"/>
                                            </p:txEl>
                                          </p:spTgt>
                                        </p:tgtEl>
                                      </p:cBhvr>
                                    </p:animEffect>
                                  </p:childTnLst>
                                </p:cTn>
                              </p:par>
                            </p:childTnLst>
                          </p:cTn>
                        </p:par>
                        <p:par>
                          <p:cTn id="44" fill="hold">
                            <p:stCondLst>
                              <p:cond delay="500"/>
                            </p:stCondLst>
                            <p:childTnLst>
                              <p:par>
                                <p:cTn id="45" presetID="22" presetClass="entr" presetSubtype="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750"/>
                                        <p:tgtEl>
                                          <p:spTgt spid="14"/>
                                        </p:tgtEl>
                                      </p:cBhvr>
                                    </p:animEffect>
                                  </p:childTnLst>
                                </p:cTn>
                              </p:par>
                            </p:childTnLst>
                          </p:cTn>
                        </p:par>
                        <p:par>
                          <p:cTn id="48" fill="hold">
                            <p:stCondLst>
                              <p:cond delay="1250"/>
                            </p:stCondLst>
                            <p:childTnLst>
                              <p:par>
                                <p:cTn id="49" presetID="2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750"/>
                                        <p:tgtEl>
                                          <p:spTgt spid="15"/>
                                        </p:tgtEl>
                                      </p:cBhvr>
                                    </p:animEffect>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11" grpId="0" animBg="1"/>
      <p:bldP spid="12" grpId="0" uiExpand="1" build="p" bldLvl="3"/>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9"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Η Χώρα μας</a:t>
            </a:r>
            <a:endParaRPr lang="en-US" sz="2400" dirty="0">
              <a:solidFill>
                <a:srgbClr val="356A41"/>
              </a:solidFill>
            </a:endParaRPr>
          </a:p>
        </p:txBody>
      </p:sp>
      <p:sp>
        <p:nvSpPr>
          <p:cNvPr id="18" name="Rectangle 17"/>
          <p:cNvSpPr>
            <a:spLocks noChangeArrowheads="1"/>
          </p:cNvSpPr>
          <p:nvPr/>
        </p:nvSpPr>
        <p:spPr bwMode="auto">
          <a:xfrm>
            <a:off x="566738" y="1371600"/>
            <a:ext cx="7739062" cy="4339650"/>
          </a:xfrm>
          <a:prstGeom prst="rect">
            <a:avLst/>
          </a:prstGeom>
          <a:noFill/>
          <a:ln w="9525" algn="ctr">
            <a:noFill/>
            <a:miter lim="800000"/>
            <a:headEnd/>
            <a:tailEnd/>
          </a:ln>
          <a:effectLst/>
        </p:spPr>
        <p:txBody>
          <a:bodyPr>
            <a:spAutoFit/>
          </a:bodyPr>
          <a:lstStyle/>
          <a:p>
            <a:pPr>
              <a:spcBef>
                <a:spcPct val="10000"/>
              </a:spcBef>
              <a:spcAft>
                <a:spcPct val="10000"/>
              </a:spcAft>
              <a:defRPr/>
            </a:pPr>
            <a:r>
              <a:rPr lang="el-GR" sz="2000" dirty="0" smtClean="0">
                <a:solidFill>
                  <a:srgbClr val="3D68AF"/>
                </a:solidFill>
              </a:rPr>
              <a:t>Εγχώρια Καμπύλη Αδιαφορίας</a:t>
            </a:r>
            <a:r>
              <a:rPr lang="en-US" sz="2000" dirty="0" smtClean="0">
                <a:solidFill>
                  <a:srgbClr val="3D68AF"/>
                </a:solidFill>
              </a:rPr>
              <a:t>  </a:t>
            </a:r>
            <a:r>
              <a:rPr lang="el-GR" sz="2000" b="0" dirty="0" smtClean="0"/>
              <a:t>Υπάρχουν πολλοί τρόποι να δείξουμε την εγχώρια ζήτηση, αλλά θα ξεκινήσουμε χρησιμοποιώντας τις </a:t>
            </a:r>
            <a:r>
              <a:rPr lang="el-GR" sz="2000" dirty="0" smtClean="0"/>
              <a:t>καμπύλες αδιαφορίας. </a:t>
            </a:r>
            <a:r>
              <a:rPr lang="el-GR" sz="2000" b="0" dirty="0" smtClean="0"/>
              <a:t> </a:t>
            </a:r>
            <a:endParaRPr lang="en-US" sz="2000" dirty="0"/>
          </a:p>
          <a:p>
            <a:pPr marL="457200" indent="-457200">
              <a:spcBef>
                <a:spcPct val="10000"/>
              </a:spcBef>
              <a:spcAft>
                <a:spcPct val="10000"/>
              </a:spcAft>
              <a:buFont typeface="Arial" pitchFamily="34" charset="0"/>
              <a:buChar char="•"/>
              <a:defRPr/>
            </a:pPr>
            <a:r>
              <a:rPr lang="el-GR" sz="2000" b="0" dirty="0" smtClean="0"/>
              <a:t>Όλα τα σημεία πάνω σε μια καμπύλη αδιαφορίας έχουν το ίδιο επίπεδο χρησιμότητας.  </a:t>
            </a:r>
            <a:endParaRPr lang="en-US" sz="2000" b="0" dirty="0"/>
          </a:p>
          <a:p>
            <a:pPr marL="457200" indent="-457200">
              <a:spcBef>
                <a:spcPct val="10000"/>
              </a:spcBef>
              <a:spcAft>
                <a:spcPct val="10000"/>
              </a:spcAft>
              <a:buFont typeface="Arial" pitchFamily="34" charset="0"/>
              <a:buChar char="•"/>
              <a:defRPr/>
            </a:pPr>
            <a:r>
              <a:rPr lang="el-GR" sz="2000" b="0" dirty="0" smtClean="0"/>
              <a:t>Σημεία σε υψηλότερες καμπύλες αδιαφορίας έχουν υψηλότερη χρησιμότητα. </a:t>
            </a:r>
            <a:endParaRPr lang="en-US" sz="2000" b="0" dirty="0"/>
          </a:p>
          <a:p>
            <a:pPr marL="457200" indent="-457200">
              <a:spcBef>
                <a:spcPct val="10000"/>
              </a:spcBef>
              <a:spcAft>
                <a:spcPct val="10000"/>
              </a:spcAft>
              <a:buFont typeface="Arial" pitchFamily="34" charset="0"/>
              <a:buChar char="•"/>
              <a:defRPr/>
            </a:pPr>
            <a:r>
              <a:rPr lang="el-GR" sz="2000" b="0" dirty="0" smtClean="0"/>
              <a:t>Οι καμπύλες αδιαφορίας συχνά χρησιμοποιούνται για να δείξουν τις προτιμήσεις ενός ατόμου. </a:t>
            </a:r>
            <a:endParaRPr lang="en-US" sz="2000" b="0" dirty="0"/>
          </a:p>
          <a:p>
            <a:pPr marL="457200" indent="-457200">
              <a:spcBef>
                <a:spcPct val="10000"/>
              </a:spcBef>
              <a:spcAft>
                <a:spcPct val="10000"/>
              </a:spcAft>
              <a:buFont typeface="Arial" pitchFamily="34" charset="0"/>
              <a:buChar char="•"/>
              <a:defRPr/>
            </a:pPr>
            <a:r>
              <a:rPr lang="el-GR" sz="2000" b="0" dirty="0" smtClean="0"/>
              <a:t>Κάθε καμπύλη αδιαφορίας δείχνει τους συνδυασμούς δύο προϊόντων, όπως των σιτηρών και του υφάσματος, που μπορεί να καταναλώσει ένα άτομο ,ή μια οικονομία, και να είναι εξίσου ικανοποιημένο. </a:t>
            </a:r>
            <a:endParaRPr lang="en-US" sz="2000" b="0" dirty="0"/>
          </a:p>
        </p:txBody>
      </p:sp>
      <p:sp>
        <p:nvSpPr>
          <p:cNvPr id="83971" name="Rectangle 6"/>
          <p:cNvSpPr>
            <a:spLocks noChangeArrowheads="1"/>
          </p:cNvSpPr>
          <p:nvPr/>
        </p:nvSpPr>
        <p:spPr bwMode="auto">
          <a:xfrm>
            <a:off x="892175" y="333375"/>
            <a:ext cx="2474913" cy="3111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83972" name="Straight Connector 7"/>
          <p:cNvCxnSpPr>
            <a:cxnSpLocks noChangeShapeType="1"/>
          </p:cNvCxnSpPr>
          <p:nvPr/>
        </p:nvCxnSpPr>
        <p:spPr bwMode="auto">
          <a:xfrm>
            <a:off x="566738" y="623888"/>
            <a:ext cx="2786062" cy="0"/>
          </a:xfrm>
          <a:prstGeom prst="line">
            <a:avLst/>
          </a:prstGeom>
          <a:noFill/>
          <a:ln w="19050" cap="rnd" algn="ctr">
            <a:solidFill>
              <a:srgbClr val="9C3A45"/>
            </a:solidFill>
            <a:prstDash val="sysDash"/>
            <a:round/>
            <a:headEnd/>
            <a:tailEnd/>
          </a:ln>
        </p:spPr>
      </p:cxnSp>
      <p:sp>
        <p:nvSpPr>
          <p:cNvPr id="9"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tabLst>
                <a:tab pos="290513" algn="l"/>
              </a:tabLst>
              <a:defRPr/>
            </a:pPr>
            <a:r>
              <a:rPr lang="en-US" sz="2400" kern="0" dirty="0">
                <a:solidFill>
                  <a:srgbClr val="69134B"/>
                </a:solidFill>
                <a:latin typeface="+mj-lt"/>
                <a:ea typeface="+mj-ea"/>
                <a:cs typeface="+mj-cs"/>
              </a:rPr>
              <a:t>2  </a:t>
            </a:r>
            <a:r>
              <a:rPr lang="el-GR" sz="2400" kern="0" dirty="0" smtClean="0">
                <a:solidFill>
                  <a:srgbClr val="69134B"/>
                </a:solidFill>
                <a:latin typeface="+mj-lt"/>
                <a:ea typeface="+mj-ea"/>
                <a:cs typeface="+mj-cs"/>
              </a:rPr>
              <a:t>Το </a:t>
            </a:r>
            <a:r>
              <a:rPr lang="el-GR" sz="2400" kern="0" dirty="0" err="1" smtClean="0">
                <a:solidFill>
                  <a:srgbClr val="69134B"/>
                </a:solidFill>
                <a:latin typeface="+mj-lt"/>
                <a:ea typeface="+mj-ea"/>
                <a:cs typeface="+mj-cs"/>
              </a:rPr>
              <a:t>Ρικαρντιανό</a:t>
            </a:r>
            <a:r>
              <a:rPr lang="el-GR" sz="2400" kern="0" dirty="0" smtClean="0">
                <a:solidFill>
                  <a:srgbClr val="69134B"/>
                </a:solidFill>
                <a:latin typeface="+mj-lt"/>
                <a:ea typeface="+mj-ea"/>
                <a:cs typeface="+mj-cs"/>
              </a:rPr>
              <a:t> Υπόδειγμα</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left)">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left)">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left)">
                                      <p:cBhvr>
                                        <p:cTn id="2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555625" y="820738"/>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Εγχώρια Καμπύλη Αδιαφορίας</a:t>
            </a:r>
            <a:endParaRPr lang="en-US" sz="2000" b="0" dirty="0"/>
          </a:p>
        </p:txBody>
      </p:sp>
      <p:grpSp>
        <p:nvGrpSpPr>
          <p:cNvPr id="2" name="Group 39"/>
          <p:cNvGrpSpPr>
            <a:grpSpLocks/>
          </p:cNvGrpSpPr>
          <p:nvPr/>
        </p:nvGrpSpPr>
        <p:grpSpPr bwMode="auto">
          <a:xfrm>
            <a:off x="646113" y="1295400"/>
            <a:ext cx="8269287" cy="5313363"/>
            <a:chOff x="566738" y="2200275"/>
            <a:chExt cx="7805737" cy="4219575"/>
          </a:xfrm>
        </p:grpSpPr>
        <p:sp>
          <p:nvSpPr>
            <p:cNvPr id="86036" name="Rectangle 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86037" name="Rectangle 9"/>
            <p:cNvSpPr>
              <a:spLocks noChangeArrowheads="1"/>
            </p:cNvSpPr>
            <p:nvPr/>
          </p:nvSpPr>
          <p:spPr bwMode="auto">
            <a:xfrm>
              <a:off x="581024" y="2219327"/>
              <a:ext cx="7772401" cy="278364"/>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 name="Text Box 7"/>
          <p:cNvSpPr txBox="1">
            <a:spLocks noChangeArrowheads="1"/>
          </p:cNvSpPr>
          <p:nvPr/>
        </p:nvSpPr>
        <p:spPr bwMode="auto">
          <a:xfrm>
            <a:off x="665163" y="1316038"/>
            <a:ext cx="126365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2-2</a:t>
            </a:r>
          </a:p>
        </p:txBody>
      </p:sp>
      <p:sp>
        <p:nvSpPr>
          <p:cNvPr id="12" name="Rectangle 11"/>
          <p:cNvSpPr>
            <a:spLocks noChangeArrowheads="1"/>
          </p:cNvSpPr>
          <p:nvPr/>
        </p:nvSpPr>
        <p:spPr bwMode="auto">
          <a:xfrm>
            <a:off x="6096000" y="1752600"/>
            <a:ext cx="2770188" cy="4530471"/>
          </a:xfrm>
          <a:prstGeom prst="rect">
            <a:avLst/>
          </a:prstGeom>
          <a:noFill/>
          <a:ln w="9525">
            <a:noFill/>
            <a:miter lim="800000"/>
            <a:headEnd/>
            <a:tailEnd/>
          </a:ln>
        </p:spPr>
        <p:txBody>
          <a:bodyPr>
            <a:spAutoFit/>
          </a:bodyPr>
          <a:lstStyle/>
          <a:p>
            <a:pPr>
              <a:spcBef>
                <a:spcPct val="10000"/>
              </a:spcBef>
              <a:spcAft>
                <a:spcPct val="10000"/>
              </a:spcAft>
            </a:pPr>
            <a:r>
              <a:rPr lang="el-GR" dirty="0" smtClean="0"/>
              <a:t>Τα σημεία Α και Β βρίσκονται πάνω στην ίδια καμπύλη αδιαφορίας  και παρέχουν στους εγχώριους καταναλωτές το επίπεδο χρησιμότητας </a:t>
            </a:r>
            <a:r>
              <a:rPr lang="en-US" i="1" dirty="0" smtClean="0"/>
              <a:t>U</a:t>
            </a:r>
            <a:r>
              <a:rPr lang="en-US" baseline="-25000" dirty="0" smtClean="0"/>
              <a:t>1</a:t>
            </a:r>
            <a:r>
              <a:rPr lang="en-US" dirty="0"/>
              <a:t>. </a:t>
            </a:r>
          </a:p>
          <a:p>
            <a:pPr>
              <a:spcBef>
                <a:spcPct val="10000"/>
              </a:spcBef>
              <a:spcAft>
                <a:spcPct val="10000"/>
              </a:spcAft>
            </a:pPr>
            <a:r>
              <a:rPr lang="el-GR" dirty="0" smtClean="0"/>
              <a:t>Το υψηλότερο επίπεδο εγχώριας χρησιμότητας πάνω στην ΚΠΔ επιτυγχάνεται στο σημείο Α, το οποίο είναι η ισορροπία χωρίς εμπόριο. </a:t>
            </a:r>
          </a:p>
          <a:p>
            <a:pPr>
              <a:spcBef>
                <a:spcPct val="10000"/>
              </a:spcBef>
              <a:spcAft>
                <a:spcPct val="10000"/>
              </a:spcAft>
            </a:pPr>
            <a:r>
              <a:rPr lang="el-GR" dirty="0" smtClean="0"/>
              <a:t>Το σημείο </a:t>
            </a:r>
            <a:r>
              <a:rPr lang="en-GB" dirty="0" smtClean="0"/>
              <a:t>D</a:t>
            </a:r>
            <a:r>
              <a:rPr lang="el-GR" dirty="0" smtClean="0"/>
              <a:t> είναι επίσης πάνω στην ΚΠΔ αλλά δίνει χαμηλότερο επίπεδο χρησιμότητας. </a:t>
            </a:r>
            <a:endParaRPr lang="en-US" dirty="0"/>
          </a:p>
          <a:p>
            <a:pPr>
              <a:spcBef>
                <a:spcPct val="10000"/>
              </a:spcBef>
              <a:spcAft>
                <a:spcPct val="10000"/>
              </a:spcAft>
            </a:pPr>
            <a:r>
              <a:rPr lang="el-GR" dirty="0" smtClean="0"/>
              <a:t>Το σημείο </a:t>
            </a:r>
            <a:r>
              <a:rPr lang="en-US" i="1" dirty="0" smtClean="0"/>
              <a:t>C</a:t>
            </a:r>
            <a:r>
              <a:rPr lang="en-US" dirty="0" smtClean="0"/>
              <a:t> </a:t>
            </a:r>
            <a:r>
              <a:rPr lang="el-GR" dirty="0" smtClean="0"/>
              <a:t>αντιπροσωπεύει ένα υψηλότερο επίπεδο χρησιμότητας αλλά δεν βρίσκεται πάνω στην ΚΠΔ, επομένως δεν είναι εφικτό εάν δεν υπάρχει διεθνές εμπόριο. </a:t>
            </a:r>
            <a:endParaRPr lang="en-US" dirty="0"/>
          </a:p>
        </p:txBody>
      </p:sp>
      <p:sp>
        <p:nvSpPr>
          <p:cNvPr id="13" name="Rectangle 12"/>
          <p:cNvSpPr>
            <a:spLocks noChangeArrowheads="1"/>
          </p:cNvSpPr>
          <p:nvPr/>
        </p:nvSpPr>
        <p:spPr bwMode="auto">
          <a:xfrm>
            <a:off x="749300" y="1712913"/>
            <a:ext cx="5395913" cy="40354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19" name="Picture 18"/>
          <p:cNvPicPr>
            <a:picLocks noChangeAspect="1"/>
          </p:cNvPicPr>
          <p:nvPr/>
        </p:nvPicPr>
        <p:blipFill>
          <a:blip r:embed="rId3" cstate="print"/>
          <a:srcRect/>
          <a:stretch>
            <a:fillRect/>
          </a:stretch>
        </p:blipFill>
        <p:spPr bwMode="auto">
          <a:xfrm>
            <a:off x="773113" y="1760538"/>
            <a:ext cx="5343525" cy="3952875"/>
          </a:xfrm>
          <a:prstGeom prst="rect">
            <a:avLst/>
          </a:prstGeom>
          <a:noFill/>
          <a:ln w="9525">
            <a:noFill/>
            <a:miter lim="800000"/>
            <a:headEnd/>
            <a:tailEnd/>
          </a:ln>
        </p:spPr>
      </p:pic>
      <p:pic>
        <p:nvPicPr>
          <p:cNvPr id="3" name="Picture 2"/>
          <p:cNvPicPr>
            <a:picLocks noChangeAspect="1"/>
          </p:cNvPicPr>
          <p:nvPr/>
        </p:nvPicPr>
        <p:blipFill>
          <a:blip r:embed="rId4" cstate="print"/>
          <a:srcRect/>
          <a:stretch>
            <a:fillRect/>
          </a:stretch>
        </p:blipFill>
        <p:spPr bwMode="auto">
          <a:xfrm>
            <a:off x="773113" y="1760538"/>
            <a:ext cx="5343525" cy="3952875"/>
          </a:xfrm>
          <a:prstGeom prst="rect">
            <a:avLst/>
          </a:prstGeom>
          <a:noFill/>
          <a:ln w="9525">
            <a:noFill/>
            <a:miter lim="800000"/>
            <a:headEnd/>
            <a:tailEnd/>
          </a:ln>
        </p:spPr>
      </p:pic>
      <p:pic>
        <p:nvPicPr>
          <p:cNvPr id="20" name="Picture 19"/>
          <p:cNvPicPr>
            <a:picLocks noChangeAspect="1"/>
          </p:cNvPicPr>
          <p:nvPr/>
        </p:nvPicPr>
        <p:blipFill>
          <a:blip r:embed="rId5" cstate="print"/>
          <a:srcRect/>
          <a:stretch>
            <a:fillRect/>
          </a:stretch>
        </p:blipFill>
        <p:spPr bwMode="auto">
          <a:xfrm>
            <a:off x="773113" y="1760538"/>
            <a:ext cx="5343525" cy="3952875"/>
          </a:xfrm>
          <a:prstGeom prst="rect">
            <a:avLst/>
          </a:prstGeom>
          <a:noFill/>
          <a:ln w="9525">
            <a:noFill/>
            <a:miter lim="800000"/>
            <a:headEnd/>
            <a:tailEnd/>
          </a:ln>
        </p:spPr>
      </p:pic>
      <p:pic>
        <p:nvPicPr>
          <p:cNvPr id="21" name="Picture 20"/>
          <p:cNvPicPr>
            <a:picLocks noChangeAspect="1"/>
          </p:cNvPicPr>
          <p:nvPr/>
        </p:nvPicPr>
        <p:blipFill>
          <a:blip r:embed="rId6" cstate="print"/>
          <a:srcRect/>
          <a:stretch>
            <a:fillRect/>
          </a:stretch>
        </p:blipFill>
        <p:spPr bwMode="auto">
          <a:xfrm>
            <a:off x="773113" y="1760538"/>
            <a:ext cx="5343525" cy="3952875"/>
          </a:xfrm>
          <a:prstGeom prst="rect">
            <a:avLst/>
          </a:prstGeom>
          <a:noFill/>
          <a:ln w="9525">
            <a:noFill/>
            <a:miter lim="800000"/>
            <a:headEnd/>
            <a:tailEnd/>
          </a:ln>
        </p:spPr>
      </p:pic>
      <p:pic>
        <p:nvPicPr>
          <p:cNvPr id="22" name="Picture 21"/>
          <p:cNvPicPr>
            <a:picLocks noChangeAspect="1"/>
          </p:cNvPicPr>
          <p:nvPr/>
        </p:nvPicPr>
        <p:blipFill>
          <a:blip r:embed="rId7" cstate="print"/>
          <a:srcRect/>
          <a:stretch>
            <a:fillRect/>
          </a:stretch>
        </p:blipFill>
        <p:spPr bwMode="auto">
          <a:xfrm>
            <a:off x="773113" y="1760538"/>
            <a:ext cx="5343525" cy="3952875"/>
          </a:xfrm>
          <a:prstGeom prst="rect">
            <a:avLst/>
          </a:prstGeom>
          <a:noFill/>
          <a:ln w="9525">
            <a:noFill/>
            <a:miter lim="800000"/>
            <a:headEnd/>
            <a:tailEnd/>
          </a:ln>
        </p:spPr>
      </p:pic>
      <p:pic>
        <p:nvPicPr>
          <p:cNvPr id="23" name="Picture 22"/>
          <p:cNvPicPr>
            <a:picLocks noChangeAspect="1"/>
          </p:cNvPicPr>
          <p:nvPr/>
        </p:nvPicPr>
        <p:blipFill>
          <a:blip r:embed="rId8" cstate="print"/>
          <a:srcRect/>
          <a:stretch>
            <a:fillRect/>
          </a:stretch>
        </p:blipFill>
        <p:spPr bwMode="auto">
          <a:xfrm>
            <a:off x="773113" y="1760538"/>
            <a:ext cx="5343525" cy="3952875"/>
          </a:xfrm>
          <a:prstGeom prst="rect">
            <a:avLst/>
          </a:prstGeom>
          <a:noFill/>
          <a:ln w="9525">
            <a:noFill/>
            <a:miter lim="800000"/>
            <a:headEnd/>
            <a:tailEnd/>
          </a:ln>
        </p:spPr>
      </p:pic>
      <p:pic>
        <p:nvPicPr>
          <p:cNvPr id="25" name="Picture 24"/>
          <p:cNvPicPr>
            <a:picLocks noChangeAspect="1"/>
          </p:cNvPicPr>
          <p:nvPr/>
        </p:nvPicPr>
        <p:blipFill>
          <a:blip r:embed="rId9" cstate="print"/>
          <a:srcRect/>
          <a:stretch>
            <a:fillRect/>
          </a:stretch>
        </p:blipFill>
        <p:spPr bwMode="auto">
          <a:xfrm>
            <a:off x="773113" y="1760538"/>
            <a:ext cx="5343525" cy="3952875"/>
          </a:xfrm>
          <a:prstGeom prst="rect">
            <a:avLst/>
          </a:prstGeom>
          <a:noFill/>
          <a:ln w="9525">
            <a:noFill/>
            <a:miter lim="800000"/>
            <a:headEnd/>
            <a:tailEnd/>
          </a:ln>
        </p:spPr>
      </p:pic>
      <p:pic>
        <p:nvPicPr>
          <p:cNvPr id="24" name="Picture 23"/>
          <p:cNvPicPr>
            <a:picLocks noChangeAspect="1"/>
          </p:cNvPicPr>
          <p:nvPr/>
        </p:nvPicPr>
        <p:blipFill>
          <a:blip r:embed="rId10" cstate="print"/>
          <a:srcRect/>
          <a:stretch>
            <a:fillRect/>
          </a:stretch>
        </p:blipFill>
        <p:spPr bwMode="auto">
          <a:xfrm>
            <a:off x="773113" y="1760538"/>
            <a:ext cx="5343525" cy="3952875"/>
          </a:xfrm>
          <a:prstGeom prst="rect">
            <a:avLst/>
          </a:prstGeom>
          <a:noFill/>
          <a:ln w="9525">
            <a:noFill/>
            <a:miter lim="800000"/>
            <a:headEnd/>
            <a:tailEnd/>
          </a:ln>
        </p:spPr>
      </p:pic>
      <p:pic>
        <p:nvPicPr>
          <p:cNvPr id="26" name="Picture 25"/>
          <p:cNvPicPr>
            <a:picLocks noChangeAspect="1"/>
          </p:cNvPicPr>
          <p:nvPr/>
        </p:nvPicPr>
        <p:blipFill>
          <a:blip r:embed="rId11" cstate="print"/>
          <a:srcRect/>
          <a:stretch>
            <a:fillRect/>
          </a:stretch>
        </p:blipFill>
        <p:spPr bwMode="auto">
          <a:xfrm>
            <a:off x="773113" y="1760538"/>
            <a:ext cx="5343525" cy="3952875"/>
          </a:xfrm>
          <a:prstGeom prst="rect">
            <a:avLst/>
          </a:prstGeom>
          <a:noFill/>
          <a:ln w="9525">
            <a:noFill/>
            <a:miter lim="800000"/>
            <a:headEnd/>
            <a:tailEnd/>
          </a:ln>
        </p:spPr>
      </p:pic>
      <p:pic>
        <p:nvPicPr>
          <p:cNvPr id="27" name="Picture 26"/>
          <p:cNvPicPr>
            <a:picLocks noChangeAspect="1"/>
          </p:cNvPicPr>
          <p:nvPr/>
        </p:nvPicPr>
        <p:blipFill>
          <a:blip r:embed="rId12" cstate="print"/>
          <a:srcRect/>
          <a:stretch>
            <a:fillRect/>
          </a:stretch>
        </p:blipFill>
        <p:spPr bwMode="auto">
          <a:xfrm>
            <a:off x="773113" y="1760538"/>
            <a:ext cx="5343525" cy="3952875"/>
          </a:xfrm>
          <a:prstGeom prst="rect">
            <a:avLst/>
          </a:prstGeom>
          <a:noFill/>
          <a:ln w="9525">
            <a:noFill/>
            <a:miter lim="800000"/>
            <a:headEnd/>
            <a:tailEnd/>
          </a:ln>
        </p:spPr>
      </p:pic>
      <p:sp>
        <p:nvSpPr>
          <p:cNvPr id="86032" name="Rectangle 27"/>
          <p:cNvSpPr>
            <a:spLocks noChangeArrowheads="1"/>
          </p:cNvSpPr>
          <p:nvPr/>
        </p:nvSpPr>
        <p:spPr bwMode="auto">
          <a:xfrm>
            <a:off x="892175" y="333375"/>
            <a:ext cx="2474913" cy="3111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86033" name="Straight Connector 29"/>
          <p:cNvCxnSpPr>
            <a:cxnSpLocks noChangeShapeType="1"/>
          </p:cNvCxnSpPr>
          <p:nvPr/>
        </p:nvCxnSpPr>
        <p:spPr bwMode="auto">
          <a:xfrm>
            <a:off x="566738" y="623888"/>
            <a:ext cx="2786062" cy="0"/>
          </a:xfrm>
          <a:prstGeom prst="line">
            <a:avLst/>
          </a:prstGeom>
          <a:noFill/>
          <a:ln w="19050" cap="rnd" algn="ctr">
            <a:solidFill>
              <a:srgbClr val="9C3A45"/>
            </a:solidFill>
            <a:prstDash val="sysDash"/>
            <a:round/>
            <a:headEnd/>
            <a:tailEnd/>
          </a:ln>
        </p:spPr>
      </p:cxnSp>
      <p:sp>
        <p:nvSpPr>
          <p:cNvPr id="31"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tabLst>
                <a:tab pos="290513" algn="l"/>
              </a:tabLst>
              <a:defRPr/>
            </a:pPr>
            <a:r>
              <a:rPr lang="en-US" sz="2400" kern="0" dirty="0">
                <a:solidFill>
                  <a:srgbClr val="69134B"/>
                </a:solidFill>
                <a:latin typeface="+mj-lt"/>
                <a:ea typeface="+mj-ea"/>
                <a:cs typeface="+mj-cs"/>
              </a:rPr>
              <a:t>2  </a:t>
            </a:r>
            <a:r>
              <a:rPr lang="el-GR" sz="2400" kern="0" dirty="0" smtClean="0">
                <a:solidFill>
                  <a:srgbClr val="69134B"/>
                </a:solidFill>
                <a:latin typeface="+mj-lt"/>
                <a:ea typeface="+mj-ea"/>
                <a:cs typeface="+mj-cs"/>
              </a:rPr>
              <a:t>Το </a:t>
            </a:r>
            <a:r>
              <a:rPr lang="el-GR" sz="2400" kern="0" dirty="0" err="1" smtClean="0">
                <a:solidFill>
                  <a:srgbClr val="69134B"/>
                </a:solidFill>
                <a:latin typeface="+mj-lt"/>
                <a:ea typeface="+mj-ea"/>
                <a:cs typeface="+mj-cs"/>
              </a:rPr>
              <a:t>Ρικαρντιανό</a:t>
            </a:r>
            <a:r>
              <a:rPr lang="el-GR" sz="2400" kern="0" dirty="0" smtClean="0">
                <a:solidFill>
                  <a:srgbClr val="69134B"/>
                </a:solidFill>
                <a:latin typeface="+mj-lt"/>
                <a:ea typeface="+mj-ea"/>
                <a:cs typeface="+mj-cs"/>
              </a:rPr>
              <a:t> Υπόδειγμα</a:t>
            </a:r>
            <a:endParaRPr lang="en-US" sz="2400" kern="0" dirty="0">
              <a:solidFill>
                <a:srgbClr val="69134B"/>
              </a:solidFill>
              <a:latin typeface="+mj-lt"/>
              <a:ea typeface="+mj-ea"/>
              <a:cs typeface="+mj-cs"/>
            </a:endParaRPr>
          </a:p>
        </p:txBody>
      </p:sp>
      <p:sp>
        <p:nvSpPr>
          <p:cNvPr id="86035" name="Text Box 22"/>
          <p:cNvSpPr txBox="1">
            <a:spLocks noChangeArrowheads="1"/>
          </p:cNvSpPr>
          <p:nvPr/>
        </p:nvSpPr>
        <p:spPr bwMode="auto">
          <a:xfrm>
            <a:off x="2270125" y="1306513"/>
            <a:ext cx="3368675" cy="307777"/>
          </a:xfrm>
          <a:prstGeom prst="rect">
            <a:avLst/>
          </a:prstGeom>
          <a:noFill/>
          <a:ln w="9525">
            <a:noFill/>
            <a:miter lim="800000"/>
            <a:headEnd/>
            <a:tailEnd/>
          </a:ln>
        </p:spPr>
        <p:txBody>
          <a:bodyPr wrap="square">
            <a:spAutoFit/>
          </a:bodyPr>
          <a:lstStyle/>
          <a:p>
            <a:r>
              <a:rPr lang="el-GR" dirty="0" smtClean="0">
                <a:solidFill>
                  <a:srgbClr val="8A3A6A"/>
                </a:solidFill>
              </a:rPr>
              <a:t>Εγχώρια Ισορροπία χωρίς Εμπόριο</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750"/>
                                        <p:tgtEl>
                                          <p:spTgt spid="20"/>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750"/>
                                        <p:tgtEl>
                                          <p:spTgt spid="21"/>
                                        </p:tgtEl>
                                      </p:cBhvr>
                                    </p:animEffect>
                                  </p:childTnLst>
                                </p:cTn>
                              </p:par>
                            </p:childTnLst>
                          </p:cTn>
                        </p:par>
                        <p:par>
                          <p:cTn id="38" fill="hold">
                            <p:stCondLst>
                              <p:cond delay="5000"/>
                            </p:stCondLst>
                            <p:childTnLst>
                              <p:par>
                                <p:cTn id="39" presetID="22" presetClass="entr" presetSubtype="8"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750"/>
                                        <p:tgtEl>
                                          <p:spTgt spid="22"/>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75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xEl>
                                              <p:pRg st="0" end="0"/>
                                            </p:txEl>
                                          </p:spTgt>
                                        </p:tgtEl>
                                        <p:attrNameLst>
                                          <p:attrName>style.visibility</p:attrName>
                                        </p:attrNameLst>
                                      </p:cBhvr>
                                      <p:to>
                                        <p:strVal val="visible"/>
                                      </p:to>
                                    </p:set>
                                    <p:animEffect transition="in" filter="wipe(left)">
                                      <p:cBhvr>
                                        <p:cTn id="50" dur="500"/>
                                        <p:tgtEl>
                                          <p:spTgt spid="12">
                                            <p:txEl>
                                              <p:pRg st="0" end="0"/>
                                            </p:txEl>
                                          </p:spTgt>
                                        </p:tgtEl>
                                      </p:cBhvr>
                                    </p:animEffect>
                                  </p:childTnLst>
                                </p:cTn>
                              </p:par>
                            </p:childTnLst>
                          </p:cTn>
                        </p:par>
                        <p:par>
                          <p:cTn id="51" fill="hold">
                            <p:stCondLst>
                              <p:cond delay="500"/>
                            </p:stCondLst>
                            <p:childTnLst>
                              <p:par>
                                <p:cTn id="52" presetID="22" presetClass="entr" presetSubtype="2"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75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2">
                                            <p:txEl>
                                              <p:pRg st="1" end="1"/>
                                            </p:txEl>
                                          </p:spTgt>
                                        </p:tgtEl>
                                        <p:attrNameLst>
                                          <p:attrName>style.visibility</p:attrName>
                                        </p:attrNameLst>
                                      </p:cBhvr>
                                      <p:to>
                                        <p:strVal val="visible"/>
                                      </p:to>
                                    </p:set>
                                    <p:animEffect transition="in" filter="wipe(left)">
                                      <p:cBhvr>
                                        <p:cTn id="59" dur="500"/>
                                        <p:tgtEl>
                                          <p:spTgt spid="12">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2">
                                            <p:txEl>
                                              <p:pRg st="2" end="2"/>
                                            </p:txEl>
                                          </p:spTgt>
                                        </p:tgtEl>
                                        <p:attrNameLst>
                                          <p:attrName>style.visibility</p:attrName>
                                        </p:attrNameLst>
                                      </p:cBhvr>
                                      <p:to>
                                        <p:strVal val="visible"/>
                                      </p:to>
                                    </p:set>
                                    <p:animEffect transition="in" filter="wipe(left)">
                                      <p:cBhvr>
                                        <p:cTn id="64" dur="500"/>
                                        <p:tgtEl>
                                          <p:spTgt spid="12">
                                            <p:txEl>
                                              <p:pRg st="2" end="2"/>
                                            </p:txEl>
                                          </p:spTgt>
                                        </p:tgtEl>
                                      </p:cBhvr>
                                    </p:animEffect>
                                  </p:childTnLst>
                                </p:cTn>
                              </p:par>
                            </p:childTnLst>
                          </p:cTn>
                        </p:par>
                        <p:par>
                          <p:cTn id="65" fill="hold">
                            <p:stCondLst>
                              <p:cond delay="500"/>
                            </p:stCondLst>
                            <p:childTnLst>
                              <p:par>
                                <p:cTn id="66" presetID="22" presetClass="entr" presetSubtype="2"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right)">
                                      <p:cBhvr>
                                        <p:cTn id="68" dur="750"/>
                                        <p:tgtEl>
                                          <p:spTgt spid="25"/>
                                        </p:tgtEl>
                                      </p:cBhvr>
                                    </p:animEffect>
                                  </p:childTnLst>
                                </p:cTn>
                              </p:par>
                            </p:childTnLst>
                          </p:cTn>
                        </p:par>
                        <p:par>
                          <p:cTn id="69" fill="hold">
                            <p:stCondLst>
                              <p:cond delay="1250"/>
                            </p:stCondLst>
                            <p:childTnLst>
                              <p:par>
                                <p:cTn id="70" presetID="22" presetClass="entr" presetSubtype="8"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75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xEl>
                                              <p:pRg st="3" end="3"/>
                                            </p:txEl>
                                          </p:spTgt>
                                        </p:tgtEl>
                                        <p:attrNameLst>
                                          <p:attrName>style.visibility</p:attrName>
                                        </p:attrNameLst>
                                      </p:cBhvr>
                                      <p:to>
                                        <p:strVal val="visible"/>
                                      </p:to>
                                    </p:set>
                                    <p:animEffect transition="in" filter="wipe(left)">
                                      <p:cBhvr>
                                        <p:cTn id="77" dur="500"/>
                                        <p:tgtEl>
                                          <p:spTgt spid="12">
                                            <p:txEl>
                                              <p:pRg st="3" end="3"/>
                                            </p:txEl>
                                          </p:spTgt>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11" grpId="0" animBg="1"/>
      <p:bldP spid="12" grpId="0" uiExpand="1" build="p" bldLvl="2"/>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Η Χώρα μας</a:t>
            </a:r>
            <a:endParaRPr lang="en-US" sz="2400" dirty="0">
              <a:solidFill>
                <a:srgbClr val="356A41"/>
              </a:solidFill>
            </a:endParaRPr>
          </a:p>
        </p:txBody>
      </p:sp>
      <p:sp>
        <p:nvSpPr>
          <p:cNvPr id="8" name="Rectangle 7"/>
          <p:cNvSpPr>
            <a:spLocks noChangeArrowheads="1"/>
          </p:cNvSpPr>
          <p:nvPr/>
        </p:nvSpPr>
        <p:spPr bwMode="auto">
          <a:xfrm>
            <a:off x="566738" y="1262063"/>
            <a:ext cx="7947025" cy="3194721"/>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Κόστος Ευκαιρίας και Τιμές  </a:t>
            </a:r>
            <a:r>
              <a:rPr lang="el-GR" sz="2400" b="0" dirty="0" smtClean="0"/>
              <a:t>Ενώ η κλίση της ΚΠΔ αντανακλά το κόστος ευκαιρίας παραγωγής ενός επιπλέον τόνου σιτηρών, υπό συνθήκες τέλειου ανταγωνισμού το κόστος ευκαιρίας του σιταριού θα πρέπει επίσης να είναι ίσο με τη σχετική τιμή του σιταριού. </a:t>
            </a:r>
            <a:endParaRPr lang="el-GR" sz="2400" b="0" dirty="0"/>
          </a:p>
          <a:p>
            <a:pPr>
              <a:spcBef>
                <a:spcPct val="10000"/>
              </a:spcBef>
              <a:spcAft>
                <a:spcPct val="10000"/>
              </a:spcAft>
            </a:pPr>
            <a:endParaRPr lang="el-GR" sz="2400" b="0" dirty="0" smtClean="0"/>
          </a:p>
          <a:p>
            <a:pPr>
              <a:spcBef>
                <a:spcPct val="10000"/>
              </a:spcBef>
              <a:spcAft>
                <a:spcPct val="10000"/>
              </a:spcAft>
            </a:pPr>
            <a:r>
              <a:rPr lang="el-GR" sz="2400" b="0" dirty="0" smtClean="0"/>
              <a:t>Η τιμή αντανακλά το κόστος ευκαιρίας ενός προϊόντος. </a:t>
            </a:r>
            <a:endParaRPr lang="en-US" sz="2400" b="0" dirty="0"/>
          </a:p>
        </p:txBody>
      </p:sp>
      <p:sp>
        <p:nvSpPr>
          <p:cNvPr id="88067" name="Rectangle 9"/>
          <p:cNvSpPr>
            <a:spLocks noChangeArrowheads="1"/>
          </p:cNvSpPr>
          <p:nvPr/>
        </p:nvSpPr>
        <p:spPr bwMode="auto">
          <a:xfrm>
            <a:off x="892175" y="333375"/>
            <a:ext cx="2474913" cy="3111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88068" name="Straight Connector 10"/>
          <p:cNvCxnSpPr>
            <a:cxnSpLocks noChangeShapeType="1"/>
          </p:cNvCxnSpPr>
          <p:nvPr/>
        </p:nvCxnSpPr>
        <p:spPr bwMode="auto">
          <a:xfrm>
            <a:off x="566738" y="623888"/>
            <a:ext cx="2786062" cy="0"/>
          </a:xfrm>
          <a:prstGeom prst="line">
            <a:avLst/>
          </a:prstGeom>
          <a:noFill/>
          <a:ln w="19050" cap="rnd" algn="ctr">
            <a:solidFill>
              <a:srgbClr val="9C3A45"/>
            </a:solidFill>
            <a:prstDash val="sysDash"/>
            <a:round/>
            <a:headEnd/>
            <a:tailEnd/>
          </a:ln>
        </p:spPr>
      </p:cxnSp>
      <p:sp>
        <p:nvSpPr>
          <p:cNvPr id="12"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tabLst>
                <a:tab pos="290513" algn="l"/>
              </a:tabLst>
              <a:defRPr/>
            </a:pPr>
            <a:r>
              <a:rPr lang="en-US" sz="2400" kern="0" dirty="0">
                <a:solidFill>
                  <a:srgbClr val="69134B"/>
                </a:solidFill>
                <a:latin typeface="+mj-lt"/>
                <a:ea typeface="+mj-ea"/>
                <a:cs typeface="+mj-cs"/>
              </a:rPr>
              <a:t>2  </a:t>
            </a:r>
            <a:r>
              <a:rPr lang="el-GR" sz="2400" kern="0" dirty="0" smtClean="0">
                <a:solidFill>
                  <a:srgbClr val="69134B"/>
                </a:solidFill>
                <a:latin typeface="+mj-lt"/>
                <a:ea typeface="+mj-ea"/>
                <a:cs typeface="+mj-cs"/>
              </a:rPr>
              <a:t>Το </a:t>
            </a:r>
            <a:r>
              <a:rPr lang="el-GR" sz="2400" kern="0" dirty="0" err="1" smtClean="0">
                <a:solidFill>
                  <a:srgbClr val="69134B"/>
                </a:solidFill>
                <a:latin typeface="+mj-lt"/>
                <a:ea typeface="+mj-ea"/>
                <a:cs typeface="+mj-cs"/>
              </a:rPr>
              <a:t>Ρικαρντιανό</a:t>
            </a:r>
            <a:r>
              <a:rPr lang="el-GR" sz="2400" kern="0" dirty="0" smtClean="0">
                <a:solidFill>
                  <a:srgbClr val="69134B"/>
                </a:solidFill>
                <a:latin typeface="+mj-lt"/>
                <a:ea typeface="+mj-ea"/>
                <a:cs typeface="+mj-cs"/>
              </a:rPr>
              <a:t> Υπόδειγμα</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wipe(left)">
                                      <p:cBhvr>
                                        <p:cTn id="1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66738" y="333375"/>
            <a:ext cx="2355850"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5" name="Straight Connector 4"/>
          <p:cNvCxnSpPr>
            <a:cxnSpLocks noChangeShapeType="1"/>
          </p:cNvCxnSpPr>
          <p:nvPr/>
        </p:nvCxnSpPr>
        <p:spPr bwMode="auto">
          <a:xfrm>
            <a:off x="566738" y="623888"/>
            <a:ext cx="2362200" cy="0"/>
          </a:xfrm>
          <a:prstGeom prst="line">
            <a:avLst/>
          </a:prstGeom>
          <a:noFill/>
          <a:ln w="19050" cap="rnd" algn="ctr">
            <a:solidFill>
              <a:srgbClr val="9C3A45"/>
            </a:solidFill>
            <a:prstDash val="sysDash"/>
            <a:round/>
            <a:headEnd/>
            <a:tailEnd/>
          </a:ln>
        </p:spPr>
      </p:cxnSp>
      <p:sp>
        <p:nvSpPr>
          <p:cNvPr id="6"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l-GR" sz="2400" kern="0" dirty="0" smtClean="0">
                <a:solidFill>
                  <a:srgbClr val="69134B"/>
                </a:solidFill>
                <a:latin typeface="+mj-lt"/>
                <a:ea typeface="+mj-ea"/>
                <a:cs typeface="+mj-cs"/>
              </a:rPr>
              <a:t>Εισαγωγή</a:t>
            </a:r>
            <a:endParaRPr lang="en-US" sz="2400" kern="0" dirty="0">
              <a:solidFill>
                <a:srgbClr val="69134B"/>
              </a:solidFill>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533400" y="1143000"/>
            <a:ext cx="2360613" cy="3962400"/>
          </a:xfrm>
          <a:prstGeom prst="rect">
            <a:avLst/>
          </a:prstGeom>
          <a:noFill/>
          <a:ln w="9525">
            <a:noFill/>
            <a:miter lim="800000"/>
            <a:headEnd/>
            <a:tailEnd/>
          </a:ln>
        </p:spPr>
      </p:pic>
      <p:sp>
        <p:nvSpPr>
          <p:cNvPr id="12" name="Rectangle 11"/>
          <p:cNvSpPr>
            <a:spLocks noChangeArrowheads="1"/>
          </p:cNvSpPr>
          <p:nvPr/>
        </p:nvSpPr>
        <p:spPr bwMode="auto">
          <a:xfrm>
            <a:off x="4038600" y="838200"/>
            <a:ext cx="3962400" cy="830997"/>
          </a:xfrm>
          <a:prstGeom prst="rect">
            <a:avLst/>
          </a:prstGeom>
          <a:noFill/>
          <a:ln w="9525">
            <a:noFill/>
            <a:miter lim="800000"/>
            <a:headEnd/>
            <a:tailEnd/>
          </a:ln>
        </p:spPr>
        <p:txBody>
          <a:bodyPr>
            <a:spAutoFit/>
          </a:bodyPr>
          <a:lstStyle/>
          <a:p>
            <a:pPr>
              <a:spcBef>
                <a:spcPct val="10000"/>
              </a:spcBef>
              <a:spcAft>
                <a:spcPct val="10000"/>
              </a:spcAft>
            </a:pPr>
            <a:r>
              <a:rPr lang="el-GR" sz="2400" dirty="0" smtClean="0">
                <a:solidFill>
                  <a:srgbClr val="5E59A1"/>
                </a:solidFill>
              </a:rPr>
              <a:t>Από πού ήλθε η Σανίδα του Σκι  του</a:t>
            </a:r>
            <a:r>
              <a:rPr lang="en-US" sz="2400" dirty="0" smtClean="0">
                <a:solidFill>
                  <a:srgbClr val="5E59A1"/>
                </a:solidFill>
              </a:rPr>
              <a:t> </a:t>
            </a:r>
            <a:r>
              <a:rPr lang="en-US" sz="2400" dirty="0">
                <a:solidFill>
                  <a:srgbClr val="5E59A1"/>
                </a:solidFill>
              </a:rPr>
              <a:t>Shaun </a:t>
            </a:r>
            <a:r>
              <a:rPr lang="en-US" sz="2400" dirty="0" smtClean="0">
                <a:solidFill>
                  <a:srgbClr val="5E59A1"/>
                </a:solidFill>
              </a:rPr>
              <a:t>White</a:t>
            </a:r>
            <a:r>
              <a:rPr lang="el-GR" sz="2400" dirty="0" smtClean="0">
                <a:solidFill>
                  <a:srgbClr val="5E59A1"/>
                </a:solidFill>
              </a:rPr>
              <a:t>;</a:t>
            </a:r>
            <a:endParaRPr lang="en-US" sz="2400" dirty="0">
              <a:solidFill>
                <a:srgbClr val="5E59A1"/>
              </a:solidFill>
            </a:endParaRPr>
          </a:p>
        </p:txBody>
      </p:sp>
      <p:sp>
        <p:nvSpPr>
          <p:cNvPr id="4" name="Rectangle 3"/>
          <p:cNvSpPr>
            <a:spLocks noChangeArrowheads="1"/>
          </p:cNvSpPr>
          <p:nvPr/>
        </p:nvSpPr>
        <p:spPr bwMode="auto">
          <a:xfrm>
            <a:off x="3124200" y="2286000"/>
            <a:ext cx="5562600" cy="1938992"/>
          </a:xfrm>
          <a:prstGeom prst="rect">
            <a:avLst/>
          </a:prstGeom>
          <a:noFill/>
          <a:ln w="9525">
            <a:noFill/>
            <a:miter lim="800000"/>
            <a:headEnd/>
            <a:tailEnd/>
          </a:ln>
        </p:spPr>
        <p:txBody>
          <a:bodyPr>
            <a:spAutoFit/>
          </a:bodyPr>
          <a:lstStyle/>
          <a:p>
            <a:pPr marL="342900" indent="-342900">
              <a:spcBef>
                <a:spcPct val="10000"/>
              </a:spcBef>
              <a:spcAft>
                <a:spcPct val="10000"/>
              </a:spcAft>
              <a:buFont typeface="Arial" charset="0"/>
              <a:buChar char="•"/>
            </a:pPr>
            <a:r>
              <a:rPr lang="el-GR" sz="2400" b="0" dirty="0" smtClean="0"/>
              <a:t>Το</a:t>
            </a:r>
            <a:r>
              <a:rPr lang="en-US" sz="2400" b="0" dirty="0" smtClean="0"/>
              <a:t> 2005</a:t>
            </a:r>
            <a:r>
              <a:rPr lang="el-GR" sz="2400" b="0" dirty="0" smtClean="0"/>
              <a:t> οι Ηνωμένες Πολιτείες </a:t>
            </a:r>
            <a:r>
              <a:rPr lang="el-GR" sz="2400" dirty="0" smtClean="0"/>
              <a:t>εισήγαγαν </a:t>
            </a:r>
            <a:r>
              <a:rPr lang="el-GR" sz="2400" b="0" dirty="0" smtClean="0"/>
              <a:t>(δηλαδή, αγόρασαν από άλλες χώρες) σανίδες του σκι αξίας  </a:t>
            </a:r>
            <a:r>
              <a:rPr lang="en-US" sz="2400" b="0" dirty="0" smtClean="0"/>
              <a:t>$59</a:t>
            </a:r>
            <a:r>
              <a:rPr lang="el-GR" sz="2400" b="0" dirty="0" smtClean="0"/>
              <a:t> εκατομμυρίων από 20 διαφορετικές χώρες.</a:t>
            </a:r>
            <a:endParaRPr lang="en-US" sz="2400" b="0" dirty="0"/>
          </a:p>
        </p:txBody>
      </p:sp>
      <p:sp>
        <p:nvSpPr>
          <p:cNvPr id="2" name="Rectangle 4"/>
          <p:cNvSpPr>
            <a:spLocks noChangeArrowheads="1"/>
          </p:cNvSpPr>
          <p:nvPr/>
        </p:nvSpPr>
        <p:spPr bwMode="auto">
          <a:xfrm>
            <a:off x="3048000" y="4495800"/>
            <a:ext cx="5638800" cy="1938992"/>
          </a:xfrm>
          <a:prstGeom prst="rect">
            <a:avLst/>
          </a:prstGeom>
          <a:noFill/>
          <a:ln w="9525">
            <a:noFill/>
            <a:miter lim="800000"/>
            <a:headEnd/>
            <a:tailEnd/>
          </a:ln>
        </p:spPr>
        <p:txBody>
          <a:bodyPr wrap="square">
            <a:spAutoFit/>
          </a:bodyPr>
          <a:lstStyle/>
          <a:p>
            <a:pPr marL="342900" indent="-342900">
              <a:spcBef>
                <a:spcPct val="10000"/>
              </a:spcBef>
              <a:spcAft>
                <a:spcPct val="10000"/>
              </a:spcAft>
              <a:buFont typeface="Arial" charset="0"/>
              <a:buChar char="•"/>
            </a:pPr>
            <a:r>
              <a:rPr lang="el-GR" sz="2400" b="0" dirty="0" smtClean="0"/>
              <a:t>Η Κίνα </a:t>
            </a:r>
            <a:r>
              <a:rPr lang="el-GR" sz="2400" dirty="0" smtClean="0"/>
              <a:t>εξήγαγε</a:t>
            </a:r>
            <a:r>
              <a:rPr lang="en-US" sz="2400" b="0" dirty="0" smtClean="0"/>
              <a:t> (</a:t>
            </a:r>
            <a:r>
              <a:rPr lang="el-GR" sz="2400" b="0" dirty="0" smtClean="0"/>
              <a:t>δηλαδή, πούλησε σε άλλες χώρες) σανίδες του σκι αξίας πάνω από </a:t>
            </a:r>
            <a:r>
              <a:rPr lang="en-US" sz="2400" b="0" dirty="0" smtClean="0"/>
              <a:t>$</a:t>
            </a:r>
            <a:r>
              <a:rPr lang="en-US" sz="2400" b="0" dirty="0"/>
              <a:t>18 </a:t>
            </a:r>
            <a:r>
              <a:rPr lang="el-GR" sz="2400" b="0" dirty="0" smtClean="0"/>
              <a:t>εκατομμύρια στις Ηνωμένες Πολιτείες το 2005 και </a:t>
            </a:r>
            <a:r>
              <a:rPr lang="en-US" sz="2400" b="0" dirty="0" smtClean="0"/>
              <a:t>$</a:t>
            </a:r>
            <a:r>
              <a:rPr lang="en-US" sz="2400" b="0" dirty="0"/>
              <a:t>21 </a:t>
            </a:r>
            <a:r>
              <a:rPr lang="el-GR" sz="2400" b="0" dirty="0" smtClean="0"/>
              <a:t>εκατομμύρια το </a:t>
            </a:r>
            <a:r>
              <a:rPr lang="en-US" sz="2400" b="0" dirty="0" smtClean="0"/>
              <a:t>2009</a:t>
            </a:r>
            <a:r>
              <a:rPr lang="en-US" sz="2400" b="0" dirty="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750"/>
                                        <p:tgtEl>
                                          <p:spTgt spid="1026"/>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2250"/>
                            </p:stCondLst>
                            <p:childTnLst>
                              <p:par>
                                <p:cTn id="27" presetID="22" presetClass="entr" presetSubtype="8"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2" grpId="0"/>
      <p:bldP spid="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Η Χώρα μας</a:t>
            </a:r>
            <a:endParaRPr lang="en-US" sz="2400" dirty="0">
              <a:solidFill>
                <a:srgbClr val="356A41"/>
              </a:solidFill>
            </a:endParaRPr>
          </a:p>
        </p:txBody>
      </p:sp>
      <p:sp>
        <p:nvSpPr>
          <p:cNvPr id="9" name="Rectangle 8"/>
          <p:cNvSpPr>
            <a:spLocks noChangeArrowheads="1"/>
          </p:cNvSpPr>
          <p:nvPr/>
        </p:nvSpPr>
        <p:spPr bwMode="auto">
          <a:xfrm>
            <a:off x="566738" y="1322388"/>
            <a:ext cx="8120062" cy="4450449"/>
          </a:xfrm>
          <a:prstGeom prst="rect">
            <a:avLst/>
          </a:prstGeom>
          <a:noFill/>
          <a:ln w="9525" algn="ctr">
            <a:noFill/>
            <a:miter lim="800000"/>
            <a:headEnd/>
            <a:tailEnd/>
          </a:ln>
          <a:effectLst/>
        </p:spPr>
        <p:txBody>
          <a:bodyPr>
            <a:spAutoFit/>
          </a:bodyPr>
          <a:lstStyle/>
          <a:p>
            <a:pPr>
              <a:spcBef>
                <a:spcPct val="10000"/>
              </a:spcBef>
              <a:spcAft>
                <a:spcPct val="10000"/>
              </a:spcAft>
              <a:defRPr/>
            </a:pPr>
            <a:r>
              <a:rPr lang="el-GR" sz="2400" dirty="0" smtClean="0">
                <a:solidFill>
                  <a:srgbClr val="3D68AF"/>
                </a:solidFill>
              </a:rPr>
              <a:t>Μισθοί</a:t>
            </a:r>
            <a:endParaRPr lang="en-US" sz="2400" dirty="0">
              <a:solidFill>
                <a:srgbClr val="3D68AF"/>
              </a:solidFill>
            </a:endParaRPr>
          </a:p>
          <a:p>
            <a:pPr marL="342900" indent="-342900">
              <a:spcBef>
                <a:spcPct val="10000"/>
              </a:spcBef>
              <a:spcAft>
                <a:spcPct val="10000"/>
              </a:spcAft>
              <a:buFont typeface="Arial" pitchFamily="34" charset="0"/>
              <a:buChar char="•"/>
              <a:defRPr/>
            </a:pPr>
            <a:r>
              <a:rPr lang="el-GR" sz="2400" b="0" dirty="0" smtClean="0"/>
              <a:t>Σε ανταγωνιστικές αγορές, οι επιχειρήσεις προσλαμβάνουν εργαζόμενους μέχρι το σημείο όπου το κόστος μιας επιπλέον ώρας εργασίας είναι ίσο με την αξία μιας επιπλέον ώρας παραγωγής. </a:t>
            </a:r>
            <a:endParaRPr lang="en-US" sz="2400" b="0" dirty="0"/>
          </a:p>
          <a:p>
            <a:pPr marL="342900" indent="-342900">
              <a:spcBef>
                <a:spcPct val="10000"/>
              </a:spcBef>
              <a:spcAft>
                <a:spcPct val="10000"/>
              </a:spcAft>
              <a:buFont typeface="Arial" pitchFamily="34" charset="0"/>
              <a:buChar char="•"/>
              <a:defRPr/>
            </a:pPr>
            <a:r>
              <a:rPr lang="el-GR" sz="2400" b="0" dirty="0" smtClean="0"/>
              <a:t>Η αξία μιας επιπλέον ώρας εργασίας είναι ίση με τον όγκο των προϊόντων που παράγονται σε αυτή την ώρα </a:t>
            </a:r>
            <a:r>
              <a:rPr lang="en-US" sz="2400" b="0" dirty="0" smtClean="0"/>
              <a:t>(</a:t>
            </a:r>
            <a:r>
              <a:rPr lang="en-US" sz="2400" b="0" dirty="0"/>
              <a:t>MPL) </a:t>
            </a:r>
            <a:r>
              <a:rPr lang="el-GR" sz="2400" b="0" dirty="0" smtClean="0"/>
              <a:t>επί την τιμή του προϊόντος. </a:t>
            </a:r>
            <a:endParaRPr lang="en-US" sz="2400" b="0" dirty="0"/>
          </a:p>
          <a:p>
            <a:pPr marL="342900" indent="-342900">
              <a:spcBef>
                <a:spcPct val="10000"/>
              </a:spcBef>
              <a:spcAft>
                <a:spcPct val="10000"/>
              </a:spcAft>
              <a:buFont typeface="Arial" pitchFamily="34" charset="0"/>
              <a:buChar char="•"/>
              <a:defRPr/>
            </a:pPr>
            <a:r>
              <a:rPr lang="el-GR" sz="2400" b="0" dirty="0" smtClean="0"/>
              <a:t>Θα προσλαμβάνονται εργαζόμενοι μέχρι το σημείο όπου ο μισθός είναι ίσος με</a:t>
            </a:r>
            <a:r>
              <a:rPr lang="en-US" sz="2400" b="0" dirty="0" smtClean="0"/>
              <a:t> </a:t>
            </a:r>
            <a:r>
              <a:rPr lang="en-US" sz="2400" b="0" i="1" dirty="0"/>
              <a:t>P</a:t>
            </a:r>
            <a:r>
              <a:rPr lang="en-US" sz="2400" b="0" dirty="0"/>
              <a:t> • </a:t>
            </a:r>
            <a:r>
              <a:rPr lang="en-US" sz="2400" b="0" i="1" dirty="0"/>
              <a:t>MPL</a:t>
            </a:r>
            <a:r>
              <a:rPr lang="en-US" sz="2400" b="0" dirty="0"/>
              <a:t> </a:t>
            </a:r>
            <a:r>
              <a:rPr lang="el-GR" sz="2400" b="0" dirty="0" smtClean="0"/>
              <a:t>για κάθε κλάδο.</a:t>
            </a:r>
            <a:endParaRPr lang="en-US" sz="2400" b="0" dirty="0"/>
          </a:p>
          <a:p>
            <a:pPr marL="342900" indent="-342900">
              <a:spcBef>
                <a:spcPct val="10000"/>
              </a:spcBef>
              <a:spcAft>
                <a:spcPct val="10000"/>
              </a:spcAft>
              <a:buFont typeface="Arial" pitchFamily="34" charset="0"/>
              <a:buChar char="•"/>
              <a:defRPr/>
            </a:pPr>
            <a:endParaRPr lang="en-US" sz="2400" b="0" dirty="0"/>
          </a:p>
        </p:txBody>
      </p:sp>
      <p:sp>
        <p:nvSpPr>
          <p:cNvPr id="90115" name="Rectangle 9"/>
          <p:cNvSpPr>
            <a:spLocks noChangeArrowheads="1"/>
          </p:cNvSpPr>
          <p:nvPr/>
        </p:nvSpPr>
        <p:spPr bwMode="auto">
          <a:xfrm>
            <a:off x="892175" y="333375"/>
            <a:ext cx="2474913" cy="3111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90116" name="Straight Connector 10"/>
          <p:cNvCxnSpPr>
            <a:cxnSpLocks noChangeShapeType="1"/>
          </p:cNvCxnSpPr>
          <p:nvPr/>
        </p:nvCxnSpPr>
        <p:spPr bwMode="auto">
          <a:xfrm>
            <a:off x="566738" y="623888"/>
            <a:ext cx="2786062" cy="0"/>
          </a:xfrm>
          <a:prstGeom prst="line">
            <a:avLst/>
          </a:prstGeom>
          <a:noFill/>
          <a:ln w="19050" cap="rnd" algn="ctr">
            <a:solidFill>
              <a:srgbClr val="9C3A45"/>
            </a:solidFill>
            <a:prstDash val="sysDash"/>
            <a:round/>
            <a:headEnd/>
            <a:tailEnd/>
          </a:ln>
        </p:spPr>
      </p:cxnSp>
      <p:sp>
        <p:nvSpPr>
          <p:cNvPr id="12"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tabLst>
                <a:tab pos="290513" algn="l"/>
              </a:tabLst>
              <a:defRPr/>
            </a:pPr>
            <a:r>
              <a:rPr lang="en-US" sz="2400" kern="0" dirty="0">
                <a:solidFill>
                  <a:srgbClr val="69134B"/>
                </a:solidFill>
                <a:latin typeface="+mj-lt"/>
                <a:ea typeface="+mj-ea"/>
                <a:cs typeface="+mj-cs"/>
              </a:rPr>
              <a:t>2  </a:t>
            </a:r>
            <a:r>
              <a:rPr lang="el-GR" sz="2400" kern="0" dirty="0" smtClean="0">
                <a:solidFill>
                  <a:srgbClr val="69134B"/>
                </a:solidFill>
                <a:latin typeface="+mj-lt"/>
                <a:ea typeface="+mj-ea"/>
                <a:cs typeface="+mj-cs"/>
              </a:rPr>
              <a:t>Το </a:t>
            </a:r>
            <a:r>
              <a:rPr lang="el-GR" sz="2400" kern="0" dirty="0" err="1" smtClean="0">
                <a:solidFill>
                  <a:srgbClr val="69134B"/>
                </a:solidFill>
                <a:latin typeface="+mj-lt"/>
                <a:ea typeface="+mj-ea"/>
                <a:cs typeface="+mj-cs"/>
              </a:rPr>
              <a:t>Ρικαρντιανό</a:t>
            </a:r>
            <a:r>
              <a:rPr lang="el-GR" sz="2400" kern="0" dirty="0" smtClean="0">
                <a:solidFill>
                  <a:srgbClr val="69134B"/>
                </a:solidFill>
                <a:latin typeface="+mj-lt"/>
                <a:ea typeface="+mj-ea"/>
                <a:cs typeface="+mj-cs"/>
              </a:rPr>
              <a:t> Υπόδειγμα</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Η Χώρα μας</a:t>
            </a:r>
            <a:endParaRPr lang="en-US" sz="2400" dirty="0">
              <a:solidFill>
                <a:srgbClr val="356A41"/>
              </a:solidFill>
            </a:endParaRPr>
          </a:p>
        </p:txBody>
      </p:sp>
      <p:sp>
        <p:nvSpPr>
          <p:cNvPr id="9" name="Rectangle 8"/>
          <p:cNvSpPr>
            <a:spLocks noChangeArrowheads="1"/>
          </p:cNvSpPr>
          <p:nvPr/>
        </p:nvSpPr>
        <p:spPr bwMode="auto">
          <a:xfrm>
            <a:off x="566738" y="1322388"/>
            <a:ext cx="7947025" cy="5469190"/>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Μισθοί</a:t>
            </a:r>
            <a:endParaRPr lang="en-US" sz="2400" dirty="0">
              <a:solidFill>
                <a:srgbClr val="3D68AF"/>
              </a:solidFill>
            </a:endParaRPr>
          </a:p>
          <a:p>
            <a:pPr>
              <a:spcBef>
                <a:spcPct val="10000"/>
              </a:spcBef>
              <a:spcAft>
                <a:spcPct val="10000"/>
              </a:spcAft>
              <a:buFont typeface="Arial" charset="0"/>
              <a:buChar char="•"/>
            </a:pPr>
            <a:r>
              <a:rPr lang="el-GR" sz="2400" b="0" dirty="0" smtClean="0"/>
              <a:t> Μπορούμε να χρησιμοποιήσουμε την ισότητα των μισθών στους διάφορους κλάδους για να καταλήξουμε στην παρακάτω εξίσωση:</a:t>
            </a:r>
            <a:endParaRPr lang="en-US" sz="2400" b="0" dirty="0"/>
          </a:p>
          <a:p>
            <a:pPr>
              <a:spcBef>
                <a:spcPct val="10000"/>
              </a:spcBef>
              <a:spcAft>
                <a:spcPct val="10000"/>
              </a:spcAft>
            </a:pPr>
            <a:r>
              <a:rPr lang="en-US" sz="2400" i="1" dirty="0"/>
              <a:t>			</a:t>
            </a:r>
            <a:r>
              <a:rPr lang="en-US" sz="2400" b="0" i="1" dirty="0"/>
              <a:t>P</a:t>
            </a:r>
            <a:r>
              <a:rPr lang="en-US" sz="2400" b="0" i="1" baseline="-25000" dirty="0"/>
              <a:t>W</a:t>
            </a:r>
            <a:r>
              <a:rPr lang="en-US" sz="2400" b="0" dirty="0"/>
              <a:t> • </a:t>
            </a:r>
            <a:r>
              <a:rPr lang="en-US" sz="2400" b="0" i="1" dirty="0"/>
              <a:t>MPL</a:t>
            </a:r>
            <a:r>
              <a:rPr lang="en-US" sz="2400" b="0" i="1" baseline="-25000" dirty="0"/>
              <a:t>W</a:t>
            </a:r>
            <a:r>
              <a:rPr lang="en-US" sz="2400" b="0" dirty="0"/>
              <a:t> = </a:t>
            </a:r>
            <a:r>
              <a:rPr lang="en-US" sz="2400" b="0" i="1" dirty="0"/>
              <a:t>P</a:t>
            </a:r>
            <a:r>
              <a:rPr lang="en-US" sz="2400" b="0" i="1" baseline="-25000" dirty="0"/>
              <a:t>C</a:t>
            </a:r>
            <a:r>
              <a:rPr lang="en-US" sz="2400" b="0" dirty="0"/>
              <a:t> • </a:t>
            </a:r>
            <a:r>
              <a:rPr lang="en-US" sz="2400" b="0" i="1" dirty="0"/>
              <a:t>MPL</a:t>
            </a:r>
            <a:r>
              <a:rPr lang="en-US" sz="2400" b="0" i="1" baseline="-25000" dirty="0"/>
              <a:t>C </a:t>
            </a:r>
          </a:p>
          <a:p>
            <a:pPr>
              <a:spcBef>
                <a:spcPct val="10000"/>
              </a:spcBef>
              <a:spcAft>
                <a:spcPct val="10000"/>
              </a:spcAft>
            </a:pPr>
            <a:endParaRPr lang="en-US" sz="1000" b="0" dirty="0"/>
          </a:p>
          <a:p>
            <a:pPr>
              <a:spcBef>
                <a:spcPct val="10000"/>
              </a:spcBef>
              <a:spcAft>
                <a:spcPct val="10000"/>
              </a:spcAft>
            </a:pPr>
            <a:r>
              <a:rPr lang="en-US" sz="2400" b="0" dirty="0"/>
              <a:t>	</a:t>
            </a:r>
            <a:r>
              <a:rPr lang="el-GR" sz="2400" b="0" dirty="0" smtClean="0"/>
              <a:t>Αναδιατάσσοντας τους όρους, καταλήγουμε ότι </a:t>
            </a:r>
            <a:r>
              <a:rPr lang="en-US" sz="2400" b="0" dirty="0" smtClean="0"/>
              <a:t> </a:t>
            </a:r>
            <a:r>
              <a:rPr lang="en-US" sz="2400" b="0" dirty="0"/>
              <a:t/>
            </a:r>
            <a:br>
              <a:rPr lang="en-US" sz="2400" b="0" dirty="0"/>
            </a:br>
            <a:r>
              <a:rPr lang="en-US" sz="1000" b="0" dirty="0"/>
              <a:t> </a:t>
            </a:r>
          </a:p>
          <a:p>
            <a:pPr>
              <a:spcBef>
                <a:spcPct val="10000"/>
              </a:spcBef>
              <a:spcAft>
                <a:spcPct val="10000"/>
              </a:spcAft>
            </a:pPr>
            <a:r>
              <a:rPr lang="en-US" sz="2400" i="1" dirty="0"/>
              <a:t>			</a:t>
            </a:r>
            <a:r>
              <a:rPr lang="en-US" sz="2400" b="0" i="1" dirty="0"/>
              <a:t>P</a:t>
            </a:r>
            <a:r>
              <a:rPr lang="en-US" sz="2400" b="0" i="1" baseline="-25000" dirty="0"/>
              <a:t>W</a:t>
            </a:r>
            <a:r>
              <a:rPr lang="en-US" sz="2400" b="0" dirty="0"/>
              <a:t>/</a:t>
            </a:r>
            <a:r>
              <a:rPr lang="en-US" sz="2400" b="0" i="1" dirty="0"/>
              <a:t>P</a:t>
            </a:r>
            <a:r>
              <a:rPr lang="en-US" sz="2400" b="0" i="1" baseline="-25000" dirty="0"/>
              <a:t>C</a:t>
            </a:r>
            <a:r>
              <a:rPr lang="en-US" sz="2400" b="0" dirty="0"/>
              <a:t> = </a:t>
            </a:r>
            <a:r>
              <a:rPr lang="en-US" sz="2400" b="0" i="1" dirty="0"/>
              <a:t>MPL</a:t>
            </a:r>
            <a:r>
              <a:rPr lang="en-US" sz="2400" b="0" i="1" baseline="-25000" dirty="0"/>
              <a:t>C</a:t>
            </a:r>
            <a:r>
              <a:rPr lang="en-US" sz="2400" b="0" dirty="0"/>
              <a:t>/</a:t>
            </a:r>
            <a:r>
              <a:rPr lang="en-US" sz="2400" b="0" i="1" dirty="0"/>
              <a:t>MPL</a:t>
            </a:r>
            <a:r>
              <a:rPr lang="en-US" sz="2400" b="0" i="1" baseline="-25000" dirty="0"/>
              <a:t>W </a:t>
            </a:r>
          </a:p>
          <a:p>
            <a:pPr>
              <a:spcBef>
                <a:spcPct val="10000"/>
              </a:spcBef>
              <a:spcAft>
                <a:spcPct val="10000"/>
              </a:spcAft>
            </a:pPr>
            <a:endParaRPr lang="en-US" sz="1000" b="0" dirty="0"/>
          </a:p>
          <a:p>
            <a:pPr>
              <a:spcBef>
                <a:spcPct val="10000"/>
              </a:spcBef>
              <a:spcAft>
                <a:spcPct val="10000"/>
              </a:spcAft>
              <a:buFont typeface="Arial" charset="0"/>
              <a:buChar char="•"/>
            </a:pPr>
            <a:r>
              <a:rPr lang="el-GR" sz="2400" b="0" dirty="0" smtClean="0"/>
              <a:t>Το δεξιό μέρος της εξίσωσης αυτής είναι η κλίση της καμπύλης παραγωγικών δυνατοτήτων (το κόστος ευκαιρίας παραγωγής ενός επιπλέον τόνου σιτηρών).</a:t>
            </a:r>
            <a:endParaRPr lang="en-US" sz="2400" b="0" dirty="0"/>
          </a:p>
          <a:p>
            <a:pPr>
              <a:spcBef>
                <a:spcPct val="10000"/>
              </a:spcBef>
              <a:spcAft>
                <a:spcPct val="10000"/>
              </a:spcAft>
              <a:buFont typeface="Arial" charset="0"/>
              <a:buChar char="•"/>
            </a:pPr>
            <a:r>
              <a:rPr lang="el-GR" sz="2400" b="0" dirty="0" smtClean="0"/>
              <a:t>Το αριστερό μέρος της εξίσωσης είναι η </a:t>
            </a:r>
            <a:r>
              <a:rPr lang="el-GR" sz="2400" dirty="0" smtClean="0"/>
              <a:t>σχετική τιμή</a:t>
            </a:r>
            <a:r>
              <a:rPr lang="el-GR" sz="2400" b="0" dirty="0" smtClean="0"/>
              <a:t> των σιτηρών. </a:t>
            </a:r>
            <a:endParaRPr lang="en-US" sz="2400" dirty="0">
              <a:solidFill>
                <a:srgbClr val="3D68AF"/>
              </a:solidFill>
            </a:endParaRPr>
          </a:p>
        </p:txBody>
      </p:sp>
      <p:sp>
        <p:nvSpPr>
          <p:cNvPr id="92163" name="Rectangle 9"/>
          <p:cNvSpPr>
            <a:spLocks noChangeArrowheads="1"/>
          </p:cNvSpPr>
          <p:nvPr/>
        </p:nvSpPr>
        <p:spPr bwMode="auto">
          <a:xfrm>
            <a:off x="892175" y="333375"/>
            <a:ext cx="2474913" cy="3111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92164" name="Straight Connector 10"/>
          <p:cNvCxnSpPr>
            <a:cxnSpLocks noChangeShapeType="1"/>
          </p:cNvCxnSpPr>
          <p:nvPr/>
        </p:nvCxnSpPr>
        <p:spPr bwMode="auto">
          <a:xfrm>
            <a:off x="566738" y="623888"/>
            <a:ext cx="2786062" cy="0"/>
          </a:xfrm>
          <a:prstGeom prst="line">
            <a:avLst/>
          </a:prstGeom>
          <a:noFill/>
          <a:ln w="19050" cap="rnd" algn="ctr">
            <a:solidFill>
              <a:srgbClr val="9C3A45"/>
            </a:solidFill>
            <a:prstDash val="sysDash"/>
            <a:round/>
            <a:headEnd/>
            <a:tailEnd/>
          </a:ln>
        </p:spPr>
      </p:cxnSp>
      <p:sp>
        <p:nvSpPr>
          <p:cNvPr id="12"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tabLst>
                <a:tab pos="290513" algn="l"/>
              </a:tabLst>
              <a:defRPr/>
            </a:pPr>
            <a:r>
              <a:rPr lang="en-US" sz="2400" kern="0" dirty="0">
                <a:solidFill>
                  <a:srgbClr val="69134B"/>
                </a:solidFill>
                <a:latin typeface="+mj-lt"/>
                <a:ea typeface="+mj-ea"/>
                <a:cs typeface="+mj-cs"/>
              </a:rPr>
              <a:t>2  </a:t>
            </a:r>
            <a:r>
              <a:rPr lang="el-GR" sz="2400" kern="0" dirty="0" smtClean="0">
                <a:solidFill>
                  <a:srgbClr val="69134B"/>
                </a:solidFill>
                <a:latin typeface="+mj-lt"/>
                <a:ea typeface="+mj-ea"/>
                <a:cs typeface="+mj-cs"/>
              </a:rPr>
              <a:t>Το </a:t>
            </a:r>
            <a:r>
              <a:rPr lang="el-GR" sz="2400" kern="0" dirty="0" err="1" smtClean="0">
                <a:solidFill>
                  <a:srgbClr val="69134B"/>
                </a:solidFill>
                <a:latin typeface="+mj-lt"/>
                <a:ea typeface="+mj-ea"/>
                <a:cs typeface="+mj-cs"/>
              </a:rPr>
              <a:t>Ρικαρντιανό</a:t>
            </a:r>
            <a:r>
              <a:rPr lang="el-GR" sz="2400" kern="0" dirty="0" smtClean="0">
                <a:solidFill>
                  <a:srgbClr val="69134B"/>
                </a:solidFill>
                <a:latin typeface="+mj-lt"/>
                <a:ea typeface="+mj-ea"/>
                <a:cs typeface="+mj-cs"/>
              </a:rPr>
              <a:t> Υπόδειγμα</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wipe(left)">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wipe(left)">
                                      <p:cBhvr>
                                        <p:cTn id="21" dur="500"/>
                                        <p:tgtEl>
                                          <p:spTgt spid="9">
                                            <p:txEl>
                                              <p:pRg st="4" end="4"/>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wipe(left)">
                                      <p:cBhvr>
                                        <p:cTn id="25" dur="500"/>
                                        <p:tgtEl>
                                          <p:spTgt spid="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wipe(left)">
                                      <p:cBhvr>
                                        <p:cTn id="30" dur="500"/>
                                        <p:tgtEl>
                                          <p:spTgt spid="9">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wipe(left)">
                                      <p:cBhvr>
                                        <p:cTn id="35"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Η Ξένη Χώρα</a:t>
            </a:r>
            <a:endParaRPr lang="en-US" sz="2400" dirty="0">
              <a:solidFill>
                <a:srgbClr val="356A41"/>
              </a:solidFill>
            </a:endParaRPr>
          </a:p>
        </p:txBody>
      </p:sp>
      <p:sp>
        <p:nvSpPr>
          <p:cNvPr id="94210" name="Rectangle 18"/>
          <p:cNvSpPr>
            <a:spLocks noChangeArrowheads="1"/>
          </p:cNvSpPr>
          <p:nvPr/>
        </p:nvSpPr>
        <p:spPr bwMode="auto">
          <a:xfrm>
            <a:off x="892175" y="333375"/>
            <a:ext cx="2474913" cy="3111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94211" name="Straight Connector 19"/>
          <p:cNvCxnSpPr>
            <a:cxnSpLocks noChangeShapeType="1"/>
          </p:cNvCxnSpPr>
          <p:nvPr/>
        </p:nvCxnSpPr>
        <p:spPr bwMode="auto">
          <a:xfrm>
            <a:off x="566738" y="623888"/>
            <a:ext cx="2786062" cy="0"/>
          </a:xfrm>
          <a:prstGeom prst="line">
            <a:avLst/>
          </a:prstGeom>
          <a:noFill/>
          <a:ln w="19050" cap="rnd" algn="ctr">
            <a:solidFill>
              <a:srgbClr val="9C3A45"/>
            </a:solidFill>
            <a:prstDash val="sysDash"/>
            <a:round/>
            <a:headEnd/>
            <a:tailEnd/>
          </a:ln>
        </p:spPr>
      </p:cxnSp>
      <p:sp>
        <p:nvSpPr>
          <p:cNvPr id="21"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tabLst>
                <a:tab pos="290513" algn="l"/>
              </a:tabLst>
              <a:defRPr/>
            </a:pPr>
            <a:r>
              <a:rPr lang="en-US" sz="2400" kern="0" dirty="0">
                <a:solidFill>
                  <a:srgbClr val="69134B"/>
                </a:solidFill>
                <a:latin typeface="+mj-lt"/>
                <a:ea typeface="+mj-ea"/>
                <a:cs typeface="+mj-cs"/>
              </a:rPr>
              <a:t>2  </a:t>
            </a:r>
            <a:r>
              <a:rPr lang="el-GR" sz="2400" kern="0" dirty="0" smtClean="0">
                <a:solidFill>
                  <a:srgbClr val="69134B"/>
                </a:solidFill>
                <a:latin typeface="+mj-lt"/>
                <a:ea typeface="+mj-ea"/>
                <a:cs typeface="+mj-cs"/>
              </a:rPr>
              <a:t>Το </a:t>
            </a:r>
            <a:r>
              <a:rPr lang="el-GR" sz="2400" kern="0" dirty="0" err="1" smtClean="0">
                <a:solidFill>
                  <a:srgbClr val="69134B"/>
                </a:solidFill>
                <a:latin typeface="+mj-lt"/>
                <a:ea typeface="+mj-ea"/>
                <a:cs typeface="+mj-cs"/>
              </a:rPr>
              <a:t>Ρικαρντιανό</a:t>
            </a:r>
            <a:r>
              <a:rPr lang="el-GR" sz="2400" kern="0" dirty="0" smtClean="0">
                <a:solidFill>
                  <a:srgbClr val="69134B"/>
                </a:solidFill>
                <a:latin typeface="+mj-lt"/>
                <a:ea typeface="+mj-ea"/>
                <a:cs typeface="+mj-cs"/>
              </a:rPr>
              <a:t> Υπόδειγμα</a:t>
            </a:r>
            <a:endParaRPr lang="en-US" sz="2400" kern="0" dirty="0">
              <a:solidFill>
                <a:srgbClr val="69134B"/>
              </a:solidFill>
              <a:latin typeface="+mj-lt"/>
              <a:ea typeface="+mj-ea"/>
              <a:cs typeface="+mj-cs"/>
            </a:endParaRPr>
          </a:p>
        </p:txBody>
      </p:sp>
      <p:sp>
        <p:nvSpPr>
          <p:cNvPr id="3" name="Rectangle 2"/>
          <p:cNvSpPr>
            <a:spLocks noChangeArrowheads="1"/>
          </p:cNvSpPr>
          <p:nvPr/>
        </p:nvSpPr>
        <p:spPr bwMode="auto">
          <a:xfrm>
            <a:off x="585788" y="1282700"/>
            <a:ext cx="8101012" cy="3711785"/>
          </a:xfrm>
          <a:prstGeom prst="rect">
            <a:avLst/>
          </a:prstGeom>
          <a:noFill/>
          <a:ln w="9525">
            <a:noFill/>
            <a:miter lim="800000"/>
            <a:headEnd/>
            <a:tailEnd/>
          </a:ln>
        </p:spPr>
        <p:txBody>
          <a:bodyPr>
            <a:spAutoFit/>
          </a:bodyPr>
          <a:lstStyle/>
          <a:p>
            <a:pPr marL="457200" lvl="2" indent="-457200">
              <a:spcBef>
                <a:spcPct val="10000"/>
              </a:spcBef>
              <a:spcAft>
                <a:spcPct val="10000"/>
              </a:spcAft>
              <a:buFont typeface="Arial" charset="0"/>
              <a:buChar char="•"/>
            </a:pPr>
            <a:r>
              <a:rPr lang="el-GR" sz="2400" b="0" dirty="0" smtClean="0"/>
              <a:t>Έστω ότι ένας ξένος εργαζόμενος μπορεί να παράγει ένα τόνο σιτηρών ή ένα μέτρο υφάσματος. </a:t>
            </a:r>
            <a:endParaRPr lang="en-US" sz="2400" b="0" dirty="0" smtClean="0"/>
          </a:p>
          <a:p>
            <a:pPr marL="457200" lvl="2" indent="-457200">
              <a:spcBef>
                <a:spcPct val="10000"/>
              </a:spcBef>
              <a:spcAft>
                <a:spcPct val="10000"/>
              </a:spcAft>
              <a:buFont typeface="Arial" charset="0"/>
              <a:buChar char="•"/>
            </a:pPr>
            <a:r>
              <a:rPr lang="en-US" sz="2400" b="0" i="1" dirty="0" smtClean="0"/>
              <a:t>MPL</a:t>
            </a:r>
            <a:r>
              <a:rPr lang="en-US" sz="2400" b="0" dirty="0" smtClean="0"/>
              <a:t>*</a:t>
            </a:r>
            <a:r>
              <a:rPr lang="en-US" sz="2400" b="0" i="1" baseline="-25000" dirty="0" smtClean="0"/>
              <a:t>W</a:t>
            </a:r>
            <a:r>
              <a:rPr lang="en-US" sz="2400" b="0" dirty="0" smtClean="0"/>
              <a:t> = 1, </a:t>
            </a:r>
            <a:r>
              <a:rPr lang="en-US" sz="2400" b="0" i="1" dirty="0" smtClean="0"/>
              <a:t>MPL</a:t>
            </a:r>
            <a:r>
              <a:rPr lang="en-US" sz="2400" b="0" dirty="0" smtClean="0"/>
              <a:t>*</a:t>
            </a:r>
            <a:r>
              <a:rPr lang="en-US" sz="2400" b="0" i="1" baseline="-25000" dirty="0" smtClean="0"/>
              <a:t>C</a:t>
            </a:r>
            <a:r>
              <a:rPr lang="en-US" sz="2400" b="0" dirty="0" smtClean="0"/>
              <a:t> = 1</a:t>
            </a:r>
          </a:p>
          <a:p>
            <a:pPr marL="457200" lvl="2" indent="-457200">
              <a:spcBef>
                <a:spcPct val="10000"/>
              </a:spcBef>
              <a:spcAft>
                <a:spcPct val="10000"/>
              </a:spcAft>
              <a:buFont typeface="Arial" charset="0"/>
              <a:buChar char="•"/>
            </a:pPr>
            <a:r>
              <a:rPr lang="el-GR" sz="2400" b="0" dirty="0" smtClean="0"/>
              <a:t>Ας υποθέσουμε ότι υπάρχουν 100 ξένοι εργαζόμενοι. </a:t>
            </a:r>
            <a:endParaRPr lang="en-US" sz="2400" b="0" dirty="0"/>
          </a:p>
          <a:p>
            <a:pPr marL="457200" lvl="2" indent="-457200">
              <a:spcBef>
                <a:spcPct val="10000"/>
              </a:spcBef>
              <a:spcAft>
                <a:spcPct val="10000"/>
              </a:spcAft>
              <a:buFont typeface="Arial" charset="0"/>
              <a:buChar char="•"/>
            </a:pPr>
            <a:r>
              <a:rPr lang="el-GR" sz="2400" b="0" dirty="0" smtClean="0"/>
              <a:t>Εάν όλοι οι εργαζόμενοι απασχολούνταν στα σιτηρά θα μπορούσαν να παράγουν 100 </a:t>
            </a:r>
            <a:r>
              <a:rPr lang="el-GR" sz="2400" b="0" dirty="0" err="1" smtClean="0"/>
              <a:t>μπούσελ</a:t>
            </a:r>
            <a:r>
              <a:rPr lang="el-GR" sz="2400" b="0" dirty="0" smtClean="0"/>
              <a:t>. </a:t>
            </a:r>
            <a:endParaRPr lang="en-US" sz="2400" b="0" dirty="0"/>
          </a:p>
          <a:p>
            <a:pPr marL="457200" lvl="2" indent="-457200">
              <a:spcBef>
                <a:spcPct val="10000"/>
              </a:spcBef>
              <a:spcAft>
                <a:spcPct val="10000"/>
              </a:spcAft>
              <a:buFont typeface="Arial" charset="0"/>
              <a:buChar char="•"/>
            </a:pPr>
            <a:r>
              <a:rPr lang="el-GR" sz="2400" b="0" dirty="0" smtClean="0"/>
              <a:t>Εάν όλοι οι εργαζόμενοι απασχολούνταν στην παραγωγή υφάσματος θα μπορούσαν να παράγουν 100 γιάρδες.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p:bldP spid="3"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Η Ξένη Χώρα</a:t>
            </a:r>
            <a:endParaRPr lang="en-US" sz="2400" dirty="0">
              <a:solidFill>
                <a:srgbClr val="356A41"/>
              </a:solidFill>
            </a:endParaRPr>
          </a:p>
        </p:txBody>
      </p:sp>
      <p:sp>
        <p:nvSpPr>
          <p:cNvPr id="18" name="Rectangle 17"/>
          <p:cNvSpPr>
            <a:spLocks noChangeArrowheads="1"/>
          </p:cNvSpPr>
          <p:nvPr/>
        </p:nvSpPr>
        <p:spPr bwMode="auto">
          <a:xfrm>
            <a:off x="566738" y="1298575"/>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Ξένη Καμπύλη Παραγωγικών Δυνατοτήτων</a:t>
            </a:r>
            <a:endParaRPr lang="en-US" sz="2000" b="0" dirty="0"/>
          </a:p>
        </p:txBody>
      </p:sp>
      <p:grpSp>
        <p:nvGrpSpPr>
          <p:cNvPr id="2" name="Group 39"/>
          <p:cNvGrpSpPr>
            <a:grpSpLocks/>
          </p:cNvGrpSpPr>
          <p:nvPr/>
        </p:nvGrpSpPr>
        <p:grpSpPr bwMode="auto">
          <a:xfrm>
            <a:off x="646113" y="1828800"/>
            <a:ext cx="8040687" cy="4429125"/>
            <a:chOff x="566738" y="2200275"/>
            <a:chExt cx="7805737" cy="4219575"/>
          </a:xfrm>
        </p:grpSpPr>
        <p:sp>
          <p:nvSpPr>
            <p:cNvPr id="96271" name="Rectangle 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96272" name="Rectangle 9"/>
            <p:cNvSpPr>
              <a:spLocks noChangeArrowheads="1"/>
            </p:cNvSpPr>
            <p:nvPr/>
          </p:nvSpPr>
          <p:spPr bwMode="auto">
            <a:xfrm>
              <a:off x="581024" y="2219327"/>
              <a:ext cx="7772401" cy="310482"/>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 name="Text Box 7"/>
          <p:cNvSpPr txBox="1">
            <a:spLocks noChangeArrowheads="1"/>
          </p:cNvSpPr>
          <p:nvPr/>
        </p:nvSpPr>
        <p:spPr bwMode="auto">
          <a:xfrm>
            <a:off x="665163" y="1849438"/>
            <a:ext cx="126365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2-3</a:t>
            </a:r>
          </a:p>
        </p:txBody>
      </p:sp>
      <p:sp>
        <p:nvSpPr>
          <p:cNvPr id="12" name="Rectangle 11"/>
          <p:cNvSpPr>
            <a:spLocks noChangeArrowheads="1"/>
          </p:cNvSpPr>
          <p:nvPr/>
        </p:nvSpPr>
        <p:spPr bwMode="auto">
          <a:xfrm>
            <a:off x="6019800" y="2133600"/>
            <a:ext cx="2819400" cy="4302716"/>
          </a:xfrm>
          <a:prstGeom prst="rect">
            <a:avLst/>
          </a:prstGeom>
          <a:noFill/>
          <a:ln w="9525">
            <a:noFill/>
            <a:miter lim="800000"/>
            <a:headEnd/>
            <a:tailEnd/>
          </a:ln>
        </p:spPr>
        <p:txBody>
          <a:bodyPr wrap="square">
            <a:spAutoFit/>
          </a:bodyPr>
          <a:lstStyle/>
          <a:p>
            <a:pPr>
              <a:spcBef>
                <a:spcPct val="10000"/>
              </a:spcBef>
              <a:spcAft>
                <a:spcPct val="10000"/>
              </a:spcAft>
            </a:pPr>
            <a:r>
              <a:rPr lang="el-GR" sz="1800" dirty="0" smtClean="0"/>
              <a:t>Η ξένη ΚΠΔ είναι μια ευθεία γραμμή μεταξύ των 100 γιαρδών υφάσματος και των 100 </a:t>
            </a:r>
            <a:r>
              <a:rPr lang="el-GR" sz="1800" dirty="0" err="1" smtClean="0"/>
              <a:t>μπούσελ</a:t>
            </a:r>
            <a:r>
              <a:rPr lang="el-GR" sz="1800" dirty="0" smtClean="0"/>
              <a:t> σιτηρών. </a:t>
            </a:r>
            <a:endParaRPr lang="en-US" sz="1800" dirty="0"/>
          </a:p>
          <a:p>
            <a:pPr>
              <a:spcBef>
                <a:spcPct val="10000"/>
              </a:spcBef>
              <a:spcAft>
                <a:spcPct val="10000"/>
              </a:spcAft>
            </a:pPr>
            <a:r>
              <a:rPr lang="el-GR" sz="1800" dirty="0" smtClean="0"/>
              <a:t>Η κλίση της ΚΠΔ είναι αρνητική και είναι το κόστος ευκαιρίας των σιτηρών, δηλαδή η ποσότητα υφάσματος από την οποία πρέπει να παραιτηθούμε (1 μέτρο) προκειμένου να πετύχουμε 1 επιπλέον τόνο σιτηρών. </a:t>
            </a:r>
            <a:endParaRPr lang="en-US" sz="1800" dirty="0"/>
          </a:p>
        </p:txBody>
      </p:sp>
      <p:sp>
        <p:nvSpPr>
          <p:cNvPr id="13" name="Rectangle 12"/>
          <p:cNvSpPr>
            <a:spLocks noChangeArrowheads="1"/>
          </p:cNvSpPr>
          <p:nvPr/>
        </p:nvSpPr>
        <p:spPr bwMode="auto">
          <a:xfrm>
            <a:off x="749300" y="2214563"/>
            <a:ext cx="5327650" cy="37274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5" name="Picture 4"/>
          <p:cNvPicPr>
            <a:picLocks noChangeAspect="1"/>
          </p:cNvPicPr>
          <p:nvPr/>
        </p:nvPicPr>
        <p:blipFill>
          <a:blip r:embed="rId3" cstate="print"/>
          <a:srcRect/>
          <a:stretch>
            <a:fillRect/>
          </a:stretch>
        </p:blipFill>
        <p:spPr bwMode="auto">
          <a:xfrm>
            <a:off x="762000" y="2265363"/>
            <a:ext cx="5295900" cy="3629025"/>
          </a:xfrm>
          <a:prstGeom prst="rect">
            <a:avLst/>
          </a:prstGeom>
          <a:noFill/>
          <a:ln w="9525">
            <a:noFill/>
            <a:miter lim="800000"/>
            <a:headEnd/>
            <a:tailEnd/>
          </a:ln>
        </p:spPr>
      </p:pic>
      <p:pic>
        <p:nvPicPr>
          <p:cNvPr id="7" name="Picture 6"/>
          <p:cNvPicPr>
            <a:picLocks noChangeAspect="1"/>
          </p:cNvPicPr>
          <p:nvPr/>
        </p:nvPicPr>
        <p:blipFill>
          <a:blip r:embed="rId4" cstate="print"/>
          <a:srcRect/>
          <a:stretch>
            <a:fillRect/>
          </a:stretch>
        </p:blipFill>
        <p:spPr bwMode="auto">
          <a:xfrm>
            <a:off x="762000" y="2265363"/>
            <a:ext cx="5295900" cy="3629025"/>
          </a:xfrm>
          <a:prstGeom prst="rect">
            <a:avLst/>
          </a:prstGeom>
          <a:noFill/>
          <a:ln w="9525">
            <a:noFill/>
            <a:miter lim="800000"/>
            <a:headEnd/>
            <a:tailEnd/>
          </a:ln>
        </p:spPr>
      </p:pic>
      <p:pic>
        <p:nvPicPr>
          <p:cNvPr id="4" name="Picture 3"/>
          <p:cNvPicPr>
            <a:picLocks noChangeAspect="1"/>
          </p:cNvPicPr>
          <p:nvPr/>
        </p:nvPicPr>
        <p:blipFill>
          <a:blip r:embed="rId5" cstate="print"/>
          <a:srcRect/>
          <a:stretch>
            <a:fillRect/>
          </a:stretch>
        </p:blipFill>
        <p:spPr bwMode="auto">
          <a:xfrm>
            <a:off x="762000" y="2265363"/>
            <a:ext cx="5295900" cy="3629025"/>
          </a:xfrm>
          <a:prstGeom prst="rect">
            <a:avLst/>
          </a:prstGeom>
          <a:noFill/>
          <a:ln w="9525">
            <a:noFill/>
            <a:miter lim="800000"/>
            <a:headEnd/>
            <a:tailEnd/>
          </a:ln>
        </p:spPr>
      </p:pic>
      <p:pic>
        <p:nvPicPr>
          <p:cNvPr id="6" name="Picture 5"/>
          <p:cNvPicPr>
            <a:picLocks noChangeAspect="1"/>
          </p:cNvPicPr>
          <p:nvPr/>
        </p:nvPicPr>
        <p:blipFill>
          <a:blip r:embed="rId6" cstate="print"/>
          <a:srcRect/>
          <a:stretch>
            <a:fillRect/>
          </a:stretch>
        </p:blipFill>
        <p:spPr bwMode="auto">
          <a:xfrm>
            <a:off x="762000" y="2265363"/>
            <a:ext cx="5295900" cy="3629025"/>
          </a:xfrm>
          <a:prstGeom prst="rect">
            <a:avLst/>
          </a:prstGeom>
          <a:noFill/>
          <a:ln w="9525">
            <a:noFill/>
            <a:miter lim="800000"/>
            <a:headEnd/>
            <a:tailEnd/>
          </a:ln>
        </p:spPr>
      </p:pic>
      <p:pic>
        <p:nvPicPr>
          <p:cNvPr id="8" name="Picture 7"/>
          <p:cNvPicPr>
            <a:picLocks noChangeAspect="1"/>
          </p:cNvPicPr>
          <p:nvPr/>
        </p:nvPicPr>
        <p:blipFill>
          <a:blip r:embed="rId7" cstate="print"/>
          <a:srcRect/>
          <a:stretch>
            <a:fillRect/>
          </a:stretch>
        </p:blipFill>
        <p:spPr bwMode="auto">
          <a:xfrm>
            <a:off x="762000" y="2265363"/>
            <a:ext cx="5295900" cy="3629025"/>
          </a:xfrm>
          <a:prstGeom prst="rect">
            <a:avLst/>
          </a:prstGeom>
          <a:noFill/>
          <a:ln w="9525">
            <a:noFill/>
            <a:miter lim="800000"/>
            <a:headEnd/>
            <a:tailEnd/>
          </a:ln>
        </p:spPr>
      </p:pic>
      <p:sp>
        <p:nvSpPr>
          <p:cNvPr id="96268" name="Rectangle 18"/>
          <p:cNvSpPr>
            <a:spLocks noChangeArrowheads="1"/>
          </p:cNvSpPr>
          <p:nvPr/>
        </p:nvSpPr>
        <p:spPr bwMode="auto">
          <a:xfrm>
            <a:off x="892175" y="333375"/>
            <a:ext cx="2474913" cy="3111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96269" name="Straight Connector 19"/>
          <p:cNvCxnSpPr>
            <a:cxnSpLocks noChangeShapeType="1"/>
          </p:cNvCxnSpPr>
          <p:nvPr/>
        </p:nvCxnSpPr>
        <p:spPr bwMode="auto">
          <a:xfrm>
            <a:off x="566738" y="623888"/>
            <a:ext cx="2786062" cy="0"/>
          </a:xfrm>
          <a:prstGeom prst="line">
            <a:avLst/>
          </a:prstGeom>
          <a:noFill/>
          <a:ln w="19050" cap="rnd" algn="ctr">
            <a:solidFill>
              <a:srgbClr val="9C3A45"/>
            </a:solidFill>
            <a:prstDash val="sysDash"/>
            <a:round/>
            <a:headEnd/>
            <a:tailEnd/>
          </a:ln>
        </p:spPr>
      </p:cxnSp>
      <p:sp>
        <p:nvSpPr>
          <p:cNvPr id="21"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tabLst>
                <a:tab pos="290513" algn="l"/>
              </a:tabLst>
              <a:defRPr/>
            </a:pPr>
            <a:r>
              <a:rPr lang="en-US" sz="2400" kern="0" dirty="0">
                <a:solidFill>
                  <a:srgbClr val="69134B"/>
                </a:solidFill>
                <a:latin typeface="+mj-lt"/>
                <a:ea typeface="+mj-ea"/>
                <a:cs typeface="+mj-cs"/>
              </a:rPr>
              <a:t>2  </a:t>
            </a:r>
            <a:r>
              <a:rPr lang="el-GR" sz="2400" kern="0" dirty="0" smtClean="0">
                <a:solidFill>
                  <a:srgbClr val="69134B"/>
                </a:solidFill>
                <a:latin typeface="+mj-lt"/>
                <a:ea typeface="+mj-ea"/>
                <a:cs typeface="+mj-cs"/>
              </a:rPr>
              <a:t>Το </a:t>
            </a:r>
            <a:r>
              <a:rPr lang="el-GR" sz="2400" kern="0" dirty="0" err="1" smtClean="0">
                <a:solidFill>
                  <a:srgbClr val="69134B"/>
                </a:solidFill>
                <a:latin typeface="+mj-lt"/>
                <a:ea typeface="+mj-ea"/>
                <a:cs typeface="+mj-cs"/>
              </a:rPr>
              <a:t>Ρικαρντιανό</a:t>
            </a:r>
            <a:r>
              <a:rPr lang="el-GR" sz="2400" kern="0" dirty="0" smtClean="0">
                <a:solidFill>
                  <a:srgbClr val="69134B"/>
                </a:solidFill>
                <a:latin typeface="+mj-lt"/>
                <a:ea typeface="+mj-ea"/>
                <a:cs typeface="+mj-cs"/>
              </a:rPr>
              <a:t> Υπόδειγμα</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750"/>
                            </p:stCondLst>
                            <p:childTnLst>
                              <p:par>
                                <p:cTn id="27" presetID="22" presetClass="entr" presetSubtype="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750"/>
                                        <p:tgtEl>
                                          <p:spTgt spid="5"/>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wipe(left)">
                                      <p:cBhvr>
                                        <p:cTn id="33" dur="500"/>
                                        <p:tgtEl>
                                          <p:spTgt spid="12">
                                            <p:txEl>
                                              <p:pRg st="0" end="0"/>
                                            </p:txEl>
                                          </p:spTgt>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75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Effect transition="in" filter="wipe(left)">
                                      <p:cBhvr>
                                        <p:cTn id="42" dur="500"/>
                                        <p:tgtEl>
                                          <p:spTgt spid="12">
                                            <p:txEl>
                                              <p:pRg st="1" end="1"/>
                                            </p:txEl>
                                          </p:spTgt>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750"/>
                                        <p:tgtEl>
                                          <p:spTgt spid="7"/>
                                        </p:tgtEl>
                                      </p:cBhvr>
                                    </p:animEffect>
                                  </p:childTnLst>
                                </p:cTn>
                              </p:par>
                            </p:childTnLst>
                          </p:cTn>
                        </p:par>
                        <p:par>
                          <p:cTn id="47" fill="hold">
                            <p:stCondLst>
                              <p:cond delay="1250"/>
                            </p:stCondLst>
                            <p:childTnLst>
                              <p:par>
                                <p:cTn id="48" presetID="22" presetClass="entr" presetSubtype="2"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right)">
                                      <p:cBhvr>
                                        <p:cTn id="5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11" grpId="0" animBg="1"/>
      <p:bldP spid="12" grpId="0" build="p" bldLvl="2"/>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544513" y="820738"/>
            <a:ext cx="7947025" cy="461962"/>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Συγκριτικό Πλεονέκτημα</a:t>
            </a:r>
            <a:endParaRPr lang="en-US" sz="2400" b="0" dirty="0"/>
          </a:p>
        </p:txBody>
      </p:sp>
      <p:sp>
        <p:nvSpPr>
          <p:cNvPr id="98306" name="Rectangle 19"/>
          <p:cNvSpPr>
            <a:spLocks noChangeArrowheads="1"/>
          </p:cNvSpPr>
          <p:nvPr/>
        </p:nvSpPr>
        <p:spPr bwMode="auto">
          <a:xfrm>
            <a:off x="892175" y="333375"/>
            <a:ext cx="2474913" cy="31115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98307" name="Straight Connector 20"/>
          <p:cNvCxnSpPr>
            <a:cxnSpLocks noChangeShapeType="1"/>
          </p:cNvCxnSpPr>
          <p:nvPr/>
        </p:nvCxnSpPr>
        <p:spPr bwMode="auto">
          <a:xfrm>
            <a:off x="566738" y="623888"/>
            <a:ext cx="2786062" cy="0"/>
          </a:xfrm>
          <a:prstGeom prst="line">
            <a:avLst/>
          </a:prstGeom>
          <a:noFill/>
          <a:ln w="19050" cap="rnd" algn="ctr">
            <a:solidFill>
              <a:srgbClr val="9C3A45"/>
            </a:solidFill>
            <a:prstDash val="sysDash"/>
            <a:round/>
            <a:headEnd/>
            <a:tailEnd/>
          </a:ln>
        </p:spPr>
      </p:cxnSp>
      <p:sp>
        <p:nvSpPr>
          <p:cNvPr id="22"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tabLst>
                <a:tab pos="290513" algn="l"/>
              </a:tabLst>
              <a:defRPr/>
            </a:pPr>
            <a:r>
              <a:rPr lang="en-US" sz="2400" kern="0" dirty="0">
                <a:solidFill>
                  <a:srgbClr val="69134B"/>
                </a:solidFill>
                <a:latin typeface="+mj-lt"/>
                <a:ea typeface="+mj-ea"/>
                <a:cs typeface="+mj-cs"/>
              </a:rPr>
              <a:t>2  </a:t>
            </a:r>
            <a:r>
              <a:rPr lang="el-GR" sz="2400" kern="0" dirty="0" smtClean="0">
                <a:solidFill>
                  <a:srgbClr val="69134B"/>
                </a:solidFill>
                <a:latin typeface="+mj-lt"/>
                <a:ea typeface="+mj-ea"/>
                <a:cs typeface="+mj-cs"/>
              </a:rPr>
              <a:t>Το </a:t>
            </a:r>
            <a:r>
              <a:rPr lang="el-GR" sz="2400" kern="0" dirty="0" err="1" smtClean="0">
                <a:solidFill>
                  <a:srgbClr val="69134B"/>
                </a:solidFill>
                <a:latin typeface="+mj-lt"/>
                <a:ea typeface="+mj-ea"/>
                <a:cs typeface="+mj-cs"/>
              </a:rPr>
              <a:t>Ρικαρντιανό</a:t>
            </a:r>
            <a:r>
              <a:rPr lang="el-GR" sz="2400" kern="0" dirty="0" smtClean="0">
                <a:solidFill>
                  <a:srgbClr val="69134B"/>
                </a:solidFill>
                <a:latin typeface="+mj-lt"/>
                <a:ea typeface="+mj-ea"/>
                <a:cs typeface="+mj-cs"/>
              </a:rPr>
              <a:t> Υπόδειγμα</a:t>
            </a:r>
            <a:endParaRPr lang="en-US" sz="2400" kern="0" dirty="0">
              <a:solidFill>
                <a:srgbClr val="69134B"/>
              </a:solidFill>
              <a:latin typeface="+mj-lt"/>
              <a:ea typeface="+mj-ea"/>
              <a:cs typeface="+mj-cs"/>
            </a:endParaRPr>
          </a:p>
        </p:txBody>
      </p:sp>
      <p:pic>
        <p:nvPicPr>
          <p:cNvPr id="23" name="table"/>
          <p:cNvPicPr>
            <a:picLocks noChangeAspect="1"/>
          </p:cNvPicPr>
          <p:nvPr/>
        </p:nvPicPr>
        <p:blipFill>
          <a:blip r:embed="rId3" cstate="print"/>
          <a:srcRect/>
          <a:stretch>
            <a:fillRect/>
          </a:stretch>
        </p:blipFill>
        <p:spPr bwMode="auto">
          <a:xfrm>
            <a:off x="2193925" y="1466850"/>
            <a:ext cx="4648200" cy="2419350"/>
          </a:xfrm>
          <a:prstGeom prst="rect">
            <a:avLst/>
          </a:prstGeom>
          <a:noFill/>
          <a:ln w="9525">
            <a:noFill/>
            <a:miter lim="800000"/>
            <a:headEnd/>
            <a:tailEnd/>
          </a:ln>
        </p:spPr>
      </p:pic>
      <p:sp>
        <p:nvSpPr>
          <p:cNvPr id="3" name="Rectangle 2"/>
          <p:cNvSpPr>
            <a:spLocks noChangeArrowheads="1"/>
          </p:cNvSpPr>
          <p:nvPr/>
        </p:nvSpPr>
        <p:spPr bwMode="auto">
          <a:xfrm>
            <a:off x="544513" y="4038600"/>
            <a:ext cx="8370887" cy="2751522"/>
          </a:xfrm>
          <a:prstGeom prst="rect">
            <a:avLst/>
          </a:prstGeom>
          <a:noFill/>
          <a:ln w="9525">
            <a:noFill/>
            <a:miter lim="800000"/>
            <a:headEnd/>
            <a:tailEnd/>
          </a:ln>
        </p:spPr>
        <p:txBody>
          <a:bodyPr>
            <a:spAutoFit/>
          </a:bodyPr>
          <a:lstStyle/>
          <a:p>
            <a:pPr marL="0" lvl="1">
              <a:spcBef>
                <a:spcPct val="10000"/>
              </a:spcBef>
              <a:spcAft>
                <a:spcPct val="10000"/>
              </a:spcAft>
            </a:pPr>
            <a:r>
              <a:rPr lang="el-GR" sz="2400" b="0" dirty="0" smtClean="0"/>
              <a:t>Μια χώρα διαθέτει συγκριτικό πλεονέκτημα σε ένα προϊόν όταν έχει χαμηλότερο κόστος ευκαιρίας παραγωγής απ’ ότι μια άλλη χώρα. </a:t>
            </a:r>
            <a:endParaRPr lang="en-US" sz="2400" b="0" dirty="0"/>
          </a:p>
          <a:p>
            <a:pPr marL="0" lvl="1">
              <a:spcBef>
                <a:spcPct val="10000"/>
              </a:spcBef>
              <a:spcAft>
                <a:spcPct val="10000"/>
              </a:spcAft>
            </a:pPr>
            <a:r>
              <a:rPr lang="el-GR" sz="2400" b="0" dirty="0" smtClean="0"/>
              <a:t>Κοιτάζοντας το διάγραμμα μπορούμε να διαπιστώσουμε ότι οι ξένοι έχουν συγκριτικό πλεονέκτημα στην παραγωγή υφάσματος. Η χώρα μας έχει συγκριτικό πλεονέκτημα στην παραγωγή σιτηρών.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3" grpId="0" uiExpand="1" build="p" bldLvl="2"/>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Η Ξένη Χώρα</a:t>
            </a:r>
            <a:endParaRPr lang="en-US" sz="2400" dirty="0">
              <a:solidFill>
                <a:srgbClr val="356A41"/>
              </a:solidFill>
            </a:endParaRPr>
          </a:p>
        </p:txBody>
      </p:sp>
      <p:sp>
        <p:nvSpPr>
          <p:cNvPr id="18" name="Rectangle 17"/>
          <p:cNvSpPr>
            <a:spLocks noChangeArrowheads="1"/>
          </p:cNvSpPr>
          <p:nvPr/>
        </p:nvSpPr>
        <p:spPr bwMode="auto">
          <a:xfrm>
            <a:off x="566738" y="1298575"/>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Συγκριτικό Πλεονέκτημα</a:t>
            </a:r>
            <a:endParaRPr lang="en-US" sz="2000" b="0" dirty="0"/>
          </a:p>
        </p:txBody>
      </p:sp>
      <p:grpSp>
        <p:nvGrpSpPr>
          <p:cNvPr id="2" name="Group 39"/>
          <p:cNvGrpSpPr>
            <a:grpSpLocks/>
          </p:cNvGrpSpPr>
          <p:nvPr/>
        </p:nvGrpSpPr>
        <p:grpSpPr bwMode="auto">
          <a:xfrm>
            <a:off x="646113" y="1827213"/>
            <a:ext cx="7735887" cy="4530725"/>
            <a:chOff x="566738" y="2200275"/>
            <a:chExt cx="7805737" cy="4219575"/>
          </a:xfrm>
        </p:grpSpPr>
        <p:sp>
          <p:nvSpPr>
            <p:cNvPr id="100369" name="Rectangle 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00370" name="Rectangle 9"/>
            <p:cNvSpPr>
              <a:spLocks noChangeArrowheads="1"/>
            </p:cNvSpPr>
            <p:nvPr/>
          </p:nvSpPr>
          <p:spPr bwMode="auto">
            <a:xfrm>
              <a:off x="581024" y="2219327"/>
              <a:ext cx="7772401" cy="28574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 name="Text Box 7"/>
          <p:cNvSpPr txBox="1">
            <a:spLocks noChangeArrowheads="1"/>
          </p:cNvSpPr>
          <p:nvPr/>
        </p:nvSpPr>
        <p:spPr bwMode="auto">
          <a:xfrm>
            <a:off x="665163" y="1847850"/>
            <a:ext cx="126365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2-4</a:t>
            </a:r>
          </a:p>
        </p:txBody>
      </p:sp>
      <p:sp>
        <p:nvSpPr>
          <p:cNvPr id="12" name="Rectangle 11"/>
          <p:cNvSpPr>
            <a:spLocks noChangeArrowheads="1"/>
          </p:cNvSpPr>
          <p:nvPr/>
        </p:nvSpPr>
        <p:spPr bwMode="auto">
          <a:xfrm>
            <a:off x="5943600" y="2249488"/>
            <a:ext cx="2570163" cy="3785652"/>
          </a:xfrm>
          <a:prstGeom prst="rect">
            <a:avLst/>
          </a:prstGeom>
          <a:noFill/>
          <a:ln w="9525">
            <a:noFill/>
            <a:miter lim="800000"/>
            <a:headEnd/>
            <a:tailEnd/>
          </a:ln>
        </p:spPr>
        <p:txBody>
          <a:bodyPr>
            <a:spAutoFit/>
          </a:bodyPr>
          <a:lstStyle/>
          <a:p>
            <a:pPr>
              <a:spcBef>
                <a:spcPct val="10000"/>
              </a:spcBef>
              <a:spcAft>
                <a:spcPct val="10000"/>
              </a:spcAft>
            </a:pPr>
            <a:r>
              <a:rPr lang="el-GR" sz="2000" dirty="0" smtClean="0">
                <a:solidFill>
                  <a:srgbClr val="8A3A6A"/>
                </a:solidFill>
              </a:rPr>
              <a:t>Ισορροπία στην Ξένη Χώρα χωρίς Εμπόριο</a:t>
            </a:r>
            <a:r>
              <a:rPr lang="en-US" sz="2000" dirty="0" smtClean="0">
                <a:solidFill>
                  <a:srgbClr val="8A3A6A"/>
                </a:solidFill>
              </a:rPr>
              <a:t> </a:t>
            </a:r>
            <a:r>
              <a:rPr lang="el-GR" sz="2000" dirty="0" smtClean="0"/>
              <a:t>Το υψηλότερο επίπεδο ξένης χρησιμότητας πάνω στην ΚΠΔ επιτυγχάνεται στο σημείο </a:t>
            </a:r>
            <a:r>
              <a:rPr lang="en-US" sz="2000" dirty="0" smtClean="0"/>
              <a:t> </a:t>
            </a:r>
            <a:r>
              <a:rPr lang="en-US" sz="2000" i="1" dirty="0" smtClean="0"/>
              <a:t>A</a:t>
            </a:r>
            <a:r>
              <a:rPr lang="en-US" sz="2000" baseline="30000" dirty="0"/>
              <a:t>*</a:t>
            </a:r>
            <a:r>
              <a:rPr lang="en-US" sz="2000" dirty="0"/>
              <a:t>, </a:t>
            </a:r>
            <a:r>
              <a:rPr lang="el-GR" sz="2000" dirty="0" smtClean="0"/>
              <a:t>το οποίο δείχνει την ισορροπία χωρίς εμπόριο. </a:t>
            </a:r>
            <a:endParaRPr lang="en-US" sz="2000" dirty="0"/>
          </a:p>
        </p:txBody>
      </p:sp>
      <p:sp>
        <p:nvSpPr>
          <p:cNvPr id="13" name="Rectangle 12"/>
          <p:cNvSpPr>
            <a:spLocks noChangeArrowheads="1"/>
          </p:cNvSpPr>
          <p:nvPr/>
        </p:nvSpPr>
        <p:spPr bwMode="auto">
          <a:xfrm>
            <a:off x="739775" y="2230438"/>
            <a:ext cx="5203825" cy="40322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5" name="Picture 4"/>
          <p:cNvPicPr>
            <a:picLocks noChangeAspect="1"/>
          </p:cNvPicPr>
          <p:nvPr/>
        </p:nvPicPr>
        <p:blipFill>
          <a:blip r:embed="rId3" cstate="print"/>
          <a:srcRect/>
          <a:stretch>
            <a:fillRect/>
          </a:stretch>
        </p:blipFill>
        <p:spPr bwMode="auto">
          <a:xfrm>
            <a:off x="803275" y="2281238"/>
            <a:ext cx="5076825" cy="3943350"/>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803275" y="2281238"/>
            <a:ext cx="5076825" cy="3943350"/>
          </a:xfrm>
          <a:prstGeom prst="rect">
            <a:avLst/>
          </a:prstGeom>
          <a:noFill/>
          <a:ln w="9525">
            <a:noFill/>
            <a:miter lim="800000"/>
            <a:headEnd/>
            <a:tailEnd/>
          </a:ln>
        </p:spPr>
      </p:pic>
      <p:pic>
        <p:nvPicPr>
          <p:cNvPr id="7" name="Picture 6"/>
          <p:cNvPicPr>
            <a:picLocks noChangeAspect="1"/>
          </p:cNvPicPr>
          <p:nvPr/>
        </p:nvPicPr>
        <p:blipFill>
          <a:blip r:embed="rId5" cstate="print"/>
          <a:srcRect/>
          <a:stretch>
            <a:fillRect/>
          </a:stretch>
        </p:blipFill>
        <p:spPr bwMode="auto">
          <a:xfrm>
            <a:off x="803275" y="2281238"/>
            <a:ext cx="5076825" cy="3943350"/>
          </a:xfrm>
          <a:prstGeom prst="rect">
            <a:avLst/>
          </a:prstGeom>
          <a:noFill/>
          <a:ln w="9525">
            <a:noFill/>
            <a:miter lim="800000"/>
            <a:headEnd/>
            <a:tailEnd/>
          </a:ln>
        </p:spPr>
      </p:pic>
      <p:pic>
        <p:nvPicPr>
          <p:cNvPr id="8" name="Picture 7"/>
          <p:cNvPicPr>
            <a:picLocks noChangeAspect="1"/>
          </p:cNvPicPr>
          <p:nvPr/>
        </p:nvPicPr>
        <p:blipFill>
          <a:blip r:embed="rId6" cstate="print"/>
          <a:srcRect/>
          <a:stretch>
            <a:fillRect/>
          </a:stretch>
        </p:blipFill>
        <p:spPr bwMode="auto">
          <a:xfrm>
            <a:off x="803275" y="2281238"/>
            <a:ext cx="5076825" cy="3943350"/>
          </a:xfrm>
          <a:prstGeom prst="rect">
            <a:avLst/>
          </a:prstGeom>
          <a:noFill/>
          <a:ln w="9525">
            <a:noFill/>
            <a:miter lim="800000"/>
            <a:headEnd/>
            <a:tailEnd/>
          </a:ln>
        </p:spPr>
      </p:pic>
      <p:pic>
        <p:nvPicPr>
          <p:cNvPr id="14" name="Picture 13"/>
          <p:cNvPicPr>
            <a:picLocks noChangeAspect="1"/>
          </p:cNvPicPr>
          <p:nvPr/>
        </p:nvPicPr>
        <p:blipFill>
          <a:blip r:embed="rId7" cstate="print"/>
          <a:srcRect/>
          <a:stretch>
            <a:fillRect/>
          </a:stretch>
        </p:blipFill>
        <p:spPr bwMode="auto">
          <a:xfrm>
            <a:off x="803275" y="2281238"/>
            <a:ext cx="5076825" cy="3943350"/>
          </a:xfrm>
          <a:prstGeom prst="rect">
            <a:avLst/>
          </a:prstGeom>
          <a:noFill/>
          <a:ln w="9525">
            <a:noFill/>
            <a:miter lim="800000"/>
            <a:headEnd/>
            <a:tailEnd/>
          </a:ln>
        </p:spPr>
      </p:pic>
      <p:pic>
        <p:nvPicPr>
          <p:cNvPr id="15" name="Picture 14"/>
          <p:cNvPicPr>
            <a:picLocks noChangeAspect="1"/>
          </p:cNvPicPr>
          <p:nvPr/>
        </p:nvPicPr>
        <p:blipFill>
          <a:blip r:embed="rId8" cstate="print"/>
          <a:srcRect/>
          <a:stretch>
            <a:fillRect/>
          </a:stretch>
        </p:blipFill>
        <p:spPr bwMode="auto">
          <a:xfrm>
            <a:off x="803275" y="2281238"/>
            <a:ext cx="5076825" cy="3943350"/>
          </a:xfrm>
          <a:prstGeom prst="rect">
            <a:avLst/>
          </a:prstGeom>
          <a:noFill/>
          <a:ln w="9525">
            <a:noFill/>
            <a:miter lim="800000"/>
            <a:headEnd/>
            <a:tailEnd/>
          </a:ln>
        </p:spPr>
      </p:pic>
      <p:pic>
        <p:nvPicPr>
          <p:cNvPr id="16" name="Picture 15"/>
          <p:cNvPicPr>
            <a:picLocks noChangeAspect="1"/>
          </p:cNvPicPr>
          <p:nvPr/>
        </p:nvPicPr>
        <p:blipFill>
          <a:blip r:embed="rId9" cstate="print"/>
          <a:srcRect/>
          <a:stretch>
            <a:fillRect/>
          </a:stretch>
        </p:blipFill>
        <p:spPr bwMode="auto">
          <a:xfrm>
            <a:off x="803275" y="2281238"/>
            <a:ext cx="5076825" cy="3943350"/>
          </a:xfrm>
          <a:prstGeom prst="rect">
            <a:avLst/>
          </a:prstGeom>
          <a:noFill/>
          <a:ln w="9525">
            <a:noFill/>
            <a:miter lim="800000"/>
            <a:headEnd/>
            <a:tailEnd/>
          </a:ln>
        </p:spPr>
      </p:pic>
      <p:sp>
        <p:nvSpPr>
          <p:cNvPr id="100366" name="Rectangle 19"/>
          <p:cNvSpPr>
            <a:spLocks noChangeArrowheads="1"/>
          </p:cNvSpPr>
          <p:nvPr/>
        </p:nvSpPr>
        <p:spPr bwMode="auto">
          <a:xfrm>
            <a:off x="892175" y="333374"/>
            <a:ext cx="3603625" cy="35242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00367" name="Straight Connector 20"/>
          <p:cNvCxnSpPr>
            <a:cxnSpLocks noChangeShapeType="1"/>
          </p:cNvCxnSpPr>
          <p:nvPr/>
        </p:nvCxnSpPr>
        <p:spPr bwMode="auto">
          <a:xfrm>
            <a:off x="566738" y="623888"/>
            <a:ext cx="2786062" cy="0"/>
          </a:xfrm>
          <a:prstGeom prst="line">
            <a:avLst/>
          </a:prstGeom>
          <a:noFill/>
          <a:ln w="19050" cap="rnd" algn="ctr">
            <a:solidFill>
              <a:srgbClr val="9C3A45"/>
            </a:solidFill>
            <a:prstDash val="sysDash"/>
            <a:round/>
            <a:headEnd/>
            <a:tailEnd/>
          </a:ln>
        </p:spPr>
      </p:cxnSp>
      <p:sp>
        <p:nvSpPr>
          <p:cNvPr id="22"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tabLst>
                <a:tab pos="290513" algn="l"/>
              </a:tabLst>
              <a:defRPr/>
            </a:pPr>
            <a:r>
              <a:rPr lang="en-US" sz="2400" kern="0" dirty="0">
                <a:solidFill>
                  <a:srgbClr val="69134B"/>
                </a:solidFill>
                <a:latin typeface="+mj-lt"/>
                <a:ea typeface="+mj-ea"/>
                <a:cs typeface="+mj-cs"/>
              </a:rPr>
              <a:t>2  </a:t>
            </a:r>
            <a:r>
              <a:rPr lang="el-GR" sz="2400" kern="0" dirty="0" smtClean="0">
                <a:solidFill>
                  <a:srgbClr val="69134B"/>
                </a:solidFill>
                <a:latin typeface="+mj-lt"/>
                <a:ea typeface="+mj-ea"/>
                <a:cs typeface="+mj-cs"/>
              </a:rPr>
              <a:t>Το </a:t>
            </a:r>
            <a:r>
              <a:rPr lang="el-GR" sz="2400" kern="0" dirty="0" err="1" smtClean="0">
                <a:solidFill>
                  <a:srgbClr val="69134B"/>
                </a:solidFill>
                <a:latin typeface="+mj-lt"/>
                <a:ea typeface="+mj-ea"/>
                <a:cs typeface="+mj-cs"/>
              </a:rPr>
              <a:t>Ρικαρντιανό</a:t>
            </a:r>
            <a:r>
              <a:rPr lang="el-GR" sz="2400" kern="0" dirty="0" smtClean="0">
                <a:solidFill>
                  <a:srgbClr val="69134B"/>
                </a:solidFill>
                <a:latin typeface="+mj-lt"/>
                <a:ea typeface="+mj-ea"/>
                <a:cs typeface="+mj-cs"/>
              </a:rPr>
              <a:t> Υπόδειγμα</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750"/>
                                        <p:tgtEl>
                                          <p:spTgt spid="5"/>
                                        </p:tgtEl>
                                      </p:cBhvr>
                                    </p:animEffect>
                                  </p:childTnLst>
                                </p:cTn>
                              </p:par>
                            </p:childTnLst>
                          </p:cTn>
                        </p:par>
                        <p:par>
                          <p:cTn id="26" fill="hold">
                            <p:stCondLst>
                              <p:cond delay="275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750"/>
                                        <p:tgtEl>
                                          <p:spTgt spid="6"/>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750"/>
                                        <p:tgtEl>
                                          <p:spTgt spid="7"/>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750"/>
                                        <p:tgtEl>
                                          <p:spTgt spid="8"/>
                                        </p:tgtEl>
                                      </p:cBhvr>
                                    </p:animEffect>
                                  </p:childTnLst>
                                </p:cTn>
                              </p:par>
                            </p:childTnLst>
                          </p:cTn>
                        </p:par>
                        <p:par>
                          <p:cTn id="38" fill="hold">
                            <p:stCondLst>
                              <p:cond delay="5000"/>
                            </p:stCondLst>
                            <p:childTnLst>
                              <p:par>
                                <p:cTn id="39" presetID="22" presetClass="entr" presetSubtype="8"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750"/>
                                        <p:tgtEl>
                                          <p:spTgt spid="14"/>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750"/>
                                        <p:tgtEl>
                                          <p:spTgt spid="15"/>
                                        </p:tgtEl>
                                      </p:cBhvr>
                                    </p:animEffect>
                                  </p:childTnLst>
                                </p:cTn>
                              </p:par>
                            </p:childTnLst>
                          </p:cTn>
                        </p:par>
                        <p:par>
                          <p:cTn id="46" fill="hold">
                            <p:stCondLst>
                              <p:cond delay="6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par>
                          <p:cTn id="50" fill="hold">
                            <p:stCondLst>
                              <p:cond delay="7000"/>
                            </p:stCondLst>
                            <p:childTnLst>
                              <p:par>
                                <p:cTn id="51" presetID="22" presetClass="entr" presetSubtype="2"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right)">
                                      <p:cBhvr>
                                        <p:cTn id="5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11" grpId="0" animBg="1"/>
      <p:bldP spid="12" grpId="0" build="p" bldLvl="2"/>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566738" y="476250"/>
            <a:ext cx="2255837" cy="176213"/>
          </a:xfrm>
          <a:prstGeom prst="rect">
            <a:avLst/>
          </a:prstGeom>
          <a:solidFill>
            <a:srgbClr val="D4E4C1"/>
          </a:solidFill>
          <a:ln w="9525" algn="ctr">
            <a:noFill/>
            <a:round/>
            <a:headEnd/>
            <a:tailEnd/>
          </a:ln>
        </p:spPr>
        <p:txBody>
          <a:bodyPr/>
          <a:lstStyle/>
          <a:p>
            <a:endParaRPr lang="en-US" sz="3200" b="0">
              <a:solidFill>
                <a:schemeClr val="tx2"/>
              </a:solidFill>
            </a:endParaRPr>
          </a:p>
        </p:txBody>
      </p:sp>
      <p:sp>
        <p:nvSpPr>
          <p:cNvPr id="862211" name="Rectangle 3"/>
          <p:cNvSpPr>
            <a:spLocks noGrp="1" noChangeArrowheads="1"/>
          </p:cNvSpPr>
          <p:nvPr>
            <p:ph type="title"/>
          </p:nvPr>
        </p:nvSpPr>
        <p:spPr>
          <a:xfrm>
            <a:off x="566738" y="1"/>
            <a:ext cx="8577262" cy="609600"/>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566738" y="762000"/>
            <a:ext cx="8424862" cy="400110"/>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Συγκριτικό Πλεονέκτημα σε Εξοπλισμό, Υφάσματα, και Σιτηρά</a:t>
            </a:r>
            <a:endParaRPr lang="en-US" sz="2000" dirty="0">
              <a:solidFill>
                <a:srgbClr val="356A41"/>
              </a:solidFill>
            </a:endParaRPr>
          </a:p>
        </p:txBody>
      </p:sp>
      <p:cxnSp>
        <p:nvCxnSpPr>
          <p:cNvPr id="13" name="Straight Connector 12"/>
          <p:cNvCxnSpPr>
            <a:cxnSpLocks noChangeShapeType="1"/>
          </p:cNvCxnSpPr>
          <p:nvPr/>
        </p:nvCxnSpPr>
        <p:spPr bwMode="auto">
          <a:xfrm>
            <a:off x="566738" y="652463"/>
            <a:ext cx="2255837" cy="0"/>
          </a:xfrm>
          <a:prstGeom prst="line">
            <a:avLst/>
          </a:prstGeom>
          <a:noFill/>
          <a:ln w="19050" cap="rnd" algn="ctr">
            <a:solidFill>
              <a:srgbClr val="A4C695"/>
            </a:solidFill>
            <a:prstDash val="sysDash"/>
            <a:round/>
            <a:headEnd/>
            <a:tailEnd/>
          </a:ln>
        </p:spPr>
      </p:cxnSp>
      <p:grpSp>
        <p:nvGrpSpPr>
          <p:cNvPr id="12" name="Group 39"/>
          <p:cNvGrpSpPr>
            <a:grpSpLocks/>
          </p:cNvGrpSpPr>
          <p:nvPr/>
        </p:nvGrpSpPr>
        <p:grpSpPr bwMode="auto">
          <a:xfrm>
            <a:off x="641350" y="1198563"/>
            <a:ext cx="7950200" cy="4640262"/>
            <a:chOff x="566738" y="2200275"/>
            <a:chExt cx="7805737" cy="4103874"/>
          </a:xfrm>
        </p:grpSpPr>
        <p:sp>
          <p:nvSpPr>
            <p:cNvPr id="102412" name="Rectangle 13"/>
            <p:cNvSpPr>
              <a:spLocks noChangeArrowheads="1"/>
            </p:cNvSpPr>
            <p:nvPr/>
          </p:nvSpPr>
          <p:spPr bwMode="auto">
            <a:xfrm>
              <a:off x="566738" y="2200275"/>
              <a:ext cx="7805737" cy="4103874"/>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02413" name="Rectangle 15"/>
            <p:cNvSpPr>
              <a:spLocks noChangeArrowheads="1"/>
            </p:cNvSpPr>
            <p:nvPr/>
          </p:nvSpPr>
          <p:spPr bwMode="auto">
            <a:xfrm>
              <a:off x="581024" y="2219327"/>
              <a:ext cx="7772401" cy="28574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7" name="Text Box 7"/>
          <p:cNvSpPr txBox="1">
            <a:spLocks noChangeArrowheads="1"/>
          </p:cNvSpPr>
          <p:nvPr/>
        </p:nvSpPr>
        <p:spPr bwMode="auto">
          <a:xfrm>
            <a:off x="660400" y="1220788"/>
            <a:ext cx="1320800" cy="286232"/>
          </a:xfrm>
          <a:prstGeom prst="rect">
            <a:avLst/>
          </a:prstGeom>
          <a:solidFill>
            <a:srgbClr val="E8F0D4"/>
          </a:solidFill>
          <a:ln w="9525" algn="ctr">
            <a:noFill/>
            <a:miter lim="800000"/>
            <a:headEnd/>
            <a:tailEnd/>
          </a:ln>
        </p:spPr>
        <p:txBody>
          <a:bodyPr wrap="square">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2-2</a:t>
            </a:r>
          </a:p>
        </p:txBody>
      </p:sp>
      <p:sp>
        <p:nvSpPr>
          <p:cNvPr id="18" name="Rectangle 17"/>
          <p:cNvSpPr>
            <a:spLocks noChangeArrowheads="1"/>
          </p:cNvSpPr>
          <p:nvPr/>
        </p:nvSpPr>
        <p:spPr bwMode="auto">
          <a:xfrm>
            <a:off x="733425" y="3092450"/>
            <a:ext cx="7772400" cy="26701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9" name="Rectangle 18"/>
          <p:cNvSpPr>
            <a:spLocks noChangeArrowheads="1"/>
          </p:cNvSpPr>
          <p:nvPr/>
        </p:nvSpPr>
        <p:spPr bwMode="auto">
          <a:xfrm>
            <a:off x="641350" y="1493838"/>
            <a:ext cx="7950200" cy="1532727"/>
          </a:xfrm>
          <a:prstGeom prst="rect">
            <a:avLst/>
          </a:prstGeom>
          <a:noFill/>
          <a:ln w="9525">
            <a:noFill/>
            <a:miter lim="800000"/>
            <a:headEnd/>
            <a:tailEnd/>
          </a:ln>
        </p:spPr>
        <p:txBody>
          <a:bodyPr>
            <a:spAutoFit/>
          </a:bodyPr>
          <a:lstStyle/>
          <a:p>
            <a:pPr>
              <a:spcBef>
                <a:spcPct val="10000"/>
              </a:spcBef>
              <a:spcAft>
                <a:spcPct val="10000"/>
              </a:spcAft>
            </a:pPr>
            <a:r>
              <a:rPr lang="el-GR" sz="1800" dirty="0" smtClean="0"/>
              <a:t>Πωλήσεις ανά εργαζόμενο στους κλάδους υφασμάτων και εξοπλισμών στις ΗΠΑ και την Κίνα, καθώς και </a:t>
            </a:r>
            <a:r>
              <a:rPr lang="el-GR" sz="1800" dirty="0" err="1" smtClean="0"/>
              <a:t>μπούσελ</a:t>
            </a:r>
            <a:r>
              <a:rPr lang="el-GR" sz="1800" dirty="0" smtClean="0"/>
              <a:t> ανά ώρα στην παραγωγή σιτηρών. </a:t>
            </a:r>
            <a:endParaRPr lang="en-US" sz="1800" dirty="0"/>
          </a:p>
          <a:p>
            <a:pPr>
              <a:spcBef>
                <a:spcPct val="10000"/>
              </a:spcBef>
              <a:spcAft>
                <a:spcPct val="10000"/>
              </a:spcAft>
            </a:pPr>
            <a:r>
              <a:rPr lang="el-GR" sz="1800" dirty="0" smtClean="0"/>
              <a:t>Οι ΗΠΑ έχουν απόλυτο πλεονέκτημα σε όλα αυτά τα προϊόντα, όμως έχουν συγκριτικό πλεονέκτημα στην παραγωγή σιτηρών.</a:t>
            </a:r>
            <a:endParaRPr lang="en-US" sz="1800" dirty="0"/>
          </a:p>
        </p:txBody>
      </p:sp>
      <p:pic>
        <p:nvPicPr>
          <p:cNvPr id="5" name="Picture 4"/>
          <p:cNvPicPr>
            <a:picLocks noChangeAspect="1"/>
          </p:cNvPicPr>
          <p:nvPr/>
        </p:nvPicPr>
        <p:blipFill>
          <a:blip r:embed="rId3" cstate="print"/>
          <a:srcRect/>
          <a:stretch>
            <a:fillRect/>
          </a:stretch>
        </p:blipFill>
        <p:spPr bwMode="auto">
          <a:xfrm>
            <a:off x="733425" y="3095625"/>
            <a:ext cx="7772400" cy="2667000"/>
          </a:xfrm>
          <a:prstGeom prst="rect">
            <a:avLst/>
          </a:prstGeom>
          <a:noFill/>
          <a:ln w="9525">
            <a:noFill/>
            <a:miter lim="800000"/>
            <a:headEnd/>
            <a:tailEnd/>
          </a:ln>
        </p:spPr>
      </p:pic>
      <p:sp>
        <p:nvSpPr>
          <p:cNvPr id="6" name="Rectangle 5"/>
          <p:cNvSpPr>
            <a:spLocks noChangeArrowheads="1"/>
          </p:cNvSpPr>
          <p:nvPr/>
        </p:nvSpPr>
        <p:spPr bwMode="auto">
          <a:xfrm>
            <a:off x="627063" y="5805488"/>
            <a:ext cx="7964487" cy="366712"/>
          </a:xfrm>
          <a:prstGeom prst="rect">
            <a:avLst/>
          </a:prstGeom>
          <a:noFill/>
          <a:ln w="9525">
            <a:noFill/>
            <a:miter lim="800000"/>
            <a:headEnd/>
            <a:tailEnd/>
          </a:ln>
        </p:spPr>
        <p:txBody>
          <a:bodyPr>
            <a:spAutoFit/>
          </a:bodyPr>
          <a:lstStyle/>
          <a:p>
            <a:pPr>
              <a:spcBef>
                <a:spcPct val="10000"/>
              </a:spcBef>
              <a:spcAft>
                <a:spcPct val="10000"/>
              </a:spcAft>
            </a:pPr>
            <a:endParaRPr lang="en-US" sz="1800">
              <a:solidFill>
                <a:srgbClr val="356A41"/>
              </a:solidFill>
            </a:endParaRPr>
          </a:p>
        </p:txBody>
      </p:sp>
      <p:sp>
        <p:nvSpPr>
          <p:cNvPr id="102411" name="Text Box 15"/>
          <p:cNvSpPr txBox="1">
            <a:spLocks noChangeArrowheads="1"/>
          </p:cNvSpPr>
          <p:nvPr/>
        </p:nvSpPr>
        <p:spPr bwMode="auto">
          <a:xfrm>
            <a:off x="2193925" y="1230313"/>
            <a:ext cx="5012013" cy="307777"/>
          </a:xfrm>
          <a:prstGeom prst="rect">
            <a:avLst/>
          </a:prstGeom>
          <a:noFill/>
          <a:ln w="9525">
            <a:noFill/>
            <a:miter lim="800000"/>
            <a:headEnd/>
            <a:tailEnd/>
          </a:ln>
        </p:spPr>
        <p:txBody>
          <a:bodyPr wrap="none">
            <a:spAutoFit/>
          </a:bodyPr>
          <a:lstStyle/>
          <a:p>
            <a:r>
              <a:rPr lang="el-GR" dirty="0" smtClean="0">
                <a:solidFill>
                  <a:srgbClr val="8A3A6A"/>
                </a:solidFill>
              </a:rPr>
              <a:t>Εξοπλισμός, Υφάσματα και Σιτηρά στις ΗΠΑ και την Κίνα</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1"/>
                                        </p:tgtEl>
                                        <p:attrNameLst>
                                          <p:attrName>style.visibility</p:attrName>
                                        </p:attrNameLst>
                                      </p:cBhvr>
                                      <p:to>
                                        <p:strVal val="visible"/>
                                      </p:to>
                                    </p:set>
                                    <p:animEffect transition="in" filter="wipe(left)">
                                      <p:cBhvr>
                                        <p:cTn id="7" dur="500"/>
                                        <p:tgtEl>
                                          <p:spTgt spid="8622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62213"/>
                                        </p:tgtEl>
                                        <p:attrNameLst>
                                          <p:attrName>style.visibility</p:attrName>
                                        </p:attrNameLst>
                                      </p:cBhvr>
                                      <p:to>
                                        <p:strVal val="visible"/>
                                      </p:to>
                                    </p:set>
                                    <p:animEffect transition="in" filter="wipe(left)">
                                      <p:cBhvr>
                                        <p:cTn id="17" dur="500"/>
                                        <p:tgtEl>
                                          <p:spTgt spid="862213"/>
                                        </p:tgtEl>
                                      </p:cBhvr>
                                    </p:animEffect>
                                  </p:childTnLst>
                                </p:cTn>
                              </p:par>
                            </p:childTnLst>
                          </p:cTn>
                        </p:par>
                        <p:par>
                          <p:cTn id="18" fill="hold">
                            <p:stCondLst>
                              <p:cond delay="1000"/>
                            </p:stCondLst>
                            <p:childTnLst>
                              <p:par>
                                <p:cTn id="19" presetID="29"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ppt_x</p:attrName>
                                        </p:attrNameLst>
                                      </p:cBhvr>
                                      <p:tavLst>
                                        <p:tav tm="0">
                                          <p:val>
                                            <p:strVal val="#ppt_x-.2"/>
                                          </p:val>
                                        </p:tav>
                                        <p:tav tm="100000">
                                          <p:val>
                                            <p:strVal val="#ppt_x"/>
                                          </p:val>
                                        </p:tav>
                                      </p:tavLst>
                                    </p:anim>
                                    <p:anim calcmode="lin" valueType="num">
                                      <p:cBhvr>
                                        <p:cTn id="22"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3" dur="500"/>
                                        <p:tgtEl>
                                          <p:spTgt spid="12"/>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750"/>
                                        <p:tgtEl>
                                          <p:spTgt spid="5"/>
                                        </p:tgtEl>
                                      </p:cBhvr>
                                    </p:animEffect>
                                  </p:childTnLst>
                                </p:cTn>
                              </p:par>
                            </p:childTnLst>
                          </p:cTn>
                        </p:par>
                        <p:par>
                          <p:cTn id="40" fill="hold">
                            <p:stCondLst>
                              <p:cond delay="3750"/>
                            </p:stCondLst>
                            <p:childTnLst>
                              <p:par>
                                <p:cTn id="41" presetID="22" presetClass="entr" presetSubtype="8" fill="hold" grpId="0" nodeType="afterEffect" nodePh="1">
                                  <p:stCondLst>
                                    <p:cond delay="0"/>
                                  </p:stCondLst>
                                  <p:endCondLst>
                                    <p:cond evt="begin" delay="0">
                                      <p:tn val="41"/>
                                    </p:cond>
                                  </p:end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62211" grpId="0" autoUpdateAnimBg="0"/>
      <p:bldP spid="862213" grpId="0" autoUpdateAnimBg="0"/>
      <p:bldP spid="17" grpId="0" animBg="1"/>
      <p:bldP spid="18" grpId="0" animBg="1"/>
      <p:bldP spid="19"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Διεθνές Εμπόριο</a:t>
            </a:r>
            <a:endParaRPr lang="en-US" sz="2400" dirty="0">
              <a:solidFill>
                <a:srgbClr val="356A41"/>
              </a:solidFill>
            </a:endParaRPr>
          </a:p>
        </p:txBody>
      </p:sp>
      <p:sp>
        <p:nvSpPr>
          <p:cNvPr id="29" name="Rectangle 28"/>
          <p:cNvSpPr>
            <a:spLocks noChangeArrowheads="1"/>
          </p:cNvSpPr>
          <p:nvPr/>
        </p:nvSpPr>
        <p:spPr bwMode="auto">
          <a:xfrm>
            <a:off x="877888" y="333375"/>
            <a:ext cx="6894512" cy="32067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32" name="Straight Connector 31"/>
          <p:cNvCxnSpPr>
            <a:cxnSpLocks noChangeShapeType="1"/>
          </p:cNvCxnSpPr>
          <p:nvPr/>
        </p:nvCxnSpPr>
        <p:spPr bwMode="auto">
          <a:xfrm>
            <a:off x="566738" y="623888"/>
            <a:ext cx="7205662" cy="0"/>
          </a:xfrm>
          <a:prstGeom prst="line">
            <a:avLst/>
          </a:prstGeom>
          <a:noFill/>
          <a:ln w="19050" cap="rnd" algn="ctr">
            <a:solidFill>
              <a:srgbClr val="9C3A45"/>
            </a:solidFill>
            <a:prstDash val="sysDash"/>
            <a:round/>
            <a:headEnd/>
            <a:tailEnd/>
          </a:ln>
        </p:spPr>
      </p:cxnSp>
      <p:sp>
        <p:nvSpPr>
          <p:cNvPr id="35"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a:t>
            </a:r>
            <a:r>
              <a:rPr lang="el-GR" sz="2400" kern="0" dirty="0" smtClean="0">
                <a:solidFill>
                  <a:srgbClr val="69134B"/>
                </a:solidFill>
                <a:latin typeface="+mj-lt"/>
                <a:ea typeface="+mj-ea"/>
                <a:cs typeface="+mj-cs"/>
              </a:rPr>
              <a:t>Καθορισμός των Κατευθύνσεων του Διεθνούς Εμπορίου</a:t>
            </a:r>
            <a:endParaRPr lang="en-US" sz="2400" kern="0" dirty="0">
              <a:solidFill>
                <a:srgbClr val="69134B"/>
              </a:solidFill>
              <a:latin typeface="+mj-lt"/>
              <a:ea typeface="+mj-ea"/>
              <a:cs typeface="+mj-cs"/>
            </a:endParaRPr>
          </a:p>
        </p:txBody>
      </p:sp>
      <p:sp>
        <p:nvSpPr>
          <p:cNvPr id="8" name="Rectangle 7"/>
          <p:cNvSpPr>
            <a:spLocks noChangeArrowheads="1"/>
          </p:cNvSpPr>
          <p:nvPr/>
        </p:nvSpPr>
        <p:spPr bwMode="auto">
          <a:xfrm>
            <a:off x="566738" y="1676400"/>
            <a:ext cx="8120062" cy="3637919"/>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Τι συμβαίνει όταν υπάρχει εμπόριο αγαθών μεταξύ της χώρας μας και ξένων χωρών; </a:t>
            </a:r>
            <a:endParaRPr lang="en-US" sz="2400" b="0" dirty="0"/>
          </a:p>
          <a:p>
            <a:pPr>
              <a:spcBef>
                <a:spcPct val="10000"/>
              </a:spcBef>
              <a:spcAft>
                <a:spcPct val="10000"/>
              </a:spcAft>
            </a:pPr>
            <a:r>
              <a:rPr lang="el-GR" sz="2400" b="0" dirty="0" smtClean="0"/>
              <a:t>Θα δούμε ότι η σχετική τιμή χωρίς εμπόριο μιας χώρας καθορίζει ποιο προϊόν θα εξαχθεί και ποιο θα εισαχθεί. </a:t>
            </a:r>
            <a:endParaRPr lang="en-US" sz="2400" b="0" dirty="0"/>
          </a:p>
          <a:p>
            <a:pPr>
              <a:spcBef>
                <a:spcPct val="10000"/>
              </a:spcBef>
              <a:spcAft>
                <a:spcPct val="10000"/>
              </a:spcAft>
            </a:pPr>
            <a:r>
              <a:rPr lang="el-GR" sz="2400" b="0" dirty="0" smtClean="0"/>
              <a:t>Οι σχετικές τιμές χωρίς εμπόριο είναι ίσες με το κόστος ευκαιρίας παραγωγής. </a:t>
            </a:r>
            <a:endParaRPr lang="en-US" sz="2400" b="0" dirty="0"/>
          </a:p>
          <a:p>
            <a:pPr>
              <a:spcBef>
                <a:spcPct val="10000"/>
              </a:spcBef>
              <a:spcAft>
                <a:spcPct val="10000"/>
              </a:spcAft>
            </a:pPr>
            <a:r>
              <a:rPr lang="el-GR" sz="2400" b="0" dirty="0" smtClean="0"/>
              <a:t>Το πρότυπο εξαγωγών και εισαγωγών θα καθορίζεται από τα κόστη ευκαιρίας παραγωγής σε κάθε χώρα – δηλαδή, το συγκριτικό τους πλεονέκτημα.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62213"/>
                                        </p:tgtEl>
                                        <p:attrNameLst>
                                          <p:attrName>style.visibility</p:attrName>
                                        </p:attrNameLst>
                                      </p:cBhvr>
                                      <p:to>
                                        <p:strVal val="visible"/>
                                      </p:to>
                                    </p:set>
                                    <p:animEffect transition="in" filter="wipe(left)">
                                      <p:cBhvr>
                                        <p:cTn id="17" dur="500"/>
                                        <p:tgtEl>
                                          <p:spTgt spid="86221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left)">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left)">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wipe(left)">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p:bldP spid="29" grpId="0" animBg="1"/>
      <p:bldP spid="35" grpId="0"/>
      <p:bldP spid="8" grpId="0" uiExpand="1" build="p" bldLvl="2"/>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Διεθνές Εμπόριο</a:t>
            </a:r>
            <a:endParaRPr lang="en-US" sz="2400" dirty="0" smtClean="0">
              <a:solidFill>
                <a:srgbClr val="356A41"/>
              </a:solidFill>
            </a:endParaRPr>
          </a:p>
        </p:txBody>
      </p:sp>
      <p:sp>
        <p:nvSpPr>
          <p:cNvPr id="106498" name="Rectangle 28"/>
          <p:cNvSpPr>
            <a:spLocks noChangeArrowheads="1"/>
          </p:cNvSpPr>
          <p:nvPr/>
        </p:nvSpPr>
        <p:spPr bwMode="auto">
          <a:xfrm>
            <a:off x="877888" y="333375"/>
            <a:ext cx="6894512" cy="32067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06499" name="Straight Connector 31"/>
          <p:cNvCxnSpPr>
            <a:cxnSpLocks noChangeShapeType="1"/>
          </p:cNvCxnSpPr>
          <p:nvPr/>
        </p:nvCxnSpPr>
        <p:spPr bwMode="auto">
          <a:xfrm>
            <a:off x="566738" y="623888"/>
            <a:ext cx="7205662" cy="0"/>
          </a:xfrm>
          <a:prstGeom prst="line">
            <a:avLst/>
          </a:prstGeom>
          <a:noFill/>
          <a:ln w="19050" cap="rnd" algn="ctr">
            <a:solidFill>
              <a:srgbClr val="9C3A45"/>
            </a:solidFill>
            <a:prstDash val="sysDash"/>
            <a:round/>
            <a:headEnd/>
            <a:tailEnd/>
          </a:ln>
        </p:spPr>
      </p:cxnSp>
      <p:sp>
        <p:nvSpPr>
          <p:cNvPr id="35"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a:t>
            </a:r>
            <a:r>
              <a:rPr lang="el-GR" sz="2400" kern="0" dirty="0" smtClean="0">
                <a:solidFill>
                  <a:srgbClr val="69134B"/>
                </a:solidFill>
              </a:rPr>
              <a:t>Καθορισμός των Κατευθύνσεων του Διεθνούς Εμπορίου</a:t>
            </a:r>
            <a:endParaRPr lang="en-US" sz="2400" kern="0" dirty="0">
              <a:solidFill>
                <a:srgbClr val="69134B"/>
              </a:solidFill>
              <a:latin typeface="+mj-lt"/>
              <a:ea typeface="+mj-ea"/>
              <a:cs typeface="+mj-cs"/>
            </a:endParaRPr>
          </a:p>
        </p:txBody>
      </p:sp>
      <p:sp>
        <p:nvSpPr>
          <p:cNvPr id="8" name="Rectangle 7"/>
          <p:cNvSpPr>
            <a:spLocks noChangeArrowheads="1"/>
          </p:cNvSpPr>
          <p:nvPr/>
        </p:nvSpPr>
        <p:spPr bwMode="auto">
          <a:xfrm>
            <a:off x="566738" y="1600200"/>
            <a:ext cx="8120062" cy="5041380"/>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Η σχετική τιμή του υφάσματος στην ξένη χώρα είναι </a:t>
            </a:r>
          </a:p>
          <a:p>
            <a:pPr>
              <a:spcBef>
                <a:spcPct val="10000"/>
              </a:spcBef>
              <a:spcAft>
                <a:spcPct val="10000"/>
              </a:spcAft>
            </a:pPr>
            <a:r>
              <a:rPr lang="en-US" sz="2400" b="0" dirty="0" smtClean="0"/>
              <a:t>P</a:t>
            </a:r>
            <a:r>
              <a:rPr lang="en-US" sz="2400" b="0" i="1" baseline="-25000" dirty="0" smtClean="0"/>
              <a:t>C</a:t>
            </a:r>
            <a:r>
              <a:rPr lang="en-US" sz="2400" b="0" dirty="0" smtClean="0"/>
              <a:t>/P</a:t>
            </a:r>
            <a:r>
              <a:rPr lang="en-US" sz="2400" b="0" i="1" baseline="-25000" dirty="0" smtClean="0"/>
              <a:t>W</a:t>
            </a:r>
            <a:r>
              <a:rPr lang="en-US" sz="2400" b="0" dirty="0" smtClean="0"/>
              <a:t> </a:t>
            </a:r>
            <a:r>
              <a:rPr lang="en-US" sz="2400" b="0" dirty="0"/>
              <a:t>= 1.</a:t>
            </a:r>
          </a:p>
          <a:p>
            <a:pPr>
              <a:spcBef>
                <a:spcPct val="10000"/>
              </a:spcBef>
              <a:spcAft>
                <a:spcPct val="10000"/>
              </a:spcAft>
            </a:pPr>
            <a:r>
              <a:rPr lang="el-GR" sz="2400" b="0" dirty="0" smtClean="0"/>
              <a:t>Η σχετική τιμή του υφάσματος στη Χώρα μας είναι </a:t>
            </a:r>
          </a:p>
          <a:p>
            <a:pPr>
              <a:spcBef>
                <a:spcPct val="10000"/>
              </a:spcBef>
              <a:spcAft>
                <a:spcPct val="10000"/>
              </a:spcAft>
            </a:pPr>
            <a:r>
              <a:rPr lang="en-US" sz="2400" b="0" dirty="0" smtClean="0"/>
              <a:t>P</a:t>
            </a:r>
            <a:r>
              <a:rPr lang="en-US" sz="2400" b="0" i="1" baseline="-25000" dirty="0" smtClean="0"/>
              <a:t>C</a:t>
            </a:r>
            <a:r>
              <a:rPr lang="en-US" sz="2400" b="0" dirty="0" smtClean="0"/>
              <a:t>/P</a:t>
            </a:r>
            <a:r>
              <a:rPr lang="en-US" sz="2400" b="0" i="1" baseline="-25000" dirty="0" smtClean="0"/>
              <a:t>W</a:t>
            </a:r>
            <a:r>
              <a:rPr lang="en-US" sz="2400" b="0" dirty="0" smtClean="0"/>
              <a:t> </a:t>
            </a:r>
            <a:r>
              <a:rPr lang="en-US" sz="2400" b="0" dirty="0"/>
              <a:t>= 2.</a:t>
            </a:r>
          </a:p>
          <a:p>
            <a:pPr>
              <a:spcBef>
                <a:spcPct val="10000"/>
              </a:spcBef>
              <a:spcAft>
                <a:spcPct val="10000"/>
              </a:spcAft>
            </a:pPr>
            <a:r>
              <a:rPr lang="el-GR" sz="2400" b="0" dirty="0" smtClean="0"/>
              <a:t>Επομένως η ξένη χώρα θα εξάγει τα υφάσματά της στη χώρα μας – μπορεί να το παράγει με </a:t>
            </a:r>
            <a:r>
              <a:rPr lang="en-US" sz="2400" b="0" dirty="0" smtClean="0"/>
              <a:t>$</a:t>
            </a:r>
            <a:r>
              <a:rPr lang="en-US" sz="2400" b="0" dirty="0"/>
              <a:t>1 </a:t>
            </a:r>
            <a:r>
              <a:rPr lang="el-GR" sz="2400" b="0" dirty="0" smtClean="0"/>
              <a:t>και να το εξάγει με περισσότερο από </a:t>
            </a:r>
            <a:r>
              <a:rPr lang="en-US" sz="2400" b="0" dirty="0" smtClean="0"/>
              <a:t>$</a:t>
            </a:r>
            <a:r>
              <a:rPr lang="en-US" sz="2400" b="0" dirty="0"/>
              <a:t>1.</a:t>
            </a:r>
          </a:p>
          <a:p>
            <a:pPr>
              <a:spcBef>
                <a:spcPct val="10000"/>
              </a:spcBef>
              <a:spcAft>
                <a:spcPct val="10000"/>
              </a:spcAft>
            </a:pPr>
            <a:r>
              <a:rPr lang="el-GR" sz="2400" b="0" dirty="0" smtClean="0"/>
              <a:t>Το αντίθετο ισχύει για τα σιτηρά. </a:t>
            </a:r>
            <a:endParaRPr lang="en-US" sz="2400" b="0" dirty="0"/>
          </a:p>
          <a:p>
            <a:pPr>
              <a:spcBef>
                <a:spcPct val="10000"/>
              </a:spcBef>
              <a:spcAft>
                <a:spcPct val="10000"/>
              </a:spcAft>
            </a:pPr>
            <a:r>
              <a:rPr lang="el-GR" sz="2400" b="0" dirty="0" smtClean="0"/>
              <a:t>Η χώρα μας θα εξάγει σιτηρά και η ξένη χώρα θα εξάγει υφάσματα. </a:t>
            </a:r>
            <a:endParaRPr lang="en-US" sz="2400" b="0" dirty="0"/>
          </a:p>
          <a:p>
            <a:pPr>
              <a:spcBef>
                <a:spcPct val="10000"/>
              </a:spcBef>
              <a:spcAft>
                <a:spcPct val="10000"/>
              </a:spcAft>
            </a:pPr>
            <a:r>
              <a:rPr lang="el-GR" sz="2400" b="0" dirty="0" smtClean="0"/>
              <a:t>Και οι δύο χώρες εξάγουν το προϊόν για το οποίο έχουν το συγκριτικό πλεονέκτημα.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left)">
                                      <p:cBhvr>
                                        <p:cTn id="21" dur="500"/>
                                        <p:tgtEl>
                                          <p:spTgt spid="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wipe(left)">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wipe(left)">
                                      <p:cBhvr>
                                        <p:cTn id="31" dur="500"/>
                                        <p:tgtEl>
                                          <p:spTgt spid="8">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wipe(left)">
                                      <p:cBhvr>
                                        <p:cTn id="36" dur="500"/>
                                        <p:tgtEl>
                                          <p:spTgt spid="8">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wipe(left)">
                                      <p:cBhvr>
                                        <p:cTn id="4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5"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Διεθνές Εμπόριο</a:t>
            </a:r>
            <a:endParaRPr lang="en-US" sz="2400" dirty="0" smtClean="0">
              <a:solidFill>
                <a:srgbClr val="356A41"/>
              </a:solidFill>
            </a:endParaRPr>
          </a:p>
        </p:txBody>
      </p:sp>
      <p:sp>
        <p:nvSpPr>
          <p:cNvPr id="108546" name="Rectangle 28"/>
          <p:cNvSpPr>
            <a:spLocks noChangeArrowheads="1"/>
          </p:cNvSpPr>
          <p:nvPr/>
        </p:nvSpPr>
        <p:spPr bwMode="auto">
          <a:xfrm>
            <a:off x="877888" y="333375"/>
            <a:ext cx="6894512" cy="32067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08547" name="Straight Connector 31"/>
          <p:cNvCxnSpPr>
            <a:cxnSpLocks noChangeShapeType="1"/>
          </p:cNvCxnSpPr>
          <p:nvPr/>
        </p:nvCxnSpPr>
        <p:spPr bwMode="auto">
          <a:xfrm>
            <a:off x="566738" y="623888"/>
            <a:ext cx="7205662" cy="0"/>
          </a:xfrm>
          <a:prstGeom prst="line">
            <a:avLst/>
          </a:prstGeom>
          <a:noFill/>
          <a:ln w="19050" cap="rnd" algn="ctr">
            <a:solidFill>
              <a:srgbClr val="9C3A45"/>
            </a:solidFill>
            <a:prstDash val="sysDash"/>
            <a:round/>
            <a:headEnd/>
            <a:tailEnd/>
          </a:ln>
        </p:spPr>
      </p:cxnSp>
      <p:sp>
        <p:nvSpPr>
          <p:cNvPr id="35"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a:t>
            </a:r>
            <a:r>
              <a:rPr lang="el-GR" sz="2400" kern="0" dirty="0" smtClean="0">
                <a:solidFill>
                  <a:srgbClr val="69134B"/>
                </a:solidFill>
              </a:rPr>
              <a:t>Καθορισμός των Κατευθύνσεων του Διεθνούς Εμπορίου </a:t>
            </a:r>
            <a:endParaRPr lang="en-US" sz="2400" kern="0" dirty="0">
              <a:solidFill>
                <a:srgbClr val="69134B"/>
              </a:solidFill>
              <a:latin typeface="+mj-lt"/>
              <a:ea typeface="+mj-ea"/>
              <a:cs typeface="+mj-cs"/>
            </a:endParaRPr>
          </a:p>
        </p:txBody>
      </p:sp>
      <p:sp>
        <p:nvSpPr>
          <p:cNvPr id="14" name="Rectangle 13"/>
          <p:cNvSpPr>
            <a:spLocks noChangeArrowheads="1"/>
          </p:cNvSpPr>
          <p:nvPr/>
        </p:nvSpPr>
        <p:spPr bwMode="auto">
          <a:xfrm>
            <a:off x="566738" y="1905000"/>
            <a:ext cx="8120062" cy="4598182"/>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Πώς Προκύπτει το Εμπόριο</a:t>
            </a:r>
            <a:endParaRPr lang="en-US" sz="2400" b="0" dirty="0"/>
          </a:p>
          <a:p>
            <a:pPr lvl="1" indent="-457200">
              <a:spcBef>
                <a:spcPct val="10000"/>
              </a:spcBef>
              <a:spcAft>
                <a:spcPct val="10000"/>
              </a:spcAft>
              <a:buFont typeface="Arial" charset="0"/>
              <a:buChar char="•"/>
            </a:pPr>
            <a:r>
              <a:rPr lang="el-GR" sz="2400" b="0" dirty="0" smtClean="0"/>
              <a:t>Όταν η χώρα μας εξάγει σιτηρά, η ποσότητα σιτηρών στη χώρα μας μειώνεται. </a:t>
            </a:r>
            <a:endParaRPr lang="en-US" sz="2400" b="0" dirty="0"/>
          </a:p>
          <a:p>
            <a:pPr lvl="1" indent="-457200">
              <a:spcBef>
                <a:spcPct val="10000"/>
              </a:spcBef>
              <a:spcAft>
                <a:spcPct val="10000"/>
              </a:spcAft>
              <a:buFont typeface="Arial" charset="0"/>
              <a:buChar char="•"/>
            </a:pPr>
            <a:r>
              <a:rPr lang="el-GR" sz="2400" b="0" dirty="0" smtClean="0"/>
              <a:t>Η τιμή σιτηρών στη χώρα μας ανεβαίνει. </a:t>
            </a:r>
            <a:endParaRPr lang="en-US" sz="2400" b="0" dirty="0"/>
          </a:p>
          <a:p>
            <a:pPr lvl="1" indent="-457200">
              <a:spcBef>
                <a:spcPct val="10000"/>
              </a:spcBef>
              <a:spcAft>
                <a:spcPct val="10000"/>
              </a:spcAft>
              <a:buFont typeface="Arial" charset="0"/>
              <a:buChar char="•"/>
            </a:pPr>
            <a:r>
              <a:rPr lang="el-GR" sz="2400" b="0" dirty="0" smtClean="0"/>
              <a:t>Περισσότερα σιτηρά κατευθύνονται στην αγορά της ξένης χώρας </a:t>
            </a:r>
            <a:endParaRPr lang="en-US" sz="2400" b="0" dirty="0"/>
          </a:p>
          <a:p>
            <a:pPr lvl="1" indent="-457200">
              <a:spcBef>
                <a:spcPct val="10000"/>
              </a:spcBef>
              <a:spcAft>
                <a:spcPct val="10000"/>
              </a:spcAft>
              <a:buFont typeface="Arial" charset="0"/>
              <a:buChar char="•"/>
            </a:pPr>
            <a:r>
              <a:rPr lang="el-GR" sz="2400" b="0" dirty="0" smtClean="0"/>
              <a:t>Η τιμή σιτηρών στην ξένη χώρα πέφτει.</a:t>
            </a:r>
            <a:endParaRPr lang="en-US" sz="2400" b="0" dirty="0"/>
          </a:p>
          <a:p>
            <a:pPr lvl="1" indent="-457200">
              <a:spcBef>
                <a:spcPct val="10000"/>
              </a:spcBef>
              <a:spcAft>
                <a:spcPct val="10000"/>
              </a:spcAft>
              <a:buFont typeface="Arial" charset="0"/>
              <a:buChar char="•"/>
            </a:pPr>
            <a:r>
              <a:rPr lang="el-GR" sz="2400" b="0" dirty="0" smtClean="0"/>
              <a:t>Όταν η ξένη χώρα εξάγει υφάσματα, η ποσότητα που πωλείται στην ξένη χώρα μειώνεται, και η τιμή υφασμάτων στην ξένη χώρα αυξάνει. </a:t>
            </a:r>
            <a:endParaRPr lang="en-US" sz="2400" b="0" dirty="0"/>
          </a:p>
          <a:p>
            <a:pPr lvl="1" indent="-457200">
              <a:spcBef>
                <a:spcPct val="10000"/>
              </a:spcBef>
              <a:spcAft>
                <a:spcPct val="10000"/>
              </a:spcAft>
              <a:buFont typeface="Arial" charset="0"/>
              <a:buChar char="•"/>
            </a:pPr>
            <a:r>
              <a:rPr lang="el-GR" sz="2400" b="0" dirty="0" smtClean="0"/>
              <a:t>Η τιμή υφασμάτων στη χώρα μας πέφτει.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left)">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left)">
                                      <p:cBhvr>
                                        <p:cTn id="3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 name="Group 39"/>
          <p:cNvGrpSpPr>
            <a:grpSpLocks/>
          </p:cNvGrpSpPr>
          <p:nvPr/>
        </p:nvGrpSpPr>
        <p:grpSpPr bwMode="auto">
          <a:xfrm>
            <a:off x="1881188" y="2438400"/>
            <a:ext cx="5472112" cy="4122738"/>
            <a:chOff x="566738" y="2199831"/>
            <a:chExt cx="7805737" cy="4220019"/>
          </a:xfrm>
        </p:grpSpPr>
        <p:sp>
          <p:nvSpPr>
            <p:cNvPr id="55305" name="Rectangle 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5306" name="Rectangle 7"/>
            <p:cNvSpPr>
              <a:spLocks noChangeArrowheads="1"/>
            </p:cNvSpPr>
            <p:nvPr/>
          </p:nvSpPr>
          <p:spPr bwMode="auto">
            <a:xfrm>
              <a:off x="581023" y="2199831"/>
              <a:ext cx="7772400" cy="34423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0" name="Rectangle 9"/>
          <p:cNvSpPr>
            <a:spLocks noChangeArrowheads="1"/>
          </p:cNvSpPr>
          <p:nvPr/>
        </p:nvSpPr>
        <p:spPr bwMode="auto">
          <a:xfrm>
            <a:off x="1952625" y="3070225"/>
            <a:ext cx="5280025" cy="33623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1" name="Rectangle 10"/>
          <p:cNvSpPr>
            <a:spLocks noChangeArrowheads="1"/>
          </p:cNvSpPr>
          <p:nvPr/>
        </p:nvSpPr>
        <p:spPr bwMode="auto">
          <a:xfrm>
            <a:off x="1876425" y="2794000"/>
            <a:ext cx="5276850" cy="276225"/>
          </a:xfrm>
          <a:prstGeom prst="rect">
            <a:avLst/>
          </a:prstGeom>
          <a:noFill/>
          <a:ln w="9525">
            <a:noFill/>
            <a:miter lim="800000"/>
            <a:headEnd/>
            <a:tailEnd/>
          </a:ln>
        </p:spPr>
        <p:txBody>
          <a:bodyPr>
            <a:spAutoFit/>
          </a:bodyPr>
          <a:lstStyle/>
          <a:p>
            <a:pPr>
              <a:spcBef>
                <a:spcPct val="10000"/>
              </a:spcBef>
              <a:spcAft>
                <a:spcPct val="10000"/>
              </a:spcAft>
            </a:pPr>
            <a:r>
              <a:rPr lang="en-US" sz="1200">
                <a:solidFill>
                  <a:srgbClr val="8A3A6A"/>
                </a:solidFill>
              </a:rPr>
              <a:t>U.S. Imports of Snowboards, 2005 and 2009</a:t>
            </a:r>
            <a:endParaRPr lang="en-US" sz="1200"/>
          </a:p>
        </p:txBody>
      </p:sp>
      <p:pic>
        <p:nvPicPr>
          <p:cNvPr id="13" name="Picture 12"/>
          <p:cNvPicPr>
            <a:picLocks noChangeAspect="1"/>
          </p:cNvPicPr>
          <p:nvPr/>
        </p:nvPicPr>
        <p:blipFill>
          <a:blip r:embed="rId3" cstate="print"/>
          <a:srcRect/>
          <a:stretch>
            <a:fillRect/>
          </a:stretch>
        </p:blipFill>
        <p:spPr bwMode="auto">
          <a:xfrm>
            <a:off x="1952625" y="3105150"/>
            <a:ext cx="5314950" cy="3257550"/>
          </a:xfrm>
          <a:prstGeom prst="rect">
            <a:avLst/>
          </a:prstGeom>
          <a:noFill/>
          <a:ln w="9525">
            <a:noFill/>
            <a:miter lim="800000"/>
            <a:headEnd/>
            <a:tailEnd/>
          </a:ln>
        </p:spPr>
      </p:pic>
      <p:sp>
        <p:nvSpPr>
          <p:cNvPr id="14" name="Rectangle 13"/>
          <p:cNvSpPr>
            <a:spLocks noChangeArrowheads="1"/>
          </p:cNvSpPr>
          <p:nvPr/>
        </p:nvSpPr>
        <p:spPr bwMode="auto">
          <a:xfrm>
            <a:off x="547688" y="820738"/>
            <a:ext cx="8139112" cy="1323439"/>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Ο Πίνακας </a:t>
            </a:r>
            <a:r>
              <a:rPr lang="en-US" sz="2000" b="0" dirty="0" smtClean="0"/>
              <a:t>2-1 </a:t>
            </a:r>
            <a:r>
              <a:rPr lang="el-GR" sz="2000" b="0" dirty="0" smtClean="0"/>
              <a:t>δείχνει ότι η αξία των εισαγωγών προς τις Ηνωμένες Πολιτείες έχει μειωθεί τα τελευταία χρόνια  και, τουλάχιστον όσο αφορά στις σανίδες του σκι και εστιάζεται περισσότερο σε εξαγωγές που προέρχονται από την Κίνα και την Ταϊβάν</a:t>
            </a:r>
            <a:endParaRPr lang="en-US" sz="2000" b="0" dirty="0"/>
          </a:p>
        </p:txBody>
      </p:sp>
      <p:sp>
        <p:nvSpPr>
          <p:cNvPr id="3" name="Rectangle 2"/>
          <p:cNvSpPr>
            <a:spLocks noChangeArrowheads="1"/>
          </p:cNvSpPr>
          <p:nvPr/>
        </p:nvSpPr>
        <p:spPr bwMode="auto">
          <a:xfrm>
            <a:off x="566738" y="333375"/>
            <a:ext cx="2355850"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2"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l-GR" sz="2400" kern="0" dirty="0" smtClean="0">
                <a:solidFill>
                  <a:srgbClr val="69134B"/>
                </a:solidFill>
                <a:latin typeface="+mj-lt"/>
                <a:ea typeface="+mj-ea"/>
                <a:cs typeface="+mj-cs"/>
              </a:rPr>
              <a:t>Εισαγωγή</a:t>
            </a:r>
            <a:endParaRPr lang="en-US" sz="2400" kern="0" dirty="0">
              <a:solidFill>
                <a:srgbClr val="69134B"/>
              </a:solidFill>
              <a:latin typeface="+mj-lt"/>
              <a:ea typeface="+mj-ea"/>
              <a:cs typeface="+mj-cs"/>
            </a:endParaRPr>
          </a:p>
        </p:txBody>
      </p:sp>
      <p:cxnSp>
        <p:nvCxnSpPr>
          <p:cNvPr id="5" name="Straight Connector 4"/>
          <p:cNvCxnSpPr>
            <a:cxnSpLocks noChangeShapeType="1"/>
          </p:cNvCxnSpPr>
          <p:nvPr/>
        </p:nvCxnSpPr>
        <p:spPr bwMode="auto">
          <a:xfrm>
            <a:off x="566738" y="623888"/>
            <a:ext cx="2362200"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2"/>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500"/>
                                        <p:tgtEl>
                                          <p:spTgt spid="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75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22" presetClass="entr" presetSubtype="8"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3"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3"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Διεθνές Εμπόριο</a:t>
            </a:r>
            <a:endParaRPr lang="en-US" sz="2400" dirty="0" smtClean="0">
              <a:solidFill>
                <a:srgbClr val="356A41"/>
              </a:solidFill>
            </a:endParaRPr>
          </a:p>
        </p:txBody>
      </p:sp>
      <p:sp>
        <p:nvSpPr>
          <p:cNvPr id="110594" name="Rectangle 6"/>
          <p:cNvSpPr>
            <a:spLocks noChangeArrowheads="1"/>
          </p:cNvSpPr>
          <p:nvPr/>
        </p:nvSpPr>
        <p:spPr bwMode="auto">
          <a:xfrm>
            <a:off x="877888" y="333375"/>
            <a:ext cx="6894512" cy="32067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10595" name="Straight Connector 7"/>
          <p:cNvCxnSpPr>
            <a:cxnSpLocks noChangeShapeType="1"/>
          </p:cNvCxnSpPr>
          <p:nvPr/>
        </p:nvCxnSpPr>
        <p:spPr bwMode="auto">
          <a:xfrm>
            <a:off x="566738" y="623888"/>
            <a:ext cx="7205662" cy="0"/>
          </a:xfrm>
          <a:prstGeom prst="line">
            <a:avLst/>
          </a:prstGeom>
          <a:noFill/>
          <a:ln w="19050" cap="rnd" algn="ctr">
            <a:solidFill>
              <a:srgbClr val="9C3A45"/>
            </a:solidFill>
            <a:prstDash val="sysDash"/>
            <a:round/>
            <a:headEnd/>
            <a:tailEnd/>
          </a:ln>
        </p:spPr>
      </p:cxnSp>
      <p:sp>
        <p:nvSpPr>
          <p:cNvPr id="9"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a:t>
            </a:r>
            <a:r>
              <a:rPr lang="el-GR" sz="2400" kern="0" dirty="0" smtClean="0">
                <a:solidFill>
                  <a:srgbClr val="69134B"/>
                </a:solidFill>
              </a:rPr>
              <a:t>Καθορισμός των Κατευθύνσεων του Διεθνούς Εμπορίου</a:t>
            </a:r>
            <a:endParaRPr lang="en-US" sz="2400" kern="0" dirty="0">
              <a:solidFill>
                <a:srgbClr val="69134B"/>
              </a:solidFill>
              <a:latin typeface="+mj-lt"/>
              <a:ea typeface="+mj-ea"/>
              <a:cs typeface="+mj-cs"/>
            </a:endParaRPr>
          </a:p>
        </p:txBody>
      </p:sp>
      <p:sp>
        <p:nvSpPr>
          <p:cNvPr id="10" name="Rectangle 9"/>
          <p:cNvSpPr>
            <a:spLocks noChangeArrowheads="1"/>
          </p:cNvSpPr>
          <p:nvPr/>
        </p:nvSpPr>
        <p:spPr bwMode="auto">
          <a:xfrm>
            <a:off x="566738" y="1333500"/>
            <a:ext cx="8120062" cy="4967514"/>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Οι δύο χώρες είναι σε μια </a:t>
            </a:r>
            <a:r>
              <a:rPr lang="el-GR" sz="2400" dirty="0" smtClean="0"/>
              <a:t>ισορροπία με διεθνές εμπόριο</a:t>
            </a:r>
            <a:r>
              <a:rPr lang="el-GR" sz="2400" b="0" dirty="0" smtClean="0"/>
              <a:t> όταν η σχετική τιμή σιτηρών είναι ίδια και στις δύο χώρες. </a:t>
            </a:r>
            <a:endParaRPr lang="en-US" sz="2400" b="0" dirty="0"/>
          </a:p>
          <a:p>
            <a:pPr>
              <a:spcBef>
                <a:spcPct val="10000"/>
              </a:spcBef>
              <a:spcAft>
                <a:spcPct val="10000"/>
              </a:spcAft>
              <a:buFont typeface="Arial" charset="0"/>
              <a:buChar char="•"/>
            </a:pPr>
            <a:r>
              <a:rPr lang="el-GR" sz="2400" b="0" dirty="0" smtClean="0"/>
              <a:t>Αυτό σημαίνει ότι η σχετική τιμή του υφάσματος είναι επίσης ίδια και στις δύο χώρες. </a:t>
            </a:r>
            <a:endParaRPr lang="en-US" sz="2400" b="0" dirty="0"/>
          </a:p>
          <a:p>
            <a:pPr>
              <a:spcBef>
                <a:spcPct val="10000"/>
              </a:spcBef>
              <a:spcAft>
                <a:spcPct val="10000"/>
              </a:spcAft>
            </a:pPr>
            <a:endParaRPr lang="en-US" sz="800" b="0" dirty="0"/>
          </a:p>
          <a:p>
            <a:pPr>
              <a:spcBef>
                <a:spcPct val="10000"/>
              </a:spcBef>
              <a:spcAft>
                <a:spcPct val="10000"/>
              </a:spcAft>
            </a:pPr>
            <a:r>
              <a:rPr lang="el-GR" sz="2400" b="0" dirty="0" smtClean="0"/>
              <a:t>Προκειμένου να κατανοήσουμε πλήρως την ισορροπία διεθνούς εμπορίου θα ασχοληθούμε με δύο ζητήματα:</a:t>
            </a:r>
            <a:endParaRPr lang="en-US" sz="2400" b="0" dirty="0"/>
          </a:p>
          <a:p>
            <a:pPr>
              <a:spcBef>
                <a:spcPct val="10000"/>
              </a:spcBef>
              <a:spcAft>
                <a:spcPct val="10000"/>
              </a:spcAft>
              <a:buFont typeface="Arial" charset="0"/>
              <a:buChar char="•"/>
            </a:pPr>
            <a:r>
              <a:rPr lang="el-GR" sz="2400" b="0" dirty="0" smtClean="0"/>
              <a:t>Τον καθορισμό της σχετικής τιμής σιτηρών (ή υφάσματος) στην ισορροπία με εμπόριο</a:t>
            </a:r>
            <a:endParaRPr lang="en-US" sz="2400" b="0" dirty="0"/>
          </a:p>
          <a:p>
            <a:pPr>
              <a:spcBef>
                <a:spcPct val="10000"/>
              </a:spcBef>
              <a:spcAft>
                <a:spcPct val="10000"/>
              </a:spcAft>
              <a:buFont typeface="Arial" charset="0"/>
              <a:buChar char="•"/>
            </a:pPr>
            <a:r>
              <a:rPr lang="el-GR" sz="2400" b="0" dirty="0" smtClean="0"/>
              <a:t>Να δούμε πώς αυτή η μετακίνηση από την ισορροπία χωρίς εμπόριο στην ισορροπία με εμπόριο επηρεάζει την παραγωγή και την κατανάλωση τόσο στη χώρα μας όσο και στην ξένη χώρα.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wipe(left)">
                                      <p:cBhvr>
                                        <p:cTn id="16" dur="500"/>
                                        <p:tgtEl>
                                          <p:spTgt spid="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wipe(left)">
                                      <p:cBhvr>
                                        <p:cTn id="21" dur="500"/>
                                        <p:tgtEl>
                                          <p:spTgt spid="10">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wipe(left)">
                                      <p:cBhvr>
                                        <p:cTn id="26"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1"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Διεθνές Εμπόριο</a:t>
            </a:r>
            <a:endParaRPr lang="en-US" sz="2400" dirty="0" smtClean="0">
              <a:solidFill>
                <a:srgbClr val="356A41"/>
              </a:solidFill>
            </a:endParaRPr>
          </a:p>
        </p:txBody>
      </p:sp>
      <p:sp>
        <p:nvSpPr>
          <p:cNvPr id="15" name="Rectangle 14"/>
          <p:cNvSpPr>
            <a:spLocks noChangeArrowheads="1"/>
          </p:cNvSpPr>
          <p:nvPr/>
        </p:nvSpPr>
        <p:spPr bwMode="auto">
          <a:xfrm>
            <a:off x="566738" y="1447800"/>
            <a:ext cx="8120062" cy="4893647"/>
          </a:xfrm>
          <a:prstGeom prst="rect">
            <a:avLst/>
          </a:prstGeom>
          <a:noFill/>
          <a:ln w="9525" algn="ctr">
            <a:noFill/>
            <a:miter lim="800000"/>
            <a:headEnd/>
            <a:tailEnd/>
          </a:ln>
        </p:spPr>
        <p:txBody>
          <a:bodyPr>
            <a:spAutoFit/>
          </a:bodyPr>
          <a:lstStyle/>
          <a:p>
            <a:pPr>
              <a:spcBef>
                <a:spcPct val="10000"/>
              </a:spcBef>
              <a:spcAft>
                <a:spcPct val="10000"/>
              </a:spcAft>
            </a:pPr>
            <a:r>
              <a:rPr lang="el-GR" sz="2400" b="0" dirty="0" smtClean="0"/>
              <a:t>Η σχετική τιμή σιτηρών στην ισορροπία με εμπόριο θα είναι μεταξύ της τιμής χωρίς εμπόριο στις δύο χώρες. </a:t>
            </a:r>
            <a:endParaRPr lang="en-US" sz="2400" b="0" dirty="0"/>
          </a:p>
          <a:p>
            <a:pPr>
              <a:spcBef>
                <a:spcPct val="10000"/>
              </a:spcBef>
              <a:spcAft>
                <a:spcPct val="10000"/>
              </a:spcAft>
            </a:pPr>
            <a:r>
              <a:rPr lang="el-GR" sz="2400" b="0" dirty="0" smtClean="0"/>
              <a:t>Προς το παρόν θα υποθέσουμε ότι η τιμή ελεύθερου εμπορίου του </a:t>
            </a:r>
            <a:r>
              <a:rPr lang="en-US" sz="2400" b="0" i="1" dirty="0" smtClean="0"/>
              <a:t>P</a:t>
            </a:r>
            <a:r>
              <a:rPr lang="en-US" sz="2400" b="0" i="1" baseline="-25000" dirty="0" smtClean="0"/>
              <a:t>C</a:t>
            </a:r>
            <a:r>
              <a:rPr lang="en-US" sz="2400" b="0" dirty="0" smtClean="0"/>
              <a:t>/P</a:t>
            </a:r>
            <a:r>
              <a:rPr lang="en-US" sz="2400" b="0" i="1" baseline="-25000" dirty="0" smtClean="0"/>
              <a:t>W</a:t>
            </a:r>
            <a:r>
              <a:rPr lang="en-US" sz="2400" b="0" dirty="0" smtClean="0"/>
              <a:t> </a:t>
            </a:r>
            <a:r>
              <a:rPr lang="el-GR" sz="2400" b="0" dirty="0" smtClean="0"/>
              <a:t>είναι</a:t>
            </a:r>
            <a:r>
              <a:rPr lang="en-US" sz="2400" b="0" dirty="0" smtClean="0"/>
              <a:t> </a:t>
            </a:r>
            <a:r>
              <a:rPr lang="en-US" sz="2400" b="0" dirty="0"/>
              <a:t>2/3. </a:t>
            </a:r>
            <a:r>
              <a:rPr lang="el-GR" sz="2400" b="0" dirty="0" smtClean="0"/>
              <a:t>Είναι μεταξύ της τιμής ½ στη χώρα μας και της τιμής 1 στην ξένη χώρα. </a:t>
            </a:r>
            <a:endParaRPr lang="en-US" sz="2400" b="0" dirty="0"/>
          </a:p>
          <a:p>
            <a:pPr>
              <a:spcBef>
                <a:spcPct val="10000"/>
              </a:spcBef>
              <a:spcAft>
                <a:spcPct val="10000"/>
              </a:spcAft>
            </a:pPr>
            <a:r>
              <a:rPr lang="el-GR" sz="2400" b="0" dirty="0" smtClean="0"/>
              <a:t>Μπορούμε τώρα να πάρουμε αυτή την τιμή και να δούμε πώς το εμπόριο μεταβάλλει την παραγωγή και την κατανάλωση σε κάθε χώρα. </a:t>
            </a:r>
            <a:endParaRPr lang="en-US" sz="2400" b="0" dirty="0"/>
          </a:p>
          <a:p>
            <a:pPr>
              <a:spcBef>
                <a:spcPct val="10000"/>
              </a:spcBef>
              <a:spcAft>
                <a:spcPct val="10000"/>
              </a:spcAft>
            </a:pPr>
            <a:endParaRPr lang="en-US" sz="800" b="0" dirty="0"/>
          </a:p>
          <a:p>
            <a:pPr>
              <a:spcBef>
                <a:spcPct val="10000"/>
              </a:spcBef>
              <a:spcAft>
                <a:spcPct val="10000"/>
              </a:spcAft>
            </a:pPr>
            <a:r>
              <a:rPr lang="el-GR" sz="2400" b="0" dirty="0" smtClean="0"/>
              <a:t>Η</a:t>
            </a:r>
            <a:r>
              <a:rPr lang="el-GR" sz="2400" dirty="0" smtClean="0"/>
              <a:t> γραμμή παγκόσμιας τιμής</a:t>
            </a:r>
            <a:r>
              <a:rPr lang="el-GR" sz="2400" b="0" dirty="0" smtClean="0"/>
              <a:t> δείχνει το εύρος των </a:t>
            </a:r>
            <a:r>
              <a:rPr lang="el-GR" sz="2400" b="0" i="1" dirty="0" smtClean="0"/>
              <a:t>καταναλωτικών δυνατοτήτων </a:t>
            </a:r>
            <a:r>
              <a:rPr lang="el-GR" sz="2400" b="0" dirty="0" smtClean="0"/>
              <a:t>που μπορεί να πετύχει μια χώρα όταν εξειδικεύεται σε ένα προϊόν και συμμετέχει σε διεθνές εμπόριο.  </a:t>
            </a:r>
            <a:endParaRPr lang="en-US" sz="2400" b="0" dirty="0"/>
          </a:p>
        </p:txBody>
      </p:sp>
      <p:sp>
        <p:nvSpPr>
          <p:cNvPr id="112643" name="Rectangle 6"/>
          <p:cNvSpPr>
            <a:spLocks noChangeArrowheads="1"/>
          </p:cNvSpPr>
          <p:nvPr/>
        </p:nvSpPr>
        <p:spPr bwMode="auto">
          <a:xfrm>
            <a:off x="877888" y="333375"/>
            <a:ext cx="6894512" cy="32067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12644" name="Straight Connector 7"/>
          <p:cNvCxnSpPr>
            <a:cxnSpLocks noChangeShapeType="1"/>
          </p:cNvCxnSpPr>
          <p:nvPr/>
        </p:nvCxnSpPr>
        <p:spPr bwMode="auto">
          <a:xfrm>
            <a:off x="566738" y="623888"/>
            <a:ext cx="7205662" cy="0"/>
          </a:xfrm>
          <a:prstGeom prst="line">
            <a:avLst/>
          </a:prstGeom>
          <a:noFill/>
          <a:ln w="19050" cap="rnd" algn="ctr">
            <a:solidFill>
              <a:srgbClr val="9C3A45"/>
            </a:solidFill>
            <a:prstDash val="sysDash"/>
            <a:round/>
            <a:headEnd/>
            <a:tailEnd/>
          </a:ln>
        </p:spPr>
      </p:cxnSp>
      <p:sp>
        <p:nvSpPr>
          <p:cNvPr id="9"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a:t>
            </a:r>
            <a:r>
              <a:rPr lang="el-GR" sz="2400" kern="0" dirty="0" smtClean="0">
                <a:solidFill>
                  <a:srgbClr val="69134B"/>
                </a:solidFill>
              </a:rPr>
              <a:t>Καθορισμός των Κατευθύνσεων του Διεθνούς Εμπορίου</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wipe(left)">
                                      <p:cBhvr>
                                        <p:cTn id="2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89"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Διεθνές Εμπόριο</a:t>
            </a:r>
            <a:endParaRPr lang="en-US" sz="2400" dirty="0" smtClean="0">
              <a:solidFill>
                <a:srgbClr val="356A41"/>
              </a:solidFill>
            </a:endParaRPr>
          </a:p>
        </p:txBody>
      </p:sp>
      <p:sp>
        <p:nvSpPr>
          <p:cNvPr id="15" name="Rectangle 14"/>
          <p:cNvSpPr>
            <a:spLocks noChangeArrowheads="1"/>
          </p:cNvSpPr>
          <p:nvPr/>
        </p:nvSpPr>
        <p:spPr bwMode="auto">
          <a:xfrm>
            <a:off x="566738" y="1298575"/>
            <a:ext cx="7947025" cy="40005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Μεταβολή σε Παραγωγή και Κατανάλωση</a:t>
            </a:r>
            <a:endParaRPr lang="en-US" sz="2000" b="0" dirty="0"/>
          </a:p>
        </p:txBody>
      </p:sp>
      <p:grpSp>
        <p:nvGrpSpPr>
          <p:cNvPr id="2" name="Group 39"/>
          <p:cNvGrpSpPr>
            <a:grpSpLocks/>
          </p:cNvGrpSpPr>
          <p:nvPr/>
        </p:nvGrpSpPr>
        <p:grpSpPr bwMode="auto">
          <a:xfrm>
            <a:off x="646113" y="1793875"/>
            <a:ext cx="8269287" cy="4073525"/>
            <a:chOff x="566738" y="2200275"/>
            <a:chExt cx="7805737" cy="4219575"/>
          </a:xfrm>
        </p:grpSpPr>
        <p:sp>
          <p:nvSpPr>
            <p:cNvPr id="114707" name="Rectangle 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14708" name="Rectangle 9"/>
            <p:cNvSpPr>
              <a:spLocks noChangeArrowheads="1"/>
            </p:cNvSpPr>
            <p:nvPr/>
          </p:nvSpPr>
          <p:spPr bwMode="auto">
            <a:xfrm>
              <a:off x="581024" y="2204290"/>
              <a:ext cx="7772401" cy="34104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 name="Text Box 7"/>
          <p:cNvSpPr txBox="1">
            <a:spLocks noChangeArrowheads="1"/>
          </p:cNvSpPr>
          <p:nvPr/>
        </p:nvSpPr>
        <p:spPr bwMode="auto">
          <a:xfrm>
            <a:off x="665163" y="1816100"/>
            <a:ext cx="26114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2-5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3)</a:t>
            </a:r>
          </a:p>
        </p:txBody>
      </p:sp>
      <p:sp>
        <p:nvSpPr>
          <p:cNvPr id="13" name="Rectangle 12"/>
          <p:cNvSpPr>
            <a:spLocks noChangeArrowheads="1"/>
          </p:cNvSpPr>
          <p:nvPr/>
        </p:nvSpPr>
        <p:spPr bwMode="auto">
          <a:xfrm>
            <a:off x="752475" y="2235200"/>
            <a:ext cx="5303838" cy="34798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2" name="Rectangle 11"/>
          <p:cNvSpPr>
            <a:spLocks noChangeArrowheads="1"/>
          </p:cNvSpPr>
          <p:nvPr/>
        </p:nvSpPr>
        <p:spPr bwMode="auto">
          <a:xfrm>
            <a:off x="6072188" y="2181225"/>
            <a:ext cx="2843212" cy="3194721"/>
          </a:xfrm>
          <a:prstGeom prst="rect">
            <a:avLst/>
          </a:prstGeom>
          <a:noFill/>
          <a:ln w="9525">
            <a:noFill/>
            <a:miter lim="800000"/>
            <a:headEnd/>
            <a:tailEnd/>
          </a:ln>
        </p:spPr>
        <p:txBody>
          <a:bodyPr>
            <a:spAutoFit/>
          </a:bodyPr>
          <a:lstStyle/>
          <a:p>
            <a:pPr>
              <a:spcBef>
                <a:spcPct val="10000"/>
              </a:spcBef>
              <a:spcAft>
                <a:spcPct val="10000"/>
              </a:spcAft>
            </a:pPr>
            <a:r>
              <a:rPr lang="el-GR" sz="1800" dirty="0" smtClean="0"/>
              <a:t>Με μια παγκόσμια σχετική τιμή σιτηρών στα </a:t>
            </a:r>
            <a:r>
              <a:rPr lang="en-US" sz="1800" baseline="30000" dirty="0" smtClean="0"/>
              <a:t>2</a:t>
            </a:r>
            <a:r>
              <a:rPr lang="en-US" sz="1800" dirty="0" smtClean="0"/>
              <a:t>/</a:t>
            </a:r>
            <a:r>
              <a:rPr lang="en-US" sz="1800" baseline="-25000" dirty="0" smtClean="0"/>
              <a:t>3</a:t>
            </a:r>
            <a:r>
              <a:rPr lang="en-US" sz="1800" dirty="0"/>
              <a:t>, </a:t>
            </a:r>
            <a:r>
              <a:rPr lang="el-GR" sz="1800" dirty="0" smtClean="0"/>
              <a:t>η εγχώρια παραγωγή θα προκύψει στο σημείο </a:t>
            </a:r>
            <a:r>
              <a:rPr lang="en-US" sz="1800" i="1" dirty="0" smtClean="0"/>
              <a:t>B</a:t>
            </a:r>
            <a:r>
              <a:rPr lang="en-US" sz="1800" dirty="0"/>
              <a:t>. </a:t>
            </a:r>
          </a:p>
          <a:p>
            <a:pPr>
              <a:spcBef>
                <a:spcPct val="10000"/>
              </a:spcBef>
              <a:spcAft>
                <a:spcPct val="10000"/>
              </a:spcAft>
            </a:pPr>
            <a:r>
              <a:rPr lang="el-GR" sz="1800" dirty="0" smtClean="0"/>
              <a:t>Με το διεθνές εμπόριο, η χώρα μας είναι σε θέση να εξάγει κάθε τόνο σιτηρών που παράγει με αντάλλαγμα </a:t>
            </a:r>
            <a:r>
              <a:rPr lang="en-US" sz="1800" baseline="30000" dirty="0" smtClean="0"/>
              <a:t>2</a:t>
            </a:r>
            <a:r>
              <a:rPr lang="en-US" sz="1800" dirty="0" smtClean="0"/>
              <a:t>/</a:t>
            </a:r>
            <a:r>
              <a:rPr lang="en-US" sz="1800" baseline="-25000" dirty="0" smtClean="0"/>
              <a:t>3</a:t>
            </a:r>
            <a:r>
              <a:rPr lang="en-US" sz="1800" dirty="0" smtClean="0"/>
              <a:t> </a:t>
            </a:r>
            <a:r>
              <a:rPr lang="el-GR" sz="1800" dirty="0" smtClean="0"/>
              <a:t>γιάρδες υφάσματος.</a:t>
            </a:r>
            <a:r>
              <a:rPr lang="en-US" sz="1800" dirty="0" smtClean="0"/>
              <a:t> </a:t>
            </a:r>
            <a:endParaRPr lang="en-US" sz="1800" dirty="0"/>
          </a:p>
        </p:txBody>
      </p:sp>
      <p:pic>
        <p:nvPicPr>
          <p:cNvPr id="5" name="Picture 4"/>
          <p:cNvPicPr>
            <a:picLocks noChangeAspect="1"/>
          </p:cNvPicPr>
          <p:nvPr/>
        </p:nvPicPr>
        <p:blipFill>
          <a:blip r:embed="rId3" cstate="print"/>
          <a:srcRect/>
          <a:stretch>
            <a:fillRect/>
          </a:stretch>
        </p:blipFill>
        <p:spPr bwMode="auto">
          <a:xfrm>
            <a:off x="876300" y="2339975"/>
            <a:ext cx="5067300" cy="3295650"/>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876300" y="2339975"/>
            <a:ext cx="5067300" cy="3295650"/>
          </a:xfrm>
          <a:prstGeom prst="rect">
            <a:avLst/>
          </a:prstGeom>
          <a:noFill/>
          <a:ln w="9525">
            <a:noFill/>
            <a:miter lim="800000"/>
            <a:headEnd/>
            <a:tailEnd/>
          </a:ln>
        </p:spPr>
      </p:pic>
      <p:pic>
        <p:nvPicPr>
          <p:cNvPr id="7" name="Picture 6"/>
          <p:cNvPicPr>
            <a:picLocks noChangeAspect="1"/>
          </p:cNvPicPr>
          <p:nvPr/>
        </p:nvPicPr>
        <p:blipFill>
          <a:blip r:embed="rId5" cstate="print"/>
          <a:srcRect/>
          <a:stretch>
            <a:fillRect/>
          </a:stretch>
        </p:blipFill>
        <p:spPr bwMode="auto">
          <a:xfrm>
            <a:off x="876300" y="2339975"/>
            <a:ext cx="5067300" cy="3295650"/>
          </a:xfrm>
          <a:prstGeom prst="rect">
            <a:avLst/>
          </a:prstGeom>
          <a:noFill/>
          <a:ln w="9525">
            <a:noFill/>
            <a:miter lim="800000"/>
            <a:headEnd/>
            <a:tailEnd/>
          </a:ln>
        </p:spPr>
      </p:pic>
      <p:pic>
        <p:nvPicPr>
          <p:cNvPr id="8" name="Picture 7"/>
          <p:cNvPicPr>
            <a:picLocks noChangeAspect="1"/>
          </p:cNvPicPr>
          <p:nvPr/>
        </p:nvPicPr>
        <p:blipFill>
          <a:blip r:embed="rId6" cstate="print"/>
          <a:srcRect/>
          <a:stretch>
            <a:fillRect/>
          </a:stretch>
        </p:blipFill>
        <p:spPr bwMode="auto">
          <a:xfrm>
            <a:off x="876300" y="2339975"/>
            <a:ext cx="5067300" cy="3295650"/>
          </a:xfrm>
          <a:prstGeom prst="rect">
            <a:avLst/>
          </a:prstGeom>
          <a:noFill/>
          <a:ln w="9525">
            <a:noFill/>
            <a:miter lim="800000"/>
            <a:headEnd/>
            <a:tailEnd/>
          </a:ln>
        </p:spPr>
      </p:pic>
      <p:pic>
        <p:nvPicPr>
          <p:cNvPr id="19" name="Picture 18"/>
          <p:cNvPicPr>
            <a:picLocks noChangeAspect="1"/>
          </p:cNvPicPr>
          <p:nvPr/>
        </p:nvPicPr>
        <p:blipFill>
          <a:blip r:embed="rId7" cstate="print"/>
          <a:srcRect/>
          <a:stretch>
            <a:fillRect/>
          </a:stretch>
        </p:blipFill>
        <p:spPr bwMode="auto">
          <a:xfrm>
            <a:off x="876300" y="2339975"/>
            <a:ext cx="5067300" cy="3295650"/>
          </a:xfrm>
          <a:prstGeom prst="rect">
            <a:avLst/>
          </a:prstGeom>
          <a:noFill/>
          <a:ln w="9525">
            <a:noFill/>
            <a:miter lim="800000"/>
            <a:headEnd/>
            <a:tailEnd/>
          </a:ln>
        </p:spPr>
      </p:pic>
      <p:pic>
        <p:nvPicPr>
          <p:cNvPr id="18" name="Picture 17"/>
          <p:cNvPicPr>
            <a:picLocks noChangeAspect="1"/>
          </p:cNvPicPr>
          <p:nvPr/>
        </p:nvPicPr>
        <p:blipFill>
          <a:blip r:embed="rId8" cstate="print"/>
          <a:srcRect/>
          <a:stretch>
            <a:fillRect/>
          </a:stretch>
        </p:blipFill>
        <p:spPr bwMode="auto">
          <a:xfrm>
            <a:off x="876300" y="2339975"/>
            <a:ext cx="5067300" cy="3295650"/>
          </a:xfrm>
          <a:prstGeom prst="rect">
            <a:avLst/>
          </a:prstGeom>
          <a:noFill/>
          <a:ln w="9525">
            <a:noFill/>
            <a:miter lim="800000"/>
            <a:headEnd/>
            <a:tailEnd/>
          </a:ln>
        </p:spPr>
      </p:pic>
      <p:pic>
        <p:nvPicPr>
          <p:cNvPr id="21" name="Picture 20"/>
          <p:cNvPicPr>
            <a:picLocks noChangeAspect="1"/>
          </p:cNvPicPr>
          <p:nvPr/>
        </p:nvPicPr>
        <p:blipFill>
          <a:blip r:embed="rId9" cstate="print"/>
          <a:srcRect/>
          <a:stretch>
            <a:fillRect/>
          </a:stretch>
        </p:blipFill>
        <p:spPr bwMode="auto">
          <a:xfrm>
            <a:off x="876300" y="2339975"/>
            <a:ext cx="5067300" cy="3295650"/>
          </a:xfrm>
          <a:prstGeom prst="rect">
            <a:avLst/>
          </a:prstGeom>
          <a:noFill/>
          <a:ln w="9525">
            <a:noFill/>
            <a:miter lim="800000"/>
            <a:headEnd/>
            <a:tailEnd/>
          </a:ln>
        </p:spPr>
      </p:pic>
      <p:pic>
        <p:nvPicPr>
          <p:cNvPr id="29" name="Picture 28"/>
          <p:cNvPicPr>
            <a:picLocks noChangeAspect="1"/>
          </p:cNvPicPr>
          <p:nvPr/>
        </p:nvPicPr>
        <p:blipFill>
          <a:blip r:embed="rId10" cstate="print"/>
          <a:srcRect/>
          <a:stretch>
            <a:fillRect/>
          </a:stretch>
        </p:blipFill>
        <p:spPr bwMode="auto">
          <a:xfrm>
            <a:off x="876300" y="2330450"/>
            <a:ext cx="5067300" cy="3295650"/>
          </a:xfrm>
          <a:prstGeom prst="rect">
            <a:avLst/>
          </a:prstGeom>
          <a:noFill/>
          <a:ln w="9525">
            <a:noFill/>
            <a:miter lim="800000"/>
            <a:headEnd/>
            <a:tailEnd/>
          </a:ln>
        </p:spPr>
      </p:pic>
      <p:sp>
        <p:nvSpPr>
          <p:cNvPr id="114703" name="Rectangle 29"/>
          <p:cNvSpPr>
            <a:spLocks noChangeArrowheads="1"/>
          </p:cNvSpPr>
          <p:nvPr/>
        </p:nvSpPr>
        <p:spPr bwMode="auto">
          <a:xfrm>
            <a:off x="877888" y="333375"/>
            <a:ext cx="6894512" cy="32067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14704" name="Straight Connector 30"/>
          <p:cNvCxnSpPr>
            <a:cxnSpLocks noChangeShapeType="1"/>
          </p:cNvCxnSpPr>
          <p:nvPr/>
        </p:nvCxnSpPr>
        <p:spPr bwMode="auto">
          <a:xfrm>
            <a:off x="566738" y="623888"/>
            <a:ext cx="7205662" cy="0"/>
          </a:xfrm>
          <a:prstGeom prst="line">
            <a:avLst/>
          </a:prstGeom>
          <a:noFill/>
          <a:ln w="19050" cap="rnd" algn="ctr">
            <a:solidFill>
              <a:srgbClr val="9C3A45"/>
            </a:solidFill>
            <a:prstDash val="sysDash"/>
            <a:round/>
            <a:headEnd/>
            <a:tailEnd/>
          </a:ln>
        </p:spPr>
      </p:cxnSp>
      <p:sp>
        <p:nvSpPr>
          <p:cNvPr id="32"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a:t>
            </a:r>
            <a:r>
              <a:rPr lang="el-GR" sz="2400" kern="0" dirty="0" smtClean="0">
                <a:solidFill>
                  <a:srgbClr val="69134B"/>
                </a:solidFill>
              </a:rPr>
              <a:t>Καθορισμός των Κατευθύνσεων του Διεθνούς Εμπορίου</a:t>
            </a:r>
            <a:endParaRPr lang="en-US" sz="2400" kern="0" dirty="0">
              <a:solidFill>
                <a:srgbClr val="69134B"/>
              </a:solidFill>
              <a:latin typeface="+mj-lt"/>
              <a:ea typeface="+mj-ea"/>
              <a:cs typeface="+mj-cs"/>
            </a:endParaRPr>
          </a:p>
        </p:txBody>
      </p:sp>
      <p:sp>
        <p:nvSpPr>
          <p:cNvPr id="114706" name="Text Box 21"/>
          <p:cNvSpPr txBox="1">
            <a:spLocks noChangeArrowheads="1"/>
          </p:cNvSpPr>
          <p:nvPr/>
        </p:nvSpPr>
        <p:spPr bwMode="auto">
          <a:xfrm>
            <a:off x="3336925" y="1763713"/>
            <a:ext cx="2923429" cy="544765"/>
          </a:xfrm>
          <a:prstGeom prst="rect">
            <a:avLst/>
          </a:prstGeom>
          <a:noFill/>
          <a:ln w="9525">
            <a:noFill/>
            <a:miter lim="800000"/>
            <a:headEnd/>
            <a:tailEnd/>
          </a:ln>
        </p:spPr>
        <p:txBody>
          <a:bodyPr wrap="none">
            <a:spAutoFit/>
          </a:bodyPr>
          <a:lstStyle/>
          <a:p>
            <a:pPr>
              <a:spcBef>
                <a:spcPct val="10000"/>
              </a:spcBef>
              <a:spcAft>
                <a:spcPct val="10000"/>
              </a:spcAft>
            </a:pPr>
            <a:r>
              <a:rPr lang="el-GR" dirty="0" smtClean="0">
                <a:solidFill>
                  <a:srgbClr val="8A3A6A"/>
                </a:solidFill>
              </a:rPr>
              <a:t>Εγχώρια Ισορροπία με Εμπόριο</a:t>
            </a:r>
            <a:endParaRPr lang="en-US" dirty="0">
              <a:solidFill>
                <a:srgbClr val="8A3A6A"/>
              </a:solidFill>
            </a:endParaRP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750"/>
                                        <p:tgtEl>
                                          <p:spTgt spid="5"/>
                                        </p:tgtEl>
                                      </p:cBhvr>
                                    </p:animEffect>
                                  </p:childTnLst>
                                </p:cTn>
                              </p:par>
                              <p:par>
                                <p:cTn id="26" presetID="22" presetClass="entr" presetSubtype="4"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750"/>
                                        <p:tgtEl>
                                          <p:spTgt spid="6"/>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750"/>
                                        <p:tgtEl>
                                          <p:spTgt spid="7"/>
                                        </p:tgtEl>
                                      </p:cBhvr>
                                    </p:animEffect>
                                  </p:childTnLst>
                                </p:cTn>
                              </p:par>
                            </p:childTnLst>
                          </p:cTn>
                        </p:par>
                        <p:par>
                          <p:cTn id="37" fill="hold">
                            <p:stCondLst>
                              <p:cond delay="4250"/>
                            </p:stCondLst>
                            <p:childTnLst>
                              <p:par>
                                <p:cTn id="38" presetID="2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750"/>
                                        <p:tgtEl>
                                          <p:spTgt spid="8"/>
                                        </p:tgtEl>
                                      </p:cBhvr>
                                    </p:animEffect>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wipe(left)">
                                      <p:cBhvr>
                                        <p:cTn id="44" dur="500"/>
                                        <p:tgtEl>
                                          <p:spTgt spid="12">
                                            <p:txEl>
                                              <p:pRg st="0" end="0"/>
                                            </p:txEl>
                                          </p:spTgt>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75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wipe(left)">
                                      <p:cBhvr>
                                        <p:cTn id="53" dur="500"/>
                                        <p:tgtEl>
                                          <p:spTgt spid="12">
                                            <p:txEl>
                                              <p:pRg st="1" end="1"/>
                                            </p:txEl>
                                          </p:spTgt>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1250"/>
                            </p:stCondLst>
                            <p:childTnLst>
                              <p:par>
                                <p:cTn id="59" presetID="22" presetClass="entr" presetSubtype="2"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right)">
                                      <p:cBhvr>
                                        <p:cTn id="61"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1" grpId="0" animBg="1"/>
      <p:bldP spid="13" grpId="0" animBg="1"/>
      <p:bldP spid="12"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7"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Διεθνές Εμπόριο</a:t>
            </a:r>
            <a:endParaRPr lang="en-US" sz="2400" dirty="0" smtClean="0">
              <a:solidFill>
                <a:srgbClr val="356A41"/>
              </a:solidFill>
            </a:endParaRPr>
          </a:p>
        </p:txBody>
      </p:sp>
      <p:sp>
        <p:nvSpPr>
          <p:cNvPr id="116738" name="Rectangle 14"/>
          <p:cNvSpPr>
            <a:spLocks noChangeArrowheads="1"/>
          </p:cNvSpPr>
          <p:nvPr/>
        </p:nvSpPr>
        <p:spPr bwMode="auto">
          <a:xfrm>
            <a:off x="566738" y="1298575"/>
            <a:ext cx="7947025" cy="40011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Μεταβολή σε Παραγωγή και Κατανάλωση</a:t>
            </a:r>
            <a:endParaRPr lang="en-US" sz="2000" b="0" dirty="0" smtClean="0"/>
          </a:p>
        </p:txBody>
      </p:sp>
      <p:grpSp>
        <p:nvGrpSpPr>
          <p:cNvPr id="116739" name="Group 39"/>
          <p:cNvGrpSpPr>
            <a:grpSpLocks/>
          </p:cNvGrpSpPr>
          <p:nvPr/>
        </p:nvGrpSpPr>
        <p:grpSpPr bwMode="auto">
          <a:xfrm>
            <a:off x="646113" y="1793875"/>
            <a:ext cx="8269287" cy="4073525"/>
            <a:chOff x="566738" y="2200275"/>
            <a:chExt cx="7805737" cy="4219575"/>
          </a:xfrm>
        </p:grpSpPr>
        <p:sp>
          <p:nvSpPr>
            <p:cNvPr id="116758" name="Rectangle 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16759" name="Rectangle 9"/>
            <p:cNvSpPr>
              <a:spLocks noChangeArrowheads="1"/>
            </p:cNvSpPr>
            <p:nvPr/>
          </p:nvSpPr>
          <p:spPr bwMode="auto">
            <a:xfrm>
              <a:off x="581024" y="2204290"/>
              <a:ext cx="7772401" cy="34104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6740" name="Text Box 7"/>
          <p:cNvSpPr txBox="1">
            <a:spLocks noChangeArrowheads="1"/>
          </p:cNvSpPr>
          <p:nvPr/>
        </p:nvSpPr>
        <p:spPr bwMode="auto">
          <a:xfrm>
            <a:off x="665163" y="1816100"/>
            <a:ext cx="23066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2-5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3)</a:t>
            </a:r>
          </a:p>
        </p:txBody>
      </p:sp>
      <p:sp>
        <p:nvSpPr>
          <p:cNvPr id="116741" name="Rectangle 12"/>
          <p:cNvSpPr>
            <a:spLocks noChangeArrowheads="1"/>
          </p:cNvSpPr>
          <p:nvPr/>
        </p:nvSpPr>
        <p:spPr bwMode="auto">
          <a:xfrm>
            <a:off x="752475" y="2235200"/>
            <a:ext cx="5303838" cy="34798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2" name="Rectangle 11"/>
          <p:cNvSpPr>
            <a:spLocks noChangeArrowheads="1"/>
          </p:cNvSpPr>
          <p:nvPr/>
        </p:nvSpPr>
        <p:spPr bwMode="auto">
          <a:xfrm>
            <a:off x="6072188" y="2181225"/>
            <a:ext cx="2843212" cy="4247317"/>
          </a:xfrm>
          <a:prstGeom prst="rect">
            <a:avLst/>
          </a:prstGeom>
          <a:noFill/>
          <a:ln w="9525">
            <a:noFill/>
            <a:miter lim="800000"/>
            <a:headEnd/>
            <a:tailEnd/>
          </a:ln>
        </p:spPr>
        <p:txBody>
          <a:bodyPr>
            <a:spAutoFit/>
          </a:bodyPr>
          <a:lstStyle/>
          <a:p>
            <a:pPr>
              <a:spcBef>
                <a:spcPct val="10000"/>
              </a:spcBef>
              <a:spcAft>
                <a:spcPct val="10000"/>
              </a:spcAft>
            </a:pPr>
            <a:r>
              <a:rPr lang="el-GR" sz="1800" dirty="0" smtClean="0"/>
              <a:t>Όταν εξάγονται σιτηρά, η χώρα μας μετακινεί τη γραμμή παγκόσμιας τιμής </a:t>
            </a:r>
            <a:r>
              <a:rPr lang="en-US" sz="1800" i="1" dirty="0" smtClean="0"/>
              <a:t>BC</a:t>
            </a:r>
            <a:r>
              <a:rPr lang="el-GR" sz="1800" i="1" dirty="0" smtClean="0"/>
              <a:t> </a:t>
            </a:r>
            <a:r>
              <a:rPr lang="el-GR" sz="1800" dirty="0" smtClean="0"/>
              <a:t>προς τα επάνω. Η εγχώρια κατανάλωση προκύπτει στο σημείο </a:t>
            </a:r>
            <a:r>
              <a:rPr lang="en-US" sz="1800" i="1" dirty="0" smtClean="0"/>
              <a:t>C</a:t>
            </a:r>
            <a:r>
              <a:rPr lang="en-US" sz="1800" i="1" dirty="0"/>
              <a:t>,</a:t>
            </a:r>
            <a:r>
              <a:rPr lang="en-US" sz="1800" dirty="0"/>
              <a:t> </a:t>
            </a:r>
            <a:r>
              <a:rPr lang="el-GR" sz="1800" dirty="0" smtClean="0"/>
              <a:t>στην επαφή-τομή με την καμπύλη αδιαφορίας </a:t>
            </a:r>
            <a:r>
              <a:rPr lang="en-US" sz="1800" dirty="0" smtClean="0"/>
              <a:t> </a:t>
            </a:r>
            <a:r>
              <a:rPr lang="en-US" sz="1800" i="1" dirty="0" smtClean="0"/>
              <a:t>U</a:t>
            </a:r>
            <a:r>
              <a:rPr lang="en-US" sz="1800" baseline="-25000" dirty="0" smtClean="0"/>
              <a:t>2</a:t>
            </a:r>
            <a:r>
              <a:rPr lang="en-US" sz="1800" dirty="0"/>
              <a:t>, </a:t>
            </a:r>
            <a:r>
              <a:rPr lang="el-GR" sz="1800" dirty="0" smtClean="0"/>
              <a:t>από τη στιγμή που αυτή είναι η υψηλότερη δυνατή καμπύλη χρησιμότητας πάνω στη γραμμή παγκόσμιας τιμής. </a:t>
            </a:r>
            <a:endParaRPr lang="en-US" sz="1800" dirty="0"/>
          </a:p>
        </p:txBody>
      </p:sp>
      <p:pic>
        <p:nvPicPr>
          <p:cNvPr id="116743" name="Picture 4"/>
          <p:cNvPicPr>
            <a:picLocks noChangeAspect="1"/>
          </p:cNvPicPr>
          <p:nvPr/>
        </p:nvPicPr>
        <p:blipFill>
          <a:blip r:embed="rId3" cstate="print"/>
          <a:srcRect/>
          <a:stretch>
            <a:fillRect/>
          </a:stretch>
        </p:blipFill>
        <p:spPr bwMode="auto">
          <a:xfrm>
            <a:off x="876300" y="2339975"/>
            <a:ext cx="5067300" cy="3295650"/>
          </a:xfrm>
          <a:prstGeom prst="rect">
            <a:avLst/>
          </a:prstGeom>
          <a:noFill/>
          <a:ln w="9525">
            <a:noFill/>
            <a:miter lim="800000"/>
            <a:headEnd/>
            <a:tailEnd/>
          </a:ln>
        </p:spPr>
      </p:pic>
      <p:pic>
        <p:nvPicPr>
          <p:cNvPr id="116744" name="Picture 5"/>
          <p:cNvPicPr>
            <a:picLocks noChangeAspect="1"/>
          </p:cNvPicPr>
          <p:nvPr/>
        </p:nvPicPr>
        <p:blipFill>
          <a:blip r:embed="rId4" cstate="print"/>
          <a:srcRect/>
          <a:stretch>
            <a:fillRect/>
          </a:stretch>
        </p:blipFill>
        <p:spPr bwMode="auto">
          <a:xfrm>
            <a:off x="876300" y="2339975"/>
            <a:ext cx="5067300" cy="3295650"/>
          </a:xfrm>
          <a:prstGeom prst="rect">
            <a:avLst/>
          </a:prstGeom>
          <a:noFill/>
          <a:ln w="9525">
            <a:noFill/>
            <a:miter lim="800000"/>
            <a:headEnd/>
            <a:tailEnd/>
          </a:ln>
        </p:spPr>
      </p:pic>
      <p:pic>
        <p:nvPicPr>
          <p:cNvPr id="116745" name="Picture 6"/>
          <p:cNvPicPr>
            <a:picLocks noChangeAspect="1"/>
          </p:cNvPicPr>
          <p:nvPr/>
        </p:nvPicPr>
        <p:blipFill>
          <a:blip r:embed="rId5" cstate="print"/>
          <a:srcRect/>
          <a:stretch>
            <a:fillRect/>
          </a:stretch>
        </p:blipFill>
        <p:spPr bwMode="auto">
          <a:xfrm>
            <a:off x="876300" y="2339975"/>
            <a:ext cx="5067300" cy="3295650"/>
          </a:xfrm>
          <a:prstGeom prst="rect">
            <a:avLst/>
          </a:prstGeom>
          <a:noFill/>
          <a:ln w="9525">
            <a:noFill/>
            <a:miter lim="800000"/>
            <a:headEnd/>
            <a:tailEnd/>
          </a:ln>
        </p:spPr>
      </p:pic>
      <p:pic>
        <p:nvPicPr>
          <p:cNvPr id="116746" name="Picture 7"/>
          <p:cNvPicPr>
            <a:picLocks noChangeAspect="1"/>
          </p:cNvPicPr>
          <p:nvPr/>
        </p:nvPicPr>
        <p:blipFill>
          <a:blip r:embed="rId6" cstate="print"/>
          <a:srcRect/>
          <a:stretch>
            <a:fillRect/>
          </a:stretch>
        </p:blipFill>
        <p:spPr bwMode="auto">
          <a:xfrm>
            <a:off x="876300" y="2339975"/>
            <a:ext cx="5067300" cy="3295650"/>
          </a:xfrm>
          <a:prstGeom prst="rect">
            <a:avLst/>
          </a:prstGeom>
          <a:noFill/>
          <a:ln w="9525">
            <a:noFill/>
            <a:miter lim="800000"/>
            <a:headEnd/>
            <a:tailEnd/>
          </a:ln>
        </p:spPr>
      </p:pic>
      <p:pic>
        <p:nvPicPr>
          <p:cNvPr id="116747" name="Picture 18"/>
          <p:cNvPicPr>
            <a:picLocks noChangeAspect="1"/>
          </p:cNvPicPr>
          <p:nvPr/>
        </p:nvPicPr>
        <p:blipFill>
          <a:blip r:embed="rId7" cstate="print"/>
          <a:srcRect/>
          <a:stretch>
            <a:fillRect/>
          </a:stretch>
        </p:blipFill>
        <p:spPr bwMode="auto">
          <a:xfrm>
            <a:off x="876300" y="2339975"/>
            <a:ext cx="5067300" cy="3295650"/>
          </a:xfrm>
          <a:prstGeom prst="rect">
            <a:avLst/>
          </a:prstGeom>
          <a:noFill/>
          <a:ln w="9525">
            <a:noFill/>
            <a:miter lim="800000"/>
            <a:headEnd/>
            <a:tailEnd/>
          </a:ln>
        </p:spPr>
      </p:pic>
      <p:pic>
        <p:nvPicPr>
          <p:cNvPr id="116748" name="Picture 17"/>
          <p:cNvPicPr>
            <a:picLocks noChangeAspect="1"/>
          </p:cNvPicPr>
          <p:nvPr/>
        </p:nvPicPr>
        <p:blipFill>
          <a:blip r:embed="rId8" cstate="print"/>
          <a:srcRect/>
          <a:stretch>
            <a:fillRect/>
          </a:stretch>
        </p:blipFill>
        <p:spPr bwMode="auto">
          <a:xfrm>
            <a:off x="876300" y="2339975"/>
            <a:ext cx="5067300" cy="3295650"/>
          </a:xfrm>
          <a:prstGeom prst="rect">
            <a:avLst/>
          </a:prstGeom>
          <a:noFill/>
          <a:ln w="9525">
            <a:noFill/>
            <a:miter lim="800000"/>
            <a:headEnd/>
            <a:tailEnd/>
          </a:ln>
        </p:spPr>
      </p:pic>
      <p:pic>
        <p:nvPicPr>
          <p:cNvPr id="116749" name="Picture 20"/>
          <p:cNvPicPr>
            <a:picLocks noChangeAspect="1"/>
          </p:cNvPicPr>
          <p:nvPr/>
        </p:nvPicPr>
        <p:blipFill>
          <a:blip r:embed="rId9" cstate="print"/>
          <a:srcRect/>
          <a:stretch>
            <a:fillRect/>
          </a:stretch>
        </p:blipFill>
        <p:spPr bwMode="auto">
          <a:xfrm>
            <a:off x="876300" y="2339975"/>
            <a:ext cx="5067300" cy="3295650"/>
          </a:xfrm>
          <a:prstGeom prst="rect">
            <a:avLst/>
          </a:prstGeom>
          <a:noFill/>
          <a:ln w="9525">
            <a:noFill/>
            <a:miter lim="800000"/>
            <a:headEnd/>
            <a:tailEnd/>
          </a:ln>
        </p:spPr>
      </p:pic>
      <p:pic>
        <p:nvPicPr>
          <p:cNvPr id="22" name="Picture 21"/>
          <p:cNvPicPr>
            <a:picLocks noChangeAspect="1"/>
          </p:cNvPicPr>
          <p:nvPr/>
        </p:nvPicPr>
        <p:blipFill>
          <a:blip r:embed="rId10" cstate="print"/>
          <a:srcRect/>
          <a:stretch>
            <a:fillRect/>
          </a:stretch>
        </p:blipFill>
        <p:spPr bwMode="auto">
          <a:xfrm>
            <a:off x="876300" y="2339975"/>
            <a:ext cx="5067300" cy="3295650"/>
          </a:xfrm>
          <a:prstGeom prst="rect">
            <a:avLst/>
          </a:prstGeom>
          <a:noFill/>
          <a:ln w="9525">
            <a:noFill/>
            <a:miter lim="800000"/>
            <a:headEnd/>
            <a:tailEnd/>
          </a:ln>
        </p:spPr>
      </p:pic>
      <p:pic>
        <p:nvPicPr>
          <p:cNvPr id="23" name="Picture 22"/>
          <p:cNvPicPr>
            <a:picLocks noChangeAspect="1"/>
          </p:cNvPicPr>
          <p:nvPr/>
        </p:nvPicPr>
        <p:blipFill>
          <a:blip r:embed="rId11" cstate="print"/>
          <a:srcRect/>
          <a:stretch>
            <a:fillRect/>
          </a:stretch>
        </p:blipFill>
        <p:spPr bwMode="auto">
          <a:xfrm>
            <a:off x="876300" y="2339975"/>
            <a:ext cx="5067300" cy="3295650"/>
          </a:xfrm>
          <a:prstGeom prst="rect">
            <a:avLst/>
          </a:prstGeom>
          <a:noFill/>
          <a:ln w="9525">
            <a:noFill/>
            <a:miter lim="800000"/>
            <a:headEnd/>
            <a:tailEnd/>
          </a:ln>
        </p:spPr>
      </p:pic>
      <p:pic>
        <p:nvPicPr>
          <p:cNvPr id="24" name="Picture 23"/>
          <p:cNvPicPr>
            <a:picLocks noChangeAspect="1"/>
          </p:cNvPicPr>
          <p:nvPr/>
        </p:nvPicPr>
        <p:blipFill>
          <a:blip r:embed="rId12" cstate="print"/>
          <a:srcRect/>
          <a:stretch>
            <a:fillRect/>
          </a:stretch>
        </p:blipFill>
        <p:spPr bwMode="auto">
          <a:xfrm>
            <a:off x="876300" y="2339975"/>
            <a:ext cx="5067300" cy="3295650"/>
          </a:xfrm>
          <a:prstGeom prst="rect">
            <a:avLst/>
          </a:prstGeom>
          <a:noFill/>
          <a:ln w="9525">
            <a:noFill/>
            <a:miter lim="800000"/>
            <a:headEnd/>
            <a:tailEnd/>
          </a:ln>
        </p:spPr>
      </p:pic>
      <p:pic>
        <p:nvPicPr>
          <p:cNvPr id="116753" name="Picture 27"/>
          <p:cNvPicPr>
            <a:picLocks noChangeAspect="1"/>
          </p:cNvPicPr>
          <p:nvPr/>
        </p:nvPicPr>
        <p:blipFill>
          <a:blip r:embed="rId13" cstate="print"/>
          <a:srcRect/>
          <a:stretch>
            <a:fillRect/>
          </a:stretch>
        </p:blipFill>
        <p:spPr bwMode="auto">
          <a:xfrm>
            <a:off x="876300" y="2339975"/>
            <a:ext cx="5067300" cy="3295650"/>
          </a:xfrm>
          <a:prstGeom prst="rect">
            <a:avLst/>
          </a:prstGeom>
          <a:noFill/>
          <a:ln w="9525">
            <a:noFill/>
            <a:miter lim="800000"/>
            <a:headEnd/>
            <a:tailEnd/>
          </a:ln>
        </p:spPr>
      </p:pic>
      <p:sp>
        <p:nvSpPr>
          <p:cNvPr id="116754" name="Rectangle 28"/>
          <p:cNvSpPr>
            <a:spLocks noChangeArrowheads="1"/>
          </p:cNvSpPr>
          <p:nvPr/>
        </p:nvSpPr>
        <p:spPr bwMode="auto">
          <a:xfrm>
            <a:off x="877888" y="333375"/>
            <a:ext cx="6894512" cy="32067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16755" name="Straight Connector 29"/>
          <p:cNvCxnSpPr>
            <a:cxnSpLocks noChangeShapeType="1"/>
          </p:cNvCxnSpPr>
          <p:nvPr/>
        </p:nvCxnSpPr>
        <p:spPr bwMode="auto">
          <a:xfrm>
            <a:off x="566738" y="623888"/>
            <a:ext cx="7205662" cy="0"/>
          </a:xfrm>
          <a:prstGeom prst="line">
            <a:avLst/>
          </a:prstGeom>
          <a:noFill/>
          <a:ln w="19050" cap="rnd" algn="ctr">
            <a:solidFill>
              <a:srgbClr val="9C3A45"/>
            </a:solidFill>
            <a:prstDash val="sysDash"/>
            <a:round/>
            <a:headEnd/>
            <a:tailEnd/>
          </a:ln>
        </p:spPr>
      </p:cxnSp>
      <p:sp>
        <p:nvSpPr>
          <p:cNvPr id="31"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a:t>
            </a:r>
            <a:r>
              <a:rPr lang="el-GR" sz="2400" kern="0" dirty="0" smtClean="0">
                <a:solidFill>
                  <a:srgbClr val="69134B"/>
                </a:solidFill>
              </a:rPr>
              <a:t>Καθορισμός των Κατευθύνσεων του Διεθνούς Εμπορίου</a:t>
            </a:r>
            <a:endParaRPr lang="en-US" sz="2400" kern="0" dirty="0">
              <a:solidFill>
                <a:srgbClr val="69134B"/>
              </a:solidFill>
              <a:latin typeface="+mj-lt"/>
              <a:ea typeface="+mj-ea"/>
              <a:cs typeface="+mj-cs"/>
            </a:endParaRPr>
          </a:p>
        </p:txBody>
      </p:sp>
      <p:sp>
        <p:nvSpPr>
          <p:cNvPr id="116757" name="Text Box 24"/>
          <p:cNvSpPr txBox="1">
            <a:spLocks noChangeArrowheads="1"/>
          </p:cNvSpPr>
          <p:nvPr/>
        </p:nvSpPr>
        <p:spPr bwMode="auto">
          <a:xfrm>
            <a:off x="3108325" y="1763713"/>
            <a:ext cx="3848361" cy="544765"/>
          </a:xfrm>
          <a:prstGeom prst="rect">
            <a:avLst/>
          </a:prstGeom>
          <a:noFill/>
          <a:ln w="9525">
            <a:noFill/>
            <a:miter lim="800000"/>
            <a:headEnd/>
            <a:tailEnd/>
          </a:ln>
        </p:spPr>
        <p:txBody>
          <a:bodyPr wrap="none">
            <a:spAutoFit/>
          </a:bodyPr>
          <a:lstStyle/>
          <a:p>
            <a:pPr>
              <a:spcBef>
                <a:spcPct val="10000"/>
              </a:spcBef>
              <a:spcAft>
                <a:spcPct val="10000"/>
              </a:spcAft>
            </a:pPr>
            <a:r>
              <a:rPr lang="el-GR" dirty="0" smtClean="0">
                <a:solidFill>
                  <a:srgbClr val="8A3A6A"/>
                </a:solidFill>
              </a:rPr>
              <a:t>Εγχώρια Ισορροπία με Εμπόριο (συνέχεια</a:t>
            </a:r>
            <a:r>
              <a:rPr lang="en-US" dirty="0" smtClean="0">
                <a:solidFill>
                  <a:srgbClr val="8A3A6A"/>
                </a:solidFill>
              </a:rPr>
              <a:t>)</a:t>
            </a:r>
            <a:endParaRPr lang="en-US" dirty="0">
              <a:solidFill>
                <a:srgbClr val="8A3A6A"/>
              </a:solidFill>
            </a:endParaRP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750"/>
                                        <p:tgtEl>
                                          <p:spTgt spid="22"/>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750"/>
                                        <p:tgtEl>
                                          <p:spTgt spid="23"/>
                                        </p:tgtEl>
                                      </p:cBhvr>
                                    </p:animEffect>
                                  </p:childTnLst>
                                </p:cTn>
                              </p:par>
                            </p:childTnLst>
                          </p:cTn>
                        </p:par>
                        <p:par>
                          <p:cTn id="16" fill="hold">
                            <p:stCondLst>
                              <p:cond delay="2000"/>
                            </p:stCondLst>
                            <p:childTnLst>
                              <p:par>
                                <p:cTn id="17" presetID="22" presetClass="entr" presetSubtype="2"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right)">
                                      <p:cBhvr>
                                        <p:cTn id="19"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5"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Διεθνές Εμπόριο</a:t>
            </a:r>
            <a:endParaRPr lang="en-US" sz="2400" dirty="0" smtClean="0">
              <a:solidFill>
                <a:srgbClr val="356A41"/>
              </a:solidFill>
            </a:endParaRPr>
          </a:p>
        </p:txBody>
      </p:sp>
      <p:sp>
        <p:nvSpPr>
          <p:cNvPr id="118786" name="Rectangle 14"/>
          <p:cNvSpPr>
            <a:spLocks noChangeArrowheads="1"/>
          </p:cNvSpPr>
          <p:nvPr/>
        </p:nvSpPr>
        <p:spPr bwMode="auto">
          <a:xfrm>
            <a:off x="566738" y="1298575"/>
            <a:ext cx="7947025" cy="40011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Μεταβολή σε Παραγωγή και Κατανάλωση</a:t>
            </a:r>
            <a:r>
              <a:rPr lang="en-US" sz="2000" dirty="0" smtClean="0">
                <a:solidFill>
                  <a:srgbClr val="3D68AF"/>
                </a:solidFill>
              </a:rPr>
              <a:t>on</a:t>
            </a:r>
            <a:endParaRPr lang="en-US" sz="2000" b="0" dirty="0"/>
          </a:p>
        </p:txBody>
      </p:sp>
      <p:grpSp>
        <p:nvGrpSpPr>
          <p:cNvPr id="118787" name="Group 39"/>
          <p:cNvGrpSpPr>
            <a:grpSpLocks/>
          </p:cNvGrpSpPr>
          <p:nvPr/>
        </p:nvGrpSpPr>
        <p:grpSpPr bwMode="auto">
          <a:xfrm>
            <a:off x="646113" y="1793875"/>
            <a:ext cx="8269287" cy="4073525"/>
            <a:chOff x="566738" y="2200275"/>
            <a:chExt cx="7805737" cy="4219575"/>
          </a:xfrm>
        </p:grpSpPr>
        <p:sp>
          <p:nvSpPr>
            <p:cNvPr id="118808" name="Rectangle 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18809" name="Rectangle 9"/>
            <p:cNvSpPr>
              <a:spLocks noChangeArrowheads="1"/>
            </p:cNvSpPr>
            <p:nvPr/>
          </p:nvSpPr>
          <p:spPr bwMode="auto">
            <a:xfrm>
              <a:off x="581024" y="2204290"/>
              <a:ext cx="7772401" cy="34104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8788" name="Text Box 7"/>
          <p:cNvSpPr txBox="1">
            <a:spLocks noChangeArrowheads="1"/>
          </p:cNvSpPr>
          <p:nvPr/>
        </p:nvSpPr>
        <p:spPr bwMode="auto">
          <a:xfrm>
            <a:off x="665163" y="1816100"/>
            <a:ext cx="23066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2-5 </a:t>
            </a:r>
            <a:r>
              <a:rPr lang="en-US" dirty="0">
                <a:solidFill>
                  <a:schemeClr val="bg2"/>
                </a:solidFill>
              </a:rPr>
              <a:t>(3 </a:t>
            </a:r>
            <a:r>
              <a:rPr lang="el-GR" dirty="0" smtClean="0">
                <a:solidFill>
                  <a:schemeClr val="bg2"/>
                </a:solidFill>
              </a:rPr>
              <a:t>από</a:t>
            </a:r>
            <a:r>
              <a:rPr lang="en-US" dirty="0" smtClean="0">
                <a:solidFill>
                  <a:schemeClr val="bg2"/>
                </a:solidFill>
              </a:rPr>
              <a:t> </a:t>
            </a:r>
            <a:r>
              <a:rPr lang="en-US" dirty="0">
                <a:solidFill>
                  <a:schemeClr val="bg2"/>
                </a:solidFill>
              </a:rPr>
              <a:t>3)</a:t>
            </a:r>
          </a:p>
        </p:txBody>
      </p:sp>
      <p:sp>
        <p:nvSpPr>
          <p:cNvPr id="118789" name="Rectangle 12"/>
          <p:cNvSpPr>
            <a:spLocks noChangeArrowheads="1"/>
          </p:cNvSpPr>
          <p:nvPr/>
        </p:nvSpPr>
        <p:spPr bwMode="auto">
          <a:xfrm>
            <a:off x="752475" y="2235200"/>
            <a:ext cx="5303838" cy="34798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2" name="Rectangle 11"/>
          <p:cNvSpPr>
            <a:spLocks noChangeArrowheads="1"/>
          </p:cNvSpPr>
          <p:nvPr/>
        </p:nvSpPr>
        <p:spPr bwMode="auto">
          <a:xfrm>
            <a:off x="6096000" y="2209800"/>
            <a:ext cx="2822575" cy="4524315"/>
          </a:xfrm>
          <a:prstGeom prst="rect">
            <a:avLst/>
          </a:prstGeom>
          <a:noFill/>
          <a:ln w="9525">
            <a:noFill/>
            <a:miter lim="800000"/>
            <a:headEnd/>
            <a:tailEnd/>
          </a:ln>
        </p:spPr>
        <p:txBody>
          <a:bodyPr>
            <a:spAutoFit/>
          </a:bodyPr>
          <a:lstStyle/>
          <a:p>
            <a:pPr>
              <a:spcBef>
                <a:spcPct val="10000"/>
              </a:spcBef>
              <a:spcAft>
                <a:spcPct val="10000"/>
              </a:spcAft>
            </a:pPr>
            <a:r>
              <a:rPr lang="el-GR" sz="1800" dirty="0" smtClean="0"/>
              <a:t>Με δεδομένα αυτά τα επίπεδα παραγωγής και κατανάλωσης, μπορούμε να δούμε ότι οι συνολικές εξαγωγές είναι 60 </a:t>
            </a:r>
            <a:r>
              <a:rPr lang="el-GR" sz="1800" dirty="0" err="1" smtClean="0"/>
              <a:t>μπούσελ</a:t>
            </a:r>
            <a:r>
              <a:rPr lang="el-GR" sz="1800" dirty="0" smtClean="0"/>
              <a:t> σιτηρών με αντάλλαγμα 40 γιάρδες ύφασμα και επίσης ότι η χώρα μας καταναλώνει 10 </a:t>
            </a:r>
            <a:r>
              <a:rPr lang="el-GR" sz="1800" dirty="0" err="1" smtClean="0"/>
              <a:t>μπούσελ</a:t>
            </a:r>
            <a:r>
              <a:rPr lang="el-GR" sz="1800" dirty="0" smtClean="0"/>
              <a:t> σιτηρών λιγότερους και 15 γιάρδες υφάσματος περισσότερα σε σύγκριση με τα επίπεδά της προ-εμπορίου. </a:t>
            </a:r>
            <a:endParaRPr lang="en-US" sz="1800" dirty="0"/>
          </a:p>
        </p:txBody>
      </p:sp>
      <p:pic>
        <p:nvPicPr>
          <p:cNvPr id="118791" name="Picture 4"/>
          <p:cNvPicPr>
            <a:picLocks noChangeAspect="1"/>
          </p:cNvPicPr>
          <p:nvPr/>
        </p:nvPicPr>
        <p:blipFill>
          <a:blip r:embed="rId3" cstate="print"/>
          <a:srcRect/>
          <a:stretch>
            <a:fillRect/>
          </a:stretch>
        </p:blipFill>
        <p:spPr bwMode="auto">
          <a:xfrm>
            <a:off x="876300" y="2339975"/>
            <a:ext cx="5067300" cy="3295650"/>
          </a:xfrm>
          <a:prstGeom prst="rect">
            <a:avLst/>
          </a:prstGeom>
          <a:noFill/>
          <a:ln w="9525">
            <a:noFill/>
            <a:miter lim="800000"/>
            <a:headEnd/>
            <a:tailEnd/>
          </a:ln>
        </p:spPr>
      </p:pic>
      <p:pic>
        <p:nvPicPr>
          <p:cNvPr id="118792" name="Picture 5"/>
          <p:cNvPicPr>
            <a:picLocks noChangeAspect="1"/>
          </p:cNvPicPr>
          <p:nvPr/>
        </p:nvPicPr>
        <p:blipFill>
          <a:blip r:embed="rId4" cstate="print"/>
          <a:srcRect/>
          <a:stretch>
            <a:fillRect/>
          </a:stretch>
        </p:blipFill>
        <p:spPr bwMode="auto">
          <a:xfrm>
            <a:off x="876300" y="2339975"/>
            <a:ext cx="5067300" cy="3295650"/>
          </a:xfrm>
          <a:prstGeom prst="rect">
            <a:avLst/>
          </a:prstGeom>
          <a:noFill/>
          <a:ln w="9525">
            <a:noFill/>
            <a:miter lim="800000"/>
            <a:headEnd/>
            <a:tailEnd/>
          </a:ln>
        </p:spPr>
      </p:pic>
      <p:pic>
        <p:nvPicPr>
          <p:cNvPr id="118793" name="Picture 6"/>
          <p:cNvPicPr>
            <a:picLocks noChangeAspect="1"/>
          </p:cNvPicPr>
          <p:nvPr/>
        </p:nvPicPr>
        <p:blipFill>
          <a:blip r:embed="rId5" cstate="print"/>
          <a:srcRect/>
          <a:stretch>
            <a:fillRect/>
          </a:stretch>
        </p:blipFill>
        <p:spPr bwMode="auto">
          <a:xfrm>
            <a:off x="876300" y="2339975"/>
            <a:ext cx="5067300" cy="3295650"/>
          </a:xfrm>
          <a:prstGeom prst="rect">
            <a:avLst/>
          </a:prstGeom>
          <a:noFill/>
          <a:ln w="9525">
            <a:noFill/>
            <a:miter lim="800000"/>
            <a:headEnd/>
            <a:tailEnd/>
          </a:ln>
        </p:spPr>
      </p:pic>
      <p:pic>
        <p:nvPicPr>
          <p:cNvPr id="118794" name="Picture 7"/>
          <p:cNvPicPr>
            <a:picLocks noChangeAspect="1"/>
          </p:cNvPicPr>
          <p:nvPr/>
        </p:nvPicPr>
        <p:blipFill>
          <a:blip r:embed="rId6" cstate="print"/>
          <a:srcRect/>
          <a:stretch>
            <a:fillRect/>
          </a:stretch>
        </p:blipFill>
        <p:spPr bwMode="auto">
          <a:xfrm>
            <a:off x="876300" y="2339975"/>
            <a:ext cx="5067300" cy="3295650"/>
          </a:xfrm>
          <a:prstGeom prst="rect">
            <a:avLst/>
          </a:prstGeom>
          <a:noFill/>
          <a:ln w="9525">
            <a:noFill/>
            <a:miter lim="800000"/>
            <a:headEnd/>
            <a:tailEnd/>
          </a:ln>
        </p:spPr>
      </p:pic>
      <p:pic>
        <p:nvPicPr>
          <p:cNvPr id="118795" name="Picture 18"/>
          <p:cNvPicPr>
            <a:picLocks noChangeAspect="1"/>
          </p:cNvPicPr>
          <p:nvPr/>
        </p:nvPicPr>
        <p:blipFill>
          <a:blip r:embed="rId7" cstate="print"/>
          <a:srcRect/>
          <a:stretch>
            <a:fillRect/>
          </a:stretch>
        </p:blipFill>
        <p:spPr bwMode="auto">
          <a:xfrm>
            <a:off x="876300" y="2339975"/>
            <a:ext cx="5067300" cy="3295650"/>
          </a:xfrm>
          <a:prstGeom prst="rect">
            <a:avLst/>
          </a:prstGeom>
          <a:noFill/>
          <a:ln w="9525">
            <a:noFill/>
            <a:miter lim="800000"/>
            <a:headEnd/>
            <a:tailEnd/>
          </a:ln>
        </p:spPr>
      </p:pic>
      <p:pic>
        <p:nvPicPr>
          <p:cNvPr id="118796" name="Picture 17"/>
          <p:cNvPicPr>
            <a:picLocks noChangeAspect="1"/>
          </p:cNvPicPr>
          <p:nvPr/>
        </p:nvPicPr>
        <p:blipFill>
          <a:blip r:embed="rId8" cstate="print"/>
          <a:srcRect/>
          <a:stretch>
            <a:fillRect/>
          </a:stretch>
        </p:blipFill>
        <p:spPr bwMode="auto">
          <a:xfrm>
            <a:off x="876300" y="2339975"/>
            <a:ext cx="5067300" cy="3295650"/>
          </a:xfrm>
          <a:prstGeom prst="rect">
            <a:avLst/>
          </a:prstGeom>
          <a:noFill/>
          <a:ln w="9525">
            <a:noFill/>
            <a:miter lim="800000"/>
            <a:headEnd/>
            <a:tailEnd/>
          </a:ln>
        </p:spPr>
      </p:pic>
      <p:pic>
        <p:nvPicPr>
          <p:cNvPr id="118797" name="Picture 20"/>
          <p:cNvPicPr>
            <a:picLocks noChangeAspect="1"/>
          </p:cNvPicPr>
          <p:nvPr/>
        </p:nvPicPr>
        <p:blipFill>
          <a:blip r:embed="rId9" cstate="print"/>
          <a:srcRect/>
          <a:stretch>
            <a:fillRect/>
          </a:stretch>
        </p:blipFill>
        <p:spPr bwMode="auto">
          <a:xfrm>
            <a:off x="876300" y="2339975"/>
            <a:ext cx="5067300" cy="3295650"/>
          </a:xfrm>
          <a:prstGeom prst="rect">
            <a:avLst/>
          </a:prstGeom>
          <a:noFill/>
          <a:ln w="9525">
            <a:noFill/>
            <a:miter lim="800000"/>
            <a:headEnd/>
            <a:tailEnd/>
          </a:ln>
        </p:spPr>
      </p:pic>
      <p:pic>
        <p:nvPicPr>
          <p:cNvPr id="118798" name="Picture 21"/>
          <p:cNvPicPr>
            <a:picLocks noChangeAspect="1"/>
          </p:cNvPicPr>
          <p:nvPr/>
        </p:nvPicPr>
        <p:blipFill>
          <a:blip r:embed="rId10" cstate="print"/>
          <a:srcRect/>
          <a:stretch>
            <a:fillRect/>
          </a:stretch>
        </p:blipFill>
        <p:spPr bwMode="auto">
          <a:xfrm>
            <a:off x="876300" y="2339975"/>
            <a:ext cx="5067300" cy="3295650"/>
          </a:xfrm>
          <a:prstGeom prst="rect">
            <a:avLst/>
          </a:prstGeom>
          <a:noFill/>
          <a:ln w="9525">
            <a:noFill/>
            <a:miter lim="800000"/>
            <a:headEnd/>
            <a:tailEnd/>
          </a:ln>
        </p:spPr>
      </p:pic>
      <p:pic>
        <p:nvPicPr>
          <p:cNvPr id="118799" name="Picture 22"/>
          <p:cNvPicPr>
            <a:picLocks noChangeAspect="1"/>
          </p:cNvPicPr>
          <p:nvPr/>
        </p:nvPicPr>
        <p:blipFill>
          <a:blip r:embed="rId11" cstate="print"/>
          <a:srcRect/>
          <a:stretch>
            <a:fillRect/>
          </a:stretch>
        </p:blipFill>
        <p:spPr bwMode="auto">
          <a:xfrm>
            <a:off x="876300" y="2339975"/>
            <a:ext cx="5067300" cy="3295650"/>
          </a:xfrm>
          <a:prstGeom prst="rect">
            <a:avLst/>
          </a:prstGeom>
          <a:noFill/>
          <a:ln w="9525">
            <a:noFill/>
            <a:miter lim="800000"/>
            <a:headEnd/>
            <a:tailEnd/>
          </a:ln>
        </p:spPr>
      </p:pic>
      <p:pic>
        <p:nvPicPr>
          <p:cNvPr id="118800" name="Picture 23"/>
          <p:cNvPicPr>
            <a:picLocks noChangeAspect="1"/>
          </p:cNvPicPr>
          <p:nvPr/>
        </p:nvPicPr>
        <p:blipFill>
          <a:blip r:embed="rId12" cstate="print"/>
          <a:srcRect/>
          <a:stretch>
            <a:fillRect/>
          </a:stretch>
        </p:blipFill>
        <p:spPr bwMode="auto">
          <a:xfrm>
            <a:off x="876300" y="2339975"/>
            <a:ext cx="5067300" cy="3295650"/>
          </a:xfrm>
          <a:prstGeom prst="rect">
            <a:avLst/>
          </a:prstGeom>
          <a:noFill/>
          <a:ln w="9525">
            <a:noFill/>
            <a:miter lim="800000"/>
            <a:headEnd/>
            <a:tailEnd/>
          </a:ln>
        </p:spPr>
      </p:pic>
      <p:pic>
        <p:nvPicPr>
          <p:cNvPr id="26" name="Picture 25"/>
          <p:cNvPicPr>
            <a:picLocks noChangeAspect="1"/>
          </p:cNvPicPr>
          <p:nvPr/>
        </p:nvPicPr>
        <p:blipFill>
          <a:blip r:embed="rId13" cstate="print"/>
          <a:srcRect/>
          <a:stretch>
            <a:fillRect/>
          </a:stretch>
        </p:blipFill>
        <p:spPr bwMode="auto">
          <a:xfrm>
            <a:off x="871538" y="2330450"/>
            <a:ext cx="5067300" cy="3314700"/>
          </a:xfrm>
          <a:prstGeom prst="rect">
            <a:avLst/>
          </a:prstGeom>
          <a:noFill/>
          <a:ln w="9525">
            <a:noFill/>
            <a:miter lim="800000"/>
            <a:headEnd/>
            <a:tailEnd/>
          </a:ln>
        </p:spPr>
      </p:pic>
      <p:pic>
        <p:nvPicPr>
          <p:cNvPr id="118802" name="Picture 27"/>
          <p:cNvPicPr>
            <a:picLocks noChangeAspect="1"/>
          </p:cNvPicPr>
          <p:nvPr/>
        </p:nvPicPr>
        <p:blipFill>
          <a:blip r:embed="rId14" cstate="print"/>
          <a:srcRect/>
          <a:stretch>
            <a:fillRect/>
          </a:stretch>
        </p:blipFill>
        <p:spPr bwMode="auto">
          <a:xfrm>
            <a:off x="876300" y="2330450"/>
            <a:ext cx="5067300" cy="3295650"/>
          </a:xfrm>
          <a:prstGeom prst="rect">
            <a:avLst/>
          </a:prstGeom>
          <a:noFill/>
          <a:ln w="9525">
            <a:noFill/>
            <a:miter lim="800000"/>
            <a:headEnd/>
            <a:tailEnd/>
          </a:ln>
        </p:spPr>
      </p:pic>
      <p:pic>
        <p:nvPicPr>
          <p:cNvPr id="27" name="Picture 26"/>
          <p:cNvPicPr>
            <a:picLocks noChangeAspect="1"/>
          </p:cNvPicPr>
          <p:nvPr/>
        </p:nvPicPr>
        <p:blipFill>
          <a:blip r:embed="rId15" cstate="print"/>
          <a:srcRect/>
          <a:stretch>
            <a:fillRect/>
          </a:stretch>
        </p:blipFill>
        <p:spPr bwMode="auto">
          <a:xfrm>
            <a:off x="871538" y="2339975"/>
            <a:ext cx="5067300" cy="3295650"/>
          </a:xfrm>
          <a:prstGeom prst="rect">
            <a:avLst/>
          </a:prstGeom>
          <a:noFill/>
          <a:ln w="9525">
            <a:noFill/>
            <a:miter lim="800000"/>
            <a:headEnd/>
            <a:tailEnd/>
          </a:ln>
        </p:spPr>
      </p:pic>
      <p:sp>
        <p:nvSpPr>
          <p:cNvPr id="118804" name="Rectangle 29"/>
          <p:cNvSpPr>
            <a:spLocks noChangeArrowheads="1"/>
          </p:cNvSpPr>
          <p:nvPr/>
        </p:nvSpPr>
        <p:spPr bwMode="auto">
          <a:xfrm>
            <a:off x="877888" y="333375"/>
            <a:ext cx="6894512" cy="32067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18805" name="Straight Connector 30"/>
          <p:cNvCxnSpPr>
            <a:cxnSpLocks noChangeShapeType="1"/>
          </p:cNvCxnSpPr>
          <p:nvPr/>
        </p:nvCxnSpPr>
        <p:spPr bwMode="auto">
          <a:xfrm>
            <a:off x="566738" y="623888"/>
            <a:ext cx="7205662" cy="0"/>
          </a:xfrm>
          <a:prstGeom prst="line">
            <a:avLst/>
          </a:prstGeom>
          <a:noFill/>
          <a:ln w="19050" cap="rnd" algn="ctr">
            <a:solidFill>
              <a:srgbClr val="9C3A45"/>
            </a:solidFill>
            <a:prstDash val="sysDash"/>
            <a:round/>
            <a:headEnd/>
            <a:tailEnd/>
          </a:ln>
        </p:spPr>
      </p:cxnSp>
      <p:sp>
        <p:nvSpPr>
          <p:cNvPr id="32"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a:t>
            </a:r>
            <a:r>
              <a:rPr lang="en-US" sz="2400" kern="0" dirty="0" smtClean="0">
                <a:solidFill>
                  <a:srgbClr val="69134B"/>
                </a:solidFill>
              </a:rPr>
              <a:t> </a:t>
            </a:r>
            <a:r>
              <a:rPr lang="el-GR" sz="2400" kern="0" dirty="0" smtClean="0">
                <a:solidFill>
                  <a:srgbClr val="69134B"/>
                </a:solidFill>
              </a:rPr>
              <a:t>Καθορισμός των Κατευθύνσεων του Διεθνούς Εμπορίου</a:t>
            </a:r>
            <a:endParaRPr lang="en-US" sz="2400" kern="0" dirty="0" smtClean="0">
              <a:solidFill>
                <a:srgbClr val="69134B"/>
              </a:solidFill>
            </a:endParaRPr>
          </a:p>
        </p:txBody>
      </p:sp>
      <p:sp>
        <p:nvSpPr>
          <p:cNvPr id="118807" name="Text Box 26"/>
          <p:cNvSpPr txBox="1">
            <a:spLocks noChangeArrowheads="1"/>
          </p:cNvSpPr>
          <p:nvPr/>
        </p:nvSpPr>
        <p:spPr bwMode="auto">
          <a:xfrm>
            <a:off x="3032125" y="1839913"/>
            <a:ext cx="3848361" cy="544765"/>
          </a:xfrm>
          <a:prstGeom prst="rect">
            <a:avLst/>
          </a:prstGeom>
          <a:noFill/>
          <a:ln w="9525">
            <a:noFill/>
            <a:miter lim="800000"/>
            <a:headEnd/>
            <a:tailEnd/>
          </a:ln>
        </p:spPr>
        <p:txBody>
          <a:bodyPr wrap="none">
            <a:spAutoFit/>
          </a:bodyPr>
          <a:lstStyle/>
          <a:p>
            <a:pPr>
              <a:spcBef>
                <a:spcPct val="10000"/>
              </a:spcBef>
              <a:spcAft>
                <a:spcPct val="10000"/>
              </a:spcAft>
            </a:pPr>
            <a:r>
              <a:rPr lang="el-GR" dirty="0" smtClean="0">
                <a:solidFill>
                  <a:srgbClr val="8A3A6A"/>
                </a:solidFill>
              </a:rPr>
              <a:t>Εγχώρια Ισορροπία με Εμπόριο (συνέχεια)</a:t>
            </a:r>
            <a:endParaRPr lang="en-US" dirty="0">
              <a:solidFill>
                <a:srgbClr val="8A3A6A"/>
              </a:solidFill>
            </a:endParaRP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750"/>
                                        <p:tgtEl>
                                          <p:spTgt spid="26"/>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3"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Διεθνές Εμπόριο</a:t>
            </a:r>
            <a:endParaRPr lang="en-US" sz="2400" dirty="0" smtClean="0">
              <a:solidFill>
                <a:srgbClr val="356A41"/>
              </a:solidFill>
            </a:endParaRPr>
          </a:p>
        </p:txBody>
      </p:sp>
      <p:sp>
        <p:nvSpPr>
          <p:cNvPr id="15" name="Rectangle 14"/>
          <p:cNvSpPr>
            <a:spLocks noChangeArrowheads="1"/>
          </p:cNvSpPr>
          <p:nvPr/>
        </p:nvSpPr>
        <p:spPr bwMode="auto">
          <a:xfrm>
            <a:off x="6096000" y="1371600"/>
            <a:ext cx="3048000" cy="5167568"/>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Διεθνές Εμπόριο</a:t>
            </a:r>
            <a:endParaRPr lang="en-US" sz="1000" b="0" dirty="0"/>
          </a:p>
          <a:p>
            <a:pPr>
              <a:spcBef>
                <a:spcPct val="10000"/>
              </a:spcBef>
              <a:spcAft>
                <a:spcPct val="10000"/>
              </a:spcAft>
            </a:pPr>
            <a:r>
              <a:rPr lang="el-GR" sz="1800" b="0" dirty="0" smtClean="0"/>
              <a:t>Η χώρα μας πετυχαίνει υψηλότερη χρησιμότητα με το διεθνές εμπόριο απ’ ότι χωρίς αυτό </a:t>
            </a:r>
            <a:r>
              <a:rPr lang="en-US" sz="1800" b="0" dirty="0" smtClean="0"/>
              <a:t>(</a:t>
            </a:r>
            <a:r>
              <a:rPr lang="en-US" sz="1800" b="0" i="1" dirty="0"/>
              <a:t>U</a:t>
            </a:r>
            <a:r>
              <a:rPr lang="en-US" sz="1800" b="0" baseline="-25000" dirty="0"/>
              <a:t>2</a:t>
            </a:r>
            <a:r>
              <a:rPr lang="en-US" sz="1800" b="0" dirty="0"/>
              <a:t> </a:t>
            </a:r>
            <a:r>
              <a:rPr lang="el-GR" sz="1800" b="0" dirty="0" smtClean="0"/>
              <a:t>είναι υψηλότερη από την </a:t>
            </a:r>
            <a:r>
              <a:rPr lang="en-US" sz="1800" b="0" dirty="0" smtClean="0"/>
              <a:t>  </a:t>
            </a:r>
            <a:r>
              <a:rPr lang="en-US" sz="1800" b="0" i="1" dirty="0"/>
              <a:t>U</a:t>
            </a:r>
            <a:r>
              <a:rPr lang="en-US" sz="1800" b="0" baseline="-25000" dirty="0"/>
              <a:t>1</a:t>
            </a:r>
            <a:r>
              <a:rPr lang="en-US" sz="1800" b="0" dirty="0" smtClean="0"/>
              <a:t>)</a:t>
            </a:r>
            <a:r>
              <a:rPr lang="el-GR" sz="1800" b="0" dirty="0" smtClean="0"/>
              <a:t>. Το εύρημα ότι η χρησιμότητα της χώρας μας αυξάνει με το εμπόριο είναι η πρώτη μας επίδειξη σχετικά με τα </a:t>
            </a:r>
            <a:r>
              <a:rPr lang="el-GR" sz="1800" dirty="0" smtClean="0"/>
              <a:t>κέρδη από το εμπόριο</a:t>
            </a:r>
            <a:r>
              <a:rPr lang="el-GR" sz="1800" b="0" dirty="0" smtClean="0"/>
              <a:t>, με τα οποία εννοούμε την ικανότητα μιας χώρος να επιτυγχάνει υψηλότερη χρησιμότητα </a:t>
            </a:r>
            <a:r>
              <a:rPr lang="en-US" sz="1800" b="0" dirty="0" smtClean="0"/>
              <a:t> </a:t>
            </a:r>
            <a:r>
              <a:rPr lang="el-GR" sz="1800" b="0" dirty="0" smtClean="0"/>
              <a:t>για τους πολίτες της υπό συνθήκες ελεύθερου εμπορίου παρά χωρίς εμπόριο. </a:t>
            </a:r>
            <a:endParaRPr lang="en-US" sz="1800" b="0" dirty="0"/>
          </a:p>
        </p:txBody>
      </p:sp>
      <p:sp>
        <p:nvSpPr>
          <p:cNvPr id="120835" name="Rectangle 6"/>
          <p:cNvSpPr>
            <a:spLocks noChangeArrowheads="1"/>
          </p:cNvSpPr>
          <p:nvPr/>
        </p:nvSpPr>
        <p:spPr bwMode="auto">
          <a:xfrm>
            <a:off x="877888" y="333375"/>
            <a:ext cx="6894512" cy="32067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20836" name="Straight Connector 7"/>
          <p:cNvCxnSpPr>
            <a:cxnSpLocks noChangeShapeType="1"/>
          </p:cNvCxnSpPr>
          <p:nvPr/>
        </p:nvCxnSpPr>
        <p:spPr bwMode="auto">
          <a:xfrm>
            <a:off x="566738" y="623888"/>
            <a:ext cx="7205662" cy="0"/>
          </a:xfrm>
          <a:prstGeom prst="line">
            <a:avLst/>
          </a:prstGeom>
          <a:noFill/>
          <a:ln w="19050" cap="rnd" algn="ctr">
            <a:solidFill>
              <a:srgbClr val="9C3A45"/>
            </a:solidFill>
            <a:prstDash val="sysDash"/>
            <a:round/>
            <a:headEnd/>
            <a:tailEnd/>
          </a:ln>
        </p:spPr>
      </p:cxnSp>
      <p:sp>
        <p:nvSpPr>
          <p:cNvPr id="9"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a:t>
            </a:r>
            <a:r>
              <a:rPr lang="el-GR" sz="2400" kern="0" dirty="0" smtClean="0">
                <a:solidFill>
                  <a:srgbClr val="69134B"/>
                </a:solidFill>
              </a:rPr>
              <a:t>Καθορισμός των Κατευθύνσεων του Διεθνούς Εμπορίου</a:t>
            </a:r>
            <a:endParaRPr lang="en-US" sz="2400" kern="0" dirty="0">
              <a:solidFill>
                <a:srgbClr val="69134B"/>
              </a:solidFill>
              <a:latin typeface="+mj-lt"/>
              <a:ea typeface="+mj-ea"/>
              <a:cs typeface="+mj-cs"/>
            </a:endParaRPr>
          </a:p>
        </p:txBody>
      </p:sp>
      <p:grpSp>
        <p:nvGrpSpPr>
          <p:cNvPr id="2" name="Group 1"/>
          <p:cNvGrpSpPr>
            <a:grpSpLocks/>
          </p:cNvGrpSpPr>
          <p:nvPr/>
        </p:nvGrpSpPr>
        <p:grpSpPr bwMode="auto">
          <a:xfrm>
            <a:off x="566738" y="1447800"/>
            <a:ext cx="5529262" cy="4073525"/>
            <a:chOff x="566738" y="1447800"/>
            <a:chExt cx="5529262" cy="4072797"/>
          </a:xfrm>
        </p:grpSpPr>
        <p:grpSp>
          <p:nvGrpSpPr>
            <p:cNvPr id="120839" name="Group 39"/>
            <p:cNvGrpSpPr>
              <a:grpSpLocks/>
            </p:cNvGrpSpPr>
            <p:nvPr/>
          </p:nvGrpSpPr>
          <p:grpSpPr bwMode="auto">
            <a:xfrm>
              <a:off x="566738" y="1447800"/>
              <a:ext cx="5529262" cy="4072797"/>
              <a:chOff x="566738" y="2200275"/>
              <a:chExt cx="7805737" cy="4219575"/>
            </a:xfrm>
          </p:grpSpPr>
          <p:sp>
            <p:nvSpPr>
              <p:cNvPr id="120855" name="Rectangle 10"/>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20856" name="Rectangle 11"/>
              <p:cNvSpPr>
                <a:spLocks noChangeArrowheads="1"/>
              </p:cNvSpPr>
              <p:nvPr/>
            </p:nvSpPr>
            <p:spPr bwMode="auto">
              <a:xfrm>
                <a:off x="581024" y="2204290"/>
                <a:ext cx="7772401" cy="34104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20840" name="Text Box 7"/>
            <p:cNvSpPr txBox="1">
              <a:spLocks noChangeArrowheads="1"/>
            </p:cNvSpPr>
            <p:nvPr/>
          </p:nvSpPr>
          <p:spPr bwMode="auto">
            <a:xfrm>
              <a:off x="585788" y="1468660"/>
              <a:ext cx="2538412" cy="286181"/>
            </a:xfrm>
            <a:prstGeom prst="rect">
              <a:avLst/>
            </a:prstGeom>
            <a:solidFill>
              <a:srgbClr val="E8F0D4"/>
            </a:solidFill>
            <a:ln w="9525" algn="ctr">
              <a:noFill/>
              <a:miter lim="800000"/>
              <a:headEnd/>
              <a:tailEnd/>
            </a:ln>
          </p:spPr>
          <p:txBody>
            <a:bodyPr wrap="square">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2-5 </a:t>
              </a:r>
              <a:r>
                <a:rPr lang="en-US" dirty="0" smtClean="0">
                  <a:solidFill>
                    <a:schemeClr val="bg2"/>
                  </a:solidFill>
                </a:rPr>
                <a:t>(</a:t>
              </a:r>
              <a:r>
                <a:rPr lang="el-GR" dirty="0" smtClean="0">
                  <a:solidFill>
                    <a:schemeClr val="bg2"/>
                  </a:solidFill>
                </a:rPr>
                <a:t>ανασκόπηση</a:t>
              </a:r>
              <a:r>
                <a:rPr lang="en-US" dirty="0" smtClean="0">
                  <a:solidFill>
                    <a:schemeClr val="bg2"/>
                  </a:solidFill>
                </a:rPr>
                <a:t>)</a:t>
              </a:r>
              <a:endParaRPr lang="en-US" dirty="0">
                <a:solidFill>
                  <a:schemeClr val="bg2"/>
                </a:solidFill>
              </a:endParaRPr>
            </a:p>
          </p:txBody>
        </p:sp>
        <p:sp>
          <p:nvSpPr>
            <p:cNvPr id="120841" name="Rectangle 13"/>
            <p:cNvSpPr>
              <a:spLocks noChangeArrowheads="1"/>
            </p:cNvSpPr>
            <p:nvPr/>
          </p:nvSpPr>
          <p:spPr bwMode="auto">
            <a:xfrm>
              <a:off x="673551" y="1889128"/>
              <a:ext cx="5303944" cy="347907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120842" name="Picture 16"/>
            <p:cNvPicPr>
              <a:picLocks noChangeAspect="1"/>
            </p:cNvPicPr>
            <p:nvPr/>
          </p:nvPicPr>
          <p:blipFill>
            <a:blip r:embed="rId3" cstate="print"/>
            <a:srcRect/>
            <a:stretch>
              <a:fillRect/>
            </a:stretch>
          </p:blipFill>
          <p:spPr bwMode="auto">
            <a:xfrm>
              <a:off x="797376" y="1993903"/>
              <a:ext cx="5067300" cy="3295650"/>
            </a:xfrm>
            <a:prstGeom prst="rect">
              <a:avLst/>
            </a:prstGeom>
            <a:noFill/>
            <a:ln w="9525">
              <a:noFill/>
              <a:miter lim="800000"/>
              <a:headEnd/>
              <a:tailEnd/>
            </a:ln>
          </p:spPr>
        </p:pic>
        <p:pic>
          <p:nvPicPr>
            <p:cNvPr id="120843" name="Picture 17"/>
            <p:cNvPicPr>
              <a:picLocks noChangeAspect="1"/>
            </p:cNvPicPr>
            <p:nvPr/>
          </p:nvPicPr>
          <p:blipFill>
            <a:blip r:embed="rId4" cstate="print"/>
            <a:srcRect/>
            <a:stretch>
              <a:fillRect/>
            </a:stretch>
          </p:blipFill>
          <p:spPr bwMode="auto">
            <a:xfrm>
              <a:off x="797376" y="1993903"/>
              <a:ext cx="5067300" cy="3295650"/>
            </a:xfrm>
            <a:prstGeom prst="rect">
              <a:avLst/>
            </a:prstGeom>
            <a:noFill/>
            <a:ln w="9525">
              <a:noFill/>
              <a:miter lim="800000"/>
              <a:headEnd/>
              <a:tailEnd/>
            </a:ln>
          </p:spPr>
        </p:pic>
        <p:pic>
          <p:nvPicPr>
            <p:cNvPr id="120844" name="Picture 18"/>
            <p:cNvPicPr>
              <a:picLocks noChangeAspect="1"/>
            </p:cNvPicPr>
            <p:nvPr/>
          </p:nvPicPr>
          <p:blipFill>
            <a:blip r:embed="rId5" cstate="print"/>
            <a:srcRect/>
            <a:stretch>
              <a:fillRect/>
            </a:stretch>
          </p:blipFill>
          <p:spPr bwMode="auto">
            <a:xfrm>
              <a:off x="797376" y="1993903"/>
              <a:ext cx="5067300" cy="3295650"/>
            </a:xfrm>
            <a:prstGeom prst="rect">
              <a:avLst/>
            </a:prstGeom>
            <a:noFill/>
            <a:ln w="9525">
              <a:noFill/>
              <a:miter lim="800000"/>
              <a:headEnd/>
              <a:tailEnd/>
            </a:ln>
          </p:spPr>
        </p:pic>
        <p:pic>
          <p:nvPicPr>
            <p:cNvPr id="120845" name="Picture 19"/>
            <p:cNvPicPr>
              <a:picLocks noChangeAspect="1"/>
            </p:cNvPicPr>
            <p:nvPr/>
          </p:nvPicPr>
          <p:blipFill>
            <a:blip r:embed="rId6" cstate="print"/>
            <a:srcRect/>
            <a:stretch>
              <a:fillRect/>
            </a:stretch>
          </p:blipFill>
          <p:spPr bwMode="auto">
            <a:xfrm>
              <a:off x="797376" y="1993903"/>
              <a:ext cx="5067300" cy="3295650"/>
            </a:xfrm>
            <a:prstGeom prst="rect">
              <a:avLst/>
            </a:prstGeom>
            <a:noFill/>
            <a:ln w="9525">
              <a:noFill/>
              <a:miter lim="800000"/>
              <a:headEnd/>
              <a:tailEnd/>
            </a:ln>
          </p:spPr>
        </p:pic>
        <p:pic>
          <p:nvPicPr>
            <p:cNvPr id="120846" name="Picture 20"/>
            <p:cNvPicPr>
              <a:picLocks noChangeAspect="1"/>
            </p:cNvPicPr>
            <p:nvPr/>
          </p:nvPicPr>
          <p:blipFill>
            <a:blip r:embed="rId7" cstate="print"/>
            <a:srcRect/>
            <a:stretch>
              <a:fillRect/>
            </a:stretch>
          </p:blipFill>
          <p:spPr bwMode="auto">
            <a:xfrm>
              <a:off x="797376" y="1993903"/>
              <a:ext cx="5067300" cy="3295650"/>
            </a:xfrm>
            <a:prstGeom prst="rect">
              <a:avLst/>
            </a:prstGeom>
            <a:noFill/>
            <a:ln w="9525">
              <a:noFill/>
              <a:miter lim="800000"/>
              <a:headEnd/>
              <a:tailEnd/>
            </a:ln>
          </p:spPr>
        </p:pic>
        <p:pic>
          <p:nvPicPr>
            <p:cNvPr id="120847" name="Picture 21"/>
            <p:cNvPicPr>
              <a:picLocks noChangeAspect="1"/>
            </p:cNvPicPr>
            <p:nvPr/>
          </p:nvPicPr>
          <p:blipFill>
            <a:blip r:embed="rId8" cstate="print"/>
            <a:srcRect/>
            <a:stretch>
              <a:fillRect/>
            </a:stretch>
          </p:blipFill>
          <p:spPr bwMode="auto">
            <a:xfrm>
              <a:off x="797376" y="1993903"/>
              <a:ext cx="5067300" cy="3295650"/>
            </a:xfrm>
            <a:prstGeom prst="rect">
              <a:avLst/>
            </a:prstGeom>
            <a:noFill/>
            <a:ln w="9525">
              <a:noFill/>
              <a:miter lim="800000"/>
              <a:headEnd/>
              <a:tailEnd/>
            </a:ln>
          </p:spPr>
        </p:pic>
        <p:pic>
          <p:nvPicPr>
            <p:cNvPr id="120848" name="Picture 22"/>
            <p:cNvPicPr>
              <a:picLocks noChangeAspect="1"/>
            </p:cNvPicPr>
            <p:nvPr/>
          </p:nvPicPr>
          <p:blipFill>
            <a:blip r:embed="rId9" cstate="print"/>
            <a:srcRect/>
            <a:stretch>
              <a:fillRect/>
            </a:stretch>
          </p:blipFill>
          <p:spPr bwMode="auto">
            <a:xfrm>
              <a:off x="797376" y="1993903"/>
              <a:ext cx="5067300" cy="3295650"/>
            </a:xfrm>
            <a:prstGeom prst="rect">
              <a:avLst/>
            </a:prstGeom>
            <a:noFill/>
            <a:ln w="9525">
              <a:noFill/>
              <a:miter lim="800000"/>
              <a:headEnd/>
              <a:tailEnd/>
            </a:ln>
          </p:spPr>
        </p:pic>
        <p:pic>
          <p:nvPicPr>
            <p:cNvPr id="120849" name="Picture 23"/>
            <p:cNvPicPr>
              <a:picLocks noChangeAspect="1"/>
            </p:cNvPicPr>
            <p:nvPr/>
          </p:nvPicPr>
          <p:blipFill>
            <a:blip r:embed="rId10" cstate="print"/>
            <a:srcRect/>
            <a:stretch>
              <a:fillRect/>
            </a:stretch>
          </p:blipFill>
          <p:spPr bwMode="auto">
            <a:xfrm>
              <a:off x="797376" y="1993903"/>
              <a:ext cx="5067300" cy="3295650"/>
            </a:xfrm>
            <a:prstGeom prst="rect">
              <a:avLst/>
            </a:prstGeom>
            <a:noFill/>
            <a:ln w="9525">
              <a:noFill/>
              <a:miter lim="800000"/>
              <a:headEnd/>
              <a:tailEnd/>
            </a:ln>
          </p:spPr>
        </p:pic>
        <p:pic>
          <p:nvPicPr>
            <p:cNvPr id="120850" name="Picture 24"/>
            <p:cNvPicPr>
              <a:picLocks noChangeAspect="1"/>
            </p:cNvPicPr>
            <p:nvPr/>
          </p:nvPicPr>
          <p:blipFill>
            <a:blip r:embed="rId11" cstate="print"/>
            <a:srcRect/>
            <a:stretch>
              <a:fillRect/>
            </a:stretch>
          </p:blipFill>
          <p:spPr bwMode="auto">
            <a:xfrm>
              <a:off x="797376" y="1993903"/>
              <a:ext cx="5067300" cy="3295650"/>
            </a:xfrm>
            <a:prstGeom prst="rect">
              <a:avLst/>
            </a:prstGeom>
            <a:noFill/>
            <a:ln w="9525">
              <a:noFill/>
              <a:miter lim="800000"/>
              <a:headEnd/>
              <a:tailEnd/>
            </a:ln>
          </p:spPr>
        </p:pic>
        <p:pic>
          <p:nvPicPr>
            <p:cNvPr id="120851" name="Picture 25"/>
            <p:cNvPicPr>
              <a:picLocks noChangeAspect="1"/>
            </p:cNvPicPr>
            <p:nvPr/>
          </p:nvPicPr>
          <p:blipFill>
            <a:blip r:embed="rId12" cstate="print"/>
            <a:srcRect/>
            <a:stretch>
              <a:fillRect/>
            </a:stretch>
          </p:blipFill>
          <p:spPr bwMode="auto">
            <a:xfrm>
              <a:off x="797376" y="1993903"/>
              <a:ext cx="5067300" cy="3295650"/>
            </a:xfrm>
            <a:prstGeom prst="rect">
              <a:avLst/>
            </a:prstGeom>
            <a:noFill/>
            <a:ln w="9525">
              <a:noFill/>
              <a:miter lim="800000"/>
              <a:headEnd/>
              <a:tailEnd/>
            </a:ln>
          </p:spPr>
        </p:pic>
        <p:pic>
          <p:nvPicPr>
            <p:cNvPr id="120852" name="Picture 26"/>
            <p:cNvPicPr>
              <a:picLocks noChangeAspect="1"/>
            </p:cNvPicPr>
            <p:nvPr/>
          </p:nvPicPr>
          <p:blipFill>
            <a:blip r:embed="rId13" cstate="print"/>
            <a:srcRect/>
            <a:stretch>
              <a:fillRect/>
            </a:stretch>
          </p:blipFill>
          <p:spPr bwMode="auto">
            <a:xfrm>
              <a:off x="791873" y="1984378"/>
              <a:ext cx="5067300" cy="3314700"/>
            </a:xfrm>
            <a:prstGeom prst="rect">
              <a:avLst/>
            </a:prstGeom>
            <a:noFill/>
            <a:ln w="9525">
              <a:noFill/>
              <a:miter lim="800000"/>
              <a:headEnd/>
              <a:tailEnd/>
            </a:ln>
          </p:spPr>
        </p:pic>
        <p:pic>
          <p:nvPicPr>
            <p:cNvPr id="120853" name="Picture 27"/>
            <p:cNvPicPr>
              <a:picLocks noChangeAspect="1"/>
            </p:cNvPicPr>
            <p:nvPr/>
          </p:nvPicPr>
          <p:blipFill>
            <a:blip r:embed="rId14" cstate="print"/>
            <a:srcRect/>
            <a:stretch>
              <a:fillRect/>
            </a:stretch>
          </p:blipFill>
          <p:spPr bwMode="auto">
            <a:xfrm>
              <a:off x="797376" y="1984378"/>
              <a:ext cx="5067300" cy="3295650"/>
            </a:xfrm>
            <a:prstGeom prst="rect">
              <a:avLst/>
            </a:prstGeom>
            <a:noFill/>
            <a:ln w="9525">
              <a:noFill/>
              <a:miter lim="800000"/>
              <a:headEnd/>
              <a:tailEnd/>
            </a:ln>
          </p:spPr>
        </p:pic>
        <p:pic>
          <p:nvPicPr>
            <p:cNvPr id="120854" name="Picture 28"/>
            <p:cNvPicPr>
              <a:picLocks noChangeAspect="1"/>
            </p:cNvPicPr>
            <p:nvPr/>
          </p:nvPicPr>
          <p:blipFill>
            <a:blip r:embed="rId15" cstate="print"/>
            <a:srcRect/>
            <a:stretch>
              <a:fillRect/>
            </a:stretch>
          </p:blipFill>
          <p:spPr bwMode="auto">
            <a:xfrm>
              <a:off x="791873" y="1993903"/>
              <a:ext cx="5067300" cy="3295650"/>
            </a:xfrm>
            <a:prstGeom prst="rect">
              <a:avLst/>
            </a:prstGeom>
            <a:noFill/>
            <a:ln w="9525">
              <a:noFill/>
              <a:miter lim="800000"/>
              <a:headEnd/>
              <a:tailEnd/>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1"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Διεθνές Εμπόριο</a:t>
            </a:r>
            <a:endParaRPr lang="en-US" sz="2400" dirty="0" smtClean="0">
              <a:solidFill>
                <a:srgbClr val="356A41"/>
              </a:solidFill>
            </a:endParaRPr>
          </a:p>
        </p:txBody>
      </p:sp>
      <p:sp>
        <p:nvSpPr>
          <p:cNvPr id="15" name="Rectangle 14"/>
          <p:cNvSpPr>
            <a:spLocks noChangeArrowheads="1"/>
          </p:cNvSpPr>
          <p:nvPr/>
        </p:nvSpPr>
        <p:spPr bwMode="auto">
          <a:xfrm>
            <a:off x="566738" y="1298575"/>
            <a:ext cx="7947025" cy="40011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Κατευθύνσεις Εμπορίου και Κέρδη από το Εμπόριο</a:t>
            </a:r>
            <a:endParaRPr lang="en-US" sz="2000" b="0" dirty="0"/>
          </a:p>
        </p:txBody>
      </p:sp>
      <p:grpSp>
        <p:nvGrpSpPr>
          <p:cNvPr id="8" name="Group 39"/>
          <p:cNvGrpSpPr>
            <a:grpSpLocks/>
          </p:cNvGrpSpPr>
          <p:nvPr/>
        </p:nvGrpSpPr>
        <p:grpSpPr bwMode="auto">
          <a:xfrm>
            <a:off x="646113" y="1793875"/>
            <a:ext cx="7735887" cy="3921125"/>
            <a:chOff x="566738" y="2200275"/>
            <a:chExt cx="7805737" cy="4219575"/>
          </a:xfrm>
        </p:grpSpPr>
        <p:sp>
          <p:nvSpPr>
            <p:cNvPr id="122897" name="Rectangle 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22898" name="Rectangle 9"/>
            <p:cNvSpPr>
              <a:spLocks noChangeArrowheads="1"/>
            </p:cNvSpPr>
            <p:nvPr/>
          </p:nvSpPr>
          <p:spPr bwMode="auto">
            <a:xfrm>
              <a:off x="581024" y="2219326"/>
              <a:ext cx="7777540" cy="344463"/>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 name="Text Box 7"/>
          <p:cNvSpPr txBox="1">
            <a:spLocks noChangeArrowheads="1"/>
          </p:cNvSpPr>
          <p:nvPr/>
        </p:nvSpPr>
        <p:spPr bwMode="auto">
          <a:xfrm>
            <a:off x="674688" y="1820863"/>
            <a:ext cx="2297112"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2-6 </a:t>
            </a:r>
            <a:r>
              <a:rPr lang="en-US" dirty="0">
                <a:solidFill>
                  <a:schemeClr val="bg2"/>
                </a:solidFill>
              </a:rPr>
              <a:t>(</a:t>
            </a:r>
            <a:r>
              <a:rPr lang="en-US" dirty="0" smtClean="0">
                <a:solidFill>
                  <a:schemeClr val="bg2"/>
                </a:solidFill>
              </a:rPr>
              <a:t>1</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13" name="Rectangle 12"/>
          <p:cNvSpPr>
            <a:spLocks noChangeArrowheads="1"/>
          </p:cNvSpPr>
          <p:nvPr/>
        </p:nvSpPr>
        <p:spPr bwMode="auto">
          <a:xfrm>
            <a:off x="768350" y="2216150"/>
            <a:ext cx="4746625" cy="34131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2" name="Rectangle 11"/>
          <p:cNvSpPr>
            <a:spLocks noChangeArrowheads="1"/>
          </p:cNvSpPr>
          <p:nvPr/>
        </p:nvSpPr>
        <p:spPr bwMode="auto">
          <a:xfrm>
            <a:off x="5514975" y="2209800"/>
            <a:ext cx="2867025" cy="3342453"/>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t>Με μια παγκόσμια σχετική τιμή για τα σιτηρά ίση με</a:t>
            </a:r>
            <a:r>
              <a:rPr lang="en-US" sz="1600" dirty="0" smtClean="0"/>
              <a:t> </a:t>
            </a:r>
            <a:r>
              <a:rPr lang="en-US" sz="1600" baseline="30000" dirty="0"/>
              <a:t>2</a:t>
            </a:r>
            <a:r>
              <a:rPr lang="en-US" sz="1600" dirty="0"/>
              <a:t>/</a:t>
            </a:r>
            <a:r>
              <a:rPr lang="en-US" sz="1600" baseline="-25000" dirty="0"/>
              <a:t>3</a:t>
            </a:r>
            <a:r>
              <a:rPr lang="en-US" sz="1600" dirty="0"/>
              <a:t>, </a:t>
            </a:r>
            <a:r>
              <a:rPr lang="el-GR" sz="1600" dirty="0" smtClean="0"/>
              <a:t>η παραγωγή της ξένης χώρας θα είναι στο σημείο </a:t>
            </a:r>
            <a:r>
              <a:rPr lang="en-US" sz="1600" i="1" dirty="0" smtClean="0"/>
              <a:t>B</a:t>
            </a:r>
            <a:r>
              <a:rPr lang="en-US" sz="1600" baseline="30000" dirty="0"/>
              <a:t>*</a:t>
            </a:r>
            <a:r>
              <a:rPr lang="en-US" sz="1600" dirty="0"/>
              <a:t>.</a:t>
            </a:r>
          </a:p>
          <a:p>
            <a:pPr>
              <a:spcBef>
                <a:spcPct val="10000"/>
              </a:spcBef>
              <a:spcAft>
                <a:spcPct val="10000"/>
              </a:spcAft>
            </a:pPr>
            <a:r>
              <a:rPr lang="el-GR" sz="1600" dirty="0" smtClean="0"/>
              <a:t>Με το διεθνές εμπόριο, η ξένη χώρα είναι σε θέση να εξάγει </a:t>
            </a:r>
            <a:r>
              <a:rPr lang="en-US" sz="1600" dirty="0" smtClean="0"/>
              <a:t> </a:t>
            </a:r>
            <a:r>
              <a:rPr lang="en-US" sz="1600" baseline="30000" dirty="0"/>
              <a:t>2</a:t>
            </a:r>
            <a:r>
              <a:rPr lang="en-US" sz="1600" dirty="0"/>
              <a:t>/</a:t>
            </a:r>
            <a:r>
              <a:rPr lang="en-US" sz="1600" baseline="-25000" dirty="0"/>
              <a:t>3</a:t>
            </a:r>
            <a:r>
              <a:rPr lang="en-US" sz="1600" dirty="0"/>
              <a:t> </a:t>
            </a:r>
            <a:r>
              <a:rPr lang="el-GR" sz="1600" dirty="0" smtClean="0"/>
              <a:t>του μέτρου υφάσματος ως αντάλλαγμα για 1 τόνο σιτηρών, μετακινώντας προς τα κάτω τη γραμμή παγκόσμιας τιμής.</a:t>
            </a:r>
            <a:r>
              <a:rPr lang="en-US" sz="1600" dirty="0" smtClean="0"/>
              <a:t> </a:t>
            </a:r>
            <a:endParaRPr lang="en-US" sz="1600" dirty="0"/>
          </a:p>
        </p:txBody>
      </p:sp>
      <p:pic>
        <p:nvPicPr>
          <p:cNvPr id="3" name="Picture 2"/>
          <p:cNvPicPr>
            <a:picLocks noChangeAspect="1"/>
          </p:cNvPicPr>
          <p:nvPr/>
        </p:nvPicPr>
        <p:blipFill>
          <a:blip r:embed="rId3" cstate="print"/>
          <a:srcRect/>
          <a:stretch>
            <a:fillRect/>
          </a:stretch>
        </p:blipFill>
        <p:spPr bwMode="auto">
          <a:xfrm>
            <a:off x="825500" y="2276475"/>
            <a:ext cx="4619625" cy="3305175"/>
          </a:xfrm>
          <a:prstGeom prst="rect">
            <a:avLst/>
          </a:prstGeom>
          <a:noFill/>
          <a:ln w="9525">
            <a:noFill/>
            <a:miter lim="800000"/>
            <a:headEnd/>
            <a:tailEnd/>
          </a:ln>
        </p:spPr>
      </p:pic>
      <p:pic>
        <p:nvPicPr>
          <p:cNvPr id="2" name="Picture 1"/>
          <p:cNvPicPr>
            <a:picLocks noChangeAspect="1"/>
          </p:cNvPicPr>
          <p:nvPr/>
        </p:nvPicPr>
        <p:blipFill>
          <a:blip r:embed="rId4" cstate="print"/>
          <a:srcRect/>
          <a:stretch>
            <a:fillRect/>
          </a:stretch>
        </p:blipFill>
        <p:spPr bwMode="auto">
          <a:xfrm>
            <a:off x="825500" y="2276475"/>
            <a:ext cx="4619625" cy="3305175"/>
          </a:xfrm>
          <a:prstGeom prst="rect">
            <a:avLst/>
          </a:prstGeom>
          <a:noFill/>
          <a:ln w="9525">
            <a:noFill/>
            <a:miter lim="800000"/>
            <a:headEnd/>
            <a:tailEnd/>
          </a:ln>
        </p:spPr>
      </p:pic>
      <p:pic>
        <p:nvPicPr>
          <p:cNvPr id="20" name="Picture 19"/>
          <p:cNvPicPr>
            <a:picLocks noChangeAspect="1"/>
          </p:cNvPicPr>
          <p:nvPr/>
        </p:nvPicPr>
        <p:blipFill>
          <a:blip r:embed="rId5" cstate="print"/>
          <a:srcRect/>
          <a:stretch>
            <a:fillRect/>
          </a:stretch>
        </p:blipFill>
        <p:spPr bwMode="auto">
          <a:xfrm>
            <a:off x="825500" y="2276475"/>
            <a:ext cx="4619625" cy="3305175"/>
          </a:xfrm>
          <a:prstGeom prst="rect">
            <a:avLst/>
          </a:prstGeom>
          <a:noFill/>
          <a:ln w="9525">
            <a:noFill/>
            <a:miter lim="800000"/>
            <a:headEnd/>
            <a:tailEnd/>
          </a:ln>
        </p:spPr>
      </p:pic>
      <p:pic>
        <p:nvPicPr>
          <p:cNvPr id="26" name="Picture 25"/>
          <p:cNvPicPr>
            <a:picLocks noChangeAspect="1"/>
          </p:cNvPicPr>
          <p:nvPr/>
        </p:nvPicPr>
        <p:blipFill>
          <a:blip r:embed="rId6" cstate="print"/>
          <a:srcRect/>
          <a:stretch>
            <a:fillRect/>
          </a:stretch>
        </p:blipFill>
        <p:spPr bwMode="auto">
          <a:xfrm>
            <a:off x="825500" y="2276475"/>
            <a:ext cx="4619625" cy="3305175"/>
          </a:xfrm>
          <a:prstGeom prst="rect">
            <a:avLst/>
          </a:prstGeom>
          <a:noFill/>
          <a:ln w="9525">
            <a:noFill/>
            <a:miter lim="800000"/>
            <a:headEnd/>
            <a:tailEnd/>
          </a:ln>
        </p:spPr>
      </p:pic>
      <p:pic>
        <p:nvPicPr>
          <p:cNvPr id="30" name="Picture 29"/>
          <p:cNvPicPr>
            <a:picLocks noChangeAspect="1"/>
          </p:cNvPicPr>
          <p:nvPr/>
        </p:nvPicPr>
        <p:blipFill>
          <a:blip r:embed="rId7" cstate="print"/>
          <a:srcRect/>
          <a:stretch>
            <a:fillRect/>
          </a:stretch>
        </p:blipFill>
        <p:spPr bwMode="auto">
          <a:xfrm>
            <a:off x="825500" y="2276475"/>
            <a:ext cx="4619625" cy="3305175"/>
          </a:xfrm>
          <a:prstGeom prst="rect">
            <a:avLst/>
          </a:prstGeom>
          <a:noFill/>
          <a:ln w="9525">
            <a:noFill/>
            <a:miter lim="800000"/>
            <a:headEnd/>
            <a:tailEnd/>
          </a:ln>
        </p:spPr>
      </p:pic>
      <p:pic>
        <p:nvPicPr>
          <p:cNvPr id="29" name="Picture 28"/>
          <p:cNvPicPr>
            <a:picLocks noChangeAspect="1"/>
          </p:cNvPicPr>
          <p:nvPr/>
        </p:nvPicPr>
        <p:blipFill>
          <a:blip r:embed="rId8" cstate="print"/>
          <a:srcRect/>
          <a:stretch>
            <a:fillRect/>
          </a:stretch>
        </p:blipFill>
        <p:spPr bwMode="auto">
          <a:xfrm>
            <a:off x="825500" y="2276475"/>
            <a:ext cx="4619625" cy="3305175"/>
          </a:xfrm>
          <a:prstGeom prst="rect">
            <a:avLst/>
          </a:prstGeom>
          <a:noFill/>
          <a:ln w="9525">
            <a:noFill/>
            <a:miter lim="800000"/>
            <a:headEnd/>
            <a:tailEnd/>
          </a:ln>
        </p:spPr>
      </p:pic>
      <p:sp>
        <p:nvSpPr>
          <p:cNvPr id="122893" name="Rectangle 22"/>
          <p:cNvSpPr>
            <a:spLocks noChangeArrowheads="1"/>
          </p:cNvSpPr>
          <p:nvPr/>
        </p:nvSpPr>
        <p:spPr bwMode="auto">
          <a:xfrm>
            <a:off x="877888" y="333375"/>
            <a:ext cx="6894512" cy="32067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22894" name="Straight Connector 23"/>
          <p:cNvCxnSpPr>
            <a:cxnSpLocks noChangeShapeType="1"/>
          </p:cNvCxnSpPr>
          <p:nvPr/>
        </p:nvCxnSpPr>
        <p:spPr bwMode="auto">
          <a:xfrm>
            <a:off x="566738" y="623888"/>
            <a:ext cx="7205662" cy="0"/>
          </a:xfrm>
          <a:prstGeom prst="line">
            <a:avLst/>
          </a:prstGeom>
          <a:noFill/>
          <a:ln w="19050" cap="rnd" algn="ctr">
            <a:solidFill>
              <a:srgbClr val="9C3A45"/>
            </a:solidFill>
            <a:prstDash val="sysDash"/>
            <a:round/>
            <a:headEnd/>
            <a:tailEnd/>
          </a:ln>
        </p:spPr>
      </p:cxnSp>
      <p:sp>
        <p:nvSpPr>
          <p:cNvPr id="25"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a:t>
            </a:r>
            <a:r>
              <a:rPr lang="el-GR" sz="2400" kern="0" dirty="0" smtClean="0">
                <a:solidFill>
                  <a:srgbClr val="69134B"/>
                </a:solidFill>
              </a:rPr>
              <a:t>Καθορισμός των Κατευθύνσεων του Διεθνούς Εμπορίου</a:t>
            </a:r>
            <a:endParaRPr lang="en-US" sz="2400" kern="0" dirty="0">
              <a:solidFill>
                <a:srgbClr val="69134B"/>
              </a:solidFill>
              <a:latin typeface="+mj-lt"/>
              <a:ea typeface="+mj-ea"/>
              <a:cs typeface="+mj-cs"/>
            </a:endParaRPr>
          </a:p>
        </p:txBody>
      </p:sp>
      <p:sp>
        <p:nvSpPr>
          <p:cNvPr id="122896" name="Text Box 19"/>
          <p:cNvSpPr txBox="1">
            <a:spLocks noChangeArrowheads="1"/>
          </p:cNvSpPr>
          <p:nvPr/>
        </p:nvSpPr>
        <p:spPr bwMode="auto">
          <a:xfrm>
            <a:off x="2971800" y="1828800"/>
            <a:ext cx="3314369" cy="544765"/>
          </a:xfrm>
          <a:prstGeom prst="rect">
            <a:avLst/>
          </a:prstGeom>
          <a:noFill/>
          <a:ln w="9525">
            <a:noFill/>
            <a:miter lim="800000"/>
            <a:headEnd/>
            <a:tailEnd/>
          </a:ln>
        </p:spPr>
        <p:txBody>
          <a:bodyPr wrap="none">
            <a:spAutoFit/>
          </a:bodyPr>
          <a:lstStyle/>
          <a:p>
            <a:pPr>
              <a:spcBef>
                <a:spcPct val="10000"/>
              </a:spcBef>
              <a:spcAft>
                <a:spcPct val="10000"/>
              </a:spcAft>
            </a:pPr>
            <a:r>
              <a:rPr lang="el-GR" dirty="0" smtClean="0">
                <a:solidFill>
                  <a:srgbClr val="8A3A6A"/>
                </a:solidFill>
              </a:rPr>
              <a:t>Ισορροπία Ξένης Χώρας με Εμπόριο</a:t>
            </a:r>
            <a:endParaRPr lang="en-US" dirty="0">
              <a:solidFill>
                <a:srgbClr val="8A3A6A"/>
              </a:solidFill>
            </a:endParaRP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2"/>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3" dur="500"/>
                                        <p:tgtEl>
                                          <p:spTgt spid="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275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750"/>
                                        <p:tgtEl>
                                          <p:spTgt spid="3"/>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750"/>
                                        <p:tgtEl>
                                          <p:spTgt spid="20"/>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750"/>
                                        <p:tgtEl>
                                          <p:spTgt spid="26"/>
                                        </p:tgtEl>
                                      </p:cBhvr>
                                    </p:animEffect>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wipe(left)">
                                      <p:cBhvr>
                                        <p:cTn id="41" dur="500"/>
                                        <p:tgtEl>
                                          <p:spTgt spid="12">
                                            <p:txEl>
                                              <p:pRg st="0" end="0"/>
                                            </p:txEl>
                                          </p:spTgt>
                                        </p:tgtEl>
                                      </p:cBhvr>
                                    </p:animEffect>
                                  </p:childTnLst>
                                </p:cTn>
                              </p:par>
                            </p:childTnLst>
                          </p:cTn>
                        </p:par>
                        <p:par>
                          <p:cTn id="42" fill="hold">
                            <p:stCondLst>
                              <p:cond delay="5500"/>
                            </p:stCondLst>
                            <p:childTnLst>
                              <p:par>
                                <p:cTn id="43" presetID="22" presetClass="entr" presetSubtype="2"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right)">
                                      <p:cBhvr>
                                        <p:cTn id="45" dur="75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animEffect transition="in" filter="wipe(left)">
                                      <p:cBhvr>
                                        <p:cTn id="50" dur="500"/>
                                        <p:tgtEl>
                                          <p:spTgt spid="12">
                                            <p:txEl>
                                              <p:pRg st="1" end="1"/>
                                            </p:txEl>
                                          </p:spTgt>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1" grpId="0" animBg="1"/>
      <p:bldP spid="13" grpId="0" animBg="1"/>
      <p:bldP spid="12" grpId="0" uiExpand="1" build="p" bldLvl="2"/>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29"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με Διεθνές Εμπόριο</a:t>
            </a:r>
            <a:endParaRPr lang="en-US" sz="2400" dirty="0" smtClean="0">
              <a:solidFill>
                <a:srgbClr val="356A41"/>
              </a:solidFill>
            </a:endParaRPr>
          </a:p>
        </p:txBody>
      </p:sp>
      <p:sp>
        <p:nvSpPr>
          <p:cNvPr id="124930" name="Rectangle 14"/>
          <p:cNvSpPr>
            <a:spLocks noChangeArrowheads="1"/>
          </p:cNvSpPr>
          <p:nvPr/>
        </p:nvSpPr>
        <p:spPr bwMode="auto">
          <a:xfrm>
            <a:off x="566738" y="1298575"/>
            <a:ext cx="7947025" cy="400110"/>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Κατευθύνσεις Εμπορίου και Κέρδη από το Εμπόριο</a:t>
            </a:r>
            <a:endParaRPr lang="en-US" sz="2000" b="0" dirty="0" smtClean="0"/>
          </a:p>
        </p:txBody>
      </p:sp>
      <p:grpSp>
        <p:nvGrpSpPr>
          <p:cNvPr id="124931" name="Group 39"/>
          <p:cNvGrpSpPr>
            <a:grpSpLocks/>
          </p:cNvGrpSpPr>
          <p:nvPr/>
        </p:nvGrpSpPr>
        <p:grpSpPr bwMode="auto">
          <a:xfrm>
            <a:off x="646113" y="1793875"/>
            <a:ext cx="7735887" cy="3921125"/>
            <a:chOff x="566738" y="2200275"/>
            <a:chExt cx="7805737" cy="4219575"/>
          </a:xfrm>
        </p:grpSpPr>
        <p:sp>
          <p:nvSpPr>
            <p:cNvPr id="124949" name="Rectangle 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24950" name="Rectangle 9"/>
            <p:cNvSpPr>
              <a:spLocks noChangeArrowheads="1"/>
            </p:cNvSpPr>
            <p:nvPr/>
          </p:nvSpPr>
          <p:spPr bwMode="auto">
            <a:xfrm>
              <a:off x="581024" y="2203704"/>
              <a:ext cx="7777541" cy="344463"/>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24932" name="Text Box 7"/>
          <p:cNvSpPr txBox="1">
            <a:spLocks noChangeArrowheads="1"/>
          </p:cNvSpPr>
          <p:nvPr/>
        </p:nvSpPr>
        <p:spPr bwMode="auto">
          <a:xfrm>
            <a:off x="674688" y="1820863"/>
            <a:ext cx="2297112"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2-6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124933" name="Rectangle 12"/>
          <p:cNvSpPr>
            <a:spLocks noChangeArrowheads="1"/>
          </p:cNvSpPr>
          <p:nvPr/>
        </p:nvSpPr>
        <p:spPr bwMode="auto">
          <a:xfrm>
            <a:off x="768350" y="2216150"/>
            <a:ext cx="4746625" cy="34131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2" name="Rectangle 11"/>
          <p:cNvSpPr>
            <a:spLocks noChangeArrowheads="1"/>
          </p:cNvSpPr>
          <p:nvPr/>
        </p:nvSpPr>
        <p:spPr bwMode="auto">
          <a:xfrm>
            <a:off x="5562600" y="1905000"/>
            <a:ext cx="2867025" cy="4031873"/>
          </a:xfrm>
          <a:prstGeom prst="rect">
            <a:avLst/>
          </a:prstGeom>
          <a:noFill/>
          <a:ln w="9525">
            <a:noFill/>
            <a:miter lim="800000"/>
            <a:headEnd/>
            <a:tailEnd/>
          </a:ln>
        </p:spPr>
        <p:txBody>
          <a:bodyPr>
            <a:spAutoFit/>
          </a:bodyPr>
          <a:lstStyle/>
          <a:p>
            <a:pPr>
              <a:spcBef>
                <a:spcPct val="10000"/>
              </a:spcBef>
              <a:spcAft>
                <a:spcPct val="10000"/>
              </a:spcAft>
            </a:pPr>
            <a:r>
              <a:rPr lang="en-US" sz="1600" dirty="0">
                <a:solidFill>
                  <a:srgbClr val="8A3A6A"/>
                </a:solidFill>
              </a:rPr>
              <a:t/>
            </a:r>
            <a:br>
              <a:rPr lang="en-US" sz="1600" dirty="0">
                <a:solidFill>
                  <a:srgbClr val="8A3A6A"/>
                </a:solidFill>
              </a:rPr>
            </a:br>
            <a:r>
              <a:rPr lang="el-GR" sz="1600" dirty="0" smtClean="0"/>
              <a:t>Η κατανάλωση στην ξένη χώρα προκύπτει στο σημείο </a:t>
            </a:r>
            <a:r>
              <a:rPr lang="en-US" sz="1600" i="1" dirty="0" smtClean="0"/>
              <a:t>C</a:t>
            </a:r>
            <a:r>
              <a:rPr lang="en-US" sz="1600" baseline="30000" dirty="0"/>
              <a:t>*</a:t>
            </a:r>
            <a:r>
              <a:rPr lang="en-US" sz="1600" dirty="0"/>
              <a:t>, </a:t>
            </a:r>
            <a:r>
              <a:rPr lang="el-GR" sz="1600" dirty="0" smtClean="0"/>
              <a:t> και οι συνολικές εξαγωγές είναι 40 γιάρδες υφάσματος με αντάλλαγμα 60 </a:t>
            </a:r>
            <a:r>
              <a:rPr lang="el-GR" sz="1600" dirty="0" err="1" smtClean="0"/>
              <a:t>μπούσελ</a:t>
            </a:r>
            <a:r>
              <a:rPr lang="el-GR" sz="1600" dirty="0" smtClean="0"/>
              <a:t> σιτηρών</a:t>
            </a:r>
            <a:r>
              <a:rPr lang="en-US" sz="1600" dirty="0" smtClean="0"/>
              <a:t>. </a:t>
            </a:r>
            <a:r>
              <a:rPr lang="el-GR" sz="1600" dirty="0" smtClean="0"/>
              <a:t>Σε σχέση με την προ-εμπορίου κατανάλωση σιτηρών και υφάσματος (σημείο </a:t>
            </a:r>
            <a:r>
              <a:rPr lang="en-US" sz="1600" i="1" dirty="0" smtClean="0"/>
              <a:t>A</a:t>
            </a:r>
            <a:r>
              <a:rPr lang="en-US" sz="1600" baseline="30000" dirty="0"/>
              <a:t>*</a:t>
            </a:r>
            <a:r>
              <a:rPr lang="en-US" sz="1600" dirty="0"/>
              <a:t>), </a:t>
            </a:r>
            <a:r>
              <a:rPr lang="el-GR" sz="1600" dirty="0" smtClean="0"/>
              <a:t> η ξένη χώρα καταναλώνει 10 περισσότερους </a:t>
            </a:r>
            <a:r>
              <a:rPr lang="el-GR" sz="1600" dirty="0" err="1" smtClean="0"/>
              <a:t>μπούσελ</a:t>
            </a:r>
            <a:r>
              <a:rPr lang="el-GR" sz="1600" dirty="0" smtClean="0"/>
              <a:t> σιτηρών και  10 περισσότερα γιάρδες υφάσματος.</a:t>
            </a:r>
            <a:endParaRPr lang="en-US" sz="1600" dirty="0"/>
          </a:p>
        </p:txBody>
      </p:sp>
      <p:pic>
        <p:nvPicPr>
          <p:cNvPr id="124935" name="Picture 2"/>
          <p:cNvPicPr>
            <a:picLocks noChangeAspect="1"/>
          </p:cNvPicPr>
          <p:nvPr/>
        </p:nvPicPr>
        <p:blipFill>
          <a:blip r:embed="rId3" cstate="print"/>
          <a:srcRect/>
          <a:stretch>
            <a:fillRect/>
          </a:stretch>
        </p:blipFill>
        <p:spPr bwMode="auto">
          <a:xfrm>
            <a:off x="825500" y="2276475"/>
            <a:ext cx="4619625" cy="3305175"/>
          </a:xfrm>
          <a:prstGeom prst="rect">
            <a:avLst/>
          </a:prstGeom>
          <a:noFill/>
          <a:ln w="9525">
            <a:noFill/>
            <a:miter lim="800000"/>
            <a:headEnd/>
            <a:tailEnd/>
          </a:ln>
        </p:spPr>
      </p:pic>
      <p:pic>
        <p:nvPicPr>
          <p:cNvPr id="124936" name="Picture 1"/>
          <p:cNvPicPr>
            <a:picLocks noChangeAspect="1"/>
          </p:cNvPicPr>
          <p:nvPr/>
        </p:nvPicPr>
        <p:blipFill>
          <a:blip r:embed="rId4" cstate="print"/>
          <a:srcRect/>
          <a:stretch>
            <a:fillRect/>
          </a:stretch>
        </p:blipFill>
        <p:spPr bwMode="auto">
          <a:xfrm>
            <a:off x="825500" y="2276475"/>
            <a:ext cx="4619625" cy="3305175"/>
          </a:xfrm>
          <a:prstGeom prst="rect">
            <a:avLst/>
          </a:prstGeom>
          <a:noFill/>
          <a:ln w="9525">
            <a:noFill/>
            <a:miter lim="800000"/>
            <a:headEnd/>
            <a:tailEnd/>
          </a:ln>
        </p:spPr>
      </p:pic>
      <p:pic>
        <p:nvPicPr>
          <p:cNvPr id="124937" name="Picture 19"/>
          <p:cNvPicPr>
            <a:picLocks noChangeAspect="1"/>
          </p:cNvPicPr>
          <p:nvPr/>
        </p:nvPicPr>
        <p:blipFill>
          <a:blip r:embed="rId5" cstate="print"/>
          <a:srcRect/>
          <a:stretch>
            <a:fillRect/>
          </a:stretch>
        </p:blipFill>
        <p:spPr bwMode="auto">
          <a:xfrm>
            <a:off x="825500" y="2276475"/>
            <a:ext cx="4619625" cy="3305175"/>
          </a:xfrm>
          <a:prstGeom prst="rect">
            <a:avLst/>
          </a:prstGeom>
          <a:noFill/>
          <a:ln w="9525">
            <a:noFill/>
            <a:miter lim="800000"/>
            <a:headEnd/>
            <a:tailEnd/>
          </a:ln>
        </p:spPr>
      </p:pic>
      <p:pic>
        <p:nvPicPr>
          <p:cNvPr id="124938" name="Picture 25"/>
          <p:cNvPicPr>
            <a:picLocks noChangeAspect="1"/>
          </p:cNvPicPr>
          <p:nvPr/>
        </p:nvPicPr>
        <p:blipFill>
          <a:blip r:embed="rId6" cstate="print"/>
          <a:srcRect/>
          <a:stretch>
            <a:fillRect/>
          </a:stretch>
        </p:blipFill>
        <p:spPr bwMode="auto">
          <a:xfrm>
            <a:off x="825500" y="2276475"/>
            <a:ext cx="4619625" cy="3305175"/>
          </a:xfrm>
          <a:prstGeom prst="rect">
            <a:avLst/>
          </a:prstGeom>
          <a:noFill/>
          <a:ln w="9525">
            <a:noFill/>
            <a:miter lim="800000"/>
            <a:headEnd/>
            <a:tailEnd/>
          </a:ln>
        </p:spPr>
      </p:pic>
      <p:pic>
        <p:nvPicPr>
          <p:cNvPr id="124939" name="Picture 29"/>
          <p:cNvPicPr>
            <a:picLocks noChangeAspect="1"/>
          </p:cNvPicPr>
          <p:nvPr/>
        </p:nvPicPr>
        <p:blipFill>
          <a:blip r:embed="rId7" cstate="print"/>
          <a:srcRect/>
          <a:stretch>
            <a:fillRect/>
          </a:stretch>
        </p:blipFill>
        <p:spPr bwMode="auto">
          <a:xfrm>
            <a:off x="825500" y="2276475"/>
            <a:ext cx="4619625" cy="3305175"/>
          </a:xfrm>
          <a:prstGeom prst="rect">
            <a:avLst/>
          </a:prstGeom>
          <a:noFill/>
          <a:ln w="9525">
            <a:noFill/>
            <a:miter lim="800000"/>
            <a:headEnd/>
            <a:tailEnd/>
          </a:ln>
        </p:spPr>
      </p:pic>
      <p:pic>
        <p:nvPicPr>
          <p:cNvPr id="124940" name="Picture 28"/>
          <p:cNvPicPr>
            <a:picLocks noChangeAspect="1"/>
          </p:cNvPicPr>
          <p:nvPr/>
        </p:nvPicPr>
        <p:blipFill>
          <a:blip r:embed="rId8" cstate="print"/>
          <a:srcRect/>
          <a:stretch>
            <a:fillRect/>
          </a:stretch>
        </p:blipFill>
        <p:spPr bwMode="auto">
          <a:xfrm>
            <a:off x="825500" y="2276475"/>
            <a:ext cx="4619625" cy="3305175"/>
          </a:xfrm>
          <a:prstGeom prst="rect">
            <a:avLst/>
          </a:prstGeom>
          <a:noFill/>
          <a:ln w="9525">
            <a:noFill/>
            <a:miter lim="800000"/>
            <a:headEnd/>
            <a:tailEnd/>
          </a:ln>
        </p:spPr>
      </p:pic>
      <p:pic>
        <p:nvPicPr>
          <p:cNvPr id="31" name="Picture 30"/>
          <p:cNvPicPr>
            <a:picLocks noChangeAspect="1"/>
          </p:cNvPicPr>
          <p:nvPr/>
        </p:nvPicPr>
        <p:blipFill>
          <a:blip r:embed="rId9" cstate="print"/>
          <a:srcRect/>
          <a:stretch>
            <a:fillRect/>
          </a:stretch>
        </p:blipFill>
        <p:spPr bwMode="auto">
          <a:xfrm>
            <a:off x="825500" y="2276475"/>
            <a:ext cx="4619625" cy="3305175"/>
          </a:xfrm>
          <a:prstGeom prst="rect">
            <a:avLst/>
          </a:prstGeom>
          <a:noFill/>
          <a:ln w="9525">
            <a:noFill/>
            <a:miter lim="800000"/>
            <a:headEnd/>
            <a:tailEnd/>
          </a:ln>
        </p:spPr>
      </p:pic>
      <p:pic>
        <p:nvPicPr>
          <p:cNvPr id="862208" name="Picture 862207"/>
          <p:cNvPicPr>
            <a:picLocks noChangeAspect="1"/>
          </p:cNvPicPr>
          <p:nvPr/>
        </p:nvPicPr>
        <p:blipFill>
          <a:blip r:embed="rId10" cstate="print"/>
          <a:srcRect/>
          <a:stretch>
            <a:fillRect/>
          </a:stretch>
        </p:blipFill>
        <p:spPr bwMode="auto">
          <a:xfrm>
            <a:off x="825500" y="2276475"/>
            <a:ext cx="4619625" cy="3305175"/>
          </a:xfrm>
          <a:prstGeom prst="rect">
            <a:avLst/>
          </a:prstGeom>
          <a:noFill/>
          <a:ln w="9525">
            <a:noFill/>
            <a:miter lim="800000"/>
            <a:headEnd/>
            <a:tailEnd/>
          </a:ln>
        </p:spPr>
      </p:pic>
      <p:pic>
        <p:nvPicPr>
          <p:cNvPr id="862209" name="Picture 862208"/>
          <p:cNvPicPr>
            <a:picLocks noChangeAspect="1"/>
          </p:cNvPicPr>
          <p:nvPr/>
        </p:nvPicPr>
        <p:blipFill>
          <a:blip r:embed="rId11" cstate="print"/>
          <a:srcRect/>
          <a:stretch>
            <a:fillRect/>
          </a:stretch>
        </p:blipFill>
        <p:spPr bwMode="auto">
          <a:xfrm>
            <a:off x="825500" y="2276475"/>
            <a:ext cx="4619625" cy="3305175"/>
          </a:xfrm>
          <a:prstGeom prst="rect">
            <a:avLst/>
          </a:prstGeom>
          <a:noFill/>
          <a:ln w="9525">
            <a:noFill/>
            <a:miter lim="800000"/>
            <a:headEnd/>
            <a:tailEnd/>
          </a:ln>
        </p:spPr>
      </p:pic>
      <p:pic>
        <p:nvPicPr>
          <p:cNvPr id="862210" name="Picture 862209"/>
          <p:cNvPicPr>
            <a:picLocks noChangeAspect="1"/>
          </p:cNvPicPr>
          <p:nvPr/>
        </p:nvPicPr>
        <p:blipFill>
          <a:blip r:embed="rId12" cstate="print"/>
          <a:srcRect/>
          <a:stretch>
            <a:fillRect/>
          </a:stretch>
        </p:blipFill>
        <p:spPr bwMode="auto">
          <a:xfrm>
            <a:off x="825500" y="2276475"/>
            <a:ext cx="4619625" cy="3305175"/>
          </a:xfrm>
          <a:prstGeom prst="rect">
            <a:avLst/>
          </a:prstGeom>
          <a:noFill/>
          <a:ln w="9525">
            <a:noFill/>
            <a:miter lim="800000"/>
            <a:headEnd/>
            <a:tailEnd/>
          </a:ln>
        </p:spPr>
      </p:pic>
      <p:sp>
        <p:nvSpPr>
          <p:cNvPr id="124945" name="Rectangle 22"/>
          <p:cNvSpPr>
            <a:spLocks noChangeArrowheads="1"/>
          </p:cNvSpPr>
          <p:nvPr/>
        </p:nvSpPr>
        <p:spPr bwMode="auto">
          <a:xfrm>
            <a:off x="877888" y="333375"/>
            <a:ext cx="6894512" cy="32067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24946" name="Straight Connector 23"/>
          <p:cNvCxnSpPr>
            <a:cxnSpLocks noChangeShapeType="1"/>
          </p:cNvCxnSpPr>
          <p:nvPr/>
        </p:nvCxnSpPr>
        <p:spPr bwMode="auto">
          <a:xfrm>
            <a:off x="566738" y="623888"/>
            <a:ext cx="7205662" cy="0"/>
          </a:xfrm>
          <a:prstGeom prst="line">
            <a:avLst/>
          </a:prstGeom>
          <a:noFill/>
          <a:ln w="19050" cap="rnd" algn="ctr">
            <a:solidFill>
              <a:srgbClr val="9C3A45"/>
            </a:solidFill>
            <a:prstDash val="sysDash"/>
            <a:round/>
            <a:headEnd/>
            <a:tailEnd/>
          </a:ln>
        </p:spPr>
      </p:cxnSp>
      <p:sp>
        <p:nvSpPr>
          <p:cNvPr id="25"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a:t>
            </a:r>
            <a:r>
              <a:rPr lang="el-GR" sz="2400" kern="0" dirty="0" smtClean="0">
                <a:solidFill>
                  <a:srgbClr val="69134B"/>
                </a:solidFill>
              </a:rPr>
              <a:t>Καθορισμός των Κατευθύνσεων του Διεθνούς Εμπορίου</a:t>
            </a:r>
            <a:endParaRPr lang="en-US" sz="2400" kern="0" dirty="0">
              <a:solidFill>
                <a:srgbClr val="69134B"/>
              </a:solidFill>
              <a:latin typeface="+mj-lt"/>
              <a:ea typeface="+mj-ea"/>
              <a:cs typeface="+mj-cs"/>
            </a:endParaRPr>
          </a:p>
        </p:txBody>
      </p:sp>
      <p:sp>
        <p:nvSpPr>
          <p:cNvPr id="124948" name="Text Box 23"/>
          <p:cNvSpPr txBox="1">
            <a:spLocks noChangeArrowheads="1"/>
          </p:cNvSpPr>
          <p:nvPr/>
        </p:nvSpPr>
        <p:spPr bwMode="auto">
          <a:xfrm>
            <a:off x="3032125" y="1839913"/>
            <a:ext cx="4239302" cy="307777"/>
          </a:xfrm>
          <a:prstGeom prst="rect">
            <a:avLst/>
          </a:prstGeom>
          <a:noFill/>
          <a:ln w="9525">
            <a:noFill/>
            <a:miter lim="800000"/>
            <a:headEnd/>
            <a:tailEnd/>
          </a:ln>
        </p:spPr>
        <p:txBody>
          <a:bodyPr wrap="none">
            <a:spAutoFit/>
          </a:bodyPr>
          <a:lstStyle/>
          <a:p>
            <a:r>
              <a:rPr lang="el-GR" dirty="0" smtClean="0">
                <a:solidFill>
                  <a:srgbClr val="8A3A6A"/>
                </a:solidFill>
              </a:rPr>
              <a:t>Ισορροπία Ξένης Χώρας με Εμπόριο </a:t>
            </a:r>
            <a:r>
              <a:rPr lang="en-US" dirty="0" smtClean="0">
                <a:solidFill>
                  <a:srgbClr val="8A3A6A"/>
                </a:solidFill>
              </a:rPr>
              <a:t>(</a:t>
            </a:r>
            <a:r>
              <a:rPr lang="el-GR" dirty="0" smtClean="0">
                <a:solidFill>
                  <a:srgbClr val="8A3A6A"/>
                </a:solidFill>
              </a:rPr>
              <a:t>συνέχεια</a:t>
            </a:r>
            <a:r>
              <a:rPr lang="en-US" dirty="0" smtClean="0">
                <a:solidFill>
                  <a:srgbClr val="8A3A6A"/>
                </a:solidFill>
              </a:rPr>
              <a:t>)</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750"/>
                                        <p:tgtEl>
                                          <p:spTgt spid="3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862208"/>
                                        </p:tgtEl>
                                        <p:attrNameLst>
                                          <p:attrName>style.visibility</p:attrName>
                                        </p:attrNameLst>
                                      </p:cBhvr>
                                      <p:to>
                                        <p:strVal val="visible"/>
                                      </p:to>
                                    </p:set>
                                    <p:animEffect transition="in" filter="wipe(right)">
                                      <p:cBhvr>
                                        <p:cTn id="15" dur="750"/>
                                        <p:tgtEl>
                                          <p:spTgt spid="862208"/>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862209"/>
                                        </p:tgtEl>
                                        <p:attrNameLst>
                                          <p:attrName>style.visibility</p:attrName>
                                        </p:attrNameLst>
                                      </p:cBhvr>
                                      <p:to>
                                        <p:strVal val="visible"/>
                                      </p:to>
                                    </p:set>
                                    <p:animEffect transition="in" filter="wipe(left)">
                                      <p:cBhvr>
                                        <p:cTn id="19" dur="750"/>
                                        <p:tgtEl>
                                          <p:spTgt spid="862209"/>
                                        </p:tgtEl>
                                      </p:cBhvr>
                                    </p:animEffect>
                                  </p:childTnLst>
                                </p:cTn>
                              </p:par>
                            </p:childTnLst>
                          </p:cTn>
                        </p:par>
                        <p:par>
                          <p:cTn id="20" fill="hold">
                            <p:stCondLst>
                              <p:cond delay="2750"/>
                            </p:stCondLst>
                            <p:childTnLst>
                              <p:par>
                                <p:cTn id="21" presetID="22" presetClass="entr" presetSubtype="1" fill="hold" nodeType="afterEffect">
                                  <p:stCondLst>
                                    <p:cond delay="0"/>
                                  </p:stCondLst>
                                  <p:childTnLst>
                                    <p:set>
                                      <p:cBhvr>
                                        <p:cTn id="22" dur="1" fill="hold">
                                          <p:stCondLst>
                                            <p:cond delay="0"/>
                                          </p:stCondLst>
                                        </p:cTn>
                                        <p:tgtEl>
                                          <p:spTgt spid="862210"/>
                                        </p:tgtEl>
                                        <p:attrNameLst>
                                          <p:attrName>style.visibility</p:attrName>
                                        </p:attrNameLst>
                                      </p:cBhvr>
                                      <p:to>
                                        <p:strVal val="visible"/>
                                      </p:to>
                                    </p:set>
                                    <p:animEffect transition="in" filter="wipe(up)">
                                      <p:cBhvr>
                                        <p:cTn id="23" dur="750"/>
                                        <p:tgtEl>
                                          <p:spTgt spid="862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7" name="Rectangle 14"/>
          <p:cNvSpPr>
            <a:spLocks noChangeArrowheads="1"/>
          </p:cNvSpPr>
          <p:nvPr/>
        </p:nvSpPr>
        <p:spPr bwMode="auto">
          <a:xfrm>
            <a:off x="566738" y="820738"/>
            <a:ext cx="7947025" cy="461665"/>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Κατευθύνσεις Εμπορίου και Κέρδη από το Εμπόριο</a:t>
            </a:r>
            <a:endParaRPr lang="en-US" sz="2400" b="0" dirty="0" smtClean="0"/>
          </a:p>
        </p:txBody>
      </p:sp>
      <p:sp>
        <p:nvSpPr>
          <p:cNvPr id="126978" name="Rectangle 22"/>
          <p:cNvSpPr>
            <a:spLocks noChangeArrowheads="1"/>
          </p:cNvSpPr>
          <p:nvPr/>
        </p:nvSpPr>
        <p:spPr bwMode="auto">
          <a:xfrm>
            <a:off x="877888" y="333375"/>
            <a:ext cx="6894512" cy="32067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26979" name="Straight Connector 23"/>
          <p:cNvCxnSpPr>
            <a:cxnSpLocks noChangeShapeType="1"/>
          </p:cNvCxnSpPr>
          <p:nvPr/>
        </p:nvCxnSpPr>
        <p:spPr bwMode="auto">
          <a:xfrm>
            <a:off x="566738" y="623888"/>
            <a:ext cx="7205662" cy="0"/>
          </a:xfrm>
          <a:prstGeom prst="line">
            <a:avLst/>
          </a:prstGeom>
          <a:noFill/>
          <a:ln w="19050" cap="rnd" algn="ctr">
            <a:solidFill>
              <a:srgbClr val="9C3A45"/>
            </a:solidFill>
            <a:prstDash val="sysDash"/>
            <a:round/>
            <a:headEnd/>
            <a:tailEnd/>
          </a:ln>
        </p:spPr>
      </p:cxnSp>
      <p:sp>
        <p:nvSpPr>
          <p:cNvPr id="25"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a:t>
            </a:r>
            <a:r>
              <a:rPr lang="el-GR" sz="2400" kern="0" dirty="0" smtClean="0">
                <a:solidFill>
                  <a:srgbClr val="69134B"/>
                </a:solidFill>
              </a:rPr>
              <a:t>Καθορισμός των Κατευθύνσεων του Διεθνούς Εμπορίου</a:t>
            </a:r>
            <a:endParaRPr lang="en-US" sz="2400" kern="0" dirty="0">
              <a:solidFill>
                <a:srgbClr val="69134B"/>
              </a:solidFill>
              <a:latin typeface="+mj-lt"/>
              <a:ea typeface="+mj-ea"/>
              <a:cs typeface="+mj-cs"/>
            </a:endParaRPr>
          </a:p>
        </p:txBody>
      </p:sp>
      <p:sp>
        <p:nvSpPr>
          <p:cNvPr id="4" name="Rectangle 3"/>
          <p:cNvSpPr>
            <a:spLocks noChangeArrowheads="1"/>
          </p:cNvSpPr>
          <p:nvPr/>
        </p:nvSpPr>
        <p:spPr bwMode="auto">
          <a:xfrm>
            <a:off x="566738" y="1828798"/>
            <a:ext cx="8120062" cy="4081117"/>
          </a:xfrm>
          <a:prstGeom prst="rect">
            <a:avLst/>
          </a:prstGeom>
          <a:noFill/>
          <a:ln w="9525">
            <a:noFill/>
            <a:miter lim="800000"/>
            <a:headEnd/>
            <a:tailEnd/>
          </a:ln>
        </p:spPr>
        <p:txBody>
          <a:bodyPr wrap="square">
            <a:spAutoFit/>
          </a:bodyPr>
          <a:lstStyle/>
          <a:p>
            <a:pPr marL="342900" lvl="1" indent="-342900">
              <a:spcBef>
                <a:spcPct val="10000"/>
              </a:spcBef>
              <a:spcAft>
                <a:spcPct val="10000"/>
              </a:spcAft>
              <a:buFont typeface="Arial" charset="0"/>
              <a:buChar char="•"/>
            </a:pPr>
            <a:r>
              <a:rPr lang="el-GR" sz="2400" b="0" dirty="0" smtClean="0"/>
              <a:t>Κάθε χώρα εξάγει το προϊόν για το οποίο έχει ένα συγκριτικό πλεονέκτημα. </a:t>
            </a:r>
            <a:endParaRPr lang="en-US" sz="2400" b="0" dirty="0"/>
          </a:p>
          <a:p>
            <a:pPr marL="800100" lvl="2" indent="-342900">
              <a:spcBef>
                <a:spcPct val="10000"/>
              </a:spcBef>
              <a:spcAft>
                <a:spcPct val="10000"/>
              </a:spcAft>
              <a:buFont typeface="Arial" charset="0"/>
              <a:buChar char="•"/>
            </a:pPr>
            <a:r>
              <a:rPr lang="el-GR" sz="2400" b="0" dirty="0" smtClean="0"/>
              <a:t>Αυτό επιβεβαιώνει το γεγονός, ότι οι κατευθύνσεις του εμπορίου καθορίζονται από το συγκριτικό πλεονέκτημα. </a:t>
            </a:r>
            <a:endParaRPr lang="en-US" sz="2400" b="0" dirty="0"/>
          </a:p>
          <a:p>
            <a:pPr marL="800100" lvl="3" indent="-342900">
              <a:spcBef>
                <a:spcPct val="10000"/>
              </a:spcBef>
              <a:spcAft>
                <a:spcPct val="10000"/>
              </a:spcAft>
              <a:buFont typeface="Arial" charset="0"/>
              <a:buChar char="•"/>
            </a:pPr>
            <a:r>
              <a:rPr lang="el-GR" sz="2400" b="0" dirty="0" smtClean="0"/>
              <a:t>Αυτό είναι το πρώτο μάθημα του </a:t>
            </a:r>
            <a:r>
              <a:rPr lang="el-GR" sz="2400" b="0" dirty="0" err="1" smtClean="0"/>
              <a:t>Ρικαρντιανού</a:t>
            </a:r>
            <a:r>
              <a:rPr lang="el-GR" sz="2400" b="0" dirty="0" smtClean="0"/>
              <a:t> υποδείγματος. </a:t>
            </a:r>
            <a:endParaRPr lang="en-US" sz="2400" b="0" dirty="0"/>
          </a:p>
          <a:p>
            <a:pPr marL="342900" lvl="1" indent="-342900">
              <a:spcBef>
                <a:spcPct val="10000"/>
              </a:spcBef>
              <a:spcAft>
                <a:spcPct val="10000"/>
              </a:spcAft>
              <a:buFont typeface="Arial" charset="0"/>
              <a:buChar char="•"/>
            </a:pPr>
            <a:r>
              <a:rPr lang="el-GR" sz="2400" b="0" dirty="0" smtClean="0"/>
              <a:t>Υπάρχουν κέρδη από το εμπόριο και για τις δύο χώρες. </a:t>
            </a:r>
            <a:endParaRPr lang="en-US" sz="2400" b="0" dirty="0"/>
          </a:p>
          <a:p>
            <a:pPr marL="800100" lvl="3" indent="-342900">
              <a:spcBef>
                <a:spcPct val="10000"/>
              </a:spcBef>
              <a:spcAft>
                <a:spcPct val="10000"/>
              </a:spcAft>
              <a:buFont typeface="Arial" charset="0"/>
              <a:buChar char="•"/>
            </a:pPr>
            <a:r>
              <a:rPr lang="el-GR" sz="2400" b="0" dirty="0" smtClean="0"/>
              <a:t>Αυτό είναι το δεύτερο μάθημα του </a:t>
            </a:r>
            <a:r>
              <a:rPr lang="el-GR" sz="2400" b="0" dirty="0" err="1" smtClean="0"/>
              <a:t>Ρικαρντιανού</a:t>
            </a:r>
            <a:r>
              <a:rPr lang="el-GR" sz="2400" b="0" dirty="0" smtClean="0"/>
              <a:t> υποδείγματος.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820738"/>
            <a:ext cx="7891462"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Λύοντας ως προς τους Μισθούς σε Διάφορες Χώρες</a:t>
            </a:r>
            <a:endParaRPr lang="en-US" sz="2400" dirty="0">
              <a:solidFill>
                <a:srgbClr val="356A41"/>
              </a:solidFill>
            </a:endParaRPr>
          </a:p>
        </p:txBody>
      </p:sp>
      <p:sp>
        <p:nvSpPr>
          <p:cNvPr id="15" name="Rectangle 14"/>
          <p:cNvSpPr>
            <a:spLocks noChangeArrowheads="1"/>
          </p:cNvSpPr>
          <p:nvPr/>
        </p:nvSpPr>
        <p:spPr bwMode="auto">
          <a:xfrm>
            <a:off x="563563" y="4191000"/>
            <a:ext cx="8199437" cy="1569660"/>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D68AF"/>
                </a:solidFill>
              </a:rPr>
              <a:t>Απόλυτο Πλεονέκτημα </a:t>
            </a:r>
            <a:r>
              <a:rPr lang="en-US" sz="2400" dirty="0" smtClean="0">
                <a:solidFill>
                  <a:srgbClr val="3D68AF"/>
                </a:solidFill>
              </a:rPr>
              <a:t> </a:t>
            </a:r>
            <a:r>
              <a:rPr lang="el-GR" sz="2400" b="0" dirty="0" smtClean="0"/>
              <a:t>Όπως δείχνει το παράδειγμά μας, οι μισθοί καθορίζονται από το απόλυτο πλεονέκτημα. Αντιθέτως, οι κατευθύνσεις του εμπορίου καθορίζονται από το συγκριτικό πλεονέκτημα. </a:t>
            </a:r>
            <a:r>
              <a:rPr lang="en-US" sz="2400" b="0" dirty="0" smtClean="0"/>
              <a:t> </a:t>
            </a:r>
            <a:endParaRPr lang="en-US" sz="2400" b="0" dirty="0"/>
          </a:p>
        </p:txBody>
      </p:sp>
      <p:sp>
        <p:nvSpPr>
          <p:cNvPr id="2" name="TextBox 1"/>
          <p:cNvSpPr txBox="1">
            <a:spLocks noRot="1" noChangeAspect="1" noMove="1" noResize="1" noEditPoints="1" noAdjustHandles="1" noChangeArrowheads="1" noChangeShapeType="1" noTextEdit="1"/>
          </p:cNvSpPr>
          <p:nvPr/>
        </p:nvSpPr>
        <p:spPr>
          <a:xfrm>
            <a:off x="1969447" y="1410980"/>
            <a:ext cx="5381538" cy="1490023"/>
          </a:xfrm>
          <a:prstGeom prst="rect">
            <a:avLst/>
          </a:prstGeom>
          <a:blipFill rotWithShape="1">
            <a:blip r:embed="rId3" cstate="print"/>
            <a:stretch>
              <a:fillRect/>
            </a:stretch>
          </a:blipFill>
        </p:spPr>
        <p:txBody>
          <a:bodyPr/>
          <a:lstStyle/>
          <a:p>
            <a:pPr>
              <a:spcBef>
                <a:spcPct val="10000"/>
              </a:spcBef>
              <a:spcAft>
                <a:spcPct val="10000"/>
              </a:spcAft>
              <a:defRPr/>
            </a:pPr>
            <a:r>
              <a:rPr lang="en-US">
                <a:noFill/>
              </a:rPr>
              <a:t> </a:t>
            </a:r>
          </a:p>
        </p:txBody>
      </p:sp>
      <p:sp>
        <p:nvSpPr>
          <p:cNvPr id="8" name="TextBox 7"/>
          <p:cNvSpPr txBox="1">
            <a:spLocks noRot="1" noChangeAspect="1" noMove="1" noResize="1" noEditPoints="1" noAdjustHandles="1" noChangeArrowheads="1" noChangeShapeType="1" noTextEdit="1"/>
          </p:cNvSpPr>
          <p:nvPr/>
        </p:nvSpPr>
        <p:spPr>
          <a:xfrm>
            <a:off x="1842395" y="2680093"/>
            <a:ext cx="6025945" cy="1515736"/>
          </a:xfrm>
          <a:prstGeom prst="rect">
            <a:avLst/>
          </a:prstGeom>
          <a:blipFill rotWithShape="1">
            <a:blip r:embed="rId4" cstate="print"/>
            <a:stretch>
              <a:fillRect/>
            </a:stretch>
          </a:blipFill>
        </p:spPr>
        <p:txBody>
          <a:bodyPr/>
          <a:lstStyle/>
          <a:p>
            <a:pPr>
              <a:spcBef>
                <a:spcPct val="10000"/>
              </a:spcBef>
              <a:spcAft>
                <a:spcPct val="10000"/>
              </a:spcAft>
              <a:defRPr/>
            </a:pPr>
            <a:r>
              <a:rPr lang="en-US">
                <a:noFill/>
              </a:rPr>
              <a:t> </a:t>
            </a:r>
          </a:p>
        </p:txBody>
      </p:sp>
      <p:sp>
        <p:nvSpPr>
          <p:cNvPr id="129029" name="Rectangle 8"/>
          <p:cNvSpPr>
            <a:spLocks noChangeArrowheads="1"/>
          </p:cNvSpPr>
          <p:nvPr/>
        </p:nvSpPr>
        <p:spPr bwMode="auto">
          <a:xfrm>
            <a:off x="877888" y="333375"/>
            <a:ext cx="6894512" cy="32067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29030" name="Straight Connector 9"/>
          <p:cNvCxnSpPr>
            <a:cxnSpLocks noChangeShapeType="1"/>
          </p:cNvCxnSpPr>
          <p:nvPr/>
        </p:nvCxnSpPr>
        <p:spPr bwMode="auto">
          <a:xfrm>
            <a:off x="566738" y="623888"/>
            <a:ext cx="7205662" cy="0"/>
          </a:xfrm>
          <a:prstGeom prst="line">
            <a:avLst/>
          </a:prstGeom>
          <a:noFill/>
          <a:ln w="19050" cap="rnd" algn="ctr">
            <a:solidFill>
              <a:srgbClr val="9C3A45"/>
            </a:solidFill>
            <a:prstDash val="sysDash"/>
            <a:round/>
            <a:headEnd/>
            <a:tailEnd/>
          </a:ln>
        </p:spPr>
      </p:cxnSp>
      <p:sp>
        <p:nvSpPr>
          <p:cNvPr id="11"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a:t>
            </a:r>
            <a:r>
              <a:rPr lang="el-GR" sz="2400" kern="0" dirty="0" smtClean="0">
                <a:solidFill>
                  <a:srgbClr val="69134B"/>
                </a:solidFill>
              </a:rPr>
              <a:t>Καθορισμός των Κατευθύνσεων του Διεθνούς Εμπορίου</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750"/>
                                        <p:tgtEl>
                                          <p:spTgt spid="8"/>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p:bldP spid="1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7345" name="Group 39"/>
          <p:cNvGrpSpPr>
            <a:grpSpLocks/>
          </p:cNvGrpSpPr>
          <p:nvPr/>
        </p:nvGrpSpPr>
        <p:grpSpPr bwMode="auto">
          <a:xfrm>
            <a:off x="1881188" y="2438400"/>
            <a:ext cx="5472112" cy="4122738"/>
            <a:chOff x="566738" y="2199831"/>
            <a:chExt cx="7805737" cy="4220019"/>
          </a:xfrm>
        </p:grpSpPr>
        <p:sp>
          <p:nvSpPr>
            <p:cNvPr id="57354" name="Rectangle 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7355" name="Rectangle 7"/>
            <p:cNvSpPr>
              <a:spLocks noChangeArrowheads="1"/>
            </p:cNvSpPr>
            <p:nvPr/>
          </p:nvSpPr>
          <p:spPr bwMode="auto">
            <a:xfrm>
              <a:off x="581023" y="2199831"/>
              <a:ext cx="7772400" cy="34423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57346" name="Rectangle 9"/>
          <p:cNvSpPr>
            <a:spLocks noChangeArrowheads="1"/>
          </p:cNvSpPr>
          <p:nvPr/>
        </p:nvSpPr>
        <p:spPr bwMode="auto">
          <a:xfrm>
            <a:off x="1952625" y="3070225"/>
            <a:ext cx="5280025" cy="33623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57347" name="Rectangle 10"/>
          <p:cNvSpPr>
            <a:spLocks noChangeArrowheads="1"/>
          </p:cNvSpPr>
          <p:nvPr/>
        </p:nvSpPr>
        <p:spPr bwMode="auto">
          <a:xfrm>
            <a:off x="1876425" y="2794000"/>
            <a:ext cx="5276850" cy="276225"/>
          </a:xfrm>
          <a:prstGeom prst="rect">
            <a:avLst/>
          </a:prstGeom>
          <a:noFill/>
          <a:ln w="9525">
            <a:noFill/>
            <a:miter lim="800000"/>
            <a:headEnd/>
            <a:tailEnd/>
          </a:ln>
        </p:spPr>
        <p:txBody>
          <a:bodyPr>
            <a:spAutoFit/>
          </a:bodyPr>
          <a:lstStyle/>
          <a:p>
            <a:pPr>
              <a:spcBef>
                <a:spcPct val="10000"/>
              </a:spcBef>
              <a:spcAft>
                <a:spcPct val="10000"/>
              </a:spcAft>
            </a:pPr>
            <a:r>
              <a:rPr lang="en-US" sz="1200">
                <a:solidFill>
                  <a:srgbClr val="8A3A6A"/>
                </a:solidFill>
              </a:rPr>
              <a:t>U.S. Imports of Snowboards, 2005 and 2009</a:t>
            </a:r>
            <a:endParaRPr lang="en-US" sz="1200"/>
          </a:p>
        </p:txBody>
      </p:sp>
      <p:pic>
        <p:nvPicPr>
          <p:cNvPr id="57348" name="Picture 12"/>
          <p:cNvPicPr>
            <a:picLocks noChangeAspect="1"/>
          </p:cNvPicPr>
          <p:nvPr/>
        </p:nvPicPr>
        <p:blipFill>
          <a:blip r:embed="rId3" cstate="print"/>
          <a:srcRect/>
          <a:stretch>
            <a:fillRect/>
          </a:stretch>
        </p:blipFill>
        <p:spPr bwMode="auto">
          <a:xfrm>
            <a:off x="1952625" y="3105150"/>
            <a:ext cx="5314950" cy="3257550"/>
          </a:xfrm>
          <a:prstGeom prst="rect">
            <a:avLst/>
          </a:prstGeom>
          <a:noFill/>
          <a:ln w="9525">
            <a:noFill/>
            <a:miter lim="800000"/>
            <a:headEnd/>
            <a:tailEnd/>
          </a:ln>
        </p:spPr>
      </p:pic>
      <p:sp>
        <p:nvSpPr>
          <p:cNvPr id="15" name="Rectangle 14"/>
          <p:cNvSpPr>
            <a:spLocks noChangeArrowheads="1"/>
          </p:cNvSpPr>
          <p:nvPr/>
        </p:nvSpPr>
        <p:spPr bwMode="auto">
          <a:xfrm>
            <a:off x="533400" y="820738"/>
            <a:ext cx="8153400" cy="461962"/>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Η τάση αυτή θέτει το ερώτημα</a:t>
            </a:r>
            <a:r>
              <a:rPr lang="en-US" sz="2400" b="0" dirty="0" smtClean="0"/>
              <a:t>…</a:t>
            </a:r>
            <a:endParaRPr lang="en-US" sz="2400" b="0" dirty="0"/>
          </a:p>
        </p:txBody>
      </p:sp>
      <p:sp>
        <p:nvSpPr>
          <p:cNvPr id="16" name="Rectangle 11"/>
          <p:cNvSpPr>
            <a:spLocks noChangeArrowheads="1"/>
          </p:cNvSpPr>
          <p:nvPr/>
        </p:nvSpPr>
        <p:spPr bwMode="auto">
          <a:xfrm>
            <a:off x="533400" y="1238250"/>
            <a:ext cx="8610600" cy="1200329"/>
          </a:xfrm>
          <a:prstGeom prst="rect">
            <a:avLst/>
          </a:prstGeom>
          <a:noFill/>
          <a:ln w="9525">
            <a:noFill/>
            <a:miter lim="800000"/>
            <a:headEnd/>
            <a:tailEnd/>
          </a:ln>
        </p:spPr>
        <p:txBody>
          <a:bodyPr>
            <a:spAutoFit/>
          </a:bodyPr>
          <a:lstStyle/>
          <a:p>
            <a:pPr>
              <a:spcBef>
                <a:spcPct val="10000"/>
              </a:spcBef>
              <a:spcAft>
                <a:spcPct val="10000"/>
              </a:spcAft>
            </a:pPr>
            <a:r>
              <a:rPr lang="en-US" sz="2400" b="0" dirty="0" smtClean="0"/>
              <a:t>…</a:t>
            </a:r>
            <a:r>
              <a:rPr lang="el-GR" sz="2400" b="0" dirty="0" smtClean="0"/>
              <a:t>με όλο το βιομηχανικό δυναμικό των Ηνωμένων Πολιτειών, γιατί αγοράζει αυτή η χώρα σανίδες του σκι από τις χώρες αυτές αντί να τις παράγει εγχώρια; </a:t>
            </a:r>
            <a:endParaRPr lang="en-US" sz="2400" b="0" dirty="0"/>
          </a:p>
        </p:txBody>
      </p:sp>
      <p:sp>
        <p:nvSpPr>
          <p:cNvPr id="3" name="Rectangle 2"/>
          <p:cNvSpPr>
            <a:spLocks noChangeArrowheads="1"/>
          </p:cNvSpPr>
          <p:nvPr/>
        </p:nvSpPr>
        <p:spPr bwMode="auto">
          <a:xfrm>
            <a:off x="566738" y="333375"/>
            <a:ext cx="2355850"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6"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l-GR" sz="2400" kern="0" dirty="0" smtClean="0">
                <a:solidFill>
                  <a:srgbClr val="69134B"/>
                </a:solidFill>
                <a:latin typeface="+mj-lt"/>
                <a:ea typeface="+mj-ea"/>
                <a:cs typeface="+mj-cs"/>
              </a:rPr>
              <a:t>Εισαγωγή</a:t>
            </a:r>
            <a:endParaRPr lang="en-US" sz="2400" kern="0" dirty="0">
              <a:solidFill>
                <a:srgbClr val="69134B"/>
              </a:solidFill>
              <a:latin typeface="+mj-lt"/>
              <a:ea typeface="+mj-ea"/>
              <a:cs typeface="+mj-cs"/>
            </a:endParaRPr>
          </a:p>
        </p:txBody>
      </p:sp>
      <p:cxnSp>
        <p:nvCxnSpPr>
          <p:cNvPr id="5" name="Straight Connector 4"/>
          <p:cNvCxnSpPr>
            <a:cxnSpLocks noChangeShapeType="1"/>
          </p:cNvCxnSpPr>
          <p:nvPr/>
        </p:nvCxnSpPr>
        <p:spPr bwMode="auto">
          <a:xfrm>
            <a:off x="566738" y="623888"/>
            <a:ext cx="2362200"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animBg="1"/>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3" name="Rectangle 5"/>
          <p:cNvSpPr>
            <a:spLocks noChangeArrowheads="1"/>
          </p:cNvSpPr>
          <p:nvPr/>
        </p:nvSpPr>
        <p:spPr bwMode="auto">
          <a:xfrm>
            <a:off x="152400" y="820738"/>
            <a:ext cx="8229600"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Λύνοντας ως προς τους Μισθούς σε Διάφορες Χώρες</a:t>
            </a:r>
            <a:endParaRPr lang="en-US" sz="2400" dirty="0" smtClean="0">
              <a:solidFill>
                <a:srgbClr val="356A41"/>
              </a:solidFill>
            </a:endParaRPr>
          </a:p>
        </p:txBody>
      </p:sp>
      <p:sp>
        <p:nvSpPr>
          <p:cNvPr id="131074" name="Rectangle 8"/>
          <p:cNvSpPr>
            <a:spLocks noChangeArrowheads="1"/>
          </p:cNvSpPr>
          <p:nvPr/>
        </p:nvSpPr>
        <p:spPr bwMode="auto">
          <a:xfrm>
            <a:off x="877888" y="333375"/>
            <a:ext cx="6894512" cy="32067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31075" name="Straight Connector 9"/>
          <p:cNvCxnSpPr>
            <a:cxnSpLocks noChangeShapeType="1"/>
          </p:cNvCxnSpPr>
          <p:nvPr/>
        </p:nvCxnSpPr>
        <p:spPr bwMode="auto">
          <a:xfrm>
            <a:off x="566738" y="623888"/>
            <a:ext cx="7205662" cy="0"/>
          </a:xfrm>
          <a:prstGeom prst="line">
            <a:avLst/>
          </a:prstGeom>
          <a:noFill/>
          <a:ln w="19050" cap="rnd" algn="ctr">
            <a:solidFill>
              <a:srgbClr val="9C3A45"/>
            </a:solidFill>
            <a:prstDash val="sysDash"/>
            <a:round/>
            <a:headEnd/>
            <a:tailEnd/>
          </a:ln>
        </p:spPr>
      </p:cxnSp>
      <p:sp>
        <p:nvSpPr>
          <p:cNvPr id="11"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a:t>
            </a:r>
            <a:r>
              <a:rPr lang="el-GR" sz="2400" kern="0" dirty="0" smtClean="0">
                <a:solidFill>
                  <a:srgbClr val="69134B"/>
                </a:solidFill>
              </a:rPr>
              <a:t>Καθορισμός των Κατευθύνσεων του Διεθνούς Εμπορίου</a:t>
            </a:r>
            <a:endParaRPr lang="en-US" sz="2400" kern="0" dirty="0">
              <a:solidFill>
                <a:srgbClr val="69134B"/>
              </a:solidFill>
              <a:latin typeface="+mj-lt"/>
              <a:ea typeface="+mj-ea"/>
              <a:cs typeface="+mj-cs"/>
            </a:endParaRPr>
          </a:p>
        </p:txBody>
      </p:sp>
      <p:sp>
        <p:nvSpPr>
          <p:cNvPr id="3" name="Rectangle 2"/>
          <p:cNvSpPr>
            <a:spLocks noChangeArrowheads="1"/>
          </p:cNvSpPr>
          <p:nvPr/>
        </p:nvSpPr>
        <p:spPr bwMode="auto">
          <a:xfrm>
            <a:off x="566738" y="1447800"/>
            <a:ext cx="8120062" cy="4745915"/>
          </a:xfrm>
          <a:prstGeom prst="rect">
            <a:avLst/>
          </a:prstGeom>
          <a:noFill/>
          <a:ln w="9525">
            <a:noFill/>
            <a:miter lim="800000"/>
            <a:headEnd/>
            <a:tailEnd/>
          </a:ln>
        </p:spPr>
        <p:txBody>
          <a:bodyPr>
            <a:spAutoFit/>
          </a:bodyPr>
          <a:lstStyle/>
          <a:p>
            <a:pPr marL="342900" lvl="1" indent="-342900">
              <a:spcBef>
                <a:spcPct val="10000"/>
              </a:spcBef>
              <a:spcAft>
                <a:spcPct val="10000"/>
              </a:spcAft>
              <a:buFont typeface="Arial" charset="0"/>
              <a:buChar char="•"/>
            </a:pPr>
            <a:r>
              <a:rPr lang="el-GR" sz="2400" b="0" dirty="0" smtClean="0"/>
              <a:t>Όπως αναφέραμε και πριν, σε ανταγωνιστικές αγορές εργασίας, οι επιχειρήσεις θα πληρώνουν στους εργαζόμενους την αξία του οριακού προϊόντος τους. </a:t>
            </a:r>
            <a:endParaRPr lang="en-US" sz="2400" b="0" dirty="0"/>
          </a:p>
          <a:p>
            <a:pPr marL="342900" lvl="1" indent="-342900">
              <a:spcBef>
                <a:spcPct val="10000"/>
              </a:spcBef>
              <a:spcAft>
                <a:spcPct val="10000"/>
              </a:spcAft>
              <a:buFont typeface="Arial" charset="0"/>
              <a:buChar char="•"/>
            </a:pPr>
            <a:r>
              <a:rPr lang="el-GR" sz="2400" b="0" dirty="0" smtClean="0"/>
              <a:t>Από τη στιγμή που η χώρα μας παράγει και εξάγει σιτηρά, θα πληρώνονται με όρους αυτού του προϊόντος – ο πραγματικός μισθός είναι </a:t>
            </a:r>
            <a:r>
              <a:rPr lang="en-US" sz="2400" b="0" i="1" dirty="0" smtClean="0"/>
              <a:t>MPL</a:t>
            </a:r>
            <a:r>
              <a:rPr lang="en-US" sz="2400" b="0" i="1" baseline="-25000" dirty="0" smtClean="0"/>
              <a:t>W</a:t>
            </a:r>
            <a:r>
              <a:rPr lang="en-US" sz="2400" b="0" dirty="0" smtClean="0"/>
              <a:t> </a:t>
            </a:r>
            <a:r>
              <a:rPr lang="en-US" sz="2400" b="0" dirty="0"/>
              <a:t>= 4 </a:t>
            </a:r>
            <a:r>
              <a:rPr lang="el-GR" sz="2400" b="0" dirty="0" err="1" smtClean="0"/>
              <a:t>μπούσελ</a:t>
            </a:r>
            <a:r>
              <a:rPr lang="en-US" sz="2400" b="0" dirty="0" smtClean="0"/>
              <a:t> </a:t>
            </a:r>
            <a:r>
              <a:rPr lang="el-GR" sz="2400" b="0" dirty="0" smtClean="0"/>
              <a:t>σιτηρών.</a:t>
            </a:r>
            <a:endParaRPr lang="en-US" sz="2400" b="0" dirty="0"/>
          </a:p>
          <a:p>
            <a:pPr marL="342900" lvl="1" indent="-342900">
              <a:spcBef>
                <a:spcPct val="10000"/>
              </a:spcBef>
              <a:spcAft>
                <a:spcPct val="10000"/>
              </a:spcAft>
              <a:buFont typeface="Arial" charset="0"/>
              <a:buChar char="•"/>
            </a:pPr>
            <a:r>
              <a:rPr lang="el-GR" sz="2400" b="0" dirty="0" smtClean="0"/>
              <a:t>Οι εργαζόμενοι πωλούν τα σιτηρά στην παγκόσμια αγορά σε μια σχετική τιμή </a:t>
            </a:r>
            <a:r>
              <a:rPr lang="en-US" sz="2400" b="0" i="1" dirty="0" smtClean="0"/>
              <a:t>P</a:t>
            </a:r>
            <a:r>
              <a:rPr lang="en-US" sz="2400" b="0" i="1" baseline="-25000" dirty="0" smtClean="0"/>
              <a:t>W</a:t>
            </a:r>
            <a:r>
              <a:rPr lang="en-US" sz="2400" b="0" dirty="0" smtClean="0"/>
              <a:t>/</a:t>
            </a:r>
            <a:r>
              <a:rPr lang="en-US" sz="2400" b="0" i="1" dirty="0" smtClean="0"/>
              <a:t>P</a:t>
            </a:r>
            <a:r>
              <a:rPr lang="en-US" sz="2400" b="0" i="1" baseline="-25000" dirty="0" smtClean="0"/>
              <a:t>C</a:t>
            </a:r>
            <a:r>
              <a:rPr lang="en-US" sz="2400" b="0" dirty="0" smtClean="0"/>
              <a:t> </a:t>
            </a:r>
            <a:r>
              <a:rPr lang="en-US" sz="2400" b="0" dirty="0"/>
              <a:t>= 2/3.</a:t>
            </a:r>
          </a:p>
          <a:p>
            <a:pPr marL="342900" lvl="1" indent="-342900">
              <a:spcBef>
                <a:spcPct val="10000"/>
              </a:spcBef>
              <a:spcAft>
                <a:spcPct val="10000"/>
              </a:spcAft>
              <a:buFont typeface="Arial" charset="0"/>
              <a:buChar char="•"/>
            </a:pPr>
            <a:r>
              <a:rPr lang="el-GR" sz="2400" b="0" dirty="0" smtClean="0"/>
              <a:t>Μπορούμε να το χρησιμοποιήσουμε αυτό για να υπολογίσουμε τον πραγματικό μισθό με όρους υφάσματος: </a:t>
            </a:r>
            <a:r>
              <a:rPr lang="en-US" sz="2400" b="0" dirty="0" smtClean="0"/>
              <a:t>(</a:t>
            </a:r>
            <a:r>
              <a:rPr lang="en-US" sz="2400" b="0" i="1" dirty="0"/>
              <a:t>P</a:t>
            </a:r>
            <a:r>
              <a:rPr lang="en-US" sz="2400" b="0" i="1" baseline="-25000" dirty="0"/>
              <a:t>W</a:t>
            </a:r>
            <a:r>
              <a:rPr lang="en-US" sz="2400" b="0" dirty="0"/>
              <a:t>/</a:t>
            </a:r>
            <a:r>
              <a:rPr lang="en-US" sz="2400" b="0" i="1" dirty="0"/>
              <a:t>P</a:t>
            </a:r>
            <a:r>
              <a:rPr lang="en-US" sz="2400" b="0" i="1" baseline="-25000" dirty="0"/>
              <a:t>C</a:t>
            </a:r>
            <a:r>
              <a:rPr lang="en-US" sz="2400" b="0" dirty="0"/>
              <a:t>)</a:t>
            </a:r>
            <a:r>
              <a:rPr lang="en-US" sz="2400" b="0" i="1" dirty="0"/>
              <a:t>MPL</a:t>
            </a:r>
            <a:r>
              <a:rPr lang="en-US" sz="2400" b="0" i="1" baseline="-25000" dirty="0"/>
              <a:t>W</a:t>
            </a:r>
            <a:r>
              <a:rPr lang="en-US" sz="2400" b="0" dirty="0"/>
              <a:t> = (2/3)4 = 8/3 </a:t>
            </a:r>
            <a:r>
              <a:rPr lang="el-GR" sz="2400" b="0" dirty="0" smtClean="0"/>
              <a:t>γιάρδες</a:t>
            </a:r>
            <a:r>
              <a:rPr lang="en-US" sz="2400" b="0" dirty="0" smtClean="0"/>
              <a:t>.</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1" name="Rectangle 5"/>
          <p:cNvSpPr>
            <a:spLocks noChangeArrowheads="1"/>
          </p:cNvSpPr>
          <p:nvPr/>
        </p:nvSpPr>
        <p:spPr bwMode="auto">
          <a:xfrm>
            <a:off x="152400" y="820738"/>
            <a:ext cx="8610600"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Λύνοντας ως προς τους Μισθούς σε Διάφορες Χώρες</a:t>
            </a:r>
            <a:endParaRPr lang="en-US" sz="2400" dirty="0" smtClean="0">
              <a:solidFill>
                <a:srgbClr val="356A41"/>
              </a:solidFill>
            </a:endParaRPr>
          </a:p>
        </p:txBody>
      </p:sp>
      <p:sp>
        <p:nvSpPr>
          <p:cNvPr id="133122" name="Rectangle 8"/>
          <p:cNvSpPr>
            <a:spLocks noChangeArrowheads="1"/>
          </p:cNvSpPr>
          <p:nvPr/>
        </p:nvSpPr>
        <p:spPr bwMode="auto">
          <a:xfrm>
            <a:off x="877888" y="333375"/>
            <a:ext cx="6894512" cy="32067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33123" name="Straight Connector 9"/>
          <p:cNvCxnSpPr>
            <a:cxnSpLocks noChangeShapeType="1"/>
          </p:cNvCxnSpPr>
          <p:nvPr/>
        </p:nvCxnSpPr>
        <p:spPr bwMode="auto">
          <a:xfrm>
            <a:off x="566738" y="623888"/>
            <a:ext cx="7205662" cy="0"/>
          </a:xfrm>
          <a:prstGeom prst="line">
            <a:avLst/>
          </a:prstGeom>
          <a:noFill/>
          <a:ln w="19050" cap="rnd" algn="ctr">
            <a:solidFill>
              <a:srgbClr val="9C3A45"/>
            </a:solidFill>
            <a:prstDash val="sysDash"/>
            <a:round/>
            <a:headEnd/>
            <a:tailEnd/>
          </a:ln>
        </p:spPr>
      </p:cxnSp>
      <p:sp>
        <p:nvSpPr>
          <p:cNvPr id="11"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a:t>
            </a:r>
            <a:r>
              <a:rPr lang="el-GR" sz="2400" kern="0" dirty="0" smtClean="0">
                <a:solidFill>
                  <a:srgbClr val="69134B"/>
                </a:solidFill>
              </a:rPr>
              <a:t>Καθορισμός των Κατευθύνσεων του Διεθνούς Εμπορίου</a:t>
            </a:r>
            <a:endParaRPr lang="en-US" sz="2400" kern="0" dirty="0">
              <a:solidFill>
                <a:srgbClr val="69134B"/>
              </a:solidFill>
              <a:latin typeface="+mj-lt"/>
              <a:ea typeface="+mj-ea"/>
              <a:cs typeface="+mj-cs"/>
            </a:endParaRPr>
          </a:p>
        </p:txBody>
      </p:sp>
      <p:sp>
        <p:nvSpPr>
          <p:cNvPr id="3" name="Rectangle 2"/>
          <p:cNvSpPr>
            <a:spLocks noChangeArrowheads="1"/>
          </p:cNvSpPr>
          <p:nvPr/>
        </p:nvSpPr>
        <p:spPr bwMode="auto">
          <a:xfrm>
            <a:off x="566738" y="1447800"/>
            <a:ext cx="8120062" cy="4585871"/>
          </a:xfrm>
          <a:prstGeom prst="rect">
            <a:avLst/>
          </a:prstGeom>
          <a:noFill/>
          <a:ln w="9525">
            <a:noFill/>
            <a:miter lim="800000"/>
            <a:headEnd/>
            <a:tailEnd/>
          </a:ln>
        </p:spPr>
        <p:txBody>
          <a:bodyPr>
            <a:spAutoFit/>
          </a:bodyPr>
          <a:lstStyle/>
          <a:p>
            <a:pPr marL="342900" lvl="1" indent="-342900">
              <a:spcBef>
                <a:spcPct val="10000"/>
              </a:spcBef>
              <a:spcAft>
                <a:spcPct val="10000"/>
              </a:spcAft>
              <a:buFont typeface="Arial" charset="0"/>
              <a:buChar char="•"/>
            </a:pPr>
            <a:r>
              <a:rPr lang="el-GR" sz="2000" b="0" dirty="0" smtClean="0"/>
              <a:t>Αυτό μπορούμε να το κάνουμε και για την ξένη χώρα, και συνοψίζουμε:</a:t>
            </a:r>
            <a:endParaRPr lang="en-US" sz="2000" b="0" dirty="0"/>
          </a:p>
          <a:p>
            <a:pPr marL="800100" lvl="2" indent="-342900">
              <a:spcBef>
                <a:spcPct val="10000"/>
              </a:spcBef>
              <a:spcAft>
                <a:spcPct val="10000"/>
              </a:spcAft>
              <a:buFont typeface="Arial" charset="0"/>
              <a:buChar char="•"/>
            </a:pPr>
            <a:r>
              <a:rPr lang="el-GR" sz="2000" b="0" dirty="0" smtClean="0"/>
              <a:t>Ο εγχώριος πραγματικός μισθός είναι</a:t>
            </a:r>
            <a:r>
              <a:rPr lang="en-US" sz="2000" b="0" dirty="0" smtClean="0"/>
              <a:t>:</a:t>
            </a:r>
            <a:endParaRPr lang="en-US" sz="2000" b="0" dirty="0"/>
          </a:p>
          <a:p>
            <a:pPr marL="1257300" lvl="3" indent="-342900">
              <a:spcBef>
                <a:spcPct val="10000"/>
              </a:spcBef>
              <a:spcAft>
                <a:spcPct val="10000"/>
              </a:spcAft>
              <a:buFont typeface="Arial" charset="0"/>
              <a:buChar char="•"/>
            </a:pPr>
            <a:r>
              <a:rPr lang="en-US" sz="2000" b="0" dirty="0"/>
              <a:t>4 </a:t>
            </a:r>
            <a:r>
              <a:rPr lang="el-GR" sz="2000" b="0" dirty="0" err="1" smtClean="0"/>
              <a:t>μπούσελ</a:t>
            </a:r>
            <a:r>
              <a:rPr lang="el-GR" sz="2000" b="0" dirty="0" smtClean="0"/>
              <a:t> σιτηρών</a:t>
            </a:r>
            <a:endParaRPr lang="en-US" sz="2000" b="0" dirty="0"/>
          </a:p>
          <a:p>
            <a:pPr marL="1257300" lvl="3" indent="-342900">
              <a:spcBef>
                <a:spcPct val="10000"/>
              </a:spcBef>
              <a:spcAft>
                <a:spcPct val="10000"/>
              </a:spcAft>
              <a:buFont typeface="Arial" charset="0"/>
              <a:buChar char="•"/>
            </a:pPr>
            <a:r>
              <a:rPr lang="en-US" sz="2000" b="0" dirty="0"/>
              <a:t>8/3 </a:t>
            </a:r>
            <a:r>
              <a:rPr lang="el-GR" sz="2000" b="0" dirty="0" smtClean="0"/>
              <a:t>γιάρδες υφάσματος</a:t>
            </a:r>
            <a:r>
              <a:rPr lang="en-US" sz="2000" b="0" dirty="0" smtClean="0"/>
              <a:t>.</a:t>
            </a:r>
            <a:endParaRPr lang="en-US" sz="2000" b="0" dirty="0"/>
          </a:p>
          <a:p>
            <a:pPr marL="800100" lvl="2" indent="-342900">
              <a:spcBef>
                <a:spcPct val="10000"/>
              </a:spcBef>
              <a:spcAft>
                <a:spcPct val="10000"/>
              </a:spcAft>
              <a:buFont typeface="Arial" charset="0"/>
              <a:buChar char="•"/>
            </a:pPr>
            <a:r>
              <a:rPr lang="el-GR" sz="2000" b="0" dirty="0" smtClean="0"/>
              <a:t>Ο ξένος πραγματικός μισθός είναι</a:t>
            </a:r>
            <a:r>
              <a:rPr lang="en-US" sz="2000" b="0" dirty="0" smtClean="0"/>
              <a:t>:</a:t>
            </a:r>
            <a:endParaRPr lang="en-US" sz="2000" b="0" dirty="0"/>
          </a:p>
          <a:p>
            <a:pPr marL="1257300" lvl="3" indent="-342900">
              <a:spcBef>
                <a:spcPct val="10000"/>
              </a:spcBef>
              <a:spcAft>
                <a:spcPct val="10000"/>
              </a:spcAft>
              <a:buFont typeface="Arial" charset="0"/>
              <a:buChar char="•"/>
            </a:pPr>
            <a:r>
              <a:rPr lang="en-US" sz="2000" b="0" dirty="0"/>
              <a:t>3/2 </a:t>
            </a:r>
            <a:r>
              <a:rPr lang="el-GR" sz="2000" b="0" dirty="0" err="1" smtClean="0"/>
              <a:t>μπούσελ</a:t>
            </a:r>
            <a:r>
              <a:rPr lang="el-GR" sz="2000" b="0" dirty="0" smtClean="0"/>
              <a:t> σιτηρών</a:t>
            </a:r>
            <a:endParaRPr lang="en-US" sz="2000" b="0" dirty="0"/>
          </a:p>
          <a:p>
            <a:pPr marL="1257300" lvl="3" indent="-342900">
              <a:spcBef>
                <a:spcPct val="10000"/>
              </a:spcBef>
              <a:spcAft>
                <a:spcPct val="10000"/>
              </a:spcAft>
              <a:buFont typeface="Arial" charset="0"/>
              <a:buChar char="•"/>
            </a:pPr>
            <a:r>
              <a:rPr lang="en-US" sz="2000" b="0" dirty="0"/>
              <a:t>1 </a:t>
            </a:r>
            <a:r>
              <a:rPr lang="el-GR" sz="2000" b="0" dirty="0" smtClean="0"/>
              <a:t>γιάρδα υφάσματος.</a:t>
            </a:r>
            <a:endParaRPr lang="en-US" sz="2000" b="0" dirty="0"/>
          </a:p>
          <a:p>
            <a:pPr marL="342900" lvl="1" indent="-342900">
              <a:spcBef>
                <a:spcPct val="10000"/>
              </a:spcBef>
              <a:spcAft>
                <a:spcPct val="10000"/>
              </a:spcAft>
              <a:buFont typeface="Arial" charset="0"/>
              <a:buChar char="•"/>
            </a:pPr>
            <a:r>
              <a:rPr lang="el-GR" sz="2000" b="0" dirty="0" smtClean="0"/>
              <a:t>Οι ξένοι εργαζόμενοι κερδίζουν λιγότερα από τους εγχώριους όταν αυτό μετράται από τη δυνατότητά τους να αγοράζουν το ένα ή το άλλο προϊόν. </a:t>
            </a:r>
            <a:endParaRPr lang="en-US" sz="2000" b="0" dirty="0"/>
          </a:p>
          <a:p>
            <a:pPr marL="342900" lvl="1" indent="-342900">
              <a:spcBef>
                <a:spcPct val="10000"/>
              </a:spcBef>
              <a:spcAft>
                <a:spcPct val="10000"/>
              </a:spcAft>
              <a:buFont typeface="Arial" charset="0"/>
              <a:buChar char="•"/>
            </a:pPr>
            <a:r>
              <a:rPr lang="el-GR" sz="2000" b="0" dirty="0" smtClean="0"/>
              <a:t>Το γεγονός αυτό αντανακλά το απόλυτο πλεονέκτημα που έχει η χώρα μας στο να παράγει και τα δύο προϊόντα.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 name="Group 39"/>
          <p:cNvGrpSpPr>
            <a:grpSpLocks/>
          </p:cNvGrpSpPr>
          <p:nvPr/>
        </p:nvGrpSpPr>
        <p:grpSpPr bwMode="auto">
          <a:xfrm>
            <a:off x="646113" y="1371600"/>
            <a:ext cx="7888287" cy="5221288"/>
            <a:chOff x="566738" y="2200275"/>
            <a:chExt cx="7805737" cy="4219575"/>
          </a:xfrm>
        </p:grpSpPr>
        <p:sp>
          <p:nvSpPr>
            <p:cNvPr id="135186" name="Rectangle 10"/>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35187" name="Rectangle 12"/>
            <p:cNvSpPr>
              <a:spLocks noChangeArrowheads="1"/>
            </p:cNvSpPr>
            <p:nvPr/>
          </p:nvSpPr>
          <p:spPr bwMode="auto">
            <a:xfrm>
              <a:off x="581024" y="2219327"/>
              <a:ext cx="7772401" cy="258643"/>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4" name="Text Box 7"/>
          <p:cNvSpPr txBox="1">
            <a:spLocks noChangeArrowheads="1"/>
          </p:cNvSpPr>
          <p:nvPr/>
        </p:nvSpPr>
        <p:spPr bwMode="auto">
          <a:xfrm>
            <a:off x="665163" y="1392238"/>
            <a:ext cx="1163637" cy="286232"/>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2-7</a:t>
            </a:r>
          </a:p>
        </p:txBody>
      </p:sp>
      <p:sp>
        <p:nvSpPr>
          <p:cNvPr id="15" name="Rectangle 14"/>
          <p:cNvSpPr>
            <a:spLocks noChangeArrowheads="1"/>
          </p:cNvSpPr>
          <p:nvPr/>
        </p:nvSpPr>
        <p:spPr bwMode="auto">
          <a:xfrm>
            <a:off x="685800" y="4727575"/>
            <a:ext cx="7848600" cy="1323439"/>
          </a:xfrm>
          <a:prstGeom prst="rect">
            <a:avLst/>
          </a:prstGeom>
          <a:noFill/>
          <a:ln w="9525">
            <a:noFill/>
            <a:miter lim="800000"/>
            <a:headEnd/>
            <a:tailEnd/>
          </a:ln>
        </p:spPr>
        <p:txBody>
          <a:bodyPr>
            <a:spAutoFit/>
          </a:bodyPr>
          <a:lstStyle/>
          <a:p>
            <a:pPr>
              <a:spcBef>
                <a:spcPct val="10000"/>
              </a:spcBef>
              <a:spcAft>
                <a:spcPct val="10000"/>
              </a:spcAft>
            </a:pPr>
            <a:r>
              <a:rPr lang="el-GR" sz="2000" dirty="0" smtClean="0">
                <a:solidFill>
                  <a:srgbClr val="8A3A6A"/>
                </a:solidFill>
              </a:rPr>
              <a:t>Παραγωγικότητα Εργασίας και Μισθοί, 2001 </a:t>
            </a:r>
            <a:r>
              <a:rPr lang="el-GR" sz="2000" dirty="0" smtClean="0"/>
              <a:t>Η παραγωγικότητα εργασίας μετράται ως προστιθέμενη αξία ανά ώρα εργασίας και μπορεί να συγκριθεί με τους μισθούς που πληρώνονται στη βιομηχανία σε διάφορες χώρες. </a:t>
            </a:r>
            <a:endParaRPr lang="en-US" sz="2000" dirty="0"/>
          </a:p>
        </p:txBody>
      </p:sp>
      <p:sp>
        <p:nvSpPr>
          <p:cNvPr id="16" name="Rectangle 15"/>
          <p:cNvSpPr>
            <a:spLocks noChangeArrowheads="1"/>
          </p:cNvSpPr>
          <p:nvPr/>
        </p:nvSpPr>
        <p:spPr bwMode="auto">
          <a:xfrm>
            <a:off x="768350" y="1758950"/>
            <a:ext cx="7613650" cy="2925763"/>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9"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Παραγωγικότητα Εργασίας και Μισθοί</a:t>
            </a:r>
            <a:endParaRPr lang="en-US" sz="2400" dirty="0">
              <a:solidFill>
                <a:srgbClr val="356A41"/>
              </a:solidFill>
            </a:endParaRPr>
          </a:p>
        </p:txBody>
      </p:sp>
      <p:pic>
        <p:nvPicPr>
          <p:cNvPr id="3" name="Picture 2"/>
          <p:cNvPicPr>
            <a:picLocks noChangeAspect="1"/>
          </p:cNvPicPr>
          <p:nvPr/>
        </p:nvPicPr>
        <p:blipFill>
          <a:blip r:embed="rId3" cstate="print"/>
          <a:srcRect/>
          <a:stretch>
            <a:fillRect/>
          </a:stretch>
        </p:blipFill>
        <p:spPr bwMode="auto">
          <a:xfrm>
            <a:off x="876300" y="1855788"/>
            <a:ext cx="7410450" cy="2743200"/>
          </a:xfrm>
          <a:prstGeom prst="rect">
            <a:avLst/>
          </a:prstGeom>
          <a:noFill/>
          <a:ln w="9525">
            <a:noFill/>
            <a:miter lim="800000"/>
            <a:headEnd/>
            <a:tailEnd/>
          </a:ln>
        </p:spPr>
      </p:pic>
      <p:pic>
        <p:nvPicPr>
          <p:cNvPr id="4" name="Picture 3"/>
          <p:cNvPicPr>
            <a:picLocks noChangeAspect="1"/>
          </p:cNvPicPr>
          <p:nvPr/>
        </p:nvPicPr>
        <p:blipFill>
          <a:blip r:embed="rId4" cstate="print"/>
          <a:srcRect/>
          <a:stretch>
            <a:fillRect/>
          </a:stretch>
        </p:blipFill>
        <p:spPr bwMode="auto">
          <a:xfrm>
            <a:off x="876300" y="1855788"/>
            <a:ext cx="7410450" cy="2743200"/>
          </a:xfrm>
          <a:prstGeom prst="rect">
            <a:avLst/>
          </a:prstGeom>
          <a:noFill/>
          <a:ln w="9525">
            <a:noFill/>
            <a:miter lim="800000"/>
            <a:headEnd/>
            <a:tailEnd/>
          </a:ln>
        </p:spPr>
      </p:pic>
      <p:pic>
        <p:nvPicPr>
          <p:cNvPr id="5" name="Picture 4"/>
          <p:cNvPicPr>
            <a:picLocks noChangeAspect="1"/>
          </p:cNvPicPr>
          <p:nvPr/>
        </p:nvPicPr>
        <p:blipFill>
          <a:blip r:embed="rId5" cstate="print"/>
          <a:srcRect/>
          <a:stretch>
            <a:fillRect/>
          </a:stretch>
        </p:blipFill>
        <p:spPr bwMode="auto">
          <a:xfrm>
            <a:off x="876300" y="1855788"/>
            <a:ext cx="7410450" cy="2743200"/>
          </a:xfrm>
          <a:prstGeom prst="rect">
            <a:avLst/>
          </a:prstGeom>
          <a:noFill/>
          <a:ln w="9525">
            <a:noFill/>
            <a:miter lim="800000"/>
            <a:headEnd/>
            <a:tailEnd/>
          </a:ln>
        </p:spPr>
      </p:pic>
      <p:pic>
        <p:nvPicPr>
          <p:cNvPr id="6" name="Picture 5"/>
          <p:cNvPicPr>
            <a:picLocks noChangeAspect="1"/>
          </p:cNvPicPr>
          <p:nvPr/>
        </p:nvPicPr>
        <p:blipFill>
          <a:blip r:embed="rId6" cstate="print"/>
          <a:srcRect/>
          <a:stretch>
            <a:fillRect/>
          </a:stretch>
        </p:blipFill>
        <p:spPr bwMode="auto">
          <a:xfrm>
            <a:off x="876300" y="1855788"/>
            <a:ext cx="7410450" cy="2743200"/>
          </a:xfrm>
          <a:prstGeom prst="rect">
            <a:avLst/>
          </a:prstGeom>
          <a:noFill/>
          <a:ln w="9525">
            <a:noFill/>
            <a:miter lim="800000"/>
            <a:headEnd/>
            <a:tailEnd/>
          </a:ln>
        </p:spPr>
      </p:pic>
      <p:pic>
        <p:nvPicPr>
          <p:cNvPr id="7" name="Picture 6"/>
          <p:cNvPicPr>
            <a:picLocks noChangeAspect="1"/>
          </p:cNvPicPr>
          <p:nvPr/>
        </p:nvPicPr>
        <p:blipFill>
          <a:blip r:embed="rId7" cstate="print"/>
          <a:srcRect/>
          <a:stretch>
            <a:fillRect/>
          </a:stretch>
        </p:blipFill>
        <p:spPr bwMode="auto">
          <a:xfrm>
            <a:off x="876300" y="1855788"/>
            <a:ext cx="7410450" cy="2743200"/>
          </a:xfrm>
          <a:prstGeom prst="rect">
            <a:avLst/>
          </a:prstGeom>
          <a:noFill/>
          <a:ln w="9525">
            <a:noFill/>
            <a:miter lim="800000"/>
            <a:headEnd/>
            <a:tailEnd/>
          </a:ln>
        </p:spPr>
      </p:pic>
      <p:pic>
        <p:nvPicPr>
          <p:cNvPr id="8" name="Picture 7"/>
          <p:cNvPicPr>
            <a:picLocks noChangeAspect="1"/>
          </p:cNvPicPr>
          <p:nvPr/>
        </p:nvPicPr>
        <p:blipFill>
          <a:blip r:embed="rId8" cstate="print"/>
          <a:srcRect/>
          <a:stretch>
            <a:fillRect/>
          </a:stretch>
        </p:blipFill>
        <p:spPr bwMode="auto">
          <a:xfrm>
            <a:off x="876300" y="1855788"/>
            <a:ext cx="7410450" cy="2743200"/>
          </a:xfrm>
          <a:prstGeom prst="rect">
            <a:avLst/>
          </a:prstGeom>
          <a:noFill/>
          <a:ln w="9525">
            <a:noFill/>
            <a:miter lim="800000"/>
            <a:headEnd/>
            <a:tailEnd/>
          </a:ln>
        </p:spPr>
      </p:pic>
      <p:pic>
        <p:nvPicPr>
          <p:cNvPr id="9" name="Picture 8"/>
          <p:cNvPicPr>
            <a:picLocks noChangeAspect="1"/>
          </p:cNvPicPr>
          <p:nvPr/>
        </p:nvPicPr>
        <p:blipFill>
          <a:blip r:embed="rId9" cstate="print"/>
          <a:srcRect/>
          <a:stretch>
            <a:fillRect/>
          </a:stretch>
        </p:blipFill>
        <p:spPr bwMode="auto">
          <a:xfrm>
            <a:off x="876300" y="1855788"/>
            <a:ext cx="7410450" cy="2743200"/>
          </a:xfrm>
          <a:prstGeom prst="rect">
            <a:avLst/>
          </a:prstGeom>
          <a:noFill/>
          <a:ln w="9525">
            <a:noFill/>
            <a:miter lim="800000"/>
            <a:headEnd/>
            <a:tailEnd/>
          </a:ln>
        </p:spPr>
      </p:pic>
      <p:pic>
        <p:nvPicPr>
          <p:cNvPr id="12" name="Picture 11"/>
          <p:cNvPicPr>
            <a:picLocks noChangeAspect="1"/>
          </p:cNvPicPr>
          <p:nvPr/>
        </p:nvPicPr>
        <p:blipFill>
          <a:blip r:embed="rId10" cstate="print"/>
          <a:srcRect/>
          <a:stretch>
            <a:fillRect/>
          </a:stretch>
        </p:blipFill>
        <p:spPr bwMode="auto">
          <a:xfrm>
            <a:off x="876300" y="1855788"/>
            <a:ext cx="7410450" cy="2743200"/>
          </a:xfrm>
          <a:prstGeom prst="rect">
            <a:avLst/>
          </a:prstGeom>
          <a:noFill/>
          <a:ln w="9525">
            <a:noFill/>
            <a:miter lim="800000"/>
            <a:headEnd/>
            <a:tailEnd/>
          </a:ln>
        </p:spPr>
      </p:pic>
      <p:pic>
        <p:nvPicPr>
          <p:cNvPr id="21" name="Picture 20"/>
          <p:cNvPicPr>
            <a:picLocks noChangeAspect="1"/>
          </p:cNvPicPr>
          <p:nvPr/>
        </p:nvPicPr>
        <p:blipFill>
          <a:blip r:embed="rId11" cstate="print"/>
          <a:srcRect/>
          <a:stretch>
            <a:fillRect/>
          </a:stretch>
        </p:blipFill>
        <p:spPr bwMode="auto">
          <a:xfrm>
            <a:off x="876300" y="1855788"/>
            <a:ext cx="7410450" cy="2743200"/>
          </a:xfrm>
          <a:prstGeom prst="rect">
            <a:avLst/>
          </a:prstGeom>
          <a:noFill/>
          <a:ln w="9525">
            <a:noFill/>
            <a:miter lim="800000"/>
            <a:headEnd/>
            <a:tailEnd/>
          </a:ln>
        </p:spPr>
      </p:pic>
      <p:sp>
        <p:nvSpPr>
          <p:cNvPr id="22" name="Rectangle 21"/>
          <p:cNvSpPr>
            <a:spLocks noChangeArrowheads="1"/>
          </p:cNvSpPr>
          <p:nvPr/>
        </p:nvSpPr>
        <p:spPr bwMode="auto">
          <a:xfrm>
            <a:off x="566738" y="476250"/>
            <a:ext cx="2176462" cy="169863"/>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23" name="Rectangle 3"/>
          <p:cNvSpPr txBox="1">
            <a:spLocks noChangeArrowheads="1"/>
          </p:cNvSpPr>
          <p:nvPr/>
        </p:nvSpPr>
        <p:spPr bwMode="auto">
          <a:xfrm>
            <a:off x="566738" y="0"/>
            <a:ext cx="8577262" cy="944563"/>
          </a:xfrm>
          <a:prstGeom prst="rect">
            <a:avLst/>
          </a:prstGeom>
          <a:noFill/>
          <a:ln w="9525">
            <a:noFill/>
            <a:miter lim="800000"/>
            <a:headEnd/>
            <a:tailEnd/>
          </a:ln>
        </p:spPr>
        <p:txBody>
          <a:bodyPr anchor="ctr"/>
          <a:lstStyle/>
          <a:p>
            <a:pPr eaLnBrk="0" hangingPunct="0"/>
            <a:r>
              <a:rPr lang="el-GR" sz="2400" dirty="0" smtClean="0">
                <a:solidFill>
                  <a:srgbClr val="668C6B"/>
                </a:solidFill>
              </a:rPr>
              <a:t>ΕΦΑΡΜΟΓΗ</a:t>
            </a:r>
            <a:endParaRPr lang="en-US" sz="2400" dirty="0">
              <a:solidFill>
                <a:srgbClr val="668C6B"/>
              </a:solidFill>
            </a:endParaRPr>
          </a:p>
        </p:txBody>
      </p:sp>
      <p:cxnSp>
        <p:nvCxnSpPr>
          <p:cNvPr id="24" name="Straight Connector 23"/>
          <p:cNvCxnSpPr>
            <a:cxnSpLocks noChangeShapeType="1"/>
          </p:cNvCxnSpPr>
          <p:nvPr/>
        </p:nvCxnSpPr>
        <p:spPr bwMode="auto">
          <a:xfrm>
            <a:off x="566738" y="652463"/>
            <a:ext cx="2176462" cy="0"/>
          </a:xfrm>
          <a:prstGeom prst="line">
            <a:avLst/>
          </a:prstGeom>
          <a:noFill/>
          <a:ln w="19050" cap="rnd" algn="ctr">
            <a:solidFill>
              <a:srgbClr val="A4C69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22" presetClass="entr" presetSubtype="8"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1500"/>
                            </p:stCondLst>
                            <p:childTnLst>
                              <p:par>
                                <p:cTn id="20" presetID="29"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2"/>
                                          </p:val>
                                        </p:tav>
                                        <p:tav tm="100000">
                                          <p:val>
                                            <p:strVal val="#ppt_x"/>
                                          </p:val>
                                        </p:tav>
                                      </p:tavLst>
                                    </p:anim>
                                    <p:anim calcmode="lin" valueType="num">
                                      <p:cBhvr>
                                        <p:cTn id="23"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4" dur="500"/>
                                        <p:tgtEl>
                                          <p:spTgt spid="1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wipe(left)">
                                      <p:cBhvr>
                                        <p:cTn id="36" dur="500"/>
                                        <p:tgtEl>
                                          <p:spTgt spid="15">
                                            <p:txEl>
                                              <p:pRg st="0" end="0"/>
                                            </p:txEl>
                                          </p:spTgt>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750"/>
                                        <p:tgtEl>
                                          <p:spTgt spid="3"/>
                                        </p:tgtEl>
                                      </p:cBhvr>
                                    </p:animEffect>
                                  </p:childTnLst>
                                </p:cTn>
                              </p:par>
                            </p:childTnLst>
                          </p:cTn>
                        </p:par>
                        <p:par>
                          <p:cTn id="41" fill="hold">
                            <p:stCondLst>
                              <p:cond delay="4250"/>
                            </p:stCondLst>
                            <p:childTnLst>
                              <p:par>
                                <p:cTn id="42" presetID="22" presetClass="entr" presetSubtype="4"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750"/>
                                        <p:tgtEl>
                                          <p:spTgt spid="4"/>
                                        </p:tgtEl>
                                      </p:cBhvr>
                                    </p:animEffect>
                                  </p:childTnLst>
                                </p:cTn>
                              </p:par>
                            </p:childTnLst>
                          </p:cTn>
                        </p:par>
                        <p:par>
                          <p:cTn id="45" fill="hold">
                            <p:stCondLst>
                              <p:cond delay="5000"/>
                            </p:stCondLst>
                            <p:childTnLst>
                              <p:par>
                                <p:cTn id="46" presetID="22" presetClass="entr" presetSubtype="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750"/>
                                        <p:tgtEl>
                                          <p:spTgt spid="5"/>
                                        </p:tgtEl>
                                      </p:cBhvr>
                                    </p:animEffect>
                                  </p:childTnLst>
                                </p:cTn>
                              </p:par>
                            </p:childTnLst>
                          </p:cTn>
                        </p:par>
                        <p:par>
                          <p:cTn id="49" fill="hold">
                            <p:stCondLst>
                              <p:cond delay="5750"/>
                            </p:stCondLst>
                            <p:childTnLst>
                              <p:par>
                                <p:cTn id="50" presetID="22" presetClass="entr" presetSubtype="4"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750"/>
                                        <p:tgtEl>
                                          <p:spTgt spid="6"/>
                                        </p:tgtEl>
                                      </p:cBhvr>
                                    </p:animEffect>
                                  </p:childTnLst>
                                </p:cTn>
                              </p:par>
                            </p:childTnLst>
                          </p:cTn>
                        </p:par>
                        <p:par>
                          <p:cTn id="53" fill="hold">
                            <p:stCondLst>
                              <p:cond delay="6500"/>
                            </p:stCondLst>
                            <p:childTnLst>
                              <p:par>
                                <p:cTn id="54" presetID="22" presetClass="entr" presetSubtype="4"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750"/>
                                        <p:tgtEl>
                                          <p:spTgt spid="7"/>
                                        </p:tgtEl>
                                      </p:cBhvr>
                                    </p:animEffect>
                                  </p:childTnLst>
                                </p:cTn>
                              </p:par>
                            </p:childTnLst>
                          </p:cTn>
                        </p:par>
                        <p:par>
                          <p:cTn id="57" fill="hold">
                            <p:stCondLst>
                              <p:cond delay="7250"/>
                            </p:stCondLst>
                            <p:childTnLst>
                              <p:par>
                                <p:cTn id="58" presetID="22" presetClass="entr" presetSubtype="4"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750"/>
                                        <p:tgtEl>
                                          <p:spTgt spid="8"/>
                                        </p:tgtEl>
                                      </p:cBhvr>
                                    </p:animEffect>
                                  </p:childTnLst>
                                </p:cTn>
                              </p:par>
                            </p:childTnLst>
                          </p:cTn>
                        </p:par>
                        <p:par>
                          <p:cTn id="61" fill="hold">
                            <p:stCondLst>
                              <p:cond delay="8000"/>
                            </p:stCondLst>
                            <p:childTnLst>
                              <p:par>
                                <p:cTn id="62" presetID="22" presetClass="entr" presetSubtype="4"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down)">
                                      <p:cBhvr>
                                        <p:cTn id="64" dur="750"/>
                                        <p:tgtEl>
                                          <p:spTgt spid="9"/>
                                        </p:tgtEl>
                                      </p:cBhvr>
                                    </p:animEffect>
                                  </p:childTnLst>
                                </p:cTn>
                              </p:par>
                            </p:childTnLst>
                          </p:cTn>
                        </p:par>
                        <p:par>
                          <p:cTn id="65" fill="hold">
                            <p:stCondLst>
                              <p:cond delay="8750"/>
                            </p:stCondLst>
                            <p:childTnLst>
                              <p:par>
                                <p:cTn id="66" presetID="22" presetClass="entr" presetSubtype="4" fill="hold"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down)">
                                      <p:cBhvr>
                                        <p:cTn id="68" dur="750"/>
                                        <p:tgtEl>
                                          <p:spTgt spid="12"/>
                                        </p:tgtEl>
                                      </p:cBhvr>
                                    </p:animEffect>
                                  </p:childTnLst>
                                </p:cTn>
                              </p:par>
                            </p:childTnLst>
                          </p:cTn>
                        </p:par>
                        <p:par>
                          <p:cTn id="69" fill="hold">
                            <p:stCondLst>
                              <p:cond delay="9500"/>
                            </p:stCondLst>
                            <p:childTnLst>
                              <p:par>
                                <p:cTn id="70" presetID="22" presetClass="entr" presetSubtype="4"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down)">
                                      <p:cBhvr>
                                        <p:cTn id="72"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uiExpand="1" build="p" bldLvl="2"/>
      <p:bldP spid="16" grpId="0" animBg="1"/>
      <p:bldP spid="19" grpId="0" autoUpdateAnimBg="0"/>
      <p:bldP spid="22" grpId="0" animBg="1"/>
      <p:bldP spid="2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646113" y="1179513"/>
            <a:ext cx="7888287" cy="5445125"/>
            <a:chOff x="566738" y="2200275"/>
            <a:chExt cx="7805737" cy="4219575"/>
          </a:xfrm>
        </p:grpSpPr>
        <p:sp>
          <p:nvSpPr>
            <p:cNvPr id="137233" name="Rectangle 10"/>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37234" name="Rectangle 12"/>
            <p:cNvSpPr>
              <a:spLocks noChangeArrowheads="1"/>
            </p:cNvSpPr>
            <p:nvPr/>
          </p:nvSpPr>
          <p:spPr bwMode="auto">
            <a:xfrm>
              <a:off x="581024" y="2219327"/>
              <a:ext cx="7772401" cy="24696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4" name="Text Box 7"/>
          <p:cNvSpPr txBox="1">
            <a:spLocks noChangeArrowheads="1"/>
          </p:cNvSpPr>
          <p:nvPr/>
        </p:nvSpPr>
        <p:spPr bwMode="auto">
          <a:xfrm>
            <a:off x="665163" y="1200150"/>
            <a:ext cx="1163637" cy="286232"/>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2-8</a:t>
            </a:r>
          </a:p>
        </p:txBody>
      </p:sp>
      <p:sp>
        <p:nvSpPr>
          <p:cNvPr id="15" name="Rectangle 14"/>
          <p:cNvSpPr>
            <a:spLocks noChangeArrowheads="1"/>
          </p:cNvSpPr>
          <p:nvPr/>
        </p:nvSpPr>
        <p:spPr bwMode="auto">
          <a:xfrm>
            <a:off x="685800" y="5562600"/>
            <a:ext cx="7823200" cy="1077218"/>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t>Οι τάσεις στην παραγωγικότητα εργασίας και τους μισθούς μπορούν επίσης να απεικονιστούν διαχρονικά. Η γενική ανοδική κίνηση όσον αφορά στην παραγωγικότητα εργασίας συνοδεύεται και από ανοδικές κινήσεις στους μισθούς, όπως προβλέπεται από το </a:t>
            </a:r>
            <a:r>
              <a:rPr lang="el-GR" sz="1600" dirty="0" err="1" smtClean="0"/>
              <a:t>Ρικαρντιανό</a:t>
            </a:r>
            <a:r>
              <a:rPr lang="el-GR" sz="1600" dirty="0" smtClean="0"/>
              <a:t> υπόδειγμα. </a:t>
            </a:r>
            <a:endParaRPr lang="en-US" sz="1600" dirty="0"/>
          </a:p>
        </p:txBody>
      </p:sp>
      <p:sp>
        <p:nvSpPr>
          <p:cNvPr id="16" name="Rectangle 15"/>
          <p:cNvSpPr>
            <a:spLocks noChangeArrowheads="1"/>
          </p:cNvSpPr>
          <p:nvPr/>
        </p:nvSpPr>
        <p:spPr bwMode="auto">
          <a:xfrm>
            <a:off x="771525" y="1566863"/>
            <a:ext cx="7642225" cy="397668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37221" name="Rectangle 16"/>
          <p:cNvSpPr>
            <a:spLocks noChangeArrowheads="1"/>
          </p:cNvSpPr>
          <p:nvPr/>
        </p:nvSpPr>
        <p:spPr bwMode="auto">
          <a:xfrm>
            <a:off x="566738" y="476250"/>
            <a:ext cx="2176462" cy="169863"/>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37222"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137223" name="Rectangle 5"/>
          <p:cNvSpPr>
            <a:spLocks noChangeArrowheads="1"/>
          </p:cNvSpPr>
          <p:nvPr/>
        </p:nvSpPr>
        <p:spPr bwMode="auto">
          <a:xfrm>
            <a:off x="609600" y="762000"/>
            <a:ext cx="7351712"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Παραγωγικότητα Εργασίας και Μισθοί</a:t>
            </a:r>
            <a:endParaRPr lang="en-US" sz="2400" dirty="0">
              <a:solidFill>
                <a:srgbClr val="356A41"/>
              </a:solidFill>
            </a:endParaRPr>
          </a:p>
        </p:txBody>
      </p:sp>
      <p:cxnSp>
        <p:nvCxnSpPr>
          <p:cNvPr id="137224" name="Straight Connector 19"/>
          <p:cNvCxnSpPr>
            <a:cxnSpLocks noChangeShapeType="1"/>
          </p:cNvCxnSpPr>
          <p:nvPr/>
        </p:nvCxnSpPr>
        <p:spPr bwMode="auto">
          <a:xfrm>
            <a:off x="566738" y="652463"/>
            <a:ext cx="2176462" cy="0"/>
          </a:xfrm>
          <a:prstGeom prst="line">
            <a:avLst/>
          </a:prstGeom>
          <a:noFill/>
          <a:ln w="19050" cap="rnd" algn="ctr">
            <a:solidFill>
              <a:srgbClr val="A4C695"/>
            </a:solidFill>
            <a:prstDash val="sysDash"/>
            <a:round/>
            <a:headEnd/>
            <a:tailEnd/>
          </a:ln>
        </p:spPr>
      </p:cxnSp>
      <p:pic>
        <p:nvPicPr>
          <p:cNvPr id="5" name="Picture 4"/>
          <p:cNvPicPr>
            <a:picLocks noChangeAspect="1"/>
          </p:cNvPicPr>
          <p:nvPr/>
        </p:nvPicPr>
        <p:blipFill>
          <a:blip r:embed="rId3" cstate="print"/>
          <a:srcRect/>
          <a:stretch>
            <a:fillRect/>
          </a:stretch>
        </p:blipFill>
        <p:spPr bwMode="auto">
          <a:xfrm>
            <a:off x="923925" y="1655763"/>
            <a:ext cx="7305675" cy="3800475"/>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923925" y="1655763"/>
            <a:ext cx="7305675" cy="3800475"/>
          </a:xfrm>
          <a:prstGeom prst="rect">
            <a:avLst/>
          </a:prstGeom>
          <a:noFill/>
          <a:ln w="9525">
            <a:noFill/>
            <a:miter lim="800000"/>
            <a:headEnd/>
            <a:tailEnd/>
          </a:ln>
        </p:spPr>
      </p:pic>
      <p:pic>
        <p:nvPicPr>
          <p:cNvPr id="7" name="Picture 6"/>
          <p:cNvPicPr>
            <a:picLocks noChangeAspect="1"/>
          </p:cNvPicPr>
          <p:nvPr/>
        </p:nvPicPr>
        <p:blipFill>
          <a:blip r:embed="rId5" cstate="print"/>
          <a:srcRect/>
          <a:stretch>
            <a:fillRect/>
          </a:stretch>
        </p:blipFill>
        <p:spPr bwMode="auto">
          <a:xfrm>
            <a:off x="923925" y="1655763"/>
            <a:ext cx="7305675" cy="3800475"/>
          </a:xfrm>
          <a:prstGeom prst="rect">
            <a:avLst/>
          </a:prstGeom>
          <a:noFill/>
          <a:ln w="9525">
            <a:noFill/>
            <a:miter lim="800000"/>
            <a:headEnd/>
            <a:tailEnd/>
          </a:ln>
        </p:spPr>
      </p:pic>
      <p:pic>
        <p:nvPicPr>
          <p:cNvPr id="8" name="Picture 7"/>
          <p:cNvPicPr>
            <a:picLocks noChangeAspect="1"/>
          </p:cNvPicPr>
          <p:nvPr/>
        </p:nvPicPr>
        <p:blipFill>
          <a:blip r:embed="rId6" cstate="print"/>
          <a:srcRect/>
          <a:stretch>
            <a:fillRect/>
          </a:stretch>
        </p:blipFill>
        <p:spPr bwMode="auto">
          <a:xfrm>
            <a:off x="923925" y="1655763"/>
            <a:ext cx="7305675" cy="3800475"/>
          </a:xfrm>
          <a:prstGeom prst="rect">
            <a:avLst/>
          </a:prstGeom>
          <a:noFill/>
          <a:ln w="9525">
            <a:noFill/>
            <a:miter lim="800000"/>
            <a:headEnd/>
            <a:tailEnd/>
          </a:ln>
        </p:spPr>
      </p:pic>
      <p:pic>
        <p:nvPicPr>
          <p:cNvPr id="9" name="Picture 8"/>
          <p:cNvPicPr>
            <a:picLocks noChangeAspect="1"/>
          </p:cNvPicPr>
          <p:nvPr/>
        </p:nvPicPr>
        <p:blipFill>
          <a:blip r:embed="rId7" cstate="print"/>
          <a:srcRect/>
          <a:stretch>
            <a:fillRect/>
          </a:stretch>
        </p:blipFill>
        <p:spPr bwMode="auto">
          <a:xfrm>
            <a:off x="923925" y="1655763"/>
            <a:ext cx="7305675" cy="3800475"/>
          </a:xfrm>
          <a:prstGeom prst="rect">
            <a:avLst/>
          </a:prstGeom>
          <a:noFill/>
          <a:ln w="9525">
            <a:noFill/>
            <a:miter lim="800000"/>
            <a:headEnd/>
            <a:tailEnd/>
          </a:ln>
        </p:spPr>
      </p:pic>
      <p:pic>
        <p:nvPicPr>
          <p:cNvPr id="10" name="Picture 9"/>
          <p:cNvPicPr>
            <a:picLocks noChangeAspect="1"/>
          </p:cNvPicPr>
          <p:nvPr/>
        </p:nvPicPr>
        <p:blipFill>
          <a:blip r:embed="rId8" cstate="print"/>
          <a:srcRect/>
          <a:stretch>
            <a:fillRect/>
          </a:stretch>
        </p:blipFill>
        <p:spPr bwMode="auto">
          <a:xfrm>
            <a:off x="923925" y="1655763"/>
            <a:ext cx="7305675" cy="3800475"/>
          </a:xfrm>
          <a:prstGeom prst="rect">
            <a:avLst/>
          </a:prstGeom>
          <a:noFill/>
          <a:ln w="9525">
            <a:noFill/>
            <a:miter lim="800000"/>
            <a:headEnd/>
            <a:tailEnd/>
          </a:ln>
        </p:spPr>
      </p:pic>
      <p:pic>
        <p:nvPicPr>
          <p:cNvPr id="12" name="Picture 11"/>
          <p:cNvPicPr>
            <a:picLocks noChangeAspect="1"/>
          </p:cNvPicPr>
          <p:nvPr/>
        </p:nvPicPr>
        <p:blipFill>
          <a:blip r:embed="rId9" cstate="print"/>
          <a:srcRect/>
          <a:stretch>
            <a:fillRect/>
          </a:stretch>
        </p:blipFill>
        <p:spPr bwMode="auto">
          <a:xfrm>
            <a:off x="923925" y="1655763"/>
            <a:ext cx="7305675" cy="3800475"/>
          </a:xfrm>
          <a:prstGeom prst="rect">
            <a:avLst/>
          </a:prstGeom>
          <a:noFill/>
          <a:ln w="9525">
            <a:noFill/>
            <a:miter lim="800000"/>
            <a:headEnd/>
            <a:tailEnd/>
          </a:ln>
        </p:spPr>
      </p:pic>
      <p:pic>
        <p:nvPicPr>
          <p:cNvPr id="21" name="Picture 20"/>
          <p:cNvPicPr>
            <a:picLocks noChangeAspect="1"/>
          </p:cNvPicPr>
          <p:nvPr/>
        </p:nvPicPr>
        <p:blipFill>
          <a:blip r:embed="rId10" cstate="print"/>
          <a:srcRect/>
          <a:stretch>
            <a:fillRect/>
          </a:stretch>
        </p:blipFill>
        <p:spPr bwMode="auto">
          <a:xfrm>
            <a:off x="914400" y="1676400"/>
            <a:ext cx="7305675" cy="38004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wipe(left)">
                                      <p:cBhvr>
                                        <p:cTn id="21" dur="500"/>
                                        <p:tgtEl>
                                          <p:spTgt spid="15">
                                            <p:txEl>
                                              <p:pRg st="0" end="0"/>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1000"/>
                                        <p:tgtEl>
                                          <p:spTgt spid="6"/>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1000"/>
                                        <p:tgtEl>
                                          <p:spTgt spid="7"/>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1000"/>
                                        <p:tgtEl>
                                          <p:spTgt spid="8"/>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1000"/>
                                        <p:tgtEl>
                                          <p:spTgt spid="9"/>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1000"/>
                                        <p:tgtEl>
                                          <p:spTgt spid="1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1000"/>
                                        <p:tgtEl>
                                          <p:spTgt spid="12"/>
                                        </p:tgtEl>
                                      </p:cBhvr>
                                    </p:animEffect>
                                  </p:childTnLst>
                                </p:cTn>
                              </p:par>
                            </p:childTnLst>
                          </p:cTn>
                        </p:par>
                        <p:par>
                          <p:cTn id="50" fill="hold">
                            <p:stCondLst>
                              <p:cond delay="9000"/>
                            </p:stCondLst>
                            <p:childTnLst>
                              <p:par>
                                <p:cTn id="51" presetID="22" presetClass="entr" presetSubtype="8"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bldLvl="2"/>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39265" name="Group 39"/>
          <p:cNvGrpSpPr>
            <a:grpSpLocks/>
          </p:cNvGrpSpPr>
          <p:nvPr/>
        </p:nvGrpSpPr>
        <p:grpSpPr bwMode="auto">
          <a:xfrm>
            <a:off x="646113" y="1179513"/>
            <a:ext cx="7888287" cy="5446712"/>
            <a:chOff x="566738" y="2200275"/>
            <a:chExt cx="7805737" cy="4219575"/>
          </a:xfrm>
        </p:grpSpPr>
        <p:sp>
          <p:nvSpPr>
            <p:cNvPr id="139279" name="Rectangle 10"/>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39280" name="Rectangle 12"/>
            <p:cNvSpPr>
              <a:spLocks noChangeArrowheads="1"/>
            </p:cNvSpPr>
            <p:nvPr/>
          </p:nvSpPr>
          <p:spPr bwMode="auto">
            <a:xfrm>
              <a:off x="581024" y="2219327"/>
              <a:ext cx="7772401" cy="24696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39266" name="Text Box 7"/>
          <p:cNvSpPr txBox="1">
            <a:spLocks noChangeArrowheads="1"/>
          </p:cNvSpPr>
          <p:nvPr/>
        </p:nvSpPr>
        <p:spPr bwMode="auto">
          <a:xfrm>
            <a:off x="665163" y="1200150"/>
            <a:ext cx="22304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2-8 </a:t>
            </a:r>
            <a:r>
              <a:rPr lang="en-US" dirty="0" smtClean="0"/>
              <a:t>(</a:t>
            </a:r>
            <a:r>
              <a:rPr lang="el-GR" dirty="0" smtClean="0"/>
              <a:t>συνέχεια</a:t>
            </a:r>
            <a:r>
              <a:rPr lang="en-US" dirty="0" smtClean="0"/>
              <a:t>)</a:t>
            </a:r>
            <a:endParaRPr lang="en-US" dirty="0"/>
          </a:p>
        </p:txBody>
      </p:sp>
      <p:sp>
        <p:nvSpPr>
          <p:cNvPr id="139267" name="Rectangle 14"/>
          <p:cNvSpPr>
            <a:spLocks noChangeArrowheads="1"/>
          </p:cNvSpPr>
          <p:nvPr/>
        </p:nvSpPr>
        <p:spPr bwMode="auto">
          <a:xfrm>
            <a:off x="685800" y="5486400"/>
            <a:ext cx="7848600" cy="1406539"/>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t>Οι τάσεις στην παραγωγικότητα εργασίας και τους μισθούς μπορούν επίσης να απεικονιστούν διαχρονικά. Η γενική ανοδική κίνηση όσον αφορά στην παραγωγικότητα εργασίας συνοδεύεται και από ανοδικές κινήσεις στους μισθούς, όπως προβλέπεται από το </a:t>
            </a:r>
            <a:r>
              <a:rPr lang="el-GR" sz="1600" dirty="0" err="1" smtClean="0"/>
              <a:t>Ρικαρντιανό</a:t>
            </a:r>
            <a:r>
              <a:rPr lang="el-GR" sz="1600" dirty="0" smtClean="0"/>
              <a:t> υπόδειγμα. </a:t>
            </a:r>
            <a:endParaRPr lang="en-US" sz="1600" dirty="0" smtClean="0"/>
          </a:p>
          <a:p>
            <a:pPr>
              <a:spcBef>
                <a:spcPct val="10000"/>
              </a:spcBef>
              <a:spcAft>
                <a:spcPct val="10000"/>
              </a:spcAft>
            </a:pPr>
            <a:r>
              <a:rPr lang="en-US" sz="1800" dirty="0" smtClean="0"/>
              <a:t>.</a:t>
            </a:r>
            <a:endParaRPr lang="en-US" sz="1800" dirty="0"/>
          </a:p>
        </p:txBody>
      </p:sp>
      <p:sp>
        <p:nvSpPr>
          <p:cNvPr id="139268" name="Rectangle 15"/>
          <p:cNvSpPr>
            <a:spLocks noChangeArrowheads="1"/>
          </p:cNvSpPr>
          <p:nvPr/>
        </p:nvSpPr>
        <p:spPr bwMode="auto">
          <a:xfrm>
            <a:off x="771525" y="1568450"/>
            <a:ext cx="7642225" cy="39751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39269" name="Rectangle 5"/>
          <p:cNvSpPr>
            <a:spLocks noChangeArrowheads="1"/>
          </p:cNvSpPr>
          <p:nvPr/>
        </p:nvSpPr>
        <p:spPr bwMode="auto">
          <a:xfrm>
            <a:off x="566738" y="733425"/>
            <a:ext cx="7351712"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Παραγωγικότητα Εργασίας και Μισθοί</a:t>
            </a:r>
            <a:endParaRPr lang="en-US" sz="2400" dirty="0">
              <a:solidFill>
                <a:srgbClr val="356A41"/>
              </a:solidFill>
            </a:endParaRPr>
          </a:p>
        </p:txBody>
      </p:sp>
      <p:pic>
        <p:nvPicPr>
          <p:cNvPr id="3" name="Picture 2"/>
          <p:cNvPicPr>
            <a:picLocks noChangeAspect="1"/>
          </p:cNvPicPr>
          <p:nvPr/>
        </p:nvPicPr>
        <p:blipFill>
          <a:blip r:embed="rId3" cstate="print"/>
          <a:srcRect/>
          <a:stretch>
            <a:fillRect/>
          </a:stretch>
        </p:blipFill>
        <p:spPr bwMode="auto">
          <a:xfrm>
            <a:off x="919163" y="1646238"/>
            <a:ext cx="7305675" cy="3810000"/>
          </a:xfrm>
          <a:prstGeom prst="rect">
            <a:avLst/>
          </a:prstGeom>
          <a:noFill/>
          <a:ln w="9525">
            <a:noFill/>
            <a:miter lim="800000"/>
            <a:headEnd/>
            <a:tailEnd/>
          </a:ln>
        </p:spPr>
      </p:pic>
      <p:pic>
        <p:nvPicPr>
          <p:cNvPr id="4" name="Picture 3"/>
          <p:cNvPicPr>
            <a:picLocks noChangeAspect="1"/>
          </p:cNvPicPr>
          <p:nvPr/>
        </p:nvPicPr>
        <p:blipFill>
          <a:blip r:embed="rId4" cstate="print"/>
          <a:srcRect/>
          <a:stretch>
            <a:fillRect/>
          </a:stretch>
        </p:blipFill>
        <p:spPr bwMode="auto">
          <a:xfrm>
            <a:off x="919163" y="1646238"/>
            <a:ext cx="7305675" cy="3810000"/>
          </a:xfrm>
          <a:prstGeom prst="rect">
            <a:avLst/>
          </a:prstGeom>
          <a:noFill/>
          <a:ln w="9525">
            <a:noFill/>
            <a:miter lim="800000"/>
            <a:headEnd/>
            <a:tailEnd/>
          </a:ln>
        </p:spPr>
      </p:pic>
      <p:pic>
        <p:nvPicPr>
          <p:cNvPr id="22" name="Picture 21"/>
          <p:cNvPicPr>
            <a:picLocks noChangeAspect="1"/>
          </p:cNvPicPr>
          <p:nvPr/>
        </p:nvPicPr>
        <p:blipFill>
          <a:blip r:embed="rId5" cstate="print"/>
          <a:srcRect/>
          <a:stretch>
            <a:fillRect/>
          </a:stretch>
        </p:blipFill>
        <p:spPr bwMode="auto">
          <a:xfrm>
            <a:off x="919163" y="1646238"/>
            <a:ext cx="7305675" cy="3810000"/>
          </a:xfrm>
          <a:prstGeom prst="rect">
            <a:avLst/>
          </a:prstGeom>
          <a:noFill/>
          <a:ln w="9525">
            <a:noFill/>
            <a:miter lim="800000"/>
            <a:headEnd/>
            <a:tailEnd/>
          </a:ln>
        </p:spPr>
      </p:pic>
      <p:pic>
        <p:nvPicPr>
          <p:cNvPr id="23" name="Picture 22"/>
          <p:cNvPicPr>
            <a:picLocks noChangeAspect="1"/>
          </p:cNvPicPr>
          <p:nvPr/>
        </p:nvPicPr>
        <p:blipFill>
          <a:blip r:embed="rId6" cstate="print"/>
          <a:srcRect/>
          <a:stretch>
            <a:fillRect/>
          </a:stretch>
        </p:blipFill>
        <p:spPr bwMode="auto">
          <a:xfrm>
            <a:off x="919163" y="1646238"/>
            <a:ext cx="7305675" cy="3810000"/>
          </a:xfrm>
          <a:prstGeom prst="rect">
            <a:avLst/>
          </a:prstGeom>
          <a:noFill/>
          <a:ln w="9525">
            <a:noFill/>
            <a:miter lim="800000"/>
            <a:headEnd/>
            <a:tailEnd/>
          </a:ln>
        </p:spPr>
      </p:pic>
      <p:pic>
        <p:nvPicPr>
          <p:cNvPr id="24" name="Picture 23"/>
          <p:cNvPicPr>
            <a:picLocks noChangeAspect="1"/>
          </p:cNvPicPr>
          <p:nvPr/>
        </p:nvPicPr>
        <p:blipFill>
          <a:blip r:embed="rId7" cstate="print"/>
          <a:srcRect/>
          <a:stretch>
            <a:fillRect/>
          </a:stretch>
        </p:blipFill>
        <p:spPr bwMode="auto">
          <a:xfrm>
            <a:off x="919163" y="1646238"/>
            <a:ext cx="7305675" cy="3810000"/>
          </a:xfrm>
          <a:prstGeom prst="rect">
            <a:avLst/>
          </a:prstGeom>
          <a:noFill/>
          <a:ln w="9525">
            <a:noFill/>
            <a:miter lim="800000"/>
            <a:headEnd/>
            <a:tailEnd/>
          </a:ln>
        </p:spPr>
      </p:pic>
      <p:pic>
        <p:nvPicPr>
          <p:cNvPr id="25" name="Picture 24"/>
          <p:cNvPicPr>
            <a:picLocks noChangeAspect="1"/>
          </p:cNvPicPr>
          <p:nvPr/>
        </p:nvPicPr>
        <p:blipFill>
          <a:blip r:embed="rId8" cstate="print"/>
          <a:srcRect/>
          <a:stretch>
            <a:fillRect/>
          </a:stretch>
        </p:blipFill>
        <p:spPr bwMode="auto">
          <a:xfrm>
            <a:off x="919163" y="1646238"/>
            <a:ext cx="7305675" cy="3810000"/>
          </a:xfrm>
          <a:prstGeom prst="rect">
            <a:avLst/>
          </a:prstGeom>
          <a:noFill/>
          <a:ln w="9525">
            <a:noFill/>
            <a:miter lim="800000"/>
            <a:headEnd/>
            <a:tailEnd/>
          </a:ln>
        </p:spPr>
      </p:pic>
      <p:sp>
        <p:nvSpPr>
          <p:cNvPr id="139276" name="Rectangle 20"/>
          <p:cNvSpPr>
            <a:spLocks noChangeArrowheads="1"/>
          </p:cNvSpPr>
          <p:nvPr/>
        </p:nvSpPr>
        <p:spPr bwMode="auto">
          <a:xfrm>
            <a:off x="566738" y="476250"/>
            <a:ext cx="2176462" cy="169863"/>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39277" name="Rectangle 3"/>
          <p:cNvSpPr>
            <a:spLocks noGrp="1" noChangeArrowheads="1"/>
          </p:cNvSpPr>
          <p:nvPr>
            <p:ph type="title"/>
          </p:nvPr>
        </p:nvSpPr>
        <p:spPr>
          <a:xfrm>
            <a:off x="566738" y="1"/>
            <a:ext cx="8577262" cy="685800"/>
          </a:xfrm>
        </p:spPr>
        <p:txBody>
          <a:bodyPr/>
          <a:lstStyle/>
          <a:p>
            <a:r>
              <a:rPr lang="el-GR" dirty="0" smtClean="0">
                <a:solidFill>
                  <a:srgbClr val="668C6B"/>
                </a:solidFill>
              </a:rPr>
              <a:t>ΕΦΑΡΜΟΓΗ</a:t>
            </a:r>
            <a:endParaRPr lang="en-US" dirty="0" smtClean="0">
              <a:solidFill>
                <a:srgbClr val="668C6B"/>
              </a:solidFill>
            </a:endParaRPr>
          </a:p>
        </p:txBody>
      </p:sp>
      <p:cxnSp>
        <p:nvCxnSpPr>
          <p:cNvPr id="139278" name="Straight Connector 26"/>
          <p:cNvCxnSpPr>
            <a:cxnSpLocks noChangeShapeType="1"/>
          </p:cNvCxnSpPr>
          <p:nvPr/>
        </p:nvCxnSpPr>
        <p:spPr bwMode="auto">
          <a:xfrm>
            <a:off x="566738" y="652463"/>
            <a:ext cx="2176462" cy="0"/>
          </a:xfrm>
          <a:prstGeom prst="line">
            <a:avLst/>
          </a:prstGeom>
          <a:noFill/>
          <a:ln w="19050" cap="rnd" algn="ctr">
            <a:solidFill>
              <a:srgbClr val="A4C69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000"/>
                                        <p:tgtEl>
                                          <p:spTgt spid="22"/>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1000"/>
                                        <p:tgtEl>
                                          <p:spTgt spid="23"/>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1000"/>
                                        <p:tgtEl>
                                          <p:spTgt spid="24"/>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p:cNvSpPr/>
          <p:nvPr/>
        </p:nvSpPr>
        <p:spPr>
          <a:xfrm>
            <a:off x="1809750" y="1752600"/>
            <a:ext cx="5486400" cy="4422749"/>
          </a:xfrm>
          <a:prstGeom prst="rect">
            <a:avLst/>
          </a:prstGeom>
        </p:spPr>
        <p:txBody>
          <a:bodyPr>
            <a:spAutoFit/>
          </a:bodyPr>
          <a:lstStyle/>
          <a:p>
            <a:pPr>
              <a:spcBef>
                <a:spcPct val="10000"/>
              </a:spcBef>
              <a:spcAft>
                <a:spcPct val="10000"/>
              </a:spcAft>
              <a:defRPr/>
            </a:pPr>
            <a:r>
              <a:rPr lang="el-GR" sz="2400" b="0" dirty="0" smtClean="0"/>
              <a:t>Η χώρα μας εξάγει σιτηρά, οπότε θα εξάγουμε μια εγχώρια </a:t>
            </a:r>
            <a:r>
              <a:rPr lang="el-GR" sz="2400" dirty="0" smtClean="0"/>
              <a:t>καμπύλη προσφοράς εξαγωγών</a:t>
            </a:r>
            <a:r>
              <a:rPr lang="el-GR" sz="2400" b="0" dirty="0" smtClean="0"/>
              <a:t>, η οποία δείχνει την ποσότητα που επιθυμεί να εξάγει σε διάφορες σχετικές τιμές. </a:t>
            </a:r>
            <a:endParaRPr lang="en-US" sz="2400" b="0" dirty="0"/>
          </a:p>
          <a:p>
            <a:pPr>
              <a:spcBef>
                <a:spcPct val="10000"/>
              </a:spcBef>
              <a:spcAft>
                <a:spcPct val="10000"/>
              </a:spcAft>
              <a:defRPr/>
            </a:pPr>
            <a:endParaRPr lang="en-US" sz="1050" b="0" dirty="0"/>
          </a:p>
          <a:p>
            <a:pPr>
              <a:spcBef>
                <a:spcPct val="10000"/>
              </a:spcBef>
              <a:spcAft>
                <a:spcPct val="10000"/>
              </a:spcAft>
              <a:defRPr/>
            </a:pPr>
            <a:r>
              <a:rPr lang="el-GR" sz="2400" b="0" dirty="0" smtClean="0"/>
              <a:t>Η ξένη χώρα εισάγει σιτηρά, οπότε θα εξάγουμε μια </a:t>
            </a:r>
            <a:r>
              <a:rPr lang="el-GR" sz="2400" dirty="0" smtClean="0"/>
              <a:t>καμπύλη ζήτησης εισαγωγών</a:t>
            </a:r>
            <a:r>
              <a:rPr lang="el-GR" sz="2400" b="0" dirty="0" smtClean="0"/>
              <a:t> για την ξένη χώρα, η οποία δείχνει την ποσότητα σιτηρών που θα εισάγει σε διάφορες σχετικές τιμές. </a:t>
            </a:r>
            <a:endParaRPr lang="en-US" sz="2400" b="0" dirty="0"/>
          </a:p>
        </p:txBody>
      </p:sp>
      <p:sp>
        <p:nvSpPr>
          <p:cNvPr id="12" name="Rectangle 11"/>
          <p:cNvSpPr>
            <a:spLocks noChangeArrowheads="1"/>
          </p:cNvSpPr>
          <p:nvPr/>
        </p:nvSpPr>
        <p:spPr bwMode="auto">
          <a:xfrm>
            <a:off x="877888" y="333375"/>
            <a:ext cx="4684712"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4" name="Straight Connector 13"/>
          <p:cNvCxnSpPr>
            <a:cxnSpLocks noChangeShapeType="1"/>
          </p:cNvCxnSpPr>
          <p:nvPr/>
        </p:nvCxnSpPr>
        <p:spPr bwMode="auto">
          <a:xfrm>
            <a:off x="566738" y="657225"/>
            <a:ext cx="4995862" cy="0"/>
          </a:xfrm>
          <a:prstGeom prst="line">
            <a:avLst/>
          </a:prstGeom>
          <a:noFill/>
          <a:ln w="19050" cap="rnd" algn="ctr">
            <a:solidFill>
              <a:srgbClr val="9C3A45"/>
            </a:solidFill>
            <a:prstDash val="sysDash"/>
            <a:round/>
            <a:headEnd/>
            <a:tailEnd/>
          </a:ln>
        </p:spPr>
      </p:cxnSp>
      <p:sp>
        <p:nvSpPr>
          <p:cNvPr id="15"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4  </a:t>
            </a:r>
            <a:r>
              <a:rPr lang="el-GR" sz="2400" kern="0" dirty="0" smtClean="0">
                <a:solidFill>
                  <a:srgbClr val="69134B"/>
                </a:solidFill>
                <a:latin typeface="+mj-lt"/>
                <a:ea typeface="+mj-ea"/>
                <a:cs typeface="+mj-cs"/>
              </a:rPr>
              <a:t>Λύνοντας ως προς τις Διεθνείς Τιμές</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2" grpId="0" animBg="1"/>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566738" y="762000"/>
            <a:ext cx="7351712"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Εγχώρια Καμπύλη Προσφοράς Εξαγωγών</a:t>
            </a:r>
            <a:endParaRPr lang="en-US" sz="2000" dirty="0">
              <a:solidFill>
                <a:srgbClr val="356A41"/>
              </a:solidFill>
            </a:endParaRPr>
          </a:p>
        </p:txBody>
      </p:sp>
      <p:grpSp>
        <p:nvGrpSpPr>
          <p:cNvPr id="18" name="Group 39"/>
          <p:cNvGrpSpPr>
            <a:grpSpLocks/>
          </p:cNvGrpSpPr>
          <p:nvPr/>
        </p:nvGrpSpPr>
        <p:grpSpPr bwMode="auto">
          <a:xfrm>
            <a:off x="646113" y="1150938"/>
            <a:ext cx="8112125" cy="5464175"/>
            <a:chOff x="566738" y="2200275"/>
            <a:chExt cx="7805737" cy="4219575"/>
          </a:xfrm>
        </p:grpSpPr>
        <p:sp>
          <p:nvSpPr>
            <p:cNvPr id="143383" name="Rectangle 1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43384" name="Rectangle 19"/>
            <p:cNvSpPr>
              <a:spLocks noChangeArrowheads="1"/>
            </p:cNvSpPr>
            <p:nvPr/>
          </p:nvSpPr>
          <p:spPr bwMode="auto">
            <a:xfrm>
              <a:off x="581024" y="2211892"/>
              <a:ext cx="7772401" cy="242652"/>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21" name="Text Box 7"/>
          <p:cNvSpPr txBox="1">
            <a:spLocks noChangeArrowheads="1"/>
          </p:cNvSpPr>
          <p:nvPr/>
        </p:nvSpPr>
        <p:spPr bwMode="auto">
          <a:xfrm>
            <a:off x="665163" y="1162050"/>
            <a:ext cx="2554287" cy="287338"/>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2-9 </a:t>
            </a:r>
            <a:r>
              <a:rPr lang="en-US" dirty="0">
                <a:solidFill>
                  <a:schemeClr val="bg2"/>
                </a:solidFill>
              </a:rPr>
              <a:t>(1 </a:t>
            </a:r>
            <a:r>
              <a:rPr lang="el-GR" dirty="0" smtClean="0">
                <a:solidFill>
                  <a:schemeClr val="bg2"/>
                </a:solidFill>
              </a:rPr>
              <a:t>από </a:t>
            </a:r>
            <a:r>
              <a:rPr lang="en-US" dirty="0" smtClean="0">
                <a:solidFill>
                  <a:schemeClr val="bg2"/>
                </a:solidFill>
              </a:rPr>
              <a:t>2</a:t>
            </a:r>
            <a:r>
              <a:rPr lang="en-US" dirty="0">
                <a:solidFill>
                  <a:schemeClr val="bg2"/>
                </a:solidFill>
              </a:rPr>
              <a:t>)</a:t>
            </a:r>
          </a:p>
        </p:txBody>
      </p:sp>
      <p:sp>
        <p:nvSpPr>
          <p:cNvPr id="22" name="Rectangle 21"/>
          <p:cNvSpPr>
            <a:spLocks noChangeArrowheads="1"/>
          </p:cNvSpPr>
          <p:nvPr/>
        </p:nvSpPr>
        <p:spPr bwMode="auto">
          <a:xfrm>
            <a:off x="685800" y="5300663"/>
            <a:ext cx="8077200" cy="1200329"/>
          </a:xfrm>
          <a:prstGeom prst="rect">
            <a:avLst/>
          </a:prstGeom>
          <a:noFill/>
          <a:ln w="9525">
            <a:noFill/>
            <a:miter lim="800000"/>
            <a:headEnd/>
            <a:tailEnd/>
          </a:ln>
        </p:spPr>
        <p:txBody>
          <a:bodyPr>
            <a:spAutoFit/>
          </a:bodyPr>
          <a:lstStyle/>
          <a:p>
            <a:r>
              <a:rPr lang="el-GR" sz="1800" dirty="0" smtClean="0">
                <a:solidFill>
                  <a:srgbClr val="8A3A6A"/>
                </a:solidFill>
              </a:rPr>
              <a:t>Εγχώρια Προσφορά Εξαγωγών</a:t>
            </a:r>
            <a:r>
              <a:rPr lang="en-US" sz="1800" dirty="0" smtClean="0">
                <a:solidFill>
                  <a:srgbClr val="8A3A6A"/>
                </a:solidFill>
              </a:rPr>
              <a:t> </a:t>
            </a:r>
            <a:r>
              <a:rPr lang="el-GR" sz="1800" dirty="0" smtClean="0"/>
              <a:t>Το διάγραμμα (α) επαναλαμβάνει το Σχήμα 2-5 δείχνοντας την ισορροπία εμπορίου για τη χώρα μας με την παραγωγή στο σημείο </a:t>
            </a:r>
            <a:r>
              <a:rPr lang="en-US" sz="1800" i="1" dirty="0" smtClean="0"/>
              <a:t>B</a:t>
            </a:r>
            <a:r>
              <a:rPr lang="en-US" sz="1800" dirty="0" smtClean="0"/>
              <a:t> </a:t>
            </a:r>
            <a:r>
              <a:rPr lang="el-GR" sz="1800" dirty="0" smtClean="0"/>
              <a:t>και την κατανάλωση στο σημείο </a:t>
            </a:r>
            <a:r>
              <a:rPr lang="en-US" sz="1800" i="1" dirty="0" smtClean="0"/>
              <a:t>C</a:t>
            </a:r>
            <a:r>
              <a:rPr lang="en-US" sz="1800" i="1" dirty="0"/>
              <a:t>.</a:t>
            </a:r>
            <a:r>
              <a:rPr lang="en-US" sz="1800" dirty="0"/>
              <a:t> </a:t>
            </a:r>
          </a:p>
          <a:p>
            <a:r>
              <a:rPr lang="el-GR" sz="1800" dirty="0" smtClean="0"/>
              <a:t>Το διάγραμμα</a:t>
            </a:r>
            <a:r>
              <a:rPr lang="en-US" sz="1800" dirty="0" smtClean="0"/>
              <a:t> (</a:t>
            </a:r>
            <a:r>
              <a:rPr lang="el-GR" sz="1800" dirty="0" smtClean="0"/>
              <a:t>β</a:t>
            </a:r>
            <a:r>
              <a:rPr lang="en-US" sz="1800" dirty="0" smtClean="0"/>
              <a:t>) </a:t>
            </a:r>
            <a:r>
              <a:rPr lang="el-GR" sz="1800" dirty="0" smtClean="0"/>
              <a:t>δείχνει την εγχώρια προσφορά εξαγωγών σιτηρών. </a:t>
            </a:r>
            <a:endParaRPr lang="en-US" sz="1800" dirty="0"/>
          </a:p>
        </p:txBody>
      </p:sp>
      <p:sp>
        <p:nvSpPr>
          <p:cNvPr id="23" name="Rectangle 22"/>
          <p:cNvSpPr>
            <a:spLocks noChangeArrowheads="1"/>
          </p:cNvSpPr>
          <p:nvPr/>
        </p:nvSpPr>
        <p:spPr bwMode="auto">
          <a:xfrm>
            <a:off x="758825" y="1546225"/>
            <a:ext cx="7861300" cy="3770313"/>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3" name="Picture 2"/>
          <p:cNvPicPr>
            <a:picLocks noChangeAspect="1"/>
          </p:cNvPicPr>
          <p:nvPr/>
        </p:nvPicPr>
        <p:blipFill>
          <a:blip r:embed="rId3" cstate="print"/>
          <a:srcRect/>
          <a:stretch>
            <a:fillRect/>
          </a:stretch>
        </p:blipFill>
        <p:spPr bwMode="auto">
          <a:xfrm>
            <a:off x="1289050" y="1566863"/>
            <a:ext cx="6629400" cy="3933825"/>
          </a:xfrm>
          <a:prstGeom prst="rect">
            <a:avLst/>
          </a:prstGeom>
          <a:noFill/>
          <a:ln w="9525">
            <a:noFill/>
            <a:miter lim="800000"/>
            <a:headEnd/>
            <a:tailEnd/>
          </a:ln>
        </p:spPr>
      </p:pic>
      <p:pic>
        <p:nvPicPr>
          <p:cNvPr id="4" name="Picture 3"/>
          <p:cNvPicPr>
            <a:picLocks noChangeAspect="1"/>
          </p:cNvPicPr>
          <p:nvPr/>
        </p:nvPicPr>
        <p:blipFill>
          <a:blip r:embed="rId4" cstate="print"/>
          <a:srcRect/>
          <a:stretch>
            <a:fillRect/>
          </a:stretch>
        </p:blipFill>
        <p:spPr bwMode="auto">
          <a:xfrm>
            <a:off x="1289050" y="1566863"/>
            <a:ext cx="6629400" cy="3933825"/>
          </a:xfrm>
          <a:prstGeom prst="rect">
            <a:avLst/>
          </a:prstGeom>
          <a:noFill/>
          <a:ln w="9525">
            <a:noFill/>
            <a:miter lim="800000"/>
            <a:headEnd/>
            <a:tailEnd/>
          </a:ln>
        </p:spPr>
      </p:pic>
      <p:pic>
        <p:nvPicPr>
          <p:cNvPr id="5" name="Picture 4"/>
          <p:cNvPicPr>
            <a:picLocks noChangeAspect="1"/>
          </p:cNvPicPr>
          <p:nvPr/>
        </p:nvPicPr>
        <p:blipFill>
          <a:blip r:embed="rId5" cstate="print"/>
          <a:srcRect/>
          <a:stretch>
            <a:fillRect/>
          </a:stretch>
        </p:blipFill>
        <p:spPr bwMode="auto">
          <a:xfrm>
            <a:off x="1289050" y="1566863"/>
            <a:ext cx="6629400" cy="3933825"/>
          </a:xfrm>
          <a:prstGeom prst="rect">
            <a:avLst/>
          </a:prstGeom>
          <a:noFill/>
          <a:ln w="9525">
            <a:noFill/>
            <a:miter lim="800000"/>
            <a:headEnd/>
            <a:tailEnd/>
          </a:ln>
        </p:spPr>
      </p:pic>
      <p:pic>
        <p:nvPicPr>
          <p:cNvPr id="6" name="Picture 5"/>
          <p:cNvPicPr>
            <a:picLocks noChangeAspect="1"/>
          </p:cNvPicPr>
          <p:nvPr/>
        </p:nvPicPr>
        <p:blipFill>
          <a:blip r:embed="rId6" cstate="print"/>
          <a:srcRect/>
          <a:stretch>
            <a:fillRect/>
          </a:stretch>
        </p:blipFill>
        <p:spPr bwMode="auto">
          <a:xfrm>
            <a:off x="1289050" y="1566863"/>
            <a:ext cx="6629400" cy="3933825"/>
          </a:xfrm>
          <a:prstGeom prst="rect">
            <a:avLst/>
          </a:prstGeom>
          <a:noFill/>
          <a:ln w="9525">
            <a:noFill/>
            <a:miter lim="800000"/>
            <a:headEnd/>
            <a:tailEnd/>
          </a:ln>
        </p:spPr>
      </p:pic>
      <p:pic>
        <p:nvPicPr>
          <p:cNvPr id="7" name="Picture 6"/>
          <p:cNvPicPr>
            <a:picLocks noChangeAspect="1"/>
          </p:cNvPicPr>
          <p:nvPr/>
        </p:nvPicPr>
        <p:blipFill>
          <a:blip r:embed="rId7" cstate="print"/>
          <a:srcRect/>
          <a:stretch>
            <a:fillRect/>
          </a:stretch>
        </p:blipFill>
        <p:spPr bwMode="auto">
          <a:xfrm>
            <a:off x="1289050" y="1566863"/>
            <a:ext cx="6629400" cy="3933825"/>
          </a:xfrm>
          <a:prstGeom prst="rect">
            <a:avLst/>
          </a:prstGeom>
          <a:noFill/>
          <a:ln w="9525">
            <a:noFill/>
            <a:miter lim="800000"/>
            <a:headEnd/>
            <a:tailEnd/>
          </a:ln>
        </p:spPr>
      </p:pic>
      <p:pic>
        <p:nvPicPr>
          <p:cNvPr id="32" name="Picture 31"/>
          <p:cNvPicPr>
            <a:picLocks noChangeAspect="1"/>
          </p:cNvPicPr>
          <p:nvPr/>
        </p:nvPicPr>
        <p:blipFill>
          <a:blip r:embed="rId8" cstate="print"/>
          <a:srcRect/>
          <a:stretch>
            <a:fillRect/>
          </a:stretch>
        </p:blipFill>
        <p:spPr bwMode="auto">
          <a:xfrm>
            <a:off x="1289050" y="1566863"/>
            <a:ext cx="6629400" cy="3933825"/>
          </a:xfrm>
          <a:prstGeom prst="rect">
            <a:avLst/>
          </a:prstGeom>
          <a:noFill/>
          <a:ln w="9525">
            <a:noFill/>
            <a:miter lim="800000"/>
            <a:headEnd/>
            <a:tailEnd/>
          </a:ln>
        </p:spPr>
      </p:pic>
      <p:pic>
        <p:nvPicPr>
          <p:cNvPr id="8" name="Picture 7"/>
          <p:cNvPicPr>
            <a:picLocks noChangeAspect="1"/>
          </p:cNvPicPr>
          <p:nvPr/>
        </p:nvPicPr>
        <p:blipFill>
          <a:blip r:embed="rId9" cstate="print"/>
          <a:srcRect/>
          <a:stretch>
            <a:fillRect/>
          </a:stretch>
        </p:blipFill>
        <p:spPr bwMode="auto">
          <a:xfrm>
            <a:off x="1289050" y="1566863"/>
            <a:ext cx="6629400" cy="3933825"/>
          </a:xfrm>
          <a:prstGeom prst="rect">
            <a:avLst/>
          </a:prstGeom>
          <a:noFill/>
          <a:ln w="9525">
            <a:noFill/>
            <a:miter lim="800000"/>
            <a:headEnd/>
            <a:tailEnd/>
          </a:ln>
        </p:spPr>
      </p:pic>
      <p:pic>
        <p:nvPicPr>
          <p:cNvPr id="10" name="Picture 9"/>
          <p:cNvPicPr>
            <a:picLocks noChangeAspect="1"/>
          </p:cNvPicPr>
          <p:nvPr/>
        </p:nvPicPr>
        <p:blipFill>
          <a:blip r:embed="rId10" cstate="print"/>
          <a:srcRect/>
          <a:stretch>
            <a:fillRect/>
          </a:stretch>
        </p:blipFill>
        <p:spPr bwMode="auto">
          <a:xfrm>
            <a:off x="1289050" y="1566863"/>
            <a:ext cx="6629400" cy="3933825"/>
          </a:xfrm>
          <a:prstGeom prst="rect">
            <a:avLst/>
          </a:prstGeom>
          <a:noFill/>
          <a:ln w="9525">
            <a:noFill/>
            <a:miter lim="800000"/>
            <a:headEnd/>
            <a:tailEnd/>
          </a:ln>
        </p:spPr>
      </p:pic>
      <p:pic>
        <p:nvPicPr>
          <p:cNvPr id="13" name="Picture 12"/>
          <p:cNvPicPr>
            <a:picLocks noChangeAspect="1"/>
          </p:cNvPicPr>
          <p:nvPr/>
        </p:nvPicPr>
        <p:blipFill>
          <a:blip r:embed="rId11" cstate="print"/>
          <a:srcRect/>
          <a:stretch>
            <a:fillRect/>
          </a:stretch>
        </p:blipFill>
        <p:spPr bwMode="auto">
          <a:xfrm>
            <a:off x="1289050" y="1566863"/>
            <a:ext cx="6629400" cy="3933825"/>
          </a:xfrm>
          <a:prstGeom prst="rect">
            <a:avLst/>
          </a:prstGeom>
          <a:noFill/>
          <a:ln w="9525">
            <a:noFill/>
            <a:miter lim="800000"/>
            <a:headEnd/>
            <a:tailEnd/>
          </a:ln>
        </p:spPr>
      </p:pic>
      <p:pic>
        <p:nvPicPr>
          <p:cNvPr id="31" name="Picture 30"/>
          <p:cNvPicPr>
            <a:picLocks noChangeAspect="1"/>
          </p:cNvPicPr>
          <p:nvPr/>
        </p:nvPicPr>
        <p:blipFill>
          <a:blip r:embed="rId12" cstate="print"/>
          <a:srcRect/>
          <a:stretch>
            <a:fillRect/>
          </a:stretch>
        </p:blipFill>
        <p:spPr bwMode="auto">
          <a:xfrm>
            <a:off x="1289050" y="1566863"/>
            <a:ext cx="6629400" cy="3933825"/>
          </a:xfrm>
          <a:prstGeom prst="rect">
            <a:avLst/>
          </a:prstGeom>
          <a:noFill/>
          <a:ln w="9525">
            <a:noFill/>
            <a:miter lim="800000"/>
            <a:headEnd/>
            <a:tailEnd/>
          </a:ln>
        </p:spPr>
      </p:pic>
      <p:pic>
        <p:nvPicPr>
          <p:cNvPr id="33" name="Picture 32"/>
          <p:cNvPicPr>
            <a:picLocks noChangeAspect="1"/>
          </p:cNvPicPr>
          <p:nvPr/>
        </p:nvPicPr>
        <p:blipFill>
          <a:blip r:embed="rId13" cstate="print"/>
          <a:srcRect/>
          <a:stretch>
            <a:fillRect/>
          </a:stretch>
        </p:blipFill>
        <p:spPr bwMode="auto">
          <a:xfrm>
            <a:off x="1289050" y="1566863"/>
            <a:ext cx="6629400" cy="3933825"/>
          </a:xfrm>
          <a:prstGeom prst="rect">
            <a:avLst/>
          </a:prstGeom>
          <a:noFill/>
          <a:ln w="9525">
            <a:noFill/>
            <a:miter lim="800000"/>
            <a:headEnd/>
            <a:tailEnd/>
          </a:ln>
        </p:spPr>
      </p:pic>
      <p:pic>
        <p:nvPicPr>
          <p:cNvPr id="34" name="Picture 33"/>
          <p:cNvPicPr>
            <a:picLocks noChangeAspect="1"/>
          </p:cNvPicPr>
          <p:nvPr/>
        </p:nvPicPr>
        <p:blipFill>
          <a:blip r:embed="rId14" cstate="print"/>
          <a:srcRect/>
          <a:stretch>
            <a:fillRect/>
          </a:stretch>
        </p:blipFill>
        <p:spPr bwMode="auto">
          <a:xfrm>
            <a:off x="1289050" y="1566863"/>
            <a:ext cx="6629400" cy="3933825"/>
          </a:xfrm>
          <a:prstGeom prst="rect">
            <a:avLst/>
          </a:prstGeom>
          <a:noFill/>
          <a:ln w="9525">
            <a:noFill/>
            <a:miter lim="800000"/>
            <a:headEnd/>
            <a:tailEnd/>
          </a:ln>
        </p:spPr>
      </p:pic>
      <p:pic>
        <p:nvPicPr>
          <p:cNvPr id="35" name="Picture 34"/>
          <p:cNvPicPr>
            <a:picLocks noChangeAspect="1"/>
          </p:cNvPicPr>
          <p:nvPr/>
        </p:nvPicPr>
        <p:blipFill>
          <a:blip r:embed="rId15" cstate="print"/>
          <a:srcRect/>
          <a:stretch>
            <a:fillRect/>
          </a:stretch>
        </p:blipFill>
        <p:spPr bwMode="auto">
          <a:xfrm>
            <a:off x="1289050" y="1566863"/>
            <a:ext cx="6629400" cy="3933825"/>
          </a:xfrm>
          <a:prstGeom prst="rect">
            <a:avLst/>
          </a:prstGeom>
          <a:noFill/>
          <a:ln w="9525">
            <a:noFill/>
            <a:miter lim="800000"/>
            <a:headEnd/>
            <a:tailEnd/>
          </a:ln>
        </p:spPr>
      </p:pic>
      <p:pic>
        <p:nvPicPr>
          <p:cNvPr id="36" name="Picture 35"/>
          <p:cNvPicPr>
            <a:picLocks noChangeAspect="1"/>
          </p:cNvPicPr>
          <p:nvPr/>
        </p:nvPicPr>
        <p:blipFill>
          <a:blip r:embed="rId16" cstate="print"/>
          <a:srcRect/>
          <a:stretch>
            <a:fillRect/>
          </a:stretch>
        </p:blipFill>
        <p:spPr bwMode="auto">
          <a:xfrm>
            <a:off x="1289050" y="1566863"/>
            <a:ext cx="6629400" cy="3843337"/>
          </a:xfrm>
          <a:prstGeom prst="rect">
            <a:avLst/>
          </a:prstGeom>
          <a:noFill/>
          <a:ln w="9525">
            <a:noFill/>
            <a:miter lim="800000"/>
            <a:headEnd/>
            <a:tailEnd/>
          </a:ln>
        </p:spPr>
      </p:pic>
      <p:sp>
        <p:nvSpPr>
          <p:cNvPr id="143380" name="Rectangle 28"/>
          <p:cNvSpPr>
            <a:spLocks noChangeArrowheads="1"/>
          </p:cNvSpPr>
          <p:nvPr/>
        </p:nvSpPr>
        <p:spPr bwMode="auto">
          <a:xfrm>
            <a:off x="877888" y="333375"/>
            <a:ext cx="4684712"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43381" name="Straight Connector 29"/>
          <p:cNvCxnSpPr>
            <a:cxnSpLocks noChangeShapeType="1"/>
          </p:cNvCxnSpPr>
          <p:nvPr/>
        </p:nvCxnSpPr>
        <p:spPr bwMode="auto">
          <a:xfrm>
            <a:off x="566738" y="657225"/>
            <a:ext cx="4995862" cy="0"/>
          </a:xfrm>
          <a:prstGeom prst="line">
            <a:avLst/>
          </a:prstGeom>
          <a:noFill/>
          <a:ln w="19050" cap="rnd" algn="ctr">
            <a:solidFill>
              <a:srgbClr val="9C3A45"/>
            </a:solidFill>
            <a:prstDash val="sysDash"/>
            <a:round/>
            <a:headEnd/>
            <a:tailEnd/>
          </a:ln>
        </p:spPr>
      </p:cxnSp>
      <p:sp>
        <p:nvSpPr>
          <p:cNvPr id="40"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4 </a:t>
            </a:r>
            <a:r>
              <a:rPr lang="el-GR" sz="2400" kern="0" dirty="0" smtClean="0">
                <a:solidFill>
                  <a:srgbClr val="69134B"/>
                </a:solidFill>
              </a:rPr>
              <a:t>Λύοντας ως προς τις Διεθνείς Τιμές</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ppt_x</p:attrName>
                                        </p:attrNameLst>
                                      </p:cBhvr>
                                      <p:tavLst>
                                        <p:tav tm="0">
                                          <p:val>
                                            <p:strVal val="#ppt_x-.2"/>
                                          </p:val>
                                        </p:tav>
                                        <p:tav tm="100000">
                                          <p:val>
                                            <p:strVal val="#ppt_x"/>
                                          </p:val>
                                        </p:tav>
                                      </p:tavLst>
                                    </p:anim>
                                    <p:anim calcmode="lin" valueType="num">
                                      <p:cBhvr>
                                        <p:cTn id="12"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3" dur="500"/>
                                        <p:tgtEl>
                                          <p:spTgt spid="1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left)">
                                      <p:cBhvr>
                                        <p:cTn id="25" dur="500"/>
                                        <p:tgtEl>
                                          <p:spTgt spid="22">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750"/>
                                        <p:tgtEl>
                                          <p:spTgt spid="3"/>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750"/>
                                        <p:tgtEl>
                                          <p:spTgt spid="4"/>
                                        </p:tgtEl>
                                      </p:cBhvr>
                                    </p:animEffect>
                                  </p:childTnLst>
                                </p:cTn>
                              </p:par>
                            </p:childTnLst>
                          </p:cTn>
                        </p:par>
                        <p:par>
                          <p:cTn id="34" fill="hold">
                            <p:stCondLst>
                              <p:cond delay="4000"/>
                            </p:stCondLst>
                            <p:childTnLst>
                              <p:par>
                                <p:cTn id="35" presetID="22" presetClass="entr" presetSubtype="4"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750"/>
                                        <p:tgtEl>
                                          <p:spTgt spid="5"/>
                                        </p:tgtEl>
                                      </p:cBhvr>
                                    </p:animEffect>
                                  </p:childTnLst>
                                </p:cTn>
                              </p:par>
                            </p:childTnLst>
                          </p:cTn>
                        </p:par>
                        <p:par>
                          <p:cTn id="38" fill="hold">
                            <p:stCondLst>
                              <p:cond delay="4750"/>
                            </p:stCondLst>
                            <p:childTnLst>
                              <p:par>
                                <p:cTn id="39" presetID="22" presetClass="entr" presetSubtype="8"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750"/>
                                        <p:tgtEl>
                                          <p:spTgt spid="6"/>
                                        </p:tgtEl>
                                      </p:cBhvr>
                                    </p:animEffect>
                                  </p:childTnLst>
                                </p:cTn>
                              </p:par>
                            </p:childTnLst>
                          </p:cTn>
                        </p:par>
                        <p:par>
                          <p:cTn id="42" fill="hold">
                            <p:stCondLst>
                              <p:cond delay="6000"/>
                            </p:stCondLst>
                            <p:childTnLst>
                              <p:par>
                                <p:cTn id="43" presetID="22" presetClass="entr" presetSubtype="8"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750"/>
                                        <p:tgtEl>
                                          <p:spTgt spid="7"/>
                                        </p:tgtEl>
                                      </p:cBhvr>
                                    </p:animEffect>
                                  </p:childTnLst>
                                </p:cTn>
                              </p:par>
                            </p:childTnLst>
                          </p:cTn>
                        </p:par>
                        <p:par>
                          <p:cTn id="46" fill="hold">
                            <p:stCondLst>
                              <p:cond delay="6750"/>
                            </p:stCondLst>
                            <p:childTnLst>
                              <p:par>
                                <p:cTn id="47" presetID="22" presetClass="entr" presetSubtype="8"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750"/>
                                        <p:tgtEl>
                                          <p:spTgt spid="8"/>
                                        </p:tgtEl>
                                      </p:cBhvr>
                                    </p:animEffect>
                                  </p:childTnLst>
                                </p:cTn>
                              </p:par>
                            </p:childTnLst>
                          </p:cTn>
                        </p:par>
                        <p:par>
                          <p:cTn id="50" fill="hold">
                            <p:stCondLst>
                              <p:cond delay="8250"/>
                            </p:stCondLst>
                            <p:childTnLst>
                              <p:par>
                                <p:cTn id="51" presetID="22" presetClass="entr" presetSubtype="4"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750"/>
                                        <p:tgtEl>
                                          <p:spTgt spid="32"/>
                                        </p:tgtEl>
                                      </p:cBhvr>
                                    </p:animEffect>
                                  </p:childTnLst>
                                </p:cTn>
                              </p:par>
                            </p:childTnLst>
                          </p:cTn>
                        </p:par>
                        <p:par>
                          <p:cTn id="54" fill="hold">
                            <p:stCondLst>
                              <p:cond delay="9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750"/>
                                        <p:tgtEl>
                                          <p:spTgt spid="33"/>
                                        </p:tgtEl>
                                      </p:cBhvr>
                                    </p:animEffect>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750"/>
                                        <p:tgtEl>
                                          <p:spTgt spid="34"/>
                                        </p:tgtEl>
                                      </p:cBhvr>
                                    </p:animEffect>
                                  </p:childTnLst>
                                </p:cTn>
                              </p:par>
                            </p:childTnLst>
                          </p:cTn>
                        </p:par>
                        <p:par>
                          <p:cTn id="62" fill="hold">
                            <p:stCondLst>
                              <p:cond delay="10500"/>
                            </p:stCondLst>
                            <p:childTnLst>
                              <p:par>
                                <p:cTn id="63" presetID="22" presetClass="entr" presetSubtype="8"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750"/>
                                        <p:tgtEl>
                                          <p:spTgt spid="35"/>
                                        </p:tgtEl>
                                      </p:cBhvr>
                                    </p:animEffect>
                                  </p:childTnLst>
                                </p:cTn>
                              </p:par>
                            </p:childTnLst>
                          </p:cTn>
                        </p:par>
                        <p:par>
                          <p:cTn id="66" fill="hold">
                            <p:stCondLst>
                              <p:cond delay="11250"/>
                            </p:stCondLst>
                            <p:childTnLst>
                              <p:par>
                                <p:cTn id="67" presetID="22" presetClass="entr" presetSubtype="2"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right)">
                                      <p:cBhvr>
                                        <p:cTn id="69" dur="75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2">
                                            <p:txEl>
                                              <p:pRg st="1" end="1"/>
                                            </p:txEl>
                                          </p:spTgt>
                                        </p:tgtEl>
                                        <p:attrNameLst>
                                          <p:attrName>style.visibility</p:attrName>
                                        </p:attrNameLst>
                                      </p:cBhvr>
                                      <p:to>
                                        <p:strVal val="visible"/>
                                      </p:to>
                                    </p:set>
                                    <p:animEffect transition="in" filter="wipe(left)">
                                      <p:cBhvr>
                                        <p:cTn id="74" dur="500"/>
                                        <p:tgtEl>
                                          <p:spTgt spid="22">
                                            <p:txEl>
                                              <p:pRg st="1" end="1"/>
                                            </p:txEl>
                                          </p:spTgt>
                                        </p:tgtEl>
                                      </p:cBhvr>
                                    </p:animEffect>
                                  </p:childTnLst>
                                </p:cTn>
                              </p:par>
                            </p:childTnLst>
                          </p:cTn>
                        </p:par>
                        <p:par>
                          <p:cTn id="75" fill="hold">
                            <p:stCondLst>
                              <p:cond delay="500"/>
                            </p:stCondLst>
                            <p:childTnLst>
                              <p:par>
                                <p:cTn id="76" presetID="22" presetClass="entr" presetSubtype="8" fill="hold" nodeType="after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750"/>
                                        <p:tgtEl>
                                          <p:spTgt spid="10"/>
                                        </p:tgtEl>
                                      </p:cBhvr>
                                    </p:animEffect>
                                  </p:childTnLst>
                                </p:cTn>
                              </p:par>
                            </p:childTnLst>
                          </p:cTn>
                        </p:par>
                        <p:par>
                          <p:cTn id="79" fill="hold">
                            <p:stCondLst>
                              <p:cond delay="1250"/>
                            </p:stCondLst>
                            <p:childTnLst>
                              <p:par>
                                <p:cTn id="80" presetID="22" presetClass="entr" presetSubtype="8" fill="hold"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750"/>
                                        <p:tgtEl>
                                          <p:spTgt spid="13"/>
                                        </p:tgtEl>
                                      </p:cBhvr>
                                    </p:animEffect>
                                  </p:childTnLst>
                                </p:cTn>
                              </p:par>
                            </p:childTnLst>
                          </p:cTn>
                        </p:par>
                        <p:par>
                          <p:cTn id="83" fill="hold">
                            <p:stCondLst>
                              <p:cond delay="2000"/>
                            </p:stCondLst>
                            <p:childTnLst>
                              <p:par>
                                <p:cTn id="84" presetID="22" presetClass="entr" presetSubtype="8" fill="hold"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left)">
                                      <p:cBhvr>
                                        <p:cTn id="86"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21" grpId="0" animBg="1"/>
      <p:bldP spid="22" grpId="0" uiExpand="1" build="p" bldLvl="3"/>
      <p:bldP spid="23"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09" name="Rectangle 5"/>
          <p:cNvSpPr>
            <a:spLocks noChangeArrowheads="1"/>
          </p:cNvSpPr>
          <p:nvPr/>
        </p:nvSpPr>
        <p:spPr bwMode="auto">
          <a:xfrm>
            <a:off x="566738" y="762000"/>
            <a:ext cx="7351712"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Εγχώρια Καμπύλη Προσφοράς Εξαγωγών</a:t>
            </a:r>
            <a:endParaRPr lang="en-US" sz="2000" dirty="0">
              <a:solidFill>
                <a:srgbClr val="356A41"/>
              </a:solidFill>
            </a:endParaRPr>
          </a:p>
        </p:txBody>
      </p:sp>
      <p:grpSp>
        <p:nvGrpSpPr>
          <p:cNvPr id="145410" name="Group 39"/>
          <p:cNvGrpSpPr>
            <a:grpSpLocks/>
          </p:cNvGrpSpPr>
          <p:nvPr/>
        </p:nvGrpSpPr>
        <p:grpSpPr bwMode="auto">
          <a:xfrm>
            <a:off x="646113" y="1150938"/>
            <a:ext cx="8112125" cy="5464175"/>
            <a:chOff x="566738" y="2200275"/>
            <a:chExt cx="7805737" cy="4219575"/>
          </a:xfrm>
        </p:grpSpPr>
        <p:sp>
          <p:nvSpPr>
            <p:cNvPr id="145434" name="Rectangle 1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45435" name="Rectangle 19"/>
            <p:cNvSpPr>
              <a:spLocks noChangeArrowheads="1"/>
            </p:cNvSpPr>
            <p:nvPr/>
          </p:nvSpPr>
          <p:spPr bwMode="auto">
            <a:xfrm>
              <a:off x="581024" y="2211892"/>
              <a:ext cx="7772401" cy="242652"/>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45411" name="Text Box 7"/>
          <p:cNvSpPr txBox="1">
            <a:spLocks noChangeArrowheads="1"/>
          </p:cNvSpPr>
          <p:nvPr/>
        </p:nvSpPr>
        <p:spPr bwMode="auto">
          <a:xfrm>
            <a:off x="665163" y="1162050"/>
            <a:ext cx="2554287" cy="287338"/>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2-9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22" name="Rectangle 21"/>
          <p:cNvSpPr>
            <a:spLocks noChangeArrowheads="1"/>
          </p:cNvSpPr>
          <p:nvPr/>
        </p:nvSpPr>
        <p:spPr bwMode="auto">
          <a:xfrm>
            <a:off x="685800" y="5487988"/>
            <a:ext cx="8077200" cy="1200329"/>
          </a:xfrm>
          <a:prstGeom prst="rect">
            <a:avLst/>
          </a:prstGeom>
          <a:noFill/>
          <a:ln w="9525">
            <a:noFill/>
            <a:miter lim="800000"/>
            <a:headEnd/>
            <a:tailEnd/>
          </a:ln>
        </p:spPr>
        <p:txBody>
          <a:bodyPr>
            <a:spAutoFit/>
          </a:bodyPr>
          <a:lstStyle/>
          <a:p>
            <a:r>
              <a:rPr lang="el-GR" sz="1800" dirty="0" smtClean="0">
                <a:solidFill>
                  <a:srgbClr val="8A3A6A"/>
                </a:solidFill>
              </a:rPr>
              <a:t>Εγχώρια Προσφορά Εξαγωγών</a:t>
            </a:r>
            <a:r>
              <a:rPr lang="en-US" sz="1800" dirty="0" smtClean="0">
                <a:solidFill>
                  <a:srgbClr val="8A3A6A"/>
                </a:solidFill>
              </a:rPr>
              <a:t> (</a:t>
            </a:r>
            <a:r>
              <a:rPr lang="el-GR" sz="1800" dirty="0" smtClean="0">
                <a:solidFill>
                  <a:srgbClr val="8A3A6A"/>
                </a:solidFill>
              </a:rPr>
              <a:t>συνέχεια</a:t>
            </a:r>
            <a:r>
              <a:rPr lang="en-US" sz="1800" dirty="0" smtClean="0">
                <a:solidFill>
                  <a:srgbClr val="8A3A6A"/>
                </a:solidFill>
              </a:rPr>
              <a:t>)</a:t>
            </a:r>
            <a:r>
              <a:rPr lang="en-US" sz="1600" dirty="0" smtClean="0">
                <a:solidFill>
                  <a:srgbClr val="8A3A6A"/>
                </a:solidFill>
              </a:rPr>
              <a:t> </a:t>
            </a:r>
            <a:r>
              <a:rPr lang="el-GR" sz="1800" dirty="0" smtClean="0"/>
              <a:t>Για σχετικές τιμές  πάνω από </a:t>
            </a:r>
            <a:r>
              <a:rPr lang="en-US" sz="1800" dirty="0" smtClean="0"/>
              <a:t> </a:t>
            </a:r>
            <a:r>
              <a:rPr lang="en-US" sz="1800" baseline="30000" dirty="0"/>
              <a:t>1</a:t>
            </a:r>
            <a:r>
              <a:rPr lang="en-US" sz="1800" dirty="0"/>
              <a:t>/</a:t>
            </a:r>
            <a:r>
              <a:rPr lang="en-US" sz="1800" baseline="-25000" dirty="0"/>
              <a:t>2</a:t>
            </a:r>
            <a:r>
              <a:rPr lang="en-US" sz="1800" dirty="0"/>
              <a:t>, </a:t>
            </a:r>
            <a:r>
              <a:rPr lang="el-GR" sz="1800" dirty="0" smtClean="0"/>
              <a:t>η χώρα μας εξάγει περισσότερα από 50 </a:t>
            </a:r>
            <a:r>
              <a:rPr lang="el-GR" sz="1800" dirty="0" err="1" smtClean="0"/>
              <a:t>μπούσελ</a:t>
            </a:r>
            <a:r>
              <a:rPr lang="el-GR" sz="1800" dirty="0" smtClean="0"/>
              <a:t>, κατά μήκος του τμήματος </a:t>
            </a:r>
            <a:r>
              <a:rPr lang="en-US" sz="1800" i="1" dirty="0" smtClean="0"/>
              <a:t>B</a:t>
            </a:r>
            <a:r>
              <a:rPr lang="en-US" sz="1800" i="1" dirty="0">
                <a:sym typeface="Symbol" pitchFamily="18" charset="2"/>
              </a:rPr>
              <a:t></a:t>
            </a:r>
            <a:r>
              <a:rPr lang="en-US" sz="1800" i="1" dirty="0"/>
              <a:t> C</a:t>
            </a:r>
            <a:r>
              <a:rPr lang="en-US" sz="1800" i="1" dirty="0">
                <a:sym typeface="Symbol" pitchFamily="18" charset="2"/>
              </a:rPr>
              <a:t></a:t>
            </a:r>
            <a:r>
              <a:rPr lang="en-US" sz="1800" dirty="0"/>
              <a:t>. </a:t>
            </a:r>
            <a:r>
              <a:rPr lang="el-GR" sz="1800" dirty="0" smtClean="0"/>
              <a:t>Για παράδειγμα, σε μια σχετική τιμή</a:t>
            </a:r>
            <a:r>
              <a:rPr lang="en-US" sz="1800" dirty="0" smtClean="0"/>
              <a:t> </a:t>
            </a:r>
            <a:r>
              <a:rPr lang="en-US" sz="1800" baseline="30000" dirty="0"/>
              <a:t>2</a:t>
            </a:r>
            <a:r>
              <a:rPr lang="en-US" sz="1800" dirty="0"/>
              <a:t>/</a:t>
            </a:r>
            <a:r>
              <a:rPr lang="en-US" sz="1800" baseline="-25000" dirty="0"/>
              <a:t>3</a:t>
            </a:r>
            <a:r>
              <a:rPr lang="en-US" sz="1800" dirty="0"/>
              <a:t>, </a:t>
            </a:r>
            <a:r>
              <a:rPr lang="el-GR" sz="1800" dirty="0" smtClean="0"/>
              <a:t>η χώρα μας εξάγει 60 </a:t>
            </a:r>
            <a:r>
              <a:rPr lang="el-GR" sz="1800" dirty="0" err="1" smtClean="0"/>
              <a:t>μπούσελ</a:t>
            </a:r>
            <a:r>
              <a:rPr lang="el-GR" sz="1800" dirty="0" smtClean="0"/>
              <a:t> σιτηρών. </a:t>
            </a:r>
            <a:endParaRPr lang="en-US" sz="1800" dirty="0"/>
          </a:p>
        </p:txBody>
      </p:sp>
      <p:sp>
        <p:nvSpPr>
          <p:cNvPr id="145413" name="Rectangle 22"/>
          <p:cNvSpPr>
            <a:spLocks noChangeArrowheads="1"/>
          </p:cNvSpPr>
          <p:nvPr/>
        </p:nvSpPr>
        <p:spPr bwMode="auto">
          <a:xfrm>
            <a:off x="758825" y="1546225"/>
            <a:ext cx="7861300" cy="3935413"/>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145414" name="Picture 2"/>
          <p:cNvPicPr>
            <a:picLocks noChangeAspect="1"/>
          </p:cNvPicPr>
          <p:nvPr/>
        </p:nvPicPr>
        <p:blipFill>
          <a:blip r:embed="rId3" cstate="print"/>
          <a:srcRect/>
          <a:stretch>
            <a:fillRect/>
          </a:stretch>
        </p:blipFill>
        <p:spPr bwMode="auto">
          <a:xfrm>
            <a:off x="1289050" y="1566863"/>
            <a:ext cx="6629400" cy="3933825"/>
          </a:xfrm>
          <a:prstGeom prst="rect">
            <a:avLst/>
          </a:prstGeom>
          <a:noFill/>
          <a:ln w="9525">
            <a:noFill/>
            <a:miter lim="800000"/>
            <a:headEnd/>
            <a:tailEnd/>
          </a:ln>
        </p:spPr>
      </p:pic>
      <p:pic>
        <p:nvPicPr>
          <p:cNvPr id="145415" name="Picture 3"/>
          <p:cNvPicPr>
            <a:picLocks noChangeAspect="1"/>
          </p:cNvPicPr>
          <p:nvPr/>
        </p:nvPicPr>
        <p:blipFill>
          <a:blip r:embed="rId4" cstate="print"/>
          <a:srcRect/>
          <a:stretch>
            <a:fillRect/>
          </a:stretch>
        </p:blipFill>
        <p:spPr bwMode="auto">
          <a:xfrm>
            <a:off x="1289050" y="1566863"/>
            <a:ext cx="6629400" cy="3933825"/>
          </a:xfrm>
          <a:prstGeom prst="rect">
            <a:avLst/>
          </a:prstGeom>
          <a:noFill/>
          <a:ln w="9525">
            <a:noFill/>
            <a:miter lim="800000"/>
            <a:headEnd/>
            <a:tailEnd/>
          </a:ln>
        </p:spPr>
      </p:pic>
      <p:pic>
        <p:nvPicPr>
          <p:cNvPr id="145416" name="Picture 4"/>
          <p:cNvPicPr>
            <a:picLocks noChangeAspect="1"/>
          </p:cNvPicPr>
          <p:nvPr/>
        </p:nvPicPr>
        <p:blipFill>
          <a:blip r:embed="rId5" cstate="print"/>
          <a:srcRect/>
          <a:stretch>
            <a:fillRect/>
          </a:stretch>
        </p:blipFill>
        <p:spPr bwMode="auto">
          <a:xfrm>
            <a:off x="1289050" y="1566863"/>
            <a:ext cx="6629400" cy="3933825"/>
          </a:xfrm>
          <a:prstGeom prst="rect">
            <a:avLst/>
          </a:prstGeom>
          <a:noFill/>
          <a:ln w="9525">
            <a:noFill/>
            <a:miter lim="800000"/>
            <a:headEnd/>
            <a:tailEnd/>
          </a:ln>
        </p:spPr>
      </p:pic>
      <p:pic>
        <p:nvPicPr>
          <p:cNvPr id="145417" name="Picture 5"/>
          <p:cNvPicPr>
            <a:picLocks noChangeAspect="1"/>
          </p:cNvPicPr>
          <p:nvPr/>
        </p:nvPicPr>
        <p:blipFill>
          <a:blip r:embed="rId6" cstate="print"/>
          <a:srcRect/>
          <a:stretch>
            <a:fillRect/>
          </a:stretch>
        </p:blipFill>
        <p:spPr bwMode="auto">
          <a:xfrm>
            <a:off x="1289050" y="1566863"/>
            <a:ext cx="6629400" cy="3933825"/>
          </a:xfrm>
          <a:prstGeom prst="rect">
            <a:avLst/>
          </a:prstGeom>
          <a:noFill/>
          <a:ln w="9525">
            <a:noFill/>
            <a:miter lim="800000"/>
            <a:headEnd/>
            <a:tailEnd/>
          </a:ln>
        </p:spPr>
      </p:pic>
      <p:pic>
        <p:nvPicPr>
          <p:cNvPr id="145418" name="Picture 6"/>
          <p:cNvPicPr>
            <a:picLocks noChangeAspect="1"/>
          </p:cNvPicPr>
          <p:nvPr/>
        </p:nvPicPr>
        <p:blipFill>
          <a:blip r:embed="rId7" cstate="print"/>
          <a:srcRect/>
          <a:stretch>
            <a:fillRect/>
          </a:stretch>
        </p:blipFill>
        <p:spPr bwMode="auto">
          <a:xfrm>
            <a:off x="1289050" y="1566863"/>
            <a:ext cx="6629400" cy="3933825"/>
          </a:xfrm>
          <a:prstGeom prst="rect">
            <a:avLst/>
          </a:prstGeom>
          <a:noFill/>
          <a:ln w="9525">
            <a:noFill/>
            <a:miter lim="800000"/>
            <a:headEnd/>
            <a:tailEnd/>
          </a:ln>
        </p:spPr>
      </p:pic>
      <p:pic>
        <p:nvPicPr>
          <p:cNvPr id="145419" name="Picture 31"/>
          <p:cNvPicPr>
            <a:picLocks noChangeAspect="1"/>
          </p:cNvPicPr>
          <p:nvPr/>
        </p:nvPicPr>
        <p:blipFill>
          <a:blip r:embed="rId8" cstate="print"/>
          <a:srcRect/>
          <a:stretch>
            <a:fillRect/>
          </a:stretch>
        </p:blipFill>
        <p:spPr bwMode="auto">
          <a:xfrm>
            <a:off x="1289050" y="1566863"/>
            <a:ext cx="6629400" cy="3933825"/>
          </a:xfrm>
          <a:prstGeom prst="rect">
            <a:avLst/>
          </a:prstGeom>
          <a:noFill/>
          <a:ln w="9525">
            <a:noFill/>
            <a:miter lim="800000"/>
            <a:headEnd/>
            <a:tailEnd/>
          </a:ln>
        </p:spPr>
      </p:pic>
      <p:pic>
        <p:nvPicPr>
          <p:cNvPr id="145420" name="Picture 7"/>
          <p:cNvPicPr>
            <a:picLocks noChangeAspect="1"/>
          </p:cNvPicPr>
          <p:nvPr/>
        </p:nvPicPr>
        <p:blipFill>
          <a:blip r:embed="rId9" cstate="print"/>
          <a:srcRect/>
          <a:stretch>
            <a:fillRect/>
          </a:stretch>
        </p:blipFill>
        <p:spPr bwMode="auto">
          <a:xfrm>
            <a:off x="1289050" y="1566863"/>
            <a:ext cx="6629400" cy="3933825"/>
          </a:xfrm>
          <a:prstGeom prst="rect">
            <a:avLst/>
          </a:prstGeom>
          <a:noFill/>
          <a:ln w="9525">
            <a:noFill/>
            <a:miter lim="800000"/>
            <a:headEnd/>
            <a:tailEnd/>
          </a:ln>
        </p:spPr>
      </p:pic>
      <p:pic>
        <p:nvPicPr>
          <p:cNvPr id="145421" name="Picture 9"/>
          <p:cNvPicPr>
            <a:picLocks noChangeAspect="1"/>
          </p:cNvPicPr>
          <p:nvPr/>
        </p:nvPicPr>
        <p:blipFill>
          <a:blip r:embed="rId10" cstate="print"/>
          <a:srcRect/>
          <a:stretch>
            <a:fillRect/>
          </a:stretch>
        </p:blipFill>
        <p:spPr bwMode="auto">
          <a:xfrm>
            <a:off x="1289050" y="1566863"/>
            <a:ext cx="6629400" cy="3933825"/>
          </a:xfrm>
          <a:prstGeom prst="rect">
            <a:avLst/>
          </a:prstGeom>
          <a:noFill/>
          <a:ln w="9525">
            <a:noFill/>
            <a:miter lim="800000"/>
            <a:headEnd/>
            <a:tailEnd/>
          </a:ln>
        </p:spPr>
      </p:pic>
      <p:pic>
        <p:nvPicPr>
          <p:cNvPr id="39" name="Picture 38"/>
          <p:cNvPicPr>
            <a:picLocks noChangeAspect="1"/>
          </p:cNvPicPr>
          <p:nvPr/>
        </p:nvPicPr>
        <p:blipFill>
          <a:blip r:embed="rId11" cstate="print"/>
          <a:srcRect/>
          <a:stretch>
            <a:fillRect/>
          </a:stretch>
        </p:blipFill>
        <p:spPr bwMode="auto">
          <a:xfrm>
            <a:off x="1289050" y="1566863"/>
            <a:ext cx="6629400" cy="3933825"/>
          </a:xfrm>
          <a:prstGeom prst="rect">
            <a:avLst/>
          </a:prstGeom>
          <a:noFill/>
          <a:ln w="9525">
            <a:noFill/>
            <a:miter lim="800000"/>
            <a:headEnd/>
            <a:tailEnd/>
          </a:ln>
        </p:spPr>
      </p:pic>
      <p:pic>
        <p:nvPicPr>
          <p:cNvPr id="145423" name="Picture 12"/>
          <p:cNvPicPr>
            <a:picLocks noChangeAspect="1"/>
          </p:cNvPicPr>
          <p:nvPr/>
        </p:nvPicPr>
        <p:blipFill>
          <a:blip r:embed="rId12" cstate="print"/>
          <a:srcRect/>
          <a:stretch>
            <a:fillRect/>
          </a:stretch>
        </p:blipFill>
        <p:spPr bwMode="auto">
          <a:xfrm>
            <a:off x="1289050" y="1566863"/>
            <a:ext cx="6629400" cy="3933825"/>
          </a:xfrm>
          <a:prstGeom prst="rect">
            <a:avLst/>
          </a:prstGeom>
          <a:noFill/>
          <a:ln w="9525">
            <a:noFill/>
            <a:miter lim="800000"/>
            <a:headEnd/>
            <a:tailEnd/>
          </a:ln>
        </p:spPr>
      </p:pic>
      <p:pic>
        <p:nvPicPr>
          <p:cNvPr id="145424" name="Picture 30"/>
          <p:cNvPicPr>
            <a:picLocks noChangeAspect="1"/>
          </p:cNvPicPr>
          <p:nvPr/>
        </p:nvPicPr>
        <p:blipFill>
          <a:blip r:embed="rId13" cstate="print"/>
          <a:srcRect/>
          <a:stretch>
            <a:fillRect/>
          </a:stretch>
        </p:blipFill>
        <p:spPr bwMode="auto">
          <a:xfrm>
            <a:off x="1289050" y="1566863"/>
            <a:ext cx="6629400" cy="3933825"/>
          </a:xfrm>
          <a:prstGeom prst="rect">
            <a:avLst/>
          </a:prstGeom>
          <a:noFill/>
          <a:ln w="9525">
            <a:noFill/>
            <a:miter lim="800000"/>
            <a:headEnd/>
            <a:tailEnd/>
          </a:ln>
        </p:spPr>
      </p:pic>
      <p:pic>
        <p:nvPicPr>
          <p:cNvPr id="145425" name="Picture 32"/>
          <p:cNvPicPr>
            <a:picLocks noChangeAspect="1"/>
          </p:cNvPicPr>
          <p:nvPr/>
        </p:nvPicPr>
        <p:blipFill>
          <a:blip r:embed="rId14" cstate="print"/>
          <a:srcRect/>
          <a:stretch>
            <a:fillRect/>
          </a:stretch>
        </p:blipFill>
        <p:spPr bwMode="auto">
          <a:xfrm>
            <a:off x="1289050" y="1566863"/>
            <a:ext cx="6629400" cy="3933825"/>
          </a:xfrm>
          <a:prstGeom prst="rect">
            <a:avLst/>
          </a:prstGeom>
          <a:noFill/>
          <a:ln w="9525">
            <a:noFill/>
            <a:miter lim="800000"/>
            <a:headEnd/>
            <a:tailEnd/>
          </a:ln>
        </p:spPr>
      </p:pic>
      <p:pic>
        <p:nvPicPr>
          <p:cNvPr id="145426" name="Picture 33"/>
          <p:cNvPicPr>
            <a:picLocks noChangeAspect="1"/>
          </p:cNvPicPr>
          <p:nvPr/>
        </p:nvPicPr>
        <p:blipFill>
          <a:blip r:embed="rId15" cstate="print"/>
          <a:srcRect/>
          <a:stretch>
            <a:fillRect/>
          </a:stretch>
        </p:blipFill>
        <p:spPr bwMode="auto">
          <a:xfrm>
            <a:off x="1289050" y="1566863"/>
            <a:ext cx="6629400" cy="3933825"/>
          </a:xfrm>
          <a:prstGeom prst="rect">
            <a:avLst/>
          </a:prstGeom>
          <a:noFill/>
          <a:ln w="9525">
            <a:noFill/>
            <a:miter lim="800000"/>
            <a:headEnd/>
            <a:tailEnd/>
          </a:ln>
        </p:spPr>
      </p:pic>
      <p:pic>
        <p:nvPicPr>
          <p:cNvPr id="145427" name="Picture 34"/>
          <p:cNvPicPr>
            <a:picLocks noChangeAspect="1"/>
          </p:cNvPicPr>
          <p:nvPr/>
        </p:nvPicPr>
        <p:blipFill>
          <a:blip r:embed="rId16" cstate="print"/>
          <a:srcRect/>
          <a:stretch>
            <a:fillRect/>
          </a:stretch>
        </p:blipFill>
        <p:spPr bwMode="auto">
          <a:xfrm>
            <a:off x="1289050" y="1566863"/>
            <a:ext cx="6629400" cy="3933825"/>
          </a:xfrm>
          <a:prstGeom prst="rect">
            <a:avLst/>
          </a:prstGeom>
          <a:noFill/>
          <a:ln w="9525">
            <a:noFill/>
            <a:miter lim="800000"/>
            <a:headEnd/>
            <a:tailEnd/>
          </a:ln>
        </p:spPr>
      </p:pic>
      <p:pic>
        <p:nvPicPr>
          <p:cNvPr id="145428" name="Picture 35"/>
          <p:cNvPicPr>
            <a:picLocks noChangeAspect="1"/>
          </p:cNvPicPr>
          <p:nvPr/>
        </p:nvPicPr>
        <p:blipFill>
          <a:blip r:embed="rId17" cstate="print"/>
          <a:srcRect/>
          <a:stretch>
            <a:fillRect/>
          </a:stretch>
        </p:blipFill>
        <p:spPr bwMode="auto">
          <a:xfrm>
            <a:off x="1289050" y="1566863"/>
            <a:ext cx="6629400" cy="3933825"/>
          </a:xfrm>
          <a:prstGeom prst="rect">
            <a:avLst/>
          </a:prstGeom>
          <a:noFill/>
          <a:ln w="9525">
            <a:noFill/>
            <a:miter lim="800000"/>
            <a:headEnd/>
            <a:tailEnd/>
          </a:ln>
        </p:spPr>
      </p:pic>
      <p:pic>
        <p:nvPicPr>
          <p:cNvPr id="37" name="Picture 36"/>
          <p:cNvPicPr>
            <a:picLocks noChangeAspect="1"/>
          </p:cNvPicPr>
          <p:nvPr/>
        </p:nvPicPr>
        <p:blipFill>
          <a:blip r:embed="rId18" cstate="print"/>
          <a:srcRect/>
          <a:stretch>
            <a:fillRect/>
          </a:stretch>
        </p:blipFill>
        <p:spPr bwMode="auto">
          <a:xfrm>
            <a:off x="1289050" y="1566863"/>
            <a:ext cx="6629400" cy="3933825"/>
          </a:xfrm>
          <a:prstGeom prst="rect">
            <a:avLst/>
          </a:prstGeom>
          <a:noFill/>
          <a:ln w="9525">
            <a:noFill/>
            <a:miter lim="800000"/>
            <a:headEnd/>
            <a:tailEnd/>
          </a:ln>
        </p:spPr>
      </p:pic>
      <p:pic>
        <p:nvPicPr>
          <p:cNvPr id="38" name="Picture 37"/>
          <p:cNvPicPr>
            <a:picLocks noChangeAspect="1"/>
          </p:cNvPicPr>
          <p:nvPr/>
        </p:nvPicPr>
        <p:blipFill>
          <a:blip r:embed="rId19" cstate="print"/>
          <a:srcRect/>
          <a:stretch>
            <a:fillRect/>
          </a:stretch>
        </p:blipFill>
        <p:spPr bwMode="auto">
          <a:xfrm>
            <a:off x="1289050" y="1547813"/>
            <a:ext cx="6629400" cy="3933825"/>
          </a:xfrm>
          <a:prstGeom prst="rect">
            <a:avLst/>
          </a:prstGeom>
          <a:noFill/>
          <a:ln w="9525">
            <a:noFill/>
            <a:miter lim="800000"/>
            <a:headEnd/>
            <a:tailEnd/>
          </a:ln>
        </p:spPr>
      </p:pic>
      <p:sp>
        <p:nvSpPr>
          <p:cNvPr id="145431" name="Rectangle 28"/>
          <p:cNvSpPr>
            <a:spLocks noChangeArrowheads="1"/>
          </p:cNvSpPr>
          <p:nvPr/>
        </p:nvSpPr>
        <p:spPr bwMode="auto">
          <a:xfrm>
            <a:off x="877888" y="333375"/>
            <a:ext cx="4684712"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45432" name="Straight Connector 29"/>
          <p:cNvCxnSpPr>
            <a:cxnSpLocks noChangeShapeType="1"/>
          </p:cNvCxnSpPr>
          <p:nvPr/>
        </p:nvCxnSpPr>
        <p:spPr bwMode="auto">
          <a:xfrm>
            <a:off x="566738" y="657225"/>
            <a:ext cx="4995862" cy="0"/>
          </a:xfrm>
          <a:prstGeom prst="line">
            <a:avLst/>
          </a:prstGeom>
          <a:noFill/>
          <a:ln w="19050" cap="rnd" algn="ctr">
            <a:solidFill>
              <a:srgbClr val="9C3A45"/>
            </a:solidFill>
            <a:prstDash val="sysDash"/>
            <a:round/>
            <a:headEnd/>
            <a:tailEnd/>
          </a:ln>
        </p:spPr>
      </p:cxnSp>
      <p:sp>
        <p:nvSpPr>
          <p:cNvPr id="40"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4 </a:t>
            </a:r>
            <a:r>
              <a:rPr lang="el-GR" sz="2400" kern="0" dirty="0" smtClean="0">
                <a:solidFill>
                  <a:srgbClr val="69134B"/>
                </a:solidFill>
              </a:rPr>
              <a:t>Λύοντας ως προς τις Διεθνείς Τιμές</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750"/>
                                        <p:tgtEl>
                                          <p:spTgt spid="37"/>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750"/>
                                        <p:tgtEl>
                                          <p:spTgt spid="38"/>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566738" y="762000"/>
            <a:ext cx="7351712" cy="369888"/>
          </a:xfrm>
          <a:prstGeom prst="rect">
            <a:avLst/>
          </a:prstGeom>
          <a:noFill/>
          <a:ln w="9525" algn="ctr">
            <a:noFill/>
            <a:miter lim="800000"/>
            <a:headEnd/>
            <a:tailEnd/>
          </a:ln>
        </p:spPr>
        <p:txBody>
          <a:bodyPr>
            <a:spAutoFit/>
          </a:bodyPr>
          <a:lstStyle/>
          <a:p>
            <a:pPr>
              <a:spcBef>
                <a:spcPct val="20000"/>
              </a:spcBef>
            </a:pPr>
            <a:r>
              <a:rPr lang="el-GR" sz="1800" dirty="0" smtClean="0">
                <a:solidFill>
                  <a:srgbClr val="356A41"/>
                </a:solidFill>
              </a:rPr>
              <a:t>Καμπύλη Ζήτησης Εισαγωγών της Ξένης Χώρας</a:t>
            </a:r>
            <a:endParaRPr lang="en-US" sz="1800" dirty="0">
              <a:solidFill>
                <a:srgbClr val="356A41"/>
              </a:solidFill>
            </a:endParaRPr>
          </a:p>
        </p:txBody>
      </p:sp>
      <p:grpSp>
        <p:nvGrpSpPr>
          <p:cNvPr id="2" name="Group 39"/>
          <p:cNvGrpSpPr>
            <a:grpSpLocks/>
          </p:cNvGrpSpPr>
          <p:nvPr/>
        </p:nvGrpSpPr>
        <p:grpSpPr bwMode="auto">
          <a:xfrm>
            <a:off x="646113" y="1135063"/>
            <a:ext cx="8112125" cy="5500687"/>
            <a:chOff x="566738" y="2200275"/>
            <a:chExt cx="7805737" cy="4219575"/>
          </a:xfrm>
        </p:grpSpPr>
        <p:sp>
          <p:nvSpPr>
            <p:cNvPr id="147478" name="Rectangle 1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47479" name="Rectangle 19"/>
            <p:cNvSpPr>
              <a:spLocks noChangeArrowheads="1"/>
            </p:cNvSpPr>
            <p:nvPr/>
          </p:nvSpPr>
          <p:spPr bwMode="auto">
            <a:xfrm>
              <a:off x="581024" y="2219327"/>
              <a:ext cx="7772401" cy="24556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21" name="Text Box 7"/>
          <p:cNvSpPr txBox="1">
            <a:spLocks noChangeArrowheads="1"/>
          </p:cNvSpPr>
          <p:nvPr/>
        </p:nvSpPr>
        <p:spPr bwMode="auto">
          <a:xfrm>
            <a:off x="684213" y="1166813"/>
            <a:ext cx="25352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2-10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22" name="Rectangle 21"/>
          <p:cNvSpPr>
            <a:spLocks noChangeArrowheads="1"/>
          </p:cNvSpPr>
          <p:nvPr/>
        </p:nvSpPr>
        <p:spPr bwMode="auto">
          <a:xfrm>
            <a:off x="665163" y="5105400"/>
            <a:ext cx="8174037" cy="1532727"/>
          </a:xfrm>
          <a:prstGeom prst="rect">
            <a:avLst/>
          </a:prstGeom>
          <a:noFill/>
          <a:ln w="9525">
            <a:noFill/>
            <a:miter lim="800000"/>
            <a:headEnd/>
            <a:tailEnd/>
          </a:ln>
        </p:spPr>
        <p:txBody>
          <a:bodyPr wrap="square">
            <a:spAutoFit/>
          </a:bodyPr>
          <a:lstStyle/>
          <a:p>
            <a:pPr>
              <a:spcBef>
                <a:spcPct val="10000"/>
              </a:spcBef>
              <a:spcAft>
                <a:spcPct val="10000"/>
              </a:spcAft>
            </a:pPr>
            <a:r>
              <a:rPr lang="el-GR" sz="1800" dirty="0" smtClean="0">
                <a:solidFill>
                  <a:srgbClr val="8A3A6A"/>
                </a:solidFill>
              </a:rPr>
              <a:t>Ξένη Ζήτηση Εισαγωγών</a:t>
            </a:r>
            <a:r>
              <a:rPr lang="en-US" sz="1800" dirty="0" smtClean="0">
                <a:solidFill>
                  <a:srgbClr val="8A3A6A"/>
                </a:solidFill>
              </a:rPr>
              <a:t> </a:t>
            </a:r>
            <a:r>
              <a:rPr lang="el-GR" sz="1800" dirty="0" smtClean="0"/>
              <a:t>Το διάγραμμα (α) επαναλαμβάνει το Σχήμα 2-6.</a:t>
            </a:r>
            <a:endParaRPr lang="en-US" sz="1800" dirty="0"/>
          </a:p>
          <a:p>
            <a:pPr>
              <a:spcBef>
                <a:spcPct val="10000"/>
              </a:spcBef>
              <a:spcAft>
                <a:spcPct val="10000"/>
              </a:spcAft>
            </a:pPr>
            <a:r>
              <a:rPr lang="el-GR" sz="1800" dirty="0" smtClean="0"/>
              <a:t>Το διάγραμμα </a:t>
            </a:r>
            <a:r>
              <a:rPr lang="en-US" sz="1800" dirty="0" smtClean="0"/>
              <a:t>(</a:t>
            </a:r>
            <a:r>
              <a:rPr lang="el-GR" sz="1800" dirty="0" smtClean="0"/>
              <a:t>β</a:t>
            </a:r>
            <a:r>
              <a:rPr lang="en-US" sz="1800" dirty="0" smtClean="0"/>
              <a:t>) </a:t>
            </a:r>
            <a:r>
              <a:rPr lang="el-GR" sz="1800" dirty="0" smtClean="0"/>
              <a:t>δείχνει τη ζήτηση εισαγωγών για σιτηρά. Όταν η σχετική τιμή σιτηρών είναι 1, η ξένη χώρα θα εισάγει οποιαδήποτε ποσότητα σιτηρών μεταξύ 0 και 50 </a:t>
            </a:r>
            <a:r>
              <a:rPr lang="el-GR" sz="1800" dirty="0" err="1" smtClean="0"/>
              <a:t>μπούσελ</a:t>
            </a:r>
            <a:r>
              <a:rPr lang="el-GR" sz="1800" dirty="0" smtClean="0"/>
              <a:t>, κατά μήκος του τμήματος </a:t>
            </a:r>
            <a:r>
              <a:rPr lang="en-US" sz="1800" i="1" dirty="0" smtClean="0"/>
              <a:t>A</a:t>
            </a:r>
            <a:r>
              <a:rPr lang="en-US" sz="1800" baseline="30000" dirty="0"/>
              <a:t>*</a:t>
            </a:r>
            <a:r>
              <a:rPr lang="en-US" sz="1800" i="1" dirty="0">
                <a:sym typeface="Symbol" pitchFamily="18" charset="2"/>
              </a:rPr>
              <a:t></a:t>
            </a:r>
            <a:r>
              <a:rPr lang="en-US" sz="1800" i="1" dirty="0"/>
              <a:t>B</a:t>
            </a:r>
            <a:r>
              <a:rPr lang="en-US" sz="1800" dirty="0"/>
              <a:t>*</a:t>
            </a:r>
            <a:r>
              <a:rPr lang="en-US" sz="1800" i="1" dirty="0">
                <a:sym typeface="Symbol" pitchFamily="18" charset="2"/>
              </a:rPr>
              <a:t></a:t>
            </a:r>
            <a:r>
              <a:rPr lang="en-US" sz="1800" dirty="0"/>
              <a:t> </a:t>
            </a:r>
            <a:r>
              <a:rPr lang="el-GR" sz="1800" dirty="0" smtClean="0"/>
              <a:t> της καμπύλης ζήτησης εισαγωγών της ξένης χώρας. </a:t>
            </a:r>
            <a:endParaRPr lang="en-US" sz="1800" dirty="0"/>
          </a:p>
        </p:txBody>
      </p:sp>
      <p:sp>
        <p:nvSpPr>
          <p:cNvPr id="23" name="Rectangle 22"/>
          <p:cNvSpPr>
            <a:spLocks noChangeArrowheads="1"/>
          </p:cNvSpPr>
          <p:nvPr/>
        </p:nvSpPr>
        <p:spPr bwMode="auto">
          <a:xfrm>
            <a:off x="763588" y="1490663"/>
            <a:ext cx="7861300" cy="361473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14" name="Picture 13"/>
          <p:cNvPicPr>
            <a:picLocks noChangeAspect="1"/>
          </p:cNvPicPr>
          <p:nvPr/>
        </p:nvPicPr>
        <p:blipFill>
          <a:blip r:embed="rId3" cstate="print"/>
          <a:srcRect/>
          <a:stretch>
            <a:fillRect/>
          </a:stretch>
        </p:blipFill>
        <p:spPr bwMode="auto">
          <a:xfrm>
            <a:off x="1309688" y="1514475"/>
            <a:ext cx="6629400" cy="3829050"/>
          </a:xfrm>
          <a:prstGeom prst="rect">
            <a:avLst/>
          </a:prstGeom>
          <a:noFill/>
          <a:ln w="9525">
            <a:noFill/>
            <a:miter lim="800000"/>
            <a:headEnd/>
            <a:tailEnd/>
          </a:ln>
        </p:spPr>
      </p:pic>
      <p:pic>
        <p:nvPicPr>
          <p:cNvPr id="13" name="Picture 12"/>
          <p:cNvPicPr>
            <a:picLocks noChangeAspect="1"/>
          </p:cNvPicPr>
          <p:nvPr/>
        </p:nvPicPr>
        <p:blipFill>
          <a:blip r:embed="rId4" cstate="print"/>
          <a:srcRect/>
          <a:stretch>
            <a:fillRect/>
          </a:stretch>
        </p:blipFill>
        <p:spPr bwMode="auto">
          <a:xfrm>
            <a:off x="1309688" y="1514475"/>
            <a:ext cx="6629400" cy="3829050"/>
          </a:xfrm>
          <a:prstGeom prst="rect">
            <a:avLst/>
          </a:prstGeom>
          <a:noFill/>
          <a:ln w="9525">
            <a:noFill/>
            <a:miter lim="800000"/>
            <a:headEnd/>
            <a:tailEnd/>
          </a:ln>
        </p:spPr>
      </p:pic>
      <p:pic>
        <p:nvPicPr>
          <p:cNvPr id="18" name="Picture 17"/>
          <p:cNvPicPr>
            <a:picLocks noChangeAspect="1"/>
          </p:cNvPicPr>
          <p:nvPr/>
        </p:nvPicPr>
        <p:blipFill>
          <a:blip r:embed="rId5" cstate="print"/>
          <a:srcRect/>
          <a:stretch>
            <a:fillRect/>
          </a:stretch>
        </p:blipFill>
        <p:spPr bwMode="auto">
          <a:xfrm>
            <a:off x="1309688" y="1514475"/>
            <a:ext cx="6629400" cy="3829050"/>
          </a:xfrm>
          <a:prstGeom prst="rect">
            <a:avLst/>
          </a:prstGeom>
          <a:noFill/>
          <a:ln w="9525">
            <a:noFill/>
            <a:miter lim="800000"/>
            <a:headEnd/>
            <a:tailEnd/>
          </a:ln>
        </p:spPr>
      </p:pic>
      <p:pic>
        <p:nvPicPr>
          <p:cNvPr id="26" name="Picture 25"/>
          <p:cNvPicPr>
            <a:picLocks noChangeAspect="1"/>
          </p:cNvPicPr>
          <p:nvPr/>
        </p:nvPicPr>
        <p:blipFill>
          <a:blip r:embed="rId6" cstate="print"/>
          <a:srcRect/>
          <a:stretch>
            <a:fillRect/>
          </a:stretch>
        </p:blipFill>
        <p:spPr bwMode="auto">
          <a:xfrm>
            <a:off x="1309688" y="1514475"/>
            <a:ext cx="6629400" cy="3829050"/>
          </a:xfrm>
          <a:prstGeom prst="rect">
            <a:avLst/>
          </a:prstGeom>
          <a:noFill/>
          <a:ln w="9525">
            <a:noFill/>
            <a:miter lim="800000"/>
            <a:headEnd/>
            <a:tailEnd/>
          </a:ln>
        </p:spPr>
      </p:pic>
      <p:pic>
        <p:nvPicPr>
          <p:cNvPr id="30" name="Picture 29"/>
          <p:cNvPicPr>
            <a:picLocks noChangeAspect="1"/>
          </p:cNvPicPr>
          <p:nvPr/>
        </p:nvPicPr>
        <p:blipFill>
          <a:blip r:embed="rId7" cstate="print"/>
          <a:srcRect/>
          <a:stretch>
            <a:fillRect/>
          </a:stretch>
        </p:blipFill>
        <p:spPr bwMode="auto">
          <a:xfrm>
            <a:off x="1309688" y="1514475"/>
            <a:ext cx="6629400" cy="3829050"/>
          </a:xfrm>
          <a:prstGeom prst="rect">
            <a:avLst/>
          </a:prstGeom>
          <a:noFill/>
          <a:ln w="9525">
            <a:noFill/>
            <a:miter lim="800000"/>
            <a:headEnd/>
            <a:tailEnd/>
          </a:ln>
        </p:spPr>
      </p:pic>
      <p:pic>
        <p:nvPicPr>
          <p:cNvPr id="34" name="Picture 33"/>
          <p:cNvPicPr>
            <a:picLocks noChangeAspect="1"/>
          </p:cNvPicPr>
          <p:nvPr/>
        </p:nvPicPr>
        <p:blipFill>
          <a:blip r:embed="rId8" cstate="print"/>
          <a:srcRect/>
          <a:stretch>
            <a:fillRect/>
          </a:stretch>
        </p:blipFill>
        <p:spPr bwMode="auto">
          <a:xfrm>
            <a:off x="1309688" y="1514475"/>
            <a:ext cx="6629400" cy="3829050"/>
          </a:xfrm>
          <a:prstGeom prst="rect">
            <a:avLst/>
          </a:prstGeom>
          <a:noFill/>
          <a:ln w="9525">
            <a:noFill/>
            <a:miter lim="800000"/>
            <a:headEnd/>
            <a:tailEnd/>
          </a:ln>
        </p:spPr>
      </p:pic>
      <p:pic>
        <p:nvPicPr>
          <p:cNvPr id="33" name="Picture 32"/>
          <p:cNvPicPr>
            <a:picLocks noChangeAspect="1"/>
          </p:cNvPicPr>
          <p:nvPr/>
        </p:nvPicPr>
        <p:blipFill>
          <a:blip r:embed="rId9" cstate="print"/>
          <a:srcRect/>
          <a:stretch>
            <a:fillRect/>
          </a:stretch>
        </p:blipFill>
        <p:spPr bwMode="auto">
          <a:xfrm>
            <a:off x="1309688" y="1514475"/>
            <a:ext cx="6629400" cy="3829050"/>
          </a:xfrm>
          <a:prstGeom prst="rect">
            <a:avLst/>
          </a:prstGeom>
          <a:noFill/>
          <a:ln w="9525">
            <a:noFill/>
            <a:miter lim="800000"/>
            <a:headEnd/>
            <a:tailEnd/>
          </a:ln>
        </p:spPr>
      </p:pic>
      <p:pic>
        <p:nvPicPr>
          <p:cNvPr id="37" name="Picture 36"/>
          <p:cNvPicPr>
            <a:picLocks noChangeAspect="1"/>
          </p:cNvPicPr>
          <p:nvPr/>
        </p:nvPicPr>
        <p:blipFill>
          <a:blip r:embed="rId10" cstate="print"/>
          <a:srcRect/>
          <a:stretch>
            <a:fillRect/>
          </a:stretch>
        </p:blipFill>
        <p:spPr bwMode="auto">
          <a:xfrm>
            <a:off x="1309688" y="1514475"/>
            <a:ext cx="6629400" cy="3829050"/>
          </a:xfrm>
          <a:prstGeom prst="rect">
            <a:avLst/>
          </a:prstGeom>
          <a:noFill/>
          <a:ln w="9525">
            <a:noFill/>
            <a:miter lim="800000"/>
            <a:headEnd/>
            <a:tailEnd/>
          </a:ln>
        </p:spPr>
      </p:pic>
      <p:pic>
        <p:nvPicPr>
          <p:cNvPr id="38" name="Picture 37"/>
          <p:cNvPicPr>
            <a:picLocks noChangeAspect="1"/>
          </p:cNvPicPr>
          <p:nvPr/>
        </p:nvPicPr>
        <p:blipFill>
          <a:blip r:embed="rId11" cstate="print"/>
          <a:srcRect/>
          <a:stretch>
            <a:fillRect/>
          </a:stretch>
        </p:blipFill>
        <p:spPr bwMode="auto">
          <a:xfrm>
            <a:off x="1309688" y="1514475"/>
            <a:ext cx="6629400" cy="3829050"/>
          </a:xfrm>
          <a:prstGeom prst="rect">
            <a:avLst/>
          </a:prstGeom>
          <a:noFill/>
          <a:ln w="9525">
            <a:noFill/>
            <a:miter lim="800000"/>
            <a:headEnd/>
            <a:tailEnd/>
          </a:ln>
        </p:spPr>
      </p:pic>
      <p:pic>
        <p:nvPicPr>
          <p:cNvPr id="39" name="Picture 38"/>
          <p:cNvPicPr>
            <a:picLocks noChangeAspect="1"/>
          </p:cNvPicPr>
          <p:nvPr/>
        </p:nvPicPr>
        <p:blipFill>
          <a:blip r:embed="rId12" cstate="print"/>
          <a:srcRect/>
          <a:stretch>
            <a:fillRect/>
          </a:stretch>
        </p:blipFill>
        <p:spPr bwMode="auto">
          <a:xfrm>
            <a:off x="1309688" y="1514475"/>
            <a:ext cx="6629400" cy="3829050"/>
          </a:xfrm>
          <a:prstGeom prst="rect">
            <a:avLst/>
          </a:prstGeom>
          <a:noFill/>
          <a:ln w="9525">
            <a:noFill/>
            <a:miter lim="800000"/>
            <a:headEnd/>
            <a:tailEnd/>
          </a:ln>
        </p:spPr>
      </p:pic>
      <p:pic>
        <p:nvPicPr>
          <p:cNvPr id="41" name="Picture 40"/>
          <p:cNvPicPr>
            <a:picLocks noChangeAspect="1"/>
          </p:cNvPicPr>
          <p:nvPr/>
        </p:nvPicPr>
        <p:blipFill>
          <a:blip r:embed="rId13" cstate="print"/>
          <a:srcRect/>
          <a:stretch>
            <a:fillRect/>
          </a:stretch>
        </p:blipFill>
        <p:spPr bwMode="auto">
          <a:xfrm>
            <a:off x="1309688" y="1514475"/>
            <a:ext cx="6629400" cy="3829050"/>
          </a:xfrm>
          <a:prstGeom prst="rect">
            <a:avLst/>
          </a:prstGeom>
          <a:noFill/>
          <a:ln w="9525">
            <a:noFill/>
            <a:miter lim="800000"/>
            <a:headEnd/>
            <a:tailEnd/>
          </a:ln>
        </p:spPr>
      </p:pic>
      <p:pic>
        <p:nvPicPr>
          <p:cNvPr id="42" name="Picture 41"/>
          <p:cNvPicPr>
            <a:picLocks noChangeAspect="1"/>
          </p:cNvPicPr>
          <p:nvPr/>
        </p:nvPicPr>
        <p:blipFill>
          <a:blip r:embed="rId14" cstate="print"/>
          <a:srcRect/>
          <a:stretch>
            <a:fillRect/>
          </a:stretch>
        </p:blipFill>
        <p:spPr bwMode="auto">
          <a:xfrm>
            <a:off x="1309688" y="1514475"/>
            <a:ext cx="6629400" cy="3829050"/>
          </a:xfrm>
          <a:prstGeom prst="rect">
            <a:avLst/>
          </a:prstGeom>
          <a:noFill/>
          <a:ln w="9525">
            <a:noFill/>
            <a:miter lim="800000"/>
            <a:headEnd/>
            <a:tailEnd/>
          </a:ln>
        </p:spPr>
      </p:pic>
      <p:pic>
        <p:nvPicPr>
          <p:cNvPr id="43" name="Picture 42"/>
          <p:cNvPicPr>
            <a:picLocks noChangeAspect="1"/>
          </p:cNvPicPr>
          <p:nvPr/>
        </p:nvPicPr>
        <p:blipFill>
          <a:blip r:embed="rId15" cstate="print"/>
          <a:srcRect/>
          <a:stretch>
            <a:fillRect/>
          </a:stretch>
        </p:blipFill>
        <p:spPr bwMode="auto">
          <a:xfrm>
            <a:off x="1295400" y="1524000"/>
            <a:ext cx="6629400" cy="3962400"/>
          </a:xfrm>
          <a:prstGeom prst="rect">
            <a:avLst/>
          </a:prstGeom>
          <a:noFill/>
          <a:ln w="9525">
            <a:noFill/>
            <a:miter lim="800000"/>
            <a:headEnd/>
            <a:tailEnd/>
          </a:ln>
        </p:spPr>
      </p:pic>
      <p:sp>
        <p:nvSpPr>
          <p:cNvPr id="147475" name="Rectangle 27"/>
          <p:cNvSpPr>
            <a:spLocks noChangeArrowheads="1"/>
          </p:cNvSpPr>
          <p:nvPr/>
        </p:nvSpPr>
        <p:spPr bwMode="auto">
          <a:xfrm>
            <a:off x="877888" y="333375"/>
            <a:ext cx="4684712"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47476" name="Straight Connector 28"/>
          <p:cNvCxnSpPr>
            <a:cxnSpLocks noChangeShapeType="1"/>
          </p:cNvCxnSpPr>
          <p:nvPr/>
        </p:nvCxnSpPr>
        <p:spPr bwMode="auto">
          <a:xfrm>
            <a:off x="566738" y="657225"/>
            <a:ext cx="4995862" cy="0"/>
          </a:xfrm>
          <a:prstGeom prst="line">
            <a:avLst/>
          </a:prstGeom>
          <a:noFill/>
          <a:ln w="19050" cap="rnd" algn="ctr">
            <a:solidFill>
              <a:srgbClr val="9C3A45"/>
            </a:solidFill>
            <a:prstDash val="sysDash"/>
            <a:round/>
            <a:headEnd/>
            <a:tailEnd/>
          </a:ln>
        </p:spPr>
      </p:cxnSp>
      <p:sp>
        <p:nvSpPr>
          <p:cNvPr id="31"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4 </a:t>
            </a:r>
            <a:r>
              <a:rPr lang="el-GR" sz="2400" kern="0" dirty="0" smtClean="0">
                <a:solidFill>
                  <a:srgbClr val="69134B"/>
                </a:solidFill>
              </a:rPr>
              <a:t>Λύοντας ως προς τις Διεθνείς Τιμές</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left)">
                                      <p:cBhvr>
                                        <p:cTn id="25" dur="500"/>
                                        <p:tgtEl>
                                          <p:spTgt spid="22">
                                            <p:txEl>
                                              <p:pRg st="0" end="0"/>
                                            </p:txEl>
                                          </p:spTgt>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2">
                                            <p:txEl>
                                              <p:pRg st="1" end="1"/>
                                            </p:txEl>
                                          </p:spTgt>
                                        </p:tgtEl>
                                        <p:attrNameLst>
                                          <p:attrName>style.visibility</p:attrName>
                                        </p:attrNameLst>
                                      </p:cBhvr>
                                      <p:to>
                                        <p:strVal val="visible"/>
                                      </p:to>
                                    </p:set>
                                    <p:animEffect transition="in" filter="wipe(left)">
                                      <p:cBhvr>
                                        <p:cTn id="29" dur="500"/>
                                        <p:tgtEl>
                                          <p:spTgt spid="22">
                                            <p:txEl>
                                              <p:pRg st="1" end="1"/>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750"/>
                                        <p:tgtEl>
                                          <p:spTgt spid="13"/>
                                        </p:tgtEl>
                                      </p:cBhvr>
                                    </p:animEffect>
                                  </p:childTnLst>
                                </p:cTn>
                              </p:par>
                            </p:childTnLst>
                          </p:cTn>
                        </p:par>
                        <p:par>
                          <p:cTn id="34" fill="hold">
                            <p:stCondLst>
                              <p:cond delay="375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750"/>
                                        <p:tgtEl>
                                          <p:spTgt spid="14"/>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750"/>
                                        <p:tgtEl>
                                          <p:spTgt spid="18"/>
                                        </p:tgtEl>
                                      </p:cBhvr>
                                    </p:animEffect>
                                  </p:childTnLst>
                                </p:cTn>
                              </p:par>
                            </p:childTnLst>
                          </p:cTn>
                        </p:par>
                        <p:par>
                          <p:cTn id="42" fill="hold">
                            <p:stCondLst>
                              <p:cond delay="5250"/>
                            </p:stCondLst>
                            <p:childTnLst>
                              <p:par>
                                <p:cTn id="43" presetID="22" presetClass="entr" presetSubtype="8"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750"/>
                                        <p:tgtEl>
                                          <p:spTgt spid="26"/>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750"/>
                                        <p:tgtEl>
                                          <p:spTgt spid="30"/>
                                        </p:tgtEl>
                                      </p:cBhvr>
                                    </p:animEffect>
                                  </p:childTnLst>
                                </p:cTn>
                              </p:par>
                            </p:childTnLst>
                          </p:cTn>
                        </p:par>
                        <p:par>
                          <p:cTn id="50" fill="hold">
                            <p:stCondLst>
                              <p:cond delay="6750"/>
                            </p:stCondLst>
                            <p:childTnLst>
                              <p:par>
                                <p:cTn id="51" presetID="22" presetClass="entr" presetSubtype="8"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750"/>
                                        <p:tgtEl>
                                          <p:spTgt spid="33"/>
                                        </p:tgtEl>
                                      </p:cBhvr>
                                    </p:animEffect>
                                  </p:childTnLst>
                                </p:cTn>
                              </p:par>
                            </p:childTnLst>
                          </p:cTn>
                        </p:par>
                        <p:par>
                          <p:cTn id="54" fill="hold">
                            <p:stCondLst>
                              <p:cond delay="7500"/>
                            </p:stCondLst>
                            <p:childTnLst>
                              <p:par>
                                <p:cTn id="55" presetID="22" presetClass="entr" presetSubtype="8"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750"/>
                                        <p:tgtEl>
                                          <p:spTgt spid="34"/>
                                        </p:tgtEl>
                                      </p:cBhvr>
                                    </p:animEffect>
                                  </p:childTnLst>
                                </p:cTn>
                              </p:par>
                            </p:childTnLst>
                          </p:cTn>
                        </p:par>
                        <p:par>
                          <p:cTn id="58" fill="hold">
                            <p:stCondLst>
                              <p:cond delay="8250"/>
                            </p:stCondLst>
                            <p:childTnLst>
                              <p:par>
                                <p:cTn id="59" presetID="22" presetClass="entr" presetSubtype="8" fill="hold"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750"/>
                                        <p:tgtEl>
                                          <p:spTgt spid="37"/>
                                        </p:tgtEl>
                                      </p:cBhvr>
                                    </p:animEffect>
                                  </p:childTnLst>
                                </p:cTn>
                              </p:par>
                            </p:childTnLst>
                          </p:cTn>
                        </p:par>
                        <p:par>
                          <p:cTn id="62" fill="hold">
                            <p:stCondLst>
                              <p:cond delay="9000"/>
                            </p:stCondLst>
                            <p:childTnLst>
                              <p:par>
                                <p:cTn id="63" presetID="22" presetClass="entr" presetSubtype="8" fill="hold"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left)">
                                      <p:cBhvr>
                                        <p:cTn id="65" dur="750"/>
                                        <p:tgtEl>
                                          <p:spTgt spid="38"/>
                                        </p:tgtEl>
                                      </p:cBhvr>
                                    </p:animEffect>
                                  </p:childTnLst>
                                </p:cTn>
                              </p:par>
                            </p:childTnLst>
                          </p:cTn>
                        </p:par>
                        <p:par>
                          <p:cTn id="66" fill="hold">
                            <p:stCondLst>
                              <p:cond delay="9750"/>
                            </p:stCondLst>
                            <p:childTnLst>
                              <p:par>
                                <p:cTn id="67" presetID="22" presetClass="entr" presetSubtype="8" fill="hold"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left)">
                                      <p:cBhvr>
                                        <p:cTn id="69" dur="750"/>
                                        <p:tgtEl>
                                          <p:spTgt spid="39"/>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left)">
                                      <p:cBhvr>
                                        <p:cTn id="73" dur="750"/>
                                        <p:tgtEl>
                                          <p:spTgt spid="41"/>
                                        </p:tgtEl>
                                      </p:cBhvr>
                                    </p:animEffect>
                                  </p:childTnLst>
                                </p:cTn>
                              </p:par>
                            </p:childTnLst>
                          </p:cTn>
                        </p:par>
                        <p:par>
                          <p:cTn id="74" fill="hold">
                            <p:stCondLst>
                              <p:cond delay="11250"/>
                            </p:stCondLst>
                            <p:childTnLst>
                              <p:par>
                                <p:cTn id="75" presetID="22" presetClass="entr" presetSubtype="8"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750"/>
                                        <p:tgtEl>
                                          <p:spTgt spid="42"/>
                                        </p:tgtEl>
                                      </p:cBhvr>
                                    </p:animEffect>
                                  </p:childTnLst>
                                </p:cTn>
                              </p:par>
                            </p:childTnLst>
                          </p:cTn>
                        </p:par>
                        <p:par>
                          <p:cTn id="78" fill="hold">
                            <p:stCondLst>
                              <p:cond delay="12000"/>
                            </p:stCondLst>
                            <p:childTnLst>
                              <p:par>
                                <p:cTn id="79" presetID="22" presetClass="entr" presetSubtype="8" fill="hold" nodeType="after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wipe(left)">
                                      <p:cBhvr>
                                        <p:cTn id="81"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21" grpId="0" animBg="1"/>
      <p:bldP spid="22" grpId="0" uiExpand="1" build="p" bldLvl="2"/>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5" name="Rectangle 5"/>
          <p:cNvSpPr>
            <a:spLocks noChangeArrowheads="1"/>
          </p:cNvSpPr>
          <p:nvPr/>
        </p:nvSpPr>
        <p:spPr bwMode="auto">
          <a:xfrm>
            <a:off x="566738" y="762000"/>
            <a:ext cx="7351712" cy="369332"/>
          </a:xfrm>
          <a:prstGeom prst="rect">
            <a:avLst/>
          </a:prstGeom>
          <a:noFill/>
          <a:ln w="9525" algn="ctr">
            <a:noFill/>
            <a:miter lim="800000"/>
            <a:headEnd/>
            <a:tailEnd/>
          </a:ln>
        </p:spPr>
        <p:txBody>
          <a:bodyPr>
            <a:spAutoFit/>
          </a:bodyPr>
          <a:lstStyle/>
          <a:p>
            <a:pPr>
              <a:spcBef>
                <a:spcPct val="20000"/>
              </a:spcBef>
            </a:pPr>
            <a:r>
              <a:rPr lang="el-GR" sz="1800" dirty="0" smtClean="0">
                <a:solidFill>
                  <a:srgbClr val="356A41"/>
                </a:solidFill>
              </a:rPr>
              <a:t>Καμπύλη Ζήτησης Εισαγωγών της Ξένης Χώρας</a:t>
            </a:r>
            <a:endParaRPr lang="en-US" sz="1800" dirty="0" smtClean="0">
              <a:solidFill>
                <a:srgbClr val="356A41"/>
              </a:solidFill>
            </a:endParaRPr>
          </a:p>
        </p:txBody>
      </p:sp>
      <p:grpSp>
        <p:nvGrpSpPr>
          <p:cNvPr id="149506" name="Group 39"/>
          <p:cNvGrpSpPr>
            <a:grpSpLocks/>
          </p:cNvGrpSpPr>
          <p:nvPr/>
        </p:nvGrpSpPr>
        <p:grpSpPr bwMode="auto">
          <a:xfrm>
            <a:off x="646113" y="1135063"/>
            <a:ext cx="8112125" cy="5500687"/>
            <a:chOff x="566738" y="2200275"/>
            <a:chExt cx="7805737" cy="4219575"/>
          </a:xfrm>
        </p:grpSpPr>
        <p:sp>
          <p:nvSpPr>
            <p:cNvPr id="149529" name="Rectangle 1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49530" name="Rectangle 19"/>
            <p:cNvSpPr>
              <a:spLocks noChangeArrowheads="1"/>
            </p:cNvSpPr>
            <p:nvPr/>
          </p:nvSpPr>
          <p:spPr bwMode="auto">
            <a:xfrm>
              <a:off x="581024" y="2219327"/>
              <a:ext cx="7772401" cy="24556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49507" name="Text Box 7"/>
          <p:cNvSpPr txBox="1">
            <a:spLocks noChangeArrowheads="1"/>
          </p:cNvSpPr>
          <p:nvPr/>
        </p:nvSpPr>
        <p:spPr bwMode="auto">
          <a:xfrm>
            <a:off x="684213" y="1166813"/>
            <a:ext cx="25352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2-10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22" name="Rectangle 21"/>
          <p:cNvSpPr>
            <a:spLocks noChangeArrowheads="1"/>
          </p:cNvSpPr>
          <p:nvPr/>
        </p:nvSpPr>
        <p:spPr bwMode="auto">
          <a:xfrm>
            <a:off x="646113" y="5418138"/>
            <a:ext cx="8093075" cy="1200329"/>
          </a:xfrm>
          <a:prstGeom prst="rect">
            <a:avLst/>
          </a:prstGeom>
          <a:noFill/>
          <a:ln w="9525">
            <a:noFill/>
            <a:miter lim="800000"/>
            <a:headEnd/>
            <a:tailEnd/>
          </a:ln>
        </p:spPr>
        <p:txBody>
          <a:bodyPr>
            <a:spAutoFit/>
          </a:bodyPr>
          <a:lstStyle/>
          <a:p>
            <a:pPr>
              <a:spcBef>
                <a:spcPct val="10000"/>
              </a:spcBef>
              <a:spcAft>
                <a:spcPct val="10000"/>
              </a:spcAft>
            </a:pPr>
            <a:r>
              <a:rPr lang="el-GR" sz="1800" dirty="0" smtClean="0">
                <a:solidFill>
                  <a:srgbClr val="8A3A6A"/>
                </a:solidFill>
              </a:rPr>
              <a:t>Ξένη Ζήτηση Εισαγωγών </a:t>
            </a:r>
            <a:r>
              <a:rPr lang="en-US" sz="1800" dirty="0" smtClean="0">
                <a:solidFill>
                  <a:srgbClr val="8A3A6A"/>
                </a:solidFill>
              </a:rPr>
              <a:t>(</a:t>
            </a:r>
            <a:r>
              <a:rPr lang="el-GR" sz="1800" dirty="0" smtClean="0">
                <a:solidFill>
                  <a:srgbClr val="8A3A6A"/>
                </a:solidFill>
              </a:rPr>
              <a:t>συνέχεια</a:t>
            </a:r>
            <a:r>
              <a:rPr lang="en-US" sz="1800" dirty="0" smtClean="0">
                <a:solidFill>
                  <a:srgbClr val="8A3A6A"/>
                </a:solidFill>
              </a:rPr>
              <a:t>) </a:t>
            </a:r>
            <a:r>
              <a:rPr lang="el-GR" sz="1800" dirty="0" smtClean="0"/>
              <a:t>Για σχετικές τιμές κάτω από 1, η ξένη χώρα εισάγει περισσότερα από 50 </a:t>
            </a:r>
            <a:r>
              <a:rPr lang="el-GR" sz="1800" dirty="0" err="1" smtClean="0"/>
              <a:t>μπούσελ</a:t>
            </a:r>
            <a:r>
              <a:rPr lang="el-GR" sz="1800" dirty="0" smtClean="0"/>
              <a:t>, κατά μήκος του τμήματος </a:t>
            </a:r>
            <a:r>
              <a:rPr lang="en-US" sz="1800" i="1" dirty="0" smtClean="0"/>
              <a:t>B</a:t>
            </a:r>
            <a:r>
              <a:rPr lang="en-US" sz="1800" dirty="0"/>
              <a:t>*</a:t>
            </a:r>
            <a:r>
              <a:rPr lang="en-US" sz="1800" i="1" dirty="0">
                <a:sym typeface="Symbol" pitchFamily="18" charset="2"/>
              </a:rPr>
              <a:t></a:t>
            </a:r>
            <a:r>
              <a:rPr lang="en-US" sz="1800" i="1" dirty="0"/>
              <a:t>C</a:t>
            </a:r>
            <a:r>
              <a:rPr lang="en-US" sz="1800" dirty="0"/>
              <a:t>*</a:t>
            </a:r>
            <a:r>
              <a:rPr lang="en-US" sz="1800" i="1" dirty="0">
                <a:sym typeface="Symbol" pitchFamily="18" charset="2"/>
              </a:rPr>
              <a:t></a:t>
            </a:r>
            <a:r>
              <a:rPr lang="en-US" sz="1800" dirty="0"/>
              <a:t>. </a:t>
            </a:r>
            <a:r>
              <a:rPr lang="el-GR" sz="1800" dirty="0" smtClean="0"/>
              <a:t>Για παράδειγμα</a:t>
            </a:r>
            <a:r>
              <a:rPr lang="en-US" sz="1800" dirty="0" smtClean="0"/>
              <a:t>, </a:t>
            </a:r>
            <a:r>
              <a:rPr lang="el-GR" sz="1800" dirty="0" smtClean="0"/>
              <a:t>στη σχετική τιμή</a:t>
            </a:r>
            <a:r>
              <a:rPr lang="en-US" sz="1800" dirty="0" smtClean="0"/>
              <a:t> </a:t>
            </a:r>
            <a:r>
              <a:rPr lang="en-US" sz="1800" baseline="30000" dirty="0"/>
              <a:t>2</a:t>
            </a:r>
            <a:r>
              <a:rPr lang="en-US" sz="1800" dirty="0"/>
              <a:t>/</a:t>
            </a:r>
            <a:r>
              <a:rPr lang="en-US" sz="1800" baseline="-25000" dirty="0"/>
              <a:t>3</a:t>
            </a:r>
            <a:r>
              <a:rPr lang="en-US" sz="1800" dirty="0"/>
              <a:t>, </a:t>
            </a:r>
            <a:r>
              <a:rPr lang="el-GR" sz="1800" dirty="0" smtClean="0"/>
              <a:t>η ξένη χώρα εισάγει</a:t>
            </a:r>
            <a:r>
              <a:rPr lang="en-US" sz="1800" dirty="0" smtClean="0"/>
              <a:t> </a:t>
            </a:r>
            <a:r>
              <a:rPr lang="en-US" sz="1800" dirty="0"/>
              <a:t>60 </a:t>
            </a:r>
            <a:r>
              <a:rPr lang="el-GR" sz="1800" dirty="0" err="1" smtClean="0"/>
              <a:t>μπούσελ</a:t>
            </a:r>
            <a:r>
              <a:rPr lang="el-GR" sz="1800" dirty="0" smtClean="0"/>
              <a:t> σιτηρών.</a:t>
            </a:r>
            <a:endParaRPr lang="en-US" sz="1800" dirty="0"/>
          </a:p>
        </p:txBody>
      </p:sp>
      <p:sp>
        <p:nvSpPr>
          <p:cNvPr id="149509" name="Rectangle 22"/>
          <p:cNvSpPr>
            <a:spLocks noChangeArrowheads="1"/>
          </p:cNvSpPr>
          <p:nvPr/>
        </p:nvSpPr>
        <p:spPr bwMode="auto">
          <a:xfrm>
            <a:off x="763588" y="1490663"/>
            <a:ext cx="7861300" cy="38989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149510" name="Picture 13"/>
          <p:cNvPicPr>
            <a:picLocks noChangeAspect="1"/>
          </p:cNvPicPr>
          <p:nvPr/>
        </p:nvPicPr>
        <p:blipFill>
          <a:blip r:embed="rId3" cstate="print"/>
          <a:srcRect/>
          <a:stretch>
            <a:fillRect/>
          </a:stretch>
        </p:blipFill>
        <p:spPr bwMode="auto">
          <a:xfrm>
            <a:off x="1309688" y="1514475"/>
            <a:ext cx="6629400" cy="3829050"/>
          </a:xfrm>
          <a:prstGeom prst="rect">
            <a:avLst/>
          </a:prstGeom>
          <a:noFill/>
          <a:ln w="9525">
            <a:noFill/>
            <a:miter lim="800000"/>
            <a:headEnd/>
            <a:tailEnd/>
          </a:ln>
        </p:spPr>
      </p:pic>
      <p:pic>
        <p:nvPicPr>
          <p:cNvPr id="149511" name="Picture 12"/>
          <p:cNvPicPr>
            <a:picLocks noChangeAspect="1"/>
          </p:cNvPicPr>
          <p:nvPr/>
        </p:nvPicPr>
        <p:blipFill>
          <a:blip r:embed="rId4" cstate="print"/>
          <a:srcRect/>
          <a:stretch>
            <a:fillRect/>
          </a:stretch>
        </p:blipFill>
        <p:spPr bwMode="auto">
          <a:xfrm>
            <a:off x="1309688" y="1514475"/>
            <a:ext cx="6629400" cy="3829050"/>
          </a:xfrm>
          <a:prstGeom prst="rect">
            <a:avLst/>
          </a:prstGeom>
          <a:noFill/>
          <a:ln w="9525">
            <a:noFill/>
            <a:miter lim="800000"/>
            <a:headEnd/>
            <a:tailEnd/>
          </a:ln>
        </p:spPr>
      </p:pic>
      <p:pic>
        <p:nvPicPr>
          <p:cNvPr id="149512" name="Picture 17"/>
          <p:cNvPicPr>
            <a:picLocks noChangeAspect="1"/>
          </p:cNvPicPr>
          <p:nvPr/>
        </p:nvPicPr>
        <p:blipFill>
          <a:blip r:embed="rId5" cstate="print"/>
          <a:srcRect/>
          <a:stretch>
            <a:fillRect/>
          </a:stretch>
        </p:blipFill>
        <p:spPr bwMode="auto">
          <a:xfrm>
            <a:off x="1309688" y="1514475"/>
            <a:ext cx="6629400" cy="3829050"/>
          </a:xfrm>
          <a:prstGeom prst="rect">
            <a:avLst/>
          </a:prstGeom>
          <a:noFill/>
          <a:ln w="9525">
            <a:noFill/>
            <a:miter lim="800000"/>
            <a:headEnd/>
            <a:tailEnd/>
          </a:ln>
        </p:spPr>
      </p:pic>
      <p:pic>
        <p:nvPicPr>
          <p:cNvPr id="149513" name="Picture 25"/>
          <p:cNvPicPr>
            <a:picLocks noChangeAspect="1"/>
          </p:cNvPicPr>
          <p:nvPr/>
        </p:nvPicPr>
        <p:blipFill>
          <a:blip r:embed="rId6" cstate="print"/>
          <a:srcRect/>
          <a:stretch>
            <a:fillRect/>
          </a:stretch>
        </p:blipFill>
        <p:spPr bwMode="auto">
          <a:xfrm>
            <a:off x="1309688" y="1514475"/>
            <a:ext cx="6629400" cy="3829050"/>
          </a:xfrm>
          <a:prstGeom prst="rect">
            <a:avLst/>
          </a:prstGeom>
          <a:noFill/>
          <a:ln w="9525">
            <a:noFill/>
            <a:miter lim="800000"/>
            <a:headEnd/>
            <a:tailEnd/>
          </a:ln>
        </p:spPr>
      </p:pic>
      <p:pic>
        <p:nvPicPr>
          <p:cNvPr id="149514" name="Picture 29"/>
          <p:cNvPicPr>
            <a:picLocks noChangeAspect="1"/>
          </p:cNvPicPr>
          <p:nvPr/>
        </p:nvPicPr>
        <p:blipFill>
          <a:blip r:embed="rId7" cstate="print"/>
          <a:srcRect/>
          <a:stretch>
            <a:fillRect/>
          </a:stretch>
        </p:blipFill>
        <p:spPr bwMode="auto">
          <a:xfrm>
            <a:off x="1309688" y="1514475"/>
            <a:ext cx="6629400" cy="3829050"/>
          </a:xfrm>
          <a:prstGeom prst="rect">
            <a:avLst/>
          </a:prstGeom>
          <a:noFill/>
          <a:ln w="9525">
            <a:noFill/>
            <a:miter lim="800000"/>
            <a:headEnd/>
            <a:tailEnd/>
          </a:ln>
        </p:spPr>
      </p:pic>
      <p:pic>
        <p:nvPicPr>
          <p:cNvPr id="149515" name="Picture 33"/>
          <p:cNvPicPr>
            <a:picLocks noChangeAspect="1"/>
          </p:cNvPicPr>
          <p:nvPr/>
        </p:nvPicPr>
        <p:blipFill>
          <a:blip r:embed="rId8" cstate="print"/>
          <a:srcRect/>
          <a:stretch>
            <a:fillRect/>
          </a:stretch>
        </p:blipFill>
        <p:spPr bwMode="auto">
          <a:xfrm>
            <a:off x="1309688" y="1514475"/>
            <a:ext cx="6629400" cy="3829050"/>
          </a:xfrm>
          <a:prstGeom prst="rect">
            <a:avLst/>
          </a:prstGeom>
          <a:noFill/>
          <a:ln w="9525">
            <a:noFill/>
            <a:miter lim="800000"/>
            <a:headEnd/>
            <a:tailEnd/>
          </a:ln>
        </p:spPr>
      </p:pic>
      <p:pic>
        <p:nvPicPr>
          <p:cNvPr id="149516" name="Picture 32"/>
          <p:cNvPicPr>
            <a:picLocks noChangeAspect="1"/>
          </p:cNvPicPr>
          <p:nvPr/>
        </p:nvPicPr>
        <p:blipFill>
          <a:blip r:embed="rId9" cstate="print"/>
          <a:srcRect/>
          <a:stretch>
            <a:fillRect/>
          </a:stretch>
        </p:blipFill>
        <p:spPr bwMode="auto">
          <a:xfrm>
            <a:off x="1309688" y="1514475"/>
            <a:ext cx="6629400" cy="3829050"/>
          </a:xfrm>
          <a:prstGeom prst="rect">
            <a:avLst/>
          </a:prstGeom>
          <a:noFill/>
          <a:ln w="9525">
            <a:noFill/>
            <a:miter lim="800000"/>
            <a:headEnd/>
            <a:tailEnd/>
          </a:ln>
        </p:spPr>
      </p:pic>
      <p:pic>
        <p:nvPicPr>
          <p:cNvPr id="149517" name="Picture 36"/>
          <p:cNvPicPr>
            <a:picLocks noChangeAspect="1"/>
          </p:cNvPicPr>
          <p:nvPr/>
        </p:nvPicPr>
        <p:blipFill>
          <a:blip r:embed="rId10" cstate="print"/>
          <a:srcRect/>
          <a:stretch>
            <a:fillRect/>
          </a:stretch>
        </p:blipFill>
        <p:spPr bwMode="auto">
          <a:xfrm>
            <a:off x="1309688" y="1514475"/>
            <a:ext cx="6629400" cy="3829050"/>
          </a:xfrm>
          <a:prstGeom prst="rect">
            <a:avLst/>
          </a:prstGeom>
          <a:noFill/>
          <a:ln w="9525">
            <a:noFill/>
            <a:miter lim="800000"/>
            <a:headEnd/>
            <a:tailEnd/>
          </a:ln>
        </p:spPr>
      </p:pic>
      <p:pic>
        <p:nvPicPr>
          <p:cNvPr id="149518" name="Picture 37"/>
          <p:cNvPicPr>
            <a:picLocks noChangeAspect="1"/>
          </p:cNvPicPr>
          <p:nvPr/>
        </p:nvPicPr>
        <p:blipFill>
          <a:blip r:embed="rId11" cstate="print"/>
          <a:srcRect/>
          <a:stretch>
            <a:fillRect/>
          </a:stretch>
        </p:blipFill>
        <p:spPr bwMode="auto">
          <a:xfrm>
            <a:off x="1309688" y="1514475"/>
            <a:ext cx="6629400" cy="3829050"/>
          </a:xfrm>
          <a:prstGeom prst="rect">
            <a:avLst/>
          </a:prstGeom>
          <a:noFill/>
          <a:ln w="9525">
            <a:noFill/>
            <a:miter lim="800000"/>
            <a:headEnd/>
            <a:tailEnd/>
          </a:ln>
        </p:spPr>
      </p:pic>
      <p:pic>
        <p:nvPicPr>
          <p:cNvPr id="149519" name="Picture 38"/>
          <p:cNvPicPr>
            <a:picLocks noChangeAspect="1"/>
          </p:cNvPicPr>
          <p:nvPr/>
        </p:nvPicPr>
        <p:blipFill>
          <a:blip r:embed="rId12" cstate="print"/>
          <a:srcRect/>
          <a:stretch>
            <a:fillRect/>
          </a:stretch>
        </p:blipFill>
        <p:spPr bwMode="auto">
          <a:xfrm>
            <a:off x="1309688" y="1514475"/>
            <a:ext cx="6629400" cy="3829050"/>
          </a:xfrm>
          <a:prstGeom prst="rect">
            <a:avLst/>
          </a:prstGeom>
          <a:noFill/>
          <a:ln w="9525">
            <a:noFill/>
            <a:miter lim="800000"/>
            <a:headEnd/>
            <a:tailEnd/>
          </a:ln>
        </p:spPr>
      </p:pic>
      <p:pic>
        <p:nvPicPr>
          <p:cNvPr id="149520" name="Picture 40"/>
          <p:cNvPicPr>
            <a:picLocks noChangeAspect="1"/>
          </p:cNvPicPr>
          <p:nvPr/>
        </p:nvPicPr>
        <p:blipFill>
          <a:blip r:embed="rId13" cstate="print"/>
          <a:srcRect/>
          <a:stretch>
            <a:fillRect/>
          </a:stretch>
        </p:blipFill>
        <p:spPr bwMode="auto">
          <a:xfrm>
            <a:off x="1309688" y="1514475"/>
            <a:ext cx="6629400" cy="3829050"/>
          </a:xfrm>
          <a:prstGeom prst="rect">
            <a:avLst/>
          </a:prstGeom>
          <a:noFill/>
          <a:ln w="9525">
            <a:noFill/>
            <a:miter lim="800000"/>
            <a:headEnd/>
            <a:tailEnd/>
          </a:ln>
        </p:spPr>
      </p:pic>
      <p:pic>
        <p:nvPicPr>
          <p:cNvPr id="46" name="Picture 45"/>
          <p:cNvPicPr>
            <a:picLocks noChangeAspect="1"/>
          </p:cNvPicPr>
          <p:nvPr/>
        </p:nvPicPr>
        <p:blipFill>
          <a:blip r:embed="rId14" cstate="print"/>
          <a:srcRect/>
          <a:stretch>
            <a:fillRect/>
          </a:stretch>
        </p:blipFill>
        <p:spPr bwMode="auto">
          <a:xfrm>
            <a:off x="1309688" y="1514475"/>
            <a:ext cx="6629400" cy="3829050"/>
          </a:xfrm>
          <a:prstGeom prst="rect">
            <a:avLst/>
          </a:prstGeom>
          <a:noFill/>
          <a:ln w="9525">
            <a:noFill/>
            <a:miter lim="800000"/>
            <a:headEnd/>
            <a:tailEnd/>
          </a:ln>
        </p:spPr>
      </p:pic>
      <p:pic>
        <p:nvPicPr>
          <p:cNvPr id="149522" name="Picture 41"/>
          <p:cNvPicPr>
            <a:picLocks noChangeAspect="1"/>
          </p:cNvPicPr>
          <p:nvPr/>
        </p:nvPicPr>
        <p:blipFill>
          <a:blip r:embed="rId15" cstate="print"/>
          <a:srcRect/>
          <a:stretch>
            <a:fillRect/>
          </a:stretch>
        </p:blipFill>
        <p:spPr bwMode="auto">
          <a:xfrm>
            <a:off x="1309688" y="1514475"/>
            <a:ext cx="6629400" cy="3829050"/>
          </a:xfrm>
          <a:prstGeom prst="rect">
            <a:avLst/>
          </a:prstGeom>
          <a:noFill/>
          <a:ln w="9525">
            <a:noFill/>
            <a:miter lim="800000"/>
            <a:headEnd/>
            <a:tailEnd/>
          </a:ln>
        </p:spPr>
      </p:pic>
      <p:pic>
        <p:nvPicPr>
          <p:cNvPr id="149523" name="Picture 42"/>
          <p:cNvPicPr>
            <a:picLocks noChangeAspect="1"/>
          </p:cNvPicPr>
          <p:nvPr/>
        </p:nvPicPr>
        <p:blipFill>
          <a:blip r:embed="rId16" cstate="print"/>
          <a:srcRect/>
          <a:stretch>
            <a:fillRect/>
          </a:stretch>
        </p:blipFill>
        <p:spPr bwMode="auto">
          <a:xfrm>
            <a:off x="1309688" y="1514475"/>
            <a:ext cx="6629400" cy="3829050"/>
          </a:xfrm>
          <a:prstGeom prst="rect">
            <a:avLst/>
          </a:prstGeom>
          <a:noFill/>
          <a:ln w="9525">
            <a:noFill/>
            <a:miter lim="800000"/>
            <a:headEnd/>
            <a:tailEnd/>
          </a:ln>
        </p:spPr>
      </p:pic>
      <p:pic>
        <p:nvPicPr>
          <p:cNvPr id="44" name="Picture 43"/>
          <p:cNvPicPr>
            <a:picLocks noChangeAspect="1"/>
          </p:cNvPicPr>
          <p:nvPr/>
        </p:nvPicPr>
        <p:blipFill>
          <a:blip r:embed="rId17" cstate="print"/>
          <a:srcRect/>
          <a:stretch>
            <a:fillRect/>
          </a:stretch>
        </p:blipFill>
        <p:spPr bwMode="auto">
          <a:xfrm>
            <a:off x="1309688" y="1514475"/>
            <a:ext cx="6629400" cy="3829050"/>
          </a:xfrm>
          <a:prstGeom prst="rect">
            <a:avLst/>
          </a:prstGeom>
          <a:noFill/>
          <a:ln w="9525">
            <a:noFill/>
            <a:miter lim="800000"/>
            <a:headEnd/>
            <a:tailEnd/>
          </a:ln>
        </p:spPr>
      </p:pic>
      <p:pic>
        <p:nvPicPr>
          <p:cNvPr id="45" name="Picture 44"/>
          <p:cNvPicPr>
            <a:picLocks noChangeAspect="1"/>
          </p:cNvPicPr>
          <p:nvPr/>
        </p:nvPicPr>
        <p:blipFill>
          <a:blip r:embed="rId18" cstate="print"/>
          <a:srcRect/>
          <a:stretch>
            <a:fillRect/>
          </a:stretch>
        </p:blipFill>
        <p:spPr bwMode="auto">
          <a:xfrm>
            <a:off x="1309688" y="1514475"/>
            <a:ext cx="6629400" cy="3829050"/>
          </a:xfrm>
          <a:prstGeom prst="rect">
            <a:avLst/>
          </a:prstGeom>
          <a:noFill/>
          <a:ln w="9525">
            <a:noFill/>
            <a:miter lim="800000"/>
            <a:headEnd/>
            <a:tailEnd/>
          </a:ln>
        </p:spPr>
      </p:pic>
      <p:sp>
        <p:nvSpPr>
          <p:cNvPr id="149526" name="Rectangle 27"/>
          <p:cNvSpPr>
            <a:spLocks noChangeArrowheads="1"/>
          </p:cNvSpPr>
          <p:nvPr/>
        </p:nvSpPr>
        <p:spPr bwMode="auto">
          <a:xfrm>
            <a:off x="877888" y="333375"/>
            <a:ext cx="4684712"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49527" name="Straight Connector 28"/>
          <p:cNvCxnSpPr>
            <a:cxnSpLocks noChangeShapeType="1"/>
          </p:cNvCxnSpPr>
          <p:nvPr/>
        </p:nvCxnSpPr>
        <p:spPr bwMode="auto">
          <a:xfrm>
            <a:off x="566738" y="657225"/>
            <a:ext cx="4995862" cy="0"/>
          </a:xfrm>
          <a:prstGeom prst="line">
            <a:avLst/>
          </a:prstGeom>
          <a:noFill/>
          <a:ln w="19050" cap="rnd" algn="ctr">
            <a:solidFill>
              <a:srgbClr val="9C3A45"/>
            </a:solidFill>
            <a:prstDash val="sysDash"/>
            <a:round/>
            <a:headEnd/>
            <a:tailEnd/>
          </a:ln>
        </p:spPr>
      </p:cxnSp>
      <p:sp>
        <p:nvSpPr>
          <p:cNvPr id="31"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4 </a:t>
            </a:r>
            <a:r>
              <a:rPr lang="el-GR" sz="2400" kern="0" dirty="0" smtClean="0">
                <a:solidFill>
                  <a:srgbClr val="69134B"/>
                </a:solidFill>
              </a:rPr>
              <a:t>Λύοντας ως προς τις Διεθνείς Τιμές</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750"/>
                                        <p:tgtEl>
                                          <p:spTgt spid="44"/>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750"/>
                                        <p:tgtEl>
                                          <p:spTgt spid="45"/>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566738" y="820739"/>
            <a:ext cx="8348662" cy="5946243"/>
          </a:xfrm>
          <a:prstGeom prst="rect">
            <a:avLst/>
          </a:prstGeom>
          <a:noFill/>
        </p:spPr>
        <p:txBody>
          <a:bodyPr wrap="square">
            <a:spAutoFit/>
          </a:bodyPr>
          <a:lstStyle/>
          <a:p>
            <a:pPr>
              <a:spcBef>
                <a:spcPct val="10000"/>
              </a:spcBef>
              <a:spcAft>
                <a:spcPct val="10000"/>
              </a:spcAft>
              <a:defRPr/>
            </a:pPr>
            <a:r>
              <a:rPr lang="el-GR" sz="2000" b="0" dirty="0" smtClean="0"/>
              <a:t>Στο κεφάλαιο αυτό:</a:t>
            </a:r>
            <a:endParaRPr lang="en-US" sz="2000" b="0" dirty="0"/>
          </a:p>
          <a:p>
            <a:pPr marL="342900" indent="-342900">
              <a:spcBef>
                <a:spcPct val="10000"/>
              </a:spcBef>
              <a:spcAft>
                <a:spcPct val="10000"/>
              </a:spcAft>
              <a:buFont typeface="Arial" pitchFamily="34" charset="0"/>
              <a:buChar char="•"/>
              <a:defRPr/>
            </a:pPr>
            <a:r>
              <a:rPr lang="el-GR" sz="2000" b="0" dirty="0" smtClean="0"/>
              <a:t>Θα μάθουμε τους λόγους για τους οποίους οι χώρες εμπορεύονται προϊόντα μεταξύ τους</a:t>
            </a:r>
            <a:endParaRPr lang="en-US" sz="2000" b="0" dirty="0"/>
          </a:p>
          <a:p>
            <a:pPr marL="342900" indent="-342900">
              <a:spcBef>
                <a:spcPct val="10000"/>
              </a:spcBef>
              <a:spcAft>
                <a:spcPct val="10000"/>
              </a:spcAft>
              <a:buFont typeface="Arial" pitchFamily="34" charset="0"/>
              <a:buChar char="•"/>
              <a:defRPr/>
            </a:pPr>
            <a:r>
              <a:rPr lang="el-GR" sz="2000" b="0" dirty="0" smtClean="0"/>
              <a:t>Θα κάνουμε τη διάκριση μεταξύ απόλυτου και συγκριτικού πλεονεκτήματος</a:t>
            </a:r>
            <a:endParaRPr lang="en-US" sz="2000" b="0" dirty="0"/>
          </a:p>
          <a:p>
            <a:pPr marL="342900" indent="-342900">
              <a:spcBef>
                <a:spcPct val="10000"/>
              </a:spcBef>
              <a:spcAft>
                <a:spcPct val="10000"/>
              </a:spcAft>
              <a:buFont typeface="Arial" pitchFamily="34" charset="0"/>
              <a:buChar char="•"/>
              <a:defRPr/>
            </a:pPr>
            <a:r>
              <a:rPr lang="el-GR" sz="2000" b="0" dirty="0" smtClean="0"/>
              <a:t>Θα κατανοήσουμε το </a:t>
            </a:r>
            <a:r>
              <a:rPr lang="el-GR" sz="2000" b="0" dirty="0" err="1" smtClean="0"/>
              <a:t>Ρικαρντιανό</a:t>
            </a:r>
            <a:r>
              <a:rPr lang="el-GR" sz="2000" b="0" dirty="0" smtClean="0"/>
              <a:t> υπόδειγμα</a:t>
            </a:r>
            <a:endParaRPr lang="en-US" sz="2000" b="0" dirty="0"/>
          </a:p>
          <a:p>
            <a:pPr marL="342900" indent="-342900">
              <a:spcBef>
                <a:spcPct val="10000"/>
              </a:spcBef>
              <a:spcAft>
                <a:spcPct val="10000"/>
              </a:spcAft>
              <a:buFont typeface="Arial" pitchFamily="34" charset="0"/>
              <a:buChar char="•"/>
              <a:defRPr/>
            </a:pPr>
            <a:r>
              <a:rPr lang="el-GR" sz="2000" b="0" dirty="0" smtClean="0"/>
              <a:t>Θα κατανοήσουμε την ισορροπία χωρίς εμπόριο χρησιμοποιώντας την καμπύλη παραγωγικών δυνατοτήτων (ΚΠΔ)</a:t>
            </a:r>
            <a:r>
              <a:rPr lang="en-US" sz="2000" b="0" dirty="0" smtClean="0"/>
              <a:t> </a:t>
            </a:r>
            <a:r>
              <a:rPr lang="el-GR" sz="2000" b="0" dirty="0" smtClean="0"/>
              <a:t>κάθε χώρας και την καμπύλη αδιαφορίας</a:t>
            </a:r>
            <a:endParaRPr lang="en-US" sz="2000" b="0" dirty="0"/>
          </a:p>
          <a:p>
            <a:pPr marL="342900" indent="-342900">
              <a:spcBef>
                <a:spcPct val="10000"/>
              </a:spcBef>
              <a:spcAft>
                <a:spcPct val="10000"/>
              </a:spcAft>
              <a:buFont typeface="Arial" pitchFamily="34" charset="0"/>
              <a:buChar char="•"/>
              <a:defRPr/>
            </a:pPr>
            <a:r>
              <a:rPr lang="el-GR" sz="2000" b="0" dirty="0" smtClean="0"/>
              <a:t>Θα επιλύσουμε ως προς τους μισθούς στις διάφορες χώρες</a:t>
            </a:r>
            <a:endParaRPr lang="en-US" sz="2000" b="0" dirty="0"/>
          </a:p>
          <a:p>
            <a:pPr marL="342900" indent="-342900">
              <a:spcBef>
                <a:spcPct val="10000"/>
              </a:spcBef>
              <a:spcAft>
                <a:spcPct val="10000"/>
              </a:spcAft>
              <a:buFont typeface="Arial" pitchFamily="34" charset="0"/>
              <a:buChar char="•"/>
              <a:defRPr/>
            </a:pPr>
            <a:r>
              <a:rPr lang="el-GR" sz="2000" b="0" dirty="0" smtClean="0"/>
              <a:t>Θα επιλύσουμε ως προς τις διεθνείς τιμές </a:t>
            </a:r>
            <a:endParaRPr lang="en-US" sz="2000" b="0" dirty="0"/>
          </a:p>
          <a:p>
            <a:pPr marL="342900" indent="-342900">
              <a:spcBef>
                <a:spcPct val="10000"/>
              </a:spcBef>
              <a:spcAft>
                <a:spcPct val="10000"/>
              </a:spcAft>
              <a:buFont typeface="Arial" pitchFamily="34" charset="0"/>
              <a:buChar char="•"/>
              <a:defRPr/>
            </a:pPr>
            <a:r>
              <a:rPr lang="el-GR" sz="2000" b="0" dirty="0" smtClean="0"/>
              <a:t>Θα εξάγουμε την καμπύλη προσφοράς εγχώριων εξαγωγών και την καμπύλη ζήτησης ξένων εισαγωγών καθώς και τον τρόπο επίτευξης ισορροπίας στο διεθνές εμπόριο</a:t>
            </a:r>
            <a:endParaRPr lang="en-US" sz="2000" b="0" dirty="0"/>
          </a:p>
          <a:p>
            <a:pPr marL="342900" indent="-342900">
              <a:spcBef>
                <a:spcPct val="10000"/>
              </a:spcBef>
              <a:spcAft>
                <a:spcPct val="10000"/>
              </a:spcAft>
              <a:buFont typeface="Arial" pitchFamily="34" charset="0"/>
              <a:buChar char="•"/>
              <a:defRPr/>
            </a:pPr>
            <a:r>
              <a:rPr lang="el-GR" sz="2000" b="0" dirty="0" smtClean="0"/>
              <a:t>Θα κατανοήσουμε τον τρόπο προσδιορισμού των όρων εμπορίου μιας χώρας και πως αυτοί επηρεάζουν τη συγκεκριμένη χώρα</a:t>
            </a:r>
            <a:endParaRPr lang="en-US" sz="2000" b="0" dirty="0"/>
          </a:p>
          <a:p>
            <a:pPr marL="342900" indent="-342900">
              <a:spcBef>
                <a:spcPct val="10000"/>
              </a:spcBef>
              <a:spcAft>
                <a:spcPct val="10000"/>
              </a:spcAft>
              <a:buFont typeface="Arial" pitchFamily="34" charset="0"/>
              <a:buChar char="•"/>
              <a:defRPr/>
            </a:pPr>
            <a:endParaRPr lang="en-US" sz="2400" b="0" dirty="0"/>
          </a:p>
        </p:txBody>
      </p:sp>
      <p:sp>
        <p:nvSpPr>
          <p:cNvPr id="3" name="Rectangle 2"/>
          <p:cNvSpPr>
            <a:spLocks noChangeArrowheads="1"/>
          </p:cNvSpPr>
          <p:nvPr/>
        </p:nvSpPr>
        <p:spPr bwMode="auto">
          <a:xfrm>
            <a:off x="566738" y="333375"/>
            <a:ext cx="2355850"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5" name="Straight Connector 4"/>
          <p:cNvCxnSpPr>
            <a:cxnSpLocks noChangeShapeType="1"/>
          </p:cNvCxnSpPr>
          <p:nvPr/>
        </p:nvCxnSpPr>
        <p:spPr bwMode="auto">
          <a:xfrm>
            <a:off x="566738" y="623888"/>
            <a:ext cx="2362200" cy="0"/>
          </a:xfrm>
          <a:prstGeom prst="line">
            <a:avLst/>
          </a:prstGeom>
          <a:noFill/>
          <a:ln w="19050" cap="rnd" algn="ctr">
            <a:solidFill>
              <a:srgbClr val="9C3A45"/>
            </a:solidFill>
            <a:prstDash val="sysDash"/>
            <a:round/>
            <a:headEnd/>
            <a:tailEnd/>
          </a:ln>
        </p:spPr>
      </p:cxnSp>
      <p:sp>
        <p:nvSpPr>
          <p:cNvPr id="6"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l-GR" sz="2400" kern="0" dirty="0" smtClean="0">
                <a:solidFill>
                  <a:srgbClr val="69134B"/>
                </a:solidFill>
                <a:latin typeface="+mj-lt"/>
                <a:ea typeface="+mj-ea"/>
                <a:cs typeface="+mj-cs"/>
              </a:rPr>
              <a:t>Εισαγωγή</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left)">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wipe(left)">
                                      <p:cBhvr>
                                        <p:cTn id="52" dur="500"/>
                                        <p:tgtEl>
                                          <p:spTgt spid="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wipe(left)">
                                      <p:cBhvr>
                                        <p:cTn id="5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3" grpId="0" animBg="1"/>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Διεθνούς Εμπορίου</a:t>
            </a:r>
            <a:endParaRPr lang="en-US" sz="2400" dirty="0">
              <a:solidFill>
                <a:srgbClr val="356A41"/>
              </a:solidFill>
            </a:endParaRPr>
          </a:p>
        </p:txBody>
      </p:sp>
      <p:grpSp>
        <p:nvGrpSpPr>
          <p:cNvPr id="2" name="Group 39"/>
          <p:cNvGrpSpPr>
            <a:grpSpLocks/>
          </p:cNvGrpSpPr>
          <p:nvPr/>
        </p:nvGrpSpPr>
        <p:grpSpPr bwMode="auto">
          <a:xfrm>
            <a:off x="646113" y="1404938"/>
            <a:ext cx="8112125" cy="4005262"/>
            <a:chOff x="566738" y="2200275"/>
            <a:chExt cx="7805737" cy="4219575"/>
          </a:xfrm>
        </p:grpSpPr>
        <p:sp>
          <p:nvSpPr>
            <p:cNvPr id="151567" name="Rectangle 18"/>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51568" name="Rectangle 19"/>
            <p:cNvSpPr>
              <a:spLocks noChangeArrowheads="1"/>
            </p:cNvSpPr>
            <p:nvPr/>
          </p:nvSpPr>
          <p:spPr bwMode="auto">
            <a:xfrm>
              <a:off x="581024" y="2219326"/>
              <a:ext cx="7772401" cy="337181"/>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21" name="Text Box 7"/>
          <p:cNvSpPr txBox="1">
            <a:spLocks noChangeArrowheads="1"/>
          </p:cNvSpPr>
          <p:nvPr/>
        </p:nvSpPr>
        <p:spPr bwMode="auto">
          <a:xfrm>
            <a:off x="693738" y="1435100"/>
            <a:ext cx="1328737" cy="287338"/>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2-11</a:t>
            </a:r>
          </a:p>
        </p:txBody>
      </p:sp>
      <p:sp>
        <p:nvSpPr>
          <p:cNvPr id="23" name="Rectangle 22"/>
          <p:cNvSpPr>
            <a:spLocks noChangeArrowheads="1"/>
          </p:cNvSpPr>
          <p:nvPr/>
        </p:nvSpPr>
        <p:spPr bwMode="auto">
          <a:xfrm>
            <a:off x="742950" y="1825625"/>
            <a:ext cx="5251450" cy="351313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2" name="Rectangle 21"/>
          <p:cNvSpPr>
            <a:spLocks noChangeArrowheads="1"/>
          </p:cNvSpPr>
          <p:nvPr/>
        </p:nvSpPr>
        <p:spPr bwMode="auto">
          <a:xfrm>
            <a:off x="6065838" y="1820863"/>
            <a:ext cx="2673350" cy="3708708"/>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Παγκόσμια Αγορά Σιτηρών</a:t>
            </a:r>
            <a:r>
              <a:rPr lang="en-US" sz="1600" dirty="0" smtClean="0">
                <a:solidFill>
                  <a:srgbClr val="8A3A6A"/>
                </a:solidFill>
              </a:rPr>
              <a:t> </a:t>
            </a:r>
            <a:r>
              <a:rPr lang="el-GR" sz="1600" dirty="0" smtClean="0"/>
              <a:t>Συνδυάζοντας την εγχώρια καμπύλη προσφοράς εξαγωγών και την ξένη καμπύλη ζήτησης εισαγωγών σιτηρών, η παγκόσμια ισορροπία αποκαθίσταται στο σημείο </a:t>
            </a:r>
            <a:r>
              <a:rPr lang="en-US" sz="1600" i="1" dirty="0" smtClean="0"/>
              <a:t>C</a:t>
            </a:r>
            <a:r>
              <a:rPr lang="en-US" sz="1600" i="1" dirty="0">
                <a:sym typeface="Symbol" pitchFamily="18" charset="2"/>
              </a:rPr>
              <a:t></a:t>
            </a:r>
            <a:r>
              <a:rPr lang="en-US" sz="1600" dirty="0"/>
              <a:t>, </a:t>
            </a:r>
            <a:r>
              <a:rPr lang="el-GR" sz="1600" dirty="0" smtClean="0"/>
              <a:t> όπου η σχετική τιμή σιτηρών είναι </a:t>
            </a:r>
            <a:r>
              <a:rPr lang="en-US" sz="1600" baseline="30000" dirty="0" smtClean="0"/>
              <a:t>2</a:t>
            </a:r>
            <a:r>
              <a:rPr lang="en-US" sz="1600" dirty="0" smtClean="0"/>
              <a:t>/</a:t>
            </a:r>
            <a:r>
              <a:rPr lang="en-US" sz="1600" baseline="-25000" dirty="0" smtClean="0"/>
              <a:t>3</a:t>
            </a:r>
            <a:r>
              <a:rPr lang="en-US" sz="1600" dirty="0"/>
              <a:t>.</a:t>
            </a:r>
          </a:p>
          <a:p>
            <a:pPr>
              <a:spcBef>
                <a:spcPct val="10000"/>
              </a:spcBef>
              <a:spcAft>
                <a:spcPct val="10000"/>
              </a:spcAft>
            </a:pPr>
            <a:endParaRPr lang="en-US" sz="1800" dirty="0"/>
          </a:p>
          <a:p>
            <a:pPr>
              <a:spcBef>
                <a:spcPct val="10000"/>
              </a:spcBef>
              <a:spcAft>
                <a:spcPct val="10000"/>
              </a:spcAft>
            </a:pPr>
            <a:endParaRPr lang="en-US" sz="1800" dirty="0"/>
          </a:p>
        </p:txBody>
      </p:sp>
      <p:pic>
        <p:nvPicPr>
          <p:cNvPr id="4" name="Picture 3"/>
          <p:cNvPicPr>
            <a:picLocks noChangeAspect="1"/>
          </p:cNvPicPr>
          <p:nvPr/>
        </p:nvPicPr>
        <p:blipFill>
          <a:blip r:embed="rId3" cstate="print"/>
          <a:srcRect/>
          <a:stretch>
            <a:fillRect/>
          </a:stretch>
        </p:blipFill>
        <p:spPr bwMode="auto">
          <a:xfrm>
            <a:off x="852488" y="1825625"/>
            <a:ext cx="5038725" cy="3429000"/>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852488" y="1825625"/>
            <a:ext cx="5038725" cy="3429000"/>
          </a:xfrm>
          <a:prstGeom prst="rect">
            <a:avLst/>
          </a:prstGeom>
          <a:noFill/>
          <a:ln w="9525">
            <a:noFill/>
            <a:miter lim="800000"/>
            <a:headEnd/>
            <a:tailEnd/>
          </a:ln>
        </p:spPr>
      </p:pic>
      <p:pic>
        <p:nvPicPr>
          <p:cNvPr id="6" name="Picture 5"/>
          <p:cNvPicPr>
            <a:picLocks noChangeAspect="1"/>
          </p:cNvPicPr>
          <p:nvPr/>
        </p:nvPicPr>
        <p:blipFill>
          <a:blip r:embed="rId5" cstate="print"/>
          <a:srcRect/>
          <a:stretch>
            <a:fillRect/>
          </a:stretch>
        </p:blipFill>
        <p:spPr bwMode="auto">
          <a:xfrm>
            <a:off x="852488" y="1825625"/>
            <a:ext cx="5038725" cy="3429000"/>
          </a:xfrm>
          <a:prstGeom prst="rect">
            <a:avLst/>
          </a:prstGeom>
          <a:noFill/>
          <a:ln w="9525">
            <a:noFill/>
            <a:miter lim="800000"/>
            <a:headEnd/>
            <a:tailEnd/>
          </a:ln>
        </p:spPr>
      </p:pic>
      <p:pic>
        <p:nvPicPr>
          <p:cNvPr id="7" name="Picture 6"/>
          <p:cNvPicPr>
            <a:picLocks noChangeAspect="1"/>
          </p:cNvPicPr>
          <p:nvPr/>
        </p:nvPicPr>
        <p:blipFill>
          <a:blip r:embed="rId6" cstate="print"/>
          <a:srcRect/>
          <a:stretch>
            <a:fillRect/>
          </a:stretch>
        </p:blipFill>
        <p:spPr bwMode="auto">
          <a:xfrm>
            <a:off x="852488" y="1825625"/>
            <a:ext cx="5038725" cy="3429000"/>
          </a:xfrm>
          <a:prstGeom prst="rect">
            <a:avLst/>
          </a:prstGeom>
          <a:noFill/>
          <a:ln w="9525">
            <a:noFill/>
            <a:miter lim="800000"/>
            <a:headEnd/>
            <a:tailEnd/>
          </a:ln>
        </p:spPr>
      </p:pic>
      <p:pic>
        <p:nvPicPr>
          <p:cNvPr id="10" name="Picture 9"/>
          <p:cNvPicPr>
            <a:picLocks noChangeAspect="1"/>
          </p:cNvPicPr>
          <p:nvPr/>
        </p:nvPicPr>
        <p:blipFill>
          <a:blip r:embed="rId7" cstate="print"/>
          <a:srcRect/>
          <a:stretch>
            <a:fillRect/>
          </a:stretch>
        </p:blipFill>
        <p:spPr bwMode="auto">
          <a:xfrm>
            <a:off x="842963" y="1843088"/>
            <a:ext cx="5038725" cy="3429000"/>
          </a:xfrm>
          <a:prstGeom prst="rect">
            <a:avLst/>
          </a:prstGeom>
          <a:noFill/>
          <a:ln w="9525">
            <a:noFill/>
            <a:miter lim="800000"/>
            <a:headEnd/>
            <a:tailEnd/>
          </a:ln>
        </p:spPr>
      </p:pic>
      <p:pic>
        <p:nvPicPr>
          <p:cNvPr id="3" name="Picture 2"/>
          <p:cNvPicPr>
            <a:picLocks noChangeAspect="1"/>
          </p:cNvPicPr>
          <p:nvPr/>
        </p:nvPicPr>
        <p:blipFill>
          <a:blip r:embed="rId8" cstate="print"/>
          <a:srcRect/>
          <a:stretch>
            <a:fillRect/>
          </a:stretch>
        </p:blipFill>
        <p:spPr bwMode="auto">
          <a:xfrm>
            <a:off x="842963" y="1843088"/>
            <a:ext cx="5038725" cy="3429000"/>
          </a:xfrm>
          <a:prstGeom prst="rect">
            <a:avLst/>
          </a:prstGeom>
          <a:noFill/>
          <a:ln w="9525">
            <a:noFill/>
            <a:miter lim="800000"/>
            <a:headEnd/>
            <a:tailEnd/>
          </a:ln>
        </p:spPr>
      </p:pic>
      <p:sp>
        <p:nvSpPr>
          <p:cNvPr id="151564" name="Rectangle 24"/>
          <p:cNvSpPr>
            <a:spLocks noChangeArrowheads="1"/>
          </p:cNvSpPr>
          <p:nvPr/>
        </p:nvSpPr>
        <p:spPr bwMode="auto">
          <a:xfrm>
            <a:off x="877888" y="333375"/>
            <a:ext cx="4684712"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51565" name="Straight Connector 25"/>
          <p:cNvCxnSpPr>
            <a:cxnSpLocks noChangeShapeType="1"/>
          </p:cNvCxnSpPr>
          <p:nvPr/>
        </p:nvCxnSpPr>
        <p:spPr bwMode="auto">
          <a:xfrm>
            <a:off x="566738" y="657225"/>
            <a:ext cx="4995862" cy="0"/>
          </a:xfrm>
          <a:prstGeom prst="line">
            <a:avLst/>
          </a:prstGeom>
          <a:noFill/>
          <a:ln w="19050" cap="rnd" algn="ctr">
            <a:solidFill>
              <a:srgbClr val="9C3A45"/>
            </a:solidFill>
            <a:prstDash val="sysDash"/>
            <a:round/>
            <a:headEnd/>
            <a:tailEnd/>
          </a:ln>
        </p:spPr>
      </p:cxnSp>
      <p:sp>
        <p:nvSpPr>
          <p:cNvPr id="27"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4 </a:t>
            </a:r>
            <a:r>
              <a:rPr lang="el-GR" sz="2400" kern="0" dirty="0" smtClean="0">
                <a:solidFill>
                  <a:srgbClr val="69134B"/>
                </a:solidFill>
              </a:rPr>
              <a:t>Λύοντας ως προς τις Διεθνείς Τιμές</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left)">
                                      <p:cBhvr>
                                        <p:cTn id="25" dur="500"/>
                                        <p:tgtEl>
                                          <p:spTgt spid="22">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750"/>
                                        <p:tgtEl>
                                          <p:spTgt spid="4"/>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1000"/>
                                        <p:tgtEl>
                                          <p:spTgt spid="5"/>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1000"/>
                                        <p:tgtEl>
                                          <p:spTgt spid="6"/>
                                        </p:tgtEl>
                                      </p:cBhvr>
                                    </p:animEffect>
                                  </p:childTnLst>
                                </p:cTn>
                              </p:par>
                            </p:childTnLst>
                          </p:cTn>
                        </p:par>
                        <p:par>
                          <p:cTn id="38" fill="hold">
                            <p:stCondLst>
                              <p:cond delay="5250"/>
                            </p:stCondLst>
                            <p:childTnLst>
                              <p:par>
                                <p:cTn id="39" presetID="22" presetClass="entr" presetSubtype="1"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1000"/>
                                        <p:tgtEl>
                                          <p:spTgt spid="7"/>
                                        </p:tgtEl>
                                      </p:cBhvr>
                                    </p:animEffect>
                                  </p:childTnLst>
                                </p:cTn>
                              </p:par>
                            </p:childTnLst>
                          </p:cTn>
                        </p:par>
                        <p:par>
                          <p:cTn id="42" fill="hold">
                            <p:stCondLst>
                              <p:cond delay="6250"/>
                            </p:stCondLst>
                            <p:childTnLst>
                              <p:par>
                                <p:cTn id="43" presetID="22" presetClass="entr" presetSubtype="1"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up)">
                                      <p:cBhvr>
                                        <p:cTn id="45" dur="500"/>
                                        <p:tgtEl>
                                          <p:spTgt spid="3"/>
                                        </p:tgtEl>
                                      </p:cBhvr>
                                    </p:animEffect>
                                  </p:childTnLst>
                                </p:cTn>
                              </p:par>
                            </p:childTnLst>
                          </p:cTn>
                        </p:par>
                        <p:par>
                          <p:cTn id="46" fill="hold">
                            <p:stCondLst>
                              <p:cond delay="6750"/>
                            </p:stCondLst>
                            <p:childTnLst>
                              <p:par>
                                <p:cTn id="47" presetID="22" presetClass="entr" presetSubtype="8"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21" grpId="0" animBg="1"/>
      <p:bldP spid="23" grpId="0" animBg="1"/>
      <p:bldP spid="22" grpId="0" uiExpand="1" build="p" bldLvl="2"/>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Διεθνούς Εμπορίου</a:t>
            </a:r>
            <a:endParaRPr lang="en-US" sz="2400" dirty="0" smtClean="0">
              <a:solidFill>
                <a:srgbClr val="356A41"/>
              </a:solidFill>
            </a:endParaRPr>
          </a:p>
        </p:txBody>
      </p:sp>
      <p:sp>
        <p:nvSpPr>
          <p:cNvPr id="24" name="Rectangle 23"/>
          <p:cNvSpPr>
            <a:spLocks noChangeArrowheads="1"/>
          </p:cNvSpPr>
          <p:nvPr/>
        </p:nvSpPr>
        <p:spPr bwMode="auto">
          <a:xfrm>
            <a:off x="533400" y="1600200"/>
            <a:ext cx="8113713" cy="4376583"/>
          </a:xfrm>
          <a:prstGeom prst="rect">
            <a:avLst/>
          </a:prstGeom>
          <a:noFill/>
          <a:ln w="9525" algn="ctr">
            <a:noFill/>
            <a:miter lim="800000"/>
            <a:headEnd/>
            <a:tailEnd/>
          </a:ln>
          <a:effectLst/>
        </p:spPr>
        <p:txBody>
          <a:bodyPr wrap="square">
            <a:spAutoFit/>
          </a:bodyPr>
          <a:lstStyle/>
          <a:p>
            <a:pPr>
              <a:spcBef>
                <a:spcPct val="10000"/>
              </a:spcBef>
              <a:spcAft>
                <a:spcPct val="10000"/>
              </a:spcAft>
              <a:defRPr/>
            </a:pPr>
            <a:r>
              <a:rPr lang="el-GR" sz="2400" dirty="0" smtClean="0">
                <a:solidFill>
                  <a:srgbClr val="3D68AF"/>
                </a:solidFill>
              </a:rPr>
              <a:t>Όροι Εμπορίου</a:t>
            </a:r>
            <a:r>
              <a:rPr lang="en-US" sz="2400" dirty="0" smtClean="0">
                <a:solidFill>
                  <a:srgbClr val="3D68AF"/>
                </a:solidFill>
              </a:rPr>
              <a:t> </a:t>
            </a:r>
            <a:r>
              <a:rPr lang="el-GR" sz="2400" b="0" dirty="0" smtClean="0"/>
              <a:t>Η τιμή των εξαγόμενων προϊόντων μιας χώρας διαιρούμενη με την τιμή των προϊόντων που εισάγει ονομάζεται </a:t>
            </a:r>
            <a:r>
              <a:rPr lang="el-GR" sz="2400" dirty="0" smtClean="0"/>
              <a:t>όροι εμπορίου. </a:t>
            </a:r>
            <a:endParaRPr lang="en-US" sz="2400" b="0" dirty="0"/>
          </a:p>
          <a:p>
            <a:pPr marL="342900" indent="-342900">
              <a:spcBef>
                <a:spcPct val="10000"/>
              </a:spcBef>
              <a:spcAft>
                <a:spcPct val="10000"/>
              </a:spcAft>
              <a:buFont typeface="Arial" pitchFamily="34" charset="0"/>
              <a:buChar char="•"/>
              <a:defRPr/>
            </a:pPr>
            <a:r>
              <a:rPr lang="el-GR" sz="2400" b="0" dirty="0" smtClean="0"/>
              <a:t>Επειδή η χώρα μας εξάγει σιτηρά, </a:t>
            </a:r>
            <a:r>
              <a:rPr lang="en-US" sz="2400" b="0" dirty="0" smtClean="0"/>
              <a:t>(</a:t>
            </a:r>
            <a:r>
              <a:rPr lang="en-US" sz="2400" b="0" i="1" dirty="0"/>
              <a:t>P</a:t>
            </a:r>
            <a:r>
              <a:rPr lang="en-US" sz="2400" b="0" i="1" baseline="-25000" dirty="0"/>
              <a:t>W</a:t>
            </a:r>
            <a:r>
              <a:rPr lang="en-US" sz="2400" b="0" i="1" dirty="0"/>
              <a:t> </a:t>
            </a:r>
            <a:r>
              <a:rPr lang="en-US" sz="2400" b="0" dirty="0"/>
              <a:t>/</a:t>
            </a:r>
            <a:r>
              <a:rPr lang="en-US" sz="2400" b="0" i="1" dirty="0"/>
              <a:t>P</a:t>
            </a:r>
            <a:r>
              <a:rPr lang="en-US" sz="2400" b="0" i="1" baseline="-25000" dirty="0"/>
              <a:t>C</a:t>
            </a:r>
            <a:r>
              <a:rPr lang="en-US" sz="2400" b="0" dirty="0"/>
              <a:t>) </a:t>
            </a:r>
            <a:r>
              <a:rPr lang="el-GR" sz="2400" b="0" dirty="0" smtClean="0"/>
              <a:t>είναι οι όροι του εμπορίου της.</a:t>
            </a:r>
            <a:endParaRPr lang="en-US" sz="2400" b="0" dirty="0"/>
          </a:p>
          <a:p>
            <a:pPr marL="342900" indent="-342900">
              <a:spcBef>
                <a:spcPct val="10000"/>
              </a:spcBef>
              <a:spcAft>
                <a:spcPct val="10000"/>
              </a:spcAft>
              <a:buFont typeface="Arial" pitchFamily="34" charset="0"/>
              <a:buChar char="•"/>
              <a:defRPr/>
            </a:pPr>
            <a:r>
              <a:rPr lang="el-GR" sz="2400" b="0" dirty="0" smtClean="0"/>
              <a:t>Η ξένη χώρα εξάγει υφάσματα, επομένως </a:t>
            </a:r>
            <a:r>
              <a:rPr lang="en-US" sz="2400" b="0" dirty="0" smtClean="0"/>
              <a:t>(</a:t>
            </a:r>
            <a:r>
              <a:rPr lang="en-US" sz="2400" b="0" i="1" dirty="0"/>
              <a:t>P</a:t>
            </a:r>
            <a:r>
              <a:rPr lang="en-US" sz="2400" b="0" i="1" baseline="-25000" dirty="0"/>
              <a:t>W</a:t>
            </a:r>
            <a:r>
              <a:rPr lang="en-US" sz="2400" b="0" i="1" dirty="0"/>
              <a:t> </a:t>
            </a:r>
            <a:r>
              <a:rPr lang="en-US" sz="2400" b="0" dirty="0"/>
              <a:t>/</a:t>
            </a:r>
            <a:r>
              <a:rPr lang="en-US" sz="2400" b="0" i="1" dirty="0"/>
              <a:t>P</a:t>
            </a:r>
            <a:r>
              <a:rPr lang="en-US" sz="2400" b="0" i="1" baseline="-25000" dirty="0"/>
              <a:t>C</a:t>
            </a:r>
            <a:r>
              <a:rPr lang="en-US" sz="2400" b="0" dirty="0"/>
              <a:t>) </a:t>
            </a:r>
            <a:r>
              <a:rPr lang="el-GR" sz="2400" b="0" dirty="0" smtClean="0"/>
              <a:t>είναι οι όροι του εμπορίου της.</a:t>
            </a:r>
            <a:endParaRPr lang="en-US" sz="2400" b="0" dirty="0"/>
          </a:p>
          <a:p>
            <a:pPr marL="342900" indent="-342900">
              <a:spcBef>
                <a:spcPct val="10000"/>
              </a:spcBef>
              <a:spcAft>
                <a:spcPct val="10000"/>
              </a:spcAft>
              <a:buFont typeface="Arial" pitchFamily="34" charset="0"/>
              <a:buChar char="•"/>
              <a:defRPr/>
            </a:pPr>
            <a:r>
              <a:rPr lang="el-GR" sz="2400" b="0" dirty="0" smtClean="0"/>
              <a:t>Στην περίπτωση αυτή, το να έχει μια υψηλότερη τιμή για τα υφάσματα (εξαγωγές της ξένης χώρας) ή μια χαμηλότερη τιμή για τα σιτηρά (εισαγωγές της ξένης χώρας) φέρνει την ξένη χώρα σε καλύτερη θέση. </a:t>
            </a:r>
            <a:endParaRPr lang="en-US" sz="2400" b="0" dirty="0"/>
          </a:p>
        </p:txBody>
      </p:sp>
      <p:sp>
        <p:nvSpPr>
          <p:cNvPr id="153603" name="Rectangle 24"/>
          <p:cNvSpPr>
            <a:spLocks noChangeArrowheads="1"/>
          </p:cNvSpPr>
          <p:nvPr/>
        </p:nvSpPr>
        <p:spPr bwMode="auto">
          <a:xfrm>
            <a:off x="877888" y="333375"/>
            <a:ext cx="4684712" cy="317500"/>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53604" name="Straight Connector 25"/>
          <p:cNvCxnSpPr>
            <a:cxnSpLocks noChangeShapeType="1"/>
          </p:cNvCxnSpPr>
          <p:nvPr/>
        </p:nvCxnSpPr>
        <p:spPr bwMode="auto">
          <a:xfrm>
            <a:off x="566738" y="657225"/>
            <a:ext cx="4995862" cy="0"/>
          </a:xfrm>
          <a:prstGeom prst="line">
            <a:avLst/>
          </a:prstGeom>
          <a:noFill/>
          <a:ln w="19050" cap="rnd" algn="ctr">
            <a:solidFill>
              <a:srgbClr val="9C3A45"/>
            </a:solidFill>
            <a:prstDash val="sysDash"/>
            <a:round/>
            <a:headEnd/>
            <a:tailEnd/>
          </a:ln>
        </p:spPr>
      </p:cxnSp>
      <p:sp>
        <p:nvSpPr>
          <p:cNvPr id="27"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4 </a:t>
            </a:r>
            <a:r>
              <a:rPr lang="el-GR" sz="2400" kern="0" dirty="0" smtClean="0">
                <a:solidFill>
                  <a:srgbClr val="69134B"/>
                </a:solidFill>
              </a:rPr>
              <a:t>Λύοντας ως προς τις Διεθνείς Τιμές </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wipe(left)">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wipe(left)">
                                      <p:cBhvr>
                                        <p:cTn id="22"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Rectangle 5"/>
          <p:cNvSpPr>
            <a:spLocks noChangeArrowheads="1"/>
          </p:cNvSpPr>
          <p:nvPr/>
        </p:nvSpPr>
        <p:spPr bwMode="auto">
          <a:xfrm>
            <a:off x="566738" y="704850"/>
            <a:ext cx="7351712"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Όροι Εμπορίου για Βασικά Προϊόντα</a:t>
            </a:r>
            <a:endParaRPr lang="en-US" sz="2400" dirty="0">
              <a:solidFill>
                <a:srgbClr val="356A41"/>
              </a:solidFill>
            </a:endParaRPr>
          </a:p>
        </p:txBody>
      </p:sp>
      <p:sp>
        <p:nvSpPr>
          <p:cNvPr id="3" name="Rectangle 2"/>
          <p:cNvSpPr>
            <a:spLocks noChangeArrowheads="1"/>
          </p:cNvSpPr>
          <p:nvPr/>
        </p:nvSpPr>
        <p:spPr bwMode="auto">
          <a:xfrm>
            <a:off x="566738" y="1295400"/>
            <a:ext cx="8120062" cy="5386090"/>
          </a:xfrm>
          <a:prstGeom prst="rect">
            <a:avLst/>
          </a:prstGeom>
          <a:noFill/>
          <a:ln w="9525">
            <a:noFill/>
            <a:miter lim="800000"/>
            <a:headEnd/>
            <a:tailEnd/>
          </a:ln>
        </p:spPr>
        <p:txBody>
          <a:bodyPr wrap="square">
            <a:spAutoFit/>
          </a:bodyPr>
          <a:lstStyle/>
          <a:p>
            <a:pPr>
              <a:spcBef>
                <a:spcPct val="10000"/>
              </a:spcBef>
              <a:spcAft>
                <a:spcPct val="10000"/>
              </a:spcAft>
            </a:pPr>
            <a:r>
              <a:rPr lang="el-GR" sz="2000" b="0" dirty="0" smtClean="0"/>
              <a:t>Ο Λατινοαμερικανός οικονομολόγος </a:t>
            </a:r>
            <a:r>
              <a:rPr lang="en-US" sz="2000" b="0" dirty="0" err="1" smtClean="0"/>
              <a:t>Raúl</a:t>
            </a:r>
            <a:r>
              <a:rPr lang="en-US" sz="2000" b="0" dirty="0" smtClean="0"/>
              <a:t> </a:t>
            </a:r>
            <a:r>
              <a:rPr lang="en-US" sz="2000" b="0" dirty="0" err="1"/>
              <a:t>Prebisch</a:t>
            </a:r>
            <a:r>
              <a:rPr lang="en-US" sz="2000" b="0" dirty="0"/>
              <a:t> </a:t>
            </a:r>
            <a:r>
              <a:rPr lang="el-GR" sz="2000" b="0" dirty="0" smtClean="0"/>
              <a:t>και ο Βρετανός οικονομολόγος </a:t>
            </a:r>
            <a:r>
              <a:rPr lang="en-US" sz="2000" b="0" dirty="0" smtClean="0"/>
              <a:t>Hans </a:t>
            </a:r>
            <a:r>
              <a:rPr lang="en-US" sz="2000" b="0" dirty="0"/>
              <a:t>Singer </a:t>
            </a:r>
            <a:r>
              <a:rPr lang="el-GR" sz="2000" b="0" dirty="0" smtClean="0"/>
              <a:t> έκαναν, ο καθένας ξεχωριστά, την υπόθεση ότι η τιμή βασικών προϊόντων θα μειωνόταν στο πέρασμα του χρόνου σε σχέση με την τιμή των βιομηχανικών προϊόντων. </a:t>
            </a:r>
            <a:endParaRPr lang="en-US" sz="2000" b="0" dirty="0"/>
          </a:p>
          <a:p>
            <a:pPr>
              <a:spcBef>
                <a:spcPct val="10000"/>
              </a:spcBef>
              <a:spcAft>
                <a:spcPct val="10000"/>
              </a:spcAft>
            </a:pPr>
            <a:r>
              <a:rPr lang="el-GR" sz="2000" dirty="0" smtClean="0"/>
              <a:t>Υποστήριξη της Υπόθεσης</a:t>
            </a:r>
            <a:r>
              <a:rPr lang="en-US" sz="2000" b="0" dirty="0" smtClean="0"/>
              <a:t>: </a:t>
            </a:r>
            <a:endParaRPr lang="en-US" sz="2000" b="0" dirty="0"/>
          </a:p>
          <a:p>
            <a:pPr>
              <a:spcBef>
                <a:spcPct val="10000"/>
              </a:spcBef>
              <a:spcAft>
                <a:spcPct val="10000"/>
              </a:spcAft>
              <a:buFont typeface="Arial" charset="0"/>
              <a:buChar char="•"/>
            </a:pPr>
            <a:r>
              <a:rPr lang="el-GR" sz="2000" b="0" dirty="0" smtClean="0"/>
              <a:t>  Καθώς οι άνθρωποι/χώρες γίνονται πλουσιότεροι, δαπανούν μικρότερο μέρος του εισοδήματός τους σε τρόφιμα</a:t>
            </a:r>
            <a:endParaRPr lang="en-US" sz="2000" b="0" dirty="0"/>
          </a:p>
          <a:p>
            <a:pPr>
              <a:spcBef>
                <a:spcPct val="10000"/>
              </a:spcBef>
              <a:spcAft>
                <a:spcPct val="10000"/>
              </a:spcAft>
              <a:buFont typeface="Arial" charset="0"/>
              <a:buChar char="•"/>
            </a:pPr>
            <a:r>
              <a:rPr lang="el-GR" sz="2000" b="0" dirty="0" smtClean="0"/>
              <a:t>  Όσον αφορά τα ορυκτά προϊόντα, οι βιομηχανικές χώρες βρίσκουν συνεχώς υποκατάστατα για την παραγωγή βιομηχανικών προϊόντων. </a:t>
            </a:r>
            <a:endParaRPr lang="en-US" sz="2000" b="0" dirty="0"/>
          </a:p>
          <a:p>
            <a:pPr>
              <a:spcBef>
                <a:spcPct val="10000"/>
              </a:spcBef>
              <a:spcAft>
                <a:spcPct val="10000"/>
              </a:spcAft>
            </a:pPr>
            <a:r>
              <a:rPr lang="el-GR" sz="2000" dirty="0" smtClean="0"/>
              <a:t>Αποδεικτικά στοιχεία κατά της Υπόθεσης</a:t>
            </a:r>
            <a:r>
              <a:rPr lang="en-US" sz="2000" dirty="0" smtClean="0"/>
              <a:t>:</a:t>
            </a:r>
            <a:endParaRPr lang="en-US" sz="2000" dirty="0"/>
          </a:p>
          <a:p>
            <a:pPr>
              <a:spcBef>
                <a:spcPct val="10000"/>
              </a:spcBef>
              <a:spcAft>
                <a:spcPct val="10000"/>
              </a:spcAft>
              <a:buFont typeface="Arial" charset="0"/>
              <a:buChar char="•"/>
            </a:pPr>
            <a:r>
              <a:rPr lang="el-GR" sz="2000" b="0" dirty="0" smtClean="0"/>
              <a:t>  Η τεχνολογική πρόοδος στα βιομηχανικά προϊόντα μπορεί με ασφάλεια να οδηγήσει σε μια πτώση της τιμής αυτών των προϊόντων, καθώς καθίσταται ευκολότερη η παραγωγή τους. </a:t>
            </a:r>
            <a:endParaRPr lang="en-US" sz="2000" b="0" dirty="0"/>
          </a:p>
          <a:p>
            <a:pPr>
              <a:spcBef>
                <a:spcPct val="10000"/>
              </a:spcBef>
              <a:spcAft>
                <a:spcPct val="10000"/>
              </a:spcAft>
              <a:buFont typeface="Arial" charset="0"/>
              <a:buChar char="•"/>
            </a:pPr>
            <a:r>
              <a:rPr lang="en-US" sz="2000" b="0" dirty="0"/>
              <a:t> </a:t>
            </a:r>
            <a:r>
              <a:rPr lang="el-GR" sz="2000" b="0" dirty="0" smtClean="0"/>
              <a:t> Τουλάχιστον ως προς το πετρέλαιο, ο περιορισμός των τιμών από το καρτέλ έχει προκαλέσει μια αύξηση στους όρους εμπορίου για τις </a:t>
            </a:r>
            <a:r>
              <a:rPr lang="el-GR" sz="2000" b="0" dirty="0" err="1" smtClean="0"/>
              <a:t>πετρελαιοεξαγωγικές</a:t>
            </a:r>
            <a:r>
              <a:rPr lang="el-GR" sz="2000" b="0" dirty="0" smtClean="0"/>
              <a:t> χώρες. </a:t>
            </a:r>
            <a:endParaRPr lang="en-US" sz="2000" b="0" dirty="0"/>
          </a:p>
        </p:txBody>
      </p:sp>
      <p:sp>
        <p:nvSpPr>
          <p:cNvPr id="21" name="Rectangle 20"/>
          <p:cNvSpPr>
            <a:spLocks noChangeArrowheads="1"/>
          </p:cNvSpPr>
          <p:nvPr/>
        </p:nvSpPr>
        <p:spPr bwMode="auto">
          <a:xfrm>
            <a:off x="566738" y="476250"/>
            <a:ext cx="2176462" cy="169863"/>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22" name="Rectangle 3"/>
          <p:cNvSpPr>
            <a:spLocks noGrp="1" noChangeArrowheads="1"/>
          </p:cNvSpPr>
          <p:nvPr>
            <p:ph type="title"/>
          </p:nvPr>
        </p:nvSpPr>
        <p:spPr>
          <a:xfrm>
            <a:off x="566738" y="0"/>
            <a:ext cx="8577262" cy="457200"/>
          </a:xfrm>
        </p:spPr>
        <p:txBody>
          <a:bodyPr/>
          <a:lstStyle/>
          <a:p>
            <a:r>
              <a:rPr lang="el-GR" dirty="0" smtClean="0">
                <a:solidFill>
                  <a:srgbClr val="668C6B"/>
                </a:solidFill>
              </a:rPr>
              <a:t/>
            </a:r>
            <a:br>
              <a:rPr lang="el-GR" dirty="0" smtClean="0">
                <a:solidFill>
                  <a:srgbClr val="668C6B"/>
                </a:solidFill>
              </a:rPr>
            </a:br>
            <a:r>
              <a:rPr lang="el-GR" dirty="0" smtClean="0">
                <a:solidFill>
                  <a:srgbClr val="668C6B"/>
                </a:solidFill>
              </a:rPr>
              <a:t/>
            </a:r>
            <a:br>
              <a:rPr lang="el-GR" dirty="0" smtClean="0">
                <a:solidFill>
                  <a:srgbClr val="668C6B"/>
                </a:solidFill>
              </a:rPr>
            </a:br>
            <a:r>
              <a:rPr lang="el-GR" dirty="0" smtClean="0">
                <a:solidFill>
                  <a:srgbClr val="668C6B"/>
                </a:solidFill>
              </a:rPr>
              <a:t>ΕΦΑΡΜΟΓΗ</a:t>
            </a:r>
            <a:br>
              <a:rPr lang="el-GR" dirty="0" smtClean="0">
                <a:solidFill>
                  <a:srgbClr val="668C6B"/>
                </a:solidFill>
              </a:rPr>
            </a:br>
            <a:r>
              <a:rPr lang="el-GR" dirty="0" smtClean="0">
                <a:solidFill>
                  <a:srgbClr val="668C6B"/>
                </a:solidFill>
              </a:rPr>
              <a:t/>
            </a:r>
            <a:br>
              <a:rPr lang="el-GR" dirty="0" smtClean="0">
                <a:solidFill>
                  <a:srgbClr val="668C6B"/>
                </a:solidFill>
              </a:rPr>
            </a:br>
            <a:endParaRPr lang="en-US" dirty="0" smtClean="0">
              <a:solidFill>
                <a:srgbClr val="668C6B"/>
              </a:solidFill>
            </a:endParaRPr>
          </a:p>
        </p:txBody>
      </p:sp>
      <p:cxnSp>
        <p:nvCxnSpPr>
          <p:cNvPr id="23" name="Straight Connector 22"/>
          <p:cNvCxnSpPr>
            <a:cxnSpLocks noChangeShapeType="1"/>
          </p:cNvCxnSpPr>
          <p:nvPr/>
        </p:nvCxnSpPr>
        <p:spPr bwMode="auto">
          <a:xfrm>
            <a:off x="566738" y="652463"/>
            <a:ext cx="2176462" cy="0"/>
          </a:xfrm>
          <a:prstGeom prst="line">
            <a:avLst/>
          </a:prstGeom>
          <a:noFill/>
          <a:ln w="19050" cap="rnd" algn="ctr">
            <a:solidFill>
              <a:srgbClr val="A4C69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wipe(left)">
                                      <p:cBhvr>
                                        <p:cTn id="18" dur="500"/>
                                        <p:tgtEl>
                                          <p:spTgt spid="19">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left)">
                                      <p:cBhvr>
                                        <p:cTn id="27" dur="500"/>
                                        <p:tgtEl>
                                          <p:spTgt spid="3">
                                            <p:txEl>
                                              <p:pRg st="1" end="1"/>
                                            </p:tx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500"/>
                                        <p:tgtEl>
                                          <p:spTgt spid="3">
                                            <p:txEl>
                                              <p:pRg st="2" end="2"/>
                                            </p:txEl>
                                          </p:spTgt>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left)">
                                      <p:cBhvr>
                                        <p:cTn id="40" dur="500"/>
                                        <p:tgtEl>
                                          <p:spTgt spid="3">
                                            <p:txEl>
                                              <p:pRg st="4" end="4"/>
                                            </p:tx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left)">
                                      <p:cBhvr>
                                        <p:cTn id="44" dur="500"/>
                                        <p:tgtEl>
                                          <p:spTgt spid="3">
                                            <p:txEl>
                                              <p:pRg st="5" end="5"/>
                                            </p:txEl>
                                          </p:spTgt>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left)">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bldLvl="2" autoUpdateAnimBg="0"/>
      <p:bldP spid="3" grpId="0" uiExpand="1" build="p" bldLvl="2"/>
      <p:bldP spid="21" grpId="0" animBg="1"/>
      <p:bldP spid="22"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646113" y="1143000"/>
            <a:ext cx="8112125" cy="5467350"/>
            <a:chOff x="566738" y="2200275"/>
            <a:chExt cx="7805737" cy="4219575"/>
          </a:xfrm>
        </p:grpSpPr>
        <p:sp>
          <p:nvSpPr>
            <p:cNvPr id="157709" name="Rectangle 10"/>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57710" name="Rectangle 12"/>
            <p:cNvSpPr>
              <a:spLocks noChangeArrowheads="1"/>
            </p:cNvSpPr>
            <p:nvPr/>
          </p:nvSpPr>
          <p:spPr bwMode="auto">
            <a:xfrm>
              <a:off x="581024" y="2219327"/>
              <a:ext cx="7772401" cy="25038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4" name="Text Box 7"/>
          <p:cNvSpPr txBox="1">
            <a:spLocks noChangeArrowheads="1"/>
          </p:cNvSpPr>
          <p:nvPr/>
        </p:nvSpPr>
        <p:spPr bwMode="auto">
          <a:xfrm>
            <a:off x="665163" y="1163638"/>
            <a:ext cx="2840037" cy="286232"/>
          </a:xfrm>
          <a:prstGeom prst="rect">
            <a:avLst/>
          </a:prstGeom>
          <a:solidFill>
            <a:srgbClr val="E8F0D4"/>
          </a:solidFill>
          <a:ln w="9525" algn="ctr">
            <a:noFill/>
            <a:miter lim="800000"/>
            <a:headEnd/>
            <a:tailEnd/>
          </a:ln>
        </p:spPr>
        <p:txBody>
          <a:bodyPr wrap="square">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2-12 </a:t>
            </a:r>
            <a:r>
              <a:rPr lang="en-US" dirty="0" smtClean="0"/>
              <a:t>(</a:t>
            </a:r>
            <a:r>
              <a:rPr lang="el-GR" dirty="0" smtClean="0"/>
              <a:t>διάγραμμα α</a:t>
            </a:r>
            <a:r>
              <a:rPr lang="en-US" dirty="0" smtClean="0"/>
              <a:t>)</a:t>
            </a:r>
            <a:endParaRPr lang="en-US" dirty="0"/>
          </a:p>
        </p:txBody>
      </p:sp>
      <p:sp>
        <p:nvSpPr>
          <p:cNvPr id="15" name="Rectangle 14"/>
          <p:cNvSpPr>
            <a:spLocks noChangeArrowheads="1"/>
          </p:cNvSpPr>
          <p:nvPr/>
        </p:nvSpPr>
        <p:spPr bwMode="auto">
          <a:xfrm>
            <a:off x="665163" y="4813300"/>
            <a:ext cx="8093075" cy="1631216"/>
          </a:xfrm>
          <a:prstGeom prst="rect">
            <a:avLst/>
          </a:prstGeom>
          <a:noFill/>
          <a:ln w="9525">
            <a:noFill/>
            <a:miter lim="800000"/>
            <a:headEnd/>
            <a:tailEnd/>
          </a:ln>
        </p:spPr>
        <p:txBody>
          <a:bodyPr>
            <a:spAutoFit/>
          </a:bodyPr>
          <a:lstStyle/>
          <a:p>
            <a:pPr>
              <a:spcBef>
                <a:spcPct val="10000"/>
              </a:spcBef>
              <a:spcAft>
                <a:spcPct val="10000"/>
              </a:spcAft>
            </a:pPr>
            <a:r>
              <a:rPr lang="el-GR" sz="2000" dirty="0" smtClean="0">
                <a:solidFill>
                  <a:srgbClr val="8A3A6A"/>
                </a:solidFill>
              </a:rPr>
              <a:t>Σχετικές Τιμές Βασικών Προϊόντων </a:t>
            </a:r>
            <a:r>
              <a:rPr lang="el-GR" sz="2000" dirty="0" smtClean="0"/>
              <a:t>Εδώ φαίνονται οι τιμές διαφόρων βασικών προϊόντων σε σχέση με τις συνολικές βιομηχανικές τιμές, από το 1900 έως το 1998. Οι σχετικές τιμές κάποιων βασικών προϊόντων έχουν μειωθεί με το πέρασμα του χρόνου (διάγραμμα α)…..</a:t>
            </a:r>
            <a:endParaRPr lang="en-US" sz="2000" dirty="0"/>
          </a:p>
        </p:txBody>
      </p:sp>
      <p:sp>
        <p:nvSpPr>
          <p:cNvPr id="16" name="Rectangle 15"/>
          <p:cNvSpPr>
            <a:spLocks noChangeArrowheads="1"/>
          </p:cNvSpPr>
          <p:nvPr/>
        </p:nvSpPr>
        <p:spPr bwMode="auto">
          <a:xfrm>
            <a:off x="1828800" y="1535113"/>
            <a:ext cx="5600700" cy="327818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5" name="Picture 4"/>
          <p:cNvPicPr>
            <a:picLocks noChangeAspect="1"/>
          </p:cNvPicPr>
          <p:nvPr/>
        </p:nvPicPr>
        <p:blipFill>
          <a:blip r:embed="rId3" cstate="print"/>
          <a:srcRect/>
          <a:stretch>
            <a:fillRect/>
          </a:stretch>
        </p:blipFill>
        <p:spPr bwMode="auto">
          <a:xfrm>
            <a:off x="1981200" y="1535113"/>
            <a:ext cx="5257800" cy="3305175"/>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1981200" y="1535113"/>
            <a:ext cx="5257800" cy="3305175"/>
          </a:xfrm>
          <a:prstGeom prst="rect">
            <a:avLst/>
          </a:prstGeom>
          <a:noFill/>
          <a:ln w="9525">
            <a:noFill/>
            <a:miter lim="800000"/>
            <a:headEnd/>
            <a:tailEnd/>
          </a:ln>
        </p:spPr>
      </p:pic>
      <p:pic>
        <p:nvPicPr>
          <p:cNvPr id="7" name="Picture 6"/>
          <p:cNvPicPr>
            <a:picLocks noChangeAspect="1"/>
          </p:cNvPicPr>
          <p:nvPr/>
        </p:nvPicPr>
        <p:blipFill>
          <a:blip r:embed="rId5" cstate="print"/>
          <a:srcRect/>
          <a:stretch>
            <a:fillRect/>
          </a:stretch>
        </p:blipFill>
        <p:spPr bwMode="auto">
          <a:xfrm>
            <a:off x="1981200" y="1535113"/>
            <a:ext cx="5257800" cy="3305175"/>
          </a:xfrm>
          <a:prstGeom prst="rect">
            <a:avLst/>
          </a:prstGeom>
          <a:noFill/>
          <a:ln w="9525">
            <a:noFill/>
            <a:miter lim="800000"/>
            <a:headEnd/>
            <a:tailEnd/>
          </a:ln>
        </p:spPr>
      </p:pic>
      <p:sp>
        <p:nvSpPr>
          <p:cNvPr id="157704" name="Rectangle 5"/>
          <p:cNvSpPr>
            <a:spLocks noChangeArrowheads="1"/>
          </p:cNvSpPr>
          <p:nvPr/>
        </p:nvSpPr>
        <p:spPr bwMode="auto">
          <a:xfrm>
            <a:off x="566738" y="704850"/>
            <a:ext cx="7351712"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Όροι Εμπορίου για Βασικά Προϊόντα</a:t>
            </a:r>
            <a:endParaRPr lang="en-US" sz="2400" dirty="0">
              <a:solidFill>
                <a:srgbClr val="356A41"/>
              </a:solidFill>
            </a:endParaRPr>
          </a:p>
        </p:txBody>
      </p:sp>
      <p:pic>
        <p:nvPicPr>
          <p:cNvPr id="4" name="Picture 3"/>
          <p:cNvPicPr>
            <a:picLocks noChangeAspect="1"/>
          </p:cNvPicPr>
          <p:nvPr/>
        </p:nvPicPr>
        <p:blipFill>
          <a:blip r:embed="rId6" cstate="print"/>
          <a:srcRect/>
          <a:stretch>
            <a:fillRect/>
          </a:stretch>
        </p:blipFill>
        <p:spPr bwMode="auto">
          <a:xfrm>
            <a:off x="1981200" y="1535113"/>
            <a:ext cx="5257800" cy="3305175"/>
          </a:xfrm>
          <a:prstGeom prst="rect">
            <a:avLst/>
          </a:prstGeom>
          <a:noFill/>
          <a:ln w="9525">
            <a:noFill/>
            <a:miter lim="800000"/>
            <a:headEnd/>
            <a:tailEnd/>
          </a:ln>
        </p:spPr>
      </p:pic>
      <p:sp>
        <p:nvSpPr>
          <p:cNvPr id="157706" name="Rectangle 20"/>
          <p:cNvSpPr>
            <a:spLocks noChangeArrowheads="1"/>
          </p:cNvSpPr>
          <p:nvPr/>
        </p:nvSpPr>
        <p:spPr bwMode="auto">
          <a:xfrm>
            <a:off x="566738" y="476250"/>
            <a:ext cx="2176462" cy="169863"/>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57707" name="Rectangle 3"/>
          <p:cNvSpPr txBox="1">
            <a:spLocks noChangeArrowheads="1"/>
          </p:cNvSpPr>
          <p:nvPr/>
        </p:nvSpPr>
        <p:spPr bwMode="auto">
          <a:xfrm>
            <a:off x="566738" y="1"/>
            <a:ext cx="8577262" cy="762000"/>
          </a:xfrm>
          <a:prstGeom prst="rect">
            <a:avLst/>
          </a:prstGeom>
          <a:noFill/>
          <a:ln w="9525">
            <a:noFill/>
            <a:miter lim="800000"/>
            <a:headEnd/>
            <a:tailEnd/>
          </a:ln>
        </p:spPr>
        <p:txBody>
          <a:bodyPr anchor="ctr"/>
          <a:lstStyle/>
          <a:p>
            <a:pPr eaLnBrk="0" hangingPunct="0"/>
            <a:r>
              <a:rPr lang="el-GR" sz="2400" dirty="0" smtClean="0">
                <a:solidFill>
                  <a:srgbClr val="668C6B"/>
                </a:solidFill>
              </a:rPr>
              <a:t>ΕΦΑΡΜΟΓΗ</a:t>
            </a:r>
            <a:endParaRPr lang="en-US" sz="2400" dirty="0">
              <a:solidFill>
                <a:srgbClr val="668C6B"/>
              </a:solidFill>
            </a:endParaRPr>
          </a:p>
        </p:txBody>
      </p:sp>
      <p:cxnSp>
        <p:nvCxnSpPr>
          <p:cNvPr id="157708" name="Straight Connector 22"/>
          <p:cNvCxnSpPr>
            <a:cxnSpLocks noChangeShapeType="1"/>
          </p:cNvCxnSpPr>
          <p:nvPr/>
        </p:nvCxnSpPr>
        <p:spPr bwMode="auto">
          <a:xfrm>
            <a:off x="566738" y="652463"/>
            <a:ext cx="2176462" cy="0"/>
          </a:xfrm>
          <a:prstGeom prst="line">
            <a:avLst/>
          </a:prstGeom>
          <a:noFill/>
          <a:ln w="19050" cap="rnd" algn="ctr">
            <a:solidFill>
              <a:srgbClr val="A4C69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wipe(left)">
                                      <p:cBhvr>
                                        <p:cTn id="21" dur="500"/>
                                        <p:tgtEl>
                                          <p:spTgt spid="15">
                                            <p:txEl>
                                              <p:pRg st="0" end="0"/>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75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1000"/>
                                        <p:tgtEl>
                                          <p:spTgt spid="5"/>
                                        </p:tgtEl>
                                      </p:cBhvr>
                                    </p:animEffect>
                                  </p:childTnLst>
                                </p:cTn>
                              </p:par>
                            </p:childTnLst>
                          </p:cTn>
                        </p:par>
                        <p:par>
                          <p:cTn id="30" fill="hold">
                            <p:stCondLst>
                              <p:cond delay="375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1000"/>
                                        <p:tgtEl>
                                          <p:spTgt spid="6"/>
                                        </p:tgtEl>
                                      </p:cBhvr>
                                    </p:animEffect>
                                  </p:childTnLst>
                                </p:cTn>
                              </p:par>
                            </p:childTnLst>
                          </p:cTn>
                        </p:par>
                        <p:par>
                          <p:cTn id="34" fill="hold">
                            <p:stCondLst>
                              <p:cond delay="4750"/>
                            </p:stCondLst>
                            <p:childTnLst>
                              <p:par>
                                <p:cTn id="35" presetID="2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bldLvl="2"/>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59745" name="Group 39"/>
          <p:cNvGrpSpPr>
            <a:grpSpLocks/>
          </p:cNvGrpSpPr>
          <p:nvPr/>
        </p:nvGrpSpPr>
        <p:grpSpPr bwMode="auto">
          <a:xfrm>
            <a:off x="646113" y="1146175"/>
            <a:ext cx="8112125" cy="5468938"/>
            <a:chOff x="566738" y="2200275"/>
            <a:chExt cx="7805737" cy="4219575"/>
          </a:xfrm>
        </p:grpSpPr>
        <p:sp>
          <p:nvSpPr>
            <p:cNvPr id="159757" name="Rectangle 10"/>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59758" name="Rectangle 12"/>
            <p:cNvSpPr>
              <a:spLocks noChangeArrowheads="1"/>
            </p:cNvSpPr>
            <p:nvPr/>
          </p:nvSpPr>
          <p:spPr bwMode="auto">
            <a:xfrm>
              <a:off x="581024" y="2219327"/>
              <a:ext cx="7772401" cy="24978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4" name="Text Box 7"/>
          <p:cNvSpPr txBox="1">
            <a:spLocks noChangeArrowheads="1"/>
          </p:cNvSpPr>
          <p:nvPr/>
        </p:nvSpPr>
        <p:spPr bwMode="auto">
          <a:xfrm>
            <a:off x="665163" y="1168400"/>
            <a:ext cx="2840037" cy="286232"/>
          </a:xfrm>
          <a:prstGeom prst="rect">
            <a:avLst/>
          </a:prstGeom>
          <a:solidFill>
            <a:srgbClr val="E8F0D4"/>
          </a:solidFill>
          <a:ln w="9525" algn="ctr">
            <a:noFill/>
            <a:miter lim="800000"/>
            <a:headEnd/>
            <a:tailEnd/>
          </a:ln>
        </p:spPr>
        <p:txBody>
          <a:bodyPr wrap="square">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2-12 </a:t>
            </a:r>
            <a:r>
              <a:rPr lang="en-US" dirty="0" smtClean="0"/>
              <a:t>(</a:t>
            </a:r>
            <a:r>
              <a:rPr lang="el-GR" dirty="0" smtClean="0"/>
              <a:t>διάγραμμα β</a:t>
            </a:r>
            <a:r>
              <a:rPr lang="en-US" dirty="0" smtClean="0"/>
              <a:t>)</a:t>
            </a:r>
            <a:endParaRPr lang="en-US" dirty="0"/>
          </a:p>
        </p:txBody>
      </p:sp>
      <p:sp>
        <p:nvSpPr>
          <p:cNvPr id="159747" name="Rectangle 14"/>
          <p:cNvSpPr>
            <a:spLocks noChangeArrowheads="1"/>
          </p:cNvSpPr>
          <p:nvPr/>
        </p:nvSpPr>
        <p:spPr bwMode="auto">
          <a:xfrm>
            <a:off x="665163" y="4803775"/>
            <a:ext cx="8097837" cy="707886"/>
          </a:xfrm>
          <a:prstGeom prst="rect">
            <a:avLst/>
          </a:prstGeom>
          <a:noFill/>
          <a:ln w="9525">
            <a:noFill/>
            <a:miter lim="800000"/>
            <a:headEnd/>
            <a:tailEnd/>
          </a:ln>
        </p:spPr>
        <p:txBody>
          <a:bodyPr>
            <a:spAutoFit/>
          </a:bodyPr>
          <a:lstStyle/>
          <a:p>
            <a:pPr>
              <a:spcBef>
                <a:spcPct val="10000"/>
              </a:spcBef>
              <a:spcAft>
                <a:spcPct val="10000"/>
              </a:spcAft>
            </a:pPr>
            <a:r>
              <a:rPr lang="el-GR" sz="2000" dirty="0" smtClean="0">
                <a:solidFill>
                  <a:srgbClr val="8A3A6A"/>
                </a:solidFill>
              </a:rPr>
              <a:t>Σχετικές Τιμές Βασικών Προϊόντων…</a:t>
            </a:r>
            <a:r>
              <a:rPr lang="en-US" sz="2000" dirty="0" smtClean="0"/>
              <a:t>… </a:t>
            </a:r>
            <a:r>
              <a:rPr lang="el-GR" sz="2000" dirty="0" smtClean="0"/>
              <a:t>ενώ οι σχετικές τιμές άλλων βασικών προϊόντων έχουν αυξηθεί (διάγραμμα β) ….</a:t>
            </a:r>
            <a:endParaRPr lang="en-US" sz="2000" dirty="0"/>
          </a:p>
        </p:txBody>
      </p:sp>
      <p:sp>
        <p:nvSpPr>
          <p:cNvPr id="159748" name="Rectangle 15"/>
          <p:cNvSpPr>
            <a:spLocks noChangeArrowheads="1"/>
          </p:cNvSpPr>
          <p:nvPr/>
        </p:nvSpPr>
        <p:spPr bwMode="auto">
          <a:xfrm>
            <a:off x="1828800" y="1517650"/>
            <a:ext cx="5600700" cy="32829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8" name="Picture 7"/>
          <p:cNvPicPr>
            <a:picLocks noChangeAspect="1"/>
          </p:cNvPicPr>
          <p:nvPr/>
        </p:nvPicPr>
        <p:blipFill>
          <a:blip r:embed="rId3" cstate="print"/>
          <a:srcRect/>
          <a:stretch>
            <a:fillRect/>
          </a:stretch>
        </p:blipFill>
        <p:spPr bwMode="auto">
          <a:xfrm>
            <a:off x="1981200" y="1962150"/>
            <a:ext cx="5257800" cy="2400300"/>
          </a:xfrm>
          <a:prstGeom prst="rect">
            <a:avLst/>
          </a:prstGeom>
          <a:noFill/>
          <a:ln w="9525">
            <a:noFill/>
            <a:miter lim="800000"/>
            <a:headEnd/>
            <a:tailEnd/>
          </a:ln>
        </p:spPr>
      </p:pic>
      <p:pic>
        <p:nvPicPr>
          <p:cNvPr id="9" name="Picture 8"/>
          <p:cNvPicPr>
            <a:picLocks noChangeAspect="1"/>
          </p:cNvPicPr>
          <p:nvPr/>
        </p:nvPicPr>
        <p:blipFill>
          <a:blip r:embed="rId4" cstate="print"/>
          <a:srcRect/>
          <a:stretch>
            <a:fillRect/>
          </a:stretch>
        </p:blipFill>
        <p:spPr bwMode="auto">
          <a:xfrm>
            <a:off x="1981200" y="1962150"/>
            <a:ext cx="5257800" cy="2400300"/>
          </a:xfrm>
          <a:prstGeom prst="rect">
            <a:avLst/>
          </a:prstGeom>
          <a:noFill/>
          <a:ln w="9525">
            <a:noFill/>
            <a:miter lim="800000"/>
            <a:headEnd/>
            <a:tailEnd/>
          </a:ln>
        </p:spPr>
      </p:pic>
      <p:pic>
        <p:nvPicPr>
          <p:cNvPr id="10" name="Picture 9"/>
          <p:cNvPicPr>
            <a:picLocks noChangeAspect="1"/>
          </p:cNvPicPr>
          <p:nvPr/>
        </p:nvPicPr>
        <p:blipFill>
          <a:blip r:embed="rId5" cstate="print"/>
          <a:srcRect/>
          <a:stretch>
            <a:fillRect/>
          </a:stretch>
        </p:blipFill>
        <p:spPr bwMode="auto">
          <a:xfrm>
            <a:off x="1981200" y="1962150"/>
            <a:ext cx="5257800" cy="2400300"/>
          </a:xfrm>
          <a:prstGeom prst="rect">
            <a:avLst/>
          </a:prstGeom>
          <a:noFill/>
          <a:ln w="9525">
            <a:noFill/>
            <a:miter lim="800000"/>
            <a:headEnd/>
            <a:tailEnd/>
          </a:ln>
        </p:spPr>
      </p:pic>
      <p:sp>
        <p:nvSpPr>
          <p:cNvPr id="159752" name="Rectangle 5"/>
          <p:cNvSpPr>
            <a:spLocks noChangeArrowheads="1"/>
          </p:cNvSpPr>
          <p:nvPr/>
        </p:nvSpPr>
        <p:spPr bwMode="auto">
          <a:xfrm>
            <a:off x="566738" y="704850"/>
            <a:ext cx="7351712"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Όροι Εμπορίου για Βασικά Προϊόντα</a:t>
            </a:r>
            <a:endParaRPr lang="en-US" sz="2400" dirty="0">
              <a:solidFill>
                <a:srgbClr val="356A41"/>
              </a:solidFill>
            </a:endParaRPr>
          </a:p>
        </p:txBody>
      </p:sp>
      <p:pic>
        <p:nvPicPr>
          <p:cNvPr id="3" name="Picture 2"/>
          <p:cNvPicPr>
            <a:picLocks noChangeAspect="1"/>
          </p:cNvPicPr>
          <p:nvPr/>
        </p:nvPicPr>
        <p:blipFill>
          <a:blip r:embed="rId6" cstate="print"/>
          <a:srcRect/>
          <a:stretch>
            <a:fillRect/>
          </a:stretch>
        </p:blipFill>
        <p:spPr bwMode="auto">
          <a:xfrm>
            <a:off x="1981200" y="1962150"/>
            <a:ext cx="5257800" cy="2400300"/>
          </a:xfrm>
          <a:prstGeom prst="rect">
            <a:avLst/>
          </a:prstGeom>
          <a:noFill/>
          <a:ln w="9525">
            <a:noFill/>
            <a:miter lim="800000"/>
            <a:headEnd/>
            <a:tailEnd/>
          </a:ln>
        </p:spPr>
      </p:pic>
      <p:sp>
        <p:nvSpPr>
          <p:cNvPr id="159754" name="Rectangle 23"/>
          <p:cNvSpPr>
            <a:spLocks noChangeArrowheads="1"/>
          </p:cNvSpPr>
          <p:nvPr/>
        </p:nvSpPr>
        <p:spPr bwMode="auto">
          <a:xfrm>
            <a:off x="566738" y="476250"/>
            <a:ext cx="2176462" cy="169863"/>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59755" name="Rectangle 3"/>
          <p:cNvSpPr txBox="1">
            <a:spLocks noChangeArrowheads="1"/>
          </p:cNvSpPr>
          <p:nvPr/>
        </p:nvSpPr>
        <p:spPr bwMode="auto">
          <a:xfrm>
            <a:off x="566738" y="1"/>
            <a:ext cx="8577262" cy="609600"/>
          </a:xfrm>
          <a:prstGeom prst="rect">
            <a:avLst/>
          </a:prstGeom>
          <a:noFill/>
          <a:ln w="9525">
            <a:noFill/>
            <a:miter lim="800000"/>
            <a:headEnd/>
            <a:tailEnd/>
          </a:ln>
        </p:spPr>
        <p:txBody>
          <a:bodyPr anchor="ctr"/>
          <a:lstStyle/>
          <a:p>
            <a:pPr eaLnBrk="0" hangingPunct="0"/>
            <a:r>
              <a:rPr lang="el-GR" sz="2400" dirty="0" smtClean="0">
                <a:solidFill>
                  <a:srgbClr val="668C6B"/>
                </a:solidFill>
              </a:rPr>
              <a:t>ΕΦΑΡΜΟΓΗ</a:t>
            </a:r>
            <a:endParaRPr lang="en-US" sz="2400" dirty="0">
              <a:solidFill>
                <a:srgbClr val="668C6B"/>
              </a:solidFill>
            </a:endParaRPr>
          </a:p>
        </p:txBody>
      </p:sp>
      <p:cxnSp>
        <p:nvCxnSpPr>
          <p:cNvPr id="159756" name="Straight Connector 25"/>
          <p:cNvCxnSpPr>
            <a:cxnSpLocks noChangeShapeType="1"/>
          </p:cNvCxnSpPr>
          <p:nvPr/>
        </p:nvCxnSpPr>
        <p:spPr bwMode="auto">
          <a:xfrm>
            <a:off x="566738" y="652463"/>
            <a:ext cx="2176462" cy="0"/>
          </a:xfrm>
          <a:prstGeom prst="line">
            <a:avLst/>
          </a:prstGeom>
          <a:noFill/>
          <a:ln w="19050" cap="rnd" algn="ctr">
            <a:solidFill>
              <a:srgbClr val="A4C69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61793" name="Group 39"/>
          <p:cNvGrpSpPr>
            <a:grpSpLocks/>
          </p:cNvGrpSpPr>
          <p:nvPr/>
        </p:nvGrpSpPr>
        <p:grpSpPr bwMode="auto">
          <a:xfrm>
            <a:off x="646113" y="1136650"/>
            <a:ext cx="8112125" cy="5468938"/>
            <a:chOff x="566738" y="2200275"/>
            <a:chExt cx="7805737" cy="4219575"/>
          </a:xfrm>
        </p:grpSpPr>
        <p:sp>
          <p:nvSpPr>
            <p:cNvPr id="161805" name="Rectangle 10"/>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61806" name="Rectangle 12"/>
            <p:cNvSpPr>
              <a:spLocks noChangeArrowheads="1"/>
            </p:cNvSpPr>
            <p:nvPr/>
          </p:nvSpPr>
          <p:spPr bwMode="auto">
            <a:xfrm>
              <a:off x="581024" y="2219327"/>
              <a:ext cx="7772401" cy="25038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4" name="Text Box 7"/>
          <p:cNvSpPr txBox="1">
            <a:spLocks noChangeArrowheads="1"/>
          </p:cNvSpPr>
          <p:nvPr/>
        </p:nvSpPr>
        <p:spPr bwMode="auto">
          <a:xfrm>
            <a:off x="665163" y="1176338"/>
            <a:ext cx="2916237" cy="286232"/>
          </a:xfrm>
          <a:prstGeom prst="rect">
            <a:avLst/>
          </a:prstGeom>
          <a:solidFill>
            <a:srgbClr val="E8F0D4"/>
          </a:solidFill>
          <a:ln w="9525" algn="ctr">
            <a:noFill/>
            <a:miter lim="800000"/>
            <a:headEnd/>
            <a:tailEnd/>
          </a:ln>
        </p:spPr>
        <p:txBody>
          <a:bodyPr wrap="square">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2-12 </a:t>
            </a:r>
            <a:r>
              <a:rPr lang="en-US" dirty="0" smtClean="0"/>
              <a:t>(</a:t>
            </a:r>
            <a:r>
              <a:rPr lang="el-GR" dirty="0" smtClean="0"/>
              <a:t>διάγραμμα γ</a:t>
            </a:r>
            <a:r>
              <a:rPr lang="en-US" dirty="0" smtClean="0"/>
              <a:t>)</a:t>
            </a:r>
            <a:endParaRPr lang="en-US" dirty="0"/>
          </a:p>
        </p:txBody>
      </p:sp>
      <p:sp>
        <p:nvSpPr>
          <p:cNvPr id="161795" name="Rectangle 14"/>
          <p:cNvSpPr>
            <a:spLocks noChangeArrowheads="1"/>
          </p:cNvSpPr>
          <p:nvPr/>
        </p:nvSpPr>
        <p:spPr bwMode="auto">
          <a:xfrm>
            <a:off x="665163" y="4800600"/>
            <a:ext cx="8101012" cy="923330"/>
          </a:xfrm>
          <a:prstGeom prst="rect">
            <a:avLst/>
          </a:prstGeom>
          <a:noFill/>
          <a:ln w="9525">
            <a:noFill/>
            <a:miter lim="800000"/>
            <a:headEnd/>
            <a:tailEnd/>
          </a:ln>
        </p:spPr>
        <p:txBody>
          <a:bodyPr>
            <a:spAutoFit/>
          </a:bodyPr>
          <a:lstStyle/>
          <a:p>
            <a:pPr>
              <a:spcBef>
                <a:spcPct val="10000"/>
              </a:spcBef>
              <a:spcAft>
                <a:spcPct val="10000"/>
              </a:spcAft>
            </a:pPr>
            <a:r>
              <a:rPr lang="el-GR" sz="1800" dirty="0" smtClean="0">
                <a:solidFill>
                  <a:srgbClr val="8A3A6A"/>
                </a:solidFill>
              </a:rPr>
              <a:t>Σχετικές Τιμές Βασικών Προϊόντων….</a:t>
            </a:r>
            <a:r>
              <a:rPr lang="en-US" sz="1800" dirty="0" smtClean="0">
                <a:solidFill>
                  <a:srgbClr val="8A3A6A"/>
                </a:solidFill>
              </a:rPr>
              <a:t> </a:t>
            </a:r>
            <a:r>
              <a:rPr lang="el-GR" sz="1800" dirty="0" smtClean="0"/>
              <a:t>Άλλες τιμές βασικών προϊόντων δεν παρουσιάζουν σαφή και συνεπή τάση στην πάροδο του χρόνου (διάγραμμα γ). </a:t>
            </a:r>
            <a:r>
              <a:rPr lang="en-US" sz="1800" dirty="0" smtClean="0"/>
              <a:t> </a:t>
            </a:r>
            <a:endParaRPr lang="en-US" sz="1800" dirty="0"/>
          </a:p>
        </p:txBody>
      </p:sp>
      <p:sp>
        <p:nvSpPr>
          <p:cNvPr id="161796" name="Rectangle 15"/>
          <p:cNvSpPr>
            <a:spLocks noChangeArrowheads="1"/>
          </p:cNvSpPr>
          <p:nvPr/>
        </p:nvSpPr>
        <p:spPr bwMode="auto">
          <a:xfrm>
            <a:off x="1828800" y="1530350"/>
            <a:ext cx="5600700" cy="32385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5" name="Picture 4"/>
          <p:cNvPicPr>
            <a:picLocks noChangeAspect="1"/>
          </p:cNvPicPr>
          <p:nvPr/>
        </p:nvPicPr>
        <p:blipFill>
          <a:blip r:embed="rId3" cstate="print"/>
          <a:srcRect/>
          <a:stretch>
            <a:fillRect/>
          </a:stretch>
        </p:blipFill>
        <p:spPr bwMode="auto">
          <a:xfrm>
            <a:off x="1943100" y="1530350"/>
            <a:ext cx="5257800" cy="3238500"/>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1943100" y="1530350"/>
            <a:ext cx="5257800" cy="3238500"/>
          </a:xfrm>
          <a:prstGeom prst="rect">
            <a:avLst/>
          </a:prstGeom>
          <a:noFill/>
          <a:ln w="9525">
            <a:noFill/>
            <a:miter lim="800000"/>
            <a:headEnd/>
            <a:tailEnd/>
          </a:ln>
        </p:spPr>
      </p:pic>
      <p:pic>
        <p:nvPicPr>
          <p:cNvPr id="7" name="Picture 6"/>
          <p:cNvPicPr>
            <a:picLocks noChangeAspect="1"/>
          </p:cNvPicPr>
          <p:nvPr/>
        </p:nvPicPr>
        <p:blipFill>
          <a:blip r:embed="rId5" cstate="print"/>
          <a:srcRect/>
          <a:stretch>
            <a:fillRect/>
          </a:stretch>
        </p:blipFill>
        <p:spPr bwMode="auto">
          <a:xfrm>
            <a:off x="1943100" y="1530350"/>
            <a:ext cx="5257800" cy="3238500"/>
          </a:xfrm>
          <a:prstGeom prst="rect">
            <a:avLst/>
          </a:prstGeom>
          <a:noFill/>
          <a:ln w="9525">
            <a:noFill/>
            <a:miter lim="800000"/>
            <a:headEnd/>
            <a:tailEnd/>
          </a:ln>
        </p:spPr>
      </p:pic>
      <p:sp>
        <p:nvSpPr>
          <p:cNvPr id="161800" name="Rectangle 5"/>
          <p:cNvSpPr>
            <a:spLocks noChangeArrowheads="1"/>
          </p:cNvSpPr>
          <p:nvPr/>
        </p:nvSpPr>
        <p:spPr bwMode="auto">
          <a:xfrm>
            <a:off x="566738" y="704850"/>
            <a:ext cx="7351712"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Όροι Εμπορίου για Βασικά Προϊόντα</a:t>
            </a:r>
            <a:endParaRPr lang="en-US" sz="2400" dirty="0">
              <a:solidFill>
                <a:srgbClr val="356A41"/>
              </a:solidFill>
            </a:endParaRPr>
          </a:p>
        </p:txBody>
      </p:sp>
      <p:pic>
        <p:nvPicPr>
          <p:cNvPr id="4" name="Picture 3"/>
          <p:cNvPicPr>
            <a:picLocks noChangeAspect="1"/>
          </p:cNvPicPr>
          <p:nvPr/>
        </p:nvPicPr>
        <p:blipFill>
          <a:blip r:embed="rId6" cstate="print"/>
          <a:srcRect/>
          <a:stretch>
            <a:fillRect/>
          </a:stretch>
        </p:blipFill>
        <p:spPr bwMode="auto">
          <a:xfrm>
            <a:off x="1943100" y="1530350"/>
            <a:ext cx="5257800" cy="3238500"/>
          </a:xfrm>
          <a:prstGeom prst="rect">
            <a:avLst/>
          </a:prstGeom>
          <a:noFill/>
          <a:ln w="9525">
            <a:noFill/>
            <a:miter lim="800000"/>
            <a:headEnd/>
            <a:tailEnd/>
          </a:ln>
        </p:spPr>
      </p:pic>
      <p:sp>
        <p:nvSpPr>
          <p:cNvPr id="161802" name="Rectangle 20"/>
          <p:cNvSpPr>
            <a:spLocks noChangeArrowheads="1"/>
          </p:cNvSpPr>
          <p:nvPr/>
        </p:nvSpPr>
        <p:spPr bwMode="auto">
          <a:xfrm>
            <a:off x="566738" y="476250"/>
            <a:ext cx="2176462" cy="169863"/>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61803" name="Rectangle 3"/>
          <p:cNvSpPr txBox="1">
            <a:spLocks noChangeArrowheads="1"/>
          </p:cNvSpPr>
          <p:nvPr/>
        </p:nvSpPr>
        <p:spPr bwMode="auto">
          <a:xfrm>
            <a:off x="566738" y="1"/>
            <a:ext cx="8577262" cy="685800"/>
          </a:xfrm>
          <a:prstGeom prst="rect">
            <a:avLst/>
          </a:prstGeom>
          <a:noFill/>
          <a:ln w="9525">
            <a:noFill/>
            <a:miter lim="800000"/>
            <a:headEnd/>
            <a:tailEnd/>
          </a:ln>
        </p:spPr>
        <p:txBody>
          <a:bodyPr anchor="ctr"/>
          <a:lstStyle/>
          <a:p>
            <a:pPr eaLnBrk="0" hangingPunct="0"/>
            <a:r>
              <a:rPr lang="el-GR" sz="2400" dirty="0" smtClean="0">
                <a:solidFill>
                  <a:srgbClr val="668C6B"/>
                </a:solidFill>
              </a:rPr>
              <a:t>ΕΦΑΡΜΟΓΗ</a:t>
            </a:r>
            <a:endParaRPr lang="en-US" sz="2400" dirty="0">
              <a:solidFill>
                <a:srgbClr val="668C6B"/>
              </a:solidFill>
            </a:endParaRPr>
          </a:p>
        </p:txBody>
      </p:sp>
      <p:cxnSp>
        <p:nvCxnSpPr>
          <p:cNvPr id="161804" name="Straight Connector 22"/>
          <p:cNvCxnSpPr>
            <a:cxnSpLocks noChangeShapeType="1"/>
          </p:cNvCxnSpPr>
          <p:nvPr/>
        </p:nvCxnSpPr>
        <p:spPr bwMode="auto">
          <a:xfrm>
            <a:off x="566738" y="652463"/>
            <a:ext cx="2176462" cy="0"/>
          </a:xfrm>
          <a:prstGeom prst="line">
            <a:avLst/>
          </a:prstGeom>
          <a:noFill/>
          <a:ln w="19050" cap="rnd" algn="ctr">
            <a:solidFill>
              <a:srgbClr val="A4C69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750"/>
                                        <p:tgtEl>
                                          <p:spTgt spid="4"/>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750"/>
                                        <p:tgtEl>
                                          <p:spTgt spid="5"/>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750"/>
                                        <p:tgtEl>
                                          <p:spTgt spid="6"/>
                                        </p:tgtEl>
                                      </p:cBhvr>
                                    </p:animEffect>
                                  </p:childTnLst>
                                </p:cTn>
                              </p:par>
                            </p:childTnLst>
                          </p:cTn>
                        </p:par>
                        <p:par>
                          <p:cTn id="20" fill="hold">
                            <p:stCondLst>
                              <p:cond delay="275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1. 	</a:t>
            </a:r>
            <a:r>
              <a:rPr lang="el-GR" sz="2400" b="0" dirty="0" smtClean="0"/>
              <a:t>Μια χώρα έχει συγκριτικό πλεονέκτημα στην παραγωγή ενός προϊόντος όταν το κόστος ευκαιρίας της χώρας αυτής στην παραγωγή του προϊόντος είναι χαμηλότερο από το κόστος παραγωγής αυτού του προϊόντος σε μια άλλη χώρα. </a:t>
            </a:r>
            <a:endParaRPr lang="en-US" sz="2400" b="0" dirty="0"/>
          </a:p>
        </p:txBody>
      </p:sp>
      <p:sp>
        <p:nvSpPr>
          <p:cNvPr id="163842"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8" name="Text Box 5"/>
          <p:cNvSpPr txBox="1">
            <a:spLocks noChangeArrowheads="1"/>
          </p:cNvSpPr>
          <p:nvPr/>
        </p:nvSpPr>
        <p:spPr bwMode="auto">
          <a:xfrm>
            <a:off x="566738" y="423863"/>
            <a:ext cx="2862262" cy="461665"/>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9"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2. 	</a:t>
            </a:r>
            <a:r>
              <a:rPr lang="el-GR" sz="2400" b="0" dirty="0" smtClean="0"/>
              <a:t>Οι κατευθύνσεις του εμπορίου ανάμεσα στις χώρες καθορίζονται από το συγκριτικό πλεονέκτημα. Αυτό σημαίνει ότι ακόμα και χώρες με φτωχές τεχνολογίες μπορούν να εξάγουν τα προϊόντα στα οποία έχουν συγκριτικό πλεονέκτημα. </a:t>
            </a:r>
            <a:endParaRPr lang="en-US" sz="2400" b="0" dirty="0"/>
          </a:p>
        </p:txBody>
      </p:sp>
      <p:sp>
        <p:nvSpPr>
          <p:cNvPr id="165890"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65891" name="Text Box 5"/>
          <p:cNvSpPr txBox="1">
            <a:spLocks noChangeArrowheads="1"/>
          </p:cNvSpPr>
          <p:nvPr/>
        </p:nvSpPr>
        <p:spPr bwMode="auto">
          <a:xfrm>
            <a:off x="566738" y="423862"/>
            <a:ext cx="3243262" cy="461665"/>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65892"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3.	</a:t>
            </a:r>
            <a:r>
              <a:rPr lang="el-GR" sz="2400" b="0" dirty="0" smtClean="0"/>
              <a:t>Όλες οι χώρες αποκομίζουν κέρδη από το εμπόριο. Δηλαδή,  η χρησιμότητα μιας χώρας που εισάγει ή εξάγει είναι τουλάχιστον ίση με αυτή που θα είχε αν δεν υπήρχε διεθνές εμπόριο.</a:t>
            </a:r>
            <a:endParaRPr lang="en-US" sz="2400" b="0" dirty="0"/>
          </a:p>
        </p:txBody>
      </p:sp>
      <p:sp>
        <p:nvSpPr>
          <p:cNvPr id="167938"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67939" name="Text Box 5"/>
          <p:cNvSpPr txBox="1">
            <a:spLocks noChangeArrowheads="1"/>
          </p:cNvSpPr>
          <p:nvPr/>
        </p:nvSpPr>
        <p:spPr bwMode="auto">
          <a:xfrm>
            <a:off x="566738" y="423862"/>
            <a:ext cx="3167062" cy="461665"/>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67940"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4.	</a:t>
            </a:r>
            <a:r>
              <a:rPr lang="el-GR" sz="2400" b="0" dirty="0" smtClean="0"/>
              <a:t>Το επίπεδο των μισθών σε κάθε χώρα καθορίζεται από το απόλυτο πλεονέκτημά της, δηλαδή, από την ποσότητα που χώρα αυτή μπορεί να  παράγει με το εργατικό δυναμικό της. Το αποτέλεσμα αυτό εξηγεί το λόγο που χώρες με φτωχές τεχνολογίες συνεχίζουν να είναι σε θέση να εξάγουν: οι χαμηλοί μισθοί τις επιτρέπουν να υπερβούν το πρόβλημα της χαμηλή τους παραγωγικότητας. </a:t>
            </a:r>
            <a:endParaRPr lang="en-US" sz="2400" b="0" dirty="0"/>
          </a:p>
        </p:txBody>
      </p:sp>
      <p:sp>
        <p:nvSpPr>
          <p:cNvPr id="169986"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69987" name="Text Box 5"/>
          <p:cNvSpPr txBox="1">
            <a:spLocks noChangeArrowheads="1"/>
          </p:cNvSpPr>
          <p:nvPr/>
        </p:nvSpPr>
        <p:spPr bwMode="auto">
          <a:xfrm>
            <a:off x="566738" y="423862"/>
            <a:ext cx="3319462" cy="461665"/>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69988"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566738" y="820738"/>
            <a:ext cx="7662862" cy="5755422"/>
          </a:xfrm>
          <a:prstGeom prst="rect">
            <a:avLst/>
          </a:prstGeom>
          <a:noFill/>
        </p:spPr>
        <p:txBody>
          <a:bodyPr>
            <a:spAutoFit/>
          </a:bodyPr>
          <a:lstStyle/>
          <a:p>
            <a:pPr>
              <a:spcBef>
                <a:spcPct val="10000"/>
              </a:spcBef>
              <a:spcAft>
                <a:spcPct val="10000"/>
              </a:spcAft>
              <a:defRPr/>
            </a:pPr>
            <a:r>
              <a:rPr lang="el-GR" sz="2000" b="0" dirty="0" smtClean="0"/>
              <a:t>Στους λόγους για τους οποίους οι χώρες εμπορεύονται προϊόντα μεταξύ τους περιλαμβάνονται και οι εξής:</a:t>
            </a:r>
            <a:endParaRPr lang="en-US" sz="2000" b="0" dirty="0"/>
          </a:p>
          <a:p>
            <a:pPr marL="457200" indent="-457200">
              <a:spcBef>
                <a:spcPct val="10000"/>
              </a:spcBef>
              <a:spcAft>
                <a:spcPct val="10000"/>
              </a:spcAft>
              <a:defRPr/>
            </a:pPr>
            <a:r>
              <a:rPr lang="en-US" sz="2000" b="0" dirty="0">
                <a:solidFill>
                  <a:srgbClr val="DB5447"/>
                </a:solidFill>
              </a:rPr>
              <a:t>■</a:t>
            </a:r>
            <a:r>
              <a:rPr lang="en-US" sz="2000" b="0" dirty="0"/>
              <a:t> 	</a:t>
            </a:r>
            <a:r>
              <a:rPr lang="el-GR" sz="2000" b="0" dirty="0" smtClean="0"/>
              <a:t>Διαφορές στην </a:t>
            </a:r>
            <a:r>
              <a:rPr lang="el-GR" sz="2000" dirty="0" smtClean="0"/>
              <a:t>τεχνολογία</a:t>
            </a:r>
            <a:r>
              <a:rPr lang="el-GR" sz="2000" b="0" dirty="0" smtClean="0"/>
              <a:t> που χρησιμοποιείται σε κάθε χώρα (δηλαδή, διαφορές στην ικανότητα κάθε χώρας να παράγει προϊόντα)</a:t>
            </a:r>
            <a:endParaRPr lang="en-US" sz="2000" b="0" dirty="0"/>
          </a:p>
          <a:p>
            <a:pPr marL="171450" indent="-171450">
              <a:spcBef>
                <a:spcPct val="10000"/>
              </a:spcBef>
              <a:spcAft>
                <a:spcPct val="10000"/>
              </a:spcAft>
              <a:defRPr/>
            </a:pPr>
            <a:endParaRPr lang="en-US" sz="2000" b="0" dirty="0"/>
          </a:p>
          <a:p>
            <a:pPr marL="457200" indent="-457200">
              <a:spcBef>
                <a:spcPct val="10000"/>
              </a:spcBef>
              <a:spcAft>
                <a:spcPct val="10000"/>
              </a:spcAft>
              <a:defRPr/>
            </a:pPr>
            <a:r>
              <a:rPr lang="en-US" sz="2000" b="0" dirty="0">
                <a:solidFill>
                  <a:srgbClr val="DB5447"/>
                </a:solidFill>
              </a:rPr>
              <a:t>■</a:t>
            </a:r>
            <a:r>
              <a:rPr lang="en-US" sz="2000" b="0" dirty="0"/>
              <a:t>	</a:t>
            </a:r>
            <a:r>
              <a:rPr lang="el-GR" sz="2000" b="0" dirty="0" smtClean="0"/>
              <a:t>Διαφορές στο συνολικό όγκο </a:t>
            </a:r>
            <a:r>
              <a:rPr lang="el-GR" sz="2000" dirty="0" smtClean="0"/>
              <a:t>παραγωγικών πόρων</a:t>
            </a:r>
            <a:r>
              <a:rPr lang="el-GR" sz="2000" b="0" dirty="0" smtClean="0"/>
              <a:t> (συμπεριλαμβανομένης εργασίας, κεφαλαίου και γης) που υπάρχουν σε κάθε χώρα</a:t>
            </a:r>
            <a:endParaRPr lang="en-US" sz="2000" b="0" dirty="0"/>
          </a:p>
          <a:p>
            <a:pPr marL="171450" indent="-171450">
              <a:spcBef>
                <a:spcPct val="10000"/>
              </a:spcBef>
              <a:spcAft>
                <a:spcPct val="10000"/>
              </a:spcAft>
              <a:defRPr/>
            </a:pPr>
            <a:endParaRPr lang="en-US" sz="2000" b="0" dirty="0"/>
          </a:p>
          <a:p>
            <a:pPr marL="457200" indent="-457200">
              <a:spcBef>
                <a:spcPct val="10000"/>
              </a:spcBef>
              <a:spcAft>
                <a:spcPct val="10000"/>
              </a:spcAft>
              <a:defRPr/>
            </a:pPr>
            <a:r>
              <a:rPr lang="en-US" sz="2000" b="0" dirty="0">
                <a:solidFill>
                  <a:srgbClr val="DB5447"/>
                </a:solidFill>
              </a:rPr>
              <a:t>■</a:t>
            </a:r>
            <a:r>
              <a:rPr lang="en-US" sz="2000" b="0" dirty="0"/>
              <a:t> 	</a:t>
            </a:r>
            <a:r>
              <a:rPr lang="el-GR" sz="2000" b="0" dirty="0" smtClean="0"/>
              <a:t>Διαφορές στο κόστος ανάληψης </a:t>
            </a:r>
            <a:r>
              <a:rPr lang="el-GR" sz="2000" dirty="0" err="1" smtClean="0"/>
              <a:t>υπεράκτιας</a:t>
            </a:r>
            <a:r>
              <a:rPr lang="el-GR" sz="2000" dirty="0" smtClean="0"/>
              <a:t> οικονομικής δραστηριότητας </a:t>
            </a:r>
            <a:r>
              <a:rPr lang="el-GR" sz="2000" b="0" dirty="0" smtClean="0"/>
              <a:t>(δηλαδή να παράγει τα διάφορα εξαρτήματα ενός προϊόντος σε διάφορες χώρες και μετά να τα συναρμολογεί σε μια τελική τοποθεσία)</a:t>
            </a:r>
            <a:endParaRPr lang="en-US" sz="2000" b="0" dirty="0"/>
          </a:p>
          <a:p>
            <a:pPr marL="457200" indent="-457200">
              <a:spcBef>
                <a:spcPct val="10000"/>
              </a:spcBef>
              <a:spcAft>
                <a:spcPct val="10000"/>
              </a:spcAft>
              <a:defRPr/>
            </a:pPr>
            <a:endParaRPr lang="en-US" sz="2000" b="0" dirty="0"/>
          </a:p>
          <a:p>
            <a:pPr marL="457200" indent="-457200">
              <a:spcBef>
                <a:spcPct val="10000"/>
              </a:spcBef>
              <a:spcAft>
                <a:spcPct val="10000"/>
              </a:spcAft>
              <a:defRPr/>
            </a:pPr>
            <a:r>
              <a:rPr lang="en-US" sz="2000" b="0" dirty="0">
                <a:solidFill>
                  <a:srgbClr val="DB5447"/>
                </a:solidFill>
              </a:rPr>
              <a:t>■ 	</a:t>
            </a:r>
            <a:r>
              <a:rPr lang="el-GR" sz="2000" b="0" dirty="0" smtClean="0"/>
              <a:t>Η </a:t>
            </a:r>
            <a:r>
              <a:rPr lang="el-GR" sz="2000" dirty="0" smtClean="0"/>
              <a:t>εγγύτητα </a:t>
            </a:r>
            <a:r>
              <a:rPr lang="el-GR" sz="2000" b="0" dirty="0" smtClean="0"/>
              <a:t>των χωρών μεταξύ τους (δηλαδή, πόσο κοντά βρίσκεται η μία στην άλλη)</a:t>
            </a:r>
            <a:endParaRPr lang="en-US" sz="2000" b="0" dirty="0"/>
          </a:p>
        </p:txBody>
      </p:sp>
      <p:sp>
        <p:nvSpPr>
          <p:cNvPr id="61442" name="Rectangle 2"/>
          <p:cNvSpPr>
            <a:spLocks noChangeArrowheads="1"/>
          </p:cNvSpPr>
          <p:nvPr/>
        </p:nvSpPr>
        <p:spPr bwMode="auto">
          <a:xfrm>
            <a:off x="566738" y="333375"/>
            <a:ext cx="2355850"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61443" name="Straight Connector 4"/>
          <p:cNvCxnSpPr>
            <a:cxnSpLocks noChangeShapeType="1"/>
          </p:cNvCxnSpPr>
          <p:nvPr/>
        </p:nvCxnSpPr>
        <p:spPr bwMode="auto">
          <a:xfrm>
            <a:off x="566738" y="623888"/>
            <a:ext cx="2362200" cy="0"/>
          </a:xfrm>
          <a:prstGeom prst="line">
            <a:avLst/>
          </a:prstGeom>
          <a:noFill/>
          <a:ln w="19050" cap="rnd" algn="ctr">
            <a:solidFill>
              <a:srgbClr val="9C3A45"/>
            </a:solidFill>
            <a:prstDash val="sysDash"/>
            <a:round/>
            <a:headEnd/>
            <a:tailEnd/>
          </a:ln>
        </p:spPr>
      </p:cxnSp>
      <p:sp>
        <p:nvSpPr>
          <p:cNvPr id="6"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l-GR" sz="2400" kern="0" dirty="0" smtClean="0">
                <a:solidFill>
                  <a:srgbClr val="69134B"/>
                </a:solidFill>
                <a:latin typeface="+mj-lt"/>
                <a:ea typeface="+mj-ea"/>
                <a:cs typeface="+mj-cs"/>
              </a:rPr>
              <a:t>Εισαγωγή</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ipe(left)">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wipe(left)">
                                      <p:cBhvr>
                                        <p:cTn id="2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5. 	</a:t>
            </a:r>
            <a:r>
              <a:rPr lang="el-GR" sz="2400" b="0" dirty="0" smtClean="0"/>
              <a:t>Η τιμή ισορροπίας ενός προϊόντος στην παγκόσμια αγορά καθορίζεται στο σημείο όπου η προσφορά εξαγωγών μιας χώρας είναι ίση με τη ζήτηση εισαγωγών μιας άλλης χώρας. </a:t>
            </a:r>
            <a:endParaRPr lang="en-US" sz="2400" b="0" dirty="0"/>
          </a:p>
        </p:txBody>
      </p:sp>
      <p:sp>
        <p:nvSpPr>
          <p:cNvPr id="172034"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72035" name="Text Box 5"/>
          <p:cNvSpPr txBox="1">
            <a:spLocks noChangeArrowheads="1"/>
          </p:cNvSpPr>
          <p:nvPr/>
        </p:nvSpPr>
        <p:spPr bwMode="auto">
          <a:xfrm>
            <a:off x="566738" y="423862"/>
            <a:ext cx="3243262" cy="461665"/>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72036"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6. 	</a:t>
            </a:r>
            <a:r>
              <a:rPr lang="el-GR" sz="2400" b="0" dirty="0" smtClean="0"/>
              <a:t>Οι όροι εμπορίου μιας χώρας είναι ίσοι με την τιμή του προϊόντος που εξάγει διαιρούμενη με την τιμή του προϊόντος που εισάγει.  Μια αύξηση των όρων εμπορίου για μια χώρα βελτιώνει την κατάστασή της επειδή εξάγει σε υψηλότερες τιμές ή εισάγει σε χαμηλότερες τιμές. </a:t>
            </a:r>
            <a:endParaRPr lang="en-US" sz="2400" b="0" dirty="0"/>
          </a:p>
        </p:txBody>
      </p:sp>
      <p:sp>
        <p:nvSpPr>
          <p:cNvPr id="174082"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74083" name="Text Box 5"/>
          <p:cNvSpPr txBox="1">
            <a:spLocks noChangeArrowheads="1"/>
          </p:cNvSpPr>
          <p:nvPr/>
        </p:nvSpPr>
        <p:spPr bwMode="auto">
          <a:xfrm>
            <a:off x="566738" y="423862"/>
            <a:ext cx="3090862" cy="461665"/>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74084"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2481262" cy="5126037"/>
          </a:xfrm>
          <a:prstGeom prst="rect">
            <a:avLst/>
          </a:prstGeom>
          <a:noFill/>
          <a:ln w="9525">
            <a:noFill/>
            <a:miter lim="800000"/>
            <a:headEnd/>
            <a:tailEnd/>
          </a:ln>
          <a:effectLst/>
        </p:spPr>
        <p:txBody>
          <a:bodyPr/>
          <a:lstStyle/>
          <a:p>
            <a:pPr>
              <a:spcBef>
                <a:spcPct val="10000"/>
              </a:spcBef>
              <a:spcAft>
                <a:spcPct val="10000"/>
              </a:spcAft>
              <a:defRPr/>
            </a:pPr>
            <a:r>
              <a:rPr lang="el-GR" sz="2000" dirty="0" smtClean="0"/>
              <a:t>Εισαγωγή</a:t>
            </a:r>
            <a:endParaRPr lang="en-US" sz="2000" dirty="0"/>
          </a:p>
          <a:p>
            <a:pPr>
              <a:spcBef>
                <a:spcPct val="10000"/>
              </a:spcBef>
              <a:spcAft>
                <a:spcPct val="10000"/>
              </a:spcAft>
              <a:defRPr/>
            </a:pPr>
            <a:r>
              <a:rPr lang="el-GR" sz="2000" dirty="0" smtClean="0"/>
              <a:t>Εξαγωγή</a:t>
            </a:r>
            <a:endParaRPr lang="en-US" sz="2000" dirty="0"/>
          </a:p>
          <a:p>
            <a:pPr>
              <a:spcBef>
                <a:spcPct val="10000"/>
              </a:spcBef>
              <a:spcAft>
                <a:spcPct val="10000"/>
              </a:spcAft>
              <a:defRPr/>
            </a:pPr>
            <a:r>
              <a:rPr lang="el-GR" sz="2000" dirty="0" smtClean="0"/>
              <a:t>Τεχνολογία</a:t>
            </a:r>
            <a:endParaRPr lang="en-US" sz="2000" dirty="0"/>
          </a:p>
          <a:p>
            <a:pPr>
              <a:spcBef>
                <a:spcPct val="10000"/>
              </a:spcBef>
              <a:spcAft>
                <a:spcPct val="10000"/>
              </a:spcAft>
              <a:defRPr/>
            </a:pPr>
            <a:r>
              <a:rPr lang="el-GR" sz="2000" dirty="0" smtClean="0"/>
              <a:t>Παραγωγικοί πόροι</a:t>
            </a:r>
            <a:endParaRPr lang="en-US" sz="2000" dirty="0"/>
          </a:p>
          <a:p>
            <a:pPr marL="174625" indent="-174625">
              <a:spcBef>
                <a:spcPct val="10000"/>
              </a:spcBef>
              <a:spcAft>
                <a:spcPct val="10000"/>
              </a:spcAft>
              <a:defRPr/>
            </a:pPr>
            <a:r>
              <a:rPr lang="el-GR" sz="2000" dirty="0" smtClean="0"/>
              <a:t>Υπεράκτια οικονομική δραστηριότητα</a:t>
            </a:r>
            <a:endParaRPr lang="en-US" sz="2000" dirty="0"/>
          </a:p>
          <a:p>
            <a:pPr>
              <a:spcBef>
                <a:spcPct val="10000"/>
              </a:spcBef>
              <a:spcAft>
                <a:spcPct val="10000"/>
              </a:spcAft>
              <a:defRPr/>
            </a:pPr>
            <a:r>
              <a:rPr lang="el-GR" sz="2000" dirty="0" smtClean="0"/>
              <a:t>εγγύτητα</a:t>
            </a:r>
            <a:endParaRPr lang="en-US" sz="2000" dirty="0"/>
          </a:p>
          <a:p>
            <a:pPr>
              <a:spcBef>
                <a:spcPct val="10000"/>
              </a:spcBef>
              <a:spcAft>
                <a:spcPct val="10000"/>
              </a:spcAft>
              <a:defRPr/>
            </a:pPr>
            <a:r>
              <a:rPr lang="el-GR" sz="2000" dirty="0" err="1" smtClean="0"/>
              <a:t>Ρικαρντιανό</a:t>
            </a:r>
            <a:r>
              <a:rPr lang="el-GR" sz="2000" dirty="0" smtClean="0"/>
              <a:t> υπόδειγμα</a:t>
            </a:r>
            <a:endParaRPr lang="en-US" sz="2000" dirty="0"/>
          </a:p>
          <a:p>
            <a:pPr>
              <a:spcBef>
                <a:spcPct val="10000"/>
              </a:spcBef>
              <a:spcAft>
                <a:spcPct val="10000"/>
              </a:spcAft>
              <a:defRPr/>
            </a:pPr>
            <a:r>
              <a:rPr lang="el-GR" sz="2000" dirty="0" smtClean="0"/>
              <a:t>Κατευθύνσεις εμπορίου</a:t>
            </a:r>
            <a:endParaRPr lang="en-US" sz="2000" dirty="0"/>
          </a:p>
          <a:p>
            <a:pPr>
              <a:spcBef>
                <a:spcPct val="10000"/>
              </a:spcBef>
              <a:spcAft>
                <a:spcPct val="10000"/>
              </a:spcAft>
              <a:defRPr/>
            </a:pPr>
            <a:r>
              <a:rPr lang="el-GR" sz="2000" dirty="0" smtClean="0"/>
              <a:t>Ζώνη ελεύθερων συναλλαγών</a:t>
            </a:r>
            <a:endParaRPr lang="en-US" sz="2000" dirty="0"/>
          </a:p>
        </p:txBody>
      </p:sp>
      <p:sp>
        <p:nvSpPr>
          <p:cNvPr id="176130"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8" name="Text Box 5"/>
          <p:cNvSpPr txBox="1">
            <a:spLocks noChangeArrowheads="1"/>
          </p:cNvSpPr>
          <p:nvPr/>
        </p:nvSpPr>
        <p:spPr bwMode="auto">
          <a:xfrm>
            <a:off x="566738" y="423862"/>
            <a:ext cx="2633662" cy="461665"/>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ΟΡΟΙ-ΚΛΕΙΔΙΑ</a:t>
            </a:r>
            <a:endParaRPr lang="en-US" sz="2400" dirty="0">
              <a:solidFill>
                <a:srgbClr val="007589"/>
              </a:solidFill>
            </a:endParaRPr>
          </a:p>
        </p:txBody>
      </p:sp>
      <p:cxnSp>
        <p:nvCxnSpPr>
          <p:cNvPr id="9"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
        <p:nvSpPr>
          <p:cNvPr id="6" name="Rectangle 2"/>
          <p:cNvSpPr>
            <a:spLocks noChangeArrowheads="1"/>
          </p:cNvSpPr>
          <p:nvPr/>
        </p:nvSpPr>
        <p:spPr bwMode="auto">
          <a:xfrm>
            <a:off x="3048000" y="1350962"/>
            <a:ext cx="3048000" cy="5507038"/>
          </a:xfrm>
          <a:prstGeom prst="rect">
            <a:avLst/>
          </a:prstGeom>
          <a:noFill/>
          <a:ln w="9525">
            <a:noFill/>
            <a:miter lim="800000"/>
            <a:headEnd/>
            <a:tailEnd/>
          </a:ln>
          <a:effectLst/>
        </p:spPr>
        <p:txBody>
          <a:bodyPr/>
          <a:lstStyle/>
          <a:p>
            <a:pPr marL="174625" indent="-174625">
              <a:spcBef>
                <a:spcPct val="10000"/>
              </a:spcBef>
              <a:spcAft>
                <a:spcPct val="10000"/>
              </a:spcAft>
              <a:defRPr/>
            </a:pPr>
            <a:r>
              <a:rPr lang="el-GR" sz="2000" dirty="0" smtClean="0"/>
              <a:t>Φυσικοί πόροι</a:t>
            </a:r>
            <a:endParaRPr lang="en-US" sz="2000" dirty="0"/>
          </a:p>
          <a:p>
            <a:pPr>
              <a:spcBef>
                <a:spcPct val="10000"/>
              </a:spcBef>
              <a:spcAft>
                <a:spcPct val="10000"/>
              </a:spcAft>
              <a:defRPr/>
            </a:pPr>
            <a:r>
              <a:rPr lang="el-GR" sz="2000" dirty="0" smtClean="0"/>
              <a:t>Εργατικό δυναμικό</a:t>
            </a:r>
            <a:endParaRPr lang="en-US" sz="2000" dirty="0"/>
          </a:p>
          <a:p>
            <a:pPr>
              <a:spcBef>
                <a:spcPct val="10000"/>
              </a:spcBef>
              <a:spcAft>
                <a:spcPct val="10000"/>
              </a:spcAft>
              <a:defRPr/>
            </a:pPr>
            <a:r>
              <a:rPr lang="el-GR" sz="2000" dirty="0" smtClean="0"/>
              <a:t>κεφάλαιο</a:t>
            </a:r>
            <a:endParaRPr lang="en-US" sz="2000" dirty="0"/>
          </a:p>
          <a:p>
            <a:pPr>
              <a:spcBef>
                <a:spcPct val="10000"/>
              </a:spcBef>
              <a:spcAft>
                <a:spcPct val="10000"/>
              </a:spcAft>
              <a:defRPr/>
            </a:pPr>
            <a:r>
              <a:rPr lang="el-GR" sz="2000" dirty="0" smtClean="0"/>
              <a:t>Παραγωγικοί συντελεστές</a:t>
            </a:r>
            <a:endParaRPr lang="en-US" sz="2000" dirty="0"/>
          </a:p>
          <a:p>
            <a:pPr>
              <a:spcBef>
                <a:spcPct val="10000"/>
              </a:spcBef>
              <a:spcAft>
                <a:spcPct val="10000"/>
              </a:spcAft>
              <a:defRPr/>
            </a:pPr>
            <a:r>
              <a:rPr lang="el-GR" sz="2000" dirty="0" smtClean="0"/>
              <a:t>Ξένες άμεσες επενδύσεις</a:t>
            </a:r>
            <a:endParaRPr lang="en-US" sz="2000" dirty="0"/>
          </a:p>
          <a:p>
            <a:pPr>
              <a:spcBef>
                <a:spcPct val="10000"/>
              </a:spcBef>
              <a:spcAft>
                <a:spcPct val="10000"/>
              </a:spcAft>
              <a:defRPr/>
            </a:pPr>
            <a:r>
              <a:rPr lang="el-GR" sz="2000" dirty="0" smtClean="0"/>
              <a:t>Απόλυτο πλεονέκτημα</a:t>
            </a:r>
            <a:endParaRPr lang="en-US" sz="2000" dirty="0"/>
          </a:p>
          <a:p>
            <a:pPr>
              <a:spcBef>
                <a:spcPct val="10000"/>
              </a:spcBef>
              <a:spcAft>
                <a:spcPct val="10000"/>
              </a:spcAft>
              <a:defRPr/>
            </a:pPr>
            <a:r>
              <a:rPr lang="el-GR" sz="2000" dirty="0" smtClean="0"/>
              <a:t>Συγκριτικό πλεονέκτημα</a:t>
            </a:r>
            <a:endParaRPr lang="en-US" sz="2000" dirty="0"/>
          </a:p>
          <a:p>
            <a:pPr>
              <a:spcBef>
                <a:spcPct val="10000"/>
              </a:spcBef>
              <a:spcAft>
                <a:spcPct val="10000"/>
              </a:spcAft>
              <a:defRPr/>
            </a:pPr>
            <a:r>
              <a:rPr lang="el-GR" sz="2000" dirty="0" smtClean="0"/>
              <a:t>Οριακό προϊόν εργασίας </a:t>
            </a:r>
            <a:r>
              <a:rPr lang="en-US" sz="2000" dirty="0"/>
              <a:t/>
            </a:r>
            <a:br>
              <a:rPr lang="en-US" sz="2000" dirty="0"/>
            </a:br>
            <a:r>
              <a:rPr lang="en-US" sz="2000" dirty="0"/>
              <a:t> (MPL)</a:t>
            </a:r>
          </a:p>
          <a:p>
            <a:pPr>
              <a:spcBef>
                <a:spcPct val="10000"/>
              </a:spcBef>
              <a:spcAft>
                <a:spcPct val="10000"/>
              </a:spcAft>
              <a:defRPr/>
            </a:pPr>
            <a:r>
              <a:rPr lang="el-GR" sz="2000" dirty="0" smtClean="0"/>
              <a:t>Καμπύλη παραγωγικών δυνατοτήτων (ΚΠΔ)</a:t>
            </a:r>
            <a:endParaRPr lang="en-US" sz="2000" dirty="0"/>
          </a:p>
        </p:txBody>
      </p:sp>
      <p:sp>
        <p:nvSpPr>
          <p:cNvPr id="7" name="Rectangle 2"/>
          <p:cNvSpPr>
            <a:spLocks noChangeArrowheads="1"/>
          </p:cNvSpPr>
          <p:nvPr/>
        </p:nvSpPr>
        <p:spPr bwMode="auto">
          <a:xfrm>
            <a:off x="6248400" y="1350962"/>
            <a:ext cx="2905125" cy="5202237"/>
          </a:xfrm>
          <a:prstGeom prst="rect">
            <a:avLst/>
          </a:prstGeom>
          <a:noFill/>
          <a:ln w="9525">
            <a:noFill/>
            <a:miter lim="800000"/>
            <a:headEnd/>
            <a:tailEnd/>
          </a:ln>
          <a:effectLst/>
        </p:spPr>
        <p:txBody>
          <a:bodyPr/>
          <a:lstStyle/>
          <a:p>
            <a:pPr>
              <a:spcBef>
                <a:spcPct val="10000"/>
              </a:spcBef>
              <a:spcAft>
                <a:spcPct val="10000"/>
              </a:spcAft>
              <a:defRPr/>
            </a:pPr>
            <a:r>
              <a:rPr lang="el-GR" sz="2000" dirty="0" smtClean="0"/>
              <a:t>Κόστος ευκαιρίας</a:t>
            </a:r>
            <a:endParaRPr lang="en-US" sz="2000" dirty="0"/>
          </a:p>
          <a:p>
            <a:pPr>
              <a:spcBef>
                <a:spcPct val="10000"/>
              </a:spcBef>
              <a:spcAft>
                <a:spcPct val="10000"/>
              </a:spcAft>
              <a:defRPr/>
            </a:pPr>
            <a:r>
              <a:rPr lang="el-GR" sz="2000" dirty="0" smtClean="0"/>
              <a:t>Καμπύλες αδιαφορίας</a:t>
            </a:r>
            <a:endParaRPr lang="en-US" sz="2000" dirty="0"/>
          </a:p>
          <a:p>
            <a:pPr marL="174625" indent="-174625">
              <a:spcBef>
                <a:spcPct val="10000"/>
              </a:spcBef>
              <a:spcAft>
                <a:spcPct val="10000"/>
              </a:spcAft>
              <a:defRPr/>
            </a:pPr>
            <a:r>
              <a:rPr lang="el-GR" sz="2000" dirty="0" smtClean="0"/>
              <a:t>χρησιμότητα</a:t>
            </a:r>
            <a:endParaRPr lang="en-US" sz="2000" dirty="0"/>
          </a:p>
          <a:p>
            <a:pPr>
              <a:spcBef>
                <a:spcPct val="10000"/>
              </a:spcBef>
              <a:spcAft>
                <a:spcPct val="10000"/>
              </a:spcAft>
              <a:defRPr/>
            </a:pPr>
            <a:r>
              <a:rPr lang="el-GR" sz="2000" dirty="0" smtClean="0"/>
              <a:t>Σχετική τιμή</a:t>
            </a:r>
            <a:endParaRPr lang="en-US" sz="2000" dirty="0"/>
          </a:p>
          <a:p>
            <a:pPr>
              <a:spcBef>
                <a:spcPct val="10000"/>
              </a:spcBef>
              <a:spcAft>
                <a:spcPct val="10000"/>
              </a:spcAft>
              <a:defRPr/>
            </a:pPr>
            <a:r>
              <a:rPr lang="el-GR" sz="2000" dirty="0" smtClean="0"/>
              <a:t>Ισορροπία διεθνούς εμπορίου</a:t>
            </a:r>
            <a:endParaRPr lang="en-US" sz="2000" dirty="0"/>
          </a:p>
          <a:p>
            <a:pPr>
              <a:spcBef>
                <a:spcPct val="10000"/>
              </a:spcBef>
              <a:spcAft>
                <a:spcPct val="10000"/>
              </a:spcAft>
              <a:defRPr/>
            </a:pPr>
            <a:r>
              <a:rPr lang="el-GR" sz="2000" dirty="0" smtClean="0"/>
              <a:t>Γραμμή παγκόσμιας τιμής</a:t>
            </a:r>
            <a:endParaRPr lang="en-US" sz="2000" dirty="0"/>
          </a:p>
          <a:p>
            <a:pPr>
              <a:spcBef>
                <a:spcPct val="10000"/>
              </a:spcBef>
              <a:spcAft>
                <a:spcPct val="10000"/>
              </a:spcAft>
              <a:defRPr/>
            </a:pPr>
            <a:r>
              <a:rPr lang="el-GR" sz="2000" dirty="0" smtClean="0"/>
              <a:t>Κέρδη από το εμπόριο</a:t>
            </a:r>
            <a:endParaRPr lang="en-US" sz="2000" dirty="0"/>
          </a:p>
          <a:p>
            <a:pPr>
              <a:spcBef>
                <a:spcPct val="10000"/>
              </a:spcBef>
              <a:spcAft>
                <a:spcPct val="10000"/>
              </a:spcAft>
              <a:defRPr/>
            </a:pPr>
            <a:r>
              <a:rPr lang="el-GR" sz="2000" dirty="0" smtClean="0"/>
              <a:t>Καμπύλη προσφοράς εξαγωγών</a:t>
            </a:r>
            <a:endParaRPr lang="en-US" sz="2000" dirty="0"/>
          </a:p>
          <a:p>
            <a:pPr>
              <a:spcBef>
                <a:spcPct val="10000"/>
              </a:spcBef>
              <a:spcAft>
                <a:spcPct val="10000"/>
              </a:spcAft>
              <a:defRPr/>
            </a:pPr>
            <a:r>
              <a:rPr lang="el-GR" sz="2000" dirty="0" smtClean="0"/>
              <a:t>Καμπύλη ζήτησης εισαγωγών</a:t>
            </a:r>
            <a:endParaRPr lang="en-US" sz="2000" dirty="0"/>
          </a:p>
          <a:p>
            <a:pPr>
              <a:spcBef>
                <a:spcPct val="10000"/>
              </a:spcBef>
              <a:spcAft>
                <a:spcPct val="10000"/>
              </a:spcAft>
              <a:defRPr/>
            </a:pPr>
            <a:r>
              <a:rPr lang="el-GR" sz="2000" dirty="0" smtClean="0"/>
              <a:t>Όροι εμπορίου</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P spid="6" grpId="0" bldLvl="2" autoUpdateAnimBg="0"/>
      <p:bldP spid="7" grpId="0"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66738" y="820738"/>
            <a:ext cx="7662862" cy="4893647"/>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Στο κεφάλαιο αυτό εστιάζουμε στις τεχνολογικές διαφορές ανάμεσα σε χώρες ως εξήγηση του εμπορίου. </a:t>
            </a:r>
            <a:endParaRPr lang="en-US" sz="2400" b="0" dirty="0"/>
          </a:p>
          <a:p>
            <a:pPr>
              <a:spcBef>
                <a:spcPct val="10000"/>
              </a:spcBef>
              <a:spcAft>
                <a:spcPct val="10000"/>
              </a:spcAft>
            </a:pPr>
            <a:r>
              <a:rPr lang="el-GR" sz="2400" b="0" dirty="0" smtClean="0"/>
              <a:t>Η εξήγηση αυτή συχνά αποκαλείται </a:t>
            </a:r>
            <a:r>
              <a:rPr lang="el-GR" sz="2400" dirty="0" err="1" smtClean="0"/>
              <a:t>Ρικαρντιανό</a:t>
            </a:r>
            <a:r>
              <a:rPr lang="el-GR" sz="2400" dirty="0" smtClean="0"/>
              <a:t> υπόδειγμα. </a:t>
            </a:r>
            <a:endParaRPr lang="en-US" sz="2400" b="0" dirty="0"/>
          </a:p>
          <a:p>
            <a:pPr>
              <a:spcBef>
                <a:spcPct val="10000"/>
              </a:spcBef>
              <a:spcAft>
                <a:spcPct val="10000"/>
              </a:spcAft>
            </a:pPr>
            <a:r>
              <a:rPr lang="el-GR" sz="2400" b="0" dirty="0" smtClean="0"/>
              <a:t>Το υπόδειγμα αυτό εξηγεί πώς το επίπεδο τεχνολογίας μιας χώρας επηρεάζει τους μισθούς και, με τη σειρά του, βοηθά να εξηγήσουμε πώς η τεχνολογία μιας χώρας επηρεάζει το </a:t>
            </a:r>
            <a:r>
              <a:rPr lang="el-GR" sz="2400" dirty="0" smtClean="0"/>
              <a:t>εμπορικό </a:t>
            </a:r>
            <a:r>
              <a:rPr lang="el-GR" sz="2400" dirty="0" err="1" smtClean="0"/>
              <a:t>προτυπό</a:t>
            </a:r>
            <a:r>
              <a:rPr lang="el-GR" sz="2400" dirty="0" smtClean="0"/>
              <a:t> </a:t>
            </a:r>
            <a:r>
              <a:rPr lang="el-GR" sz="2400" b="0" dirty="0" smtClean="0"/>
              <a:t>της.</a:t>
            </a:r>
            <a:endParaRPr lang="en-US" sz="2400" b="0" dirty="0"/>
          </a:p>
          <a:p>
            <a:pPr>
              <a:spcBef>
                <a:spcPct val="10000"/>
              </a:spcBef>
              <a:spcAft>
                <a:spcPct val="10000"/>
              </a:spcAft>
            </a:pPr>
            <a:endParaRPr lang="en-US" sz="800" b="0" dirty="0"/>
          </a:p>
          <a:p>
            <a:pPr>
              <a:spcBef>
                <a:spcPct val="10000"/>
              </a:spcBef>
              <a:spcAft>
                <a:spcPct val="10000"/>
              </a:spcAft>
            </a:pPr>
            <a:r>
              <a:rPr lang="el-GR" sz="2400" b="0" dirty="0" smtClean="0"/>
              <a:t>Θα εξηγήσουμε επίσης την έννοια του συγκριτικού πλεονεκτήματος και γιατί λειτουργεί ως εξήγηση των εμπορικών κατευθύνσεων. </a:t>
            </a:r>
            <a:endParaRPr lang="en-US" sz="2400" b="0" dirty="0"/>
          </a:p>
        </p:txBody>
      </p:sp>
      <p:sp>
        <p:nvSpPr>
          <p:cNvPr id="63490" name="Rectangle 2"/>
          <p:cNvSpPr>
            <a:spLocks noChangeArrowheads="1"/>
          </p:cNvSpPr>
          <p:nvPr/>
        </p:nvSpPr>
        <p:spPr bwMode="auto">
          <a:xfrm>
            <a:off x="566738" y="333375"/>
            <a:ext cx="2355850" cy="265113"/>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63491" name="Straight Connector 4"/>
          <p:cNvCxnSpPr>
            <a:cxnSpLocks noChangeShapeType="1"/>
          </p:cNvCxnSpPr>
          <p:nvPr/>
        </p:nvCxnSpPr>
        <p:spPr bwMode="auto">
          <a:xfrm>
            <a:off x="566738" y="623888"/>
            <a:ext cx="2362200" cy="0"/>
          </a:xfrm>
          <a:prstGeom prst="line">
            <a:avLst/>
          </a:prstGeom>
          <a:noFill/>
          <a:ln w="19050" cap="rnd" algn="ctr">
            <a:solidFill>
              <a:srgbClr val="9C3A45"/>
            </a:solidFill>
            <a:prstDash val="sysDash"/>
            <a:round/>
            <a:headEnd/>
            <a:tailEnd/>
          </a:ln>
        </p:spPr>
      </p:cxnSp>
      <p:sp>
        <p:nvSpPr>
          <p:cNvPr id="6"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l-GR" sz="2400" kern="0" dirty="0" smtClean="0">
                <a:solidFill>
                  <a:srgbClr val="69134B"/>
                </a:solidFill>
                <a:latin typeface="+mj-lt"/>
                <a:ea typeface="+mj-ea"/>
                <a:cs typeface="+mj-cs"/>
              </a:rPr>
              <a:t>Εισαγωγή</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 name="Rectangle 28"/>
          <p:cNvSpPr>
            <a:spLocks noChangeArrowheads="1"/>
          </p:cNvSpPr>
          <p:nvPr/>
        </p:nvSpPr>
        <p:spPr bwMode="auto">
          <a:xfrm>
            <a:off x="885825" y="333375"/>
            <a:ext cx="2771775" cy="311150"/>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32" name="Straight Connector 31"/>
          <p:cNvCxnSpPr>
            <a:cxnSpLocks noChangeShapeType="1"/>
          </p:cNvCxnSpPr>
          <p:nvPr/>
        </p:nvCxnSpPr>
        <p:spPr bwMode="auto">
          <a:xfrm>
            <a:off x="566738" y="623888"/>
            <a:ext cx="3090862" cy="0"/>
          </a:xfrm>
          <a:prstGeom prst="line">
            <a:avLst/>
          </a:prstGeom>
          <a:noFill/>
          <a:ln w="19050" cap="rnd" algn="ctr">
            <a:solidFill>
              <a:srgbClr val="9C3A45"/>
            </a:solidFill>
            <a:prstDash val="sysDash"/>
            <a:round/>
            <a:headEnd/>
            <a:tailEnd/>
          </a:ln>
        </p:spPr>
      </p:cxnSp>
      <p:sp>
        <p:nvSpPr>
          <p:cNvPr id="35"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1  </a:t>
            </a:r>
            <a:r>
              <a:rPr lang="el-GR" sz="2400" kern="0" dirty="0" smtClean="0">
                <a:solidFill>
                  <a:srgbClr val="69134B"/>
                </a:solidFill>
                <a:latin typeface="+mj-lt"/>
                <a:ea typeface="+mj-ea"/>
                <a:cs typeface="+mj-cs"/>
              </a:rPr>
              <a:t>Αιτιολόγηση του Εμπορίου</a:t>
            </a:r>
            <a:endParaRPr lang="en-US" sz="2400" kern="0" dirty="0">
              <a:solidFill>
                <a:srgbClr val="69134B"/>
              </a:solidFill>
              <a:latin typeface="+mj-lt"/>
              <a:ea typeface="+mj-ea"/>
              <a:cs typeface="+mj-cs"/>
            </a:endParaRPr>
          </a:p>
        </p:txBody>
      </p:sp>
      <p:sp>
        <p:nvSpPr>
          <p:cNvPr id="34" name="Rectangle 33"/>
          <p:cNvSpPr/>
          <p:nvPr/>
        </p:nvSpPr>
        <p:spPr>
          <a:xfrm>
            <a:off x="885825" y="1239838"/>
            <a:ext cx="7343775" cy="4007251"/>
          </a:xfrm>
          <a:prstGeom prst="rect">
            <a:avLst/>
          </a:prstGeom>
        </p:spPr>
        <p:txBody>
          <a:bodyPr>
            <a:spAutoFit/>
          </a:bodyPr>
          <a:lstStyle/>
          <a:p>
            <a:pPr marL="342900" indent="-342900">
              <a:spcBef>
                <a:spcPct val="10000"/>
              </a:spcBef>
              <a:spcAft>
                <a:spcPct val="10000"/>
              </a:spcAft>
              <a:buFont typeface="Arial" pitchFamily="34" charset="0"/>
              <a:buChar char="•"/>
              <a:defRPr/>
            </a:pPr>
            <a:r>
              <a:rPr lang="el-GR" sz="2400" b="0" dirty="0" smtClean="0"/>
              <a:t>Όσο πιο κοντά βρίσκονται οι χώρες τόσο χαμηλότερο είναι το κόστος μεταφοράς. Για παράδειγμα, ο μεγαλύτερος εμπορικός εταίρος των περισσοτέρων ευρωπαϊκών χωρών είναι κάποια άλλη ευρωπαϊκή χώρα. </a:t>
            </a:r>
            <a:endParaRPr lang="en-US" sz="2400" b="0" dirty="0"/>
          </a:p>
          <a:p>
            <a:pPr>
              <a:spcBef>
                <a:spcPct val="10000"/>
              </a:spcBef>
              <a:spcAft>
                <a:spcPct val="10000"/>
              </a:spcAft>
              <a:defRPr/>
            </a:pPr>
            <a:endParaRPr lang="en-US" sz="800" b="0" dirty="0"/>
          </a:p>
          <a:p>
            <a:pPr marL="342900" indent="-342900">
              <a:spcBef>
                <a:spcPct val="10000"/>
              </a:spcBef>
              <a:spcAft>
                <a:spcPct val="10000"/>
              </a:spcAft>
              <a:buFont typeface="Arial" pitchFamily="34" charset="0"/>
              <a:buChar char="•"/>
              <a:defRPr/>
            </a:pPr>
            <a:r>
              <a:rPr lang="el-GR" sz="2400" b="0" dirty="0" smtClean="0"/>
              <a:t>Μερικές φορές οι γειτονικές χώρες επωφελούνται της εγγύτητά τους συμμετέχοντας σε μια </a:t>
            </a:r>
            <a:r>
              <a:rPr lang="el-GR" sz="2400" dirty="0" smtClean="0"/>
              <a:t>ζώνη ελευθέρων συναλλαγών</a:t>
            </a:r>
            <a:r>
              <a:rPr lang="el-GR" sz="2400" b="0" dirty="0" smtClean="0"/>
              <a:t>, μέσα στην οποία οι χώρες δεν έχουν περιορισμούς στο μεταξύ τους εμπόριο.  </a:t>
            </a:r>
            <a:endParaRPr lang="en-US" sz="2400" b="0" dirty="0"/>
          </a:p>
        </p:txBody>
      </p:sp>
      <p:sp>
        <p:nvSpPr>
          <p:cNvPr id="7"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Εγγύτητα</a:t>
            </a:r>
            <a:endParaRPr lang="en-US" sz="2400" dirty="0">
              <a:solidFill>
                <a:srgbClr val="356A4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4">
                                            <p:txEl>
                                              <p:pRg st="0" end="0"/>
                                            </p:txEl>
                                          </p:spTgt>
                                        </p:tgtEl>
                                        <p:attrNameLst>
                                          <p:attrName>style.visibility</p:attrName>
                                        </p:attrNameLst>
                                      </p:cBhvr>
                                      <p:to>
                                        <p:strVal val="visible"/>
                                      </p:to>
                                    </p:set>
                                    <p:animEffect transition="in" filter="wipe(left)">
                                      <p:cBhvr>
                                        <p:cTn id="21" dur="500"/>
                                        <p:tgtEl>
                                          <p:spTgt spid="34">
                                            <p:txEl>
                                              <p:pRg st="0" end="0"/>
                                            </p:txEl>
                                          </p:spTgt>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Effect transition="in" filter="wipe(left)">
                                      <p:cBhvr>
                                        <p:cTn id="25"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p:bldP spid="34" grpId="0" uiExpand="1" build="p" bldLvl="2"/>
      <p:bldP spid="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 name="Rectangle 28"/>
          <p:cNvSpPr>
            <a:spLocks noChangeArrowheads="1"/>
          </p:cNvSpPr>
          <p:nvPr/>
        </p:nvSpPr>
        <p:spPr bwMode="auto">
          <a:xfrm>
            <a:off x="885825" y="333375"/>
            <a:ext cx="2771775" cy="311150"/>
          </a:xfrm>
          <a:prstGeom prst="rect">
            <a:avLst/>
          </a:prstGeom>
          <a:solidFill>
            <a:srgbClr val="F5D8A5"/>
          </a:solidFill>
          <a:ln w="9525" algn="ctr">
            <a:noFill/>
            <a:round/>
            <a:headEnd/>
            <a:tailEnd/>
          </a:ln>
        </p:spPr>
        <p:txBody>
          <a:bodyPr/>
          <a:lstStyle/>
          <a:p>
            <a:endParaRPr lang="en-US" sz="2800" b="0" dirty="0">
              <a:solidFill>
                <a:schemeClr val="tx2"/>
              </a:solidFill>
            </a:endParaRPr>
          </a:p>
        </p:txBody>
      </p:sp>
      <p:cxnSp>
        <p:nvCxnSpPr>
          <p:cNvPr id="32" name="Straight Connector 31"/>
          <p:cNvCxnSpPr>
            <a:cxnSpLocks noChangeShapeType="1"/>
          </p:cNvCxnSpPr>
          <p:nvPr/>
        </p:nvCxnSpPr>
        <p:spPr bwMode="auto">
          <a:xfrm>
            <a:off x="566738" y="623888"/>
            <a:ext cx="3090862" cy="0"/>
          </a:xfrm>
          <a:prstGeom prst="line">
            <a:avLst/>
          </a:prstGeom>
          <a:noFill/>
          <a:ln w="19050" cap="rnd" algn="ctr">
            <a:solidFill>
              <a:srgbClr val="9C3A45"/>
            </a:solidFill>
            <a:prstDash val="sysDash"/>
            <a:round/>
            <a:headEnd/>
            <a:tailEnd/>
          </a:ln>
        </p:spPr>
      </p:cxnSp>
      <p:sp>
        <p:nvSpPr>
          <p:cNvPr id="35"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1  </a:t>
            </a:r>
            <a:r>
              <a:rPr lang="el-GR" sz="2400" kern="0" dirty="0" smtClean="0">
                <a:solidFill>
                  <a:srgbClr val="69134B"/>
                </a:solidFill>
                <a:latin typeface="+mj-lt"/>
                <a:ea typeface="+mj-ea"/>
                <a:cs typeface="+mj-cs"/>
              </a:rPr>
              <a:t>Αιτιολόγηση του Εμπορίου</a:t>
            </a:r>
            <a:endParaRPr lang="en-US" sz="2400" kern="0" dirty="0">
              <a:solidFill>
                <a:srgbClr val="69134B"/>
              </a:solidFill>
              <a:latin typeface="+mj-lt"/>
              <a:ea typeface="+mj-ea"/>
              <a:cs typeface="+mj-cs"/>
            </a:endParaRPr>
          </a:p>
        </p:txBody>
      </p:sp>
      <p:sp>
        <p:nvSpPr>
          <p:cNvPr id="8"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Παραγωγικοί Πόροι</a:t>
            </a:r>
            <a:endParaRPr lang="en-US" sz="2400" dirty="0">
              <a:solidFill>
                <a:srgbClr val="356A41"/>
              </a:solidFill>
            </a:endParaRPr>
          </a:p>
        </p:txBody>
      </p:sp>
      <p:sp>
        <p:nvSpPr>
          <p:cNvPr id="9" name="Rectangle 8"/>
          <p:cNvSpPr>
            <a:spLocks noChangeArrowheads="1"/>
          </p:cNvSpPr>
          <p:nvPr/>
        </p:nvSpPr>
        <p:spPr bwMode="auto">
          <a:xfrm>
            <a:off x="566738" y="1600200"/>
            <a:ext cx="7343775" cy="4302716"/>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Η γεωγραφία περιλαμβάνει τους </a:t>
            </a:r>
            <a:r>
              <a:rPr lang="el-GR" sz="2400" dirty="0" smtClean="0"/>
              <a:t>φυσικούς πόρους</a:t>
            </a:r>
            <a:r>
              <a:rPr lang="el-GR" sz="2400" b="0" dirty="0" smtClean="0"/>
              <a:t> (όπως γη και ορυκτά) που υπάρχουν σε μια χώρα,  το </a:t>
            </a:r>
            <a:r>
              <a:rPr lang="el-GR" sz="2400" dirty="0" smtClean="0"/>
              <a:t>εργατικό δυναμικό </a:t>
            </a:r>
            <a:r>
              <a:rPr lang="el-GR" sz="2400" b="0" dirty="0" smtClean="0"/>
              <a:t>(δηλαδή εργατικό δυναμικό διαφόρων επιπέδων εκπαίδευσης και ικανοτήτων) καθώς και το </a:t>
            </a:r>
            <a:r>
              <a:rPr lang="el-GR" sz="2400" dirty="0" smtClean="0"/>
              <a:t>κεφάλαιο</a:t>
            </a:r>
            <a:r>
              <a:rPr lang="el-GR" sz="2400" b="0" dirty="0" smtClean="0"/>
              <a:t> (εξοπλισμός και υποδομές).  </a:t>
            </a:r>
          </a:p>
          <a:p>
            <a:pPr>
              <a:spcBef>
                <a:spcPct val="10000"/>
              </a:spcBef>
              <a:spcAft>
                <a:spcPct val="10000"/>
              </a:spcAft>
            </a:pPr>
            <a:endParaRPr lang="en-US" sz="2400" b="0" dirty="0"/>
          </a:p>
          <a:p>
            <a:pPr>
              <a:spcBef>
                <a:spcPct val="10000"/>
              </a:spcBef>
              <a:spcAft>
                <a:spcPct val="10000"/>
              </a:spcAft>
            </a:pPr>
            <a:r>
              <a:rPr lang="el-GR" sz="2400" b="0" dirty="0" smtClean="0"/>
              <a:t>Οι παραγωγικοί πόροι μιας χώρας συχνά αποκαλούνται συνολικά ως </a:t>
            </a:r>
            <a:r>
              <a:rPr lang="el-GR" sz="2400" dirty="0" smtClean="0"/>
              <a:t>παραγωγικοί συντελεστές</a:t>
            </a:r>
            <a:r>
              <a:rPr lang="el-GR" sz="2400" b="0" dirty="0" smtClean="0"/>
              <a:t>, η γη, η εργασία, και το κεφάλαιο που χρησιμοποιούνται στην παραγωγή προϊόντων και υπηρεσιών.</a:t>
            </a:r>
            <a:r>
              <a:rPr lang="en-US" sz="2400" b="0" dirty="0" smtClean="0"/>
              <a:t>.</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left)">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left)">
                                      <p:cBhvr>
                                        <p:cTn id="2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p:bldP spid="8" grpId="0" autoUpdateAnimBg="0"/>
      <p:bldP spid="9" grpId="0" uiExpand="1" build="p" bldLvl="2"/>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31503</TotalTime>
  <Words>4835</Words>
  <Application>Microsoft Office PowerPoint</Application>
  <PresentationFormat>Προβολή στην οθόνη (4:3)</PresentationFormat>
  <Paragraphs>489</Paragraphs>
  <Slides>62</Slides>
  <Notes>62</Notes>
  <HiddenSlides>0</HiddenSlides>
  <MMClips>0</MMClips>
  <ScaleCrop>false</ScaleCrop>
  <HeadingPairs>
    <vt:vector size="4" baseType="variant">
      <vt:variant>
        <vt:lpstr>Θέμα</vt:lpstr>
      </vt:variant>
      <vt:variant>
        <vt:i4>4</vt:i4>
      </vt:variant>
      <vt:variant>
        <vt:lpstr>Τίτλοι διαφανειών</vt:lpstr>
      </vt:variant>
      <vt:variant>
        <vt:i4>62</vt:i4>
      </vt:variant>
    </vt:vector>
  </HeadingPairs>
  <TitlesOfParts>
    <vt:vector size="66" baseType="lpstr">
      <vt:lpstr>2_Custom Design</vt:lpstr>
      <vt:lpstr>Custom Design</vt:lpstr>
      <vt:lpstr>3_Custom Design</vt:lpstr>
      <vt:lpstr>1_Custom Design</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ΕΦΑΡΜΟΓΗ</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ΕΦΑΡΜΟΓΗ</vt:lpstr>
      <vt:lpstr>ΕΦΑΡΜΟΓΗ</vt:lpstr>
      <vt:lpstr>Διαφάνεια 45</vt:lpstr>
      <vt:lpstr>Διαφάνεια 46</vt:lpstr>
      <vt:lpstr>Διαφάνεια 47</vt:lpstr>
      <vt:lpstr>Διαφάνεια 48</vt:lpstr>
      <vt:lpstr>Διαφάνεια 49</vt:lpstr>
      <vt:lpstr>Διαφάνεια 50</vt:lpstr>
      <vt:lpstr>Διαφάνεια 51</vt:lpstr>
      <vt:lpstr>  ΕΦΑΡΜΟΓΗ  </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vector>
  </TitlesOfParts>
  <Manager>David Alexander</Manager>
  <Company>Pearson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Economics:  Feenstra/Taylor 2/e</dc:title>
  <dc:subject>International Economics</dc:subject>
  <dc:creator>Fernando Quijano</dc:creator>
  <cp:lastModifiedBy>Χρήστης των Windows</cp:lastModifiedBy>
  <cp:revision>1968</cp:revision>
  <dcterms:created xsi:type="dcterms:W3CDTF">2007-05-23T02:54:43Z</dcterms:created>
  <dcterms:modified xsi:type="dcterms:W3CDTF">2021-07-03T12:57:38Z</dcterms:modified>
</cp:coreProperties>
</file>