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sldIdLst>
    <p:sldId id="317" r:id="rId2"/>
    <p:sldId id="327" r:id="rId3"/>
    <p:sldId id="329" r:id="rId4"/>
    <p:sldId id="330" r:id="rId5"/>
    <p:sldId id="335" r:id="rId6"/>
    <p:sldId id="337" r:id="rId7"/>
    <p:sldId id="338" r:id="rId8"/>
    <p:sldId id="339" r:id="rId9"/>
    <p:sldId id="342" r:id="rId10"/>
    <p:sldId id="343" r:id="rId11"/>
    <p:sldId id="340" r:id="rId12"/>
    <p:sldId id="341" r:id="rId13"/>
    <p:sldId id="344" r:id="rId14"/>
    <p:sldId id="345" r:id="rId15"/>
    <p:sldId id="347" r:id="rId16"/>
    <p:sldId id="318" r:id="rId17"/>
    <p:sldId id="319" r:id="rId18"/>
    <p:sldId id="320" r:id="rId19"/>
    <p:sldId id="321" r:id="rId20"/>
    <p:sldId id="32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41" autoAdjust="0"/>
    <p:restoredTop sz="81633" autoAdjust="0"/>
  </p:normalViewPr>
  <p:slideViewPr>
    <p:cSldViewPr snapToGrid="0">
      <p:cViewPr varScale="1">
        <p:scale>
          <a:sx n="59" d="100"/>
          <a:sy n="59" d="100"/>
        </p:scale>
        <p:origin x="12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99FA3-7A46-409B-A60B-51BA11CC4F9C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A08C1-A181-405B-9728-EF5B4598AE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6541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674719-171D-B949-8C83-D2F8F6712CF4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2016 Pearson Education, Inc., Upper Saddle River, NJ.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859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l-GR" dirty="0" err="1"/>
              <a:t>πό</a:t>
            </a:r>
            <a:r>
              <a:rPr lang="el-GR" dirty="0"/>
              <a:t> τη στιγμή της αίτησης τοποθετούνται κουπόνια στις θέσεις </a:t>
            </a:r>
            <a:r>
              <a:rPr lang="en-GB" dirty="0"/>
              <a:t>c1, c2.</a:t>
            </a:r>
          </a:p>
          <a:p>
            <a:r>
              <a:rPr lang="en-US" dirty="0"/>
              <a:t>OI C1, C2 </a:t>
            </a:r>
            <a:r>
              <a:rPr lang="el-GR" dirty="0"/>
              <a:t>δεν μπορούν να πυροδοτήσουν ταυτόχρονα (η μία ή η άλλη θα πυροδοτήσει). 2 μορφές εξέτασης κάθε περίπτωσης: Εξονυχιστικά (</a:t>
            </a:r>
            <a:r>
              <a:rPr lang="en-GB" dirty="0"/>
              <a:t>thoroughly), </a:t>
            </a:r>
            <a:r>
              <a:rPr lang="el-GR" dirty="0"/>
              <a:t>απλή εξέταση (</a:t>
            </a:r>
            <a:r>
              <a:rPr lang="en-GB" dirty="0"/>
              <a:t>casually). </a:t>
            </a:r>
          </a:p>
          <a:p>
            <a:r>
              <a:rPr lang="en-GB" dirty="0"/>
              <a:t>Check ticket</a:t>
            </a:r>
            <a:r>
              <a:rPr lang="en-US" dirty="0"/>
              <a:t>:</a:t>
            </a:r>
            <a:r>
              <a:rPr lang="el-GR" dirty="0"/>
              <a:t> Έλεγχος εισιτηρίου. </a:t>
            </a:r>
          </a:p>
          <a:p>
            <a:r>
              <a:rPr lang="en-GB" dirty="0"/>
              <a:t>Decide: </a:t>
            </a:r>
            <a:r>
              <a:rPr lang="el-GR" dirty="0"/>
              <a:t>Προϋποθέτει ότι έχει γίνει η εξέταση της περίπτωσης και ο έλεγχος εισιτηρίου (</a:t>
            </a:r>
            <a:r>
              <a:rPr lang="en-GB" dirty="0"/>
              <a:t>C3, C4 </a:t>
            </a:r>
            <a:r>
              <a:rPr lang="el-GR" dirty="0"/>
              <a:t>έχουν από 1 κουπόνι).</a:t>
            </a:r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Η απόφαση μπορεί να είναι: Πληρωμή αποζημίωσης (πυροδότηση της </a:t>
            </a:r>
            <a:r>
              <a:rPr lang="en-GB" dirty="0"/>
              <a:t>pay compensation), </a:t>
            </a:r>
            <a:r>
              <a:rPr lang="el-GR" dirty="0"/>
              <a:t>απόρριψη  (πυροδοτεί η </a:t>
            </a:r>
            <a:r>
              <a:rPr lang="en-GB" dirty="0"/>
              <a:t>reject request)</a:t>
            </a:r>
            <a:r>
              <a:rPr lang="el-GR" dirty="0"/>
              <a:t>,</a:t>
            </a:r>
          </a:p>
          <a:p>
            <a:r>
              <a:rPr lang="el-GR" dirty="0"/>
              <a:t>Επανεξέταση της περίπτωσης (</a:t>
            </a:r>
            <a:r>
              <a:rPr lang="en-GB" dirty="0"/>
              <a:t>reinitiate request</a:t>
            </a:r>
            <a:r>
              <a:rPr lang="el-GR" dirty="0"/>
              <a:t>)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A08C1-A181-405B-9728-EF5B4598AE8A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893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Ανακάλυψη υποδειγμάτων:  Βρίσκουμε ένα μοντέλο λειτουργίας χρησιμοποιώντας τα δεδομένα που μας δίνονται.</a:t>
            </a:r>
          </a:p>
          <a:p>
            <a:r>
              <a:rPr lang="el-GR" dirty="0"/>
              <a:t>Συμμόρφωση: όταν αναπτυχθεί ένα μοντέλο, τότε συνεχίζουμε την καταγραφή ιχνών.  Ελέγχουμε αν αυτά τα ίχνη αντιστοιχούν σε τρόπους λειτουργίας, οι οποίοι περιγράφονται ή επαληθεύονται από το μοντέλο.</a:t>
            </a:r>
          </a:p>
          <a:p>
            <a:r>
              <a:rPr lang="el-GR" dirty="0"/>
              <a:t>Βελτίωση: Μετά τη συμμόρφωση, εξετάζουμε αν μπορούμε να βελτιώσουμε ή να μεταβάλουμε το μοντέλο έτσι ώστε να συμπεριλαμβάνει και νέους τρόπους λειτουργίας ή να ελέγχει σφάλματα.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A08C1-A181-405B-9728-EF5B4598AE8A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8081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Κάθε περίπτωση (αντιστοίχιση με έναν πελάτη) περιγράφεται από μία σειρά γεγονότων, ένα ίχνος (</a:t>
            </a:r>
            <a:r>
              <a:rPr lang="en-GB" dirty="0"/>
              <a:t>trace). </a:t>
            </a:r>
            <a:r>
              <a:rPr lang="el-GR" dirty="0"/>
              <a:t>Κάθε ενέργεια ξεχωριστή αντιστοιχίζεται με ένα γράμμα (ή οποιοδήποτε αναγνωριστικό), </a:t>
            </a:r>
          </a:p>
          <a:p>
            <a:r>
              <a:rPr lang="el-GR" dirty="0"/>
              <a:t>Περίπτωση 1: </a:t>
            </a:r>
            <a:r>
              <a:rPr lang="en-GB" dirty="0"/>
              <a:t>To </a:t>
            </a:r>
            <a:r>
              <a:rPr lang="el-GR" dirty="0"/>
              <a:t>ίχνος για την περίπτωση 1 είναι &lt;</a:t>
            </a:r>
            <a:r>
              <a:rPr lang="en-GB" dirty="0"/>
              <a:t>a, b, d, e, h</a:t>
            </a:r>
            <a:r>
              <a:rPr lang="el-GR" dirty="0"/>
              <a:t>&gt;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A08C1-A181-405B-9728-EF5B4598AE8A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4981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Η ενέργεια </a:t>
            </a:r>
            <a:r>
              <a:rPr lang="en-GB" dirty="0"/>
              <a:t>a </a:t>
            </a:r>
            <a:r>
              <a:rPr lang="el-GR" dirty="0"/>
              <a:t>μπορεί να έχει ως επακόλουθη μία εκ των </a:t>
            </a:r>
            <a:r>
              <a:rPr lang="en-GB" dirty="0"/>
              <a:t>b, c, d. </a:t>
            </a:r>
            <a:r>
              <a:rPr lang="el-GR" dirty="0"/>
              <a:t>Καμία ενέργεια δεν ακολουθεί απευθείας τον εαυτό της.</a:t>
            </a:r>
            <a:endParaRPr lang="en-GB" dirty="0"/>
          </a:p>
          <a:p>
            <a:r>
              <a:rPr lang="en-GB" dirty="0"/>
              <a:t>To </a:t>
            </a:r>
            <a:r>
              <a:rPr lang="en-US" dirty="0"/>
              <a:t>b </a:t>
            </a:r>
            <a:r>
              <a:rPr lang="el-GR" dirty="0"/>
              <a:t>ακολουθείται μόνο από το </a:t>
            </a:r>
            <a:r>
              <a:rPr lang="en-GB" dirty="0"/>
              <a:t>d.</a:t>
            </a:r>
          </a:p>
          <a:p>
            <a:r>
              <a:rPr lang="en-GB" dirty="0"/>
              <a:t>To c</a:t>
            </a:r>
            <a:r>
              <a:rPr lang="el-GR" dirty="0"/>
              <a:t> ακολουθείται</a:t>
            </a:r>
            <a:r>
              <a:rPr lang="en-US" dirty="0"/>
              <a:t> </a:t>
            </a:r>
            <a:r>
              <a:rPr lang="el-GR" dirty="0"/>
              <a:t>μόνο  από το </a:t>
            </a:r>
            <a:r>
              <a:rPr lang="en-GB" dirty="0"/>
              <a:t>d</a:t>
            </a:r>
            <a:r>
              <a:rPr lang="el-GR" dirty="0"/>
              <a:t>.</a:t>
            </a:r>
          </a:p>
          <a:p>
            <a:r>
              <a:rPr lang="el-GR" dirty="0"/>
              <a:t>Το </a:t>
            </a:r>
            <a:r>
              <a:rPr lang="en-GB" dirty="0"/>
              <a:t>d </a:t>
            </a:r>
            <a:r>
              <a:rPr lang="el-GR" dirty="0"/>
              <a:t>ακολουθείται από το </a:t>
            </a:r>
            <a:r>
              <a:rPr lang="en-GB" dirty="0"/>
              <a:t>c </a:t>
            </a:r>
            <a:r>
              <a:rPr lang="el-GR" dirty="0"/>
              <a:t>και από το </a:t>
            </a:r>
            <a:r>
              <a:rPr lang="en-GB" dirty="0"/>
              <a:t>b.</a:t>
            </a:r>
          </a:p>
          <a:p>
            <a:r>
              <a:rPr lang="en-GB" dirty="0"/>
              <a:t>To b </a:t>
            </a:r>
            <a:r>
              <a:rPr lang="el-GR" dirty="0"/>
              <a:t>δεν ακολουθεί το </a:t>
            </a:r>
            <a:r>
              <a:rPr lang="en-GB" dirty="0"/>
              <a:t>c </a:t>
            </a:r>
            <a:r>
              <a:rPr lang="el-GR" dirty="0"/>
              <a:t>και το </a:t>
            </a:r>
            <a:r>
              <a:rPr lang="en-GB" dirty="0"/>
              <a:t>c </a:t>
            </a:r>
            <a:r>
              <a:rPr lang="el-GR" dirty="0"/>
              <a:t>δεν ακολουθεί το </a:t>
            </a:r>
            <a:r>
              <a:rPr lang="en-GB" dirty="0"/>
              <a:t>b </a:t>
            </a:r>
            <a:r>
              <a:rPr lang="el-GR" dirty="0"/>
              <a:t>αλλά και τα 2 ακολουθούν το </a:t>
            </a:r>
            <a:r>
              <a:rPr lang="en-GB" dirty="0"/>
              <a:t>a. </a:t>
            </a:r>
            <a:endParaRPr lang="en-US" dirty="0"/>
          </a:p>
          <a:p>
            <a:r>
              <a:rPr lang="en-US" b="1" dirty="0"/>
              <a:t>META TO </a:t>
            </a:r>
            <a:r>
              <a:rPr lang="el-GR" b="1" dirty="0"/>
              <a:t>α θα ακολουθήσει ή το </a:t>
            </a:r>
            <a:r>
              <a:rPr lang="en-GB" b="1" dirty="0"/>
              <a:t>b </a:t>
            </a:r>
            <a:r>
              <a:rPr lang="el-GR" b="1" dirty="0"/>
              <a:t>ή το </a:t>
            </a:r>
            <a:r>
              <a:rPr lang="en-GB" b="1" dirty="0"/>
              <a:t>c</a:t>
            </a:r>
          </a:p>
          <a:p>
            <a:r>
              <a:rPr lang="en-GB" b="1" dirty="0"/>
              <a:t>To d</a:t>
            </a:r>
            <a:r>
              <a:rPr lang="el-GR" b="1" dirty="0"/>
              <a:t> να ακολουθεί το </a:t>
            </a:r>
            <a:r>
              <a:rPr lang="en-GB" b="1" dirty="0"/>
              <a:t>a </a:t>
            </a:r>
            <a:r>
              <a:rPr lang="el-GR" b="1" dirty="0"/>
              <a:t>και μπορεί να ακολουθείται από τα </a:t>
            </a:r>
            <a:r>
              <a:rPr lang="en-GB" b="1" dirty="0"/>
              <a:t>b </a:t>
            </a:r>
            <a:r>
              <a:rPr lang="el-GR" b="1" dirty="0"/>
              <a:t>ή </a:t>
            </a:r>
            <a:r>
              <a:rPr lang="en-GB" b="1" dirty="0"/>
              <a:t>c</a:t>
            </a:r>
            <a:endParaRPr lang="el-GR" b="1" dirty="0"/>
          </a:p>
          <a:p>
            <a:endParaRPr lang="el-GR" b="1" dirty="0"/>
          </a:p>
          <a:p>
            <a:r>
              <a:rPr lang="el-GR" b="0" dirty="0"/>
              <a:t>Όταν πυροδοτήσει το </a:t>
            </a:r>
            <a:r>
              <a:rPr lang="en-GB" b="0" dirty="0"/>
              <a:t>a, </a:t>
            </a:r>
            <a:r>
              <a:rPr lang="el-GR" b="0" dirty="0"/>
              <a:t>τότε πρέπει να πάρει κουπόνι μία θέση (</a:t>
            </a:r>
            <a:r>
              <a:rPr lang="en-GB" b="0" dirty="0"/>
              <a:t>c1) </a:t>
            </a:r>
            <a:r>
              <a:rPr lang="el-GR" b="0" dirty="0"/>
              <a:t>η οποία θα αποτελέσει είσοδο των </a:t>
            </a:r>
            <a:r>
              <a:rPr lang="en-GB" b="0" dirty="0"/>
              <a:t>b, c, </a:t>
            </a:r>
            <a:r>
              <a:rPr lang="el-GR" b="0" dirty="0"/>
              <a:t>έτσι ώστε να μπορεί κάθε φορά να πυροδοτήσει ΜΙΑ από αυτές. Επίσης, πρέπει μία άλλη θέση (</a:t>
            </a:r>
            <a:r>
              <a:rPr lang="en-GB" b="0" dirty="0"/>
              <a:t>c2) </a:t>
            </a:r>
            <a:r>
              <a:rPr lang="el-GR" b="0" dirty="0"/>
              <a:t>να πάρει κουπόνι μέσω της </a:t>
            </a:r>
            <a:r>
              <a:rPr lang="en-GB" b="0" dirty="0"/>
              <a:t>a, </a:t>
            </a:r>
            <a:r>
              <a:rPr lang="el-GR" b="0" dirty="0"/>
              <a:t>έτσι ώστε να ενεργοποιεί την </a:t>
            </a:r>
            <a:r>
              <a:rPr lang="en-GB" b="0" dirty="0"/>
              <a:t>d. </a:t>
            </a:r>
          </a:p>
          <a:p>
            <a:endParaRPr lang="en-GB" b="0" dirty="0"/>
          </a:p>
          <a:p>
            <a:r>
              <a:rPr lang="en-GB" b="0" dirty="0"/>
              <a:t>a-&gt; b -&gt; d</a:t>
            </a:r>
          </a:p>
          <a:p>
            <a:endParaRPr lang="en-GB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/>
              <a:t>a-&gt; c -&gt; 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/>
              <a:t>a-&gt;d -&gt; b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/>
              <a:t>a-&gt; c -&gt; 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/>
              <a:t>OXI a-&gt; b -&gt; 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0" dirty="0"/>
              <a:t>Άρα, ή θα πυροδοτήσει η </a:t>
            </a:r>
            <a:r>
              <a:rPr lang="en-GB" b="0" dirty="0"/>
              <a:t>d </a:t>
            </a:r>
            <a:r>
              <a:rPr lang="el-GR" b="0" dirty="0"/>
              <a:t>ακολουθούμενη από μία εκ των </a:t>
            </a:r>
            <a:r>
              <a:rPr lang="en-GB" b="0" dirty="0"/>
              <a:t>c </a:t>
            </a:r>
            <a:r>
              <a:rPr lang="el-GR" b="0" dirty="0"/>
              <a:t>ή </a:t>
            </a:r>
            <a:r>
              <a:rPr lang="en-GB" b="0" dirty="0"/>
              <a:t>b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b="0" dirty="0"/>
              <a:t>Ή θα πυροδοτήσει μία εκ των </a:t>
            </a:r>
            <a:r>
              <a:rPr lang="en-GB" b="0" dirty="0"/>
              <a:t>c </a:t>
            </a:r>
            <a:r>
              <a:rPr lang="el-GR" b="0" dirty="0"/>
              <a:t>ή </a:t>
            </a:r>
            <a:r>
              <a:rPr lang="en-GB" b="0" dirty="0"/>
              <a:t>b </a:t>
            </a:r>
            <a:r>
              <a:rPr lang="el-GR" b="0" dirty="0"/>
              <a:t>ακολουθούμενη από την </a:t>
            </a:r>
            <a:r>
              <a:rPr lang="en-GB" b="0" dirty="0"/>
              <a:t>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T</a:t>
            </a:r>
            <a:r>
              <a:rPr lang="el-GR" b="0" dirty="0"/>
              <a:t>α </a:t>
            </a:r>
            <a:r>
              <a:rPr lang="en-GB" b="0" dirty="0" err="1"/>
              <a:t>b,c,d</a:t>
            </a:r>
            <a:r>
              <a:rPr lang="en-GB" b="0" dirty="0"/>
              <a:t> </a:t>
            </a:r>
            <a:r>
              <a:rPr lang="el-GR" b="0" dirty="0"/>
              <a:t>ακολουθούνται από το </a:t>
            </a:r>
            <a:r>
              <a:rPr lang="en-GB" b="0" dirty="0"/>
              <a:t>e</a:t>
            </a:r>
          </a:p>
          <a:p>
            <a:endParaRPr lang="en-GB" b="0" dirty="0"/>
          </a:p>
          <a:p>
            <a:r>
              <a:rPr lang="el-GR" b="0" dirty="0"/>
              <a:t>Μετά το </a:t>
            </a:r>
            <a:r>
              <a:rPr lang="en-GB" b="0" dirty="0"/>
              <a:t>e: g</a:t>
            </a:r>
            <a:r>
              <a:rPr lang="en-US" b="0" dirty="0"/>
              <a:t>, h </a:t>
            </a:r>
            <a:r>
              <a:rPr lang="el-GR" b="0" dirty="0"/>
              <a:t>και </a:t>
            </a:r>
            <a:r>
              <a:rPr lang="en-GB" b="0" dirty="0"/>
              <a:t>f</a:t>
            </a:r>
          </a:p>
          <a:p>
            <a:r>
              <a:rPr lang="en-US" b="0" dirty="0"/>
              <a:t>T</a:t>
            </a:r>
            <a:r>
              <a:rPr lang="el-GR" b="0" dirty="0"/>
              <a:t>α </a:t>
            </a:r>
            <a:r>
              <a:rPr lang="en-GB" b="0" dirty="0" err="1"/>
              <a:t>g,h</a:t>
            </a:r>
            <a:r>
              <a:rPr lang="en-GB" b="0" dirty="0"/>
              <a:t> </a:t>
            </a:r>
            <a:r>
              <a:rPr lang="el-GR" b="0" dirty="0"/>
              <a:t>δεν έχουν άλλους ακόλουθους. Το </a:t>
            </a:r>
            <a:r>
              <a:rPr lang="en-GB" b="0" dirty="0"/>
              <a:t>f </a:t>
            </a:r>
            <a:r>
              <a:rPr lang="el-GR" b="0" dirty="0"/>
              <a:t>ακολουθείται από τα </a:t>
            </a:r>
            <a:r>
              <a:rPr lang="en-GB" b="0" dirty="0"/>
              <a:t>(b </a:t>
            </a:r>
            <a:r>
              <a:rPr lang="el-GR" b="0" dirty="0"/>
              <a:t>ή </a:t>
            </a:r>
            <a:r>
              <a:rPr lang="en-GB" b="0" dirty="0"/>
              <a:t>c) </a:t>
            </a:r>
            <a:r>
              <a:rPr lang="el-GR" b="0" dirty="0"/>
              <a:t>και από το </a:t>
            </a:r>
            <a:r>
              <a:rPr lang="en-GB" b="0" dirty="0"/>
              <a:t>d.</a:t>
            </a:r>
          </a:p>
          <a:p>
            <a:r>
              <a:rPr lang="el-GR" b="0" dirty="0"/>
              <a:t>Άρα, η μετάβαση </a:t>
            </a:r>
            <a:r>
              <a:rPr lang="en-GB" b="0" dirty="0"/>
              <a:t>f </a:t>
            </a:r>
            <a:r>
              <a:rPr lang="el-GR" b="0" dirty="0"/>
              <a:t>να δίνει κουπόνια στις θέσεις εισόδου των </a:t>
            </a:r>
            <a:r>
              <a:rPr lang="en-GB" b="0" dirty="0"/>
              <a:t>b </a:t>
            </a:r>
            <a:r>
              <a:rPr lang="el-GR" b="0" dirty="0"/>
              <a:t>ή </a:t>
            </a:r>
            <a:r>
              <a:rPr lang="en-GB" b="0" dirty="0"/>
              <a:t>c</a:t>
            </a:r>
            <a:r>
              <a:rPr lang="el-GR" b="0" dirty="0"/>
              <a:t> (</a:t>
            </a:r>
            <a:r>
              <a:rPr lang="en-GB" b="0" dirty="0"/>
              <a:t>c1</a:t>
            </a:r>
            <a:r>
              <a:rPr lang="el-GR" b="0" dirty="0"/>
              <a:t>)</a:t>
            </a:r>
            <a:r>
              <a:rPr lang="en-GB" b="0" dirty="0"/>
              <a:t> </a:t>
            </a:r>
            <a:r>
              <a:rPr lang="el-GR" b="0" dirty="0"/>
              <a:t>και </a:t>
            </a:r>
            <a:r>
              <a:rPr lang="en-GB" b="0" dirty="0"/>
              <a:t>d (c2)</a:t>
            </a:r>
          </a:p>
          <a:p>
            <a:endParaRPr lang="en-GB" b="0" dirty="0"/>
          </a:p>
          <a:p>
            <a:endParaRPr lang="el-GR" b="0" dirty="0"/>
          </a:p>
          <a:p>
            <a:endParaRPr lang="en-GB" b="1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A08C1-A181-405B-9728-EF5B4598AE8A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1700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7 . </a:t>
            </a:r>
            <a:r>
              <a:rPr lang="en-GB" dirty="0"/>
              <a:t>&lt;a, b, e, g&gt;</a:t>
            </a:r>
          </a:p>
          <a:p>
            <a:r>
              <a:rPr lang="el-GR" dirty="0"/>
              <a:t>Καταγραφή αίτησης, εξονυχιστική εξέταση, προώθηση προς απόφαση, πληρωμή. </a:t>
            </a:r>
          </a:p>
          <a:p>
            <a:r>
              <a:rPr lang="el-GR" dirty="0"/>
              <a:t>Πρόβλημα: ΔΕΝ έχει καταγραφεί έλεγχος εισιτηρίου</a:t>
            </a:r>
          </a:p>
          <a:p>
            <a:r>
              <a:rPr lang="el-GR" dirty="0"/>
              <a:t>Καταγραφή ενός περιστατικού στο οποίο δεν έχει γίνει σωστή διαχείριση Ή το τμήμα μπορεί να λαμβάνει αποφάσεις χωρίς έλεγχο εισιτηρίων (Σε αυτή την περίπτωση απαιτείται βελτίωση- αλλαγή του μοντέλου).</a:t>
            </a:r>
          </a:p>
          <a:p>
            <a:endParaRPr lang="el-GR" dirty="0"/>
          </a:p>
          <a:p>
            <a:r>
              <a:rPr lang="el-GR" dirty="0"/>
              <a:t>8. &lt;</a:t>
            </a:r>
            <a:r>
              <a:rPr lang="en-GB" dirty="0"/>
              <a:t>a, b, </a:t>
            </a:r>
            <a:r>
              <a:rPr lang="en-GB" dirty="0" err="1"/>
              <a:t>d,e</a:t>
            </a:r>
            <a:r>
              <a:rPr lang="en-GB" dirty="0"/>
              <a:t>&gt; </a:t>
            </a:r>
            <a:r>
              <a:rPr lang="el-GR" dirty="0"/>
              <a:t>Ημιτελές διότι δεν έχει καταγραφεί απόφαση.</a:t>
            </a:r>
          </a:p>
          <a:p>
            <a:endParaRPr lang="el-GR" dirty="0"/>
          </a:p>
          <a:p>
            <a:r>
              <a:rPr lang="el-GR" dirty="0"/>
              <a:t>9. Καταγραφή αίτησης, έλεγχος εισιτηρίου, τυπική εξέταση, απόφαση, επανέλεγχος, έλεγχος εισιτηρίου, τυπικός έλεγχος,, απόφαση, επανέλεγχος, εξονυχιστικός έλεγχος…..</a:t>
            </a:r>
          </a:p>
          <a:p>
            <a:endParaRPr lang="el-GR" dirty="0"/>
          </a:p>
          <a:p>
            <a:r>
              <a:rPr lang="el-GR" dirty="0"/>
              <a:t>10. Μη φυσιολογική λειτουργία, κατά την έννοια ότι η τελική απόφαση δεν έχει ληφθεί από τον αρμόδιο (παρακάμφθηκε το </a:t>
            </a:r>
            <a:r>
              <a:rPr lang="en-GB" dirty="0"/>
              <a:t>e)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A08C1-A181-405B-9728-EF5B4598AE8A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0374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&gt; L1: </a:t>
            </a:r>
            <a:r>
              <a:rPr lang="el-GR" dirty="0"/>
              <a:t>Για καθένα από τα συμβάντα βρίσκουμε όλους τους άμεσους ακόλουθους.</a:t>
            </a:r>
          </a:p>
          <a:p>
            <a:r>
              <a:rPr lang="el-GR" dirty="0"/>
              <a:t>-&gt; </a:t>
            </a:r>
            <a:r>
              <a:rPr lang="en-GB" dirty="0"/>
              <a:t>L1</a:t>
            </a:r>
            <a:r>
              <a:rPr lang="el-GR" dirty="0"/>
              <a:t>: Υποσύνολο του &gt; από όπου έχουμε εξαιρέσει τις αντιστροφές, πχ το </a:t>
            </a:r>
            <a:r>
              <a:rPr lang="en-GB" dirty="0"/>
              <a:t>c </a:t>
            </a:r>
            <a:r>
              <a:rPr lang="el-GR" dirty="0"/>
              <a:t>ακολουθεί το </a:t>
            </a:r>
            <a:r>
              <a:rPr lang="en-GB" dirty="0"/>
              <a:t>b </a:t>
            </a:r>
            <a:r>
              <a:rPr lang="el-GR" dirty="0"/>
              <a:t>και το </a:t>
            </a:r>
            <a:r>
              <a:rPr lang="en-GB" dirty="0"/>
              <a:t>b </a:t>
            </a:r>
            <a:r>
              <a:rPr lang="el-GR" dirty="0"/>
              <a:t>ακολουθεί το </a:t>
            </a:r>
            <a:r>
              <a:rPr lang="en-GB" dirty="0"/>
              <a:t>c</a:t>
            </a:r>
          </a:p>
          <a:p>
            <a:r>
              <a:rPr lang="en-US" dirty="0"/>
              <a:t>|| L1: </a:t>
            </a:r>
            <a:r>
              <a:rPr lang="el-GR" dirty="0"/>
              <a:t>Αντιστροφές (</a:t>
            </a:r>
            <a:r>
              <a:rPr lang="en-GB" dirty="0" err="1"/>
              <a:t>b,c</a:t>
            </a:r>
            <a:r>
              <a:rPr lang="en-GB" dirty="0"/>
              <a:t>), (</a:t>
            </a:r>
            <a:r>
              <a:rPr lang="en-GB" dirty="0" err="1"/>
              <a:t>c,b</a:t>
            </a:r>
            <a:r>
              <a:rPr lang="en-GB" dirty="0"/>
              <a:t>)</a:t>
            </a:r>
          </a:p>
          <a:p>
            <a:r>
              <a:rPr lang="en-US" dirty="0"/>
              <a:t>#L1: </a:t>
            </a:r>
            <a:r>
              <a:rPr lang="el-GR" dirty="0"/>
              <a:t>Για κάθε συμβάν, ποια συμβάντα δεν είναι άμεσα επακόλουθα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A08C1-A181-405B-9728-EF5B4598AE8A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4164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Υπάρχει μία αντιστροφή μεταξύ των </a:t>
            </a:r>
            <a:r>
              <a:rPr lang="en-GB" dirty="0" err="1"/>
              <a:t>b,c</a:t>
            </a:r>
            <a:r>
              <a:rPr lang="en-GB" dirty="0"/>
              <a:t>: </a:t>
            </a:r>
            <a:r>
              <a:rPr lang="el-GR" dirty="0"/>
              <a:t>Επομένως, το </a:t>
            </a:r>
            <a:r>
              <a:rPr lang="en-GB" dirty="0" err="1"/>
              <a:t>b,c</a:t>
            </a:r>
            <a:r>
              <a:rPr lang="en-GB" dirty="0"/>
              <a:t> </a:t>
            </a:r>
            <a:r>
              <a:rPr lang="el-GR" dirty="0"/>
              <a:t>πρέπει να έχουν διαφορετικές θέσεις εισόδου. Από την άλλη, το </a:t>
            </a:r>
            <a:r>
              <a:rPr lang="en-GB" dirty="0"/>
              <a:t>e </a:t>
            </a:r>
            <a:r>
              <a:rPr lang="el-GR" dirty="0"/>
              <a:t>δεν ακολουθεί ή ακολουθείται από τα </a:t>
            </a:r>
            <a:r>
              <a:rPr lang="en-GB" dirty="0" err="1"/>
              <a:t>b,c</a:t>
            </a:r>
            <a:r>
              <a:rPr lang="en-GB" dirty="0"/>
              <a:t> </a:t>
            </a:r>
            <a:r>
              <a:rPr lang="el-GR" dirty="0"/>
              <a:t>επομένως πρέπει να έχει κοινές θέσεις εισόδου με καθένα από αυτά ξεχωριστά.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A08C1-A181-405B-9728-EF5B4598AE8A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1386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059B-C886-4CCB-B746-10C943062A03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95597AA-E15F-4C1C-AD40-7D1B151E29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5828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059B-C886-4CCB-B746-10C943062A03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95597AA-E15F-4C1C-AD40-7D1B151E29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33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059B-C886-4CCB-B746-10C943062A03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95597AA-E15F-4C1C-AD40-7D1B151E29E5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0495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059B-C886-4CCB-B746-10C943062A03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5597AA-E15F-4C1C-AD40-7D1B151E29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3874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059B-C886-4CCB-B746-10C943062A03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5597AA-E15F-4C1C-AD40-7D1B151E29E5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4540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059B-C886-4CCB-B746-10C943062A03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5597AA-E15F-4C1C-AD40-7D1B151E29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3191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059B-C886-4CCB-B746-10C943062A03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97AA-E15F-4C1C-AD40-7D1B151E29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4165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059B-C886-4CCB-B746-10C943062A03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97AA-E15F-4C1C-AD40-7D1B151E29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6492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609600" y="215372"/>
            <a:ext cx="10972800" cy="109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6032" marR="0" lvl="0" indent="-154432" algn="l" rtl="0">
              <a:spcBef>
                <a:spcPts val="15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8415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25293" y="6172200"/>
            <a:ext cx="1146047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en-US" sz="90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pPr>
                <a:buSzPct val="25000"/>
              </a:pPr>
              <a:t>‹#›</a:t>
            </a:fld>
            <a:endParaRPr lang="en-US" sz="9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165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059B-C886-4CCB-B746-10C943062A03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97AA-E15F-4C1C-AD40-7D1B151E29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8127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059B-C886-4CCB-B746-10C943062A03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95597AA-E15F-4C1C-AD40-7D1B151E29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418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059B-C886-4CCB-B746-10C943062A03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95597AA-E15F-4C1C-AD40-7D1B151E29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2694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059B-C886-4CCB-B746-10C943062A03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95597AA-E15F-4C1C-AD40-7D1B151E29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9660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059B-C886-4CCB-B746-10C943062A03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97AA-E15F-4C1C-AD40-7D1B151E29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954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059B-C886-4CCB-B746-10C943062A03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97AA-E15F-4C1C-AD40-7D1B151E29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8910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059B-C886-4CCB-B746-10C943062A03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97AA-E15F-4C1C-AD40-7D1B151E29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4729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059B-C886-4CCB-B746-10C943062A03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5597AA-E15F-4C1C-AD40-7D1B151E29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636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B059B-C886-4CCB-B746-10C943062A03}" type="datetimeFigureOut">
              <a:rPr lang="el-GR" smtClean="0"/>
              <a:t>8/4/2021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95597AA-E15F-4C1C-AD40-7D1B151E29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514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7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6425" y="522296"/>
            <a:ext cx="9797888" cy="809247"/>
          </a:xfrm>
        </p:spPr>
        <p:txBody>
          <a:bodyPr>
            <a:noAutofit/>
          </a:bodyPr>
          <a:lstStyle/>
          <a:p>
            <a:r>
              <a:rPr lang="el-GR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ΕΞΟΡΥΞΗ ΔΙΕΡΓΑΣΙΩΝ</a:t>
            </a:r>
            <a:endParaRPr lang="en-GB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3473" y="1928534"/>
            <a:ext cx="8345054" cy="4144963"/>
          </a:xfrm>
        </p:spPr>
        <p:txBody>
          <a:bodyPr>
            <a:noAutofit/>
          </a:bodyPr>
          <a:lstStyle/>
          <a:p>
            <a:r>
              <a:rPr lang="el-GR" sz="2000" dirty="0"/>
              <a:t>Στόχος: Μετατροπή δεδομένων που προκύπτουν από καταγεγραμμένες κινήσεις και γεγονότα σε γνώση και ενέργειες (αποφάσεις)</a:t>
            </a:r>
            <a:r>
              <a:rPr lang="en-US" sz="2000" dirty="0"/>
              <a:t>. </a:t>
            </a:r>
          </a:p>
          <a:p>
            <a:pPr algn="l"/>
            <a:r>
              <a:rPr lang="el-GR" sz="2000" b="0" i="0" u="none" strike="noStrike" baseline="0" dirty="0">
                <a:latin typeface="Times-Roman"/>
              </a:rPr>
              <a:t>Επικεντρώνεται στην ανάλυση συμπεριφοράς βάσει δεδομ</a:t>
            </a:r>
            <a:r>
              <a:rPr lang="el-GR" sz="2000" dirty="0">
                <a:latin typeface="Times-Roman"/>
              </a:rPr>
              <a:t>ένων από γεγονότα</a:t>
            </a:r>
            <a:r>
              <a:rPr lang="en-US" sz="2000" b="0" i="0" u="none" strike="noStrike" baseline="0" dirty="0">
                <a:latin typeface="Times-Roman"/>
              </a:rPr>
              <a:t>.</a:t>
            </a:r>
          </a:p>
          <a:p>
            <a:pPr algn="l"/>
            <a:r>
              <a:rPr lang="el-GR" sz="2000" b="0" i="1" u="none" strike="noStrike" baseline="0" dirty="0">
                <a:latin typeface="Times-Italic"/>
              </a:rPr>
              <a:t>Εξόρυξη γνώσης: </a:t>
            </a:r>
            <a:r>
              <a:rPr lang="el-GR" sz="2000" b="1" i="0" u="none" strike="noStrike" baseline="0" dirty="0">
                <a:latin typeface="Times-Roman"/>
              </a:rPr>
              <a:t>ανακαλύπτει διαδικασίες, συμμόρφωση με τον τρόπο λειτουργίας, αναλύει αδιέξοδα και προτείνει βελτιώσεις</a:t>
            </a:r>
            <a:r>
              <a:rPr lang="en-US" sz="2000" b="1" i="0" u="none" strike="noStrike" baseline="0" dirty="0">
                <a:latin typeface="Times-Roman"/>
              </a:rPr>
              <a:t>.</a:t>
            </a:r>
            <a:endParaRPr lang="el-GR" sz="2000" b="1" dirty="0"/>
          </a:p>
          <a:p>
            <a:endParaRPr lang="en-US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160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5450" indent="-323850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5450" indent="-323850"/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1600" indent="0"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5450" indent="-323850"/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5450" indent="-323850"/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2368" lvl="1" indent="-323850"/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5450" indent="-323850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437" lvl="1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2437" lvl="1" indent="0">
              <a:buNone/>
            </a:pP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722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27731D-6823-4BAE-B6FD-702B95A0D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ΑΝΑΛΥΣΗ (συν.)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E029A54-42B4-497B-95B8-B695E0000D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Βέλος: Δεξιό 5">
            <a:extLst>
              <a:ext uri="{FF2B5EF4-FFF2-40B4-BE49-F238E27FC236}">
                <a16:creationId xmlns:a16="http://schemas.microsoft.com/office/drawing/2014/main" id="{3FA7B721-D009-4272-B259-B3213E28A341}"/>
              </a:ext>
            </a:extLst>
          </p:cNvPr>
          <p:cNvSpPr/>
          <p:nvPr/>
        </p:nvSpPr>
        <p:spPr>
          <a:xfrm>
            <a:off x="6121904" y="3863182"/>
            <a:ext cx="450574" cy="2449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26087705-0129-41F7-8759-50851611DB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2300" y="1652053"/>
            <a:ext cx="4610100" cy="2333625"/>
          </a:xfrm>
          <a:prstGeom prst="rect">
            <a:avLst/>
          </a:prstGeom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2F49DB93-9BA1-44FC-AC1B-38C4E38B3F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9815" y="4037530"/>
            <a:ext cx="2266950" cy="2000250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F21B2FD4-7EC1-4B75-B30A-48AF696D8A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3245788"/>
            <a:ext cx="5486400" cy="128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429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0C2AF16-B164-48B7-B923-93BED1E13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ΑΝΑΛΥΣΗ (συν.)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7A723FF-E1F6-4B85-9606-DB6DCB04DB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7C92D82-603A-408B-B5E5-ED21FA9D5E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939" y="1600201"/>
            <a:ext cx="6856133" cy="3470563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ABCA7476-4D94-423F-B7B2-CD64862386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9192" y="5126039"/>
            <a:ext cx="2266950" cy="20002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6040E6E-7614-412D-A50B-87DAF9B004E7}"/>
              </a:ext>
            </a:extLst>
          </p:cNvPr>
          <p:cNvSpPr txBox="1"/>
          <p:nvPr/>
        </p:nvSpPr>
        <p:spPr>
          <a:xfrm>
            <a:off x="9159246" y="1739523"/>
            <a:ext cx="51249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 ακολουθείται από τα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b,c,d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a,b,d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a,d,c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a,c,d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Δεν υπάρχει σειρά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a,b,c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τα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b,c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έχουν μία σχέση διάζευξης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Τα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b,c,d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ακολουθούνται από το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ακολουθείται από τα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f, h,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και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g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αλλά δεν υπάρχει σειρά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h-&gt;g, f-&gt;g, or h-&gt;f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ένα κάθε φορά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Τα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και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δεν ακολουθούνται από κάτι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ακολουθείται από τα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b, c, 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2196B06E-7FB8-4A1C-817D-DFD8573EF0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52655" y="3081686"/>
            <a:ext cx="6745091" cy="2905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355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61FE6A-205B-4848-93E9-49E2BFF5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ΑΝΑΛΥΣΗ (συν.)</a:t>
            </a:r>
            <a:endParaRPr lang="el-GR" b="0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8B9C77A-1B3C-4701-9AC1-8BE514CCFE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5382117B-36CE-4866-A74F-E04B028001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895060"/>
            <a:ext cx="6637221" cy="295392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2DB6C7-BC87-4CCB-B123-85409BA6874E}"/>
              </a:ext>
            </a:extLst>
          </p:cNvPr>
          <p:cNvSpPr txBox="1"/>
          <p:nvPr/>
        </p:nvSpPr>
        <p:spPr>
          <a:xfrm>
            <a:off x="7246821" y="1739523"/>
            <a:ext cx="452557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a3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 ακολουθείται από τα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b,c,d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a,b,d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a,d,c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a,c,d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Δεν υπάρχει σειρά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a,b,c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τα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b,c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έχουν μία σχέση διάζευξης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Τα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b,c,d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ακολουθούνται από το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ακολουθείται από τα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f, h,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και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g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αλλά δεν υπάρχει σειρά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h-&gt;g, f-&gt;g, or h-&gt;f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ένα κάθε φορά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Τα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και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δεν ακολουθούνται από κάτι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ακολουθείται από τα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b, c, 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256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099B31-C974-4206-955E-A6870DD7F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ΑΝΑΛΥΣΗ (συν.)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7814FC1-FDF2-44A9-9B25-13FA434102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Όλες αυτές οι ακολουθίες είναι εφικτές στο μοντέλο μας</a:t>
            </a:r>
            <a:endParaRPr lang="en-US" dirty="0"/>
          </a:p>
          <a:p>
            <a:pPr algn="l"/>
            <a:r>
              <a:rPr lang="el-GR" sz="1800" b="0" i="0" u="none" strike="noStrike" baseline="0" dirty="0">
                <a:latin typeface="Times-Roman"/>
              </a:rPr>
              <a:t>Επίσης, και άλλες που δεν φαίνονται στους πίνακες: </a:t>
            </a:r>
            <a:r>
              <a:rPr lang="en-US" sz="1800" b="0" i="1" u="none" strike="noStrike" baseline="0" dirty="0">
                <a:latin typeface="MTMI"/>
              </a:rPr>
              <a:t>a, d, c, e, f, b, d, e, g</a:t>
            </a:r>
            <a:r>
              <a:rPr lang="en-US" sz="1800" b="0" i="0" u="none" strike="noStrike" baseline="0" dirty="0">
                <a:latin typeface="MTSYN"/>
              </a:rPr>
              <a:t> </a:t>
            </a:r>
            <a:r>
              <a:rPr lang="el-GR" sz="1800" b="0" i="0" u="none" strike="noStrike" baseline="0" dirty="0">
                <a:latin typeface="Times-Roman"/>
              </a:rPr>
              <a:t>και</a:t>
            </a:r>
            <a:r>
              <a:rPr lang="en-US" sz="1800" b="0" i="0" u="none" strike="noStrike" baseline="0" dirty="0">
                <a:latin typeface="Times-Roman"/>
              </a:rPr>
              <a:t> </a:t>
            </a:r>
            <a:r>
              <a:rPr lang="en-US" sz="1800" b="0" i="1" u="none" strike="noStrike" baseline="0" dirty="0">
                <a:latin typeface="MTMI"/>
              </a:rPr>
              <a:t>a, c, d, e, f, c, d, e, f, c, d, e, f, c, d, e, f, b, d, e, g</a:t>
            </a:r>
            <a:r>
              <a:rPr lang="en-US" sz="1800" b="0" i="0" u="none" strike="noStrike" baseline="0" dirty="0">
                <a:latin typeface="Times-Roman"/>
              </a:rPr>
              <a:t>. </a:t>
            </a:r>
          </a:p>
          <a:p>
            <a:pPr algn="l"/>
            <a:r>
              <a:rPr lang="el-GR" sz="1800" b="0" i="0" u="none" strike="noStrike" baseline="0" dirty="0">
                <a:latin typeface="Times-Roman"/>
              </a:rPr>
              <a:t>Στόχος</a:t>
            </a:r>
            <a:endParaRPr lang="en-US" sz="1800" b="0" i="0" u="none" strike="noStrike" baseline="0" dirty="0">
              <a:latin typeface="Times-Roman"/>
            </a:endParaRPr>
          </a:p>
          <a:p>
            <a:pPr lvl="1"/>
            <a:r>
              <a:rPr lang="el-GR" sz="1800" b="0" i="0" u="none" strike="noStrike" baseline="0" dirty="0">
                <a:latin typeface="Times-Roman"/>
              </a:rPr>
              <a:t>Όχι μόνο να παρουσιαστεί ένα μοντέλο</a:t>
            </a:r>
            <a:endParaRPr lang="en-US" sz="1800" b="0" i="0" u="none" strike="noStrike" baseline="0" dirty="0">
              <a:latin typeface="Times-Roman"/>
            </a:endParaRPr>
          </a:p>
          <a:p>
            <a:pPr lvl="1"/>
            <a:r>
              <a:rPr lang="el-GR" sz="1800" dirty="0">
                <a:latin typeface="Times-Roman"/>
              </a:rPr>
              <a:t>Γενίκευση συμπεριφοράς και έλεγχος</a:t>
            </a:r>
            <a:endParaRPr lang="en-US" sz="1800" b="0" i="0" u="none" strike="noStrike" baseline="0" dirty="0">
              <a:latin typeface="Times-Roman"/>
            </a:endParaRP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C61A2605-2511-447A-BEBB-8812E4898F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4779" y="2659831"/>
            <a:ext cx="6637221" cy="2953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817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C916B2-3123-4ADF-BC1B-4D593BA60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ΆΛΛΟ ΠΑΡΑΔΕΙΓΜΑ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633EEF8-A45D-435F-A431-29C21AC61C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l-GR" sz="1800" b="0" i="0" u="none" strike="noStrike" baseline="0" dirty="0">
                <a:latin typeface="Times-Roman"/>
              </a:rPr>
              <a:t>2 ίχνη</a:t>
            </a:r>
            <a:r>
              <a:rPr lang="en-US" sz="1800" b="0" i="0" u="none" strike="noStrike" baseline="0" dirty="0">
                <a:latin typeface="Times-Roman"/>
              </a:rPr>
              <a:t> </a:t>
            </a:r>
            <a:r>
              <a:rPr lang="en-US" sz="1800" b="0" i="1" u="none" strike="noStrike" baseline="0" dirty="0">
                <a:latin typeface="MTMI"/>
              </a:rPr>
              <a:t>a, b, d, e, h</a:t>
            </a:r>
            <a:r>
              <a:rPr lang="en-US" sz="1800" b="0" i="0" u="none" strike="noStrike" baseline="0" dirty="0">
                <a:latin typeface="MTSYN"/>
              </a:rPr>
              <a:t> </a:t>
            </a:r>
            <a:r>
              <a:rPr lang="el-GR" sz="1800" b="0" i="0" u="none" strike="noStrike" baseline="0" dirty="0">
                <a:latin typeface="Times-Roman"/>
              </a:rPr>
              <a:t>και</a:t>
            </a:r>
            <a:r>
              <a:rPr lang="en-US" sz="1800" b="0" i="0" u="none" strike="noStrike" baseline="0" dirty="0">
                <a:latin typeface="Times-Roman"/>
              </a:rPr>
              <a:t> </a:t>
            </a:r>
            <a:r>
              <a:rPr lang="en-US" sz="1800" b="0" i="1" u="none" strike="noStrike" baseline="0" dirty="0">
                <a:latin typeface="MTMI"/>
              </a:rPr>
              <a:t>a, d, b, e ,h</a:t>
            </a:r>
            <a:r>
              <a:rPr lang="en-US" sz="1800" b="0" i="0" u="none" strike="noStrike" baseline="0" dirty="0">
                <a:latin typeface="Times-Roman"/>
              </a:rPr>
              <a:t>, i.e., </a:t>
            </a:r>
            <a:r>
              <a:rPr lang="el-GR" sz="1800" b="0" i="0" u="none" strike="noStrike" baseline="0" dirty="0">
                <a:latin typeface="Times-Roman"/>
              </a:rPr>
              <a:t>οι περιπτώσεις 1 ως 4 του προηγούμενου πίνακα</a:t>
            </a:r>
            <a:r>
              <a:rPr lang="en-US" sz="1800" b="0" i="0" u="none" strike="noStrike" baseline="0" dirty="0">
                <a:latin typeface="Times-Roman"/>
              </a:rPr>
              <a:t>.</a:t>
            </a:r>
          </a:p>
          <a:p>
            <a:pPr algn="l"/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0CB57D5F-9212-4BFF-850D-199CA31FFC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762952"/>
            <a:ext cx="7282741" cy="22004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40CF8D0-0ABE-44A0-9F1A-4EBADFD91F0E}"/>
              </a:ext>
            </a:extLst>
          </p:cNvPr>
          <p:cNvSpPr txBox="1"/>
          <p:nvPr/>
        </p:nvSpPr>
        <p:spPr>
          <a:xfrm>
            <a:off x="8331200" y="2496457"/>
            <a:ext cx="349794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ακολουθείται από τα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b,d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Υπάρχουν ακολουθίες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b,d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ή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d,b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άρα δεν είναι διαζευκτικά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απαιτούνται 2 μεταβάσεις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Τα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b, d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ακολουθούνται από το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e,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το οποίο ακολουθείται από το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l-GR" sz="1800" b="0" i="1" u="none" strike="noStrike" baseline="0" dirty="0">
                <a:latin typeface="MTMI"/>
              </a:rPr>
              <a:t>Τα </a:t>
            </a:r>
            <a:r>
              <a:rPr lang="en-US" sz="1800" b="0" i="1" u="none" strike="noStrike" baseline="0" dirty="0">
                <a:latin typeface="MTMI"/>
              </a:rPr>
              <a:t>b </a:t>
            </a:r>
            <a:r>
              <a:rPr lang="el-GR" sz="1800" b="0" i="0" u="none" strike="noStrike" baseline="0" dirty="0">
                <a:latin typeface="Times-Roman"/>
              </a:rPr>
              <a:t>και</a:t>
            </a:r>
            <a:r>
              <a:rPr lang="en-US" sz="1800" b="0" i="0" u="none" strike="noStrike" baseline="0" dirty="0">
                <a:latin typeface="Times-Roman"/>
              </a:rPr>
              <a:t> </a:t>
            </a:r>
            <a:r>
              <a:rPr lang="en-US" sz="1800" b="0" i="1" u="none" strike="noStrike" baseline="0" dirty="0">
                <a:latin typeface="MTMI"/>
              </a:rPr>
              <a:t>d </a:t>
            </a:r>
            <a:r>
              <a:rPr lang="el-GR" sz="1800" b="0" i="0" u="none" strike="noStrike" baseline="0" dirty="0">
                <a:latin typeface="Times-Roman"/>
              </a:rPr>
              <a:t>εκτελούνται με οποιαδήποτε σειρά</a:t>
            </a:r>
            <a:r>
              <a:rPr lang="en-US" sz="1800" b="0" i="0" u="none" strike="noStrike" baseline="0" dirty="0">
                <a:latin typeface="Times-Roman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305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41186E-41AE-4CFE-9780-587766558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ΣΥΜΜΟΡΦΩΣΗ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000C833A-A079-4ED5-8A8A-502897EE3D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0772" y="1765294"/>
            <a:ext cx="7456982" cy="331876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D51777E-62B8-4475-B7C9-9E9021184ADB}"/>
              </a:ext>
            </a:extLst>
          </p:cNvPr>
          <p:cNvSpPr txBox="1"/>
          <p:nvPr/>
        </p:nvSpPr>
        <p:spPr>
          <a:xfrm>
            <a:off x="1866171" y="5949431"/>
            <a:ext cx="7142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800" b="0" i="0" u="none" strike="noStrike" baseline="0" dirty="0">
                <a:solidFill>
                  <a:srgbClr val="000000"/>
                </a:solidFill>
                <a:latin typeface="Times-Roman"/>
              </a:rPr>
              <a:t>ΑΝΑΛΥΣΤΕ ΤΙΣ ΠΕΡΙΠΤΩΣΕΙΣ 7-10</a:t>
            </a:r>
            <a:endParaRPr lang="el-GR" dirty="0"/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4A899D0F-5248-40BA-A121-F7DD73FB9C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532" y="1435827"/>
            <a:ext cx="6630566" cy="4259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848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7723EA-1A7F-4315-BDEB-10B0F43C0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ΑΛΓ</a:t>
            </a:r>
            <a:r>
              <a:rPr lang="en-GB" dirty="0"/>
              <a:t>O</a:t>
            </a:r>
            <a:r>
              <a:rPr lang="el-GR" dirty="0"/>
              <a:t>ΡΙΘΜΟΣ – </a:t>
            </a:r>
            <a:r>
              <a:rPr lang="en-GB" dirty="0"/>
              <a:t>a</a:t>
            </a:r>
            <a:endParaRPr lang="el-GR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9DF974A-68DD-4965-B5D5-EF5418EFAE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l-GR" sz="1800" b="0" i="0" u="none" strike="noStrike" baseline="0" dirty="0">
                <a:solidFill>
                  <a:srgbClr val="000000"/>
                </a:solidFill>
                <a:latin typeface="Times-Roman"/>
              </a:rPr>
              <a:t>Έστω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MTMI"/>
              </a:rPr>
              <a:t>L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Times-Roman"/>
              </a:rPr>
              <a:t>ένα σύνολο καταγεγραμμένων γεγονότων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-Roman"/>
              </a:rPr>
              <a:t> event log.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Times-Roman"/>
              </a:rPr>
              <a:t>Απεικόνιση του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MTMI"/>
              </a:rPr>
              <a:t>L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Times-Roman"/>
              </a:rPr>
              <a:t>σε ένα αντιπροσωπευτικό μοντέλο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-Roman"/>
              </a:rPr>
              <a:t>. </a:t>
            </a:r>
          </a:p>
          <a:p>
            <a:pPr lvl="1"/>
            <a:r>
              <a:rPr lang="el-GR" sz="1800" b="0" i="0" u="none" strike="noStrike" baseline="0" dirty="0">
                <a:solidFill>
                  <a:srgbClr val="000000"/>
                </a:solidFill>
                <a:latin typeface="Times-Roman"/>
              </a:rPr>
              <a:t>Πχ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-Roman"/>
              </a:rPr>
              <a:t>: </a:t>
            </a:r>
            <a:r>
              <a:rPr lang="pt-BR" sz="1800" b="0" i="1" u="none" strike="noStrike" baseline="0" dirty="0">
                <a:latin typeface="MTMI"/>
              </a:rPr>
              <a:t>L</a:t>
            </a:r>
            <a:r>
              <a:rPr lang="pt-BR" sz="1800" b="0" i="0" u="none" strike="noStrike" baseline="0" dirty="0">
                <a:latin typeface="Times-Roman"/>
              </a:rPr>
              <a:t>1 </a:t>
            </a:r>
            <a:r>
              <a:rPr lang="pt-BR" sz="1800" b="0" i="0" u="none" strike="noStrike" baseline="0" dirty="0">
                <a:latin typeface="MTSYN"/>
              </a:rPr>
              <a:t>= [(</a:t>
            </a:r>
            <a:r>
              <a:rPr lang="pt-BR" sz="1800" b="0" i="1" u="none" strike="noStrike" baseline="0" dirty="0">
                <a:latin typeface="MTMI"/>
              </a:rPr>
              <a:t>a, b, c, d)</a:t>
            </a:r>
            <a:r>
              <a:rPr lang="pt-BR" sz="1800" b="0" i="0" u="none" strike="noStrike" baseline="30000" dirty="0">
                <a:latin typeface="Times-Roman"/>
              </a:rPr>
              <a:t>3</a:t>
            </a:r>
            <a:r>
              <a:rPr lang="pt-BR" sz="1800" b="0" i="1" u="none" strike="noStrike" baseline="0" dirty="0">
                <a:latin typeface="MTMI"/>
              </a:rPr>
              <a:t>, (a, c, b, d)</a:t>
            </a:r>
            <a:r>
              <a:rPr lang="pt-BR" sz="1800" b="0" i="0" u="none" strike="noStrike" baseline="30000" dirty="0">
                <a:latin typeface="Times-Roman"/>
              </a:rPr>
              <a:t>2</a:t>
            </a:r>
            <a:r>
              <a:rPr lang="pt-BR" sz="1800" b="0" i="1" u="none" strike="noStrike" baseline="0" dirty="0">
                <a:latin typeface="MTMI"/>
              </a:rPr>
              <a:t>, (a, e, d)</a:t>
            </a:r>
            <a:r>
              <a:rPr lang="pt-BR" sz="1800" b="0" i="0" u="none" strike="noStrike" baseline="0" dirty="0">
                <a:latin typeface="MTSYN"/>
              </a:rPr>
              <a:t>]</a:t>
            </a:r>
          </a:p>
          <a:p>
            <a:r>
              <a:rPr lang="el-GR" sz="1800" b="0" i="0" u="none" strike="noStrike" baseline="0" dirty="0">
                <a:latin typeface="Times-Roman"/>
              </a:rPr>
              <a:t>Σχέσεις</a:t>
            </a:r>
            <a:r>
              <a:rPr lang="en-US" sz="1800" b="0" i="0" u="none" strike="noStrike" baseline="0" dirty="0">
                <a:latin typeface="Times-Roman"/>
              </a:rPr>
              <a:t>    </a:t>
            </a:r>
            <a:r>
              <a:rPr lang="en-US" sz="1800" b="0" i="1" u="none" strike="noStrike" baseline="0" dirty="0">
                <a:latin typeface="MTMI"/>
              </a:rPr>
              <a:t>&gt;L</a:t>
            </a:r>
            <a:r>
              <a:rPr lang="en-US" sz="1800" b="0" i="0" u="none" strike="noStrike" baseline="0" dirty="0">
                <a:latin typeface="Times-Roman"/>
              </a:rPr>
              <a:t>1 </a:t>
            </a:r>
            <a:r>
              <a:rPr lang="el-GR" sz="1800" b="0" i="0" u="none" strike="noStrike" baseline="0" dirty="0">
                <a:latin typeface="Times-Roman"/>
              </a:rPr>
              <a:t>άμεση ακολουθία</a:t>
            </a:r>
            <a:endParaRPr lang="en-US" sz="1800" b="0" i="0" u="none" strike="noStrike" baseline="0" dirty="0">
              <a:latin typeface="Times-Roman"/>
            </a:endParaRPr>
          </a:p>
          <a:p>
            <a:pPr lvl="1"/>
            <a:r>
              <a:rPr lang="en-US" sz="1800" b="0" i="1" u="none" strike="noStrike" baseline="0" dirty="0">
                <a:latin typeface="MTMI"/>
              </a:rPr>
              <a:t>&gt;L</a:t>
            </a:r>
            <a:r>
              <a:rPr lang="en-US" sz="1800" b="0" i="0" u="none" strike="noStrike" baseline="0" dirty="0">
                <a:latin typeface="Times-Roman"/>
              </a:rPr>
              <a:t>1 </a:t>
            </a:r>
            <a:r>
              <a:rPr lang="pt-BR" sz="1800" b="0" i="0" u="none" strike="noStrike" baseline="0" dirty="0">
                <a:latin typeface="MTSYN"/>
              </a:rPr>
              <a:t>= </a:t>
            </a:r>
            <a:r>
              <a:rPr lang="pt-BR" sz="1800" b="0" i="1" u="none" strike="noStrike" baseline="0" dirty="0">
                <a:latin typeface="MTMI"/>
              </a:rPr>
              <a:t>(a, b), (a, c), (a, e), (b, c), (b, d), (c, b), (c, d), (e, d)</a:t>
            </a:r>
          </a:p>
          <a:p>
            <a:pPr lvl="1"/>
            <a:r>
              <a:rPr lang="en-US" sz="1800" b="0" i="0" u="none" strike="noStrike" baseline="0" dirty="0">
                <a:latin typeface="MTSYN"/>
              </a:rPr>
              <a:t>→</a:t>
            </a:r>
            <a:r>
              <a:rPr lang="en-US" sz="1800" b="0" i="1" u="none" strike="noStrike" baseline="0" dirty="0">
                <a:latin typeface="MTMI"/>
              </a:rPr>
              <a:t>L</a:t>
            </a:r>
            <a:r>
              <a:rPr lang="en-US" sz="1800" b="0" i="0" u="none" strike="noStrike" baseline="0" dirty="0">
                <a:latin typeface="Times-Roman"/>
              </a:rPr>
              <a:t>1</a:t>
            </a:r>
            <a:r>
              <a:rPr lang="pt-BR" sz="1800" b="0" i="0" u="none" strike="noStrike" baseline="0" dirty="0">
                <a:latin typeface="MTSYN"/>
              </a:rPr>
              <a:t>= </a:t>
            </a:r>
            <a:r>
              <a:rPr lang="pt-BR" sz="1800" b="0" i="1" u="none" strike="noStrike" baseline="0" dirty="0">
                <a:latin typeface="MTMI"/>
              </a:rPr>
              <a:t>(a, b), (a, c), (a, e),           (b, d),            (c, d), (e, d). </a:t>
            </a:r>
            <a:r>
              <a:rPr lang="el-GR" sz="1800" b="0" u="none" strike="noStrike" baseline="0" dirty="0">
                <a:latin typeface="MTMI"/>
              </a:rPr>
              <a:t>Ίδιο με πριν με εξαίρεση τις αναστροφές</a:t>
            </a:r>
            <a:r>
              <a:rPr lang="pt-BR" sz="1800" b="0" u="none" strike="noStrike" baseline="0" dirty="0">
                <a:latin typeface="MTMI"/>
              </a:rPr>
              <a:t>. </a:t>
            </a:r>
          </a:p>
          <a:p>
            <a:pPr lvl="1"/>
            <a:r>
              <a:rPr lang="en-US" sz="1800" b="0" i="0" u="none" strike="noStrike" baseline="0" dirty="0">
                <a:latin typeface="Times-Roman"/>
              </a:rPr>
              <a:t>#</a:t>
            </a:r>
            <a:r>
              <a:rPr lang="en-US" sz="1800" b="0" i="1" u="none" strike="noStrike" baseline="0" dirty="0">
                <a:latin typeface="MTMI"/>
              </a:rPr>
              <a:t>L</a:t>
            </a:r>
            <a:r>
              <a:rPr lang="en-US" sz="1800" b="0" i="0" u="none" strike="noStrike" baseline="0" dirty="0">
                <a:latin typeface="Times-Roman"/>
              </a:rPr>
              <a:t>1 </a:t>
            </a:r>
            <a:r>
              <a:rPr lang="en-US" sz="1800" b="0" i="0" u="none" strike="noStrike" baseline="0" dirty="0">
                <a:latin typeface="MTSYN"/>
              </a:rPr>
              <a:t>= </a:t>
            </a:r>
            <a:r>
              <a:rPr lang="en-US" sz="1800" b="0" i="1" u="none" strike="noStrike" baseline="0" dirty="0">
                <a:latin typeface="MTMI"/>
              </a:rPr>
              <a:t>(a, a), (a, d), (b, b), (b, e), (c, c), (c, e), (d, a), (d, d), (e, b), (e, c), (e, e). </a:t>
            </a:r>
            <a:r>
              <a:rPr lang="el-GR" sz="1800" b="0" u="none" strike="noStrike" baseline="0" dirty="0">
                <a:latin typeface="MTMI"/>
              </a:rPr>
              <a:t>Όχι άμεσες ακολουθίες</a:t>
            </a:r>
            <a:r>
              <a:rPr lang="en-US" sz="1800" dirty="0">
                <a:latin typeface="MTMI"/>
              </a:rPr>
              <a:t>.</a:t>
            </a:r>
          </a:p>
          <a:p>
            <a:pPr lvl="1"/>
            <a:r>
              <a:rPr lang="en-US" sz="1800" b="0" u="none" strike="noStrike" baseline="0" dirty="0">
                <a:latin typeface="MTMI"/>
              </a:rPr>
              <a:t>||</a:t>
            </a:r>
            <a:r>
              <a:rPr lang="en-US" sz="1800" b="0" i="1" u="none" strike="noStrike" baseline="0" dirty="0">
                <a:latin typeface="MTMI"/>
              </a:rPr>
              <a:t>L</a:t>
            </a:r>
            <a:r>
              <a:rPr lang="en-US" sz="1800" b="0" i="0" u="none" strike="noStrike" baseline="0" dirty="0">
                <a:latin typeface="Times-Roman"/>
              </a:rPr>
              <a:t>1</a:t>
            </a:r>
            <a:r>
              <a:rPr lang="en-US" sz="1800" b="0" i="0" u="none" strike="noStrike" baseline="0" dirty="0">
                <a:latin typeface="MTSYN"/>
              </a:rPr>
              <a:t>= </a:t>
            </a:r>
            <a:r>
              <a:rPr lang="en-US" sz="1800" b="0" i="1" u="none" strike="noStrike" baseline="0" dirty="0">
                <a:latin typeface="MTMI"/>
              </a:rPr>
              <a:t>(b, c), (c, b),  </a:t>
            </a:r>
            <a:r>
              <a:rPr lang="en-US" sz="1800" b="0" u="none" strike="noStrike" baseline="0" dirty="0">
                <a:latin typeface="MTMI"/>
              </a:rPr>
              <a:t> </a:t>
            </a:r>
            <a:r>
              <a:rPr lang="el-GR" sz="1800" b="0" u="none" strike="noStrike" baseline="0" dirty="0">
                <a:latin typeface="MTMI"/>
              </a:rPr>
              <a:t>Αναστροφές</a:t>
            </a:r>
            <a:endParaRPr lang="pt-BR" sz="1800" dirty="0">
              <a:latin typeface="MTMI"/>
            </a:endParaRPr>
          </a:p>
          <a:p>
            <a:endParaRPr lang="en-US" sz="1800" b="0" i="0" u="none" strike="noStrike" baseline="0" dirty="0">
              <a:latin typeface="Times-Roman"/>
            </a:endParaRPr>
          </a:p>
        </p:txBody>
      </p:sp>
    </p:spTree>
    <p:extLst>
      <p:ext uri="{BB962C8B-B14F-4D97-AF65-F5344CB8AC3E}">
        <p14:creationId xmlns:p14="http://schemas.microsoft.com/office/powerpoint/2010/main" val="3662145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316726-F0C0-420D-9580-8A84E93E5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ΑΛΓΟΡΙΘΜΟΣ - ΣΥΝΕΧΕΙΑ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2F33702-9295-423B-9F9B-714795AC5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95930" y="1166018"/>
            <a:ext cx="4386470" cy="4525963"/>
          </a:xfrm>
        </p:spPr>
        <p:txBody>
          <a:bodyPr/>
          <a:lstStyle/>
          <a:p>
            <a:pPr lvl="1"/>
            <a:r>
              <a:rPr lang="en-US" sz="1800" b="0" i="1" u="none" strike="noStrike" baseline="0" dirty="0">
                <a:latin typeface="MTMI"/>
              </a:rPr>
              <a:t>&gt;L</a:t>
            </a:r>
            <a:r>
              <a:rPr lang="en-US" sz="1800" b="0" i="0" u="none" strike="noStrike" baseline="0" dirty="0">
                <a:latin typeface="Times-Roman"/>
              </a:rPr>
              <a:t>1 </a:t>
            </a:r>
            <a:r>
              <a:rPr lang="pt-BR" sz="1800" b="0" i="0" u="none" strike="noStrike" baseline="0" dirty="0">
                <a:latin typeface="MTSYN"/>
              </a:rPr>
              <a:t>= </a:t>
            </a:r>
            <a:r>
              <a:rPr lang="pt-BR" sz="1800" b="0" i="1" u="none" strike="noStrike" baseline="0" dirty="0">
                <a:latin typeface="MTMI"/>
              </a:rPr>
              <a:t>(a, b), (a, c), (a, e), (b, c), (b, d), (c, b), (c, d), (e, d)</a:t>
            </a:r>
          </a:p>
          <a:p>
            <a:pPr lvl="1"/>
            <a:r>
              <a:rPr lang="en-US" sz="1800" b="0" i="0" u="none" strike="noStrike" baseline="0" dirty="0">
                <a:latin typeface="MTSYN"/>
              </a:rPr>
              <a:t>→</a:t>
            </a:r>
            <a:r>
              <a:rPr lang="en-US" sz="1800" b="0" i="1" u="none" strike="noStrike" baseline="0" dirty="0">
                <a:latin typeface="MTMI"/>
              </a:rPr>
              <a:t>L</a:t>
            </a:r>
            <a:r>
              <a:rPr lang="en-US" sz="1800" b="0" i="0" u="none" strike="noStrike" baseline="0" dirty="0">
                <a:latin typeface="Times-Roman"/>
              </a:rPr>
              <a:t>1</a:t>
            </a:r>
            <a:r>
              <a:rPr lang="pt-BR" sz="1800" b="0" i="0" u="none" strike="noStrike" baseline="0" dirty="0">
                <a:latin typeface="MTSYN"/>
              </a:rPr>
              <a:t>= </a:t>
            </a:r>
            <a:r>
              <a:rPr lang="pt-BR" sz="1800" b="0" i="1" u="none" strike="noStrike" baseline="0" dirty="0">
                <a:latin typeface="MTMI"/>
              </a:rPr>
              <a:t>(a, b), (a, c), (a, e),           (b, d),            (c, d), (e, d). </a:t>
            </a:r>
            <a:endParaRPr lang="pt-BR" sz="1800" b="0" u="none" strike="noStrike" baseline="0" dirty="0">
              <a:latin typeface="MTMI"/>
            </a:endParaRPr>
          </a:p>
          <a:p>
            <a:pPr lvl="1"/>
            <a:r>
              <a:rPr lang="en-US" sz="1800" b="0" i="0" u="none" strike="noStrike" baseline="0" dirty="0">
                <a:latin typeface="Times-Roman"/>
              </a:rPr>
              <a:t>#</a:t>
            </a:r>
            <a:r>
              <a:rPr lang="en-US" sz="1800" b="0" i="1" u="none" strike="noStrike" baseline="0" dirty="0">
                <a:latin typeface="MTMI"/>
              </a:rPr>
              <a:t>L</a:t>
            </a:r>
            <a:r>
              <a:rPr lang="en-US" sz="1800" b="0" i="0" u="none" strike="noStrike" baseline="0" dirty="0">
                <a:latin typeface="Times-Roman"/>
              </a:rPr>
              <a:t>1 </a:t>
            </a:r>
            <a:r>
              <a:rPr lang="en-US" sz="1800" b="0" i="0" u="none" strike="noStrike" baseline="0" dirty="0">
                <a:latin typeface="MTSYN"/>
              </a:rPr>
              <a:t>= </a:t>
            </a:r>
            <a:r>
              <a:rPr lang="en-US" sz="1800" b="0" i="1" u="none" strike="noStrike" baseline="0" dirty="0">
                <a:latin typeface="MTMI"/>
              </a:rPr>
              <a:t>(a, a), (a, d), (b, b), (b, e), (c, c), (c, e), (d, a), (d, d), (e, b), (e, c), (e, e). </a:t>
            </a:r>
            <a:r>
              <a:rPr lang="en-US" sz="1800" b="0" u="none" strike="noStrike" baseline="0" dirty="0">
                <a:latin typeface="MTMI"/>
              </a:rPr>
              <a:t>||</a:t>
            </a:r>
            <a:r>
              <a:rPr lang="en-US" sz="1800" b="0" i="1" u="none" strike="noStrike" baseline="0" dirty="0">
                <a:latin typeface="MTMI"/>
              </a:rPr>
              <a:t>L</a:t>
            </a:r>
            <a:r>
              <a:rPr lang="en-US" sz="1800" b="0" i="0" u="none" strike="noStrike" baseline="0" dirty="0">
                <a:latin typeface="Times-Roman"/>
              </a:rPr>
              <a:t>1</a:t>
            </a:r>
            <a:r>
              <a:rPr lang="en-US" sz="1800" b="0" i="0" u="none" strike="noStrike" baseline="0" dirty="0">
                <a:latin typeface="MTSYN"/>
              </a:rPr>
              <a:t>= </a:t>
            </a:r>
            <a:r>
              <a:rPr lang="en-US" sz="1800" b="0" i="1" u="none" strike="noStrike" baseline="0" dirty="0">
                <a:latin typeface="MTMI"/>
              </a:rPr>
              <a:t>(b, c), (c, b)</a:t>
            </a:r>
            <a:endParaRPr lang="pt-BR" sz="1800" b="0" u="none" strike="noStrike" baseline="0" dirty="0">
              <a:latin typeface="MTMI"/>
            </a:endParaRPr>
          </a:p>
          <a:p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FDA0215B-2FC2-4C7D-B570-27399FD9E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460" y="1649898"/>
            <a:ext cx="5811258" cy="234087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C788E4D-4D5E-4E1F-895E-4967D8C4B178}"/>
              </a:ext>
            </a:extLst>
          </p:cNvPr>
          <p:cNvSpPr txBox="1"/>
          <p:nvPr/>
        </p:nvSpPr>
        <p:spPr>
          <a:xfrm>
            <a:off x="1961322" y="4611757"/>
            <a:ext cx="3405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Αποτύπωμα του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L1</a:t>
            </a:r>
            <a:endParaRPr lang="el-G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466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28F40F4-A33C-4536-9FC3-7872F46D7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ΜΕΤΑΦΡΑΣΗ ΣΕ ΜΟΝΤΕΛΟ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20522D3C-F7FD-4306-833D-8AAD17C8E0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457" y="1928673"/>
            <a:ext cx="2749652" cy="1097279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21A6CA9-5A3D-41B6-9DA7-0BB5610D0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9151" y="1712221"/>
            <a:ext cx="2717110" cy="197847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0D58C39-9A4F-4856-92FE-1AC50B147EBB}"/>
              </a:ext>
            </a:extLst>
          </p:cNvPr>
          <p:cNvSpPr txBox="1"/>
          <p:nvPr/>
        </p:nvSpPr>
        <p:spPr>
          <a:xfrm>
            <a:off x="4783621" y="3882887"/>
            <a:ext cx="4294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και το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ακολουθούν το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αλλά όχι το ένα το άλλο, ένα από τα 2 θα συμβεί</a:t>
            </a: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C7CE755E-748A-49A3-B250-E92C453C5C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76723" y="1582759"/>
            <a:ext cx="2717110" cy="184624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128F648-EEE3-4289-A272-37F036C785AA}"/>
              </a:ext>
            </a:extLst>
          </p:cNvPr>
          <p:cNvSpPr txBox="1"/>
          <p:nvPr/>
        </p:nvSpPr>
        <p:spPr>
          <a:xfrm>
            <a:off x="9176723" y="3902767"/>
            <a:ext cx="30152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ακολουθεί τα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και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και αυτά τα 2 δεν ακολουθούν το ένα το άλλο</a:t>
            </a:r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C9C0F1F1-E7F5-421E-9A75-2C0E486E76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2770" y="4425987"/>
            <a:ext cx="2066925" cy="160972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6416CAA-9ADB-481C-A361-9DAEC6C4233E}"/>
              </a:ext>
            </a:extLst>
          </p:cNvPr>
          <p:cNvSpPr txBox="1"/>
          <p:nvPr/>
        </p:nvSpPr>
        <p:spPr>
          <a:xfrm>
            <a:off x="1768344" y="6119408"/>
            <a:ext cx="30152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και το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ακολουθούν το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αλλά μπορεί το ένα να ακολουθεί το άλλο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και οι 2 θέσεις παίρνουν κουπόνι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l-G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Εικόνα 15">
            <a:extLst>
              <a:ext uri="{FF2B5EF4-FFF2-40B4-BE49-F238E27FC236}">
                <a16:creationId xmlns:a16="http://schemas.microsoft.com/office/drawing/2014/main" id="{358470A3-BA67-486D-BE19-FC4F7BAF10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14478" y="4506949"/>
            <a:ext cx="2105025" cy="14478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CB57969-6A72-4758-BABF-08C319235CBB}"/>
              </a:ext>
            </a:extLst>
          </p:cNvPr>
          <p:cNvSpPr txBox="1"/>
          <p:nvPr/>
        </p:nvSpPr>
        <p:spPr>
          <a:xfrm>
            <a:off x="5922905" y="6139288"/>
            <a:ext cx="30152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ακολουθεί τα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και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b 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και τα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a, b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μπορούν το ένα να ακολουθεί το άλλο</a:t>
            </a:r>
          </a:p>
        </p:txBody>
      </p:sp>
    </p:spTree>
    <p:extLst>
      <p:ext uri="{BB962C8B-B14F-4D97-AF65-F5344CB8AC3E}">
        <p14:creationId xmlns:p14="http://schemas.microsoft.com/office/powerpoint/2010/main" val="34831730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6F6B21-A5D6-4E76-9826-9A1ABAC83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ΜΕΤΑΦΡΑΣΗ ΣΕ ΜΟΝΤΕΛΟ (συν.)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43367F9-2B3D-4D33-8CD9-7B48034D8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2574234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E8144315-78BF-41E2-97AD-1B27B58A46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272" y="1685929"/>
            <a:ext cx="6458657" cy="2355988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85C90FD3-72B5-4639-BC88-5833A232F9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4525" y="1685929"/>
            <a:ext cx="4327204" cy="201142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5D0D036-4DB7-46B7-AA9F-3D0E807D9806}"/>
              </a:ext>
            </a:extLst>
          </p:cNvPr>
          <p:cNvSpPr txBox="1"/>
          <p:nvPr/>
        </p:nvSpPr>
        <p:spPr>
          <a:xfrm>
            <a:off x="1855304" y="4744278"/>
            <a:ext cx="869342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b,c,e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f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ακολουθούν το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b, 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δεν ακολουθούν το ένα το άλλο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c, 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δεν ακολουθούν το ένα το άλλο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89B34377-5A80-4BB5-8715-47954D12A9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3134" y="4590865"/>
            <a:ext cx="2819400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704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3493DF-1BCC-4D09-9E2A-57B4F823D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ΕΞΟΡΥΞΗ ΔΙΕΡΓΑΣΙΩΝ ΚΑΙ ΔΕΔΟΜΕΝΩΝ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182B41-E4BC-4088-8DAA-C900CDFFD948}"/>
              </a:ext>
            </a:extLst>
          </p:cNvPr>
          <p:cNvSpPr txBox="1"/>
          <p:nvPr/>
        </p:nvSpPr>
        <p:spPr>
          <a:xfrm>
            <a:off x="980661" y="1855304"/>
            <a:ext cx="98463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1800" b="0" i="1" u="none" strike="noStrike" baseline="0" dirty="0">
                <a:latin typeface="Times-Italic"/>
              </a:rPr>
              <a:t>Η εξόρυξη δεδομένων </a:t>
            </a:r>
            <a:r>
              <a:rPr lang="el-GR" sz="1800" b="0" i="0" u="none" strike="noStrike" baseline="0" dirty="0">
                <a:latin typeface="Times-Roman"/>
              </a:rPr>
              <a:t>είναι</a:t>
            </a:r>
            <a:r>
              <a:rPr lang="en-US" sz="1800" b="0" i="0" u="none" strike="noStrike" baseline="0" dirty="0">
                <a:latin typeface="Times-Roman"/>
              </a:rPr>
              <a:t> “</a:t>
            </a:r>
            <a:r>
              <a:rPr lang="el-GR" dirty="0">
                <a:latin typeface="Times-Roman"/>
              </a:rPr>
              <a:t>η ανάλυση μεγάλων συνόλων δεδομένων για την εύρεση υποδειγμάτων και σχέσεων</a:t>
            </a:r>
            <a:r>
              <a:rPr lang="en-GB" dirty="0">
                <a:latin typeface="Times-Roman"/>
              </a:rPr>
              <a:t>”</a:t>
            </a:r>
            <a:r>
              <a:rPr lang="en-US" sz="1800" b="0" i="0" u="none" strike="noStrike" baseline="0" dirty="0">
                <a:latin typeface="Times-Roman"/>
              </a:rPr>
              <a:t>.</a:t>
            </a:r>
            <a:endParaRPr lang="en-US" sz="1800" b="0" i="1" u="none" strike="noStrike" baseline="0" dirty="0">
              <a:latin typeface="Times-Italic"/>
            </a:endParaRPr>
          </a:p>
          <a:p>
            <a:pPr algn="l"/>
            <a:endParaRPr lang="en-US" i="1" dirty="0">
              <a:latin typeface="Times-Italic"/>
            </a:endParaRP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H </a:t>
            </a:r>
            <a:r>
              <a:rPr lang="el-GR" sz="1800" b="0" i="1" u="none" strike="noStrike" baseline="0" dirty="0">
                <a:latin typeface="Times-Italic"/>
              </a:rPr>
              <a:t>εξόρυξη διεργασιών προσθέτει </a:t>
            </a:r>
            <a:r>
              <a:rPr lang="el-GR" sz="1800" b="0" i="0" u="none" strike="noStrike" baseline="0" dirty="0">
                <a:latin typeface="Times-Roman"/>
              </a:rPr>
              <a:t>την έννοια της διεργασίας στην εξόρυξη δεδομένων και αναζητά τις σχέσεις ανάμεσα σε γεγονότα- δεδομ</a:t>
            </a:r>
            <a:r>
              <a:rPr lang="el-GR" dirty="0">
                <a:latin typeface="Times-Roman"/>
              </a:rPr>
              <a:t>ένα </a:t>
            </a:r>
            <a:r>
              <a:rPr lang="en-US" sz="1800" b="0" i="0" u="none" strike="noStrike" baseline="0" dirty="0">
                <a:latin typeface="Times-Roman"/>
              </a:rPr>
              <a:t>(</a:t>
            </a:r>
            <a:r>
              <a:rPr lang="el-GR" sz="1800" b="0" i="0" u="none" strike="noStrike" baseline="0" dirty="0">
                <a:latin typeface="Times-Roman"/>
              </a:rPr>
              <a:t>παρατηρούμενη συμπεριφορά</a:t>
            </a:r>
            <a:r>
              <a:rPr lang="en-US" sz="1800" b="0" i="0" u="none" strike="noStrike" baseline="0" dirty="0">
                <a:latin typeface="Times-Roman"/>
              </a:rPr>
              <a:t>) </a:t>
            </a:r>
            <a:r>
              <a:rPr lang="el-GR" sz="1800" b="0" i="0" u="none" strike="noStrike" baseline="0" dirty="0">
                <a:latin typeface="Times-Roman"/>
              </a:rPr>
              <a:t>και σε μοντέλα/</a:t>
            </a:r>
            <a:r>
              <a:rPr lang="en-US" sz="1800" b="0" i="0" u="none" strike="noStrike" baseline="0" dirty="0">
                <a:latin typeface="Times-Roman"/>
              </a:rPr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18832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6F6B21-A5D6-4E76-9826-9A1ABAC83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ΜΕΤΑΦΡΑΣΗ ΣΕ ΜΟΝΤΕΛΟ (συν.)</a:t>
            </a:r>
            <a:endParaRPr lang="el-GR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43367F9-2B3D-4D33-8CD9-7B48034D8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2574234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E8144315-78BF-41E2-97AD-1B27B58A4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272" y="1685929"/>
            <a:ext cx="6458657" cy="2355988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85C90FD3-72B5-4639-BC88-5833A232F9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4525" y="1685929"/>
            <a:ext cx="4327204" cy="201142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5D0D036-4DB7-46B7-AA9F-3D0E807D9806}"/>
              </a:ext>
            </a:extLst>
          </p:cNvPr>
          <p:cNvSpPr txBox="1"/>
          <p:nvPr/>
        </p:nvSpPr>
        <p:spPr>
          <a:xfrm>
            <a:off x="1855304" y="4744278"/>
            <a:ext cx="86934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ακολουθεί τα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b,c,e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b, 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δεν ακολουθούν το ένα το άλλο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c, 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>
                <a:latin typeface="Arial" panose="020B0604020202020204" pitchFamily="34" charset="0"/>
                <a:cs typeface="Arial" panose="020B0604020202020204" pitchFamily="34" charset="0"/>
              </a:rPr>
              <a:t>δεν ακολουθούν το ένα το άλλο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4207AF1D-DD3A-4108-AF1F-42C0BB5E9C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3610" y="4643435"/>
            <a:ext cx="2838450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803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E2007B-96A0-45D5-BDA9-99D82B5CF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ΠΑΡΑΔΕΙΓΜΑ ΣΕΙΡΑΣ ΔΙΕΡΓΑΣΙΩΝ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051FB20-C834-4A71-9E9C-06F40BA73F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29AAE498-C8A3-464E-B1E0-3F008B8A0E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589" y="1754415"/>
            <a:ext cx="7775991" cy="33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106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CCB417A-3ACC-40A2-81E8-8ABE095C7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ΠΑΡΑΔΕΙΓΜΑ (συν.)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3355AEC8-0EF9-477F-B64B-EC59181416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094" y="2005201"/>
            <a:ext cx="7193724" cy="309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938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97A2C9-137E-40DC-A57E-7FF595BF9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26505"/>
            <a:ext cx="10972800" cy="822323"/>
          </a:xfrm>
        </p:spPr>
        <p:txBody>
          <a:bodyPr/>
          <a:lstStyle/>
          <a:p>
            <a:r>
              <a:rPr lang="el-GR" dirty="0"/>
              <a:t>ΠΑΡΑΔΕΙΓΜΑ (συν.)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D02C9B9-8968-423C-A9AD-59907EA7C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765314"/>
            <a:ext cx="10972800" cy="4525963"/>
          </a:xfrm>
        </p:spPr>
        <p:txBody>
          <a:bodyPr/>
          <a:lstStyle/>
          <a:p>
            <a:pPr algn="l"/>
            <a:r>
              <a:rPr lang="el-GR" sz="1800" b="0" i="1" u="none" strike="noStrike" baseline="0" dirty="0">
                <a:latin typeface="Times-Italic"/>
              </a:rPr>
              <a:t>Έστω ότι μπορούμε να καταγράφουμε γεγονότα, </a:t>
            </a:r>
            <a:r>
              <a:rPr lang="el-GR" sz="1800" b="0" i="0" u="none" strike="noStrike" baseline="0" dirty="0">
                <a:latin typeface="Times-Roman"/>
              </a:rPr>
              <a:t>όπου κάθε γεγονός είναι μία </a:t>
            </a:r>
            <a:r>
              <a:rPr lang="el-GR" sz="1800" b="0" i="1" u="none" strike="noStrike" baseline="0" dirty="0">
                <a:latin typeface="Times-Italic"/>
              </a:rPr>
              <a:t>δραστηριότητα</a:t>
            </a:r>
            <a:r>
              <a:rPr lang="en-US" sz="1800" b="0" i="1" u="none" strike="noStrike" baseline="0" dirty="0">
                <a:latin typeface="Times-Italic"/>
              </a:rPr>
              <a:t> </a:t>
            </a:r>
            <a:r>
              <a:rPr lang="en-US" sz="1800" b="0" i="0" u="none" strike="noStrike" baseline="0" dirty="0">
                <a:latin typeface="Times-Roman"/>
              </a:rPr>
              <a:t>(</a:t>
            </a:r>
            <a:r>
              <a:rPr lang="el-GR" sz="1800" b="0" i="0" u="none" strike="noStrike" baseline="0" dirty="0">
                <a:latin typeface="Times-Roman"/>
              </a:rPr>
              <a:t>μία καλά ορισμένη σειρά από βήματα</a:t>
            </a:r>
            <a:r>
              <a:rPr lang="en-US" sz="1800" b="0" i="0" u="none" strike="noStrike" baseline="0" dirty="0">
                <a:latin typeface="Times-Roman"/>
              </a:rPr>
              <a:t>) </a:t>
            </a:r>
            <a:r>
              <a:rPr lang="el-GR" sz="1800" dirty="0">
                <a:latin typeface="Times-Roman"/>
              </a:rPr>
              <a:t>και αναφέρεται σε μία συγκεκριμένη </a:t>
            </a:r>
            <a:r>
              <a:rPr lang="el-GR" sz="1800" b="0" i="1" u="none" strike="noStrike" baseline="0" dirty="0">
                <a:latin typeface="Times-Italic"/>
              </a:rPr>
              <a:t>περίπτωση.</a:t>
            </a:r>
            <a:r>
              <a:rPr lang="en-US" sz="1800" b="0" i="0" u="none" strike="noStrike" baseline="0" dirty="0">
                <a:latin typeface="Times-Roman"/>
              </a:rPr>
              <a:t> </a:t>
            </a:r>
            <a:r>
              <a:rPr lang="el-GR" sz="1800" b="0" i="0" u="none" strike="noStrike" baseline="0" dirty="0">
                <a:latin typeface="Times-Roman"/>
              </a:rPr>
              <a:t>Π.χ., το τμήμα μίας αεροπορικής εταιρείας που αναλαμβάνει τις περιπτώσεις καταβολής αποζημιώσεων.</a:t>
            </a:r>
            <a:endParaRPr lang="en-US" sz="1800" b="0" i="0" u="none" strike="noStrike" baseline="0" dirty="0">
              <a:latin typeface="Times-Roman"/>
            </a:endParaRPr>
          </a:p>
          <a:p>
            <a:pPr algn="l"/>
            <a:r>
              <a:rPr lang="el-GR" sz="1800" b="0" i="0" u="none" strike="noStrike" baseline="0" dirty="0">
                <a:latin typeface="Times-Roman"/>
              </a:rPr>
              <a:t>Για κάθε περίπτωση καταγράφεται ένα </a:t>
            </a:r>
            <a:r>
              <a:rPr lang="el-GR" sz="1800" b="0" i="1" u="none" strike="noStrike" baseline="0" dirty="0">
                <a:latin typeface="Times-Italic"/>
              </a:rPr>
              <a:t>ίχνος </a:t>
            </a:r>
            <a:r>
              <a:rPr lang="el-GR" sz="1800" b="0" i="0" u="none" strike="noStrike" baseline="0" dirty="0">
                <a:latin typeface="Times-Roman"/>
              </a:rPr>
              <a:t>(σειρά ενεργειών)</a:t>
            </a:r>
            <a:r>
              <a:rPr lang="en-US" sz="1800" b="0" i="0" u="none" strike="noStrike" baseline="0" dirty="0">
                <a:latin typeface="Times-Roman"/>
              </a:rPr>
              <a:t>.</a:t>
            </a:r>
          </a:p>
          <a:p>
            <a:pPr algn="l"/>
            <a:r>
              <a:rPr lang="en-US" sz="1800" b="0" i="0" u="none" strike="noStrike" baseline="0" dirty="0">
                <a:latin typeface="Times-Roman"/>
              </a:rPr>
              <a:t>possible trace</a:t>
            </a:r>
          </a:p>
          <a:p>
            <a:pPr algn="l"/>
            <a:r>
              <a:rPr lang="el-GR" sz="1800" b="0" i="0" u="none" strike="noStrike" baseline="0" dirty="0">
                <a:latin typeface="Times-Roman"/>
              </a:rPr>
              <a:t>Π.χ</a:t>
            </a:r>
            <a:r>
              <a:rPr lang="el-GR" sz="1800" dirty="0">
                <a:latin typeface="Times-Roman"/>
              </a:rPr>
              <a:t>. μία περίπτωση μπορεί να περιλαμβάνει τις δράσεις</a:t>
            </a:r>
            <a:r>
              <a:rPr lang="en-US" sz="1800" b="0" i="0" u="none" strike="noStrike" baseline="0" dirty="0">
                <a:latin typeface="Times-Roman"/>
              </a:rPr>
              <a:t>: </a:t>
            </a:r>
            <a:r>
              <a:rPr lang="en-US" sz="1800" b="0" i="1" u="none" strike="noStrike" baseline="0" dirty="0">
                <a:latin typeface="Times-Italic"/>
              </a:rPr>
              <a:t>register request</a:t>
            </a:r>
            <a:r>
              <a:rPr lang="en-US" sz="1800" b="0" i="0" u="none" strike="noStrike" baseline="0" dirty="0">
                <a:latin typeface="Times-Roman"/>
              </a:rPr>
              <a:t>, </a:t>
            </a:r>
            <a:r>
              <a:rPr lang="en-US" sz="1800" b="0" i="1" u="none" strike="noStrike" baseline="0" dirty="0">
                <a:latin typeface="Times-Italic"/>
              </a:rPr>
              <a:t>examine casually</a:t>
            </a:r>
            <a:r>
              <a:rPr lang="en-US" sz="1800" b="0" i="0" u="none" strike="noStrike" baseline="0" dirty="0">
                <a:latin typeface="Times-Roman"/>
              </a:rPr>
              <a:t>, </a:t>
            </a:r>
            <a:r>
              <a:rPr lang="en-US" sz="1800" b="0" i="1" u="none" strike="noStrike" baseline="0" dirty="0">
                <a:latin typeface="Times-Italic"/>
              </a:rPr>
              <a:t>check ticket</a:t>
            </a:r>
            <a:r>
              <a:rPr lang="en-US" sz="1800" b="0" i="0" u="none" strike="noStrike" baseline="0" dirty="0">
                <a:latin typeface="Times-Roman"/>
              </a:rPr>
              <a:t>, </a:t>
            </a:r>
            <a:r>
              <a:rPr lang="en-US" sz="1800" b="0" i="1" u="none" strike="noStrike" baseline="0" dirty="0">
                <a:latin typeface="Times-Italic"/>
              </a:rPr>
              <a:t>decide</a:t>
            </a:r>
            <a:r>
              <a:rPr lang="en-US" sz="1800" b="0" i="0" u="none" strike="noStrike" baseline="0" dirty="0">
                <a:latin typeface="Times-Roman"/>
              </a:rPr>
              <a:t>, </a:t>
            </a:r>
            <a:r>
              <a:rPr lang="en-US" sz="1800" b="0" i="1" u="none" strike="noStrike" baseline="0" dirty="0">
                <a:latin typeface="Times-Italic"/>
              </a:rPr>
              <a:t>reinitiate request</a:t>
            </a:r>
            <a:r>
              <a:rPr lang="en-US" sz="1800" b="0" i="0" u="none" strike="noStrike" baseline="0" dirty="0">
                <a:latin typeface="Times-Roman"/>
              </a:rPr>
              <a:t>, </a:t>
            </a:r>
            <a:r>
              <a:rPr lang="en-US" sz="1800" b="0" i="1" u="none" strike="noStrike" baseline="0" dirty="0">
                <a:latin typeface="Times-Italic"/>
              </a:rPr>
              <a:t>check ticket</a:t>
            </a:r>
            <a:r>
              <a:rPr lang="en-US" sz="1800" b="0" i="0" u="none" strike="noStrike" baseline="0" dirty="0">
                <a:latin typeface="Times-Roman"/>
              </a:rPr>
              <a:t>, </a:t>
            </a:r>
            <a:r>
              <a:rPr lang="en-US" sz="1800" b="0" i="1" u="none" strike="noStrike" baseline="0" dirty="0">
                <a:latin typeface="Times-Italic"/>
              </a:rPr>
              <a:t>examine thoroughly</a:t>
            </a:r>
            <a:r>
              <a:rPr lang="en-US" sz="1800" b="0" i="0" u="none" strike="noStrike" baseline="0" dirty="0">
                <a:latin typeface="Times-Roman"/>
              </a:rPr>
              <a:t>, </a:t>
            </a:r>
            <a:r>
              <a:rPr lang="en-US" sz="1800" b="0" i="1" u="none" strike="noStrike" baseline="0" dirty="0">
                <a:latin typeface="Times-Italic"/>
              </a:rPr>
              <a:t>decide</a:t>
            </a:r>
            <a:r>
              <a:rPr lang="en-US" sz="1800" b="0" i="0" u="none" strike="noStrike" baseline="0" dirty="0">
                <a:latin typeface="Times-Roman"/>
              </a:rPr>
              <a:t>, </a:t>
            </a:r>
            <a:r>
              <a:rPr lang="en-US" sz="1800" b="0" i="1" u="none" strike="noStrike" baseline="0" dirty="0">
                <a:latin typeface="Times-Italic"/>
              </a:rPr>
              <a:t>pay compensation</a:t>
            </a:r>
            <a:r>
              <a:rPr lang="en-US" sz="1800" b="0" i="0" u="none" strike="noStrike" baseline="0" dirty="0">
                <a:latin typeface="Times-Roman"/>
              </a:rPr>
              <a:t>.</a:t>
            </a:r>
          </a:p>
          <a:p>
            <a:pPr algn="l"/>
            <a:endParaRPr lang="en-US" sz="1800" b="0" i="0" u="none" strike="noStrike" baseline="0" dirty="0">
              <a:latin typeface="Times-Roman"/>
            </a:endParaRPr>
          </a:p>
          <a:p>
            <a:pPr algn="l"/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83C7AA7A-1DD2-4DCC-8B76-45D1DFB020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8713" y="3588411"/>
            <a:ext cx="6745091" cy="2905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850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229367-7A43-4C80-9AEC-7E9B615EE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ΜΟΡΦΕΣ ΕΞΟΡΥΞΗΣ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8C7B576-FF64-4295-A5C0-D7D23AD6B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577008"/>
            <a:ext cx="10204173" cy="3949147"/>
          </a:xfrm>
        </p:spPr>
        <p:txBody>
          <a:bodyPr>
            <a:normAutofit/>
          </a:bodyPr>
          <a:lstStyle/>
          <a:p>
            <a:pPr algn="l"/>
            <a:r>
              <a:rPr lang="el-GR" sz="1800" b="0" u="none" strike="noStrike" baseline="0" dirty="0">
                <a:solidFill>
                  <a:srgbClr val="000000"/>
                </a:solidFill>
                <a:latin typeface="Times-Roman"/>
              </a:rPr>
              <a:t>Ανακάλυψη υποδειγμάτων</a:t>
            </a:r>
          </a:p>
          <a:p>
            <a:pPr algn="l"/>
            <a:r>
              <a:rPr lang="el-GR" sz="1800" b="0" i="0" u="none" strike="noStrike" baseline="0" dirty="0">
                <a:solidFill>
                  <a:srgbClr val="000000"/>
                </a:solidFill>
                <a:latin typeface="Times-Roman"/>
              </a:rPr>
              <a:t>Συμμόρφωση</a:t>
            </a:r>
          </a:p>
          <a:p>
            <a:pPr algn="l"/>
            <a:r>
              <a:rPr lang="el-GR" sz="1800" b="0" i="0" u="none" strike="noStrike" baseline="0" dirty="0">
                <a:solidFill>
                  <a:srgbClr val="000000"/>
                </a:solidFill>
                <a:latin typeface="Times-Roman"/>
              </a:rPr>
              <a:t>Βελτίωση</a:t>
            </a:r>
            <a:endParaRPr lang="en-US" sz="1800" dirty="0">
              <a:solidFill>
                <a:srgbClr val="000000"/>
              </a:solidFill>
              <a:latin typeface="Times-Roman"/>
            </a:endParaRP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-Roman"/>
            </a:endParaRP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-Roman"/>
            </a:endParaRPr>
          </a:p>
        </p:txBody>
      </p:sp>
    </p:spTree>
    <p:extLst>
      <p:ext uri="{BB962C8B-B14F-4D97-AF65-F5344CB8AC3E}">
        <p14:creationId xmlns:p14="http://schemas.microsoft.com/office/powerpoint/2010/main" val="2923148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77F7D8-1394-469B-BC36-749B18412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ΑΝΑΛΥΣΗ ΕΝΌΣ ΚΑΤΑΛΟΓΟΥ ΕΝΕΡΓΕΙΩΝ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8CA9E26-FA65-431E-A98F-6C2CA44898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r>
              <a:rPr lang="el-GR" sz="1800" b="0" i="0" u="none" strike="noStrike" baseline="0" dirty="0">
                <a:latin typeface="Times-Roman"/>
              </a:rPr>
              <a:t>Ο πίνακας δείχνει μία σειρά από ενέργειες ανά περίπτωση </a:t>
            </a:r>
          </a:p>
          <a:p>
            <a:pPr algn="l"/>
            <a:r>
              <a:rPr lang="el-GR" sz="1800" b="0" i="0" u="none" strike="noStrike" baseline="0" dirty="0">
                <a:latin typeface="Times-Roman"/>
              </a:rPr>
              <a:t>Διαφορετικά, κάθε  περίπτωση χαρακτηρίζεται από μία σειρά ενεργειών</a:t>
            </a:r>
            <a:endParaRPr lang="en-US" sz="1800" b="0" i="0" u="none" strike="noStrike" baseline="0" dirty="0">
              <a:latin typeface="Times-Roman"/>
            </a:endParaRPr>
          </a:p>
        </p:txBody>
      </p:sp>
    </p:spTree>
    <p:extLst>
      <p:ext uri="{BB962C8B-B14F-4D97-AF65-F5344CB8AC3E}">
        <p14:creationId xmlns:p14="http://schemas.microsoft.com/office/powerpoint/2010/main" val="2422710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27731D-6823-4BAE-B6FD-702B95A0D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ΑΝΑΛΥΣΗ (παράδειγμα)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E029A54-42B4-497B-95B8-B695E0000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1325726" cy="5257799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44377B46-4940-41C1-B4D0-EE47650EF2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477" y="1596788"/>
            <a:ext cx="5877051" cy="3942522"/>
          </a:xfrm>
          <a:prstGeom prst="rect">
            <a:avLst/>
          </a:prstGeom>
        </p:spPr>
      </p:pic>
      <p:sp>
        <p:nvSpPr>
          <p:cNvPr id="6" name="Βέλος: Δεξιό 5">
            <a:extLst>
              <a:ext uri="{FF2B5EF4-FFF2-40B4-BE49-F238E27FC236}">
                <a16:creationId xmlns:a16="http://schemas.microsoft.com/office/drawing/2014/main" id="{3FA7B721-D009-4272-B259-B3213E28A341}"/>
              </a:ext>
            </a:extLst>
          </p:cNvPr>
          <p:cNvSpPr/>
          <p:nvPr/>
        </p:nvSpPr>
        <p:spPr>
          <a:xfrm>
            <a:off x="6121904" y="3863182"/>
            <a:ext cx="450574" cy="2449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26087705-0129-41F7-8759-50851611DB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2300" y="1652053"/>
            <a:ext cx="4610100" cy="2333625"/>
          </a:xfrm>
          <a:prstGeom prst="rect">
            <a:avLst/>
          </a:prstGeom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2F49DB93-9BA1-44FC-AC1B-38C4E38B3F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59815" y="4037530"/>
            <a:ext cx="226695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039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27731D-6823-4BAE-B6FD-702B95A0D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ΑΝΑΛΥΣΗ (συν.)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E029A54-42B4-497B-95B8-B695E0000D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Βέλος: Δεξιό 5">
            <a:extLst>
              <a:ext uri="{FF2B5EF4-FFF2-40B4-BE49-F238E27FC236}">
                <a16:creationId xmlns:a16="http://schemas.microsoft.com/office/drawing/2014/main" id="{3FA7B721-D009-4272-B259-B3213E28A341}"/>
              </a:ext>
            </a:extLst>
          </p:cNvPr>
          <p:cNvSpPr/>
          <p:nvPr/>
        </p:nvSpPr>
        <p:spPr>
          <a:xfrm>
            <a:off x="6121904" y="3863182"/>
            <a:ext cx="450574" cy="2449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26087705-0129-41F7-8759-50851611DB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2300" y="1652053"/>
            <a:ext cx="4610100" cy="2333625"/>
          </a:xfrm>
          <a:prstGeom prst="rect">
            <a:avLst/>
          </a:prstGeom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2F49DB93-9BA1-44FC-AC1B-38C4E38B3F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9815" y="4037530"/>
            <a:ext cx="2266950" cy="2000250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F9F52A58-6036-4666-9047-99201B9D85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2046218"/>
            <a:ext cx="5367716" cy="387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946955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1914</TotalTime>
  <Words>1955</Words>
  <Application>Microsoft Office PowerPoint</Application>
  <PresentationFormat>Ευρεία οθόνη</PresentationFormat>
  <Paragraphs>170</Paragraphs>
  <Slides>20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10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31" baseType="lpstr">
      <vt:lpstr>Arial</vt:lpstr>
      <vt:lpstr>Calibri</vt:lpstr>
      <vt:lpstr>Century Gothic</vt:lpstr>
      <vt:lpstr>MTMI</vt:lpstr>
      <vt:lpstr>MTSYN</vt:lpstr>
      <vt:lpstr>Noto Sans Symbols</vt:lpstr>
      <vt:lpstr>Times New Roman</vt:lpstr>
      <vt:lpstr>Times-Italic</vt:lpstr>
      <vt:lpstr>Times-Roman</vt:lpstr>
      <vt:lpstr>Wingdings 3</vt:lpstr>
      <vt:lpstr>Θρόισμα</vt:lpstr>
      <vt:lpstr>ΕΞΟΡΥΞΗ ΔΙΕΡΓΑΣΙΩΝ</vt:lpstr>
      <vt:lpstr>ΕΞΟΡΥΞΗ ΔΙΕΡΓΑΣΙΩΝ ΚΑΙ ΔΕΔΟΜΕΝΩΝ</vt:lpstr>
      <vt:lpstr>ΠΑΡΑΔΕΙΓΜΑ ΣΕΙΡΑΣ ΔΙΕΡΓΑΣΙΩΝ</vt:lpstr>
      <vt:lpstr>ΠΑΡΑΔΕΙΓΜΑ (συν.)</vt:lpstr>
      <vt:lpstr>ΠΑΡΑΔΕΙΓΜΑ (συν.)</vt:lpstr>
      <vt:lpstr>ΜΟΡΦΕΣ ΕΞΟΡΥΞΗΣ</vt:lpstr>
      <vt:lpstr>ΑΝΑΛΥΣΗ ΕΝΌΣ ΚΑΤΑΛΟΓΟΥ ΕΝΕΡΓΕΙΩΝ</vt:lpstr>
      <vt:lpstr>ΑΝΑΛΥΣΗ (παράδειγμα)</vt:lpstr>
      <vt:lpstr>ΑΝΑΛΥΣΗ (συν.)</vt:lpstr>
      <vt:lpstr>ΑΝΑΛΥΣΗ (συν.)</vt:lpstr>
      <vt:lpstr>ΑΝΑΛΥΣΗ (συν.)</vt:lpstr>
      <vt:lpstr>ΑΝΑΛΥΣΗ (συν.)</vt:lpstr>
      <vt:lpstr>ΑΝΑΛΥΣΗ (συν.)</vt:lpstr>
      <vt:lpstr>ΆΛΛΟ ΠΑΡΑΔΕΙΓΜΑ</vt:lpstr>
      <vt:lpstr>ΣΥΜΜΟΡΦΩΣΗ</vt:lpstr>
      <vt:lpstr>ΑΛΓOΡΙΘΜΟΣ – a</vt:lpstr>
      <vt:lpstr>ΑΛΓΟΡΙΘΜΟΣ - ΣΥΝΕΧΕΙΑ</vt:lpstr>
      <vt:lpstr>ΜΕΤΑΦΡΑΣΗ ΣΕ ΜΟΝΤΕΛΟ</vt:lpstr>
      <vt:lpstr>ΜΕΤΑΦΡΑΣΗ ΣΕ ΜΟΝΤΕΛΟ (συν.)</vt:lpstr>
      <vt:lpstr>ΜΕΤΑΦΡΑΣΗ ΣΕ ΜΟΝΤΕΛΟ (συν.)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MINING APPLICATIONS</dc:title>
  <dc:creator>Stavros Souravlas</dc:creator>
  <cp:lastModifiedBy>Stavros Souravlas</cp:lastModifiedBy>
  <cp:revision>126</cp:revision>
  <dcterms:created xsi:type="dcterms:W3CDTF">2021-03-19T13:10:17Z</dcterms:created>
  <dcterms:modified xsi:type="dcterms:W3CDTF">2021-04-08T15:45:59Z</dcterms:modified>
</cp:coreProperties>
</file>