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87BB0F-926C-4F07-8E33-67F876AA9DA1}"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0F482691-7865-40E2-BAE9-D00EB01E3BF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7BB0F-926C-4F07-8E33-67F876AA9DA1}"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7BB0F-926C-4F07-8E33-67F876AA9DA1}"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7BB0F-926C-4F07-8E33-67F876AA9DA1}"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87BB0F-926C-4F07-8E33-67F876AA9DA1}"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82691-7865-40E2-BAE9-D00EB01E3BF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7BB0F-926C-4F07-8E33-67F876AA9DA1}"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87BB0F-926C-4F07-8E33-67F876AA9DA1}"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87BB0F-926C-4F07-8E33-67F876AA9DA1}"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7BB0F-926C-4F07-8E33-67F876AA9DA1}"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7BB0F-926C-4F07-8E33-67F876AA9DA1}"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82691-7865-40E2-BAE9-D00EB01E3BF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87BB0F-926C-4F07-8E33-67F876AA9DA1}"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0F482691-7865-40E2-BAE9-D00EB01E3BF5}"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7BB0F-926C-4F07-8E33-67F876AA9DA1}"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482691-7865-40E2-BAE9-D00EB01E3BF5}"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	</a:t>
            </a:r>
            <a:br>
              <a:rPr lang="el-GR" dirty="0"/>
            </a:br>
            <a:r>
              <a:rPr lang="el-GR" b="1" dirty="0"/>
              <a:t> </a:t>
            </a:r>
            <a:r>
              <a:rPr lang="el-GR" dirty="0"/>
              <a:t/>
            </a:r>
            <a:br>
              <a:rPr lang="el-GR" dirty="0"/>
            </a:br>
            <a:r>
              <a:rPr lang="el-GR" b="1" dirty="0"/>
              <a:t/>
            </a:r>
            <a:br>
              <a:rPr lang="el-GR" b="1" dirty="0"/>
            </a:br>
            <a:r>
              <a:rPr lang="el-GR" dirty="0" smtClean="0"/>
              <a:t> </a:t>
            </a:r>
            <a:r>
              <a:rPr lang="el-GR" dirty="0"/>
              <a:t/>
            </a:r>
            <a:br>
              <a:rPr lang="el-GR" dirty="0"/>
            </a:br>
            <a:r>
              <a:rPr lang="el-GR" dirty="0"/>
              <a:t/>
            </a:r>
            <a:br>
              <a:rPr lang="el-GR" dirty="0"/>
            </a:br>
            <a:r>
              <a:rPr lang="el-GR" dirty="0"/>
              <a:t/>
            </a:r>
            <a:br>
              <a:rPr lang="el-GR" dirty="0"/>
            </a:br>
            <a:r>
              <a:rPr lang="el-GR" dirty="0" smtClean="0"/>
              <a:t> </a:t>
            </a:r>
            <a:r>
              <a:rPr lang="el-GR" dirty="0"/>
              <a:t/>
            </a:r>
            <a:br>
              <a:rPr lang="el-GR" dirty="0"/>
            </a:br>
            <a:r>
              <a:rPr lang="el-GR" dirty="0"/>
              <a:t/>
            </a:r>
            <a:br>
              <a:rPr lang="el-GR" dirty="0"/>
            </a:br>
            <a:endParaRPr lang="el-GR" dirty="0"/>
          </a:p>
        </p:txBody>
      </p:sp>
      <p:sp>
        <p:nvSpPr>
          <p:cNvPr id="3" name="Subtitle 2"/>
          <p:cNvSpPr>
            <a:spLocks noGrp="1"/>
          </p:cNvSpPr>
          <p:nvPr>
            <p:ph type="subTitle" idx="1"/>
          </p:nvPr>
        </p:nvSpPr>
        <p:spPr/>
        <p:txBody>
          <a:bodyPr>
            <a:normAutofit fontScale="85000" lnSpcReduction="10000"/>
          </a:bodyPr>
          <a:lstStyle/>
          <a:p>
            <a:pPr algn="ctr"/>
            <a:r>
              <a:rPr lang="el-GR" sz="4000" b="1" dirty="0" smtClean="0"/>
              <a:t>Η Θεωρία των Διεθνών Μετακινήσεων Εργατικού Δυναμικού</a:t>
            </a:r>
            <a:br>
              <a:rPr lang="el-GR" sz="4000" b="1" dirty="0" smtClean="0"/>
            </a:b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9"/>
            <a:ext cx="8712968" cy="6812316"/>
          </a:xfrm>
          <a:prstGeom prst="rect">
            <a:avLst/>
          </a:prstGeom>
        </p:spPr>
        <p:txBody>
          <a:bodyPr wrap="square">
            <a:spAutoFit/>
          </a:bodyPr>
          <a:lstStyle/>
          <a:p>
            <a:r>
              <a:rPr lang="el-GR" sz="2400" dirty="0" smtClean="0"/>
              <a:t>Ανάλογα με τη χρήση και την τελική αξιοποίηση τους, μπορούμε να δούμε τα εμβάσματα ως απλή πηγή ξένου συναλλάγματος, αλλά και ως πηγή σχηματισμού πάγιου κεφαλαίου (επένδυσης). Στην περίπτωση που τα εμβάσματα χρηματοδοτούν την επένδυση και το σχηματισμό πάγιου κεφαλαίου στη χώρα προέλευσης των μεταναστών, μπορούν να προκαλέσουν και αύξηση των παραγω-γικών δυνατοτήτων, της απασχόλησης και του ΑΕΠ.</a:t>
            </a:r>
            <a:br>
              <a:rPr lang="el-GR" sz="2400" dirty="0" smtClean="0"/>
            </a:br>
            <a:r>
              <a:rPr lang="el-GR" sz="2400" dirty="0" smtClean="0"/>
              <a:t>Η μετακίνηση εργατικού δυναμικού επηρεάζει την προσφορά εργατικού δυναμικού στις χώρες προέλευσης, αλλά και στις χώρες υποδοχής των μεταναστών. Η μετανάστευση μειώνει τις πιέσεις που δημιουργεί η υψηλή ανεργία και λειτουργεί ως «βαλβίδα ασφαλείας» για την ανεργία στις χώρες προέλευσης των μετα-ναστών. Από την άλλη, η μετανάστευση καλύπτει τα ελλείμ-ματα σε εργατικό δυναμικό στις χώρες υποδοχής των μετανα-στών, επιτρέποντας τη διατήρηση των μισθών σε χαμηλά επίπεδα, καθώς αργά ή γρήγορα, οι ελλείψεις σε εργατικό δυναμικό οδηγούν σε αύξηση των μισθών.</a:t>
            </a:r>
            <a:br>
              <a:rPr lang="el-GR" sz="2400" dirty="0" smtClean="0"/>
            </a:b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424936" cy="6145659"/>
          </a:xfrm>
          <a:prstGeom prst="rect">
            <a:avLst/>
          </a:prstGeom>
        </p:spPr>
        <p:txBody>
          <a:bodyPr wrap="square">
            <a:spAutoFit/>
          </a:bodyPr>
          <a:lstStyle/>
          <a:p>
            <a:r>
              <a:rPr lang="el-GR" sz="2400" dirty="0" smtClean="0"/>
              <a:t>Οι παράγοντες που επηρεάζουν το ύψος των εμβασμάτων μπορούν να περιλαμβάνουν μη οικονομικές μεταβλητές, όπως η οικογενειακή κατάσταση των μεταναστών. Μπορούν όμως να περιλαμβάνουν και καθαρά οικονομικές όπως το ύψος των εισοδημάτων τους, η ροπή τους προς αποταμίευση, τα επίπεδα των επιτοκίων και οι επενδυτικές ευκαιρίες στις δύο χώρες.</a:t>
            </a:r>
          </a:p>
          <a:p>
            <a:r>
              <a:rPr lang="el-GR" sz="2400" dirty="0" smtClean="0"/>
              <a:t>Η επίδραση της εισροής μεταναστών στους πραγματικούς μισθούς για τις χώρες υποδοχής εξαρτάται από τη διάρκεια παραμονής τους. Μια προσωρινού χαρακτήρα μετανάστευση έχει μικρής διάρκειας και μικρού (σχεδόν αμελητέου) μεγέθους επιπτώσεις, ενώ μια μονιμότερου χαρακτήρα μετακίνηση θα έχει σαφώς σημαντικότερες και πιο μακροχρόνιες επιπτώσεις.</a:t>
            </a:r>
            <a:br>
              <a:rPr lang="el-GR" sz="2400" dirty="0" smtClean="0"/>
            </a:br>
            <a:r>
              <a:rPr lang="el-GR" sz="2400" dirty="0" smtClean="0"/>
              <a:t>Η μετανάστευση βραχυχρόνια οδηγεί σε αύξηση του ΑΕΠ στη χώρα υποδοχής των μεταναστών και μείωση του στη χώρα προέλευσής τους. Επίσης μπορεί να επηρεάσει τις τιμές και τη διανομή του εισοδήματος.</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496944" cy="5909310"/>
          </a:xfrm>
          <a:prstGeom prst="rect">
            <a:avLst/>
          </a:prstGeom>
        </p:spPr>
        <p:txBody>
          <a:bodyPr wrap="square">
            <a:spAutoFit/>
          </a:bodyPr>
          <a:lstStyle/>
          <a:p>
            <a:r>
              <a:rPr lang="el-GR" sz="2400" dirty="0" smtClean="0"/>
              <a:t>Η ανάλυση των μακροχρόνιων επιδράσεων της μετανάστευσης, αναφέρεται κυρίως στο πώς αυτή επηρεάζει τη διαδικασία της οικονομικής ανάπτυξης στις χώρες προέλευσης και στις χώρες υποδοχής των μεταναστών και εξετάζει θέματα όπως:  </a:t>
            </a:r>
            <a:br>
              <a:rPr lang="el-GR" sz="2400" dirty="0" smtClean="0"/>
            </a:br>
            <a:r>
              <a:rPr lang="el-GR" sz="2400" dirty="0" smtClean="0"/>
              <a:t>Το ζήτημα του ανθρώπινου κεφαλαίου, υπό την έννοια ότι η μετανάστευση θεωρείται απώλεια ανθρώπινου κεφαλαίου για τις χώρες που εξάγουν ανθρώπινο δυναμικό.</a:t>
            </a:r>
            <a:br>
              <a:rPr lang="el-GR" sz="2400" dirty="0" smtClean="0"/>
            </a:br>
            <a:r>
              <a:rPr lang="el-GR" sz="2400" dirty="0" smtClean="0"/>
              <a:t>Το επιχείρημα της απόκτησης εξειδίκευσης και προσόντων, υπό την έννοια ότι οι παλιννοστούντες φέρουν μαζί τους την επαγγελματική εμπειρία που αποκόμισαν στη χώρα υποδοχής και η οποία μπορεί να είναι χρήσιμη για την εκβιομηχάνιση και την οικονομική ανάπτυξη της πατρίδας τους. </a:t>
            </a:r>
            <a:br>
              <a:rPr lang="el-GR" sz="2400" dirty="0" smtClean="0"/>
            </a:br>
            <a:r>
              <a:rPr lang="el-GR" sz="2400" dirty="0" smtClean="0"/>
              <a:t>Το ζήτημα της ισόρροπης ανάπτυξης, που αναφέρεται στο κατά πόσο η μετανάστευση θεραπεύει ανισορροπίες στην αγορά εργασίας.</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496944" cy="4893647"/>
          </a:xfrm>
          <a:prstGeom prst="rect">
            <a:avLst/>
          </a:prstGeom>
        </p:spPr>
        <p:txBody>
          <a:bodyPr wrap="square">
            <a:spAutoFit/>
          </a:bodyPr>
          <a:lstStyle/>
          <a:p>
            <a:endParaRPr lang="el-GR" sz="2400" b="1" dirty="0" smtClean="0"/>
          </a:p>
          <a:p>
            <a:endParaRPr lang="el-GR" sz="2400" b="1" dirty="0" smtClean="0"/>
          </a:p>
          <a:p>
            <a:r>
              <a:rPr lang="el-GR" sz="2400" b="1" dirty="0" smtClean="0"/>
              <a:t>Περιεχόμενα Κεφαλαίου</a:t>
            </a:r>
            <a:br>
              <a:rPr lang="el-GR" sz="2400" b="1" dirty="0" smtClean="0"/>
            </a:br>
            <a:r>
              <a:rPr lang="el-GR" sz="2400" dirty="0" smtClean="0"/>
              <a:t>Α. Θεωρητική Προσέγγιση των Αιτίων των Μετακινήσεων</a:t>
            </a:r>
            <a:r>
              <a:rPr lang="en-US" sz="2400" dirty="0" smtClean="0"/>
              <a:t> </a:t>
            </a:r>
            <a:r>
              <a:rPr lang="el-GR" sz="2400" dirty="0" smtClean="0"/>
              <a:t>Εργατικού Δυναμικού</a:t>
            </a:r>
            <a:r>
              <a:rPr lang="el-GR" sz="2400" b="1" dirty="0" smtClean="0"/>
              <a:t> </a:t>
            </a:r>
            <a:r>
              <a:rPr lang="el-GR" sz="2400" dirty="0" smtClean="0"/>
              <a:t/>
            </a:r>
            <a:br>
              <a:rPr lang="el-GR" sz="2400" dirty="0" smtClean="0"/>
            </a:br>
            <a:r>
              <a:rPr lang="el-GR" sz="2400" dirty="0" smtClean="0"/>
              <a:t>• Η Κλασική Οικονομική Σκέψη και η Μετανάστευση</a:t>
            </a:r>
            <a:br>
              <a:rPr lang="el-GR" sz="2400" dirty="0" smtClean="0"/>
            </a:br>
            <a:r>
              <a:rPr lang="el-GR" sz="2400" dirty="0" smtClean="0"/>
              <a:t>• Η Μαρξιστική Προσέγγιση</a:t>
            </a:r>
            <a:br>
              <a:rPr lang="el-GR" sz="2400" dirty="0" smtClean="0"/>
            </a:br>
            <a:r>
              <a:rPr lang="el-GR" sz="2400" dirty="0" smtClean="0"/>
              <a:t>• Η Νεοκλασική Προσέγγιση</a:t>
            </a:r>
            <a:br>
              <a:rPr lang="el-GR" sz="2400" dirty="0" smtClean="0"/>
            </a:br>
            <a:r>
              <a:rPr lang="el-GR" sz="2400" dirty="0" smtClean="0"/>
              <a:t>• Η Κεϋνσιανή Προσέγγιση</a:t>
            </a:r>
            <a:br>
              <a:rPr lang="el-GR" sz="2400" dirty="0" smtClean="0"/>
            </a:br>
            <a:r>
              <a:rPr lang="el-GR" sz="2400" dirty="0" smtClean="0"/>
              <a:t>• Η Προσέγγιση του Ανθρώπινου Κεφαλαίου και της</a:t>
            </a:r>
            <a:r>
              <a:rPr lang="en-US" sz="2400" dirty="0" smtClean="0"/>
              <a:t> </a:t>
            </a:r>
            <a:r>
              <a:rPr lang="el-GR" sz="2400" dirty="0" smtClean="0"/>
              <a:t>«Διαρροής </a:t>
            </a:r>
          </a:p>
          <a:p>
            <a:r>
              <a:rPr lang="el-GR" sz="2400" dirty="0" smtClean="0"/>
              <a:t>   Εγκεφάλων» </a:t>
            </a:r>
            <a:br>
              <a:rPr lang="el-GR" sz="2400" dirty="0" smtClean="0"/>
            </a:br>
            <a:r>
              <a:rPr lang="el-GR" sz="2400" dirty="0" smtClean="0"/>
              <a:t>• Η Προσέγγιση των Παραγόντων «Έλξης» και «Απώθησης»</a:t>
            </a:r>
            <a:br>
              <a:rPr lang="el-GR" sz="2400" dirty="0" smtClean="0"/>
            </a:b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5846"/>
            <a:ext cx="8280920" cy="5539978"/>
          </a:xfrm>
          <a:prstGeom prst="rect">
            <a:avLst/>
          </a:prstGeom>
        </p:spPr>
        <p:txBody>
          <a:bodyPr wrap="square">
            <a:spAutoFit/>
          </a:bodyPr>
          <a:lstStyle/>
          <a:p>
            <a:r>
              <a:rPr lang="el-GR" sz="2400" b="1" dirty="0" smtClean="0"/>
              <a:t>Περιεχόμενα Κεφαλαίου (συνέχεια)</a:t>
            </a:r>
            <a:endParaRPr lang="en-US" sz="2400" dirty="0" smtClean="0"/>
          </a:p>
          <a:p>
            <a:r>
              <a:rPr lang="el-GR" sz="2400" dirty="0" smtClean="0"/>
              <a:t>Β. Θεωρητική Προσέγγιση των Οικονομικών Αποτελεσμάτων </a:t>
            </a:r>
          </a:p>
          <a:p>
            <a:r>
              <a:rPr lang="el-GR" sz="2400" dirty="0" smtClean="0"/>
              <a:t>    των Μετακινήσεων Εργατικού Δυναμικού</a:t>
            </a:r>
            <a:r>
              <a:rPr lang="el-GR" sz="2400" b="1" dirty="0" smtClean="0"/>
              <a:t> </a:t>
            </a:r>
            <a:r>
              <a:rPr lang="el-GR" sz="2400" dirty="0" smtClean="0"/>
              <a:t/>
            </a:r>
            <a:br>
              <a:rPr lang="el-GR" sz="2400" dirty="0" smtClean="0"/>
            </a:br>
            <a:r>
              <a:rPr lang="el-GR" sz="2400" dirty="0" smtClean="0"/>
              <a:t>Β.1 Τα Βραχυχρόνια Αποτελέσματα της Μετανάστευσης</a:t>
            </a:r>
            <a:br>
              <a:rPr lang="el-GR" sz="2400" dirty="0" smtClean="0"/>
            </a:br>
            <a:r>
              <a:rPr lang="el-GR" sz="2400" dirty="0" smtClean="0"/>
              <a:t>• Τα Μεταναστευτικά Εμβάσματα και οι Επιπτώσεις τους</a:t>
            </a:r>
            <a:br>
              <a:rPr lang="el-GR" sz="2400" dirty="0" smtClean="0"/>
            </a:br>
            <a:r>
              <a:rPr lang="el-GR" sz="2400" dirty="0" smtClean="0"/>
              <a:t>• Οι Επιπτώσεις στην Απασχόληση και τους Μισθούς</a:t>
            </a:r>
            <a:br>
              <a:rPr lang="el-GR" sz="2400" dirty="0" smtClean="0"/>
            </a:br>
            <a:r>
              <a:rPr lang="el-GR" sz="2400" dirty="0" smtClean="0"/>
              <a:t>• Οι Επιπτώσεις στην Αύξηση του ΑΕΠ και του Εισοδήματος</a:t>
            </a:r>
            <a:br>
              <a:rPr lang="el-GR" sz="2400" dirty="0" smtClean="0"/>
            </a:br>
            <a:r>
              <a:rPr lang="el-GR" sz="2400" dirty="0" smtClean="0"/>
              <a:t>• Οι Επιπτώσεις στις Τιμές και τη Διανομή του Εισοδήματος</a:t>
            </a:r>
            <a:br>
              <a:rPr lang="el-GR" sz="2400" dirty="0" smtClean="0"/>
            </a:br>
            <a:r>
              <a:rPr lang="el-GR" sz="2400" dirty="0" smtClean="0"/>
              <a:t>Β2. Τα Μακροπρόθεσμα Αποτελέσματα των Μετακινήσεων</a:t>
            </a:r>
            <a:r>
              <a:rPr lang="en-US" sz="2400" dirty="0" smtClean="0"/>
              <a:t> </a:t>
            </a:r>
            <a:endParaRPr lang="el-GR" sz="2400" dirty="0" smtClean="0"/>
          </a:p>
          <a:p>
            <a:r>
              <a:rPr lang="el-GR" sz="2400" dirty="0" smtClean="0"/>
              <a:t>      Εργατικού Δυναμικού</a:t>
            </a:r>
            <a:br>
              <a:rPr lang="el-GR" sz="2400" dirty="0" smtClean="0"/>
            </a:br>
            <a:r>
              <a:rPr lang="el-GR" sz="2400" dirty="0" smtClean="0"/>
              <a:t>• Το Ζήτημα του Ανθρώπινου Κεφαλαίου</a:t>
            </a:r>
            <a:br>
              <a:rPr lang="el-GR" sz="2400" dirty="0" smtClean="0"/>
            </a:br>
            <a:r>
              <a:rPr lang="el-GR" sz="2400" dirty="0" smtClean="0"/>
              <a:t>• Το Επιχείρημα της Απόκτησης Εξειδίκευσης και Προσόντων</a:t>
            </a:r>
            <a:br>
              <a:rPr lang="el-GR" sz="2400" dirty="0" smtClean="0"/>
            </a:br>
            <a:r>
              <a:rPr lang="el-GR" sz="2400" dirty="0" smtClean="0"/>
              <a:t>• Το Επιχείρημα της Ισόρροπης Ανάπτυξης</a:t>
            </a:r>
            <a:br>
              <a:rPr lang="el-GR" sz="2400" dirty="0" smtClean="0"/>
            </a:br>
            <a:r>
              <a:rPr lang="el-GR" sz="2400" dirty="0" smtClean="0"/>
              <a:t>• Κάποια Επιπρόσθετα Μακροπρόθεσμα Αποτελέσματα</a:t>
            </a: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640960" cy="6001643"/>
          </a:xfrm>
          <a:prstGeom prst="rect">
            <a:avLst/>
          </a:prstGeom>
        </p:spPr>
        <p:txBody>
          <a:bodyPr wrap="square">
            <a:spAutoFit/>
          </a:bodyPr>
          <a:lstStyle/>
          <a:p>
            <a:r>
              <a:rPr lang="el-GR" sz="2400" b="1" dirty="0" smtClean="0"/>
              <a:t>Α. Θεωρητική Προσέγγιση των Αιτίων των </a:t>
            </a:r>
          </a:p>
          <a:p>
            <a:r>
              <a:rPr lang="el-GR" sz="2400" b="1" dirty="0" smtClean="0"/>
              <a:t>     Μετακινήσεων</a:t>
            </a:r>
            <a:r>
              <a:rPr lang="en-US" sz="2400" b="1" dirty="0" smtClean="0"/>
              <a:t> </a:t>
            </a:r>
            <a:r>
              <a:rPr lang="el-GR" sz="2400" b="1" dirty="0" smtClean="0"/>
              <a:t>Εργατικού Δυναμικού </a:t>
            </a:r>
            <a:br>
              <a:rPr lang="el-GR" sz="2400" b="1" dirty="0" smtClean="0"/>
            </a:br>
            <a:endParaRPr lang="el-GR" sz="2400" b="1" dirty="0" smtClean="0"/>
          </a:p>
          <a:p>
            <a:r>
              <a:rPr lang="el-GR" sz="2400" dirty="0" smtClean="0"/>
              <a:t>Η διεθνής κινητικότητα του εργατικού δυναμικού προσεγγίζεται από την οικονομική θεωρία ως αποτέλεσμα της εκούσιας απόφα-σης των ατόμων αναφορικά με τη χώρα στην οποία επιλέγουν να εργαστούν. Η διεθνής κινητικότητα της εργασίας θεωρείται ιδιαίτερα σημαντική καθώς επηρεάζει μια σειρά οικονομικών μεταβλητών με προφανέστερη την προσφορά εργατικού δυναμικού και την αγορά εργασίας γενικότερα.</a:t>
            </a:r>
            <a:br>
              <a:rPr lang="el-GR" sz="2400" dirty="0" smtClean="0"/>
            </a:br>
            <a:r>
              <a:rPr lang="el-GR" sz="2400" dirty="0" smtClean="0"/>
              <a:t>Η κλασική οικονομική σκέψη χαρακτηρίζεται από ένα δυαδισμό όσον αφορά τις διεθνείς οικονομικές σχέσεις, καθώς προκρίνεται η φιλελεύθερη προσέγγιση για το ελεύθερο και χωρίς περιορι-σμούς εμπόριο από τη μια και η παρεμβατική για τις μετακινήσεις των παραγωγικών συντελεστών από την άλλη.</a:t>
            </a:r>
            <a:br>
              <a:rPr lang="el-GR" sz="2400" dirty="0" smtClean="0"/>
            </a:b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6740307"/>
          </a:xfrm>
          <a:prstGeom prst="rect">
            <a:avLst/>
          </a:prstGeom>
        </p:spPr>
        <p:txBody>
          <a:bodyPr wrap="square">
            <a:spAutoFit/>
          </a:bodyPr>
          <a:lstStyle/>
          <a:p>
            <a:r>
              <a:rPr lang="el-GR" sz="2400" dirty="0" smtClean="0"/>
              <a:t>Η μετανάστευση συνδέεται εννοιολογικά, κυρίως από τους Νεοκλασικούς, με το άριστο (</a:t>
            </a:r>
            <a:r>
              <a:rPr lang="en-US" sz="2400" dirty="0" smtClean="0"/>
              <a:t>optimum</a:t>
            </a:r>
            <a:r>
              <a:rPr lang="el-GR" sz="2400" dirty="0" smtClean="0"/>
              <a:t>) μέγεθος του πληθυ-σμού, οπότε και με φαινόμενα όπως ο υπερπληθυσμός ή το πληθυσμιακό έλλειμμα.</a:t>
            </a:r>
          </a:p>
          <a:p>
            <a:r>
              <a:rPr lang="el-GR" sz="2400" dirty="0" smtClean="0"/>
              <a:t>Αν εξετάσουμε τον υπερπληθυσμό υπό τη Μαρξιστική μορφή του εφεδρικού βιομηχανικού στρατού, μπορούμε να διακρίνουμε τρεις μορφές του: την κυμαινόμενη, τη λανθάνουσα και τη στάσιμη. Η κυμαινόμενη μορφή σχετίζεται με τη μετανάστευση υπό την έννοια ότι μέρος αυτών που δεν απορροφώνται όταν η βιομηχανία αναπτύσσεται αποτελούν πλεονάζον εργατικό δυναμικό που συχνά αναγκάζεται να μεταναστεύσει.</a:t>
            </a:r>
            <a:br>
              <a:rPr lang="el-GR" sz="2400" dirty="0" smtClean="0"/>
            </a:br>
            <a:r>
              <a:rPr lang="el-GR" sz="2400" dirty="0" smtClean="0"/>
              <a:t>Το μέγεθος του πληθυσμού σε συνδυασμό με τη θεωρία της οριακής αποδοτικότητας αποτελεί τη βάση και της Νεοκλασικής θεωρίας της μετανάστευσης.</a:t>
            </a:r>
          </a:p>
          <a:p>
            <a:r>
              <a:rPr lang="el-GR" sz="2400" dirty="0" smtClean="0"/>
              <a:t>Αναφορικά με τα αίτια της μετανάστευσης και παρά το γεγονός ότι η θεωρητική κάλυψη του θέματος δεν είναι πλήρης, αναλύοντας ανά σχολή οικονομικής σκέψης διαπιστώνουμε τα εξής:</a:t>
            </a:r>
            <a:br>
              <a:rPr lang="el-GR" sz="2400" dirty="0" smtClean="0"/>
            </a:b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0"/>
            <a:ext cx="8352928" cy="6370975"/>
          </a:xfrm>
          <a:prstGeom prst="rect">
            <a:avLst/>
          </a:prstGeom>
        </p:spPr>
        <p:txBody>
          <a:bodyPr wrap="square">
            <a:spAutoFit/>
          </a:bodyPr>
          <a:lstStyle/>
          <a:p>
            <a:r>
              <a:rPr lang="el-GR" sz="2400" dirty="0" smtClean="0"/>
              <a:t>• Η Μαρξιστική προσέγγιση για τα αίτια της μετανάστευσης βασίζεται στην έννοια του υπερπληθυσμού και στις πιο πρόσφατες συμβολές της Νεομαρξιστικής προσέγγισης της εξάρτησης. </a:t>
            </a:r>
            <a:br>
              <a:rPr lang="el-GR" sz="2400" dirty="0" smtClean="0"/>
            </a:br>
            <a:r>
              <a:rPr lang="el-GR" sz="2400" dirty="0" smtClean="0"/>
              <a:t>• Οι σχετικοί μισθοί βρίσκονται στο επίκεντρο της Νεοκλασι-κής ανάλυσης. Οι διαφορές στη ζήτηση και την προσφορά εργατικού δυναμικού στις αγορές εργασίας δυο χωρών αντα-νακλούνται σε διαφορετικά επίπεδα μισθών. Έτσι, το εργατικό δυναμικό θα τείνει να μεταναστεύσει από τη χώρα όπου οι μισθοί είναι χαμηλοί, προς τη χώρα όπου οι μισθοί είναι υψηλό-τεροι προκειμένου να βελτιώσουν το επίπεδο ευημερίας τους. </a:t>
            </a:r>
            <a:br>
              <a:rPr lang="el-GR" sz="2400" dirty="0" smtClean="0"/>
            </a:br>
            <a:r>
              <a:rPr lang="el-GR" sz="2400" dirty="0" smtClean="0"/>
              <a:t>• Η ύπαρξη ευκαιριών απασχόλησης βρίσκεται στο επίκεντρο της Κεϋνσιανής προσέγγισης. </a:t>
            </a:r>
            <a:r>
              <a:rPr lang="en-US" sz="2400" dirty="0" smtClean="0"/>
              <a:t>T</a:t>
            </a:r>
            <a:r>
              <a:rPr lang="el-GR" sz="2400" dirty="0" smtClean="0"/>
              <a:t>ο εργατικό δυναμικό μετακινείται από μια χώρα σε μια άλλη κυρίως επειδή οι ευκαιρίες απασχόλησης είναι καλύτερες στη χώρα προορισμού απ’ ότι στη χώρα προέλευσής του.</a:t>
            </a:r>
            <a:br>
              <a:rPr lang="el-GR" sz="2400" dirty="0" smtClean="0"/>
            </a:b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352928" cy="5262979"/>
          </a:xfrm>
          <a:prstGeom prst="rect">
            <a:avLst/>
          </a:prstGeom>
        </p:spPr>
        <p:txBody>
          <a:bodyPr wrap="square">
            <a:spAutoFit/>
          </a:bodyPr>
          <a:lstStyle/>
          <a:p>
            <a:r>
              <a:rPr lang="el-GR" sz="2400" dirty="0" smtClean="0"/>
              <a:t>Ένα στοιχείο που διαφοροποιεί τις μετακινήσεις εργατικού δυναμικού μετά το τέλος του Β΄ Παγκοσμίου Πολέμου από τις προπολεμικές, είναι ότι σε σημαντικό βαθμό αφορούσαν ειδικευμένο εργατικό δυναμικό που ενσωμάτωνε ανθρώπινο κεφάλαιο.».</a:t>
            </a:r>
            <a:br>
              <a:rPr lang="el-GR" sz="2400" dirty="0" smtClean="0"/>
            </a:br>
            <a:r>
              <a:rPr lang="el-GR" sz="2400" dirty="0" smtClean="0"/>
              <a:t>Οι αναπτυγμένες χώρες σε πολλές περιπτώσεις έδειξαν πρόθεση να προσελκύσουν τέτοιας ποιότητας εργατικό δυναμικό, ενώ ταυτόχρονα έθεταν εμπόδια στην εισροή ανειδίκευτων εργατών. Το αποτέλεσμα αυτής της επιλογής ήταν τα μεταπολεμικά μεταναστευτικά ρεύματα να αφορούν σε σημαντικό (και αυξανόμενο) βαθμό την επιστημονική και επαγγελματική ελίτ των χωρών προέλευσης της μετανάστευσης με αποτέλεσμα οι χώρες αυτές να υφίστανται «διαρροή εγκεφάλων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08720"/>
            <a:ext cx="8496944" cy="4893647"/>
          </a:xfrm>
          <a:prstGeom prst="rect">
            <a:avLst/>
          </a:prstGeom>
        </p:spPr>
        <p:txBody>
          <a:bodyPr wrap="square">
            <a:spAutoFit/>
          </a:bodyPr>
          <a:lstStyle/>
          <a:p>
            <a:r>
              <a:rPr lang="el-GR" sz="2400" dirty="0" smtClean="0"/>
              <a:t>Η λογική της προσέγγισης των παραγόντων έλξης και απώθησης των μεταναστών διαφέρει ουσιαστικά από τις προαναφερθείσες θεωρητικές προσεγγίσεις. Είναι μάλλον μακρο- παρά μικρο-οικονομική. Η μετανάστευση μπορεί να επέλθει ως αποτέλεσμα παραγόντων έλξης των μεταναστών από τη χώρα υποδοχής, απώθησης των μεταναστών από τη χώρα προέλευσης τους, ή συνδυασμό των δύο.</a:t>
            </a:r>
          </a:p>
          <a:p>
            <a:r>
              <a:rPr lang="el-GR" sz="2400" dirty="0" smtClean="0"/>
              <a:t>Η ανάλυση των οικονομικών επιπτώσεων της μετανάστευσης μπορεί να γίνει τόσο στο μικρο- όσο και στο μακρο-οικονομικό επίπεδο. Μπορεί επίσης να γίνει με βάση τη διάκριση ανάμεσα σε βραχυχρόνιες και μακροχρόνιες επιπτώσεις. </a:t>
            </a:r>
            <a:br>
              <a:rPr lang="el-GR" sz="2400" dirty="0" smtClean="0"/>
            </a:br>
            <a:endParaRPr lang="el-GR" sz="2400" dirty="0" smtClean="0"/>
          </a:p>
          <a:p>
            <a:endParaRPr lang="el-GR"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196752"/>
            <a:ext cx="8208912" cy="5262979"/>
          </a:xfrm>
          <a:prstGeom prst="rect">
            <a:avLst/>
          </a:prstGeom>
        </p:spPr>
        <p:txBody>
          <a:bodyPr wrap="square">
            <a:spAutoFit/>
          </a:bodyPr>
          <a:lstStyle/>
          <a:p>
            <a:r>
              <a:rPr lang="el-GR" sz="2400" b="1" dirty="0" smtClean="0"/>
              <a:t>Β. Θεωρητική Προσέγγιση των Οικονομικών Αποτελε- </a:t>
            </a:r>
          </a:p>
          <a:p>
            <a:r>
              <a:rPr lang="el-GR" sz="2400" b="1" dirty="0" smtClean="0"/>
              <a:t>    σμάτων  των Μετακινήσεων Εργατικού Δυναμικού </a:t>
            </a:r>
            <a:br>
              <a:rPr lang="el-GR" sz="2400" b="1" dirty="0" smtClean="0"/>
            </a:br>
            <a:r>
              <a:rPr lang="el-GR" sz="2400" dirty="0" smtClean="0"/>
              <a:t>Το εμφανέστερο πιθανά αποτέλεσμα που επιφέρει η μετανάστευση είναι η ροή εμβασμάτων από τη χώρα υποδοχής προς τη χώρα προέλευσης των μεταναστών. Ειδικά όταν οι μετανάστες δεν συνοδεύονται από τις οικογένειές τους τείνουν να εμβάζουν σημαντικό μέρος των εισοδημάτων που αποκομίζουν από την απασχόλησή τους στο εξωτερικό στη χώρα προέλευσής τους.</a:t>
            </a:r>
          </a:p>
          <a:p>
            <a:r>
              <a:rPr lang="el-GR" sz="2400" dirty="0" smtClean="0"/>
              <a:t>Η οικονομική θεωρία θεωρεί σε σημαντικό βαθμό τα εμβάσματα ως φυσικό αποτέλεσμα της μετανάστευσης δίνοντας έμφαση στο πώς επιδρούν στο ισοζύγιο τρεχουσών συναλλαγών.</a:t>
            </a:r>
            <a:br>
              <a:rPr lang="el-GR" sz="2400" dirty="0" smtClean="0"/>
            </a:b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490</Words>
  <Application>Microsoft Office PowerPoint</Application>
  <PresentationFormat>Προβολή στην οθόνη (4:3)</PresentationFormat>
  <Paragraphs>27</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Ο„Ο‰Ξ½ Ξ”ΞΉΞµΞΈΞ½ΟΞ½ ΞΞµΟ„Ξ±ΞΊΞΉΞ½Ξ®ΟƒΞµΟ‰Ξ½ Ξ•ΟΞ³Ξ±Ο„ΞΉΞΊΞΏΟ Ξ”Ο…Ξ½Ξ±ΞΌΞΉΞΊΞΏΟ   1. Ξ ΞµΟΞΉΞµΟ‡ΟΞΌΞµΞ½Ξ± ΞΞµΟ†Ξ±Ξ»Ξ±Ξ―ΞΏΟ… Ξ‘. ΞΞµΟ‰ΟΞ·Ο„ΞΉΞΊΞ® Ξ ΟΞΏΟƒΞ­Ξ³Ξ³ΞΉΟƒΞ· Ο„Ο‰Ξ½ Ξ‘ΞΉΟ„Ξ―Ο‰Ξ½ Ο„Ο‰Ξ½ ΞΞµΟ„Ξ±ΞΊΞΉΞ½Ξ®ΟƒΞµΟ‰Ξ½  Ξ•ΟΞ³Ξ±Ο„ΞΉΞΊΞΏΟ Ξ”Ο…Ξ½Ξ±ΞΌΞΉΞΊΞΏΟ   β€Ά Ξ— ΞΞ»Ξ±ΟƒΞΉΞΊΞ® ΞΞΉΞΊΞΏΞ½ΞΏΞΌΞΉΞΊΞ® Ξ£ΞΊΞ­ΟΞ· ΞΊΞ±ΞΉ Ξ· ΞΞµΟ„Ξ±Ξ½Ξ¬ΟƒΟ„ΞµΟ…ΟƒΞ·  β€Ά Ξ— ΞΞ±ΟΞΎΞΉΟƒΟ„ΞΉΞΊΞ® Ξ ΟΞΏΟƒΞ­Ξ³Ξ³ΞΉΟƒΞ·  β€Ά Ξ— ΞΞµΞΏΞΊΞ»Ξ±ΟƒΞΉΞΊΞ® Ξ ΟΞΏΟƒΞ­Ξ³Ξ³ΞΉΟƒΞ·  β€Ά Ξ— ΞΞµΟ‹Ξ½ΟƒΞΉΞ±Ξ½Ξ® Ξ ΟΞΏΟƒΞ­Ξ³Ξ³ΞΉΟƒΞ·  β€Ά Ξ— Ξ ΟΞΏΟƒΞ­Ξ³Ξ³ΞΉΟƒΞ· Ο„ΞΏΟ… Ξ‘Ξ½ΞΈΟΟΟ€ΞΉΞ½ΞΏΟ… ΞΞµΟ†Ξ±Ξ»Ξ±Ξ―ΞΏΟ… ΞΊΞ±ΞΉ Ο„Ξ·Ο‚ Β«Ξ”ΞΉΞ±ΟΟΞΏΞ®Ο‚ Ξ•Ξ³ΞΊΞµΟ†Ξ¬Ξ»Ο‰Ξ½Β»   β€Ά Ξ— Ξ ΟΞΏΟƒΞ­Ξ³Ξ³ΞΉΟƒΞ· Ο„Ο‰Ξ½ Ξ Ξ±ΟΞ±Ξ³ΟΞ½Ο„Ο‰Ξ½ Β«ΞΞ»ΞΎΞ·Ο‚Β» ΞΊΞ±ΞΉ Β«Ξ‘Ο€ΟΞΈΞ·ΟƒΞ·Ο‚Β» Ξ’. ΞΞµΟ‰ΟΞ·Ο„ΞΉΞΊΞ® Ξ ΟΞΏΟƒΞ­Ξ³Ξ³ΞΉΟƒΞ· Ο„Ο‰Ξ½ ΞΞΉΞΊΞΏΞ½ΞΏΞΌΞΉΞΊΟΞ½ Ξ‘Ο€ΞΏΟ„ΞµΞ»ΞµΟƒΞΌΞ¬Ο„Ο‰Ξ½ Ο„Ο‰Ξ½ ΞΞµΟ„Ξ±ΞΊΞΉΞ½Ξ®ΟƒΞµΟ‰Ξ½ Ξ•ΟΞ³Ξ±Ο„ΞΉΞΊΞΏΟ Ξ”Ο…Ξ½Ξ±ΞΌΞΉΞΊΞΏΟ  Ξ’.1 Ξ¤Ξ± Ξ’ΟΞ±Ο‡Ο…Ο‡ΟΟΞ½ΞΉΞ± Ξ‘Ο€ΞΏΟ„ΞµΞ»Ξ­ΟƒΞΌΞ±Ο„Ξ± Ο„Ξ·Ο‚ ΞΞµΟ„Ξ±Ξ½Ξ¬ΟƒΟ„ΞµΟ…ΟƒΞ·Ο‚ β€Ά Ξ¤Ξ± ΞΞµΟ„Ξ±Ξ½Ξ±ΟƒΟ„ΞµΟ…Ο„ΞΉΞΊΞ¬ Ξ•ΞΌΞ²Ξ¬ΟƒΞΌΞ±Ο„Ξ± ΞΊΞ±ΞΉ ΞΏΞΉ Ξ•Ο€ΞΉΟ€Ο„ΟΟƒΞµΞΉΟ‚ Ο„ΞΏΟ…Ο‚ β€Ά ΞΞΉ Ξ•Ο€ΞΉΟ€Ο„ΟΟƒΞµΞΉΟ‚ ΟƒΟ„Ξ·Ξ½ Ξ‘Ο€Ξ±ΟƒΟ‡ΟΞ»Ξ·ΟƒΞ· ΞΊΞ±ΞΉ Ο„ΞΏΟ…Ο‚ ΞΞΉΟƒΞΈΞΏΟΟ‚ β€Ά ΞΞΉ Ξ•Ο€ΞΉΟ€Ο„ΟΟƒΞµΞΉΟ‚ ΟƒΟ„Ξ·Ξ½ Ξ‘ΟΞΎΞ·ΟƒΞ· Ο„ΞΏΟ… Ξ‘Ξ•Ξ  ΞΊΞ±ΞΉ Ο„ΞΏΟ… Ξ•ΞΉΟƒΞΏΞ΄Ξ®ΞΌΞ±Ο„ΞΏΟ‚ β€Ά ΞΞΉ Ξ•Ο€ΞΉΟ€Ο„ΟΟƒΞµΞΉΟ‚ ΟƒΟ„ΞΉΟ‚ Ξ¤ΞΉΞΌΞ­Ο‚ ΞΊΞ±ΞΉ Ο„Ξ· Ξ”ΞΉΞ±Ξ½ΞΏΞΌΞ® Ο„ΞΏΟ… Ξ•ΞΉΟƒΞΏΞ΄Ξ®ΞΌΞ±Ο„ΞΏΟ‚  Ξ’2. Ξ¤Ξ± ΞΞ±ΞΊΟΞΏΟ€ΟΟΞΈΞµΟƒΞΌΞ± Ξ‘Ο€ΞΏΟ„ΞµΞ»Ξ­ΟƒΞΌΞ±Ο„Ξ± Ο„Ο‰Ξ½ ΞΞµΟ„Ξ±ΞΊΞΉΞ½Ξ®ΟƒΞµΟ‰Ξ½  Ξ•ΟΞ³Ξ±Ο„ΞΉΞΊΞΏΟ Ξ”Ο…Ξ½Ξ±ΞΌΞΉΞΊΞΏΟ β€Ά Ξ¤ΞΏ Ξ–Ξ®Ο„Ξ·ΞΌΞ± Ο„ΞΏΟ… Ξ‘Ξ½ΞΈΟΟΟ€ΞΉΞ½ΞΏΟ… ΞΞµΟ†Ξ±Ξ»Ξ±Ξ―ΞΏΟ… β€Ά Ξ¤ΞΏ Ξ•Ο€ΞΉΟ‡ΞµΞ―ΟΞ·ΞΌΞ± Ο„Ξ·Ο‚ Ξ‘Ο€ΟΞΊΟ„Ξ·ΟƒΞ·Ο‚ Ξ•ΞΎΞµΞΉΞ΄Ξ―ΞΊΞµΟ…ΟƒΞ·Ο‚ ΞΊΞ±ΞΉ    Ξ ΟΞΏΟƒΟΞ½Ο„Ο‰Ξ½ β€Ά Ξ¤ΞΏ Ξ•Ο€ΞΉΟ‡ΞµΞ―ΟΞ·ΞΌΞ± Ο„Ξ·Ο‚ Ξ™ΟƒΟΟΟΞΏΟ€Ξ·Ο‚ Ξ‘Ξ½Ξ¬Ο€Ο„Ο…ΞΎΞ·Ο‚ β€Ά ΞΞ¬Ο€ΞΏΞΉΞ± Ξ•Ο€ΞΉΟ€ΟΟΟƒΞΈΞµΟ„Ξ± ΞΞ±ΞΊΟΞΏΟ€ΟΟΞΈΞµΟƒΞΌΞ± Ξ‘Ο€ΞΏΟ„ΞµΞ»Ξ­ΟƒΞΌΞ±Ο„Ξ± Β   2. Ξ£ΟΞ½ΞΏΟΞ· Ξ’Ξ±ΟƒΞΉΞΊΟΞ½ Ξ•Ξ½Ξ½ΞΏΞΉΟΞ½ Ξ— Ξ΄ΞΉΞµΞΈΞ½Ξ®Ο‚ ΞΊΞΉΞ½Ξ·Ο„ΞΉΞΊΟΟ„Ξ·Ο„Ξ± Ο„ΞΏΟ… ΞµΟΞ³Ξ±Ο„ΞΉΞΊΞΏΟ Ξ΄Ο…Ξ½Ξ±ΞΌΞΉΞΊΞΏΟ Ο€ΟΞΏΟƒΞµΞ³Ξ³Ξ―Ξ¶ΞµΟ„Ξ±ΞΉ Ξ±Ο€Ο Ο„Ξ·Ξ½ ΞΏΞΉΞΊΞΏ</dc:title>
  <dc:creator>Ελένη</dc:creator>
  <cp:lastModifiedBy>Χρήστης των Windows</cp:lastModifiedBy>
  <cp:revision>7</cp:revision>
  <dcterms:created xsi:type="dcterms:W3CDTF">2013-07-01T13:54:08Z</dcterms:created>
  <dcterms:modified xsi:type="dcterms:W3CDTF">2021-08-14T11:16:47Z</dcterms:modified>
</cp:coreProperties>
</file>