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58" r:id="rId3"/>
    <p:sldId id="259" r:id="rId4"/>
    <p:sldId id="261" r:id="rId5"/>
    <p:sldId id="330" r:id="rId6"/>
    <p:sldId id="363" r:id="rId7"/>
    <p:sldId id="367" r:id="rId8"/>
    <p:sldId id="368" r:id="rId9"/>
    <p:sldId id="369" r:id="rId10"/>
    <p:sldId id="370" r:id="rId11"/>
    <p:sldId id="291" r:id="rId12"/>
    <p:sldId id="332" r:id="rId13"/>
    <p:sldId id="333" r:id="rId14"/>
    <p:sldId id="334" r:id="rId15"/>
    <p:sldId id="335" r:id="rId16"/>
    <p:sldId id="266" r:id="rId17"/>
    <p:sldId id="337" r:id="rId18"/>
    <p:sldId id="338" r:id="rId19"/>
    <p:sldId id="339" r:id="rId20"/>
    <p:sldId id="342" r:id="rId21"/>
    <p:sldId id="343" r:id="rId22"/>
    <p:sldId id="344" r:id="rId23"/>
    <p:sldId id="267" r:id="rId24"/>
    <p:sldId id="348" r:id="rId25"/>
    <p:sldId id="349" r:id="rId26"/>
    <p:sldId id="350" r:id="rId27"/>
    <p:sldId id="355" r:id="rId28"/>
    <p:sldId id="359" r:id="rId29"/>
    <p:sldId id="357" r:id="rId30"/>
    <p:sldId id="362" r:id="rId31"/>
    <p:sldId id="379" r:id="rId32"/>
    <p:sldId id="380" r:id="rId33"/>
    <p:sldId id="381" r:id="rId34"/>
    <p:sldId id="382" r:id="rId35"/>
    <p:sldId id="383" r:id="rId36"/>
    <p:sldId id="38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3B1F"/>
    <a:srgbClr val="182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35"/>
    <p:restoredTop sz="94643"/>
  </p:normalViewPr>
  <p:slideViewPr>
    <p:cSldViewPr snapToGrid="0" snapToObjects="1">
      <p:cViewPr varScale="1">
        <p:scale>
          <a:sx n="104" d="100"/>
          <a:sy n="104" d="100"/>
        </p:scale>
        <p:origin x="13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606BA-D6F8-7B4A-85FB-7D2C30FCBDD8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634CD-C043-3F44-B5E6-9E1B6AE4D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7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34CD-C043-3F44-B5E6-9E1B6AE4D7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1827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1737360"/>
            <a:ext cx="3657600" cy="3509963"/>
          </a:xfrm>
          <a:noFill/>
          <a:ln>
            <a:noFill/>
          </a:ln>
        </p:spPr>
        <p:txBody>
          <a:bodyPr lIns="0" anchor="t" anchorCtr="0">
            <a:normAutofit/>
          </a:bodyPr>
          <a:lstStyle>
            <a:lvl1pPr algn="ctr">
              <a:defRPr sz="3600" b="0" i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86400" y="0"/>
            <a:ext cx="3657600" cy="1655762"/>
          </a:xfrm>
          <a:ln>
            <a:noFill/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Chapter 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/>
          <a:lstStyle>
            <a:lvl1pPr>
              <a:buClr>
                <a:srgbClr val="873B1F"/>
              </a:buClr>
              <a:defRPr sz="2000"/>
            </a:lvl1pPr>
            <a:lvl2pPr marL="457200" indent="-228600">
              <a:buFont typeface=".AppleSystemUIFont" charset="-120"/>
              <a:buChar char="–"/>
              <a:defRPr sz="1800"/>
            </a:lvl2pPr>
            <a:lvl3pPr>
              <a:buClr>
                <a:srgbClr val="873B1F"/>
              </a:buClr>
              <a:defRPr sz="1600"/>
            </a:lvl3pPr>
            <a:lvl4pPr marL="915988" indent="-228600">
              <a:buFont typeface=".AppleSystemUIFont" charset="-120"/>
              <a:buChar char="–"/>
              <a:defRPr sz="1400"/>
            </a:lvl4pPr>
            <a:lvl5pPr>
              <a:buClr>
                <a:srgbClr val="873B1F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85799" y="6495275"/>
            <a:ext cx="7438869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599" y="6495275"/>
            <a:ext cx="411479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rgbClr val="18275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9BB7F014-2DB4-4D49-99B4-59FA1294E9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prstGeom prst="rect">
            <a:avLst/>
          </a:prstGeom>
          <a:solidFill>
            <a:srgbClr val="182752"/>
          </a:solidFill>
        </p:spPr>
        <p:txBody>
          <a:bodyPr vert="horz" lIns="45720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81328"/>
            <a:ext cx="7886700" cy="46988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170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687388" indent="-2301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1598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146175" indent="-2301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28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2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Forecasting </a:t>
            </a:r>
            <a:br>
              <a:rPr lang="en-US" dirty="0"/>
            </a:br>
            <a:r>
              <a:rPr lang="en-US" dirty="0"/>
              <a:t>Non-Seasonal Series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5712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Forecasting Purely Seasonal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375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873B1F"/>
                </a:solidFill>
              </a:rPr>
              <a:t>Plot of Seasonal Patterns for Boulder Data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799" y="1856423"/>
            <a:ext cx="8064661" cy="5966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4113" indent="-1154113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182752"/>
                </a:solidFill>
              </a:rPr>
              <a:t>Figure 4.3	</a:t>
            </a:r>
            <a:r>
              <a:rPr lang="en-US" sz="1600" b="1" dirty="0">
                <a:solidFill>
                  <a:srgbClr val="873B1F"/>
                </a:solidFill>
              </a:rPr>
              <a:t>Seasonal Plot of Average Temperatures (In Degrees Fahrenheit) in Boulder, CO </a:t>
            </a:r>
            <a:r>
              <a:rPr lang="en-US" sz="1600" i="1" dirty="0">
                <a:solidFill>
                  <a:srgbClr val="873B1F"/>
                </a:solidFill>
              </a:rPr>
              <a:t>(2012–2015, plotted against month, partitioned by year)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8" y="2453094"/>
            <a:ext cx="5960486" cy="373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1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Extrapolative Methods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/>
          <a:lstStyle/>
          <a:p>
            <a:pPr marL="7937" indent="0">
              <a:lnSpc>
                <a:spcPts val="2000"/>
              </a:lnSpc>
              <a:spcBef>
                <a:spcPts val="2200"/>
              </a:spcBef>
              <a:buNone/>
            </a:pPr>
            <a:r>
              <a:rPr lang="en-US" b="1" dirty="0">
                <a:solidFill>
                  <a:srgbClr val="873B1F"/>
                </a:solidFill>
              </a:rPr>
              <a:t>Locally Constant Forecasts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A series is </a:t>
            </a:r>
            <a:r>
              <a:rPr lang="en-US" sz="1800" b="1" dirty="0">
                <a:solidFill>
                  <a:srgbClr val="873B1F"/>
                </a:solidFill>
              </a:rPr>
              <a:t>locally constant </a:t>
            </a:r>
            <a:r>
              <a:rPr lang="en-US" sz="1800" dirty="0"/>
              <a:t>if the mean level changes gradually over time but there is no reason to expect a systematic increase or decrease in the future. The forecast function is: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That is, the plot showing future forecasts is a horizontal line. When a new observation becomes available, the constant is updated.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7EA58A9-94D1-4057-A405-9CB0F92A7DE9}"/>
                  </a:ext>
                </a:extLst>
              </p:cNvPr>
              <p:cNvSpPr/>
              <p:nvPr/>
            </p:nvSpPr>
            <p:spPr>
              <a:xfrm>
                <a:off x="3055561" y="2817614"/>
                <a:ext cx="272547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nor/>
                        </m:rPr>
                        <a:rPr lang="en-US" sz="2400" i="1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7EA58A9-94D1-4057-A405-9CB0F92A7D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561" y="2817614"/>
                <a:ext cx="2725479" cy="461665"/>
              </a:xfrm>
              <a:prstGeom prst="rect">
                <a:avLst/>
              </a:prstGeom>
              <a:blipFill rotWithShape="0">
                <a:blip r:embed="rId2"/>
                <a:stretch>
                  <a:fillRect l="-22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4563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Extrapolative Methods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326207"/>
          </a:xfrm>
        </p:spPr>
        <p:txBody>
          <a:bodyPr/>
          <a:lstStyle/>
          <a:p>
            <a:pPr marL="7937" indent="0">
              <a:lnSpc>
                <a:spcPts val="2000"/>
              </a:lnSpc>
              <a:spcBef>
                <a:spcPts val="2200"/>
              </a:spcBef>
              <a:buNone/>
            </a:pPr>
            <a:r>
              <a:rPr lang="en-US" b="1" dirty="0">
                <a:solidFill>
                  <a:srgbClr val="873B1F"/>
                </a:solidFill>
              </a:rPr>
              <a:t>Locally Constant Forecasts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1880011"/>
            <a:ext cx="7543800" cy="5920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1875" indent="-103187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182752"/>
                </a:solidFill>
              </a:rPr>
              <a:t>Figure 3.4	</a:t>
            </a:r>
            <a:r>
              <a:rPr lang="en-US" sz="1600" b="1">
                <a:solidFill>
                  <a:srgbClr val="873B1F"/>
                </a:solidFill>
              </a:rPr>
              <a:t>Time Series Plot for Weekly Sales for WFJ for the First 26 Weeks, Compared with the Average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514600"/>
            <a:ext cx="6193972" cy="372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27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Extrapolative Methods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/>
          <a:lstStyle/>
          <a:p>
            <a:pPr marL="7937" indent="0">
              <a:lnSpc>
                <a:spcPts val="2000"/>
              </a:lnSpc>
              <a:spcBef>
                <a:spcPts val="2200"/>
              </a:spcBef>
              <a:buNone/>
            </a:pPr>
            <a:r>
              <a:rPr lang="en-US" b="1" dirty="0">
                <a:solidFill>
                  <a:srgbClr val="873B1F"/>
                </a:solidFill>
              </a:rPr>
              <a:t>Use of Moving Averages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The moving average of order </a:t>
            </a:r>
            <a:r>
              <a:rPr lang="en-US" sz="1800" i="1" dirty="0"/>
              <a:t>K</a:t>
            </a:r>
            <a:r>
              <a:rPr lang="en-US" sz="1800" dirty="0"/>
              <a:t> evaluated at time</a:t>
            </a:r>
            <a:r>
              <a:rPr lang="en-US" sz="1800" i="1" dirty="0"/>
              <a:t> t </a:t>
            </a:r>
            <a:r>
              <a:rPr lang="en-US" sz="1800" dirty="0"/>
              <a:t>is denoted by </a:t>
            </a:r>
            <a:r>
              <a:rPr lang="en-US" sz="1800" i="1" dirty="0"/>
              <a:t>MA(</a:t>
            </a:r>
            <a:r>
              <a:rPr lang="en-US" sz="1800" i="1" dirty="0" err="1"/>
              <a:t>t|K</a:t>
            </a:r>
            <a:r>
              <a:rPr lang="en-US" sz="1800" i="1" dirty="0"/>
              <a:t>)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At each point in time, we drop the oldest observation and add a new one.</a:t>
            </a:r>
          </a:p>
          <a:p>
            <a:r>
              <a:rPr lang="en-US" sz="1800" dirty="0"/>
              <a:t>Large values of </a:t>
            </a:r>
            <a:r>
              <a:rPr lang="en-US" sz="1800" i="1" dirty="0"/>
              <a:t>K</a:t>
            </a:r>
            <a:r>
              <a:rPr lang="en-US" sz="1800" dirty="0"/>
              <a:t> produce smoother plots but are slower to adapt to changes.</a:t>
            </a:r>
          </a:p>
          <a:p>
            <a:r>
              <a:rPr lang="en-US" sz="1800" dirty="0"/>
              <a:t>We then forecast the time series at time</a:t>
            </a:r>
            <a:r>
              <a:rPr lang="en-US" sz="1800" i="1" dirty="0"/>
              <a:t> (t+1) </a:t>
            </a:r>
            <a:r>
              <a:rPr lang="en-US" sz="1800" dirty="0"/>
              <a:t>using the formula:</a:t>
            </a:r>
            <a:endParaRPr lang="en-US" sz="18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48582"/>
              </p:ext>
            </p:extLst>
          </p:nvPr>
        </p:nvGraphicFramePr>
        <p:xfrm>
          <a:off x="2924122" y="2367280"/>
          <a:ext cx="2962221" cy="659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68480" imgH="393480" progId="Equation.DSMT4">
                  <p:embed/>
                </p:oleObj>
              </mc:Choice>
              <mc:Fallback>
                <p:oleObj name="Equation" r:id="rId2" imgW="1968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4122" y="2367280"/>
                        <a:ext cx="2962221" cy="6594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168056"/>
              </p:ext>
            </p:extLst>
          </p:nvPr>
        </p:nvGraphicFramePr>
        <p:xfrm>
          <a:off x="3667760" y="4922071"/>
          <a:ext cx="1812608" cy="416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04900" imgH="254000" progId="">
                  <p:embed/>
                </p:oleObj>
              </mc:Choice>
              <mc:Fallback>
                <p:oleObj name="Equation" r:id="rId4" imgW="1104900" imgH="254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760" y="4922071"/>
                        <a:ext cx="1812608" cy="416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1478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8" y="2260746"/>
            <a:ext cx="5823859" cy="3963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Extrapolative Methods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/>
          <a:lstStyle/>
          <a:p>
            <a:pPr marL="7937" indent="0">
              <a:lnSpc>
                <a:spcPts val="2000"/>
              </a:lnSpc>
              <a:spcBef>
                <a:spcPts val="2200"/>
              </a:spcBef>
              <a:buNone/>
            </a:pPr>
            <a:r>
              <a:rPr lang="en-US" b="1" dirty="0">
                <a:solidFill>
                  <a:srgbClr val="873B1F"/>
                </a:solidFill>
              </a:rPr>
              <a:t>Calculation of Moving Averages</a:t>
            </a:r>
            <a:endParaRPr lang="en-US" sz="18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799" y="1980026"/>
            <a:ext cx="7543800" cy="327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1875" indent="-103187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182752"/>
                </a:solidFill>
              </a:rPr>
              <a:t>Table 3.2	</a:t>
            </a:r>
            <a:r>
              <a:rPr lang="en-US" sz="1600" b="1" dirty="0">
                <a:solidFill>
                  <a:srgbClr val="873B1F"/>
                </a:solidFill>
              </a:rPr>
              <a:t>Calculation of Moving Averages for WFJ Sales</a:t>
            </a:r>
            <a:endParaRPr lang="en-US" sz="1600" dirty="0">
              <a:solidFill>
                <a:srgbClr val="873B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2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8" y="2569027"/>
            <a:ext cx="6843396" cy="3725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Extrapolative Methods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/>
          <a:lstStyle/>
          <a:p>
            <a:pPr marL="7937" indent="0">
              <a:lnSpc>
                <a:spcPts val="2000"/>
              </a:lnSpc>
              <a:spcBef>
                <a:spcPts val="2200"/>
              </a:spcBef>
              <a:buNone/>
            </a:pPr>
            <a:r>
              <a:rPr lang="en-US" b="1" dirty="0">
                <a:solidFill>
                  <a:srgbClr val="873B1F"/>
                </a:solidFill>
              </a:rPr>
              <a:t>Use of Moving Averages</a:t>
            </a:r>
            <a:endParaRPr lang="en-US" sz="18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800" y="1960526"/>
            <a:ext cx="7543800" cy="512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0938" indent="-1150938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182752"/>
                </a:solidFill>
              </a:rPr>
              <a:t>Figure 3.5</a:t>
            </a:r>
            <a:r>
              <a:rPr lang="en-US" sz="1600" b="1">
                <a:solidFill>
                  <a:srgbClr val="182752"/>
                </a:solidFill>
              </a:rPr>
              <a:t>	</a:t>
            </a:r>
            <a:r>
              <a:rPr lang="en-US" sz="1600" b="1">
                <a:solidFill>
                  <a:srgbClr val="873B1F"/>
                </a:solidFill>
              </a:rPr>
              <a:t>WFJ Sales for First 26 Weeks, with Moving Averages of </a:t>
            </a:r>
            <a:br>
              <a:rPr lang="en-US" sz="1600" b="1">
                <a:solidFill>
                  <a:srgbClr val="873B1F"/>
                </a:solidFill>
              </a:rPr>
            </a:br>
            <a:r>
              <a:rPr lang="en-US" sz="1600" b="1">
                <a:solidFill>
                  <a:srgbClr val="873B1F"/>
                </a:solidFill>
              </a:rPr>
              <a:t>Lengths 3 and 7</a:t>
            </a:r>
            <a:endParaRPr lang="en-US" sz="1600" dirty="0">
              <a:solidFill>
                <a:srgbClr val="873B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02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 Simple Exponential Smoothing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cs typeface="Times New Roman" pitchFamily="18" charset="0"/>
              </a:rPr>
              <a:t>Simple (or Single) Exponential Smoothing follows the same general idea but makes a smooth transition from one period to the next.</a:t>
            </a:r>
          </a:p>
          <a:p>
            <a:r>
              <a:rPr lang="en-US" sz="1800" dirty="0">
                <a:cs typeface="Times New Roman" pitchFamily="18" charset="0"/>
              </a:rPr>
              <a:t>We select a smoothing constant </a:t>
            </a:r>
            <a:r>
              <a:rPr lang="en-US" sz="1800" dirty="0">
                <a:sym typeface="Symbol" pitchFamily="18" charset="2"/>
              </a:rPr>
              <a:t></a:t>
            </a:r>
            <a:r>
              <a:rPr lang="en-US" sz="1800" dirty="0">
                <a:cs typeface="Times New Roman" pitchFamily="18" charset="0"/>
              </a:rPr>
              <a:t>, such that 0&lt;</a:t>
            </a:r>
            <a:r>
              <a:rPr lang="en-US" sz="1800" dirty="0">
                <a:sym typeface="Symbol" pitchFamily="18" charset="2"/>
              </a:rPr>
              <a:t></a:t>
            </a:r>
            <a:r>
              <a:rPr lang="en-US" sz="1800" dirty="0">
                <a:cs typeface="Times New Roman" pitchFamily="18" charset="0"/>
              </a:rPr>
              <a:t>&lt;1 making for a partial adjustment.</a:t>
            </a:r>
          </a:p>
          <a:p>
            <a:r>
              <a:rPr lang="en-US" sz="1800" dirty="0"/>
              <a:t>We denote the mean level at time </a:t>
            </a:r>
            <a:r>
              <a:rPr lang="en-US" sz="1800" i="1" dirty="0"/>
              <a:t>t </a:t>
            </a:r>
            <a:r>
              <a:rPr lang="en-US" sz="1800" dirty="0"/>
              <a:t>by </a:t>
            </a:r>
            <a:r>
              <a:rPr lang="en-US" sz="1800" i="1" dirty="0"/>
              <a:t>L</a:t>
            </a:r>
            <a:r>
              <a:rPr lang="en-US" sz="1800" i="1" baseline="-25000" dirty="0"/>
              <a:t>t</a:t>
            </a:r>
            <a:r>
              <a:rPr lang="en-US" sz="1800" i="1" dirty="0"/>
              <a:t>.</a:t>
            </a:r>
          </a:p>
          <a:p>
            <a:pPr marL="9525" indent="0" algn="ctr">
              <a:spcBef>
                <a:spcPts val="2200"/>
              </a:spcBef>
              <a:buNone/>
            </a:pPr>
            <a:r>
              <a:rPr lang="en-US" sz="1600" dirty="0"/>
              <a:t>New mean = Old mean + </a:t>
            </a:r>
            <a:r>
              <a:rPr lang="en-US" sz="1600" dirty="0">
                <a:sym typeface="Symbol" pitchFamily="18" charset="2"/>
              </a:rPr>
              <a:t></a:t>
            </a:r>
            <a:r>
              <a:rPr lang="en-US" sz="1600" dirty="0"/>
              <a:t> × (Difference between new observation and old mean)</a:t>
            </a:r>
          </a:p>
          <a:p>
            <a:pPr marL="236538" indent="-227013">
              <a:spcBef>
                <a:spcPts val="4600"/>
              </a:spcBef>
            </a:pPr>
            <a:r>
              <a:rPr lang="en-US" sz="1800" dirty="0"/>
              <a:t>By repeated substitution, we obtain  the extended form showing the declining weights that give rise to the name </a:t>
            </a:r>
            <a:r>
              <a:rPr lang="en-US" sz="1800" i="1" dirty="0"/>
              <a:t>exponential smoothing</a:t>
            </a:r>
            <a:r>
              <a:rPr lang="en-US" sz="1800" dirty="0"/>
              <a:t>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825709"/>
              </p:ext>
            </p:extLst>
          </p:nvPr>
        </p:nvGraphicFramePr>
        <p:xfrm>
          <a:off x="3474720" y="3572391"/>
          <a:ext cx="2200166" cy="371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36700" imgH="254000" progId="">
                  <p:embed/>
                </p:oleObj>
              </mc:Choice>
              <mc:Fallback>
                <p:oleObj name="Equation" r:id="rId2" imgW="1536700" imgH="254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4720" y="3572391"/>
                        <a:ext cx="2200166" cy="3712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610753"/>
              </p:ext>
            </p:extLst>
          </p:nvPr>
        </p:nvGraphicFramePr>
        <p:xfrm>
          <a:off x="2873703" y="4696924"/>
          <a:ext cx="3396594" cy="729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89200" imgH="508000" progId="">
                  <p:embed/>
                </p:oleObj>
              </mc:Choice>
              <mc:Fallback>
                <p:oleObj name="Equation" r:id="rId4" imgW="2489200" imgH="50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703" y="4696924"/>
                        <a:ext cx="3396594" cy="729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4861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 Simple Exponential Smoothing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This expression simplifies to the </a:t>
            </a:r>
            <a:r>
              <a:rPr lang="en-US" sz="1800" i="1" dirty="0"/>
              <a:t>Error Correction </a:t>
            </a:r>
            <a:r>
              <a:rPr lang="en-US" sz="1800" dirty="0"/>
              <a:t>form:</a:t>
            </a:r>
          </a:p>
          <a:p>
            <a:pPr>
              <a:buFontTx/>
              <a:buNone/>
            </a:pPr>
            <a:endParaRPr lang="en-US" sz="1800" dirty="0"/>
          </a:p>
          <a:p>
            <a:pPr lvl="1"/>
            <a:endParaRPr lang="en-US" sz="1800" dirty="0">
              <a:sym typeface="Symbol" pitchFamily="18" charset="2"/>
            </a:endParaRPr>
          </a:p>
          <a:p>
            <a:pPr lvl="1">
              <a:buFont typeface="Arial" charset="0"/>
              <a:buChar char="•"/>
            </a:pPr>
            <a:r>
              <a:rPr lang="en-US" sz="1800" dirty="0">
                <a:sym typeface="Symbol" pitchFamily="18" charset="2"/>
              </a:rPr>
              <a:t>where  is known as the smoothing constant</a:t>
            </a:r>
          </a:p>
          <a:p>
            <a:pPr lvl="1">
              <a:buFont typeface="Arial" charset="0"/>
              <a:buChar char="•"/>
            </a:pPr>
            <a:r>
              <a:rPr lang="en-US" sz="1800" i="1" dirty="0">
                <a:sym typeface="Symbol" pitchFamily="18" charset="2"/>
              </a:rPr>
              <a:t>e</a:t>
            </a:r>
            <a:r>
              <a:rPr lang="en-US" sz="1800" i="1" baseline="-25000" dirty="0">
                <a:sym typeface="Symbol" pitchFamily="18" charset="2"/>
              </a:rPr>
              <a:t>t</a:t>
            </a:r>
            <a:r>
              <a:rPr lang="en-US" sz="1800" dirty="0">
                <a:sym typeface="Symbol" pitchFamily="18" charset="2"/>
              </a:rPr>
              <a:t> is the 1-step ahead forecast error = </a:t>
            </a:r>
            <a:r>
              <a:rPr lang="en-US" sz="1800" i="1" dirty="0" err="1">
                <a:sym typeface="Symbol" pitchFamily="18" charset="2"/>
              </a:rPr>
              <a:t>Y</a:t>
            </a:r>
            <a:r>
              <a:rPr lang="en-US" sz="1800" i="1" baseline="-25000" dirty="0" err="1">
                <a:sym typeface="Symbol" pitchFamily="18" charset="2"/>
              </a:rPr>
              <a:t>t</a:t>
            </a:r>
            <a:r>
              <a:rPr lang="en-US" sz="1800" i="1" dirty="0">
                <a:sym typeface="Symbol" pitchFamily="18" charset="2"/>
              </a:rPr>
              <a:t> – F</a:t>
            </a:r>
            <a:r>
              <a:rPr lang="en-US" sz="1800" i="1" baseline="-25000" dirty="0">
                <a:sym typeface="Symbol" pitchFamily="18" charset="2"/>
              </a:rPr>
              <a:t>t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A smaller value of </a:t>
            </a:r>
            <a:r>
              <a:rPr lang="en-US" sz="1800" dirty="0">
                <a:sym typeface="Symbol" pitchFamily="18" charset="2"/>
              </a:rPr>
              <a:t></a:t>
            </a:r>
            <a:r>
              <a:rPr lang="en-US" sz="1800" dirty="0"/>
              <a:t> gives a smoother trend line:</a:t>
            </a:r>
          </a:p>
          <a:p>
            <a:pPr lvl="1">
              <a:buFont typeface="Arial" charset="0"/>
              <a:buChar char="•"/>
            </a:pPr>
            <a:r>
              <a:rPr lang="en-US" sz="1800" dirty="0">
                <a:sym typeface="Symbol" pitchFamily="18" charset="2"/>
              </a:rPr>
              <a:t> = 0.1 gives slow adjustment</a:t>
            </a:r>
          </a:p>
          <a:p>
            <a:pPr lvl="1">
              <a:buFont typeface="Arial" charset="0"/>
              <a:buChar char="•"/>
            </a:pPr>
            <a:r>
              <a:rPr lang="en-US" sz="1800" dirty="0">
                <a:sym typeface="Symbol" pitchFamily="18" charset="2"/>
              </a:rPr>
              <a:t> = 0.9 gives rapid adjustment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027097"/>
              </p:ext>
            </p:extLst>
          </p:nvPr>
        </p:nvGraphicFramePr>
        <p:xfrm>
          <a:off x="2332038" y="1820863"/>
          <a:ext cx="41465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92400" imgH="254000" progId="Equation.DSMT4">
                  <p:embed/>
                </p:oleObj>
              </mc:Choice>
              <mc:Fallback>
                <p:oleObj name="Equation" r:id="rId2" imgW="26924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038" y="1820863"/>
                        <a:ext cx="4146550" cy="390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228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 Simple Exponential Smoothing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Developed by R.G. Brown in 1940s &amp; 50s.</a:t>
            </a:r>
          </a:p>
          <a:p>
            <a:r>
              <a:rPr lang="en-US" sz="1800" dirty="0"/>
              <a:t>For each series, only need to record last forecast, latest observation and smoothing constant.</a:t>
            </a:r>
          </a:p>
          <a:p>
            <a:r>
              <a:rPr lang="en-US" sz="1800" dirty="0"/>
              <a:t>Useful for short-term forecasting [especially for a large number of series].</a:t>
            </a:r>
          </a:p>
          <a:p>
            <a:r>
              <a:rPr lang="en-US" sz="1800" dirty="0"/>
              <a:t>Local level model, so </a:t>
            </a:r>
            <a:r>
              <a:rPr lang="en-US" sz="1800" i="1" dirty="0"/>
              <a:t>h</a:t>
            </a:r>
            <a:r>
              <a:rPr lang="en-US" sz="1800" dirty="0"/>
              <a:t>-step ahead </a:t>
            </a:r>
            <a:r>
              <a:rPr lang="en-US" sz="1800" b="1" dirty="0"/>
              <a:t>point</a:t>
            </a:r>
            <a:r>
              <a:rPr lang="en-US" sz="1800" dirty="0"/>
              <a:t> forecast is same as 1-step ahead: 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Uncertainty increases as the forecasting horizon increases.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8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731007"/>
              </p:ext>
            </p:extLst>
          </p:nvPr>
        </p:nvGraphicFramePr>
        <p:xfrm>
          <a:off x="3218338" y="3614941"/>
          <a:ext cx="2373789" cy="408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33500" imgH="228600" progId="">
                  <p:embed/>
                </p:oleObj>
              </mc:Choice>
              <mc:Fallback>
                <p:oleObj name="Equation" r:id="rId2" imgW="133350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8338" y="3614941"/>
                        <a:ext cx="2373789" cy="4083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6234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 Simple Exponential Smoothing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379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873B1F"/>
                </a:solidFill>
              </a:rPr>
              <a:t>Weights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1942618"/>
            <a:ext cx="7543800" cy="512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0938" indent="-1150938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182752"/>
                </a:solidFill>
              </a:rPr>
              <a:t>Figure 3.6	</a:t>
            </a:r>
            <a:r>
              <a:rPr lang="en-US" sz="1600" b="1" dirty="0">
                <a:solidFill>
                  <a:srgbClr val="873B1F"/>
                </a:solidFill>
              </a:rPr>
              <a:t>Weights on Different Lags in an Exponentially </a:t>
            </a:r>
            <a:br>
              <a:rPr lang="en-US" sz="1600" b="1" dirty="0">
                <a:solidFill>
                  <a:srgbClr val="873B1F"/>
                </a:solidFill>
              </a:rPr>
            </a:br>
            <a:r>
              <a:rPr lang="en-US" sz="1600" b="1" dirty="0">
                <a:solidFill>
                  <a:srgbClr val="873B1F"/>
                </a:solidFill>
              </a:rPr>
              <a:t>Weighted Moving Average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617948"/>
            <a:ext cx="5803296" cy="343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9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3: Forecasting Non-Seasonal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677863">
              <a:buNone/>
            </a:pPr>
            <a:r>
              <a:rPr lang="en-US" dirty="0"/>
              <a:t>3.1	Method or Model?</a:t>
            </a:r>
          </a:p>
          <a:p>
            <a:pPr marL="685800" indent="-677863">
              <a:buNone/>
            </a:pPr>
            <a:r>
              <a:rPr lang="en-US" dirty="0"/>
              <a:t>3.2	Extrapolative Methods</a:t>
            </a:r>
          </a:p>
          <a:p>
            <a:pPr marL="685800" indent="-677863">
              <a:buNone/>
            </a:pPr>
            <a:r>
              <a:rPr lang="en-US" dirty="0"/>
              <a:t>3.3	Simple Exponential Smoothing</a:t>
            </a:r>
          </a:p>
          <a:p>
            <a:pPr marL="685800" indent="-677863">
              <a:buNone/>
            </a:pPr>
            <a:r>
              <a:rPr lang="en-US" dirty="0"/>
              <a:t>3.4	Linear Exponential Smoothing</a:t>
            </a:r>
          </a:p>
          <a:p>
            <a:pPr marL="685800" indent="-677863">
              <a:buNone/>
            </a:pPr>
            <a:r>
              <a:rPr lang="en-US" dirty="0"/>
              <a:t>3.5	Exponential Smoothing with a Damped Trend</a:t>
            </a:r>
          </a:p>
          <a:p>
            <a:pPr marL="685800" indent="-677863">
              <a:buNone/>
            </a:pPr>
            <a:r>
              <a:rPr lang="en-US" dirty="0"/>
              <a:t>3.6	Other Approaches to Trend Forecasting</a:t>
            </a:r>
          </a:p>
          <a:p>
            <a:pPr marL="685800" indent="-677863">
              <a:buNone/>
            </a:pPr>
            <a:r>
              <a:rPr lang="en-US" dirty="0"/>
              <a:t>3.7	The Use of Transformations</a:t>
            </a:r>
          </a:p>
          <a:p>
            <a:pPr marL="685800" indent="-677863">
              <a:buNone/>
            </a:pPr>
            <a:r>
              <a:rPr lang="en-US" dirty="0"/>
              <a:t>3.8	Prediction Intervals</a:t>
            </a:r>
          </a:p>
          <a:p>
            <a:pPr marL="685800" indent="-677863">
              <a:buNone/>
            </a:pPr>
            <a:r>
              <a:rPr lang="en-US" dirty="0"/>
              <a:t>3.9	Method Selection</a:t>
            </a:r>
          </a:p>
          <a:p>
            <a:pPr marL="685800" indent="-677863">
              <a:buNone/>
            </a:pPr>
            <a:r>
              <a:rPr lang="en-US" dirty="0"/>
              <a:t>3.10	Principles of Extrapolative Methods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18" y="3436938"/>
            <a:ext cx="219456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56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 Simple Exponential Smoothing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873B1F"/>
                </a:solidFill>
              </a:rPr>
              <a:t>Exponential Smoothing Macro – An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2017930"/>
            <a:ext cx="7543800" cy="512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0938" indent="-1150938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>
                <a:solidFill>
                  <a:srgbClr val="182752"/>
                </a:solidFill>
              </a:rPr>
              <a:t>Figure 3.7</a:t>
            </a:r>
            <a:r>
              <a:rPr lang="en-US" sz="1600" b="1" dirty="0">
                <a:solidFill>
                  <a:srgbClr val="182752"/>
                </a:solidFill>
              </a:rPr>
              <a:t>	</a:t>
            </a:r>
            <a:r>
              <a:rPr lang="en-US" sz="1600" b="1" dirty="0">
                <a:solidFill>
                  <a:srgbClr val="873B1F"/>
                </a:solidFill>
              </a:rPr>
              <a:t>SES Forecasts for WFJ Sales: The Effects </a:t>
            </a:r>
            <a:r>
              <a:rPr lang="en-US" sz="1600" b="1">
                <a:solidFill>
                  <a:srgbClr val="873B1F"/>
                </a:solidFill>
              </a:rPr>
              <a:t>of </a:t>
            </a:r>
            <a:br>
              <a:rPr lang="en-US" sz="1600" b="1">
                <a:solidFill>
                  <a:srgbClr val="873B1F"/>
                </a:solidFill>
              </a:rPr>
            </a:br>
            <a:r>
              <a:rPr lang="en-US" sz="1600" b="1">
                <a:solidFill>
                  <a:srgbClr val="873B1F"/>
                </a:solidFill>
              </a:rPr>
              <a:t>Different Smoothing Constants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655161"/>
            <a:ext cx="6851651" cy="321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16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 Simple Exponential Smoothing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873B1F"/>
                </a:solidFill>
              </a:rPr>
              <a:t>The Use of Hold-Out Samples</a:t>
            </a:r>
          </a:p>
          <a:p>
            <a:r>
              <a:rPr lang="en-US" sz="1800" dirty="0"/>
              <a:t>For model development purposes, a time series is typically divided into two parts:</a:t>
            </a:r>
          </a:p>
          <a:p>
            <a:pPr lvl="1">
              <a:spcBef>
                <a:spcPts val="1100"/>
              </a:spcBef>
            </a:pPr>
            <a:r>
              <a:rPr lang="en-US" sz="1600" dirty="0"/>
              <a:t>The first part, the </a:t>
            </a:r>
            <a:r>
              <a:rPr lang="en-US" sz="1600" b="1" i="1" dirty="0">
                <a:solidFill>
                  <a:srgbClr val="873B1F"/>
                </a:solidFill>
              </a:rPr>
              <a:t>estimation</a:t>
            </a:r>
            <a:r>
              <a:rPr lang="en-US" sz="1600" i="1" dirty="0">
                <a:solidFill>
                  <a:srgbClr val="873B1F"/>
                </a:solidFill>
              </a:rPr>
              <a:t> </a:t>
            </a:r>
            <a:r>
              <a:rPr lang="en-US" sz="1600" i="1" dirty="0"/>
              <a:t>or fitting sample</a:t>
            </a:r>
            <a:r>
              <a:rPr lang="en-US" sz="1600" dirty="0"/>
              <a:t>, is used to estimate the parameters of the forecast function.</a:t>
            </a:r>
          </a:p>
          <a:p>
            <a:pPr lvl="1">
              <a:spcBef>
                <a:spcPts val="1100"/>
              </a:spcBef>
            </a:pPr>
            <a:r>
              <a:rPr lang="en-US" sz="1600" dirty="0"/>
              <a:t>The second part, the </a:t>
            </a:r>
            <a:r>
              <a:rPr lang="en-US" sz="1600" b="1" i="1" dirty="0">
                <a:solidFill>
                  <a:srgbClr val="873B1F"/>
                </a:solidFill>
              </a:rPr>
              <a:t>hold-out</a:t>
            </a:r>
            <a:r>
              <a:rPr lang="en-US" sz="1600" i="1" dirty="0">
                <a:solidFill>
                  <a:srgbClr val="873B1F"/>
                </a:solidFill>
              </a:rPr>
              <a:t> </a:t>
            </a:r>
            <a:r>
              <a:rPr lang="en-US" sz="1600" i="1" dirty="0"/>
              <a:t>or </a:t>
            </a:r>
            <a:r>
              <a:rPr lang="en-US" sz="1600" b="1" i="1" dirty="0">
                <a:solidFill>
                  <a:srgbClr val="873B1F"/>
                </a:solidFill>
              </a:rPr>
              <a:t>test sample </a:t>
            </a:r>
            <a:r>
              <a:rPr lang="en-US" sz="1600" dirty="0"/>
              <a:t>is used to check the performance of the forecasting method.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Measures of performance based upon the estimation sample are known as </a:t>
            </a:r>
            <a:r>
              <a:rPr lang="en-US" sz="1800" b="1" i="1" dirty="0">
                <a:solidFill>
                  <a:srgbClr val="873B1F"/>
                </a:solidFill>
              </a:rPr>
              <a:t>in-sample</a:t>
            </a:r>
            <a:r>
              <a:rPr lang="en-US" sz="1800" i="1" dirty="0">
                <a:solidFill>
                  <a:srgbClr val="873B1F"/>
                </a:solidFill>
              </a:rPr>
              <a:t> </a:t>
            </a:r>
            <a:r>
              <a:rPr lang="en-US" sz="1800" dirty="0"/>
              <a:t>measures.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Measures of performance based upon the holdout sample are known as </a:t>
            </a:r>
            <a:r>
              <a:rPr lang="en-US" sz="1800" b="1" i="1" dirty="0">
                <a:solidFill>
                  <a:srgbClr val="873B1F"/>
                </a:solidFill>
              </a:rPr>
              <a:t>out-of-sample</a:t>
            </a:r>
            <a:r>
              <a:rPr lang="en-US" sz="1800" i="1" dirty="0">
                <a:solidFill>
                  <a:srgbClr val="873B1F"/>
                </a:solidFill>
              </a:rPr>
              <a:t> </a:t>
            </a:r>
            <a:r>
              <a:rPr lang="en-US" sz="1800" dirty="0"/>
              <a:t>measures.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13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 Simple Exponential Smoothing –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3333" y="1476558"/>
            <a:ext cx="7543800" cy="512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1875" indent="-103187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182752"/>
                </a:solidFill>
              </a:rPr>
              <a:t>Table 3.5	</a:t>
            </a:r>
            <a:r>
              <a:rPr lang="en-US" sz="1600" b="1" dirty="0">
                <a:solidFill>
                  <a:srgbClr val="873B1F"/>
                </a:solidFill>
              </a:rPr>
              <a:t>Summary Error Measures for One-Step-Ahead Forecasts of </a:t>
            </a:r>
            <a:br>
              <a:rPr lang="en-US" sz="1600" b="1" dirty="0">
                <a:solidFill>
                  <a:srgbClr val="873B1F"/>
                </a:solidFill>
              </a:rPr>
            </a:br>
            <a:r>
              <a:rPr lang="en-US" sz="1600" b="1" dirty="0">
                <a:solidFill>
                  <a:srgbClr val="873B1F"/>
                </a:solidFill>
              </a:rPr>
              <a:t>WFJ Sales Data </a:t>
            </a:r>
            <a:r>
              <a:rPr lang="en-US" sz="1600" i="1" dirty="0">
                <a:solidFill>
                  <a:srgbClr val="873B1F"/>
                </a:solidFill>
              </a:rPr>
              <a:t>(Hold-out sample, weeks 27–62)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" y="2216521"/>
            <a:ext cx="7832374" cy="171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19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Linear Exponential Smoothing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525963"/>
          </a:xfrm>
        </p:spPr>
        <p:txBody>
          <a:bodyPr>
            <a:normAutofit/>
          </a:bodyPr>
          <a:lstStyle/>
          <a:p>
            <a:r>
              <a:rPr lang="en-US" sz="1800" dirty="0"/>
              <a:t>When a time series has a long-term trend (e.g. increases in GDP or sales) the forecasting method must accommodate such features. There are two main approaches:</a:t>
            </a:r>
          </a:p>
          <a:p>
            <a:pPr lvl="1">
              <a:spcBef>
                <a:spcPts val="1000"/>
              </a:spcBef>
              <a:buFont typeface=".AppleSystemUIFont" charset="-120"/>
              <a:buChar char="–"/>
            </a:pPr>
            <a:r>
              <a:rPr lang="en-US" sz="1600" dirty="0"/>
              <a:t>Convert the series to rates of change (growth rates, either absolute or percentage) then predict the rate of change, OR</a:t>
            </a:r>
          </a:p>
          <a:p>
            <a:pPr lvl="1">
              <a:spcBef>
                <a:spcPts val="1000"/>
              </a:spcBef>
              <a:buFont typeface=".AppleSystemUIFont" charset="-120"/>
              <a:buChar char="–"/>
            </a:pPr>
            <a:r>
              <a:rPr lang="en-US" sz="1600" dirty="0"/>
              <a:t>Develop forecasting methods that account for trends.</a:t>
            </a:r>
          </a:p>
          <a:p>
            <a:pPr>
              <a:spcBef>
                <a:spcPts val="2200"/>
              </a:spcBef>
            </a:pPr>
            <a:r>
              <a:rPr lang="en-US" sz="1800" dirty="0"/>
              <a:t>The method that accounts for trends directly is known as Linear Exponential Smoothing (LES) or as Holt’s Method.</a:t>
            </a:r>
          </a:p>
          <a:p>
            <a:pPr lvl="1">
              <a:spcBef>
                <a:spcPts val="1000"/>
              </a:spcBef>
              <a:buFont typeface=".AppleSystemUIFont" charset="-120"/>
              <a:buChar char="–"/>
            </a:pPr>
            <a:r>
              <a:rPr lang="en-US" sz="1600" dirty="0"/>
              <a:t>LES has both local level and local trend terms</a:t>
            </a:r>
          </a:p>
          <a:p>
            <a:pPr lvl="1">
              <a:spcBef>
                <a:spcPts val="1000"/>
              </a:spcBef>
              <a:buFont typeface=".AppleSystemUIFont" charset="-120"/>
              <a:buChar char="–"/>
            </a:pPr>
            <a:r>
              <a:rPr lang="en-US" sz="1600" dirty="0"/>
              <a:t>When the local trend is zero, LES reduces to SES</a:t>
            </a:r>
          </a:p>
        </p:txBody>
      </p:sp>
    </p:spTree>
    <p:extLst>
      <p:ext uri="{BB962C8B-B14F-4D97-AF65-F5344CB8AC3E}">
        <p14:creationId xmlns:p14="http://schemas.microsoft.com/office/powerpoint/2010/main" val="1587773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Linear Exponential Smoothing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799" y="1501648"/>
            <a:ext cx="7543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873B1F"/>
                </a:solidFill>
              </a:rPr>
              <a:t>Use of Trend Lines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799" y="1989467"/>
            <a:ext cx="7543800" cy="366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8888" indent="-1258888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182752"/>
                </a:solidFill>
              </a:rPr>
              <a:t>Figure 3.10	</a:t>
            </a:r>
            <a:r>
              <a:rPr lang="en-US" sz="1600" b="1" dirty="0">
                <a:solidFill>
                  <a:srgbClr val="873B1F"/>
                </a:solidFill>
              </a:rPr>
              <a:t>Linear (A) and Quadratic (B) Trend Lines </a:t>
            </a:r>
            <a:r>
              <a:rPr lang="en-US" sz="1600" b="1">
                <a:solidFill>
                  <a:srgbClr val="873B1F"/>
                </a:solidFill>
              </a:rPr>
              <a:t>for Netflix </a:t>
            </a:r>
            <a:br>
              <a:rPr lang="en-US" sz="1600" b="1">
                <a:solidFill>
                  <a:srgbClr val="873B1F"/>
                </a:solidFill>
              </a:rPr>
            </a:br>
            <a:r>
              <a:rPr lang="en-US" sz="1600" b="1">
                <a:solidFill>
                  <a:srgbClr val="873B1F"/>
                </a:solidFill>
              </a:rPr>
              <a:t>Sales Revenues (2000Q1–2015Q4) [Time = 1, 2, …, 64]</a:t>
            </a:r>
            <a:endParaRPr lang="en-US" sz="1600" i="1" dirty="0">
              <a:solidFill>
                <a:srgbClr val="873B1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618095"/>
            <a:ext cx="7623120" cy="315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0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Linear Exponential Smoothing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799" y="1501648"/>
            <a:ext cx="7543800" cy="4525963"/>
          </a:xfrm>
        </p:spPr>
        <p:txBody>
          <a:bodyPr>
            <a:normAutofit/>
          </a:bodyPr>
          <a:lstStyle/>
          <a:p>
            <a:r>
              <a:rPr lang="en-US" sz="1800" dirty="0"/>
              <a:t>Forecast function includes local trend:</a:t>
            </a:r>
          </a:p>
          <a:p>
            <a:endParaRPr lang="en-US" sz="1800" dirty="0"/>
          </a:p>
          <a:p>
            <a:endParaRPr lang="en-US" sz="1800" dirty="0"/>
          </a:p>
          <a:p>
            <a:pPr lvl="1">
              <a:spcBef>
                <a:spcPts val="1100"/>
              </a:spcBef>
            </a:pPr>
            <a:r>
              <a:rPr lang="en-US" sz="1600" i="1" dirty="0"/>
              <a:t>L</a:t>
            </a:r>
            <a:r>
              <a:rPr lang="en-US" sz="1600" i="1" baseline="-25000" dirty="0"/>
              <a:t>t</a:t>
            </a:r>
            <a:r>
              <a:rPr lang="en-US" sz="1600" dirty="0"/>
              <a:t> is local estimate of </a:t>
            </a:r>
            <a:r>
              <a:rPr lang="en-US" sz="1600" i="1" dirty="0"/>
              <a:t>level </a:t>
            </a:r>
            <a:r>
              <a:rPr lang="en-US" sz="1600" dirty="0"/>
              <a:t>at time </a:t>
            </a:r>
            <a:r>
              <a:rPr lang="en-US" sz="1600" i="1" dirty="0"/>
              <a:t>t</a:t>
            </a:r>
          </a:p>
          <a:p>
            <a:pPr lvl="1">
              <a:spcBef>
                <a:spcPts val="1100"/>
              </a:spcBef>
            </a:pPr>
            <a:r>
              <a:rPr lang="en-US" sz="1600" i="1" dirty="0"/>
              <a:t>T</a:t>
            </a:r>
            <a:r>
              <a:rPr lang="en-US" sz="1600" i="1" baseline="-25000" dirty="0"/>
              <a:t>t</a:t>
            </a:r>
            <a:r>
              <a:rPr lang="en-US" sz="1600" dirty="0"/>
              <a:t> is local estimate of </a:t>
            </a:r>
            <a:r>
              <a:rPr lang="en-US" sz="1600" i="1" dirty="0"/>
              <a:t>trend</a:t>
            </a:r>
            <a:r>
              <a:rPr lang="en-US" sz="1600" dirty="0"/>
              <a:t> at time </a:t>
            </a:r>
            <a:r>
              <a:rPr lang="en-US" sz="1600" i="1" dirty="0"/>
              <a:t>t</a:t>
            </a:r>
          </a:p>
          <a:p>
            <a:pPr>
              <a:spcBef>
                <a:spcPts val="2200"/>
              </a:spcBef>
            </a:pPr>
            <a:r>
              <a:rPr lang="en-US" sz="1800" dirty="0"/>
              <a:t>One-step-ahead: </a:t>
            </a:r>
          </a:p>
          <a:p>
            <a:pPr marL="457182" lvl="1" indent="0">
              <a:buNone/>
            </a:pPr>
            <a:endParaRPr lang="en-US" sz="1800" i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338735"/>
              </p:ext>
            </p:extLst>
          </p:nvPr>
        </p:nvGraphicFramePr>
        <p:xfrm>
          <a:off x="3017520" y="1877246"/>
          <a:ext cx="2779078" cy="749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90700" imgH="482600" progId="">
                  <p:embed/>
                </p:oleObj>
              </mc:Choice>
              <mc:Fallback>
                <p:oleObj name="Equation" r:id="rId2" imgW="1790700" imgH="482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520" y="1877246"/>
                        <a:ext cx="2779078" cy="7491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684106"/>
              </p:ext>
            </p:extLst>
          </p:nvPr>
        </p:nvGraphicFramePr>
        <p:xfrm>
          <a:off x="3017520" y="3405480"/>
          <a:ext cx="1490858" cy="413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254000" progId="">
                  <p:embed/>
                </p:oleObj>
              </mc:Choice>
              <mc:Fallback>
                <p:oleObj name="Equation" r:id="rId4" imgW="914400" imgH="254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520" y="3405480"/>
                        <a:ext cx="1490858" cy="4136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0700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Linear Exponential Smoothing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799" y="1501648"/>
                <a:ext cx="7543800" cy="452596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873B1F"/>
                    </a:solidFill>
                  </a:rPr>
                  <a:t>Updating Relationships</a:t>
                </a:r>
              </a:p>
              <a:p>
                <a:pPr>
                  <a:spcBef>
                    <a:spcPts val="2200"/>
                  </a:spcBef>
                </a:pPr>
                <a:r>
                  <a:rPr lang="en-US" sz="1800" dirty="0"/>
                  <a:t>Initial one-step-ahead forecast made at time </a:t>
                </a:r>
                <a:r>
                  <a:rPr lang="en-US" sz="1800" i="1" dirty="0"/>
                  <a:t>t-1 is</a:t>
                </a:r>
                <a:r>
                  <a:rPr lang="en-US" sz="1800" dirty="0"/>
                  <a:t>:  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r>
                  <a:rPr lang="en-US" sz="1800" dirty="0"/>
                  <a:t>Then we observe the new value,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/>
                  <a:t>.</a:t>
                </a:r>
              </a:p>
              <a:p>
                <a:r>
                  <a:rPr lang="en-US" sz="1800" dirty="0"/>
                  <a:t>The observed forecast error is: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r>
                  <a:rPr lang="en-US" sz="1800" dirty="0"/>
                  <a:t>This latest observed error (or equivalently the new observation and the previous forecast) provide the new information that is used to update the forecasts.</a:t>
                </a:r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799" y="1501648"/>
                <a:ext cx="7543800" cy="4525963"/>
              </a:xfrm>
              <a:blipFill rotWithShape="0">
                <a:blip r:embed="rId3"/>
                <a:stretch>
                  <a:fillRect l="-2019" t="-2288" r="-2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587497"/>
              </p:ext>
            </p:extLst>
          </p:nvPr>
        </p:nvGraphicFramePr>
        <p:xfrm>
          <a:off x="3249648" y="2458719"/>
          <a:ext cx="2404391" cy="411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85255" imgH="253890" progId="">
                  <p:embed/>
                </p:oleObj>
              </mc:Choice>
              <mc:Fallback>
                <p:oleObj name="Equation" r:id="rId4" imgW="1485255" imgH="2538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648" y="2458719"/>
                        <a:ext cx="2404391" cy="4110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16189" y="3957320"/>
                <a:ext cx="31725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𝑒</m:t>
                      </m:r>
                      <m:r>
                        <a:rPr lang="en-US" b="0" i="1" baseline="-25000" smtClean="0">
                          <a:latin typeface="Cambria Math" charset="0"/>
                        </a:rPr>
                        <m:t>𝑡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𝑌𝑡</m:t>
                      </m:r>
                      <m:r>
                        <a:rPr lang="en-US" b="0" i="1" smtClean="0">
                          <a:latin typeface="Cambria Math" charset="0"/>
                        </a:rPr>
                        <m:t> –</m:t>
                      </m:r>
                      <m:r>
                        <a:rPr lang="en-US" b="0" i="1" smtClean="0">
                          <a:latin typeface="Cambria Math" charset="0"/>
                        </a:rPr>
                        <m:t>𝐹𝑡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𝑌𝑡</m:t>
                      </m:r>
                      <m:r>
                        <a:rPr lang="en-US" b="0" i="1" smtClean="0">
                          <a:latin typeface="Cambria Math" charset="0"/>
                        </a:rPr>
                        <m:t> –(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189" y="3957320"/>
                <a:ext cx="3172535" cy="276999"/>
              </a:xfrm>
              <a:prstGeom prst="rect">
                <a:avLst/>
              </a:prstGeom>
              <a:blipFill rotWithShape="0">
                <a:blip r:embed="rId6"/>
                <a:stretch>
                  <a:fillRect t="-143478" r="-1538" b="-17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3961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Linear Exponential Smoothing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799" y="1501648"/>
            <a:ext cx="75438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4200"/>
              </a:spcBef>
              <a:buNone/>
            </a:pPr>
            <a:r>
              <a:rPr lang="en-US" b="1" dirty="0">
                <a:solidFill>
                  <a:srgbClr val="873B1F"/>
                </a:solidFill>
              </a:rPr>
              <a:t>Netflix Example</a:t>
            </a:r>
            <a:endParaRPr lang="en-US" b="1" i="1" dirty="0">
              <a:solidFill>
                <a:srgbClr val="873B1F"/>
              </a:solidFill>
              <a:sym typeface="Symbol" pitchFamily="18" charset="2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5798" y="5434486"/>
            <a:ext cx="7438869" cy="430887"/>
          </a:xfrm>
          <a:prstGeom prst="rect">
            <a:avLst/>
          </a:prstGeom>
          <a:solidFill>
            <a:srgbClr val="873B1F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104753" tIns="91440" rIns="104753" bIns="91440" anchor="ctr" anchorCtr="0">
            <a:spAutoFit/>
          </a:bodyPr>
          <a:lstStyle/>
          <a:p>
            <a:pPr algn="ctr" defTabSz="1047750" eaLnBrk="0" hangingPunct="0">
              <a:spcBef>
                <a:spcPts val="600"/>
              </a:spcBef>
            </a:pPr>
            <a:r>
              <a:rPr lang="en-GB" sz="1600" u="non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When there is a trend, single exponential smoothing lags behind the data.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797" y="2001148"/>
            <a:ext cx="7882164" cy="7795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8888" indent="-1258888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182752"/>
                </a:solidFill>
              </a:rPr>
              <a:t>Figure 3.11	</a:t>
            </a:r>
            <a:r>
              <a:rPr lang="en-US" sz="1600" b="1" dirty="0">
                <a:solidFill>
                  <a:srgbClr val="873B1F"/>
                </a:solidFill>
              </a:rPr>
              <a:t>Netflix Revenues and One-Step-Ahead Forecasts </a:t>
            </a:r>
            <a:r>
              <a:rPr lang="en-US" sz="1600" b="1">
                <a:solidFill>
                  <a:srgbClr val="873B1F"/>
                </a:solidFill>
              </a:rPr>
              <a:t>for </a:t>
            </a:r>
            <a:br>
              <a:rPr lang="en-US" sz="1600" b="1">
                <a:solidFill>
                  <a:srgbClr val="873B1F"/>
                </a:solidFill>
              </a:rPr>
            </a:br>
            <a:r>
              <a:rPr lang="en-US" sz="1600" b="1">
                <a:solidFill>
                  <a:srgbClr val="873B1F"/>
                </a:solidFill>
              </a:rPr>
              <a:t>Observations </a:t>
            </a:r>
            <a:r>
              <a:rPr lang="en-US" sz="1600" b="1" dirty="0">
                <a:solidFill>
                  <a:srgbClr val="873B1F"/>
                </a:solidFill>
              </a:rPr>
              <a:t>53–64 from (A) Single Exponential </a:t>
            </a:r>
            <a:r>
              <a:rPr lang="en-US" sz="1600" b="1">
                <a:solidFill>
                  <a:srgbClr val="873B1F"/>
                </a:solidFill>
              </a:rPr>
              <a:t>Smoothing </a:t>
            </a:r>
            <a:br>
              <a:rPr lang="en-US" sz="1600" b="1">
                <a:solidFill>
                  <a:srgbClr val="873B1F"/>
                </a:solidFill>
              </a:rPr>
            </a:br>
            <a:r>
              <a:rPr lang="en-US" sz="1600" b="1">
                <a:solidFill>
                  <a:srgbClr val="873B1F"/>
                </a:solidFill>
              </a:rPr>
              <a:t>and </a:t>
            </a:r>
            <a:r>
              <a:rPr lang="en-US" sz="1600" b="1" dirty="0">
                <a:solidFill>
                  <a:srgbClr val="873B1F"/>
                </a:solidFill>
              </a:rPr>
              <a:t>(B) Linear </a:t>
            </a:r>
            <a:r>
              <a:rPr lang="en-US" sz="1600" b="1">
                <a:solidFill>
                  <a:srgbClr val="873B1F"/>
                </a:solidFill>
              </a:rPr>
              <a:t>Exponential Smoothing</a:t>
            </a:r>
            <a:endParaRPr lang="en-US" sz="1600" i="1" dirty="0">
              <a:solidFill>
                <a:srgbClr val="873B1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7" y="2885352"/>
            <a:ext cx="7882164" cy="21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16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3.5 Exponential Smoothing with a Damped Trend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85799" y="1501648"/>
            <a:ext cx="75438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4200"/>
              </a:spcBef>
              <a:buNone/>
            </a:pPr>
            <a:r>
              <a:rPr lang="en-US" b="1" dirty="0">
                <a:solidFill>
                  <a:srgbClr val="873B1F"/>
                </a:solidFill>
              </a:rPr>
              <a:t>Choice of Method: Possible Trend Patterns</a:t>
            </a:r>
            <a:endParaRPr lang="en-US" b="1" i="1" dirty="0">
              <a:solidFill>
                <a:srgbClr val="873B1F"/>
              </a:solidFill>
              <a:sym typeface="Symbol" pitchFamily="18" charset="2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799" y="1975742"/>
            <a:ext cx="7882164" cy="549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8888" indent="-1258888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182752"/>
                </a:solidFill>
              </a:rPr>
              <a:t>Figure 3.12	</a:t>
            </a:r>
            <a:r>
              <a:rPr lang="en-US" sz="1600" b="1" dirty="0">
                <a:solidFill>
                  <a:srgbClr val="873B1F"/>
                </a:solidFill>
              </a:rPr>
              <a:t>Possible Trend Patterns Showing Trend/No Trend </a:t>
            </a:r>
            <a:br>
              <a:rPr lang="en-US" sz="1600" b="1" dirty="0">
                <a:solidFill>
                  <a:srgbClr val="873B1F"/>
                </a:solidFill>
              </a:rPr>
            </a:br>
            <a:r>
              <a:rPr lang="en-US" sz="1600" b="1" dirty="0">
                <a:solidFill>
                  <a:srgbClr val="873B1F"/>
                </a:solidFill>
              </a:rPr>
              <a:t>and Additive/Multiplicative Trend</a:t>
            </a:r>
            <a:endParaRPr lang="en-US" sz="1600" i="1" dirty="0">
              <a:solidFill>
                <a:srgbClr val="873B1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602183"/>
            <a:ext cx="5755540" cy="36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38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3.5 Exponential Smoothing with a Damped Trend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799" y="1501648"/>
            <a:ext cx="7543800" cy="4525963"/>
          </a:xfrm>
        </p:spPr>
        <p:txBody>
          <a:bodyPr>
            <a:normAutofit/>
          </a:bodyPr>
          <a:lstStyle/>
          <a:p>
            <a:r>
              <a:rPr lang="en-US" sz="1800" dirty="0"/>
              <a:t>Use the updating equations: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New forecasts: </a:t>
            </a:r>
          </a:p>
          <a:p>
            <a:r>
              <a:rPr lang="en-US" sz="1800" dirty="0"/>
              <a:t>The effect of using damped trend is that the long-term forecast levels out and approaches the steady value: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997528"/>
              </p:ext>
            </p:extLst>
          </p:nvPr>
        </p:nvGraphicFramePr>
        <p:xfrm>
          <a:off x="3383280" y="1838560"/>
          <a:ext cx="2032000" cy="738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57300" imgH="457200" progId="">
                  <p:embed/>
                </p:oleObj>
              </mc:Choice>
              <mc:Fallback>
                <p:oleObj name="Equation" r:id="rId2" imgW="1257300" imgH="45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3280" y="1838560"/>
                        <a:ext cx="2032000" cy="7384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88817"/>
              </p:ext>
            </p:extLst>
          </p:nvPr>
        </p:nvGraphicFramePr>
        <p:xfrm>
          <a:off x="3383280" y="2840633"/>
          <a:ext cx="3291686" cy="408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76400" imgH="203200" progId="">
                  <p:embed/>
                </p:oleObj>
              </mc:Choice>
              <mc:Fallback>
                <p:oleObj name="Equation" r:id="rId4" imgW="16764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3280" y="2840633"/>
                        <a:ext cx="3291686" cy="4081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818568"/>
              </p:ext>
            </p:extLst>
          </p:nvPr>
        </p:nvGraphicFramePr>
        <p:xfrm>
          <a:off x="3383280" y="3916026"/>
          <a:ext cx="1889760" cy="414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89000" imgH="190500" progId="">
                  <p:embed/>
                </p:oleObj>
              </mc:Choice>
              <mc:Fallback>
                <p:oleObj name="Equation" r:id="rId6" imgW="889000" imgH="190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3280" y="3916026"/>
                        <a:ext cx="1889760" cy="4147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49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Method or Model?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234950" indent="-234950">
                  <a:spcBef>
                    <a:spcPts val="2200"/>
                  </a:spcBef>
                </a:pPr>
                <a:r>
                  <a:rPr lang="en-US" sz="1800" dirty="0"/>
                  <a:t>A </a:t>
                </a:r>
                <a:r>
                  <a:rPr lang="en-US" sz="1800" b="1" dirty="0">
                    <a:solidFill>
                      <a:srgbClr val="873B1F"/>
                    </a:solidFill>
                  </a:rPr>
                  <a:t>forecast function </a:t>
                </a:r>
                <a:r>
                  <a:rPr lang="en-US" sz="1800" dirty="0"/>
                  <a:t>is an equation for calculating the forecasts over the forecast horizon.</a:t>
                </a:r>
              </a:p>
              <a:p>
                <a:pPr marL="234950" indent="-234950"/>
                <a:r>
                  <a:rPr lang="en-US" sz="1800" dirty="0"/>
                  <a:t>A </a:t>
                </a:r>
                <a:r>
                  <a:rPr lang="en-US" sz="1800" b="1" dirty="0">
                    <a:solidFill>
                      <a:srgbClr val="873B1F"/>
                    </a:solidFill>
                  </a:rPr>
                  <a:t>forecasting method </a:t>
                </a:r>
                <a:r>
                  <a:rPr lang="en-US" sz="1800" dirty="0"/>
                  <a:t>is a (numerical) procedure for generating a forecast. It involves the direct use of a forecast function. When such methods are not based upon an underlying statistical model, they are termed </a:t>
                </a:r>
                <a:r>
                  <a:rPr lang="en-US" sz="1800" i="1" dirty="0"/>
                  <a:t>heuristic</a:t>
                </a:r>
                <a:r>
                  <a:rPr lang="en-US" sz="1800" dirty="0"/>
                  <a:t>.</a:t>
                </a:r>
              </a:p>
              <a:p>
                <a:pPr marL="461963" indent="-225425">
                  <a:buClr>
                    <a:schemeClr val="tx1"/>
                  </a:buClr>
                  <a:buFont typeface=".AppleSystemUIFont" charset="-120"/>
                  <a:buChar char="–"/>
                </a:pPr>
                <a:r>
                  <a:rPr lang="en-US" sz="1800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</m:oMath>
                </a14:m>
                <a:endParaRPr lang="en-US" dirty="0"/>
              </a:p>
              <a:p>
                <a:pPr marL="234950" indent="-234950"/>
                <a:r>
                  <a:rPr lang="en-US" sz="1800" dirty="0"/>
                  <a:t>A </a:t>
                </a:r>
                <a:r>
                  <a:rPr lang="en-US" sz="1800" b="1" dirty="0">
                    <a:solidFill>
                      <a:srgbClr val="873B1F"/>
                    </a:solidFill>
                  </a:rPr>
                  <a:t>statistical (forecasting) model </a:t>
                </a:r>
                <a:r>
                  <a:rPr lang="en-US" sz="1800" dirty="0"/>
                  <a:t>is a statistical description of the data generating process. The forecasting function is then derived from the statistical model.</a:t>
                </a:r>
              </a:p>
              <a:p>
                <a:pPr marL="461963" indent="-225425">
                  <a:buClr>
                    <a:schemeClr val="tx1"/>
                  </a:buClr>
                  <a:buFont typeface=".AppleSystemUIFont" charset="-120"/>
                  <a:buChar char="–"/>
                </a:pPr>
                <a:r>
                  <a:rPr lang="en-US" sz="1800" dirty="0"/>
                  <a:t>A statistical model is a necessary foundation for the construction of prediction intervals, 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>
                  <a:spcBef>
                    <a:spcPts val="1100"/>
                  </a:spcBef>
                </a:pPr>
                <a:r>
                  <a:rPr lang="en-US" dirty="0"/>
                  <a:t>Plus assumptions about the distribution of the random error term.</a:t>
                </a:r>
              </a:p>
              <a:p>
                <a:pPr lvl="1">
                  <a:spcBef>
                    <a:spcPts val="1100"/>
                  </a:spcBef>
                </a:pPr>
                <a:r>
                  <a:rPr lang="en-US" dirty="0"/>
                  <a:t>The estimated model is used to generate the forecast function, along with the framework to make statements about model uncertainty.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78" t="-2205" r="-2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467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233" y="2340553"/>
            <a:ext cx="3330540" cy="2340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3.7 The Use of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709938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873B1F"/>
                </a:solidFill>
              </a:rPr>
              <a:t>Growth Rates: Netflix Examples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873B1F"/>
                </a:solidFill>
              </a:rPr>
              <a:t>Q1:2000 to Q4: 2015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2355255"/>
            <a:ext cx="3509046" cy="233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12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4.5 The Census X-13 Decomposition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en-US" sz="1600" b="1" dirty="0">
                <a:solidFill>
                  <a:srgbClr val="873B1F"/>
                </a:solidFill>
              </a:rPr>
              <a:t>Step 1: </a:t>
            </a:r>
            <a:r>
              <a:rPr lang="en-US" sz="1600" dirty="0"/>
              <a:t>The time series is first adjusted to take into account any anomalous observations</a:t>
            </a:r>
          </a:p>
          <a:p>
            <a:pPr marL="460375" indent="-195263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.AppleSystemUIFont" charset="-120"/>
              <a:buChar char="–"/>
            </a:pPr>
            <a:r>
              <a:rPr lang="en-US" sz="1600" dirty="0"/>
              <a:t>create an initial time series model. Anomalous observations can then be identified and appropriate adjustments made to the data.</a:t>
            </a:r>
          </a:p>
          <a:p>
            <a:pPr>
              <a:spcBef>
                <a:spcPts val="1600"/>
              </a:spcBef>
            </a:pPr>
            <a:r>
              <a:rPr lang="en-US" sz="1600" b="1" dirty="0">
                <a:solidFill>
                  <a:srgbClr val="873B1F"/>
                </a:solidFill>
              </a:rPr>
              <a:t>Step 2: </a:t>
            </a:r>
            <a:r>
              <a:rPr lang="en-US" sz="1600" dirty="0"/>
              <a:t>The multiplicative (or additive) version of seasonal adjustment is applied to the series</a:t>
            </a:r>
          </a:p>
          <a:p>
            <a:pPr marL="460375" indent="-195263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.AppleSystemUIFont" charset="-120"/>
              <a:buChar char="–"/>
            </a:pPr>
            <a:r>
              <a:rPr lang="en-US" sz="1600" dirty="0"/>
              <a:t>preliminary seasonal factors are estimated by taking a moving average</a:t>
            </a:r>
          </a:p>
          <a:p>
            <a:pPr>
              <a:spcBef>
                <a:spcPts val="1600"/>
              </a:spcBef>
            </a:pPr>
            <a:r>
              <a:rPr lang="en-US" sz="1600" b="1" dirty="0">
                <a:solidFill>
                  <a:srgbClr val="873B1F"/>
                </a:solidFill>
              </a:rPr>
              <a:t>Step 3: </a:t>
            </a:r>
            <a:r>
              <a:rPr lang="en-US" sz="1600" dirty="0"/>
              <a:t>An initial set of seasonal adjustments</a:t>
            </a:r>
          </a:p>
          <a:p>
            <a:pPr marL="460375" indent="-195263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.AppleSystemUIFont" charset="-120"/>
              <a:buChar char="–"/>
            </a:pPr>
            <a:r>
              <a:rPr lang="en-US" sz="1600" dirty="0"/>
              <a:t>applied as in Table 4.4, but using more complex moving averages</a:t>
            </a:r>
          </a:p>
          <a:p>
            <a:pPr>
              <a:spcBef>
                <a:spcPts val="1600"/>
              </a:spcBef>
            </a:pPr>
            <a:r>
              <a:rPr lang="en-US" sz="1600" b="1" dirty="0">
                <a:solidFill>
                  <a:srgbClr val="873B1F"/>
                </a:solidFill>
              </a:rPr>
              <a:t>Step 4: </a:t>
            </a:r>
            <a:r>
              <a:rPr lang="en-US" sz="1600" dirty="0"/>
              <a:t>The series is extended (using ARIMA) so that moving averages can be computed for each time period up to the end of the series, using the seasonally adjusted data.</a:t>
            </a:r>
          </a:p>
          <a:p>
            <a:pPr marL="460375" indent="-195263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.AppleSystemUIFont" charset="-120"/>
              <a:buChar char="–"/>
            </a:pPr>
            <a:r>
              <a:rPr lang="en-US" sz="1600" dirty="0"/>
              <a:t>resulting in a revised estimate of the trend and seasonal factors</a:t>
            </a:r>
          </a:p>
          <a:p>
            <a:pPr>
              <a:spcBef>
                <a:spcPts val="1600"/>
              </a:spcBef>
            </a:pPr>
            <a:r>
              <a:rPr lang="en-US" sz="1600" b="1" dirty="0">
                <a:solidFill>
                  <a:srgbClr val="873B1F"/>
                </a:solidFill>
              </a:rPr>
              <a:t>Step 5: </a:t>
            </a:r>
            <a:r>
              <a:rPr lang="en-US" sz="1600" dirty="0"/>
              <a:t>A final round of detrending is applied, and the error term is then estimated by dividing the observation by the trend and seasonal factors, to complete the decomposition.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23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4.6 The Holt-Winters Seasonal Smoothing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US" sz="1800" dirty="0"/>
                  <a:t>The forecast function includes both local trend and seasonal components. The additive form is: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h</m:t>
                          </m:r>
                        </m:e>
                      </m:d>
                      <m:r>
                        <a:rPr lang="en-US" sz="1800" b="0" i="1" smtClean="0">
                          <a:latin typeface="Cambria Math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𝑙𝑒𝑣𝑒𝑙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charset="0"/>
                        </a:rPr>
                        <m:t>+</m:t>
                      </m:r>
                      <m:r>
                        <a:rPr lang="en-US" sz="1800" b="0" i="1" smtClean="0">
                          <a:latin typeface="Cambria Math" charset="0"/>
                        </a:rPr>
                        <m:t>h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× </m:t>
                      </m:r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𝑡𝑟𝑒𝑛𝑑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𝑠𝑒𝑎𝑠𝑜𝑛𝑎𝑙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–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–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marL="7938" indent="-7938">
                  <a:lnSpc>
                    <a:spcPct val="100000"/>
                  </a:lnSpc>
                  <a:spcBef>
                    <a:spcPts val="1600"/>
                  </a:spcBef>
                  <a:buFontTx/>
                  <a:buNone/>
                </a:pPr>
                <a:r>
                  <a:rPr lang="en-US" sz="1800" dirty="0"/>
                  <a:t>where</a:t>
                </a:r>
                <a:endParaRPr lang="en-US" sz="1800" baseline="-25000" dirty="0"/>
              </a:p>
              <a:p>
                <a:pPr marL="460375" lvl="2" indent="-225425">
                  <a:lnSpc>
                    <a:spcPct val="100000"/>
                  </a:lnSpc>
                  <a:spcBef>
                    <a:spcPts val="1100"/>
                  </a:spcBef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800" dirty="0"/>
                  <a:t>is local estimate of level at time </a:t>
                </a:r>
                <a:r>
                  <a:rPr lang="en-US" sz="1800" i="1" dirty="0"/>
                  <a:t>t</a:t>
                </a:r>
                <a:r>
                  <a:rPr lang="en-US" sz="1800" dirty="0"/>
                  <a:t>.</a:t>
                </a:r>
              </a:p>
              <a:p>
                <a:pPr marL="460375" lvl="2" indent="-225425">
                  <a:lnSpc>
                    <a:spcPct val="100000"/>
                  </a:lnSpc>
                  <a:spcBef>
                    <a:spcPts val="1100"/>
                  </a:spcBef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/>
                  <a:t> is local estimate of trend at time </a:t>
                </a:r>
                <a:r>
                  <a:rPr lang="en-US" sz="1800" i="1" dirty="0"/>
                  <a:t>t</a:t>
                </a:r>
                <a:r>
                  <a:rPr lang="en-US" sz="1800" dirty="0"/>
                  <a:t>.</a:t>
                </a:r>
              </a:p>
              <a:p>
                <a:pPr marL="460375" lvl="2" indent="-225425">
                  <a:lnSpc>
                    <a:spcPct val="100000"/>
                  </a:lnSpc>
                  <a:spcBef>
                    <a:spcPts val="1100"/>
                  </a:spcBef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𝑡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h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–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800" dirty="0"/>
                  <a:t> is the local estimate of the seasonal effect [from same ‘month’ last year].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40" t="-1686" r="-1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76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4.6 The Holt-Winters Seasonal Smoothing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b="1" dirty="0">
                    <a:solidFill>
                      <a:srgbClr val="873B1F"/>
                    </a:solidFill>
                  </a:rPr>
                  <a:t>The Additive Holt-Winters Method</a:t>
                </a:r>
                <a:endParaRPr lang="en-US" sz="2400" b="1" dirty="0">
                  <a:solidFill>
                    <a:srgbClr val="873B1F"/>
                  </a:solidFill>
                </a:endParaRPr>
              </a:p>
              <a:p>
                <a:r>
                  <a:rPr lang="en-US" sz="1800" dirty="0"/>
                  <a:t>When a new observation is recorded, the complete set of updating equations takes the form: </a:t>
                </a:r>
              </a:p>
              <a:p>
                <a:pPr lvl="2">
                  <a:spcBef>
                    <a:spcPts val="1100"/>
                  </a:spcBef>
                  <a:spcAft>
                    <a:spcPts val="600"/>
                  </a:spcAft>
                  <a:buClr>
                    <a:schemeClr val="tx1"/>
                  </a:buClr>
                  <a:buFont typeface=".AppleSystemUIFont" charset="-120"/>
                  <a:buChar char="–"/>
                </a:pPr>
                <a:r>
                  <a:rPr lang="en-US" dirty="0"/>
                  <a:t>Observed error:</a:t>
                </a:r>
              </a:p>
              <a:p>
                <a:pPr marL="1373188" lvl="2" indent="0">
                  <a:spcBef>
                    <a:spcPts val="11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 –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 –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 –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–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lvl="2">
                  <a:spcBef>
                    <a:spcPts val="1100"/>
                  </a:spcBef>
                  <a:spcAft>
                    <a:spcPts val="600"/>
                  </a:spcAft>
                  <a:buClr>
                    <a:schemeClr val="tx1"/>
                  </a:buClr>
                  <a:buFont typeface=".AppleSystemUIFont" charset="-120"/>
                  <a:buChar char="–"/>
                </a:pPr>
                <a:r>
                  <a:rPr lang="en-US" dirty="0"/>
                  <a:t>1-step ahead forecast:</a:t>
                </a:r>
              </a:p>
              <a:p>
                <a:pPr marL="1720850" lvl="2" indent="0">
                  <a:spcBef>
                    <a:spcPts val="11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</a:rPr>
                            <m:t>–</m:t>
                          </m:r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2">
                  <a:spcBef>
                    <a:spcPts val="1100"/>
                  </a:spcBef>
                  <a:spcAft>
                    <a:spcPts val="600"/>
                  </a:spcAft>
                  <a:buClr>
                    <a:schemeClr val="tx1"/>
                  </a:buClr>
                  <a:buFont typeface=".AppleSystemUIFont" charset="-120"/>
                  <a:buChar char="–"/>
                </a:pPr>
                <a:r>
                  <a:rPr lang="en-US" dirty="0"/>
                  <a:t>Updating relationships:</a:t>
                </a:r>
              </a:p>
              <a:p>
                <a:pPr marL="7938" lvl="2" indent="0">
                  <a:spcBef>
                    <a:spcPts val="11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–</m:t>
                          </m:r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 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–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–1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–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–1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–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–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02" t="-2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74190" y="4704724"/>
                <a:ext cx="3011915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938" lvl="2" indent="0">
                  <a:spcBef>
                    <a:spcPts val="11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–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–1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–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–1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190" y="4704724"/>
                <a:ext cx="3011915" cy="4462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90711" y="5085431"/>
                <a:ext cx="3679469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938" lvl="2" indent="0">
                  <a:spcBef>
                    <a:spcPts val="11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</a:rPr>
                            <m:t>–</m:t>
                          </m:r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 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[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–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–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–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–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711" y="5085431"/>
                <a:ext cx="3679469" cy="446276"/>
              </a:xfrm>
              <a:prstGeom prst="rect">
                <a:avLst/>
              </a:prstGeom>
              <a:blipFill rotWithShape="0">
                <a:blip r:embed="rId4"/>
                <a:stretch>
                  <a:fillRect t="-79452" b="-83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755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4.6 The Holt-Winters Seasonal Smoothing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b="1" dirty="0">
                    <a:solidFill>
                      <a:srgbClr val="873B1F"/>
                    </a:solidFill>
                  </a:rPr>
                  <a:t>The Additive Holt-Winters Method</a:t>
                </a:r>
                <a:endParaRPr lang="en-US" sz="2400" b="1" dirty="0">
                  <a:solidFill>
                    <a:srgbClr val="873B1F"/>
                  </a:solidFill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1800" dirty="0"/>
                  <a:t>The updating equations may also be expressed in </a:t>
                </a:r>
                <a:r>
                  <a:rPr lang="en-US" sz="1800" i="1" dirty="0"/>
                  <a:t>error correction </a:t>
                </a:r>
                <a:r>
                  <a:rPr lang="en-US" sz="1800" dirty="0"/>
                  <a:t>form:</a:t>
                </a:r>
              </a:p>
              <a:p>
                <a:pPr marL="7938" lvl="2" indent="0">
                  <a:spcBef>
                    <a:spcPts val="11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–</m:t>
                          </m:r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 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  <a:defRPr/>
                </a:pPr>
                <a:endParaRPr lang="en-US" sz="1800" dirty="0"/>
              </a:p>
              <a:p>
                <a:pPr marL="0" indent="0">
                  <a:buNone/>
                  <a:defRPr/>
                </a:pPr>
                <a:endParaRPr lang="en-US" sz="1800" dirty="0"/>
              </a:p>
              <a:p>
                <a:pPr marL="0" indent="0">
                  <a:buNone/>
                  <a:defRPr/>
                </a:pPr>
                <a:r>
                  <a:rPr lang="en-US" sz="1800" dirty="0"/>
                  <a:t>A variety of special cases exists:</a:t>
                </a:r>
              </a:p>
              <a:p>
                <a:pPr marL="460375" indent="-225425">
                  <a:buFont typeface="Arial" charset="0"/>
                  <a:buChar char="•"/>
                  <a:defRPr/>
                </a:pPr>
                <a:r>
                  <a:rPr lang="en-US" sz="1600" dirty="0"/>
                  <a:t>Fixed seasonal pattern: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𝛾</m:t>
                    </m:r>
                  </m:oMath>
                </a14:m>
                <a:r>
                  <a:rPr lang="en-US" sz="1600" dirty="0">
                    <a:cs typeface="Times New Roman" pitchFamily="18" charset="0"/>
                  </a:rPr>
                  <a:t> = 0 </a:t>
                </a:r>
                <a:r>
                  <a:rPr lang="en-US" sz="1600" dirty="0"/>
                  <a:t>(no seasonal updating)</a:t>
                </a:r>
              </a:p>
              <a:p>
                <a:pPr marL="460375" indent="-225425">
                  <a:buFont typeface="Arial" charset="0"/>
                  <a:buChar char="•"/>
                  <a:defRPr/>
                </a:pPr>
                <a:r>
                  <a:rPr lang="en-US" sz="1600" dirty="0"/>
                  <a:t>No seasonal pattern: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𝛾</m:t>
                    </m:r>
                  </m:oMath>
                </a14:m>
                <a:r>
                  <a:rPr lang="en-US" sz="1600" dirty="0">
                    <a:cs typeface="Times New Roman" pitchFamily="18" charset="0"/>
                  </a:rPr>
                  <a:t> = 0 </a:t>
                </a:r>
                <a:r>
                  <a:rPr lang="en-US" sz="1600" dirty="0"/>
                  <a:t>and all initial </a:t>
                </a:r>
                <a:r>
                  <a:rPr lang="en-US" sz="1600" i="1" dirty="0"/>
                  <a:t>S</a:t>
                </a:r>
                <a:r>
                  <a:rPr lang="en-US" sz="1600" dirty="0"/>
                  <a:t> values are set equal to zero </a:t>
                </a:r>
              </a:p>
              <a:p>
                <a:pPr marL="460375" indent="-225425">
                  <a:buFont typeface="Arial" charset="0"/>
                  <a:buChar char="•"/>
                  <a:defRPr/>
                </a:pPr>
                <a:r>
                  <a:rPr lang="en-US" sz="1600" dirty="0"/>
                  <a:t>Fixed trend: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lang="en-US" sz="1600" dirty="0">
                    <a:cs typeface="Times New Roman" pitchFamily="18" charset="0"/>
                  </a:rPr>
                  <a:t> = 0</a:t>
                </a:r>
              </a:p>
              <a:p>
                <a:pPr marL="460375" indent="-225425">
                  <a:buFont typeface="Arial" charset="0"/>
                  <a:buChar char="•"/>
                  <a:defRPr/>
                </a:pPr>
                <a:r>
                  <a:rPr lang="de-DE" sz="1600" dirty="0"/>
                  <a:t>Zero </a:t>
                </a:r>
                <a:r>
                  <a:rPr lang="de-DE" sz="1600" dirty="0" err="1"/>
                  <a:t>trend</a:t>
                </a:r>
                <a:r>
                  <a:rPr lang="de-DE" sz="1600" dirty="0"/>
                  <a:t>: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lang="de-DE" sz="1600" dirty="0">
                    <a:cs typeface="Times New Roman" pitchFamily="18" charset="0"/>
                  </a:rPr>
                  <a:t> = 0 </a:t>
                </a:r>
                <a:r>
                  <a:rPr lang="de-DE" sz="1600" dirty="0" err="1"/>
                  <a:t>and</a:t>
                </a:r>
                <a:r>
                  <a:rPr lang="de-DE" sz="1600" dirty="0"/>
                  <a:t> </a:t>
                </a:r>
                <a:r>
                  <a:rPr lang="de-DE" sz="1600" i="1" dirty="0">
                    <a:cs typeface="Times New Roman" pitchFamily="18" charset="0"/>
                  </a:rPr>
                  <a:t>T</a:t>
                </a:r>
                <a:r>
                  <a:rPr lang="de-DE" sz="1600" baseline="-25000" dirty="0">
                    <a:cs typeface="Times New Roman" pitchFamily="18" charset="0"/>
                  </a:rPr>
                  <a:t>0 </a:t>
                </a:r>
                <a:r>
                  <a:rPr lang="de-DE" sz="1600" dirty="0">
                    <a:cs typeface="Times New Roman" pitchFamily="18" charset="0"/>
                  </a:rPr>
                  <a:t>= 0</a:t>
                </a:r>
                <a:endParaRPr lang="en-US" sz="1600" dirty="0">
                  <a:cs typeface="Times New Roman" pitchFamily="18" charset="0"/>
                </a:endParaRPr>
              </a:p>
              <a:p>
                <a:pPr marL="460375" indent="-225425">
                  <a:buFont typeface="Arial" charset="0"/>
                  <a:buChar char="•"/>
                  <a:defRPr/>
                </a:pPr>
                <a:r>
                  <a:rPr lang="en-US" sz="1600" dirty="0"/>
                  <a:t>All fixed components: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lang="en-US" sz="1600" dirty="0"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𝛾</m:t>
                    </m:r>
                  </m:oMath>
                </a14:m>
                <a:r>
                  <a:rPr lang="en-US" sz="1600" dirty="0">
                    <a:cs typeface="Times New Roman" pitchFamily="18" charset="0"/>
                  </a:rPr>
                  <a:t> = 0 </a:t>
                </a:r>
                <a:r>
                  <a:rPr lang="en-US" sz="1600" dirty="0"/>
                  <a:t>[leading to the regression model in </a:t>
                </a:r>
                <a:br>
                  <a:rPr lang="en-US" sz="1600" dirty="0"/>
                </a:br>
                <a:r>
                  <a:rPr lang="en-US" sz="1600" dirty="0"/>
                  <a:t>Section 9.1.1]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02" t="-2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07444" y="2687388"/>
                <a:ext cx="1886542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938" lvl="2" indent="0">
                  <a:spcBef>
                    <a:spcPts val="11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444" y="2687388"/>
                <a:ext cx="1886542" cy="4462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223965" y="3068095"/>
                <a:ext cx="1841081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938" lvl="2" indent="0">
                  <a:spcBef>
                    <a:spcPts val="11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</a:rPr>
                            <m:t>–</m:t>
                          </m:r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 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965" y="3068095"/>
                <a:ext cx="1841081" cy="446276"/>
              </a:xfrm>
              <a:prstGeom prst="rect">
                <a:avLst/>
              </a:prstGeom>
              <a:blipFill rotWithShape="0">
                <a:blip r:embed="rId4"/>
                <a:stretch>
                  <a:fillRect t="-78378" b="-8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960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4.7 The Multiplicative Holt-Winters Method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>
            <a:normAutofit/>
          </a:bodyPr>
          <a:lstStyle/>
          <a:p>
            <a:pPr marL="0" indent="0">
              <a:spcAft>
                <a:spcPts val="400"/>
              </a:spcAft>
              <a:buNone/>
            </a:pPr>
            <a:r>
              <a:rPr lang="en-US" sz="1800" dirty="0"/>
              <a:t>The forecast function includes the local trend and seasonal components as before, but the seasonal effect is now multiplicative:</a:t>
            </a:r>
          </a:p>
          <a:p>
            <a:pPr marL="0" indent="0">
              <a:spcAft>
                <a:spcPts val="400"/>
              </a:spcAft>
              <a:buNone/>
            </a:pP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The error correction updating relationships are: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graphicFrame>
        <p:nvGraphicFramePr>
          <p:cNvPr id="8" name="Object 53"/>
          <p:cNvGraphicFramePr>
            <a:graphicFrameLocks noChangeAspect="1"/>
          </p:cNvGraphicFramePr>
          <p:nvPr/>
        </p:nvGraphicFramePr>
        <p:xfrm>
          <a:off x="2057994" y="2130910"/>
          <a:ext cx="4682172" cy="660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213100" imgH="457200" progId="">
                  <p:embed/>
                </p:oleObj>
              </mc:Choice>
              <mc:Fallback>
                <p:oleObj name="Equation" r:id="rId2" imgW="3213100" imgH="457200" progId="">
                  <p:embed/>
                  <p:pic>
                    <p:nvPicPr>
                      <p:cNvPr id="8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994" y="2130910"/>
                        <a:ext cx="4682172" cy="6609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119628" y="3441410"/>
          <a:ext cx="2558904" cy="100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52600" imgH="685800" progId="">
                  <p:embed/>
                </p:oleObj>
              </mc:Choice>
              <mc:Fallback>
                <p:oleObj name="Equation" r:id="rId4" imgW="1752600" imgH="685800" progId="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9628" y="3441410"/>
                        <a:ext cx="2558904" cy="1001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217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4.10 Prediction Intervals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>
            <a:normAutofit/>
          </a:bodyPr>
          <a:lstStyle/>
          <a:p>
            <a:r>
              <a:rPr lang="en-US" sz="1800" dirty="0"/>
              <a:t>As before, we can define a prediction interval using the normal distribution as: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120272" y="1998050"/>
          <a:ext cx="2669248" cy="40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74800" imgH="241300" progId="">
                  <p:embed/>
                </p:oleObj>
              </mc:Choice>
              <mc:Fallback>
                <p:oleObj name="Equation" r:id="rId2" imgW="1574800" imgH="241300" progId="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0272" y="1998050"/>
                        <a:ext cx="2669248" cy="40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685799" y="2636448"/>
                <a:ext cx="7543800" cy="26649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873B1F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457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–"/>
                  <a:tabLst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6873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915988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–"/>
                  <a:tabLst/>
                  <a:defRPr sz="14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11461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54113" indent="-1154113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rgbClr val="182752"/>
                    </a:solidFill>
                  </a:rPr>
                  <a:t>Table 4.10	</a:t>
                </a:r>
                <a:r>
                  <a:rPr lang="en-US" sz="1600" b="1" dirty="0">
                    <a:solidFill>
                      <a:srgbClr val="873B1F"/>
                    </a:solidFill>
                  </a:rPr>
                  <a:t>One-Step-Ahead Prediction Intervals for Quarterly </a:t>
                </a:r>
                <a:r>
                  <a:rPr lang="en-US" sz="1600" b="1" dirty="0" err="1">
                    <a:solidFill>
                      <a:srgbClr val="873B1F"/>
                    </a:solidFill>
                  </a:rPr>
                  <a:t>Autos_index</a:t>
                </a:r>
                <a:r>
                  <a:rPr lang="en-US" sz="1600" b="1" dirty="0">
                    <a:solidFill>
                      <a:srgbClr val="873B1F"/>
                    </a:solidFill>
                  </a:rPr>
                  <a:t> for 2015 [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srgbClr val="873B1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𝜶</m:t>
                    </m:r>
                  </m:oMath>
                </a14:m>
                <a:r>
                  <a:rPr lang="en-US" sz="1600" b="1" dirty="0">
                    <a:solidFill>
                      <a:srgbClr val="873B1F"/>
                    </a:solidFill>
                  </a:rPr>
                  <a:t> = 0.93,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srgbClr val="873B1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r>
                  <a:rPr lang="en-US" sz="1600" b="1" dirty="0">
                    <a:solidFill>
                      <a:srgbClr val="873B1F"/>
                    </a:solidFill>
                  </a:rPr>
                  <a:t> = 0.26]</a:t>
                </a:r>
                <a:endParaRPr lang="en-US" sz="1600" i="1" dirty="0">
                  <a:solidFill>
                    <a:srgbClr val="873B1F"/>
                  </a:solidFill>
                </a:endParaRPr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" y="2636448"/>
                <a:ext cx="7543800" cy="266493"/>
              </a:xfrm>
              <a:prstGeom prst="rect">
                <a:avLst/>
              </a:prstGeom>
              <a:blipFill rotWithShape="0">
                <a:blip r:embed="rId5"/>
                <a:stretch>
                  <a:fillRect l="-1616" t="-22727" b="-1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98" y="3288326"/>
            <a:ext cx="7543801" cy="11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1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Extrapolative Methods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0063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873B1F"/>
                </a:solidFill>
              </a:rPr>
              <a:t>Past, Present, &amp; Future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2336953"/>
            <a:ext cx="7543800" cy="327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1875" indent="-103187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182752"/>
                </a:solidFill>
              </a:rPr>
              <a:t>Figure 3.1	</a:t>
            </a:r>
            <a:r>
              <a:rPr lang="en-US" sz="1600" b="1" dirty="0">
                <a:solidFill>
                  <a:srgbClr val="873B1F"/>
                </a:solidFill>
              </a:rPr>
              <a:t>General Framework for Forecasting with a </a:t>
            </a:r>
            <a:r>
              <a:rPr lang="en-US" sz="1600" b="1">
                <a:solidFill>
                  <a:srgbClr val="873B1F"/>
                </a:solidFill>
              </a:rPr>
              <a:t>Single Series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8" y="2740801"/>
            <a:ext cx="71882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00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Extrapolative Methods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3: Forecasting Non-Seasonal Series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4837" y="1416558"/>
            <a:ext cx="7543800" cy="5140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1875" indent="-103187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182752"/>
                </a:solidFill>
              </a:rPr>
              <a:t>Figure 3.2	</a:t>
            </a:r>
            <a:r>
              <a:rPr lang="en-US" sz="1600" b="1" dirty="0">
                <a:solidFill>
                  <a:srgbClr val="873B1F"/>
                </a:solidFill>
              </a:rPr>
              <a:t>Plot of Actual Sales for Periods 1–12 and </a:t>
            </a:r>
            <a:r>
              <a:rPr lang="en-US" sz="1600" b="1">
                <a:solidFill>
                  <a:srgbClr val="873B1F"/>
                </a:solidFill>
              </a:rPr>
              <a:t>a </a:t>
            </a:r>
            <a:br>
              <a:rPr lang="en-US" sz="1600" b="1">
                <a:solidFill>
                  <a:srgbClr val="873B1F"/>
                </a:solidFill>
              </a:rPr>
            </a:br>
            <a:r>
              <a:rPr lang="en-US" sz="1600" b="1">
                <a:solidFill>
                  <a:srgbClr val="873B1F"/>
                </a:solidFill>
              </a:rPr>
              <a:t>Range </a:t>
            </a:r>
            <a:r>
              <a:rPr lang="en-US" sz="1600" b="1" dirty="0">
                <a:solidFill>
                  <a:srgbClr val="873B1F"/>
                </a:solidFill>
              </a:rPr>
              <a:t>of Possible Values </a:t>
            </a:r>
            <a:r>
              <a:rPr lang="en-US" sz="1600" b="1">
                <a:solidFill>
                  <a:srgbClr val="873B1F"/>
                </a:solidFill>
              </a:rPr>
              <a:t>for Periods 13–20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2204173"/>
            <a:ext cx="5575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92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4.1 Components of a Time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600"/>
              </a:spcBef>
              <a:defRPr/>
            </a:pPr>
            <a:r>
              <a:rPr lang="en-US" sz="1800" dirty="0"/>
              <a:t>A time series is said to have a </a:t>
            </a:r>
            <a:r>
              <a:rPr lang="en-US" sz="1800" i="1" dirty="0"/>
              <a:t>seasonal</a:t>
            </a:r>
            <a:r>
              <a:rPr lang="en-US" sz="1800" dirty="0"/>
              <a:t> component if it displays a recurrent pattern with a fixed and known duration (e.g. months of the year, days of the week).</a:t>
            </a:r>
          </a:p>
          <a:p>
            <a:pPr>
              <a:spcBef>
                <a:spcPts val="1600"/>
              </a:spcBef>
              <a:defRPr/>
            </a:pPr>
            <a:r>
              <a:rPr lang="en-US" sz="1800" dirty="0"/>
              <a:t>A time series is said to have a </a:t>
            </a:r>
            <a:r>
              <a:rPr lang="en-US" sz="1800" i="1" dirty="0"/>
              <a:t>cyclical</a:t>
            </a:r>
            <a:r>
              <a:rPr lang="en-US" sz="1800" dirty="0"/>
              <a:t> component if it displays somewhat regular fluctuations about the trend but those fluctuations have a random periodicity albeit with a constant mean period length (e.g. a business cycle).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1800" dirty="0"/>
              <a:t>Define T = Trend + Cycle, S = Seasonal, E = Error </a:t>
            </a:r>
          </a:p>
          <a:p>
            <a:pPr marL="460375" indent="-225425">
              <a:spcBef>
                <a:spcPts val="1600"/>
              </a:spcBef>
            </a:pPr>
            <a:r>
              <a:rPr lang="en-US" sz="1800" dirty="0"/>
              <a:t>Additive model: </a:t>
            </a:r>
            <a:r>
              <a:rPr lang="en-US" sz="1800" i="1" dirty="0"/>
              <a:t>Y = T + S + E</a:t>
            </a:r>
            <a:endParaRPr lang="en-US" sz="1800" dirty="0"/>
          </a:p>
          <a:p>
            <a:pPr marL="460375" indent="-225425">
              <a:spcBef>
                <a:spcPts val="1600"/>
              </a:spcBef>
            </a:pPr>
            <a:r>
              <a:rPr lang="en-US" sz="1800" dirty="0"/>
              <a:t>Multiplicative model: </a:t>
            </a:r>
            <a:r>
              <a:rPr lang="en-US" sz="1800" i="1" dirty="0"/>
              <a:t>Y = TSE</a:t>
            </a:r>
            <a:r>
              <a:rPr lang="en-US" sz="1800" dirty="0"/>
              <a:t>		</a:t>
            </a:r>
          </a:p>
          <a:p>
            <a:pPr marL="460375" indent="-225425">
              <a:spcBef>
                <a:spcPts val="1600"/>
              </a:spcBef>
            </a:pPr>
            <a:r>
              <a:rPr lang="en-US" sz="1800" dirty="0"/>
              <a:t>Mixed additive-multiplicative model: </a:t>
            </a:r>
            <a:r>
              <a:rPr lang="en-US" sz="1800" i="1" dirty="0"/>
              <a:t>Y = TS + E</a:t>
            </a:r>
            <a:endParaRPr lang="en-US" sz="1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67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4.1 Components of a Time Series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799" y="1461861"/>
            <a:ext cx="7543800" cy="327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1875" indent="-103187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182752"/>
                </a:solidFill>
              </a:rPr>
              <a:t>Figure 4.1	</a:t>
            </a:r>
            <a:r>
              <a:rPr lang="en-US" sz="1600" b="1" dirty="0">
                <a:solidFill>
                  <a:srgbClr val="873B1F"/>
                </a:solidFill>
              </a:rPr>
              <a:t>The Components of a Time Series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914036"/>
            <a:ext cx="6826885" cy="42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3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4.1 Components of a Time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600"/>
              </a:spcBef>
              <a:defRPr/>
            </a:pPr>
            <a:r>
              <a:rPr lang="en-US" sz="1800" dirty="0"/>
              <a:t>A time series is said to have a </a:t>
            </a:r>
            <a:r>
              <a:rPr lang="en-US" sz="1800" i="1" dirty="0"/>
              <a:t>cyclical</a:t>
            </a:r>
            <a:r>
              <a:rPr lang="en-US" sz="1800" dirty="0"/>
              <a:t> component if it displays somewhat regular fluctuations about the trend. The series below has 20 peaks in 100 observations so the mean periodicity is about 5.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1C3618A-47D3-47C5-AA29-6213911D5D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80294" y="2501275"/>
          <a:ext cx="5354811" cy="3219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62318" imgH="2743081" progId="Excel.Sheet.12">
                  <p:embed/>
                </p:oleObj>
              </mc:Choice>
              <mc:Fallback>
                <p:oleObj name="Worksheet" r:id="rId2" imgW="4562318" imgH="2743081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1C3618A-47D3-47C5-AA29-6213911D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80294" y="2501275"/>
                        <a:ext cx="5354811" cy="3219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4997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Forecasting Purely Seasonal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873B1F"/>
                </a:solidFill>
              </a:rPr>
              <a:t>Monthly Temperatures in Boulder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800" y="1918798"/>
            <a:ext cx="7543800" cy="327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4113" indent="-1154113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182752"/>
                </a:solidFill>
              </a:rPr>
              <a:t>Figure 4.2	</a:t>
            </a:r>
            <a:r>
              <a:rPr lang="en-US" sz="1600" b="1" dirty="0">
                <a:solidFill>
                  <a:srgbClr val="873B1F"/>
                </a:solidFill>
              </a:rPr>
              <a:t>Monthly Average Temperatures (In Degrees Fahrenheit) </a:t>
            </a:r>
            <a:br>
              <a:rPr lang="en-US" sz="1600" b="1" dirty="0">
                <a:solidFill>
                  <a:srgbClr val="873B1F"/>
                </a:solidFill>
              </a:rPr>
            </a:br>
            <a:r>
              <a:rPr lang="en-US" sz="1600" b="1" dirty="0">
                <a:solidFill>
                  <a:srgbClr val="873B1F"/>
                </a:solidFill>
              </a:rPr>
              <a:t>in Boulder, CO, 1991–2015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561582"/>
            <a:ext cx="5858076" cy="3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56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1532</TotalTime>
  <Words>3000</Words>
  <Application>Microsoft Office PowerPoint</Application>
  <PresentationFormat>On-screen Show (4:3)</PresentationFormat>
  <Paragraphs>272</Paragraphs>
  <Slides>36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.AppleSystemUIFont</vt:lpstr>
      <vt:lpstr>Arial</vt:lpstr>
      <vt:lpstr>Calibri</vt:lpstr>
      <vt:lpstr>Cambria Math</vt:lpstr>
      <vt:lpstr>Times New Roman</vt:lpstr>
      <vt:lpstr>Office Theme</vt:lpstr>
      <vt:lpstr>Worksheet</vt:lpstr>
      <vt:lpstr>Equation</vt:lpstr>
      <vt:lpstr>Forecasting  Non-Seasonal Series</vt:lpstr>
      <vt:lpstr>Chapter 3: Forecasting Non-Seasonal Series</vt:lpstr>
      <vt:lpstr>3.1 Method or Model?</vt:lpstr>
      <vt:lpstr>3.2 Extrapolative Methods</vt:lpstr>
      <vt:lpstr>3.2 Extrapolative Methods</vt:lpstr>
      <vt:lpstr>4.1 Components of a Time Series</vt:lpstr>
      <vt:lpstr>4.1 Components of a Time Series</vt:lpstr>
      <vt:lpstr>4.1 Components of a Time Series</vt:lpstr>
      <vt:lpstr>4.2 Forecasting Purely Seasonal Series</vt:lpstr>
      <vt:lpstr>4.2 Forecasting Purely Seasonal Series</vt:lpstr>
      <vt:lpstr>3.2 Extrapolative Methods</vt:lpstr>
      <vt:lpstr>3.2 Extrapolative Methods</vt:lpstr>
      <vt:lpstr>3.2 Extrapolative Methods</vt:lpstr>
      <vt:lpstr>3.2 Extrapolative Methods</vt:lpstr>
      <vt:lpstr>3.2 Extrapolative Methods</vt:lpstr>
      <vt:lpstr>3.3 Simple Exponential Smoothing</vt:lpstr>
      <vt:lpstr>3.3 Simple Exponential Smoothing</vt:lpstr>
      <vt:lpstr>3.3 Simple Exponential Smoothing</vt:lpstr>
      <vt:lpstr>3.3 Simple Exponential Smoothing</vt:lpstr>
      <vt:lpstr>3.3 Simple Exponential Smoothing</vt:lpstr>
      <vt:lpstr>3.3 Simple Exponential Smoothing</vt:lpstr>
      <vt:lpstr>3.3 Simple Exponential Smoothing – Example</vt:lpstr>
      <vt:lpstr>3.4 Linear Exponential Smoothing</vt:lpstr>
      <vt:lpstr>3.4 Linear Exponential Smoothing</vt:lpstr>
      <vt:lpstr>3.4 Linear Exponential Smoothing</vt:lpstr>
      <vt:lpstr>3.4 Linear Exponential Smoothing</vt:lpstr>
      <vt:lpstr>3.4 Linear Exponential Smoothing</vt:lpstr>
      <vt:lpstr>3.5 Exponential Smoothing with a Damped Trend</vt:lpstr>
      <vt:lpstr>3.5 Exponential Smoothing with a Damped Trend</vt:lpstr>
      <vt:lpstr>3.7 The Use of Transformations</vt:lpstr>
      <vt:lpstr>4.5 The Census X-13 Decomposition</vt:lpstr>
      <vt:lpstr>4.6 The Holt-Winters Seasonal Smoothing Methods</vt:lpstr>
      <vt:lpstr>4.6 The Holt-Winters Seasonal Smoothing Methods</vt:lpstr>
      <vt:lpstr>4.6 The Holt-Winters Seasonal Smoothing Methods</vt:lpstr>
      <vt:lpstr>4.7 The Multiplicative Holt-Winters Method</vt:lpstr>
      <vt:lpstr>4.10 Prediction Intervals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Botelho</dc:creator>
  <cp:lastModifiedBy>Theologos Dergiades</cp:lastModifiedBy>
  <cp:revision>86</cp:revision>
  <dcterms:created xsi:type="dcterms:W3CDTF">2017-08-05T17:51:38Z</dcterms:created>
  <dcterms:modified xsi:type="dcterms:W3CDTF">2021-04-09T12:15:49Z</dcterms:modified>
</cp:coreProperties>
</file>