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5"/>
  </p:notesMasterIdLst>
  <p:sldIdLst>
    <p:sldId id="321" r:id="rId2"/>
    <p:sldId id="416" r:id="rId3"/>
    <p:sldId id="394" r:id="rId4"/>
    <p:sldId id="395" r:id="rId5"/>
    <p:sldId id="396" r:id="rId6"/>
    <p:sldId id="397" r:id="rId7"/>
    <p:sldId id="398" r:id="rId8"/>
    <p:sldId id="399" r:id="rId9"/>
    <p:sldId id="401" r:id="rId10"/>
    <p:sldId id="402" r:id="rId11"/>
    <p:sldId id="404" r:id="rId12"/>
    <p:sldId id="403" r:id="rId13"/>
    <p:sldId id="405" r:id="rId14"/>
    <p:sldId id="406" r:id="rId15"/>
    <p:sldId id="407" r:id="rId16"/>
    <p:sldId id="408" r:id="rId17"/>
    <p:sldId id="409" r:id="rId18"/>
    <p:sldId id="410" r:id="rId19"/>
    <p:sldId id="411" r:id="rId20"/>
    <p:sldId id="412" r:id="rId21"/>
    <p:sldId id="413" r:id="rId22"/>
    <p:sldId id="414" r:id="rId23"/>
    <p:sldId id="359" r:id="rId24"/>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9545" autoAdjust="0"/>
  </p:normalViewPr>
  <p:slideViewPr>
    <p:cSldViewPr>
      <p:cViewPr varScale="1">
        <p:scale>
          <a:sx n="83" d="100"/>
          <a:sy n="83" d="100"/>
        </p:scale>
        <p:origin x="797"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4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419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97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97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3569AA1-F9E0-4454-87D0-0FF862FF0761}"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a:t>Click to edit Master title style</a:t>
            </a:r>
          </a:p>
        </p:txBody>
      </p:sp>
      <p:sp>
        <p:nvSpPr>
          <p:cNvPr id="15" name="Date Placeholder 27"/>
          <p:cNvSpPr>
            <a:spLocks noGrp="1"/>
          </p:cNvSpPr>
          <p:nvPr>
            <p:ph type="dt" sz="half" idx="10"/>
          </p:nvPr>
        </p:nvSpPr>
        <p:spPr/>
        <p:txBody>
          <a:bodyPr/>
          <a:lstStyle>
            <a:lvl1pPr>
              <a:defRPr/>
            </a:lvl1pPr>
          </a:lstStyle>
          <a:p>
            <a:pPr>
              <a:defRPr/>
            </a:pPr>
            <a:endParaRPr lang="el-GR"/>
          </a:p>
        </p:txBody>
      </p:sp>
      <p:sp>
        <p:nvSpPr>
          <p:cNvPr id="16" name="Footer Placeholder 16"/>
          <p:cNvSpPr>
            <a:spLocks noGrp="1"/>
          </p:cNvSpPr>
          <p:nvPr>
            <p:ph type="ftr" sz="quarter" idx="11"/>
          </p:nvPr>
        </p:nvSpPr>
        <p:spPr/>
        <p:txBody>
          <a:bodyPr/>
          <a:lstStyle>
            <a:lvl1pPr>
              <a:defRPr/>
            </a:lvl1pPr>
          </a:lstStyle>
          <a:p>
            <a:pPr>
              <a:defRPr/>
            </a:pPr>
            <a:endParaRPr lang="el-GR"/>
          </a:p>
        </p:txBody>
      </p:sp>
      <p:sp>
        <p:nvSpPr>
          <p:cNvPr id="17" name="Slide Number Placeholder 28"/>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7F8359E3-5BC7-479C-9442-33586032699A}"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683D2141-06DA-43AC-9B9B-65C9B9AB8E55}"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solidFill>
          <a:schemeClr val="bg2"/>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Vertical Title 1"/>
          <p:cNvSpPr>
            <a:spLocks noGrp="1"/>
          </p:cNvSpPr>
          <p:nvPr>
            <p:ph type="title" orient="vert"/>
          </p:nvPr>
        </p:nvSpPr>
        <p:spPr>
          <a:xfrm>
            <a:off x="7391400" y="304801"/>
            <a:ext cx="1447800" cy="5851525"/>
          </a:xfrm>
        </p:spPr>
        <p:txBody>
          <a:bodyPr vert="eaVert"/>
          <a:lstStyle/>
          <a:p>
            <a:r>
              <a:rPr lang="en-US"/>
              <a:t>Click to edit Master title style</a:t>
            </a:r>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0E146A34-128F-4236-9366-79C100E1E758}" type="slidenum">
              <a:rPr lang="el-GR"/>
              <a:pPr>
                <a:defRPr/>
              </a:pPr>
              <a:t>‹#›</a:t>
            </a:fld>
            <a:endParaRPr lang="el-GR"/>
          </a:p>
        </p:txBody>
      </p:sp>
      <p:sp>
        <p:nvSpPr>
          <p:cNvPr id="14" name="Date Placeholder 3"/>
          <p:cNvSpPr>
            <a:spLocks noGrp="1"/>
          </p:cNvSpPr>
          <p:nvPr>
            <p:ph type="dt" sz="half" idx="11"/>
          </p:nvPr>
        </p:nvSpPr>
        <p:spPr/>
        <p:txBody>
          <a:bodyPr/>
          <a:lstStyle>
            <a:lvl1pPr>
              <a:defRPr/>
            </a:lvl1pPr>
          </a:lstStyle>
          <a:p>
            <a:pPr>
              <a:defRPr/>
            </a:pPr>
            <a:endParaRPr lang="el-GR"/>
          </a:p>
        </p:txBody>
      </p:sp>
      <p:sp>
        <p:nvSpPr>
          <p:cNvPr id="15" name="Footer Placeholder 4"/>
          <p:cNvSpPr>
            <a:spLocks noGrp="1"/>
          </p:cNvSpPr>
          <p:nvPr>
            <p:ph type="ftr" sz="quarter" idx="12"/>
          </p:nvPr>
        </p:nvSpPr>
        <p:spPr/>
        <p:txBody>
          <a:bodyPr/>
          <a:lstStyle>
            <a:lvl1pPr>
              <a:defRPr/>
            </a:lvl1pPr>
          </a:lstStyle>
          <a:p>
            <a:pPr>
              <a:defRPr/>
            </a:pPr>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a:t>Click to edit Master title style</a:t>
            </a:r>
          </a:p>
        </p:txBody>
      </p:sp>
      <p:sp>
        <p:nvSpPr>
          <p:cNvPr id="8" name="Content Placeholder 7"/>
          <p:cNvSpPr>
            <a:spLocks noGrp="1"/>
          </p:cNvSpPr>
          <p:nvPr>
            <p:ph sz="quarter" idx="1"/>
          </p:nvPr>
        </p:nvSpPr>
        <p:spPr>
          <a:xfrm>
            <a:off x="301752" y="1527048"/>
            <a:ext cx="850392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A5ACF1A8-473B-4E73-8291-726C3369CCC9}"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a:t>Click to edit Master title style</a:t>
            </a:r>
          </a:p>
        </p:txBody>
      </p:sp>
      <p:sp>
        <p:nvSpPr>
          <p:cNvPr id="15" name="Footer Placeholder 4"/>
          <p:cNvSpPr>
            <a:spLocks noGrp="1"/>
          </p:cNvSpPr>
          <p:nvPr>
            <p:ph type="ftr" sz="quarter" idx="10"/>
          </p:nvPr>
        </p:nvSpPr>
        <p:spPr/>
        <p:txBody>
          <a:bodyPr/>
          <a:lstStyle>
            <a:lvl1pPr>
              <a:defRPr/>
            </a:lvl1pPr>
          </a:lstStyle>
          <a:p>
            <a:pPr>
              <a:defRPr/>
            </a:pPr>
            <a:endParaRPr lang="el-GR"/>
          </a:p>
        </p:txBody>
      </p:sp>
      <p:sp>
        <p:nvSpPr>
          <p:cNvPr id="16" name="Date Placeholder 3"/>
          <p:cNvSpPr>
            <a:spLocks noGrp="1"/>
          </p:cNvSpPr>
          <p:nvPr>
            <p:ph type="dt" sz="half" idx="11"/>
          </p:nvPr>
        </p:nvSpPr>
        <p:spPr/>
        <p:txBody>
          <a:bodyPr/>
          <a:lstStyle>
            <a:lvl1pPr>
              <a:defRPr/>
            </a:lvl1pPr>
          </a:lstStyle>
          <a:p>
            <a:pPr>
              <a:defRPr/>
            </a:pPr>
            <a:endParaRPr lang="el-GR"/>
          </a:p>
        </p:txBody>
      </p:sp>
      <p:sp>
        <p:nvSpPr>
          <p:cNvPr id="17" name="Slide Number Placeholder 5"/>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8F71EF97-22CF-42DD-B198-E2DD296CA19B}"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2"/>
        </a:solidFill>
        <a:effectLst/>
      </p:bgPr>
    </p:bg>
    <p:spTree>
      <p:nvGrpSpPr>
        <p:cNvPr id="1" name=""/>
        <p:cNvGrpSpPr/>
        <p:nvPr/>
      </p:nvGrpSpPr>
      <p:grpSpPr>
        <a:xfrm>
          <a:off x="0" y="0"/>
          <a:ext cx="0" cy="0"/>
          <a:chOff x="0" y="0"/>
          <a:chExt cx="0" cy="0"/>
        </a:xfrm>
      </p:grpSpPr>
      <p:sp>
        <p:nvSpPr>
          <p:cNvPr id="5" name="Straight Connector 4"/>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a:p>
        </p:txBody>
      </p:sp>
      <p:sp>
        <p:nvSpPr>
          <p:cNvPr id="2" name="Title 1"/>
          <p:cNvSpPr>
            <a:spLocks noGrp="1"/>
          </p:cNvSpPr>
          <p:nvPr>
            <p:ph type="title"/>
          </p:nvPr>
        </p:nvSpPr>
        <p:spPr>
          <a:xfrm>
            <a:off x="301752" y="228600"/>
            <a:ext cx="8534400" cy="758952"/>
          </a:xfrm>
        </p:spPr>
        <p:txBody>
          <a:bodyPr/>
          <a:lstStyle/>
          <a:p>
            <a:r>
              <a:rPr lang="en-US"/>
              <a:t>Click to edit Master title style</a:t>
            </a:r>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endParaRPr lang="el-GR"/>
          </a:p>
        </p:txBody>
      </p:sp>
      <p:sp>
        <p:nvSpPr>
          <p:cNvPr id="7" name="Footer Placeholder 5"/>
          <p:cNvSpPr>
            <a:spLocks noGrp="1"/>
          </p:cNvSpPr>
          <p:nvPr>
            <p:ph type="ftr" sz="quarter" idx="11"/>
          </p:nvPr>
        </p:nvSpPr>
        <p:spPr/>
        <p:txBody>
          <a:bodyPr/>
          <a:lstStyle>
            <a:lvl1pPr>
              <a:defRPr/>
            </a:lvl1pPr>
          </a:lstStyle>
          <a:p>
            <a:pPr>
              <a:defRPr/>
            </a:pPr>
            <a:endParaRPr lang="el-GR"/>
          </a:p>
        </p:txBody>
      </p:sp>
      <p:sp>
        <p:nvSpPr>
          <p:cNvPr id="8" name="Slide Number Placeholder 6"/>
          <p:cNvSpPr>
            <a:spLocks noGrp="1"/>
          </p:cNvSpPr>
          <p:nvPr>
            <p:ph type="sldNum" sz="quarter" idx="12"/>
          </p:nvPr>
        </p:nvSpPr>
        <p:spPr/>
        <p:txBody>
          <a:bodyPr/>
          <a:lstStyle>
            <a:lvl1pPr>
              <a:defRPr/>
            </a:lvl1pPr>
          </a:lstStyle>
          <a:p>
            <a:pPr>
              <a:defRPr/>
            </a:pPr>
            <a:fld id="{077D6F18-E9BF-461D-A6EC-F555FE05BE12}"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solidFill>
          <a:schemeClr val="bg2"/>
        </a:solidFill>
        <a:effectLst/>
      </p:bgPr>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Rectangle 10"/>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 name="Content Placeholder 25"/>
          <p:cNvSpPr>
            <a:spLocks noGrp="1"/>
          </p:cNvSpPr>
          <p:nvPr>
            <p:ph sz="quarter" idx="4"/>
          </p:nvPr>
        </p:nvSpPr>
        <p:spPr>
          <a:xfrm>
            <a:off x="4800600" y="2471383"/>
            <a:ext cx="4038600" cy="38221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itle 22"/>
          <p:cNvSpPr>
            <a:spLocks noGrp="1"/>
          </p:cNvSpPr>
          <p:nvPr>
            <p:ph type="title"/>
          </p:nvPr>
        </p:nvSpPr>
        <p:spPr/>
        <p:txBody>
          <a:bodyPr rtlCol="0"/>
          <a:lstStyle/>
          <a:p>
            <a:r>
              <a:rPr lang="en-US"/>
              <a:t>Click to edit Master title style</a:t>
            </a:r>
          </a:p>
        </p:txBody>
      </p:sp>
      <p:sp>
        <p:nvSpPr>
          <p:cNvPr id="18" name="Date Placeholder 6"/>
          <p:cNvSpPr>
            <a:spLocks noGrp="1"/>
          </p:cNvSpPr>
          <p:nvPr>
            <p:ph type="dt" sz="half" idx="10"/>
          </p:nvPr>
        </p:nvSpPr>
        <p:spPr/>
        <p:txBody>
          <a:bodyPr/>
          <a:lstStyle>
            <a:lvl1pPr>
              <a:defRPr/>
            </a:lvl1pPr>
          </a:lstStyle>
          <a:p>
            <a:pPr>
              <a:defRPr/>
            </a:pPr>
            <a:endParaRPr lang="el-GR"/>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l-GR"/>
          </a:p>
        </p:txBody>
      </p:sp>
      <p:sp>
        <p:nvSpPr>
          <p:cNvPr id="20" name="Slide Number Placeholder 8"/>
          <p:cNvSpPr>
            <a:spLocks noGrp="1"/>
          </p:cNvSpPr>
          <p:nvPr>
            <p:ph type="sldNum" sz="quarter" idx="12"/>
          </p:nvPr>
        </p:nvSpPr>
        <p:spPr>
          <a:xfrm>
            <a:off x="4343400" y="1042988"/>
            <a:ext cx="457200" cy="441325"/>
          </a:xfrm>
        </p:spPr>
        <p:txBody>
          <a:bodyPr/>
          <a:lstStyle>
            <a:lvl1pPr algn="ctr">
              <a:defRPr/>
            </a:lvl1pPr>
          </a:lstStyle>
          <a:p>
            <a:pPr>
              <a:defRPr/>
            </a:pPr>
            <a:fld id="{8D673732-918C-485B-916A-C2FD12679EA6}"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defRPr/>
            </a:pPr>
            <a:endParaRPr lang="el-GR"/>
          </a:p>
        </p:txBody>
      </p:sp>
      <p:sp>
        <p:nvSpPr>
          <p:cNvPr id="4" name="Footer Placeholder 3"/>
          <p:cNvSpPr>
            <a:spLocks noGrp="1"/>
          </p:cNvSpPr>
          <p:nvPr>
            <p:ph type="ftr" sz="quarter" idx="11"/>
          </p:nvPr>
        </p:nvSpPr>
        <p:spPr/>
        <p:txBody>
          <a:bodyPr/>
          <a:lstStyle>
            <a:lvl1pPr>
              <a:defRPr/>
            </a:lvl1pPr>
          </a:lstStyle>
          <a:p>
            <a:pPr>
              <a:defRPr/>
            </a:pPr>
            <a:endParaRPr lang="el-GR"/>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3D12DCD8-C59D-4823-BE7C-382FF93A5B1D}"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3" name="Rectangle 2"/>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4" name="Rectangle 3"/>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8" name="Date Placeholder 1"/>
          <p:cNvSpPr>
            <a:spLocks noGrp="1"/>
          </p:cNvSpPr>
          <p:nvPr>
            <p:ph type="dt" sz="half" idx="10"/>
          </p:nvPr>
        </p:nvSpPr>
        <p:spPr/>
        <p:txBody>
          <a:bodyPr/>
          <a:lstStyle>
            <a:lvl1pPr>
              <a:defRPr/>
            </a:lvl1pPr>
          </a:lstStyle>
          <a:p>
            <a:pPr>
              <a:defRPr/>
            </a:pPr>
            <a:endParaRPr lang="el-GR"/>
          </a:p>
        </p:txBody>
      </p:sp>
      <p:sp>
        <p:nvSpPr>
          <p:cNvPr id="9" name="Footer Placeholder 2"/>
          <p:cNvSpPr>
            <a:spLocks noGrp="1"/>
          </p:cNvSpPr>
          <p:nvPr>
            <p:ph type="ftr" sz="quarter" idx="11"/>
          </p:nvPr>
        </p:nvSpPr>
        <p:spPr/>
        <p:txBody>
          <a:bodyPr/>
          <a:lstStyle>
            <a:lvl1pPr>
              <a:defRPr/>
            </a:lvl1pPr>
          </a:lstStyle>
          <a:p>
            <a:pPr>
              <a:defRPr/>
            </a:pPr>
            <a:endParaRPr lang="el-GR"/>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pPr>
              <a:defRPr/>
            </a:pPr>
            <a:fld id="{67BEFF67-7907-402A-87CC-F7177E78DF9E}"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lide Number Placeholder 6"/>
          <p:cNvSpPr>
            <a:spLocks noGrp="1"/>
          </p:cNvSpPr>
          <p:nvPr>
            <p:ph type="sldNum" sz="quarter" idx="10"/>
          </p:nvPr>
        </p:nvSpPr>
        <p:spPr>
          <a:xfrm>
            <a:off x="1371600" y="312738"/>
            <a:ext cx="457200" cy="441325"/>
          </a:xfrm>
        </p:spPr>
        <p:txBody>
          <a:bodyPr/>
          <a:lstStyle>
            <a:lvl1pPr>
              <a:defRPr>
                <a:solidFill>
                  <a:schemeClr val="accent3">
                    <a:shade val="75000"/>
                  </a:schemeClr>
                </a:solidFill>
              </a:defRPr>
            </a:lvl1pPr>
          </a:lstStyle>
          <a:p>
            <a:pPr>
              <a:defRPr/>
            </a:pPr>
            <a:fld id="{3D63BEC9-EF9C-4CAA-9648-13225D4EAC5F}" type="slidenum">
              <a:rPr lang="el-GR"/>
              <a:pPr>
                <a:defRPr/>
              </a:pPr>
              <a:t>‹#›</a:t>
            </a:fld>
            <a:endParaRPr lang="el-GR"/>
          </a:p>
        </p:txBody>
      </p:sp>
      <p:sp>
        <p:nvSpPr>
          <p:cNvPr id="17" name="Date Placeholder 4"/>
          <p:cNvSpPr>
            <a:spLocks noGrp="1"/>
          </p:cNvSpPr>
          <p:nvPr>
            <p:ph type="dt" sz="half" idx="11"/>
          </p:nvPr>
        </p:nvSpPr>
        <p:spPr/>
        <p:txBody>
          <a:bodyPr/>
          <a:lstStyle>
            <a:lvl1pPr>
              <a:defRPr/>
            </a:lvl1pPr>
          </a:lstStyle>
          <a:p>
            <a:pPr>
              <a:defRPr/>
            </a:pPr>
            <a:endParaRPr lang="el-GR"/>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dirty="0"/>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a:t>Click to edit Master title style</a:t>
            </a:r>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84FD091C-252D-49B1-A07B-A436BB7BFB3E}" type="slidenum">
              <a:rPr lang="el-GR"/>
              <a:pPr>
                <a:defRPr/>
              </a:pPr>
              <a:t>‹#›</a:t>
            </a:fld>
            <a:endParaRPr lang="el-GR"/>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endParaRPr lang="el-GR"/>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latinLnBrk="0" hangingPunct="1">
              <a:defRPr kumimoji="0" sz="1400">
                <a:solidFill>
                  <a:srgbClr val="FFFFFF"/>
                </a:solidFill>
              </a:defRPr>
            </a:lvl1pPr>
          </a:lstStyle>
          <a:p>
            <a:pPr>
              <a:defRPr/>
            </a:pPr>
            <a:endParaRPr lang="el-GR"/>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latinLnBrk="0" hangingPunct="1">
              <a:defRPr kumimoji="0" sz="1200">
                <a:solidFill>
                  <a:srgbClr val="FFFFFF"/>
                </a:solidFill>
              </a:defRPr>
            </a:lvl1pPr>
          </a:lstStyle>
          <a:p>
            <a:pPr>
              <a:defRPr/>
            </a:pPr>
            <a:endParaRPr lang="el-GR"/>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defRPr/>
            </a:pPr>
            <a:fld id="{129BC5E4-BB83-4595-B66A-9866AB9774F2}" type="slidenum">
              <a:rPr lang="el-GR"/>
              <a:pPr>
                <a:defRPr/>
              </a:pPr>
              <a:t>‹#›</a:t>
            </a:fld>
            <a:endParaRPr lang="el-GR"/>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4793" r:id="rId1"/>
    <p:sldLayoutId id="2147484794" r:id="rId2"/>
    <p:sldLayoutId id="2147484795" r:id="rId3"/>
    <p:sldLayoutId id="2147484796" r:id="rId4"/>
    <p:sldLayoutId id="2147484797" r:id="rId5"/>
    <p:sldLayoutId id="2147484798" r:id="rId6"/>
    <p:sldLayoutId id="2147484799" r:id="rId7"/>
    <p:sldLayoutId id="2147484800" r:id="rId8"/>
    <p:sldLayoutId id="2147484801" r:id="rId9"/>
    <p:sldLayoutId id="2147484802" r:id="rId10"/>
    <p:sldLayoutId id="2147484803" r:id="rId11"/>
  </p:sldLayoutIdLst>
  <p:hf hdr="0" ftr="0" dt="0"/>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mgtblog.com/best-books-on-business-case-studies/" TargetMode="External"/><Relationship Id="rId2" Type="http://schemas.openxmlformats.org/officeDocument/2006/relationships/hyperlink" Target="https://www.goodreads.com/shelf/show/business-case-studie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a:spLocks noGrp="1"/>
          </p:cNvSpPr>
          <p:nvPr>
            <p:ph type="subTitle" idx="1"/>
          </p:nvPr>
        </p:nvSpPr>
        <p:spPr>
          <a:xfrm>
            <a:off x="179388" y="5805488"/>
            <a:ext cx="8785225" cy="431800"/>
          </a:xfrm>
        </p:spPr>
        <p:txBody>
          <a:bodyPr rtlCol="0">
            <a:normAutofit/>
          </a:bodyPr>
          <a:lstStyle/>
          <a:p>
            <a:pPr eaLnBrk="1" fontAlgn="auto" hangingPunct="1">
              <a:spcAft>
                <a:spcPts val="0"/>
              </a:spcAft>
              <a:buFont typeface="Arial" pitchFamily="34" charset="0"/>
              <a:buNone/>
              <a:defRPr/>
            </a:pPr>
            <a:r>
              <a:rPr lang="en-US" sz="2000" cap="none" dirty="0">
                <a:latin typeface="Calibri" pitchFamily="34" charset="0"/>
              </a:rPr>
              <a:t>Business Case Studies</a:t>
            </a:r>
            <a:endParaRPr lang="en-GB" sz="2000" cap="none" dirty="0">
              <a:latin typeface="Calibri" pitchFamily="34" charset="0"/>
            </a:endParaRPr>
          </a:p>
        </p:txBody>
      </p:sp>
      <p:sp>
        <p:nvSpPr>
          <p:cNvPr id="13315" name="Title 1"/>
          <p:cNvSpPr>
            <a:spLocks noGrp="1"/>
          </p:cNvSpPr>
          <p:nvPr>
            <p:ph type="ctrTitle"/>
          </p:nvPr>
        </p:nvSpPr>
        <p:spPr>
          <a:xfrm>
            <a:off x="539750" y="620688"/>
            <a:ext cx="8135938" cy="1296144"/>
          </a:xfrm>
        </p:spPr>
        <p:txBody>
          <a:bodyPr/>
          <a:lstStyle/>
          <a:p>
            <a:pPr eaLnBrk="1" hangingPunct="1"/>
            <a:r>
              <a:rPr lang="en-US" b="1" dirty="0">
                <a:latin typeface="Calibri" pitchFamily="34" charset="0"/>
              </a:rPr>
              <a:t>BUSINESS CASE STUDIES</a:t>
            </a:r>
            <a:br>
              <a:rPr lang="el-GR" b="1" dirty="0">
                <a:latin typeface="Calibri" pitchFamily="34" charset="0"/>
              </a:rPr>
            </a:br>
            <a:r>
              <a:rPr lang="el-GR" sz="3200" b="1" dirty="0">
                <a:latin typeface="Calibri" pitchFamily="34" charset="0"/>
              </a:rPr>
              <a:t>(</a:t>
            </a:r>
            <a:r>
              <a:rPr lang="en-GB" sz="3200" b="1" dirty="0">
                <a:latin typeface="Calibri" pitchFamily="34" charset="0"/>
              </a:rPr>
              <a:t>Individual or Group Work</a:t>
            </a:r>
            <a:r>
              <a:rPr lang="el-GR" sz="3200" b="1" dirty="0">
                <a:latin typeface="Calibri" pitchFamily="34" charset="0"/>
              </a:rPr>
              <a:t>)</a:t>
            </a:r>
          </a:p>
        </p:txBody>
      </p:sp>
      <p:sp>
        <p:nvSpPr>
          <p:cNvPr id="7" name="Slide Number Placeholder 6"/>
          <p:cNvSpPr>
            <a:spLocks noGrp="1"/>
          </p:cNvSpPr>
          <p:nvPr>
            <p:ph type="sldNum" sz="quarter" idx="12"/>
          </p:nvPr>
        </p:nvSpPr>
        <p:spPr/>
        <p:txBody>
          <a:bodyPr/>
          <a:lstStyle/>
          <a:p>
            <a:pPr>
              <a:defRPr/>
            </a:pPr>
            <a:fld id="{12DAFDA8-C8BF-4A9B-9555-D3F786C01CD5}" type="slidenum">
              <a:rPr lang="el-GR"/>
              <a:pPr>
                <a:defRPr/>
              </a:pPr>
              <a:t>1</a:t>
            </a:fld>
            <a:endParaRPr lang="el-GR"/>
          </a:p>
        </p:txBody>
      </p:sp>
      <p:sp>
        <p:nvSpPr>
          <p:cNvPr id="5" name="Title 1"/>
          <p:cNvSpPr txBox="1">
            <a:spLocks/>
          </p:cNvSpPr>
          <p:nvPr/>
        </p:nvSpPr>
        <p:spPr>
          <a:xfrm>
            <a:off x="0" y="2565400"/>
            <a:ext cx="9144000" cy="3095625"/>
          </a:xfrm>
          <a:prstGeom prst="rect">
            <a:avLst/>
          </a:prstGeom>
        </p:spPr>
        <p:txBody>
          <a:bodyPr anchor="ctr">
            <a:normAutofit fontScale="82500" lnSpcReduction="20000"/>
          </a:bodyPr>
          <a:lstStyle/>
          <a:p>
            <a:pPr marL="609600" indent="-609600" algn="ctr" fontAlgn="auto">
              <a:spcBef>
                <a:spcPts val="0"/>
              </a:spcBef>
              <a:spcAft>
                <a:spcPts val="0"/>
              </a:spcAft>
              <a:defRPr/>
            </a:pPr>
            <a:endParaRPr lang="el-GR" sz="2700" b="1" dirty="0">
              <a:latin typeface="Calibri" pitchFamily="34" charset="0"/>
            </a:endParaRPr>
          </a:p>
          <a:p>
            <a:pPr marL="609600" indent="-609600" algn="ctr" fontAlgn="auto">
              <a:spcBef>
                <a:spcPts val="0"/>
              </a:spcBef>
              <a:spcAft>
                <a:spcPts val="0"/>
              </a:spcAft>
              <a:defRPr/>
            </a:pPr>
            <a:r>
              <a:rPr lang="el-GR" sz="2700" dirty="0">
                <a:latin typeface="Calibri" pitchFamily="34" charset="0"/>
              </a:rPr>
              <a:t>(</a:t>
            </a:r>
            <a:r>
              <a:rPr lang="en-US" sz="2700" dirty="0">
                <a:latin typeface="Calibri" pitchFamily="34" charset="0"/>
              </a:rPr>
              <a:t>Slides Edited by</a:t>
            </a:r>
            <a:r>
              <a:rPr lang="el-GR" sz="2700" dirty="0">
                <a:latin typeface="Calibri" pitchFamily="34" charset="0"/>
              </a:rPr>
              <a:t>)</a:t>
            </a:r>
          </a:p>
          <a:p>
            <a:pPr marL="609600" indent="-609600" algn="ctr" fontAlgn="auto">
              <a:spcBef>
                <a:spcPts val="0"/>
              </a:spcBef>
              <a:spcAft>
                <a:spcPts val="0"/>
              </a:spcAft>
              <a:defRPr/>
            </a:pPr>
            <a:endParaRPr lang="el-GR" sz="2700" b="1" dirty="0">
              <a:latin typeface="Calibri" pitchFamily="34" charset="0"/>
            </a:endParaRPr>
          </a:p>
          <a:p>
            <a:pPr marL="609600" indent="-609600" algn="ctr" fontAlgn="auto">
              <a:spcBef>
                <a:spcPts val="0"/>
              </a:spcBef>
              <a:spcAft>
                <a:spcPts val="0"/>
              </a:spcAft>
              <a:defRPr/>
            </a:pPr>
            <a:r>
              <a:rPr lang="en-US" sz="2700" b="1" dirty="0">
                <a:latin typeface="Calibri" pitchFamily="34" charset="0"/>
              </a:rPr>
              <a:t>Anastasia A. </a:t>
            </a:r>
            <a:r>
              <a:rPr lang="en-US" sz="2700" b="1" dirty="0" err="1">
                <a:latin typeface="Calibri" pitchFamily="34" charset="0"/>
              </a:rPr>
              <a:t>Katou</a:t>
            </a:r>
            <a:endParaRPr lang="en-US" sz="2700" b="1" dirty="0">
              <a:latin typeface="Calibri" pitchFamily="34" charset="0"/>
            </a:endParaRPr>
          </a:p>
          <a:p>
            <a:pPr marL="609600" indent="-609600" algn="ctr" fontAlgn="auto">
              <a:spcBef>
                <a:spcPts val="0"/>
              </a:spcBef>
              <a:spcAft>
                <a:spcPts val="0"/>
              </a:spcAft>
              <a:defRPr/>
            </a:pPr>
            <a:r>
              <a:rPr lang="en-US" sz="2200" i="1" dirty="0">
                <a:latin typeface="Calibri" pitchFamily="34" charset="0"/>
              </a:rPr>
              <a:t>Professor</a:t>
            </a:r>
            <a:endParaRPr lang="el-GR" sz="2200" i="1" dirty="0">
              <a:latin typeface="Calibri" pitchFamily="34" charset="0"/>
            </a:endParaRPr>
          </a:p>
          <a:p>
            <a:pPr marL="609600" indent="-609600" algn="ctr" fontAlgn="auto">
              <a:spcBef>
                <a:spcPts val="0"/>
              </a:spcBef>
              <a:spcAft>
                <a:spcPts val="0"/>
              </a:spcAft>
              <a:defRPr/>
            </a:pPr>
            <a:r>
              <a:rPr lang="en-US" sz="2200" i="1" dirty="0">
                <a:latin typeface="Calibri" pitchFamily="34" charset="0"/>
              </a:rPr>
              <a:t>Department of Business Administration</a:t>
            </a:r>
          </a:p>
          <a:p>
            <a:pPr marL="609600" indent="-609600" algn="ctr" fontAlgn="auto">
              <a:spcBef>
                <a:spcPts val="0"/>
              </a:spcBef>
              <a:spcAft>
                <a:spcPts val="0"/>
              </a:spcAft>
              <a:defRPr/>
            </a:pPr>
            <a:r>
              <a:rPr lang="en-US" sz="2200" i="1" dirty="0">
                <a:latin typeface="Calibri" pitchFamily="34" charset="0"/>
              </a:rPr>
              <a:t>University of Macedonia</a:t>
            </a:r>
            <a:endParaRPr lang="el-GR" sz="2400" i="1" dirty="0">
              <a:latin typeface="Calibri" pitchFamily="34" charset="0"/>
            </a:endParaRPr>
          </a:p>
          <a:p>
            <a:pPr marL="609600" indent="-609600" algn="ctr" fontAlgn="auto">
              <a:spcBef>
                <a:spcPts val="0"/>
              </a:spcBef>
              <a:spcAft>
                <a:spcPts val="0"/>
              </a:spcAft>
              <a:defRPr/>
            </a:pPr>
            <a:r>
              <a:rPr lang="en-US" sz="2400" b="1" dirty="0">
                <a:latin typeface="Calibri" pitchFamily="34" charset="0"/>
              </a:rPr>
              <a:t>		</a:t>
            </a:r>
          </a:p>
          <a:p>
            <a:pPr marL="609600" indent="-609600" fontAlgn="auto">
              <a:spcBef>
                <a:spcPts val="0"/>
              </a:spcBef>
              <a:spcAft>
                <a:spcPts val="0"/>
              </a:spcAft>
              <a:defRPr/>
            </a:pPr>
            <a:r>
              <a:rPr lang="el-GR" sz="2400" b="1" dirty="0">
                <a:latin typeface="Calibri" pitchFamily="34" charset="0"/>
              </a:rPr>
              <a:t>		</a:t>
            </a:r>
            <a:r>
              <a:rPr lang="en-US" sz="2400" dirty="0">
                <a:latin typeface="Calibri" pitchFamily="34" charset="0"/>
              </a:rPr>
              <a:t>PhD, Cardiff Business School, Cardiff University</a:t>
            </a:r>
          </a:p>
          <a:p>
            <a:pPr marL="609600" indent="-609600" fontAlgn="auto">
              <a:spcBef>
                <a:spcPts val="0"/>
              </a:spcBef>
              <a:spcAft>
                <a:spcPts val="0"/>
              </a:spcAft>
              <a:defRPr/>
            </a:pPr>
            <a:r>
              <a:rPr lang="el-GR" sz="2400" dirty="0">
                <a:latin typeface="Calibri" pitchFamily="34" charset="0"/>
              </a:rPr>
              <a:t>		</a:t>
            </a:r>
            <a:r>
              <a:rPr lang="en-US" sz="2400" dirty="0" err="1">
                <a:latin typeface="Calibri" pitchFamily="34" charset="0"/>
              </a:rPr>
              <a:t>PgDip</a:t>
            </a:r>
            <a:r>
              <a:rPr lang="en-US" sz="2400" dirty="0">
                <a:latin typeface="Calibri" pitchFamily="34" charset="0"/>
              </a:rPr>
              <a:t> in Research Methodology, Cardiff University</a:t>
            </a:r>
          </a:p>
          <a:p>
            <a:pPr marL="609600" indent="-609600" fontAlgn="auto">
              <a:spcBef>
                <a:spcPts val="0"/>
              </a:spcBef>
              <a:spcAft>
                <a:spcPts val="0"/>
              </a:spcAft>
              <a:defRPr/>
            </a:pPr>
            <a:r>
              <a:rPr lang="el-GR" sz="2400" dirty="0">
                <a:latin typeface="Calibri" pitchFamily="34" charset="0"/>
              </a:rPr>
              <a:t>		</a:t>
            </a:r>
            <a:r>
              <a:rPr lang="en-US" sz="2400" dirty="0">
                <a:latin typeface="Calibri" pitchFamily="34" charset="0"/>
              </a:rPr>
              <a:t>MBA-International HRM, Sunderland University</a:t>
            </a:r>
          </a:p>
          <a:p>
            <a:pPr marL="609600" indent="-609600" fontAlgn="auto">
              <a:spcBef>
                <a:spcPts val="0"/>
              </a:spcBef>
              <a:spcAft>
                <a:spcPts val="0"/>
              </a:spcAft>
              <a:defRPr/>
            </a:pPr>
            <a:r>
              <a:rPr lang="el-GR" sz="2400" dirty="0">
                <a:latin typeface="Calibri" pitchFamily="34" charset="0"/>
              </a:rPr>
              <a:t>		</a:t>
            </a:r>
            <a:r>
              <a:rPr lang="en-US" sz="2400" dirty="0">
                <a:latin typeface="Calibri" pitchFamily="34" charset="0"/>
              </a:rPr>
              <a:t>BA in Business Administration, Sunderland University</a:t>
            </a:r>
            <a:endParaRPr lang="en-GB" sz="2400" dirty="0">
              <a:solidFill>
                <a:srgbClr val="0070C0"/>
              </a:solidFill>
              <a:latin typeface="Calibri" pitchFamily="34" charset="0"/>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04664"/>
            <a:ext cx="9144000" cy="542950"/>
          </a:xfrm>
        </p:spPr>
        <p:txBody>
          <a:bodyPr/>
          <a:lstStyle/>
          <a:p>
            <a:pPr>
              <a:defRPr/>
            </a:pPr>
            <a:r>
              <a:rPr lang="en-GB" sz="2800" b="1" dirty="0">
                <a:solidFill>
                  <a:srgbClr val="0070C0"/>
                </a:solidFill>
                <a:latin typeface="Calibri" pitchFamily="34" charset="0"/>
              </a:rPr>
              <a:t> Information modules</a:t>
            </a:r>
            <a:r>
              <a:rPr lang="el-GR" sz="2800" b="1" dirty="0">
                <a:solidFill>
                  <a:srgbClr val="0070C0"/>
                </a:solidFill>
                <a:latin typeface="Calibri" pitchFamily="34" charset="0"/>
              </a:rPr>
              <a:t>: 6/8</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BB7A0CC0-4098-4BB0-958C-5C73CEB1790F}" type="slidenum">
              <a:rPr lang="el-GR" smtClean="0"/>
              <a:pPr>
                <a:defRPr/>
              </a:pPr>
              <a:t>10</a:t>
            </a:fld>
            <a:endParaRPr lang="el-GR"/>
          </a:p>
        </p:txBody>
      </p:sp>
      <p:sp>
        <p:nvSpPr>
          <p:cNvPr id="15364" name="Content Placeholder 2"/>
          <p:cNvSpPr>
            <a:spLocks noGrp="1"/>
          </p:cNvSpPr>
          <p:nvPr>
            <p:ph sz="quarter" idx="1"/>
          </p:nvPr>
        </p:nvSpPr>
        <p:spPr>
          <a:xfrm>
            <a:off x="179512" y="1412999"/>
            <a:ext cx="8784976" cy="4968329"/>
          </a:xfrm>
        </p:spPr>
        <p:txBody>
          <a:bodyPr/>
          <a:lstStyle/>
          <a:p>
            <a:pPr marL="182563" indent="-182563">
              <a:defRPr/>
            </a:pPr>
            <a:r>
              <a:rPr lang="en-US" sz="2400" b="1" dirty="0">
                <a:solidFill>
                  <a:srgbClr val="C00000"/>
                </a:solidFill>
                <a:latin typeface="Calibri" pitchFamily="34" charset="0"/>
              </a:rPr>
              <a:t>Strategy types</a:t>
            </a:r>
            <a:r>
              <a:rPr lang="en-US" sz="2400" dirty="0">
                <a:latin typeface="Calibri" pitchFamily="34" charset="0"/>
              </a:rPr>
              <a:t>:</a:t>
            </a:r>
          </a:p>
          <a:p>
            <a:pPr marL="182563" indent="-182563">
              <a:defRPr/>
            </a:pPr>
            <a:r>
              <a:rPr lang="en-US" sz="2400" b="1" dirty="0">
                <a:solidFill>
                  <a:srgbClr val="C00000"/>
                </a:solidFill>
                <a:latin typeface="Calibri" pitchFamily="34" charset="0"/>
              </a:rPr>
              <a:t>Corporate-level strategy, </a:t>
            </a:r>
            <a:r>
              <a:rPr lang="en-US" sz="2400" b="1" dirty="0">
                <a:latin typeface="Calibri" pitchFamily="34" charset="0"/>
              </a:rPr>
              <a:t>or corporate or operational strategy</a:t>
            </a:r>
            <a:r>
              <a:rPr lang="en-US" sz="2400" dirty="0">
                <a:latin typeface="Calibri" pitchFamily="34" charset="0"/>
              </a:rPr>
              <a:t>: refers to the organization's overall strategy, and deals with management decisions and actions related to the organization's mission and vision, optimal allocation of resources, and improvement of synergy between business units, and by expanding activities into new attractive products and markets. They are distinguished: </a:t>
            </a:r>
          </a:p>
          <a:p>
            <a:pPr marL="457201" lvl="1" indent="-182563">
              <a:defRPr/>
            </a:pPr>
            <a:r>
              <a:rPr lang="en-US" sz="2500" b="1" dirty="0">
                <a:solidFill>
                  <a:srgbClr val="00B0F0"/>
                </a:solidFill>
                <a:latin typeface="Calibri" pitchFamily="34" charset="0"/>
              </a:rPr>
              <a:t> </a:t>
            </a:r>
            <a:r>
              <a:rPr lang="en-US" sz="2500" b="1" dirty="0">
                <a:solidFill>
                  <a:schemeClr val="tx1"/>
                </a:solidFill>
                <a:latin typeface="Calibri" pitchFamily="34" charset="0"/>
              </a:rPr>
              <a:t>Stability strategies </a:t>
            </a:r>
            <a:r>
              <a:rPr lang="en-US" sz="2500" dirty="0">
                <a:solidFill>
                  <a:schemeClr val="tx1"/>
                </a:solidFill>
                <a:latin typeface="Calibri" pitchFamily="34" charset="0"/>
              </a:rPr>
              <a:t>(try to maintain the status quo)</a:t>
            </a:r>
          </a:p>
          <a:p>
            <a:pPr marL="457201" lvl="1" indent="-182563">
              <a:defRPr/>
            </a:pPr>
            <a:r>
              <a:rPr lang="en-US" sz="2500" dirty="0">
                <a:solidFill>
                  <a:schemeClr val="tx1"/>
                </a:solidFill>
                <a:latin typeface="Calibri" pitchFamily="34" charset="0"/>
              </a:rPr>
              <a:t> </a:t>
            </a:r>
            <a:r>
              <a:rPr lang="en-US" sz="2500" b="1" dirty="0">
                <a:solidFill>
                  <a:schemeClr val="tx1"/>
                </a:solidFill>
                <a:latin typeface="Calibri" pitchFamily="34" charset="0"/>
              </a:rPr>
              <a:t>Growth strategies </a:t>
            </a:r>
            <a:r>
              <a:rPr lang="en-US" sz="2500" dirty="0">
                <a:solidFill>
                  <a:schemeClr val="tx1"/>
                </a:solidFill>
                <a:latin typeface="Calibri" pitchFamily="34" charset="0"/>
              </a:rPr>
              <a:t>(vertical integration, horizontal integration, diversification)</a:t>
            </a:r>
          </a:p>
          <a:p>
            <a:pPr marL="457201" lvl="1" indent="-182563">
              <a:defRPr/>
            </a:pPr>
            <a:r>
              <a:rPr lang="en-US" sz="2500" dirty="0">
                <a:solidFill>
                  <a:schemeClr val="tx1"/>
                </a:solidFill>
                <a:latin typeface="Calibri" pitchFamily="34" charset="0"/>
              </a:rPr>
              <a:t> </a:t>
            </a:r>
            <a:r>
              <a:rPr lang="en-US" sz="2500" b="1" dirty="0">
                <a:solidFill>
                  <a:schemeClr val="tx1"/>
                </a:solidFill>
                <a:latin typeface="Calibri" pitchFamily="34" charset="0"/>
              </a:rPr>
              <a:t>Recovery strategies </a:t>
            </a:r>
            <a:r>
              <a:rPr lang="en-US" sz="2500" dirty="0">
                <a:solidFill>
                  <a:schemeClr val="tx1"/>
                </a:solidFill>
                <a:latin typeface="Calibri" pitchFamily="34" charset="0"/>
              </a:rPr>
              <a:t>(trying to overcome a crisis or problem)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2656"/>
            <a:ext cx="9144000" cy="614958"/>
          </a:xfrm>
        </p:spPr>
        <p:txBody>
          <a:bodyPr/>
          <a:lstStyle/>
          <a:p>
            <a:pPr>
              <a:defRPr/>
            </a:pPr>
            <a:r>
              <a:rPr lang="en-GB" sz="2800" b="1" dirty="0">
                <a:solidFill>
                  <a:srgbClr val="0070C0"/>
                </a:solidFill>
                <a:latin typeface="Calibri" pitchFamily="34" charset="0"/>
              </a:rPr>
              <a:t> Information modules</a:t>
            </a:r>
            <a:r>
              <a:rPr lang="el-GR" sz="2800" b="1" dirty="0">
                <a:solidFill>
                  <a:srgbClr val="0070C0"/>
                </a:solidFill>
                <a:latin typeface="Calibri" pitchFamily="34" charset="0"/>
              </a:rPr>
              <a:t>: 7/8</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F60F2E59-D492-4A6E-8036-7442959A6643}" type="slidenum">
              <a:rPr lang="el-GR" smtClean="0"/>
              <a:pPr>
                <a:defRPr/>
              </a:pPr>
              <a:t>11</a:t>
            </a:fld>
            <a:endParaRPr lang="el-GR"/>
          </a:p>
        </p:txBody>
      </p:sp>
      <p:sp>
        <p:nvSpPr>
          <p:cNvPr id="15364" name="Content Placeholder 2"/>
          <p:cNvSpPr>
            <a:spLocks noGrp="1"/>
          </p:cNvSpPr>
          <p:nvPr>
            <p:ph sz="quarter" idx="1"/>
          </p:nvPr>
        </p:nvSpPr>
        <p:spPr>
          <a:xfrm>
            <a:off x="107504" y="1484784"/>
            <a:ext cx="8856984" cy="5373216"/>
          </a:xfrm>
        </p:spPr>
        <p:txBody>
          <a:bodyPr/>
          <a:lstStyle/>
          <a:p>
            <a:pPr marL="182563" indent="-182563">
              <a:defRPr/>
            </a:pPr>
            <a:r>
              <a:rPr lang="en-US" sz="2500" b="1" dirty="0">
                <a:solidFill>
                  <a:srgbClr val="C00000"/>
                </a:solidFill>
                <a:latin typeface="Calibri" pitchFamily="34" charset="0"/>
              </a:rPr>
              <a:t>Business-level strategy</a:t>
            </a:r>
            <a:r>
              <a:rPr lang="en-US" sz="2500" dirty="0">
                <a:latin typeface="Calibri" pitchFamily="34" charset="0"/>
              </a:rPr>
              <a:t>, or </a:t>
            </a:r>
            <a:r>
              <a:rPr lang="en-US" sz="2500" b="1" dirty="0">
                <a:latin typeface="Calibri" pitchFamily="34" charset="0"/>
              </a:rPr>
              <a:t>business strategy</a:t>
            </a:r>
            <a:r>
              <a:rPr lang="en-US" sz="2500" dirty="0">
                <a:latin typeface="Calibri" pitchFamily="34" charset="0"/>
              </a:rPr>
              <a:t>: refers to the strategy of a business unit in the organization, and deals with the decisions and activities intended to make that business unit more competitive. They are distinguished (according to Porter):</a:t>
            </a:r>
          </a:p>
          <a:p>
            <a:pPr marL="457201" lvl="1" indent="-182563">
              <a:defRPr/>
            </a:pPr>
            <a:r>
              <a:rPr lang="en-US" sz="2500" b="1" dirty="0">
                <a:solidFill>
                  <a:schemeClr val="tx1"/>
                </a:solidFill>
                <a:latin typeface="Calibri" pitchFamily="34" charset="0"/>
              </a:rPr>
              <a:t> Low cost strategies</a:t>
            </a:r>
          </a:p>
          <a:p>
            <a:pPr marL="457201" lvl="1" indent="-182563">
              <a:defRPr/>
            </a:pPr>
            <a:r>
              <a:rPr lang="en-US" sz="2500" b="1" dirty="0">
                <a:solidFill>
                  <a:schemeClr val="tx1"/>
                </a:solidFill>
                <a:latin typeface="Calibri" pitchFamily="34" charset="0"/>
              </a:rPr>
              <a:t> Innovation strategies</a:t>
            </a:r>
          </a:p>
          <a:p>
            <a:pPr marL="457201" lvl="1" indent="-182563">
              <a:defRPr/>
            </a:pPr>
            <a:r>
              <a:rPr lang="en-US" sz="2500" b="1" dirty="0">
                <a:solidFill>
                  <a:schemeClr val="tx1"/>
                </a:solidFill>
                <a:latin typeface="Calibri" pitchFamily="34" charset="0"/>
              </a:rPr>
              <a:t> Quality strategies</a:t>
            </a:r>
          </a:p>
          <a:p>
            <a:pPr marL="182563" indent="-182563">
              <a:defRPr/>
            </a:pPr>
            <a:endParaRPr lang="en-US" sz="2500" dirty="0">
              <a:latin typeface="Calibri" pitchFamily="34" charset="0"/>
            </a:endParaRPr>
          </a:p>
          <a:p>
            <a:pPr marL="182563" indent="-182563">
              <a:defRPr/>
            </a:pPr>
            <a:r>
              <a:rPr lang="en-US" sz="2500" b="1" dirty="0">
                <a:solidFill>
                  <a:srgbClr val="C00000"/>
                </a:solidFill>
                <a:latin typeface="Calibri" pitchFamily="34" charset="0"/>
              </a:rPr>
              <a:t>Functional-level strategy</a:t>
            </a:r>
            <a:r>
              <a:rPr lang="en-US" sz="2500" dirty="0">
                <a:latin typeface="Calibri" pitchFamily="34" charset="0"/>
              </a:rPr>
              <a:t>: Refers to the philosophies, policies, and practices that support the major functions (e.g., production, finance, human resources, marketing, research, and development) within the business unit.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0648"/>
            <a:ext cx="9144000" cy="686966"/>
          </a:xfrm>
        </p:spPr>
        <p:txBody>
          <a:bodyPr/>
          <a:lstStyle/>
          <a:p>
            <a:pPr>
              <a:defRPr/>
            </a:pPr>
            <a:r>
              <a:rPr lang="en-GB" sz="2800" b="1" dirty="0">
                <a:solidFill>
                  <a:srgbClr val="0070C0"/>
                </a:solidFill>
                <a:latin typeface="Calibri" pitchFamily="34" charset="0"/>
              </a:rPr>
              <a:t> Information modules</a:t>
            </a:r>
            <a:r>
              <a:rPr lang="el-GR" sz="2800" b="1" dirty="0">
                <a:solidFill>
                  <a:srgbClr val="0070C0"/>
                </a:solidFill>
                <a:latin typeface="Calibri" pitchFamily="34" charset="0"/>
              </a:rPr>
              <a:t>: 8/8</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307245E7-5BB0-4D93-B3D7-08323C65CC87}" type="slidenum">
              <a:rPr lang="el-GR" smtClean="0"/>
              <a:pPr>
                <a:defRPr/>
              </a:pPr>
              <a:t>12</a:t>
            </a:fld>
            <a:endParaRPr lang="el-GR"/>
          </a:p>
        </p:txBody>
      </p:sp>
      <p:sp>
        <p:nvSpPr>
          <p:cNvPr id="28676" name="Content Placeholder 2"/>
          <p:cNvSpPr>
            <a:spLocks noGrp="1"/>
          </p:cNvSpPr>
          <p:nvPr>
            <p:ph sz="quarter" idx="1"/>
          </p:nvPr>
        </p:nvSpPr>
        <p:spPr>
          <a:xfrm>
            <a:off x="179388" y="1556792"/>
            <a:ext cx="8785225" cy="4248472"/>
          </a:xfrm>
        </p:spPr>
        <p:txBody>
          <a:bodyPr/>
          <a:lstStyle/>
          <a:p>
            <a:pPr marL="457200" indent="-457200">
              <a:buFont typeface="Georgia" pitchFamily="18" charset="0"/>
              <a:buAutoNum type="arabicPeriod" startAt="4"/>
            </a:pPr>
            <a:r>
              <a:rPr lang="en-US" sz="2600" b="1" dirty="0">
                <a:solidFill>
                  <a:srgbClr val="C00000"/>
                </a:solidFill>
                <a:latin typeface="Calibri" pitchFamily="34" charset="0"/>
              </a:rPr>
              <a:t>Analysis of structures and systems</a:t>
            </a:r>
            <a:r>
              <a:rPr lang="en-US" sz="2600" dirty="0">
                <a:latin typeface="Calibri" pitchFamily="34" charset="0"/>
              </a:rPr>
              <a:t>:</a:t>
            </a:r>
          </a:p>
          <a:p>
            <a:pPr marL="457200" indent="-457200">
              <a:buFont typeface="Georgia" pitchFamily="18" charset="0"/>
              <a:buAutoNum type="arabicPeriod" startAt="4"/>
            </a:pPr>
            <a:endParaRPr lang="en-US" sz="2600" dirty="0">
              <a:latin typeface="Calibri" pitchFamily="34" charset="0"/>
            </a:endParaRPr>
          </a:p>
          <a:p>
            <a:pPr marL="457200" indent="-457200"/>
            <a:r>
              <a:rPr lang="en-US" sz="2600" dirty="0">
                <a:latin typeface="Calibri" pitchFamily="34" charset="0"/>
              </a:rPr>
              <a:t>Information is collected on organizational characteristics, such as its organizational structure (organizational chart).</a:t>
            </a:r>
          </a:p>
          <a:p>
            <a:pPr marL="457200" indent="-457200"/>
            <a:r>
              <a:rPr lang="en-US" sz="2600" dirty="0">
                <a:latin typeface="Calibri" pitchFamily="34" charset="0"/>
              </a:rPr>
              <a:t>Information is collected on the systems that contribute to the implementation of the strategy.</a:t>
            </a:r>
          </a:p>
          <a:p>
            <a:pPr marL="457200" indent="-457200"/>
            <a:r>
              <a:rPr lang="en-US" sz="2600" dirty="0">
                <a:latin typeface="Calibri" pitchFamily="34" charset="0"/>
              </a:rPr>
              <a:t>An assessment of the adequacy of structures and systems is undertaken.</a:t>
            </a:r>
          </a:p>
          <a:p>
            <a:pPr marL="457200" indent="-457200">
              <a:buFont typeface="Georgia" pitchFamily="18" charset="0"/>
              <a:buAutoNum type="arabicPeriod" startAt="4"/>
            </a:pPr>
            <a:endParaRPr lang="en-US" sz="2600" b="1" dirty="0">
              <a:solidFill>
                <a:srgbClr val="C00000"/>
              </a:solidFill>
              <a:latin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n-US" sz="2800" b="1" dirty="0">
                <a:latin typeface="Calibri" pitchFamily="34" charset="0"/>
              </a:rPr>
              <a:t>DESIGN OF THE CASE STUDY </a:t>
            </a:r>
            <a:br>
              <a:rPr lang="en-US" sz="2800" b="1" dirty="0">
                <a:latin typeface="Calibri" pitchFamily="34" charset="0"/>
              </a:rPr>
            </a:br>
            <a:r>
              <a:rPr lang="en-US" sz="2800" b="1" dirty="0">
                <a:solidFill>
                  <a:srgbClr val="0070C0"/>
                </a:solidFill>
                <a:latin typeface="Calibri" pitchFamily="34" charset="0"/>
              </a:rPr>
              <a:t>Summary of key questions</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0BC93E3E-1735-44F5-97B1-842214F331C8}" type="slidenum">
              <a:rPr lang="el-GR" smtClean="0"/>
              <a:pPr>
                <a:defRPr/>
              </a:pPr>
              <a:t>13</a:t>
            </a:fld>
            <a:endParaRPr lang="el-GR"/>
          </a:p>
        </p:txBody>
      </p:sp>
      <p:sp>
        <p:nvSpPr>
          <p:cNvPr id="29700" name="Content Placeholder 2"/>
          <p:cNvSpPr>
            <a:spLocks noGrp="1"/>
          </p:cNvSpPr>
          <p:nvPr>
            <p:ph sz="quarter" idx="1"/>
          </p:nvPr>
        </p:nvSpPr>
        <p:spPr>
          <a:xfrm>
            <a:off x="179388" y="1485454"/>
            <a:ext cx="8785225" cy="5327922"/>
          </a:xfrm>
        </p:spPr>
        <p:txBody>
          <a:bodyPr/>
          <a:lstStyle/>
          <a:p>
            <a:pPr marL="514350" indent="-514350">
              <a:buFont typeface="Georgia" pitchFamily="18" charset="0"/>
              <a:buAutoNum type="arabicPeriod"/>
            </a:pPr>
            <a:r>
              <a:rPr lang="en-US" sz="2400" dirty="0">
                <a:latin typeface="Calibri" pitchFamily="34" charset="0"/>
              </a:rPr>
              <a:t>What is the phenomenon to be studied? Identify the case – What is the context?</a:t>
            </a:r>
          </a:p>
          <a:p>
            <a:pPr marL="514350" indent="-514350">
              <a:buFont typeface="Georgia" pitchFamily="18" charset="0"/>
              <a:buAutoNum type="arabicPeriod"/>
            </a:pPr>
            <a:r>
              <a:rPr lang="en-US" sz="2400" dirty="0">
                <a:latin typeface="Calibri" pitchFamily="34" charset="0"/>
              </a:rPr>
              <a:t>What are the research questions?</a:t>
            </a:r>
          </a:p>
          <a:p>
            <a:pPr marL="514350" indent="-514350">
              <a:buFont typeface="Georgia" pitchFamily="18" charset="0"/>
              <a:buAutoNum type="arabicPeriod"/>
            </a:pPr>
            <a:r>
              <a:rPr lang="en-US" sz="2400" dirty="0">
                <a:latin typeface="Calibri" pitchFamily="34" charset="0"/>
              </a:rPr>
              <a:t>What are the key contributors?</a:t>
            </a:r>
          </a:p>
          <a:p>
            <a:pPr marL="514350" indent="-514350">
              <a:buFont typeface="Georgia" pitchFamily="18" charset="0"/>
              <a:buAutoNum type="arabicPeriod"/>
            </a:pPr>
            <a:r>
              <a:rPr lang="en-US" sz="2400" dirty="0">
                <a:latin typeface="Calibri" pitchFamily="34" charset="0"/>
              </a:rPr>
              <a:t>What are the key social, economic, environmental and political factors? (describe the general context)</a:t>
            </a:r>
          </a:p>
          <a:p>
            <a:pPr marL="514350" indent="-514350">
              <a:buFont typeface="Georgia" pitchFamily="18" charset="0"/>
              <a:buAutoNum type="arabicPeriod"/>
            </a:pPr>
            <a:r>
              <a:rPr lang="en-US" sz="2400" dirty="0">
                <a:latin typeface="Calibri" pitchFamily="34" charset="0"/>
              </a:rPr>
              <a:t>What data will be needed?</a:t>
            </a:r>
          </a:p>
          <a:p>
            <a:pPr marL="514350" indent="-514350">
              <a:buFont typeface="Georgia" pitchFamily="18" charset="0"/>
              <a:buAutoNum type="arabicPeriod"/>
            </a:pPr>
            <a:r>
              <a:rPr lang="en-US" sz="2400" dirty="0">
                <a:latin typeface="Calibri" pitchFamily="34" charset="0"/>
              </a:rPr>
              <a:t>How will the data be collected?</a:t>
            </a:r>
          </a:p>
          <a:p>
            <a:pPr marL="514350" indent="-514350">
              <a:buFont typeface="Georgia" pitchFamily="18" charset="0"/>
              <a:buAutoNum type="arabicPeriod"/>
            </a:pPr>
            <a:r>
              <a:rPr lang="en-US" sz="2400" dirty="0">
                <a:latin typeface="Calibri" pitchFamily="34" charset="0"/>
              </a:rPr>
              <a:t>How will the data be analyzed?</a:t>
            </a:r>
          </a:p>
          <a:p>
            <a:pPr marL="514350" indent="-514350">
              <a:buFont typeface="Georgia" pitchFamily="18" charset="0"/>
              <a:buAutoNum type="arabicPeriod"/>
            </a:pPr>
            <a:r>
              <a:rPr lang="en-US" sz="2400" dirty="0">
                <a:latin typeface="Calibri" pitchFamily="34" charset="0"/>
              </a:rPr>
              <a:t>What will be the usefulness of the results of the study? For whom;</a:t>
            </a:r>
          </a:p>
          <a:p>
            <a:pPr marL="514350" indent="-514350">
              <a:buFont typeface="Georgia" pitchFamily="18" charset="0"/>
              <a:buAutoNum type="arabicPeriod"/>
            </a:pPr>
            <a:r>
              <a:rPr lang="en-US" sz="2400" dirty="0">
                <a:latin typeface="Calibri" pitchFamily="34" charset="0"/>
              </a:rPr>
              <a:t>How will the results of the study be disseminated?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n-US" sz="2800" b="1" dirty="0">
                <a:latin typeface="Calibri" pitchFamily="34" charset="0"/>
              </a:rPr>
              <a:t>QUALITATIVE METHODS </a:t>
            </a:r>
            <a:br>
              <a:rPr lang="en-US" sz="2800" b="1" dirty="0">
                <a:latin typeface="Calibri" pitchFamily="34" charset="0"/>
              </a:rPr>
            </a:br>
            <a:r>
              <a:rPr lang="en-US" sz="2800" b="1" dirty="0">
                <a:solidFill>
                  <a:srgbClr val="0070C0"/>
                </a:solidFill>
                <a:latin typeface="Calibri" pitchFamily="34" charset="0"/>
              </a:rPr>
              <a:t>Characteristics of qualitative researchers</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A0063644-3235-4C2D-8AB8-EA12A51A7E1B}" type="slidenum">
              <a:rPr lang="el-GR" smtClean="0"/>
              <a:pPr>
                <a:defRPr/>
              </a:pPr>
              <a:t>14</a:t>
            </a:fld>
            <a:endParaRPr lang="el-GR"/>
          </a:p>
        </p:txBody>
      </p:sp>
      <p:sp>
        <p:nvSpPr>
          <p:cNvPr id="30724" name="Content Placeholder 2"/>
          <p:cNvSpPr>
            <a:spLocks noGrp="1"/>
          </p:cNvSpPr>
          <p:nvPr>
            <p:ph sz="quarter" idx="1"/>
          </p:nvPr>
        </p:nvSpPr>
        <p:spPr>
          <a:xfrm>
            <a:off x="107950" y="1341438"/>
            <a:ext cx="9036050" cy="5516562"/>
          </a:xfrm>
        </p:spPr>
        <p:txBody>
          <a:bodyPr/>
          <a:lstStyle/>
          <a:p>
            <a:pPr marL="514350" indent="-514350"/>
            <a:r>
              <a:rPr lang="en-US" sz="2500" dirty="0">
                <a:latin typeface="Calibri" pitchFamily="34" charset="0"/>
              </a:rPr>
              <a:t>Generally, qualitative researchers spend a lot of time in the places they are studying a phenomenon (</a:t>
            </a:r>
            <a:r>
              <a:rPr lang="en-US" sz="2500" b="1" dirty="0">
                <a:solidFill>
                  <a:srgbClr val="C00000"/>
                </a:solidFill>
                <a:latin typeface="Calibri" pitchFamily="34" charset="0"/>
              </a:rPr>
              <a:t>field research</a:t>
            </a:r>
            <a:r>
              <a:rPr lang="en-US" sz="2500" dirty="0">
                <a:latin typeface="Calibri" pitchFamily="34" charset="0"/>
              </a:rPr>
              <a:t>).</a:t>
            </a:r>
          </a:p>
          <a:p>
            <a:pPr marL="514350" indent="-514350"/>
            <a:r>
              <a:rPr lang="en-US" sz="2500" dirty="0">
                <a:latin typeface="Calibri" pitchFamily="34" charset="0"/>
              </a:rPr>
              <a:t>They rely on themselves as the primary means of data collection (</a:t>
            </a:r>
            <a:r>
              <a:rPr lang="en-US" sz="2500" b="1" dirty="0">
                <a:solidFill>
                  <a:srgbClr val="C00000"/>
                </a:solidFill>
                <a:latin typeface="Calibri" pitchFamily="34" charset="0"/>
              </a:rPr>
              <a:t>subjectivity</a:t>
            </a:r>
            <a:r>
              <a:rPr lang="en-US" sz="2500" dirty="0">
                <a:latin typeface="Calibri" pitchFamily="34" charset="0"/>
              </a:rPr>
              <a:t>).</a:t>
            </a:r>
          </a:p>
          <a:p>
            <a:pPr marL="514350" indent="-514350"/>
            <a:r>
              <a:rPr lang="en-US" sz="2500" dirty="0">
                <a:latin typeface="Calibri" pitchFamily="34" charset="0"/>
              </a:rPr>
              <a:t>They analyze the data using </a:t>
            </a:r>
            <a:r>
              <a:rPr lang="en-US" sz="2500" b="1" dirty="0">
                <a:solidFill>
                  <a:srgbClr val="C00000"/>
                </a:solidFill>
                <a:latin typeface="Calibri" pitchFamily="34" charset="0"/>
              </a:rPr>
              <a:t>interpretive lenses</a:t>
            </a:r>
            <a:r>
              <a:rPr lang="en-US" sz="2500" dirty="0">
                <a:latin typeface="Calibri" pitchFamily="34" charset="0"/>
              </a:rPr>
              <a:t>.</a:t>
            </a:r>
          </a:p>
          <a:p>
            <a:pPr marL="514350" indent="-514350"/>
            <a:r>
              <a:rPr lang="en-US" sz="2500" dirty="0">
                <a:latin typeface="Calibri" pitchFamily="34" charset="0"/>
              </a:rPr>
              <a:t>They use </a:t>
            </a:r>
            <a:r>
              <a:rPr lang="en-US" sz="2500" b="1" dirty="0">
                <a:solidFill>
                  <a:srgbClr val="C00000"/>
                </a:solidFill>
                <a:latin typeface="Calibri" pitchFamily="34" charset="0"/>
              </a:rPr>
              <a:t>expressive language </a:t>
            </a:r>
            <a:r>
              <a:rPr lang="en-US" sz="2500" dirty="0">
                <a:latin typeface="Calibri" pitchFamily="34" charset="0"/>
              </a:rPr>
              <a:t>and voice in descriptions and explanations.</a:t>
            </a:r>
          </a:p>
          <a:p>
            <a:pPr marL="514350" indent="-514350"/>
            <a:r>
              <a:rPr lang="en-US" sz="2500" dirty="0">
                <a:latin typeface="Calibri" pitchFamily="34" charset="0"/>
              </a:rPr>
              <a:t>They seek depth of insight through continuous analysis (i.e., “</a:t>
            </a:r>
            <a:r>
              <a:rPr lang="en-US" sz="2500" b="1" dirty="0">
                <a:solidFill>
                  <a:srgbClr val="C00000"/>
                </a:solidFill>
                <a:latin typeface="Calibri" pitchFamily="34" charset="0"/>
              </a:rPr>
              <a:t>waves of data</a:t>
            </a:r>
            <a:r>
              <a:rPr lang="en-US" sz="2500" dirty="0">
                <a:latin typeface="Calibri" pitchFamily="34" charset="0"/>
              </a:rPr>
              <a:t>”)</a:t>
            </a:r>
          </a:p>
          <a:p>
            <a:pPr marL="514350" indent="-514350"/>
            <a:r>
              <a:rPr lang="en-US" sz="2500" dirty="0">
                <a:latin typeface="Calibri" pitchFamily="34" charset="0"/>
              </a:rPr>
              <a:t>They are judged in terms of persuasiveness, reliability, coherence, and the </a:t>
            </a:r>
            <a:r>
              <a:rPr lang="en-US" sz="2500" b="1" dirty="0">
                <a:solidFill>
                  <a:srgbClr val="C00000"/>
                </a:solidFill>
                <a:latin typeface="Calibri" pitchFamily="34" charset="0"/>
              </a:rPr>
              <a:t>interpretive logic of the researcher</a:t>
            </a:r>
            <a:r>
              <a:rPr lang="en-US" sz="2500" b="1" dirty="0">
                <a:latin typeface="Calibri" pitchFamily="34" charset="0"/>
              </a:rPr>
              <a:t>.</a:t>
            </a:r>
          </a:p>
          <a:p>
            <a:pPr marL="514350" indent="-514350"/>
            <a:endParaRPr lang="el-GR" sz="2500" dirty="0">
              <a:latin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n-US" sz="2800" b="1" dirty="0">
                <a:latin typeface="Calibri" pitchFamily="34" charset="0"/>
              </a:rPr>
              <a:t>QUALITATIVE METHODS </a:t>
            </a:r>
            <a:br>
              <a:rPr lang="en-US" sz="2800" b="1" dirty="0">
                <a:latin typeface="Calibri" pitchFamily="34" charset="0"/>
              </a:rPr>
            </a:br>
            <a:r>
              <a:rPr lang="en-US" sz="2800" b="1" dirty="0">
                <a:solidFill>
                  <a:srgbClr val="0070C0"/>
                </a:solidFill>
                <a:latin typeface="Calibri" pitchFamily="34" charset="0"/>
              </a:rPr>
              <a:t>Characteristics of qualitative research</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D6B3ED97-FE96-43F0-B8B2-A6013D7CCF1C}" type="slidenum">
              <a:rPr lang="el-GR" smtClean="0"/>
              <a:pPr>
                <a:defRPr/>
              </a:pPr>
              <a:t>15</a:t>
            </a:fld>
            <a:endParaRPr lang="el-GR"/>
          </a:p>
        </p:txBody>
      </p:sp>
      <p:sp>
        <p:nvSpPr>
          <p:cNvPr id="31748" name="Content Placeholder 2"/>
          <p:cNvSpPr>
            <a:spLocks noGrp="1"/>
          </p:cNvSpPr>
          <p:nvPr>
            <p:ph sz="quarter" idx="1"/>
          </p:nvPr>
        </p:nvSpPr>
        <p:spPr>
          <a:xfrm>
            <a:off x="179512" y="1341438"/>
            <a:ext cx="8856984" cy="5516562"/>
          </a:xfrm>
        </p:spPr>
        <p:txBody>
          <a:bodyPr/>
          <a:lstStyle/>
          <a:p>
            <a:pPr marL="514350" indent="-514350"/>
            <a:r>
              <a:rPr lang="en-US" sz="2500" dirty="0">
                <a:latin typeface="Calibri" pitchFamily="34" charset="0"/>
              </a:rPr>
              <a:t>Data sources are </a:t>
            </a:r>
            <a:r>
              <a:rPr lang="en-US" sz="2500" b="1" dirty="0">
                <a:solidFill>
                  <a:srgbClr val="C00000"/>
                </a:solidFill>
                <a:latin typeface="Calibri" pitchFamily="34" charset="0"/>
              </a:rPr>
              <a:t>real situations</a:t>
            </a:r>
          </a:p>
          <a:p>
            <a:pPr marL="514350" indent="-514350"/>
            <a:r>
              <a:rPr lang="en-US" sz="2500" dirty="0">
                <a:latin typeface="Calibri" pitchFamily="34" charset="0"/>
              </a:rPr>
              <a:t>The data is </a:t>
            </a:r>
            <a:r>
              <a:rPr lang="en-US" sz="2500" b="1" dirty="0">
                <a:solidFill>
                  <a:srgbClr val="C00000"/>
                </a:solidFill>
                <a:latin typeface="Calibri" pitchFamily="34" charset="0"/>
              </a:rPr>
              <a:t>descriptive</a:t>
            </a:r>
          </a:p>
          <a:p>
            <a:pPr marL="514350" indent="-514350"/>
            <a:r>
              <a:rPr lang="en-US" sz="2500" dirty="0">
                <a:latin typeface="Calibri" pitchFamily="34" charset="0"/>
              </a:rPr>
              <a:t>Emphasizes a </a:t>
            </a:r>
            <a:r>
              <a:rPr lang="en-US" sz="2500" b="1" dirty="0">
                <a:solidFill>
                  <a:srgbClr val="C00000"/>
                </a:solidFill>
                <a:latin typeface="Calibri" pitchFamily="34" charset="0"/>
              </a:rPr>
              <a:t>holistic approach </a:t>
            </a:r>
            <a:r>
              <a:rPr lang="en-US" sz="2500" dirty="0">
                <a:latin typeface="Calibri" pitchFamily="34" charset="0"/>
              </a:rPr>
              <a:t>(processes and outcomes)</a:t>
            </a:r>
          </a:p>
          <a:p>
            <a:pPr marL="514350" indent="-514350"/>
            <a:r>
              <a:rPr lang="en-US" sz="2500" dirty="0">
                <a:latin typeface="Calibri" pitchFamily="34" charset="0"/>
              </a:rPr>
              <a:t>Data analysis is </a:t>
            </a:r>
            <a:r>
              <a:rPr lang="en-US" sz="2500" b="1" dirty="0">
                <a:solidFill>
                  <a:srgbClr val="C00000"/>
                </a:solidFill>
                <a:latin typeface="Calibri" pitchFamily="34" charset="0"/>
              </a:rPr>
              <a:t>inductive</a:t>
            </a:r>
          </a:p>
          <a:p>
            <a:pPr marL="514350" indent="-514350"/>
            <a:r>
              <a:rPr lang="en-US" sz="2500" dirty="0">
                <a:latin typeface="Calibri" pitchFamily="34" charset="0"/>
              </a:rPr>
              <a:t>Describes the meaning(s) of the research finding(s) from the perspective of the </a:t>
            </a:r>
            <a:r>
              <a:rPr lang="en-US" sz="2500" b="1" dirty="0">
                <a:solidFill>
                  <a:srgbClr val="C00000"/>
                </a:solidFill>
                <a:latin typeface="Calibri" pitchFamily="34" charset="0"/>
              </a:rPr>
              <a:t>research participants</a:t>
            </a:r>
          </a:p>
          <a:p>
            <a:pPr marL="514350" indent="-514350"/>
            <a:r>
              <a:rPr lang="en-US" sz="2500" dirty="0">
                <a:latin typeface="Calibri" pitchFamily="34" charset="0"/>
              </a:rPr>
              <a:t>It uses </a:t>
            </a:r>
            <a:r>
              <a:rPr lang="en-US" sz="2500" b="1" dirty="0">
                <a:solidFill>
                  <a:srgbClr val="C00000"/>
                </a:solidFill>
                <a:latin typeface="Calibri" pitchFamily="34" charset="0"/>
              </a:rPr>
              <a:t>inductive reasoning</a:t>
            </a:r>
            <a:r>
              <a:rPr lang="en-US" sz="2500" dirty="0">
                <a:latin typeface="Calibri" pitchFamily="34" charset="0"/>
              </a:rPr>
              <a:t>:</a:t>
            </a:r>
          </a:p>
          <a:p>
            <a:pPr marL="788988" lvl="1" indent="-514350"/>
            <a:r>
              <a:rPr lang="en-US" sz="2500" dirty="0">
                <a:solidFill>
                  <a:schemeClr val="tx1"/>
                </a:solidFill>
                <a:latin typeface="Calibri" pitchFamily="34" charset="0"/>
              </a:rPr>
              <a:t>It involves developing generalizations from a limited number of specific observations or experiences</a:t>
            </a:r>
          </a:p>
          <a:p>
            <a:pPr marL="788988" lvl="1" indent="-514350"/>
            <a:r>
              <a:rPr lang="en-US" sz="2500" dirty="0">
                <a:solidFill>
                  <a:schemeClr val="tx1"/>
                </a:solidFill>
                <a:latin typeface="Calibri" pitchFamily="34" charset="0"/>
              </a:rPr>
              <a:t>It depends on the number and representativeness of the specific observations used to make the generalization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n-US" sz="2800" b="1" dirty="0">
                <a:latin typeface="Calibri" pitchFamily="34" charset="0"/>
              </a:rPr>
              <a:t>QUALITATIVE METHODS </a:t>
            </a:r>
            <a:br>
              <a:rPr lang="en-US" sz="2800" b="1" dirty="0">
                <a:latin typeface="Calibri" pitchFamily="34" charset="0"/>
              </a:rPr>
            </a:br>
            <a:r>
              <a:rPr lang="en-US" sz="2800" b="1" dirty="0">
                <a:solidFill>
                  <a:srgbClr val="0070C0"/>
                </a:solidFill>
                <a:latin typeface="Calibri" pitchFamily="34" charset="0"/>
              </a:rPr>
              <a:t>Aspects of qualitative research: 1/4</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6FCC7A06-4592-4686-AEE2-1178DF8CDD93}" type="slidenum">
              <a:rPr lang="el-GR" smtClean="0"/>
              <a:pPr>
                <a:defRPr/>
              </a:pPr>
              <a:t>16</a:t>
            </a:fld>
            <a:endParaRPr lang="el-GR"/>
          </a:p>
        </p:txBody>
      </p:sp>
      <p:sp>
        <p:nvSpPr>
          <p:cNvPr id="32772" name="Content Placeholder 2"/>
          <p:cNvSpPr>
            <a:spLocks noGrp="1"/>
          </p:cNvSpPr>
          <p:nvPr>
            <p:ph sz="quarter" idx="1"/>
          </p:nvPr>
        </p:nvSpPr>
        <p:spPr>
          <a:xfrm>
            <a:off x="251520" y="1556792"/>
            <a:ext cx="8712968" cy="4752528"/>
          </a:xfrm>
        </p:spPr>
        <p:txBody>
          <a:bodyPr/>
          <a:lstStyle/>
          <a:p>
            <a:pPr marL="514350" indent="-514350"/>
            <a:r>
              <a:rPr lang="en-US" sz="2500" b="1" dirty="0">
                <a:solidFill>
                  <a:srgbClr val="C00000"/>
                </a:solidFill>
                <a:latin typeface="Calibri" pitchFamily="34" charset="0"/>
              </a:rPr>
              <a:t>Gaining entry</a:t>
            </a:r>
          </a:p>
          <a:p>
            <a:pPr marL="514350" indent="-514350">
              <a:buFont typeface="+mj-lt"/>
              <a:buAutoNum type="arabicPeriod"/>
            </a:pPr>
            <a:r>
              <a:rPr lang="en-US" sz="2500" dirty="0">
                <a:latin typeface="Calibri" pitchFamily="34" charset="0"/>
              </a:rPr>
              <a:t>Access depends on the personal characteristics of the researcher and on how others perceive the researcher</a:t>
            </a:r>
          </a:p>
          <a:p>
            <a:pPr marL="514350" indent="-514350">
              <a:buFont typeface="+mj-lt"/>
              <a:buAutoNum type="arabicPeriod"/>
            </a:pPr>
            <a:r>
              <a:rPr lang="en-US" sz="2500" dirty="0">
                <a:latin typeface="Calibri" pitchFamily="34" charset="0"/>
              </a:rPr>
              <a:t>It may require significant negotiation and compromise</a:t>
            </a:r>
          </a:p>
          <a:p>
            <a:pPr marL="514350" indent="-514350">
              <a:buFont typeface="+mj-lt"/>
              <a:buAutoNum type="arabicPeriod"/>
            </a:pPr>
            <a:r>
              <a:rPr lang="en-US" sz="2500" dirty="0">
                <a:latin typeface="Calibri" pitchFamily="34" charset="0"/>
              </a:rPr>
              <a:t>Trust is earned, not given</a:t>
            </a:r>
          </a:p>
          <a:p>
            <a:pPr marL="514350" indent="-514350"/>
            <a:endParaRPr lang="en-US" sz="2500" dirty="0">
              <a:latin typeface="Calibri" pitchFamily="34" charset="0"/>
            </a:endParaRPr>
          </a:p>
          <a:p>
            <a:pPr marL="514350" indent="-514350"/>
            <a:r>
              <a:rPr lang="en-US" sz="2500" b="1" dirty="0">
                <a:solidFill>
                  <a:srgbClr val="C00000"/>
                </a:solidFill>
                <a:latin typeface="Calibri" pitchFamily="34" charset="0"/>
              </a:rPr>
              <a:t>Contacting potential research participants</a:t>
            </a:r>
          </a:p>
          <a:p>
            <a:pPr marL="514350" indent="-514350">
              <a:buFont typeface="+mj-lt"/>
              <a:buAutoNum type="arabicPeriod"/>
            </a:pPr>
            <a:r>
              <a:rPr lang="en-US" sz="2500" dirty="0">
                <a:latin typeface="Calibri" pitchFamily="34" charset="0"/>
              </a:rPr>
              <a:t>Gain access</a:t>
            </a:r>
          </a:p>
          <a:p>
            <a:pPr marL="514350" indent="-514350">
              <a:buFont typeface="+mj-lt"/>
              <a:buAutoNum type="arabicPeriod"/>
            </a:pPr>
            <a:r>
              <a:rPr lang="en-US" sz="2500" dirty="0">
                <a:latin typeface="Calibri" pitchFamily="34" charset="0"/>
              </a:rPr>
              <a:t>Issues of building trust and ensuring privacy and anonymity</a:t>
            </a:r>
            <a:endParaRPr lang="el-GR" sz="2500" dirty="0">
              <a:latin typeface="Calibri"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7989D678-905C-4B22-8410-9B0F751E5EDC}" type="slidenum">
              <a:rPr lang="el-GR" smtClean="0"/>
              <a:pPr>
                <a:defRPr/>
              </a:pPr>
              <a:t>17</a:t>
            </a:fld>
            <a:endParaRPr lang="el-GR"/>
          </a:p>
        </p:txBody>
      </p:sp>
      <p:sp>
        <p:nvSpPr>
          <p:cNvPr id="33796" name="Content Placeholder 2"/>
          <p:cNvSpPr>
            <a:spLocks noGrp="1"/>
          </p:cNvSpPr>
          <p:nvPr>
            <p:ph sz="quarter" idx="1"/>
          </p:nvPr>
        </p:nvSpPr>
        <p:spPr>
          <a:xfrm>
            <a:off x="0" y="1268413"/>
            <a:ext cx="9144000" cy="5589587"/>
          </a:xfrm>
        </p:spPr>
        <p:txBody>
          <a:bodyPr/>
          <a:lstStyle/>
          <a:p>
            <a:pPr marL="514350" indent="-514350"/>
            <a:r>
              <a:rPr lang="en-US" sz="2400" b="1" dirty="0">
                <a:solidFill>
                  <a:srgbClr val="C00000"/>
                </a:solidFill>
                <a:latin typeface="Calibri" pitchFamily="34" charset="0"/>
              </a:rPr>
              <a:t>Selecting participants</a:t>
            </a:r>
          </a:p>
          <a:p>
            <a:pPr marL="514350" indent="-514350">
              <a:buFont typeface="+mj-lt"/>
              <a:buAutoNum type="arabicPeriod"/>
            </a:pPr>
            <a:r>
              <a:rPr lang="en-US" sz="2400" dirty="0">
                <a:latin typeface="Calibri" pitchFamily="34" charset="0"/>
              </a:rPr>
              <a:t>The goal is to gain the deepest possible understanding of the area being studied</a:t>
            </a:r>
          </a:p>
          <a:p>
            <a:pPr marL="514350" indent="-514350">
              <a:buFont typeface="+mj-lt"/>
              <a:buAutoNum type="arabicPeriod"/>
            </a:pPr>
            <a:r>
              <a:rPr lang="en-US" sz="2400" dirty="0">
                <a:latin typeface="Calibri" pitchFamily="34" charset="0"/>
              </a:rPr>
              <a:t>It requires the identification of participants who can provide information about the specific topic and area being studied</a:t>
            </a:r>
          </a:p>
          <a:p>
            <a:pPr marL="514350" indent="-514350">
              <a:buFont typeface="+mj-lt"/>
              <a:buAutoNum type="arabicPeriod"/>
            </a:pPr>
            <a:r>
              <a:rPr lang="en-US" sz="2400" dirty="0">
                <a:latin typeface="Calibri" pitchFamily="34" charset="0"/>
              </a:rPr>
              <a:t>It is fraught with difficulties to identify and select the appropriate number of participants who can provide useful information about the specific topic and area being studied.</a:t>
            </a:r>
          </a:p>
          <a:p>
            <a:pPr marL="514350" indent="-514350">
              <a:buFont typeface="+mj-lt"/>
              <a:buAutoNum type="arabicPeriod"/>
            </a:pPr>
            <a:r>
              <a:rPr lang="en-US" sz="2400" dirty="0">
                <a:latin typeface="Calibri" pitchFamily="34" charset="0"/>
              </a:rPr>
              <a:t>It uses purposive sampling</a:t>
            </a:r>
          </a:p>
          <a:p>
            <a:pPr marL="514350" indent="-514350"/>
            <a:r>
              <a:rPr lang="en-US" sz="2400" b="1" dirty="0">
                <a:solidFill>
                  <a:srgbClr val="C00000"/>
                </a:solidFill>
                <a:latin typeface="Calibri" pitchFamily="34" charset="0"/>
              </a:rPr>
              <a:t>The number of participants is sufficient when</a:t>
            </a:r>
            <a:r>
              <a:rPr lang="en-US" sz="2400" dirty="0">
                <a:latin typeface="Calibri" pitchFamily="34" charset="0"/>
              </a:rPr>
              <a:t>:</a:t>
            </a:r>
          </a:p>
          <a:p>
            <a:pPr marL="788988" lvl="1" indent="-514350"/>
            <a:r>
              <a:rPr lang="en-US" sz="2400" dirty="0">
                <a:solidFill>
                  <a:schemeClr val="tx1"/>
                </a:solidFill>
                <a:latin typeface="Calibri" pitchFamily="34" charset="0"/>
              </a:rPr>
              <a:t>the extent to which participants are selected to represent the range of potential participants in the field</a:t>
            </a:r>
          </a:p>
          <a:p>
            <a:pPr marL="788988" lvl="1" indent="-514350"/>
            <a:r>
              <a:rPr lang="en-US" sz="2400" dirty="0">
                <a:solidFill>
                  <a:schemeClr val="tx1"/>
                </a:solidFill>
                <a:latin typeface="Calibri" pitchFamily="34" charset="0"/>
              </a:rPr>
              <a:t>the elements gathered begin to be redundant</a:t>
            </a:r>
            <a:endParaRPr lang="el-GR" sz="2400" dirty="0">
              <a:solidFill>
                <a:schemeClr val="tx1"/>
              </a:solidFill>
              <a:latin typeface="Calibri" pitchFamily="34" charset="0"/>
            </a:endParaRPr>
          </a:p>
        </p:txBody>
      </p:sp>
      <p:sp>
        <p:nvSpPr>
          <p:cNvPr id="6" name="Title 1"/>
          <p:cNvSpPr>
            <a:spLocks noGrp="1"/>
          </p:cNvSpPr>
          <p:nvPr>
            <p:ph type="title"/>
          </p:nvPr>
        </p:nvSpPr>
        <p:spPr>
          <a:xfrm>
            <a:off x="0" y="115888"/>
            <a:ext cx="9144000" cy="1047750"/>
          </a:xfrm>
        </p:spPr>
        <p:txBody>
          <a:bodyPr/>
          <a:lstStyle/>
          <a:p>
            <a:pPr>
              <a:defRPr/>
            </a:pPr>
            <a:r>
              <a:rPr lang="en-US" sz="2800" b="1" dirty="0">
                <a:latin typeface="Calibri" pitchFamily="34" charset="0"/>
              </a:rPr>
              <a:t>QUALITATIVE METHODS </a:t>
            </a:r>
            <a:br>
              <a:rPr lang="en-US" sz="2800" b="1" dirty="0">
                <a:latin typeface="Calibri" pitchFamily="34" charset="0"/>
              </a:rPr>
            </a:br>
            <a:r>
              <a:rPr lang="en-US" sz="2800" b="1" dirty="0">
                <a:solidFill>
                  <a:srgbClr val="0070C0"/>
                </a:solidFill>
                <a:latin typeface="Calibri" pitchFamily="34" charset="0"/>
              </a:rPr>
              <a:t>Aspects of qualitative research: 2/4</a:t>
            </a:r>
            <a:endParaRPr lang="el-GR" sz="2800" dirty="0">
              <a:solidFill>
                <a:srgbClr val="0070C0"/>
              </a:solidFill>
              <a:latin typeface="Calibri"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24FD66FC-3076-4091-BF25-A64CB5994C6A}" type="slidenum">
              <a:rPr lang="el-GR" smtClean="0"/>
              <a:pPr>
                <a:defRPr/>
              </a:pPr>
              <a:t>18</a:t>
            </a:fld>
            <a:endParaRPr lang="el-GR"/>
          </a:p>
        </p:txBody>
      </p:sp>
      <p:sp>
        <p:nvSpPr>
          <p:cNvPr id="29700" name="Content Placeholder 2"/>
          <p:cNvSpPr>
            <a:spLocks noGrp="1"/>
          </p:cNvSpPr>
          <p:nvPr>
            <p:ph sz="quarter" idx="1"/>
          </p:nvPr>
        </p:nvSpPr>
        <p:spPr>
          <a:xfrm>
            <a:off x="107950" y="1341438"/>
            <a:ext cx="9036050" cy="5516562"/>
          </a:xfrm>
        </p:spPr>
        <p:txBody>
          <a:bodyPr/>
          <a:lstStyle/>
          <a:p>
            <a:pPr marL="541338" indent="-541338">
              <a:defRPr/>
            </a:pPr>
            <a:r>
              <a:rPr lang="en-US" sz="2500" b="1" dirty="0">
                <a:solidFill>
                  <a:srgbClr val="C00000"/>
                </a:solidFill>
                <a:latin typeface="Calibri" pitchFamily="34" charset="0"/>
              </a:rPr>
              <a:t>Enhancing validity and reducing bias</a:t>
            </a:r>
          </a:p>
          <a:p>
            <a:pPr marL="541338" indent="-541338">
              <a:buFont typeface="+mj-lt"/>
              <a:buAutoNum type="arabicPeriod"/>
              <a:defRPr/>
            </a:pPr>
            <a:r>
              <a:rPr lang="en-US" sz="2500" b="1" dirty="0">
                <a:latin typeface="Calibri" pitchFamily="34" charset="0"/>
              </a:rPr>
              <a:t>Observer bias</a:t>
            </a:r>
            <a:r>
              <a:rPr lang="en-US" sz="2500" dirty="0">
                <a:latin typeface="Calibri" pitchFamily="34" charset="0"/>
              </a:rPr>
              <a:t>: invalid information resulting from the perspective the researcher brings to and imposes on the study</a:t>
            </a:r>
          </a:p>
          <a:p>
            <a:pPr marL="541338" indent="-541338">
              <a:buFont typeface="+mj-lt"/>
              <a:buAutoNum type="arabicPeriod"/>
              <a:defRPr/>
            </a:pPr>
            <a:r>
              <a:rPr lang="en-US" sz="2500" b="1" dirty="0">
                <a:latin typeface="Calibri" pitchFamily="34" charset="0"/>
              </a:rPr>
              <a:t>Observer effects</a:t>
            </a:r>
            <a:r>
              <a:rPr lang="en-US" sz="2500" dirty="0">
                <a:latin typeface="Calibri" pitchFamily="34" charset="0"/>
              </a:rPr>
              <a:t>: the impact of observer participation on the site or participants being studied</a:t>
            </a:r>
          </a:p>
          <a:p>
            <a:pPr marL="541338" indent="-541338">
              <a:defRPr/>
            </a:pPr>
            <a:r>
              <a:rPr lang="en-US" sz="2500" b="1" dirty="0">
                <a:solidFill>
                  <a:srgbClr val="C00000"/>
                </a:solidFill>
                <a:latin typeface="Calibri" pitchFamily="34" charset="0"/>
              </a:rPr>
              <a:t>Leaving the field</a:t>
            </a:r>
          </a:p>
          <a:p>
            <a:pPr marL="541338" indent="-541338">
              <a:buFont typeface="+mj-lt"/>
              <a:buAutoNum type="arabicPeriod"/>
              <a:defRPr/>
            </a:pPr>
            <a:r>
              <a:rPr lang="en-US" sz="2500" dirty="0">
                <a:latin typeface="Calibri" pitchFamily="34" charset="0"/>
              </a:rPr>
              <a:t>The question is when and how you will leave:</a:t>
            </a:r>
          </a:p>
          <a:p>
            <a:pPr marL="815976" lvl="1" indent="-541338">
              <a:defRPr/>
            </a:pPr>
            <a:r>
              <a:rPr lang="en-US" sz="2500" dirty="0">
                <a:solidFill>
                  <a:schemeClr val="tx1"/>
                </a:solidFill>
                <a:latin typeface="Calibri" pitchFamily="34" charset="0"/>
              </a:rPr>
              <a:t>The bonds formed with the study participants make it difficult to leave the space</a:t>
            </a:r>
          </a:p>
          <a:p>
            <a:pPr marL="815976" lvl="1" indent="-541338">
              <a:defRPr/>
            </a:pPr>
            <a:r>
              <a:rPr lang="en-US" sz="2500" dirty="0">
                <a:solidFill>
                  <a:schemeClr val="tx1"/>
                </a:solidFill>
                <a:latin typeface="Calibri" pitchFamily="34" charset="0"/>
              </a:rPr>
              <a:t>Time constraints</a:t>
            </a:r>
          </a:p>
          <a:p>
            <a:pPr marL="815976" lvl="1" indent="-541338">
              <a:defRPr/>
            </a:pPr>
            <a:r>
              <a:rPr lang="en-US" sz="2500" dirty="0">
                <a:solidFill>
                  <a:schemeClr val="tx1"/>
                </a:solidFill>
                <a:latin typeface="Calibri" pitchFamily="34" charset="0"/>
              </a:rPr>
              <a:t>When the amount of accessible data is sufficient</a:t>
            </a:r>
          </a:p>
          <a:p>
            <a:pPr marL="541338" indent="-541338">
              <a:defRPr/>
            </a:pPr>
            <a:endParaRPr lang="en-US" sz="2500" b="1" dirty="0">
              <a:solidFill>
                <a:srgbClr val="C00000"/>
              </a:solidFill>
              <a:latin typeface="Calibri" pitchFamily="34" charset="0"/>
            </a:endParaRPr>
          </a:p>
          <a:p>
            <a:pPr marL="541338" indent="-541338">
              <a:defRPr/>
            </a:pPr>
            <a:endParaRPr lang="en-US" sz="2500" b="1" dirty="0">
              <a:solidFill>
                <a:srgbClr val="C00000"/>
              </a:solidFill>
              <a:latin typeface="Calibri" pitchFamily="34" charset="0"/>
            </a:endParaRPr>
          </a:p>
          <a:p>
            <a:pPr marL="541338" indent="-541338">
              <a:defRPr/>
            </a:pPr>
            <a:endParaRPr lang="en-US" sz="2500" b="1" dirty="0">
              <a:solidFill>
                <a:srgbClr val="C00000"/>
              </a:solidFill>
              <a:latin typeface="Calibri" pitchFamily="34" charset="0"/>
            </a:endParaRPr>
          </a:p>
          <a:p>
            <a:pPr marL="182563" indent="-182563">
              <a:defRPr/>
            </a:pPr>
            <a:endParaRPr lang="el-GR" sz="2500" b="1" dirty="0">
              <a:solidFill>
                <a:srgbClr val="C00000"/>
              </a:solidFill>
              <a:latin typeface="Calibri" pitchFamily="34" charset="0"/>
            </a:endParaRPr>
          </a:p>
        </p:txBody>
      </p:sp>
      <p:sp>
        <p:nvSpPr>
          <p:cNvPr id="6" name="Title 1"/>
          <p:cNvSpPr>
            <a:spLocks noGrp="1"/>
          </p:cNvSpPr>
          <p:nvPr>
            <p:ph type="title"/>
          </p:nvPr>
        </p:nvSpPr>
        <p:spPr>
          <a:xfrm>
            <a:off x="0" y="115888"/>
            <a:ext cx="9144000" cy="1047750"/>
          </a:xfrm>
        </p:spPr>
        <p:txBody>
          <a:bodyPr/>
          <a:lstStyle/>
          <a:p>
            <a:pPr>
              <a:defRPr/>
            </a:pPr>
            <a:r>
              <a:rPr lang="en-US" sz="2800" b="1" dirty="0">
                <a:latin typeface="Calibri" pitchFamily="34" charset="0"/>
              </a:rPr>
              <a:t>QUALITATIVE METHODS </a:t>
            </a:r>
            <a:br>
              <a:rPr lang="en-US" sz="2800" b="1" dirty="0">
                <a:latin typeface="Calibri" pitchFamily="34" charset="0"/>
              </a:rPr>
            </a:br>
            <a:r>
              <a:rPr lang="en-US" sz="2800" b="1" dirty="0">
                <a:solidFill>
                  <a:srgbClr val="0070C0"/>
                </a:solidFill>
                <a:latin typeface="Calibri" pitchFamily="34" charset="0"/>
              </a:rPr>
              <a:t>Aspects of qualitative research: 3/4</a:t>
            </a:r>
            <a:endParaRPr lang="el-GR" sz="2800" dirty="0">
              <a:solidFill>
                <a:srgbClr val="0070C0"/>
              </a:solidFill>
              <a:latin typeface="Calibri"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8B2AE270-47D1-4DF3-AF61-1D5F004CECC7}" type="slidenum">
              <a:rPr lang="el-GR" smtClean="0"/>
              <a:pPr>
                <a:defRPr/>
              </a:pPr>
              <a:t>19</a:t>
            </a:fld>
            <a:endParaRPr lang="el-GR"/>
          </a:p>
        </p:txBody>
      </p:sp>
      <p:sp>
        <p:nvSpPr>
          <p:cNvPr id="29700" name="Content Placeholder 2"/>
          <p:cNvSpPr>
            <a:spLocks noGrp="1"/>
          </p:cNvSpPr>
          <p:nvPr>
            <p:ph sz="quarter" idx="1"/>
          </p:nvPr>
        </p:nvSpPr>
        <p:spPr>
          <a:xfrm>
            <a:off x="0" y="1412776"/>
            <a:ext cx="9144000" cy="5328592"/>
          </a:xfrm>
        </p:spPr>
        <p:txBody>
          <a:bodyPr/>
          <a:lstStyle/>
          <a:p>
            <a:pPr marL="514350" indent="-514350">
              <a:defRPr/>
            </a:pPr>
            <a:r>
              <a:rPr lang="en-US" sz="2100" b="1" dirty="0">
                <a:solidFill>
                  <a:srgbClr val="C00000"/>
                </a:solidFill>
                <a:latin typeface="Calibri" pitchFamily="34" charset="0"/>
              </a:rPr>
              <a:t>Strategies for enhancing validity and reducing bias</a:t>
            </a:r>
          </a:p>
          <a:p>
            <a:pPr marL="514350" indent="-514350">
              <a:buFont typeface="+mj-lt"/>
              <a:buAutoNum type="arabicPeriod"/>
              <a:defRPr/>
            </a:pPr>
            <a:r>
              <a:rPr lang="en-US" sz="2100" dirty="0">
                <a:latin typeface="Calibri" pitchFamily="34" charset="0"/>
              </a:rPr>
              <a:t>Extend the time to observe the space</a:t>
            </a:r>
          </a:p>
          <a:p>
            <a:pPr marL="514350" indent="-514350">
              <a:buFont typeface="+mj-lt"/>
              <a:buAutoNum type="arabicPeriod"/>
              <a:defRPr/>
            </a:pPr>
            <a:r>
              <a:rPr lang="en-US" sz="2100" dirty="0">
                <a:latin typeface="Calibri" pitchFamily="34" charset="0"/>
              </a:rPr>
              <a:t>Include more participants to make the study more representative</a:t>
            </a:r>
          </a:p>
          <a:p>
            <a:pPr marL="514350" indent="-514350">
              <a:buFont typeface="+mj-lt"/>
              <a:buAutoNum type="arabicPeriod"/>
              <a:defRPr/>
            </a:pPr>
            <a:r>
              <a:rPr lang="en-US" sz="2100" dirty="0">
                <a:latin typeface="Calibri" pitchFamily="34" charset="0"/>
              </a:rPr>
              <a:t>Focus on building participant trust in order to access more detailed and honest data</a:t>
            </a:r>
          </a:p>
          <a:p>
            <a:pPr marL="514350" indent="-514350">
              <a:buFont typeface="+mj-lt"/>
              <a:buAutoNum type="arabicPeriod"/>
              <a:defRPr/>
            </a:pPr>
            <a:r>
              <a:rPr lang="en-US" sz="2100" dirty="0">
                <a:latin typeface="Calibri" pitchFamily="34" charset="0"/>
              </a:rPr>
              <a:t>Identify biases and preferences, and discard them, by asking others</a:t>
            </a:r>
          </a:p>
          <a:p>
            <a:pPr marL="514350" indent="-514350">
              <a:buFont typeface="+mj-lt"/>
              <a:buAutoNum type="arabicPeriod"/>
              <a:defRPr/>
            </a:pPr>
            <a:r>
              <a:rPr lang="en-US" sz="2100" dirty="0">
                <a:latin typeface="Calibri" pitchFamily="34" charset="0"/>
              </a:rPr>
              <a:t>Collaborate with another researcher and compare field notes and impressions from independent observations</a:t>
            </a:r>
          </a:p>
          <a:p>
            <a:pPr marL="514350" indent="-514350">
              <a:buFont typeface="+mj-lt"/>
              <a:buAutoNum type="arabicPeriod"/>
              <a:defRPr/>
            </a:pPr>
            <a:r>
              <a:rPr lang="en-US" sz="2100" dirty="0">
                <a:latin typeface="Calibri" pitchFamily="34" charset="0"/>
              </a:rPr>
              <a:t>After completing the observations give participants an opportunity to validate the accuracy of what they have collected</a:t>
            </a:r>
          </a:p>
          <a:p>
            <a:pPr marL="514350" indent="-514350">
              <a:buFont typeface="+mj-lt"/>
              <a:buAutoNum type="arabicPeriod"/>
              <a:defRPr/>
            </a:pPr>
            <a:r>
              <a:rPr lang="en-US" sz="2100" dirty="0">
                <a:latin typeface="Calibri" pitchFamily="34" charset="0"/>
              </a:rPr>
              <a:t>Highlight concerns and uncertainties and address them when examining the data</a:t>
            </a:r>
          </a:p>
          <a:p>
            <a:pPr marL="514350" indent="-514350">
              <a:buFont typeface="+mj-lt"/>
              <a:buAutoNum type="arabicPeriod"/>
              <a:defRPr/>
            </a:pPr>
            <a:r>
              <a:rPr lang="en-US" sz="2100" dirty="0">
                <a:latin typeface="Calibri" pitchFamily="34" charset="0"/>
              </a:rPr>
              <a:t>Carefully examine unusual or contradictory results for explanations (</a:t>
            </a:r>
            <a:r>
              <a:rPr lang="en-US" sz="2100" b="1" dirty="0">
                <a:solidFill>
                  <a:srgbClr val="C00000"/>
                </a:solidFill>
                <a:latin typeface="Calibri" pitchFamily="34" charset="0"/>
              </a:rPr>
              <a:t>outliers</a:t>
            </a:r>
            <a:r>
              <a:rPr lang="en-US" sz="2100" dirty="0">
                <a:latin typeface="Calibri" pitchFamily="34" charset="0"/>
              </a:rPr>
              <a:t>)</a:t>
            </a:r>
          </a:p>
          <a:p>
            <a:pPr marL="514350" indent="-514350">
              <a:buFont typeface="+mj-lt"/>
              <a:buAutoNum type="arabicPeriod"/>
              <a:defRPr/>
            </a:pPr>
            <a:r>
              <a:rPr lang="en-US" sz="2100" dirty="0">
                <a:latin typeface="Calibri" pitchFamily="34" charset="0"/>
              </a:rPr>
              <a:t>Use multiple data sources to confirm participant information (</a:t>
            </a:r>
            <a:r>
              <a:rPr lang="en-US" sz="2100" b="1" dirty="0">
                <a:solidFill>
                  <a:srgbClr val="C00000"/>
                </a:solidFill>
                <a:latin typeface="Calibri" pitchFamily="34" charset="0"/>
              </a:rPr>
              <a:t>triangulation</a:t>
            </a:r>
            <a:r>
              <a:rPr lang="en-US" sz="2100" dirty="0">
                <a:latin typeface="Calibri" pitchFamily="34" charset="0"/>
              </a:rPr>
              <a:t>)</a:t>
            </a:r>
            <a:endParaRPr lang="el-GR" sz="2100" dirty="0">
              <a:latin typeface="Calibri" pitchFamily="34" charset="0"/>
            </a:endParaRPr>
          </a:p>
        </p:txBody>
      </p:sp>
      <p:sp>
        <p:nvSpPr>
          <p:cNvPr id="6" name="Title 1"/>
          <p:cNvSpPr>
            <a:spLocks noGrp="1"/>
          </p:cNvSpPr>
          <p:nvPr>
            <p:ph type="title"/>
          </p:nvPr>
        </p:nvSpPr>
        <p:spPr>
          <a:xfrm>
            <a:off x="0" y="115888"/>
            <a:ext cx="9144000" cy="1047750"/>
          </a:xfrm>
        </p:spPr>
        <p:txBody>
          <a:bodyPr/>
          <a:lstStyle/>
          <a:p>
            <a:pPr>
              <a:defRPr/>
            </a:pPr>
            <a:r>
              <a:rPr lang="en-US" sz="2800" b="1" dirty="0">
                <a:latin typeface="Calibri" pitchFamily="34" charset="0"/>
              </a:rPr>
              <a:t>QUALITATIVE METHODS </a:t>
            </a:r>
            <a:br>
              <a:rPr lang="en-US" sz="2800" b="1" dirty="0">
                <a:latin typeface="Calibri" pitchFamily="34" charset="0"/>
              </a:rPr>
            </a:br>
            <a:r>
              <a:rPr lang="en-US" sz="2800" b="1" dirty="0">
                <a:solidFill>
                  <a:srgbClr val="0070C0"/>
                </a:solidFill>
                <a:latin typeface="Calibri" pitchFamily="34" charset="0"/>
              </a:rPr>
              <a:t>Aspects of qualitative research: 4/4</a:t>
            </a:r>
            <a:endParaRPr lang="el-GR" sz="2800" dirty="0">
              <a:solidFill>
                <a:srgbClr val="0070C0"/>
              </a:solidFill>
              <a:latin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alibri" pitchFamily="34" charset="0"/>
              </a:rPr>
              <a:t>Introduction</a:t>
            </a:r>
            <a:endParaRPr lang="el-GR" b="1" dirty="0">
              <a:latin typeface="Calibri" pitchFamily="34" charset="0"/>
            </a:endParaRPr>
          </a:p>
        </p:txBody>
      </p:sp>
      <p:sp>
        <p:nvSpPr>
          <p:cNvPr id="3" name="Content Placeholder 2"/>
          <p:cNvSpPr>
            <a:spLocks noGrp="1"/>
          </p:cNvSpPr>
          <p:nvPr>
            <p:ph sz="quarter" idx="1"/>
          </p:nvPr>
        </p:nvSpPr>
        <p:spPr>
          <a:xfrm>
            <a:off x="179512" y="1412776"/>
            <a:ext cx="8784976" cy="4968552"/>
          </a:xfrm>
        </p:spPr>
        <p:txBody>
          <a:bodyPr/>
          <a:lstStyle/>
          <a:p>
            <a:endParaRPr lang="en-US" sz="2400" dirty="0">
              <a:latin typeface="Calibri" pitchFamily="34" charset="0"/>
            </a:endParaRPr>
          </a:p>
          <a:p>
            <a:r>
              <a:rPr lang="en-GB" sz="2400" b="1" dirty="0">
                <a:solidFill>
                  <a:srgbClr val="C00000"/>
                </a:solidFill>
                <a:latin typeface="Calibri" pitchFamily="34" charset="0"/>
              </a:rPr>
              <a:t>Programme</a:t>
            </a:r>
            <a:r>
              <a:rPr lang="en-US" sz="2400" dirty="0">
                <a:latin typeface="Calibri" pitchFamily="34" charset="0"/>
              </a:rPr>
              <a:t>: According to the Study Program of the Department of Business Administration, Business Case Studies is an elective course that can be chosen in the 7th or 8th Semester. It corresponds to 3 hours of work per week and 5 ECTS.</a:t>
            </a:r>
            <a:r>
              <a:rPr lang="el-GR" sz="2400" dirty="0">
                <a:latin typeface="Calibri" pitchFamily="34" charset="0"/>
              </a:rPr>
              <a:t> </a:t>
            </a:r>
            <a:endParaRPr lang="en-US" sz="2400" dirty="0">
              <a:latin typeface="Calibri" pitchFamily="34" charset="0"/>
            </a:endParaRPr>
          </a:p>
          <a:p>
            <a:endParaRPr lang="el-GR" sz="2400" dirty="0">
              <a:latin typeface="Calibri" pitchFamily="34" charset="0"/>
            </a:endParaRPr>
          </a:p>
          <a:p>
            <a:r>
              <a:rPr lang="en-US" sz="2400" b="1" dirty="0">
                <a:solidFill>
                  <a:srgbClr val="C00000"/>
                </a:solidFill>
                <a:latin typeface="Calibri" pitchFamily="34" charset="0"/>
              </a:rPr>
              <a:t>Content: </a:t>
            </a:r>
            <a:r>
              <a:rPr lang="en-US" sz="2400" dirty="0">
                <a:latin typeface="Calibri" pitchFamily="34" charset="0"/>
              </a:rPr>
              <a:t>Groups of up to 3 students undertake, study, analyze and present a project on topics related to the objectives of the study program. In cases where it is not possible to form a group of students, it is also possible a Business Case Study to be undertaken individually by a student.</a:t>
            </a:r>
            <a:endParaRPr lang="el-GR" sz="2400" dirty="0">
              <a:latin typeface="Calibri" pitchFamily="34" charset="0"/>
            </a:endParaRPr>
          </a:p>
        </p:txBody>
      </p:sp>
      <p:sp>
        <p:nvSpPr>
          <p:cNvPr id="4" name="Slide Number Placeholder 3"/>
          <p:cNvSpPr>
            <a:spLocks noGrp="1"/>
          </p:cNvSpPr>
          <p:nvPr>
            <p:ph type="sldNum" sz="quarter" idx="12"/>
          </p:nvPr>
        </p:nvSpPr>
        <p:spPr/>
        <p:txBody>
          <a:bodyPr/>
          <a:lstStyle/>
          <a:p>
            <a:pPr>
              <a:defRPr/>
            </a:pPr>
            <a:fld id="{A5ACF1A8-473B-4E73-8291-726C3369CCC9}" type="slidenum">
              <a:rPr lang="el-GR" smtClean="0">
                <a:latin typeface="Calibri" pitchFamily="34" charset="0"/>
              </a:rPr>
              <a:pPr>
                <a:defRPr/>
              </a:pPr>
              <a:t>2</a:t>
            </a:fld>
            <a:endParaRPr lang="el-GR">
              <a:latin typeface="Calibri"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8640"/>
            <a:ext cx="9144000" cy="758974"/>
          </a:xfrm>
        </p:spPr>
        <p:txBody>
          <a:bodyPr/>
          <a:lstStyle/>
          <a:p>
            <a:pPr>
              <a:defRPr/>
            </a:pPr>
            <a:r>
              <a:rPr lang="en-US" sz="2800" b="1" dirty="0">
                <a:latin typeface="Calibri" pitchFamily="34" charset="0"/>
              </a:rPr>
              <a:t>Examples of Business Case Studies Titles</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69A3829B-45EA-4F58-A735-58747AD495AE}" type="slidenum">
              <a:rPr lang="el-GR" smtClean="0"/>
              <a:pPr>
                <a:defRPr/>
              </a:pPr>
              <a:t>20</a:t>
            </a:fld>
            <a:endParaRPr lang="el-GR"/>
          </a:p>
        </p:txBody>
      </p:sp>
      <p:sp>
        <p:nvSpPr>
          <p:cNvPr id="36868" name="Content Placeholder 2"/>
          <p:cNvSpPr>
            <a:spLocks noGrp="1"/>
          </p:cNvSpPr>
          <p:nvPr>
            <p:ph sz="quarter" idx="1"/>
          </p:nvPr>
        </p:nvSpPr>
        <p:spPr>
          <a:xfrm>
            <a:off x="0" y="1268760"/>
            <a:ext cx="9144000" cy="5589240"/>
          </a:xfrm>
        </p:spPr>
        <p:txBody>
          <a:bodyPr/>
          <a:lstStyle/>
          <a:p>
            <a:pPr marL="357188" indent="-357188">
              <a:buFont typeface="+mj-lt"/>
              <a:buAutoNum type="arabicPeriod"/>
            </a:pPr>
            <a:r>
              <a:rPr lang="en-US" sz="2400" dirty="0">
                <a:latin typeface="Calibri" pitchFamily="34" charset="0"/>
              </a:rPr>
              <a:t>Business X: Organizational Change for facing Economic Crisis</a:t>
            </a:r>
          </a:p>
          <a:p>
            <a:pPr marL="357188" indent="-357188">
              <a:buFont typeface="+mj-lt"/>
              <a:buAutoNum type="arabicPeriod"/>
            </a:pPr>
            <a:r>
              <a:rPr lang="en-US" sz="2400" dirty="0">
                <a:latin typeface="Calibri" pitchFamily="34" charset="0"/>
              </a:rPr>
              <a:t>Business X: Facing the COVID-19 pandemic</a:t>
            </a:r>
          </a:p>
          <a:p>
            <a:pPr marL="357188" indent="-357188">
              <a:buFont typeface="+mj-lt"/>
              <a:buAutoNum type="arabicPeriod"/>
            </a:pPr>
            <a:r>
              <a:rPr lang="en-US" sz="2400" dirty="0">
                <a:latin typeface="Calibri" pitchFamily="34" charset="0"/>
              </a:rPr>
              <a:t>Business X: Leadership styles for improving competitiveness</a:t>
            </a:r>
          </a:p>
          <a:p>
            <a:pPr marL="357188" indent="-357188">
              <a:buFont typeface="+mj-lt"/>
              <a:buAutoNum type="arabicPeriod"/>
            </a:pPr>
            <a:r>
              <a:rPr lang="en-US" sz="2400" dirty="0">
                <a:latin typeface="Calibri" pitchFamily="34" charset="0"/>
              </a:rPr>
              <a:t>Business X: Educating Human Resources for achieving new goals</a:t>
            </a:r>
          </a:p>
          <a:p>
            <a:pPr marL="357188" indent="-357188">
              <a:buFont typeface="+mj-lt"/>
              <a:buAutoNum type="arabicPeriod"/>
            </a:pPr>
            <a:r>
              <a:rPr lang="en-US" sz="2400" dirty="0">
                <a:latin typeface="Calibri" pitchFamily="34" charset="0"/>
              </a:rPr>
              <a:t>Business X: Entrepreneurship at University Y</a:t>
            </a:r>
          </a:p>
          <a:p>
            <a:pPr marL="357188" indent="-357188">
              <a:buFont typeface="+mj-lt"/>
              <a:buAutoNum type="arabicPeriod"/>
            </a:pPr>
            <a:r>
              <a:rPr lang="en-US" sz="2400" dirty="0">
                <a:latin typeface="Calibri" pitchFamily="34" charset="0"/>
              </a:rPr>
              <a:t>Business X: Introducing new technologies for enhancing efficiency</a:t>
            </a:r>
          </a:p>
          <a:p>
            <a:pPr marL="357188" indent="-357188">
              <a:buFont typeface="+mj-lt"/>
              <a:buAutoNum type="arabicPeriod"/>
            </a:pPr>
            <a:r>
              <a:rPr lang="en-US" sz="2400" dirty="0">
                <a:latin typeface="Calibri" pitchFamily="34" charset="0"/>
              </a:rPr>
              <a:t>Business X: Is “small beautiful?”</a:t>
            </a:r>
          </a:p>
          <a:p>
            <a:pPr marL="357188" indent="-357188">
              <a:buFont typeface="+mj-lt"/>
              <a:buAutoNum type="arabicPeriod"/>
            </a:pPr>
            <a:r>
              <a:rPr lang="en-US" sz="2400" dirty="0">
                <a:latin typeface="Calibri" pitchFamily="34" charset="0"/>
              </a:rPr>
              <a:t>Business X: How a start-up become successful</a:t>
            </a:r>
          </a:p>
          <a:p>
            <a:pPr marL="357188" indent="-357188">
              <a:buFont typeface="+mj-lt"/>
              <a:buAutoNum type="arabicPeriod"/>
            </a:pPr>
            <a:r>
              <a:rPr lang="en-US" sz="2400" dirty="0">
                <a:latin typeface="Calibri" pitchFamily="34" charset="0"/>
              </a:rPr>
              <a:t>Business X: Pricing optimization</a:t>
            </a:r>
          </a:p>
          <a:p>
            <a:pPr marL="357188" indent="-357188">
              <a:buFont typeface="+mj-lt"/>
              <a:buAutoNum type="arabicPeriod"/>
            </a:pPr>
            <a:r>
              <a:rPr lang="en-US" sz="2400" dirty="0">
                <a:latin typeface="Calibri" pitchFamily="34" charset="0"/>
              </a:rPr>
              <a:t>Business X: Corporate planning and Strategic management</a:t>
            </a:r>
          </a:p>
          <a:p>
            <a:pPr marL="357188" indent="-357188">
              <a:buFont typeface="+mj-lt"/>
              <a:buAutoNum type="arabicPeriod"/>
            </a:pPr>
            <a:r>
              <a:rPr lang="en-US" sz="2400" dirty="0">
                <a:latin typeface="Calibri" pitchFamily="34" charset="0"/>
              </a:rPr>
              <a:t>Business X: Human Resource Management diversity and performance</a:t>
            </a:r>
          </a:p>
          <a:p>
            <a:pPr marL="357188" indent="-357188">
              <a:buFont typeface="+mj-lt"/>
              <a:buAutoNum type="arabicPeriod"/>
            </a:pPr>
            <a:r>
              <a:rPr lang="en-US" sz="2400" dirty="0">
                <a:latin typeface="Calibri" pitchFamily="34" charset="0"/>
              </a:rPr>
              <a:t>Business X: Sustainable development</a:t>
            </a:r>
          </a:p>
          <a:p>
            <a:pPr marL="357188" indent="-357188"/>
            <a:endParaRPr lang="en-US" sz="2400" dirty="0">
              <a:latin typeface="Calibri" pitchFamily="34" charset="0"/>
            </a:endParaRPr>
          </a:p>
          <a:p>
            <a:pPr marL="357188" indent="-357188"/>
            <a:endParaRPr lang="el-GR" sz="2400" dirty="0">
              <a:latin typeface="Calibri"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04664"/>
            <a:ext cx="9144000" cy="648072"/>
          </a:xfrm>
        </p:spPr>
        <p:txBody>
          <a:bodyPr/>
          <a:lstStyle/>
          <a:p>
            <a:pPr>
              <a:defRPr/>
            </a:pPr>
            <a:r>
              <a:rPr lang="en-US" sz="2800" b="1" dirty="0">
                <a:latin typeface="Calibri" pitchFamily="34" charset="0"/>
              </a:rPr>
              <a:t>Administrative Guidelines</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73F79D6D-FE6E-43D9-927A-7E36FAFD4DEF}" type="slidenum">
              <a:rPr lang="el-GR" smtClean="0"/>
              <a:pPr>
                <a:defRPr/>
              </a:pPr>
              <a:t>21</a:t>
            </a:fld>
            <a:endParaRPr lang="el-GR"/>
          </a:p>
        </p:txBody>
      </p:sp>
      <p:sp>
        <p:nvSpPr>
          <p:cNvPr id="37892" name="Content Placeholder 2"/>
          <p:cNvSpPr>
            <a:spLocks noGrp="1"/>
          </p:cNvSpPr>
          <p:nvPr>
            <p:ph sz="quarter" idx="1"/>
          </p:nvPr>
        </p:nvSpPr>
        <p:spPr>
          <a:xfrm>
            <a:off x="0" y="1268760"/>
            <a:ext cx="9144000" cy="5445125"/>
          </a:xfrm>
        </p:spPr>
        <p:txBody>
          <a:bodyPr/>
          <a:lstStyle/>
          <a:p>
            <a:pPr marL="457200" indent="-457200">
              <a:buFont typeface="Georgia" pitchFamily="18" charset="0"/>
              <a:buAutoNum type="arabicPeriod"/>
            </a:pPr>
            <a:r>
              <a:rPr lang="en-US" sz="2200" dirty="0">
                <a:latin typeface="Calibri" pitchFamily="34" charset="0"/>
              </a:rPr>
              <a:t>The assignments are individual or group of up to 3 students at most. </a:t>
            </a:r>
            <a:r>
              <a:rPr lang="en-US" sz="2200" b="1" dirty="0">
                <a:solidFill>
                  <a:srgbClr val="C00000"/>
                </a:solidFill>
                <a:latin typeface="Calibri" pitchFamily="34" charset="0"/>
              </a:rPr>
              <a:t>Under no circumstances will assignments from groups larger than three students be accepted</a:t>
            </a:r>
            <a:r>
              <a:rPr lang="en-US" sz="2200" dirty="0">
                <a:latin typeface="Calibri" pitchFamily="34" charset="0"/>
              </a:rPr>
              <a:t>.</a:t>
            </a:r>
          </a:p>
          <a:p>
            <a:pPr marL="457200" indent="-457200">
              <a:buFont typeface="Georgia" pitchFamily="18" charset="0"/>
              <a:buAutoNum type="arabicPeriod"/>
            </a:pPr>
            <a:r>
              <a:rPr lang="en-US" sz="2200" b="1" dirty="0">
                <a:latin typeface="Calibri" pitchFamily="34" charset="0"/>
              </a:rPr>
              <a:t>The topic of the proposed individual or group work is approved by the supervisor. For this end, the student or students must submit a proposal of approximately 200 words. </a:t>
            </a:r>
          </a:p>
          <a:p>
            <a:pPr marL="457200" indent="-457200">
              <a:buFont typeface="Georgia" pitchFamily="18" charset="0"/>
              <a:buAutoNum type="arabicPeriod"/>
            </a:pPr>
            <a:r>
              <a:rPr lang="en-US" sz="2200" b="1" dirty="0">
                <a:solidFill>
                  <a:srgbClr val="C00000"/>
                </a:solidFill>
                <a:latin typeface="Calibri" pitchFamily="34" charset="0"/>
              </a:rPr>
              <a:t>The final assignment is exclusively submitted on the </a:t>
            </a:r>
            <a:r>
              <a:rPr lang="en-US" sz="2200" b="1" dirty="0" err="1">
                <a:solidFill>
                  <a:srgbClr val="C00000"/>
                </a:solidFill>
                <a:latin typeface="Calibri" pitchFamily="34" charset="0"/>
              </a:rPr>
              <a:t>eclass</a:t>
            </a:r>
            <a:r>
              <a:rPr lang="en-US" sz="2200" b="1" dirty="0">
                <a:solidFill>
                  <a:srgbClr val="C00000"/>
                </a:solidFill>
                <a:latin typeface="Calibri" pitchFamily="34" charset="0"/>
              </a:rPr>
              <a:t> platform</a:t>
            </a:r>
            <a:r>
              <a:rPr lang="en-US" sz="2200" dirty="0">
                <a:latin typeface="Calibri" pitchFamily="34" charset="0"/>
              </a:rPr>
              <a:t>.</a:t>
            </a:r>
          </a:p>
          <a:p>
            <a:pPr marL="457200" indent="-457200">
              <a:buFont typeface="Georgia" pitchFamily="18" charset="0"/>
              <a:buAutoNum type="arabicPeriod"/>
            </a:pPr>
            <a:r>
              <a:rPr lang="en-US" sz="2200" dirty="0">
                <a:latin typeface="Calibri" pitchFamily="34" charset="0"/>
              </a:rPr>
              <a:t>The assignment must be in PDF format of approximately 3000 words, for individual work, and for group work must be larger by 500 words for each additional student. The number of words must be written in the Abstract.</a:t>
            </a:r>
          </a:p>
          <a:p>
            <a:pPr marL="457200" indent="-457200">
              <a:buFont typeface="Georgia" pitchFamily="18" charset="0"/>
              <a:buAutoNum type="arabicPeriod"/>
            </a:pPr>
            <a:r>
              <a:rPr lang="en-US" sz="2200" dirty="0">
                <a:latin typeface="Calibri" pitchFamily="34" charset="0"/>
              </a:rPr>
              <a:t>Additionally, for possible oral presentation, the students must prepare in Power Point format of 15 slides, a summary of their work.</a:t>
            </a:r>
          </a:p>
          <a:p>
            <a:pPr marL="457200" indent="-457200">
              <a:buFont typeface="Georgia" pitchFamily="18" charset="0"/>
              <a:buAutoNum type="arabicPeriod"/>
            </a:pPr>
            <a:r>
              <a:rPr lang="en-US" sz="2200" dirty="0">
                <a:latin typeface="Calibri" pitchFamily="34" charset="0"/>
              </a:rPr>
              <a:t>The assignment (in PDF and in Power Point) is submitted until the last day of the second week of the exams on the </a:t>
            </a:r>
            <a:r>
              <a:rPr lang="en-US" sz="2200" dirty="0" err="1">
                <a:latin typeface="Calibri" pitchFamily="34" charset="0"/>
              </a:rPr>
              <a:t>eclass</a:t>
            </a:r>
            <a:r>
              <a:rPr lang="en-US" sz="2200" dirty="0">
                <a:latin typeface="Calibri" pitchFamily="34" charset="0"/>
              </a:rPr>
              <a:t> platform.</a:t>
            </a:r>
            <a:endParaRPr lang="el-GR" sz="2200" dirty="0">
              <a:latin typeface="Calibri"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2656"/>
            <a:ext cx="9144000" cy="686966"/>
          </a:xfrm>
        </p:spPr>
        <p:txBody>
          <a:bodyPr/>
          <a:lstStyle/>
          <a:p>
            <a:pPr>
              <a:defRPr/>
            </a:pPr>
            <a:r>
              <a:rPr lang="en-GB" sz="2800" b="1" dirty="0">
                <a:latin typeface="Calibri" pitchFamily="34" charset="0"/>
              </a:rPr>
              <a:t>Substantive guidelines</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40C05368-C581-420F-9557-AD227A936AB8}" type="slidenum">
              <a:rPr lang="el-GR" smtClean="0"/>
              <a:pPr>
                <a:defRPr/>
              </a:pPr>
              <a:t>22</a:t>
            </a:fld>
            <a:endParaRPr lang="el-GR"/>
          </a:p>
        </p:txBody>
      </p:sp>
      <p:sp>
        <p:nvSpPr>
          <p:cNvPr id="38916" name="Content Placeholder 2"/>
          <p:cNvSpPr>
            <a:spLocks noGrp="1"/>
          </p:cNvSpPr>
          <p:nvPr>
            <p:ph sz="quarter" idx="1"/>
          </p:nvPr>
        </p:nvSpPr>
        <p:spPr>
          <a:xfrm>
            <a:off x="0" y="1412875"/>
            <a:ext cx="9144000" cy="5445125"/>
          </a:xfrm>
        </p:spPr>
        <p:txBody>
          <a:bodyPr/>
          <a:lstStyle/>
          <a:p>
            <a:pPr marL="457200" indent="-457200"/>
            <a:r>
              <a:rPr lang="en-US" sz="2100" dirty="0">
                <a:latin typeface="Calibri" pitchFamily="34" charset="0"/>
              </a:rPr>
              <a:t>After choosing a company that operates either in Greece or in another country, students are invited to include in their assignment at least the following sections:</a:t>
            </a:r>
          </a:p>
          <a:p>
            <a:pPr marL="457200" indent="-457200">
              <a:buFont typeface="Georgia" pitchFamily="18" charset="0"/>
              <a:buAutoNum type="arabicPeriod"/>
            </a:pPr>
            <a:r>
              <a:rPr lang="en-US" sz="2100" dirty="0">
                <a:latin typeface="Calibri" pitchFamily="34" charset="0"/>
              </a:rPr>
              <a:t>Abstract (including word size of the assignment) </a:t>
            </a:r>
          </a:p>
          <a:p>
            <a:pPr marL="457200" indent="-457200">
              <a:buFont typeface="Georgia" pitchFamily="18" charset="0"/>
              <a:buAutoNum type="arabicPeriod"/>
            </a:pPr>
            <a:r>
              <a:rPr lang="en-US" sz="2100" dirty="0">
                <a:latin typeface="Calibri" pitchFamily="34" charset="0"/>
              </a:rPr>
              <a:t>Introduction (presenting the issue or problem that will be analyzed)</a:t>
            </a:r>
          </a:p>
          <a:p>
            <a:pPr marL="457200" indent="-457200">
              <a:buFont typeface="Georgia" pitchFamily="18" charset="0"/>
              <a:buAutoNum type="arabicPeriod"/>
            </a:pPr>
            <a:r>
              <a:rPr lang="en-US" sz="2100" dirty="0">
                <a:latin typeface="Calibri" pitchFamily="34" charset="0"/>
              </a:rPr>
              <a:t>Historical review of the business</a:t>
            </a:r>
          </a:p>
          <a:p>
            <a:pPr marL="457200" indent="-457200">
              <a:buFont typeface="Georgia" pitchFamily="18" charset="0"/>
              <a:buAutoNum type="arabicPeriod"/>
            </a:pPr>
            <a:r>
              <a:rPr lang="en-US" sz="2100" dirty="0">
                <a:latin typeface="Calibri" pitchFamily="34" charset="0"/>
              </a:rPr>
              <a:t>Analysis and assessment of the company's internal and external environment (including SWOT and PEST)</a:t>
            </a:r>
          </a:p>
          <a:p>
            <a:pPr marL="457200" indent="-457200">
              <a:buFont typeface="Georgia" pitchFamily="18" charset="0"/>
              <a:buAutoNum type="arabicPeriod"/>
            </a:pPr>
            <a:r>
              <a:rPr lang="en-US" sz="2100" dirty="0">
                <a:latin typeface="Calibri" pitchFamily="34" charset="0"/>
              </a:rPr>
              <a:t>Company profile and strategy</a:t>
            </a:r>
          </a:p>
          <a:p>
            <a:pPr marL="457200" indent="-457200">
              <a:buFont typeface="Georgia" pitchFamily="18" charset="0"/>
              <a:buAutoNum type="arabicPeriod"/>
            </a:pPr>
            <a:r>
              <a:rPr lang="en-US" sz="2100" dirty="0">
                <a:latin typeface="Calibri" pitchFamily="34" charset="0"/>
              </a:rPr>
              <a:t>Analysis of structures and systems</a:t>
            </a:r>
          </a:p>
          <a:p>
            <a:pPr marL="457200" indent="-457200">
              <a:buFont typeface="Georgia" pitchFamily="18" charset="0"/>
              <a:buAutoNum type="arabicPeriod"/>
            </a:pPr>
            <a:r>
              <a:rPr lang="en-US" sz="2100" dirty="0">
                <a:latin typeface="Calibri" pitchFamily="34" charset="0"/>
              </a:rPr>
              <a:t>How the necessary data were collected (e.g., documents, interviews, internet)</a:t>
            </a:r>
          </a:p>
          <a:p>
            <a:pPr marL="457200" indent="-457200">
              <a:buFont typeface="Georgia" pitchFamily="18" charset="0"/>
              <a:buAutoNum type="arabicPeriod"/>
            </a:pPr>
            <a:r>
              <a:rPr lang="en-US" sz="2100" dirty="0">
                <a:latin typeface="Calibri" pitchFamily="34" charset="0"/>
              </a:rPr>
              <a:t>How the issue or problem was addressed</a:t>
            </a:r>
          </a:p>
          <a:p>
            <a:pPr marL="457200" indent="-457200">
              <a:buFont typeface="Georgia" pitchFamily="18" charset="0"/>
              <a:buAutoNum type="arabicPeriod"/>
            </a:pPr>
            <a:r>
              <a:rPr lang="en-US" sz="2100" dirty="0">
                <a:latin typeface="Calibri" pitchFamily="34" charset="0"/>
              </a:rPr>
              <a:t>Conclusions</a:t>
            </a:r>
          </a:p>
          <a:p>
            <a:pPr marL="457200" indent="-457200">
              <a:buFont typeface="Georgia" pitchFamily="18" charset="0"/>
              <a:buAutoNum type="arabicPeriod"/>
            </a:pPr>
            <a:r>
              <a:rPr lang="en-US" sz="2100" dirty="0">
                <a:latin typeface="Calibri" pitchFamily="34" charset="0"/>
              </a:rPr>
              <a:t>Bibliography (in APA style)</a:t>
            </a:r>
            <a:endParaRPr lang="el-GR" sz="2100" dirty="0">
              <a:latin typeface="Calibri" pitchFamily="34" charset="0"/>
            </a:endParaRPr>
          </a:p>
          <a:p>
            <a:pPr marL="457200" indent="-457200">
              <a:buFont typeface="Georgia" pitchFamily="18" charset="0"/>
              <a:buAutoNum type="arabicPeriod"/>
            </a:pPr>
            <a:endParaRPr lang="el-GR" sz="2100" dirty="0">
              <a:latin typeface="Calibri" pitchFamily="34" charset="0"/>
            </a:endParaRPr>
          </a:p>
          <a:p>
            <a:pPr marL="457200" indent="-457200">
              <a:buFont typeface="Georgia" pitchFamily="18" charset="0"/>
              <a:buAutoNum type="arabicPeriod"/>
            </a:pPr>
            <a:endParaRPr lang="el-GR" sz="2100" dirty="0">
              <a:latin typeface="Calibri"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395288" y="333375"/>
            <a:ext cx="8229600" cy="574675"/>
          </a:xfrm>
        </p:spPr>
        <p:txBody>
          <a:bodyPr/>
          <a:lstStyle/>
          <a:p>
            <a:pPr eaLnBrk="1" hangingPunct="1"/>
            <a:r>
              <a:rPr lang="en-US" sz="3200" b="1" dirty="0">
                <a:solidFill>
                  <a:srgbClr val="7B9899"/>
                </a:solidFill>
                <a:latin typeface="Calibri" pitchFamily="34" charset="0"/>
              </a:rPr>
              <a:t>Bibliography</a:t>
            </a:r>
            <a:endParaRPr lang="el-GR" sz="3200" b="1" dirty="0">
              <a:solidFill>
                <a:srgbClr val="7B9899"/>
              </a:solidFill>
              <a:latin typeface="Calibri" pitchFamily="34" charset="0"/>
            </a:endParaRPr>
          </a:p>
        </p:txBody>
      </p:sp>
      <p:sp>
        <p:nvSpPr>
          <p:cNvPr id="55298" name="Slide Number Placeholder 5"/>
          <p:cNvSpPr>
            <a:spLocks noGrp="1"/>
          </p:cNvSpPr>
          <p:nvPr>
            <p:ph type="sldNum" sz="quarter" idx="12"/>
          </p:nvPr>
        </p:nvSpPr>
        <p:spPr/>
        <p:txBody>
          <a:bodyPr/>
          <a:lstStyle/>
          <a:p>
            <a:pPr>
              <a:defRPr/>
            </a:pPr>
            <a:fld id="{D142EB49-E6FF-42B8-96A1-1222D5F611CD}" type="slidenum">
              <a:rPr lang="el-GR"/>
              <a:pPr>
                <a:defRPr/>
              </a:pPr>
              <a:t>23</a:t>
            </a:fld>
            <a:endParaRPr lang="el-GR"/>
          </a:p>
        </p:txBody>
      </p:sp>
      <p:sp>
        <p:nvSpPr>
          <p:cNvPr id="40964" name="Rectangle 3"/>
          <p:cNvSpPr>
            <a:spLocks noGrp="1" noChangeArrowheads="1"/>
          </p:cNvSpPr>
          <p:nvPr>
            <p:ph sz="quarter" idx="1"/>
          </p:nvPr>
        </p:nvSpPr>
        <p:spPr>
          <a:xfrm>
            <a:off x="107504" y="1412777"/>
            <a:ext cx="8856984" cy="4968974"/>
          </a:xfrm>
        </p:spPr>
        <p:txBody>
          <a:bodyPr/>
          <a:lstStyle/>
          <a:p>
            <a:pPr eaLnBrk="1" hangingPunct="1">
              <a:lnSpc>
                <a:spcPct val="90000"/>
              </a:lnSpc>
            </a:pPr>
            <a:r>
              <a:rPr lang="en-US" sz="2000" dirty="0" err="1">
                <a:latin typeface="Calibri" pitchFamily="34" charset="0"/>
              </a:rPr>
              <a:t>Vakola</a:t>
            </a:r>
            <a:r>
              <a:rPr lang="en-US" sz="2000" dirty="0">
                <a:latin typeface="Calibri" pitchFamily="34" charset="0"/>
              </a:rPr>
              <a:t>, M. </a:t>
            </a:r>
            <a:r>
              <a:rPr lang="el-GR" sz="2000" dirty="0">
                <a:latin typeface="Calibri" pitchFamily="34" charset="0"/>
              </a:rPr>
              <a:t>(2009) </a:t>
            </a:r>
            <a:r>
              <a:rPr lang="en-US" sz="2000" dirty="0">
                <a:latin typeface="Calibri" pitchFamily="34" charset="0"/>
              </a:rPr>
              <a:t>Managing changes (2</a:t>
            </a:r>
            <a:r>
              <a:rPr lang="en-US" sz="2000" baseline="30000" dirty="0">
                <a:latin typeface="Calibri" pitchFamily="34" charset="0"/>
              </a:rPr>
              <a:t>nd</a:t>
            </a:r>
            <a:r>
              <a:rPr lang="en-US" sz="2000" dirty="0">
                <a:latin typeface="Calibri" pitchFamily="34" charset="0"/>
              </a:rPr>
              <a:t> edition)</a:t>
            </a:r>
            <a:r>
              <a:rPr lang="el-GR" sz="2000" dirty="0">
                <a:latin typeface="Calibri" pitchFamily="34" charset="0"/>
              </a:rPr>
              <a:t>, </a:t>
            </a:r>
            <a:r>
              <a:rPr lang="en-US" sz="2000" dirty="0">
                <a:latin typeface="Calibri" pitchFamily="34" charset="0"/>
              </a:rPr>
              <a:t>Athens</a:t>
            </a:r>
            <a:r>
              <a:rPr lang="el-GR" sz="2000" dirty="0">
                <a:latin typeface="Calibri" pitchFamily="34" charset="0"/>
              </a:rPr>
              <a:t>: ΑΝΔΡΕΑΣ ΣΙΔΕΡΗΣ-ΙΩΑΝΝΗΣ ΣΙΔΕΡΗΣ &amp; ΣΙΑ Ο.Ε.</a:t>
            </a:r>
            <a:r>
              <a:rPr lang="en-US" sz="2000" dirty="0">
                <a:latin typeface="Calibri" pitchFamily="34" charset="0"/>
              </a:rPr>
              <a:t> (in Greek)</a:t>
            </a:r>
            <a:endParaRPr lang="el-GR" sz="2000" dirty="0">
              <a:latin typeface="Calibri" pitchFamily="34" charset="0"/>
            </a:endParaRPr>
          </a:p>
          <a:p>
            <a:pPr eaLnBrk="1" hangingPunct="1">
              <a:lnSpc>
                <a:spcPct val="90000"/>
              </a:lnSpc>
            </a:pPr>
            <a:r>
              <a:rPr lang="en-US" sz="2000" dirty="0" err="1">
                <a:latin typeface="Calibri" pitchFamily="34" charset="0"/>
              </a:rPr>
              <a:t>Ary</a:t>
            </a:r>
            <a:r>
              <a:rPr lang="en-US" sz="2000" dirty="0">
                <a:latin typeface="Calibri" pitchFamily="34" charset="0"/>
              </a:rPr>
              <a:t>, D., Jacobs, L.C., </a:t>
            </a:r>
            <a:r>
              <a:rPr lang="en-US" sz="2000" dirty="0" err="1">
                <a:latin typeface="Calibri" pitchFamily="34" charset="0"/>
              </a:rPr>
              <a:t>Soresnen</a:t>
            </a:r>
            <a:r>
              <a:rPr lang="en-US" sz="2000" dirty="0">
                <a:latin typeface="Calibri" pitchFamily="34" charset="0"/>
              </a:rPr>
              <a:t>, C. and </a:t>
            </a:r>
            <a:r>
              <a:rPr lang="en-US" sz="2000" dirty="0" err="1">
                <a:latin typeface="Calibri" pitchFamily="34" charset="0"/>
              </a:rPr>
              <a:t>Razavieh</a:t>
            </a:r>
            <a:r>
              <a:rPr lang="en-US" sz="2000" dirty="0">
                <a:latin typeface="Calibri" pitchFamily="34" charset="0"/>
              </a:rPr>
              <a:t>, A. (2010)  Introduction to research in Education. Belmont, CA: </a:t>
            </a:r>
            <a:r>
              <a:rPr lang="en-GB" sz="2000" dirty="0">
                <a:latin typeface="Calibri" pitchFamily="34" charset="0"/>
              </a:rPr>
              <a:t>Wadsworth</a:t>
            </a:r>
          </a:p>
          <a:p>
            <a:pPr eaLnBrk="1" hangingPunct="1">
              <a:lnSpc>
                <a:spcPct val="90000"/>
              </a:lnSpc>
            </a:pPr>
            <a:r>
              <a:rPr lang="en-US" sz="2000" dirty="0">
                <a:latin typeface="Calibri" pitchFamily="34" charset="0"/>
              </a:rPr>
              <a:t>Bliss, J.C. (2007) Understanding Complex Resource Management Issues in their Real World Context: Case Study Approaches to Research. Case Study Workshop, Oregon State University</a:t>
            </a:r>
          </a:p>
          <a:p>
            <a:r>
              <a:rPr lang="en-US" sz="2000" dirty="0">
                <a:latin typeface="Calibri" pitchFamily="34" charset="0"/>
              </a:rPr>
              <a:t>European Commission (2009) 30 Good Practice Case Studies In University-business Cooperation [https://www.ub-cooperation.eu/pdf/casestudyreport.pdf]</a:t>
            </a:r>
          </a:p>
          <a:p>
            <a:pPr eaLnBrk="1" hangingPunct="1">
              <a:lnSpc>
                <a:spcPct val="90000"/>
              </a:lnSpc>
            </a:pPr>
            <a:r>
              <a:rPr lang="en-US" sz="2000" dirty="0">
                <a:latin typeface="Calibri" pitchFamily="34" charset="0"/>
              </a:rPr>
              <a:t>Shannon Development [http://www.oecd.org/mena/competitiveness/47565444.pdf]</a:t>
            </a:r>
          </a:p>
          <a:p>
            <a:pPr lvl="0"/>
            <a:r>
              <a:rPr lang="en-GB" sz="2000" dirty="0">
                <a:latin typeface="Calibri" pitchFamily="34" charset="0"/>
                <a:hlinkClick r:id="rId2"/>
              </a:rPr>
              <a:t>https://www.goodreads.com/shelf/show/business-case-studies</a:t>
            </a:r>
            <a:endParaRPr lang="el-GR" sz="2000" dirty="0">
              <a:latin typeface="Calibri" pitchFamily="34" charset="0"/>
            </a:endParaRPr>
          </a:p>
          <a:p>
            <a:pPr lvl="0"/>
            <a:r>
              <a:rPr lang="en-GB" sz="2000" dirty="0">
                <a:latin typeface="Calibri" pitchFamily="34" charset="0"/>
              </a:rPr>
              <a:t>https://www.quora.com/What-are-the-best-books-on-business-case-studies</a:t>
            </a:r>
            <a:endParaRPr lang="el-GR" sz="2000" dirty="0">
              <a:latin typeface="Calibri" pitchFamily="34" charset="0"/>
            </a:endParaRPr>
          </a:p>
          <a:p>
            <a:pPr lvl="0"/>
            <a:r>
              <a:rPr lang="en-GB" sz="2000" dirty="0">
                <a:latin typeface="Calibri" pitchFamily="34" charset="0"/>
              </a:rPr>
              <a:t>https://library.bu.edu/business-case-studies/books</a:t>
            </a:r>
            <a:endParaRPr lang="el-GR" sz="2000" dirty="0">
              <a:latin typeface="Calibri" pitchFamily="34" charset="0"/>
            </a:endParaRPr>
          </a:p>
          <a:p>
            <a:r>
              <a:rPr lang="en-GB" sz="2000" dirty="0">
                <a:latin typeface="Calibri" pitchFamily="34" charset="0"/>
                <a:hlinkClick r:id="rId3"/>
              </a:rPr>
              <a:t>https://mgtblog.com/best-books-on-business-case-studies/</a:t>
            </a:r>
            <a:endParaRPr lang="en-GB" sz="2000" dirty="0">
              <a:latin typeface="Calibri" pitchFamily="34" charset="0"/>
            </a:endParaRPr>
          </a:p>
          <a:p>
            <a:r>
              <a:rPr lang="en-US" sz="2000" dirty="0">
                <a:latin typeface="Calibri" pitchFamily="34" charset="0"/>
              </a:rPr>
              <a:t>https://edubirdie.com/blog/case-study-topics</a:t>
            </a:r>
          </a:p>
          <a:p>
            <a:pPr eaLnBrk="1" hangingPunct="1">
              <a:lnSpc>
                <a:spcPct val="90000"/>
              </a:lnSpc>
            </a:pPr>
            <a:endParaRPr lang="el-GR" sz="2000" dirty="0">
              <a:latin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0648"/>
            <a:ext cx="9144000" cy="758974"/>
          </a:xfrm>
        </p:spPr>
        <p:txBody>
          <a:bodyPr/>
          <a:lstStyle/>
          <a:p>
            <a:pPr>
              <a:defRPr/>
            </a:pPr>
            <a:r>
              <a:rPr lang="en-GB" sz="2800" b="1" dirty="0">
                <a:solidFill>
                  <a:srgbClr val="0070C0"/>
                </a:solidFill>
                <a:latin typeface="Calibri" pitchFamily="34" charset="0"/>
              </a:rPr>
              <a:t>Basic concepts</a:t>
            </a:r>
            <a:r>
              <a:rPr lang="el-GR" sz="2800" b="1" dirty="0">
                <a:solidFill>
                  <a:srgbClr val="0070C0"/>
                </a:solidFill>
                <a:latin typeface="Calibri" pitchFamily="34" charset="0"/>
              </a:rPr>
              <a:t>: 1/2</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0963ADF8-E169-4834-854D-8C066BD55AAE}" type="slidenum">
              <a:rPr lang="el-GR" smtClean="0"/>
              <a:pPr>
                <a:defRPr/>
              </a:pPr>
              <a:t>3</a:t>
            </a:fld>
            <a:endParaRPr lang="el-GR"/>
          </a:p>
        </p:txBody>
      </p:sp>
      <p:sp>
        <p:nvSpPr>
          <p:cNvPr id="19460" name="Content Placeholder 2"/>
          <p:cNvSpPr>
            <a:spLocks noGrp="1"/>
          </p:cNvSpPr>
          <p:nvPr>
            <p:ph sz="quarter" idx="1"/>
          </p:nvPr>
        </p:nvSpPr>
        <p:spPr>
          <a:xfrm>
            <a:off x="179388" y="1341438"/>
            <a:ext cx="8856662" cy="5255914"/>
          </a:xfrm>
        </p:spPr>
        <p:txBody>
          <a:bodyPr/>
          <a:lstStyle/>
          <a:p>
            <a:pPr marL="266700" indent="-266700">
              <a:tabLst>
                <a:tab pos="266700" algn="l"/>
              </a:tabLst>
            </a:pPr>
            <a:r>
              <a:rPr lang="en-US" sz="2400" dirty="0">
                <a:latin typeface="Calibri" pitchFamily="34" charset="0"/>
              </a:rPr>
              <a:t>Case Studies constitute part of the methodologies for investigating business management issues:</a:t>
            </a:r>
          </a:p>
          <a:p>
            <a:pPr marL="266700" indent="-266700">
              <a:tabLst>
                <a:tab pos="266700" algn="l"/>
              </a:tabLst>
            </a:pPr>
            <a:endParaRPr lang="en-US" sz="2400" dirty="0">
              <a:latin typeface="Calibri" pitchFamily="34" charset="0"/>
            </a:endParaRPr>
          </a:p>
          <a:p>
            <a:pPr marL="266700" indent="-266700">
              <a:tabLst>
                <a:tab pos="266700" algn="l"/>
              </a:tabLst>
            </a:pPr>
            <a:r>
              <a:rPr lang="en-US" sz="2400" b="1" dirty="0">
                <a:solidFill>
                  <a:srgbClr val="C00000"/>
                </a:solidFill>
                <a:latin typeface="Calibri" pitchFamily="34" charset="0"/>
              </a:rPr>
              <a:t>Case study</a:t>
            </a:r>
            <a:r>
              <a:rPr lang="en-US" sz="2400" dirty="0">
                <a:latin typeface="Calibri" pitchFamily="34" charset="0"/>
              </a:rPr>
              <a:t>: It is the intensive and detailed investigation of individuals, groups of an organization, or the organization as a whole.</a:t>
            </a:r>
          </a:p>
          <a:p>
            <a:pPr marL="266700" indent="-266700">
              <a:tabLst>
                <a:tab pos="266700" algn="l"/>
              </a:tabLst>
            </a:pPr>
            <a:r>
              <a:rPr lang="en-US" sz="2400" b="1" dirty="0">
                <a:solidFill>
                  <a:srgbClr val="C00000"/>
                </a:solidFill>
                <a:latin typeface="Calibri" pitchFamily="34" charset="0"/>
              </a:rPr>
              <a:t>Aim of the case study</a:t>
            </a:r>
            <a:r>
              <a:rPr lang="en-US" sz="2400" dirty="0">
                <a:latin typeface="Calibri" pitchFamily="34" charset="0"/>
              </a:rPr>
              <a:t>: It is to collect a lot of data accurately. These help the researcher to determine the sequence of events in the subject he/she is investigating, to justify the causal relationship between variables, and thus to illuminate the “</a:t>
            </a:r>
            <a:r>
              <a:rPr lang="en-US" sz="2400" b="1" i="1" dirty="0">
                <a:solidFill>
                  <a:srgbClr val="C00000"/>
                </a:solidFill>
                <a:latin typeface="Calibri" pitchFamily="34" charset="0"/>
              </a:rPr>
              <a:t>black box</a:t>
            </a:r>
            <a:r>
              <a:rPr lang="en-US" sz="2400" dirty="0">
                <a:latin typeface="Calibri" pitchFamily="34" charset="0"/>
              </a:rPr>
              <a:t>” that may exist in these relationships. </a:t>
            </a:r>
          </a:p>
          <a:p>
            <a:pPr marL="266700" indent="-266700">
              <a:tabLst>
                <a:tab pos="266700" algn="l"/>
              </a:tabLst>
            </a:pPr>
            <a:r>
              <a:rPr lang="en-US" sz="2400" dirty="0">
                <a:latin typeface="Calibri" pitchFamily="34" charset="0"/>
              </a:rPr>
              <a:t>In cases where the data collected spans more than one time period, the whole process is referred to as </a:t>
            </a:r>
            <a:r>
              <a:rPr lang="en-US" sz="2400" b="1" i="1" dirty="0">
                <a:solidFill>
                  <a:srgbClr val="C00000"/>
                </a:solidFill>
                <a:latin typeface="Calibri" pitchFamily="34" charset="0"/>
              </a:rPr>
              <a:t>longitudinal studies</a:t>
            </a:r>
            <a:r>
              <a:rPr lang="en-US" sz="2400" dirty="0">
                <a:latin typeface="Calibri" pitchFamily="34" charset="0"/>
              </a:rPr>
              <a:t>.</a:t>
            </a:r>
          </a:p>
          <a:p>
            <a:pPr marL="266700" indent="-266700">
              <a:tabLst>
                <a:tab pos="266700" algn="l"/>
              </a:tabLst>
            </a:pPr>
            <a:endParaRPr lang="en-US" sz="2400" dirty="0">
              <a:latin typeface="Calibri" pitchFamily="34" charset="0"/>
            </a:endParaRPr>
          </a:p>
          <a:p>
            <a:pPr marL="266700" indent="-266700">
              <a:tabLst>
                <a:tab pos="266700" algn="l"/>
              </a:tabLst>
            </a:pPr>
            <a:endParaRPr lang="el-GR" sz="2400" dirty="0">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F7B4AEB-A26C-49CD-8993-6DC85D7E6682}" type="slidenum">
              <a:rPr lang="el-GR" smtClean="0"/>
              <a:pPr>
                <a:defRPr/>
              </a:pPr>
              <a:t>4</a:t>
            </a:fld>
            <a:endParaRPr lang="el-GR"/>
          </a:p>
        </p:txBody>
      </p:sp>
      <p:sp>
        <p:nvSpPr>
          <p:cNvPr id="20484" name="Content Placeholder 2"/>
          <p:cNvSpPr>
            <a:spLocks noGrp="1"/>
          </p:cNvSpPr>
          <p:nvPr>
            <p:ph sz="quarter" idx="1"/>
          </p:nvPr>
        </p:nvSpPr>
        <p:spPr>
          <a:xfrm>
            <a:off x="0" y="1341438"/>
            <a:ext cx="9144000" cy="5516562"/>
          </a:xfrm>
        </p:spPr>
        <p:txBody>
          <a:bodyPr/>
          <a:lstStyle/>
          <a:p>
            <a:r>
              <a:rPr lang="en-US" sz="2400" dirty="0">
                <a:latin typeface="Calibri" pitchFamily="34" charset="0"/>
              </a:rPr>
              <a:t>Case studies can be prospective or retrospective:</a:t>
            </a:r>
          </a:p>
          <a:p>
            <a:endParaRPr lang="en-US" sz="2400" dirty="0">
              <a:latin typeface="Calibri" pitchFamily="34" charset="0"/>
            </a:endParaRPr>
          </a:p>
          <a:p>
            <a:r>
              <a:rPr lang="en-US" sz="2400" b="1" dirty="0">
                <a:solidFill>
                  <a:srgbClr val="C00000"/>
                </a:solidFill>
                <a:latin typeface="Calibri" pitchFamily="34" charset="0"/>
              </a:rPr>
              <a:t>Prospective</a:t>
            </a:r>
            <a:r>
              <a:rPr lang="en-US" sz="2400" dirty="0">
                <a:latin typeface="Calibri" pitchFamily="34" charset="0"/>
              </a:rPr>
              <a:t> are the cases where some criteria have been initially structured and then the cases that fall under these criteria are included in the study, as these cases become available.</a:t>
            </a:r>
          </a:p>
          <a:p>
            <a:r>
              <a:rPr lang="en-US" sz="2400" b="1" dirty="0">
                <a:solidFill>
                  <a:srgbClr val="C00000"/>
                </a:solidFill>
                <a:latin typeface="Calibri" pitchFamily="34" charset="0"/>
              </a:rPr>
              <a:t>Retrospective</a:t>
            </a:r>
            <a:r>
              <a:rPr lang="en-US" sz="2400" dirty="0">
                <a:latin typeface="Calibri" pitchFamily="34" charset="0"/>
              </a:rPr>
              <a:t> are the cases where certain criteria have been structured and then the cases that fall under these criteria are included in the study, as shown by historical data.</a:t>
            </a:r>
          </a:p>
          <a:p>
            <a:r>
              <a:rPr lang="en-US" sz="2400" dirty="0">
                <a:latin typeface="Calibri" pitchFamily="34" charset="0"/>
              </a:rPr>
              <a:t>It is considered that the case study is not simply a method of studying a phenomenon, but that it applies an </a:t>
            </a:r>
            <a:r>
              <a:rPr lang="en-US" sz="2400" b="1" i="1" dirty="0">
                <a:solidFill>
                  <a:srgbClr val="C00000"/>
                </a:solidFill>
                <a:latin typeface="Calibri" pitchFamily="34" charset="0"/>
              </a:rPr>
              <a:t>entire research strategy</a:t>
            </a:r>
            <a:r>
              <a:rPr lang="en-US" sz="2400" dirty="0">
                <a:latin typeface="Calibri" pitchFamily="34" charset="0"/>
              </a:rPr>
              <a:t>, which is based on multiple sources of information, on one or more case studies, on conclusions and properties of previous case studies, and on a number of scientific methods of analysis.</a:t>
            </a:r>
          </a:p>
        </p:txBody>
      </p:sp>
      <p:sp>
        <p:nvSpPr>
          <p:cNvPr id="6" name="Title 1"/>
          <p:cNvSpPr>
            <a:spLocks noGrp="1"/>
          </p:cNvSpPr>
          <p:nvPr>
            <p:ph type="title"/>
          </p:nvPr>
        </p:nvSpPr>
        <p:spPr>
          <a:xfrm>
            <a:off x="0" y="260648"/>
            <a:ext cx="9144000" cy="758974"/>
          </a:xfrm>
        </p:spPr>
        <p:txBody>
          <a:bodyPr/>
          <a:lstStyle/>
          <a:p>
            <a:pPr>
              <a:defRPr/>
            </a:pPr>
            <a:r>
              <a:rPr lang="en-GB" sz="2800" b="1" dirty="0">
                <a:solidFill>
                  <a:srgbClr val="0070C0"/>
                </a:solidFill>
                <a:latin typeface="Calibri" pitchFamily="34" charset="0"/>
              </a:rPr>
              <a:t>Basic concepts</a:t>
            </a:r>
            <a:r>
              <a:rPr lang="el-GR" sz="2800" b="1" dirty="0">
                <a:solidFill>
                  <a:srgbClr val="0070C0"/>
                </a:solidFill>
                <a:latin typeface="Calibri" pitchFamily="34" charset="0"/>
              </a:rPr>
              <a:t>: </a:t>
            </a:r>
            <a:r>
              <a:rPr lang="en-US" sz="2800" b="1" dirty="0">
                <a:solidFill>
                  <a:srgbClr val="0070C0"/>
                </a:solidFill>
                <a:latin typeface="Calibri" pitchFamily="34" charset="0"/>
              </a:rPr>
              <a:t>2</a:t>
            </a:r>
            <a:r>
              <a:rPr lang="el-GR" sz="2800" b="1" dirty="0">
                <a:solidFill>
                  <a:srgbClr val="0070C0"/>
                </a:solidFill>
                <a:latin typeface="Calibri" pitchFamily="34" charset="0"/>
              </a:rPr>
              <a:t>/2</a:t>
            </a:r>
            <a:endParaRPr lang="el-GR" sz="2800" dirty="0">
              <a:solidFill>
                <a:srgbClr val="0070C0"/>
              </a:solidFill>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2656"/>
            <a:ext cx="9144000" cy="686966"/>
          </a:xfrm>
        </p:spPr>
        <p:txBody>
          <a:bodyPr/>
          <a:lstStyle/>
          <a:p>
            <a:pPr>
              <a:defRPr/>
            </a:pPr>
            <a:r>
              <a:rPr lang="en-GB" sz="2800" b="1" dirty="0">
                <a:solidFill>
                  <a:srgbClr val="0070C0"/>
                </a:solidFill>
                <a:latin typeface="Calibri" pitchFamily="34" charset="0"/>
              </a:rPr>
              <a:t>Information modules</a:t>
            </a:r>
            <a:r>
              <a:rPr lang="el-GR" sz="2800" b="1" dirty="0">
                <a:solidFill>
                  <a:srgbClr val="0070C0"/>
                </a:solidFill>
                <a:latin typeface="Calibri" pitchFamily="34" charset="0"/>
              </a:rPr>
              <a:t>: 1/8</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0F3917DE-77BF-424C-B92B-8A9598915630}" type="slidenum">
              <a:rPr lang="el-GR" smtClean="0"/>
              <a:pPr>
                <a:defRPr/>
              </a:pPr>
              <a:t>5</a:t>
            </a:fld>
            <a:endParaRPr lang="el-GR"/>
          </a:p>
        </p:txBody>
      </p:sp>
      <p:sp>
        <p:nvSpPr>
          <p:cNvPr id="21508" name="Content Placeholder 2"/>
          <p:cNvSpPr>
            <a:spLocks noGrp="1"/>
          </p:cNvSpPr>
          <p:nvPr>
            <p:ph sz="quarter" idx="1"/>
          </p:nvPr>
        </p:nvSpPr>
        <p:spPr>
          <a:xfrm>
            <a:off x="179512" y="1485454"/>
            <a:ext cx="8784976" cy="4895874"/>
          </a:xfrm>
        </p:spPr>
        <p:txBody>
          <a:bodyPr/>
          <a:lstStyle/>
          <a:p>
            <a:pPr marL="457200" indent="-457200">
              <a:buFont typeface="Georgia" pitchFamily="18" charset="0"/>
              <a:buAutoNum type="arabicPeriod"/>
            </a:pPr>
            <a:r>
              <a:rPr lang="en-US" sz="2500" b="1" dirty="0">
                <a:solidFill>
                  <a:srgbClr val="C00000"/>
                </a:solidFill>
                <a:latin typeface="Calibri" pitchFamily="34" charset="0"/>
              </a:rPr>
              <a:t>Historical review</a:t>
            </a:r>
            <a:r>
              <a:rPr lang="en-US" sz="2500" dirty="0">
                <a:latin typeface="Calibri" pitchFamily="34" charset="0"/>
              </a:rPr>
              <a:t>: it aims to present the basic elements related to the creation and development of the business as well as the years - milestones that significantly influenced its course.</a:t>
            </a:r>
          </a:p>
          <a:p>
            <a:pPr marL="457200" indent="-457200">
              <a:buFont typeface="Georgia" pitchFamily="18" charset="0"/>
              <a:buAutoNum type="arabicPeriod"/>
            </a:pPr>
            <a:r>
              <a:rPr lang="en-US" sz="2500" b="1" dirty="0">
                <a:solidFill>
                  <a:srgbClr val="C00000"/>
                </a:solidFill>
                <a:latin typeface="Calibri" pitchFamily="34" charset="0"/>
              </a:rPr>
              <a:t>Analysis and evaluation </a:t>
            </a:r>
            <a:r>
              <a:rPr lang="en-US" sz="2500" dirty="0">
                <a:latin typeface="Calibri" pitchFamily="34" charset="0"/>
              </a:rPr>
              <a:t>of the organization's internal and external environment: </a:t>
            </a:r>
          </a:p>
          <a:p>
            <a:pPr marL="457200" indent="-457200"/>
            <a:r>
              <a:rPr lang="en-US" sz="2500" dirty="0">
                <a:latin typeface="Calibri" pitchFamily="34" charset="0"/>
              </a:rPr>
              <a:t>The detection of the internal environment can be done with the use of the </a:t>
            </a:r>
            <a:r>
              <a:rPr lang="en-US" sz="2500" b="1" i="1" dirty="0">
                <a:solidFill>
                  <a:srgbClr val="C00000"/>
                </a:solidFill>
                <a:latin typeface="Calibri" pitchFamily="34" charset="0"/>
              </a:rPr>
              <a:t>SWOT framework </a:t>
            </a:r>
            <a:r>
              <a:rPr lang="en-US" sz="2500" dirty="0">
                <a:latin typeface="Calibri" pitchFamily="34" charset="0"/>
              </a:rPr>
              <a:t>(strengths, weaknesses, opportunities, threats). </a:t>
            </a:r>
          </a:p>
          <a:p>
            <a:pPr marL="457200" indent="-457200"/>
            <a:r>
              <a:rPr lang="en-US" sz="2500" dirty="0">
                <a:latin typeface="Calibri" pitchFamily="34" charset="0"/>
              </a:rPr>
              <a:t>Although the SWOT framework can be used to analyze both the internal and external environment, however, its philosophy is more directed towards the analysis of the internal environment.</a:t>
            </a:r>
            <a:endParaRPr lang="el-GR" sz="2500" dirty="0">
              <a:latin typeface="Calibri" pitchFamily="34" charset="0"/>
            </a:endParaRPr>
          </a:p>
          <a:p>
            <a:pPr marL="457200" indent="-457200">
              <a:buFont typeface="Georgia" pitchFamily="18" charset="0"/>
              <a:buAutoNum type="arabicPeriod"/>
            </a:pPr>
            <a:endParaRPr lang="el-GR" sz="2500" dirty="0">
              <a:latin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2656"/>
            <a:ext cx="9144000" cy="686966"/>
          </a:xfrm>
        </p:spPr>
        <p:txBody>
          <a:bodyPr/>
          <a:lstStyle/>
          <a:p>
            <a:pPr>
              <a:defRPr/>
            </a:pPr>
            <a:r>
              <a:rPr lang="en-GB" sz="2800" b="1" dirty="0">
                <a:solidFill>
                  <a:srgbClr val="0070C0"/>
                </a:solidFill>
                <a:latin typeface="Calibri" pitchFamily="34" charset="0"/>
              </a:rPr>
              <a:t> Information modules</a:t>
            </a:r>
            <a:r>
              <a:rPr lang="el-GR" sz="2800" b="1" dirty="0">
                <a:solidFill>
                  <a:srgbClr val="0070C0"/>
                </a:solidFill>
                <a:latin typeface="Calibri" pitchFamily="34" charset="0"/>
              </a:rPr>
              <a:t>: 2/8</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AF753401-1AF3-4CE5-A146-5A1848C509FE}" type="slidenum">
              <a:rPr lang="el-GR" smtClean="0"/>
              <a:pPr>
                <a:defRPr/>
              </a:pPr>
              <a:t>6</a:t>
            </a:fld>
            <a:endParaRPr lang="el-GR"/>
          </a:p>
        </p:txBody>
      </p:sp>
      <p:sp>
        <p:nvSpPr>
          <p:cNvPr id="15364" name="Content Placeholder 2"/>
          <p:cNvSpPr>
            <a:spLocks noGrp="1"/>
          </p:cNvSpPr>
          <p:nvPr>
            <p:ph sz="quarter" idx="1"/>
          </p:nvPr>
        </p:nvSpPr>
        <p:spPr>
          <a:xfrm>
            <a:off x="179512" y="1341438"/>
            <a:ext cx="8820472" cy="5183906"/>
          </a:xfrm>
        </p:spPr>
        <p:txBody>
          <a:bodyPr/>
          <a:lstStyle/>
          <a:p>
            <a:pPr marL="457200" indent="-457200">
              <a:buNone/>
              <a:defRPr/>
            </a:pPr>
            <a:r>
              <a:rPr lang="en-US" sz="2400" b="1" dirty="0">
                <a:solidFill>
                  <a:srgbClr val="C00000"/>
                </a:solidFill>
                <a:latin typeface="Calibri" pitchFamily="34" charset="0"/>
              </a:rPr>
              <a:t>Example of SWOT analysis</a:t>
            </a:r>
            <a:r>
              <a:rPr lang="en-US" sz="2400" dirty="0">
                <a:latin typeface="Calibri" pitchFamily="34" charset="0"/>
              </a:rPr>
              <a:t>: </a:t>
            </a:r>
          </a:p>
          <a:p>
            <a:pPr marL="457200" indent="-457200">
              <a:defRPr/>
            </a:pPr>
            <a:r>
              <a:rPr lang="en-US" sz="2400" b="1" dirty="0">
                <a:solidFill>
                  <a:srgbClr val="C00000"/>
                </a:solidFill>
                <a:latin typeface="Calibri" pitchFamily="34" charset="0"/>
              </a:rPr>
              <a:t>Strengths</a:t>
            </a:r>
            <a:r>
              <a:rPr lang="en-US" sz="2400" dirty="0">
                <a:latin typeface="Calibri" pitchFamily="34" charset="0"/>
              </a:rPr>
              <a:t> (e.g., current employees are talented people, employee mix covers all necessary skills and abilities needed by the organization).</a:t>
            </a:r>
          </a:p>
          <a:p>
            <a:pPr marL="457200" indent="-457200">
              <a:defRPr/>
            </a:pPr>
            <a:r>
              <a:rPr lang="en-US" sz="2400" b="1" dirty="0">
                <a:solidFill>
                  <a:srgbClr val="C00000"/>
                </a:solidFill>
                <a:latin typeface="Calibri" pitchFamily="34" charset="0"/>
              </a:rPr>
              <a:t>Weaknesses</a:t>
            </a:r>
            <a:r>
              <a:rPr lang="en-US" sz="2400" dirty="0">
                <a:latin typeface="Calibri" pitchFamily="34" charset="0"/>
              </a:rPr>
              <a:t> (e.g., no formal Human Resources (HR) planning procedures exist, no formal training programs exist).</a:t>
            </a:r>
          </a:p>
          <a:p>
            <a:pPr marL="457200" indent="-457200">
              <a:defRPr/>
            </a:pPr>
            <a:r>
              <a:rPr lang="en-US" sz="2400" b="1" dirty="0">
                <a:solidFill>
                  <a:srgbClr val="C00000"/>
                </a:solidFill>
                <a:latin typeface="Calibri" pitchFamily="34" charset="0"/>
              </a:rPr>
              <a:t>Opportunities</a:t>
            </a:r>
            <a:r>
              <a:rPr lang="en-US" sz="2400" dirty="0">
                <a:latin typeface="Calibri" pitchFamily="34" charset="0"/>
              </a:rPr>
              <a:t> (e.g., introducing a HR development process to grow the organization, purchasing software to properly manage personnel).</a:t>
            </a:r>
          </a:p>
          <a:p>
            <a:pPr marL="457200" indent="-457200">
              <a:defRPr/>
            </a:pPr>
            <a:r>
              <a:rPr lang="en-US" sz="2400" b="1" dirty="0">
                <a:solidFill>
                  <a:srgbClr val="C00000"/>
                </a:solidFill>
                <a:latin typeface="Calibri" pitchFamily="34" charset="0"/>
              </a:rPr>
              <a:t>Threats</a:t>
            </a:r>
            <a:r>
              <a:rPr lang="en-US" sz="2400" dirty="0">
                <a:latin typeface="Calibri" pitchFamily="34" charset="0"/>
              </a:rPr>
              <a:t> (e.g., possible insecurity and mobility of senior executives due to changes in the organization, possible culture problems from the upcoming merger of the organization).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0648"/>
            <a:ext cx="9144000" cy="686966"/>
          </a:xfrm>
        </p:spPr>
        <p:txBody>
          <a:bodyPr/>
          <a:lstStyle/>
          <a:p>
            <a:pPr>
              <a:defRPr/>
            </a:pPr>
            <a:r>
              <a:rPr lang="en-GB" sz="2800" b="1" dirty="0">
                <a:solidFill>
                  <a:srgbClr val="0070C0"/>
                </a:solidFill>
                <a:latin typeface="Calibri" pitchFamily="34" charset="0"/>
              </a:rPr>
              <a:t>Information modules</a:t>
            </a:r>
            <a:r>
              <a:rPr lang="el-GR" sz="2800" b="1" dirty="0">
                <a:solidFill>
                  <a:srgbClr val="0070C0"/>
                </a:solidFill>
                <a:latin typeface="Calibri" pitchFamily="34" charset="0"/>
              </a:rPr>
              <a:t>: 3/8</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B3459DC6-E7B7-479A-8DB7-C9DB56F764BC}" type="slidenum">
              <a:rPr lang="el-GR" smtClean="0"/>
              <a:pPr>
                <a:defRPr/>
              </a:pPr>
              <a:t>7</a:t>
            </a:fld>
            <a:endParaRPr lang="el-GR"/>
          </a:p>
        </p:txBody>
      </p:sp>
      <p:sp>
        <p:nvSpPr>
          <p:cNvPr id="23556" name="Content Placeholder 2"/>
          <p:cNvSpPr>
            <a:spLocks noGrp="1"/>
          </p:cNvSpPr>
          <p:nvPr>
            <p:ph sz="quarter" idx="1"/>
          </p:nvPr>
        </p:nvSpPr>
        <p:spPr>
          <a:xfrm>
            <a:off x="107504" y="1341438"/>
            <a:ext cx="8856984" cy="5516562"/>
          </a:xfrm>
        </p:spPr>
        <p:txBody>
          <a:bodyPr/>
          <a:lstStyle/>
          <a:p>
            <a:r>
              <a:rPr lang="en-US" sz="2500" dirty="0">
                <a:latin typeface="Calibri" pitchFamily="34" charset="0"/>
              </a:rPr>
              <a:t>A method that can clearly detect the </a:t>
            </a:r>
            <a:r>
              <a:rPr lang="en-US" sz="2500" b="1" i="1" dirty="0">
                <a:latin typeface="Calibri" pitchFamily="34" charset="0"/>
              </a:rPr>
              <a:t>external macro-environment</a:t>
            </a:r>
            <a:r>
              <a:rPr lang="en-US" sz="2500" dirty="0">
                <a:latin typeface="Calibri" pitchFamily="34" charset="0"/>
              </a:rPr>
              <a:t> is the so-called </a:t>
            </a:r>
            <a:r>
              <a:rPr lang="en-US" sz="2500" b="1" dirty="0">
                <a:solidFill>
                  <a:srgbClr val="C00000"/>
                </a:solidFill>
                <a:latin typeface="Calibri" pitchFamily="34" charset="0"/>
              </a:rPr>
              <a:t>PEST_LE framework </a:t>
            </a:r>
            <a:r>
              <a:rPr lang="en-US" sz="2500" dirty="0">
                <a:latin typeface="Calibri" pitchFamily="34" charset="0"/>
              </a:rPr>
              <a:t>(political, economic, social, technological, legal, environmental).</a:t>
            </a:r>
          </a:p>
          <a:p>
            <a:endParaRPr lang="en-US" sz="2500" dirty="0">
              <a:latin typeface="Calibri" pitchFamily="34" charset="0"/>
            </a:endParaRPr>
          </a:p>
          <a:p>
            <a:pPr>
              <a:buNone/>
            </a:pPr>
            <a:r>
              <a:rPr lang="en-US" sz="2500" b="1" dirty="0">
                <a:solidFill>
                  <a:srgbClr val="C00000"/>
                </a:solidFill>
                <a:latin typeface="Calibri" pitchFamily="34" charset="0"/>
              </a:rPr>
              <a:t>Example of the PEST_LE framework dimensions</a:t>
            </a:r>
            <a:r>
              <a:rPr lang="en-US" sz="2500" dirty="0">
                <a:latin typeface="Calibri" pitchFamily="34" charset="0"/>
              </a:rPr>
              <a:t>: </a:t>
            </a:r>
          </a:p>
          <a:p>
            <a:pPr>
              <a:buNone/>
            </a:pPr>
            <a:endParaRPr lang="en-US" sz="2500" dirty="0">
              <a:latin typeface="Calibri" pitchFamily="34" charset="0"/>
            </a:endParaRPr>
          </a:p>
          <a:p>
            <a:r>
              <a:rPr lang="en-US" sz="2500" b="1" dirty="0">
                <a:solidFill>
                  <a:srgbClr val="C00000"/>
                </a:solidFill>
                <a:latin typeface="Calibri" pitchFamily="34" charset="0"/>
              </a:rPr>
              <a:t>Politics</a:t>
            </a:r>
            <a:r>
              <a:rPr lang="en-US" sz="2500" dirty="0">
                <a:latin typeface="Calibri" pitchFamily="34" charset="0"/>
              </a:rPr>
              <a:t> (e.g., government policies, political stability, and generally whether the government intervenes in the economy).</a:t>
            </a:r>
          </a:p>
          <a:p>
            <a:endParaRPr lang="en-US" sz="2500" dirty="0">
              <a:latin typeface="Calibri" pitchFamily="34" charset="0"/>
            </a:endParaRPr>
          </a:p>
          <a:p>
            <a:r>
              <a:rPr lang="en-US" sz="2500" b="1" dirty="0">
                <a:solidFill>
                  <a:srgbClr val="C00000"/>
                </a:solidFill>
                <a:latin typeface="Calibri" pitchFamily="34" charset="0"/>
              </a:rPr>
              <a:t>Economic</a:t>
            </a:r>
            <a:r>
              <a:rPr lang="en-US" sz="2500" dirty="0">
                <a:latin typeface="Calibri" pitchFamily="34" charset="0"/>
              </a:rPr>
              <a:t> (e.g., economic growth, inflation, unemployment, interest rates, taxation, market competition that has significant effects on business decisions).</a:t>
            </a:r>
          </a:p>
          <a:p>
            <a:endParaRPr lang="en-US" sz="2500" dirty="0">
              <a:latin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0648"/>
            <a:ext cx="9144000" cy="686966"/>
          </a:xfrm>
        </p:spPr>
        <p:txBody>
          <a:bodyPr/>
          <a:lstStyle/>
          <a:p>
            <a:pPr>
              <a:defRPr/>
            </a:pPr>
            <a:r>
              <a:rPr lang="en-GB" sz="2800" b="1" dirty="0">
                <a:solidFill>
                  <a:srgbClr val="0070C0"/>
                </a:solidFill>
                <a:latin typeface="Calibri" pitchFamily="34" charset="0"/>
              </a:rPr>
              <a:t> Information modules</a:t>
            </a:r>
            <a:r>
              <a:rPr lang="el-GR" sz="2800" b="1" dirty="0">
                <a:solidFill>
                  <a:srgbClr val="0070C0"/>
                </a:solidFill>
                <a:latin typeface="Calibri" pitchFamily="34" charset="0"/>
              </a:rPr>
              <a:t>: 4/8</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A06369D6-0B74-4759-8A94-57A7620289D4}" type="slidenum">
              <a:rPr lang="el-GR" smtClean="0"/>
              <a:pPr>
                <a:defRPr/>
              </a:pPr>
              <a:t>8</a:t>
            </a:fld>
            <a:endParaRPr lang="el-GR"/>
          </a:p>
        </p:txBody>
      </p:sp>
      <p:sp>
        <p:nvSpPr>
          <p:cNvPr id="15364" name="Content Placeholder 2"/>
          <p:cNvSpPr>
            <a:spLocks noGrp="1"/>
          </p:cNvSpPr>
          <p:nvPr>
            <p:ph sz="quarter" idx="1"/>
          </p:nvPr>
        </p:nvSpPr>
        <p:spPr>
          <a:xfrm>
            <a:off x="179512" y="1341438"/>
            <a:ext cx="8784976" cy="5255914"/>
          </a:xfrm>
        </p:spPr>
        <p:txBody>
          <a:bodyPr/>
          <a:lstStyle/>
          <a:p>
            <a:pPr>
              <a:defRPr/>
            </a:pPr>
            <a:r>
              <a:rPr lang="en-US" sz="2500" b="1" dirty="0">
                <a:solidFill>
                  <a:srgbClr val="C00000"/>
                </a:solidFill>
                <a:latin typeface="Calibri" pitchFamily="34" charset="0"/>
              </a:rPr>
              <a:t>Social</a:t>
            </a:r>
            <a:r>
              <a:rPr lang="en-US" sz="2500" dirty="0">
                <a:latin typeface="Calibri" pitchFamily="34" charset="0"/>
              </a:rPr>
              <a:t> (e.g., cultural issues, demographic changes, health and safety awareness, educational priorities that may affect organizational decision-making).</a:t>
            </a:r>
          </a:p>
          <a:p>
            <a:pPr>
              <a:defRPr/>
            </a:pPr>
            <a:endParaRPr lang="en-US" sz="2500" dirty="0">
              <a:latin typeface="Calibri" pitchFamily="34" charset="0"/>
            </a:endParaRPr>
          </a:p>
          <a:p>
            <a:pPr>
              <a:defRPr/>
            </a:pPr>
            <a:r>
              <a:rPr lang="en-US" sz="2500" b="1" dirty="0">
                <a:solidFill>
                  <a:srgbClr val="C00000"/>
                </a:solidFill>
                <a:latin typeface="Calibri" pitchFamily="34" charset="0"/>
              </a:rPr>
              <a:t>Technological</a:t>
            </a:r>
            <a:r>
              <a:rPr lang="en-US" sz="2500" dirty="0">
                <a:latin typeface="Calibri" pitchFamily="34" charset="0"/>
              </a:rPr>
              <a:t> (e.g., technological aspects that affect products, processes that affect employee effectiveness and efficiency).</a:t>
            </a:r>
          </a:p>
          <a:p>
            <a:pPr>
              <a:defRPr/>
            </a:pPr>
            <a:endParaRPr lang="en-US" sz="2500" dirty="0">
              <a:latin typeface="Calibri" pitchFamily="34" charset="0"/>
            </a:endParaRPr>
          </a:p>
          <a:p>
            <a:pPr>
              <a:defRPr/>
            </a:pPr>
            <a:r>
              <a:rPr lang="en-US" sz="2500" b="1" dirty="0">
                <a:solidFill>
                  <a:srgbClr val="C00000"/>
                </a:solidFill>
                <a:latin typeface="Calibri" pitchFamily="34" charset="0"/>
              </a:rPr>
              <a:t>Legal</a:t>
            </a:r>
            <a:r>
              <a:rPr lang="en-US" sz="2500" dirty="0">
                <a:latin typeface="Calibri" pitchFamily="34" charset="0"/>
              </a:rPr>
              <a:t> (e.g., new or revised laws, court decisions affecting the operation of organizations).</a:t>
            </a:r>
          </a:p>
          <a:p>
            <a:pPr>
              <a:defRPr/>
            </a:pPr>
            <a:endParaRPr lang="en-US" sz="2500" dirty="0">
              <a:latin typeface="Calibri" pitchFamily="34" charset="0"/>
            </a:endParaRPr>
          </a:p>
          <a:p>
            <a:pPr>
              <a:defRPr/>
            </a:pPr>
            <a:r>
              <a:rPr lang="en-US" sz="2500" b="1" dirty="0">
                <a:solidFill>
                  <a:srgbClr val="C00000"/>
                </a:solidFill>
                <a:latin typeface="Calibri" pitchFamily="34" charset="0"/>
              </a:rPr>
              <a:t>Environmental</a:t>
            </a:r>
            <a:r>
              <a:rPr lang="en-US" sz="2500" dirty="0">
                <a:latin typeface="Calibri" pitchFamily="34" charset="0"/>
              </a:rPr>
              <a:t> (e.g., ecological and environmental issues related to weather and climate change that affect businesses).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2656"/>
            <a:ext cx="9144000" cy="614958"/>
          </a:xfrm>
        </p:spPr>
        <p:txBody>
          <a:bodyPr/>
          <a:lstStyle/>
          <a:p>
            <a:pPr>
              <a:defRPr/>
            </a:pPr>
            <a:r>
              <a:rPr lang="en-GB" sz="2800" b="1" dirty="0">
                <a:solidFill>
                  <a:srgbClr val="0070C0"/>
                </a:solidFill>
                <a:latin typeface="Calibri" pitchFamily="34" charset="0"/>
              </a:rPr>
              <a:t>Information modules</a:t>
            </a:r>
            <a:r>
              <a:rPr lang="el-GR" sz="2800" b="1" dirty="0">
                <a:solidFill>
                  <a:srgbClr val="0070C0"/>
                </a:solidFill>
                <a:latin typeface="Calibri" pitchFamily="34" charset="0"/>
              </a:rPr>
              <a:t>: 5/8</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3457DC11-994C-4269-A020-7346487980BB}" type="slidenum">
              <a:rPr lang="el-GR" smtClean="0"/>
              <a:pPr>
                <a:defRPr/>
              </a:pPr>
              <a:t>9</a:t>
            </a:fld>
            <a:endParaRPr lang="el-GR"/>
          </a:p>
        </p:txBody>
      </p:sp>
      <p:sp>
        <p:nvSpPr>
          <p:cNvPr id="25604" name="Content Placeholder 2"/>
          <p:cNvSpPr>
            <a:spLocks noGrp="1"/>
          </p:cNvSpPr>
          <p:nvPr>
            <p:ph sz="quarter" idx="1"/>
          </p:nvPr>
        </p:nvSpPr>
        <p:spPr>
          <a:xfrm>
            <a:off x="179512" y="1341438"/>
            <a:ext cx="8856984" cy="5255914"/>
          </a:xfrm>
        </p:spPr>
        <p:txBody>
          <a:bodyPr/>
          <a:lstStyle/>
          <a:p>
            <a:pPr marL="457200" indent="-457200">
              <a:buFont typeface="Georgia" pitchFamily="18" charset="0"/>
              <a:buAutoNum type="arabicPeriod" startAt="3"/>
            </a:pPr>
            <a:r>
              <a:rPr lang="en-US" sz="2400" b="1" dirty="0">
                <a:solidFill>
                  <a:srgbClr val="C00000"/>
                </a:solidFill>
                <a:latin typeface="Calibri" pitchFamily="34" charset="0"/>
              </a:rPr>
              <a:t>Company profile and strategy</a:t>
            </a:r>
            <a:r>
              <a:rPr lang="en-US" sz="2400" dirty="0">
                <a:latin typeface="Calibri" pitchFamily="34" charset="0"/>
              </a:rPr>
              <a:t>: It is attempted to list information related to the </a:t>
            </a:r>
            <a:r>
              <a:rPr lang="en-US" sz="2400" b="1" i="1" dirty="0">
                <a:latin typeface="Calibri" pitchFamily="34" charset="0"/>
              </a:rPr>
              <a:t>organizational identification</a:t>
            </a:r>
            <a:r>
              <a:rPr lang="en-US" sz="2400" dirty="0">
                <a:latin typeface="Calibri" pitchFamily="34" charset="0"/>
              </a:rPr>
              <a:t>, as well as the </a:t>
            </a:r>
            <a:r>
              <a:rPr lang="en-US" sz="2400" b="1" i="1" dirty="0">
                <a:latin typeface="Calibri" pitchFamily="34" charset="0"/>
              </a:rPr>
              <a:t>type of strategy</a:t>
            </a:r>
            <a:r>
              <a:rPr lang="en-US" sz="2400" dirty="0">
                <a:latin typeface="Calibri" pitchFamily="34" charset="0"/>
              </a:rPr>
              <a:t> it has drawn up and is following.</a:t>
            </a:r>
          </a:p>
          <a:p>
            <a:pPr marL="457200" indent="-457200"/>
            <a:r>
              <a:rPr lang="en-US" sz="2400" b="1" dirty="0">
                <a:solidFill>
                  <a:srgbClr val="C00000"/>
                </a:solidFill>
                <a:latin typeface="Calibri" pitchFamily="34" charset="0"/>
              </a:rPr>
              <a:t>Organizational identification</a:t>
            </a:r>
            <a:r>
              <a:rPr lang="en-US" sz="2400" dirty="0">
                <a:latin typeface="Calibri" pitchFamily="34" charset="0"/>
              </a:rPr>
              <a:t>: The organization is defined by its current, </a:t>
            </a:r>
          </a:p>
          <a:p>
            <a:pPr marL="731838" lvl="1" indent="-457200"/>
            <a:r>
              <a:rPr lang="en-US" sz="2400" b="1" dirty="0">
                <a:solidFill>
                  <a:schemeClr val="tx1"/>
                </a:solidFill>
                <a:latin typeface="Calibri" pitchFamily="34" charset="0"/>
              </a:rPr>
              <a:t>mission</a:t>
            </a:r>
            <a:r>
              <a:rPr lang="en-US" sz="2400" dirty="0">
                <a:solidFill>
                  <a:schemeClr val="tx1"/>
                </a:solidFill>
                <a:latin typeface="Calibri" pitchFamily="34" charset="0"/>
              </a:rPr>
              <a:t> (the reason for the existence of the organization) and </a:t>
            </a:r>
            <a:r>
              <a:rPr lang="en-US" sz="2400" b="1" dirty="0">
                <a:solidFill>
                  <a:schemeClr val="tx1"/>
                </a:solidFill>
                <a:latin typeface="Calibri" pitchFamily="34" charset="0"/>
              </a:rPr>
              <a:t>vision</a:t>
            </a:r>
            <a:r>
              <a:rPr lang="en-US" sz="2400" dirty="0">
                <a:solidFill>
                  <a:schemeClr val="tx1"/>
                </a:solidFill>
                <a:latin typeface="Calibri" pitchFamily="34" charset="0"/>
              </a:rPr>
              <a:t> (the path the organization seeks to follow in order to achieve its mission), </a:t>
            </a:r>
          </a:p>
          <a:p>
            <a:pPr marL="731838" lvl="1" indent="-457200"/>
            <a:r>
              <a:rPr lang="en-US" sz="2400" b="1" dirty="0">
                <a:solidFill>
                  <a:schemeClr val="tx1"/>
                </a:solidFill>
                <a:latin typeface="Calibri" pitchFamily="34" charset="0"/>
              </a:rPr>
              <a:t>purpose</a:t>
            </a:r>
            <a:r>
              <a:rPr lang="en-US" sz="2400" dirty="0">
                <a:solidFill>
                  <a:schemeClr val="tx1"/>
                </a:solidFill>
                <a:latin typeface="Calibri" pitchFamily="34" charset="0"/>
              </a:rPr>
              <a:t> (the end state in which the organization wishes to reach) and </a:t>
            </a:r>
            <a:r>
              <a:rPr lang="en-US" sz="2400" b="1" dirty="0">
                <a:solidFill>
                  <a:schemeClr val="tx1"/>
                </a:solidFill>
                <a:latin typeface="Calibri" pitchFamily="34" charset="0"/>
              </a:rPr>
              <a:t>goals</a:t>
            </a:r>
            <a:r>
              <a:rPr lang="en-US" sz="2400" dirty="0">
                <a:solidFill>
                  <a:schemeClr val="tx1"/>
                </a:solidFill>
                <a:latin typeface="Calibri" pitchFamily="34" charset="0"/>
              </a:rPr>
              <a:t> (the measurable results to evaluate the achievement of objectives), </a:t>
            </a:r>
          </a:p>
          <a:p>
            <a:pPr marL="731838" lvl="1" indent="-457200"/>
            <a:r>
              <a:rPr lang="en-US" sz="2400" b="1" dirty="0">
                <a:solidFill>
                  <a:schemeClr val="tx1"/>
                </a:solidFill>
                <a:latin typeface="Calibri" pitchFamily="34" charset="0"/>
              </a:rPr>
              <a:t>values</a:t>
            </a:r>
            <a:r>
              <a:rPr lang="en-US" sz="2400" dirty="0">
                <a:solidFill>
                  <a:schemeClr val="tx1"/>
                </a:solidFill>
                <a:latin typeface="Calibri" pitchFamily="34" charset="0"/>
              </a:rPr>
              <a:t> ​​(the general beliefs and behavior) and </a:t>
            </a:r>
            <a:r>
              <a:rPr lang="en-US" sz="2400" b="1" dirty="0">
                <a:solidFill>
                  <a:schemeClr val="tx1"/>
                </a:solidFill>
                <a:latin typeface="Calibri" pitchFamily="34" charset="0"/>
              </a:rPr>
              <a:t>culture</a:t>
            </a:r>
            <a:r>
              <a:rPr lang="en-US" sz="2400" dirty="0">
                <a:solidFill>
                  <a:schemeClr val="tx1"/>
                </a:solidFill>
                <a:latin typeface="Calibri" pitchFamily="34" charset="0"/>
              </a:rPr>
              <a:t> (the collective behavior of people in the organization).</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5814</TotalTime>
  <Words>2452</Words>
  <Application>Microsoft Office PowerPoint</Application>
  <PresentationFormat>On-screen Show (4:3)</PresentationFormat>
  <Paragraphs>215</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Georgia</vt:lpstr>
      <vt:lpstr>Wingdings</vt:lpstr>
      <vt:lpstr>Wingdings 2</vt:lpstr>
      <vt:lpstr>Civic</vt:lpstr>
      <vt:lpstr>BUSINESS CASE STUDIES (Individual or Group Work)</vt:lpstr>
      <vt:lpstr>Introduction</vt:lpstr>
      <vt:lpstr>Basic concepts: 1/2</vt:lpstr>
      <vt:lpstr>Basic concepts: 2/2</vt:lpstr>
      <vt:lpstr>Information modules: 1/8</vt:lpstr>
      <vt:lpstr> Information modules: 2/8</vt:lpstr>
      <vt:lpstr>Information modules: 3/8</vt:lpstr>
      <vt:lpstr> Information modules: 4/8</vt:lpstr>
      <vt:lpstr>Information modules: 5/8</vt:lpstr>
      <vt:lpstr> Information modules: 6/8</vt:lpstr>
      <vt:lpstr> Information modules: 7/8</vt:lpstr>
      <vt:lpstr> Information modules: 8/8</vt:lpstr>
      <vt:lpstr>DESIGN OF THE CASE STUDY  Summary of key questions</vt:lpstr>
      <vt:lpstr>QUALITATIVE METHODS  Characteristics of qualitative researchers</vt:lpstr>
      <vt:lpstr>QUALITATIVE METHODS  Characteristics of qualitative research</vt:lpstr>
      <vt:lpstr>QUALITATIVE METHODS  Aspects of qualitative research: 1/4</vt:lpstr>
      <vt:lpstr>QUALITATIVE METHODS  Aspects of qualitative research: 2/4</vt:lpstr>
      <vt:lpstr>QUALITATIVE METHODS  Aspects of qualitative research: 3/4</vt:lpstr>
      <vt:lpstr>QUALITATIVE METHODS  Aspects of qualitative research: 4/4</vt:lpstr>
      <vt:lpstr>Examples of Business Case Studies Titles</vt:lpstr>
      <vt:lpstr>Administrative Guidelines</vt:lpstr>
      <vt:lpstr>Substantive guidelines</vt:lpstr>
      <vt:lpstr>Bibliography</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792</cp:revision>
  <dcterms:created xsi:type="dcterms:W3CDTF">2011-01-29T18:06:27Z</dcterms:created>
  <dcterms:modified xsi:type="dcterms:W3CDTF">2024-03-01T09:07:05Z</dcterms:modified>
</cp:coreProperties>
</file>