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6"/>
  </p:notesMasterIdLst>
  <p:sldIdLst>
    <p:sldId id="321" r:id="rId2"/>
    <p:sldId id="416" r:id="rId3"/>
    <p:sldId id="394" r:id="rId4"/>
    <p:sldId id="395" r:id="rId5"/>
    <p:sldId id="396" r:id="rId6"/>
    <p:sldId id="397" r:id="rId7"/>
    <p:sldId id="398" r:id="rId8"/>
    <p:sldId id="399" r:id="rId9"/>
    <p:sldId id="401" r:id="rId10"/>
    <p:sldId id="402" r:id="rId11"/>
    <p:sldId id="404" r:id="rId12"/>
    <p:sldId id="403" r:id="rId13"/>
    <p:sldId id="405" r:id="rId14"/>
    <p:sldId id="406" r:id="rId15"/>
    <p:sldId id="407" r:id="rId16"/>
    <p:sldId id="408" r:id="rId17"/>
    <p:sldId id="409" r:id="rId18"/>
    <p:sldId id="410" r:id="rId19"/>
    <p:sldId id="411" r:id="rId20"/>
    <p:sldId id="412" r:id="rId21"/>
    <p:sldId id="413" r:id="rId22"/>
    <p:sldId id="414" r:id="rId23"/>
    <p:sldId id="415" r:id="rId24"/>
    <p:sldId id="359" r:id="rId25"/>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9545" autoAdjust="0"/>
  </p:normalViewPr>
  <p:slideViewPr>
    <p:cSldViewPr>
      <p:cViewPr varScale="1">
        <p:scale>
          <a:sx n="83" d="100"/>
          <a:sy n="83" d="100"/>
        </p:scale>
        <p:origin x="797"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419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3569AA1-F9E0-4454-87D0-0FF862FF0761}"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p>
        </p:txBody>
      </p:sp>
      <p:sp>
        <p:nvSpPr>
          <p:cNvPr id="15" name="Date Placeholder 27"/>
          <p:cNvSpPr>
            <a:spLocks noGrp="1"/>
          </p:cNvSpPr>
          <p:nvPr>
            <p:ph type="dt" sz="half" idx="10"/>
          </p:nvPr>
        </p:nvSpPr>
        <p:spPr/>
        <p:txBody>
          <a:bodyPr/>
          <a:lstStyle>
            <a:lvl1pPr>
              <a:defRPr/>
            </a:lvl1pPr>
          </a:lstStyle>
          <a:p>
            <a:pPr>
              <a:defRPr/>
            </a:pPr>
            <a:endParaRPr lang="el-GR"/>
          </a:p>
        </p:txBody>
      </p:sp>
      <p:sp>
        <p:nvSpPr>
          <p:cNvPr id="16" name="Footer Placeholder 16"/>
          <p:cNvSpPr>
            <a:spLocks noGrp="1"/>
          </p:cNvSpPr>
          <p:nvPr>
            <p:ph type="ftr" sz="quarter" idx="11"/>
          </p:nvPr>
        </p:nvSpPr>
        <p:spPr/>
        <p:txBody>
          <a:bodyPr/>
          <a:lstStyle>
            <a:lvl1pPr>
              <a:defRPr/>
            </a:lvl1pPr>
          </a:lstStyle>
          <a:p>
            <a:pPr>
              <a:defRPr/>
            </a:pPr>
            <a:endParaRPr lang="el-GR"/>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7F8359E3-5BC7-479C-9442-33586032699A}"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683D2141-06DA-43AC-9B9B-65C9B9AB8E55}"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0E146A34-128F-4236-9366-79C100E1E758}" type="slidenum">
              <a:rPr lang="el-GR"/>
              <a:pPr>
                <a:defRPr/>
              </a:pPr>
              <a:t>‹#›</a:t>
            </a:fld>
            <a:endParaRPr lang="el-GR"/>
          </a:p>
        </p:txBody>
      </p:sp>
      <p:sp>
        <p:nvSpPr>
          <p:cNvPr id="14" name="Date Placeholder 3"/>
          <p:cNvSpPr>
            <a:spLocks noGrp="1"/>
          </p:cNvSpPr>
          <p:nvPr>
            <p:ph type="dt" sz="half" idx="11"/>
          </p:nvPr>
        </p:nvSpPr>
        <p:spPr/>
        <p:txBody>
          <a:bodyPr/>
          <a:lstStyle>
            <a:lvl1pPr>
              <a:defRPr/>
            </a:lvl1pPr>
          </a:lstStyle>
          <a:p>
            <a:pPr>
              <a:defRPr/>
            </a:pPr>
            <a:endParaRPr lang="el-GR"/>
          </a:p>
        </p:txBody>
      </p:sp>
      <p:sp>
        <p:nvSpPr>
          <p:cNvPr id="15" name="Footer Placeholder 4"/>
          <p:cNvSpPr>
            <a:spLocks noGrp="1"/>
          </p:cNvSpPr>
          <p:nvPr>
            <p:ph type="ftr" sz="quarter" idx="12"/>
          </p:nvPr>
        </p:nvSpPr>
        <p:spPr/>
        <p:txBody>
          <a:bodyPr/>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A5ACF1A8-473B-4E73-8291-726C3369CCC9}"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p:cNvSpPr>
            <a:spLocks noGrp="1"/>
          </p:cNvSpPr>
          <p:nvPr>
            <p:ph type="ftr" sz="quarter" idx="10"/>
          </p:nvPr>
        </p:nvSpPr>
        <p:spPr/>
        <p:txBody>
          <a:bodyPr/>
          <a:lstStyle>
            <a:lvl1pPr>
              <a:defRPr/>
            </a:lvl1pPr>
          </a:lstStyle>
          <a:p>
            <a:pPr>
              <a:defRPr/>
            </a:pPr>
            <a:endParaRPr lang="el-GR"/>
          </a:p>
        </p:txBody>
      </p:sp>
      <p:sp>
        <p:nvSpPr>
          <p:cNvPr id="16" name="Date Placeholder 3"/>
          <p:cNvSpPr>
            <a:spLocks noGrp="1"/>
          </p:cNvSpPr>
          <p:nvPr>
            <p:ph type="dt" sz="half" idx="11"/>
          </p:nvPr>
        </p:nvSpPr>
        <p:spPr/>
        <p:txBody>
          <a:bodyPr/>
          <a:lstStyle>
            <a:lvl1pPr>
              <a:defRPr/>
            </a:lvl1pPr>
          </a:lstStyle>
          <a:p>
            <a:pPr>
              <a:defRPr/>
            </a:pPr>
            <a:endParaRPr lang="el-GR"/>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8F71EF97-22CF-42DD-B198-E2DD296CA19B}"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1752" y="228600"/>
            <a:ext cx="8534400" cy="758952"/>
          </a:xfrm>
        </p:spPr>
        <p:txBody>
          <a:bodyPr/>
          <a:lstStyle/>
          <a:p>
            <a:r>
              <a:rPr lang="en-US"/>
              <a:t>Click to edit Master title style</a:t>
            </a: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p:txBody>
          <a:bodyPr/>
          <a:lstStyle>
            <a:lvl1pPr>
              <a:defRPr/>
            </a:lvl1pPr>
          </a:lstStyle>
          <a:p>
            <a:pPr>
              <a:defRPr/>
            </a:pPr>
            <a:fld id="{077D6F18-E9BF-461D-A6EC-F555FE05BE12}"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p:cNvSpPr>
            <a:spLocks noGrp="1"/>
          </p:cNvSpPr>
          <p:nvPr>
            <p:ph type="dt" sz="half" idx="10"/>
          </p:nvPr>
        </p:nvSpPr>
        <p:spPr/>
        <p:txBody>
          <a:bodyPr/>
          <a:lstStyle>
            <a:lvl1pPr>
              <a:defRPr/>
            </a:lvl1pPr>
          </a:lstStyle>
          <a:p>
            <a:pPr>
              <a:defRPr/>
            </a:pPr>
            <a:endParaRPr lang="el-GR"/>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l-GR"/>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8D673732-918C-485B-916A-C2FD12679EA6}"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l-GR"/>
          </a:p>
        </p:txBody>
      </p:sp>
      <p:sp>
        <p:nvSpPr>
          <p:cNvPr id="4" name="Footer Placeholder 3"/>
          <p:cNvSpPr>
            <a:spLocks noGrp="1"/>
          </p:cNvSpPr>
          <p:nvPr>
            <p:ph type="ftr" sz="quarter" idx="11"/>
          </p:nvPr>
        </p:nvSpPr>
        <p:spPr/>
        <p:txBody>
          <a:bodyPr/>
          <a:lstStyle>
            <a:lvl1pPr>
              <a:defRPr/>
            </a:lvl1pPr>
          </a:lstStyle>
          <a:p>
            <a:pPr>
              <a:defRPr/>
            </a:pPr>
            <a:endParaRPr lang="el-GR"/>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3D12DCD8-C59D-4823-BE7C-382FF93A5B1D}"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8" name="Date Placeholder 1"/>
          <p:cNvSpPr>
            <a:spLocks noGrp="1"/>
          </p:cNvSpPr>
          <p:nvPr>
            <p:ph type="dt" sz="half" idx="10"/>
          </p:nvPr>
        </p:nvSpPr>
        <p:spPr/>
        <p:txBody>
          <a:bodyPr/>
          <a:lstStyle>
            <a:lvl1pPr>
              <a:defRPr/>
            </a:lvl1pPr>
          </a:lstStyle>
          <a:p>
            <a:pPr>
              <a:defRPr/>
            </a:pPr>
            <a:endParaRPr lang="el-GR"/>
          </a:p>
        </p:txBody>
      </p:sp>
      <p:sp>
        <p:nvSpPr>
          <p:cNvPr id="9" name="Footer Placeholder 2"/>
          <p:cNvSpPr>
            <a:spLocks noGrp="1"/>
          </p:cNvSpPr>
          <p:nvPr>
            <p:ph type="ftr" sz="quarter" idx="11"/>
          </p:nvPr>
        </p:nvSpPr>
        <p:spPr/>
        <p:txBody>
          <a:bodyPr/>
          <a:lstStyle>
            <a:lvl1pPr>
              <a:defRPr/>
            </a:lvl1pPr>
          </a:lstStyle>
          <a:p>
            <a:pPr>
              <a:defRPr/>
            </a:pPr>
            <a:endParaRPr lang="el-GR"/>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67BEFF67-7907-402A-87CC-F7177E78DF9E}"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3D63BEC9-EF9C-4CAA-9648-13225D4EAC5F}" type="slidenum">
              <a:rPr lang="el-GR"/>
              <a:pPr>
                <a:defRPr/>
              </a:pPr>
              <a:t>‹#›</a:t>
            </a:fld>
            <a:endParaRPr lang="el-GR"/>
          </a:p>
        </p:txBody>
      </p:sp>
      <p:sp>
        <p:nvSpPr>
          <p:cNvPr id="17" name="Date Placeholder 4"/>
          <p:cNvSpPr>
            <a:spLocks noGrp="1"/>
          </p:cNvSpPr>
          <p:nvPr>
            <p:ph type="dt" sz="half" idx="11"/>
          </p:nvPr>
        </p:nvSpPr>
        <p:spPr/>
        <p:txBody>
          <a:bodyPr/>
          <a:lstStyle>
            <a:lvl1pPr>
              <a:defRPr/>
            </a:lvl1pPr>
          </a:lstStyle>
          <a:p>
            <a:pPr>
              <a:defRPr/>
            </a:pPr>
            <a:endParaRPr lang="el-GR"/>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dirty="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84FD091C-252D-49B1-A07B-A436BB7BFB3E}" type="slidenum">
              <a:rPr lang="el-GR"/>
              <a:pPr>
                <a:defRPr/>
              </a:pPr>
              <a:t>‹#›</a:t>
            </a:fld>
            <a:endParaRPr lang="el-GR"/>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l-GR"/>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defRPr>
            </a:lvl1pPr>
          </a:lstStyle>
          <a:p>
            <a:pPr>
              <a:defRPr/>
            </a:pPr>
            <a:endParaRPr lang="el-GR"/>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defRPr>
            </a:lvl1pPr>
          </a:lstStyle>
          <a:p>
            <a:pPr>
              <a:defRPr/>
            </a:pPr>
            <a:endParaRPr lang="el-G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129BC5E4-BB83-4595-B66A-9866AB9774F2}" type="slidenum">
              <a:rPr lang="el-GR"/>
              <a:pPr>
                <a:defRPr/>
              </a:pPr>
              <a:t>‹#›</a:t>
            </a:fld>
            <a:endParaRPr lang="el-GR"/>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4793" r:id="rId1"/>
    <p:sldLayoutId id="2147484794" r:id="rId2"/>
    <p:sldLayoutId id="2147484795" r:id="rId3"/>
    <p:sldLayoutId id="2147484796" r:id="rId4"/>
    <p:sldLayoutId id="2147484797" r:id="rId5"/>
    <p:sldLayoutId id="2147484798" r:id="rId6"/>
    <p:sldLayoutId id="2147484799" r:id="rId7"/>
    <p:sldLayoutId id="2147484800" r:id="rId8"/>
    <p:sldLayoutId id="2147484801" r:id="rId9"/>
    <p:sldLayoutId id="2147484802" r:id="rId10"/>
    <p:sldLayoutId id="2147484803" r:id="rId11"/>
  </p:sldLayoutIdLst>
  <p:hf hdr="0" ftr="0" dt="0"/>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a:spLocks noGrp="1"/>
          </p:cNvSpPr>
          <p:nvPr>
            <p:ph type="subTitle" idx="1"/>
          </p:nvPr>
        </p:nvSpPr>
        <p:spPr>
          <a:xfrm>
            <a:off x="179388" y="5805488"/>
            <a:ext cx="8785225" cy="431800"/>
          </a:xfrm>
        </p:spPr>
        <p:txBody>
          <a:bodyPr rtlCol="0">
            <a:normAutofit/>
          </a:bodyPr>
          <a:lstStyle/>
          <a:p>
            <a:pPr eaLnBrk="1" fontAlgn="auto" hangingPunct="1">
              <a:spcAft>
                <a:spcPts val="0"/>
              </a:spcAft>
              <a:buFont typeface="Arial" pitchFamily="34" charset="0"/>
              <a:buNone/>
              <a:defRPr/>
            </a:pPr>
            <a:r>
              <a:rPr lang="el-GR" sz="2000" cap="none" dirty="0">
                <a:latin typeface="Calibri" pitchFamily="34" charset="0"/>
              </a:rPr>
              <a:t>Επιχειρηματική Μελέτη</a:t>
            </a:r>
            <a:endParaRPr lang="en-GB" sz="2000" cap="none" dirty="0">
              <a:latin typeface="Calibri" pitchFamily="34" charset="0"/>
            </a:endParaRPr>
          </a:p>
        </p:txBody>
      </p:sp>
      <p:sp>
        <p:nvSpPr>
          <p:cNvPr id="13315" name="Title 1"/>
          <p:cNvSpPr>
            <a:spLocks noGrp="1"/>
          </p:cNvSpPr>
          <p:nvPr>
            <p:ph type="ctrTitle"/>
          </p:nvPr>
        </p:nvSpPr>
        <p:spPr>
          <a:xfrm>
            <a:off x="539750" y="620688"/>
            <a:ext cx="8135938" cy="1296144"/>
          </a:xfrm>
        </p:spPr>
        <p:txBody>
          <a:bodyPr/>
          <a:lstStyle/>
          <a:p>
            <a:pPr eaLnBrk="1" hangingPunct="1"/>
            <a:r>
              <a:rPr lang="el-GR" b="1" dirty="0">
                <a:latin typeface="Calibri" pitchFamily="34" charset="0"/>
              </a:rPr>
              <a:t>ΕΠΙΧΕΙΡΗΜΑΤΙΚΗ ΜΕΛΕΤΗ</a:t>
            </a:r>
            <a:br>
              <a:rPr lang="el-GR" b="1" dirty="0">
                <a:latin typeface="Calibri" pitchFamily="34" charset="0"/>
              </a:rPr>
            </a:br>
            <a:r>
              <a:rPr lang="el-GR" sz="3200" b="1" dirty="0">
                <a:latin typeface="Calibri" pitchFamily="34" charset="0"/>
              </a:rPr>
              <a:t>(Ομαδική ή Ατομική Εργασία)</a:t>
            </a:r>
          </a:p>
        </p:txBody>
      </p:sp>
      <p:sp>
        <p:nvSpPr>
          <p:cNvPr id="7" name="Slide Number Placeholder 6"/>
          <p:cNvSpPr>
            <a:spLocks noGrp="1"/>
          </p:cNvSpPr>
          <p:nvPr>
            <p:ph type="sldNum" sz="quarter" idx="12"/>
          </p:nvPr>
        </p:nvSpPr>
        <p:spPr/>
        <p:txBody>
          <a:bodyPr/>
          <a:lstStyle/>
          <a:p>
            <a:pPr>
              <a:defRPr/>
            </a:pPr>
            <a:fld id="{12DAFDA8-C8BF-4A9B-9555-D3F786C01CD5}" type="slidenum">
              <a:rPr lang="el-GR"/>
              <a:pPr>
                <a:defRPr/>
              </a:pPr>
              <a:t>1</a:t>
            </a:fld>
            <a:endParaRPr lang="el-GR"/>
          </a:p>
        </p:txBody>
      </p:sp>
      <p:sp>
        <p:nvSpPr>
          <p:cNvPr id="5" name="Title 1"/>
          <p:cNvSpPr txBox="1">
            <a:spLocks/>
          </p:cNvSpPr>
          <p:nvPr/>
        </p:nvSpPr>
        <p:spPr>
          <a:xfrm>
            <a:off x="0" y="2565400"/>
            <a:ext cx="9144000" cy="3095625"/>
          </a:xfrm>
          <a:prstGeom prst="rect">
            <a:avLst/>
          </a:prstGeom>
        </p:spPr>
        <p:txBody>
          <a:bodyPr anchor="ctr">
            <a:normAutofit fontScale="82500" lnSpcReduction="20000"/>
          </a:bodyPr>
          <a:lstStyle/>
          <a:p>
            <a:pPr marL="609600" indent="-609600" algn="ctr" fontAlgn="auto">
              <a:spcBef>
                <a:spcPts val="0"/>
              </a:spcBef>
              <a:spcAft>
                <a:spcPts val="0"/>
              </a:spcAft>
              <a:defRPr/>
            </a:pPr>
            <a:endParaRPr lang="el-GR" sz="2700" b="1" dirty="0">
              <a:latin typeface="Calibri" pitchFamily="34" charset="0"/>
            </a:endParaRPr>
          </a:p>
          <a:p>
            <a:pPr marL="609600" indent="-609600" algn="ctr" fontAlgn="auto">
              <a:spcBef>
                <a:spcPts val="0"/>
              </a:spcBef>
              <a:spcAft>
                <a:spcPts val="0"/>
              </a:spcAft>
              <a:defRPr/>
            </a:pPr>
            <a:r>
              <a:rPr lang="el-GR" sz="2700" dirty="0">
                <a:latin typeface="Calibri" pitchFamily="34" charset="0"/>
              </a:rPr>
              <a:t>(Επιμέλεια Διαφανειών)</a:t>
            </a:r>
          </a:p>
          <a:p>
            <a:pPr marL="609600" indent="-609600" algn="ctr" fontAlgn="auto">
              <a:spcBef>
                <a:spcPts val="0"/>
              </a:spcBef>
              <a:spcAft>
                <a:spcPts val="0"/>
              </a:spcAft>
              <a:defRPr/>
            </a:pPr>
            <a:endParaRPr lang="el-GR" sz="2700" b="1" dirty="0">
              <a:latin typeface="Calibri" pitchFamily="34" charset="0"/>
            </a:endParaRPr>
          </a:p>
          <a:p>
            <a:pPr marL="609600" indent="-609600" algn="ctr" fontAlgn="auto">
              <a:spcBef>
                <a:spcPts val="0"/>
              </a:spcBef>
              <a:spcAft>
                <a:spcPts val="0"/>
              </a:spcAft>
              <a:defRPr/>
            </a:pPr>
            <a:r>
              <a:rPr lang="el-GR" sz="2700" b="1" dirty="0">
                <a:latin typeface="Calibri" pitchFamily="34" charset="0"/>
              </a:rPr>
              <a:t>ΑΝΑΣΤΑΣΙΑ Α. ΚΑΤΟΥ</a:t>
            </a:r>
            <a:endParaRPr lang="en-US" sz="2700" b="1" dirty="0">
              <a:latin typeface="Calibri" pitchFamily="34" charset="0"/>
            </a:endParaRPr>
          </a:p>
          <a:p>
            <a:pPr marL="609600" indent="-609600" algn="ctr" fontAlgn="auto">
              <a:spcBef>
                <a:spcPts val="0"/>
              </a:spcBef>
              <a:spcAft>
                <a:spcPts val="0"/>
              </a:spcAft>
              <a:defRPr/>
            </a:pPr>
            <a:r>
              <a:rPr lang="el-GR" sz="2200" i="1">
                <a:latin typeface="Calibri" pitchFamily="34" charset="0"/>
              </a:rPr>
              <a:t>Καθηγήτρια</a:t>
            </a:r>
            <a:endParaRPr lang="el-GR" sz="2200" i="1" dirty="0">
              <a:latin typeface="Calibri" pitchFamily="34" charset="0"/>
            </a:endParaRPr>
          </a:p>
          <a:p>
            <a:pPr marL="609600" indent="-609600" algn="ctr" fontAlgn="auto">
              <a:spcBef>
                <a:spcPts val="0"/>
              </a:spcBef>
              <a:spcAft>
                <a:spcPts val="0"/>
              </a:spcAft>
              <a:defRPr/>
            </a:pPr>
            <a:r>
              <a:rPr lang="el-GR" sz="2200" i="1" dirty="0">
                <a:latin typeface="Calibri" pitchFamily="34" charset="0"/>
              </a:rPr>
              <a:t>Τμήμα Οργάνωσης και Διοίκησης Επιχειρήσεων</a:t>
            </a:r>
          </a:p>
          <a:p>
            <a:pPr marL="609600" indent="-609600" algn="ctr" fontAlgn="auto">
              <a:spcBef>
                <a:spcPts val="0"/>
              </a:spcBef>
              <a:spcAft>
                <a:spcPts val="0"/>
              </a:spcAft>
              <a:defRPr/>
            </a:pPr>
            <a:r>
              <a:rPr lang="el-GR" sz="2200" i="1" dirty="0">
                <a:latin typeface="Calibri" pitchFamily="34" charset="0"/>
              </a:rPr>
              <a:t>Πανεπιστήμιο Μακεδονίας</a:t>
            </a:r>
            <a:endParaRPr lang="el-GR" sz="2400" i="1" dirty="0">
              <a:latin typeface="Calibri" pitchFamily="34" charset="0"/>
            </a:endParaRPr>
          </a:p>
          <a:p>
            <a:pPr marL="609600" indent="-609600" algn="ctr" fontAlgn="auto">
              <a:spcBef>
                <a:spcPts val="0"/>
              </a:spcBef>
              <a:spcAft>
                <a:spcPts val="0"/>
              </a:spcAft>
              <a:defRPr/>
            </a:pPr>
            <a:r>
              <a:rPr lang="en-US" sz="2400" b="1" dirty="0">
                <a:latin typeface="Calibri" pitchFamily="34" charset="0"/>
              </a:rPr>
              <a:t>		</a:t>
            </a:r>
          </a:p>
          <a:p>
            <a:pPr marL="609600" indent="-609600" fontAlgn="auto">
              <a:spcBef>
                <a:spcPts val="0"/>
              </a:spcBef>
              <a:spcAft>
                <a:spcPts val="0"/>
              </a:spcAft>
              <a:defRPr/>
            </a:pPr>
            <a:r>
              <a:rPr lang="el-GR" sz="2400" b="1" dirty="0">
                <a:latin typeface="Calibri" pitchFamily="34" charset="0"/>
              </a:rPr>
              <a:t>		</a:t>
            </a:r>
            <a:r>
              <a:rPr lang="en-US" sz="2400" dirty="0">
                <a:latin typeface="Calibri" pitchFamily="34" charset="0"/>
              </a:rPr>
              <a:t>PhD, Cardiff Business School, Cardiff University</a:t>
            </a:r>
          </a:p>
          <a:p>
            <a:pPr marL="609600" indent="-609600" fontAlgn="auto">
              <a:spcBef>
                <a:spcPts val="0"/>
              </a:spcBef>
              <a:spcAft>
                <a:spcPts val="0"/>
              </a:spcAft>
              <a:defRPr/>
            </a:pPr>
            <a:r>
              <a:rPr lang="el-GR" sz="2400" dirty="0">
                <a:latin typeface="Calibri" pitchFamily="34" charset="0"/>
              </a:rPr>
              <a:t>		</a:t>
            </a:r>
            <a:r>
              <a:rPr lang="en-US" sz="2400" dirty="0" err="1">
                <a:latin typeface="Calibri" pitchFamily="34" charset="0"/>
              </a:rPr>
              <a:t>PgDip</a:t>
            </a:r>
            <a:r>
              <a:rPr lang="en-US" sz="2400" dirty="0">
                <a:latin typeface="Calibri" pitchFamily="34" charset="0"/>
              </a:rPr>
              <a:t> in Research Methodology, Cardiff University</a:t>
            </a:r>
          </a:p>
          <a:p>
            <a:pPr marL="609600" indent="-609600" fontAlgn="auto">
              <a:spcBef>
                <a:spcPts val="0"/>
              </a:spcBef>
              <a:spcAft>
                <a:spcPts val="0"/>
              </a:spcAft>
              <a:defRPr/>
            </a:pPr>
            <a:r>
              <a:rPr lang="el-GR" sz="2400" dirty="0">
                <a:latin typeface="Calibri" pitchFamily="34" charset="0"/>
              </a:rPr>
              <a:t>		</a:t>
            </a:r>
            <a:r>
              <a:rPr lang="en-US" sz="2400" dirty="0">
                <a:latin typeface="Calibri" pitchFamily="34" charset="0"/>
              </a:rPr>
              <a:t>MBA-International HRM, Sunderland University</a:t>
            </a:r>
          </a:p>
          <a:p>
            <a:pPr marL="609600" indent="-609600" fontAlgn="auto">
              <a:spcBef>
                <a:spcPts val="0"/>
              </a:spcBef>
              <a:spcAft>
                <a:spcPts val="0"/>
              </a:spcAft>
              <a:defRPr/>
            </a:pPr>
            <a:r>
              <a:rPr lang="el-GR" sz="2400" dirty="0">
                <a:latin typeface="Calibri" pitchFamily="34" charset="0"/>
              </a:rPr>
              <a:t>		</a:t>
            </a:r>
            <a:r>
              <a:rPr lang="en-US" sz="2400" dirty="0">
                <a:latin typeface="Calibri" pitchFamily="34" charset="0"/>
              </a:rPr>
              <a:t>BA in Business Administration, Sunderland University</a:t>
            </a:r>
            <a:endParaRPr lang="en-GB" sz="2400" dirty="0">
              <a:solidFill>
                <a:srgbClr val="0070C0"/>
              </a:solidFill>
              <a:latin typeface="Calibri" pitchFamily="34" charset="0"/>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a:t>
            </a:r>
            <a:br>
              <a:rPr lang="el-GR" sz="2800" b="1" dirty="0">
                <a:latin typeface="Calibri" pitchFamily="34" charset="0"/>
              </a:rPr>
            </a:br>
            <a:r>
              <a:rPr lang="el-GR" sz="2800" b="1" dirty="0">
                <a:solidFill>
                  <a:srgbClr val="0070C0"/>
                </a:solidFill>
                <a:latin typeface="Calibri" pitchFamily="34" charset="0"/>
              </a:rPr>
              <a:t>Ενότητες πληροφόρησης: 6/8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BB7A0CC0-4098-4BB0-958C-5C73CEB1790F}" type="slidenum">
              <a:rPr lang="el-GR" smtClean="0"/>
              <a:pPr>
                <a:defRPr/>
              </a:pPr>
              <a:t>10</a:t>
            </a:fld>
            <a:endParaRPr lang="el-GR"/>
          </a:p>
        </p:txBody>
      </p:sp>
      <p:sp>
        <p:nvSpPr>
          <p:cNvPr id="15364" name="Content Placeholder 2"/>
          <p:cNvSpPr>
            <a:spLocks noGrp="1"/>
          </p:cNvSpPr>
          <p:nvPr>
            <p:ph sz="quarter" idx="1"/>
          </p:nvPr>
        </p:nvSpPr>
        <p:spPr>
          <a:xfrm>
            <a:off x="0" y="1196975"/>
            <a:ext cx="9144000" cy="5661025"/>
          </a:xfrm>
        </p:spPr>
        <p:txBody>
          <a:bodyPr/>
          <a:lstStyle/>
          <a:p>
            <a:pPr marL="182563" indent="-182563">
              <a:defRPr/>
            </a:pPr>
            <a:r>
              <a:rPr lang="el-GR" sz="2400" b="1" dirty="0">
                <a:solidFill>
                  <a:srgbClr val="C00000"/>
                </a:solidFill>
                <a:latin typeface="Calibri" pitchFamily="34" charset="0"/>
              </a:rPr>
              <a:t>Είδος στρατηγικής</a:t>
            </a:r>
            <a:r>
              <a:rPr lang="el-GR" sz="2400" dirty="0">
                <a:latin typeface="Calibri" pitchFamily="34" charset="0"/>
              </a:rPr>
              <a:t>:</a:t>
            </a:r>
          </a:p>
          <a:p>
            <a:pPr marL="182563" indent="-182563">
              <a:defRPr/>
            </a:pPr>
            <a:r>
              <a:rPr lang="el-GR" sz="2400" b="1" dirty="0">
                <a:solidFill>
                  <a:srgbClr val="C00000"/>
                </a:solidFill>
                <a:latin typeface="Calibri" pitchFamily="34" charset="0"/>
              </a:rPr>
              <a:t>Στρατηγική σε εταιρικό επίπεδο </a:t>
            </a:r>
            <a:r>
              <a:rPr lang="el-GR" sz="2400" dirty="0">
                <a:latin typeface="Calibri" pitchFamily="34" charset="0"/>
              </a:rPr>
              <a:t>(</a:t>
            </a:r>
            <a:r>
              <a:rPr lang="en-US" sz="2400" dirty="0">
                <a:latin typeface="Calibri" pitchFamily="34" charset="0"/>
              </a:rPr>
              <a:t>corporate</a:t>
            </a:r>
            <a:r>
              <a:rPr lang="el-GR" sz="2400" dirty="0">
                <a:latin typeface="Calibri" pitchFamily="34" charset="0"/>
              </a:rPr>
              <a:t>-</a:t>
            </a:r>
            <a:r>
              <a:rPr lang="en-US" sz="2400" dirty="0">
                <a:latin typeface="Calibri" pitchFamily="34" charset="0"/>
              </a:rPr>
              <a:t>level strategy</a:t>
            </a:r>
            <a:r>
              <a:rPr lang="el-GR" sz="2400" dirty="0">
                <a:latin typeface="Calibri" pitchFamily="34" charset="0"/>
              </a:rPr>
              <a:t>), ή </a:t>
            </a:r>
            <a:r>
              <a:rPr lang="el-GR" sz="2400" b="1" i="1" dirty="0">
                <a:solidFill>
                  <a:srgbClr val="0070C0"/>
                </a:solidFill>
                <a:latin typeface="Calibri" pitchFamily="34" charset="0"/>
              </a:rPr>
              <a:t>εταιρική</a:t>
            </a:r>
            <a:r>
              <a:rPr lang="el-GR" sz="2400" b="1" dirty="0">
                <a:solidFill>
                  <a:srgbClr val="0070C0"/>
                </a:solidFill>
                <a:latin typeface="Calibri" pitchFamily="34" charset="0"/>
              </a:rPr>
              <a:t> ή  </a:t>
            </a:r>
            <a:r>
              <a:rPr lang="el-GR" sz="2400" b="1" i="1" dirty="0">
                <a:solidFill>
                  <a:srgbClr val="0070C0"/>
                </a:solidFill>
                <a:latin typeface="Calibri" pitchFamily="34" charset="0"/>
              </a:rPr>
              <a:t>επιχειρησιακή στρατηγική</a:t>
            </a:r>
            <a:r>
              <a:rPr lang="el-GR" sz="2400" dirty="0">
                <a:latin typeface="Calibri" pitchFamily="34" charset="0"/>
              </a:rPr>
              <a:t>: αναφέρεται στη συνολική στρατηγική του οργανισμού, και ασχολείται με διοικητικές αποφάσεις και δράσεις που σχετίζονται με την αποστολή και το όραμα του οργανισμού, τη βέλτιστη κατανομή των πόρων και τη βελτίωση της συνέργειας μεταξύ των επιχειρηματικών μονάδων, και με την επέκταση των δραστηριοτήτων σε νέα ελκυστικά προϊόντα και αγορές. Διακρίνονται: </a:t>
            </a:r>
          </a:p>
          <a:p>
            <a:pPr marL="628650" lvl="1" indent="-354013">
              <a:defRPr/>
            </a:pPr>
            <a:r>
              <a:rPr lang="el-GR" sz="2400" b="1" dirty="0">
                <a:solidFill>
                  <a:srgbClr val="0070C0"/>
                </a:solidFill>
                <a:latin typeface="Calibri" pitchFamily="34" charset="0"/>
              </a:rPr>
              <a:t>Στρατηγικές σταθερότητας </a:t>
            </a:r>
            <a:r>
              <a:rPr lang="el-GR" sz="2400" dirty="0">
                <a:solidFill>
                  <a:schemeClr val="tx1"/>
                </a:solidFill>
                <a:latin typeface="Calibri" pitchFamily="34" charset="0"/>
              </a:rPr>
              <a:t>(προσπαθούν να διατηρήσουν την υπάρχουσα κατάσταση)</a:t>
            </a:r>
            <a:endParaRPr lang="el-GR" sz="2400" b="1" dirty="0">
              <a:solidFill>
                <a:srgbClr val="0070C0"/>
              </a:solidFill>
              <a:latin typeface="Calibri" pitchFamily="34" charset="0"/>
            </a:endParaRPr>
          </a:p>
          <a:p>
            <a:pPr marL="628650" lvl="1" indent="-354013">
              <a:defRPr/>
            </a:pPr>
            <a:r>
              <a:rPr lang="el-GR" sz="2400" b="1" dirty="0">
                <a:solidFill>
                  <a:srgbClr val="0070C0"/>
                </a:solidFill>
                <a:latin typeface="Calibri" pitchFamily="34" charset="0"/>
              </a:rPr>
              <a:t>Στρατηγικές ανάπτυξης </a:t>
            </a:r>
            <a:r>
              <a:rPr lang="el-GR" sz="2400" dirty="0">
                <a:solidFill>
                  <a:schemeClr val="tx1"/>
                </a:solidFill>
                <a:latin typeface="Calibri" pitchFamily="34" charset="0"/>
              </a:rPr>
              <a:t>(κάθετη ολοκλήρωση, οριζόντια ολοκλήρωση, διαφοροποίηση)</a:t>
            </a:r>
            <a:endParaRPr lang="el-GR" sz="2400" b="1" dirty="0">
              <a:solidFill>
                <a:srgbClr val="0070C0"/>
              </a:solidFill>
              <a:latin typeface="Calibri" pitchFamily="34" charset="0"/>
            </a:endParaRPr>
          </a:p>
          <a:p>
            <a:pPr marL="628650" lvl="1" indent="-354013">
              <a:defRPr/>
            </a:pPr>
            <a:r>
              <a:rPr lang="el-GR" sz="2400" b="1" dirty="0">
                <a:solidFill>
                  <a:srgbClr val="0070C0"/>
                </a:solidFill>
                <a:latin typeface="Calibri" pitchFamily="34" charset="0"/>
              </a:rPr>
              <a:t>Στρατηγικές εξυγίανσης</a:t>
            </a:r>
            <a:r>
              <a:rPr lang="el-GR" sz="2400" dirty="0">
                <a:latin typeface="Calibri" pitchFamily="34" charset="0"/>
              </a:rPr>
              <a:t> </a:t>
            </a:r>
            <a:r>
              <a:rPr lang="el-GR" sz="2400" dirty="0">
                <a:solidFill>
                  <a:schemeClr val="tx1"/>
                </a:solidFill>
                <a:latin typeface="Calibri" pitchFamily="34" charset="0"/>
              </a:rPr>
              <a:t>(προσπαθούν να ξεπεράσουν μια κρίση ή ένα πρόβλημα)</a:t>
            </a:r>
            <a:endParaRPr lang="el-GR" sz="2400" dirty="0">
              <a:latin typeface="Calibri" pitchFamily="34" charset="0"/>
            </a:endParaRPr>
          </a:p>
          <a:p>
            <a:pPr marL="457200" indent="-457200">
              <a:defRPr/>
            </a:pPr>
            <a:endParaRPr lang="el-GR" sz="2400" dirty="0">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a:t>
            </a:r>
            <a:br>
              <a:rPr lang="el-GR" sz="2800" b="1" dirty="0">
                <a:latin typeface="Calibri" pitchFamily="34" charset="0"/>
              </a:rPr>
            </a:br>
            <a:r>
              <a:rPr lang="el-GR" sz="2800" b="1" dirty="0">
                <a:solidFill>
                  <a:srgbClr val="0070C0"/>
                </a:solidFill>
                <a:latin typeface="Calibri" pitchFamily="34" charset="0"/>
              </a:rPr>
              <a:t>Ενότητες πληροφόρησης: 7/8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F60F2E59-D492-4A6E-8036-7442959A6643}" type="slidenum">
              <a:rPr lang="el-GR" smtClean="0"/>
              <a:pPr>
                <a:defRPr/>
              </a:pPr>
              <a:t>11</a:t>
            </a:fld>
            <a:endParaRPr lang="el-GR"/>
          </a:p>
        </p:txBody>
      </p:sp>
      <p:sp>
        <p:nvSpPr>
          <p:cNvPr id="15364" name="Content Placeholder 2"/>
          <p:cNvSpPr>
            <a:spLocks noGrp="1"/>
          </p:cNvSpPr>
          <p:nvPr>
            <p:ph sz="quarter" idx="1"/>
          </p:nvPr>
        </p:nvSpPr>
        <p:spPr>
          <a:xfrm>
            <a:off x="0" y="1196975"/>
            <a:ext cx="9144000" cy="5661025"/>
          </a:xfrm>
        </p:spPr>
        <p:txBody>
          <a:bodyPr/>
          <a:lstStyle/>
          <a:p>
            <a:pPr marL="182563" indent="-182563">
              <a:defRPr/>
            </a:pPr>
            <a:r>
              <a:rPr lang="el-GR" sz="2400" b="1" dirty="0">
                <a:solidFill>
                  <a:srgbClr val="C00000"/>
                </a:solidFill>
                <a:latin typeface="Calibri" pitchFamily="34" charset="0"/>
              </a:rPr>
              <a:t>Στρατηγική σε επίπεδο μονάδας</a:t>
            </a:r>
            <a:r>
              <a:rPr lang="el-GR" sz="2400" dirty="0">
                <a:solidFill>
                  <a:srgbClr val="C00000"/>
                </a:solidFill>
                <a:latin typeface="Calibri" pitchFamily="34" charset="0"/>
              </a:rPr>
              <a:t> </a:t>
            </a:r>
            <a:r>
              <a:rPr lang="el-GR" sz="2400" dirty="0">
                <a:latin typeface="Calibri" pitchFamily="34" charset="0"/>
              </a:rPr>
              <a:t>(</a:t>
            </a:r>
            <a:r>
              <a:rPr lang="en-US" sz="2400" dirty="0">
                <a:latin typeface="Calibri" pitchFamily="34" charset="0"/>
              </a:rPr>
              <a:t>business</a:t>
            </a:r>
            <a:r>
              <a:rPr lang="el-GR" sz="2400" dirty="0">
                <a:latin typeface="Calibri" pitchFamily="34" charset="0"/>
              </a:rPr>
              <a:t>-</a:t>
            </a:r>
            <a:r>
              <a:rPr lang="en-US" sz="2400" dirty="0">
                <a:latin typeface="Calibri" pitchFamily="34" charset="0"/>
              </a:rPr>
              <a:t>level strategy</a:t>
            </a:r>
            <a:r>
              <a:rPr lang="el-GR" sz="2400" dirty="0">
                <a:latin typeface="Calibri" pitchFamily="34" charset="0"/>
              </a:rPr>
              <a:t>), ή </a:t>
            </a:r>
            <a:r>
              <a:rPr lang="el-GR" sz="2400" b="1" i="1" dirty="0">
                <a:solidFill>
                  <a:srgbClr val="0070C0"/>
                </a:solidFill>
                <a:latin typeface="Calibri" pitchFamily="34" charset="0"/>
              </a:rPr>
              <a:t>επιχειρηματική στρατηγική</a:t>
            </a:r>
            <a:r>
              <a:rPr lang="el-GR" sz="2400" b="1" dirty="0">
                <a:solidFill>
                  <a:srgbClr val="0070C0"/>
                </a:solidFill>
                <a:latin typeface="Calibri" pitchFamily="34" charset="0"/>
              </a:rPr>
              <a:t> </a:t>
            </a:r>
            <a:r>
              <a:rPr lang="el-GR" sz="2400" dirty="0">
                <a:latin typeface="Calibri" pitchFamily="34" charset="0"/>
              </a:rPr>
              <a:t>(</a:t>
            </a:r>
            <a:r>
              <a:rPr lang="en-US" sz="2400" dirty="0">
                <a:latin typeface="Calibri" pitchFamily="34" charset="0"/>
              </a:rPr>
              <a:t>business strategy</a:t>
            </a:r>
            <a:r>
              <a:rPr lang="el-GR" sz="2400" dirty="0">
                <a:latin typeface="Calibri" pitchFamily="34" charset="0"/>
              </a:rPr>
              <a:t>): αναφέρεται στη στρατηγική μιας επιχειρηματικής μονάδας στον οργανισμό, και ασχολείται με τις αποφάσεις και δραστηριότητες που αποσκοπούν να κάνουν την επιχειρηματική αυτή μονάδα περισσότερο ανταγωνιστική. Διακρίνονται (κατά </a:t>
            </a:r>
            <a:r>
              <a:rPr lang="en-US" sz="2400" dirty="0">
                <a:latin typeface="Calibri" pitchFamily="34" charset="0"/>
              </a:rPr>
              <a:t>Porter)</a:t>
            </a:r>
            <a:r>
              <a:rPr lang="el-GR" sz="2400" dirty="0">
                <a:latin typeface="Calibri" pitchFamily="34" charset="0"/>
              </a:rPr>
              <a:t>:</a:t>
            </a:r>
          </a:p>
          <a:p>
            <a:pPr marL="357188" indent="-357188">
              <a:defRPr/>
            </a:pPr>
            <a:r>
              <a:rPr lang="el-GR" sz="2400" b="1" dirty="0">
                <a:solidFill>
                  <a:srgbClr val="0070C0"/>
                </a:solidFill>
                <a:latin typeface="Calibri" pitchFamily="34" charset="0"/>
              </a:rPr>
              <a:t>Στρατηγικές χαμηλού κόστους</a:t>
            </a:r>
          </a:p>
          <a:p>
            <a:pPr marL="357188" indent="-357188">
              <a:defRPr/>
            </a:pPr>
            <a:r>
              <a:rPr lang="el-GR" sz="2400" b="1" dirty="0">
                <a:solidFill>
                  <a:srgbClr val="0070C0"/>
                </a:solidFill>
                <a:latin typeface="Calibri" pitchFamily="34" charset="0"/>
              </a:rPr>
              <a:t>Στρατηγικές καινοτομίας</a:t>
            </a:r>
          </a:p>
          <a:p>
            <a:pPr marL="357188" indent="-357188">
              <a:defRPr/>
            </a:pPr>
            <a:r>
              <a:rPr lang="el-GR" sz="2400" b="1" dirty="0">
                <a:solidFill>
                  <a:srgbClr val="0070C0"/>
                </a:solidFill>
                <a:latin typeface="Calibri" pitchFamily="34" charset="0"/>
              </a:rPr>
              <a:t>Στρατηγικές ποιότητας</a:t>
            </a:r>
            <a:endParaRPr lang="el-GR" sz="2400" dirty="0">
              <a:latin typeface="Calibri" pitchFamily="34" charset="0"/>
            </a:endParaRPr>
          </a:p>
          <a:p>
            <a:pPr marL="182563" indent="-182563">
              <a:defRPr/>
            </a:pPr>
            <a:r>
              <a:rPr lang="el-GR" sz="2400" b="1" dirty="0">
                <a:solidFill>
                  <a:srgbClr val="C00000"/>
                </a:solidFill>
                <a:latin typeface="Calibri" pitchFamily="34" charset="0"/>
              </a:rPr>
              <a:t>Στρατηγική σε λειτουργικό επίπεδο</a:t>
            </a:r>
            <a:r>
              <a:rPr lang="el-GR" sz="2400" dirty="0">
                <a:solidFill>
                  <a:srgbClr val="C00000"/>
                </a:solidFill>
                <a:latin typeface="Calibri" pitchFamily="34" charset="0"/>
              </a:rPr>
              <a:t> </a:t>
            </a:r>
            <a:r>
              <a:rPr lang="el-GR" sz="2400" dirty="0">
                <a:latin typeface="Calibri" pitchFamily="34" charset="0"/>
              </a:rPr>
              <a:t>(</a:t>
            </a:r>
            <a:r>
              <a:rPr lang="en-US" sz="2400" dirty="0">
                <a:latin typeface="Calibri" pitchFamily="34" charset="0"/>
              </a:rPr>
              <a:t>functional</a:t>
            </a:r>
            <a:r>
              <a:rPr lang="el-GR" sz="2400" dirty="0">
                <a:latin typeface="Calibri" pitchFamily="34" charset="0"/>
              </a:rPr>
              <a:t>-</a:t>
            </a:r>
            <a:r>
              <a:rPr lang="en-US" sz="2400" dirty="0">
                <a:latin typeface="Calibri" pitchFamily="34" charset="0"/>
              </a:rPr>
              <a:t>level strategy</a:t>
            </a:r>
            <a:r>
              <a:rPr lang="el-GR" sz="2400" dirty="0">
                <a:latin typeface="Calibri" pitchFamily="34" charset="0"/>
              </a:rPr>
              <a:t>): Αναφέρεται στις </a:t>
            </a:r>
            <a:r>
              <a:rPr lang="el-GR" sz="2400" b="1" dirty="0">
                <a:solidFill>
                  <a:srgbClr val="0070C0"/>
                </a:solidFill>
                <a:latin typeface="Calibri" pitchFamily="34" charset="0"/>
              </a:rPr>
              <a:t>φιλοσοφίες, πολιτικές και πρακτικές</a:t>
            </a:r>
            <a:r>
              <a:rPr lang="el-GR" sz="2400" dirty="0">
                <a:latin typeface="Calibri" pitchFamily="34" charset="0"/>
              </a:rPr>
              <a:t>, οι οποίες υποστηρίζουν τις σημαντικότερες λειτουργίες (π.χ., παραγωγή, χρηματοοικονομικά, ανθρώπινους πόρους, μάρκετινγκ, έρευνα και ανάπτυξη) μέσα στην επιχειρηματική μονάδα. </a:t>
            </a:r>
          </a:p>
          <a:p>
            <a:pPr marL="457200" indent="-457200">
              <a:defRPr/>
            </a:pPr>
            <a:endParaRPr lang="el-GR" sz="2400" dirty="0">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a:t>
            </a:r>
            <a:br>
              <a:rPr lang="el-GR" sz="2800" b="1" dirty="0">
                <a:latin typeface="Calibri" pitchFamily="34" charset="0"/>
              </a:rPr>
            </a:br>
            <a:r>
              <a:rPr lang="el-GR" sz="2800" b="1" dirty="0">
                <a:solidFill>
                  <a:srgbClr val="0070C0"/>
                </a:solidFill>
                <a:latin typeface="Calibri" pitchFamily="34" charset="0"/>
              </a:rPr>
              <a:t>Ενότητες πληροφόρησης: 8/8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307245E7-5BB0-4D93-B3D7-08323C65CC87}" type="slidenum">
              <a:rPr lang="el-GR" smtClean="0"/>
              <a:pPr>
                <a:defRPr/>
              </a:pPr>
              <a:t>12</a:t>
            </a:fld>
            <a:endParaRPr lang="el-GR"/>
          </a:p>
        </p:txBody>
      </p:sp>
      <p:sp>
        <p:nvSpPr>
          <p:cNvPr id="28676" name="Content Placeholder 2"/>
          <p:cNvSpPr>
            <a:spLocks noGrp="1"/>
          </p:cNvSpPr>
          <p:nvPr>
            <p:ph sz="quarter" idx="1"/>
          </p:nvPr>
        </p:nvSpPr>
        <p:spPr>
          <a:xfrm>
            <a:off x="179388" y="1341438"/>
            <a:ext cx="8785225" cy="5516562"/>
          </a:xfrm>
        </p:spPr>
        <p:txBody>
          <a:bodyPr/>
          <a:lstStyle/>
          <a:p>
            <a:pPr marL="457200" indent="-457200">
              <a:buFont typeface="Georgia" pitchFamily="18" charset="0"/>
              <a:buAutoNum type="arabicPeriod" startAt="4"/>
            </a:pPr>
            <a:r>
              <a:rPr lang="el-GR" sz="2600" b="1">
                <a:solidFill>
                  <a:srgbClr val="C00000"/>
                </a:solidFill>
                <a:latin typeface="Calibri" pitchFamily="34" charset="0"/>
              </a:rPr>
              <a:t>Ανάλυση δομών και συστημάτων</a:t>
            </a:r>
            <a:r>
              <a:rPr lang="el-GR" sz="2600">
                <a:latin typeface="Calibri" pitchFamily="34" charset="0"/>
              </a:rPr>
              <a:t>:</a:t>
            </a:r>
          </a:p>
          <a:p>
            <a:pPr marL="457200" indent="-457200"/>
            <a:r>
              <a:rPr lang="el-GR" sz="2600">
                <a:latin typeface="Calibri" pitchFamily="34" charset="0"/>
              </a:rPr>
              <a:t>Συλλέγονται πληροφορίες για τα οργανωσιακά χαρακτηριστικά, όπως είναι η οργανωτική δομή του οργανισμού (οργανόγραμμα). </a:t>
            </a:r>
          </a:p>
          <a:p>
            <a:pPr marL="457200" indent="-457200"/>
            <a:r>
              <a:rPr lang="el-GR" sz="2600">
                <a:latin typeface="Calibri" pitchFamily="34" charset="0"/>
              </a:rPr>
              <a:t>Συλλέγονται πληροφορίες για τα συστήματα που συμβάλλουν στην εφαρμογή και υλοποίηση της στρατηγικής.</a:t>
            </a:r>
          </a:p>
          <a:p>
            <a:pPr marL="457200" indent="-457200"/>
            <a:r>
              <a:rPr lang="el-GR" sz="2600">
                <a:latin typeface="Calibri" pitchFamily="34" charset="0"/>
              </a:rPr>
              <a:t>Επιχειρείται μια αξιολόγηση της καταλληλότητας των δομών και των συστημάτων.</a:t>
            </a:r>
          </a:p>
          <a:p>
            <a:pPr marL="457200" indent="-457200"/>
            <a:endParaRPr lang="el-GR" sz="2600">
              <a:latin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ΣΧΕΔΙΑΣΗ ΤΗΣ ΜΕΛΕΤΗΣ ΠΕΡΙΠΤΩΣΗΣ</a:t>
            </a:r>
            <a:br>
              <a:rPr lang="el-GR" sz="2800" b="1" dirty="0">
                <a:latin typeface="Calibri" pitchFamily="34" charset="0"/>
              </a:rPr>
            </a:br>
            <a:r>
              <a:rPr lang="el-GR" sz="2800" b="1" dirty="0">
                <a:solidFill>
                  <a:srgbClr val="0070C0"/>
                </a:solidFill>
                <a:latin typeface="Calibri" pitchFamily="34" charset="0"/>
              </a:rPr>
              <a:t>Σύνοψη βασικών ερωτημάτων</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0BC93E3E-1735-44F5-97B1-842214F331C8}" type="slidenum">
              <a:rPr lang="el-GR" smtClean="0"/>
              <a:pPr>
                <a:defRPr/>
              </a:pPr>
              <a:t>13</a:t>
            </a:fld>
            <a:endParaRPr lang="el-GR"/>
          </a:p>
        </p:txBody>
      </p:sp>
      <p:sp>
        <p:nvSpPr>
          <p:cNvPr id="29700" name="Content Placeholder 2"/>
          <p:cNvSpPr>
            <a:spLocks noGrp="1"/>
          </p:cNvSpPr>
          <p:nvPr>
            <p:ph sz="quarter" idx="1"/>
          </p:nvPr>
        </p:nvSpPr>
        <p:spPr>
          <a:xfrm>
            <a:off x="179388" y="1341438"/>
            <a:ext cx="8785225" cy="5516562"/>
          </a:xfrm>
        </p:spPr>
        <p:txBody>
          <a:bodyPr/>
          <a:lstStyle/>
          <a:p>
            <a:pPr marL="514350" indent="-514350">
              <a:buFont typeface="Georgia" pitchFamily="18" charset="0"/>
              <a:buAutoNum type="arabicPeriod"/>
            </a:pPr>
            <a:r>
              <a:rPr lang="el-GR" sz="2400">
                <a:latin typeface="Calibri" pitchFamily="34" charset="0"/>
              </a:rPr>
              <a:t>Ποιο είναι το προς μελέτη φαινόμενο; Προσδιορίστε την περίπτωση – Ποιο είναι το πλαίσιο;</a:t>
            </a:r>
          </a:p>
          <a:p>
            <a:pPr marL="514350" indent="-514350">
              <a:buFont typeface="Georgia" pitchFamily="18" charset="0"/>
              <a:buAutoNum type="arabicPeriod"/>
            </a:pPr>
            <a:r>
              <a:rPr lang="el-GR" sz="2400">
                <a:latin typeface="Calibri" pitchFamily="34" charset="0"/>
              </a:rPr>
              <a:t>Ποιες είναι οι ερευνητικές ερωτήσεις; </a:t>
            </a:r>
          </a:p>
          <a:p>
            <a:pPr marL="514350" indent="-514350">
              <a:buFont typeface="Georgia" pitchFamily="18" charset="0"/>
              <a:buAutoNum type="arabicPeriod"/>
            </a:pPr>
            <a:r>
              <a:rPr lang="el-GR" sz="2400">
                <a:latin typeface="Calibri" pitchFamily="34" charset="0"/>
              </a:rPr>
              <a:t>Ποιοι είναι οι βασικοί συντελεστές;</a:t>
            </a:r>
          </a:p>
          <a:p>
            <a:pPr marL="514350" indent="-514350">
              <a:buFont typeface="Georgia" pitchFamily="18" charset="0"/>
              <a:buAutoNum type="arabicPeriod"/>
            </a:pPr>
            <a:r>
              <a:rPr lang="el-GR" sz="2400">
                <a:latin typeface="Calibri" pitchFamily="34" charset="0"/>
              </a:rPr>
              <a:t>Ποιοι είναι οι βασικοί κοινωνικοί, οικονομικοί, περιβαλλοντικοί και πολιτικοί παράγοντες; (περιγράψτε το γενικό πλαίσιο)</a:t>
            </a:r>
          </a:p>
          <a:p>
            <a:pPr marL="514350" indent="-514350">
              <a:buFont typeface="Georgia" pitchFamily="18" charset="0"/>
              <a:buAutoNum type="arabicPeriod"/>
            </a:pPr>
            <a:r>
              <a:rPr lang="el-GR" sz="2400">
                <a:latin typeface="Calibri" pitchFamily="34" charset="0"/>
              </a:rPr>
              <a:t>Ποια δεδομένα θα χρειαστούν;</a:t>
            </a:r>
          </a:p>
          <a:p>
            <a:pPr marL="514350" indent="-514350">
              <a:buFont typeface="Georgia" pitchFamily="18" charset="0"/>
              <a:buAutoNum type="arabicPeriod"/>
            </a:pPr>
            <a:r>
              <a:rPr lang="el-GR" sz="2400">
                <a:latin typeface="Calibri" pitchFamily="34" charset="0"/>
              </a:rPr>
              <a:t>Πως θα συλλεχθούν τα δεδομένα;</a:t>
            </a:r>
          </a:p>
          <a:p>
            <a:pPr marL="514350" indent="-514350">
              <a:buFont typeface="Georgia" pitchFamily="18" charset="0"/>
              <a:buAutoNum type="arabicPeriod"/>
            </a:pPr>
            <a:r>
              <a:rPr lang="el-GR" sz="2400">
                <a:latin typeface="Calibri" pitchFamily="34" charset="0"/>
              </a:rPr>
              <a:t>Πως θα αναλυθούν τα δεδομένα;</a:t>
            </a:r>
          </a:p>
          <a:p>
            <a:pPr marL="514350" indent="-514350">
              <a:buFont typeface="Georgia" pitchFamily="18" charset="0"/>
              <a:buAutoNum type="arabicPeriod"/>
            </a:pPr>
            <a:r>
              <a:rPr lang="el-GR" sz="2400">
                <a:latin typeface="Calibri" pitchFamily="34" charset="0"/>
              </a:rPr>
              <a:t>Ποια θα είναι η χρησιμότητα των αποτελεσμάτων της μελέτης; Για ποιόν;</a:t>
            </a:r>
          </a:p>
          <a:p>
            <a:pPr marL="514350" indent="-514350">
              <a:buFont typeface="Georgia" pitchFamily="18" charset="0"/>
              <a:buAutoNum type="arabicPeriod"/>
            </a:pPr>
            <a:r>
              <a:rPr lang="el-GR" sz="2400">
                <a:latin typeface="Calibri" pitchFamily="34" charset="0"/>
              </a:rPr>
              <a:t>Πως θα διαδοθούν τα αποτελέσματα της μελέτης;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ΠΟΙΟΤΙΚΕΣ ΜΕΘΟΔΟΙ</a:t>
            </a:r>
            <a:br>
              <a:rPr lang="el-GR" sz="2800" b="1" dirty="0">
                <a:latin typeface="Calibri" pitchFamily="34" charset="0"/>
              </a:rPr>
            </a:br>
            <a:r>
              <a:rPr lang="el-GR" sz="2800" b="1" dirty="0">
                <a:solidFill>
                  <a:srgbClr val="0070C0"/>
                </a:solidFill>
                <a:latin typeface="Calibri" pitchFamily="34" charset="0"/>
              </a:rPr>
              <a:t>Χαρακτηριστικά ποιοτικών ερευνητών</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A0063644-3235-4C2D-8AB8-EA12A51A7E1B}" type="slidenum">
              <a:rPr lang="el-GR" smtClean="0"/>
              <a:pPr>
                <a:defRPr/>
              </a:pPr>
              <a:t>14</a:t>
            </a:fld>
            <a:endParaRPr lang="el-GR"/>
          </a:p>
        </p:txBody>
      </p:sp>
      <p:sp>
        <p:nvSpPr>
          <p:cNvPr id="30724" name="Content Placeholder 2"/>
          <p:cNvSpPr>
            <a:spLocks noGrp="1"/>
          </p:cNvSpPr>
          <p:nvPr>
            <p:ph sz="quarter" idx="1"/>
          </p:nvPr>
        </p:nvSpPr>
        <p:spPr>
          <a:xfrm>
            <a:off x="107950" y="1341438"/>
            <a:ext cx="9036050" cy="5516562"/>
          </a:xfrm>
        </p:spPr>
        <p:txBody>
          <a:bodyPr/>
          <a:lstStyle/>
          <a:p>
            <a:pPr marL="514350" indent="-514350"/>
            <a:r>
              <a:rPr lang="el-GR" sz="2500">
                <a:latin typeface="Calibri" pitchFamily="34" charset="0"/>
              </a:rPr>
              <a:t>Γενικά, οι ποιοτικοί ερευνητές δαπανούν πολύ χρόνο στους χώρους που μελετούν ένα φαινόμενο (</a:t>
            </a:r>
            <a:r>
              <a:rPr lang="el-GR" sz="2500" b="1">
                <a:solidFill>
                  <a:srgbClr val="C00000"/>
                </a:solidFill>
                <a:latin typeface="Calibri" pitchFamily="34" charset="0"/>
              </a:rPr>
              <a:t>επιτόπια έρευνα</a:t>
            </a:r>
            <a:r>
              <a:rPr lang="el-GR" sz="2500">
                <a:latin typeface="Calibri" pitchFamily="34" charset="0"/>
              </a:rPr>
              <a:t>).</a:t>
            </a:r>
          </a:p>
          <a:p>
            <a:pPr marL="514350" indent="-514350"/>
            <a:r>
              <a:rPr lang="el-GR" sz="2500">
                <a:latin typeface="Calibri" pitchFamily="34" charset="0"/>
              </a:rPr>
              <a:t>Βασίζονται στον εαυτό τους ως κύριο μέσο συλλογής δεδομένων (</a:t>
            </a:r>
            <a:r>
              <a:rPr lang="el-GR" sz="2500" b="1">
                <a:solidFill>
                  <a:srgbClr val="C00000"/>
                </a:solidFill>
                <a:latin typeface="Calibri" pitchFamily="34" charset="0"/>
              </a:rPr>
              <a:t>υποκειμενικότητα</a:t>
            </a:r>
            <a:r>
              <a:rPr lang="el-GR" sz="2500">
                <a:latin typeface="Calibri" pitchFamily="34" charset="0"/>
              </a:rPr>
              <a:t>).</a:t>
            </a:r>
          </a:p>
          <a:p>
            <a:pPr marL="514350" indent="-514350"/>
            <a:r>
              <a:rPr lang="el-GR" sz="2500">
                <a:latin typeface="Calibri" pitchFamily="34" charset="0"/>
              </a:rPr>
              <a:t>Αναλύουν τα δεδομένα χρησιμοποιώντας </a:t>
            </a:r>
            <a:r>
              <a:rPr lang="el-GR" sz="2500" b="1">
                <a:solidFill>
                  <a:srgbClr val="C00000"/>
                </a:solidFill>
                <a:latin typeface="Calibri" pitchFamily="34" charset="0"/>
              </a:rPr>
              <a:t>ερμηνευτικούς φακούς</a:t>
            </a:r>
            <a:r>
              <a:rPr lang="el-GR" sz="2500">
                <a:latin typeface="Calibri" pitchFamily="34" charset="0"/>
              </a:rPr>
              <a:t>.</a:t>
            </a:r>
          </a:p>
          <a:p>
            <a:pPr marL="514350" indent="-514350"/>
            <a:r>
              <a:rPr lang="el-GR" sz="2500">
                <a:latin typeface="Calibri" pitchFamily="34" charset="0"/>
              </a:rPr>
              <a:t>Χρησιμοποιούν εκφραστική γλώσσα και </a:t>
            </a:r>
            <a:r>
              <a:rPr lang="el-GR" sz="2500" b="1">
                <a:solidFill>
                  <a:srgbClr val="C00000"/>
                </a:solidFill>
                <a:latin typeface="Calibri" pitchFamily="34" charset="0"/>
              </a:rPr>
              <a:t>φωνή</a:t>
            </a:r>
            <a:r>
              <a:rPr lang="el-GR" sz="2500">
                <a:latin typeface="Calibri" pitchFamily="34" charset="0"/>
              </a:rPr>
              <a:t> στις περιγραφές και εξηγήσεις.</a:t>
            </a:r>
          </a:p>
          <a:p>
            <a:pPr marL="514350" indent="-514350"/>
            <a:r>
              <a:rPr lang="el-GR" sz="2500">
                <a:latin typeface="Calibri" pitchFamily="34" charset="0"/>
              </a:rPr>
              <a:t>Αναζητούν το βάθος της προοπτικής μέσω της συνεχούς ανάλυσης (δηλαδή, «</a:t>
            </a:r>
            <a:r>
              <a:rPr lang="el-GR" sz="2500" b="1">
                <a:solidFill>
                  <a:srgbClr val="C00000"/>
                </a:solidFill>
                <a:latin typeface="Calibri" pitchFamily="34" charset="0"/>
              </a:rPr>
              <a:t>κύματα των δεδομένων</a:t>
            </a:r>
            <a:r>
              <a:rPr lang="el-GR" sz="2500">
                <a:latin typeface="Calibri" pitchFamily="34" charset="0"/>
              </a:rPr>
              <a:t>»)</a:t>
            </a:r>
          </a:p>
          <a:p>
            <a:pPr marL="514350" indent="-514350"/>
            <a:r>
              <a:rPr lang="el-GR" sz="2500">
                <a:latin typeface="Calibri" pitchFamily="34" charset="0"/>
              </a:rPr>
              <a:t>Κρίνονται υπό την άποψη της πειστικότητας, αξιοπιστίας, συνοχής, και της </a:t>
            </a:r>
            <a:r>
              <a:rPr lang="el-GR" sz="2500" b="1">
                <a:solidFill>
                  <a:srgbClr val="C00000"/>
                </a:solidFill>
                <a:latin typeface="Calibri" pitchFamily="34" charset="0"/>
              </a:rPr>
              <a:t>ερμηνευτικής λογικής του ερευνητή</a:t>
            </a:r>
            <a:r>
              <a:rPr lang="el-GR" sz="2500">
                <a:latin typeface="Calibri" pitchFamily="34"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ΠΟΙΟΤΙΚΕΣ ΜΕΘΟΔΟΙ</a:t>
            </a:r>
            <a:br>
              <a:rPr lang="el-GR" sz="2800" b="1" dirty="0">
                <a:latin typeface="Calibri" pitchFamily="34" charset="0"/>
              </a:rPr>
            </a:br>
            <a:r>
              <a:rPr lang="el-GR" sz="2800" b="1" dirty="0">
                <a:solidFill>
                  <a:srgbClr val="0070C0"/>
                </a:solidFill>
                <a:latin typeface="Calibri" pitchFamily="34" charset="0"/>
              </a:rPr>
              <a:t>Χαρακτηριστικά ποιοτικής έρευνας</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D6B3ED97-FE96-43F0-B8B2-A6013D7CCF1C}" type="slidenum">
              <a:rPr lang="el-GR" smtClean="0"/>
              <a:pPr>
                <a:defRPr/>
              </a:pPr>
              <a:t>15</a:t>
            </a:fld>
            <a:endParaRPr lang="el-GR"/>
          </a:p>
        </p:txBody>
      </p:sp>
      <p:sp>
        <p:nvSpPr>
          <p:cNvPr id="31748" name="Content Placeholder 2"/>
          <p:cNvSpPr>
            <a:spLocks noGrp="1"/>
          </p:cNvSpPr>
          <p:nvPr>
            <p:ph sz="quarter" idx="1"/>
          </p:nvPr>
        </p:nvSpPr>
        <p:spPr>
          <a:xfrm>
            <a:off x="107950" y="1341438"/>
            <a:ext cx="9036050" cy="5516562"/>
          </a:xfrm>
        </p:spPr>
        <p:txBody>
          <a:bodyPr/>
          <a:lstStyle/>
          <a:p>
            <a:pPr marL="514350" indent="-514350"/>
            <a:r>
              <a:rPr lang="el-GR" sz="2400">
                <a:latin typeface="Calibri" pitchFamily="34" charset="0"/>
              </a:rPr>
              <a:t>Οι πηγές δεδομένων είναι </a:t>
            </a:r>
            <a:r>
              <a:rPr lang="el-GR" sz="2400" b="1">
                <a:solidFill>
                  <a:srgbClr val="C00000"/>
                </a:solidFill>
                <a:latin typeface="Calibri" pitchFamily="34" charset="0"/>
              </a:rPr>
              <a:t>πραγματικές καταστάσεις</a:t>
            </a:r>
          </a:p>
          <a:p>
            <a:pPr marL="514350" indent="-514350"/>
            <a:r>
              <a:rPr lang="el-GR" sz="2400">
                <a:latin typeface="Calibri" pitchFamily="34" charset="0"/>
              </a:rPr>
              <a:t>Τα δεδομένα είναι </a:t>
            </a:r>
            <a:r>
              <a:rPr lang="el-GR" sz="2400" b="1">
                <a:solidFill>
                  <a:srgbClr val="C00000"/>
                </a:solidFill>
                <a:latin typeface="Calibri" pitchFamily="34" charset="0"/>
              </a:rPr>
              <a:t>περιγραφικά</a:t>
            </a:r>
          </a:p>
          <a:p>
            <a:pPr marL="514350" indent="-514350"/>
            <a:r>
              <a:rPr lang="el-GR" sz="2400">
                <a:latin typeface="Calibri" pitchFamily="34" charset="0"/>
              </a:rPr>
              <a:t>Δίνει έμφαση σε μια </a:t>
            </a:r>
            <a:r>
              <a:rPr lang="el-GR" sz="2400" b="1">
                <a:solidFill>
                  <a:srgbClr val="C00000"/>
                </a:solidFill>
                <a:latin typeface="Calibri" pitchFamily="34" charset="0"/>
              </a:rPr>
              <a:t>ολιστική προσέγγιση </a:t>
            </a:r>
            <a:r>
              <a:rPr lang="el-GR" sz="2400">
                <a:latin typeface="Calibri" pitchFamily="34" charset="0"/>
              </a:rPr>
              <a:t>(διαδικασίες και αποτελέσματα)</a:t>
            </a:r>
          </a:p>
          <a:p>
            <a:pPr marL="514350" indent="-514350"/>
            <a:r>
              <a:rPr lang="el-GR" sz="2400">
                <a:latin typeface="Calibri" pitchFamily="34" charset="0"/>
              </a:rPr>
              <a:t>Η ανάλυση των δεδομένων είναι </a:t>
            </a:r>
            <a:r>
              <a:rPr lang="el-GR" sz="2400" b="1">
                <a:solidFill>
                  <a:srgbClr val="C00000"/>
                </a:solidFill>
                <a:latin typeface="Calibri" pitchFamily="34" charset="0"/>
              </a:rPr>
              <a:t>επαγωγική</a:t>
            </a:r>
          </a:p>
          <a:p>
            <a:pPr marL="514350" indent="-514350"/>
            <a:r>
              <a:rPr lang="el-GR" sz="2400">
                <a:latin typeface="Calibri" pitchFamily="34" charset="0"/>
              </a:rPr>
              <a:t>Περιγράφει την έννοια (ες) του ερευνητικού ευρήματος (ων) από την πλευρά των συμμετεχόντων στην έρευνα</a:t>
            </a:r>
          </a:p>
          <a:p>
            <a:pPr marL="514350" indent="-514350"/>
            <a:r>
              <a:rPr lang="el-GR" sz="2400">
                <a:latin typeface="Calibri" pitchFamily="34" charset="0"/>
              </a:rPr>
              <a:t>Χρησιμοποιεί </a:t>
            </a:r>
            <a:r>
              <a:rPr lang="el-GR" sz="2400" b="1">
                <a:solidFill>
                  <a:srgbClr val="C00000"/>
                </a:solidFill>
                <a:latin typeface="Calibri" pitchFamily="34" charset="0"/>
              </a:rPr>
              <a:t>επαγωγικό συλλογισμό</a:t>
            </a:r>
            <a:r>
              <a:rPr lang="el-GR" sz="2400">
                <a:latin typeface="Calibri" pitchFamily="34" charset="0"/>
              </a:rPr>
              <a:t>:</a:t>
            </a:r>
          </a:p>
          <a:p>
            <a:pPr marL="788988" lvl="1" indent="-514350"/>
            <a:r>
              <a:rPr lang="el-GR" sz="2400">
                <a:latin typeface="Calibri" pitchFamily="34" charset="0"/>
              </a:rPr>
              <a:t>Περιλαμβάνει την ανάπτυξη γενικεύσεων από έναν περιορισμένο αριθμό ειδικών παρατηρήσεων ή εμπειριών</a:t>
            </a:r>
          </a:p>
          <a:p>
            <a:pPr marL="788988" lvl="1" indent="-514350"/>
            <a:r>
              <a:rPr lang="el-GR" sz="2400">
                <a:latin typeface="Calibri" pitchFamily="34" charset="0"/>
              </a:rPr>
              <a:t>Εξαρτάται από τον αριθμό και την αντιπροσωπευτικότητα των συγκεκριμένων παρατηρήσεων που χρησιμοποιούνται για να κάνουν τη γενίκευση</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ΠΟΙΟΤΙΚΕΣ ΜΕΘΟΔΟΙ</a:t>
            </a:r>
            <a:br>
              <a:rPr lang="el-GR" sz="2800" b="1" dirty="0">
                <a:latin typeface="Calibri" pitchFamily="34" charset="0"/>
              </a:rPr>
            </a:br>
            <a:r>
              <a:rPr lang="el-GR" sz="2800" b="1" dirty="0">
                <a:solidFill>
                  <a:srgbClr val="0070C0"/>
                </a:solidFill>
                <a:latin typeface="Calibri" pitchFamily="34" charset="0"/>
              </a:rPr>
              <a:t>Πτυχές της ποιοτικής έρευνας: 1/4</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6FCC7A06-4592-4686-AEE2-1178DF8CDD93}" type="slidenum">
              <a:rPr lang="el-GR" smtClean="0"/>
              <a:pPr>
                <a:defRPr/>
              </a:pPr>
              <a:t>16</a:t>
            </a:fld>
            <a:endParaRPr lang="el-GR"/>
          </a:p>
        </p:txBody>
      </p:sp>
      <p:sp>
        <p:nvSpPr>
          <p:cNvPr id="32772" name="Content Placeholder 2"/>
          <p:cNvSpPr>
            <a:spLocks noGrp="1"/>
          </p:cNvSpPr>
          <p:nvPr>
            <p:ph sz="quarter" idx="1"/>
          </p:nvPr>
        </p:nvSpPr>
        <p:spPr>
          <a:xfrm>
            <a:off x="107950" y="1341438"/>
            <a:ext cx="9036050" cy="5516562"/>
          </a:xfrm>
        </p:spPr>
        <p:txBody>
          <a:bodyPr/>
          <a:lstStyle/>
          <a:p>
            <a:pPr marL="514350" indent="-514350"/>
            <a:r>
              <a:rPr lang="el-GR" sz="2400" b="1">
                <a:solidFill>
                  <a:srgbClr val="C00000"/>
                </a:solidFill>
                <a:latin typeface="Calibri" pitchFamily="34" charset="0"/>
              </a:rPr>
              <a:t>Κερδίζοντας είσοδο</a:t>
            </a:r>
          </a:p>
          <a:p>
            <a:pPr marL="514350" indent="-514350">
              <a:buFont typeface="Georgia" pitchFamily="18" charset="0"/>
              <a:buAutoNum type="arabicPeriod"/>
            </a:pPr>
            <a:r>
              <a:rPr lang="el-GR" sz="2400">
                <a:latin typeface="Calibri" pitchFamily="34" charset="0"/>
              </a:rPr>
              <a:t>Η πρόσβαση εξαρτάται από τα προσωπικά χαρακτηριστικά του ερευνητή και από το πως οι άλλοι αντιλαμβάνονται τον ερευνητή</a:t>
            </a:r>
          </a:p>
          <a:p>
            <a:pPr marL="514350" indent="-514350">
              <a:buFont typeface="Georgia" pitchFamily="18" charset="0"/>
              <a:buAutoNum type="arabicPeriod"/>
            </a:pPr>
            <a:r>
              <a:rPr lang="el-GR" sz="2400">
                <a:latin typeface="Calibri" pitchFamily="34" charset="0"/>
              </a:rPr>
              <a:t>Μπορεί να απαιτήσει σημαντικές διαπραγματεύσεις και συμβιβασμό</a:t>
            </a:r>
          </a:p>
          <a:p>
            <a:pPr marL="514350" indent="-514350">
              <a:buFont typeface="Georgia" pitchFamily="18" charset="0"/>
              <a:buAutoNum type="arabicPeriod"/>
            </a:pPr>
            <a:r>
              <a:rPr lang="el-GR" sz="2400">
                <a:latin typeface="Calibri" pitchFamily="34" charset="0"/>
              </a:rPr>
              <a:t>Η εμπιστοσύνη κερδίζεται, δεν δίνεται</a:t>
            </a:r>
          </a:p>
          <a:p>
            <a:pPr marL="514350" indent="-514350">
              <a:buFont typeface="Wingdings 2" pitchFamily="18" charset="2"/>
              <a:buNone/>
            </a:pPr>
            <a:endParaRPr lang="el-GR" sz="2400" b="1">
              <a:solidFill>
                <a:srgbClr val="C00000"/>
              </a:solidFill>
              <a:latin typeface="Calibri" pitchFamily="34" charset="0"/>
            </a:endParaRPr>
          </a:p>
          <a:p>
            <a:pPr marL="514350" indent="-514350"/>
            <a:r>
              <a:rPr lang="el-GR" sz="2400" b="1">
                <a:solidFill>
                  <a:srgbClr val="C00000"/>
                </a:solidFill>
                <a:latin typeface="Calibri" pitchFamily="34" charset="0"/>
              </a:rPr>
              <a:t>Επικοινωνώντας με δυνητικούς συμμετέχοντες στην έρευνα</a:t>
            </a:r>
          </a:p>
          <a:p>
            <a:pPr marL="514350" indent="-514350">
              <a:buFont typeface="Georgia" pitchFamily="18" charset="0"/>
              <a:buAutoNum type="arabicPeriod"/>
            </a:pPr>
            <a:r>
              <a:rPr lang="el-GR" sz="2400">
                <a:latin typeface="Calibri" pitchFamily="34" charset="0"/>
              </a:rPr>
              <a:t>Απόκτηση πρόσβασης</a:t>
            </a:r>
          </a:p>
          <a:p>
            <a:pPr marL="514350" indent="-514350">
              <a:buFont typeface="Georgia" pitchFamily="18" charset="0"/>
              <a:buAutoNum type="arabicPeriod"/>
            </a:pPr>
            <a:r>
              <a:rPr lang="el-GR" sz="2400">
                <a:latin typeface="Calibri" pitchFamily="34" charset="0"/>
              </a:rPr>
              <a:t>Ζητήματα οικοδόμησης εμπιστοσύνης και διασφάλισης του απορρήτου και της ανωνυμίας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ΠΟΙΟΤΙΚΕΣ ΜΕΘΟΔΟΙ</a:t>
            </a:r>
            <a:br>
              <a:rPr lang="el-GR" sz="2800" b="1" dirty="0">
                <a:latin typeface="Calibri" pitchFamily="34" charset="0"/>
              </a:rPr>
            </a:br>
            <a:r>
              <a:rPr lang="el-GR" sz="2800" b="1" dirty="0">
                <a:solidFill>
                  <a:srgbClr val="0070C0"/>
                </a:solidFill>
                <a:latin typeface="Calibri" pitchFamily="34" charset="0"/>
              </a:rPr>
              <a:t>Πτυχές της ποιοτικής έρευνας: 2/4</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7989D678-905C-4B22-8410-9B0F751E5EDC}" type="slidenum">
              <a:rPr lang="el-GR" smtClean="0"/>
              <a:pPr>
                <a:defRPr/>
              </a:pPr>
              <a:t>17</a:t>
            </a:fld>
            <a:endParaRPr lang="el-GR"/>
          </a:p>
        </p:txBody>
      </p:sp>
      <p:sp>
        <p:nvSpPr>
          <p:cNvPr id="33796" name="Content Placeholder 2"/>
          <p:cNvSpPr>
            <a:spLocks noGrp="1"/>
          </p:cNvSpPr>
          <p:nvPr>
            <p:ph sz="quarter" idx="1"/>
          </p:nvPr>
        </p:nvSpPr>
        <p:spPr>
          <a:xfrm>
            <a:off x="0" y="1268413"/>
            <a:ext cx="9144000" cy="5589587"/>
          </a:xfrm>
        </p:spPr>
        <p:txBody>
          <a:bodyPr/>
          <a:lstStyle/>
          <a:p>
            <a:pPr marL="514350" indent="-514350"/>
            <a:r>
              <a:rPr lang="el-GR" sz="2200" b="1" dirty="0">
                <a:solidFill>
                  <a:srgbClr val="C00000"/>
                </a:solidFill>
                <a:latin typeface="Calibri" pitchFamily="34" charset="0"/>
              </a:rPr>
              <a:t>Επιλέγοντας συμμετέχοντες</a:t>
            </a:r>
          </a:p>
          <a:p>
            <a:pPr marL="514350" indent="-514350">
              <a:buFont typeface="Georgia" pitchFamily="18" charset="0"/>
              <a:buAutoNum type="arabicPeriod"/>
            </a:pPr>
            <a:r>
              <a:rPr lang="el-GR" sz="2200" dirty="0">
                <a:latin typeface="Calibri" pitchFamily="34" charset="0"/>
              </a:rPr>
              <a:t>Ο στόχος είναι να αποκτήσετε τη βαθύτερη δυνατή κατανόηση του χώρου που μελετάται</a:t>
            </a:r>
          </a:p>
          <a:p>
            <a:pPr marL="514350" indent="-514350">
              <a:buFont typeface="Georgia" pitchFamily="18" charset="0"/>
              <a:buAutoNum type="arabicPeriod"/>
            </a:pPr>
            <a:r>
              <a:rPr lang="el-GR" sz="2200" dirty="0">
                <a:latin typeface="Calibri" pitchFamily="34" charset="0"/>
              </a:rPr>
              <a:t>Απαιτεί τον προσδιορισμό των συμμετεχόντων οι οποίοι μπορούν να παρέχουν πληροφορίες σχετικά με το συγκεκριμένο θέμα και τον χώρο που μελετάται</a:t>
            </a:r>
          </a:p>
          <a:p>
            <a:pPr marL="514350" indent="-514350">
              <a:buFont typeface="Georgia" pitchFamily="18" charset="0"/>
              <a:buAutoNum type="arabicPeriod"/>
            </a:pPr>
            <a:r>
              <a:rPr lang="el-GR" sz="2200" dirty="0">
                <a:latin typeface="Calibri" pitchFamily="34" charset="0"/>
              </a:rPr>
              <a:t>Είναι γεμάτη με δυσκολίες ο προσδιορισμός και η επιλογή του κατάλληλου αριθμού των συμμετεχόντων οι οποίοι μπορούν να παρέχουν χρήσιμες πληροφορίες σχετικά με το συγκεκριμένο θέμα και τον χώρο που μελετάται</a:t>
            </a:r>
          </a:p>
          <a:p>
            <a:pPr marL="514350" indent="-514350">
              <a:buFont typeface="Georgia" pitchFamily="18" charset="0"/>
              <a:buAutoNum type="arabicPeriod"/>
            </a:pPr>
            <a:r>
              <a:rPr lang="el-GR" sz="2200" dirty="0">
                <a:latin typeface="Calibri" pitchFamily="34" charset="0"/>
              </a:rPr>
              <a:t>Χρησιμοποιεί σκόπιμη δειγματοληψία</a:t>
            </a:r>
          </a:p>
          <a:p>
            <a:pPr marL="514350" indent="-514350">
              <a:buFont typeface="Georgia" pitchFamily="18" charset="0"/>
              <a:buAutoNum type="arabicPeriod"/>
            </a:pPr>
            <a:r>
              <a:rPr lang="el-GR" sz="2200" dirty="0">
                <a:latin typeface="Calibri" pitchFamily="34" charset="0"/>
              </a:rPr>
              <a:t>Ο αριθμός των συμμετεχόντων είναι αρκετός όταν:</a:t>
            </a:r>
          </a:p>
          <a:p>
            <a:pPr marL="788988" lvl="1" indent="-514350"/>
            <a:r>
              <a:rPr lang="el-GR" dirty="0">
                <a:latin typeface="Calibri" pitchFamily="34" charset="0"/>
              </a:rPr>
              <a:t>ο βαθμός στον οποίο οι συμμετέχοντες επιλέγονται αντιπροσωπεύουν το φάσμα των πιθανών συμμετεχόντων στον χώρο</a:t>
            </a:r>
          </a:p>
          <a:p>
            <a:pPr marL="788988" lvl="1" indent="-514350"/>
            <a:r>
              <a:rPr lang="el-GR" dirty="0">
                <a:latin typeface="Calibri" pitchFamily="34" charset="0"/>
              </a:rPr>
              <a:t>τα στοιχεία που συγκεντρώνονται αρχίζουν να είναι περιττά («</a:t>
            </a:r>
            <a:r>
              <a:rPr lang="el-GR" b="1" dirty="0">
                <a:solidFill>
                  <a:srgbClr val="0070C0"/>
                </a:solidFill>
                <a:latin typeface="Calibri" pitchFamily="34" charset="0"/>
              </a:rPr>
              <a:t>κορεσμός των δεδομένων</a:t>
            </a:r>
            <a:r>
              <a:rPr lang="el-GR" dirty="0">
                <a:latin typeface="Calibri" pitchFamily="34" charset="0"/>
              </a:rPr>
              <a:t>»)</a:t>
            </a:r>
          </a:p>
          <a:p>
            <a:pPr marL="514350" indent="-514350"/>
            <a:endParaRPr lang="el-GR" sz="2200" dirty="0">
              <a:latin typeface="Calibri"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ΠΟΙΟΤΙΚΕΣ ΜΕΘΟΔΟΙ</a:t>
            </a:r>
            <a:br>
              <a:rPr lang="el-GR" sz="2800" b="1" dirty="0">
                <a:latin typeface="Calibri" pitchFamily="34" charset="0"/>
              </a:rPr>
            </a:br>
            <a:r>
              <a:rPr lang="el-GR" sz="2800" b="1" dirty="0">
                <a:solidFill>
                  <a:srgbClr val="0070C0"/>
                </a:solidFill>
                <a:latin typeface="Calibri" pitchFamily="34" charset="0"/>
              </a:rPr>
              <a:t>Πτυχές της ποιοτικής έρευνας: 3/4</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24FD66FC-3076-4091-BF25-A64CB5994C6A}" type="slidenum">
              <a:rPr lang="el-GR" smtClean="0"/>
              <a:pPr>
                <a:defRPr/>
              </a:pPr>
              <a:t>18</a:t>
            </a:fld>
            <a:endParaRPr lang="el-GR"/>
          </a:p>
        </p:txBody>
      </p:sp>
      <p:sp>
        <p:nvSpPr>
          <p:cNvPr id="29700" name="Content Placeholder 2"/>
          <p:cNvSpPr>
            <a:spLocks noGrp="1"/>
          </p:cNvSpPr>
          <p:nvPr>
            <p:ph sz="quarter" idx="1"/>
          </p:nvPr>
        </p:nvSpPr>
        <p:spPr>
          <a:xfrm>
            <a:off x="107950" y="1341438"/>
            <a:ext cx="9036050" cy="5516562"/>
          </a:xfrm>
        </p:spPr>
        <p:txBody>
          <a:bodyPr/>
          <a:lstStyle/>
          <a:p>
            <a:pPr marL="541338" indent="-541338">
              <a:defRPr/>
            </a:pPr>
            <a:r>
              <a:rPr lang="el-GR" sz="2300" b="1" dirty="0">
                <a:solidFill>
                  <a:srgbClr val="C00000"/>
                </a:solidFill>
                <a:latin typeface="Calibri" pitchFamily="34" charset="0"/>
              </a:rPr>
              <a:t>Ενισχύοντας την εγκυρότητα και τη μείωση της μεροληψίας</a:t>
            </a:r>
          </a:p>
          <a:p>
            <a:pPr marL="541338" indent="-541338">
              <a:buFont typeface="+mj-lt"/>
              <a:buAutoNum type="arabicPeriod"/>
              <a:defRPr/>
            </a:pPr>
            <a:r>
              <a:rPr lang="el-GR" sz="2300" b="1" dirty="0">
                <a:solidFill>
                  <a:srgbClr val="0070C0"/>
                </a:solidFill>
                <a:latin typeface="Calibri" pitchFamily="34" charset="0"/>
              </a:rPr>
              <a:t>Μεροληψία παρατηρητή</a:t>
            </a:r>
            <a:r>
              <a:rPr lang="el-GR" sz="2300" dirty="0">
                <a:latin typeface="Calibri" pitchFamily="34" charset="0"/>
              </a:rPr>
              <a:t>: μη έγκυρες πληροφορίες που προκύπτουν από την προοπτική που ο ερευνητής φέρνει στη μελέτη και επιβάλλει σε αυτήν</a:t>
            </a:r>
          </a:p>
          <a:p>
            <a:pPr marL="541338" indent="-541338">
              <a:buFont typeface="+mj-lt"/>
              <a:buAutoNum type="arabicPeriod"/>
              <a:defRPr/>
            </a:pPr>
            <a:r>
              <a:rPr lang="el-GR" sz="2300" b="1" dirty="0">
                <a:solidFill>
                  <a:srgbClr val="0070C0"/>
                </a:solidFill>
                <a:latin typeface="Calibri" pitchFamily="34" charset="0"/>
              </a:rPr>
              <a:t>Επιδράσεις παρατηρητή</a:t>
            </a:r>
            <a:r>
              <a:rPr lang="el-GR" sz="2300" dirty="0">
                <a:latin typeface="Calibri" pitchFamily="34" charset="0"/>
              </a:rPr>
              <a:t>: ο αντίκτυπος της συμμετοχής του παρατηρητή για το χώρο ή τους συμμετέχοντες που μελετώνται</a:t>
            </a:r>
          </a:p>
          <a:p>
            <a:pPr marL="514350" indent="-514350">
              <a:defRPr/>
            </a:pPr>
            <a:r>
              <a:rPr lang="el-GR" sz="2300" b="1" dirty="0">
                <a:solidFill>
                  <a:srgbClr val="C00000"/>
                </a:solidFill>
                <a:latin typeface="Calibri" pitchFamily="34" charset="0"/>
              </a:rPr>
              <a:t>Εγκαταλείποντας το πεδίο </a:t>
            </a:r>
          </a:p>
          <a:p>
            <a:pPr marL="514350" indent="-514350">
              <a:buFont typeface="+mj-lt"/>
              <a:buAutoNum type="arabicPeriod"/>
              <a:defRPr/>
            </a:pPr>
            <a:r>
              <a:rPr lang="el-GR" sz="2300" dirty="0">
                <a:latin typeface="Calibri" pitchFamily="34" charset="0"/>
              </a:rPr>
              <a:t>Το ερώτημα είναι πότε και πως θα αποχωρήσετε</a:t>
            </a:r>
          </a:p>
          <a:p>
            <a:pPr marL="788988" lvl="1" indent="-514350">
              <a:defRPr/>
            </a:pPr>
            <a:r>
              <a:rPr lang="el-GR" sz="2300" dirty="0">
                <a:latin typeface="Calibri" pitchFamily="34" charset="0"/>
              </a:rPr>
              <a:t>Οι δεσμοί που σχηματίζονται με τους συμμετέχοντες στην μελέτη δυσχεραίνουν την έξοδο από τον χώρο</a:t>
            </a:r>
          </a:p>
          <a:p>
            <a:pPr marL="788988" lvl="1" indent="-514350">
              <a:defRPr/>
            </a:pPr>
            <a:r>
              <a:rPr lang="el-GR" sz="2300" dirty="0">
                <a:latin typeface="Calibri" pitchFamily="34" charset="0"/>
              </a:rPr>
              <a:t>Χρονικοί περιορισμοί</a:t>
            </a:r>
          </a:p>
          <a:p>
            <a:pPr marL="788988" lvl="1" indent="-514350">
              <a:defRPr/>
            </a:pPr>
            <a:r>
              <a:rPr lang="el-GR" sz="2300" dirty="0">
                <a:latin typeface="Calibri" pitchFamily="34" charset="0"/>
              </a:rPr>
              <a:t>Όταν η ποσότητα των προσιτών δεδομένων είναι επαρκής</a:t>
            </a:r>
          </a:p>
          <a:p>
            <a:pPr marL="182563" indent="-182563">
              <a:defRPr/>
            </a:pPr>
            <a:endParaRPr lang="el-GR" sz="2300" b="1" dirty="0">
              <a:solidFill>
                <a:srgbClr val="C00000"/>
              </a:solidFill>
              <a:latin typeface="Calibri" pitchFamily="34" charset="0"/>
            </a:endParaRPr>
          </a:p>
          <a:p>
            <a:pPr marL="182563" indent="-182563">
              <a:defRPr/>
            </a:pPr>
            <a:endParaRPr lang="el-GR" sz="2300" b="1" dirty="0">
              <a:solidFill>
                <a:srgbClr val="C00000"/>
              </a:solidFill>
              <a:latin typeface="Calibri" pitchFamily="34" charset="0"/>
            </a:endParaRPr>
          </a:p>
          <a:p>
            <a:pPr marL="182563" indent="-182563">
              <a:defRPr/>
            </a:pPr>
            <a:endParaRPr lang="el-GR" sz="2300" b="1" dirty="0">
              <a:solidFill>
                <a:srgbClr val="C00000"/>
              </a:solidFill>
              <a:latin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ΠΟΙΟΤΙΚΕΣ ΜΕΘΟΔΟΙ</a:t>
            </a:r>
            <a:br>
              <a:rPr lang="el-GR" sz="2800" b="1" dirty="0">
                <a:latin typeface="Calibri" pitchFamily="34" charset="0"/>
              </a:rPr>
            </a:br>
            <a:r>
              <a:rPr lang="el-GR" sz="2800" b="1" dirty="0">
                <a:solidFill>
                  <a:srgbClr val="0070C0"/>
                </a:solidFill>
                <a:latin typeface="Calibri" pitchFamily="34" charset="0"/>
              </a:rPr>
              <a:t>Πτυχές της ποιοτικής έρευνας: 4/4</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8B2AE270-47D1-4DF3-AF61-1D5F004CECC7}" type="slidenum">
              <a:rPr lang="el-GR" smtClean="0"/>
              <a:pPr>
                <a:defRPr/>
              </a:pPr>
              <a:t>19</a:t>
            </a:fld>
            <a:endParaRPr lang="el-GR"/>
          </a:p>
        </p:txBody>
      </p:sp>
      <p:sp>
        <p:nvSpPr>
          <p:cNvPr id="29700" name="Content Placeholder 2"/>
          <p:cNvSpPr>
            <a:spLocks noGrp="1"/>
          </p:cNvSpPr>
          <p:nvPr>
            <p:ph sz="quarter" idx="1"/>
          </p:nvPr>
        </p:nvSpPr>
        <p:spPr>
          <a:xfrm>
            <a:off x="0" y="1125538"/>
            <a:ext cx="9144000" cy="5732462"/>
          </a:xfrm>
        </p:spPr>
        <p:txBody>
          <a:bodyPr/>
          <a:lstStyle/>
          <a:p>
            <a:pPr marL="182563" indent="-182563">
              <a:defRPr/>
            </a:pPr>
            <a:r>
              <a:rPr lang="el-GR" sz="2000" b="1" dirty="0">
                <a:solidFill>
                  <a:srgbClr val="C00000"/>
                </a:solidFill>
                <a:latin typeface="Calibri" pitchFamily="34" charset="0"/>
              </a:rPr>
              <a:t>Στρατηγικές για την ενίσχυση της εγκυρότητας και της μείωσης της μεροληψίας</a:t>
            </a:r>
          </a:p>
          <a:p>
            <a:pPr marL="357188" indent="-357188">
              <a:buFont typeface="+mj-lt"/>
              <a:buAutoNum type="arabicPeriod"/>
              <a:defRPr/>
            </a:pPr>
            <a:r>
              <a:rPr lang="el-GR" sz="2000" dirty="0">
                <a:latin typeface="Calibri" pitchFamily="34" charset="0"/>
              </a:rPr>
              <a:t>Παρατείνετε το χρόνο για την παρατήρηση του χώρου</a:t>
            </a:r>
          </a:p>
          <a:p>
            <a:pPr marL="357188" indent="-357188">
              <a:buFont typeface="+mj-lt"/>
              <a:buAutoNum type="arabicPeriod"/>
              <a:defRPr/>
            </a:pPr>
            <a:r>
              <a:rPr lang="el-GR" sz="2000" dirty="0">
                <a:latin typeface="Calibri" pitchFamily="34" charset="0"/>
              </a:rPr>
              <a:t>Περιλαμβάνετε περισσότερους συμμετέχοντες για να κάνουν την μελέτη πιο αντιπροσωπευτική</a:t>
            </a:r>
          </a:p>
          <a:p>
            <a:pPr marL="357188" indent="-357188">
              <a:buFont typeface="+mj-lt"/>
              <a:buAutoNum type="arabicPeriod"/>
              <a:defRPr/>
            </a:pPr>
            <a:r>
              <a:rPr lang="el-GR" sz="2000" dirty="0">
                <a:latin typeface="Calibri" pitchFamily="34" charset="0"/>
              </a:rPr>
              <a:t>Εστιάστε στην οικοδόμηση εμπιστοσύνης του συμμετέχοντα, προκειμένου να έχετε πρόσβαση σε πιο λεπτομερή και ειλικρινή δεδομένα</a:t>
            </a:r>
          </a:p>
          <a:p>
            <a:pPr marL="357188" indent="-357188">
              <a:buFont typeface="+mj-lt"/>
              <a:buAutoNum type="arabicPeriod"/>
              <a:defRPr/>
            </a:pPr>
            <a:r>
              <a:rPr lang="el-GR" sz="2000" dirty="0">
                <a:latin typeface="Calibri" pitchFamily="34" charset="0"/>
              </a:rPr>
              <a:t>Εντοπίστε μεροληψίες και προτιμήσεις, και απορρίψτε τες, ρωτώντας άλλους</a:t>
            </a:r>
          </a:p>
          <a:p>
            <a:pPr marL="357188" indent="-357188">
              <a:buFont typeface="+mj-lt"/>
              <a:buAutoNum type="arabicPeriod"/>
              <a:defRPr/>
            </a:pPr>
            <a:r>
              <a:rPr lang="el-GR" sz="2000" dirty="0">
                <a:latin typeface="Calibri" pitchFamily="34" charset="0"/>
              </a:rPr>
              <a:t>Συνεργαστείτε με άλλο ερευνητή και συγκρίνετε σημειώσεις πεδίου και εντυπώσεις από ανεξάρτητες παρατηρήσεις</a:t>
            </a:r>
          </a:p>
          <a:p>
            <a:pPr marL="357188" indent="-357188">
              <a:buFont typeface="+mj-lt"/>
              <a:buAutoNum type="arabicPeriod"/>
              <a:defRPr/>
            </a:pPr>
            <a:r>
              <a:rPr lang="el-GR" sz="2000" dirty="0">
                <a:latin typeface="Calibri" pitchFamily="34" charset="0"/>
              </a:rPr>
              <a:t>Μετά την ολοκλήρωση των παρατηρήσεων δώστε μια ευκαιρία στους συμμετέχοντες για την επικύρωση της ακρίβειας αυτών που έχουν συλλεχθεί</a:t>
            </a:r>
          </a:p>
          <a:p>
            <a:pPr marL="357188" indent="-357188">
              <a:buFont typeface="+mj-lt"/>
              <a:buAutoNum type="arabicPeriod"/>
              <a:defRPr/>
            </a:pPr>
            <a:r>
              <a:rPr lang="el-GR" sz="2000" dirty="0">
                <a:latin typeface="Calibri" pitchFamily="34" charset="0"/>
              </a:rPr>
              <a:t>Τονίστε τις ανησυχίες και τις αβεβαιότητες και αναφερθείτε σε αυτές κατά την εξέταση των δεδομένων</a:t>
            </a:r>
            <a:endParaRPr lang="el-GR" sz="2000" b="1" dirty="0">
              <a:solidFill>
                <a:srgbClr val="C00000"/>
              </a:solidFill>
              <a:latin typeface="Calibri" pitchFamily="34" charset="0"/>
            </a:endParaRPr>
          </a:p>
          <a:p>
            <a:pPr marL="357188" indent="-357188">
              <a:buFont typeface="+mj-lt"/>
              <a:buAutoNum type="arabicPeriod"/>
              <a:defRPr/>
            </a:pPr>
            <a:r>
              <a:rPr lang="el-GR" sz="2000" dirty="0">
                <a:latin typeface="Calibri" pitchFamily="34" charset="0"/>
              </a:rPr>
              <a:t>Εξετάστε προσεκτικά τα ασυνήθιστα ή αντιφατικά αποτελέσματα για εξηγήσεις (</a:t>
            </a:r>
            <a:r>
              <a:rPr lang="el-GR" sz="2000" b="1" dirty="0">
                <a:solidFill>
                  <a:srgbClr val="C00000"/>
                </a:solidFill>
                <a:latin typeface="Calibri" pitchFamily="34" charset="0"/>
              </a:rPr>
              <a:t>έκτοπα</a:t>
            </a:r>
            <a:r>
              <a:rPr lang="el-GR" sz="2000" dirty="0">
                <a:latin typeface="Calibri" pitchFamily="34" charset="0"/>
              </a:rPr>
              <a:t>)</a:t>
            </a:r>
          </a:p>
          <a:p>
            <a:pPr marL="357188" indent="-357188">
              <a:buFont typeface="+mj-lt"/>
              <a:buAutoNum type="arabicPeriod"/>
              <a:defRPr/>
            </a:pPr>
            <a:r>
              <a:rPr lang="el-GR" sz="2000" dirty="0">
                <a:latin typeface="Calibri" pitchFamily="34" charset="0"/>
              </a:rPr>
              <a:t>Χρησιμοποιήστε πολλαπλές πηγές δεδομένων για επιβεβαίωση των πληροφοριών των συμμετεχόντων (</a:t>
            </a:r>
            <a:r>
              <a:rPr lang="el-GR" sz="2000" b="1" dirty="0">
                <a:solidFill>
                  <a:srgbClr val="C00000"/>
                </a:solidFill>
                <a:latin typeface="Calibri" pitchFamily="34" charset="0"/>
              </a:rPr>
              <a:t>τριγωνισμός</a:t>
            </a:r>
            <a:r>
              <a:rPr lang="el-GR" sz="2000" dirty="0">
                <a:latin typeface="Calibri" pitchFamily="34" charset="0"/>
              </a:rPr>
              <a:t>)</a:t>
            </a:r>
            <a:endParaRPr lang="el-GR" sz="2000" b="1" dirty="0">
              <a:solidFill>
                <a:srgbClr val="C00000"/>
              </a:solidFill>
              <a:latin typeface="Calibri" pitchFamily="34" charset="0"/>
            </a:endParaRPr>
          </a:p>
          <a:p>
            <a:pPr marL="514350" indent="-514350">
              <a:defRPr/>
            </a:pPr>
            <a:endParaRPr lang="el-GR" sz="2000" b="1" dirty="0">
              <a:solidFill>
                <a:srgbClr val="C00000"/>
              </a:solidFill>
              <a:latin typeface="Calibri" pitchFamily="34" charset="0"/>
            </a:endParaRPr>
          </a:p>
          <a:p>
            <a:pPr marL="514350" indent="-514350">
              <a:defRPr/>
            </a:pPr>
            <a:endParaRPr lang="el-GR" sz="2000" b="1" dirty="0">
              <a:solidFill>
                <a:srgbClr val="C00000"/>
              </a:solidFill>
              <a:latin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atin typeface="Calibri" pitchFamily="34" charset="0"/>
              </a:rPr>
              <a:t>Εισαγωγή</a:t>
            </a:r>
          </a:p>
        </p:txBody>
      </p:sp>
      <p:sp>
        <p:nvSpPr>
          <p:cNvPr id="3" name="Content Placeholder 2"/>
          <p:cNvSpPr>
            <a:spLocks noGrp="1"/>
          </p:cNvSpPr>
          <p:nvPr>
            <p:ph sz="quarter" idx="1"/>
          </p:nvPr>
        </p:nvSpPr>
        <p:spPr>
          <a:xfrm>
            <a:off x="179512" y="1412776"/>
            <a:ext cx="8784976" cy="4968552"/>
          </a:xfrm>
        </p:spPr>
        <p:txBody>
          <a:bodyPr/>
          <a:lstStyle/>
          <a:p>
            <a:r>
              <a:rPr lang="el-GR" sz="2300" dirty="0">
                <a:latin typeface="Calibri" pitchFamily="34" charset="0"/>
              </a:rPr>
              <a:t>Σύμφωνα με το Πρόγραμμα Σπουδών του Τμήματος Οργάνωσης και Διοίκησης Επιχειρήσεων, η Επιχειρηματική Μελέτη αποτελεί μάθημα επιλογής που μπορεί να επιλεγεί το 7</a:t>
            </a:r>
            <a:r>
              <a:rPr lang="el-GR" sz="2300" baseline="30000" dirty="0">
                <a:latin typeface="Calibri" pitchFamily="34" charset="0"/>
              </a:rPr>
              <a:t>ο</a:t>
            </a:r>
            <a:r>
              <a:rPr lang="el-GR" sz="2300" dirty="0">
                <a:latin typeface="Calibri" pitchFamily="34" charset="0"/>
              </a:rPr>
              <a:t> ή το 8</a:t>
            </a:r>
            <a:r>
              <a:rPr lang="el-GR" sz="2300" baseline="30000" dirty="0">
                <a:latin typeface="Calibri" pitchFamily="34" charset="0"/>
              </a:rPr>
              <a:t>ο</a:t>
            </a:r>
            <a:r>
              <a:rPr lang="el-GR" sz="2300" dirty="0">
                <a:latin typeface="Calibri" pitchFamily="34" charset="0"/>
              </a:rPr>
              <a:t> Εξάμηνο.</a:t>
            </a:r>
          </a:p>
          <a:p>
            <a:r>
              <a:rPr lang="el-GR" sz="2300" dirty="0">
                <a:latin typeface="Calibri" pitchFamily="34" charset="0"/>
              </a:rPr>
              <a:t>Αντιστοιχεί σε 3 ώρες εργασίας την εβδομάδα και σε </a:t>
            </a:r>
            <a:r>
              <a:rPr lang="en-US" sz="2300" dirty="0">
                <a:latin typeface="Calibri" pitchFamily="34" charset="0"/>
              </a:rPr>
              <a:t>5</a:t>
            </a:r>
            <a:r>
              <a:rPr lang="el-GR" sz="2300" dirty="0">
                <a:latin typeface="Calibri" pitchFamily="34" charset="0"/>
              </a:rPr>
              <a:t> </a:t>
            </a:r>
            <a:r>
              <a:rPr lang="en-US" sz="2300" dirty="0">
                <a:latin typeface="Calibri" pitchFamily="34" charset="0"/>
              </a:rPr>
              <a:t>ECTS.</a:t>
            </a:r>
            <a:r>
              <a:rPr lang="el-GR" sz="2300" dirty="0">
                <a:latin typeface="Calibri" pitchFamily="34" charset="0"/>
              </a:rPr>
              <a:t> </a:t>
            </a:r>
          </a:p>
          <a:p>
            <a:r>
              <a:rPr lang="el-GR" sz="2300" b="1" dirty="0">
                <a:solidFill>
                  <a:srgbClr val="C00000"/>
                </a:solidFill>
                <a:latin typeface="Calibri" pitchFamily="34" charset="0"/>
              </a:rPr>
              <a:t>Περιεχόμενο</a:t>
            </a:r>
            <a:r>
              <a:rPr lang="el-GR" sz="2300" dirty="0">
                <a:latin typeface="Calibri" pitchFamily="34" charset="0"/>
              </a:rPr>
              <a:t>: Ομάδες 3-5 φοιτητών αναλαμβάνουν, μελετούν, αναλύουν και παρουσιάσουν ένα </a:t>
            </a:r>
            <a:r>
              <a:rPr lang="el-GR" sz="2300" dirty="0" err="1">
                <a:latin typeface="Calibri" pitchFamily="34" charset="0"/>
              </a:rPr>
              <a:t>project</a:t>
            </a:r>
            <a:r>
              <a:rPr lang="el-GR" sz="2300" dirty="0">
                <a:latin typeface="Calibri" pitchFamily="34" charset="0"/>
              </a:rPr>
              <a:t> σε θέματα που σχετίζονται με τους στόχους του προγράμματος σπουδών.</a:t>
            </a:r>
          </a:p>
          <a:p>
            <a:r>
              <a:rPr lang="el-GR" sz="2300" dirty="0">
                <a:latin typeface="Calibri" pitchFamily="34" charset="0"/>
              </a:rPr>
              <a:t>Σε περιπτώσεις που δεν είναι δυνατή η συγκρότηση ομάδος φοιτητών είναι δυνατή και η εκπόνηση </a:t>
            </a:r>
            <a:r>
              <a:rPr lang="el-GR" sz="2300" dirty="0">
                <a:solidFill>
                  <a:srgbClr val="C00000"/>
                </a:solidFill>
                <a:latin typeface="Calibri" pitchFamily="34" charset="0"/>
              </a:rPr>
              <a:t>ατομικής επιχειρηματικής μελέτης</a:t>
            </a:r>
            <a:r>
              <a:rPr lang="el-GR" sz="2300" dirty="0">
                <a:latin typeface="Calibri" pitchFamily="34" charset="0"/>
              </a:rPr>
              <a:t>.</a:t>
            </a:r>
          </a:p>
          <a:p>
            <a:r>
              <a:rPr lang="el-GR" sz="2300" b="1" dirty="0">
                <a:solidFill>
                  <a:srgbClr val="C00000"/>
                </a:solidFill>
                <a:latin typeface="Calibri" pitchFamily="34" charset="0"/>
              </a:rPr>
              <a:t>Πληροφόρηση</a:t>
            </a:r>
            <a:r>
              <a:rPr lang="el-GR" sz="2300" dirty="0">
                <a:latin typeface="Calibri" pitchFamily="34" charset="0"/>
              </a:rPr>
              <a:t>: Η Επιχειρηματική Μελέτη στο πλαίσιο της Α.Α. </a:t>
            </a:r>
            <a:r>
              <a:rPr lang="el-GR" sz="2300" dirty="0" err="1">
                <a:latin typeface="Calibri" pitchFamily="34" charset="0"/>
              </a:rPr>
              <a:t>Κάτου</a:t>
            </a:r>
            <a:r>
              <a:rPr lang="el-GR" sz="2300" dirty="0">
                <a:latin typeface="Calibri" pitchFamily="34" charset="0"/>
              </a:rPr>
              <a:t> έχει τη δομή μιας Μελέτης Περίπτωσης </a:t>
            </a:r>
            <a:r>
              <a:rPr lang="en-US" sz="2300" dirty="0">
                <a:latin typeface="Calibri" pitchFamily="34" charset="0"/>
              </a:rPr>
              <a:t>(Case Study).</a:t>
            </a:r>
            <a:endParaRPr lang="el-GR" sz="2300" dirty="0">
              <a:latin typeface="Calibri" pitchFamily="34" charset="0"/>
            </a:endParaRPr>
          </a:p>
        </p:txBody>
      </p:sp>
      <p:sp>
        <p:nvSpPr>
          <p:cNvPr id="4" name="Slide Number Placeholder 3"/>
          <p:cNvSpPr>
            <a:spLocks noGrp="1"/>
          </p:cNvSpPr>
          <p:nvPr>
            <p:ph type="sldNum" sz="quarter" idx="12"/>
          </p:nvPr>
        </p:nvSpPr>
        <p:spPr/>
        <p:txBody>
          <a:bodyPr/>
          <a:lstStyle/>
          <a:p>
            <a:pPr>
              <a:defRPr/>
            </a:pPr>
            <a:fld id="{A5ACF1A8-473B-4E73-8291-726C3369CCC9}" type="slidenum">
              <a:rPr lang="el-GR" smtClean="0">
                <a:latin typeface="Calibri" pitchFamily="34" charset="0"/>
              </a:rPr>
              <a:pPr>
                <a:defRPr/>
              </a:pPr>
              <a:t>2</a:t>
            </a:fld>
            <a:endParaRPr lang="el-GR">
              <a:latin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ΕΠΙΧΕΙΡΗΜΑΤΙΚΗ ΜΕΛΕΤΗ</a:t>
            </a:r>
            <a:br>
              <a:rPr lang="el-GR" sz="2800" b="1" dirty="0">
                <a:latin typeface="Calibri" pitchFamily="34" charset="0"/>
              </a:rPr>
            </a:br>
            <a:r>
              <a:rPr lang="el-GR" sz="2800" b="1" dirty="0">
                <a:solidFill>
                  <a:srgbClr val="0070C0"/>
                </a:solidFill>
                <a:latin typeface="Calibri" pitchFamily="34" charset="0"/>
              </a:rPr>
              <a:t>Παράδειγμα Θέματος</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69A3829B-45EA-4F58-A735-58747AD495AE}" type="slidenum">
              <a:rPr lang="el-GR" smtClean="0"/>
              <a:pPr>
                <a:defRPr/>
              </a:pPr>
              <a:t>20</a:t>
            </a:fld>
            <a:endParaRPr lang="el-GR"/>
          </a:p>
        </p:txBody>
      </p:sp>
      <p:sp>
        <p:nvSpPr>
          <p:cNvPr id="36868" name="Content Placeholder 2"/>
          <p:cNvSpPr>
            <a:spLocks noGrp="1"/>
          </p:cNvSpPr>
          <p:nvPr>
            <p:ph sz="quarter" idx="1"/>
          </p:nvPr>
        </p:nvSpPr>
        <p:spPr>
          <a:xfrm>
            <a:off x="0" y="1412875"/>
            <a:ext cx="9144000" cy="5445125"/>
          </a:xfrm>
        </p:spPr>
        <p:txBody>
          <a:bodyPr/>
          <a:lstStyle/>
          <a:p>
            <a:pPr marL="357188" indent="-357188"/>
            <a:r>
              <a:rPr lang="el-GR" sz="2400" dirty="0">
                <a:latin typeface="Calibri" pitchFamily="34" charset="0"/>
              </a:rPr>
              <a:t>Τα τελευταία χρόνια οι ελληνικές επιχειρήσεις προσπαθούν να επιβιώσουν μέσα σε ένα περιβάλλον οικονομικής αστάθειας και χρηματοπιστωτικής κρίσης.  </a:t>
            </a:r>
          </a:p>
          <a:p>
            <a:pPr marL="357188" indent="-357188"/>
            <a:r>
              <a:rPr lang="el-GR" sz="2400" dirty="0">
                <a:latin typeface="Calibri" pitchFamily="34" charset="0"/>
              </a:rPr>
              <a:t>Τα κατά περιόδους επιβαλλόμενα Μνημόνια περιορίζουν τις δυνατότητες κινήσεων των επιχειρήσεων με αποτέλεσμα να παρατηρείται συρρίκνωση του αριθμού των επιχειρήσεων στην Ελλάδα.</a:t>
            </a:r>
          </a:p>
          <a:p>
            <a:pPr marL="357188" indent="-357188"/>
            <a:r>
              <a:rPr lang="el-GR" sz="2400" dirty="0">
                <a:latin typeface="Calibri" pitchFamily="34" charset="0"/>
              </a:rPr>
              <a:t>Όμως, υπάρχουν και αρκετές επιχειρήσεις που κατορθώνουν και επιβιώνουν στο αρνητικό αυτό περιβάλλον.</a:t>
            </a:r>
          </a:p>
          <a:p>
            <a:pPr marL="357188" indent="-357188"/>
            <a:r>
              <a:rPr lang="el-GR" sz="2400" dirty="0">
                <a:latin typeface="Calibri" pitchFamily="34" charset="0"/>
              </a:rPr>
              <a:t>Ως Ομάδες Φοιτητών καλείστε να διερευνήσετε μέσω Ανάλυσης Περίπτωσης το παρακάτω θέμα:</a:t>
            </a:r>
          </a:p>
          <a:p>
            <a:pPr marL="357188" indent="-357188"/>
            <a:r>
              <a:rPr lang="el-GR" sz="2400" dirty="0">
                <a:latin typeface="Calibri" pitchFamily="34" charset="0"/>
              </a:rPr>
              <a:t>«</a:t>
            </a:r>
            <a:r>
              <a:rPr lang="el-GR" sz="2400" b="1" dirty="0" err="1">
                <a:solidFill>
                  <a:srgbClr val="C00000"/>
                </a:solidFill>
                <a:latin typeface="Calibri" pitchFamily="34" charset="0"/>
              </a:rPr>
              <a:t>Οργανωσιακή</a:t>
            </a:r>
            <a:r>
              <a:rPr lang="el-GR" sz="2400" b="1" dirty="0">
                <a:solidFill>
                  <a:srgbClr val="C00000"/>
                </a:solidFill>
                <a:latin typeface="Calibri" pitchFamily="34" charset="0"/>
              </a:rPr>
              <a:t> Αλλαγή και Διοίκηση Αλλαγών σε Ελληνικές Επιχειρήσεις στον καιρό της Οικονομικής Κρίσης</a:t>
            </a:r>
            <a:r>
              <a:rPr lang="el-GR" sz="2400" dirty="0">
                <a:latin typeface="Calibri" pitchFamily="34" charset="0"/>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ΕΠΙΧΕΙΡΗΜΑΤΙΚΗ ΜΕΛΕΤΗ </a:t>
            </a:r>
            <a:br>
              <a:rPr lang="el-GR" sz="2800" b="1" dirty="0">
                <a:latin typeface="Calibri" pitchFamily="34" charset="0"/>
              </a:rPr>
            </a:br>
            <a:r>
              <a:rPr lang="el-GR" sz="2800" b="1" dirty="0">
                <a:solidFill>
                  <a:srgbClr val="0070C0"/>
                </a:solidFill>
                <a:latin typeface="Calibri" pitchFamily="34" charset="0"/>
              </a:rPr>
              <a:t>Διοικητικές Οδηγίες</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73F79D6D-FE6E-43D9-927A-7E36FAFD4DEF}" type="slidenum">
              <a:rPr lang="el-GR" smtClean="0"/>
              <a:pPr>
                <a:defRPr/>
              </a:pPr>
              <a:t>21</a:t>
            </a:fld>
            <a:endParaRPr lang="el-GR"/>
          </a:p>
        </p:txBody>
      </p:sp>
      <p:sp>
        <p:nvSpPr>
          <p:cNvPr id="37892" name="Content Placeholder 2"/>
          <p:cNvSpPr>
            <a:spLocks noGrp="1"/>
          </p:cNvSpPr>
          <p:nvPr>
            <p:ph sz="quarter" idx="1"/>
          </p:nvPr>
        </p:nvSpPr>
        <p:spPr>
          <a:xfrm>
            <a:off x="0" y="1268760"/>
            <a:ext cx="9144000" cy="5445125"/>
          </a:xfrm>
        </p:spPr>
        <p:txBody>
          <a:bodyPr/>
          <a:lstStyle/>
          <a:p>
            <a:pPr marL="457200" indent="-457200">
              <a:buFont typeface="Georgia" pitchFamily="18" charset="0"/>
              <a:buAutoNum type="arabicPeriod"/>
            </a:pPr>
            <a:r>
              <a:rPr lang="el-GR" sz="2200" dirty="0">
                <a:latin typeface="Calibri" pitchFamily="34" charset="0"/>
              </a:rPr>
              <a:t>Οι εργασίες είναι ατομικές ή ομαδικές των 3-5 το πολύ φοιτητών. </a:t>
            </a:r>
            <a:r>
              <a:rPr lang="el-GR" sz="2200" b="1" i="1" u="sng" dirty="0">
                <a:solidFill>
                  <a:srgbClr val="C00000"/>
                </a:solidFill>
                <a:latin typeface="Calibri" pitchFamily="34" charset="0"/>
              </a:rPr>
              <a:t>Σε καμία περίπτωση δεν θα γίνουν αποδεκτές εργασίες από ομάδες μεγαλύτερες των πέντε φοιτητών</a:t>
            </a:r>
            <a:r>
              <a:rPr lang="el-GR" sz="2200" dirty="0">
                <a:latin typeface="Calibri" pitchFamily="34" charset="0"/>
              </a:rPr>
              <a:t>.</a:t>
            </a:r>
          </a:p>
          <a:p>
            <a:pPr marL="457200" indent="-457200">
              <a:buFont typeface="Georgia" pitchFamily="18" charset="0"/>
              <a:buAutoNum type="arabicPeriod"/>
            </a:pPr>
            <a:r>
              <a:rPr lang="el-GR" sz="2200" dirty="0">
                <a:latin typeface="Calibri" pitchFamily="34" charset="0"/>
              </a:rPr>
              <a:t>Το θέμα της προτεινόμενης ατομικής ή ομαδικής εργασίας εγκρίνεται από τον επιβλέποντα. Για τον σκοπό αυτό ο φοιτητής ή οι φοιτητές υποβάλουν πρόταση 200 περίπου λέξεων.</a:t>
            </a:r>
            <a:endParaRPr lang="en-US" sz="2200" dirty="0">
              <a:latin typeface="Calibri" pitchFamily="34" charset="0"/>
            </a:endParaRPr>
          </a:p>
          <a:p>
            <a:pPr marL="457200" indent="-457200">
              <a:buFont typeface="Georgia" pitchFamily="18" charset="0"/>
              <a:buAutoNum type="arabicPeriod"/>
            </a:pPr>
            <a:r>
              <a:rPr lang="el-GR" sz="2200" dirty="0">
                <a:latin typeface="Calibri" pitchFamily="34" charset="0"/>
              </a:rPr>
              <a:t>Όσοι φοιτητές ενδιαφέρονται μπορούν να διερευνήσουν το θέμα με τη μέθοδο της μελέτης περίπτωσης και να </a:t>
            </a:r>
            <a:r>
              <a:rPr lang="el-GR" sz="2200" b="1" dirty="0">
                <a:solidFill>
                  <a:srgbClr val="C00000"/>
                </a:solidFill>
                <a:latin typeface="Calibri" pitchFamily="34" charset="0"/>
              </a:rPr>
              <a:t>υποβάλουν τα εξής </a:t>
            </a:r>
            <a:r>
              <a:rPr lang="el-GR" sz="2200" b="1" u="sng" dirty="0">
                <a:solidFill>
                  <a:srgbClr val="C00000"/>
                </a:solidFill>
                <a:latin typeface="Calibri" pitchFamily="34" charset="0"/>
              </a:rPr>
              <a:t>αποκλειστικά στην πλατφόρμα </a:t>
            </a:r>
            <a:r>
              <a:rPr lang="en-US" sz="2200" b="1" u="sng" dirty="0" err="1">
                <a:solidFill>
                  <a:srgbClr val="C00000"/>
                </a:solidFill>
                <a:latin typeface="Calibri" pitchFamily="34" charset="0"/>
              </a:rPr>
              <a:t>eclass</a:t>
            </a:r>
            <a:r>
              <a:rPr lang="el-GR" sz="2200" b="1" u="sng" dirty="0">
                <a:solidFill>
                  <a:srgbClr val="C00000"/>
                </a:solidFill>
                <a:latin typeface="Calibri" pitchFamily="34" charset="0"/>
              </a:rPr>
              <a:t>:</a:t>
            </a:r>
          </a:p>
          <a:p>
            <a:pPr marL="731838" lvl="1" indent="-457200">
              <a:buFont typeface="Georgia" pitchFamily="18" charset="0"/>
              <a:buAutoNum type="arabicPeriod"/>
            </a:pPr>
            <a:r>
              <a:rPr lang="el-GR" sz="2000" dirty="0">
                <a:latin typeface="Calibri" pitchFamily="34" charset="0"/>
              </a:rPr>
              <a:t>Την εργασία τους σε μορφή </a:t>
            </a:r>
            <a:r>
              <a:rPr lang="en-US" sz="2000" dirty="0">
                <a:latin typeface="Calibri" pitchFamily="34" charset="0"/>
              </a:rPr>
              <a:t>Word </a:t>
            </a:r>
            <a:r>
              <a:rPr lang="el-GR" sz="2000" dirty="0">
                <a:latin typeface="Calibri" pitchFamily="34" charset="0"/>
              </a:rPr>
              <a:t>έκτασης 3000 περίπου λέξεων, για ατομική εργασία, και για ομαδική εργασία αύξηση κατά 500 λέξεις για κάθε ένα επιπλέον φοιτητή.</a:t>
            </a:r>
          </a:p>
          <a:p>
            <a:pPr marL="731838" lvl="1" indent="-457200">
              <a:buFont typeface="Georgia" pitchFamily="18" charset="0"/>
              <a:buAutoNum type="arabicPeriod"/>
            </a:pPr>
            <a:r>
              <a:rPr lang="el-GR" sz="2000" dirty="0">
                <a:latin typeface="Calibri" pitchFamily="34" charset="0"/>
              </a:rPr>
              <a:t>Την εργασία τους σε μορφή </a:t>
            </a:r>
            <a:r>
              <a:rPr lang="en-US" sz="2000" dirty="0">
                <a:latin typeface="Calibri" pitchFamily="34" charset="0"/>
              </a:rPr>
              <a:t>Power Point</a:t>
            </a:r>
            <a:r>
              <a:rPr lang="el-GR" sz="2000" dirty="0">
                <a:latin typeface="Calibri" pitchFamily="34" charset="0"/>
              </a:rPr>
              <a:t> έκτασης </a:t>
            </a:r>
            <a:r>
              <a:rPr lang="en-US" sz="2000" dirty="0">
                <a:latin typeface="Calibri" pitchFamily="34" charset="0"/>
              </a:rPr>
              <a:t>15</a:t>
            </a:r>
            <a:r>
              <a:rPr lang="el-GR" sz="2000" dirty="0">
                <a:latin typeface="Calibri" pitchFamily="34" charset="0"/>
              </a:rPr>
              <a:t> διαφανειών για πιθανή παρουσίαση.</a:t>
            </a:r>
            <a:endParaRPr lang="en-US" sz="2000" dirty="0">
              <a:latin typeface="Calibri" pitchFamily="34" charset="0"/>
            </a:endParaRPr>
          </a:p>
          <a:p>
            <a:pPr marL="457200" indent="-457200">
              <a:buFont typeface="Georgia" pitchFamily="18" charset="0"/>
              <a:buAutoNum type="arabicPeriod"/>
            </a:pPr>
            <a:r>
              <a:rPr lang="el-GR" sz="2200" dirty="0">
                <a:latin typeface="Calibri" pitchFamily="34" charset="0"/>
              </a:rPr>
              <a:t>Η εργασία </a:t>
            </a:r>
            <a:r>
              <a:rPr lang="en-US" sz="2200" dirty="0">
                <a:latin typeface="Calibri" pitchFamily="34" charset="0"/>
              </a:rPr>
              <a:t>(</a:t>
            </a:r>
            <a:r>
              <a:rPr lang="el-GR" sz="2200" dirty="0">
                <a:latin typeface="Calibri" pitchFamily="34" charset="0"/>
              </a:rPr>
              <a:t>σε </a:t>
            </a:r>
            <a:r>
              <a:rPr lang="en-US" sz="2200" dirty="0">
                <a:latin typeface="Calibri" pitchFamily="34" charset="0"/>
              </a:rPr>
              <a:t>Word </a:t>
            </a:r>
            <a:r>
              <a:rPr lang="el-GR" sz="2200" dirty="0">
                <a:latin typeface="Calibri" pitchFamily="34" charset="0"/>
              </a:rPr>
              <a:t>και σε </a:t>
            </a:r>
            <a:r>
              <a:rPr lang="en-US" sz="2200" dirty="0">
                <a:latin typeface="Calibri" pitchFamily="34" charset="0"/>
              </a:rPr>
              <a:t>Power Point) </a:t>
            </a:r>
            <a:r>
              <a:rPr lang="el-GR" sz="2200" dirty="0">
                <a:latin typeface="Calibri" pitchFamily="34" charset="0"/>
              </a:rPr>
              <a:t>υποβάλλονται μέχρι την τελευταία ημέρα της δεύτερης εβδομάδας των εξετάσεων.</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ΕΠΙΧΕΙΡΗΜΑΤΙΚΗ ΜΕΛΕΤΗ </a:t>
            </a:r>
            <a:br>
              <a:rPr lang="el-GR" sz="2800" b="1" dirty="0">
                <a:latin typeface="Calibri" pitchFamily="34" charset="0"/>
              </a:rPr>
            </a:br>
            <a:r>
              <a:rPr lang="el-GR" sz="2800" b="1" dirty="0">
                <a:solidFill>
                  <a:srgbClr val="0070C0"/>
                </a:solidFill>
                <a:latin typeface="Calibri" pitchFamily="34" charset="0"/>
              </a:rPr>
              <a:t>Ουσιαστικές Οδηγίες</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40C05368-C581-420F-9557-AD227A936AB8}" type="slidenum">
              <a:rPr lang="el-GR" smtClean="0"/>
              <a:pPr>
                <a:defRPr/>
              </a:pPr>
              <a:t>22</a:t>
            </a:fld>
            <a:endParaRPr lang="el-GR"/>
          </a:p>
        </p:txBody>
      </p:sp>
      <p:sp>
        <p:nvSpPr>
          <p:cNvPr id="38916" name="Content Placeholder 2"/>
          <p:cNvSpPr>
            <a:spLocks noGrp="1"/>
          </p:cNvSpPr>
          <p:nvPr>
            <p:ph sz="quarter" idx="1"/>
          </p:nvPr>
        </p:nvSpPr>
        <p:spPr>
          <a:xfrm>
            <a:off x="0" y="1412875"/>
            <a:ext cx="9144000" cy="5445125"/>
          </a:xfrm>
        </p:spPr>
        <p:txBody>
          <a:bodyPr/>
          <a:lstStyle/>
          <a:p>
            <a:pPr marL="457200" indent="-457200"/>
            <a:r>
              <a:rPr lang="el-GR" sz="2400" dirty="0">
                <a:latin typeface="Calibri" pitchFamily="34" charset="0"/>
              </a:rPr>
              <a:t>Αφού επιλέξετε μια επιχείρηση που δραστηριοποιείται στην Ελλάδα, και ακολουθώντας τη «</a:t>
            </a:r>
            <a:r>
              <a:rPr lang="el-GR" sz="2400" b="1" dirty="0">
                <a:solidFill>
                  <a:srgbClr val="C00000"/>
                </a:solidFill>
                <a:latin typeface="Calibri" pitchFamily="34" charset="0"/>
              </a:rPr>
              <a:t>Μεθοδολογία Ανάλυσης Περίπτωσης</a:t>
            </a:r>
            <a:r>
              <a:rPr lang="el-GR" sz="2400" dirty="0">
                <a:latin typeface="Calibri" pitchFamily="34" charset="0"/>
              </a:rPr>
              <a:t>», καθώς και τα εργαλεία που μάθατε στο Τμήμα Οργάνωσης και Διοίκησης Επιχειρήσεων, καλείστε να διαμορφώσετε περιληπτικά τα παρακάτω τουλάχιστον τμήματα:</a:t>
            </a:r>
          </a:p>
          <a:p>
            <a:pPr marL="457200" indent="-457200">
              <a:buFont typeface="Georgia" pitchFamily="18" charset="0"/>
              <a:buAutoNum type="arabicPeriod"/>
            </a:pPr>
            <a:r>
              <a:rPr lang="el-GR" sz="2400" dirty="0">
                <a:latin typeface="Calibri" pitchFamily="34" charset="0"/>
              </a:rPr>
              <a:t>Ιστορική αναδρομή της επιχείρησης</a:t>
            </a:r>
          </a:p>
          <a:p>
            <a:pPr marL="457200" indent="-457200">
              <a:buFont typeface="Georgia" pitchFamily="18" charset="0"/>
              <a:buAutoNum type="arabicPeriod"/>
            </a:pPr>
            <a:r>
              <a:rPr lang="el-GR" sz="2400" dirty="0">
                <a:latin typeface="Calibri" pitchFamily="34" charset="0"/>
              </a:rPr>
              <a:t>Ανάλυση και αξιολόγηση του εσωτερικού και του εξωτερικού περιβάλλοντος της επιχείρησης (περιληπτικά </a:t>
            </a:r>
            <a:r>
              <a:rPr lang="en-US" sz="2400" dirty="0">
                <a:latin typeface="Calibri" pitchFamily="34" charset="0"/>
              </a:rPr>
              <a:t>SWOT</a:t>
            </a:r>
            <a:r>
              <a:rPr lang="el-GR" sz="2400" dirty="0">
                <a:latin typeface="Calibri" pitchFamily="34" charset="0"/>
              </a:rPr>
              <a:t> και</a:t>
            </a:r>
            <a:r>
              <a:rPr lang="en-US" sz="2400" dirty="0">
                <a:latin typeface="Calibri" pitchFamily="34" charset="0"/>
              </a:rPr>
              <a:t> PEST)</a:t>
            </a:r>
            <a:endParaRPr lang="el-GR" sz="2400" dirty="0">
              <a:latin typeface="Calibri" pitchFamily="34" charset="0"/>
            </a:endParaRPr>
          </a:p>
          <a:p>
            <a:pPr marL="457200" indent="-457200">
              <a:buFont typeface="Georgia" pitchFamily="18" charset="0"/>
              <a:buAutoNum type="arabicPeriod"/>
            </a:pPr>
            <a:r>
              <a:rPr lang="el-GR" sz="2400" dirty="0">
                <a:latin typeface="Calibri" pitchFamily="34" charset="0"/>
              </a:rPr>
              <a:t>Εταιρικό προφίλ και στρατηγική</a:t>
            </a:r>
          </a:p>
          <a:p>
            <a:pPr marL="457200" indent="-457200">
              <a:buFont typeface="Georgia" pitchFamily="18" charset="0"/>
              <a:buAutoNum type="arabicPeriod"/>
            </a:pPr>
            <a:r>
              <a:rPr lang="el-GR" sz="2400" dirty="0">
                <a:latin typeface="Calibri" pitchFamily="34" charset="0"/>
              </a:rPr>
              <a:t>Ανάλυση δομών και συστημάτων</a:t>
            </a:r>
          </a:p>
          <a:p>
            <a:pPr marL="457200" indent="-457200">
              <a:buFont typeface="Georgia" pitchFamily="18" charset="0"/>
              <a:buAutoNum type="arabicPeriod"/>
            </a:pPr>
            <a:r>
              <a:rPr lang="el-GR" sz="2400" dirty="0">
                <a:latin typeface="Calibri" pitchFamily="34" charset="0"/>
              </a:rPr>
              <a:t>Πώς συγκεντρώθηκαν τα απαραίτητα δεδομένα (π.χ., έγγραφα, συνεντεύξεις, διαδίκτυο)</a:t>
            </a:r>
          </a:p>
          <a:p>
            <a:pPr marL="457200" indent="-457200">
              <a:buFont typeface="Georgia" pitchFamily="18" charset="0"/>
              <a:buAutoNum type="arabicPeriod"/>
            </a:pPr>
            <a:r>
              <a:rPr lang="el-GR" sz="2400" dirty="0">
                <a:latin typeface="Calibri" pitchFamily="34" charset="0"/>
              </a:rPr>
              <a:t>Ποιοι έλαβαν μέρος στην έρευνα (π.χ., προϊστάμενοι, εργαζόμενοι)  </a:t>
            </a:r>
          </a:p>
          <a:p>
            <a:pPr marL="457200" indent="-457200">
              <a:buFont typeface="Georgia" pitchFamily="18" charset="0"/>
              <a:buAutoNum type="arabicPeriod"/>
            </a:pPr>
            <a:endParaRPr lang="el-GR" sz="2400" dirty="0">
              <a:latin typeface="Calibri" pitchFamily="34" charset="0"/>
            </a:endParaRPr>
          </a:p>
          <a:p>
            <a:pPr marL="457200" indent="-457200">
              <a:buFont typeface="Georgia" pitchFamily="18" charset="0"/>
              <a:buAutoNum type="arabicPeriod"/>
            </a:pPr>
            <a:endParaRPr lang="el-GR" sz="2400" dirty="0">
              <a:latin typeface="Calibri" pitchFamily="34" charset="0"/>
            </a:endParaRPr>
          </a:p>
          <a:p>
            <a:pPr marL="457200" indent="-457200">
              <a:buFont typeface="Georgia" pitchFamily="18" charset="0"/>
              <a:buAutoNum type="arabicPeriod"/>
            </a:pPr>
            <a:endParaRPr lang="el-GR" sz="2400" dirty="0">
              <a:latin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ΕΠΙΧΕΙΡΗΜΑΤΙΚΗ ΜΕΛΕΤΗ </a:t>
            </a:r>
            <a:br>
              <a:rPr lang="el-GR" sz="2800" b="1" dirty="0">
                <a:latin typeface="Calibri" pitchFamily="34" charset="0"/>
              </a:rPr>
            </a:br>
            <a:r>
              <a:rPr lang="el-GR" sz="2800" b="1" dirty="0">
                <a:solidFill>
                  <a:srgbClr val="0070C0"/>
                </a:solidFill>
                <a:latin typeface="Calibri" pitchFamily="34" charset="0"/>
              </a:rPr>
              <a:t>Ερωτήματα της Μελέτης</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B5397AB3-3B0B-484A-B96B-B26AD5B1E03D}" type="slidenum">
              <a:rPr lang="el-GR" smtClean="0"/>
              <a:pPr>
                <a:defRPr/>
              </a:pPr>
              <a:t>23</a:t>
            </a:fld>
            <a:endParaRPr lang="el-GR"/>
          </a:p>
        </p:txBody>
      </p:sp>
      <p:sp>
        <p:nvSpPr>
          <p:cNvPr id="39940" name="Content Placeholder 2"/>
          <p:cNvSpPr>
            <a:spLocks noGrp="1"/>
          </p:cNvSpPr>
          <p:nvPr>
            <p:ph sz="quarter" idx="1"/>
          </p:nvPr>
        </p:nvSpPr>
        <p:spPr>
          <a:xfrm>
            <a:off x="0" y="1412875"/>
            <a:ext cx="9144000" cy="5445125"/>
          </a:xfrm>
        </p:spPr>
        <p:txBody>
          <a:bodyPr/>
          <a:lstStyle/>
          <a:p>
            <a:pPr marL="457200" indent="-457200">
              <a:buFont typeface="Georgia" pitchFamily="18" charset="0"/>
              <a:buAutoNum type="arabicPeriod"/>
            </a:pPr>
            <a:r>
              <a:rPr lang="el-GR" sz="2400" dirty="0">
                <a:latin typeface="Calibri" pitchFamily="34" charset="0"/>
              </a:rPr>
              <a:t>Ποιες ήταν οι αλλαγές που προσπάθησαν να κάνουν οι επιχειρήσεις, και ποια ήταν τα αποτελέσματα (θετικά ή αρνητικά) των αλλαγών αυτών;</a:t>
            </a:r>
          </a:p>
          <a:p>
            <a:pPr marL="457200" indent="-457200">
              <a:buFont typeface="Georgia" pitchFamily="18" charset="0"/>
              <a:buAutoNum type="arabicPeriod"/>
            </a:pPr>
            <a:r>
              <a:rPr lang="el-GR" sz="2400" dirty="0">
                <a:latin typeface="Calibri" pitchFamily="34" charset="0"/>
              </a:rPr>
              <a:t>Υπήρξε υποστήριξη, εναντίωση, ή ουδετερότητα των διαφόρων φορέων μέσα στην επιχείρηση, και γιατί;</a:t>
            </a:r>
          </a:p>
          <a:p>
            <a:pPr marL="457200" indent="-457200">
              <a:buFont typeface="Georgia" pitchFamily="18" charset="0"/>
              <a:buAutoNum type="arabicPeriod"/>
            </a:pPr>
            <a:r>
              <a:rPr lang="el-GR" sz="2400" dirty="0">
                <a:latin typeface="Calibri" pitchFamily="34" charset="0"/>
              </a:rPr>
              <a:t>Κατά πόσον η επιχείρηση διέθετε ικανούς πόρους (π.χ., οικονομικούς, τεχνολογικούς, ανθρώπινους) στην προσπάθειά της για αλλαγή;</a:t>
            </a:r>
          </a:p>
          <a:p>
            <a:pPr marL="457200" indent="-457200">
              <a:buFont typeface="Georgia" pitchFamily="18" charset="0"/>
              <a:buAutoNum type="arabicPeriod"/>
            </a:pPr>
            <a:r>
              <a:rPr lang="el-GR" sz="2400" dirty="0">
                <a:latin typeface="Calibri" pitchFamily="34" charset="0"/>
              </a:rPr>
              <a:t>Κατά πόσον η διοίκηση της επιχείρησης εκμεταλλεύτηκε την </a:t>
            </a:r>
            <a:r>
              <a:rPr lang="el-GR" sz="2400" dirty="0" err="1">
                <a:latin typeface="Calibri" pitchFamily="34" charset="0"/>
              </a:rPr>
              <a:t>οργανωσιακή</a:t>
            </a:r>
            <a:r>
              <a:rPr lang="el-GR" sz="2400" dirty="0">
                <a:latin typeface="Calibri" pitchFamily="34" charset="0"/>
              </a:rPr>
              <a:t> κουλτούρα για να επιτύχει τους στόχους της αλλαγής;</a:t>
            </a:r>
          </a:p>
          <a:p>
            <a:pPr marL="457200" indent="-457200">
              <a:buFont typeface="Georgia" pitchFamily="18" charset="0"/>
              <a:buAutoNum type="arabicPeriod"/>
            </a:pPr>
            <a:r>
              <a:rPr lang="el-GR" sz="2400" dirty="0">
                <a:latin typeface="Calibri" pitchFamily="34" charset="0"/>
              </a:rPr>
              <a:t>Κατά πόσον η όλη διαδικασία της αλλαγής στην επιχείρηση ακολούθησε κάποιο από τα μοντέλα αλλαγής;</a:t>
            </a:r>
          </a:p>
          <a:p>
            <a:pPr marL="457200" indent="-457200">
              <a:buFont typeface="Georgia" pitchFamily="18" charset="0"/>
              <a:buAutoNum type="arabicPeriod"/>
            </a:pPr>
            <a:endParaRPr lang="el-GR" sz="2400" dirty="0">
              <a:latin typeface="Calibri" pitchFamily="34" charset="0"/>
            </a:endParaRPr>
          </a:p>
          <a:p>
            <a:pPr marL="457200" indent="-457200">
              <a:buFont typeface="Georgia" pitchFamily="18" charset="0"/>
              <a:buAutoNum type="arabicPeriod"/>
            </a:pPr>
            <a:endParaRPr lang="el-GR" sz="2400" dirty="0">
              <a:latin typeface="Calibri" pitchFamily="34" charset="0"/>
            </a:endParaRPr>
          </a:p>
          <a:p>
            <a:pPr marL="457200" indent="-457200">
              <a:buFont typeface="Georgia" pitchFamily="18" charset="0"/>
              <a:buAutoNum type="arabicPeriod"/>
            </a:pPr>
            <a:endParaRPr lang="el-GR" sz="2400" dirty="0">
              <a:latin typeface="Calibri" pitchFamily="34" charset="0"/>
            </a:endParaRPr>
          </a:p>
          <a:p>
            <a:pPr marL="457200" indent="-457200">
              <a:buFont typeface="Georgia" pitchFamily="18" charset="0"/>
              <a:buAutoNum type="arabicPeriod"/>
            </a:pPr>
            <a:endParaRPr lang="el-GR" sz="2400" dirty="0">
              <a:latin typeface="Calibri" pitchFamily="34" charset="0"/>
            </a:endParaRPr>
          </a:p>
          <a:p>
            <a:pPr marL="457200" indent="-457200">
              <a:buFont typeface="Georgia" pitchFamily="18" charset="0"/>
              <a:buAutoNum type="arabicPeriod"/>
            </a:pPr>
            <a:endParaRPr lang="el-GR" sz="2400" dirty="0">
              <a:latin typeface="Calibri" pitchFamily="34" charset="0"/>
            </a:endParaRPr>
          </a:p>
          <a:p>
            <a:pPr marL="457200" indent="-457200">
              <a:buFont typeface="Georgia" pitchFamily="18" charset="0"/>
              <a:buAutoNum type="arabicPeriod"/>
            </a:pPr>
            <a:endParaRPr lang="el-GR" sz="2400" dirty="0">
              <a:latin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95288" y="333375"/>
            <a:ext cx="8229600" cy="574675"/>
          </a:xfrm>
        </p:spPr>
        <p:txBody>
          <a:bodyPr/>
          <a:lstStyle/>
          <a:p>
            <a:pPr eaLnBrk="1" hangingPunct="1"/>
            <a:r>
              <a:rPr lang="el-GR" sz="3200" b="1">
                <a:solidFill>
                  <a:srgbClr val="7B9899"/>
                </a:solidFill>
                <a:latin typeface="Calibri" pitchFamily="34" charset="0"/>
              </a:rPr>
              <a:t>Βιβλιογραφία</a:t>
            </a:r>
          </a:p>
        </p:txBody>
      </p:sp>
      <p:sp>
        <p:nvSpPr>
          <p:cNvPr id="55298" name="Slide Number Placeholder 5"/>
          <p:cNvSpPr>
            <a:spLocks noGrp="1"/>
          </p:cNvSpPr>
          <p:nvPr>
            <p:ph type="sldNum" sz="quarter" idx="12"/>
          </p:nvPr>
        </p:nvSpPr>
        <p:spPr/>
        <p:txBody>
          <a:bodyPr/>
          <a:lstStyle/>
          <a:p>
            <a:pPr>
              <a:defRPr/>
            </a:pPr>
            <a:fld id="{D142EB49-E6FF-42B8-96A1-1222D5F611CD}" type="slidenum">
              <a:rPr lang="el-GR"/>
              <a:pPr>
                <a:defRPr/>
              </a:pPr>
              <a:t>24</a:t>
            </a:fld>
            <a:endParaRPr lang="el-GR"/>
          </a:p>
        </p:txBody>
      </p:sp>
      <p:sp>
        <p:nvSpPr>
          <p:cNvPr id="40964" name="Rectangle 3"/>
          <p:cNvSpPr>
            <a:spLocks noGrp="1" noChangeArrowheads="1"/>
          </p:cNvSpPr>
          <p:nvPr>
            <p:ph sz="quarter" idx="1"/>
          </p:nvPr>
        </p:nvSpPr>
        <p:spPr>
          <a:xfrm>
            <a:off x="107504" y="1412777"/>
            <a:ext cx="8856984" cy="4968974"/>
          </a:xfrm>
        </p:spPr>
        <p:txBody>
          <a:bodyPr/>
          <a:lstStyle/>
          <a:p>
            <a:pPr eaLnBrk="1" hangingPunct="1">
              <a:lnSpc>
                <a:spcPct val="90000"/>
              </a:lnSpc>
            </a:pPr>
            <a:r>
              <a:rPr lang="el-GR" sz="2300" dirty="0" err="1">
                <a:latin typeface="Calibri" pitchFamily="34" charset="0"/>
              </a:rPr>
              <a:t>Βακόλα</a:t>
            </a:r>
            <a:r>
              <a:rPr lang="el-GR" sz="2300" dirty="0">
                <a:latin typeface="Calibri" pitchFamily="34" charset="0"/>
              </a:rPr>
              <a:t>, Μ. (2009) Διοικώντας τις Αλλαγές. Έκδοση Β΄, Αθήνα: ΑΝΔΡΕΑΣ ΣΙΔΕΡΗΣ-ΙΩΑΝΝΗΣ ΣΙΔΕΡΗΣ &amp; ΣΙΑ Ο.Ε.</a:t>
            </a:r>
          </a:p>
          <a:p>
            <a:pPr eaLnBrk="1" hangingPunct="1">
              <a:lnSpc>
                <a:spcPct val="90000"/>
              </a:lnSpc>
            </a:pPr>
            <a:r>
              <a:rPr lang="en-US" sz="2300" dirty="0" err="1">
                <a:latin typeface="Calibri" pitchFamily="34" charset="0"/>
              </a:rPr>
              <a:t>Ary</a:t>
            </a:r>
            <a:r>
              <a:rPr lang="en-US" sz="2300" dirty="0">
                <a:latin typeface="Calibri" pitchFamily="34" charset="0"/>
              </a:rPr>
              <a:t>, D., Jacobs, L.C., </a:t>
            </a:r>
            <a:r>
              <a:rPr lang="en-US" sz="2300" dirty="0" err="1">
                <a:latin typeface="Calibri" pitchFamily="34" charset="0"/>
              </a:rPr>
              <a:t>Soresnen</a:t>
            </a:r>
            <a:r>
              <a:rPr lang="en-US" sz="2300" dirty="0">
                <a:latin typeface="Calibri" pitchFamily="34" charset="0"/>
              </a:rPr>
              <a:t>, C. and </a:t>
            </a:r>
            <a:r>
              <a:rPr lang="en-US" sz="2300" dirty="0" err="1">
                <a:latin typeface="Calibri" pitchFamily="34" charset="0"/>
              </a:rPr>
              <a:t>Razavieh</a:t>
            </a:r>
            <a:r>
              <a:rPr lang="en-US" sz="2300" dirty="0">
                <a:latin typeface="Calibri" pitchFamily="34" charset="0"/>
              </a:rPr>
              <a:t>, A. (2010)  Introduction to research in Education. Belmont, CA: </a:t>
            </a:r>
            <a:r>
              <a:rPr lang="en-GB" sz="2300" dirty="0">
                <a:latin typeface="Calibri" pitchFamily="34" charset="0"/>
              </a:rPr>
              <a:t>Wadsworth</a:t>
            </a:r>
          </a:p>
          <a:p>
            <a:pPr eaLnBrk="1" hangingPunct="1">
              <a:lnSpc>
                <a:spcPct val="90000"/>
              </a:lnSpc>
            </a:pPr>
            <a:r>
              <a:rPr lang="en-US" sz="2300" dirty="0">
                <a:latin typeface="Calibri" pitchFamily="34" charset="0"/>
              </a:rPr>
              <a:t>Bedfordshire University. Writing a Case Study [https://lrweb.beds.ac.uk/__data/assets/pdf_file/0015/502044/Writing-a-case-study.pdf]</a:t>
            </a:r>
            <a:endParaRPr lang="el-GR" sz="2300" dirty="0">
              <a:latin typeface="Calibri" pitchFamily="34" charset="0"/>
            </a:endParaRPr>
          </a:p>
          <a:p>
            <a:pPr eaLnBrk="1" hangingPunct="1">
              <a:lnSpc>
                <a:spcPct val="90000"/>
              </a:lnSpc>
            </a:pPr>
            <a:r>
              <a:rPr lang="en-US" sz="2300" dirty="0">
                <a:latin typeface="Calibri" pitchFamily="34" charset="0"/>
              </a:rPr>
              <a:t>Bliss, J.C. (2007) Understanding Complex Resource Management Issues in their Real World Context: Case Study Approaches to Research. Case Study Workshop, Oregon State University</a:t>
            </a:r>
          </a:p>
          <a:p>
            <a:r>
              <a:rPr lang="en-US" sz="2300" dirty="0">
                <a:latin typeface="Calibri" pitchFamily="34" charset="0"/>
              </a:rPr>
              <a:t>European Commission (2009) 30 Good Practice Case Studies In University-business Cooperation [https://www.ub-cooperation.eu/pdf/casestudyreport.pdf]</a:t>
            </a:r>
          </a:p>
          <a:p>
            <a:pPr eaLnBrk="1" hangingPunct="1">
              <a:lnSpc>
                <a:spcPct val="90000"/>
              </a:lnSpc>
            </a:pPr>
            <a:r>
              <a:rPr lang="en-US" sz="2300" dirty="0">
                <a:latin typeface="Calibri" pitchFamily="34" charset="0"/>
              </a:rPr>
              <a:t>Shannon Development [http://www.oecd.org/mena/competitiveness/47565444.pdf]</a:t>
            </a:r>
          </a:p>
          <a:p>
            <a:pPr eaLnBrk="1" hangingPunct="1">
              <a:lnSpc>
                <a:spcPct val="90000"/>
              </a:lnSpc>
            </a:pPr>
            <a:endParaRPr lang="el-GR" sz="2300" dirty="0">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a:t>
            </a:r>
            <a:br>
              <a:rPr lang="el-GR" sz="2800" b="1" dirty="0">
                <a:latin typeface="Calibri" pitchFamily="34" charset="0"/>
              </a:rPr>
            </a:br>
            <a:r>
              <a:rPr lang="el-GR" sz="2800" b="1" dirty="0">
                <a:solidFill>
                  <a:srgbClr val="0070C0"/>
                </a:solidFill>
                <a:latin typeface="Calibri" pitchFamily="34" charset="0"/>
              </a:rPr>
              <a:t>Βασικές έννοιες: 1/2</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0963ADF8-E169-4834-854D-8C066BD55AAE}" type="slidenum">
              <a:rPr lang="el-GR" smtClean="0"/>
              <a:pPr>
                <a:defRPr/>
              </a:pPr>
              <a:t>3</a:t>
            </a:fld>
            <a:endParaRPr lang="el-GR"/>
          </a:p>
        </p:txBody>
      </p:sp>
      <p:sp>
        <p:nvSpPr>
          <p:cNvPr id="19460" name="Content Placeholder 2"/>
          <p:cNvSpPr>
            <a:spLocks noGrp="1"/>
          </p:cNvSpPr>
          <p:nvPr>
            <p:ph sz="quarter" idx="1"/>
          </p:nvPr>
        </p:nvSpPr>
        <p:spPr>
          <a:xfrm>
            <a:off x="179388" y="1341438"/>
            <a:ext cx="8856662" cy="5040312"/>
          </a:xfrm>
        </p:spPr>
        <p:txBody>
          <a:bodyPr/>
          <a:lstStyle/>
          <a:p>
            <a:pPr marL="266700" indent="-266700">
              <a:tabLst>
                <a:tab pos="266700" algn="l"/>
              </a:tabLst>
            </a:pPr>
            <a:r>
              <a:rPr lang="el-GR" sz="2300" dirty="0">
                <a:latin typeface="Calibri" pitchFamily="34" charset="0"/>
              </a:rPr>
              <a:t>Μέρος της μεθοδολογίας για τη διερεύνηση θεμάτων της διοίκησης επιχειρήσεων (και όχι μόνον) είναι οι μελέτες περίπτωσης.</a:t>
            </a:r>
          </a:p>
          <a:p>
            <a:pPr marL="266700" indent="-266700">
              <a:tabLst>
                <a:tab pos="266700" algn="l"/>
              </a:tabLst>
            </a:pPr>
            <a:r>
              <a:rPr lang="el-GR" sz="2300" b="1" dirty="0">
                <a:solidFill>
                  <a:srgbClr val="C00000"/>
                </a:solidFill>
                <a:latin typeface="Calibri" pitchFamily="34" charset="0"/>
              </a:rPr>
              <a:t>Μελέτη περίπτωσης </a:t>
            </a:r>
            <a:r>
              <a:rPr lang="el-GR" sz="2300" dirty="0">
                <a:latin typeface="Calibri" pitchFamily="34" charset="0"/>
              </a:rPr>
              <a:t>(</a:t>
            </a:r>
            <a:r>
              <a:rPr lang="en-US" sz="2300" dirty="0">
                <a:latin typeface="Calibri" pitchFamily="34" charset="0"/>
              </a:rPr>
              <a:t>case study</a:t>
            </a:r>
            <a:r>
              <a:rPr lang="el-GR" sz="2300" dirty="0">
                <a:latin typeface="Calibri" pitchFamily="34" charset="0"/>
              </a:rPr>
              <a:t>) είναι η εντατική και λεπτομερής διερεύνηση ατόμων, ομάδων ενός οργανισμού, ή του οργανισμού στο σύνολό του. </a:t>
            </a:r>
          </a:p>
          <a:p>
            <a:pPr marL="266700" indent="-266700">
              <a:tabLst>
                <a:tab pos="266700" algn="l"/>
              </a:tabLst>
            </a:pPr>
            <a:r>
              <a:rPr lang="el-GR" sz="2300" dirty="0">
                <a:latin typeface="Calibri" pitchFamily="34" charset="0"/>
              </a:rPr>
              <a:t>Στόχος της μελέτης περίπτωσης είναι η συγκέντρωση πολλών και με ακρίβεια στοιχείων. Αυτά βοηθούν τον μελετητή να προσδιορίσει τη σειρά των γεγονότων στο θέμα που διερευνά, να αιτιολογήσει την αιτιώδη σχέση μεταξύ μεταβλητών, και να φωτίσει έτσι το μαύρο κουτί που πιθανόν υπάρχει στις σχέσεις αυτές. </a:t>
            </a:r>
          </a:p>
          <a:p>
            <a:pPr marL="266700" indent="-266700">
              <a:tabLst>
                <a:tab pos="266700" algn="l"/>
              </a:tabLst>
            </a:pPr>
            <a:r>
              <a:rPr lang="el-GR" sz="2300" dirty="0">
                <a:latin typeface="Calibri" pitchFamily="34" charset="0"/>
              </a:rPr>
              <a:t>Στις περιπτώσεις που τα στοιχεία που συλλέγονται εκτείνονται σε περισσότερες από μία χρονικές περιόδους, η όλη διαδικασία αναφέρεται ως </a:t>
            </a:r>
            <a:r>
              <a:rPr lang="el-GR" sz="2300" b="1" i="1" dirty="0">
                <a:solidFill>
                  <a:srgbClr val="C00000"/>
                </a:solidFill>
                <a:latin typeface="Calibri" pitchFamily="34" charset="0"/>
              </a:rPr>
              <a:t>διαμήκεις μελέτες</a:t>
            </a:r>
            <a:r>
              <a:rPr lang="el-GR" sz="2300" b="1" dirty="0">
                <a:solidFill>
                  <a:srgbClr val="C00000"/>
                </a:solidFill>
                <a:latin typeface="Calibri" pitchFamily="34" charset="0"/>
              </a:rPr>
              <a:t> </a:t>
            </a:r>
            <a:r>
              <a:rPr lang="el-GR" sz="2300" dirty="0">
                <a:latin typeface="Calibri" pitchFamily="34" charset="0"/>
              </a:rPr>
              <a:t>(</a:t>
            </a:r>
            <a:r>
              <a:rPr lang="en-US" sz="2300" dirty="0">
                <a:latin typeface="Calibri" pitchFamily="34" charset="0"/>
              </a:rPr>
              <a:t>longitudinal studies</a:t>
            </a:r>
            <a:r>
              <a:rPr lang="el-GR" sz="2300" dirty="0">
                <a:latin typeface="Calibri" pitchFamily="34" charset="0"/>
              </a:rPr>
              <a:t>).</a:t>
            </a:r>
          </a:p>
          <a:p>
            <a:pPr marL="266700" indent="-266700">
              <a:tabLst>
                <a:tab pos="266700" algn="l"/>
              </a:tabLst>
            </a:pPr>
            <a:endParaRPr lang="el-GR" sz="2300" dirty="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a:t>
            </a:r>
            <a:br>
              <a:rPr lang="el-GR" sz="2800" b="1" dirty="0">
                <a:latin typeface="Calibri" pitchFamily="34" charset="0"/>
              </a:rPr>
            </a:br>
            <a:r>
              <a:rPr lang="el-GR" sz="2800" b="1" dirty="0">
                <a:solidFill>
                  <a:srgbClr val="0070C0"/>
                </a:solidFill>
                <a:latin typeface="Calibri" pitchFamily="34" charset="0"/>
              </a:rPr>
              <a:t>Βασικές έννοιες: 2/2</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EF7B4AEB-A26C-49CD-8993-6DC85D7E6682}" type="slidenum">
              <a:rPr lang="el-GR" smtClean="0"/>
              <a:pPr>
                <a:defRPr/>
              </a:pPr>
              <a:t>4</a:t>
            </a:fld>
            <a:endParaRPr lang="el-GR"/>
          </a:p>
        </p:txBody>
      </p:sp>
      <p:sp>
        <p:nvSpPr>
          <p:cNvPr id="20484" name="Content Placeholder 2"/>
          <p:cNvSpPr>
            <a:spLocks noGrp="1"/>
          </p:cNvSpPr>
          <p:nvPr>
            <p:ph sz="quarter" idx="1"/>
          </p:nvPr>
        </p:nvSpPr>
        <p:spPr>
          <a:xfrm>
            <a:off x="0" y="1341438"/>
            <a:ext cx="9144000" cy="5516562"/>
          </a:xfrm>
        </p:spPr>
        <p:txBody>
          <a:bodyPr/>
          <a:lstStyle/>
          <a:p>
            <a:r>
              <a:rPr lang="el-GR" sz="2200">
                <a:latin typeface="Calibri" pitchFamily="34" charset="0"/>
              </a:rPr>
              <a:t>Οι μελέτες περιπτώσεων μπορεί να είναι </a:t>
            </a:r>
            <a:r>
              <a:rPr lang="el-GR" sz="2200" i="1">
                <a:latin typeface="Calibri" pitchFamily="34" charset="0"/>
              </a:rPr>
              <a:t>προδρομικές</a:t>
            </a:r>
            <a:r>
              <a:rPr lang="el-GR" sz="2200">
                <a:latin typeface="Calibri" pitchFamily="34" charset="0"/>
              </a:rPr>
              <a:t> ή </a:t>
            </a:r>
            <a:r>
              <a:rPr lang="el-GR" sz="2200" i="1">
                <a:latin typeface="Calibri" pitchFamily="34" charset="0"/>
              </a:rPr>
              <a:t>αναδρομικές</a:t>
            </a:r>
            <a:r>
              <a:rPr lang="el-GR" sz="2200">
                <a:latin typeface="Calibri" pitchFamily="34" charset="0"/>
              </a:rPr>
              <a:t>:</a:t>
            </a:r>
          </a:p>
          <a:p>
            <a:r>
              <a:rPr lang="el-GR" sz="2200" b="1">
                <a:solidFill>
                  <a:srgbClr val="C00000"/>
                </a:solidFill>
                <a:latin typeface="Calibri" pitchFamily="34" charset="0"/>
              </a:rPr>
              <a:t>Προδρομικές</a:t>
            </a:r>
            <a:r>
              <a:rPr lang="el-GR" sz="2200" b="1">
                <a:latin typeface="Calibri" pitchFamily="34" charset="0"/>
              </a:rPr>
              <a:t> </a:t>
            </a:r>
            <a:r>
              <a:rPr lang="el-GR" sz="2200">
                <a:latin typeface="Calibri" pitchFamily="34" charset="0"/>
              </a:rPr>
              <a:t>(</a:t>
            </a:r>
            <a:r>
              <a:rPr lang="en-US" sz="2200">
                <a:latin typeface="Calibri" pitchFamily="34" charset="0"/>
              </a:rPr>
              <a:t>prospective</a:t>
            </a:r>
            <a:r>
              <a:rPr lang="el-GR" sz="2200">
                <a:latin typeface="Calibri" pitchFamily="34" charset="0"/>
              </a:rPr>
              <a:t>) είναι οι περιπτώσεις όπου έχουν αρχικά δομηθεί κάποια κριτήρια και στη συνέχεια οι περιπτώσεις που εμπίπτουν στα κριτήρια αυτά περιλαμβάνονται στη μελέτη, καθώς γίνονται διαθέσιμες οι περιπτώσεις αυτές. </a:t>
            </a:r>
          </a:p>
          <a:p>
            <a:r>
              <a:rPr lang="el-GR" sz="2200" b="1">
                <a:solidFill>
                  <a:srgbClr val="C00000"/>
                </a:solidFill>
                <a:latin typeface="Calibri" pitchFamily="34" charset="0"/>
              </a:rPr>
              <a:t>Αναδρομικές</a:t>
            </a:r>
            <a:r>
              <a:rPr lang="el-GR" sz="2200">
                <a:latin typeface="Calibri" pitchFamily="34" charset="0"/>
              </a:rPr>
              <a:t> (</a:t>
            </a:r>
            <a:r>
              <a:rPr lang="en-US" sz="2200">
                <a:latin typeface="Calibri" pitchFamily="34" charset="0"/>
              </a:rPr>
              <a:t>retrospective</a:t>
            </a:r>
            <a:r>
              <a:rPr lang="el-GR" sz="2200">
                <a:latin typeface="Calibri" pitchFamily="34" charset="0"/>
              </a:rPr>
              <a:t>) είναι οι περιπτώσεις όπου έχουν δομηθεί κάποια κριτήρια και στη συνέχεια περιλαμβάνονται στη μελέτη οι περιπτώσεις που εμπίπτουν στα κριτήρια αυτά, όπως προκύπτει από ιστορικά στοιχεία.</a:t>
            </a:r>
          </a:p>
          <a:p>
            <a:r>
              <a:rPr lang="el-GR" sz="2200">
                <a:latin typeface="Calibri" pitchFamily="34" charset="0"/>
              </a:rPr>
              <a:t>Θεωρείται ότι η μελέτη περίπτωσης δεν αποτελεί απλά μια μέθοδο μελέτης ενός φαινομένου, αλλά ότι εφαρμόζει μια ολόκληρη </a:t>
            </a:r>
            <a:r>
              <a:rPr lang="el-GR" sz="2200" b="1" i="1">
                <a:solidFill>
                  <a:srgbClr val="C00000"/>
                </a:solidFill>
                <a:latin typeface="Calibri" pitchFamily="34" charset="0"/>
              </a:rPr>
              <a:t>στρατηγική έρευνας</a:t>
            </a:r>
            <a:r>
              <a:rPr lang="el-GR" sz="2200">
                <a:latin typeface="Calibri" pitchFamily="34" charset="0"/>
              </a:rPr>
              <a:t>, η οποία βασίζεται σε πολλαπλές πηγές πληροφόρησης, σε μία ή περισσότερες μελέτες περιπτώσεων, σε συμπεράσματα και ιδιότητες προηγούμενων μελετών περιπτώσεων, και σε αριθμό μεθόδων επιστημονικής ανάλυσης.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a:t>
            </a:r>
            <a:br>
              <a:rPr lang="el-GR" sz="2800" b="1" dirty="0">
                <a:latin typeface="Calibri" pitchFamily="34" charset="0"/>
              </a:rPr>
            </a:br>
            <a:r>
              <a:rPr lang="el-GR" sz="2800" b="1" dirty="0">
                <a:solidFill>
                  <a:srgbClr val="0070C0"/>
                </a:solidFill>
                <a:latin typeface="Calibri" pitchFamily="34" charset="0"/>
              </a:rPr>
              <a:t>Ενότητες πληροφόρησης: 1/8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0F3917DE-77BF-424C-B92B-8A9598915630}" type="slidenum">
              <a:rPr lang="el-GR" smtClean="0"/>
              <a:pPr>
                <a:defRPr/>
              </a:pPr>
              <a:t>5</a:t>
            </a:fld>
            <a:endParaRPr lang="el-GR"/>
          </a:p>
        </p:txBody>
      </p:sp>
      <p:sp>
        <p:nvSpPr>
          <p:cNvPr id="21508" name="Content Placeholder 2"/>
          <p:cNvSpPr>
            <a:spLocks noGrp="1"/>
          </p:cNvSpPr>
          <p:nvPr>
            <p:ph sz="quarter" idx="1"/>
          </p:nvPr>
        </p:nvSpPr>
        <p:spPr>
          <a:xfrm>
            <a:off x="0" y="1341438"/>
            <a:ext cx="9144000" cy="5516562"/>
          </a:xfrm>
        </p:spPr>
        <p:txBody>
          <a:bodyPr/>
          <a:lstStyle/>
          <a:p>
            <a:pPr marL="457200" indent="-457200">
              <a:buFont typeface="Georgia" pitchFamily="18" charset="0"/>
              <a:buAutoNum type="arabicPeriod"/>
            </a:pPr>
            <a:r>
              <a:rPr lang="el-GR" sz="2400" b="1">
                <a:solidFill>
                  <a:srgbClr val="C00000"/>
                </a:solidFill>
                <a:latin typeface="Calibri" pitchFamily="34" charset="0"/>
              </a:rPr>
              <a:t>Ιστορική αναδρομή</a:t>
            </a:r>
            <a:r>
              <a:rPr lang="el-GR" sz="2400">
                <a:latin typeface="Calibri" pitchFamily="34" charset="0"/>
              </a:rPr>
              <a:t>: έχει σκοπό να παρουσιάσει τα βασικά στοιχεία που αφορούν στη δημιουργία και την εξέλιξη της επιχείρησης καθώς και στις χρονιές – σταθμούς που επηρέασαν σημαντικά την πορεία της.</a:t>
            </a:r>
          </a:p>
          <a:p>
            <a:pPr marL="457200" indent="-457200">
              <a:buFont typeface="Georgia" pitchFamily="18" charset="0"/>
              <a:buAutoNum type="arabicPeriod"/>
            </a:pPr>
            <a:r>
              <a:rPr lang="el-GR" sz="2400" b="1">
                <a:solidFill>
                  <a:srgbClr val="C00000"/>
                </a:solidFill>
                <a:latin typeface="Calibri" pitchFamily="34" charset="0"/>
              </a:rPr>
              <a:t>Ανάλυση και αξιολόγηση του εσωτερικού και του εξωτερικού περιβάλλοντος του οργανισμού</a:t>
            </a:r>
            <a:r>
              <a:rPr lang="el-GR" sz="2400">
                <a:latin typeface="Calibri" pitchFamily="34" charset="0"/>
              </a:rPr>
              <a:t>: </a:t>
            </a:r>
          </a:p>
          <a:p>
            <a:pPr marL="457200" indent="-457200"/>
            <a:r>
              <a:rPr lang="el-GR" sz="2400">
                <a:latin typeface="Calibri" pitchFamily="34" charset="0"/>
              </a:rPr>
              <a:t>Η ανίχνευση του </a:t>
            </a:r>
            <a:r>
              <a:rPr lang="el-GR" sz="2400" b="1">
                <a:solidFill>
                  <a:srgbClr val="0070C0"/>
                </a:solidFill>
                <a:latin typeface="Calibri" pitchFamily="34" charset="0"/>
              </a:rPr>
              <a:t>εσωτερικού περιβάλλοντος </a:t>
            </a:r>
            <a:r>
              <a:rPr lang="el-GR" sz="2400">
                <a:latin typeface="Calibri" pitchFamily="34" charset="0"/>
              </a:rPr>
              <a:t>μπορεί να γίνει με το </a:t>
            </a:r>
            <a:r>
              <a:rPr lang="el-GR" sz="2400" b="1" i="1">
                <a:solidFill>
                  <a:srgbClr val="C00000"/>
                </a:solidFill>
                <a:latin typeface="Calibri" pitchFamily="34" charset="0"/>
              </a:rPr>
              <a:t>πλαίσιο ΔΑΕΑ</a:t>
            </a:r>
            <a:r>
              <a:rPr lang="el-GR" sz="2400" b="1">
                <a:solidFill>
                  <a:srgbClr val="C00000"/>
                </a:solidFill>
                <a:latin typeface="Calibri" pitchFamily="34" charset="0"/>
              </a:rPr>
              <a:t> </a:t>
            </a:r>
            <a:r>
              <a:rPr lang="el-GR" sz="2400">
                <a:latin typeface="Calibri" pitchFamily="34" charset="0"/>
              </a:rPr>
              <a:t>(δυνάμεις, αδυναμίες, ευκαιρίες, απειλές), ή αλλιώς, </a:t>
            </a:r>
            <a:r>
              <a:rPr lang="en-US" sz="2400" b="1" i="1">
                <a:solidFill>
                  <a:srgbClr val="C00000"/>
                </a:solidFill>
                <a:latin typeface="Calibri" pitchFamily="34" charset="0"/>
              </a:rPr>
              <a:t>SWOT framework</a:t>
            </a:r>
            <a:r>
              <a:rPr lang="en-US" sz="2400" b="1">
                <a:solidFill>
                  <a:srgbClr val="C00000"/>
                </a:solidFill>
                <a:latin typeface="Calibri" pitchFamily="34" charset="0"/>
              </a:rPr>
              <a:t> </a:t>
            </a:r>
            <a:r>
              <a:rPr lang="el-GR" sz="2400">
                <a:latin typeface="Calibri" pitchFamily="34" charset="0"/>
              </a:rPr>
              <a:t>(</a:t>
            </a:r>
            <a:r>
              <a:rPr lang="en-US" sz="2400">
                <a:latin typeface="Calibri" pitchFamily="34" charset="0"/>
              </a:rPr>
              <a:t>strengths</a:t>
            </a:r>
            <a:r>
              <a:rPr lang="el-GR" sz="2400">
                <a:latin typeface="Calibri" pitchFamily="34" charset="0"/>
              </a:rPr>
              <a:t>, </a:t>
            </a:r>
            <a:r>
              <a:rPr lang="en-US" sz="2400">
                <a:latin typeface="Calibri" pitchFamily="34" charset="0"/>
              </a:rPr>
              <a:t>weaknesses</a:t>
            </a:r>
            <a:r>
              <a:rPr lang="el-GR" sz="2400">
                <a:latin typeface="Calibri" pitchFamily="34" charset="0"/>
              </a:rPr>
              <a:t>, </a:t>
            </a:r>
            <a:r>
              <a:rPr lang="en-US" sz="2400">
                <a:latin typeface="Calibri" pitchFamily="34" charset="0"/>
              </a:rPr>
              <a:t>opportunities</a:t>
            </a:r>
            <a:r>
              <a:rPr lang="el-GR" sz="2400">
                <a:latin typeface="Calibri" pitchFamily="34" charset="0"/>
              </a:rPr>
              <a:t>, </a:t>
            </a:r>
            <a:r>
              <a:rPr lang="en-US" sz="2400">
                <a:latin typeface="Calibri" pitchFamily="34" charset="0"/>
              </a:rPr>
              <a:t>threats</a:t>
            </a:r>
            <a:r>
              <a:rPr lang="el-GR" sz="2400">
                <a:latin typeface="Calibri" pitchFamily="34" charset="0"/>
              </a:rPr>
              <a:t>). Μολονότι το πλαίσιο ΔΑΕΑ μπορεί να χρησιμοποιηθεί για την ανάλυση τόσο του εσωτερικού όσο και του εξωτερικού περιβάλλοντος, εντούτοις, η φιλοσοφία του κατευθύνεται περισσότερο προς την ανάλυση του εσωτερικού περιβάλλοντος. </a:t>
            </a:r>
          </a:p>
          <a:p>
            <a:pPr marL="457200" indent="-457200">
              <a:buFont typeface="Georgia" pitchFamily="18" charset="0"/>
              <a:buAutoNum type="arabicPeriod"/>
            </a:pPr>
            <a:endParaRPr lang="el-GR" sz="2400">
              <a:latin typeface="Calibri" pitchFamily="34" charset="0"/>
            </a:endParaRPr>
          </a:p>
          <a:p>
            <a:pPr marL="457200" indent="-457200">
              <a:buFont typeface="Georgia" pitchFamily="18" charset="0"/>
              <a:buAutoNum type="arabicPeriod"/>
            </a:pPr>
            <a:endParaRPr lang="el-GR" sz="2400">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a:t>
            </a:r>
            <a:br>
              <a:rPr lang="el-GR" sz="2800" b="1" dirty="0">
                <a:latin typeface="Calibri" pitchFamily="34" charset="0"/>
              </a:rPr>
            </a:br>
            <a:r>
              <a:rPr lang="el-GR" sz="2800" b="1" dirty="0">
                <a:solidFill>
                  <a:srgbClr val="0070C0"/>
                </a:solidFill>
                <a:latin typeface="Calibri" pitchFamily="34" charset="0"/>
              </a:rPr>
              <a:t>Ενότητες πληροφόρησης: 2/8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AF753401-1AF3-4CE5-A146-5A1848C509FE}" type="slidenum">
              <a:rPr lang="el-GR" smtClean="0"/>
              <a:pPr>
                <a:defRPr/>
              </a:pPr>
              <a:t>6</a:t>
            </a:fld>
            <a:endParaRPr lang="el-GR"/>
          </a:p>
        </p:txBody>
      </p:sp>
      <p:sp>
        <p:nvSpPr>
          <p:cNvPr id="15364" name="Content Placeholder 2"/>
          <p:cNvSpPr>
            <a:spLocks noGrp="1"/>
          </p:cNvSpPr>
          <p:nvPr>
            <p:ph sz="quarter" idx="1"/>
          </p:nvPr>
        </p:nvSpPr>
        <p:spPr>
          <a:xfrm>
            <a:off x="0" y="1341438"/>
            <a:ext cx="9144000" cy="5516562"/>
          </a:xfrm>
        </p:spPr>
        <p:txBody>
          <a:bodyPr/>
          <a:lstStyle/>
          <a:p>
            <a:pPr marL="457200" indent="-457200">
              <a:defRPr/>
            </a:pPr>
            <a:r>
              <a:rPr lang="el-GR" sz="2400" b="1" dirty="0">
                <a:solidFill>
                  <a:srgbClr val="C00000"/>
                </a:solidFill>
                <a:latin typeface="Calibri" pitchFamily="34" charset="0"/>
              </a:rPr>
              <a:t>Παράδειγμα ανάλυσης </a:t>
            </a:r>
            <a:r>
              <a:rPr lang="en-US" sz="2400" b="1" dirty="0">
                <a:solidFill>
                  <a:srgbClr val="C00000"/>
                </a:solidFill>
                <a:latin typeface="Calibri" pitchFamily="34" charset="0"/>
              </a:rPr>
              <a:t>SWOT</a:t>
            </a:r>
            <a:r>
              <a:rPr lang="el-GR" sz="2400" dirty="0">
                <a:latin typeface="Calibri" pitchFamily="34" charset="0"/>
              </a:rPr>
              <a:t>:</a:t>
            </a:r>
          </a:p>
          <a:p>
            <a:pPr>
              <a:defRPr/>
            </a:pPr>
            <a:r>
              <a:rPr lang="el-GR" sz="2400" b="1" dirty="0">
                <a:solidFill>
                  <a:srgbClr val="C00000"/>
                </a:solidFill>
                <a:latin typeface="Calibri" pitchFamily="34" charset="0"/>
              </a:rPr>
              <a:t>Δυνάμεις</a:t>
            </a:r>
            <a:r>
              <a:rPr lang="el-GR" sz="2400" dirty="0">
                <a:latin typeface="Calibri" pitchFamily="34" charset="0"/>
              </a:rPr>
              <a:t> (π.χ., οι τρέχοντες εργαζόμενοι είναι ταλαντούχοι άνθρωποι, το μίγμα των εργαζομένων καλύπτει όλες τις αναγκαίες δεξιότητες και ικανότητες που χρειάζεται ο οργανισμός).</a:t>
            </a:r>
          </a:p>
          <a:p>
            <a:pPr>
              <a:defRPr/>
            </a:pPr>
            <a:r>
              <a:rPr lang="el-GR" sz="2400" b="1" dirty="0">
                <a:solidFill>
                  <a:srgbClr val="C00000"/>
                </a:solidFill>
                <a:latin typeface="Calibri" pitchFamily="34" charset="0"/>
              </a:rPr>
              <a:t>Αδυναμίες</a:t>
            </a:r>
            <a:r>
              <a:rPr lang="el-GR" sz="2400" dirty="0">
                <a:latin typeface="Calibri" pitchFamily="34" charset="0"/>
              </a:rPr>
              <a:t> (π.χ., δεν υπάρχουν τυπικές διαδικασίες προγραμματισμού των Ανθρώπινων Πόρων (ΑΠ), δεν υπάρχουν τυπικά προγράμματα κατάρτισης). </a:t>
            </a:r>
          </a:p>
          <a:p>
            <a:pPr>
              <a:defRPr/>
            </a:pPr>
            <a:r>
              <a:rPr lang="el-GR" sz="2400" b="1" dirty="0">
                <a:solidFill>
                  <a:srgbClr val="C00000"/>
                </a:solidFill>
                <a:latin typeface="Calibri" pitchFamily="34" charset="0"/>
              </a:rPr>
              <a:t>Ευκαιρίες</a:t>
            </a:r>
            <a:r>
              <a:rPr lang="el-GR" sz="2400" dirty="0">
                <a:latin typeface="Calibri" pitchFamily="34" charset="0"/>
              </a:rPr>
              <a:t> (π.χ., η εισαγωγή μιας διαδικασίας ανάπτυξης των ΑΠ με στόχο τη μεγέθυνση του οργανισμού, η αγορά ενός λογισμικού για τη σωστή διαχείριση του προσωπικού). </a:t>
            </a:r>
          </a:p>
          <a:p>
            <a:pPr>
              <a:defRPr/>
            </a:pPr>
            <a:r>
              <a:rPr lang="el-GR" sz="2400" b="1" dirty="0">
                <a:solidFill>
                  <a:srgbClr val="C00000"/>
                </a:solidFill>
                <a:latin typeface="Calibri" pitchFamily="34" charset="0"/>
              </a:rPr>
              <a:t>Απειλές</a:t>
            </a:r>
            <a:r>
              <a:rPr lang="el-GR" sz="2400" dirty="0">
                <a:latin typeface="Calibri" pitchFamily="34" charset="0"/>
              </a:rPr>
              <a:t> (π.χ., πιθανή ανασφάλεια και κινητικότητα των υψηλόβαθμων στελεχών λόγω μεταβολών στον οργανισμό, πιθανά προβλήματα κουλτούρας από την επικείμενη συγχώνευση του οργανισμού). </a:t>
            </a:r>
          </a:p>
          <a:p>
            <a:pPr marL="457200" indent="-457200">
              <a:buFont typeface="+mj-lt"/>
              <a:buAutoNum type="arabicPeriod"/>
              <a:defRPr/>
            </a:pPr>
            <a:endParaRPr lang="el-GR" sz="2400" dirty="0">
              <a:latin typeface="Calibri" pitchFamily="34" charset="0"/>
            </a:endParaRPr>
          </a:p>
          <a:p>
            <a:pPr marL="457200" indent="-457200">
              <a:buFont typeface="+mj-lt"/>
              <a:buAutoNum type="arabicPeriod"/>
              <a:defRPr/>
            </a:pPr>
            <a:endParaRPr lang="el-GR" sz="2400" dirty="0">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a:t>
            </a:r>
            <a:br>
              <a:rPr lang="el-GR" sz="2800" b="1" dirty="0">
                <a:latin typeface="Calibri" pitchFamily="34" charset="0"/>
              </a:rPr>
            </a:br>
            <a:r>
              <a:rPr lang="el-GR" sz="2800" b="1" dirty="0">
                <a:solidFill>
                  <a:srgbClr val="0070C0"/>
                </a:solidFill>
                <a:latin typeface="Calibri" pitchFamily="34" charset="0"/>
              </a:rPr>
              <a:t>Ενότητες πληροφόρησης: 3/8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B3459DC6-E7B7-479A-8DB7-C9DB56F764BC}" type="slidenum">
              <a:rPr lang="el-GR" smtClean="0"/>
              <a:pPr>
                <a:defRPr/>
              </a:pPr>
              <a:t>7</a:t>
            </a:fld>
            <a:endParaRPr lang="el-GR"/>
          </a:p>
        </p:txBody>
      </p:sp>
      <p:sp>
        <p:nvSpPr>
          <p:cNvPr id="23556" name="Content Placeholder 2"/>
          <p:cNvSpPr>
            <a:spLocks noGrp="1"/>
          </p:cNvSpPr>
          <p:nvPr>
            <p:ph sz="quarter" idx="1"/>
          </p:nvPr>
        </p:nvSpPr>
        <p:spPr>
          <a:xfrm>
            <a:off x="0" y="1341438"/>
            <a:ext cx="9144000" cy="5516562"/>
          </a:xfrm>
        </p:spPr>
        <p:txBody>
          <a:bodyPr/>
          <a:lstStyle/>
          <a:p>
            <a:r>
              <a:rPr lang="el-GR" sz="2400" dirty="0">
                <a:latin typeface="Calibri" pitchFamily="34" charset="0"/>
              </a:rPr>
              <a:t>Μια μέθοδος που μπορεί να ανιχνεύσει καθαρά το </a:t>
            </a:r>
            <a:r>
              <a:rPr lang="el-GR" sz="2400" b="1" dirty="0">
                <a:solidFill>
                  <a:srgbClr val="C00000"/>
                </a:solidFill>
                <a:latin typeface="Calibri" pitchFamily="34" charset="0"/>
              </a:rPr>
              <a:t>εξωτερικό </a:t>
            </a:r>
            <a:r>
              <a:rPr lang="el-GR" sz="2400" b="1" dirty="0" err="1">
                <a:solidFill>
                  <a:srgbClr val="C00000"/>
                </a:solidFill>
                <a:latin typeface="Calibri" pitchFamily="34" charset="0"/>
              </a:rPr>
              <a:t>μακρο</a:t>
            </a:r>
            <a:r>
              <a:rPr lang="el-GR" sz="2400" b="1" dirty="0">
                <a:solidFill>
                  <a:srgbClr val="C00000"/>
                </a:solidFill>
                <a:latin typeface="Calibri" pitchFamily="34" charset="0"/>
              </a:rPr>
              <a:t>-περιβάλλον </a:t>
            </a:r>
            <a:r>
              <a:rPr lang="el-GR" sz="2400" dirty="0">
                <a:latin typeface="Calibri" pitchFamily="34" charset="0"/>
              </a:rPr>
              <a:t>είναι το ονομαζόμενο </a:t>
            </a:r>
            <a:r>
              <a:rPr lang="el-GR" sz="2400" b="1" i="1" dirty="0">
                <a:solidFill>
                  <a:srgbClr val="C00000"/>
                </a:solidFill>
                <a:latin typeface="Calibri" pitchFamily="34" charset="0"/>
              </a:rPr>
              <a:t>πλαίσιο ΠΟΚΤ_ΝΠ</a:t>
            </a:r>
            <a:r>
              <a:rPr lang="el-GR" sz="2400" b="1" dirty="0">
                <a:solidFill>
                  <a:srgbClr val="C00000"/>
                </a:solidFill>
                <a:latin typeface="Calibri" pitchFamily="34" charset="0"/>
              </a:rPr>
              <a:t> </a:t>
            </a:r>
            <a:r>
              <a:rPr lang="el-GR" sz="2400" dirty="0">
                <a:latin typeface="Calibri" pitchFamily="34" charset="0"/>
              </a:rPr>
              <a:t>που περιλαμβάνει πολιτικές, οικονομικές, κοινωνικές, τεχνολογικές, νομικές, και περιβαλλοντολογικές διαστάσεις, ή αλλιώς </a:t>
            </a:r>
            <a:r>
              <a:rPr lang="en-US" sz="2400" b="1" i="1" dirty="0">
                <a:solidFill>
                  <a:srgbClr val="C00000"/>
                </a:solidFill>
                <a:latin typeface="Calibri" pitchFamily="34" charset="0"/>
              </a:rPr>
              <a:t>PEST</a:t>
            </a:r>
            <a:r>
              <a:rPr lang="el-GR" sz="2400" b="1" i="1" dirty="0">
                <a:solidFill>
                  <a:srgbClr val="C00000"/>
                </a:solidFill>
                <a:latin typeface="Calibri" pitchFamily="34" charset="0"/>
              </a:rPr>
              <a:t>_</a:t>
            </a:r>
            <a:r>
              <a:rPr lang="en-US" sz="2400" b="1" i="1" dirty="0">
                <a:solidFill>
                  <a:srgbClr val="C00000"/>
                </a:solidFill>
                <a:latin typeface="Calibri" pitchFamily="34" charset="0"/>
              </a:rPr>
              <a:t>LE framework</a:t>
            </a:r>
            <a:r>
              <a:rPr lang="en-US" sz="2400" b="1" dirty="0">
                <a:solidFill>
                  <a:srgbClr val="C00000"/>
                </a:solidFill>
                <a:latin typeface="Calibri" pitchFamily="34" charset="0"/>
              </a:rPr>
              <a:t> </a:t>
            </a:r>
            <a:r>
              <a:rPr lang="el-GR" sz="2400" dirty="0">
                <a:latin typeface="Calibri" pitchFamily="34" charset="0"/>
              </a:rPr>
              <a:t>(</a:t>
            </a:r>
            <a:r>
              <a:rPr lang="en-US" sz="2400" dirty="0">
                <a:latin typeface="Calibri" pitchFamily="34" charset="0"/>
              </a:rPr>
              <a:t>political</a:t>
            </a:r>
            <a:r>
              <a:rPr lang="el-GR" sz="2400" dirty="0">
                <a:latin typeface="Calibri" pitchFamily="34" charset="0"/>
              </a:rPr>
              <a:t>, </a:t>
            </a:r>
            <a:r>
              <a:rPr lang="en-US" sz="2400" dirty="0">
                <a:latin typeface="Calibri" pitchFamily="34" charset="0"/>
              </a:rPr>
              <a:t>economic</a:t>
            </a:r>
            <a:r>
              <a:rPr lang="el-GR" sz="2400" dirty="0">
                <a:latin typeface="Calibri" pitchFamily="34" charset="0"/>
              </a:rPr>
              <a:t>, </a:t>
            </a:r>
            <a:r>
              <a:rPr lang="en-US" sz="2400" dirty="0">
                <a:latin typeface="Calibri" pitchFamily="34" charset="0"/>
              </a:rPr>
              <a:t>social</a:t>
            </a:r>
            <a:r>
              <a:rPr lang="el-GR" sz="2400" dirty="0">
                <a:latin typeface="Calibri" pitchFamily="34" charset="0"/>
              </a:rPr>
              <a:t>, </a:t>
            </a:r>
            <a:r>
              <a:rPr lang="en-US" sz="2400" dirty="0">
                <a:latin typeface="Calibri" pitchFamily="34" charset="0"/>
              </a:rPr>
              <a:t>technological</a:t>
            </a:r>
            <a:r>
              <a:rPr lang="el-GR" sz="2400" dirty="0">
                <a:latin typeface="Calibri" pitchFamily="34" charset="0"/>
              </a:rPr>
              <a:t>, </a:t>
            </a:r>
            <a:r>
              <a:rPr lang="en-US" sz="2400" dirty="0">
                <a:latin typeface="Calibri" pitchFamily="34" charset="0"/>
              </a:rPr>
              <a:t>legal</a:t>
            </a:r>
            <a:r>
              <a:rPr lang="el-GR" sz="2400" dirty="0">
                <a:latin typeface="Calibri" pitchFamily="34" charset="0"/>
              </a:rPr>
              <a:t>, </a:t>
            </a:r>
            <a:r>
              <a:rPr lang="en-US" sz="2400" dirty="0">
                <a:latin typeface="Calibri" pitchFamily="34" charset="0"/>
              </a:rPr>
              <a:t>environmental</a:t>
            </a:r>
            <a:r>
              <a:rPr lang="el-GR" sz="2400" dirty="0">
                <a:latin typeface="Calibri" pitchFamily="34" charset="0"/>
              </a:rPr>
              <a:t>). </a:t>
            </a:r>
          </a:p>
          <a:p>
            <a:endParaRPr lang="el-GR" sz="2400" dirty="0">
              <a:latin typeface="Calibri" pitchFamily="34" charset="0"/>
            </a:endParaRPr>
          </a:p>
          <a:p>
            <a:r>
              <a:rPr lang="el-GR" sz="2400" b="1" dirty="0">
                <a:solidFill>
                  <a:srgbClr val="C00000"/>
                </a:solidFill>
                <a:latin typeface="Calibri" pitchFamily="34" charset="0"/>
              </a:rPr>
              <a:t>Παράδειγμα ανάλυσης διαστάσεων </a:t>
            </a:r>
            <a:r>
              <a:rPr lang="en-US" sz="2400" b="1" dirty="0">
                <a:solidFill>
                  <a:srgbClr val="C00000"/>
                </a:solidFill>
                <a:latin typeface="Calibri" pitchFamily="34" charset="0"/>
              </a:rPr>
              <a:t>PEST</a:t>
            </a:r>
            <a:r>
              <a:rPr lang="el-GR" sz="2400" b="1" dirty="0">
                <a:solidFill>
                  <a:srgbClr val="C00000"/>
                </a:solidFill>
                <a:latin typeface="Calibri" pitchFamily="34" charset="0"/>
              </a:rPr>
              <a:t>_</a:t>
            </a:r>
            <a:r>
              <a:rPr lang="en-US" sz="2400" b="1" dirty="0">
                <a:solidFill>
                  <a:srgbClr val="C00000"/>
                </a:solidFill>
                <a:latin typeface="Calibri" pitchFamily="34" charset="0"/>
              </a:rPr>
              <a:t>LE</a:t>
            </a:r>
            <a:r>
              <a:rPr lang="el-GR" sz="2400" dirty="0">
                <a:latin typeface="Calibri" pitchFamily="34" charset="0"/>
              </a:rPr>
              <a:t>:</a:t>
            </a:r>
          </a:p>
          <a:p>
            <a:r>
              <a:rPr lang="el-GR" sz="2400" b="1" dirty="0">
                <a:solidFill>
                  <a:srgbClr val="C00000"/>
                </a:solidFill>
                <a:latin typeface="Calibri" pitchFamily="34" charset="0"/>
              </a:rPr>
              <a:t>Πολιτικές</a:t>
            </a:r>
            <a:r>
              <a:rPr lang="el-GR" sz="2400" dirty="0">
                <a:latin typeface="Calibri" pitchFamily="34" charset="0"/>
              </a:rPr>
              <a:t> (π.χ., κυβερνητικές πολιτικές, πολιτική σταθερότητα, και γενικά κατά πόσον η κυβέρνηση επεμβαίνει στην οικονομία).</a:t>
            </a:r>
          </a:p>
          <a:p>
            <a:r>
              <a:rPr lang="el-GR" sz="2400" b="1" dirty="0">
                <a:solidFill>
                  <a:srgbClr val="C00000"/>
                </a:solidFill>
                <a:latin typeface="Calibri" pitchFamily="34" charset="0"/>
              </a:rPr>
              <a:t>Οικονομικές</a:t>
            </a:r>
            <a:r>
              <a:rPr lang="el-GR" sz="2400" dirty="0">
                <a:latin typeface="Calibri" pitchFamily="34" charset="0"/>
              </a:rPr>
              <a:t> (π.χ., οικονομική ανάπτυξη, πληθωρισμός, ανεργία, επιτόκια, φορολογία, ανταγωνισμός στην αγορά που έχει σημαντικές επιπτώσεις στις αποφάσεις των επιχειρήσεων).</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a:t>
            </a:r>
            <a:br>
              <a:rPr lang="el-GR" sz="2800" b="1" dirty="0">
                <a:latin typeface="Calibri" pitchFamily="34" charset="0"/>
              </a:rPr>
            </a:br>
            <a:r>
              <a:rPr lang="el-GR" sz="2800" b="1" dirty="0">
                <a:solidFill>
                  <a:srgbClr val="0070C0"/>
                </a:solidFill>
                <a:latin typeface="Calibri" pitchFamily="34" charset="0"/>
              </a:rPr>
              <a:t>Ενότητες πληροφόρησης: 4/8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A06369D6-0B74-4759-8A94-57A7620289D4}" type="slidenum">
              <a:rPr lang="el-GR" smtClean="0"/>
              <a:pPr>
                <a:defRPr/>
              </a:pPr>
              <a:t>8</a:t>
            </a:fld>
            <a:endParaRPr lang="el-GR"/>
          </a:p>
        </p:txBody>
      </p:sp>
      <p:sp>
        <p:nvSpPr>
          <p:cNvPr id="15364" name="Content Placeholder 2"/>
          <p:cNvSpPr>
            <a:spLocks noGrp="1"/>
          </p:cNvSpPr>
          <p:nvPr>
            <p:ph sz="quarter" idx="1"/>
          </p:nvPr>
        </p:nvSpPr>
        <p:spPr>
          <a:xfrm>
            <a:off x="0" y="1341438"/>
            <a:ext cx="9144000" cy="5516562"/>
          </a:xfrm>
        </p:spPr>
        <p:txBody>
          <a:bodyPr/>
          <a:lstStyle/>
          <a:p>
            <a:pPr>
              <a:defRPr/>
            </a:pPr>
            <a:r>
              <a:rPr lang="el-GR" sz="2400" b="1" dirty="0">
                <a:solidFill>
                  <a:srgbClr val="C00000"/>
                </a:solidFill>
                <a:latin typeface="Calibri" pitchFamily="34" charset="0"/>
              </a:rPr>
              <a:t>Κοινωνικές</a:t>
            </a:r>
            <a:r>
              <a:rPr lang="el-GR" sz="2400" dirty="0">
                <a:latin typeface="Calibri" pitchFamily="34" charset="0"/>
              </a:rPr>
              <a:t> (π.χ., θέματα κουλτούρας, δημογραφικές μεταβολές, συνείδηση για υγεία και ασφάλεια, εκπαιδευτικές προτεραιότητες που μπορεί να έχουν επιπτώσεις στη λήψη αποφάσεων των οργανισμών).</a:t>
            </a:r>
          </a:p>
          <a:p>
            <a:pPr>
              <a:defRPr/>
            </a:pPr>
            <a:r>
              <a:rPr lang="el-GR" sz="2400" b="1" dirty="0">
                <a:solidFill>
                  <a:srgbClr val="C00000"/>
                </a:solidFill>
                <a:latin typeface="Calibri" pitchFamily="34" charset="0"/>
              </a:rPr>
              <a:t>Τεχνολογικές</a:t>
            </a:r>
            <a:r>
              <a:rPr lang="el-GR" sz="2400" dirty="0">
                <a:latin typeface="Calibri" pitchFamily="34" charset="0"/>
              </a:rPr>
              <a:t> (π.χ., τεχνολογικές πτυχές που έχουν επιπτώσεις σε προϊόντα, διαδικασίες που έχουν επιπτώσεις στην αποτελεσματικότητα και αποδοτικότητα των εργαζομένων).</a:t>
            </a:r>
          </a:p>
          <a:p>
            <a:pPr>
              <a:defRPr/>
            </a:pPr>
            <a:r>
              <a:rPr lang="el-GR" sz="2400" b="1" dirty="0">
                <a:solidFill>
                  <a:srgbClr val="C00000"/>
                </a:solidFill>
                <a:latin typeface="Calibri" pitchFamily="34" charset="0"/>
              </a:rPr>
              <a:t>Νομικές</a:t>
            </a:r>
            <a:r>
              <a:rPr lang="el-GR" sz="2400" dirty="0">
                <a:latin typeface="Calibri" pitchFamily="34" charset="0"/>
              </a:rPr>
              <a:t> (π.χ., νέοι ή αναθεωρημένοι νόμοι, δικαστικές αποφάσεις που επηρεάζουν τη λειτουργία των οργανισμών).</a:t>
            </a:r>
          </a:p>
          <a:p>
            <a:pPr>
              <a:defRPr/>
            </a:pPr>
            <a:r>
              <a:rPr lang="el-GR" sz="2400" b="1" dirty="0">
                <a:solidFill>
                  <a:srgbClr val="C00000"/>
                </a:solidFill>
                <a:latin typeface="Calibri" pitchFamily="34" charset="0"/>
              </a:rPr>
              <a:t>Περιβαλλοντολογικές</a:t>
            </a:r>
            <a:r>
              <a:rPr lang="el-GR" sz="2400" dirty="0">
                <a:latin typeface="Calibri" pitchFamily="34" charset="0"/>
              </a:rPr>
              <a:t> (π.χ., οικολογικά και περιβαλλοντολογικά θέματα που άπτονται των καιρικών και κλιματικών αλλαγών και που επηρεάζουν τις επιχειρήσεις). </a:t>
            </a:r>
          </a:p>
          <a:p>
            <a:pPr marL="457200" indent="-457200">
              <a:buFont typeface="+mj-lt"/>
              <a:buAutoNum type="arabicPeriod"/>
              <a:defRPr/>
            </a:pPr>
            <a:endParaRPr lang="el-GR" sz="2400" dirty="0">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9144000" cy="1047750"/>
          </a:xfrm>
        </p:spPr>
        <p:txBody>
          <a:bodyPr/>
          <a:lstStyle/>
          <a:p>
            <a:pPr>
              <a:defRPr/>
            </a:pPr>
            <a:r>
              <a:rPr lang="el-GR" sz="2800" b="1" dirty="0">
                <a:latin typeface="Calibri" pitchFamily="34" charset="0"/>
              </a:rPr>
              <a:t>ΜΕΛΕΤΗ ΠΕΡΙΠΤΩΣΗΣ</a:t>
            </a:r>
            <a:br>
              <a:rPr lang="el-GR" sz="2800" b="1" dirty="0">
                <a:latin typeface="Calibri" pitchFamily="34" charset="0"/>
              </a:rPr>
            </a:br>
            <a:r>
              <a:rPr lang="el-GR" sz="2800" b="1" dirty="0">
                <a:solidFill>
                  <a:srgbClr val="0070C0"/>
                </a:solidFill>
                <a:latin typeface="Calibri" pitchFamily="34" charset="0"/>
              </a:rPr>
              <a:t>Ενότητες πληροφόρησης: 5/8</a:t>
            </a:r>
            <a:endParaRPr lang="el-GR" sz="2800" dirty="0">
              <a:solidFill>
                <a:srgbClr val="0070C0"/>
              </a:solidFill>
              <a:latin typeface="Calibri" pitchFamily="34" charset="0"/>
            </a:endParaRPr>
          </a:p>
        </p:txBody>
      </p:sp>
      <p:sp>
        <p:nvSpPr>
          <p:cNvPr id="4" name="Slide Number Placeholder 3"/>
          <p:cNvSpPr>
            <a:spLocks noGrp="1"/>
          </p:cNvSpPr>
          <p:nvPr>
            <p:ph type="sldNum" sz="quarter" idx="12"/>
          </p:nvPr>
        </p:nvSpPr>
        <p:spPr/>
        <p:txBody>
          <a:bodyPr/>
          <a:lstStyle/>
          <a:p>
            <a:pPr>
              <a:defRPr/>
            </a:pPr>
            <a:fld id="{3457DC11-994C-4269-A020-7346487980BB}" type="slidenum">
              <a:rPr lang="el-GR" smtClean="0"/>
              <a:pPr>
                <a:defRPr/>
              </a:pPr>
              <a:t>9</a:t>
            </a:fld>
            <a:endParaRPr lang="el-GR"/>
          </a:p>
        </p:txBody>
      </p:sp>
      <p:sp>
        <p:nvSpPr>
          <p:cNvPr id="25604" name="Content Placeholder 2"/>
          <p:cNvSpPr>
            <a:spLocks noGrp="1"/>
          </p:cNvSpPr>
          <p:nvPr>
            <p:ph sz="quarter" idx="1"/>
          </p:nvPr>
        </p:nvSpPr>
        <p:spPr>
          <a:xfrm>
            <a:off x="0" y="1341438"/>
            <a:ext cx="9144000" cy="5516562"/>
          </a:xfrm>
        </p:spPr>
        <p:txBody>
          <a:bodyPr/>
          <a:lstStyle/>
          <a:p>
            <a:pPr marL="457200" indent="-457200">
              <a:buFont typeface="Georgia" pitchFamily="18" charset="0"/>
              <a:buAutoNum type="arabicPeriod" startAt="3"/>
            </a:pPr>
            <a:r>
              <a:rPr lang="el-GR" sz="2400" b="1">
                <a:solidFill>
                  <a:srgbClr val="C00000"/>
                </a:solidFill>
                <a:latin typeface="Calibri" pitchFamily="34" charset="0"/>
              </a:rPr>
              <a:t>Εταιρικό προφίλ και στρατηγική</a:t>
            </a:r>
            <a:r>
              <a:rPr lang="el-GR" sz="2400">
                <a:latin typeface="Calibri" pitchFamily="34" charset="0"/>
              </a:rPr>
              <a:t>: Επιχειρείται η παράθεση πληροφοριών σχετικών με την </a:t>
            </a:r>
            <a:r>
              <a:rPr lang="el-GR" sz="2400" b="1">
                <a:solidFill>
                  <a:srgbClr val="0070C0"/>
                </a:solidFill>
                <a:latin typeface="Calibri" pitchFamily="34" charset="0"/>
              </a:rPr>
              <a:t>οργανωσιακή ταυτοποίηση</a:t>
            </a:r>
            <a:r>
              <a:rPr lang="el-GR" sz="2400">
                <a:latin typeface="Calibri" pitchFamily="34" charset="0"/>
              </a:rPr>
              <a:t>, καθώς και το </a:t>
            </a:r>
            <a:r>
              <a:rPr lang="el-GR" sz="2400" b="1">
                <a:solidFill>
                  <a:srgbClr val="0070C0"/>
                </a:solidFill>
                <a:latin typeface="Calibri" pitchFamily="34" charset="0"/>
              </a:rPr>
              <a:t>είδος της στρατηγικής </a:t>
            </a:r>
            <a:r>
              <a:rPr lang="el-GR" sz="2400">
                <a:latin typeface="Calibri" pitchFamily="34" charset="0"/>
              </a:rPr>
              <a:t>που έχει χαράξει και ακολουθεί.</a:t>
            </a:r>
          </a:p>
          <a:p>
            <a:pPr marL="457200" indent="-457200"/>
            <a:endParaRPr lang="el-GR" sz="2400">
              <a:latin typeface="Calibri" pitchFamily="34" charset="0"/>
            </a:endParaRPr>
          </a:p>
          <a:p>
            <a:pPr marL="457200" indent="-457200"/>
            <a:r>
              <a:rPr lang="el-GR" sz="2400" b="1">
                <a:solidFill>
                  <a:srgbClr val="C00000"/>
                </a:solidFill>
                <a:latin typeface="Calibri" pitchFamily="34" charset="0"/>
              </a:rPr>
              <a:t>Οργανωσιακή ταυτοποίηση </a:t>
            </a:r>
            <a:r>
              <a:rPr lang="el-GR" sz="2400">
                <a:latin typeface="Calibri" pitchFamily="34" charset="0"/>
              </a:rPr>
              <a:t>(</a:t>
            </a:r>
            <a:r>
              <a:rPr lang="en-US" sz="2400">
                <a:latin typeface="Calibri" pitchFamily="34" charset="0"/>
              </a:rPr>
              <a:t>organisational identification</a:t>
            </a:r>
            <a:r>
              <a:rPr lang="el-GR" sz="2400">
                <a:latin typeface="Calibri" pitchFamily="34" charset="0"/>
              </a:rPr>
              <a:t>): </a:t>
            </a:r>
            <a:r>
              <a:rPr lang="en-US" sz="2400">
                <a:latin typeface="Calibri" pitchFamily="34" charset="0"/>
              </a:rPr>
              <a:t>O </a:t>
            </a:r>
            <a:r>
              <a:rPr lang="el-GR" sz="2400">
                <a:latin typeface="Calibri" pitchFamily="34" charset="0"/>
              </a:rPr>
              <a:t>οργανισμός προσδιορίζεται από την τρέχουσα </a:t>
            </a:r>
            <a:r>
              <a:rPr lang="el-GR" sz="2400" b="1" i="1">
                <a:solidFill>
                  <a:srgbClr val="0070C0"/>
                </a:solidFill>
                <a:latin typeface="Calibri" pitchFamily="34" charset="0"/>
              </a:rPr>
              <a:t>αποστολή</a:t>
            </a:r>
            <a:r>
              <a:rPr lang="el-GR" sz="2400">
                <a:latin typeface="Calibri" pitchFamily="34" charset="0"/>
              </a:rPr>
              <a:t> (ο λόγος ύπαρξης του οργανισμού) και </a:t>
            </a:r>
            <a:r>
              <a:rPr lang="el-GR" sz="2400" b="1" i="1">
                <a:solidFill>
                  <a:srgbClr val="0070C0"/>
                </a:solidFill>
                <a:latin typeface="Calibri" pitchFamily="34" charset="0"/>
              </a:rPr>
              <a:t>όραμα</a:t>
            </a:r>
            <a:r>
              <a:rPr lang="el-GR" sz="2400">
                <a:latin typeface="Calibri" pitchFamily="34" charset="0"/>
              </a:rPr>
              <a:t> (το μονοπάτι που επιδιώκει ο οργανισμός να ακολουθήσει προκειμένου να επιτύχει την αποστολή του), το </a:t>
            </a:r>
            <a:r>
              <a:rPr lang="el-GR" sz="2400" b="1" i="1">
                <a:solidFill>
                  <a:srgbClr val="0070C0"/>
                </a:solidFill>
                <a:latin typeface="Calibri" pitchFamily="34" charset="0"/>
              </a:rPr>
              <a:t>σκοπό</a:t>
            </a:r>
            <a:r>
              <a:rPr lang="el-GR" sz="2400">
                <a:latin typeface="Calibri" pitchFamily="34" charset="0"/>
              </a:rPr>
              <a:t> (η τελική κατάσταση στην οποία επιθυμεί να περιέλθει ο οργανισμός) και </a:t>
            </a:r>
            <a:r>
              <a:rPr lang="el-GR" sz="2400" b="1" i="1">
                <a:solidFill>
                  <a:srgbClr val="0070C0"/>
                </a:solidFill>
                <a:latin typeface="Calibri" pitchFamily="34" charset="0"/>
              </a:rPr>
              <a:t>στόχους</a:t>
            </a:r>
            <a:r>
              <a:rPr lang="el-GR" sz="2400">
                <a:latin typeface="Calibri" pitchFamily="34" charset="0"/>
              </a:rPr>
              <a:t> (τα μετρήσιμα αποτελέσματα για την αξιολόγηση της επίτευξης των στόχων), και τις </a:t>
            </a:r>
            <a:r>
              <a:rPr lang="el-GR" sz="2400" b="1" i="1">
                <a:solidFill>
                  <a:srgbClr val="0070C0"/>
                </a:solidFill>
                <a:latin typeface="Calibri" pitchFamily="34" charset="0"/>
              </a:rPr>
              <a:t>αξίες</a:t>
            </a:r>
            <a:r>
              <a:rPr lang="el-GR" sz="2400">
                <a:latin typeface="Calibri" pitchFamily="34" charset="0"/>
              </a:rPr>
              <a:t> (οι γενικές πεποιθήσεις και συμπεριφορά) και </a:t>
            </a:r>
            <a:r>
              <a:rPr lang="el-GR" sz="2400" b="1" i="1">
                <a:solidFill>
                  <a:srgbClr val="0070C0"/>
                </a:solidFill>
                <a:latin typeface="Calibri" pitchFamily="34" charset="0"/>
              </a:rPr>
              <a:t>κουλτούρα</a:t>
            </a:r>
            <a:r>
              <a:rPr lang="el-GR" sz="2400">
                <a:latin typeface="Calibri" pitchFamily="34" charset="0"/>
              </a:rPr>
              <a:t> (η συλλογική συμπεριφορά των ανθρώπων στον οργανισμό)</a:t>
            </a:r>
          </a:p>
          <a:p>
            <a:pPr marL="457200" indent="-457200"/>
            <a:endParaRPr lang="el-GR" sz="2400">
              <a:latin typeface="Calibri" pitchFamily="34" charset="0"/>
            </a:endParaRPr>
          </a:p>
          <a:p>
            <a:pPr marL="457200" indent="-457200"/>
            <a:endParaRPr lang="el-GR" sz="2400">
              <a:latin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5564</TotalTime>
  <Words>2613</Words>
  <Application>Microsoft Office PowerPoint</Application>
  <PresentationFormat>On-screen Show (4:3)</PresentationFormat>
  <Paragraphs>200</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Georgia</vt:lpstr>
      <vt:lpstr>Wingdings</vt:lpstr>
      <vt:lpstr>Wingdings 2</vt:lpstr>
      <vt:lpstr>Civic</vt:lpstr>
      <vt:lpstr>ΕΠΙΧΕΙΡΗΜΑΤΙΚΗ ΜΕΛΕΤΗ (Ομαδική ή Ατομική Εργασία)</vt:lpstr>
      <vt:lpstr>Εισαγωγή</vt:lpstr>
      <vt:lpstr>ΜΕΛΕΤΗ ΠΕΡΙΠΤΩΣΗΣ Βασικές έννοιες: 1/2</vt:lpstr>
      <vt:lpstr>ΜΕΛΕΤΗ ΠΕΡΙΠΤΩΣΗΣ Βασικές έννοιες: 2/2</vt:lpstr>
      <vt:lpstr>ΜΕΛΕΤΗ ΠΕΡΙΠΤΩΣΗΣ Ενότητες πληροφόρησης: 1/8</vt:lpstr>
      <vt:lpstr>ΜΕΛΕΤΗ ΠΕΡΙΠΤΩΣΗΣ Ενότητες πληροφόρησης: 2/8</vt:lpstr>
      <vt:lpstr>ΜΕΛΕΤΗ ΠΕΡΙΠΤΩΣΗΣ Ενότητες πληροφόρησης: 3/8</vt:lpstr>
      <vt:lpstr>ΜΕΛΕΤΗ ΠΕΡΙΠΤΩΣΗΣ Ενότητες πληροφόρησης: 4/8</vt:lpstr>
      <vt:lpstr>ΜΕΛΕΤΗ ΠΕΡΙΠΤΩΣΗΣ Ενότητες πληροφόρησης: 5/8</vt:lpstr>
      <vt:lpstr>ΜΕΛΕΤΗ ΠΕΡΙΠΤΩΣΗΣ Ενότητες πληροφόρησης: 6/8</vt:lpstr>
      <vt:lpstr>ΜΕΛΕΤΗ ΠΕΡΙΠΤΩΣΗΣ Ενότητες πληροφόρησης: 7/8</vt:lpstr>
      <vt:lpstr>ΜΕΛΕΤΗ ΠΕΡΙΠΤΩΣΗΣ Ενότητες πληροφόρησης: 8/8</vt:lpstr>
      <vt:lpstr>ΣΧΕΔΙΑΣΗ ΤΗΣ ΜΕΛΕΤΗΣ ΠΕΡΙΠΤΩΣΗΣ Σύνοψη βασικών ερωτημάτων</vt:lpstr>
      <vt:lpstr>ΠΟΙΟΤΙΚΕΣ ΜΕΘΟΔΟΙ Χαρακτηριστικά ποιοτικών ερευνητών</vt:lpstr>
      <vt:lpstr>ΠΟΙΟΤΙΚΕΣ ΜΕΘΟΔΟΙ Χαρακτηριστικά ποιοτικής έρευνας</vt:lpstr>
      <vt:lpstr>ΠΟΙΟΤΙΚΕΣ ΜΕΘΟΔΟΙ Πτυχές της ποιοτικής έρευνας: 1/4</vt:lpstr>
      <vt:lpstr>ΠΟΙΟΤΙΚΕΣ ΜΕΘΟΔΟΙ Πτυχές της ποιοτικής έρευνας: 2/4</vt:lpstr>
      <vt:lpstr>ΠΟΙΟΤΙΚΕΣ ΜΕΘΟΔΟΙ Πτυχές της ποιοτικής έρευνας: 3/4</vt:lpstr>
      <vt:lpstr>ΠΟΙΟΤΙΚΕΣ ΜΕΘΟΔΟΙ Πτυχές της ποιοτικής έρευνας: 4/4</vt:lpstr>
      <vt:lpstr>ΕΠΙΧΕΙΡΗΜΑΤΙΚΗ ΜΕΛΕΤΗ Παράδειγμα Θέματος</vt:lpstr>
      <vt:lpstr>ΕΠΙΧΕΙΡΗΜΑΤΙΚΗ ΜΕΛΕΤΗ  Διοικητικές Οδηγίες</vt:lpstr>
      <vt:lpstr>ΕΠΙΧΕΙΡΗΜΑΤΙΚΗ ΜΕΛΕΤΗ  Ουσιαστικές Οδηγίες</vt:lpstr>
      <vt:lpstr>ΕΠΙΧΕΙΡΗΜΑΤΙΚΗ ΜΕΛΕΤΗ  Ερωτήματα της Μελέτης</vt:lpstr>
      <vt:lpstr>Βιβλιογραφία</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730</cp:revision>
  <dcterms:created xsi:type="dcterms:W3CDTF">2011-01-29T18:06:27Z</dcterms:created>
  <dcterms:modified xsi:type="dcterms:W3CDTF">2024-10-24T13:09:33Z</dcterms:modified>
</cp:coreProperties>
</file>