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Lst>
  <p:sldSz cy="10287000" cx="18288000"/>
  <p:notesSz cx="6858000" cy="9144000"/>
  <p:embeddedFontLst>
    <p:embeddedFont>
      <p:font typeface="Montserrat"/>
      <p:regular r:id="rId58"/>
      <p:bold r:id="rId59"/>
      <p:italic r:id="rId60"/>
      <p:boldItalic r:id="rId61"/>
    </p:embeddedFont>
    <p:embeddedFont>
      <p:font typeface="Noto Sans"/>
      <p:regular r:id="rId62"/>
      <p:bold r:id="rId63"/>
      <p:italic r:id="rId64"/>
      <p:boldItalic r:id="rId65"/>
    </p:embeddedFont>
    <p:embeddedFont>
      <p:font typeface="Montserrat ExtraBold"/>
      <p:bold r:id="rId66"/>
      <p:boldItalic r:id="rId67"/>
    </p:embeddedFont>
    <p:embeddedFont>
      <p:font typeface="Nunito Sans"/>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72" roundtripDataSignature="AMtx7mjH6b0H92C39H7+eSIbbO6JACplI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34F75C6-BF0F-42F4-98FA-60960200DC74}">
  <a:tblStyle styleId="{A34F75C6-BF0F-42F4-98FA-60960200DC74}"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2" Type="http://customschemas.google.com/relationships/presentationmetadata" Target="meta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NunitoSans-boldItalic.fntdata"/><Relationship Id="rId70" Type="http://schemas.openxmlformats.org/officeDocument/2006/relationships/font" Target="fonts/NunitoSans-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NotoSans-regular.fntdata"/><Relationship Id="rId61" Type="http://schemas.openxmlformats.org/officeDocument/2006/relationships/font" Target="fonts/Montserrat-boldItalic.fntdata"/><Relationship Id="rId20" Type="http://schemas.openxmlformats.org/officeDocument/2006/relationships/slide" Target="slides/slide14.xml"/><Relationship Id="rId64" Type="http://schemas.openxmlformats.org/officeDocument/2006/relationships/font" Target="fonts/NotoSans-italic.fntdata"/><Relationship Id="rId63" Type="http://schemas.openxmlformats.org/officeDocument/2006/relationships/font" Target="fonts/NotoSans-bold.fntdata"/><Relationship Id="rId22" Type="http://schemas.openxmlformats.org/officeDocument/2006/relationships/slide" Target="slides/slide16.xml"/><Relationship Id="rId66" Type="http://schemas.openxmlformats.org/officeDocument/2006/relationships/font" Target="fonts/MontserratExtraBold-bold.fntdata"/><Relationship Id="rId21" Type="http://schemas.openxmlformats.org/officeDocument/2006/relationships/slide" Target="slides/slide15.xml"/><Relationship Id="rId65" Type="http://schemas.openxmlformats.org/officeDocument/2006/relationships/font" Target="fonts/NotoSans-boldItalic.fntdata"/><Relationship Id="rId24" Type="http://schemas.openxmlformats.org/officeDocument/2006/relationships/slide" Target="slides/slide18.xml"/><Relationship Id="rId68" Type="http://schemas.openxmlformats.org/officeDocument/2006/relationships/font" Target="fonts/NunitoSans-regular.fntdata"/><Relationship Id="rId23" Type="http://schemas.openxmlformats.org/officeDocument/2006/relationships/slide" Target="slides/slide17.xml"/><Relationship Id="rId67" Type="http://schemas.openxmlformats.org/officeDocument/2006/relationships/font" Target="fonts/MontserratExtraBold-boldItalic.fntdata"/><Relationship Id="rId60" Type="http://schemas.openxmlformats.org/officeDocument/2006/relationships/font" Target="fonts/Montserrat-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NunitoSans-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Montserrat-bold.fntdata"/><Relationship Id="rId14" Type="http://schemas.openxmlformats.org/officeDocument/2006/relationships/slide" Target="slides/slide8.xml"/><Relationship Id="rId58" Type="http://schemas.openxmlformats.org/officeDocument/2006/relationships/font" Target="fonts/Montserrat-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 name="Google Shape;5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2" name="Google Shape;202;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3" name="Google Shape;213;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4" name="Google Shape;224;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5" name="Google Shape;235;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6" name="Google Shape;246;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7" name="Google Shape;257;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3" name="Google Shape;283;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5" name="Google Shape;295;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7" name="Google Shape;307;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 name="Google Shape;7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1" name="Google Shape;331;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3" name="Google Shape;34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6" name="Google Shape;356;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4" name="Google Shape;364;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4" name="Google Shape;384;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5" name="Google Shape;395;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7" name="Google Shape;407;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0" name="Google Shape;430;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3" name="Google Shape;453;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2" name="Google Shape;9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4" name="Google Shape;464;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5" name="Google Shape;475;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7" name="Google Shape;487;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9" name="Google Shape;499;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0" name="Google Shape;510;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1" name="Google Shape;521;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5" name="Google Shape;53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8" name="Google Shape;548;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6" name="Google Shape;556;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5" name="Google Shape;575;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1" name="Google Shape;111;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7" name="Google Shape;587;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8" name="Google Shape;598;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9" name="Google Shape;609;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0" name="Google Shape;620;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1" name="Google Shape;631;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42" name="Google Shape;642;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3" name="Google Shape;653;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64" name="Google Shape;664;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5" name="Google Shape;675;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6" name="Google Shape;686;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9" name="Google Shape;12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97" name="Google Shape;697;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04" name="Google Shape;704;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9" name="Google Shape;14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8" name="Google Shape;158;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 name="Google Shape;178;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 name="Shape 15"/>
        <p:cNvGrpSpPr/>
        <p:nvPr/>
      </p:nvGrpSpPr>
      <p:grpSpPr>
        <a:xfrm>
          <a:off x="0" y="0"/>
          <a:ext cx="0" cy="0"/>
          <a:chOff x="0" y="0"/>
          <a:chExt cx="0" cy="0"/>
        </a:xfrm>
      </p:grpSpPr>
      <p:sp>
        <p:nvSpPr>
          <p:cNvPr id="16" name="Google Shape;16;p2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1"/>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18" name="Google Shape;18;p21"/>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19" name="Google Shape;19;p21"/>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20" name="Google Shape;20;p21"/>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21" name="Google Shape;21;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 name="Shape 24"/>
        <p:cNvGrpSpPr/>
        <p:nvPr/>
      </p:nvGrpSpPr>
      <p:grpSpPr>
        <a:xfrm>
          <a:off x="0" y="0"/>
          <a:ext cx="0" cy="0"/>
          <a:chOff x="0" y="0"/>
          <a:chExt cx="0" cy="0"/>
        </a:xfrm>
      </p:grpSpPr>
      <p:sp>
        <p:nvSpPr>
          <p:cNvPr id="25" name="Google Shape;25;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9" name="Shape 29"/>
        <p:cNvGrpSpPr/>
        <p:nvPr/>
      </p:nvGrpSpPr>
      <p:grpSpPr>
        <a:xfrm>
          <a:off x="0" y="0"/>
          <a:ext cx="0" cy="0"/>
          <a:chOff x="0" y="0"/>
          <a:chExt cx="0" cy="0"/>
        </a:xfrm>
      </p:grpSpPr>
      <p:sp>
        <p:nvSpPr>
          <p:cNvPr id="30" name="Google Shape;30;p2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32" name="Google Shape;32;p2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33" name="Google Shape;33;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6" name="Shape 36"/>
        <p:cNvGrpSpPr/>
        <p:nvPr/>
      </p:nvGrpSpPr>
      <p:grpSpPr>
        <a:xfrm>
          <a:off x="0" y="0"/>
          <a:ext cx="0" cy="0"/>
          <a:chOff x="0" y="0"/>
          <a:chExt cx="0" cy="0"/>
        </a:xfrm>
      </p:grpSpPr>
      <p:sp>
        <p:nvSpPr>
          <p:cNvPr id="37" name="Google Shape;37;p24"/>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4"/>
          <p:cNvSpPr/>
          <p:nvPr>
            <p:ph idx="2" type="pic"/>
          </p:nvPr>
        </p:nvSpPr>
        <p:spPr>
          <a:xfrm>
            <a:off x="1792288" y="612775"/>
            <a:ext cx="5486400" cy="4114800"/>
          </a:xfrm>
          <a:prstGeom prst="rect">
            <a:avLst/>
          </a:prstGeom>
          <a:noFill/>
          <a:ln>
            <a:noFill/>
          </a:ln>
        </p:spPr>
      </p:sp>
      <p:sp>
        <p:nvSpPr>
          <p:cNvPr id="39" name="Google Shape;39;p24"/>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40" name="Google Shape;40;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3" name="Shape 43"/>
        <p:cNvGrpSpPr/>
        <p:nvPr/>
      </p:nvGrpSpPr>
      <p:grpSpPr>
        <a:xfrm>
          <a:off x="0" y="0"/>
          <a:ext cx="0" cy="0"/>
          <a:chOff x="0" y="0"/>
          <a:chExt cx="0" cy="0"/>
        </a:xfrm>
      </p:grpSpPr>
      <p:sp>
        <p:nvSpPr>
          <p:cNvPr id="44" name="Google Shape;44;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5"/>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46" name="Google Shape;46;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9" name="Shape 49"/>
        <p:cNvGrpSpPr/>
        <p:nvPr/>
      </p:nvGrpSpPr>
      <p:grpSpPr>
        <a:xfrm>
          <a:off x="0" y="0"/>
          <a:ext cx="0" cy="0"/>
          <a:chOff x="0" y="0"/>
          <a:chExt cx="0" cy="0"/>
        </a:xfrm>
      </p:grpSpPr>
      <p:sp>
        <p:nvSpPr>
          <p:cNvPr id="50" name="Google Shape;50;p26"/>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6"/>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2" name="Google Shape;52;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2.png"/><Relationship Id="rId7"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4.png"/><Relationship Id="rId6"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22.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jpg"/><Relationship Id="rId4" Type="http://schemas.openxmlformats.org/officeDocument/2006/relationships/image" Target="../media/image19.gif"/><Relationship Id="rId5" Type="http://schemas.openxmlformats.org/officeDocument/2006/relationships/image" Target="../media/image6.png"/><Relationship Id="rId6"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6.png"/><Relationship Id="rId4" Type="http://schemas.openxmlformats.org/officeDocument/2006/relationships/image" Target="../media/image37.png"/><Relationship Id="rId5" Type="http://schemas.openxmlformats.org/officeDocument/2006/relationships/image" Target="../media/image21.png"/><Relationship Id="rId6" Type="http://schemas.openxmlformats.org/officeDocument/2006/relationships/image" Target="../media/image7.png"/><Relationship Id="rId7"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4.pn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5.png"/><Relationship Id="rId8"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33.png"/><Relationship Id="rId5" Type="http://schemas.openxmlformats.org/officeDocument/2006/relationships/image" Target="../media/image52.png"/><Relationship Id="rId6" Type="http://schemas.openxmlformats.org/officeDocument/2006/relationships/image" Target="../media/image40.png"/><Relationship Id="rId7" Type="http://schemas.openxmlformats.org/officeDocument/2006/relationships/image" Target="../media/image49.png"/><Relationship Id="rId8"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6.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7.jp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8.png"/><Relationship Id="rId7"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4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6.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png"/><Relationship Id="rId4" Type="http://schemas.openxmlformats.org/officeDocument/2006/relationships/hyperlink" Target="https://www.youtube.com/watch?v=bDkDg33uGuc" TargetMode="External"/><Relationship Id="rId5" Type="http://schemas.openxmlformats.org/officeDocument/2006/relationships/hyperlink" Target="https://www.youtube.com/watch?v=VCVRgpSPSVQ" TargetMode="External"/><Relationship Id="rId6" Type="http://schemas.openxmlformats.org/officeDocument/2006/relationships/image" Target="../media/image24.png"/><Relationship Id="rId7"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0.jpg"/><Relationship Id="rId4" Type="http://schemas.openxmlformats.org/officeDocument/2006/relationships/image" Target="../media/image19.gif"/><Relationship Id="rId5" Type="http://schemas.openxmlformats.org/officeDocument/2006/relationships/image" Target="../media/image6.png"/><Relationship Id="rId6" Type="http://schemas.openxmlformats.org/officeDocument/2006/relationships/image" Target="../media/image2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6.png"/><Relationship Id="rId4" Type="http://schemas.openxmlformats.org/officeDocument/2006/relationships/image" Target="../media/image37.png"/><Relationship Id="rId5" Type="http://schemas.openxmlformats.org/officeDocument/2006/relationships/image" Target="../media/image21.png"/><Relationship Id="rId6" Type="http://schemas.openxmlformats.org/officeDocument/2006/relationships/image" Target="../media/image7.png"/><Relationship Id="rId7"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jpg"/><Relationship Id="rId4" Type="http://schemas.openxmlformats.org/officeDocument/2006/relationships/image" Target="../media/image6.png"/><Relationship Id="rId5" Type="http://schemas.openxmlformats.org/officeDocument/2006/relationships/image" Target="../media/image15.png"/><Relationship Id="rId6" Type="http://schemas.openxmlformats.org/officeDocument/2006/relationships/image" Target="../media/image8.png"/><Relationship Id="rId7" Type="http://schemas.openxmlformats.org/officeDocument/2006/relationships/image" Target="../media/image7.png"/><Relationship Id="rId8"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6.png"/><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6.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6.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png"/><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6.pn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6.png"/><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png"/><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6.png"/><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6.png"/><Relationship Id="rId4" Type="http://schemas.openxmlformats.org/officeDocument/2006/relationships/hyperlink" Target="https://www.youtube.com/watch?v=9iOdIt8iR2U" TargetMode="External"/><Relationship Id="rId5" Type="http://schemas.openxmlformats.org/officeDocument/2006/relationships/hyperlink" Target="https://pitch.com/public/294e8140-5131-4c7a-83e8-98b20d124b9b" TargetMode="External"/><Relationship Id="rId6"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png"/><Relationship Id="rId4" Type="http://schemas.openxmlformats.org/officeDocument/2006/relationships/hyperlink" Target="https://www.youtube.com/watch?v=Ks-_Mh1QhMc" TargetMode="External"/><Relationship Id="rId5" Type="http://schemas.openxmlformats.org/officeDocument/2006/relationships/hyperlink" Target="https://www.echorivera.com/free-training?utm_term=makeover-declutter-cleanup&amp;utm_content=makeover" TargetMode="External"/><Relationship Id="rId6"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15.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13.png"/><Relationship Id="rId8"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png"/><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11" Type="http://schemas.openxmlformats.org/officeDocument/2006/relationships/hyperlink" Target="https://www.hertechventure.eu/" TargetMode="External"/><Relationship Id="rId10" Type="http://schemas.openxmlformats.org/officeDocument/2006/relationships/image" Target="../media/image46.png"/><Relationship Id="rId13" Type="http://schemas.openxmlformats.org/officeDocument/2006/relationships/hyperlink" Target="https://x.com/hertechventure" TargetMode="External"/><Relationship Id="rId12"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6.png"/><Relationship Id="rId4" Type="http://schemas.openxmlformats.org/officeDocument/2006/relationships/hyperlink" Target="https://www.facebook.com/profile.php?id=61557217807689" TargetMode="External"/><Relationship Id="rId9" Type="http://schemas.openxmlformats.org/officeDocument/2006/relationships/image" Target="../media/image53.png"/><Relationship Id="rId15" Type="http://schemas.openxmlformats.org/officeDocument/2006/relationships/image" Target="../media/image24.png"/><Relationship Id="rId14" Type="http://schemas.openxmlformats.org/officeDocument/2006/relationships/image" Target="../media/image47.png"/><Relationship Id="rId16" Type="http://schemas.openxmlformats.org/officeDocument/2006/relationships/hyperlink" Target="https://www.hertechventure.eu/" TargetMode="External"/><Relationship Id="rId5" Type="http://schemas.openxmlformats.org/officeDocument/2006/relationships/image" Target="../media/image50.png"/><Relationship Id="rId6" Type="http://schemas.openxmlformats.org/officeDocument/2006/relationships/hyperlink" Target="https://www.instagram.com/hertechventure.eu/" TargetMode="External"/><Relationship Id="rId7" Type="http://schemas.openxmlformats.org/officeDocument/2006/relationships/image" Target="../media/image54.png"/><Relationship Id="rId8" Type="http://schemas.openxmlformats.org/officeDocument/2006/relationships/hyperlink" Target="https://www.linkedin.com/company/hertechventure/?viewAsMember=true"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37.png"/><Relationship Id="rId5" Type="http://schemas.openxmlformats.org/officeDocument/2006/relationships/image" Target="../media/image21.png"/><Relationship Id="rId6" Type="http://schemas.openxmlformats.org/officeDocument/2006/relationships/image" Target="../media/image7.png"/><Relationship Id="rId7"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6CB2"/>
        </a:solidFill>
      </p:bgPr>
    </p:bg>
    <p:spTree>
      <p:nvGrpSpPr>
        <p:cNvPr id="58" name="Shape 58"/>
        <p:cNvGrpSpPr/>
        <p:nvPr/>
      </p:nvGrpSpPr>
      <p:grpSpPr>
        <a:xfrm>
          <a:off x="0" y="0"/>
          <a:ext cx="0" cy="0"/>
          <a:chOff x="0" y="0"/>
          <a:chExt cx="0" cy="0"/>
        </a:xfrm>
      </p:grpSpPr>
      <p:grpSp>
        <p:nvGrpSpPr>
          <p:cNvPr id="59" name="Google Shape;59;p1"/>
          <p:cNvGrpSpPr/>
          <p:nvPr/>
        </p:nvGrpSpPr>
        <p:grpSpPr>
          <a:xfrm>
            <a:off x="-41707" y="3653923"/>
            <a:ext cx="12436705" cy="1666456"/>
            <a:chOff x="0" y="-57150"/>
            <a:chExt cx="3255540" cy="438902"/>
          </a:xfrm>
        </p:grpSpPr>
        <p:sp>
          <p:nvSpPr>
            <p:cNvPr id="60" name="Google Shape;60;p1"/>
            <p:cNvSpPr/>
            <p:nvPr/>
          </p:nvSpPr>
          <p:spPr>
            <a:xfrm>
              <a:off x="0" y="0"/>
              <a:ext cx="3255540" cy="381752"/>
            </a:xfrm>
            <a:custGeom>
              <a:rect b="b" l="l" r="r" t="t"/>
              <a:pathLst>
                <a:path extrusionOk="0" h="381752" w="3255540">
                  <a:moveTo>
                    <a:pt x="0" y="0"/>
                  </a:moveTo>
                  <a:lnTo>
                    <a:pt x="3255540" y="0"/>
                  </a:lnTo>
                  <a:lnTo>
                    <a:pt x="3255540" y="381752"/>
                  </a:lnTo>
                  <a:lnTo>
                    <a:pt x="0" y="381752"/>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1" name="Google Shape;61;p1"/>
            <p:cNvSpPr txBox="1"/>
            <p:nvPr/>
          </p:nvSpPr>
          <p:spPr>
            <a:xfrm>
              <a:off x="0" y="-57150"/>
              <a:ext cx="3255540" cy="4389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62" name="Google Shape;62;p1"/>
          <p:cNvGrpSpPr/>
          <p:nvPr/>
        </p:nvGrpSpPr>
        <p:grpSpPr>
          <a:xfrm>
            <a:off x="-41707" y="5161695"/>
            <a:ext cx="12436705" cy="1767558"/>
            <a:chOff x="0" y="-57150"/>
            <a:chExt cx="3275511" cy="465529"/>
          </a:xfrm>
        </p:grpSpPr>
        <p:sp>
          <p:nvSpPr>
            <p:cNvPr id="63" name="Google Shape;63;p1"/>
            <p:cNvSpPr/>
            <p:nvPr/>
          </p:nvSpPr>
          <p:spPr>
            <a:xfrm>
              <a:off x="0" y="0"/>
              <a:ext cx="3275511" cy="408379"/>
            </a:xfrm>
            <a:custGeom>
              <a:rect b="b" l="l" r="r" t="t"/>
              <a:pathLst>
                <a:path extrusionOk="0" h="408379" w="3275511">
                  <a:moveTo>
                    <a:pt x="0" y="0"/>
                  </a:moveTo>
                  <a:lnTo>
                    <a:pt x="3275511" y="0"/>
                  </a:lnTo>
                  <a:lnTo>
                    <a:pt x="3275511" y="408379"/>
                  </a:lnTo>
                  <a:lnTo>
                    <a:pt x="0" y="408379"/>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4" name="Google Shape;64;p1"/>
            <p:cNvSpPr txBox="1"/>
            <p:nvPr/>
          </p:nvSpPr>
          <p:spPr>
            <a:xfrm>
              <a:off x="0" y="-57150"/>
              <a:ext cx="3275511" cy="4655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65" name="Google Shape;65;p1"/>
          <p:cNvSpPr/>
          <p:nvPr/>
        </p:nvSpPr>
        <p:spPr>
          <a:xfrm>
            <a:off x="735395" y="9214555"/>
            <a:ext cx="3230131" cy="677285"/>
          </a:xfrm>
          <a:custGeom>
            <a:rect b="b" l="l" r="r" t="t"/>
            <a:pathLst>
              <a:path extrusionOk="0" h="677285" w="3230131">
                <a:moveTo>
                  <a:pt x="0" y="0"/>
                </a:moveTo>
                <a:lnTo>
                  <a:pt x="3230131" y="0"/>
                </a:lnTo>
                <a:lnTo>
                  <a:pt x="3230131" y="677286"/>
                </a:lnTo>
                <a:lnTo>
                  <a:pt x="0" y="677286"/>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 name="Google Shape;66;p1"/>
          <p:cNvSpPr/>
          <p:nvPr/>
        </p:nvSpPr>
        <p:spPr>
          <a:xfrm rot="-1064191">
            <a:off x="14281957" y="-460934"/>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mt="62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 name="Google Shape;67;p1"/>
          <p:cNvSpPr/>
          <p:nvPr/>
        </p:nvSpPr>
        <p:spPr>
          <a:xfrm rot="1586488">
            <a:off x="14281957" y="4883172"/>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4">
              <a:alphaModFix amt="62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8" name="Google Shape;68;p1"/>
          <p:cNvSpPr/>
          <p:nvPr/>
        </p:nvSpPr>
        <p:spPr>
          <a:xfrm>
            <a:off x="10901220" y="7202168"/>
            <a:ext cx="4938626" cy="4938626"/>
          </a:xfrm>
          <a:custGeom>
            <a:rect b="b" l="l" r="r" t="t"/>
            <a:pathLst>
              <a:path extrusionOk="0" h="4938626" w="4938626">
                <a:moveTo>
                  <a:pt x="0" y="0"/>
                </a:moveTo>
                <a:lnTo>
                  <a:pt x="4938626" y="0"/>
                </a:lnTo>
                <a:lnTo>
                  <a:pt x="4938626" y="4938625"/>
                </a:lnTo>
                <a:lnTo>
                  <a:pt x="0" y="493862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9" name="Google Shape;69;p1"/>
          <p:cNvSpPr txBox="1"/>
          <p:nvPr/>
        </p:nvSpPr>
        <p:spPr>
          <a:xfrm>
            <a:off x="-455230" y="833586"/>
            <a:ext cx="15360837" cy="2870658"/>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Clr>
                <a:srgbClr val="000000"/>
              </a:buClr>
              <a:buSzPts val="6662"/>
              <a:buFont typeface="Arial"/>
              <a:buNone/>
            </a:pPr>
            <a:r>
              <a:rPr b="1" i="0" lang="en-US" sz="6662" u="none" cap="none" strike="noStrike">
                <a:solidFill>
                  <a:srgbClr val="DED5ED"/>
                </a:solidFill>
                <a:latin typeface="Montserrat"/>
                <a:ea typeface="Montserrat"/>
                <a:cs typeface="Montserrat"/>
                <a:sym typeface="Montserrat"/>
              </a:rPr>
              <a:t>HerTechVenture Entrepreneurship Programme </a:t>
            </a:r>
            <a:endParaRPr b="0" i="0" sz="1400" u="none" cap="none" strike="noStrike">
              <a:solidFill>
                <a:srgbClr val="000000"/>
              </a:solidFill>
              <a:latin typeface="Arial"/>
              <a:ea typeface="Arial"/>
              <a:cs typeface="Arial"/>
              <a:sym typeface="Arial"/>
            </a:endParaRPr>
          </a:p>
        </p:txBody>
      </p:sp>
      <p:sp>
        <p:nvSpPr>
          <p:cNvPr id="70" name="Google Shape;70;p1"/>
          <p:cNvSpPr txBox="1"/>
          <p:nvPr/>
        </p:nvSpPr>
        <p:spPr>
          <a:xfrm>
            <a:off x="6077346" y="9101770"/>
            <a:ext cx="3366980" cy="1194206"/>
          </a:xfrm>
          <a:prstGeom prst="rect">
            <a:avLst/>
          </a:prstGeom>
          <a:noFill/>
          <a:ln>
            <a:noFill/>
          </a:ln>
        </p:spPr>
        <p:txBody>
          <a:bodyPr anchorCtr="0" anchor="t" bIns="0" lIns="0" spcFirstLastPara="1" rIns="0" wrap="square" tIns="0">
            <a:spAutoFit/>
          </a:bodyPr>
          <a:lstStyle/>
          <a:p>
            <a:pPr indent="0" lvl="0" marL="0" marR="0" rtl="0" algn="ctr">
              <a:lnSpc>
                <a:spcPct val="105666"/>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ctr">
              <a:lnSpc>
                <a:spcPct val="139955"/>
              </a:lnSpc>
              <a:spcBef>
                <a:spcPts val="0"/>
              </a:spcBef>
              <a:spcAft>
                <a:spcPts val="0"/>
              </a:spcAft>
              <a:buClr>
                <a:srgbClr val="000000"/>
              </a:buClr>
              <a:buSzPts val="1359"/>
              <a:buFont typeface="Arial"/>
              <a:buNone/>
            </a:pPr>
            <a:r>
              <a:rPr b="1" i="0" lang="en-US" sz="1359" u="none" cap="none" strike="noStrike">
                <a:solidFill>
                  <a:srgbClr val="DED5ED"/>
                </a:solidFill>
                <a:latin typeface="Noto Sans"/>
                <a:ea typeface="Noto Sans"/>
                <a:cs typeface="Noto Sans"/>
                <a:sym typeface="Noto Sans"/>
              </a:rPr>
              <a:t>Project Number 2023-1-PL01-KA220-HED-000156803</a:t>
            </a:r>
            <a:endParaRPr b="0" i="0" sz="1400" u="none" cap="none" strike="noStrike">
              <a:solidFill>
                <a:srgbClr val="000000"/>
              </a:solidFill>
              <a:latin typeface="Arial"/>
              <a:ea typeface="Arial"/>
              <a:cs typeface="Arial"/>
              <a:sym typeface="Arial"/>
            </a:endParaRPr>
          </a:p>
          <a:p>
            <a:pPr indent="0" lvl="0" marL="0" marR="0" rtl="0" algn="ctr">
              <a:lnSpc>
                <a:spcPct val="139955"/>
              </a:lnSpc>
              <a:spcBef>
                <a:spcPts val="0"/>
              </a:spcBef>
              <a:spcAft>
                <a:spcPts val="0"/>
              </a:spcAft>
              <a:buClr>
                <a:srgbClr val="000000"/>
              </a:buClr>
              <a:buSzPts val="1359"/>
              <a:buFont typeface="Arial"/>
              <a:buNone/>
            </a:pPr>
            <a:r>
              <a:t/>
            </a:r>
            <a:endParaRPr b="1" i="0" sz="1359" u="none" cap="none" strike="noStrike">
              <a:solidFill>
                <a:srgbClr val="DED5ED"/>
              </a:solidFill>
              <a:latin typeface="Noto Sans"/>
              <a:ea typeface="Noto Sans"/>
              <a:cs typeface="Noto Sans"/>
              <a:sym typeface="Noto Sans"/>
            </a:endParaRPr>
          </a:p>
          <a:p>
            <a:pPr indent="0" lvl="0" marL="0" marR="0" rtl="0" algn="ctr">
              <a:lnSpc>
                <a:spcPct val="139955"/>
              </a:lnSpc>
              <a:spcBef>
                <a:spcPts val="0"/>
              </a:spcBef>
              <a:spcAft>
                <a:spcPts val="0"/>
              </a:spcAft>
              <a:buClr>
                <a:srgbClr val="000000"/>
              </a:buClr>
              <a:buSzPts val="1359"/>
              <a:buFont typeface="Arial"/>
              <a:buNone/>
            </a:pPr>
            <a:r>
              <a:t/>
            </a:r>
            <a:endParaRPr b="1" i="0" sz="1359" u="none" cap="none" strike="noStrike">
              <a:solidFill>
                <a:srgbClr val="DED5ED"/>
              </a:solidFill>
              <a:latin typeface="Noto Sans"/>
              <a:ea typeface="Noto Sans"/>
              <a:cs typeface="Noto Sans"/>
              <a:sym typeface="Noto Sans"/>
            </a:endParaRPr>
          </a:p>
        </p:txBody>
      </p:sp>
      <p:sp>
        <p:nvSpPr>
          <p:cNvPr id="71" name="Google Shape;71;p1"/>
          <p:cNvSpPr txBox="1"/>
          <p:nvPr/>
        </p:nvSpPr>
        <p:spPr>
          <a:xfrm>
            <a:off x="318813" y="4144351"/>
            <a:ext cx="11992463" cy="947952"/>
          </a:xfrm>
          <a:prstGeom prst="rect">
            <a:avLst/>
          </a:prstGeom>
          <a:noFill/>
          <a:ln>
            <a:noFill/>
          </a:ln>
        </p:spPr>
        <p:txBody>
          <a:bodyPr anchorCtr="0" anchor="t" bIns="0" lIns="0" spcFirstLastPara="1" rIns="0" wrap="square" tIns="0">
            <a:spAutoFit/>
          </a:bodyPr>
          <a:lstStyle/>
          <a:p>
            <a:pPr indent="0" lvl="0" marL="0" marR="0" rtl="0" algn="l">
              <a:lnSpc>
                <a:spcPct val="139996"/>
              </a:lnSpc>
              <a:spcBef>
                <a:spcPts val="0"/>
              </a:spcBef>
              <a:spcAft>
                <a:spcPts val="0"/>
              </a:spcAft>
              <a:buClr>
                <a:srgbClr val="000000"/>
              </a:buClr>
              <a:buSzPts val="4400"/>
              <a:buFont typeface="Arial"/>
              <a:buNone/>
            </a:pPr>
            <a:r>
              <a:rPr b="1" i="0" lang="en-US" sz="4400" u="none" cap="none" strike="noStrike">
                <a:solidFill>
                  <a:srgbClr val="452A74"/>
                </a:solidFill>
                <a:latin typeface="Noto Sans"/>
                <a:ea typeface="Noto Sans"/>
                <a:cs typeface="Noto Sans"/>
                <a:sym typeface="Noto Sans"/>
              </a:rPr>
              <a:t>Module E_Pitching and Presentation Skills</a:t>
            </a:r>
            <a:endParaRPr b="0" i="0" sz="1400" u="none" cap="none" strike="noStrike">
              <a:solidFill>
                <a:srgbClr val="000000"/>
              </a:solidFill>
              <a:latin typeface="Arial"/>
              <a:ea typeface="Arial"/>
              <a:cs typeface="Arial"/>
              <a:sym typeface="Arial"/>
            </a:endParaRPr>
          </a:p>
        </p:txBody>
      </p:sp>
      <p:sp>
        <p:nvSpPr>
          <p:cNvPr id="72" name="Google Shape;72;p1"/>
          <p:cNvSpPr txBox="1"/>
          <p:nvPr/>
        </p:nvSpPr>
        <p:spPr>
          <a:xfrm>
            <a:off x="1432165" y="5876947"/>
            <a:ext cx="12436705" cy="603242"/>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Clr>
                <a:srgbClr val="000000"/>
              </a:buClr>
              <a:buSzPts val="2800"/>
              <a:buFont typeface="Arial"/>
              <a:buNone/>
            </a:pPr>
            <a:r>
              <a:rPr b="1" i="0" lang="en-US" sz="2800" u="none" cap="none" strike="noStrike">
                <a:solidFill>
                  <a:srgbClr val="452A74"/>
                </a:solidFill>
                <a:latin typeface="Noto Sans"/>
                <a:ea typeface="Noto Sans"/>
                <a:cs typeface="Noto Sans"/>
                <a:sym typeface="Noto Sans"/>
              </a:rPr>
              <a:t>Polytechnic of Guarda and University of Gdansk</a:t>
            </a:r>
            <a:endParaRPr b="0" i="0" sz="1400" u="none" cap="none" strike="noStrike">
              <a:solidFill>
                <a:srgbClr val="000000"/>
              </a:solidFill>
              <a:latin typeface="Arial"/>
              <a:ea typeface="Arial"/>
              <a:cs typeface="Arial"/>
              <a:sym typeface="Arial"/>
            </a:endParaRPr>
          </a:p>
        </p:txBody>
      </p:sp>
      <p:pic>
        <p:nvPicPr>
          <p:cNvPr id="73" name="Google Shape;73;p1"/>
          <p:cNvPicPr preferRelativeResize="0"/>
          <p:nvPr/>
        </p:nvPicPr>
        <p:blipFill rotWithShape="1">
          <a:blip r:embed="rId6">
            <a:alphaModFix/>
          </a:blip>
          <a:srcRect b="0" l="0" r="0" t="0"/>
          <a:stretch/>
        </p:blipFill>
        <p:spPr>
          <a:xfrm>
            <a:off x="318825" y="7348361"/>
            <a:ext cx="1771650" cy="1123950"/>
          </a:xfrm>
          <a:prstGeom prst="rect">
            <a:avLst/>
          </a:prstGeom>
          <a:noFill/>
          <a:ln>
            <a:noFill/>
          </a:ln>
        </p:spPr>
      </p:pic>
      <p:pic>
        <p:nvPicPr>
          <p:cNvPr id="74" name="Google Shape;74;p1"/>
          <p:cNvPicPr preferRelativeResize="0"/>
          <p:nvPr/>
        </p:nvPicPr>
        <p:blipFill rotWithShape="1">
          <a:blip r:embed="rId7">
            <a:alphaModFix/>
          </a:blip>
          <a:srcRect b="0" l="0" r="0" t="0"/>
          <a:stretch/>
        </p:blipFill>
        <p:spPr>
          <a:xfrm>
            <a:off x="2076450" y="7081661"/>
            <a:ext cx="2133600" cy="1390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1"/>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05" name="Google Shape;205;p31"/>
          <p:cNvGrpSpPr/>
          <p:nvPr/>
        </p:nvGrpSpPr>
        <p:grpSpPr>
          <a:xfrm>
            <a:off x="0" y="9721187"/>
            <a:ext cx="18288000" cy="883574"/>
            <a:chOff x="0" y="-38100"/>
            <a:chExt cx="4995116" cy="232711"/>
          </a:xfrm>
        </p:grpSpPr>
        <p:sp>
          <p:nvSpPr>
            <p:cNvPr id="206" name="Google Shape;206;p31"/>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7" name="Google Shape;207;p31"/>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08" name="Google Shape;208;p31"/>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09" name="Google Shape;209;p31"/>
          <p:cNvSpPr txBox="1"/>
          <p:nvPr/>
        </p:nvSpPr>
        <p:spPr>
          <a:xfrm>
            <a:off x="1187671" y="1980892"/>
            <a:ext cx="15912658" cy="6647974"/>
          </a:xfrm>
          <a:prstGeom prst="rect">
            <a:avLst/>
          </a:prstGeom>
          <a:noFill/>
          <a:ln>
            <a:noFill/>
          </a:ln>
        </p:spPr>
        <p:txBody>
          <a:bodyPr anchorCtr="0" anchor="t" bIns="0" lIns="0" spcFirstLastPara="1" rIns="0" wrap="square" tIns="0">
            <a:spAutoFit/>
          </a:bodyPr>
          <a:lstStyle/>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Securing Funding in a Male-Dominated Investment Space</a:t>
            </a:r>
            <a:endParaRPr b="0" i="0" sz="1400" u="none" cap="none" strike="noStrike">
              <a:solidFill>
                <a:srgbClr val="000000"/>
              </a:solidFill>
              <a:latin typeface="Arial"/>
              <a:ea typeface="Arial"/>
              <a:cs typeface="Arial"/>
              <a:sym typeface="Arial"/>
            </a:endParaRPr>
          </a:p>
          <a:p>
            <a:pPr indent="-457200" lvl="2" marL="457200" marR="0" rtl="0" algn="l">
              <a:lnSpc>
                <a:spcPct val="150000"/>
              </a:lnSpc>
              <a:spcBef>
                <a:spcPts val="0"/>
              </a:spcBef>
              <a:spcAft>
                <a:spcPts val="0"/>
              </a:spcAft>
              <a:buClr>
                <a:srgbClr val="7030A0"/>
              </a:buClr>
              <a:buSzPts val="3200"/>
              <a:buFont typeface="Noto Sans Symbols"/>
              <a:buChar char="⮚"/>
            </a:pPr>
            <a:r>
              <a:rPr b="0" i="0" lang="en-US" sz="3200" u="none" cap="none" strike="noStrike">
                <a:solidFill>
                  <a:schemeClr val="dk1"/>
                </a:solidFill>
                <a:latin typeface="Arial"/>
                <a:ea typeface="Arial"/>
                <a:cs typeface="Arial"/>
                <a:sym typeface="Arial"/>
              </a:rPr>
              <a:t>Women-led startups receive significantly less venture capital funding than male-led ones. A well-structured and data-driven pitch helps level the playing field by focusing on results, market demand, and innovation rather than gender.</a:t>
            </a:r>
            <a:endParaRPr b="0" i="0" sz="1400" u="none" cap="none" strike="noStrike">
              <a:solidFill>
                <a:srgbClr val="000000"/>
              </a:solidFill>
              <a:latin typeface="Arial"/>
              <a:ea typeface="Arial"/>
              <a:cs typeface="Arial"/>
              <a:sym typeface="Arial"/>
            </a:endParaRPr>
          </a:p>
          <a:p>
            <a:pPr indent="-254000" lvl="2" marL="457200" marR="0" rtl="0" algn="l">
              <a:lnSpc>
                <a:spcPct val="150000"/>
              </a:lnSpc>
              <a:spcBef>
                <a:spcPts val="0"/>
              </a:spcBef>
              <a:spcAft>
                <a:spcPts val="0"/>
              </a:spcAft>
              <a:buClr>
                <a:srgbClr val="7030A0"/>
              </a:buClr>
              <a:buSzPts val="3200"/>
              <a:buFont typeface="Noto Sans Symbols"/>
              <a:buNone/>
            </a:pPr>
            <a:r>
              <a:t/>
            </a:r>
            <a:endParaRPr b="0" i="0" sz="3200" u="none" cap="none" strike="noStrike">
              <a:solidFill>
                <a:schemeClr val="dk1"/>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Challenging Stereotypes About Women in Tech &amp; Business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Noto Sans Symbols"/>
              <a:buChar char="⮚"/>
            </a:pPr>
            <a:r>
              <a:rPr b="0" i="0" lang="en-US" sz="3200" u="none" cap="none" strike="noStrike">
                <a:solidFill>
                  <a:schemeClr val="dk1"/>
                </a:solidFill>
                <a:latin typeface="Arial"/>
                <a:ea typeface="Arial"/>
                <a:cs typeface="Arial"/>
                <a:sym typeface="Arial"/>
              </a:rPr>
              <a:t>A powerful pitch demonstrates expertise, leadership, and credibility, shattering outdated stereotypes about women in technical and business roles.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p:txBody>
      </p:sp>
      <p:sp>
        <p:nvSpPr>
          <p:cNvPr id="210" name="Google Shape;210;p31"/>
          <p:cNvSpPr txBox="1"/>
          <p:nvPr/>
        </p:nvSpPr>
        <p:spPr>
          <a:xfrm>
            <a:off x="859423" y="224549"/>
            <a:ext cx="15661518" cy="123110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7030A0"/>
                </a:solidFill>
                <a:latin typeface="Montserrat ExtraBold"/>
                <a:ea typeface="Montserrat ExtraBold"/>
                <a:cs typeface="Montserrat ExtraBold"/>
                <a:sym typeface="Montserrat ExtraBold"/>
              </a:rPr>
              <a:t>How Women in STEM Can Overcome Biases &amp; Constraints When Pitching?</a:t>
            </a:r>
            <a:endParaRPr b="0" i="0" sz="4000" u="none" cap="none" strike="noStrike">
              <a:solidFill>
                <a:srgbClr val="7030A0"/>
              </a:solidFill>
              <a:latin typeface="Montserrat ExtraBold"/>
              <a:ea typeface="Montserrat ExtraBold"/>
              <a:cs typeface="Montserrat ExtraBold"/>
              <a:sym typeface="Montserrat ExtraBold"/>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2"/>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16" name="Google Shape;216;p32"/>
          <p:cNvGrpSpPr/>
          <p:nvPr/>
        </p:nvGrpSpPr>
        <p:grpSpPr>
          <a:xfrm>
            <a:off x="0" y="9721187"/>
            <a:ext cx="18288000" cy="883574"/>
            <a:chOff x="0" y="-38100"/>
            <a:chExt cx="4995116" cy="232711"/>
          </a:xfrm>
        </p:grpSpPr>
        <p:sp>
          <p:nvSpPr>
            <p:cNvPr id="217" name="Google Shape;217;p32"/>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18" name="Google Shape;218;p32"/>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19" name="Google Shape;219;p32"/>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0" name="Google Shape;220;p32"/>
          <p:cNvSpPr txBox="1"/>
          <p:nvPr/>
        </p:nvSpPr>
        <p:spPr>
          <a:xfrm>
            <a:off x="1187671" y="2635645"/>
            <a:ext cx="15912658" cy="5909310"/>
          </a:xfrm>
          <a:prstGeom prst="rect">
            <a:avLst/>
          </a:prstGeom>
          <a:noFill/>
          <a:ln>
            <a:noFill/>
          </a:ln>
        </p:spPr>
        <p:txBody>
          <a:bodyPr anchorCtr="0" anchor="t" bIns="0" lIns="0" spcFirstLastPara="1" rIns="0" wrap="square" tIns="0">
            <a:spAutoFit/>
          </a:bodyPr>
          <a:lstStyle/>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Building Confidence &amp; Authority</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7030A0"/>
              </a:buClr>
              <a:buSzPts val="3200"/>
              <a:buFont typeface="Noto Sans Symbols"/>
              <a:buChar char="⮚"/>
            </a:pPr>
            <a:r>
              <a:rPr b="0" i="0" lang="en-US" sz="3200" u="none" cap="none" strike="noStrike">
                <a:solidFill>
                  <a:schemeClr val="dk1"/>
                </a:solidFill>
                <a:latin typeface="Arial"/>
                <a:ea typeface="Arial"/>
                <a:cs typeface="Arial"/>
                <a:sym typeface="Arial"/>
              </a:rPr>
              <a:t>A great pitch showcases a woman’s deep knowledge, passion, and problem-solving ability, reinforcing her position as a leader in STEM industries.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Inspiring Other Women &amp; Breaking the Cycle</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7030A0"/>
              </a:buClr>
              <a:buSzPts val="3200"/>
              <a:buFont typeface="Noto Sans Symbols"/>
              <a:buChar char="⮚"/>
            </a:pPr>
            <a:r>
              <a:rPr b="0" i="0" lang="en-US" sz="3200" u="none" cap="none" strike="noStrike">
                <a:solidFill>
                  <a:schemeClr val="dk1"/>
                </a:solidFill>
                <a:latin typeface="Arial"/>
                <a:ea typeface="Arial"/>
                <a:cs typeface="Arial"/>
                <a:sym typeface="Arial"/>
              </a:rPr>
              <a:t>Each successful pitch from a woman in STEM paves the way for future female entrepreneurs, proving that innovation and leadership are not gender-dependent.</a:t>
            </a:r>
            <a:endParaRPr b="0" i="0" sz="1400" u="none" cap="none" strike="noStrike">
              <a:solidFill>
                <a:srgbClr val="000000"/>
              </a:solidFill>
              <a:latin typeface="Arial"/>
              <a:ea typeface="Arial"/>
              <a:cs typeface="Arial"/>
              <a:sym typeface="Arial"/>
            </a:endParaRPr>
          </a:p>
          <a:p>
            <a:pPr indent="-254000" lvl="0" marL="457200" marR="0" rtl="0" algn="l">
              <a:lnSpc>
                <a:spcPct val="150000"/>
              </a:lnSpc>
              <a:spcBef>
                <a:spcPts val="0"/>
              </a:spcBef>
              <a:spcAft>
                <a:spcPts val="0"/>
              </a:spcAft>
              <a:buClr>
                <a:srgbClr val="000000"/>
              </a:buClr>
              <a:buSzPts val="3200"/>
              <a:buFont typeface="Noto Sans Symbols"/>
              <a:buNone/>
            </a:pPr>
            <a:r>
              <a:t/>
            </a:r>
            <a:endParaRPr b="0" i="0" sz="3200" u="none" cap="none" strike="noStrike">
              <a:solidFill>
                <a:schemeClr val="dk1"/>
              </a:solidFill>
              <a:latin typeface="Arial"/>
              <a:ea typeface="Arial"/>
              <a:cs typeface="Arial"/>
              <a:sym typeface="Arial"/>
            </a:endParaRPr>
          </a:p>
        </p:txBody>
      </p:sp>
      <p:sp>
        <p:nvSpPr>
          <p:cNvPr id="221" name="Google Shape;221;p32"/>
          <p:cNvSpPr txBox="1"/>
          <p:nvPr/>
        </p:nvSpPr>
        <p:spPr>
          <a:xfrm>
            <a:off x="877178" y="611022"/>
            <a:ext cx="15661518" cy="123110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7030A0"/>
                </a:solidFill>
                <a:latin typeface="Montserrat ExtraBold"/>
                <a:ea typeface="Montserrat ExtraBold"/>
                <a:cs typeface="Montserrat ExtraBold"/>
                <a:sym typeface="Montserrat ExtraBold"/>
              </a:rPr>
              <a:t>How Women in STEM Can Overcome Biases &amp; Constraints When Pitching?</a:t>
            </a:r>
            <a:endParaRPr b="0" i="0" sz="4000" u="none" cap="none" strike="noStrike">
              <a:solidFill>
                <a:srgbClr val="7030A0"/>
              </a:solidFill>
              <a:latin typeface="Montserrat ExtraBold"/>
              <a:ea typeface="Montserrat ExtraBold"/>
              <a:cs typeface="Montserrat ExtraBold"/>
              <a:sym typeface="Montserrat ExtraBold"/>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3"/>
          <p:cNvSpPr/>
          <p:nvPr/>
        </p:nvSpPr>
        <p:spPr>
          <a:xfrm>
            <a:off x="14435272" y="9010231"/>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27" name="Google Shape;227;p33"/>
          <p:cNvGrpSpPr/>
          <p:nvPr/>
        </p:nvGrpSpPr>
        <p:grpSpPr>
          <a:xfrm>
            <a:off x="0" y="9721187"/>
            <a:ext cx="18288000" cy="883574"/>
            <a:chOff x="0" y="-38100"/>
            <a:chExt cx="4995116" cy="232711"/>
          </a:xfrm>
        </p:grpSpPr>
        <p:sp>
          <p:nvSpPr>
            <p:cNvPr id="228" name="Google Shape;228;p33"/>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29" name="Google Shape;229;p33"/>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30" name="Google Shape;230;p33"/>
          <p:cNvSpPr/>
          <p:nvPr/>
        </p:nvSpPr>
        <p:spPr>
          <a:xfrm>
            <a:off x="-15922" y="7880046"/>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31" name="Google Shape;231;p33"/>
          <p:cNvSpPr txBox="1"/>
          <p:nvPr/>
        </p:nvSpPr>
        <p:spPr>
          <a:xfrm>
            <a:off x="641615" y="1688079"/>
            <a:ext cx="17431142" cy="7755969"/>
          </a:xfrm>
          <a:prstGeom prst="rect">
            <a:avLst/>
          </a:prstGeom>
          <a:noFill/>
          <a:ln>
            <a:noFill/>
          </a:ln>
        </p:spPr>
        <p:txBody>
          <a:bodyPr anchorCtr="0" anchor="t" bIns="0" lIns="0" spcFirstLastPara="1" rIns="0" wrap="square" tIns="0">
            <a:spAutoFit/>
          </a:bodyPr>
          <a:lstStyle/>
          <a:p>
            <a:pPr indent="-457200" lvl="0" marL="457200" marR="0" rtl="0" algn="l">
              <a:lnSpc>
                <a:spcPct val="150000"/>
              </a:lnSpc>
              <a:spcBef>
                <a:spcPts val="0"/>
              </a:spcBef>
              <a:spcAft>
                <a:spcPts val="0"/>
              </a:spcAft>
              <a:buClr>
                <a:srgbClr val="000000"/>
              </a:buClr>
              <a:buSzPts val="2800"/>
              <a:buFont typeface="Arial"/>
              <a:buChar char="•"/>
            </a:pPr>
            <a:r>
              <a:rPr b="1" i="0" lang="en-US" sz="2800" u="none" cap="none" strike="noStrike">
                <a:solidFill>
                  <a:schemeClr val="dk1"/>
                </a:solidFill>
                <a:latin typeface="Arial"/>
                <a:ea typeface="Arial"/>
                <a:cs typeface="Arial"/>
                <a:sym typeface="Arial"/>
              </a:rPr>
              <a:t>Lead with Data &amp; Facts </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7030A0"/>
              </a:buClr>
              <a:buSzPts val="2800"/>
              <a:buFont typeface="Noto Sans Symbols"/>
              <a:buChar char="⮚"/>
            </a:pPr>
            <a:r>
              <a:rPr b="0" i="0" lang="en-US" sz="2800" u="none" cap="none" strike="noStrike">
                <a:solidFill>
                  <a:schemeClr val="dk1"/>
                </a:solidFill>
                <a:latin typeface="Arial"/>
                <a:ea typeface="Arial"/>
                <a:cs typeface="Arial"/>
                <a:sym typeface="Arial"/>
              </a:rPr>
              <a:t>Investors sometimes subconsciously question women’s business acumen more than men’s. The best way to counteract bias is to use hard data, industry research, and case studies to prove market potential and viability.</a:t>
            </a:r>
            <a:endParaRPr b="0" i="0" sz="1400" u="none" cap="none" strike="noStrike">
              <a:solidFill>
                <a:srgbClr val="000000"/>
              </a:solidFill>
              <a:latin typeface="Arial"/>
              <a:ea typeface="Arial"/>
              <a:cs typeface="Arial"/>
              <a:sym typeface="Arial"/>
            </a:endParaRPr>
          </a:p>
          <a:p>
            <a:pPr indent="-279400" lvl="0" marL="457200" marR="0" rtl="0" algn="l">
              <a:lnSpc>
                <a:spcPct val="150000"/>
              </a:lnSpc>
              <a:spcBef>
                <a:spcPts val="0"/>
              </a:spcBef>
              <a:spcAft>
                <a:spcPts val="0"/>
              </a:spcAft>
              <a:buClr>
                <a:srgbClr val="7030A0"/>
              </a:buClr>
              <a:buSzPts val="2800"/>
              <a:buFont typeface="Noto Sans Symbols"/>
              <a:buNone/>
            </a:pPr>
            <a:r>
              <a:t/>
            </a:r>
            <a:endParaRPr b="0" i="0" sz="2800" u="none" cap="none" strike="noStrike">
              <a:solidFill>
                <a:schemeClr val="dk1"/>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2800"/>
              <a:buFont typeface="Arial"/>
              <a:buChar char="⮚"/>
            </a:pPr>
            <a:r>
              <a:rPr b="1" i="0" lang="en-US" sz="2800" u="none" cap="none" strike="noStrike">
                <a:solidFill>
                  <a:schemeClr val="dk1"/>
                </a:solidFill>
                <a:latin typeface="Arial"/>
                <a:ea typeface="Arial"/>
                <a:cs typeface="Arial"/>
                <a:sym typeface="Arial"/>
              </a:rPr>
              <a:t>Be Bold, Assertive &amp; Clear </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7030A0"/>
              </a:buClr>
              <a:buSzPts val="2800"/>
              <a:buFont typeface="Noto Sans Symbols"/>
              <a:buChar char="⮚"/>
            </a:pPr>
            <a:r>
              <a:rPr b="0" i="0" lang="en-US" sz="2800" u="none" cap="none" strike="noStrike">
                <a:solidFill>
                  <a:schemeClr val="dk1"/>
                </a:solidFill>
                <a:latin typeface="Arial"/>
                <a:ea typeface="Arial"/>
                <a:cs typeface="Arial"/>
                <a:sym typeface="Arial"/>
              </a:rPr>
              <a:t>Women are often socialised to downplay achievements—but in a pitch, confidence is key.</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7030A0"/>
              </a:buClr>
              <a:buSzPts val="2800"/>
              <a:buFont typeface="Noto Sans Symbols"/>
              <a:buChar char="⮚"/>
            </a:pPr>
            <a:r>
              <a:rPr b="0" i="0" lang="en-US" sz="2800" u="none" cap="none" strike="noStrike">
                <a:solidFill>
                  <a:schemeClr val="dk1"/>
                </a:solidFill>
                <a:latin typeface="Arial"/>
                <a:ea typeface="Arial"/>
                <a:cs typeface="Arial"/>
                <a:sym typeface="Arial"/>
              </a:rPr>
              <a:t>Avoid using qualifiers like “I think” or “maybe.”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2800"/>
              <a:buFont typeface="Arial"/>
              <a:buNone/>
            </a:pPr>
            <a:r>
              <a:rPr b="0" i="0" lang="en-US" sz="2800" u="sng" cap="none" strike="noStrike">
                <a:solidFill>
                  <a:schemeClr val="dk1"/>
                </a:solidFill>
                <a:latin typeface="Arial"/>
                <a:ea typeface="Arial"/>
                <a:cs typeface="Arial"/>
                <a:sym typeface="Arial"/>
              </a:rPr>
              <a:t>Say,</a:t>
            </a:r>
            <a:r>
              <a:rPr b="0" i="0" lang="en-US" sz="2800" u="none" cap="none" strike="noStrike">
                <a:solidFill>
                  <a:schemeClr val="dk1"/>
                </a:solidFill>
                <a:latin typeface="Arial"/>
                <a:ea typeface="Arial"/>
                <a:cs typeface="Arial"/>
                <a:sym typeface="Arial"/>
              </a:rPr>
              <a:t> “Our technology reduces costs by 40%.” </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2800"/>
              <a:buFont typeface="Arial"/>
              <a:buNone/>
            </a:pPr>
            <a:r>
              <a:rPr b="0" i="0" lang="en-US" sz="2800" u="sng" cap="none" strike="noStrike">
                <a:solidFill>
                  <a:schemeClr val="dk1"/>
                </a:solidFill>
                <a:latin typeface="Arial"/>
                <a:ea typeface="Arial"/>
                <a:cs typeface="Arial"/>
                <a:sym typeface="Arial"/>
              </a:rPr>
              <a:t>instead of</a:t>
            </a:r>
            <a:r>
              <a:rPr b="0" i="0" lang="en-US" sz="2800" u="none" cap="none" strike="noStrike">
                <a:solidFill>
                  <a:schemeClr val="dk1"/>
                </a:solidFill>
                <a:latin typeface="Arial"/>
                <a:ea typeface="Arial"/>
                <a:cs typeface="Arial"/>
                <a:sym typeface="Arial"/>
              </a:rPr>
              <a:t>  “I believe our technology might help reduce costs.”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232" name="Google Shape;232;p33"/>
          <p:cNvSpPr txBox="1"/>
          <p:nvPr/>
        </p:nvSpPr>
        <p:spPr>
          <a:xfrm>
            <a:off x="426372" y="171283"/>
            <a:ext cx="17861628" cy="160351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510"/>
              <a:buFont typeface="Arial"/>
              <a:buNone/>
            </a:pPr>
            <a:r>
              <a:rPr b="1" i="0" lang="en-US" sz="4510" u="none" cap="none" strike="noStrike">
                <a:solidFill>
                  <a:srgbClr val="7030A0"/>
                </a:solidFill>
                <a:latin typeface="Montserrat ExtraBold"/>
                <a:ea typeface="Montserrat ExtraBold"/>
                <a:cs typeface="Montserrat ExtraBold"/>
                <a:sym typeface="Montserrat ExtraBold"/>
              </a:rPr>
              <a:t>How Women in STEM Can Overcome Biases &amp; Constraints When Pitching?</a:t>
            </a:r>
            <a:endParaRPr b="0" i="0" sz="4510" u="none" cap="none" strike="noStrike">
              <a:solidFill>
                <a:srgbClr val="7030A0"/>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4"/>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38" name="Google Shape;238;p34"/>
          <p:cNvGrpSpPr/>
          <p:nvPr/>
        </p:nvGrpSpPr>
        <p:grpSpPr>
          <a:xfrm>
            <a:off x="0" y="9721187"/>
            <a:ext cx="18288000" cy="883574"/>
            <a:chOff x="0" y="-38100"/>
            <a:chExt cx="4995116" cy="232711"/>
          </a:xfrm>
        </p:grpSpPr>
        <p:sp>
          <p:nvSpPr>
            <p:cNvPr id="239" name="Google Shape;239;p34"/>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0" name="Google Shape;240;p34"/>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41" name="Google Shape;241;p34"/>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42" name="Google Shape;242;p34"/>
          <p:cNvSpPr txBox="1"/>
          <p:nvPr/>
        </p:nvSpPr>
        <p:spPr>
          <a:xfrm>
            <a:off x="1045854" y="2415124"/>
            <a:ext cx="15912658" cy="5170646"/>
          </a:xfrm>
          <a:prstGeom prst="rect">
            <a:avLst/>
          </a:prstGeom>
          <a:noFill/>
          <a:ln>
            <a:noFill/>
          </a:ln>
        </p:spPr>
        <p:txBody>
          <a:bodyPr anchorCtr="0" anchor="t" bIns="0" lIns="0" spcFirstLastPara="1" rIns="0" wrap="square" tIns="0">
            <a:spAutoFit/>
          </a:bodyPr>
          <a:lstStyle/>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Anticipate &amp; Address Biased Questions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7030A0"/>
              </a:buClr>
              <a:buSzPts val="3200"/>
              <a:buFont typeface="Noto Sans Symbols"/>
              <a:buChar char="⮚"/>
            </a:pPr>
            <a:r>
              <a:rPr b="0" i="0" lang="en-US" sz="3200" u="none" cap="none" strike="noStrike">
                <a:solidFill>
                  <a:schemeClr val="dk1"/>
                </a:solidFill>
                <a:latin typeface="Arial"/>
                <a:ea typeface="Arial"/>
                <a:cs typeface="Arial"/>
                <a:sym typeface="Arial"/>
              </a:rPr>
              <a:t>Studies show women are more likely to get asked risk-related questions, while men get asked about growth and opportunity.</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7030A0"/>
              </a:buClr>
              <a:buSzPts val="3200"/>
              <a:buFont typeface="Noto Sans Symbols"/>
              <a:buChar char="⮚"/>
            </a:pPr>
            <a:r>
              <a:rPr b="0" i="0" lang="en-US" sz="3200" u="none" cap="none" strike="noStrike">
                <a:solidFill>
                  <a:schemeClr val="dk1"/>
                </a:solidFill>
                <a:latin typeface="Arial"/>
                <a:ea typeface="Arial"/>
                <a:cs typeface="Arial"/>
                <a:sym typeface="Arial"/>
              </a:rPr>
              <a:t>Flip the narrative by shifting focus back to growth:</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Investor: “How will you handle competition in such a tough market?”</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You: “We have a first-mover advantage, and our technology gives us a 2-year lead over competitors. Here’s how we’ll scale...”</a:t>
            </a:r>
            <a:endParaRPr b="0" i="0" sz="1400" u="none" cap="none" strike="noStrike">
              <a:solidFill>
                <a:srgbClr val="000000"/>
              </a:solidFill>
              <a:latin typeface="Arial"/>
              <a:ea typeface="Arial"/>
              <a:cs typeface="Arial"/>
              <a:sym typeface="Arial"/>
            </a:endParaRPr>
          </a:p>
        </p:txBody>
      </p:sp>
      <p:sp>
        <p:nvSpPr>
          <p:cNvPr id="243" name="Google Shape;243;p34"/>
          <p:cNvSpPr txBox="1"/>
          <p:nvPr/>
        </p:nvSpPr>
        <p:spPr>
          <a:xfrm>
            <a:off x="211352" y="176016"/>
            <a:ext cx="17961237" cy="123110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7030A0"/>
                </a:solidFill>
                <a:latin typeface="Montserrat ExtraBold"/>
                <a:ea typeface="Montserrat ExtraBold"/>
                <a:cs typeface="Montserrat ExtraBold"/>
                <a:sym typeface="Montserrat ExtraBold"/>
              </a:rPr>
              <a:t>How Women in STEM Can Overcome Biases &amp; Constraints When Pitching?</a:t>
            </a:r>
            <a:endParaRPr b="0" i="0" sz="4000" u="none" cap="none" strike="noStrike">
              <a:solidFill>
                <a:srgbClr val="7030A0"/>
              </a:solidFill>
              <a:latin typeface="Montserrat ExtraBold"/>
              <a:ea typeface="Montserrat ExtraBold"/>
              <a:cs typeface="Montserrat ExtraBold"/>
              <a:sym typeface="Montserrat ExtraBold"/>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5"/>
          <p:cNvSpPr/>
          <p:nvPr/>
        </p:nvSpPr>
        <p:spPr>
          <a:xfrm>
            <a:off x="14825890" y="9088514"/>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49" name="Google Shape;249;p35"/>
          <p:cNvGrpSpPr/>
          <p:nvPr/>
        </p:nvGrpSpPr>
        <p:grpSpPr>
          <a:xfrm>
            <a:off x="0" y="9721187"/>
            <a:ext cx="18288000" cy="883574"/>
            <a:chOff x="0" y="-38100"/>
            <a:chExt cx="4995116" cy="232711"/>
          </a:xfrm>
        </p:grpSpPr>
        <p:sp>
          <p:nvSpPr>
            <p:cNvPr id="250" name="Google Shape;250;p35"/>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51" name="Google Shape;251;p35"/>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52" name="Google Shape;252;p35"/>
          <p:cNvSpPr txBox="1"/>
          <p:nvPr/>
        </p:nvSpPr>
        <p:spPr>
          <a:xfrm>
            <a:off x="257453" y="1511812"/>
            <a:ext cx="18288000" cy="8863965"/>
          </a:xfrm>
          <a:prstGeom prst="rect">
            <a:avLst/>
          </a:prstGeom>
          <a:noFill/>
          <a:ln>
            <a:noFill/>
          </a:ln>
        </p:spPr>
        <p:txBody>
          <a:bodyPr anchorCtr="0" anchor="t" bIns="0" lIns="0" spcFirstLastPara="1" rIns="0" wrap="square" tIns="0">
            <a:spAutoFit/>
          </a:bodyPr>
          <a:lstStyle/>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Use Storytelling to Create Connection &amp; Impact </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7030A0"/>
              </a:buClr>
              <a:buSzPts val="3200"/>
              <a:buFont typeface="Noto Sans Symbols"/>
              <a:buChar char="⮚"/>
            </a:pPr>
            <a:r>
              <a:rPr b="0" i="0" lang="en-US" sz="3200" u="none" cap="none" strike="noStrike">
                <a:solidFill>
                  <a:schemeClr val="dk1"/>
                </a:solidFill>
                <a:latin typeface="Arial"/>
                <a:ea typeface="Arial"/>
                <a:cs typeface="Arial"/>
                <a:sym typeface="Arial"/>
              </a:rPr>
              <a:t>Women in STEM can humanise their innovations by framing their pitch as a compelling story:</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Problem: What major issue does your product solve?</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Struggle: Why is this problem difficult?</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Solution: How does your innovation change the game?</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Success: Why is this the best time for your business to thrive?</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Find Allies &amp; Mentorship Networks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7030A0"/>
              </a:buClr>
              <a:buSzPts val="3200"/>
              <a:buFont typeface="Noto Sans Symbols"/>
              <a:buChar char="⮚"/>
            </a:pPr>
            <a:r>
              <a:rPr b="0" i="0" lang="en-US" sz="3200" u="none" cap="none" strike="noStrike">
                <a:solidFill>
                  <a:schemeClr val="dk1"/>
                </a:solidFill>
                <a:latin typeface="Arial"/>
                <a:ea typeface="Arial"/>
                <a:cs typeface="Arial"/>
                <a:sym typeface="Arial"/>
              </a:rPr>
              <a:t>Join women-focused STEM and entrepreneurship communities for mentorship, feedback, and investor connections.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7030A0"/>
              </a:buClr>
              <a:buSzPts val="3200"/>
              <a:buFont typeface="Noto Sans Symbols"/>
              <a:buChar char="⮚"/>
            </a:pPr>
            <a:r>
              <a:rPr b="0" i="0" lang="en-US" sz="3200" u="none" cap="none" strike="noStrike">
                <a:solidFill>
                  <a:schemeClr val="dk1"/>
                </a:solidFill>
                <a:latin typeface="Arial"/>
                <a:ea typeface="Arial"/>
                <a:cs typeface="Arial"/>
                <a:sym typeface="Arial"/>
              </a:rPr>
              <a:t>Organisations like Women Who Code, SheEO, and Female Founders Fund provide valuable support.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p:txBody>
      </p:sp>
      <p:sp>
        <p:nvSpPr>
          <p:cNvPr id="253" name="Google Shape;253;p35"/>
          <p:cNvSpPr txBox="1"/>
          <p:nvPr/>
        </p:nvSpPr>
        <p:spPr>
          <a:xfrm>
            <a:off x="257453" y="208376"/>
            <a:ext cx="17961237" cy="123110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7030A0"/>
                </a:solidFill>
                <a:latin typeface="Montserrat ExtraBold"/>
                <a:ea typeface="Montserrat ExtraBold"/>
                <a:cs typeface="Montserrat ExtraBold"/>
                <a:sym typeface="Montserrat ExtraBold"/>
              </a:rPr>
              <a:t>How Women in STEM Can Overcome Biases &amp; Constraints When Pitching?</a:t>
            </a:r>
            <a:endParaRPr b="0" i="0" sz="4000" u="none" cap="none" strike="noStrike">
              <a:solidFill>
                <a:srgbClr val="7030A0"/>
              </a:solidFill>
              <a:latin typeface="Montserrat ExtraBold"/>
              <a:ea typeface="Montserrat ExtraBold"/>
              <a:cs typeface="Montserrat ExtraBold"/>
              <a:sym typeface="Montserrat ExtraBold"/>
            </a:endParaRPr>
          </a:p>
        </p:txBody>
      </p:sp>
      <p:sp>
        <p:nvSpPr>
          <p:cNvPr id="254" name="Google Shape;254;p35"/>
          <p:cNvSpPr/>
          <p:nvPr/>
        </p:nvSpPr>
        <p:spPr>
          <a:xfrm>
            <a:off x="11656381" y="7925378"/>
            <a:ext cx="3523926" cy="3591618"/>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6"/>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60" name="Google Shape;260;p36"/>
          <p:cNvGrpSpPr/>
          <p:nvPr/>
        </p:nvGrpSpPr>
        <p:grpSpPr>
          <a:xfrm>
            <a:off x="0" y="9721187"/>
            <a:ext cx="18288000" cy="883574"/>
            <a:chOff x="0" y="-38100"/>
            <a:chExt cx="4995116" cy="232711"/>
          </a:xfrm>
        </p:grpSpPr>
        <p:sp>
          <p:nvSpPr>
            <p:cNvPr id="261" name="Google Shape;261;p36"/>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2" name="Google Shape;262;p36"/>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63" name="Google Shape;263;p36"/>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64" name="Google Shape;264;p36"/>
          <p:cNvSpPr txBox="1"/>
          <p:nvPr/>
        </p:nvSpPr>
        <p:spPr>
          <a:xfrm>
            <a:off x="337352" y="2193720"/>
            <a:ext cx="17950648" cy="5909310"/>
          </a:xfrm>
          <a:prstGeom prst="rect">
            <a:avLst/>
          </a:prstGeom>
          <a:noFill/>
          <a:ln>
            <a:noFill/>
          </a:ln>
        </p:spPr>
        <p:txBody>
          <a:bodyPr anchorCtr="0" anchor="t" bIns="0" lIns="0" spcFirstLastPara="1" rIns="0" wrap="square" tIns="0">
            <a:spAutoFit/>
          </a:bodyPr>
          <a:lstStyle/>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Showcase a Strong, Diverse Team </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7030A0"/>
              </a:buClr>
              <a:buSzPts val="3200"/>
              <a:buFont typeface="Noto Sans Symbols"/>
              <a:buChar char="⮚"/>
            </a:pPr>
            <a:r>
              <a:rPr b="0" i="0" lang="en-US" sz="3200" u="none" cap="none" strike="noStrike">
                <a:solidFill>
                  <a:schemeClr val="dk1"/>
                </a:solidFill>
                <a:latin typeface="Arial"/>
                <a:ea typeface="Arial"/>
                <a:cs typeface="Arial"/>
                <a:sym typeface="Arial"/>
              </a:rPr>
              <a:t>If possible, highlight a diverse leadership team with proven experience. Investors often trust a well-rounded team over a solo entrepreneur.</a:t>
            </a:r>
            <a:endParaRPr b="0" i="0" sz="1400" u="none" cap="none" strike="noStrike">
              <a:solidFill>
                <a:srgbClr val="000000"/>
              </a:solidFill>
              <a:latin typeface="Arial"/>
              <a:ea typeface="Arial"/>
              <a:cs typeface="Arial"/>
              <a:sym typeface="Arial"/>
            </a:endParaRPr>
          </a:p>
          <a:p>
            <a:pPr indent="-254000" lvl="0" marL="457200" marR="0" rtl="0" algn="l">
              <a:lnSpc>
                <a:spcPct val="150000"/>
              </a:lnSpc>
              <a:spcBef>
                <a:spcPts val="0"/>
              </a:spcBef>
              <a:spcAft>
                <a:spcPts val="0"/>
              </a:spcAft>
              <a:buClr>
                <a:srgbClr val="7030A0"/>
              </a:buClr>
              <a:buSzPts val="3200"/>
              <a:buFont typeface="Noto Sans Symbols"/>
              <a:buNone/>
            </a:pPr>
            <a:r>
              <a:t/>
            </a:r>
            <a:endParaRPr b="0" i="0" sz="3200" u="none" cap="none" strike="noStrike">
              <a:solidFill>
                <a:schemeClr val="dk1"/>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Perfect the Pitch Through Rehearsal &amp; Feedback </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7030A0"/>
              </a:buClr>
              <a:buSzPts val="3200"/>
              <a:buFont typeface="Noto Sans Symbols"/>
              <a:buChar char="⮚"/>
            </a:pPr>
            <a:r>
              <a:rPr b="0" i="0" lang="en-US" sz="3200" u="none" cap="none" strike="noStrike">
                <a:solidFill>
                  <a:schemeClr val="dk1"/>
                </a:solidFill>
                <a:latin typeface="Arial"/>
                <a:ea typeface="Arial"/>
                <a:cs typeface="Arial"/>
                <a:sym typeface="Arial"/>
              </a:rPr>
              <a:t>Practice in front of diverse audiences to get feedback and refine responses to tough questions.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7030A0"/>
              </a:buClr>
              <a:buSzPts val="3200"/>
              <a:buFont typeface="Noto Sans Symbols"/>
              <a:buChar char="⮚"/>
            </a:pPr>
            <a:r>
              <a:rPr b="0" i="0" lang="en-US" sz="3200" u="none" cap="none" strike="noStrike">
                <a:solidFill>
                  <a:schemeClr val="dk1"/>
                </a:solidFill>
                <a:latin typeface="Arial"/>
                <a:ea typeface="Arial"/>
                <a:cs typeface="Arial"/>
                <a:sym typeface="Arial"/>
              </a:rPr>
              <a:t>The more prepared and polished the pitch, the more confident and persuasive it will be.</a:t>
            </a:r>
            <a:endParaRPr b="0" i="0" sz="1400" u="none" cap="none" strike="noStrike">
              <a:solidFill>
                <a:srgbClr val="000000"/>
              </a:solidFill>
              <a:latin typeface="Arial"/>
              <a:ea typeface="Arial"/>
              <a:cs typeface="Arial"/>
              <a:sym typeface="Arial"/>
            </a:endParaRPr>
          </a:p>
          <a:p>
            <a:pPr indent="-254000" lvl="0" marL="457200" marR="0" rtl="0" algn="l">
              <a:lnSpc>
                <a:spcPct val="150000"/>
              </a:lnSpc>
              <a:spcBef>
                <a:spcPts val="0"/>
              </a:spcBef>
              <a:spcAft>
                <a:spcPts val="0"/>
              </a:spcAft>
              <a:buClr>
                <a:srgbClr val="000000"/>
              </a:buClr>
              <a:buSzPts val="3200"/>
              <a:buFont typeface="Noto Sans Symbols"/>
              <a:buNone/>
            </a:pPr>
            <a:r>
              <a:t/>
            </a:r>
            <a:endParaRPr b="0" i="0" sz="3200" u="none" cap="none" strike="noStrike">
              <a:solidFill>
                <a:schemeClr val="dk1"/>
              </a:solidFill>
              <a:latin typeface="Arial"/>
              <a:ea typeface="Arial"/>
              <a:cs typeface="Arial"/>
              <a:sym typeface="Arial"/>
            </a:endParaRPr>
          </a:p>
        </p:txBody>
      </p:sp>
      <p:sp>
        <p:nvSpPr>
          <p:cNvPr id="265" name="Google Shape;265;p36"/>
          <p:cNvSpPr txBox="1"/>
          <p:nvPr/>
        </p:nvSpPr>
        <p:spPr>
          <a:xfrm>
            <a:off x="601970" y="300402"/>
            <a:ext cx="15661518" cy="123110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7030A0"/>
                </a:solidFill>
                <a:latin typeface="Montserrat ExtraBold"/>
                <a:ea typeface="Montserrat ExtraBold"/>
                <a:cs typeface="Montserrat ExtraBold"/>
                <a:sym typeface="Montserrat ExtraBold"/>
              </a:rPr>
              <a:t>How Women in STEM Can Overcome Biases &amp; Constraints When Pitching?</a:t>
            </a:r>
            <a:endParaRPr b="0" i="0" sz="4000" u="none" cap="none" strike="noStrike">
              <a:solidFill>
                <a:srgbClr val="7030A0"/>
              </a:solidFill>
              <a:latin typeface="Montserrat ExtraBold"/>
              <a:ea typeface="Montserrat ExtraBold"/>
              <a:cs typeface="Montserrat ExtraBold"/>
              <a:sym typeface="Montserrat ExtraBold"/>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7"/>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71" name="Google Shape;271;p37"/>
          <p:cNvGrpSpPr/>
          <p:nvPr/>
        </p:nvGrpSpPr>
        <p:grpSpPr>
          <a:xfrm>
            <a:off x="0" y="9721187"/>
            <a:ext cx="18288000" cy="883574"/>
            <a:chOff x="0" y="-38100"/>
            <a:chExt cx="4995116" cy="232711"/>
          </a:xfrm>
        </p:grpSpPr>
        <p:sp>
          <p:nvSpPr>
            <p:cNvPr id="272" name="Google Shape;272;p37"/>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3" name="Google Shape;273;p37"/>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74" name="Google Shape;274;p37"/>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75" name="Google Shape;275;p37"/>
          <p:cNvSpPr txBox="1"/>
          <p:nvPr/>
        </p:nvSpPr>
        <p:spPr>
          <a:xfrm>
            <a:off x="209177" y="1482819"/>
            <a:ext cx="5541376" cy="4955203"/>
          </a:xfrm>
          <a:prstGeom prst="rect">
            <a:avLst/>
          </a:prstGeom>
          <a:solidFill>
            <a:srgbClr val="E5DFEC"/>
          </a:solid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800"/>
              <a:buFont typeface="Arial"/>
              <a:buNone/>
            </a:pPr>
            <a:r>
              <a:rPr b="1" i="0" lang="en-US" sz="2800" u="none" cap="none" strike="noStrike">
                <a:solidFill>
                  <a:schemeClr val="accent4"/>
                </a:solidFill>
                <a:latin typeface="Arial"/>
                <a:ea typeface="Arial"/>
                <a:cs typeface="Arial"/>
                <a:sym typeface="Arial"/>
              </a:rPr>
              <a:t>One-Sentence Pitch</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t/>
            </a:r>
            <a:endParaRPr b="1" i="0" sz="2800" u="none" cap="none" strike="noStrike">
              <a:solidFill>
                <a:schemeClr val="accent4"/>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2800"/>
              <a:buFont typeface="Noto Sans Symbols"/>
              <a:buChar char="✔"/>
            </a:pPr>
            <a:r>
              <a:rPr b="0" i="0" lang="en-US" sz="2800" u="none" cap="none" strike="noStrike">
                <a:solidFill>
                  <a:schemeClr val="dk1"/>
                </a:solidFill>
                <a:latin typeface="Arial"/>
                <a:ea typeface="Arial"/>
                <a:cs typeface="Arial"/>
                <a:sym typeface="Arial"/>
              </a:rPr>
              <a:t>It is short by design - </a:t>
            </a:r>
            <a:r>
              <a:rPr b="0" i="1" lang="en-US" sz="2800" u="none" cap="none" strike="noStrike">
                <a:solidFill>
                  <a:schemeClr val="dk1"/>
                </a:solidFill>
                <a:latin typeface="Arial"/>
                <a:ea typeface="Arial"/>
                <a:cs typeface="Arial"/>
                <a:sym typeface="Arial"/>
              </a:rPr>
              <a:t>one sentence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The goal of the one-sentence pitch is to quickly establish an immediate understanding of your business so that a more fruitful conversation can follow - in 30 seconds.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120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276" name="Google Shape;276;p37"/>
          <p:cNvSpPr txBox="1"/>
          <p:nvPr/>
        </p:nvSpPr>
        <p:spPr>
          <a:xfrm>
            <a:off x="815035" y="-109183"/>
            <a:ext cx="15661518" cy="127329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10"/>
              <a:buFont typeface="Arial"/>
              <a:buNone/>
            </a:pPr>
            <a:r>
              <a:rPr b="1" i="0" lang="en-US" sz="4510" u="none" cap="none" strike="noStrike">
                <a:solidFill>
                  <a:srgbClr val="7030A0"/>
                </a:solidFill>
                <a:latin typeface="Montserrat ExtraBold"/>
                <a:ea typeface="Montserrat ExtraBold"/>
                <a:cs typeface="Montserrat ExtraBold"/>
                <a:sym typeface="Montserrat ExtraBold"/>
              </a:rPr>
              <a:t>Types of pitches</a:t>
            </a:r>
            <a:endParaRPr b="0" i="0" sz="4510" u="none" cap="none" strike="noStrike">
              <a:solidFill>
                <a:srgbClr val="7030A0"/>
              </a:solidFill>
              <a:latin typeface="Montserrat ExtraBold"/>
              <a:ea typeface="Montserrat ExtraBold"/>
              <a:cs typeface="Montserrat ExtraBold"/>
              <a:sym typeface="Montserrat ExtraBold"/>
            </a:endParaRPr>
          </a:p>
          <a:p>
            <a:pPr indent="0" lvl="0" marL="0" marR="0" rtl="0" algn="l">
              <a:lnSpc>
                <a:spcPct val="140022"/>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37"/>
          <p:cNvSpPr txBox="1"/>
          <p:nvPr/>
        </p:nvSpPr>
        <p:spPr>
          <a:xfrm>
            <a:off x="6200898" y="1474799"/>
            <a:ext cx="5669714" cy="5032147"/>
          </a:xfrm>
          <a:prstGeom prst="rect">
            <a:avLst/>
          </a:prstGeom>
          <a:solidFill>
            <a:srgbClr val="CCC0D9"/>
          </a:solid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800"/>
              <a:buFont typeface="Arial"/>
              <a:buNone/>
            </a:pPr>
            <a:r>
              <a:rPr b="1" i="0" lang="en-US" sz="2800" u="none" cap="none" strike="noStrike">
                <a:solidFill>
                  <a:schemeClr val="accent4"/>
                </a:solidFill>
                <a:latin typeface="Arial"/>
                <a:ea typeface="Arial"/>
                <a:cs typeface="Arial"/>
                <a:sym typeface="Arial"/>
              </a:rPr>
              <a:t>Elevator Pitch</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t/>
            </a:r>
            <a:endParaRPr b="1" i="0" sz="2800" u="none" cap="none" strike="noStrike">
              <a:solidFill>
                <a:schemeClr val="accent4"/>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2800"/>
              <a:buFont typeface="Noto Sans Symbols"/>
              <a:buChar char="✔"/>
            </a:pPr>
            <a:r>
              <a:rPr b="0" i="0" lang="en-US" sz="2800" u="none" cap="none" strike="noStrike">
                <a:solidFill>
                  <a:schemeClr val="dk1"/>
                </a:solidFill>
                <a:latin typeface="Arial"/>
                <a:ea typeface="Arial"/>
                <a:cs typeface="Arial"/>
                <a:sym typeface="Arial"/>
              </a:rPr>
              <a:t>It is a quick teaser of your business idea.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It’s meant to grab the listener’s attention and create curiosity.</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In just a </a:t>
            </a:r>
            <a:r>
              <a:rPr b="0" i="1" lang="en-US" sz="1800" u="none" cap="none" strike="noStrike">
                <a:solidFill>
                  <a:schemeClr val="dk1"/>
                </a:solidFill>
                <a:latin typeface="Arial"/>
                <a:ea typeface="Arial"/>
                <a:cs typeface="Arial"/>
                <a:sym typeface="Arial"/>
              </a:rPr>
              <a:t>few sentences</a:t>
            </a:r>
            <a:r>
              <a:rPr b="0" i="0" lang="en-US" sz="1800" u="none" cap="none" strike="noStrike">
                <a:solidFill>
                  <a:schemeClr val="dk1"/>
                </a:solidFill>
                <a:latin typeface="Arial"/>
                <a:ea typeface="Arial"/>
                <a:cs typeface="Arial"/>
                <a:sym typeface="Arial"/>
              </a:rPr>
              <a:t>, you need to convey the essence of your business, what problem it solves, and why it’s exciting – 30 to 60 seconds.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278" name="Google Shape;278;p37"/>
          <p:cNvSpPr txBox="1"/>
          <p:nvPr/>
        </p:nvSpPr>
        <p:spPr>
          <a:xfrm>
            <a:off x="12264815" y="1474799"/>
            <a:ext cx="5669714" cy="5078313"/>
          </a:xfrm>
          <a:prstGeom prst="rect">
            <a:avLst/>
          </a:prstGeom>
          <a:solidFill>
            <a:srgbClr val="B2A0C7"/>
          </a:solid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800"/>
              <a:buFont typeface="Arial"/>
              <a:buNone/>
            </a:pPr>
            <a:r>
              <a:rPr b="1" i="0" lang="en-US" sz="2800" u="none" cap="none" strike="noStrike">
                <a:solidFill>
                  <a:schemeClr val="accent4"/>
                </a:solidFill>
                <a:latin typeface="Arial"/>
                <a:ea typeface="Arial"/>
                <a:cs typeface="Arial"/>
                <a:sym typeface="Arial"/>
              </a:rPr>
              <a:t>Pitch Deck</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t/>
            </a:r>
            <a:endParaRPr b="1" i="0" sz="2800" u="none" cap="none" strike="noStrike">
              <a:solidFill>
                <a:schemeClr val="accent4"/>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2800"/>
              <a:buFont typeface="Noto Sans Symbols"/>
              <a:buChar char="✔"/>
            </a:pPr>
            <a:r>
              <a:rPr b="0" i="0" lang="en-US" sz="2800" u="none" cap="none" strike="noStrike">
                <a:solidFill>
                  <a:schemeClr val="dk1"/>
                </a:solidFill>
                <a:latin typeface="Arial"/>
                <a:ea typeface="Arial"/>
                <a:cs typeface="Arial"/>
                <a:sym typeface="Arial"/>
              </a:rPr>
              <a:t> It is like a detailed roadmap of your business idea.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It’s designed to provide a comprehensive overview of your business to potential investors, partners, or stakeholders. It dives into the specifics of your product or service, target market, business model, financial projections, and more.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It can be quite extensive, often spanning multiple slides. </a:t>
            </a:r>
            <a:endParaRPr b="0" i="0" sz="1800" u="none" cap="none" strike="noStrike">
              <a:solidFill>
                <a:schemeClr val="dk1"/>
              </a:solidFill>
              <a:latin typeface="Arial"/>
              <a:ea typeface="Arial"/>
              <a:cs typeface="Arial"/>
              <a:sym typeface="Arial"/>
            </a:endParaRPr>
          </a:p>
        </p:txBody>
      </p:sp>
      <p:sp>
        <p:nvSpPr>
          <p:cNvPr id="279" name="Google Shape;279;p37"/>
          <p:cNvSpPr txBox="1"/>
          <p:nvPr/>
        </p:nvSpPr>
        <p:spPr>
          <a:xfrm>
            <a:off x="336884" y="6977553"/>
            <a:ext cx="11622505" cy="1569660"/>
          </a:xfrm>
          <a:prstGeom prst="rect">
            <a:avLst/>
          </a:prstGeom>
          <a:noFill/>
          <a:ln cap="flat" cmpd="sng" w="9525">
            <a:solidFill>
              <a:srgbClr val="5F497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5F497A"/>
                </a:solidFill>
                <a:latin typeface="Nunito Sans"/>
                <a:ea typeface="Nunito Sans"/>
                <a:cs typeface="Nunito Sans"/>
                <a:sym typeface="Nunito Sans"/>
              </a:rPr>
              <a:t>Are used in more casual and spontaneous scenarios.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5F497A"/>
                </a:solidFill>
                <a:latin typeface="Nunito Sans"/>
                <a:ea typeface="Nunito Sans"/>
                <a:cs typeface="Nunito Sans"/>
                <a:sym typeface="Nunito Sans"/>
              </a:rPr>
              <a:t>You might use this types of pitches during networking events, social gatherings, or even chance encounters.</a:t>
            </a:r>
            <a:endParaRPr b="1" i="0" sz="2400" u="none" cap="none" strike="noStrike">
              <a:solidFill>
                <a:srgbClr val="5F497A"/>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280" name="Google Shape;280;p37"/>
          <p:cNvSpPr txBox="1"/>
          <p:nvPr/>
        </p:nvSpPr>
        <p:spPr>
          <a:xfrm>
            <a:off x="12353592" y="6961511"/>
            <a:ext cx="5669714" cy="1569660"/>
          </a:xfrm>
          <a:prstGeom prst="rect">
            <a:avLst/>
          </a:prstGeom>
          <a:noFill/>
          <a:ln cap="flat" cmpd="sng" w="9525">
            <a:solidFill>
              <a:srgbClr val="5F497A"/>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5F497A"/>
                </a:solidFill>
                <a:latin typeface="Nunito Sans"/>
                <a:ea typeface="Nunito Sans"/>
                <a:cs typeface="Nunito Sans"/>
                <a:sym typeface="Nunito Sans"/>
              </a:rPr>
              <a:t>Are most commonly used in formal settings, such as investor meetings, board presentations, or pitch competitions. </a:t>
            </a:r>
            <a:endParaRPr b="1" i="0" sz="2400" u="none" cap="none" strike="noStrike">
              <a:solidFill>
                <a:srgbClr val="5F497A"/>
              </a:solidFill>
              <a:latin typeface="Nunito Sans"/>
              <a:ea typeface="Nunito Sans"/>
              <a:cs typeface="Nunito Sans"/>
              <a:sym typeface="Nunito Sans"/>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8"/>
          <p:cNvSpPr/>
          <p:nvPr/>
        </p:nvSpPr>
        <p:spPr>
          <a:xfrm>
            <a:off x="15012140" y="8753383"/>
            <a:ext cx="2946382" cy="66673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86" name="Google Shape;286;p38"/>
          <p:cNvGrpSpPr/>
          <p:nvPr/>
        </p:nvGrpSpPr>
        <p:grpSpPr>
          <a:xfrm>
            <a:off x="0" y="9721187"/>
            <a:ext cx="18288000" cy="883574"/>
            <a:chOff x="0" y="-38100"/>
            <a:chExt cx="4995116" cy="232711"/>
          </a:xfrm>
        </p:grpSpPr>
        <p:sp>
          <p:nvSpPr>
            <p:cNvPr id="287" name="Google Shape;287;p38"/>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88" name="Google Shape;288;p38"/>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289" name="Google Shape;289;p38"/>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290" name="Google Shape;290;p38"/>
          <p:cNvSpPr txBox="1"/>
          <p:nvPr/>
        </p:nvSpPr>
        <p:spPr>
          <a:xfrm>
            <a:off x="1221454" y="1898565"/>
            <a:ext cx="16631541" cy="276998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 pitch is presented when you need to persuade an audience to support an idea, product, project, or business. The timing and audience depend on the purpose of the pitch. Here are common scenarios: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DED5ED"/>
              </a:solidFill>
              <a:latin typeface="Arial"/>
              <a:ea typeface="Arial"/>
              <a:cs typeface="Arial"/>
              <a:sym typeface="Arial"/>
            </a:endParaRPr>
          </a:p>
        </p:txBody>
      </p:sp>
      <p:sp>
        <p:nvSpPr>
          <p:cNvPr id="291" name="Google Shape;291;p38"/>
          <p:cNvSpPr txBox="1"/>
          <p:nvPr/>
        </p:nvSpPr>
        <p:spPr>
          <a:xfrm>
            <a:off x="221701" y="69823"/>
            <a:ext cx="15661518" cy="127329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10"/>
              <a:buFont typeface="Arial"/>
              <a:buNone/>
            </a:pPr>
            <a:r>
              <a:rPr b="1" i="0" lang="en-US" sz="4510" u="none" cap="none" strike="noStrike">
                <a:solidFill>
                  <a:srgbClr val="7030A0"/>
                </a:solidFill>
                <a:latin typeface="Montserrat ExtraBold"/>
                <a:ea typeface="Montserrat ExtraBold"/>
                <a:cs typeface="Montserrat ExtraBold"/>
                <a:sym typeface="Montserrat ExtraBold"/>
              </a:rPr>
              <a:t>When and to whom do we present a pitch?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292" name="Google Shape;292;p38"/>
          <p:cNvGraphicFramePr/>
          <p:nvPr/>
        </p:nvGraphicFramePr>
        <p:xfrm>
          <a:off x="435005" y="4740885"/>
          <a:ext cx="3000000" cy="3000000"/>
        </p:xfrm>
        <a:graphic>
          <a:graphicData uri="http://schemas.openxmlformats.org/drawingml/2006/table">
            <a:tbl>
              <a:tblPr bandRow="1" firstRow="1">
                <a:noFill/>
                <a:tableStyleId>{A34F75C6-BF0F-42F4-98FA-60960200DC74}</a:tableStyleId>
              </a:tblPr>
              <a:tblGrid>
                <a:gridCol w="5891825"/>
                <a:gridCol w="5891825"/>
                <a:gridCol w="5891825"/>
              </a:tblGrid>
              <a:tr h="2283250">
                <a:tc>
                  <a:txBody>
                    <a:bodyPr/>
                    <a:lstStyle/>
                    <a:p>
                      <a:pPr indent="0" lvl="0" marL="0" marR="0" rtl="0" algn="ctr">
                        <a:lnSpc>
                          <a:spcPct val="100000"/>
                        </a:lnSpc>
                        <a:spcBef>
                          <a:spcPts val="0"/>
                        </a:spcBef>
                        <a:spcAft>
                          <a:spcPts val="0"/>
                        </a:spcAft>
                        <a:buClr>
                          <a:srgbClr val="000000"/>
                        </a:buClr>
                        <a:buSzPts val="2800"/>
                        <a:buFont typeface="Arial"/>
                        <a:buNone/>
                      </a:pPr>
                      <a:r>
                        <a:rPr b="1" lang="en-US" sz="2800" u="none" cap="none" strike="noStrike">
                          <a:solidFill>
                            <a:schemeClr val="accent4"/>
                          </a:solidFill>
                        </a:rPr>
                        <a:t>1. Business or Startup Pitch</a:t>
                      </a:r>
                      <a:endParaRPr sz="1400" u="none" cap="none" strike="noStrike"/>
                    </a:p>
                    <a:p>
                      <a:pPr indent="-177800" lvl="0" marL="0" marR="0" rtl="0" algn="ctr">
                        <a:lnSpc>
                          <a:spcPct val="100000"/>
                        </a:lnSpc>
                        <a:spcBef>
                          <a:spcPts val="0"/>
                        </a:spcBef>
                        <a:spcAft>
                          <a:spcPts val="0"/>
                        </a:spcAft>
                        <a:buClr>
                          <a:srgbClr val="000000"/>
                        </a:buClr>
                        <a:buSzPts val="2800"/>
                        <a:buFont typeface="Arial"/>
                        <a:buChar char="•"/>
                      </a:pPr>
                      <a:r>
                        <a:rPr b="1" lang="en-US" sz="2800" u="none" cap="none" strike="noStrike"/>
                        <a:t>When?</a:t>
                      </a:r>
                      <a:r>
                        <a:rPr lang="en-US" sz="2800" u="none" cap="none" strike="noStrike"/>
                        <a:t> When seeking investment, partnerships, or customers.</a:t>
                      </a:r>
                      <a:endParaRPr sz="1400" u="none" cap="none" strike="noStrike"/>
                    </a:p>
                    <a:p>
                      <a:pPr indent="-177800" lvl="0" marL="0" marR="0" rtl="0" algn="ctr">
                        <a:lnSpc>
                          <a:spcPct val="100000"/>
                        </a:lnSpc>
                        <a:spcBef>
                          <a:spcPts val="0"/>
                        </a:spcBef>
                        <a:spcAft>
                          <a:spcPts val="0"/>
                        </a:spcAft>
                        <a:buClr>
                          <a:srgbClr val="000000"/>
                        </a:buClr>
                        <a:buSzPts val="2800"/>
                        <a:buFont typeface="Arial"/>
                        <a:buChar char="•"/>
                      </a:pPr>
                      <a:r>
                        <a:rPr b="1" lang="en-US" sz="2800" u="none" cap="none" strike="noStrike"/>
                        <a:t>To Whom?</a:t>
                      </a:r>
                      <a:r>
                        <a:rPr lang="en-US" sz="2800" u="none" cap="none" strike="noStrike"/>
                        <a:t> Investors (venture capitalists, angel investors), business partners, or potential clients.</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800"/>
                        <a:buFont typeface="Arial"/>
                        <a:buNone/>
                      </a:pPr>
                      <a:r>
                        <a:rPr b="1" lang="en-US" sz="2800" u="none" cap="none" strike="noStrike">
                          <a:solidFill>
                            <a:schemeClr val="accent4"/>
                          </a:solidFill>
                        </a:rPr>
                        <a:t>2. Sales Pitch</a:t>
                      </a:r>
                      <a:endParaRPr sz="1400" u="none" cap="none" strike="noStrike"/>
                    </a:p>
                    <a:p>
                      <a:pPr indent="-177800" lvl="0" marL="0" marR="0" rtl="0" algn="ctr">
                        <a:lnSpc>
                          <a:spcPct val="100000"/>
                        </a:lnSpc>
                        <a:spcBef>
                          <a:spcPts val="0"/>
                        </a:spcBef>
                        <a:spcAft>
                          <a:spcPts val="0"/>
                        </a:spcAft>
                        <a:buClr>
                          <a:srgbClr val="000000"/>
                        </a:buClr>
                        <a:buSzPts val="2800"/>
                        <a:buFont typeface="Arial"/>
                        <a:buChar char="•"/>
                      </a:pPr>
                      <a:r>
                        <a:rPr b="1" lang="en-US" sz="2800" u="none" cap="none" strike="noStrike"/>
                        <a:t>When?</a:t>
                      </a:r>
                      <a:r>
                        <a:rPr lang="en-US" sz="2800" u="none" cap="none" strike="noStrike"/>
                        <a:t> When trying to sell a product or service.</a:t>
                      </a:r>
                      <a:endParaRPr sz="1400" u="none" cap="none" strike="noStrike"/>
                    </a:p>
                    <a:p>
                      <a:pPr indent="-177800" lvl="0" marL="0" marR="0" rtl="0" algn="ctr">
                        <a:lnSpc>
                          <a:spcPct val="100000"/>
                        </a:lnSpc>
                        <a:spcBef>
                          <a:spcPts val="0"/>
                        </a:spcBef>
                        <a:spcAft>
                          <a:spcPts val="0"/>
                        </a:spcAft>
                        <a:buClr>
                          <a:srgbClr val="000000"/>
                        </a:buClr>
                        <a:buSzPts val="2800"/>
                        <a:buFont typeface="Arial"/>
                        <a:buChar char="•"/>
                      </a:pPr>
                      <a:r>
                        <a:rPr b="1" lang="en-US" sz="2800" u="none" cap="none" strike="noStrike"/>
                        <a:t>To Whom?</a:t>
                      </a:r>
                      <a:r>
                        <a:rPr lang="en-US" sz="2800" u="none" cap="none" strike="noStrike"/>
                        <a:t> Potential customers, companies, or clients.</a:t>
                      </a:r>
                      <a:endParaRPr sz="1400" u="none" cap="none" strike="noStrike"/>
                    </a:p>
                    <a:p>
                      <a:pPr indent="0" lvl="0" marL="0" marR="0" rtl="0" algn="ctr">
                        <a:lnSpc>
                          <a:spcPct val="100000"/>
                        </a:lnSpc>
                        <a:spcBef>
                          <a:spcPts val="0"/>
                        </a:spcBef>
                        <a:spcAft>
                          <a:spcPts val="0"/>
                        </a:spcAft>
                        <a:buClr>
                          <a:srgbClr val="000000"/>
                        </a:buClr>
                        <a:buSzPts val="2800"/>
                        <a:buFont typeface="Arial"/>
                        <a:buNone/>
                      </a:pPr>
                      <a:r>
                        <a:t/>
                      </a:r>
                      <a:endParaRPr sz="28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800"/>
                        <a:buFont typeface="Arial"/>
                        <a:buNone/>
                      </a:pPr>
                      <a:r>
                        <a:rPr b="1" lang="en-US" sz="2800" u="none" cap="none" strike="noStrike">
                          <a:solidFill>
                            <a:schemeClr val="accent4"/>
                          </a:solidFill>
                        </a:rPr>
                        <a:t>3. Project or Internal Pitch</a:t>
                      </a:r>
                      <a:endParaRPr sz="1400" u="none" cap="none" strike="noStrike"/>
                    </a:p>
                    <a:p>
                      <a:pPr indent="-177800" lvl="0" marL="0" marR="0" rtl="0" algn="ctr">
                        <a:lnSpc>
                          <a:spcPct val="100000"/>
                        </a:lnSpc>
                        <a:spcBef>
                          <a:spcPts val="0"/>
                        </a:spcBef>
                        <a:spcAft>
                          <a:spcPts val="0"/>
                        </a:spcAft>
                        <a:buClr>
                          <a:srgbClr val="000000"/>
                        </a:buClr>
                        <a:buSzPts val="2800"/>
                        <a:buFont typeface="Arial"/>
                        <a:buChar char="•"/>
                      </a:pPr>
                      <a:r>
                        <a:rPr b="1" lang="en-US" sz="2800" u="none" cap="none" strike="noStrike"/>
                        <a:t>When?</a:t>
                      </a:r>
                      <a:r>
                        <a:rPr lang="en-US" sz="2800" u="none" cap="none" strike="noStrike"/>
                        <a:t> When proposing a new project or idea within a company.</a:t>
                      </a:r>
                      <a:endParaRPr sz="1400" u="none" cap="none" strike="noStrike"/>
                    </a:p>
                    <a:p>
                      <a:pPr indent="-177800" lvl="0" marL="0" marR="0" rtl="0" algn="ctr">
                        <a:lnSpc>
                          <a:spcPct val="100000"/>
                        </a:lnSpc>
                        <a:spcBef>
                          <a:spcPts val="0"/>
                        </a:spcBef>
                        <a:spcAft>
                          <a:spcPts val="0"/>
                        </a:spcAft>
                        <a:buClr>
                          <a:srgbClr val="000000"/>
                        </a:buClr>
                        <a:buSzPts val="2800"/>
                        <a:buFont typeface="Arial"/>
                        <a:buChar char="•"/>
                      </a:pPr>
                      <a:r>
                        <a:rPr b="1" lang="en-US" sz="2800" u="none" cap="none" strike="noStrike"/>
                        <a:t>To Whom?</a:t>
                      </a:r>
                      <a:r>
                        <a:rPr lang="en-US" sz="2800" u="none" cap="none" strike="noStrike"/>
                        <a:t> Executives, managers, or internal stakeholders.</a:t>
                      </a:r>
                      <a:endParaRPr sz="1400" u="none" cap="none" strike="noStrike"/>
                    </a:p>
                    <a:p>
                      <a:pPr indent="0" lvl="0" marL="0" marR="0" rtl="0" algn="ctr">
                        <a:lnSpc>
                          <a:spcPct val="100000"/>
                        </a:lnSpc>
                        <a:spcBef>
                          <a:spcPts val="0"/>
                        </a:spcBef>
                        <a:spcAft>
                          <a:spcPts val="0"/>
                        </a:spcAft>
                        <a:buClr>
                          <a:srgbClr val="000000"/>
                        </a:buClr>
                        <a:buSzPts val="2800"/>
                        <a:buFont typeface="Arial"/>
                        <a:buNone/>
                      </a:pPr>
                      <a:r>
                        <a:t/>
                      </a:r>
                      <a:endParaRPr sz="28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9"/>
          <p:cNvSpPr/>
          <p:nvPr/>
        </p:nvSpPr>
        <p:spPr>
          <a:xfrm>
            <a:off x="15012140" y="8753383"/>
            <a:ext cx="2946382" cy="66673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298" name="Google Shape;298;p39"/>
          <p:cNvGrpSpPr/>
          <p:nvPr/>
        </p:nvGrpSpPr>
        <p:grpSpPr>
          <a:xfrm>
            <a:off x="0" y="9721187"/>
            <a:ext cx="18288000" cy="883574"/>
            <a:chOff x="0" y="-38100"/>
            <a:chExt cx="4995116" cy="232711"/>
          </a:xfrm>
        </p:grpSpPr>
        <p:sp>
          <p:nvSpPr>
            <p:cNvPr id="299" name="Google Shape;299;p39"/>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0" name="Google Shape;300;p39"/>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01" name="Google Shape;301;p39"/>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02" name="Google Shape;302;p39"/>
          <p:cNvSpPr txBox="1"/>
          <p:nvPr/>
        </p:nvSpPr>
        <p:spPr>
          <a:xfrm>
            <a:off x="990140" y="2373511"/>
            <a:ext cx="16631541" cy="276998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 pitch is presented when you need to persuade an audience to support an idea, product, project, or business. The timing and audience depend on the purpose of the pitch. Here are common scenarios: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400"/>
              <a:buFont typeface="Arial"/>
              <a:buNone/>
            </a:pPr>
            <a:r>
              <a:t/>
            </a:r>
            <a:endParaRPr b="0" i="0" sz="2400" u="none" cap="none" strike="noStrike">
              <a:solidFill>
                <a:srgbClr val="DED5ED"/>
              </a:solidFill>
              <a:latin typeface="Arial"/>
              <a:ea typeface="Arial"/>
              <a:cs typeface="Arial"/>
              <a:sym typeface="Arial"/>
            </a:endParaRPr>
          </a:p>
        </p:txBody>
      </p:sp>
      <p:sp>
        <p:nvSpPr>
          <p:cNvPr id="303" name="Google Shape;303;p39"/>
          <p:cNvSpPr txBox="1"/>
          <p:nvPr/>
        </p:nvSpPr>
        <p:spPr>
          <a:xfrm>
            <a:off x="221701" y="69823"/>
            <a:ext cx="15661518" cy="1335750"/>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800"/>
              <a:buFont typeface="Arial"/>
              <a:buNone/>
            </a:pPr>
            <a:r>
              <a:rPr b="1" i="0" lang="en-US" sz="4800" u="none" cap="none" strike="noStrike">
                <a:solidFill>
                  <a:srgbClr val="7030A0"/>
                </a:solidFill>
                <a:latin typeface="Montserrat ExtraBold"/>
                <a:ea typeface="Montserrat ExtraBold"/>
                <a:cs typeface="Montserrat ExtraBold"/>
                <a:sym typeface="Montserrat ExtraBold"/>
              </a:rPr>
              <a:t>When and to whom do we present a pitch?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304" name="Google Shape;304;p39"/>
          <p:cNvGraphicFramePr/>
          <p:nvPr/>
        </p:nvGraphicFramePr>
        <p:xfrm>
          <a:off x="1883645" y="5173940"/>
          <a:ext cx="3000000" cy="3000000"/>
        </p:xfrm>
        <a:graphic>
          <a:graphicData uri="http://schemas.openxmlformats.org/drawingml/2006/table">
            <a:tbl>
              <a:tblPr bandRow="1" firstRow="1">
                <a:noFill/>
                <a:tableStyleId>{A34F75C6-BF0F-42F4-98FA-60960200DC74}</a:tableStyleId>
              </a:tblPr>
              <a:tblGrid>
                <a:gridCol w="7422275"/>
                <a:gridCol w="7422275"/>
              </a:tblGrid>
              <a:tr h="2912750">
                <a:tc>
                  <a:txBody>
                    <a:bodyPr/>
                    <a:lstStyle/>
                    <a:p>
                      <a:pPr indent="0" lvl="0" marL="0" marR="0" rtl="0" algn="ctr">
                        <a:lnSpc>
                          <a:spcPct val="100000"/>
                        </a:lnSpc>
                        <a:spcBef>
                          <a:spcPts val="0"/>
                        </a:spcBef>
                        <a:spcAft>
                          <a:spcPts val="0"/>
                        </a:spcAft>
                        <a:buClr>
                          <a:srgbClr val="000000"/>
                        </a:buClr>
                        <a:buSzPts val="2800"/>
                        <a:buFont typeface="Arial"/>
                        <a:buNone/>
                      </a:pPr>
                      <a:r>
                        <a:rPr b="1" lang="en-US" sz="2800" u="none" cap="none" strike="noStrike">
                          <a:solidFill>
                            <a:schemeClr val="accent4"/>
                          </a:solidFill>
                        </a:rPr>
                        <a:t>4. Marketing or Advertising Pitch</a:t>
                      </a:r>
                      <a:endParaRPr sz="1400" u="none" cap="none" strike="noStrike"/>
                    </a:p>
                    <a:p>
                      <a:pPr indent="-177800" lvl="0" marL="0" marR="0" rtl="0" algn="ctr">
                        <a:lnSpc>
                          <a:spcPct val="100000"/>
                        </a:lnSpc>
                        <a:spcBef>
                          <a:spcPts val="0"/>
                        </a:spcBef>
                        <a:spcAft>
                          <a:spcPts val="0"/>
                        </a:spcAft>
                        <a:buClr>
                          <a:srgbClr val="000000"/>
                        </a:buClr>
                        <a:buSzPts val="2800"/>
                        <a:buFont typeface="Arial"/>
                        <a:buChar char="•"/>
                      </a:pPr>
                      <a:r>
                        <a:rPr b="1" lang="en-US" sz="2800" u="none" cap="none" strike="noStrike"/>
                        <a:t>When?</a:t>
                      </a:r>
                      <a:r>
                        <a:rPr lang="en-US" sz="2800" u="none" cap="none" strike="noStrike"/>
                        <a:t> When presenting a campaign or strategy to win a contract.</a:t>
                      </a:r>
                      <a:endParaRPr sz="1400" u="none" cap="none" strike="noStrike"/>
                    </a:p>
                    <a:p>
                      <a:pPr indent="-177800" lvl="0" marL="0" marR="0" rtl="0" algn="ctr">
                        <a:lnSpc>
                          <a:spcPct val="100000"/>
                        </a:lnSpc>
                        <a:spcBef>
                          <a:spcPts val="0"/>
                        </a:spcBef>
                        <a:spcAft>
                          <a:spcPts val="0"/>
                        </a:spcAft>
                        <a:buClr>
                          <a:srgbClr val="000000"/>
                        </a:buClr>
                        <a:buSzPts val="2800"/>
                        <a:buFont typeface="Arial"/>
                        <a:buChar char="•"/>
                      </a:pPr>
                      <a:r>
                        <a:rPr b="1" lang="en-US" sz="2800" u="none" cap="none" strike="noStrike"/>
                        <a:t>To Whom?</a:t>
                      </a:r>
                      <a:r>
                        <a:rPr lang="en-US" sz="2800" u="none" cap="none" strike="noStrike"/>
                        <a:t> Clients, brands, or corporate decision-makers.</a:t>
                      </a:r>
                      <a:endParaRPr sz="1400" u="none" cap="none" strike="noStrike"/>
                    </a:p>
                    <a:p>
                      <a:pPr indent="0" lvl="0" marL="0" marR="0" rtl="0" algn="ctr">
                        <a:lnSpc>
                          <a:spcPct val="100000"/>
                        </a:lnSpc>
                        <a:spcBef>
                          <a:spcPts val="0"/>
                        </a:spcBef>
                        <a:spcAft>
                          <a:spcPts val="0"/>
                        </a:spcAft>
                        <a:buClr>
                          <a:srgbClr val="000000"/>
                        </a:buClr>
                        <a:buSzPts val="2800"/>
                        <a:buFont typeface="Arial"/>
                        <a:buNone/>
                      </a:pPr>
                      <a:r>
                        <a:t/>
                      </a:r>
                      <a:endParaRPr sz="28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352425" marR="0" rtl="0" algn="ctr">
                        <a:lnSpc>
                          <a:spcPct val="100000"/>
                        </a:lnSpc>
                        <a:spcBef>
                          <a:spcPts val="0"/>
                        </a:spcBef>
                        <a:spcAft>
                          <a:spcPts val="0"/>
                        </a:spcAft>
                        <a:buClr>
                          <a:srgbClr val="000000"/>
                        </a:buClr>
                        <a:buSzPts val="2800"/>
                        <a:buFont typeface="Arial"/>
                        <a:buNone/>
                      </a:pPr>
                      <a:r>
                        <a:rPr b="1" lang="en-US" sz="2800" u="none" cap="none" strike="noStrike">
                          <a:solidFill>
                            <a:schemeClr val="accent4"/>
                          </a:solidFill>
                        </a:rPr>
                        <a:t>5. Entertainment or Media Pitch</a:t>
                      </a:r>
                      <a:endParaRPr sz="1400" u="none" cap="none" strike="noStrike"/>
                    </a:p>
                    <a:p>
                      <a:pPr indent="-177800" lvl="0" marL="352425" marR="0" rtl="0" algn="ctr">
                        <a:lnSpc>
                          <a:spcPct val="100000"/>
                        </a:lnSpc>
                        <a:spcBef>
                          <a:spcPts val="0"/>
                        </a:spcBef>
                        <a:spcAft>
                          <a:spcPts val="0"/>
                        </a:spcAft>
                        <a:buClr>
                          <a:srgbClr val="000000"/>
                        </a:buClr>
                        <a:buSzPts val="2800"/>
                        <a:buFont typeface="Arial"/>
                        <a:buChar char="•"/>
                      </a:pPr>
                      <a:r>
                        <a:rPr b="1" lang="en-US" sz="2800" u="none" cap="none" strike="noStrike"/>
                        <a:t>When?</a:t>
                      </a:r>
                      <a:r>
                        <a:rPr lang="en-US" sz="2800" u="none" cap="none" strike="noStrike"/>
                        <a:t> When presenting a script, TV show, or creative concept.</a:t>
                      </a:r>
                      <a:endParaRPr sz="1400" u="none" cap="none" strike="noStrike"/>
                    </a:p>
                    <a:p>
                      <a:pPr indent="-177800" lvl="0" marL="352425" marR="0" rtl="0" algn="ctr">
                        <a:lnSpc>
                          <a:spcPct val="100000"/>
                        </a:lnSpc>
                        <a:spcBef>
                          <a:spcPts val="0"/>
                        </a:spcBef>
                        <a:spcAft>
                          <a:spcPts val="0"/>
                        </a:spcAft>
                        <a:buClr>
                          <a:srgbClr val="000000"/>
                        </a:buClr>
                        <a:buSzPts val="2800"/>
                        <a:buFont typeface="Arial"/>
                        <a:buChar char="•"/>
                      </a:pPr>
                      <a:r>
                        <a:rPr b="1" lang="en-US" sz="2800" u="none" cap="none" strike="noStrike"/>
                        <a:t>To Whom?</a:t>
                      </a:r>
                      <a:r>
                        <a:rPr lang="en-US" sz="2800" u="none" cap="none" strike="noStrike"/>
                        <a:t> Producers, studios, publishers, or media executives.</a:t>
                      </a:r>
                      <a:endParaRPr sz="1400" u="none" cap="none" strike="noStrike"/>
                    </a:p>
                    <a:p>
                      <a:pPr indent="0" lvl="0" marL="0" marR="0" rtl="0" algn="ctr">
                        <a:lnSpc>
                          <a:spcPct val="100000"/>
                        </a:lnSpc>
                        <a:spcBef>
                          <a:spcPts val="0"/>
                        </a:spcBef>
                        <a:spcAft>
                          <a:spcPts val="0"/>
                        </a:spcAft>
                        <a:buClr>
                          <a:srgbClr val="000000"/>
                        </a:buClr>
                        <a:buSzPts val="2800"/>
                        <a:buFont typeface="Arial"/>
                        <a:buNone/>
                      </a:pPr>
                      <a:r>
                        <a:t/>
                      </a:r>
                      <a:endParaRPr sz="28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0"/>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310" name="Google Shape;310;p40"/>
          <p:cNvGrpSpPr/>
          <p:nvPr/>
        </p:nvGrpSpPr>
        <p:grpSpPr>
          <a:xfrm>
            <a:off x="0" y="9721187"/>
            <a:ext cx="18288000" cy="883574"/>
            <a:chOff x="0" y="-38100"/>
            <a:chExt cx="4995116" cy="232711"/>
          </a:xfrm>
        </p:grpSpPr>
        <p:sp>
          <p:nvSpPr>
            <p:cNvPr id="311" name="Google Shape;311;p40"/>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2" name="Google Shape;312;p40"/>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13" name="Google Shape;313;p40"/>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14" name="Google Shape;314;p40"/>
          <p:cNvSpPr txBox="1"/>
          <p:nvPr/>
        </p:nvSpPr>
        <p:spPr>
          <a:xfrm>
            <a:off x="2119042" y="4184887"/>
            <a:ext cx="14544345" cy="3877985"/>
          </a:xfrm>
          <a:prstGeom prst="rect">
            <a:avLst/>
          </a:prstGeom>
          <a:noFill/>
          <a:ln>
            <a:noFill/>
          </a:ln>
        </p:spPr>
        <p:txBody>
          <a:bodyPr anchorCtr="0" anchor="t" bIns="0" lIns="0" spcFirstLastPara="1" rIns="0" wrap="square" tIns="0">
            <a:spAutoFit/>
          </a:bodyPr>
          <a:lstStyle/>
          <a:p>
            <a:pPr indent="-342900" lvl="0" marL="571500" marR="0" rtl="0" algn="l">
              <a:lnSpc>
                <a:spcPct val="100000"/>
              </a:lnSpc>
              <a:spcBef>
                <a:spcPts val="0"/>
              </a:spcBef>
              <a:spcAft>
                <a:spcPts val="0"/>
              </a:spcAft>
              <a:buClr>
                <a:srgbClr val="000000"/>
              </a:buClr>
              <a:buSzPts val="3600"/>
              <a:buFont typeface="Noto Sans Symbols"/>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Key Focus Areas: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Market potential &amp; growth opportunity</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Revenue model &amp; profitability</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Competitive advantage &amp; scalability</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Team expertise &amp; execution capability</a:t>
            </a:r>
            <a:endParaRPr b="0" i="0" sz="1400" u="none" cap="none" strike="noStrike">
              <a:solidFill>
                <a:srgbClr val="000000"/>
              </a:solidFill>
              <a:latin typeface="Arial"/>
              <a:ea typeface="Arial"/>
              <a:cs typeface="Arial"/>
              <a:sym typeface="Arial"/>
            </a:endParaRPr>
          </a:p>
        </p:txBody>
      </p:sp>
      <p:sp>
        <p:nvSpPr>
          <p:cNvPr id="315" name="Google Shape;315;p40"/>
          <p:cNvSpPr txBox="1"/>
          <p:nvPr/>
        </p:nvSpPr>
        <p:spPr>
          <a:xfrm>
            <a:off x="859423" y="224549"/>
            <a:ext cx="15661518" cy="127329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10"/>
              <a:buFont typeface="Arial"/>
              <a:buNone/>
            </a:pPr>
            <a:r>
              <a:rPr b="1" i="0" lang="en-US" sz="4510" u="none" cap="none" strike="noStrike">
                <a:solidFill>
                  <a:srgbClr val="7030A0"/>
                </a:solidFill>
                <a:latin typeface="Montserrat ExtraBold"/>
                <a:ea typeface="Montserrat ExtraBold"/>
                <a:cs typeface="Montserrat ExtraBold"/>
                <a:sym typeface="Montserrat ExtraBold"/>
              </a:rPr>
              <a:t>Strategies for different target audiences</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40"/>
          <p:cNvSpPr txBox="1"/>
          <p:nvPr/>
        </p:nvSpPr>
        <p:spPr>
          <a:xfrm>
            <a:off x="699002" y="1647931"/>
            <a:ext cx="17758611" cy="2215991"/>
          </a:xfrm>
          <a:prstGeom prst="rect">
            <a:avLst/>
          </a:prstGeom>
          <a:noFill/>
          <a:ln>
            <a:noFill/>
          </a:ln>
        </p:spPr>
        <p:txBody>
          <a:bodyPr anchorCtr="0" anchor="t" bIns="0" lIns="0" spcFirstLastPara="1" rIns="0" wrap="square" tIns="0">
            <a:spAutoFit/>
          </a:bodyPr>
          <a:lstStyle/>
          <a:p>
            <a:pPr indent="-742950" lvl="0" marL="742950" marR="0" rtl="0" algn="l">
              <a:lnSpc>
                <a:spcPct val="100000"/>
              </a:lnSpc>
              <a:spcBef>
                <a:spcPts val="0"/>
              </a:spcBef>
              <a:spcAft>
                <a:spcPts val="0"/>
              </a:spcAft>
              <a:buClr>
                <a:srgbClr val="000000"/>
              </a:buClr>
              <a:buSzPts val="3600"/>
              <a:buFont typeface="Arial"/>
              <a:buAutoNum type="arabicPeriod"/>
            </a:pPr>
            <a:r>
              <a:rPr b="1" i="0" lang="en-US" sz="3600" u="none" cap="none" strike="noStrike">
                <a:solidFill>
                  <a:srgbClr val="5F497A"/>
                </a:solidFill>
                <a:latin typeface="Arial"/>
                <a:ea typeface="Arial"/>
                <a:cs typeface="Arial"/>
                <a:sym typeface="Arial"/>
              </a:rPr>
              <a:t>Pitching to Investors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5F497A"/>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Goal:</a:t>
            </a:r>
            <a:r>
              <a:rPr b="0" i="0" lang="en-US" sz="3600" u="none" cap="none" strike="noStrike">
                <a:solidFill>
                  <a:srgbClr val="000000"/>
                </a:solidFill>
                <a:latin typeface="Arial"/>
                <a:ea typeface="Arial"/>
                <a:cs typeface="Arial"/>
                <a:sym typeface="Arial"/>
              </a:rPr>
              <a:t> </a:t>
            </a:r>
            <a:r>
              <a:rPr b="0" i="0" lang="en-US" sz="3400" u="none" cap="none" strike="noStrike">
                <a:solidFill>
                  <a:srgbClr val="000000"/>
                </a:solidFill>
                <a:latin typeface="Arial"/>
                <a:ea typeface="Arial"/>
                <a:cs typeface="Arial"/>
                <a:sym typeface="Arial"/>
              </a:rPr>
              <a:t>Secure funding by proving your business is a profitable investment opportunity.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6CB2"/>
        </a:solidFill>
      </p:bgPr>
    </p:bg>
    <p:spTree>
      <p:nvGrpSpPr>
        <p:cNvPr id="78" name="Shape 78"/>
        <p:cNvGrpSpPr/>
        <p:nvPr/>
      </p:nvGrpSpPr>
      <p:grpSpPr>
        <a:xfrm>
          <a:off x="0" y="0"/>
          <a:ext cx="0" cy="0"/>
          <a:chOff x="0" y="0"/>
          <a:chExt cx="0" cy="0"/>
        </a:xfrm>
      </p:grpSpPr>
      <p:sp>
        <p:nvSpPr>
          <p:cNvPr id="79" name="Google Shape;79;p3"/>
          <p:cNvSpPr/>
          <p:nvPr/>
        </p:nvSpPr>
        <p:spPr>
          <a:xfrm>
            <a:off x="0" y="-1"/>
            <a:ext cx="5272669" cy="10286997"/>
          </a:xfrm>
          <a:custGeom>
            <a:rect b="b" l="l" r="r" t="t"/>
            <a:pathLst>
              <a:path extrusionOk="0" h="3622832" w="1800831">
                <a:moveTo>
                  <a:pt x="0" y="0"/>
                </a:moveTo>
                <a:lnTo>
                  <a:pt x="1800831" y="0"/>
                </a:lnTo>
                <a:lnTo>
                  <a:pt x="1800831" y="3622832"/>
                </a:lnTo>
                <a:lnTo>
                  <a:pt x="0" y="3622832"/>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 name="Google Shape;80;p3"/>
          <p:cNvSpPr/>
          <p:nvPr/>
        </p:nvSpPr>
        <p:spPr>
          <a:xfrm>
            <a:off x="15316651" y="9475503"/>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81" name="Google Shape;81;p3"/>
          <p:cNvGrpSpPr/>
          <p:nvPr/>
        </p:nvGrpSpPr>
        <p:grpSpPr>
          <a:xfrm>
            <a:off x="7787908" y="-716722"/>
            <a:ext cx="10496996" cy="4916135"/>
            <a:chOff x="-2848431" y="-1091621"/>
            <a:chExt cx="17017681" cy="7661859"/>
          </a:xfrm>
        </p:grpSpPr>
        <p:sp>
          <p:nvSpPr>
            <p:cNvPr id="82" name="Google Shape;82;p3"/>
            <p:cNvSpPr txBox="1"/>
            <p:nvPr/>
          </p:nvSpPr>
          <p:spPr>
            <a:xfrm>
              <a:off x="-2848431" y="6161510"/>
              <a:ext cx="5228023" cy="408728"/>
            </a:xfrm>
            <a:prstGeom prst="rect">
              <a:avLst/>
            </a:prstGeom>
            <a:noFill/>
            <a:ln>
              <a:noFill/>
            </a:ln>
          </p:spPr>
          <p:txBody>
            <a:bodyPr anchorCtr="0" anchor="t" bIns="0" lIns="0" spcFirstLastPara="1" rIns="0" wrap="square" tIns="0">
              <a:spAutoFit/>
            </a:bodyPr>
            <a:lstStyle/>
            <a:p>
              <a:pPr indent="0" lvl="0" marL="0" marR="0" rtl="0" algn="l">
                <a:lnSpc>
                  <a:spcPct val="147777"/>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3" name="Google Shape;83;p3"/>
            <p:cNvSpPr/>
            <p:nvPr/>
          </p:nvSpPr>
          <p:spPr>
            <a:xfrm>
              <a:off x="7584415" y="-1091621"/>
              <a:ext cx="6584835" cy="6584834"/>
            </a:xfrm>
            <a:custGeom>
              <a:rect b="b" l="l" r="r" t="t"/>
              <a:pathLst>
                <a:path extrusionOk="0" h="6584834" w="6584834">
                  <a:moveTo>
                    <a:pt x="0" y="0"/>
                  </a:moveTo>
                  <a:lnTo>
                    <a:pt x="6584834" y="0"/>
                  </a:lnTo>
                  <a:lnTo>
                    <a:pt x="6584834" y="6584834"/>
                  </a:lnTo>
                  <a:lnTo>
                    <a:pt x="0" y="65848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84" name="Google Shape;84;p3"/>
          <p:cNvSpPr txBox="1"/>
          <p:nvPr/>
        </p:nvSpPr>
        <p:spPr>
          <a:xfrm>
            <a:off x="112162" y="4581273"/>
            <a:ext cx="3793462" cy="1155634"/>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Clr>
                <a:srgbClr val="000000"/>
              </a:buClr>
              <a:buSzPts val="6743"/>
              <a:buFont typeface="Arial"/>
              <a:buNone/>
            </a:pPr>
            <a:r>
              <a:rPr b="0" i="0" lang="en-US" sz="6743" u="none" cap="none" strike="noStrike">
                <a:solidFill>
                  <a:srgbClr val="452A74"/>
                </a:solidFill>
                <a:latin typeface="Montserrat ExtraBold"/>
                <a:ea typeface="Montserrat ExtraBold"/>
                <a:cs typeface="Montserrat ExtraBold"/>
                <a:sym typeface="Montserrat ExtraBold"/>
              </a:rPr>
              <a:t>Agenda</a:t>
            </a:r>
            <a:endParaRPr b="0" i="0" sz="1400" u="none" cap="none" strike="noStrike">
              <a:solidFill>
                <a:srgbClr val="000000"/>
              </a:solidFill>
              <a:latin typeface="Arial"/>
              <a:ea typeface="Arial"/>
              <a:cs typeface="Arial"/>
              <a:sym typeface="Arial"/>
            </a:endParaRPr>
          </a:p>
        </p:txBody>
      </p:sp>
      <p:sp>
        <p:nvSpPr>
          <p:cNvPr id="85" name="Google Shape;85;p3"/>
          <p:cNvSpPr txBox="1"/>
          <p:nvPr/>
        </p:nvSpPr>
        <p:spPr>
          <a:xfrm>
            <a:off x="10563816" y="588968"/>
            <a:ext cx="2885443" cy="761919"/>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Clr>
                <a:srgbClr val="000000"/>
              </a:buClr>
              <a:buSzPts val="4500"/>
              <a:buFont typeface="Arial"/>
              <a:buNone/>
            </a:pPr>
            <a:r>
              <a:rPr b="0" i="0" lang="en-US" sz="4500" u="none" cap="none" strike="noStrike">
                <a:solidFill>
                  <a:srgbClr val="DED5ED"/>
                </a:solidFill>
                <a:latin typeface="Montserrat ExtraBold"/>
                <a:ea typeface="Montserrat ExtraBold"/>
                <a:cs typeface="Montserrat ExtraBold"/>
                <a:sym typeface="Montserrat ExtraBold"/>
              </a:rPr>
              <a:t>Content</a:t>
            </a:r>
            <a:endParaRPr b="0" i="0" sz="1400" u="none" cap="none" strike="noStrike">
              <a:solidFill>
                <a:srgbClr val="000000"/>
              </a:solidFill>
              <a:latin typeface="Arial"/>
              <a:ea typeface="Arial"/>
              <a:cs typeface="Arial"/>
              <a:sym typeface="Arial"/>
            </a:endParaRPr>
          </a:p>
        </p:txBody>
      </p:sp>
      <p:sp>
        <p:nvSpPr>
          <p:cNvPr id="86" name="Google Shape;86;p3"/>
          <p:cNvSpPr/>
          <p:nvPr/>
        </p:nvSpPr>
        <p:spPr>
          <a:xfrm>
            <a:off x="8991600" y="4991100"/>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7" name="Google Shape;87;p3"/>
          <p:cNvPicPr preferRelativeResize="0"/>
          <p:nvPr/>
        </p:nvPicPr>
        <p:blipFill rotWithShape="1">
          <a:blip r:embed="rId5">
            <a:alphaModFix/>
          </a:blip>
          <a:srcRect b="0" l="0" r="0" t="0"/>
          <a:stretch/>
        </p:blipFill>
        <p:spPr>
          <a:xfrm>
            <a:off x="3905624" y="15593"/>
            <a:ext cx="6482445" cy="10286994"/>
          </a:xfrm>
          <a:prstGeom prst="rect">
            <a:avLst/>
          </a:prstGeom>
          <a:noFill/>
          <a:ln>
            <a:noFill/>
          </a:ln>
        </p:spPr>
      </p:pic>
      <p:sp>
        <p:nvSpPr>
          <p:cNvPr id="88" name="Google Shape;88;p3"/>
          <p:cNvSpPr txBox="1"/>
          <p:nvPr/>
        </p:nvSpPr>
        <p:spPr>
          <a:xfrm>
            <a:off x="10919723" y="1978068"/>
            <a:ext cx="5992714" cy="663566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DED5ED"/>
                </a:solidFill>
                <a:latin typeface="Arial"/>
                <a:ea typeface="Arial"/>
                <a:cs typeface="Arial"/>
                <a:sym typeface="Arial"/>
              </a:rPr>
              <a:t>MODULE OVERVIEW</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DED5ED"/>
                </a:solidFill>
                <a:latin typeface="Arial"/>
                <a:ea typeface="Arial"/>
                <a:cs typeface="Arial"/>
                <a:sym typeface="Arial"/>
              </a:rPr>
              <a:t>PART I – THEORETICAL SESSION</a:t>
            </a:r>
            <a:endParaRPr b="0" i="0" sz="1400" u="none" cap="none" strike="noStrike">
              <a:solidFill>
                <a:srgbClr val="000000"/>
              </a:solidFill>
              <a:latin typeface="Arial"/>
              <a:ea typeface="Arial"/>
              <a:cs typeface="Arial"/>
              <a:sym typeface="Arial"/>
            </a:endParaRPr>
          </a:p>
          <a:p>
            <a:pPr indent="-514350" lvl="0" marL="514350" marR="0" rtl="0" algn="l">
              <a:lnSpc>
                <a:spcPct val="140000"/>
              </a:lnSpc>
              <a:spcBef>
                <a:spcPts val="0"/>
              </a:spcBef>
              <a:spcAft>
                <a:spcPts val="0"/>
              </a:spcAft>
              <a:buClr>
                <a:srgbClr val="DED5ED"/>
              </a:buClr>
              <a:buSzPts val="2800"/>
              <a:buFont typeface="Arial"/>
              <a:buAutoNum type="arabicPeriod"/>
            </a:pPr>
            <a:r>
              <a:rPr b="1" i="0" lang="en-US" sz="2800" u="none" cap="none" strike="noStrike">
                <a:solidFill>
                  <a:srgbClr val="DED5ED"/>
                </a:solidFill>
                <a:latin typeface="Arial"/>
                <a:ea typeface="Arial"/>
                <a:cs typeface="Arial"/>
                <a:sym typeface="Arial"/>
              </a:rPr>
              <a:t> The Importance of a Pitch in Business Planning</a:t>
            </a:r>
            <a:endParaRPr b="0" i="0" sz="1400" u="none" cap="none" strike="noStrike">
              <a:solidFill>
                <a:srgbClr val="000000"/>
              </a:solidFill>
              <a:latin typeface="Arial"/>
              <a:ea typeface="Arial"/>
              <a:cs typeface="Arial"/>
              <a:sym typeface="Arial"/>
            </a:endParaRPr>
          </a:p>
          <a:p>
            <a:pPr indent="-514350" lvl="0" marL="514350" marR="0" rtl="0" algn="l">
              <a:lnSpc>
                <a:spcPct val="140000"/>
              </a:lnSpc>
              <a:spcBef>
                <a:spcPts val="0"/>
              </a:spcBef>
              <a:spcAft>
                <a:spcPts val="0"/>
              </a:spcAft>
              <a:buClr>
                <a:srgbClr val="DED5ED"/>
              </a:buClr>
              <a:buSzPts val="2800"/>
              <a:buFont typeface="Arial"/>
              <a:buAutoNum type="arabicPeriod"/>
            </a:pPr>
            <a:r>
              <a:rPr b="1" i="0" lang="en-US" sz="2800" u="none" cap="none" strike="noStrike">
                <a:solidFill>
                  <a:srgbClr val="DED5ED"/>
                </a:solidFill>
                <a:latin typeface="Arial"/>
                <a:ea typeface="Arial"/>
                <a:cs typeface="Arial"/>
                <a:sym typeface="Arial"/>
              </a:rPr>
              <a:t>Communication and Persuasion</a:t>
            </a:r>
            <a:endParaRPr b="0" i="0" sz="1400" u="none" cap="none" strike="noStrike">
              <a:solidFill>
                <a:srgbClr val="000000"/>
              </a:solidFill>
              <a:latin typeface="Arial"/>
              <a:ea typeface="Arial"/>
              <a:cs typeface="Arial"/>
              <a:sym typeface="Arial"/>
            </a:endParaRPr>
          </a:p>
          <a:p>
            <a:pPr indent="-514350" lvl="0" marL="514350" marR="0" rtl="0" algn="l">
              <a:lnSpc>
                <a:spcPct val="140000"/>
              </a:lnSpc>
              <a:spcBef>
                <a:spcPts val="0"/>
              </a:spcBef>
              <a:spcAft>
                <a:spcPts val="0"/>
              </a:spcAft>
              <a:buClr>
                <a:srgbClr val="DED5ED"/>
              </a:buClr>
              <a:buSzPts val="2800"/>
              <a:buFont typeface="Arial"/>
              <a:buAutoNum type="arabicPeriod"/>
            </a:pPr>
            <a:r>
              <a:rPr b="1" i="0" lang="en-US" sz="2800" u="none" cap="none" strike="noStrike">
                <a:solidFill>
                  <a:srgbClr val="DED5ED"/>
                </a:solidFill>
                <a:latin typeface="Arial"/>
                <a:ea typeface="Arial"/>
                <a:cs typeface="Arial"/>
                <a:sym typeface="Arial"/>
              </a:rPr>
              <a:t>Pitch Structure for Business Planning</a:t>
            </a:r>
            <a:endParaRPr b="0" i="0" sz="1400" u="none" cap="none" strike="noStrike">
              <a:solidFill>
                <a:srgbClr val="000000"/>
              </a:solidFill>
              <a:latin typeface="Arial"/>
              <a:ea typeface="Arial"/>
              <a:cs typeface="Arial"/>
              <a:sym typeface="Arial"/>
            </a:endParaRPr>
          </a:p>
          <a:p>
            <a:pPr indent="0" lvl="0" marL="0" marR="0" rtl="0" algn="l">
              <a:lnSpc>
                <a:spcPct val="140000"/>
              </a:lnSpc>
              <a:spcBef>
                <a:spcPts val="0"/>
              </a:spcBef>
              <a:spcAft>
                <a:spcPts val="0"/>
              </a:spcAft>
              <a:buClr>
                <a:srgbClr val="000000"/>
              </a:buClr>
              <a:buSzPts val="2800"/>
              <a:buFont typeface="Arial"/>
              <a:buNone/>
            </a:pPr>
            <a:r>
              <a:rPr b="1" i="0" lang="en-US" sz="2800" u="none" cap="none" strike="noStrike">
                <a:solidFill>
                  <a:srgbClr val="DED5ED"/>
                </a:solidFill>
                <a:latin typeface="Arial"/>
                <a:ea typeface="Arial"/>
                <a:cs typeface="Arial"/>
                <a:sym typeface="Arial"/>
              </a:rPr>
              <a:t>PART II – PRACTICAL SESSION</a:t>
            </a:r>
            <a:endParaRPr b="0" i="0" sz="1400" u="none" cap="none" strike="noStrike">
              <a:solidFill>
                <a:srgbClr val="000000"/>
              </a:solidFill>
              <a:latin typeface="Arial"/>
              <a:ea typeface="Arial"/>
              <a:cs typeface="Arial"/>
              <a:sym typeface="Arial"/>
            </a:endParaRPr>
          </a:p>
          <a:p>
            <a:pPr indent="-514350" lvl="0" marL="514350" marR="0" rtl="0" algn="l">
              <a:lnSpc>
                <a:spcPct val="140000"/>
              </a:lnSpc>
              <a:spcBef>
                <a:spcPts val="0"/>
              </a:spcBef>
              <a:spcAft>
                <a:spcPts val="0"/>
              </a:spcAft>
              <a:buClr>
                <a:srgbClr val="DED5ED"/>
              </a:buClr>
              <a:buSzPts val="2800"/>
              <a:buFont typeface="Arial"/>
              <a:buAutoNum type="arabicPeriod"/>
            </a:pPr>
            <a:r>
              <a:rPr b="1" i="0" lang="en-US" sz="2800" u="none" cap="none" strike="noStrike">
                <a:solidFill>
                  <a:srgbClr val="DED5ED"/>
                </a:solidFill>
                <a:latin typeface="Arial"/>
                <a:ea typeface="Arial"/>
                <a:cs typeface="Arial"/>
                <a:sym typeface="Arial"/>
              </a:rPr>
              <a:t>Develop a Pitch Deck</a:t>
            </a:r>
            <a:endParaRPr b="0" i="0" sz="1400" u="none" cap="none" strike="noStrike">
              <a:solidFill>
                <a:srgbClr val="000000"/>
              </a:solidFill>
              <a:latin typeface="Arial"/>
              <a:ea typeface="Arial"/>
              <a:cs typeface="Arial"/>
              <a:sym typeface="Arial"/>
            </a:endParaRPr>
          </a:p>
          <a:p>
            <a:pPr indent="-514350" lvl="0" marL="514350" marR="0" rtl="0" algn="l">
              <a:lnSpc>
                <a:spcPct val="140000"/>
              </a:lnSpc>
              <a:spcBef>
                <a:spcPts val="0"/>
              </a:spcBef>
              <a:spcAft>
                <a:spcPts val="0"/>
              </a:spcAft>
              <a:buClr>
                <a:srgbClr val="DED5ED"/>
              </a:buClr>
              <a:buSzPts val="2800"/>
              <a:buFont typeface="Arial"/>
              <a:buAutoNum type="arabicPeriod"/>
            </a:pPr>
            <a:r>
              <a:rPr b="1" i="0" lang="en-US" sz="2800" u="none" cap="none" strike="noStrike">
                <a:solidFill>
                  <a:srgbClr val="DED5ED"/>
                </a:solidFill>
                <a:latin typeface="Arial"/>
                <a:ea typeface="Arial"/>
                <a:cs typeface="Arial"/>
                <a:sym typeface="Arial"/>
              </a:rPr>
              <a:t>Presentation, Reflection, Feedback and Improvement</a:t>
            </a:r>
            <a:endParaRPr b="1" i="0" sz="2800" u="none" cap="none" strike="noStrike">
              <a:solidFill>
                <a:srgbClr val="DED5ED"/>
              </a:solidFill>
              <a:latin typeface="Arial"/>
              <a:ea typeface="Arial"/>
              <a:cs typeface="Arial"/>
              <a:sym typeface="Arial"/>
            </a:endParaRPr>
          </a:p>
        </p:txBody>
      </p:sp>
      <p:pic>
        <p:nvPicPr>
          <p:cNvPr id="89" name="Google Shape;89;p3"/>
          <p:cNvPicPr preferRelativeResize="0"/>
          <p:nvPr/>
        </p:nvPicPr>
        <p:blipFill rotWithShape="1">
          <a:blip r:embed="rId6">
            <a:alphaModFix/>
          </a:blip>
          <a:srcRect b="0" l="0" r="0" t="0"/>
          <a:stretch/>
        </p:blipFill>
        <p:spPr>
          <a:xfrm>
            <a:off x="11745061" y="1576573"/>
            <a:ext cx="6205522" cy="7673071"/>
          </a:xfrm>
          <a:prstGeom prst="rect">
            <a:avLst/>
          </a:prstGeom>
          <a:noFill/>
          <a:ln>
            <a:noFill/>
          </a:ln>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1"/>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322" name="Google Shape;322;p41"/>
          <p:cNvGrpSpPr/>
          <p:nvPr/>
        </p:nvGrpSpPr>
        <p:grpSpPr>
          <a:xfrm>
            <a:off x="0" y="9721187"/>
            <a:ext cx="18288000" cy="883574"/>
            <a:chOff x="0" y="-38100"/>
            <a:chExt cx="4995116" cy="232711"/>
          </a:xfrm>
        </p:grpSpPr>
        <p:sp>
          <p:nvSpPr>
            <p:cNvPr id="323" name="Google Shape;323;p41"/>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4" name="Google Shape;324;p41"/>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25" name="Google Shape;325;p41"/>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26" name="Google Shape;326;p41"/>
          <p:cNvSpPr txBox="1"/>
          <p:nvPr/>
        </p:nvSpPr>
        <p:spPr>
          <a:xfrm>
            <a:off x="3060462" y="5281862"/>
            <a:ext cx="14330893" cy="332398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Key Focus Areas:</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Solving their pain points</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Product/service benefits (not just features)</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Competitive advantage &amp; credibility</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Pricing &amp; value for money</a:t>
            </a:r>
            <a:endParaRPr b="0" i="0" sz="1400" u="none" cap="none" strike="noStrike">
              <a:solidFill>
                <a:srgbClr val="000000"/>
              </a:solidFill>
              <a:latin typeface="Arial"/>
              <a:ea typeface="Arial"/>
              <a:cs typeface="Arial"/>
              <a:sym typeface="Arial"/>
            </a:endParaRPr>
          </a:p>
        </p:txBody>
      </p:sp>
      <p:sp>
        <p:nvSpPr>
          <p:cNvPr id="327" name="Google Shape;327;p41"/>
          <p:cNvSpPr txBox="1"/>
          <p:nvPr/>
        </p:nvSpPr>
        <p:spPr>
          <a:xfrm>
            <a:off x="859423" y="224549"/>
            <a:ext cx="15661518" cy="1335750"/>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800"/>
              <a:buFont typeface="Arial"/>
              <a:buNone/>
            </a:pPr>
            <a:r>
              <a:rPr b="1" i="0" lang="en-US" sz="4800" u="none" cap="none" strike="noStrike">
                <a:solidFill>
                  <a:srgbClr val="7030A0"/>
                </a:solidFill>
                <a:latin typeface="Montserrat ExtraBold"/>
                <a:ea typeface="Montserrat ExtraBold"/>
                <a:cs typeface="Montserrat ExtraBold"/>
                <a:sym typeface="Montserrat ExtraBold"/>
              </a:rPr>
              <a:t>Strategies for different target audiences</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41"/>
          <p:cNvSpPr txBox="1"/>
          <p:nvPr/>
        </p:nvSpPr>
        <p:spPr>
          <a:xfrm>
            <a:off x="859423" y="2369097"/>
            <a:ext cx="17758611" cy="273921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2. </a:t>
            </a:r>
            <a:r>
              <a:rPr b="1" i="0" lang="en-US" sz="3600" u="none" cap="none" strike="noStrike">
                <a:solidFill>
                  <a:srgbClr val="5F497A"/>
                </a:solidFill>
                <a:latin typeface="Arial"/>
                <a:ea typeface="Arial"/>
                <a:cs typeface="Arial"/>
                <a:sym typeface="Arial"/>
              </a:rPr>
              <a:t>Pitching to Clients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5F497A"/>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Goal:</a:t>
            </a:r>
            <a:r>
              <a:rPr b="0" i="0" lang="en-US" sz="3600" u="none" cap="none" strike="noStrike">
                <a:solidFill>
                  <a:srgbClr val="000000"/>
                </a:solidFill>
                <a:latin typeface="Arial"/>
                <a:ea typeface="Arial"/>
                <a:cs typeface="Arial"/>
                <a:sym typeface="Arial"/>
              </a:rPr>
              <a:t> </a:t>
            </a:r>
            <a:r>
              <a:rPr b="0" i="0" lang="en-US" sz="3400" u="none" cap="none" strike="noStrike">
                <a:solidFill>
                  <a:srgbClr val="000000"/>
                </a:solidFill>
                <a:latin typeface="Arial"/>
                <a:ea typeface="Arial"/>
                <a:cs typeface="Arial"/>
                <a:sym typeface="Arial"/>
              </a:rPr>
              <a:t>Convince clients that your product/service solves their problem better than competitors.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2"/>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334" name="Google Shape;334;p42"/>
          <p:cNvGrpSpPr/>
          <p:nvPr/>
        </p:nvGrpSpPr>
        <p:grpSpPr>
          <a:xfrm>
            <a:off x="0" y="9721187"/>
            <a:ext cx="18288000" cy="883574"/>
            <a:chOff x="0" y="-38100"/>
            <a:chExt cx="4995116" cy="232711"/>
          </a:xfrm>
        </p:grpSpPr>
        <p:sp>
          <p:nvSpPr>
            <p:cNvPr id="335" name="Google Shape;335;p42"/>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36" name="Google Shape;336;p42"/>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37" name="Google Shape;337;p42"/>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38" name="Google Shape;338;p42"/>
          <p:cNvSpPr txBox="1"/>
          <p:nvPr/>
        </p:nvSpPr>
        <p:spPr>
          <a:xfrm>
            <a:off x="1233996" y="5025525"/>
            <a:ext cx="16496666" cy="276998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Key Focus Areas:</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Strategic alignment with business goals</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Long-term impact &amp; sustainability</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Feasibility &amp; execution plan</a:t>
            </a:r>
            <a:endParaRPr b="0" i="0" sz="1400" u="none" cap="none" strike="noStrike">
              <a:solidFill>
                <a:srgbClr val="000000"/>
              </a:solidFill>
              <a:latin typeface="Arial"/>
              <a:ea typeface="Arial"/>
              <a:cs typeface="Arial"/>
              <a:sym typeface="Arial"/>
            </a:endParaRPr>
          </a:p>
          <a:p>
            <a:pPr indent="-571500" lvl="0" marL="571500" marR="0" rtl="0" algn="l">
              <a:lnSpc>
                <a:spcPct val="100000"/>
              </a:lnSpc>
              <a:spcBef>
                <a:spcPts val="0"/>
              </a:spcBef>
              <a:spcAft>
                <a:spcPts val="0"/>
              </a:spcAft>
              <a:buClr>
                <a:srgbClr val="000000"/>
              </a:buClr>
              <a:buSzPts val="3600"/>
              <a:buFont typeface="Arial"/>
              <a:buChar char="•"/>
            </a:pPr>
            <a:r>
              <a:rPr b="0" i="0" lang="en-US" sz="3600" u="none" cap="none" strike="noStrike">
                <a:solidFill>
                  <a:srgbClr val="000000"/>
                </a:solidFill>
                <a:latin typeface="Arial"/>
                <a:ea typeface="Arial"/>
                <a:cs typeface="Arial"/>
                <a:sym typeface="Arial"/>
              </a:rPr>
              <a:t>ROI (return on investment) for the organisation</a:t>
            </a:r>
            <a:endParaRPr b="0" i="0" sz="1400" u="none" cap="none" strike="noStrike">
              <a:solidFill>
                <a:srgbClr val="000000"/>
              </a:solidFill>
              <a:latin typeface="Arial"/>
              <a:ea typeface="Arial"/>
              <a:cs typeface="Arial"/>
              <a:sym typeface="Arial"/>
            </a:endParaRPr>
          </a:p>
        </p:txBody>
      </p:sp>
      <p:sp>
        <p:nvSpPr>
          <p:cNvPr id="339" name="Google Shape;339;p42"/>
          <p:cNvSpPr txBox="1"/>
          <p:nvPr/>
        </p:nvSpPr>
        <p:spPr>
          <a:xfrm>
            <a:off x="974832" y="199012"/>
            <a:ext cx="15661518" cy="1335750"/>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800"/>
              <a:buFont typeface="Arial"/>
              <a:buNone/>
            </a:pPr>
            <a:r>
              <a:rPr b="1" i="0" lang="en-US" sz="4800" u="none" cap="none" strike="noStrike">
                <a:solidFill>
                  <a:srgbClr val="7030A0"/>
                </a:solidFill>
                <a:latin typeface="Montserrat ExtraBold"/>
                <a:ea typeface="Montserrat ExtraBold"/>
                <a:cs typeface="Montserrat ExtraBold"/>
                <a:sym typeface="Montserrat ExtraBold"/>
              </a:rPr>
              <a:t>Strategies for different target audiences</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42"/>
          <p:cNvSpPr txBox="1"/>
          <p:nvPr/>
        </p:nvSpPr>
        <p:spPr>
          <a:xfrm>
            <a:off x="761769" y="1825645"/>
            <a:ext cx="17758611" cy="221599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3. </a:t>
            </a:r>
            <a:r>
              <a:rPr b="1" i="0" lang="en-US" sz="3600" u="none" cap="none" strike="noStrike">
                <a:solidFill>
                  <a:srgbClr val="5F497A"/>
                </a:solidFill>
                <a:latin typeface="Arial"/>
                <a:ea typeface="Arial"/>
                <a:cs typeface="Arial"/>
                <a:sym typeface="Arial"/>
              </a:rPr>
              <a:t>Pitching to Stakeholders (Employees, Partners, Executives, etc.)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5F497A"/>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Goal:</a:t>
            </a:r>
            <a:r>
              <a:rPr b="0" i="0" lang="en-US" sz="3600" u="none" cap="none" strike="noStrike">
                <a:solidFill>
                  <a:srgbClr val="000000"/>
                </a:solidFill>
                <a:latin typeface="Arial"/>
                <a:ea typeface="Arial"/>
                <a:cs typeface="Arial"/>
                <a:sym typeface="Arial"/>
              </a:rPr>
              <a:t> </a:t>
            </a:r>
            <a:r>
              <a:rPr b="0" i="0" lang="en-US" sz="3400" u="none" cap="none" strike="noStrike">
                <a:solidFill>
                  <a:srgbClr val="000000"/>
                </a:solidFill>
                <a:latin typeface="Arial"/>
                <a:ea typeface="Arial"/>
                <a:cs typeface="Arial"/>
                <a:sym typeface="Arial"/>
              </a:rPr>
              <a:t>Gain buy-in for a new initiative, partnership, or internal project.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t/>
            </a:r>
            <a:endParaRPr/>
          </a:p>
        </p:txBody>
      </p:sp>
      <p:sp>
        <p:nvSpPr>
          <p:cNvPr id="346" name="Google Shape;346;p2"/>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p>
            <a:pPr indent="-228600" lvl="0" marL="457200" rtl="0" algn="l">
              <a:lnSpc>
                <a:spcPct val="100000"/>
              </a:lnSpc>
              <a:spcBef>
                <a:spcPts val="480"/>
              </a:spcBef>
              <a:spcAft>
                <a:spcPts val="0"/>
              </a:spcAft>
              <a:buClr>
                <a:schemeClr val="dk1"/>
              </a:buClr>
              <a:buSzPts val="2400"/>
              <a:buNone/>
            </a:pPr>
            <a:r>
              <a:t/>
            </a:r>
            <a:endParaRPr/>
          </a:p>
        </p:txBody>
      </p:sp>
      <p:sp>
        <p:nvSpPr>
          <p:cNvPr id="347" name="Google Shape;347;p2"/>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480"/>
              </a:spcBef>
              <a:spcAft>
                <a:spcPts val="0"/>
              </a:spcAft>
              <a:buClr>
                <a:schemeClr val="dk1"/>
              </a:buClr>
              <a:buSzPts val="2400"/>
              <a:buNone/>
            </a:pPr>
            <a:r>
              <a:t/>
            </a:r>
            <a:endParaRPr/>
          </a:p>
        </p:txBody>
      </p:sp>
      <p:sp>
        <p:nvSpPr>
          <p:cNvPr id="348" name="Google Shape;348;p2"/>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p>
            <a:pPr indent="-228600" lvl="0" marL="457200" rtl="0" algn="l">
              <a:lnSpc>
                <a:spcPct val="100000"/>
              </a:lnSpc>
              <a:spcBef>
                <a:spcPts val="480"/>
              </a:spcBef>
              <a:spcAft>
                <a:spcPts val="0"/>
              </a:spcAft>
              <a:buClr>
                <a:schemeClr val="dk1"/>
              </a:buClr>
              <a:buSzPts val="2400"/>
              <a:buNone/>
            </a:pPr>
            <a:r>
              <a:t/>
            </a:r>
            <a:endParaRPr/>
          </a:p>
        </p:txBody>
      </p:sp>
      <p:sp>
        <p:nvSpPr>
          <p:cNvPr id="349" name="Google Shape;349;p2"/>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p>
            <a:pPr indent="-228600" lvl="0" marL="457200" rtl="0" algn="l">
              <a:lnSpc>
                <a:spcPct val="100000"/>
              </a:lnSpc>
              <a:spcBef>
                <a:spcPts val="480"/>
              </a:spcBef>
              <a:spcAft>
                <a:spcPts val="0"/>
              </a:spcAft>
              <a:buClr>
                <a:schemeClr val="dk1"/>
              </a:buClr>
              <a:buSzPts val="2400"/>
              <a:buNone/>
            </a:pPr>
            <a:r>
              <a:t/>
            </a:r>
            <a:endParaRPr/>
          </a:p>
        </p:txBody>
      </p:sp>
      <p:pic>
        <p:nvPicPr>
          <p:cNvPr id="350" name="Google Shape;350;p2"/>
          <p:cNvPicPr preferRelativeResize="0"/>
          <p:nvPr/>
        </p:nvPicPr>
        <p:blipFill rotWithShape="1">
          <a:blip r:embed="rId3">
            <a:alphaModFix/>
          </a:blip>
          <a:srcRect b="0" l="0" r="0" t="0"/>
          <a:stretch/>
        </p:blipFill>
        <p:spPr>
          <a:xfrm>
            <a:off x="-11144" y="13571"/>
            <a:ext cx="18286131" cy="10273429"/>
          </a:xfrm>
          <a:prstGeom prst="rect">
            <a:avLst/>
          </a:prstGeom>
          <a:noFill/>
          <a:ln>
            <a:noFill/>
          </a:ln>
        </p:spPr>
      </p:pic>
      <p:sp>
        <p:nvSpPr>
          <p:cNvPr id="351" name="Google Shape;351;p2"/>
          <p:cNvSpPr txBox="1"/>
          <p:nvPr/>
        </p:nvSpPr>
        <p:spPr>
          <a:xfrm>
            <a:off x="6795084" y="2296480"/>
            <a:ext cx="11035800" cy="5925900"/>
          </a:xfrm>
          <a:prstGeom prst="rect">
            <a:avLst/>
          </a:prstGeom>
          <a:noFill/>
          <a:ln>
            <a:noFill/>
          </a:ln>
        </p:spPr>
        <p:txBody>
          <a:bodyPr anchorCtr="0" anchor="t" bIns="45700" lIns="91425" spcFirstLastPara="1" rIns="91425" wrap="square" tIns="45700">
            <a:spAutoFit/>
          </a:bodyPr>
          <a:lstStyle/>
          <a:p>
            <a:pPr indent="-571500" lvl="0" marL="571500" marR="0" rtl="0" algn="l">
              <a:lnSpc>
                <a:spcPct val="136111"/>
              </a:lnSpc>
              <a:spcBef>
                <a:spcPts val="0"/>
              </a:spcBef>
              <a:spcAft>
                <a:spcPts val="0"/>
              </a:spcAft>
              <a:buClr>
                <a:srgbClr val="452A74"/>
              </a:buClr>
              <a:buSzPts val="3600"/>
              <a:buFont typeface="Noto Sans Symbols"/>
              <a:buChar char="❑"/>
            </a:pPr>
            <a:r>
              <a:rPr b="1" i="0" lang="en-US" sz="3600" u="none" cap="none" strike="noStrike">
                <a:solidFill>
                  <a:srgbClr val="452A74"/>
                </a:solidFill>
                <a:latin typeface="Montserrat"/>
                <a:ea typeface="Montserrat"/>
                <a:cs typeface="Montserrat"/>
                <a:sym typeface="Montserrat"/>
              </a:rPr>
              <a:t>Activity: </a:t>
            </a:r>
            <a:r>
              <a:rPr b="0" i="0" lang="en-US" sz="3600" u="none" cap="none" strike="noStrike">
                <a:solidFill>
                  <a:srgbClr val="452A74"/>
                </a:solidFill>
                <a:latin typeface="Montserrat"/>
                <a:ea typeface="Montserrat"/>
                <a:cs typeface="Montserrat"/>
                <a:sym typeface="Montserrat"/>
              </a:rPr>
              <a:t>Pitch what?</a:t>
            </a:r>
            <a:endParaRPr b="0" i="0" sz="1400" u="none" cap="none" strike="noStrike">
              <a:solidFill>
                <a:srgbClr val="000000"/>
              </a:solidFill>
              <a:latin typeface="Arial"/>
              <a:ea typeface="Arial"/>
              <a:cs typeface="Arial"/>
              <a:sym typeface="Arial"/>
            </a:endParaRPr>
          </a:p>
          <a:p>
            <a:pPr indent="-571500" lvl="0" marL="571500" marR="0" rtl="0" algn="l">
              <a:lnSpc>
                <a:spcPct val="136111"/>
              </a:lnSpc>
              <a:spcBef>
                <a:spcPts val="0"/>
              </a:spcBef>
              <a:spcAft>
                <a:spcPts val="0"/>
              </a:spcAft>
              <a:buClr>
                <a:srgbClr val="452A74"/>
              </a:buClr>
              <a:buSzPts val="3600"/>
              <a:buFont typeface="Noto Sans Symbols"/>
              <a:buChar char="❑"/>
            </a:pPr>
            <a:r>
              <a:rPr b="1" i="0" lang="en-US" sz="3600" u="none" cap="none" strike="noStrike">
                <a:solidFill>
                  <a:srgbClr val="452A74"/>
                </a:solidFill>
                <a:latin typeface="Montserrat"/>
                <a:ea typeface="Montserrat"/>
                <a:cs typeface="Montserrat"/>
                <a:sym typeface="Montserrat"/>
              </a:rPr>
              <a:t>Objective: </a:t>
            </a:r>
            <a:r>
              <a:rPr b="0" i="0" lang="en-US" sz="3600" u="none" cap="none" strike="noStrike">
                <a:solidFill>
                  <a:srgbClr val="452A74"/>
                </a:solidFill>
                <a:latin typeface="Montserrat"/>
                <a:ea typeface="Montserrat"/>
                <a:cs typeface="Montserrat"/>
                <a:sym typeface="Montserrat"/>
              </a:rPr>
              <a:t>Assess understanding of pitch types, key elements, audiences, and strategies for impact.</a:t>
            </a:r>
            <a:endParaRPr b="0" i="0" sz="1400" u="none" cap="none" strike="noStrike">
              <a:solidFill>
                <a:srgbClr val="000000"/>
              </a:solidFill>
              <a:latin typeface="Arial"/>
              <a:ea typeface="Arial"/>
              <a:cs typeface="Arial"/>
              <a:sym typeface="Arial"/>
            </a:endParaRPr>
          </a:p>
          <a:p>
            <a:pPr indent="-342900" lvl="0" marL="571500" marR="0" rtl="0" algn="just">
              <a:lnSpc>
                <a:spcPct val="136111"/>
              </a:lnSpc>
              <a:spcBef>
                <a:spcPts val="0"/>
              </a:spcBef>
              <a:spcAft>
                <a:spcPts val="0"/>
              </a:spcAft>
              <a:buClr>
                <a:srgbClr val="452A74"/>
              </a:buClr>
              <a:buSzPts val="3600"/>
              <a:buFont typeface="Noto Sans Symbols"/>
              <a:buNone/>
            </a:pPr>
            <a:r>
              <a:t/>
            </a:r>
            <a:endParaRPr b="0" i="0" sz="3600" u="none" cap="none" strike="noStrike">
              <a:solidFill>
                <a:srgbClr val="452A74"/>
              </a:solidFill>
              <a:latin typeface="Montserrat"/>
              <a:ea typeface="Montserrat"/>
              <a:cs typeface="Montserrat"/>
              <a:sym typeface="Montserrat"/>
            </a:endParaRPr>
          </a:p>
          <a:p>
            <a:pPr indent="-571500" lvl="0" marL="571500" marR="0" rtl="0" algn="just">
              <a:lnSpc>
                <a:spcPct val="136111"/>
              </a:lnSpc>
              <a:spcBef>
                <a:spcPts val="0"/>
              </a:spcBef>
              <a:spcAft>
                <a:spcPts val="0"/>
              </a:spcAft>
              <a:buClr>
                <a:srgbClr val="452A74"/>
              </a:buClr>
              <a:buSzPts val="3600"/>
              <a:buFont typeface="Noto Sans Symbols"/>
              <a:buChar char="❖"/>
            </a:pPr>
            <a:r>
              <a:rPr b="0" i="0" lang="en-US" sz="3600" u="none" cap="none" strike="noStrike">
                <a:solidFill>
                  <a:srgbClr val="452A74"/>
                </a:solidFill>
                <a:latin typeface="Montserrat"/>
                <a:ea typeface="Montserrat"/>
                <a:cs typeface="Montserrat"/>
                <a:sym typeface="Montserrat"/>
              </a:rPr>
              <a:t>Use the Quiz E.1.2 or create a Kahoot by providing a QR code or link to allow the participants to respond.</a:t>
            </a:r>
            <a:endParaRPr b="0" i="0" sz="3600" u="none" cap="none" strike="noStrike">
              <a:solidFill>
                <a:srgbClr val="452A74"/>
              </a:solidFill>
              <a:latin typeface="Montserrat"/>
              <a:ea typeface="Montserrat"/>
              <a:cs typeface="Montserrat"/>
              <a:sym typeface="Montserrat"/>
            </a:endParaRPr>
          </a:p>
        </p:txBody>
      </p:sp>
      <p:pic>
        <p:nvPicPr>
          <p:cNvPr descr="https://timertopia.files.wordpress.com/2017/04/5-minute.gif" id="352" name="Google Shape;352;p2"/>
          <p:cNvPicPr preferRelativeResize="0"/>
          <p:nvPr/>
        </p:nvPicPr>
        <p:blipFill rotWithShape="1">
          <a:blip r:embed="rId4">
            <a:alphaModFix/>
          </a:blip>
          <a:srcRect b="0" l="0" r="0" t="0"/>
          <a:stretch/>
        </p:blipFill>
        <p:spPr>
          <a:xfrm>
            <a:off x="294290" y="7718357"/>
            <a:ext cx="4572000" cy="1828800"/>
          </a:xfrm>
          <a:prstGeom prst="rect">
            <a:avLst/>
          </a:prstGeom>
          <a:noFill/>
          <a:ln>
            <a:noFill/>
          </a:ln>
        </p:spPr>
      </p:pic>
      <p:sp>
        <p:nvSpPr>
          <p:cNvPr id="353" name="Google Shape;353;p2"/>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Hands-On Activity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9000"/>
          </a:blip>
          <a:stretch>
            <a:fillRect/>
          </a:stretch>
        </a:blipFill>
      </p:bgPr>
    </p:bg>
    <p:spTree>
      <p:nvGrpSpPr>
        <p:cNvPr id="357" name="Shape 357"/>
        <p:cNvGrpSpPr/>
        <p:nvPr/>
      </p:nvGrpSpPr>
      <p:grpSpPr>
        <a:xfrm>
          <a:off x="0" y="0"/>
          <a:ext cx="0" cy="0"/>
          <a:chOff x="0" y="0"/>
          <a:chExt cx="0" cy="0"/>
        </a:xfrm>
      </p:grpSpPr>
      <p:pic>
        <p:nvPicPr>
          <p:cNvPr descr="https://timertopia.files.wordpress.com/2017/04/3-minutes.gif" id="358" name="Google Shape;358;p43"/>
          <p:cNvPicPr preferRelativeResize="0"/>
          <p:nvPr/>
        </p:nvPicPr>
        <p:blipFill rotWithShape="1">
          <a:blip r:embed="rId4">
            <a:alphaModFix/>
          </a:blip>
          <a:srcRect b="0" l="0" r="0" t="0"/>
          <a:stretch/>
        </p:blipFill>
        <p:spPr>
          <a:xfrm>
            <a:off x="4145808" y="2870200"/>
            <a:ext cx="6508750" cy="2603500"/>
          </a:xfrm>
          <a:prstGeom prst="rect">
            <a:avLst/>
          </a:prstGeom>
          <a:noFill/>
          <a:ln>
            <a:noFill/>
          </a:ln>
        </p:spPr>
      </p:pic>
      <p:sp>
        <p:nvSpPr>
          <p:cNvPr id="359" name="Google Shape;359;p43"/>
          <p:cNvSpPr/>
          <p:nvPr/>
        </p:nvSpPr>
        <p:spPr>
          <a:xfrm>
            <a:off x="14742167" y="9258300"/>
            <a:ext cx="3069119" cy="618435"/>
          </a:xfrm>
          <a:custGeom>
            <a:rect b="b" l="l" r="r" t="t"/>
            <a:pathLst>
              <a:path extrusionOk="0" h="618435" w="3069119">
                <a:moveTo>
                  <a:pt x="0" y="0"/>
                </a:moveTo>
                <a:lnTo>
                  <a:pt x="3069119" y="0"/>
                </a:lnTo>
                <a:lnTo>
                  <a:pt x="3069119" y="618435"/>
                </a:lnTo>
                <a:lnTo>
                  <a:pt x="0" y="618435"/>
                </a:lnTo>
                <a:lnTo>
                  <a:pt x="0" y="0"/>
                </a:lnTo>
                <a:close/>
              </a:path>
            </a:pathLst>
          </a:custGeom>
          <a:blipFill rotWithShape="1">
            <a:blip r:embed="rId5">
              <a:alphaModFix/>
            </a:blip>
            <a:stretch>
              <a:fillRect b="-4051"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0" name="Google Shape;360;p43"/>
          <p:cNvSpPr/>
          <p:nvPr/>
        </p:nvSpPr>
        <p:spPr>
          <a:xfrm>
            <a:off x="15937540" y="0"/>
            <a:ext cx="2350460" cy="2350460"/>
          </a:xfrm>
          <a:custGeom>
            <a:rect b="b" l="l" r="r" t="t"/>
            <a:pathLst>
              <a:path extrusionOk="0" h="2350460" w="2350460">
                <a:moveTo>
                  <a:pt x="0" y="0"/>
                </a:moveTo>
                <a:lnTo>
                  <a:pt x="2350460" y="0"/>
                </a:lnTo>
                <a:lnTo>
                  <a:pt x="2350460" y="2350460"/>
                </a:lnTo>
                <a:lnTo>
                  <a:pt x="0" y="235046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1" name="Google Shape;361;p43"/>
          <p:cNvSpPr txBox="1"/>
          <p:nvPr/>
        </p:nvSpPr>
        <p:spPr>
          <a:xfrm>
            <a:off x="615208" y="128869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DED5ED"/>
                </a:solidFill>
                <a:latin typeface="Montserrat ExtraBold"/>
                <a:ea typeface="Montserrat ExtraBold"/>
                <a:cs typeface="Montserrat ExtraBold"/>
                <a:sym typeface="Montserrat ExtraBold"/>
              </a:rPr>
              <a:t>BREAK</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6CB2">
            <a:alpha val="92156"/>
          </a:srgbClr>
        </a:solidFill>
      </p:bgPr>
    </p:bg>
    <p:spTree>
      <p:nvGrpSpPr>
        <p:cNvPr id="365" name="Shape 365"/>
        <p:cNvGrpSpPr/>
        <p:nvPr/>
      </p:nvGrpSpPr>
      <p:grpSpPr>
        <a:xfrm>
          <a:off x="0" y="0"/>
          <a:ext cx="0" cy="0"/>
          <a:chOff x="0" y="0"/>
          <a:chExt cx="0" cy="0"/>
        </a:xfrm>
      </p:grpSpPr>
      <p:sp>
        <p:nvSpPr>
          <p:cNvPr id="366" name="Google Shape;366;p44"/>
          <p:cNvSpPr/>
          <p:nvPr/>
        </p:nvSpPr>
        <p:spPr>
          <a:xfrm>
            <a:off x="483201" y="466944"/>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67" name="Google Shape;367;p44"/>
          <p:cNvSpPr txBox="1"/>
          <p:nvPr/>
        </p:nvSpPr>
        <p:spPr>
          <a:xfrm>
            <a:off x="483201" y="1290990"/>
            <a:ext cx="15661518" cy="1941172"/>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DED5ED"/>
                </a:solidFill>
                <a:latin typeface="Montserrat ExtraBold"/>
                <a:ea typeface="Montserrat ExtraBold"/>
                <a:cs typeface="Montserrat ExtraBold"/>
                <a:sym typeface="Montserrat ExtraBold"/>
              </a:rPr>
              <a:t>2. Communication and Persuasion…</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4505"/>
              <a:buFont typeface="Arial"/>
              <a:buNone/>
            </a:pPr>
            <a:r>
              <a:t/>
            </a:r>
            <a:endParaRPr b="0" i="0" sz="4505" u="none" cap="none" strike="noStrike">
              <a:solidFill>
                <a:srgbClr val="DED5ED"/>
              </a:solidFill>
              <a:latin typeface="Montserrat ExtraBold"/>
              <a:ea typeface="Montserrat ExtraBold"/>
              <a:cs typeface="Montserrat ExtraBold"/>
              <a:sym typeface="Montserrat ExtraBold"/>
            </a:endParaRPr>
          </a:p>
        </p:txBody>
      </p:sp>
      <p:sp>
        <p:nvSpPr>
          <p:cNvPr id="368" name="Google Shape;368;p44"/>
          <p:cNvSpPr/>
          <p:nvPr/>
        </p:nvSpPr>
        <p:spPr>
          <a:xfrm>
            <a:off x="14125985" y="5495051"/>
            <a:ext cx="1138696" cy="788806"/>
          </a:xfrm>
          <a:custGeom>
            <a:rect b="b" l="l" r="r" t="t"/>
            <a:pathLst>
              <a:path extrusionOk="0" h="788806" w="1138696">
                <a:moveTo>
                  <a:pt x="0" y="0"/>
                </a:moveTo>
                <a:lnTo>
                  <a:pt x="1138696" y="0"/>
                </a:lnTo>
                <a:lnTo>
                  <a:pt x="1138696" y="788806"/>
                </a:lnTo>
                <a:lnTo>
                  <a:pt x="0" y="78880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369" name="Google Shape;369;p44"/>
          <p:cNvGrpSpPr/>
          <p:nvPr/>
        </p:nvGrpSpPr>
        <p:grpSpPr>
          <a:xfrm>
            <a:off x="16975762" y="-1270065"/>
            <a:ext cx="1456898" cy="18965831"/>
            <a:chOff x="0" y="0"/>
            <a:chExt cx="1942530" cy="25287775"/>
          </a:xfrm>
        </p:grpSpPr>
        <p:grpSp>
          <p:nvGrpSpPr>
            <p:cNvPr id="370" name="Google Shape;370;p44"/>
            <p:cNvGrpSpPr/>
            <p:nvPr/>
          </p:nvGrpSpPr>
          <p:grpSpPr>
            <a:xfrm rot="5400000">
              <a:off x="-11639959" y="11705285"/>
              <a:ext cx="25287775" cy="1877204"/>
              <a:chOff x="0" y="-38100"/>
              <a:chExt cx="4995116" cy="370806"/>
            </a:xfrm>
          </p:grpSpPr>
          <p:sp>
            <p:nvSpPr>
              <p:cNvPr id="371" name="Google Shape;371;p44"/>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2" name="Google Shape;372;p44"/>
              <p:cNvSpPr txBox="1"/>
              <p:nvPr/>
            </p:nvSpPr>
            <p:spPr>
              <a:xfrm>
                <a:off x="0" y="-38100"/>
                <a:ext cx="4995116" cy="3708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73" name="Google Shape;373;p44"/>
            <p:cNvSpPr/>
            <p:nvPr/>
          </p:nvSpPr>
          <p:spPr>
            <a:xfrm>
              <a:off x="148357" y="11845674"/>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4" name="Google Shape;374;p44"/>
            <p:cNvSpPr/>
            <p:nvPr/>
          </p:nvSpPr>
          <p:spPr>
            <a:xfrm>
              <a:off x="111925" y="6133623"/>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5" name="Google Shape;375;p44"/>
            <p:cNvSpPr/>
            <p:nvPr/>
          </p:nvSpPr>
          <p:spPr>
            <a:xfrm>
              <a:off x="148357" y="8281093"/>
              <a:ext cx="1518262" cy="1051741"/>
            </a:xfrm>
            <a:custGeom>
              <a:rect b="b" l="l" r="r" t="t"/>
              <a:pathLst>
                <a:path extrusionOk="0" h="1051741" w="1518262">
                  <a:moveTo>
                    <a:pt x="0" y="0"/>
                  </a:moveTo>
                  <a:lnTo>
                    <a:pt x="1518262" y="0"/>
                  </a:lnTo>
                  <a:lnTo>
                    <a:pt x="1518262" y="1051742"/>
                  </a:lnTo>
                  <a:lnTo>
                    <a:pt x="0" y="105174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6" name="Google Shape;376;p44"/>
            <p:cNvSpPr/>
            <p:nvPr/>
          </p:nvSpPr>
          <p:spPr>
            <a:xfrm>
              <a:off x="88625" y="4150665"/>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7" name="Google Shape;377;p44"/>
            <p:cNvSpPr/>
            <p:nvPr/>
          </p:nvSpPr>
          <p:spPr>
            <a:xfrm>
              <a:off x="148357" y="13306984"/>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8" name="Google Shape;378;p44"/>
            <p:cNvSpPr/>
            <p:nvPr/>
          </p:nvSpPr>
          <p:spPr>
            <a:xfrm>
              <a:off x="0" y="2112449"/>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79" name="Google Shape;379;p44"/>
            <p:cNvSpPr/>
            <p:nvPr/>
          </p:nvSpPr>
          <p:spPr>
            <a:xfrm>
              <a:off x="68059" y="9919271"/>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80" name="Google Shape;380;p44"/>
          <p:cNvSpPr txBox="1"/>
          <p:nvPr/>
        </p:nvSpPr>
        <p:spPr>
          <a:xfrm>
            <a:off x="716606" y="2955894"/>
            <a:ext cx="16370424" cy="67403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DED5ED"/>
                </a:solidFill>
                <a:latin typeface="Arial"/>
                <a:ea typeface="Arial"/>
                <a:cs typeface="Arial"/>
                <a:sym typeface="Arial"/>
              </a:rPr>
              <a:t>…Through a Business Pitch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DED5E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DED5E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DED5E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DED5E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DED5E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DED5E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DED5E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DED5E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DED5ED"/>
                </a:solidFill>
                <a:latin typeface="Arial"/>
                <a:ea typeface="Arial"/>
                <a:cs typeface="Arial"/>
                <a:sym typeface="Arial"/>
              </a:rPr>
              <a:t>Objective:</a:t>
            </a:r>
            <a:br>
              <a:rPr b="0" i="0" lang="en-US" sz="3600" u="none" cap="none" strike="noStrike">
                <a:solidFill>
                  <a:srgbClr val="DED5ED"/>
                </a:solidFill>
                <a:latin typeface="Arial"/>
                <a:ea typeface="Arial"/>
                <a:cs typeface="Arial"/>
                <a:sym typeface="Arial"/>
              </a:rPr>
            </a:br>
            <a:r>
              <a:rPr b="0" i="0" lang="en-US" sz="3600" u="none" cap="none" strike="noStrike">
                <a:solidFill>
                  <a:srgbClr val="DED5ED"/>
                </a:solidFill>
                <a:latin typeface="Arial"/>
                <a:ea typeface="Arial"/>
                <a:cs typeface="Arial"/>
                <a:sym typeface="Arial"/>
              </a:rPr>
              <a:t>Equip students with the skills to confidently present their business model, engage their audience, and effectively persuade investors.</a:t>
            </a:r>
            <a:endParaRPr b="0" i="0" sz="1400" u="none" cap="none" strike="noStrike">
              <a:solidFill>
                <a:srgbClr val="000000"/>
              </a:solidFill>
              <a:latin typeface="Arial"/>
              <a:ea typeface="Arial"/>
              <a:cs typeface="Arial"/>
              <a:sym typeface="Arial"/>
            </a:endParaRPr>
          </a:p>
        </p:txBody>
      </p:sp>
      <p:pic>
        <p:nvPicPr>
          <p:cNvPr id="381" name="Google Shape;381;p44"/>
          <p:cNvPicPr preferRelativeResize="0"/>
          <p:nvPr/>
        </p:nvPicPr>
        <p:blipFill rotWithShape="1">
          <a:blip r:embed="rId7">
            <a:alphaModFix/>
          </a:blip>
          <a:srcRect b="0" l="0" r="0" t="0"/>
          <a:stretch/>
        </p:blipFill>
        <p:spPr>
          <a:xfrm>
            <a:off x="7567108" y="2845670"/>
            <a:ext cx="9146960" cy="5226834"/>
          </a:xfrm>
          <a:prstGeom prst="rect">
            <a:avLst/>
          </a:prstGeom>
          <a:noFill/>
          <a:ln>
            <a:noFill/>
          </a:ln>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45"/>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387" name="Google Shape;387;p45"/>
          <p:cNvGrpSpPr/>
          <p:nvPr/>
        </p:nvGrpSpPr>
        <p:grpSpPr>
          <a:xfrm>
            <a:off x="0" y="9721187"/>
            <a:ext cx="18288000" cy="883574"/>
            <a:chOff x="0" y="-38100"/>
            <a:chExt cx="4995116" cy="232711"/>
          </a:xfrm>
        </p:grpSpPr>
        <p:sp>
          <p:nvSpPr>
            <p:cNvPr id="388" name="Google Shape;388;p45"/>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89" name="Google Shape;389;p45"/>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390" name="Google Shape;390;p45"/>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391" name="Google Shape;391;p45"/>
          <p:cNvSpPr txBox="1"/>
          <p:nvPr/>
        </p:nvSpPr>
        <p:spPr>
          <a:xfrm>
            <a:off x="1099120" y="2753685"/>
            <a:ext cx="16631541" cy="590931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Clarity</a:t>
            </a:r>
            <a:r>
              <a:rPr b="0" i="0" lang="en-US" sz="3200" u="none" cap="none" strike="noStrike">
                <a:solidFill>
                  <a:srgbClr val="000000"/>
                </a:solidFill>
                <a:latin typeface="Arial"/>
                <a:ea typeface="Arial"/>
                <a:cs typeface="Arial"/>
                <a:sym typeface="Arial"/>
              </a:rPr>
              <a:t> – The message should be easy to understand, free of jargon, and well-structured.</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Conciseness</a:t>
            </a:r>
            <a:r>
              <a:rPr b="0" i="0" lang="en-US" sz="3200" u="none" cap="none" strike="noStrike">
                <a:solidFill>
                  <a:srgbClr val="000000"/>
                </a:solidFill>
                <a:latin typeface="Arial"/>
                <a:ea typeface="Arial"/>
                <a:cs typeface="Arial"/>
                <a:sym typeface="Arial"/>
              </a:rPr>
              <a:t> – Keep it brief and to the point, eliminating unnecessary details.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Emotion</a:t>
            </a:r>
            <a:r>
              <a:rPr b="0" i="0" lang="en-US" sz="3200" u="none" cap="none" strike="noStrike">
                <a:solidFill>
                  <a:srgbClr val="000000"/>
                </a:solidFill>
                <a:latin typeface="Arial"/>
                <a:ea typeface="Arial"/>
                <a:cs typeface="Arial"/>
                <a:sym typeface="Arial"/>
              </a:rPr>
              <a:t> – Connect with your audience on a personal level to make your pitch memorable.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Persuasion</a:t>
            </a:r>
            <a:r>
              <a:rPr b="0" i="0" lang="en-US" sz="3200" u="none" cap="none" strike="noStrike">
                <a:solidFill>
                  <a:srgbClr val="000000"/>
                </a:solidFill>
                <a:latin typeface="Arial"/>
                <a:ea typeface="Arial"/>
                <a:cs typeface="Arial"/>
                <a:sym typeface="Arial"/>
              </a:rPr>
              <a:t> – Use strong arguments, credibility, and compelling storytelling to convince others.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Impact</a:t>
            </a:r>
            <a:r>
              <a:rPr b="0" i="0" lang="en-US" sz="3200" u="none" cap="none" strike="noStrike">
                <a:solidFill>
                  <a:srgbClr val="000000"/>
                </a:solidFill>
                <a:latin typeface="Arial"/>
                <a:ea typeface="Arial"/>
                <a:cs typeface="Arial"/>
                <a:sym typeface="Arial"/>
              </a:rPr>
              <a:t> – Leave a lasting impression with a powerful and meaningful message.</a:t>
            </a:r>
            <a:endParaRPr b="0" i="0" sz="1400" u="none" cap="none" strike="noStrike">
              <a:solidFill>
                <a:srgbClr val="000000"/>
              </a:solidFill>
              <a:latin typeface="Arial"/>
              <a:ea typeface="Arial"/>
              <a:cs typeface="Arial"/>
              <a:sym typeface="Arial"/>
            </a:endParaRPr>
          </a:p>
          <a:p>
            <a:pPr indent="-254000" lvl="0" marL="457200" marR="0" rtl="0" algn="l">
              <a:lnSpc>
                <a:spcPct val="150000"/>
              </a:lnSpc>
              <a:spcBef>
                <a:spcPts val="0"/>
              </a:spcBef>
              <a:spcAft>
                <a:spcPts val="0"/>
              </a:spcAft>
              <a:buClr>
                <a:srgbClr val="000000"/>
              </a:buClr>
              <a:buSzPts val="3200"/>
              <a:buFont typeface="Noto Sans Symbols"/>
              <a:buNone/>
            </a:pPr>
            <a:r>
              <a:t/>
            </a:r>
            <a:endParaRPr b="0" i="0" sz="3200" u="none" cap="none" strike="noStrike">
              <a:solidFill>
                <a:schemeClr val="dk1"/>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3200"/>
              <a:buFont typeface="Arial"/>
              <a:buNone/>
            </a:pPr>
            <a:r>
              <a:t/>
            </a:r>
            <a:endParaRPr b="0" i="0" sz="3200" u="none" cap="none" strike="noStrike">
              <a:solidFill>
                <a:srgbClr val="DED5ED"/>
              </a:solidFill>
              <a:latin typeface="Arial"/>
              <a:ea typeface="Arial"/>
              <a:cs typeface="Arial"/>
              <a:sym typeface="Arial"/>
            </a:endParaRPr>
          </a:p>
        </p:txBody>
      </p:sp>
      <p:sp>
        <p:nvSpPr>
          <p:cNvPr id="392" name="Google Shape;392;p45"/>
          <p:cNvSpPr txBox="1"/>
          <p:nvPr/>
        </p:nvSpPr>
        <p:spPr>
          <a:xfrm>
            <a:off x="1019221" y="599523"/>
            <a:ext cx="15661518" cy="1272208"/>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452A74"/>
                </a:solidFill>
                <a:latin typeface="Montserrat ExtraBold"/>
                <a:ea typeface="Montserrat ExtraBold"/>
                <a:cs typeface="Montserrat ExtraBold"/>
                <a:sym typeface="Montserrat ExtraBold"/>
              </a:rPr>
              <a:t>Characteristics of a good pitch</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46"/>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398" name="Google Shape;398;p46"/>
          <p:cNvGrpSpPr/>
          <p:nvPr/>
        </p:nvGrpSpPr>
        <p:grpSpPr>
          <a:xfrm>
            <a:off x="0" y="9721187"/>
            <a:ext cx="18288000" cy="883574"/>
            <a:chOff x="0" y="-38100"/>
            <a:chExt cx="4995116" cy="232711"/>
          </a:xfrm>
        </p:grpSpPr>
        <p:sp>
          <p:nvSpPr>
            <p:cNvPr id="399" name="Google Shape;399;p46"/>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0" name="Google Shape;400;p46"/>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401" name="Google Shape;401;p46"/>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02" name="Google Shape;402;p46"/>
          <p:cNvSpPr txBox="1"/>
          <p:nvPr/>
        </p:nvSpPr>
        <p:spPr>
          <a:xfrm>
            <a:off x="859423" y="224549"/>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452A74"/>
                </a:solidFill>
                <a:latin typeface="Montserrat ExtraBold"/>
                <a:ea typeface="Montserrat ExtraBold"/>
                <a:cs typeface="Montserrat ExtraBold"/>
                <a:sym typeface="Montserrat ExtraBold"/>
              </a:rPr>
              <a:t>The Power of Body Language and Tone of Voice </a:t>
            </a:r>
            <a:endParaRPr b="0" i="0" sz="1400" u="none" cap="none" strike="noStrike">
              <a:solidFill>
                <a:srgbClr val="000000"/>
              </a:solidFill>
              <a:latin typeface="Arial"/>
              <a:ea typeface="Arial"/>
              <a:cs typeface="Arial"/>
              <a:sym typeface="Arial"/>
            </a:endParaRPr>
          </a:p>
        </p:txBody>
      </p:sp>
      <p:sp>
        <p:nvSpPr>
          <p:cNvPr id="403" name="Google Shape;403;p46"/>
          <p:cNvSpPr txBox="1"/>
          <p:nvPr/>
        </p:nvSpPr>
        <p:spPr>
          <a:xfrm>
            <a:off x="817824" y="1278956"/>
            <a:ext cx="16769593" cy="6647974"/>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chemeClr val="accent4"/>
                </a:solidFill>
                <a:latin typeface="Arial"/>
                <a:ea typeface="Arial"/>
                <a:cs typeface="Arial"/>
                <a:sym typeface="Arial"/>
              </a:rPr>
              <a:t>Body Language: Maintain an open posture, use natural hand gestures, and make eye contact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t/>
            </a:r>
            <a:endParaRPr b="1" i="0" sz="3200" u="none" cap="none" strike="noStrike">
              <a:solidFill>
                <a:schemeClr val="accent4"/>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Posture</a:t>
            </a:r>
            <a:r>
              <a:rPr b="0" i="0" lang="en-US" sz="3200" u="none" cap="none" strike="noStrike">
                <a:solidFill>
                  <a:schemeClr val="dk1"/>
                </a:solidFill>
                <a:latin typeface="Arial"/>
                <a:ea typeface="Arial"/>
                <a:cs typeface="Arial"/>
                <a:sym typeface="Arial"/>
              </a:rPr>
              <a:t>: Stand tall with shoulders back to project confidence.</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Gestures</a:t>
            </a:r>
            <a:r>
              <a:rPr b="0" i="0" lang="en-US" sz="3200" u="none" cap="none" strike="noStrike">
                <a:solidFill>
                  <a:schemeClr val="dk1"/>
                </a:solidFill>
                <a:latin typeface="Arial"/>
                <a:ea typeface="Arial"/>
                <a:cs typeface="Arial"/>
                <a:sym typeface="Arial"/>
              </a:rPr>
              <a:t>: Use purposeful hand movements to emphasise key points.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Facial Expressions</a:t>
            </a:r>
            <a:r>
              <a:rPr b="0" i="0" lang="en-US" sz="3200" u="none" cap="none" strike="noStrike">
                <a:solidFill>
                  <a:schemeClr val="dk1"/>
                </a:solidFill>
                <a:latin typeface="Arial"/>
                <a:ea typeface="Arial"/>
                <a:cs typeface="Arial"/>
                <a:sym typeface="Arial"/>
              </a:rPr>
              <a:t>: Smile and use expressive reactions to create a connection.</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Eye Contact</a:t>
            </a:r>
            <a:r>
              <a:rPr b="0" i="0" lang="en-US" sz="3200" u="none" cap="none" strike="noStrike">
                <a:solidFill>
                  <a:schemeClr val="dk1"/>
                </a:solidFill>
                <a:latin typeface="Arial"/>
                <a:ea typeface="Arial"/>
                <a:cs typeface="Arial"/>
                <a:sym typeface="Arial"/>
              </a:rPr>
              <a:t>: Engage with your audience rather than staring at notes or slides.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Movement</a:t>
            </a:r>
            <a:r>
              <a:rPr b="0" i="0" lang="en-US" sz="3200" u="none" cap="none" strike="noStrike">
                <a:solidFill>
                  <a:schemeClr val="dk1"/>
                </a:solidFill>
                <a:latin typeface="Arial"/>
                <a:ea typeface="Arial"/>
                <a:cs typeface="Arial"/>
                <a:sym typeface="Arial"/>
              </a:rPr>
              <a:t>: Move naturally and avoid pacing or fidgeting, which can be distracting.</a:t>
            </a:r>
            <a:endParaRPr b="0" i="0" sz="1400" u="none" cap="none" strike="noStrike">
              <a:solidFill>
                <a:srgbClr val="000000"/>
              </a:solidFill>
              <a:latin typeface="Arial"/>
              <a:ea typeface="Arial"/>
              <a:cs typeface="Arial"/>
              <a:sym typeface="Arial"/>
            </a:endParaRPr>
          </a:p>
          <a:p>
            <a:pPr indent="-254000" lvl="0" marL="457200" marR="0" rtl="0" algn="l">
              <a:lnSpc>
                <a:spcPct val="150000"/>
              </a:lnSpc>
              <a:spcBef>
                <a:spcPts val="0"/>
              </a:spcBef>
              <a:spcAft>
                <a:spcPts val="0"/>
              </a:spcAft>
              <a:buClr>
                <a:srgbClr val="000000"/>
              </a:buClr>
              <a:buSzPts val="3200"/>
              <a:buFont typeface="Noto Sans Symbols"/>
              <a:buNone/>
            </a:pPr>
            <a:r>
              <a:t/>
            </a:r>
            <a:endParaRPr b="0" i="0" sz="3200" u="none" cap="none" strike="noStrike">
              <a:solidFill>
                <a:schemeClr val="dk1"/>
              </a:solidFill>
              <a:latin typeface="Arial"/>
              <a:ea typeface="Arial"/>
              <a:cs typeface="Arial"/>
              <a:sym typeface="Arial"/>
            </a:endParaRPr>
          </a:p>
        </p:txBody>
      </p:sp>
      <p:sp>
        <p:nvSpPr>
          <p:cNvPr id="404" name="Google Shape;404;p46"/>
          <p:cNvSpPr txBox="1"/>
          <p:nvPr/>
        </p:nvSpPr>
        <p:spPr>
          <a:xfrm>
            <a:off x="0" y="7948406"/>
            <a:ext cx="18437086" cy="830997"/>
          </a:xfrm>
          <a:prstGeom prst="rect">
            <a:avLst/>
          </a:prstGeom>
          <a:solidFill>
            <a:srgbClr val="E5DFE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US" sz="2400"/>
              <a:t>E.1.3_</a:t>
            </a:r>
            <a:r>
              <a:rPr b="0" i="0" lang="en-US" sz="2400" u="none" cap="none" strike="noStrike">
                <a:solidFill>
                  <a:srgbClr val="000000"/>
                </a:solidFill>
                <a:latin typeface="Arial"/>
                <a:ea typeface="Arial"/>
                <a:cs typeface="Arial"/>
                <a:sym typeface="Arial"/>
              </a:rPr>
              <a:t>The Secret to Successfully Pitching an Idea  The Way We Work, a TED series - </a:t>
            </a:r>
            <a:r>
              <a:rPr b="1" i="0" lang="en-US" sz="2400" u="none" cap="none" strike="noStrike">
                <a:solidFill>
                  <a:srgbClr val="7030A0"/>
                </a:solidFill>
                <a:latin typeface="Arial"/>
                <a:ea typeface="Arial"/>
                <a:cs typeface="Arial"/>
                <a:sym typeface="Arial"/>
              </a:rPr>
              <a:t>https://www.youtube.com/watch?v=l0hVIH3EnlQ&amp;t=5s</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8" name="Shape 408"/>
        <p:cNvGrpSpPr/>
        <p:nvPr/>
      </p:nvGrpSpPr>
      <p:grpSpPr>
        <a:xfrm>
          <a:off x="0" y="0"/>
          <a:ext cx="0" cy="0"/>
          <a:chOff x="0" y="0"/>
          <a:chExt cx="0" cy="0"/>
        </a:xfrm>
      </p:grpSpPr>
      <p:sp>
        <p:nvSpPr>
          <p:cNvPr id="409" name="Google Shape;409;p47"/>
          <p:cNvSpPr/>
          <p:nvPr/>
        </p:nvSpPr>
        <p:spPr>
          <a:xfrm>
            <a:off x="0" y="0"/>
            <a:ext cx="18288000" cy="10287000"/>
          </a:xfrm>
          <a:prstGeom prst="rect">
            <a:avLst/>
          </a:prstGeom>
          <a:solidFill>
            <a:srgbClr val="4E4E4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0" name="Google Shape;410;p47"/>
          <p:cNvSpPr/>
          <p:nvPr/>
        </p:nvSpPr>
        <p:spPr>
          <a:xfrm>
            <a:off x="691996" y="720090"/>
            <a:ext cx="5163830" cy="418211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ma imagem com vestuário, pessoa, homem, em pé&#10;&#10;Descrição gerada automaticamente" id="411" name="Google Shape;411;p47"/>
          <p:cNvPicPr preferRelativeResize="0"/>
          <p:nvPr/>
        </p:nvPicPr>
        <p:blipFill rotWithShape="1">
          <a:blip r:embed="rId3">
            <a:alphaModFix/>
          </a:blip>
          <a:srcRect b="0" l="0" r="0" t="0"/>
          <a:stretch/>
        </p:blipFill>
        <p:spPr>
          <a:xfrm>
            <a:off x="933823" y="1141270"/>
            <a:ext cx="4683215" cy="3361339"/>
          </a:xfrm>
          <a:prstGeom prst="rect">
            <a:avLst/>
          </a:prstGeom>
          <a:noFill/>
          <a:ln>
            <a:noFill/>
          </a:ln>
        </p:spPr>
      </p:pic>
      <p:sp>
        <p:nvSpPr>
          <p:cNvPr id="412" name="Google Shape;412;p47"/>
          <p:cNvSpPr/>
          <p:nvPr/>
        </p:nvSpPr>
        <p:spPr>
          <a:xfrm>
            <a:off x="6338427" y="730635"/>
            <a:ext cx="5382256" cy="417156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ma imagem com microfone, mulher, Cara humana, vestuário&#10;&#10;Descrição gerada automaticamente" id="413" name="Google Shape;413;p47"/>
          <p:cNvPicPr preferRelativeResize="0"/>
          <p:nvPr/>
        </p:nvPicPr>
        <p:blipFill rotWithShape="1">
          <a:blip r:embed="rId4">
            <a:alphaModFix/>
          </a:blip>
          <a:srcRect b="0" l="0" r="0" t="0"/>
          <a:stretch/>
        </p:blipFill>
        <p:spPr>
          <a:xfrm>
            <a:off x="6572514" y="1107240"/>
            <a:ext cx="4879354" cy="3439944"/>
          </a:xfrm>
          <a:prstGeom prst="rect">
            <a:avLst/>
          </a:prstGeom>
          <a:noFill/>
          <a:ln>
            <a:noFill/>
          </a:ln>
        </p:spPr>
      </p:pic>
      <p:sp>
        <p:nvSpPr>
          <p:cNvPr id="414" name="Google Shape;414;p47"/>
          <p:cNvSpPr/>
          <p:nvPr/>
        </p:nvSpPr>
        <p:spPr>
          <a:xfrm>
            <a:off x="12203997" y="730635"/>
            <a:ext cx="5382261" cy="417156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ma imagem com vestuário, homem, Cara humana, pessoa&#10;&#10;Descrição gerada automaticamente" id="415" name="Google Shape;415;p47"/>
          <p:cNvPicPr preferRelativeResize="0"/>
          <p:nvPr/>
        </p:nvPicPr>
        <p:blipFill rotWithShape="1">
          <a:blip r:embed="rId5">
            <a:alphaModFix/>
          </a:blip>
          <a:srcRect b="0" l="0" r="0" t="0"/>
          <a:stretch/>
        </p:blipFill>
        <p:spPr>
          <a:xfrm>
            <a:off x="12470277" y="1143835"/>
            <a:ext cx="4879354" cy="3366754"/>
          </a:xfrm>
          <a:prstGeom prst="rect">
            <a:avLst/>
          </a:prstGeom>
          <a:noFill/>
          <a:ln>
            <a:noFill/>
          </a:ln>
        </p:spPr>
      </p:pic>
      <p:sp>
        <p:nvSpPr>
          <p:cNvPr id="416" name="Google Shape;416;p47"/>
          <p:cNvSpPr/>
          <p:nvPr/>
        </p:nvSpPr>
        <p:spPr>
          <a:xfrm>
            <a:off x="691996" y="5405505"/>
            <a:ext cx="5163830" cy="418211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ma imagem com sapatos, vestuário, rapaz, pessoa&#10;&#10;Descrição gerada automaticamente" id="417" name="Google Shape;417;p47"/>
          <p:cNvPicPr preferRelativeResize="0"/>
          <p:nvPr/>
        </p:nvPicPr>
        <p:blipFill rotWithShape="1">
          <a:blip r:embed="rId6">
            <a:alphaModFix/>
          </a:blip>
          <a:srcRect b="0" l="0" r="0" t="0"/>
          <a:stretch/>
        </p:blipFill>
        <p:spPr>
          <a:xfrm>
            <a:off x="933823" y="5758592"/>
            <a:ext cx="4657415" cy="3434843"/>
          </a:xfrm>
          <a:prstGeom prst="rect">
            <a:avLst/>
          </a:prstGeom>
          <a:noFill/>
          <a:ln>
            <a:noFill/>
          </a:ln>
        </p:spPr>
      </p:pic>
      <p:sp>
        <p:nvSpPr>
          <p:cNvPr id="418" name="Google Shape;418;p47"/>
          <p:cNvSpPr/>
          <p:nvPr/>
        </p:nvSpPr>
        <p:spPr>
          <a:xfrm>
            <a:off x="12194253" y="5405505"/>
            <a:ext cx="5401750" cy="418211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9" name="Google Shape;419;p47"/>
          <p:cNvSpPr/>
          <p:nvPr/>
        </p:nvSpPr>
        <p:spPr>
          <a:xfrm>
            <a:off x="6338427" y="5416050"/>
            <a:ext cx="5382256" cy="417156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ma imagem com Cara humana, desenho, mulher, vestuário&#10;&#10;Descrição gerada automaticamente" id="420" name="Google Shape;420;p47"/>
          <p:cNvPicPr preferRelativeResize="0"/>
          <p:nvPr/>
        </p:nvPicPr>
        <p:blipFill rotWithShape="1">
          <a:blip r:embed="rId7">
            <a:alphaModFix/>
          </a:blip>
          <a:srcRect b="0" l="0" r="0" t="0"/>
          <a:stretch/>
        </p:blipFill>
        <p:spPr>
          <a:xfrm>
            <a:off x="6608149" y="5960455"/>
            <a:ext cx="4826000" cy="3136900"/>
          </a:xfrm>
          <a:prstGeom prst="rect">
            <a:avLst/>
          </a:prstGeom>
          <a:noFill/>
          <a:ln>
            <a:noFill/>
          </a:ln>
        </p:spPr>
      </p:pic>
      <p:pic>
        <p:nvPicPr>
          <p:cNvPr descr="Uma imagem com Cara humana, ilustração, desenho, clipart&#10;&#10;Descrição gerada automaticamente" id="421" name="Google Shape;421;p47"/>
          <p:cNvPicPr preferRelativeResize="0"/>
          <p:nvPr/>
        </p:nvPicPr>
        <p:blipFill rotWithShape="1">
          <a:blip r:embed="rId8">
            <a:alphaModFix/>
          </a:blip>
          <a:srcRect b="0" l="0" r="0" t="0"/>
          <a:stretch/>
        </p:blipFill>
        <p:spPr>
          <a:xfrm>
            <a:off x="12470277" y="5816207"/>
            <a:ext cx="4879354" cy="3330158"/>
          </a:xfrm>
          <a:prstGeom prst="rect">
            <a:avLst/>
          </a:prstGeom>
          <a:noFill/>
          <a:ln>
            <a:noFill/>
          </a:ln>
        </p:spPr>
      </p:pic>
      <p:sp>
        <p:nvSpPr>
          <p:cNvPr id="422" name="Google Shape;422;p47"/>
          <p:cNvSpPr txBox="1"/>
          <p:nvPr/>
        </p:nvSpPr>
        <p:spPr>
          <a:xfrm>
            <a:off x="13360880" y="4547184"/>
            <a:ext cx="325810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7030A0"/>
                </a:solidFill>
                <a:latin typeface="Arial"/>
                <a:ea typeface="Arial"/>
                <a:cs typeface="Arial"/>
                <a:sym typeface="Arial"/>
              </a:rPr>
              <a:t>Don’t be still</a:t>
            </a:r>
            <a:endParaRPr b="1" i="0" sz="1400" u="none" cap="none" strike="noStrike">
              <a:solidFill>
                <a:srgbClr val="7030A0"/>
              </a:solidFill>
              <a:latin typeface="Arial"/>
              <a:ea typeface="Arial"/>
              <a:cs typeface="Arial"/>
              <a:sym typeface="Arial"/>
            </a:endParaRPr>
          </a:p>
        </p:txBody>
      </p:sp>
      <p:sp>
        <p:nvSpPr>
          <p:cNvPr id="423" name="Google Shape;423;p47"/>
          <p:cNvSpPr txBox="1"/>
          <p:nvPr/>
        </p:nvSpPr>
        <p:spPr>
          <a:xfrm>
            <a:off x="7383139" y="4616012"/>
            <a:ext cx="325810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7030A0"/>
                </a:solidFill>
                <a:latin typeface="Arial"/>
                <a:ea typeface="Arial"/>
                <a:cs typeface="Arial"/>
                <a:sym typeface="Arial"/>
              </a:rPr>
              <a:t>Posture</a:t>
            </a:r>
            <a:endParaRPr b="0" i="0" sz="1400" u="none" cap="none" strike="noStrike">
              <a:solidFill>
                <a:srgbClr val="000000"/>
              </a:solidFill>
              <a:latin typeface="Arial"/>
              <a:ea typeface="Arial"/>
              <a:cs typeface="Arial"/>
              <a:sym typeface="Arial"/>
            </a:endParaRPr>
          </a:p>
        </p:txBody>
      </p:sp>
      <p:sp>
        <p:nvSpPr>
          <p:cNvPr id="424" name="Google Shape;424;p47"/>
          <p:cNvSpPr txBox="1"/>
          <p:nvPr/>
        </p:nvSpPr>
        <p:spPr>
          <a:xfrm>
            <a:off x="1750047" y="4616012"/>
            <a:ext cx="325810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7030A0"/>
                </a:solidFill>
                <a:latin typeface="Arial"/>
                <a:ea typeface="Arial"/>
                <a:cs typeface="Arial"/>
                <a:sym typeface="Arial"/>
              </a:rPr>
              <a:t>Posture</a:t>
            </a:r>
            <a:endParaRPr b="0" i="0" sz="1400" u="none" cap="none" strike="noStrike">
              <a:solidFill>
                <a:srgbClr val="000000"/>
              </a:solidFill>
              <a:latin typeface="Arial"/>
              <a:ea typeface="Arial"/>
              <a:cs typeface="Arial"/>
              <a:sym typeface="Arial"/>
            </a:endParaRPr>
          </a:p>
        </p:txBody>
      </p:sp>
      <p:sp>
        <p:nvSpPr>
          <p:cNvPr id="425" name="Google Shape;425;p47"/>
          <p:cNvSpPr txBox="1"/>
          <p:nvPr/>
        </p:nvSpPr>
        <p:spPr>
          <a:xfrm>
            <a:off x="1588021" y="9235349"/>
            <a:ext cx="325810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7030A0"/>
                </a:solidFill>
                <a:latin typeface="Arial"/>
                <a:ea typeface="Arial"/>
                <a:cs typeface="Arial"/>
                <a:sym typeface="Arial"/>
              </a:rPr>
              <a:t>Give space</a:t>
            </a:r>
            <a:endParaRPr b="0" i="0" sz="1400" u="none" cap="none" strike="noStrike">
              <a:solidFill>
                <a:srgbClr val="000000"/>
              </a:solidFill>
              <a:latin typeface="Arial"/>
              <a:ea typeface="Arial"/>
              <a:cs typeface="Arial"/>
              <a:sym typeface="Arial"/>
            </a:endParaRPr>
          </a:p>
        </p:txBody>
      </p:sp>
      <p:sp>
        <p:nvSpPr>
          <p:cNvPr id="426" name="Google Shape;426;p47"/>
          <p:cNvSpPr txBox="1"/>
          <p:nvPr/>
        </p:nvSpPr>
        <p:spPr>
          <a:xfrm>
            <a:off x="7297842" y="9276501"/>
            <a:ext cx="325810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7030A0"/>
                </a:solidFill>
                <a:latin typeface="Arial"/>
                <a:ea typeface="Arial"/>
                <a:cs typeface="Arial"/>
                <a:sym typeface="Arial"/>
              </a:rPr>
              <a:t>Make gestures</a:t>
            </a:r>
            <a:endParaRPr b="0" i="0" sz="1400" u="none" cap="none" strike="noStrike">
              <a:solidFill>
                <a:srgbClr val="000000"/>
              </a:solidFill>
              <a:latin typeface="Arial"/>
              <a:ea typeface="Arial"/>
              <a:cs typeface="Arial"/>
              <a:sym typeface="Arial"/>
            </a:endParaRPr>
          </a:p>
        </p:txBody>
      </p:sp>
      <p:sp>
        <p:nvSpPr>
          <p:cNvPr id="427" name="Google Shape;427;p47"/>
          <p:cNvSpPr txBox="1"/>
          <p:nvPr/>
        </p:nvSpPr>
        <p:spPr>
          <a:xfrm>
            <a:off x="13266075" y="9248588"/>
            <a:ext cx="325810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7030A0"/>
                </a:solidFill>
                <a:latin typeface="Arial"/>
                <a:ea typeface="Arial"/>
                <a:cs typeface="Arial"/>
                <a:sym typeface="Arial"/>
              </a:rPr>
              <a:t>Don’t show feer</a:t>
            </a:r>
            <a:endParaRPr b="1" i="0" sz="1400" u="none" cap="none" strike="noStrike">
              <a:solidFill>
                <a:srgbClr val="7030A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1" name="Shape 431"/>
        <p:cNvGrpSpPr/>
        <p:nvPr/>
      </p:nvGrpSpPr>
      <p:grpSpPr>
        <a:xfrm>
          <a:off x="0" y="0"/>
          <a:ext cx="0" cy="0"/>
          <a:chOff x="0" y="0"/>
          <a:chExt cx="0" cy="0"/>
        </a:xfrm>
      </p:grpSpPr>
      <p:sp>
        <p:nvSpPr>
          <p:cNvPr id="432" name="Google Shape;432;p48"/>
          <p:cNvSpPr/>
          <p:nvPr/>
        </p:nvSpPr>
        <p:spPr>
          <a:xfrm>
            <a:off x="0" y="0"/>
            <a:ext cx="18288000" cy="10287000"/>
          </a:xfrm>
          <a:prstGeom prst="rect">
            <a:avLst/>
          </a:prstGeom>
          <a:solidFill>
            <a:srgbClr val="8470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3" name="Google Shape;433;p48"/>
          <p:cNvSpPr/>
          <p:nvPr/>
        </p:nvSpPr>
        <p:spPr>
          <a:xfrm>
            <a:off x="691996" y="720090"/>
            <a:ext cx="5163830" cy="418211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ma imagem com desenho, Cara humana, ilustração, Desenho animado&#10;&#10;Descrição gerada automaticamente" id="434" name="Google Shape;434;p48"/>
          <p:cNvPicPr preferRelativeResize="0"/>
          <p:nvPr/>
        </p:nvPicPr>
        <p:blipFill rotWithShape="1">
          <a:blip r:embed="rId3">
            <a:alphaModFix/>
          </a:blip>
          <a:srcRect b="0" l="0" r="0" t="0"/>
          <a:stretch/>
        </p:blipFill>
        <p:spPr>
          <a:xfrm>
            <a:off x="933823" y="1147691"/>
            <a:ext cx="4683215" cy="3348498"/>
          </a:xfrm>
          <a:prstGeom prst="rect">
            <a:avLst/>
          </a:prstGeom>
          <a:noFill/>
          <a:ln>
            <a:noFill/>
          </a:ln>
        </p:spPr>
      </p:pic>
      <p:sp>
        <p:nvSpPr>
          <p:cNvPr id="435" name="Google Shape;435;p48"/>
          <p:cNvSpPr/>
          <p:nvPr/>
        </p:nvSpPr>
        <p:spPr>
          <a:xfrm>
            <a:off x="6338427" y="730635"/>
            <a:ext cx="5382256" cy="417156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ma imagem com Cara humana, desenho, ilustração, quadro&#10;&#10;Descrição gerada automaticamente" id="436" name="Google Shape;436;p48"/>
          <p:cNvPicPr preferRelativeResize="0"/>
          <p:nvPr/>
        </p:nvPicPr>
        <p:blipFill rotWithShape="1">
          <a:blip r:embed="rId4">
            <a:alphaModFix/>
          </a:blip>
          <a:srcRect b="0" l="0" r="0" t="0"/>
          <a:stretch/>
        </p:blipFill>
        <p:spPr>
          <a:xfrm>
            <a:off x="6572514" y="1107240"/>
            <a:ext cx="4879354" cy="3439944"/>
          </a:xfrm>
          <a:prstGeom prst="rect">
            <a:avLst/>
          </a:prstGeom>
          <a:noFill/>
          <a:ln>
            <a:noFill/>
          </a:ln>
        </p:spPr>
      </p:pic>
      <p:sp>
        <p:nvSpPr>
          <p:cNvPr id="437" name="Google Shape;437;p48"/>
          <p:cNvSpPr/>
          <p:nvPr/>
        </p:nvSpPr>
        <p:spPr>
          <a:xfrm>
            <a:off x="12203997" y="730635"/>
            <a:ext cx="5382261" cy="417156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ma imagem com Cara humana, desenho, ilustração, esboço&#10;&#10;Descrição gerada automaticamente" id="438" name="Google Shape;438;p48"/>
          <p:cNvPicPr preferRelativeResize="0"/>
          <p:nvPr/>
        </p:nvPicPr>
        <p:blipFill rotWithShape="1">
          <a:blip r:embed="rId5">
            <a:alphaModFix/>
          </a:blip>
          <a:srcRect b="0" l="0" r="0" t="0"/>
          <a:stretch/>
        </p:blipFill>
        <p:spPr>
          <a:xfrm>
            <a:off x="12470277" y="1143835"/>
            <a:ext cx="4879354" cy="3366754"/>
          </a:xfrm>
          <a:prstGeom prst="rect">
            <a:avLst/>
          </a:prstGeom>
          <a:noFill/>
          <a:ln>
            <a:noFill/>
          </a:ln>
        </p:spPr>
      </p:pic>
      <p:sp>
        <p:nvSpPr>
          <p:cNvPr id="439" name="Google Shape;439;p48"/>
          <p:cNvSpPr/>
          <p:nvPr/>
        </p:nvSpPr>
        <p:spPr>
          <a:xfrm>
            <a:off x="691996" y="5405505"/>
            <a:ext cx="5163830" cy="418211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ma imagem com Cara humana, desenho, ilustração, mandíbula&#10;&#10;Descrição gerada automaticamente" id="440" name="Google Shape;440;p48"/>
          <p:cNvPicPr preferRelativeResize="0"/>
          <p:nvPr/>
        </p:nvPicPr>
        <p:blipFill rotWithShape="1">
          <a:blip r:embed="rId6">
            <a:alphaModFix/>
          </a:blip>
          <a:srcRect b="0" l="0" r="0" t="0"/>
          <a:stretch/>
        </p:blipFill>
        <p:spPr>
          <a:xfrm>
            <a:off x="933823" y="5787701"/>
            <a:ext cx="4657415" cy="3376626"/>
          </a:xfrm>
          <a:prstGeom prst="rect">
            <a:avLst/>
          </a:prstGeom>
          <a:noFill/>
          <a:ln>
            <a:noFill/>
          </a:ln>
        </p:spPr>
      </p:pic>
      <p:sp>
        <p:nvSpPr>
          <p:cNvPr id="441" name="Google Shape;441;p48"/>
          <p:cNvSpPr/>
          <p:nvPr/>
        </p:nvSpPr>
        <p:spPr>
          <a:xfrm>
            <a:off x="12194253" y="5405505"/>
            <a:ext cx="5401750" cy="418211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2" name="Google Shape;442;p48"/>
          <p:cNvSpPr/>
          <p:nvPr/>
        </p:nvSpPr>
        <p:spPr>
          <a:xfrm>
            <a:off x="6338427" y="5416050"/>
            <a:ext cx="5382256" cy="417156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Uma imagem com Cara humana, desenho, ilustração, esboço&#10;&#10;Descrição gerada automaticamente" id="443" name="Google Shape;443;p48"/>
          <p:cNvPicPr preferRelativeResize="0"/>
          <p:nvPr/>
        </p:nvPicPr>
        <p:blipFill rotWithShape="1">
          <a:blip r:embed="rId7">
            <a:alphaModFix/>
          </a:blip>
          <a:srcRect b="0" l="0" r="0" t="0"/>
          <a:stretch/>
        </p:blipFill>
        <p:spPr>
          <a:xfrm>
            <a:off x="6608149" y="6002683"/>
            <a:ext cx="4826000" cy="3052444"/>
          </a:xfrm>
          <a:prstGeom prst="rect">
            <a:avLst/>
          </a:prstGeom>
          <a:noFill/>
          <a:ln>
            <a:noFill/>
          </a:ln>
        </p:spPr>
      </p:pic>
      <p:pic>
        <p:nvPicPr>
          <p:cNvPr descr="Uma imagem com Cara humana, vestuário, desenho, sorrir&#10;&#10;Descrição gerada automaticamente" id="444" name="Google Shape;444;p48"/>
          <p:cNvPicPr preferRelativeResize="0"/>
          <p:nvPr/>
        </p:nvPicPr>
        <p:blipFill rotWithShape="1">
          <a:blip r:embed="rId8">
            <a:alphaModFix/>
          </a:blip>
          <a:srcRect b="0" l="0" r="0" t="0"/>
          <a:stretch/>
        </p:blipFill>
        <p:spPr>
          <a:xfrm>
            <a:off x="12470277" y="5751571"/>
            <a:ext cx="4890486" cy="3489977"/>
          </a:xfrm>
          <a:prstGeom prst="rect">
            <a:avLst/>
          </a:prstGeom>
          <a:noFill/>
          <a:ln>
            <a:noFill/>
          </a:ln>
        </p:spPr>
      </p:pic>
      <p:sp>
        <p:nvSpPr>
          <p:cNvPr id="445" name="Google Shape;445;p48"/>
          <p:cNvSpPr txBox="1"/>
          <p:nvPr/>
        </p:nvSpPr>
        <p:spPr>
          <a:xfrm>
            <a:off x="1588021" y="9235349"/>
            <a:ext cx="325810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7030A0"/>
                </a:solidFill>
                <a:latin typeface="Arial"/>
                <a:ea typeface="Arial"/>
                <a:cs typeface="Arial"/>
                <a:sym typeface="Arial"/>
              </a:rPr>
              <a:t>Make eye contact</a:t>
            </a:r>
            <a:endParaRPr b="0" i="0" sz="1400" u="none" cap="none" strike="noStrike">
              <a:solidFill>
                <a:srgbClr val="000000"/>
              </a:solidFill>
              <a:latin typeface="Arial"/>
              <a:ea typeface="Arial"/>
              <a:cs typeface="Arial"/>
              <a:sym typeface="Arial"/>
            </a:endParaRPr>
          </a:p>
        </p:txBody>
      </p:sp>
      <p:sp>
        <p:nvSpPr>
          <p:cNvPr id="446" name="Google Shape;446;p48"/>
          <p:cNvSpPr txBox="1"/>
          <p:nvPr/>
        </p:nvSpPr>
        <p:spPr>
          <a:xfrm>
            <a:off x="1509601" y="4593952"/>
            <a:ext cx="325810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7030A0"/>
                </a:solidFill>
                <a:latin typeface="Arial"/>
                <a:ea typeface="Arial"/>
                <a:cs typeface="Arial"/>
                <a:sym typeface="Arial"/>
              </a:rPr>
              <a:t>Listen to others</a:t>
            </a:r>
            <a:endParaRPr b="0" i="0" sz="1400" u="none" cap="none" strike="noStrike">
              <a:solidFill>
                <a:srgbClr val="000000"/>
              </a:solidFill>
              <a:latin typeface="Arial"/>
              <a:ea typeface="Arial"/>
              <a:cs typeface="Arial"/>
              <a:sym typeface="Arial"/>
            </a:endParaRPr>
          </a:p>
        </p:txBody>
      </p:sp>
      <p:sp>
        <p:nvSpPr>
          <p:cNvPr id="447" name="Google Shape;447;p48"/>
          <p:cNvSpPr txBox="1"/>
          <p:nvPr/>
        </p:nvSpPr>
        <p:spPr>
          <a:xfrm>
            <a:off x="7334616" y="9179760"/>
            <a:ext cx="325810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7030A0"/>
                </a:solidFill>
                <a:latin typeface="Arial"/>
                <a:ea typeface="Arial"/>
                <a:cs typeface="Arial"/>
                <a:sym typeface="Arial"/>
              </a:rPr>
              <a:t>Don’t make facial expressions</a:t>
            </a:r>
            <a:endParaRPr b="0" i="0" sz="1400" u="none" cap="none" strike="noStrike">
              <a:solidFill>
                <a:srgbClr val="000000"/>
              </a:solidFill>
              <a:latin typeface="Arial"/>
              <a:ea typeface="Arial"/>
              <a:cs typeface="Arial"/>
              <a:sym typeface="Arial"/>
            </a:endParaRPr>
          </a:p>
        </p:txBody>
      </p:sp>
      <p:sp>
        <p:nvSpPr>
          <p:cNvPr id="448" name="Google Shape;448;p48"/>
          <p:cNvSpPr txBox="1"/>
          <p:nvPr/>
        </p:nvSpPr>
        <p:spPr>
          <a:xfrm>
            <a:off x="13159542" y="9298984"/>
            <a:ext cx="3938849"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7030A0"/>
                </a:solidFill>
                <a:latin typeface="Arial"/>
                <a:ea typeface="Arial"/>
                <a:cs typeface="Arial"/>
                <a:sym typeface="Arial"/>
              </a:rPr>
              <a:t>Make gestures to show that you get it</a:t>
            </a:r>
            <a:endParaRPr b="0" i="0" sz="1400" u="none" cap="none" strike="noStrike">
              <a:solidFill>
                <a:srgbClr val="000000"/>
              </a:solidFill>
              <a:latin typeface="Arial"/>
              <a:ea typeface="Arial"/>
              <a:cs typeface="Arial"/>
              <a:sym typeface="Arial"/>
            </a:endParaRPr>
          </a:p>
        </p:txBody>
      </p:sp>
      <p:sp>
        <p:nvSpPr>
          <p:cNvPr id="449" name="Google Shape;449;p48"/>
          <p:cNvSpPr txBox="1"/>
          <p:nvPr/>
        </p:nvSpPr>
        <p:spPr>
          <a:xfrm>
            <a:off x="6303698" y="4547184"/>
            <a:ext cx="5382255"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7030A0"/>
                </a:solidFill>
                <a:latin typeface="Arial"/>
                <a:ea typeface="Arial"/>
                <a:cs typeface="Arial"/>
                <a:sym typeface="Arial"/>
              </a:rPr>
              <a:t>Celebrate the achievements or the understandings</a:t>
            </a:r>
            <a:endParaRPr b="0" i="0" sz="1400" u="none" cap="none" strike="noStrike">
              <a:solidFill>
                <a:srgbClr val="000000"/>
              </a:solidFill>
              <a:latin typeface="Arial"/>
              <a:ea typeface="Arial"/>
              <a:cs typeface="Arial"/>
              <a:sym typeface="Arial"/>
            </a:endParaRPr>
          </a:p>
        </p:txBody>
      </p:sp>
      <p:sp>
        <p:nvSpPr>
          <p:cNvPr id="450" name="Google Shape;450;p48"/>
          <p:cNvSpPr txBox="1"/>
          <p:nvPr/>
        </p:nvSpPr>
        <p:spPr>
          <a:xfrm>
            <a:off x="13213204" y="4547184"/>
            <a:ext cx="3258104"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7030A0"/>
                </a:solidFill>
                <a:latin typeface="Arial"/>
                <a:ea typeface="Arial"/>
                <a:cs typeface="Arial"/>
                <a:sym typeface="Arial"/>
              </a:rPr>
              <a:t>Don’t express your feelings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49"/>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456" name="Google Shape;456;p49"/>
          <p:cNvGrpSpPr/>
          <p:nvPr/>
        </p:nvGrpSpPr>
        <p:grpSpPr>
          <a:xfrm>
            <a:off x="0" y="9721187"/>
            <a:ext cx="18288000" cy="883574"/>
            <a:chOff x="0" y="-38100"/>
            <a:chExt cx="4995116" cy="232711"/>
          </a:xfrm>
        </p:grpSpPr>
        <p:sp>
          <p:nvSpPr>
            <p:cNvPr id="457" name="Google Shape;457;p49"/>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58" name="Google Shape;458;p49"/>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459" name="Google Shape;459;p49"/>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0" name="Google Shape;460;p49"/>
          <p:cNvSpPr txBox="1"/>
          <p:nvPr/>
        </p:nvSpPr>
        <p:spPr>
          <a:xfrm>
            <a:off x="859423" y="224549"/>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452A74"/>
                </a:solidFill>
                <a:latin typeface="Montserrat ExtraBold"/>
                <a:ea typeface="Montserrat ExtraBold"/>
                <a:cs typeface="Montserrat ExtraBold"/>
                <a:sym typeface="Montserrat ExtraBold"/>
              </a:rPr>
              <a:t>The Power of Body Language and Tone of Voice </a:t>
            </a:r>
            <a:endParaRPr b="0" i="0" sz="1400" u="none" cap="none" strike="noStrike">
              <a:solidFill>
                <a:srgbClr val="000000"/>
              </a:solidFill>
              <a:latin typeface="Arial"/>
              <a:ea typeface="Arial"/>
              <a:cs typeface="Arial"/>
              <a:sym typeface="Arial"/>
            </a:endParaRPr>
          </a:p>
        </p:txBody>
      </p:sp>
      <p:sp>
        <p:nvSpPr>
          <p:cNvPr id="461" name="Google Shape;461;p49"/>
          <p:cNvSpPr txBox="1"/>
          <p:nvPr/>
        </p:nvSpPr>
        <p:spPr>
          <a:xfrm>
            <a:off x="452762" y="1626737"/>
            <a:ext cx="17515641" cy="7386638"/>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chemeClr val="accent4"/>
                </a:solidFill>
                <a:latin typeface="Arial"/>
                <a:ea typeface="Arial"/>
                <a:cs typeface="Arial"/>
                <a:sym typeface="Arial"/>
              </a:rPr>
              <a:t>Tone &amp; Pace: Avoid monotone delivery. Use vocal variation to maintain interest, and speak at a moderate pace</a:t>
            </a:r>
            <a:endParaRPr b="0" i="0" sz="1400" u="none" cap="none" strike="noStrike">
              <a:solidFill>
                <a:srgbClr val="000000"/>
              </a:solidFill>
              <a:latin typeface="Arial"/>
              <a:ea typeface="Arial"/>
              <a:cs typeface="Arial"/>
              <a:sym typeface="Arial"/>
            </a:endParaRPr>
          </a:p>
          <a:p>
            <a:pPr indent="-457200" lvl="0" marL="457200" marR="0" rtl="0" algn="just">
              <a:lnSpc>
                <a:spcPct val="150000"/>
              </a:lnSpc>
              <a:spcBef>
                <a:spcPts val="0"/>
              </a:spcBef>
              <a:spcAft>
                <a:spcPts val="0"/>
              </a:spcAft>
              <a:buClr>
                <a:srgbClr val="000000"/>
              </a:buClr>
              <a:buSzPts val="3200"/>
              <a:buFont typeface="Arial"/>
              <a:buChar char="•"/>
            </a:pPr>
            <a:r>
              <a:rPr b="0" i="0" lang="en-US" sz="3200" u="none" cap="none" strike="noStrike">
                <a:solidFill>
                  <a:srgbClr val="474747"/>
                </a:solidFill>
                <a:latin typeface="Arial"/>
                <a:ea typeface="Arial"/>
                <a:cs typeface="Arial"/>
                <a:sym typeface="Arial"/>
              </a:rPr>
              <a:t>Our tone of voice can </a:t>
            </a:r>
            <a:r>
              <a:rPr b="0" i="0" lang="en-US" sz="3200" u="none" cap="none" strike="noStrike">
                <a:solidFill>
                  <a:srgbClr val="040C28"/>
                </a:solidFill>
                <a:latin typeface="Arial"/>
                <a:ea typeface="Arial"/>
                <a:cs typeface="Arial"/>
                <a:sym typeface="Arial"/>
              </a:rPr>
              <a:t>influence how others perceive us and our message</a:t>
            </a:r>
            <a:r>
              <a:rPr b="0" i="0" lang="en-US" sz="3200" u="none" cap="none" strike="noStrike">
                <a:solidFill>
                  <a:srgbClr val="474747"/>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203200" lvl="2" marL="896938" marR="0" rtl="0" algn="just">
              <a:lnSpc>
                <a:spcPct val="150000"/>
              </a:lnSpc>
              <a:spcBef>
                <a:spcPts val="0"/>
              </a:spcBef>
              <a:spcAft>
                <a:spcPts val="0"/>
              </a:spcAft>
              <a:buClr>
                <a:srgbClr val="000000"/>
              </a:buClr>
              <a:buSzPts val="3200"/>
              <a:buFont typeface="Arial"/>
              <a:buChar char="•"/>
            </a:pPr>
            <a:r>
              <a:rPr b="0" i="0" lang="en-US" sz="3200" u="none" cap="none" strike="noStrike">
                <a:solidFill>
                  <a:srgbClr val="474747"/>
                </a:solidFill>
                <a:latin typeface="Arial"/>
                <a:ea typeface="Arial"/>
                <a:cs typeface="Arial"/>
                <a:sym typeface="Arial"/>
              </a:rPr>
              <a:t> A confident and assertive tone can inspire trust and credibility</a:t>
            </a:r>
            <a:endParaRPr b="0" i="0" sz="1400" u="none" cap="none" strike="noStrike">
              <a:solidFill>
                <a:srgbClr val="000000"/>
              </a:solidFill>
              <a:latin typeface="Arial"/>
              <a:ea typeface="Arial"/>
              <a:cs typeface="Arial"/>
              <a:sym typeface="Arial"/>
            </a:endParaRPr>
          </a:p>
          <a:p>
            <a:pPr indent="-203200" lvl="2" marL="896938" marR="0" rtl="0" algn="just">
              <a:lnSpc>
                <a:spcPct val="150000"/>
              </a:lnSpc>
              <a:spcBef>
                <a:spcPts val="0"/>
              </a:spcBef>
              <a:spcAft>
                <a:spcPts val="0"/>
              </a:spcAft>
              <a:buClr>
                <a:srgbClr val="000000"/>
              </a:buClr>
              <a:buSzPts val="3200"/>
              <a:buFont typeface="Arial"/>
              <a:buChar char="•"/>
            </a:pPr>
            <a:r>
              <a:rPr b="0" i="0" lang="en-US" sz="3200" u="none" cap="none" strike="noStrike">
                <a:solidFill>
                  <a:srgbClr val="474747"/>
                </a:solidFill>
                <a:latin typeface="Arial"/>
                <a:ea typeface="Arial"/>
                <a:cs typeface="Arial"/>
                <a:sym typeface="Arial"/>
              </a:rPr>
              <a:t> A hesitant or unsure tone may lead others to doubt our abilities</a:t>
            </a:r>
            <a:endParaRPr b="0" i="0" sz="14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3200"/>
              <a:buFont typeface="Arial"/>
              <a:buNone/>
            </a:pPr>
            <a:r>
              <a:rPr b="0" i="0" lang="en-US" sz="3200" u="none" cap="none" strike="noStrike">
                <a:solidFill>
                  <a:srgbClr val="7030A0"/>
                </a:solidFill>
                <a:latin typeface="Arial"/>
                <a:ea typeface="Arial"/>
                <a:cs typeface="Arial"/>
                <a:sym typeface="Arial"/>
              </a:rPr>
              <a:t>Being mindful of our tone allows us to shape others' perceptions and create positive interactions</a:t>
            </a:r>
            <a:r>
              <a:rPr b="0" i="0" lang="en-US" sz="3200" u="none" cap="none" strike="noStrike">
                <a:solidFill>
                  <a:srgbClr val="474747"/>
                </a:solidFill>
                <a:latin typeface="Arial"/>
                <a:ea typeface="Arial"/>
                <a:cs typeface="Arial"/>
                <a:sym typeface="Arial"/>
              </a:rPr>
              <a:t>.</a:t>
            </a:r>
            <a:endParaRPr b="1" i="0" sz="3200" u="none" cap="none" strike="noStrike">
              <a:solidFill>
                <a:schemeClr val="accent4"/>
              </a:solidFill>
              <a:latin typeface="Arial"/>
              <a:ea typeface="Arial"/>
              <a:cs typeface="Arial"/>
              <a:sym typeface="Arial"/>
            </a:endParaRPr>
          </a:p>
          <a:p>
            <a:pPr indent="-457200" lvl="0" marL="457200" marR="0" rtl="0" algn="just">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Emphasis</a:t>
            </a:r>
            <a:r>
              <a:rPr b="0" i="0" lang="en-US" sz="3200" u="none" cap="none" strike="noStrike">
                <a:solidFill>
                  <a:schemeClr val="dk1"/>
                </a:solidFill>
                <a:latin typeface="Arial"/>
                <a:ea typeface="Arial"/>
                <a:cs typeface="Arial"/>
                <a:sym typeface="Arial"/>
              </a:rPr>
              <a:t>: Stress important words to highlight key messages.</a:t>
            </a:r>
            <a:endParaRPr b="0" i="0" sz="1400" u="none" cap="none" strike="noStrike">
              <a:solidFill>
                <a:srgbClr val="000000"/>
              </a:solidFill>
              <a:latin typeface="Arial"/>
              <a:ea typeface="Arial"/>
              <a:cs typeface="Arial"/>
              <a:sym typeface="Arial"/>
            </a:endParaRPr>
          </a:p>
          <a:p>
            <a:pPr indent="-457200" lvl="0" marL="457200" marR="0" rtl="0" algn="just">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Pacing</a:t>
            </a:r>
            <a:r>
              <a:rPr b="0" i="0" lang="en-US" sz="3200" u="none" cap="none" strike="noStrike">
                <a:solidFill>
                  <a:schemeClr val="dk1"/>
                </a:solidFill>
                <a:latin typeface="Arial"/>
                <a:ea typeface="Arial"/>
                <a:cs typeface="Arial"/>
                <a:sym typeface="Arial"/>
              </a:rPr>
              <a:t>: Speak at a measured pace, avoiding rushing or excessive pausing.</a:t>
            </a:r>
            <a:endParaRPr b="0" i="0" sz="1400" u="none" cap="none" strike="noStrike">
              <a:solidFill>
                <a:srgbClr val="000000"/>
              </a:solidFill>
              <a:latin typeface="Arial"/>
              <a:ea typeface="Arial"/>
              <a:cs typeface="Arial"/>
              <a:sym typeface="Arial"/>
            </a:endParaRPr>
          </a:p>
          <a:p>
            <a:pPr indent="-457200" lvl="0" marL="457200" marR="0" rtl="0" algn="just">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Volume</a:t>
            </a:r>
            <a:r>
              <a:rPr b="0" i="0" lang="en-US" sz="3200" u="none" cap="none" strike="noStrike">
                <a:solidFill>
                  <a:schemeClr val="dk1"/>
                </a:solidFill>
                <a:latin typeface="Arial"/>
                <a:ea typeface="Arial"/>
                <a:cs typeface="Arial"/>
                <a:sym typeface="Arial"/>
              </a:rPr>
              <a:t>: Project your voice to ensure clarity without sounding forced.</a:t>
            </a:r>
            <a:endParaRPr b="0" i="0" sz="14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3200"/>
              <a:buFont typeface="Arial"/>
              <a:buNone/>
            </a:pPr>
            <a:r>
              <a:t/>
            </a:r>
            <a:endParaRPr b="0" i="0" sz="3200" u="none" cap="none" strike="noStrike">
              <a:solidFill>
                <a:srgbClr val="DED5ED"/>
              </a:solidFill>
              <a:latin typeface="Arial"/>
              <a:ea typeface="Arial"/>
              <a:cs typeface="Arial"/>
              <a:sym typeface="Aria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1000"/>
          </a:blip>
          <a:stretch>
            <a:fillRect/>
          </a:stretch>
        </a:blipFill>
      </p:bgPr>
    </p:bg>
    <p:spTree>
      <p:nvGrpSpPr>
        <p:cNvPr id="93" name="Shape 93"/>
        <p:cNvGrpSpPr/>
        <p:nvPr/>
      </p:nvGrpSpPr>
      <p:grpSpPr>
        <a:xfrm>
          <a:off x="0" y="0"/>
          <a:ext cx="0" cy="0"/>
          <a:chOff x="0" y="0"/>
          <a:chExt cx="0" cy="0"/>
        </a:xfrm>
      </p:grpSpPr>
      <p:sp>
        <p:nvSpPr>
          <p:cNvPr id="94" name="Google Shape;94;p5"/>
          <p:cNvSpPr/>
          <p:nvPr/>
        </p:nvSpPr>
        <p:spPr>
          <a:xfrm>
            <a:off x="14767258" y="9258300"/>
            <a:ext cx="3127794" cy="655828"/>
          </a:xfrm>
          <a:custGeom>
            <a:rect b="b" l="l" r="r" t="t"/>
            <a:pathLst>
              <a:path extrusionOk="0" h="655828" w="3127794">
                <a:moveTo>
                  <a:pt x="0" y="0"/>
                </a:moveTo>
                <a:lnTo>
                  <a:pt x="3127793" y="0"/>
                </a:lnTo>
                <a:lnTo>
                  <a:pt x="3127793" y="655828"/>
                </a:lnTo>
                <a:lnTo>
                  <a:pt x="0" y="6558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95" name="Google Shape;95;p5"/>
          <p:cNvGrpSpPr/>
          <p:nvPr/>
        </p:nvGrpSpPr>
        <p:grpSpPr>
          <a:xfrm rot="5400000">
            <a:off x="-8778964" y="7756711"/>
            <a:ext cx="18965831" cy="1407904"/>
            <a:chOff x="0" y="-38100"/>
            <a:chExt cx="4995116" cy="370806"/>
          </a:xfrm>
        </p:grpSpPr>
        <p:sp>
          <p:nvSpPr>
            <p:cNvPr id="96" name="Google Shape;96;p5"/>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6F539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7" name="Google Shape;97;p5"/>
            <p:cNvSpPr txBox="1"/>
            <p:nvPr/>
          </p:nvSpPr>
          <p:spPr>
            <a:xfrm>
              <a:off x="0" y="-38100"/>
              <a:ext cx="4995116" cy="3708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98" name="Google Shape;98;p5"/>
          <p:cNvSpPr/>
          <p:nvPr/>
        </p:nvSpPr>
        <p:spPr>
          <a:xfrm>
            <a:off x="124546" y="2156526"/>
            <a:ext cx="1138696" cy="788806"/>
          </a:xfrm>
          <a:custGeom>
            <a:rect b="b" l="l" r="r" t="t"/>
            <a:pathLst>
              <a:path extrusionOk="0" h="788806" w="1138696">
                <a:moveTo>
                  <a:pt x="0" y="0"/>
                </a:moveTo>
                <a:lnTo>
                  <a:pt x="1138697" y="0"/>
                </a:lnTo>
                <a:lnTo>
                  <a:pt x="1138697" y="788806"/>
                </a:lnTo>
                <a:lnTo>
                  <a:pt x="0" y="788806"/>
                </a:lnTo>
                <a:lnTo>
                  <a:pt x="0" y="0"/>
                </a:lnTo>
                <a:close/>
              </a:path>
            </a:pathLst>
          </a:custGeom>
          <a:blipFill rotWithShape="1">
            <a:blip r:embed="rId5">
              <a:alphaModFix amt="31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99" name="Google Shape;99;p5"/>
          <p:cNvSpPr/>
          <p:nvPr/>
        </p:nvSpPr>
        <p:spPr>
          <a:xfrm>
            <a:off x="79747" y="5369795"/>
            <a:ext cx="1138696" cy="788806"/>
          </a:xfrm>
          <a:custGeom>
            <a:rect b="b" l="l" r="r" t="t"/>
            <a:pathLst>
              <a:path extrusionOk="0" h="788806" w="1138696">
                <a:moveTo>
                  <a:pt x="0" y="0"/>
                </a:moveTo>
                <a:lnTo>
                  <a:pt x="1138697" y="0"/>
                </a:lnTo>
                <a:lnTo>
                  <a:pt x="1138697" y="788806"/>
                </a:lnTo>
                <a:lnTo>
                  <a:pt x="0" y="788806"/>
                </a:lnTo>
                <a:lnTo>
                  <a:pt x="0" y="0"/>
                </a:lnTo>
                <a:close/>
              </a:path>
            </a:pathLst>
          </a:custGeom>
          <a:blipFill rotWithShape="1">
            <a:blip r:embed="rId5">
              <a:alphaModFix amt="31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0" name="Google Shape;100;p5"/>
          <p:cNvSpPr/>
          <p:nvPr/>
        </p:nvSpPr>
        <p:spPr>
          <a:xfrm>
            <a:off x="79747" y="3450157"/>
            <a:ext cx="1228294" cy="1096252"/>
          </a:xfrm>
          <a:custGeom>
            <a:rect b="b" l="l" r="r" t="t"/>
            <a:pathLst>
              <a:path extrusionOk="0" h="1096252" w="1228294">
                <a:moveTo>
                  <a:pt x="0" y="0"/>
                </a:moveTo>
                <a:lnTo>
                  <a:pt x="1228294" y="0"/>
                </a:lnTo>
                <a:lnTo>
                  <a:pt x="1228294" y="1096253"/>
                </a:lnTo>
                <a:lnTo>
                  <a:pt x="0" y="1096253"/>
                </a:lnTo>
                <a:lnTo>
                  <a:pt x="0" y="0"/>
                </a:lnTo>
                <a:close/>
              </a:path>
            </a:pathLst>
          </a:custGeom>
          <a:blipFill rotWithShape="1">
            <a:blip r:embed="rId6">
              <a:alphaModFix amt="5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1" name="Google Shape;101;p5"/>
          <p:cNvSpPr/>
          <p:nvPr/>
        </p:nvSpPr>
        <p:spPr>
          <a:xfrm>
            <a:off x="124546" y="6663426"/>
            <a:ext cx="1131279" cy="1009667"/>
          </a:xfrm>
          <a:custGeom>
            <a:rect b="b" l="l" r="r" t="t"/>
            <a:pathLst>
              <a:path extrusionOk="0" h="1009667" w="1131279">
                <a:moveTo>
                  <a:pt x="0" y="0"/>
                </a:moveTo>
                <a:lnTo>
                  <a:pt x="1131280" y="0"/>
                </a:lnTo>
                <a:lnTo>
                  <a:pt x="1131280" y="1009667"/>
                </a:lnTo>
                <a:lnTo>
                  <a:pt x="0" y="1009667"/>
                </a:lnTo>
                <a:lnTo>
                  <a:pt x="0" y="0"/>
                </a:lnTo>
                <a:close/>
              </a:path>
            </a:pathLst>
          </a:custGeom>
          <a:blipFill rotWithShape="1">
            <a:blip r:embed="rId6">
              <a:alphaModFix amt="5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2" name="Google Shape;102;p5"/>
          <p:cNvSpPr/>
          <p:nvPr/>
        </p:nvSpPr>
        <p:spPr>
          <a:xfrm>
            <a:off x="0" y="596938"/>
            <a:ext cx="1205165" cy="946055"/>
          </a:xfrm>
          <a:custGeom>
            <a:rect b="b" l="l" r="r" t="t"/>
            <a:pathLst>
              <a:path extrusionOk="0" h="946055" w="1205165">
                <a:moveTo>
                  <a:pt x="0" y="0"/>
                </a:moveTo>
                <a:lnTo>
                  <a:pt x="1205165" y="0"/>
                </a:lnTo>
                <a:lnTo>
                  <a:pt x="1205165" y="946055"/>
                </a:lnTo>
                <a:lnTo>
                  <a:pt x="0" y="94605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3" name="Google Shape;103;p5"/>
          <p:cNvSpPr txBox="1"/>
          <p:nvPr/>
        </p:nvSpPr>
        <p:spPr>
          <a:xfrm>
            <a:off x="1679076" y="419857"/>
            <a:ext cx="11579723"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39992"/>
              </a:lnSpc>
              <a:spcBef>
                <a:spcPts val="0"/>
              </a:spcBef>
              <a:spcAft>
                <a:spcPts val="0"/>
              </a:spcAft>
              <a:buClr>
                <a:srgbClr val="000000"/>
              </a:buClr>
              <a:buSzPts val="3600"/>
              <a:buFont typeface="Arial"/>
              <a:buNone/>
            </a:pPr>
            <a:r>
              <a:rPr b="1" i="1" lang="en-US" sz="3600" u="none" cap="none" strike="noStrike">
                <a:solidFill>
                  <a:srgbClr val="452A74"/>
                </a:solidFill>
                <a:latin typeface="Montserrat"/>
                <a:ea typeface="Montserrat"/>
                <a:cs typeface="Montserrat"/>
                <a:sym typeface="Montserrat"/>
              </a:rPr>
              <a:t>Pitching and Presentation Skills</a:t>
            </a:r>
            <a:endParaRPr b="1" i="1" sz="3600" u="none" cap="none" strike="noStrike">
              <a:solidFill>
                <a:srgbClr val="452A74"/>
              </a:solidFill>
              <a:latin typeface="Montserrat"/>
              <a:ea typeface="Montserrat"/>
              <a:cs typeface="Montserrat"/>
              <a:sym typeface="Montserrat"/>
            </a:endParaRPr>
          </a:p>
        </p:txBody>
      </p:sp>
      <p:sp>
        <p:nvSpPr>
          <p:cNvPr id="104" name="Google Shape;104;p5"/>
          <p:cNvSpPr/>
          <p:nvPr/>
        </p:nvSpPr>
        <p:spPr>
          <a:xfrm>
            <a:off x="13279" y="8282693"/>
            <a:ext cx="1205165" cy="946055"/>
          </a:xfrm>
          <a:custGeom>
            <a:rect b="b" l="l" r="r" t="t"/>
            <a:pathLst>
              <a:path extrusionOk="0" h="946055" w="1205165">
                <a:moveTo>
                  <a:pt x="0" y="0"/>
                </a:moveTo>
                <a:lnTo>
                  <a:pt x="1205165" y="0"/>
                </a:lnTo>
                <a:lnTo>
                  <a:pt x="1205165" y="946055"/>
                </a:lnTo>
                <a:lnTo>
                  <a:pt x="0" y="94605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05" name="Google Shape;105;p5"/>
          <p:cNvSpPr txBox="1"/>
          <p:nvPr/>
        </p:nvSpPr>
        <p:spPr>
          <a:xfrm>
            <a:off x="1679076" y="2695032"/>
            <a:ext cx="550338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Module Overview</a:t>
            </a:r>
            <a:endParaRPr b="1" i="0" sz="3600" u="none" cap="none" strike="noStrike">
              <a:solidFill>
                <a:srgbClr val="452A74"/>
              </a:solidFill>
              <a:latin typeface="Arial"/>
              <a:ea typeface="Arial"/>
              <a:cs typeface="Arial"/>
              <a:sym typeface="Arial"/>
            </a:endParaRPr>
          </a:p>
        </p:txBody>
      </p:sp>
      <p:sp>
        <p:nvSpPr>
          <p:cNvPr id="106" name="Google Shape;106;p5"/>
          <p:cNvSpPr txBox="1"/>
          <p:nvPr/>
        </p:nvSpPr>
        <p:spPr>
          <a:xfrm>
            <a:off x="1679076" y="3555510"/>
            <a:ext cx="1635820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52A74"/>
                </a:solidFill>
                <a:latin typeface="Montserrat"/>
                <a:ea typeface="Montserrat"/>
                <a:cs typeface="Montserrat"/>
                <a:sym typeface="Montserrat"/>
              </a:rPr>
              <a:t>This</a:t>
            </a:r>
            <a:r>
              <a:rPr b="0" i="0" lang="en-US" sz="2800" u="none" cap="none" strike="noStrike">
                <a:solidFill>
                  <a:srgbClr val="000000"/>
                </a:solidFill>
                <a:latin typeface="Arial"/>
                <a:ea typeface="Arial"/>
                <a:cs typeface="Arial"/>
                <a:sym typeface="Arial"/>
              </a:rPr>
              <a:t> </a:t>
            </a:r>
            <a:r>
              <a:rPr b="0" i="0" lang="en-US" sz="2800" u="none" cap="none" strike="noStrike">
                <a:solidFill>
                  <a:srgbClr val="452A74"/>
                </a:solidFill>
                <a:latin typeface="Montserrat"/>
                <a:ea typeface="Montserrat"/>
                <a:cs typeface="Montserrat"/>
                <a:sym typeface="Montserrat"/>
              </a:rPr>
              <a:t>module equips you with the </a:t>
            </a:r>
            <a:r>
              <a:rPr b="1" i="0" lang="en-US" sz="2800" u="none" cap="none" strike="noStrike">
                <a:solidFill>
                  <a:srgbClr val="452A74"/>
                </a:solidFill>
                <a:latin typeface="Montserrat"/>
                <a:ea typeface="Montserrat"/>
                <a:cs typeface="Montserrat"/>
                <a:sym typeface="Montserrat"/>
              </a:rPr>
              <a:t>knowledge</a:t>
            </a:r>
            <a:r>
              <a:rPr b="0" i="0" lang="en-US" sz="2800" u="none" cap="none" strike="noStrike">
                <a:solidFill>
                  <a:srgbClr val="452A74"/>
                </a:solidFill>
                <a:latin typeface="Montserrat"/>
                <a:ea typeface="Montserrat"/>
                <a:cs typeface="Montserrat"/>
                <a:sym typeface="Montserrat"/>
              </a:rPr>
              <a:t> and </a:t>
            </a:r>
            <a:r>
              <a:rPr b="1" i="0" lang="en-US" sz="2800" u="none" cap="none" strike="noStrike">
                <a:solidFill>
                  <a:srgbClr val="452A74"/>
                </a:solidFill>
                <a:latin typeface="Montserrat"/>
                <a:ea typeface="Montserrat"/>
                <a:cs typeface="Montserrat"/>
                <a:sym typeface="Montserrat"/>
              </a:rPr>
              <a:t>tools</a:t>
            </a:r>
            <a:r>
              <a:rPr b="0" i="0" lang="en-US" sz="2800" u="none" cap="none" strike="noStrike">
                <a:solidFill>
                  <a:srgbClr val="452A74"/>
                </a:solidFill>
                <a:latin typeface="Montserrat"/>
                <a:ea typeface="Montserrat"/>
                <a:cs typeface="Montserrat"/>
                <a:sym typeface="Montserrat"/>
              </a:rPr>
              <a:t> to develop a business plan specifically designed for tech startups led by female entrepreneurs.</a:t>
            </a:r>
            <a:endParaRPr b="0" i="0" sz="2800" u="none" cap="none" strike="noStrike">
              <a:solidFill>
                <a:srgbClr val="452A74"/>
              </a:solidFill>
              <a:latin typeface="Arial"/>
              <a:ea typeface="Arial"/>
              <a:cs typeface="Arial"/>
              <a:sym typeface="Arial"/>
            </a:endParaRPr>
          </a:p>
        </p:txBody>
      </p:sp>
      <p:sp>
        <p:nvSpPr>
          <p:cNvPr id="107" name="Google Shape;107;p5"/>
          <p:cNvSpPr txBox="1"/>
          <p:nvPr/>
        </p:nvSpPr>
        <p:spPr>
          <a:xfrm>
            <a:off x="1946788" y="6131211"/>
            <a:ext cx="12344399" cy="3108543"/>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2800"/>
              <a:buFont typeface="Noto Sans Symbols"/>
              <a:buChar char="▪"/>
            </a:pPr>
            <a:r>
              <a:rPr b="1" i="0" lang="en-US" sz="2800" u="none" cap="none" strike="noStrike">
                <a:solidFill>
                  <a:srgbClr val="452A74"/>
                </a:solidFill>
                <a:latin typeface="Montserrat"/>
                <a:ea typeface="Montserrat"/>
                <a:cs typeface="Montserrat"/>
                <a:sym typeface="Montserrat"/>
              </a:rPr>
              <a:t>Market Research</a:t>
            </a:r>
            <a:r>
              <a:rPr b="0" i="0" lang="en-US" sz="2800" u="none" cap="none" strike="noStrike">
                <a:solidFill>
                  <a:srgbClr val="452A74"/>
                </a:solidFill>
                <a:latin typeface="Montserrat"/>
                <a:ea typeface="Montserrat"/>
                <a:cs typeface="Montserrat"/>
                <a:sym typeface="Montserrat"/>
              </a:rPr>
              <a:t>: Understanding customer needs and competition.</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800"/>
              <a:buFont typeface="Noto Sans Symbols"/>
              <a:buChar char="▪"/>
            </a:pPr>
            <a:r>
              <a:rPr b="1" i="0" lang="en-US" sz="2800" u="none" cap="none" strike="noStrike">
                <a:solidFill>
                  <a:srgbClr val="452A74"/>
                </a:solidFill>
                <a:latin typeface="Montserrat"/>
                <a:ea typeface="Montserrat"/>
                <a:cs typeface="Montserrat"/>
                <a:sym typeface="Montserrat"/>
              </a:rPr>
              <a:t>Product Development</a:t>
            </a:r>
            <a:r>
              <a:rPr b="0" i="0" lang="en-US" sz="2800" u="none" cap="none" strike="noStrike">
                <a:solidFill>
                  <a:srgbClr val="452A74"/>
                </a:solidFill>
                <a:latin typeface="Montserrat"/>
                <a:ea typeface="Montserrat"/>
                <a:cs typeface="Montserrat"/>
                <a:sym typeface="Montserrat"/>
              </a:rPr>
              <a:t>: Turning innovative ideas into viable tech solutions.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800"/>
              <a:buFont typeface="Noto Sans Symbols"/>
              <a:buChar char="▪"/>
            </a:pPr>
            <a:r>
              <a:rPr b="1" i="0" lang="en-US" sz="2800" u="none" cap="none" strike="noStrike">
                <a:solidFill>
                  <a:srgbClr val="452A74"/>
                </a:solidFill>
                <a:latin typeface="Montserrat"/>
                <a:ea typeface="Montserrat"/>
                <a:cs typeface="Montserrat"/>
                <a:sym typeface="Montserrat"/>
              </a:rPr>
              <a:t>Marketing Plan and Strategies</a:t>
            </a:r>
            <a:r>
              <a:rPr b="0" i="0" lang="en-US" sz="2800" u="none" cap="none" strike="noStrike">
                <a:solidFill>
                  <a:srgbClr val="452A74"/>
                </a:solidFill>
                <a:latin typeface="Montserrat"/>
                <a:ea typeface="Montserrat"/>
                <a:cs typeface="Montserrat"/>
                <a:sym typeface="Montserrat"/>
              </a:rPr>
              <a:t>: Effectively reaching and engaging your target audience.</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2800"/>
              <a:buFont typeface="Noto Sans Symbols"/>
              <a:buChar char="▪"/>
            </a:pPr>
            <a:r>
              <a:rPr b="1" i="0" lang="en-US" sz="2800" u="none" cap="none" strike="noStrike">
                <a:solidFill>
                  <a:srgbClr val="452A74"/>
                </a:solidFill>
                <a:latin typeface="Montserrat"/>
                <a:ea typeface="Montserrat"/>
                <a:cs typeface="Montserrat"/>
                <a:sym typeface="Montserrat"/>
              </a:rPr>
              <a:t>Financial Planning</a:t>
            </a:r>
            <a:r>
              <a:rPr b="0" i="0" lang="en-US" sz="2800" u="none" cap="none" strike="noStrike">
                <a:solidFill>
                  <a:srgbClr val="452A74"/>
                </a:solidFill>
                <a:latin typeface="Montserrat"/>
                <a:ea typeface="Montserrat"/>
                <a:cs typeface="Montserrat"/>
                <a:sym typeface="Montserrat"/>
              </a:rPr>
              <a:t>: Managing resources and forecasting growth.</a:t>
            </a:r>
            <a:endParaRPr b="0" i="0" sz="1400" u="none" cap="none" strike="noStrike">
              <a:solidFill>
                <a:srgbClr val="000000"/>
              </a:solidFill>
              <a:latin typeface="Arial"/>
              <a:ea typeface="Arial"/>
              <a:cs typeface="Arial"/>
              <a:sym typeface="Arial"/>
            </a:endParaRPr>
          </a:p>
        </p:txBody>
      </p:sp>
      <p:sp>
        <p:nvSpPr>
          <p:cNvPr id="108" name="Google Shape;108;p5"/>
          <p:cNvSpPr txBox="1"/>
          <p:nvPr/>
        </p:nvSpPr>
        <p:spPr>
          <a:xfrm>
            <a:off x="1946788" y="5369795"/>
            <a:ext cx="91440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452A74"/>
                </a:solidFill>
                <a:latin typeface="Montserrat"/>
                <a:ea typeface="Montserrat"/>
                <a:cs typeface="Montserrat"/>
                <a:sym typeface="Montserrat"/>
              </a:rPr>
              <a:t>Key Topics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p50"/>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467" name="Google Shape;467;p50"/>
          <p:cNvGrpSpPr/>
          <p:nvPr/>
        </p:nvGrpSpPr>
        <p:grpSpPr>
          <a:xfrm>
            <a:off x="0" y="9721187"/>
            <a:ext cx="18288000" cy="883574"/>
            <a:chOff x="0" y="-38100"/>
            <a:chExt cx="4995116" cy="232711"/>
          </a:xfrm>
        </p:grpSpPr>
        <p:sp>
          <p:nvSpPr>
            <p:cNvPr id="468" name="Google Shape;468;p50"/>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69" name="Google Shape;469;p50"/>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470" name="Google Shape;470;p50"/>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71" name="Google Shape;471;p50"/>
          <p:cNvSpPr txBox="1"/>
          <p:nvPr/>
        </p:nvSpPr>
        <p:spPr>
          <a:xfrm>
            <a:off x="859423" y="224549"/>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452A74"/>
                </a:solidFill>
                <a:latin typeface="Montserrat ExtraBold"/>
                <a:ea typeface="Montserrat ExtraBold"/>
                <a:cs typeface="Montserrat ExtraBold"/>
                <a:sym typeface="Montserrat ExtraBold"/>
              </a:rPr>
              <a:t>The Power of Body Language and Tone of Voice </a:t>
            </a:r>
            <a:endParaRPr b="0" i="0" sz="1400" u="none" cap="none" strike="noStrike">
              <a:solidFill>
                <a:srgbClr val="000000"/>
              </a:solidFill>
              <a:latin typeface="Arial"/>
              <a:ea typeface="Arial"/>
              <a:cs typeface="Arial"/>
              <a:sym typeface="Arial"/>
            </a:endParaRPr>
          </a:p>
        </p:txBody>
      </p:sp>
      <p:sp>
        <p:nvSpPr>
          <p:cNvPr id="472" name="Google Shape;472;p50"/>
          <p:cNvSpPr txBox="1"/>
          <p:nvPr/>
        </p:nvSpPr>
        <p:spPr>
          <a:xfrm>
            <a:off x="969947" y="2281407"/>
            <a:ext cx="16769593" cy="590931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chemeClr val="accent4"/>
                </a:solidFill>
                <a:latin typeface="Arial"/>
                <a:ea typeface="Arial"/>
                <a:cs typeface="Arial"/>
                <a:sym typeface="Arial"/>
              </a:rPr>
              <a:t>Impact</a:t>
            </a:r>
            <a:r>
              <a:rPr b="0" i="0" lang="en-US" sz="3200" u="none" cap="none" strike="noStrike">
                <a:solidFill>
                  <a:schemeClr val="accent4"/>
                </a:solidFill>
                <a:latin typeface="Arial"/>
                <a:ea typeface="Arial"/>
                <a:cs typeface="Arial"/>
                <a:sym typeface="Arial"/>
              </a:rPr>
              <a:t> </a:t>
            </a:r>
            <a:r>
              <a:rPr b="1" i="0" lang="en-US" sz="3200" u="none" cap="none" strike="noStrike">
                <a:solidFill>
                  <a:schemeClr val="accent4"/>
                </a:solidFill>
                <a:latin typeface="Arial"/>
                <a:ea typeface="Arial"/>
                <a:cs typeface="Arial"/>
                <a:sym typeface="Arial"/>
              </a:rPr>
              <a:t>of Presence: Confidence is perceived through posture, facial expressions, voice projection, and controlled movement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t/>
            </a:r>
            <a:endParaRPr b="1" i="0" sz="3200" u="none" cap="none" strike="noStrike">
              <a:solidFill>
                <a:schemeClr val="accent4"/>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Control Nervous Habits</a:t>
            </a:r>
            <a:r>
              <a:rPr b="0" i="0" lang="en-US" sz="3200" u="none" cap="none" strike="noStrike">
                <a:solidFill>
                  <a:schemeClr val="dk1"/>
                </a:solidFill>
                <a:latin typeface="Arial"/>
                <a:ea typeface="Arial"/>
                <a:cs typeface="Arial"/>
                <a:sym typeface="Arial"/>
              </a:rPr>
              <a:t>: Avoid fidgeting, shifting weight excessively, or crossing arms defensively.</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Engagement</a:t>
            </a:r>
            <a:r>
              <a:rPr b="0" i="0" lang="en-US" sz="3200" u="none" cap="none" strike="noStrike">
                <a:solidFill>
                  <a:schemeClr val="dk1"/>
                </a:solidFill>
                <a:latin typeface="Arial"/>
                <a:ea typeface="Arial"/>
                <a:cs typeface="Arial"/>
                <a:sym typeface="Arial"/>
              </a:rPr>
              <a:t>: Address the audience directly, adapting to their reactions and feedback.</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Authenticity</a:t>
            </a:r>
            <a:r>
              <a:rPr b="0" i="0" lang="en-US" sz="3200" u="none" cap="none" strike="noStrike">
                <a:solidFill>
                  <a:schemeClr val="dk1"/>
                </a:solidFill>
                <a:latin typeface="Arial"/>
                <a:ea typeface="Arial"/>
                <a:cs typeface="Arial"/>
                <a:sym typeface="Arial"/>
              </a:rPr>
              <a:t>: Be yourself—authenticity enhances credibility and relatability.</a:t>
            </a:r>
            <a:endParaRPr b="0" i="0" sz="14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3200"/>
              <a:buFont typeface="Arial"/>
              <a:buNone/>
            </a:pPr>
            <a:r>
              <a:t/>
            </a:r>
            <a:endParaRPr b="0" i="0" sz="3200" u="none" cap="none" strike="noStrike">
              <a:solidFill>
                <a:srgbClr val="DED5ED"/>
              </a:solidFill>
              <a:latin typeface="Arial"/>
              <a:ea typeface="Arial"/>
              <a:cs typeface="Arial"/>
              <a:sym typeface="Arial"/>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51"/>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478" name="Google Shape;478;p51"/>
          <p:cNvGrpSpPr/>
          <p:nvPr/>
        </p:nvGrpSpPr>
        <p:grpSpPr>
          <a:xfrm>
            <a:off x="0" y="9721187"/>
            <a:ext cx="18288000" cy="883574"/>
            <a:chOff x="0" y="-38100"/>
            <a:chExt cx="4995116" cy="232711"/>
          </a:xfrm>
        </p:grpSpPr>
        <p:sp>
          <p:nvSpPr>
            <p:cNvPr id="479" name="Google Shape;479;p51"/>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0" name="Google Shape;480;p51"/>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481" name="Google Shape;481;p51"/>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2" name="Google Shape;482;p51"/>
          <p:cNvSpPr txBox="1"/>
          <p:nvPr/>
        </p:nvSpPr>
        <p:spPr>
          <a:xfrm>
            <a:off x="859423" y="224549"/>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452A74"/>
                </a:solidFill>
                <a:latin typeface="Montserrat ExtraBold"/>
                <a:ea typeface="Montserrat ExtraBold"/>
                <a:cs typeface="Montserrat ExtraBold"/>
                <a:sym typeface="Montserrat ExtraBold"/>
              </a:rPr>
              <a:t>Public Speaking &amp; Storytelling for Business Plans</a:t>
            </a:r>
            <a:endParaRPr b="0" i="0" sz="1400" u="none" cap="none" strike="noStrike">
              <a:solidFill>
                <a:srgbClr val="000000"/>
              </a:solidFill>
              <a:latin typeface="Arial"/>
              <a:ea typeface="Arial"/>
              <a:cs typeface="Arial"/>
              <a:sym typeface="Arial"/>
            </a:endParaRPr>
          </a:p>
        </p:txBody>
      </p:sp>
      <p:sp>
        <p:nvSpPr>
          <p:cNvPr id="483" name="Google Shape;483;p51"/>
          <p:cNvSpPr txBox="1"/>
          <p:nvPr/>
        </p:nvSpPr>
        <p:spPr>
          <a:xfrm>
            <a:off x="797035" y="1740547"/>
            <a:ext cx="16769593" cy="8125301"/>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chemeClr val="accent4"/>
                </a:solidFill>
                <a:latin typeface="Arial"/>
                <a:ea typeface="Arial"/>
                <a:cs typeface="Arial"/>
                <a:sym typeface="Arial"/>
              </a:rPr>
              <a:t>Impact - Start with a Hook: A powerful question, fact, or emotional story grabs attention.</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Noto Sans Symbols"/>
              <a:buChar char="✔"/>
            </a:pPr>
            <a:r>
              <a:rPr b="0" i="0" lang="en-US" sz="3200" u="none" cap="none" strike="noStrike">
                <a:solidFill>
                  <a:schemeClr val="dk1"/>
                </a:solidFill>
                <a:latin typeface="Arial"/>
                <a:ea typeface="Arial"/>
                <a:cs typeface="Arial"/>
                <a:sym typeface="Arial"/>
              </a:rPr>
              <a:t>“How to Hook Your Audience”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t/>
            </a:r>
            <a:endParaRPr b="1" i="0" sz="3200" u="none" cap="none" strike="noStrike">
              <a:solidFill>
                <a:schemeClr val="accent4"/>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chemeClr val="accent4"/>
                </a:solidFill>
                <a:latin typeface="Arial"/>
                <a:ea typeface="Arial"/>
                <a:cs typeface="Arial"/>
                <a:sym typeface="Arial"/>
              </a:rPr>
              <a:t>Storytelling Exercise: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chemeClr val="accent4"/>
                </a:solidFill>
                <a:latin typeface="Arial"/>
                <a:ea typeface="Arial"/>
                <a:cs typeface="Arial"/>
                <a:sym typeface="Arial"/>
              </a:rPr>
              <a:t>•	</a:t>
            </a:r>
            <a:r>
              <a:rPr b="1" i="0" lang="en-US" sz="3200" u="none" cap="none" strike="noStrike">
                <a:solidFill>
                  <a:schemeClr val="dk1"/>
                </a:solidFill>
                <a:latin typeface="Arial"/>
                <a:ea typeface="Arial"/>
                <a:cs typeface="Arial"/>
                <a:sym typeface="Arial"/>
              </a:rPr>
              <a:t>Fill in the blanks:</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“Many people struggle with ____. It’s frustrating because ____. That’s why we created ____, which helps by ____. Imagine a world where ____.”</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3200"/>
              <a:buFont typeface="Arial"/>
              <a:buNone/>
            </a:pPr>
            <a:r>
              <a:t/>
            </a:r>
            <a:endParaRPr b="0" i="0" sz="3200" u="none" cap="none" strike="noStrike">
              <a:solidFill>
                <a:srgbClr val="DED5ED"/>
              </a:solidFill>
              <a:latin typeface="Arial"/>
              <a:ea typeface="Arial"/>
              <a:cs typeface="Arial"/>
              <a:sym typeface="Arial"/>
            </a:endParaRPr>
          </a:p>
        </p:txBody>
      </p:sp>
      <p:sp>
        <p:nvSpPr>
          <p:cNvPr id="484" name="Google Shape;484;p51"/>
          <p:cNvSpPr txBox="1"/>
          <p:nvPr/>
        </p:nvSpPr>
        <p:spPr>
          <a:xfrm>
            <a:off x="-74543" y="4140525"/>
            <a:ext cx="18437086" cy="461665"/>
          </a:xfrm>
          <a:prstGeom prst="rect">
            <a:avLst/>
          </a:prstGeom>
          <a:solidFill>
            <a:srgbClr val="E5DFE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US" sz="2400"/>
              <a:t>E.1.4_</a:t>
            </a:r>
            <a:r>
              <a:rPr b="0" i="0" lang="en-US" sz="2400" u="none" cap="none" strike="noStrike">
                <a:solidFill>
                  <a:srgbClr val="000000"/>
                </a:solidFill>
                <a:latin typeface="Arial"/>
                <a:ea typeface="Arial"/>
                <a:cs typeface="Arial"/>
                <a:sym typeface="Arial"/>
              </a:rPr>
              <a:t>How To Create A Killer Elevator Pitch - </a:t>
            </a:r>
            <a:r>
              <a:rPr b="1" i="0" lang="en-US" sz="2400" u="none" cap="none" strike="noStrike">
                <a:solidFill>
                  <a:srgbClr val="7030A0"/>
                </a:solidFill>
                <a:latin typeface="Arial"/>
                <a:ea typeface="Arial"/>
                <a:cs typeface="Arial"/>
                <a:sym typeface="Arial"/>
              </a:rPr>
              <a:t>https://www.youtube.com/watch?v=CTkx83_e95o</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52"/>
          <p:cNvSpPr/>
          <p:nvPr/>
        </p:nvSpPr>
        <p:spPr>
          <a:xfrm>
            <a:off x="3382573" y="9080477"/>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490" name="Google Shape;490;p52"/>
          <p:cNvGrpSpPr/>
          <p:nvPr/>
        </p:nvGrpSpPr>
        <p:grpSpPr>
          <a:xfrm>
            <a:off x="0" y="9721187"/>
            <a:ext cx="18288000" cy="883574"/>
            <a:chOff x="0" y="-38100"/>
            <a:chExt cx="4995116" cy="232711"/>
          </a:xfrm>
        </p:grpSpPr>
        <p:sp>
          <p:nvSpPr>
            <p:cNvPr id="491" name="Google Shape;491;p52"/>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2" name="Google Shape;492;p52"/>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493" name="Google Shape;493;p52"/>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94" name="Google Shape;494;p52"/>
          <p:cNvSpPr txBox="1"/>
          <p:nvPr/>
        </p:nvSpPr>
        <p:spPr>
          <a:xfrm>
            <a:off x="859423" y="224549"/>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452A74"/>
                </a:solidFill>
                <a:latin typeface="Montserrat ExtraBold"/>
                <a:ea typeface="Montserrat ExtraBold"/>
                <a:cs typeface="Montserrat ExtraBold"/>
                <a:sym typeface="Montserrat ExtraBold"/>
              </a:rPr>
              <a:t>Public Speaking &amp; Storytelling for Business Plans</a:t>
            </a:r>
            <a:endParaRPr b="0" i="0" sz="1400" u="none" cap="none" strike="noStrike">
              <a:solidFill>
                <a:srgbClr val="000000"/>
              </a:solidFill>
              <a:latin typeface="Arial"/>
              <a:ea typeface="Arial"/>
              <a:cs typeface="Arial"/>
              <a:sym typeface="Arial"/>
            </a:endParaRPr>
          </a:p>
        </p:txBody>
      </p:sp>
      <p:sp>
        <p:nvSpPr>
          <p:cNvPr id="495" name="Google Shape;495;p52"/>
          <p:cNvSpPr txBox="1"/>
          <p:nvPr/>
        </p:nvSpPr>
        <p:spPr>
          <a:xfrm>
            <a:off x="428409" y="1487856"/>
            <a:ext cx="16769700" cy="71421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chemeClr val="accent4"/>
                </a:solidFill>
                <a:latin typeface="Arial"/>
                <a:ea typeface="Arial"/>
                <a:cs typeface="Arial"/>
                <a:sym typeface="Arial"/>
              </a:rPr>
              <a:t>Impact - The Hero’s Journey: Problem → Struggle → Solution → Success.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Noto Sans Symbols"/>
              <a:buChar char="✔"/>
            </a:pPr>
            <a:r>
              <a:rPr b="0" i="0" lang="en-US" sz="3200" u="none" cap="none" strike="noStrike">
                <a:solidFill>
                  <a:schemeClr val="dk1"/>
                </a:solidFill>
                <a:latin typeface="Arial"/>
                <a:ea typeface="Arial"/>
                <a:cs typeface="Arial"/>
                <a:sym typeface="Arial"/>
              </a:rPr>
              <a:t>Relatability: Investors should emotionally connect with the business problem.</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Noto Sans Symbols"/>
              <a:buChar char="✔"/>
            </a:pPr>
            <a:r>
              <a:rPr b="0" i="0" lang="en-US" sz="3200" u="none" cap="none" strike="noStrike">
                <a:solidFill>
                  <a:schemeClr val="dk1"/>
                </a:solidFill>
                <a:latin typeface="Arial"/>
                <a:ea typeface="Arial"/>
                <a:cs typeface="Arial"/>
                <a:sym typeface="Arial"/>
              </a:rPr>
              <a:t>Investors remember stories, not stats.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Noto Sans Symbols"/>
              <a:buChar char="✔"/>
            </a:pPr>
            <a:r>
              <a:rPr b="0" i="0" lang="en-US" sz="3200" u="none" cap="none" strike="noStrike">
                <a:solidFill>
                  <a:schemeClr val="dk1"/>
                </a:solidFill>
                <a:latin typeface="Arial"/>
                <a:ea typeface="Arial"/>
                <a:cs typeface="Arial"/>
                <a:sym typeface="Arial"/>
              </a:rPr>
              <a:t>“The Hero’s Journey in Business” framework:</a:t>
            </a:r>
            <a:endParaRPr b="0" i="0" sz="1400" u="none" cap="none" strike="noStrike">
              <a:solidFill>
                <a:srgbClr val="000000"/>
              </a:solidFill>
              <a:latin typeface="Arial"/>
              <a:ea typeface="Arial"/>
              <a:cs typeface="Arial"/>
              <a:sym typeface="Arial"/>
            </a:endParaRPr>
          </a:p>
          <a:p>
            <a:pPr indent="-514350" lvl="0" marL="514350" marR="0" rtl="0" algn="l">
              <a:lnSpc>
                <a:spcPct val="15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Arial"/>
                <a:ea typeface="Arial"/>
                <a:cs typeface="Arial"/>
                <a:sym typeface="Arial"/>
              </a:rPr>
              <a:t>The Problem: What challenge are customers facing?</a:t>
            </a:r>
            <a:endParaRPr b="0" i="0" sz="1400" u="none" cap="none" strike="noStrike">
              <a:solidFill>
                <a:srgbClr val="000000"/>
              </a:solidFill>
              <a:latin typeface="Arial"/>
              <a:ea typeface="Arial"/>
              <a:cs typeface="Arial"/>
              <a:sym typeface="Arial"/>
            </a:endParaRPr>
          </a:p>
          <a:p>
            <a:pPr indent="-514350" lvl="0" marL="514350" marR="0" rtl="0" algn="l">
              <a:lnSpc>
                <a:spcPct val="15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Arial"/>
                <a:ea typeface="Arial"/>
                <a:cs typeface="Arial"/>
                <a:sym typeface="Arial"/>
              </a:rPr>
              <a:t>The Struggle: Why is this problem difficult to solve?</a:t>
            </a:r>
            <a:endParaRPr b="0" i="0" sz="1400" u="none" cap="none" strike="noStrike">
              <a:solidFill>
                <a:srgbClr val="000000"/>
              </a:solidFill>
              <a:latin typeface="Arial"/>
              <a:ea typeface="Arial"/>
              <a:cs typeface="Arial"/>
              <a:sym typeface="Arial"/>
            </a:endParaRPr>
          </a:p>
          <a:p>
            <a:pPr indent="-514350" lvl="0" marL="514350" marR="0" rtl="0" algn="l">
              <a:lnSpc>
                <a:spcPct val="15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Arial"/>
                <a:ea typeface="Arial"/>
                <a:cs typeface="Arial"/>
                <a:sym typeface="Arial"/>
              </a:rPr>
              <a:t>The Solution: How does your business fix it?</a:t>
            </a:r>
            <a:endParaRPr b="0" i="0" sz="1400" u="none" cap="none" strike="noStrike">
              <a:solidFill>
                <a:srgbClr val="000000"/>
              </a:solidFill>
              <a:latin typeface="Arial"/>
              <a:ea typeface="Arial"/>
              <a:cs typeface="Arial"/>
              <a:sym typeface="Arial"/>
            </a:endParaRPr>
          </a:p>
          <a:p>
            <a:pPr indent="-514350" lvl="0" marL="514350" marR="0" rtl="0" algn="l">
              <a:lnSpc>
                <a:spcPct val="150000"/>
              </a:lnSpc>
              <a:spcBef>
                <a:spcPts val="0"/>
              </a:spcBef>
              <a:spcAft>
                <a:spcPts val="0"/>
              </a:spcAft>
              <a:buClr>
                <a:srgbClr val="000000"/>
              </a:buClr>
              <a:buSzPts val="3200"/>
              <a:buFont typeface="Arial"/>
              <a:buAutoNum type="arabicPeriod"/>
            </a:pPr>
            <a:r>
              <a:rPr b="0" i="0" lang="en-US" sz="3200" u="none" cap="none" strike="noStrike">
                <a:solidFill>
                  <a:schemeClr val="dk1"/>
                </a:solidFill>
                <a:latin typeface="Arial"/>
                <a:ea typeface="Arial"/>
                <a:cs typeface="Arial"/>
                <a:sym typeface="Arial"/>
              </a:rPr>
              <a:t>Success &amp; Vision: What’s the impact of your solution?</a:t>
            </a:r>
            <a:endParaRPr b="0" i="0" sz="1400" u="none" cap="none" strike="noStrike">
              <a:solidFill>
                <a:srgbClr val="000000"/>
              </a:solidFill>
              <a:latin typeface="Arial"/>
              <a:ea typeface="Arial"/>
              <a:cs typeface="Arial"/>
              <a:sym typeface="Arial"/>
            </a:endParaRPr>
          </a:p>
          <a:p>
            <a:pPr indent="-254000" lvl="0" marL="457200" marR="0" rtl="0" algn="l">
              <a:lnSpc>
                <a:spcPct val="150000"/>
              </a:lnSpc>
              <a:spcBef>
                <a:spcPts val="0"/>
              </a:spcBef>
              <a:spcAft>
                <a:spcPts val="0"/>
              </a:spcAft>
              <a:buClr>
                <a:srgbClr val="000000"/>
              </a:buClr>
              <a:buSzPts val="3200"/>
              <a:buFont typeface="Noto Sans Symbols"/>
              <a:buNone/>
            </a:pPr>
            <a:r>
              <a:t/>
            </a:r>
            <a:endParaRPr b="0" i="0" sz="3200" u="none" cap="none" strike="noStrike">
              <a:solidFill>
                <a:schemeClr val="dk1"/>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3200"/>
              <a:buFont typeface="Arial"/>
              <a:buNone/>
            </a:pPr>
            <a:r>
              <a:t/>
            </a:r>
            <a:endParaRPr b="0" i="0" sz="3200" u="none" cap="none" strike="noStrike">
              <a:solidFill>
                <a:srgbClr val="DED5ED"/>
              </a:solidFill>
              <a:latin typeface="Arial"/>
              <a:ea typeface="Arial"/>
              <a:cs typeface="Arial"/>
              <a:sym typeface="Arial"/>
            </a:endParaRPr>
          </a:p>
        </p:txBody>
      </p:sp>
      <p:pic>
        <p:nvPicPr>
          <p:cNvPr descr="The Entrepreneurial Journey as a Hero's Journey – Designing Something" id="496" name="Google Shape;496;p52"/>
          <p:cNvPicPr preferRelativeResize="0"/>
          <p:nvPr/>
        </p:nvPicPr>
        <p:blipFill rotWithShape="1">
          <a:blip r:embed="rId5">
            <a:alphaModFix/>
          </a:blip>
          <a:srcRect b="0" l="0" r="0" t="0"/>
          <a:stretch/>
        </p:blipFill>
        <p:spPr>
          <a:xfrm>
            <a:off x="12033565" y="2876505"/>
            <a:ext cx="6414234" cy="7185946"/>
          </a:xfrm>
          <a:prstGeom prst="rect">
            <a:avLst/>
          </a:prstGeom>
          <a:noFill/>
          <a:ln>
            <a:noFill/>
          </a:ln>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53"/>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502" name="Google Shape;502;p53"/>
          <p:cNvGrpSpPr/>
          <p:nvPr/>
        </p:nvGrpSpPr>
        <p:grpSpPr>
          <a:xfrm>
            <a:off x="-15922" y="9620664"/>
            <a:ext cx="18288000" cy="883574"/>
            <a:chOff x="0" y="-38100"/>
            <a:chExt cx="4995116" cy="232711"/>
          </a:xfrm>
        </p:grpSpPr>
        <p:sp>
          <p:nvSpPr>
            <p:cNvPr id="503" name="Google Shape;503;p53"/>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4" name="Google Shape;504;p53"/>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05" name="Google Shape;505;p53"/>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06" name="Google Shape;506;p53"/>
          <p:cNvSpPr txBox="1"/>
          <p:nvPr/>
        </p:nvSpPr>
        <p:spPr>
          <a:xfrm>
            <a:off x="859423" y="224549"/>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452A74"/>
                </a:solidFill>
                <a:latin typeface="Montserrat ExtraBold"/>
                <a:ea typeface="Montserrat ExtraBold"/>
                <a:cs typeface="Montserrat ExtraBold"/>
                <a:sym typeface="Montserrat ExtraBold"/>
              </a:rPr>
              <a:t>Using Data and Visualization to Convince Investors </a:t>
            </a:r>
            <a:endParaRPr b="0" i="0" sz="4800" u="none" cap="none" strike="noStrike">
              <a:solidFill>
                <a:srgbClr val="000000"/>
              </a:solidFill>
              <a:latin typeface="Arial"/>
              <a:ea typeface="Arial"/>
              <a:cs typeface="Arial"/>
              <a:sym typeface="Arial"/>
            </a:endParaRPr>
          </a:p>
        </p:txBody>
      </p:sp>
      <p:sp>
        <p:nvSpPr>
          <p:cNvPr id="507" name="Google Shape;507;p53"/>
          <p:cNvSpPr txBox="1"/>
          <p:nvPr/>
        </p:nvSpPr>
        <p:spPr>
          <a:xfrm>
            <a:off x="697059" y="1854602"/>
            <a:ext cx="17512875" cy="7386638"/>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chemeClr val="accent4"/>
                </a:solidFill>
                <a:latin typeface="Arial"/>
                <a:ea typeface="Arial"/>
                <a:cs typeface="Arial"/>
                <a:sym typeface="Arial"/>
              </a:rPr>
              <a:t>Numbers Tell a Story: Use data to back up claims but keep it simple.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Data Visualization: </a:t>
            </a:r>
            <a:r>
              <a:rPr b="0" i="0" lang="en-US" sz="3200" u="none" cap="none" strike="noStrike">
                <a:solidFill>
                  <a:schemeClr val="dk1"/>
                </a:solidFill>
                <a:latin typeface="Arial"/>
                <a:ea typeface="Arial"/>
                <a:cs typeface="Arial"/>
                <a:sym typeface="Arial"/>
              </a:rPr>
              <a:t>Graphs, infographics, and simple numbers are better than raw stats.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chemeClr val="dk1"/>
                </a:solidFill>
                <a:latin typeface="Arial"/>
                <a:ea typeface="Arial"/>
                <a:cs typeface="Arial"/>
                <a:sym typeface="Arial"/>
              </a:rPr>
              <a:t>Choose the right data format:</a:t>
            </a:r>
            <a:endParaRPr b="0" i="0" sz="1400" u="none" cap="none" strike="noStrike">
              <a:solidFill>
                <a:srgbClr val="000000"/>
              </a:solidFill>
              <a:latin typeface="Arial"/>
              <a:ea typeface="Arial"/>
              <a:cs typeface="Arial"/>
              <a:sym typeface="Arial"/>
            </a:endParaRPr>
          </a:p>
          <a:p>
            <a:pPr indent="-203200" lvl="0" marL="1252538" marR="0" rtl="0" algn="l">
              <a:lnSpc>
                <a:spcPct val="150000"/>
              </a:lnSpc>
              <a:spcBef>
                <a:spcPts val="0"/>
              </a:spcBef>
              <a:spcAft>
                <a:spcPts val="0"/>
              </a:spcAft>
              <a:buClr>
                <a:srgbClr val="000000"/>
              </a:buClr>
              <a:buSzPts val="3200"/>
              <a:buFont typeface="Arial"/>
              <a:buChar char="•"/>
            </a:pPr>
            <a:r>
              <a:rPr b="0" i="0" lang="en-US" sz="3200" u="none" cap="none" strike="noStrike">
                <a:solidFill>
                  <a:schemeClr val="dk1"/>
                </a:solidFill>
                <a:latin typeface="Arial"/>
                <a:ea typeface="Arial"/>
                <a:cs typeface="Arial"/>
                <a:sym typeface="Arial"/>
              </a:rPr>
              <a:t>Pie charts for market share.</a:t>
            </a:r>
            <a:endParaRPr b="0" i="0" sz="1400" u="none" cap="none" strike="noStrike">
              <a:solidFill>
                <a:srgbClr val="000000"/>
              </a:solidFill>
              <a:latin typeface="Arial"/>
              <a:ea typeface="Arial"/>
              <a:cs typeface="Arial"/>
              <a:sym typeface="Arial"/>
            </a:endParaRPr>
          </a:p>
          <a:p>
            <a:pPr indent="-203200" lvl="0" marL="1252538" marR="0" rtl="0" algn="l">
              <a:lnSpc>
                <a:spcPct val="150000"/>
              </a:lnSpc>
              <a:spcBef>
                <a:spcPts val="0"/>
              </a:spcBef>
              <a:spcAft>
                <a:spcPts val="0"/>
              </a:spcAft>
              <a:buClr>
                <a:srgbClr val="000000"/>
              </a:buClr>
              <a:buSzPts val="3200"/>
              <a:buFont typeface="Arial"/>
              <a:buChar char="•"/>
            </a:pPr>
            <a:r>
              <a:rPr b="0" i="0" lang="en-US" sz="3200" u="none" cap="none" strike="noStrike">
                <a:solidFill>
                  <a:schemeClr val="dk1"/>
                </a:solidFill>
                <a:latin typeface="Arial"/>
                <a:ea typeface="Arial"/>
                <a:cs typeface="Arial"/>
                <a:sym typeface="Arial"/>
              </a:rPr>
              <a:t>Bar graphs for comparisons.</a:t>
            </a:r>
            <a:endParaRPr b="0" i="0" sz="1400" u="none" cap="none" strike="noStrike">
              <a:solidFill>
                <a:srgbClr val="000000"/>
              </a:solidFill>
              <a:latin typeface="Arial"/>
              <a:ea typeface="Arial"/>
              <a:cs typeface="Arial"/>
              <a:sym typeface="Arial"/>
            </a:endParaRPr>
          </a:p>
          <a:p>
            <a:pPr indent="-203200" lvl="0" marL="1252538" marR="0" rtl="0" algn="l">
              <a:lnSpc>
                <a:spcPct val="150000"/>
              </a:lnSpc>
              <a:spcBef>
                <a:spcPts val="0"/>
              </a:spcBef>
              <a:spcAft>
                <a:spcPts val="0"/>
              </a:spcAft>
              <a:buClr>
                <a:srgbClr val="000000"/>
              </a:buClr>
              <a:buSzPts val="3200"/>
              <a:buFont typeface="Arial"/>
              <a:buChar char="•"/>
            </a:pPr>
            <a:r>
              <a:rPr b="0" i="0" lang="en-US" sz="3200" u="none" cap="none" strike="noStrike">
                <a:solidFill>
                  <a:schemeClr val="dk1"/>
                </a:solidFill>
                <a:latin typeface="Arial"/>
                <a:ea typeface="Arial"/>
                <a:cs typeface="Arial"/>
                <a:sym typeface="Arial"/>
              </a:rPr>
              <a:t>Infographics for trends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chemeClr val="dk1"/>
                </a:solidFill>
                <a:latin typeface="Arial"/>
                <a:ea typeface="Arial"/>
                <a:cs typeface="Arial"/>
                <a:sym typeface="Arial"/>
              </a:rPr>
              <a:t>Clarity Over Complexity: </a:t>
            </a:r>
            <a:r>
              <a:rPr b="0" i="0" lang="en-US" sz="3200" u="none" cap="none" strike="noStrike">
                <a:solidFill>
                  <a:schemeClr val="dk1"/>
                </a:solidFill>
                <a:latin typeface="Arial"/>
                <a:ea typeface="Arial"/>
                <a:cs typeface="Arial"/>
                <a:sym typeface="Arial"/>
              </a:rPr>
              <a:t>If a slide needs explaining, it’s too complicated</a:t>
            </a:r>
            <a:r>
              <a:rPr b="1" i="0" lang="en-US" sz="3200" u="none" cap="none" strike="noStrike">
                <a:solidFill>
                  <a:schemeClr val="accent4"/>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chemeClr val="accent4"/>
                </a:solidFill>
                <a:latin typeface="Arial"/>
                <a:ea typeface="Arial"/>
                <a:cs typeface="Arial"/>
                <a:sym typeface="Arial"/>
              </a:rPr>
              <a:t> The golden rule of Data in Pitches is: </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chemeClr val="accent4"/>
                </a:solidFill>
                <a:latin typeface="Arial"/>
                <a:ea typeface="Arial"/>
                <a:cs typeface="Arial"/>
                <a:sym typeface="Arial"/>
              </a:rPr>
              <a:t>“If you need to explain your graph, it's too complex”</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t/>
            </a:r>
            <a:endParaRPr b="1" i="0" sz="3200" u="none" cap="none" strike="noStrike">
              <a:solidFill>
                <a:schemeClr val="accent4"/>
              </a:solidFill>
              <a:latin typeface="Arial"/>
              <a:ea typeface="Arial"/>
              <a:cs typeface="Arial"/>
              <a:sym typeface="Arial"/>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54"/>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513" name="Google Shape;513;p54"/>
          <p:cNvGrpSpPr/>
          <p:nvPr/>
        </p:nvGrpSpPr>
        <p:grpSpPr>
          <a:xfrm>
            <a:off x="0" y="9721187"/>
            <a:ext cx="18288000" cy="883574"/>
            <a:chOff x="0" y="-38100"/>
            <a:chExt cx="4995116" cy="232711"/>
          </a:xfrm>
        </p:grpSpPr>
        <p:sp>
          <p:nvSpPr>
            <p:cNvPr id="514" name="Google Shape;514;p54"/>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5" name="Google Shape;515;p54"/>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16" name="Google Shape;516;p54"/>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17" name="Google Shape;517;p54"/>
          <p:cNvSpPr txBox="1"/>
          <p:nvPr/>
        </p:nvSpPr>
        <p:spPr>
          <a:xfrm>
            <a:off x="859423" y="224549"/>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452A74"/>
                </a:solidFill>
                <a:latin typeface="Montserrat ExtraBold"/>
                <a:ea typeface="Montserrat ExtraBold"/>
                <a:cs typeface="Montserrat ExtraBold"/>
                <a:sym typeface="Montserrat ExtraBold"/>
              </a:rPr>
              <a:t>Common Mistakes: Full Slides vs. Clear Message </a:t>
            </a:r>
            <a:endParaRPr b="0" i="0" sz="4800" u="none" cap="none" strike="noStrike">
              <a:solidFill>
                <a:srgbClr val="000000"/>
              </a:solidFill>
              <a:latin typeface="Arial"/>
              <a:ea typeface="Arial"/>
              <a:cs typeface="Arial"/>
              <a:sym typeface="Arial"/>
            </a:endParaRPr>
          </a:p>
        </p:txBody>
      </p:sp>
      <p:sp>
        <p:nvSpPr>
          <p:cNvPr id="518" name="Google Shape;518;p54"/>
          <p:cNvSpPr txBox="1"/>
          <p:nvPr/>
        </p:nvSpPr>
        <p:spPr>
          <a:xfrm>
            <a:off x="724446" y="1903368"/>
            <a:ext cx="16769700" cy="6403200"/>
          </a:xfrm>
          <a:prstGeom prst="rect">
            <a:avLst/>
          </a:prstGeom>
          <a:noFill/>
          <a:ln>
            <a:noFill/>
          </a:ln>
        </p:spPr>
        <p:txBody>
          <a:bodyPr anchorCtr="0" anchor="t" bIns="0" lIns="0" spcFirstLastPara="1" rIns="0" wrap="square" tIns="0">
            <a:spAutoFit/>
          </a:bodyPr>
          <a:lstStyle/>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Less Text, More Impact</a:t>
            </a:r>
            <a:r>
              <a:rPr b="0" i="0" lang="en-US" sz="3200" u="none" cap="none" strike="noStrike">
                <a:solidFill>
                  <a:schemeClr val="dk1"/>
                </a:solidFill>
                <a:latin typeface="Arial"/>
                <a:ea typeface="Arial"/>
                <a:cs typeface="Arial"/>
                <a:sym typeface="Arial"/>
              </a:rPr>
              <a:t>: Investors won’t read crowded slides: Keep slides visually appealing and concise.</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One Message per Slide</a:t>
            </a:r>
            <a:r>
              <a:rPr b="0" i="0" lang="en-US" sz="3200" u="none" cap="none" strike="noStrike">
                <a:solidFill>
                  <a:schemeClr val="dk1"/>
                </a:solidFill>
                <a:latin typeface="Arial"/>
                <a:ea typeface="Arial"/>
                <a:cs typeface="Arial"/>
                <a:sym typeface="Arial"/>
              </a:rPr>
              <a:t>: Keep it visual and focused. Overloading slides leads to disengagement; Max 6 words per bullet point.</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Consistency Matters</a:t>
            </a:r>
            <a:r>
              <a:rPr b="0" i="0" lang="en-US" sz="3200" u="none" cap="none" strike="noStrike">
                <a:solidFill>
                  <a:schemeClr val="dk1"/>
                </a:solidFill>
                <a:latin typeface="Arial"/>
                <a:ea typeface="Arial"/>
                <a:cs typeface="Arial"/>
                <a:sym typeface="Arial"/>
              </a:rPr>
              <a:t>: Fonts, colours, and layouts should be clean and professional.</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1" i="0" lang="en-US" sz="3200" u="none" cap="none" strike="noStrike">
                <a:solidFill>
                  <a:schemeClr val="dk1"/>
                </a:solidFill>
                <a:latin typeface="Arial"/>
                <a:ea typeface="Arial"/>
                <a:cs typeface="Arial"/>
                <a:sym typeface="Arial"/>
              </a:rPr>
              <a:t>Use visuals over text </a:t>
            </a:r>
            <a:r>
              <a:rPr b="0" i="0" lang="en-US" sz="3200" u="none" cap="none" strike="noStrike">
                <a:solidFill>
                  <a:schemeClr val="dk1"/>
                </a:solidFill>
                <a:latin typeface="Arial"/>
                <a:ea typeface="Arial"/>
                <a:cs typeface="Arial"/>
                <a:sym typeface="Arial"/>
              </a:rPr>
              <a:t>whenever possible.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t/>
            </a:r>
            <a:endParaRPr b="1" i="0" sz="3200" u="none" cap="none" strike="noStrike">
              <a:solidFill>
                <a:schemeClr val="accent4"/>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chemeClr val="accent4"/>
                </a:solidFill>
                <a:latin typeface="Arial"/>
                <a:ea typeface="Arial"/>
                <a:cs typeface="Arial"/>
                <a:sym typeface="Arial"/>
              </a:rPr>
              <a:t>The 5-Second Rule</a:t>
            </a:r>
            <a:endParaRPr b="0" i="0" sz="1400" u="none" cap="none" strike="noStrike">
              <a:solidFill>
                <a:srgbClr val="000000"/>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1" i="0" lang="en-US" sz="3200" u="none" cap="none" strike="noStrike">
                <a:solidFill>
                  <a:schemeClr val="accent4"/>
                </a:solidFill>
                <a:latin typeface="Arial"/>
                <a:ea typeface="Arial"/>
                <a:cs typeface="Arial"/>
                <a:sym typeface="Arial"/>
              </a:rPr>
              <a:t>Can someone understand your slide in 5 seconds?</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55"/>
          <p:cNvSpPr/>
          <p:nvPr/>
        </p:nvSpPr>
        <p:spPr>
          <a:xfrm>
            <a:off x="14781501" y="9226364"/>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524" name="Google Shape;524;p55"/>
          <p:cNvGrpSpPr/>
          <p:nvPr/>
        </p:nvGrpSpPr>
        <p:grpSpPr>
          <a:xfrm>
            <a:off x="0" y="9721187"/>
            <a:ext cx="18288000" cy="883574"/>
            <a:chOff x="0" y="-38100"/>
            <a:chExt cx="4995116" cy="232711"/>
          </a:xfrm>
        </p:grpSpPr>
        <p:sp>
          <p:nvSpPr>
            <p:cNvPr id="525" name="Google Shape;525;p55"/>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6" name="Google Shape;526;p55"/>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27" name="Google Shape;527;p55"/>
          <p:cNvSpPr/>
          <p:nvPr/>
        </p:nvSpPr>
        <p:spPr>
          <a:xfrm>
            <a:off x="-122454" y="7966281"/>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28" name="Google Shape;528;p55"/>
          <p:cNvSpPr txBox="1"/>
          <p:nvPr/>
        </p:nvSpPr>
        <p:spPr>
          <a:xfrm>
            <a:off x="859423" y="224549"/>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452A74"/>
                </a:solidFill>
                <a:latin typeface="Montserrat ExtraBold"/>
                <a:ea typeface="Montserrat ExtraBold"/>
                <a:cs typeface="Montserrat ExtraBold"/>
                <a:sym typeface="Montserrat ExtraBold"/>
              </a:rPr>
              <a:t>Common Mistakes: Full Slides vs. Clear Message </a:t>
            </a:r>
            <a:endParaRPr b="0" i="0" sz="4800" u="none" cap="none" strike="noStrike">
              <a:solidFill>
                <a:srgbClr val="000000"/>
              </a:solidFill>
              <a:latin typeface="Arial"/>
              <a:ea typeface="Arial"/>
              <a:cs typeface="Arial"/>
              <a:sym typeface="Arial"/>
            </a:endParaRPr>
          </a:p>
        </p:txBody>
      </p:sp>
      <p:sp>
        <p:nvSpPr>
          <p:cNvPr id="529" name="Google Shape;529;p55"/>
          <p:cNvSpPr txBox="1"/>
          <p:nvPr/>
        </p:nvSpPr>
        <p:spPr>
          <a:xfrm>
            <a:off x="305385" y="1257184"/>
            <a:ext cx="16769593" cy="2215991"/>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chemeClr val="accent4"/>
                </a:solidFill>
                <a:latin typeface="Arial"/>
                <a:ea typeface="Arial"/>
                <a:cs typeface="Arial"/>
                <a:sym typeface="Arial"/>
              </a:rPr>
              <a:t>Example: Compare cluttered vs. effective slides.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t/>
            </a:r>
            <a:endParaRPr b="1" i="0" sz="3200" u="none" cap="none" strike="noStrike">
              <a:solidFill>
                <a:schemeClr val="accent4"/>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chemeClr val="accent4"/>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530" name="Google Shape;530;p55"/>
          <p:cNvPicPr preferRelativeResize="0"/>
          <p:nvPr/>
        </p:nvPicPr>
        <p:blipFill rotWithShape="1">
          <a:blip r:embed="rId5">
            <a:alphaModFix/>
          </a:blip>
          <a:srcRect b="0" l="0" r="0" t="0"/>
          <a:stretch/>
        </p:blipFill>
        <p:spPr>
          <a:xfrm>
            <a:off x="910714" y="2500386"/>
            <a:ext cx="16397056" cy="6033023"/>
          </a:xfrm>
          <a:prstGeom prst="rect">
            <a:avLst/>
          </a:prstGeom>
          <a:noFill/>
          <a:ln>
            <a:noFill/>
          </a:ln>
        </p:spPr>
      </p:pic>
      <p:sp>
        <p:nvSpPr>
          <p:cNvPr id="531" name="Google Shape;531;p55"/>
          <p:cNvSpPr/>
          <p:nvPr/>
        </p:nvSpPr>
        <p:spPr>
          <a:xfrm>
            <a:off x="7732450" y="2068497"/>
            <a:ext cx="3098307" cy="674703"/>
          </a:xfrm>
          <a:prstGeom prst="uturnArrow">
            <a:avLst>
              <a:gd fmla="val 25000" name="adj1"/>
              <a:gd fmla="val 25000" name="adj2"/>
              <a:gd fmla="val 25000" name="adj3"/>
              <a:gd fmla="val 43750" name="adj4"/>
              <a:gd fmla="val 100000" name="adj5"/>
            </a:avLst>
          </a:prstGeom>
          <a:solidFill>
            <a:srgbClr val="7030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32" name="Google Shape;532;p55"/>
          <p:cNvSpPr txBox="1"/>
          <p:nvPr/>
        </p:nvSpPr>
        <p:spPr>
          <a:xfrm>
            <a:off x="-74543" y="8656676"/>
            <a:ext cx="18437086" cy="461665"/>
          </a:xfrm>
          <a:prstGeom prst="rect">
            <a:avLst/>
          </a:prstGeom>
          <a:solidFill>
            <a:srgbClr val="E5DFE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US" sz="2400"/>
              <a:t>E.1.5_</a:t>
            </a:r>
            <a:r>
              <a:rPr b="0" i="0" lang="en-US" sz="2400" u="none" cap="none" strike="noStrike">
                <a:solidFill>
                  <a:srgbClr val="000000"/>
                </a:solidFill>
                <a:latin typeface="Arial"/>
                <a:ea typeface="Arial"/>
                <a:cs typeface="Arial"/>
                <a:sym typeface="Arial"/>
              </a:rPr>
              <a:t>How to declutter and organise your presentation slides - </a:t>
            </a:r>
            <a:r>
              <a:rPr b="1" i="0" lang="en-US" sz="2400" u="none" cap="none" strike="noStrike">
                <a:solidFill>
                  <a:srgbClr val="7030A0"/>
                </a:solidFill>
                <a:latin typeface="Arial"/>
                <a:ea typeface="Arial"/>
                <a:cs typeface="Arial"/>
                <a:sym typeface="Arial"/>
              </a:rPr>
              <a:t>https://www.youtube.com/watch?v=Hh0AtXLV5tU</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solidFill>
      </p:bgPr>
    </p:bg>
    <p:spTree>
      <p:nvGrpSpPr>
        <p:cNvPr id="536" name="Shape 536"/>
        <p:cNvGrpSpPr/>
        <p:nvPr/>
      </p:nvGrpSpPr>
      <p:grpSpPr>
        <a:xfrm>
          <a:off x="0" y="0"/>
          <a:ext cx="0" cy="0"/>
          <a:chOff x="0" y="0"/>
          <a:chExt cx="0" cy="0"/>
        </a:xfrm>
      </p:grpSpPr>
      <p:sp>
        <p:nvSpPr>
          <p:cNvPr id="537" name="Google Shape;537;p4"/>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538" name="Google Shape;538;p4"/>
          <p:cNvGrpSpPr/>
          <p:nvPr/>
        </p:nvGrpSpPr>
        <p:grpSpPr>
          <a:xfrm>
            <a:off x="-281955" y="9721187"/>
            <a:ext cx="18965831" cy="883574"/>
            <a:chOff x="0" y="-38100"/>
            <a:chExt cx="4995116" cy="232711"/>
          </a:xfrm>
        </p:grpSpPr>
        <p:sp>
          <p:nvSpPr>
            <p:cNvPr id="539" name="Google Shape;539;p4"/>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0" name="Google Shape;540;p4"/>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41" name="Google Shape;541;p4"/>
          <p:cNvSpPr txBox="1"/>
          <p:nvPr/>
        </p:nvSpPr>
        <p:spPr>
          <a:xfrm>
            <a:off x="927279" y="2021092"/>
            <a:ext cx="17021400" cy="3041400"/>
          </a:xfrm>
          <a:prstGeom prst="rect">
            <a:avLst/>
          </a:prstGeom>
          <a:noFill/>
          <a:ln>
            <a:noFill/>
          </a:ln>
        </p:spPr>
        <p:txBody>
          <a:bodyPr anchorCtr="0" anchor="t" bIns="0" lIns="0" spcFirstLastPara="1" rIns="0" wrap="square" tIns="0">
            <a:spAutoFit/>
          </a:bodyPr>
          <a:lstStyle/>
          <a:p>
            <a:pPr indent="-457200" lvl="0" marL="457200" marR="0" rtl="0" algn="just">
              <a:lnSpc>
                <a:spcPct val="140000"/>
              </a:lnSpc>
              <a:spcBef>
                <a:spcPts val="0"/>
              </a:spcBef>
              <a:spcAft>
                <a:spcPts val="0"/>
              </a:spcAft>
              <a:buClr>
                <a:srgbClr val="000000"/>
              </a:buClr>
              <a:buSzPts val="3200"/>
              <a:buFont typeface="Noto Sans Symbols"/>
              <a:buChar char="❑"/>
            </a:pPr>
            <a:r>
              <a:rPr b="1" i="0" lang="en-US" sz="3200" u="none" cap="none" strike="noStrike">
                <a:solidFill>
                  <a:srgbClr val="452A74"/>
                </a:solidFill>
                <a:latin typeface="Montserrat"/>
                <a:ea typeface="Montserrat"/>
                <a:cs typeface="Montserrat"/>
                <a:sym typeface="Montserrat"/>
              </a:rPr>
              <a:t>Activity</a:t>
            </a:r>
            <a:r>
              <a:rPr b="0" i="0" lang="en-US" sz="3200" u="none" cap="none" strike="noStrike">
                <a:solidFill>
                  <a:srgbClr val="452A74"/>
                </a:solidFill>
                <a:latin typeface="Montserrat"/>
                <a:ea typeface="Montserrat"/>
                <a:cs typeface="Montserrat"/>
                <a:sym typeface="Montserrat"/>
              </a:rPr>
              <a:t>: Good pitch vs bad pitch</a:t>
            </a:r>
            <a:endParaRPr b="0" i="0" sz="1400" u="none" cap="none" strike="noStrike">
              <a:solidFill>
                <a:srgbClr val="000000"/>
              </a:solidFill>
              <a:latin typeface="Arial"/>
              <a:ea typeface="Arial"/>
              <a:cs typeface="Arial"/>
              <a:sym typeface="Arial"/>
            </a:endParaRPr>
          </a:p>
          <a:p>
            <a:pPr indent="-457200" lvl="0" marL="457200" marR="0" rtl="0" algn="just">
              <a:lnSpc>
                <a:spcPct val="140000"/>
              </a:lnSpc>
              <a:spcBef>
                <a:spcPts val="600"/>
              </a:spcBef>
              <a:spcAft>
                <a:spcPts val="0"/>
              </a:spcAft>
              <a:buClr>
                <a:srgbClr val="000000"/>
              </a:buClr>
              <a:buSzPts val="3200"/>
              <a:buFont typeface="Noto Sans Symbols"/>
              <a:buChar char="❑"/>
            </a:pPr>
            <a:r>
              <a:rPr b="1" i="0" lang="en-US" sz="3200" u="none" cap="none" strike="noStrike">
                <a:solidFill>
                  <a:srgbClr val="452A74"/>
                </a:solidFill>
                <a:latin typeface="Montserrat"/>
                <a:ea typeface="Montserrat"/>
                <a:cs typeface="Montserrat"/>
                <a:sym typeface="Montserrat"/>
              </a:rPr>
              <a:t>Objective</a:t>
            </a:r>
            <a:r>
              <a:rPr b="0" i="0" lang="en-US" sz="3200" u="none" cap="none" strike="noStrike">
                <a:solidFill>
                  <a:srgbClr val="452A74"/>
                </a:solidFill>
                <a:latin typeface="Montserrat"/>
                <a:ea typeface="Montserrat"/>
                <a:cs typeface="Montserrat"/>
                <a:sym typeface="Montserrat"/>
              </a:rPr>
              <a:t>: learn to identify the dos and the don’ts</a:t>
            </a:r>
            <a:endParaRPr b="0" i="0" sz="1400" u="none" cap="none" strike="noStrike">
              <a:solidFill>
                <a:srgbClr val="000000"/>
              </a:solidFill>
              <a:latin typeface="Arial"/>
              <a:ea typeface="Arial"/>
              <a:cs typeface="Arial"/>
              <a:sym typeface="Arial"/>
            </a:endParaRPr>
          </a:p>
          <a:p>
            <a:pPr indent="0" lvl="0" marL="0" marR="0" rtl="0" algn="just">
              <a:lnSpc>
                <a:spcPct val="140000"/>
              </a:lnSpc>
              <a:spcBef>
                <a:spcPts val="600"/>
              </a:spcBef>
              <a:spcAft>
                <a:spcPts val="0"/>
              </a:spcAft>
              <a:buClr>
                <a:srgbClr val="000000"/>
              </a:buClr>
              <a:buSzPts val="3200"/>
              <a:buFont typeface="Arial"/>
              <a:buNone/>
            </a:pPr>
            <a:r>
              <a:rPr b="1" i="0" lang="en-US" sz="3200" u="none" cap="none" strike="noStrike">
                <a:solidFill>
                  <a:srgbClr val="452A74"/>
                </a:solidFill>
                <a:latin typeface="Montserrat"/>
                <a:ea typeface="Montserrat"/>
                <a:cs typeface="Montserrat"/>
                <a:sym typeface="Montserrat"/>
              </a:rPr>
              <a:t>Visualise these videos:</a:t>
            </a:r>
            <a:endParaRPr b="0" i="0" sz="1400" u="none" cap="none" strike="noStrike">
              <a:solidFill>
                <a:srgbClr val="000000"/>
              </a:solidFill>
              <a:latin typeface="Arial"/>
              <a:ea typeface="Arial"/>
              <a:cs typeface="Arial"/>
              <a:sym typeface="Arial"/>
            </a:endParaRPr>
          </a:p>
          <a:p>
            <a:pPr indent="-2235200" lvl="0" marL="2235200" marR="0" rtl="0" algn="just">
              <a:lnSpc>
                <a:spcPct val="140000"/>
              </a:lnSpc>
              <a:spcBef>
                <a:spcPts val="600"/>
              </a:spcBef>
              <a:spcAft>
                <a:spcPts val="0"/>
              </a:spcAft>
              <a:buNone/>
            </a:pPr>
            <a:r>
              <a:rPr lang="en-US" sz="1800">
                <a:solidFill>
                  <a:srgbClr val="452A74"/>
                </a:solidFill>
                <a:latin typeface="Montserrat"/>
                <a:ea typeface="Montserrat"/>
                <a:cs typeface="Montserrat"/>
                <a:sym typeface="Montserrat"/>
              </a:rPr>
              <a:t>E.1.6_</a:t>
            </a:r>
            <a:r>
              <a:rPr b="0" i="0" lang="en-US" sz="1800" u="none" cap="none" strike="noStrike">
                <a:solidFill>
                  <a:srgbClr val="452A74"/>
                </a:solidFill>
                <a:latin typeface="Montserrat"/>
                <a:ea typeface="Montserrat"/>
                <a:cs typeface="Montserrat"/>
                <a:sym typeface="Montserrat"/>
              </a:rPr>
              <a:t>Shark Tank Worst Pitch Ever #1 Ionic Ear </a:t>
            </a:r>
            <a:r>
              <a:rPr b="0" i="0" lang="en-US" sz="1800" u="sng" cap="none" strike="noStrike">
                <a:solidFill>
                  <a:srgbClr val="452A74"/>
                </a:solidFill>
                <a:latin typeface="Montserrat"/>
                <a:ea typeface="Montserrat"/>
                <a:cs typeface="Montserrat"/>
                <a:sym typeface="Montserrat"/>
                <a:hlinkClick r:id="rId4">
                  <a:extLst>
                    <a:ext uri="{A12FA001-AC4F-418D-AE19-62706E023703}">
                      <ahyp:hlinkClr val="tx"/>
                    </a:ext>
                  </a:extLst>
                </a:hlinkClick>
              </a:rPr>
              <a:t>https://www.youtube.com/watch?v=bDkDg33uGuc</a:t>
            </a:r>
            <a:endParaRPr b="0" i="0" sz="1800" u="none" cap="none" strike="noStrike">
              <a:solidFill>
                <a:srgbClr val="452A74"/>
              </a:solidFill>
              <a:latin typeface="Montserrat"/>
              <a:ea typeface="Montserrat"/>
              <a:cs typeface="Montserrat"/>
              <a:sym typeface="Montserrat"/>
            </a:endParaRPr>
          </a:p>
          <a:p>
            <a:pPr indent="-2235200" lvl="0" marL="2235200" marR="0" rtl="0" algn="just">
              <a:lnSpc>
                <a:spcPct val="140000"/>
              </a:lnSpc>
              <a:spcBef>
                <a:spcPts val="600"/>
              </a:spcBef>
              <a:spcAft>
                <a:spcPts val="0"/>
              </a:spcAft>
              <a:buNone/>
            </a:pPr>
            <a:r>
              <a:rPr lang="en-US" sz="1800">
                <a:solidFill>
                  <a:srgbClr val="452A74"/>
                </a:solidFill>
                <a:latin typeface="Montserrat"/>
                <a:ea typeface="Montserrat"/>
                <a:cs typeface="Montserrat"/>
                <a:sym typeface="Montserrat"/>
              </a:rPr>
              <a:t>E.1.7_</a:t>
            </a:r>
            <a:r>
              <a:rPr b="0" i="0" lang="en-US" sz="1800" u="none" cap="none" strike="noStrike">
                <a:solidFill>
                  <a:srgbClr val="452A74"/>
                </a:solidFill>
                <a:latin typeface="Montserrat"/>
                <a:ea typeface="Montserrat"/>
                <a:cs typeface="Montserrat"/>
                <a:sym typeface="Montserrat"/>
              </a:rPr>
              <a:t>Winner "Best Pitch" Competition - Willy Green (Party on Demand) </a:t>
            </a:r>
            <a:r>
              <a:rPr b="0" i="0" lang="en-US" sz="1800" u="sng" cap="none" strike="noStrike">
                <a:solidFill>
                  <a:srgbClr val="452A74"/>
                </a:solidFill>
                <a:latin typeface="Montserrat"/>
                <a:ea typeface="Montserrat"/>
                <a:cs typeface="Montserrat"/>
                <a:sym typeface="Montserrat"/>
                <a:hlinkClick r:id="rId5">
                  <a:extLst>
                    <a:ext uri="{A12FA001-AC4F-418D-AE19-62706E023703}">
                      <ahyp:hlinkClr val="tx"/>
                    </a:ext>
                  </a:extLst>
                </a:hlinkClick>
              </a:rPr>
              <a:t>https://www.youtube.com/watch?v=VCVRgpSPSVQ</a:t>
            </a:r>
            <a:r>
              <a:rPr b="0" i="0" lang="en-US" sz="1800" u="none" cap="none" strike="noStrike">
                <a:solidFill>
                  <a:srgbClr val="452A74"/>
                </a:solidFill>
                <a:latin typeface="Montserrat"/>
                <a:ea typeface="Montserrat"/>
                <a:cs typeface="Montserrat"/>
                <a:sym typeface="Montserrat"/>
              </a:rPr>
              <a:t> </a:t>
            </a:r>
            <a:endParaRPr b="0" i="0" sz="1800" u="none" cap="none" strike="noStrike">
              <a:solidFill>
                <a:srgbClr val="452A74"/>
              </a:solidFill>
              <a:latin typeface="Montserrat"/>
              <a:ea typeface="Montserrat"/>
              <a:cs typeface="Montserrat"/>
              <a:sym typeface="Montserrat"/>
            </a:endParaRPr>
          </a:p>
        </p:txBody>
      </p:sp>
      <p:sp>
        <p:nvSpPr>
          <p:cNvPr id="542" name="Google Shape;542;p4"/>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43" name="Google Shape;543;p4"/>
          <p:cNvSpPr txBox="1"/>
          <p:nvPr/>
        </p:nvSpPr>
        <p:spPr>
          <a:xfrm>
            <a:off x="1284834" y="44823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Hands-On Activity</a:t>
            </a:r>
            <a:endParaRPr b="0" i="0" sz="1400" u="none" cap="none" strike="noStrike">
              <a:solidFill>
                <a:srgbClr val="000000"/>
              </a:solidFill>
              <a:latin typeface="Arial"/>
              <a:ea typeface="Arial"/>
              <a:cs typeface="Arial"/>
              <a:sym typeface="Arial"/>
            </a:endParaRPr>
          </a:p>
        </p:txBody>
      </p:sp>
      <p:pic>
        <p:nvPicPr>
          <p:cNvPr descr="Filme - ícones de cinema grátis" id="544" name="Google Shape;544;p4"/>
          <p:cNvPicPr preferRelativeResize="0"/>
          <p:nvPr/>
        </p:nvPicPr>
        <p:blipFill rotWithShape="1">
          <a:blip r:embed="rId7">
            <a:alphaModFix/>
          </a:blip>
          <a:srcRect b="0" l="0" r="0" t="0"/>
          <a:stretch/>
        </p:blipFill>
        <p:spPr>
          <a:xfrm>
            <a:off x="12597422" y="2855837"/>
            <a:ext cx="4876800" cy="4876800"/>
          </a:xfrm>
          <a:prstGeom prst="rect">
            <a:avLst/>
          </a:prstGeom>
          <a:noFill/>
          <a:ln>
            <a:noFill/>
          </a:ln>
        </p:spPr>
      </p:pic>
      <p:sp>
        <p:nvSpPr>
          <p:cNvPr id="545" name="Google Shape;545;p4"/>
          <p:cNvSpPr txBox="1"/>
          <p:nvPr/>
        </p:nvSpPr>
        <p:spPr>
          <a:xfrm>
            <a:off x="1192555" y="5835573"/>
            <a:ext cx="9930357" cy="3908762"/>
          </a:xfrm>
          <a:prstGeom prst="rect">
            <a:avLst/>
          </a:prstGeom>
          <a:noFill/>
          <a:ln>
            <a:noFill/>
          </a:ln>
        </p:spPr>
        <p:txBody>
          <a:bodyPr anchorCtr="0" anchor="t" bIns="0" lIns="0" spcFirstLastPara="1" rIns="0" wrap="square" tIns="0">
            <a:spAutoFit/>
          </a:bodyPr>
          <a:lstStyle/>
          <a:p>
            <a:pPr indent="-88900" lvl="0" marL="177800" marR="0" rtl="0" algn="just">
              <a:lnSpc>
                <a:spcPct val="140000"/>
              </a:lnSpc>
              <a:spcBef>
                <a:spcPts val="600"/>
              </a:spcBef>
              <a:spcAft>
                <a:spcPts val="0"/>
              </a:spcAft>
              <a:buClr>
                <a:srgbClr val="000000"/>
              </a:buClr>
              <a:buSzPts val="3200"/>
              <a:buFont typeface="Arial"/>
              <a:buNone/>
            </a:pPr>
            <a:r>
              <a:rPr b="1" i="0" lang="en-US" sz="3200" u="none" cap="none" strike="noStrike">
                <a:solidFill>
                  <a:srgbClr val="452A74"/>
                </a:solidFill>
                <a:latin typeface="Montserrat"/>
                <a:ea typeface="Montserrat"/>
                <a:cs typeface="Montserrat"/>
                <a:sym typeface="Montserrat"/>
              </a:rPr>
              <a:t>Rate each pitch on a scale of 1-5 for</a:t>
            </a:r>
            <a:r>
              <a:rPr b="0" i="0" lang="en-US" sz="3200" u="none" cap="none" strike="noStrike">
                <a:solidFill>
                  <a:srgbClr val="452A74"/>
                </a:solidFill>
                <a:latin typeface="Montserrat"/>
                <a:ea typeface="Montserrat"/>
                <a:cs typeface="Montserrat"/>
                <a:sym typeface="Montserrat"/>
              </a:rPr>
              <a:t>:</a:t>
            </a:r>
            <a:endParaRPr b="0" i="0" sz="1400" u="none" cap="none" strike="noStrike">
              <a:solidFill>
                <a:srgbClr val="000000"/>
              </a:solidFill>
              <a:latin typeface="Arial"/>
              <a:ea typeface="Arial"/>
              <a:cs typeface="Arial"/>
              <a:sym typeface="Arial"/>
            </a:endParaRPr>
          </a:p>
          <a:p>
            <a:pPr indent="-88900" lvl="0" marL="177800" marR="0" rtl="0" algn="just">
              <a:lnSpc>
                <a:spcPct val="140000"/>
              </a:lnSpc>
              <a:spcBef>
                <a:spcPts val="600"/>
              </a:spcBef>
              <a:spcAft>
                <a:spcPts val="0"/>
              </a:spcAft>
              <a:buClr>
                <a:srgbClr val="000000"/>
              </a:buClr>
              <a:buSzPts val="3200"/>
              <a:buFont typeface="Arial"/>
              <a:buNone/>
            </a:pPr>
            <a:r>
              <a:rPr b="0" i="0" lang="en-US" sz="3200" u="none" cap="none" strike="noStrike">
                <a:solidFill>
                  <a:srgbClr val="452A74"/>
                </a:solidFill>
                <a:latin typeface="Montserrat"/>
                <a:ea typeface="Montserrat"/>
                <a:cs typeface="Montserrat"/>
                <a:sym typeface="Montserrat"/>
              </a:rPr>
              <a:t>✔️ Clear problem and solution</a:t>
            </a:r>
            <a:endParaRPr b="0" i="0" sz="1400" u="none" cap="none" strike="noStrike">
              <a:solidFill>
                <a:srgbClr val="000000"/>
              </a:solidFill>
              <a:latin typeface="Arial"/>
              <a:ea typeface="Arial"/>
              <a:cs typeface="Arial"/>
              <a:sym typeface="Arial"/>
            </a:endParaRPr>
          </a:p>
          <a:p>
            <a:pPr indent="-88900" lvl="0" marL="177800" marR="0" rtl="0" algn="just">
              <a:lnSpc>
                <a:spcPct val="140000"/>
              </a:lnSpc>
              <a:spcBef>
                <a:spcPts val="600"/>
              </a:spcBef>
              <a:spcAft>
                <a:spcPts val="0"/>
              </a:spcAft>
              <a:buClr>
                <a:srgbClr val="000000"/>
              </a:buClr>
              <a:buSzPts val="3200"/>
              <a:buFont typeface="Arial"/>
              <a:buNone/>
            </a:pPr>
            <a:r>
              <a:rPr b="0" i="0" lang="en-US" sz="3200" u="none" cap="none" strike="noStrike">
                <a:solidFill>
                  <a:srgbClr val="452A74"/>
                </a:solidFill>
                <a:latin typeface="Montserrat"/>
                <a:ea typeface="Montserrat"/>
                <a:cs typeface="Montserrat"/>
                <a:sym typeface="Montserrat"/>
              </a:rPr>
              <a:t>✔️ Engaging storytelling</a:t>
            </a:r>
            <a:endParaRPr b="0" i="0" sz="1400" u="none" cap="none" strike="noStrike">
              <a:solidFill>
                <a:srgbClr val="000000"/>
              </a:solidFill>
              <a:latin typeface="Arial"/>
              <a:ea typeface="Arial"/>
              <a:cs typeface="Arial"/>
              <a:sym typeface="Arial"/>
            </a:endParaRPr>
          </a:p>
          <a:p>
            <a:pPr indent="-88900" lvl="0" marL="177800" marR="0" rtl="0" algn="just">
              <a:lnSpc>
                <a:spcPct val="140000"/>
              </a:lnSpc>
              <a:spcBef>
                <a:spcPts val="600"/>
              </a:spcBef>
              <a:spcAft>
                <a:spcPts val="0"/>
              </a:spcAft>
              <a:buClr>
                <a:srgbClr val="000000"/>
              </a:buClr>
              <a:buSzPts val="3200"/>
              <a:buFont typeface="Arial"/>
              <a:buNone/>
            </a:pPr>
            <a:r>
              <a:rPr b="0" i="0" lang="en-US" sz="3200" u="none" cap="none" strike="noStrike">
                <a:solidFill>
                  <a:srgbClr val="452A74"/>
                </a:solidFill>
                <a:latin typeface="Montserrat"/>
                <a:ea typeface="Montserrat"/>
                <a:cs typeface="Montserrat"/>
                <a:sym typeface="Montserrat"/>
              </a:rPr>
              <a:t>✔️ Strong presence and tone</a:t>
            </a:r>
            <a:endParaRPr b="0" i="0" sz="1400" u="none" cap="none" strike="noStrike">
              <a:solidFill>
                <a:srgbClr val="000000"/>
              </a:solidFill>
              <a:latin typeface="Arial"/>
              <a:ea typeface="Arial"/>
              <a:cs typeface="Arial"/>
              <a:sym typeface="Arial"/>
            </a:endParaRPr>
          </a:p>
          <a:p>
            <a:pPr indent="-88900" lvl="0" marL="177800" marR="0" rtl="0" algn="just">
              <a:lnSpc>
                <a:spcPct val="140000"/>
              </a:lnSpc>
              <a:spcBef>
                <a:spcPts val="600"/>
              </a:spcBef>
              <a:spcAft>
                <a:spcPts val="600"/>
              </a:spcAft>
              <a:buClr>
                <a:srgbClr val="000000"/>
              </a:buClr>
              <a:buSzPts val="3200"/>
              <a:buFont typeface="Arial"/>
              <a:buNone/>
            </a:pPr>
            <a:r>
              <a:rPr b="0" i="0" lang="en-US" sz="3200" u="none" cap="none" strike="noStrike">
                <a:solidFill>
                  <a:srgbClr val="452A74"/>
                </a:solidFill>
                <a:latin typeface="Montserrat"/>
                <a:ea typeface="Montserrat"/>
                <a:cs typeface="Montserrat"/>
                <a:sym typeface="Montserrat"/>
              </a:rPr>
              <a:t>✔️ Effective use of visuals</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9000"/>
          </a:blip>
          <a:stretch>
            <a:fillRect/>
          </a:stretch>
        </a:blipFill>
      </p:bgPr>
    </p:bg>
    <p:spTree>
      <p:nvGrpSpPr>
        <p:cNvPr id="549" name="Shape 549"/>
        <p:cNvGrpSpPr/>
        <p:nvPr/>
      </p:nvGrpSpPr>
      <p:grpSpPr>
        <a:xfrm>
          <a:off x="0" y="0"/>
          <a:ext cx="0" cy="0"/>
          <a:chOff x="0" y="0"/>
          <a:chExt cx="0" cy="0"/>
        </a:xfrm>
      </p:grpSpPr>
      <p:pic>
        <p:nvPicPr>
          <p:cNvPr descr="https://timertopia.files.wordpress.com/2017/04/3-minutes.gif" id="550" name="Google Shape;550;p57"/>
          <p:cNvPicPr preferRelativeResize="0"/>
          <p:nvPr/>
        </p:nvPicPr>
        <p:blipFill rotWithShape="1">
          <a:blip r:embed="rId4">
            <a:alphaModFix/>
          </a:blip>
          <a:srcRect b="0" l="0" r="0" t="0"/>
          <a:stretch/>
        </p:blipFill>
        <p:spPr>
          <a:xfrm>
            <a:off x="4272808" y="2946400"/>
            <a:ext cx="6508750" cy="2603500"/>
          </a:xfrm>
          <a:prstGeom prst="rect">
            <a:avLst/>
          </a:prstGeom>
          <a:noFill/>
          <a:ln>
            <a:noFill/>
          </a:ln>
        </p:spPr>
      </p:pic>
      <p:sp>
        <p:nvSpPr>
          <p:cNvPr id="551" name="Google Shape;551;p57"/>
          <p:cNvSpPr/>
          <p:nvPr/>
        </p:nvSpPr>
        <p:spPr>
          <a:xfrm>
            <a:off x="14742167" y="9258300"/>
            <a:ext cx="3069119" cy="618435"/>
          </a:xfrm>
          <a:custGeom>
            <a:rect b="b" l="l" r="r" t="t"/>
            <a:pathLst>
              <a:path extrusionOk="0" h="618435" w="3069119">
                <a:moveTo>
                  <a:pt x="0" y="0"/>
                </a:moveTo>
                <a:lnTo>
                  <a:pt x="3069119" y="0"/>
                </a:lnTo>
                <a:lnTo>
                  <a:pt x="3069119" y="618435"/>
                </a:lnTo>
                <a:lnTo>
                  <a:pt x="0" y="618435"/>
                </a:lnTo>
                <a:lnTo>
                  <a:pt x="0" y="0"/>
                </a:lnTo>
                <a:close/>
              </a:path>
            </a:pathLst>
          </a:custGeom>
          <a:blipFill rotWithShape="1">
            <a:blip r:embed="rId5">
              <a:alphaModFix/>
            </a:blip>
            <a:stretch>
              <a:fillRect b="-4051"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2" name="Google Shape;552;p57"/>
          <p:cNvSpPr/>
          <p:nvPr/>
        </p:nvSpPr>
        <p:spPr>
          <a:xfrm>
            <a:off x="15937540" y="0"/>
            <a:ext cx="2350460" cy="2350460"/>
          </a:xfrm>
          <a:custGeom>
            <a:rect b="b" l="l" r="r" t="t"/>
            <a:pathLst>
              <a:path extrusionOk="0" h="2350460" w="2350460">
                <a:moveTo>
                  <a:pt x="0" y="0"/>
                </a:moveTo>
                <a:lnTo>
                  <a:pt x="2350460" y="0"/>
                </a:lnTo>
                <a:lnTo>
                  <a:pt x="2350460" y="2350460"/>
                </a:lnTo>
                <a:lnTo>
                  <a:pt x="0" y="235046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3" name="Google Shape;553;p57"/>
          <p:cNvSpPr txBox="1"/>
          <p:nvPr/>
        </p:nvSpPr>
        <p:spPr>
          <a:xfrm>
            <a:off x="615208" y="128869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DED5ED"/>
                </a:solidFill>
                <a:latin typeface="Montserrat ExtraBold"/>
                <a:ea typeface="Montserrat ExtraBold"/>
                <a:cs typeface="Montserrat ExtraBold"/>
                <a:sym typeface="Montserrat ExtraBold"/>
              </a:rPr>
              <a:t>BREAK</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6CB2">
            <a:alpha val="92156"/>
          </a:srgbClr>
        </a:solidFill>
      </p:bgPr>
    </p:bg>
    <p:spTree>
      <p:nvGrpSpPr>
        <p:cNvPr id="557" name="Shape 557"/>
        <p:cNvGrpSpPr/>
        <p:nvPr/>
      </p:nvGrpSpPr>
      <p:grpSpPr>
        <a:xfrm>
          <a:off x="0" y="0"/>
          <a:ext cx="0" cy="0"/>
          <a:chOff x="0" y="0"/>
          <a:chExt cx="0" cy="0"/>
        </a:xfrm>
      </p:grpSpPr>
      <p:sp>
        <p:nvSpPr>
          <p:cNvPr id="558" name="Google Shape;558;p58"/>
          <p:cNvSpPr/>
          <p:nvPr/>
        </p:nvSpPr>
        <p:spPr>
          <a:xfrm>
            <a:off x="483201" y="466944"/>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59" name="Google Shape;559;p58"/>
          <p:cNvSpPr txBox="1"/>
          <p:nvPr/>
        </p:nvSpPr>
        <p:spPr>
          <a:xfrm>
            <a:off x="483201" y="1290990"/>
            <a:ext cx="15661518" cy="1941172"/>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DED5ED"/>
                </a:solidFill>
                <a:latin typeface="Montserrat ExtraBold"/>
                <a:ea typeface="Montserrat ExtraBold"/>
                <a:cs typeface="Montserrat ExtraBold"/>
                <a:sym typeface="Montserrat ExtraBold"/>
              </a:rPr>
              <a:t>3. Pitch Structure for Business Planning</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4505"/>
              <a:buFont typeface="Arial"/>
              <a:buNone/>
            </a:pPr>
            <a:r>
              <a:t/>
            </a:r>
            <a:endParaRPr b="0" i="0" sz="4505" u="none" cap="none" strike="noStrike">
              <a:solidFill>
                <a:srgbClr val="DED5ED"/>
              </a:solidFill>
              <a:latin typeface="Montserrat ExtraBold"/>
              <a:ea typeface="Montserrat ExtraBold"/>
              <a:cs typeface="Montserrat ExtraBold"/>
              <a:sym typeface="Montserrat ExtraBold"/>
            </a:endParaRPr>
          </a:p>
        </p:txBody>
      </p:sp>
      <p:grpSp>
        <p:nvGrpSpPr>
          <p:cNvPr id="560" name="Google Shape;560;p58"/>
          <p:cNvGrpSpPr/>
          <p:nvPr/>
        </p:nvGrpSpPr>
        <p:grpSpPr>
          <a:xfrm>
            <a:off x="16975762" y="-1270065"/>
            <a:ext cx="1456898" cy="18965831"/>
            <a:chOff x="0" y="0"/>
            <a:chExt cx="1942530" cy="25287775"/>
          </a:xfrm>
        </p:grpSpPr>
        <p:grpSp>
          <p:nvGrpSpPr>
            <p:cNvPr id="561" name="Google Shape;561;p58"/>
            <p:cNvGrpSpPr/>
            <p:nvPr/>
          </p:nvGrpSpPr>
          <p:grpSpPr>
            <a:xfrm rot="5400000">
              <a:off x="-11639959" y="11705285"/>
              <a:ext cx="25287775" cy="1877204"/>
              <a:chOff x="0" y="-38100"/>
              <a:chExt cx="4995116" cy="370806"/>
            </a:xfrm>
          </p:grpSpPr>
          <p:sp>
            <p:nvSpPr>
              <p:cNvPr id="562" name="Google Shape;562;p58"/>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3" name="Google Shape;563;p58"/>
              <p:cNvSpPr txBox="1"/>
              <p:nvPr/>
            </p:nvSpPr>
            <p:spPr>
              <a:xfrm>
                <a:off x="0" y="-38100"/>
                <a:ext cx="4995116" cy="3708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64" name="Google Shape;564;p58"/>
            <p:cNvSpPr/>
            <p:nvPr/>
          </p:nvSpPr>
          <p:spPr>
            <a:xfrm>
              <a:off x="148357" y="11845674"/>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5" name="Google Shape;565;p58"/>
            <p:cNvSpPr/>
            <p:nvPr/>
          </p:nvSpPr>
          <p:spPr>
            <a:xfrm>
              <a:off x="111925" y="6133623"/>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6" name="Google Shape;566;p58"/>
            <p:cNvSpPr/>
            <p:nvPr/>
          </p:nvSpPr>
          <p:spPr>
            <a:xfrm>
              <a:off x="148357" y="8281093"/>
              <a:ext cx="1518262" cy="1051741"/>
            </a:xfrm>
            <a:custGeom>
              <a:rect b="b" l="l" r="r" t="t"/>
              <a:pathLst>
                <a:path extrusionOk="0" h="1051741" w="1518262">
                  <a:moveTo>
                    <a:pt x="0" y="0"/>
                  </a:moveTo>
                  <a:lnTo>
                    <a:pt x="1518262" y="0"/>
                  </a:lnTo>
                  <a:lnTo>
                    <a:pt x="1518262" y="1051742"/>
                  </a:lnTo>
                  <a:lnTo>
                    <a:pt x="0" y="105174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7" name="Google Shape;567;p58"/>
            <p:cNvSpPr/>
            <p:nvPr/>
          </p:nvSpPr>
          <p:spPr>
            <a:xfrm>
              <a:off x="88625" y="4150665"/>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8" name="Google Shape;568;p58"/>
            <p:cNvSpPr/>
            <p:nvPr/>
          </p:nvSpPr>
          <p:spPr>
            <a:xfrm>
              <a:off x="148357" y="13306984"/>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69" name="Google Shape;569;p58"/>
            <p:cNvSpPr/>
            <p:nvPr/>
          </p:nvSpPr>
          <p:spPr>
            <a:xfrm>
              <a:off x="0" y="2112449"/>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70" name="Google Shape;570;p58"/>
            <p:cNvSpPr/>
            <p:nvPr/>
          </p:nvSpPr>
          <p:spPr>
            <a:xfrm>
              <a:off x="68059" y="9919271"/>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71" name="Google Shape;571;p58"/>
          <p:cNvSpPr txBox="1"/>
          <p:nvPr/>
        </p:nvSpPr>
        <p:spPr>
          <a:xfrm>
            <a:off x="1015861" y="8212849"/>
            <a:ext cx="15263445" cy="2604303"/>
          </a:xfrm>
          <a:prstGeom prst="rect">
            <a:avLst/>
          </a:prstGeom>
          <a:noFill/>
          <a:ln>
            <a:noFill/>
          </a:ln>
        </p:spPr>
        <p:txBody>
          <a:bodyPr anchorCtr="0" anchor="t" bIns="45700" lIns="91425" spcFirstLastPara="1" rIns="91425" wrap="square" tIns="45700">
            <a:spAutoFit/>
          </a:bodyPr>
          <a:lstStyle/>
          <a:p>
            <a:pPr indent="0" lvl="0" marL="0" marR="0" rtl="0" algn="l">
              <a:lnSpc>
                <a:spcPct val="140000"/>
              </a:lnSpc>
              <a:spcBef>
                <a:spcPts val="0"/>
              </a:spcBef>
              <a:spcAft>
                <a:spcPts val="0"/>
              </a:spcAft>
              <a:buClr>
                <a:srgbClr val="000000"/>
              </a:buClr>
              <a:buSzPts val="4000"/>
              <a:buFont typeface="Arial"/>
              <a:buNone/>
            </a:pPr>
            <a:r>
              <a:rPr b="1" i="0" lang="en-US" sz="4000" u="none" cap="none" strike="noStrike">
                <a:solidFill>
                  <a:srgbClr val="DED5ED"/>
                </a:solidFill>
                <a:latin typeface="Arial"/>
                <a:ea typeface="Arial"/>
                <a:cs typeface="Arial"/>
                <a:sym typeface="Arial"/>
              </a:rPr>
              <a:t>Objective</a:t>
            </a:r>
            <a:r>
              <a:rPr b="0" i="0" lang="en-US" sz="4000" u="none" cap="none" strike="noStrike">
                <a:solidFill>
                  <a:srgbClr val="DED5ED"/>
                </a:solidFill>
                <a:latin typeface="Arial"/>
                <a:ea typeface="Arial"/>
                <a:cs typeface="Arial"/>
                <a:sym typeface="Arial"/>
              </a:rPr>
              <a:t>: To communicate the value of a business idea to investors, potential partners, or customers</a:t>
            </a:r>
            <a:endParaRPr b="0" i="0" sz="4800" u="none" cap="none" strike="noStrike">
              <a:solidFill>
                <a:srgbClr val="DED5ED"/>
              </a:solidFill>
              <a:latin typeface="Arial"/>
              <a:ea typeface="Arial"/>
              <a:cs typeface="Arial"/>
              <a:sym typeface="Arial"/>
            </a:endParaRPr>
          </a:p>
          <a:p>
            <a:pPr indent="-488950" lvl="0" marL="742950" marR="0" rtl="0" algn="l">
              <a:lnSpc>
                <a:spcPct val="140000"/>
              </a:lnSpc>
              <a:spcBef>
                <a:spcPts val="0"/>
              </a:spcBef>
              <a:spcAft>
                <a:spcPts val="0"/>
              </a:spcAft>
              <a:buClr>
                <a:srgbClr val="DED5ED"/>
              </a:buClr>
              <a:buSzPts val="4000"/>
              <a:buFont typeface="Arial"/>
              <a:buNone/>
            </a:pPr>
            <a:r>
              <a:t/>
            </a:r>
            <a:endParaRPr b="0" i="0" sz="4000" u="none" cap="none" strike="noStrike">
              <a:solidFill>
                <a:srgbClr val="DED5ED"/>
              </a:solidFill>
              <a:latin typeface="Arial"/>
              <a:ea typeface="Arial"/>
              <a:cs typeface="Arial"/>
              <a:sym typeface="Arial"/>
            </a:endParaRPr>
          </a:p>
        </p:txBody>
      </p:sp>
      <p:pic>
        <p:nvPicPr>
          <p:cNvPr id="572" name="Google Shape;572;p58"/>
          <p:cNvPicPr preferRelativeResize="0"/>
          <p:nvPr/>
        </p:nvPicPr>
        <p:blipFill rotWithShape="1">
          <a:blip r:embed="rId7">
            <a:alphaModFix/>
          </a:blip>
          <a:srcRect b="0" l="0" r="0" t="0"/>
          <a:stretch/>
        </p:blipFill>
        <p:spPr>
          <a:xfrm>
            <a:off x="6028274" y="2631740"/>
            <a:ext cx="9395197" cy="5368684"/>
          </a:xfrm>
          <a:prstGeom prst="rect">
            <a:avLst/>
          </a:prstGeom>
          <a:noFill/>
          <a:ln>
            <a:noFill/>
          </a:ln>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59"/>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578" name="Google Shape;578;p59"/>
          <p:cNvGrpSpPr/>
          <p:nvPr/>
        </p:nvGrpSpPr>
        <p:grpSpPr>
          <a:xfrm>
            <a:off x="0" y="9721187"/>
            <a:ext cx="18288000" cy="883574"/>
            <a:chOff x="0" y="-38100"/>
            <a:chExt cx="4995116" cy="232711"/>
          </a:xfrm>
        </p:grpSpPr>
        <p:sp>
          <p:nvSpPr>
            <p:cNvPr id="579" name="Google Shape;579;p59"/>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0" name="Google Shape;580;p59"/>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81" name="Google Shape;581;p59"/>
          <p:cNvSpPr/>
          <p:nvPr/>
        </p:nvSpPr>
        <p:spPr>
          <a:xfrm>
            <a:off x="0"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82" name="Google Shape;582;p59"/>
          <p:cNvSpPr txBox="1"/>
          <p:nvPr/>
        </p:nvSpPr>
        <p:spPr>
          <a:xfrm>
            <a:off x="1053294" y="2548874"/>
            <a:ext cx="16437671" cy="4839338"/>
          </a:xfrm>
          <a:prstGeom prst="rect">
            <a:avLst/>
          </a:prstGeom>
          <a:noFill/>
          <a:ln>
            <a:noFill/>
          </a:ln>
        </p:spPr>
        <p:txBody>
          <a:bodyPr anchorCtr="0" anchor="t" bIns="45700" lIns="91425" spcFirstLastPara="1" rIns="91425" wrap="square" tIns="45700">
            <a:spAutoFit/>
          </a:bodyPr>
          <a:lstStyle/>
          <a:p>
            <a:pPr indent="-742950" lvl="0" marL="742950" marR="0" rtl="0" algn="l">
              <a:lnSpc>
                <a:spcPct val="140000"/>
              </a:lnSpc>
              <a:spcBef>
                <a:spcPts val="0"/>
              </a:spcBef>
              <a:spcAft>
                <a:spcPts val="0"/>
              </a:spcAft>
              <a:buClr>
                <a:schemeClr val="dk1"/>
              </a:buClr>
              <a:buSzPts val="3200"/>
              <a:buFont typeface="Arial"/>
              <a:buAutoNum type="arabicPeriod"/>
            </a:pPr>
            <a:r>
              <a:rPr b="0" i="0" lang="en-US" sz="3200" u="none" cap="none" strike="noStrike">
                <a:solidFill>
                  <a:schemeClr val="dk1"/>
                </a:solidFill>
                <a:latin typeface="Arial"/>
                <a:ea typeface="Arial"/>
                <a:cs typeface="Arial"/>
                <a:sym typeface="Arial"/>
              </a:rPr>
              <a:t>Problem – Identifying the Market Need</a:t>
            </a:r>
            <a:endParaRPr b="0" i="0" sz="1400" u="none" cap="none" strike="noStrike">
              <a:solidFill>
                <a:srgbClr val="000000"/>
              </a:solidFill>
              <a:latin typeface="Arial"/>
              <a:ea typeface="Arial"/>
              <a:cs typeface="Arial"/>
              <a:sym typeface="Arial"/>
            </a:endParaRPr>
          </a:p>
          <a:p>
            <a:pPr indent="-742950" lvl="0" marL="742950" marR="0" rtl="0" algn="l">
              <a:lnSpc>
                <a:spcPct val="140000"/>
              </a:lnSpc>
              <a:spcBef>
                <a:spcPts val="0"/>
              </a:spcBef>
              <a:spcAft>
                <a:spcPts val="0"/>
              </a:spcAft>
              <a:buClr>
                <a:schemeClr val="dk1"/>
              </a:buClr>
              <a:buSzPts val="3200"/>
              <a:buFont typeface="Arial"/>
              <a:buAutoNum type="arabicPeriod"/>
            </a:pPr>
            <a:r>
              <a:rPr b="0" i="0" lang="en-US" sz="3200" u="none" cap="none" strike="noStrike">
                <a:solidFill>
                  <a:schemeClr val="dk1"/>
                </a:solidFill>
                <a:latin typeface="Arial"/>
                <a:ea typeface="Arial"/>
                <a:cs typeface="Arial"/>
                <a:sym typeface="Arial"/>
              </a:rPr>
              <a:t>Solution – Your Unique Value Proposition</a:t>
            </a:r>
            <a:endParaRPr b="0" i="0" sz="1400" u="none" cap="none" strike="noStrike">
              <a:solidFill>
                <a:srgbClr val="000000"/>
              </a:solidFill>
              <a:latin typeface="Arial"/>
              <a:ea typeface="Arial"/>
              <a:cs typeface="Arial"/>
              <a:sym typeface="Arial"/>
            </a:endParaRPr>
          </a:p>
          <a:p>
            <a:pPr indent="-742950" lvl="0" marL="742950" marR="0" rtl="0" algn="l">
              <a:lnSpc>
                <a:spcPct val="140000"/>
              </a:lnSpc>
              <a:spcBef>
                <a:spcPts val="0"/>
              </a:spcBef>
              <a:spcAft>
                <a:spcPts val="0"/>
              </a:spcAft>
              <a:buClr>
                <a:schemeClr val="dk1"/>
              </a:buClr>
              <a:buSzPts val="3200"/>
              <a:buFont typeface="Arial"/>
              <a:buAutoNum type="arabicPeriod"/>
            </a:pPr>
            <a:r>
              <a:rPr b="0" i="0" lang="en-US" sz="3200" u="none" cap="none" strike="noStrike">
                <a:solidFill>
                  <a:schemeClr val="dk1"/>
                </a:solidFill>
                <a:latin typeface="Arial"/>
                <a:ea typeface="Arial"/>
                <a:cs typeface="Arial"/>
                <a:sym typeface="Arial"/>
              </a:rPr>
              <a:t>Business Model – Revenue Generation Strategy</a:t>
            </a:r>
            <a:endParaRPr b="0" i="0" sz="1400" u="none" cap="none" strike="noStrike">
              <a:solidFill>
                <a:srgbClr val="000000"/>
              </a:solidFill>
              <a:latin typeface="Arial"/>
              <a:ea typeface="Arial"/>
              <a:cs typeface="Arial"/>
              <a:sym typeface="Arial"/>
            </a:endParaRPr>
          </a:p>
          <a:p>
            <a:pPr indent="-742950" lvl="0" marL="742950" marR="0" rtl="0" algn="l">
              <a:lnSpc>
                <a:spcPct val="140000"/>
              </a:lnSpc>
              <a:spcBef>
                <a:spcPts val="0"/>
              </a:spcBef>
              <a:spcAft>
                <a:spcPts val="0"/>
              </a:spcAft>
              <a:buClr>
                <a:schemeClr val="dk1"/>
              </a:buClr>
              <a:buSzPts val="3200"/>
              <a:buFont typeface="Arial"/>
              <a:buAutoNum type="arabicPeriod"/>
            </a:pPr>
            <a:r>
              <a:rPr b="0" i="0" lang="en-US" sz="3200" u="none" cap="none" strike="noStrike">
                <a:solidFill>
                  <a:schemeClr val="dk1"/>
                </a:solidFill>
                <a:latin typeface="Arial"/>
                <a:ea typeface="Arial"/>
                <a:cs typeface="Arial"/>
                <a:sym typeface="Arial"/>
              </a:rPr>
              <a:t>Competitive Differential – Your Unique Advantage</a:t>
            </a:r>
            <a:endParaRPr b="0" i="0" sz="1400" u="none" cap="none" strike="noStrike">
              <a:solidFill>
                <a:srgbClr val="000000"/>
              </a:solidFill>
              <a:latin typeface="Arial"/>
              <a:ea typeface="Arial"/>
              <a:cs typeface="Arial"/>
              <a:sym typeface="Arial"/>
            </a:endParaRPr>
          </a:p>
          <a:p>
            <a:pPr indent="-742950" lvl="0" marL="742950" marR="0" rtl="0" algn="l">
              <a:lnSpc>
                <a:spcPct val="140000"/>
              </a:lnSpc>
              <a:spcBef>
                <a:spcPts val="0"/>
              </a:spcBef>
              <a:spcAft>
                <a:spcPts val="0"/>
              </a:spcAft>
              <a:buClr>
                <a:schemeClr val="dk1"/>
              </a:buClr>
              <a:buSzPts val="3200"/>
              <a:buFont typeface="Arial"/>
              <a:buAutoNum type="arabicPeriod"/>
            </a:pPr>
            <a:r>
              <a:rPr b="0" i="0" lang="en-US" sz="3200" u="none" cap="none" strike="noStrike">
                <a:solidFill>
                  <a:schemeClr val="dk1"/>
                </a:solidFill>
                <a:latin typeface="Arial"/>
                <a:ea typeface="Arial"/>
                <a:cs typeface="Arial"/>
                <a:sym typeface="Arial"/>
              </a:rPr>
              <a:t>Market and Scalability – Growth Potential</a:t>
            </a:r>
            <a:endParaRPr b="0" i="0" sz="1400" u="none" cap="none" strike="noStrike">
              <a:solidFill>
                <a:srgbClr val="000000"/>
              </a:solidFill>
              <a:latin typeface="Arial"/>
              <a:ea typeface="Arial"/>
              <a:cs typeface="Arial"/>
              <a:sym typeface="Arial"/>
            </a:endParaRPr>
          </a:p>
          <a:p>
            <a:pPr indent="-742950" lvl="0" marL="742950" marR="0" rtl="0" algn="l">
              <a:lnSpc>
                <a:spcPct val="140000"/>
              </a:lnSpc>
              <a:spcBef>
                <a:spcPts val="0"/>
              </a:spcBef>
              <a:spcAft>
                <a:spcPts val="0"/>
              </a:spcAft>
              <a:buClr>
                <a:schemeClr val="dk1"/>
              </a:buClr>
              <a:buSzPts val="3200"/>
              <a:buFont typeface="Arial"/>
              <a:buAutoNum type="arabicPeriod"/>
            </a:pPr>
            <a:r>
              <a:rPr b="0" i="0" lang="en-US" sz="3200" u="none" cap="none" strike="noStrike">
                <a:solidFill>
                  <a:schemeClr val="dk1"/>
                </a:solidFill>
                <a:latin typeface="Arial"/>
                <a:ea typeface="Arial"/>
                <a:cs typeface="Arial"/>
                <a:sym typeface="Arial"/>
              </a:rPr>
              <a:t>Financial Projections – The Numbers That Matter</a:t>
            </a:r>
            <a:endParaRPr b="0" i="0" sz="1400" u="none" cap="none" strike="noStrike">
              <a:solidFill>
                <a:srgbClr val="000000"/>
              </a:solidFill>
              <a:latin typeface="Arial"/>
              <a:ea typeface="Arial"/>
              <a:cs typeface="Arial"/>
              <a:sym typeface="Arial"/>
            </a:endParaRPr>
          </a:p>
          <a:p>
            <a:pPr indent="-742950" lvl="0" marL="742950" marR="0" rtl="0" algn="l">
              <a:lnSpc>
                <a:spcPct val="140000"/>
              </a:lnSpc>
              <a:spcBef>
                <a:spcPts val="0"/>
              </a:spcBef>
              <a:spcAft>
                <a:spcPts val="0"/>
              </a:spcAft>
              <a:buClr>
                <a:schemeClr val="dk1"/>
              </a:buClr>
              <a:buSzPts val="3200"/>
              <a:buFont typeface="Arial"/>
              <a:buAutoNum type="arabicPeriod"/>
            </a:pPr>
            <a:r>
              <a:rPr b="0" i="0" lang="en-US" sz="3200" u="none" cap="none" strike="noStrike">
                <a:solidFill>
                  <a:schemeClr val="dk1"/>
                </a:solidFill>
                <a:latin typeface="Arial"/>
                <a:ea typeface="Arial"/>
                <a:cs typeface="Arial"/>
                <a:sym typeface="Arial"/>
              </a:rPr>
              <a:t>Call to Action – What Do You Need Now?</a:t>
            </a:r>
            <a:endParaRPr b="0" i="0" sz="1400" u="none" cap="none" strike="noStrike">
              <a:solidFill>
                <a:srgbClr val="000000"/>
              </a:solidFill>
              <a:latin typeface="Arial"/>
              <a:ea typeface="Arial"/>
              <a:cs typeface="Arial"/>
              <a:sym typeface="Arial"/>
            </a:endParaRPr>
          </a:p>
        </p:txBody>
      </p:sp>
      <p:sp>
        <p:nvSpPr>
          <p:cNvPr id="583" name="Google Shape;583;p59"/>
          <p:cNvSpPr txBox="1"/>
          <p:nvPr/>
        </p:nvSpPr>
        <p:spPr>
          <a:xfrm>
            <a:off x="669632" y="270058"/>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7030A0"/>
                </a:solidFill>
                <a:latin typeface="Montserrat ExtraBold"/>
                <a:ea typeface="Montserrat ExtraBold"/>
                <a:cs typeface="Montserrat ExtraBold"/>
                <a:sym typeface="Montserrat ExtraBold"/>
              </a:rPr>
              <a:t>Business Pitch Template (7 elements):</a:t>
            </a:r>
            <a:endParaRPr b="0" i="0" sz="1400" u="none" cap="none" strike="noStrike">
              <a:solidFill>
                <a:srgbClr val="000000"/>
              </a:solidFill>
              <a:latin typeface="Arial"/>
              <a:ea typeface="Arial"/>
              <a:cs typeface="Arial"/>
              <a:sym typeface="Arial"/>
            </a:endParaRPr>
          </a:p>
        </p:txBody>
      </p:sp>
      <p:pic>
        <p:nvPicPr>
          <p:cNvPr id="584" name="Google Shape;584;p59"/>
          <p:cNvPicPr preferRelativeResize="0"/>
          <p:nvPr/>
        </p:nvPicPr>
        <p:blipFill rotWithShape="1">
          <a:blip r:embed="rId5">
            <a:alphaModFix/>
          </a:blip>
          <a:srcRect b="0" l="0" r="0" t="0"/>
          <a:stretch/>
        </p:blipFill>
        <p:spPr>
          <a:xfrm>
            <a:off x="11194767" y="1758616"/>
            <a:ext cx="6481010" cy="6481010"/>
          </a:xfrm>
          <a:prstGeom prst="rect">
            <a:avLst/>
          </a:prstGeom>
          <a:noFill/>
          <a:ln>
            <a:noFill/>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1000"/>
          </a:blip>
          <a:stretch>
            <a:fillRect/>
          </a:stretch>
        </a:blipFill>
      </p:bgPr>
    </p:bg>
    <p:spTree>
      <p:nvGrpSpPr>
        <p:cNvPr id="112" name="Shape 112"/>
        <p:cNvGrpSpPr/>
        <p:nvPr/>
      </p:nvGrpSpPr>
      <p:grpSpPr>
        <a:xfrm>
          <a:off x="0" y="0"/>
          <a:ext cx="0" cy="0"/>
          <a:chOff x="0" y="0"/>
          <a:chExt cx="0" cy="0"/>
        </a:xfrm>
      </p:grpSpPr>
      <p:sp>
        <p:nvSpPr>
          <p:cNvPr id="113" name="Google Shape;113;p27"/>
          <p:cNvSpPr/>
          <p:nvPr/>
        </p:nvSpPr>
        <p:spPr>
          <a:xfrm>
            <a:off x="14767258" y="9258300"/>
            <a:ext cx="3127794" cy="655828"/>
          </a:xfrm>
          <a:custGeom>
            <a:rect b="b" l="l" r="r" t="t"/>
            <a:pathLst>
              <a:path extrusionOk="0" h="655828" w="3127794">
                <a:moveTo>
                  <a:pt x="0" y="0"/>
                </a:moveTo>
                <a:lnTo>
                  <a:pt x="3127793" y="0"/>
                </a:lnTo>
                <a:lnTo>
                  <a:pt x="3127793" y="655828"/>
                </a:lnTo>
                <a:lnTo>
                  <a:pt x="0" y="65582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4" name="Google Shape;114;p27"/>
          <p:cNvGrpSpPr/>
          <p:nvPr/>
        </p:nvGrpSpPr>
        <p:grpSpPr>
          <a:xfrm rot="5400000">
            <a:off x="-8778964" y="7756711"/>
            <a:ext cx="18965831" cy="1407904"/>
            <a:chOff x="0" y="-38100"/>
            <a:chExt cx="4995116" cy="370806"/>
          </a:xfrm>
        </p:grpSpPr>
        <p:sp>
          <p:nvSpPr>
            <p:cNvPr id="115" name="Google Shape;115;p27"/>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6F539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 name="Google Shape;116;p27"/>
            <p:cNvSpPr txBox="1"/>
            <p:nvPr/>
          </p:nvSpPr>
          <p:spPr>
            <a:xfrm>
              <a:off x="0" y="-38100"/>
              <a:ext cx="4995116" cy="3708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17" name="Google Shape;117;p27"/>
          <p:cNvSpPr/>
          <p:nvPr/>
        </p:nvSpPr>
        <p:spPr>
          <a:xfrm>
            <a:off x="124546" y="2156526"/>
            <a:ext cx="1138696" cy="788806"/>
          </a:xfrm>
          <a:custGeom>
            <a:rect b="b" l="l" r="r" t="t"/>
            <a:pathLst>
              <a:path extrusionOk="0" h="788806" w="1138696">
                <a:moveTo>
                  <a:pt x="0" y="0"/>
                </a:moveTo>
                <a:lnTo>
                  <a:pt x="1138697" y="0"/>
                </a:lnTo>
                <a:lnTo>
                  <a:pt x="1138697" y="788806"/>
                </a:lnTo>
                <a:lnTo>
                  <a:pt x="0" y="788806"/>
                </a:lnTo>
                <a:lnTo>
                  <a:pt x="0" y="0"/>
                </a:lnTo>
                <a:close/>
              </a:path>
            </a:pathLst>
          </a:custGeom>
          <a:blipFill rotWithShape="1">
            <a:blip r:embed="rId5">
              <a:alphaModFix amt="31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 name="Google Shape;118;p27"/>
          <p:cNvSpPr/>
          <p:nvPr/>
        </p:nvSpPr>
        <p:spPr>
          <a:xfrm>
            <a:off x="79747" y="5369795"/>
            <a:ext cx="1138696" cy="788806"/>
          </a:xfrm>
          <a:custGeom>
            <a:rect b="b" l="l" r="r" t="t"/>
            <a:pathLst>
              <a:path extrusionOk="0" h="788806" w="1138696">
                <a:moveTo>
                  <a:pt x="0" y="0"/>
                </a:moveTo>
                <a:lnTo>
                  <a:pt x="1138697" y="0"/>
                </a:lnTo>
                <a:lnTo>
                  <a:pt x="1138697" y="788806"/>
                </a:lnTo>
                <a:lnTo>
                  <a:pt x="0" y="788806"/>
                </a:lnTo>
                <a:lnTo>
                  <a:pt x="0" y="0"/>
                </a:lnTo>
                <a:close/>
              </a:path>
            </a:pathLst>
          </a:custGeom>
          <a:blipFill rotWithShape="1">
            <a:blip r:embed="rId5">
              <a:alphaModFix amt="31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 name="Google Shape;119;p27"/>
          <p:cNvSpPr/>
          <p:nvPr/>
        </p:nvSpPr>
        <p:spPr>
          <a:xfrm>
            <a:off x="79747" y="3450157"/>
            <a:ext cx="1228294" cy="1096252"/>
          </a:xfrm>
          <a:custGeom>
            <a:rect b="b" l="l" r="r" t="t"/>
            <a:pathLst>
              <a:path extrusionOk="0" h="1096252" w="1228294">
                <a:moveTo>
                  <a:pt x="0" y="0"/>
                </a:moveTo>
                <a:lnTo>
                  <a:pt x="1228294" y="0"/>
                </a:lnTo>
                <a:lnTo>
                  <a:pt x="1228294" y="1096253"/>
                </a:lnTo>
                <a:lnTo>
                  <a:pt x="0" y="1096253"/>
                </a:lnTo>
                <a:lnTo>
                  <a:pt x="0" y="0"/>
                </a:lnTo>
                <a:close/>
              </a:path>
            </a:pathLst>
          </a:custGeom>
          <a:blipFill rotWithShape="1">
            <a:blip r:embed="rId6">
              <a:alphaModFix amt="5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 name="Google Shape;120;p27"/>
          <p:cNvSpPr/>
          <p:nvPr/>
        </p:nvSpPr>
        <p:spPr>
          <a:xfrm>
            <a:off x="124546" y="6663426"/>
            <a:ext cx="1131279" cy="1009667"/>
          </a:xfrm>
          <a:custGeom>
            <a:rect b="b" l="l" r="r" t="t"/>
            <a:pathLst>
              <a:path extrusionOk="0" h="1009667" w="1131279">
                <a:moveTo>
                  <a:pt x="0" y="0"/>
                </a:moveTo>
                <a:lnTo>
                  <a:pt x="1131280" y="0"/>
                </a:lnTo>
                <a:lnTo>
                  <a:pt x="1131280" y="1009667"/>
                </a:lnTo>
                <a:lnTo>
                  <a:pt x="0" y="1009667"/>
                </a:lnTo>
                <a:lnTo>
                  <a:pt x="0" y="0"/>
                </a:lnTo>
                <a:close/>
              </a:path>
            </a:pathLst>
          </a:custGeom>
          <a:blipFill rotWithShape="1">
            <a:blip r:embed="rId6">
              <a:alphaModFix amt="5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1" name="Google Shape;121;p27"/>
          <p:cNvSpPr/>
          <p:nvPr/>
        </p:nvSpPr>
        <p:spPr>
          <a:xfrm>
            <a:off x="0" y="596938"/>
            <a:ext cx="1205165" cy="946055"/>
          </a:xfrm>
          <a:custGeom>
            <a:rect b="b" l="l" r="r" t="t"/>
            <a:pathLst>
              <a:path extrusionOk="0" h="946055" w="1205165">
                <a:moveTo>
                  <a:pt x="0" y="0"/>
                </a:moveTo>
                <a:lnTo>
                  <a:pt x="1205165" y="0"/>
                </a:lnTo>
                <a:lnTo>
                  <a:pt x="1205165" y="946055"/>
                </a:lnTo>
                <a:lnTo>
                  <a:pt x="0" y="94605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2" name="Google Shape;122;p27"/>
          <p:cNvSpPr/>
          <p:nvPr/>
        </p:nvSpPr>
        <p:spPr>
          <a:xfrm>
            <a:off x="13279" y="8282693"/>
            <a:ext cx="1205165" cy="946055"/>
          </a:xfrm>
          <a:custGeom>
            <a:rect b="b" l="l" r="r" t="t"/>
            <a:pathLst>
              <a:path extrusionOk="0" h="946055" w="1205165">
                <a:moveTo>
                  <a:pt x="0" y="0"/>
                </a:moveTo>
                <a:lnTo>
                  <a:pt x="1205165" y="0"/>
                </a:lnTo>
                <a:lnTo>
                  <a:pt x="1205165" y="946055"/>
                </a:lnTo>
                <a:lnTo>
                  <a:pt x="0" y="94605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3" name="Google Shape;123;p27"/>
          <p:cNvSpPr/>
          <p:nvPr/>
        </p:nvSpPr>
        <p:spPr>
          <a:xfrm>
            <a:off x="13378782" y="-887298"/>
            <a:ext cx="4938626" cy="4938626"/>
          </a:xfrm>
          <a:custGeom>
            <a:rect b="b" l="l" r="r" t="t"/>
            <a:pathLst>
              <a:path extrusionOk="0" h="4938626" w="4938626">
                <a:moveTo>
                  <a:pt x="0" y="0"/>
                </a:moveTo>
                <a:lnTo>
                  <a:pt x="4938626" y="0"/>
                </a:lnTo>
                <a:lnTo>
                  <a:pt x="4938626" y="4938625"/>
                </a:lnTo>
                <a:lnTo>
                  <a:pt x="0" y="4938625"/>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4" name="Google Shape;124;p27"/>
          <p:cNvSpPr txBox="1"/>
          <p:nvPr/>
        </p:nvSpPr>
        <p:spPr>
          <a:xfrm>
            <a:off x="2161676" y="2772572"/>
            <a:ext cx="550338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Module Overview</a:t>
            </a:r>
            <a:endParaRPr b="1" i="0" sz="3600" u="none" cap="none" strike="noStrike">
              <a:solidFill>
                <a:srgbClr val="452A74"/>
              </a:solidFill>
              <a:latin typeface="Arial"/>
              <a:ea typeface="Arial"/>
              <a:cs typeface="Arial"/>
              <a:sym typeface="Arial"/>
            </a:endParaRPr>
          </a:p>
        </p:txBody>
      </p:sp>
      <p:sp>
        <p:nvSpPr>
          <p:cNvPr id="125" name="Google Shape;125;p27"/>
          <p:cNvSpPr txBox="1"/>
          <p:nvPr/>
        </p:nvSpPr>
        <p:spPr>
          <a:xfrm>
            <a:off x="2441077" y="4038110"/>
            <a:ext cx="15161124" cy="50167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52A74"/>
                </a:solidFill>
                <a:latin typeface="Montserrat"/>
                <a:ea typeface="Montserrat"/>
                <a:cs typeface="Montserrat"/>
                <a:sym typeface="Montserrat"/>
              </a:rPr>
              <a:t>Objective: </a:t>
            </a:r>
            <a:r>
              <a:rPr b="0" i="0" lang="en-US" sz="3200" u="none" cap="none" strike="noStrike">
                <a:solidFill>
                  <a:srgbClr val="452A74"/>
                </a:solidFill>
                <a:latin typeface="Montserrat"/>
                <a:ea typeface="Montserrat"/>
                <a:cs typeface="Montserrat"/>
                <a:sym typeface="Montserrat"/>
              </a:rPr>
              <a:t>To enable participants to effectively structure and deliver a pitch for their business plan while improving their communication skills through focused practice in clarity, persuasion, and confidence-building techniques.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452A74"/>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52A74"/>
                </a:solidFill>
                <a:latin typeface="Montserrat"/>
                <a:ea typeface="Montserrat"/>
                <a:cs typeface="Montserrat"/>
                <a:sym typeface="Montserrat"/>
              </a:rPr>
              <a:t>Target audience: </a:t>
            </a:r>
            <a:r>
              <a:rPr b="0" i="0" lang="en-US" sz="3200" u="none" cap="none" strike="noStrike">
                <a:solidFill>
                  <a:srgbClr val="452A74"/>
                </a:solidFill>
                <a:latin typeface="Montserrat"/>
                <a:ea typeface="Montserrat"/>
                <a:cs typeface="Montserrat"/>
                <a:sym typeface="Montserrat"/>
              </a:rPr>
              <a:t>Students/professionals/teachers developing a global business plan.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452A74"/>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52A74"/>
                </a:solidFill>
                <a:latin typeface="Montserrat"/>
                <a:ea typeface="Montserrat"/>
                <a:cs typeface="Montserrat"/>
                <a:sym typeface="Montserrat"/>
              </a:rPr>
              <a:t>Format: </a:t>
            </a:r>
            <a:r>
              <a:rPr b="0" i="0" lang="en-US" sz="3200" u="none" cap="none" strike="noStrike">
                <a:solidFill>
                  <a:srgbClr val="452A74"/>
                </a:solidFill>
                <a:latin typeface="Montserrat"/>
                <a:ea typeface="Montserrat"/>
                <a:cs typeface="Montserrat"/>
                <a:sym typeface="Montserrat"/>
              </a:rPr>
              <a:t>Theoretical session with interactive learning activities (1h)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452A74"/>
                </a:solidFill>
                <a:latin typeface="Montserrat"/>
                <a:ea typeface="Montserrat"/>
                <a:cs typeface="Montserrat"/>
                <a:sym typeface="Montserrat"/>
              </a:rPr>
              <a:t>	        Collaborative Group Activities (3h)</a:t>
            </a:r>
            <a:endParaRPr b="0" i="0" sz="1400" u="none" cap="none" strike="noStrike">
              <a:solidFill>
                <a:srgbClr val="000000"/>
              </a:solidFill>
              <a:latin typeface="Arial"/>
              <a:ea typeface="Arial"/>
              <a:cs typeface="Arial"/>
              <a:sym typeface="Arial"/>
            </a:endParaRPr>
          </a:p>
        </p:txBody>
      </p:sp>
      <p:sp>
        <p:nvSpPr>
          <p:cNvPr id="126" name="Google Shape;126;p27"/>
          <p:cNvSpPr txBox="1"/>
          <p:nvPr/>
        </p:nvSpPr>
        <p:spPr>
          <a:xfrm>
            <a:off x="1679076" y="419857"/>
            <a:ext cx="11579723"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39992"/>
              </a:lnSpc>
              <a:spcBef>
                <a:spcPts val="0"/>
              </a:spcBef>
              <a:spcAft>
                <a:spcPts val="0"/>
              </a:spcAft>
              <a:buClr>
                <a:srgbClr val="000000"/>
              </a:buClr>
              <a:buSzPts val="3600"/>
              <a:buFont typeface="Arial"/>
              <a:buNone/>
            </a:pPr>
            <a:r>
              <a:rPr b="1" i="1" lang="en-US" sz="3600" u="none" cap="none" strike="noStrike">
                <a:solidFill>
                  <a:srgbClr val="452A74"/>
                </a:solidFill>
                <a:latin typeface="Montserrat"/>
                <a:ea typeface="Montserrat"/>
                <a:cs typeface="Montserrat"/>
                <a:sym typeface="Montserrat"/>
              </a:rPr>
              <a:t>Pitching and Presentation Skills</a:t>
            </a:r>
            <a:endParaRPr b="1" i="1" sz="3600" u="none" cap="none" strike="noStrike">
              <a:solidFill>
                <a:srgbClr val="452A74"/>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60"/>
          <p:cNvSpPr/>
          <p:nvPr/>
        </p:nvSpPr>
        <p:spPr>
          <a:xfrm>
            <a:off x="14674970" y="9225138"/>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590" name="Google Shape;590;p60"/>
          <p:cNvGrpSpPr/>
          <p:nvPr/>
        </p:nvGrpSpPr>
        <p:grpSpPr>
          <a:xfrm>
            <a:off x="0" y="9721187"/>
            <a:ext cx="18288000" cy="883574"/>
            <a:chOff x="0" y="-38100"/>
            <a:chExt cx="4995116" cy="232711"/>
          </a:xfrm>
        </p:grpSpPr>
        <p:sp>
          <p:nvSpPr>
            <p:cNvPr id="591" name="Google Shape;591;p60"/>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2" name="Google Shape;592;p60"/>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593" name="Google Shape;593;p60"/>
          <p:cNvSpPr/>
          <p:nvPr/>
        </p:nvSpPr>
        <p:spPr>
          <a:xfrm>
            <a:off x="-15922" y="7888921"/>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594" name="Google Shape;594;p60"/>
          <p:cNvSpPr txBox="1"/>
          <p:nvPr/>
        </p:nvSpPr>
        <p:spPr>
          <a:xfrm>
            <a:off x="335519" y="0"/>
            <a:ext cx="16437671" cy="5910401"/>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1. Problem – Identifying the Market Need</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Every successful business addresses a specific problem or gap in the market. This section should clearly define:</a:t>
            </a:r>
            <a:endParaRPr b="0" i="0" sz="1400" u="none" cap="none" strike="noStrike">
              <a:solidFill>
                <a:srgbClr val="000000"/>
              </a:solidFill>
              <a:latin typeface="Arial"/>
              <a:ea typeface="Arial"/>
              <a:cs typeface="Arial"/>
              <a:sym typeface="Arial"/>
            </a:endParaRPr>
          </a:p>
          <a:p>
            <a:pPr indent="-457200" lvl="3"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What issue are customers facing?</a:t>
            </a:r>
            <a:endParaRPr b="0" i="0" sz="1400" u="none" cap="none" strike="noStrike">
              <a:solidFill>
                <a:srgbClr val="000000"/>
              </a:solidFill>
              <a:latin typeface="Arial"/>
              <a:ea typeface="Arial"/>
              <a:cs typeface="Arial"/>
              <a:sym typeface="Arial"/>
            </a:endParaRPr>
          </a:p>
          <a:p>
            <a:pPr indent="-457200" lvl="3"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Why is this problem significant?</a:t>
            </a:r>
            <a:endParaRPr b="0" i="0" sz="1400" u="none" cap="none" strike="noStrike">
              <a:solidFill>
                <a:srgbClr val="000000"/>
              </a:solidFill>
              <a:latin typeface="Arial"/>
              <a:ea typeface="Arial"/>
              <a:cs typeface="Arial"/>
              <a:sym typeface="Arial"/>
            </a:endParaRPr>
          </a:p>
          <a:p>
            <a:pPr indent="-457200" lvl="3"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What are the current limitations of existing solutions?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A strong pitch makes the problem relatable by using real-world examples, customer pain points, or market research data.</a:t>
            </a:r>
            <a:endParaRPr b="0" i="0" sz="1400" u="none" cap="none" strike="noStrike">
              <a:solidFill>
                <a:srgbClr val="000000"/>
              </a:solidFill>
              <a:latin typeface="Arial"/>
              <a:ea typeface="Arial"/>
              <a:cs typeface="Arial"/>
              <a:sym typeface="Arial"/>
            </a:endParaRPr>
          </a:p>
        </p:txBody>
      </p:sp>
      <p:sp>
        <p:nvSpPr>
          <p:cNvPr id="595" name="Google Shape;595;p60"/>
          <p:cNvSpPr txBox="1"/>
          <p:nvPr/>
        </p:nvSpPr>
        <p:spPr>
          <a:xfrm>
            <a:off x="-15922" y="6114012"/>
            <a:ext cx="18288000" cy="2862322"/>
          </a:xfrm>
          <a:prstGeom prst="rect">
            <a:avLst/>
          </a:prstGeom>
          <a:solidFill>
            <a:srgbClr val="E5DFE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Content:</a:t>
            </a:r>
            <a:endParaRPr b="0" i="0" sz="30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Brief, compelling description of the problem</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Statistics or real-world examples to show urgency</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Quote or customer pain point (if available)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Visuals:</a:t>
            </a:r>
            <a:endParaRPr b="0" i="0" sz="30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Infographic, image, or industry data chart</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61"/>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601" name="Google Shape;601;p61"/>
          <p:cNvGrpSpPr/>
          <p:nvPr/>
        </p:nvGrpSpPr>
        <p:grpSpPr>
          <a:xfrm>
            <a:off x="0" y="9721187"/>
            <a:ext cx="18288000" cy="883574"/>
            <a:chOff x="0" y="-38100"/>
            <a:chExt cx="4995116" cy="232711"/>
          </a:xfrm>
        </p:grpSpPr>
        <p:sp>
          <p:nvSpPr>
            <p:cNvPr id="602" name="Google Shape;602;p61"/>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3" name="Google Shape;603;p61"/>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04" name="Google Shape;604;p61"/>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05" name="Google Shape;605;p61"/>
          <p:cNvSpPr txBox="1"/>
          <p:nvPr/>
        </p:nvSpPr>
        <p:spPr>
          <a:xfrm>
            <a:off x="406383" y="41264"/>
            <a:ext cx="16640732" cy="517173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2. Solution – Your Unique Value Proposition</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After presenting the problem, showcase your business’s solution:</a:t>
            </a:r>
            <a:endParaRPr b="0" i="0" sz="1400" u="none" cap="none" strike="noStrike">
              <a:solidFill>
                <a:srgbClr val="000000"/>
              </a:solidFill>
              <a:latin typeface="Arial"/>
              <a:ea typeface="Arial"/>
              <a:cs typeface="Arial"/>
              <a:sym typeface="Arial"/>
            </a:endParaRPr>
          </a:p>
          <a:p>
            <a:pPr indent="-571500" lvl="0" marL="5715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How does your product or service address the problem?</a:t>
            </a:r>
            <a:endParaRPr b="0" i="0" sz="1400" u="none" cap="none" strike="noStrike">
              <a:solidFill>
                <a:srgbClr val="000000"/>
              </a:solidFill>
              <a:latin typeface="Arial"/>
              <a:ea typeface="Arial"/>
              <a:cs typeface="Arial"/>
              <a:sym typeface="Arial"/>
            </a:endParaRPr>
          </a:p>
          <a:p>
            <a:pPr indent="-571500" lvl="0" marL="5715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What makes it effective and innovative?</a:t>
            </a:r>
            <a:endParaRPr b="0" i="0" sz="1400" u="none" cap="none" strike="noStrike">
              <a:solidFill>
                <a:srgbClr val="000000"/>
              </a:solidFill>
              <a:latin typeface="Arial"/>
              <a:ea typeface="Arial"/>
              <a:cs typeface="Arial"/>
              <a:sym typeface="Arial"/>
            </a:endParaRPr>
          </a:p>
          <a:p>
            <a:pPr indent="-571500" lvl="0" marL="5715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How does it create value for customers?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The solution should be clear, practical, and demonstrate why it is better than existing alternatives.</a:t>
            </a:r>
            <a:endParaRPr b="0" i="0" sz="1400" u="none" cap="none" strike="noStrike">
              <a:solidFill>
                <a:srgbClr val="000000"/>
              </a:solidFill>
              <a:latin typeface="Arial"/>
              <a:ea typeface="Arial"/>
              <a:cs typeface="Arial"/>
              <a:sym typeface="Arial"/>
            </a:endParaRPr>
          </a:p>
        </p:txBody>
      </p:sp>
      <p:sp>
        <p:nvSpPr>
          <p:cNvPr id="606" name="Google Shape;606;p61"/>
          <p:cNvSpPr txBox="1"/>
          <p:nvPr/>
        </p:nvSpPr>
        <p:spPr>
          <a:xfrm>
            <a:off x="0" y="5827322"/>
            <a:ext cx="18288000" cy="2862322"/>
          </a:xfrm>
          <a:prstGeom prst="rect">
            <a:avLst/>
          </a:prstGeom>
          <a:solidFill>
            <a:srgbClr val="E5DFE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Content:</a:t>
            </a:r>
            <a:endParaRPr b="0" i="0" sz="30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How your product/service solves the problem</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Key benefits and why it’s better than existing solutions</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Quick demo or example (if applicable)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Visuals:</a:t>
            </a:r>
            <a:endParaRPr b="0" i="0" sz="30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Before-and-after comparison, product image, or video demo</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62"/>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612" name="Google Shape;612;p62"/>
          <p:cNvGrpSpPr/>
          <p:nvPr/>
        </p:nvGrpSpPr>
        <p:grpSpPr>
          <a:xfrm>
            <a:off x="0" y="9721187"/>
            <a:ext cx="18288000" cy="883574"/>
            <a:chOff x="0" y="-38100"/>
            <a:chExt cx="4995116" cy="232711"/>
          </a:xfrm>
        </p:grpSpPr>
        <p:sp>
          <p:nvSpPr>
            <p:cNvPr id="613" name="Google Shape;613;p62"/>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4" name="Google Shape;614;p62"/>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15" name="Google Shape;615;p62"/>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16" name="Google Shape;616;p62"/>
          <p:cNvSpPr txBox="1"/>
          <p:nvPr/>
        </p:nvSpPr>
        <p:spPr>
          <a:xfrm>
            <a:off x="290973" y="387492"/>
            <a:ext cx="18076926" cy="443307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3. Business Model – Revenue Generation Strategy</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Investors want to know how your business makes money. This section should outline:</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Pricing strategy (subscription, one-time purchase, freemium, licensing, etc.)</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Revenue streams (product sales, services, advertising, partnerships)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Customer acquisition and retention strategy</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Clearly demonstrating how the business will sustain itself financially is critical.</a:t>
            </a:r>
            <a:endParaRPr b="0" i="0" sz="1400" u="none" cap="none" strike="noStrike">
              <a:solidFill>
                <a:srgbClr val="000000"/>
              </a:solidFill>
              <a:latin typeface="Arial"/>
              <a:ea typeface="Arial"/>
              <a:cs typeface="Arial"/>
              <a:sym typeface="Arial"/>
            </a:endParaRPr>
          </a:p>
        </p:txBody>
      </p:sp>
      <p:sp>
        <p:nvSpPr>
          <p:cNvPr id="617" name="Google Shape;617;p62"/>
          <p:cNvSpPr txBox="1"/>
          <p:nvPr/>
        </p:nvSpPr>
        <p:spPr>
          <a:xfrm>
            <a:off x="0" y="5616007"/>
            <a:ext cx="18303922" cy="2862322"/>
          </a:xfrm>
          <a:prstGeom prst="rect">
            <a:avLst/>
          </a:prstGeom>
          <a:solidFill>
            <a:srgbClr val="E5DFE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Content:</a:t>
            </a:r>
            <a:endParaRPr b="0" i="0" sz="30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Revenue streams (subscription, sales, licensing, etc.)</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Pricing strategy</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Customer acquisition &amp; retention approach</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Visuals:</a:t>
            </a:r>
            <a:endParaRPr b="0" i="0" sz="30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Business model canvas or simple revenue flowchart</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63"/>
          <p:cNvSpPr/>
          <p:nvPr/>
        </p:nvSpPr>
        <p:spPr>
          <a:xfrm>
            <a:off x="14532926" y="9008147"/>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623" name="Google Shape;623;p63"/>
          <p:cNvGrpSpPr/>
          <p:nvPr/>
        </p:nvGrpSpPr>
        <p:grpSpPr>
          <a:xfrm>
            <a:off x="0" y="9721187"/>
            <a:ext cx="18288000" cy="883574"/>
            <a:chOff x="0" y="-38100"/>
            <a:chExt cx="4995116" cy="232711"/>
          </a:xfrm>
        </p:grpSpPr>
        <p:sp>
          <p:nvSpPr>
            <p:cNvPr id="624" name="Google Shape;624;p63"/>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5" name="Google Shape;625;p63"/>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26" name="Google Shape;626;p63"/>
          <p:cNvSpPr/>
          <p:nvPr/>
        </p:nvSpPr>
        <p:spPr>
          <a:xfrm>
            <a:off x="-15922" y="7817904"/>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27" name="Google Shape;627;p63"/>
          <p:cNvSpPr txBox="1"/>
          <p:nvPr/>
        </p:nvSpPr>
        <p:spPr>
          <a:xfrm>
            <a:off x="219952" y="0"/>
            <a:ext cx="16886850" cy="5171737"/>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4. Competitive Differential – Your Unique Advantage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This section explains what makes your business stand out:</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What is your unique selling proposition (USP)?</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How are you different from competitors?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Do you have proprietary technology, superior customer service, or cost advantages?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Highlight any competitive advantages such as patents, branding, partnerships, or market positioning.</a:t>
            </a:r>
            <a:endParaRPr b="0" i="0" sz="1400" u="none" cap="none" strike="noStrike">
              <a:solidFill>
                <a:srgbClr val="000000"/>
              </a:solidFill>
              <a:latin typeface="Arial"/>
              <a:ea typeface="Arial"/>
              <a:cs typeface="Arial"/>
              <a:sym typeface="Arial"/>
            </a:endParaRPr>
          </a:p>
        </p:txBody>
      </p:sp>
      <p:sp>
        <p:nvSpPr>
          <p:cNvPr id="628" name="Google Shape;628;p63"/>
          <p:cNvSpPr txBox="1"/>
          <p:nvPr/>
        </p:nvSpPr>
        <p:spPr>
          <a:xfrm>
            <a:off x="0" y="5455416"/>
            <a:ext cx="18288000" cy="2862322"/>
          </a:xfrm>
          <a:prstGeom prst="rect">
            <a:avLst/>
          </a:prstGeom>
          <a:solidFill>
            <a:srgbClr val="E5DFE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Content:</a:t>
            </a:r>
            <a:endParaRPr b="0" i="0" sz="30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What sets your business apart? (USP)</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Comparison with competitors (cost, features, quality, etc.)</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Patents, technology, branding, or partnerships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Visuals:</a:t>
            </a:r>
            <a:endParaRPr b="0" i="0" sz="30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Competitive analysis table or positioning graph</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64"/>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634" name="Google Shape;634;p64"/>
          <p:cNvGrpSpPr/>
          <p:nvPr/>
        </p:nvGrpSpPr>
        <p:grpSpPr>
          <a:xfrm>
            <a:off x="0" y="9721187"/>
            <a:ext cx="18288000" cy="883574"/>
            <a:chOff x="0" y="-38100"/>
            <a:chExt cx="4995116" cy="232711"/>
          </a:xfrm>
        </p:grpSpPr>
        <p:sp>
          <p:nvSpPr>
            <p:cNvPr id="635" name="Google Shape;635;p64"/>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6" name="Google Shape;636;p64"/>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37" name="Google Shape;637;p64"/>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38" name="Google Shape;638;p64"/>
          <p:cNvSpPr txBox="1"/>
          <p:nvPr/>
        </p:nvSpPr>
        <p:spPr>
          <a:xfrm>
            <a:off x="597726" y="710427"/>
            <a:ext cx="17858950" cy="443307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5. Market and Scalability – Growth Potential</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Understanding your target market is key to scaling the business. Address: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Who is your ideal customer? (age, demographics, behaviour)</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How big is the market? (size, growth trends, industry insights)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What is your market entry strategy? (local, national, and international expansion)</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Demonstrate the potential for long-term growth and how your business can scale.</a:t>
            </a:r>
            <a:endParaRPr b="0" i="0" sz="1400" u="none" cap="none" strike="noStrike">
              <a:solidFill>
                <a:srgbClr val="000000"/>
              </a:solidFill>
              <a:latin typeface="Arial"/>
              <a:ea typeface="Arial"/>
              <a:cs typeface="Arial"/>
              <a:sym typeface="Arial"/>
            </a:endParaRPr>
          </a:p>
        </p:txBody>
      </p:sp>
      <p:sp>
        <p:nvSpPr>
          <p:cNvPr id="639" name="Google Shape;639;p64"/>
          <p:cNvSpPr txBox="1"/>
          <p:nvPr/>
        </p:nvSpPr>
        <p:spPr>
          <a:xfrm>
            <a:off x="-15922" y="5616007"/>
            <a:ext cx="18288000" cy="2862322"/>
          </a:xfrm>
          <a:prstGeom prst="rect">
            <a:avLst/>
          </a:prstGeom>
          <a:solidFill>
            <a:srgbClr val="E5DFE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Content:</a:t>
            </a:r>
            <a:endParaRPr b="0" i="0" sz="30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Target market (customer demographics &amp; behaviour)</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Market size &amp; industry growth trends</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Expansion strategy (local, national, international)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Visuals:</a:t>
            </a:r>
            <a:endParaRPr b="0" i="0" sz="30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Market size chart, customer persona illustration, or expansion roadmap</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65"/>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645" name="Google Shape;645;p65"/>
          <p:cNvGrpSpPr/>
          <p:nvPr/>
        </p:nvGrpSpPr>
        <p:grpSpPr>
          <a:xfrm>
            <a:off x="0" y="9721187"/>
            <a:ext cx="18288000" cy="883574"/>
            <a:chOff x="0" y="-38100"/>
            <a:chExt cx="4995116" cy="232711"/>
          </a:xfrm>
        </p:grpSpPr>
        <p:sp>
          <p:nvSpPr>
            <p:cNvPr id="646" name="Google Shape;646;p65"/>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7" name="Google Shape;647;p65"/>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48" name="Google Shape;648;p65"/>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49" name="Google Shape;649;p65"/>
          <p:cNvSpPr txBox="1"/>
          <p:nvPr/>
        </p:nvSpPr>
        <p:spPr>
          <a:xfrm>
            <a:off x="861567" y="549048"/>
            <a:ext cx="16886850" cy="443307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6. Financial Projections – The Numbers That Matter</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Investors need financial insights to assess viability. Provide:</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Revenue and expense projections for the next 3–5 years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Profit margins, expected breakeven point, and funding needs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Current financial status (if applicable)</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Use realistic, data-backed projections to build credibility.</a:t>
            </a:r>
            <a:endParaRPr b="0" i="0" sz="1400" u="none" cap="none" strike="noStrike">
              <a:solidFill>
                <a:srgbClr val="000000"/>
              </a:solidFill>
              <a:latin typeface="Arial"/>
              <a:ea typeface="Arial"/>
              <a:cs typeface="Arial"/>
              <a:sym typeface="Arial"/>
            </a:endParaRPr>
          </a:p>
        </p:txBody>
      </p:sp>
      <p:sp>
        <p:nvSpPr>
          <p:cNvPr id="650" name="Google Shape;650;p65"/>
          <p:cNvSpPr txBox="1"/>
          <p:nvPr/>
        </p:nvSpPr>
        <p:spPr>
          <a:xfrm>
            <a:off x="-15922" y="5500035"/>
            <a:ext cx="18288000" cy="2862322"/>
          </a:xfrm>
          <a:prstGeom prst="rect">
            <a:avLst/>
          </a:prstGeom>
          <a:solidFill>
            <a:srgbClr val="E5DFE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Content:</a:t>
            </a:r>
            <a:endParaRPr b="0" i="0" sz="30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3 to 5 years of revenue &amp; expense projections</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Expected breakeven point</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Current financial status &amp; funding needs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Visuals:</a:t>
            </a:r>
            <a:endParaRPr b="0" i="0" sz="30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Simple financial graph (revenue growth, profit margins)</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66"/>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656" name="Google Shape;656;p66"/>
          <p:cNvGrpSpPr/>
          <p:nvPr/>
        </p:nvGrpSpPr>
        <p:grpSpPr>
          <a:xfrm>
            <a:off x="0" y="9721187"/>
            <a:ext cx="18288000" cy="883574"/>
            <a:chOff x="0" y="-38100"/>
            <a:chExt cx="4995116" cy="232711"/>
          </a:xfrm>
        </p:grpSpPr>
        <p:sp>
          <p:nvSpPr>
            <p:cNvPr id="657" name="Google Shape;657;p66"/>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58" name="Google Shape;658;p66"/>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59" name="Google Shape;659;p66"/>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0" name="Google Shape;660;p66"/>
          <p:cNvSpPr txBox="1"/>
          <p:nvPr/>
        </p:nvSpPr>
        <p:spPr>
          <a:xfrm>
            <a:off x="346074" y="516131"/>
            <a:ext cx="17758610" cy="4433073"/>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rgbClr val="000000"/>
                </a:solidFill>
                <a:latin typeface="Arial"/>
                <a:ea typeface="Arial"/>
                <a:cs typeface="Arial"/>
                <a:sym typeface="Arial"/>
              </a:rPr>
              <a:t>7. Call to Action – What Do You Need Now?</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Conclude with a clear ask based on your current business stage:</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Are you seeking investment? How much? For what purpose?</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Do you need strategic partners or advisors?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rgbClr val="000000"/>
                </a:solidFill>
                <a:latin typeface="Arial"/>
                <a:ea typeface="Arial"/>
                <a:cs typeface="Arial"/>
                <a:sym typeface="Arial"/>
              </a:rPr>
              <a:t>Are you looking for new customers or business collaborations?</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rPr b="0" i="0" lang="en-US" sz="3200" u="none" cap="none" strike="noStrike">
                <a:solidFill>
                  <a:srgbClr val="000000"/>
                </a:solidFill>
                <a:latin typeface="Arial"/>
                <a:ea typeface="Arial"/>
                <a:cs typeface="Arial"/>
                <a:sym typeface="Arial"/>
              </a:rPr>
              <a:t>A well-defined </a:t>
            </a:r>
            <a:r>
              <a:rPr b="1" i="0" lang="en-US" sz="3200" u="none" cap="none" strike="noStrike">
                <a:solidFill>
                  <a:srgbClr val="000000"/>
                </a:solidFill>
                <a:latin typeface="Arial"/>
                <a:ea typeface="Arial"/>
                <a:cs typeface="Arial"/>
                <a:sym typeface="Arial"/>
              </a:rPr>
              <a:t>Call to Action (CTA)</a:t>
            </a:r>
            <a:r>
              <a:rPr b="0" i="0" lang="en-US" sz="3200" u="none" cap="none" strike="noStrike">
                <a:solidFill>
                  <a:srgbClr val="000000"/>
                </a:solidFill>
                <a:latin typeface="Arial"/>
                <a:ea typeface="Arial"/>
                <a:cs typeface="Arial"/>
                <a:sym typeface="Arial"/>
              </a:rPr>
              <a:t> ensures that your pitch leads to meaningful next steps.</a:t>
            </a:r>
            <a:endParaRPr b="0" i="0" sz="1400" u="none" cap="none" strike="noStrike">
              <a:solidFill>
                <a:srgbClr val="000000"/>
              </a:solidFill>
              <a:latin typeface="Arial"/>
              <a:ea typeface="Arial"/>
              <a:cs typeface="Arial"/>
              <a:sym typeface="Arial"/>
            </a:endParaRPr>
          </a:p>
        </p:txBody>
      </p:sp>
      <p:sp>
        <p:nvSpPr>
          <p:cNvPr id="661" name="Google Shape;661;p66"/>
          <p:cNvSpPr txBox="1"/>
          <p:nvPr/>
        </p:nvSpPr>
        <p:spPr>
          <a:xfrm>
            <a:off x="-43472" y="5649078"/>
            <a:ext cx="18374943" cy="2862322"/>
          </a:xfrm>
          <a:prstGeom prst="rect">
            <a:avLst/>
          </a:prstGeom>
          <a:solidFill>
            <a:srgbClr val="E5DFE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Content:</a:t>
            </a:r>
            <a:endParaRPr b="0" i="0" sz="30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Clear requests (investment, partnerships, customers, advisors)</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How the audience can support your business</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Contact information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Visuals:</a:t>
            </a:r>
            <a:endParaRPr b="0" i="0" sz="30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Icon-based bullet points or an action-oriented statement</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67"/>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667" name="Google Shape;667;p67"/>
          <p:cNvGrpSpPr/>
          <p:nvPr/>
        </p:nvGrpSpPr>
        <p:grpSpPr>
          <a:xfrm>
            <a:off x="0" y="9721187"/>
            <a:ext cx="18288000" cy="883574"/>
            <a:chOff x="0" y="-38100"/>
            <a:chExt cx="4995116" cy="232711"/>
          </a:xfrm>
        </p:grpSpPr>
        <p:sp>
          <p:nvSpPr>
            <p:cNvPr id="668" name="Google Shape;668;p67"/>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69" name="Google Shape;669;p67"/>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70" name="Google Shape;670;p67"/>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71" name="Google Shape;671;p67"/>
          <p:cNvSpPr txBox="1"/>
          <p:nvPr/>
        </p:nvSpPr>
        <p:spPr>
          <a:xfrm>
            <a:off x="417095" y="866887"/>
            <a:ext cx="1775861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Thank You &amp; Q&amp;A</a:t>
            </a:r>
            <a:r>
              <a:rPr b="1" i="0" lang="en-US" sz="3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672" name="Google Shape;672;p67"/>
          <p:cNvSpPr txBox="1"/>
          <p:nvPr/>
        </p:nvSpPr>
        <p:spPr>
          <a:xfrm>
            <a:off x="0" y="2837012"/>
            <a:ext cx="18288000" cy="2862322"/>
          </a:xfrm>
          <a:prstGeom prst="rect">
            <a:avLst/>
          </a:prstGeom>
          <a:solidFill>
            <a:srgbClr val="E5DFE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Content:</a:t>
            </a:r>
            <a:endParaRPr b="0" i="0" sz="30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“Thank You” message</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Contact details</a:t>
            </a:r>
            <a:endParaRPr b="0" i="0" sz="14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Invitation for questions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Arial"/>
                <a:ea typeface="Arial"/>
                <a:cs typeface="Arial"/>
                <a:sym typeface="Arial"/>
              </a:rPr>
              <a:t>Visuals:</a:t>
            </a:r>
            <a:endParaRPr b="0" i="0" sz="3000" u="none" cap="none" strike="noStrike">
              <a:solidFill>
                <a:srgbClr val="000000"/>
              </a:solidFill>
              <a:latin typeface="Arial"/>
              <a:ea typeface="Arial"/>
              <a:cs typeface="Arial"/>
              <a:sym typeface="Arial"/>
            </a:endParaRPr>
          </a:p>
          <a:p>
            <a:pPr indent="-190500" lvl="0" marL="0" marR="0" rtl="0" algn="ctr">
              <a:lnSpc>
                <a:spcPct val="10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Company logo or engaging background image</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solidFill>
      </p:bgPr>
    </p:bg>
    <p:spTree>
      <p:nvGrpSpPr>
        <p:cNvPr id="676" name="Shape 676"/>
        <p:cNvGrpSpPr/>
        <p:nvPr/>
      </p:nvGrpSpPr>
      <p:grpSpPr>
        <a:xfrm>
          <a:off x="0" y="0"/>
          <a:ext cx="0" cy="0"/>
          <a:chOff x="0" y="0"/>
          <a:chExt cx="0" cy="0"/>
        </a:xfrm>
      </p:grpSpPr>
      <p:sp>
        <p:nvSpPr>
          <p:cNvPr id="677" name="Google Shape;677;p68"/>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678" name="Google Shape;678;p68"/>
          <p:cNvGrpSpPr/>
          <p:nvPr/>
        </p:nvGrpSpPr>
        <p:grpSpPr>
          <a:xfrm>
            <a:off x="-281955" y="9721187"/>
            <a:ext cx="18965831" cy="883574"/>
            <a:chOff x="0" y="-38100"/>
            <a:chExt cx="4995116" cy="232711"/>
          </a:xfrm>
        </p:grpSpPr>
        <p:sp>
          <p:nvSpPr>
            <p:cNvPr id="679" name="Google Shape;679;p68"/>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0" name="Google Shape;680;p68"/>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81" name="Google Shape;681;p68"/>
          <p:cNvSpPr txBox="1"/>
          <p:nvPr/>
        </p:nvSpPr>
        <p:spPr>
          <a:xfrm>
            <a:off x="898075" y="1917767"/>
            <a:ext cx="16043700" cy="85212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Clr>
                <a:srgbClr val="000000"/>
              </a:buClr>
              <a:buSzPts val="3200"/>
              <a:buFont typeface="Arial"/>
              <a:buNone/>
            </a:pPr>
            <a:r>
              <a:rPr b="1" i="0" lang="en-US" sz="3200" u="none" cap="none" strike="noStrike">
                <a:solidFill>
                  <a:srgbClr val="452A74"/>
                </a:solidFill>
                <a:latin typeface="Montserrat"/>
                <a:ea typeface="Montserrat"/>
                <a:cs typeface="Montserrat"/>
                <a:sym typeface="Montserrat"/>
              </a:rPr>
              <a:t>Objective: </a:t>
            </a:r>
            <a:r>
              <a:rPr b="0" i="0" lang="en-US" sz="3200" u="none" cap="none" strike="noStrike">
                <a:solidFill>
                  <a:srgbClr val="452A74"/>
                </a:solidFill>
                <a:latin typeface="Montserrat"/>
                <a:ea typeface="Montserrat"/>
                <a:cs typeface="Montserrat"/>
                <a:sym typeface="Montserrat"/>
              </a:rPr>
              <a:t>Identify the 7 elements of a Deck Pitch template (real case)</a:t>
            </a:r>
            <a:endParaRPr b="0" i="0" sz="3200" u="none" cap="none" strike="noStrike">
              <a:solidFill>
                <a:srgbClr val="000000"/>
              </a:solidFill>
              <a:latin typeface="Arial"/>
              <a:ea typeface="Arial"/>
              <a:cs typeface="Arial"/>
              <a:sym typeface="Arial"/>
            </a:endParaRPr>
          </a:p>
          <a:p>
            <a:pPr indent="0" lvl="0" marL="0" marR="0" rtl="0" algn="just">
              <a:lnSpc>
                <a:spcPct val="140000"/>
              </a:lnSpc>
              <a:spcBef>
                <a:spcPts val="600"/>
              </a:spcBef>
              <a:spcAft>
                <a:spcPts val="0"/>
              </a:spcAft>
              <a:buClr>
                <a:srgbClr val="000000"/>
              </a:buClr>
              <a:buSzPts val="3200"/>
              <a:buFont typeface="Arial"/>
              <a:buNone/>
            </a:pPr>
            <a:r>
              <a:rPr b="1" i="0" lang="en-US" sz="3200" u="none" cap="none" strike="noStrike">
                <a:solidFill>
                  <a:srgbClr val="452A74"/>
                </a:solidFill>
                <a:latin typeface="Montserrat"/>
                <a:ea typeface="Montserrat"/>
                <a:cs typeface="Montserrat"/>
                <a:sym typeface="Montserrat"/>
              </a:rPr>
              <a:t>Activity: </a:t>
            </a:r>
            <a:r>
              <a:rPr b="0" i="0" lang="en-US" sz="3200" u="none" cap="none" strike="noStrike">
                <a:solidFill>
                  <a:srgbClr val="452A74"/>
                </a:solidFill>
                <a:latin typeface="Montserrat"/>
                <a:ea typeface="Montserrat"/>
                <a:cs typeface="Montserrat"/>
                <a:sym typeface="Montserrat"/>
              </a:rPr>
              <a:t>Visualise video #1 (first 7 minutes) and Analyse Pitch Template #1.</a:t>
            </a:r>
            <a:endParaRPr b="0" i="0" sz="1400" u="none" cap="none" strike="noStrike">
              <a:solidFill>
                <a:srgbClr val="000000"/>
              </a:solidFill>
              <a:latin typeface="Arial"/>
              <a:ea typeface="Arial"/>
              <a:cs typeface="Arial"/>
              <a:sym typeface="Arial"/>
            </a:endParaRPr>
          </a:p>
          <a:p>
            <a:pPr indent="-457200" lvl="0" marL="457200" marR="0" rtl="0" algn="just">
              <a:lnSpc>
                <a:spcPct val="140000"/>
              </a:lnSpc>
              <a:spcBef>
                <a:spcPts val="0"/>
              </a:spcBef>
              <a:spcAft>
                <a:spcPts val="0"/>
              </a:spcAft>
              <a:buClr>
                <a:srgbClr val="000000"/>
              </a:buClr>
              <a:buSzPts val="3200"/>
              <a:buFont typeface="Noto Sans Symbols"/>
              <a:buChar char="❑"/>
            </a:pPr>
            <a:r>
              <a:rPr b="0" i="0" lang="en-US" sz="2400" u="none" cap="none" strike="noStrike">
                <a:solidFill>
                  <a:srgbClr val="452A74"/>
                </a:solidFill>
                <a:latin typeface="Montserrat"/>
                <a:ea typeface="Montserrat"/>
                <a:cs typeface="Montserrat"/>
                <a:sym typeface="Montserrat"/>
              </a:rPr>
              <a:t>Video</a:t>
            </a:r>
            <a:r>
              <a:rPr lang="en-US" sz="2400">
                <a:solidFill>
                  <a:srgbClr val="452A74"/>
                </a:solidFill>
                <a:latin typeface="Montserrat"/>
                <a:ea typeface="Montserrat"/>
                <a:cs typeface="Montserrat"/>
                <a:sym typeface="Montserrat"/>
              </a:rPr>
              <a:t> </a:t>
            </a:r>
            <a:r>
              <a:rPr b="0" i="0" lang="en-US" sz="2400" u="none" cap="none" strike="noStrike">
                <a:solidFill>
                  <a:srgbClr val="452A74"/>
                </a:solidFill>
                <a:latin typeface="Montserrat"/>
                <a:ea typeface="Montserrat"/>
                <a:cs typeface="Montserrat"/>
                <a:sym typeface="Montserrat"/>
              </a:rPr>
              <a:t>E.1.8_Quikflip Apparel's Hilarious Pitch Has The Sharks Howling | Shark Tank US | Shark Tank Global </a:t>
            </a:r>
            <a:r>
              <a:rPr b="0" i="0" lang="en-US" sz="2400" u="sng" cap="none" strike="noStrike">
                <a:solidFill>
                  <a:srgbClr val="000000"/>
                </a:solidFill>
                <a:latin typeface="Arial"/>
                <a:ea typeface="Arial"/>
                <a:cs typeface="Arial"/>
                <a:sym typeface="Arial"/>
                <a:hlinkClick r:id="rId4">
                  <a:extLst>
                    <a:ext uri="{A12FA001-AC4F-418D-AE19-62706E023703}">
                      <ahyp:hlinkClr val="tx"/>
                    </a:ext>
                  </a:extLst>
                </a:hlinkClick>
              </a:rPr>
              <a:t>https://www.youtube.com/watch?v=9iOdIt8iR2U</a:t>
            </a:r>
            <a:r>
              <a:rPr b="0" i="0" lang="en-US" sz="2400" u="sng" cap="none" strike="noStrike">
                <a:solidFill>
                  <a:srgbClr val="000000"/>
                </a:solidFill>
                <a:latin typeface="Arial"/>
                <a:ea typeface="Arial"/>
                <a:cs typeface="Arial"/>
                <a:sym typeface="Arial"/>
              </a:rPr>
              <a:t> (vídeo – analyse the first 7 minutes)</a:t>
            </a:r>
            <a:endParaRPr b="0" i="0" sz="2400" u="sng" cap="none" strike="noStrike">
              <a:solidFill>
                <a:srgbClr val="000000"/>
              </a:solidFill>
              <a:latin typeface="Arial"/>
              <a:ea typeface="Arial"/>
              <a:cs typeface="Arial"/>
              <a:sym typeface="Arial"/>
            </a:endParaRPr>
          </a:p>
          <a:p>
            <a:pPr indent="-457200" lvl="0" marL="457200" marR="0" rtl="0" algn="just">
              <a:lnSpc>
                <a:spcPct val="140000"/>
              </a:lnSpc>
              <a:spcBef>
                <a:spcPts val="0"/>
              </a:spcBef>
              <a:spcAft>
                <a:spcPts val="0"/>
              </a:spcAft>
              <a:buClr>
                <a:srgbClr val="000000"/>
              </a:buClr>
              <a:buSzPts val="3200"/>
              <a:buFont typeface="Noto Sans Symbols"/>
              <a:buChar char="❑"/>
            </a:pPr>
            <a:r>
              <a:rPr b="0" i="0" lang="en-US" sz="2400" u="none" cap="none" strike="noStrike">
                <a:solidFill>
                  <a:srgbClr val="452A74"/>
                </a:solidFill>
                <a:latin typeface="Montserrat"/>
                <a:ea typeface="Montserrat"/>
                <a:cs typeface="Montserrat"/>
                <a:sym typeface="Montserrat"/>
              </a:rPr>
              <a:t>Pitch Template E.1.9 </a:t>
            </a:r>
            <a:r>
              <a:rPr b="0" i="0" lang="en-US" sz="2400" u="sng" cap="none" strike="noStrike">
                <a:solidFill>
                  <a:srgbClr val="000000"/>
                </a:solidFill>
                <a:latin typeface="Arial"/>
                <a:ea typeface="Arial"/>
                <a:cs typeface="Arial"/>
                <a:sym typeface="Arial"/>
                <a:hlinkClick r:id="rId5">
                  <a:extLst>
                    <a:ext uri="{A12FA001-AC4F-418D-AE19-62706E023703}">
                      <ahyp:hlinkClr val="tx"/>
                    </a:ext>
                  </a:extLst>
                </a:hlinkClick>
              </a:rPr>
              <a:t>https://pitch.com/public/294e8140-5131-4c7a-83e8-98b20d124b9b</a:t>
            </a:r>
            <a:endParaRPr b="0" i="0" sz="2400" u="sng" cap="none" strike="noStrike">
              <a:solidFill>
                <a:srgbClr val="000000"/>
              </a:solidFill>
              <a:latin typeface="Arial"/>
              <a:ea typeface="Arial"/>
              <a:cs typeface="Arial"/>
              <a:sym typeface="Arial"/>
            </a:endParaRPr>
          </a:p>
          <a:p>
            <a:pPr indent="0" lvl="0" marL="0" marR="0" rtl="0" algn="just">
              <a:lnSpc>
                <a:spcPct val="140000"/>
              </a:lnSpc>
              <a:spcBef>
                <a:spcPts val="600"/>
              </a:spcBef>
              <a:spcAft>
                <a:spcPts val="0"/>
              </a:spcAft>
              <a:buClr>
                <a:srgbClr val="000000"/>
              </a:buClr>
              <a:buSzPts val="3200"/>
              <a:buFont typeface="Arial"/>
              <a:buNone/>
            </a:pPr>
            <a:r>
              <a:rPr b="1" i="0" lang="en-US" sz="3200" u="none" cap="none" strike="noStrike">
                <a:solidFill>
                  <a:srgbClr val="452A74"/>
                </a:solidFill>
                <a:latin typeface="Montserrat"/>
                <a:ea typeface="Montserrat"/>
                <a:cs typeface="Montserrat"/>
                <a:sym typeface="Montserrat"/>
              </a:rPr>
              <a:t>Exercise</a:t>
            </a:r>
            <a:r>
              <a:rPr b="0" i="0" lang="en-US" sz="3200" u="none" cap="none" strike="noStrike">
                <a:solidFill>
                  <a:srgbClr val="452A74"/>
                </a:solidFill>
                <a:latin typeface="Montserrat"/>
                <a:ea typeface="Montserrat"/>
                <a:cs typeface="Montserrat"/>
                <a:sym typeface="Montserrat"/>
              </a:rPr>
              <a:t>: Rate each pitch on a scale of 1-5 </a:t>
            </a:r>
            <a:r>
              <a:rPr b="0" i="0" lang="en-US" sz="2800" u="none" cap="none" strike="noStrike">
                <a:solidFill>
                  <a:srgbClr val="452A74"/>
                </a:solidFill>
                <a:latin typeface="Montserrat"/>
                <a:ea typeface="Montserrat"/>
                <a:cs typeface="Montserrat"/>
                <a:sym typeface="Montserrat"/>
              </a:rPr>
              <a:t>(1- Strongly Disagree; 5- Strongly Agree)</a:t>
            </a:r>
            <a:endParaRPr b="0" i="0" sz="3200" u="none" cap="none" strike="noStrike">
              <a:solidFill>
                <a:srgbClr val="452A74"/>
              </a:solidFill>
              <a:latin typeface="Montserrat"/>
              <a:ea typeface="Montserrat"/>
              <a:cs typeface="Montserrat"/>
              <a:sym typeface="Montserrat"/>
            </a:endParaRPr>
          </a:p>
          <a:p>
            <a:pPr indent="-457200" lvl="2" marL="457200" marR="0" rtl="0" algn="just">
              <a:lnSpc>
                <a:spcPct val="140000"/>
              </a:lnSpc>
              <a:spcBef>
                <a:spcPts val="600"/>
              </a:spcBef>
              <a:spcAft>
                <a:spcPts val="0"/>
              </a:spcAft>
              <a:buClr>
                <a:srgbClr val="000000"/>
              </a:buClr>
              <a:buSzPts val="3200"/>
              <a:buFont typeface="Noto Sans Symbols"/>
              <a:buChar char="▪"/>
            </a:pPr>
            <a:r>
              <a:rPr b="0" i="0" lang="en-US" sz="2800" u="none" cap="none" strike="noStrike">
                <a:solidFill>
                  <a:srgbClr val="452A74"/>
                </a:solidFill>
                <a:latin typeface="Montserrat"/>
                <a:ea typeface="Montserrat"/>
                <a:cs typeface="Montserrat"/>
                <a:sym typeface="Montserrat"/>
              </a:rPr>
              <a:t>They clearly present the problem and the solution</a:t>
            </a:r>
            <a:endParaRPr b="0" i="0" sz="1200" u="none" cap="none" strike="noStrike">
              <a:solidFill>
                <a:srgbClr val="000000"/>
              </a:solidFill>
              <a:latin typeface="Arial"/>
              <a:ea typeface="Arial"/>
              <a:cs typeface="Arial"/>
              <a:sym typeface="Arial"/>
            </a:endParaRPr>
          </a:p>
          <a:p>
            <a:pPr indent="-457200" lvl="2" marL="457200" marR="0" rtl="0" algn="just">
              <a:lnSpc>
                <a:spcPct val="140000"/>
              </a:lnSpc>
              <a:spcBef>
                <a:spcPts val="600"/>
              </a:spcBef>
              <a:spcAft>
                <a:spcPts val="0"/>
              </a:spcAft>
              <a:buClr>
                <a:srgbClr val="000000"/>
              </a:buClr>
              <a:buSzPts val="3200"/>
              <a:buFont typeface="Noto Sans Symbols"/>
              <a:buChar char="▪"/>
            </a:pPr>
            <a:r>
              <a:rPr b="0" i="0" lang="en-US" sz="2800" u="none" cap="none" strike="noStrike">
                <a:solidFill>
                  <a:srgbClr val="452A74"/>
                </a:solidFill>
                <a:latin typeface="Montserrat"/>
                <a:ea typeface="Montserrat"/>
                <a:cs typeface="Montserrat"/>
                <a:sym typeface="Montserrat"/>
              </a:rPr>
              <a:t>The business model effectively outlines the revenue generation strategy.</a:t>
            </a:r>
            <a:endParaRPr b="0" i="0" sz="1400" u="none" cap="none" strike="noStrike">
              <a:solidFill>
                <a:srgbClr val="000000"/>
              </a:solidFill>
              <a:latin typeface="Arial"/>
              <a:ea typeface="Arial"/>
              <a:cs typeface="Arial"/>
              <a:sym typeface="Arial"/>
            </a:endParaRPr>
          </a:p>
          <a:p>
            <a:pPr indent="-457200" lvl="2" marL="457200" marR="0" rtl="0" algn="just">
              <a:lnSpc>
                <a:spcPct val="140000"/>
              </a:lnSpc>
              <a:spcBef>
                <a:spcPts val="600"/>
              </a:spcBef>
              <a:spcAft>
                <a:spcPts val="0"/>
              </a:spcAft>
              <a:buClr>
                <a:srgbClr val="000000"/>
              </a:buClr>
              <a:buSzPts val="3200"/>
              <a:buFont typeface="Noto Sans Symbols"/>
              <a:buChar char="▪"/>
            </a:pPr>
            <a:r>
              <a:rPr b="0" i="0" lang="en-US" sz="2800" u="none" cap="none" strike="noStrike">
                <a:solidFill>
                  <a:srgbClr val="452A74"/>
                </a:solidFill>
                <a:latin typeface="Montserrat"/>
                <a:ea typeface="Montserrat"/>
                <a:cs typeface="Montserrat"/>
                <a:sym typeface="Montserrat"/>
              </a:rPr>
              <a:t>The competitive differential highlights a unique advantage.</a:t>
            </a:r>
            <a:endParaRPr b="0" i="0" sz="1400" u="none" cap="none" strike="noStrike">
              <a:solidFill>
                <a:srgbClr val="000000"/>
              </a:solidFill>
              <a:latin typeface="Arial"/>
              <a:ea typeface="Arial"/>
              <a:cs typeface="Arial"/>
              <a:sym typeface="Arial"/>
            </a:endParaRPr>
          </a:p>
          <a:p>
            <a:pPr indent="-457200" lvl="2" marL="457200" marR="0" rtl="0" algn="just">
              <a:lnSpc>
                <a:spcPct val="140000"/>
              </a:lnSpc>
              <a:spcBef>
                <a:spcPts val="600"/>
              </a:spcBef>
              <a:spcAft>
                <a:spcPts val="0"/>
              </a:spcAft>
              <a:buClr>
                <a:srgbClr val="000000"/>
              </a:buClr>
              <a:buSzPts val="3200"/>
              <a:buFont typeface="Noto Sans Symbols"/>
              <a:buChar char="▪"/>
            </a:pPr>
            <a:r>
              <a:rPr b="0" i="0" lang="en-US" sz="2800" u="none" cap="none" strike="noStrike">
                <a:solidFill>
                  <a:srgbClr val="452A74"/>
                </a:solidFill>
                <a:latin typeface="Montserrat"/>
                <a:ea typeface="Montserrat"/>
                <a:cs typeface="Montserrat"/>
                <a:sym typeface="Montserrat"/>
              </a:rPr>
              <a:t>The market and scalability assessment demonstrates growth potential. </a:t>
            </a:r>
            <a:endParaRPr b="0" i="0" sz="1400" u="none" cap="none" strike="noStrike">
              <a:solidFill>
                <a:srgbClr val="000000"/>
              </a:solidFill>
              <a:latin typeface="Arial"/>
              <a:ea typeface="Arial"/>
              <a:cs typeface="Arial"/>
              <a:sym typeface="Arial"/>
            </a:endParaRPr>
          </a:p>
          <a:p>
            <a:pPr indent="-457200" lvl="2" marL="457200" marR="0" rtl="0" algn="just">
              <a:lnSpc>
                <a:spcPct val="140000"/>
              </a:lnSpc>
              <a:spcBef>
                <a:spcPts val="600"/>
              </a:spcBef>
              <a:spcAft>
                <a:spcPts val="0"/>
              </a:spcAft>
              <a:buClr>
                <a:srgbClr val="000000"/>
              </a:buClr>
              <a:buSzPts val="3200"/>
              <a:buFont typeface="Noto Sans Symbols"/>
              <a:buChar char="▪"/>
            </a:pPr>
            <a:r>
              <a:rPr b="0" i="0" lang="en-US" sz="2800" u="none" cap="none" strike="noStrike">
                <a:solidFill>
                  <a:srgbClr val="452A74"/>
                </a:solidFill>
                <a:latin typeface="Montserrat"/>
                <a:ea typeface="Montserrat"/>
                <a:cs typeface="Montserrat"/>
                <a:sym typeface="Montserrat"/>
              </a:rPr>
              <a:t>The financial projections provide the necessary numbers that matter. </a:t>
            </a:r>
            <a:endParaRPr b="0" i="0" sz="1400" u="none" cap="none" strike="noStrike">
              <a:solidFill>
                <a:srgbClr val="000000"/>
              </a:solidFill>
              <a:latin typeface="Arial"/>
              <a:ea typeface="Arial"/>
              <a:cs typeface="Arial"/>
              <a:sym typeface="Arial"/>
            </a:endParaRPr>
          </a:p>
          <a:p>
            <a:pPr indent="-457200" lvl="2" marL="457200" marR="0" rtl="0" algn="just">
              <a:lnSpc>
                <a:spcPct val="140000"/>
              </a:lnSpc>
              <a:spcBef>
                <a:spcPts val="600"/>
              </a:spcBef>
              <a:spcAft>
                <a:spcPts val="0"/>
              </a:spcAft>
              <a:buClr>
                <a:srgbClr val="000000"/>
              </a:buClr>
              <a:buSzPts val="3200"/>
              <a:buFont typeface="Noto Sans Symbols"/>
              <a:buChar char="▪"/>
            </a:pPr>
            <a:r>
              <a:rPr b="0" i="0" lang="en-US" sz="2800" u="none" cap="none" strike="noStrike">
                <a:solidFill>
                  <a:srgbClr val="452A74"/>
                </a:solidFill>
                <a:latin typeface="Montserrat"/>
                <a:ea typeface="Montserrat"/>
                <a:cs typeface="Montserrat"/>
                <a:sym typeface="Montserrat"/>
              </a:rPr>
              <a:t>The call to action clearly defines what is needed now.</a:t>
            </a:r>
            <a:endParaRPr b="0" i="0" sz="1400" u="none" cap="none" strike="noStrike">
              <a:solidFill>
                <a:srgbClr val="000000"/>
              </a:solidFill>
              <a:latin typeface="Arial"/>
              <a:ea typeface="Arial"/>
              <a:cs typeface="Arial"/>
              <a:sym typeface="Arial"/>
            </a:endParaRPr>
          </a:p>
        </p:txBody>
      </p:sp>
      <p:sp>
        <p:nvSpPr>
          <p:cNvPr id="682" name="Google Shape;682;p68"/>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83" name="Google Shape;683;p68"/>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Hands-On Activity</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69"/>
          <p:cNvSpPr/>
          <p:nvPr/>
        </p:nvSpPr>
        <p:spPr>
          <a:xfrm>
            <a:off x="15390464" y="8954526"/>
            <a:ext cx="2897536" cy="607548"/>
          </a:xfrm>
          <a:custGeom>
            <a:rect b="b" l="l" r="r" t="t"/>
            <a:pathLst>
              <a:path extrusionOk="0" h="607548" w="2897536">
                <a:moveTo>
                  <a:pt x="0" y="0"/>
                </a:moveTo>
                <a:lnTo>
                  <a:pt x="2897536" y="0"/>
                </a:lnTo>
                <a:lnTo>
                  <a:pt x="2897536" y="607548"/>
                </a:lnTo>
                <a:lnTo>
                  <a:pt x="0" y="6075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689" name="Google Shape;689;p69"/>
          <p:cNvGrpSpPr/>
          <p:nvPr/>
        </p:nvGrpSpPr>
        <p:grpSpPr>
          <a:xfrm>
            <a:off x="-281955" y="9721187"/>
            <a:ext cx="18965831" cy="883574"/>
            <a:chOff x="0" y="-38100"/>
            <a:chExt cx="4995116" cy="232711"/>
          </a:xfrm>
        </p:grpSpPr>
        <p:sp>
          <p:nvSpPr>
            <p:cNvPr id="690" name="Google Shape;690;p69"/>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1" name="Google Shape;691;p69"/>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692" name="Google Shape;692;p69"/>
          <p:cNvSpPr txBox="1"/>
          <p:nvPr/>
        </p:nvSpPr>
        <p:spPr>
          <a:xfrm>
            <a:off x="898075" y="2534969"/>
            <a:ext cx="16043700" cy="10149600"/>
          </a:xfrm>
          <a:prstGeom prst="rect">
            <a:avLst/>
          </a:prstGeom>
          <a:noFill/>
          <a:ln>
            <a:noFill/>
          </a:ln>
        </p:spPr>
        <p:txBody>
          <a:bodyPr anchorCtr="0" anchor="t" bIns="0" lIns="0" spcFirstLastPara="1" rIns="0" wrap="square" tIns="0">
            <a:spAutoFit/>
          </a:bodyPr>
          <a:lstStyle/>
          <a:p>
            <a:pPr indent="-457200" lvl="0" marL="457200" marR="0" rtl="0" algn="just">
              <a:lnSpc>
                <a:spcPct val="140000"/>
              </a:lnSpc>
              <a:spcBef>
                <a:spcPts val="0"/>
              </a:spcBef>
              <a:spcAft>
                <a:spcPts val="0"/>
              </a:spcAft>
              <a:buClr>
                <a:srgbClr val="000000"/>
              </a:buClr>
              <a:buSzPts val="3200"/>
              <a:buFont typeface="Arial"/>
              <a:buChar char="•"/>
            </a:pPr>
            <a:r>
              <a:rPr lang="en-US" sz="3200">
                <a:solidFill>
                  <a:srgbClr val="452A74"/>
                </a:solidFill>
                <a:latin typeface="Montserrat"/>
                <a:ea typeface="Montserrat"/>
                <a:cs typeface="Montserrat"/>
                <a:sym typeface="Montserrat"/>
              </a:rPr>
              <a:t>E.1.10_</a:t>
            </a:r>
            <a:r>
              <a:rPr b="0" i="0" lang="en-US" sz="3200" u="none" cap="none" strike="noStrike">
                <a:solidFill>
                  <a:srgbClr val="452A74"/>
                </a:solidFill>
                <a:latin typeface="Montserrat"/>
                <a:ea typeface="Montserrat"/>
                <a:cs typeface="Montserrat"/>
                <a:sym typeface="Montserrat"/>
              </a:rPr>
              <a:t>Your Body Language May Shape Who You Are  Amy Cuddy  TED</a:t>
            </a:r>
            <a:endParaRPr/>
          </a:p>
          <a:p>
            <a:pPr indent="0" lvl="0" marL="0" marR="0" rtl="0" algn="just">
              <a:lnSpc>
                <a:spcPct val="140000"/>
              </a:lnSpc>
              <a:spcBef>
                <a:spcPts val="0"/>
              </a:spcBef>
              <a:spcAft>
                <a:spcPts val="0"/>
              </a:spcAft>
              <a:buNone/>
            </a:pPr>
            <a:r>
              <a:rPr b="0" i="0" lang="en-US" sz="3200" u="none" cap="none" strike="noStrike">
                <a:solidFill>
                  <a:srgbClr val="452A74"/>
                </a:solidFill>
                <a:latin typeface="Montserrat"/>
                <a:ea typeface="Montserrat"/>
                <a:cs typeface="Montserrat"/>
                <a:sym typeface="Montserrat"/>
              </a:rPr>
              <a:t> </a:t>
            </a:r>
            <a:r>
              <a:rPr b="0" i="0" lang="en-US" sz="3200" u="sng" cap="none" strike="noStrike">
                <a:solidFill>
                  <a:srgbClr val="452A74"/>
                </a:solidFill>
                <a:latin typeface="Montserrat"/>
                <a:ea typeface="Montserrat"/>
                <a:cs typeface="Montserrat"/>
                <a:sym typeface="Montserrat"/>
                <a:hlinkClick r:id="rId4">
                  <a:extLst>
                    <a:ext uri="{A12FA001-AC4F-418D-AE19-62706E023703}">
                      <ahyp:hlinkClr val="tx"/>
                    </a:ext>
                  </a:extLst>
                </a:hlinkClick>
              </a:rPr>
              <a:t>https://www.youtube.com/watch?v=Ks-_Mh1QhMc</a:t>
            </a:r>
            <a:endParaRPr b="0" i="0" sz="3200" u="none" cap="none" strike="noStrike">
              <a:solidFill>
                <a:srgbClr val="452A74"/>
              </a:solidFill>
              <a:latin typeface="Montserrat"/>
              <a:ea typeface="Montserrat"/>
              <a:cs typeface="Montserrat"/>
              <a:sym typeface="Montserrat"/>
            </a:endParaRPr>
          </a:p>
          <a:p>
            <a:pPr indent="-457200" lvl="0" marL="457200" marR="0" rtl="0" algn="just">
              <a:lnSpc>
                <a:spcPct val="140000"/>
              </a:lnSpc>
              <a:spcBef>
                <a:spcPts val="600"/>
              </a:spcBef>
              <a:spcAft>
                <a:spcPts val="0"/>
              </a:spcAft>
              <a:buClr>
                <a:srgbClr val="000000"/>
              </a:buClr>
              <a:buSzPts val="3200"/>
              <a:buFont typeface="Arial"/>
              <a:buChar char="•"/>
            </a:pPr>
            <a:r>
              <a:rPr b="0" i="0" lang="en-US" sz="3200" u="none" cap="none" strike="noStrike">
                <a:solidFill>
                  <a:srgbClr val="452A74"/>
                </a:solidFill>
                <a:latin typeface="Montserrat"/>
                <a:ea typeface="Montserrat"/>
                <a:cs typeface="Montserrat"/>
                <a:sym typeface="Montserrat"/>
              </a:rPr>
              <a:t>Are you ready to end #DeathByPowerpoint?…but you aren’t sure where to start? Here’s a FREE guided intro </a:t>
            </a:r>
            <a:r>
              <a:rPr b="0" i="0" lang="en-US" sz="3200" u="sng" cap="none" strike="noStrike">
                <a:solidFill>
                  <a:srgbClr val="452A74"/>
                </a:solidFill>
                <a:latin typeface="Montserrat"/>
                <a:ea typeface="Montserrat"/>
                <a:cs typeface="Montserrat"/>
                <a:sym typeface="Montserrat"/>
                <a:hlinkClick r:id="rId5">
                  <a:extLst>
                    <a:ext uri="{A12FA001-AC4F-418D-AE19-62706E023703}">
                      <ahyp:hlinkClr val="tx"/>
                    </a:ext>
                  </a:extLst>
                </a:hlinkClick>
              </a:rPr>
              <a:t>https://www.echorivera.com/free-training?utm_term=makeover-declutter-cleanup&amp;utm_content=makeover</a:t>
            </a:r>
            <a:endParaRPr b="0" i="0" sz="3200" u="sng" cap="none" strike="noStrike">
              <a:solidFill>
                <a:srgbClr val="452A74"/>
              </a:solidFill>
              <a:latin typeface="Montserrat"/>
              <a:ea typeface="Montserrat"/>
              <a:cs typeface="Montserrat"/>
              <a:sym typeface="Montserrat"/>
            </a:endParaRPr>
          </a:p>
          <a:p>
            <a:pPr indent="-254000" lvl="0" marL="457200" marR="0" rtl="0" algn="just">
              <a:lnSpc>
                <a:spcPct val="140000"/>
              </a:lnSpc>
              <a:spcBef>
                <a:spcPts val="600"/>
              </a:spcBef>
              <a:spcAft>
                <a:spcPts val="0"/>
              </a:spcAft>
              <a:buClr>
                <a:srgbClr val="000000"/>
              </a:buClr>
              <a:buSzPts val="3200"/>
              <a:buFont typeface="Arial"/>
              <a:buNone/>
            </a:pPr>
            <a:r>
              <a:t/>
            </a:r>
            <a:endParaRPr b="0" i="0" sz="3200" u="sng" cap="none" strike="noStrike">
              <a:solidFill>
                <a:srgbClr val="452A74"/>
              </a:solidFill>
              <a:latin typeface="Montserrat"/>
              <a:ea typeface="Montserrat"/>
              <a:cs typeface="Montserrat"/>
              <a:sym typeface="Montserrat"/>
            </a:endParaRPr>
          </a:p>
          <a:p>
            <a:pPr indent="0" lvl="0" marL="0" marR="0" rtl="0" algn="just">
              <a:lnSpc>
                <a:spcPct val="140000"/>
              </a:lnSpc>
              <a:spcBef>
                <a:spcPts val="600"/>
              </a:spcBef>
              <a:spcAft>
                <a:spcPts val="0"/>
              </a:spcAft>
              <a:buNone/>
            </a:pPr>
            <a:r>
              <a:t/>
            </a:r>
            <a:endParaRPr b="0" i="0" sz="3200" u="none" cap="none" strike="noStrike">
              <a:solidFill>
                <a:srgbClr val="452A74"/>
              </a:solidFill>
              <a:latin typeface="Montserrat"/>
              <a:ea typeface="Montserrat"/>
              <a:cs typeface="Montserrat"/>
              <a:sym typeface="Montserrat"/>
            </a:endParaRPr>
          </a:p>
          <a:p>
            <a:pPr indent="-2336800" lvl="0" marL="2336800" marR="0" rtl="0" algn="just">
              <a:lnSpc>
                <a:spcPct val="140000"/>
              </a:lnSpc>
              <a:spcBef>
                <a:spcPts val="600"/>
              </a:spcBef>
              <a:spcAft>
                <a:spcPts val="0"/>
              </a:spcAft>
              <a:buClr>
                <a:srgbClr val="000000"/>
              </a:buClr>
              <a:buSzPts val="3200"/>
              <a:buFont typeface="Arial"/>
              <a:buNone/>
            </a:pPr>
            <a:r>
              <a:t/>
            </a:r>
            <a:endParaRPr b="0" i="0" sz="3200" u="none" cap="none" strike="noStrike">
              <a:solidFill>
                <a:srgbClr val="452A74"/>
              </a:solidFill>
              <a:latin typeface="Montserrat"/>
              <a:ea typeface="Montserrat"/>
              <a:cs typeface="Montserrat"/>
              <a:sym typeface="Montserrat"/>
            </a:endParaRPr>
          </a:p>
          <a:p>
            <a:pPr indent="-2336800" lvl="0" marL="2336800" marR="0" rtl="0" algn="just">
              <a:lnSpc>
                <a:spcPct val="140000"/>
              </a:lnSpc>
              <a:spcBef>
                <a:spcPts val="600"/>
              </a:spcBef>
              <a:spcAft>
                <a:spcPts val="0"/>
              </a:spcAft>
              <a:buClr>
                <a:srgbClr val="000000"/>
              </a:buClr>
              <a:buSzPts val="3200"/>
              <a:buFont typeface="Arial"/>
              <a:buNone/>
            </a:pPr>
            <a:r>
              <a:t/>
            </a:r>
            <a:endParaRPr b="0" i="0" sz="3200" u="none" cap="none" strike="noStrike">
              <a:solidFill>
                <a:srgbClr val="452A74"/>
              </a:solidFill>
              <a:latin typeface="Montserrat"/>
              <a:ea typeface="Montserrat"/>
              <a:cs typeface="Montserrat"/>
              <a:sym typeface="Montserrat"/>
            </a:endParaRPr>
          </a:p>
          <a:p>
            <a:pPr indent="0" lvl="0" marL="0" marR="0" rtl="0" algn="just">
              <a:lnSpc>
                <a:spcPct val="140000"/>
              </a:lnSpc>
              <a:spcBef>
                <a:spcPts val="600"/>
              </a:spcBef>
              <a:spcAft>
                <a:spcPts val="0"/>
              </a:spcAft>
              <a:buClr>
                <a:srgbClr val="000000"/>
              </a:buClr>
              <a:buSzPts val="3200"/>
              <a:buFont typeface="Arial"/>
              <a:buNone/>
            </a:pPr>
            <a:r>
              <a:t/>
            </a:r>
            <a:endParaRPr b="0" i="0" sz="3200" u="none" cap="none" strike="noStrike">
              <a:solidFill>
                <a:srgbClr val="452A74"/>
              </a:solidFill>
              <a:latin typeface="Montserrat"/>
              <a:ea typeface="Montserrat"/>
              <a:cs typeface="Montserrat"/>
              <a:sym typeface="Montserrat"/>
            </a:endParaRPr>
          </a:p>
          <a:p>
            <a:pPr indent="-2235200" lvl="0" marL="2235200" marR="0" rtl="0" algn="just">
              <a:lnSpc>
                <a:spcPct val="140000"/>
              </a:lnSpc>
              <a:spcBef>
                <a:spcPts val="600"/>
              </a:spcBef>
              <a:spcAft>
                <a:spcPts val="0"/>
              </a:spcAft>
              <a:buClr>
                <a:srgbClr val="000000"/>
              </a:buClr>
              <a:buSzPts val="3200"/>
              <a:buFont typeface="Arial"/>
              <a:buNone/>
            </a:pPr>
            <a:r>
              <a:t/>
            </a:r>
            <a:endParaRPr b="0" i="0" sz="3200" u="none" cap="none" strike="noStrike">
              <a:solidFill>
                <a:srgbClr val="452A74"/>
              </a:solidFill>
              <a:latin typeface="Montserrat"/>
              <a:ea typeface="Montserrat"/>
              <a:cs typeface="Montserrat"/>
              <a:sym typeface="Montserrat"/>
            </a:endParaRPr>
          </a:p>
          <a:p>
            <a:pPr indent="-2235200" lvl="0" marL="2235200" marR="0" rtl="0" algn="just">
              <a:lnSpc>
                <a:spcPct val="140000"/>
              </a:lnSpc>
              <a:spcBef>
                <a:spcPts val="600"/>
              </a:spcBef>
              <a:spcAft>
                <a:spcPts val="0"/>
              </a:spcAft>
              <a:buClr>
                <a:srgbClr val="000000"/>
              </a:buClr>
              <a:buSzPts val="3200"/>
              <a:buFont typeface="Arial"/>
              <a:buNone/>
            </a:pPr>
            <a:r>
              <a:t/>
            </a:r>
            <a:endParaRPr b="0" i="0" sz="3200" u="none" cap="none" strike="noStrike">
              <a:solidFill>
                <a:srgbClr val="452A74"/>
              </a:solidFill>
              <a:latin typeface="Montserrat"/>
              <a:ea typeface="Montserrat"/>
              <a:cs typeface="Montserrat"/>
              <a:sym typeface="Montserrat"/>
            </a:endParaRPr>
          </a:p>
          <a:p>
            <a:pPr indent="-2235200" lvl="0" marL="2235200" marR="0" rtl="0" algn="just">
              <a:lnSpc>
                <a:spcPct val="140000"/>
              </a:lnSpc>
              <a:spcBef>
                <a:spcPts val="600"/>
              </a:spcBef>
              <a:spcAft>
                <a:spcPts val="600"/>
              </a:spcAft>
              <a:buClr>
                <a:srgbClr val="000000"/>
              </a:buClr>
              <a:buSzPts val="3200"/>
              <a:buFont typeface="Arial"/>
              <a:buNone/>
            </a:pPr>
            <a:r>
              <a:t/>
            </a:r>
            <a:endParaRPr b="0" i="0" sz="3200" u="none" cap="none" strike="noStrike">
              <a:solidFill>
                <a:srgbClr val="452A74"/>
              </a:solidFill>
              <a:latin typeface="Montserrat"/>
              <a:ea typeface="Montserrat"/>
              <a:cs typeface="Montserrat"/>
              <a:sym typeface="Montserrat"/>
            </a:endParaRPr>
          </a:p>
        </p:txBody>
      </p:sp>
      <p:sp>
        <p:nvSpPr>
          <p:cNvPr id="693" name="Google Shape;693;p69"/>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694" name="Google Shape;694;p69"/>
          <p:cNvSpPr txBox="1"/>
          <p:nvPr/>
        </p:nvSpPr>
        <p:spPr>
          <a:xfrm>
            <a:off x="898075" y="739843"/>
            <a:ext cx="15661518"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2C145B"/>
                </a:solidFill>
                <a:latin typeface="Montserrat ExtraBold"/>
                <a:ea typeface="Montserrat ExtraBold"/>
                <a:cs typeface="Montserrat ExtraBold"/>
                <a:sym typeface="Montserrat ExtraBold"/>
              </a:rPr>
              <a:t>Other interesting Materials</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1000"/>
          </a:blip>
          <a:stretch>
            <a:fillRect/>
          </a:stretch>
        </a:blipFill>
      </p:bgPr>
    </p:bg>
    <p:spTree>
      <p:nvGrpSpPr>
        <p:cNvPr id="130" name="Shape 130"/>
        <p:cNvGrpSpPr/>
        <p:nvPr/>
      </p:nvGrpSpPr>
      <p:grpSpPr>
        <a:xfrm>
          <a:off x="0" y="0"/>
          <a:ext cx="0" cy="0"/>
          <a:chOff x="0" y="0"/>
          <a:chExt cx="0" cy="0"/>
        </a:xfrm>
      </p:grpSpPr>
      <p:grpSp>
        <p:nvGrpSpPr>
          <p:cNvPr id="131" name="Google Shape;131;p28"/>
          <p:cNvGrpSpPr/>
          <p:nvPr/>
        </p:nvGrpSpPr>
        <p:grpSpPr>
          <a:xfrm rot="5400000">
            <a:off x="-8778964" y="7756711"/>
            <a:ext cx="18965831" cy="1407904"/>
            <a:chOff x="0" y="-38100"/>
            <a:chExt cx="4995116" cy="370806"/>
          </a:xfrm>
        </p:grpSpPr>
        <p:sp>
          <p:nvSpPr>
            <p:cNvPr id="132" name="Google Shape;132;p28"/>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6F5397"/>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 name="Google Shape;133;p28"/>
            <p:cNvSpPr txBox="1"/>
            <p:nvPr/>
          </p:nvSpPr>
          <p:spPr>
            <a:xfrm>
              <a:off x="0" y="-38100"/>
              <a:ext cx="4995116" cy="3708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34" name="Google Shape;134;p28"/>
          <p:cNvSpPr/>
          <p:nvPr/>
        </p:nvSpPr>
        <p:spPr>
          <a:xfrm>
            <a:off x="124546" y="2156526"/>
            <a:ext cx="1138696" cy="788806"/>
          </a:xfrm>
          <a:custGeom>
            <a:rect b="b" l="l" r="r" t="t"/>
            <a:pathLst>
              <a:path extrusionOk="0" h="788806" w="1138696">
                <a:moveTo>
                  <a:pt x="0" y="0"/>
                </a:moveTo>
                <a:lnTo>
                  <a:pt x="1138697" y="0"/>
                </a:lnTo>
                <a:lnTo>
                  <a:pt x="1138697" y="788806"/>
                </a:lnTo>
                <a:lnTo>
                  <a:pt x="0" y="788806"/>
                </a:lnTo>
                <a:lnTo>
                  <a:pt x="0" y="0"/>
                </a:lnTo>
                <a:close/>
              </a:path>
            </a:pathLst>
          </a:custGeom>
          <a:blipFill rotWithShape="1">
            <a:blip r:embed="rId4">
              <a:alphaModFix amt="31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5" name="Google Shape;135;p28"/>
          <p:cNvSpPr/>
          <p:nvPr/>
        </p:nvSpPr>
        <p:spPr>
          <a:xfrm>
            <a:off x="79747" y="5369795"/>
            <a:ext cx="1138696" cy="788806"/>
          </a:xfrm>
          <a:custGeom>
            <a:rect b="b" l="l" r="r" t="t"/>
            <a:pathLst>
              <a:path extrusionOk="0" h="788806" w="1138696">
                <a:moveTo>
                  <a:pt x="0" y="0"/>
                </a:moveTo>
                <a:lnTo>
                  <a:pt x="1138697" y="0"/>
                </a:lnTo>
                <a:lnTo>
                  <a:pt x="1138697" y="788806"/>
                </a:lnTo>
                <a:lnTo>
                  <a:pt x="0" y="788806"/>
                </a:lnTo>
                <a:lnTo>
                  <a:pt x="0" y="0"/>
                </a:lnTo>
                <a:close/>
              </a:path>
            </a:pathLst>
          </a:custGeom>
          <a:blipFill rotWithShape="1">
            <a:blip r:embed="rId4">
              <a:alphaModFix amt="31999"/>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6" name="Google Shape;136;p28"/>
          <p:cNvSpPr/>
          <p:nvPr/>
        </p:nvSpPr>
        <p:spPr>
          <a:xfrm>
            <a:off x="79747" y="3450157"/>
            <a:ext cx="1228294" cy="1096252"/>
          </a:xfrm>
          <a:custGeom>
            <a:rect b="b" l="l" r="r" t="t"/>
            <a:pathLst>
              <a:path extrusionOk="0" h="1096252" w="1228294">
                <a:moveTo>
                  <a:pt x="0" y="0"/>
                </a:moveTo>
                <a:lnTo>
                  <a:pt x="1228294" y="0"/>
                </a:lnTo>
                <a:lnTo>
                  <a:pt x="1228294" y="1096253"/>
                </a:lnTo>
                <a:lnTo>
                  <a:pt x="0" y="1096253"/>
                </a:lnTo>
                <a:lnTo>
                  <a:pt x="0" y="0"/>
                </a:lnTo>
                <a:close/>
              </a:path>
            </a:pathLst>
          </a:custGeom>
          <a:blipFill rotWithShape="1">
            <a:blip r:embed="rId5">
              <a:alphaModFix amt="5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 name="Google Shape;137;p28"/>
          <p:cNvSpPr/>
          <p:nvPr/>
        </p:nvSpPr>
        <p:spPr>
          <a:xfrm>
            <a:off x="124546" y="6663426"/>
            <a:ext cx="1131279" cy="1009667"/>
          </a:xfrm>
          <a:custGeom>
            <a:rect b="b" l="l" r="r" t="t"/>
            <a:pathLst>
              <a:path extrusionOk="0" h="1009667" w="1131279">
                <a:moveTo>
                  <a:pt x="0" y="0"/>
                </a:moveTo>
                <a:lnTo>
                  <a:pt x="1131280" y="0"/>
                </a:lnTo>
                <a:lnTo>
                  <a:pt x="1131280" y="1009667"/>
                </a:lnTo>
                <a:lnTo>
                  <a:pt x="0" y="1009667"/>
                </a:lnTo>
                <a:lnTo>
                  <a:pt x="0" y="0"/>
                </a:lnTo>
                <a:close/>
              </a:path>
            </a:pathLst>
          </a:custGeom>
          <a:blipFill rotWithShape="1">
            <a:blip r:embed="rId5">
              <a:alphaModFix amt="54000"/>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 name="Google Shape;138;p28"/>
          <p:cNvSpPr/>
          <p:nvPr/>
        </p:nvSpPr>
        <p:spPr>
          <a:xfrm>
            <a:off x="0" y="596938"/>
            <a:ext cx="1205165" cy="946055"/>
          </a:xfrm>
          <a:custGeom>
            <a:rect b="b" l="l" r="r" t="t"/>
            <a:pathLst>
              <a:path extrusionOk="0" h="946055" w="1205165">
                <a:moveTo>
                  <a:pt x="0" y="0"/>
                </a:moveTo>
                <a:lnTo>
                  <a:pt x="1205165" y="0"/>
                </a:lnTo>
                <a:lnTo>
                  <a:pt x="1205165" y="946055"/>
                </a:lnTo>
                <a:lnTo>
                  <a:pt x="0" y="94605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 name="Google Shape;139;p28"/>
          <p:cNvSpPr/>
          <p:nvPr/>
        </p:nvSpPr>
        <p:spPr>
          <a:xfrm>
            <a:off x="13279" y="8282693"/>
            <a:ext cx="1205165" cy="946055"/>
          </a:xfrm>
          <a:custGeom>
            <a:rect b="b" l="l" r="r" t="t"/>
            <a:pathLst>
              <a:path extrusionOk="0" h="946055" w="1205165">
                <a:moveTo>
                  <a:pt x="0" y="0"/>
                </a:moveTo>
                <a:lnTo>
                  <a:pt x="1205165" y="0"/>
                </a:lnTo>
                <a:lnTo>
                  <a:pt x="1205165" y="946055"/>
                </a:lnTo>
                <a:lnTo>
                  <a:pt x="0" y="94605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0" name="Google Shape;140;p28"/>
          <p:cNvSpPr/>
          <p:nvPr/>
        </p:nvSpPr>
        <p:spPr>
          <a:xfrm>
            <a:off x="13378782" y="-887298"/>
            <a:ext cx="4938626" cy="4938626"/>
          </a:xfrm>
          <a:custGeom>
            <a:rect b="b" l="l" r="r" t="t"/>
            <a:pathLst>
              <a:path extrusionOk="0" h="4938626" w="4938626">
                <a:moveTo>
                  <a:pt x="0" y="0"/>
                </a:moveTo>
                <a:lnTo>
                  <a:pt x="4938626" y="0"/>
                </a:lnTo>
                <a:lnTo>
                  <a:pt x="4938626" y="4938625"/>
                </a:lnTo>
                <a:lnTo>
                  <a:pt x="0" y="493862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1" name="Google Shape;141;p28"/>
          <p:cNvSpPr/>
          <p:nvPr/>
        </p:nvSpPr>
        <p:spPr>
          <a:xfrm>
            <a:off x="14767258" y="9258300"/>
            <a:ext cx="3127794" cy="655828"/>
          </a:xfrm>
          <a:custGeom>
            <a:rect b="b" l="l" r="r" t="t"/>
            <a:pathLst>
              <a:path extrusionOk="0" h="655828" w="3127794">
                <a:moveTo>
                  <a:pt x="0" y="0"/>
                </a:moveTo>
                <a:lnTo>
                  <a:pt x="3127793" y="0"/>
                </a:lnTo>
                <a:lnTo>
                  <a:pt x="3127793" y="655828"/>
                </a:lnTo>
                <a:lnTo>
                  <a:pt x="0" y="655828"/>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 name="Google Shape;142;p28"/>
          <p:cNvSpPr txBox="1"/>
          <p:nvPr/>
        </p:nvSpPr>
        <p:spPr>
          <a:xfrm>
            <a:off x="2724140" y="2374029"/>
            <a:ext cx="550338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452A74"/>
                </a:solidFill>
                <a:latin typeface="Montserrat"/>
                <a:ea typeface="Montserrat"/>
                <a:cs typeface="Montserrat"/>
                <a:sym typeface="Montserrat"/>
              </a:rPr>
              <a:t>Module Overview</a:t>
            </a:r>
            <a:endParaRPr b="1" i="0" sz="3600" u="none" cap="none" strike="noStrike">
              <a:solidFill>
                <a:srgbClr val="452A74"/>
              </a:solidFill>
              <a:latin typeface="Arial"/>
              <a:ea typeface="Arial"/>
              <a:cs typeface="Arial"/>
              <a:sym typeface="Arial"/>
            </a:endParaRPr>
          </a:p>
        </p:txBody>
      </p:sp>
      <p:sp>
        <p:nvSpPr>
          <p:cNvPr id="143" name="Google Shape;143;p28"/>
          <p:cNvSpPr txBox="1"/>
          <p:nvPr/>
        </p:nvSpPr>
        <p:spPr>
          <a:xfrm>
            <a:off x="2731749" y="3272347"/>
            <a:ext cx="15660453" cy="4970591"/>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3000"/>
              <a:buFont typeface="Arial"/>
              <a:buNone/>
            </a:pPr>
            <a:r>
              <a:rPr b="0" i="0" lang="en-US" sz="3000" u="none" cap="none" strike="noStrike">
                <a:solidFill>
                  <a:srgbClr val="452A74"/>
                </a:solidFill>
                <a:latin typeface="Montserrat"/>
                <a:ea typeface="Montserrat"/>
                <a:cs typeface="Montserrat"/>
                <a:sym typeface="Montserrat"/>
              </a:rPr>
              <a:t>By the end of this module, participants will have </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3000"/>
              <a:buFont typeface="Arial"/>
              <a:buNone/>
            </a:pPr>
            <a:r>
              <a:t/>
            </a:r>
            <a:endParaRPr b="0" i="0" sz="3000" u="none" cap="none" strike="noStrike">
              <a:solidFill>
                <a:srgbClr val="452A74"/>
              </a:solidFill>
              <a:latin typeface="Montserrat"/>
              <a:ea typeface="Montserrat"/>
              <a:cs typeface="Montserrat"/>
              <a:sym typeface="Montserrat"/>
            </a:endParaRPr>
          </a:p>
          <a:p>
            <a:pPr indent="-457200" lvl="0" marL="457200" marR="0" rtl="0" algn="just">
              <a:lnSpc>
                <a:spcPct val="150000"/>
              </a:lnSpc>
              <a:spcBef>
                <a:spcPts val="0"/>
              </a:spcBef>
              <a:spcAft>
                <a:spcPts val="0"/>
              </a:spcAft>
              <a:buClr>
                <a:srgbClr val="000000"/>
              </a:buClr>
              <a:buSzPts val="3000"/>
              <a:buFont typeface="Noto Sans Symbols"/>
              <a:buChar char="✔"/>
            </a:pPr>
            <a:r>
              <a:rPr b="0" i="0" lang="en-US" sz="3000" u="none" cap="none" strike="noStrike">
                <a:solidFill>
                  <a:srgbClr val="452A74"/>
                </a:solidFill>
                <a:latin typeface="Montserrat"/>
                <a:ea typeface="Montserrat"/>
                <a:cs typeface="Montserrat"/>
                <a:sym typeface="Montserrat"/>
              </a:rPr>
              <a:t>developed a clear and compelling pitch for their business plan.</a:t>
            </a:r>
            <a:endParaRPr b="0" i="0" sz="1400" u="none" cap="none" strike="noStrike">
              <a:solidFill>
                <a:srgbClr val="000000"/>
              </a:solidFill>
              <a:latin typeface="Arial"/>
              <a:ea typeface="Arial"/>
              <a:cs typeface="Arial"/>
              <a:sym typeface="Arial"/>
            </a:endParaRPr>
          </a:p>
          <a:p>
            <a:pPr indent="-457200" lvl="0" marL="457200" marR="0" rtl="0" algn="just">
              <a:lnSpc>
                <a:spcPct val="150000"/>
              </a:lnSpc>
              <a:spcBef>
                <a:spcPts val="0"/>
              </a:spcBef>
              <a:spcAft>
                <a:spcPts val="0"/>
              </a:spcAft>
              <a:buClr>
                <a:srgbClr val="000000"/>
              </a:buClr>
              <a:buSzPts val="3000"/>
              <a:buFont typeface="Noto Sans Symbols"/>
              <a:buChar char="✔"/>
            </a:pPr>
            <a:r>
              <a:rPr b="0" i="0" lang="en-US" sz="3000" u="none" cap="none" strike="noStrike">
                <a:solidFill>
                  <a:srgbClr val="452A74"/>
                </a:solidFill>
                <a:latin typeface="Montserrat"/>
                <a:ea typeface="Montserrat"/>
                <a:cs typeface="Montserrat"/>
                <a:sym typeface="Montserrat"/>
              </a:rPr>
              <a:t>gained confidence in presenting their business ideas effectively.</a:t>
            </a:r>
            <a:endParaRPr b="0" i="0" sz="1400" u="none" cap="none" strike="noStrike">
              <a:solidFill>
                <a:srgbClr val="000000"/>
              </a:solidFill>
              <a:latin typeface="Arial"/>
              <a:ea typeface="Arial"/>
              <a:cs typeface="Arial"/>
              <a:sym typeface="Arial"/>
            </a:endParaRPr>
          </a:p>
          <a:p>
            <a:pPr indent="-457200" lvl="0" marL="457200" marR="0" rtl="0" algn="just">
              <a:lnSpc>
                <a:spcPct val="150000"/>
              </a:lnSpc>
              <a:spcBef>
                <a:spcPts val="0"/>
              </a:spcBef>
              <a:spcAft>
                <a:spcPts val="0"/>
              </a:spcAft>
              <a:buClr>
                <a:srgbClr val="000000"/>
              </a:buClr>
              <a:buSzPts val="3000"/>
              <a:buFont typeface="Noto Sans Symbols"/>
              <a:buChar char="✔"/>
            </a:pPr>
            <a:r>
              <a:rPr b="0" i="0" lang="en-US" sz="3000" u="none" cap="none" strike="noStrike">
                <a:solidFill>
                  <a:srgbClr val="452A74"/>
                </a:solidFill>
                <a:latin typeface="Montserrat"/>
                <a:ea typeface="Montserrat"/>
                <a:cs typeface="Montserrat"/>
                <a:sym typeface="Montserrat"/>
              </a:rPr>
              <a:t>learned key strategies to engage investors and stakeholders.</a:t>
            </a:r>
            <a:endParaRPr b="0" i="0" sz="1400" u="none" cap="none" strike="noStrike">
              <a:solidFill>
                <a:srgbClr val="000000"/>
              </a:solidFill>
              <a:latin typeface="Arial"/>
              <a:ea typeface="Arial"/>
              <a:cs typeface="Arial"/>
              <a:sym typeface="Arial"/>
            </a:endParaRPr>
          </a:p>
          <a:p>
            <a:pPr indent="-457200" lvl="0" marL="457200" marR="0" rtl="0" algn="just">
              <a:lnSpc>
                <a:spcPct val="150000"/>
              </a:lnSpc>
              <a:spcBef>
                <a:spcPts val="0"/>
              </a:spcBef>
              <a:spcAft>
                <a:spcPts val="0"/>
              </a:spcAft>
              <a:buClr>
                <a:srgbClr val="000000"/>
              </a:buClr>
              <a:buSzPts val="3000"/>
              <a:buFont typeface="Noto Sans Symbols"/>
              <a:buChar char="✔"/>
            </a:pPr>
            <a:r>
              <a:rPr b="0" i="0" lang="en-US" sz="3000" u="none" cap="none" strike="noStrike">
                <a:solidFill>
                  <a:srgbClr val="452A74"/>
                </a:solidFill>
                <a:latin typeface="Montserrat"/>
                <a:ea typeface="Montserrat"/>
                <a:cs typeface="Montserrat"/>
                <a:sym typeface="Montserrat"/>
              </a:rPr>
              <a:t>practised delivering persuasive and structured business pitches.</a:t>
            </a:r>
            <a:endParaRPr b="0" i="0" sz="1400" u="none" cap="none" strike="noStrike">
              <a:solidFill>
                <a:srgbClr val="000000"/>
              </a:solidFill>
              <a:latin typeface="Arial"/>
              <a:ea typeface="Arial"/>
              <a:cs typeface="Arial"/>
              <a:sym typeface="Arial"/>
            </a:endParaRPr>
          </a:p>
          <a:p>
            <a:pPr indent="-457200" lvl="0" marL="457200" marR="0" rtl="0" algn="just">
              <a:lnSpc>
                <a:spcPct val="150000"/>
              </a:lnSpc>
              <a:spcBef>
                <a:spcPts val="0"/>
              </a:spcBef>
              <a:spcAft>
                <a:spcPts val="0"/>
              </a:spcAft>
              <a:buClr>
                <a:srgbClr val="000000"/>
              </a:buClr>
              <a:buSzPts val="3000"/>
              <a:buFont typeface="Noto Sans Symbols"/>
              <a:buChar char="✔"/>
            </a:pPr>
            <a:r>
              <a:rPr b="0" i="0" lang="en-US" sz="3000" u="none" cap="none" strike="noStrike">
                <a:solidFill>
                  <a:srgbClr val="452A74"/>
                </a:solidFill>
                <a:latin typeface="Montserrat"/>
                <a:ea typeface="Montserrat"/>
                <a:cs typeface="Montserrat"/>
                <a:sym typeface="Montserrat"/>
              </a:rPr>
              <a:t>understood how to tailor their pitch to different audiences.</a:t>
            </a:r>
            <a:endParaRPr b="0" i="0" sz="1400" u="none" cap="none" strike="noStrike">
              <a:solidFill>
                <a:srgbClr val="0000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3200"/>
              <a:buFont typeface="Arial"/>
              <a:buNone/>
            </a:pPr>
            <a:r>
              <a:t/>
            </a:r>
            <a:endParaRPr b="0" i="0" sz="3200" u="none" cap="none" strike="noStrike">
              <a:solidFill>
                <a:srgbClr val="452A74"/>
              </a:solidFill>
              <a:latin typeface="Arial"/>
              <a:ea typeface="Arial"/>
              <a:cs typeface="Arial"/>
              <a:sym typeface="Arial"/>
            </a:endParaRPr>
          </a:p>
        </p:txBody>
      </p:sp>
      <p:sp>
        <p:nvSpPr>
          <p:cNvPr id="144" name="Google Shape;144;p28"/>
          <p:cNvSpPr txBox="1"/>
          <p:nvPr/>
        </p:nvSpPr>
        <p:spPr>
          <a:xfrm>
            <a:off x="2883393" y="8283100"/>
            <a:ext cx="11314253" cy="138499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800"/>
              <a:buFont typeface="Arial"/>
              <a:buNone/>
            </a:pPr>
            <a:r>
              <a:rPr b="0" i="0" lang="en-US" sz="2800" u="none" cap="none" strike="noStrike">
                <a:solidFill>
                  <a:srgbClr val="452A74"/>
                </a:solidFill>
                <a:latin typeface="Montserrat"/>
                <a:ea typeface="Montserrat"/>
                <a:cs typeface="Montserrat"/>
                <a:sym typeface="Montserrat"/>
              </a:rPr>
              <a:t>This session will equip you with the tools to craft a compelling pitch, structure a persuasive narrative, communicate your value proposition effectively, and captivate potential investors.</a:t>
            </a:r>
            <a:endParaRPr b="0" i="0" sz="2800" u="none" cap="none" strike="noStrike">
              <a:solidFill>
                <a:srgbClr val="452A74"/>
              </a:solidFill>
              <a:latin typeface="Arial"/>
              <a:ea typeface="Arial"/>
              <a:cs typeface="Arial"/>
              <a:sym typeface="Arial"/>
            </a:endParaRPr>
          </a:p>
        </p:txBody>
      </p:sp>
      <p:sp>
        <p:nvSpPr>
          <p:cNvPr id="145" name="Google Shape;145;p28"/>
          <p:cNvSpPr txBox="1"/>
          <p:nvPr/>
        </p:nvSpPr>
        <p:spPr>
          <a:xfrm>
            <a:off x="2148798" y="8190767"/>
            <a:ext cx="589935"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600"/>
              <a:buFont typeface="Arial"/>
              <a:buNone/>
            </a:pPr>
            <a:r>
              <a:rPr b="1" i="0" lang="en-US" sz="9600" u="none" cap="none" strike="noStrike">
                <a:solidFill>
                  <a:srgbClr val="452A74"/>
                </a:solidFill>
                <a:latin typeface="Montserrat"/>
                <a:ea typeface="Montserrat"/>
                <a:cs typeface="Montserrat"/>
                <a:sym typeface="Montserrat"/>
              </a:rPr>
              <a:t>!</a:t>
            </a:r>
            <a:endParaRPr b="1" i="0" sz="9600" u="none" cap="none" strike="noStrike">
              <a:solidFill>
                <a:srgbClr val="452A74"/>
              </a:solidFill>
              <a:latin typeface="Arial"/>
              <a:ea typeface="Arial"/>
              <a:cs typeface="Arial"/>
              <a:sym typeface="Arial"/>
            </a:endParaRPr>
          </a:p>
        </p:txBody>
      </p:sp>
      <p:sp>
        <p:nvSpPr>
          <p:cNvPr id="146" name="Google Shape;146;p28"/>
          <p:cNvSpPr txBox="1"/>
          <p:nvPr/>
        </p:nvSpPr>
        <p:spPr>
          <a:xfrm>
            <a:off x="1679076" y="419857"/>
            <a:ext cx="11579723" cy="1551194"/>
          </a:xfrm>
          <a:prstGeom prst="rect">
            <a:avLst/>
          </a:prstGeom>
          <a:noFill/>
          <a:ln>
            <a:noFill/>
          </a:ln>
        </p:spPr>
        <p:txBody>
          <a:bodyPr anchorCtr="0" anchor="t" bIns="0" lIns="0" spcFirstLastPara="1" rIns="0" wrap="square" tIns="0">
            <a:spAutoFit/>
          </a:bodyPr>
          <a:lstStyle/>
          <a:p>
            <a:pPr indent="0" lvl="0" marL="0" marR="0" rtl="0" algn="l">
              <a:lnSpc>
                <a:spcPct val="139992"/>
              </a:lnSpc>
              <a:spcBef>
                <a:spcPts val="0"/>
              </a:spcBef>
              <a:spcAft>
                <a:spcPts val="0"/>
              </a:spcAft>
              <a:buClr>
                <a:srgbClr val="000000"/>
              </a:buClr>
              <a:buSzPts val="3600"/>
              <a:buFont typeface="Arial"/>
              <a:buNone/>
            </a:pPr>
            <a:r>
              <a:rPr b="0" i="0" lang="en-US" sz="3600" u="none" cap="none" strike="noStrike">
                <a:solidFill>
                  <a:srgbClr val="452A74"/>
                </a:solidFill>
                <a:latin typeface="Montserrat"/>
                <a:ea typeface="Montserrat"/>
                <a:cs typeface="Montserrat"/>
                <a:sym typeface="Montserrat"/>
              </a:rPr>
              <a:t>Empowering Women in Tech through </a:t>
            </a:r>
            <a:endParaRPr b="0" i="0" sz="1400" u="none" cap="none" strike="noStrike">
              <a:solidFill>
                <a:srgbClr val="000000"/>
              </a:solidFill>
              <a:latin typeface="Arial"/>
              <a:ea typeface="Arial"/>
              <a:cs typeface="Arial"/>
              <a:sym typeface="Arial"/>
            </a:endParaRPr>
          </a:p>
          <a:p>
            <a:pPr indent="0" lvl="0" marL="0" marR="0" rtl="0" algn="l">
              <a:lnSpc>
                <a:spcPct val="139992"/>
              </a:lnSpc>
              <a:spcBef>
                <a:spcPts val="0"/>
              </a:spcBef>
              <a:spcAft>
                <a:spcPts val="0"/>
              </a:spcAft>
              <a:buClr>
                <a:srgbClr val="000000"/>
              </a:buClr>
              <a:buSzPts val="3600"/>
              <a:buFont typeface="Arial"/>
              <a:buNone/>
            </a:pPr>
            <a:r>
              <a:rPr b="1" i="1" lang="en-US" sz="3600" u="none" cap="none" strike="noStrike">
                <a:solidFill>
                  <a:srgbClr val="452A74"/>
                </a:solidFill>
                <a:latin typeface="Montserrat"/>
                <a:ea typeface="Montserrat"/>
                <a:cs typeface="Montserrat"/>
                <a:sym typeface="Montserrat"/>
              </a:rPr>
              <a:t>Pitching and Presentation Skills</a:t>
            </a:r>
            <a:endParaRPr b="1" i="1" sz="3600" u="none" cap="none" strike="noStrike">
              <a:solidFill>
                <a:srgbClr val="452A74"/>
              </a:solidFill>
              <a:latin typeface="Montserrat"/>
              <a:ea typeface="Montserrat"/>
              <a:cs typeface="Montserrat"/>
              <a:sym typeface="Montserra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solidFill>
      </p:bgPr>
    </p:bg>
    <p:spTree>
      <p:nvGrpSpPr>
        <p:cNvPr id="698" name="Shape 698"/>
        <p:cNvGrpSpPr/>
        <p:nvPr/>
      </p:nvGrpSpPr>
      <p:grpSpPr>
        <a:xfrm>
          <a:off x="0" y="0"/>
          <a:ext cx="0" cy="0"/>
          <a:chOff x="0" y="0"/>
          <a:chExt cx="0" cy="0"/>
        </a:xfrm>
      </p:grpSpPr>
      <p:sp>
        <p:nvSpPr>
          <p:cNvPr id="699" name="Google Shape;699;p70"/>
          <p:cNvSpPr/>
          <p:nvPr/>
        </p:nvSpPr>
        <p:spPr>
          <a:xfrm>
            <a:off x="14935664" y="9258300"/>
            <a:ext cx="3069119" cy="618435"/>
          </a:xfrm>
          <a:custGeom>
            <a:rect b="b" l="l" r="r" t="t"/>
            <a:pathLst>
              <a:path extrusionOk="0" h="618435" w="3069119">
                <a:moveTo>
                  <a:pt x="0" y="0"/>
                </a:moveTo>
                <a:lnTo>
                  <a:pt x="3069119" y="0"/>
                </a:lnTo>
                <a:lnTo>
                  <a:pt x="3069119" y="618435"/>
                </a:lnTo>
                <a:lnTo>
                  <a:pt x="0" y="618435"/>
                </a:lnTo>
                <a:lnTo>
                  <a:pt x="0" y="0"/>
                </a:lnTo>
                <a:close/>
              </a:path>
            </a:pathLst>
          </a:custGeom>
          <a:blipFill rotWithShape="1">
            <a:blip r:embed="rId3">
              <a:alphaModFix/>
            </a:blip>
            <a:stretch>
              <a:fillRect b="-4051"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0" name="Google Shape;700;p70"/>
          <p:cNvSpPr/>
          <p:nvPr/>
        </p:nvSpPr>
        <p:spPr>
          <a:xfrm>
            <a:off x="16084070" y="-146530"/>
            <a:ext cx="2350460" cy="2350460"/>
          </a:xfrm>
          <a:custGeom>
            <a:rect b="b" l="l" r="r" t="t"/>
            <a:pathLst>
              <a:path extrusionOk="0" h="2350460" w="2350460">
                <a:moveTo>
                  <a:pt x="0" y="0"/>
                </a:moveTo>
                <a:lnTo>
                  <a:pt x="2350460" y="0"/>
                </a:lnTo>
                <a:lnTo>
                  <a:pt x="2350460"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1" name="Google Shape;701;p70"/>
          <p:cNvSpPr txBox="1"/>
          <p:nvPr/>
        </p:nvSpPr>
        <p:spPr>
          <a:xfrm>
            <a:off x="5049612" y="4620280"/>
            <a:ext cx="935218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452A74"/>
                </a:solidFill>
                <a:latin typeface="Arial"/>
                <a:ea typeface="Arial"/>
                <a:cs typeface="Arial"/>
                <a:sym typeface="Arial"/>
              </a:rPr>
              <a:t>END OF THEORETICAL PRESENTATION</a:t>
            </a:r>
            <a:endParaRPr b="1" i="0" sz="2800" u="none" cap="none" strike="noStrike">
              <a:solidFill>
                <a:srgbClr val="452A74"/>
              </a:solidFill>
              <a:latin typeface="Arial"/>
              <a:ea typeface="Arial"/>
              <a:cs typeface="Arial"/>
              <a:sym typeface="Arial"/>
            </a:endParaRP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solidFill>
      </p:bgPr>
    </p:bg>
    <p:spTree>
      <p:nvGrpSpPr>
        <p:cNvPr id="705" name="Shape 705"/>
        <p:cNvGrpSpPr/>
        <p:nvPr/>
      </p:nvGrpSpPr>
      <p:grpSpPr>
        <a:xfrm>
          <a:off x="0" y="0"/>
          <a:ext cx="0" cy="0"/>
          <a:chOff x="0" y="0"/>
          <a:chExt cx="0" cy="0"/>
        </a:xfrm>
      </p:grpSpPr>
      <p:sp>
        <p:nvSpPr>
          <p:cNvPr id="706" name="Google Shape;706;p71"/>
          <p:cNvSpPr/>
          <p:nvPr/>
        </p:nvSpPr>
        <p:spPr>
          <a:xfrm>
            <a:off x="2151792" y="643488"/>
            <a:ext cx="3226247" cy="610103"/>
          </a:xfrm>
          <a:custGeom>
            <a:rect b="b" l="l" r="r" t="t"/>
            <a:pathLst>
              <a:path extrusionOk="0" h="610103" w="3226247">
                <a:moveTo>
                  <a:pt x="0" y="0"/>
                </a:moveTo>
                <a:lnTo>
                  <a:pt x="3226247" y="0"/>
                </a:lnTo>
                <a:lnTo>
                  <a:pt x="3226247" y="610103"/>
                </a:lnTo>
                <a:lnTo>
                  <a:pt x="0" y="610103"/>
                </a:lnTo>
                <a:lnTo>
                  <a:pt x="0" y="0"/>
                </a:lnTo>
                <a:close/>
              </a:path>
            </a:pathLst>
          </a:custGeom>
          <a:blipFill rotWithShape="1">
            <a:blip r:embed="rId3">
              <a:alphaModFix/>
            </a:blip>
            <a:stretch>
              <a:fillRect b="-10872"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7" name="Google Shape;707;p71">
            <a:hlinkClick r:id="rId4"/>
          </p:cNvPr>
          <p:cNvSpPr/>
          <p:nvPr/>
        </p:nvSpPr>
        <p:spPr>
          <a:xfrm>
            <a:off x="1301736" y="9059620"/>
            <a:ext cx="492598" cy="895633"/>
          </a:xfrm>
          <a:custGeom>
            <a:rect b="b" l="l" r="r" t="t"/>
            <a:pathLst>
              <a:path extrusionOk="0" h="895633" w="492598">
                <a:moveTo>
                  <a:pt x="0" y="0"/>
                </a:moveTo>
                <a:lnTo>
                  <a:pt x="492598" y="0"/>
                </a:lnTo>
                <a:lnTo>
                  <a:pt x="492598" y="895632"/>
                </a:lnTo>
                <a:lnTo>
                  <a:pt x="0" y="89563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8" name="Google Shape;708;p71">
            <a:hlinkClick r:id="rId6"/>
          </p:cNvPr>
          <p:cNvSpPr/>
          <p:nvPr/>
        </p:nvSpPr>
        <p:spPr>
          <a:xfrm>
            <a:off x="2151792" y="9126668"/>
            <a:ext cx="814635" cy="814635"/>
          </a:xfrm>
          <a:custGeom>
            <a:rect b="b" l="l" r="r" t="t"/>
            <a:pathLst>
              <a:path extrusionOk="0" h="814635" w="814635">
                <a:moveTo>
                  <a:pt x="0" y="0"/>
                </a:moveTo>
                <a:lnTo>
                  <a:pt x="814635" y="0"/>
                </a:lnTo>
                <a:lnTo>
                  <a:pt x="814635" y="814636"/>
                </a:lnTo>
                <a:lnTo>
                  <a:pt x="0" y="81463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09" name="Google Shape;709;p71">
            <a:hlinkClick r:id="rId8"/>
          </p:cNvPr>
          <p:cNvSpPr/>
          <p:nvPr/>
        </p:nvSpPr>
        <p:spPr>
          <a:xfrm>
            <a:off x="4515883" y="9046061"/>
            <a:ext cx="939499" cy="939499"/>
          </a:xfrm>
          <a:custGeom>
            <a:rect b="b" l="l" r="r" t="t"/>
            <a:pathLst>
              <a:path extrusionOk="0" h="939499" w="939499">
                <a:moveTo>
                  <a:pt x="0" y="0"/>
                </a:moveTo>
                <a:lnTo>
                  <a:pt x="939499" y="0"/>
                </a:lnTo>
                <a:lnTo>
                  <a:pt x="939499" y="939499"/>
                </a:lnTo>
                <a:lnTo>
                  <a:pt x="0" y="939499"/>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0" name="Google Shape;710;p71"/>
          <p:cNvSpPr/>
          <p:nvPr/>
        </p:nvSpPr>
        <p:spPr>
          <a:xfrm>
            <a:off x="5752478" y="9059620"/>
            <a:ext cx="948733" cy="948733"/>
          </a:xfrm>
          <a:custGeom>
            <a:rect b="b" l="l" r="r" t="t"/>
            <a:pathLst>
              <a:path extrusionOk="0" h="948733" w="948733">
                <a:moveTo>
                  <a:pt x="0" y="0"/>
                </a:moveTo>
                <a:lnTo>
                  <a:pt x="948733" y="0"/>
                </a:lnTo>
                <a:lnTo>
                  <a:pt x="948733" y="948733"/>
                </a:lnTo>
                <a:lnTo>
                  <a:pt x="0" y="948733"/>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1" name="Google Shape;711;p71">
            <a:hlinkClick r:id="rId11"/>
          </p:cNvPr>
          <p:cNvSpPr/>
          <p:nvPr/>
        </p:nvSpPr>
        <p:spPr>
          <a:xfrm>
            <a:off x="6998306" y="9023785"/>
            <a:ext cx="939794" cy="939794"/>
          </a:xfrm>
          <a:custGeom>
            <a:rect b="b" l="l" r="r" t="t"/>
            <a:pathLst>
              <a:path extrusionOk="0" h="939794" w="939794">
                <a:moveTo>
                  <a:pt x="0" y="0"/>
                </a:moveTo>
                <a:lnTo>
                  <a:pt x="939794" y="0"/>
                </a:lnTo>
                <a:lnTo>
                  <a:pt x="939794" y="939794"/>
                </a:lnTo>
                <a:lnTo>
                  <a:pt x="0" y="939794"/>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2" name="Google Shape;712;p71"/>
          <p:cNvSpPr/>
          <p:nvPr/>
        </p:nvSpPr>
        <p:spPr>
          <a:xfrm>
            <a:off x="9455762" y="-1993617"/>
            <a:ext cx="13888879" cy="13888879"/>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713" name="Google Shape;713;p71"/>
          <p:cNvGrpSpPr/>
          <p:nvPr/>
        </p:nvGrpSpPr>
        <p:grpSpPr>
          <a:xfrm>
            <a:off x="9414163" y="-1980712"/>
            <a:ext cx="13888879" cy="13888879"/>
            <a:chOff x="0" y="0"/>
            <a:chExt cx="812800" cy="812800"/>
          </a:xfrm>
        </p:grpSpPr>
        <p:sp>
          <p:nvSpPr>
            <p:cNvPr id="714" name="Google Shape;714;p7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5" name="Google Shape;715;p7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716" name="Google Shape;716;p71"/>
          <p:cNvGrpSpPr/>
          <p:nvPr/>
        </p:nvGrpSpPr>
        <p:grpSpPr>
          <a:xfrm>
            <a:off x="11234271" y="-303752"/>
            <a:ext cx="10331861" cy="10331861"/>
            <a:chOff x="0" y="0"/>
            <a:chExt cx="812800" cy="812800"/>
          </a:xfrm>
        </p:grpSpPr>
        <p:sp>
          <p:nvSpPr>
            <p:cNvPr id="717" name="Google Shape;717;p7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52A74">
                <a:alpha val="94117"/>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18" name="Google Shape;718;p7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719" name="Google Shape;719;p71"/>
          <p:cNvGrpSpPr/>
          <p:nvPr/>
        </p:nvGrpSpPr>
        <p:grpSpPr>
          <a:xfrm>
            <a:off x="12424045" y="1006740"/>
            <a:ext cx="7869115" cy="7869115"/>
            <a:chOff x="0" y="0"/>
            <a:chExt cx="812800" cy="812800"/>
          </a:xfrm>
        </p:grpSpPr>
        <p:sp>
          <p:nvSpPr>
            <p:cNvPr id="720" name="Google Shape;720;p7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ED5ED">
                <a:alpha val="40000"/>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1" name="Google Shape;721;p7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22" name="Google Shape;722;p71"/>
          <p:cNvSpPr/>
          <p:nvPr/>
        </p:nvSpPr>
        <p:spPr>
          <a:xfrm>
            <a:off x="13017668" y="1527382"/>
            <a:ext cx="6681869" cy="6681869"/>
          </a:xfrm>
          <a:custGeom>
            <a:rect b="b" l="l" r="r" t="t"/>
            <a:pathLst>
              <a:path extrusionOk="0"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723" name="Google Shape;723;p71"/>
          <p:cNvGrpSpPr/>
          <p:nvPr/>
        </p:nvGrpSpPr>
        <p:grpSpPr>
          <a:xfrm>
            <a:off x="-113454" y="2274850"/>
            <a:ext cx="12129562" cy="2477107"/>
            <a:chOff x="0" y="-57150"/>
            <a:chExt cx="3194617" cy="652407"/>
          </a:xfrm>
        </p:grpSpPr>
        <p:sp>
          <p:nvSpPr>
            <p:cNvPr id="724" name="Google Shape;724;p71"/>
            <p:cNvSpPr/>
            <p:nvPr/>
          </p:nvSpPr>
          <p:spPr>
            <a:xfrm>
              <a:off x="0" y="0"/>
              <a:ext cx="3194617" cy="595257"/>
            </a:xfrm>
            <a:custGeom>
              <a:rect b="b" l="l" r="r" t="t"/>
              <a:pathLst>
                <a:path extrusionOk="0" h="595257" w="3194617">
                  <a:moveTo>
                    <a:pt x="0" y="0"/>
                  </a:moveTo>
                  <a:lnTo>
                    <a:pt x="3194617" y="0"/>
                  </a:lnTo>
                  <a:lnTo>
                    <a:pt x="3194617" y="595257"/>
                  </a:lnTo>
                  <a:lnTo>
                    <a:pt x="0" y="595257"/>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5" name="Google Shape;725;p71"/>
            <p:cNvSpPr txBox="1"/>
            <p:nvPr/>
          </p:nvSpPr>
          <p:spPr>
            <a:xfrm>
              <a:off x="0" y="-57150"/>
              <a:ext cx="3194617" cy="6524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grpSp>
        <p:nvGrpSpPr>
          <p:cNvPr id="726" name="Google Shape;726;p71"/>
          <p:cNvGrpSpPr/>
          <p:nvPr/>
        </p:nvGrpSpPr>
        <p:grpSpPr>
          <a:xfrm>
            <a:off x="0" y="4724306"/>
            <a:ext cx="12129562" cy="2477107"/>
            <a:chOff x="0" y="-57150"/>
            <a:chExt cx="3194617" cy="652407"/>
          </a:xfrm>
        </p:grpSpPr>
        <p:sp>
          <p:nvSpPr>
            <p:cNvPr id="727" name="Google Shape;727;p71"/>
            <p:cNvSpPr/>
            <p:nvPr/>
          </p:nvSpPr>
          <p:spPr>
            <a:xfrm>
              <a:off x="0" y="0"/>
              <a:ext cx="3194617" cy="595257"/>
            </a:xfrm>
            <a:custGeom>
              <a:rect b="b" l="l" r="r" t="t"/>
              <a:pathLst>
                <a:path extrusionOk="0" h="595257" w="3194617">
                  <a:moveTo>
                    <a:pt x="0" y="0"/>
                  </a:moveTo>
                  <a:lnTo>
                    <a:pt x="3194617" y="0"/>
                  </a:lnTo>
                  <a:lnTo>
                    <a:pt x="3194617" y="595257"/>
                  </a:lnTo>
                  <a:lnTo>
                    <a:pt x="0" y="595257"/>
                  </a:lnTo>
                  <a:close/>
                </a:path>
              </a:pathLst>
            </a:custGeom>
            <a:solidFill>
              <a:srgbClr val="452A7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28" name="Google Shape;728;p71"/>
            <p:cNvSpPr txBox="1"/>
            <p:nvPr/>
          </p:nvSpPr>
          <p:spPr>
            <a:xfrm>
              <a:off x="0" y="-57150"/>
              <a:ext cx="3194617" cy="6524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729" name="Google Shape;729;p71">
            <a:hlinkClick r:id="rId13"/>
          </p:cNvPr>
          <p:cNvSpPr/>
          <p:nvPr/>
        </p:nvSpPr>
        <p:spPr>
          <a:xfrm>
            <a:off x="3372879" y="9126668"/>
            <a:ext cx="818778" cy="836911"/>
          </a:xfrm>
          <a:custGeom>
            <a:rect b="b" l="l" r="r" t="t"/>
            <a:pathLst>
              <a:path extrusionOk="0" h="836911" w="818778">
                <a:moveTo>
                  <a:pt x="0" y="0"/>
                </a:moveTo>
                <a:lnTo>
                  <a:pt x="818777" y="0"/>
                </a:lnTo>
                <a:lnTo>
                  <a:pt x="818777" y="836911"/>
                </a:lnTo>
                <a:lnTo>
                  <a:pt x="0" y="836911"/>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30" name="Google Shape;730;p71"/>
          <p:cNvSpPr/>
          <p:nvPr/>
        </p:nvSpPr>
        <p:spPr>
          <a:xfrm>
            <a:off x="0" y="36493"/>
            <a:ext cx="1695139" cy="1940494"/>
          </a:xfrm>
          <a:custGeom>
            <a:rect b="b" l="l" r="r" t="t"/>
            <a:pathLst>
              <a:path extrusionOk="0" h="1940494" w="1695139">
                <a:moveTo>
                  <a:pt x="0" y="0"/>
                </a:moveTo>
                <a:lnTo>
                  <a:pt x="1695139" y="0"/>
                </a:lnTo>
                <a:lnTo>
                  <a:pt x="1695139" y="1940494"/>
                </a:lnTo>
                <a:lnTo>
                  <a:pt x="0" y="1940494"/>
                </a:lnTo>
                <a:lnTo>
                  <a:pt x="0" y="0"/>
                </a:lnTo>
                <a:close/>
              </a:path>
            </a:pathLst>
          </a:custGeom>
          <a:blipFill rotWithShape="1">
            <a:blip r:embed="rId15">
              <a:alphaModFix/>
            </a:blip>
            <a:stretch>
              <a:fillRect b="0" l="-8946" r="-5515"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731" name="Google Shape;731;p71"/>
          <p:cNvSpPr txBox="1"/>
          <p:nvPr/>
        </p:nvSpPr>
        <p:spPr>
          <a:xfrm>
            <a:off x="2484570" y="7774133"/>
            <a:ext cx="4062626" cy="618602"/>
          </a:xfrm>
          <a:prstGeom prst="rect">
            <a:avLst/>
          </a:prstGeom>
          <a:noFill/>
          <a:ln>
            <a:noFill/>
          </a:ln>
        </p:spPr>
        <p:txBody>
          <a:bodyPr anchorCtr="0" anchor="t" bIns="0" lIns="0" spcFirstLastPara="1" rIns="0" wrap="square" tIns="0">
            <a:spAutoFit/>
          </a:bodyPr>
          <a:lstStyle/>
          <a:p>
            <a:pPr indent="0" lvl="0" marL="0" marR="0" rtl="0" algn="ctr">
              <a:lnSpc>
                <a:spcPct val="140027"/>
              </a:lnSpc>
              <a:spcBef>
                <a:spcPts val="0"/>
              </a:spcBef>
              <a:spcAft>
                <a:spcPts val="0"/>
              </a:spcAft>
              <a:buClr>
                <a:srgbClr val="000000"/>
              </a:buClr>
              <a:buSzPts val="3575"/>
              <a:buFont typeface="Arial"/>
              <a:buNone/>
            </a:pPr>
            <a:r>
              <a:rPr b="0" i="0" lang="en-US" sz="3575" u="none" cap="none" strike="noStrike">
                <a:solidFill>
                  <a:srgbClr val="452A74"/>
                </a:solidFill>
                <a:latin typeface="Montserrat ExtraBold"/>
                <a:ea typeface="Montserrat ExtraBold"/>
                <a:cs typeface="Montserrat ExtraBold"/>
                <a:sym typeface="Montserrat ExtraBold"/>
              </a:rPr>
              <a:t>Where to find us</a:t>
            </a:r>
            <a:endParaRPr b="0" i="0" sz="1400" u="none" cap="none" strike="noStrike">
              <a:solidFill>
                <a:srgbClr val="000000"/>
              </a:solidFill>
              <a:latin typeface="Arial"/>
              <a:ea typeface="Arial"/>
              <a:cs typeface="Arial"/>
              <a:sym typeface="Arial"/>
            </a:endParaRPr>
          </a:p>
        </p:txBody>
      </p:sp>
      <p:sp>
        <p:nvSpPr>
          <p:cNvPr id="732" name="Google Shape;732;p71"/>
          <p:cNvSpPr txBox="1"/>
          <p:nvPr/>
        </p:nvSpPr>
        <p:spPr>
          <a:xfrm>
            <a:off x="-68379" y="2509882"/>
            <a:ext cx="11047523" cy="2059940"/>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Clr>
                <a:srgbClr val="000000"/>
              </a:buClr>
              <a:buSzPts val="5899"/>
              <a:buFont typeface="Arial"/>
              <a:buNone/>
            </a:pPr>
            <a:r>
              <a:rPr b="1" i="0" lang="en-US" sz="5899" u="none" cap="none" strike="noStrike">
                <a:solidFill>
                  <a:srgbClr val="DED5ED"/>
                </a:solidFill>
                <a:latin typeface="Montserrat"/>
                <a:ea typeface="Montserrat"/>
                <a:cs typeface="Montserrat"/>
                <a:sym typeface="Montserrat"/>
              </a:rPr>
              <a:t>Thank you for your attention! </a:t>
            </a:r>
            <a:endParaRPr b="0" i="0" sz="1400" u="none" cap="none" strike="noStrike">
              <a:solidFill>
                <a:srgbClr val="000000"/>
              </a:solidFill>
              <a:latin typeface="Arial"/>
              <a:ea typeface="Arial"/>
              <a:cs typeface="Arial"/>
              <a:sym typeface="Arial"/>
            </a:endParaRPr>
          </a:p>
        </p:txBody>
      </p:sp>
      <p:sp>
        <p:nvSpPr>
          <p:cNvPr id="733" name="Google Shape;733;p71"/>
          <p:cNvSpPr txBox="1"/>
          <p:nvPr/>
        </p:nvSpPr>
        <p:spPr>
          <a:xfrm>
            <a:off x="-397118" y="5429184"/>
            <a:ext cx="11704999" cy="61555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sng" cap="none" strike="noStrike">
                <a:solidFill>
                  <a:srgbClr val="FFFFFF"/>
                </a:solidFill>
                <a:latin typeface="Montserrat"/>
                <a:ea typeface="Montserrat"/>
                <a:cs typeface="Montserrat"/>
                <a:sym typeface="Montserrat"/>
                <a:hlinkClick r:id="rId16">
                  <a:extLst>
                    <a:ext uri="{A12FA001-AC4F-418D-AE19-62706E023703}">
                      <ahyp:hlinkClr val="tx"/>
                    </a:ext>
                  </a:extLst>
                </a:hlinkClick>
              </a:rPr>
              <a:t>https://www.hertechventure.eu</a:t>
            </a:r>
            <a:r>
              <a:rPr b="1" i="0" lang="en-US" sz="1800" u="none" cap="none" strike="noStrike">
                <a:solidFill>
                  <a:srgbClr val="FFFFFF"/>
                </a:solidFill>
                <a:latin typeface="Montserrat"/>
                <a:ea typeface="Montserrat"/>
                <a:cs typeface="Montserrat"/>
                <a:sym typeface="Montserrat"/>
              </a:rPr>
              <a:t> </a:t>
            </a:r>
            <a:endParaRPr b="0" i="0" sz="4000" u="none" cap="none" strike="noStrike">
              <a:solidFill>
                <a:srgbClr val="CCC0D9"/>
              </a:solidFill>
              <a:latin typeface="Arial"/>
              <a:ea typeface="Arial"/>
              <a:cs typeface="Arial"/>
              <a:sym typeface="Arial"/>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ED5ED"/>
        </a:solidFill>
      </p:bgPr>
    </p:bg>
    <p:spTree>
      <p:nvGrpSpPr>
        <p:cNvPr id="150" name="Shape 150"/>
        <p:cNvGrpSpPr/>
        <p:nvPr/>
      </p:nvGrpSpPr>
      <p:grpSpPr>
        <a:xfrm>
          <a:off x="0" y="0"/>
          <a:ext cx="0" cy="0"/>
          <a:chOff x="0" y="0"/>
          <a:chExt cx="0" cy="0"/>
        </a:xfrm>
      </p:grpSpPr>
      <p:sp>
        <p:nvSpPr>
          <p:cNvPr id="151" name="Google Shape;151;p6"/>
          <p:cNvSpPr/>
          <p:nvPr/>
        </p:nvSpPr>
        <p:spPr>
          <a:xfrm>
            <a:off x="3265532" y="-422832"/>
            <a:ext cx="5323623" cy="10709832"/>
          </a:xfrm>
          <a:custGeom>
            <a:rect b="b" l="l" r="r" t="t"/>
            <a:pathLst>
              <a:path extrusionOk="0" h="3622832" w="1800831">
                <a:moveTo>
                  <a:pt x="0" y="0"/>
                </a:moveTo>
                <a:lnTo>
                  <a:pt x="1800831" y="0"/>
                </a:lnTo>
                <a:lnTo>
                  <a:pt x="1800831" y="3622832"/>
                </a:lnTo>
                <a:lnTo>
                  <a:pt x="0" y="3622832"/>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2" name="Google Shape;152;p6"/>
          <p:cNvSpPr/>
          <p:nvPr/>
        </p:nvSpPr>
        <p:spPr>
          <a:xfrm>
            <a:off x="173843" y="9457953"/>
            <a:ext cx="3091689" cy="648257"/>
          </a:xfrm>
          <a:custGeom>
            <a:rect b="b" l="l" r="r" t="t"/>
            <a:pathLst>
              <a:path extrusionOk="0" h="648257" w="3091689">
                <a:moveTo>
                  <a:pt x="0" y="0"/>
                </a:moveTo>
                <a:lnTo>
                  <a:pt x="3091689" y="0"/>
                </a:lnTo>
                <a:lnTo>
                  <a:pt x="3091689" y="648257"/>
                </a:lnTo>
                <a:lnTo>
                  <a:pt x="0" y="64825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53" name="Google Shape;153;p6"/>
          <p:cNvSpPr txBox="1"/>
          <p:nvPr/>
        </p:nvSpPr>
        <p:spPr>
          <a:xfrm>
            <a:off x="3456813" y="3238349"/>
            <a:ext cx="5132342" cy="34901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Clr>
                <a:srgbClr val="000000"/>
              </a:buClr>
              <a:buSzPts val="5400"/>
              <a:buFont typeface="Arial"/>
              <a:buNone/>
            </a:pPr>
            <a:r>
              <a:rPr b="1" i="0" lang="en-US" sz="5400" u="none" cap="none" strike="noStrike">
                <a:solidFill>
                  <a:schemeClr val="lt1"/>
                </a:solidFill>
                <a:latin typeface="Arial"/>
                <a:ea typeface="Arial"/>
                <a:cs typeface="Arial"/>
                <a:sym typeface="Arial"/>
              </a:rPr>
              <a:t>– PART I – THEORETICAL SESSION</a:t>
            </a:r>
            <a:endParaRPr b="0" i="0" sz="5400" u="none" cap="none" strike="noStrike">
              <a:solidFill>
                <a:schemeClr val="lt1"/>
              </a:solidFill>
              <a:latin typeface="Arial"/>
              <a:ea typeface="Arial"/>
              <a:cs typeface="Arial"/>
              <a:sym typeface="Arial"/>
            </a:endParaRPr>
          </a:p>
        </p:txBody>
      </p:sp>
      <p:sp>
        <p:nvSpPr>
          <p:cNvPr id="154" name="Google Shape;154;p6"/>
          <p:cNvSpPr txBox="1"/>
          <p:nvPr/>
        </p:nvSpPr>
        <p:spPr>
          <a:xfrm>
            <a:off x="9392786" y="1955790"/>
            <a:ext cx="7627887" cy="7627344"/>
          </a:xfrm>
          <a:prstGeom prst="rect">
            <a:avLst/>
          </a:prstGeom>
          <a:noFill/>
          <a:ln>
            <a:noFill/>
          </a:ln>
        </p:spPr>
        <p:txBody>
          <a:bodyPr anchorCtr="0" anchor="t" bIns="0" lIns="0" spcFirstLastPara="1" rIns="0" wrap="square" tIns="0">
            <a:spAutoFit/>
          </a:bodyPr>
          <a:lstStyle/>
          <a:p>
            <a:pPr indent="-514350" lvl="0" marL="514350" marR="0" rtl="0" algn="l">
              <a:lnSpc>
                <a:spcPct val="140000"/>
              </a:lnSpc>
              <a:spcBef>
                <a:spcPts val="0"/>
              </a:spcBef>
              <a:spcAft>
                <a:spcPts val="0"/>
              </a:spcAft>
              <a:buClr>
                <a:srgbClr val="000000"/>
              </a:buClr>
              <a:buSzPts val="4800"/>
              <a:buFont typeface="Arial"/>
              <a:buAutoNum type="arabicPeriod"/>
            </a:pPr>
            <a:r>
              <a:rPr b="1" i="0" lang="en-US" sz="4800" u="none" cap="none" strike="noStrike">
                <a:solidFill>
                  <a:srgbClr val="000000"/>
                </a:solidFill>
                <a:latin typeface="Arial"/>
                <a:ea typeface="Arial"/>
                <a:cs typeface="Arial"/>
                <a:sym typeface="Arial"/>
              </a:rPr>
              <a:t>The Importance of a Pitch in Business Planning</a:t>
            </a:r>
            <a:endParaRPr b="0" i="0" sz="1400" u="none" cap="none" strike="noStrike">
              <a:solidFill>
                <a:srgbClr val="000000"/>
              </a:solidFill>
              <a:latin typeface="Arial"/>
              <a:ea typeface="Arial"/>
              <a:cs typeface="Arial"/>
              <a:sym typeface="Arial"/>
            </a:endParaRPr>
          </a:p>
          <a:p>
            <a:pPr indent="-514350" lvl="0" marL="514350" marR="0" rtl="0" algn="l">
              <a:lnSpc>
                <a:spcPct val="140000"/>
              </a:lnSpc>
              <a:spcBef>
                <a:spcPts val="1200"/>
              </a:spcBef>
              <a:spcAft>
                <a:spcPts val="0"/>
              </a:spcAft>
              <a:buClr>
                <a:srgbClr val="000000"/>
              </a:buClr>
              <a:buSzPts val="4800"/>
              <a:buFont typeface="Arial"/>
              <a:buAutoNum type="arabicPeriod"/>
            </a:pPr>
            <a:r>
              <a:rPr b="1" i="0" lang="en-US" sz="4800" u="none" cap="none" strike="noStrike">
                <a:solidFill>
                  <a:srgbClr val="000000"/>
                </a:solidFill>
                <a:latin typeface="Arial"/>
                <a:ea typeface="Arial"/>
                <a:cs typeface="Arial"/>
                <a:sym typeface="Arial"/>
              </a:rPr>
              <a:t>Communication and Persuasion</a:t>
            </a:r>
            <a:endParaRPr b="0" i="0" sz="1400" u="none" cap="none" strike="noStrike">
              <a:solidFill>
                <a:srgbClr val="000000"/>
              </a:solidFill>
              <a:latin typeface="Arial"/>
              <a:ea typeface="Arial"/>
              <a:cs typeface="Arial"/>
              <a:sym typeface="Arial"/>
            </a:endParaRPr>
          </a:p>
          <a:p>
            <a:pPr indent="-514350" lvl="0" marL="514350" marR="0" rtl="0" algn="l">
              <a:lnSpc>
                <a:spcPct val="140000"/>
              </a:lnSpc>
              <a:spcBef>
                <a:spcPts val="1200"/>
              </a:spcBef>
              <a:spcAft>
                <a:spcPts val="0"/>
              </a:spcAft>
              <a:buClr>
                <a:srgbClr val="000000"/>
              </a:buClr>
              <a:buSzPts val="4800"/>
              <a:buFont typeface="Arial"/>
              <a:buAutoNum type="arabicPeriod"/>
            </a:pPr>
            <a:r>
              <a:rPr b="1" i="0" lang="en-US" sz="4800" u="none" cap="none" strike="noStrike">
                <a:solidFill>
                  <a:srgbClr val="000000"/>
                </a:solidFill>
                <a:latin typeface="Arial"/>
                <a:ea typeface="Arial"/>
                <a:cs typeface="Arial"/>
                <a:sym typeface="Arial"/>
              </a:rPr>
              <a:t>Pitch Structure for Business Planning</a:t>
            </a:r>
            <a:endParaRPr b="0" i="0" sz="1400" u="none" cap="none" strike="noStrike">
              <a:solidFill>
                <a:srgbClr val="000000"/>
              </a:solidFill>
              <a:latin typeface="Arial"/>
              <a:ea typeface="Arial"/>
              <a:cs typeface="Arial"/>
              <a:sym typeface="Arial"/>
            </a:endParaRPr>
          </a:p>
          <a:p>
            <a:pPr indent="0" lvl="0" marL="0" marR="0" rtl="0" algn="ctr">
              <a:lnSpc>
                <a:spcPct val="140022"/>
              </a:lnSpc>
              <a:spcBef>
                <a:spcPts val="1200"/>
              </a:spcBef>
              <a:spcAft>
                <a:spcPts val="0"/>
              </a:spcAft>
              <a:buClr>
                <a:srgbClr val="000000"/>
              </a:buClr>
              <a:buSzPts val="4460"/>
              <a:buFont typeface="Arial"/>
              <a:buNone/>
            </a:pPr>
            <a:r>
              <a:t/>
            </a:r>
            <a:endParaRPr b="1" i="0" sz="4460" u="none" cap="none" strike="noStrike">
              <a:solidFill>
                <a:srgbClr val="452A74"/>
              </a:solidFill>
              <a:latin typeface="Montserrat"/>
              <a:ea typeface="Montserrat"/>
              <a:cs typeface="Montserrat"/>
              <a:sym typeface="Montserrat"/>
            </a:endParaRPr>
          </a:p>
        </p:txBody>
      </p:sp>
      <p:sp>
        <p:nvSpPr>
          <p:cNvPr id="155" name="Google Shape;155;p6"/>
          <p:cNvSpPr/>
          <p:nvPr/>
        </p:nvSpPr>
        <p:spPr>
          <a:xfrm>
            <a:off x="15771122" y="185791"/>
            <a:ext cx="2350460" cy="2350460"/>
          </a:xfrm>
          <a:custGeom>
            <a:rect b="b" l="l" r="r" t="t"/>
            <a:pathLst>
              <a:path extrusionOk="0" h="2350460" w="2350460">
                <a:moveTo>
                  <a:pt x="0" y="0"/>
                </a:moveTo>
                <a:lnTo>
                  <a:pt x="2350461" y="0"/>
                </a:lnTo>
                <a:lnTo>
                  <a:pt x="2350461" y="2350460"/>
                </a:lnTo>
                <a:lnTo>
                  <a:pt x="0" y="235046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96CB2">
            <a:alpha val="92156"/>
          </a:srgbClr>
        </a:solidFill>
      </p:bgPr>
    </p:bg>
    <p:spTree>
      <p:nvGrpSpPr>
        <p:cNvPr id="159" name="Shape 159"/>
        <p:cNvGrpSpPr/>
        <p:nvPr/>
      </p:nvGrpSpPr>
      <p:grpSpPr>
        <a:xfrm>
          <a:off x="0" y="0"/>
          <a:ext cx="0" cy="0"/>
          <a:chOff x="0" y="0"/>
          <a:chExt cx="0" cy="0"/>
        </a:xfrm>
      </p:grpSpPr>
      <p:sp>
        <p:nvSpPr>
          <p:cNvPr id="160" name="Google Shape;160;p8"/>
          <p:cNvSpPr/>
          <p:nvPr/>
        </p:nvSpPr>
        <p:spPr>
          <a:xfrm>
            <a:off x="483201" y="466944"/>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 name="Google Shape;161;p8"/>
          <p:cNvSpPr txBox="1"/>
          <p:nvPr/>
        </p:nvSpPr>
        <p:spPr>
          <a:xfrm>
            <a:off x="483200" y="1290990"/>
            <a:ext cx="16280799" cy="97058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05"/>
              <a:buFont typeface="Arial"/>
              <a:buNone/>
            </a:pPr>
            <a:r>
              <a:rPr b="0" i="0" lang="en-US" sz="4505" u="none" cap="none" strike="noStrike">
                <a:solidFill>
                  <a:srgbClr val="DED5ED"/>
                </a:solidFill>
                <a:latin typeface="Montserrat ExtraBold"/>
                <a:ea typeface="Montserrat ExtraBold"/>
                <a:cs typeface="Montserrat ExtraBold"/>
                <a:sym typeface="Montserrat ExtraBold"/>
              </a:rPr>
              <a:t>1. The Importance of a Pitch in Business Planning …</a:t>
            </a:r>
            <a:endParaRPr b="0" i="0" sz="1400" u="none" cap="none" strike="noStrike">
              <a:solidFill>
                <a:srgbClr val="000000"/>
              </a:solidFill>
              <a:latin typeface="Arial"/>
              <a:ea typeface="Arial"/>
              <a:cs typeface="Arial"/>
              <a:sym typeface="Arial"/>
            </a:endParaRPr>
          </a:p>
        </p:txBody>
      </p:sp>
      <p:sp>
        <p:nvSpPr>
          <p:cNvPr id="162" name="Google Shape;162;p8"/>
          <p:cNvSpPr/>
          <p:nvPr/>
        </p:nvSpPr>
        <p:spPr>
          <a:xfrm>
            <a:off x="14125985" y="5495051"/>
            <a:ext cx="1138696" cy="788806"/>
          </a:xfrm>
          <a:custGeom>
            <a:rect b="b" l="l" r="r" t="t"/>
            <a:pathLst>
              <a:path extrusionOk="0" h="788806" w="1138696">
                <a:moveTo>
                  <a:pt x="0" y="0"/>
                </a:moveTo>
                <a:lnTo>
                  <a:pt x="1138696" y="0"/>
                </a:lnTo>
                <a:lnTo>
                  <a:pt x="1138696" y="788806"/>
                </a:lnTo>
                <a:lnTo>
                  <a:pt x="0" y="78880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63" name="Google Shape;163;p8"/>
          <p:cNvGrpSpPr/>
          <p:nvPr/>
        </p:nvGrpSpPr>
        <p:grpSpPr>
          <a:xfrm>
            <a:off x="16975762" y="-1270065"/>
            <a:ext cx="1456898" cy="18965831"/>
            <a:chOff x="0" y="0"/>
            <a:chExt cx="1942530" cy="25287775"/>
          </a:xfrm>
        </p:grpSpPr>
        <p:grpSp>
          <p:nvGrpSpPr>
            <p:cNvPr id="164" name="Google Shape;164;p8"/>
            <p:cNvGrpSpPr/>
            <p:nvPr/>
          </p:nvGrpSpPr>
          <p:grpSpPr>
            <a:xfrm rot="5400000">
              <a:off x="-11639959" y="11705285"/>
              <a:ext cx="25287775" cy="1877204"/>
              <a:chOff x="0" y="-38100"/>
              <a:chExt cx="4995116" cy="370806"/>
            </a:xfrm>
          </p:grpSpPr>
          <p:sp>
            <p:nvSpPr>
              <p:cNvPr id="165" name="Google Shape;165;p8"/>
              <p:cNvSpPr/>
              <p:nvPr/>
            </p:nvSpPr>
            <p:spPr>
              <a:xfrm>
                <a:off x="0" y="0"/>
                <a:ext cx="4995116" cy="332706"/>
              </a:xfrm>
              <a:custGeom>
                <a:rect b="b" l="l" r="r" t="t"/>
                <a:pathLst>
                  <a:path extrusionOk="0" h="332706" w="4995116">
                    <a:moveTo>
                      <a:pt x="0" y="0"/>
                    </a:moveTo>
                    <a:lnTo>
                      <a:pt x="4995116" y="0"/>
                    </a:lnTo>
                    <a:lnTo>
                      <a:pt x="4995116" y="332706"/>
                    </a:lnTo>
                    <a:lnTo>
                      <a:pt x="0" y="332706"/>
                    </a:lnTo>
                    <a:close/>
                  </a:path>
                </a:pathLst>
              </a:custGeom>
              <a:solidFill>
                <a:srgbClr val="DED5E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 name="Google Shape;166;p8"/>
              <p:cNvSpPr txBox="1"/>
              <p:nvPr/>
            </p:nvSpPr>
            <p:spPr>
              <a:xfrm>
                <a:off x="0" y="-38100"/>
                <a:ext cx="4995116" cy="3708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7" name="Google Shape;167;p8"/>
            <p:cNvSpPr/>
            <p:nvPr/>
          </p:nvSpPr>
          <p:spPr>
            <a:xfrm>
              <a:off x="148357" y="11845674"/>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 name="Google Shape;168;p8"/>
            <p:cNvSpPr/>
            <p:nvPr/>
          </p:nvSpPr>
          <p:spPr>
            <a:xfrm>
              <a:off x="111925" y="6133623"/>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 name="Google Shape;169;p8"/>
            <p:cNvSpPr/>
            <p:nvPr/>
          </p:nvSpPr>
          <p:spPr>
            <a:xfrm>
              <a:off x="148357" y="8281093"/>
              <a:ext cx="1518262" cy="1051741"/>
            </a:xfrm>
            <a:custGeom>
              <a:rect b="b" l="l" r="r" t="t"/>
              <a:pathLst>
                <a:path extrusionOk="0" h="1051741" w="1518262">
                  <a:moveTo>
                    <a:pt x="0" y="0"/>
                  </a:moveTo>
                  <a:lnTo>
                    <a:pt x="1518262" y="0"/>
                  </a:lnTo>
                  <a:lnTo>
                    <a:pt x="1518262" y="1051742"/>
                  </a:lnTo>
                  <a:lnTo>
                    <a:pt x="0" y="105174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 name="Google Shape;170;p8"/>
            <p:cNvSpPr/>
            <p:nvPr/>
          </p:nvSpPr>
          <p:spPr>
            <a:xfrm>
              <a:off x="88625" y="4150665"/>
              <a:ext cx="1518262" cy="1051741"/>
            </a:xfrm>
            <a:custGeom>
              <a:rect b="b" l="l" r="r" t="t"/>
              <a:pathLst>
                <a:path extrusionOk="0" h="1051741" w="1518262">
                  <a:moveTo>
                    <a:pt x="0" y="0"/>
                  </a:moveTo>
                  <a:lnTo>
                    <a:pt x="1518262" y="0"/>
                  </a:lnTo>
                  <a:lnTo>
                    <a:pt x="1518262" y="1051741"/>
                  </a:lnTo>
                  <a:lnTo>
                    <a:pt x="0" y="105174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 name="Google Shape;171;p8"/>
            <p:cNvSpPr/>
            <p:nvPr/>
          </p:nvSpPr>
          <p:spPr>
            <a:xfrm>
              <a:off x="148357" y="13306984"/>
              <a:ext cx="1637725" cy="1461670"/>
            </a:xfrm>
            <a:custGeom>
              <a:rect b="b" l="l" r="r" t="t"/>
              <a:pathLst>
                <a:path extrusionOk="0" h="1461670" w="1637725">
                  <a:moveTo>
                    <a:pt x="0" y="0"/>
                  </a:moveTo>
                  <a:lnTo>
                    <a:pt x="1637725" y="0"/>
                  </a:lnTo>
                  <a:lnTo>
                    <a:pt x="1637725" y="1461670"/>
                  </a:lnTo>
                  <a:lnTo>
                    <a:pt x="0" y="146167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 name="Google Shape;172;p8"/>
            <p:cNvSpPr/>
            <p:nvPr/>
          </p:nvSpPr>
          <p:spPr>
            <a:xfrm>
              <a:off x="0" y="2112449"/>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 name="Google Shape;173;p8"/>
            <p:cNvSpPr/>
            <p:nvPr/>
          </p:nvSpPr>
          <p:spPr>
            <a:xfrm>
              <a:off x="68059" y="9919271"/>
              <a:ext cx="1606887" cy="1261406"/>
            </a:xfrm>
            <a:custGeom>
              <a:rect b="b" l="l" r="r" t="t"/>
              <a:pathLst>
                <a:path extrusionOk="0" h="1261406" w="1606887">
                  <a:moveTo>
                    <a:pt x="0" y="0"/>
                  </a:moveTo>
                  <a:lnTo>
                    <a:pt x="1606887" y="0"/>
                  </a:lnTo>
                  <a:lnTo>
                    <a:pt x="1606887" y="1261406"/>
                  </a:lnTo>
                  <a:lnTo>
                    <a:pt x="0" y="126140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74" name="Google Shape;174;p8"/>
          <p:cNvPicPr preferRelativeResize="0"/>
          <p:nvPr/>
        </p:nvPicPr>
        <p:blipFill rotWithShape="1">
          <a:blip r:embed="rId7">
            <a:alphaModFix/>
          </a:blip>
          <a:srcRect b="0" l="0" r="0" t="0"/>
          <a:stretch/>
        </p:blipFill>
        <p:spPr>
          <a:xfrm>
            <a:off x="6322158" y="2498286"/>
            <a:ext cx="10000484" cy="5714563"/>
          </a:xfrm>
          <a:prstGeom prst="rect">
            <a:avLst/>
          </a:prstGeom>
          <a:noFill/>
          <a:ln>
            <a:noFill/>
          </a:ln>
        </p:spPr>
      </p:pic>
      <p:sp>
        <p:nvSpPr>
          <p:cNvPr id="175" name="Google Shape;175;p8"/>
          <p:cNvSpPr txBox="1"/>
          <p:nvPr/>
        </p:nvSpPr>
        <p:spPr>
          <a:xfrm>
            <a:off x="689282" y="2402714"/>
            <a:ext cx="16370424" cy="74789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DED5E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DED5E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DED5ED"/>
                </a:solidFill>
                <a:latin typeface="Arial"/>
                <a:ea typeface="Arial"/>
                <a:cs typeface="Arial"/>
                <a:sym typeface="Arial"/>
              </a:rPr>
              <a:t>…for Women’s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DED5ED"/>
                </a:solidFill>
                <a:latin typeface="Arial"/>
                <a:ea typeface="Arial"/>
                <a:cs typeface="Arial"/>
                <a:sym typeface="Arial"/>
              </a:rPr>
              <a:t>Entrepreneur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DED5ED"/>
                </a:solidFill>
                <a:latin typeface="Arial"/>
                <a:ea typeface="Arial"/>
                <a:cs typeface="Arial"/>
                <a:sym typeface="Arial"/>
              </a:rPr>
              <a:t>in STEM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DED5E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DED5E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DED5E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DED5E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1" i="0" sz="3600" u="none" cap="none" strike="noStrike">
              <a:solidFill>
                <a:srgbClr val="DED5ED"/>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DED5ED"/>
                </a:solidFill>
                <a:latin typeface="Arial"/>
                <a:ea typeface="Arial"/>
                <a:cs typeface="Arial"/>
                <a:sym typeface="Arial"/>
              </a:rPr>
              <a:t>Objective:</a:t>
            </a:r>
            <a:br>
              <a:rPr b="0" i="0" lang="en-US" sz="3600" u="none" cap="none" strike="noStrike">
                <a:solidFill>
                  <a:srgbClr val="DED5ED"/>
                </a:solidFill>
                <a:latin typeface="Arial"/>
                <a:ea typeface="Arial"/>
                <a:cs typeface="Arial"/>
                <a:sym typeface="Arial"/>
              </a:rPr>
            </a:br>
            <a:r>
              <a:rPr b="0" i="0" lang="en-US" sz="2800" u="none" cap="none" strike="noStrike">
                <a:solidFill>
                  <a:srgbClr val="DED5ED"/>
                </a:solidFill>
                <a:latin typeface="Arial"/>
                <a:ea typeface="Arial"/>
                <a:cs typeface="Arial"/>
                <a:sym typeface="Arial"/>
              </a:rPr>
              <a:t>Enable entrepreneurial women in STEM to </a:t>
            </a:r>
            <a:r>
              <a:rPr b="1" i="0" lang="en-US" sz="2800" u="none" cap="none" strike="noStrike">
                <a:solidFill>
                  <a:srgbClr val="DED5ED"/>
                </a:solidFill>
                <a:latin typeface="Arial"/>
                <a:ea typeface="Arial"/>
                <a:cs typeface="Arial"/>
                <a:sym typeface="Arial"/>
              </a:rPr>
              <a:t>structure and deliver a compelling business pitch</a:t>
            </a:r>
            <a:r>
              <a:rPr b="0" i="0" lang="en-US" sz="2800" u="none" cap="none" strike="noStrike">
                <a:solidFill>
                  <a:srgbClr val="DED5ED"/>
                </a:solidFill>
                <a:latin typeface="Arial"/>
                <a:ea typeface="Arial"/>
                <a:cs typeface="Arial"/>
                <a:sym typeface="Arial"/>
              </a:rPr>
              <a:t> by understanding its types, key elements, target audiences, and strategies to maximise clarity, impact, and persuasiveness.</a:t>
            </a:r>
            <a:endParaRPr b="0" i="0" sz="1400" u="none" cap="none" strike="noStrike">
              <a:solidFill>
                <a:srgbClr val="000000"/>
              </a:solidFill>
              <a:latin typeface="Arial"/>
              <a:ea typeface="Arial"/>
              <a:cs typeface="Arial"/>
              <a:sym typeface="Arial"/>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9"/>
          <p:cNvSpPr/>
          <p:nvPr/>
        </p:nvSpPr>
        <p:spPr>
          <a:xfrm>
            <a:off x="14473103" y="9152808"/>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181" name="Google Shape;181;p29"/>
          <p:cNvGrpSpPr/>
          <p:nvPr/>
        </p:nvGrpSpPr>
        <p:grpSpPr>
          <a:xfrm>
            <a:off x="0" y="9721187"/>
            <a:ext cx="18288000" cy="883574"/>
            <a:chOff x="0" y="-38100"/>
            <a:chExt cx="4995116" cy="232711"/>
          </a:xfrm>
        </p:grpSpPr>
        <p:sp>
          <p:nvSpPr>
            <p:cNvPr id="182" name="Google Shape;182;p29"/>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3" name="Google Shape;183;p29"/>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84" name="Google Shape;184;p29"/>
          <p:cNvSpPr/>
          <p:nvPr/>
        </p:nvSpPr>
        <p:spPr>
          <a:xfrm>
            <a:off x="-15922" y="7871169"/>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85" name="Google Shape;185;p29"/>
          <p:cNvSpPr txBox="1"/>
          <p:nvPr/>
        </p:nvSpPr>
        <p:spPr>
          <a:xfrm>
            <a:off x="839102" y="1759251"/>
            <a:ext cx="16769593" cy="6463308"/>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800"/>
              <a:buFont typeface="Arial"/>
              <a:buNone/>
            </a:pPr>
            <a:r>
              <a:rPr b="1" i="0" lang="en-US" sz="2800" u="none" cap="none" strike="noStrike">
                <a:solidFill>
                  <a:schemeClr val="accent4"/>
                </a:solidFill>
                <a:latin typeface="Arial"/>
                <a:ea typeface="Arial"/>
                <a:cs typeface="Arial"/>
                <a:sym typeface="Arial"/>
              </a:rPr>
              <a:t>A "business pitch"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2800"/>
              <a:buFont typeface="Arial"/>
              <a:buNone/>
            </a:pPr>
            <a:r>
              <a:t/>
            </a:r>
            <a:endParaRPr b="1" i="0" sz="2800" u="none" cap="none" strike="noStrike">
              <a:solidFill>
                <a:schemeClr val="accent4"/>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2800"/>
              <a:buFont typeface="Noto Sans Symbols"/>
              <a:buChar char="✔"/>
            </a:pPr>
            <a:r>
              <a:rPr b="0" i="0" lang="en-US" sz="2800" u="none" cap="none" strike="noStrike">
                <a:solidFill>
                  <a:schemeClr val="dk1"/>
                </a:solidFill>
                <a:latin typeface="Arial"/>
                <a:ea typeface="Arial"/>
                <a:cs typeface="Arial"/>
                <a:sym typeface="Arial"/>
              </a:rPr>
              <a:t>is essentially a short, concise and compelling presentation or proposal where an individual or team tries to persuade others—usually investors, clients, or stakeholders—to support their business idea, product, or service. </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2800"/>
              <a:buFont typeface="Noto Sans Symbols"/>
              <a:buChar char="✔"/>
            </a:pPr>
            <a:r>
              <a:rPr b="0" i="0" lang="en-US" sz="2800" u="none" cap="none" strike="noStrike">
                <a:solidFill>
                  <a:schemeClr val="dk1"/>
                </a:solidFill>
                <a:latin typeface="Arial"/>
                <a:ea typeface="Arial"/>
                <a:cs typeface="Arial"/>
                <a:sym typeface="Arial"/>
              </a:rPr>
              <a:t>is an opportunity to showcase the unique value, benefits, and potential of the offering in a clear and concise manner. </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2800"/>
              <a:buFont typeface="Noto Sans Symbols"/>
              <a:buChar char="✔"/>
            </a:pPr>
            <a:r>
              <a:rPr b="0" i="0" lang="en-US" sz="2800" u="none" cap="none" strike="noStrike">
                <a:solidFill>
                  <a:schemeClr val="dk1"/>
                </a:solidFill>
                <a:latin typeface="Arial"/>
                <a:ea typeface="Arial"/>
                <a:cs typeface="Arial"/>
                <a:sym typeface="Arial"/>
              </a:rPr>
              <a:t>attempt to master in your feeble pursuit of wealth and recognition. </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2800"/>
              <a:buFont typeface="Noto Sans Symbols"/>
              <a:buChar char="✔"/>
            </a:pPr>
            <a:r>
              <a:rPr b="0" i="0" lang="en-US" sz="2800" u="none" cap="none" strike="noStrike">
                <a:solidFill>
                  <a:schemeClr val="dk1"/>
                </a:solidFill>
                <a:latin typeface="Arial"/>
                <a:ea typeface="Arial"/>
                <a:cs typeface="Arial"/>
                <a:sym typeface="Arial"/>
              </a:rPr>
              <a:t>it's your chance to grovel for funding or approval while desperately trying to appear competent.</a:t>
            </a:r>
            <a:endParaRPr b="0" i="0" sz="1400" u="none" cap="none" strike="noStrike">
              <a:solidFill>
                <a:srgbClr val="000000"/>
              </a:solidFill>
              <a:latin typeface="Arial"/>
              <a:ea typeface="Arial"/>
              <a:cs typeface="Arial"/>
              <a:sym typeface="Arial"/>
            </a:endParaRPr>
          </a:p>
          <a:p>
            <a:pPr indent="-279400" lvl="0" marL="457200" marR="0" rtl="0" algn="l">
              <a:lnSpc>
                <a:spcPct val="150000"/>
              </a:lnSpc>
              <a:spcBef>
                <a:spcPts val="0"/>
              </a:spcBef>
              <a:spcAft>
                <a:spcPts val="0"/>
              </a:spcAft>
              <a:buClr>
                <a:srgbClr val="000000"/>
              </a:buClr>
              <a:buSzPts val="2800"/>
              <a:buFont typeface="Noto Sans Symbols"/>
              <a:buNone/>
            </a:pPr>
            <a:r>
              <a:t/>
            </a:r>
            <a:endParaRPr b="0" i="0" sz="2800" u="none" cap="none" strike="noStrike">
              <a:solidFill>
                <a:schemeClr val="dk1"/>
              </a:solidFill>
              <a:latin typeface="Arial"/>
              <a:ea typeface="Arial"/>
              <a:cs typeface="Arial"/>
              <a:sym typeface="Arial"/>
            </a:endParaRPr>
          </a:p>
        </p:txBody>
      </p:sp>
      <p:sp>
        <p:nvSpPr>
          <p:cNvPr id="186" name="Google Shape;186;p29"/>
          <p:cNvSpPr txBox="1"/>
          <p:nvPr/>
        </p:nvSpPr>
        <p:spPr>
          <a:xfrm>
            <a:off x="912689" y="0"/>
            <a:ext cx="15661518" cy="971676"/>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10"/>
              <a:buFont typeface="Arial"/>
              <a:buNone/>
            </a:pPr>
            <a:r>
              <a:rPr b="1" i="0" lang="en-US" sz="4510" u="none" cap="none" strike="noStrike">
                <a:solidFill>
                  <a:srgbClr val="7030A0"/>
                </a:solidFill>
                <a:latin typeface="Montserrat ExtraBold"/>
                <a:ea typeface="Montserrat ExtraBold"/>
                <a:cs typeface="Montserrat ExtraBold"/>
                <a:sym typeface="Montserrat ExtraBold"/>
              </a:rPr>
              <a:t>What is a business pitch?</a:t>
            </a:r>
            <a:endParaRPr b="0" i="0" sz="4510" u="none" cap="none" strike="noStrike">
              <a:solidFill>
                <a:srgbClr val="7030A0"/>
              </a:solidFill>
              <a:latin typeface="Montserrat ExtraBold"/>
              <a:ea typeface="Montserrat ExtraBold"/>
              <a:cs typeface="Montserrat ExtraBold"/>
              <a:sym typeface="Montserrat ExtraBold"/>
            </a:endParaRPr>
          </a:p>
        </p:txBody>
      </p:sp>
      <p:sp>
        <p:nvSpPr>
          <p:cNvPr id="187" name="Google Shape;187;p29"/>
          <p:cNvSpPr txBox="1"/>
          <p:nvPr/>
        </p:nvSpPr>
        <p:spPr>
          <a:xfrm>
            <a:off x="-74544" y="8353776"/>
            <a:ext cx="18437086" cy="461665"/>
          </a:xfrm>
          <a:prstGeom prst="rect">
            <a:avLst/>
          </a:prstGeom>
          <a:solidFill>
            <a:srgbClr val="E5DFE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lang="en-US" sz="2400"/>
              <a:t>E1.1_</a:t>
            </a:r>
            <a:r>
              <a:rPr b="0" i="0" lang="en-US" sz="2400" u="none" cap="none" strike="noStrike">
                <a:solidFill>
                  <a:srgbClr val="000000"/>
                </a:solidFill>
                <a:latin typeface="Arial"/>
                <a:ea typeface="Arial"/>
                <a:cs typeface="Arial"/>
                <a:sym typeface="Arial"/>
              </a:rPr>
              <a:t>The Difference Between a Presentation and a Pitch - </a:t>
            </a:r>
            <a:r>
              <a:rPr b="1" i="0" lang="en-US" sz="2400" u="none" cap="none" strike="noStrike">
                <a:solidFill>
                  <a:srgbClr val="7030A0"/>
                </a:solidFill>
                <a:latin typeface="Arial"/>
                <a:ea typeface="Arial"/>
                <a:cs typeface="Arial"/>
                <a:sym typeface="Arial"/>
              </a:rPr>
              <a:t>https://www.youtube.com/watch?v=E2ZY3gDAj00</a:t>
            </a:r>
            <a:endParaRPr b="1" i="0" sz="2400" u="none" cap="none" strike="noStrike">
              <a:solidFill>
                <a:srgbClr val="DED5ED"/>
              </a:solidFill>
              <a:latin typeface="Arial"/>
              <a:ea typeface="Arial"/>
              <a:cs typeface="Arial"/>
              <a:sym typeface="Aria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0"/>
          <p:cNvSpPr/>
          <p:nvPr/>
        </p:nvSpPr>
        <p:spPr>
          <a:xfrm>
            <a:off x="14435272" y="8779403"/>
            <a:ext cx="3055693" cy="640710"/>
          </a:xfrm>
          <a:custGeom>
            <a:rect b="b" l="l" r="r" t="t"/>
            <a:pathLst>
              <a:path extrusionOk="0" h="640710" w="3055693">
                <a:moveTo>
                  <a:pt x="0" y="0"/>
                </a:moveTo>
                <a:lnTo>
                  <a:pt x="3055693" y="0"/>
                </a:lnTo>
                <a:lnTo>
                  <a:pt x="3055693" y="640710"/>
                </a:lnTo>
                <a:lnTo>
                  <a:pt x="0" y="6407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nvGrpSpPr>
          <p:cNvPr id="193" name="Google Shape;193;p30"/>
          <p:cNvGrpSpPr/>
          <p:nvPr/>
        </p:nvGrpSpPr>
        <p:grpSpPr>
          <a:xfrm>
            <a:off x="0" y="9721187"/>
            <a:ext cx="18288000" cy="883574"/>
            <a:chOff x="0" y="-38100"/>
            <a:chExt cx="4995116" cy="232711"/>
          </a:xfrm>
        </p:grpSpPr>
        <p:sp>
          <p:nvSpPr>
            <p:cNvPr id="194" name="Google Shape;194;p30"/>
            <p:cNvSpPr/>
            <p:nvPr/>
          </p:nvSpPr>
          <p:spPr>
            <a:xfrm>
              <a:off x="0" y="0"/>
              <a:ext cx="4995116" cy="194611"/>
            </a:xfrm>
            <a:custGeom>
              <a:rect b="b" l="l" r="r" t="t"/>
              <a:pathLst>
                <a:path extrusionOk="0" h="194611" w="4995116">
                  <a:moveTo>
                    <a:pt x="0" y="0"/>
                  </a:moveTo>
                  <a:lnTo>
                    <a:pt x="4995116" y="0"/>
                  </a:lnTo>
                  <a:lnTo>
                    <a:pt x="4995116" y="194611"/>
                  </a:lnTo>
                  <a:lnTo>
                    <a:pt x="0" y="194611"/>
                  </a:lnTo>
                  <a:close/>
                </a:path>
              </a:pathLst>
            </a:custGeom>
            <a:solidFill>
              <a:srgbClr val="896CB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5" name="Google Shape;195;p30"/>
            <p:cNvSpPr txBox="1"/>
            <p:nvPr/>
          </p:nvSpPr>
          <p:spPr>
            <a:xfrm>
              <a:off x="0" y="-38100"/>
              <a:ext cx="4995116" cy="23271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grpSp>
      <p:sp>
        <p:nvSpPr>
          <p:cNvPr id="196" name="Google Shape;196;p30"/>
          <p:cNvSpPr/>
          <p:nvPr/>
        </p:nvSpPr>
        <p:spPr>
          <a:xfrm>
            <a:off x="-15922" y="7658100"/>
            <a:ext cx="3799134" cy="3799134"/>
          </a:xfrm>
          <a:custGeom>
            <a:rect b="b" l="l" r="r" t="t"/>
            <a:pathLst>
              <a:path extrusionOk="0" h="3799134" w="3799134">
                <a:moveTo>
                  <a:pt x="0" y="0"/>
                </a:moveTo>
                <a:lnTo>
                  <a:pt x="3799134" y="0"/>
                </a:lnTo>
                <a:lnTo>
                  <a:pt x="3799134" y="3799134"/>
                </a:lnTo>
                <a:lnTo>
                  <a:pt x="0" y="379913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97" name="Google Shape;197;p30"/>
          <p:cNvSpPr txBox="1"/>
          <p:nvPr/>
        </p:nvSpPr>
        <p:spPr>
          <a:xfrm>
            <a:off x="608283" y="1838550"/>
            <a:ext cx="7514785" cy="590931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chemeClr val="accent4"/>
                </a:solidFill>
                <a:latin typeface="Arial"/>
                <a:ea typeface="Arial"/>
                <a:cs typeface="Arial"/>
                <a:sym typeface="Arial"/>
              </a:rPr>
              <a:t>WHY….</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t/>
            </a:r>
            <a:endParaRPr b="1" i="0" sz="3200" u="none" cap="none" strike="noStrike">
              <a:solidFill>
                <a:schemeClr val="accent4"/>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chemeClr val="dk1"/>
                </a:solidFill>
                <a:latin typeface="Arial"/>
                <a:ea typeface="Arial"/>
                <a:cs typeface="Arial"/>
                <a:sym typeface="Arial"/>
              </a:rPr>
              <a:t>Attracting Investors &amp; Funding</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chemeClr val="dk1"/>
                </a:solidFill>
                <a:latin typeface="Arial"/>
                <a:ea typeface="Arial"/>
                <a:cs typeface="Arial"/>
                <a:sym typeface="Arial"/>
              </a:rPr>
              <a:t>Clarifying Your Business Model</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chemeClr val="dk1"/>
                </a:solidFill>
                <a:latin typeface="Arial"/>
                <a:ea typeface="Arial"/>
                <a:cs typeface="Arial"/>
                <a:sym typeface="Arial"/>
              </a:rPr>
              <a:t>Gaining Stakeholder Support</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chemeClr val="dk1"/>
                </a:solidFill>
                <a:latin typeface="Arial"/>
                <a:ea typeface="Arial"/>
                <a:cs typeface="Arial"/>
                <a:sym typeface="Arial"/>
              </a:rPr>
              <a:t>Enhancing Communication Skills</a:t>
            </a:r>
            <a:endParaRPr b="0" i="0" sz="1400" u="none" cap="none" strike="noStrike">
              <a:solidFill>
                <a:srgbClr val="000000"/>
              </a:solidFill>
              <a:latin typeface="Arial"/>
              <a:ea typeface="Arial"/>
              <a:cs typeface="Arial"/>
              <a:sym typeface="Arial"/>
            </a:endParaRPr>
          </a:p>
          <a:p>
            <a:pPr indent="-457200" lvl="0" marL="457200" marR="0" rtl="0" algn="l">
              <a:lnSpc>
                <a:spcPct val="150000"/>
              </a:lnSpc>
              <a:spcBef>
                <a:spcPts val="0"/>
              </a:spcBef>
              <a:spcAft>
                <a:spcPts val="0"/>
              </a:spcAft>
              <a:buClr>
                <a:srgbClr val="000000"/>
              </a:buClr>
              <a:buSzPts val="3200"/>
              <a:buFont typeface="Arial"/>
              <a:buChar char="•"/>
            </a:pPr>
            <a:r>
              <a:rPr b="0" i="0" lang="en-US" sz="3200" u="none" cap="none" strike="noStrike">
                <a:solidFill>
                  <a:schemeClr val="dk1"/>
                </a:solidFill>
                <a:latin typeface="Arial"/>
                <a:ea typeface="Arial"/>
                <a:cs typeface="Arial"/>
                <a:sym typeface="Arial"/>
              </a:rPr>
              <a:t>Differentiating from Competitors</a:t>
            </a:r>
            <a:endParaRPr b="0" i="0" sz="1400" u="none" cap="none" strike="noStrike">
              <a:solidFill>
                <a:srgbClr val="000000"/>
              </a:solidFill>
              <a:latin typeface="Arial"/>
              <a:ea typeface="Arial"/>
              <a:cs typeface="Arial"/>
              <a:sym typeface="Arial"/>
            </a:endParaRPr>
          </a:p>
          <a:p>
            <a:pPr indent="-254000" lvl="0" marL="457200" marR="0" rtl="0" algn="l">
              <a:lnSpc>
                <a:spcPct val="150000"/>
              </a:lnSpc>
              <a:spcBef>
                <a:spcPts val="0"/>
              </a:spcBef>
              <a:spcAft>
                <a:spcPts val="0"/>
              </a:spcAft>
              <a:buClr>
                <a:srgbClr val="000000"/>
              </a:buClr>
              <a:buSzPts val="3200"/>
              <a:buFont typeface="Noto Sans Symbols"/>
              <a:buNone/>
            </a:pPr>
            <a:r>
              <a:t/>
            </a:r>
            <a:endParaRPr b="0" i="0" sz="3200" u="none" cap="none" strike="noStrike">
              <a:solidFill>
                <a:schemeClr val="dk1"/>
              </a:solidFill>
              <a:latin typeface="Arial"/>
              <a:ea typeface="Arial"/>
              <a:cs typeface="Arial"/>
              <a:sym typeface="Arial"/>
            </a:endParaRPr>
          </a:p>
        </p:txBody>
      </p:sp>
      <p:sp>
        <p:nvSpPr>
          <p:cNvPr id="198" name="Google Shape;198;p30"/>
          <p:cNvSpPr txBox="1"/>
          <p:nvPr/>
        </p:nvSpPr>
        <p:spPr>
          <a:xfrm>
            <a:off x="859423" y="224549"/>
            <a:ext cx="15661518" cy="971676"/>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4510"/>
              <a:buFont typeface="Arial"/>
              <a:buNone/>
            </a:pPr>
            <a:r>
              <a:rPr b="1" i="0" lang="en-US" sz="4510" u="none" cap="none" strike="noStrike">
                <a:solidFill>
                  <a:srgbClr val="7030A0"/>
                </a:solidFill>
                <a:latin typeface="Montserrat ExtraBold"/>
                <a:ea typeface="Montserrat ExtraBold"/>
                <a:cs typeface="Montserrat ExtraBold"/>
                <a:sym typeface="Montserrat ExtraBold"/>
              </a:rPr>
              <a:t>Why do we need to do a business pitch?</a:t>
            </a:r>
            <a:endParaRPr b="0" i="0" sz="4510" u="none" cap="none" strike="noStrike">
              <a:solidFill>
                <a:srgbClr val="7030A0"/>
              </a:solidFill>
              <a:latin typeface="Montserrat ExtraBold"/>
              <a:ea typeface="Montserrat ExtraBold"/>
              <a:cs typeface="Montserrat ExtraBold"/>
              <a:sym typeface="Montserrat ExtraBold"/>
            </a:endParaRPr>
          </a:p>
        </p:txBody>
      </p:sp>
      <p:sp>
        <p:nvSpPr>
          <p:cNvPr id="199" name="Google Shape;199;p30"/>
          <p:cNvSpPr txBox="1"/>
          <p:nvPr/>
        </p:nvSpPr>
        <p:spPr>
          <a:xfrm>
            <a:off x="8930936" y="1331650"/>
            <a:ext cx="8371643" cy="7663636"/>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3200"/>
              <a:buFont typeface="Arial"/>
              <a:buNone/>
            </a:pPr>
            <a:r>
              <a:rPr b="1" i="0" lang="en-US" sz="3200" u="none" cap="none" strike="noStrike">
                <a:solidFill>
                  <a:schemeClr val="accent4"/>
                </a:solidFill>
                <a:latin typeface="Arial"/>
                <a:ea typeface="Arial"/>
                <a:cs typeface="Arial"/>
                <a:sym typeface="Arial"/>
              </a:rPr>
              <a:t>And IF you are a woman in STEM entrepreneur….</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3200"/>
              <a:buFont typeface="Arial"/>
              <a:buNone/>
            </a:pPr>
            <a:r>
              <a:t/>
            </a:r>
            <a:endParaRPr b="1" i="0" sz="3200" u="none" cap="none" strike="noStrike">
              <a:solidFill>
                <a:schemeClr val="accent4"/>
              </a:solidFill>
              <a:latin typeface="Arial"/>
              <a:ea typeface="Arial"/>
              <a:cs typeface="Arial"/>
              <a:sym typeface="Arial"/>
            </a:endParaRPr>
          </a:p>
          <a:p>
            <a:pPr indent="0" lvl="0" marL="0" marR="0" rtl="0" algn="ctr">
              <a:lnSpc>
                <a:spcPct val="15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Often, they face gender biases and constraints that can make it harder to gain recognition, funding, and support for their business ideas. </a:t>
            </a:r>
            <a:endParaRPr b="0" i="0" sz="1400" u="none" cap="none" strike="noStrike">
              <a:solidFill>
                <a:srgbClr val="000000"/>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3200"/>
              <a:buFont typeface="Arial"/>
              <a:buNone/>
            </a:pPr>
            <a:r>
              <a:t/>
            </a:r>
            <a:endParaRPr b="0" i="0" sz="3200" u="none" cap="none" strike="noStrike">
              <a:solidFill>
                <a:schemeClr val="dk1"/>
              </a:solidFill>
              <a:latin typeface="Arial"/>
              <a:ea typeface="Arial"/>
              <a:cs typeface="Arial"/>
              <a:sym typeface="Arial"/>
            </a:endParaRPr>
          </a:p>
          <a:p>
            <a:pPr indent="0" lvl="0" marL="0" marR="0" rtl="0" algn="just">
              <a:lnSpc>
                <a:spcPct val="150000"/>
              </a:lnSpc>
              <a:spcBef>
                <a:spcPts val="0"/>
              </a:spcBef>
              <a:spcAft>
                <a:spcPts val="0"/>
              </a:spcAft>
              <a:buClr>
                <a:srgbClr val="000000"/>
              </a:buClr>
              <a:buSzPts val="3200"/>
              <a:buFont typeface="Arial"/>
              <a:buNone/>
            </a:pPr>
            <a:r>
              <a:rPr b="0" i="0" lang="en-US" sz="3200" u="none" cap="none" strike="noStrike">
                <a:solidFill>
                  <a:schemeClr val="dk1"/>
                </a:solidFill>
                <a:latin typeface="Arial"/>
                <a:ea typeface="Arial"/>
                <a:cs typeface="Arial"/>
                <a:sym typeface="Arial"/>
              </a:rPr>
              <a:t>A </a:t>
            </a:r>
            <a:r>
              <a:rPr b="0" i="0" lang="en-US" sz="4400" u="none" cap="none" strike="noStrike">
                <a:solidFill>
                  <a:srgbClr val="7030A0"/>
                </a:solidFill>
                <a:latin typeface="Arial"/>
                <a:ea typeface="Arial"/>
                <a:cs typeface="Arial"/>
                <a:sym typeface="Arial"/>
              </a:rPr>
              <a:t>strong, confident pitch </a:t>
            </a:r>
            <a:r>
              <a:rPr b="0" i="0" lang="en-US" sz="3200" u="none" cap="none" strike="noStrike">
                <a:solidFill>
                  <a:schemeClr val="dk1"/>
                </a:solidFill>
                <a:latin typeface="Arial"/>
                <a:ea typeface="Arial"/>
                <a:cs typeface="Arial"/>
                <a:sym typeface="Arial"/>
              </a:rPr>
              <a:t>is a powerful tool to break these barriers</a:t>
            </a:r>
            <a:endParaRPr b="0" i="0" sz="3200" u="none" cap="none" strike="noStrike">
              <a:solidFill>
                <a:schemeClr val="dk1"/>
              </a:solidFill>
              <a:latin typeface="Arial"/>
              <a:ea typeface="Arial"/>
              <a:cs typeface="Arial"/>
              <a:sym typeface="Arial"/>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user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0x0101003A06DED289E437438E8CDF0E0C275B1A</vt:lpwstr>
  </property>
</Properties>
</file>