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0287000" cx="18288000"/>
  <p:notesSz cx="6858000" cy="9144000"/>
  <p:embeddedFontLst>
    <p:embeddedFont>
      <p:font typeface="Montserrat"/>
      <p:regular r:id="rId34"/>
      <p:bold r:id="rId35"/>
      <p:italic r:id="rId36"/>
      <p:boldItalic r:id="rId37"/>
    </p:embeddedFont>
    <p:embeddedFont>
      <p:font typeface="Noto Sans"/>
      <p:regular r:id="rId38"/>
      <p:bold r:id="rId39"/>
      <p:italic r:id="rId40"/>
      <p:boldItalic r:id="rId41"/>
    </p:embeddedFont>
    <p:embeddedFont>
      <p:font typeface="Montserrat ExtraBold"/>
      <p:bold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gBUfqP3lRrSOJVwcEbSBvRBvLo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3C47882-3D88-4447-81DF-0E440CA283CC}">
  <a:tblStyle styleId="{D3C47882-3D88-4447-81DF-0E440CA283C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fill>
          <a:solidFill>
            <a:schemeClr val="accent4">
              <a:alpha val="20000"/>
            </a:schemeClr>
          </a:solidFill>
        </a:fill>
      </a:tcStyle>
    </a:band1H>
    <a:band2H>
      <a:tcTxStyle b="off" i="off"/>
    </a:band2H>
    <a:band1V>
      <a:tcTxStyle b="off" i="off"/>
      <a:tcStyle>
        <a:fill>
          <a:solidFill>
            <a:schemeClr val="accent4">
              <a:alpha val="20000"/>
            </a:schemeClr>
          </a:solidFill>
        </a:fill>
      </a:tcStyle>
    </a:band1V>
    <a:band2V>
      <a:tcTxStyle b="off" i="off"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</a:seCell>
    <a:swCell>
      <a:tcTxStyle b="off" i="off"/>
    </a:swCell>
    <a:firstRow>
      <a:tcTxStyle b="on" i="off"/>
      <a:tcStyle>
        <a:tcBdr>
          <a:bottom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</a:neCell>
    <a:nwCell>
      <a:tcTxStyle b="off" i="off"/>
    </a:nwCell>
  </a:tblStyle>
  <a:tblStyle styleId="{B7A9995E-160D-4F27-81D3-96AA1BCE6CB1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otoSans-italic.fntdata"/><Relationship Id="rId20" Type="http://schemas.openxmlformats.org/officeDocument/2006/relationships/slide" Target="slides/slide14.xml"/><Relationship Id="rId42" Type="http://schemas.openxmlformats.org/officeDocument/2006/relationships/font" Target="fonts/MontserratExtraBold-bold.fntdata"/><Relationship Id="rId41" Type="http://schemas.openxmlformats.org/officeDocument/2006/relationships/font" Target="fonts/NotoSans-boldItalic.fntdata"/><Relationship Id="rId22" Type="http://schemas.openxmlformats.org/officeDocument/2006/relationships/slide" Target="slides/slide16.xml"/><Relationship Id="rId44" Type="http://customschemas.google.com/relationships/presentationmetadata" Target="metadata"/><Relationship Id="rId21" Type="http://schemas.openxmlformats.org/officeDocument/2006/relationships/slide" Target="slides/slide15.xml"/><Relationship Id="rId43" Type="http://schemas.openxmlformats.org/officeDocument/2006/relationships/font" Target="fonts/MontserratExtraBold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Montserrat-bold.fntdata"/><Relationship Id="rId12" Type="http://schemas.openxmlformats.org/officeDocument/2006/relationships/slide" Target="slides/slide6.xml"/><Relationship Id="rId34" Type="http://schemas.openxmlformats.org/officeDocument/2006/relationships/font" Target="fonts/Montserrat-regular.fntdata"/><Relationship Id="rId15" Type="http://schemas.openxmlformats.org/officeDocument/2006/relationships/slide" Target="slides/slide9.xml"/><Relationship Id="rId37" Type="http://schemas.openxmlformats.org/officeDocument/2006/relationships/font" Target="fonts/Montserrat-bold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-italic.fntdata"/><Relationship Id="rId17" Type="http://schemas.openxmlformats.org/officeDocument/2006/relationships/slide" Target="slides/slide11.xml"/><Relationship Id="rId39" Type="http://schemas.openxmlformats.org/officeDocument/2006/relationships/font" Target="fonts/NotoSans-bold.fntdata"/><Relationship Id="rId16" Type="http://schemas.openxmlformats.org/officeDocument/2006/relationships/slide" Target="slides/slide10.xml"/><Relationship Id="rId38" Type="http://schemas.openxmlformats.org/officeDocument/2006/relationships/font" Target="fonts/Noto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3" name="Google Shape;253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5" name="Google Shape;265;p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1" name="Google Shape;311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7" name="Google Shape;347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6" name="Google Shape;376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8" name="Google Shape;398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0" name="Google Shape;420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8" name="Google Shape;438;p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" name="Google Shape;18;p2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" name="Google Shape;19;p2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" name="Google Shape;20;p2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" name="Google Shape;2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2" name="Google Shape;32;p2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" name="Google Shape;33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0" name="Google Shape;40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hyperlink" Target="https://www.canva.com/templates/logo/" TargetMode="External"/><Relationship Id="rId6" Type="http://schemas.openxmlformats.org/officeDocument/2006/relationships/hyperlink" Target="https://www.canva.com/presentations/templates/pitch-deck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hyperlink" Target="https://www.canva.com/presentations/templates/pitch-deck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9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hertechventure.eu/" TargetMode="External"/><Relationship Id="rId10" Type="http://schemas.openxmlformats.org/officeDocument/2006/relationships/image" Target="../media/image26.png"/><Relationship Id="rId13" Type="http://schemas.openxmlformats.org/officeDocument/2006/relationships/hyperlink" Target="https://x.com/hertechventure" TargetMode="External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hyperlink" Target="https://www.facebook.com/profile.php?id=61557217807689" TargetMode="External"/><Relationship Id="rId9" Type="http://schemas.openxmlformats.org/officeDocument/2006/relationships/image" Target="../media/image24.png"/><Relationship Id="rId15" Type="http://schemas.openxmlformats.org/officeDocument/2006/relationships/image" Target="../media/image8.png"/><Relationship Id="rId14" Type="http://schemas.openxmlformats.org/officeDocument/2006/relationships/image" Target="../media/image25.png"/><Relationship Id="rId16" Type="http://schemas.openxmlformats.org/officeDocument/2006/relationships/hyperlink" Target="https://www.hertechventure.eu/" TargetMode="External"/><Relationship Id="rId5" Type="http://schemas.openxmlformats.org/officeDocument/2006/relationships/image" Target="../media/image22.png"/><Relationship Id="rId6" Type="http://schemas.openxmlformats.org/officeDocument/2006/relationships/hyperlink" Target="https://www.instagram.com/hertechventure.eu/" TargetMode="External"/><Relationship Id="rId7" Type="http://schemas.openxmlformats.org/officeDocument/2006/relationships/image" Target="../media/image21.png"/><Relationship Id="rId8" Type="http://schemas.openxmlformats.org/officeDocument/2006/relationships/hyperlink" Target="https://www.linkedin.com/company/hertechventure/?viewAsMember=true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Relationship Id="rId7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96CB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"/>
          <p:cNvGrpSpPr/>
          <p:nvPr/>
        </p:nvGrpSpPr>
        <p:grpSpPr>
          <a:xfrm>
            <a:off x="-41707" y="3653923"/>
            <a:ext cx="12436705" cy="1666456"/>
            <a:chOff x="0" y="-57150"/>
            <a:chExt cx="3255540" cy="438902"/>
          </a:xfrm>
        </p:grpSpPr>
        <p:sp>
          <p:nvSpPr>
            <p:cNvPr id="60" name="Google Shape;60;p1"/>
            <p:cNvSpPr/>
            <p:nvPr/>
          </p:nvSpPr>
          <p:spPr>
            <a:xfrm>
              <a:off x="0" y="0"/>
              <a:ext cx="3255540" cy="381752"/>
            </a:xfrm>
            <a:custGeom>
              <a:rect b="b" l="l" r="r" t="t"/>
              <a:pathLst>
                <a:path extrusionOk="0" h="381752" w="3255540">
                  <a:moveTo>
                    <a:pt x="0" y="0"/>
                  </a:moveTo>
                  <a:lnTo>
                    <a:pt x="3255540" y="0"/>
                  </a:lnTo>
                  <a:lnTo>
                    <a:pt x="3255540" y="381752"/>
                  </a:lnTo>
                  <a:lnTo>
                    <a:pt x="0" y="381752"/>
                  </a:lnTo>
                  <a:close/>
                </a:path>
              </a:pathLst>
            </a:custGeom>
            <a:solidFill>
              <a:srgbClr val="DED5E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 txBox="1"/>
            <p:nvPr/>
          </p:nvSpPr>
          <p:spPr>
            <a:xfrm>
              <a:off x="0" y="-57150"/>
              <a:ext cx="3255540" cy="4389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1"/>
          <p:cNvGrpSpPr/>
          <p:nvPr/>
        </p:nvGrpSpPr>
        <p:grpSpPr>
          <a:xfrm>
            <a:off x="-41707" y="5161695"/>
            <a:ext cx="12436705" cy="1767558"/>
            <a:chOff x="0" y="-57150"/>
            <a:chExt cx="3275511" cy="465529"/>
          </a:xfrm>
        </p:grpSpPr>
        <p:sp>
          <p:nvSpPr>
            <p:cNvPr id="63" name="Google Shape;63;p1"/>
            <p:cNvSpPr/>
            <p:nvPr/>
          </p:nvSpPr>
          <p:spPr>
            <a:xfrm>
              <a:off x="0" y="0"/>
              <a:ext cx="3275511" cy="408379"/>
            </a:xfrm>
            <a:custGeom>
              <a:rect b="b" l="l" r="r" t="t"/>
              <a:pathLst>
                <a:path extrusionOk="0" h="408379" w="3275511">
                  <a:moveTo>
                    <a:pt x="0" y="0"/>
                  </a:moveTo>
                  <a:lnTo>
                    <a:pt x="3275511" y="0"/>
                  </a:lnTo>
                  <a:lnTo>
                    <a:pt x="3275511" y="408379"/>
                  </a:lnTo>
                  <a:lnTo>
                    <a:pt x="0" y="408379"/>
                  </a:lnTo>
                  <a:close/>
                </a:path>
              </a:pathLst>
            </a:custGeom>
            <a:solidFill>
              <a:srgbClr val="DED5E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 txBox="1"/>
            <p:nvPr/>
          </p:nvSpPr>
          <p:spPr>
            <a:xfrm>
              <a:off x="0" y="-57150"/>
              <a:ext cx="3275511" cy="465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1"/>
          <p:cNvSpPr/>
          <p:nvPr/>
        </p:nvSpPr>
        <p:spPr>
          <a:xfrm>
            <a:off x="735395" y="9214555"/>
            <a:ext cx="3230131" cy="677285"/>
          </a:xfrm>
          <a:custGeom>
            <a:rect b="b" l="l" r="r" t="t"/>
            <a:pathLst>
              <a:path extrusionOk="0" h="677285" w="3230131">
                <a:moveTo>
                  <a:pt x="0" y="0"/>
                </a:moveTo>
                <a:lnTo>
                  <a:pt x="3230131" y="0"/>
                </a:lnTo>
                <a:lnTo>
                  <a:pt x="3230131" y="677286"/>
                </a:lnTo>
                <a:lnTo>
                  <a:pt x="0" y="677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/>
          <p:nvPr/>
        </p:nvSpPr>
        <p:spPr>
          <a:xfrm rot="-1064191">
            <a:off x="14281957" y="-460934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/>
          <p:nvPr/>
        </p:nvSpPr>
        <p:spPr>
          <a:xfrm rot="1586488">
            <a:off x="14281957" y="4883172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2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10901220" y="7202168"/>
            <a:ext cx="4938626" cy="4938626"/>
          </a:xfrm>
          <a:custGeom>
            <a:rect b="b" l="l" r="r" t="t"/>
            <a:pathLst>
              <a:path extrusionOk="0" h="4938626" w="4938626">
                <a:moveTo>
                  <a:pt x="0" y="0"/>
                </a:moveTo>
                <a:lnTo>
                  <a:pt x="4938626" y="0"/>
                </a:lnTo>
                <a:lnTo>
                  <a:pt x="4938626" y="4938625"/>
                </a:lnTo>
                <a:lnTo>
                  <a:pt x="0" y="4938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-455230" y="833586"/>
            <a:ext cx="15360837" cy="28706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62"/>
              <a:buFont typeface="Arial"/>
              <a:buNone/>
            </a:pPr>
            <a:r>
              <a:rPr b="1" i="0" lang="en-US" sz="6662" u="none" cap="none" strike="noStrike">
                <a:solidFill>
                  <a:srgbClr val="DED5ED"/>
                </a:solidFill>
                <a:latin typeface="Montserrat"/>
                <a:ea typeface="Montserrat"/>
                <a:cs typeface="Montserrat"/>
                <a:sym typeface="Montserrat"/>
              </a:rPr>
              <a:t>HerTechVenture Entrepreneurship Programme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6077346" y="9101770"/>
            <a:ext cx="3366980" cy="119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5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399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9"/>
              <a:buFont typeface="Arial"/>
              <a:buNone/>
            </a:pPr>
            <a:r>
              <a:rPr b="1" i="0" lang="en-US" sz="1359" u="none" cap="none" strike="noStrike">
                <a:solidFill>
                  <a:srgbClr val="DED5ED"/>
                </a:solidFill>
                <a:latin typeface="Noto Sans"/>
                <a:ea typeface="Noto Sans"/>
                <a:cs typeface="Noto Sans"/>
                <a:sym typeface="Noto Sans"/>
              </a:rPr>
              <a:t>Project Number 2023-1-PL01-KA220-HED-000156803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99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9"/>
              <a:buFont typeface="Arial"/>
              <a:buNone/>
            </a:pPr>
            <a:r>
              <a:t/>
            </a:r>
            <a:endParaRPr b="1" i="0" sz="1359" u="none" cap="none" strike="noStrike">
              <a:solidFill>
                <a:srgbClr val="DED5ED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marR="0" rtl="0" algn="ctr">
              <a:lnSpc>
                <a:spcPct val="1399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9"/>
              <a:buFont typeface="Arial"/>
              <a:buNone/>
            </a:pPr>
            <a:r>
              <a:t/>
            </a:r>
            <a:endParaRPr b="1" i="0" sz="1359" u="none" cap="none" strike="noStrike">
              <a:solidFill>
                <a:srgbClr val="DED5ED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1" name="Google Shape;71;p1"/>
          <p:cNvSpPr txBox="1"/>
          <p:nvPr/>
        </p:nvSpPr>
        <p:spPr>
          <a:xfrm>
            <a:off x="318813" y="4144351"/>
            <a:ext cx="11992463" cy="947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452A74"/>
                </a:solidFill>
                <a:latin typeface="Noto Sans"/>
                <a:ea typeface="Noto Sans"/>
                <a:cs typeface="Noto Sans"/>
                <a:sym typeface="Noto Sans"/>
              </a:rPr>
              <a:t>Module E_Pitching and Presentation Skills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"/>
          <p:cNvSpPr txBox="1"/>
          <p:nvPr/>
        </p:nvSpPr>
        <p:spPr>
          <a:xfrm>
            <a:off x="1432165" y="5876947"/>
            <a:ext cx="12436705" cy="6032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452A74"/>
                </a:solidFill>
                <a:latin typeface="Noto Sans"/>
                <a:ea typeface="Noto Sans"/>
                <a:cs typeface="Noto Sans"/>
                <a:sym typeface="Noto Sans"/>
              </a:rPr>
              <a:t>Polytechnic of Guarda and University of Gdansk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825" y="7348361"/>
            <a:ext cx="1771650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76450" y="7081661"/>
            <a:ext cx="2133600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9"/>
          <p:cNvSpPr/>
          <p:nvPr/>
        </p:nvSpPr>
        <p:spPr>
          <a:xfrm>
            <a:off x="14263000" y="9291202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79"/>
          <p:cNvSpPr/>
          <p:nvPr/>
        </p:nvSpPr>
        <p:spPr>
          <a:xfrm>
            <a:off x="11984853" y="8025433"/>
            <a:ext cx="2756841" cy="368083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9"/>
          <p:cNvSpPr txBox="1"/>
          <p:nvPr>
            <p:ph type="title"/>
          </p:nvPr>
        </p:nvSpPr>
        <p:spPr>
          <a:xfrm>
            <a:off x="315156" y="-38495"/>
            <a:ext cx="1303685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 startAt="2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Main task– Pitch Deck Construction </a:t>
            </a:r>
            <a:endParaRPr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5" name="Google Shape;205;p79"/>
          <p:cNvSpPr txBox="1"/>
          <p:nvPr>
            <p:ph idx="2" type="body"/>
          </p:nvPr>
        </p:nvSpPr>
        <p:spPr>
          <a:xfrm>
            <a:off x="107072" y="1094956"/>
            <a:ext cx="16294963" cy="8132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Formation of task teams and selection of a market problem for the pitch deck (10 minutes):</a:t>
            </a:r>
            <a:endParaRPr/>
          </a:p>
          <a:p>
            <a:pPr indent="-541338" lvl="0" marL="9858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Participants are divided into groups of 3-4 people.</a:t>
            </a:r>
            <a:endParaRPr/>
          </a:p>
          <a:p>
            <a:pPr indent="-541338" lvl="0" marL="9858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group selects a product or service for which they will develop an investor pitch. They may use ideas from their previously prepared business plans or choose another market problem.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Creating the pitch deck (60 minutes):</a:t>
            </a:r>
            <a:endParaRPr/>
          </a:p>
          <a:p>
            <a:pPr indent="-541338" lvl="0" marL="9858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Developing the business narrative (20 minutes):</a:t>
            </a:r>
            <a:endParaRPr/>
          </a:p>
          <a:p>
            <a:pPr indent="-541338" lvl="0" marL="9858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facilitator distributes a worksheet (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E.2.2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with guiding questions to help teams create a coherent and logical business pitch narrative.</a:t>
            </a:r>
            <a:endParaRPr/>
          </a:p>
          <a:p>
            <a:pPr indent="-541338" lvl="0" marL="98583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team fills out the worksheet to structure their presentation.</a:t>
            </a:r>
            <a:endParaRPr/>
          </a:p>
          <a:p>
            <a:pPr indent="0" lvl="0" marL="76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79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207" name="Google Shape;207;p79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208" name="Google Shape;208;p79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79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" name="Google Shape;210;p79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79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9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9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79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79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9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0"/>
          <p:cNvSpPr/>
          <p:nvPr/>
        </p:nvSpPr>
        <p:spPr>
          <a:xfrm>
            <a:off x="15221787" y="519126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80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223" name="Google Shape;223;p80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80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5" name="Google Shape;225;p80"/>
          <p:cNvSpPr/>
          <p:nvPr/>
        </p:nvSpPr>
        <p:spPr>
          <a:xfrm>
            <a:off x="12943640" y="-746643"/>
            <a:ext cx="2756841" cy="368083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80"/>
          <p:cNvSpPr txBox="1"/>
          <p:nvPr>
            <p:ph idx="2" type="body"/>
          </p:nvPr>
        </p:nvSpPr>
        <p:spPr>
          <a:xfrm>
            <a:off x="0" y="1093772"/>
            <a:ext cx="18288000" cy="988006"/>
          </a:xfrm>
          <a:prstGeom prst="rect">
            <a:avLst/>
          </a:prstGeom>
          <a:solidFill>
            <a:srgbClr val="DED5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in the questions on the worksheet</a:t>
            </a:r>
            <a:endParaRPr/>
          </a:p>
          <a:p>
            <a:pPr indent="0" lvl="0" marL="76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0"/>
          <p:cNvSpPr txBox="1"/>
          <p:nvPr/>
        </p:nvSpPr>
        <p:spPr>
          <a:xfrm>
            <a:off x="315157" y="-38495"/>
            <a:ext cx="1255746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 startAt="2"/>
            </a:pPr>
            <a:r>
              <a:rPr b="0" i="0" lang="en-US" sz="4400" u="none" cap="none" strike="noStrike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Main task– Pitch Deck Construction </a:t>
            </a:r>
            <a:endParaRPr b="0" i="0" sz="4400" u="none" cap="none" strike="noStrike"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228" name="Google Shape;228;p80"/>
          <p:cNvGraphicFramePr/>
          <p:nvPr/>
        </p:nvGraphicFramePr>
        <p:xfrm>
          <a:off x="237476" y="22367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{D3C47882-3D88-4447-81DF-0E440CA283CC}</a:tableStyleId>
              </a:tblPr>
              <a:tblGrid>
                <a:gridCol w="17881850"/>
              </a:tblGrid>
              <a:tr h="503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b="1" lang="en-US" sz="2600" u="none" cap="none" strike="noStrike">
                          <a:solidFill>
                            <a:schemeClr val="lt1"/>
                          </a:solidFill>
                        </a:rPr>
                        <a:t>Questions</a:t>
                      </a:r>
                      <a:endParaRPr b="1" i="0" sz="2600" u="none" cap="none" strike="noStrik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b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Who is your protagonist? – Describe your customer, their needs, challenges, and emotions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What problem(s) does your project solve? – What significant difficulties does your customer face?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How did you discover this problem? – Have you experienced it yourself? What led you to seek a solution?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What is your solution? – How does your product or service improve the customer's situation?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What benefits does your solution bring to its users?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Why is this problem important? – What added value does your solution provide?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How does your offer work? – What is your product/service, and how does it function?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Is this the right time for your idea? – Does your venture align with current market trends? Is the market ready for it?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Who are your customers? – Who is the target user of your product/service?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How do you plan to generate revenue? – What business model will you adopt, and what benefits will its implementation bring?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What financial resources do you need? – What investment is required to launch and develop your product/service?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600"/>
                        <a:buFont typeface="Arial"/>
                        <a:buNone/>
                      </a:pPr>
                      <a:r>
                        <a:rPr lang="en-US" sz="2600" u="none" cap="none" strike="noStrike"/>
                        <a:t>Do you have the right team to execute the project? – Do you possess the necessary skills and expertise to bring your idea to life?</a:t>
                      </a:r>
                      <a:endParaRPr b="0" i="0" sz="26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025" marB="0" marR="3025" marL="30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1"/>
          <p:cNvSpPr/>
          <p:nvPr/>
        </p:nvSpPr>
        <p:spPr>
          <a:xfrm>
            <a:off x="15390464" y="9237917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81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235" name="Google Shape;235;p81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81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81"/>
          <p:cNvSpPr/>
          <p:nvPr/>
        </p:nvSpPr>
        <p:spPr>
          <a:xfrm>
            <a:off x="13112317" y="7972148"/>
            <a:ext cx="2756841" cy="368083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1"/>
          <p:cNvSpPr txBox="1"/>
          <p:nvPr>
            <p:ph idx="2" type="body"/>
          </p:nvPr>
        </p:nvSpPr>
        <p:spPr>
          <a:xfrm>
            <a:off x="570389" y="1587775"/>
            <a:ext cx="17262629" cy="6756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Selection of the name and development of the project logo (10 minutes)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The participant's task is to create a name for their imagined business project and then design its logo. 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Workshop participants can use the website </a:t>
            </a:r>
            <a:r>
              <a:rPr lang="en-US" sz="3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https://www.canva.com/templates/logo/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  to create the logo. 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Participants who wish to do so can be given markers and sheets of paper to create a handwritten logo for their business. 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They can use a camera or a smartphone to transfer the handwritten logo to a presentation made at </a:t>
            </a:r>
            <a:r>
              <a:rPr lang="en-US" sz="3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https://www.canva.com/presentations/templates/pitch-deck/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1"/>
          <p:cNvSpPr txBox="1"/>
          <p:nvPr>
            <p:ph type="title"/>
          </p:nvPr>
        </p:nvSpPr>
        <p:spPr>
          <a:xfrm>
            <a:off x="315156" y="-38495"/>
            <a:ext cx="1307236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 startAt="2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Main task– Pitch Deck Construction </a:t>
            </a:r>
            <a:endParaRPr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2"/>
          <p:cNvSpPr/>
          <p:nvPr/>
        </p:nvSpPr>
        <p:spPr>
          <a:xfrm>
            <a:off x="15390464" y="9237917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5" name="Google Shape;245;p82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246" name="Google Shape;246;p82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2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82"/>
          <p:cNvSpPr/>
          <p:nvPr/>
        </p:nvSpPr>
        <p:spPr>
          <a:xfrm>
            <a:off x="13112317" y="7972148"/>
            <a:ext cx="2756841" cy="368083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2"/>
          <p:cNvSpPr txBox="1"/>
          <p:nvPr>
            <p:ph idx="2" type="body"/>
          </p:nvPr>
        </p:nvSpPr>
        <p:spPr>
          <a:xfrm>
            <a:off x="570389" y="1587775"/>
            <a:ext cx="17262629" cy="6756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Preparing business presentation slides (30 minutes)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The facilitator informs the workshop participants that their task in this part of the session is to create a multimedia presentation as a key element of their investor pitch. 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To prepare the presentation, participants will use templates available on the website: </a:t>
            </a:r>
            <a:r>
              <a:rPr lang="en-US" sz="3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https://www.canva.com/presentations/templates/pitch-deck/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28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82"/>
          <p:cNvSpPr txBox="1"/>
          <p:nvPr>
            <p:ph type="title"/>
          </p:nvPr>
        </p:nvSpPr>
        <p:spPr>
          <a:xfrm>
            <a:off x="457200" y="274638"/>
            <a:ext cx="114743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11111"/>
              <a:buFont typeface="Arial"/>
              <a:buAutoNum type="alphaUcPeriod" startAt="2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Main task– Pitch Deck Construction </a:t>
            </a:r>
            <a:endParaRPr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3"/>
          <p:cNvSpPr/>
          <p:nvPr/>
        </p:nvSpPr>
        <p:spPr>
          <a:xfrm>
            <a:off x="15390464" y="9237917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" name="Google Shape;256;p83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257" name="Google Shape;257;p83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83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83"/>
          <p:cNvSpPr/>
          <p:nvPr/>
        </p:nvSpPr>
        <p:spPr>
          <a:xfrm>
            <a:off x="13112317" y="7972148"/>
            <a:ext cx="2756841" cy="368083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83"/>
          <p:cNvSpPr txBox="1"/>
          <p:nvPr>
            <p:ph idx="2" type="body"/>
          </p:nvPr>
        </p:nvSpPr>
        <p:spPr>
          <a:xfrm>
            <a:off x="570389" y="1587775"/>
            <a:ext cx="17262629" cy="6756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The facilitator reminds the workshop participants of the five fundamental principles of creating a pitch deck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Preparation – Conduct a comprehensive analysis of the market, the problem, and the competition.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Focus on the core message and storytelling – Each slide should contribute to a cohesive narrative. It is essential to identify the key takeaways that investors should remember.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One key idea per slide – Each slide should communicate a single, clear point.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Less is more – Prioritize the most important content to avoid information overload.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Simple and clear language – Keep the information concise and free of jargon.</a:t>
            </a:r>
            <a:endParaRPr/>
          </a:p>
          <a:p>
            <a:pPr indent="0" lvl="0" marL="76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ykrzyknik z wypełnieniem pełnym" id="261" name="Google Shape;261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79234" y="1876518"/>
            <a:ext cx="988781" cy="98878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3"/>
          <p:cNvSpPr txBox="1"/>
          <p:nvPr>
            <p:ph type="title"/>
          </p:nvPr>
        </p:nvSpPr>
        <p:spPr>
          <a:xfrm>
            <a:off x="457200" y="274638"/>
            <a:ext cx="1314339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 startAt="2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Main task– Pitch Deck Construction </a:t>
            </a:r>
            <a:endParaRPr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4"/>
          <p:cNvSpPr/>
          <p:nvPr/>
        </p:nvSpPr>
        <p:spPr>
          <a:xfrm>
            <a:off x="15390464" y="9237917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84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269" name="Google Shape;269;p84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4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84"/>
          <p:cNvSpPr/>
          <p:nvPr/>
        </p:nvSpPr>
        <p:spPr>
          <a:xfrm>
            <a:off x="13112317" y="7972148"/>
            <a:ext cx="2756841" cy="368083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84"/>
          <p:cNvSpPr txBox="1"/>
          <p:nvPr>
            <p:ph idx="2" type="body"/>
          </p:nvPr>
        </p:nvSpPr>
        <p:spPr>
          <a:xfrm>
            <a:off x="570389" y="1587775"/>
            <a:ext cx="17262629" cy="6756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To help participants organise the sequence of topics in their business presentation, the facilitator distributes a printed presentation structure to each team (E.2.3)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76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ykrzyknik z wypełnieniem pełnym" id="273" name="Google Shape;273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79234" y="1876518"/>
            <a:ext cx="988781" cy="9887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84"/>
          <p:cNvGrpSpPr/>
          <p:nvPr/>
        </p:nvGrpSpPr>
        <p:grpSpPr>
          <a:xfrm>
            <a:off x="66661" y="4637150"/>
            <a:ext cx="18112084" cy="1117521"/>
            <a:chOff x="11599" y="2655804"/>
            <a:chExt cx="18112084" cy="1117521"/>
          </a:xfrm>
        </p:grpSpPr>
        <p:sp>
          <p:nvSpPr>
            <p:cNvPr id="275" name="Google Shape;275;p84"/>
            <p:cNvSpPr/>
            <p:nvPr/>
          </p:nvSpPr>
          <p:spPr>
            <a:xfrm>
              <a:off x="11599" y="2655809"/>
              <a:ext cx="2793790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4"/>
            <p:cNvSpPr txBox="1"/>
            <p:nvPr/>
          </p:nvSpPr>
          <p:spPr>
            <a:xfrm>
              <a:off x="570357" y="2655809"/>
              <a:ext cx="1676274" cy="111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4"/>
            <p:cNvSpPr/>
            <p:nvPr/>
          </p:nvSpPr>
          <p:spPr>
            <a:xfrm>
              <a:off x="2526010" y="2655809"/>
              <a:ext cx="2793790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4"/>
            <p:cNvSpPr txBox="1"/>
            <p:nvPr/>
          </p:nvSpPr>
          <p:spPr>
            <a:xfrm>
              <a:off x="3084768" y="2655809"/>
              <a:ext cx="1676274" cy="111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SOLUTION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4"/>
            <p:cNvSpPr/>
            <p:nvPr/>
          </p:nvSpPr>
          <p:spPr>
            <a:xfrm>
              <a:off x="5040421" y="2655809"/>
              <a:ext cx="2793790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84"/>
            <p:cNvSpPr txBox="1"/>
            <p:nvPr/>
          </p:nvSpPr>
          <p:spPr>
            <a:xfrm>
              <a:off x="5599179" y="2655809"/>
              <a:ext cx="1676274" cy="111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BUSINESS MODEL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84"/>
            <p:cNvSpPr/>
            <p:nvPr/>
          </p:nvSpPr>
          <p:spPr>
            <a:xfrm>
              <a:off x="7554832" y="2655809"/>
              <a:ext cx="2793790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4"/>
            <p:cNvSpPr txBox="1"/>
            <p:nvPr/>
          </p:nvSpPr>
          <p:spPr>
            <a:xfrm>
              <a:off x="8113588" y="2655804"/>
              <a:ext cx="1908000" cy="111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DIFFERENTIAL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4"/>
            <p:cNvSpPr/>
            <p:nvPr/>
          </p:nvSpPr>
          <p:spPr>
            <a:xfrm>
              <a:off x="10069243" y="2655809"/>
              <a:ext cx="2793790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84"/>
            <p:cNvSpPr txBox="1"/>
            <p:nvPr/>
          </p:nvSpPr>
          <p:spPr>
            <a:xfrm>
              <a:off x="10628001" y="2655809"/>
              <a:ext cx="1676274" cy="111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MARKET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4"/>
            <p:cNvSpPr/>
            <p:nvPr/>
          </p:nvSpPr>
          <p:spPr>
            <a:xfrm>
              <a:off x="12583654" y="2655809"/>
              <a:ext cx="2793790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84"/>
            <p:cNvSpPr txBox="1"/>
            <p:nvPr/>
          </p:nvSpPr>
          <p:spPr>
            <a:xfrm>
              <a:off x="13142412" y="2655809"/>
              <a:ext cx="1676274" cy="111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FINANCIAL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84"/>
            <p:cNvSpPr/>
            <p:nvPr/>
          </p:nvSpPr>
          <p:spPr>
            <a:xfrm>
              <a:off x="15098065" y="2655809"/>
              <a:ext cx="3025618" cy="1117516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11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4"/>
            <p:cNvSpPr txBox="1"/>
            <p:nvPr/>
          </p:nvSpPr>
          <p:spPr>
            <a:xfrm>
              <a:off x="15656823" y="2655809"/>
              <a:ext cx="1908102" cy="1117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4000" lIns="72000" spcFirstLastPara="1" rIns="24000" wrap="square" tIns="24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US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PROJECTIONS CALL TO ACTION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84"/>
          <p:cNvSpPr txBox="1"/>
          <p:nvPr>
            <p:ph type="title"/>
          </p:nvPr>
        </p:nvSpPr>
        <p:spPr>
          <a:xfrm>
            <a:off x="457199" y="274638"/>
            <a:ext cx="1301910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 startAt="2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Main task– Pitch Deck Construction </a:t>
            </a:r>
            <a:endParaRPr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D5ED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5"/>
          <p:cNvSpPr/>
          <p:nvPr/>
        </p:nvSpPr>
        <p:spPr>
          <a:xfrm>
            <a:off x="15390464" y="8954526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5" name="Google Shape;295;p85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296" name="Google Shape;296;p85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85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85"/>
          <p:cNvSpPr txBox="1"/>
          <p:nvPr/>
        </p:nvSpPr>
        <p:spPr>
          <a:xfrm>
            <a:off x="1013485" y="2057253"/>
            <a:ext cx="16043725" cy="53645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Printed pitch deck template.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Computers with internet access.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Paper sheets, markers, crayons.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33600" lvl="0" marL="2336800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452A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457200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❑"/>
            </a:pPr>
            <a:r>
              <a:rPr b="0" i="0" lang="en-US" sz="320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Templates to use: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1984375" marR="0" rtl="0" algn="just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b="0" i="0" lang="en-US" sz="320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Worksheet: Developing the business narrative.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1984375" marR="0" rtl="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b="0" i="0" lang="en-US" sz="320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Pitch Deck Construction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85"/>
          <p:cNvSpPr/>
          <p:nvPr/>
        </p:nvSpPr>
        <p:spPr>
          <a:xfrm>
            <a:off x="15771122" y="185791"/>
            <a:ext cx="2350460" cy="2350460"/>
          </a:xfrm>
          <a:custGeom>
            <a:rect b="b" l="l" r="r" t="t"/>
            <a:pathLst>
              <a:path extrusionOk="0" h="2350460" w="2350460">
                <a:moveTo>
                  <a:pt x="0" y="0"/>
                </a:moveTo>
                <a:lnTo>
                  <a:pt x="2350461" y="0"/>
                </a:lnTo>
                <a:lnTo>
                  <a:pt x="2350461" y="2350460"/>
                </a:lnTo>
                <a:lnTo>
                  <a:pt x="0" y="2350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85"/>
          <p:cNvSpPr txBox="1"/>
          <p:nvPr/>
        </p:nvSpPr>
        <p:spPr>
          <a:xfrm>
            <a:off x="898075" y="739843"/>
            <a:ext cx="15661518" cy="970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0" i="0" lang="en-US" sz="4505" u="none" cap="none" strike="noStrike">
                <a:solidFill>
                  <a:srgbClr val="2C145B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Required materials: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19000"/>
          </a:blip>
          <a:stretch>
            <a:fillRect/>
          </a:stretch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1"/>
          <p:cNvSpPr/>
          <p:nvPr/>
        </p:nvSpPr>
        <p:spPr>
          <a:xfrm>
            <a:off x="14742167" y="9258300"/>
            <a:ext cx="3069119" cy="618435"/>
          </a:xfrm>
          <a:custGeom>
            <a:rect b="b" l="l" r="r" t="t"/>
            <a:pathLst>
              <a:path extrusionOk="0" h="618435" w="3069119">
                <a:moveTo>
                  <a:pt x="0" y="0"/>
                </a:moveTo>
                <a:lnTo>
                  <a:pt x="3069119" y="0"/>
                </a:lnTo>
                <a:lnTo>
                  <a:pt x="3069119" y="618435"/>
                </a:lnTo>
                <a:lnTo>
                  <a:pt x="0" y="618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051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15937540" y="0"/>
            <a:ext cx="2350460" cy="2350460"/>
          </a:xfrm>
          <a:custGeom>
            <a:rect b="b" l="l" r="r" t="t"/>
            <a:pathLst>
              <a:path extrusionOk="0" h="2350460" w="2350460">
                <a:moveTo>
                  <a:pt x="0" y="0"/>
                </a:moveTo>
                <a:lnTo>
                  <a:pt x="2350460" y="0"/>
                </a:lnTo>
                <a:lnTo>
                  <a:pt x="2350460" y="2350460"/>
                </a:lnTo>
                <a:lnTo>
                  <a:pt x="0" y="2350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1"/>
          <p:cNvSpPr txBox="1"/>
          <p:nvPr/>
        </p:nvSpPr>
        <p:spPr>
          <a:xfrm>
            <a:off x="615208" y="1288693"/>
            <a:ext cx="15661518" cy="9705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0" i="0" lang="en-US" sz="4505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BREAK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timertopia.files.wordpress.com/2017/04/10-minutes.gif" id="308" name="Google Shape;30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2808" y="2946400"/>
            <a:ext cx="6508750" cy="26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96CB2">
            <a:alpha val="92156"/>
          </a:srgbClr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6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86"/>
          <p:cNvSpPr txBox="1"/>
          <p:nvPr/>
        </p:nvSpPr>
        <p:spPr>
          <a:xfrm>
            <a:off x="483201" y="1290990"/>
            <a:ext cx="15661518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2. Presentation, Reflection, Feedback and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DED5E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15" name="Google Shape;315;p86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316" name="Google Shape;316;p86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317" name="Google Shape;317;p86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86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9" name="Google Shape;319;p86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86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86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86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86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86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86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86"/>
          <p:cNvSpPr txBox="1"/>
          <p:nvPr/>
        </p:nvSpPr>
        <p:spPr>
          <a:xfrm>
            <a:off x="483201" y="2237337"/>
            <a:ext cx="14042268" cy="3887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lphaUcPeriod"/>
            </a:pPr>
            <a:r>
              <a:rPr b="1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Task - Each Participant or group presents their pitch deck in a 20 minute presentation of their own business plan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lphaUcPeriod"/>
            </a:pPr>
            <a:r>
              <a:rPr b="1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Task - Reflection and feedback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lphaUcPeriod"/>
            </a:pPr>
            <a:r>
              <a:rPr b="1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Task -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92156"/>
          </a:schemeClr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7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87"/>
          <p:cNvSpPr txBox="1"/>
          <p:nvPr/>
        </p:nvSpPr>
        <p:spPr>
          <a:xfrm>
            <a:off x="835690" y="1260326"/>
            <a:ext cx="15661500" cy="40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Montserrat ExtraBold"/>
              <a:buAutoNum type="alphaUcPeriod"/>
            </a:pPr>
            <a:r>
              <a:rPr b="0" i="0" lang="en-US" sz="4000" u="none" cap="none" strike="noStrike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Task - Each Participant or group presents their pitch deck in a 20 minute presentation of their own business plan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88950" lvl="0" marL="74295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-488950" lvl="0" marL="74295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33" name="Google Shape;333;p87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334" name="Google Shape;334;p87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335" name="Google Shape;335;p87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87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7" name="Google Shape;337;p87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87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87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87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87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87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87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4" name="Google Shape;344;p8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33818" y="3960886"/>
            <a:ext cx="10665039" cy="6094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96CB2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/>
          <p:nvPr/>
        </p:nvSpPr>
        <p:spPr>
          <a:xfrm>
            <a:off x="0" y="-1"/>
            <a:ext cx="5272669" cy="10286997"/>
          </a:xfrm>
          <a:custGeom>
            <a:rect b="b" l="l" r="r" t="t"/>
            <a:pathLst>
              <a:path extrusionOk="0" h="3622832" w="1800831">
                <a:moveTo>
                  <a:pt x="0" y="0"/>
                </a:moveTo>
                <a:lnTo>
                  <a:pt x="1800831" y="0"/>
                </a:lnTo>
                <a:lnTo>
                  <a:pt x="1800831" y="3622832"/>
                </a:lnTo>
                <a:lnTo>
                  <a:pt x="0" y="3622832"/>
                </a:lnTo>
                <a:close/>
              </a:path>
            </a:pathLst>
          </a:custGeom>
          <a:solidFill>
            <a:srgbClr val="DED5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15316651" y="9475503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>
            <a:off x="7787908" y="-716722"/>
            <a:ext cx="10496996" cy="4916135"/>
            <a:chOff x="-2848431" y="-1091621"/>
            <a:chExt cx="17017681" cy="7661859"/>
          </a:xfrm>
        </p:grpSpPr>
        <p:sp>
          <p:nvSpPr>
            <p:cNvPr id="82" name="Google Shape;82;p3"/>
            <p:cNvSpPr txBox="1"/>
            <p:nvPr/>
          </p:nvSpPr>
          <p:spPr>
            <a:xfrm>
              <a:off x="-2848431" y="6161510"/>
              <a:ext cx="5228023" cy="408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584415" y="-1091621"/>
              <a:ext cx="6584835" cy="6584834"/>
            </a:xfrm>
            <a:custGeom>
              <a:rect b="b" l="l" r="r" t="t"/>
              <a:pathLst>
                <a:path extrusionOk="0" h="6584834" w="6584834">
                  <a:moveTo>
                    <a:pt x="0" y="0"/>
                  </a:moveTo>
                  <a:lnTo>
                    <a:pt x="6584834" y="0"/>
                  </a:lnTo>
                  <a:lnTo>
                    <a:pt x="6584834" y="6584834"/>
                  </a:lnTo>
                  <a:lnTo>
                    <a:pt x="0" y="65848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3"/>
          <p:cNvSpPr txBox="1"/>
          <p:nvPr/>
        </p:nvSpPr>
        <p:spPr>
          <a:xfrm>
            <a:off x="112162" y="4581273"/>
            <a:ext cx="3793462" cy="1155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43"/>
              <a:buFont typeface="Arial"/>
              <a:buNone/>
            </a:pPr>
            <a:r>
              <a:rPr b="0" i="0" lang="en-US" sz="6743" u="none" cap="none" strike="noStrike">
                <a:solidFill>
                  <a:srgbClr val="452A7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"/>
          <p:cNvSpPr txBox="1"/>
          <p:nvPr/>
        </p:nvSpPr>
        <p:spPr>
          <a:xfrm>
            <a:off x="10563816" y="588968"/>
            <a:ext cx="2885443" cy="761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5624" y="15593"/>
            <a:ext cx="6482445" cy="1028699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/>
          <p:nvPr/>
        </p:nvSpPr>
        <p:spPr>
          <a:xfrm>
            <a:off x="10919723" y="1978068"/>
            <a:ext cx="5992714" cy="66356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MODULE OVERVIEW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PART I – THEORETICAL SESSION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ED5ED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 The Importance of a Pitch in Business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ED5ED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Communication and Persuasion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ED5ED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Pitch Structure for Business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PART II – PRACTICAL SESSION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ED5ED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Develop a Pitch Deck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ED5ED"/>
              </a:buClr>
              <a:buSzPts val="2800"/>
              <a:buFont typeface="Arial"/>
              <a:buAutoNum type="arabicPeriod"/>
            </a:pPr>
            <a:r>
              <a:rPr b="1" i="0" lang="en-US" sz="2800" u="none" cap="none" strike="noStrike">
                <a:solidFill>
                  <a:srgbClr val="DED5ED"/>
                </a:solidFill>
                <a:latin typeface="Arial"/>
                <a:ea typeface="Arial"/>
                <a:cs typeface="Arial"/>
                <a:sym typeface="Arial"/>
              </a:rPr>
              <a:t>Presentation, Reflection, Feedback and Improvement</a:t>
            </a:r>
            <a:endParaRPr b="1" i="0" sz="2800" u="none" cap="none" strike="noStrike">
              <a:solidFill>
                <a:srgbClr val="DED5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45061" y="1576573"/>
            <a:ext cx="6205522" cy="767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92156"/>
          </a:schemeClr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8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88"/>
          <p:cNvSpPr txBox="1"/>
          <p:nvPr/>
        </p:nvSpPr>
        <p:spPr>
          <a:xfrm>
            <a:off x="483201" y="1290990"/>
            <a:ext cx="15661500" cy="23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B. Task - Reflection and feedback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51" name="Google Shape;351;p88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352" name="Google Shape;352;p88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353" name="Google Shape;353;p88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88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5" name="Google Shape;355;p88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88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88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88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88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88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88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88"/>
          <p:cNvSpPr txBox="1"/>
          <p:nvPr/>
        </p:nvSpPr>
        <p:spPr>
          <a:xfrm>
            <a:off x="483200" y="2349631"/>
            <a:ext cx="15302231" cy="64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Self-assessment and feedback from colleagues and the trainer, evaluated according to the following criteria: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254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✔ Clarity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254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✔ 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254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✔ Persuasion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2548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✔ Use of data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Remember to think about: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10747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went well?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10747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could be adjusted or improved?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6700" lvl="0" marL="10747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❑"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How can persuasion and clarity be enhanced?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89"/>
          <p:cNvSpPr/>
          <p:nvPr/>
        </p:nvSpPr>
        <p:spPr>
          <a:xfrm>
            <a:off x="14435272" y="8779403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8" name="Google Shape;368;p89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369" name="Google Shape;369;p89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896C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89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1" name="Google Shape;371;p89"/>
          <p:cNvSpPr/>
          <p:nvPr/>
        </p:nvSpPr>
        <p:spPr>
          <a:xfrm>
            <a:off x="-557919" y="7437895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72" name="Google Shape;372;p89"/>
          <p:cNvGraphicFramePr/>
          <p:nvPr/>
        </p:nvGraphicFramePr>
        <p:xfrm>
          <a:off x="1121379" y="1380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{B7A9995E-160D-4F27-81D3-96AA1BCE6CB1}</a:tableStyleId>
              </a:tblPr>
              <a:tblGrid>
                <a:gridCol w="3042775"/>
                <a:gridCol w="7000400"/>
                <a:gridCol w="2503625"/>
                <a:gridCol w="3612375"/>
              </a:tblGrid>
              <a:tr h="42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lt1"/>
                          </a:solidFill>
                        </a:rPr>
                        <a:t>Criteria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lt1"/>
                          </a:solidFill>
                        </a:rPr>
                        <a:t>Score (1-5)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chemeClr val="lt1"/>
                          </a:solidFill>
                        </a:rPr>
                        <a:t>Comments</a:t>
                      </a:r>
                      <a:endParaRPr b="1" sz="28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</a:tr>
              <a:tr h="588575"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7030A0"/>
                          </a:solidFill>
                        </a:rPr>
                        <a:t>Clarity</a:t>
                      </a:r>
                      <a:endParaRPr sz="2800" u="none" cap="none" strike="noStrike">
                        <a:solidFill>
                          <a:srgbClr val="7030A0"/>
                        </a:solidFill>
                      </a:endParaRPr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1" i="0" lang="en-US" sz="2800" u="none" cap="none" strike="noStrike">
                          <a:solidFill>
                            <a:srgbClr val="7030A0"/>
                          </a:solidFill>
                        </a:rPr>
                        <a:t>How well is the pitch communicated?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t/>
                      </a:r>
                      <a:endParaRPr sz="28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0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1 = The pitch is unclear, and key points are hard to follow.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2 = The pitch is somewhat clear but contains confusing sections or lacks focus.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315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3 = The pitch is generally clear, but some sections could be more concise or better organised.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4 = The pitch is mostly clear, with minor areas that could be clarified or simplified.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/>
                        <a:t>5 = The pitch is perfectly clear and easy to understand, with well-organised content.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</a:tbl>
          </a:graphicData>
        </a:graphic>
      </p:graphicFrame>
      <p:sp>
        <p:nvSpPr>
          <p:cNvPr id="373" name="Google Shape;373;p89"/>
          <p:cNvSpPr txBox="1"/>
          <p:nvPr/>
        </p:nvSpPr>
        <p:spPr>
          <a:xfrm>
            <a:off x="0" y="91122"/>
            <a:ext cx="18288000" cy="988006"/>
          </a:xfrm>
          <a:prstGeom prst="rect">
            <a:avLst/>
          </a:prstGeom>
          <a:solidFill>
            <a:srgbClr val="DED5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in the questions on the Evaluation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62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0"/>
          <p:cNvSpPr/>
          <p:nvPr/>
        </p:nvSpPr>
        <p:spPr>
          <a:xfrm>
            <a:off x="14435272" y="8779403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9" name="Google Shape;379;p90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380" name="Google Shape;380;p90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896C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90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Google Shape;382;p90"/>
          <p:cNvSpPr/>
          <p:nvPr/>
        </p:nvSpPr>
        <p:spPr>
          <a:xfrm>
            <a:off x="-557919" y="7437895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3" name="Google Shape;383;p90"/>
          <p:cNvGraphicFramePr/>
          <p:nvPr/>
        </p:nvGraphicFramePr>
        <p:xfrm>
          <a:off x="869664" y="13093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{B7A9995E-160D-4F27-81D3-96AA1BCE6CB1}</a:tableStyleId>
              </a:tblPr>
              <a:tblGrid>
                <a:gridCol w="3042775"/>
                <a:gridCol w="7000400"/>
                <a:gridCol w="2743200"/>
                <a:gridCol w="3372775"/>
              </a:tblGrid>
              <a:tr h="42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Criteria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Score (1-5)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Comments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</a:tr>
              <a:tr h="588575"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n-US" sz="32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Impact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memorable and attention-grabbing is the pitch? Does it stand out and leave a lasting impression?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0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= The pitch lacks impact and fails to capture interest or leave a lasting impression.		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= The pitch has some elements of impact but doesn't effectively grab attention.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315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= The pitch makes a good impression, with a few compelling elements that engage the audience.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= The pitch is impactful and holds attention throughout, with strong moments that stand out.		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= The pitch is extremely impactful, captivating the audience from start to finish and leaving a lasting impression.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</a:tbl>
          </a:graphicData>
        </a:graphic>
      </p:graphicFrame>
      <p:sp>
        <p:nvSpPr>
          <p:cNvPr id="384" name="Google Shape;384;p90"/>
          <p:cNvSpPr/>
          <p:nvPr/>
        </p:nvSpPr>
        <p:spPr>
          <a:xfrm>
            <a:off x="869665" y="195338"/>
            <a:ext cx="93086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Pitch deck evaluation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1"/>
          <p:cNvSpPr/>
          <p:nvPr/>
        </p:nvSpPr>
        <p:spPr>
          <a:xfrm>
            <a:off x="14435272" y="8779403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91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391" name="Google Shape;391;p91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896C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91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91"/>
          <p:cNvSpPr/>
          <p:nvPr/>
        </p:nvSpPr>
        <p:spPr>
          <a:xfrm>
            <a:off x="-557919" y="7437895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4" name="Google Shape;394;p91"/>
          <p:cNvGraphicFramePr/>
          <p:nvPr/>
        </p:nvGraphicFramePr>
        <p:xfrm>
          <a:off x="869664" y="13093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{B7A9995E-160D-4F27-81D3-96AA1BCE6CB1}</a:tableStyleId>
              </a:tblPr>
              <a:tblGrid>
                <a:gridCol w="3042775"/>
                <a:gridCol w="7000400"/>
                <a:gridCol w="2743200"/>
                <a:gridCol w="3372775"/>
              </a:tblGrid>
              <a:tr h="42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Criteria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Score (1-5)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Comments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</a:tr>
              <a:tr h="588575"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n-US" sz="32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Persuasion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well does the pitch convince the audience that the business idea is viable and valuable?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0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1 = The pitch fails to persuade the audience; the idea seems unconvincing or unrealistic.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		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= The pitch is somewhat persuasive but lacks strong arguments or compelling reasons to believe in the idea.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315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3 = The pitch is persuasive, with solid arguments and a believable business idea.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= The pitch is very persuasive, with strong reasoning, addressing potential concerns and showing promise for success.		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= The pitch is highly persuasive, with compelling arguments and a clear path to success that convinces the audience.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</a:tbl>
          </a:graphicData>
        </a:graphic>
      </p:graphicFrame>
      <p:sp>
        <p:nvSpPr>
          <p:cNvPr id="395" name="Google Shape;395;p91"/>
          <p:cNvSpPr/>
          <p:nvPr/>
        </p:nvSpPr>
        <p:spPr>
          <a:xfrm>
            <a:off x="869665" y="195338"/>
            <a:ext cx="93086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Pitch deck evaluation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2"/>
          <p:cNvSpPr/>
          <p:nvPr/>
        </p:nvSpPr>
        <p:spPr>
          <a:xfrm>
            <a:off x="14435272" y="8779403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1" name="Google Shape;401;p92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402" name="Google Shape;402;p92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896C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92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4" name="Google Shape;404;p92"/>
          <p:cNvSpPr/>
          <p:nvPr/>
        </p:nvSpPr>
        <p:spPr>
          <a:xfrm>
            <a:off x="-557919" y="7437895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5" name="Google Shape;405;p92"/>
          <p:cNvGraphicFramePr/>
          <p:nvPr/>
        </p:nvGraphicFramePr>
        <p:xfrm>
          <a:off x="941033" y="13093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{B7A9995E-160D-4F27-81D3-96AA1BCE6CB1}</a:tableStyleId>
              </a:tblPr>
              <a:tblGrid>
                <a:gridCol w="2971400"/>
                <a:gridCol w="7000400"/>
                <a:gridCol w="2743200"/>
                <a:gridCol w="3372775"/>
              </a:tblGrid>
              <a:tr h="425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Criteria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Score (1-5)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lt1"/>
                          </a:solidFill>
                        </a:rPr>
                        <a:t>Comments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030A0"/>
                    </a:solidFill>
                  </a:tcPr>
                </a:tc>
              </a:tr>
              <a:tr h="588575">
                <a:tc rowSpan="6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b="1" i="0" lang="en-US" sz="32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 of Data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i="0" lang="en-US" sz="24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How well does the pitch use data to support the business plan? Are the data sources credible and relevant?</a:t>
                      </a:r>
                      <a:endParaRPr sz="14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8D8D8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/>
                    </a:p>
                  </a:txBody>
                  <a:tcPr marT="37300" marB="37300" marR="74600" marL="7460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0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1 = No data is provided, or the data is irrelevant or misleading.</a:t>
                      </a: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		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= Some data is provided but it lacks relevance or doesn't clearly support key arguments in the pitch.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3156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/>
                        <a:t>3 = Relevant data is used to support the business plan, but some points could be further strengthened with more detail.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= Data is used effectively and is relevant, providing strong support for key points of the business plan.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  <a:tr h="10733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= Data is used exceptionally well, with clear, credible, and relevant statistics that powerfully support the business plan.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 vMerge="1"/>
              </a:tr>
            </a:tbl>
          </a:graphicData>
        </a:graphic>
      </p:graphicFrame>
      <p:sp>
        <p:nvSpPr>
          <p:cNvPr id="406" name="Google Shape;406;p92"/>
          <p:cNvSpPr/>
          <p:nvPr/>
        </p:nvSpPr>
        <p:spPr>
          <a:xfrm>
            <a:off x="869665" y="195338"/>
            <a:ext cx="93086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Pitch deck evaluation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3"/>
          <p:cNvSpPr/>
          <p:nvPr/>
        </p:nvSpPr>
        <p:spPr>
          <a:xfrm>
            <a:off x="14435272" y="8779403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2" name="Google Shape;412;p93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413" name="Google Shape;413;p93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896C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93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Google Shape;415;p93"/>
          <p:cNvSpPr/>
          <p:nvPr/>
        </p:nvSpPr>
        <p:spPr>
          <a:xfrm>
            <a:off x="-557919" y="7437895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16" name="Google Shape;416;p93"/>
          <p:cNvGraphicFramePr/>
          <p:nvPr/>
        </p:nvGraphicFramePr>
        <p:xfrm>
          <a:off x="869664" y="13093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{B7A9995E-160D-4F27-81D3-96AA1BCE6CB1}</a:tableStyleId>
              </a:tblPr>
              <a:tblGrid>
                <a:gridCol w="3042775"/>
                <a:gridCol w="3134750"/>
                <a:gridCol w="2900850"/>
                <a:gridCol w="2459425"/>
                <a:gridCol w="2380600"/>
                <a:gridCol w="2240775"/>
              </a:tblGrid>
              <a:tr h="396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Criteria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1 - Poor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2 - Fair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3 - Good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– Very Good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5 - Excellent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</a:tr>
              <a:tr h="135122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Posture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Slouched, no eye contact, hands in pockets</a:t>
                      </a:r>
                      <a:endParaRPr b="1" i="0" sz="2000" u="none" cap="none" strike="noStrike">
                        <a:solidFill>
                          <a:srgbClr val="7030A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Minimal eye contact, stiff movements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Maintains eye contact, some hand gestures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Confident stance, good use of gestures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Strong presence, engaging body language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300" marB="37300" marR="74600" marL="74600" anchor="ctr"/>
                </a:tc>
              </a:tr>
              <a:tr h="65475">
                <a:tc vMerge="1"/>
                <a:tc vMerge="1"/>
                <a:tc vMerge="1"/>
                <a:tc vMerge="1"/>
                <a:tc v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Strong, well-paced, engaging voice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</a:tr>
              <a:tr h="16486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Voice Clarity</a:t>
                      </a:r>
                      <a:endParaRPr b="1"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Too soft or too loud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Inconsistent volume, some unclear words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Mostly clear, moderate volume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Clear, good projection, natural tone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 vMerge="1"/>
              </a:tr>
              <a:tr h="74275">
                <a:tc vMerge="1"/>
                <a:tc v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Minimal expression, little engagement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Some variation in tone and facial expression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Expressive, confident, engaging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Highly expressive, captivates audience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</a:tr>
              <a:tr h="129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Expression &amp; Confidence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Nervous, monotone, no enthusiasm</a:t>
                      </a:r>
                      <a:endParaRPr sz="20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 vMerge="1"/>
                <a:tc vMerge="1"/>
                <a:tc vMerge="1"/>
                <a:tc vMerge="1"/>
              </a:tr>
              <a:tr h="2256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7030A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Engagement &amp; Connection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lang="en-US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interaction, reads slides</a:t>
                      </a:r>
                      <a:endParaRPr b="0" i="0"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Limited interaction, occasional reading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Some interaction, mostly natural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Engages audience, good eye contact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Highly engaging, audience-focused</a:t>
                      </a:r>
                      <a:endParaRPr sz="1400" u="none" cap="none" strike="noStrike"/>
                    </a:p>
                  </a:txBody>
                  <a:tcPr marT="37300" marB="37300" marR="74600" marL="74600" anchor="ctr"/>
                </a:tc>
              </a:tr>
            </a:tbl>
          </a:graphicData>
        </a:graphic>
      </p:graphicFrame>
      <p:sp>
        <p:nvSpPr>
          <p:cNvPr id="417" name="Google Shape;417;p93"/>
          <p:cNvSpPr/>
          <p:nvPr/>
        </p:nvSpPr>
        <p:spPr>
          <a:xfrm>
            <a:off x="869665" y="195338"/>
            <a:ext cx="9308656" cy="584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Pitch deck evaluation grid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>
            <a:alpha val="92156"/>
          </a:schemeClr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4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94"/>
          <p:cNvSpPr txBox="1"/>
          <p:nvPr/>
        </p:nvSpPr>
        <p:spPr>
          <a:xfrm>
            <a:off x="483201" y="1290990"/>
            <a:ext cx="15661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C. Task: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88950" lvl="0" marL="74295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7030A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424" name="Google Shape;424;p94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425" name="Google Shape;425;p94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426" name="Google Shape;426;p94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94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8" name="Google Shape;428;p94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94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94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94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94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94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94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5" name="Google Shape;435;p94"/>
          <p:cNvSpPr txBox="1"/>
          <p:nvPr/>
        </p:nvSpPr>
        <p:spPr>
          <a:xfrm>
            <a:off x="1006984" y="2432646"/>
            <a:ext cx="14042268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3600" u="none" cap="none" strike="noStrike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Implement actions to improve the pitch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D5ED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95"/>
          <p:cNvSpPr/>
          <p:nvPr/>
        </p:nvSpPr>
        <p:spPr>
          <a:xfrm>
            <a:off x="2151792" y="643488"/>
            <a:ext cx="3226247" cy="610103"/>
          </a:xfrm>
          <a:custGeom>
            <a:rect b="b" l="l" r="r" t="t"/>
            <a:pathLst>
              <a:path extrusionOk="0" h="610103" w="3226247">
                <a:moveTo>
                  <a:pt x="0" y="0"/>
                </a:moveTo>
                <a:lnTo>
                  <a:pt x="3226247" y="0"/>
                </a:lnTo>
                <a:lnTo>
                  <a:pt x="3226247" y="610103"/>
                </a:lnTo>
                <a:lnTo>
                  <a:pt x="0" y="610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872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95">
            <a:hlinkClick r:id="rId4"/>
          </p:cNvPr>
          <p:cNvSpPr/>
          <p:nvPr/>
        </p:nvSpPr>
        <p:spPr>
          <a:xfrm>
            <a:off x="1301736" y="9059620"/>
            <a:ext cx="492598" cy="895633"/>
          </a:xfrm>
          <a:custGeom>
            <a:rect b="b" l="l" r="r" t="t"/>
            <a:pathLst>
              <a:path extrusionOk="0" h="895633" w="492598">
                <a:moveTo>
                  <a:pt x="0" y="0"/>
                </a:moveTo>
                <a:lnTo>
                  <a:pt x="492598" y="0"/>
                </a:lnTo>
                <a:lnTo>
                  <a:pt x="492598" y="895632"/>
                </a:lnTo>
                <a:lnTo>
                  <a:pt x="0" y="8956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95">
            <a:hlinkClick r:id="rId6"/>
          </p:cNvPr>
          <p:cNvSpPr/>
          <p:nvPr/>
        </p:nvSpPr>
        <p:spPr>
          <a:xfrm>
            <a:off x="2151792" y="9126668"/>
            <a:ext cx="814635" cy="814635"/>
          </a:xfrm>
          <a:custGeom>
            <a:rect b="b" l="l" r="r" t="t"/>
            <a:pathLst>
              <a:path extrusionOk="0" h="814635" w="814635">
                <a:moveTo>
                  <a:pt x="0" y="0"/>
                </a:moveTo>
                <a:lnTo>
                  <a:pt x="814635" y="0"/>
                </a:lnTo>
                <a:lnTo>
                  <a:pt x="814635" y="814636"/>
                </a:lnTo>
                <a:lnTo>
                  <a:pt x="0" y="814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95">
            <a:hlinkClick r:id="rId8"/>
          </p:cNvPr>
          <p:cNvSpPr/>
          <p:nvPr/>
        </p:nvSpPr>
        <p:spPr>
          <a:xfrm>
            <a:off x="4515883" y="9046061"/>
            <a:ext cx="939499" cy="939499"/>
          </a:xfrm>
          <a:custGeom>
            <a:rect b="b" l="l" r="r" t="t"/>
            <a:pathLst>
              <a:path extrusionOk="0" h="939499" w="939499">
                <a:moveTo>
                  <a:pt x="0" y="0"/>
                </a:moveTo>
                <a:lnTo>
                  <a:pt x="939499" y="0"/>
                </a:lnTo>
                <a:lnTo>
                  <a:pt x="939499" y="939499"/>
                </a:lnTo>
                <a:lnTo>
                  <a:pt x="0" y="939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95"/>
          <p:cNvSpPr/>
          <p:nvPr/>
        </p:nvSpPr>
        <p:spPr>
          <a:xfrm>
            <a:off x="5752478" y="9059620"/>
            <a:ext cx="948733" cy="948733"/>
          </a:xfrm>
          <a:custGeom>
            <a:rect b="b" l="l" r="r" t="t"/>
            <a:pathLst>
              <a:path extrusionOk="0" h="948733" w="948733">
                <a:moveTo>
                  <a:pt x="0" y="0"/>
                </a:moveTo>
                <a:lnTo>
                  <a:pt x="948733" y="0"/>
                </a:lnTo>
                <a:lnTo>
                  <a:pt x="948733" y="948733"/>
                </a:lnTo>
                <a:lnTo>
                  <a:pt x="0" y="948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95">
            <a:hlinkClick r:id="rId11"/>
          </p:cNvPr>
          <p:cNvSpPr/>
          <p:nvPr/>
        </p:nvSpPr>
        <p:spPr>
          <a:xfrm>
            <a:off x="6998306" y="9023785"/>
            <a:ext cx="939794" cy="939794"/>
          </a:xfrm>
          <a:custGeom>
            <a:rect b="b" l="l" r="r" t="t"/>
            <a:pathLst>
              <a:path extrusionOk="0" h="939794" w="939794">
                <a:moveTo>
                  <a:pt x="0" y="0"/>
                </a:moveTo>
                <a:lnTo>
                  <a:pt x="939794" y="0"/>
                </a:lnTo>
                <a:lnTo>
                  <a:pt x="939794" y="939794"/>
                </a:lnTo>
                <a:lnTo>
                  <a:pt x="0" y="939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95"/>
          <p:cNvSpPr/>
          <p:nvPr/>
        </p:nvSpPr>
        <p:spPr>
          <a:xfrm>
            <a:off x="9455762" y="-1993617"/>
            <a:ext cx="13888879" cy="13888879"/>
          </a:xfrm>
          <a:custGeom>
            <a:rect b="b" l="l" r="r" t="t"/>
            <a:pathLst>
              <a:path extrusionOk="0" h="6355080" w="635508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ED5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7" name="Google Shape;447;p95"/>
          <p:cNvGrpSpPr/>
          <p:nvPr/>
        </p:nvGrpSpPr>
        <p:grpSpPr>
          <a:xfrm>
            <a:off x="9414163" y="-1980712"/>
            <a:ext cx="13888879" cy="13888879"/>
            <a:chOff x="0" y="0"/>
            <a:chExt cx="812800" cy="812800"/>
          </a:xfrm>
        </p:grpSpPr>
        <p:sp>
          <p:nvSpPr>
            <p:cNvPr id="448" name="Google Shape;448;p9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96CB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9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95"/>
          <p:cNvGrpSpPr/>
          <p:nvPr/>
        </p:nvGrpSpPr>
        <p:grpSpPr>
          <a:xfrm>
            <a:off x="11234271" y="-303752"/>
            <a:ext cx="10331861" cy="10331861"/>
            <a:chOff x="0" y="0"/>
            <a:chExt cx="812800" cy="812800"/>
          </a:xfrm>
        </p:grpSpPr>
        <p:sp>
          <p:nvSpPr>
            <p:cNvPr id="451" name="Google Shape;451;p9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52A74">
                <a:alpha val="94117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9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95"/>
          <p:cNvGrpSpPr/>
          <p:nvPr/>
        </p:nvGrpSpPr>
        <p:grpSpPr>
          <a:xfrm>
            <a:off x="12424045" y="1006740"/>
            <a:ext cx="7869115" cy="7869115"/>
            <a:chOff x="0" y="0"/>
            <a:chExt cx="812800" cy="812800"/>
          </a:xfrm>
        </p:grpSpPr>
        <p:sp>
          <p:nvSpPr>
            <p:cNvPr id="454" name="Google Shape;454;p9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D5ED">
                <a:alpha val="40000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9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95"/>
          <p:cNvSpPr/>
          <p:nvPr/>
        </p:nvSpPr>
        <p:spPr>
          <a:xfrm>
            <a:off x="13017668" y="1527382"/>
            <a:ext cx="6681869" cy="6681869"/>
          </a:xfrm>
          <a:custGeom>
            <a:rect b="b" l="l" r="r" t="t"/>
            <a:pathLst>
              <a:path extrusionOk="0" h="6355080" w="635508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DED5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7" name="Google Shape;457;p95"/>
          <p:cNvGrpSpPr/>
          <p:nvPr/>
        </p:nvGrpSpPr>
        <p:grpSpPr>
          <a:xfrm>
            <a:off x="-113454" y="2274850"/>
            <a:ext cx="12129562" cy="2477107"/>
            <a:chOff x="0" y="-57150"/>
            <a:chExt cx="3194617" cy="652407"/>
          </a:xfrm>
        </p:grpSpPr>
        <p:sp>
          <p:nvSpPr>
            <p:cNvPr id="458" name="Google Shape;458;p95"/>
            <p:cNvSpPr/>
            <p:nvPr/>
          </p:nvSpPr>
          <p:spPr>
            <a:xfrm>
              <a:off x="0" y="0"/>
              <a:ext cx="3194617" cy="595257"/>
            </a:xfrm>
            <a:custGeom>
              <a:rect b="b" l="l" r="r" t="t"/>
              <a:pathLst>
                <a:path extrusionOk="0" h="595257" w="3194617">
                  <a:moveTo>
                    <a:pt x="0" y="0"/>
                  </a:moveTo>
                  <a:lnTo>
                    <a:pt x="3194617" y="0"/>
                  </a:lnTo>
                  <a:lnTo>
                    <a:pt x="3194617" y="595257"/>
                  </a:lnTo>
                  <a:lnTo>
                    <a:pt x="0" y="595257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95"/>
            <p:cNvSpPr txBox="1"/>
            <p:nvPr/>
          </p:nvSpPr>
          <p:spPr>
            <a:xfrm>
              <a:off x="0" y="-57150"/>
              <a:ext cx="3194617" cy="652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95"/>
          <p:cNvGrpSpPr/>
          <p:nvPr/>
        </p:nvGrpSpPr>
        <p:grpSpPr>
          <a:xfrm>
            <a:off x="0" y="4724306"/>
            <a:ext cx="12129562" cy="2477107"/>
            <a:chOff x="0" y="-57150"/>
            <a:chExt cx="3194617" cy="652407"/>
          </a:xfrm>
        </p:grpSpPr>
        <p:sp>
          <p:nvSpPr>
            <p:cNvPr id="461" name="Google Shape;461;p95"/>
            <p:cNvSpPr/>
            <p:nvPr/>
          </p:nvSpPr>
          <p:spPr>
            <a:xfrm>
              <a:off x="0" y="0"/>
              <a:ext cx="3194617" cy="595257"/>
            </a:xfrm>
            <a:custGeom>
              <a:rect b="b" l="l" r="r" t="t"/>
              <a:pathLst>
                <a:path extrusionOk="0" h="595257" w="3194617">
                  <a:moveTo>
                    <a:pt x="0" y="0"/>
                  </a:moveTo>
                  <a:lnTo>
                    <a:pt x="3194617" y="0"/>
                  </a:lnTo>
                  <a:lnTo>
                    <a:pt x="3194617" y="595257"/>
                  </a:lnTo>
                  <a:lnTo>
                    <a:pt x="0" y="595257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95"/>
            <p:cNvSpPr txBox="1"/>
            <p:nvPr/>
          </p:nvSpPr>
          <p:spPr>
            <a:xfrm>
              <a:off x="0" y="-57150"/>
              <a:ext cx="3194617" cy="6524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3" name="Google Shape;463;p95">
            <a:hlinkClick r:id="rId13"/>
          </p:cNvPr>
          <p:cNvSpPr/>
          <p:nvPr/>
        </p:nvSpPr>
        <p:spPr>
          <a:xfrm>
            <a:off x="3372879" y="9126668"/>
            <a:ext cx="818778" cy="836911"/>
          </a:xfrm>
          <a:custGeom>
            <a:rect b="b" l="l" r="r" t="t"/>
            <a:pathLst>
              <a:path extrusionOk="0" h="836911" w="818778">
                <a:moveTo>
                  <a:pt x="0" y="0"/>
                </a:moveTo>
                <a:lnTo>
                  <a:pt x="818777" y="0"/>
                </a:lnTo>
                <a:lnTo>
                  <a:pt x="818777" y="836911"/>
                </a:lnTo>
                <a:lnTo>
                  <a:pt x="0" y="836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95"/>
          <p:cNvSpPr/>
          <p:nvPr/>
        </p:nvSpPr>
        <p:spPr>
          <a:xfrm>
            <a:off x="0" y="36493"/>
            <a:ext cx="1695139" cy="1940494"/>
          </a:xfrm>
          <a:custGeom>
            <a:rect b="b" l="l" r="r" t="t"/>
            <a:pathLst>
              <a:path extrusionOk="0" h="1940494" w="1695139">
                <a:moveTo>
                  <a:pt x="0" y="0"/>
                </a:moveTo>
                <a:lnTo>
                  <a:pt x="1695139" y="0"/>
                </a:lnTo>
                <a:lnTo>
                  <a:pt x="1695139" y="1940494"/>
                </a:lnTo>
                <a:lnTo>
                  <a:pt x="0" y="1940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-8946" r="-551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95"/>
          <p:cNvSpPr txBox="1"/>
          <p:nvPr/>
        </p:nvSpPr>
        <p:spPr>
          <a:xfrm>
            <a:off x="2484570" y="7774133"/>
            <a:ext cx="4062626" cy="618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75"/>
              <a:buFont typeface="Arial"/>
              <a:buNone/>
            </a:pPr>
            <a:r>
              <a:rPr b="0" i="0" lang="en-US" sz="3575" u="none" cap="none" strike="noStrike">
                <a:solidFill>
                  <a:srgbClr val="452A7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Where to find us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95"/>
          <p:cNvSpPr txBox="1"/>
          <p:nvPr/>
        </p:nvSpPr>
        <p:spPr>
          <a:xfrm>
            <a:off x="-68379" y="2509882"/>
            <a:ext cx="11047523" cy="2059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99"/>
              <a:buFont typeface="Arial"/>
              <a:buNone/>
            </a:pPr>
            <a:r>
              <a:rPr b="1" i="0" lang="en-US" sz="5899" u="none" cap="none" strike="noStrike">
                <a:solidFill>
                  <a:srgbClr val="DED5ED"/>
                </a:solidFill>
                <a:latin typeface="Montserrat"/>
                <a:ea typeface="Montserrat"/>
                <a:cs typeface="Montserrat"/>
                <a:sym typeface="Montserrat"/>
              </a:rPr>
              <a:t>Thank you for your attention!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95"/>
          <p:cNvSpPr txBox="1"/>
          <p:nvPr/>
        </p:nvSpPr>
        <p:spPr>
          <a:xfrm>
            <a:off x="-397118" y="5429184"/>
            <a:ext cx="1170499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https://www.hertechventure.eu</a:t>
            </a:r>
            <a:r>
              <a:rPr b="1" i="0" lang="en-US" sz="1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4000" u="none" cap="none" strike="noStrike">
              <a:solidFill>
                <a:srgbClr val="CCC0D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D5ED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2"/>
          <p:cNvSpPr/>
          <p:nvPr/>
        </p:nvSpPr>
        <p:spPr>
          <a:xfrm>
            <a:off x="3265532" y="-422832"/>
            <a:ext cx="5323623" cy="10709832"/>
          </a:xfrm>
          <a:custGeom>
            <a:rect b="b" l="l" r="r" t="t"/>
            <a:pathLst>
              <a:path extrusionOk="0" h="3622832" w="1800831">
                <a:moveTo>
                  <a:pt x="0" y="0"/>
                </a:moveTo>
                <a:lnTo>
                  <a:pt x="1800831" y="0"/>
                </a:lnTo>
                <a:lnTo>
                  <a:pt x="1800831" y="3622832"/>
                </a:lnTo>
                <a:lnTo>
                  <a:pt x="0" y="3622832"/>
                </a:lnTo>
                <a:close/>
              </a:path>
            </a:pathLst>
          </a:custGeom>
          <a:solidFill>
            <a:srgbClr val="896CB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2"/>
          <p:cNvSpPr/>
          <p:nvPr/>
        </p:nvSpPr>
        <p:spPr>
          <a:xfrm>
            <a:off x="173843" y="9457953"/>
            <a:ext cx="3091689" cy="648257"/>
          </a:xfrm>
          <a:custGeom>
            <a:rect b="b" l="l" r="r" t="t"/>
            <a:pathLst>
              <a:path extrusionOk="0" h="648257" w="3091689">
                <a:moveTo>
                  <a:pt x="0" y="0"/>
                </a:moveTo>
                <a:lnTo>
                  <a:pt x="3091689" y="0"/>
                </a:lnTo>
                <a:lnTo>
                  <a:pt x="3091689" y="648257"/>
                </a:lnTo>
                <a:lnTo>
                  <a:pt x="0" y="648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2"/>
          <p:cNvSpPr txBox="1"/>
          <p:nvPr/>
        </p:nvSpPr>
        <p:spPr>
          <a:xfrm>
            <a:off x="3456813" y="3238349"/>
            <a:ext cx="5132342" cy="3490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– PART II – PRACTICAL SESSION</a:t>
            </a:r>
            <a:endParaRPr b="0" i="0" sz="5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72"/>
          <p:cNvSpPr txBox="1"/>
          <p:nvPr/>
        </p:nvSpPr>
        <p:spPr>
          <a:xfrm>
            <a:off x="9341987" y="3014572"/>
            <a:ext cx="7364286" cy="5765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914400" lvl="0" marL="91440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60"/>
              <a:buFont typeface="Arial"/>
              <a:buAutoNum type="arabicPeriod"/>
            </a:pPr>
            <a:r>
              <a:rPr b="1" i="0" lang="en-US" sz="446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Develop a Pitch Deck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1190" lvl="0" marL="91440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60"/>
              <a:buFont typeface="Arial"/>
              <a:buNone/>
            </a:pPr>
            <a:r>
              <a:t/>
            </a:r>
            <a:endParaRPr b="1" i="0" sz="4460" u="none" cap="none" strike="noStrike">
              <a:solidFill>
                <a:srgbClr val="452A7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14400" lvl="0" marL="91440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60"/>
              <a:buFont typeface="Arial"/>
              <a:buAutoNum type="arabicPeriod"/>
            </a:pPr>
            <a:r>
              <a:rPr b="1" i="0" lang="en-US" sz="4460" u="none" cap="none" strike="noStrike">
                <a:solidFill>
                  <a:srgbClr val="452A74"/>
                </a:solidFill>
                <a:latin typeface="Montserrat"/>
                <a:ea typeface="Montserrat"/>
                <a:cs typeface="Montserrat"/>
                <a:sym typeface="Montserrat"/>
              </a:rPr>
              <a:t>Presentation, Reflection, Feedback and 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60"/>
              <a:buFont typeface="Arial"/>
              <a:buNone/>
            </a:pPr>
            <a:r>
              <a:t/>
            </a:r>
            <a:endParaRPr b="1" i="0" sz="4460" u="none" cap="none" strike="noStrike">
              <a:solidFill>
                <a:srgbClr val="452A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72"/>
          <p:cNvSpPr/>
          <p:nvPr/>
        </p:nvSpPr>
        <p:spPr>
          <a:xfrm>
            <a:off x="15771122" y="185791"/>
            <a:ext cx="2350460" cy="2350460"/>
          </a:xfrm>
          <a:custGeom>
            <a:rect b="b" l="l" r="r" t="t"/>
            <a:pathLst>
              <a:path extrusionOk="0" h="2350460" w="2350460">
                <a:moveTo>
                  <a:pt x="0" y="0"/>
                </a:moveTo>
                <a:lnTo>
                  <a:pt x="2350461" y="0"/>
                </a:lnTo>
                <a:lnTo>
                  <a:pt x="2350461" y="2350460"/>
                </a:lnTo>
                <a:lnTo>
                  <a:pt x="0" y="2350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96CB2">
            <a:alpha val="92156"/>
          </a:srgbClr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3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3"/>
          <p:cNvSpPr txBox="1"/>
          <p:nvPr/>
        </p:nvSpPr>
        <p:spPr>
          <a:xfrm>
            <a:off x="483201" y="1290990"/>
            <a:ext cx="15661518" cy="29117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0" i="0" lang="en-US" sz="4505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Theoretical Material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0" i="0" lang="en-US" sz="4505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Review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t/>
            </a:r>
            <a:endParaRPr b="0" i="0" sz="4505" u="none" cap="none" strike="noStrike">
              <a:solidFill>
                <a:srgbClr val="DED5E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05" name="Google Shape;105;p73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106" name="Google Shape;106;p73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107" name="Google Shape;107;p73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73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" name="Google Shape;109;p73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73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73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73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73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73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73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" name="Google Shape;116;p73"/>
          <p:cNvSpPr txBox="1"/>
          <p:nvPr/>
        </p:nvSpPr>
        <p:spPr>
          <a:xfrm>
            <a:off x="483201" y="6480931"/>
            <a:ext cx="16370424" cy="1133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ED5ED"/>
                </a:solidFill>
                <a:latin typeface="Montserrat"/>
                <a:ea typeface="Montserrat"/>
                <a:cs typeface="Montserrat"/>
                <a:sym typeface="Montserrat"/>
              </a:rPr>
              <a:t>Any Questions?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35442" y="394035"/>
            <a:ext cx="9395660" cy="9395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96CB2">
            <a:alpha val="92156"/>
          </a:srgbClr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4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4"/>
          <p:cNvSpPr txBox="1"/>
          <p:nvPr/>
        </p:nvSpPr>
        <p:spPr>
          <a:xfrm>
            <a:off x="643991" y="6031607"/>
            <a:ext cx="15661518" cy="19411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rPr b="0" i="0" lang="en-US" sz="4505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 Develop a Pitch Deck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5"/>
              <a:buFont typeface="Arial"/>
              <a:buNone/>
            </a:pPr>
            <a:r>
              <a:t/>
            </a:r>
            <a:endParaRPr b="0" i="0" sz="4505" u="none" cap="none" strike="noStrike">
              <a:solidFill>
                <a:srgbClr val="DED5E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24" name="Google Shape;124;p74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125" name="Google Shape;125;p74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126" name="Google Shape;126;p74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74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" name="Google Shape;128;p74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74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74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74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74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74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74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74"/>
          <p:cNvSpPr txBox="1"/>
          <p:nvPr/>
        </p:nvSpPr>
        <p:spPr>
          <a:xfrm>
            <a:off x="483200" y="7127518"/>
            <a:ext cx="163968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97050" lvl="0" marL="17970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Goal: The workshop participants will learn how to apply the basic principles of writing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7050" lvl="0" marL="17970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pitch deck by practically creating a short investor pitch. They will discover how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97050" lvl="0" marL="17970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prepare content that is clear, concise and engaging for investors (E.2.0)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01452" y="314272"/>
            <a:ext cx="6593338" cy="6593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4"/>
          <p:cNvSpPr txBox="1"/>
          <p:nvPr/>
        </p:nvSpPr>
        <p:spPr>
          <a:xfrm>
            <a:off x="4245272" y="502152"/>
            <a:ext cx="16370424" cy="228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ED5ED"/>
                </a:solidFill>
                <a:latin typeface="Montserrat"/>
                <a:ea typeface="Montserrat"/>
                <a:cs typeface="Montserrat"/>
                <a:sym typeface="Montserrat"/>
              </a:rPr>
              <a:t>Hands-on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DED5ED"/>
                </a:solidFill>
                <a:latin typeface="Montserrat"/>
                <a:ea typeface="Montserrat"/>
                <a:cs typeface="Montserrat"/>
                <a:sym typeface="Montserrat"/>
              </a:rPr>
              <a:t>Activities</a:t>
            </a:r>
            <a:endParaRPr b="0" i="0" sz="5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96CB2">
            <a:alpha val="92156"/>
          </a:srgbClr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5"/>
          <p:cNvSpPr/>
          <p:nvPr/>
        </p:nvSpPr>
        <p:spPr>
          <a:xfrm>
            <a:off x="483201" y="466944"/>
            <a:ext cx="3055693" cy="640710"/>
          </a:xfrm>
          <a:custGeom>
            <a:rect b="b" l="l" r="r" t="t"/>
            <a:pathLst>
              <a:path extrusionOk="0" h="640710" w="3055693">
                <a:moveTo>
                  <a:pt x="0" y="0"/>
                </a:moveTo>
                <a:lnTo>
                  <a:pt x="3055693" y="0"/>
                </a:lnTo>
                <a:lnTo>
                  <a:pt x="3055693" y="640710"/>
                </a:lnTo>
                <a:lnTo>
                  <a:pt x="0" y="6407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75"/>
          <p:cNvSpPr txBox="1"/>
          <p:nvPr/>
        </p:nvSpPr>
        <p:spPr>
          <a:xfrm>
            <a:off x="483201" y="1290990"/>
            <a:ext cx="15661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DED5E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 Develop a Pitch Deck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DED5E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44" name="Google Shape;144;p75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145" name="Google Shape;145;p75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146" name="Google Shape;146;p75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75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8" name="Google Shape;148;p75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75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75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5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75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5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5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75"/>
          <p:cNvSpPr txBox="1"/>
          <p:nvPr/>
        </p:nvSpPr>
        <p:spPr>
          <a:xfrm>
            <a:off x="817451" y="3072937"/>
            <a:ext cx="14042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lphaUcPeriod"/>
            </a:pPr>
            <a:r>
              <a:rPr b="1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Introduction (20 minutes)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AutoNum type="alphaUcPeriod"/>
            </a:pPr>
            <a:r>
              <a:rPr b="1" i="0" lang="en-US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Main task – Pitch Deck Construction (70 minutes)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6"/>
          <p:cNvSpPr/>
          <p:nvPr/>
        </p:nvSpPr>
        <p:spPr>
          <a:xfrm>
            <a:off x="14009885" y="9185970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6"/>
          <p:cNvSpPr/>
          <p:nvPr/>
        </p:nvSpPr>
        <p:spPr>
          <a:xfrm>
            <a:off x="-557919" y="7553304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6"/>
          <p:cNvSpPr txBox="1"/>
          <p:nvPr>
            <p:ph type="title"/>
          </p:nvPr>
        </p:nvSpPr>
        <p:spPr>
          <a:xfrm>
            <a:off x="315157" y="-38495"/>
            <a:ext cx="851812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Introduction</a:t>
            </a:r>
            <a:endParaRPr/>
          </a:p>
        </p:txBody>
      </p:sp>
      <p:sp>
        <p:nvSpPr>
          <p:cNvPr id="163" name="Google Shape;163;p76"/>
          <p:cNvSpPr txBox="1"/>
          <p:nvPr>
            <p:ph idx="2" type="body"/>
          </p:nvPr>
        </p:nvSpPr>
        <p:spPr>
          <a:xfrm>
            <a:off x="1051107" y="1635285"/>
            <a:ext cx="14262874" cy="4142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6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Welcome, and presentation of workshop goals: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Recap of the importance of a business plan and business presentation in economic practice.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Explanation of the workshop structure and expected outcomes.</a:t>
            </a:r>
            <a:endParaRPr/>
          </a:p>
          <a:p>
            <a:pPr indent="0" lvl="0" marL="76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Inspiration and example: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A short demonstration of a sample business presentation to illustrate how to effectively apply the seven key elements and communication techniques. </a:t>
            </a:r>
            <a:endParaRPr/>
          </a:p>
          <a:p>
            <a:pPr indent="0" lvl="0" marL="76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76"/>
          <p:cNvGrpSpPr/>
          <p:nvPr/>
        </p:nvGrpSpPr>
        <p:grpSpPr>
          <a:xfrm>
            <a:off x="16975762" y="-1270065"/>
            <a:ext cx="1456898" cy="18965831"/>
            <a:chOff x="0" y="0"/>
            <a:chExt cx="1942530" cy="25287775"/>
          </a:xfrm>
        </p:grpSpPr>
        <p:grpSp>
          <p:nvGrpSpPr>
            <p:cNvPr id="165" name="Google Shape;165;p76"/>
            <p:cNvGrpSpPr/>
            <p:nvPr/>
          </p:nvGrpSpPr>
          <p:grpSpPr>
            <a:xfrm rot="5400000">
              <a:off x="-11639959" y="11705285"/>
              <a:ext cx="25287775" cy="1877204"/>
              <a:chOff x="0" y="-38100"/>
              <a:chExt cx="4995116" cy="370806"/>
            </a:xfrm>
          </p:grpSpPr>
          <p:sp>
            <p:nvSpPr>
              <p:cNvPr id="166" name="Google Shape;166;p76"/>
              <p:cNvSpPr/>
              <p:nvPr/>
            </p:nvSpPr>
            <p:spPr>
              <a:xfrm>
                <a:off x="0" y="0"/>
                <a:ext cx="4995116" cy="332706"/>
              </a:xfrm>
              <a:custGeom>
                <a:rect b="b" l="l" r="r" t="t"/>
                <a:pathLst>
                  <a:path extrusionOk="0" h="332706" w="4995116">
                    <a:moveTo>
                      <a:pt x="0" y="0"/>
                    </a:moveTo>
                    <a:lnTo>
                      <a:pt x="4995116" y="0"/>
                    </a:lnTo>
                    <a:lnTo>
                      <a:pt x="4995116" y="332706"/>
                    </a:lnTo>
                    <a:lnTo>
                      <a:pt x="0" y="332706"/>
                    </a:lnTo>
                    <a:close/>
                  </a:path>
                </a:pathLst>
              </a:custGeom>
              <a:solidFill>
                <a:srgbClr val="DED5ED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76"/>
              <p:cNvSpPr txBox="1"/>
              <p:nvPr/>
            </p:nvSpPr>
            <p:spPr>
              <a:xfrm>
                <a:off x="0" y="-38100"/>
                <a:ext cx="4995116" cy="370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" name="Google Shape;168;p76"/>
            <p:cNvSpPr/>
            <p:nvPr/>
          </p:nvSpPr>
          <p:spPr>
            <a:xfrm>
              <a:off x="148357" y="11845674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76"/>
            <p:cNvSpPr/>
            <p:nvPr/>
          </p:nvSpPr>
          <p:spPr>
            <a:xfrm>
              <a:off x="111925" y="6133623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76"/>
            <p:cNvSpPr/>
            <p:nvPr/>
          </p:nvSpPr>
          <p:spPr>
            <a:xfrm>
              <a:off x="148357" y="8281093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2"/>
                  </a:lnTo>
                  <a:lnTo>
                    <a:pt x="0" y="10517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76"/>
            <p:cNvSpPr/>
            <p:nvPr/>
          </p:nvSpPr>
          <p:spPr>
            <a:xfrm>
              <a:off x="88625" y="4150665"/>
              <a:ext cx="1518262" cy="1051741"/>
            </a:xfrm>
            <a:custGeom>
              <a:rect b="b" l="l" r="r" t="t"/>
              <a:pathLst>
                <a:path extrusionOk="0" h="1051741" w="1518262">
                  <a:moveTo>
                    <a:pt x="0" y="0"/>
                  </a:moveTo>
                  <a:lnTo>
                    <a:pt x="1518262" y="0"/>
                  </a:lnTo>
                  <a:lnTo>
                    <a:pt x="1518262" y="1051741"/>
                  </a:lnTo>
                  <a:lnTo>
                    <a:pt x="0" y="105174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76"/>
            <p:cNvSpPr/>
            <p:nvPr/>
          </p:nvSpPr>
          <p:spPr>
            <a:xfrm>
              <a:off x="148357" y="13306984"/>
              <a:ext cx="1637725" cy="1461670"/>
            </a:xfrm>
            <a:custGeom>
              <a:rect b="b" l="l" r="r" t="t"/>
              <a:pathLst>
                <a:path extrusionOk="0" h="1461670" w="1637725">
                  <a:moveTo>
                    <a:pt x="0" y="0"/>
                  </a:moveTo>
                  <a:lnTo>
                    <a:pt x="1637725" y="0"/>
                  </a:lnTo>
                  <a:lnTo>
                    <a:pt x="1637725" y="1461670"/>
                  </a:lnTo>
                  <a:lnTo>
                    <a:pt x="0" y="14616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76"/>
            <p:cNvSpPr/>
            <p:nvPr/>
          </p:nvSpPr>
          <p:spPr>
            <a:xfrm>
              <a:off x="0" y="2112449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76"/>
            <p:cNvSpPr/>
            <p:nvPr/>
          </p:nvSpPr>
          <p:spPr>
            <a:xfrm>
              <a:off x="68059" y="9919271"/>
              <a:ext cx="1606887" cy="1261406"/>
            </a:xfrm>
            <a:custGeom>
              <a:rect b="b" l="l" r="r" t="t"/>
              <a:pathLst>
                <a:path extrusionOk="0" h="1261406" w="1606887">
                  <a:moveTo>
                    <a:pt x="0" y="0"/>
                  </a:moveTo>
                  <a:lnTo>
                    <a:pt x="1606887" y="0"/>
                  </a:lnTo>
                  <a:lnTo>
                    <a:pt x="1606887" y="1261406"/>
                  </a:lnTo>
                  <a:lnTo>
                    <a:pt x="0" y="126140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7"/>
          <p:cNvSpPr/>
          <p:nvPr/>
        </p:nvSpPr>
        <p:spPr>
          <a:xfrm>
            <a:off x="15390464" y="9237917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77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181" name="Google Shape;181;p77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77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77"/>
          <p:cNvSpPr/>
          <p:nvPr/>
        </p:nvSpPr>
        <p:spPr>
          <a:xfrm>
            <a:off x="12224550" y="7900366"/>
            <a:ext cx="3511443" cy="3641641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7"/>
          <p:cNvSpPr txBox="1"/>
          <p:nvPr>
            <p:ph idx="2" type="body"/>
          </p:nvPr>
        </p:nvSpPr>
        <p:spPr>
          <a:xfrm>
            <a:off x="315157" y="909213"/>
            <a:ext cx="17413550" cy="8652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After watching the investor pitch, workshop participants and the facilitator will identify its strengths and, if applicable, areas for improvement.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Example of strengths: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A limited number of slides.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Clearly presented the problem and its solution.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Use of market data to justify the proposed solution.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A coherent storyline that engages the audience.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It does not overwhelm the audience with excessive technical knowledge.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Clarity of the presentation and appropriate colour selection.</a:t>
            </a:r>
            <a:endParaRPr/>
          </a:p>
          <a:p>
            <a:pPr indent="-152400" lvl="0" marL="1438275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Noto Sans Symbols"/>
              <a:buChar char="✔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Verbal and non-verbal communication of the speaker aligns with the message of the presentation.</a:t>
            </a:r>
            <a:endParaRPr/>
          </a:p>
          <a:p>
            <a:pPr indent="0" lvl="0" marL="133985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76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7"/>
          <p:cNvSpPr txBox="1"/>
          <p:nvPr/>
        </p:nvSpPr>
        <p:spPr>
          <a:xfrm>
            <a:off x="-15549" y="1268212"/>
            <a:ext cx="18437100" cy="1077300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0F0F0F"/>
                </a:solidFill>
              </a:rPr>
              <a:t>E.2.1_</a:t>
            </a:r>
            <a:r>
              <a:rPr b="0" i="0" lang="en-US" sz="3200" u="none" cap="none" strike="noStrike">
                <a:solidFill>
                  <a:srgbClr val="0F0F0F"/>
                </a:solidFill>
                <a:latin typeface="Arial"/>
                <a:ea typeface="Arial"/>
                <a:cs typeface="Arial"/>
                <a:sym typeface="Arial"/>
              </a:rPr>
              <a:t>Top 5 Startup Pitches of All Time </a:t>
            </a:r>
            <a:r>
              <a:rPr b="1" i="0" lang="en-US" sz="32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https://www.youtube.com/watch?v=XbbpqHp77dY&amp;t=205s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7"/>
          <p:cNvSpPr txBox="1"/>
          <p:nvPr>
            <p:ph type="title"/>
          </p:nvPr>
        </p:nvSpPr>
        <p:spPr>
          <a:xfrm>
            <a:off x="315157" y="-38495"/>
            <a:ext cx="851812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Introduction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/>
          <p:nvPr/>
        </p:nvSpPr>
        <p:spPr>
          <a:xfrm>
            <a:off x="15390464" y="9237917"/>
            <a:ext cx="2897536" cy="607548"/>
          </a:xfrm>
          <a:custGeom>
            <a:rect b="b" l="l" r="r" t="t"/>
            <a:pathLst>
              <a:path extrusionOk="0" h="607548" w="2897536">
                <a:moveTo>
                  <a:pt x="0" y="0"/>
                </a:moveTo>
                <a:lnTo>
                  <a:pt x="2897536" y="0"/>
                </a:lnTo>
                <a:lnTo>
                  <a:pt x="2897536" y="607548"/>
                </a:lnTo>
                <a:lnTo>
                  <a:pt x="0" y="60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2" name="Google Shape;192;p78"/>
          <p:cNvGrpSpPr/>
          <p:nvPr/>
        </p:nvGrpSpPr>
        <p:grpSpPr>
          <a:xfrm>
            <a:off x="-281955" y="9721187"/>
            <a:ext cx="18965831" cy="883574"/>
            <a:chOff x="0" y="-38100"/>
            <a:chExt cx="4995116" cy="232711"/>
          </a:xfrm>
        </p:grpSpPr>
        <p:sp>
          <p:nvSpPr>
            <p:cNvPr id="193" name="Google Shape;193;p78"/>
            <p:cNvSpPr/>
            <p:nvPr/>
          </p:nvSpPr>
          <p:spPr>
            <a:xfrm>
              <a:off x="0" y="0"/>
              <a:ext cx="4995116" cy="194611"/>
            </a:xfrm>
            <a:custGeom>
              <a:rect b="b" l="l" r="r" t="t"/>
              <a:pathLst>
                <a:path extrusionOk="0" h="194611" w="4995116">
                  <a:moveTo>
                    <a:pt x="0" y="0"/>
                  </a:moveTo>
                  <a:lnTo>
                    <a:pt x="4995116" y="0"/>
                  </a:lnTo>
                  <a:lnTo>
                    <a:pt x="4995116" y="194611"/>
                  </a:lnTo>
                  <a:lnTo>
                    <a:pt x="0" y="194611"/>
                  </a:lnTo>
                  <a:close/>
                </a:path>
              </a:pathLst>
            </a:custGeom>
            <a:solidFill>
              <a:srgbClr val="452A7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78"/>
            <p:cNvSpPr txBox="1"/>
            <p:nvPr/>
          </p:nvSpPr>
          <p:spPr>
            <a:xfrm>
              <a:off x="0" y="-38100"/>
              <a:ext cx="4995116" cy="232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78"/>
          <p:cNvSpPr/>
          <p:nvPr/>
        </p:nvSpPr>
        <p:spPr>
          <a:xfrm>
            <a:off x="-557919" y="7553304"/>
            <a:ext cx="4495490" cy="4495490"/>
          </a:xfrm>
          <a:custGeom>
            <a:rect b="b" l="l" r="r" t="t"/>
            <a:pathLst>
              <a:path extrusionOk="0" h="4495490" w="4495490">
                <a:moveTo>
                  <a:pt x="0" y="0"/>
                </a:moveTo>
                <a:lnTo>
                  <a:pt x="4495490" y="0"/>
                </a:lnTo>
                <a:lnTo>
                  <a:pt x="4495490" y="4495490"/>
                </a:lnTo>
                <a:lnTo>
                  <a:pt x="0" y="4495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78"/>
          <p:cNvSpPr txBox="1"/>
          <p:nvPr>
            <p:ph idx="2" type="body"/>
          </p:nvPr>
        </p:nvSpPr>
        <p:spPr>
          <a:xfrm>
            <a:off x="315157" y="1429305"/>
            <a:ext cx="17413550" cy="8132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Common mistakes in pitch decks: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Courier New"/>
              <a:buChar char="o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 	Using fonts that are too small.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Courier New"/>
              <a:buChar char="o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 	Poor colour choices that reduce readability.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Courier New"/>
              <a:buChar char="o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 	Failing to define the problem the product or service solves clearly.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Courier New"/>
              <a:buChar char="o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 	Omitting information about competitors.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Courier New"/>
              <a:buChar char="o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 	Overuse of abbreviations or business jargon.</a:t>
            </a:r>
            <a:endParaRPr/>
          </a:p>
          <a:p>
            <a:pPr indent="0" lvl="0" marL="7620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78"/>
          <p:cNvSpPr txBox="1"/>
          <p:nvPr>
            <p:ph type="title"/>
          </p:nvPr>
        </p:nvSpPr>
        <p:spPr>
          <a:xfrm>
            <a:off x="315157" y="-38495"/>
            <a:ext cx="851812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742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Arial"/>
              <a:buAutoNum type="alphaUcPeriod"/>
            </a:pPr>
            <a:r>
              <a:rPr lang="en-US">
                <a:solidFill>
                  <a:srgbClr val="7030A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Introduction</a:t>
            </a:r>
            <a:endParaRPr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0x0101003A06DED289E437438E8CDF0E0C275B1A</vt:lpwstr>
  </property>
</Properties>
</file>