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p:regular r:id="rId17"/>
      <p:bold r:id="rId18"/>
      <p:italic r:id="rId19"/>
      <p:boldItalic r:id="rId20"/>
    </p:embeddedFont>
    <p:embeddedFont>
      <p:font typeface="Noto Sans"/>
      <p:regular r:id="rId21"/>
      <p:bold r:id="rId22"/>
      <p:italic r:id="rId23"/>
      <p:boldItalic r:id="rId24"/>
    </p:embeddedFont>
    <p:embeddedFont>
      <p:font typeface="Montserrat ExtraBold"/>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hToArwobvSwOv/5WQDumX27/lX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NotoSans-bold.fntdata"/><Relationship Id="rId21" Type="http://schemas.openxmlformats.org/officeDocument/2006/relationships/font" Target="fonts/NotoSans-regular.fntdata"/><Relationship Id="rId24" Type="http://schemas.openxmlformats.org/officeDocument/2006/relationships/font" Target="fonts/NotoSans-boldItalic.fntdata"/><Relationship Id="rId23" Type="http://schemas.openxmlformats.org/officeDocument/2006/relationships/font" Target="fonts/Noto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ExtraBold-boldItalic.fntdata"/><Relationship Id="rId25" Type="http://schemas.openxmlformats.org/officeDocument/2006/relationships/font" Target="fonts/MontserratExtraBold-bold.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51be665daf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351be665daf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51be665daf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351be665daf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1be665daf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51be665daf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1" name="Google Shape;5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2" name="Google Shape;5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p:nvPr>
            <p:ph idx="2" type="pic"/>
          </p:nvPr>
        </p:nvSpPr>
        <p:spPr>
          <a:xfrm>
            <a:off x="1792288" y="612775"/>
            <a:ext cx="5486400" cy="4114800"/>
          </a:xfrm>
          <a:prstGeom prst="rect">
            <a:avLst/>
          </a:prstGeom>
          <a:noFill/>
          <a:ln>
            <a:noFill/>
          </a:ln>
        </p:spPr>
      </p:sp>
      <p:sp>
        <p:nvSpPr>
          <p:cNvPr id="58" name="Google Shape;5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hyperlink" Target="https://leanin.org/education/50-ways-to-fight-bias-overview" TargetMode="External"/><Relationship Id="rId7" Type="http://schemas.openxmlformats.org/officeDocument/2006/relationships/hyperlink" Target="https://implicit.harvard.edu/implicit/selectatest.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solidFill>
      </p:bgPr>
    </p:bg>
    <p:spTree>
      <p:nvGrpSpPr>
        <p:cNvPr id="77" name="Shape 77"/>
        <p:cNvGrpSpPr/>
        <p:nvPr/>
      </p:nvGrpSpPr>
      <p:grpSpPr>
        <a:xfrm>
          <a:off x="0" y="0"/>
          <a:ext cx="0" cy="0"/>
          <a:chOff x="0" y="0"/>
          <a:chExt cx="0" cy="0"/>
        </a:xfrm>
      </p:grpSpPr>
      <p:grpSp>
        <p:nvGrpSpPr>
          <p:cNvPr id="78" name="Google Shape;78;p51"/>
          <p:cNvGrpSpPr/>
          <p:nvPr/>
        </p:nvGrpSpPr>
        <p:grpSpPr>
          <a:xfrm>
            <a:off x="0" y="3626544"/>
            <a:ext cx="12360879" cy="1666456"/>
            <a:chOff x="0" y="-57150"/>
            <a:chExt cx="3255540" cy="438902"/>
          </a:xfrm>
        </p:grpSpPr>
        <p:sp>
          <p:nvSpPr>
            <p:cNvPr id="79" name="Google Shape;79;p51"/>
            <p:cNvSpPr/>
            <p:nvPr/>
          </p:nvSpPr>
          <p:spPr>
            <a:xfrm>
              <a:off x="0" y="0"/>
              <a:ext cx="3255540" cy="381752"/>
            </a:xfrm>
            <a:custGeom>
              <a:rect b="b" l="l" r="r" t="t"/>
              <a:pathLst>
                <a:path extrusionOk="0" h="381752" w="3255540">
                  <a:moveTo>
                    <a:pt x="0" y="0"/>
                  </a:moveTo>
                  <a:lnTo>
                    <a:pt x="3255540" y="0"/>
                  </a:lnTo>
                  <a:lnTo>
                    <a:pt x="3255540" y="381752"/>
                  </a:lnTo>
                  <a:lnTo>
                    <a:pt x="0" y="381752"/>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51"/>
            <p:cNvSpPr txBox="1"/>
            <p:nvPr/>
          </p:nvSpPr>
          <p:spPr>
            <a:xfrm>
              <a:off x="0" y="-57150"/>
              <a:ext cx="3255540" cy="4389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51"/>
          <p:cNvGrpSpPr/>
          <p:nvPr/>
        </p:nvGrpSpPr>
        <p:grpSpPr>
          <a:xfrm>
            <a:off x="-41707" y="5161695"/>
            <a:ext cx="12436705" cy="1767558"/>
            <a:chOff x="0" y="-57150"/>
            <a:chExt cx="3275511" cy="465529"/>
          </a:xfrm>
        </p:grpSpPr>
        <p:sp>
          <p:nvSpPr>
            <p:cNvPr id="82" name="Google Shape;82;p51"/>
            <p:cNvSpPr/>
            <p:nvPr/>
          </p:nvSpPr>
          <p:spPr>
            <a:xfrm>
              <a:off x="0" y="0"/>
              <a:ext cx="3275511" cy="408379"/>
            </a:xfrm>
            <a:custGeom>
              <a:rect b="b" l="l" r="r" t="t"/>
              <a:pathLst>
                <a:path extrusionOk="0" h="408379" w="3275511">
                  <a:moveTo>
                    <a:pt x="0" y="0"/>
                  </a:moveTo>
                  <a:lnTo>
                    <a:pt x="3275511" y="0"/>
                  </a:lnTo>
                  <a:lnTo>
                    <a:pt x="3275511" y="408379"/>
                  </a:lnTo>
                  <a:lnTo>
                    <a:pt x="0" y="408379"/>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51"/>
            <p:cNvSpPr txBox="1"/>
            <p:nvPr/>
          </p:nvSpPr>
          <p:spPr>
            <a:xfrm>
              <a:off x="0" y="-57150"/>
              <a:ext cx="3275511" cy="46552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 name="Google Shape;84;p51"/>
          <p:cNvSpPr/>
          <p:nvPr/>
        </p:nvSpPr>
        <p:spPr>
          <a:xfrm>
            <a:off x="735395" y="9214555"/>
            <a:ext cx="3230131" cy="677285"/>
          </a:xfrm>
          <a:custGeom>
            <a:rect b="b" l="l" r="r" t="t"/>
            <a:pathLst>
              <a:path extrusionOk="0" h="677285" w="3230131">
                <a:moveTo>
                  <a:pt x="0" y="0"/>
                </a:moveTo>
                <a:lnTo>
                  <a:pt x="3230131" y="0"/>
                </a:lnTo>
                <a:lnTo>
                  <a:pt x="3230131" y="677286"/>
                </a:lnTo>
                <a:lnTo>
                  <a:pt x="0" y="67728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51"/>
          <p:cNvSpPr/>
          <p:nvPr/>
        </p:nvSpPr>
        <p:spPr>
          <a:xfrm rot="-1064191">
            <a:off x="14281957" y="-46093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62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51"/>
          <p:cNvSpPr/>
          <p:nvPr/>
        </p:nvSpPr>
        <p:spPr>
          <a:xfrm rot="1586488">
            <a:off x="14281957" y="4883172"/>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62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51"/>
          <p:cNvSpPr/>
          <p:nvPr/>
        </p:nvSpPr>
        <p:spPr>
          <a:xfrm>
            <a:off x="10901220" y="7202168"/>
            <a:ext cx="4938626" cy="4938626"/>
          </a:xfrm>
          <a:custGeom>
            <a:rect b="b" l="l" r="r" t="t"/>
            <a:pathLst>
              <a:path extrusionOk="0" h="4938626" w="4938626">
                <a:moveTo>
                  <a:pt x="0" y="0"/>
                </a:moveTo>
                <a:lnTo>
                  <a:pt x="4938626" y="0"/>
                </a:lnTo>
                <a:lnTo>
                  <a:pt x="4938626" y="4938625"/>
                </a:lnTo>
                <a:lnTo>
                  <a:pt x="0" y="49386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51"/>
          <p:cNvSpPr txBox="1"/>
          <p:nvPr/>
        </p:nvSpPr>
        <p:spPr>
          <a:xfrm>
            <a:off x="1019120" y="2311824"/>
            <a:ext cx="9279245" cy="1144171"/>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Clr>
                <a:srgbClr val="000000"/>
              </a:buClr>
              <a:buSzPts val="6662"/>
              <a:buFont typeface="Arial"/>
              <a:buNone/>
            </a:pPr>
            <a:r>
              <a:rPr b="1" i="0" lang="en-US" sz="6662" u="none" cap="none" strike="noStrike">
                <a:solidFill>
                  <a:srgbClr val="DED5ED"/>
                </a:solidFill>
                <a:latin typeface="Montserrat"/>
                <a:ea typeface="Montserrat"/>
                <a:cs typeface="Montserrat"/>
                <a:sym typeface="Montserrat"/>
              </a:rPr>
              <a:t>HerTechVenture</a:t>
            </a:r>
            <a:endParaRPr b="0" i="0" sz="1400" u="none" cap="none" strike="noStrike">
              <a:solidFill>
                <a:srgbClr val="000000"/>
              </a:solidFill>
              <a:latin typeface="Arial"/>
              <a:ea typeface="Arial"/>
              <a:cs typeface="Arial"/>
              <a:sym typeface="Arial"/>
            </a:endParaRPr>
          </a:p>
        </p:txBody>
      </p:sp>
      <p:sp>
        <p:nvSpPr>
          <p:cNvPr id="89" name="Google Shape;89;p51"/>
          <p:cNvSpPr txBox="1"/>
          <p:nvPr/>
        </p:nvSpPr>
        <p:spPr>
          <a:xfrm>
            <a:off x="33211" y="3813195"/>
            <a:ext cx="11992463" cy="68942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Clr>
                <a:srgbClr val="000000"/>
              </a:buClr>
              <a:buSzPts val="3200"/>
              <a:buFont typeface="Arial"/>
              <a:buNone/>
            </a:pPr>
            <a:r>
              <a:rPr b="1" i="1" lang="en-US" sz="3200" u="none" cap="none" strike="noStrike">
                <a:solidFill>
                  <a:srgbClr val="452A74"/>
                </a:solidFill>
                <a:latin typeface="Noto Sans"/>
                <a:ea typeface="Noto Sans"/>
                <a:cs typeface="Noto Sans"/>
                <a:sym typeface="Noto Sans"/>
              </a:rPr>
              <a:t>“HerTechVenture” Entrepreneurship programme   </a:t>
            </a:r>
            <a:endParaRPr b="0" i="1" sz="3200" u="none" cap="none" strike="noStrike">
              <a:solidFill>
                <a:srgbClr val="000000"/>
              </a:solidFill>
              <a:latin typeface="Arial"/>
              <a:ea typeface="Arial"/>
              <a:cs typeface="Arial"/>
              <a:sym typeface="Arial"/>
            </a:endParaRPr>
          </a:p>
        </p:txBody>
      </p:sp>
      <p:sp>
        <p:nvSpPr>
          <p:cNvPr id="90" name="Google Shape;90;p51"/>
          <p:cNvSpPr txBox="1"/>
          <p:nvPr/>
        </p:nvSpPr>
        <p:spPr>
          <a:xfrm>
            <a:off x="6077346" y="9101770"/>
            <a:ext cx="3366980" cy="1194206"/>
          </a:xfrm>
          <a:prstGeom prst="rect">
            <a:avLst/>
          </a:prstGeom>
          <a:noFill/>
          <a:ln>
            <a:noFill/>
          </a:ln>
        </p:spPr>
        <p:txBody>
          <a:bodyPr anchorCtr="0" anchor="t" bIns="0" lIns="0" spcFirstLastPara="1" rIns="0" wrap="square" tIns="0">
            <a:spAutoFit/>
          </a:bodyPr>
          <a:lstStyle/>
          <a:p>
            <a:pPr indent="0" lvl="0" marL="0" marR="0" rtl="0" algn="ctr">
              <a:lnSpc>
                <a:spcPct val="105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39955"/>
              </a:lnSpc>
              <a:spcBef>
                <a:spcPts val="0"/>
              </a:spcBef>
              <a:spcAft>
                <a:spcPts val="0"/>
              </a:spcAft>
              <a:buClr>
                <a:srgbClr val="000000"/>
              </a:buClr>
              <a:buSzPts val="1359"/>
              <a:buFont typeface="Arial"/>
              <a:buNone/>
            </a:pPr>
            <a:r>
              <a:rPr b="1" i="0" lang="en-US" sz="1359" u="none" cap="none" strike="noStrike">
                <a:solidFill>
                  <a:srgbClr val="DED5ED"/>
                </a:solidFill>
                <a:latin typeface="Noto Sans"/>
                <a:ea typeface="Noto Sans"/>
                <a:cs typeface="Noto Sans"/>
                <a:sym typeface="Noto Sans"/>
              </a:rPr>
              <a:t>Project Number 2023-1-PL01-KA220-HED-000156803</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1359"/>
              <a:buFont typeface="Arial"/>
              <a:buNone/>
            </a:pPr>
            <a:r>
              <a:t/>
            </a:r>
            <a:endParaRPr b="1" i="0" sz="1359" u="none" cap="none" strike="noStrike">
              <a:solidFill>
                <a:srgbClr val="DED5ED"/>
              </a:solidFill>
              <a:latin typeface="Noto Sans"/>
              <a:ea typeface="Noto Sans"/>
              <a:cs typeface="Noto Sans"/>
              <a:sym typeface="Noto Sans"/>
            </a:endParaRPr>
          </a:p>
          <a:p>
            <a:pPr indent="0" lvl="0" marL="0" marR="0" rtl="0" algn="ctr">
              <a:lnSpc>
                <a:spcPct val="139955"/>
              </a:lnSpc>
              <a:spcBef>
                <a:spcPts val="0"/>
              </a:spcBef>
              <a:spcAft>
                <a:spcPts val="0"/>
              </a:spcAft>
              <a:buClr>
                <a:srgbClr val="000000"/>
              </a:buClr>
              <a:buSzPts val="1359"/>
              <a:buFont typeface="Arial"/>
              <a:buNone/>
            </a:pPr>
            <a:r>
              <a:t/>
            </a:r>
            <a:endParaRPr b="1" i="0" sz="1359" u="none" cap="none" strike="noStrike">
              <a:solidFill>
                <a:srgbClr val="DED5ED"/>
              </a:solidFill>
              <a:latin typeface="Noto Sans"/>
              <a:ea typeface="Noto Sans"/>
              <a:cs typeface="Noto Sans"/>
              <a:sym typeface="Noto Sans"/>
            </a:endParaRPr>
          </a:p>
        </p:txBody>
      </p:sp>
      <p:sp>
        <p:nvSpPr>
          <p:cNvPr id="91" name="Google Shape;91;p51"/>
          <p:cNvSpPr txBox="1"/>
          <p:nvPr/>
        </p:nvSpPr>
        <p:spPr>
          <a:xfrm>
            <a:off x="180413" y="4363324"/>
            <a:ext cx="11992463" cy="947952"/>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Clr>
                <a:srgbClr val="000000"/>
              </a:buClr>
              <a:buSzPts val="4400"/>
              <a:buFont typeface="Arial"/>
              <a:buNone/>
            </a:pPr>
            <a:r>
              <a:rPr b="1" i="0" lang="en-US" sz="4400" u="none" cap="none" strike="noStrike">
                <a:solidFill>
                  <a:srgbClr val="452A74"/>
                </a:solidFill>
                <a:latin typeface="Noto Sans"/>
                <a:ea typeface="Noto Sans"/>
                <a:cs typeface="Noto Sans"/>
                <a:sym typeface="Noto Sans"/>
              </a:rPr>
              <a:t>Hands-On Activities</a:t>
            </a:r>
            <a:endParaRPr b="0" i="0" sz="1400" u="none" cap="none" strike="noStrike">
              <a:solidFill>
                <a:srgbClr val="000000"/>
              </a:solidFill>
              <a:latin typeface="Arial"/>
              <a:ea typeface="Arial"/>
              <a:cs typeface="Arial"/>
              <a:sym typeface="Arial"/>
            </a:endParaRPr>
          </a:p>
        </p:txBody>
      </p:sp>
      <p:sp>
        <p:nvSpPr>
          <p:cNvPr id="92" name="Google Shape;92;p51"/>
          <p:cNvSpPr txBox="1"/>
          <p:nvPr/>
        </p:nvSpPr>
        <p:spPr>
          <a:xfrm>
            <a:off x="180413" y="5567062"/>
            <a:ext cx="12436705" cy="103412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2400"/>
              <a:buFont typeface="Arial"/>
              <a:buNone/>
            </a:pPr>
            <a:r>
              <a:rPr b="1" i="0" lang="en-US" sz="2400" u="none" cap="none" strike="noStrike">
                <a:solidFill>
                  <a:srgbClr val="452A74"/>
                </a:solidFill>
                <a:latin typeface="Noto Sans"/>
                <a:ea typeface="Noto Sans"/>
                <a:cs typeface="Noto Sans"/>
                <a:sym typeface="Noto Sans"/>
              </a:rPr>
              <a:t>Erasmus+ Project - KA220-HED - Cooperation partnerships in higher education</a:t>
            </a:r>
            <a:endParaRPr b="0" i="0" sz="1400" u="none" cap="none" strike="noStrike">
              <a:solidFill>
                <a:srgbClr val="000000"/>
              </a:solidFill>
              <a:latin typeface="Arial"/>
              <a:ea typeface="Arial"/>
              <a:cs typeface="Arial"/>
              <a:sym typeface="Arial"/>
            </a:endParaRPr>
          </a:p>
          <a:p>
            <a:pPr indent="0" lvl="0" marL="0" marR="0" rtl="0" algn="l">
              <a:lnSpc>
                <a:spcPct val="140011"/>
              </a:lnSpc>
              <a:spcBef>
                <a:spcPts val="0"/>
              </a:spcBef>
              <a:spcAft>
                <a:spcPts val="0"/>
              </a:spcAft>
              <a:buClr>
                <a:srgbClr val="000000"/>
              </a:buClr>
              <a:buSzPts val="2400"/>
              <a:buFont typeface="Arial"/>
              <a:buNone/>
            </a:pPr>
            <a:r>
              <a:rPr b="1" i="0" lang="en-US" sz="2400" u="none" cap="none" strike="noStrike">
                <a:solidFill>
                  <a:srgbClr val="452A74"/>
                </a:solidFill>
                <a:latin typeface="Noto Sans"/>
                <a:ea typeface="Noto Sans"/>
                <a:cs typeface="Noto Sans"/>
                <a:sym typeface="Noto Sans"/>
              </a:rPr>
              <a:t>University of Macedonia</a:t>
            </a:r>
            <a:endParaRPr b="0" i="0" sz="1400" u="none" cap="none" strike="noStrike">
              <a:solidFill>
                <a:srgbClr val="000000"/>
              </a:solidFill>
              <a:latin typeface="Arial"/>
              <a:ea typeface="Arial"/>
              <a:cs typeface="Arial"/>
              <a:sym typeface="Arial"/>
            </a:endParaRPr>
          </a:p>
        </p:txBody>
      </p:sp>
      <p:pic>
        <p:nvPicPr>
          <p:cNvPr descr="A logo with a castle and sun&#10;&#10;Description automatically generated" id="93" name="Google Shape;93;p51"/>
          <p:cNvPicPr preferRelativeResize="0"/>
          <p:nvPr/>
        </p:nvPicPr>
        <p:blipFill rotWithShape="1">
          <a:blip r:embed="rId6">
            <a:alphaModFix/>
          </a:blip>
          <a:srcRect b="0" l="0" r="0" t="0"/>
          <a:stretch/>
        </p:blipFill>
        <p:spPr>
          <a:xfrm>
            <a:off x="343658" y="6770875"/>
            <a:ext cx="2475876" cy="24758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6000"/>
          </a:blip>
          <a:stretch>
            <a:fillRect/>
          </a:stretch>
        </a:blipFill>
      </p:bgPr>
    </p:bg>
    <p:spTree>
      <p:nvGrpSpPr>
        <p:cNvPr id="188" name="Shape 188"/>
        <p:cNvGrpSpPr/>
        <p:nvPr/>
      </p:nvGrpSpPr>
      <p:grpSpPr>
        <a:xfrm>
          <a:off x="0" y="0"/>
          <a:ext cx="0" cy="0"/>
          <a:chOff x="0" y="0"/>
          <a:chExt cx="0" cy="0"/>
        </a:xfrm>
      </p:grpSpPr>
      <p:sp>
        <p:nvSpPr>
          <p:cNvPr id="189" name="Google Shape;189;p13"/>
          <p:cNvSpPr/>
          <p:nvPr/>
        </p:nvSpPr>
        <p:spPr>
          <a:xfrm>
            <a:off x="14935664" y="9258300"/>
            <a:ext cx="3069119" cy="618435"/>
          </a:xfrm>
          <a:custGeom>
            <a:rect b="b" l="l" r="r" t="t"/>
            <a:pathLst>
              <a:path extrusionOk="0" h="618435" w="3069119">
                <a:moveTo>
                  <a:pt x="0" y="0"/>
                </a:moveTo>
                <a:lnTo>
                  <a:pt x="3069119" y="0"/>
                </a:lnTo>
                <a:lnTo>
                  <a:pt x="3069119" y="618435"/>
                </a:lnTo>
                <a:lnTo>
                  <a:pt x="0" y="618435"/>
                </a:lnTo>
                <a:lnTo>
                  <a:pt x="0" y="0"/>
                </a:lnTo>
                <a:close/>
              </a:path>
            </a:pathLst>
          </a:custGeom>
          <a:blipFill rotWithShape="1">
            <a:blip r:embed="rId4">
              <a:alphaModFix/>
            </a:blip>
            <a:stretch>
              <a:fillRect b="-405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0" name="Google Shape;190;p13"/>
          <p:cNvGrpSpPr/>
          <p:nvPr/>
        </p:nvGrpSpPr>
        <p:grpSpPr>
          <a:xfrm rot="5400000">
            <a:off x="-8778964" y="7661753"/>
            <a:ext cx="18965831" cy="1407904"/>
            <a:chOff x="0" y="-38100"/>
            <a:chExt cx="4995116" cy="370806"/>
          </a:xfrm>
        </p:grpSpPr>
        <p:sp>
          <p:nvSpPr>
            <p:cNvPr id="191" name="Google Shape;191;p13"/>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452A7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13"/>
            <p:cNvSpPr txBox="1"/>
            <p:nvPr/>
          </p:nvSpPr>
          <p:spPr>
            <a:xfrm>
              <a:off x="0" y="-38100"/>
              <a:ext cx="4995116" cy="37080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13"/>
          <p:cNvSpPr/>
          <p:nvPr/>
        </p:nvSpPr>
        <p:spPr>
          <a:xfrm>
            <a:off x="16084070" y="-146530"/>
            <a:ext cx="2350460" cy="2350460"/>
          </a:xfrm>
          <a:custGeom>
            <a:rect b="b" l="l" r="r" t="t"/>
            <a:pathLst>
              <a:path extrusionOk="0" h="2350460" w="2350460">
                <a:moveTo>
                  <a:pt x="0" y="0"/>
                </a:moveTo>
                <a:lnTo>
                  <a:pt x="2350460" y="0"/>
                </a:lnTo>
                <a:lnTo>
                  <a:pt x="2350460" y="2350460"/>
                </a:lnTo>
                <a:lnTo>
                  <a:pt x="0" y="2350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13"/>
          <p:cNvSpPr txBox="1"/>
          <p:nvPr/>
        </p:nvSpPr>
        <p:spPr>
          <a:xfrm>
            <a:off x="1617093" y="320337"/>
            <a:ext cx="10329000" cy="785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100"/>
              <a:buFont typeface="Arial"/>
              <a:buNone/>
            </a:pPr>
            <a:r>
              <a:rPr b="0" i="0" lang="en-US" sz="5100" u="none" cap="none" strike="noStrike">
                <a:solidFill>
                  <a:srgbClr val="452A74"/>
                </a:solidFill>
                <a:latin typeface="Montserrat ExtraBold"/>
                <a:ea typeface="Montserrat ExtraBold"/>
                <a:cs typeface="Montserrat ExtraBold"/>
                <a:sym typeface="Montserrat ExtraBold"/>
              </a:rPr>
              <a:t>Case Study </a:t>
            </a:r>
            <a:endParaRPr b="0" i="0" sz="1400" u="none" cap="none" strike="noStrike">
              <a:solidFill>
                <a:srgbClr val="000000"/>
              </a:solidFill>
              <a:latin typeface="Arial"/>
              <a:ea typeface="Arial"/>
              <a:cs typeface="Arial"/>
              <a:sym typeface="Arial"/>
            </a:endParaRPr>
          </a:p>
        </p:txBody>
      </p:sp>
      <p:sp>
        <p:nvSpPr>
          <p:cNvPr id="195" name="Google Shape;195;p13"/>
          <p:cNvSpPr txBox="1"/>
          <p:nvPr/>
        </p:nvSpPr>
        <p:spPr>
          <a:xfrm>
            <a:off x="1407902" y="2203933"/>
            <a:ext cx="15661500" cy="8753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sz="2300">
                <a:solidFill>
                  <a:srgbClr val="452A74"/>
                </a:solidFill>
                <a:latin typeface="Montserrat"/>
                <a:ea typeface="Montserrat"/>
                <a:cs typeface="Montserrat"/>
                <a:sym typeface="Montserrat"/>
              </a:rPr>
              <a:t>Techville University, a mid-sized public institution with a strong focus on engineering and technology, has launched several initiatives in recent years to promote innovation among its students. However, a recent internal report has revealed alarming gender inequalities: only 18% of students enrolled in engineering and computer science are women, mostly concentrated in areas like environmental engineering and bioinformatics. Both horizontal and vertical segregation are evident: leadership and research roles are largely held by men, while women often occupy support or assistant positions. Many female students report facing barriers such as lack of confidence, imposter syndrome, and gender-based expectations that discourage them from participating in internships, hackathons, or entrepreneurship spaces — a situation described as a “sticky floor.” This is compounded by biased representation in institutional materials and communication campaigns: textbooks feature few female or gender-diverse role models, student club social media accounts are overwhelmingly male-dominated, and the university’s recent promotional slogan (“Built for the bold”) reinforces traditional gender stereotypes. In response, the university leadership aims to integrate gender mainstreaming into its educational innovation strategy, promoting more inclusive participation in learning environments, innovation labs, and entrepreneurship activities across campus. They are seeking proposals that identify the root causes of the gender gap in STEM and suggest concrete measures to address it, including curriculum revision, increasing the visibility of diverse role models, and redesigning learning activities with an inclusive approach.</a:t>
            </a:r>
            <a:endParaRPr sz="9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marR="0" rtl="0" algn="l">
              <a:lnSpc>
                <a:spcPct val="140022"/>
              </a:lnSpc>
              <a:spcBef>
                <a:spcPts val="120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000"/>
          </a:blip>
          <a:stretch>
            <a:fillRect/>
          </a:stretch>
        </a:blipFill>
      </p:bgPr>
    </p:bg>
    <p:spTree>
      <p:nvGrpSpPr>
        <p:cNvPr id="199" name="Shape 199"/>
        <p:cNvGrpSpPr/>
        <p:nvPr/>
      </p:nvGrpSpPr>
      <p:grpSpPr>
        <a:xfrm>
          <a:off x="0" y="0"/>
          <a:ext cx="0" cy="0"/>
          <a:chOff x="0" y="0"/>
          <a:chExt cx="0" cy="0"/>
        </a:xfrm>
      </p:grpSpPr>
      <p:sp>
        <p:nvSpPr>
          <p:cNvPr id="200" name="Google Shape;200;p55"/>
          <p:cNvSpPr/>
          <p:nvPr/>
        </p:nvSpPr>
        <p:spPr>
          <a:xfrm>
            <a:off x="14935664" y="9258300"/>
            <a:ext cx="3069119" cy="618435"/>
          </a:xfrm>
          <a:custGeom>
            <a:rect b="b" l="l" r="r" t="t"/>
            <a:pathLst>
              <a:path extrusionOk="0" h="618435" w="3069119">
                <a:moveTo>
                  <a:pt x="0" y="0"/>
                </a:moveTo>
                <a:lnTo>
                  <a:pt x="3069119" y="0"/>
                </a:lnTo>
                <a:lnTo>
                  <a:pt x="3069119" y="618435"/>
                </a:lnTo>
                <a:lnTo>
                  <a:pt x="0" y="618435"/>
                </a:lnTo>
                <a:lnTo>
                  <a:pt x="0" y="0"/>
                </a:lnTo>
                <a:close/>
              </a:path>
            </a:pathLst>
          </a:custGeom>
          <a:blipFill rotWithShape="1">
            <a:blip r:embed="rId4">
              <a:alphaModFix/>
            </a:blip>
            <a:stretch>
              <a:fillRect b="-405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1" name="Google Shape;201;p55"/>
          <p:cNvGrpSpPr/>
          <p:nvPr/>
        </p:nvGrpSpPr>
        <p:grpSpPr>
          <a:xfrm rot="5400000">
            <a:off x="-8778964" y="7661753"/>
            <a:ext cx="18965831" cy="1407904"/>
            <a:chOff x="0" y="-38100"/>
            <a:chExt cx="4995116" cy="370806"/>
          </a:xfrm>
        </p:grpSpPr>
        <p:sp>
          <p:nvSpPr>
            <p:cNvPr id="202" name="Google Shape;202;p55"/>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452A7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55"/>
            <p:cNvSpPr txBox="1"/>
            <p:nvPr/>
          </p:nvSpPr>
          <p:spPr>
            <a:xfrm>
              <a:off x="0" y="-38100"/>
              <a:ext cx="4995116" cy="37080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4" name="Google Shape;204;p55"/>
          <p:cNvSpPr/>
          <p:nvPr/>
        </p:nvSpPr>
        <p:spPr>
          <a:xfrm>
            <a:off x="16084070" y="-146530"/>
            <a:ext cx="2350460" cy="2350460"/>
          </a:xfrm>
          <a:custGeom>
            <a:rect b="b" l="l" r="r" t="t"/>
            <a:pathLst>
              <a:path extrusionOk="0" h="2350460" w="2350460">
                <a:moveTo>
                  <a:pt x="0" y="0"/>
                </a:moveTo>
                <a:lnTo>
                  <a:pt x="2350460" y="0"/>
                </a:lnTo>
                <a:lnTo>
                  <a:pt x="2350460" y="2350460"/>
                </a:lnTo>
                <a:lnTo>
                  <a:pt x="0" y="2350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55"/>
          <p:cNvSpPr txBox="1"/>
          <p:nvPr/>
        </p:nvSpPr>
        <p:spPr>
          <a:xfrm>
            <a:off x="1617093" y="320337"/>
            <a:ext cx="10329000" cy="115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100"/>
              <a:buFont typeface="Arial"/>
              <a:buNone/>
            </a:pPr>
            <a:r>
              <a:rPr b="0" i="0" lang="en-US" sz="5100" u="none" cap="none" strike="noStrike">
                <a:solidFill>
                  <a:srgbClr val="452A74"/>
                </a:solidFill>
                <a:latin typeface="Montserrat ExtraBold"/>
                <a:ea typeface="Montserrat ExtraBold"/>
                <a:cs typeface="Montserrat ExtraBold"/>
                <a:sym typeface="Montserrat ExtraBold"/>
              </a:rPr>
              <a:t>Case Study </a:t>
            </a:r>
            <a:endParaRPr b="0" i="0" sz="5100" u="none" cap="none" strike="noStrike">
              <a:solidFill>
                <a:srgbClr val="452A74"/>
              </a:solidFill>
              <a:latin typeface="Montserrat ExtraBold"/>
              <a:ea typeface="Montserrat ExtraBold"/>
              <a:cs typeface="Montserrat ExtraBold"/>
              <a:sym typeface="Montserrat ExtraBold"/>
            </a:endParaRPr>
          </a:p>
          <a:p>
            <a:pPr indent="0" lvl="0" marL="0" marR="0" rtl="0" algn="l">
              <a:lnSpc>
                <a:spcPct val="120000"/>
              </a:lnSpc>
              <a:spcBef>
                <a:spcPts val="0"/>
              </a:spcBef>
              <a:spcAft>
                <a:spcPts val="0"/>
              </a:spcAft>
              <a:buClr>
                <a:srgbClr val="000000"/>
              </a:buClr>
              <a:buSzPts val="51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5"/>
          <p:cNvSpPr txBox="1"/>
          <p:nvPr/>
        </p:nvSpPr>
        <p:spPr>
          <a:xfrm>
            <a:off x="1407902" y="2203933"/>
            <a:ext cx="15661500" cy="59517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2800">
                <a:solidFill>
                  <a:srgbClr val="452A74"/>
                </a:solidFill>
                <a:latin typeface="Montserrat"/>
                <a:ea typeface="Montserrat"/>
                <a:cs typeface="Montserrat"/>
                <a:sym typeface="Montserrat"/>
              </a:rPr>
              <a:t>Questions for analysis: </a:t>
            </a:r>
            <a:endParaRPr b="1" sz="2800">
              <a:solidFill>
                <a:srgbClr val="452A74"/>
              </a:solidFill>
              <a:latin typeface="Montserrat"/>
              <a:ea typeface="Montserrat"/>
              <a:cs typeface="Montserrat"/>
              <a:sym typeface="Montserrat"/>
            </a:endParaRPr>
          </a:p>
          <a:p>
            <a:pPr indent="-406400" lvl="0" marL="457200" rtl="0" algn="l">
              <a:lnSpc>
                <a:spcPct val="115000"/>
              </a:lnSpc>
              <a:spcBef>
                <a:spcPts val="1200"/>
              </a:spcBef>
              <a:spcAft>
                <a:spcPts val="0"/>
              </a:spcAft>
              <a:buClr>
                <a:srgbClr val="452A74"/>
              </a:buClr>
              <a:buSzPts val="2800"/>
              <a:buFont typeface="Montserrat"/>
              <a:buChar char="●"/>
            </a:pPr>
            <a:r>
              <a:rPr lang="en-US" sz="2800">
                <a:solidFill>
                  <a:srgbClr val="452A74"/>
                </a:solidFill>
                <a:latin typeface="Montserrat"/>
                <a:ea typeface="Montserrat"/>
                <a:cs typeface="Montserrat"/>
                <a:sym typeface="Montserrat"/>
              </a:rPr>
              <a:t>What key gender concepts can you identify in this case? </a:t>
            </a:r>
            <a:endParaRPr sz="2800">
              <a:solidFill>
                <a:srgbClr val="452A74"/>
              </a:solidFill>
              <a:latin typeface="Montserrat"/>
              <a:ea typeface="Montserrat"/>
              <a:cs typeface="Montserrat"/>
              <a:sym typeface="Montserrat"/>
            </a:endParaRPr>
          </a:p>
          <a:p>
            <a:pPr indent="-406400" lvl="0" marL="457200" rtl="0" algn="l">
              <a:lnSpc>
                <a:spcPct val="115000"/>
              </a:lnSpc>
              <a:spcBef>
                <a:spcPts val="0"/>
              </a:spcBef>
              <a:spcAft>
                <a:spcPts val="0"/>
              </a:spcAft>
              <a:buClr>
                <a:srgbClr val="452A74"/>
              </a:buClr>
              <a:buSzPts val="2800"/>
              <a:buFont typeface="Montserrat"/>
              <a:buChar char="●"/>
            </a:pPr>
            <a:r>
              <a:rPr lang="en-US" sz="2800">
                <a:solidFill>
                  <a:srgbClr val="452A74"/>
                </a:solidFill>
                <a:latin typeface="Montserrat"/>
                <a:ea typeface="Montserrat"/>
                <a:cs typeface="Montserrat"/>
                <a:sym typeface="Montserrat"/>
              </a:rPr>
              <a:t>What forms of segregation are present, and how are they linked to gender stereotypes and socialisation?</a:t>
            </a:r>
            <a:endParaRPr sz="2800">
              <a:solidFill>
                <a:srgbClr val="452A74"/>
              </a:solidFill>
              <a:latin typeface="Montserrat"/>
              <a:ea typeface="Montserrat"/>
              <a:cs typeface="Montserrat"/>
              <a:sym typeface="Montserrat"/>
            </a:endParaRPr>
          </a:p>
          <a:p>
            <a:pPr indent="-406400" lvl="0" marL="457200" rtl="0" algn="l">
              <a:lnSpc>
                <a:spcPct val="115000"/>
              </a:lnSpc>
              <a:spcBef>
                <a:spcPts val="0"/>
              </a:spcBef>
              <a:spcAft>
                <a:spcPts val="0"/>
              </a:spcAft>
              <a:buClr>
                <a:srgbClr val="452A74"/>
              </a:buClr>
              <a:buSzPts val="2800"/>
              <a:buFont typeface="Montserrat"/>
              <a:buChar char="●"/>
            </a:pPr>
            <a:r>
              <a:rPr lang="en-US" sz="2800">
                <a:solidFill>
                  <a:srgbClr val="452A74"/>
                </a:solidFill>
                <a:latin typeface="Montserrat"/>
                <a:ea typeface="Montserrat"/>
                <a:cs typeface="Montserrat"/>
                <a:sym typeface="Montserrat"/>
              </a:rPr>
              <a:t> How do educational materials, media, and the lack of role models affect women's participation? </a:t>
            </a:r>
            <a:endParaRPr sz="2800">
              <a:solidFill>
                <a:srgbClr val="452A74"/>
              </a:solidFill>
              <a:latin typeface="Montserrat"/>
              <a:ea typeface="Montserrat"/>
              <a:cs typeface="Montserrat"/>
              <a:sym typeface="Montserrat"/>
            </a:endParaRPr>
          </a:p>
          <a:p>
            <a:pPr indent="-406400" lvl="0" marL="457200" rtl="0" algn="l">
              <a:lnSpc>
                <a:spcPct val="115000"/>
              </a:lnSpc>
              <a:spcBef>
                <a:spcPts val="0"/>
              </a:spcBef>
              <a:spcAft>
                <a:spcPts val="0"/>
              </a:spcAft>
              <a:buClr>
                <a:srgbClr val="452A74"/>
              </a:buClr>
              <a:buSzPts val="2800"/>
              <a:buFont typeface="Montserrat"/>
              <a:buChar char="●"/>
            </a:pPr>
            <a:r>
              <a:rPr lang="en-US" sz="2800">
                <a:solidFill>
                  <a:srgbClr val="452A74"/>
                </a:solidFill>
                <a:latin typeface="Montserrat"/>
                <a:ea typeface="Montserrat"/>
                <a:cs typeface="Montserrat"/>
                <a:sym typeface="Montserrat"/>
              </a:rPr>
              <a:t>What concrete measures would you propose to reduce these inequalities and foster a more inclusive innovation culture at the university?</a:t>
            </a:r>
            <a:endParaRPr>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marR="0" rtl="0" algn="l">
              <a:lnSpc>
                <a:spcPct val="140022"/>
              </a:lnSpc>
              <a:spcBef>
                <a:spcPts val="120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D5ED"/>
        </a:solidFill>
      </p:bgPr>
    </p:bg>
    <p:spTree>
      <p:nvGrpSpPr>
        <p:cNvPr id="97" name="Shape 97"/>
        <p:cNvGrpSpPr/>
        <p:nvPr/>
      </p:nvGrpSpPr>
      <p:grpSpPr>
        <a:xfrm>
          <a:off x="0" y="0"/>
          <a:ext cx="0" cy="0"/>
          <a:chOff x="0" y="0"/>
          <a:chExt cx="0" cy="0"/>
        </a:xfrm>
      </p:grpSpPr>
      <p:sp>
        <p:nvSpPr>
          <p:cNvPr id="98" name="Google Shape;98;p14"/>
          <p:cNvSpPr/>
          <p:nvPr/>
        </p:nvSpPr>
        <p:spPr>
          <a:xfrm>
            <a:off x="2151792" y="643488"/>
            <a:ext cx="3226247" cy="610103"/>
          </a:xfrm>
          <a:custGeom>
            <a:rect b="b" l="l" r="r" t="t"/>
            <a:pathLst>
              <a:path extrusionOk="0" h="610103" w="3226247">
                <a:moveTo>
                  <a:pt x="0" y="0"/>
                </a:moveTo>
                <a:lnTo>
                  <a:pt x="3226247" y="0"/>
                </a:lnTo>
                <a:lnTo>
                  <a:pt x="3226247" y="610103"/>
                </a:lnTo>
                <a:lnTo>
                  <a:pt x="0" y="610103"/>
                </a:lnTo>
                <a:lnTo>
                  <a:pt x="0" y="0"/>
                </a:lnTo>
                <a:close/>
              </a:path>
            </a:pathLst>
          </a:custGeom>
          <a:blipFill rotWithShape="1">
            <a:blip r:embed="rId3">
              <a:alphaModFix/>
            </a:blip>
            <a:stretch>
              <a:fillRect b="-10872"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14"/>
          <p:cNvSpPr/>
          <p:nvPr/>
        </p:nvSpPr>
        <p:spPr>
          <a:xfrm>
            <a:off x="9455762" y="-1993617"/>
            <a:ext cx="13888879" cy="1388887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0" name="Google Shape;100;p14"/>
          <p:cNvGrpSpPr/>
          <p:nvPr/>
        </p:nvGrpSpPr>
        <p:grpSpPr>
          <a:xfrm>
            <a:off x="9414163" y="-1980712"/>
            <a:ext cx="13888879" cy="13888879"/>
            <a:chOff x="0" y="0"/>
            <a:chExt cx="812800" cy="812800"/>
          </a:xfrm>
        </p:grpSpPr>
        <p:sp>
          <p:nvSpPr>
            <p:cNvPr id="101" name="Google Shape;10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4"/>
          <p:cNvGrpSpPr/>
          <p:nvPr/>
        </p:nvGrpSpPr>
        <p:grpSpPr>
          <a:xfrm>
            <a:off x="11234271" y="-303752"/>
            <a:ext cx="10331861" cy="10331861"/>
            <a:chOff x="0" y="0"/>
            <a:chExt cx="812800" cy="812800"/>
          </a:xfrm>
        </p:grpSpPr>
        <p:sp>
          <p:nvSpPr>
            <p:cNvPr id="104" name="Google Shape;10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411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4"/>
          <p:cNvGrpSpPr/>
          <p:nvPr/>
        </p:nvGrpSpPr>
        <p:grpSpPr>
          <a:xfrm>
            <a:off x="12424045" y="1006740"/>
            <a:ext cx="7869115" cy="7869115"/>
            <a:chOff x="0" y="0"/>
            <a:chExt cx="812800" cy="812800"/>
          </a:xfrm>
        </p:grpSpPr>
        <p:sp>
          <p:nvSpPr>
            <p:cNvPr id="107" name="Google Shape;10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14"/>
          <p:cNvSpPr/>
          <p:nvPr/>
        </p:nvSpPr>
        <p:spPr>
          <a:xfrm>
            <a:off x="13017668" y="1527382"/>
            <a:ext cx="6681869" cy="668186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0" name="Google Shape;110;p14"/>
          <p:cNvGrpSpPr/>
          <p:nvPr/>
        </p:nvGrpSpPr>
        <p:grpSpPr>
          <a:xfrm>
            <a:off x="-113454" y="2274850"/>
            <a:ext cx="12129562" cy="2477107"/>
            <a:chOff x="0" y="-57150"/>
            <a:chExt cx="3194617" cy="652407"/>
          </a:xfrm>
        </p:grpSpPr>
        <p:sp>
          <p:nvSpPr>
            <p:cNvPr id="111" name="Google Shape;111;p14"/>
            <p:cNvSpPr/>
            <p:nvPr/>
          </p:nvSpPr>
          <p:spPr>
            <a:xfrm>
              <a:off x="0" y="0"/>
              <a:ext cx="3194617" cy="595257"/>
            </a:xfrm>
            <a:custGeom>
              <a:rect b="b" l="l" r="r" t="t"/>
              <a:pathLst>
                <a:path extrusionOk="0" h="595257" w="3194617">
                  <a:moveTo>
                    <a:pt x="0" y="0"/>
                  </a:moveTo>
                  <a:lnTo>
                    <a:pt x="3194617" y="0"/>
                  </a:lnTo>
                  <a:lnTo>
                    <a:pt x="3194617" y="595257"/>
                  </a:lnTo>
                  <a:lnTo>
                    <a:pt x="0" y="595257"/>
                  </a:lnTo>
                  <a:close/>
                </a:path>
              </a:pathLst>
            </a:custGeom>
            <a:solidFill>
              <a:srgbClr val="452A7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14"/>
            <p:cNvSpPr txBox="1"/>
            <p:nvPr/>
          </p:nvSpPr>
          <p:spPr>
            <a:xfrm>
              <a:off x="0" y="-57150"/>
              <a:ext cx="3194617" cy="65240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4"/>
          <p:cNvGrpSpPr/>
          <p:nvPr/>
        </p:nvGrpSpPr>
        <p:grpSpPr>
          <a:xfrm>
            <a:off x="0" y="4724306"/>
            <a:ext cx="12129562" cy="2477107"/>
            <a:chOff x="0" y="-57150"/>
            <a:chExt cx="3194617" cy="652407"/>
          </a:xfrm>
        </p:grpSpPr>
        <p:sp>
          <p:nvSpPr>
            <p:cNvPr id="114" name="Google Shape;114;p14"/>
            <p:cNvSpPr/>
            <p:nvPr/>
          </p:nvSpPr>
          <p:spPr>
            <a:xfrm>
              <a:off x="0" y="0"/>
              <a:ext cx="3194617" cy="595257"/>
            </a:xfrm>
            <a:custGeom>
              <a:rect b="b" l="l" r="r" t="t"/>
              <a:pathLst>
                <a:path extrusionOk="0" h="595257" w="3194617">
                  <a:moveTo>
                    <a:pt x="0" y="0"/>
                  </a:moveTo>
                  <a:lnTo>
                    <a:pt x="3194617" y="0"/>
                  </a:lnTo>
                  <a:lnTo>
                    <a:pt x="3194617" y="595257"/>
                  </a:lnTo>
                  <a:lnTo>
                    <a:pt x="0" y="595257"/>
                  </a:lnTo>
                  <a:close/>
                </a:path>
              </a:pathLst>
            </a:custGeom>
            <a:solidFill>
              <a:srgbClr val="452A7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 name="Google Shape;115;p14"/>
            <p:cNvSpPr txBox="1"/>
            <p:nvPr/>
          </p:nvSpPr>
          <p:spPr>
            <a:xfrm>
              <a:off x="0" y="-57150"/>
              <a:ext cx="3194617" cy="65240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 name="Google Shape;116;p14"/>
          <p:cNvSpPr/>
          <p:nvPr/>
        </p:nvSpPr>
        <p:spPr>
          <a:xfrm>
            <a:off x="0" y="36493"/>
            <a:ext cx="1695139" cy="1940494"/>
          </a:xfrm>
          <a:custGeom>
            <a:rect b="b" l="l" r="r" t="t"/>
            <a:pathLst>
              <a:path extrusionOk="0" h="1940494" w="1695139">
                <a:moveTo>
                  <a:pt x="0" y="0"/>
                </a:moveTo>
                <a:lnTo>
                  <a:pt x="1695139" y="0"/>
                </a:lnTo>
                <a:lnTo>
                  <a:pt x="1695139" y="1940494"/>
                </a:lnTo>
                <a:lnTo>
                  <a:pt x="0" y="1940494"/>
                </a:lnTo>
                <a:lnTo>
                  <a:pt x="0" y="0"/>
                </a:lnTo>
                <a:close/>
              </a:path>
            </a:pathLst>
          </a:custGeom>
          <a:blipFill rotWithShape="1">
            <a:blip r:embed="rId4">
              <a:alphaModFix/>
            </a:blip>
            <a:stretch>
              <a:fillRect b="0" l="-8946" r="-551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p14"/>
          <p:cNvSpPr txBox="1"/>
          <p:nvPr/>
        </p:nvSpPr>
        <p:spPr>
          <a:xfrm>
            <a:off x="112507" y="2811466"/>
            <a:ext cx="11677639" cy="127092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5899"/>
              <a:buFont typeface="Arial"/>
              <a:buNone/>
            </a:pPr>
            <a:r>
              <a:rPr b="1" i="0" lang="en-US" sz="5899" u="none" cap="none" strike="noStrike">
                <a:solidFill>
                  <a:srgbClr val="DED5ED"/>
                </a:solidFill>
                <a:latin typeface="Montserrat"/>
                <a:ea typeface="Montserrat"/>
                <a:cs typeface="Montserrat"/>
                <a:sym typeface="Montserrat"/>
              </a:rPr>
              <a:t>Theoretical Material Review </a:t>
            </a:r>
            <a:endParaRPr b="0" i="0" sz="1400" u="none" cap="none" strike="noStrike">
              <a:solidFill>
                <a:srgbClr val="000000"/>
              </a:solidFill>
              <a:latin typeface="Arial"/>
              <a:ea typeface="Arial"/>
              <a:cs typeface="Arial"/>
              <a:sym typeface="Arial"/>
            </a:endParaRPr>
          </a:p>
        </p:txBody>
      </p:sp>
      <p:sp>
        <p:nvSpPr>
          <p:cNvPr id="118" name="Google Shape;118;p14"/>
          <p:cNvSpPr txBox="1"/>
          <p:nvPr/>
        </p:nvSpPr>
        <p:spPr>
          <a:xfrm>
            <a:off x="-9176" y="5183632"/>
            <a:ext cx="11677639" cy="1270925"/>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5899"/>
              <a:buFont typeface="Arial"/>
              <a:buNone/>
            </a:pPr>
            <a:r>
              <a:rPr b="1" i="0" lang="en-US" sz="5899" u="none" cap="none" strike="noStrike">
                <a:solidFill>
                  <a:srgbClr val="DED5ED"/>
                </a:solidFill>
                <a:latin typeface="Montserrat"/>
                <a:ea typeface="Montserrat"/>
                <a:cs typeface="Montserrat"/>
                <a:sym typeface="Montserrat"/>
              </a:rPr>
              <a:t>Any Questions?</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22" name="Shape 122"/>
        <p:cNvGrpSpPr/>
        <p:nvPr/>
      </p:nvGrpSpPr>
      <p:grpSpPr>
        <a:xfrm>
          <a:off x="0" y="0"/>
          <a:ext cx="0" cy="0"/>
          <a:chOff x="0" y="0"/>
          <a:chExt cx="0" cy="0"/>
        </a:xfrm>
      </p:grpSpPr>
      <p:sp>
        <p:nvSpPr>
          <p:cNvPr id="123" name="Google Shape;123;p53"/>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4" name="Google Shape;124;p53"/>
          <p:cNvGrpSpPr/>
          <p:nvPr/>
        </p:nvGrpSpPr>
        <p:grpSpPr>
          <a:xfrm>
            <a:off x="-281955" y="9721187"/>
            <a:ext cx="18965831" cy="883574"/>
            <a:chOff x="0" y="-38100"/>
            <a:chExt cx="4995116" cy="232711"/>
          </a:xfrm>
        </p:grpSpPr>
        <p:sp>
          <p:nvSpPr>
            <p:cNvPr id="125" name="Google Shape;125;p53"/>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53"/>
            <p:cNvSpPr txBox="1"/>
            <p:nvPr/>
          </p:nvSpPr>
          <p:spPr>
            <a:xfrm>
              <a:off x="0" y="-38100"/>
              <a:ext cx="4995116" cy="2327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7" name="Google Shape;127;p53"/>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53"/>
          <p:cNvSpPr txBox="1"/>
          <p:nvPr/>
        </p:nvSpPr>
        <p:spPr>
          <a:xfrm>
            <a:off x="190152" y="1952133"/>
            <a:ext cx="15661500" cy="7755969"/>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Activity part 1</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Common Biases women experience</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rPr b="1" i="0" lang="en-US" sz="3600" u="sng" cap="none" strike="noStrike">
                <a:solidFill>
                  <a:srgbClr val="452A74"/>
                </a:solidFill>
                <a:latin typeface="Montserrat"/>
                <a:ea typeface="Montserrat"/>
                <a:cs typeface="Montserrat"/>
                <a:sym typeface="Montserrat"/>
                <a:hlinkClick r:id="rId6">
                  <a:extLst>
                    <a:ext uri="{A12FA001-AC4F-418D-AE19-62706E023703}">
                      <ahyp:hlinkClr val="tx"/>
                    </a:ext>
                  </a:extLst>
                </a:hlinkClick>
              </a:rPr>
              <a:t>https://leanin.org/education/50-ways-to-fight-bias-overview</a:t>
            </a:r>
            <a:r>
              <a:rPr b="1" i="0" lang="en-US" sz="3600" u="none" cap="none" strike="noStrike">
                <a:solidFill>
                  <a:srgbClr val="452A74"/>
                </a:solidFill>
                <a:latin typeface="Montserrat"/>
                <a:ea typeface="Montserrat"/>
                <a:cs typeface="Montserrat"/>
                <a:sym typeface="Montserrat"/>
              </a:rPr>
              <a:t>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Awareness (the implicit biases test: the survey to identify biases through a website from a USA university </a:t>
            </a:r>
            <a:r>
              <a:rPr b="1" i="0" lang="en-US" sz="3600" u="sng" cap="none" strike="noStrike">
                <a:solidFill>
                  <a:srgbClr val="452A74"/>
                </a:solidFill>
                <a:latin typeface="Montserrat"/>
                <a:ea typeface="Montserrat"/>
                <a:cs typeface="Montserrat"/>
                <a:sym typeface="Montserrat"/>
                <a:hlinkClick r:id="rId7">
                  <a:extLst>
                    <a:ext uri="{A12FA001-AC4F-418D-AE19-62706E023703}">
                      <ahyp:hlinkClr val="tx"/>
                    </a:ext>
                  </a:extLst>
                </a:hlinkClick>
              </a:rPr>
              <a:t>https://implicit.harvard.edu/implicit/selectatest.html</a:t>
            </a:r>
            <a:r>
              <a:rPr b="1" i="0" lang="en-US" sz="3600" u="none" cap="none" strike="noStrike">
                <a:solidFill>
                  <a:srgbClr val="452A74"/>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p:txBody>
      </p:sp>
      <p:sp>
        <p:nvSpPr>
          <p:cNvPr id="129" name="Google Shape;129;p53"/>
          <p:cNvSpPr txBox="1"/>
          <p:nvPr/>
        </p:nvSpPr>
        <p:spPr>
          <a:xfrm>
            <a:off x="190152" y="256278"/>
            <a:ext cx="11579700" cy="13299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3999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Gendered Innovations</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9000"/>
          </a:blip>
          <a:stretch>
            <a:fillRect/>
          </a:stretch>
        </a:blipFill>
      </p:bgPr>
    </p:bg>
    <p:spTree>
      <p:nvGrpSpPr>
        <p:cNvPr id="133" name="Shape 133"/>
        <p:cNvGrpSpPr/>
        <p:nvPr/>
      </p:nvGrpSpPr>
      <p:grpSpPr>
        <a:xfrm>
          <a:off x="0" y="0"/>
          <a:ext cx="0" cy="0"/>
          <a:chOff x="0" y="0"/>
          <a:chExt cx="0" cy="0"/>
        </a:xfrm>
      </p:grpSpPr>
      <p:sp>
        <p:nvSpPr>
          <p:cNvPr id="134" name="Google Shape;134;p11"/>
          <p:cNvSpPr/>
          <p:nvPr/>
        </p:nvSpPr>
        <p:spPr>
          <a:xfrm>
            <a:off x="14742167" y="9258300"/>
            <a:ext cx="3069119" cy="618435"/>
          </a:xfrm>
          <a:custGeom>
            <a:rect b="b" l="l" r="r" t="t"/>
            <a:pathLst>
              <a:path extrusionOk="0" h="618435" w="3069119">
                <a:moveTo>
                  <a:pt x="0" y="0"/>
                </a:moveTo>
                <a:lnTo>
                  <a:pt x="3069119" y="0"/>
                </a:lnTo>
                <a:lnTo>
                  <a:pt x="3069119" y="618435"/>
                </a:lnTo>
                <a:lnTo>
                  <a:pt x="0" y="618435"/>
                </a:lnTo>
                <a:lnTo>
                  <a:pt x="0" y="0"/>
                </a:lnTo>
                <a:close/>
              </a:path>
            </a:pathLst>
          </a:custGeom>
          <a:blipFill rotWithShape="1">
            <a:blip r:embed="rId4">
              <a:alphaModFix/>
            </a:blip>
            <a:stretch>
              <a:fillRect b="-405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11"/>
          <p:cNvSpPr/>
          <p:nvPr/>
        </p:nvSpPr>
        <p:spPr>
          <a:xfrm>
            <a:off x="15937540" y="0"/>
            <a:ext cx="2350460" cy="2350460"/>
          </a:xfrm>
          <a:custGeom>
            <a:rect b="b" l="l" r="r" t="t"/>
            <a:pathLst>
              <a:path extrusionOk="0" h="2350460" w="2350460">
                <a:moveTo>
                  <a:pt x="0" y="0"/>
                </a:moveTo>
                <a:lnTo>
                  <a:pt x="2350460" y="0"/>
                </a:lnTo>
                <a:lnTo>
                  <a:pt x="2350460" y="2350460"/>
                </a:lnTo>
                <a:lnTo>
                  <a:pt x="0" y="2350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11"/>
          <p:cNvSpPr txBox="1"/>
          <p:nvPr/>
        </p:nvSpPr>
        <p:spPr>
          <a:xfrm>
            <a:off x="615208" y="1288693"/>
            <a:ext cx="15661518" cy="970587"/>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505" u="none" cap="none" strike="noStrike">
                <a:solidFill>
                  <a:srgbClr val="DED5ED"/>
                </a:solidFill>
                <a:latin typeface="Montserrat ExtraBold"/>
                <a:ea typeface="Montserrat ExtraBold"/>
                <a:cs typeface="Montserrat ExtraBold"/>
                <a:sym typeface="Montserrat ExtraBold"/>
              </a:rPr>
              <a:t>BREAK</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D5ED"/>
        </a:solidFill>
      </p:bgPr>
    </p:bg>
    <p:spTree>
      <p:nvGrpSpPr>
        <p:cNvPr id="140" name="Shape 140"/>
        <p:cNvGrpSpPr/>
        <p:nvPr/>
      </p:nvGrpSpPr>
      <p:grpSpPr>
        <a:xfrm>
          <a:off x="0" y="0"/>
          <a:ext cx="0" cy="0"/>
          <a:chOff x="0" y="0"/>
          <a:chExt cx="0" cy="0"/>
        </a:xfrm>
      </p:grpSpPr>
      <p:sp>
        <p:nvSpPr>
          <p:cNvPr id="141" name="Google Shape;141;p52"/>
          <p:cNvSpPr/>
          <p:nvPr/>
        </p:nvSpPr>
        <p:spPr>
          <a:xfrm>
            <a:off x="14935664" y="9258300"/>
            <a:ext cx="3069119" cy="618435"/>
          </a:xfrm>
          <a:custGeom>
            <a:rect b="b" l="l" r="r" t="t"/>
            <a:pathLst>
              <a:path extrusionOk="0" h="618435" w="3069119">
                <a:moveTo>
                  <a:pt x="0" y="0"/>
                </a:moveTo>
                <a:lnTo>
                  <a:pt x="3069119" y="0"/>
                </a:lnTo>
                <a:lnTo>
                  <a:pt x="3069119" y="618435"/>
                </a:lnTo>
                <a:lnTo>
                  <a:pt x="0" y="618435"/>
                </a:lnTo>
                <a:lnTo>
                  <a:pt x="0" y="0"/>
                </a:lnTo>
                <a:close/>
              </a:path>
            </a:pathLst>
          </a:custGeom>
          <a:blipFill rotWithShape="1">
            <a:blip r:embed="rId3">
              <a:alphaModFix/>
            </a:blip>
            <a:stretch>
              <a:fillRect b="-405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 name="Google Shape;142;p52"/>
          <p:cNvSpPr/>
          <p:nvPr/>
        </p:nvSpPr>
        <p:spPr>
          <a:xfrm>
            <a:off x="16084070" y="-146530"/>
            <a:ext cx="2350460" cy="2350460"/>
          </a:xfrm>
          <a:custGeom>
            <a:rect b="b" l="l" r="r" t="t"/>
            <a:pathLst>
              <a:path extrusionOk="0" h="2350460" w="2350460">
                <a:moveTo>
                  <a:pt x="0" y="0"/>
                </a:moveTo>
                <a:lnTo>
                  <a:pt x="2350460" y="0"/>
                </a:lnTo>
                <a:lnTo>
                  <a:pt x="2350460" y="2350460"/>
                </a:lnTo>
                <a:lnTo>
                  <a:pt x="0" y="235046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p52"/>
          <p:cNvSpPr txBox="1"/>
          <p:nvPr/>
        </p:nvSpPr>
        <p:spPr>
          <a:xfrm>
            <a:off x="333983" y="423576"/>
            <a:ext cx="10329101" cy="94179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100"/>
              <a:buFont typeface="Arial"/>
              <a:buNone/>
            </a:pPr>
            <a:r>
              <a:rPr b="0" i="0" lang="en-US" sz="5100" u="none" cap="none" strike="noStrike">
                <a:solidFill>
                  <a:srgbClr val="452A74"/>
                </a:solidFill>
                <a:latin typeface="Montserrat ExtraBold"/>
                <a:ea typeface="Montserrat ExtraBold"/>
                <a:cs typeface="Montserrat ExtraBold"/>
                <a:sym typeface="Montserrat ExtraBold"/>
              </a:rPr>
              <a:t>Group Activity</a:t>
            </a:r>
            <a:endParaRPr b="0" i="0" sz="1400" u="none" cap="none" strike="noStrike">
              <a:solidFill>
                <a:srgbClr val="000000"/>
              </a:solidFill>
              <a:latin typeface="Arial"/>
              <a:ea typeface="Arial"/>
              <a:cs typeface="Arial"/>
              <a:sym typeface="Arial"/>
            </a:endParaRPr>
          </a:p>
        </p:txBody>
      </p:sp>
      <p:sp>
        <p:nvSpPr>
          <p:cNvPr id="144" name="Google Shape;144;p52"/>
          <p:cNvSpPr txBox="1"/>
          <p:nvPr/>
        </p:nvSpPr>
        <p:spPr>
          <a:xfrm>
            <a:off x="333973" y="1652625"/>
            <a:ext cx="14111400" cy="8155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1" lang="en-US" sz="2800">
                <a:solidFill>
                  <a:srgbClr val="452A74"/>
                </a:solidFill>
                <a:latin typeface="Montserrat"/>
                <a:ea typeface="Montserrat"/>
                <a:cs typeface="Montserrat"/>
                <a:sym typeface="Montserrat"/>
              </a:rPr>
              <a:t>Activity part 2: Reflection Activity. SWOT analysis with questions based on the module</a:t>
            </a:r>
            <a:endParaRPr b="1" sz="2800">
              <a:solidFill>
                <a:srgbClr val="452A74"/>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800"/>
              <a:buFont typeface="Arial"/>
              <a:buNone/>
            </a:pPr>
            <a:r>
              <a:t/>
            </a:r>
            <a:endParaRPr b="1" sz="2800">
              <a:solidFill>
                <a:srgbClr val="452A74"/>
              </a:solidFill>
              <a:latin typeface="Montserrat"/>
              <a:ea typeface="Montserrat"/>
              <a:cs typeface="Montserrat"/>
              <a:sym typeface="Montserrat"/>
            </a:endParaRPr>
          </a:p>
          <a:p>
            <a:pPr indent="0" lvl="0" marL="0" rtl="0" algn="l">
              <a:lnSpc>
                <a:spcPct val="140022"/>
              </a:lnSpc>
              <a:spcBef>
                <a:spcPts val="0"/>
              </a:spcBef>
              <a:spcAft>
                <a:spcPts val="0"/>
              </a:spcAft>
              <a:buClr>
                <a:schemeClr val="dk1"/>
              </a:buClr>
              <a:buSzPts val="3600"/>
              <a:buFont typeface="Arial"/>
              <a:buNone/>
            </a:pPr>
            <a:r>
              <a:rPr b="1" lang="en-US" sz="2400">
                <a:solidFill>
                  <a:srgbClr val="452A74"/>
                </a:solidFill>
                <a:latin typeface="Montserrat"/>
                <a:ea typeface="Montserrat"/>
                <a:cs typeface="Montserrat"/>
                <a:sym typeface="Montserrat"/>
              </a:rPr>
              <a:t>Let’s reflect together!</a:t>
            </a:r>
            <a:endParaRPr b="1" sz="2400">
              <a:solidFill>
                <a:srgbClr val="452A74"/>
              </a:solidFill>
              <a:latin typeface="Montserrat"/>
              <a:ea typeface="Montserrat"/>
              <a:cs typeface="Montserrat"/>
              <a:sym typeface="Montserrat"/>
            </a:endParaRPr>
          </a:p>
          <a:p>
            <a:pPr indent="0" lvl="0" marL="0" rtl="0" algn="l">
              <a:lnSpc>
                <a:spcPct val="140022"/>
              </a:lnSpc>
              <a:spcBef>
                <a:spcPts val="0"/>
              </a:spcBef>
              <a:spcAft>
                <a:spcPts val="0"/>
              </a:spcAft>
              <a:buClr>
                <a:schemeClr val="dk1"/>
              </a:buClr>
              <a:buSzPts val="3600"/>
              <a:buFont typeface="Arial"/>
              <a:buNone/>
            </a:pPr>
            <a:r>
              <a:rPr lang="en-US" sz="2400">
                <a:solidFill>
                  <a:srgbClr val="452A74"/>
                </a:solidFill>
                <a:latin typeface="Montserrat"/>
                <a:ea typeface="Montserrat"/>
                <a:cs typeface="Montserrat"/>
                <a:sym typeface="Montserrat"/>
              </a:rPr>
              <a:t>You will now explore the gender gap in STEM and innovation through a SWOT analysis. Use the guiding questions below to support your reflection.</a:t>
            </a:r>
            <a:endParaRPr sz="2400">
              <a:solidFill>
                <a:srgbClr val="452A74"/>
              </a:solidFill>
              <a:latin typeface="Montserrat"/>
              <a:ea typeface="Montserrat"/>
              <a:cs typeface="Montserrat"/>
              <a:sym typeface="Montserrat"/>
            </a:endParaRPr>
          </a:p>
          <a:p>
            <a:pPr indent="0" lvl="0" marL="0" rtl="0" algn="l">
              <a:lnSpc>
                <a:spcPct val="140022"/>
              </a:lnSpc>
              <a:spcBef>
                <a:spcPts val="0"/>
              </a:spcBef>
              <a:spcAft>
                <a:spcPts val="0"/>
              </a:spcAft>
              <a:buClr>
                <a:schemeClr val="dk1"/>
              </a:buClr>
              <a:buSzPts val="3600"/>
              <a:buFont typeface="Arial"/>
              <a:buNone/>
            </a:pPr>
            <a:r>
              <a:t/>
            </a:r>
            <a:endParaRPr sz="2400">
              <a:solidFill>
                <a:srgbClr val="452A74"/>
              </a:solidFill>
              <a:latin typeface="Montserrat"/>
              <a:ea typeface="Montserrat"/>
              <a:cs typeface="Montserrat"/>
              <a:sym typeface="Montserrat"/>
            </a:endParaRPr>
          </a:p>
          <a:p>
            <a:pPr indent="0" lvl="0" marL="0" rtl="0" algn="l">
              <a:lnSpc>
                <a:spcPct val="140022"/>
              </a:lnSpc>
              <a:spcBef>
                <a:spcPts val="0"/>
              </a:spcBef>
              <a:spcAft>
                <a:spcPts val="0"/>
              </a:spcAft>
              <a:buClr>
                <a:schemeClr val="dk1"/>
              </a:buClr>
              <a:buSzPts val="3600"/>
              <a:buFont typeface="Arial"/>
              <a:buNone/>
            </a:pPr>
            <a:r>
              <a:rPr b="1" lang="en-US" sz="2400">
                <a:solidFill>
                  <a:srgbClr val="452A74"/>
                </a:solidFill>
                <a:latin typeface="Montserrat"/>
                <a:ea typeface="Montserrat"/>
                <a:cs typeface="Montserrat"/>
                <a:sym typeface="Montserrat"/>
              </a:rPr>
              <a:t>Instructions</a:t>
            </a:r>
            <a:endParaRPr b="1" sz="2400">
              <a:solidFill>
                <a:srgbClr val="452A74"/>
              </a:solidFill>
              <a:latin typeface="Montserrat"/>
              <a:ea typeface="Montserrat"/>
              <a:cs typeface="Montserrat"/>
              <a:sym typeface="Montserrat"/>
            </a:endParaRPr>
          </a:p>
          <a:p>
            <a:pPr indent="0" lvl="0" marL="0" rtl="0" algn="l">
              <a:lnSpc>
                <a:spcPct val="140022"/>
              </a:lnSpc>
              <a:spcBef>
                <a:spcPts val="0"/>
              </a:spcBef>
              <a:spcAft>
                <a:spcPts val="0"/>
              </a:spcAft>
              <a:buClr>
                <a:schemeClr val="dk1"/>
              </a:buClr>
              <a:buSzPts val="3600"/>
              <a:buFont typeface="Arial"/>
              <a:buNone/>
            </a:pPr>
            <a:r>
              <a:t/>
            </a:r>
            <a:endParaRPr b="1" sz="2400">
              <a:solidFill>
                <a:srgbClr val="452A74"/>
              </a:solidFill>
              <a:latin typeface="Montserrat"/>
              <a:ea typeface="Montserrat"/>
              <a:cs typeface="Montserrat"/>
              <a:sym typeface="Montserrat"/>
            </a:endParaRPr>
          </a:p>
          <a:p>
            <a:pPr indent="-381000" lvl="0" marL="457200" rtl="0" algn="l">
              <a:lnSpc>
                <a:spcPct val="140022"/>
              </a:lnSpc>
              <a:spcBef>
                <a:spcPts val="0"/>
              </a:spcBef>
              <a:spcAft>
                <a:spcPts val="0"/>
              </a:spcAft>
              <a:buClr>
                <a:srgbClr val="452A74"/>
              </a:buClr>
              <a:buSzPts val="2400"/>
              <a:buFont typeface="Montserrat"/>
              <a:buChar char="●"/>
            </a:pPr>
            <a:r>
              <a:rPr lang="en-US" sz="2400">
                <a:solidFill>
                  <a:srgbClr val="452A74"/>
                </a:solidFill>
                <a:latin typeface="Montserrat"/>
                <a:ea typeface="Montserrat"/>
                <a:cs typeface="Montserrat"/>
                <a:sym typeface="Montserrat"/>
              </a:rPr>
              <a:t>Create four working tables. </a:t>
            </a:r>
            <a:endParaRPr sz="2400">
              <a:solidFill>
                <a:srgbClr val="452A74"/>
              </a:solidFill>
              <a:latin typeface="Montserrat"/>
              <a:ea typeface="Montserrat"/>
              <a:cs typeface="Montserrat"/>
              <a:sym typeface="Montserrat"/>
            </a:endParaRPr>
          </a:p>
          <a:p>
            <a:pPr indent="-381000" lvl="0" marL="457200" rtl="0" algn="l">
              <a:lnSpc>
                <a:spcPct val="140022"/>
              </a:lnSpc>
              <a:spcBef>
                <a:spcPts val="0"/>
              </a:spcBef>
              <a:spcAft>
                <a:spcPts val="0"/>
              </a:spcAft>
              <a:buClr>
                <a:srgbClr val="452A74"/>
              </a:buClr>
              <a:buSzPts val="2400"/>
              <a:buFont typeface="Montserrat"/>
              <a:buChar char="●"/>
            </a:pPr>
            <a:r>
              <a:rPr lang="en-US" sz="2400">
                <a:solidFill>
                  <a:srgbClr val="452A74"/>
                </a:solidFill>
                <a:latin typeface="Montserrat"/>
                <a:ea typeface="Montserrat"/>
                <a:cs typeface="Montserrat"/>
                <a:sym typeface="Montserrat"/>
              </a:rPr>
              <a:t>Each table will focus on one specific aspect of the SWOT analysis: strengths, weaknesses, opportunities and threats. </a:t>
            </a:r>
            <a:endParaRPr sz="2400">
              <a:solidFill>
                <a:srgbClr val="452A74"/>
              </a:solidFill>
              <a:latin typeface="Montserrat"/>
              <a:ea typeface="Montserrat"/>
              <a:cs typeface="Montserrat"/>
              <a:sym typeface="Montserrat"/>
            </a:endParaRPr>
          </a:p>
          <a:p>
            <a:pPr indent="-381000" lvl="0" marL="457200" rtl="0" algn="l">
              <a:lnSpc>
                <a:spcPct val="140022"/>
              </a:lnSpc>
              <a:spcBef>
                <a:spcPts val="0"/>
              </a:spcBef>
              <a:spcAft>
                <a:spcPts val="0"/>
              </a:spcAft>
              <a:buClr>
                <a:srgbClr val="452A74"/>
              </a:buClr>
              <a:buSzPts val="2400"/>
              <a:buFont typeface="Montserrat"/>
              <a:buChar char="●"/>
            </a:pPr>
            <a:r>
              <a:rPr lang="en-US" sz="2400">
                <a:solidFill>
                  <a:srgbClr val="452A74"/>
                </a:solidFill>
                <a:latin typeface="Montserrat"/>
                <a:ea typeface="Montserrat"/>
                <a:cs typeface="Montserrat"/>
                <a:sym typeface="Montserrat"/>
              </a:rPr>
              <a:t>Each group will discuss and write their ideas on the large cardboard placed on their table.</a:t>
            </a:r>
            <a:endParaRPr sz="2400">
              <a:solidFill>
                <a:srgbClr val="452A74"/>
              </a:solidFill>
              <a:latin typeface="Montserrat"/>
              <a:ea typeface="Montserrat"/>
              <a:cs typeface="Montserrat"/>
              <a:sym typeface="Montserrat"/>
            </a:endParaRPr>
          </a:p>
          <a:p>
            <a:pPr indent="-381000" lvl="0" marL="457200" rtl="0" algn="l">
              <a:lnSpc>
                <a:spcPct val="140022"/>
              </a:lnSpc>
              <a:spcBef>
                <a:spcPts val="0"/>
              </a:spcBef>
              <a:spcAft>
                <a:spcPts val="0"/>
              </a:spcAft>
              <a:buClr>
                <a:srgbClr val="452A74"/>
              </a:buClr>
              <a:buSzPts val="2400"/>
              <a:buFont typeface="Montserrat"/>
              <a:buChar char="●"/>
            </a:pPr>
            <a:r>
              <a:rPr lang="en-US" sz="2400">
                <a:solidFill>
                  <a:srgbClr val="452A74"/>
                </a:solidFill>
                <a:latin typeface="Montserrat"/>
                <a:ea typeface="Montserrat"/>
                <a:cs typeface="Montserrat"/>
                <a:sym typeface="Montserrat"/>
              </a:rPr>
              <a:t>Each group of students will use a different colour marker to identify their university/institution’s input.</a:t>
            </a:r>
            <a:endParaRPr b="1" sz="280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48" name="Shape 148"/>
        <p:cNvGrpSpPr/>
        <p:nvPr/>
      </p:nvGrpSpPr>
      <p:grpSpPr>
        <a:xfrm>
          <a:off x="0" y="0"/>
          <a:ext cx="0" cy="0"/>
          <a:chOff x="0" y="0"/>
          <a:chExt cx="0" cy="0"/>
        </a:xfrm>
      </p:grpSpPr>
      <p:sp>
        <p:nvSpPr>
          <p:cNvPr id="149" name="Google Shape;149;g351be665daf_0_10"/>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0" name="Google Shape;150;g351be665daf_0_10"/>
          <p:cNvGrpSpPr/>
          <p:nvPr/>
        </p:nvGrpSpPr>
        <p:grpSpPr>
          <a:xfrm>
            <a:off x="-281955" y="9721186"/>
            <a:ext cx="18965956" cy="883918"/>
            <a:chOff x="0" y="-38100"/>
            <a:chExt cx="4995116" cy="232800"/>
          </a:xfrm>
        </p:grpSpPr>
        <p:sp>
          <p:nvSpPr>
            <p:cNvPr id="151" name="Google Shape;151;g351be665daf_0_10"/>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g351be665daf_0_10"/>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3" name="Google Shape;153;g351be665daf_0_10"/>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g351be665daf_0_10"/>
          <p:cNvSpPr txBox="1"/>
          <p:nvPr/>
        </p:nvSpPr>
        <p:spPr>
          <a:xfrm>
            <a:off x="190152" y="1952133"/>
            <a:ext cx="15661500" cy="8066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US" sz="2500">
                <a:solidFill>
                  <a:srgbClr val="452A74"/>
                </a:solidFill>
                <a:latin typeface="Montserrat"/>
                <a:ea typeface="Montserrat"/>
                <a:cs typeface="Montserrat"/>
                <a:sym typeface="Montserrat"/>
              </a:rPr>
              <a:t>S – Strengths</a:t>
            </a:r>
            <a:endParaRPr b="1" sz="25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US" sz="2500">
                <a:solidFill>
                  <a:srgbClr val="452A74"/>
                </a:solidFill>
                <a:latin typeface="Montserrat"/>
                <a:ea typeface="Montserrat"/>
                <a:cs typeface="Montserrat"/>
                <a:sym typeface="Montserrat"/>
              </a:rPr>
              <a:t>What are we already doing well? What are our assets or positive elements regarding gender inclusion in STEM and education?</a:t>
            </a:r>
            <a:endParaRPr sz="2500">
              <a:solidFill>
                <a:srgbClr val="452A74"/>
              </a:solidFill>
              <a:latin typeface="Montserrat"/>
              <a:ea typeface="Montserrat"/>
              <a:cs typeface="Montserrat"/>
              <a:sym typeface="Montserrat"/>
            </a:endParaRPr>
          </a:p>
          <a:p>
            <a:pPr indent="-387350" lvl="0" marL="457200" rtl="0" algn="l">
              <a:lnSpc>
                <a:spcPct val="115000"/>
              </a:lnSpc>
              <a:spcBef>
                <a:spcPts val="120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Are there visible role models in STEM who inspire diverse students?</a:t>
            </a:r>
            <a:endParaRPr sz="2500">
              <a:solidFill>
                <a:srgbClr val="452A74"/>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What strengths do students bring when given the chance to reflect on their identity and skills?</a:t>
            </a:r>
            <a:endParaRPr sz="2500">
              <a:solidFill>
                <a:srgbClr val="452A74"/>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Are there inclusive policies or practices already in place in your school/university/community?</a:t>
            </a:r>
            <a:endParaRPr sz="25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25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en-US" sz="2500">
                <a:solidFill>
                  <a:srgbClr val="452A74"/>
                </a:solidFill>
                <a:latin typeface="Montserrat"/>
                <a:ea typeface="Montserrat"/>
                <a:cs typeface="Montserrat"/>
                <a:sym typeface="Montserrat"/>
              </a:rPr>
              <a:t>W – Weaknesses</a:t>
            </a:r>
            <a:endParaRPr b="1" sz="25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US" sz="2500">
                <a:solidFill>
                  <a:srgbClr val="452A74"/>
                </a:solidFill>
                <a:latin typeface="Montserrat"/>
                <a:ea typeface="Montserrat"/>
                <a:cs typeface="Montserrat"/>
                <a:sym typeface="Montserrat"/>
              </a:rPr>
              <a:t>What are the current limitations or barriers that prevent gender equity in STEM and innovation?</a:t>
            </a:r>
            <a:endParaRPr sz="2500">
              <a:solidFill>
                <a:srgbClr val="452A74"/>
              </a:solidFill>
              <a:latin typeface="Montserrat"/>
              <a:ea typeface="Montserrat"/>
              <a:cs typeface="Montserrat"/>
              <a:sym typeface="Montserrat"/>
            </a:endParaRPr>
          </a:p>
          <a:p>
            <a:pPr indent="-387350" lvl="0" marL="457200" rtl="0" algn="l">
              <a:lnSpc>
                <a:spcPct val="115000"/>
              </a:lnSpc>
              <a:spcBef>
                <a:spcPts val="120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How do socio-cultural or family expectations shape career choices for students?</a:t>
            </a:r>
            <a:endParaRPr sz="2500">
              <a:solidFill>
                <a:srgbClr val="452A74"/>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Are educational practices or role tests reinforcing stereotypes?</a:t>
            </a:r>
            <a:endParaRPr sz="2500">
              <a:solidFill>
                <a:srgbClr val="452A74"/>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Is there a lack of gender awareness in how we design lessons or group work?</a:t>
            </a:r>
            <a:endParaRPr sz="6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marR="0" rtl="0" algn="l">
              <a:lnSpc>
                <a:spcPct val="140022"/>
              </a:lnSpc>
              <a:spcBef>
                <a:spcPts val="120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p:txBody>
      </p:sp>
      <p:sp>
        <p:nvSpPr>
          <p:cNvPr id="155" name="Google Shape;155;g351be665daf_0_10"/>
          <p:cNvSpPr txBox="1"/>
          <p:nvPr/>
        </p:nvSpPr>
        <p:spPr>
          <a:xfrm>
            <a:off x="190152" y="256278"/>
            <a:ext cx="11579700" cy="13299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3999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Gendered Innovations</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59" name="Shape 159"/>
        <p:cNvGrpSpPr/>
        <p:nvPr/>
      </p:nvGrpSpPr>
      <p:grpSpPr>
        <a:xfrm>
          <a:off x="0" y="0"/>
          <a:ext cx="0" cy="0"/>
          <a:chOff x="0" y="0"/>
          <a:chExt cx="0" cy="0"/>
        </a:xfrm>
      </p:grpSpPr>
      <p:sp>
        <p:nvSpPr>
          <p:cNvPr id="160" name="Google Shape;160;g351be665daf_0_2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1" name="Google Shape;161;g351be665daf_0_22"/>
          <p:cNvGrpSpPr/>
          <p:nvPr/>
        </p:nvGrpSpPr>
        <p:grpSpPr>
          <a:xfrm>
            <a:off x="-281955" y="9721186"/>
            <a:ext cx="18965956" cy="883918"/>
            <a:chOff x="0" y="-38100"/>
            <a:chExt cx="4995116" cy="232800"/>
          </a:xfrm>
        </p:grpSpPr>
        <p:sp>
          <p:nvSpPr>
            <p:cNvPr id="162" name="Google Shape;162;g351be665daf_0_2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g351be665daf_0_2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4" name="Google Shape;164;g351be665daf_0_2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g351be665daf_0_22"/>
          <p:cNvSpPr txBox="1"/>
          <p:nvPr/>
        </p:nvSpPr>
        <p:spPr>
          <a:xfrm>
            <a:off x="190152" y="1952133"/>
            <a:ext cx="15661500" cy="79725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b="1" lang="en-US" sz="2500">
                <a:solidFill>
                  <a:srgbClr val="452A74"/>
                </a:solidFill>
                <a:latin typeface="Montserrat"/>
                <a:ea typeface="Montserrat"/>
                <a:cs typeface="Montserrat"/>
                <a:sym typeface="Montserrat"/>
              </a:rPr>
              <a:t>O – Opportunities</a:t>
            </a:r>
            <a:endParaRPr b="1" sz="1600">
              <a:solidFill>
                <a:schemeClr val="dk1"/>
              </a:solidFill>
            </a:endParaRPr>
          </a:p>
          <a:p>
            <a:pPr indent="0" lvl="0" marL="0" rtl="0" algn="l">
              <a:lnSpc>
                <a:spcPct val="115000"/>
              </a:lnSpc>
              <a:spcBef>
                <a:spcPts val="1200"/>
              </a:spcBef>
              <a:spcAft>
                <a:spcPts val="0"/>
              </a:spcAft>
              <a:buNone/>
            </a:pPr>
            <a:r>
              <a:rPr lang="en-US" sz="2500">
                <a:solidFill>
                  <a:srgbClr val="452A74"/>
                </a:solidFill>
                <a:latin typeface="Montserrat"/>
                <a:ea typeface="Montserrat"/>
                <a:cs typeface="Montserrat"/>
                <a:sym typeface="Montserrat"/>
              </a:rPr>
              <a:t>What can we improve or develop? What trends or initiatives can support change?</a:t>
            </a:r>
            <a:endParaRPr sz="2500">
              <a:solidFill>
                <a:srgbClr val="452A74"/>
              </a:solidFill>
              <a:latin typeface="Montserrat"/>
              <a:ea typeface="Montserrat"/>
              <a:cs typeface="Montserrat"/>
              <a:sym typeface="Montserrat"/>
            </a:endParaRPr>
          </a:p>
          <a:p>
            <a:pPr indent="-387350" lvl="0" marL="457200" rtl="0" algn="l">
              <a:lnSpc>
                <a:spcPct val="115000"/>
              </a:lnSpc>
              <a:spcBef>
                <a:spcPts val="120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How can we better integrate gender mainstreaming in teaching and career guidance?</a:t>
            </a:r>
            <a:endParaRPr sz="2500">
              <a:solidFill>
                <a:srgbClr val="452A74"/>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What partnerships or programs exist to support girls and minorities in STEM?</a:t>
            </a:r>
            <a:endParaRPr sz="2500">
              <a:solidFill>
                <a:srgbClr val="452A74"/>
              </a:solidFill>
              <a:latin typeface="Montserrat"/>
              <a:ea typeface="Montserrat"/>
              <a:cs typeface="Montserrat"/>
              <a:sym typeface="Montserrat"/>
            </a:endParaRPr>
          </a:p>
          <a:p>
            <a:pPr indent="-387350" lvl="0" marL="45720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Could redesigning assessment tools or identity mapping help empower students?</a:t>
            </a:r>
            <a:endParaRPr sz="1600">
              <a:solidFill>
                <a:schemeClr val="dk1"/>
              </a:solidFill>
            </a:endParaRPr>
          </a:p>
          <a:p>
            <a:pPr indent="0" lvl="0" marL="0" rtl="0" algn="l">
              <a:lnSpc>
                <a:spcPct val="115000"/>
              </a:lnSpc>
              <a:spcBef>
                <a:spcPts val="1200"/>
              </a:spcBef>
              <a:spcAft>
                <a:spcPts val="0"/>
              </a:spcAft>
              <a:buNone/>
            </a:pPr>
            <a:r>
              <a:t/>
            </a:r>
            <a:endParaRPr b="1" sz="25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b="1" lang="en-US" sz="2500">
                <a:solidFill>
                  <a:srgbClr val="452A74"/>
                </a:solidFill>
                <a:latin typeface="Montserrat"/>
                <a:ea typeface="Montserrat"/>
                <a:cs typeface="Montserrat"/>
                <a:sym typeface="Montserrat"/>
              </a:rPr>
              <a:t>T – Threats</a:t>
            </a:r>
            <a:endParaRPr b="1" sz="1600">
              <a:solidFill>
                <a:schemeClr val="dk1"/>
              </a:solidFill>
            </a:endParaRPr>
          </a:p>
          <a:p>
            <a:pPr indent="0" lvl="0" marL="0" marR="0" rtl="0" algn="l">
              <a:lnSpc>
                <a:spcPct val="115000"/>
              </a:lnSpc>
              <a:spcBef>
                <a:spcPts val="1200"/>
              </a:spcBef>
              <a:spcAft>
                <a:spcPts val="0"/>
              </a:spcAft>
              <a:buNone/>
            </a:pPr>
            <a:r>
              <a:rPr lang="en-US" sz="2500">
                <a:solidFill>
                  <a:srgbClr val="452A74"/>
                </a:solidFill>
                <a:latin typeface="Montserrat"/>
                <a:ea typeface="Montserrat"/>
                <a:cs typeface="Montserrat"/>
                <a:sym typeface="Montserrat"/>
              </a:rPr>
              <a:t>What external risks or challenges may prevent progress toward gender equality in STEM?</a:t>
            </a:r>
            <a:endParaRPr sz="2500">
              <a:solidFill>
                <a:srgbClr val="452A74"/>
              </a:solidFill>
              <a:latin typeface="Montserrat"/>
              <a:ea typeface="Montserrat"/>
              <a:cs typeface="Montserrat"/>
              <a:sym typeface="Montserrat"/>
            </a:endParaRPr>
          </a:p>
          <a:p>
            <a:pPr indent="-387350" lvl="0" marL="457200" marR="0" rtl="0" algn="l">
              <a:lnSpc>
                <a:spcPct val="115000"/>
              </a:lnSpc>
              <a:spcBef>
                <a:spcPts val="120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How does continued gender segregation affect innovation and product design?</a:t>
            </a:r>
            <a:endParaRPr sz="2500">
              <a:solidFill>
                <a:srgbClr val="452A74"/>
              </a:solidFill>
              <a:latin typeface="Montserrat"/>
              <a:ea typeface="Montserrat"/>
              <a:cs typeface="Montserrat"/>
              <a:sym typeface="Montserrat"/>
            </a:endParaRPr>
          </a:p>
          <a:p>
            <a:pPr indent="-387350" lvl="0" marL="457200" marR="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Are economic or institutional structures resisting change?</a:t>
            </a:r>
            <a:endParaRPr sz="2500">
              <a:solidFill>
                <a:srgbClr val="452A74"/>
              </a:solidFill>
              <a:latin typeface="Montserrat"/>
              <a:ea typeface="Montserrat"/>
              <a:cs typeface="Montserrat"/>
              <a:sym typeface="Montserrat"/>
            </a:endParaRPr>
          </a:p>
          <a:p>
            <a:pPr indent="-387350" lvl="0" marL="457200" marR="0" rtl="0" algn="l">
              <a:lnSpc>
                <a:spcPct val="115000"/>
              </a:lnSpc>
              <a:spcBef>
                <a:spcPts val="0"/>
              </a:spcBef>
              <a:spcAft>
                <a:spcPts val="0"/>
              </a:spcAft>
              <a:buClr>
                <a:srgbClr val="452A74"/>
              </a:buClr>
              <a:buSzPts val="2500"/>
              <a:buFont typeface="Montserrat"/>
              <a:buChar char="●"/>
            </a:pPr>
            <a:r>
              <a:rPr lang="en-US" sz="2500">
                <a:solidFill>
                  <a:srgbClr val="452A74"/>
                </a:solidFill>
                <a:latin typeface="Montserrat"/>
                <a:ea typeface="Montserrat"/>
                <a:cs typeface="Montserrat"/>
                <a:sym typeface="Montserrat"/>
              </a:rPr>
              <a:t>What are the risks of maintaining gender-blind approaches in education and tech?</a:t>
            </a:r>
            <a:endParaRPr sz="1600">
              <a:solidFill>
                <a:schemeClr val="dk1"/>
              </a:solidFill>
            </a:endParaRPr>
          </a:p>
          <a:p>
            <a:pPr indent="0" lvl="0" marL="0" rtl="0" algn="l">
              <a:lnSpc>
                <a:spcPct val="115000"/>
              </a:lnSpc>
              <a:spcBef>
                <a:spcPts val="1200"/>
              </a:spcBef>
              <a:spcAft>
                <a:spcPts val="0"/>
              </a:spcAft>
              <a:buNone/>
            </a:pPr>
            <a:r>
              <a:t/>
            </a:r>
            <a:endParaRPr b="1"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marR="0" rtl="0" algn="l">
              <a:lnSpc>
                <a:spcPct val="140022"/>
              </a:lnSpc>
              <a:spcBef>
                <a:spcPts val="120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p:txBody>
      </p:sp>
      <p:sp>
        <p:nvSpPr>
          <p:cNvPr id="166" name="Google Shape;166;g351be665daf_0_22"/>
          <p:cNvSpPr txBox="1"/>
          <p:nvPr/>
        </p:nvSpPr>
        <p:spPr>
          <a:xfrm>
            <a:off x="190152" y="256278"/>
            <a:ext cx="11579700" cy="13299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3999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Gendered Innovations</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4000"/>
          </a:blip>
          <a:stretch>
            <a:fillRect/>
          </a:stretch>
        </a:blipFill>
      </p:bgPr>
    </p:bg>
    <p:spTree>
      <p:nvGrpSpPr>
        <p:cNvPr id="170" name="Shape 170"/>
        <p:cNvGrpSpPr/>
        <p:nvPr/>
      </p:nvGrpSpPr>
      <p:grpSpPr>
        <a:xfrm>
          <a:off x="0" y="0"/>
          <a:ext cx="0" cy="0"/>
          <a:chOff x="0" y="0"/>
          <a:chExt cx="0" cy="0"/>
        </a:xfrm>
      </p:grpSpPr>
      <p:sp>
        <p:nvSpPr>
          <p:cNvPr id="171" name="Google Shape;171;g351be665daf_0_34"/>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72" name="Google Shape;172;g351be665daf_0_34"/>
          <p:cNvGrpSpPr/>
          <p:nvPr/>
        </p:nvGrpSpPr>
        <p:grpSpPr>
          <a:xfrm>
            <a:off x="-281955" y="9721186"/>
            <a:ext cx="18965956" cy="883918"/>
            <a:chOff x="0" y="-38100"/>
            <a:chExt cx="4995116" cy="232800"/>
          </a:xfrm>
        </p:grpSpPr>
        <p:sp>
          <p:nvSpPr>
            <p:cNvPr id="173" name="Google Shape;173;g351be665daf_0_34"/>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4" name="Google Shape;174;g351be665daf_0_34"/>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5" name="Google Shape;175;g351be665daf_0_34"/>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g351be665daf_0_34"/>
          <p:cNvSpPr txBox="1"/>
          <p:nvPr/>
        </p:nvSpPr>
        <p:spPr>
          <a:xfrm>
            <a:off x="190152" y="1952133"/>
            <a:ext cx="15661500" cy="5811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t/>
            </a:r>
            <a:endParaRPr sz="1600">
              <a:solidFill>
                <a:schemeClr val="dk1"/>
              </a:solidFill>
            </a:endParaRPr>
          </a:p>
          <a:p>
            <a:pPr indent="0" lvl="0" marL="0" rtl="0" algn="l">
              <a:lnSpc>
                <a:spcPct val="115000"/>
              </a:lnSpc>
              <a:spcBef>
                <a:spcPts val="1200"/>
              </a:spcBef>
              <a:spcAft>
                <a:spcPts val="0"/>
              </a:spcAft>
              <a:buNone/>
            </a:pPr>
            <a:r>
              <a:t/>
            </a:r>
            <a:endParaRPr b="1" sz="29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b="1" sz="29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US" sz="2900">
                <a:solidFill>
                  <a:srgbClr val="452A74"/>
                </a:solidFill>
                <a:latin typeface="Montserrat"/>
                <a:ea typeface="Montserrat"/>
                <a:cs typeface="Montserrat"/>
                <a:sym typeface="Montserrat"/>
              </a:rPr>
              <a:t>The large group comes up with intervention proposals for weaknesses and threats.</a:t>
            </a:r>
            <a:endParaRPr b="1" sz="2900">
              <a:solidFill>
                <a:srgbClr val="452A74"/>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US" sz="2900">
                <a:solidFill>
                  <a:srgbClr val="452A74"/>
                </a:solidFill>
                <a:latin typeface="Montserrat"/>
                <a:ea typeface="Montserrat"/>
                <a:cs typeface="Montserrat"/>
                <a:sym typeface="Montserrat"/>
              </a:rPr>
              <a:t>Bring ideas together and think of concrete actions to address challenges identified in your SWOT!</a:t>
            </a:r>
            <a:endParaRPr b="1" sz="15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marR="0" rtl="0" algn="l">
              <a:lnSpc>
                <a:spcPct val="140022"/>
              </a:lnSpc>
              <a:spcBef>
                <a:spcPts val="120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a:p>
            <a:pPr indent="0" lvl="0" marL="0" marR="0" rtl="0" algn="l">
              <a:lnSpc>
                <a:spcPct val="140022"/>
              </a:lnSpc>
              <a:spcBef>
                <a:spcPts val="0"/>
              </a:spcBef>
              <a:spcAft>
                <a:spcPts val="0"/>
              </a:spcAft>
              <a:buClr>
                <a:srgbClr val="000000"/>
              </a:buClr>
              <a:buSzPts val="3600"/>
              <a:buFont typeface="Arial"/>
              <a:buNone/>
            </a:pPr>
            <a:r>
              <a:t/>
            </a:r>
            <a:endParaRPr b="1" i="0" sz="3600" u="none" cap="none" strike="noStrike">
              <a:solidFill>
                <a:srgbClr val="452A74"/>
              </a:solidFill>
              <a:latin typeface="Montserrat"/>
              <a:ea typeface="Montserrat"/>
              <a:cs typeface="Montserrat"/>
              <a:sym typeface="Montserrat"/>
            </a:endParaRPr>
          </a:p>
        </p:txBody>
      </p:sp>
      <p:sp>
        <p:nvSpPr>
          <p:cNvPr id="177" name="Google Shape;177;g351be665daf_0_34"/>
          <p:cNvSpPr txBox="1"/>
          <p:nvPr/>
        </p:nvSpPr>
        <p:spPr>
          <a:xfrm>
            <a:off x="190152" y="256278"/>
            <a:ext cx="11579700" cy="13299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3999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Gendered Innovations</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9000"/>
          </a:blip>
          <a:stretch>
            <a:fillRect/>
          </a:stretch>
        </a:blipFill>
      </p:bgPr>
    </p:bg>
    <p:spTree>
      <p:nvGrpSpPr>
        <p:cNvPr id="181" name="Shape 181"/>
        <p:cNvGrpSpPr/>
        <p:nvPr/>
      </p:nvGrpSpPr>
      <p:grpSpPr>
        <a:xfrm>
          <a:off x="0" y="0"/>
          <a:ext cx="0" cy="0"/>
          <a:chOff x="0" y="0"/>
          <a:chExt cx="0" cy="0"/>
        </a:xfrm>
      </p:grpSpPr>
      <p:sp>
        <p:nvSpPr>
          <p:cNvPr id="182" name="Google Shape;182;p54"/>
          <p:cNvSpPr/>
          <p:nvPr/>
        </p:nvSpPr>
        <p:spPr>
          <a:xfrm>
            <a:off x="14742167" y="9258300"/>
            <a:ext cx="3069119" cy="618435"/>
          </a:xfrm>
          <a:custGeom>
            <a:rect b="b" l="l" r="r" t="t"/>
            <a:pathLst>
              <a:path extrusionOk="0" h="618435" w="3069119">
                <a:moveTo>
                  <a:pt x="0" y="0"/>
                </a:moveTo>
                <a:lnTo>
                  <a:pt x="3069119" y="0"/>
                </a:lnTo>
                <a:lnTo>
                  <a:pt x="3069119" y="618435"/>
                </a:lnTo>
                <a:lnTo>
                  <a:pt x="0" y="618435"/>
                </a:lnTo>
                <a:lnTo>
                  <a:pt x="0" y="0"/>
                </a:lnTo>
                <a:close/>
              </a:path>
            </a:pathLst>
          </a:custGeom>
          <a:blipFill rotWithShape="1">
            <a:blip r:embed="rId4">
              <a:alphaModFix/>
            </a:blip>
            <a:stretch>
              <a:fillRect b="-405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54"/>
          <p:cNvSpPr/>
          <p:nvPr/>
        </p:nvSpPr>
        <p:spPr>
          <a:xfrm>
            <a:off x="15937540" y="0"/>
            <a:ext cx="2350460" cy="2350460"/>
          </a:xfrm>
          <a:custGeom>
            <a:rect b="b" l="l" r="r" t="t"/>
            <a:pathLst>
              <a:path extrusionOk="0" h="2350460" w="2350460">
                <a:moveTo>
                  <a:pt x="0" y="0"/>
                </a:moveTo>
                <a:lnTo>
                  <a:pt x="2350460" y="0"/>
                </a:lnTo>
                <a:lnTo>
                  <a:pt x="2350460" y="2350460"/>
                </a:lnTo>
                <a:lnTo>
                  <a:pt x="0" y="2350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54"/>
          <p:cNvSpPr txBox="1"/>
          <p:nvPr/>
        </p:nvSpPr>
        <p:spPr>
          <a:xfrm>
            <a:off x="615208" y="1288693"/>
            <a:ext cx="15661518" cy="970587"/>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505" u="none" cap="none" strike="noStrike">
                <a:solidFill>
                  <a:srgbClr val="DED5ED"/>
                </a:solidFill>
                <a:latin typeface="Montserrat ExtraBold"/>
                <a:ea typeface="Montserrat ExtraBold"/>
                <a:cs typeface="Montserrat ExtraBold"/>
                <a:sym typeface="Montserrat ExtraBold"/>
              </a:rPr>
              <a:t>BREAK</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