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Lst>
  <p:sldSz cy="10287000" cx="18288000"/>
  <p:notesSz cx="6858000" cy="9144000"/>
  <p:embeddedFontLst>
    <p:embeddedFont>
      <p:font typeface="Montserrat"/>
      <p:regular r:id="rId62"/>
      <p:bold r:id="rId63"/>
      <p:italic r:id="rId64"/>
      <p:boldItalic r:id="rId65"/>
    </p:embeddedFont>
    <p:embeddedFont>
      <p:font typeface="Noto Sans"/>
      <p:regular r:id="rId66"/>
      <p:bold r:id="rId67"/>
      <p:italic r:id="rId68"/>
      <p:boldItalic r:id="rId69"/>
    </p:embeddedFont>
    <p:embeddedFont>
      <p:font typeface="Montserrat ExtraBold"/>
      <p:bold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2" roundtripDataSignature="AMtx7mh89LuwbwWqHXxZH3Sz5ANP/O2VB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dorota .brzezińsk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2" Type="http://customschemas.google.com/relationships/presentationmetadata" Target="meta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MontserratExtraBold-boldItalic.fntdata"/><Relationship Id="rId70" Type="http://schemas.openxmlformats.org/officeDocument/2006/relationships/font" Target="fonts/MontserratExtraBold-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regular.fntdata"/><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font" Target="fonts/Montserrat-italic.fntdata"/><Relationship Id="rId63" Type="http://schemas.openxmlformats.org/officeDocument/2006/relationships/font" Target="fonts/Montserrat-bold.fntdata"/><Relationship Id="rId22" Type="http://schemas.openxmlformats.org/officeDocument/2006/relationships/slide" Target="slides/slide16.xml"/><Relationship Id="rId66" Type="http://schemas.openxmlformats.org/officeDocument/2006/relationships/font" Target="fonts/NotoSans-regular.fntdata"/><Relationship Id="rId21" Type="http://schemas.openxmlformats.org/officeDocument/2006/relationships/slide" Target="slides/slide15.xml"/><Relationship Id="rId65" Type="http://schemas.openxmlformats.org/officeDocument/2006/relationships/font" Target="fonts/Montserrat-boldItalic.fntdata"/><Relationship Id="rId24" Type="http://schemas.openxmlformats.org/officeDocument/2006/relationships/slide" Target="slides/slide18.xml"/><Relationship Id="rId68" Type="http://schemas.openxmlformats.org/officeDocument/2006/relationships/font" Target="fonts/NotoSans-italic.fntdata"/><Relationship Id="rId23" Type="http://schemas.openxmlformats.org/officeDocument/2006/relationships/slide" Target="slides/slide17.xml"/><Relationship Id="rId67" Type="http://schemas.openxmlformats.org/officeDocument/2006/relationships/font" Target="fonts/NotoSans-bold.fnt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NotoSans-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5-20T19:43:13.950">
    <p:pos x="304" y="813"/>
    <p:text>soniavercas@usal.es
product?</p:text>
    <p:extLst>
      <p:ext uri="{C676402C-5697-4E1C-873F-D02D1690AC5C}">
        <p15:threadingInfo timeZoneBias="0"/>
      </p:ext>
      <p:ext uri="http://customooxmlschemas.google.com/">
        <go:slidesCustomData xmlns:go="http://customooxmlschemas.google.com/" commentPostId="AAABj76K9Vc"/>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6" name="Google Shape;7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3ac6c85d42_0_18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3" name="Google Shape;193;g33ac6c85d42_0_18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3ac6c85d42_0_1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g33ac6c85d42_0_1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5" name="Google Shape;215;p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3ac6c85d42_0_1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3" name="Google Shape;233;g33ac6c85d42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3ac6c85d4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4" name="Google Shape;244;g33ac6c85d4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33ac6c85d42_0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5" name="Google Shape;255;g33ac6c85d42_0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33ac6c85d42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g33ac6c85d42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33ac6c85d42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7" name="Google Shape;277;g33ac6c85d42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3ac6c85d42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8" name="Google Shape;288;g33ac6c85d42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ac6c85d42_0_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g33ac6c85d42_0_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8" name="Google Shape;98;p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3ac6c85d42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0" name="Google Shape;310;g33ac6c85d42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3ac6c85d42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g33ac6c85d42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3ac6c85d42_0_1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g33ac6c85d42_0_1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3" name="Google Shape;343;p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3ac6c85d42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1" name="Google Shape;361;g33ac6c85d42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3ac6c85d42_0_2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2" name="Google Shape;372;g33ac6c85d42_0_2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33ac6c85d42_0_2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3" name="Google Shape;383;g33ac6c85d42_0_2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3ac6c85d42_0_2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4" name="Google Shape;394;g33ac6c85d42_0_2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3ac6c85d42_0_30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g33ac6c85d42_0_30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3ac6c85d42_0_3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6" name="Google Shape;416;g33ac6c85d42_0_3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3ac6c85d42_0_2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6" name="Google Shape;116;g33ac6c85d42_0_2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3ac6c85d42_0_3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7" name="Google Shape;427;g33ac6c85d42_0_3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3ac6c85d42_0_3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8" name="Google Shape;438;g33ac6c85d42_0_3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33ac6c85d42_0_3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9" name="Google Shape;449;g33ac6c85d42_0_3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3ac6c85d42_0_3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0" name="Google Shape;460;g33ac6c85d42_0_3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3ac6c85d42_0_3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1" name="Google Shape;471;g33ac6c85d42_0_3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3ac6c85d42_0_3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2" name="Google Shape;482;g33ac6c85d42_0_3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8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3" name="Google Shape;493;p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33ac6c85d42_0_2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1" name="Google Shape;511;g33ac6c85d42_0_2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33ac6c85d42_0_3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2" name="Google Shape;522;g33ac6c85d42_0_3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3ac6c85d42_0_4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3" name="Google Shape;533;g33ac6c85d42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ac6c85d42_0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33ac6c85d42_0_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33ac6c85d42_0_4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44" name="Google Shape;544;g33ac6c85d42_0_4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33ac6c85d42_0_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5" name="Google Shape;555;g33ac6c85d42_0_4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3ac6c85d42_0_4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6" name="Google Shape;566;g33ac6c85d42_0_4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33ac6c85d42_0_4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7" name="Google Shape;577;g33ac6c85d42_0_4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3ac6c85d42_0_4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8" name="Google Shape;588;g33ac6c85d42_0_4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g33ac6c85d42_0_4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9" name="Google Shape;599;g33ac6c85d42_0_4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33ac6c85d42_0_4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0" name="Google Shape;610;g33ac6c85d42_0_4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33ac6c85d42_0_48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21" name="Google Shape;621;g33ac6c85d42_0_4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33ac6c85d42_0_4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2" name="Google Shape;632;g33ac6c85d42_0_4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3ac6c85d42_0_5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3" name="Google Shape;643;g33ac6c85d42_0_5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3ac6c85d42_0_2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g33ac6c85d42_0_2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33ac6c85d42_0_5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4" name="Google Shape;654;g33ac6c85d42_0_5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33ac6c85d42_0_5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5" name="Google Shape;665;g33ac6c85d42_0_5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339bc4cfc6c_0_2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6" name="Google Shape;676;g339bc4cfc6c_0_2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3ac6c85d42_0_5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5" name="Google Shape;695;g33ac6c85d42_0_5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14" name="Google Shape;714;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6" name="Google Shape;726;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3ac6c85d42_0_2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9" name="Google Shape;149;g33ac6c85d42_0_2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3ac6c85d42_0_2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g33ac6c85d42_0_2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3ac6c85d42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g33ac6c85d42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3ac6c85d42_0_1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g33ac6c85d42_0_1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Google Shape;69;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7" name="Shape 27"/>
        <p:cNvGrpSpPr/>
        <p:nvPr/>
      </p:nvGrpSpPr>
      <p:grpSpPr>
        <a:xfrm>
          <a:off x="0" y="0"/>
          <a:ext cx="0" cy="0"/>
          <a:chOff x="0" y="0"/>
          <a:chExt cx="0" cy="0"/>
        </a:xfrm>
      </p:grpSpPr>
      <p:sp>
        <p:nvSpPr>
          <p:cNvPr id="28" name="Google Shape;2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0" name="Google Shape;30;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1" name="Google Shape;3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4" name="Shape 34"/>
        <p:cNvGrpSpPr/>
        <p:nvPr/>
      </p:nvGrpSpPr>
      <p:grpSpPr>
        <a:xfrm>
          <a:off x="0" y="0"/>
          <a:ext cx="0" cy="0"/>
          <a:chOff x="0" y="0"/>
          <a:chExt cx="0" cy="0"/>
        </a:xfrm>
      </p:grpSpPr>
      <p:sp>
        <p:nvSpPr>
          <p:cNvPr id="35" name="Google Shape;3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7" name="Google Shape;37;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38" name="Google Shape;38;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39" name="Google Shape;39;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0" name="Google Shape;4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8" name="Shape 48"/>
        <p:cNvGrpSpPr/>
        <p:nvPr/>
      </p:nvGrpSpPr>
      <p:grpSpPr>
        <a:xfrm>
          <a:off x="0" y="0"/>
          <a:ext cx="0" cy="0"/>
          <a:chOff x="0" y="0"/>
          <a:chExt cx="0" cy="0"/>
        </a:xfrm>
      </p:grpSpPr>
      <p:sp>
        <p:nvSpPr>
          <p:cNvPr id="49" name="Google Shape;49;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1" name="Google Shape;51;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2" name="Google Shape;5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5" name="Shape 55"/>
        <p:cNvGrpSpPr/>
        <p:nvPr/>
      </p:nvGrpSpPr>
      <p:grpSpPr>
        <a:xfrm>
          <a:off x="0" y="0"/>
          <a:ext cx="0" cy="0"/>
          <a:chOff x="0" y="0"/>
          <a:chExt cx="0" cy="0"/>
        </a:xfrm>
      </p:grpSpPr>
      <p:sp>
        <p:nvSpPr>
          <p:cNvPr id="56" name="Google Shape;5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4"/>
          <p:cNvSpPr/>
          <p:nvPr>
            <p:ph idx="2" type="pic"/>
          </p:nvPr>
        </p:nvSpPr>
        <p:spPr>
          <a:xfrm>
            <a:off x="1792288" y="612775"/>
            <a:ext cx="5486400" cy="4114800"/>
          </a:xfrm>
          <a:prstGeom prst="rect">
            <a:avLst/>
          </a:prstGeom>
          <a:noFill/>
          <a:ln>
            <a:noFill/>
          </a:ln>
        </p:spPr>
      </p:sp>
      <p:sp>
        <p:nvSpPr>
          <p:cNvPr id="58" name="Google Shape;5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9" name="Google Shape;59;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2" name="Shape 62"/>
        <p:cNvGrpSpPr/>
        <p:nvPr/>
      </p:nvGrpSpPr>
      <p:grpSpPr>
        <a:xfrm>
          <a:off x="0" y="0"/>
          <a:ext cx="0" cy="0"/>
          <a:chOff x="0" y="0"/>
          <a:chExt cx="0" cy="0"/>
        </a:xfrm>
      </p:grpSpPr>
      <p:sp>
        <p:nvSpPr>
          <p:cNvPr id="63" name="Google Shape;6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1.png"/><Relationship Id="rId7" Type="http://schemas.openxmlformats.org/officeDocument/2006/relationships/image" Target="../media/image7.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iep.uic.edu/communityoutreach/wiesp/"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ox.ac.uk/research/research-in-conversation/ada-lovelac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heforshe.org/en/exelon-launches-stem-leadership-academy-scholarship-program-encourage-and-support-girls-involvemen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womentechmakers.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ibm.com/blogs/jobs/bryonys-tech-re-entry-experience-with-ib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salesforce.com/company/equality/"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news.sap.com/2022/04/business-womens-network-empowerment-connection/"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wicys.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intel.com/content/www/us/en/diversity/diversity-in-technology-initiativ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news.microsoft.com/es-xl/el-minerd-y-microsoft-impulsan-la-inclusion-de-ninas-en-la-tecnologia-con-digigirlz/"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aboutamazon.es/noticias/noticias-de-la-compania/amazon-women-in-innovation-el-nuevo-programa-de-becas-para-mujeres-que-estan-estudiando-carreras-universitarias-ste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adobe.com/diversity.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mentorday.es/wikitips/women-tech-eu-subvencion-mujeres-startups-tecnologica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ciencia.gob.es/site-web/Secc-Servicios/Igualdad/Genero-y-horizonte-Europa.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nsf.gov/funding/pgm_summ.jsp?pims_id=5383"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laboratoria.l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eic.ec.europa.eu/eic-funding-opportunities/bas/eic-women-leadership-programme_en"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op.europa.eu/es/publication-detail/-/publication/67d5a207-4da1-11ec-91ac-01aa75ed71a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csic.es/es/el-csic/ciencia-en-igualdad/comision-de-mujeres-y-cienci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lafrenchtech.gouv.f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fraunhofer.de/en/jobs-and-career/recruiting-female-scientists/fraunhofer-talenta.html"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nordicinnovation.org/programs/nordic-female-entrepreneurship"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omensventurefund.or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iadb.org/es/quienes-somos/topicos/genero-y-diversidad/equidad-de-gener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ww.weps.or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wise-stem.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genderedinnovations.stanford.edu/"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8.png"/><Relationship Id="rId6"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comments" Target="../comments/comment1.xml"/><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9.jpg"/><Relationship Id="rId4" Type="http://schemas.openxmlformats.org/officeDocument/2006/relationships/image" Target="../media/image12.png"/><Relationship Id="rId5"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2.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erc.europa.eu/about-erc/thematic-working-groups/working-group-gender-and-diversity"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talent-gir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iop.harvard.edu/programs/womens-initiative-leadership-wi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12.png"/><Relationship Id="rId5" Type="http://schemas.openxmlformats.org/officeDocument/2006/relationships/image" Target="../media/image5.png"/><Relationship Id="rId6" Type="http://schemas.openxmlformats.org/officeDocument/2006/relationships/hyperlink" Target="https://risingstars.mit.edu/"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6CB2"/>
        </a:solidFill>
      </p:bgPr>
    </p:bg>
    <p:spTree>
      <p:nvGrpSpPr>
        <p:cNvPr id="77" name="Shape 77"/>
        <p:cNvGrpSpPr/>
        <p:nvPr/>
      </p:nvGrpSpPr>
      <p:grpSpPr>
        <a:xfrm>
          <a:off x="0" y="0"/>
          <a:ext cx="0" cy="0"/>
          <a:chOff x="0" y="0"/>
          <a:chExt cx="0" cy="0"/>
        </a:xfrm>
      </p:grpSpPr>
      <p:grpSp>
        <p:nvGrpSpPr>
          <p:cNvPr id="78" name="Google Shape;78;p1"/>
          <p:cNvGrpSpPr/>
          <p:nvPr/>
        </p:nvGrpSpPr>
        <p:grpSpPr>
          <a:xfrm>
            <a:off x="0" y="3626544"/>
            <a:ext cx="12360879" cy="1666456"/>
            <a:chOff x="0" y="-57150"/>
            <a:chExt cx="3255540" cy="438902"/>
          </a:xfrm>
        </p:grpSpPr>
        <p:sp>
          <p:nvSpPr>
            <p:cNvPr id="79" name="Google Shape;79;p1"/>
            <p:cNvSpPr/>
            <p:nvPr/>
          </p:nvSpPr>
          <p:spPr>
            <a:xfrm>
              <a:off x="0" y="0"/>
              <a:ext cx="3255540" cy="381752"/>
            </a:xfrm>
            <a:custGeom>
              <a:rect b="b" l="l" r="r" t="t"/>
              <a:pathLst>
                <a:path extrusionOk="0" h="381752" w="3255540">
                  <a:moveTo>
                    <a:pt x="0" y="0"/>
                  </a:moveTo>
                  <a:lnTo>
                    <a:pt x="3255540" y="0"/>
                  </a:lnTo>
                  <a:lnTo>
                    <a:pt x="3255540" y="381752"/>
                  </a:lnTo>
                  <a:lnTo>
                    <a:pt x="0" y="381752"/>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0" name="Google Shape;80;p1"/>
            <p:cNvSpPr txBox="1"/>
            <p:nvPr/>
          </p:nvSpPr>
          <p:spPr>
            <a:xfrm>
              <a:off x="0" y="-57150"/>
              <a:ext cx="3255540" cy="43890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81" name="Google Shape;81;p1"/>
          <p:cNvGrpSpPr/>
          <p:nvPr/>
        </p:nvGrpSpPr>
        <p:grpSpPr>
          <a:xfrm>
            <a:off x="-41707" y="5161695"/>
            <a:ext cx="12436705" cy="1767558"/>
            <a:chOff x="0" y="-57150"/>
            <a:chExt cx="3275511" cy="465529"/>
          </a:xfrm>
        </p:grpSpPr>
        <p:sp>
          <p:nvSpPr>
            <p:cNvPr id="82" name="Google Shape;82;p1"/>
            <p:cNvSpPr/>
            <p:nvPr/>
          </p:nvSpPr>
          <p:spPr>
            <a:xfrm>
              <a:off x="0" y="0"/>
              <a:ext cx="3275511" cy="408379"/>
            </a:xfrm>
            <a:custGeom>
              <a:rect b="b" l="l" r="r" t="t"/>
              <a:pathLst>
                <a:path extrusionOk="0" h="408379" w="3275511">
                  <a:moveTo>
                    <a:pt x="0" y="0"/>
                  </a:moveTo>
                  <a:lnTo>
                    <a:pt x="3275511" y="0"/>
                  </a:lnTo>
                  <a:lnTo>
                    <a:pt x="3275511" y="408379"/>
                  </a:lnTo>
                  <a:lnTo>
                    <a:pt x="0" y="408379"/>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3" name="Google Shape;83;p1"/>
            <p:cNvSpPr txBox="1"/>
            <p:nvPr/>
          </p:nvSpPr>
          <p:spPr>
            <a:xfrm>
              <a:off x="0" y="-57150"/>
              <a:ext cx="3275511" cy="46552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84" name="Google Shape;84;p1"/>
          <p:cNvSpPr/>
          <p:nvPr/>
        </p:nvSpPr>
        <p:spPr>
          <a:xfrm>
            <a:off x="735395" y="9214555"/>
            <a:ext cx="3230131" cy="677285"/>
          </a:xfrm>
          <a:custGeom>
            <a:rect b="b" l="l" r="r" t="t"/>
            <a:pathLst>
              <a:path extrusionOk="0" h="677285" w="3230131">
                <a:moveTo>
                  <a:pt x="0" y="0"/>
                </a:moveTo>
                <a:lnTo>
                  <a:pt x="3230131" y="0"/>
                </a:lnTo>
                <a:lnTo>
                  <a:pt x="3230131" y="677286"/>
                </a:lnTo>
                <a:lnTo>
                  <a:pt x="0" y="677286"/>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5" name="Google Shape;85;p1"/>
          <p:cNvSpPr/>
          <p:nvPr/>
        </p:nvSpPr>
        <p:spPr>
          <a:xfrm rot="-1064191">
            <a:off x="14281957" y="-460934"/>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62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6" name="Google Shape;86;p1"/>
          <p:cNvSpPr/>
          <p:nvPr/>
        </p:nvSpPr>
        <p:spPr>
          <a:xfrm rot="1586488">
            <a:off x="14281957" y="4883172"/>
            <a:ext cx="4114800" cy="4114800"/>
          </a:xfrm>
          <a:custGeom>
            <a:rect b="b" l="l" r="r" t="t"/>
            <a:pathLst>
              <a:path extrusionOk="0" h="4114800" w="4114800">
                <a:moveTo>
                  <a:pt x="0" y="0"/>
                </a:moveTo>
                <a:lnTo>
                  <a:pt x="4114800" y="0"/>
                </a:lnTo>
                <a:lnTo>
                  <a:pt x="4114800" y="4114800"/>
                </a:lnTo>
                <a:lnTo>
                  <a:pt x="0" y="4114800"/>
                </a:lnTo>
                <a:lnTo>
                  <a:pt x="0" y="0"/>
                </a:lnTo>
                <a:close/>
              </a:path>
            </a:pathLst>
          </a:custGeom>
          <a:blipFill rotWithShape="1">
            <a:blip r:embed="rId4">
              <a:alphaModFix amt="62000"/>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7" name="Google Shape;87;p1"/>
          <p:cNvSpPr/>
          <p:nvPr/>
        </p:nvSpPr>
        <p:spPr>
          <a:xfrm>
            <a:off x="10901220" y="7202168"/>
            <a:ext cx="4938626" cy="4938626"/>
          </a:xfrm>
          <a:custGeom>
            <a:rect b="b" l="l" r="r" t="t"/>
            <a:pathLst>
              <a:path extrusionOk="0" h="4938626" w="4938626">
                <a:moveTo>
                  <a:pt x="0" y="0"/>
                </a:moveTo>
                <a:lnTo>
                  <a:pt x="4938626" y="0"/>
                </a:lnTo>
                <a:lnTo>
                  <a:pt x="4938626" y="4938625"/>
                </a:lnTo>
                <a:lnTo>
                  <a:pt x="0" y="493862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88" name="Google Shape;88;p1"/>
          <p:cNvSpPr txBox="1"/>
          <p:nvPr/>
        </p:nvSpPr>
        <p:spPr>
          <a:xfrm>
            <a:off x="1019120" y="2311824"/>
            <a:ext cx="9279245" cy="1144171"/>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Clr>
                <a:srgbClr val="000000"/>
              </a:buClr>
              <a:buSzPts val="6662"/>
              <a:buFont typeface="Arial"/>
              <a:buNone/>
            </a:pPr>
            <a:r>
              <a:rPr b="1" i="0" lang="en-US" sz="6662" u="none" cap="none" strike="noStrike">
                <a:solidFill>
                  <a:srgbClr val="DED5ED"/>
                </a:solidFill>
                <a:latin typeface="Montserrat"/>
                <a:ea typeface="Montserrat"/>
                <a:cs typeface="Montserrat"/>
                <a:sym typeface="Montserrat"/>
              </a:rPr>
              <a:t>HerTechVenture</a:t>
            </a:r>
            <a:endParaRPr b="0" i="0" sz="1400" u="none" cap="none" strike="noStrike">
              <a:solidFill>
                <a:srgbClr val="000000"/>
              </a:solidFill>
              <a:latin typeface="Arial"/>
              <a:ea typeface="Arial"/>
              <a:cs typeface="Arial"/>
              <a:sym typeface="Arial"/>
            </a:endParaRPr>
          </a:p>
        </p:txBody>
      </p:sp>
      <p:sp>
        <p:nvSpPr>
          <p:cNvPr id="89" name="Google Shape;89;p1"/>
          <p:cNvSpPr txBox="1"/>
          <p:nvPr/>
        </p:nvSpPr>
        <p:spPr>
          <a:xfrm>
            <a:off x="33211" y="3813195"/>
            <a:ext cx="11992463" cy="689420"/>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Clr>
                <a:srgbClr val="000000"/>
              </a:buClr>
              <a:buSzPts val="3200"/>
              <a:buFont typeface="Arial"/>
              <a:buNone/>
            </a:pPr>
            <a:r>
              <a:rPr b="1" i="1" lang="en-US" sz="3200" u="none" cap="none" strike="noStrike">
                <a:solidFill>
                  <a:srgbClr val="452A74"/>
                </a:solidFill>
                <a:latin typeface="Noto Sans"/>
                <a:ea typeface="Noto Sans"/>
                <a:cs typeface="Noto Sans"/>
                <a:sym typeface="Noto Sans"/>
              </a:rPr>
              <a:t>“HerTechVenture” Entrepreneurship programme   </a:t>
            </a:r>
            <a:endParaRPr b="0" i="1" sz="3200" u="none" cap="none" strike="noStrike">
              <a:solidFill>
                <a:srgbClr val="000000"/>
              </a:solidFill>
              <a:latin typeface="Arial"/>
              <a:ea typeface="Arial"/>
              <a:cs typeface="Arial"/>
              <a:sym typeface="Arial"/>
            </a:endParaRPr>
          </a:p>
        </p:txBody>
      </p:sp>
      <p:sp>
        <p:nvSpPr>
          <p:cNvPr id="90" name="Google Shape;90;p1"/>
          <p:cNvSpPr txBox="1"/>
          <p:nvPr/>
        </p:nvSpPr>
        <p:spPr>
          <a:xfrm>
            <a:off x="6077346" y="9101770"/>
            <a:ext cx="3366980" cy="1194206"/>
          </a:xfrm>
          <a:prstGeom prst="rect">
            <a:avLst/>
          </a:prstGeom>
          <a:noFill/>
          <a:ln>
            <a:noFill/>
          </a:ln>
        </p:spPr>
        <p:txBody>
          <a:bodyPr anchorCtr="0" anchor="t" bIns="0" lIns="0" spcFirstLastPara="1" rIns="0" wrap="square" tIns="0">
            <a:spAutoFit/>
          </a:bodyPr>
          <a:lstStyle/>
          <a:p>
            <a:pPr indent="0" lvl="0" marL="0" marR="0" rtl="0" algn="ctr">
              <a:lnSpc>
                <a:spcPct val="105666"/>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39955"/>
              </a:lnSpc>
              <a:spcBef>
                <a:spcPts val="0"/>
              </a:spcBef>
              <a:spcAft>
                <a:spcPts val="0"/>
              </a:spcAft>
              <a:buClr>
                <a:srgbClr val="000000"/>
              </a:buClr>
              <a:buSzPts val="1359"/>
              <a:buFont typeface="Arial"/>
              <a:buNone/>
            </a:pPr>
            <a:r>
              <a:rPr b="1" i="0" lang="en-US" sz="1359" u="none" cap="none" strike="noStrike">
                <a:solidFill>
                  <a:srgbClr val="DED5ED"/>
                </a:solidFill>
                <a:latin typeface="Noto Sans"/>
                <a:ea typeface="Noto Sans"/>
                <a:cs typeface="Noto Sans"/>
                <a:sym typeface="Noto Sans"/>
              </a:rPr>
              <a:t>Project Number 2023-1-PL01-KA220-HED-000156803</a:t>
            </a:r>
            <a:endParaRPr b="0" i="0" sz="1400" u="none" cap="none" strike="noStrike">
              <a:solidFill>
                <a:srgbClr val="000000"/>
              </a:solidFill>
              <a:latin typeface="Arial"/>
              <a:ea typeface="Arial"/>
              <a:cs typeface="Arial"/>
              <a:sym typeface="Arial"/>
            </a:endParaRPr>
          </a:p>
          <a:p>
            <a:pPr indent="0" lvl="0" marL="0" marR="0" rtl="0" algn="ctr">
              <a:lnSpc>
                <a:spcPct val="139955"/>
              </a:lnSpc>
              <a:spcBef>
                <a:spcPts val="0"/>
              </a:spcBef>
              <a:spcAft>
                <a:spcPts val="0"/>
              </a:spcAft>
              <a:buClr>
                <a:srgbClr val="000000"/>
              </a:buClr>
              <a:buSzPts val="1359"/>
              <a:buFont typeface="Arial"/>
              <a:buNone/>
            </a:pPr>
            <a:r>
              <a:t/>
            </a:r>
            <a:endParaRPr b="1" i="0" sz="1359" u="none" cap="none" strike="noStrike">
              <a:solidFill>
                <a:srgbClr val="DED5ED"/>
              </a:solidFill>
              <a:latin typeface="Noto Sans"/>
              <a:ea typeface="Noto Sans"/>
              <a:cs typeface="Noto Sans"/>
              <a:sym typeface="Noto Sans"/>
            </a:endParaRPr>
          </a:p>
          <a:p>
            <a:pPr indent="0" lvl="0" marL="0" marR="0" rtl="0" algn="ctr">
              <a:lnSpc>
                <a:spcPct val="139955"/>
              </a:lnSpc>
              <a:spcBef>
                <a:spcPts val="0"/>
              </a:spcBef>
              <a:spcAft>
                <a:spcPts val="0"/>
              </a:spcAft>
              <a:buClr>
                <a:srgbClr val="000000"/>
              </a:buClr>
              <a:buSzPts val="1359"/>
              <a:buFont typeface="Arial"/>
              <a:buNone/>
            </a:pPr>
            <a:r>
              <a:t/>
            </a:r>
            <a:endParaRPr b="1" i="0" sz="1359" u="none" cap="none" strike="noStrike">
              <a:solidFill>
                <a:srgbClr val="DED5ED"/>
              </a:solidFill>
              <a:latin typeface="Noto Sans"/>
              <a:ea typeface="Noto Sans"/>
              <a:cs typeface="Noto Sans"/>
              <a:sym typeface="Noto Sans"/>
            </a:endParaRPr>
          </a:p>
        </p:txBody>
      </p:sp>
      <p:sp>
        <p:nvSpPr>
          <p:cNvPr id="91" name="Google Shape;91;p1"/>
          <p:cNvSpPr txBox="1"/>
          <p:nvPr/>
        </p:nvSpPr>
        <p:spPr>
          <a:xfrm>
            <a:off x="180413" y="4363324"/>
            <a:ext cx="11992500" cy="947952"/>
          </a:xfrm>
          <a:prstGeom prst="rect">
            <a:avLst/>
          </a:prstGeom>
          <a:noFill/>
          <a:ln>
            <a:noFill/>
          </a:ln>
        </p:spPr>
        <p:txBody>
          <a:bodyPr anchorCtr="0" anchor="t" bIns="0" lIns="0" spcFirstLastPara="1" rIns="0" wrap="square" tIns="0">
            <a:spAutoFit/>
          </a:bodyPr>
          <a:lstStyle/>
          <a:p>
            <a:pPr indent="0" lvl="0" marL="0" marR="0" rtl="0" algn="l">
              <a:lnSpc>
                <a:spcPct val="139996"/>
              </a:lnSpc>
              <a:spcBef>
                <a:spcPts val="0"/>
              </a:spcBef>
              <a:spcAft>
                <a:spcPts val="0"/>
              </a:spcAft>
              <a:buClr>
                <a:srgbClr val="000000"/>
              </a:buClr>
              <a:buSzPts val="4400"/>
              <a:buFont typeface="Arial"/>
              <a:buNone/>
            </a:pPr>
            <a:r>
              <a:rPr b="1" i="0" lang="en-US" sz="4400" u="none" cap="none" strike="noStrike">
                <a:solidFill>
                  <a:srgbClr val="452A74"/>
                </a:solidFill>
                <a:latin typeface="Noto Sans"/>
                <a:ea typeface="Noto Sans"/>
                <a:cs typeface="Noto Sans"/>
                <a:sym typeface="Noto Sans"/>
              </a:rPr>
              <a:t>Module D: Gendered Innovations</a:t>
            </a:r>
            <a:endParaRPr b="0" i="0" sz="1400" u="none" cap="none" strike="noStrike">
              <a:solidFill>
                <a:srgbClr val="000000"/>
              </a:solidFill>
              <a:latin typeface="Arial"/>
              <a:ea typeface="Arial"/>
              <a:cs typeface="Arial"/>
              <a:sym typeface="Arial"/>
            </a:endParaRPr>
          </a:p>
        </p:txBody>
      </p:sp>
      <p:sp>
        <p:nvSpPr>
          <p:cNvPr id="92" name="Google Shape;92;p1"/>
          <p:cNvSpPr txBox="1"/>
          <p:nvPr/>
        </p:nvSpPr>
        <p:spPr>
          <a:xfrm>
            <a:off x="180413" y="5567062"/>
            <a:ext cx="12436705" cy="1034129"/>
          </a:xfrm>
          <a:prstGeom prst="rect">
            <a:avLst/>
          </a:prstGeom>
          <a:noFill/>
          <a:ln>
            <a:noFill/>
          </a:ln>
        </p:spPr>
        <p:txBody>
          <a:bodyPr anchorCtr="0" anchor="t" bIns="0" lIns="0" spcFirstLastPara="1" rIns="0" wrap="square" tIns="0">
            <a:spAutoFit/>
          </a:bodyPr>
          <a:lstStyle/>
          <a:p>
            <a:pPr indent="0" lvl="0" marL="0" marR="0" rtl="0" algn="l">
              <a:lnSpc>
                <a:spcPct val="140011"/>
              </a:lnSpc>
              <a:spcBef>
                <a:spcPts val="0"/>
              </a:spcBef>
              <a:spcAft>
                <a:spcPts val="0"/>
              </a:spcAft>
              <a:buClr>
                <a:srgbClr val="000000"/>
              </a:buClr>
              <a:buSzPts val="2400"/>
              <a:buFont typeface="Arial"/>
              <a:buNone/>
            </a:pPr>
            <a:r>
              <a:rPr b="1" i="0" lang="en-US" sz="2400" u="none" cap="none" strike="noStrike">
                <a:solidFill>
                  <a:srgbClr val="452A74"/>
                </a:solidFill>
                <a:latin typeface="Noto Sans"/>
                <a:ea typeface="Noto Sans"/>
                <a:cs typeface="Noto Sans"/>
                <a:sym typeface="Noto Sans"/>
              </a:rPr>
              <a:t>Erasmus+ Project - KA220-HED - Cooperation partnerships in higher education</a:t>
            </a:r>
            <a:endParaRPr b="0" i="0" sz="1400" u="none" cap="none" strike="noStrike">
              <a:solidFill>
                <a:srgbClr val="000000"/>
              </a:solidFill>
              <a:latin typeface="Arial"/>
              <a:ea typeface="Arial"/>
              <a:cs typeface="Arial"/>
              <a:sym typeface="Arial"/>
            </a:endParaRPr>
          </a:p>
          <a:p>
            <a:pPr indent="0" lvl="0" marL="0" marR="0" rtl="0" algn="l">
              <a:lnSpc>
                <a:spcPct val="140011"/>
              </a:lnSpc>
              <a:spcBef>
                <a:spcPts val="0"/>
              </a:spcBef>
              <a:spcAft>
                <a:spcPts val="0"/>
              </a:spcAft>
              <a:buClr>
                <a:srgbClr val="000000"/>
              </a:buClr>
              <a:buSzPts val="2400"/>
              <a:buFont typeface="Arial"/>
              <a:buNone/>
            </a:pPr>
            <a:r>
              <a:rPr b="1" i="0" lang="en-US" sz="2400" u="none" cap="none" strike="noStrike">
                <a:solidFill>
                  <a:srgbClr val="452A74"/>
                </a:solidFill>
                <a:latin typeface="Noto Sans"/>
                <a:ea typeface="Noto Sans"/>
                <a:cs typeface="Noto Sans"/>
                <a:sym typeface="Noto Sans"/>
              </a:rPr>
              <a:t>University of Salamanca and University of Gdansk</a:t>
            </a:r>
            <a:endParaRPr b="0" i="0" sz="1400" u="none" cap="none" strike="noStrike">
              <a:solidFill>
                <a:srgbClr val="000000"/>
              </a:solidFill>
              <a:latin typeface="Arial"/>
              <a:ea typeface="Arial"/>
              <a:cs typeface="Arial"/>
              <a:sym typeface="Arial"/>
            </a:endParaRPr>
          </a:p>
        </p:txBody>
      </p:sp>
      <p:pic>
        <p:nvPicPr>
          <p:cNvPr descr="Obraz zawierający Czcionka, Grafika, zrzut ekranu, logo&#10;&#10;Opis wygenerowany automatycznie" id="93" name="Google Shape;93;p1"/>
          <p:cNvPicPr preferRelativeResize="0"/>
          <p:nvPr/>
        </p:nvPicPr>
        <p:blipFill rotWithShape="1">
          <a:blip r:embed="rId6">
            <a:alphaModFix/>
          </a:blip>
          <a:srcRect b="0" l="0" r="0" t="0"/>
          <a:stretch/>
        </p:blipFill>
        <p:spPr>
          <a:xfrm>
            <a:off x="8806975" y="6521064"/>
            <a:ext cx="3929290" cy="2551278"/>
          </a:xfrm>
          <a:prstGeom prst="rect">
            <a:avLst/>
          </a:prstGeom>
          <a:noFill/>
          <a:ln>
            <a:noFill/>
          </a:ln>
        </p:spPr>
      </p:pic>
      <p:pic>
        <p:nvPicPr>
          <p:cNvPr descr="Texto&#10;&#10;Descripción generada automáticamente" id="94" name="Google Shape;94;p1"/>
          <p:cNvPicPr preferRelativeResize="0"/>
          <p:nvPr/>
        </p:nvPicPr>
        <p:blipFill rotWithShape="1">
          <a:blip r:embed="rId7">
            <a:alphaModFix/>
          </a:blip>
          <a:srcRect b="0" l="0" r="0" t="0"/>
          <a:stretch/>
        </p:blipFill>
        <p:spPr>
          <a:xfrm>
            <a:off x="5177188" y="7281364"/>
            <a:ext cx="3965526" cy="1095317"/>
          </a:xfrm>
          <a:prstGeom prst="rect">
            <a:avLst/>
          </a:prstGeom>
          <a:noFill/>
          <a:ln>
            <a:noFill/>
          </a:ln>
        </p:spPr>
      </p:pic>
      <p:pic>
        <p:nvPicPr>
          <p:cNvPr descr="Texto&#10;&#10;Descripción generada automáticamente" id="95" name="Google Shape;95;p1"/>
          <p:cNvPicPr preferRelativeResize="0"/>
          <p:nvPr/>
        </p:nvPicPr>
        <p:blipFill rotWithShape="1">
          <a:blip r:embed="rId8">
            <a:alphaModFix/>
          </a:blip>
          <a:srcRect b="0" l="0" r="0" t="0"/>
          <a:stretch/>
        </p:blipFill>
        <p:spPr>
          <a:xfrm>
            <a:off x="473994" y="7289272"/>
            <a:ext cx="4533900" cy="1079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194" name="Shape 194"/>
        <p:cNvGrpSpPr/>
        <p:nvPr/>
      </p:nvGrpSpPr>
      <p:grpSpPr>
        <a:xfrm>
          <a:off x="0" y="0"/>
          <a:ext cx="0" cy="0"/>
          <a:chOff x="0" y="0"/>
          <a:chExt cx="0" cy="0"/>
        </a:xfrm>
      </p:grpSpPr>
      <p:sp>
        <p:nvSpPr>
          <p:cNvPr id="195" name="Google Shape;195;g33ac6c85d42_0_180"/>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96" name="Google Shape;196;g33ac6c85d42_0_180"/>
          <p:cNvGrpSpPr/>
          <p:nvPr/>
        </p:nvGrpSpPr>
        <p:grpSpPr>
          <a:xfrm>
            <a:off x="-281955" y="9721186"/>
            <a:ext cx="18965956" cy="883918"/>
            <a:chOff x="0" y="-38100"/>
            <a:chExt cx="4995116" cy="232800"/>
          </a:xfrm>
        </p:grpSpPr>
        <p:sp>
          <p:nvSpPr>
            <p:cNvPr id="197" name="Google Shape;197;g33ac6c85d42_0_180"/>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8" name="Google Shape;198;g33ac6c85d42_0_180"/>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99" name="Google Shape;199;g33ac6c85d42_0_180"/>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g33ac6c85d42_0_180"/>
          <p:cNvSpPr txBox="1"/>
          <p:nvPr/>
        </p:nvSpPr>
        <p:spPr>
          <a:xfrm>
            <a:off x="755847" y="3445700"/>
            <a:ext cx="16131369" cy="462276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universities and research organisations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Women in Engineering Summer Program (WIESP)</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WIESP offers mentoring and funding for women-led projects in science and technology, encouraging their active participation and leadership in these fields.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https://wiep.uic.edu/communityoutreach/wiesp/</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201" name="Google Shape;201;g33ac6c85d42_0_180"/>
          <p:cNvSpPr txBox="1"/>
          <p:nvPr/>
        </p:nvSpPr>
        <p:spPr>
          <a:xfrm>
            <a:off x="190151" y="256278"/>
            <a:ext cx="17047261"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205" name="Shape 205"/>
        <p:cNvGrpSpPr/>
        <p:nvPr/>
      </p:nvGrpSpPr>
      <p:grpSpPr>
        <a:xfrm>
          <a:off x="0" y="0"/>
          <a:ext cx="0" cy="0"/>
          <a:chOff x="0" y="0"/>
          <a:chExt cx="0" cy="0"/>
        </a:xfrm>
      </p:grpSpPr>
      <p:sp>
        <p:nvSpPr>
          <p:cNvPr id="206" name="Google Shape;206;g33ac6c85d42_0_169"/>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07" name="Google Shape;207;g33ac6c85d42_0_169"/>
          <p:cNvGrpSpPr/>
          <p:nvPr/>
        </p:nvGrpSpPr>
        <p:grpSpPr>
          <a:xfrm>
            <a:off x="-281955" y="9721186"/>
            <a:ext cx="18965956" cy="883918"/>
            <a:chOff x="0" y="-38100"/>
            <a:chExt cx="4995116" cy="232800"/>
          </a:xfrm>
        </p:grpSpPr>
        <p:sp>
          <p:nvSpPr>
            <p:cNvPr id="208" name="Google Shape;208;g33ac6c85d42_0_169"/>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9" name="Google Shape;209;g33ac6c85d42_0_169"/>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10" name="Google Shape;210;g33ac6c85d42_0_169"/>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1" name="Google Shape;211;g33ac6c85d42_0_169"/>
          <p:cNvSpPr txBox="1"/>
          <p:nvPr/>
        </p:nvSpPr>
        <p:spPr>
          <a:xfrm>
            <a:off x="755850" y="3445700"/>
            <a:ext cx="16209188" cy="518907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universities and research organisations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Oxford University – Ada Lovelace programme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Ada Lovelace programme at the University of Oxford is designed to support women in the fields of artificial intelligence and computing by providing resources and opportunities for their professional development.</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https://www.ox.ac.uk/research/research-in-conversation/ada-lovelace</a:t>
            </a:r>
            <a:r>
              <a:rPr b="0" i="0" lang="en-US" sz="3200" u="none" cap="none" strike="noStrike">
                <a:solidFill>
                  <a:srgbClr val="452A74"/>
                </a:solidFill>
                <a:latin typeface="Arial"/>
                <a:ea typeface="Arial"/>
                <a:cs typeface="Arial"/>
                <a:sym typeface="Arial"/>
              </a:rPr>
              <a:t> </a:t>
            </a:r>
            <a:r>
              <a:rPr b="1" i="0" lang="en-US" sz="3200" u="none" cap="none" strike="noStrike">
                <a:solidFill>
                  <a:srgbClr val="452A74"/>
                </a:solidFill>
                <a:latin typeface="Arial"/>
                <a:ea typeface="Arial"/>
                <a:cs typeface="Arial"/>
                <a:sym typeface="Arial"/>
              </a:rPr>
              <a:t>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212" name="Google Shape;212;g33ac6c85d42_0_169"/>
          <p:cNvSpPr txBox="1"/>
          <p:nvPr/>
        </p:nvSpPr>
        <p:spPr>
          <a:xfrm>
            <a:off x="190151" y="256278"/>
            <a:ext cx="17047261"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6CB2">
            <a:alpha val="92156"/>
          </a:srgbClr>
        </a:solidFill>
      </p:bgPr>
    </p:bg>
    <p:spTree>
      <p:nvGrpSpPr>
        <p:cNvPr id="216" name="Shape 216"/>
        <p:cNvGrpSpPr/>
        <p:nvPr/>
      </p:nvGrpSpPr>
      <p:grpSpPr>
        <a:xfrm>
          <a:off x="0" y="0"/>
          <a:ext cx="0" cy="0"/>
          <a:chOff x="0" y="0"/>
          <a:chExt cx="0" cy="0"/>
        </a:xfrm>
      </p:grpSpPr>
      <p:sp>
        <p:nvSpPr>
          <p:cNvPr id="217" name="Google Shape;217;p83"/>
          <p:cNvSpPr/>
          <p:nvPr/>
        </p:nvSpPr>
        <p:spPr>
          <a:xfrm>
            <a:off x="483201" y="466944"/>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p83"/>
          <p:cNvSpPr txBox="1"/>
          <p:nvPr/>
        </p:nvSpPr>
        <p:spPr>
          <a:xfrm>
            <a:off x="483201" y="4203683"/>
            <a:ext cx="15661500" cy="2911759"/>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4505"/>
              <a:buFont typeface="Arial"/>
              <a:buNone/>
            </a:pPr>
            <a:r>
              <a:rPr b="0" i="0" lang="en-US" sz="4505" u="none" cap="none" strike="noStrike">
                <a:solidFill>
                  <a:srgbClr val="DED5ED"/>
                </a:solidFill>
                <a:latin typeface="Montserrat ExtraBold"/>
                <a:ea typeface="Montserrat ExtraBold"/>
                <a:cs typeface="Montserrat ExtraBold"/>
                <a:sym typeface="Montserrat ExtraBold"/>
              </a:rPr>
              <a:t>Good practices in companies to encourage women's participation in R&amp;D&amp;I</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4505"/>
              <a:buFont typeface="Arial"/>
              <a:buNone/>
            </a:pPr>
            <a:r>
              <a:t/>
            </a:r>
            <a:endParaRPr b="0" i="0" sz="4505" u="none" cap="none" strike="noStrike">
              <a:solidFill>
                <a:srgbClr val="DED5ED"/>
              </a:solidFill>
              <a:latin typeface="Montserrat ExtraBold"/>
              <a:ea typeface="Montserrat ExtraBold"/>
              <a:cs typeface="Montserrat ExtraBold"/>
              <a:sym typeface="Montserrat ExtraBold"/>
            </a:endParaRPr>
          </a:p>
        </p:txBody>
      </p:sp>
      <p:sp>
        <p:nvSpPr>
          <p:cNvPr id="219" name="Google Shape;219;p83"/>
          <p:cNvSpPr/>
          <p:nvPr/>
        </p:nvSpPr>
        <p:spPr>
          <a:xfrm>
            <a:off x="14125985" y="5495051"/>
            <a:ext cx="1138696" cy="788806"/>
          </a:xfrm>
          <a:custGeom>
            <a:rect b="b" l="l" r="r" t="t"/>
            <a:pathLst>
              <a:path extrusionOk="0" h="788806" w="1138696">
                <a:moveTo>
                  <a:pt x="0" y="0"/>
                </a:moveTo>
                <a:lnTo>
                  <a:pt x="1138696" y="0"/>
                </a:lnTo>
                <a:lnTo>
                  <a:pt x="1138696" y="788806"/>
                </a:lnTo>
                <a:lnTo>
                  <a:pt x="0" y="78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20" name="Google Shape;220;p83"/>
          <p:cNvGrpSpPr/>
          <p:nvPr/>
        </p:nvGrpSpPr>
        <p:grpSpPr>
          <a:xfrm>
            <a:off x="16975762" y="-1270066"/>
            <a:ext cx="1456898" cy="18965831"/>
            <a:chOff x="0" y="-1"/>
            <a:chExt cx="1942531" cy="25287775"/>
          </a:xfrm>
        </p:grpSpPr>
        <p:grpSp>
          <p:nvGrpSpPr>
            <p:cNvPr id="221" name="Google Shape;221;p83"/>
            <p:cNvGrpSpPr/>
            <p:nvPr/>
          </p:nvGrpSpPr>
          <p:grpSpPr>
            <a:xfrm rot="5400000">
              <a:off x="-11639959" y="11705284"/>
              <a:ext cx="25287775" cy="1877205"/>
              <a:chOff x="0" y="-38100"/>
              <a:chExt cx="4995116" cy="370806"/>
            </a:xfrm>
          </p:grpSpPr>
          <p:sp>
            <p:nvSpPr>
              <p:cNvPr id="222" name="Google Shape;222;p83"/>
              <p:cNvSpPr/>
              <p:nvPr/>
            </p:nvSpPr>
            <p:spPr>
              <a:xfrm>
                <a:off x="0" y="0"/>
                <a:ext cx="4995116" cy="332706"/>
              </a:xfrm>
              <a:custGeom>
                <a:rect b="b" l="l" r="r" t="t"/>
                <a:pathLst>
                  <a:path extrusionOk="0" h="332706" w="4995116">
                    <a:moveTo>
                      <a:pt x="0" y="0"/>
                    </a:moveTo>
                    <a:lnTo>
                      <a:pt x="4995116" y="0"/>
                    </a:lnTo>
                    <a:lnTo>
                      <a:pt x="4995116" y="332706"/>
                    </a:lnTo>
                    <a:lnTo>
                      <a:pt x="0" y="332706"/>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 name="Google Shape;223;p83"/>
              <p:cNvSpPr txBox="1"/>
              <p:nvPr/>
            </p:nvSpPr>
            <p:spPr>
              <a:xfrm>
                <a:off x="0" y="-38100"/>
                <a:ext cx="4995000" cy="370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24" name="Google Shape;224;p83"/>
            <p:cNvSpPr/>
            <p:nvPr/>
          </p:nvSpPr>
          <p:spPr>
            <a:xfrm>
              <a:off x="148357" y="11845674"/>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5" name="Google Shape;225;p83"/>
            <p:cNvSpPr/>
            <p:nvPr/>
          </p:nvSpPr>
          <p:spPr>
            <a:xfrm>
              <a:off x="111925" y="6133623"/>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p83"/>
            <p:cNvSpPr/>
            <p:nvPr/>
          </p:nvSpPr>
          <p:spPr>
            <a:xfrm>
              <a:off x="148357" y="8281093"/>
              <a:ext cx="1518262" cy="1051741"/>
            </a:xfrm>
            <a:custGeom>
              <a:rect b="b" l="l" r="r" t="t"/>
              <a:pathLst>
                <a:path extrusionOk="0" h="1051741" w="1518262">
                  <a:moveTo>
                    <a:pt x="0" y="0"/>
                  </a:moveTo>
                  <a:lnTo>
                    <a:pt x="1518262" y="0"/>
                  </a:lnTo>
                  <a:lnTo>
                    <a:pt x="1518262" y="1051742"/>
                  </a:lnTo>
                  <a:lnTo>
                    <a:pt x="0" y="10517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83"/>
            <p:cNvSpPr/>
            <p:nvPr/>
          </p:nvSpPr>
          <p:spPr>
            <a:xfrm>
              <a:off x="88625" y="4150665"/>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83"/>
            <p:cNvSpPr/>
            <p:nvPr/>
          </p:nvSpPr>
          <p:spPr>
            <a:xfrm>
              <a:off x="148357" y="13306984"/>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83"/>
            <p:cNvSpPr/>
            <p:nvPr/>
          </p:nvSpPr>
          <p:spPr>
            <a:xfrm>
              <a:off x="0" y="2112449"/>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83"/>
            <p:cNvSpPr/>
            <p:nvPr/>
          </p:nvSpPr>
          <p:spPr>
            <a:xfrm>
              <a:off x="68059" y="9919271"/>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234" name="Shape 234"/>
        <p:cNvGrpSpPr/>
        <p:nvPr/>
      </p:nvGrpSpPr>
      <p:grpSpPr>
        <a:xfrm>
          <a:off x="0" y="0"/>
          <a:ext cx="0" cy="0"/>
          <a:chOff x="0" y="0"/>
          <a:chExt cx="0" cy="0"/>
        </a:xfrm>
      </p:grpSpPr>
      <p:sp>
        <p:nvSpPr>
          <p:cNvPr id="235" name="Google Shape;235;g33ac6c85d42_0_133"/>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36" name="Google Shape;236;g33ac6c85d42_0_133"/>
          <p:cNvGrpSpPr/>
          <p:nvPr/>
        </p:nvGrpSpPr>
        <p:grpSpPr>
          <a:xfrm>
            <a:off x="-281955" y="9721186"/>
            <a:ext cx="18965956" cy="883918"/>
            <a:chOff x="0" y="-38100"/>
            <a:chExt cx="4995116" cy="232800"/>
          </a:xfrm>
        </p:grpSpPr>
        <p:sp>
          <p:nvSpPr>
            <p:cNvPr id="237" name="Google Shape;237;g33ac6c85d42_0_133"/>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8" name="Google Shape;238;g33ac6c85d42_0_133"/>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39" name="Google Shape;239;g33ac6c85d42_0_133"/>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0" name="Google Shape;240;g33ac6c85d42_0_133"/>
          <p:cNvSpPr txBox="1"/>
          <p:nvPr/>
        </p:nvSpPr>
        <p:spPr>
          <a:xfrm>
            <a:off x="755847" y="3445700"/>
            <a:ext cx="16189735"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HeForShe STEM initiative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Initiative to increase the participation of women in engineering and renewable energy.</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https://www.heforshe.org/en/exelon-launches-stem-leadership-academy-scholarship-program-encourage-and-support-girls-involvement</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241" name="Google Shape;241;g33ac6c85d42_0_133"/>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245" name="Shape 245"/>
        <p:cNvGrpSpPr/>
        <p:nvPr/>
      </p:nvGrpSpPr>
      <p:grpSpPr>
        <a:xfrm>
          <a:off x="0" y="0"/>
          <a:ext cx="0" cy="0"/>
          <a:chOff x="0" y="0"/>
          <a:chExt cx="0" cy="0"/>
        </a:xfrm>
      </p:grpSpPr>
      <p:sp>
        <p:nvSpPr>
          <p:cNvPr id="246" name="Google Shape;246;g33ac6c85d42_0_0"/>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47" name="Google Shape;247;g33ac6c85d42_0_0"/>
          <p:cNvGrpSpPr/>
          <p:nvPr/>
        </p:nvGrpSpPr>
        <p:grpSpPr>
          <a:xfrm>
            <a:off x="-281955" y="9721186"/>
            <a:ext cx="18965956" cy="883918"/>
            <a:chOff x="0" y="-38100"/>
            <a:chExt cx="4995116" cy="232800"/>
          </a:xfrm>
        </p:grpSpPr>
        <p:sp>
          <p:nvSpPr>
            <p:cNvPr id="248" name="Google Shape;248;g33ac6c85d42_0_0"/>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9" name="Google Shape;249;g33ac6c85d42_0_0"/>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50" name="Google Shape;250;g33ac6c85d42_0_0"/>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1" name="Google Shape;251;g33ac6c85d42_0_0"/>
          <p:cNvSpPr txBox="1"/>
          <p:nvPr/>
        </p:nvSpPr>
        <p:spPr>
          <a:xfrm>
            <a:off x="190152" y="256278"/>
            <a:ext cx="17476056"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
        <p:nvSpPr>
          <p:cNvPr id="252" name="Google Shape;252;g33ac6c85d42_0_0"/>
          <p:cNvSpPr txBox="1"/>
          <p:nvPr/>
        </p:nvSpPr>
        <p:spPr>
          <a:xfrm>
            <a:off x="755848" y="3445700"/>
            <a:ext cx="16111914"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Google – Women Techmakers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Google's global programme to raise the profile of women in technology through events, scholarships, mentoring and educational resources.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https://www.womentechmakers.com/</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256" name="Shape 256"/>
        <p:cNvGrpSpPr/>
        <p:nvPr/>
      </p:nvGrpSpPr>
      <p:grpSpPr>
        <a:xfrm>
          <a:off x="0" y="0"/>
          <a:ext cx="0" cy="0"/>
          <a:chOff x="0" y="0"/>
          <a:chExt cx="0" cy="0"/>
        </a:xfrm>
      </p:grpSpPr>
      <p:sp>
        <p:nvSpPr>
          <p:cNvPr id="257" name="Google Shape;257;g33ac6c85d42_0_23"/>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58" name="Google Shape;258;g33ac6c85d42_0_23"/>
          <p:cNvGrpSpPr/>
          <p:nvPr/>
        </p:nvGrpSpPr>
        <p:grpSpPr>
          <a:xfrm>
            <a:off x="-281955" y="9721186"/>
            <a:ext cx="18965956" cy="883918"/>
            <a:chOff x="0" y="-38100"/>
            <a:chExt cx="4995116" cy="232800"/>
          </a:xfrm>
        </p:grpSpPr>
        <p:sp>
          <p:nvSpPr>
            <p:cNvPr id="259" name="Google Shape;259;g33ac6c85d42_0_23"/>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0" name="Google Shape;260;g33ac6c85d42_0_23"/>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61" name="Google Shape;261;g33ac6c85d42_0_23"/>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2" name="Google Shape;262;g33ac6c85d42_0_23"/>
          <p:cNvSpPr txBox="1"/>
          <p:nvPr/>
        </p:nvSpPr>
        <p:spPr>
          <a:xfrm>
            <a:off x="190152" y="256278"/>
            <a:ext cx="16835976"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
        <p:nvSpPr>
          <p:cNvPr id="263" name="Google Shape;263;g33ac6c85d42_0_23"/>
          <p:cNvSpPr txBox="1"/>
          <p:nvPr/>
        </p:nvSpPr>
        <p:spPr>
          <a:xfrm>
            <a:off x="755850" y="3445700"/>
            <a:ext cx="15842700" cy="462276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IBM – Tech Re-Entry program</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Programme for professional women who have interrupted their career in technology and wish to re-enter the labour market. It provides training and employment opportunities.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https://www.ibm.com/blogs/jobs/bryonys-tech-re-entry-experience-with-ibm/</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267" name="Shape 267"/>
        <p:cNvGrpSpPr/>
        <p:nvPr/>
      </p:nvGrpSpPr>
      <p:grpSpPr>
        <a:xfrm>
          <a:off x="0" y="0"/>
          <a:ext cx="0" cy="0"/>
          <a:chOff x="0" y="0"/>
          <a:chExt cx="0" cy="0"/>
        </a:xfrm>
      </p:grpSpPr>
      <p:sp>
        <p:nvSpPr>
          <p:cNvPr id="268" name="Google Shape;268;g33ac6c85d42_0_34"/>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69" name="Google Shape;269;g33ac6c85d42_0_34"/>
          <p:cNvGrpSpPr/>
          <p:nvPr/>
        </p:nvGrpSpPr>
        <p:grpSpPr>
          <a:xfrm>
            <a:off x="-281955" y="9721186"/>
            <a:ext cx="18965956" cy="883918"/>
            <a:chOff x="0" y="-38100"/>
            <a:chExt cx="4995116" cy="232800"/>
          </a:xfrm>
        </p:grpSpPr>
        <p:sp>
          <p:nvSpPr>
            <p:cNvPr id="270" name="Google Shape;270;g33ac6c85d42_0_34"/>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1" name="Google Shape;271;g33ac6c85d42_0_34"/>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72" name="Google Shape;272;g33ac6c85d42_0_34"/>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3" name="Google Shape;273;g33ac6c85d42_0_34"/>
          <p:cNvSpPr txBox="1"/>
          <p:nvPr/>
        </p:nvSpPr>
        <p:spPr>
          <a:xfrm>
            <a:off x="190152" y="256278"/>
            <a:ext cx="16835976"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
        <p:nvSpPr>
          <p:cNvPr id="274" name="Google Shape;274;g33ac6c85d42_0_34"/>
          <p:cNvSpPr txBox="1"/>
          <p:nvPr/>
        </p:nvSpPr>
        <p:spPr>
          <a:xfrm>
            <a:off x="755848" y="3445700"/>
            <a:ext cx="15878450" cy="349014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0" i="0" sz="3200" u="none" cap="none" strike="noStrike">
              <a:solidFill>
                <a:srgbClr val="452A74"/>
              </a:solidFill>
              <a:highlight>
                <a:schemeClr val="accent5"/>
              </a:highlight>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Salesforce – Equality for women</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Salesforce initiative to ensure pay equity, foster female leadership and promote gender diversity in technology.</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https://www.salesforce.com/company/equality/</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278" name="Shape 278"/>
        <p:cNvGrpSpPr/>
        <p:nvPr/>
      </p:nvGrpSpPr>
      <p:grpSpPr>
        <a:xfrm>
          <a:off x="0" y="0"/>
          <a:ext cx="0" cy="0"/>
          <a:chOff x="0" y="0"/>
          <a:chExt cx="0" cy="0"/>
        </a:xfrm>
      </p:grpSpPr>
      <p:sp>
        <p:nvSpPr>
          <p:cNvPr id="279" name="Google Shape;279;g33ac6c85d42_0_45"/>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80" name="Google Shape;280;g33ac6c85d42_0_45"/>
          <p:cNvGrpSpPr/>
          <p:nvPr/>
        </p:nvGrpSpPr>
        <p:grpSpPr>
          <a:xfrm>
            <a:off x="-281955" y="9721186"/>
            <a:ext cx="18965956" cy="883918"/>
            <a:chOff x="0" y="-38100"/>
            <a:chExt cx="4995116" cy="232800"/>
          </a:xfrm>
        </p:grpSpPr>
        <p:sp>
          <p:nvSpPr>
            <p:cNvPr id="281" name="Google Shape;281;g33ac6c85d42_0_45"/>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2" name="Google Shape;282;g33ac6c85d42_0_45"/>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83" name="Google Shape;283;g33ac6c85d42_0_45"/>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84" name="Google Shape;284;g33ac6c85d42_0_45"/>
          <p:cNvSpPr txBox="1"/>
          <p:nvPr/>
        </p:nvSpPr>
        <p:spPr>
          <a:xfrm>
            <a:off x="190151" y="256278"/>
            <a:ext cx="16346869"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
        <p:nvSpPr>
          <p:cNvPr id="285" name="Google Shape;285;g33ac6c85d42_0_45"/>
          <p:cNvSpPr txBox="1"/>
          <p:nvPr/>
        </p:nvSpPr>
        <p:spPr>
          <a:xfrm>
            <a:off x="755850" y="3445700"/>
            <a:ext cx="15929400" cy="462276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SAP – Business women’s network</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Global network within SAP that supports women's leadership and diversity in the technology sector by providing mentoring and career development opportunities.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https://news.sap.com/2022/04/business-womens-network-empowerment-connection/</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289" name="Shape 289"/>
        <p:cNvGrpSpPr/>
        <p:nvPr/>
      </p:nvGrpSpPr>
      <p:grpSpPr>
        <a:xfrm>
          <a:off x="0" y="0"/>
          <a:ext cx="0" cy="0"/>
          <a:chOff x="0" y="0"/>
          <a:chExt cx="0" cy="0"/>
        </a:xfrm>
      </p:grpSpPr>
      <p:sp>
        <p:nvSpPr>
          <p:cNvPr id="290" name="Google Shape;290;g33ac6c85d42_0_56"/>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291" name="Google Shape;291;g33ac6c85d42_0_56"/>
          <p:cNvGrpSpPr/>
          <p:nvPr/>
        </p:nvGrpSpPr>
        <p:grpSpPr>
          <a:xfrm>
            <a:off x="-281955" y="9721186"/>
            <a:ext cx="18965956" cy="883918"/>
            <a:chOff x="0" y="-38100"/>
            <a:chExt cx="4995116" cy="232800"/>
          </a:xfrm>
        </p:grpSpPr>
        <p:sp>
          <p:nvSpPr>
            <p:cNvPr id="292" name="Google Shape;292;g33ac6c85d42_0_56"/>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3" name="Google Shape;293;g33ac6c85d42_0_56"/>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294" name="Google Shape;294;g33ac6c85d42_0_56"/>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95" name="Google Shape;295;g33ac6c85d42_0_56"/>
          <p:cNvSpPr txBox="1"/>
          <p:nvPr/>
        </p:nvSpPr>
        <p:spPr>
          <a:xfrm>
            <a:off x="190151" y="256278"/>
            <a:ext cx="17047261"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
        <p:nvSpPr>
          <p:cNvPr id="296" name="Google Shape;296;g33ac6c85d42_0_56"/>
          <p:cNvSpPr txBox="1"/>
          <p:nvPr/>
        </p:nvSpPr>
        <p:spPr>
          <a:xfrm>
            <a:off x="755848" y="3445700"/>
            <a:ext cx="15644986"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WiCys – Women in cybersecurity</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Programme offering training and mentoring for women interested in developing a career in cybersecurity.</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https://www.wicys.org/</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300" name="Shape 300"/>
        <p:cNvGrpSpPr/>
        <p:nvPr/>
      </p:nvGrpSpPr>
      <p:grpSpPr>
        <a:xfrm>
          <a:off x="0" y="0"/>
          <a:ext cx="0" cy="0"/>
          <a:chOff x="0" y="0"/>
          <a:chExt cx="0" cy="0"/>
        </a:xfrm>
      </p:grpSpPr>
      <p:sp>
        <p:nvSpPr>
          <p:cNvPr id="301" name="Google Shape;301;g33ac6c85d42_0_67"/>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02" name="Google Shape;302;g33ac6c85d42_0_67"/>
          <p:cNvGrpSpPr/>
          <p:nvPr/>
        </p:nvGrpSpPr>
        <p:grpSpPr>
          <a:xfrm>
            <a:off x="-281955" y="9721186"/>
            <a:ext cx="18965956" cy="883918"/>
            <a:chOff x="0" y="-38100"/>
            <a:chExt cx="4995116" cy="232800"/>
          </a:xfrm>
        </p:grpSpPr>
        <p:sp>
          <p:nvSpPr>
            <p:cNvPr id="303" name="Google Shape;303;g33ac6c85d42_0_67"/>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4" name="Google Shape;304;g33ac6c85d42_0_67"/>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05" name="Google Shape;305;g33ac6c85d42_0_67"/>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6" name="Google Shape;306;g33ac6c85d42_0_67"/>
          <p:cNvSpPr txBox="1"/>
          <p:nvPr/>
        </p:nvSpPr>
        <p:spPr>
          <a:xfrm>
            <a:off x="755848" y="3445700"/>
            <a:ext cx="15528254" cy="462276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Intel – Gender pay equity and inclusive hiring</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Intel initiative to ensure pay equity and increase female representation in STEM fields by promoting inclusive hiring.</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https://www.intel.com/content/www/us/en/diversity/diversity-in-technology-initiative.html</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307" name="Google Shape;307;g33ac6c85d42_0_67"/>
          <p:cNvSpPr txBox="1"/>
          <p:nvPr/>
        </p:nvSpPr>
        <p:spPr>
          <a:xfrm>
            <a:off x="190151" y="256278"/>
            <a:ext cx="17047261"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6CB2">
            <a:alpha val="92156"/>
          </a:srgbClr>
        </a:solidFill>
      </p:bgPr>
    </p:bg>
    <p:spTree>
      <p:nvGrpSpPr>
        <p:cNvPr id="99" name="Shape 99"/>
        <p:cNvGrpSpPr/>
        <p:nvPr/>
      </p:nvGrpSpPr>
      <p:grpSpPr>
        <a:xfrm>
          <a:off x="0" y="0"/>
          <a:ext cx="0" cy="0"/>
          <a:chOff x="0" y="0"/>
          <a:chExt cx="0" cy="0"/>
        </a:xfrm>
      </p:grpSpPr>
      <p:sp>
        <p:nvSpPr>
          <p:cNvPr id="100" name="Google Shape;100;p82"/>
          <p:cNvSpPr/>
          <p:nvPr/>
        </p:nvSpPr>
        <p:spPr>
          <a:xfrm>
            <a:off x="483201" y="466944"/>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1" name="Google Shape;101;p82"/>
          <p:cNvSpPr txBox="1"/>
          <p:nvPr/>
        </p:nvSpPr>
        <p:spPr>
          <a:xfrm>
            <a:off x="483201" y="3484875"/>
            <a:ext cx="15661500" cy="26352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4505"/>
              <a:buFont typeface="Arial"/>
              <a:buNone/>
            </a:pPr>
            <a:r>
              <a:rPr b="0" i="0" lang="en-US" sz="4505" u="none" cap="none" strike="noStrike">
                <a:solidFill>
                  <a:srgbClr val="DED5ED"/>
                </a:solidFill>
                <a:latin typeface="Montserrat ExtraBold"/>
                <a:ea typeface="Montserrat ExtraBold"/>
                <a:cs typeface="Montserrat ExtraBold"/>
                <a:sym typeface="Montserrat ExtraBold"/>
              </a:rPr>
              <a:t>Good practices in universities and research organisations to encourage women's participation in R&amp;D&amp;I (</a:t>
            </a:r>
            <a:r>
              <a:rPr lang="en-US" sz="4505">
                <a:solidFill>
                  <a:srgbClr val="DED5ED"/>
                </a:solidFill>
                <a:latin typeface="Montserrat ExtraBold"/>
                <a:ea typeface="Montserrat ExtraBold"/>
                <a:cs typeface="Montserrat ExtraBold"/>
                <a:sym typeface="Montserrat ExtraBold"/>
              </a:rPr>
              <a:t>Research, Development and Innovation)</a:t>
            </a:r>
            <a:endParaRPr b="0" i="0" sz="1400" u="none" cap="none" strike="noStrike">
              <a:solidFill>
                <a:srgbClr val="000000"/>
              </a:solidFill>
              <a:latin typeface="Arial"/>
              <a:ea typeface="Arial"/>
              <a:cs typeface="Arial"/>
              <a:sym typeface="Arial"/>
            </a:endParaRPr>
          </a:p>
        </p:txBody>
      </p:sp>
      <p:sp>
        <p:nvSpPr>
          <p:cNvPr id="102" name="Google Shape;102;p82"/>
          <p:cNvSpPr/>
          <p:nvPr/>
        </p:nvSpPr>
        <p:spPr>
          <a:xfrm>
            <a:off x="14574810" y="6428601"/>
            <a:ext cx="1138696" cy="788806"/>
          </a:xfrm>
          <a:custGeom>
            <a:rect b="b" l="l" r="r" t="t"/>
            <a:pathLst>
              <a:path extrusionOk="0" h="788806" w="1138696">
                <a:moveTo>
                  <a:pt x="0" y="0"/>
                </a:moveTo>
                <a:lnTo>
                  <a:pt x="1138696" y="0"/>
                </a:lnTo>
                <a:lnTo>
                  <a:pt x="1138696" y="788806"/>
                </a:lnTo>
                <a:lnTo>
                  <a:pt x="0" y="78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3" name="Google Shape;103;p82"/>
          <p:cNvGrpSpPr/>
          <p:nvPr/>
        </p:nvGrpSpPr>
        <p:grpSpPr>
          <a:xfrm>
            <a:off x="16975762" y="-1270066"/>
            <a:ext cx="1456898" cy="18965831"/>
            <a:chOff x="0" y="-1"/>
            <a:chExt cx="1942531" cy="25287775"/>
          </a:xfrm>
        </p:grpSpPr>
        <p:grpSp>
          <p:nvGrpSpPr>
            <p:cNvPr id="104" name="Google Shape;104;p82"/>
            <p:cNvGrpSpPr/>
            <p:nvPr/>
          </p:nvGrpSpPr>
          <p:grpSpPr>
            <a:xfrm rot="5400000">
              <a:off x="-11639959" y="11705284"/>
              <a:ext cx="25287775" cy="1877205"/>
              <a:chOff x="0" y="-38100"/>
              <a:chExt cx="4995116" cy="370806"/>
            </a:xfrm>
          </p:grpSpPr>
          <p:sp>
            <p:nvSpPr>
              <p:cNvPr id="105" name="Google Shape;105;p82"/>
              <p:cNvSpPr/>
              <p:nvPr/>
            </p:nvSpPr>
            <p:spPr>
              <a:xfrm>
                <a:off x="0" y="0"/>
                <a:ext cx="4995116" cy="332706"/>
              </a:xfrm>
              <a:custGeom>
                <a:rect b="b" l="l" r="r" t="t"/>
                <a:pathLst>
                  <a:path extrusionOk="0" h="332706" w="4995116">
                    <a:moveTo>
                      <a:pt x="0" y="0"/>
                    </a:moveTo>
                    <a:lnTo>
                      <a:pt x="4995116" y="0"/>
                    </a:lnTo>
                    <a:lnTo>
                      <a:pt x="4995116" y="332706"/>
                    </a:lnTo>
                    <a:lnTo>
                      <a:pt x="0" y="332706"/>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82"/>
              <p:cNvSpPr txBox="1"/>
              <p:nvPr/>
            </p:nvSpPr>
            <p:spPr>
              <a:xfrm>
                <a:off x="0" y="-38100"/>
                <a:ext cx="4995000" cy="370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07" name="Google Shape;107;p82"/>
            <p:cNvSpPr/>
            <p:nvPr/>
          </p:nvSpPr>
          <p:spPr>
            <a:xfrm>
              <a:off x="148357" y="11845674"/>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8" name="Google Shape;108;p82"/>
            <p:cNvSpPr/>
            <p:nvPr/>
          </p:nvSpPr>
          <p:spPr>
            <a:xfrm>
              <a:off x="111925" y="6133623"/>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p82"/>
            <p:cNvSpPr/>
            <p:nvPr/>
          </p:nvSpPr>
          <p:spPr>
            <a:xfrm>
              <a:off x="148357" y="8281093"/>
              <a:ext cx="1518262" cy="1051741"/>
            </a:xfrm>
            <a:custGeom>
              <a:rect b="b" l="l" r="r" t="t"/>
              <a:pathLst>
                <a:path extrusionOk="0" h="1051741" w="1518262">
                  <a:moveTo>
                    <a:pt x="0" y="0"/>
                  </a:moveTo>
                  <a:lnTo>
                    <a:pt x="1518262" y="0"/>
                  </a:lnTo>
                  <a:lnTo>
                    <a:pt x="1518262" y="1051742"/>
                  </a:lnTo>
                  <a:lnTo>
                    <a:pt x="0" y="10517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0" name="Google Shape;110;p82"/>
            <p:cNvSpPr/>
            <p:nvPr/>
          </p:nvSpPr>
          <p:spPr>
            <a:xfrm>
              <a:off x="88625" y="4150665"/>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82"/>
            <p:cNvSpPr/>
            <p:nvPr/>
          </p:nvSpPr>
          <p:spPr>
            <a:xfrm>
              <a:off x="148357" y="13306984"/>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2" name="Google Shape;112;p82"/>
            <p:cNvSpPr/>
            <p:nvPr/>
          </p:nvSpPr>
          <p:spPr>
            <a:xfrm>
              <a:off x="0" y="2112449"/>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3" name="Google Shape;113;p82"/>
            <p:cNvSpPr/>
            <p:nvPr/>
          </p:nvSpPr>
          <p:spPr>
            <a:xfrm>
              <a:off x="68059" y="9919271"/>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311" name="Shape 311"/>
        <p:cNvGrpSpPr/>
        <p:nvPr/>
      </p:nvGrpSpPr>
      <p:grpSpPr>
        <a:xfrm>
          <a:off x="0" y="0"/>
          <a:ext cx="0" cy="0"/>
          <a:chOff x="0" y="0"/>
          <a:chExt cx="0" cy="0"/>
        </a:xfrm>
      </p:grpSpPr>
      <p:sp>
        <p:nvSpPr>
          <p:cNvPr id="312" name="Google Shape;312;g33ac6c85d42_0_78"/>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13" name="Google Shape;313;g33ac6c85d42_0_78"/>
          <p:cNvGrpSpPr/>
          <p:nvPr/>
        </p:nvGrpSpPr>
        <p:grpSpPr>
          <a:xfrm>
            <a:off x="-281955" y="9721186"/>
            <a:ext cx="18965956" cy="883918"/>
            <a:chOff x="0" y="-38100"/>
            <a:chExt cx="4995116" cy="232800"/>
          </a:xfrm>
        </p:grpSpPr>
        <p:sp>
          <p:nvSpPr>
            <p:cNvPr id="314" name="Google Shape;314;g33ac6c85d42_0_78"/>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5" name="Google Shape;315;g33ac6c85d42_0_78"/>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16" name="Google Shape;316;g33ac6c85d42_0_78"/>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7" name="Google Shape;317;g33ac6c85d42_0_78"/>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
        <p:nvSpPr>
          <p:cNvPr id="318" name="Google Shape;318;g33ac6c85d42_0_78"/>
          <p:cNvSpPr txBox="1"/>
          <p:nvPr/>
        </p:nvSpPr>
        <p:spPr>
          <a:xfrm>
            <a:off x="755850" y="3445700"/>
            <a:ext cx="15661500" cy="518907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Microsoft – DigiGirlz</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A programme aimed at teenagers interested in STEM careers, offering workshops, programming training and networking opportunities with technology professionals.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https://news.microsoft.com/es-xl/el-minerd-y-microsoft-impulsan-la-inclusion-de-ninas-en-la-tecnologia-con-digigirlz/</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322" name="Shape 322"/>
        <p:cNvGrpSpPr/>
        <p:nvPr/>
      </p:nvGrpSpPr>
      <p:grpSpPr>
        <a:xfrm>
          <a:off x="0" y="0"/>
          <a:ext cx="0" cy="0"/>
          <a:chOff x="0" y="0"/>
          <a:chExt cx="0" cy="0"/>
        </a:xfrm>
      </p:grpSpPr>
      <p:sp>
        <p:nvSpPr>
          <p:cNvPr id="323" name="Google Shape;323;g33ac6c85d42_0_89"/>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24" name="Google Shape;324;g33ac6c85d42_0_89"/>
          <p:cNvGrpSpPr/>
          <p:nvPr/>
        </p:nvGrpSpPr>
        <p:grpSpPr>
          <a:xfrm>
            <a:off x="-281955" y="9721186"/>
            <a:ext cx="18965956" cy="883918"/>
            <a:chOff x="0" y="-38100"/>
            <a:chExt cx="4995116" cy="232800"/>
          </a:xfrm>
        </p:grpSpPr>
        <p:sp>
          <p:nvSpPr>
            <p:cNvPr id="325" name="Google Shape;325;g33ac6c85d42_0_89"/>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6" name="Google Shape;326;g33ac6c85d42_0_89"/>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27" name="Google Shape;327;g33ac6c85d42_0_89"/>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8" name="Google Shape;328;g33ac6c85d42_0_89"/>
          <p:cNvSpPr txBox="1"/>
          <p:nvPr/>
        </p:nvSpPr>
        <p:spPr>
          <a:xfrm>
            <a:off x="755850" y="3445700"/>
            <a:ext cx="15559800" cy="518907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Amazon – Women in innovation</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Amazon's scholarship and mentoring programme in partnership with European universities, aimed at women seeking a career in technology.</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https://www.aboutamazon.es/noticias/noticias-de-la-compania/amazon-women-in-innovation-el-nuevo-programa-de-becas-para-mujeres-que-estan-estudiando-carreras-universitarias-stem</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329" name="Google Shape;329;g33ac6c85d42_0_89"/>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333" name="Shape 333"/>
        <p:cNvGrpSpPr/>
        <p:nvPr/>
      </p:nvGrpSpPr>
      <p:grpSpPr>
        <a:xfrm>
          <a:off x="0" y="0"/>
          <a:ext cx="0" cy="0"/>
          <a:chOff x="0" y="0"/>
          <a:chExt cx="0" cy="0"/>
        </a:xfrm>
      </p:grpSpPr>
      <p:sp>
        <p:nvSpPr>
          <p:cNvPr id="334" name="Google Shape;334;g33ac6c85d42_0_122"/>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35" name="Google Shape;335;g33ac6c85d42_0_122"/>
          <p:cNvGrpSpPr/>
          <p:nvPr/>
        </p:nvGrpSpPr>
        <p:grpSpPr>
          <a:xfrm>
            <a:off x="-281955" y="9721186"/>
            <a:ext cx="18965956" cy="883918"/>
            <a:chOff x="0" y="-38100"/>
            <a:chExt cx="4995116" cy="232800"/>
          </a:xfrm>
        </p:grpSpPr>
        <p:sp>
          <p:nvSpPr>
            <p:cNvPr id="336" name="Google Shape;336;g33ac6c85d42_0_122"/>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7" name="Google Shape;337;g33ac6c85d42_0_122"/>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38" name="Google Shape;338;g33ac6c85d42_0_122"/>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39" name="Google Shape;339;g33ac6c85d42_0_122"/>
          <p:cNvSpPr txBox="1"/>
          <p:nvPr/>
        </p:nvSpPr>
        <p:spPr>
          <a:xfrm>
            <a:off x="755848" y="3445700"/>
            <a:ext cx="1587845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companies to encourage women's participation in R&amp;D&amp;I</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Adobe – Diversity &amp; inclusion strategy</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Adobe's strategy to promote diversity and inclusion in the company by implementing gender quotas in hiring and promotions.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https://www.adobe.com/diversity.html</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340" name="Google Shape;340;g33ac6c85d42_0_122"/>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6CB2">
            <a:alpha val="92156"/>
          </a:srgbClr>
        </a:solidFill>
      </p:bgPr>
    </p:bg>
    <p:spTree>
      <p:nvGrpSpPr>
        <p:cNvPr id="344" name="Shape 344"/>
        <p:cNvGrpSpPr/>
        <p:nvPr/>
      </p:nvGrpSpPr>
      <p:grpSpPr>
        <a:xfrm>
          <a:off x="0" y="0"/>
          <a:ext cx="0" cy="0"/>
          <a:chOff x="0" y="0"/>
          <a:chExt cx="0" cy="0"/>
        </a:xfrm>
      </p:grpSpPr>
      <p:sp>
        <p:nvSpPr>
          <p:cNvPr id="345" name="Google Shape;345;p84"/>
          <p:cNvSpPr/>
          <p:nvPr/>
        </p:nvSpPr>
        <p:spPr>
          <a:xfrm>
            <a:off x="483201" y="466944"/>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6" name="Google Shape;346;p84"/>
          <p:cNvSpPr txBox="1"/>
          <p:nvPr/>
        </p:nvSpPr>
        <p:spPr>
          <a:xfrm>
            <a:off x="483201" y="4203683"/>
            <a:ext cx="15661500" cy="2911759"/>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4505"/>
              <a:buFont typeface="Arial"/>
              <a:buNone/>
            </a:pPr>
            <a:r>
              <a:rPr b="0" i="0" lang="en-US" sz="4505" u="none" cap="none" strike="noStrike">
                <a:solidFill>
                  <a:srgbClr val="DED5ED"/>
                </a:solidFill>
                <a:latin typeface="Montserrat ExtraBold"/>
                <a:ea typeface="Montserrat ExtraBold"/>
                <a:cs typeface="Montserrat ExtraBold"/>
                <a:sym typeface="Montserrat ExtraBold"/>
              </a:rPr>
              <a:t>Examples of funding and support programmes for women entrepreneurs and scientists</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4505"/>
              <a:buFont typeface="Arial"/>
              <a:buNone/>
            </a:pPr>
            <a:r>
              <a:t/>
            </a:r>
            <a:endParaRPr b="0" i="0" sz="4505" u="none" cap="none" strike="noStrike">
              <a:solidFill>
                <a:srgbClr val="DED5ED"/>
              </a:solidFill>
              <a:latin typeface="Montserrat ExtraBold"/>
              <a:ea typeface="Montserrat ExtraBold"/>
              <a:cs typeface="Montserrat ExtraBold"/>
              <a:sym typeface="Montserrat ExtraBold"/>
            </a:endParaRPr>
          </a:p>
        </p:txBody>
      </p:sp>
      <p:sp>
        <p:nvSpPr>
          <p:cNvPr id="347" name="Google Shape;347;p84"/>
          <p:cNvSpPr/>
          <p:nvPr/>
        </p:nvSpPr>
        <p:spPr>
          <a:xfrm>
            <a:off x="14125985" y="5495051"/>
            <a:ext cx="1138696" cy="788806"/>
          </a:xfrm>
          <a:custGeom>
            <a:rect b="b" l="l" r="r" t="t"/>
            <a:pathLst>
              <a:path extrusionOk="0" h="788806" w="1138696">
                <a:moveTo>
                  <a:pt x="0" y="0"/>
                </a:moveTo>
                <a:lnTo>
                  <a:pt x="1138696" y="0"/>
                </a:lnTo>
                <a:lnTo>
                  <a:pt x="1138696" y="788806"/>
                </a:lnTo>
                <a:lnTo>
                  <a:pt x="0" y="78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48" name="Google Shape;348;p84"/>
          <p:cNvGrpSpPr/>
          <p:nvPr/>
        </p:nvGrpSpPr>
        <p:grpSpPr>
          <a:xfrm>
            <a:off x="16975762" y="-1270066"/>
            <a:ext cx="1456898" cy="18965831"/>
            <a:chOff x="0" y="-1"/>
            <a:chExt cx="1942531" cy="25287775"/>
          </a:xfrm>
        </p:grpSpPr>
        <p:grpSp>
          <p:nvGrpSpPr>
            <p:cNvPr id="349" name="Google Shape;349;p84"/>
            <p:cNvGrpSpPr/>
            <p:nvPr/>
          </p:nvGrpSpPr>
          <p:grpSpPr>
            <a:xfrm rot="5400000">
              <a:off x="-11639959" y="11705284"/>
              <a:ext cx="25287775" cy="1877205"/>
              <a:chOff x="0" y="-38100"/>
              <a:chExt cx="4995116" cy="370806"/>
            </a:xfrm>
          </p:grpSpPr>
          <p:sp>
            <p:nvSpPr>
              <p:cNvPr id="350" name="Google Shape;350;p84"/>
              <p:cNvSpPr/>
              <p:nvPr/>
            </p:nvSpPr>
            <p:spPr>
              <a:xfrm>
                <a:off x="0" y="0"/>
                <a:ext cx="4995116" cy="332706"/>
              </a:xfrm>
              <a:custGeom>
                <a:rect b="b" l="l" r="r" t="t"/>
                <a:pathLst>
                  <a:path extrusionOk="0" h="332706" w="4995116">
                    <a:moveTo>
                      <a:pt x="0" y="0"/>
                    </a:moveTo>
                    <a:lnTo>
                      <a:pt x="4995116" y="0"/>
                    </a:lnTo>
                    <a:lnTo>
                      <a:pt x="4995116" y="332706"/>
                    </a:lnTo>
                    <a:lnTo>
                      <a:pt x="0" y="332706"/>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1" name="Google Shape;351;p84"/>
              <p:cNvSpPr txBox="1"/>
              <p:nvPr/>
            </p:nvSpPr>
            <p:spPr>
              <a:xfrm>
                <a:off x="0" y="-38100"/>
                <a:ext cx="4995000" cy="370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52" name="Google Shape;352;p84"/>
            <p:cNvSpPr/>
            <p:nvPr/>
          </p:nvSpPr>
          <p:spPr>
            <a:xfrm>
              <a:off x="148357" y="11845674"/>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3" name="Google Shape;353;p84"/>
            <p:cNvSpPr/>
            <p:nvPr/>
          </p:nvSpPr>
          <p:spPr>
            <a:xfrm>
              <a:off x="111925" y="6133623"/>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4" name="Google Shape;354;p84"/>
            <p:cNvSpPr/>
            <p:nvPr/>
          </p:nvSpPr>
          <p:spPr>
            <a:xfrm>
              <a:off x="148357" y="8281093"/>
              <a:ext cx="1518262" cy="1051741"/>
            </a:xfrm>
            <a:custGeom>
              <a:rect b="b" l="l" r="r" t="t"/>
              <a:pathLst>
                <a:path extrusionOk="0" h="1051741" w="1518262">
                  <a:moveTo>
                    <a:pt x="0" y="0"/>
                  </a:moveTo>
                  <a:lnTo>
                    <a:pt x="1518262" y="0"/>
                  </a:lnTo>
                  <a:lnTo>
                    <a:pt x="1518262" y="1051742"/>
                  </a:lnTo>
                  <a:lnTo>
                    <a:pt x="0" y="10517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5" name="Google Shape;355;p84"/>
            <p:cNvSpPr/>
            <p:nvPr/>
          </p:nvSpPr>
          <p:spPr>
            <a:xfrm>
              <a:off x="88625" y="4150665"/>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6" name="Google Shape;356;p84"/>
            <p:cNvSpPr/>
            <p:nvPr/>
          </p:nvSpPr>
          <p:spPr>
            <a:xfrm>
              <a:off x="148357" y="13306984"/>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7" name="Google Shape;357;p84"/>
            <p:cNvSpPr/>
            <p:nvPr/>
          </p:nvSpPr>
          <p:spPr>
            <a:xfrm>
              <a:off x="0" y="2112449"/>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8" name="Google Shape;358;p84"/>
            <p:cNvSpPr/>
            <p:nvPr/>
          </p:nvSpPr>
          <p:spPr>
            <a:xfrm>
              <a:off x="68059" y="9919271"/>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362" name="Shape 362"/>
        <p:cNvGrpSpPr/>
        <p:nvPr/>
      </p:nvGrpSpPr>
      <p:grpSpPr>
        <a:xfrm>
          <a:off x="0" y="0"/>
          <a:ext cx="0" cy="0"/>
          <a:chOff x="0" y="0"/>
          <a:chExt cx="0" cy="0"/>
        </a:xfrm>
      </p:grpSpPr>
      <p:sp>
        <p:nvSpPr>
          <p:cNvPr id="363" name="Google Shape;363;g33ac6c85d42_0_12"/>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64" name="Google Shape;364;g33ac6c85d42_0_12"/>
          <p:cNvGrpSpPr/>
          <p:nvPr/>
        </p:nvGrpSpPr>
        <p:grpSpPr>
          <a:xfrm>
            <a:off x="-281955" y="9721186"/>
            <a:ext cx="18965956" cy="883918"/>
            <a:chOff x="0" y="-38100"/>
            <a:chExt cx="4995116" cy="232800"/>
          </a:xfrm>
        </p:grpSpPr>
        <p:sp>
          <p:nvSpPr>
            <p:cNvPr id="365" name="Google Shape;365;g33ac6c85d42_0_12"/>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6" name="Google Shape;366;g33ac6c85d42_0_12"/>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67" name="Google Shape;367;g33ac6c85d42_0_12"/>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68" name="Google Shape;368;g33ac6c85d42_0_12"/>
          <p:cNvSpPr txBox="1"/>
          <p:nvPr/>
        </p:nvSpPr>
        <p:spPr>
          <a:xfrm>
            <a:off x="755850" y="3445700"/>
            <a:ext cx="16299300" cy="632169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Women TechEU (European Union)</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This EU programme offers support to women-led tech startups by providing grants of up to €75,000. It also includes a mentoring, coaching and training programme to strengthen the entrepreneurial skills of the participants.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https://mentorday.es/wikitips/women-tech-eu-subvencion-mujeres-startups-tecnologicas/</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369" name="Google Shape;369;g33ac6c85d42_0_12"/>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373" name="Shape 373"/>
        <p:cNvGrpSpPr/>
        <p:nvPr/>
      </p:nvGrpSpPr>
      <p:grpSpPr>
        <a:xfrm>
          <a:off x="0" y="0"/>
          <a:ext cx="0" cy="0"/>
          <a:chOff x="0" y="0"/>
          <a:chExt cx="0" cy="0"/>
        </a:xfrm>
      </p:grpSpPr>
      <p:sp>
        <p:nvSpPr>
          <p:cNvPr id="374" name="Google Shape;374;g33ac6c85d42_0_268"/>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75" name="Google Shape;375;g33ac6c85d42_0_268"/>
          <p:cNvGrpSpPr/>
          <p:nvPr/>
        </p:nvGrpSpPr>
        <p:grpSpPr>
          <a:xfrm>
            <a:off x="-281955" y="9721186"/>
            <a:ext cx="18965956" cy="883918"/>
            <a:chOff x="0" y="-38100"/>
            <a:chExt cx="4995116" cy="232800"/>
          </a:xfrm>
        </p:grpSpPr>
        <p:sp>
          <p:nvSpPr>
            <p:cNvPr id="376" name="Google Shape;376;g33ac6c85d42_0_268"/>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7" name="Google Shape;377;g33ac6c85d42_0_268"/>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78" name="Google Shape;378;g33ac6c85d42_0_268"/>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79" name="Google Shape;379;g33ac6c85d42_0_268"/>
          <p:cNvSpPr txBox="1"/>
          <p:nvPr/>
        </p:nvSpPr>
        <p:spPr>
          <a:xfrm>
            <a:off x="755850" y="3445700"/>
            <a:ext cx="17343300" cy="518907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Horizon Europe - Gender strategy in research</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EU's framework programme for research and innovation, Horizon Europe, incorporates gender equality as a key component. From 2022, it requires institutions applying for funding to submit a gender equality plan, ensuring the integration of gender equality in all funded projects.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https://www.ciencia.gob.es/site-web/Secc-Servicios/Igualdad/Genero-y-horizonte-Europa.html</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380" name="Google Shape;380;g33ac6c85d42_0_268"/>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384" name="Shape 384"/>
        <p:cNvGrpSpPr/>
        <p:nvPr/>
      </p:nvGrpSpPr>
      <p:grpSpPr>
        <a:xfrm>
          <a:off x="0" y="0"/>
          <a:ext cx="0" cy="0"/>
          <a:chOff x="0" y="0"/>
          <a:chExt cx="0" cy="0"/>
        </a:xfrm>
      </p:grpSpPr>
      <p:sp>
        <p:nvSpPr>
          <p:cNvPr id="385" name="Google Shape;385;g33ac6c85d42_0_279"/>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86" name="Google Shape;386;g33ac6c85d42_0_279"/>
          <p:cNvGrpSpPr/>
          <p:nvPr/>
        </p:nvGrpSpPr>
        <p:grpSpPr>
          <a:xfrm>
            <a:off x="-281955" y="9721186"/>
            <a:ext cx="18965956" cy="883918"/>
            <a:chOff x="0" y="-38100"/>
            <a:chExt cx="4995116" cy="232800"/>
          </a:xfrm>
        </p:grpSpPr>
        <p:sp>
          <p:nvSpPr>
            <p:cNvPr id="387" name="Google Shape;387;g33ac6c85d42_0_279"/>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88" name="Google Shape;388;g33ac6c85d42_0_279"/>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389" name="Google Shape;389;g33ac6c85d42_0_279"/>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0" name="Google Shape;390;g33ac6c85d42_0_279"/>
          <p:cNvSpPr txBox="1"/>
          <p:nvPr/>
        </p:nvSpPr>
        <p:spPr>
          <a:xfrm>
            <a:off x="755850" y="3445700"/>
            <a:ext cx="16473300" cy="57553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United States – ADVANCE: Organizational Change for Gender Equity in STEM Academic Professions (ADVANCE)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A National Science Foundation programme that provides funding to increase women's representation in academic and research leadership positions. ADVANCE seeks to develop equitable systems and promote gender equality in institutions of higher education.</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https://www.nsf.gov/funding/pgm_summ.jsp?pims_id=5383</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391" name="Google Shape;391;g33ac6c85d42_0_279"/>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395" name="Shape 395"/>
        <p:cNvGrpSpPr/>
        <p:nvPr/>
      </p:nvGrpSpPr>
      <p:grpSpPr>
        <a:xfrm>
          <a:off x="0" y="0"/>
          <a:ext cx="0" cy="0"/>
          <a:chOff x="0" y="0"/>
          <a:chExt cx="0" cy="0"/>
        </a:xfrm>
      </p:grpSpPr>
      <p:sp>
        <p:nvSpPr>
          <p:cNvPr id="396" name="Google Shape;396;g33ac6c85d42_0_290"/>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397" name="Google Shape;397;g33ac6c85d42_0_290"/>
          <p:cNvGrpSpPr/>
          <p:nvPr/>
        </p:nvGrpSpPr>
        <p:grpSpPr>
          <a:xfrm>
            <a:off x="-281955" y="9721186"/>
            <a:ext cx="18965956" cy="883918"/>
            <a:chOff x="0" y="-38100"/>
            <a:chExt cx="4995116" cy="232800"/>
          </a:xfrm>
        </p:grpSpPr>
        <p:sp>
          <p:nvSpPr>
            <p:cNvPr id="398" name="Google Shape;398;g33ac6c85d42_0_290"/>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9" name="Google Shape;399;g33ac6c85d42_0_290"/>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00" name="Google Shape;400;g33ac6c85d42_0_290"/>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1" name="Google Shape;401;g33ac6c85d42_0_290"/>
          <p:cNvSpPr txBox="1"/>
          <p:nvPr/>
        </p:nvSpPr>
        <p:spPr>
          <a:xfrm>
            <a:off x="755848" y="3445700"/>
            <a:ext cx="14211300" cy="57553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Latin America – Laboratoria</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Organisation that offers intensive web development training programmes for women in countries such as Peru, Mexico, Chile, Brazil and Colombia. Laboratoria seeks to close the gender gap in the technology sector by providing technical skills and connecting graduates with job opportunities.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https://www.laboratoria.la/</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402" name="Google Shape;402;g33ac6c85d42_0_290"/>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406" name="Shape 406"/>
        <p:cNvGrpSpPr/>
        <p:nvPr/>
      </p:nvGrpSpPr>
      <p:grpSpPr>
        <a:xfrm>
          <a:off x="0" y="0"/>
          <a:ext cx="0" cy="0"/>
          <a:chOff x="0" y="0"/>
          <a:chExt cx="0" cy="0"/>
        </a:xfrm>
      </p:grpSpPr>
      <p:sp>
        <p:nvSpPr>
          <p:cNvPr id="407" name="Google Shape;407;g33ac6c85d42_0_301"/>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08" name="Google Shape;408;g33ac6c85d42_0_301"/>
          <p:cNvGrpSpPr/>
          <p:nvPr/>
        </p:nvGrpSpPr>
        <p:grpSpPr>
          <a:xfrm>
            <a:off x="-281955" y="9721186"/>
            <a:ext cx="18965956" cy="883918"/>
            <a:chOff x="0" y="-38100"/>
            <a:chExt cx="4995116" cy="232800"/>
          </a:xfrm>
        </p:grpSpPr>
        <p:sp>
          <p:nvSpPr>
            <p:cNvPr id="409" name="Google Shape;409;g33ac6c85d42_0_301"/>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0" name="Google Shape;410;g33ac6c85d42_0_301"/>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11" name="Google Shape;411;g33ac6c85d42_0_301"/>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12" name="Google Shape;412;g33ac6c85d42_0_301"/>
          <p:cNvSpPr txBox="1"/>
          <p:nvPr/>
        </p:nvSpPr>
        <p:spPr>
          <a:xfrm>
            <a:off x="755850" y="3445700"/>
            <a:ext cx="16951800" cy="57553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European Innovation Council (EIC) – Women Leadership Programme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An initiative of the European Innovation Council that offers funding and mentoring to women entrepreneurs in deep tech and innovative sectors. The programme aims to strengthen women's leadership in advanced technology areas.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https://eic.ec.europa.eu/eic-funding-opportunities/bas/eic-women-leadership-programme_en</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413" name="Google Shape;413;g33ac6c85d42_0_301"/>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417" name="Shape 417"/>
        <p:cNvGrpSpPr/>
        <p:nvPr/>
      </p:nvGrpSpPr>
      <p:grpSpPr>
        <a:xfrm>
          <a:off x="0" y="0"/>
          <a:ext cx="0" cy="0"/>
          <a:chOff x="0" y="0"/>
          <a:chExt cx="0" cy="0"/>
        </a:xfrm>
      </p:grpSpPr>
      <p:sp>
        <p:nvSpPr>
          <p:cNvPr id="418" name="Google Shape;418;g33ac6c85d42_0_312"/>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19" name="Google Shape;419;g33ac6c85d42_0_312"/>
          <p:cNvGrpSpPr/>
          <p:nvPr/>
        </p:nvGrpSpPr>
        <p:grpSpPr>
          <a:xfrm>
            <a:off x="-281955" y="9721186"/>
            <a:ext cx="18965956" cy="883918"/>
            <a:chOff x="0" y="-38100"/>
            <a:chExt cx="4995116" cy="232800"/>
          </a:xfrm>
        </p:grpSpPr>
        <p:sp>
          <p:nvSpPr>
            <p:cNvPr id="420" name="Google Shape;420;g33ac6c85d42_0_312"/>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1" name="Google Shape;421;g33ac6c85d42_0_312"/>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22" name="Google Shape;422;g33ac6c85d42_0_312"/>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23" name="Google Shape;423;g33ac6c85d42_0_312"/>
          <p:cNvSpPr txBox="1"/>
          <p:nvPr/>
        </p:nvSpPr>
        <p:spPr>
          <a:xfrm>
            <a:off x="755850" y="3445700"/>
            <a:ext cx="17234400" cy="497670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3000" u="none" cap="none" strike="noStrike">
                <a:solidFill>
                  <a:srgbClr val="452A74"/>
                </a:solidFill>
                <a:latin typeface="Arial"/>
                <a:ea typeface="Arial"/>
                <a:cs typeface="Arial"/>
                <a:sym typeface="Arial"/>
              </a:rPr>
              <a:t>💡 European ‘She Figures’ Programme</a:t>
            </a:r>
            <a:endParaRPr b="0" i="0" sz="30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3000" u="none" cap="none" strike="noStrike">
                <a:solidFill>
                  <a:srgbClr val="452A74"/>
                </a:solidFill>
                <a:latin typeface="Arial"/>
                <a:ea typeface="Arial"/>
                <a:cs typeface="Arial"/>
                <a:sym typeface="Arial"/>
              </a:rPr>
              <a:t>The European Union's She Figures programme is a biennial report that analyses the gender gap in science and innovation. It provides data on female participation in research and development, helping public policies to identify areas for improvement in gender equality within these sectors.</a:t>
            </a:r>
            <a:endParaRPr b="0" i="0" sz="30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000"/>
              <a:buFont typeface="Arial"/>
              <a:buNone/>
            </a:pPr>
            <a:r>
              <a:rPr b="0" i="0" lang="en-US" sz="3000" u="none" cap="none" strike="noStrike">
                <a:solidFill>
                  <a:srgbClr val="452A74"/>
                </a:solidFill>
                <a:latin typeface="Arial"/>
                <a:ea typeface="Arial"/>
                <a:cs typeface="Arial"/>
                <a:sym typeface="Arial"/>
              </a:rPr>
              <a:t>Source: </a:t>
            </a:r>
            <a:r>
              <a:rPr b="0" i="0" lang="en-US" sz="3000" u="sng" cap="none" strike="noStrike">
                <a:solidFill>
                  <a:schemeClr val="hlink"/>
                </a:solidFill>
                <a:latin typeface="Arial"/>
                <a:ea typeface="Arial"/>
                <a:cs typeface="Arial"/>
                <a:sym typeface="Arial"/>
                <a:hlinkClick r:id="rId6"/>
              </a:rPr>
              <a:t>https://op.europa.eu/es/publication-detail/-/publication/67d5a207-4da1-11ec-91ac-01aa75ed71a1</a:t>
            </a:r>
            <a:r>
              <a:rPr b="0" i="0" lang="en-US" sz="3000" u="none" cap="none" strike="noStrike">
                <a:solidFill>
                  <a:srgbClr val="452A74"/>
                </a:solidFill>
                <a:latin typeface="Arial"/>
                <a:ea typeface="Arial"/>
                <a:cs typeface="Arial"/>
                <a:sym typeface="Arial"/>
              </a:rPr>
              <a:t>   </a:t>
            </a:r>
            <a:endParaRPr b="0" i="0" sz="30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424" name="Google Shape;424;g33ac6c85d42_0_312"/>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117" name="Shape 117"/>
        <p:cNvGrpSpPr/>
        <p:nvPr/>
      </p:nvGrpSpPr>
      <p:grpSpPr>
        <a:xfrm>
          <a:off x="0" y="0"/>
          <a:ext cx="0" cy="0"/>
          <a:chOff x="0" y="0"/>
          <a:chExt cx="0" cy="0"/>
        </a:xfrm>
      </p:grpSpPr>
      <p:sp>
        <p:nvSpPr>
          <p:cNvPr id="118" name="Google Shape;118;g33ac6c85d42_0_213"/>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19" name="Google Shape;119;g33ac6c85d42_0_213"/>
          <p:cNvGrpSpPr/>
          <p:nvPr/>
        </p:nvGrpSpPr>
        <p:grpSpPr>
          <a:xfrm>
            <a:off x="-281955" y="9721186"/>
            <a:ext cx="18965956" cy="883918"/>
            <a:chOff x="0" y="-38100"/>
            <a:chExt cx="4995116" cy="232800"/>
          </a:xfrm>
        </p:grpSpPr>
        <p:sp>
          <p:nvSpPr>
            <p:cNvPr id="120" name="Google Shape;120;g33ac6c85d42_0_213"/>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1" name="Google Shape;121;g33ac6c85d42_0_213"/>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22" name="Google Shape;122;g33ac6c85d42_0_213"/>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3" name="Google Shape;123;g33ac6c85d42_0_213"/>
          <p:cNvSpPr txBox="1"/>
          <p:nvPr/>
        </p:nvSpPr>
        <p:spPr>
          <a:xfrm>
            <a:off x="755850" y="3445700"/>
            <a:ext cx="16451400" cy="57553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universities and research organisations to encourage women's participation in R&amp;D&amp;I</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a:t>
            </a:r>
            <a:r>
              <a:rPr b="0" i="0" lang="en-US" sz="3200" u="none" cap="none" strike="noStrike">
                <a:solidFill>
                  <a:srgbClr val="452A74"/>
                </a:solidFill>
                <a:latin typeface="Arial"/>
                <a:ea typeface="Arial"/>
                <a:cs typeface="Arial"/>
                <a:sym typeface="Arial"/>
              </a:rPr>
              <a:t> Spanish National Research Council (CSIC, España) – Commission on Women and Science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CSIC has the Women and Science Commission, which is dedicated to analysing the gender situation in research and proposes measures to promote equality and visibility of women scientists.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https://www.csic.es/es/el-csic/ciencia-en-igualdad/comision-de-mujeres-y-ciencia</a:t>
            </a:r>
            <a:r>
              <a:rPr b="0" i="0" lang="en-US" sz="3200" u="none" cap="none" strike="noStrike">
                <a:solidFill>
                  <a:srgbClr val="452A74"/>
                </a:solidFill>
                <a:latin typeface="Arial"/>
                <a:ea typeface="Arial"/>
                <a:cs typeface="Arial"/>
                <a:sym typeface="Arial"/>
              </a:rPr>
              <a:t> </a:t>
            </a:r>
            <a:r>
              <a:rPr b="1" i="0" lang="en-US" sz="3200" u="none" cap="none" strike="noStrike">
                <a:solidFill>
                  <a:srgbClr val="452A74"/>
                </a:solidFill>
                <a:latin typeface="Arial"/>
                <a:ea typeface="Arial"/>
                <a:cs typeface="Arial"/>
                <a:sym typeface="Arial"/>
              </a:rPr>
              <a:t>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124" name="Google Shape;124;g33ac6c85d42_0_213"/>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428" name="Shape 428"/>
        <p:cNvGrpSpPr/>
        <p:nvPr/>
      </p:nvGrpSpPr>
      <p:grpSpPr>
        <a:xfrm>
          <a:off x="0" y="0"/>
          <a:ext cx="0" cy="0"/>
          <a:chOff x="0" y="0"/>
          <a:chExt cx="0" cy="0"/>
        </a:xfrm>
      </p:grpSpPr>
      <p:sp>
        <p:nvSpPr>
          <p:cNvPr id="429" name="Google Shape;429;g33ac6c85d42_0_323"/>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30" name="Google Shape;430;g33ac6c85d42_0_323"/>
          <p:cNvGrpSpPr/>
          <p:nvPr/>
        </p:nvGrpSpPr>
        <p:grpSpPr>
          <a:xfrm>
            <a:off x="-281955" y="9721186"/>
            <a:ext cx="18965956" cy="883918"/>
            <a:chOff x="0" y="-38100"/>
            <a:chExt cx="4995116" cy="232800"/>
          </a:xfrm>
        </p:grpSpPr>
        <p:sp>
          <p:nvSpPr>
            <p:cNvPr id="431" name="Google Shape;431;g33ac6c85d42_0_323"/>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2" name="Google Shape;432;g33ac6c85d42_0_323"/>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33" name="Google Shape;433;g33ac6c85d42_0_323"/>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34" name="Google Shape;434;g33ac6c85d42_0_323"/>
          <p:cNvSpPr txBox="1"/>
          <p:nvPr/>
        </p:nvSpPr>
        <p:spPr>
          <a:xfrm>
            <a:off x="763225" y="3429000"/>
            <a:ext cx="16599900" cy="56829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France – La French Tech: Women in Tech</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‘La French Tech: Women in Tech’ is a French initiative that provides financial support and training to women technology entrepreneurs. The aim is to reduce the gender gap in technology by encouraging women to lead technology companies and participate in innovation sectors.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https://lafrenchtech.gouv.fr/</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435" name="Google Shape;435;g33ac6c85d42_0_323"/>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439" name="Shape 439"/>
        <p:cNvGrpSpPr/>
        <p:nvPr/>
      </p:nvGrpSpPr>
      <p:grpSpPr>
        <a:xfrm>
          <a:off x="0" y="0"/>
          <a:ext cx="0" cy="0"/>
          <a:chOff x="0" y="0"/>
          <a:chExt cx="0" cy="0"/>
        </a:xfrm>
      </p:grpSpPr>
      <p:sp>
        <p:nvSpPr>
          <p:cNvPr id="440" name="Google Shape;440;g33ac6c85d42_0_334"/>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41" name="Google Shape;441;g33ac6c85d42_0_334"/>
          <p:cNvGrpSpPr/>
          <p:nvPr/>
        </p:nvGrpSpPr>
        <p:grpSpPr>
          <a:xfrm>
            <a:off x="-281955" y="9721186"/>
            <a:ext cx="18965956" cy="883918"/>
            <a:chOff x="0" y="-38100"/>
            <a:chExt cx="4995116" cy="232800"/>
          </a:xfrm>
        </p:grpSpPr>
        <p:sp>
          <p:nvSpPr>
            <p:cNvPr id="442" name="Google Shape;442;g33ac6c85d42_0_334"/>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3" name="Google Shape;443;g33ac6c85d42_0_334"/>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44" name="Google Shape;444;g33ac6c85d42_0_334"/>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45" name="Google Shape;445;g33ac6c85d42_0_334"/>
          <p:cNvSpPr txBox="1"/>
          <p:nvPr/>
        </p:nvSpPr>
        <p:spPr>
          <a:xfrm>
            <a:off x="797035" y="2320329"/>
            <a:ext cx="15095700" cy="6887999"/>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Germany – Fraunhofer-Gesellschaft Women in Research</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Fraunhofer-Gesellschaft is one of Europe's leading research organisations, offering mentoring and fellowship programmes for women scientists in advanced technology. These programmes are designed to increase the visibility of women in the fields of scientific and technological research, as well as offering them opportunities for professional development.</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https://www.fraunhofer.de/en/jobs-and-career/recruiting-female-scientists/fraunhofer-talenta.html</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446" name="Google Shape;446;g33ac6c85d42_0_334"/>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450" name="Shape 450"/>
        <p:cNvGrpSpPr/>
        <p:nvPr/>
      </p:nvGrpSpPr>
      <p:grpSpPr>
        <a:xfrm>
          <a:off x="0" y="0"/>
          <a:ext cx="0" cy="0"/>
          <a:chOff x="0" y="0"/>
          <a:chExt cx="0" cy="0"/>
        </a:xfrm>
      </p:grpSpPr>
      <p:sp>
        <p:nvSpPr>
          <p:cNvPr id="451" name="Google Shape;451;g33ac6c85d42_0_345"/>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52" name="Google Shape;452;g33ac6c85d42_0_345"/>
          <p:cNvGrpSpPr/>
          <p:nvPr/>
        </p:nvGrpSpPr>
        <p:grpSpPr>
          <a:xfrm>
            <a:off x="-281955" y="9721186"/>
            <a:ext cx="18965956" cy="883918"/>
            <a:chOff x="0" y="-38100"/>
            <a:chExt cx="4995116" cy="232800"/>
          </a:xfrm>
        </p:grpSpPr>
        <p:sp>
          <p:nvSpPr>
            <p:cNvPr id="453" name="Google Shape;453;g33ac6c85d42_0_345"/>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4" name="Google Shape;454;g33ac6c85d42_0_345"/>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55" name="Google Shape;455;g33ac6c85d42_0_345"/>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56" name="Google Shape;456;g33ac6c85d42_0_345"/>
          <p:cNvSpPr txBox="1"/>
          <p:nvPr/>
        </p:nvSpPr>
        <p:spPr>
          <a:xfrm>
            <a:off x="755850" y="3445700"/>
            <a:ext cx="15095700" cy="557841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100"/>
              <a:buFont typeface="Arial"/>
              <a:buNone/>
            </a:pPr>
            <a:r>
              <a:rPr b="1" i="0" lang="en-US" sz="3100" u="none" cap="none" strike="noStrike">
                <a:solidFill>
                  <a:srgbClr val="452A74"/>
                </a:solidFill>
                <a:latin typeface="Arial"/>
                <a:ea typeface="Arial"/>
                <a:cs typeface="Arial"/>
                <a:sym typeface="Arial"/>
              </a:rPr>
              <a:t>Examples of funding and support programmes for women entrepreneurs and scientists</a:t>
            </a:r>
            <a:endParaRPr b="1" i="0" sz="31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100"/>
              <a:buFont typeface="Arial"/>
              <a:buNone/>
            </a:pPr>
            <a:r>
              <a:t/>
            </a:r>
            <a:endParaRPr b="0" i="0" sz="31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100"/>
              <a:buFont typeface="Arial"/>
              <a:buNone/>
            </a:pPr>
            <a:r>
              <a:rPr b="0" i="0" lang="en-US" sz="3100" u="none" cap="none" strike="noStrike">
                <a:solidFill>
                  <a:srgbClr val="452A74"/>
                </a:solidFill>
                <a:latin typeface="Arial"/>
                <a:ea typeface="Arial"/>
                <a:cs typeface="Arial"/>
                <a:sym typeface="Arial"/>
              </a:rPr>
              <a:t>💡 Norway – Innovasjon Norge: Female Entrepreneurship Programme</a:t>
            </a:r>
            <a:endParaRPr b="0" i="0" sz="31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100"/>
              <a:buFont typeface="Arial"/>
              <a:buNone/>
            </a:pPr>
            <a:r>
              <a:rPr b="0" i="0" lang="en-US" sz="3100" u="none" cap="none" strike="noStrike">
                <a:solidFill>
                  <a:srgbClr val="452A74"/>
                </a:solidFill>
                <a:latin typeface="Arial"/>
                <a:ea typeface="Arial"/>
                <a:cs typeface="Arial"/>
                <a:sym typeface="Arial"/>
              </a:rPr>
              <a:t>Innovasjon Norge is a Norwegian agency that provides financial support and grants to women-led startups. Through its Female Entrepreneurship Programme, it aims to increase female representation in the entrepreneurial ecosystem and promote innovation in key areas.</a:t>
            </a:r>
            <a:endParaRPr b="0" i="0" sz="31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100"/>
              <a:buFont typeface="Arial"/>
              <a:buNone/>
            </a:pPr>
            <a:r>
              <a:rPr b="0" i="0" lang="en-US" sz="3100" u="none" cap="none" strike="noStrike">
                <a:solidFill>
                  <a:srgbClr val="452A74"/>
                </a:solidFill>
                <a:latin typeface="Arial"/>
                <a:ea typeface="Arial"/>
                <a:cs typeface="Arial"/>
                <a:sym typeface="Arial"/>
              </a:rPr>
              <a:t>Source: </a:t>
            </a:r>
            <a:r>
              <a:rPr b="0" i="0" lang="en-US" sz="3100" u="sng" cap="none" strike="noStrike">
                <a:solidFill>
                  <a:schemeClr val="hlink"/>
                </a:solidFill>
                <a:latin typeface="Arial"/>
                <a:ea typeface="Arial"/>
                <a:cs typeface="Arial"/>
                <a:sym typeface="Arial"/>
                <a:hlinkClick r:id="rId6"/>
              </a:rPr>
              <a:t>https://www.nordicinnovation.org/programs/nordic-female-entrepreneurship</a:t>
            </a:r>
            <a:r>
              <a:rPr b="0" i="0" lang="en-US" sz="3100" u="none" cap="none" strike="noStrike">
                <a:solidFill>
                  <a:srgbClr val="452A74"/>
                </a:solidFill>
                <a:latin typeface="Arial"/>
                <a:ea typeface="Arial"/>
                <a:cs typeface="Arial"/>
                <a:sym typeface="Arial"/>
              </a:rPr>
              <a:t>  </a:t>
            </a:r>
            <a:endParaRPr b="0" i="0" sz="31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100"/>
              <a:buFont typeface="Arial"/>
              <a:buNone/>
            </a:pPr>
            <a:r>
              <a:t/>
            </a:r>
            <a:endParaRPr b="1" i="0" sz="3100" u="none" cap="none" strike="noStrike">
              <a:solidFill>
                <a:srgbClr val="452A74"/>
              </a:solidFill>
              <a:latin typeface="Arial"/>
              <a:ea typeface="Arial"/>
              <a:cs typeface="Arial"/>
              <a:sym typeface="Arial"/>
            </a:endParaRPr>
          </a:p>
        </p:txBody>
      </p:sp>
      <p:sp>
        <p:nvSpPr>
          <p:cNvPr id="457" name="Google Shape;457;g33ac6c85d42_0_345"/>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461" name="Shape 461"/>
        <p:cNvGrpSpPr/>
        <p:nvPr/>
      </p:nvGrpSpPr>
      <p:grpSpPr>
        <a:xfrm>
          <a:off x="0" y="0"/>
          <a:ext cx="0" cy="0"/>
          <a:chOff x="0" y="0"/>
          <a:chExt cx="0" cy="0"/>
        </a:xfrm>
      </p:grpSpPr>
      <p:sp>
        <p:nvSpPr>
          <p:cNvPr id="462" name="Google Shape;462;g33ac6c85d42_0_356"/>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63" name="Google Shape;463;g33ac6c85d42_0_356"/>
          <p:cNvGrpSpPr/>
          <p:nvPr/>
        </p:nvGrpSpPr>
        <p:grpSpPr>
          <a:xfrm>
            <a:off x="-281955" y="9721186"/>
            <a:ext cx="18965956" cy="883918"/>
            <a:chOff x="0" y="-38100"/>
            <a:chExt cx="4995116" cy="232800"/>
          </a:xfrm>
        </p:grpSpPr>
        <p:sp>
          <p:nvSpPr>
            <p:cNvPr id="464" name="Google Shape;464;g33ac6c85d42_0_356"/>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5" name="Google Shape;465;g33ac6c85d42_0_356"/>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66" name="Google Shape;466;g33ac6c85d42_0_356"/>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67" name="Google Shape;467;g33ac6c85d42_0_356"/>
          <p:cNvSpPr txBox="1"/>
          <p:nvPr/>
        </p:nvSpPr>
        <p:spPr>
          <a:xfrm>
            <a:off x="755848" y="3445700"/>
            <a:ext cx="14211300" cy="518907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United States – Women’s Venture Fund</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Women's Venture Fund is a US organisation that provides venture capital to women entrepreneurs in the innovation sector. Its mission is to provide funding, as well as mentoring and strategic support, for women-led start-ups.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https://womensventurefund.org/</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468" name="Google Shape;468;g33ac6c85d42_0_356"/>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472" name="Shape 472"/>
        <p:cNvGrpSpPr/>
        <p:nvPr/>
      </p:nvGrpSpPr>
      <p:grpSpPr>
        <a:xfrm>
          <a:off x="0" y="0"/>
          <a:ext cx="0" cy="0"/>
          <a:chOff x="0" y="0"/>
          <a:chExt cx="0" cy="0"/>
        </a:xfrm>
      </p:grpSpPr>
      <p:sp>
        <p:nvSpPr>
          <p:cNvPr id="473" name="Google Shape;473;g33ac6c85d42_0_367"/>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74" name="Google Shape;474;g33ac6c85d42_0_367"/>
          <p:cNvGrpSpPr/>
          <p:nvPr/>
        </p:nvGrpSpPr>
        <p:grpSpPr>
          <a:xfrm>
            <a:off x="-281955" y="9721186"/>
            <a:ext cx="18965956" cy="883918"/>
            <a:chOff x="0" y="-38100"/>
            <a:chExt cx="4995116" cy="232800"/>
          </a:xfrm>
        </p:grpSpPr>
        <p:sp>
          <p:nvSpPr>
            <p:cNvPr id="475" name="Google Shape;475;g33ac6c85d42_0_367"/>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6" name="Google Shape;476;g33ac6c85d42_0_367"/>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77" name="Google Shape;477;g33ac6c85d42_0_367"/>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8" name="Google Shape;478;g33ac6c85d42_0_367"/>
          <p:cNvSpPr txBox="1"/>
          <p:nvPr/>
        </p:nvSpPr>
        <p:spPr>
          <a:xfrm>
            <a:off x="755848" y="3445700"/>
            <a:ext cx="14211300" cy="570229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452A74"/>
                </a:solidFill>
                <a:latin typeface="Arial"/>
                <a:ea typeface="Arial"/>
                <a:cs typeface="Arial"/>
                <a:sym typeface="Arial"/>
              </a:rPr>
              <a:t>💡 Latin America - Gender Equity Projects at the Inter-American Development Bank (IDB)</a:t>
            </a:r>
            <a:endParaRPr b="0" i="0" sz="27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452A74"/>
                </a:solidFill>
                <a:latin typeface="Arial"/>
                <a:ea typeface="Arial"/>
                <a:cs typeface="Arial"/>
                <a:sym typeface="Arial"/>
              </a:rPr>
              <a:t>The Inter-American Development Bank (IDB) promotes projects that support the inclusion of women in science and business innovation in Latin America. These projects seek to reduce the gender gap through women's access to resources and opportunities in the science and technology sectors.</a:t>
            </a:r>
            <a:endParaRPr b="0" i="0" sz="27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700"/>
              <a:buFont typeface="Arial"/>
              <a:buNone/>
            </a:pPr>
            <a:r>
              <a:rPr b="0" i="0" lang="en-US" sz="2700" u="none" cap="none" strike="noStrike">
                <a:solidFill>
                  <a:srgbClr val="452A74"/>
                </a:solidFill>
                <a:latin typeface="Arial"/>
                <a:ea typeface="Arial"/>
                <a:cs typeface="Arial"/>
                <a:sym typeface="Arial"/>
              </a:rPr>
              <a:t>Source: </a:t>
            </a:r>
            <a:r>
              <a:rPr b="0" i="0" lang="en-US" sz="2700" u="sng" cap="none" strike="noStrike">
                <a:solidFill>
                  <a:schemeClr val="hlink"/>
                </a:solidFill>
                <a:latin typeface="Arial"/>
                <a:ea typeface="Arial"/>
                <a:cs typeface="Arial"/>
                <a:sym typeface="Arial"/>
                <a:hlinkClick r:id="rId6"/>
              </a:rPr>
              <a:t>https://www.iadb.org/es/quienes-somos/topicos/genero-y-diversidad/equidad-de-genero</a:t>
            </a:r>
            <a:r>
              <a:rPr b="0" i="0" lang="en-US" sz="2700" u="none" cap="none" strike="noStrike">
                <a:solidFill>
                  <a:srgbClr val="452A74"/>
                </a:solidFill>
                <a:latin typeface="Arial"/>
                <a:ea typeface="Arial"/>
                <a:cs typeface="Arial"/>
                <a:sym typeface="Arial"/>
              </a:rPr>
              <a:t>  </a:t>
            </a:r>
            <a:endParaRPr b="0" i="0" sz="27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479" name="Google Shape;479;g33ac6c85d42_0_367"/>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483" name="Shape 483"/>
        <p:cNvGrpSpPr/>
        <p:nvPr/>
      </p:nvGrpSpPr>
      <p:grpSpPr>
        <a:xfrm>
          <a:off x="0" y="0"/>
          <a:ext cx="0" cy="0"/>
          <a:chOff x="0" y="0"/>
          <a:chExt cx="0" cy="0"/>
        </a:xfrm>
      </p:grpSpPr>
      <p:sp>
        <p:nvSpPr>
          <p:cNvPr id="484" name="Google Shape;484;g33ac6c85d42_0_378"/>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85" name="Google Shape;485;g33ac6c85d42_0_378"/>
          <p:cNvGrpSpPr/>
          <p:nvPr/>
        </p:nvGrpSpPr>
        <p:grpSpPr>
          <a:xfrm>
            <a:off x="-281955" y="9721186"/>
            <a:ext cx="18965956" cy="883918"/>
            <a:chOff x="0" y="-38100"/>
            <a:chExt cx="4995116" cy="232800"/>
          </a:xfrm>
        </p:grpSpPr>
        <p:sp>
          <p:nvSpPr>
            <p:cNvPr id="486" name="Google Shape;486;g33ac6c85d42_0_378"/>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7" name="Google Shape;487;g33ac6c85d42_0_378"/>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488" name="Google Shape;488;g33ac6c85d42_0_378"/>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9" name="Google Shape;489;g33ac6c85d42_0_378"/>
          <p:cNvSpPr txBox="1"/>
          <p:nvPr/>
        </p:nvSpPr>
        <p:spPr>
          <a:xfrm>
            <a:off x="755848" y="3445700"/>
            <a:ext cx="14211300" cy="564919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Examples of funding and support programmes for women entrepreneurs and scientists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100"/>
              <a:buFont typeface="Arial"/>
              <a:buNone/>
            </a:pPr>
            <a:r>
              <a:rPr b="0" i="0" lang="en-US" sz="3100" u="none" cap="none" strike="noStrike">
                <a:solidFill>
                  <a:srgbClr val="452A74"/>
                </a:solidFill>
                <a:latin typeface="Arial"/>
                <a:ea typeface="Arial"/>
                <a:cs typeface="Arial"/>
                <a:sym typeface="Arial"/>
              </a:rPr>
              <a:t>💡 UN Women – Women’s Empowerment Principles (WEPs)</a:t>
            </a:r>
            <a:endParaRPr b="0" i="0" sz="31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100"/>
              <a:buFont typeface="Arial"/>
              <a:buNone/>
            </a:pPr>
            <a:r>
              <a:rPr b="0" i="0" lang="en-US" sz="3100" u="none" cap="none" strike="noStrike">
                <a:solidFill>
                  <a:srgbClr val="452A74"/>
                </a:solidFill>
                <a:latin typeface="Arial"/>
                <a:ea typeface="Arial"/>
                <a:cs typeface="Arial"/>
                <a:sym typeface="Arial"/>
              </a:rPr>
              <a:t>The Women's Empowerment Principles (WEPs) is a that provides guidelines for companies to promote gender equality in their culture and operations. In the context of innovation, the WEPs help companies integrate gender equality into their innovation development and management processes.</a:t>
            </a:r>
            <a:endParaRPr b="0" i="0" sz="31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100"/>
              <a:buFont typeface="Arial"/>
              <a:buNone/>
            </a:pPr>
            <a:r>
              <a:rPr b="0" i="0" lang="en-US" sz="3100" u="none" cap="none" strike="noStrike">
                <a:solidFill>
                  <a:srgbClr val="452A74"/>
                </a:solidFill>
                <a:latin typeface="Arial"/>
                <a:ea typeface="Arial"/>
                <a:cs typeface="Arial"/>
                <a:sym typeface="Arial"/>
              </a:rPr>
              <a:t>Source: </a:t>
            </a:r>
            <a:r>
              <a:rPr b="0" i="0" lang="en-US" sz="3100" u="sng" cap="none" strike="noStrike">
                <a:solidFill>
                  <a:schemeClr val="hlink"/>
                </a:solidFill>
                <a:latin typeface="Arial"/>
                <a:ea typeface="Arial"/>
                <a:cs typeface="Arial"/>
                <a:sym typeface="Arial"/>
                <a:hlinkClick r:id="rId6"/>
              </a:rPr>
              <a:t>https://www.weps.org/</a:t>
            </a:r>
            <a:r>
              <a:rPr b="0" i="0" lang="en-US" sz="3100" u="none" cap="none" strike="noStrike">
                <a:solidFill>
                  <a:srgbClr val="452A74"/>
                </a:solidFill>
                <a:latin typeface="Arial"/>
                <a:ea typeface="Arial"/>
                <a:cs typeface="Arial"/>
                <a:sym typeface="Arial"/>
              </a:rPr>
              <a:t>  </a:t>
            </a:r>
            <a:endParaRPr b="0" i="0" sz="31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490" name="Google Shape;490;g33ac6c85d42_0_378"/>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6CB2">
            <a:alpha val="92156"/>
          </a:srgbClr>
        </a:solidFill>
      </p:bgPr>
    </p:bg>
    <p:spTree>
      <p:nvGrpSpPr>
        <p:cNvPr id="494" name="Shape 494"/>
        <p:cNvGrpSpPr/>
        <p:nvPr/>
      </p:nvGrpSpPr>
      <p:grpSpPr>
        <a:xfrm>
          <a:off x="0" y="0"/>
          <a:ext cx="0" cy="0"/>
          <a:chOff x="0" y="0"/>
          <a:chExt cx="0" cy="0"/>
        </a:xfrm>
      </p:grpSpPr>
      <p:sp>
        <p:nvSpPr>
          <p:cNvPr id="495" name="Google Shape;495;p85"/>
          <p:cNvSpPr/>
          <p:nvPr/>
        </p:nvSpPr>
        <p:spPr>
          <a:xfrm>
            <a:off x="483201" y="466944"/>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6" name="Google Shape;496;p85"/>
          <p:cNvSpPr txBox="1"/>
          <p:nvPr/>
        </p:nvSpPr>
        <p:spPr>
          <a:xfrm>
            <a:off x="483201" y="4203683"/>
            <a:ext cx="15661500" cy="1941172"/>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4505"/>
              <a:buFont typeface="Arial"/>
              <a:buNone/>
            </a:pPr>
            <a:r>
              <a:rPr b="0" i="0" lang="en-US" sz="4505" u="none" cap="none" strike="noStrike">
                <a:solidFill>
                  <a:srgbClr val="DED5ED"/>
                </a:solidFill>
                <a:latin typeface="Montserrat ExtraBold"/>
                <a:ea typeface="Montserrat ExtraBold"/>
                <a:cs typeface="Montserrat ExtraBold"/>
                <a:sym typeface="Montserrat ExtraBold"/>
              </a:rPr>
              <a:t>European rules to include gender mainstreaming in projects</a:t>
            </a:r>
            <a:endParaRPr b="0" i="0" sz="1400" u="none" cap="none" strike="noStrike">
              <a:solidFill>
                <a:srgbClr val="000000"/>
              </a:solidFill>
              <a:latin typeface="Arial"/>
              <a:ea typeface="Arial"/>
              <a:cs typeface="Arial"/>
              <a:sym typeface="Arial"/>
            </a:endParaRPr>
          </a:p>
        </p:txBody>
      </p:sp>
      <p:sp>
        <p:nvSpPr>
          <p:cNvPr id="497" name="Google Shape;497;p85"/>
          <p:cNvSpPr/>
          <p:nvPr/>
        </p:nvSpPr>
        <p:spPr>
          <a:xfrm>
            <a:off x="14125985" y="5495051"/>
            <a:ext cx="1138696" cy="788806"/>
          </a:xfrm>
          <a:custGeom>
            <a:rect b="b" l="l" r="r" t="t"/>
            <a:pathLst>
              <a:path extrusionOk="0" h="788806" w="1138696">
                <a:moveTo>
                  <a:pt x="0" y="0"/>
                </a:moveTo>
                <a:lnTo>
                  <a:pt x="1138696" y="0"/>
                </a:lnTo>
                <a:lnTo>
                  <a:pt x="1138696" y="788806"/>
                </a:lnTo>
                <a:lnTo>
                  <a:pt x="0" y="78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498" name="Google Shape;498;p85"/>
          <p:cNvGrpSpPr/>
          <p:nvPr/>
        </p:nvGrpSpPr>
        <p:grpSpPr>
          <a:xfrm>
            <a:off x="16975762" y="-1270066"/>
            <a:ext cx="1456898" cy="18965831"/>
            <a:chOff x="0" y="-1"/>
            <a:chExt cx="1942531" cy="25287775"/>
          </a:xfrm>
        </p:grpSpPr>
        <p:grpSp>
          <p:nvGrpSpPr>
            <p:cNvPr id="499" name="Google Shape;499;p85"/>
            <p:cNvGrpSpPr/>
            <p:nvPr/>
          </p:nvGrpSpPr>
          <p:grpSpPr>
            <a:xfrm rot="5400000">
              <a:off x="-11639959" y="11705284"/>
              <a:ext cx="25287775" cy="1877205"/>
              <a:chOff x="0" y="-38100"/>
              <a:chExt cx="4995116" cy="370806"/>
            </a:xfrm>
          </p:grpSpPr>
          <p:sp>
            <p:nvSpPr>
              <p:cNvPr id="500" name="Google Shape;500;p85"/>
              <p:cNvSpPr/>
              <p:nvPr/>
            </p:nvSpPr>
            <p:spPr>
              <a:xfrm>
                <a:off x="0" y="0"/>
                <a:ext cx="4995116" cy="332706"/>
              </a:xfrm>
              <a:custGeom>
                <a:rect b="b" l="l" r="r" t="t"/>
                <a:pathLst>
                  <a:path extrusionOk="0" h="332706" w="4995116">
                    <a:moveTo>
                      <a:pt x="0" y="0"/>
                    </a:moveTo>
                    <a:lnTo>
                      <a:pt x="4995116" y="0"/>
                    </a:lnTo>
                    <a:lnTo>
                      <a:pt x="4995116" y="332706"/>
                    </a:lnTo>
                    <a:lnTo>
                      <a:pt x="0" y="332706"/>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1" name="Google Shape;501;p85"/>
              <p:cNvSpPr txBox="1"/>
              <p:nvPr/>
            </p:nvSpPr>
            <p:spPr>
              <a:xfrm>
                <a:off x="0" y="-38100"/>
                <a:ext cx="4995000" cy="370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02" name="Google Shape;502;p85"/>
            <p:cNvSpPr/>
            <p:nvPr/>
          </p:nvSpPr>
          <p:spPr>
            <a:xfrm>
              <a:off x="148357" y="11845674"/>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3" name="Google Shape;503;p85"/>
            <p:cNvSpPr/>
            <p:nvPr/>
          </p:nvSpPr>
          <p:spPr>
            <a:xfrm>
              <a:off x="111925" y="6133623"/>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4" name="Google Shape;504;p85"/>
            <p:cNvSpPr/>
            <p:nvPr/>
          </p:nvSpPr>
          <p:spPr>
            <a:xfrm>
              <a:off x="148357" y="8281093"/>
              <a:ext cx="1518262" cy="1051741"/>
            </a:xfrm>
            <a:custGeom>
              <a:rect b="b" l="l" r="r" t="t"/>
              <a:pathLst>
                <a:path extrusionOk="0" h="1051741" w="1518262">
                  <a:moveTo>
                    <a:pt x="0" y="0"/>
                  </a:moveTo>
                  <a:lnTo>
                    <a:pt x="1518262" y="0"/>
                  </a:lnTo>
                  <a:lnTo>
                    <a:pt x="1518262" y="1051742"/>
                  </a:lnTo>
                  <a:lnTo>
                    <a:pt x="0" y="10517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5" name="Google Shape;505;p85"/>
            <p:cNvSpPr/>
            <p:nvPr/>
          </p:nvSpPr>
          <p:spPr>
            <a:xfrm>
              <a:off x="88625" y="4150665"/>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6" name="Google Shape;506;p85"/>
            <p:cNvSpPr/>
            <p:nvPr/>
          </p:nvSpPr>
          <p:spPr>
            <a:xfrm>
              <a:off x="148357" y="13306984"/>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7" name="Google Shape;507;p85"/>
            <p:cNvSpPr/>
            <p:nvPr/>
          </p:nvSpPr>
          <p:spPr>
            <a:xfrm>
              <a:off x="0" y="2112449"/>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8" name="Google Shape;508;p85"/>
            <p:cNvSpPr/>
            <p:nvPr/>
          </p:nvSpPr>
          <p:spPr>
            <a:xfrm>
              <a:off x="68059" y="9919271"/>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512" name="Shape 512"/>
        <p:cNvGrpSpPr/>
        <p:nvPr/>
      </p:nvGrpSpPr>
      <p:grpSpPr>
        <a:xfrm>
          <a:off x="0" y="0"/>
          <a:ext cx="0" cy="0"/>
          <a:chOff x="0" y="0"/>
          <a:chExt cx="0" cy="0"/>
        </a:xfrm>
      </p:grpSpPr>
      <p:sp>
        <p:nvSpPr>
          <p:cNvPr id="513" name="Google Shape;513;g33ac6c85d42_0_257"/>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14" name="Google Shape;514;g33ac6c85d42_0_257"/>
          <p:cNvGrpSpPr/>
          <p:nvPr/>
        </p:nvGrpSpPr>
        <p:grpSpPr>
          <a:xfrm>
            <a:off x="-281955" y="9721186"/>
            <a:ext cx="18965956" cy="883918"/>
            <a:chOff x="0" y="-38100"/>
            <a:chExt cx="4995116" cy="232800"/>
          </a:xfrm>
        </p:grpSpPr>
        <p:sp>
          <p:nvSpPr>
            <p:cNvPr id="515" name="Google Shape;515;g33ac6c85d42_0_257"/>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6" name="Google Shape;516;g33ac6c85d42_0_257"/>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17" name="Google Shape;517;g33ac6c85d42_0_257"/>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8" name="Google Shape;518;g33ac6c85d42_0_257"/>
          <p:cNvSpPr txBox="1"/>
          <p:nvPr/>
        </p:nvSpPr>
        <p:spPr>
          <a:xfrm>
            <a:off x="755848" y="3445700"/>
            <a:ext cx="14211300" cy="462276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 </a:t>
            </a:r>
            <a:r>
              <a:rPr b="0" i="0" lang="en-US" sz="3200" u="none" cap="none" strike="noStrike">
                <a:solidFill>
                  <a:srgbClr val="452A74"/>
                </a:solidFill>
                <a:latin typeface="Arial"/>
                <a:ea typeface="Arial"/>
                <a:cs typeface="Arial"/>
                <a:sym typeface="Arial"/>
              </a:rPr>
              <a:t>💡 Equality plans in institutions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From 2022, the European Commission requires all universities and research centres applying for Horizon Europe funding to have a Gender Equality Plan (GEP). This requirement aims to ensure that institutions implement concrete measures to promote gender equality in academia and research.</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519" name="Google Shape;519;g33ac6c85d42_0_257"/>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523" name="Shape 523"/>
        <p:cNvGrpSpPr/>
        <p:nvPr/>
      </p:nvGrpSpPr>
      <p:grpSpPr>
        <a:xfrm>
          <a:off x="0" y="0"/>
          <a:ext cx="0" cy="0"/>
          <a:chOff x="0" y="0"/>
          <a:chExt cx="0" cy="0"/>
        </a:xfrm>
      </p:grpSpPr>
      <p:sp>
        <p:nvSpPr>
          <p:cNvPr id="524" name="Google Shape;524;g33ac6c85d42_0_389"/>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25" name="Google Shape;525;g33ac6c85d42_0_389"/>
          <p:cNvGrpSpPr/>
          <p:nvPr/>
        </p:nvGrpSpPr>
        <p:grpSpPr>
          <a:xfrm>
            <a:off x="-281955" y="9721186"/>
            <a:ext cx="18965956" cy="883918"/>
            <a:chOff x="0" y="-38100"/>
            <a:chExt cx="4995116" cy="232800"/>
          </a:xfrm>
        </p:grpSpPr>
        <p:sp>
          <p:nvSpPr>
            <p:cNvPr id="526" name="Google Shape;526;g33ac6c85d42_0_389"/>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7" name="Google Shape;527;g33ac6c85d42_0_389"/>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28" name="Google Shape;528;g33ac6c85d42_0_389"/>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29" name="Google Shape;529;g33ac6c85d42_0_389"/>
          <p:cNvSpPr txBox="1"/>
          <p:nvPr/>
        </p:nvSpPr>
        <p:spPr>
          <a:xfrm>
            <a:off x="755848" y="3445700"/>
            <a:ext cx="1421130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 Gender disaggregation in research data</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Gender-disaggregated data analysis is mandatory in European publicly funded projects. This makes structural inequalities in knowledge production visible and ensures that research results reflect an inclusive perspective.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530" name="Google Shape;530;g33ac6c85d42_0_389"/>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534" name="Shape 534"/>
        <p:cNvGrpSpPr/>
        <p:nvPr/>
      </p:nvGrpSpPr>
      <p:grpSpPr>
        <a:xfrm>
          <a:off x="0" y="0"/>
          <a:ext cx="0" cy="0"/>
          <a:chOff x="0" y="0"/>
          <a:chExt cx="0" cy="0"/>
        </a:xfrm>
      </p:grpSpPr>
      <p:sp>
        <p:nvSpPr>
          <p:cNvPr id="535" name="Google Shape;535;g33ac6c85d42_0_400"/>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36" name="Google Shape;536;g33ac6c85d42_0_400"/>
          <p:cNvGrpSpPr/>
          <p:nvPr/>
        </p:nvGrpSpPr>
        <p:grpSpPr>
          <a:xfrm>
            <a:off x="-281955" y="9721186"/>
            <a:ext cx="18965956" cy="883918"/>
            <a:chOff x="0" y="-38100"/>
            <a:chExt cx="4995116" cy="232800"/>
          </a:xfrm>
        </p:grpSpPr>
        <p:sp>
          <p:nvSpPr>
            <p:cNvPr id="537" name="Google Shape;537;g33ac6c85d42_0_400"/>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38" name="Google Shape;538;g33ac6c85d42_0_400"/>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39" name="Google Shape;539;g33ac6c85d42_0_400"/>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0" name="Google Shape;540;g33ac6c85d42_0_400"/>
          <p:cNvSpPr txBox="1"/>
          <p:nvPr/>
        </p:nvSpPr>
        <p:spPr>
          <a:xfrm>
            <a:off x="755848" y="3445700"/>
            <a:ext cx="14211300" cy="462276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EU gender equality strategy (2020-2025)</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European Union has set out a strategy to integrate a gender perspective in the development of emerging technologies, artificial intelligence and digital transformation. This strategy aims to remove barriers for women in these sectors and ensure that technologies are designed in an inclusive way.</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541" name="Google Shape;541;g33ac6c85d42_0_400"/>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128" name="Shape 128"/>
        <p:cNvGrpSpPr/>
        <p:nvPr/>
      </p:nvGrpSpPr>
      <p:grpSpPr>
        <a:xfrm>
          <a:off x="0" y="0"/>
          <a:ext cx="0" cy="0"/>
          <a:chOff x="0" y="0"/>
          <a:chExt cx="0" cy="0"/>
        </a:xfrm>
      </p:grpSpPr>
      <p:sp>
        <p:nvSpPr>
          <p:cNvPr id="129" name="Google Shape;129;g33ac6c85d42_0_224"/>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30" name="Google Shape;130;g33ac6c85d42_0_224"/>
          <p:cNvGrpSpPr/>
          <p:nvPr/>
        </p:nvGrpSpPr>
        <p:grpSpPr>
          <a:xfrm>
            <a:off x="-281955" y="9721186"/>
            <a:ext cx="18965956" cy="883918"/>
            <a:chOff x="0" y="-38100"/>
            <a:chExt cx="4995116" cy="232800"/>
          </a:xfrm>
        </p:grpSpPr>
        <p:sp>
          <p:nvSpPr>
            <p:cNvPr id="131" name="Google Shape;131;g33ac6c85d42_0_224"/>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2" name="Google Shape;132;g33ac6c85d42_0_224"/>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33" name="Google Shape;133;g33ac6c85d42_0_224"/>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 name="Google Shape;134;g33ac6c85d42_0_224"/>
          <p:cNvSpPr txBox="1"/>
          <p:nvPr/>
        </p:nvSpPr>
        <p:spPr>
          <a:xfrm>
            <a:off x="755847" y="3445700"/>
            <a:ext cx="16189735" cy="518907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universities and research organisations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Women and Girls Inspiring STEM Excellence (WiSE)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Caltech's WiSE programme provides mentoring, support networks and financial resources for women trainees in the fields of science and engineering, promoting their academic and professional development.</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https://wise-stem.org/</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135" name="Google Shape;135;g33ac6c85d42_0_224"/>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545" name="Shape 545"/>
        <p:cNvGrpSpPr/>
        <p:nvPr/>
      </p:nvGrpSpPr>
      <p:grpSpPr>
        <a:xfrm>
          <a:off x="0" y="0"/>
          <a:ext cx="0" cy="0"/>
          <a:chOff x="0" y="0"/>
          <a:chExt cx="0" cy="0"/>
        </a:xfrm>
      </p:grpSpPr>
      <p:sp>
        <p:nvSpPr>
          <p:cNvPr id="546" name="Google Shape;546;g33ac6c85d42_0_411"/>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47" name="Google Shape;547;g33ac6c85d42_0_411"/>
          <p:cNvGrpSpPr/>
          <p:nvPr/>
        </p:nvGrpSpPr>
        <p:grpSpPr>
          <a:xfrm>
            <a:off x="-281955" y="9721186"/>
            <a:ext cx="18965956" cy="883918"/>
            <a:chOff x="0" y="-38100"/>
            <a:chExt cx="4995116" cy="232800"/>
          </a:xfrm>
        </p:grpSpPr>
        <p:sp>
          <p:nvSpPr>
            <p:cNvPr id="548" name="Google Shape;548;g33ac6c85d42_0_411"/>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49" name="Google Shape;549;g33ac6c85d42_0_411"/>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50" name="Google Shape;550;g33ac6c85d42_0_411"/>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51" name="Google Shape;551;g33ac6c85d42_0_411"/>
          <p:cNvSpPr txBox="1"/>
          <p:nvPr/>
        </p:nvSpPr>
        <p:spPr>
          <a:xfrm>
            <a:off x="755848" y="3445700"/>
            <a:ext cx="1421130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European research agency regulations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In the evaluation processes of EU-funded projects, the presence of women in research teams is valued. This encourages gender parity in science and innovation, promoting equal participation in project leadership.</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552" name="Google Shape;552;g33ac6c85d42_0_411"/>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556" name="Shape 556"/>
        <p:cNvGrpSpPr/>
        <p:nvPr/>
      </p:nvGrpSpPr>
      <p:grpSpPr>
        <a:xfrm>
          <a:off x="0" y="0"/>
          <a:ext cx="0" cy="0"/>
          <a:chOff x="0" y="0"/>
          <a:chExt cx="0" cy="0"/>
        </a:xfrm>
      </p:grpSpPr>
      <p:sp>
        <p:nvSpPr>
          <p:cNvPr id="557" name="Google Shape;557;g33ac6c85d42_0_422"/>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58" name="Google Shape;558;g33ac6c85d42_0_422"/>
          <p:cNvGrpSpPr/>
          <p:nvPr/>
        </p:nvGrpSpPr>
        <p:grpSpPr>
          <a:xfrm>
            <a:off x="-281955" y="9721186"/>
            <a:ext cx="18965956" cy="883918"/>
            <a:chOff x="0" y="-38100"/>
            <a:chExt cx="4995116" cy="232800"/>
          </a:xfrm>
        </p:grpSpPr>
        <p:sp>
          <p:nvSpPr>
            <p:cNvPr id="559" name="Google Shape;559;g33ac6c85d42_0_422"/>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0" name="Google Shape;560;g33ac6c85d42_0_422"/>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61" name="Google Shape;561;g33ac6c85d42_0_422"/>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62" name="Google Shape;562;g33ac6c85d42_0_422"/>
          <p:cNvSpPr txBox="1"/>
          <p:nvPr/>
        </p:nvSpPr>
        <p:spPr>
          <a:xfrm>
            <a:off x="755848" y="3445700"/>
            <a:ext cx="1421130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Guidelines for equality in technological innovation</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European Commission is promoting the development of studies on gender bias in the design of technology and artificial intelligence algorithms. These guidelines aim to mitigate discriminatory biases in technology products and ensure that digital innovation is inclusive.</a:t>
            </a:r>
            <a:endParaRPr b="0" i="0" sz="3200" u="none" cap="none" strike="noStrike">
              <a:solidFill>
                <a:srgbClr val="452A74"/>
              </a:solidFill>
              <a:latin typeface="Arial"/>
              <a:ea typeface="Arial"/>
              <a:cs typeface="Arial"/>
              <a:sym typeface="Arial"/>
            </a:endParaRPr>
          </a:p>
        </p:txBody>
      </p:sp>
      <p:sp>
        <p:nvSpPr>
          <p:cNvPr id="563" name="Google Shape;563;g33ac6c85d42_0_422"/>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567" name="Shape 567"/>
        <p:cNvGrpSpPr/>
        <p:nvPr/>
      </p:nvGrpSpPr>
      <p:grpSpPr>
        <a:xfrm>
          <a:off x="0" y="0"/>
          <a:ext cx="0" cy="0"/>
          <a:chOff x="0" y="0"/>
          <a:chExt cx="0" cy="0"/>
        </a:xfrm>
      </p:grpSpPr>
      <p:sp>
        <p:nvSpPr>
          <p:cNvPr id="568" name="Google Shape;568;g33ac6c85d42_0_433"/>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69" name="Google Shape;569;g33ac6c85d42_0_433"/>
          <p:cNvGrpSpPr/>
          <p:nvPr/>
        </p:nvGrpSpPr>
        <p:grpSpPr>
          <a:xfrm>
            <a:off x="-281955" y="9721186"/>
            <a:ext cx="18965956" cy="883918"/>
            <a:chOff x="0" y="-38100"/>
            <a:chExt cx="4995116" cy="232800"/>
          </a:xfrm>
        </p:grpSpPr>
        <p:sp>
          <p:nvSpPr>
            <p:cNvPr id="570" name="Google Shape;570;g33ac6c85d42_0_433"/>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1" name="Google Shape;571;g33ac6c85d42_0_433"/>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72" name="Google Shape;572;g33ac6c85d42_0_433"/>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73" name="Google Shape;573;g33ac6c85d42_0_433"/>
          <p:cNvSpPr txBox="1"/>
          <p:nvPr/>
        </p:nvSpPr>
        <p:spPr>
          <a:xfrm>
            <a:off x="755848" y="3445700"/>
            <a:ext cx="14211300" cy="462276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(2) 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Equality plans in universities and research centres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All institutions wishing to access European funds must have a Gender Equality Plan in place by 2022. These plans include measures such as eliminating the pay gap, promoting work-life balance and encouraging the participation of women in academic and scientific leadership positions.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574" name="Google Shape;574;g33ac6c85d42_0_433"/>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578" name="Shape 578"/>
        <p:cNvGrpSpPr/>
        <p:nvPr/>
      </p:nvGrpSpPr>
      <p:grpSpPr>
        <a:xfrm>
          <a:off x="0" y="0"/>
          <a:ext cx="0" cy="0"/>
          <a:chOff x="0" y="0"/>
          <a:chExt cx="0" cy="0"/>
        </a:xfrm>
      </p:grpSpPr>
      <p:sp>
        <p:nvSpPr>
          <p:cNvPr id="579" name="Google Shape;579;g33ac6c85d42_0_444"/>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80" name="Google Shape;580;g33ac6c85d42_0_444"/>
          <p:cNvGrpSpPr/>
          <p:nvPr/>
        </p:nvGrpSpPr>
        <p:grpSpPr>
          <a:xfrm>
            <a:off x="-281955" y="9721186"/>
            <a:ext cx="18965956" cy="883918"/>
            <a:chOff x="0" y="-38100"/>
            <a:chExt cx="4995116" cy="232800"/>
          </a:xfrm>
        </p:grpSpPr>
        <p:sp>
          <p:nvSpPr>
            <p:cNvPr id="581" name="Google Shape;581;g33ac6c85d42_0_444"/>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2" name="Google Shape;582;g33ac6c85d42_0_444"/>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83" name="Google Shape;583;g33ac6c85d42_0_444"/>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84" name="Google Shape;584;g33ac6c85d42_0_444"/>
          <p:cNvSpPr txBox="1"/>
          <p:nvPr/>
        </p:nvSpPr>
        <p:spPr>
          <a:xfrm>
            <a:off x="755848" y="3445700"/>
            <a:ext cx="14211300" cy="349014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European gender innovation framework</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This framework encourages the funding of scientific projects that consider gender differences in their research, ensuring that research is inclusive and responds to the needs of the entire population.</a:t>
            </a:r>
            <a:endParaRPr b="0" i="0" sz="3200" u="none" cap="none" strike="noStrike">
              <a:solidFill>
                <a:srgbClr val="452A74"/>
              </a:solidFill>
              <a:latin typeface="Arial"/>
              <a:ea typeface="Arial"/>
              <a:cs typeface="Arial"/>
              <a:sym typeface="Arial"/>
            </a:endParaRPr>
          </a:p>
        </p:txBody>
      </p:sp>
      <p:sp>
        <p:nvSpPr>
          <p:cNvPr id="585" name="Google Shape;585;g33ac6c85d42_0_444"/>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589" name="Shape 589"/>
        <p:cNvGrpSpPr/>
        <p:nvPr/>
      </p:nvGrpSpPr>
      <p:grpSpPr>
        <a:xfrm>
          <a:off x="0" y="0"/>
          <a:ext cx="0" cy="0"/>
          <a:chOff x="0" y="0"/>
          <a:chExt cx="0" cy="0"/>
        </a:xfrm>
      </p:grpSpPr>
      <p:sp>
        <p:nvSpPr>
          <p:cNvPr id="590" name="Google Shape;590;g33ac6c85d42_0_455"/>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591" name="Google Shape;591;g33ac6c85d42_0_455"/>
          <p:cNvGrpSpPr/>
          <p:nvPr/>
        </p:nvGrpSpPr>
        <p:grpSpPr>
          <a:xfrm>
            <a:off x="-281955" y="9721186"/>
            <a:ext cx="18965956" cy="883918"/>
            <a:chOff x="0" y="-38100"/>
            <a:chExt cx="4995116" cy="232800"/>
          </a:xfrm>
        </p:grpSpPr>
        <p:sp>
          <p:nvSpPr>
            <p:cNvPr id="592" name="Google Shape;592;g33ac6c85d42_0_455"/>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3" name="Google Shape;593;g33ac6c85d42_0_455"/>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594" name="Google Shape;594;g33ac6c85d42_0_455"/>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95" name="Google Shape;595;g33ac6c85d42_0_455"/>
          <p:cNvSpPr txBox="1"/>
          <p:nvPr/>
        </p:nvSpPr>
        <p:spPr>
          <a:xfrm>
            <a:off x="755848" y="3445700"/>
            <a:ext cx="14211300" cy="3490146"/>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The European Commission's guide to gender-sensitive research</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This guide provides recommendations for scientific projects to incorporate gender analysis into their methodologies, promoting more equitable and representative research.</a:t>
            </a:r>
            <a:endParaRPr b="0" i="0" sz="3200" u="none" cap="none" strike="noStrike">
              <a:solidFill>
                <a:srgbClr val="452A74"/>
              </a:solidFill>
              <a:latin typeface="Arial"/>
              <a:ea typeface="Arial"/>
              <a:cs typeface="Arial"/>
              <a:sym typeface="Arial"/>
            </a:endParaRPr>
          </a:p>
        </p:txBody>
      </p:sp>
      <p:sp>
        <p:nvSpPr>
          <p:cNvPr id="596" name="Google Shape;596;g33ac6c85d42_0_455"/>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600" name="Shape 600"/>
        <p:cNvGrpSpPr/>
        <p:nvPr/>
      </p:nvGrpSpPr>
      <p:grpSpPr>
        <a:xfrm>
          <a:off x="0" y="0"/>
          <a:ext cx="0" cy="0"/>
          <a:chOff x="0" y="0"/>
          <a:chExt cx="0" cy="0"/>
        </a:xfrm>
      </p:grpSpPr>
      <p:sp>
        <p:nvSpPr>
          <p:cNvPr id="601" name="Google Shape;601;g33ac6c85d42_0_466"/>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02" name="Google Shape;602;g33ac6c85d42_0_466"/>
          <p:cNvGrpSpPr/>
          <p:nvPr/>
        </p:nvGrpSpPr>
        <p:grpSpPr>
          <a:xfrm>
            <a:off x="-281955" y="9721186"/>
            <a:ext cx="18965956" cy="883918"/>
            <a:chOff x="0" y="-38100"/>
            <a:chExt cx="4995116" cy="232800"/>
          </a:xfrm>
        </p:grpSpPr>
        <p:sp>
          <p:nvSpPr>
            <p:cNvPr id="603" name="Google Shape;603;g33ac6c85d42_0_466"/>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4" name="Google Shape;604;g33ac6c85d42_0_466"/>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05" name="Google Shape;605;g33ac6c85d42_0_466"/>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06" name="Google Shape;606;g33ac6c85d42_0_466"/>
          <p:cNvSpPr txBox="1"/>
          <p:nvPr/>
        </p:nvSpPr>
        <p:spPr>
          <a:xfrm>
            <a:off x="755848" y="3445700"/>
            <a:ext cx="1421130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 Gender policy in Artificial Intelligence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EU has implemented regulations to prevent gender bias in algorithms and big data, requiring technology companies to audit their systems to detect and correct discrimination in data processing.</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607" name="Google Shape;607;g33ac6c85d42_0_466"/>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611" name="Shape 611"/>
        <p:cNvGrpSpPr/>
        <p:nvPr/>
      </p:nvGrpSpPr>
      <p:grpSpPr>
        <a:xfrm>
          <a:off x="0" y="0"/>
          <a:ext cx="0" cy="0"/>
          <a:chOff x="0" y="0"/>
          <a:chExt cx="0" cy="0"/>
        </a:xfrm>
      </p:grpSpPr>
      <p:sp>
        <p:nvSpPr>
          <p:cNvPr id="612" name="Google Shape;612;g33ac6c85d42_0_477"/>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13" name="Google Shape;613;g33ac6c85d42_0_477"/>
          <p:cNvGrpSpPr/>
          <p:nvPr/>
        </p:nvGrpSpPr>
        <p:grpSpPr>
          <a:xfrm>
            <a:off x="-281955" y="9721186"/>
            <a:ext cx="18965956" cy="883918"/>
            <a:chOff x="0" y="-38100"/>
            <a:chExt cx="4995116" cy="232800"/>
          </a:xfrm>
        </p:grpSpPr>
        <p:sp>
          <p:nvSpPr>
            <p:cNvPr id="614" name="Google Shape;614;g33ac6c85d42_0_477"/>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5" name="Google Shape;615;g33ac6c85d42_0_477"/>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16" name="Google Shape;616;g33ac6c85d42_0_477"/>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17" name="Google Shape;617;g33ac6c85d42_0_477"/>
          <p:cNvSpPr txBox="1"/>
          <p:nvPr/>
        </p:nvSpPr>
        <p:spPr>
          <a:xfrm>
            <a:off x="755848" y="3445700"/>
            <a:ext cx="14211300" cy="462276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European equality strategy 2020-2025</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EU has developed an action plan to reduce the gender gap in the digital and technology sector, with specific measures to increase female representation in these fields and reduce inequalities in access to opportunities.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618" name="Google Shape;618;g33ac6c85d42_0_477"/>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622" name="Shape 622"/>
        <p:cNvGrpSpPr/>
        <p:nvPr/>
      </p:nvGrpSpPr>
      <p:grpSpPr>
        <a:xfrm>
          <a:off x="0" y="0"/>
          <a:ext cx="0" cy="0"/>
          <a:chOff x="0" y="0"/>
          <a:chExt cx="0" cy="0"/>
        </a:xfrm>
      </p:grpSpPr>
      <p:sp>
        <p:nvSpPr>
          <p:cNvPr id="623" name="Google Shape;623;g33ac6c85d42_0_488"/>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24" name="Google Shape;624;g33ac6c85d42_0_488"/>
          <p:cNvGrpSpPr/>
          <p:nvPr/>
        </p:nvGrpSpPr>
        <p:grpSpPr>
          <a:xfrm>
            <a:off x="-281955" y="9721186"/>
            <a:ext cx="18965956" cy="883918"/>
            <a:chOff x="0" y="-38100"/>
            <a:chExt cx="4995116" cy="232800"/>
          </a:xfrm>
        </p:grpSpPr>
        <p:sp>
          <p:nvSpPr>
            <p:cNvPr id="625" name="Google Shape;625;g33ac6c85d42_0_488"/>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6" name="Google Shape;626;g33ac6c85d42_0_488"/>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27" name="Google Shape;627;g33ac6c85d42_0_488"/>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28" name="Google Shape;628;g33ac6c85d42_0_488"/>
          <p:cNvSpPr txBox="1"/>
          <p:nvPr/>
        </p:nvSpPr>
        <p:spPr>
          <a:xfrm>
            <a:off x="755848" y="3445700"/>
            <a:ext cx="1421130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NextGenerationEU funds and gender perspective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In order to access EU post-COVID recovery funds, it is mandatory to implement gender equality measures, ensuring that funded projects contribute to closing structural gaps in employment, education and innovation.</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629" name="Google Shape;629;g33ac6c85d42_0_488"/>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633" name="Shape 633"/>
        <p:cNvGrpSpPr/>
        <p:nvPr/>
      </p:nvGrpSpPr>
      <p:grpSpPr>
        <a:xfrm>
          <a:off x="0" y="0"/>
          <a:ext cx="0" cy="0"/>
          <a:chOff x="0" y="0"/>
          <a:chExt cx="0" cy="0"/>
        </a:xfrm>
      </p:grpSpPr>
      <p:sp>
        <p:nvSpPr>
          <p:cNvPr id="634" name="Google Shape;634;g33ac6c85d42_0_499"/>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35" name="Google Shape;635;g33ac6c85d42_0_499"/>
          <p:cNvGrpSpPr/>
          <p:nvPr/>
        </p:nvGrpSpPr>
        <p:grpSpPr>
          <a:xfrm>
            <a:off x="-281955" y="9721186"/>
            <a:ext cx="18965956" cy="883918"/>
            <a:chOff x="0" y="-38100"/>
            <a:chExt cx="4995116" cy="232800"/>
          </a:xfrm>
        </p:grpSpPr>
        <p:sp>
          <p:nvSpPr>
            <p:cNvPr id="636" name="Google Shape;636;g33ac6c85d42_0_499"/>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7" name="Google Shape;637;g33ac6c85d42_0_499"/>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38" name="Google Shape;638;g33ac6c85d42_0_499"/>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9" name="Google Shape;639;g33ac6c85d42_0_499"/>
          <p:cNvSpPr txBox="1"/>
          <p:nvPr/>
        </p:nvSpPr>
        <p:spPr>
          <a:xfrm>
            <a:off x="755848" y="3445700"/>
            <a:ext cx="1421130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Review of gender bias in AI and technology (EU)</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Legislation that obliges technology companies to review their systems to detect and correct gender bias in artificial intelligence, ensuring that their products are inclusive and do not reproduce inequalities.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640" name="Google Shape;640;g33ac6c85d42_0_499"/>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644" name="Shape 644"/>
        <p:cNvGrpSpPr/>
        <p:nvPr/>
      </p:nvGrpSpPr>
      <p:grpSpPr>
        <a:xfrm>
          <a:off x="0" y="0"/>
          <a:ext cx="0" cy="0"/>
          <a:chOff x="0" y="0"/>
          <a:chExt cx="0" cy="0"/>
        </a:xfrm>
      </p:grpSpPr>
      <p:sp>
        <p:nvSpPr>
          <p:cNvPr id="645" name="Google Shape;645;g33ac6c85d42_0_510"/>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46" name="Google Shape;646;g33ac6c85d42_0_510"/>
          <p:cNvGrpSpPr/>
          <p:nvPr/>
        </p:nvGrpSpPr>
        <p:grpSpPr>
          <a:xfrm>
            <a:off x="-281955" y="9721186"/>
            <a:ext cx="18965956" cy="883918"/>
            <a:chOff x="0" y="-38100"/>
            <a:chExt cx="4995116" cy="232800"/>
          </a:xfrm>
        </p:grpSpPr>
        <p:sp>
          <p:nvSpPr>
            <p:cNvPr id="647" name="Google Shape;647;g33ac6c85d42_0_510"/>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48" name="Google Shape;648;g33ac6c85d42_0_510"/>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49" name="Google Shape;649;g33ac6c85d42_0_510"/>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0" name="Google Shape;650;g33ac6c85d42_0_510"/>
          <p:cNvSpPr txBox="1"/>
          <p:nvPr/>
        </p:nvSpPr>
        <p:spPr>
          <a:xfrm>
            <a:off x="755848" y="3445700"/>
            <a:ext cx="1421130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Erasmus+ programme with a gender focus in STEM</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Erasmus+ programme has allocated additional funds to projects that encourage the inclusion of women in science and technology careers, promoting equal access to STEM education.</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651" name="Google Shape;651;g33ac6c85d42_0_510"/>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139" name="Shape 139"/>
        <p:cNvGrpSpPr/>
        <p:nvPr/>
      </p:nvGrpSpPr>
      <p:grpSpPr>
        <a:xfrm>
          <a:off x="0" y="0"/>
          <a:ext cx="0" cy="0"/>
          <a:chOff x="0" y="0"/>
          <a:chExt cx="0" cy="0"/>
        </a:xfrm>
      </p:grpSpPr>
      <p:sp>
        <p:nvSpPr>
          <p:cNvPr id="140" name="Google Shape;140;g33ac6c85d42_0_235"/>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41" name="Google Shape;141;g33ac6c85d42_0_235"/>
          <p:cNvGrpSpPr/>
          <p:nvPr/>
        </p:nvGrpSpPr>
        <p:grpSpPr>
          <a:xfrm>
            <a:off x="-281955" y="9721186"/>
            <a:ext cx="18965956" cy="883918"/>
            <a:chOff x="0" y="-38100"/>
            <a:chExt cx="4995116" cy="232800"/>
          </a:xfrm>
        </p:grpSpPr>
        <p:sp>
          <p:nvSpPr>
            <p:cNvPr id="142" name="Google Shape;142;g33ac6c85d42_0_235"/>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3" name="Google Shape;143;g33ac6c85d42_0_235"/>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44" name="Google Shape;144;g33ac6c85d42_0_235"/>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5" name="Google Shape;145;g33ac6c85d42_0_235"/>
          <p:cNvSpPr txBox="1"/>
          <p:nvPr/>
        </p:nvSpPr>
        <p:spPr>
          <a:xfrm>
            <a:off x="755848" y="3445700"/>
            <a:ext cx="16034092" cy="518907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universities and research organisations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Stanford University – Gendered Innovations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This Stanford University project investigates how gender influences technological and scientific innovation, providing resources and recommendations for integrating a gender perspective into research.</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https://genderedinnovations.stanford.edu/</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146" name="Google Shape;146;g33ac6c85d42_0_235"/>
          <p:cNvSpPr txBox="1"/>
          <p:nvPr/>
        </p:nvSpPr>
        <p:spPr>
          <a:xfrm>
            <a:off x="190152" y="275733"/>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655" name="Shape 655"/>
        <p:cNvGrpSpPr/>
        <p:nvPr/>
      </p:nvGrpSpPr>
      <p:grpSpPr>
        <a:xfrm>
          <a:off x="0" y="0"/>
          <a:ext cx="0" cy="0"/>
          <a:chOff x="0" y="0"/>
          <a:chExt cx="0" cy="0"/>
        </a:xfrm>
      </p:grpSpPr>
      <p:sp>
        <p:nvSpPr>
          <p:cNvPr id="656" name="Google Shape;656;g33ac6c85d42_0_521"/>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57" name="Google Shape;657;g33ac6c85d42_0_521"/>
          <p:cNvGrpSpPr/>
          <p:nvPr/>
        </p:nvGrpSpPr>
        <p:grpSpPr>
          <a:xfrm>
            <a:off x="-281955" y="9721186"/>
            <a:ext cx="18965956" cy="883918"/>
            <a:chOff x="0" y="-38100"/>
            <a:chExt cx="4995116" cy="232800"/>
          </a:xfrm>
        </p:grpSpPr>
        <p:sp>
          <p:nvSpPr>
            <p:cNvPr id="658" name="Google Shape;658;g33ac6c85d42_0_521"/>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59" name="Google Shape;659;g33ac6c85d42_0_521"/>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60" name="Google Shape;660;g33ac6c85d42_0_521"/>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61" name="Google Shape;661;g33ac6c85d42_0_521"/>
          <p:cNvSpPr txBox="1"/>
          <p:nvPr/>
        </p:nvSpPr>
        <p:spPr>
          <a:xfrm>
            <a:off x="755848" y="3445700"/>
            <a:ext cx="1421130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European Directive on diversity in technology companies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Regulation that seeks to increase the presence of women in management positions in innovation sectors, promoting greater diversity in strategic decision-making in technology and science.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662" name="Google Shape;662;g33ac6c85d42_0_521"/>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666" name="Shape 666"/>
        <p:cNvGrpSpPr/>
        <p:nvPr/>
      </p:nvGrpSpPr>
      <p:grpSpPr>
        <a:xfrm>
          <a:off x="0" y="0"/>
          <a:ext cx="0" cy="0"/>
          <a:chOff x="0" y="0"/>
          <a:chExt cx="0" cy="0"/>
        </a:xfrm>
      </p:grpSpPr>
      <p:sp>
        <p:nvSpPr>
          <p:cNvPr id="667" name="Google Shape;667;g33ac6c85d42_0_532"/>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68" name="Google Shape;668;g33ac6c85d42_0_532"/>
          <p:cNvGrpSpPr/>
          <p:nvPr/>
        </p:nvGrpSpPr>
        <p:grpSpPr>
          <a:xfrm>
            <a:off x="-281955" y="9721186"/>
            <a:ext cx="18965956" cy="883918"/>
            <a:chOff x="0" y="-38100"/>
            <a:chExt cx="4995116" cy="232800"/>
          </a:xfrm>
        </p:grpSpPr>
        <p:sp>
          <p:nvSpPr>
            <p:cNvPr id="669" name="Google Shape;669;g33ac6c85d42_0_532"/>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0" name="Google Shape;670;g33ac6c85d42_0_532"/>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71" name="Google Shape;671;g33ac6c85d42_0_532"/>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2" name="Google Shape;672;g33ac6c85d42_0_532"/>
          <p:cNvSpPr txBox="1"/>
          <p:nvPr/>
        </p:nvSpPr>
        <p:spPr>
          <a:xfrm>
            <a:off x="755848" y="3445700"/>
            <a:ext cx="14211300" cy="4056455"/>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European rules to include gender mainstreaming in projects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EU Digital Pact and gender</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EU commitment to close the gender digital divide by promoting women's equal access to education and opportunities in the digital and technological sphere.</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673" name="Google Shape;673;g33ac6c85d42_0_532"/>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6CB2">
            <a:alpha val="92156"/>
          </a:srgbClr>
        </a:solidFill>
      </p:bgPr>
    </p:bg>
    <p:spTree>
      <p:nvGrpSpPr>
        <p:cNvPr id="677" name="Shape 677"/>
        <p:cNvGrpSpPr/>
        <p:nvPr/>
      </p:nvGrpSpPr>
      <p:grpSpPr>
        <a:xfrm>
          <a:off x="0" y="0"/>
          <a:ext cx="0" cy="0"/>
          <a:chOff x="0" y="0"/>
          <a:chExt cx="0" cy="0"/>
        </a:xfrm>
      </p:grpSpPr>
      <p:sp>
        <p:nvSpPr>
          <p:cNvPr id="678" name="Google Shape;678;g339bc4cfc6c_0_278"/>
          <p:cNvSpPr/>
          <p:nvPr/>
        </p:nvSpPr>
        <p:spPr>
          <a:xfrm>
            <a:off x="483201" y="466944"/>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79" name="Google Shape;679;g339bc4cfc6c_0_278"/>
          <p:cNvSpPr txBox="1"/>
          <p:nvPr/>
        </p:nvSpPr>
        <p:spPr>
          <a:xfrm>
            <a:off x="483201" y="1290990"/>
            <a:ext cx="15661500" cy="24012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4505"/>
              <a:buFont typeface="Arial"/>
              <a:buNone/>
            </a:pPr>
            <a:r>
              <a:rPr b="0" i="0" lang="en-US" sz="4105" u="none" cap="none" strike="noStrike">
                <a:solidFill>
                  <a:srgbClr val="DED5ED"/>
                </a:solidFill>
                <a:latin typeface="Montserrat ExtraBold"/>
                <a:ea typeface="Montserrat ExtraBold"/>
                <a:cs typeface="Montserrat ExtraBold"/>
                <a:sym typeface="Montserrat ExtraBold"/>
              </a:rPr>
              <a:t>Individual activity: Propose measures to solve gender gap problems in a real situation / propose a possible idea or </a:t>
            </a:r>
            <a:r>
              <a:rPr b="0" i="0" lang="en-US" sz="4105" u="none" cap="none" strike="noStrike">
                <a:solidFill>
                  <a:srgbClr val="DED5ED"/>
                </a:solidFill>
                <a:latin typeface="Montserrat ExtraBold"/>
                <a:ea typeface="Montserrat ExtraBold"/>
                <a:cs typeface="Montserrat ExtraBold"/>
                <a:sym typeface="Montserrat ExtraBold"/>
                <a:extLst>
                  <a:ext uri="http://customooxmlschemas.google.com/">
                    <go:slidesCustomData xmlns:go="http://customooxmlschemas.google.com/" textRoundtripDataId="0"/>
                  </a:ext>
                </a:extLst>
              </a:rPr>
              <a:t>produ</a:t>
            </a:r>
            <a:r>
              <a:rPr lang="en-US" sz="4105">
                <a:solidFill>
                  <a:srgbClr val="DED5ED"/>
                </a:solidFill>
                <a:latin typeface="Montserrat ExtraBold"/>
                <a:ea typeface="Montserrat ExtraBold"/>
                <a:cs typeface="Montserrat ExtraBold"/>
                <a:sym typeface="Montserrat ExtraBold"/>
              </a:rPr>
              <a:t>ct</a:t>
            </a:r>
            <a:r>
              <a:rPr b="0" i="0" lang="en-US" sz="4105" u="none" cap="none" strike="noStrike">
                <a:solidFill>
                  <a:srgbClr val="DED5ED"/>
                </a:solidFill>
                <a:latin typeface="Montserrat ExtraBold"/>
                <a:ea typeface="Montserrat ExtraBold"/>
                <a:cs typeface="Montserrat ExtraBold"/>
                <a:sym typeface="Montserrat ExtraBold"/>
              </a:rPr>
              <a:t> that consider gender mainstreaming</a:t>
            </a:r>
            <a:endParaRPr b="0" i="0" sz="4105" u="none" cap="none" strike="noStrike">
              <a:solidFill>
                <a:srgbClr val="DED5ED"/>
              </a:solidFill>
              <a:highlight>
                <a:schemeClr val="accent5"/>
              </a:highlight>
              <a:latin typeface="Montserrat ExtraBold"/>
              <a:ea typeface="Montserrat ExtraBold"/>
              <a:cs typeface="Montserrat ExtraBold"/>
              <a:sym typeface="Montserrat ExtraBold"/>
            </a:endParaRPr>
          </a:p>
        </p:txBody>
      </p:sp>
      <p:sp>
        <p:nvSpPr>
          <p:cNvPr id="680" name="Google Shape;680;g339bc4cfc6c_0_278"/>
          <p:cNvSpPr/>
          <p:nvPr/>
        </p:nvSpPr>
        <p:spPr>
          <a:xfrm>
            <a:off x="14125985" y="5495051"/>
            <a:ext cx="1138696" cy="788806"/>
          </a:xfrm>
          <a:custGeom>
            <a:rect b="b" l="l" r="r" t="t"/>
            <a:pathLst>
              <a:path extrusionOk="0" h="788806" w="1138696">
                <a:moveTo>
                  <a:pt x="0" y="0"/>
                </a:moveTo>
                <a:lnTo>
                  <a:pt x="1138696" y="0"/>
                </a:lnTo>
                <a:lnTo>
                  <a:pt x="1138696" y="788806"/>
                </a:lnTo>
                <a:lnTo>
                  <a:pt x="0" y="788806"/>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681" name="Google Shape;681;g339bc4cfc6c_0_278"/>
          <p:cNvGrpSpPr/>
          <p:nvPr/>
        </p:nvGrpSpPr>
        <p:grpSpPr>
          <a:xfrm>
            <a:off x="16975762" y="-1270066"/>
            <a:ext cx="1456898" cy="18965831"/>
            <a:chOff x="0" y="-1"/>
            <a:chExt cx="1942531" cy="25287775"/>
          </a:xfrm>
        </p:grpSpPr>
        <p:grpSp>
          <p:nvGrpSpPr>
            <p:cNvPr id="682" name="Google Shape;682;g339bc4cfc6c_0_278"/>
            <p:cNvGrpSpPr/>
            <p:nvPr/>
          </p:nvGrpSpPr>
          <p:grpSpPr>
            <a:xfrm rot="5400000">
              <a:off x="-11639959" y="11705284"/>
              <a:ext cx="25287775" cy="1877205"/>
              <a:chOff x="0" y="-38100"/>
              <a:chExt cx="4995116" cy="370806"/>
            </a:xfrm>
          </p:grpSpPr>
          <p:sp>
            <p:nvSpPr>
              <p:cNvPr id="683" name="Google Shape;683;g339bc4cfc6c_0_278"/>
              <p:cNvSpPr/>
              <p:nvPr/>
            </p:nvSpPr>
            <p:spPr>
              <a:xfrm>
                <a:off x="0" y="0"/>
                <a:ext cx="4995116" cy="332706"/>
              </a:xfrm>
              <a:custGeom>
                <a:rect b="b" l="l" r="r" t="t"/>
                <a:pathLst>
                  <a:path extrusionOk="0" h="332706" w="4995116">
                    <a:moveTo>
                      <a:pt x="0" y="0"/>
                    </a:moveTo>
                    <a:lnTo>
                      <a:pt x="4995116" y="0"/>
                    </a:lnTo>
                    <a:lnTo>
                      <a:pt x="4995116" y="332706"/>
                    </a:lnTo>
                    <a:lnTo>
                      <a:pt x="0" y="332706"/>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4" name="Google Shape;684;g339bc4cfc6c_0_278"/>
              <p:cNvSpPr txBox="1"/>
              <p:nvPr/>
            </p:nvSpPr>
            <p:spPr>
              <a:xfrm>
                <a:off x="0" y="-38100"/>
                <a:ext cx="4995000" cy="370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85" name="Google Shape;685;g339bc4cfc6c_0_278"/>
            <p:cNvSpPr/>
            <p:nvPr/>
          </p:nvSpPr>
          <p:spPr>
            <a:xfrm>
              <a:off x="148357" y="11845674"/>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6" name="Google Shape;686;g339bc4cfc6c_0_278"/>
            <p:cNvSpPr/>
            <p:nvPr/>
          </p:nvSpPr>
          <p:spPr>
            <a:xfrm>
              <a:off x="111925" y="6133623"/>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7" name="Google Shape;687;g339bc4cfc6c_0_278"/>
            <p:cNvSpPr/>
            <p:nvPr/>
          </p:nvSpPr>
          <p:spPr>
            <a:xfrm>
              <a:off x="148357" y="8281093"/>
              <a:ext cx="1518262" cy="1051741"/>
            </a:xfrm>
            <a:custGeom>
              <a:rect b="b" l="l" r="r" t="t"/>
              <a:pathLst>
                <a:path extrusionOk="0" h="1051741" w="1518262">
                  <a:moveTo>
                    <a:pt x="0" y="0"/>
                  </a:moveTo>
                  <a:lnTo>
                    <a:pt x="1518262" y="0"/>
                  </a:lnTo>
                  <a:lnTo>
                    <a:pt x="1518262" y="1051742"/>
                  </a:lnTo>
                  <a:lnTo>
                    <a:pt x="0" y="1051742"/>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8" name="Google Shape;688;g339bc4cfc6c_0_278"/>
            <p:cNvSpPr/>
            <p:nvPr/>
          </p:nvSpPr>
          <p:spPr>
            <a:xfrm>
              <a:off x="88625" y="4150665"/>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89" name="Google Shape;689;g339bc4cfc6c_0_278"/>
            <p:cNvSpPr/>
            <p:nvPr/>
          </p:nvSpPr>
          <p:spPr>
            <a:xfrm>
              <a:off x="148357" y="13306984"/>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0" name="Google Shape;690;g339bc4cfc6c_0_278"/>
            <p:cNvSpPr/>
            <p:nvPr/>
          </p:nvSpPr>
          <p:spPr>
            <a:xfrm>
              <a:off x="0" y="2112449"/>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1" name="Google Shape;691;g339bc4cfc6c_0_278"/>
            <p:cNvSpPr/>
            <p:nvPr/>
          </p:nvSpPr>
          <p:spPr>
            <a:xfrm>
              <a:off x="68059" y="9919271"/>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692" name="Google Shape;692;g339bc4cfc6c_0_278"/>
          <p:cNvSpPr txBox="1"/>
          <p:nvPr/>
        </p:nvSpPr>
        <p:spPr>
          <a:xfrm>
            <a:off x="395825" y="3875550"/>
            <a:ext cx="15637200" cy="448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452A74"/>
                </a:solidFill>
                <a:latin typeface="Arial"/>
                <a:ea typeface="Arial"/>
                <a:cs typeface="Arial"/>
                <a:sym typeface="Arial"/>
              </a:rPr>
              <a:t>I</a:t>
            </a:r>
            <a:r>
              <a:rPr b="0" i="0" lang="en-US" sz="2800" u="none" cap="none" strike="noStrike">
                <a:solidFill>
                  <a:srgbClr val="452A74"/>
                </a:solidFill>
                <a:latin typeface="Arial"/>
                <a:ea typeface="Arial"/>
                <a:cs typeface="Arial"/>
                <a:sym typeface="Arial"/>
              </a:rPr>
              <a:t>n this activity, you will analyse a real-world gender gap issue in science, technology, or innovation and propose a concrete solution that integrates gender mainstreaming principles. Your task is to identify a specific challenge, analyse its impact, and develop a practical measure, policy, or product to address it.</a:t>
            </a:r>
            <a:endParaRPr b="0" i="0" sz="2800" u="none" cap="none" strike="noStrike">
              <a:solidFill>
                <a:srgbClr val="452A7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452A7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452A74"/>
                </a:solidFill>
                <a:latin typeface="Arial"/>
                <a:ea typeface="Arial"/>
                <a:cs typeface="Arial"/>
                <a:sym typeface="Arial"/>
              </a:rPr>
              <a:t>Imagine you are a consultant hired by a major tech company developing a new AI-driven hiring platform. The company has recently faced criticism because its algorithm tends to favour male candidates over female candidates for leadership roles. This issue has been flagged by regulators enforcing the Review of Gender Bias in AI and Technology initiative of the European Union. The company wants to correct this bias to comply with regulations and ensure fair hiring practices.</a:t>
            </a:r>
            <a:endParaRPr b="0" i="0" sz="2800" u="none" cap="none" strike="noStrike">
              <a:solidFill>
                <a:srgbClr val="452A7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452A7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452A74"/>
                </a:solidFill>
                <a:latin typeface="Arial"/>
                <a:ea typeface="Arial"/>
                <a:cs typeface="Arial"/>
                <a:sym typeface="Arial"/>
              </a:rPr>
              <a:t>Your task is to analyse the problem, identify possible causes of gender bias in the algorithm, and propose a concrete solution that aligns with European policies on gender equality in innovation.</a:t>
            </a:r>
            <a:r>
              <a:rPr b="0" i="0" lang="en-US" sz="2200" u="none" cap="none" strike="noStrike">
                <a:solidFill>
                  <a:srgbClr val="452A74"/>
                </a:solidFill>
                <a:latin typeface="Arial"/>
                <a:ea typeface="Arial"/>
                <a:cs typeface="Arial"/>
                <a:sym typeface="Arial"/>
              </a:rPr>
              <a:t> </a:t>
            </a:r>
            <a:endParaRPr b="0" i="0" sz="2200" u="none" cap="none" strike="noStrike">
              <a:solidFill>
                <a:srgbClr val="452A74"/>
              </a:solidFill>
              <a:latin typeface="Arial"/>
              <a:ea typeface="Arial"/>
              <a:cs typeface="Arial"/>
              <a:sym typeface="Arial"/>
            </a:endParaRP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896CB2">
            <a:alpha val="92156"/>
          </a:srgbClr>
        </a:solidFill>
      </p:bgPr>
    </p:bg>
    <p:spTree>
      <p:nvGrpSpPr>
        <p:cNvPr id="696" name="Shape 696"/>
        <p:cNvGrpSpPr/>
        <p:nvPr/>
      </p:nvGrpSpPr>
      <p:grpSpPr>
        <a:xfrm>
          <a:off x="0" y="0"/>
          <a:ext cx="0" cy="0"/>
          <a:chOff x="0" y="0"/>
          <a:chExt cx="0" cy="0"/>
        </a:xfrm>
      </p:grpSpPr>
      <p:sp>
        <p:nvSpPr>
          <p:cNvPr id="697" name="Google Shape;697;g33ac6c85d42_0_544"/>
          <p:cNvSpPr/>
          <p:nvPr/>
        </p:nvSpPr>
        <p:spPr>
          <a:xfrm>
            <a:off x="483201" y="466944"/>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98" name="Google Shape;698;g33ac6c85d42_0_544"/>
          <p:cNvSpPr txBox="1"/>
          <p:nvPr/>
        </p:nvSpPr>
        <p:spPr>
          <a:xfrm>
            <a:off x="483201" y="1290990"/>
            <a:ext cx="15661500" cy="2401200"/>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4505"/>
              <a:buFont typeface="Arial"/>
              <a:buNone/>
            </a:pPr>
            <a:r>
              <a:rPr b="0" i="0" lang="en-US" sz="4105" u="none" cap="none" strike="noStrike">
                <a:solidFill>
                  <a:srgbClr val="DED5ED"/>
                </a:solidFill>
                <a:latin typeface="Montserrat ExtraBold"/>
                <a:ea typeface="Montserrat ExtraBold"/>
                <a:cs typeface="Montserrat ExtraBold"/>
                <a:sym typeface="Montserrat ExtraBold"/>
              </a:rPr>
              <a:t>Individual activity: Propose measures to solve gender gap problems in a real situation / propose a possible idea or </a:t>
            </a:r>
            <a:r>
              <a:rPr b="0" i="0" lang="en-US" sz="4105" u="none" cap="none" strike="noStrike">
                <a:solidFill>
                  <a:srgbClr val="DED5ED"/>
                </a:solidFill>
                <a:latin typeface="Montserrat ExtraBold"/>
                <a:ea typeface="Montserrat ExtraBold"/>
                <a:cs typeface="Montserrat ExtraBold"/>
                <a:sym typeface="Montserrat ExtraBold"/>
                <a:extLst>
                  <a:ext uri="http://customooxmlschemas.google.com/">
                    <go:slidesCustomData xmlns:go="http://customooxmlschemas.google.com/" textRoundtripDataId="1"/>
                  </a:ext>
                </a:extLst>
              </a:rPr>
              <a:t>produce </a:t>
            </a:r>
            <a:r>
              <a:rPr b="0" i="0" lang="en-US" sz="4105" u="none" cap="none" strike="noStrike">
                <a:solidFill>
                  <a:srgbClr val="DED5ED"/>
                </a:solidFill>
                <a:latin typeface="Montserrat ExtraBold"/>
                <a:ea typeface="Montserrat ExtraBold"/>
                <a:cs typeface="Montserrat ExtraBold"/>
                <a:sym typeface="Montserrat ExtraBold"/>
              </a:rPr>
              <a:t>that consider gender mainstreaming</a:t>
            </a:r>
            <a:endParaRPr b="0" i="0" sz="4105" u="none" cap="none" strike="noStrike">
              <a:solidFill>
                <a:srgbClr val="DED5ED"/>
              </a:solidFill>
              <a:highlight>
                <a:schemeClr val="accent5"/>
              </a:highlight>
              <a:latin typeface="Montserrat ExtraBold"/>
              <a:ea typeface="Montserrat ExtraBold"/>
              <a:cs typeface="Montserrat ExtraBold"/>
              <a:sym typeface="Montserrat ExtraBold"/>
            </a:endParaRPr>
          </a:p>
        </p:txBody>
      </p:sp>
      <p:sp>
        <p:nvSpPr>
          <p:cNvPr id="699" name="Google Shape;699;g33ac6c85d42_0_544"/>
          <p:cNvSpPr/>
          <p:nvPr/>
        </p:nvSpPr>
        <p:spPr>
          <a:xfrm>
            <a:off x="14269610" y="8259801"/>
            <a:ext cx="1138696" cy="788806"/>
          </a:xfrm>
          <a:custGeom>
            <a:rect b="b" l="l" r="r" t="t"/>
            <a:pathLst>
              <a:path extrusionOk="0" h="788806" w="1138696">
                <a:moveTo>
                  <a:pt x="0" y="0"/>
                </a:moveTo>
                <a:lnTo>
                  <a:pt x="1138696" y="0"/>
                </a:lnTo>
                <a:lnTo>
                  <a:pt x="1138696" y="788806"/>
                </a:lnTo>
                <a:lnTo>
                  <a:pt x="0" y="78880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00" name="Google Shape;700;g33ac6c85d42_0_544"/>
          <p:cNvGrpSpPr/>
          <p:nvPr/>
        </p:nvGrpSpPr>
        <p:grpSpPr>
          <a:xfrm>
            <a:off x="16975762" y="-1270066"/>
            <a:ext cx="1456898" cy="18965831"/>
            <a:chOff x="0" y="-1"/>
            <a:chExt cx="1942531" cy="25287775"/>
          </a:xfrm>
        </p:grpSpPr>
        <p:grpSp>
          <p:nvGrpSpPr>
            <p:cNvPr id="701" name="Google Shape;701;g33ac6c85d42_0_544"/>
            <p:cNvGrpSpPr/>
            <p:nvPr/>
          </p:nvGrpSpPr>
          <p:grpSpPr>
            <a:xfrm rot="5400000">
              <a:off x="-11639959" y="11705284"/>
              <a:ext cx="25287775" cy="1877205"/>
              <a:chOff x="0" y="-38100"/>
              <a:chExt cx="4995116" cy="370806"/>
            </a:xfrm>
          </p:grpSpPr>
          <p:sp>
            <p:nvSpPr>
              <p:cNvPr id="702" name="Google Shape;702;g33ac6c85d42_0_544"/>
              <p:cNvSpPr/>
              <p:nvPr/>
            </p:nvSpPr>
            <p:spPr>
              <a:xfrm>
                <a:off x="0" y="0"/>
                <a:ext cx="4995116" cy="332706"/>
              </a:xfrm>
              <a:custGeom>
                <a:rect b="b" l="l" r="r" t="t"/>
                <a:pathLst>
                  <a:path extrusionOk="0" h="332706" w="4995116">
                    <a:moveTo>
                      <a:pt x="0" y="0"/>
                    </a:moveTo>
                    <a:lnTo>
                      <a:pt x="4995116" y="0"/>
                    </a:lnTo>
                    <a:lnTo>
                      <a:pt x="4995116" y="332706"/>
                    </a:lnTo>
                    <a:lnTo>
                      <a:pt x="0" y="332706"/>
                    </a:lnTo>
                    <a:close/>
                  </a:path>
                </a:pathLst>
              </a:custGeom>
              <a:solidFill>
                <a:srgbClr val="DED5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3" name="Google Shape;703;g33ac6c85d42_0_544"/>
              <p:cNvSpPr txBox="1"/>
              <p:nvPr/>
            </p:nvSpPr>
            <p:spPr>
              <a:xfrm>
                <a:off x="0" y="-38100"/>
                <a:ext cx="4995000" cy="370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04" name="Google Shape;704;g33ac6c85d42_0_544"/>
            <p:cNvSpPr/>
            <p:nvPr/>
          </p:nvSpPr>
          <p:spPr>
            <a:xfrm>
              <a:off x="148357" y="11845674"/>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5" name="Google Shape;705;g33ac6c85d42_0_544"/>
            <p:cNvSpPr/>
            <p:nvPr/>
          </p:nvSpPr>
          <p:spPr>
            <a:xfrm>
              <a:off x="111925" y="6133623"/>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6" name="Google Shape;706;g33ac6c85d42_0_544"/>
            <p:cNvSpPr/>
            <p:nvPr/>
          </p:nvSpPr>
          <p:spPr>
            <a:xfrm>
              <a:off x="148357" y="8281093"/>
              <a:ext cx="1518262" cy="1051741"/>
            </a:xfrm>
            <a:custGeom>
              <a:rect b="b" l="l" r="r" t="t"/>
              <a:pathLst>
                <a:path extrusionOk="0" h="1051741" w="1518262">
                  <a:moveTo>
                    <a:pt x="0" y="0"/>
                  </a:moveTo>
                  <a:lnTo>
                    <a:pt x="1518262" y="0"/>
                  </a:lnTo>
                  <a:lnTo>
                    <a:pt x="1518262" y="1051742"/>
                  </a:lnTo>
                  <a:lnTo>
                    <a:pt x="0" y="105174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7" name="Google Shape;707;g33ac6c85d42_0_544"/>
            <p:cNvSpPr/>
            <p:nvPr/>
          </p:nvSpPr>
          <p:spPr>
            <a:xfrm>
              <a:off x="88625" y="4150665"/>
              <a:ext cx="1518262" cy="1051741"/>
            </a:xfrm>
            <a:custGeom>
              <a:rect b="b" l="l" r="r" t="t"/>
              <a:pathLst>
                <a:path extrusionOk="0" h="1051741" w="1518262">
                  <a:moveTo>
                    <a:pt x="0" y="0"/>
                  </a:moveTo>
                  <a:lnTo>
                    <a:pt x="1518262" y="0"/>
                  </a:lnTo>
                  <a:lnTo>
                    <a:pt x="1518262" y="1051741"/>
                  </a:lnTo>
                  <a:lnTo>
                    <a:pt x="0" y="105174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8" name="Google Shape;708;g33ac6c85d42_0_544"/>
            <p:cNvSpPr/>
            <p:nvPr/>
          </p:nvSpPr>
          <p:spPr>
            <a:xfrm>
              <a:off x="148357" y="13306984"/>
              <a:ext cx="1637725" cy="1461670"/>
            </a:xfrm>
            <a:custGeom>
              <a:rect b="b" l="l" r="r" t="t"/>
              <a:pathLst>
                <a:path extrusionOk="0" h="1461670" w="1637725">
                  <a:moveTo>
                    <a:pt x="0" y="0"/>
                  </a:moveTo>
                  <a:lnTo>
                    <a:pt x="1637725" y="0"/>
                  </a:lnTo>
                  <a:lnTo>
                    <a:pt x="1637725" y="1461670"/>
                  </a:lnTo>
                  <a:lnTo>
                    <a:pt x="0" y="1461670"/>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09" name="Google Shape;709;g33ac6c85d42_0_544"/>
            <p:cNvSpPr/>
            <p:nvPr/>
          </p:nvSpPr>
          <p:spPr>
            <a:xfrm>
              <a:off x="0" y="2112449"/>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0" name="Google Shape;710;g33ac6c85d42_0_544"/>
            <p:cNvSpPr/>
            <p:nvPr/>
          </p:nvSpPr>
          <p:spPr>
            <a:xfrm>
              <a:off x="68059" y="9919271"/>
              <a:ext cx="1606887" cy="1261406"/>
            </a:xfrm>
            <a:custGeom>
              <a:rect b="b" l="l" r="r" t="t"/>
              <a:pathLst>
                <a:path extrusionOk="0" h="1261406" w="1606887">
                  <a:moveTo>
                    <a:pt x="0" y="0"/>
                  </a:moveTo>
                  <a:lnTo>
                    <a:pt x="1606887" y="0"/>
                  </a:lnTo>
                  <a:lnTo>
                    <a:pt x="1606887" y="1261406"/>
                  </a:lnTo>
                  <a:lnTo>
                    <a:pt x="0" y="126140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11" name="Google Shape;711;g33ac6c85d42_0_544"/>
          <p:cNvSpPr txBox="1"/>
          <p:nvPr/>
        </p:nvSpPr>
        <p:spPr>
          <a:xfrm>
            <a:off x="495350" y="3875550"/>
            <a:ext cx="15637200" cy="4480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452A74"/>
                </a:solidFill>
                <a:latin typeface="Arial"/>
                <a:ea typeface="Arial"/>
                <a:cs typeface="Arial"/>
                <a:sym typeface="Arial"/>
              </a:rPr>
              <a:t>Your proposal should include the following elements:</a:t>
            </a:r>
            <a:endParaRPr b="0" i="0" sz="2800" u="none" cap="none" strike="noStrike">
              <a:solidFill>
                <a:srgbClr val="452A7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452A7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452A74"/>
              </a:solidFill>
              <a:latin typeface="Arial"/>
              <a:ea typeface="Arial"/>
              <a:cs typeface="Arial"/>
              <a:sym typeface="Arial"/>
            </a:endParaRPr>
          </a:p>
          <a:p>
            <a:pPr indent="-406400" lvl="0" marL="457200" marR="0" rtl="0" algn="l">
              <a:lnSpc>
                <a:spcPct val="100000"/>
              </a:lnSpc>
              <a:spcBef>
                <a:spcPts val="0"/>
              </a:spcBef>
              <a:spcAft>
                <a:spcPts val="0"/>
              </a:spcAft>
              <a:buClr>
                <a:srgbClr val="452A74"/>
              </a:buClr>
              <a:buSzPts val="2800"/>
              <a:buFont typeface="Arial"/>
              <a:buChar char="●"/>
            </a:pPr>
            <a:r>
              <a:rPr b="0" i="0" lang="en-US" sz="2800" u="none" cap="none" strike="noStrike">
                <a:solidFill>
                  <a:srgbClr val="452A74"/>
                </a:solidFill>
                <a:latin typeface="Arial"/>
                <a:ea typeface="Arial"/>
                <a:cs typeface="Arial"/>
                <a:sym typeface="Arial"/>
              </a:rPr>
              <a:t>Problem analysis: Briefly explain why gender bias occurs in AI-driven hiring processes. Refer to existing European policies, such as the European Gender Equality Strategy 2020-2025 or the Gender Policy in Artificial Intelligence, to highlight the importance of addressing this issue.</a:t>
            </a:r>
            <a:endParaRPr b="0" i="0" sz="2800" u="none" cap="none" strike="noStrike">
              <a:solidFill>
                <a:srgbClr val="452A74"/>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452A74"/>
              </a:solidFill>
              <a:latin typeface="Arial"/>
              <a:ea typeface="Arial"/>
              <a:cs typeface="Arial"/>
              <a:sym typeface="Arial"/>
            </a:endParaRPr>
          </a:p>
          <a:p>
            <a:pPr indent="-406400" lvl="0" marL="457200" marR="0" rtl="0" algn="l">
              <a:lnSpc>
                <a:spcPct val="100000"/>
              </a:lnSpc>
              <a:spcBef>
                <a:spcPts val="0"/>
              </a:spcBef>
              <a:spcAft>
                <a:spcPts val="0"/>
              </a:spcAft>
              <a:buClr>
                <a:srgbClr val="452A74"/>
              </a:buClr>
              <a:buSzPts val="2800"/>
              <a:buFont typeface="Arial"/>
              <a:buChar char="●"/>
            </a:pPr>
            <a:r>
              <a:rPr b="0" i="0" lang="en-US" sz="2800" u="none" cap="none" strike="noStrike">
                <a:solidFill>
                  <a:srgbClr val="452A74"/>
                </a:solidFill>
                <a:latin typeface="Arial"/>
                <a:ea typeface="Arial"/>
                <a:cs typeface="Arial"/>
                <a:sym typeface="Arial"/>
              </a:rPr>
              <a:t>Proposed </a:t>
            </a:r>
            <a:r>
              <a:rPr lang="en-US" sz="2800">
                <a:solidFill>
                  <a:srgbClr val="452A74"/>
                </a:solidFill>
              </a:rPr>
              <a:t>s</a:t>
            </a:r>
            <a:r>
              <a:rPr b="0" i="0" lang="en-US" sz="2800" u="none" cap="none" strike="noStrike">
                <a:solidFill>
                  <a:srgbClr val="452A74"/>
                </a:solidFill>
                <a:latin typeface="Arial"/>
                <a:ea typeface="Arial"/>
                <a:cs typeface="Arial"/>
                <a:sym typeface="Arial"/>
              </a:rPr>
              <a:t>olution.</a:t>
            </a:r>
            <a:endParaRPr b="0" i="0" sz="2800" u="none" cap="none" strike="noStrike">
              <a:solidFill>
                <a:srgbClr val="452A74"/>
              </a:solidFill>
              <a:latin typeface="Arial"/>
              <a:ea typeface="Arial"/>
              <a:cs typeface="Arial"/>
              <a:sym typeface="Arial"/>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2000"/>
          </a:blip>
          <a:stretch>
            <a:fillRect/>
          </a:stretch>
        </a:blipFill>
      </p:bgPr>
    </p:bg>
    <p:spTree>
      <p:nvGrpSpPr>
        <p:cNvPr id="715" name="Shape 715"/>
        <p:cNvGrpSpPr/>
        <p:nvPr/>
      </p:nvGrpSpPr>
      <p:grpSpPr>
        <a:xfrm>
          <a:off x="0" y="0"/>
          <a:ext cx="0" cy="0"/>
          <a:chOff x="0" y="0"/>
          <a:chExt cx="0" cy="0"/>
        </a:xfrm>
      </p:grpSpPr>
      <p:sp>
        <p:nvSpPr>
          <p:cNvPr id="716" name="Google Shape;716;p49"/>
          <p:cNvSpPr/>
          <p:nvPr/>
        </p:nvSpPr>
        <p:spPr>
          <a:xfrm>
            <a:off x="15390464" y="8954526"/>
            <a:ext cx="2897536" cy="607548"/>
          </a:xfrm>
          <a:custGeom>
            <a:rect b="b" l="l" r="r" t="t"/>
            <a:pathLst>
              <a:path extrusionOk="0" h="607548" w="2897536">
                <a:moveTo>
                  <a:pt x="0" y="0"/>
                </a:moveTo>
                <a:lnTo>
                  <a:pt x="2897536" y="0"/>
                </a:lnTo>
                <a:lnTo>
                  <a:pt x="2897536" y="607548"/>
                </a:lnTo>
                <a:lnTo>
                  <a:pt x="0" y="607548"/>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717" name="Google Shape;717;p49"/>
          <p:cNvGrpSpPr/>
          <p:nvPr/>
        </p:nvGrpSpPr>
        <p:grpSpPr>
          <a:xfrm>
            <a:off x="-281955" y="9721187"/>
            <a:ext cx="18965831" cy="883574"/>
            <a:chOff x="0" y="-38100"/>
            <a:chExt cx="4995116" cy="232711"/>
          </a:xfrm>
        </p:grpSpPr>
        <p:sp>
          <p:nvSpPr>
            <p:cNvPr id="718" name="Google Shape;718;p49"/>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452A74"/>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19" name="Google Shape;719;p49"/>
            <p:cNvSpPr txBox="1"/>
            <p:nvPr/>
          </p:nvSpPr>
          <p:spPr>
            <a:xfrm>
              <a:off x="0" y="-38100"/>
              <a:ext cx="4995116" cy="23271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720" name="Google Shape;720;p49"/>
          <p:cNvSpPr/>
          <p:nvPr/>
        </p:nvSpPr>
        <p:spPr>
          <a:xfrm>
            <a:off x="15771122" y="185791"/>
            <a:ext cx="2350460" cy="2350460"/>
          </a:xfrm>
          <a:custGeom>
            <a:rect b="b" l="l" r="r" t="t"/>
            <a:pathLst>
              <a:path extrusionOk="0" h="2350460" w="2350460">
                <a:moveTo>
                  <a:pt x="0" y="0"/>
                </a:moveTo>
                <a:lnTo>
                  <a:pt x="2350461" y="0"/>
                </a:lnTo>
                <a:lnTo>
                  <a:pt x="2350461" y="2350460"/>
                </a:lnTo>
                <a:lnTo>
                  <a:pt x="0" y="235046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1" name="Google Shape;721;p49"/>
          <p:cNvSpPr txBox="1"/>
          <p:nvPr/>
        </p:nvSpPr>
        <p:spPr>
          <a:xfrm>
            <a:off x="426126" y="1905315"/>
            <a:ext cx="15661518" cy="775597"/>
          </a:xfrm>
          <a:prstGeom prst="rect">
            <a:avLst/>
          </a:prstGeom>
          <a:noFill/>
          <a:ln>
            <a:noFill/>
          </a:ln>
        </p:spPr>
        <p:txBody>
          <a:bodyPr anchorCtr="0" anchor="t" bIns="0" lIns="0" spcFirstLastPara="1" rIns="0" wrap="square" tIns="0">
            <a:spAutoFit/>
          </a:bodyPr>
          <a:lstStyle/>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Arial"/>
                <a:ea typeface="Arial"/>
                <a:cs typeface="Arial"/>
                <a:sym typeface="Arial"/>
              </a:rPr>
              <a:t>Conclusion</a:t>
            </a:r>
            <a:endParaRPr b="1" i="0" sz="3600" u="none" cap="none" strike="noStrike">
              <a:solidFill>
                <a:srgbClr val="452A74"/>
              </a:solidFill>
              <a:latin typeface="Arial"/>
              <a:ea typeface="Arial"/>
              <a:cs typeface="Arial"/>
              <a:sym typeface="Arial"/>
            </a:endParaRPr>
          </a:p>
        </p:txBody>
      </p:sp>
      <p:sp>
        <p:nvSpPr>
          <p:cNvPr id="722" name="Google Shape;722;p49"/>
          <p:cNvSpPr txBox="1"/>
          <p:nvPr/>
        </p:nvSpPr>
        <p:spPr>
          <a:xfrm>
            <a:off x="426126" y="212032"/>
            <a:ext cx="11579700" cy="1329900"/>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3999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Module D. Gendered Innovations</a:t>
            </a:r>
            <a:endParaRPr b="1" i="0" sz="3600" u="none" cap="none" strike="noStrike">
              <a:solidFill>
                <a:srgbClr val="452A74"/>
              </a:solidFill>
              <a:latin typeface="Montserrat"/>
              <a:ea typeface="Montserrat"/>
              <a:cs typeface="Montserrat"/>
              <a:sym typeface="Montserrat"/>
            </a:endParaRPr>
          </a:p>
        </p:txBody>
      </p:sp>
      <p:sp>
        <p:nvSpPr>
          <p:cNvPr id="723" name="Google Shape;723;p49"/>
          <p:cNvSpPr txBox="1"/>
          <p:nvPr/>
        </p:nvSpPr>
        <p:spPr>
          <a:xfrm>
            <a:off x="426126" y="3470665"/>
            <a:ext cx="16276200" cy="16068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800"/>
              <a:buFont typeface="Arial"/>
              <a:buNone/>
            </a:pPr>
            <a:r>
              <a:rPr b="1" i="0" lang="en-US" sz="2800" u="none" cap="none" strike="noStrike">
                <a:solidFill>
                  <a:srgbClr val="452A74"/>
                </a:solidFill>
                <a:latin typeface="Montserrat"/>
                <a:ea typeface="Montserrat"/>
                <a:cs typeface="Montserrat"/>
                <a:sym typeface="Montserrat"/>
              </a:rPr>
              <a:t>Key Takeaways</a:t>
            </a:r>
            <a:endParaRPr b="0" i="0" sz="1400" u="none" cap="none" strike="noStrike">
              <a:solidFill>
                <a:srgbClr val="000000"/>
              </a:solidFill>
              <a:latin typeface="Arial"/>
              <a:ea typeface="Arial"/>
              <a:cs typeface="Arial"/>
              <a:sym typeface="Arial"/>
            </a:endParaRPr>
          </a:p>
          <a:p>
            <a:pPr indent="-393700" lvl="0" marL="457200" marR="0" rtl="0" algn="l">
              <a:lnSpc>
                <a:spcPct val="115000"/>
              </a:lnSpc>
              <a:spcBef>
                <a:spcPts val="800"/>
              </a:spcBef>
              <a:spcAft>
                <a:spcPts val="0"/>
              </a:spcAft>
              <a:buClr>
                <a:srgbClr val="000000"/>
              </a:buClr>
              <a:buSzPts val="1000"/>
              <a:buFont typeface="Noto Sans Symbols"/>
              <a:buNone/>
            </a:pPr>
            <a:r>
              <a:t/>
            </a:r>
            <a:endParaRPr b="0" i="0" sz="1400" u="none" cap="none" strike="noStrike">
              <a:solidFill>
                <a:srgbClr val="000000"/>
              </a:solidFill>
              <a:latin typeface="Arial"/>
              <a:ea typeface="Arial"/>
              <a:cs typeface="Arial"/>
              <a:sym typeface="Arial"/>
            </a:endParaRPr>
          </a:p>
          <a:p>
            <a:pPr indent="-393700" lvl="0" marL="457200" marR="0" rtl="0" algn="l">
              <a:lnSpc>
                <a:spcPct val="115000"/>
              </a:lnSpc>
              <a:spcBef>
                <a:spcPts val="800"/>
              </a:spcBef>
              <a:spcAft>
                <a:spcPts val="0"/>
              </a:spcAft>
              <a:buClr>
                <a:srgbClr val="000000"/>
              </a:buClr>
              <a:buSzPts val="1000"/>
              <a:buFont typeface="Noto Sans Symbols"/>
              <a:buNone/>
            </a:pPr>
            <a:r>
              <a:t/>
            </a:r>
            <a:endParaRPr b="0" i="0" sz="1400" u="none" cap="none" strike="noStrike">
              <a:solidFill>
                <a:srgbClr val="000000"/>
              </a:solidFill>
              <a:latin typeface="Arial"/>
              <a:ea typeface="Arial"/>
              <a:cs typeface="Arial"/>
              <a:sym typeface="Arial"/>
            </a:endParaRPr>
          </a:p>
          <a:p>
            <a:pPr indent="-393700" lvl="0" marL="457200" marR="0" rtl="0" algn="l">
              <a:lnSpc>
                <a:spcPct val="115000"/>
              </a:lnSpc>
              <a:spcBef>
                <a:spcPts val="800"/>
              </a:spcBef>
              <a:spcAft>
                <a:spcPts val="0"/>
              </a:spcAft>
              <a:buClr>
                <a:srgbClr val="000000"/>
              </a:buClr>
              <a:buSzPts val="1000"/>
              <a:buFont typeface="Noto Sans Symbols"/>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D5ED"/>
        </a:solidFill>
      </p:bgPr>
    </p:bg>
    <p:spTree>
      <p:nvGrpSpPr>
        <p:cNvPr id="727" name="Shape 727"/>
        <p:cNvGrpSpPr/>
        <p:nvPr/>
      </p:nvGrpSpPr>
      <p:grpSpPr>
        <a:xfrm>
          <a:off x="0" y="0"/>
          <a:ext cx="0" cy="0"/>
          <a:chOff x="0" y="0"/>
          <a:chExt cx="0" cy="0"/>
        </a:xfrm>
      </p:grpSpPr>
      <p:sp>
        <p:nvSpPr>
          <p:cNvPr id="728" name="Google Shape;728;p50"/>
          <p:cNvSpPr/>
          <p:nvPr/>
        </p:nvSpPr>
        <p:spPr>
          <a:xfrm>
            <a:off x="14935664" y="9258300"/>
            <a:ext cx="3069119" cy="618435"/>
          </a:xfrm>
          <a:custGeom>
            <a:rect b="b" l="l" r="r" t="t"/>
            <a:pathLst>
              <a:path extrusionOk="0" h="618435" w="3069119">
                <a:moveTo>
                  <a:pt x="0" y="0"/>
                </a:moveTo>
                <a:lnTo>
                  <a:pt x="3069119" y="0"/>
                </a:lnTo>
                <a:lnTo>
                  <a:pt x="3069119" y="618435"/>
                </a:lnTo>
                <a:lnTo>
                  <a:pt x="0" y="618435"/>
                </a:lnTo>
                <a:lnTo>
                  <a:pt x="0" y="0"/>
                </a:lnTo>
                <a:close/>
              </a:path>
            </a:pathLst>
          </a:custGeom>
          <a:blipFill rotWithShape="1">
            <a:blip r:embed="rId3">
              <a:alphaModFix/>
            </a:blip>
            <a:stretch>
              <a:fillRect b="-4051"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29" name="Google Shape;729;p50"/>
          <p:cNvSpPr/>
          <p:nvPr/>
        </p:nvSpPr>
        <p:spPr>
          <a:xfrm>
            <a:off x="16084070" y="-146530"/>
            <a:ext cx="2350460" cy="2350460"/>
          </a:xfrm>
          <a:custGeom>
            <a:rect b="b" l="l" r="r" t="t"/>
            <a:pathLst>
              <a:path extrusionOk="0" h="2350460" w="2350460">
                <a:moveTo>
                  <a:pt x="0" y="0"/>
                </a:moveTo>
                <a:lnTo>
                  <a:pt x="2350460" y="0"/>
                </a:lnTo>
                <a:lnTo>
                  <a:pt x="2350460" y="2350460"/>
                </a:lnTo>
                <a:lnTo>
                  <a:pt x="0" y="235046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30" name="Google Shape;730;p50"/>
          <p:cNvSpPr txBox="1"/>
          <p:nvPr/>
        </p:nvSpPr>
        <p:spPr>
          <a:xfrm>
            <a:off x="5049612" y="4620280"/>
            <a:ext cx="935218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452A74"/>
                </a:solidFill>
                <a:latin typeface="Arial"/>
                <a:ea typeface="Arial"/>
                <a:cs typeface="Arial"/>
                <a:sym typeface="Arial"/>
              </a:rPr>
              <a:t>END OF THE THEORETICAL PRESENTATION</a:t>
            </a:r>
            <a:endParaRPr b="1" i="0" sz="2800" u="none" cap="none" strike="noStrike">
              <a:solidFill>
                <a:srgbClr val="452A74"/>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150" name="Shape 150"/>
        <p:cNvGrpSpPr/>
        <p:nvPr/>
      </p:nvGrpSpPr>
      <p:grpSpPr>
        <a:xfrm>
          <a:off x="0" y="0"/>
          <a:ext cx="0" cy="0"/>
          <a:chOff x="0" y="0"/>
          <a:chExt cx="0" cy="0"/>
        </a:xfrm>
      </p:grpSpPr>
      <p:sp>
        <p:nvSpPr>
          <p:cNvPr id="151" name="Google Shape;151;g33ac6c85d42_0_246"/>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52" name="Google Shape;152;g33ac6c85d42_0_246"/>
          <p:cNvGrpSpPr/>
          <p:nvPr/>
        </p:nvGrpSpPr>
        <p:grpSpPr>
          <a:xfrm>
            <a:off x="-281955" y="9721186"/>
            <a:ext cx="18965956" cy="883918"/>
            <a:chOff x="0" y="-38100"/>
            <a:chExt cx="4995116" cy="232800"/>
          </a:xfrm>
        </p:grpSpPr>
        <p:sp>
          <p:nvSpPr>
            <p:cNvPr id="153" name="Google Shape;153;g33ac6c85d42_0_246"/>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4" name="Google Shape;154;g33ac6c85d42_0_246"/>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55" name="Google Shape;155;g33ac6c85d42_0_246"/>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6" name="Google Shape;156;g33ac6c85d42_0_246"/>
          <p:cNvSpPr txBox="1"/>
          <p:nvPr/>
        </p:nvSpPr>
        <p:spPr>
          <a:xfrm>
            <a:off x="755850" y="3445700"/>
            <a:ext cx="17082300" cy="575538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universities and research organisations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European Research Council (ERC) – Gender and Diversity</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The ERC implements incentive programmes for female researchers to lead European projects, promoting equal opportunities and supporting female leadership in scientific research.</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https://erc.europa.eu/about-erc/thematic-working-groups/working-group-gender-and-diversity</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157" name="Google Shape;157;g33ac6c85d42_0_246"/>
          <p:cNvSpPr txBox="1"/>
          <p:nvPr/>
        </p:nvSpPr>
        <p:spPr>
          <a:xfrm>
            <a:off x="190152" y="256278"/>
            <a:ext cx="16599788"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161" name="Shape 161"/>
        <p:cNvGrpSpPr/>
        <p:nvPr/>
      </p:nvGrpSpPr>
      <p:grpSpPr>
        <a:xfrm>
          <a:off x="0" y="0"/>
          <a:ext cx="0" cy="0"/>
          <a:chOff x="0" y="0"/>
          <a:chExt cx="0" cy="0"/>
        </a:xfrm>
      </p:grpSpPr>
      <p:sp>
        <p:nvSpPr>
          <p:cNvPr id="162" name="Google Shape;162;g33ac6c85d42_0_202"/>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63" name="Google Shape;163;g33ac6c85d42_0_202"/>
          <p:cNvGrpSpPr/>
          <p:nvPr/>
        </p:nvGrpSpPr>
        <p:grpSpPr>
          <a:xfrm>
            <a:off x="-281955" y="9721186"/>
            <a:ext cx="18965956" cy="883918"/>
            <a:chOff x="0" y="-38100"/>
            <a:chExt cx="4995116" cy="232800"/>
          </a:xfrm>
        </p:grpSpPr>
        <p:sp>
          <p:nvSpPr>
            <p:cNvPr id="164" name="Google Shape;164;g33ac6c85d42_0_202"/>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5" name="Google Shape;165;g33ac6c85d42_0_202"/>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66" name="Google Shape;166;g33ac6c85d42_0_202"/>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7" name="Google Shape;167;g33ac6c85d42_0_202"/>
          <p:cNvSpPr txBox="1"/>
          <p:nvPr/>
        </p:nvSpPr>
        <p:spPr>
          <a:xfrm>
            <a:off x="755847" y="3445700"/>
            <a:ext cx="16131369" cy="462276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universities and research organisations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Programme STEM Talent Girl</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This programme provides training and career guidance to girls and young women interested in science and technology careers, with the aim of inspiring and mentoring the next generation of women in STEM.</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https://talent-girl.com/</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p:txBody>
      </p:sp>
      <p:sp>
        <p:nvSpPr>
          <p:cNvPr id="168" name="Google Shape;168;g33ac6c85d42_0_202"/>
          <p:cNvSpPr txBox="1"/>
          <p:nvPr/>
        </p:nvSpPr>
        <p:spPr>
          <a:xfrm>
            <a:off x="190151" y="256278"/>
            <a:ext cx="17047261"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172" name="Shape 172"/>
        <p:cNvGrpSpPr/>
        <p:nvPr/>
      </p:nvGrpSpPr>
      <p:grpSpPr>
        <a:xfrm>
          <a:off x="0" y="0"/>
          <a:ext cx="0" cy="0"/>
          <a:chOff x="0" y="0"/>
          <a:chExt cx="0" cy="0"/>
        </a:xfrm>
      </p:grpSpPr>
      <p:sp>
        <p:nvSpPr>
          <p:cNvPr id="173" name="Google Shape;173;g33ac6c85d42_0_144"/>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74" name="Google Shape;174;g33ac6c85d42_0_144"/>
          <p:cNvGrpSpPr/>
          <p:nvPr/>
        </p:nvGrpSpPr>
        <p:grpSpPr>
          <a:xfrm>
            <a:off x="-281955" y="9721186"/>
            <a:ext cx="18965956" cy="883918"/>
            <a:chOff x="0" y="-38100"/>
            <a:chExt cx="4995116" cy="232800"/>
          </a:xfrm>
        </p:grpSpPr>
        <p:sp>
          <p:nvSpPr>
            <p:cNvPr id="175" name="Google Shape;175;g33ac6c85d42_0_144"/>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6" name="Google Shape;176;g33ac6c85d42_0_144"/>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77" name="Google Shape;177;g33ac6c85d42_0_144"/>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8" name="Google Shape;178;g33ac6c85d42_0_144"/>
          <p:cNvSpPr txBox="1"/>
          <p:nvPr/>
        </p:nvSpPr>
        <p:spPr>
          <a:xfrm>
            <a:off x="755847" y="3445700"/>
            <a:ext cx="15897905" cy="518907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universities and research organisations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Harvard University – Women's Initiative in Leadership (WIL)</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This initiative offers scholarships and leadership programmes aimed at women in the fields of science and engineering, with the goal of increasing their representation and success in these areas.</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https://iop.harvard.edu/programs/womens-initiative-leadership-wil</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179" name="Google Shape;179;g33ac6c85d42_0_144"/>
          <p:cNvSpPr txBox="1"/>
          <p:nvPr/>
        </p:nvSpPr>
        <p:spPr>
          <a:xfrm>
            <a:off x="190151" y="256278"/>
            <a:ext cx="17047261"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10000"/>
          </a:blip>
          <a:stretch>
            <a:fillRect/>
          </a:stretch>
        </a:blipFill>
      </p:bgPr>
    </p:bg>
    <p:spTree>
      <p:nvGrpSpPr>
        <p:cNvPr id="183" name="Shape 183"/>
        <p:cNvGrpSpPr/>
        <p:nvPr/>
      </p:nvGrpSpPr>
      <p:grpSpPr>
        <a:xfrm>
          <a:off x="0" y="0"/>
          <a:ext cx="0" cy="0"/>
          <a:chOff x="0" y="0"/>
          <a:chExt cx="0" cy="0"/>
        </a:xfrm>
      </p:grpSpPr>
      <p:sp>
        <p:nvSpPr>
          <p:cNvPr id="184" name="Google Shape;184;g33ac6c85d42_0_191"/>
          <p:cNvSpPr/>
          <p:nvPr/>
        </p:nvSpPr>
        <p:spPr>
          <a:xfrm>
            <a:off x="14435272" y="8779403"/>
            <a:ext cx="3055693" cy="640710"/>
          </a:xfrm>
          <a:custGeom>
            <a:rect b="b" l="l" r="r" t="t"/>
            <a:pathLst>
              <a:path extrusionOk="0" h="640710" w="3055693">
                <a:moveTo>
                  <a:pt x="0" y="0"/>
                </a:moveTo>
                <a:lnTo>
                  <a:pt x="3055693" y="0"/>
                </a:lnTo>
                <a:lnTo>
                  <a:pt x="3055693" y="640710"/>
                </a:lnTo>
                <a:lnTo>
                  <a:pt x="0" y="64071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85" name="Google Shape;185;g33ac6c85d42_0_191"/>
          <p:cNvGrpSpPr/>
          <p:nvPr/>
        </p:nvGrpSpPr>
        <p:grpSpPr>
          <a:xfrm>
            <a:off x="-281955" y="9721186"/>
            <a:ext cx="18965956" cy="883918"/>
            <a:chOff x="0" y="-38100"/>
            <a:chExt cx="4995116" cy="232800"/>
          </a:xfrm>
        </p:grpSpPr>
        <p:sp>
          <p:nvSpPr>
            <p:cNvPr id="186" name="Google Shape;186;g33ac6c85d42_0_191"/>
            <p:cNvSpPr/>
            <p:nvPr/>
          </p:nvSpPr>
          <p:spPr>
            <a:xfrm>
              <a:off x="0" y="0"/>
              <a:ext cx="4995116" cy="194611"/>
            </a:xfrm>
            <a:custGeom>
              <a:rect b="b" l="l" r="r" t="t"/>
              <a:pathLst>
                <a:path extrusionOk="0" h="194611" w="4995116">
                  <a:moveTo>
                    <a:pt x="0" y="0"/>
                  </a:moveTo>
                  <a:lnTo>
                    <a:pt x="4995116" y="0"/>
                  </a:lnTo>
                  <a:lnTo>
                    <a:pt x="4995116" y="194611"/>
                  </a:lnTo>
                  <a:lnTo>
                    <a:pt x="0" y="194611"/>
                  </a:lnTo>
                  <a:close/>
                </a:path>
              </a:pathLst>
            </a:custGeom>
            <a:solidFill>
              <a:srgbClr val="896CB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7" name="Google Shape;187;g33ac6c85d42_0_191"/>
            <p:cNvSpPr txBox="1"/>
            <p:nvPr/>
          </p:nvSpPr>
          <p:spPr>
            <a:xfrm>
              <a:off x="0" y="-38100"/>
              <a:ext cx="4995000" cy="23280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188" name="Google Shape;188;g33ac6c85d42_0_191"/>
          <p:cNvSpPr/>
          <p:nvPr/>
        </p:nvSpPr>
        <p:spPr>
          <a:xfrm>
            <a:off x="-557919" y="7437895"/>
            <a:ext cx="4495490" cy="4495490"/>
          </a:xfrm>
          <a:custGeom>
            <a:rect b="b" l="l" r="r" t="t"/>
            <a:pathLst>
              <a:path extrusionOk="0" h="4495490" w="4495490">
                <a:moveTo>
                  <a:pt x="0" y="0"/>
                </a:moveTo>
                <a:lnTo>
                  <a:pt x="4495490" y="0"/>
                </a:lnTo>
                <a:lnTo>
                  <a:pt x="4495490" y="4495490"/>
                </a:lnTo>
                <a:lnTo>
                  <a:pt x="0" y="449549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9" name="Google Shape;189;g33ac6c85d42_0_191"/>
          <p:cNvSpPr txBox="1"/>
          <p:nvPr/>
        </p:nvSpPr>
        <p:spPr>
          <a:xfrm>
            <a:off x="755847" y="3445700"/>
            <a:ext cx="15917361" cy="518907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3200"/>
              <a:buFont typeface="Arial"/>
              <a:buNone/>
            </a:pPr>
            <a:r>
              <a:rPr b="1" i="0" lang="en-US" sz="3200" u="none" cap="none" strike="noStrike">
                <a:solidFill>
                  <a:srgbClr val="452A74"/>
                </a:solidFill>
                <a:latin typeface="Arial"/>
                <a:ea typeface="Arial"/>
                <a:cs typeface="Arial"/>
                <a:sym typeface="Arial"/>
              </a:rPr>
              <a:t>Good practices in universities and research organisations to encourage women's participation in R&amp;D&amp;I</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 MIT – Rising Stars program</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This MIT programme creates a network of emerging women researchers, providing workshops and networking opportunities to foster women's leadership in research and development.</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rPr b="0" i="0" lang="en-US" sz="3200" u="none" cap="none" strike="noStrike">
                <a:solidFill>
                  <a:srgbClr val="452A74"/>
                </a:solidFill>
                <a:latin typeface="Arial"/>
                <a:ea typeface="Arial"/>
                <a:cs typeface="Arial"/>
                <a:sym typeface="Arial"/>
              </a:rPr>
              <a:t>Source: </a:t>
            </a:r>
            <a:r>
              <a:rPr b="0" i="0" lang="en-US" sz="3200" u="sng" cap="none" strike="noStrike">
                <a:solidFill>
                  <a:schemeClr val="hlink"/>
                </a:solidFill>
                <a:latin typeface="Arial"/>
                <a:ea typeface="Arial"/>
                <a:cs typeface="Arial"/>
                <a:sym typeface="Arial"/>
                <a:hlinkClick r:id="rId6"/>
              </a:rPr>
              <a:t>https://risingstars.mit.edu/</a:t>
            </a:r>
            <a:r>
              <a:rPr b="0" i="0" lang="en-US" sz="3200" u="none" cap="none" strike="noStrike">
                <a:solidFill>
                  <a:srgbClr val="452A74"/>
                </a:solidFill>
                <a:latin typeface="Arial"/>
                <a:ea typeface="Arial"/>
                <a:cs typeface="Arial"/>
                <a:sym typeface="Arial"/>
              </a:rPr>
              <a:t> </a:t>
            </a:r>
            <a:endParaRPr b="0" i="0" sz="3200" u="none" cap="none" strike="noStrike">
              <a:solidFill>
                <a:srgbClr val="452A74"/>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3200"/>
              <a:buFont typeface="Arial"/>
              <a:buNone/>
            </a:pPr>
            <a:r>
              <a:t/>
            </a:r>
            <a:endParaRPr b="1" i="0" sz="3200" u="none" cap="none" strike="noStrike">
              <a:solidFill>
                <a:srgbClr val="452A74"/>
              </a:solidFill>
              <a:latin typeface="Arial"/>
              <a:ea typeface="Arial"/>
              <a:cs typeface="Arial"/>
              <a:sym typeface="Arial"/>
            </a:endParaRPr>
          </a:p>
        </p:txBody>
      </p:sp>
      <p:sp>
        <p:nvSpPr>
          <p:cNvPr id="190" name="Google Shape;190;g33ac6c85d42_0_191"/>
          <p:cNvSpPr txBox="1"/>
          <p:nvPr/>
        </p:nvSpPr>
        <p:spPr>
          <a:xfrm>
            <a:off x="190151" y="256278"/>
            <a:ext cx="17047261" cy="1551194"/>
          </a:xfrm>
          <a:prstGeom prst="rect">
            <a:avLst/>
          </a:prstGeom>
          <a:noFill/>
          <a:ln>
            <a:noFill/>
          </a:ln>
        </p:spPr>
        <p:txBody>
          <a:bodyPr anchorCtr="0" anchor="t" bIns="0" lIns="0" spcFirstLastPara="1" rIns="0" wrap="square" tIns="0">
            <a:spAutoFit/>
          </a:bodyPr>
          <a:lstStyle/>
          <a:p>
            <a:pPr indent="0" lvl="0" marL="0" marR="0" rtl="0" algn="l">
              <a:lnSpc>
                <a:spcPct val="139992"/>
              </a:lnSpc>
              <a:spcBef>
                <a:spcPts val="0"/>
              </a:spcBef>
              <a:spcAft>
                <a:spcPts val="0"/>
              </a:spcAft>
              <a:buClr>
                <a:srgbClr val="000000"/>
              </a:buClr>
              <a:buSzPts val="3600"/>
              <a:buFont typeface="Arial"/>
              <a:buNone/>
            </a:pPr>
            <a:r>
              <a:rPr b="0" i="0" lang="en-US" sz="3600" u="none" cap="none" strike="noStrike">
                <a:solidFill>
                  <a:srgbClr val="452A74"/>
                </a:solidFill>
                <a:latin typeface="Montserrat"/>
                <a:ea typeface="Montserrat"/>
                <a:cs typeface="Montserrat"/>
                <a:sym typeface="Montserrat"/>
              </a:rPr>
              <a:t>Empowering Women in Tech through </a:t>
            </a:r>
            <a:endParaRPr b="0" i="0" sz="1400" u="none" cap="none" strike="noStrike">
              <a:solidFill>
                <a:srgbClr val="000000"/>
              </a:solidFill>
              <a:latin typeface="Arial"/>
              <a:ea typeface="Arial"/>
              <a:cs typeface="Arial"/>
              <a:sym typeface="Arial"/>
            </a:endParaRPr>
          </a:p>
          <a:p>
            <a:pPr indent="0" lvl="0" marL="0" marR="0" rtl="0" algn="l">
              <a:lnSpc>
                <a:spcPct val="140022"/>
              </a:lnSpc>
              <a:spcBef>
                <a:spcPts val="0"/>
              </a:spcBef>
              <a:spcAft>
                <a:spcPts val="0"/>
              </a:spcAft>
              <a:buClr>
                <a:srgbClr val="000000"/>
              </a:buClr>
              <a:buSzPts val="3600"/>
              <a:buFont typeface="Arial"/>
              <a:buNone/>
            </a:pPr>
            <a:r>
              <a:rPr b="1" i="0" lang="en-US" sz="3600" u="none" cap="none" strike="noStrike">
                <a:solidFill>
                  <a:srgbClr val="452A74"/>
                </a:solidFill>
                <a:latin typeface="Montserrat"/>
                <a:ea typeface="Montserrat"/>
                <a:cs typeface="Montserrat"/>
                <a:sym typeface="Montserrat"/>
              </a:rPr>
              <a:t>Measures to reduce the gender gap in innovation and technology</a:t>
            </a:r>
            <a:endParaRPr b="1" i="0" sz="3600" u="none" cap="none" strike="noStrike">
              <a:solidFill>
                <a:srgbClr val="452A74"/>
              </a:solidFill>
              <a:latin typeface="Montserrat"/>
              <a:ea typeface="Montserrat"/>
              <a:cs typeface="Montserrat"/>
              <a:sym typeface="Montserrat"/>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0x0101003A06DED289E437438E8CDF0E0C275B1A</vt:lpwstr>
  </property>
</Properties>
</file>