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custom-properties+xml" PartName="/docProps/custom.xml"/>
  <Override ContentType="application/binary" PartName="/ppt/metadata"/>
  <Override ContentType="application/vnd.openxmlformats-officedocument.presentationml.notesMaster+xml" PartName="/ppt/notesMasters/notesMaster1.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Lst>
  <p:sldSz cy="10287000" cx="18288000"/>
  <p:notesSz cx="6858000" cy="9144000"/>
  <p:embeddedFontLst>
    <p:embeddedFont>
      <p:font typeface="Montserrat"/>
      <p:regular r:id="rId41"/>
      <p:bold r:id="rId42"/>
      <p:italic r:id="rId43"/>
      <p:boldItalic r:id="rId44"/>
    </p:embeddedFont>
    <p:embeddedFont>
      <p:font typeface="Noto Sans"/>
      <p:regular r:id="rId45"/>
      <p:bold r:id="rId46"/>
      <p:italic r:id="rId47"/>
      <p:boldItalic r:id="rId48"/>
    </p:embeddedFont>
    <p:embeddedFont>
      <p:font typeface="Fjalla One"/>
      <p:regular r:id="rId49"/>
    </p:embeddedFont>
    <p:embeddedFont>
      <p:font typeface="Montserrat ExtraBold"/>
      <p:bold r:id="rId50"/>
      <p:boldItalic r:id="rId51"/>
    </p:embeddedFont>
    <p:embeddedFont>
      <p:font typeface="Barlow Semi Condensed"/>
      <p:regular r:id="rId52"/>
      <p:bold r:id="rId53"/>
      <p:italic r:id="rId54"/>
      <p:boldItalic r:id="rId5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GoogleSlidesCustomDataVersion2">
      <go:slidesCustomData xmlns:go="http://customooxmlschemas.google.com/" r:id="rId56" roundtripDataSignature="AMtx7miVqnY1ZDAUaJShgaMOJwP082CEXg=="/>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1" name="dorota .brzezińska"/>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3C9F489C-9B09-4F5D-82A4-D0B022882CE6}">
  <a:tblStyle styleId="{3C9F489C-9B09-4F5D-82A4-D0B022882CE6}"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font" Target="fonts/Montserrat-bold.fntdata"/><Relationship Id="rId41" Type="http://schemas.openxmlformats.org/officeDocument/2006/relationships/font" Target="fonts/Montserrat-regular.fntdata"/><Relationship Id="rId44" Type="http://schemas.openxmlformats.org/officeDocument/2006/relationships/font" Target="fonts/Montserrat-boldItalic.fntdata"/><Relationship Id="rId43" Type="http://schemas.openxmlformats.org/officeDocument/2006/relationships/font" Target="fonts/Montserrat-italic.fntdata"/><Relationship Id="rId46" Type="http://schemas.openxmlformats.org/officeDocument/2006/relationships/font" Target="fonts/NotoSans-bold.fntdata"/><Relationship Id="rId45" Type="http://schemas.openxmlformats.org/officeDocument/2006/relationships/font" Target="fonts/NotoSans-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48" Type="http://schemas.openxmlformats.org/officeDocument/2006/relationships/font" Target="fonts/NotoSans-boldItalic.fntdata"/><Relationship Id="rId47" Type="http://schemas.openxmlformats.org/officeDocument/2006/relationships/font" Target="fonts/NotoSans-italic.fntdata"/><Relationship Id="rId49" Type="http://schemas.openxmlformats.org/officeDocument/2006/relationships/font" Target="fonts/FjallaOne-regular.fntdata"/><Relationship Id="rId5" Type="http://schemas.openxmlformats.org/officeDocument/2006/relationships/commentAuthors" Target="commentAuthors.xml"/><Relationship Id="rId6" Type="http://schemas.openxmlformats.org/officeDocument/2006/relationships/slideMaster" Target="slideMasters/slideMaster1.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font" Target="fonts/MontserratExtraBold-boldItalic.fntdata"/><Relationship Id="rId50" Type="http://schemas.openxmlformats.org/officeDocument/2006/relationships/font" Target="fonts/MontserratExtraBold-bold.fntdata"/><Relationship Id="rId53" Type="http://schemas.openxmlformats.org/officeDocument/2006/relationships/font" Target="fonts/BarlowSemiCondensed-bold.fntdata"/><Relationship Id="rId52" Type="http://schemas.openxmlformats.org/officeDocument/2006/relationships/font" Target="fonts/BarlowSemiCondensed-regular.fntdata"/><Relationship Id="rId11" Type="http://schemas.openxmlformats.org/officeDocument/2006/relationships/slide" Target="slides/slide4.xml"/><Relationship Id="rId55" Type="http://schemas.openxmlformats.org/officeDocument/2006/relationships/font" Target="fonts/BarlowSemiCondensed-boldItalic.fntdata"/><Relationship Id="rId10" Type="http://schemas.openxmlformats.org/officeDocument/2006/relationships/slide" Target="slides/slide3.xml"/><Relationship Id="rId54" Type="http://schemas.openxmlformats.org/officeDocument/2006/relationships/font" Target="fonts/BarlowSemiCondensed-italic.fntdata"/><Relationship Id="rId13" Type="http://schemas.openxmlformats.org/officeDocument/2006/relationships/slide" Target="slides/slide6.xml"/><Relationship Id="rId12" Type="http://schemas.openxmlformats.org/officeDocument/2006/relationships/slide" Target="slides/slide5.xml"/><Relationship Id="rId56" Type="http://customschemas.google.com/relationships/presentationmetadata" Target="metadata"/><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5-05-20T19:56:18.966">
    <p:pos x="268" y="1556"/>
    <p:text>I think this part needs some more clarification.
e.g. analyzing sex - what do you mean?
@soniavercas@usal.es; @aliciagh@usal.es</p:text>
    <p:extLst>
      <p:ext uri="{C676402C-5697-4E1C-873F-D02D1690AC5C}">
        <p15:threadingInfo timeZoneBias="0"/>
      </p:ext>
      <p:ext uri="http://customooxmlschemas.google.com/">
        <go:slidesCustomData xmlns:go="http://customooxmlschemas.google.com/" commentPostId="AAABj8LNQC4"/>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6" name="Google Shape;76;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p6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5" name="Google Shape;225;p6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p6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50" name="Google Shape;250;p6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p6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62" name="Google Shape;262;p6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p6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74" name="Google Shape;274;p6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p6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86" name="Google Shape;286;p6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p6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99" name="Google Shape;299;p6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p6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13" name="Google Shape;313;p6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p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25" name="Google Shape;325;p7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p7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39" name="Google Shape;339;p7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p7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52" name="Google Shape;352;p7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p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8" name="Google Shape;98;p6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p7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65" name="Google Shape;365;p7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g339bc4cfc6c_0_2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77" name="Google Shape;377;g339bc4cfc6c_0_24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p7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95" name="Google Shape;395;p7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p7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07" name="Google Shape;407;p7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p7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18" name="Google Shape;418;p7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p7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29" name="Google Shape;429;p7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p7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41" name="Google Shape;441;p7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p7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52" name="Google Shape;452;p7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p8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64" name="Google Shape;464;p8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p8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76" name="Google Shape;476;p8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339bc4cfc6c_0_2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6" name="Google Shape;116;g339bc4cfc6c_0_2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g33ac6c85d42_0_5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89" name="Google Shape;489;g33ac6c85d42_0_56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g33ac6c85d42_0_57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00" name="Google Shape;500;g33ac6c85d42_0_57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9" name="Shape 509"/>
        <p:cNvGrpSpPr/>
        <p:nvPr/>
      </p:nvGrpSpPr>
      <p:grpSpPr>
        <a:xfrm>
          <a:off x="0" y="0"/>
          <a:ext cx="0" cy="0"/>
          <a:chOff x="0" y="0"/>
          <a:chExt cx="0" cy="0"/>
        </a:xfrm>
      </p:grpSpPr>
      <p:sp>
        <p:nvSpPr>
          <p:cNvPr id="510" name="Google Shape;510;g33ac6c85d42_0_58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11" name="Google Shape;511;g33ac6c85d42_0_58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g33ac6c85d42_0_59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22" name="Google Shape;522;g33ac6c85d42_0_59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p6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4" name="Google Shape;134;p6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33ddfe66913_0_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7" name="Google Shape;147;g33ddfe66913_0_5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33ddfe66913_0_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8" name="Google Shape;158;g33ddfe66913_0_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33ddfe66913_0_6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0" name="Google Shape;170;g33ddfe66913_0_6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33ddfe66913_0_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8" name="Google Shape;188;g33ddfe66913_0_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p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00" name="Google Shape;200;p6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1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 name="Google Shape;13;p1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 name="Google Shape;14;p1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68" name="Shape 68"/>
        <p:cNvGrpSpPr/>
        <p:nvPr/>
      </p:nvGrpSpPr>
      <p:grpSpPr>
        <a:xfrm>
          <a:off x="0" y="0"/>
          <a:ext cx="0" cy="0"/>
          <a:chOff x="0" y="0"/>
          <a:chExt cx="0" cy="0"/>
        </a:xfrm>
      </p:grpSpPr>
      <p:sp>
        <p:nvSpPr>
          <p:cNvPr id="69" name="Google Shape;69;p26"/>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26"/>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1" name="Google Shape;71;p2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2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2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5" name="Shape 15"/>
        <p:cNvGrpSpPr/>
        <p:nvPr/>
      </p:nvGrpSpPr>
      <p:grpSpPr>
        <a:xfrm>
          <a:off x="0" y="0"/>
          <a:ext cx="0" cy="0"/>
          <a:chOff x="0" y="0"/>
          <a:chExt cx="0" cy="0"/>
        </a:xfrm>
      </p:grpSpPr>
      <p:sp>
        <p:nvSpPr>
          <p:cNvPr id="16" name="Google Shape;16;p1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18"/>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8" name="Google Shape;18;p1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1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1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1" name="Shape 21"/>
        <p:cNvGrpSpPr/>
        <p:nvPr/>
      </p:nvGrpSpPr>
      <p:grpSpPr>
        <a:xfrm>
          <a:off x="0" y="0"/>
          <a:ext cx="0" cy="0"/>
          <a:chOff x="0" y="0"/>
          <a:chExt cx="0" cy="0"/>
        </a:xfrm>
      </p:grpSpPr>
      <p:sp>
        <p:nvSpPr>
          <p:cNvPr id="22" name="Google Shape;22;p19"/>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4000"/>
              <a:buFont typeface="Calibri"/>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19"/>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24" name="Google Shape;24;p1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1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1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7" name="Shape 27"/>
        <p:cNvGrpSpPr/>
        <p:nvPr/>
      </p:nvGrpSpPr>
      <p:grpSpPr>
        <a:xfrm>
          <a:off x="0" y="0"/>
          <a:ext cx="0" cy="0"/>
          <a:chOff x="0" y="0"/>
          <a:chExt cx="0" cy="0"/>
        </a:xfrm>
      </p:grpSpPr>
      <p:sp>
        <p:nvSpPr>
          <p:cNvPr id="28" name="Google Shape;28;p2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20"/>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30" name="Google Shape;30;p20"/>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31" name="Google Shape;31;p2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2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2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4" name="Shape 34"/>
        <p:cNvGrpSpPr/>
        <p:nvPr/>
      </p:nvGrpSpPr>
      <p:grpSpPr>
        <a:xfrm>
          <a:off x="0" y="0"/>
          <a:ext cx="0" cy="0"/>
          <a:chOff x="0" y="0"/>
          <a:chExt cx="0" cy="0"/>
        </a:xfrm>
      </p:grpSpPr>
      <p:sp>
        <p:nvSpPr>
          <p:cNvPr id="35" name="Google Shape;35;p2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21"/>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37" name="Google Shape;37;p21"/>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38" name="Google Shape;38;p21"/>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39" name="Google Shape;39;p21"/>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40" name="Google Shape;40;p2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2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2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3" name="Shape 43"/>
        <p:cNvGrpSpPr/>
        <p:nvPr/>
      </p:nvGrpSpPr>
      <p:grpSpPr>
        <a:xfrm>
          <a:off x="0" y="0"/>
          <a:ext cx="0" cy="0"/>
          <a:chOff x="0" y="0"/>
          <a:chExt cx="0" cy="0"/>
        </a:xfrm>
      </p:grpSpPr>
      <p:sp>
        <p:nvSpPr>
          <p:cNvPr id="44" name="Google Shape;44;p2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 name="Google Shape;45;p2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2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2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48" name="Shape 48"/>
        <p:cNvGrpSpPr/>
        <p:nvPr/>
      </p:nvGrpSpPr>
      <p:grpSpPr>
        <a:xfrm>
          <a:off x="0" y="0"/>
          <a:ext cx="0" cy="0"/>
          <a:chOff x="0" y="0"/>
          <a:chExt cx="0" cy="0"/>
        </a:xfrm>
      </p:grpSpPr>
      <p:sp>
        <p:nvSpPr>
          <p:cNvPr id="49" name="Google Shape;49;p23"/>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 name="Google Shape;50;p23"/>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51" name="Google Shape;51;p23"/>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52" name="Google Shape;52;p2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2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 name="Google Shape;54;p2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55" name="Shape 55"/>
        <p:cNvGrpSpPr/>
        <p:nvPr/>
      </p:nvGrpSpPr>
      <p:grpSpPr>
        <a:xfrm>
          <a:off x="0" y="0"/>
          <a:ext cx="0" cy="0"/>
          <a:chOff x="0" y="0"/>
          <a:chExt cx="0" cy="0"/>
        </a:xfrm>
      </p:grpSpPr>
      <p:sp>
        <p:nvSpPr>
          <p:cNvPr id="56" name="Google Shape;56;p24"/>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24"/>
          <p:cNvSpPr/>
          <p:nvPr>
            <p:ph idx="2" type="pic"/>
          </p:nvPr>
        </p:nvSpPr>
        <p:spPr>
          <a:xfrm>
            <a:off x="1792288" y="612775"/>
            <a:ext cx="5486400" cy="4114800"/>
          </a:xfrm>
          <a:prstGeom prst="rect">
            <a:avLst/>
          </a:prstGeom>
          <a:noFill/>
          <a:ln>
            <a:noFill/>
          </a:ln>
        </p:spPr>
      </p:sp>
      <p:sp>
        <p:nvSpPr>
          <p:cNvPr id="58" name="Google Shape;58;p24"/>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59" name="Google Shape;59;p2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2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 name="Google Shape;61;p2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2" name="Shape 62"/>
        <p:cNvGrpSpPr/>
        <p:nvPr/>
      </p:nvGrpSpPr>
      <p:grpSpPr>
        <a:xfrm>
          <a:off x="0" y="0"/>
          <a:ext cx="0" cy="0"/>
          <a:chOff x="0" y="0"/>
          <a:chExt cx="0" cy="0"/>
        </a:xfrm>
      </p:grpSpPr>
      <p:sp>
        <p:nvSpPr>
          <p:cNvPr id="63" name="Google Shape;63;p2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25"/>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65" name="Google Shape;65;p2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2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2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theme" Target="../theme/theme1.xml"/><Relationship Id="rId10" Type="http://schemas.openxmlformats.org/officeDocument/2006/relationships/slideLayout" Target="../slideLayouts/slideLayout10.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15"/>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 name="Google Shape;9;p1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 name="Google Shape;10;p1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png"/><Relationship Id="rId4" Type="http://schemas.openxmlformats.org/officeDocument/2006/relationships/image" Target="../media/image16.png"/><Relationship Id="rId5"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png"/><Relationship Id="rId4" Type="http://schemas.openxmlformats.org/officeDocument/2006/relationships/image" Target="../media/image16.png"/><Relationship Id="rId5"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png"/><Relationship Id="rId4" Type="http://schemas.openxmlformats.org/officeDocument/2006/relationships/image" Target="../media/image16.png"/><Relationship Id="rId5" Type="http://schemas.openxmlformats.org/officeDocument/2006/relationships/image" Target="../media/image2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png"/><Relationship Id="rId4" Type="http://schemas.openxmlformats.org/officeDocument/2006/relationships/image" Target="../media/image16.png"/><Relationship Id="rId5" Type="http://schemas.openxmlformats.org/officeDocument/2006/relationships/hyperlink" Target="https://diamond-project.eu/download/guidelines-autonomous-vehicles-through-gender-perspective-glasses/" TargetMode="External"/><Relationship Id="rId6"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png"/><Relationship Id="rId4" Type="http://schemas.openxmlformats.org/officeDocument/2006/relationships/image" Target="../media/image16.png"/><Relationship Id="rId5" Type="http://schemas.openxmlformats.org/officeDocument/2006/relationships/hyperlink" Target="http://gendershades.org/overview.html" TargetMode="External"/><Relationship Id="rId6" Type="http://schemas.openxmlformats.org/officeDocument/2006/relationships/image" Target="../media/image21.png"/><Relationship Id="rId7"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png"/><Relationship Id="rId4" Type="http://schemas.openxmlformats.org/officeDocument/2006/relationships/image" Target="../media/image16.png"/><Relationship Id="rId5" Type="http://schemas.openxmlformats.org/officeDocument/2006/relationships/hyperlink" Target="https://news.un.org/en/story/2019/05/1038691" TargetMode="External"/><Relationship Id="rId6" Type="http://schemas.openxmlformats.org/officeDocument/2006/relationships/image" Target="../media/image2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png"/><Relationship Id="rId4" Type="http://schemas.openxmlformats.org/officeDocument/2006/relationships/image" Target="../media/image16.png"/><Relationship Id="rId5" Type="http://schemas.openxmlformats.org/officeDocument/2006/relationships/hyperlink" Target="https://www.mdpi.com/1424-8220/21/1/216" TargetMode="External"/><Relationship Id="rId6"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png"/><Relationship Id="rId4" Type="http://schemas.openxmlformats.org/officeDocument/2006/relationships/image" Target="../media/image16.png"/><Relationship Id="rId5" Type="http://schemas.openxmlformats.org/officeDocument/2006/relationships/image" Target="../media/image3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png"/><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png"/><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png"/><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png"/><Relationship Id="rId4" Type="http://schemas.openxmlformats.org/officeDocument/2006/relationships/image" Target="../media/image16.png"/><Relationship Id="rId5" Type="http://schemas.openxmlformats.org/officeDocument/2006/relationships/hyperlink" Target="https://data.europa.eu/doi/10.2777/62947"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1.png"/><Relationship Id="rId4" Type="http://schemas.openxmlformats.org/officeDocument/2006/relationships/image" Target="../media/image16.png"/><Relationship Id="rId5" Type="http://schemas.openxmlformats.org/officeDocument/2006/relationships/image" Target="../media/image28.png"/><Relationship Id="rId6" Type="http://schemas.openxmlformats.org/officeDocument/2006/relationships/hyperlink" Target="https://data.europa.eu/doi/10.2777/62947"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comments" Target="../comments/comment1.xml"/><Relationship Id="rId4" Type="http://schemas.openxmlformats.org/officeDocument/2006/relationships/image" Target="../media/image1.png"/><Relationship Id="rId5" Type="http://schemas.openxmlformats.org/officeDocument/2006/relationships/image" Target="../media/image16.png"/><Relationship Id="rId6" Type="http://schemas.openxmlformats.org/officeDocument/2006/relationships/hyperlink" Target="https://www.ciencia.gob.es/dam/jcr:2ed35333-82b7-492d-afb7-e955d43ac36a/Guia_practica_genero_en_las_investigaciones.pdf"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1.png"/><Relationship Id="rId4" Type="http://schemas.openxmlformats.org/officeDocument/2006/relationships/image" Target="../media/image1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1.png"/><Relationship Id="rId4" Type="http://schemas.openxmlformats.org/officeDocument/2006/relationships/image" Target="../media/image16.png"/><Relationship Id="rId5" Type="http://schemas.openxmlformats.org/officeDocument/2006/relationships/hyperlink" Target="https://gendermag.org/index.php" TargetMode="External"/><Relationship Id="rId6" Type="http://schemas.openxmlformats.org/officeDocument/2006/relationships/image" Target="../media/image29.png"/><Relationship Id="rId7" Type="http://schemas.openxmlformats.org/officeDocument/2006/relationships/hyperlink" Target="https://dl.acm.org/doi/fullHtml/10.1145/3290605.3300283"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25.jpg"/><Relationship Id="rId4" Type="http://schemas.openxmlformats.org/officeDocument/2006/relationships/image" Target="../media/image1.png"/><Relationship Id="rId5" Type="http://schemas.openxmlformats.org/officeDocument/2006/relationships/image" Target="../media/image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25.jpg"/><Relationship Id="rId4" Type="http://schemas.openxmlformats.org/officeDocument/2006/relationships/image" Target="../media/image1.png"/><Relationship Id="rId5" Type="http://schemas.openxmlformats.org/officeDocument/2006/relationships/image" Target="../media/image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25.jpg"/><Relationship Id="rId4" Type="http://schemas.openxmlformats.org/officeDocument/2006/relationships/image" Target="../media/image1.png"/><Relationship Id="rId5" Type="http://schemas.openxmlformats.org/officeDocument/2006/relationships/image" Target="../media/image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25.jpg"/><Relationship Id="rId4" Type="http://schemas.openxmlformats.org/officeDocument/2006/relationships/image" Target="../media/image1.png"/><Relationship Id="rId5"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hyperlink" Target="https://www.viacharacter.org/" TargetMode="External"/><Relationship Id="rId6" Type="http://schemas.openxmlformats.org/officeDocument/2006/relationships/image" Target="../media/image15.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hyperlink" Target="https://digitallibrary.un.org/record/271316"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96CB2"/>
        </a:solidFill>
      </p:bgPr>
    </p:bg>
    <p:spTree>
      <p:nvGrpSpPr>
        <p:cNvPr id="77" name="Shape 77"/>
        <p:cNvGrpSpPr/>
        <p:nvPr/>
      </p:nvGrpSpPr>
      <p:grpSpPr>
        <a:xfrm>
          <a:off x="0" y="0"/>
          <a:ext cx="0" cy="0"/>
          <a:chOff x="0" y="0"/>
          <a:chExt cx="0" cy="0"/>
        </a:xfrm>
      </p:grpSpPr>
      <p:grpSp>
        <p:nvGrpSpPr>
          <p:cNvPr id="78" name="Google Shape;78;p1"/>
          <p:cNvGrpSpPr/>
          <p:nvPr/>
        </p:nvGrpSpPr>
        <p:grpSpPr>
          <a:xfrm>
            <a:off x="0" y="3626544"/>
            <a:ext cx="12360879" cy="1666456"/>
            <a:chOff x="0" y="-57150"/>
            <a:chExt cx="3255540" cy="438902"/>
          </a:xfrm>
        </p:grpSpPr>
        <p:sp>
          <p:nvSpPr>
            <p:cNvPr id="79" name="Google Shape;79;p1"/>
            <p:cNvSpPr/>
            <p:nvPr/>
          </p:nvSpPr>
          <p:spPr>
            <a:xfrm>
              <a:off x="0" y="0"/>
              <a:ext cx="3255540" cy="381752"/>
            </a:xfrm>
            <a:custGeom>
              <a:rect b="b" l="l" r="r" t="t"/>
              <a:pathLst>
                <a:path extrusionOk="0" h="381752" w="3255540">
                  <a:moveTo>
                    <a:pt x="0" y="0"/>
                  </a:moveTo>
                  <a:lnTo>
                    <a:pt x="3255540" y="0"/>
                  </a:lnTo>
                  <a:lnTo>
                    <a:pt x="3255540" y="381752"/>
                  </a:lnTo>
                  <a:lnTo>
                    <a:pt x="0" y="381752"/>
                  </a:lnTo>
                  <a:close/>
                </a:path>
              </a:pathLst>
            </a:custGeom>
            <a:solidFill>
              <a:srgbClr val="DED5ED"/>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80" name="Google Shape;80;p1"/>
            <p:cNvSpPr txBox="1"/>
            <p:nvPr/>
          </p:nvSpPr>
          <p:spPr>
            <a:xfrm>
              <a:off x="0" y="-57150"/>
              <a:ext cx="3255540" cy="43890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81" name="Google Shape;81;p1"/>
          <p:cNvGrpSpPr/>
          <p:nvPr/>
        </p:nvGrpSpPr>
        <p:grpSpPr>
          <a:xfrm>
            <a:off x="-41707" y="5161695"/>
            <a:ext cx="12436705" cy="1767558"/>
            <a:chOff x="0" y="-57150"/>
            <a:chExt cx="3275511" cy="465529"/>
          </a:xfrm>
        </p:grpSpPr>
        <p:sp>
          <p:nvSpPr>
            <p:cNvPr id="82" name="Google Shape;82;p1"/>
            <p:cNvSpPr/>
            <p:nvPr/>
          </p:nvSpPr>
          <p:spPr>
            <a:xfrm>
              <a:off x="0" y="0"/>
              <a:ext cx="3275511" cy="408379"/>
            </a:xfrm>
            <a:custGeom>
              <a:rect b="b" l="l" r="r" t="t"/>
              <a:pathLst>
                <a:path extrusionOk="0" h="408379" w="3275511">
                  <a:moveTo>
                    <a:pt x="0" y="0"/>
                  </a:moveTo>
                  <a:lnTo>
                    <a:pt x="3275511" y="0"/>
                  </a:lnTo>
                  <a:lnTo>
                    <a:pt x="3275511" y="408379"/>
                  </a:lnTo>
                  <a:lnTo>
                    <a:pt x="0" y="408379"/>
                  </a:lnTo>
                  <a:close/>
                </a:path>
              </a:pathLst>
            </a:custGeom>
            <a:solidFill>
              <a:srgbClr val="DED5ED"/>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83" name="Google Shape;83;p1"/>
            <p:cNvSpPr txBox="1"/>
            <p:nvPr/>
          </p:nvSpPr>
          <p:spPr>
            <a:xfrm>
              <a:off x="0" y="-57150"/>
              <a:ext cx="3275511" cy="46552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84" name="Google Shape;84;p1"/>
          <p:cNvSpPr/>
          <p:nvPr/>
        </p:nvSpPr>
        <p:spPr>
          <a:xfrm>
            <a:off x="735395" y="9214555"/>
            <a:ext cx="3230131" cy="677285"/>
          </a:xfrm>
          <a:custGeom>
            <a:rect b="b" l="l" r="r" t="t"/>
            <a:pathLst>
              <a:path extrusionOk="0" h="677285" w="3230131">
                <a:moveTo>
                  <a:pt x="0" y="0"/>
                </a:moveTo>
                <a:lnTo>
                  <a:pt x="3230131" y="0"/>
                </a:lnTo>
                <a:lnTo>
                  <a:pt x="3230131" y="677286"/>
                </a:lnTo>
                <a:lnTo>
                  <a:pt x="0" y="677286"/>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85" name="Google Shape;85;p1"/>
          <p:cNvSpPr/>
          <p:nvPr/>
        </p:nvSpPr>
        <p:spPr>
          <a:xfrm rot="-1064191">
            <a:off x="14281957" y="-460934"/>
            <a:ext cx="4114800" cy="4114800"/>
          </a:xfrm>
          <a:custGeom>
            <a:rect b="b" l="l" r="r" t="t"/>
            <a:pathLst>
              <a:path extrusionOk="0" h="4114800" w="4114800">
                <a:moveTo>
                  <a:pt x="0" y="0"/>
                </a:moveTo>
                <a:lnTo>
                  <a:pt x="4114800" y="0"/>
                </a:lnTo>
                <a:lnTo>
                  <a:pt x="4114800" y="4114800"/>
                </a:lnTo>
                <a:lnTo>
                  <a:pt x="0" y="4114800"/>
                </a:lnTo>
                <a:lnTo>
                  <a:pt x="0" y="0"/>
                </a:lnTo>
                <a:close/>
              </a:path>
            </a:pathLst>
          </a:custGeom>
          <a:blipFill rotWithShape="1">
            <a:blip r:embed="rId4">
              <a:alphaModFix amt="62000"/>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86" name="Google Shape;86;p1"/>
          <p:cNvSpPr/>
          <p:nvPr/>
        </p:nvSpPr>
        <p:spPr>
          <a:xfrm rot="1586488">
            <a:off x="14281957" y="4883172"/>
            <a:ext cx="4114800" cy="4114800"/>
          </a:xfrm>
          <a:custGeom>
            <a:rect b="b" l="l" r="r" t="t"/>
            <a:pathLst>
              <a:path extrusionOk="0" h="4114800" w="4114800">
                <a:moveTo>
                  <a:pt x="0" y="0"/>
                </a:moveTo>
                <a:lnTo>
                  <a:pt x="4114800" y="0"/>
                </a:lnTo>
                <a:lnTo>
                  <a:pt x="4114800" y="4114800"/>
                </a:lnTo>
                <a:lnTo>
                  <a:pt x="0" y="4114800"/>
                </a:lnTo>
                <a:lnTo>
                  <a:pt x="0" y="0"/>
                </a:lnTo>
                <a:close/>
              </a:path>
            </a:pathLst>
          </a:custGeom>
          <a:blipFill rotWithShape="1">
            <a:blip r:embed="rId4">
              <a:alphaModFix amt="62000"/>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87" name="Google Shape;87;p1"/>
          <p:cNvSpPr/>
          <p:nvPr/>
        </p:nvSpPr>
        <p:spPr>
          <a:xfrm>
            <a:off x="10901220" y="7202168"/>
            <a:ext cx="4938626" cy="4938626"/>
          </a:xfrm>
          <a:custGeom>
            <a:rect b="b" l="l" r="r" t="t"/>
            <a:pathLst>
              <a:path extrusionOk="0" h="4938626" w="4938626">
                <a:moveTo>
                  <a:pt x="0" y="0"/>
                </a:moveTo>
                <a:lnTo>
                  <a:pt x="4938626" y="0"/>
                </a:lnTo>
                <a:lnTo>
                  <a:pt x="4938626" y="4938625"/>
                </a:lnTo>
                <a:lnTo>
                  <a:pt x="0" y="4938625"/>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88" name="Google Shape;88;p1"/>
          <p:cNvSpPr txBox="1"/>
          <p:nvPr/>
        </p:nvSpPr>
        <p:spPr>
          <a:xfrm>
            <a:off x="1019120" y="2311824"/>
            <a:ext cx="9279245" cy="1144171"/>
          </a:xfrm>
          <a:prstGeom prst="rect">
            <a:avLst/>
          </a:prstGeom>
          <a:noFill/>
          <a:ln>
            <a:noFill/>
          </a:ln>
        </p:spPr>
        <p:txBody>
          <a:bodyPr anchorCtr="0" anchor="t" bIns="0" lIns="0" spcFirstLastPara="1" rIns="0" wrap="square" tIns="0">
            <a:spAutoFit/>
          </a:bodyPr>
          <a:lstStyle/>
          <a:p>
            <a:pPr indent="0" lvl="0" marL="0" marR="0" rtl="0" algn="ctr">
              <a:lnSpc>
                <a:spcPct val="140018"/>
              </a:lnSpc>
              <a:spcBef>
                <a:spcPts val="0"/>
              </a:spcBef>
              <a:spcAft>
                <a:spcPts val="0"/>
              </a:spcAft>
              <a:buClr>
                <a:srgbClr val="000000"/>
              </a:buClr>
              <a:buSzPts val="6662"/>
              <a:buFont typeface="Arial"/>
              <a:buNone/>
            </a:pPr>
            <a:r>
              <a:rPr b="1" i="0" lang="en-US" sz="6662" u="none" cap="none" strike="noStrike">
                <a:solidFill>
                  <a:srgbClr val="DED5ED"/>
                </a:solidFill>
                <a:latin typeface="Montserrat"/>
                <a:ea typeface="Montserrat"/>
                <a:cs typeface="Montserrat"/>
                <a:sym typeface="Montserrat"/>
              </a:rPr>
              <a:t>HerTechVenture</a:t>
            </a:r>
            <a:endParaRPr b="0" i="0" sz="1400" u="none" cap="none" strike="noStrike">
              <a:solidFill>
                <a:srgbClr val="000000"/>
              </a:solidFill>
              <a:latin typeface="Arial"/>
              <a:ea typeface="Arial"/>
              <a:cs typeface="Arial"/>
              <a:sym typeface="Arial"/>
            </a:endParaRPr>
          </a:p>
        </p:txBody>
      </p:sp>
      <p:sp>
        <p:nvSpPr>
          <p:cNvPr id="89" name="Google Shape;89;p1"/>
          <p:cNvSpPr txBox="1"/>
          <p:nvPr/>
        </p:nvSpPr>
        <p:spPr>
          <a:xfrm>
            <a:off x="33211" y="3813195"/>
            <a:ext cx="11992463" cy="689420"/>
          </a:xfrm>
          <a:prstGeom prst="rect">
            <a:avLst/>
          </a:prstGeom>
          <a:noFill/>
          <a:ln>
            <a:noFill/>
          </a:ln>
        </p:spPr>
        <p:txBody>
          <a:bodyPr anchorCtr="0" anchor="t" bIns="0" lIns="0" spcFirstLastPara="1" rIns="0" wrap="square" tIns="0">
            <a:spAutoFit/>
          </a:bodyPr>
          <a:lstStyle/>
          <a:p>
            <a:pPr indent="0" lvl="0" marL="0" marR="0" rtl="0" algn="l">
              <a:lnSpc>
                <a:spcPct val="139996"/>
              </a:lnSpc>
              <a:spcBef>
                <a:spcPts val="0"/>
              </a:spcBef>
              <a:spcAft>
                <a:spcPts val="0"/>
              </a:spcAft>
              <a:buClr>
                <a:srgbClr val="000000"/>
              </a:buClr>
              <a:buSzPts val="3200"/>
              <a:buFont typeface="Arial"/>
              <a:buNone/>
            </a:pPr>
            <a:r>
              <a:rPr b="1" i="1" lang="en-US" sz="3200" u="none" cap="none" strike="noStrike">
                <a:solidFill>
                  <a:srgbClr val="452A74"/>
                </a:solidFill>
                <a:latin typeface="Noto Sans"/>
                <a:ea typeface="Noto Sans"/>
                <a:cs typeface="Noto Sans"/>
                <a:sym typeface="Noto Sans"/>
              </a:rPr>
              <a:t>“HerTechVenture” Entrepreneurship programme   </a:t>
            </a:r>
            <a:endParaRPr b="0" i="1" sz="3200" u="none" cap="none" strike="noStrike">
              <a:solidFill>
                <a:srgbClr val="000000"/>
              </a:solidFill>
              <a:latin typeface="Arial"/>
              <a:ea typeface="Arial"/>
              <a:cs typeface="Arial"/>
              <a:sym typeface="Arial"/>
            </a:endParaRPr>
          </a:p>
        </p:txBody>
      </p:sp>
      <p:sp>
        <p:nvSpPr>
          <p:cNvPr id="90" name="Google Shape;90;p1"/>
          <p:cNvSpPr txBox="1"/>
          <p:nvPr/>
        </p:nvSpPr>
        <p:spPr>
          <a:xfrm>
            <a:off x="6077346" y="9101770"/>
            <a:ext cx="3366980" cy="1194206"/>
          </a:xfrm>
          <a:prstGeom prst="rect">
            <a:avLst/>
          </a:prstGeom>
          <a:noFill/>
          <a:ln>
            <a:noFill/>
          </a:ln>
        </p:spPr>
        <p:txBody>
          <a:bodyPr anchorCtr="0" anchor="t" bIns="0" lIns="0" spcFirstLastPara="1" rIns="0" wrap="square" tIns="0">
            <a:spAutoFit/>
          </a:bodyPr>
          <a:lstStyle/>
          <a:p>
            <a:pPr indent="0" lvl="0" marL="0" marR="0" rtl="0" algn="ctr">
              <a:lnSpc>
                <a:spcPct val="105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ctr">
              <a:lnSpc>
                <a:spcPct val="139955"/>
              </a:lnSpc>
              <a:spcBef>
                <a:spcPts val="0"/>
              </a:spcBef>
              <a:spcAft>
                <a:spcPts val="0"/>
              </a:spcAft>
              <a:buClr>
                <a:srgbClr val="000000"/>
              </a:buClr>
              <a:buSzPts val="1359"/>
              <a:buFont typeface="Arial"/>
              <a:buNone/>
            </a:pPr>
            <a:r>
              <a:rPr b="1" i="0" lang="en-US" sz="1359" u="none" cap="none" strike="noStrike">
                <a:solidFill>
                  <a:srgbClr val="DED5ED"/>
                </a:solidFill>
                <a:latin typeface="Noto Sans"/>
                <a:ea typeface="Noto Sans"/>
                <a:cs typeface="Noto Sans"/>
                <a:sym typeface="Noto Sans"/>
              </a:rPr>
              <a:t>Project Number 2023-1-PL01-KA220-HED-000156803</a:t>
            </a:r>
            <a:endParaRPr b="0" i="0" sz="1400" u="none" cap="none" strike="noStrike">
              <a:solidFill>
                <a:srgbClr val="000000"/>
              </a:solidFill>
              <a:latin typeface="Arial"/>
              <a:ea typeface="Arial"/>
              <a:cs typeface="Arial"/>
              <a:sym typeface="Arial"/>
            </a:endParaRPr>
          </a:p>
          <a:p>
            <a:pPr indent="0" lvl="0" marL="0" marR="0" rtl="0" algn="ctr">
              <a:lnSpc>
                <a:spcPct val="139955"/>
              </a:lnSpc>
              <a:spcBef>
                <a:spcPts val="0"/>
              </a:spcBef>
              <a:spcAft>
                <a:spcPts val="0"/>
              </a:spcAft>
              <a:buClr>
                <a:srgbClr val="000000"/>
              </a:buClr>
              <a:buSzPts val="1359"/>
              <a:buFont typeface="Arial"/>
              <a:buNone/>
            </a:pPr>
            <a:r>
              <a:t/>
            </a:r>
            <a:endParaRPr b="1" i="0" sz="1359" u="none" cap="none" strike="noStrike">
              <a:solidFill>
                <a:srgbClr val="DED5ED"/>
              </a:solidFill>
              <a:latin typeface="Noto Sans"/>
              <a:ea typeface="Noto Sans"/>
              <a:cs typeface="Noto Sans"/>
              <a:sym typeface="Noto Sans"/>
            </a:endParaRPr>
          </a:p>
          <a:p>
            <a:pPr indent="0" lvl="0" marL="0" marR="0" rtl="0" algn="ctr">
              <a:lnSpc>
                <a:spcPct val="139955"/>
              </a:lnSpc>
              <a:spcBef>
                <a:spcPts val="0"/>
              </a:spcBef>
              <a:spcAft>
                <a:spcPts val="0"/>
              </a:spcAft>
              <a:buClr>
                <a:srgbClr val="000000"/>
              </a:buClr>
              <a:buSzPts val="1359"/>
              <a:buFont typeface="Arial"/>
              <a:buNone/>
            </a:pPr>
            <a:r>
              <a:t/>
            </a:r>
            <a:endParaRPr b="1" i="0" sz="1359" u="none" cap="none" strike="noStrike">
              <a:solidFill>
                <a:srgbClr val="DED5ED"/>
              </a:solidFill>
              <a:latin typeface="Noto Sans"/>
              <a:ea typeface="Noto Sans"/>
              <a:cs typeface="Noto Sans"/>
              <a:sym typeface="Noto Sans"/>
            </a:endParaRPr>
          </a:p>
        </p:txBody>
      </p:sp>
      <p:sp>
        <p:nvSpPr>
          <p:cNvPr id="91" name="Google Shape;91;p1"/>
          <p:cNvSpPr txBox="1"/>
          <p:nvPr/>
        </p:nvSpPr>
        <p:spPr>
          <a:xfrm>
            <a:off x="180413" y="4363324"/>
            <a:ext cx="11992500" cy="947952"/>
          </a:xfrm>
          <a:prstGeom prst="rect">
            <a:avLst/>
          </a:prstGeom>
          <a:noFill/>
          <a:ln>
            <a:noFill/>
          </a:ln>
        </p:spPr>
        <p:txBody>
          <a:bodyPr anchorCtr="0" anchor="t" bIns="0" lIns="0" spcFirstLastPara="1" rIns="0" wrap="square" tIns="0">
            <a:spAutoFit/>
          </a:bodyPr>
          <a:lstStyle/>
          <a:p>
            <a:pPr indent="0" lvl="0" marL="0" marR="0" rtl="0" algn="l">
              <a:lnSpc>
                <a:spcPct val="139996"/>
              </a:lnSpc>
              <a:spcBef>
                <a:spcPts val="0"/>
              </a:spcBef>
              <a:spcAft>
                <a:spcPts val="0"/>
              </a:spcAft>
              <a:buClr>
                <a:srgbClr val="000000"/>
              </a:buClr>
              <a:buSzPts val="4400"/>
              <a:buFont typeface="Arial"/>
              <a:buNone/>
            </a:pPr>
            <a:r>
              <a:rPr b="1" i="0" lang="en-US" sz="4400" u="none" cap="none" strike="noStrike">
                <a:solidFill>
                  <a:srgbClr val="452A74"/>
                </a:solidFill>
                <a:latin typeface="Noto Sans"/>
                <a:ea typeface="Noto Sans"/>
                <a:cs typeface="Noto Sans"/>
                <a:sym typeface="Noto Sans"/>
              </a:rPr>
              <a:t>Module D: Gendered Innovations</a:t>
            </a:r>
            <a:endParaRPr b="0" i="0" sz="1400" u="none" cap="none" strike="noStrike">
              <a:solidFill>
                <a:srgbClr val="000000"/>
              </a:solidFill>
              <a:latin typeface="Arial"/>
              <a:ea typeface="Arial"/>
              <a:cs typeface="Arial"/>
              <a:sym typeface="Arial"/>
            </a:endParaRPr>
          </a:p>
        </p:txBody>
      </p:sp>
      <p:sp>
        <p:nvSpPr>
          <p:cNvPr id="92" name="Google Shape;92;p1"/>
          <p:cNvSpPr txBox="1"/>
          <p:nvPr/>
        </p:nvSpPr>
        <p:spPr>
          <a:xfrm>
            <a:off x="180413" y="5567062"/>
            <a:ext cx="12436705" cy="1034129"/>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Clr>
                <a:srgbClr val="000000"/>
              </a:buClr>
              <a:buSzPts val="2400"/>
              <a:buFont typeface="Arial"/>
              <a:buNone/>
            </a:pPr>
            <a:r>
              <a:rPr b="1" i="0" lang="en-US" sz="2400" u="none" cap="none" strike="noStrike">
                <a:solidFill>
                  <a:srgbClr val="452A74"/>
                </a:solidFill>
                <a:latin typeface="Noto Sans"/>
                <a:ea typeface="Noto Sans"/>
                <a:cs typeface="Noto Sans"/>
                <a:sym typeface="Noto Sans"/>
              </a:rPr>
              <a:t>Erasmus+ Project - KA220-HED - Cooperation partnerships in higher education</a:t>
            </a:r>
            <a:endParaRPr b="0" i="0" sz="1400" u="none" cap="none" strike="noStrike">
              <a:solidFill>
                <a:srgbClr val="000000"/>
              </a:solidFill>
              <a:latin typeface="Arial"/>
              <a:ea typeface="Arial"/>
              <a:cs typeface="Arial"/>
              <a:sym typeface="Arial"/>
            </a:endParaRPr>
          </a:p>
          <a:p>
            <a:pPr indent="0" lvl="0" marL="0" marR="0" rtl="0" algn="l">
              <a:lnSpc>
                <a:spcPct val="140011"/>
              </a:lnSpc>
              <a:spcBef>
                <a:spcPts val="0"/>
              </a:spcBef>
              <a:spcAft>
                <a:spcPts val="0"/>
              </a:spcAft>
              <a:buClr>
                <a:srgbClr val="000000"/>
              </a:buClr>
              <a:buSzPts val="2400"/>
              <a:buFont typeface="Arial"/>
              <a:buNone/>
            </a:pPr>
            <a:r>
              <a:rPr b="1" i="0" lang="en-US" sz="2400" u="none" cap="none" strike="noStrike">
                <a:solidFill>
                  <a:srgbClr val="452A74"/>
                </a:solidFill>
                <a:latin typeface="Noto Sans"/>
                <a:ea typeface="Noto Sans"/>
                <a:cs typeface="Noto Sans"/>
                <a:sym typeface="Noto Sans"/>
              </a:rPr>
              <a:t>University of Salamanca and University of Gdansk</a:t>
            </a:r>
            <a:endParaRPr b="0" i="0" sz="1400" u="none" cap="none" strike="noStrike">
              <a:solidFill>
                <a:srgbClr val="000000"/>
              </a:solidFill>
              <a:latin typeface="Arial"/>
              <a:ea typeface="Arial"/>
              <a:cs typeface="Arial"/>
              <a:sym typeface="Arial"/>
            </a:endParaRPr>
          </a:p>
        </p:txBody>
      </p:sp>
      <p:pic>
        <p:nvPicPr>
          <p:cNvPr descr="Obraz zawierający Czcionka, Grafika, zrzut ekranu, logo&#10;&#10;Opis wygenerowany automatycznie" id="93" name="Google Shape;93;p1"/>
          <p:cNvPicPr preferRelativeResize="0"/>
          <p:nvPr/>
        </p:nvPicPr>
        <p:blipFill rotWithShape="1">
          <a:blip r:embed="rId6">
            <a:alphaModFix/>
          </a:blip>
          <a:srcRect b="0" l="0" r="0" t="0"/>
          <a:stretch/>
        </p:blipFill>
        <p:spPr>
          <a:xfrm>
            <a:off x="8806975" y="6521064"/>
            <a:ext cx="3929290" cy="2551278"/>
          </a:xfrm>
          <a:prstGeom prst="rect">
            <a:avLst/>
          </a:prstGeom>
          <a:noFill/>
          <a:ln>
            <a:noFill/>
          </a:ln>
        </p:spPr>
      </p:pic>
      <p:pic>
        <p:nvPicPr>
          <p:cNvPr descr="Texto&#10;&#10;Descripción generada automáticamente" id="94" name="Google Shape;94;p1"/>
          <p:cNvPicPr preferRelativeResize="0"/>
          <p:nvPr/>
        </p:nvPicPr>
        <p:blipFill rotWithShape="1">
          <a:blip r:embed="rId7">
            <a:alphaModFix/>
          </a:blip>
          <a:srcRect b="0" l="0" r="0" t="0"/>
          <a:stretch/>
        </p:blipFill>
        <p:spPr>
          <a:xfrm>
            <a:off x="5177188" y="7281364"/>
            <a:ext cx="3965526" cy="1095317"/>
          </a:xfrm>
          <a:prstGeom prst="rect">
            <a:avLst/>
          </a:prstGeom>
          <a:noFill/>
          <a:ln>
            <a:noFill/>
          </a:ln>
        </p:spPr>
      </p:pic>
      <p:pic>
        <p:nvPicPr>
          <p:cNvPr descr="Texto&#10;&#10;Descripción generada automáticamente" id="95" name="Google Shape;95;p1"/>
          <p:cNvPicPr preferRelativeResize="0"/>
          <p:nvPr/>
        </p:nvPicPr>
        <p:blipFill rotWithShape="1">
          <a:blip r:embed="rId8">
            <a:alphaModFix/>
          </a:blip>
          <a:srcRect b="0" l="0" r="0" t="0"/>
          <a:stretch/>
        </p:blipFill>
        <p:spPr>
          <a:xfrm>
            <a:off x="473994" y="7289272"/>
            <a:ext cx="4533900" cy="10795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63"/>
          <p:cNvSpPr/>
          <p:nvPr/>
        </p:nvSpPr>
        <p:spPr>
          <a:xfrm>
            <a:off x="15390464" y="8954526"/>
            <a:ext cx="2897536" cy="607548"/>
          </a:xfrm>
          <a:custGeom>
            <a:rect b="b" l="l" r="r" t="t"/>
            <a:pathLst>
              <a:path extrusionOk="0" h="607548" w="2897536">
                <a:moveTo>
                  <a:pt x="0" y="0"/>
                </a:moveTo>
                <a:lnTo>
                  <a:pt x="2897536" y="0"/>
                </a:lnTo>
                <a:lnTo>
                  <a:pt x="2897536" y="607548"/>
                </a:lnTo>
                <a:lnTo>
                  <a:pt x="0" y="60754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228" name="Google Shape;228;p63"/>
          <p:cNvGrpSpPr/>
          <p:nvPr/>
        </p:nvGrpSpPr>
        <p:grpSpPr>
          <a:xfrm>
            <a:off x="-281955" y="9721186"/>
            <a:ext cx="18965956" cy="883918"/>
            <a:chOff x="0" y="-38100"/>
            <a:chExt cx="4995116" cy="232800"/>
          </a:xfrm>
        </p:grpSpPr>
        <p:sp>
          <p:nvSpPr>
            <p:cNvPr id="229" name="Google Shape;229;p63"/>
            <p:cNvSpPr/>
            <p:nvPr/>
          </p:nvSpPr>
          <p:spPr>
            <a:xfrm>
              <a:off x="0" y="0"/>
              <a:ext cx="4995116" cy="194611"/>
            </a:xfrm>
            <a:custGeom>
              <a:rect b="b" l="l" r="r" t="t"/>
              <a:pathLst>
                <a:path extrusionOk="0" h="194611" w="4995116">
                  <a:moveTo>
                    <a:pt x="0" y="0"/>
                  </a:moveTo>
                  <a:lnTo>
                    <a:pt x="4995116" y="0"/>
                  </a:lnTo>
                  <a:lnTo>
                    <a:pt x="4995116" y="194611"/>
                  </a:lnTo>
                  <a:lnTo>
                    <a:pt x="0" y="194611"/>
                  </a:lnTo>
                  <a:close/>
                </a:path>
              </a:pathLst>
            </a:custGeom>
            <a:solidFill>
              <a:srgbClr val="452A7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30" name="Google Shape;230;p63"/>
            <p:cNvSpPr txBox="1"/>
            <p:nvPr/>
          </p:nvSpPr>
          <p:spPr>
            <a:xfrm>
              <a:off x="0" y="-38100"/>
              <a:ext cx="4995000" cy="2328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231" name="Google Shape;231;p63"/>
          <p:cNvSpPr/>
          <p:nvPr/>
        </p:nvSpPr>
        <p:spPr>
          <a:xfrm>
            <a:off x="15771122" y="185791"/>
            <a:ext cx="2350460" cy="2350460"/>
          </a:xfrm>
          <a:custGeom>
            <a:rect b="b" l="l" r="r" t="t"/>
            <a:pathLst>
              <a:path extrusionOk="0" h="2350460" w="2350460">
                <a:moveTo>
                  <a:pt x="0" y="0"/>
                </a:moveTo>
                <a:lnTo>
                  <a:pt x="2350461" y="0"/>
                </a:lnTo>
                <a:lnTo>
                  <a:pt x="2350461" y="2350460"/>
                </a:lnTo>
                <a:lnTo>
                  <a:pt x="0" y="23504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32" name="Google Shape;232;p63"/>
          <p:cNvSpPr txBox="1"/>
          <p:nvPr/>
        </p:nvSpPr>
        <p:spPr>
          <a:xfrm>
            <a:off x="426126" y="212032"/>
            <a:ext cx="11579700" cy="1551194"/>
          </a:xfrm>
          <a:prstGeom prst="rect">
            <a:avLst/>
          </a:prstGeom>
          <a:noFill/>
          <a:ln>
            <a:noFill/>
          </a:ln>
        </p:spPr>
        <p:txBody>
          <a:bodyPr anchorCtr="0" anchor="t" bIns="0" lIns="0" spcFirstLastPara="1" rIns="0" wrap="square" tIns="0">
            <a:spAutoFit/>
          </a:bodyPr>
          <a:lstStyle/>
          <a:p>
            <a:pPr indent="0" lvl="0" marL="0" marR="0" rtl="0" algn="l">
              <a:lnSpc>
                <a:spcPct val="139992"/>
              </a:lnSpc>
              <a:spcBef>
                <a:spcPts val="0"/>
              </a:spcBef>
              <a:spcAft>
                <a:spcPts val="0"/>
              </a:spcAft>
              <a:buClr>
                <a:srgbClr val="000000"/>
              </a:buClr>
              <a:buSzPts val="3600"/>
              <a:buFont typeface="Arial"/>
              <a:buNone/>
            </a:pPr>
            <a:r>
              <a:rPr b="0" i="0" lang="en-US" sz="3600" u="none" cap="none" strike="noStrike">
                <a:solidFill>
                  <a:srgbClr val="452A74"/>
                </a:solidFill>
                <a:latin typeface="Montserrat"/>
                <a:ea typeface="Montserrat"/>
                <a:cs typeface="Montserrat"/>
                <a:sym typeface="Montserrat"/>
              </a:rPr>
              <a:t>Empowering Women in Tech through </a:t>
            </a:r>
            <a:endParaRPr b="0" i="0" sz="1400" u="none" cap="none" strike="noStrike">
              <a:solidFill>
                <a:srgbClr val="000000"/>
              </a:solidFill>
              <a:latin typeface="Arial"/>
              <a:ea typeface="Arial"/>
              <a:cs typeface="Arial"/>
              <a:sym typeface="Arial"/>
            </a:endParaRPr>
          </a:p>
          <a:p>
            <a:pPr indent="0" lvl="0" marL="0" marR="0" rtl="0" algn="l">
              <a:lnSpc>
                <a:spcPct val="140022"/>
              </a:lnSpc>
              <a:spcBef>
                <a:spcPts val="0"/>
              </a:spcBef>
              <a:spcAft>
                <a:spcPts val="0"/>
              </a:spcAft>
              <a:buClr>
                <a:srgbClr val="000000"/>
              </a:buClr>
              <a:buSzPts val="3600"/>
              <a:buFont typeface="Arial"/>
              <a:buNone/>
            </a:pPr>
            <a:r>
              <a:rPr b="1" i="0" lang="en-US" sz="3600" u="none" cap="none" strike="noStrike">
                <a:solidFill>
                  <a:srgbClr val="452A74"/>
                </a:solidFill>
                <a:latin typeface="Montserrat"/>
                <a:ea typeface="Montserrat"/>
                <a:cs typeface="Montserrat"/>
                <a:sym typeface="Montserrat"/>
              </a:rPr>
              <a:t>Gender mainstreaming in educational spaces</a:t>
            </a:r>
            <a:endParaRPr b="1" i="0" sz="3600" u="none" cap="none" strike="noStrike">
              <a:solidFill>
                <a:srgbClr val="452A74"/>
              </a:solidFill>
              <a:latin typeface="Montserrat"/>
              <a:ea typeface="Montserrat"/>
              <a:cs typeface="Montserrat"/>
              <a:sym typeface="Montserrat"/>
            </a:endParaRPr>
          </a:p>
        </p:txBody>
      </p:sp>
      <p:grpSp>
        <p:nvGrpSpPr>
          <p:cNvPr id="233" name="Google Shape;233;p63"/>
          <p:cNvGrpSpPr/>
          <p:nvPr/>
        </p:nvGrpSpPr>
        <p:grpSpPr>
          <a:xfrm>
            <a:off x="1341648" y="2536251"/>
            <a:ext cx="15604704" cy="5645250"/>
            <a:chOff x="3080" y="587032"/>
            <a:chExt cx="10509483" cy="3177239"/>
          </a:xfrm>
        </p:grpSpPr>
        <p:sp>
          <p:nvSpPr>
            <p:cNvPr id="234" name="Google Shape;234;p63"/>
            <p:cNvSpPr/>
            <p:nvPr/>
          </p:nvSpPr>
          <p:spPr>
            <a:xfrm>
              <a:off x="3080" y="587032"/>
              <a:ext cx="2444100" cy="1466400"/>
            </a:xfrm>
            <a:prstGeom prst="rect">
              <a:avLst/>
            </a:prstGeom>
            <a:solidFill>
              <a:srgbClr val="CCEBE2"/>
            </a:solidFill>
            <a:ln cap="flat" cmpd="sng" w="12700">
              <a:solidFill>
                <a:srgbClr val="FFFFFF"/>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272727"/>
                </a:solidFill>
                <a:latin typeface="Montserrat"/>
                <a:ea typeface="Montserrat"/>
                <a:cs typeface="Montserrat"/>
                <a:sym typeface="Montserrat"/>
              </a:endParaRPr>
            </a:p>
          </p:txBody>
        </p:sp>
        <p:sp>
          <p:nvSpPr>
            <p:cNvPr id="235" name="Google Shape;235;p63"/>
            <p:cNvSpPr txBox="1"/>
            <p:nvPr/>
          </p:nvSpPr>
          <p:spPr>
            <a:xfrm>
              <a:off x="3080" y="587032"/>
              <a:ext cx="2444100" cy="1466400"/>
            </a:xfrm>
            <a:prstGeom prst="rect">
              <a:avLst/>
            </a:prstGeom>
            <a:solidFill>
              <a:srgbClr val="E5DFEC"/>
            </a:solidFill>
            <a:ln>
              <a:noFill/>
            </a:ln>
          </p:spPr>
          <p:txBody>
            <a:bodyPr anchorCtr="0" anchor="ctr" bIns="54275" lIns="54275" spcFirstLastPara="1" rIns="54275" wrap="square" tIns="54275">
              <a:noAutofit/>
            </a:bodyPr>
            <a:lstStyle/>
            <a:p>
              <a:pPr indent="0" lvl="0" marL="0" marR="0" rtl="0" algn="ctr">
                <a:lnSpc>
                  <a:spcPct val="90000"/>
                </a:lnSpc>
                <a:spcBef>
                  <a:spcPts val="0"/>
                </a:spcBef>
                <a:spcAft>
                  <a:spcPts val="0"/>
                </a:spcAft>
                <a:buClr>
                  <a:srgbClr val="FFFFFF"/>
                </a:buClr>
                <a:buSzPts val="1400"/>
                <a:buFont typeface="Calibri"/>
                <a:buNone/>
              </a:pPr>
              <a:r>
                <a:rPr b="0" i="0" lang="en-US" sz="2400" u="none" cap="none" strike="noStrike">
                  <a:solidFill>
                    <a:srgbClr val="272727"/>
                  </a:solidFill>
                  <a:latin typeface="Montserrat"/>
                  <a:ea typeface="Montserrat"/>
                  <a:cs typeface="Montserrat"/>
                  <a:sym typeface="Montserrat"/>
                </a:rPr>
                <a:t>Project/problem-based learning (knowledge and observation of the environment)</a:t>
              </a:r>
              <a:endParaRPr b="0" i="0" sz="2400" u="none" cap="none" strike="noStrike">
                <a:solidFill>
                  <a:srgbClr val="272727"/>
                </a:solidFill>
                <a:latin typeface="Montserrat"/>
                <a:ea typeface="Montserrat"/>
                <a:cs typeface="Montserrat"/>
                <a:sym typeface="Montserrat"/>
              </a:endParaRPr>
            </a:p>
          </p:txBody>
        </p:sp>
        <p:sp>
          <p:nvSpPr>
            <p:cNvPr id="236" name="Google Shape;236;p63"/>
            <p:cNvSpPr/>
            <p:nvPr/>
          </p:nvSpPr>
          <p:spPr>
            <a:xfrm>
              <a:off x="2691541" y="587032"/>
              <a:ext cx="2444100" cy="1466400"/>
            </a:xfrm>
            <a:prstGeom prst="rect">
              <a:avLst/>
            </a:prstGeom>
            <a:solidFill>
              <a:srgbClr val="FAE6E3"/>
            </a:solidFill>
            <a:ln cap="flat" cmpd="sng" w="12700">
              <a:solidFill>
                <a:srgbClr val="FFFFFF"/>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272727"/>
                </a:solidFill>
                <a:latin typeface="Montserrat"/>
                <a:ea typeface="Montserrat"/>
                <a:cs typeface="Montserrat"/>
                <a:sym typeface="Montserrat"/>
              </a:endParaRPr>
            </a:p>
          </p:txBody>
        </p:sp>
        <p:sp>
          <p:nvSpPr>
            <p:cNvPr id="237" name="Google Shape;237;p63"/>
            <p:cNvSpPr txBox="1"/>
            <p:nvPr/>
          </p:nvSpPr>
          <p:spPr>
            <a:xfrm>
              <a:off x="2691541" y="587032"/>
              <a:ext cx="2444100" cy="1466400"/>
            </a:xfrm>
            <a:prstGeom prst="rect">
              <a:avLst/>
            </a:prstGeom>
            <a:solidFill>
              <a:srgbClr val="EAF1DD"/>
            </a:solidFill>
            <a:ln>
              <a:noFill/>
            </a:ln>
          </p:spPr>
          <p:txBody>
            <a:bodyPr anchorCtr="0" anchor="ctr" bIns="54275" lIns="54275" spcFirstLastPara="1" rIns="54275" wrap="square" tIns="54275">
              <a:noAutofit/>
            </a:bodyPr>
            <a:lstStyle/>
            <a:p>
              <a:pPr indent="0" lvl="0" marL="0" marR="0" rtl="0" algn="ctr">
                <a:lnSpc>
                  <a:spcPct val="90000"/>
                </a:lnSpc>
                <a:spcBef>
                  <a:spcPts val="0"/>
                </a:spcBef>
                <a:spcAft>
                  <a:spcPts val="0"/>
                </a:spcAft>
                <a:buClr>
                  <a:srgbClr val="FFFFFF"/>
                </a:buClr>
                <a:buSzPts val="1400"/>
                <a:buFont typeface="Calibri"/>
                <a:buNone/>
              </a:pPr>
              <a:r>
                <a:rPr b="0" i="0" lang="en-US" sz="2400" u="none" cap="none" strike="noStrike">
                  <a:solidFill>
                    <a:srgbClr val="272727"/>
                  </a:solidFill>
                  <a:latin typeface="Montserrat"/>
                  <a:ea typeface="Montserrat"/>
                  <a:cs typeface="Montserrat"/>
                  <a:sym typeface="Montserrat"/>
                </a:rPr>
                <a:t>Breaking with traditional educational dynamics and practices</a:t>
              </a:r>
              <a:endParaRPr b="0" i="0" sz="2400" u="none" cap="none" strike="noStrike">
                <a:solidFill>
                  <a:srgbClr val="272727"/>
                </a:solidFill>
                <a:latin typeface="Montserrat"/>
                <a:ea typeface="Montserrat"/>
                <a:cs typeface="Montserrat"/>
                <a:sym typeface="Montserrat"/>
              </a:endParaRPr>
            </a:p>
          </p:txBody>
        </p:sp>
        <p:sp>
          <p:nvSpPr>
            <p:cNvPr id="238" name="Google Shape;238;p63"/>
            <p:cNvSpPr/>
            <p:nvPr/>
          </p:nvSpPr>
          <p:spPr>
            <a:xfrm>
              <a:off x="5380002" y="587032"/>
              <a:ext cx="2444100" cy="1466400"/>
            </a:xfrm>
            <a:prstGeom prst="rect">
              <a:avLst/>
            </a:prstGeom>
            <a:solidFill>
              <a:srgbClr val="FC9F8E"/>
            </a:solidFill>
            <a:ln cap="flat" cmpd="sng" w="12700">
              <a:solidFill>
                <a:srgbClr val="FFFFFF"/>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272727"/>
                </a:solidFill>
                <a:latin typeface="Montserrat"/>
                <a:ea typeface="Montserrat"/>
                <a:cs typeface="Montserrat"/>
                <a:sym typeface="Montserrat"/>
              </a:endParaRPr>
            </a:p>
          </p:txBody>
        </p:sp>
        <p:sp>
          <p:nvSpPr>
            <p:cNvPr id="239" name="Google Shape;239;p63"/>
            <p:cNvSpPr txBox="1"/>
            <p:nvPr/>
          </p:nvSpPr>
          <p:spPr>
            <a:xfrm>
              <a:off x="5380002" y="587032"/>
              <a:ext cx="2444100" cy="1466400"/>
            </a:xfrm>
            <a:prstGeom prst="rect">
              <a:avLst/>
            </a:prstGeom>
            <a:solidFill>
              <a:srgbClr val="FDE9D8"/>
            </a:solidFill>
            <a:ln>
              <a:noFill/>
            </a:ln>
          </p:spPr>
          <p:txBody>
            <a:bodyPr anchorCtr="0" anchor="ctr" bIns="54275" lIns="54275" spcFirstLastPara="1" rIns="54275" wrap="square" tIns="54275">
              <a:noAutofit/>
            </a:bodyPr>
            <a:lstStyle/>
            <a:p>
              <a:pPr indent="0" lvl="0" marL="0" marR="0" rtl="0" algn="ctr">
                <a:lnSpc>
                  <a:spcPct val="90000"/>
                </a:lnSpc>
                <a:spcBef>
                  <a:spcPts val="0"/>
                </a:spcBef>
                <a:spcAft>
                  <a:spcPts val="0"/>
                </a:spcAft>
                <a:buClr>
                  <a:srgbClr val="FFFFFF"/>
                </a:buClr>
                <a:buSzPts val="1400"/>
                <a:buFont typeface="Calibri"/>
                <a:buNone/>
              </a:pPr>
              <a:r>
                <a:rPr b="0" i="0" lang="en-US" sz="2400" u="none" cap="none" strike="noStrike">
                  <a:solidFill>
                    <a:srgbClr val="272727"/>
                  </a:solidFill>
                  <a:latin typeface="Montserrat"/>
                  <a:ea typeface="Montserrat"/>
                  <a:cs typeface="Montserrat"/>
                  <a:sym typeface="Montserrat"/>
                </a:rPr>
                <a:t>Active, participatory and motivating methodologies.</a:t>
              </a:r>
              <a:endParaRPr b="0" i="0" sz="2400" u="none" cap="none" strike="noStrike">
                <a:solidFill>
                  <a:srgbClr val="272727"/>
                </a:solidFill>
                <a:latin typeface="Montserrat"/>
                <a:ea typeface="Montserrat"/>
                <a:cs typeface="Montserrat"/>
                <a:sym typeface="Montserrat"/>
              </a:endParaRPr>
            </a:p>
          </p:txBody>
        </p:sp>
        <p:sp>
          <p:nvSpPr>
            <p:cNvPr id="240" name="Google Shape;240;p63"/>
            <p:cNvSpPr/>
            <p:nvPr/>
          </p:nvSpPr>
          <p:spPr>
            <a:xfrm>
              <a:off x="8068463" y="587032"/>
              <a:ext cx="2444100" cy="1466400"/>
            </a:xfrm>
            <a:prstGeom prst="rect">
              <a:avLst/>
            </a:prstGeom>
            <a:solidFill>
              <a:srgbClr val="599BD5"/>
            </a:solidFill>
            <a:ln cap="flat" cmpd="sng" w="12700">
              <a:solidFill>
                <a:srgbClr val="FFFFFF"/>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272727"/>
                </a:solidFill>
                <a:latin typeface="Montserrat"/>
                <a:ea typeface="Montserrat"/>
                <a:cs typeface="Montserrat"/>
                <a:sym typeface="Montserrat"/>
              </a:endParaRPr>
            </a:p>
          </p:txBody>
        </p:sp>
        <p:sp>
          <p:nvSpPr>
            <p:cNvPr id="241" name="Google Shape;241;p63"/>
            <p:cNvSpPr txBox="1"/>
            <p:nvPr/>
          </p:nvSpPr>
          <p:spPr>
            <a:xfrm>
              <a:off x="8068463" y="587032"/>
              <a:ext cx="2444100" cy="1466400"/>
            </a:xfrm>
            <a:prstGeom prst="rect">
              <a:avLst/>
            </a:prstGeom>
            <a:solidFill>
              <a:srgbClr val="92CCDC"/>
            </a:solidFill>
            <a:ln>
              <a:noFill/>
            </a:ln>
          </p:spPr>
          <p:txBody>
            <a:bodyPr anchorCtr="0" anchor="ctr" bIns="54275" lIns="54275" spcFirstLastPara="1" rIns="54275" wrap="square" tIns="54275">
              <a:noAutofit/>
            </a:bodyPr>
            <a:lstStyle/>
            <a:p>
              <a:pPr indent="0" lvl="0" marL="0" marR="0" rtl="0" algn="ctr">
                <a:lnSpc>
                  <a:spcPct val="90000"/>
                </a:lnSpc>
                <a:spcBef>
                  <a:spcPts val="0"/>
                </a:spcBef>
                <a:spcAft>
                  <a:spcPts val="0"/>
                </a:spcAft>
                <a:buClr>
                  <a:srgbClr val="FFFFFF"/>
                </a:buClr>
                <a:buSzPts val="1400"/>
                <a:buFont typeface="Calibri"/>
                <a:buNone/>
              </a:pPr>
              <a:r>
                <a:rPr b="0" i="0" lang="en-US" sz="2400" u="none" cap="none" strike="noStrike">
                  <a:solidFill>
                    <a:srgbClr val="272727"/>
                  </a:solidFill>
                  <a:latin typeface="Montserrat"/>
                  <a:ea typeface="Montserrat"/>
                  <a:cs typeface="Montserrat"/>
                  <a:sym typeface="Montserrat"/>
                </a:rPr>
                <a:t>Non-sexist language</a:t>
              </a:r>
              <a:endParaRPr b="0" i="0" sz="2400" u="none" cap="none" strike="noStrike">
                <a:solidFill>
                  <a:srgbClr val="272727"/>
                </a:solidFill>
                <a:latin typeface="Montserrat"/>
                <a:ea typeface="Montserrat"/>
                <a:cs typeface="Montserrat"/>
                <a:sym typeface="Montserrat"/>
              </a:endParaRPr>
            </a:p>
          </p:txBody>
        </p:sp>
        <p:sp>
          <p:nvSpPr>
            <p:cNvPr id="242" name="Google Shape;242;p63"/>
            <p:cNvSpPr/>
            <p:nvPr/>
          </p:nvSpPr>
          <p:spPr>
            <a:xfrm>
              <a:off x="1347311" y="2297871"/>
              <a:ext cx="2444100" cy="1466400"/>
            </a:xfrm>
            <a:prstGeom prst="rect">
              <a:avLst/>
            </a:prstGeom>
            <a:solidFill>
              <a:srgbClr val="FE5E41"/>
            </a:solidFill>
            <a:ln cap="flat" cmpd="sng" w="12700">
              <a:solidFill>
                <a:srgbClr val="FFFFFF"/>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272727"/>
                </a:solidFill>
                <a:latin typeface="Montserrat"/>
                <a:ea typeface="Montserrat"/>
                <a:cs typeface="Montserrat"/>
                <a:sym typeface="Montserrat"/>
              </a:endParaRPr>
            </a:p>
          </p:txBody>
        </p:sp>
        <p:sp>
          <p:nvSpPr>
            <p:cNvPr id="243" name="Google Shape;243;p63"/>
            <p:cNvSpPr txBox="1"/>
            <p:nvPr/>
          </p:nvSpPr>
          <p:spPr>
            <a:xfrm>
              <a:off x="1347311" y="2297871"/>
              <a:ext cx="2444100" cy="1466400"/>
            </a:xfrm>
            <a:prstGeom prst="rect">
              <a:avLst/>
            </a:prstGeom>
            <a:solidFill>
              <a:srgbClr val="FABF8E"/>
            </a:solidFill>
            <a:ln>
              <a:noFill/>
            </a:ln>
          </p:spPr>
          <p:txBody>
            <a:bodyPr anchorCtr="0" anchor="ctr" bIns="54275" lIns="54275" spcFirstLastPara="1" rIns="54275" wrap="square" tIns="54275">
              <a:noAutofit/>
            </a:bodyPr>
            <a:lstStyle/>
            <a:p>
              <a:pPr indent="0" lvl="0" marL="0" marR="0" rtl="0" algn="ctr">
                <a:lnSpc>
                  <a:spcPct val="90000"/>
                </a:lnSpc>
                <a:spcBef>
                  <a:spcPts val="0"/>
                </a:spcBef>
                <a:spcAft>
                  <a:spcPts val="0"/>
                </a:spcAft>
                <a:buClr>
                  <a:srgbClr val="FFFFFF"/>
                </a:buClr>
                <a:buSzPts val="1400"/>
                <a:buFont typeface="Calibri"/>
                <a:buNone/>
              </a:pPr>
              <a:r>
                <a:rPr b="0" i="0" lang="en-US" sz="2400" u="none" cap="none" strike="noStrike">
                  <a:solidFill>
                    <a:srgbClr val="272727"/>
                  </a:solidFill>
                  <a:latin typeface="Montserrat"/>
                  <a:ea typeface="Montserrat"/>
                  <a:cs typeface="Montserrat"/>
                  <a:sym typeface="Montserrat"/>
                </a:rPr>
                <a:t>Sensitization of students, teachers and the immediate environment.</a:t>
              </a:r>
              <a:endParaRPr b="0" i="0" sz="2400" u="none" cap="none" strike="noStrike">
                <a:solidFill>
                  <a:srgbClr val="272727"/>
                </a:solidFill>
                <a:latin typeface="Montserrat"/>
                <a:ea typeface="Montserrat"/>
                <a:cs typeface="Montserrat"/>
                <a:sym typeface="Montserrat"/>
              </a:endParaRPr>
            </a:p>
          </p:txBody>
        </p:sp>
        <p:sp>
          <p:nvSpPr>
            <p:cNvPr id="244" name="Google Shape;244;p63"/>
            <p:cNvSpPr/>
            <p:nvPr/>
          </p:nvSpPr>
          <p:spPr>
            <a:xfrm>
              <a:off x="4035772" y="2297871"/>
              <a:ext cx="2444100" cy="1466400"/>
            </a:xfrm>
            <a:prstGeom prst="rect">
              <a:avLst/>
            </a:prstGeom>
            <a:solidFill>
              <a:srgbClr val="CCEBE2"/>
            </a:solidFill>
            <a:ln cap="flat" cmpd="sng" w="12700">
              <a:solidFill>
                <a:srgbClr val="FFFFFF"/>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272727"/>
                </a:solidFill>
                <a:latin typeface="Montserrat"/>
                <a:ea typeface="Montserrat"/>
                <a:cs typeface="Montserrat"/>
                <a:sym typeface="Montserrat"/>
              </a:endParaRPr>
            </a:p>
          </p:txBody>
        </p:sp>
        <p:sp>
          <p:nvSpPr>
            <p:cNvPr id="245" name="Google Shape;245;p63"/>
            <p:cNvSpPr txBox="1"/>
            <p:nvPr/>
          </p:nvSpPr>
          <p:spPr>
            <a:xfrm>
              <a:off x="4035772" y="2297871"/>
              <a:ext cx="2444100" cy="1466400"/>
            </a:xfrm>
            <a:prstGeom prst="rect">
              <a:avLst/>
            </a:prstGeom>
            <a:noFill/>
            <a:ln>
              <a:noFill/>
            </a:ln>
          </p:spPr>
          <p:txBody>
            <a:bodyPr anchorCtr="0" anchor="ctr" bIns="54275" lIns="54275" spcFirstLastPara="1" rIns="54275" wrap="square" tIns="54275">
              <a:noAutofit/>
            </a:bodyPr>
            <a:lstStyle/>
            <a:p>
              <a:pPr indent="0" lvl="0" marL="0" marR="0" rtl="0" algn="ctr">
                <a:lnSpc>
                  <a:spcPct val="90000"/>
                </a:lnSpc>
                <a:spcBef>
                  <a:spcPts val="0"/>
                </a:spcBef>
                <a:spcAft>
                  <a:spcPts val="0"/>
                </a:spcAft>
                <a:buClr>
                  <a:srgbClr val="FFFFFF"/>
                </a:buClr>
                <a:buSzPts val="1400"/>
                <a:buFont typeface="Calibri"/>
                <a:buNone/>
              </a:pPr>
              <a:r>
                <a:rPr b="0" i="0" lang="en-US" sz="2400" u="none" cap="none" strike="noStrike">
                  <a:solidFill>
                    <a:srgbClr val="272727"/>
                  </a:solidFill>
                  <a:latin typeface="Montserrat"/>
                  <a:ea typeface="Montserrat"/>
                  <a:cs typeface="Montserrat"/>
                  <a:sym typeface="Montserrat"/>
                </a:rPr>
                <a:t>Participation and cooperation</a:t>
              </a:r>
              <a:endParaRPr b="0" i="0" sz="2400" u="none" cap="none" strike="noStrike">
                <a:solidFill>
                  <a:srgbClr val="272727"/>
                </a:solidFill>
                <a:latin typeface="Montserrat"/>
                <a:ea typeface="Montserrat"/>
                <a:cs typeface="Montserrat"/>
                <a:sym typeface="Montserrat"/>
              </a:endParaRPr>
            </a:p>
          </p:txBody>
        </p:sp>
        <p:sp>
          <p:nvSpPr>
            <p:cNvPr id="246" name="Google Shape;246;p63"/>
            <p:cNvSpPr/>
            <p:nvPr/>
          </p:nvSpPr>
          <p:spPr>
            <a:xfrm>
              <a:off x="6724233" y="2297871"/>
              <a:ext cx="2444100" cy="1466400"/>
            </a:xfrm>
            <a:prstGeom prst="rect">
              <a:avLst/>
            </a:prstGeom>
            <a:solidFill>
              <a:srgbClr val="FAE6E3"/>
            </a:solidFill>
            <a:ln cap="flat" cmpd="sng" w="12700">
              <a:solidFill>
                <a:srgbClr val="FFFFFF"/>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272727"/>
                </a:solidFill>
                <a:latin typeface="Montserrat"/>
                <a:ea typeface="Montserrat"/>
                <a:cs typeface="Montserrat"/>
                <a:sym typeface="Montserrat"/>
              </a:endParaRPr>
            </a:p>
          </p:txBody>
        </p:sp>
        <p:sp>
          <p:nvSpPr>
            <p:cNvPr id="247" name="Google Shape;247;p63"/>
            <p:cNvSpPr txBox="1"/>
            <p:nvPr/>
          </p:nvSpPr>
          <p:spPr>
            <a:xfrm>
              <a:off x="6724233" y="2297871"/>
              <a:ext cx="2444100" cy="1466400"/>
            </a:xfrm>
            <a:prstGeom prst="rect">
              <a:avLst/>
            </a:prstGeom>
            <a:solidFill>
              <a:srgbClr val="CCC0D9"/>
            </a:solidFill>
            <a:ln>
              <a:noFill/>
            </a:ln>
          </p:spPr>
          <p:txBody>
            <a:bodyPr anchorCtr="0" anchor="ctr" bIns="54275" lIns="54275" spcFirstLastPara="1" rIns="54275" wrap="square" tIns="54275">
              <a:noAutofit/>
            </a:bodyPr>
            <a:lstStyle/>
            <a:p>
              <a:pPr indent="0" lvl="0" marL="0" marR="0" rtl="0" algn="ctr">
                <a:lnSpc>
                  <a:spcPct val="90000"/>
                </a:lnSpc>
                <a:spcBef>
                  <a:spcPts val="0"/>
                </a:spcBef>
                <a:spcAft>
                  <a:spcPts val="0"/>
                </a:spcAft>
                <a:buClr>
                  <a:srgbClr val="FFFFFF"/>
                </a:buClr>
                <a:buSzPts val="1400"/>
                <a:buFont typeface="Calibri"/>
                <a:buNone/>
              </a:pPr>
              <a:r>
                <a:rPr b="0" i="0" lang="en-US" sz="2400" u="none" cap="none" strike="noStrike">
                  <a:solidFill>
                    <a:srgbClr val="272727"/>
                  </a:solidFill>
                  <a:latin typeface="Montserrat"/>
                  <a:ea typeface="Montserrat"/>
                  <a:cs typeface="Montserrat"/>
                  <a:sym typeface="Montserrat"/>
                </a:rPr>
                <a:t>Discovery, critical thinking and debate</a:t>
              </a:r>
              <a:endParaRPr b="0" i="0" sz="2400" u="none" cap="none" strike="noStrike">
                <a:solidFill>
                  <a:srgbClr val="272727"/>
                </a:solidFill>
                <a:latin typeface="Montserrat"/>
                <a:ea typeface="Montserrat"/>
                <a:cs typeface="Montserrat"/>
                <a:sym typeface="Montserrat"/>
              </a:endParaRPr>
            </a:p>
          </p:txBody>
        </p:sp>
      </p:grpSp>
    </p:spTree>
  </p:cSld>
  <p:clrMapOvr>
    <a:masterClrMapping/>
  </p:clrMapOvr>
  <p:transition>
    <p:fade/>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p64"/>
          <p:cNvSpPr/>
          <p:nvPr/>
        </p:nvSpPr>
        <p:spPr>
          <a:xfrm>
            <a:off x="15390464" y="8954526"/>
            <a:ext cx="2897536" cy="607548"/>
          </a:xfrm>
          <a:custGeom>
            <a:rect b="b" l="l" r="r" t="t"/>
            <a:pathLst>
              <a:path extrusionOk="0" h="607548" w="2897536">
                <a:moveTo>
                  <a:pt x="0" y="0"/>
                </a:moveTo>
                <a:lnTo>
                  <a:pt x="2897536" y="0"/>
                </a:lnTo>
                <a:lnTo>
                  <a:pt x="2897536" y="607548"/>
                </a:lnTo>
                <a:lnTo>
                  <a:pt x="0" y="60754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253" name="Google Shape;253;p64"/>
          <p:cNvGrpSpPr/>
          <p:nvPr/>
        </p:nvGrpSpPr>
        <p:grpSpPr>
          <a:xfrm>
            <a:off x="-281955" y="9721186"/>
            <a:ext cx="18965956" cy="883918"/>
            <a:chOff x="0" y="-38100"/>
            <a:chExt cx="4995116" cy="232800"/>
          </a:xfrm>
        </p:grpSpPr>
        <p:sp>
          <p:nvSpPr>
            <p:cNvPr id="254" name="Google Shape;254;p64"/>
            <p:cNvSpPr/>
            <p:nvPr/>
          </p:nvSpPr>
          <p:spPr>
            <a:xfrm>
              <a:off x="0" y="0"/>
              <a:ext cx="4995116" cy="194611"/>
            </a:xfrm>
            <a:custGeom>
              <a:rect b="b" l="l" r="r" t="t"/>
              <a:pathLst>
                <a:path extrusionOk="0" h="194611" w="4995116">
                  <a:moveTo>
                    <a:pt x="0" y="0"/>
                  </a:moveTo>
                  <a:lnTo>
                    <a:pt x="4995116" y="0"/>
                  </a:lnTo>
                  <a:lnTo>
                    <a:pt x="4995116" y="194611"/>
                  </a:lnTo>
                  <a:lnTo>
                    <a:pt x="0" y="194611"/>
                  </a:lnTo>
                  <a:close/>
                </a:path>
              </a:pathLst>
            </a:custGeom>
            <a:solidFill>
              <a:srgbClr val="452A7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55" name="Google Shape;255;p64"/>
            <p:cNvSpPr txBox="1"/>
            <p:nvPr/>
          </p:nvSpPr>
          <p:spPr>
            <a:xfrm>
              <a:off x="0" y="-38100"/>
              <a:ext cx="4995000" cy="2328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256" name="Google Shape;256;p64"/>
          <p:cNvSpPr/>
          <p:nvPr/>
        </p:nvSpPr>
        <p:spPr>
          <a:xfrm>
            <a:off x="15771122" y="185791"/>
            <a:ext cx="2350460" cy="2350460"/>
          </a:xfrm>
          <a:custGeom>
            <a:rect b="b" l="l" r="r" t="t"/>
            <a:pathLst>
              <a:path extrusionOk="0" h="2350460" w="2350460">
                <a:moveTo>
                  <a:pt x="0" y="0"/>
                </a:moveTo>
                <a:lnTo>
                  <a:pt x="2350461" y="0"/>
                </a:lnTo>
                <a:lnTo>
                  <a:pt x="2350461" y="2350460"/>
                </a:lnTo>
                <a:lnTo>
                  <a:pt x="0" y="23504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57" name="Google Shape;257;p64"/>
          <p:cNvSpPr txBox="1"/>
          <p:nvPr/>
        </p:nvSpPr>
        <p:spPr>
          <a:xfrm>
            <a:off x="426126" y="212032"/>
            <a:ext cx="11579700" cy="1551194"/>
          </a:xfrm>
          <a:prstGeom prst="rect">
            <a:avLst/>
          </a:prstGeom>
          <a:noFill/>
          <a:ln>
            <a:noFill/>
          </a:ln>
        </p:spPr>
        <p:txBody>
          <a:bodyPr anchorCtr="0" anchor="t" bIns="0" lIns="0" spcFirstLastPara="1" rIns="0" wrap="square" tIns="0">
            <a:spAutoFit/>
          </a:bodyPr>
          <a:lstStyle/>
          <a:p>
            <a:pPr indent="0" lvl="0" marL="0" marR="0" rtl="0" algn="l">
              <a:lnSpc>
                <a:spcPct val="139992"/>
              </a:lnSpc>
              <a:spcBef>
                <a:spcPts val="0"/>
              </a:spcBef>
              <a:spcAft>
                <a:spcPts val="0"/>
              </a:spcAft>
              <a:buClr>
                <a:srgbClr val="000000"/>
              </a:buClr>
              <a:buSzPts val="3600"/>
              <a:buFont typeface="Arial"/>
              <a:buNone/>
            </a:pPr>
            <a:r>
              <a:rPr b="0" i="0" lang="en-US" sz="3600" u="none" cap="none" strike="noStrike">
                <a:solidFill>
                  <a:srgbClr val="452A74"/>
                </a:solidFill>
                <a:latin typeface="Montserrat"/>
                <a:ea typeface="Montserrat"/>
                <a:cs typeface="Montserrat"/>
                <a:sym typeface="Montserrat"/>
              </a:rPr>
              <a:t>Empowering Women in Tech through </a:t>
            </a:r>
            <a:endParaRPr b="0" i="0" sz="1400" u="none" cap="none" strike="noStrike">
              <a:solidFill>
                <a:srgbClr val="000000"/>
              </a:solidFill>
              <a:latin typeface="Arial"/>
              <a:ea typeface="Arial"/>
              <a:cs typeface="Arial"/>
              <a:sym typeface="Arial"/>
            </a:endParaRPr>
          </a:p>
          <a:p>
            <a:pPr indent="0" lvl="0" marL="0" marR="0" rtl="0" algn="l">
              <a:lnSpc>
                <a:spcPct val="140022"/>
              </a:lnSpc>
              <a:spcBef>
                <a:spcPts val="0"/>
              </a:spcBef>
              <a:spcAft>
                <a:spcPts val="0"/>
              </a:spcAft>
              <a:buClr>
                <a:srgbClr val="000000"/>
              </a:buClr>
              <a:buSzPts val="3600"/>
              <a:buFont typeface="Arial"/>
              <a:buNone/>
            </a:pPr>
            <a:r>
              <a:rPr b="1" i="0" lang="en-US" sz="3600" u="none" cap="none" strike="noStrike">
                <a:solidFill>
                  <a:srgbClr val="452A74"/>
                </a:solidFill>
                <a:latin typeface="Montserrat"/>
                <a:ea typeface="Montserrat"/>
                <a:cs typeface="Montserrat"/>
                <a:sym typeface="Montserrat"/>
              </a:rPr>
              <a:t>Gender mainstreaming in educational spaces</a:t>
            </a:r>
            <a:endParaRPr b="1" i="0" sz="3600" u="none" cap="none" strike="noStrike">
              <a:solidFill>
                <a:srgbClr val="452A74"/>
              </a:solidFill>
              <a:latin typeface="Montserrat"/>
              <a:ea typeface="Montserrat"/>
              <a:cs typeface="Montserrat"/>
              <a:sym typeface="Montserrat"/>
            </a:endParaRPr>
          </a:p>
        </p:txBody>
      </p:sp>
      <p:sp>
        <p:nvSpPr>
          <p:cNvPr id="258" name="Google Shape;258;p64"/>
          <p:cNvSpPr txBox="1"/>
          <p:nvPr/>
        </p:nvSpPr>
        <p:spPr>
          <a:xfrm>
            <a:off x="426126" y="2536251"/>
            <a:ext cx="10510098" cy="6297581"/>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000000"/>
              </a:buClr>
              <a:buSzPts val="2500"/>
              <a:buFont typeface="Arial"/>
              <a:buNone/>
            </a:pPr>
            <a:r>
              <a:rPr b="0" i="0" lang="en-US" sz="2500" u="none" cap="none" strike="noStrike">
                <a:solidFill>
                  <a:srgbClr val="452A74"/>
                </a:solidFill>
                <a:latin typeface="Montserrat"/>
                <a:ea typeface="Montserrat"/>
                <a:cs typeface="Montserrat"/>
                <a:sym typeface="Montserrat"/>
              </a:rPr>
              <a:t>It is a current pedagogical proposal to respond to the demand for equality made by feminist theory, which proposes a reformulation of the model of transmission of knowledge and ideas from a gender perspective in the spaces of socialization destined for training and learning.</a:t>
            </a:r>
            <a:endParaRPr b="0" i="0" sz="2500" u="none" cap="none" strike="noStrike">
              <a:solidFill>
                <a:srgbClr val="452A74"/>
              </a:solidFill>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2500"/>
              <a:buFont typeface="Arial"/>
              <a:buNone/>
            </a:pPr>
            <a:r>
              <a:t/>
            </a:r>
            <a:endParaRPr b="0" i="0" sz="2500" u="none" cap="none" strike="noStrike">
              <a:solidFill>
                <a:srgbClr val="452A74"/>
              </a:solidFill>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2500"/>
              <a:buFont typeface="Arial"/>
              <a:buNone/>
            </a:pPr>
            <a:r>
              <a:rPr b="0" i="0" lang="en-US" sz="2500" u="none" cap="none" strike="noStrike">
                <a:solidFill>
                  <a:srgbClr val="452A74"/>
                </a:solidFill>
                <a:latin typeface="Montserrat"/>
                <a:ea typeface="Montserrat"/>
                <a:cs typeface="Montserrat"/>
                <a:sym typeface="Montserrat"/>
              </a:rPr>
              <a:t>(National Institute for Woman, Spanish Government, 2007)</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1600"/>
              </a:spcBef>
              <a:spcAft>
                <a:spcPts val="0"/>
              </a:spcAft>
              <a:buClr>
                <a:srgbClr val="000000"/>
              </a:buClr>
              <a:buSzPts val="2500"/>
              <a:buFont typeface="Arial"/>
              <a:buNone/>
            </a:pPr>
            <a:r>
              <a:t/>
            </a:r>
            <a:endParaRPr b="0" i="0" sz="2500" u="none" cap="none" strike="noStrike">
              <a:solidFill>
                <a:srgbClr val="452A74"/>
              </a:solidFill>
              <a:latin typeface="Montserrat"/>
              <a:ea typeface="Montserrat"/>
              <a:cs typeface="Montserrat"/>
              <a:sym typeface="Montserrat"/>
            </a:endParaRPr>
          </a:p>
          <a:p>
            <a:pPr indent="0" lvl="0" marL="0" marR="0" rtl="0" algn="l">
              <a:lnSpc>
                <a:spcPct val="100000"/>
              </a:lnSpc>
              <a:spcBef>
                <a:spcPts val="600"/>
              </a:spcBef>
              <a:spcAft>
                <a:spcPts val="1600"/>
              </a:spcAft>
              <a:buClr>
                <a:srgbClr val="000000"/>
              </a:buClr>
              <a:buSzPts val="800"/>
              <a:buFont typeface="Arial"/>
              <a:buNone/>
            </a:pPr>
            <a:r>
              <a:t/>
            </a:r>
            <a:endParaRPr b="0" i="0" sz="800" u="none" cap="none" strike="noStrike">
              <a:solidFill>
                <a:srgbClr val="000000"/>
              </a:solidFill>
              <a:latin typeface="Arial"/>
              <a:ea typeface="Arial"/>
              <a:cs typeface="Arial"/>
              <a:sym typeface="Arial"/>
            </a:endParaRPr>
          </a:p>
        </p:txBody>
      </p:sp>
      <p:sp>
        <p:nvSpPr>
          <p:cNvPr id="259" name="Google Shape;259;p64"/>
          <p:cNvSpPr txBox="1"/>
          <p:nvPr/>
        </p:nvSpPr>
        <p:spPr>
          <a:xfrm>
            <a:off x="12152376" y="4284126"/>
            <a:ext cx="5359496" cy="1135952"/>
          </a:xfrm>
          <a:prstGeom prst="rect">
            <a:avLst/>
          </a:prstGeom>
          <a:noFill/>
          <a:ln>
            <a:noFill/>
          </a:ln>
        </p:spPr>
        <p:txBody>
          <a:bodyPr anchorCtr="0" anchor="t" bIns="45700" lIns="91425" spcFirstLastPara="1" rIns="91425" wrap="square" tIns="45700">
            <a:spAutoFit/>
          </a:bodyPr>
          <a:lstStyle/>
          <a:p>
            <a:pPr indent="0" lvl="0" marL="0" marR="0" rtl="0" algn="l">
              <a:lnSpc>
                <a:spcPct val="140022"/>
              </a:lnSpc>
              <a:spcBef>
                <a:spcPts val="0"/>
              </a:spcBef>
              <a:spcAft>
                <a:spcPts val="0"/>
              </a:spcAft>
              <a:buClr>
                <a:srgbClr val="000000"/>
              </a:buClr>
              <a:buSzPts val="3600"/>
              <a:buFont typeface="Arial"/>
              <a:buNone/>
            </a:pPr>
            <a:r>
              <a:rPr b="1" i="0" lang="en-US" sz="5400" u="none" cap="none" strike="noStrike">
                <a:solidFill>
                  <a:srgbClr val="452A74"/>
                </a:solidFill>
                <a:latin typeface="Montserrat"/>
                <a:ea typeface="Montserrat"/>
                <a:cs typeface="Montserrat"/>
                <a:sym typeface="Montserrat"/>
              </a:rPr>
              <a:t>Coeducation</a:t>
            </a:r>
            <a:endParaRPr b="1" i="0" sz="5400" u="none" cap="none" strike="noStrike">
              <a:solidFill>
                <a:srgbClr val="452A74"/>
              </a:solidFill>
              <a:latin typeface="Montserrat"/>
              <a:ea typeface="Montserrat"/>
              <a:cs typeface="Montserrat"/>
              <a:sym typeface="Montserrat"/>
            </a:endParaRPr>
          </a:p>
        </p:txBody>
      </p:sp>
    </p:spTree>
  </p:cSld>
  <p:clrMapOvr>
    <a:masterClrMapping/>
  </p:clrMapOvr>
  <p:transition>
    <p:fade/>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65"/>
          <p:cNvSpPr/>
          <p:nvPr/>
        </p:nvSpPr>
        <p:spPr>
          <a:xfrm>
            <a:off x="15390464" y="8954526"/>
            <a:ext cx="2897536" cy="607548"/>
          </a:xfrm>
          <a:custGeom>
            <a:rect b="b" l="l" r="r" t="t"/>
            <a:pathLst>
              <a:path extrusionOk="0" h="607548" w="2897536">
                <a:moveTo>
                  <a:pt x="0" y="0"/>
                </a:moveTo>
                <a:lnTo>
                  <a:pt x="2897536" y="0"/>
                </a:lnTo>
                <a:lnTo>
                  <a:pt x="2897536" y="607548"/>
                </a:lnTo>
                <a:lnTo>
                  <a:pt x="0" y="60754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265" name="Google Shape;265;p65"/>
          <p:cNvGrpSpPr/>
          <p:nvPr/>
        </p:nvGrpSpPr>
        <p:grpSpPr>
          <a:xfrm>
            <a:off x="-281955" y="9721186"/>
            <a:ext cx="18965956" cy="883918"/>
            <a:chOff x="0" y="-38100"/>
            <a:chExt cx="4995116" cy="232800"/>
          </a:xfrm>
        </p:grpSpPr>
        <p:sp>
          <p:nvSpPr>
            <p:cNvPr id="266" name="Google Shape;266;p65"/>
            <p:cNvSpPr/>
            <p:nvPr/>
          </p:nvSpPr>
          <p:spPr>
            <a:xfrm>
              <a:off x="0" y="0"/>
              <a:ext cx="4995116" cy="194611"/>
            </a:xfrm>
            <a:custGeom>
              <a:rect b="b" l="l" r="r" t="t"/>
              <a:pathLst>
                <a:path extrusionOk="0" h="194611" w="4995116">
                  <a:moveTo>
                    <a:pt x="0" y="0"/>
                  </a:moveTo>
                  <a:lnTo>
                    <a:pt x="4995116" y="0"/>
                  </a:lnTo>
                  <a:lnTo>
                    <a:pt x="4995116" y="194611"/>
                  </a:lnTo>
                  <a:lnTo>
                    <a:pt x="0" y="194611"/>
                  </a:lnTo>
                  <a:close/>
                </a:path>
              </a:pathLst>
            </a:custGeom>
            <a:solidFill>
              <a:srgbClr val="452A7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67" name="Google Shape;267;p65"/>
            <p:cNvSpPr txBox="1"/>
            <p:nvPr/>
          </p:nvSpPr>
          <p:spPr>
            <a:xfrm>
              <a:off x="0" y="-38100"/>
              <a:ext cx="4995000" cy="2328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268" name="Google Shape;268;p65"/>
          <p:cNvSpPr/>
          <p:nvPr/>
        </p:nvSpPr>
        <p:spPr>
          <a:xfrm>
            <a:off x="15771122" y="185791"/>
            <a:ext cx="2350460" cy="2350460"/>
          </a:xfrm>
          <a:custGeom>
            <a:rect b="b" l="l" r="r" t="t"/>
            <a:pathLst>
              <a:path extrusionOk="0" h="2350460" w="2350460">
                <a:moveTo>
                  <a:pt x="0" y="0"/>
                </a:moveTo>
                <a:lnTo>
                  <a:pt x="2350461" y="0"/>
                </a:lnTo>
                <a:lnTo>
                  <a:pt x="2350461" y="2350460"/>
                </a:lnTo>
                <a:lnTo>
                  <a:pt x="0" y="23504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69" name="Google Shape;269;p65"/>
          <p:cNvSpPr txBox="1"/>
          <p:nvPr/>
        </p:nvSpPr>
        <p:spPr>
          <a:xfrm>
            <a:off x="426126" y="2470677"/>
            <a:ext cx="15846000" cy="60312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Clr>
                <a:srgbClr val="000000"/>
              </a:buClr>
              <a:buSzPts val="2800"/>
              <a:buFont typeface="Arial"/>
              <a:buNone/>
            </a:pPr>
            <a:r>
              <a:rPr b="1" i="0" lang="en-US" sz="2500" u="none" cap="none" strike="noStrike">
                <a:solidFill>
                  <a:srgbClr val="452A74"/>
                </a:solidFill>
                <a:latin typeface="Montserrat"/>
                <a:ea typeface="Montserrat"/>
                <a:cs typeface="Montserrat"/>
                <a:sym typeface="Montserrat"/>
              </a:rPr>
              <a:t>Impact on innovation:</a:t>
            </a:r>
            <a:endParaRPr b="0" i="0" sz="1400" u="none" cap="none" strike="noStrike">
              <a:solidFill>
                <a:srgbClr val="000000"/>
              </a:solidFill>
              <a:latin typeface="Arial"/>
              <a:ea typeface="Arial"/>
              <a:cs typeface="Arial"/>
              <a:sym typeface="Arial"/>
            </a:endParaRPr>
          </a:p>
          <a:p>
            <a:pPr indent="-342900" lvl="0" marL="342900" marR="0" rtl="0" algn="l">
              <a:lnSpc>
                <a:spcPct val="140011"/>
              </a:lnSpc>
              <a:spcBef>
                <a:spcPts val="0"/>
              </a:spcBef>
              <a:spcAft>
                <a:spcPts val="0"/>
              </a:spcAft>
              <a:buClr>
                <a:srgbClr val="000000"/>
              </a:buClr>
              <a:buSzPts val="2800"/>
              <a:buFont typeface="Arial"/>
              <a:buChar char="•"/>
            </a:pPr>
            <a:r>
              <a:rPr b="0" i="0" lang="en-US" sz="2500" u="none" cap="none" strike="noStrike">
                <a:solidFill>
                  <a:srgbClr val="452A74"/>
                </a:solidFill>
                <a:latin typeface="Montserrat"/>
                <a:ea typeface="Montserrat"/>
                <a:cs typeface="Montserrat"/>
                <a:sym typeface="Montserrat"/>
              </a:rPr>
              <a:t>Reduced creativity and diverse perspectives. Innovation thrives on diverse teams that bring different viewpoints.</a:t>
            </a:r>
            <a:endParaRPr b="0" i="0" sz="2500" u="none" cap="none" strike="noStrike">
              <a:solidFill>
                <a:srgbClr val="452A74"/>
              </a:solidFill>
              <a:latin typeface="Montserrat"/>
              <a:ea typeface="Montserrat"/>
              <a:cs typeface="Montserrat"/>
              <a:sym typeface="Montserrat"/>
            </a:endParaRPr>
          </a:p>
          <a:p>
            <a:pPr indent="-342900" lvl="0" marL="342900" marR="0" rtl="0" algn="l">
              <a:lnSpc>
                <a:spcPct val="140011"/>
              </a:lnSpc>
              <a:spcBef>
                <a:spcPts val="0"/>
              </a:spcBef>
              <a:spcAft>
                <a:spcPts val="0"/>
              </a:spcAft>
              <a:buClr>
                <a:srgbClr val="000000"/>
              </a:buClr>
              <a:buSzPts val="2800"/>
              <a:buFont typeface="Arial"/>
              <a:buChar char="•"/>
            </a:pPr>
            <a:r>
              <a:rPr b="0" i="0" lang="en-US" sz="2500" u="none" cap="none" strike="noStrike">
                <a:solidFill>
                  <a:srgbClr val="452A74"/>
                </a:solidFill>
                <a:latin typeface="Montserrat"/>
                <a:ea typeface="Montserrat"/>
                <a:cs typeface="Montserrat"/>
                <a:sym typeface="Montserrat"/>
              </a:rPr>
              <a:t>Slower technological advancement and limits scientific breakthroughs.</a:t>
            </a:r>
            <a:endParaRPr b="0" i="0" sz="2500" u="none" cap="none" strike="noStrike">
              <a:solidFill>
                <a:srgbClr val="452A74"/>
              </a:solidFill>
              <a:latin typeface="Montserrat"/>
              <a:ea typeface="Montserrat"/>
              <a:cs typeface="Montserrat"/>
              <a:sym typeface="Montserrat"/>
            </a:endParaRPr>
          </a:p>
          <a:p>
            <a:pPr indent="0" lvl="0" marL="0" marR="0" rtl="0" algn="l">
              <a:lnSpc>
                <a:spcPct val="140011"/>
              </a:lnSpc>
              <a:spcBef>
                <a:spcPts val="0"/>
              </a:spcBef>
              <a:spcAft>
                <a:spcPts val="0"/>
              </a:spcAft>
              <a:buClr>
                <a:srgbClr val="000000"/>
              </a:buClr>
              <a:buSzPts val="2500"/>
              <a:buFont typeface="Arial"/>
              <a:buNone/>
            </a:pPr>
            <a:r>
              <a:t/>
            </a:r>
            <a:endParaRPr b="0" i="0" sz="2500" u="none" cap="none" strike="noStrike">
              <a:solidFill>
                <a:srgbClr val="452A74"/>
              </a:solidFill>
              <a:latin typeface="Montserrat"/>
              <a:ea typeface="Montserrat"/>
              <a:cs typeface="Montserrat"/>
              <a:sym typeface="Montserrat"/>
            </a:endParaRPr>
          </a:p>
          <a:p>
            <a:pPr indent="0" lvl="0" marL="0" marR="0" rtl="0" algn="l">
              <a:lnSpc>
                <a:spcPct val="140011"/>
              </a:lnSpc>
              <a:spcBef>
                <a:spcPts val="0"/>
              </a:spcBef>
              <a:spcAft>
                <a:spcPts val="0"/>
              </a:spcAft>
              <a:buClr>
                <a:srgbClr val="000000"/>
              </a:buClr>
              <a:buSzPts val="2500"/>
              <a:buFont typeface="Arial"/>
              <a:buNone/>
            </a:pPr>
            <a:r>
              <a:rPr b="1" i="0" lang="en-US" sz="2500" u="none" cap="none" strike="noStrike">
                <a:solidFill>
                  <a:srgbClr val="452A74"/>
                </a:solidFill>
                <a:latin typeface="Montserrat"/>
                <a:ea typeface="Montserrat"/>
                <a:cs typeface="Montserrat"/>
                <a:sym typeface="Montserrat"/>
              </a:rPr>
              <a:t>Gender-blind product design:</a:t>
            </a:r>
            <a:endParaRPr b="0" i="0" sz="1400" u="none" cap="none" strike="noStrike">
              <a:solidFill>
                <a:srgbClr val="000000"/>
              </a:solidFill>
              <a:latin typeface="Arial"/>
              <a:ea typeface="Arial"/>
              <a:cs typeface="Arial"/>
              <a:sym typeface="Arial"/>
            </a:endParaRPr>
          </a:p>
          <a:p>
            <a:pPr indent="-342900" lvl="0" marL="342900" marR="0" rtl="0" algn="l">
              <a:lnSpc>
                <a:spcPct val="140011"/>
              </a:lnSpc>
              <a:spcBef>
                <a:spcPts val="0"/>
              </a:spcBef>
              <a:spcAft>
                <a:spcPts val="0"/>
              </a:spcAft>
              <a:buClr>
                <a:srgbClr val="000000"/>
              </a:buClr>
              <a:buSzPts val="2800"/>
              <a:buFont typeface="Arial"/>
              <a:buChar char="•"/>
            </a:pPr>
            <a:r>
              <a:rPr b="0" i="0" lang="en-US" sz="2500" u="none" cap="none" strike="noStrike">
                <a:solidFill>
                  <a:srgbClr val="452A74"/>
                </a:solidFill>
                <a:latin typeface="Montserrat"/>
                <a:ea typeface="Montserrat"/>
                <a:cs typeface="Montserrat"/>
                <a:sym typeface="Montserrat"/>
              </a:rPr>
              <a:t>Many products are designed without considering women’s needs, leading to </a:t>
            </a:r>
            <a:br>
              <a:rPr b="0" i="0" lang="en-US" sz="2500" u="none" cap="none" strike="noStrike">
                <a:solidFill>
                  <a:srgbClr val="452A74"/>
                </a:solidFill>
                <a:latin typeface="Montserrat"/>
                <a:ea typeface="Montserrat"/>
                <a:cs typeface="Montserrat"/>
                <a:sym typeface="Montserrat"/>
              </a:rPr>
            </a:br>
            <a:r>
              <a:rPr b="0" i="0" lang="en-US" sz="2500" u="none" cap="none" strike="noStrike">
                <a:solidFill>
                  <a:srgbClr val="452A74"/>
                </a:solidFill>
                <a:latin typeface="Montserrat"/>
                <a:ea typeface="Montserrat"/>
                <a:cs typeface="Montserrat"/>
                <a:sym typeface="Montserrat"/>
              </a:rPr>
              <a:t>biased designs in technology, healthcare, and engineering.</a:t>
            </a:r>
            <a:endParaRPr b="0" i="0" sz="2500" u="none" cap="none" strike="noStrike">
              <a:solidFill>
                <a:srgbClr val="452A74"/>
              </a:solidFill>
              <a:latin typeface="Montserrat"/>
              <a:ea typeface="Montserrat"/>
              <a:cs typeface="Montserrat"/>
              <a:sym typeface="Montserrat"/>
            </a:endParaRPr>
          </a:p>
          <a:p>
            <a:pPr indent="-342900" lvl="0" marL="342900" marR="0" rtl="0" algn="l">
              <a:lnSpc>
                <a:spcPct val="140011"/>
              </a:lnSpc>
              <a:spcBef>
                <a:spcPts val="0"/>
              </a:spcBef>
              <a:spcAft>
                <a:spcPts val="0"/>
              </a:spcAft>
              <a:buClr>
                <a:srgbClr val="000000"/>
              </a:buClr>
              <a:buSzPts val="2800"/>
              <a:buFont typeface="Arial"/>
              <a:buChar char="•"/>
            </a:pPr>
            <a:r>
              <a:rPr b="0" i="0" lang="en-US" sz="2500" u="none" cap="none" strike="noStrike">
                <a:solidFill>
                  <a:srgbClr val="452A74"/>
                </a:solidFill>
                <a:latin typeface="Montserrat"/>
                <a:ea typeface="Montserrat"/>
                <a:cs typeface="Montserrat"/>
                <a:sym typeface="Montserrat"/>
              </a:rPr>
              <a:t>Products and services created without a gender perspective often overlook </a:t>
            </a:r>
            <a:br>
              <a:rPr b="0" i="0" lang="en-US" sz="2500" u="none" cap="none" strike="noStrike">
                <a:solidFill>
                  <a:srgbClr val="452A74"/>
                </a:solidFill>
                <a:latin typeface="Montserrat"/>
                <a:ea typeface="Montserrat"/>
                <a:cs typeface="Montserrat"/>
                <a:sym typeface="Montserrat"/>
              </a:rPr>
            </a:br>
            <a:r>
              <a:rPr b="0" i="0" lang="en-US" sz="2500" u="none" cap="none" strike="noStrike">
                <a:solidFill>
                  <a:srgbClr val="452A74"/>
                </a:solidFill>
                <a:latin typeface="Montserrat"/>
                <a:ea typeface="Montserrat"/>
                <a:cs typeface="Montserrat"/>
                <a:sym typeface="Montserrat"/>
              </a:rPr>
              <a:t>crucial aspects that affect women’s safety, health, and usability.</a:t>
            </a:r>
            <a:endParaRPr b="0" i="0" sz="2500" u="none" cap="none" strike="noStrike">
              <a:solidFill>
                <a:srgbClr val="452A74"/>
              </a:solidFill>
              <a:latin typeface="Montserrat"/>
              <a:ea typeface="Montserrat"/>
              <a:cs typeface="Montserrat"/>
              <a:sym typeface="Montserrat"/>
            </a:endParaRPr>
          </a:p>
          <a:p>
            <a:pPr indent="0" lvl="0" marL="0" marR="0" rtl="0" algn="l">
              <a:lnSpc>
                <a:spcPct val="140011"/>
              </a:lnSpc>
              <a:spcBef>
                <a:spcPts val="0"/>
              </a:spcBef>
              <a:spcAft>
                <a:spcPts val="0"/>
              </a:spcAft>
              <a:buClr>
                <a:srgbClr val="000000"/>
              </a:buClr>
              <a:buSzPts val="2500"/>
              <a:buFont typeface="Arial"/>
              <a:buNone/>
            </a:pPr>
            <a:r>
              <a:t/>
            </a:r>
            <a:endParaRPr b="0" i="0" sz="2500" u="none" cap="none" strike="noStrike">
              <a:solidFill>
                <a:srgbClr val="452A74"/>
              </a:solidFill>
              <a:latin typeface="Montserrat"/>
              <a:ea typeface="Montserrat"/>
              <a:cs typeface="Montserrat"/>
              <a:sym typeface="Montserrat"/>
            </a:endParaRPr>
          </a:p>
        </p:txBody>
      </p:sp>
      <p:sp>
        <p:nvSpPr>
          <p:cNvPr id="270" name="Google Shape;270;p65"/>
          <p:cNvSpPr txBox="1"/>
          <p:nvPr/>
        </p:nvSpPr>
        <p:spPr>
          <a:xfrm>
            <a:off x="426126" y="212032"/>
            <a:ext cx="11579700" cy="1551194"/>
          </a:xfrm>
          <a:prstGeom prst="rect">
            <a:avLst/>
          </a:prstGeom>
          <a:noFill/>
          <a:ln>
            <a:noFill/>
          </a:ln>
        </p:spPr>
        <p:txBody>
          <a:bodyPr anchorCtr="0" anchor="t" bIns="0" lIns="0" spcFirstLastPara="1" rIns="0" wrap="square" tIns="0">
            <a:spAutoFit/>
          </a:bodyPr>
          <a:lstStyle/>
          <a:p>
            <a:pPr indent="0" lvl="0" marL="0" marR="0" rtl="0" algn="l">
              <a:lnSpc>
                <a:spcPct val="139992"/>
              </a:lnSpc>
              <a:spcBef>
                <a:spcPts val="0"/>
              </a:spcBef>
              <a:spcAft>
                <a:spcPts val="0"/>
              </a:spcAft>
              <a:buClr>
                <a:srgbClr val="000000"/>
              </a:buClr>
              <a:buSzPts val="3600"/>
              <a:buFont typeface="Arial"/>
              <a:buNone/>
            </a:pPr>
            <a:r>
              <a:rPr b="0" i="0" lang="en-US" sz="3600" u="none" cap="none" strike="noStrike">
                <a:solidFill>
                  <a:srgbClr val="452A74"/>
                </a:solidFill>
                <a:latin typeface="Montserrat"/>
                <a:ea typeface="Montserrat"/>
                <a:cs typeface="Montserrat"/>
                <a:sym typeface="Montserrat"/>
              </a:rPr>
              <a:t>Empowering Women in Tech through </a:t>
            </a:r>
            <a:endParaRPr b="0" i="0" sz="1400" u="none" cap="none" strike="noStrike">
              <a:solidFill>
                <a:srgbClr val="000000"/>
              </a:solidFill>
              <a:latin typeface="Arial"/>
              <a:ea typeface="Arial"/>
              <a:cs typeface="Arial"/>
              <a:sym typeface="Arial"/>
            </a:endParaRPr>
          </a:p>
          <a:p>
            <a:pPr indent="0" lvl="0" marL="0" marR="0" rtl="0" algn="l">
              <a:lnSpc>
                <a:spcPct val="140022"/>
              </a:lnSpc>
              <a:spcBef>
                <a:spcPts val="0"/>
              </a:spcBef>
              <a:spcAft>
                <a:spcPts val="0"/>
              </a:spcAft>
              <a:buClr>
                <a:srgbClr val="000000"/>
              </a:buClr>
              <a:buSzPts val="3600"/>
              <a:buFont typeface="Arial"/>
              <a:buNone/>
            </a:pPr>
            <a:r>
              <a:rPr b="1" i="0" lang="en-US" sz="3600" u="none" cap="none" strike="noStrike">
                <a:solidFill>
                  <a:srgbClr val="452A74"/>
                </a:solidFill>
                <a:latin typeface="Montserrat"/>
                <a:ea typeface="Montserrat"/>
                <a:cs typeface="Montserrat"/>
                <a:sym typeface="Montserrat"/>
              </a:rPr>
              <a:t>Gender gap in innovation</a:t>
            </a:r>
            <a:endParaRPr b="1" i="0" sz="3600" u="none" cap="none" strike="noStrike">
              <a:solidFill>
                <a:srgbClr val="452A74"/>
              </a:solidFill>
              <a:latin typeface="Montserrat"/>
              <a:ea typeface="Montserrat"/>
              <a:cs typeface="Montserrat"/>
              <a:sym typeface="Montserrat"/>
            </a:endParaRPr>
          </a:p>
        </p:txBody>
      </p:sp>
      <p:pic>
        <p:nvPicPr>
          <p:cNvPr descr="A neutral-toned illustration of a woman using a poorly designed product, such as a smartphone that is too large for her hands or a car seatbelt that doesn’t fit properly, symbolizing gender-blind product design. On the other side, an inclusive product that considers diverse body types and usability needs, such as ergonomic tools or properly fitting safety equipment. The colors are neutral and professional, avoiding any stereotypical gender-coded colors. The overall theme highlights the impact of biased designs in technology, healthcare, and engineering." id="271" name="Google Shape;271;p65"/>
          <p:cNvPicPr preferRelativeResize="0"/>
          <p:nvPr/>
        </p:nvPicPr>
        <p:blipFill rotWithShape="1">
          <a:blip r:embed="rId5">
            <a:alphaModFix/>
          </a:blip>
          <a:srcRect b="0" l="0" r="0" t="0"/>
          <a:stretch/>
        </p:blipFill>
        <p:spPr>
          <a:xfrm>
            <a:off x="13818878" y="4570444"/>
            <a:ext cx="3904488" cy="3904488"/>
          </a:xfrm>
          <a:prstGeom prst="ellipse">
            <a:avLst/>
          </a:prstGeom>
          <a:noFill/>
          <a:ln>
            <a:noFill/>
          </a:ln>
        </p:spPr>
      </p:pic>
    </p:spTree>
  </p:cSld>
  <p:clrMapOvr>
    <a:masterClrMapping/>
  </p:clrMapOvr>
  <p:transition>
    <p:fade/>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66"/>
          <p:cNvSpPr/>
          <p:nvPr/>
        </p:nvSpPr>
        <p:spPr>
          <a:xfrm>
            <a:off x="15390464" y="8954526"/>
            <a:ext cx="2897536" cy="607548"/>
          </a:xfrm>
          <a:custGeom>
            <a:rect b="b" l="l" r="r" t="t"/>
            <a:pathLst>
              <a:path extrusionOk="0" h="607548" w="2897536">
                <a:moveTo>
                  <a:pt x="0" y="0"/>
                </a:moveTo>
                <a:lnTo>
                  <a:pt x="2897536" y="0"/>
                </a:lnTo>
                <a:lnTo>
                  <a:pt x="2897536" y="607548"/>
                </a:lnTo>
                <a:lnTo>
                  <a:pt x="0" y="60754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277" name="Google Shape;277;p66"/>
          <p:cNvGrpSpPr/>
          <p:nvPr/>
        </p:nvGrpSpPr>
        <p:grpSpPr>
          <a:xfrm>
            <a:off x="-281955" y="9721186"/>
            <a:ext cx="18965956" cy="883918"/>
            <a:chOff x="0" y="-38100"/>
            <a:chExt cx="4995116" cy="232800"/>
          </a:xfrm>
        </p:grpSpPr>
        <p:sp>
          <p:nvSpPr>
            <p:cNvPr id="278" name="Google Shape;278;p66"/>
            <p:cNvSpPr/>
            <p:nvPr/>
          </p:nvSpPr>
          <p:spPr>
            <a:xfrm>
              <a:off x="0" y="0"/>
              <a:ext cx="4995116" cy="194611"/>
            </a:xfrm>
            <a:custGeom>
              <a:rect b="b" l="l" r="r" t="t"/>
              <a:pathLst>
                <a:path extrusionOk="0" h="194611" w="4995116">
                  <a:moveTo>
                    <a:pt x="0" y="0"/>
                  </a:moveTo>
                  <a:lnTo>
                    <a:pt x="4995116" y="0"/>
                  </a:lnTo>
                  <a:lnTo>
                    <a:pt x="4995116" y="194611"/>
                  </a:lnTo>
                  <a:lnTo>
                    <a:pt x="0" y="194611"/>
                  </a:lnTo>
                  <a:close/>
                </a:path>
              </a:pathLst>
            </a:custGeom>
            <a:solidFill>
              <a:srgbClr val="452A7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79" name="Google Shape;279;p66"/>
            <p:cNvSpPr txBox="1"/>
            <p:nvPr/>
          </p:nvSpPr>
          <p:spPr>
            <a:xfrm>
              <a:off x="0" y="-38100"/>
              <a:ext cx="4995000" cy="2328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280" name="Google Shape;280;p66"/>
          <p:cNvSpPr/>
          <p:nvPr/>
        </p:nvSpPr>
        <p:spPr>
          <a:xfrm>
            <a:off x="15771122" y="185791"/>
            <a:ext cx="2350460" cy="2350460"/>
          </a:xfrm>
          <a:custGeom>
            <a:rect b="b" l="l" r="r" t="t"/>
            <a:pathLst>
              <a:path extrusionOk="0" h="2350460" w="2350460">
                <a:moveTo>
                  <a:pt x="0" y="0"/>
                </a:moveTo>
                <a:lnTo>
                  <a:pt x="2350461" y="0"/>
                </a:lnTo>
                <a:lnTo>
                  <a:pt x="2350461" y="2350460"/>
                </a:lnTo>
                <a:lnTo>
                  <a:pt x="0" y="23504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81" name="Google Shape;281;p66"/>
          <p:cNvSpPr txBox="1"/>
          <p:nvPr/>
        </p:nvSpPr>
        <p:spPr>
          <a:xfrm>
            <a:off x="426125" y="2388400"/>
            <a:ext cx="12375900" cy="66345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Clr>
                <a:srgbClr val="000000"/>
              </a:buClr>
              <a:buSzPts val="2500"/>
              <a:buFont typeface="Arial"/>
              <a:buNone/>
            </a:pPr>
            <a:r>
              <a:rPr b="1" i="0" lang="en-US" sz="2500" u="none" cap="none" strike="noStrike">
                <a:solidFill>
                  <a:srgbClr val="452A74"/>
                </a:solidFill>
                <a:latin typeface="Montserrat"/>
                <a:ea typeface="Montserrat"/>
                <a:cs typeface="Montserrat"/>
                <a:sym typeface="Montserrat"/>
              </a:rPr>
              <a:t>Effect on economy and development:</a:t>
            </a:r>
            <a:endParaRPr b="0" i="0" sz="1400" u="none" cap="none" strike="noStrike">
              <a:solidFill>
                <a:srgbClr val="000000"/>
              </a:solidFill>
              <a:latin typeface="Arial"/>
              <a:ea typeface="Arial"/>
              <a:cs typeface="Arial"/>
              <a:sym typeface="Arial"/>
            </a:endParaRPr>
          </a:p>
          <a:p>
            <a:pPr indent="-342900" lvl="0" marL="342900" marR="0" rtl="0" algn="l">
              <a:lnSpc>
                <a:spcPct val="140011"/>
              </a:lnSpc>
              <a:spcBef>
                <a:spcPts val="0"/>
              </a:spcBef>
              <a:spcAft>
                <a:spcPts val="0"/>
              </a:spcAft>
              <a:buClr>
                <a:srgbClr val="000000"/>
              </a:buClr>
              <a:buSzPts val="2800"/>
              <a:buFont typeface="Arial"/>
              <a:buChar char="•"/>
            </a:pPr>
            <a:r>
              <a:rPr b="0" i="0" lang="en-US" sz="2500" u="none" cap="none" strike="noStrike">
                <a:solidFill>
                  <a:srgbClr val="452A74"/>
                </a:solidFill>
                <a:latin typeface="Montserrat"/>
                <a:ea typeface="Montserrat"/>
                <a:cs typeface="Montserrat"/>
                <a:sym typeface="Montserrat"/>
              </a:rPr>
              <a:t>The STEM workforce shortage is a major economic issue, and excluding women reduces the available talent pool.</a:t>
            </a:r>
            <a:endParaRPr b="0" i="0" sz="1400" u="none" cap="none" strike="noStrike">
              <a:solidFill>
                <a:srgbClr val="000000"/>
              </a:solidFill>
              <a:latin typeface="Arial"/>
              <a:ea typeface="Arial"/>
              <a:cs typeface="Arial"/>
              <a:sym typeface="Arial"/>
            </a:endParaRPr>
          </a:p>
          <a:p>
            <a:pPr indent="-342900" lvl="0" marL="342900" marR="0" rtl="0" algn="l">
              <a:lnSpc>
                <a:spcPct val="140011"/>
              </a:lnSpc>
              <a:spcBef>
                <a:spcPts val="0"/>
              </a:spcBef>
              <a:spcAft>
                <a:spcPts val="0"/>
              </a:spcAft>
              <a:buClr>
                <a:srgbClr val="000000"/>
              </a:buClr>
              <a:buSzPts val="2800"/>
              <a:buFont typeface="Arial"/>
              <a:buChar char="•"/>
            </a:pPr>
            <a:r>
              <a:rPr b="0" i="0" lang="en-US" sz="2500" u="none" cap="none" strike="noStrike">
                <a:solidFill>
                  <a:srgbClr val="452A74"/>
                </a:solidFill>
                <a:latin typeface="Montserrat"/>
                <a:ea typeface="Montserrat"/>
                <a:cs typeface="Montserrat"/>
                <a:sym typeface="Montserrat"/>
              </a:rPr>
              <a:t>Global GDP could increase if gender gaps in the workforce were reduced.</a:t>
            </a:r>
            <a:endParaRPr b="0" i="0" sz="2500" u="none" cap="none" strike="noStrike">
              <a:solidFill>
                <a:srgbClr val="452A74"/>
              </a:solidFill>
              <a:latin typeface="Montserrat"/>
              <a:ea typeface="Montserrat"/>
              <a:cs typeface="Montserrat"/>
              <a:sym typeface="Montserrat"/>
            </a:endParaRPr>
          </a:p>
          <a:p>
            <a:pPr indent="-342900" lvl="0" marL="342900" marR="0" rtl="0" algn="l">
              <a:lnSpc>
                <a:spcPct val="140011"/>
              </a:lnSpc>
              <a:spcBef>
                <a:spcPts val="0"/>
              </a:spcBef>
              <a:spcAft>
                <a:spcPts val="0"/>
              </a:spcAft>
              <a:buClr>
                <a:srgbClr val="000000"/>
              </a:buClr>
              <a:buSzPts val="2800"/>
              <a:buFont typeface="Arial"/>
              <a:buChar char="•"/>
            </a:pPr>
            <a:r>
              <a:rPr b="0" i="0" lang="en-US" sz="2500" u="none" cap="none" strike="noStrike">
                <a:solidFill>
                  <a:srgbClr val="452A74"/>
                </a:solidFill>
                <a:latin typeface="Montserrat"/>
                <a:ea typeface="Montserrat"/>
                <a:cs typeface="Montserrat"/>
                <a:sym typeface="Montserrat"/>
              </a:rPr>
              <a:t>Inclusive workplaces report higher productivity and better financial performance.</a:t>
            </a:r>
            <a:endParaRPr b="0" i="0" sz="1400" u="none" cap="none" strike="noStrike">
              <a:solidFill>
                <a:srgbClr val="000000"/>
              </a:solidFill>
              <a:latin typeface="Arial"/>
              <a:ea typeface="Arial"/>
              <a:cs typeface="Arial"/>
              <a:sym typeface="Arial"/>
            </a:endParaRPr>
          </a:p>
          <a:p>
            <a:pPr indent="-342900" lvl="0" marL="342900" marR="0" rtl="0" algn="l">
              <a:lnSpc>
                <a:spcPct val="140011"/>
              </a:lnSpc>
              <a:spcBef>
                <a:spcPts val="0"/>
              </a:spcBef>
              <a:spcAft>
                <a:spcPts val="0"/>
              </a:spcAft>
              <a:buClr>
                <a:srgbClr val="000000"/>
              </a:buClr>
              <a:buSzPts val="2800"/>
              <a:buFont typeface="Arial"/>
              <a:buChar char="•"/>
            </a:pPr>
            <a:r>
              <a:rPr b="0" i="0" lang="en-US" sz="2500" u="none" cap="none" strike="noStrike">
                <a:solidFill>
                  <a:srgbClr val="452A74"/>
                </a:solidFill>
                <a:latin typeface="Montserrat"/>
                <a:ea typeface="Montserrat"/>
                <a:cs typeface="Montserrat"/>
                <a:sym typeface="Montserrat"/>
              </a:rPr>
              <a:t>Countries that fail to close the STEM gender gap risk slower economic growth and innovation lack.</a:t>
            </a:r>
            <a:endParaRPr b="0" i="0" sz="2500" u="none" cap="none" strike="noStrike">
              <a:solidFill>
                <a:srgbClr val="452A74"/>
              </a:solidFill>
              <a:latin typeface="Montserrat"/>
              <a:ea typeface="Montserrat"/>
              <a:cs typeface="Montserrat"/>
              <a:sym typeface="Montserrat"/>
            </a:endParaRPr>
          </a:p>
          <a:p>
            <a:pPr indent="-342900" lvl="0" marL="342900" marR="0" rtl="0" algn="l">
              <a:lnSpc>
                <a:spcPct val="140011"/>
              </a:lnSpc>
              <a:spcBef>
                <a:spcPts val="0"/>
              </a:spcBef>
              <a:spcAft>
                <a:spcPts val="0"/>
              </a:spcAft>
              <a:buClr>
                <a:srgbClr val="000000"/>
              </a:buClr>
              <a:buSzPts val="2800"/>
              <a:buFont typeface="Arial"/>
              <a:buChar char="•"/>
            </a:pPr>
            <a:r>
              <a:rPr b="0" i="0" lang="en-US" sz="2500" u="none" cap="none" strike="noStrike">
                <a:solidFill>
                  <a:srgbClr val="452A74"/>
                </a:solidFill>
                <a:latin typeface="Montserrat"/>
                <a:ea typeface="Montserrat"/>
                <a:cs typeface="Montserrat"/>
                <a:sym typeface="Montserrat"/>
              </a:rPr>
              <a:t>The absence of women in STEM leadership roles perpetuates inequality, affecting education, employment, and women’s overall economic independence.</a:t>
            </a:r>
            <a:endParaRPr b="0" i="0" sz="2500" u="none" cap="none" strike="noStrike">
              <a:solidFill>
                <a:srgbClr val="452A74"/>
              </a:solidFill>
              <a:latin typeface="Montserrat"/>
              <a:ea typeface="Montserrat"/>
              <a:cs typeface="Montserrat"/>
              <a:sym typeface="Montserrat"/>
            </a:endParaRPr>
          </a:p>
          <a:p>
            <a:pPr indent="-165100" lvl="0" marL="342900" marR="0" rtl="0" algn="l">
              <a:lnSpc>
                <a:spcPct val="140011"/>
              </a:lnSpc>
              <a:spcBef>
                <a:spcPts val="0"/>
              </a:spcBef>
              <a:spcAft>
                <a:spcPts val="0"/>
              </a:spcAft>
              <a:buClr>
                <a:srgbClr val="000000"/>
              </a:buClr>
              <a:buSzPts val="2800"/>
              <a:buFont typeface="Arial"/>
              <a:buNone/>
            </a:pPr>
            <a:r>
              <a:t/>
            </a:r>
            <a:endParaRPr b="0" i="0" sz="2500" u="none" cap="none" strike="noStrike">
              <a:solidFill>
                <a:srgbClr val="452A74"/>
              </a:solidFill>
              <a:latin typeface="Montserrat"/>
              <a:ea typeface="Montserrat"/>
              <a:cs typeface="Montserrat"/>
              <a:sym typeface="Montserrat"/>
            </a:endParaRPr>
          </a:p>
        </p:txBody>
      </p:sp>
      <p:sp>
        <p:nvSpPr>
          <p:cNvPr id="282" name="Google Shape;282;p66"/>
          <p:cNvSpPr txBox="1"/>
          <p:nvPr/>
        </p:nvSpPr>
        <p:spPr>
          <a:xfrm>
            <a:off x="426126" y="212032"/>
            <a:ext cx="11579700" cy="1551194"/>
          </a:xfrm>
          <a:prstGeom prst="rect">
            <a:avLst/>
          </a:prstGeom>
          <a:noFill/>
          <a:ln>
            <a:noFill/>
          </a:ln>
        </p:spPr>
        <p:txBody>
          <a:bodyPr anchorCtr="0" anchor="t" bIns="0" lIns="0" spcFirstLastPara="1" rIns="0" wrap="square" tIns="0">
            <a:spAutoFit/>
          </a:bodyPr>
          <a:lstStyle/>
          <a:p>
            <a:pPr indent="0" lvl="0" marL="0" marR="0" rtl="0" algn="l">
              <a:lnSpc>
                <a:spcPct val="139992"/>
              </a:lnSpc>
              <a:spcBef>
                <a:spcPts val="0"/>
              </a:spcBef>
              <a:spcAft>
                <a:spcPts val="0"/>
              </a:spcAft>
              <a:buClr>
                <a:srgbClr val="000000"/>
              </a:buClr>
              <a:buSzPts val="3600"/>
              <a:buFont typeface="Arial"/>
              <a:buNone/>
            </a:pPr>
            <a:r>
              <a:rPr b="0" i="0" lang="en-US" sz="3600" u="none" cap="none" strike="noStrike">
                <a:solidFill>
                  <a:srgbClr val="452A74"/>
                </a:solidFill>
                <a:latin typeface="Montserrat"/>
                <a:ea typeface="Montserrat"/>
                <a:cs typeface="Montserrat"/>
                <a:sym typeface="Montserrat"/>
              </a:rPr>
              <a:t>Empowering Women in Tech through </a:t>
            </a:r>
            <a:endParaRPr b="0" i="0" sz="1400" u="none" cap="none" strike="noStrike">
              <a:solidFill>
                <a:srgbClr val="000000"/>
              </a:solidFill>
              <a:latin typeface="Arial"/>
              <a:ea typeface="Arial"/>
              <a:cs typeface="Arial"/>
              <a:sym typeface="Arial"/>
            </a:endParaRPr>
          </a:p>
          <a:p>
            <a:pPr indent="0" lvl="0" marL="0" marR="0" rtl="0" algn="l">
              <a:lnSpc>
                <a:spcPct val="140022"/>
              </a:lnSpc>
              <a:spcBef>
                <a:spcPts val="0"/>
              </a:spcBef>
              <a:spcAft>
                <a:spcPts val="0"/>
              </a:spcAft>
              <a:buClr>
                <a:srgbClr val="000000"/>
              </a:buClr>
              <a:buSzPts val="3600"/>
              <a:buFont typeface="Arial"/>
              <a:buNone/>
            </a:pPr>
            <a:r>
              <a:rPr b="1" i="0" lang="en-US" sz="3600" u="none" cap="none" strike="noStrike">
                <a:solidFill>
                  <a:srgbClr val="452A74"/>
                </a:solidFill>
                <a:latin typeface="Montserrat"/>
                <a:ea typeface="Montserrat"/>
                <a:cs typeface="Montserrat"/>
                <a:sym typeface="Montserrat"/>
              </a:rPr>
              <a:t>Gender gap in innovation</a:t>
            </a:r>
            <a:endParaRPr b="1" i="0" sz="3600" u="none" cap="none" strike="noStrike">
              <a:solidFill>
                <a:srgbClr val="452A74"/>
              </a:solidFill>
              <a:latin typeface="Montserrat"/>
              <a:ea typeface="Montserrat"/>
              <a:cs typeface="Montserrat"/>
              <a:sym typeface="Montserrat"/>
            </a:endParaRPr>
          </a:p>
        </p:txBody>
      </p:sp>
      <p:pic>
        <p:nvPicPr>
          <p:cNvPr descr="A modern city skyline with a large digital graph overlay showing economic decline due to lack of diversity. In the foreground, a diverse group of professionals, including women in STEM fields, are absent or minimized, symbolizing the economic loss from the gender gap in STEM. A contrast is shown with a futuristic, thriving city on one side where gender diversity is embraced, representing the positive economic impact of inclusion. The overall theme conveys how gender disparity in STEM affects innovation, workforce productivity, and economic growth." id="283" name="Google Shape;283;p66"/>
          <p:cNvPicPr preferRelativeResize="0"/>
          <p:nvPr/>
        </p:nvPicPr>
        <p:blipFill rotWithShape="1">
          <a:blip r:embed="rId5">
            <a:alphaModFix/>
          </a:blip>
          <a:srcRect b="0" l="0" r="0" t="0"/>
          <a:stretch/>
        </p:blipFill>
        <p:spPr>
          <a:xfrm>
            <a:off x="12718374" y="3025009"/>
            <a:ext cx="5143500" cy="5143500"/>
          </a:xfrm>
          <a:prstGeom prst="ellipse">
            <a:avLst/>
          </a:prstGeom>
          <a:noFill/>
          <a:ln>
            <a:noFill/>
          </a:ln>
        </p:spPr>
      </p:pic>
    </p:spTree>
  </p:cSld>
  <p:clrMapOvr>
    <a:masterClrMapping/>
  </p:clrMapOvr>
  <p:transition>
    <p:fade/>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ED5ED">
            <a:alpha val="30196"/>
          </a:srgbClr>
        </a:solidFill>
      </p:bgPr>
    </p:bg>
    <p:spTree>
      <p:nvGrpSpPr>
        <p:cNvPr id="287" name="Shape 287"/>
        <p:cNvGrpSpPr/>
        <p:nvPr/>
      </p:nvGrpSpPr>
      <p:grpSpPr>
        <a:xfrm>
          <a:off x="0" y="0"/>
          <a:ext cx="0" cy="0"/>
          <a:chOff x="0" y="0"/>
          <a:chExt cx="0" cy="0"/>
        </a:xfrm>
      </p:grpSpPr>
      <p:sp>
        <p:nvSpPr>
          <p:cNvPr id="288" name="Google Shape;288;p67"/>
          <p:cNvSpPr/>
          <p:nvPr/>
        </p:nvSpPr>
        <p:spPr>
          <a:xfrm>
            <a:off x="15390464" y="8954526"/>
            <a:ext cx="2897536" cy="607548"/>
          </a:xfrm>
          <a:custGeom>
            <a:rect b="b" l="l" r="r" t="t"/>
            <a:pathLst>
              <a:path extrusionOk="0" h="607548" w="2897536">
                <a:moveTo>
                  <a:pt x="0" y="0"/>
                </a:moveTo>
                <a:lnTo>
                  <a:pt x="2897536" y="0"/>
                </a:lnTo>
                <a:lnTo>
                  <a:pt x="2897536" y="607548"/>
                </a:lnTo>
                <a:lnTo>
                  <a:pt x="0" y="60754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289" name="Google Shape;289;p67"/>
          <p:cNvGrpSpPr/>
          <p:nvPr/>
        </p:nvGrpSpPr>
        <p:grpSpPr>
          <a:xfrm>
            <a:off x="-281955" y="9721186"/>
            <a:ext cx="18965956" cy="883918"/>
            <a:chOff x="0" y="-38100"/>
            <a:chExt cx="4995116" cy="232800"/>
          </a:xfrm>
        </p:grpSpPr>
        <p:sp>
          <p:nvSpPr>
            <p:cNvPr id="290" name="Google Shape;290;p67"/>
            <p:cNvSpPr/>
            <p:nvPr/>
          </p:nvSpPr>
          <p:spPr>
            <a:xfrm>
              <a:off x="0" y="0"/>
              <a:ext cx="4995116" cy="194611"/>
            </a:xfrm>
            <a:custGeom>
              <a:rect b="b" l="l" r="r" t="t"/>
              <a:pathLst>
                <a:path extrusionOk="0" h="194611" w="4995116">
                  <a:moveTo>
                    <a:pt x="0" y="0"/>
                  </a:moveTo>
                  <a:lnTo>
                    <a:pt x="4995116" y="0"/>
                  </a:lnTo>
                  <a:lnTo>
                    <a:pt x="4995116" y="194611"/>
                  </a:lnTo>
                  <a:lnTo>
                    <a:pt x="0" y="194611"/>
                  </a:lnTo>
                  <a:close/>
                </a:path>
              </a:pathLst>
            </a:custGeom>
            <a:solidFill>
              <a:srgbClr val="452A7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91" name="Google Shape;291;p67"/>
            <p:cNvSpPr txBox="1"/>
            <p:nvPr/>
          </p:nvSpPr>
          <p:spPr>
            <a:xfrm>
              <a:off x="0" y="-38100"/>
              <a:ext cx="4995000" cy="2328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292" name="Google Shape;292;p67"/>
          <p:cNvSpPr/>
          <p:nvPr/>
        </p:nvSpPr>
        <p:spPr>
          <a:xfrm>
            <a:off x="15771122" y="185791"/>
            <a:ext cx="2350460" cy="2350460"/>
          </a:xfrm>
          <a:custGeom>
            <a:rect b="b" l="l" r="r" t="t"/>
            <a:pathLst>
              <a:path extrusionOk="0" h="2350460" w="2350460">
                <a:moveTo>
                  <a:pt x="0" y="0"/>
                </a:moveTo>
                <a:lnTo>
                  <a:pt x="2350461" y="0"/>
                </a:lnTo>
                <a:lnTo>
                  <a:pt x="2350461" y="2350460"/>
                </a:lnTo>
                <a:lnTo>
                  <a:pt x="0" y="23504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93" name="Google Shape;293;p67"/>
          <p:cNvSpPr txBox="1"/>
          <p:nvPr/>
        </p:nvSpPr>
        <p:spPr>
          <a:xfrm>
            <a:off x="426126" y="212032"/>
            <a:ext cx="11579700" cy="1551194"/>
          </a:xfrm>
          <a:prstGeom prst="rect">
            <a:avLst/>
          </a:prstGeom>
          <a:noFill/>
          <a:ln>
            <a:noFill/>
          </a:ln>
        </p:spPr>
        <p:txBody>
          <a:bodyPr anchorCtr="0" anchor="t" bIns="0" lIns="0" spcFirstLastPara="1" rIns="0" wrap="square" tIns="0">
            <a:spAutoFit/>
          </a:bodyPr>
          <a:lstStyle/>
          <a:p>
            <a:pPr indent="0" lvl="0" marL="0" marR="0" rtl="0" algn="l">
              <a:lnSpc>
                <a:spcPct val="139992"/>
              </a:lnSpc>
              <a:spcBef>
                <a:spcPts val="0"/>
              </a:spcBef>
              <a:spcAft>
                <a:spcPts val="0"/>
              </a:spcAft>
              <a:buClr>
                <a:srgbClr val="000000"/>
              </a:buClr>
              <a:buSzPts val="3600"/>
              <a:buFont typeface="Arial"/>
              <a:buNone/>
            </a:pPr>
            <a:r>
              <a:rPr b="0" i="0" lang="en-US" sz="3600" u="none" cap="none" strike="noStrike">
                <a:solidFill>
                  <a:srgbClr val="452A74"/>
                </a:solidFill>
                <a:latin typeface="Montserrat"/>
                <a:ea typeface="Montserrat"/>
                <a:cs typeface="Montserrat"/>
                <a:sym typeface="Montserrat"/>
              </a:rPr>
              <a:t>Empowering Women in Tech through </a:t>
            </a:r>
            <a:endParaRPr b="0" i="0" sz="1400" u="none" cap="none" strike="noStrike">
              <a:solidFill>
                <a:srgbClr val="000000"/>
              </a:solidFill>
              <a:latin typeface="Arial"/>
              <a:ea typeface="Arial"/>
              <a:cs typeface="Arial"/>
              <a:sym typeface="Arial"/>
            </a:endParaRPr>
          </a:p>
          <a:p>
            <a:pPr indent="0" lvl="0" marL="0" marR="0" rtl="0" algn="l">
              <a:lnSpc>
                <a:spcPct val="140022"/>
              </a:lnSpc>
              <a:spcBef>
                <a:spcPts val="0"/>
              </a:spcBef>
              <a:spcAft>
                <a:spcPts val="0"/>
              </a:spcAft>
              <a:buClr>
                <a:srgbClr val="000000"/>
              </a:buClr>
              <a:buSzPts val="3600"/>
              <a:buFont typeface="Arial"/>
              <a:buNone/>
            </a:pPr>
            <a:r>
              <a:rPr b="1" i="0" lang="en-US" sz="3600" u="none" cap="none" strike="noStrike">
                <a:solidFill>
                  <a:srgbClr val="452A74"/>
                </a:solidFill>
                <a:latin typeface="Montserrat"/>
                <a:ea typeface="Montserrat"/>
                <a:cs typeface="Montserrat"/>
                <a:sym typeface="Montserrat"/>
              </a:rPr>
              <a:t>Technological innovations are gender-biased</a:t>
            </a:r>
            <a:endParaRPr b="1" i="0" sz="3600" u="none" cap="none" strike="noStrike">
              <a:solidFill>
                <a:srgbClr val="452A74"/>
              </a:solidFill>
              <a:latin typeface="Arial"/>
              <a:ea typeface="Arial"/>
              <a:cs typeface="Arial"/>
              <a:sym typeface="Arial"/>
            </a:endParaRPr>
          </a:p>
        </p:txBody>
      </p:sp>
      <p:sp>
        <p:nvSpPr>
          <p:cNvPr id="294" name="Google Shape;294;p67"/>
          <p:cNvSpPr txBox="1"/>
          <p:nvPr/>
        </p:nvSpPr>
        <p:spPr>
          <a:xfrm>
            <a:off x="426122" y="3572335"/>
            <a:ext cx="8297250" cy="1077218"/>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Clr>
                <a:srgbClr val="000000"/>
              </a:buClr>
              <a:buSzPts val="2500"/>
              <a:buFont typeface="Arial"/>
              <a:buNone/>
            </a:pPr>
            <a:r>
              <a:rPr b="0" i="0" lang="en-US" sz="2500" u="none" cap="none" strike="noStrike">
                <a:solidFill>
                  <a:srgbClr val="452A74"/>
                </a:solidFill>
                <a:latin typeface="Montserrat"/>
                <a:ea typeface="Montserrat"/>
                <a:cs typeface="Montserrat"/>
                <a:sym typeface="Montserrat"/>
              </a:rPr>
              <a:t>The premise that technology is gender-neutral can lead to exclusion in the use of technology</a:t>
            </a:r>
            <a:endParaRPr b="0" i="0" sz="2500" u="none" cap="none" strike="noStrike">
              <a:solidFill>
                <a:srgbClr val="452A74"/>
              </a:solidFill>
              <a:latin typeface="Montserrat"/>
              <a:ea typeface="Montserrat"/>
              <a:cs typeface="Montserrat"/>
              <a:sym typeface="Montserrat"/>
            </a:endParaRPr>
          </a:p>
        </p:txBody>
      </p:sp>
      <p:sp>
        <p:nvSpPr>
          <p:cNvPr id="295" name="Google Shape;295;p67"/>
          <p:cNvSpPr txBox="1"/>
          <p:nvPr/>
        </p:nvSpPr>
        <p:spPr>
          <a:xfrm>
            <a:off x="9143996" y="3572335"/>
            <a:ext cx="8297250" cy="2693045"/>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Clr>
                <a:srgbClr val="000000"/>
              </a:buClr>
              <a:buSzPts val="2500"/>
              <a:buFont typeface="Arial"/>
              <a:buNone/>
            </a:pPr>
            <a:r>
              <a:rPr b="0" i="0" lang="en-US" sz="2500" u="none" cap="none" strike="noStrike">
                <a:solidFill>
                  <a:srgbClr val="452A74"/>
                </a:solidFill>
                <a:latin typeface="Montserrat"/>
                <a:ea typeface="Montserrat"/>
                <a:cs typeface="Montserrat"/>
                <a:sym typeface="Montserrat"/>
              </a:rPr>
              <a:t>A ‘neutral’ approach to technology can mean that designers unconsciously project their own characteristics, skills, knowledge and social status onto end-users, a fact that can result in the technological exclusion of certain social groups</a:t>
            </a:r>
            <a:endParaRPr b="0" i="0" sz="2500" u="none" cap="none" strike="noStrike">
              <a:solidFill>
                <a:srgbClr val="452A74"/>
              </a:solidFill>
              <a:latin typeface="Montserrat"/>
              <a:ea typeface="Montserrat"/>
              <a:cs typeface="Montserrat"/>
              <a:sym typeface="Montserrat"/>
            </a:endParaRPr>
          </a:p>
        </p:txBody>
      </p:sp>
      <p:sp>
        <p:nvSpPr>
          <p:cNvPr id="296" name="Google Shape;296;p67"/>
          <p:cNvSpPr txBox="1"/>
          <p:nvPr/>
        </p:nvSpPr>
        <p:spPr>
          <a:xfrm>
            <a:off x="1050872" y="2695363"/>
            <a:ext cx="15345000" cy="68942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Clr>
                <a:srgbClr val="000000"/>
              </a:buClr>
              <a:buSzPts val="3200"/>
              <a:buFont typeface="Arial"/>
              <a:buNone/>
            </a:pPr>
            <a:r>
              <a:rPr b="1" i="0" lang="en-US" sz="3200" u="none" cap="none" strike="noStrike">
                <a:solidFill>
                  <a:srgbClr val="452A74"/>
                </a:solidFill>
                <a:latin typeface="Montserrat"/>
                <a:ea typeface="Montserrat"/>
                <a:cs typeface="Montserrat"/>
                <a:sym typeface="Montserrat"/>
              </a:rPr>
              <a:t>'Neutral' technology</a:t>
            </a:r>
            <a:endParaRPr b="0" i="0" sz="1400" u="none" cap="none" strike="noStrike">
              <a:solidFill>
                <a:srgbClr val="000000"/>
              </a:solidFill>
              <a:latin typeface="Arial"/>
              <a:ea typeface="Arial"/>
              <a:cs typeface="Arial"/>
              <a:sym typeface="Arial"/>
            </a:endParaRPr>
          </a:p>
        </p:txBody>
      </p:sp>
    </p:spTree>
  </p:cSld>
  <p:clrMapOvr>
    <a:masterClrMapping/>
  </p:clrMapOvr>
  <p:transition>
    <p:fade/>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ED5ED">
            <a:alpha val="30196"/>
          </a:srgbClr>
        </a:solidFill>
      </p:bgPr>
    </p:bg>
    <p:spTree>
      <p:nvGrpSpPr>
        <p:cNvPr id="300" name="Shape 300"/>
        <p:cNvGrpSpPr/>
        <p:nvPr/>
      </p:nvGrpSpPr>
      <p:grpSpPr>
        <a:xfrm>
          <a:off x="0" y="0"/>
          <a:ext cx="0" cy="0"/>
          <a:chOff x="0" y="0"/>
          <a:chExt cx="0" cy="0"/>
        </a:xfrm>
      </p:grpSpPr>
      <p:sp>
        <p:nvSpPr>
          <p:cNvPr id="301" name="Google Shape;301;p68"/>
          <p:cNvSpPr/>
          <p:nvPr/>
        </p:nvSpPr>
        <p:spPr>
          <a:xfrm>
            <a:off x="15390464" y="8954526"/>
            <a:ext cx="2897536" cy="607548"/>
          </a:xfrm>
          <a:custGeom>
            <a:rect b="b" l="l" r="r" t="t"/>
            <a:pathLst>
              <a:path extrusionOk="0" h="607548" w="2897536">
                <a:moveTo>
                  <a:pt x="0" y="0"/>
                </a:moveTo>
                <a:lnTo>
                  <a:pt x="2897536" y="0"/>
                </a:lnTo>
                <a:lnTo>
                  <a:pt x="2897536" y="607548"/>
                </a:lnTo>
                <a:lnTo>
                  <a:pt x="0" y="60754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302" name="Google Shape;302;p68"/>
          <p:cNvGrpSpPr/>
          <p:nvPr/>
        </p:nvGrpSpPr>
        <p:grpSpPr>
          <a:xfrm>
            <a:off x="-281955" y="9721186"/>
            <a:ext cx="18965956" cy="883918"/>
            <a:chOff x="0" y="-38100"/>
            <a:chExt cx="4995116" cy="232800"/>
          </a:xfrm>
        </p:grpSpPr>
        <p:sp>
          <p:nvSpPr>
            <p:cNvPr id="303" name="Google Shape;303;p68"/>
            <p:cNvSpPr/>
            <p:nvPr/>
          </p:nvSpPr>
          <p:spPr>
            <a:xfrm>
              <a:off x="0" y="0"/>
              <a:ext cx="4995116" cy="194611"/>
            </a:xfrm>
            <a:custGeom>
              <a:rect b="b" l="l" r="r" t="t"/>
              <a:pathLst>
                <a:path extrusionOk="0" h="194611" w="4995116">
                  <a:moveTo>
                    <a:pt x="0" y="0"/>
                  </a:moveTo>
                  <a:lnTo>
                    <a:pt x="4995116" y="0"/>
                  </a:lnTo>
                  <a:lnTo>
                    <a:pt x="4995116" y="194611"/>
                  </a:lnTo>
                  <a:lnTo>
                    <a:pt x="0" y="194611"/>
                  </a:lnTo>
                  <a:close/>
                </a:path>
              </a:pathLst>
            </a:custGeom>
            <a:solidFill>
              <a:srgbClr val="452A7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04" name="Google Shape;304;p68"/>
            <p:cNvSpPr txBox="1"/>
            <p:nvPr/>
          </p:nvSpPr>
          <p:spPr>
            <a:xfrm>
              <a:off x="0" y="-38100"/>
              <a:ext cx="4995000" cy="2328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305" name="Google Shape;305;p68"/>
          <p:cNvSpPr/>
          <p:nvPr/>
        </p:nvSpPr>
        <p:spPr>
          <a:xfrm>
            <a:off x="15771122" y="185791"/>
            <a:ext cx="2350460" cy="2350460"/>
          </a:xfrm>
          <a:custGeom>
            <a:rect b="b" l="l" r="r" t="t"/>
            <a:pathLst>
              <a:path extrusionOk="0" h="2350460" w="2350460">
                <a:moveTo>
                  <a:pt x="0" y="0"/>
                </a:moveTo>
                <a:lnTo>
                  <a:pt x="2350461" y="0"/>
                </a:lnTo>
                <a:lnTo>
                  <a:pt x="2350461" y="2350460"/>
                </a:lnTo>
                <a:lnTo>
                  <a:pt x="0" y="23504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06" name="Google Shape;306;p68"/>
          <p:cNvSpPr txBox="1"/>
          <p:nvPr/>
        </p:nvSpPr>
        <p:spPr>
          <a:xfrm>
            <a:off x="426126" y="212032"/>
            <a:ext cx="11579700" cy="1551194"/>
          </a:xfrm>
          <a:prstGeom prst="rect">
            <a:avLst/>
          </a:prstGeom>
          <a:noFill/>
          <a:ln>
            <a:noFill/>
          </a:ln>
        </p:spPr>
        <p:txBody>
          <a:bodyPr anchorCtr="0" anchor="t" bIns="0" lIns="0" spcFirstLastPara="1" rIns="0" wrap="square" tIns="0">
            <a:spAutoFit/>
          </a:bodyPr>
          <a:lstStyle/>
          <a:p>
            <a:pPr indent="0" lvl="0" marL="0" marR="0" rtl="0" algn="l">
              <a:lnSpc>
                <a:spcPct val="139992"/>
              </a:lnSpc>
              <a:spcBef>
                <a:spcPts val="0"/>
              </a:spcBef>
              <a:spcAft>
                <a:spcPts val="0"/>
              </a:spcAft>
              <a:buClr>
                <a:srgbClr val="000000"/>
              </a:buClr>
              <a:buSzPts val="3600"/>
              <a:buFont typeface="Arial"/>
              <a:buNone/>
            </a:pPr>
            <a:r>
              <a:rPr b="0" i="0" lang="en-US" sz="3600" u="none" cap="none" strike="noStrike">
                <a:solidFill>
                  <a:srgbClr val="452A74"/>
                </a:solidFill>
                <a:latin typeface="Montserrat"/>
                <a:ea typeface="Montserrat"/>
                <a:cs typeface="Montserrat"/>
                <a:sym typeface="Montserrat"/>
              </a:rPr>
              <a:t>Empowering Women in Tech through </a:t>
            </a:r>
            <a:endParaRPr b="0" i="0" sz="1400" u="none" cap="none" strike="noStrike">
              <a:solidFill>
                <a:srgbClr val="000000"/>
              </a:solidFill>
              <a:latin typeface="Arial"/>
              <a:ea typeface="Arial"/>
              <a:cs typeface="Arial"/>
              <a:sym typeface="Arial"/>
            </a:endParaRPr>
          </a:p>
          <a:p>
            <a:pPr indent="0" lvl="0" marL="0" marR="0" rtl="0" algn="l">
              <a:lnSpc>
                <a:spcPct val="140022"/>
              </a:lnSpc>
              <a:spcBef>
                <a:spcPts val="0"/>
              </a:spcBef>
              <a:spcAft>
                <a:spcPts val="0"/>
              </a:spcAft>
              <a:buClr>
                <a:srgbClr val="000000"/>
              </a:buClr>
              <a:buSzPts val="3600"/>
              <a:buFont typeface="Arial"/>
              <a:buNone/>
            </a:pPr>
            <a:r>
              <a:rPr b="1" i="0" lang="en-US" sz="3600" u="none" cap="none" strike="noStrike">
                <a:solidFill>
                  <a:srgbClr val="452A74"/>
                </a:solidFill>
                <a:latin typeface="Montserrat"/>
                <a:ea typeface="Montserrat"/>
                <a:cs typeface="Montserrat"/>
                <a:sym typeface="Montserrat"/>
              </a:rPr>
              <a:t>Technological innovations are gender-biased</a:t>
            </a:r>
            <a:endParaRPr b="1" i="0" sz="3600" u="none" cap="none" strike="noStrike">
              <a:solidFill>
                <a:srgbClr val="452A74"/>
              </a:solidFill>
              <a:latin typeface="Arial"/>
              <a:ea typeface="Arial"/>
              <a:cs typeface="Arial"/>
              <a:sym typeface="Arial"/>
            </a:endParaRPr>
          </a:p>
        </p:txBody>
      </p:sp>
      <p:sp>
        <p:nvSpPr>
          <p:cNvPr id="307" name="Google Shape;307;p68"/>
          <p:cNvSpPr txBox="1"/>
          <p:nvPr/>
        </p:nvSpPr>
        <p:spPr>
          <a:xfrm>
            <a:off x="426122" y="3572335"/>
            <a:ext cx="8297250" cy="2154436"/>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Clr>
                <a:srgbClr val="000000"/>
              </a:buClr>
              <a:buSzPts val="2500"/>
              <a:buFont typeface="Arial"/>
              <a:buNone/>
            </a:pPr>
            <a:r>
              <a:rPr b="0" i="0" lang="en-US" sz="2500" u="none" cap="none" strike="noStrike">
                <a:solidFill>
                  <a:srgbClr val="452A74"/>
                </a:solidFill>
                <a:latin typeface="Montserrat"/>
                <a:ea typeface="Montserrat"/>
                <a:cs typeface="Montserrat"/>
                <a:sym typeface="Montserrat"/>
              </a:rPr>
              <a:t>When technologies target specific user groups (e.g. women consumers, or support for women in the workplace) they can reinforce gender differences, traditional stereotypes and hierarchies</a:t>
            </a:r>
            <a:endParaRPr b="0" i="0" sz="2500" u="none" cap="none" strike="noStrike">
              <a:solidFill>
                <a:srgbClr val="452A74"/>
              </a:solidFill>
              <a:latin typeface="Montserrat"/>
              <a:ea typeface="Montserrat"/>
              <a:cs typeface="Montserrat"/>
              <a:sym typeface="Montserrat"/>
            </a:endParaRPr>
          </a:p>
        </p:txBody>
      </p:sp>
      <p:sp>
        <p:nvSpPr>
          <p:cNvPr id="308" name="Google Shape;308;p68"/>
          <p:cNvSpPr txBox="1"/>
          <p:nvPr/>
        </p:nvSpPr>
        <p:spPr>
          <a:xfrm>
            <a:off x="9143996" y="3572335"/>
            <a:ext cx="8297250" cy="1615827"/>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Clr>
                <a:srgbClr val="000000"/>
              </a:buClr>
              <a:buSzPts val="2500"/>
              <a:buFont typeface="Arial"/>
              <a:buNone/>
            </a:pPr>
            <a:r>
              <a:rPr b="0" i="0" lang="en-US" sz="2500" u="none" cap="none" strike="noStrike">
                <a:solidFill>
                  <a:srgbClr val="452A74"/>
                </a:solidFill>
                <a:latin typeface="Montserrat"/>
                <a:ea typeface="Montserrat"/>
                <a:cs typeface="Montserrat"/>
                <a:sym typeface="Montserrat"/>
              </a:rPr>
              <a:t>Technologies that attempt to represent ‘human’ characteristics, such as behaviour and the body, may in fact normalise gender stereotypes</a:t>
            </a:r>
            <a:endParaRPr b="0" i="0" sz="2500" u="none" cap="none" strike="noStrike">
              <a:solidFill>
                <a:srgbClr val="452A74"/>
              </a:solidFill>
              <a:latin typeface="Montserrat"/>
              <a:ea typeface="Montserrat"/>
              <a:cs typeface="Montserrat"/>
              <a:sym typeface="Montserrat"/>
            </a:endParaRPr>
          </a:p>
        </p:txBody>
      </p:sp>
      <p:sp>
        <p:nvSpPr>
          <p:cNvPr id="309" name="Google Shape;309;p68"/>
          <p:cNvSpPr txBox="1"/>
          <p:nvPr/>
        </p:nvSpPr>
        <p:spPr>
          <a:xfrm>
            <a:off x="1050872" y="2680913"/>
            <a:ext cx="15345000" cy="68942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Clr>
                <a:srgbClr val="000000"/>
              </a:buClr>
              <a:buSzPts val="3200"/>
              <a:buFont typeface="Arial"/>
              <a:buNone/>
            </a:pPr>
            <a:r>
              <a:rPr b="1" i="0" lang="en-US" sz="3200" u="none" cap="none" strike="noStrike">
                <a:solidFill>
                  <a:srgbClr val="452A74"/>
                </a:solidFill>
                <a:latin typeface="Montserrat"/>
                <a:ea typeface="Montserrat"/>
                <a:cs typeface="Montserrat"/>
                <a:sym typeface="Montserrat"/>
              </a:rPr>
              <a:t>Replicating stereotypes</a:t>
            </a:r>
            <a:endParaRPr b="0" i="0" sz="1400" u="none" cap="none" strike="noStrike">
              <a:solidFill>
                <a:srgbClr val="000000"/>
              </a:solidFill>
              <a:latin typeface="Arial"/>
              <a:ea typeface="Arial"/>
              <a:cs typeface="Arial"/>
              <a:sym typeface="Arial"/>
            </a:endParaRPr>
          </a:p>
        </p:txBody>
      </p:sp>
      <p:pic>
        <p:nvPicPr>
          <p:cNvPr id="310" name="Google Shape;310;p68"/>
          <p:cNvPicPr preferRelativeResize="0"/>
          <p:nvPr/>
        </p:nvPicPr>
        <p:blipFill rotWithShape="1">
          <a:blip r:embed="rId5">
            <a:alphaModFix/>
          </a:blip>
          <a:srcRect b="0" l="0" r="0" t="0"/>
          <a:stretch/>
        </p:blipFill>
        <p:spPr>
          <a:xfrm rot="5400000">
            <a:off x="6901619" y="4562459"/>
            <a:ext cx="3643505" cy="6376134"/>
          </a:xfrm>
          <a:prstGeom prst="rect">
            <a:avLst/>
          </a:prstGeom>
          <a:noFill/>
          <a:ln>
            <a:noFill/>
          </a:ln>
        </p:spPr>
      </p:pic>
    </p:spTree>
  </p:cSld>
  <p:clrMapOvr>
    <a:masterClrMapping/>
  </p:clrMapOvr>
  <p:transition>
    <p:fade/>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ED5ED">
            <a:alpha val="30196"/>
          </a:srgbClr>
        </a:solidFill>
      </p:bgPr>
    </p:bg>
    <p:spTree>
      <p:nvGrpSpPr>
        <p:cNvPr id="314" name="Shape 314"/>
        <p:cNvGrpSpPr/>
        <p:nvPr/>
      </p:nvGrpSpPr>
      <p:grpSpPr>
        <a:xfrm>
          <a:off x="0" y="0"/>
          <a:ext cx="0" cy="0"/>
          <a:chOff x="0" y="0"/>
          <a:chExt cx="0" cy="0"/>
        </a:xfrm>
      </p:grpSpPr>
      <p:sp>
        <p:nvSpPr>
          <p:cNvPr id="315" name="Google Shape;315;p69"/>
          <p:cNvSpPr/>
          <p:nvPr/>
        </p:nvSpPr>
        <p:spPr>
          <a:xfrm>
            <a:off x="15390464" y="8954526"/>
            <a:ext cx="2897536" cy="607548"/>
          </a:xfrm>
          <a:custGeom>
            <a:rect b="b" l="l" r="r" t="t"/>
            <a:pathLst>
              <a:path extrusionOk="0" h="607548" w="2897536">
                <a:moveTo>
                  <a:pt x="0" y="0"/>
                </a:moveTo>
                <a:lnTo>
                  <a:pt x="2897536" y="0"/>
                </a:lnTo>
                <a:lnTo>
                  <a:pt x="2897536" y="607548"/>
                </a:lnTo>
                <a:lnTo>
                  <a:pt x="0" y="60754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316" name="Google Shape;316;p69"/>
          <p:cNvGrpSpPr/>
          <p:nvPr/>
        </p:nvGrpSpPr>
        <p:grpSpPr>
          <a:xfrm>
            <a:off x="-281955" y="9721186"/>
            <a:ext cx="18965956" cy="883918"/>
            <a:chOff x="0" y="-38100"/>
            <a:chExt cx="4995116" cy="232800"/>
          </a:xfrm>
        </p:grpSpPr>
        <p:sp>
          <p:nvSpPr>
            <p:cNvPr id="317" name="Google Shape;317;p69"/>
            <p:cNvSpPr/>
            <p:nvPr/>
          </p:nvSpPr>
          <p:spPr>
            <a:xfrm>
              <a:off x="0" y="0"/>
              <a:ext cx="4995116" cy="194611"/>
            </a:xfrm>
            <a:custGeom>
              <a:rect b="b" l="l" r="r" t="t"/>
              <a:pathLst>
                <a:path extrusionOk="0" h="194611" w="4995116">
                  <a:moveTo>
                    <a:pt x="0" y="0"/>
                  </a:moveTo>
                  <a:lnTo>
                    <a:pt x="4995116" y="0"/>
                  </a:lnTo>
                  <a:lnTo>
                    <a:pt x="4995116" y="194611"/>
                  </a:lnTo>
                  <a:lnTo>
                    <a:pt x="0" y="194611"/>
                  </a:lnTo>
                  <a:close/>
                </a:path>
              </a:pathLst>
            </a:custGeom>
            <a:solidFill>
              <a:srgbClr val="452A7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18" name="Google Shape;318;p69"/>
            <p:cNvSpPr txBox="1"/>
            <p:nvPr/>
          </p:nvSpPr>
          <p:spPr>
            <a:xfrm>
              <a:off x="0" y="-38100"/>
              <a:ext cx="4995000" cy="2328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319" name="Google Shape;319;p69"/>
          <p:cNvSpPr/>
          <p:nvPr/>
        </p:nvSpPr>
        <p:spPr>
          <a:xfrm>
            <a:off x="15771122" y="185791"/>
            <a:ext cx="2350460" cy="2350460"/>
          </a:xfrm>
          <a:custGeom>
            <a:rect b="b" l="l" r="r" t="t"/>
            <a:pathLst>
              <a:path extrusionOk="0" h="2350460" w="2350460">
                <a:moveTo>
                  <a:pt x="0" y="0"/>
                </a:moveTo>
                <a:lnTo>
                  <a:pt x="2350461" y="0"/>
                </a:lnTo>
                <a:lnTo>
                  <a:pt x="2350461" y="2350460"/>
                </a:lnTo>
                <a:lnTo>
                  <a:pt x="0" y="23504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20" name="Google Shape;320;p69"/>
          <p:cNvSpPr txBox="1"/>
          <p:nvPr/>
        </p:nvSpPr>
        <p:spPr>
          <a:xfrm>
            <a:off x="426126" y="212032"/>
            <a:ext cx="11579700" cy="1551194"/>
          </a:xfrm>
          <a:prstGeom prst="rect">
            <a:avLst/>
          </a:prstGeom>
          <a:noFill/>
          <a:ln>
            <a:noFill/>
          </a:ln>
        </p:spPr>
        <p:txBody>
          <a:bodyPr anchorCtr="0" anchor="t" bIns="0" lIns="0" spcFirstLastPara="1" rIns="0" wrap="square" tIns="0">
            <a:spAutoFit/>
          </a:bodyPr>
          <a:lstStyle/>
          <a:p>
            <a:pPr indent="0" lvl="0" marL="0" marR="0" rtl="0" algn="l">
              <a:lnSpc>
                <a:spcPct val="139992"/>
              </a:lnSpc>
              <a:spcBef>
                <a:spcPts val="0"/>
              </a:spcBef>
              <a:spcAft>
                <a:spcPts val="0"/>
              </a:spcAft>
              <a:buClr>
                <a:srgbClr val="000000"/>
              </a:buClr>
              <a:buSzPts val="3600"/>
              <a:buFont typeface="Arial"/>
              <a:buNone/>
            </a:pPr>
            <a:r>
              <a:rPr b="0" i="0" lang="en-US" sz="3600" u="none" cap="none" strike="noStrike">
                <a:solidFill>
                  <a:srgbClr val="452A74"/>
                </a:solidFill>
                <a:latin typeface="Montserrat"/>
                <a:ea typeface="Montserrat"/>
                <a:cs typeface="Montserrat"/>
                <a:sym typeface="Montserrat"/>
              </a:rPr>
              <a:t>Empowering Women in Tech through </a:t>
            </a:r>
            <a:endParaRPr b="0" i="0" sz="1400" u="none" cap="none" strike="noStrike">
              <a:solidFill>
                <a:srgbClr val="000000"/>
              </a:solidFill>
              <a:latin typeface="Arial"/>
              <a:ea typeface="Arial"/>
              <a:cs typeface="Arial"/>
              <a:sym typeface="Arial"/>
            </a:endParaRPr>
          </a:p>
          <a:p>
            <a:pPr indent="0" lvl="0" marL="0" marR="0" rtl="0" algn="l">
              <a:lnSpc>
                <a:spcPct val="140022"/>
              </a:lnSpc>
              <a:spcBef>
                <a:spcPts val="0"/>
              </a:spcBef>
              <a:spcAft>
                <a:spcPts val="0"/>
              </a:spcAft>
              <a:buClr>
                <a:srgbClr val="000000"/>
              </a:buClr>
              <a:buSzPts val="3600"/>
              <a:buFont typeface="Arial"/>
              <a:buNone/>
            </a:pPr>
            <a:r>
              <a:rPr b="1" i="0" lang="en-US" sz="3600" u="none" cap="none" strike="noStrike">
                <a:solidFill>
                  <a:srgbClr val="452A74"/>
                </a:solidFill>
                <a:latin typeface="Montserrat"/>
                <a:ea typeface="Montserrat"/>
                <a:cs typeface="Montserrat"/>
                <a:sym typeface="Montserrat"/>
              </a:rPr>
              <a:t>Technological innovations are gender-biased</a:t>
            </a:r>
            <a:endParaRPr b="1" i="0" sz="3600" u="none" cap="none" strike="noStrike">
              <a:solidFill>
                <a:srgbClr val="452A74"/>
              </a:solidFill>
              <a:latin typeface="Arial"/>
              <a:ea typeface="Arial"/>
              <a:cs typeface="Arial"/>
              <a:sym typeface="Arial"/>
            </a:endParaRPr>
          </a:p>
        </p:txBody>
      </p:sp>
      <p:sp>
        <p:nvSpPr>
          <p:cNvPr id="321" name="Google Shape;321;p69"/>
          <p:cNvSpPr txBox="1"/>
          <p:nvPr/>
        </p:nvSpPr>
        <p:spPr>
          <a:xfrm>
            <a:off x="0" y="9536520"/>
            <a:ext cx="12646152"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Arial"/>
                <a:ea typeface="Arial"/>
                <a:cs typeface="Arial"/>
                <a:sym typeface="Arial"/>
              </a:rPr>
              <a:t>Source</a:t>
            </a:r>
            <a:r>
              <a:rPr b="0" i="0" lang="en-US" sz="1800" u="none" cap="none" strike="noStrike">
                <a:solidFill>
                  <a:srgbClr val="000000"/>
                </a:solidFill>
                <a:latin typeface="Arial"/>
                <a:ea typeface="Arial"/>
                <a:cs typeface="Arial"/>
                <a:sym typeface="Arial"/>
              </a:rPr>
              <a:t>: </a:t>
            </a:r>
            <a:r>
              <a:rPr b="0" i="0" lang="en-US" sz="1800" u="sng" cap="none" strike="noStrike">
                <a:solidFill>
                  <a:srgbClr val="000000"/>
                </a:solidFill>
                <a:latin typeface="Arial"/>
                <a:ea typeface="Arial"/>
                <a:cs typeface="Arial"/>
                <a:sym typeface="Arial"/>
                <a:hlinkClick r:id="rId5">
                  <a:extLst>
                    <a:ext uri="{A12FA001-AC4F-418D-AE19-62706E023703}">
                      <ahyp:hlinkClr val="tx"/>
                    </a:ext>
                  </a:extLst>
                </a:hlinkClick>
              </a:rPr>
              <a:t>https://diamond-project.eu/download/guidelines-autonomous-vehicles-through-gender-perspective-glasses/</a:t>
            </a:r>
            <a:r>
              <a:rPr b="0" i="0" lang="en-US" sz="1800" u="none" cap="none" strike="noStrike">
                <a:solidFill>
                  <a:srgbClr val="000000"/>
                </a:solidFill>
                <a:latin typeface="Arial"/>
                <a:ea typeface="Arial"/>
                <a:cs typeface="Arial"/>
                <a:sym typeface="Arial"/>
              </a:rPr>
              <a:t> </a:t>
            </a:r>
            <a:endParaRPr b="0" i="0" sz="1800" u="none" cap="none" strike="noStrike">
              <a:solidFill>
                <a:srgbClr val="000000"/>
              </a:solidFill>
              <a:latin typeface="Arial"/>
              <a:ea typeface="Arial"/>
              <a:cs typeface="Arial"/>
              <a:sym typeface="Arial"/>
            </a:endParaRPr>
          </a:p>
        </p:txBody>
      </p:sp>
      <p:pic>
        <p:nvPicPr>
          <p:cNvPr id="322" name="Google Shape;322;p69"/>
          <p:cNvPicPr preferRelativeResize="0"/>
          <p:nvPr/>
        </p:nvPicPr>
        <p:blipFill rotWithShape="1">
          <a:blip r:embed="rId6">
            <a:alphaModFix/>
          </a:blip>
          <a:srcRect b="0" l="0" r="0" t="0"/>
          <a:stretch/>
        </p:blipFill>
        <p:spPr>
          <a:xfrm>
            <a:off x="0" y="0"/>
            <a:ext cx="18288000" cy="9545637"/>
          </a:xfrm>
          <a:prstGeom prst="rect">
            <a:avLst/>
          </a:prstGeom>
          <a:noFill/>
          <a:ln>
            <a:noFill/>
          </a:ln>
        </p:spPr>
      </p:pic>
    </p:spTree>
  </p:cSld>
  <p:clrMapOvr>
    <a:masterClrMapping/>
  </p:clrMapOvr>
  <p:transition>
    <p:fade/>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ED5ED">
            <a:alpha val="30196"/>
          </a:srgbClr>
        </a:solidFill>
      </p:bgPr>
    </p:bg>
    <p:spTree>
      <p:nvGrpSpPr>
        <p:cNvPr id="326" name="Shape 326"/>
        <p:cNvGrpSpPr/>
        <p:nvPr/>
      </p:nvGrpSpPr>
      <p:grpSpPr>
        <a:xfrm>
          <a:off x="0" y="0"/>
          <a:ext cx="0" cy="0"/>
          <a:chOff x="0" y="0"/>
          <a:chExt cx="0" cy="0"/>
        </a:xfrm>
      </p:grpSpPr>
      <p:sp>
        <p:nvSpPr>
          <p:cNvPr id="327" name="Google Shape;327;p70"/>
          <p:cNvSpPr/>
          <p:nvPr/>
        </p:nvSpPr>
        <p:spPr>
          <a:xfrm>
            <a:off x="15390464" y="8954526"/>
            <a:ext cx="2897536" cy="607548"/>
          </a:xfrm>
          <a:custGeom>
            <a:rect b="b" l="l" r="r" t="t"/>
            <a:pathLst>
              <a:path extrusionOk="0" h="607548" w="2897536">
                <a:moveTo>
                  <a:pt x="0" y="0"/>
                </a:moveTo>
                <a:lnTo>
                  <a:pt x="2897536" y="0"/>
                </a:lnTo>
                <a:lnTo>
                  <a:pt x="2897536" y="607548"/>
                </a:lnTo>
                <a:lnTo>
                  <a:pt x="0" y="60754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328" name="Google Shape;328;p70"/>
          <p:cNvGrpSpPr/>
          <p:nvPr/>
        </p:nvGrpSpPr>
        <p:grpSpPr>
          <a:xfrm>
            <a:off x="-281955" y="9721186"/>
            <a:ext cx="18965956" cy="883918"/>
            <a:chOff x="0" y="-38100"/>
            <a:chExt cx="4995116" cy="232800"/>
          </a:xfrm>
        </p:grpSpPr>
        <p:sp>
          <p:nvSpPr>
            <p:cNvPr id="329" name="Google Shape;329;p70"/>
            <p:cNvSpPr/>
            <p:nvPr/>
          </p:nvSpPr>
          <p:spPr>
            <a:xfrm>
              <a:off x="0" y="0"/>
              <a:ext cx="4995116" cy="194611"/>
            </a:xfrm>
            <a:custGeom>
              <a:rect b="b" l="l" r="r" t="t"/>
              <a:pathLst>
                <a:path extrusionOk="0" h="194611" w="4995116">
                  <a:moveTo>
                    <a:pt x="0" y="0"/>
                  </a:moveTo>
                  <a:lnTo>
                    <a:pt x="4995116" y="0"/>
                  </a:lnTo>
                  <a:lnTo>
                    <a:pt x="4995116" y="194611"/>
                  </a:lnTo>
                  <a:lnTo>
                    <a:pt x="0" y="194611"/>
                  </a:lnTo>
                  <a:close/>
                </a:path>
              </a:pathLst>
            </a:custGeom>
            <a:solidFill>
              <a:srgbClr val="452A7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30" name="Google Shape;330;p70"/>
            <p:cNvSpPr txBox="1"/>
            <p:nvPr/>
          </p:nvSpPr>
          <p:spPr>
            <a:xfrm>
              <a:off x="0" y="-38100"/>
              <a:ext cx="4995000" cy="2328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331" name="Google Shape;331;p70"/>
          <p:cNvSpPr/>
          <p:nvPr/>
        </p:nvSpPr>
        <p:spPr>
          <a:xfrm>
            <a:off x="15771122" y="185791"/>
            <a:ext cx="2350460" cy="2350460"/>
          </a:xfrm>
          <a:custGeom>
            <a:rect b="b" l="l" r="r" t="t"/>
            <a:pathLst>
              <a:path extrusionOk="0" h="2350460" w="2350460">
                <a:moveTo>
                  <a:pt x="0" y="0"/>
                </a:moveTo>
                <a:lnTo>
                  <a:pt x="2350461" y="0"/>
                </a:lnTo>
                <a:lnTo>
                  <a:pt x="2350461" y="2350460"/>
                </a:lnTo>
                <a:lnTo>
                  <a:pt x="0" y="23504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32" name="Google Shape;332;p70"/>
          <p:cNvSpPr txBox="1"/>
          <p:nvPr/>
        </p:nvSpPr>
        <p:spPr>
          <a:xfrm>
            <a:off x="426126" y="212032"/>
            <a:ext cx="11579700" cy="1551194"/>
          </a:xfrm>
          <a:prstGeom prst="rect">
            <a:avLst/>
          </a:prstGeom>
          <a:noFill/>
          <a:ln>
            <a:noFill/>
          </a:ln>
        </p:spPr>
        <p:txBody>
          <a:bodyPr anchorCtr="0" anchor="t" bIns="0" lIns="0" spcFirstLastPara="1" rIns="0" wrap="square" tIns="0">
            <a:spAutoFit/>
          </a:bodyPr>
          <a:lstStyle/>
          <a:p>
            <a:pPr indent="0" lvl="0" marL="0" marR="0" rtl="0" algn="l">
              <a:lnSpc>
                <a:spcPct val="139992"/>
              </a:lnSpc>
              <a:spcBef>
                <a:spcPts val="0"/>
              </a:spcBef>
              <a:spcAft>
                <a:spcPts val="0"/>
              </a:spcAft>
              <a:buClr>
                <a:srgbClr val="000000"/>
              </a:buClr>
              <a:buSzPts val="3600"/>
              <a:buFont typeface="Arial"/>
              <a:buNone/>
            </a:pPr>
            <a:r>
              <a:rPr b="0" i="0" lang="en-US" sz="3600" u="none" cap="none" strike="noStrike">
                <a:solidFill>
                  <a:srgbClr val="452A74"/>
                </a:solidFill>
                <a:latin typeface="Montserrat"/>
                <a:ea typeface="Montserrat"/>
                <a:cs typeface="Montserrat"/>
                <a:sym typeface="Montserrat"/>
              </a:rPr>
              <a:t>Empowering Women in Tech through </a:t>
            </a:r>
            <a:endParaRPr b="0" i="0" sz="1400" u="none" cap="none" strike="noStrike">
              <a:solidFill>
                <a:srgbClr val="000000"/>
              </a:solidFill>
              <a:latin typeface="Arial"/>
              <a:ea typeface="Arial"/>
              <a:cs typeface="Arial"/>
              <a:sym typeface="Arial"/>
            </a:endParaRPr>
          </a:p>
          <a:p>
            <a:pPr indent="0" lvl="0" marL="0" marR="0" rtl="0" algn="l">
              <a:lnSpc>
                <a:spcPct val="140022"/>
              </a:lnSpc>
              <a:spcBef>
                <a:spcPts val="0"/>
              </a:spcBef>
              <a:spcAft>
                <a:spcPts val="0"/>
              </a:spcAft>
              <a:buClr>
                <a:srgbClr val="000000"/>
              </a:buClr>
              <a:buSzPts val="3600"/>
              <a:buFont typeface="Arial"/>
              <a:buNone/>
            </a:pPr>
            <a:r>
              <a:rPr b="1" i="0" lang="en-US" sz="3600" u="none" cap="none" strike="noStrike">
                <a:solidFill>
                  <a:srgbClr val="452A74"/>
                </a:solidFill>
                <a:latin typeface="Montserrat"/>
                <a:ea typeface="Montserrat"/>
                <a:cs typeface="Montserrat"/>
                <a:sym typeface="Montserrat"/>
              </a:rPr>
              <a:t>Technological innovations are gender-biased</a:t>
            </a:r>
            <a:endParaRPr b="1" i="0" sz="3600" u="none" cap="none" strike="noStrike">
              <a:solidFill>
                <a:srgbClr val="452A74"/>
              </a:solidFill>
              <a:latin typeface="Arial"/>
              <a:ea typeface="Arial"/>
              <a:cs typeface="Arial"/>
              <a:sym typeface="Arial"/>
            </a:endParaRPr>
          </a:p>
        </p:txBody>
      </p:sp>
      <p:sp>
        <p:nvSpPr>
          <p:cNvPr id="333" name="Google Shape;333;p70"/>
          <p:cNvSpPr txBox="1"/>
          <p:nvPr/>
        </p:nvSpPr>
        <p:spPr>
          <a:xfrm>
            <a:off x="0" y="9536520"/>
            <a:ext cx="12646152"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Arial"/>
                <a:ea typeface="Arial"/>
                <a:cs typeface="Arial"/>
                <a:sym typeface="Arial"/>
              </a:rPr>
              <a:t>Source</a:t>
            </a:r>
            <a:r>
              <a:rPr b="0" i="0" lang="en-US" sz="1800" u="none" cap="none" strike="noStrike">
                <a:solidFill>
                  <a:srgbClr val="000000"/>
                </a:solidFill>
                <a:latin typeface="Arial"/>
                <a:ea typeface="Arial"/>
                <a:cs typeface="Arial"/>
                <a:sym typeface="Arial"/>
              </a:rPr>
              <a:t>: </a:t>
            </a:r>
            <a:r>
              <a:rPr b="0" i="0" lang="en-US" sz="1800" u="sng" cap="none" strike="noStrike">
                <a:solidFill>
                  <a:srgbClr val="000000"/>
                </a:solidFill>
                <a:latin typeface="Arial"/>
                <a:ea typeface="Arial"/>
                <a:cs typeface="Arial"/>
                <a:sym typeface="Arial"/>
                <a:hlinkClick r:id="rId5">
                  <a:extLst>
                    <a:ext uri="{A12FA001-AC4F-418D-AE19-62706E023703}">
                      <ahyp:hlinkClr val="tx"/>
                    </a:ext>
                  </a:extLst>
                </a:hlinkClick>
              </a:rPr>
              <a:t>http://gendershades.org/overview.html</a:t>
            </a:r>
            <a:r>
              <a:rPr b="0" i="0" lang="en-US" sz="1800" u="none" cap="none" strike="noStrike">
                <a:solidFill>
                  <a:srgbClr val="000000"/>
                </a:solidFill>
                <a:latin typeface="Arial"/>
                <a:ea typeface="Arial"/>
                <a:cs typeface="Arial"/>
                <a:sym typeface="Arial"/>
              </a:rPr>
              <a:t> </a:t>
            </a:r>
            <a:endParaRPr b="0" i="0" sz="2400" u="none" cap="none" strike="noStrike">
              <a:solidFill>
                <a:srgbClr val="000000"/>
              </a:solidFill>
              <a:latin typeface="Arial"/>
              <a:ea typeface="Arial"/>
              <a:cs typeface="Arial"/>
              <a:sym typeface="Arial"/>
            </a:endParaRPr>
          </a:p>
        </p:txBody>
      </p:sp>
      <p:pic>
        <p:nvPicPr>
          <p:cNvPr id="334" name="Google Shape;334;p70"/>
          <p:cNvPicPr preferRelativeResize="0"/>
          <p:nvPr/>
        </p:nvPicPr>
        <p:blipFill rotWithShape="1">
          <a:blip r:embed="rId6">
            <a:alphaModFix/>
          </a:blip>
          <a:srcRect b="0" l="0" r="0" t="0"/>
          <a:stretch/>
        </p:blipFill>
        <p:spPr>
          <a:xfrm>
            <a:off x="0" y="1055321"/>
            <a:ext cx="14593824" cy="8238346"/>
          </a:xfrm>
          <a:prstGeom prst="rect">
            <a:avLst/>
          </a:prstGeom>
          <a:noFill/>
          <a:ln>
            <a:noFill/>
          </a:ln>
        </p:spPr>
      </p:pic>
      <p:pic>
        <p:nvPicPr>
          <p:cNvPr id="335" name="Google Shape;335;p70"/>
          <p:cNvPicPr preferRelativeResize="0"/>
          <p:nvPr/>
        </p:nvPicPr>
        <p:blipFill rotWithShape="1">
          <a:blip r:embed="rId7">
            <a:alphaModFix/>
          </a:blip>
          <a:srcRect b="0" l="0" r="0" t="0"/>
          <a:stretch/>
        </p:blipFill>
        <p:spPr>
          <a:xfrm>
            <a:off x="0" y="73479"/>
            <a:ext cx="14593824" cy="864621"/>
          </a:xfrm>
          <a:prstGeom prst="rect">
            <a:avLst/>
          </a:prstGeom>
          <a:noFill/>
          <a:ln>
            <a:noFill/>
          </a:ln>
        </p:spPr>
      </p:pic>
      <p:sp>
        <p:nvSpPr>
          <p:cNvPr id="336" name="Google Shape;336;p70"/>
          <p:cNvSpPr txBox="1"/>
          <p:nvPr/>
        </p:nvSpPr>
        <p:spPr>
          <a:xfrm>
            <a:off x="14593824" y="2429264"/>
            <a:ext cx="3346704" cy="470898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500"/>
              <a:buFont typeface="Arial"/>
              <a:buNone/>
            </a:pPr>
            <a:r>
              <a:rPr b="0" i="0" lang="en-US" sz="2500" u="none" cap="none" strike="noStrike">
                <a:solidFill>
                  <a:srgbClr val="452A74"/>
                </a:solidFill>
                <a:latin typeface="Montserrat"/>
                <a:ea typeface="Montserrat"/>
                <a:cs typeface="Montserrat"/>
                <a:sym typeface="Montserrat"/>
              </a:rPr>
              <a:t>The Gender Shades research used 1270 faces to reveal IBM, Miscrosoft, and Face++ were better at guessing the gender of male faces than female faces and especially struggled on darker female faces</a:t>
            </a:r>
            <a:endParaRPr b="0" i="0" sz="2500" u="none" cap="none" strike="noStrike">
              <a:solidFill>
                <a:srgbClr val="452A74"/>
              </a:solidFill>
              <a:latin typeface="Montserrat"/>
              <a:ea typeface="Montserrat"/>
              <a:cs typeface="Montserrat"/>
              <a:sym typeface="Montserrat"/>
            </a:endParaRPr>
          </a:p>
        </p:txBody>
      </p:sp>
    </p:spTree>
  </p:cSld>
  <p:clrMapOvr>
    <a:masterClrMapping/>
  </p:clrMapOvr>
  <p:transition>
    <p:fade/>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ED5ED">
            <a:alpha val="30196"/>
          </a:srgbClr>
        </a:solidFill>
      </p:bgPr>
    </p:bg>
    <p:spTree>
      <p:nvGrpSpPr>
        <p:cNvPr id="340" name="Shape 340"/>
        <p:cNvGrpSpPr/>
        <p:nvPr/>
      </p:nvGrpSpPr>
      <p:grpSpPr>
        <a:xfrm>
          <a:off x="0" y="0"/>
          <a:ext cx="0" cy="0"/>
          <a:chOff x="0" y="0"/>
          <a:chExt cx="0" cy="0"/>
        </a:xfrm>
      </p:grpSpPr>
      <p:sp>
        <p:nvSpPr>
          <p:cNvPr id="341" name="Google Shape;341;p71"/>
          <p:cNvSpPr/>
          <p:nvPr/>
        </p:nvSpPr>
        <p:spPr>
          <a:xfrm>
            <a:off x="15390464" y="8954526"/>
            <a:ext cx="2897536" cy="607548"/>
          </a:xfrm>
          <a:custGeom>
            <a:rect b="b" l="l" r="r" t="t"/>
            <a:pathLst>
              <a:path extrusionOk="0" h="607548" w="2897536">
                <a:moveTo>
                  <a:pt x="0" y="0"/>
                </a:moveTo>
                <a:lnTo>
                  <a:pt x="2897536" y="0"/>
                </a:lnTo>
                <a:lnTo>
                  <a:pt x="2897536" y="607548"/>
                </a:lnTo>
                <a:lnTo>
                  <a:pt x="0" y="60754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342" name="Google Shape;342;p71"/>
          <p:cNvGrpSpPr/>
          <p:nvPr/>
        </p:nvGrpSpPr>
        <p:grpSpPr>
          <a:xfrm>
            <a:off x="-281955" y="9721186"/>
            <a:ext cx="18965956" cy="883918"/>
            <a:chOff x="0" y="-38100"/>
            <a:chExt cx="4995116" cy="232800"/>
          </a:xfrm>
        </p:grpSpPr>
        <p:sp>
          <p:nvSpPr>
            <p:cNvPr id="343" name="Google Shape;343;p71"/>
            <p:cNvSpPr/>
            <p:nvPr/>
          </p:nvSpPr>
          <p:spPr>
            <a:xfrm>
              <a:off x="0" y="0"/>
              <a:ext cx="4995116" cy="194611"/>
            </a:xfrm>
            <a:custGeom>
              <a:rect b="b" l="l" r="r" t="t"/>
              <a:pathLst>
                <a:path extrusionOk="0" h="194611" w="4995116">
                  <a:moveTo>
                    <a:pt x="0" y="0"/>
                  </a:moveTo>
                  <a:lnTo>
                    <a:pt x="4995116" y="0"/>
                  </a:lnTo>
                  <a:lnTo>
                    <a:pt x="4995116" y="194611"/>
                  </a:lnTo>
                  <a:lnTo>
                    <a:pt x="0" y="194611"/>
                  </a:lnTo>
                  <a:close/>
                </a:path>
              </a:pathLst>
            </a:custGeom>
            <a:solidFill>
              <a:srgbClr val="452A7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44" name="Google Shape;344;p71"/>
            <p:cNvSpPr txBox="1"/>
            <p:nvPr/>
          </p:nvSpPr>
          <p:spPr>
            <a:xfrm>
              <a:off x="0" y="-38100"/>
              <a:ext cx="4995000" cy="2328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345" name="Google Shape;345;p71"/>
          <p:cNvSpPr/>
          <p:nvPr/>
        </p:nvSpPr>
        <p:spPr>
          <a:xfrm>
            <a:off x="15771122" y="185791"/>
            <a:ext cx="2350460" cy="2350460"/>
          </a:xfrm>
          <a:custGeom>
            <a:rect b="b" l="l" r="r" t="t"/>
            <a:pathLst>
              <a:path extrusionOk="0" h="2350460" w="2350460">
                <a:moveTo>
                  <a:pt x="0" y="0"/>
                </a:moveTo>
                <a:lnTo>
                  <a:pt x="2350461" y="0"/>
                </a:lnTo>
                <a:lnTo>
                  <a:pt x="2350461" y="2350460"/>
                </a:lnTo>
                <a:lnTo>
                  <a:pt x="0" y="23504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46" name="Google Shape;346;p71"/>
          <p:cNvSpPr txBox="1"/>
          <p:nvPr/>
        </p:nvSpPr>
        <p:spPr>
          <a:xfrm>
            <a:off x="426126" y="212032"/>
            <a:ext cx="11579700" cy="1551194"/>
          </a:xfrm>
          <a:prstGeom prst="rect">
            <a:avLst/>
          </a:prstGeom>
          <a:noFill/>
          <a:ln>
            <a:noFill/>
          </a:ln>
        </p:spPr>
        <p:txBody>
          <a:bodyPr anchorCtr="0" anchor="t" bIns="0" lIns="0" spcFirstLastPara="1" rIns="0" wrap="square" tIns="0">
            <a:spAutoFit/>
          </a:bodyPr>
          <a:lstStyle/>
          <a:p>
            <a:pPr indent="0" lvl="0" marL="0" marR="0" rtl="0" algn="l">
              <a:lnSpc>
                <a:spcPct val="139992"/>
              </a:lnSpc>
              <a:spcBef>
                <a:spcPts val="0"/>
              </a:spcBef>
              <a:spcAft>
                <a:spcPts val="0"/>
              </a:spcAft>
              <a:buClr>
                <a:srgbClr val="000000"/>
              </a:buClr>
              <a:buSzPts val="3600"/>
              <a:buFont typeface="Arial"/>
              <a:buNone/>
            </a:pPr>
            <a:r>
              <a:rPr b="0" i="0" lang="en-US" sz="3600" u="none" cap="none" strike="noStrike">
                <a:solidFill>
                  <a:srgbClr val="452A74"/>
                </a:solidFill>
                <a:latin typeface="Montserrat"/>
                <a:ea typeface="Montserrat"/>
                <a:cs typeface="Montserrat"/>
                <a:sym typeface="Montserrat"/>
              </a:rPr>
              <a:t>Empowering Women in Tech through </a:t>
            </a:r>
            <a:endParaRPr b="0" i="0" sz="1400" u="none" cap="none" strike="noStrike">
              <a:solidFill>
                <a:srgbClr val="000000"/>
              </a:solidFill>
              <a:latin typeface="Arial"/>
              <a:ea typeface="Arial"/>
              <a:cs typeface="Arial"/>
              <a:sym typeface="Arial"/>
            </a:endParaRPr>
          </a:p>
          <a:p>
            <a:pPr indent="0" lvl="0" marL="0" marR="0" rtl="0" algn="l">
              <a:lnSpc>
                <a:spcPct val="140022"/>
              </a:lnSpc>
              <a:spcBef>
                <a:spcPts val="0"/>
              </a:spcBef>
              <a:spcAft>
                <a:spcPts val="0"/>
              </a:spcAft>
              <a:buClr>
                <a:srgbClr val="000000"/>
              </a:buClr>
              <a:buSzPts val="3600"/>
              <a:buFont typeface="Arial"/>
              <a:buNone/>
            </a:pPr>
            <a:r>
              <a:rPr b="1" i="0" lang="en-US" sz="3600" u="none" cap="none" strike="noStrike">
                <a:solidFill>
                  <a:srgbClr val="452A74"/>
                </a:solidFill>
                <a:latin typeface="Montserrat"/>
                <a:ea typeface="Montserrat"/>
                <a:cs typeface="Montserrat"/>
                <a:sym typeface="Montserrat"/>
              </a:rPr>
              <a:t>Technological innovations are gender-biased</a:t>
            </a:r>
            <a:endParaRPr b="1" i="0" sz="3600" u="none" cap="none" strike="noStrike">
              <a:solidFill>
                <a:srgbClr val="452A74"/>
              </a:solidFill>
              <a:latin typeface="Arial"/>
              <a:ea typeface="Arial"/>
              <a:cs typeface="Arial"/>
              <a:sym typeface="Arial"/>
            </a:endParaRPr>
          </a:p>
        </p:txBody>
      </p:sp>
      <p:sp>
        <p:nvSpPr>
          <p:cNvPr id="347" name="Google Shape;347;p71"/>
          <p:cNvSpPr txBox="1"/>
          <p:nvPr/>
        </p:nvSpPr>
        <p:spPr>
          <a:xfrm>
            <a:off x="0" y="9536520"/>
            <a:ext cx="12646152"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Arial"/>
                <a:ea typeface="Arial"/>
                <a:cs typeface="Arial"/>
                <a:sym typeface="Arial"/>
              </a:rPr>
              <a:t>Source</a:t>
            </a:r>
            <a:r>
              <a:rPr b="0" i="0" lang="en-US" sz="1800" u="none" cap="none" strike="noStrike">
                <a:solidFill>
                  <a:srgbClr val="000000"/>
                </a:solidFill>
                <a:latin typeface="Arial"/>
                <a:ea typeface="Arial"/>
                <a:cs typeface="Arial"/>
                <a:sym typeface="Arial"/>
              </a:rPr>
              <a:t>: </a:t>
            </a:r>
            <a:r>
              <a:rPr b="0" i="0" lang="en-US" sz="1800" u="sng" cap="none" strike="noStrike">
                <a:solidFill>
                  <a:srgbClr val="000000"/>
                </a:solidFill>
                <a:latin typeface="Arial"/>
                <a:ea typeface="Arial"/>
                <a:cs typeface="Arial"/>
                <a:sym typeface="Arial"/>
                <a:hlinkClick r:id="rId5">
                  <a:extLst>
                    <a:ext uri="{A12FA001-AC4F-418D-AE19-62706E023703}">
                      <ahyp:hlinkClr val="tx"/>
                    </a:ext>
                  </a:extLst>
                </a:hlinkClick>
              </a:rPr>
              <a:t>https://news.un.org/en/story/2019/05/1038691</a:t>
            </a:r>
            <a:r>
              <a:rPr b="0" i="0" lang="en-US" sz="1800" u="none" cap="none" strike="noStrike">
                <a:solidFill>
                  <a:srgbClr val="000000"/>
                </a:solidFill>
                <a:latin typeface="Arial"/>
                <a:ea typeface="Arial"/>
                <a:cs typeface="Arial"/>
                <a:sym typeface="Arial"/>
              </a:rPr>
              <a:t> </a:t>
            </a:r>
            <a:endParaRPr b="0" i="0" sz="2400" u="none" cap="none" strike="noStrike">
              <a:solidFill>
                <a:srgbClr val="000000"/>
              </a:solidFill>
              <a:latin typeface="Arial"/>
              <a:ea typeface="Arial"/>
              <a:cs typeface="Arial"/>
              <a:sym typeface="Arial"/>
            </a:endParaRPr>
          </a:p>
        </p:txBody>
      </p:sp>
      <p:sp>
        <p:nvSpPr>
          <p:cNvPr id="348" name="Google Shape;348;p71"/>
          <p:cNvSpPr txBox="1"/>
          <p:nvPr/>
        </p:nvSpPr>
        <p:spPr>
          <a:xfrm>
            <a:off x="13862304" y="2429264"/>
            <a:ext cx="4078224" cy="470898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500"/>
              <a:buFont typeface="Arial"/>
              <a:buNone/>
            </a:pPr>
            <a:r>
              <a:rPr b="0" i="0" lang="en-US" sz="2500" u="none" cap="none" strike="noStrike">
                <a:solidFill>
                  <a:srgbClr val="452A74"/>
                </a:solidFill>
                <a:latin typeface="Montserrat"/>
                <a:ea typeface="Montserrat"/>
                <a:cs typeface="Montserrat"/>
                <a:sym typeface="Montserrat"/>
              </a:rPr>
              <a:t>Female’ voice assistants express submissive traits, an expression of the gender bias embedded in Artificial Intelligence (AI) products as a result of what UNESCO calls the “stark gender imbalances in skills, education and the technology sector”</a:t>
            </a:r>
            <a:endParaRPr b="0" i="0" sz="2500" u="none" cap="none" strike="noStrike">
              <a:solidFill>
                <a:srgbClr val="452A74"/>
              </a:solidFill>
              <a:latin typeface="Montserrat"/>
              <a:ea typeface="Montserrat"/>
              <a:cs typeface="Montserrat"/>
              <a:sym typeface="Montserrat"/>
            </a:endParaRPr>
          </a:p>
        </p:txBody>
      </p:sp>
      <p:pic>
        <p:nvPicPr>
          <p:cNvPr id="349" name="Google Shape;349;p71"/>
          <p:cNvPicPr preferRelativeResize="0"/>
          <p:nvPr/>
        </p:nvPicPr>
        <p:blipFill rotWithShape="1">
          <a:blip r:embed="rId6">
            <a:alphaModFix/>
          </a:blip>
          <a:srcRect b="0" l="0" r="0" t="0"/>
          <a:stretch/>
        </p:blipFill>
        <p:spPr>
          <a:xfrm>
            <a:off x="1" y="0"/>
            <a:ext cx="13679424" cy="9558191"/>
          </a:xfrm>
          <a:prstGeom prst="rect">
            <a:avLst/>
          </a:prstGeom>
          <a:noFill/>
          <a:ln>
            <a:noFill/>
          </a:ln>
        </p:spPr>
      </p:pic>
    </p:spTree>
  </p:cSld>
  <p:clrMapOvr>
    <a:masterClrMapping/>
  </p:clrMapOvr>
  <p:transition>
    <p:fade/>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ED5ED">
            <a:alpha val="30196"/>
          </a:srgbClr>
        </a:solidFill>
      </p:bgPr>
    </p:bg>
    <p:spTree>
      <p:nvGrpSpPr>
        <p:cNvPr id="353" name="Shape 353"/>
        <p:cNvGrpSpPr/>
        <p:nvPr/>
      </p:nvGrpSpPr>
      <p:grpSpPr>
        <a:xfrm>
          <a:off x="0" y="0"/>
          <a:ext cx="0" cy="0"/>
          <a:chOff x="0" y="0"/>
          <a:chExt cx="0" cy="0"/>
        </a:xfrm>
      </p:grpSpPr>
      <p:sp>
        <p:nvSpPr>
          <p:cNvPr id="354" name="Google Shape;354;p72"/>
          <p:cNvSpPr/>
          <p:nvPr/>
        </p:nvSpPr>
        <p:spPr>
          <a:xfrm>
            <a:off x="15390464" y="8954526"/>
            <a:ext cx="2897536" cy="607548"/>
          </a:xfrm>
          <a:custGeom>
            <a:rect b="b" l="l" r="r" t="t"/>
            <a:pathLst>
              <a:path extrusionOk="0" h="607548" w="2897536">
                <a:moveTo>
                  <a:pt x="0" y="0"/>
                </a:moveTo>
                <a:lnTo>
                  <a:pt x="2897536" y="0"/>
                </a:lnTo>
                <a:lnTo>
                  <a:pt x="2897536" y="607548"/>
                </a:lnTo>
                <a:lnTo>
                  <a:pt x="0" y="60754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355" name="Google Shape;355;p72"/>
          <p:cNvGrpSpPr/>
          <p:nvPr/>
        </p:nvGrpSpPr>
        <p:grpSpPr>
          <a:xfrm>
            <a:off x="-281955" y="9721186"/>
            <a:ext cx="18965956" cy="883918"/>
            <a:chOff x="0" y="-38100"/>
            <a:chExt cx="4995116" cy="232800"/>
          </a:xfrm>
        </p:grpSpPr>
        <p:sp>
          <p:nvSpPr>
            <p:cNvPr id="356" name="Google Shape;356;p72"/>
            <p:cNvSpPr/>
            <p:nvPr/>
          </p:nvSpPr>
          <p:spPr>
            <a:xfrm>
              <a:off x="0" y="0"/>
              <a:ext cx="4995116" cy="194611"/>
            </a:xfrm>
            <a:custGeom>
              <a:rect b="b" l="l" r="r" t="t"/>
              <a:pathLst>
                <a:path extrusionOk="0" h="194611" w="4995116">
                  <a:moveTo>
                    <a:pt x="0" y="0"/>
                  </a:moveTo>
                  <a:lnTo>
                    <a:pt x="4995116" y="0"/>
                  </a:lnTo>
                  <a:lnTo>
                    <a:pt x="4995116" y="194611"/>
                  </a:lnTo>
                  <a:lnTo>
                    <a:pt x="0" y="194611"/>
                  </a:lnTo>
                  <a:close/>
                </a:path>
              </a:pathLst>
            </a:custGeom>
            <a:solidFill>
              <a:srgbClr val="452A7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57" name="Google Shape;357;p72"/>
            <p:cNvSpPr txBox="1"/>
            <p:nvPr/>
          </p:nvSpPr>
          <p:spPr>
            <a:xfrm>
              <a:off x="0" y="-38100"/>
              <a:ext cx="4995000" cy="2328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358" name="Google Shape;358;p72"/>
          <p:cNvSpPr/>
          <p:nvPr/>
        </p:nvSpPr>
        <p:spPr>
          <a:xfrm>
            <a:off x="15771122" y="185791"/>
            <a:ext cx="2350460" cy="2350460"/>
          </a:xfrm>
          <a:custGeom>
            <a:rect b="b" l="l" r="r" t="t"/>
            <a:pathLst>
              <a:path extrusionOk="0" h="2350460" w="2350460">
                <a:moveTo>
                  <a:pt x="0" y="0"/>
                </a:moveTo>
                <a:lnTo>
                  <a:pt x="2350461" y="0"/>
                </a:lnTo>
                <a:lnTo>
                  <a:pt x="2350461" y="2350460"/>
                </a:lnTo>
                <a:lnTo>
                  <a:pt x="0" y="23504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59" name="Google Shape;359;p72"/>
          <p:cNvSpPr txBox="1"/>
          <p:nvPr/>
        </p:nvSpPr>
        <p:spPr>
          <a:xfrm>
            <a:off x="426126" y="212032"/>
            <a:ext cx="10449301" cy="2326791"/>
          </a:xfrm>
          <a:prstGeom prst="rect">
            <a:avLst/>
          </a:prstGeom>
          <a:noFill/>
          <a:ln>
            <a:noFill/>
          </a:ln>
        </p:spPr>
        <p:txBody>
          <a:bodyPr anchorCtr="0" anchor="t" bIns="0" lIns="0" spcFirstLastPara="1" rIns="0" wrap="square" tIns="0">
            <a:spAutoFit/>
          </a:bodyPr>
          <a:lstStyle/>
          <a:p>
            <a:pPr indent="0" lvl="0" marL="0" marR="0" rtl="0" algn="l">
              <a:lnSpc>
                <a:spcPct val="139992"/>
              </a:lnSpc>
              <a:spcBef>
                <a:spcPts val="0"/>
              </a:spcBef>
              <a:spcAft>
                <a:spcPts val="0"/>
              </a:spcAft>
              <a:buClr>
                <a:srgbClr val="000000"/>
              </a:buClr>
              <a:buSzPts val="3600"/>
              <a:buFont typeface="Arial"/>
              <a:buNone/>
            </a:pPr>
            <a:r>
              <a:rPr b="0" i="0" lang="en-US" sz="3600" u="none" cap="none" strike="noStrike">
                <a:solidFill>
                  <a:srgbClr val="452A74"/>
                </a:solidFill>
                <a:latin typeface="Montserrat"/>
                <a:ea typeface="Montserrat"/>
                <a:cs typeface="Montserrat"/>
                <a:sym typeface="Montserrat"/>
              </a:rPr>
              <a:t>Empowering Women in Tech through </a:t>
            </a:r>
            <a:endParaRPr b="0" i="0" sz="1400" u="none" cap="none" strike="noStrike">
              <a:solidFill>
                <a:srgbClr val="000000"/>
              </a:solidFill>
              <a:latin typeface="Arial"/>
              <a:ea typeface="Arial"/>
              <a:cs typeface="Arial"/>
              <a:sym typeface="Arial"/>
            </a:endParaRPr>
          </a:p>
          <a:p>
            <a:pPr indent="0" lvl="0" marL="0" marR="0" rtl="0" algn="l">
              <a:lnSpc>
                <a:spcPct val="140022"/>
              </a:lnSpc>
              <a:spcBef>
                <a:spcPts val="0"/>
              </a:spcBef>
              <a:spcAft>
                <a:spcPts val="0"/>
              </a:spcAft>
              <a:buClr>
                <a:srgbClr val="000000"/>
              </a:buClr>
              <a:buSzPts val="3600"/>
              <a:buFont typeface="Arial"/>
              <a:buNone/>
            </a:pPr>
            <a:r>
              <a:rPr b="1" i="0" lang="en-US" sz="3600" u="none" cap="none" strike="noStrike">
                <a:solidFill>
                  <a:srgbClr val="452A74"/>
                </a:solidFill>
                <a:latin typeface="Montserrat"/>
                <a:ea typeface="Montserrat"/>
                <a:cs typeface="Montserrat"/>
                <a:sym typeface="Montserrat"/>
              </a:rPr>
              <a:t>Technological innovations are gender-biased</a:t>
            </a:r>
            <a:endParaRPr b="1" i="0" sz="3600" u="none" cap="none" strike="noStrike">
              <a:solidFill>
                <a:srgbClr val="452A74"/>
              </a:solidFill>
              <a:latin typeface="Arial"/>
              <a:ea typeface="Arial"/>
              <a:cs typeface="Arial"/>
              <a:sym typeface="Arial"/>
            </a:endParaRPr>
          </a:p>
        </p:txBody>
      </p:sp>
      <p:sp>
        <p:nvSpPr>
          <p:cNvPr id="360" name="Google Shape;360;p72"/>
          <p:cNvSpPr txBox="1"/>
          <p:nvPr/>
        </p:nvSpPr>
        <p:spPr>
          <a:xfrm>
            <a:off x="213523" y="8691058"/>
            <a:ext cx="10661904" cy="9233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Arial"/>
                <a:ea typeface="Arial"/>
                <a:cs typeface="Arial"/>
                <a:sym typeface="Arial"/>
              </a:rPr>
              <a:t>Source</a:t>
            </a:r>
            <a:r>
              <a:rPr b="0" i="0" lang="en-US" sz="1800" u="none" cap="none" strike="noStrike">
                <a:solidFill>
                  <a:srgbClr val="000000"/>
                </a:solidFill>
                <a:latin typeface="Arial"/>
                <a:ea typeface="Arial"/>
                <a:cs typeface="Arial"/>
                <a:sym typeface="Arial"/>
              </a:rPr>
              <a:t>: González-González, C. S., Gil-Iranzo, R. M., &amp; Paderewski-Rodríguez, P. (2021). Human–Robot Interaction and Sexbots: A Systematic Literature Review. Sensors, 21(1), 216. </a:t>
            </a:r>
            <a:r>
              <a:rPr b="0" i="0" lang="en-US" sz="1800" u="sng" cap="none" strike="noStrike">
                <a:solidFill>
                  <a:srgbClr val="000000"/>
                </a:solidFill>
                <a:latin typeface="Arial"/>
                <a:ea typeface="Arial"/>
                <a:cs typeface="Arial"/>
                <a:sym typeface="Arial"/>
                <a:hlinkClick r:id="rId5">
                  <a:extLst>
                    <a:ext uri="{A12FA001-AC4F-418D-AE19-62706E023703}">
                      <ahyp:hlinkClr val="tx"/>
                    </a:ext>
                  </a:extLst>
                </a:hlinkClick>
              </a:rPr>
              <a:t>https://www.mdpi.com/1424-8220/21/1/216</a:t>
            </a:r>
            <a:r>
              <a:rPr b="0" i="0" lang="en-US" sz="18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361" name="Google Shape;361;p72"/>
          <p:cNvSpPr txBox="1"/>
          <p:nvPr/>
        </p:nvSpPr>
        <p:spPr>
          <a:xfrm>
            <a:off x="426126" y="3109067"/>
            <a:ext cx="9796866" cy="31700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500"/>
              <a:buFont typeface="Arial"/>
              <a:buNone/>
            </a:pPr>
            <a:r>
              <a:rPr b="0" i="0" lang="en-US" sz="2500" u="none" cap="none" strike="noStrike">
                <a:solidFill>
                  <a:srgbClr val="452A74"/>
                </a:solidFill>
                <a:latin typeface="Montserrat"/>
                <a:ea typeface="Montserrat"/>
                <a:cs typeface="Montserrat"/>
                <a:sym typeface="Montserrat"/>
              </a:rPr>
              <a:t>While sexbots and social robots offer new possibilities, their design and usage raise critical questions about ethics, gender biases, and human interaction that must be carefully addressed</a:t>
            </a:r>
            <a:endParaRPr b="0" i="0" sz="2500" u="none" cap="none" strike="noStrike">
              <a:solidFill>
                <a:srgbClr val="452A74"/>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2500"/>
              <a:buFont typeface="Arial"/>
              <a:buNone/>
            </a:pPr>
            <a:r>
              <a:t/>
            </a:r>
            <a:endParaRPr b="0" i="0" sz="2500" u="none" cap="none" strike="noStrike">
              <a:solidFill>
                <a:srgbClr val="452A74"/>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2500"/>
              <a:buFont typeface="Arial"/>
              <a:buNone/>
            </a:pPr>
            <a:r>
              <a:rPr b="0" i="0" lang="en-US" sz="2500" u="none" cap="none" strike="noStrike">
                <a:solidFill>
                  <a:srgbClr val="452A74"/>
                </a:solidFill>
                <a:latin typeface="Montserrat"/>
                <a:ea typeface="Montserrat"/>
                <a:cs typeface="Montserrat"/>
                <a:sym typeface="Montserrat"/>
              </a:rPr>
              <a:t>Some concerns has to be taken into account about gender representation, objectification, and reinforcement of stereotypes in sexbot design</a:t>
            </a:r>
            <a:endParaRPr b="0" i="0" sz="2500" u="none" cap="none" strike="noStrike">
              <a:solidFill>
                <a:srgbClr val="452A74"/>
              </a:solidFill>
              <a:latin typeface="Montserrat"/>
              <a:ea typeface="Montserrat"/>
              <a:cs typeface="Montserrat"/>
              <a:sym typeface="Montserrat"/>
            </a:endParaRPr>
          </a:p>
        </p:txBody>
      </p:sp>
      <p:pic>
        <p:nvPicPr>
          <p:cNvPr id="362" name="Google Shape;362;p72"/>
          <p:cNvPicPr preferRelativeResize="0"/>
          <p:nvPr/>
        </p:nvPicPr>
        <p:blipFill rotWithShape="1">
          <a:blip r:embed="rId6">
            <a:alphaModFix/>
          </a:blip>
          <a:srcRect b="0" l="0" r="0" t="0"/>
          <a:stretch/>
        </p:blipFill>
        <p:spPr>
          <a:xfrm>
            <a:off x="10875427" y="0"/>
            <a:ext cx="7412573" cy="9905852"/>
          </a:xfrm>
          <a:prstGeom prst="rect">
            <a:avLst/>
          </a:prstGeom>
          <a:noFill/>
          <a:ln>
            <a:noFill/>
          </a:ln>
        </p:spPr>
      </p:pic>
    </p:spTree>
  </p:cSld>
  <p:clrMapOvr>
    <a:masterClrMapping/>
  </p:clrMapOvr>
  <p:transition>
    <p:fade/>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sp>
        <p:nvSpPr>
          <p:cNvPr id="100" name="Google Shape;100;p60"/>
          <p:cNvSpPr/>
          <p:nvPr/>
        </p:nvSpPr>
        <p:spPr>
          <a:xfrm>
            <a:off x="483201" y="466944"/>
            <a:ext cx="3055693" cy="640710"/>
          </a:xfrm>
          <a:custGeom>
            <a:rect b="b" l="l" r="r" t="t"/>
            <a:pathLst>
              <a:path extrusionOk="0" h="640710" w="3055693">
                <a:moveTo>
                  <a:pt x="0" y="0"/>
                </a:moveTo>
                <a:lnTo>
                  <a:pt x="3055693" y="0"/>
                </a:lnTo>
                <a:lnTo>
                  <a:pt x="3055693" y="640710"/>
                </a:lnTo>
                <a:lnTo>
                  <a:pt x="0" y="64071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01" name="Google Shape;101;p60"/>
          <p:cNvSpPr txBox="1"/>
          <p:nvPr/>
        </p:nvSpPr>
        <p:spPr>
          <a:xfrm>
            <a:off x="483219" y="2693628"/>
            <a:ext cx="15661500" cy="6024300"/>
          </a:xfrm>
          <a:prstGeom prst="rect">
            <a:avLst/>
          </a:prstGeom>
          <a:noFill/>
          <a:ln>
            <a:noFill/>
          </a:ln>
        </p:spPr>
        <p:txBody>
          <a:bodyPr anchorCtr="0" anchor="t" bIns="0" lIns="0" spcFirstLastPara="1" rIns="0" wrap="square" tIns="0">
            <a:spAutoFit/>
          </a:bodyPr>
          <a:lstStyle/>
          <a:p>
            <a:pPr indent="0" lvl="0" marL="0" marR="0" rtl="0" algn="l">
              <a:lnSpc>
                <a:spcPct val="139992"/>
              </a:lnSpc>
              <a:spcBef>
                <a:spcPts val="0"/>
              </a:spcBef>
              <a:spcAft>
                <a:spcPts val="0"/>
              </a:spcAft>
              <a:buClr>
                <a:srgbClr val="000000"/>
              </a:buClr>
              <a:buSzPts val="3600"/>
              <a:buFont typeface="Arial"/>
              <a:buNone/>
            </a:pPr>
            <a:r>
              <a:rPr b="1" i="0" lang="en-US" sz="11500" u="none" cap="none" strike="noStrike">
                <a:solidFill>
                  <a:srgbClr val="452A74"/>
                </a:solidFill>
                <a:latin typeface="Montserrat"/>
                <a:ea typeface="Montserrat"/>
                <a:cs typeface="Montserrat"/>
                <a:sym typeface="Montserrat"/>
              </a:rPr>
              <a:t>Part 2: </a:t>
            </a:r>
            <a:r>
              <a:rPr b="1" i="0" lang="en-US" sz="9600" u="none" cap="none" strike="noStrike">
                <a:solidFill>
                  <a:srgbClr val="452A74"/>
                </a:solidFill>
                <a:latin typeface="Montserrat"/>
                <a:ea typeface="Montserrat"/>
                <a:cs typeface="Montserrat"/>
                <a:sym typeface="Montserrat"/>
              </a:rPr>
              <a:t>How the concepts </a:t>
            </a:r>
            <a:r>
              <a:rPr b="1" i="0" lang="en-US" sz="9600" u="none" cap="none" strike="noStrike">
                <a:solidFill>
                  <a:srgbClr val="452A74"/>
                </a:solidFill>
                <a:latin typeface="Montserrat"/>
                <a:ea typeface="Montserrat"/>
                <a:cs typeface="Montserrat"/>
                <a:sym typeface="Montserrat"/>
                <a:extLst>
                  <a:ext uri="http://customooxmlschemas.google.com/">
                    <go:slidesCustomData xmlns:go="http://customooxmlschemas.google.com/" textRoundtripDataId="0"/>
                  </a:ext>
                </a:extLst>
              </a:rPr>
              <a:t>influence</a:t>
            </a:r>
            <a:r>
              <a:rPr b="1" i="0" lang="en-US" sz="9600" u="none" cap="none" strike="noStrike">
                <a:solidFill>
                  <a:srgbClr val="452A74"/>
                </a:solidFill>
                <a:latin typeface="Montserrat"/>
                <a:ea typeface="Montserrat"/>
                <a:cs typeface="Montserrat"/>
                <a:sym typeface="Montserrat"/>
              </a:rPr>
              <a:t> gendered innovation</a:t>
            </a:r>
            <a:endParaRPr b="1" i="0" sz="11500" u="none" cap="none" strike="noStrike">
              <a:solidFill>
                <a:srgbClr val="452A74"/>
              </a:solidFill>
              <a:latin typeface="Montserrat"/>
              <a:ea typeface="Montserrat"/>
              <a:cs typeface="Montserrat"/>
              <a:sym typeface="Montserrat"/>
            </a:endParaRPr>
          </a:p>
        </p:txBody>
      </p:sp>
      <p:sp>
        <p:nvSpPr>
          <p:cNvPr id="102" name="Google Shape;102;p60"/>
          <p:cNvSpPr/>
          <p:nvPr/>
        </p:nvSpPr>
        <p:spPr>
          <a:xfrm>
            <a:off x="14125985" y="5495051"/>
            <a:ext cx="1138696" cy="788806"/>
          </a:xfrm>
          <a:custGeom>
            <a:rect b="b" l="l" r="r" t="t"/>
            <a:pathLst>
              <a:path extrusionOk="0" h="788806" w="1138696">
                <a:moveTo>
                  <a:pt x="0" y="0"/>
                </a:moveTo>
                <a:lnTo>
                  <a:pt x="1138696" y="0"/>
                </a:lnTo>
                <a:lnTo>
                  <a:pt x="1138696" y="788806"/>
                </a:lnTo>
                <a:lnTo>
                  <a:pt x="0" y="788806"/>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103" name="Google Shape;103;p60"/>
          <p:cNvGrpSpPr/>
          <p:nvPr/>
        </p:nvGrpSpPr>
        <p:grpSpPr>
          <a:xfrm>
            <a:off x="16975762" y="-1270066"/>
            <a:ext cx="1456898" cy="18965831"/>
            <a:chOff x="0" y="-1"/>
            <a:chExt cx="1942531" cy="25287775"/>
          </a:xfrm>
        </p:grpSpPr>
        <p:grpSp>
          <p:nvGrpSpPr>
            <p:cNvPr id="104" name="Google Shape;104;p60"/>
            <p:cNvGrpSpPr/>
            <p:nvPr/>
          </p:nvGrpSpPr>
          <p:grpSpPr>
            <a:xfrm rot="5400000">
              <a:off x="-11639959" y="11705284"/>
              <a:ext cx="25287775" cy="1877205"/>
              <a:chOff x="0" y="-38100"/>
              <a:chExt cx="4995116" cy="370806"/>
            </a:xfrm>
          </p:grpSpPr>
          <p:sp>
            <p:nvSpPr>
              <p:cNvPr id="105" name="Google Shape;105;p60"/>
              <p:cNvSpPr/>
              <p:nvPr/>
            </p:nvSpPr>
            <p:spPr>
              <a:xfrm>
                <a:off x="0" y="0"/>
                <a:ext cx="4995116" cy="332706"/>
              </a:xfrm>
              <a:custGeom>
                <a:rect b="b" l="l" r="r" t="t"/>
                <a:pathLst>
                  <a:path extrusionOk="0" h="332706" w="4995116">
                    <a:moveTo>
                      <a:pt x="0" y="0"/>
                    </a:moveTo>
                    <a:lnTo>
                      <a:pt x="4995116" y="0"/>
                    </a:lnTo>
                    <a:lnTo>
                      <a:pt x="4995116" y="332706"/>
                    </a:lnTo>
                    <a:lnTo>
                      <a:pt x="0" y="332706"/>
                    </a:lnTo>
                    <a:close/>
                  </a:path>
                </a:pathLst>
              </a:custGeom>
              <a:solidFill>
                <a:srgbClr val="DED5ED"/>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06" name="Google Shape;106;p60"/>
              <p:cNvSpPr txBox="1"/>
              <p:nvPr/>
            </p:nvSpPr>
            <p:spPr>
              <a:xfrm>
                <a:off x="0" y="-38100"/>
                <a:ext cx="4995000" cy="3708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07" name="Google Shape;107;p60"/>
            <p:cNvSpPr/>
            <p:nvPr/>
          </p:nvSpPr>
          <p:spPr>
            <a:xfrm>
              <a:off x="148357" y="11845674"/>
              <a:ext cx="1518262" cy="1051741"/>
            </a:xfrm>
            <a:custGeom>
              <a:rect b="b" l="l" r="r" t="t"/>
              <a:pathLst>
                <a:path extrusionOk="0" h="1051741" w="1518262">
                  <a:moveTo>
                    <a:pt x="0" y="0"/>
                  </a:moveTo>
                  <a:lnTo>
                    <a:pt x="1518262" y="0"/>
                  </a:lnTo>
                  <a:lnTo>
                    <a:pt x="1518262" y="1051741"/>
                  </a:lnTo>
                  <a:lnTo>
                    <a:pt x="0" y="1051741"/>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08" name="Google Shape;108;p60"/>
            <p:cNvSpPr/>
            <p:nvPr/>
          </p:nvSpPr>
          <p:spPr>
            <a:xfrm>
              <a:off x="111925" y="6133623"/>
              <a:ext cx="1637725" cy="1461670"/>
            </a:xfrm>
            <a:custGeom>
              <a:rect b="b" l="l" r="r" t="t"/>
              <a:pathLst>
                <a:path extrusionOk="0" h="1461670" w="1637725">
                  <a:moveTo>
                    <a:pt x="0" y="0"/>
                  </a:moveTo>
                  <a:lnTo>
                    <a:pt x="1637725" y="0"/>
                  </a:lnTo>
                  <a:lnTo>
                    <a:pt x="1637725" y="1461670"/>
                  </a:lnTo>
                  <a:lnTo>
                    <a:pt x="0" y="146167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09" name="Google Shape;109;p60"/>
            <p:cNvSpPr/>
            <p:nvPr/>
          </p:nvSpPr>
          <p:spPr>
            <a:xfrm>
              <a:off x="148357" y="8281093"/>
              <a:ext cx="1518262" cy="1051741"/>
            </a:xfrm>
            <a:custGeom>
              <a:rect b="b" l="l" r="r" t="t"/>
              <a:pathLst>
                <a:path extrusionOk="0" h="1051741" w="1518262">
                  <a:moveTo>
                    <a:pt x="0" y="0"/>
                  </a:moveTo>
                  <a:lnTo>
                    <a:pt x="1518262" y="0"/>
                  </a:lnTo>
                  <a:lnTo>
                    <a:pt x="1518262" y="1051742"/>
                  </a:lnTo>
                  <a:lnTo>
                    <a:pt x="0" y="1051742"/>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0" name="Google Shape;110;p60"/>
            <p:cNvSpPr/>
            <p:nvPr/>
          </p:nvSpPr>
          <p:spPr>
            <a:xfrm>
              <a:off x="88625" y="4150665"/>
              <a:ext cx="1518262" cy="1051741"/>
            </a:xfrm>
            <a:custGeom>
              <a:rect b="b" l="l" r="r" t="t"/>
              <a:pathLst>
                <a:path extrusionOk="0" h="1051741" w="1518262">
                  <a:moveTo>
                    <a:pt x="0" y="0"/>
                  </a:moveTo>
                  <a:lnTo>
                    <a:pt x="1518262" y="0"/>
                  </a:lnTo>
                  <a:lnTo>
                    <a:pt x="1518262" y="1051741"/>
                  </a:lnTo>
                  <a:lnTo>
                    <a:pt x="0" y="1051741"/>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1" name="Google Shape;111;p60"/>
            <p:cNvSpPr/>
            <p:nvPr/>
          </p:nvSpPr>
          <p:spPr>
            <a:xfrm>
              <a:off x="148357" y="13306984"/>
              <a:ext cx="1637725" cy="1461670"/>
            </a:xfrm>
            <a:custGeom>
              <a:rect b="b" l="l" r="r" t="t"/>
              <a:pathLst>
                <a:path extrusionOk="0" h="1461670" w="1637725">
                  <a:moveTo>
                    <a:pt x="0" y="0"/>
                  </a:moveTo>
                  <a:lnTo>
                    <a:pt x="1637725" y="0"/>
                  </a:lnTo>
                  <a:lnTo>
                    <a:pt x="1637725" y="1461670"/>
                  </a:lnTo>
                  <a:lnTo>
                    <a:pt x="0" y="146167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2" name="Google Shape;112;p60"/>
            <p:cNvSpPr/>
            <p:nvPr/>
          </p:nvSpPr>
          <p:spPr>
            <a:xfrm>
              <a:off x="0" y="2112449"/>
              <a:ext cx="1606887" cy="1261406"/>
            </a:xfrm>
            <a:custGeom>
              <a:rect b="b" l="l" r="r" t="t"/>
              <a:pathLst>
                <a:path extrusionOk="0" h="1261406" w="1606887">
                  <a:moveTo>
                    <a:pt x="0" y="0"/>
                  </a:moveTo>
                  <a:lnTo>
                    <a:pt x="1606887" y="0"/>
                  </a:lnTo>
                  <a:lnTo>
                    <a:pt x="1606887" y="1261406"/>
                  </a:lnTo>
                  <a:lnTo>
                    <a:pt x="0" y="1261406"/>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3" name="Google Shape;113;p60"/>
            <p:cNvSpPr/>
            <p:nvPr/>
          </p:nvSpPr>
          <p:spPr>
            <a:xfrm>
              <a:off x="68059" y="9919271"/>
              <a:ext cx="1606887" cy="1261406"/>
            </a:xfrm>
            <a:custGeom>
              <a:rect b="b" l="l" r="r" t="t"/>
              <a:pathLst>
                <a:path extrusionOk="0" h="1261406" w="1606887">
                  <a:moveTo>
                    <a:pt x="0" y="0"/>
                  </a:moveTo>
                  <a:lnTo>
                    <a:pt x="1606887" y="0"/>
                  </a:lnTo>
                  <a:lnTo>
                    <a:pt x="1606887" y="1261406"/>
                  </a:lnTo>
                  <a:lnTo>
                    <a:pt x="0" y="1261406"/>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transition>
    <p:fade/>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ED5ED">
            <a:alpha val="30196"/>
          </a:srgbClr>
        </a:solidFill>
      </p:bgPr>
    </p:bg>
    <p:spTree>
      <p:nvGrpSpPr>
        <p:cNvPr id="366" name="Shape 366"/>
        <p:cNvGrpSpPr/>
        <p:nvPr/>
      </p:nvGrpSpPr>
      <p:grpSpPr>
        <a:xfrm>
          <a:off x="0" y="0"/>
          <a:ext cx="0" cy="0"/>
          <a:chOff x="0" y="0"/>
          <a:chExt cx="0" cy="0"/>
        </a:xfrm>
      </p:grpSpPr>
      <p:sp>
        <p:nvSpPr>
          <p:cNvPr id="367" name="Google Shape;367;p73"/>
          <p:cNvSpPr/>
          <p:nvPr/>
        </p:nvSpPr>
        <p:spPr>
          <a:xfrm>
            <a:off x="15390464" y="8954526"/>
            <a:ext cx="2897536" cy="607548"/>
          </a:xfrm>
          <a:custGeom>
            <a:rect b="b" l="l" r="r" t="t"/>
            <a:pathLst>
              <a:path extrusionOk="0" h="607548" w="2897536">
                <a:moveTo>
                  <a:pt x="0" y="0"/>
                </a:moveTo>
                <a:lnTo>
                  <a:pt x="2897536" y="0"/>
                </a:lnTo>
                <a:lnTo>
                  <a:pt x="2897536" y="607548"/>
                </a:lnTo>
                <a:lnTo>
                  <a:pt x="0" y="60754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368" name="Google Shape;368;p73"/>
          <p:cNvGrpSpPr/>
          <p:nvPr/>
        </p:nvGrpSpPr>
        <p:grpSpPr>
          <a:xfrm>
            <a:off x="-281955" y="9721186"/>
            <a:ext cx="18965956" cy="883918"/>
            <a:chOff x="0" y="-38100"/>
            <a:chExt cx="4995116" cy="232800"/>
          </a:xfrm>
        </p:grpSpPr>
        <p:sp>
          <p:nvSpPr>
            <p:cNvPr id="369" name="Google Shape;369;p73"/>
            <p:cNvSpPr/>
            <p:nvPr/>
          </p:nvSpPr>
          <p:spPr>
            <a:xfrm>
              <a:off x="0" y="0"/>
              <a:ext cx="4995116" cy="194611"/>
            </a:xfrm>
            <a:custGeom>
              <a:rect b="b" l="l" r="r" t="t"/>
              <a:pathLst>
                <a:path extrusionOk="0" h="194611" w="4995116">
                  <a:moveTo>
                    <a:pt x="0" y="0"/>
                  </a:moveTo>
                  <a:lnTo>
                    <a:pt x="4995116" y="0"/>
                  </a:lnTo>
                  <a:lnTo>
                    <a:pt x="4995116" y="194611"/>
                  </a:lnTo>
                  <a:lnTo>
                    <a:pt x="0" y="194611"/>
                  </a:lnTo>
                  <a:close/>
                </a:path>
              </a:pathLst>
            </a:custGeom>
            <a:solidFill>
              <a:srgbClr val="452A7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70" name="Google Shape;370;p73"/>
            <p:cNvSpPr txBox="1"/>
            <p:nvPr/>
          </p:nvSpPr>
          <p:spPr>
            <a:xfrm>
              <a:off x="0" y="-38100"/>
              <a:ext cx="4995000" cy="2328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371" name="Google Shape;371;p73"/>
          <p:cNvSpPr/>
          <p:nvPr/>
        </p:nvSpPr>
        <p:spPr>
          <a:xfrm>
            <a:off x="15771122" y="185791"/>
            <a:ext cx="2350460" cy="2350460"/>
          </a:xfrm>
          <a:custGeom>
            <a:rect b="b" l="l" r="r" t="t"/>
            <a:pathLst>
              <a:path extrusionOk="0" h="2350460" w="2350460">
                <a:moveTo>
                  <a:pt x="0" y="0"/>
                </a:moveTo>
                <a:lnTo>
                  <a:pt x="2350461" y="0"/>
                </a:lnTo>
                <a:lnTo>
                  <a:pt x="2350461" y="2350460"/>
                </a:lnTo>
                <a:lnTo>
                  <a:pt x="0" y="23504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72" name="Google Shape;372;p73"/>
          <p:cNvSpPr txBox="1"/>
          <p:nvPr/>
        </p:nvSpPr>
        <p:spPr>
          <a:xfrm>
            <a:off x="426126" y="212032"/>
            <a:ext cx="12430338" cy="1551194"/>
          </a:xfrm>
          <a:prstGeom prst="rect">
            <a:avLst/>
          </a:prstGeom>
          <a:noFill/>
          <a:ln>
            <a:noFill/>
          </a:ln>
        </p:spPr>
        <p:txBody>
          <a:bodyPr anchorCtr="0" anchor="t" bIns="0" lIns="0" spcFirstLastPara="1" rIns="0" wrap="square" tIns="0">
            <a:spAutoFit/>
          </a:bodyPr>
          <a:lstStyle/>
          <a:p>
            <a:pPr indent="0" lvl="0" marL="0" marR="0" rtl="0" algn="l">
              <a:lnSpc>
                <a:spcPct val="139992"/>
              </a:lnSpc>
              <a:spcBef>
                <a:spcPts val="0"/>
              </a:spcBef>
              <a:spcAft>
                <a:spcPts val="0"/>
              </a:spcAft>
              <a:buClr>
                <a:srgbClr val="000000"/>
              </a:buClr>
              <a:buSzPts val="3600"/>
              <a:buFont typeface="Arial"/>
              <a:buNone/>
            </a:pPr>
            <a:r>
              <a:rPr b="0" i="0" lang="en-US" sz="3600" u="none" cap="none" strike="noStrike">
                <a:solidFill>
                  <a:srgbClr val="452A74"/>
                </a:solidFill>
                <a:latin typeface="Montserrat"/>
                <a:ea typeface="Montserrat"/>
                <a:cs typeface="Montserrat"/>
                <a:sym typeface="Montserrat"/>
              </a:rPr>
              <a:t>Empowering Women in Tech through </a:t>
            </a:r>
            <a:endParaRPr b="0" i="0" sz="1400" u="none" cap="none" strike="noStrike">
              <a:solidFill>
                <a:srgbClr val="000000"/>
              </a:solidFill>
              <a:latin typeface="Arial"/>
              <a:ea typeface="Arial"/>
              <a:cs typeface="Arial"/>
              <a:sym typeface="Arial"/>
            </a:endParaRPr>
          </a:p>
          <a:p>
            <a:pPr indent="0" lvl="0" marL="0" marR="0" rtl="0" algn="l">
              <a:lnSpc>
                <a:spcPct val="140022"/>
              </a:lnSpc>
              <a:spcBef>
                <a:spcPts val="0"/>
              </a:spcBef>
              <a:spcAft>
                <a:spcPts val="0"/>
              </a:spcAft>
              <a:buClr>
                <a:srgbClr val="000000"/>
              </a:buClr>
              <a:buSzPts val="3600"/>
              <a:buFont typeface="Arial"/>
              <a:buNone/>
            </a:pPr>
            <a:r>
              <a:rPr b="1" i="0" lang="en-US" sz="3600" u="none" cap="none" strike="noStrike">
                <a:solidFill>
                  <a:srgbClr val="452A74"/>
                </a:solidFill>
                <a:latin typeface="Montserrat"/>
                <a:ea typeface="Montserrat"/>
                <a:cs typeface="Montserrat"/>
                <a:sym typeface="Montserrat"/>
              </a:rPr>
              <a:t>Technological innovations are gender-biased</a:t>
            </a:r>
            <a:endParaRPr b="1" i="0" sz="3600" u="none" cap="none" strike="noStrike">
              <a:solidFill>
                <a:srgbClr val="452A74"/>
              </a:solidFill>
              <a:latin typeface="Arial"/>
              <a:ea typeface="Arial"/>
              <a:cs typeface="Arial"/>
              <a:sym typeface="Arial"/>
            </a:endParaRPr>
          </a:p>
        </p:txBody>
      </p:sp>
      <p:sp>
        <p:nvSpPr>
          <p:cNvPr id="373" name="Google Shape;373;p73"/>
          <p:cNvSpPr txBox="1"/>
          <p:nvPr/>
        </p:nvSpPr>
        <p:spPr>
          <a:xfrm>
            <a:off x="426126" y="3109067"/>
            <a:ext cx="6998802" cy="31700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500"/>
              <a:buFont typeface="Arial"/>
              <a:buNone/>
            </a:pPr>
            <a:r>
              <a:t/>
            </a:r>
            <a:endParaRPr b="0" i="0" sz="2500" u="none" cap="none" strike="noStrike">
              <a:solidFill>
                <a:srgbClr val="452A74"/>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2500"/>
              <a:buFont typeface="Arial"/>
              <a:buNone/>
            </a:pPr>
            <a:r>
              <a:rPr b="1" i="0" lang="en-US" sz="2500" u="none" cap="none" strike="noStrike">
                <a:solidFill>
                  <a:srgbClr val="452A74"/>
                </a:solidFill>
                <a:latin typeface="Montserrat"/>
                <a:ea typeface="Montserrat"/>
                <a:cs typeface="Montserrat"/>
                <a:sym typeface="Montserrat"/>
              </a:rPr>
              <a:t>More examples</a:t>
            </a:r>
            <a:endParaRPr b="1" i="0" sz="2500" u="none" cap="none" strike="noStrike">
              <a:solidFill>
                <a:srgbClr val="452A74"/>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2500"/>
              <a:buFont typeface="Arial"/>
              <a:buNone/>
            </a:pPr>
            <a:r>
              <a:t/>
            </a:r>
            <a:endParaRPr b="0" i="0" sz="2500" u="none" cap="none" strike="noStrike">
              <a:solidFill>
                <a:srgbClr val="452A74"/>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2500"/>
              <a:buFont typeface="Arial"/>
              <a:buNone/>
            </a:pPr>
            <a:r>
              <a:rPr b="0" i="0" lang="en-US" sz="2500" u="none" cap="none" strike="noStrike">
                <a:solidFill>
                  <a:srgbClr val="452A74"/>
                </a:solidFill>
                <a:latin typeface="Montserrat"/>
                <a:ea typeface="Montserrat"/>
                <a:cs typeface="Montserrat"/>
                <a:sym typeface="Montserrat"/>
              </a:rPr>
              <a:t>Shrink It and Pink It: Gender Bias in Product Design: https://www.sir.advancedleadership.harvard.edu/articles/shrink-it-and-pink-it-gender-bias-product-design </a:t>
            </a:r>
            <a:endParaRPr b="0" i="0" sz="2500" u="none" cap="none" strike="noStrike">
              <a:solidFill>
                <a:srgbClr val="452A74"/>
              </a:solidFill>
              <a:latin typeface="Montserrat"/>
              <a:ea typeface="Montserrat"/>
              <a:cs typeface="Montserrat"/>
              <a:sym typeface="Montserrat"/>
            </a:endParaRPr>
          </a:p>
        </p:txBody>
      </p:sp>
      <p:pic>
        <p:nvPicPr>
          <p:cNvPr descr="Interfaz de usuario gráfica, Texto, Sitio web&#10;&#10;El contenido generado por IA puede ser incorrecto." id="374" name="Google Shape;374;p73"/>
          <p:cNvPicPr preferRelativeResize="0"/>
          <p:nvPr/>
        </p:nvPicPr>
        <p:blipFill rotWithShape="1">
          <a:blip r:embed="rId5">
            <a:alphaModFix/>
          </a:blip>
          <a:srcRect b="0" l="0" r="0" t="0"/>
          <a:stretch/>
        </p:blipFill>
        <p:spPr>
          <a:xfrm>
            <a:off x="7618064" y="1814538"/>
            <a:ext cx="9316624" cy="7024585"/>
          </a:xfrm>
          <a:prstGeom prst="rect">
            <a:avLst/>
          </a:prstGeom>
          <a:noFill/>
          <a:ln>
            <a:noFill/>
          </a:ln>
        </p:spPr>
      </p:pic>
    </p:spTree>
  </p:cSld>
  <p:clrMapOvr>
    <a:masterClrMapping/>
  </p:clrMapOvr>
  <p:transition>
    <p:fade/>
  </p:transition>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96CB2">
            <a:alpha val="92156"/>
          </a:srgbClr>
        </a:solidFill>
      </p:bgPr>
    </p:bg>
    <p:spTree>
      <p:nvGrpSpPr>
        <p:cNvPr id="378" name="Shape 378"/>
        <p:cNvGrpSpPr/>
        <p:nvPr/>
      </p:nvGrpSpPr>
      <p:grpSpPr>
        <a:xfrm>
          <a:off x="0" y="0"/>
          <a:ext cx="0" cy="0"/>
          <a:chOff x="0" y="0"/>
          <a:chExt cx="0" cy="0"/>
        </a:xfrm>
      </p:grpSpPr>
      <p:sp>
        <p:nvSpPr>
          <p:cNvPr id="379" name="Google Shape;379;g339bc4cfc6c_0_249"/>
          <p:cNvSpPr/>
          <p:nvPr/>
        </p:nvSpPr>
        <p:spPr>
          <a:xfrm>
            <a:off x="483201" y="466944"/>
            <a:ext cx="3055693" cy="640710"/>
          </a:xfrm>
          <a:custGeom>
            <a:rect b="b" l="l" r="r" t="t"/>
            <a:pathLst>
              <a:path extrusionOk="0" h="640710" w="3055693">
                <a:moveTo>
                  <a:pt x="0" y="0"/>
                </a:moveTo>
                <a:lnTo>
                  <a:pt x="3055693" y="0"/>
                </a:lnTo>
                <a:lnTo>
                  <a:pt x="3055693" y="640710"/>
                </a:lnTo>
                <a:lnTo>
                  <a:pt x="0" y="64071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80" name="Google Shape;380;g339bc4cfc6c_0_249"/>
          <p:cNvSpPr txBox="1"/>
          <p:nvPr/>
        </p:nvSpPr>
        <p:spPr>
          <a:xfrm>
            <a:off x="483201" y="1290990"/>
            <a:ext cx="15661500" cy="3882345"/>
          </a:xfrm>
          <a:prstGeom prst="rect">
            <a:avLst/>
          </a:prstGeom>
          <a:noFill/>
          <a:ln>
            <a:noFill/>
          </a:ln>
        </p:spPr>
        <p:txBody>
          <a:bodyPr anchorCtr="0" anchor="t" bIns="0" lIns="0" spcFirstLastPara="1" rIns="0" wrap="square" tIns="0">
            <a:spAutoFit/>
          </a:bodyPr>
          <a:lstStyle/>
          <a:p>
            <a:pPr indent="0" lvl="0" marL="0" marR="0" rtl="0" algn="l">
              <a:lnSpc>
                <a:spcPct val="140022"/>
              </a:lnSpc>
              <a:spcBef>
                <a:spcPts val="0"/>
              </a:spcBef>
              <a:spcAft>
                <a:spcPts val="0"/>
              </a:spcAft>
              <a:buClr>
                <a:srgbClr val="000000"/>
              </a:buClr>
              <a:buSzPts val="4505"/>
              <a:buFont typeface="Arial"/>
              <a:buNone/>
            </a:pPr>
            <a:r>
              <a:rPr b="0" i="0" lang="en-US" sz="4505" u="none" cap="none" strike="noStrike">
                <a:solidFill>
                  <a:srgbClr val="DED5ED"/>
                </a:solidFill>
                <a:latin typeface="Montserrat ExtraBold"/>
                <a:ea typeface="Montserrat ExtraBold"/>
                <a:cs typeface="Montserrat ExtraBold"/>
                <a:sym typeface="Montserrat ExtraBold"/>
              </a:rPr>
              <a:t>Individual activity: </a:t>
            </a:r>
            <a:endParaRPr b="0" i="0" sz="1400" u="none" cap="none" strike="noStrike">
              <a:solidFill>
                <a:srgbClr val="000000"/>
              </a:solidFill>
              <a:latin typeface="Arial"/>
              <a:ea typeface="Arial"/>
              <a:cs typeface="Arial"/>
              <a:sym typeface="Arial"/>
            </a:endParaRPr>
          </a:p>
          <a:p>
            <a:pPr indent="0" lvl="0" marL="0" marR="0" rtl="0" algn="l">
              <a:lnSpc>
                <a:spcPct val="140022"/>
              </a:lnSpc>
              <a:spcBef>
                <a:spcPts val="0"/>
              </a:spcBef>
              <a:spcAft>
                <a:spcPts val="0"/>
              </a:spcAft>
              <a:buClr>
                <a:srgbClr val="000000"/>
              </a:buClr>
              <a:buSzPts val="4505"/>
              <a:buFont typeface="Arial"/>
              <a:buNone/>
            </a:pPr>
            <a:r>
              <a:t/>
            </a:r>
            <a:endParaRPr b="0" i="0" sz="4505" u="none" cap="none" strike="noStrike">
              <a:solidFill>
                <a:srgbClr val="DED5ED"/>
              </a:solidFill>
              <a:latin typeface="Montserrat ExtraBold"/>
              <a:ea typeface="Montserrat ExtraBold"/>
              <a:cs typeface="Montserrat ExtraBold"/>
              <a:sym typeface="Montserrat ExtraBold"/>
            </a:endParaRPr>
          </a:p>
          <a:p>
            <a:pPr indent="0" lvl="0" marL="0" marR="0" rtl="0" algn="l">
              <a:lnSpc>
                <a:spcPct val="140022"/>
              </a:lnSpc>
              <a:spcBef>
                <a:spcPts val="0"/>
              </a:spcBef>
              <a:spcAft>
                <a:spcPts val="0"/>
              </a:spcAft>
              <a:buClr>
                <a:srgbClr val="000000"/>
              </a:buClr>
              <a:buSzPts val="4505"/>
              <a:buFont typeface="Arial"/>
              <a:buNone/>
            </a:pPr>
            <a:r>
              <a:rPr b="0" i="0" lang="en-US" sz="4505" u="none" cap="none" strike="noStrike">
                <a:solidFill>
                  <a:srgbClr val="DED5ED"/>
                </a:solidFill>
                <a:latin typeface="Montserrat ExtraBold"/>
                <a:ea typeface="Montserrat ExtraBold"/>
                <a:cs typeface="Montserrat ExtraBold"/>
                <a:sym typeface="Montserrat ExtraBold"/>
              </a:rPr>
              <a:t>Analysis of real products / ideas / projects to identify gender gap problems</a:t>
            </a:r>
            <a:endParaRPr b="0" i="0" sz="4505" u="none" cap="none" strike="noStrike">
              <a:solidFill>
                <a:srgbClr val="DED5ED"/>
              </a:solidFill>
              <a:highlight>
                <a:schemeClr val="accent5"/>
              </a:highlight>
              <a:latin typeface="Montserrat ExtraBold"/>
              <a:ea typeface="Montserrat ExtraBold"/>
              <a:cs typeface="Montserrat ExtraBold"/>
              <a:sym typeface="Montserrat ExtraBold"/>
            </a:endParaRPr>
          </a:p>
        </p:txBody>
      </p:sp>
      <p:sp>
        <p:nvSpPr>
          <p:cNvPr id="381" name="Google Shape;381;g339bc4cfc6c_0_249"/>
          <p:cNvSpPr/>
          <p:nvPr/>
        </p:nvSpPr>
        <p:spPr>
          <a:xfrm>
            <a:off x="14125985" y="5495051"/>
            <a:ext cx="1138696" cy="788806"/>
          </a:xfrm>
          <a:custGeom>
            <a:rect b="b" l="l" r="r" t="t"/>
            <a:pathLst>
              <a:path extrusionOk="0" h="788806" w="1138696">
                <a:moveTo>
                  <a:pt x="0" y="0"/>
                </a:moveTo>
                <a:lnTo>
                  <a:pt x="1138696" y="0"/>
                </a:lnTo>
                <a:lnTo>
                  <a:pt x="1138696" y="788806"/>
                </a:lnTo>
                <a:lnTo>
                  <a:pt x="0" y="788806"/>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382" name="Google Shape;382;g339bc4cfc6c_0_249"/>
          <p:cNvGrpSpPr/>
          <p:nvPr/>
        </p:nvGrpSpPr>
        <p:grpSpPr>
          <a:xfrm>
            <a:off x="16975762" y="-1270066"/>
            <a:ext cx="1456898" cy="18965831"/>
            <a:chOff x="0" y="-1"/>
            <a:chExt cx="1942531" cy="25287775"/>
          </a:xfrm>
        </p:grpSpPr>
        <p:grpSp>
          <p:nvGrpSpPr>
            <p:cNvPr id="383" name="Google Shape;383;g339bc4cfc6c_0_249"/>
            <p:cNvGrpSpPr/>
            <p:nvPr/>
          </p:nvGrpSpPr>
          <p:grpSpPr>
            <a:xfrm rot="5400000">
              <a:off x="-11639959" y="11705284"/>
              <a:ext cx="25287775" cy="1877205"/>
              <a:chOff x="0" y="-38100"/>
              <a:chExt cx="4995116" cy="370806"/>
            </a:xfrm>
          </p:grpSpPr>
          <p:sp>
            <p:nvSpPr>
              <p:cNvPr id="384" name="Google Shape;384;g339bc4cfc6c_0_249"/>
              <p:cNvSpPr/>
              <p:nvPr/>
            </p:nvSpPr>
            <p:spPr>
              <a:xfrm>
                <a:off x="0" y="0"/>
                <a:ext cx="4995116" cy="332706"/>
              </a:xfrm>
              <a:custGeom>
                <a:rect b="b" l="l" r="r" t="t"/>
                <a:pathLst>
                  <a:path extrusionOk="0" h="332706" w="4995116">
                    <a:moveTo>
                      <a:pt x="0" y="0"/>
                    </a:moveTo>
                    <a:lnTo>
                      <a:pt x="4995116" y="0"/>
                    </a:lnTo>
                    <a:lnTo>
                      <a:pt x="4995116" y="332706"/>
                    </a:lnTo>
                    <a:lnTo>
                      <a:pt x="0" y="332706"/>
                    </a:lnTo>
                    <a:close/>
                  </a:path>
                </a:pathLst>
              </a:custGeom>
              <a:solidFill>
                <a:srgbClr val="DED5ED"/>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85" name="Google Shape;385;g339bc4cfc6c_0_249"/>
              <p:cNvSpPr txBox="1"/>
              <p:nvPr/>
            </p:nvSpPr>
            <p:spPr>
              <a:xfrm>
                <a:off x="0" y="-38100"/>
                <a:ext cx="4995000" cy="3708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386" name="Google Shape;386;g339bc4cfc6c_0_249"/>
            <p:cNvSpPr/>
            <p:nvPr/>
          </p:nvSpPr>
          <p:spPr>
            <a:xfrm>
              <a:off x="148357" y="11845674"/>
              <a:ext cx="1518262" cy="1051741"/>
            </a:xfrm>
            <a:custGeom>
              <a:rect b="b" l="l" r="r" t="t"/>
              <a:pathLst>
                <a:path extrusionOk="0" h="1051741" w="1518262">
                  <a:moveTo>
                    <a:pt x="0" y="0"/>
                  </a:moveTo>
                  <a:lnTo>
                    <a:pt x="1518262" y="0"/>
                  </a:lnTo>
                  <a:lnTo>
                    <a:pt x="1518262" y="1051741"/>
                  </a:lnTo>
                  <a:lnTo>
                    <a:pt x="0" y="1051741"/>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87" name="Google Shape;387;g339bc4cfc6c_0_249"/>
            <p:cNvSpPr/>
            <p:nvPr/>
          </p:nvSpPr>
          <p:spPr>
            <a:xfrm>
              <a:off x="111925" y="6133623"/>
              <a:ext cx="1637725" cy="1461670"/>
            </a:xfrm>
            <a:custGeom>
              <a:rect b="b" l="l" r="r" t="t"/>
              <a:pathLst>
                <a:path extrusionOk="0" h="1461670" w="1637725">
                  <a:moveTo>
                    <a:pt x="0" y="0"/>
                  </a:moveTo>
                  <a:lnTo>
                    <a:pt x="1637725" y="0"/>
                  </a:lnTo>
                  <a:lnTo>
                    <a:pt x="1637725" y="1461670"/>
                  </a:lnTo>
                  <a:lnTo>
                    <a:pt x="0" y="146167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88" name="Google Shape;388;g339bc4cfc6c_0_249"/>
            <p:cNvSpPr/>
            <p:nvPr/>
          </p:nvSpPr>
          <p:spPr>
            <a:xfrm>
              <a:off x="148357" y="8281093"/>
              <a:ext cx="1518262" cy="1051741"/>
            </a:xfrm>
            <a:custGeom>
              <a:rect b="b" l="l" r="r" t="t"/>
              <a:pathLst>
                <a:path extrusionOk="0" h="1051741" w="1518262">
                  <a:moveTo>
                    <a:pt x="0" y="0"/>
                  </a:moveTo>
                  <a:lnTo>
                    <a:pt x="1518262" y="0"/>
                  </a:lnTo>
                  <a:lnTo>
                    <a:pt x="1518262" y="1051742"/>
                  </a:lnTo>
                  <a:lnTo>
                    <a:pt x="0" y="1051742"/>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89" name="Google Shape;389;g339bc4cfc6c_0_249"/>
            <p:cNvSpPr/>
            <p:nvPr/>
          </p:nvSpPr>
          <p:spPr>
            <a:xfrm>
              <a:off x="88625" y="4150665"/>
              <a:ext cx="1518262" cy="1051741"/>
            </a:xfrm>
            <a:custGeom>
              <a:rect b="b" l="l" r="r" t="t"/>
              <a:pathLst>
                <a:path extrusionOk="0" h="1051741" w="1518262">
                  <a:moveTo>
                    <a:pt x="0" y="0"/>
                  </a:moveTo>
                  <a:lnTo>
                    <a:pt x="1518262" y="0"/>
                  </a:lnTo>
                  <a:lnTo>
                    <a:pt x="1518262" y="1051741"/>
                  </a:lnTo>
                  <a:lnTo>
                    <a:pt x="0" y="1051741"/>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90" name="Google Shape;390;g339bc4cfc6c_0_249"/>
            <p:cNvSpPr/>
            <p:nvPr/>
          </p:nvSpPr>
          <p:spPr>
            <a:xfrm>
              <a:off x="148357" y="13306984"/>
              <a:ext cx="1637725" cy="1461670"/>
            </a:xfrm>
            <a:custGeom>
              <a:rect b="b" l="l" r="r" t="t"/>
              <a:pathLst>
                <a:path extrusionOk="0" h="1461670" w="1637725">
                  <a:moveTo>
                    <a:pt x="0" y="0"/>
                  </a:moveTo>
                  <a:lnTo>
                    <a:pt x="1637725" y="0"/>
                  </a:lnTo>
                  <a:lnTo>
                    <a:pt x="1637725" y="1461670"/>
                  </a:lnTo>
                  <a:lnTo>
                    <a:pt x="0" y="146167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91" name="Google Shape;391;g339bc4cfc6c_0_249"/>
            <p:cNvSpPr/>
            <p:nvPr/>
          </p:nvSpPr>
          <p:spPr>
            <a:xfrm>
              <a:off x="0" y="2112449"/>
              <a:ext cx="1606887" cy="1261406"/>
            </a:xfrm>
            <a:custGeom>
              <a:rect b="b" l="l" r="r" t="t"/>
              <a:pathLst>
                <a:path extrusionOk="0" h="1261406" w="1606887">
                  <a:moveTo>
                    <a:pt x="0" y="0"/>
                  </a:moveTo>
                  <a:lnTo>
                    <a:pt x="1606887" y="0"/>
                  </a:lnTo>
                  <a:lnTo>
                    <a:pt x="1606887" y="1261406"/>
                  </a:lnTo>
                  <a:lnTo>
                    <a:pt x="0" y="1261406"/>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92" name="Google Shape;392;g339bc4cfc6c_0_249"/>
            <p:cNvSpPr/>
            <p:nvPr/>
          </p:nvSpPr>
          <p:spPr>
            <a:xfrm>
              <a:off x="68059" y="9919271"/>
              <a:ext cx="1606887" cy="1261406"/>
            </a:xfrm>
            <a:custGeom>
              <a:rect b="b" l="l" r="r" t="t"/>
              <a:pathLst>
                <a:path extrusionOk="0" h="1261406" w="1606887">
                  <a:moveTo>
                    <a:pt x="0" y="0"/>
                  </a:moveTo>
                  <a:lnTo>
                    <a:pt x="1606887" y="0"/>
                  </a:lnTo>
                  <a:lnTo>
                    <a:pt x="1606887" y="1261406"/>
                  </a:lnTo>
                  <a:lnTo>
                    <a:pt x="0" y="1261406"/>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transition>
    <p:fade/>
  </p:transition>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sp>
        <p:nvSpPr>
          <p:cNvPr id="397" name="Google Shape;397;p74"/>
          <p:cNvSpPr/>
          <p:nvPr/>
        </p:nvSpPr>
        <p:spPr>
          <a:xfrm>
            <a:off x="15390464" y="8954526"/>
            <a:ext cx="2897536" cy="607548"/>
          </a:xfrm>
          <a:custGeom>
            <a:rect b="b" l="l" r="r" t="t"/>
            <a:pathLst>
              <a:path extrusionOk="0" h="607548" w="2897536">
                <a:moveTo>
                  <a:pt x="0" y="0"/>
                </a:moveTo>
                <a:lnTo>
                  <a:pt x="2897536" y="0"/>
                </a:lnTo>
                <a:lnTo>
                  <a:pt x="2897536" y="607548"/>
                </a:lnTo>
                <a:lnTo>
                  <a:pt x="0" y="60754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398" name="Google Shape;398;p74"/>
          <p:cNvGrpSpPr/>
          <p:nvPr/>
        </p:nvGrpSpPr>
        <p:grpSpPr>
          <a:xfrm>
            <a:off x="-281955" y="9721186"/>
            <a:ext cx="18965956" cy="883918"/>
            <a:chOff x="0" y="-38100"/>
            <a:chExt cx="4995116" cy="232800"/>
          </a:xfrm>
        </p:grpSpPr>
        <p:sp>
          <p:nvSpPr>
            <p:cNvPr id="399" name="Google Shape;399;p74"/>
            <p:cNvSpPr/>
            <p:nvPr/>
          </p:nvSpPr>
          <p:spPr>
            <a:xfrm>
              <a:off x="0" y="0"/>
              <a:ext cx="4995116" cy="194611"/>
            </a:xfrm>
            <a:custGeom>
              <a:rect b="b" l="l" r="r" t="t"/>
              <a:pathLst>
                <a:path extrusionOk="0" h="194611" w="4995116">
                  <a:moveTo>
                    <a:pt x="0" y="0"/>
                  </a:moveTo>
                  <a:lnTo>
                    <a:pt x="4995116" y="0"/>
                  </a:lnTo>
                  <a:lnTo>
                    <a:pt x="4995116" y="194611"/>
                  </a:lnTo>
                  <a:lnTo>
                    <a:pt x="0" y="194611"/>
                  </a:lnTo>
                  <a:close/>
                </a:path>
              </a:pathLst>
            </a:custGeom>
            <a:solidFill>
              <a:srgbClr val="452A7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00" name="Google Shape;400;p74"/>
            <p:cNvSpPr txBox="1"/>
            <p:nvPr/>
          </p:nvSpPr>
          <p:spPr>
            <a:xfrm>
              <a:off x="0" y="-38100"/>
              <a:ext cx="4995000" cy="2328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401" name="Google Shape;401;p74"/>
          <p:cNvSpPr/>
          <p:nvPr/>
        </p:nvSpPr>
        <p:spPr>
          <a:xfrm>
            <a:off x="15771122" y="185791"/>
            <a:ext cx="2350460" cy="2350460"/>
          </a:xfrm>
          <a:custGeom>
            <a:rect b="b" l="l" r="r" t="t"/>
            <a:pathLst>
              <a:path extrusionOk="0" h="2350460" w="2350460">
                <a:moveTo>
                  <a:pt x="0" y="0"/>
                </a:moveTo>
                <a:lnTo>
                  <a:pt x="2350461" y="0"/>
                </a:lnTo>
                <a:lnTo>
                  <a:pt x="2350461" y="2350460"/>
                </a:lnTo>
                <a:lnTo>
                  <a:pt x="0" y="23504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02" name="Google Shape;402;p74"/>
          <p:cNvSpPr txBox="1"/>
          <p:nvPr/>
        </p:nvSpPr>
        <p:spPr>
          <a:xfrm>
            <a:off x="426126" y="2470677"/>
            <a:ext cx="15846000" cy="4350300"/>
          </a:xfrm>
          <a:prstGeom prst="rect">
            <a:avLst/>
          </a:prstGeom>
          <a:noFill/>
          <a:ln>
            <a:noFill/>
          </a:ln>
        </p:spPr>
        <p:txBody>
          <a:bodyPr anchorCtr="0" anchor="t" bIns="0" lIns="0" spcFirstLastPara="1" rIns="0" wrap="square" tIns="0">
            <a:spAutoFit/>
          </a:bodyPr>
          <a:lstStyle/>
          <a:p>
            <a:pPr indent="-342900" lvl="0" marL="342900" marR="0" rtl="0" algn="l">
              <a:lnSpc>
                <a:spcPct val="140011"/>
              </a:lnSpc>
              <a:spcBef>
                <a:spcPts val="0"/>
              </a:spcBef>
              <a:spcAft>
                <a:spcPts val="0"/>
              </a:spcAft>
              <a:buClr>
                <a:srgbClr val="000000"/>
              </a:buClr>
              <a:buSzPts val="2800"/>
              <a:buFont typeface="Arial"/>
              <a:buChar char="•"/>
            </a:pPr>
            <a:r>
              <a:rPr b="0" i="0" lang="en-US" sz="2500" u="none" cap="none" strike="noStrike">
                <a:solidFill>
                  <a:srgbClr val="452A74"/>
                </a:solidFill>
                <a:latin typeface="Montserrat"/>
                <a:ea typeface="Montserrat"/>
                <a:cs typeface="Montserrat"/>
                <a:sym typeface="Montserrat"/>
              </a:rPr>
              <a:t>Integrating sex and/or gender analysis into research content and innovation adds value to research in terms of excellence, creativity and business opportunities.</a:t>
            </a:r>
            <a:endParaRPr b="0" i="0" sz="1400" u="none" cap="none" strike="noStrike">
              <a:solidFill>
                <a:srgbClr val="000000"/>
              </a:solidFill>
              <a:latin typeface="Arial"/>
              <a:ea typeface="Arial"/>
              <a:cs typeface="Arial"/>
              <a:sym typeface="Arial"/>
            </a:endParaRPr>
          </a:p>
          <a:p>
            <a:pPr indent="-165100" lvl="0" marL="342900" marR="0" rtl="0" algn="l">
              <a:lnSpc>
                <a:spcPct val="140011"/>
              </a:lnSpc>
              <a:spcBef>
                <a:spcPts val="0"/>
              </a:spcBef>
              <a:spcAft>
                <a:spcPts val="0"/>
              </a:spcAft>
              <a:buClr>
                <a:srgbClr val="000000"/>
              </a:buClr>
              <a:buSzPts val="2800"/>
              <a:buFont typeface="Arial"/>
              <a:buNone/>
            </a:pPr>
            <a:r>
              <a:t/>
            </a:r>
            <a:endParaRPr b="0" i="0" sz="2500" u="none" cap="none" strike="noStrike">
              <a:solidFill>
                <a:srgbClr val="452A74"/>
              </a:solidFill>
              <a:latin typeface="Montserrat"/>
              <a:ea typeface="Montserrat"/>
              <a:cs typeface="Montserrat"/>
              <a:sym typeface="Montserrat"/>
            </a:endParaRPr>
          </a:p>
          <a:p>
            <a:pPr indent="-342900" lvl="0" marL="342900" marR="0" rtl="0" algn="l">
              <a:lnSpc>
                <a:spcPct val="140011"/>
              </a:lnSpc>
              <a:spcBef>
                <a:spcPts val="0"/>
              </a:spcBef>
              <a:spcAft>
                <a:spcPts val="0"/>
              </a:spcAft>
              <a:buClr>
                <a:srgbClr val="000000"/>
              </a:buClr>
              <a:buSzPts val="2800"/>
              <a:buFont typeface="Arial"/>
              <a:buChar char="•"/>
            </a:pPr>
            <a:r>
              <a:rPr b="0" i="0" lang="en-US" sz="2500" u="none" cap="none" strike="noStrike">
                <a:solidFill>
                  <a:srgbClr val="452A74"/>
                </a:solidFill>
                <a:latin typeface="Montserrat"/>
                <a:ea typeface="Montserrat"/>
                <a:cs typeface="Montserrat"/>
                <a:sym typeface="Montserrat"/>
              </a:rPr>
              <a:t>Takes into account biological and/or social aspects, sex and gender analysis and intersecting social categories, such as ethnicity or socio-economic status.</a:t>
            </a:r>
            <a:endParaRPr b="0" i="0" sz="1400" u="none" cap="none" strike="noStrike">
              <a:solidFill>
                <a:srgbClr val="000000"/>
              </a:solidFill>
              <a:latin typeface="Arial"/>
              <a:ea typeface="Arial"/>
              <a:cs typeface="Arial"/>
              <a:sym typeface="Arial"/>
            </a:endParaRPr>
          </a:p>
          <a:p>
            <a:pPr indent="-165100" lvl="0" marL="342900" marR="0" rtl="0" algn="l">
              <a:lnSpc>
                <a:spcPct val="140011"/>
              </a:lnSpc>
              <a:spcBef>
                <a:spcPts val="0"/>
              </a:spcBef>
              <a:spcAft>
                <a:spcPts val="0"/>
              </a:spcAft>
              <a:buClr>
                <a:srgbClr val="000000"/>
              </a:buClr>
              <a:buSzPts val="2800"/>
              <a:buFont typeface="Arial"/>
              <a:buNone/>
            </a:pPr>
            <a:r>
              <a:t/>
            </a:r>
            <a:endParaRPr b="0" i="0" sz="2500" u="none" cap="none" strike="noStrike">
              <a:solidFill>
                <a:srgbClr val="452A74"/>
              </a:solidFill>
              <a:latin typeface="Montserrat"/>
              <a:ea typeface="Montserrat"/>
              <a:cs typeface="Montserrat"/>
              <a:sym typeface="Montserrat"/>
            </a:endParaRPr>
          </a:p>
          <a:p>
            <a:pPr indent="-342900" lvl="0" marL="342900" marR="0" rtl="0" algn="l">
              <a:lnSpc>
                <a:spcPct val="140011"/>
              </a:lnSpc>
              <a:spcBef>
                <a:spcPts val="0"/>
              </a:spcBef>
              <a:spcAft>
                <a:spcPts val="0"/>
              </a:spcAft>
              <a:buClr>
                <a:srgbClr val="000000"/>
              </a:buClr>
              <a:buSzPts val="2800"/>
              <a:buFont typeface="Arial"/>
              <a:buChar char="•"/>
            </a:pPr>
            <a:r>
              <a:rPr b="0" i="0" lang="en-US" sz="2500" u="none" cap="none" strike="noStrike">
                <a:solidFill>
                  <a:srgbClr val="452A74"/>
                </a:solidFill>
                <a:latin typeface="Montserrat"/>
                <a:ea typeface="Montserrat"/>
                <a:cs typeface="Montserrat"/>
                <a:sym typeface="Montserrat"/>
              </a:rPr>
              <a:t>Favours innovation and equality by ensuring that results, products and programmes benefit all citizens and society as a whole.</a:t>
            </a:r>
            <a:endParaRPr b="0" i="0" sz="2500" u="none" cap="none" strike="noStrike">
              <a:solidFill>
                <a:srgbClr val="452A74"/>
              </a:solidFill>
              <a:latin typeface="Montserrat"/>
              <a:ea typeface="Montserrat"/>
              <a:cs typeface="Montserrat"/>
              <a:sym typeface="Montserrat"/>
            </a:endParaRPr>
          </a:p>
        </p:txBody>
      </p:sp>
      <p:sp>
        <p:nvSpPr>
          <p:cNvPr id="403" name="Google Shape;403;p74"/>
          <p:cNvSpPr txBox="1"/>
          <p:nvPr/>
        </p:nvSpPr>
        <p:spPr>
          <a:xfrm>
            <a:off x="426126" y="212032"/>
            <a:ext cx="11579700" cy="1551194"/>
          </a:xfrm>
          <a:prstGeom prst="rect">
            <a:avLst/>
          </a:prstGeom>
          <a:noFill/>
          <a:ln>
            <a:noFill/>
          </a:ln>
        </p:spPr>
        <p:txBody>
          <a:bodyPr anchorCtr="0" anchor="t" bIns="0" lIns="0" spcFirstLastPara="1" rIns="0" wrap="square" tIns="0">
            <a:spAutoFit/>
          </a:bodyPr>
          <a:lstStyle/>
          <a:p>
            <a:pPr indent="0" lvl="0" marL="0" marR="0" rtl="0" algn="l">
              <a:lnSpc>
                <a:spcPct val="139992"/>
              </a:lnSpc>
              <a:spcBef>
                <a:spcPts val="0"/>
              </a:spcBef>
              <a:spcAft>
                <a:spcPts val="0"/>
              </a:spcAft>
              <a:buClr>
                <a:srgbClr val="000000"/>
              </a:buClr>
              <a:buSzPts val="3600"/>
              <a:buFont typeface="Arial"/>
              <a:buNone/>
            </a:pPr>
            <a:r>
              <a:rPr b="0" i="0" lang="en-US" sz="3600" u="none" cap="none" strike="noStrike">
                <a:solidFill>
                  <a:srgbClr val="452A74"/>
                </a:solidFill>
                <a:latin typeface="Montserrat"/>
                <a:ea typeface="Montserrat"/>
                <a:cs typeface="Montserrat"/>
                <a:sym typeface="Montserrat"/>
              </a:rPr>
              <a:t>Empowering Women in Tech through </a:t>
            </a:r>
            <a:endParaRPr b="0" i="0" sz="1400" u="none" cap="none" strike="noStrike">
              <a:solidFill>
                <a:srgbClr val="000000"/>
              </a:solidFill>
              <a:latin typeface="Arial"/>
              <a:ea typeface="Arial"/>
              <a:cs typeface="Arial"/>
              <a:sym typeface="Arial"/>
            </a:endParaRPr>
          </a:p>
          <a:p>
            <a:pPr indent="0" lvl="0" marL="0" marR="0" rtl="0" algn="l">
              <a:lnSpc>
                <a:spcPct val="140022"/>
              </a:lnSpc>
              <a:spcBef>
                <a:spcPts val="0"/>
              </a:spcBef>
              <a:spcAft>
                <a:spcPts val="0"/>
              </a:spcAft>
              <a:buClr>
                <a:srgbClr val="000000"/>
              </a:buClr>
              <a:buSzPts val="3600"/>
              <a:buFont typeface="Arial"/>
              <a:buNone/>
            </a:pPr>
            <a:r>
              <a:rPr b="1" i="0" lang="en-US" sz="3600" u="none" cap="none" strike="noStrike">
                <a:solidFill>
                  <a:srgbClr val="452A74"/>
                </a:solidFill>
                <a:latin typeface="Montserrat"/>
                <a:ea typeface="Montserrat"/>
                <a:cs typeface="Montserrat"/>
                <a:sym typeface="Montserrat"/>
              </a:rPr>
              <a:t>Gender mainstreaming in R+D+i</a:t>
            </a:r>
            <a:endParaRPr b="1" i="0" sz="3600" u="none" cap="none" strike="noStrike">
              <a:solidFill>
                <a:srgbClr val="452A74"/>
              </a:solidFill>
              <a:latin typeface="Montserrat"/>
              <a:ea typeface="Montserrat"/>
              <a:cs typeface="Montserrat"/>
              <a:sym typeface="Montserrat"/>
            </a:endParaRPr>
          </a:p>
        </p:txBody>
      </p:sp>
      <p:sp>
        <p:nvSpPr>
          <p:cNvPr id="404" name="Google Shape;404;p74"/>
          <p:cNvSpPr txBox="1"/>
          <p:nvPr/>
        </p:nvSpPr>
        <p:spPr>
          <a:xfrm>
            <a:off x="426126" y="7816323"/>
            <a:ext cx="18084310"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Arial"/>
                <a:ea typeface="Arial"/>
                <a:cs typeface="Arial"/>
                <a:sym typeface="Arial"/>
              </a:rPr>
              <a:t>Source</a:t>
            </a:r>
            <a:r>
              <a:rPr b="0" i="0" lang="en-US" sz="1800" u="none" cap="none" strike="noStrike">
                <a:solidFill>
                  <a:srgbClr val="000000"/>
                </a:solidFill>
                <a:latin typeface="Arial"/>
                <a:ea typeface="Arial"/>
                <a:cs typeface="Arial"/>
                <a:sym typeface="Arial"/>
              </a:rPr>
              <a:t>: Directorate General for Research and Innovation (European Commission) (2020) Gendered innovations 2. How inclusive analysis contributes to research and innovation: policy review. Available at https://op.europa.eu/en/publication detail/detail/--/publication/33b4c99f 2e66 11eb b27b 01aa75ed71a1/language en </a:t>
            </a:r>
            <a:endParaRPr b="0" i="0" sz="1400" u="none" cap="none" strike="noStrike">
              <a:solidFill>
                <a:srgbClr val="000000"/>
              </a:solidFill>
              <a:latin typeface="Arial"/>
              <a:ea typeface="Arial"/>
              <a:cs typeface="Arial"/>
              <a:sym typeface="Arial"/>
            </a:endParaRPr>
          </a:p>
        </p:txBody>
      </p:sp>
    </p:spTree>
  </p:cSld>
  <p:clrMapOvr>
    <a:masterClrMapping/>
  </p:clrMapOvr>
  <p:transition>
    <p:fade/>
  </p:transition>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sp>
        <p:nvSpPr>
          <p:cNvPr id="409" name="Google Shape;409;p75"/>
          <p:cNvSpPr/>
          <p:nvPr/>
        </p:nvSpPr>
        <p:spPr>
          <a:xfrm>
            <a:off x="15390464" y="8954526"/>
            <a:ext cx="2897536" cy="607548"/>
          </a:xfrm>
          <a:custGeom>
            <a:rect b="b" l="l" r="r" t="t"/>
            <a:pathLst>
              <a:path extrusionOk="0" h="607548" w="2897536">
                <a:moveTo>
                  <a:pt x="0" y="0"/>
                </a:moveTo>
                <a:lnTo>
                  <a:pt x="2897536" y="0"/>
                </a:lnTo>
                <a:lnTo>
                  <a:pt x="2897536" y="607548"/>
                </a:lnTo>
                <a:lnTo>
                  <a:pt x="0" y="60754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410" name="Google Shape;410;p75"/>
          <p:cNvGrpSpPr/>
          <p:nvPr/>
        </p:nvGrpSpPr>
        <p:grpSpPr>
          <a:xfrm>
            <a:off x="-281955" y="9721186"/>
            <a:ext cx="18965956" cy="883918"/>
            <a:chOff x="0" y="-38100"/>
            <a:chExt cx="4995116" cy="232800"/>
          </a:xfrm>
        </p:grpSpPr>
        <p:sp>
          <p:nvSpPr>
            <p:cNvPr id="411" name="Google Shape;411;p75"/>
            <p:cNvSpPr/>
            <p:nvPr/>
          </p:nvSpPr>
          <p:spPr>
            <a:xfrm>
              <a:off x="0" y="0"/>
              <a:ext cx="4995116" cy="194611"/>
            </a:xfrm>
            <a:custGeom>
              <a:rect b="b" l="l" r="r" t="t"/>
              <a:pathLst>
                <a:path extrusionOk="0" h="194611" w="4995116">
                  <a:moveTo>
                    <a:pt x="0" y="0"/>
                  </a:moveTo>
                  <a:lnTo>
                    <a:pt x="4995116" y="0"/>
                  </a:lnTo>
                  <a:lnTo>
                    <a:pt x="4995116" y="194611"/>
                  </a:lnTo>
                  <a:lnTo>
                    <a:pt x="0" y="194611"/>
                  </a:lnTo>
                  <a:close/>
                </a:path>
              </a:pathLst>
            </a:custGeom>
            <a:solidFill>
              <a:srgbClr val="452A7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12" name="Google Shape;412;p75"/>
            <p:cNvSpPr txBox="1"/>
            <p:nvPr/>
          </p:nvSpPr>
          <p:spPr>
            <a:xfrm>
              <a:off x="0" y="-38100"/>
              <a:ext cx="4995000" cy="2328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413" name="Google Shape;413;p75"/>
          <p:cNvSpPr/>
          <p:nvPr/>
        </p:nvSpPr>
        <p:spPr>
          <a:xfrm>
            <a:off x="15771122" y="185791"/>
            <a:ext cx="2350460" cy="2350460"/>
          </a:xfrm>
          <a:custGeom>
            <a:rect b="b" l="l" r="r" t="t"/>
            <a:pathLst>
              <a:path extrusionOk="0" h="2350460" w="2350460">
                <a:moveTo>
                  <a:pt x="0" y="0"/>
                </a:moveTo>
                <a:lnTo>
                  <a:pt x="2350461" y="0"/>
                </a:lnTo>
                <a:lnTo>
                  <a:pt x="2350461" y="2350460"/>
                </a:lnTo>
                <a:lnTo>
                  <a:pt x="0" y="23504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14" name="Google Shape;414;p75"/>
          <p:cNvSpPr txBox="1"/>
          <p:nvPr/>
        </p:nvSpPr>
        <p:spPr>
          <a:xfrm>
            <a:off x="426126" y="2470677"/>
            <a:ext cx="15846000" cy="59664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Clr>
                <a:srgbClr val="000000"/>
              </a:buClr>
              <a:buSzPts val="2500"/>
              <a:buFont typeface="Arial"/>
              <a:buNone/>
            </a:pPr>
            <a:r>
              <a:rPr b="1" i="0" lang="en-US" sz="2500" u="none" cap="none" strike="noStrike">
                <a:solidFill>
                  <a:srgbClr val="452A74"/>
                </a:solidFill>
                <a:latin typeface="Montserrat"/>
                <a:ea typeface="Montserrat"/>
                <a:cs typeface="Montserrat"/>
                <a:sym typeface="Montserrat"/>
              </a:rPr>
              <a:t>The gender dimension:</a:t>
            </a:r>
            <a:endParaRPr b="0" i="0" sz="1400" u="none" cap="none" strike="noStrike">
              <a:solidFill>
                <a:srgbClr val="000000"/>
              </a:solidFill>
              <a:latin typeface="Arial"/>
              <a:ea typeface="Arial"/>
              <a:cs typeface="Arial"/>
              <a:sym typeface="Arial"/>
            </a:endParaRPr>
          </a:p>
          <a:p>
            <a:pPr indent="0" lvl="0" marL="0" marR="0" rtl="0" algn="l">
              <a:lnSpc>
                <a:spcPct val="140011"/>
              </a:lnSpc>
              <a:spcBef>
                <a:spcPts val="0"/>
              </a:spcBef>
              <a:spcAft>
                <a:spcPts val="0"/>
              </a:spcAft>
              <a:buClr>
                <a:srgbClr val="000000"/>
              </a:buClr>
              <a:buSzPts val="2500"/>
              <a:buFont typeface="Arial"/>
              <a:buNone/>
            </a:pPr>
            <a:r>
              <a:t/>
            </a:r>
            <a:endParaRPr b="1" i="0" sz="2500" u="none" cap="none" strike="noStrike">
              <a:solidFill>
                <a:srgbClr val="452A74"/>
              </a:solidFill>
              <a:latin typeface="Montserrat"/>
              <a:ea typeface="Montserrat"/>
              <a:cs typeface="Montserrat"/>
              <a:sym typeface="Montserrat"/>
            </a:endParaRPr>
          </a:p>
          <a:p>
            <a:pPr indent="-342900" lvl="0" marL="342900" marR="0" rtl="0" algn="l">
              <a:lnSpc>
                <a:spcPct val="140011"/>
              </a:lnSpc>
              <a:spcBef>
                <a:spcPts val="0"/>
              </a:spcBef>
              <a:spcAft>
                <a:spcPts val="0"/>
              </a:spcAft>
              <a:buClr>
                <a:srgbClr val="000000"/>
              </a:buClr>
              <a:buSzPts val="2800"/>
              <a:buFont typeface="Arial"/>
              <a:buChar char="•"/>
            </a:pPr>
            <a:r>
              <a:rPr b="0" i="0" lang="en-US" sz="2500" u="none" cap="none" strike="noStrike">
                <a:solidFill>
                  <a:srgbClr val="452A74"/>
                </a:solidFill>
                <a:latin typeface="Montserrat"/>
                <a:ea typeface="Montserrat"/>
                <a:cs typeface="Montserrat"/>
                <a:sym typeface="Montserrat"/>
              </a:rPr>
              <a:t>The R+D+I approach clearly states how the findings of the project will apply to the </a:t>
            </a:r>
            <a:r>
              <a:rPr b="1" i="0" lang="en-US" sz="2500" u="none" cap="none" strike="noStrike">
                <a:solidFill>
                  <a:srgbClr val="452A74"/>
                </a:solidFill>
                <a:latin typeface="Montserrat"/>
                <a:ea typeface="Montserrat"/>
                <a:cs typeface="Montserrat"/>
                <a:sym typeface="Montserrat"/>
              </a:rPr>
              <a:t>specific needs of men and/or women.</a:t>
            </a:r>
            <a:endParaRPr b="1" i="0" sz="2500" u="none" cap="none" strike="noStrike">
              <a:solidFill>
                <a:srgbClr val="452A74"/>
              </a:solidFill>
              <a:latin typeface="Montserrat"/>
              <a:ea typeface="Montserrat"/>
              <a:cs typeface="Montserrat"/>
              <a:sym typeface="Montserrat"/>
            </a:endParaRPr>
          </a:p>
          <a:p>
            <a:pPr indent="-165100" lvl="0" marL="342900" marR="0" rtl="0" algn="l">
              <a:lnSpc>
                <a:spcPct val="140011"/>
              </a:lnSpc>
              <a:spcBef>
                <a:spcPts val="0"/>
              </a:spcBef>
              <a:spcAft>
                <a:spcPts val="0"/>
              </a:spcAft>
              <a:buClr>
                <a:srgbClr val="000000"/>
              </a:buClr>
              <a:buSzPts val="2800"/>
              <a:buFont typeface="Arial"/>
              <a:buNone/>
            </a:pPr>
            <a:r>
              <a:t/>
            </a:r>
            <a:endParaRPr b="0" i="0" sz="2500" u="none" cap="none" strike="noStrike">
              <a:solidFill>
                <a:srgbClr val="452A74"/>
              </a:solidFill>
              <a:latin typeface="Montserrat"/>
              <a:ea typeface="Montserrat"/>
              <a:cs typeface="Montserrat"/>
              <a:sym typeface="Montserrat"/>
            </a:endParaRPr>
          </a:p>
          <a:p>
            <a:pPr indent="-342900" lvl="0" marL="342900" marR="0" rtl="0" algn="l">
              <a:lnSpc>
                <a:spcPct val="140011"/>
              </a:lnSpc>
              <a:spcBef>
                <a:spcPts val="0"/>
              </a:spcBef>
              <a:spcAft>
                <a:spcPts val="0"/>
              </a:spcAft>
              <a:buClr>
                <a:srgbClr val="000000"/>
              </a:buClr>
              <a:buSzPts val="2800"/>
              <a:buFont typeface="Arial"/>
              <a:buChar char="•"/>
            </a:pPr>
            <a:r>
              <a:rPr b="1" i="0" lang="en-US" sz="2500" u="none" cap="none" strike="noStrike">
                <a:solidFill>
                  <a:srgbClr val="452A74"/>
                </a:solidFill>
                <a:latin typeface="Montserrat"/>
                <a:ea typeface="Montserrat"/>
                <a:cs typeface="Montserrat"/>
                <a:sym typeface="Montserrat"/>
              </a:rPr>
              <a:t>The literature review identifies possible sex/gender differences </a:t>
            </a:r>
            <a:r>
              <a:rPr b="0" i="0" lang="en-US" sz="2500" u="none" cap="none" strike="noStrike">
                <a:solidFill>
                  <a:srgbClr val="452A74"/>
                </a:solidFill>
                <a:latin typeface="Montserrat"/>
                <a:ea typeface="Montserrat"/>
                <a:cs typeface="Montserrat"/>
                <a:sym typeface="Montserrat"/>
              </a:rPr>
              <a:t>and/or similarities to be taken into account for the implications on/of the research results on women and/or men.</a:t>
            </a:r>
            <a:endParaRPr b="0" i="0" sz="2500" u="none" cap="none" strike="noStrike">
              <a:solidFill>
                <a:srgbClr val="452A74"/>
              </a:solidFill>
              <a:latin typeface="Montserrat"/>
              <a:ea typeface="Montserrat"/>
              <a:cs typeface="Montserrat"/>
              <a:sym typeface="Montserrat"/>
            </a:endParaRPr>
          </a:p>
          <a:p>
            <a:pPr indent="-165100" lvl="0" marL="342900" marR="0" rtl="0" algn="l">
              <a:lnSpc>
                <a:spcPct val="140011"/>
              </a:lnSpc>
              <a:spcBef>
                <a:spcPts val="0"/>
              </a:spcBef>
              <a:spcAft>
                <a:spcPts val="0"/>
              </a:spcAft>
              <a:buClr>
                <a:srgbClr val="000000"/>
              </a:buClr>
              <a:buSzPts val="2800"/>
              <a:buFont typeface="Arial"/>
              <a:buNone/>
            </a:pPr>
            <a:r>
              <a:t/>
            </a:r>
            <a:endParaRPr b="0" i="0" sz="2500" u="none" cap="none" strike="noStrike">
              <a:solidFill>
                <a:srgbClr val="452A74"/>
              </a:solidFill>
              <a:latin typeface="Montserrat"/>
              <a:ea typeface="Montserrat"/>
              <a:cs typeface="Montserrat"/>
              <a:sym typeface="Montserrat"/>
            </a:endParaRPr>
          </a:p>
          <a:p>
            <a:pPr indent="-342900" lvl="0" marL="342900" marR="0" rtl="0" algn="l">
              <a:lnSpc>
                <a:spcPct val="140011"/>
              </a:lnSpc>
              <a:spcBef>
                <a:spcPts val="0"/>
              </a:spcBef>
              <a:spcAft>
                <a:spcPts val="0"/>
              </a:spcAft>
              <a:buClr>
                <a:srgbClr val="000000"/>
              </a:buClr>
              <a:buSzPts val="2800"/>
              <a:buFont typeface="Arial"/>
              <a:buChar char="•"/>
            </a:pPr>
            <a:r>
              <a:rPr b="1" i="0" lang="en-US" sz="2500" u="none" cap="none" strike="noStrike">
                <a:solidFill>
                  <a:srgbClr val="452A74"/>
                </a:solidFill>
                <a:latin typeface="Montserrat"/>
                <a:ea typeface="Montserrat"/>
                <a:cs typeface="Montserrat"/>
                <a:sym typeface="Montserrat"/>
              </a:rPr>
              <a:t>The research questions and hypotheses </a:t>
            </a:r>
            <a:r>
              <a:rPr b="0" i="0" lang="en-US" sz="2500" u="none" cap="none" strike="noStrike">
                <a:solidFill>
                  <a:srgbClr val="452A74"/>
                </a:solidFill>
                <a:latin typeface="Montserrat"/>
                <a:ea typeface="Montserrat"/>
                <a:cs typeface="Montserrat"/>
                <a:sym typeface="Montserrat"/>
              </a:rPr>
              <a:t>include a rigorous sex and/or gender analysis that clearly addresses the question of possible differences and/or similarities that may exist between men and women.</a:t>
            </a:r>
            <a:endParaRPr b="0" i="0" sz="2500" u="none" cap="none" strike="noStrike">
              <a:solidFill>
                <a:srgbClr val="452A74"/>
              </a:solidFill>
              <a:latin typeface="Montserrat"/>
              <a:ea typeface="Montserrat"/>
              <a:cs typeface="Montserrat"/>
              <a:sym typeface="Montserrat"/>
            </a:endParaRPr>
          </a:p>
        </p:txBody>
      </p:sp>
      <p:sp>
        <p:nvSpPr>
          <p:cNvPr id="415" name="Google Shape;415;p75"/>
          <p:cNvSpPr txBox="1"/>
          <p:nvPr/>
        </p:nvSpPr>
        <p:spPr>
          <a:xfrm>
            <a:off x="426126" y="212032"/>
            <a:ext cx="11579700" cy="1551194"/>
          </a:xfrm>
          <a:prstGeom prst="rect">
            <a:avLst/>
          </a:prstGeom>
          <a:noFill/>
          <a:ln>
            <a:noFill/>
          </a:ln>
        </p:spPr>
        <p:txBody>
          <a:bodyPr anchorCtr="0" anchor="t" bIns="0" lIns="0" spcFirstLastPara="1" rIns="0" wrap="square" tIns="0">
            <a:spAutoFit/>
          </a:bodyPr>
          <a:lstStyle/>
          <a:p>
            <a:pPr indent="0" lvl="0" marL="0" marR="0" rtl="0" algn="l">
              <a:lnSpc>
                <a:spcPct val="139992"/>
              </a:lnSpc>
              <a:spcBef>
                <a:spcPts val="0"/>
              </a:spcBef>
              <a:spcAft>
                <a:spcPts val="0"/>
              </a:spcAft>
              <a:buClr>
                <a:srgbClr val="000000"/>
              </a:buClr>
              <a:buSzPts val="3600"/>
              <a:buFont typeface="Arial"/>
              <a:buNone/>
            </a:pPr>
            <a:r>
              <a:rPr b="0" i="0" lang="en-US" sz="3600" u="none" cap="none" strike="noStrike">
                <a:solidFill>
                  <a:srgbClr val="452A74"/>
                </a:solidFill>
                <a:latin typeface="Montserrat"/>
                <a:ea typeface="Montserrat"/>
                <a:cs typeface="Montserrat"/>
                <a:sym typeface="Montserrat"/>
              </a:rPr>
              <a:t>Empowering Women in Tech through </a:t>
            </a:r>
            <a:endParaRPr b="0" i="0" sz="1400" u="none" cap="none" strike="noStrike">
              <a:solidFill>
                <a:srgbClr val="000000"/>
              </a:solidFill>
              <a:latin typeface="Arial"/>
              <a:ea typeface="Arial"/>
              <a:cs typeface="Arial"/>
              <a:sym typeface="Arial"/>
            </a:endParaRPr>
          </a:p>
          <a:p>
            <a:pPr indent="0" lvl="0" marL="0" marR="0" rtl="0" algn="l">
              <a:lnSpc>
                <a:spcPct val="140022"/>
              </a:lnSpc>
              <a:spcBef>
                <a:spcPts val="0"/>
              </a:spcBef>
              <a:spcAft>
                <a:spcPts val="0"/>
              </a:spcAft>
              <a:buClr>
                <a:srgbClr val="000000"/>
              </a:buClr>
              <a:buSzPts val="3600"/>
              <a:buFont typeface="Arial"/>
              <a:buNone/>
            </a:pPr>
            <a:r>
              <a:rPr b="1" i="0" lang="en-US" sz="3600" u="none" cap="none" strike="noStrike">
                <a:solidFill>
                  <a:srgbClr val="452A74"/>
                </a:solidFill>
                <a:latin typeface="Montserrat"/>
                <a:ea typeface="Montserrat"/>
                <a:cs typeface="Montserrat"/>
                <a:sym typeface="Montserrat"/>
              </a:rPr>
              <a:t>Gender mainstreaming in R+D+I</a:t>
            </a:r>
            <a:endParaRPr b="1" i="0" sz="3600" u="none" cap="none" strike="noStrike">
              <a:solidFill>
                <a:srgbClr val="452A74"/>
              </a:solidFill>
              <a:latin typeface="Montserrat"/>
              <a:ea typeface="Montserrat"/>
              <a:cs typeface="Montserrat"/>
              <a:sym typeface="Montserrat"/>
            </a:endParaRPr>
          </a:p>
        </p:txBody>
      </p:sp>
    </p:spTree>
  </p:cSld>
  <p:clrMapOvr>
    <a:masterClrMapping/>
  </p:clrMapOvr>
  <p:transition>
    <p:fade/>
  </p:transition>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sp>
        <p:nvSpPr>
          <p:cNvPr id="420" name="Google Shape;420;p76"/>
          <p:cNvSpPr/>
          <p:nvPr/>
        </p:nvSpPr>
        <p:spPr>
          <a:xfrm>
            <a:off x="15390464" y="8954526"/>
            <a:ext cx="2897536" cy="607548"/>
          </a:xfrm>
          <a:custGeom>
            <a:rect b="b" l="l" r="r" t="t"/>
            <a:pathLst>
              <a:path extrusionOk="0" h="607548" w="2897536">
                <a:moveTo>
                  <a:pt x="0" y="0"/>
                </a:moveTo>
                <a:lnTo>
                  <a:pt x="2897536" y="0"/>
                </a:lnTo>
                <a:lnTo>
                  <a:pt x="2897536" y="607548"/>
                </a:lnTo>
                <a:lnTo>
                  <a:pt x="0" y="60754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421" name="Google Shape;421;p76"/>
          <p:cNvGrpSpPr/>
          <p:nvPr/>
        </p:nvGrpSpPr>
        <p:grpSpPr>
          <a:xfrm>
            <a:off x="-281955" y="9721186"/>
            <a:ext cx="18965956" cy="883918"/>
            <a:chOff x="0" y="-38100"/>
            <a:chExt cx="4995116" cy="232800"/>
          </a:xfrm>
        </p:grpSpPr>
        <p:sp>
          <p:nvSpPr>
            <p:cNvPr id="422" name="Google Shape;422;p76"/>
            <p:cNvSpPr/>
            <p:nvPr/>
          </p:nvSpPr>
          <p:spPr>
            <a:xfrm>
              <a:off x="0" y="0"/>
              <a:ext cx="4995116" cy="194611"/>
            </a:xfrm>
            <a:custGeom>
              <a:rect b="b" l="l" r="r" t="t"/>
              <a:pathLst>
                <a:path extrusionOk="0" h="194611" w="4995116">
                  <a:moveTo>
                    <a:pt x="0" y="0"/>
                  </a:moveTo>
                  <a:lnTo>
                    <a:pt x="4995116" y="0"/>
                  </a:lnTo>
                  <a:lnTo>
                    <a:pt x="4995116" y="194611"/>
                  </a:lnTo>
                  <a:lnTo>
                    <a:pt x="0" y="194611"/>
                  </a:lnTo>
                  <a:close/>
                </a:path>
              </a:pathLst>
            </a:custGeom>
            <a:solidFill>
              <a:srgbClr val="452A7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23" name="Google Shape;423;p76"/>
            <p:cNvSpPr txBox="1"/>
            <p:nvPr/>
          </p:nvSpPr>
          <p:spPr>
            <a:xfrm>
              <a:off x="0" y="-38100"/>
              <a:ext cx="4995000" cy="2328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424" name="Google Shape;424;p76"/>
          <p:cNvSpPr/>
          <p:nvPr/>
        </p:nvSpPr>
        <p:spPr>
          <a:xfrm>
            <a:off x="15771122" y="185791"/>
            <a:ext cx="2350460" cy="2350460"/>
          </a:xfrm>
          <a:custGeom>
            <a:rect b="b" l="l" r="r" t="t"/>
            <a:pathLst>
              <a:path extrusionOk="0" h="2350460" w="2350460">
                <a:moveTo>
                  <a:pt x="0" y="0"/>
                </a:moveTo>
                <a:lnTo>
                  <a:pt x="2350461" y="0"/>
                </a:lnTo>
                <a:lnTo>
                  <a:pt x="2350461" y="2350460"/>
                </a:lnTo>
                <a:lnTo>
                  <a:pt x="0" y="23504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25" name="Google Shape;425;p76"/>
          <p:cNvSpPr txBox="1"/>
          <p:nvPr/>
        </p:nvSpPr>
        <p:spPr>
          <a:xfrm>
            <a:off x="426126" y="2470677"/>
            <a:ext cx="15846000" cy="70440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Clr>
                <a:srgbClr val="000000"/>
              </a:buClr>
              <a:buSzPts val="2500"/>
              <a:buFont typeface="Arial"/>
              <a:buNone/>
            </a:pPr>
            <a:r>
              <a:rPr b="1" i="0" lang="en-US" sz="2500" u="none" cap="none" strike="noStrike">
                <a:solidFill>
                  <a:srgbClr val="452A74"/>
                </a:solidFill>
                <a:latin typeface="Montserrat"/>
                <a:ea typeface="Montserrat"/>
                <a:cs typeface="Montserrat"/>
                <a:sym typeface="Montserrat"/>
              </a:rPr>
              <a:t>The gender dimension:</a:t>
            </a:r>
            <a:endParaRPr b="0" i="0" sz="1400" u="none" cap="none" strike="noStrike">
              <a:solidFill>
                <a:srgbClr val="000000"/>
              </a:solidFill>
              <a:latin typeface="Arial"/>
              <a:ea typeface="Arial"/>
              <a:cs typeface="Arial"/>
              <a:sym typeface="Arial"/>
            </a:endParaRPr>
          </a:p>
          <a:p>
            <a:pPr indent="0" lvl="0" marL="0" marR="0" rtl="0" algn="l">
              <a:lnSpc>
                <a:spcPct val="140011"/>
              </a:lnSpc>
              <a:spcBef>
                <a:spcPts val="0"/>
              </a:spcBef>
              <a:spcAft>
                <a:spcPts val="0"/>
              </a:spcAft>
              <a:buClr>
                <a:srgbClr val="000000"/>
              </a:buClr>
              <a:buSzPts val="2500"/>
              <a:buFont typeface="Arial"/>
              <a:buNone/>
            </a:pPr>
            <a:r>
              <a:t/>
            </a:r>
            <a:endParaRPr b="1" i="0" sz="2500" u="none" cap="none" strike="noStrike">
              <a:solidFill>
                <a:srgbClr val="452A74"/>
              </a:solidFill>
              <a:latin typeface="Montserrat"/>
              <a:ea typeface="Montserrat"/>
              <a:cs typeface="Montserrat"/>
              <a:sym typeface="Montserrat"/>
            </a:endParaRPr>
          </a:p>
          <a:p>
            <a:pPr indent="-342900" lvl="0" marL="342900" marR="0" rtl="0" algn="l">
              <a:lnSpc>
                <a:spcPct val="140011"/>
              </a:lnSpc>
              <a:spcBef>
                <a:spcPts val="0"/>
              </a:spcBef>
              <a:spcAft>
                <a:spcPts val="0"/>
              </a:spcAft>
              <a:buClr>
                <a:srgbClr val="000000"/>
              </a:buClr>
              <a:buSzPts val="2800"/>
              <a:buFont typeface="Arial"/>
              <a:buChar char="•"/>
            </a:pPr>
            <a:r>
              <a:rPr b="1" i="0" lang="en-US" sz="2500" u="none" cap="none" strike="noStrike">
                <a:solidFill>
                  <a:srgbClr val="452A74"/>
                </a:solidFill>
                <a:latin typeface="Montserrat"/>
                <a:ea typeface="Montserrat"/>
                <a:cs typeface="Montserrat"/>
                <a:sym typeface="Montserrat"/>
              </a:rPr>
              <a:t>R+D+I methods </a:t>
            </a:r>
            <a:r>
              <a:rPr b="0" i="0" lang="en-US" sz="2500" u="none" cap="none" strike="noStrike">
                <a:solidFill>
                  <a:srgbClr val="452A74"/>
                </a:solidFill>
                <a:latin typeface="Montserrat"/>
                <a:ea typeface="Montserrat"/>
                <a:cs typeface="Montserrat"/>
                <a:sym typeface="Montserrat"/>
              </a:rPr>
              <a:t>present sex-disaggregated samples and, where relevant, proportional representation of women and men to ensure that the information collected will allow for sex/gender analysis that incorporates other key factors that may interact with sex/gender (age, ethnicity, etc.)</a:t>
            </a:r>
            <a:endParaRPr b="0" i="0" sz="1400" u="none" cap="none" strike="noStrike">
              <a:solidFill>
                <a:srgbClr val="000000"/>
              </a:solidFill>
              <a:latin typeface="Arial"/>
              <a:ea typeface="Arial"/>
              <a:cs typeface="Arial"/>
              <a:sym typeface="Arial"/>
            </a:endParaRPr>
          </a:p>
          <a:p>
            <a:pPr indent="-165100" lvl="0" marL="342900" marR="0" rtl="0" algn="l">
              <a:lnSpc>
                <a:spcPct val="140011"/>
              </a:lnSpc>
              <a:spcBef>
                <a:spcPts val="0"/>
              </a:spcBef>
              <a:spcAft>
                <a:spcPts val="0"/>
              </a:spcAft>
              <a:buClr>
                <a:srgbClr val="000000"/>
              </a:buClr>
              <a:buSzPts val="2800"/>
              <a:buFont typeface="Arial"/>
              <a:buNone/>
            </a:pPr>
            <a:r>
              <a:t/>
            </a:r>
            <a:endParaRPr b="0" i="0" sz="2500" u="none" cap="none" strike="noStrike">
              <a:solidFill>
                <a:srgbClr val="452A74"/>
              </a:solidFill>
              <a:latin typeface="Montserrat"/>
              <a:ea typeface="Montserrat"/>
              <a:cs typeface="Montserrat"/>
              <a:sym typeface="Montserrat"/>
            </a:endParaRPr>
          </a:p>
          <a:p>
            <a:pPr indent="-342900" lvl="0" marL="342900" marR="0" rtl="0" algn="l">
              <a:lnSpc>
                <a:spcPct val="140011"/>
              </a:lnSpc>
              <a:spcBef>
                <a:spcPts val="0"/>
              </a:spcBef>
              <a:spcAft>
                <a:spcPts val="0"/>
              </a:spcAft>
              <a:buClr>
                <a:srgbClr val="000000"/>
              </a:buClr>
              <a:buSzPts val="2800"/>
              <a:buFont typeface="Arial"/>
              <a:buChar char="•"/>
            </a:pPr>
            <a:r>
              <a:rPr b="0" i="0" lang="en-US" sz="2500" u="none" cap="none" strike="noStrike">
                <a:solidFill>
                  <a:srgbClr val="452A74"/>
                </a:solidFill>
                <a:latin typeface="Montserrat"/>
                <a:ea typeface="Montserrat"/>
                <a:cs typeface="Montserrat"/>
                <a:sym typeface="Montserrat"/>
              </a:rPr>
              <a:t>Relevant </a:t>
            </a:r>
            <a:r>
              <a:rPr b="1" i="0" lang="en-US" sz="2500" u="none" cap="none" strike="noStrike">
                <a:solidFill>
                  <a:srgbClr val="452A74"/>
                </a:solidFill>
                <a:latin typeface="Montserrat"/>
                <a:ea typeface="Montserrat"/>
                <a:cs typeface="Montserrat"/>
                <a:sym typeface="Montserrat"/>
              </a:rPr>
              <a:t>ethical issues </a:t>
            </a:r>
            <a:r>
              <a:rPr b="0" i="0" lang="en-US" sz="2500" u="none" cap="none" strike="noStrike">
                <a:solidFill>
                  <a:srgbClr val="452A74"/>
                </a:solidFill>
                <a:latin typeface="Montserrat"/>
                <a:ea typeface="Montserrat"/>
                <a:cs typeface="Montserrat"/>
                <a:sym typeface="Montserrat"/>
              </a:rPr>
              <a:t>that may have particular implications for men and/or women (similarly or differently) are identified and addressed appropriately.</a:t>
            </a:r>
            <a:endParaRPr b="0" i="0" sz="2500" u="none" cap="none" strike="noStrike">
              <a:solidFill>
                <a:srgbClr val="452A74"/>
              </a:solidFill>
              <a:latin typeface="Montserrat"/>
              <a:ea typeface="Montserrat"/>
              <a:cs typeface="Montserrat"/>
              <a:sym typeface="Montserrat"/>
            </a:endParaRPr>
          </a:p>
          <a:p>
            <a:pPr indent="-165100" lvl="0" marL="342900" marR="0" rtl="0" algn="l">
              <a:lnSpc>
                <a:spcPct val="140011"/>
              </a:lnSpc>
              <a:spcBef>
                <a:spcPts val="0"/>
              </a:spcBef>
              <a:spcAft>
                <a:spcPts val="0"/>
              </a:spcAft>
              <a:buClr>
                <a:srgbClr val="000000"/>
              </a:buClr>
              <a:buSzPts val="2800"/>
              <a:buFont typeface="Arial"/>
              <a:buNone/>
            </a:pPr>
            <a:r>
              <a:t/>
            </a:r>
            <a:endParaRPr b="0" i="0" sz="2500" u="none" cap="none" strike="noStrike">
              <a:solidFill>
                <a:srgbClr val="452A74"/>
              </a:solidFill>
              <a:latin typeface="Montserrat"/>
              <a:ea typeface="Montserrat"/>
              <a:cs typeface="Montserrat"/>
              <a:sym typeface="Montserrat"/>
            </a:endParaRPr>
          </a:p>
          <a:p>
            <a:pPr indent="-342900" lvl="0" marL="342900" marR="0" rtl="0" algn="l">
              <a:lnSpc>
                <a:spcPct val="140011"/>
              </a:lnSpc>
              <a:spcBef>
                <a:spcPts val="0"/>
              </a:spcBef>
              <a:spcAft>
                <a:spcPts val="0"/>
              </a:spcAft>
              <a:buClr>
                <a:srgbClr val="000000"/>
              </a:buClr>
              <a:buSzPts val="2800"/>
              <a:buFont typeface="Arial"/>
              <a:buChar char="•"/>
            </a:pPr>
            <a:r>
              <a:rPr b="1" i="0" lang="en-US" sz="2500" u="none" cap="none" strike="noStrike">
                <a:solidFill>
                  <a:srgbClr val="452A74"/>
                </a:solidFill>
                <a:latin typeface="Montserrat"/>
                <a:ea typeface="Montserrat"/>
                <a:cs typeface="Montserrat"/>
                <a:sym typeface="Montserrat"/>
              </a:rPr>
              <a:t>Dissemination/transfer of knowledge </a:t>
            </a:r>
            <a:r>
              <a:rPr b="0" i="0" lang="en-US" sz="2500" u="none" cap="none" strike="noStrike">
                <a:solidFill>
                  <a:srgbClr val="452A74"/>
                </a:solidFill>
                <a:latin typeface="Montserrat"/>
                <a:ea typeface="Montserrat"/>
                <a:cs typeface="Montserrat"/>
                <a:sym typeface="Montserrat"/>
              </a:rPr>
              <a:t>is approached through a sound strategy that will facilitate appropriate application of research results to needs (do not generalise where it is not generalisable).</a:t>
            </a:r>
            <a:endParaRPr b="0" i="0" sz="1400" u="none" cap="none" strike="noStrike">
              <a:solidFill>
                <a:srgbClr val="000000"/>
              </a:solidFill>
              <a:latin typeface="Arial"/>
              <a:ea typeface="Arial"/>
              <a:cs typeface="Arial"/>
              <a:sym typeface="Arial"/>
            </a:endParaRPr>
          </a:p>
        </p:txBody>
      </p:sp>
      <p:sp>
        <p:nvSpPr>
          <p:cNvPr id="426" name="Google Shape;426;p76"/>
          <p:cNvSpPr txBox="1"/>
          <p:nvPr/>
        </p:nvSpPr>
        <p:spPr>
          <a:xfrm>
            <a:off x="426126" y="212032"/>
            <a:ext cx="11579700" cy="1551194"/>
          </a:xfrm>
          <a:prstGeom prst="rect">
            <a:avLst/>
          </a:prstGeom>
          <a:noFill/>
          <a:ln>
            <a:noFill/>
          </a:ln>
        </p:spPr>
        <p:txBody>
          <a:bodyPr anchorCtr="0" anchor="t" bIns="0" lIns="0" spcFirstLastPara="1" rIns="0" wrap="square" tIns="0">
            <a:spAutoFit/>
          </a:bodyPr>
          <a:lstStyle/>
          <a:p>
            <a:pPr indent="0" lvl="0" marL="0" marR="0" rtl="0" algn="l">
              <a:lnSpc>
                <a:spcPct val="139992"/>
              </a:lnSpc>
              <a:spcBef>
                <a:spcPts val="0"/>
              </a:spcBef>
              <a:spcAft>
                <a:spcPts val="0"/>
              </a:spcAft>
              <a:buClr>
                <a:srgbClr val="000000"/>
              </a:buClr>
              <a:buSzPts val="3600"/>
              <a:buFont typeface="Arial"/>
              <a:buNone/>
            </a:pPr>
            <a:r>
              <a:rPr b="0" i="0" lang="en-US" sz="3600" u="none" cap="none" strike="noStrike">
                <a:solidFill>
                  <a:srgbClr val="452A74"/>
                </a:solidFill>
                <a:latin typeface="Montserrat"/>
                <a:ea typeface="Montserrat"/>
                <a:cs typeface="Montserrat"/>
                <a:sym typeface="Montserrat"/>
              </a:rPr>
              <a:t>Empowering Women in Tech through </a:t>
            </a:r>
            <a:endParaRPr b="0" i="0" sz="1400" u="none" cap="none" strike="noStrike">
              <a:solidFill>
                <a:srgbClr val="000000"/>
              </a:solidFill>
              <a:latin typeface="Arial"/>
              <a:ea typeface="Arial"/>
              <a:cs typeface="Arial"/>
              <a:sym typeface="Arial"/>
            </a:endParaRPr>
          </a:p>
          <a:p>
            <a:pPr indent="0" lvl="0" marL="0" marR="0" rtl="0" algn="l">
              <a:lnSpc>
                <a:spcPct val="140022"/>
              </a:lnSpc>
              <a:spcBef>
                <a:spcPts val="0"/>
              </a:spcBef>
              <a:spcAft>
                <a:spcPts val="0"/>
              </a:spcAft>
              <a:buClr>
                <a:srgbClr val="000000"/>
              </a:buClr>
              <a:buSzPts val="3600"/>
              <a:buFont typeface="Arial"/>
              <a:buNone/>
            </a:pPr>
            <a:r>
              <a:rPr b="1" i="0" lang="en-US" sz="3600" u="none" cap="none" strike="noStrike">
                <a:solidFill>
                  <a:srgbClr val="452A74"/>
                </a:solidFill>
                <a:latin typeface="Montserrat"/>
                <a:ea typeface="Montserrat"/>
                <a:cs typeface="Montserrat"/>
                <a:sym typeface="Montserrat"/>
              </a:rPr>
              <a:t>Gender mainstreaming in R+D+I</a:t>
            </a:r>
            <a:endParaRPr b="1" i="0" sz="3600" u="none" cap="none" strike="noStrike">
              <a:solidFill>
                <a:srgbClr val="452A74"/>
              </a:solidFill>
              <a:latin typeface="Montserrat"/>
              <a:ea typeface="Montserrat"/>
              <a:cs typeface="Montserrat"/>
              <a:sym typeface="Montserrat"/>
            </a:endParaRPr>
          </a:p>
        </p:txBody>
      </p:sp>
    </p:spTree>
  </p:cSld>
  <p:clrMapOvr>
    <a:masterClrMapping/>
  </p:clrMapOvr>
  <p:transition>
    <p:fade/>
  </p:transition>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sp>
        <p:nvSpPr>
          <p:cNvPr id="431" name="Google Shape;431;p77"/>
          <p:cNvSpPr/>
          <p:nvPr/>
        </p:nvSpPr>
        <p:spPr>
          <a:xfrm>
            <a:off x="15390464" y="8954526"/>
            <a:ext cx="2897536" cy="607548"/>
          </a:xfrm>
          <a:custGeom>
            <a:rect b="b" l="l" r="r" t="t"/>
            <a:pathLst>
              <a:path extrusionOk="0" h="607548" w="2897536">
                <a:moveTo>
                  <a:pt x="0" y="0"/>
                </a:moveTo>
                <a:lnTo>
                  <a:pt x="2897536" y="0"/>
                </a:lnTo>
                <a:lnTo>
                  <a:pt x="2897536" y="607548"/>
                </a:lnTo>
                <a:lnTo>
                  <a:pt x="0" y="60754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432" name="Google Shape;432;p77"/>
          <p:cNvGrpSpPr/>
          <p:nvPr/>
        </p:nvGrpSpPr>
        <p:grpSpPr>
          <a:xfrm>
            <a:off x="-281955" y="9721186"/>
            <a:ext cx="18965956" cy="883918"/>
            <a:chOff x="0" y="-38100"/>
            <a:chExt cx="4995116" cy="232800"/>
          </a:xfrm>
        </p:grpSpPr>
        <p:sp>
          <p:nvSpPr>
            <p:cNvPr id="433" name="Google Shape;433;p77"/>
            <p:cNvSpPr/>
            <p:nvPr/>
          </p:nvSpPr>
          <p:spPr>
            <a:xfrm>
              <a:off x="0" y="0"/>
              <a:ext cx="4995116" cy="194611"/>
            </a:xfrm>
            <a:custGeom>
              <a:rect b="b" l="l" r="r" t="t"/>
              <a:pathLst>
                <a:path extrusionOk="0" h="194611" w="4995116">
                  <a:moveTo>
                    <a:pt x="0" y="0"/>
                  </a:moveTo>
                  <a:lnTo>
                    <a:pt x="4995116" y="0"/>
                  </a:lnTo>
                  <a:lnTo>
                    <a:pt x="4995116" y="194611"/>
                  </a:lnTo>
                  <a:lnTo>
                    <a:pt x="0" y="194611"/>
                  </a:lnTo>
                  <a:close/>
                </a:path>
              </a:pathLst>
            </a:custGeom>
            <a:solidFill>
              <a:srgbClr val="452A7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34" name="Google Shape;434;p77"/>
            <p:cNvSpPr txBox="1"/>
            <p:nvPr/>
          </p:nvSpPr>
          <p:spPr>
            <a:xfrm>
              <a:off x="0" y="-38100"/>
              <a:ext cx="4995000" cy="2328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435" name="Google Shape;435;p77"/>
          <p:cNvSpPr/>
          <p:nvPr/>
        </p:nvSpPr>
        <p:spPr>
          <a:xfrm>
            <a:off x="15771122" y="185791"/>
            <a:ext cx="2350460" cy="2350460"/>
          </a:xfrm>
          <a:custGeom>
            <a:rect b="b" l="l" r="r" t="t"/>
            <a:pathLst>
              <a:path extrusionOk="0" h="2350460" w="2350460">
                <a:moveTo>
                  <a:pt x="0" y="0"/>
                </a:moveTo>
                <a:lnTo>
                  <a:pt x="2350461" y="0"/>
                </a:lnTo>
                <a:lnTo>
                  <a:pt x="2350461" y="2350460"/>
                </a:lnTo>
                <a:lnTo>
                  <a:pt x="0" y="23504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36" name="Google Shape;436;p77"/>
          <p:cNvSpPr txBox="1"/>
          <p:nvPr/>
        </p:nvSpPr>
        <p:spPr>
          <a:xfrm>
            <a:off x="426126" y="2470677"/>
            <a:ext cx="15846000" cy="3770263"/>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Clr>
                <a:srgbClr val="000000"/>
              </a:buClr>
              <a:buSzPts val="2500"/>
              <a:buFont typeface="Arial"/>
              <a:buNone/>
            </a:pPr>
            <a:r>
              <a:rPr b="1" i="0" lang="en-US" sz="2500" u="none" cap="none" strike="noStrike">
                <a:solidFill>
                  <a:srgbClr val="452A74"/>
                </a:solidFill>
                <a:latin typeface="Montserrat"/>
                <a:ea typeface="Montserrat"/>
                <a:cs typeface="Montserrat"/>
                <a:sym typeface="Montserrat"/>
              </a:rPr>
              <a:t>Gender needs to be taken into account at all stages of the research and innovation cycle</a:t>
            </a:r>
            <a:endParaRPr b="1" i="0" sz="2500" u="none" cap="none" strike="noStrike">
              <a:solidFill>
                <a:srgbClr val="452A74"/>
              </a:solidFill>
              <a:latin typeface="Montserrat"/>
              <a:ea typeface="Montserrat"/>
              <a:cs typeface="Montserrat"/>
              <a:sym typeface="Montserrat"/>
            </a:endParaRPr>
          </a:p>
          <a:p>
            <a:pPr indent="0" lvl="0" marL="0" marR="0" rtl="0" algn="l">
              <a:lnSpc>
                <a:spcPct val="140011"/>
              </a:lnSpc>
              <a:spcBef>
                <a:spcPts val="0"/>
              </a:spcBef>
              <a:spcAft>
                <a:spcPts val="0"/>
              </a:spcAft>
              <a:buClr>
                <a:srgbClr val="000000"/>
              </a:buClr>
              <a:buSzPts val="2500"/>
              <a:buFont typeface="Arial"/>
              <a:buNone/>
            </a:pPr>
            <a:r>
              <a:t/>
            </a:r>
            <a:endParaRPr b="0" i="0" sz="2500" u="none" cap="none" strike="noStrike">
              <a:solidFill>
                <a:srgbClr val="452A74"/>
              </a:solidFill>
              <a:latin typeface="Montserrat"/>
              <a:ea typeface="Montserrat"/>
              <a:cs typeface="Montserrat"/>
              <a:sym typeface="Montserrat"/>
            </a:endParaRPr>
          </a:p>
          <a:p>
            <a:pPr indent="0" lvl="0" marL="0" marR="0" rtl="0" algn="l">
              <a:lnSpc>
                <a:spcPct val="140011"/>
              </a:lnSpc>
              <a:spcBef>
                <a:spcPts val="0"/>
              </a:spcBef>
              <a:spcAft>
                <a:spcPts val="0"/>
              </a:spcAft>
              <a:buClr>
                <a:srgbClr val="000000"/>
              </a:buClr>
              <a:buSzPts val="2500"/>
              <a:buFont typeface="Arial"/>
              <a:buNone/>
            </a:pPr>
            <a:r>
              <a:rPr b="0" i="0" lang="en-US" sz="2500" u="none" cap="none" strike="noStrike">
                <a:solidFill>
                  <a:srgbClr val="452A74"/>
                </a:solidFill>
                <a:latin typeface="Montserrat"/>
                <a:ea typeface="Montserrat"/>
                <a:cs typeface="Montserrat"/>
                <a:sym typeface="Montserrat"/>
              </a:rPr>
              <a:t>Gender-sensitive research and innovation has a two-pronged approach: </a:t>
            </a:r>
            <a:endParaRPr b="0" i="0" sz="1400" u="none" cap="none" strike="noStrike">
              <a:solidFill>
                <a:srgbClr val="000000"/>
              </a:solidFill>
              <a:latin typeface="Arial"/>
              <a:ea typeface="Arial"/>
              <a:cs typeface="Arial"/>
              <a:sym typeface="Arial"/>
            </a:endParaRPr>
          </a:p>
          <a:p>
            <a:pPr indent="-342900" lvl="0" marL="342900" marR="0" rtl="0" algn="l">
              <a:lnSpc>
                <a:spcPct val="140011"/>
              </a:lnSpc>
              <a:spcBef>
                <a:spcPts val="0"/>
              </a:spcBef>
              <a:spcAft>
                <a:spcPts val="0"/>
              </a:spcAft>
              <a:buClr>
                <a:srgbClr val="000000"/>
              </a:buClr>
              <a:buSzPts val="2800"/>
              <a:buFont typeface="Arial"/>
              <a:buChar char="•"/>
            </a:pPr>
            <a:r>
              <a:rPr b="0" i="0" lang="en-US" sz="2500" u="none" cap="none" strike="noStrike">
                <a:solidFill>
                  <a:srgbClr val="452A74"/>
                </a:solidFill>
                <a:latin typeface="Montserrat"/>
                <a:ea typeface="Montserrat"/>
                <a:cs typeface="Montserrat"/>
                <a:sym typeface="Montserrat"/>
              </a:rPr>
              <a:t>it pays attention to the participation of women and men by providing equal opportunities for everyone</a:t>
            </a:r>
            <a:endParaRPr b="0" i="0" sz="2500" u="none" cap="none" strike="noStrike">
              <a:solidFill>
                <a:srgbClr val="452A74"/>
              </a:solidFill>
              <a:latin typeface="Montserrat"/>
              <a:ea typeface="Montserrat"/>
              <a:cs typeface="Montserrat"/>
              <a:sym typeface="Montserrat"/>
            </a:endParaRPr>
          </a:p>
          <a:p>
            <a:pPr indent="-342900" lvl="0" marL="342900" marR="0" rtl="0" algn="l">
              <a:lnSpc>
                <a:spcPct val="140011"/>
              </a:lnSpc>
              <a:spcBef>
                <a:spcPts val="0"/>
              </a:spcBef>
              <a:spcAft>
                <a:spcPts val="0"/>
              </a:spcAft>
              <a:buClr>
                <a:srgbClr val="000000"/>
              </a:buClr>
              <a:buSzPts val="2800"/>
              <a:buFont typeface="Arial"/>
              <a:buChar char="•"/>
            </a:pPr>
            <a:r>
              <a:rPr b="0" i="0" lang="en-US" sz="2500" u="none" cap="none" strike="noStrike">
                <a:solidFill>
                  <a:srgbClr val="452A74"/>
                </a:solidFill>
                <a:latin typeface="Montserrat"/>
                <a:ea typeface="Montserrat"/>
                <a:cs typeface="Montserrat"/>
                <a:sym typeface="Montserrat"/>
              </a:rPr>
              <a:t>integrates gender into the content of the research from the initial idea to the dissemination of results</a:t>
            </a:r>
            <a:endParaRPr b="0" i="0" sz="2500" u="none" cap="none" strike="noStrike">
              <a:solidFill>
                <a:srgbClr val="452A74"/>
              </a:solidFill>
              <a:latin typeface="Montserrat"/>
              <a:ea typeface="Montserrat"/>
              <a:cs typeface="Montserrat"/>
              <a:sym typeface="Montserrat"/>
            </a:endParaRPr>
          </a:p>
        </p:txBody>
      </p:sp>
      <p:sp>
        <p:nvSpPr>
          <p:cNvPr id="437" name="Google Shape;437;p77"/>
          <p:cNvSpPr txBox="1"/>
          <p:nvPr/>
        </p:nvSpPr>
        <p:spPr>
          <a:xfrm>
            <a:off x="426126" y="212032"/>
            <a:ext cx="11579700" cy="1551194"/>
          </a:xfrm>
          <a:prstGeom prst="rect">
            <a:avLst/>
          </a:prstGeom>
          <a:noFill/>
          <a:ln>
            <a:noFill/>
          </a:ln>
        </p:spPr>
        <p:txBody>
          <a:bodyPr anchorCtr="0" anchor="t" bIns="0" lIns="0" spcFirstLastPara="1" rIns="0" wrap="square" tIns="0">
            <a:spAutoFit/>
          </a:bodyPr>
          <a:lstStyle/>
          <a:p>
            <a:pPr indent="0" lvl="0" marL="0" marR="0" rtl="0" algn="l">
              <a:lnSpc>
                <a:spcPct val="139992"/>
              </a:lnSpc>
              <a:spcBef>
                <a:spcPts val="0"/>
              </a:spcBef>
              <a:spcAft>
                <a:spcPts val="0"/>
              </a:spcAft>
              <a:buClr>
                <a:srgbClr val="000000"/>
              </a:buClr>
              <a:buSzPts val="3600"/>
              <a:buFont typeface="Arial"/>
              <a:buNone/>
            </a:pPr>
            <a:r>
              <a:rPr b="0" i="0" lang="en-US" sz="3600" u="none" cap="none" strike="noStrike">
                <a:solidFill>
                  <a:srgbClr val="452A74"/>
                </a:solidFill>
                <a:latin typeface="Montserrat"/>
                <a:ea typeface="Montserrat"/>
                <a:cs typeface="Montserrat"/>
                <a:sym typeface="Montserrat"/>
              </a:rPr>
              <a:t>Empowering Women in Tech through </a:t>
            </a:r>
            <a:endParaRPr b="0" i="0" sz="1400" u="none" cap="none" strike="noStrike">
              <a:solidFill>
                <a:srgbClr val="000000"/>
              </a:solidFill>
              <a:latin typeface="Arial"/>
              <a:ea typeface="Arial"/>
              <a:cs typeface="Arial"/>
              <a:sym typeface="Arial"/>
            </a:endParaRPr>
          </a:p>
          <a:p>
            <a:pPr indent="0" lvl="0" marL="0" marR="0" rtl="0" algn="l">
              <a:lnSpc>
                <a:spcPct val="140022"/>
              </a:lnSpc>
              <a:spcBef>
                <a:spcPts val="0"/>
              </a:spcBef>
              <a:spcAft>
                <a:spcPts val="0"/>
              </a:spcAft>
              <a:buClr>
                <a:srgbClr val="000000"/>
              </a:buClr>
              <a:buSzPts val="3600"/>
              <a:buFont typeface="Arial"/>
              <a:buNone/>
            </a:pPr>
            <a:r>
              <a:rPr b="1" i="0" lang="en-US" sz="3600" u="none" cap="none" strike="noStrike">
                <a:solidFill>
                  <a:srgbClr val="452A74"/>
                </a:solidFill>
                <a:latin typeface="Montserrat"/>
                <a:ea typeface="Montserrat"/>
                <a:cs typeface="Montserrat"/>
                <a:sym typeface="Montserrat"/>
              </a:rPr>
              <a:t>Gender mainstreaming in R+D+i</a:t>
            </a:r>
            <a:endParaRPr b="1" i="0" sz="3600" u="none" cap="none" strike="noStrike">
              <a:solidFill>
                <a:srgbClr val="452A74"/>
              </a:solidFill>
              <a:latin typeface="Montserrat"/>
              <a:ea typeface="Montserrat"/>
              <a:cs typeface="Montserrat"/>
              <a:sym typeface="Montserrat"/>
            </a:endParaRPr>
          </a:p>
        </p:txBody>
      </p:sp>
      <p:sp>
        <p:nvSpPr>
          <p:cNvPr id="438" name="Google Shape;438;p77"/>
          <p:cNvSpPr txBox="1"/>
          <p:nvPr/>
        </p:nvSpPr>
        <p:spPr>
          <a:xfrm>
            <a:off x="426126" y="7169992"/>
            <a:ext cx="17057202"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Barlow Semi Condensed"/>
                <a:ea typeface="Barlow Semi Condensed"/>
                <a:cs typeface="Barlow Semi Condensed"/>
                <a:sym typeface="Barlow Semi Condensed"/>
              </a:rPr>
              <a:t>Source</a:t>
            </a:r>
            <a:r>
              <a:rPr b="0" i="0" lang="en-US" sz="1800" u="none" cap="none" strike="noStrike">
                <a:solidFill>
                  <a:srgbClr val="000000"/>
                </a:solidFill>
                <a:latin typeface="Barlow Semi Condensed"/>
                <a:ea typeface="Barlow Semi Condensed"/>
                <a:cs typeface="Barlow Semi Condensed"/>
                <a:sym typeface="Barlow Semi Condensed"/>
              </a:rPr>
              <a:t>: European Commission: Directorate-General for Research and Innovation, Toolkit gender in EU-funded research, Publications Office, 2011, </a:t>
            </a:r>
            <a:r>
              <a:rPr b="0" i="0" lang="en-US" sz="1800" u="sng" cap="none" strike="noStrike">
                <a:solidFill>
                  <a:srgbClr val="000000"/>
                </a:solidFill>
                <a:latin typeface="Barlow Semi Condensed"/>
                <a:ea typeface="Barlow Semi Condensed"/>
                <a:cs typeface="Barlow Semi Condensed"/>
                <a:sym typeface="Barlow Semi Condensed"/>
                <a:hlinkClick r:id="rId5">
                  <a:extLst>
                    <a:ext uri="{A12FA001-AC4F-418D-AE19-62706E023703}">
                      <ahyp:hlinkClr val="tx"/>
                    </a:ext>
                  </a:extLst>
                </a:hlinkClick>
              </a:rPr>
              <a:t>https://data.europa.eu/doi/10.2777/62947</a:t>
            </a:r>
            <a:r>
              <a:rPr b="0" i="0" lang="en-US" sz="1800" u="none" cap="none" strike="noStrike">
                <a:solidFill>
                  <a:srgbClr val="000000"/>
                </a:solidFill>
                <a:latin typeface="Barlow Semi Condensed"/>
                <a:ea typeface="Barlow Semi Condensed"/>
                <a:cs typeface="Barlow Semi Condensed"/>
                <a:sym typeface="Barlow Semi Condensed"/>
              </a:rPr>
              <a:t> </a:t>
            </a:r>
            <a:endParaRPr b="0" i="0" sz="1400" u="none" cap="none" strike="noStrike">
              <a:solidFill>
                <a:srgbClr val="000000"/>
              </a:solidFill>
              <a:latin typeface="Arial"/>
              <a:ea typeface="Arial"/>
              <a:cs typeface="Arial"/>
              <a:sym typeface="Arial"/>
            </a:endParaRPr>
          </a:p>
        </p:txBody>
      </p:sp>
    </p:spTree>
  </p:cSld>
  <p:clrMapOvr>
    <a:masterClrMapping/>
  </p:clrMapOvr>
  <p:transition>
    <p:fade/>
  </p:transition>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sp>
        <p:nvSpPr>
          <p:cNvPr id="443" name="Google Shape;443;p78"/>
          <p:cNvSpPr/>
          <p:nvPr/>
        </p:nvSpPr>
        <p:spPr>
          <a:xfrm>
            <a:off x="15390464" y="8954526"/>
            <a:ext cx="2897536" cy="607548"/>
          </a:xfrm>
          <a:custGeom>
            <a:rect b="b" l="l" r="r" t="t"/>
            <a:pathLst>
              <a:path extrusionOk="0" h="607548" w="2897536">
                <a:moveTo>
                  <a:pt x="0" y="0"/>
                </a:moveTo>
                <a:lnTo>
                  <a:pt x="2897536" y="0"/>
                </a:lnTo>
                <a:lnTo>
                  <a:pt x="2897536" y="607548"/>
                </a:lnTo>
                <a:lnTo>
                  <a:pt x="0" y="60754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444" name="Google Shape;444;p78"/>
          <p:cNvGrpSpPr/>
          <p:nvPr/>
        </p:nvGrpSpPr>
        <p:grpSpPr>
          <a:xfrm>
            <a:off x="-281955" y="9721186"/>
            <a:ext cx="18965956" cy="883918"/>
            <a:chOff x="0" y="-38100"/>
            <a:chExt cx="4995116" cy="232800"/>
          </a:xfrm>
        </p:grpSpPr>
        <p:sp>
          <p:nvSpPr>
            <p:cNvPr id="445" name="Google Shape;445;p78"/>
            <p:cNvSpPr/>
            <p:nvPr/>
          </p:nvSpPr>
          <p:spPr>
            <a:xfrm>
              <a:off x="0" y="0"/>
              <a:ext cx="4995116" cy="194611"/>
            </a:xfrm>
            <a:custGeom>
              <a:rect b="b" l="l" r="r" t="t"/>
              <a:pathLst>
                <a:path extrusionOk="0" h="194611" w="4995116">
                  <a:moveTo>
                    <a:pt x="0" y="0"/>
                  </a:moveTo>
                  <a:lnTo>
                    <a:pt x="4995116" y="0"/>
                  </a:lnTo>
                  <a:lnTo>
                    <a:pt x="4995116" y="194611"/>
                  </a:lnTo>
                  <a:lnTo>
                    <a:pt x="0" y="194611"/>
                  </a:lnTo>
                  <a:close/>
                </a:path>
              </a:pathLst>
            </a:custGeom>
            <a:solidFill>
              <a:srgbClr val="452A7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46" name="Google Shape;446;p78"/>
            <p:cNvSpPr txBox="1"/>
            <p:nvPr/>
          </p:nvSpPr>
          <p:spPr>
            <a:xfrm>
              <a:off x="0" y="-38100"/>
              <a:ext cx="4995000" cy="2328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447" name="Google Shape;447;p78"/>
          <p:cNvSpPr/>
          <p:nvPr/>
        </p:nvSpPr>
        <p:spPr>
          <a:xfrm>
            <a:off x="15771122" y="185791"/>
            <a:ext cx="2350460" cy="2350460"/>
          </a:xfrm>
          <a:custGeom>
            <a:rect b="b" l="l" r="r" t="t"/>
            <a:pathLst>
              <a:path extrusionOk="0" h="2350460" w="2350460">
                <a:moveTo>
                  <a:pt x="0" y="0"/>
                </a:moveTo>
                <a:lnTo>
                  <a:pt x="2350461" y="0"/>
                </a:lnTo>
                <a:lnTo>
                  <a:pt x="2350461" y="2350460"/>
                </a:lnTo>
                <a:lnTo>
                  <a:pt x="0" y="23504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descr="Diagrama&#10;&#10;El contenido generado por IA puede ser incorrecto." id="448" name="Google Shape;448;p78"/>
          <p:cNvPicPr preferRelativeResize="0"/>
          <p:nvPr/>
        </p:nvPicPr>
        <p:blipFill rotWithShape="1">
          <a:blip r:embed="rId5">
            <a:alphaModFix/>
          </a:blip>
          <a:srcRect b="0" l="0" r="0" t="0"/>
          <a:stretch/>
        </p:blipFill>
        <p:spPr>
          <a:xfrm>
            <a:off x="5791604" y="0"/>
            <a:ext cx="12496396" cy="9856579"/>
          </a:xfrm>
          <a:prstGeom prst="rect">
            <a:avLst/>
          </a:prstGeom>
          <a:noFill/>
          <a:ln>
            <a:noFill/>
          </a:ln>
        </p:spPr>
      </p:pic>
      <p:sp>
        <p:nvSpPr>
          <p:cNvPr id="449" name="Google Shape;449;p78"/>
          <p:cNvSpPr txBox="1"/>
          <p:nvPr/>
        </p:nvSpPr>
        <p:spPr>
          <a:xfrm>
            <a:off x="426126" y="7169992"/>
            <a:ext cx="5151714"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Barlow Semi Condensed"/>
                <a:ea typeface="Barlow Semi Condensed"/>
                <a:cs typeface="Barlow Semi Condensed"/>
                <a:sym typeface="Barlow Semi Condensed"/>
              </a:rPr>
              <a:t>Source</a:t>
            </a:r>
            <a:r>
              <a:rPr b="0" i="0" lang="en-US" sz="1800" u="none" cap="none" strike="noStrike">
                <a:solidFill>
                  <a:srgbClr val="000000"/>
                </a:solidFill>
                <a:latin typeface="Barlow Semi Condensed"/>
                <a:ea typeface="Barlow Semi Condensed"/>
                <a:cs typeface="Barlow Semi Condensed"/>
                <a:sym typeface="Barlow Semi Condensed"/>
              </a:rPr>
              <a:t>: European Commission: Directorate-General for Research and Innovation, Toolkit gender in EU-funded research, Publications Office, 2011, </a:t>
            </a:r>
            <a:r>
              <a:rPr b="0" i="0" lang="en-US" sz="1800" u="sng" cap="none" strike="noStrike">
                <a:solidFill>
                  <a:srgbClr val="000000"/>
                </a:solidFill>
                <a:latin typeface="Barlow Semi Condensed"/>
                <a:ea typeface="Barlow Semi Condensed"/>
                <a:cs typeface="Barlow Semi Condensed"/>
                <a:sym typeface="Barlow Semi Condensed"/>
                <a:hlinkClick r:id="rId6">
                  <a:extLst>
                    <a:ext uri="{A12FA001-AC4F-418D-AE19-62706E023703}">
                      <ahyp:hlinkClr val="tx"/>
                    </a:ext>
                  </a:extLst>
                </a:hlinkClick>
              </a:rPr>
              <a:t>https://data.europa.eu/doi/10.2777/62947</a:t>
            </a:r>
            <a:r>
              <a:rPr b="0" i="0" lang="en-US" sz="1800" u="none" cap="none" strike="noStrike">
                <a:solidFill>
                  <a:srgbClr val="000000"/>
                </a:solidFill>
                <a:latin typeface="Barlow Semi Condensed"/>
                <a:ea typeface="Barlow Semi Condensed"/>
                <a:cs typeface="Barlow Semi Condensed"/>
                <a:sym typeface="Barlow Semi Condensed"/>
              </a:rPr>
              <a:t> </a:t>
            </a:r>
            <a:endParaRPr b="0" i="0" sz="1400" u="none" cap="none" strike="noStrike">
              <a:solidFill>
                <a:srgbClr val="000000"/>
              </a:solidFill>
              <a:latin typeface="Arial"/>
              <a:ea typeface="Arial"/>
              <a:cs typeface="Arial"/>
              <a:sym typeface="Arial"/>
            </a:endParaRPr>
          </a:p>
        </p:txBody>
      </p:sp>
    </p:spTree>
  </p:cSld>
  <p:clrMapOvr>
    <a:masterClrMapping/>
  </p:clrMapOvr>
  <p:transition>
    <p:fade/>
  </p:transition>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3" name="Shape 453"/>
        <p:cNvGrpSpPr/>
        <p:nvPr/>
      </p:nvGrpSpPr>
      <p:grpSpPr>
        <a:xfrm>
          <a:off x="0" y="0"/>
          <a:ext cx="0" cy="0"/>
          <a:chOff x="0" y="0"/>
          <a:chExt cx="0" cy="0"/>
        </a:xfrm>
      </p:grpSpPr>
      <p:sp>
        <p:nvSpPr>
          <p:cNvPr id="454" name="Google Shape;454;p79"/>
          <p:cNvSpPr/>
          <p:nvPr/>
        </p:nvSpPr>
        <p:spPr>
          <a:xfrm>
            <a:off x="15390464" y="8954526"/>
            <a:ext cx="2897536" cy="607548"/>
          </a:xfrm>
          <a:custGeom>
            <a:rect b="b" l="l" r="r" t="t"/>
            <a:pathLst>
              <a:path extrusionOk="0" h="607548" w="2897536">
                <a:moveTo>
                  <a:pt x="0" y="0"/>
                </a:moveTo>
                <a:lnTo>
                  <a:pt x="2897536" y="0"/>
                </a:lnTo>
                <a:lnTo>
                  <a:pt x="2897536" y="607548"/>
                </a:lnTo>
                <a:lnTo>
                  <a:pt x="0" y="60754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455" name="Google Shape;455;p79"/>
          <p:cNvGrpSpPr/>
          <p:nvPr/>
        </p:nvGrpSpPr>
        <p:grpSpPr>
          <a:xfrm>
            <a:off x="-281955" y="9721186"/>
            <a:ext cx="18965956" cy="883918"/>
            <a:chOff x="0" y="-38100"/>
            <a:chExt cx="4995116" cy="232800"/>
          </a:xfrm>
        </p:grpSpPr>
        <p:sp>
          <p:nvSpPr>
            <p:cNvPr id="456" name="Google Shape;456;p79"/>
            <p:cNvSpPr/>
            <p:nvPr/>
          </p:nvSpPr>
          <p:spPr>
            <a:xfrm>
              <a:off x="0" y="0"/>
              <a:ext cx="4995116" cy="194611"/>
            </a:xfrm>
            <a:custGeom>
              <a:rect b="b" l="l" r="r" t="t"/>
              <a:pathLst>
                <a:path extrusionOk="0" h="194611" w="4995116">
                  <a:moveTo>
                    <a:pt x="0" y="0"/>
                  </a:moveTo>
                  <a:lnTo>
                    <a:pt x="4995116" y="0"/>
                  </a:lnTo>
                  <a:lnTo>
                    <a:pt x="4995116" y="194611"/>
                  </a:lnTo>
                  <a:lnTo>
                    <a:pt x="0" y="194611"/>
                  </a:lnTo>
                  <a:close/>
                </a:path>
              </a:pathLst>
            </a:custGeom>
            <a:solidFill>
              <a:srgbClr val="452A7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57" name="Google Shape;457;p79"/>
            <p:cNvSpPr txBox="1"/>
            <p:nvPr/>
          </p:nvSpPr>
          <p:spPr>
            <a:xfrm>
              <a:off x="0" y="-38100"/>
              <a:ext cx="4995000" cy="2328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458" name="Google Shape;458;p79"/>
          <p:cNvSpPr/>
          <p:nvPr/>
        </p:nvSpPr>
        <p:spPr>
          <a:xfrm>
            <a:off x="15771122" y="185791"/>
            <a:ext cx="2350460" cy="2350460"/>
          </a:xfrm>
          <a:custGeom>
            <a:rect b="b" l="l" r="r" t="t"/>
            <a:pathLst>
              <a:path extrusionOk="0" h="2350460" w="2350460">
                <a:moveTo>
                  <a:pt x="0" y="0"/>
                </a:moveTo>
                <a:lnTo>
                  <a:pt x="2350461" y="0"/>
                </a:lnTo>
                <a:lnTo>
                  <a:pt x="2350461" y="2350460"/>
                </a:lnTo>
                <a:lnTo>
                  <a:pt x="0" y="235046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59" name="Google Shape;459;p79"/>
          <p:cNvSpPr txBox="1"/>
          <p:nvPr/>
        </p:nvSpPr>
        <p:spPr>
          <a:xfrm>
            <a:off x="426125" y="2470675"/>
            <a:ext cx="15846000" cy="57324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Clr>
                <a:srgbClr val="000000"/>
              </a:buClr>
              <a:buSzPts val="2500"/>
              <a:buFont typeface="Arial"/>
              <a:buNone/>
            </a:pPr>
            <a:r>
              <a:rPr b="1" i="0" lang="en-US" sz="2500" u="none" cap="none" strike="noStrike">
                <a:solidFill>
                  <a:srgbClr val="452A74"/>
                </a:solidFill>
                <a:latin typeface="Montserrat"/>
                <a:ea typeface="Montserrat"/>
                <a:cs typeface="Montserrat"/>
                <a:sym typeface="Montserrat"/>
                <a:extLst>
                  <a:ext uri="http://customooxmlschemas.google.com/">
                    <go:slidesCustomData xmlns:go="http://customooxmlschemas.google.com/" textRoundtripDataId="1"/>
                  </a:ext>
                </a:extLst>
              </a:rPr>
              <a:t>What should I do?</a:t>
            </a:r>
            <a:endParaRPr b="0" i="0" sz="1400" u="none" cap="none" strike="noStrike">
              <a:solidFill>
                <a:srgbClr val="000000"/>
              </a:solidFill>
              <a:latin typeface="Arial"/>
              <a:ea typeface="Arial"/>
              <a:cs typeface="Arial"/>
              <a:sym typeface="Arial"/>
              <a:extLst>
                <a:ext uri="http://customooxmlschemas.google.com/">
                  <go:slidesCustomData xmlns:go="http://customooxmlschemas.google.com/" textRoundtripDataId="2"/>
                </a:ext>
              </a:extLst>
            </a:endParaRPr>
          </a:p>
          <a:p>
            <a:pPr indent="0" lvl="0" marL="0" marR="0" rtl="0" algn="l">
              <a:lnSpc>
                <a:spcPct val="140011"/>
              </a:lnSpc>
              <a:spcBef>
                <a:spcPts val="0"/>
              </a:spcBef>
              <a:spcAft>
                <a:spcPts val="0"/>
              </a:spcAft>
              <a:buClr>
                <a:srgbClr val="000000"/>
              </a:buClr>
              <a:buSzPts val="2500"/>
              <a:buFont typeface="Arial"/>
              <a:buNone/>
            </a:pPr>
            <a:r>
              <a:t/>
            </a:r>
            <a:endParaRPr b="0" i="0" sz="2500" u="none" cap="none" strike="noStrike">
              <a:solidFill>
                <a:srgbClr val="452A74"/>
              </a:solidFill>
              <a:latin typeface="Montserrat"/>
              <a:ea typeface="Montserrat"/>
              <a:cs typeface="Montserrat"/>
              <a:sym typeface="Montserrat"/>
              <a:extLst>
                <a:ext uri="http://customooxmlschemas.google.com/">
                  <go:slidesCustomData xmlns:go="http://customooxmlschemas.google.com/" textRoundtripDataId="3"/>
                </a:ext>
              </a:extLst>
            </a:endParaRPr>
          </a:p>
          <a:p>
            <a:pPr indent="-342900" lvl="0" marL="342900" marR="0" rtl="0" algn="l">
              <a:lnSpc>
                <a:spcPct val="140011"/>
              </a:lnSpc>
              <a:spcBef>
                <a:spcPts val="0"/>
              </a:spcBef>
              <a:spcAft>
                <a:spcPts val="0"/>
              </a:spcAft>
              <a:buClr>
                <a:srgbClr val="000000"/>
              </a:buClr>
              <a:buSzPts val="2800"/>
              <a:buFont typeface="Arial"/>
              <a:buChar char="•"/>
            </a:pPr>
            <a:r>
              <a:rPr b="0" i="0" lang="en-US" sz="2500" u="none" cap="none" strike="noStrike">
                <a:solidFill>
                  <a:srgbClr val="452A74"/>
                </a:solidFill>
                <a:latin typeface="Montserrat"/>
                <a:ea typeface="Montserrat"/>
                <a:cs typeface="Montserrat"/>
                <a:sym typeface="Montserrat"/>
                <a:extLst>
                  <a:ext uri="http://customooxmlschemas.google.com/">
                    <go:slidesCustomData xmlns:go="http://customooxmlschemas.google.com/" textRoundtripDataId="4"/>
                  </a:ext>
                </a:extLst>
              </a:rPr>
              <a:t>Rethinking priorities</a:t>
            </a:r>
            <a:endParaRPr b="0" i="0" sz="2500" u="none" cap="none" strike="noStrike">
              <a:solidFill>
                <a:srgbClr val="452A74"/>
              </a:solidFill>
              <a:latin typeface="Montserrat"/>
              <a:ea typeface="Montserrat"/>
              <a:cs typeface="Montserrat"/>
              <a:sym typeface="Montserrat"/>
              <a:extLst>
                <a:ext uri="http://customooxmlschemas.google.com/">
                  <go:slidesCustomData xmlns:go="http://customooxmlschemas.google.com/" textRoundtripDataId="5"/>
                </a:ext>
              </a:extLst>
            </a:endParaRPr>
          </a:p>
          <a:p>
            <a:pPr indent="-342900" lvl="0" marL="342900" marR="0" rtl="0" algn="l">
              <a:lnSpc>
                <a:spcPct val="140011"/>
              </a:lnSpc>
              <a:spcBef>
                <a:spcPts val="0"/>
              </a:spcBef>
              <a:spcAft>
                <a:spcPts val="0"/>
              </a:spcAft>
              <a:buClr>
                <a:srgbClr val="000000"/>
              </a:buClr>
              <a:buSzPts val="2800"/>
              <a:buFont typeface="Arial"/>
              <a:buChar char="•"/>
            </a:pPr>
            <a:r>
              <a:rPr b="0" i="0" lang="en-US" sz="2500" u="none" cap="none" strike="noStrike">
                <a:solidFill>
                  <a:srgbClr val="452A74"/>
                </a:solidFill>
                <a:latin typeface="Montserrat"/>
                <a:ea typeface="Montserrat"/>
                <a:cs typeface="Montserrat"/>
                <a:sym typeface="Montserrat"/>
                <a:extLst>
                  <a:ext uri="http://customooxmlschemas.google.com/">
                    <go:slidesCustomData xmlns:go="http://customooxmlschemas.google.com/" textRoundtripDataId="6"/>
                  </a:ext>
                </a:extLst>
              </a:rPr>
              <a:t>Rethinking concepts and theories</a:t>
            </a:r>
            <a:endParaRPr b="0" i="0" sz="2500" u="none" cap="none" strike="noStrike">
              <a:solidFill>
                <a:srgbClr val="452A74"/>
              </a:solidFill>
              <a:latin typeface="Montserrat"/>
              <a:ea typeface="Montserrat"/>
              <a:cs typeface="Montserrat"/>
              <a:sym typeface="Montserrat"/>
              <a:extLst>
                <a:ext uri="http://customooxmlschemas.google.com/">
                  <go:slidesCustomData xmlns:go="http://customooxmlschemas.google.com/" textRoundtripDataId="7"/>
                </a:ext>
              </a:extLst>
            </a:endParaRPr>
          </a:p>
          <a:p>
            <a:pPr indent="-342900" lvl="0" marL="342900" marR="0" rtl="0" algn="l">
              <a:lnSpc>
                <a:spcPct val="140011"/>
              </a:lnSpc>
              <a:spcBef>
                <a:spcPts val="0"/>
              </a:spcBef>
              <a:spcAft>
                <a:spcPts val="0"/>
              </a:spcAft>
              <a:buClr>
                <a:srgbClr val="000000"/>
              </a:buClr>
              <a:buSzPts val="2800"/>
              <a:buFont typeface="Arial"/>
              <a:buChar char="•"/>
            </a:pPr>
            <a:r>
              <a:rPr b="0" i="0" lang="en-US" sz="2500" u="none" cap="none" strike="noStrike">
                <a:solidFill>
                  <a:srgbClr val="452A74"/>
                </a:solidFill>
                <a:latin typeface="Montserrat"/>
                <a:ea typeface="Montserrat"/>
                <a:cs typeface="Montserrat"/>
                <a:sym typeface="Montserrat"/>
                <a:extLst>
                  <a:ext uri="http://customooxmlschemas.google.com/">
                    <go:slidesCustomData xmlns:go="http://customooxmlschemas.google.com/" textRoundtripDataId="8"/>
                  </a:ext>
                </a:extLst>
              </a:rPr>
              <a:t>Formulating research questions</a:t>
            </a:r>
            <a:endParaRPr b="0" i="0" sz="2500" u="none" cap="none" strike="noStrike">
              <a:solidFill>
                <a:srgbClr val="452A74"/>
              </a:solidFill>
              <a:latin typeface="Montserrat"/>
              <a:ea typeface="Montserrat"/>
              <a:cs typeface="Montserrat"/>
              <a:sym typeface="Montserrat"/>
              <a:extLst>
                <a:ext uri="http://customooxmlschemas.google.com/">
                  <go:slidesCustomData xmlns:go="http://customooxmlschemas.google.com/" textRoundtripDataId="9"/>
                </a:ext>
              </a:extLst>
            </a:endParaRPr>
          </a:p>
          <a:p>
            <a:pPr indent="-342900" lvl="0" marL="342900" marR="0" rtl="0" algn="l">
              <a:lnSpc>
                <a:spcPct val="140011"/>
              </a:lnSpc>
              <a:spcBef>
                <a:spcPts val="0"/>
              </a:spcBef>
              <a:spcAft>
                <a:spcPts val="0"/>
              </a:spcAft>
              <a:buClr>
                <a:srgbClr val="000000"/>
              </a:buClr>
              <a:buSzPts val="2800"/>
              <a:buFont typeface="Arial"/>
              <a:buChar char="•"/>
            </a:pPr>
            <a:r>
              <a:rPr b="0" i="0" lang="en-US" sz="2500" u="none" cap="none" strike="noStrike">
                <a:solidFill>
                  <a:srgbClr val="452A74"/>
                </a:solidFill>
                <a:latin typeface="Montserrat"/>
                <a:ea typeface="Montserrat"/>
                <a:cs typeface="Montserrat"/>
                <a:sym typeface="Montserrat"/>
                <a:extLst>
                  <a:ext uri="http://customooxmlschemas.google.com/">
                    <go:slidesCustomData xmlns:go="http://customooxmlschemas.google.com/" textRoundtripDataId="10"/>
                  </a:ext>
                </a:extLst>
              </a:rPr>
              <a:t>Analysing sex</a:t>
            </a:r>
            <a:endParaRPr b="0" i="0" sz="1400" u="none" cap="none" strike="noStrike">
              <a:solidFill>
                <a:srgbClr val="000000"/>
              </a:solidFill>
              <a:latin typeface="Arial"/>
              <a:ea typeface="Arial"/>
              <a:cs typeface="Arial"/>
              <a:sym typeface="Arial"/>
              <a:extLst>
                <a:ext uri="http://customooxmlschemas.google.com/">
                  <go:slidesCustomData xmlns:go="http://customooxmlschemas.google.com/" textRoundtripDataId="11"/>
                </a:ext>
              </a:extLst>
            </a:endParaRPr>
          </a:p>
          <a:p>
            <a:pPr indent="-342900" lvl="0" marL="342900" marR="0" rtl="0" algn="l">
              <a:lnSpc>
                <a:spcPct val="140011"/>
              </a:lnSpc>
              <a:spcBef>
                <a:spcPts val="0"/>
              </a:spcBef>
              <a:spcAft>
                <a:spcPts val="0"/>
              </a:spcAft>
              <a:buClr>
                <a:srgbClr val="000000"/>
              </a:buClr>
              <a:buSzPts val="2800"/>
              <a:buFont typeface="Arial"/>
              <a:buChar char="•"/>
            </a:pPr>
            <a:r>
              <a:rPr b="0" i="0" lang="en-US" sz="2500" u="none" cap="none" strike="noStrike">
                <a:solidFill>
                  <a:srgbClr val="452A74"/>
                </a:solidFill>
                <a:latin typeface="Montserrat"/>
                <a:ea typeface="Montserrat"/>
                <a:cs typeface="Montserrat"/>
                <a:sym typeface="Montserrat"/>
                <a:extLst>
                  <a:ext uri="http://customooxmlschemas.google.com/">
                    <go:slidesCustomData xmlns:go="http://customooxmlschemas.google.com/" textRoundtripDataId="12"/>
                  </a:ext>
                </a:extLst>
              </a:rPr>
              <a:t>Analysing gender assumptions</a:t>
            </a:r>
            <a:endParaRPr b="0" i="0" sz="2500" u="none" cap="none" strike="noStrike">
              <a:solidFill>
                <a:srgbClr val="452A74"/>
              </a:solidFill>
              <a:latin typeface="Montserrat"/>
              <a:ea typeface="Montserrat"/>
              <a:cs typeface="Montserrat"/>
              <a:sym typeface="Montserrat"/>
              <a:extLst>
                <a:ext uri="http://customooxmlschemas.google.com/">
                  <go:slidesCustomData xmlns:go="http://customooxmlschemas.google.com/" textRoundtripDataId="13"/>
                </a:ext>
              </a:extLst>
            </a:endParaRPr>
          </a:p>
          <a:p>
            <a:pPr indent="-342900" lvl="0" marL="342900" marR="0" rtl="0" algn="l">
              <a:lnSpc>
                <a:spcPct val="140011"/>
              </a:lnSpc>
              <a:spcBef>
                <a:spcPts val="0"/>
              </a:spcBef>
              <a:spcAft>
                <a:spcPts val="0"/>
              </a:spcAft>
              <a:buClr>
                <a:srgbClr val="000000"/>
              </a:buClr>
              <a:buSzPts val="2800"/>
              <a:buFont typeface="Arial"/>
              <a:buChar char="•"/>
            </a:pPr>
            <a:r>
              <a:rPr b="0" i="0" lang="en-US" sz="2500" u="none" cap="none" strike="noStrike">
                <a:solidFill>
                  <a:srgbClr val="452A74"/>
                </a:solidFill>
                <a:latin typeface="Montserrat"/>
                <a:ea typeface="Montserrat"/>
                <a:cs typeface="Montserrat"/>
                <a:sym typeface="Montserrat"/>
                <a:extLst>
                  <a:ext uri="http://customooxmlschemas.google.com/">
                    <go:slidesCustomData xmlns:go="http://customooxmlschemas.google.com/" textRoundtripDataId="14"/>
                  </a:ext>
                </a:extLst>
              </a:rPr>
              <a:t>Analysing covariates</a:t>
            </a:r>
            <a:endParaRPr b="0" i="0" sz="2500" u="none" cap="none" strike="noStrike">
              <a:solidFill>
                <a:srgbClr val="452A74"/>
              </a:solidFill>
              <a:latin typeface="Montserrat"/>
              <a:ea typeface="Montserrat"/>
              <a:cs typeface="Montserrat"/>
              <a:sym typeface="Montserrat"/>
              <a:extLst>
                <a:ext uri="http://customooxmlschemas.google.com/">
                  <go:slidesCustomData xmlns:go="http://customooxmlschemas.google.com/" textRoundtripDataId="15"/>
                </a:ext>
              </a:extLst>
            </a:endParaRPr>
          </a:p>
          <a:p>
            <a:pPr indent="-342900" lvl="0" marL="342900" marR="0" rtl="0" algn="l">
              <a:lnSpc>
                <a:spcPct val="140011"/>
              </a:lnSpc>
              <a:spcBef>
                <a:spcPts val="0"/>
              </a:spcBef>
              <a:spcAft>
                <a:spcPts val="0"/>
              </a:spcAft>
              <a:buClr>
                <a:srgbClr val="000000"/>
              </a:buClr>
              <a:buSzPts val="2800"/>
              <a:buFont typeface="Arial"/>
              <a:buChar char="•"/>
            </a:pPr>
            <a:r>
              <a:rPr b="0" i="0" lang="en-US" sz="2500" u="none" cap="none" strike="noStrike">
                <a:solidFill>
                  <a:srgbClr val="452A74"/>
                </a:solidFill>
                <a:latin typeface="Montserrat"/>
                <a:ea typeface="Montserrat"/>
                <a:cs typeface="Montserrat"/>
                <a:sym typeface="Montserrat"/>
                <a:extLst>
                  <a:ext uri="http://customooxmlschemas.google.com/">
                    <go:slidesCustomData xmlns:go="http://customooxmlschemas.google.com/" textRoundtripDataId="16"/>
                  </a:ext>
                </a:extLst>
              </a:rPr>
              <a:t>Rethinking standards and reference models</a:t>
            </a:r>
            <a:endParaRPr b="0" i="0" sz="2500" u="none" cap="none" strike="noStrike">
              <a:solidFill>
                <a:srgbClr val="452A74"/>
              </a:solidFill>
              <a:latin typeface="Montserrat"/>
              <a:ea typeface="Montserrat"/>
              <a:cs typeface="Montserrat"/>
              <a:sym typeface="Montserrat"/>
              <a:extLst>
                <a:ext uri="http://customooxmlschemas.google.com/">
                  <go:slidesCustomData xmlns:go="http://customooxmlschemas.google.com/" textRoundtripDataId="17"/>
                </a:ext>
              </a:extLst>
            </a:endParaRPr>
          </a:p>
          <a:p>
            <a:pPr indent="-342900" lvl="0" marL="342900" marR="0" rtl="0" algn="l">
              <a:lnSpc>
                <a:spcPct val="140011"/>
              </a:lnSpc>
              <a:spcBef>
                <a:spcPts val="0"/>
              </a:spcBef>
              <a:spcAft>
                <a:spcPts val="0"/>
              </a:spcAft>
              <a:buClr>
                <a:srgbClr val="000000"/>
              </a:buClr>
              <a:buSzPts val="2800"/>
              <a:buFont typeface="Arial"/>
              <a:buChar char="•"/>
            </a:pPr>
            <a:r>
              <a:rPr b="0" i="0" lang="en-US" sz="2500" u="none" cap="none" strike="noStrike">
                <a:solidFill>
                  <a:srgbClr val="452A74"/>
                </a:solidFill>
                <a:latin typeface="Montserrat"/>
                <a:ea typeface="Montserrat"/>
                <a:cs typeface="Montserrat"/>
                <a:sym typeface="Montserrat"/>
                <a:extLst>
                  <a:ext uri="http://customooxmlschemas.google.com/">
                    <go:slidesCustomData xmlns:go="http://customooxmlschemas.google.com/" textRoundtripDataId="18"/>
                  </a:ext>
                </a:extLst>
              </a:rPr>
              <a:t>Participatory research</a:t>
            </a:r>
            <a:endParaRPr b="0" i="0" sz="2500" u="none" cap="none" strike="noStrike">
              <a:solidFill>
                <a:srgbClr val="452A74"/>
              </a:solidFill>
              <a:latin typeface="Montserrat"/>
              <a:ea typeface="Montserrat"/>
              <a:cs typeface="Montserrat"/>
              <a:sym typeface="Montserrat"/>
            </a:endParaRPr>
          </a:p>
        </p:txBody>
      </p:sp>
      <p:sp>
        <p:nvSpPr>
          <p:cNvPr id="460" name="Google Shape;460;p79"/>
          <p:cNvSpPr txBox="1"/>
          <p:nvPr/>
        </p:nvSpPr>
        <p:spPr>
          <a:xfrm>
            <a:off x="426126" y="212032"/>
            <a:ext cx="11579700" cy="1551194"/>
          </a:xfrm>
          <a:prstGeom prst="rect">
            <a:avLst/>
          </a:prstGeom>
          <a:noFill/>
          <a:ln>
            <a:noFill/>
          </a:ln>
        </p:spPr>
        <p:txBody>
          <a:bodyPr anchorCtr="0" anchor="t" bIns="0" lIns="0" spcFirstLastPara="1" rIns="0" wrap="square" tIns="0">
            <a:spAutoFit/>
          </a:bodyPr>
          <a:lstStyle/>
          <a:p>
            <a:pPr indent="0" lvl="0" marL="0" marR="0" rtl="0" algn="l">
              <a:lnSpc>
                <a:spcPct val="139992"/>
              </a:lnSpc>
              <a:spcBef>
                <a:spcPts val="0"/>
              </a:spcBef>
              <a:spcAft>
                <a:spcPts val="0"/>
              </a:spcAft>
              <a:buClr>
                <a:srgbClr val="000000"/>
              </a:buClr>
              <a:buSzPts val="3600"/>
              <a:buFont typeface="Arial"/>
              <a:buNone/>
            </a:pPr>
            <a:r>
              <a:rPr b="0" i="0" lang="en-US" sz="3600" u="none" cap="none" strike="noStrike">
                <a:solidFill>
                  <a:srgbClr val="452A74"/>
                </a:solidFill>
                <a:latin typeface="Montserrat"/>
                <a:ea typeface="Montserrat"/>
                <a:cs typeface="Montserrat"/>
                <a:sym typeface="Montserrat"/>
              </a:rPr>
              <a:t>Empowering Women in Tech through </a:t>
            </a:r>
            <a:endParaRPr b="0" i="0" sz="1400" u="none" cap="none" strike="noStrike">
              <a:solidFill>
                <a:srgbClr val="000000"/>
              </a:solidFill>
              <a:latin typeface="Arial"/>
              <a:ea typeface="Arial"/>
              <a:cs typeface="Arial"/>
              <a:sym typeface="Arial"/>
            </a:endParaRPr>
          </a:p>
          <a:p>
            <a:pPr indent="0" lvl="0" marL="0" marR="0" rtl="0" algn="l">
              <a:lnSpc>
                <a:spcPct val="140022"/>
              </a:lnSpc>
              <a:spcBef>
                <a:spcPts val="0"/>
              </a:spcBef>
              <a:spcAft>
                <a:spcPts val="0"/>
              </a:spcAft>
              <a:buClr>
                <a:srgbClr val="000000"/>
              </a:buClr>
              <a:buSzPts val="3600"/>
              <a:buFont typeface="Arial"/>
              <a:buNone/>
            </a:pPr>
            <a:r>
              <a:rPr b="1" i="0" lang="en-US" sz="3600" u="none" cap="none" strike="noStrike">
                <a:solidFill>
                  <a:srgbClr val="452A74"/>
                </a:solidFill>
                <a:latin typeface="Montserrat"/>
                <a:ea typeface="Montserrat"/>
                <a:cs typeface="Montserrat"/>
                <a:sym typeface="Montserrat"/>
              </a:rPr>
              <a:t>Gender mainstreaming in R+D+i</a:t>
            </a:r>
            <a:endParaRPr b="1" i="0" sz="3600" u="none" cap="none" strike="noStrike">
              <a:solidFill>
                <a:srgbClr val="452A74"/>
              </a:solidFill>
              <a:latin typeface="Montserrat"/>
              <a:ea typeface="Montserrat"/>
              <a:cs typeface="Montserrat"/>
              <a:sym typeface="Montserrat"/>
            </a:endParaRPr>
          </a:p>
        </p:txBody>
      </p:sp>
      <p:sp>
        <p:nvSpPr>
          <p:cNvPr id="461" name="Google Shape;461;p79"/>
          <p:cNvSpPr txBox="1"/>
          <p:nvPr/>
        </p:nvSpPr>
        <p:spPr>
          <a:xfrm>
            <a:off x="426126" y="8234978"/>
            <a:ext cx="13048488"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Barlow Semi Condensed"/>
                <a:ea typeface="Barlow Semi Condensed"/>
                <a:cs typeface="Barlow Semi Condensed"/>
                <a:sym typeface="Barlow Semi Condensed"/>
              </a:rPr>
              <a:t>Source</a:t>
            </a:r>
            <a:r>
              <a:rPr b="0" i="0" lang="en-US" sz="1800" u="none" cap="none" strike="noStrike">
                <a:solidFill>
                  <a:srgbClr val="000000"/>
                </a:solidFill>
                <a:latin typeface="Barlow Semi Condensed"/>
                <a:ea typeface="Barlow Semi Condensed"/>
                <a:cs typeface="Barlow Semi Condensed"/>
                <a:sym typeface="Barlow Semi Condensed"/>
              </a:rPr>
              <a:t>: </a:t>
            </a:r>
            <a:r>
              <a:rPr b="0" i="0" lang="en-US" sz="1800" u="sng" cap="none" strike="noStrike">
                <a:solidFill>
                  <a:srgbClr val="000000"/>
                </a:solidFill>
                <a:latin typeface="Barlow Semi Condensed"/>
                <a:ea typeface="Barlow Semi Condensed"/>
                <a:cs typeface="Barlow Semi Condensed"/>
                <a:sym typeface="Barlow Semi Condensed"/>
                <a:hlinkClick r:id="rId6">
                  <a:extLst>
                    <a:ext uri="{A12FA001-AC4F-418D-AE19-62706E023703}">
                      <ahyp:hlinkClr val="tx"/>
                    </a:ext>
                  </a:extLst>
                </a:hlinkClick>
              </a:rPr>
              <a:t>Guía práctica para la inclusión de la perspectiva de género en los contenidos de la investigación. Fundación CIREM</a:t>
            </a:r>
            <a:endParaRPr b="0" i="0" sz="1800" u="none" cap="none" strike="noStrike">
              <a:solidFill>
                <a:srgbClr val="000000"/>
              </a:solidFill>
              <a:latin typeface="Arial"/>
              <a:ea typeface="Arial"/>
              <a:cs typeface="Arial"/>
              <a:sym typeface="Arial"/>
            </a:endParaRPr>
          </a:p>
        </p:txBody>
      </p:sp>
    </p:spTree>
  </p:cSld>
  <p:clrMapOvr>
    <a:masterClrMapping/>
  </p:clrMapOvr>
  <p:transition>
    <p:fade/>
  </p:transition>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 name="Shape 465"/>
        <p:cNvGrpSpPr/>
        <p:nvPr/>
      </p:nvGrpSpPr>
      <p:grpSpPr>
        <a:xfrm>
          <a:off x="0" y="0"/>
          <a:ext cx="0" cy="0"/>
          <a:chOff x="0" y="0"/>
          <a:chExt cx="0" cy="0"/>
        </a:xfrm>
      </p:grpSpPr>
      <p:sp>
        <p:nvSpPr>
          <p:cNvPr id="466" name="Google Shape;466;p80"/>
          <p:cNvSpPr/>
          <p:nvPr/>
        </p:nvSpPr>
        <p:spPr>
          <a:xfrm>
            <a:off x="15390464" y="8954526"/>
            <a:ext cx="2897536" cy="607548"/>
          </a:xfrm>
          <a:custGeom>
            <a:rect b="b" l="l" r="r" t="t"/>
            <a:pathLst>
              <a:path extrusionOk="0" h="607548" w="2897536">
                <a:moveTo>
                  <a:pt x="0" y="0"/>
                </a:moveTo>
                <a:lnTo>
                  <a:pt x="2897536" y="0"/>
                </a:lnTo>
                <a:lnTo>
                  <a:pt x="2897536" y="607548"/>
                </a:lnTo>
                <a:lnTo>
                  <a:pt x="0" y="60754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467" name="Google Shape;467;p80"/>
          <p:cNvGrpSpPr/>
          <p:nvPr/>
        </p:nvGrpSpPr>
        <p:grpSpPr>
          <a:xfrm>
            <a:off x="-281955" y="9721186"/>
            <a:ext cx="18965956" cy="883918"/>
            <a:chOff x="0" y="-38100"/>
            <a:chExt cx="4995116" cy="232800"/>
          </a:xfrm>
        </p:grpSpPr>
        <p:sp>
          <p:nvSpPr>
            <p:cNvPr id="468" name="Google Shape;468;p80"/>
            <p:cNvSpPr/>
            <p:nvPr/>
          </p:nvSpPr>
          <p:spPr>
            <a:xfrm>
              <a:off x="0" y="0"/>
              <a:ext cx="4995116" cy="194611"/>
            </a:xfrm>
            <a:custGeom>
              <a:rect b="b" l="l" r="r" t="t"/>
              <a:pathLst>
                <a:path extrusionOk="0" h="194611" w="4995116">
                  <a:moveTo>
                    <a:pt x="0" y="0"/>
                  </a:moveTo>
                  <a:lnTo>
                    <a:pt x="4995116" y="0"/>
                  </a:lnTo>
                  <a:lnTo>
                    <a:pt x="4995116" y="194611"/>
                  </a:lnTo>
                  <a:lnTo>
                    <a:pt x="0" y="194611"/>
                  </a:lnTo>
                  <a:close/>
                </a:path>
              </a:pathLst>
            </a:custGeom>
            <a:solidFill>
              <a:srgbClr val="452A7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69" name="Google Shape;469;p80"/>
            <p:cNvSpPr txBox="1"/>
            <p:nvPr/>
          </p:nvSpPr>
          <p:spPr>
            <a:xfrm>
              <a:off x="0" y="-38100"/>
              <a:ext cx="4995000" cy="2328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470" name="Google Shape;470;p80"/>
          <p:cNvSpPr/>
          <p:nvPr/>
        </p:nvSpPr>
        <p:spPr>
          <a:xfrm>
            <a:off x="15771122" y="185791"/>
            <a:ext cx="2350460" cy="2350460"/>
          </a:xfrm>
          <a:custGeom>
            <a:rect b="b" l="l" r="r" t="t"/>
            <a:pathLst>
              <a:path extrusionOk="0" h="2350460" w="2350460">
                <a:moveTo>
                  <a:pt x="0" y="0"/>
                </a:moveTo>
                <a:lnTo>
                  <a:pt x="2350461" y="0"/>
                </a:lnTo>
                <a:lnTo>
                  <a:pt x="2350461" y="2350460"/>
                </a:lnTo>
                <a:lnTo>
                  <a:pt x="0" y="23504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71" name="Google Shape;471;p80"/>
          <p:cNvSpPr txBox="1"/>
          <p:nvPr/>
        </p:nvSpPr>
        <p:spPr>
          <a:xfrm>
            <a:off x="426126" y="2470677"/>
            <a:ext cx="8297250" cy="3899529"/>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Clr>
                <a:srgbClr val="000000"/>
              </a:buClr>
              <a:buSzPts val="2800"/>
              <a:buFont typeface="Arial"/>
              <a:buNone/>
            </a:pPr>
            <a:r>
              <a:rPr b="1" i="0" lang="en-US" sz="2800" u="none" cap="none" strike="noStrike">
                <a:solidFill>
                  <a:srgbClr val="452A74"/>
                </a:solidFill>
                <a:latin typeface="Montserrat"/>
                <a:ea typeface="Montserrat"/>
                <a:cs typeface="Montserrat"/>
                <a:sym typeface="Montserrat"/>
              </a:rPr>
              <a:t>R+D+I on gender in engineering and technology</a:t>
            </a:r>
            <a:endParaRPr b="1" i="0" sz="2800" u="none" cap="none" strike="noStrike">
              <a:solidFill>
                <a:srgbClr val="452A74"/>
              </a:solidFill>
              <a:latin typeface="Montserrat"/>
              <a:ea typeface="Montserrat"/>
              <a:cs typeface="Montserrat"/>
              <a:sym typeface="Montserrat"/>
            </a:endParaRPr>
          </a:p>
          <a:p>
            <a:pPr indent="0" lvl="0" marL="0" marR="0" rtl="0" algn="l">
              <a:lnSpc>
                <a:spcPct val="140011"/>
              </a:lnSpc>
              <a:spcBef>
                <a:spcPts val="0"/>
              </a:spcBef>
              <a:spcAft>
                <a:spcPts val="0"/>
              </a:spcAft>
              <a:buClr>
                <a:srgbClr val="000000"/>
              </a:buClr>
              <a:buSzPts val="2500"/>
              <a:buFont typeface="Arial"/>
              <a:buNone/>
            </a:pPr>
            <a:r>
              <a:t/>
            </a:r>
            <a:endParaRPr b="0" i="0" sz="2500" u="none" cap="none" strike="noStrike">
              <a:solidFill>
                <a:srgbClr val="452A74"/>
              </a:solidFill>
              <a:latin typeface="Montserrat"/>
              <a:ea typeface="Montserrat"/>
              <a:cs typeface="Montserrat"/>
              <a:sym typeface="Montserrat"/>
            </a:endParaRPr>
          </a:p>
          <a:p>
            <a:pPr indent="-342900" lvl="0" marL="342900" marR="0" rtl="0" algn="l">
              <a:lnSpc>
                <a:spcPct val="140011"/>
              </a:lnSpc>
              <a:spcBef>
                <a:spcPts val="0"/>
              </a:spcBef>
              <a:spcAft>
                <a:spcPts val="0"/>
              </a:spcAft>
              <a:buClr>
                <a:srgbClr val="000000"/>
              </a:buClr>
              <a:buSzPts val="2800"/>
              <a:buFont typeface="Arial"/>
              <a:buChar char="•"/>
            </a:pPr>
            <a:r>
              <a:rPr b="0" i="0" lang="en-US" sz="2500" u="none" cap="none" strike="noStrike">
                <a:solidFill>
                  <a:srgbClr val="452A74"/>
                </a:solidFill>
                <a:latin typeface="Montserrat"/>
                <a:ea typeface="Montserrat"/>
                <a:cs typeface="Montserrat"/>
                <a:sym typeface="Montserrat"/>
              </a:rPr>
              <a:t>Diagnosis of the gender situation - locally or globally</a:t>
            </a:r>
            <a:endParaRPr b="0" i="0" sz="2500" u="none" cap="none" strike="noStrike">
              <a:solidFill>
                <a:srgbClr val="452A74"/>
              </a:solidFill>
              <a:latin typeface="Montserrat"/>
              <a:ea typeface="Montserrat"/>
              <a:cs typeface="Montserrat"/>
              <a:sym typeface="Montserrat"/>
            </a:endParaRPr>
          </a:p>
          <a:p>
            <a:pPr indent="-342900" lvl="0" marL="342900" marR="0" rtl="0" algn="l">
              <a:lnSpc>
                <a:spcPct val="140011"/>
              </a:lnSpc>
              <a:spcBef>
                <a:spcPts val="0"/>
              </a:spcBef>
              <a:spcAft>
                <a:spcPts val="0"/>
              </a:spcAft>
              <a:buClr>
                <a:srgbClr val="000000"/>
              </a:buClr>
              <a:buSzPts val="2800"/>
              <a:buFont typeface="Arial"/>
              <a:buChar char="•"/>
            </a:pPr>
            <a:r>
              <a:rPr b="0" i="0" lang="en-US" sz="2500" u="none" cap="none" strike="noStrike">
                <a:solidFill>
                  <a:srgbClr val="452A74"/>
                </a:solidFill>
                <a:latin typeface="Montserrat"/>
                <a:ea typeface="Montserrat"/>
                <a:cs typeface="Montserrat"/>
                <a:sym typeface="Montserrat"/>
              </a:rPr>
              <a:t>Determining the causes of gender gaps</a:t>
            </a:r>
            <a:endParaRPr b="0" i="0" sz="1400" u="none" cap="none" strike="noStrike">
              <a:solidFill>
                <a:srgbClr val="000000"/>
              </a:solidFill>
              <a:latin typeface="Arial"/>
              <a:ea typeface="Arial"/>
              <a:cs typeface="Arial"/>
              <a:sym typeface="Arial"/>
            </a:endParaRPr>
          </a:p>
          <a:p>
            <a:pPr indent="-342900" lvl="0" marL="342900" marR="0" rtl="0" algn="l">
              <a:lnSpc>
                <a:spcPct val="140011"/>
              </a:lnSpc>
              <a:spcBef>
                <a:spcPts val="0"/>
              </a:spcBef>
              <a:spcAft>
                <a:spcPts val="0"/>
              </a:spcAft>
              <a:buClr>
                <a:srgbClr val="000000"/>
              </a:buClr>
              <a:buSzPts val="2800"/>
              <a:buFont typeface="Arial"/>
              <a:buChar char="•"/>
            </a:pPr>
            <a:r>
              <a:rPr b="0" i="0" lang="en-US" sz="2500" u="none" cap="none" strike="noStrike">
                <a:solidFill>
                  <a:srgbClr val="452A74"/>
                </a:solidFill>
                <a:latin typeface="Montserrat"/>
                <a:ea typeface="Montserrat"/>
                <a:cs typeface="Montserrat"/>
                <a:sym typeface="Montserrat"/>
              </a:rPr>
              <a:t>Gender-sensitive disciplinary research</a:t>
            </a:r>
            <a:endParaRPr b="0" i="0" sz="2500" u="none" cap="none" strike="noStrike">
              <a:solidFill>
                <a:srgbClr val="452A74"/>
              </a:solidFill>
              <a:latin typeface="Montserrat"/>
              <a:ea typeface="Montserrat"/>
              <a:cs typeface="Montserrat"/>
              <a:sym typeface="Montserrat"/>
            </a:endParaRPr>
          </a:p>
        </p:txBody>
      </p:sp>
      <p:sp>
        <p:nvSpPr>
          <p:cNvPr id="472" name="Google Shape;472;p80"/>
          <p:cNvSpPr txBox="1"/>
          <p:nvPr/>
        </p:nvSpPr>
        <p:spPr>
          <a:xfrm>
            <a:off x="426126" y="212032"/>
            <a:ext cx="11579700" cy="1551194"/>
          </a:xfrm>
          <a:prstGeom prst="rect">
            <a:avLst/>
          </a:prstGeom>
          <a:noFill/>
          <a:ln>
            <a:noFill/>
          </a:ln>
        </p:spPr>
        <p:txBody>
          <a:bodyPr anchorCtr="0" anchor="t" bIns="0" lIns="0" spcFirstLastPara="1" rIns="0" wrap="square" tIns="0">
            <a:spAutoFit/>
          </a:bodyPr>
          <a:lstStyle/>
          <a:p>
            <a:pPr indent="0" lvl="0" marL="0" marR="0" rtl="0" algn="l">
              <a:lnSpc>
                <a:spcPct val="139992"/>
              </a:lnSpc>
              <a:spcBef>
                <a:spcPts val="0"/>
              </a:spcBef>
              <a:spcAft>
                <a:spcPts val="0"/>
              </a:spcAft>
              <a:buClr>
                <a:srgbClr val="000000"/>
              </a:buClr>
              <a:buSzPts val="3600"/>
              <a:buFont typeface="Arial"/>
              <a:buNone/>
            </a:pPr>
            <a:r>
              <a:rPr b="0" i="0" lang="en-US" sz="3600" u="none" cap="none" strike="noStrike">
                <a:solidFill>
                  <a:srgbClr val="452A74"/>
                </a:solidFill>
                <a:latin typeface="Montserrat"/>
                <a:ea typeface="Montserrat"/>
                <a:cs typeface="Montserrat"/>
                <a:sym typeface="Montserrat"/>
              </a:rPr>
              <a:t>Empowering Women in Tech through </a:t>
            </a:r>
            <a:endParaRPr b="0" i="0" sz="1400" u="none" cap="none" strike="noStrike">
              <a:solidFill>
                <a:srgbClr val="000000"/>
              </a:solidFill>
              <a:latin typeface="Arial"/>
              <a:ea typeface="Arial"/>
              <a:cs typeface="Arial"/>
              <a:sym typeface="Arial"/>
            </a:endParaRPr>
          </a:p>
          <a:p>
            <a:pPr indent="0" lvl="0" marL="0" marR="0" rtl="0" algn="l">
              <a:lnSpc>
                <a:spcPct val="140022"/>
              </a:lnSpc>
              <a:spcBef>
                <a:spcPts val="0"/>
              </a:spcBef>
              <a:spcAft>
                <a:spcPts val="0"/>
              </a:spcAft>
              <a:buClr>
                <a:srgbClr val="000000"/>
              </a:buClr>
              <a:buSzPts val="3600"/>
              <a:buFont typeface="Arial"/>
              <a:buNone/>
            </a:pPr>
            <a:r>
              <a:rPr b="1" i="0" lang="en-US" sz="3600" u="none" cap="none" strike="noStrike">
                <a:solidFill>
                  <a:srgbClr val="452A74"/>
                </a:solidFill>
                <a:latin typeface="Montserrat"/>
                <a:ea typeface="Montserrat"/>
                <a:cs typeface="Montserrat"/>
                <a:sym typeface="Montserrat"/>
              </a:rPr>
              <a:t>Gender mainstreaming in R+D+i</a:t>
            </a:r>
            <a:endParaRPr b="1" i="0" sz="3600" u="none" cap="none" strike="noStrike">
              <a:solidFill>
                <a:srgbClr val="452A74"/>
              </a:solidFill>
              <a:latin typeface="Montserrat"/>
              <a:ea typeface="Montserrat"/>
              <a:cs typeface="Montserrat"/>
              <a:sym typeface="Montserrat"/>
            </a:endParaRPr>
          </a:p>
        </p:txBody>
      </p:sp>
      <p:sp>
        <p:nvSpPr>
          <p:cNvPr id="473" name="Google Shape;473;p80"/>
          <p:cNvSpPr txBox="1"/>
          <p:nvPr/>
        </p:nvSpPr>
        <p:spPr>
          <a:xfrm>
            <a:off x="9144000" y="2470677"/>
            <a:ext cx="8297250" cy="2757678"/>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Clr>
                <a:srgbClr val="000000"/>
              </a:buClr>
              <a:buSzPts val="2800"/>
              <a:buFont typeface="Arial"/>
              <a:buNone/>
            </a:pPr>
            <a:r>
              <a:rPr b="1" i="0" lang="en-US" sz="2800" u="none" cap="none" strike="noStrike">
                <a:solidFill>
                  <a:srgbClr val="452A74"/>
                </a:solidFill>
                <a:latin typeface="Montserrat"/>
                <a:ea typeface="Montserrat"/>
                <a:cs typeface="Montserrat"/>
                <a:sym typeface="Montserrat"/>
              </a:rPr>
              <a:t>R+D+I with a gender dimension</a:t>
            </a:r>
            <a:endParaRPr b="1" i="0" sz="2800" u="none" cap="none" strike="noStrike">
              <a:solidFill>
                <a:srgbClr val="452A74"/>
              </a:solidFill>
              <a:latin typeface="Montserrat"/>
              <a:ea typeface="Montserrat"/>
              <a:cs typeface="Montserrat"/>
              <a:sym typeface="Montserrat"/>
            </a:endParaRPr>
          </a:p>
          <a:p>
            <a:pPr indent="0" lvl="0" marL="0" marR="0" rtl="0" algn="l">
              <a:lnSpc>
                <a:spcPct val="140011"/>
              </a:lnSpc>
              <a:spcBef>
                <a:spcPts val="0"/>
              </a:spcBef>
              <a:spcAft>
                <a:spcPts val="0"/>
              </a:spcAft>
              <a:buClr>
                <a:srgbClr val="000000"/>
              </a:buClr>
              <a:buSzPts val="2500"/>
              <a:buFont typeface="Arial"/>
              <a:buNone/>
            </a:pPr>
            <a:r>
              <a:t/>
            </a:r>
            <a:endParaRPr b="0" i="0" sz="2500" u="none" cap="none" strike="noStrike">
              <a:solidFill>
                <a:srgbClr val="452A74"/>
              </a:solidFill>
              <a:latin typeface="Montserrat"/>
              <a:ea typeface="Montserrat"/>
              <a:cs typeface="Montserrat"/>
              <a:sym typeface="Montserrat"/>
            </a:endParaRPr>
          </a:p>
          <a:p>
            <a:pPr indent="-342900" lvl="0" marL="342900" marR="0" rtl="0" algn="l">
              <a:lnSpc>
                <a:spcPct val="140011"/>
              </a:lnSpc>
              <a:spcBef>
                <a:spcPts val="0"/>
              </a:spcBef>
              <a:spcAft>
                <a:spcPts val="0"/>
              </a:spcAft>
              <a:buClr>
                <a:srgbClr val="000000"/>
              </a:buClr>
              <a:buSzPts val="2800"/>
              <a:buFont typeface="Arial"/>
              <a:buChar char="•"/>
            </a:pPr>
            <a:r>
              <a:rPr b="0" i="0" lang="en-US" sz="2500" u="none" cap="none" strike="noStrike">
                <a:solidFill>
                  <a:srgbClr val="452A74"/>
                </a:solidFill>
                <a:latin typeface="Montserrat"/>
                <a:ea typeface="Montserrat"/>
                <a:cs typeface="Montserrat"/>
                <a:sym typeface="Montserrat"/>
              </a:rPr>
              <a:t>Solving societal problems taking into account sex/gender analysis</a:t>
            </a:r>
            <a:endParaRPr b="0" i="0" sz="2500" u="none" cap="none" strike="noStrike">
              <a:solidFill>
                <a:srgbClr val="452A74"/>
              </a:solidFill>
              <a:latin typeface="Montserrat"/>
              <a:ea typeface="Montserrat"/>
              <a:cs typeface="Montserrat"/>
              <a:sym typeface="Montserrat"/>
            </a:endParaRPr>
          </a:p>
          <a:p>
            <a:pPr indent="-342900" lvl="0" marL="342900" marR="0" rtl="0" algn="l">
              <a:lnSpc>
                <a:spcPct val="140011"/>
              </a:lnSpc>
              <a:spcBef>
                <a:spcPts val="0"/>
              </a:spcBef>
              <a:spcAft>
                <a:spcPts val="0"/>
              </a:spcAft>
              <a:buClr>
                <a:srgbClr val="000000"/>
              </a:buClr>
              <a:buSzPts val="2800"/>
              <a:buFont typeface="Arial"/>
              <a:buChar char="•"/>
            </a:pPr>
            <a:r>
              <a:rPr b="0" i="0" lang="en-US" sz="2500" u="none" cap="none" strike="noStrike">
                <a:solidFill>
                  <a:srgbClr val="452A74"/>
                </a:solidFill>
                <a:latin typeface="Montserrat"/>
                <a:ea typeface="Montserrat"/>
                <a:cs typeface="Montserrat"/>
                <a:sym typeface="Montserrat"/>
              </a:rPr>
              <a:t>Designing products for women and minorities</a:t>
            </a:r>
            <a:endParaRPr b="0" i="0" sz="2500" u="none" cap="none" strike="noStrike">
              <a:solidFill>
                <a:srgbClr val="452A74"/>
              </a:solidFill>
              <a:latin typeface="Montserrat"/>
              <a:ea typeface="Montserrat"/>
              <a:cs typeface="Montserrat"/>
              <a:sym typeface="Montserrat"/>
            </a:endParaRPr>
          </a:p>
        </p:txBody>
      </p:sp>
    </p:spTree>
  </p:cSld>
  <p:clrMapOvr>
    <a:masterClrMapping/>
  </p:clrMapOvr>
  <p:transition>
    <p:fade/>
  </p:transition>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7" name="Shape 477"/>
        <p:cNvGrpSpPr/>
        <p:nvPr/>
      </p:nvGrpSpPr>
      <p:grpSpPr>
        <a:xfrm>
          <a:off x="0" y="0"/>
          <a:ext cx="0" cy="0"/>
          <a:chOff x="0" y="0"/>
          <a:chExt cx="0" cy="0"/>
        </a:xfrm>
      </p:grpSpPr>
      <p:sp>
        <p:nvSpPr>
          <p:cNvPr id="478" name="Google Shape;478;p81"/>
          <p:cNvSpPr/>
          <p:nvPr/>
        </p:nvSpPr>
        <p:spPr>
          <a:xfrm>
            <a:off x="15390464" y="8954526"/>
            <a:ext cx="2897536" cy="607548"/>
          </a:xfrm>
          <a:custGeom>
            <a:rect b="b" l="l" r="r" t="t"/>
            <a:pathLst>
              <a:path extrusionOk="0" h="607548" w="2897536">
                <a:moveTo>
                  <a:pt x="0" y="0"/>
                </a:moveTo>
                <a:lnTo>
                  <a:pt x="2897536" y="0"/>
                </a:lnTo>
                <a:lnTo>
                  <a:pt x="2897536" y="607548"/>
                </a:lnTo>
                <a:lnTo>
                  <a:pt x="0" y="60754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479" name="Google Shape;479;p81"/>
          <p:cNvGrpSpPr/>
          <p:nvPr/>
        </p:nvGrpSpPr>
        <p:grpSpPr>
          <a:xfrm>
            <a:off x="-281955" y="9721186"/>
            <a:ext cx="18965956" cy="883918"/>
            <a:chOff x="0" y="-38100"/>
            <a:chExt cx="4995116" cy="232800"/>
          </a:xfrm>
        </p:grpSpPr>
        <p:sp>
          <p:nvSpPr>
            <p:cNvPr id="480" name="Google Shape;480;p81"/>
            <p:cNvSpPr/>
            <p:nvPr/>
          </p:nvSpPr>
          <p:spPr>
            <a:xfrm>
              <a:off x="0" y="0"/>
              <a:ext cx="4995116" cy="194611"/>
            </a:xfrm>
            <a:custGeom>
              <a:rect b="b" l="l" r="r" t="t"/>
              <a:pathLst>
                <a:path extrusionOk="0" h="194611" w="4995116">
                  <a:moveTo>
                    <a:pt x="0" y="0"/>
                  </a:moveTo>
                  <a:lnTo>
                    <a:pt x="4995116" y="0"/>
                  </a:lnTo>
                  <a:lnTo>
                    <a:pt x="4995116" y="194611"/>
                  </a:lnTo>
                  <a:lnTo>
                    <a:pt x="0" y="194611"/>
                  </a:lnTo>
                  <a:close/>
                </a:path>
              </a:pathLst>
            </a:custGeom>
            <a:solidFill>
              <a:srgbClr val="452A7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81" name="Google Shape;481;p81"/>
            <p:cNvSpPr txBox="1"/>
            <p:nvPr/>
          </p:nvSpPr>
          <p:spPr>
            <a:xfrm>
              <a:off x="0" y="-38100"/>
              <a:ext cx="4995000" cy="2328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482" name="Google Shape;482;p81"/>
          <p:cNvSpPr/>
          <p:nvPr/>
        </p:nvSpPr>
        <p:spPr>
          <a:xfrm>
            <a:off x="15771122" y="185791"/>
            <a:ext cx="2350460" cy="2350460"/>
          </a:xfrm>
          <a:custGeom>
            <a:rect b="b" l="l" r="r" t="t"/>
            <a:pathLst>
              <a:path extrusionOk="0" h="2350460" w="2350460">
                <a:moveTo>
                  <a:pt x="0" y="0"/>
                </a:moveTo>
                <a:lnTo>
                  <a:pt x="2350461" y="0"/>
                </a:lnTo>
                <a:lnTo>
                  <a:pt x="2350461" y="2350460"/>
                </a:lnTo>
                <a:lnTo>
                  <a:pt x="0" y="23504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83" name="Google Shape;483;p81"/>
          <p:cNvSpPr txBox="1"/>
          <p:nvPr/>
        </p:nvSpPr>
        <p:spPr>
          <a:xfrm>
            <a:off x="426126" y="2470677"/>
            <a:ext cx="8297250" cy="3619452"/>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Clr>
                <a:srgbClr val="000000"/>
              </a:buClr>
              <a:buSzPts val="2800"/>
              <a:buFont typeface="Arial"/>
              <a:buNone/>
            </a:pPr>
            <a:r>
              <a:rPr b="1" i="0" lang="en-US" sz="2800" u="none" cap="none" strike="noStrike">
                <a:solidFill>
                  <a:srgbClr val="452A74"/>
                </a:solidFill>
                <a:latin typeface="Montserrat"/>
                <a:ea typeface="Montserrat"/>
                <a:cs typeface="Montserrat"/>
                <a:sym typeface="Montserrat"/>
              </a:rPr>
              <a:t>GenderMag Project (</a:t>
            </a:r>
            <a:r>
              <a:rPr b="1" i="0" lang="en-US" sz="2800" u="sng" cap="none" strike="noStrike">
                <a:solidFill>
                  <a:srgbClr val="452A74"/>
                </a:solidFill>
                <a:latin typeface="Montserrat"/>
                <a:ea typeface="Montserrat"/>
                <a:cs typeface="Montserrat"/>
                <a:sym typeface="Montserrat"/>
                <a:hlinkClick r:id="rId5">
                  <a:extLst>
                    <a:ext uri="{A12FA001-AC4F-418D-AE19-62706E023703}">
                      <ahyp:hlinkClr val="tx"/>
                    </a:ext>
                  </a:extLst>
                </a:hlinkClick>
              </a:rPr>
              <a:t>https://gendermag.org/index.php</a:t>
            </a:r>
            <a:r>
              <a:rPr b="1" i="0" lang="en-US" sz="2800" u="none" cap="none" strike="noStrike">
                <a:solidFill>
                  <a:srgbClr val="452A74"/>
                </a:solidFill>
                <a:latin typeface="Montserrat"/>
                <a:ea typeface="Montserrat"/>
                <a:cs typeface="Montserrat"/>
                <a:sym typeface="Montserrat"/>
              </a:rPr>
              <a:t>) enables software practitioners (e.g., developers, managers, UX professionals) find gender-inclusivity "bugs" in their software, and then fix the bugs they find</a:t>
            </a:r>
            <a:endParaRPr b="1" i="0" sz="2800" u="none" cap="none" strike="noStrike">
              <a:solidFill>
                <a:srgbClr val="452A74"/>
              </a:solidFill>
              <a:latin typeface="Montserrat"/>
              <a:ea typeface="Montserrat"/>
              <a:cs typeface="Montserrat"/>
              <a:sym typeface="Montserrat"/>
            </a:endParaRPr>
          </a:p>
        </p:txBody>
      </p:sp>
      <p:sp>
        <p:nvSpPr>
          <p:cNvPr id="484" name="Google Shape;484;p81"/>
          <p:cNvSpPr txBox="1"/>
          <p:nvPr/>
        </p:nvSpPr>
        <p:spPr>
          <a:xfrm>
            <a:off x="426126" y="212032"/>
            <a:ext cx="11579700" cy="1551194"/>
          </a:xfrm>
          <a:prstGeom prst="rect">
            <a:avLst/>
          </a:prstGeom>
          <a:noFill/>
          <a:ln>
            <a:noFill/>
          </a:ln>
        </p:spPr>
        <p:txBody>
          <a:bodyPr anchorCtr="0" anchor="t" bIns="0" lIns="0" spcFirstLastPara="1" rIns="0" wrap="square" tIns="0">
            <a:spAutoFit/>
          </a:bodyPr>
          <a:lstStyle/>
          <a:p>
            <a:pPr indent="0" lvl="0" marL="0" marR="0" rtl="0" algn="l">
              <a:lnSpc>
                <a:spcPct val="139992"/>
              </a:lnSpc>
              <a:spcBef>
                <a:spcPts val="0"/>
              </a:spcBef>
              <a:spcAft>
                <a:spcPts val="0"/>
              </a:spcAft>
              <a:buClr>
                <a:srgbClr val="000000"/>
              </a:buClr>
              <a:buSzPts val="3600"/>
              <a:buFont typeface="Arial"/>
              <a:buNone/>
            </a:pPr>
            <a:r>
              <a:rPr b="0" i="0" lang="en-US" sz="3600" u="none" cap="none" strike="noStrike">
                <a:solidFill>
                  <a:srgbClr val="452A74"/>
                </a:solidFill>
                <a:latin typeface="Montserrat"/>
                <a:ea typeface="Montserrat"/>
                <a:cs typeface="Montserrat"/>
                <a:sym typeface="Montserrat"/>
              </a:rPr>
              <a:t>Empowering Women in Tech through </a:t>
            </a:r>
            <a:endParaRPr b="0" i="0" sz="1400" u="none" cap="none" strike="noStrike">
              <a:solidFill>
                <a:srgbClr val="000000"/>
              </a:solidFill>
              <a:latin typeface="Arial"/>
              <a:ea typeface="Arial"/>
              <a:cs typeface="Arial"/>
              <a:sym typeface="Arial"/>
            </a:endParaRPr>
          </a:p>
          <a:p>
            <a:pPr indent="0" lvl="0" marL="0" marR="0" rtl="0" algn="l">
              <a:lnSpc>
                <a:spcPct val="140022"/>
              </a:lnSpc>
              <a:spcBef>
                <a:spcPts val="0"/>
              </a:spcBef>
              <a:spcAft>
                <a:spcPts val="0"/>
              </a:spcAft>
              <a:buClr>
                <a:srgbClr val="000000"/>
              </a:buClr>
              <a:buSzPts val="3600"/>
              <a:buFont typeface="Arial"/>
              <a:buNone/>
            </a:pPr>
            <a:r>
              <a:rPr b="1" i="0" lang="en-US" sz="3600" u="none" cap="none" strike="noStrike">
                <a:solidFill>
                  <a:srgbClr val="452A74"/>
                </a:solidFill>
                <a:latin typeface="Montserrat"/>
                <a:ea typeface="Montserrat"/>
                <a:cs typeface="Montserrat"/>
                <a:sym typeface="Montserrat"/>
              </a:rPr>
              <a:t>Gender mainstreaming in R+D+i</a:t>
            </a:r>
            <a:endParaRPr b="1" i="0" sz="3600" u="none" cap="none" strike="noStrike">
              <a:solidFill>
                <a:srgbClr val="452A74"/>
              </a:solidFill>
              <a:latin typeface="Montserrat"/>
              <a:ea typeface="Montserrat"/>
              <a:cs typeface="Montserrat"/>
              <a:sym typeface="Montserrat"/>
            </a:endParaRPr>
          </a:p>
        </p:txBody>
      </p:sp>
      <p:pic>
        <p:nvPicPr>
          <p:cNvPr descr="Texto&#10;&#10;El contenido generado por IA puede ser incorrecto." id="485" name="Google Shape;485;p81"/>
          <p:cNvPicPr preferRelativeResize="0"/>
          <p:nvPr/>
        </p:nvPicPr>
        <p:blipFill rotWithShape="1">
          <a:blip r:embed="rId6">
            <a:alphaModFix/>
          </a:blip>
          <a:srcRect b="0" l="0" r="0" t="0"/>
          <a:stretch/>
        </p:blipFill>
        <p:spPr>
          <a:xfrm>
            <a:off x="9017546" y="1609344"/>
            <a:ext cx="8844328" cy="6921253"/>
          </a:xfrm>
          <a:prstGeom prst="rect">
            <a:avLst/>
          </a:prstGeom>
          <a:noFill/>
          <a:ln>
            <a:noFill/>
          </a:ln>
        </p:spPr>
      </p:pic>
      <p:sp>
        <p:nvSpPr>
          <p:cNvPr id="486" name="Google Shape;486;p81"/>
          <p:cNvSpPr txBox="1"/>
          <p:nvPr/>
        </p:nvSpPr>
        <p:spPr>
          <a:xfrm>
            <a:off x="9229938" y="8530597"/>
            <a:ext cx="9491472" cy="440185"/>
          </a:xfrm>
          <a:prstGeom prst="rect">
            <a:avLst/>
          </a:prstGeom>
          <a:noFill/>
          <a:ln>
            <a:noFill/>
          </a:ln>
        </p:spPr>
        <p:txBody>
          <a:bodyPr anchorCtr="0" anchor="t" bIns="45700" lIns="91425" spcFirstLastPara="1" rIns="91425" wrap="square" tIns="45700">
            <a:spAutoFit/>
          </a:bodyPr>
          <a:lstStyle/>
          <a:p>
            <a:pPr indent="0" lvl="0" marL="0" marR="0" rtl="0" algn="ctr">
              <a:lnSpc>
                <a:spcPct val="140011"/>
              </a:lnSpc>
              <a:spcBef>
                <a:spcPts val="0"/>
              </a:spcBef>
              <a:spcAft>
                <a:spcPts val="0"/>
              </a:spcAft>
              <a:buClr>
                <a:srgbClr val="000000"/>
              </a:buClr>
              <a:buSzPts val="1800"/>
              <a:buFont typeface="Arial"/>
              <a:buNone/>
            </a:pPr>
            <a:r>
              <a:rPr b="1" i="0" lang="en-US" sz="1800" u="none" cap="none" strike="noStrike">
                <a:solidFill>
                  <a:srgbClr val="452A74"/>
                </a:solidFill>
                <a:latin typeface="Montserrat"/>
                <a:ea typeface="Montserrat"/>
                <a:cs typeface="Montserrat"/>
                <a:sym typeface="Montserrat"/>
              </a:rPr>
              <a:t>Source: </a:t>
            </a:r>
            <a:r>
              <a:rPr b="1" i="0" lang="en-US" sz="1800" u="sng" cap="none" strike="noStrike">
                <a:solidFill>
                  <a:srgbClr val="452A74"/>
                </a:solidFill>
                <a:latin typeface="Montserrat"/>
                <a:ea typeface="Montserrat"/>
                <a:cs typeface="Montserrat"/>
                <a:sym typeface="Montserrat"/>
                <a:hlinkClick r:id="rId7">
                  <a:extLst>
                    <a:ext uri="{A12FA001-AC4F-418D-AE19-62706E023703}">
                      <ahyp:hlinkClr val="tx"/>
                    </a:ext>
                  </a:extLst>
                </a:hlinkClick>
              </a:rPr>
              <a:t>https://dl.acm.org/doi/fullHtml/10.1145/3290605.3300283</a:t>
            </a:r>
            <a:r>
              <a:rPr b="1" i="0" lang="en-US" sz="1800" u="none" cap="none" strike="noStrike">
                <a:solidFill>
                  <a:srgbClr val="452A74"/>
                </a:solidFill>
                <a:latin typeface="Montserrat"/>
                <a:ea typeface="Montserrat"/>
                <a:cs typeface="Montserrat"/>
                <a:sym typeface="Montserrat"/>
              </a:rPr>
              <a:t> </a:t>
            </a:r>
            <a:endParaRPr b="0" i="0" sz="1800" u="none" cap="none" strike="noStrike">
              <a:solidFill>
                <a:srgbClr val="452A74"/>
              </a:solidFill>
              <a:latin typeface="Montserrat"/>
              <a:ea typeface="Montserrat"/>
              <a:cs typeface="Montserrat"/>
              <a:sym typeface="Montserrat"/>
            </a:endParaRPr>
          </a:p>
        </p:txBody>
      </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96CB2">
            <a:alpha val="92156"/>
          </a:srgbClr>
        </a:solidFill>
      </p:bgPr>
    </p:bg>
    <p:spTree>
      <p:nvGrpSpPr>
        <p:cNvPr id="117" name="Shape 117"/>
        <p:cNvGrpSpPr/>
        <p:nvPr/>
      </p:nvGrpSpPr>
      <p:grpSpPr>
        <a:xfrm>
          <a:off x="0" y="0"/>
          <a:ext cx="0" cy="0"/>
          <a:chOff x="0" y="0"/>
          <a:chExt cx="0" cy="0"/>
        </a:xfrm>
      </p:grpSpPr>
      <p:sp>
        <p:nvSpPr>
          <p:cNvPr id="118" name="Google Shape;118;g339bc4cfc6c_0_220"/>
          <p:cNvSpPr/>
          <p:nvPr/>
        </p:nvSpPr>
        <p:spPr>
          <a:xfrm>
            <a:off x="483201" y="466944"/>
            <a:ext cx="3055693" cy="640710"/>
          </a:xfrm>
          <a:custGeom>
            <a:rect b="b" l="l" r="r" t="t"/>
            <a:pathLst>
              <a:path extrusionOk="0" h="640710" w="3055693">
                <a:moveTo>
                  <a:pt x="0" y="0"/>
                </a:moveTo>
                <a:lnTo>
                  <a:pt x="3055693" y="0"/>
                </a:lnTo>
                <a:lnTo>
                  <a:pt x="3055693" y="640710"/>
                </a:lnTo>
                <a:lnTo>
                  <a:pt x="0" y="64071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9" name="Google Shape;119;g339bc4cfc6c_0_220"/>
          <p:cNvSpPr txBox="1"/>
          <p:nvPr/>
        </p:nvSpPr>
        <p:spPr>
          <a:xfrm>
            <a:off x="1775800" y="3193975"/>
            <a:ext cx="14365500" cy="2635200"/>
          </a:xfrm>
          <a:prstGeom prst="rect">
            <a:avLst/>
          </a:prstGeom>
          <a:noFill/>
          <a:ln>
            <a:noFill/>
          </a:ln>
        </p:spPr>
        <p:txBody>
          <a:bodyPr anchorCtr="0" anchor="t" bIns="0" lIns="0" spcFirstLastPara="1" rIns="0" wrap="square" tIns="0">
            <a:spAutoFit/>
          </a:bodyPr>
          <a:lstStyle/>
          <a:p>
            <a:pPr indent="0" lvl="0" marL="0" marR="0" rtl="0" algn="l">
              <a:lnSpc>
                <a:spcPct val="140022"/>
              </a:lnSpc>
              <a:spcBef>
                <a:spcPts val="0"/>
              </a:spcBef>
              <a:spcAft>
                <a:spcPts val="0"/>
              </a:spcAft>
              <a:buClr>
                <a:srgbClr val="000000"/>
              </a:buClr>
              <a:buSzPts val="4505"/>
              <a:buFont typeface="Arial"/>
              <a:buNone/>
            </a:pPr>
            <a:r>
              <a:rPr b="0" i="0" lang="en-US" sz="4505" u="none" cap="none" strike="noStrike">
                <a:solidFill>
                  <a:srgbClr val="DED5ED"/>
                </a:solidFill>
                <a:latin typeface="Montserrat ExtraBold"/>
                <a:ea typeface="Montserrat ExtraBold"/>
                <a:cs typeface="Montserrat ExtraBold"/>
                <a:sym typeface="Montserrat ExtraBold"/>
              </a:rPr>
              <a:t>CHECK YOUR POTENTIAL!</a:t>
            </a:r>
            <a:endParaRPr b="0" i="0" sz="4505" u="none" cap="none" strike="noStrike">
              <a:solidFill>
                <a:srgbClr val="DED5ED"/>
              </a:solidFill>
              <a:latin typeface="Montserrat ExtraBold"/>
              <a:ea typeface="Montserrat ExtraBold"/>
              <a:cs typeface="Montserrat ExtraBold"/>
              <a:sym typeface="Montserrat ExtraBold"/>
            </a:endParaRPr>
          </a:p>
          <a:p>
            <a:pPr indent="0" lvl="0" marL="0" marR="0" rtl="0" algn="l">
              <a:lnSpc>
                <a:spcPct val="140022"/>
              </a:lnSpc>
              <a:spcBef>
                <a:spcPts val="0"/>
              </a:spcBef>
              <a:spcAft>
                <a:spcPts val="0"/>
              </a:spcAft>
              <a:buClr>
                <a:srgbClr val="000000"/>
              </a:buClr>
              <a:buSzPts val="4505"/>
              <a:buFont typeface="Arial"/>
              <a:buNone/>
            </a:pPr>
            <a:r>
              <a:rPr b="0" i="0" lang="en-US" sz="4505" u="none" cap="none" strike="noStrike">
                <a:solidFill>
                  <a:srgbClr val="DED5ED"/>
                </a:solidFill>
                <a:latin typeface="Montserrat ExtraBold"/>
                <a:ea typeface="Montserrat ExtraBold"/>
                <a:cs typeface="Montserrat ExtraBold"/>
                <a:sym typeface="Montserrat ExtraBold"/>
              </a:rPr>
              <a:t>Activities empowering self-reflection </a:t>
            </a:r>
            <a:br>
              <a:rPr b="0" i="0" lang="en-US" sz="4505" u="none" cap="none" strike="noStrike">
                <a:solidFill>
                  <a:srgbClr val="DED5ED"/>
                </a:solidFill>
                <a:latin typeface="Montserrat ExtraBold"/>
                <a:ea typeface="Montserrat ExtraBold"/>
                <a:cs typeface="Montserrat ExtraBold"/>
                <a:sym typeface="Montserrat ExtraBold"/>
              </a:rPr>
            </a:br>
            <a:r>
              <a:rPr b="0" i="0" lang="en-US" sz="4505" u="none" cap="none" strike="noStrike">
                <a:solidFill>
                  <a:srgbClr val="DED5ED"/>
                </a:solidFill>
                <a:latin typeface="Montserrat ExtraBold"/>
                <a:ea typeface="Montserrat ExtraBold"/>
                <a:cs typeface="Montserrat ExtraBold"/>
                <a:sym typeface="Montserrat ExtraBold"/>
              </a:rPr>
              <a:t>and individual strengths</a:t>
            </a:r>
            <a:endParaRPr b="0" i="0" sz="4505" u="none" cap="none" strike="noStrike">
              <a:solidFill>
                <a:srgbClr val="DED5ED"/>
              </a:solidFill>
              <a:latin typeface="Montserrat ExtraBold"/>
              <a:ea typeface="Montserrat ExtraBold"/>
              <a:cs typeface="Montserrat ExtraBold"/>
              <a:sym typeface="Montserrat ExtraBold"/>
            </a:endParaRPr>
          </a:p>
        </p:txBody>
      </p:sp>
      <p:sp>
        <p:nvSpPr>
          <p:cNvPr id="120" name="Google Shape;120;g339bc4cfc6c_0_220"/>
          <p:cNvSpPr/>
          <p:nvPr/>
        </p:nvSpPr>
        <p:spPr>
          <a:xfrm>
            <a:off x="14125985" y="5495051"/>
            <a:ext cx="1138696" cy="788806"/>
          </a:xfrm>
          <a:custGeom>
            <a:rect b="b" l="l" r="r" t="t"/>
            <a:pathLst>
              <a:path extrusionOk="0" h="788806" w="1138696">
                <a:moveTo>
                  <a:pt x="0" y="0"/>
                </a:moveTo>
                <a:lnTo>
                  <a:pt x="1138696" y="0"/>
                </a:lnTo>
                <a:lnTo>
                  <a:pt x="1138696" y="788806"/>
                </a:lnTo>
                <a:lnTo>
                  <a:pt x="0" y="788806"/>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121" name="Google Shape;121;g339bc4cfc6c_0_220"/>
          <p:cNvGrpSpPr/>
          <p:nvPr/>
        </p:nvGrpSpPr>
        <p:grpSpPr>
          <a:xfrm>
            <a:off x="16975762" y="-1270066"/>
            <a:ext cx="1456898" cy="18965831"/>
            <a:chOff x="0" y="-1"/>
            <a:chExt cx="1942531" cy="25287775"/>
          </a:xfrm>
        </p:grpSpPr>
        <p:grpSp>
          <p:nvGrpSpPr>
            <p:cNvPr id="122" name="Google Shape;122;g339bc4cfc6c_0_220"/>
            <p:cNvGrpSpPr/>
            <p:nvPr/>
          </p:nvGrpSpPr>
          <p:grpSpPr>
            <a:xfrm rot="5400000">
              <a:off x="-11639959" y="11705284"/>
              <a:ext cx="25287775" cy="1877205"/>
              <a:chOff x="0" y="-38100"/>
              <a:chExt cx="4995116" cy="370806"/>
            </a:xfrm>
          </p:grpSpPr>
          <p:sp>
            <p:nvSpPr>
              <p:cNvPr id="123" name="Google Shape;123;g339bc4cfc6c_0_220"/>
              <p:cNvSpPr/>
              <p:nvPr/>
            </p:nvSpPr>
            <p:spPr>
              <a:xfrm>
                <a:off x="0" y="0"/>
                <a:ext cx="4995116" cy="332706"/>
              </a:xfrm>
              <a:custGeom>
                <a:rect b="b" l="l" r="r" t="t"/>
                <a:pathLst>
                  <a:path extrusionOk="0" h="332706" w="4995116">
                    <a:moveTo>
                      <a:pt x="0" y="0"/>
                    </a:moveTo>
                    <a:lnTo>
                      <a:pt x="4995116" y="0"/>
                    </a:lnTo>
                    <a:lnTo>
                      <a:pt x="4995116" y="332706"/>
                    </a:lnTo>
                    <a:lnTo>
                      <a:pt x="0" y="332706"/>
                    </a:lnTo>
                    <a:close/>
                  </a:path>
                </a:pathLst>
              </a:custGeom>
              <a:solidFill>
                <a:srgbClr val="DED5ED"/>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4" name="Google Shape;124;g339bc4cfc6c_0_220"/>
              <p:cNvSpPr txBox="1"/>
              <p:nvPr/>
            </p:nvSpPr>
            <p:spPr>
              <a:xfrm>
                <a:off x="0" y="-38100"/>
                <a:ext cx="4995000" cy="3708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25" name="Google Shape;125;g339bc4cfc6c_0_220"/>
            <p:cNvSpPr/>
            <p:nvPr/>
          </p:nvSpPr>
          <p:spPr>
            <a:xfrm>
              <a:off x="148357" y="11845674"/>
              <a:ext cx="1518262" cy="1051741"/>
            </a:xfrm>
            <a:custGeom>
              <a:rect b="b" l="l" r="r" t="t"/>
              <a:pathLst>
                <a:path extrusionOk="0" h="1051741" w="1518262">
                  <a:moveTo>
                    <a:pt x="0" y="0"/>
                  </a:moveTo>
                  <a:lnTo>
                    <a:pt x="1518262" y="0"/>
                  </a:lnTo>
                  <a:lnTo>
                    <a:pt x="1518262" y="1051741"/>
                  </a:lnTo>
                  <a:lnTo>
                    <a:pt x="0" y="1051741"/>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6" name="Google Shape;126;g339bc4cfc6c_0_220"/>
            <p:cNvSpPr/>
            <p:nvPr/>
          </p:nvSpPr>
          <p:spPr>
            <a:xfrm>
              <a:off x="111925" y="6133623"/>
              <a:ext cx="1637725" cy="1461670"/>
            </a:xfrm>
            <a:custGeom>
              <a:rect b="b" l="l" r="r" t="t"/>
              <a:pathLst>
                <a:path extrusionOk="0" h="1461670" w="1637725">
                  <a:moveTo>
                    <a:pt x="0" y="0"/>
                  </a:moveTo>
                  <a:lnTo>
                    <a:pt x="1637725" y="0"/>
                  </a:lnTo>
                  <a:lnTo>
                    <a:pt x="1637725" y="1461670"/>
                  </a:lnTo>
                  <a:lnTo>
                    <a:pt x="0" y="146167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7" name="Google Shape;127;g339bc4cfc6c_0_220"/>
            <p:cNvSpPr/>
            <p:nvPr/>
          </p:nvSpPr>
          <p:spPr>
            <a:xfrm>
              <a:off x="148357" y="8281093"/>
              <a:ext cx="1518262" cy="1051741"/>
            </a:xfrm>
            <a:custGeom>
              <a:rect b="b" l="l" r="r" t="t"/>
              <a:pathLst>
                <a:path extrusionOk="0" h="1051741" w="1518262">
                  <a:moveTo>
                    <a:pt x="0" y="0"/>
                  </a:moveTo>
                  <a:lnTo>
                    <a:pt x="1518262" y="0"/>
                  </a:lnTo>
                  <a:lnTo>
                    <a:pt x="1518262" y="1051742"/>
                  </a:lnTo>
                  <a:lnTo>
                    <a:pt x="0" y="1051742"/>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8" name="Google Shape;128;g339bc4cfc6c_0_220"/>
            <p:cNvSpPr/>
            <p:nvPr/>
          </p:nvSpPr>
          <p:spPr>
            <a:xfrm>
              <a:off x="88625" y="4150665"/>
              <a:ext cx="1518262" cy="1051741"/>
            </a:xfrm>
            <a:custGeom>
              <a:rect b="b" l="l" r="r" t="t"/>
              <a:pathLst>
                <a:path extrusionOk="0" h="1051741" w="1518262">
                  <a:moveTo>
                    <a:pt x="0" y="0"/>
                  </a:moveTo>
                  <a:lnTo>
                    <a:pt x="1518262" y="0"/>
                  </a:lnTo>
                  <a:lnTo>
                    <a:pt x="1518262" y="1051741"/>
                  </a:lnTo>
                  <a:lnTo>
                    <a:pt x="0" y="1051741"/>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9" name="Google Shape;129;g339bc4cfc6c_0_220"/>
            <p:cNvSpPr/>
            <p:nvPr/>
          </p:nvSpPr>
          <p:spPr>
            <a:xfrm>
              <a:off x="148357" y="13306984"/>
              <a:ext cx="1637725" cy="1461670"/>
            </a:xfrm>
            <a:custGeom>
              <a:rect b="b" l="l" r="r" t="t"/>
              <a:pathLst>
                <a:path extrusionOk="0" h="1461670" w="1637725">
                  <a:moveTo>
                    <a:pt x="0" y="0"/>
                  </a:moveTo>
                  <a:lnTo>
                    <a:pt x="1637725" y="0"/>
                  </a:lnTo>
                  <a:lnTo>
                    <a:pt x="1637725" y="1461670"/>
                  </a:lnTo>
                  <a:lnTo>
                    <a:pt x="0" y="146167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0" name="Google Shape;130;g339bc4cfc6c_0_220"/>
            <p:cNvSpPr/>
            <p:nvPr/>
          </p:nvSpPr>
          <p:spPr>
            <a:xfrm>
              <a:off x="0" y="2112449"/>
              <a:ext cx="1606887" cy="1261406"/>
            </a:xfrm>
            <a:custGeom>
              <a:rect b="b" l="l" r="r" t="t"/>
              <a:pathLst>
                <a:path extrusionOk="0" h="1261406" w="1606887">
                  <a:moveTo>
                    <a:pt x="0" y="0"/>
                  </a:moveTo>
                  <a:lnTo>
                    <a:pt x="1606887" y="0"/>
                  </a:lnTo>
                  <a:lnTo>
                    <a:pt x="1606887" y="1261406"/>
                  </a:lnTo>
                  <a:lnTo>
                    <a:pt x="0" y="1261406"/>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1" name="Google Shape;131;g339bc4cfc6c_0_220"/>
            <p:cNvSpPr/>
            <p:nvPr/>
          </p:nvSpPr>
          <p:spPr>
            <a:xfrm>
              <a:off x="68059" y="9919271"/>
              <a:ext cx="1606887" cy="1261406"/>
            </a:xfrm>
            <a:custGeom>
              <a:rect b="b" l="l" r="r" t="t"/>
              <a:pathLst>
                <a:path extrusionOk="0" h="1261406" w="1606887">
                  <a:moveTo>
                    <a:pt x="0" y="0"/>
                  </a:moveTo>
                  <a:lnTo>
                    <a:pt x="1606887" y="0"/>
                  </a:lnTo>
                  <a:lnTo>
                    <a:pt x="1606887" y="1261406"/>
                  </a:lnTo>
                  <a:lnTo>
                    <a:pt x="0" y="1261406"/>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transition>
    <p:fade/>
  </p:transition>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10000"/>
          </a:blip>
          <a:stretch>
            <a:fillRect/>
          </a:stretch>
        </a:blipFill>
      </p:bgPr>
    </p:bg>
    <p:spTree>
      <p:nvGrpSpPr>
        <p:cNvPr id="490" name="Shape 490"/>
        <p:cNvGrpSpPr/>
        <p:nvPr/>
      </p:nvGrpSpPr>
      <p:grpSpPr>
        <a:xfrm>
          <a:off x="0" y="0"/>
          <a:ext cx="0" cy="0"/>
          <a:chOff x="0" y="0"/>
          <a:chExt cx="0" cy="0"/>
        </a:xfrm>
      </p:grpSpPr>
      <p:sp>
        <p:nvSpPr>
          <p:cNvPr id="491" name="Google Shape;491;g33ac6c85d42_0_562"/>
          <p:cNvSpPr/>
          <p:nvPr/>
        </p:nvSpPr>
        <p:spPr>
          <a:xfrm>
            <a:off x="14435272" y="8779403"/>
            <a:ext cx="3055693" cy="640710"/>
          </a:xfrm>
          <a:custGeom>
            <a:rect b="b" l="l" r="r" t="t"/>
            <a:pathLst>
              <a:path extrusionOk="0" h="640710" w="3055693">
                <a:moveTo>
                  <a:pt x="0" y="0"/>
                </a:moveTo>
                <a:lnTo>
                  <a:pt x="3055693" y="0"/>
                </a:lnTo>
                <a:lnTo>
                  <a:pt x="3055693" y="640710"/>
                </a:lnTo>
                <a:lnTo>
                  <a:pt x="0" y="64071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492" name="Google Shape;492;g33ac6c85d42_0_562"/>
          <p:cNvGrpSpPr/>
          <p:nvPr/>
        </p:nvGrpSpPr>
        <p:grpSpPr>
          <a:xfrm>
            <a:off x="-281955" y="9721186"/>
            <a:ext cx="18965956" cy="883918"/>
            <a:chOff x="0" y="-38100"/>
            <a:chExt cx="4995116" cy="232800"/>
          </a:xfrm>
        </p:grpSpPr>
        <p:sp>
          <p:nvSpPr>
            <p:cNvPr id="493" name="Google Shape;493;g33ac6c85d42_0_562"/>
            <p:cNvSpPr/>
            <p:nvPr/>
          </p:nvSpPr>
          <p:spPr>
            <a:xfrm>
              <a:off x="0" y="0"/>
              <a:ext cx="4995116" cy="194611"/>
            </a:xfrm>
            <a:custGeom>
              <a:rect b="b" l="l" r="r" t="t"/>
              <a:pathLst>
                <a:path extrusionOk="0" h="194611" w="4995116">
                  <a:moveTo>
                    <a:pt x="0" y="0"/>
                  </a:moveTo>
                  <a:lnTo>
                    <a:pt x="4995116" y="0"/>
                  </a:lnTo>
                  <a:lnTo>
                    <a:pt x="4995116" y="194611"/>
                  </a:lnTo>
                  <a:lnTo>
                    <a:pt x="0" y="194611"/>
                  </a:lnTo>
                  <a:close/>
                </a:path>
              </a:pathLst>
            </a:custGeom>
            <a:solidFill>
              <a:srgbClr val="896CB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94" name="Google Shape;494;g33ac6c85d42_0_562"/>
            <p:cNvSpPr txBox="1"/>
            <p:nvPr/>
          </p:nvSpPr>
          <p:spPr>
            <a:xfrm>
              <a:off x="0" y="-38100"/>
              <a:ext cx="4995000" cy="2328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495" name="Google Shape;495;g33ac6c85d42_0_562"/>
          <p:cNvSpPr/>
          <p:nvPr/>
        </p:nvSpPr>
        <p:spPr>
          <a:xfrm>
            <a:off x="-557919" y="7437895"/>
            <a:ext cx="4495490" cy="4495490"/>
          </a:xfrm>
          <a:custGeom>
            <a:rect b="b" l="l" r="r" t="t"/>
            <a:pathLst>
              <a:path extrusionOk="0" h="4495490" w="4495490">
                <a:moveTo>
                  <a:pt x="0" y="0"/>
                </a:moveTo>
                <a:lnTo>
                  <a:pt x="4495490" y="0"/>
                </a:lnTo>
                <a:lnTo>
                  <a:pt x="4495490" y="4495490"/>
                </a:lnTo>
                <a:lnTo>
                  <a:pt x="0" y="449549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96" name="Google Shape;496;g33ac6c85d42_0_562"/>
          <p:cNvSpPr txBox="1"/>
          <p:nvPr/>
        </p:nvSpPr>
        <p:spPr>
          <a:xfrm>
            <a:off x="190151" y="256278"/>
            <a:ext cx="17300813" cy="1551194"/>
          </a:xfrm>
          <a:prstGeom prst="rect">
            <a:avLst/>
          </a:prstGeom>
          <a:noFill/>
          <a:ln>
            <a:noFill/>
          </a:ln>
        </p:spPr>
        <p:txBody>
          <a:bodyPr anchorCtr="0" anchor="t" bIns="0" lIns="0" spcFirstLastPara="1" rIns="0" wrap="square" tIns="0">
            <a:spAutoFit/>
          </a:bodyPr>
          <a:lstStyle/>
          <a:p>
            <a:pPr indent="0" lvl="0" marL="0" marR="0" rtl="0" algn="l">
              <a:lnSpc>
                <a:spcPct val="139992"/>
              </a:lnSpc>
              <a:spcBef>
                <a:spcPts val="0"/>
              </a:spcBef>
              <a:spcAft>
                <a:spcPts val="0"/>
              </a:spcAft>
              <a:buClr>
                <a:srgbClr val="000000"/>
              </a:buClr>
              <a:buSzPts val="3600"/>
              <a:buFont typeface="Arial"/>
              <a:buNone/>
            </a:pPr>
            <a:r>
              <a:rPr b="0" i="0" lang="en-US" sz="3600" u="none" cap="none" strike="noStrike">
                <a:solidFill>
                  <a:srgbClr val="452A74"/>
                </a:solidFill>
                <a:latin typeface="Montserrat"/>
                <a:ea typeface="Montserrat"/>
                <a:cs typeface="Montserrat"/>
                <a:sym typeface="Montserrat"/>
              </a:rPr>
              <a:t>Empowering Women in Tech through </a:t>
            </a:r>
            <a:endParaRPr b="0" i="0" sz="1400" u="none" cap="none" strike="noStrike">
              <a:solidFill>
                <a:srgbClr val="000000"/>
              </a:solidFill>
              <a:latin typeface="Arial"/>
              <a:ea typeface="Arial"/>
              <a:cs typeface="Arial"/>
              <a:sym typeface="Arial"/>
            </a:endParaRPr>
          </a:p>
          <a:p>
            <a:pPr indent="0" lvl="0" marL="0" marR="0" rtl="0" algn="l">
              <a:lnSpc>
                <a:spcPct val="140022"/>
              </a:lnSpc>
              <a:spcBef>
                <a:spcPts val="0"/>
              </a:spcBef>
              <a:spcAft>
                <a:spcPts val="0"/>
              </a:spcAft>
              <a:buClr>
                <a:srgbClr val="000000"/>
              </a:buClr>
              <a:buSzPts val="3600"/>
              <a:buFont typeface="Arial"/>
              <a:buNone/>
            </a:pPr>
            <a:r>
              <a:rPr b="1" i="0" lang="en-US" sz="3600" u="none" cap="none" strike="noStrike">
                <a:solidFill>
                  <a:srgbClr val="452A74"/>
                </a:solidFill>
                <a:latin typeface="Montserrat"/>
                <a:ea typeface="Montserrat"/>
                <a:cs typeface="Montserrat"/>
                <a:sym typeface="Montserrat"/>
              </a:rPr>
              <a:t>Measures to reduce the gender gap in innovation and technology</a:t>
            </a:r>
            <a:endParaRPr b="1" i="0" sz="3600" u="none" cap="none" strike="noStrike">
              <a:solidFill>
                <a:srgbClr val="452A74"/>
              </a:solidFill>
              <a:latin typeface="Montserrat"/>
              <a:ea typeface="Montserrat"/>
              <a:cs typeface="Montserrat"/>
              <a:sym typeface="Montserrat"/>
            </a:endParaRPr>
          </a:p>
        </p:txBody>
      </p:sp>
      <p:sp>
        <p:nvSpPr>
          <p:cNvPr id="497" name="Google Shape;497;g33ac6c85d42_0_562"/>
          <p:cNvSpPr txBox="1"/>
          <p:nvPr/>
        </p:nvSpPr>
        <p:spPr>
          <a:xfrm>
            <a:off x="755850" y="3445700"/>
            <a:ext cx="15661500" cy="3932575"/>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Clr>
                <a:srgbClr val="000000"/>
              </a:buClr>
              <a:buSzPts val="3100"/>
              <a:buFont typeface="Arial"/>
              <a:buNone/>
            </a:pPr>
            <a:r>
              <a:rPr b="0" i="0" lang="en-US" sz="3100" u="none" cap="none" strike="noStrike">
                <a:solidFill>
                  <a:srgbClr val="452A74"/>
                </a:solidFill>
                <a:latin typeface="Arial"/>
                <a:ea typeface="Arial"/>
                <a:cs typeface="Arial"/>
                <a:sym typeface="Arial"/>
              </a:rPr>
              <a:t>Gender inequality remains a significant challenge in the fields of innovation and technology, where women continue to be underrepresented, particularly in leadership positions, entrepreneurship, and research</a:t>
            </a:r>
            <a:endParaRPr b="0" i="0" sz="14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3100"/>
              <a:buFont typeface="Arial"/>
              <a:buNone/>
            </a:pPr>
            <a:r>
              <a:t/>
            </a:r>
            <a:endParaRPr b="0" i="0" sz="3100" u="none" cap="none" strike="noStrike">
              <a:solidFill>
                <a:srgbClr val="452A74"/>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3100"/>
              <a:buFont typeface="Arial"/>
              <a:buNone/>
            </a:pPr>
            <a:r>
              <a:rPr b="0" i="0" lang="en-US" sz="3100" u="none" cap="none" strike="noStrike">
                <a:solidFill>
                  <a:srgbClr val="452A74"/>
                </a:solidFill>
                <a:latin typeface="Arial"/>
                <a:ea typeface="Arial"/>
                <a:cs typeface="Arial"/>
                <a:sym typeface="Arial"/>
              </a:rPr>
              <a:t>Addressing this gap requires a multi-level approach, involving educational institutions, businesses, policymakers, and funding bodies</a:t>
            </a:r>
            <a:endParaRPr b="0" i="0" sz="3100" u="none" cap="none" strike="noStrike">
              <a:solidFill>
                <a:srgbClr val="452A74"/>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3100"/>
              <a:buFont typeface="Arial"/>
              <a:buNone/>
            </a:pPr>
            <a:r>
              <a:t/>
            </a:r>
            <a:endParaRPr b="1" i="0" sz="3100" u="none" cap="none" strike="noStrike">
              <a:solidFill>
                <a:srgbClr val="452A74"/>
              </a:solidFill>
              <a:latin typeface="Arial"/>
              <a:ea typeface="Arial"/>
              <a:cs typeface="Arial"/>
              <a:sym typeface="Arial"/>
            </a:endParaRPr>
          </a:p>
        </p:txBody>
      </p:sp>
    </p:spTree>
  </p:cSld>
  <p:clrMapOvr>
    <a:masterClrMapping/>
  </p:clrMapOvr>
  <p:transition>
    <p:fade/>
  </p:transition>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10000"/>
          </a:blip>
          <a:stretch>
            <a:fillRect/>
          </a:stretch>
        </a:blipFill>
      </p:bgPr>
    </p:bg>
    <p:spTree>
      <p:nvGrpSpPr>
        <p:cNvPr id="501" name="Shape 501"/>
        <p:cNvGrpSpPr/>
        <p:nvPr/>
      </p:nvGrpSpPr>
      <p:grpSpPr>
        <a:xfrm>
          <a:off x="0" y="0"/>
          <a:ext cx="0" cy="0"/>
          <a:chOff x="0" y="0"/>
          <a:chExt cx="0" cy="0"/>
        </a:xfrm>
      </p:grpSpPr>
      <p:sp>
        <p:nvSpPr>
          <p:cNvPr id="502" name="Google Shape;502;g33ac6c85d42_0_574"/>
          <p:cNvSpPr/>
          <p:nvPr/>
        </p:nvSpPr>
        <p:spPr>
          <a:xfrm>
            <a:off x="14435272" y="8779403"/>
            <a:ext cx="3055693" cy="640710"/>
          </a:xfrm>
          <a:custGeom>
            <a:rect b="b" l="l" r="r" t="t"/>
            <a:pathLst>
              <a:path extrusionOk="0" h="640710" w="3055693">
                <a:moveTo>
                  <a:pt x="0" y="0"/>
                </a:moveTo>
                <a:lnTo>
                  <a:pt x="3055693" y="0"/>
                </a:lnTo>
                <a:lnTo>
                  <a:pt x="3055693" y="640710"/>
                </a:lnTo>
                <a:lnTo>
                  <a:pt x="0" y="64071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503" name="Google Shape;503;g33ac6c85d42_0_574"/>
          <p:cNvGrpSpPr/>
          <p:nvPr/>
        </p:nvGrpSpPr>
        <p:grpSpPr>
          <a:xfrm>
            <a:off x="-281955" y="9721186"/>
            <a:ext cx="18965956" cy="883918"/>
            <a:chOff x="0" y="-38100"/>
            <a:chExt cx="4995116" cy="232800"/>
          </a:xfrm>
        </p:grpSpPr>
        <p:sp>
          <p:nvSpPr>
            <p:cNvPr id="504" name="Google Shape;504;g33ac6c85d42_0_574"/>
            <p:cNvSpPr/>
            <p:nvPr/>
          </p:nvSpPr>
          <p:spPr>
            <a:xfrm>
              <a:off x="0" y="0"/>
              <a:ext cx="4995116" cy="194611"/>
            </a:xfrm>
            <a:custGeom>
              <a:rect b="b" l="l" r="r" t="t"/>
              <a:pathLst>
                <a:path extrusionOk="0" h="194611" w="4995116">
                  <a:moveTo>
                    <a:pt x="0" y="0"/>
                  </a:moveTo>
                  <a:lnTo>
                    <a:pt x="4995116" y="0"/>
                  </a:lnTo>
                  <a:lnTo>
                    <a:pt x="4995116" y="194611"/>
                  </a:lnTo>
                  <a:lnTo>
                    <a:pt x="0" y="194611"/>
                  </a:lnTo>
                  <a:close/>
                </a:path>
              </a:pathLst>
            </a:custGeom>
            <a:solidFill>
              <a:srgbClr val="896CB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05" name="Google Shape;505;g33ac6c85d42_0_574"/>
            <p:cNvSpPr txBox="1"/>
            <p:nvPr/>
          </p:nvSpPr>
          <p:spPr>
            <a:xfrm>
              <a:off x="0" y="-38100"/>
              <a:ext cx="4995000" cy="2328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506" name="Google Shape;506;g33ac6c85d42_0_574"/>
          <p:cNvSpPr/>
          <p:nvPr/>
        </p:nvSpPr>
        <p:spPr>
          <a:xfrm>
            <a:off x="-557919" y="7437895"/>
            <a:ext cx="4495490" cy="4495490"/>
          </a:xfrm>
          <a:custGeom>
            <a:rect b="b" l="l" r="r" t="t"/>
            <a:pathLst>
              <a:path extrusionOk="0" h="4495490" w="4495490">
                <a:moveTo>
                  <a:pt x="0" y="0"/>
                </a:moveTo>
                <a:lnTo>
                  <a:pt x="4495490" y="0"/>
                </a:lnTo>
                <a:lnTo>
                  <a:pt x="4495490" y="4495490"/>
                </a:lnTo>
                <a:lnTo>
                  <a:pt x="0" y="449549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07" name="Google Shape;507;g33ac6c85d42_0_574"/>
          <p:cNvSpPr txBox="1"/>
          <p:nvPr/>
        </p:nvSpPr>
        <p:spPr>
          <a:xfrm>
            <a:off x="190152" y="256278"/>
            <a:ext cx="17658936" cy="1551194"/>
          </a:xfrm>
          <a:prstGeom prst="rect">
            <a:avLst/>
          </a:prstGeom>
          <a:noFill/>
          <a:ln>
            <a:noFill/>
          </a:ln>
        </p:spPr>
        <p:txBody>
          <a:bodyPr anchorCtr="0" anchor="t" bIns="0" lIns="0" spcFirstLastPara="1" rIns="0" wrap="square" tIns="0">
            <a:spAutoFit/>
          </a:bodyPr>
          <a:lstStyle/>
          <a:p>
            <a:pPr indent="0" lvl="0" marL="0" marR="0" rtl="0" algn="l">
              <a:lnSpc>
                <a:spcPct val="139992"/>
              </a:lnSpc>
              <a:spcBef>
                <a:spcPts val="0"/>
              </a:spcBef>
              <a:spcAft>
                <a:spcPts val="0"/>
              </a:spcAft>
              <a:buClr>
                <a:srgbClr val="000000"/>
              </a:buClr>
              <a:buSzPts val="3600"/>
              <a:buFont typeface="Arial"/>
              <a:buNone/>
            </a:pPr>
            <a:r>
              <a:rPr b="0" i="0" lang="en-US" sz="3600" u="none" cap="none" strike="noStrike">
                <a:solidFill>
                  <a:srgbClr val="452A74"/>
                </a:solidFill>
                <a:latin typeface="Montserrat"/>
                <a:ea typeface="Montserrat"/>
                <a:cs typeface="Montserrat"/>
                <a:sym typeface="Montserrat"/>
              </a:rPr>
              <a:t>Empowering Women in Tech through </a:t>
            </a:r>
            <a:endParaRPr b="0" i="0" sz="1400" u="none" cap="none" strike="noStrike">
              <a:solidFill>
                <a:srgbClr val="000000"/>
              </a:solidFill>
              <a:latin typeface="Arial"/>
              <a:ea typeface="Arial"/>
              <a:cs typeface="Arial"/>
              <a:sym typeface="Arial"/>
            </a:endParaRPr>
          </a:p>
          <a:p>
            <a:pPr indent="0" lvl="0" marL="0" marR="0" rtl="0" algn="l">
              <a:lnSpc>
                <a:spcPct val="140022"/>
              </a:lnSpc>
              <a:spcBef>
                <a:spcPts val="0"/>
              </a:spcBef>
              <a:spcAft>
                <a:spcPts val="0"/>
              </a:spcAft>
              <a:buClr>
                <a:srgbClr val="000000"/>
              </a:buClr>
              <a:buSzPts val="3600"/>
              <a:buFont typeface="Arial"/>
              <a:buNone/>
            </a:pPr>
            <a:r>
              <a:rPr b="1" i="0" lang="en-US" sz="3600" u="none" cap="none" strike="noStrike">
                <a:solidFill>
                  <a:srgbClr val="452A74"/>
                </a:solidFill>
                <a:latin typeface="Montserrat"/>
                <a:ea typeface="Montserrat"/>
                <a:cs typeface="Montserrat"/>
                <a:sym typeface="Montserrat"/>
              </a:rPr>
              <a:t>Measures to reduce the gender gap in innovation and technology</a:t>
            </a:r>
            <a:endParaRPr b="1" i="0" sz="3600" u="none" cap="none" strike="noStrike">
              <a:solidFill>
                <a:srgbClr val="452A74"/>
              </a:solidFill>
              <a:latin typeface="Montserrat"/>
              <a:ea typeface="Montserrat"/>
              <a:cs typeface="Montserrat"/>
              <a:sym typeface="Montserrat"/>
            </a:endParaRPr>
          </a:p>
        </p:txBody>
      </p:sp>
      <p:sp>
        <p:nvSpPr>
          <p:cNvPr id="508" name="Google Shape;508;g33ac6c85d42_0_574"/>
          <p:cNvSpPr txBox="1"/>
          <p:nvPr/>
        </p:nvSpPr>
        <p:spPr>
          <a:xfrm>
            <a:off x="755850" y="3445700"/>
            <a:ext cx="15661500" cy="4959300"/>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Clr>
                <a:srgbClr val="000000"/>
              </a:buClr>
              <a:buSzPts val="3100"/>
              <a:buFont typeface="Arial"/>
              <a:buNone/>
            </a:pPr>
            <a:r>
              <a:rPr b="0" i="0" lang="en-US" sz="3100" u="none" cap="none" strike="noStrike">
                <a:solidFill>
                  <a:srgbClr val="452A74"/>
                </a:solidFill>
                <a:latin typeface="Arial"/>
                <a:ea typeface="Arial"/>
                <a:cs typeface="Arial"/>
                <a:sym typeface="Arial"/>
              </a:rPr>
              <a:t>In this section, we will explore good practices implemented by companies and universities to promote women’s participation in research, development, and innovation, as well as funding and support programmes specifically designed to empower women in these fields.</a:t>
            </a:r>
            <a:endParaRPr b="0" i="0" sz="14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3100"/>
              <a:buFont typeface="Arial"/>
              <a:buNone/>
            </a:pPr>
            <a:r>
              <a:t/>
            </a:r>
            <a:endParaRPr b="0" i="0" sz="3100" u="none" cap="none" strike="noStrike">
              <a:solidFill>
                <a:srgbClr val="452A74"/>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3100"/>
              <a:buFont typeface="Arial"/>
              <a:buNone/>
            </a:pPr>
            <a:r>
              <a:rPr b="0" i="0" lang="en-US" sz="3100" u="none" cap="none" strike="noStrike">
                <a:solidFill>
                  <a:srgbClr val="452A74"/>
                </a:solidFill>
                <a:latin typeface="Arial"/>
                <a:ea typeface="Arial"/>
                <a:cs typeface="Arial"/>
                <a:sym typeface="Arial"/>
              </a:rPr>
              <a:t>Additionally, we will examine European regulations that integrate gender mainstreaming into research and innovation projects, ensuring that gender perspectives are systematically included in technological and scientific advancements.</a:t>
            </a:r>
            <a:endParaRPr b="0" i="0" sz="3100" u="none" cap="none" strike="noStrike">
              <a:solidFill>
                <a:srgbClr val="452A74"/>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3100"/>
              <a:buFont typeface="Arial"/>
              <a:buNone/>
            </a:pPr>
            <a:r>
              <a:t/>
            </a:r>
            <a:endParaRPr b="1" i="0" sz="3100" u="none" cap="none" strike="noStrike">
              <a:solidFill>
                <a:srgbClr val="452A74"/>
              </a:solidFill>
              <a:latin typeface="Arial"/>
              <a:ea typeface="Arial"/>
              <a:cs typeface="Arial"/>
              <a:sym typeface="Arial"/>
            </a:endParaRPr>
          </a:p>
        </p:txBody>
      </p:sp>
    </p:spTree>
  </p:cSld>
  <p:clrMapOvr>
    <a:masterClrMapping/>
  </p:clrMapOvr>
  <p:transition>
    <p:fade/>
  </p:transition>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10000"/>
          </a:blip>
          <a:stretch>
            <a:fillRect/>
          </a:stretch>
        </a:blipFill>
      </p:bgPr>
    </p:bg>
    <p:spTree>
      <p:nvGrpSpPr>
        <p:cNvPr id="512" name="Shape 512"/>
        <p:cNvGrpSpPr/>
        <p:nvPr/>
      </p:nvGrpSpPr>
      <p:grpSpPr>
        <a:xfrm>
          <a:off x="0" y="0"/>
          <a:ext cx="0" cy="0"/>
          <a:chOff x="0" y="0"/>
          <a:chExt cx="0" cy="0"/>
        </a:xfrm>
      </p:grpSpPr>
      <p:sp>
        <p:nvSpPr>
          <p:cNvPr id="513" name="Google Shape;513;g33ac6c85d42_0_585"/>
          <p:cNvSpPr/>
          <p:nvPr/>
        </p:nvSpPr>
        <p:spPr>
          <a:xfrm>
            <a:off x="14435272" y="8779403"/>
            <a:ext cx="3055693" cy="640710"/>
          </a:xfrm>
          <a:custGeom>
            <a:rect b="b" l="l" r="r" t="t"/>
            <a:pathLst>
              <a:path extrusionOk="0" h="640710" w="3055693">
                <a:moveTo>
                  <a:pt x="0" y="0"/>
                </a:moveTo>
                <a:lnTo>
                  <a:pt x="3055693" y="0"/>
                </a:lnTo>
                <a:lnTo>
                  <a:pt x="3055693" y="640710"/>
                </a:lnTo>
                <a:lnTo>
                  <a:pt x="0" y="64071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514" name="Google Shape;514;g33ac6c85d42_0_585"/>
          <p:cNvGrpSpPr/>
          <p:nvPr/>
        </p:nvGrpSpPr>
        <p:grpSpPr>
          <a:xfrm>
            <a:off x="-281955" y="9721186"/>
            <a:ext cx="18965956" cy="883918"/>
            <a:chOff x="0" y="-38100"/>
            <a:chExt cx="4995116" cy="232800"/>
          </a:xfrm>
        </p:grpSpPr>
        <p:sp>
          <p:nvSpPr>
            <p:cNvPr id="515" name="Google Shape;515;g33ac6c85d42_0_585"/>
            <p:cNvSpPr/>
            <p:nvPr/>
          </p:nvSpPr>
          <p:spPr>
            <a:xfrm>
              <a:off x="0" y="0"/>
              <a:ext cx="4995116" cy="194611"/>
            </a:xfrm>
            <a:custGeom>
              <a:rect b="b" l="l" r="r" t="t"/>
              <a:pathLst>
                <a:path extrusionOk="0" h="194611" w="4995116">
                  <a:moveTo>
                    <a:pt x="0" y="0"/>
                  </a:moveTo>
                  <a:lnTo>
                    <a:pt x="4995116" y="0"/>
                  </a:lnTo>
                  <a:lnTo>
                    <a:pt x="4995116" y="194611"/>
                  </a:lnTo>
                  <a:lnTo>
                    <a:pt x="0" y="194611"/>
                  </a:lnTo>
                  <a:close/>
                </a:path>
              </a:pathLst>
            </a:custGeom>
            <a:solidFill>
              <a:srgbClr val="896CB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16" name="Google Shape;516;g33ac6c85d42_0_585"/>
            <p:cNvSpPr txBox="1"/>
            <p:nvPr/>
          </p:nvSpPr>
          <p:spPr>
            <a:xfrm>
              <a:off x="0" y="-38100"/>
              <a:ext cx="4995000" cy="2328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517" name="Google Shape;517;g33ac6c85d42_0_585"/>
          <p:cNvSpPr/>
          <p:nvPr/>
        </p:nvSpPr>
        <p:spPr>
          <a:xfrm>
            <a:off x="-557919" y="7437895"/>
            <a:ext cx="4495490" cy="4495490"/>
          </a:xfrm>
          <a:custGeom>
            <a:rect b="b" l="l" r="r" t="t"/>
            <a:pathLst>
              <a:path extrusionOk="0" h="4495490" w="4495490">
                <a:moveTo>
                  <a:pt x="0" y="0"/>
                </a:moveTo>
                <a:lnTo>
                  <a:pt x="4495490" y="0"/>
                </a:lnTo>
                <a:lnTo>
                  <a:pt x="4495490" y="4495490"/>
                </a:lnTo>
                <a:lnTo>
                  <a:pt x="0" y="449549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18" name="Google Shape;518;g33ac6c85d42_0_585"/>
          <p:cNvSpPr txBox="1"/>
          <p:nvPr/>
        </p:nvSpPr>
        <p:spPr>
          <a:xfrm>
            <a:off x="190151" y="256278"/>
            <a:ext cx="17300813" cy="1551194"/>
          </a:xfrm>
          <a:prstGeom prst="rect">
            <a:avLst/>
          </a:prstGeom>
          <a:noFill/>
          <a:ln>
            <a:noFill/>
          </a:ln>
        </p:spPr>
        <p:txBody>
          <a:bodyPr anchorCtr="0" anchor="t" bIns="0" lIns="0" spcFirstLastPara="1" rIns="0" wrap="square" tIns="0">
            <a:spAutoFit/>
          </a:bodyPr>
          <a:lstStyle/>
          <a:p>
            <a:pPr indent="0" lvl="0" marL="0" marR="0" rtl="0" algn="l">
              <a:lnSpc>
                <a:spcPct val="139992"/>
              </a:lnSpc>
              <a:spcBef>
                <a:spcPts val="0"/>
              </a:spcBef>
              <a:spcAft>
                <a:spcPts val="0"/>
              </a:spcAft>
              <a:buClr>
                <a:srgbClr val="000000"/>
              </a:buClr>
              <a:buSzPts val="3600"/>
              <a:buFont typeface="Arial"/>
              <a:buNone/>
            </a:pPr>
            <a:r>
              <a:rPr b="0" i="0" lang="en-US" sz="3600" u="none" cap="none" strike="noStrike">
                <a:solidFill>
                  <a:srgbClr val="452A74"/>
                </a:solidFill>
                <a:latin typeface="Montserrat"/>
                <a:ea typeface="Montserrat"/>
                <a:cs typeface="Montserrat"/>
                <a:sym typeface="Montserrat"/>
              </a:rPr>
              <a:t>Empowering Women in Tech through </a:t>
            </a:r>
            <a:endParaRPr b="0" i="0" sz="1400" u="none" cap="none" strike="noStrike">
              <a:solidFill>
                <a:srgbClr val="000000"/>
              </a:solidFill>
              <a:latin typeface="Arial"/>
              <a:ea typeface="Arial"/>
              <a:cs typeface="Arial"/>
              <a:sym typeface="Arial"/>
            </a:endParaRPr>
          </a:p>
          <a:p>
            <a:pPr indent="0" lvl="0" marL="0" marR="0" rtl="0" algn="l">
              <a:lnSpc>
                <a:spcPct val="140022"/>
              </a:lnSpc>
              <a:spcBef>
                <a:spcPts val="0"/>
              </a:spcBef>
              <a:spcAft>
                <a:spcPts val="0"/>
              </a:spcAft>
              <a:buClr>
                <a:srgbClr val="000000"/>
              </a:buClr>
              <a:buSzPts val="3600"/>
              <a:buFont typeface="Arial"/>
              <a:buNone/>
            </a:pPr>
            <a:r>
              <a:rPr b="1" i="0" lang="en-US" sz="3600" u="none" cap="none" strike="noStrike">
                <a:solidFill>
                  <a:srgbClr val="452A74"/>
                </a:solidFill>
                <a:latin typeface="Montserrat"/>
                <a:ea typeface="Montserrat"/>
                <a:cs typeface="Montserrat"/>
                <a:sym typeface="Montserrat"/>
              </a:rPr>
              <a:t>Measures to reduce the gender gap in innovation and technology</a:t>
            </a:r>
            <a:endParaRPr b="1" i="0" sz="3600" u="none" cap="none" strike="noStrike">
              <a:solidFill>
                <a:srgbClr val="452A74"/>
              </a:solidFill>
              <a:latin typeface="Montserrat"/>
              <a:ea typeface="Montserrat"/>
              <a:cs typeface="Montserrat"/>
              <a:sym typeface="Montserrat"/>
            </a:endParaRPr>
          </a:p>
        </p:txBody>
      </p:sp>
      <p:sp>
        <p:nvSpPr>
          <p:cNvPr id="519" name="Google Shape;519;g33ac6c85d42_0_585"/>
          <p:cNvSpPr txBox="1"/>
          <p:nvPr/>
        </p:nvSpPr>
        <p:spPr>
          <a:xfrm>
            <a:off x="755850" y="3445700"/>
            <a:ext cx="15661500" cy="3861900"/>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Clr>
                <a:srgbClr val="000000"/>
              </a:buClr>
              <a:buSzPts val="3100"/>
              <a:buFont typeface="Arial"/>
              <a:buNone/>
            </a:pPr>
            <a:r>
              <a:rPr b="1" i="0" lang="en-US" sz="3100" u="none" cap="none" strike="noStrike">
                <a:solidFill>
                  <a:srgbClr val="452A74"/>
                </a:solidFill>
                <a:latin typeface="Arial"/>
                <a:ea typeface="Arial"/>
                <a:cs typeface="Arial"/>
                <a:sym typeface="Arial"/>
              </a:rPr>
              <a:t>Many companies and universities have recognised the importance of diversity and inclusion in fostering creativity and excellence in research and innovation.</a:t>
            </a:r>
            <a:endParaRPr b="0" i="0" sz="14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3100"/>
              <a:buFont typeface="Arial"/>
              <a:buNone/>
            </a:pPr>
            <a:r>
              <a:t/>
            </a:r>
            <a:endParaRPr b="0" i="0" sz="3100" u="none" cap="none" strike="noStrike">
              <a:solidFill>
                <a:srgbClr val="452A74"/>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3100"/>
              <a:buFont typeface="Arial"/>
              <a:buNone/>
            </a:pPr>
            <a:r>
              <a:rPr b="0" i="0" lang="en-US" sz="3100" u="none" cap="none" strike="noStrike">
                <a:solidFill>
                  <a:srgbClr val="452A74"/>
                </a:solidFill>
                <a:latin typeface="Arial"/>
                <a:ea typeface="Arial"/>
                <a:cs typeface="Arial"/>
                <a:sym typeface="Arial"/>
              </a:rPr>
              <a:t>To encourage more women to enter and thrive in these fields, institutions have implemented initiatives such as mentorship programmes, leadership training, and dedicated funding schemes for female researchers.</a:t>
            </a:r>
            <a:endParaRPr b="0" i="0" sz="3100" u="none" cap="none" strike="noStrike">
              <a:solidFill>
                <a:srgbClr val="452A74"/>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3100"/>
              <a:buFont typeface="Arial"/>
              <a:buNone/>
            </a:pPr>
            <a:r>
              <a:t/>
            </a:r>
            <a:endParaRPr b="1" i="0" sz="3100" u="none" cap="none" strike="noStrike">
              <a:solidFill>
                <a:srgbClr val="452A74"/>
              </a:solidFill>
              <a:latin typeface="Arial"/>
              <a:ea typeface="Arial"/>
              <a:cs typeface="Arial"/>
              <a:sym typeface="Arial"/>
            </a:endParaRPr>
          </a:p>
        </p:txBody>
      </p:sp>
    </p:spTree>
  </p:cSld>
  <p:clrMapOvr>
    <a:masterClrMapping/>
  </p:clrMapOvr>
  <p:transition>
    <p:fade/>
  </p:transition>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10000"/>
          </a:blip>
          <a:stretch>
            <a:fillRect/>
          </a:stretch>
        </a:blipFill>
      </p:bgPr>
    </p:bg>
    <p:spTree>
      <p:nvGrpSpPr>
        <p:cNvPr id="523" name="Shape 523"/>
        <p:cNvGrpSpPr/>
        <p:nvPr/>
      </p:nvGrpSpPr>
      <p:grpSpPr>
        <a:xfrm>
          <a:off x="0" y="0"/>
          <a:ext cx="0" cy="0"/>
          <a:chOff x="0" y="0"/>
          <a:chExt cx="0" cy="0"/>
        </a:xfrm>
      </p:grpSpPr>
      <p:sp>
        <p:nvSpPr>
          <p:cNvPr id="524" name="Google Shape;524;g33ac6c85d42_0_596"/>
          <p:cNvSpPr/>
          <p:nvPr/>
        </p:nvSpPr>
        <p:spPr>
          <a:xfrm>
            <a:off x="14435272" y="8779403"/>
            <a:ext cx="3055693" cy="640710"/>
          </a:xfrm>
          <a:custGeom>
            <a:rect b="b" l="l" r="r" t="t"/>
            <a:pathLst>
              <a:path extrusionOk="0" h="640710" w="3055693">
                <a:moveTo>
                  <a:pt x="0" y="0"/>
                </a:moveTo>
                <a:lnTo>
                  <a:pt x="3055693" y="0"/>
                </a:lnTo>
                <a:lnTo>
                  <a:pt x="3055693" y="640710"/>
                </a:lnTo>
                <a:lnTo>
                  <a:pt x="0" y="64071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525" name="Google Shape;525;g33ac6c85d42_0_596"/>
          <p:cNvGrpSpPr/>
          <p:nvPr/>
        </p:nvGrpSpPr>
        <p:grpSpPr>
          <a:xfrm>
            <a:off x="-281955" y="9721186"/>
            <a:ext cx="18965956" cy="883918"/>
            <a:chOff x="0" y="-38100"/>
            <a:chExt cx="4995116" cy="232800"/>
          </a:xfrm>
        </p:grpSpPr>
        <p:sp>
          <p:nvSpPr>
            <p:cNvPr id="526" name="Google Shape;526;g33ac6c85d42_0_596"/>
            <p:cNvSpPr/>
            <p:nvPr/>
          </p:nvSpPr>
          <p:spPr>
            <a:xfrm>
              <a:off x="0" y="0"/>
              <a:ext cx="4995116" cy="194611"/>
            </a:xfrm>
            <a:custGeom>
              <a:rect b="b" l="l" r="r" t="t"/>
              <a:pathLst>
                <a:path extrusionOk="0" h="194611" w="4995116">
                  <a:moveTo>
                    <a:pt x="0" y="0"/>
                  </a:moveTo>
                  <a:lnTo>
                    <a:pt x="4995116" y="0"/>
                  </a:lnTo>
                  <a:lnTo>
                    <a:pt x="4995116" y="194611"/>
                  </a:lnTo>
                  <a:lnTo>
                    <a:pt x="0" y="194611"/>
                  </a:lnTo>
                  <a:close/>
                </a:path>
              </a:pathLst>
            </a:custGeom>
            <a:solidFill>
              <a:srgbClr val="896CB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27" name="Google Shape;527;g33ac6c85d42_0_596"/>
            <p:cNvSpPr txBox="1"/>
            <p:nvPr/>
          </p:nvSpPr>
          <p:spPr>
            <a:xfrm>
              <a:off x="0" y="-38100"/>
              <a:ext cx="4995000" cy="2328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528" name="Google Shape;528;g33ac6c85d42_0_596"/>
          <p:cNvSpPr/>
          <p:nvPr/>
        </p:nvSpPr>
        <p:spPr>
          <a:xfrm>
            <a:off x="-557919" y="7437895"/>
            <a:ext cx="4495490" cy="4495490"/>
          </a:xfrm>
          <a:custGeom>
            <a:rect b="b" l="l" r="r" t="t"/>
            <a:pathLst>
              <a:path extrusionOk="0" h="4495490" w="4495490">
                <a:moveTo>
                  <a:pt x="0" y="0"/>
                </a:moveTo>
                <a:lnTo>
                  <a:pt x="4495490" y="0"/>
                </a:lnTo>
                <a:lnTo>
                  <a:pt x="4495490" y="4495490"/>
                </a:lnTo>
                <a:lnTo>
                  <a:pt x="0" y="449549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29" name="Google Shape;529;g33ac6c85d42_0_596"/>
          <p:cNvSpPr txBox="1"/>
          <p:nvPr/>
        </p:nvSpPr>
        <p:spPr>
          <a:xfrm>
            <a:off x="190152" y="256278"/>
            <a:ext cx="16707960" cy="1551194"/>
          </a:xfrm>
          <a:prstGeom prst="rect">
            <a:avLst/>
          </a:prstGeom>
          <a:noFill/>
          <a:ln>
            <a:noFill/>
          </a:ln>
        </p:spPr>
        <p:txBody>
          <a:bodyPr anchorCtr="0" anchor="t" bIns="0" lIns="0" spcFirstLastPara="1" rIns="0" wrap="square" tIns="0">
            <a:spAutoFit/>
          </a:bodyPr>
          <a:lstStyle/>
          <a:p>
            <a:pPr indent="0" lvl="0" marL="0" marR="0" rtl="0" algn="l">
              <a:lnSpc>
                <a:spcPct val="139992"/>
              </a:lnSpc>
              <a:spcBef>
                <a:spcPts val="0"/>
              </a:spcBef>
              <a:spcAft>
                <a:spcPts val="0"/>
              </a:spcAft>
              <a:buClr>
                <a:srgbClr val="000000"/>
              </a:buClr>
              <a:buSzPts val="3600"/>
              <a:buFont typeface="Arial"/>
              <a:buNone/>
            </a:pPr>
            <a:r>
              <a:rPr b="0" i="0" lang="en-US" sz="3600" u="none" cap="none" strike="noStrike">
                <a:solidFill>
                  <a:srgbClr val="452A74"/>
                </a:solidFill>
                <a:latin typeface="Montserrat"/>
                <a:ea typeface="Montserrat"/>
                <a:cs typeface="Montserrat"/>
                <a:sym typeface="Montserrat"/>
              </a:rPr>
              <a:t>Empowering Women in Tech through </a:t>
            </a:r>
            <a:endParaRPr b="0" i="0" sz="1400" u="none" cap="none" strike="noStrike">
              <a:solidFill>
                <a:srgbClr val="000000"/>
              </a:solidFill>
              <a:latin typeface="Arial"/>
              <a:ea typeface="Arial"/>
              <a:cs typeface="Arial"/>
              <a:sym typeface="Arial"/>
            </a:endParaRPr>
          </a:p>
          <a:p>
            <a:pPr indent="0" lvl="0" marL="0" marR="0" rtl="0" algn="l">
              <a:lnSpc>
                <a:spcPct val="140022"/>
              </a:lnSpc>
              <a:spcBef>
                <a:spcPts val="0"/>
              </a:spcBef>
              <a:spcAft>
                <a:spcPts val="0"/>
              </a:spcAft>
              <a:buClr>
                <a:srgbClr val="000000"/>
              </a:buClr>
              <a:buSzPts val="3600"/>
              <a:buFont typeface="Arial"/>
              <a:buNone/>
            </a:pPr>
            <a:r>
              <a:rPr b="1" i="0" lang="en-US" sz="3600" u="none" cap="none" strike="noStrike">
                <a:solidFill>
                  <a:srgbClr val="452A74"/>
                </a:solidFill>
                <a:latin typeface="Montserrat"/>
                <a:ea typeface="Montserrat"/>
                <a:cs typeface="Montserrat"/>
                <a:sym typeface="Montserrat"/>
              </a:rPr>
              <a:t>Measures to reduce the gender gap in innovation and technology</a:t>
            </a:r>
            <a:endParaRPr b="1" i="0" sz="3600" u="none" cap="none" strike="noStrike">
              <a:solidFill>
                <a:srgbClr val="452A74"/>
              </a:solidFill>
              <a:latin typeface="Montserrat"/>
              <a:ea typeface="Montserrat"/>
              <a:cs typeface="Montserrat"/>
              <a:sym typeface="Montserrat"/>
            </a:endParaRPr>
          </a:p>
        </p:txBody>
      </p:sp>
      <p:sp>
        <p:nvSpPr>
          <p:cNvPr id="530" name="Google Shape;530;g33ac6c85d42_0_596"/>
          <p:cNvSpPr txBox="1"/>
          <p:nvPr/>
        </p:nvSpPr>
        <p:spPr>
          <a:xfrm>
            <a:off x="713382" y="2351308"/>
            <a:ext cx="15661500" cy="6057000"/>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Clr>
                <a:srgbClr val="000000"/>
              </a:buClr>
              <a:buSzPts val="3100"/>
              <a:buFont typeface="Arial"/>
              <a:buNone/>
            </a:pPr>
            <a:r>
              <a:rPr b="0" i="0" lang="en-US" sz="3100" u="none" cap="none" strike="noStrike">
                <a:solidFill>
                  <a:srgbClr val="452A74"/>
                </a:solidFill>
                <a:latin typeface="Arial"/>
                <a:ea typeface="Arial"/>
                <a:cs typeface="Arial"/>
                <a:sym typeface="Arial"/>
              </a:rPr>
              <a:t>Companies, particularly in the technology sector, have also introduced inclusive recruitment policies, flexible work arrangements, and unconscious bias training to create a more supportive environment for women in STEM fields.</a:t>
            </a:r>
            <a:endParaRPr b="0" i="0" sz="14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3100"/>
              <a:buFont typeface="Arial"/>
              <a:buNone/>
            </a:pPr>
            <a:r>
              <a:t/>
            </a:r>
            <a:endParaRPr b="0" i="0" sz="3100" u="none" cap="none" strike="noStrike">
              <a:solidFill>
                <a:srgbClr val="452A74"/>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3100"/>
              <a:buFont typeface="Arial"/>
              <a:buNone/>
            </a:pPr>
            <a:r>
              <a:rPr b="0" i="0" lang="en-US" sz="3100" u="none" cap="none" strike="noStrike">
                <a:solidFill>
                  <a:srgbClr val="452A74"/>
                </a:solidFill>
                <a:latin typeface="Arial"/>
                <a:ea typeface="Arial"/>
                <a:cs typeface="Arial"/>
                <a:sym typeface="Arial"/>
              </a:rPr>
              <a:t>Some have established internal networks and resource groups where female employees can access peer support, networking opportunities, and career development resources.</a:t>
            </a:r>
            <a:endParaRPr b="0" i="0" sz="14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3100"/>
              <a:buFont typeface="Arial"/>
              <a:buNone/>
            </a:pPr>
            <a:r>
              <a:t/>
            </a:r>
            <a:endParaRPr b="0" i="0" sz="3100" u="none" cap="none" strike="noStrike">
              <a:solidFill>
                <a:srgbClr val="452A74"/>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3100"/>
              <a:buFont typeface="Arial"/>
              <a:buNone/>
            </a:pPr>
            <a:r>
              <a:rPr b="0" i="0" lang="en-US" sz="3100" u="none" cap="none" strike="noStrike">
                <a:solidFill>
                  <a:srgbClr val="452A74"/>
                </a:solidFill>
                <a:latin typeface="Arial"/>
                <a:ea typeface="Arial"/>
                <a:cs typeface="Arial"/>
                <a:sym typeface="Arial"/>
              </a:rPr>
              <a:t>The implementation of family-friendly policies, such as parental leave and childcare support, has also proven effective in retaining female talent in research and innovation careers.</a:t>
            </a:r>
            <a:endParaRPr b="0" i="0" sz="3100" u="none" cap="none" strike="noStrike">
              <a:solidFill>
                <a:srgbClr val="452A74"/>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3100"/>
              <a:buFont typeface="Arial"/>
              <a:buNone/>
            </a:pPr>
            <a:r>
              <a:t/>
            </a:r>
            <a:endParaRPr b="1" i="0" sz="3100" u="none" cap="none" strike="noStrike">
              <a:solidFill>
                <a:srgbClr val="452A74"/>
              </a:solidFill>
              <a:latin typeface="Arial"/>
              <a:ea typeface="Arial"/>
              <a:cs typeface="Arial"/>
              <a:sym typeface="Arial"/>
            </a:endParaRPr>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61"/>
          <p:cNvSpPr/>
          <p:nvPr/>
        </p:nvSpPr>
        <p:spPr>
          <a:xfrm>
            <a:off x="14435272" y="8779403"/>
            <a:ext cx="3055693" cy="640710"/>
          </a:xfrm>
          <a:custGeom>
            <a:rect b="b" l="l" r="r" t="t"/>
            <a:pathLst>
              <a:path extrusionOk="0" h="640710" w="3055693">
                <a:moveTo>
                  <a:pt x="0" y="0"/>
                </a:moveTo>
                <a:lnTo>
                  <a:pt x="3055693" y="0"/>
                </a:lnTo>
                <a:lnTo>
                  <a:pt x="3055693" y="640710"/>
                </a:lnTo>
                <a:lnTo>
                  <a:pt x="0" y="64071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137" name="Google Shape;137;p61"/>
          <p:cNvGrpSpPr/>
          <p:nvPr/>
        </p:nvGrpSpPr>
        <p:grpSpPr>
          <a:xfrm>
            <a:off x="-281955" y="9721187"/>
            <a:ext cx="18965831" cy="883574"/>
            <a:chOff x="0" y="-38100"/>
            <a:chExt cx="4995116" cy="232711"/>
          </a:xfrm>
        </p:grpSpPr>
        <p:sp>
          <p:nvSpPr>
            <p:cNvPr id="138" name="Google Shape;138;p61"/>
            <p:cNvSpPr/>
            <p:nvPr/>
          </p:nvSpPr>
          <p:spPr>
            <a:xfrm>
              <a:off x="0" y="0"/>
              <a:ext cx="4995116" cy="194611"/>
            </a:xfrm>
            <a:custGeom>
              <a:rect b="b" l="l" r="r" t="t"/>
              <a:pathLst>
                <a:path extrusionOk="0" h="194611" w="4995116">
                  <a:moveTo>
                    <a:pt x="0" y="0"/>
                  </a:moveTo>
                  <a:lnTo>
                    <a:pt x="4995116" y="0"/>
                  </a:lnTo>
                  <a:lnTo>
                    <a:pt x="4995116" y="194611"/>
                  </a:lnTo>
                  <a:lnTo>
                    <a:pt x="0" y="194611"/>
                  </a:lnTo>
                  <a:close/>
                </a:path>
              </a:pathLst>
            </a:custGeom>
            <a:solidFill>
              <a:srgbClr val="896CB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9" name="Google Shape;139;p61"/>
            <p:cNvSpPr txBox="1"/>
            <p:nvPr/>
          </p:nvSpPr>
          <p:spPr>
            <a:xfrm>
              <a:off x="0" y="-38100"/>
              <a:ext cx="4995116" cy="23271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40" name="Google Shape;140;p61"/>
          <p:cNvSpPr/>
          <p:nvPr/>
        </p:nvSpPr>
        <p:spPr>
          <a:xfrm>
            <a:off x="-557919" y="7437895"/>
            <a:ext cx="4495490" cy="4495490"/>
          </a:xfrm>
          <a:custGeom>
            <a:rect b="b" l="l" r="r" t="t"/>
            <a:pathLst>
              <a:path extrusionOk="0" h="4495490" w="4495490">
                <a:moveTo>
                  <a:pt x="0" y="0"/>
                </a:moveTo>
                <a:lnTo>
                  <a:pt x="4495490" y="0"/>
                </a:lnTo>
                <a:lnTo>
                  <a:pt x="4495490" y="4495490"/>
                </a:lnTo>
                <a:lnTo>
                  <a:pt x="0" y="449549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1" name="Google Shape;141;p61"/>
          <p:cNvSpPr txBox="1"/>
          <p:nvPr/>
        </p:nvSpPr>
        <p:spPr>
          <a:xfrm>
            <a:off x="1375052" y="1134553"/>
            <a:ext cx="11579700" cy="615600"/>
          </a:xfrm>
          <a:prstGeom prst="rect">
            <a:avLst/>
          </a:prstGeom>
          <a:noFill/>
          <a:ln>
            <a:noFill/>
          </a:ln>
        </p:spPr>
        <p:txBody>
          <a:bodyPr anchorCtr="0" anchor="t" bIns="0" lIns="0" spcFirstLastPara="1" rIns="0" wrap="square" tIns="0">
            <a:spAutoFit/>
          </a:bodyPr>
          <a:lstStyle/>
          <a:p>
            <a:pPr indent="0" lvl="0" marL="0" marR="0" rtl="0" algn="l">
              <a:lnSpc>
                <a:spcPct val="140022"/>
              </a:lnSpc>
              <a:spcBef>
                <a:spcPts val="0"/>
              </a:spcBef>
              <a:spcAft>
                <a:spcPts val="0"/>
              </a:spcAft>
              <a:buClr>
                <a:srgbClr val="000000"/>
              </a:buClr>
              <a:buSzPts val="3600"/>
              <a:buFont typeface="Arial"/>
              <a:buNone/>
            </a:pPr>
            <a:r>
              <a:rPr b="1" i="0" lang="en-US" sz="4000" u="none" cap="none" strike="noStrike">
                <a:solidFill>
                  <a:srgbClr val="452A74"/>
                </a:solidFill>
                <a:latin typeface="Montserrat"/>
                <a:ea typeface="Montserrat"/>
                <a:cs typeface="Montserrat"/>
                <a:sym typeface="Montserrat"/>
              </a:rPr>
              <a:t>Free </a:t>
            </a:r>
            <a:r>
              <a:rPr b="1" lang="en-US" sz="4000">
                <a:solidFill>
                  <a:srgbClr val="452A74"/>
                </a:solidFill>
                <a:latin typeface="Montserrat"/>
                <a:ea typeface="Montserrat"/>
                <a:cs typeface="Montserrat"/>
                <a:sym typeface="Montserrat"/>
              </a:rPr>
              <a:t>Strengths</a:t>
            </a:r>
            <a:r>
              <a:rPr b="1" i="0" lang="en-US" sz="4000" u="none" cap="none" strike="noStrike">
                <a:solidFill>
                  <a:srgbClr val="452A74"/>
                </a:solidFill>
                <a:latin typeface="Montserrat"/>
                <a:ea typeface="Montserrat"/>
                <a:cs typeface="Montserrat"/>
                <a:sym typeface="Montserrat"/>
              </a:rPr>
              <a:t> Survey</a:t>
            </a:r>
            <a:endParaRPr b="1" i="0" sz="4000" u="none" cap="none" strike="noStrike">
              <a:solidFill>
                <a:srgbClr val="452A74"/>
              </a:solidFill>
              <a:latin typeface="Montserrat"/>
              <a:ea typeface="Montserrat"/>
              <a:cs typeface="Montserrat"/>
              <a:sym typeface="Montserrat"/>
            </a:endParaRPr>
          </a:p>
        </p:txBody>
      </p:sp>
      <p:sp>
        <p:nvSpPr>
          <p:cNvPr id="142" name="Google Shape;142;p61"/>
          <p:cNvSpPr txBox="1"/>
          <p:nvPr/>
        </p:nvSpPr>
        <p:spPr>
          <a:xfrm>
            <a:off x="1375050" y="2188375"/>
            <a:ext cx="12836400" cy="1547700"/>
          </a:xfrm>
          <a:prstGeom prst="rect">
            <a:avLst/>
          </a:prstGeom>
          <a:noFill/>
          <a:ln>
            <a:noFill/>
          </a:ln>
        </p:spPr>
        <p:txBody>
          <a:bodyPr anchorCtr="0" anchor="t" bIns="91425" lIns="91425" spcFirstLastPara="1" rIns="91425" wrap="square" tIns="91425">
            <a:noAutofit/>
          </a:bodyPr>
          <a:lstStyle/>
          <a:p>
            <a:pPr indent="-342900" lvl="0" marL="342900" marR="0" rtl="0" algn="l">
              <a:lnSpc>
                <a:spcPct val="100000"/>
              </a:lnSpc>
              <a:spcBef>
                <a:spcPts val="0"/>
              </a:spcBef>
              <a:spcAft>
                <a:spcPts val="0"/>
              </a:spcAft>
              <a:buClr>
                <a:srgbClr val="000000"/>
              </a:buClr>
              <a:buSzPts val="2500"/>
              <a:buFont typeface="Arial"/>
              <a:buChar char="•"/>
            </a:pPr>
            <a:r>
              <a:rPr b="0" i="0" lang="en-US" sz="2500" u="none" cap="none" strike="noStrike">
                <a:solidFill>
                  <a:srgbClr val="452A74"/>
                </a:solidFill>
                <a:latin typeface="Montserrat"/>
                <a:ea typeface="Montserrat"/>
                <a:cs typeface="Montserrat"/>
                <a:sym typeface="Montserrat"/>
              </a:rPr>
              <a:t>A scientific survey of character strengths (available in different languages): </a:t>
            </a:r>
            <a:endParaRPr b="0" i="0" sz="2500" u="none" cap="none" strike="noStrike">
              <a:solidFill>
                <a:srgbClr val="452A74"/>
              </a:solidFill>
              <a:latin typeface="Montserrat"/>
              <a:ea typeface="Montserrat"/>
              <a:cs typeface="Montserrat"/>
              <a:sym typeface="Montserrat"/>
            </a:endParaRPr>
          </a:p>
          <a:p>
            <a:pPr indent="0" lvl="0" marL="457200" marR="0" rtl="0" algn="l">
              <a:lnSpc>
                <a:spcPct val="100000"/>
              </a:lnSpc>
              <a:spcBef>
                <a:spcPts val="0"/>
              </a:spcBef>
              <a:spcAft>
                <a:spcPts val="0"/>
              </a:spcAft>
              <a:buClr>
                <a:srgbClr val="000000"/>
              </a:buClr>
              <a:buSzPts val="2500"/>
              <a:buFont typeface="Arial"/>
              <a:buNone/>
            </a:pPr>
            <a:r>
              <a:t/>
            </a:r>
            <a:endParaRPr b="0" i="0" sz="2500" u="none" cap="none" strike="noStrike">
              <a:solidFill>
                <a:srgbClr val="452A74"/>
              </a:solidFill>
              <a:latin typeface="Montserrat"/>
              <a:ea typeface="Montserrat"/>
              <a:cs typeface="Montserrat"/>
              <a:sym typeface="Montserrat"/>
            </a:endParaRPr>
          </a:p>
          <a:p>
            <a:pPr indent="0" lvl="0" marL="457200" marR="0" rtl="0" algn="l">
              <a:lnSpc>
                <a:spcPct val="100000"/>
              </a:lnSpc>
              <a:spcBef>
                <a:spcPts val="0"/>
              </a:spcBef>
              <a:spcAft>
                <a:spcPts val="0"/>
              </a:spcAft>
              <a:buClr>
                <a:srgbClr val="000000"/>
              </a:buClr>
              <a:buSzPts val="2500"/>
              <a:buFont typeface="Arial"/>
              <a:buNone/>
            </a:pPr>
            <a:r>
              <a:rPr b="0" i="0" lang="en-US" sz="2500" u="sng" cap="none" strike="noStrike">
                <a:solidFill>
                  <a:schemeClr val="hlink"/>
                </a:solidFill>
                <a:latin typeface="Montserrat"/>
                <a:ea typeface="Montserrat"/>
                <a:cs typeface="Montserrat"/>
                <a:sym typeface="Montserrat"/>
                <a:hlinkClick r:id="rId5"/>
              </a:rPr>
              <a:t>https://www.viacharacter.org/ </a:t>
            </a:r>
            <a:endParaRPr b="0" i="0" sz="2500" u="none" cap="none" strike="noStrike">
              <a:solidFill>
                <a:srgbClr val="452A74"/>
              </a:solidFill>
              <a:latin typeface="Montserrat"/>
              <a:ea typeface="Montserrat"/>
              <a:cs typeface="Montserrat"/>
              <a:sym typeface="Montserrat"/>
            </a:endParaRPr>
          </a:p>
        </p:txBody>
      </p:sp>
      <p:pic>
        <p:nvPicPr>
          <p:cNvPr id="143" name="Google Shape;143;p61"/>
          <p:cNvPicPr preferRelativeResize="0"/>
          <p:nvPr/>
        </p:nvPicPr>
        <p:blipFill rotWithShape="1">
          <a:blip r:embed="rId6">
            <a:alphaModFix/>
          </a:blip>
          <a:srcRect b="0" l="0" r="0" t="0"/>
          <a:stretch/>
        </p:blipFill>
        <p:spPr>
          <a:xfrm>
            <a:off x="6306050" y="3428999"/>
            <a:ext cx="5789950" cy="5789950"/>
          </a:xfrm>
          <a:prstGeom prst="rect">
            <a:avLst/>
          </a:prstGeom>
          <a:noFill/>
          <a:ln>
            <a:noFill/>
          </a:ln>
        </p:spPr>
      </p:pic>
      <p:sp>
        <p:nvSpPr>
          <p:cNvPr id="144" name="Google Shape;144;p61"/>
          <p:cNvSpPr txBox="1"/>
          <p:nvPr/>
        </p:nvSpPr>
        <p:spPr>
          <a:xfrm>
            <a:off x="8027625" y="8779400"/>
            <a:ext cx="29280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Montserrat"/>
                <a:ea typeface="Montserrat"/>
                <a:cs typeface="Montserrat"/>
                <a:sym typeface="Montserrat"/>
              </a:rPr>
              <a:t>Designed by stories / Freepik</a:t>
            </a:r>
            <a:endParaRPr b="0" i="0" sz="1200" u="none" cap="none" strike="noStrike">
              <a:solidFill>
                <a:srgbClr val="000000"/>
              </a:solidFill>
              <a:latin typeface="Montserrat"/>
              <a:ea typeface="Montserrat"/>
              <a:cs typeface="Montserrat"/>
              <a:sym typeface="Montserrat"/>
            </a:endParaRPr>
          </a:p>
        </p:txBody>
      </p:sp>
    </p:spTree>
  </p:cSld>
  <p:clrMapOvr>
    <a:masterClrMapping/>
  </p:clrMapOvr>
  <p:transition>
    <p:fade/>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g33ddfe66913_0_52"/>
          <p:cNvSpPr/>
          <p:nvPr/>
        </p:nvSpPr>
        <p:spPr>
          <a:xfrm>
            <a:off x="14435272" y="8779403"/>
            <a:ext cx="3055693" cy="640710"/>
          </a:xfrm>
          <a:custGeom>
            <a:rect b="b" l="l" r="r" t="t"/>
            <a:pathLst>
              <a:path extrusionOk="0" h="640710" w="3055693">
                <a:moveTo>
                  <a:pt x="0" y="0"/>
                </a:moveTo>
                <a:lnTo>
                  <a:pt x="3055693" y="0"/>
                </a:lnTo>
                <a:lnTo>
                  <a:pt x="3055693" y="640710"/>
                </a:lnTo>
                <a:lnTo>
                  <a:pt x="0" y="64071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150" name="Google Shape;150;g33ddfe66913_0_52"/>
          <p:cNvGrpSpPr/>
          <p:nvPr/>
        </p:nvGrpSpPr>
        <p:grpSpPr>
          <a:xfrm>
            <a:off x="-281955" y="9721186"/>
            <a:ext cx="18965956" cy="883918"/>
            <a:chOff x="0" y="-38100"/>
            <a:chExt cx="4995116" cy="232800"/>
          </a:xfrm>
        </p:grpSpPr>
        <p:sp>
          <p:nvSpPr>
            <p:cNvPr id="151" name="Google Shape;151;g33ddfe66913_0_52"/>
            <p:cNvSpPr/>
            <p:nvPr/>
          </p:nvSpPr>
          <p:spPr>
            <a:xfrm>
              <a:off x="0" y="0"/>
              <a:ext cx="4995116" cy="194611"/>
            </a:xfrm>
            <a:custGeom>
              <a:rect b="b" l="l" r="r" t="t"/>
              <a:pathLst>
                <a:path extrusionOk="0" h="194611" w="4995116">
                  <a:moveTo>
                    <a:pt x="0" y="0"/>
                  </a:moveTo>
                  <a:lnTo>
                    <a:pt x="4995116" y="0"/>
                  </a:lnTo>
                  <a:lnTo>
                    <a:pt x="4995116" y="194611"/>
                  </a:lnTo>
                  <a:lnTo>
                    <a:pt x="0" y="194611"/>
                  </a:lnTo>
                  <a:close/>
                </a:path>
              </a:pathLst>
            </a:custGeom>
            <a:solidFill>
              <a:srgbClr val="896CB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2" name="Google Shape;152;g33ddfe66913_0_52"/>
            <p:cNvSpPr txBox="1"/>
            <p:nvPr/>
          </p:nvSpPr>
          <p:spPr>
            <a:xfrm>
              <a:off x="0" y="-38100"/>
              <a:ext cx="4995000" cy="2328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53" name="Google Shape;153;g33ddfe66913_0_52"/>
          <p:cNvSpPr/>
          <p:nvPr/>
        </p:nvSpPr>
        <p:spPr>
          <a:xfrm>
            <a:off x="-557919" y="7437895"/>
            <a:ext cx="4495490" cy="4495490"/>
          </a:xfrm>
          <a:custGeom>
            <a:rect b="b" l="l" r="r" t="t"/>
            <a:pathLst>
              <a:path extrusionOk="0" h="4495490" w="4495490">
                <a:moveTo>
                  <a:pt x="0" y="0"/>
                </a:moveTo>
                <a:lnTo>
                  <a:pt x="4495490" y="0"/>
                </a:lnTo>
                <a:lnTo>
                  <a:pt x="4495490" y="4495490"/>
                </a:lnTo>
                <a:lnTo>
                  <a:pt x="0" y="449549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4" name="Google Shape;154;g33ddfe66913_0_52"/>
          <p:cNvSpPr txBox="1"/>
          <p:nvPr/>
        </p:nvSpPr>
        <p:spPr>
          <a:xfrm>
            <a:off x="1375052" y="631878"/>
            <a:ext cx="11579700" cy="615600"/>
          </a:xfrm>
          <a:prstGeom prst="rect">
            <a:avLst/>
          </a:prstGeom>
          <a:noFill/>
          <a:ln>
            <a:noFill/>
          </a:ln>
        </p:spPr>
        <p:txBody>
          <a:bodyPr anchorCtr="0" anchor="t" bIns="0" lIns="0" spcFirstLastPara="1" rIns="0" wrap="square" tIns="0">
            <a:spAutoFit/>
          </a:bodyPr>
          <a:lstStyle/>
          <a:p>
            <a:pPr indent="0" lvl="0" marL="0" marR="0" rtl="0" algn="l">
              <a:lnSpc>
                <a:spcPct val="140022"/>
              </a:lnSpc>
              <a:spcBef>
                <a:spcPts val="0"/>
              </a:spcBef>
              <a:spcAft>
                <a:spcPts val="0"/>
              </a:spcAft>
              <a:buClr>
                <a:srgbClr val="000000"/>
              </a:buClr>
              <a:buSzPts val="3600"/>
              <a:buFont typeface="Arial"/>
              <a:buNone/>
            </a:pPr>
            <a:r>
              <a:rPr b="1" i="0" lang="en-US" sz="4000" u="none" cap="none" strike="noStrike">
                <a:solidFill>
                  <a:srgbClr val="452A74"/>
                </a:solidFill>
                <a:latin typeface="Montserrat"/>
                <a:ea typeface="Montserrat"/>
                <a:cs typeface="Montserrat"/>
                <a:sym typeface="Montserrat"/>
              </a:rPr>
              <a:t>Activity: Find your leadership power!</a:t>
            </a:r>
            <a:endParaRPr b="1" i="0" sz="4000" u="none" cap="none" strike="noStrike">
              <a:solidFill>
                <a:srgbClr val="452A74"/>
              </a:solidFill>
              <a:latin typeface="Montserrat"/>
              <a:ea typeface="Montserrat"/>
              <a:cs typeface="Montserrat"/>
              <a:sym typeface="Montserrat"/>
            </a:endParaRPr>
          </a:p>
        </p:txBody>
      </p:sp>
      <p:sp>
        <p:nvSpPr>
          <p:cNvPr id="155" name="Google Shape;155;g33ddfe66913_0_52"/>
          <p:cNvSpPr txBox="1"/>
          <p:nvPr/>
        </p:nvSpPr>
        <p:spPr>
          <a:xfrm>
            <a:off x="800575" y="1775450"/>
            <a:ext cx="16005000" cy="6517200"/>
          </a:xfrm>
          <a:prstGeom prst="rect">
            <a:avLst/>
          </a:prstGeom>
          <a:noFill/>
          <a:ln>
            <a:noFill/>
          </a:ln>
        </p:spPr>
        <p:txBody>
          <a:bodyPr anchorCtr="0" anchor="t" bIns="91425" lIns="91425" spcFirstLastPara="1" rIns="91425" wrap="square" tIns="91425">
            <a:noAutofit/>
          </a:bodyPr>
          <a:lstStyle/>
          <a:p>
            <a:pPr indent="0" lvl="0" marL="457200" marR="0" rtl="0" algn="l">
              <a:lnSpc>
                <a:spcPct val="100000"/>
              </a:lnSpc>
              <a:spcBef>
                <a:spcPts val="0"/>
              </a:spcBef>
              <a:spcAft>
                <a:spcPts val="0"/>
              </a:spcAft>
              <a:buClr>
                <a:srgbClr val="000000"/>
              </a:buClr>
              <a:buSzPts val="2500"/>
              <a:buFont typeface="Arial"/>
              <a:buNone/>
            </a:pPr>
            <a:r>
              <a:rPr b="0" i="0" lang="en-US" sz="2500" u="none" cap="none" strike="noStrike">
                <a:solidFill>
                  <a:srgbClr val="452A74"/>
                </a:solidFill>
                <a:latin typeface="Montserrat"/>
                <a:ea typeface="Montserrat"/>
                <a:cs typeface="Montserrat"/>
                <a:sym typeface="Montserrat"/>
              </a:rPr>
              <a:t>Imagine that you are taking leadership in some group. Which leadership role is primarily familiar to you?</a:t>
            </a:r>
            <a:endParaRPr b="0" i="0" sz="2500" u="none" cap="none" strike="noStrike">
              <a:solidFill>
                <a:srgbClr val="452A74"/>
              </a:solidFill>
              <a:latin typeface="Montserrat"/>
              <a:ea typeface="Montserrat"/>
              <a:cs typeface="Montserrat"/>
              <a:sym typeface="Montserrat"/>
            </a:endParaRPr>
          </a:p>
          <a:p>
            <a:pPr indent="-387350" lvl="0" marL="457200" marR="0" rtl="0" algn="l">
              <a:lnSpc>
                <a:spcPct val="100000"/>
              </a:lnSpc>
              <a:spcBef>
                <a:spcPts val="0"/>
              </a:spcBef>
              <a:spcAft>
                <a:spcPts val="0"/>
              </a:spcAft>
              <a:buClr>
                <a:srgbClr val="452A74"/>
              </a:buClr>
              <a:buSzPts val="2500"/>
              <a:buFont typeface="Montserrat"/>
              <a:buChar char="❏"/>
            </a:pPr>
            <a:r>
              <a:rPr b="1" i="0" lang="en-US" sz="2500" u="none" cap="none" strike="noStrike">
                <a:solidFill>
                  <a:srgbClr val="452A74"/>
                </a:solidFill>
                <a:latin typeface="Montserrat"/>
                <a:ea typeface="Montserrat"/>
                <a:cs typeface="Montserrat"/>
                <a:sym typeface="Montserrat"/>
              </a:rPr>
              <a:t>ACTIVE LEADER </a:t>
            </a:r>
            <a:r>
              <a:rPr b="0" i="0" lang="en-US" sz="2500" u="none" cap="none" strike="noStrike">
                <a:solidFill>
                  <a:srgbClr val="452A74"/>
                </a:solidFill>
                <a:latin typeface="Montserrat"/>
                <a:ea typeface="Montserrat"/>
                <a:cs typeface="Montserrat"/>
                <a:sym typeface="Montserrat"/>
              </a:rPr>
              <a:t>is energetic and needs action, movement, and pronounced leadership. She/he could act in a bit chaotic way, sharing grand visions and inspiring goals. An active leader is particularly suitable for giving the first impulse to the group.</a:t>
            </a:r>
            <a:endParaRPr sz="2500">
              <a:solidFill>
                <a:srgbClr val="452A74"/>
              </a:solidFill>
              <a:latin typeface="Montserrat"/>
              <a:ea typeface="Montserrat"/>
              <a:cs typeface="Montserrat"/>
              <a:sym typeface="Montserrat"/>
            </a:endParaRPr>
          </a:p>
          <a:p>
            <a:pPr indent="-387350" lvl="0" marL="457200" marR="0" rtl="0" algn="l">
              <a:lnSpc>
                <a:spcPct val="100000"/>
              </a:lnSpc>
              <a:spcBef>
                <a:spcPts val="0"/>
              </a:spcBef>
              <a:spcAft>
                <a:spcPts val="0"/>
              </a:spcAft>
              <a:buClr>
                <a:srgbClr val="452A74"/>
              </a:buClr>
              <a:buSzPts val="2500"/>
              <a:buFont typeface="Montserrat"/>
              <a:buChar char="❏"/>
            </a:pPr>
            <a:r>
              <a:rPr b="1" i="0" lang="en-US" sz="2500" u="none" cap="none" strike="noStrike">
                <a:solidFill>
                  <a:srgbClr val="452A74"/>
                </a:solidFill>
                <a:latin typeface="Montserrat"/>
                <a:ea typeface="Montserrat"/>
                <a:cs typeface="Montserrat"/>
                <a:sym typeface="Montserrat"/>
              </a:rPr>
              <a:t>LEADER NAVIGATOR</a:t>
            </a:r>
            <a:r>
              <a:rPr b="0" i="0" lang="en-US" sz="2500" u="none" cap="none" strike="noStrike">
                <a:solidFill>
                  <a:srgbClr val="452A74"/>
                </a:solidFill>
                <a:latin typeface="Montserrat"/>
                <a:ea typeface="Montserrat"/>
                <a:cs typeface="Montserrat"/>
                <a:sym typeface="Montserrat"/>
              </a:rPr>
              <a:t> can accurately set the direction of the group's activity. She/he is able to prioritize and organize activities. A leader navigator can maintain consistency and flexibility in the group's activities.</a:t>
            </a:r>
            <a:endParaRPr sz="2500">
              <a:solidFill>
                <a:srgbClr val="452A74"/>
              </a:solidFill>
              <a:latin typeface="Montserrat"/>
              <a:ea typeface="Montserrat"/>
              <a:cs typeface="Montserrat"/>
              <a:sym typeface="Montserrat"/>
            </a:endParaRPr>
          </a:p>
          <a:p>
            <a:pPr indent="-387350" lvl="0" marL="457200" marR="0" rtl="0" algn="l">
              <a:lnSpc>
                <a:spcPct val="100000"/>
              </a:lnSpc>
              <a:spcBef>
                <a:spcPts val="0"/>
              </a:spcBef>
              <a:spcAft>
                <a:spcPts val="0"/>
              </a:spcAft>
              <a:buClr>
                <a:srgbClr val="452A74"/>
              </a:buClr>
              <a:buSzPts val="2500"/>
              <a:buFont typeface="Montserrat"/>
              <a:buChar char="❏"/>
            </a:pPr>
            <a:r>
              <a:rPr b="1" i="0" lang="en-US" sz="2500" u="none" cap="none" strike="noStrike">
                <a:solidFill>
                  <a:srgbClr val="452A74"/>
                </a:solidFill>
                <a:latin typeface="Montserrat"/>
                <a:ea typeface="Montserrat"/>
                <a:cs typeface="Montserrat"/>
                <a:sym typeface="Montserrat"/>
              </a:rPr>
              <a:t>EMOTIONAL LEADER </a:t>
            </a:r>
            <a:r>
              <a:rPr b="0" i="0" lang="en-US" sz="2500" u="none" cap="none" strike="noStrike">
                <a:solidFill>
                  <a:srgbClr val="452A74"/>
                </a:solidFill>
                <a:latin typeface="Montserrat"/>
                <a:ea typeface="Montserrat"/>
                <a:cs typeface="Montserrat"/>
                <a:sym typeface="Montserrat"/>
              </a:rPr>
              <a:t>takes care of a good atmosphere in the group and senses the mood in the group well. A leader has good emotional hearing (senses inconsistencies, insincerity, etc.) and is invaluable when tensions and conflicts appear in the group.</a:t>
            </a:r>
            <a:endParaRPr b="0" i="0" sz="2500" u="none" cap="none" strike="noStrike">
              <a:solidFill>
                <a:srgbClr val="452A74"/>
              </a:solidFill>
              <a:latin typeface="Montserrat"/>
              <a:ea typeface="Montserrat"/>
              <a:cs typeface="Montserrat"/>
              <a:sym typeface="Montserrat"/>
            </a:endParaRPr>
          </a:p>
          <a:p>
            <a:pPr indent="0" lvl="0" marL="457200" marR="0" rtl="0" algn="l">
              <a:lnSpc>
                <a:spcPct val="100000"/>
              </a:lnSpc>
              <a:spcBef>
                <a:spcPts val="0"/>
              </a:spcBef>
              <a:spcAft>
                <a:spcPts val="0"/>
              </a:spcAft>
              <a:buClr>
                <a:srgbClr val="000000"/>
              </a:buClr>
              <a:buSzPts val="2500"/>
              <a:buFont typeface="Arial"/>
              <a:buNone/>
            </a:pPr>
            <a:r>
              <a:t/>
            </a:r>
            <a:endParaRPr b="0" i="0" sz="2500" u="none" cap="none" strike="noStrike">
              <a:solidFill>
                <a:srgbClr val="452A74"/>
              </a:solidFill>
              <a:latin typeface="Montserrat"/>
              <a:ea typeface="Montserrat"/>
              <a:cs typeface="Montserrat"/>
              <a:sym typeface="Montserrat"/>
            </a:endParaRPr>
          </a:p>
          <a:p>
            <a:pPr indent="0" lvl="0" marL="457200" marR="0" rtl="0" algn="l">
              <a:lnSpc>
                <a:spcPct val="100000"/>
              </a:lnSpc>
              <a:spcBef>
                <a:spcPts val="0"/>
              </a:spcBef>
              <a:spcAft>
                <a:spcPts val="0"/>
              </a:spcAft>
              <a:buClr>
                <a:srgbClr val="000000"/>
              </a:buClr>
              <a:buSzPts val="2500"/>
              <a:buFont typeface="Arial"/>
              <a:buNone/>
            </a:pPr>
            <a:r>
              <a:rPr b="0" i="0" lang="en-US" sz="2500" u="sng" cap="none" strike="noStrike">
                <a:solidFill>
                  <a:srgbClr val="452A74"/>
                </a:solidFill>
                <a:latin typeface="Montserrat"/>
                <a:ea typeface="Montserrat"/>
                <a:cs typeface="Montserrat"/>
                <a:sym typeface="Montserrat"/>
              </a:rPr>
              <a:t>Additional questions:</a:t>
            </a:r>
            <a:endParaRPr b="0" i="0" sz="2500" u="sng" cap="none" strike="noStrike">
              <a:solidFill>
                <a:srgbClr val="452A74"/>
              </a:solidFill>
              <a:latin typeface="Montserrat"/>
              <a:ea typeface="Montserrat"/>
              <a:cs typeface="Montserrat"/>
              <a:sym typeface="Montserrat"/>
            </a:endParaRPr>
          </a:p>
          <a:p>
            <a:pPr indent="0" lvl="0" marL="457200" marR="0" rtl="0" algn="l">
              <a:lnSpc>
                <a:spcPct val="100000"/>
              </a:lnSpc>
              <a:spcBef>
                <a:spcPts val="0"/>
              </a:spcBef>
              <a:spcAft>
                <a:spcPts val="0"/>
              </a:spcAft>
              <a:buClr>
                <a:srgbClr val="000000"/>
              </a:buClr>
              <a:buSzPts val="2500"/>
              <a:buFont typeface="Arial"/>
              <a:buNone/>
            </a:pPr>
            <a:r>
              <a:rPr b="0" i="0" lang="en-US" sz="2500" u="none" cap="none" strike="noStrike">
                <a:solidFill>
                  <a:srgbClr val="452A74"/>
                </a:solidFill>
                <a:latin typeface="Montserrat"/>
                <a:ea typeface="Montserrat"/>
                <a:cs typeface="Montserrat"/>
                <a:sym typeface="Montserrat"/>
              </a:rPr>
              <a:t>What do you think are the limitations of each leadership role?</a:t>
            </a:r>
            <a:endParaRPr b="0" i="0" sz="2500" u="none" cap="none" strike="noStrike">
              <a:solidFill>
                <a:srgbClr val="452A74"/>
              </a:solidFill>
              <a:latin typeface="Montserrat"/>
              <a:ea typeface="Montserrat"/>
              <a:cs typeface="Montserrat"/>
              <a:sym typeface="Montserrat"/>
            </a:endParaRPr>
          </a:p>
          <a:p>
            <a:pPr indent="0" lvl="0" marL="457200" marR="0" rtl="0" algn="l">
              <a:lnSpc>
                <a:spcPct val="100000"/>
              </a:lnSpc>
              <a:spcBef>
                <a:spcPts val="0"/>
              </a:spcBef>
              <a:spcAft>
                <a:spcPts val="0"/>
              </a:spcAft>
              <a:buClr>
                <a:srgbClr val="000000"/>
              </a:buClr>
              <a:buSzPts val="2500"/>
              <a:buFont typeface="Arial"/>
              <a:buNone/>
            </a:pPr>
            <a:r>
              <a:rPr b="0" i="0" lang="en-US" sz="2500" u="none" cap="none" strike="noStrike">
                <a:solidFill>
                  <a:srgbClr val="452A74"/>
                </a:solidFill>
                <a:latin typeface="Montserrat"/>
                <a:ea typeface="Montserrat"/>
                <a:cs typeface="Montserrat"/>
                <a:sym typeface="Montserrat"/>
              </a:rPr>
              <a:t>In what circumstances, tasks, or groups can an active leader, a navigator leader, and an emotional leader excel?</a:t>
            </a:r>
            <a:endParaRPr b="0" i="0" sz="2500" u="none" cap="none" strike="noStrike">
              <a:solidFill>
                <a:srgbClr val="452A74"/>
              </a:solidFill>
              <a:latin typeface="Montserrat"/>
              <a:ea typeface="Montserrat"/>
              <a:cs typeface="Montserrat"/>
              <a:sym typeface="Montserrat"/>
            </a:endParaRPr>
          </a:p>
          <a:p>
            <a:pPr indent="0" lvl="0" marL="457200" marR="0" rtl="0" algn="l">
              <a:lnSpc>
                <a:spcPct val="100000"/>
              </a:lnSpc>
              <a:spcBef>
                <a:spcPts val="0"/>
              </a:spcBef>
              <a:spcAft>
                <a:spcPts val="0"/>
              </a:spcAft>
              <a:buClr>
                <a:srgbClr val="000000"/>
              </a:buClr>
              <a:buSzPts val="2500"/>
              <a:buFont typeface="Arial"/>
              <a:buNone/>
            </a:pPr>
            <a:r>
              <a:t/>
            </a:r>
            <a:endParaRPr b="0" i="0" sz="2500" u="none" cap="none" strike="noStrike">
              <a:solidFill>
                <a:srgbClr val="452A74"/>
              </a:solidFill>
              <a:latin typeface="Montserrat"/>
              <a:ea typeface="Montserrat"/>
              <a:cs typeface="Montserrat"/>
              <a:sym typeface="Montserrat"/>
            </a:endParaRPr>
          </a:p>
        </p:txBody>
      </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g33ddfe66913_0_24"/>
          <p:cNvSpPr/>
          <p:nvPr/>
        </p:nvSpPr>
        <p:spPr>
          <a:xfrm>
            <a:off x="14435272" y="8779403"/>
            <a:ext cx="3055693" cy="640710"/>
          </a:xfrm>
          <a:custGeom>
            <a:rect b="b" l="l" r="r" t="t"/>
            <a:pathLst>
              <a:path extrusionOk="0" h="640710" w="3055693">
                <a:moveTo>
                  <a:pt x="0" y="0"/>
                </a:moveTo>
                <a:lnTo>
                  <a:pt x="3055693" y="0"/>
                </a:lnTo>
                <a:lnTo>
                  <a:pt x="3055693" y="640710"/>
                </a:lnTo>
                <a:lnTo>
                  <a:pt x="0" y="64071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161" name="Google Shape;161;g33ddfe66913_0_24"/>
          <p:cNvGrpSpPr/>
          <p:nvPr/>
        </p:nvGrpSpPr>
        <p:grpSpPr>
          <a:xfrm>
            <a:off x="-281955" y="9721186"/>
            <a:ext cx="18965956" cy="883918"/>
            <a:chOff x="0" y="-38100"/>
            <a:chExt cx="4995116" cy="232800"/>
          </a:xfrm>
        </p:grpSpPr>
        <p:sp>
          <p:nvSpPr>
            <p:cNvPr id="162" name="Google Shape;162;g33ddfe66913_0_24"/>
            <p:cNvSpPr/>
            <p:nvPr/>
          </p:nvSpPr>
          <p:spPr>
            <a:xfrm>
              <a:off x="0" y="0"/>
              <a:ext cx="4995116" cy="194611"/>
            </a:xfrm>
            <a:custGeom>
              <a:rect b="b" l="l" r="r" t="t"/>
              <a:pathLst>
                <a:path extrusionOk="0" h="194611" w="4995116">
                  <a:moveTo>
                    <a:pt x="0" y="0"/>
                  </a:moveTo>
                  <a:lnTo>
                    <a:pt x="4995116" y="0"/>
                  </a:lnTo>
                  <a:lnTo>
                    <a:pt x="4995116" y="194611"/>
                  </a:lnTo>
                  <a:lnTo>
                    <a:pt x="0" y="194611"/>
                  </a:lnTo>
                  <a:close/>
                </a:path>
              </a:pathLst>
            </a:custGeom>
            <a:solidFill>
              <a:srgbClr val="896CB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3" name="Google Shape;163;g33ddfe66913_0_24"/>
            <p:cNvSpPr txBox="1"/>
            <p:nvPr/>
          </p:nvSpPr>
          <p:spPr>
            <a:xfrm>
              <a:off x="0" y="-38100"/>
              <a:ext cx="4995000" cy="2328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64" name="Google Shape;164;g33ddfe66913_0_24"/>
          <p:cNvSpPr/>
          <p:nvPr/>
        </p:nvSpPr>
        <p:spPr>
          <a:xfrm>
            <a:off x="-557919" y="7437895"/>
            <a:ext cx="4495490" cy="4495490"/>
          </a:xfrm>
          <a:custGeom>
            <a:rect b="b" l="l" r="r" t="t"/>
            <a:pathLst>
              <a:path extrusionOk="0" h="4495490" w="4495490">
                <a:moveTo>
                  <a:pt x="0" y="0"/>
                </a:moveTo>
                <a:lnTo>
                  <a:pt x="4495490" y="0"/>
                </a:lnTo>
                <a:lnTo>
                  <a:pt x="4495490" y="4495490"/>
                </a:lnTo>
                <a:lnTo>
                  <a:pt x="0" y="449549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5" name="Google Shape;165;g33ddfe66913_0_24"/>
          <p:cNvSpPr txBox="1"/>
          <p:nvPr/>
        </p:nvSpPr>
        <p:spPr>
          <a:xfrm>
            <a:off x="1375052" y="470303"/>
            <a:ext cx="11579700" cy="615600"/>
          </a:xfrm>
          <a:prstGeom prst="rect">
            <a:avLst/>
          </a:prstGeom>
          <a:noFill/>
          <a:ln>
            <a:noFill/>
          </a:ln>
        </p:spPr>
        <p:txBody>
          <a:bodyPr anchorCtr="0" anchor="t" bIns="0" lIns="0" spcFirstLastPara="1" rIns="0" wrap="square" tIns="0">
            <a:spAutoFit/>
          </a:bodyPr>
          <a:lstStyle/>
          <a:p>
            <a:pPr indent="0" lvl="0" marL="0" marR="0" rtl="0" algn="l">
              <a:lnSpc>
                <a:spcPct val="140022"/>
              </a:lnSpc>
              <a:spcBef>
                <a:spcPts val="0"/>
              </a:spcBef>
              <a:spcAft>
                <a:spcPts val="0"/>
              </a:spcAft>
              <a:buClr>
                <a:srgbClr val="000000"/>
              </a:buClr>
              <a:buSzPts val="3600"/>
              <a:buFont typeface="Arial"/>
              <a:buNone/>
            </a:pPr>
            <a:r>
              <a:rPr b="1" i="0" lang="en-US" sz="4000" u="none" cap="none" strike="noStrike">
                <a:solidFill>
                  <a:srgbClr val="452A74"/>
                </a:solidFill>
                <a:latin typeface="Montserrat"/>
                <a:ea typeface="Montserrat"/>
                <a:cs typeface="Montserrat"/>
                <a:sym typeface="Montserrat"/>
              </a:rPr>
              <a:t>Activity: Your potential!</a:t>
            </a:r>
            <a:endParaRPr b="1" i="0" sz="4000" u="none" cap="none" strike="noStrike">
              <a:solidFill>
                <a:srgbClr val="452A74"/>
              </a:solidFill>
              <a:latin typeface="Montserrat"/>
              <a:ea typeface="Montserrat"/>
              <a:cs typeface="Montserrat"/>
              <a:sym typeface="Montserrat"/>
            </a:endParaRPr>
          </a:p>
        </p:txBody>
      </p:sp>
      <p:sp>
        <p:nvSpPr>
          <p:cNvPr id="166" name="Google Shape;166;g33ddfe66913_0_24"/>
          <p:cNvSpPr txBox="1"/>
          <p:nvPr/>
        </p:nvSpPr>
        <p:spPr>
          <a:xfrm>
            <a:off x="773600" y="1396050"/>
            <a:ext cx="15604500" cy="640800"/>
          </a:xfrm>
          <a:prstGeom prst="rect">
            <a:avLst/>
          </a:prstGeom>
          <a:noFill/>
          <a:ln>
            <a:noFill/>
          </a:ln>
        </p:spPr>
        <p:txBody>
          <a:bodyPr anchorCtr="0" anchor="t" bIns="91425" lIns="91425" spcFirstLastPara="1" rIns="91425" wrap="square" tIns="91425">
            <a:noAutofit/>
          </a:bodyPr>
          <a:lstStyle/>
          <a:p>
            <a:pPr indent="0" lvl="0" marL="457200" marR="0" rtl="0" algn="l">
              <a:lnSpc>
                <a:spcPct val="100000"/>
              </a:lnSpc>
              <a:spcBef>
                <a:spcPts val="0"/>
              </a:spcBef>
              <a:spcAft>
                <a:spcPts val="0"/>
              </a:spcAft>
              <a:buClr>
                <a:srgbClr val="000000"/>
              </a:buClr>
              <a:buSzPts val="2400"/>
              <a:buFont typeface="Arial"/>
              <a:buNone/>
            </a:pPr>
            <a:r>
              <a:rPr b="0" i="0" lang="en-US" sz="2400" u="none" cap="none" strike="noStrike">
                <a:solidFill>
                  <a:srgbClr val="452A74"/>
                </a:solidFill>
                <a:latin typeface="Montserrat"/>
                <a:ea typeface="Montserrat"/>
                <a:cs typeface="Montserrat"/>
                <a:sym typeface="Montserrat"/>
              </a:rPr>
              <a:t>Self-reflection exercise. </a:t>
            </a:r>
            <a:endParaRPr b="0" i="0" sz="2400" u="none" cap="none" strike="noStrike">
              <a:solidFill>
                <a:srgbClr val="452A74"/>
              </a:solidFill>
              <a:latin typeface="Montserrat"/>
              <a:ea typeface="Montserrat"/>
              <a:cs typeface="Montserrat"/>
              <a:sym typeface="Montserrat"/>
            </a:endParaRPr>
          </a:p>
          <a:p>
            <a:pPr indent="0" lvl="0" marL="457200" marR="0" rtl="0" algn="l">
              <a:lnSpc>
                <a:spcPct val="100000"/>
              </a:lnSpc>
              <a:spcBef>
                <a:spcPts val="0"/>
              </a:spcBef>
              <a:spcAft>
                <a:spcPts val="0"/>
              </a:spcAft>
              <a:buClr>
                <a:srgbClr val="000000"/>
              </a:buClr>
              <a:buSzPts val="2500"/>
              <a:buFont typeface="Arial"/>
              <a:buNone/>
            </a:pPr>
            <a:r>
              <a:t/>
            </a:r>
            <a:endParaRPr b="0" i="0" sz="2500" u="none" cap="none" strike="noStrike">
              <a:solidFill>
                <a:srgbClr val="452A74"/>
              </a:solidFill>
              <a:latin typeface="Montserrat"/>
              <a:ea typeface="Montserrat"/>
              <a:cs typeface="Montserrat"/>
              <a:sym typeface="Montserrat"/>
            </a:endParaRPr>
          </a:p>
        </p:txBody>
      </p:sp>
      <p:graphicFrame>
        <p:nvGraphicFramePr>
          <p:cNvPr id="167" name="Google Shape;167;g33ddfe66913_0_24"/>
          <p:cNvGraphicFramePr/>
          <p:nvPr/>
        </p:nvGraphicFramePr>
        <p:xfrm>
          <a:off x="1267325" y="2202200"/>
          <a:ext cx="3000000" cy="3000000"/>
        </p:xfrm>
        <a:graphic>
          <a:graphicData uri="http://schemas.openxmlformats.org/drawingml/2006/table">
            <a:tbl>
              <a:tblPr>
                <a:noFill/>
                <a:tableStyleId>{3C9F489C-9B09-4F5D-82A4-D0B022882CE6}</a:tableStyleId>
              </a:tblPr>
              <a:tblGrid>
                <a:gridCol w="15487650"/>
              </a:tblGrid>
              <a:tr h="381000">
                <a:tc>
                  <a:txBody>
                    <a:bodyPr/>
                    <a:lstStyle/>
                    <a:p>
                      <a:pPr indent="0" lvl="0" marL="0" marR="0" rtl="0" algn="ctr">
                        <a:lnSpc>
                          <a:spcPct val="100000"/>
                        </a:lnSpc>
                        <a:spcBef>
                          <a:spcPts val="0"/>
                        </a:spcBef>
                        <a:spcAft>
                          <a:spcPts val="0"/>
                        </a:spcAft>
                        <a:buClr>
                          <a:srgbClr val="000000"/>
                        </a:buClr>
                        <a:buSzPts val="1800"/>
                        <a:buFont typeface="Arial"/>
                        <a:buNone/>
                      </a:pPr>
                      <a:r>
                        <a:rPr lang="en-US" sz="1800" u="none" cap="none" strike="noStrike">
                          <a:solidFill>
                            <a:srgbClr val="FE5E41"/>
                          </a:solidFill>
                          <a:latin typeface="Montserrat"/>
                          <a:ea typeface="Montserrat"/>
                          <a:cs typeface="Montserrat"/>
                          <a:sym typeface="Montserrat"/>
                        </a:rPr>
                        <a:t>WORKING SHEET</a:t>
                      </a:r>
                      <a:endParaRPr sz="18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900"/>
                        <a:buFont typeface="Arial"/>
                        <a:buNone/>
                      </a:pPr>
                      <a:r>
                        <a:t/>
                      </a:r>
                      <a:endParaRPr i="1" sz="19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900"/>
                        <a:buFont typeface="Arial"/>
                        <a:buNone/>
                      </a:pPr>
                      <a:r>
                        <a:rPr i="1" lang="en-US" sz="1900" u="none" cap="none" strike="noStrike">
                          <a:latin typeface="Montserrat"/>
                          <a:ea typeface="Montserrat"/>
                          <a:cs typeface="Montserrat"/>
                          <a:sym typeface="Montserrat"/>
                        </a:rPr>
                        <a:t>Think about what you are good at and what you like to do. What do people value you for, and what issues bring them to you?</a:t>
                      </a:r>
                      <a:endParaRPr i="1" sz="19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900"/>
                        <a:buFont typeface="Arial"/>
                        <a:buNone/>
                      </a:pPr>
                      <a:r>
                        <a:rPr i="1" lang="en-US" sz="1900" u="none" cap="none" strike="noStrike">
                          <a:latin typeface="Montserrat"/>
                          <a:ea typeface="Montserrat"/>
                          <a:cs typeface="Montserrat"/>
                          <a:sym typeface="Montserrat"/>
                        </a:rPr>
                        <a:t>Finish the sentences.</a:t>
                      </a:r>
                      <a:br>
                        <a:rPr i="1" lang="en-US" sz="1900" u="none" cap="none" strike="noStrike">
                          <a:latin typeface="Montserrat"/>
                          <a:ea typeface="Montserrat"/>
                          <a:cs typeface="Montserrat"/>
                          <a:sym typeface="Montserrat"/>
                        </a:rPr>
                      </a:br>
                      <a:endParaRPr i="1" sz="19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900"/>
                        <a:buFont typeface="Arial"/>
                        <a:buNone/>
                      </a:pPr>
                      <a:r>
                        <a:rPr lang="en-US" sz="1900" u="none" cap="none" strike="noStrike">
                          <a:latin typeface="Montserrat"/>
                          <a:ea typeface="Montserrat"/>
                          <a:cs typeface="Montserrat"/>
                          <a:sym typeface="Montserrat"/>
                        </a:rPr>
                        <a:t>I am very good at……</a:t>
                      </a:r>
                      <a:endParaRPr sz="19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900"/>
                        <a:buFont typeface="Arial"/>
                        <a:buNone/>
                      </a:pPr>
                      <a:r>
                        <a:rPr lang="en-US" sz="1900" u="none" cap="none" strike="noStrike">
                          <a:latin typeface="Montserrat"/>
                          <a:ea typeface="Montserrat"/>
                          <a:cs typeface="Montserrat"/>
                          <a:sym typeface="Montserrat"/>
                        </a:rPr>
                        <a:t>I am very good at……</a:t>
                      </a:r>
                      <a:endParaRPr sz="19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900"/>
                        <a:buFont typeface="Arial"/>
                        <a:buNone/>
                      </a:pPr>
                      <a:r>
                        <a:rPr lang="en-US" sz="1900" u="none" cap="none" strike="noStrike">
                          <a:latin typeface="Montserrat"/>
                          <a:ea typeface="Montserrat"/>
                          <a:cs typeface="Montserrat"/>
                          <a:sym typeface="Montserrat"/>
                        </a:rPr>
                        <a:t>I am very good at……</a:t>
                      </a:r>
                      <a:endParaRPr sz="19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900"/>
                        <a:buFont typeface="Arial"/>
                        <a:buNone/>
                      </a:pPr>
                      <a:r>
                        <a:rPr lang="en-US" sz="1900" u="none" cap="none" strike="noStrike">
                          <a:latin typeface="Montserrat"/>
                          <a:ea typeface="Montserrat"/>
                          <a:cs typeface="Montserrat"/>
                          <a:sym typeface="Montserrat"/>
                        </a:rPr>
                        <a:t> </a:t>
                      </a:r>
                      <a:endParaRPr sz="19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900"/>
                        <a:buFont typeface="Arial"/>
                        <a:buNone/>
                      </a:pPr>
                      <a:r>
                        <a:rPr lang="en-US" sz="1900" u="none" cap="none" strike="noStrike">
                          <a:latin typeface="Montserrat"/>
                          <a:ea typeface="Montserrat"/>
                          <a:cs typeface="Montserrat"/>
                          <a:sym typeface="Montserrat"/>
                        </a:rPr>
                        <a:t>People say I can……</a:t>
                      </a:r>
                      <a:endParaRPr sz="19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900"/>
                        <a:buFont typeface="Arial"/>
                        <a:buNone/>
                      </a:pPr>
                      <a:r>
                        <a:rPr lang="en-US" sz="1900" u="none" cap="none" strike="noStrike">
                          <a:latin typeface="Montserrat"/>
                          <a:ea typeface="Montserrat"/>
                          <a:cs typeface="Montserrat"/>
                          <a:sym typeface="Montserrat"/>
                        </a:rPr>
                        <a:t>People say I can……</a:t>
                      </a:r>
                      <a:endParaRPr sz="19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900"/>
                        <a:buFont typeface="Arial"/>
                        <a:buNone/>
                      </a:pPr>
                      <a:r>
                        <a:rPr lang="en-US" sz="1900" u="none" cap="none" strike="noStrike">
                          <a:latin typeface="Montserrat"/>
                          <a:ea typeface="Montserrat"/>
                          <a:cs typeface="Montserrat"/>
                          <a:sym typeface="Montserrat"/>
                        </a:rPr>
                        <a:t>People say I know……</a:t>
                      </a:r>
                      <a:endParaRPr sz="19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900"/>
                        <a:buFont typeface="Arial"/>
                        <a:buNone/>
                      </a:pPr>
                      <a:r>
                        <a:rPr lang="en-US" sz="1900" u="none" cap="none" strike="noStrike">
                          <a:latin typeface="Montserrat"/>
                          <a:ea typeface="Montserrat"/>
                          <a:cs typeface="Montserrat"/>
                          <a:sym typeface="Montserrat"/>
                        </a:rPr>
                        <a:t>People say I know……</a:t>
                      </a:r>
                      <a:endParaRPr sz="19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900"/>
                        <a:buFont typeface="Arial"/>
                        <a:buNone/>
                      </a:pPr>
                      <a:r>
                        <a:t/>
                      </a:r>
                      <a:endParaRPr sz="19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900"/>
                        <a:buFont typeface="Arial"/>
                        <a:buNone/>
                      </a:pPr>
                      <a:r>
                        <a:rPr lang="en-US" sz="1900" u="none" cap="none" strike="noStrike">
                          <a:latin typeface="Montserrat"/>
                          <a:ea typeface="Montserrat"/>
                          <a:cs typeface="Montserrat"/>
                          <a:sym typeface="Montserrat"/>
                        </a:rPr>
                        <a:t>I have a right to……</a:t>
                      </a:r>
                      <a:endParaRPr sz="19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900"/>
                        <a:buFont typeface="Arial"/>
                        <a:buNone/>
                      </a:pPr>
                      <a:r>
                        <a:rPr lang="en-US" sz="1900" u="none" cap="none" strike="noStrike">
                          <a:latin typeface="Montserrat"/>
                          <a:ea typeface="Montserrat"/>
                          <a:cs typeface="Montserrat"/>
                          <a:sym typeface="Montserrat"/>
                        </a:rPr>
                        <a:t>I have a right to……</a:t>
                      </a:r>
                      <a:endParaRPr sz="19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900"/>
                        <a:buFont typeface="Arial"/>
                        <a:buNone/>
                      </a:pPr>
                      <a:r>
                        <a:t/>
                      </a:r>
                      <a:endParaRPr sz="19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900"/>
                        <a:buFont typeface="Arial"/>
                        <a:buNone/>
                      </a:pPr>
                      <a:r>
                        <a:rPr lang="en-US" sz="1900" u="none" cap="none" strike="noStrike">
                          <a:latin typeface="Montserrat"/>
                          <a:ea typeface="Montserrat"/>
                          <a:cs typeface="Montserrat"/>
                          <a:sym typeface="Montserrat"/>
                        </a:rPr>
                        <a:t>I can……</a:t>
                      </a:r>
                      <a:endParaRPr sz="19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900"/>
                        <a:buFont typeface="Arial"/>
                        <a:buNone/>
                      </a:pPr>
                      <a:r>
                        <a:rPr lang="en-US" sz="1900" u="none" cap="none" strike="noStrike">
                          <a:latin typeface="Montserrat"/>
                          <a:ea typeface="Montserrat"/>
                          <a:cs typeface="Montserrat"/>
                          <a:sym typeface="Montserrat"/>
                        </a:rPr>
                        <a:t>I can……</a:t>
                      </a:r>
                      <a:endParaRPr sz="19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p>
                      <a:pPr indent="0" lvl="0" marL="0" marR="0" rtl="0" algn="l">
                        <a:lnSpc>
                          <a:spcPct val="100000"/>
                        </a:lnSpc>
                        <a:spcBef>
                          <a:spcPts val="0"/>
                        </a:spcBef>
                        <a:spcAft>
                          <a:spcPts val="0"/>
                        </a:spcAft>
                        <a:buClr>
                          <a:srgbClr val="000000"/>
                        </a:buClr>
                        <a:buSzPts val="1900"/>
                        <a:buFont typeface="Arial"/>
                        <a:buNone/>
                      </a:pPr>
                      <a:r>
                        <a:rPr i="1" lang="en-US" sz="1900" u="none" cap="none" strike="noStrike">
                          <a:latin typeface="Montserrat"/>
                          <a:ea typeface="Montserrat"/>
                          <a:cs typeface="Montserrat"/>
                          <a:sym typeface="Montserrat"/>
                        </a:rPr>
                        <a:t>Think about how these characteristics can support you during your studies, in a working setting, and your career plans.</a:t>
                      </a:r>
                      <a:endParaRPr i="1" sz="1900" u="none" cap="none" strike="noStrike">
                        <a:latin typeface="Montserrat"/>
                        <a:ea typeface="Montserrat"/>
                        <a:cs typeface="Montserrat"/>
                        <a:sym typeface="Montserrat"/>
                      </a:endParaRPr>
                    </a:p>
                  </a:txBody>
                  <a:tcPr marT="91425" marB="91425" marR="91425" marL="91425">
                    <a:lnL cap="flat" cmpd="sng" w="38100">
                      <a:solidFill>
                        <a:srgbClr val="9E9E9E"/>
                      </a:solidFill>
                      <a:prstDash val="solid"/>
                      <a:round/>
                      <a:headEnd len="sm" w="sm" type="none"/>
                      <a:tailEnd len="sm" w="sm" type="none"/>
                    </a:lnL>
                    <a:lnR cap="flat" cmpd="sng" w="38100">
                      <a:solidFill>
                        <a:srgbClr val="9E9E9E"/>
                      </a:solidFill>
                      <a:prstDash val="solid"/>
                      <a:round/>
                      <a:headEnd len="sm" w="sm" type="none"/>
                      <a:tailEnd len="sm" w="sm" type="none"/>
                    </a:lnR>
                    <a:lnT cap="flat" cmpd="sng" w="28575">
                      <a:solidFill>
                        <a:srgbClr val="9E9E9E"/>
                      </a:solidFill>
                      <a:prstDash val="solid"/>
                      <a:round/>
                      <a:headEnd len="sm" w="sm" type="none"/>
                      <a:tailEnd len="sm" w="sm" type="none"/>
                    </a:lnT>
                    <a:lnB cap="flat" cmpd="sng" w="38100">
                      <a:solidFill>
                        <a:srgbClr val="9E9E9E"/>
                      </a:solidFill>
                      <a:prstDash val="solid"/>
                      <a:round/>
                      <a:headEnd len="sm" w="sm" type="none"/>
                      <a:tailEnd len="sm" w="sm" type="none"/>
                    </a:lnB>
                  </a:tcPr>
                </a:tc>
              </a:tr>
            </a:tbl>
          </a:graphicData>
        </a:graphic>
      </p:graphicFrame>
    </p:spTree>
  </p:cSld>
  <p:clrMapOvr>
    <a:masterClrMapping/>
  </p:clrMapOvr>
  <p:transition>
    <p:fade/>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96CB2">
            <a:alpha val="92549"/>
          </a:srgbClr>
        </a:solidFill>
      </p:bgPr>
    </p:bg>
    <p:spTree>
      <p:nvGrpSpPr>
        <p:cNvPr id="171" name="Shape 171"/>
        <p:cNvGrpSpPr/>
        <p:nvPr/>
      </p:nvGrpSpPr>
      <p:grpSpPr>
        <a:xfrm>
          <a:off x="0" y="0"/>
          <a:ext cx="0" cy="0"/>
          <a:chOff x="0" y="0"/>
          <a:chExt cx="0" cy="0"/>
        </a:xfrm>
      </p:grpSpPr>
      <p:sp>
        <p:nvSpPr>
          <p:cNvPr id="172" name="Google Shape;172;g33ddfe66913_0_64"/>
          <p:cNvSpPr/>
          <p:nvPr/>
        </p:nvSpPr>
        <p:spPr>
          <a:xfrm>
            <a:off x="483201" y="466944"/>
            <a:ext cx="3055693" cy="640710"/>
          </a:xfrm>
          <a:custGeom>
            <a:rect b="b" l="l" r="r" t="t"/>
            <a:pathLst>
              <a:path extrusionOk="0" h="640710" w="3055693">
                <a:moveTo>
                  <a:pt x="0" y="0"/>
                </a:moveTo>
                <a:lnTo>
                  <a:pt x="3055693" y="0"/>
                </a:lnTo>
                <a:lnTo>
                  <a:pt x="3055693" y="640710"/>
                </a:lnTo>
                <a:lnTo>
                  <a:pt x="0" y="64071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3" name="Google Shape;173;g33ddfe66913_0_64"/>
          <p:cNvSpPr txBox="1"/>
          <p:nvPr/>
        </p:nvSpPr>
        <p:spPr>
          <a:xfrm>
            <a:off x="1847625" y="3830650"/>
            <a:ext cx="7166400" cy="1664400"/>
          </a:xfrm>
          <a:prstGeom prst="rect">
            <a:avLst/>
          </a:prstGeom>
          <a:noFill/>
          <a:ln>
            <a:noFill/>
          </a:ln>
        </p:spPr>
        <p:txBody>
          <a:bodyPr anchorCtr="0" anchor="t" bIns="0" lIns="0" spcFirstLastPara="1" rIns="0" wrap="square" tIns="0">
            <a:spAutoFit/>
          </a:bodyPr>
          <a:lstStyle/>
          <a:p>
            <a:pPr indent="0" lvl="0" marL="0" marR="0" rtl="0" algn="l">
              <a:lnSpc>
                <a:spcPct val="140022"/>
              </a:lnSpc>
              <a:spcBef>
                <a:spcPts val="0"/>
              </a:spcBef>
              <a:spcAft>
                <a:spcPts val="0"/>
              </a:spcAft>
              <a:buClr>
                <a:srgbClr val="000000"/>
              </a:buClr>
              <a:buSzPts val="4505"/>
              <a:buFont typeface="Arial"/>
              <a:buNone/>
            </a:pPr>
            <a:r>
              <a:rPr b="0" i="0" lang="en-US" sz="4505" u="none" cap="none" strike="noStrike">
                <a:solidFill>
                  <a:srgbClr val="DED5ED"/>
                </a:solidFill>
                <a:latin typeface="Montserrat ExtraBold"/>
                <a:ea typeface="Montserrat ExtraBold"/>
                <a:cs typeface="Montserrat ExtraBold"/>
                <a:sym typeface="Montserrat ExtraBold"/>
              </a:rPr>
              <a:t>Gender mainstreaming in educational spaces</a:t>
            </a:r>
            <a:endParaRPr b="0" i="0" sz="4505" u="none" cap="none" strike="noStrike">
              <a:solidFill>
                <a:srgbClr val="DED5ED"/>
              </a:solidFill>
              <a:latin typeface="Montserrat ExtraBold"/>
              <a:ea typeface="Montserrat ExtraBold"/>
              <a:cs typeface="Montserrat ExtraBold"/>
              <a:sym typeface="Montserrat ExtraBold"/>
            </a:endParaRPr>
          </a:p>
        </p:txBody>
      </p:sp>
      <p:sp>
        <p:nvSpPr>
          <p:cNvPr id="174" name="Google Shape;174;g33ddfe66913_0_64"/>
          <p:cNvSpPr/>
          <p:nvPr/>
        </p:nvSpPr>
        <p:spPr>
          <a:xfrm>
            <a:off x="10589266" y="4027018"/>
            <a:ext cx="2194837" cy="1664381"/>
          </a:xfrm>
          <a:custGeom>
            <a:rect b="b" l="l" r="r" t="t"/>
            <a:pathLst>
              <a:path extrusionOk="0" h="788806" w="1138696">
                <a:moveTo>
                  <a:pt x="0" y="0"/>
                </a:moveTo>
                <a:lnTo>
                  <a:pt x="1138696" y="0"/>
                </a:lnTo>
                <a:lnTo>
                  <a:pt x="1138696" y="788806"/>
                </a:lnTo>
                <a:lnTo>
                  <a:pt x="0" y="788806"/>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175" name="Google Shape;175;g33ddfe66913_0_64"/>
          <p:cNvGrpSpPr/>
          <p:nvPr/>
        </p:nvGrpSpPr>
        <p:grpSpPr>
          <a:xfrm>
            <a:off x="16975762" y="-1270066"/>
            <a:ext cx="1456898" cy="18965831"/>
            <a:chOff x="0" y="-1"/>
            <a:chExt cx="1942531" cy="25287775"/>
          </a:xfrm>
        </p:grpSpPr>
        <p:grpSp>
          <p:nvGrpSpPr>
            <p:cNvPr id="176" name="Google Shape;176;g33ddfe66913_0_64"/>
            <p:cNvGrpSpPr/>
            <p:nvPr/>
          </p:nvGrpSpPr>
          <p:grpSpPr>
            <a:xfrm rot="5400000">
              <a:off x="-11639959" y="11705284"/>
              <a:ext cx="25287775" cy="1877205"/>
              <a:chOff x="0" y="-38100"/>
              <a:chExt cx="4995116" cy="370806"/>
            </a:xfrm>
          </p:grpSpPr>
          <p:sp>
            <p:nvSpPr>
              <p:cNvPr id="177" name="Google Shape;177;g33ddfe66913_0_64"/>
              <p:cNvSpPr/>
              <p:nvPr/>
            </p:nvSpPr>
            <p:spPr>
              <a:xfrm>
                <a:off x="0" y="0"/>
                <a:ext cx="4995116" cy="332706"/>
              </a:xfrm>
              <a:custGeom>
                <a:rect b="b" l="l" r="r" t="t"/>
                <a:pathLst>
                  <a:path extrusionOk="0" h="332706" w="4995116">
                    <a:moveTo>
                      <a:pt x="0" y="0"/>
                    </a:moveTo>
                    <a:lnTo>
                      <a:pt x="4995116" y="0"/>
                    </a:lnTo>
                    <a:lnTo>
                      <a:pt x="4995116" y="332706"/>
                    </a:lnTo>
                    <a:lnTo>
                      <a:pt x="0" y="332706"/>
                    </a:lnTo>
                    <a:close/>
                  </a:path>
                </a:pathLst>
              </a:custGeom>
              <a:solidFill>
                <a:srgbClr val="DED5ED"/>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8" name="Google Shape;178;g33ddfe66913_0_64"/>
              <p:cNvSpPr txBox="1"/>
              <p:nvPr/>
            </p:nvSpPr>
            <p:spPr>
              <a:xfrm>
                <a:off x="0" y="-38100"/>
                <a:ext cx="4995000" cy="3708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79" name="Google Shape;179;g33ddfe66913_0_64"/>
            <p:cNvSpPr/>
            <p:nvPr/>
          </p:nvSpPr>
          <p:spPr>
            <a:xfrm>
              <a:off x="148357" y="11845674"/>
              <a:ext cx="1518262" cy="1051741"/>
            </a:xfrm>
            <a:custGeom>
              <a:rect b="b" l="l" r="r" t="t"/>
              <a:pathLst>
                <a:path extrusionOk="0" h="1051741" w="1518262">
                  <a:moveTo>
                    <a:pt x="0" y="0"/>
                  </a:moveTo>
                  <a:lnTo>
                    <a:pt x="1518262" y="0"/>
                  </a:lnTo>
                  <a:lnTo>
                    <a:pt x="1518262" y="1051741"/>
                  </a:lnTo>
                  <a:lnTo>
                    <a:pt x="0" y="1051741"/>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0" name="Google Shape;180;g33ddfe66913_0_64"/>
            <p:cNvSpPr/>
            <p:nvPr/>
          </p:nvSpPr>
          <p:spPr>
            <a:xfrm>
              <a:off x="111925" y="6133623"/>
              <a:ext cx="1637725" cy="1461670"/>
            </a:xfrm>
            <a:custGeom>
              <a:rect b="b" l="l" r="r" t="t"/>
              <a:pathLst>
                <a:path extrusionOk="0" h="1461670" w="1637725">
                  <a:moveTo>
                    <a:pt x="0" y="0"/>
                  </a:moveTo>
                  <a:lnTo>
                    <a:pt x="1637725" y="0"/>
                  </a:lnTo>
                  <a:lnTo>
                    <a:pt x="1637725" y="1461670"/>
                  </a:lnTo>
                  <a:lnTo>
                    <a:pt x="0" y="146167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1" name="Google Shape;181;g33ddfe66913_0_64"/>
            <p:cNvSpPr/>
            <p:nvPr/>
          </p:nvSpPr>
          <p:spPr>
            <a:xfrm>
              <a:off x="148357" y="8281093"/>
              <a:ext cx="1518262" cy="1051741"/>
            </a:xfrm>
            <a:custGeom>
              <a:rect b="b" l="l" r="r" t="t"/>
              <a:pathLst>
                <a:path extrusionOk="0" h="1051741" w="1518262">
                  <a:moveTo>
                    <a:pt x="0" y="0"/>
                  </a:moveTo>
                  <a:lnTo>
                    <a:pt x="1518262" y="0"/>
                  </a:lnTo>
                  <a:lnTo>
                    <a:pt x="1518262" y="1051742"/>
                  </a:lnTo>
                  <a:lnTo>
                    <a:pt x="0" y="1051742"/>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2" name="Google Shape;182;g33ddfe66913_0_64"/>
            <p:cNvSpPr/>
            <p:nvPr/>
          </p:nvSpPr>
          <p:spPr>
            <a:xfrm>
              <a:off x="88625" y="4150665"/>
              <a:ext cx="1518262" cy="1051741"/>
            </a:xfrm>
            <a:custGeom>
              <a:rect b="b" l="l" r="r" t="t"/>
              <a:pathLst>
                <a:path extrusionOk="0" h="1051741" w="1518262">
                  <a:moveTo>
                    <a:pt x="0" y="0"/>
                  </a:moveTo>
                  <a:lnTo>
                    <a:pt x="1518262" y="0"/>
                  </a:lnTo>
                  <a:lnTo>
                    <a:pt x="1518262" y="1051741"/>
                  </a:lnTo>
                  <a:lnTo>
                    <a:pt x="0" y="1051741"/>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3" name="Google Shape;183;g33ddfe66913_0_64"/>
            <p:cNvSpPr/>
            <p:nvPr/>
          </p:nvSpPr>
          <p:spPr>
            <a:xfrm>
              <a:off x="148357" y="13306984"/>
              <a:ext cx="1637725" cy="1461670"/>
            </a:xfrm>
            <a:custGeom>
              <a:rect b="b" l="l" r="r" t="t"/>
              <a:pathLst>
                <a:path extrusionOk="0" h="1461670" w="1637725">
                  <a:moveTo>
                    <a:pt x="0" y="0"/>
                  </a:moveTo>
                  <a:lnTo>
                    <a:pt x="1637725" y="0"/>
                  </a:lnTo>
                  <a:lnTo>
                    <a:pt x="1637725" y="1461670"/>
                  </a:lnTo>
                  <a:lnTo>
                    <a:pt x="0" y="146167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4" name="Google Shape;184;g33ddfe66913_0_64"/>
            <p:cNvSpPr/>
            <p:nvPr/>
          </p:nvSpPr>
          <p:spPr>
            <a:xfrm>
              <a:off x="0" y="2112449"/>
              <a:ext cx="1606887" cy="1261406"/>
            </a:xfrm>
            <a:custGeom>
              <a:rect b="b" l="l" r="r" t="t"/>
              <a:pathLst>
                <a:path extrusionOk="0" h="1261406" w="1606887">
                  <a:moveTo>
                    <a:pt x="0" y="0"/>
                  </a:moveTo>
                  <a:lnTo>
                    <a:pt x="1606887" y="0"/>
                  </a:lnTo>
                  <a:lnTo>
                    <a:pt x="1606887" y="1261406"/>
                  </a:lnTo>
                  <a:lnTo>
                    <a:pt x="0" y="1261406"/>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5" name="Google Shape;185;g33ddfe66913_0_64"/>
            <p:cNvSpPr/>
            <p:nvPr/>
          </p:nvSpPr>
          <p:spPr>
            <a:xfrm>
              <a:off x="68059" y="9919271"/>
              <a:ext cx="1606887" cy="1261406"/>
            </a:xfrm>
            <a:custGeom>
              <a:rect b="b" l="l" r="r" t="t"/>
              <a:pathLst>
                <a:path extrusionOk="0" h="1261406" w="1606887">
                  <a:moveTo>
                    <a:pt x="0" y="0"/>
                  </a:moveTo>
                  <a:lnTo>
                    <a:pt x="1606887" y="0"/>
                  </a:lnTo>
                  <a:lnTo>
                    <a:pt x="1606887" y="1261406"/>
                  </a:lnTo>
                  <a:lnTo>
                    <a:pt x="0" y="1261406"/>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g33ddfe66913_0_8"/>
          <p:cNvSpPr/>
          <p:nvPr/>
        </p:nvSpPr>
        <p:spPr>
          <a:xfrm>
            <a:off x="14435272" y="8779403"/>
            <a:ext cx="3055693" cy="640710"/>
          </a:xfrm>
          <a:custGeom>
            <a:rect b="b" l="l" r="r" t="t"/>
            <a:pathLst>
              <a:path extrusionOk="0" h="640710" w="3055693">
                <a:moveTo>
                  <a:pt x="0" y="0"/>
                </a:moveTo>
                <a:lnTo>
                  <a:pt x="3055693" y="0"/>
                </a:lnTo>
                <a:lnTo>
                  <a:pt x="3055693" y="640710"/>
                </a:lnTo>
                <a:lnTo>
                  <a:pt x="0" y="64071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191" name="Google Shape;191;g33ddfe66913_0_8"/>
          <p:cNvGrpSpPr/>
          <p:nvPr/>
        </p:nvGrpSpPr>
        <p:grpSpPr>
          <a:xfrm>
            <a:off x="-281955" y="9721186"/>
            <a:ext cx="18965956" cy="883918"/>
            <a:chOff x="0" y="-38100"/>
            <a:chExt cx="4995116" cy="232800"/>
          </a:xfrm>
        </p:grpSpPr>
        <p:sp>
          <p:nvSpPr>
            <p:cNvPr id="192" name="Google Shape;192;g33ddfe66913_0_8"/>
            <p:cNvSpPr/>
            <p:nvPr/>
          </p:nvSpPr>
          <p:spPr>
            <a:xfrm>
              <a:off x="0" y="0"/>
              <a:ext cx="4995116" cy="194611"/>
            </a:xfrm>
            <a:custGeom>
              <a:rect b="b" l="l" r="r" t="t"/>
              <a:pathLst>
                <a:path extrusionOk="0" h="194611" w="4995116">
                  <a:moveTo>
                    <a:pt x="0" y="0"/>
                  </a:moveTo>
                  <a:lnTo>
                    <a:pt x="4995116" y="0"/>
                  </a:lnTo>
                  <a:lnTo>
                    <a:pt x="4995116" y="194611"/>
                  </a:lnTo>
                  <a:lnTo>
                    <a:pt x="0" y="194611"/>
                  </a:lnTo>
                  <a:close/>
                </a:path>
              </a:pathLst>
            </a:custGeom>
            <a:solidFill>
              <a:srgbClr val="896CB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3" name="Google Shape;193;g33ddfe66913_0_8"/>
            <p:cNvSpPr txBox="1"/>
            <p:nvPr/>
          </p:nvSpPr>
          <p:spPr>
            <a:xfrm>
              <a:off x="0" y="-38100"/>
              <a:ext cx="4995000" cy="2328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94" name="Google Shape;194;g33ddfe66913_0_8"/>
          <p:cNvSpPr/>
          <p:nvPr/>
        </p:nvSpPr>
        <p:spPr>
          <a:xfrm>
            <a:off x="-557919" y="7437895"/>
            <a:ext cx="4495490" cy="4495490"/>
          </a:xfrm>
          <a:custGeom>
            <a:rect b="b" l="l" r="r" t="t"/>
            <a:pathLst>
              <a:path extrusionOk="0" h="4495490" w="4495490">
                <a:moveTo>
                  <a:pt x="0" y="0"/>
                </a:moveTo>
                <a:lnTo>
                  <a:pt x="4495490" y="0"/>
                </a:lnTo>
                <a:lnTo>
                  <a:pt x="4495490" y="4495490"/>
                </a:lnTo>
                <a:lnTo>
                  <a:pt x="0" y="449549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5" name="Google Shape;195;g33ddfe66913_0_8"/>
          <p:cNvSpPr txBox="1"/>
          <p:nvPr/>
        </p:nvSpPr>
        <p:spPr>
          <a:xfrm>
            <a:off x="190152" y="256278"/>
            <a:ext cx="11579700" cy="1329900"/>
          </a:xfrm>
          <a:prstGeom prst="rect">
            <a:avLst/>
          </a:prstGeom>
          <a:noFill/>
          <a:ln>
            <a:noFill/>
          </a:ln>
        </p:spPr>
        <p:txBody>
          <a:bodyPr anchorCtr="0" anchor="t" bIns="0" lIns="0" spcFirstLastPara="1" rIns="0" wrap="square" tIns="0">
            <a:spAutoFit/>
          </a:bodyPr>
          <a:lstStyle/>
          <a:p>
            <a:pPr indent="0" lvl="0" marL="0" marR="0" rtl="0" algn="l">
              <a:lnSpc>
                <a:spcPct val="139992"/>
              </a:lnSpc>
              <a:spcBef>
                <a:spcPts val="0"/>
              </a:spcBef>
              <a:spcAft>
                <a:spcPts val="0"/>
              </a:spcAft>
              <a:buClr>
                <a:srgbClr val="000000"/>
              </a:buClr>
              <a:buSzPts val="3600"/>
              <a:buFont typeface="Arial"/>
              <a:buNone/>
            </a:pPr>
            <a:r>
              <a:rPr b="0" i="0" lang="en-US" sz="3600" u="none" cap="none" strike="noStrike">
                <a:solidFill>
                  <a:srgbClr val="452A74"/>
                </a:solidFill>
                <a:latin typeface="Montserrat"/>
                <a:ea typeface="Montserrat"/>
                <a:cs typeface="Montserrat"/>
                <a:sym typeface="Montserrat"/>
              </a:rPr>
              <a:t>Empowering Women in Tech through </a:t>
            </a:r>
            <a:endParaRPr b="0" i="0" sz="1400" u="none" cap="none" strike="noStrike">
              <a:solidFill>
                <a:srgbClr val="000000"/>
              </a:solidFill>
              <a:latin typeface="Arial"/>
              <a:ea typeface="Arial"/>
              <a:cs typeface="Arial"/>
              <a:sym typeface="Arial"/>
            </a:endParaRPr>
          </a:p>
          <a:p>
            <a:pPr indent="0" lvl="0" marL="0" marR="0" rtl="0" algn="l">
              <a:lnSpc>
                <a:spcPct val="140022"/>
              </a:lnSpc>
              <a:spcBef>
                <a:spcPts val="0"/>
              </a:spcBef>
              <a:spcAft>
                <a:spcPts val="0"/>
              </a:spcAft>
              <a:buClr>
                <a:srgbClr val="000000"/>
              </a:buClr>
              <a:buSzPts val="3600"/>
              <a:buFont typeface="Arial"/>
              <a:buNone/>
            </a:pPr>
            <a:r>
              <a:rPr b="1" i="0" lang="en-US" sz="3600" u="none" cap="none" strike="noStrike">
                <a:solidFill>
                  <a:srgbClr val="452A74"/>
                </a:solidFill>
                <a:latin typeface="Montserrat"/>
                <a:ea typeface="Montserrat"/>
                <a:cs typeface="Montserrat"/>
                <a:sym typeface="Montserrat"/>
              </a:rPr>
              <a:t>Gender mainstreaming in educational spaces</a:t>
            </a:r>
            <a:endParaRPr b="1" i="0" sz="3600" u="none" cap="none" strike="noStrike">
              <a:solidFill>
                <a:srgbClr val="452A74"/>
              </a:solidFill>
              <a:latin typeface="Montserrat"/>
              <a:ea typeface="Montserrat"/>
              <a:cs typeface="Montserrat"/>
              <a:sym typeface="Montserrat"/>
            </a:endParaRPr>
          </a:p>
        </p:txBody>
      </p:sp>
      <p:sp>
        <p:nvSpPr>
          <p:cNvPr id="196" name="Google Shape;196;g33ddfe66913_0_8"/>
          <p:cNvSpPr txBox="1"/>
          <p:nvPr/>
        </p:nvSpPr>
        <p:spPr>
          <a:xfrm>
            <a:off x="190152" y="2742971"/>
            <a:ext cx="16710900" cy="4560000"/>
          </a:xfrm>
          <a:prstGeom prst="rect">
            <a:avLst/>
          </a:prstGeom>
          <a:noFill/>
          <a:ln>
            <a:noFill/>
          </a:ln>
        </p:spPr>
        <p:txBody>
          <a:bodyPr anchorCtr="0" anchor="t" bIns="91425" lIns="91425" spcFirstLastPara="1" rIns="91425" wrap="square" tIns="91425">
            <a:noAutofit/>
          </a:bodyPr>
          <a:lstStyle/>
          <a:p>
            <a:pPr indent="-342900" lvl="0" marL="342900" marR="0" rtl="0" algn="l">
              <a:lnSpc>
                <a:spcPct val="100000"/>
              </a:lnSpc>
              <a:spcBef>
                <a:spcPts val="0"/>
              </a:spcBef>
              <a:spcAft>
                <a:spcPts val="0"/>
              </a:spcAft>
              <a:buClr>
                <a:srgbClr val="000000"/>
              </a:buClr>
              <a:buSzPts val="2500"/>
              <a:buFont typeface="Arial"/>
              <a:buChar char="•"/>
            </a:pPr>
            <a:r>
              <a:rPr b="0" i="0" lang="en-US" sz="2500" u="none" cap="none" strike="noStrike">
                <a:solidFill>
                  <a:srgbClr val="452A74"/>
                </a:solidFill>
                <a:latin typeface="Montserrat"/>
                <a:ea typeface="Montserrat"/>
                <a:cs typeface="Montserrat"/>
                <a:sym typeface="Montserrat"/>
              </a:rPr>
              <a:t>It is the process of assessing the implications for women and men of any planned activity, including laws, policies or programs, in all sectors and at all levels</a:t>
            </a:r>
            <a:endParaRPr b="0" i="0" sz="2500" u="none" cap="none" strike="noStrike">
              <a:solidFill>
                <a:srgbClr val="452A74"/>
              </a:solidFill>
              <a:latin typeface="Montserrat"/>
              <a:ea typeface="Montserrat"/>
              <a:cs typeface="Montserrat"/>
              <a:sym typeface="Montserrat"/>
            </a:endParaRPr>
          </a:p>
          <a:p>
            <a:pPr indent="-184150" lvl="0" marL="342900" marR="0" rtl="0" algn="l">
              <a:lnSpc>
                <a:spcPct val="100000"/>
              </a:lnSpc>
              <a:spcBef>
                <a:spcPts val="0"/>
              </a:spcBef>
              <a:spcAft>
                <a:spcPts val="0"/>
              </a:spcAft>
              <a:buClr>
                <a:srgbClr val="000000"/>
              </a:buClr>
              <a:buSzPts val="2500"/>
              <a:buFont typeface="Arial"/>
              <a:buNone/>
            </a:pPr>
            <a:r>
              <a:t/>
            </a:r>
            <a:endParaRPr b="0" i="0" sz="2500" u="none" cap="none" strike="noStrike">
              <a:solidFill>
                <a:srgbClr val="452A74"/>
              </a:solidFill>
              <a:latin typeface="Montserrat"/>
              <a:ea typeface="Montserrat"/>
              <a:cs typeface="Montserrat"/>
              <a:sym typeface="Montserrat"/>
            </a:endParaRPr>
          </a:p>
          <a:p>
            <a:pPr indent="-342900" lvl="0" marL="342900" marR="0" rtl="0" algn="l">
              <a:lnSpc>
                <a:spcPct val="100000"/>
              </a:lnSpc>
              <a:spcBef>
                <a:spcPts val="0"/>
              </a:spcBef>
              <a:spcAft>
                <a:spcPts val="0"/>
              </a:spcAft>
              <a:buClr>
                <a:srgbClr val="000000"/>
              </a:buClr>
              <a:buSzPts val="2500"/>
              <a:buFont typeface="Arial"/>
              <a:buChar char="•"/>
            </a:pPr>
            <a:r>
              <a:rPr b="0" i="0" lang="en-US" sz="2500" u="none" cap="none" strike="noStrike">
                <a:solidFill>
                  <a:srgbClr val="452A74"/>
                </a:solidFill>
                <a:latin typeface="Montserrat"/>
                <a:ea typeface="Montserrat"/>
                <a:cs typeface="Montserrat"/>
                <a:sym typeface="Montserrat"/>
              </a:rPr>
              <a:t>It is a strategy designed to make women's as well as men's concerns and experiences an integral element in the design, implementation, monitoring and evaluation of policies and programs in all political, economic and social spheres, so that women and men benefit equally and inequality is not perpetuated</a:t>
            </a:r>
            <a:endParaRPr b="0" i="0" sz="2500" u="none" cap="none" strike="noStrike">
              <a:solidFill>
                <a:srgbClr val="452A74"/>
              </a:solidFill>
              <a:latin typeface="Montserrat"/>
              <a:ea typeface="Montserrat"/>
              <a:cs typeface="Montserrat"/>
              <a:sym typeface="Montserrat"/>
            </a:endParaRPr>
          </a:p>
          <a:p>
            <a:pPr indent="-184150" lvl="0" marL="342900" marR="0" rtl="0" algn="l">
              <a:lnSpc>
                <a:spcPct val="100000"/>
              </a:lnSpc>
              <a:spcBef>
                <a:spcPts val="0"/>
              </a:spcBef>
              <a:spcAft>
                <a:spcPts val="0"/>
              </a:spcAft>
              <a:buClr>
                <a:srgbClr val="000000"/>
              </a:buClr>
              <a:buSzPts val="2500"/>
              <a:buFont typeface="Arial"/>
              <a:buNone/>
            </a:pPr>
            <a:r>
              <a:t/>
            </a:r>
            <a:endParaRPr b="0" i="0" sz="2500" u="none" cap="none" strike="noStrike">
              <a:solidFill>
                <a:srgbClr val="452A74"/>
              </a:solidFill>
              <a:latin typeface="Montserrat"/>
              <a:ea typeface="Montserrat"/>
              <a:cs typeface="Montserrat"/>
              <a:sym typeface="Montserrat"/>
            </a:endParaRPr>
          </a:p>
          <a:p>
            <a:pPr indent="-342900" lvl="0" marL="342900" marR="0" rtl="0" algn="l">
              <a:lnSpc>
                <a:spcPct val="100000"/>
              </a:lnSpc>
              <a:spcBef>
                <a:spcPts val="0"/>
              </a:spcBef>
              <a:spcAft>
                <a:spcPts val="0"/>
              </a:spcAft>
              <a:buClr>
                <a:srgbClr val="000000"/>
              </a:buClr>
              <a:buSzPts val="2500"/>
              <a:buFont typeface="Arial"/>
              <a:buChar char="•"/>
            </a:pPr>
            <a:r>
              <a:rPr b="0" i="0" lang="en-US" sz="2500" u="none" cap="none" strike="noStrike">
                <a:solidFill>
                  <a:srgbClr val="452A74"/>
                </a:solidFill>
                <a:latin typeface="Montserrat"/>
                <a:ea typeface="Montserrat"/>
                <a:cs typeface="Montserrat"/>
                <a:sym typeface="Montserrat"/>
              </a:rPr>
              <a:t>Gender mainstreaming does not replace the need for women-specific policies and programs or positive legislation, nor does it replace gender units or gender focal points</a:t>
            </a:r>
            <a:endParaRPr b="0" i="0" sz="2500" u="none" cap="none" strike="noStrike">
              <a:solidFill>
                <a:srgbClr val="452A74"/>
              </a:solidFill>
              <a:latin typeface="Montserrat"/>
              <a:ea typeface="Montserrat"/>
              <a:cs typeface="Montserrat"/>
              <a:sym typeface="Montserrat"/>
            </a:endParaRPr>
          </a:p>
        </p:txBody>
      </p:sp>
      <p:sp>
        <p:nvSpPr>
          <p:cNvPr id="197" name="Google Shape;197;g33ddfe66913_0_8"/>
          <p:cNvSpPr txBox="1"/>
          <p:nvPr/>
        </p:nvSpPr>
        <p:spPr>
          <a:xfrm>
            <a:off x="190152" y="7968455"/>
            <a:ext cx="151350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accent6"/>
                </a:solidFill>
                <a:latin typeface="Barlow Semi Condensed"/>
                <a:ea typeface="Barlow Semi Condensed"/>
                <a:cs typeface="Barlow Semi Condensed"/>
                <a:sym typeface="Barlow Semi Condensed"/>
              </a:rPr>
              <a:t>United Nations. (1997). Informe del Consejo</a:t>
            </a:r>
            <a:r>
              <a:rPr b="0" i="0" lang="en-US" sz="2000" u="none" cap="none" strike="noStrike">
                <a:solidFill>
                  <a:srgbClr val="000000"/>
                </a:solidFill>
                <a:latin typeface="Barlow Semi Condensed"/>
                <a:ea typeface="Barlow Semi Condensed"/>
                <a:cs typeface="Barlow Semi Condensed"/>
                <a:sym typeface="Barlow Semi Condensed"/>
              </a:rPr>
              <a:t> </a:t>
            </a:r>
            <a:r>
              <a:rPr b="0" i="0" lang="en-US" sz="1800" u="none" cap="none" strike="noStrike">
                <a:solidFill>
                  <a:schemeClr val="accent6"/>
                </a:solidFill>
                <a:latin typeface="Barlow Semi Condensed"/>
                <a:ea typeface="Barlow Semi Condensed"/>
                <a:cs typeface="Barlow Semi Condensed"/>
                <a:sym typeface="Barlow Semi Condensed"/>
              </a:rPr>
              <a:t>Económico y Social correspondiente a 1997 (A/52/3/Rev.1). </a:t>
            </a:r>
            <a:r>
              <a:rPr b="0" i="0" lang="en-US" sz="1800" u="none" cap="none" strike="noStrike">
                <a:solidFill>
                  <a:schemeClr val="accent6"/>
                </a:solidFill>
                <a:uFill>
                  <a:noFill/>
                </a:uFill>
                <a:latin typeface="Barlow Semi Condensed"/>
                <a:ea typeface="Barlow Semi Condensed"/>
                <a:cs typeface="Barlow Semi Condensed"/>
                <a:sym typeface="Barlow Semi Condensed"/>
                <a:hlinkClick r:id="rId5">
                  <a:extLst>
                    <a:ext uri="{A12FA001-AC4F-418D-AE19-62706E023703}">
                      <ahyp:hlinkClr val="tx"/>
                    </a:ext>
                  </a:extLst>
                </a:hlinkClick>
              </a:rPr>
              <a:t>https://digitallibrary.un.org/record/271316</a:t>
            </a:r>
            <a:r>
              <a:rPr b="0" i="0" lang="en-US" sz="1800" u="none" cap="none" strike="noStrike">
                <a:solidFill>
                  <a:schemeClr val="accent6"/>
                </a:solidFill>
                <a:latin typeface="Barlow Semi Condensed"/>
                <a:ea typeface="Barlow Semi Condensed"/>
                <a:cs typeface="Barlow Semi Condensed"/>
                <a:sym typeface="Barlow Semi Condensed"/>
              </a:rPr>
              <a:t> </a:t>
            </a:r>
            <a:endParaRPr b="0" i="0" sz="1800" u="none" cap="none" strike="noStrike">
              <a:solidFill>
                <a:schemeClr val="accent6"/>
              </a:solidFill>
              <a:latin typeface="Barlow Semi Condensed"/>
              <a:ea typeface="Barlow Semi Condensed"/>
              <a:cs typeface="Barlow Semi Condensed"/>
              <a:sym typeface="Barlow Semi Condensed"/>
            </a:endParaRPr>
          </a:p>
        </p:txBody>
      </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62"/>
          <p:cNvSpPr/>
          <p:nvPr/>
        </p:nvSpPr>
        <p:spPr>
          <a:xfrm>
            <a:off x="15390464" y="8954526"/>
            <a:ext cx="2897536" cy="607548"/>
          </a:xfrm>
          <a:custGeom>
            <a:rect b="b" l="l" r="r" t="t"/>
            <a:pathLst>
              <a:path extrusionOk="0" h="607548" w="2897536">
                <a:moveTo>
                  <a:pt x="0" y="0"/>
                </a:moveTo>
                <a:lnTo>
                  <a:pt x="2897536" y="0"/>
                </a:lnTo>
                <a:lnTo>
                  <a:pt x="2897536" y="607548"/>
                </a:lnTo>
                <a:lnTo>
                  <a:pt x="0" y="60754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203" name="Google Shape;203;p62"/>
          <p:cNvGrpSpPr/>
          <p:nvPr/>
        </p:nvGrpSpPr>
        <p:grpSpPr>
          <a:xfrm>
            <a:off x="-281955" y="9721186"/>
            <a:ext cx="18965956" cy="883918"/>
            <a:chOff x="0" y="-38100"/>
            <a:chExt cx="4995116" cy="232800"/>
          </a:xfrm>
        </p:grpSpPr>
        <p:sp>
          <p:nvSpPr>
            <p:cNvPr id="204" name="Google Shape;204;p62"/>
            <p:cNvSpPr/>
            <p:nvPr/>
          </p:nvSpPr>
          <p:spPr>
            <a:xfrm>
              <a:off x="0" y="0"/>
              <a:ext cx="4995116" cy="194611"/>
            </a:xfrm>
            <a:custGeom>
              <a:rect b="b" l="l" r="r" t="t"/>
              <a:pathLst>
                <a:path extrusionOk="0" h="194611" w="4995116">
                  <a:moveTo>
                    <a:pt x="0" y="0"/>
                  </a:moveTo>
                  <a:lnTo>
                    <a:pt x="4995116" y="0"/>
                  </a:lnTo>
                  <a:lnTo>
                    <a:pt x="4995116" y="194611"/>
                  </a:lnTo>
                  <a:lnTo>
                    <a:pt x="0" y="194611"/>
                  </a:lnTo>
                  <a:close/>
                </a:path>
              </a:pathLst>
            </a:custGeom>
            <a:solidFill>
              <a:srgbClr val="452A7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5" name="Google Shape;205;p62"/>
            <p:cNvSpPr txBox="1"/>
            <p:nvPr/>
          </p:nvSpPr>
          <p:spPr>
            <a:xfrm>
              <a:off x="0" y="-38100"/>
              <a:ext cx="4995000" cy="2328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206" name="Google Shape;206;p62"/>
          <p:cNvSpPr/>
          <p:nvPr/>
        </p:nvSpPr>
        <p:spPr>
          <a:xfrm>
            <a:off x="15771122" y="185791"/>
            <a:ext cx="2350460" cy="2350460"/>
          </a:xfrm>
          <a:custGeom>
            <a:rect b="b" l="l" r="r" t="t"/>
            <a:pathLst>
              <a:path extrusionOk="0" h="2350460" w="2350460">
                <a:moveTo>
                  <a:pt x="0" y="0"/>
                </a:moveTo>
                <a:lnTo>
                  <a:pt x="2350461" y="0"/>
                </a:lnTo>
                <a:lnTo>
                  <a:pt x="2350461" y="2350460"/>
                </a:lnTo>
                <a:lnTo>
                  <a:pt x="0" y="23504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7" name="Google Shape;207;p62"/>
          <p:cNvSpPr txBox="1"/>
          <p:nvPr/>
        </p:nvSpPr>
        <p:spPr>
          <a:xfrm>
            <a:off x="426126" y="212032"/>
            <a:ext cx="11579700" cy="1551194"/>
          </a:xfrm>
          <a:prstGeom prst="rect">
            <a:avLst/>
          </a:prstGeom>
          <a:noFill/>
          <a:ln>
            <a:noFill/>
          </a:ln>
        </p:spPr>
        <p:txBody>
          <a:bodyPr anchorCtr="0" anchor="t" bIns="0" lIns="0" spcFirstLastPara="1" rIns="0" wrap="square" tIns="0">
            <a:spAutoFit/>
          </a:bodyPr>
          <a:lstStyle/>
          <a:p>
            <a:pPr indent="0" lvl="0" marL="0" marR="0" rtl="0" algn="l">
              <a:lnSpc>
                <a:spcPct val="139992"/>
              </a:lnSpc>
              <a:spcBef>
                <a:spcPts val="0"/>
              </a:spcBef>
              <a:spcAft>
                <a:spcPts val="0"/>
              </a:spcAft>
              <a:buClr>
                <a:srgbClr val="000000"/>
              </a:buClr>
              <a:buSzPts val="3600"/>
              <a:buFont typeface="Arial"/>
              <a:buNone/>
            </a:pPr>
            <a:r>
              <a:rPr b="0" i="0" lang="en-US" sz="3600" u="none" cap="none" strike="noStrike">
                <a:solidFill>
                  <a:srgbClr val="452A74"/>
                </a:solidFill>
                <a:latin typeface="Montserrat"/>
                <a:ea typeface="Montserrat"/>
                <a:cs typeface="Montserrat"/>
                <a:sym typeface="Montserrat"/>
              </a:rPr>
              <a:t>Empowering Women in Tech through </a:t>
            </a:r>
            <a:endParaRPr b="0" i="0" sz="1400" u="none" cap="none" strike="noStrike">
              <a:solidFill>
                <a:srgbClr val="000000"/>
              </a:solidFill>
              <a:latin typeface="Arial"/>
              <a:ea typeface="Arial"/>
              <a:cs typeface="Arial"/>
              <a:sym typeface="Arial"/>
            </a:endParaRPr>
          </a:p>
          <a:p>
            <a:pPr indent="0" lvl="0" marL="0" marR="0" rtl="0" algn="l">
              <a:lnSpc>
                <a:spcPct val="140022"/>
              </a:lnSpc>
              <a:spcBef>
                <a:spcPts val="0"/>
              </a:spcBef>
              <a:spcAft>
                <a:spcPts val="0"/>
              </a:spcAft>
              <a:buClr>
                <a:srgbClr val="000000"/>
              </a:buClr>
              <a:buSzPts val="3600"/>
              <a:buFont typeface="Arial"/>
              <a:buNone/>
            </a:pPr>
            <a:r>
              <a:rPr b="1" i="0" lang="en-US" sz="3600" u="none" cap="none" strike="noStrike">
                <a:solidFill>
                  <a:srgbClr val="452A74"/>
                </a:solidFill>
                <a:latin typeface="Montserrat"/>
                <a:ea typeface="Montserrat"/>
                <a:cs typeface="Montserrat"/>
                <a:sym typeface="Montserrat"/>
              </a:rPr>
              <a:t>Gender mainstreaming in educational spaces</a:t>
            </a:r>
            <a:endParaRPr b="1" i="0" sz="3600" u="none" cap="none" strike="noStrike">
              <a:solidFill>
                <a:srgbClr val="452A74"/>
              </a:solidFill>
              <a:latin typeface="Montserrat"/>
              <a:ea typeface="Montserrat"/>
              <a:cs typeface="Montserrat"/>
              <a:sym typeface="Montserrat"/>
            </a:endParaRPr>
          </a:p>
        </p:txBody>
      </p:sp>
      <p:grpSp>
        <p:nvGrpSpPr>
          <p:cNvPr id="208" name="Google Shape;208;p62"/>
          <p:cNvGrpSpPr/>
          <p:nvPr/>
        </p:nvGrpSpPr>
        <p:grpSpPr>
          <a:xfrm>
            <a:off x="3018042" y="2252066"/>
            <a:ext cx="11853227" cy="6980283"/>
            <a:chOff x="5201386" y="3513343"/>
            <a:chExt cx="7109586" cy="4186785"/>
          </a:xfrm>
        </p:grpSpPr>
        <p:grpSp>
          <p:nvGrpSpPr>
            <p:cNvPr id="209" name="Google Shape;209;p62"/>
            <p:cNvGrpSpPr/>
            <p:nvPr/>
          </p:nvGrpSpPr>
          <p:grpSpPr>
            <a:xfrm>
              <a:off x="8435473" y="3513343"/>
              <a:ext cx="3874304" cy="4186785"/>
              <a:chOff x="4303290" y="1658602"/>
              <a:chExt cx="1854000" cy="1872360"/>
            </a:xfrm>
          </p:grpSpPr>
          <p:sp>
            <p:nvSpPr>
              <p:cNvPr id="210" name="Google Shape;210;p62"/>
              <p:cNvSpPr/>
              <p:nvPr/>
            </p:nvSpPr>
            <p:spPr>
              <a:xfrm>
                <a:off x="4303290" y="1676962"/>
                <a:ext cx="1854000" cy="1854000"/>
              </a:xfrm>
              <a:prstGeom prst="ellipse">
                <a:avLst/>
              </a:prstGeom>
              <a:solidFill>
                <a:srgbClr val="3F315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 name="Google Shape;211;p62"/>
              <p:cNvSpPr txBox="1"/>
              <p:nvPr/>
            </p:nvSpPr>
            <p:spPr>
              <a:xfrm>
                <a:off x="4570888" y="1658602"/>
                <a:ext cx="1318800" cy="5214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4000"/>
                  <a:buFont typeface="Arial"/>
                  <a:buNone/>
                </a:pPr>
                <a:r>
                  <a:rPr b="0" i="0" lang="en-US" sz="4000" u="none" cap="none" strike="noStrike">
                    <a:solidFill>
                      <a:srgbClr val="FFFFFF"/>
                    </a:solidFill>
                    <a:latin typeface="Fjalla One"/>
                    <a:ea typeface="Fjalla One"/>
                    <a:cs typeface="Fjalla One"/>
                    <a:sym typeface="Fjalla One"/>
                  </a:rPr>
                  <a:t>Society</a:t>
                </a:r>
                <a:endParaRPr b="0" i="0" sz="4000" u="none" cap="none" strike="noStrike">
                  <a:solidFill>
                    <a:srgbClr val="FFFFFF"/>
                  </a:solidFill>
                  <a:latin typeface="Fjalla One"/>
                  <a:ea typeface="Fjalla One"/>
                  <a:cs typeface="Fjalla One"/>
                  <a:sym typeface="Fjalla One"/>
                </a:endParaRPr>
              </a:p>
            </p:txBody>
          </p:sp>
        </p:grpSp>
        <p:grpSp>
          <p:nvGrpSpPr>
            <p:cNvPr id="212" name="Google Shape;212;p62"/>
            <p:cNvGrpSpPr/>
            <p:nvPr/>
          </p:nvGrpSpPr>
          <p:grpSpPr>
            <a:xfrm>
              <a:off x="5684221" y="3525943"/>
              <a:ext cx="3874304" cy="4174185"/>
              <a:chOff x="2986712" y="1664237"/>
              <a:chExt cx="1854000" cy="1866725"/>
            </a:xfrm>
          </p:grpSpPr>
          <p:sp>
            <p:nvSpPr>
              <p:cNvPr id="213" name="Google Shape;213;p62"/>
              <p:cNvSpPr/>
              <p:nvPr/>
            </p:nvSpPr>
            <p:spPr>
              <a:xfrm>
                <a:off x="2986712" y="1676962"/>
                <a:ext cx="1854000" cy="1854000"/>
              </a:xfrm>
              <a:prstGeom prst="ellipse">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Arial"/>
                  <a:ea typeface="Arial"/>
                  <a:cs typeface="Arial"/>
                  <a:sym typeface="Arial"/>
                </a:endParaRPr>
              </a:p>
            </p:txBody>
          </p:sp>
          <p:sp>
            <p:nvSpPr>
              <p:cNvPr id="214" name="Google Shape;214;p62"/>
              <p:cNvSpPr txBox="1"/>
              <p:nvPr/>
            </p:nvSpPr>
            <p:spPr>
              <a:xfrm>
                <a:off x="3376112" y="1664237"/>
                <a:ext cx="1075200" cy="5214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4000"/>
                  <a:buFont typeface="Arial"/>
                  <a:buNone/>
                </a:pPr>
                <a:r>
                  <a:rPr b="0" i="0" lang="en-US" sz="4000" u="none" cap="none" strike="noStrike">
                    <a:solidFill>
                      <a:srgbClr val="FFFFFF"/>
                    </a:solidFill>
                    <a:latin typeface="Fjalla One"/>
                    <a:ea typeface="Fjalla One"/>
                    <a:cs typeface="Fjalla One"/>
                    <a:sym typeface="Fjalla One"/>
                  </a:rPr>
                  <a:t>University</a:t>
                </a:r>
                <a:endParaRPr b="0" i="0" sz="2400" u="none" cap="none" strike="noStrike">
                  <a:solidFill>
                    <a:srgbClr val="FFFFFF"/>
                  </a:solidFill>
                  <a:latin typeface="Fjalla One"/>
                  <a:ea typeface="Fjalla One"/>
                  <a:cs typeface="Fjalla One"/>
                  <a:sym typeface="Fjalla One"/>
                </a:endParaRPr>
              </a:p>
            </p:txBody>
          </p:sp>
        </p:grpSp>
        <p:sp>
          <p:nvSpPr>
            <p:cNvPr id="215" name="Google Shape;215;p62"/>
            <p:cNvSpPr txBox="1"/>
            <p:nvPr/>
          </p:nvSpPr>
          <p:spPr>
            <a:xfrm>
              <a:off x="10128172" y="5343768"/>
              <a:ext cx="2182800" cy="567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200"/>
                <a:buFont typeface="Arial"/>
                <a:buNone/>
              </a:pPr>
              <a:r>
                <a:rPr b="0" i="0" lang="en-US" sz="3200" u="none" cap="none" strike="noStrike">
                  <a:solidFill>
                    <a:schemeClr val="lt1"/>
                  </a:solidFill>
                  <a:latin typeface="Fjalla One"/>
                  <a:ea typeface="Fjalla One"/>
                  <a:cs typeface="Fjalla One"/>
                  <a:sym typeface="Fjalla One"/>
                </a:rPr>
                <a:t>Science, technology, engineering and mathematics with gender mainstreaming</a:t>
              </a:r>
              <a:endParaRPr b="0" i="0" sz="3200" u="none" cap="none" strike="noStrike">
                <a:solidFill>
                  <a:schemeClr val="lt1"/>
                </a:solidFill>
                <a:latin typeface="Fjalla One"/>
                <a:ea typeface="Fjalla One"/>
                <a:cs typeface="Fjalla One"/>
                <a:sym typeface="Fjalla One"/>
              </a:endParaRPr>
            </a:p>
          </p:txBody>
        </p:sp>
        <p:sp>
          <p:nvSpPr>
            <p:cNvPr id="216" name="Google Shape;216;p62"/>
            <p:cNvSpPr/>
            <p:nvPr/>
          </p:nvSpPr>
          <p:spPr>
            <a:xfrm>
              <a:off x="7941236" y="4600506"/>
              <a:ext cx="2053500" cy="2053500"/>
            </a:xfrm>
            <a:prstGeom prst="ellipse">
              <a:avLst/>
            </a:prstGeom>
            <a:solidFill>
              <a:srgbClr val="B2A0C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 name="Google Shape;217;p62"/>
            <p:cNvSpPr txBox="1"/>
            <p:nvPr/>
          </p:nvSpPr>
          <p:spPr>
            <a:xfrm>
              <a:off x="5201386" y="4768043"/>
              <a:ext cx="3483900" cy="1718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200"/>
                <a:buFont typeface="Arial"/>
                <a:buNone/>
              </a:pPr>
              <a:r>
                <a:rPr b="0" i="0" lang="en-US" sz="3200" u="none" cap="none" strike="noStrike">
                  <a:solidFill>
                    <a:schemeClr val="lt1"/>
                  </a:solidFill>
                  <a:latin typeface="Fjalla One"/>
                  <a:ea typeface="Fjalla One"/>
                  <a:cs typeface="Fjalla One"/>
                  <a:sym typeface="Fjalla One"/>
                </a:rPr>
                <a:t>Competences training</a:t>
              </a:r>
              <a:endParaRPr b="0" i="0" sz="3200" u="none" cap="none" strike="noStrike">
                <a:solidFill>
                  <a:schemeClr val="lt1"/>
                </a:solidFill>
                <a:latin typeface="Fjalla One"/>
                <a:ea typeface="Fjalla One"/>
                <a:cs typeface="Fjalla One"/>
                <a:sym typeface="Fjalla One"/>
              </a:endParaRPr>
            </a:p>
            <a:p>
              <a:pPr indent="0" lvl="0" marL="0" marR="0" rtl="0" algn="ctr">
                <a:lnSpc>
                  <a:spcPct val="100000"/>
                </a:lnSpc>
                <a:spcBef>
                  <a:spcPts val="0"/>
                </a:spcBef>
                <a:spcAft>
                  <a:spcPts val="0"/>
                </a:spcAft>
                <a:buClr>
                  <a:srgbClr val="000000"/>
                </a:buClr>
                <a:buSzPts val="3200"/>
                <a:buFont typeface="Arial"/>
                <a:buNone/>
              </a:pPr>
              <a:r>
                <a:rPr b="0" i="0" lang="en-US" sz="3200" u="none" cap="none" strike="noStrike">
                  <a:solidFill>
                    <a:schemeClr val="lt1"/>
                  </a:solidFill>
                  <a:latin typeface="Fjalla One"/>
                  <a:ea typeface="Fjalla One"/>
                  <a:cs typeface="Fjalla One"/>
                  <a:sym typeface="Fjalla One"/>
                </a:rPr>
                <a:t>+</a:t>
              </a:r>
              <a:endParaRPr b="0" i="0" sz="3200" u="none" cap="none" strike="noStrike">
                <a:solidFill>
                  <a:schemeClr val="lt1"/>
                </a:solidFill>
                <a:latin typeface="Fjalla One"/>
                <a:ea typeface="Fjalla One"/>
                <a:cs typeface="Fjalla One"/>
                <a:sym typeface="Fjalla One"/>
              </a:endParaRPr>
            </a:p>
            <a:p>
              <a:pPr indent="0" lvl="0" marL="0" marR="0" rtl="0" algn="ctr">
                <a:lnSpc>
                  <a:spcPct val="100000"/>
                </a:lnSpc>
                <a:spcBef>
                  <a:spcPts val="0"/>
                </a:spcBef>
                <a:spcAft>
                  <a:spcPts val="0"/>
                </a:spcAft>
                <a:buClr>
                  <a:srgbClr val="000000"/>
                </a:buClr>
                <a:buSzPts val="3200"/>
                <a:buFont typeface="Arial"/>
                <a:buNone/>
              </a:pPr>
              <a:r>
                <a:rPr b="0" i="0" lang="en-US" sz="3200" u="none" cap="none" strike="noStrike">
                  <a:solidFill>
                    <a:schemeClr val="lt1"/>
                  </a:solidFill>
                  <a:latin typeface="Fjalla One"/>
                  <a:ea typeface="Fjalla One"/>
                  <a:cs typeface="Fjalla One"/>
                  <a:sym typeface="Fjalla One"/>
                </a:rPr>
                <a:t>Innovation</a:t>
              </a:r>
              <a:endParaRPr b="0" i="0" sz="3200" u="none" cap="none" strike="noStrike">
                <a:solidFill>
                  <a:schemeClr val="lt1"/>
                </a:solidFill>
                <a:latin typeface="Fjalla One"/>
                <a:ea typeface="Fjalla One"/>
                <a:cs typeface="Fjalla One"/>
                <a:sym typeface="Fjalla One"/>
              </a:endParaRPr>
            </a:p>
            <a:p>
              <a:pPr indent="0" lvl="0" marL="0" marR="0" rtl="0" algn="ctr">
                <a:lnSpc>
                  <a:spcPct val="100000"/>
                </a:lnSpc>
                <a:spcBef>
                  <a:spcPts val="0"/>
                </a:spcBef>
                <a:spcAft>
                  <a:spcPts val="0"/>
                </a:spcAft>
                <a:buClr>
                  <a:srgbClr val="000000"/>
                </a:buClr>
                <a:buSzPts val="3200"/>
                <a:buFont typeface="Arial"/>
                <a:buNone/>
              </a:pPr>
              <a:r>
                <a:rPr b="0" i="0" lang="en-US" sz="3200" u="none" cap="none" strike="noStrike">
                  <a:solidFill>
                    <a:schemeClr val="lt1"/>
                  </a:solidFill>
                  <a:latin typeface="Fjalla One"/>
                  <a:ea typeface="Fjalla One"/>
                  <a:cs typeface="Fjalla One"/>
                  <a:sym typeface="Fjalla One"/>
                </a:rPr>
                <a:t>+</a:t>
              </a:r>
              <a:endParaRPr b="0" i="0" sz="3200" u="none" cap="none" strike="noStrike">
                <a:solidFill>
                  <a:schemeClr val="lt1"/>
                </a:solidFill>
                <a:latin typeface="Fjalla One"/>
                <a:ea typeface="Fjalla One"/>
                <a:cs typeface="Fjalla One"/>
                <a:sym typeface="Fjalla One"/>
              </a:endParaRPr>
            </a:p>
            <a:p>
              <a:pPr indent="0" lvl="0" marL="0" marR="0" rtl="0" algn="ctr">
                <a:lnSpc>
                  <a:spcPct val="100000"/>
                </a:lnSpc>
                <a:spcBef>
                  <a:spcPts val="0"/>
                </a:spcBef>
                <a:spcAft>
                  <a:spcPts val="0"/>
                </a:spcAft>
                <a:buClr>
                  <a:srgbClr val="000000"/>
                </a:buClr>
                <a:buSzPts val="3200"/>
                <a:buFont typeface="Arial"/>
                <a:buNone/>
              </a:pPr>
              <a:r>
                <a:rPr b="0" i="0" lang="en-US" sz="3200" u="none" cap="none" strike="noStrike">
                  <a:solidFill>
                    <a:schemeClr val="lt1"/>
                  </a:solidFill>
                  <a:latin typeface="Fjalla One"/>
                  <a:ea typeface="Fjalla One"/>
                  <a:cs typeface="Fjalla One"/>
                  <a:sym typeface="Fjalla One"/>
                </a:rPr>
                <a:t>Coeducation</a:t>
              </a:r>
              <a:endParaRPr b="0" i="0" sz="3200" u="none" cap="none" strike="noStrike">
                <a:solidFill>
                  <a:schemeClr val="lt1"/>
                </a:solidFill>
                <a:latin typeface="Fjalla One"/>
                <a:ea typeface="Fjalla One"/>
                <a:cs typeface="Fjalla One"/>
                <a:sym typeface="Fjalla One"/>
              </a:endParaRPr>
            </a:p>
          </p:txBody>
        </p:sp>
        <p:sp>
          <p:nvSpPr>
            <p:cNvPr id="218" name="Google Shape;218;p62"/>
            <p:cNvSpPr/>
            <p:nvPr/>
          </p:nvSpPr>
          <p:spPr>
            <a:xfrm>
              <a:off x="9691961" y="5458368"/>
              <a:ext cx="602775" cy="337800"/>
            </a:xfrm>
            <a:prstGeom prst="rightArrow">
              <a:avLst>
                <a:gd fmla="val 50000" name="adj1"/>
                <a:gd fmla="val 50000" name="adj2"/>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 name="Google Shape;219;p62"/>
            <p:cNvSpPr txBox="1"/>
            <p:nvPr/>
          </p:nvSpPr>
          <p:spPr>
            <a:xfrm>
              <a:off x="7941236" y="4935743"/>
              <a:ext cx="2053500" cy="1383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200"/>
                <a:buFont typeface="Arial"/>
                <a:buNone/>
              </a:pPr>
              <a:r>
                <a:rPr b="0" i="0" lang="en-US" sz="3200" u="none" cap="none" strike="noStrike">
                  <a:solidFill>
                    <a:srgbClr val="3F3151"/>
                  </a:solidFill>
                  <a:latin typeface="Fjalla One"/>
                  <a:ea typeface="Fjalla One"/>
                  <a:cs typeface="Fjalla One"/>
                  <a:sym typeface="Fjalla One"/>
                </a:rPr>
                <a:t>STEM workers</a:t>
              </a:r>
              <a:endParaRPr b="0" i="0" sz="3200" u="none" cap="none" strike="noStrike">
                <a:solidFill>
                  <a:srgbClr val="3F3151"/>
                </a:solidFill>
                <a:latin typeface="Fjalla One"/>
                <a:ea typeface="Fjalla One"/>
                <a:cs typeface="Fjalla One"/>
                <a:sym typeface="Fjalla One"/>
              </a:endParaRPr>
            </a:p>
          </p:txBody>
        </p:sp>
        <p:sp>
          <p:nvSpPr>
            <p:cNvPr id="220" name="Google Shape;220;p62"/>
            <p:cNvSpPr/>
            <p:nvPr/>
          </p:nvSpPr>
          <p:spPr>
            <a:xfrm rot="1611459">
              <a:off x="7826343" y="4712205"/>
              <a:ext cx="420342" cy="238277"/>
            </a:xfrm>
            <a:prstGeom prst="rightArrow">
              <a:avLst>
                <a:gd fmla="val 50000" name="adj1"/>
                <a:gd fmla="val 50000" name="adj2"/>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 name="Google Shape;221;p62"/>
            <p:cNvSpPr/>
            <p:nvPr/>
          </p:nvSpPr>
          <p:spPr>
            <a:xfrm rot="7606">
              <a:off x="7670036" y="5684268"/>
              <a:ext cx="271201" cy="226200"/>
            </a:xfrm>
            <a:prstGeom prst="rightArrow">
              <a:avLst>
                <a:gd fmla="val 50000" name="adj1"/>
                <a:gd fmla="val 50000" name="adj2"/>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 name="Google Shape;222;p62"/>
            <p:cNvSpPr/>
            <p:nvPr/>
          </p:nvSpPr>
          <p:spPr>
            <a:xfrm rot="-2086054">
              <a:off x="7826343" y="6317183"/>
              <a:ext cx="420343" cy="238348"/>
            </a:xfrm>
            <a:prstGeom prst="rightArrow">
              <a:avLst>
                <a:gd fmla="val 50000" name="adj1"/>
                <a:gd fmla="val 50000" name="adj2"/>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transition>
    <p:fade/>
  </p:transition>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2006-08-16T00:00:00Z</dcterms:created>
  <dc:creator>user</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0x0101003A06DED289E437438E8CDF0E0C275B1A</vt:lpwstr>
  </property>
</Properties>
</file>